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charts/chart8.xml" ContentType="application/vnd.openxmlformats-officedocument.drawingml.chart+xml"/>
  <Override PartName="/ppt/theme/themeOverride1.xml" ContentType="application/vnd.openxmlformats-officedocument.themeOverride+xml"/>
  <Override PartName="/ppt/drawings/drawing3.xml" ContentType="application/vnd.openxmlformats-officedocument.drawingml.chartshape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9.xml" ContentType="application/vnd.openxmlformats-officedocument.drawingml.chart+xml"/>
  <Override PartName="/ppt/drawings/drawing4.xml" ContentType="application/vnd.openxmlformats-officedocument.drawingml.chartshapes+xml"/>
  <Override PartName="/ppt/charts/chart10.xml" ContentType="application/vnd.openxmlformats-officedocument.drawingml.chart+xml"/>
  <Override PartName="/ppt/drawings/drawing5.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1.xml" ContentType="application/vnd.openxmlformats-officedocument.drawingml.chart+xml"/>
  <Override PartName="/ppt/charts/style4.xml" ContentType="application/vnd.ms-office.chartstyle+xml"/>
  <Override PartName="/ppt/charts/colors4.xml" ContentType="application/vnd.ms-office.chartcolorstyl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3.xml" ContentType="application/vnd.openxmlformats-officedocument.drawingml.chart+xml"/>
  <Override PartName="/ppt/charts/style6.xml" ContentType="application/vnd.ms-office.chartstyle+xml"/>
  <Override PartName="/ppt/charts/colors6.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4.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6.xml" ContentType="application/vnd.openxmlformats-officedocument.drawingml.chartshapes+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08" r:id="rId3"/>
    <p:sldMasterId id="2147483720" r:id="rId4"/>
    <p:sldMasterId id="2147483756" r:id="rId5"/>
    <p:sldMasterId id="2147483768" r:id="rId6"/>
    <p:sldMasterId id="2147483888" r:id="rId7"/>
    <p:sldMasterId id="2147483900" r:id="rId8"/>
    <p:sldMasterId id="2147483912" r:id="rId9"/>
    <p:sldMasterId id="2147483924" r:id="rId10"/>
  </p:sldMasterIdLst>
  <p:notesMasterIdLst>
    <p:notesMasterId r:id="rId121"/>
  </p:notesMasterIdLst>
  <p:handoutMasterIdLst>
    <p:handoutMasterId r:id="rId122"/>
  </p:handoutMasterIdLst>
  <p:sldIdLst>
    <p:sldId id="898" r:id="rId11"/>
    <p:sldId id="349" r:id="rId12"/>
    <p:sldId id="273" r:id="rId13"/>
    <p:sldId id="351" r:id="rId14"/>
    <p:sldId id="352" r:id="rId15"/>
    <p:sldId id="465" r:id="rId16"/>
    <p:sldId id="293" r:id="rId17"/>
    <p:sldId id="533" r:id="rId18"/>
    <p:sldId id="899" r:id="rId19"/>
    <p:sldId id="900" r:id="rId20"/>
    <p:sldId id="901" r:id="rId21"/>
    <p:sldId id="902" r:id="rId22"/>
    <p:sldId id="903" r:id="rId23"/>
    <p:sldId id="905" r:id="rId24"/>
    <p:sldId id="906" r:id="rId25"/>
    <p:sldId id="907" r:id="rId26"/>
    <p:sldId id="908" r:id="rId27"/>
    <p:sldId id="726" r:id="rId28"/>
    <p:sldId id="727" r:id="rId29"/>
    <p:sldId id="728" r:id="rId30"/>
    <p:sldId id="729" r:id="rId31"/>
    <p:sldId id="736" r:id="rId32"/>
    <p:sldId id="731" r:id="rId33"/>
    <p:sldId id="732" r:id="rId34"/>
    <p:sldId id="733" r:id="rId35"/>
    <p:sldId id="734" r:id="rId36"/>
    <p:sldId id="818" r:id="rId37"/>
    <p:sldId id="819" r:id="rId38"/>
    <p:sldId id="970" r:id="rId39"/>
    <p:sldId id="821" r:id="rId40"/>
    <p:sldId id="822" r:id="rId41"/>
    <p:sldId id="823" r:id="rId42"/>
    <p:sldId id="858" r:id="rId43"/>
    <p:sldId id="825" r:id="rId44"/>
    <p:sldId id="826" r:id="rId45"/>
    <p:sldId id="945" r:id="rId46"/>
    <p:sldId id="946" r:id="rId47"/>
    <p:sldId id="947" r:id="rId48"/>
    <p:sldId id="948" r:id="rId49"/>
    <p:sldId id="885" r:id="rId50"/>
    <p:sldId id="886" r:id="rId51"/>
    <p:sldId id="887" r:id="rId52"/>
    <p:sldId id="888" r:id="rId53"/>
    <p:sldId id="969" r:id="rId54"/>
    <p:sldId id="890" r:id="rId55"/>
    <p:sldId id="891" r:id="rId56"/>
    <p:sldId id="872" r:id="rId57"/>
    <p:sldId id="536" r:id="rId58"/>
    <p:sldId id="396" r:id="rId59"/>
    <p:sldId id="322" r:id="rId60"/>
    <p:sldId id="725" r:id="rId61"/>
    <p:sldId id="368" r:id="rId62"/>
    <p:sldId id="980" r:id="rId63"/>
    <p:sldId id="981" r:id="rId64"/>
    <p:sldId id="982" r:id="rId65"/>
    <p:sldId id="983" r:id="rId66"/>
    <p:sldId id="984" r:id="rId67"/>
    <p:sldId id="985" r:id="rId68"/>
    <p:sldId id="986" r:id="rId69"/>
    <p:sldId id="854" r:id="rId70"/>
    <p:sldId id="857" r:id="rId71"/>
    <p:sldId id="464" r:id="rId72"/>
    <p:sldId id="914" r:id="rId73"/>
    <p:sldId id="855" r:id="rId74"/>
    <p:sldId id="466" r:id="rId75"/>
    <p:sldId id="485" r:id="rId76"/>
    <p:sldId id="856" r:id="rId77"/>
    <p:sldId id="971" r:id="rId78"/>
    <p:sldId id="972" r:id="rId79"/>
    <p:sldId id="973" r:id="rId80"/>
    <p:sldId id="974" r:id="rId81"/>
    <p:sldId id="975" r:id="rId82"/>
    <p:sldId id="976" r:id="rId83"/>
    <p:sldId id="977" r:id="rId84"/>
    <p:sldId id="978" r:id="rId85"/>
    <p:sldId id="979" r:id="rId86"/>
    <p:sldId id="374" r:id="rId87"/>
    <p:sldId id="519" r:id="rId88"/>
    <p:sldId id="520" r:id="rId89"/>
    <p:sldId id="949" r:id="rId90"/>
    <p:sldId id="950" r:id="rId91"/>
    <p:sldId id="951" r:id="rId92"/>
    <p:sldId id="952" r:id="rId93"/>
    <p:sldId id="953" r:id="rId94"/>
    <p:sldId id="954" r:id="rId95"/>
    <p:sldId id="955" r:id="rId96"/>
    <p:sldId id="956" r:id="rId97"/>
    <p:sldId id="957" r:id="rId98"/>
    <p:sldId id="958" r:id="rId99"/>
    <p:sldId id="959" r:id="rId100"/>
    <p:sldId id="960" r:id="rId101"/>
    <p:sldId id="961" r:id="rId102"/>
    <p:sldId id="962" r:id="rId103"/>
    <p:sldId id="963" r:id="rId104"/>
    <p:sldId id="964" r:id="rId105"/>
    <p:sldId id="965" r:id="rId106"/>
    <p:sldId id="966" r:id="rId107"/>
    <p:sldId id="967" r:id="rId108"/>
    <p:sldId id="968" r:id="rId109"/>
    <p:sldId id="918" r:id="rId110"/>
    <p:sldId id="919" r:id="rId111"/>
    <p:sldId id="920" r:id="rId112"/>
    <p:sldId id="921" r:id="rId113"/>
    <p:sldId id="922" r:id="rId114"/>
    <p:sldId id="923" r:id="rId115"/>
    <p:sldId id="434" r:id="rId116"/>
    <p:sldId id="435" r:id="rId117"/>
    <p:sldId id="915" r:id="rId118"/>
    <p:sldId id="916" r:id="rId119"/>
    <p:sldId id="917" r:id="rId120"/>
  </p:sldIdLst>
  <p:sldSz cx="9144000" cy="6858000" type="screen4x3"/>
  <p:notesSz cx="9931400" cy="67945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小野　将平" initials="小野　将平"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EEB500"/>
    <a:srgbClr val="FAFAFA"/>
    <a:srgbClr val="FFC409"/>
    <a:srgbClr val="FFE48F"/>
    <a:srgbClr val="BD4441"/>
    <a:srgbClr val="C96563"/>
    <a:srgbClr val="EECFCE"/>
    <a:srgbClr val="EE8640"/>
    <a:srgbClr val="68A042"/>
    <a:srgbClr val="8CC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26" autoAdjust="0"/>
    <p:restoredTop sz="94660"/>
  </p:normalViewPr>
  <p:slideViewPr>
    <p:cSldViewPr snapToGrid="0">
      <p:cViewPr varScale="1">
        <p:scale>
          <a:sx n="116" d="100"/>
          <a:sy n="116" d="100"/>
        </p:scale>
        <p:origin x="149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12" Type="http://schemas.openxmlformats.org/officeDocument/2006/relationships/slide" Target="slides/slide102.xml"/><Relationship Id="rId16" Type="http://schemas.openxmlformats.org/officeDocument/2006/relationships/slide" Target="slides/slide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commentAuthors" Target="commentAuthors.xml"/><Relationship Id="rId5" Type="http://schemas.openxmlformats.org/officeDocument/2006/relationships/slideMaster" Target="slideMasters/slideMaster5.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slide" Target="slides/slide108.xml"/><Relationship Id="rId80" Type="http://schemas.openxmlformats.org/officeDocument/2006/relationships/slide" Target="slides/slide70.xml"/><Relationship Id="rId85" Type="http://schemas.openxmlformats.org/officeDocument/2006/relationships/slide" Target="slides/slide7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124" Type="http://schemas.openxmlformats.org/officeDocument/2006/relationships/presProps" Target="presProps.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3.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slide" Target="slides/slide104.xml"/><Relationship Id="rId119" Type="http://schemas.openxmlformats.org/officeDocument/2006/relationships/slide" Target="slides/slide109.xml"/><Relationship Id="rId44" Type="http://schemas.openxmlformats.org/officeDocument/2006/relationships/slide" Target="slides/slide34.xml"/><Relationship Id="rId60" Type="http://schemas.openxmlformats.org/officeDocument/2006/relationships/slide" Target="slides/slide50.xml"/><Relationship Id="rId65" Type="http://schemas.openxmlformats.org/officeDocument/2006/relationships/slide" Target="slides/slide55.xml"/><Relationship Id="rId81" Type="http://schemas.openxmlformats.org/officeDocument/2006/relationships/slide" Target="slides/slide71.xml"/><Relationship Id="rId86" Type="http://schemas.openxmlformats.org/officeDocument/2006/relationships/slide" Target="slides/slide7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slide" Target="slides/slide47.xml"/><Relationship Id="rId106" Type="http://schemas.openxmlformats.org/officeDocument/2006/relationships/slide" Target="slides/slide96.xml"/><Relationship Id="rId12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21.xml"/><Relationship Id="rId52" Type="http://schemas.openxmlformats.org/officeDocument/2006/relationships/slide" Target="slides/slide42.xml"/><Relationship Id="rId73" Type="http://schemas.openxmlformats.org/officeDocument/2006/relationships/slide" Target="slides/slide63.xml"/><Relationship Id="rId78" Type="http://schemas.openxmlformats.org/officeDocument/2006/relationships/slide" Target="slides/slide68.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___4.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4.xml"/><Relationship Id="rId1" Type="http://schemas.microsoft.com/office/2011/relationships/chartStyle" Target="style4.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6.xml"/><Relationship Id="rId1" Type="http://schemas.microsoft.com/office/2011/relationships/chartStyle" Target="style6.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______8.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6.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______9.xlsx"/><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1" Type="http://schemas.openxmlformats.org/officeDocument/2006/relationships/oleObject" Target="file:///F:\2014class\&#37117;&#24066;&#35336;&#30011;MP&#31574;&#23450;&#23455;&#32722;\&#26368;&#32066;&#30330;&#34920;\&#21271;&#37096;&#22320;&#21306;&#24180;&#40802;&#21029;&#20154;&#21475;.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F:\2014class\&#37117;&#24066;&#35336;&#30011;MP&#31574;&#23450;&#23455;&#32722;\&#26368;&#32066;&#30330;&#34920;\&#21271;&#37096;&#22320;&#21306;&#24180;&#40802;&#21029;&#20154;&#21475;.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1" Type="http://schemas.openxmlformats.org/officeDocument/2006/relationships/oleObject" Target="file:///F:\2014class\&#37117;&#24066;&#35336;&#30011;MP&#31574;&#23450;&#23455;&#32722;\&#26368;&#32066;&#30330;&#34920;\&#21271;&#37096;&#22320;&#21306;&#24180;&#40802;&#21029;&#20154;&#21475;.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KIE:&#37117;&#24066;&#35336;&#30011;MP:&#12450;&#12531;&#12465;&#12540;&#12488;:&#38598;&#35336;.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KIE:&#37117;&#24066;&#35336;&#30011;MP:&#12450;&#12531;&#12465;&#12540;&#12488;:&#38598;&#35336;.xlsx" TargetMode="Externa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12502;&#12483;&#12463;1" TargetMode="External"/><Relationship Id="rId1" Type="http://schemas.openxmlformats.org/officeDocument/2006/relationships/themeOverride" Target="../theme/themeOverride1.xml"/></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998929445765297E-2"/>
          <c:y val="4.24754688032064E-2"/>
          <c:w val="0.96856255468066499"/>
          <c:h val="0.91735652042876203"/>
        </c:manualLayout>
      </c:layout>
      <c:scatterChart>
        <c:scatterStyle val="lineMarker"/>
        <c:varyColors val="0"/>
        <c:ser>
          <c:idx val="0"/>
          <c:order val="0"/>
          <c:tx>
            <c:strRef>
              <c:f>満足度・重要度!$E$1</c:f>
              <c:strCache>
                <c:ptCount val="1"/>
                <c:pt idx="0">
                  <c:v>重要度</c:v>
                </c:pt>
              </c:strCache>
            </c:strRef>
          </c:tx>
          <c:spPr>
            <a:ln w="19050" cap="rnd">
              <a:noFill/>
              <a:round/>
            </a:ln>
            <a:effectLst/>
          </c:spPr>
          <c:marker>
            <c:symbol val="circle"/>
            <c:size val="5"/>
            <c:spPr>
              <a:solidFill>
                <a:srgbClr val="41719C"/>
              </a:solidFill>
              <a:ln w="9525">
                <a:solidFill>
                  <a:schemeClr val="accent1"/>
                </a:solidFill>
              </a:ln>
              <a:effectLst/>
            </c:spPr>
          </c:marker>
          <c:xVal>
            <c:numRef>
              <c:f>満足度・重要度!$D$2:$D$56</c:f>
              <c:numCache>
                <c:formatCode>General</c:formatCode>
                <c:ptCount val="55"/>
                <c:pt idx="0">
                  <c:v>3.43</c:v>
                </c:pt>
                <c:pt idx="1">
                  <c:v>3.37</c:v>
                </c:pt>
                <c:pt idx="2">
                  <c:v>3.3299999999999992</c:v>
                </c:pt>
                <c:pt idx="3">
                  <c:v>3.3</c:v>
                </c:pt>
                <c:pt idx="4">
                  <c:v>3.26</c:v>
                </c:pt>
                <c:pt idx="5">
                  <c:v>3.23</c:v>
                </c:pt>
                <c:pt idx="6">
                  <c:v>3.21</c:v>
                </c:pt>
                <c:pt idx="7">
                  <c:v>3.2</c:v>
                </c:pt>
                <c:pt idx="8">
                  <c:v>3.16</c:v>
                </c:pt>
                <c:pt idx="9">
                  <c:v>3.15</c:v>
                </c:pt>
                <c:pt idx="10">
                  <c:v>3.14</c:v>
                </c:pt>
                <c:pt idx="11">
                  <c:v>3.13</c:v>
                </c:pt>
                <c:pt idx="12">
                  <c:v>3.12</c:v>
                </c:pt>
                <c:pt idx="13">
                  <c:v>3.11</c:v>
                </c:pt>
                <c:pt idx="14">
                  <c:v>3.11</c:v>
                </c:pt>
                <c:pt idx="15">
                  <c:v>3.1</c:v>
                </c:pt>
                <c:pt idx="16">
                  <c:v>3.1</c:v>
                </c:pt>
                <c:pt idx="17">
                  <c:v>3.08</c:v>
                </c:pt>
                <c:pt idx="18">
                  <c:v>3.08</c:v>
                </c:pt>
                <c:pt idx="19">
                  <c:v>3.07</c:v>
                </c:pt>
                <c:pt idx="20">
                  <c:v>3.06</c:v>
                </c:pt>
                <c:pt idx="21">
                  <c:v>3.05</c:v>
                </c:pt>
                <c:pt idx="22">
                  <c:v>3.04</c:v>
                </c:pt>
                <c:pt idx="23">
                  <c:v>3.03</c:v>
                </c:pt>
                <c:pt idx="24">
                  <c:v>3.03</c:v>
                </c:pt>
                <c:pt idx="25">
                  <c:v>3.01</c:v>
                </c:pt>
                <c:pt idx="26">
                  <c:v>3</c:v>
                </c:pt>
                <c:pt idx="27">
                  <c:v>3</c:v>
                </c:pt>
                <c:pt idx="28">
                  <c:v>2.99</c:v>
                </c:pt>
                <c:pt idx="29">
                  <c:v>2.99</c:v>
                </c:pt>
                <c:pt idx="30">
                  <c:v>2.97</c:v>
                </c:pt>
                <c:pt idx="31">
                  <c:v>2.97</c:v>
                </c:pt>
                <c:pt idx="32">
                  <c:v>2.96</c:v>
                </c:pt>
                <c:pt idx="33">
                  <c:v>2.96</c:v>
                </c:pt>
                <c:pt idx="34">
                  <c:v>2.94</c:v>
                </c:pt>
                <c:pt idx="35">
                  <c:v>2.93</c:v>
                </c:pt>
                <c:pt idx="36">
                  <c:v>2.93</c:v>
                </c:pt>
                <c:pt idx="37">
                  <c:v>2.91</c:v>
                </c:pt>
                <c:pt idx="38">
                  <c:v>2.91</c:v>
                </c:pt>
                <c:pt idx="39">
                  <c:v>2.9</c:v>
                </c:pt>
                <c:pt idx="40">
                  <c:v>2.89</c:v>
                </c:pt>
                <c:pt idx="41">
                  <c:v>2.88</c:v>
                </c:pt>
                <c:pt idx="42">
                  <c:v>2.87</c:v>
                </c:pt>
                <c:pt idx="43">
                  <c:v>2.87</c:v>
                </c:pt>
                <c:pt idx="44">
                  <c:v>2.8299999999999992</c:v>
                </c:pt>
                <c:pt idx="45">
                  <c:v>2.78</c:v>
                </c:pt>
                <c:pt idx="46">
                  <c:v>2.76</c:v>
                </c:pt>
                <c:pt idx="47">
                  <c:v>2.74</c:v>
                </c:pt>
                <c:pt idx="48">
                  <c:v>2.74</c:v>
                </c:pt>
                <c:pt idx="49">
                  <c:v>2.7</c:v>
                </c:pt>
                <c:pt idx="50">
                  <c:v>2.62</c:v>
                </c:pt>
                <c:pt idx="51">
                  <c:v>2.56</c:v>
                </c:pt>
                <c:pt idx="52">
                  <c:v>2.5</c:v>
                </c:pt>
                <c:pt idx="53">
                  <c:v>2.06</c:v>
                </c:pt>
                <c:pt idx="54">
                  <c:v>2.04</c:v>
                </c:pt>
              </c:numCache>
            </c:numRef>
          </c:xVal>
          <c:yVal>
            <c:numRef>
              <c:f>満足度・重要度!$E$2:$E$56</c:f>
              <c:numCache>
                <c:formatCode>General</c:formatCode>
                <c:ptCount val="55"/>
                <c:pt idx="0">
                  <c:v>4.3599999999999977</c:v>
                </c:pt>
                <c:pt idx="1">
                  <c:v>4.22</c:v>
                </c:pt>
                <c:pt idx="2">
                  <c:v>4.2699999999999996</c:v>
                </c:pt>
                <c:pt idx="3">
                  <c:v>3.6</c:v>
                </c:pt>
                <c:pt idx="4">
                  <c:v>4.22</c:v>
                </c:pt>
                <c:pt idx="5">
                  <c:v>4.34</c:v>
                </c:pt>
                <c:pt idx="6">
                  <c:v>4.22</c:v>
                </c:pt>
                <c:pt idx="7">
                  <c:v>4.1199999999999974</c:v>
                </c:pt>
                <c:pt idx="8">
                  <c:v>3.74</c:v>
                </c:pt>
                <c:pt idx="9">
                  <c:v>4.13</c:v>
                </c:pt>
                <c:pt idx="10">
                  <c:v>4.0599999999999996</c:v>
                </c:pt>
                <c:pt idx="11">
                  <c:v>4.1499999999999986</c:v>
                </c:pt>
                <c:pt idx="12">
                  <c:v>3.95</c:v>
                </c:pt>
                <c:pt idx="13">
                  <c:v>4.4000000000000004</c:v>
                </c:pt>
                <c:pt idx="14">
                  <c:v>3.99</c:v>
                </c:pt>
                <c:pt idx="15">
                  <c:v>4.08</c:v>
                </c:pt>
                <c:pt idx="16">
                  <c:v>3.8099999999999992</c:v>
                </c:pt>
                <c:pt idx="17">
                  <c:v>4.17</c:v>
                </c:pt>
                <c:pt idx="18">
                  <c:v>4.3599999999999977</c:v>
                </c:pt>
                <c:pt idx="19">
                  <c:v>3.68</c:v>
                </c:pt>
                <c:pt idx="20">
                  <c:v>4.01</c:v>
                </c:pt>
                <c:pt idx="21">
                  <c:v>3.78</c:v>
                </c:pt>
                <c:pt idx="22">
                  <c:v>3.64</c:v>
                </c:pt>
                <c:pt idx="23">
                  <c:v>3.72</c:v>
                </c:pt>
                <c:pt idx="24">
                  <c:v>4</c:v>
                </c:pt>
                <c:pt idx="25">
                  <c:v>3.8299999999999992</c:v>
                </c:pt>
                <c:pt idx="26">
                  <c:v>3.66</c:v>
                </c:pt>
                <c:pt idx="27">
                  <c:v>4.42</c:v>
                </c:pt>
                <c:pt idx="28">
                  <c:v>3.93</c:v>
                </c:pt>
                <c:pt idx="29">
                  <c:v>4.1199999999999974</c:v>
                </c:pt>
                <c:pt idx="30">
                  <c:v>4.2300000000000004</c:v>
                </c:pt>
                <c:pt idx="31">
                  <c:v>3.96</c:v>
                </c:pt>
                <c:pt idx="32">
                  <c:v>3.88</c:v>
                </c:pt>
                <c:pt idx="33">
                  <c:v>4.1399999999999997</c:v>
                </c:pt>
                <c:pt idx="34">
                  <c:v>4.34</c:v>
                </c:pt>
                <c:pt idx="35">
                  <c:v>3.72</c:v>
                </c:pt>
                <c:pt idx="36">
                  <c:v>3.67</c:v>
                </c:pt>
                <c:pt idx="37">
                  <c:v>4.38</c:v>
                </c:pt>
                <c:pt idx="38">
                  <c:v>4.09</c:v>
                </c:pt>
                <c:pt idx="39">
                  <c:v>4.03</c:v>
                </c:pt>
                <c:pt idx="40">
                  <c:v>3.59</c:v>
                </c:pt>
                <c:pt idx="41">
                  <c:v>4.18</c:v>
                </c:pt>
                <c:pt idx="42">
                  <c:v>4.1499999999999986</c:v>
                </c:pt>
                <c:pt idx="43">
                  <c:v>4.04</c:v>
                </c:pt>
                <c:pt idx="44">
                  <c:v>4.07</c:v>
                </c:pt>
                <c:pt idx="45">
                  <c:v>3.87</c:v>
                </c:pt>
                <c:pt idx="46">
                  <c:v>4.38</c:v>
                </c:pt>
                <c:pt idx="47">
                  <c:v>3.88</c:v>
                </c:pt>
                <c:pt idx="48">
                  <c:v>3.92</c:v>
                </c:pt>
                <c:pt idx="49">
                  <c:v>4.09</c:v>
                </c:pt>
                <c:pt idx="50">
                  <c:v>4.3099999999999996</c:v>
                </c:pt>
                <c:pt idx="51">
                  <c:v>4.21</c:v>
                </c:pt>
                <c:pt idx="52">
                  <c:v>3.92</c:v>
                </c:pt>
                <c:pt idx="53">
                  <c:v>4.3</c:v>
                </c:pt>
                <c:pt idx="54">
                  <c:v>4.1499999999999986</c:v>
                </c:pt>
              </c:numCache>
            </c:numRef>
          </c:yVal>
          <c:smooth val="0"/>
        </c:ser>
        <c:dLbls>
          <c:showLegendKey val="0"/>
          <c:showVal val="0"/>
          <c:showCatName val="0"/>
          <c:showSerName val="0"/>
          <c:showPercent val="0"/>
          <c:showBubbleSize val="0"/>
        </c:dLbls>
        <c:axId val="-1224796656"/>
        <c:axId val="-1224796112"/>
      </c:scatterChart>
      <c:valAx>
        <c:axId val="-1224796656"/>
        <c:scaling>
          <c:orientation val="minMax"/>
          <c:max val="3.2"/>
          <c:min val="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sz="2000" dirty="0"/>
                  <a:t>満足度</a:t>
                </a:r>
                <a:endParaRPr lang="en-US" altLang="ja-JP" sz="2000" dirty="0"/>
              </a:p>
            </c:rich>
          </c:tx>
          <c:layout>
            <c:manualLayout>
              <c:xMode val="edge"/>
              <c:yMode val="edge"/>
              <c:x val="3.0122446393076201E-2"/>
              <c:y val="0.7374670732041439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ja-JP"/>
          </a:p>
        </c:txPr>
        <c:crossAx val="-1224796112"/>
        <c:crosses val="autoZero"/>
        <c:crossBetween val="midCat"/>
      </c:valAx>
      <c:valAx>
        <c:axId val="-1224796112"/>
        <c:scaling>
          <c:orientation val="minMax"/>
          <c:min val="3"/>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vert="eaVert"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sz="2000" dirty="0"/>
                  <a:t>重要度</a:t>
                </a:r>
              </a:p>
            </c:rich>
          </c:tx>
          <c:layout>
            <c:manualLayout>
              <c:xMode val="edge"/>
              <c:yMode val="edge"/>
              <c:x val="0.83638269313647995"/>
              <c:y val="0.54474091063873198"/>
            </c:manualLayout>
          </c:layout>
          <c:overlay val="0"/>
          <c:spPr>
            <a:noFill/>
            <a:ln>
              <a:noFill/>
            </a:ln>
            <a:effectLst/>
          </c:spPr>
          <c:txPr>
            <a:bodyPr rot="0" spcFirstLastPara="1" vertOverflow="ellipsis" vert="eaVert"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ja-JP"/>
          </a:p>
        </c:txPr>
        <c:crossAx val="-1224796656"/>
        <c:crossesAt val="3"/>
        <c:crossBetween val="midCat"/>
      </c:valAx>
      <c:spPr>
        <a:solidFill>
          <a:schemeClr val="bg1"/>
        </a:solidFill>
        <a:ln w="25400">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a:pPr>
            <a:r>
              <a:rPr lang="ja-JP" altLang="en-US" sz="1600" dirty="0" smtClean="0"/>
              <a:t>耕作放棄面積・従事者平均年齢</a:t>
            </a:r>
            <a:endParaRPr lang="ja-JP" altLang="en-US" sz="1600" dirty="0"/>
          </a:p>
        </c:rich>
      </c:tx>
      <c:layout>
        <c:manualLayout>
          <c:xMode val="edge"/>
          <c:yMode val="edge"/>
          <c:x val="0.146432390571124"/>
          <c:y val="3.6411333385895597E-2"/>
        </c:manualLayout>
      </c:layout>
      <c:overlay val="0"/>
    </c:title>
    <c:autoTitleDeleted val="0"/>
    <c:plotArea>
      <c:layout/>
      <c:barChart>
        <c:barDir val="col"/>
        <c:grouping val="clustered"/>
        <c:varyColors val="0"/>
        <c:ser>
          <c:idx val="0"/>
          <c:order val="0"/>
          <c:tx>
            <c:strRef>
              <c:f>Sheet1!$B$1</c:f>
              <c:strCache>
                <c:ptCount val="1"/>
                <c:pt idx="0">
                  <c:v>耕作放棄面積（ha）</c:v>
                </c:pt>
              </c:strCache>
            </c:strRef>
          </c:tx>
          <c:spPr>
            <a:pattFill prst="dkHorz">
              <a:fgClr>
                <a:schemeClr val="accent3">
                  <a:lumMod val="60000"/>
                  <a:lumOff val="40000"/>
                </a:schemeClr>
              </a:fgClr>
              <a:bgClr>
                <a:schemeClr val="accent3">
                  <a:lumMod val="40000"/>
                  <a:lumOff val="60000"/>
                </a:schemeClr>
              </a:bgClr>
            </a:pattFill>
            <a:ln>
              <a:noFill/>
            </a:ln>
            <a:effectLst>
              <a:innerShdw blurRad="114300">
                <a:schemeClr val="accent6">
                  <a:tint val="77000"/>
                </a:schemeClr>
              </a:innerShdw>
            </a:effectLst>
          </c:spPr>
          <c:invertIfNegative val="0"/>
          <c:cat>
            <c:strRef>
              <c:f>Sheet1!$A$2:$A$6</c:f>
              <c:strCache>
                <c:ptCount val="5"/>
                <c:pt idx="0">
                  <c:v>S50</c:v>
                </c:pt>
                <c:pt idx="1">
                  <c:v>H7</c:v>
                </c:pt>
                <c:pt idx="2">
                  <c:v>H17</c:v>
                </c:pt>
                <c:pt idx="3">
                  <c:v>H22</c:v>
                </c:pt>
                <c:pt idx="4">
                  <c:v>H25</c:v>
                </c:pt>
              </c:strCache>
            </c:strRef>
          </c:cat>
          <c:val>
            <c:numRef>
              <c:f>Sheet1!$B$2:$B$6</c:f>
              <c:numCache>
                <c:formatCode>General</c:formatCode>
                <c:ptCount val="5"/>
                <c:pt idx="0">
                  <c:v>39</c:v>
                </c:pt>
                <c:pt idx="1">
                  <c:v>345</c:v>
                </c:pt>
                <c:pt idx="2">
                  <c:v>591</c:v>
                </c:pt>
                <c:pt idx="3">
                  <c:v>421</c:v>
                </c:pt>
                <c:pt idx="4">
                  <c:v>574</c:v>
                </c:pt>
              </c:numCache>
            </c:numRef>
          </c:val>
        </c:ser>
        <c:dLbls>
          <c:showLegendKey val="0"/>
          <c:showVal val="0"/>
          <c:showCatName val="0"/>
          <c:showSerName val="0"/>
          <c:showPercent val="0"/>
          <c:showBubbleSize val="0"/>
        </c:dLbls>
        <c:gapWidth val="100"/>
        <c:overlap val="-24"/>
        <c:axId val="-1135396960"/>
        <c:axId val="-1126906960"/>
      </c:barChart>
      <c:lineChart>
        <c:grouping val="standard"/>
        <c:varyColors val="0"/>
        <c:ser>
          <c:idx val="1"/>
          <c:order val="1"/>
          <c:tx>
            <c:strRef>
              <c:f>Sheet1!$C$1</c:f>
              <c:strCache>
                <c:ptCount val="1"/>
                <c:pt idx="0">
                  <c:v>農業従事者平均年齢</c:v>
                </c:pt>
              </c:strCache>
            </c:strRef>
          </c:tx>
          <c:spPr>
            <a:ln w="28575" cap="rnd">
              <a:solidFill>
                <a:schemeClr val="accent3">
                  <a:lumMod val="75000"/>
                </a:schemeClr>
              </a:solidFill>
              <a:round/>
            </a:ln>
            <a:effectLst/>
          </c:spPr>
          <c:marker>
            <c:symbol val="circle"/>
            <c:size val="5"/>
            <c:spPr>
              <a:solidFill>
                <a:srgbClr val="008000"/>
              </a:solidFill>
              <a:ln>
                <a:solidFill>
                  <a:srgbClr val="008000"/>
                </a:solidFill>
              </a:ln>
            </c:spPr>
          </c:marker>
          <c:cat>
            <c:strRef>
              <c:f>Sheet1!$A$2:$A$6</c:f>
              <c:strCache>
                <c:ptCount val="5"/>
                <c:pt idx="0">
                  <c:v>S50</c:v>
                </c:pt>
                <c:pt idx="1">
                  <c:v>H7</c:v>
                </c:pt>
                <c:pt idx="2">
                  <c:v>H17</c:v>
                </c:pt>
                <c:pt idx="3">
                  <c:v>H22</c:v>
                </c:pt>
                <c:pt idx="4">
                  <c:v>H25</c:v>
                </c:pt>
              </c:strCache>
            </c:strRef>
          </c:cat>
          <c:val>
            <c:numRef>
              <c:f>Sheet1!$C$2:$C$6</c:f>
              <c:numCache>
                <c:formatCode>General</c:formatCode>
                <c:ptCount val="5"/>
                <c:pt idx="1">
                  <c:v>53.2</c:v>
                </c:pt>
                <c:pt idx="2">
                  <c:v>55.6</c:v>
                </c:pt>
                <c:pt idx="3">
                  <c:v>58.1</c:v>
                </c:pt>
                <c:pt idx="4">
                  <c:v>59.4</c:v>
                </c:pt>
              </c:numCache>
            </c:numRef>
          </c:val>
          <c:smooth val="0"/>
        </c:ser>
        <c:dLbls>
          <c:showLegendKey val="0"/>
          <c:showVal val="0"/>
          <c:showCatName val="0"/>
          <c:showSerName val="0"/>
          <c:showPercent val="0"/>
          <c:showBubbleSize val="0"/>
        </c:dLbls>
        <c:marker val="1"/>
        <c:smooth val="0"/>
        <c:axId val="-1126911312"/>
        <c:axId val="-1126909136"/>
      </c:lineChart>
      <c:catAx>
        <c:axId val="-1135396960"/>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906960"/>
        <c:crosses val="autoZero"/>
        <c:auto val="1"/>
        <c:lblAlgn val="ctr"/>
        <c:lblOffset val="100"/>
        <c:noMultiLvlLbl val="0"/>
      </c:catAx>
      <c:valAx>
        <c:axId val="-1126906960"/>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35396960"/>
        <c:crosses val="autoZero"/>
        <c:crossBetween val="between"/>
      </c:valAx>
      <c:valAx>
        <c:axId val="-1126909136"/>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911312"/>
        <c:crosses val="max"/>
        <c:crossBetween val="between"/>
      </c:valAx>
      <c:catAx>
        <c:axId val="-1126911312"/>
        <c:scaling>
          <c:orientation val="minMax"/>
        </c:scaling>
        <c:delete val="1"/>
        <c:axPos val="b"/>
        <c:numFmt formatCode="General" sourceLinked="1"/>
        <c:majorTickMark val="none"/>
        <c:minorTickMark val="none"/>
        <c:tickLblPos val="nextTo"/>
        <c:crossAx val="-1126909136"/>
        <c:crosses val="autoZero"/>
        <c:auto val="1"/>
        <c:lblAlgn val="ctr"/>
        <c:lblOffset val="100"/>
        <c:noMultiLvlLbl val="0"/>
      </c:catAx>
      <c:spPr>
        <a:noFill/>
        <a:ln>
          <a:noFill/>
        </a:ln>
        <a:effectLst/>
      </c:spPr>
    </c:plotArea>
    <c:legend>
      <c:legendPos val="b"/>
      <c:layout>
        <c:manualLayout>
          <c:xMode val="edge"/>
          <c:yMode val="edge"/>
          <c:x val="6.9280414957051603E-2"/>
          <c:y val="0.82048110129662599"/>
          <c:w val="0.887984846183972"/>
          <c:h val="0.110949029753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770563914512333"/>
          <c:y val="0.11778299217708206"/>
          <c:w val="0.8379643086778773"/>
          <c:h val="0.77325104471460704"/>
        </c:manualLayout>
      </c:layout>
      <c:barChart>
        <c:barDir val="col"/>
        <c:grouping val="clustered"/>
        <c:varyColors val="0"/>
        <c:ser>
          <c:idx val="0"/>
          <c:order val="0"/>
          <c:tx>
            <c:strRef>
              <c:f>'人口推移（実測値）'!$A$2</c:f>
              <c:strCache>
                <c:ptCount val="1"/>
                <c:pt idx="0">
                  <c:v>人口</c:v>
                </c:pt>
              </c:strCache>
            </c:strRef>
          </c:tx>
          <c:spPr>
            <a:solidFill>
              <a:schemeClr val="accent1">
                <a:alpha val="70000"/>
              </a:schemeClr>
            </a:solidFill>
            <a:ln>
              <a:noFill/>
            </a:ln>
            <a:effectLst/>
          </c:spPr>
          <c:invertIfNegative val="0"/>
          <c:dPt>
            <c:idx val="0"/>
            <c:invertIfNegative val="0"/>
            <c:bubble3D val="0"/>
            <c:spPr>
              <a:solidFill>
                <a:srgbClr val="59BBCA"/>
              </a:solidFill>
              <a:ln>
                <a:solidFill>
                  <a:schemeClr val="accent1"/>
                </a:solidFill>
              </a:ln>
              <a:effectLst/>
            </c:spPr>
          </c:dPt>
          <c:cat>
            <c:numRef>
              <c:f>'人口推移（実測値）'!$B$1:$K$1</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'人口推移（実測値）'!$B$2:$K$2</c:f>
              <c:numCache>
                <c:formatCode>#,##0</c:formatCode>
                <c:ptCount val="10"/>
                <c:pt idx="0">
                  <c:v>133961</c:v>
                </c:pt>
                <c:pt idx="1">
                  <c:v>142780</c:v>
                </c:pt>
                <c:pt idx="2">
                  <c:v>142743</c:v>
                </c:pt>
                <c:pt idx="3">
                  <c:v>142794</c:v>
                </c:pt>
                <c:pt idx="4">
                  <c:v>143095</c:v>
                </c:pt>
                <c:pt idx="5">
                  <c:v>143532</c:v>
                </c:pt>
                <c:pt idx="6">
                  <c:v>143251</c:v>
                </c:pt>
                <c:pt idx="7">
                  <c:v>142993</c:v>
                </c:pt>
                <c:pt idx="8">
                  <c:v>145843</c:v>
                </c:pt>
                <c:pt idx="9">
                  <c:v>145125</c:v>
                </c:pt>
              </c:numCache>
            </c:numRef>
          </c:val>
        </c:ser>
        <c:dLbls>
          <c:showLegendKey val="0"/>
          <c:showVal val="0"/>
          <c:showCatName val="0"/>
          <c:showSerName val="0"/>
          <c:showPercent val="0"/>
          <c:showBubbleSize val="0"/>
        </c:dLbls>
        <c:gapWidth val="80"/>
        <c:overlap val="25"/>
        <c:axId val="-1126902608"/>
        <c:axId val="-1126906416"/>
      </c:barChart>
      <c:catAx>
        <c:axId val="-1126902608"/>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ja-JP"/>
          </a:p>
        </c:txPr>
        <c:crossAx val="-1126906416"/>
        <c:crosses val="autoZero"/>
        <c:auto val="1"/>
        <c:lblAlgn val="ctr"/>
        <c:lblOffset val="100"/>
        <c:noMultiLvlLbl val="0"/>
      </c:catAx>
      <c:valAx>
        <c:axId val="-1126906416"/>
        <c:scaling>
          <c:orientation val="minMax"/>
        </c:scaling>
        <c:delete val="0"/>
        <c:axPos val="l"/>
        <c:majorGridlines>
          <c:spPr>
            <a:ln w="9525" cap="flat" cmpd="sng" algn="ctr">
              <a:solidFill>
                <a:schemeClr val="tx1">
                  <a:lumMod val="5000"/>
                  <a:lumOff val="95000"/>
                </a:schemeClr>
              </a:solidFill>
              <a:round/>
            </a:ln>
            <a:effectLst/>
          </c:spPr>
        </c:majorGridlines>
        <c:title>
          <c:tx>
            <c:rich>
              <a:bodyPr rot="0" spcFirstLastPara="1" vertOverflow="ellipsis"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ja-JP" altLang="en-US" dirty="0" smtClean="0"/>
                  <a:t>（人）</a:t>
                </a:r>
                <a:endParaRPr lang="ja-JP" altLang="en-US" dirty="0"/>
              </a:p>
            </c:rich>
          </c:tx>
          <c:layout>
            <c:manualLayout>
              <c:xMode val="edge"/>
              <c:yMode val="edge"/>
              <c:x val="2.5815421767075783E-2"/>
              <c:y val="0"/>
            </c:manualLayout>
          </c:layout>
          <c:overlay val="0"/>
          <c:spPr>
            <a:noFill/>
            <a:ln>
              <a:noFill/>
            </a:ln>
            <a:effectLst/>
          </c:spPr>
          <c:txPr>
            <a:bodyPr rot="0" spcFirstLastPara="1" vertOverflow="ellipsis"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ja-JP"/>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spc="20" baseline="0">
                <a:solidFill>
                  <a:schemeClr val="tx1">
                    <a:lumMod val="65000"/>
                    <a:lumOff val="35000"/>
                  </a:schemeClr>
                </a:solidFill>
                <a:latin typeface="+mn-lt"/>
                <a:ea typeface="+mn-ea"/>
                <a:cs typeface="+mn-cs"/>
              </a:defRPr>
            </a:pPr>
            <a:endParaRPr lang="ja-JP"/>
          </a:p>
        </c:txPr>
        <c:crossAx val="-1126902608"/>
        <c:crosses val="autoZero"/>
        <c:crossBetween val="between"/>
        <c:majorUnit val="5000"/>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278718285214349"/>
          <c:y val="4.5335196500655039E-2"/>
          <c:w val="0.74881692913385822"/>
          <c:h val="0.79105867874986535"/>
        </c:manualLayout>
      </c:layout>
      <c:barChart>
        <c:barDir val="bar"/>
        <c:grouping val="clustered"/>
        <c:varyColors val="0"/>
        <c:ser>
          <c:idx val="0"/>
          <c:order val="0"/>
          <c:tx>
            <c:strRef>
              <c:f>人口ピラミッド!$B$29</c:f>
              <c:strCache>
                <c:ptCount val="1"/>
                <c:pt idx="0">
                  <c:v>2015年男</c:v>
                </c:pt>
              </c:strCache>
            </c:strRef>
          </c:tx>
          <c:spPr>
            <a:solidFill>
              <a:schemeClr val="accent1">
                <a:alpha val="50000"/>
              </a:schemeClr>
            </a:solidFill>
            <a:ln>
              <a:noFill/>
            </a:ln>
            <a:effectLst/>
          </c:spPr>
          <c:invertIfNegative val="0"/>
          <c:cat>
            <c:strRef>
              <c:f>人口ピラミッド!$A$30:$A$47</c:f>
              <c:strCache>
                <c:ptCount val="18"/>
                <c:pt idx="0">
                  <c:v>0～4歳</c:v>
                </c:pt>
                <c:pt idx="1">
                  <c:v>5～9歳</c:v>
                </c:pt>
                <c:pt idx="2">
                  <c:v>10～14歳</c:v>
                </c:pt>
                <c:pt idx="3">
                  <c:v>15～19歳</c:v>
                </c:pt>
                <c:pt idx="4">
                  <c:v>20～24歳</c:v>
                </c:pt>
                <c:pt idx="5">
                  <c:v>25～29歳</c:v>
                </c:pt>
                <c:pt idx="6">
                  <c:v>30～34歳</c:v>
                </c:pt>
                <c:pt idx="7">
                  <c:v>35～39歳</c:v>
                </c:pt>
                <c:pt idx="8">
                  <c:v>40～44歳</c:v>
                </c:pt>
                <c:pt idx="9">
                  <c:v>45～49歳</c:v>
                </c:pt>
                <c:pt idx="10">
                  <c:v>50～54歳</c:v>
                </c:pt>
                <c:pt idx="11">
                  <c:v>55～59歳</c:v>
                </c:pt>
                <c:pt idx="12">
                  <c:v>60～64歳</c:v>
                </c:pt>
                <c:pt idx="13">
                  <c:v>65～69歳</c:v>
                </c:pt>
                <c:pt idx="14">
                  <c:v>70～74歳</c:v>
                </c:pt>
                <c:pt idx="15">
                  <c:v>75～79歳</c:v>
                </c:pt>
                <c:pt idx="16">
                  <c:v>80～84歳</c:v>
                </c:pt>
                <c:pt idx="17">
                  <c:v>85歳以上</c:v>
                </c:pt>
              </c:strCache>
            </c:strRef>
          </c:cat>
          <c:val>
            <c:numRef>
              <c:f>人口ピラミッド!$B$30:$B$47</c:f>
              <c:numCache>
                <c:formatCode>General</c:formatCode>
                <c:ptCount val="18"/>
                <c:pt idx="0">
                  <c:v>-2851</c:v>
                </c:pt>
                <c:pt idx="1">
                  <c:v>-3021</c:v>
                </c:pt>
                <c:pt idx="2">
                  <c:v>-3189</c:v>
                </c:pt>
                <c:pt idx="3">
                  <c:v>-3437</c:v>
                </c:pt>
                <c:pt idx="4">
                  <c:v>-3545</c:v>
                </c:pt>
                <c:pt idx="5">
                  <c:v>-3975</c:v>
                </c:pt>
                <c:pt idx="6">
                  <c:v>-4373</c:v>
                </c:pt>
                <c:pt idx="7">
                  <c:v>-4914</c:v>
                </c:pt>
                <c:pt idx="8">
                  <c:v>-5804</c:v>
                </c:pt>
                <c:pt idx="9">
                  <c:v>-5176</c:v>
                </c:pt>
                <c:pt idx="10">
                  <c:v>-4462</c:v>
                </c:pt>
                <c:pt idx="11">
                  <c:v>-4202</c:v>
                </c:pt>
                <c:pt idx="12">
                  <c:v>-4822</c:v>
                </c:pt>
                <c:pt idx="13">
                  <c:v>-5466</c:v>
                </c:pt>
                <c:pt idx="14">
                  <c:v>-4450</c:v>
                </c:pt>
                <c:pt idx="15">
                  <c:v>-3176</c:v>
                </c:pt>
                <c:pt idx="16">
                  <c:v>-2141</c:v>
                </c:pt>
                <c:pt idx="17">
                  <c:v>-1599</c:v>
                </c:pt>
              </c:numCache>
            </c:numRef>
          </c:val>
        </c:ser>
        <c:ser>
          <c:idx val="1"/>
          <c:order val="1"/>
          <c:tx>
            <c:strRef>
              <c:f>人口ピラミッド!$C$29</c:f>
              <c:strCache>
                <c:ptCount val="1"/>
                <c:pt idx="0">
                  <c:v>2015年女</c:v>
                </c:pt>
              </c:strCache>
            </c:strRef>
          </c:tx>
          <c:spPr>
            <a:solidFill>
              <a:schemeClr val="accent2">
                <a:alpha val="50000"/>
              </a:schemeClr>
            </a:solidFill>
            <a:ln>
              <a:noFill/>
            </a:ln>
            <a:effectLst/>
          </c:spPr>
          <c:invertIfNegative val="0"/>
          <c:cat>
            <c:strRef>
              <c:f>人口ピラミッド!$A$30:$A$47</c:f>
              <c:strCache>
                <c:ptCount val="18"/>
                <c:pt idx="0">
                  <c:v>0～4歳</c:v>
                </c:pt>
                <c:pt idx="1">
                  <c:v>5～9歳</c:v>
                </c:pt>
                <c:pt idx="2">
                  <c:v>10～14歳</c:v>
                </c:pt>
                <c:pt idx="3">
                  <c:v>15～19歳</c:v>
                </c:pt>
                <c:pt idx="4">
                  <c:v>20～24歳</c:v>
                </c:pt>
                <c:pt idx="5">
                  <c:v>25～29歳</c:v>
                </c:pt>
                <c:pt idx="6">
                  <c:v>30～34歳</c:v>
                </c:pt>
                <c:pt idx="7">
                  <c:v>35～39歳</c:v>
                </c:pt>
                <c:pt idx="8">
                  <c:v>40～44歳</c:v>
                </c:pt>
                <c:pt idx="9">
                  <c:v>45～49歳</c:v>
                </c:pt>
                <c:pt idx="10">
                  <c:v>50～54歳</c:v>
                </c:pt>
                <c:pt idx="11">
                  <c:v>55～59歳</c:v>
                </c:pt>
                <c:pt idx="12">
                  <c:v>60～64歳</c:v>
                </c:pt>
                <c:pt idx="13">
                  <c:v>65～69歳</c:v>
                </c:pt>
                <c:pt idx="14">
                  <c:v>70～74歳</c:v>
                </c:pt>
                <c:pt idx="15">
                  <c:v>75～79歳</c:v>
                </c:pt>
                <c:pt idx="16">
                  <c:v>80～84歳</c:v>
                </c:pt>
                <c:pt idx="17">
                  <c:v>85歳以上</c:v>
                </c:pt>
              </c:strCache>
            </c:strRef>
          </c:cat>
          <c:val>
            <c:numRef>
              <c:f>人口ピラミッド!$C$30:$C$47</c:f>
              <c:numCache>
                <c:formatCode>General</c:formatCode>
                <c:ptCount val="18"/>
                <c:pt idx="0">
                  <c:v>2704</c:v>
                </c:pt>
                <c:pt idx="1">
                  <c:v>2801</c:v>
                </c:pt>
                <c:pt idx="2">
                  <c:v>3038</c:v>
                </c:pt>
                <c:pt idx="3">
                  <c:v>3287</c:v>
                </c:pt>
                <c:pt idx="4">
                  <c:v>3317</c:v>
                </c:pt>
                <c:pt idx="5">
                  <c:v>3422</c:v>
                </c:pt>
                <c:pt idx="6">
                  <c:v>3776</c:v>
                </c:pt>
                <c:pt idx="7">
                  <c:v>4452</c:v>
                </c:pt>
                <c:pt idx="8">
                  <c:v>5239</c:v>
                </c:pt>
                <c:pt idx="9">
                  <c:v>4703</c:v>
                </c:pt>
                <c:pt idx="10">
                  <c:v>4222</c:v>
                </c:pt>
                <c:pt idx="11">
                  <c:v>4125</c:v>
                </c:pt>
                <c:pt idx="12">
                  <c:v>4964</c:v>
                </c:pt>
                <c:pt idx="13">
                  <c:v>5907</c:v>
                </c:pt>
                <c:pt idx="14">
                  <c:v>4876</c:v>
                </c:pt>
                <c:pt idx="15">
                  <c:v>3836</c:v>
                </c:pt>
                <c:pt idx="16">
                  <c:v>3047</c:v>
                </c:pt>
                <c:pt idx="17">
                  <c:v>3665</c:v>
                </c:pt>
              </c:numCache>
            </c:numRef>
          </c:val>
        </c:ser>
        <c:dLbls>
          <c:showLegendKey val="0"/>
          <c:showVal val="0"/>
          <c:showCatName val="0"/>
          <c:showSerName val="0"/>
          <c:showPercent val="0"/>
          <c:showBubbleSize val="0"/>
        </c:dLbls>
        <c:gapWidth val="0"/>
        <c:overlap val="100"/>
        <c:axId val="-1126907504"/>
        <c:axId val="-1126903696"/>
      </c:barChart>
      <c:catAx>
        <c:axId val="-1126907504"/>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1126903696"/>
        <c:crosses val="autoZero"/>
        <c:auto val="1"/>
        <c:lblAlgn val="ctr"/>
        <c:lblOffset val="100"/>
        <c:noMultiLvlLbl val="0"/>
      </c:catAx>
      <c:valAx>
        <c:axId val="-1126903696"/>
        <c:scaling>
          <c:orientation val="minMax"/>
        </c:scaling>
        <c:delete val="0"/>
        <c:axPos val="b"/>
        <c:majorGridlines>
          <c:spPr>
            <a:ln w="9525" cap="flat" cmpd="sng" algn="ctr">
              <a:solidFill>
                <a:schemeClr val="bg1"/>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907504"/>
        <c:crosses val="autoZero"/>
        <c:crossBetween val="between"/>
      </c:valAx>
      <c:spPr>
        <a:noFill/>
        <a:ln>
          <a:noFill/>
        </a:ln>
        <a:effectLst/>
      </c:spPr>
    </c:plotArea>
    <c:legend>
      <c:legendPos val="b"/>
      <c:layout>
        <c:manualLayout>
          <c:xMode val="edge"/>
          <c:yMode val="edge"/>
          <c:x val="0.35661417322834643"/>
          <c:y val="0.91874039459431855"/>
          <c:w val="0.40899365704286961"/>
          <c:h val="7.369352305013808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93085127704"/>
          <c:y val="3.9514900150981143E-2"/>
          <c:w val="0.81365993375190859"/>
          <c:h val="0.81206257148139127"/>
        </c:manualLayout>
      </c:layout>
      <c:barChart>
        <c:barDir val="bar"/>
        <c:grouping val="clustered"/>
        <c:varyColors val="0"/>
        <c:ser>
          <c:idx val="0"/>
          <c:order val="0"/>
          <c:tx>
            <c:strRef>
              <c:f>人口ピラミッド!$B$50</c:f>
              <c:strCache>
                <c:ptCount val="1"/>
                <c:pt idx="0">
                  <c:v>2035年男</c:v>
                </c:pt>
              </c:strCache>
            </c:strRef>
          </c:tx>
          <c:spPr>
            <a:solidFill>
              <a:schemeClr val="accent1">
                <a:alpha val="50000"/>
              </a:schemeClr>
            </a:solidFill>
            <a:ln>
              <a:noFill/>
            </a:ln>
            <a:effectLst/>
          </c:spPr>
          <c:invertIfNegative val="0"/>
          <c:cat>
            <c:strRef>
              <c:f>人口ピラミッド!$A$51:$A$68</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人口ピラミッド!$B$51:$B$68</c:f>
              <c:numCache>
                <c:formatCode>General</c:formatCode>
                <c:ptCount val="18"/>
                <c:pt idx="0">
                  <c:v>-2011</c:v>
                </c:pt>
                <c:pt idx="1">
                  <c:v>-2063</c:v>
                </c:pt>
                <c:pt idx="2">
                  <c:v>-2151</c:v>
                </c:pt>
                <c:pt idx="3">
                  <c:v>-2396</c:v>
                </c:pt>
                <c:pt idx="4">
                  <c:v>-2739</c:v>
                </c:pt>
                <c:pt idx="5">
                  <c:v>-3205</c:v>
                </c:pt>
                <c:pt idx="6">
                  <c:v>-3364</c:v>
                </c:pt>
                <c:pt idx="7">
                  <c:v>-3520</c:v>
                </c:pt>
                <c:pt idx="8">
                  <c:v>-3581</c:v>
                </c:pt>
                <c:pt idx="9">
                  <c:v>-3699</c:v>
                </c:pt>
                <c:pt idx="10">
                  <c:v>-4085</c:v>
                </c:pt>
                <c:pt idx="11">
                  <c:v>-4587</c:v>
                </c:pt>
                <c:pt idx="12">
                  <c:v>-5287</c:v>
                </c:pt>
                <c:pt idx="13">
                  <c:v>-4533</c:v>
                </c:pt>
                <c:pt idx="14">
                  <c:v>-3680</c:v>
                </c:pt>
                <c:pt idx="15">
                  <c:v>-3138</c:v>
                </c:pt>
                <c:pt idx="16">
                  <c:v>-3061</c:v>
                </c:pt>
                <c:pt idx="17">
                  <c:v>-4004</c:v>
                </c:pt>
              </c:numCache>
            </c:numRef>
          </c:val>
        </c:ser>
        <c:ser>
          <c:idx val="1"/>
          <c:order val="1"/>
          <c:tx>
            <c:strRef>
              <c:f>人口ピラミッド!$C$50</c:f>
              <c:strCache>
                <c:ptCount val="1"/>
                <c:pt idx="0">
                  <c:v>2035年女</c:v>
                </c:pt>
              </c:strCache>
            </c:strRef>
          </c:tx>
          <c:spPr>
            <a:solidFill>
              <a:schemeClr val="accent2">
                <a:alpha val="50000"/>
              </a:schemeClr>
            </a:solidFill>
            <a:ln>
              <a:noFill/>
            </a:ln>
            <a:effectLst/>
          </c:spPr>
          <c:invertIfNegative val="0"/>
          <c:cat>
            <c:strRef>
              <c:f>人口ピラミッド!$A$51:$A$68</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人口ピラミッド!$C$51:$C$68</c:f>
              <c:numCache>
                <c:formatCode>0</c:formatCode>
                <c:ptCount val="18"/>
                <c:pt idx="0">
                  <c:v>1907</c:v>
                </c:pt>
                <c:pt idx="1">
                  <c:v>1968</c:v>
                </c:pt>
                <c:pt idx="2">
                  <c:v>2044</c:v>
                </c:pt>
                <c:pt idx="3">
                  <c:v>2287</c:v>
                </c:pt>
                <c:pt idx="4">
                  <c:v>2642</c:v>
                </c:pt>
                <c:pt idx="5">
                  <c:v>2815</c:v>
                </c:pt>
                <c:pt idx="6">
                  <c:v>3046</c:v>
                </c:pt>
                <c:pt idx="7">
                  <c:v>3207</c:v>
                </c:pt>
                <c:pt idx="8">
                  <c:v>3169</c:v>
                </c:pt>
                <c:pt idx="9">
                  <c:v>3214</c:v>
                </c:pt>
                <c:pt idx="10">
                  <c:v>3568</c:v>
                </c:pt>
                <c:pt idx="11">
                  <c:v>4229</c:v>
                </c:pt>
                <c:pt idx="12">
                  <c:v>4969</c:v>
                </c:pt>
                <c:pt idx="13">
                  <c:v>4407</c:v>
                </c:pt>
                <c:pt idx="14">
                  <c:v>3926</c:v>
                </c:pt>
                <c:pt idx="15">
                  <c:v>3704</c:v>
                </c:pt>
                <c:pt idx="16">
                  <c:v>4095</c:v>
                </c:pt>
                <c:pt idx="17" formatCode="General">
                  <c:v>7607</c:v>
                </c:pt>
              </c:numCache>
            </c:numRef>
          </c:val>
        </c:ser>
        <c:dLbls>
          <c:showLegendKey val="0"/>
          <c:showVal val="0"/>
          <c:showCatName val="0"/>
          <c:showSerName val="0"/>
          <c:showPercent val="0"/>
          <c:showBubbleSize val="0"/>
        </c:dLbls>
        <c:gapWidth val="0"/>
        <c:overlap val="100"/>
        <c:axId val="-1126904784"/>
        <c:axId val="-1126910768"/>
      </c:barChart>
      <c:catAx>
        <c:axId val="-1126904784"/>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126910768"/>
        <c:crosses val="autoZero"/>
        <c:auto val="1"/>
        <c:lblAlgn val="ctr"/>
        <c:lblOffset val="100"/>
        <c:noMultiLvlLbl val="0"/>
      </c:catAx>
      <c:valAx>
        <c:axId val="-1126910768"/>
        <c:scaling>
          <c:orientation val="minMax"/>
          <c:max val="8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126904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'人口推移（予測値）'!$A$2</c:f>
              <c:strCache>
                <c:ptCount val="1"/>
                <c:pt idx="0">
                  <c:v>総数</c:v>
                </c:pt>
              </c:strCache>
            </c:strRef>
          </c:tx>
          <c:spPr>
            <a:solidFill>
              <a:srgbClr val="139EB3"/>
            </a:solidFill>
            <a:ln>
              <a:noFill/>
            </a:ln>
            <a:effectLst/>
          </c:spPr>
          <c:invertIfNegative val="0"/>
          <c:dPt>
            <c:idx val="0"/>
            <c:invertIfNegative val="0"/>
            <c:bubble3D val="0"/>
            <c:spPr>
              <a:solidFill>
                <a:srgbClr val="139EB3"/>
              </a:solidFill>
              <a:ln>
                <a:solidFill>
                  <a:schemeClr val="accent2"/>
                </a:solidFill>
              </a:ln>
              <a:effectLst/>
            </c:spPr>
          </c:dPt>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'人口推移（予測値）'!$B$2:$I$2</c:f>
              <c:numCache>
                <c:formatCode>0</c:formatCode>
                <c:ptCount val="8"/>
                <c:pt idx="0" formatCode="General">
                  <c:v>135058</c:v>
                </c:pt>
                <c:pt idx="1">
                  <c:v>143839</c:v>
                </c:pt>
                <c:pt idx="2">
                  <c:v>141984</c:v>
                </c:pt>
                <c:pt idx="3">
                  <c:v>138909</c:v>
                </c:pt>
                <c:pt idx="4">
                  <c:v>134714</c:v>
                </c:pt>
                <c:pt idx="5">
                  <c:v>129643</c:v>
                </c:pt>
                <c:pt idx="6">
                  <c:v>123908</c:v>
                </c:pt>
                <c:pt idx="7">
                  <c:v>117737</c:v>
                </c:pt>
              </c:numCache>
            </c:numRef>
          </c:val>
        </c:ser>
        <c:dLbls>
          <c:showLegendKey val="0"/>
          <c:showVal val="0"/>
          <c:showCatName val="0"/>
          <c:showSerName val="0"/>
          <c:showPercent val="0"/>
          <c:showBubbleSize val="0"/>
        </c:dLbls>
        <c:gapWidth val="219"/>
        <c:overlap val="-27"/>
        <c:axId val="-1126909680"/>
        <c:axId val="-1126911856"/>
      </c:barChart>
      <c:lineChart>
        <c:grouping val="standard"/>
        <c:varyColors val="0"/>
        <c:ser>
          <c:idx val="1"/>
          <c:order val="1"/>
          <c:tx>
            <c:strRef>
              <c:f>'人口推移（予測値）'!$A$3</c:f>
              <c:strCache>
                <c:ptCount val="1"/>
                <c:pt idx="0">
                  <c:v>0～14歳</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'人口推移（予測値）'!$B$3:$I$3</c:f>
              <c:numCache>
                <c:formatCode>0.0</c:formatCode>
                <c:ptCount val="8"/>
                <c:pt idx="0" formatCode="General">
                  <c:v>14.152438211731257</c:v>
                </c:pt>
                <c:pt idx="1">
                  <c:v>13.2</c:v>
                </c:pt>
                <c:pt idx="2">
                  <c:v>12.4</c:v>
                </c:pt>
                <c:pt idx="3">
                  <c:v>11.5</c:v>
                </c:pt>
                <c:pt idx="4">
                  <c:v>10.7</c:v>
                </c:pt>
                <c:pt idx="5">
                  <c:v>10.1</c:v>
                </c:pt>
                <c:pt idx="6">
                  <c:v>9.8000000000000007</c:v>
                </c:pt>
                <c:pt idx="7">
                  <c:v>9.8000000000000007</c:v>
                </c:pt>
              </c:numCache>
            </c:numRef>
          </c:val>
          <c:smooth val="0"/>
        </c:ser>
        <c:ser>
          <c:idx val="2"/>
          <c:order val="2"/>
          <c:tx>
            <c:strRef>
              <c:f>'人口推移（予測値）'!$A$4</c:f>
              <c:strCache>
                <c:ptCount val="1"/>
                <c:pt idx="0">
                  <c:v>15～64歳</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'人口推移（予測値）'!$B$4:$I$4</c:f>
              <c:numCache>
                <c:formatCode>0.0</c:formatCode>
                <c:ptCount val="8"/>
                <c:pt idx="0" formatCode="General">
                  <c:v>67.758296435605445</c:v>
                </c:pt>
                <c:pt idx="1">
                  <c:v>64.400000000000006</c:v>
                </c:pt>
                <c:pt idx="2">
                  <c:v>60.7</c:v>
                </c:pt>
                <c:pt idx="3">
                  <c:v>58.9</c:v>
                </c:pt>
                <c:pt idx="4">
                  <c:v>58.3</c:v>
                </c:pt>
                <c:pt idx="5">
                  <c:v>57.8</c:v>
                </c:pt>
                <c:pt idx="6">
                  <c:v>56.2</c:v>
                </c:pt>
                <c:pt idx="7">
                  <c:v>53.4</c:v>
                </c:pt>
              </c:numCache>
            </c:numRef>
          </c:val>
          <c:smooth val="0"/>
        </c:ser>
        <c:ser>
          <c:idx val="3"/>
          <c:order val="3"/>
          <c:tx>
            <c:strRef>
              <c:f>'人口推移（予測値）'!$A$5</c:f>
              <c:strCache>
                <c:ptCount val="1"/>
                <c:pt idx="0">
                  <c:v>65歳以上</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'人口推移（予測値）'!$B$5:$I$5</c:f>
              <c:numCache>
                <c:formatCode>0.0</c:formatCode>
                <c:ptCount val="8"/>
                <c:pt idx="0" formatCode="General">
                  <c:v>18.079639858431193</c:v>
                </c:pt>
                <c:pt idx="1">
                  <c:v>22.4</c:v>
                </c:pt>
                <c:pt idx="2">
                  <c:v>26.9</c:v>
                </c:pt>
                <c:pt idx="3">
                  <c:v>29.6</c:v>
                </c:pt>
                <c:pt idx="4">
                  <c:v>30.9</c:v>
                </c:pt>
                <c:pt idx="5">
                  <c:v>32.200000000000003</c:v>
                </c:pt>
                <c:pt idx="6">
                  <c:v>34</c:v>
                </c:pt>
                <c:pt idx="7">
                  <c:v>36.799999999999997</c:v>
                </c:pt>
              </c:numCache>
            </c:numRef>
          </c:val>
          <c:smooth val="0"/>
        </c:ser>
        <c:dLbls>
          <c:showLegendKey val="0"/>
          <c:showVal val="0"/>
          <c:showCatName val="0"/>
          <c:showSerName val="0"/>
          <c:showPercent val="0"/>
          <c:showBubbleSize val="0"/>
        </c:dLbls>
        <c:marker val="1"/>
        <c:smooth val="0"/>
        <c:axId val="-1126899344"/>
        <c:axId val="-1126898256"/>
      </c:lineChart>
      <c:catAx>
        <c:axId val="-1126909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911856"/>
        <c:crosses val="autoZero"/>
        <c:auto val="1"/>
        <c:lblAlgn val="ctr"/>
        <c:lblOffset val="100"/>
        <c:noMultiLvlLbl val="0"/>
      </c:catAx>
      <c:valAx>
        <c:axId val="-1126911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909680"/>
        <c:crosses val="autoZero"/>
        <c:crossBetween val="between"/>
      </c:valAx>
      <c:valAx>
        <c:axId val="-1126898256"/>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26899344"/>
        <c:crosses val="max"/>
        <c:crossBetween val="between"/>
      </c:valAx>
      <c:catAx>
        <c:axId val="-1126899344"/>
        <c:scaling>
          <c:orientation val="minMax"/>
        </c:scaling>
        <c:delete val="1"/>
        <c:axPos val="b"/>
        <c:numFmt formatCode="General" sourceLinked="1"/>
        <c:majorTickMark val="none"/>
        <c:minorTickMark val="none"/>
        <c:tickLblPos val="nextTo"/>
        <c:crossAx val="-1126898256"/>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ja-JP" altLang="en-US" dirty="0" smtClean="0"/>
              <a:t>将来人口推計（人）</a:t>
            </a:r>
            <a:endParaRPr lang="ja-JP" altLang="en-US" dirty="0"/>
          </a:p>
        </c:rich>
      </c:tx>
      <c:layout>
        <c:manualLayout>
          <c:xMode val="edge"/>
          <c:yMode val="edge"/>
          <c:x val="0.32660048150083471"/>
          <c:y val="6.0779538257369281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5092649084476997"/>
          <c:y val="0.11285827025262751"/>
          <c:w val="0.82788847329705462"/>
          <c:h val="0.73517613383750036"/>
        </c:manualLayout>
      </c:layout>
      <c:barChart>
        <c:barDir val="col"/>
        <c:grouping val="stacked"/>
        <c:varyColors val="0"/>
        <c:ser>
          <c:idx val="0"/>
          <c:order val="0"/>
          <c:tx>
            <c:strRef>
              <c:f>'人口推移（予測値）'!$A$2</c:f>
              <c:strCache>
                <c:ptCount val="1"/>
                <c:pt idx="0">
                  <c:v>総数</c:v>
                </c:pt>
              </c:strCache>
            </c:strRef>
          </c:tx>
          <c:spPr>
            <a:solidFill>
              <a:schemeClr val="accent1"/>
            </a:solidFill>
            <a:ln>
              <a:noFill/>
            </a:ln>
            <a:effectLst/>
          </c:spPr>
          <c:invertIfNegative val="0"/>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'人口推移（予測値）'!$B$2:$I$2</c:f>
              <c:numCache>
                <c:formatCode>0</c:formatCode>
                <c:ptCount val="8"/>
                <c:pt idx="0" formatCode="General">
                  <c:v>135058</c:v>
                </c:pt>
                <c:pt idx="1">
                  <c:v>143839</c:v>
                </c:pt>
                <c:pt idx="2">
                  <c:v>141984</c:v>
                </c:pt>
                <c:pt idx="3">
                  <c:v>138909</c:v>
                </c:pt>
                <c:pt idx="4">
                  <c:v>134714</c:v>
                </c:pt>
                <c:pt idx="5">
                  <c:v>129643</c:v>
                </c:pt>
                <c:pt idx="6">
                  <c:v>123908</c:v>
                </c:pt>
                <c:pt idx="7">
                  <c:v>117737</c:v>
                </c:pt>
              </c:numCache>
            </c:numRef>
          </c:val>
        </c:ser>
        <c:ser>
          <c:idx val="1"/>
          <c:order val="1"/>
          <c:tx>
            <c:strRef>
              <c:f>'人口推移（予測値）'!$A$3</c:f>
              <c:strCache>
                <c:ptCount val="1"/>
                <c:pt idx="0">
                  <c:v>逓増・逓減分</c:v>
                </c:pt>
              </c:strCache>
            </c:strRef>
          </c:tx>
          <c:spPr>
            <a:solidFill>
              <a:schemeClr val="accent2"/>
            </a:solidFill>
            <a:ln>
              <a:noFill/>
            </a:ln>
            <a:effectLst/>
          </c:spPr>
          <c:invertIfNegative val="0"/>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'人口推移（予測値）'!$B$3:$I$3</c:f>
              <c:numCache>
                <c:formatCode>General</c:formatCode>
                <c:ptCount val="8"/>
                <c:pt idx="3" formatCode="0">
                  <c:v>2453</c:v>
                </c:pt>
                <c:pt idx="4" formatCode="0">
                  <c:v>4905</c:v>
                </c:pt>
                <c:pt idx="5" formatCode="0">
                  <c:v>7358</c:v>
                </c:pt>
                <c:pt idx="6" formatCode="0">
                  <c:v>9810</c:v>
                </c:pt>
                <c:pt idx="7" formatCode="0">
                  <c:v>12263</c:v>
                </c:pt>
              </c:numCache>
            </c:numRef>
          </c:val>
        </c:ser>
        <c:dLbls>
          <c:showLegendKey val="0"/>
          <c:showVal val="0"/>
          <c:showCatName val="0"/>
          <c:showSerName val="0"/>
          <c:showPercent val="0"/>
          <c:showBubbleSize val="0"/>
        </c:dLbls>
        <c:gapWidth val="219"/>
        <c:overlap val="100"/>
        <c:axId val="-1126905872"/>
        <c:axId val="-1126902064"/>
      </c:barChart>
      <c:catAx>
        <c:axId val="-112690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126902064"/>
        <c:crosses val="autoZero"/>
        <c:auto val="1"/>
        <c:lblAlgn val="ctr"/>
        <c:lblOffset val="100"/>
        <c:noMultiLvlLbl val="0"/>
      </c:catAx>
      <c:valAx>
        <c:axId val="-1126902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1126905872"/>
        <c:crosses val="autoZero"/>
        <c:crossBetween val="between"/>
      </c:valAx>
      <c:spPr>
        <a:noFill/>
        <a:ln>
          <a:noFill/>
        </a:ln>
        <a:effectLst/>
      </c:spPr>
    </c:plotArea>
    <c:legend>
      <c:legendPos val="b"/>
      <c:layout>
        <c:manualLayout>
          <c:xMode val="edge"/>
          <c:yMode val="edge"/>
          <c:x val="0.40164096451965225"/>
          <c:y val="0.92576219894135869"/>
          <c:w val="0.3688519086758143"/>
          <c:h val="6.218943211332368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Sheet6!$G$2</c:f>
              <c:strCache>
                <c:ptCount val="1"/>
                <c:pt idx="0">
                  <c:v>おおつ野ヒルズ</c:v>
                </c:pt>
              </c:strCache>
            </c:strRef>
          </c:tx>
          <c:invertIfNegative val="0"/>
          <c:cat>
            <c:strRef>
              <c:f>Sheet6!$F$3:$F$23</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Sheet6!$G$3:$G$23</c:f>
              <c:numCache>
                <c:formatCode>General</c:formatCode>
                <c:ptCount val="21"/>
                <c:pt idx="0">
                  <c:v>10.62534587714444</c:v>
                </c:pt>
                <c:pt idx="1">
                  <c:v>9.4631986718317656</c:v>
                </c:pt>
                <c:pt idx="2">
                  <c:v>8.2457111234089631</c:v>
                </c:pt>
                <c:pt idx="3">
                  <c:v>5.257332595462092</c:v>
                </c:pt>
                <c:pt idx="4">
                  <c:v>3.1543995572772561</c:v>
                </c:pt>
                <c:pt idx="5">
                  <c:v>6.3087991145545121</c:v>
                </c:pt>
                <c:pt idx="6">
                  <c:v>10.459324847814059</c:v>
                </c:pt>
                <c:pt idx="7">
                  <c:v>12.3408965135584</c:v>
                </c:pt>
                <c:pt idx="8">
                  <c:v>11.9535141117875</c:v>
                </c:pt>
                <c:pt idx="9">
                  <c:v>7.1389042612064104</c:v>
                </c:pt>
                <c:pt idx="10">
                  <c:v>4.3165467625899279</c:v>
                </c:pt>
                <c:pt idx="11">
                  <c:v>2.490315439955725</c:v>
                </c:pt>
                <c:pt idx="12">
                  <c:v>1.881571665744328</c:v>
                </c:pt>
                <c:pt idx="13">
                  <c:v>0.940785832872164</c:v>
                </c:pt>
                <c:pt idx="14">
                  <c:v>1.8262313226342</c:v>
                </c:pt>
                <c:pt idx="15">
                  <c:v>1.549529607083562</c:v>
                </c:pt>
                <c:pt idx="16">
                  <c:v>0.77476480354178201</c:v>
                </c:pt>
                <c:pt idx="17">
                  <c:v>0.83010514665191004</c:v>
                </c:pt>
                <c:pt idx="18">
                  <c:v>0.33204205866076397</c:v>
                </c:pt>
                <c:pt idx="19">
                  <c:v>0.110680686220255</c:v>
                </c:pt>
                <c:pt idx="20">
                  <c:v>0</c:v>
                </c:pt>
              </c:numCache>
            </c:numRef>
          </c:val>
        </c:ser>
        <c:dLbls>
          <c:showLegendKey val="0"/>
          <c:showVal val="0"/>
          <c:showCatName val="0"/>
          <c:showSerName val="0"/>
          <c:showPercent val="0"/>
          <c:showBubbleSize val="0"/>
        </c:dLbls>
        <c:gapWidth val="150"/>
        <c:axId val="-1224789584"/>
        <c:axId val="-1224787408"/>
      </c:barChart>
      <c:catAx>
        <c:axId val="-1224789584"/>
        <c:scaling>
          <c:orientation val="minMax"/>
        </c:scaling>
        <c:delete val="0"/>
        <c:axPos val="b"/>
        <c:numFmt formatCode="General" sourceLinked="0"/>
        <c:majorTickMark val="out"/>
        <c:minorTickMark val="none"/>
        <c:tickLblPos val="nextTo"/>
        <c:crossAx val="-1224787408"/>
        <c:crosses val="autoZero"/>
        <c:auto val="1"/>
        <c:lblAlgn val="ctr"/>
        <c:lblOffset val="100"/>
        <c:noMultiLvlLbl val="0"/>
      </c:catAx>
      <c:valAx>
        <c:axId val="-1224787408"/>
        <c:scaling>
          <c:orientation val="minMax"/>
        </c:scaling>
        <c:delete val="0"/>
        <c:axPos val="l"/>
        <c:majorGridlines/>
        <c:numFmt formatCode="General" sourceLinked="1"/>
        <c:majorTickMark val="out"/>
        <c:minorTickMark val="none"/>
        <c:tickLblPos val="nextTo"/>
        <c:crossAx val="-122478958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Sheet6!$L$2</c:f>
              <c:strCache>
                <c:ptCount val="1"/>
                <c:pt idx="0">
                  <c:v>周辺集落</c:v>
                </c:pt>
              </c:strCache>
            </c:strRef>
          </c:tx>
          <c:spPr>
            <a:solidFill>
              <a:schemeClr val="accent6"/>
            </a:solidFill>
            <a:ln>
              <a:noFill/>
            </a:ln>
            <a:effectLst/>
          </c:spPr>
          <c:invertIfNegative val="0"/>
          <c:cat>
            <c:strRef>
              <c:f>Sheet6!$K$3:$K$23</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Sheet6!$L$3:$L$23</c:f>
              <c:numCache>
                <c:formatCode>General</c:formatCode>
                <c:ptCount val="21"/>
                <c:pt idx="0">
                  <c:v>2.7225130890052349</c:v>
                </c:pt>
                <c:pt idx="1">
                  <c:v>4.083769633507857</c:v>
                </c:pt>
                <c:pt idx="2">
                  <c:v>3.6998254799301891</c:v>
                </c:pt>
                <c:pt idx="3">
                  <c:v>4.2233856893542763</c:v>
                </c:pt>
                <c:pt idx="4">
                  <c:v>4.4677137870855148</c:v>
                </c:pt>
                <c:pt idx="5">
                  <c:v>4.2931937172774868</c:v>
                </c:pt>
                <c:pt idx="6">
                  <c:v>5.3054101221640488</c:v>
                </c:pt>
                <c:pt idx="7">
                  <c:v>5.1308900523560208</c:v>
                </c:pt>
                <c:pt idx="8">
                  <c:v>5.9685863874345557</c:v>
                </c:pt>
                <c:pt idx="9">
                  <c:v>4.9912739965096034</c:v>
                </c:pt>
                <c:pt idx="10">
                  <c:v>5.7940663176265268</c:v>
                </c:pt>
                <c:pt idx="11">
                  <c:v>7.1553228621291449</c:v>
                </c:pt>
                <c:pt idx="12">
                  <c:v>9.5636998254799401</c:v>
                </c:pt>
                <c:pt idx="13">
                  <c:v>8.7609075043630007</c:v>
                </c:pt>
                <c:pt idx="14">
                  <c:v>7.0506108202443283</c:v>
                </c:pt>
                <c:pt idx="15">
                  <c:v>5.7242582897033154</c:v>
                </c:pt>
                <c:pt idx="16">
                  <c:v>5.1657940663176216</c:v>
                </c:pt>
                <c:pt idx="17">
                  <c:v>3.6998254799301891</c:v>
                </c:pt>
                <c:pt idx="18">
                  <c:v>1.8150087260034911</c:v>
                </c:pt>
                <c:pt idx="19">
                  <c:v>0.31413612565444998</c:v>
                </c:pt>
                <c:pt idx="20">
                  <c:v>6.9808027923211197E-2</c:v>
                </c:pt>
              </c:numCache>
            </c:numRef>
          </c:val>
        </c:ser>
        <c:dLbls>
          <c:showLegendKey val="0"/>
          <c:showVal val="0"/>
          <c:showCatName val="0"/>
          <c:showSerName val="0"/>
          <c:showPercent val="0"/>
          <c:showBubbleSize val="0"/>
        </c:dLbls>
        <c:gapWidth val="150"/>
        <c:axId val="-1224785776"/>
        <c:axId val="-1224785232"/>
      </c:barChart>
      <c:catAx>
        <c:axId val="-122478577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ja-JP"/>
          </a:p>
        </c:txPr>
        <c:crossAx val="-1224785232"/>
        <c:crosses val="autoZero"/>
        <c:auto val="1"/>
        <c:lblAlgn val="ctr"/>
        <c:lblOffset val="100"/>
        <c:noMultiLvlLbl val="0"/>
      </c:catAx>
      <c:valAx>
        <c:axId val="-122478523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ja-JP"/>
          </a:p>
        </c:txPr>
        <c:crossAx val="-1224785776"/>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clustered"/>
        <c:varyColors val="0"/>
        <c:ser>
          <c:idx val="0"/>
          <c:order val="0"/>
          <c:tx>
            <c:strRef>
              <c:f>Sheet6!$O$2</c:f>
              <c:strCache>
                <c:ptCount val="1"/>
                <c:pt idx="0">
                  <c:v>土浦市</c:v>
                </c:pt>
              </c:strCache>
            </c:strRef>
          </c:tx>
          <c:invertIfNegative val="0"/>
          <c:cat>
            <c:strRef>
              <c:f>Sheet6!$N$3:$N$23</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Sheet6!$O$3:$O$23</c:f>
              <c:numCache>
                <c:formatCode>General</c:formatCode>
                <c:ptCount val="21"/>
                <c:pt idx="0">
                  <c:v>3.9596112757598729</c:v>
                </c:pt>
                <c:pt idx="1">
                  <c:v>4.2263422703149773</c:v>
                </c:pt>
                <c:pt idx="2">
                  <c:v>4.5668205941139979</c:v>
                </c:pt>
                <c:pt idx="3">
                  <c:v>4.7894410365979736</c:v>
                </c:pt>
                <c:pt idx="4">
                  <c:v>5.034116755117509</c:v>
                </c:pt>
                <c:pt idx="5">
                  <c:v>5.6509752567371887</c:v>
                </c:pt>
                <c:pt idx="6">
                  <c:v>6.1444620580329454</c:v>
                </c:pt>
                <c:pt idx="7">
                  <c:v>6.9012337170032421</c:v>
                </c:pt>
                <c:pt idx="8">
                  <c:v>7.7889585774346957</c:v>
                </c:pt>
                <c:pt idx="9">
                  <c:v>6.7806189261837488</c:v>
                </c:pt>
                <c:pt idx="10">
                  <c:v>5.8205251912605966</c:v>
                </c:pt>
                <c:pt idx="11">
                  <c:v>5.944586118960645</c:v>
                </c:pt>
                <c:pt idx="12">
                  <c:v>7.0611344682610762</c:v>
                </c:pt>
                <c:pt idx="13">
                  <c:v>7.4319387966090034</c:v>
                </c:pt>
                <c:pt idx="14">
                  <c:v>6.5049279757391956</c:v>
                </c:pt>
                <c:pt idx="15">
                  <c:v>4.6674477910262562</c:v>
                </c:pt>
                <c:pt idx="16">
                  <c:v>3.413743193879657</c:v>
                </c:pt>
                <c:pt idx="17">
                  <c:v>2.1255772279274949</c:v>
                </c:pt>
                <c:pt idx="18">
                  <c:v>0.91736163760424605</c:v>
                </c:pt>
                <c:pt idx="19">
                  <c:v>0.23502653525398001</c:v>
                </c:pt>
                <c:pt idx="20">
                  <c:v>3.4461368805569E-2</c:v>
                </c:pt>
              </c:numCache>
            </c:numRef>
          </c:val>
        </c:ser>
        <c:dLbls>
          <c:showLegendKey val="0"/>
          <c:showVal val="0"/>
          <c:showCatName val="0"/>
          <c:showSerName val="0"/>
          <c:showPercent val="0"/>
          <c:showBubbleSize val="0"/>
        </c:dLbls>
        <c:gapWidth val="150"/>
        <c:axId val="-1394032992"/>
        <c:axId val="-1135398592"/>
      </c:barChart>
      <c:catAx>
        <c:axId val="-1394032992"/>
        <c:scaling>
          <c:orientation val="minMax"/>
        </c:scaling>
        <c:delete val="0"/>
        <c:axPos val="b"/>
        <c:numFmt formatCode="General" sourceLinked="0"/>
        <c:majorTickMark val="out"/>
        <c:minorTickMark val="none"/>
        <c:tickLblPos val="nextTo"/>
        <c:crossAx val="-1135398592"/>
        <c:crosses val="autoZero"/>
        <c:auto val="1"/>
        <c:lblAlgn val="ctr"/>
        <c:lblOffset val="100"/>
        <c:noMultiLvlLbl val="0"/>
      </c:catAx>
      <c:valAx>
        <c:axId val="-1135398592"/>
        <c:scaling>
          <c:orientation val="minMax"/>
        </c:scaling>
        <c:delete val="0"/>
        <c:axPos val="l"/>
        <c:majorGridlines/>
        <c:numFmt formatCode="General" sourceLinked="1"/>
        <c:majorTickMark val="out"/>
        <c:minorTickMark val="none"/>
        <c:tickLblPos val="nextTo"/>
        <c:crossAx val="-1394032992"/>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0.67705154081963304"/>
          <c:y val="6.0185185185185203E-2"/>
          <c:w val="0.299586563501192"/>
          <c:h val="0.75925925925925897"/>
        </c:manualLayout>
      </c:layout>
      <c:barChart>
        <c:barDir val="bar"/>
        <c:grouping val="percentStacked"/>
        <c:varyColors val="0"/>
        <c:ser>
          <c:idx val="0"/>
          <c:order val="0"/>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Sheet2!$B$3:$E$3</c:f>
              <c:numCache>
                <c:formatCode>General</c:formatCode>
                <c:ptCount val="4"/>
              </c:numCache>
            </c:numRef>
          </c:val>
        </c:ser>
        <c:ser>
          <c:idx val="1"/>
          <c:order val="1"/>
          <c:spPr>
            <a:solidFill>
              <a:srgbClr val="3366FF"/>
            </a:solidFill>
          </c:spPr>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Sheet2!$B$4:$E$4</c:f>
              <c:numCache>
                <c:formatCode>General</c:formatCode>
                <c:ptCount val="4"/>
                <c:pt idx="0">
                  <c:v>1</c:v>
                </c:pt>
                <c:pt idx="1">
                  <c:v>0</c:v>
                </c:pt>
                <c:pt idx="2">
                  <c:v>2</c:v>
                </c:pt>
                <c:pt idx="3">
                  <c:v>0</c:v>
                </c:pt>
              </c:numCache>
            </c:numRef>
          </c:val>
        </c:ser>
        <c:ser>
          <c:idx val="2"/>
          <c:order val="2"/>
          <c:spPr>
            <a:solidFill>
              <a:srgbClr val="BDD7EE"/>
            </a:solidFill>
          </c:spPr>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Sheet2!$B$5:$E$5</c:f>
              <c:numCache>
                <c:formatCode>General</c:formatCode>
                <c:ptCount val="4"/>
                <c:pt idx="0">
                  <c:v>4</c:v>
                </c:pt>
                <c:pt idx="1">
                  <c:v>3</c:v>
                </c:pt>
                <c:pt idx="2">
                  <c:v>6</c:v>
                </c:pt>
                <c:pt idx="3">
                  <c:v>1</c:v>
                </c:pt>
              </c:numCache>
            </c:numRef>
          </c:val>
        </c:ser>
        <c:ser>
          <c:idx val="3"/>
          <c:order val="3"/>
          <c:spPr>
            <a:solidFill>
              <a:schemeClr val="bg2">
                <a:lumMod val="75000"/>
              </a:schemeClr>
            </a:solidFill>
          </c:spPr>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Sheet2!$B$6:$E$6</c:f>
              <c:numCache>
                <c:formatCode>General</c:formatCode>
                <c:ptCount val="4"/>
                <c:pt idx="0">
                  <c:v>16</c:v>
                </c:pt>
                <c:pt idx="1">
                  <c:v>17</c:v>
                </c:pt>
                <c:pt idx="2">
                  <c:v>10</c:v>
                </c:pt>
                <c:pt idx="3">
                  <c:v>9</c:v>
                </c:pt>
              </c:numCache>
            </c:numRef>
          </c:val>
        </c:ser>
        <c:ser>
          <c:idx val="4"/>
          <c:order val="4"/>
          <c:spPr>
            <a:solidFill>
              <a:srgbClr val="FBB425"/>
            </a:solidFill>
          </c:spPr>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Sheet2!$B$7:$E$7</c:f>
              <c:numCache>
                <c:formatCode>General</c:formatCode>
                <c:ptCount val="4"/>
                <c:pt idx="0">
                  <c:v>17</c:v>
                </c:pt>
                <c:pt idx="1">
                  <c:v>18</c:v>
                </c:pt>
                <c:pt idx="2">
                  <c:v>20</c:v>
                </c:pt>
                <c:pt idx="3">
                  <c:v>20</c:v>
                </c:pt>
              </c:numCache>
            </c:numRef>
          </c:val>
        </c:ser>
        <c:ser>
          <c:idx val="5"/>
          <c:order val="5"/>
          <c:spPr>
            <a:solidFill>
              <a:srgbClr val="FD6E03"/>
            </a:solidFill>
          </c:spPr>
          <c:invertIfNegative val="0"/>
          <c:cat>
            <c:strRef>
              <c:f>Sheet2!$B$2:$E$2</c:f>
              <c:strCache>
                <c:ptCount val="4"/>
                <c:pt idx="0">
                  <c:v>他の商店街・商業施設と連携した_x000d_ポイントカードを作成する。</c:v>
                </c:pt>
                <c:pt idx="1">
                  <c:v>高齢者の方と触れ合う場が設けられている。</c:v>
                </c:pt>
                <c:pt idx="2">
                  <c:v>近隣小学校合同で、フリーマーケットを開催する。_x000d_（専用貨幣を使用）</c:v>
                </c:pt>
                <c:pt idx="3">
                  <c:v>空き店舗の改修を学生らの体験の_x000d_場として提供する。</c:v>
                </c:pt>
              </c:strCache>
            </c:strRef>
          </c:cat>
          <c:val>
            <c:numRef>
              <c:f>Sheet2!$B$8:$E$8</c:f>
              <c:numCache>
                <c:formatCode>General</c:formatCode>
                <c:ptCount val="4"/>
                <c:pt idx="0">
                  <c:v>4</c:v>
                </c:pt>
                <c:pt idx="1">
                  <c:v>4</c:v>
                </c:pt>
                <c:pt idx="2">
                  <c:v>4</c:v>
                </c:pt>
                <c:pt idx="3">
                  <c:v>12</c:v>
                </c:pt>
              </c:numCache>
            </c:numRef>
          </c:val>
        </c:ser>
        <c:dLbls>
          <c:showLegendKey val="0"/>
          <c:showVal val="0"/>
          <c:showCatName val="0"/>
          <c:showSerName val="0"/>
          <c:showPercent val="0"/>
          <c:showBubbleSize val="0"/>
        </c:dLbls>
        <c:gapWidth val="150"/>
        <c:overlap val="100"/>
        <c:axId val="-1135411104"/>
        <c:axId val="-1135396416"/>
      </c:barChart>
      <c:catAx>
        <c:axId val="-1135411104"/>
        <c:scaling>
          <c:orientation val="minMax"/>
        </c:scaling>
        <c:delete val="0"/>
        <c:axPos val="l"/>
        <c:numFmt formatCode="General" sourceLinked="0"/>
        <c:majorTickMark val="out"/>
        <c:minorTickMark val="none"/>
        <c:tickLblPos val="nextTo"/>
        <c:txPr>
          <a:bodyPr/>
          <a:lstStyle/>
          <a:p>
            <a:pPr algn="r">
              <a:defRPr sz="1400"/>
            </a:pPr>
            <a:endParaRPr lang="ja-JP"/>
          </a:p>
        </c:txPr>
        <c:crossAx val="-1135396416"/>
        <c:crosses val="autoZero"/>
        <c:auto val="1"/>
        <c:lblAlgn val="ctr"/>
        <c:lblOffset val="100"/>
        <c:noMultiLvlLbl val="0"/>
      </c:catAx>
      <c:valAx>
        <c:axId val="-1135396416"/>
        <c:scaling>
          <c:orientation val="minMax"/>
        </c:scaling>
        <c:delete val="1"/>
        <c:axPos val="b"/>
        <c:majorGridlines/>
        <c:numFmt formatCode="0%" sourceLinked="1"/>
        <c:majorTickMark val="out"/>
        <c:minorTickMark val="none"/>
        <c:tickLblPos val="nextTo"/>
        <c:crossAx val="-1135411104"/>
        <c:crosses val="autoZero"/>
        <c:crossBetween val="between"/>
        <c:majorUnit val="0.25"/>
      </c:valAx>
    </c:plotArea>
    <c:plotVisOnly val="1"/>
    <c:dispBlanksAs val="gap"/>
    <c:showDLblsOverMax val="0"/>
  </c:chart>
  <c:txPr>
    <a:bodyPr/>
    <a:lstStyle/>
    <a:p>
      <a:pPr>
        <a:defRPr sz="1800"/>
      </a:pPr>
      <a:endParaRPr lang="ja-JP"/>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0.60787327112796097"/>
          <c:y val="2.2353478011966198E-2"/>
          <c:w val="0.36618294313156702"/>
          <c:h val="0.77087685037734699"/>
        </c:manualLayout>
      </c:layout>
      <c:barChart>
        <c:barDir val="bar"/>
        <c:grouping val="percentStacked"/>
        <c:varyColors val="0"/>
        <c:ser>
          <c:idx val="0"/>
          <c:order val="0"/>
          <c:spPr>
            <a:solidFill>
              <a:srgbClr val="3366FF"/>
            </a:solidFill>
          </c:spPr>
          <c:invertIfNegative val="0"/>
          <c:cat>
            <c:strRef>
              <c:f>Sheet2!$I$2:$K$2</c:f>
              <c:strCache>
                <c:ptCount val="3"/>
                <c:pt idx="0">
                  <c:v>教育施設が整っている。</c:v>
                </c:pt>
                <c:pt idx="1">
                  <c:v>働く場が整っている。</c:v>
                </c:pt>
                <c:pt idx="2">
                  <c:v>楽しめるレジャー、娯楽施設がある。</c:v>
                </c:pt>
              </c:strCache>
            </c:strRef>
          </c:cat>
          <c:val>
            <c:numRef>
              <c:f>Sheet2!$I$3:$K$3</c:f>
              <c:numCache>
                <c:formatCode>General</c:formatCode>
                <c:ptCount val="3"/>
                <c:pt idx="0">
                  <c:v>2</c:v>
                </c:pt>
                <c:pt idx="1">
                  <c:v>5</c:v>
                </c:pt>
                <c:pt idx="2">
                  <c:v>13</c:v>
                </c:pt>
              </c:numCache>
            </c:numRef>
          </c:val>
        </c:ser>
        <c:ser>
          <c:idx val="1"/>
          <c:order val="1"/>
          <c:spPr>
            <a:solidFill>
              <a:schemeClr val="accent1">
                <a:lumMod val="40000"/>
                <a:lumOff val="60000"/>
              </a:schemeClr>
            </a:solidFill>
          </c:spPr>
          <c:invertIfNegative val="0"/>
          <c:cat>
            <c:strRef>
              <c:f>Sheet2!$I$2:$K$2</c:f>
              <c:strCache>
                <c:ptCount val="3"/>
                <c:pt idx="0">
                  <c:v>教育施設が整っている。</c:v>
                </c:pt>
                <c:pt idx="1">
                  <c:v>働く場が整っている。</c:v>
                </c:pt>
                <c:pt idx="2">
                  <c:v>楽しめるレジャー、娯楽施設がある。</c:v>
                </c:pt>
              </c:strCache>
            </c:strRef>
          </c:cat>
          <c:val>
            <c:numRef>
              <c:f>Sheet2!$I$4:$K$4</c:f>
              <c:numCache>
                <c:formatCode>General</c:formatCode>
                <c:ptCount val="3"/>
                <c:pt idx="0">
                  <c:v>17</c:v>
                </c:pt>
                <c:pt idx="1">
                  <c:v>14</c:v>
                </c:pt>
                <c:pt idx="2">
                  <c:v>18</c:v>
                </c:pt>
              </c:numCache>
            </c:numRef>
          </c:val>
        </c:ser>
        <c:ser>
          <c:idx val="2"/>
          <c:order val="2"/>
          <c:invertIfNegative val="0"/>
          <c:cat>
            <c:strRef>
              <c:f>Sheet2!$I$2:$K$2</c:f>
              <c:strCache>
                <c:ptCount val="3"/>
                <c:pt idx="0">
                  <c:v>教育施設が整っている。</c:v>
                </c:pt>
                <c:pt idx="1">
                  <c:v>働く場が整っている。</c:v>
                </c:pt>
                <c:pt idx="2">
                  <c:v>楽しめるレジャー、娯楽施設がある。</c:v>
                </c:pt>
              </c:strCache>
            </c:strRef>
          </c:cat>
          <c:val>
            <c:numRef>
              <c:f>Sheet2!$I$5:$K$5</c:f>
              <c:numCache>
                <c:formatCode>General</c:formatCode>
                <c:ptCount val="3"/>
                <c:pt idx="0">
                  <c:v>17</c:v>
                </c:pt>
                <c:pt idx="1">
                  <c:v>21</c:v>
                </c:pt>
                <c:pt idx="2">
                  <c:v>9</c:v>
                </c:pt>
              </c:numCache>
            </c:numRef>
          </c:val>
        </c:ser>
        <c:ser>
          <c:idx val="3"/>
          <c:order val="3"/>
          <c:invertIfNegative val="0"/>
          <c:cat>
            <c:strRef>
              <c:f>Sheet2!$I$2:$K$2</c:f>
              <c:strCache>
                <c:ptCount val="3"/>
                <c:pt idx="0">
                  <c:v>教育施設が整っている。</c:v>
                </c:pt>
                <c:pt idx="1">
                  <c:v>働く場が整っている。</c:v>
                </c:pt>
                <c:pt idx="2">
                  <c:v>楽しめるレジャー、娯楽施設がある。</c:v>
                </c:pt>
              </c:strCache>
            </c:strRef>
          </c:cat>
          <c:val>
            <c:numRef>
              <c:f>Sheet2!$I$6:$K$6</c:f>
              <c:numCache>
                <c:formatCode>General</c:formatCode>
                <c:ptCount val="3"/>
                <c:pt idx="0">
                  <c:v>6</c:v>
                </c:pt>
                <c:pt idx="1">
                  <c:v>2</c:v>
                </c:pt>
                <c:pt idx="2">
                  <c:v>2</c:v>
                </c:pt>
              </c:numCache>
            </c:numRef>
          </c:val>
        </c:ser>
        <c:ser>
          <c:idx val="4"/>
          <c:order val="4"/>
          <c:invertIfNegative val="0"/>
          <c:cat>
            <c:strRef>
              <c:f>Sheet2!$I$2:$K$2</c:f>
              <c:strCache>
                <c:ptCount val="3"/>
                <c:pt idx="0">
                  <c:v>教育施設が整っている。</c:v>
                </c:pt>
                <c:pt idx="1">
                  <c:v>働く場が整っている。</c:v>
                </c:pt>
                <c:pt idx="2">
                  <c:v>楽しめるレジャー、娯楽施設がある。</c:v>
                </c:pt>
              </c:strCache>
            </c:strRef>
          </c:cat>
          <c:val>
            <c:numRef>
              <c:f>Sheet2!$I$7:$K$7</c:f>
              <c:numCache>
                <c:formatCode>General</c:formatCode>
                <c:ptCount val="3"/>
                <c:pt idx="0">
                  <c:v>0</c:v>
                </c:pt>
                <c:pt idx="1">
                  <c:v>0</c:v>
                </c:pt>
                <c:pt idx="2">
                  <c:v>0</c:v>
                </c:pt>
              </c:numCache>
            </c:numRef>
          </c:val>
        </c:ser>
        <c:dLbls>
          <c:showLegendKey val="0"/>
          <c:showVal val="0"/>
          <c:showCatName val="0"/>
          <c:showSerName val="0"/>
          <c:showPercent val="0"/>
          <c:showBubbleSize val="0"/>
        </c:dLbls>
        <c:gapWidth val="150"/>
        <c:overlap val="100"/>
        <c:axId val="-1135410016"/>
        <c:axId val="-1135403488"/>
      </c:barChart>
      <c:catAx>
        <c:axId val="-1135410016"/>
        <c:scaling>
          <c:orientation val="minMax"/>
        </c:scaling>
        <c:delete val="0"/>
        <c:axPos val="l"/>
        <c:numFmt formatCode="General" sourceLinked="0"/>
        <c:majorTickMark val="out"/>
        <c:minorTickMark val="none"/>
        <c:tickLblPos val="nextTo"/>
        <c:crossAx val="-1135403488"/>
        <c:crosses val="autoZero"/>
        <c:auto val="1"/>
        <c:lblAlgn val="ctr"/>
        <c:lblOffset val="100"/>
        <c:noMultiLvlLbl val="0"/>
      </c:catAx>
      <c:valAx>
        <c:axId val="-1135403488"/>
        <c:scaling>
          <c:orientation val="minMax"/>
        </c:scaling>
        <c:delete val="1"/>
        <c:axPos val="b"/>
        <c:majorGridlines/>
        <c:numFmt formatCode="0%" sourceLinked="1"/>
        <c:majorTickMark val="out"/>
        <c:minorTickMark val="none"/>
        <c:tickLblPos val="nextTo"/>
        <c:crossAx val="-1135410016"/>
        <c:crosses val="autoZero"/>
        <c:crossBetween val="between"/>
        <c:majorUnit val="0.25"/>
      </c:valAx>
    </c:plotArea>
    <c:plotVisOnly val="1"/>
    <c:dispBlanksAs val="gap"/>
    <c:showDLblsOverMax val="0"/>
  </c:chart>
  <c:txPr>
    <a:bodyPr/>
    <a:lstStyle/>
    <a:p>
      <a:pPr algn="r">
        <a:defRPr sz="1400"/>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ja-JP" dirty="0"/>
              <a:t>首都圏各県</a:t>
            </a:r>
            <a:r>
              <a:rPr lang="ja-JP" dirty="0" smtClean="0"/>
              <a:t>の</a:t>
            </a:r>
            <a:endParaRPr lang="en-US" altLang="ja-JP" dirty="0" smtClean="0"/>
          </a:p>
          <a:p>
            <a:pPr>
              <a:defRPr/>
            </a:pPr>
            <a:r>
              <a:rPr lang="ja-JP" altLang="en-US" dirty="0" smtClean="0"/>
              <a:t>道の駅　</a:t>
            </a:r>
            <a:r>
              <a:rPr lang="ja-JP" dirty="0" smtClean="0"/>
              <a:t>設置数</a:t>
            </a:r>
            <a:endParaRPr lang="ja-JP" dirty="0"/>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2.51868702876555E-2"/>
          <c:y val="0.146199064550352"/>
          <c:w val="0.95260874093622605"/>
          <c:h val="0.78671679716370801"/>
        </c:manualLayout>
      </c:layout>
      <c:barChart>
        <c:barDir val="col"/>
        <c:grouping val="clustered"/>
        <c:varyColors val="0"/>
        <c:ser>
          <c:idx val="0"/>
          <c:order val="0"/>
          <c:tx>
            <c:strRef>
              <c:f>Sheet1!$B$1</c:f>
              <c:strCache>
                <c:ptCount val="1"/>
                <c:pt idx="0">
                  <c:v>埼玉</c:v>
                </c:pt>
              </c:strCache>
            </c:strRef>
          </c:tx>
          <c:spPr>
            <a:solidFill>
              <a:srgbClr val="C4E9CF"/>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Sheet1!$B$2</c:f>
              <c:numCache>
                <c:formatCode>General</c:formatCode>
                <c:ptCount val="1"/>
                <c:pt idx="0">
                  <c:v>19</c:v>
                </c:pt>
              </c:numCache>
            </c:numRef>
          </c:val>
        </c:ser>
        <c:ser>
          <c:idx val="1"/>
          <c:order val="1"/>
          <c:tx>
            <c:strRef>
              <c:f>Sheet1!$C$1</c:f>
              <c:strCache>
                <c:ptCount val="1"/>
                <c:pt idx="0">
                  <c:v>千葉</c:v>
                </c:pt>
              </c:strCache>
            </c:strRef>
          </c:tx>
          <c:spPr>
            <a:solidFill>
              <a:srgbClr val="FBB5DA"/>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Sheet1!$C$2</c:f>
              <c:numCache>
                <c:formatCode>General</c:formatCode>
                <c:ptCount val="1"/>
                <c:pt idx="0">
                  <c:v>23</c:v>
                </c:pt>
              </c:numCache>
            </c:numRef>
          </c:val>
        </c:ser>
        <c:ser>
          <c:idx val="2"/>
          <c:order val="2"/>
          <c:tx>
            <c:strRef>
              <c:f>Sheet1!$D$1</c:f>
              <c:strCache>
                <c:ptCount val="1"/>
                <c:pt idx="0">
                  <c:v>山梨</c:v>
                </c:pt>
              </c:strCache>
            </c:strRef>
          </c:tx>
          <c:spPr>
            <a:solidFill>
              <a:srgbClr val="E6DCC6"/>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Sheet1!$D$2</c:f>
              <c:numCache>
                <c:formatCode>General</c:formatCode>
                <c:ptCount val="1"/>
                <c:pt idx="0">
                  <c:v>19</c:v>
                </c:pt>
              </c:numCache>
            </c:numRef>
          </c:val>
        </c:ser>
        <c:ser>
          <c:idx val="3"/>
          <c:order val="3"/>
          <c:tx>
            <c:strRef>
              <c:f>Sheet1!$E$1</c:f>
              <c:strCache>
                <c:ptCount val="1"/>
                <c:pt idx="0">
                  <c:v>長野</c:v>
                </c:pt>
              </c:strCache>
            </c:strRef>
          </c:tx>
          <c:spPr>
            <a:solidFill>
              <a:srgbClr val="EBF578"/>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Sheet1!$E$2</c:f>
              <c:numCache>
                <c:formatCode>General</c:formatCode>
                <c:ptCount val="1"/>
                <c:pt idx="0">
                  <c:v>41</c:v>
                </c:pt>
              </c:numCache>
            </c:numRef>
          </c:val>
        </c:ser>
        <c:ser>
          <c:idx val="4"/>
          <c:order val="4"/>
          <c:tx>
            <c:strRef>
              <c:f>Sheet1!$F$1</c:f>
              <c:strCache>
                <c:ptCount val="1"/>
                <c:pt idx="0">
                  <c:v>群馬</c:v>
                </c:pt>
              </c:strCache>
            </c:strRef>
          </c:tx>
          <c:spPr>
            <a:solidFill>
              <a:srgbClr val="CAE4E6"/>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Sheet1!$F$2</c:f>
              <c:numCache>
                <c:formatCode>General</c:formatCode>
                <c:ptCount val="1"/>
                <c:pt idx="0">
                  <c:v>29</c:v>
                </c:pt>
              </c:numCache>
            </c:numRef>
          </c:val>
        </c:ser>
        <c:ser>
          <c:idx val="5"/>
          <c:order val="5"/>
          <c:tx>
            <c:strRef>
              <c:f>Sheet1!$G$1</c:f>
              <c:strCache>
                <c:ptCount val="1"/>
                <c:pt idx="0">
                  <c:v>栃木</c:v>
                </c:pt>
              </c:strCache>
            </c:strRef>
          </c:tx>
          <c:spPr>
            <a:solidFill>
              <a:srgbClr val="DAF1AC"/>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Sheet1!$G$2</c:f>
              <c:numCache>
                <c:formatCode>General</c:formatCode>
                <c:ptCount val="1"/>
                <c:pt idx="0">
                  <c:v>22</c:v>
                </c:pt>
              </c:numCache>
            </c:numRef>
          </c:val>
        </c:ser>
        <c:ser>
          <c:idx val="6"/>
          <c:order val="6"/>
          <c:tx>
            <c:strRef>
              <c:f>Sheet1!$H$1</c:f>
              <c:strCache>
                <c:ptCount val="1"/>
                <c:pt idx="0">
                  <c:v>茨城</c:v>
                </c:pt>
              </c:strCache>
            </c:strRef>
          </c:tx>
          <c:spPr>
            <a:solidFill>
              <a:srgbClr val="BFA5CE"/>
            </a:solidFill>
            <a:ln>
              <a:noFill/>
            </a:ln>
            <a:effectLst/>
          </c:spPr>
          <c:invertIfNegative val="0"/>
          <c:dLbls>
            <c:spPr>
              <a:noFill/>
              <a:ln w="28575">
                <a:no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rgbClr val="FF0000"/>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件数</c:v>
                </c:pt>
              </c:strCache>
            </c:strRef>
          </c:cat>
          <c:val>
            <c:numRef>
              <c:f>Sheet1!$H$2</c:f>
              <c:numCache>
                <c:formatCode>General</c:formatCode>
                <c:ptCount val="1"/>
                <c:pt idx="0">
                  <c:v>10</c:v>
                </c:pt>
              </c:numCache>
            </c:numRef>
          </c:val>
        </c:ser>
        <c:dLbls>
          <c:dLblPos val="outEnd"/>
          <c:showLegendKey val="0"/>
          <c:showVal val="1"/>
          <c:showCatName val="0"/>
          <c:showSerName val="0"/>
          <c:showPercent val="0"/>
          <c:showBubbleSize val="0"/>
        </c:dLbls>
        <c:gapWidth val="444"/>
        <c:overlap val="-90"/>
        <c:axId val="-1135408928"/>
        <c:axId val="-1135405120"/>
      </c:barChart>
      <c:catAx>
        <c:axId val="-11354089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cap="all" spc="120" normalizeH="0" baseline="0">
                <a:solidFill>
                  <a:schemeClr val="tx1">
                    <a:lumMod val="65000"/>
                    <a:lumOff val="35000"/>
                  </a:schemeClr>
                </a:solidFill>
                <a:latin typeface="+mn-lt"/>
                <a:ea typeface="+mn-ea"/>
                <a:cs typeface="+mn-cs"/>
              </a:defRPr>
            </a:pPr>
            <a:endParaRPr lang="ja-JP"/>
          </a:p>
        </c:txPr>
        <c:crossAx val="-1135405120"/>
        <c:crosses val="autoZero"/>
        <c:auto val="1"/>
        <c:lblAlgn val="ctr"/>
        <c:lblOffset val="100"/>
        <c:noMultiLvlLbl val="0"/>
      </c:catAx>
      <c:valAx>
        <c:axId val="-1135405120"/>
        <c:scaling>
          <c:orientation val="minMax"/>
        </c:scaling>
        <c:delete val="1"/>
        <c:axPos val="l"/>
        <c:numFmt formatCode="General" sourceLinked="1"/>
        <c:majorTickMark val="none"/>
        <c:minorTickMark val="none"/>
        <c:tickLblPos val="nextTo"/>
        <c:crossAx val="-1135408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ja-JP" altLang="en-US" dirty="0"/>
              <a:t>「土浦</a:t>
            </a:r>
            <a:r>
              <a:rPr lang="ja-JP" altLang="en-US" dirty="0" smtClean="0"/>
              <a:t>」の</a:t>
            </a:r>
            <a:r>
              <a:rPr lang="ja-JP" altLang="en-US" dirty="0"/>
              <a:t>もので、まだ活かされていないと思う</a:t>
            </a:r>
            <a:r>
              <a:rPr lang="ja-JP" altLang="en-US" dirty="0" smtClean="0"/>
              <a:t>ものは</a:t>
            </a:r>
            <a:r>
              <a:rPr lang="ja-JP" altLang="en-US" dirty="0"/>
              <a:t>なんですか。</a:t>
            </a:r>
          </a:p>
        </c:rich>
      </c:tx>
      <c:layout>
        <c:manualLayout>
          <c:xMode val="edge"/>
          <c:yMode val="edge"/>
          <c:x val="0.185095253718285"/>
          <c:y val="9.5585155131295396E-2"/>
        </c:manualLayout>
      </c:layout>
      <c:overlay val="0"/>
    </c:title>
    <c:autoTitleDeleted val="0"/>
    <c:plotArea>
      <c:layout>
        <c:manualLayout>
          <c:layoutTarget val="inner"/>
          <c:xMode val="edge"/>
          <c:yMode val="edge"/>
          <c:x val="4.5270026128997901E-2"/>
          <c:y val="0.26941502996446698"/>
          <c:w val="0.93565944881889795"/>
          <c:h val="0.58085670847970405"/>
        </c:manualLayout>
      </c:layout>
      <c:barChart>
        <c:barDir val="col"/>
        <c:grouping val="clustered"/>
        <c:varyColors val="0"/>
        <c:ser>
          <c:idx val="0"/>
          <c:order val="0"/>
          <c:invertIfNegative val="0"/>
          <c:dPt>
            <c:idx val="0"/>
            <c:invertIfNegative val="0"/>
            <c:bubble3D val="0"/>
            <c:spPr>
              <a:solidFill>
                <a:srgbClr val="FF6600"/>
              </a:solidFill>
            </c:spPr>
          </c:dPt>
          <c:cat>
            <c:strRef>
              <c:f>Sheet1!$B$2:$B$18</c:f>
              <c:strCache>
                <c:ptCount val="17"/>
                <c:pt idx="0">
                  <c:v>霞ヶ浦</c:v>
                </c:pt>
                <c:pt idx="1">
                  <c:v>土浦全国花火競技大会</c:v>
                </c:pt>
                <c:pt idx="2">
                  <c:v>サイクリングロード</c:v>
                </c:pt>
                <c:pt idx="3">
                  <c:v>霞ヶ浦総合公園</c:v>
                </c:pt>
                <c:pt idx="4">
                  <c:v>JR土浦駅</c:v>
                </c:pt>
                <c:pt idx="5">
                  <c:v>霞ヶ浦特産品</c:v>
                </c:pt>
                <c:pt idx="6">
                  <c:v>かすみうがらマラソン</c:v>
                </c:pt>
                <c:pt idx="7">
                  <c:v>つちまる</c:v>
                </c:pt>
                <c:pt idx="8">
                  <c:v>祭り</c:v>
                </c:pt>
                <c:pt idx="9">
                  <c:v>桜</c:v>
                </c:pt>
                <c:pt idx="10">
                  <c:v>常陸秋そば</c:v>
                </c:pt>
                <c:pt idx="11">
                  <c:v>朝日峠展望公園</c:v>
                </c:pt>
                <c:pt idx="12">
                  <c:v>亀城公園</c:v>
                </c:pt>
                <c:pt idx="13">
                  <c:v>カレー</c:v>
                </c:pt>
                <c:pt idx="14">
                  <c:v>花</c:v>
                </c:pt>
                <c:pt idx="15">
                  <c:v>その他</c:v>
                </c:pt>
                <c:pt idx="16">
                  <c:v>無回答</c:v>
                </c:pt>
              </c:strCache>
            </c:strRef>
          </c:cat>
          <c:val>
            <c:numRef>
              <c:f>Sheet1!$C$2:$C$18</c:f>
              <c:numCache>
                <c:formatCode>0.00%</c:formatCode>
                <c:ptCount val="17"/>
                <c:pt idx="0">
                  <c:v>0.16600000000000001</c:v>
                </c:pt>
                <c:pt idx="1">
                  <c:v>0.13</c:v>
                </c:pt>
                <c:pt idx="2">
                  <c:v>6.7000000000000004E-2</c:v>
                </c:pt>
                <c:pt idx="3">
                  <c:v>5.2999999999999999E-2</c:v>
                </c:pt>
                <c:pt idx="4">
                  <c:v>4.9000000000000002E-2</c:v>
                </c:pt>
                <c:pt idx="5">
                  <c:v>4.2999999999999997E-2</c:v>
                </c:pt>
                <c:pt idx="6">
                  <c:v>4.1000000000000002E-2</c:v>
                </c:pt>
                <c:pt idx="7">
                  <c:v>3.6999999999999998E-2</c:v>
                </c:pt>
                <c:pt idx="8">
                  <c:v>3.4000000000000002E-2</c:v>
                </c:pt>
                <c:pt idx="9">
                  <c:v>3.2000000000000001E-2</c:v>
                </c:pt>
                <c:pt idx="10">
                  <c:v>2.8000000000000001E-2</c:v>
                </c:pt>
                <c:pt idx="11">
                  <c:v>2.5000000000000001E-2</c:v>
                </c:pt>
                <c:pt idx="12">
                  <c:v>1.9E-2</c:v>
                </c:pt>
                <c:pt idx="13">
                  <c:v>1.6E-2</c:v>
                </c:pt>
                <c:pt idx="14">
                  <c:v>1.2E-2</c:v>
                </c:pt>
                <c:pt idx="15">
                  <c:v>6.0000000000000001E-3</c:v>
                </c:pt>
                <c:pt idx="16">
                  <c:v>7.8E-2</c:v>
                </c:pt>
              </c:numCache>
            </c:numRef>
          </c:val>
        </c:ser>
        <c:dLbls>
          <c:showLegendKey val="0"/>
          <c:showVal val="0"/>
          <c:showCatName val="0"/>
          <c:showSerName val="0"/>
          <c:showPercent val="0"/>
          <c:showBubbleSize val="0"/>
        </c:dLbls>
        <c:gapWidth val="75"/>
        <c:overlap val="-25"/>
        <c:axId val="-1135399136"/>
        <c:axId val="-1135407296"/>
      </c:barChart>
      <c:catAx>
        <c:axId val="-1135399136"/>
        <c:scaling>
          <c:orientation val="minMax"/>
        </c:scaling>
        <c:delete val="0"/>
        <c:axPos val="b"/>
        <c:numFmt formatCode="General" sourceLinked="0"/>
        <c:majorTickMark val="none"/>
        <c:minorTickMark val="none"/>
        <c:tickLblPos val="nextTo"/>
        <c:crossAx val="-1135407296"/>
        <c:crosses val="autoZero"/>
        <c:auto val="1"/>
        <c:lblAlgn val="ctr"/>
        <c:lblOffset val="100"/>
        <c:noMultiLvlLbl val="0"/>
      </c:catAx>
      <c:valAx>
        <c:axId val="-1135407296"/>
        <c:scaling>
          <c:orientation val="minMax"/>
        </c:scaling>
        <c:delete val="0"/>
        <c:axPos val="l"/>
        <c:majorGridlines/>
        <c:numFmt formatCode="0.0%" sourceLinked="0"/>
        <c:majorTickMark val="none"/>
        <c:minorTickMark val="none"/>
        <c:tickLblPos val="nextTo"/>
        <c:spPr>
          <a:ln w="9525">
            <a:noFill/>
          </a:ln>
        </c:spPr>
        <c:crossAx val="-1135399136"/>
        <c:crosses val="autoZero"/>
        <c:crossBetween val="between"/>
        <c:majorUnit val="0.05"/>
      </c:valAx>
    </c:plotArea>
    <c:plotVisOnly val="1"/>
    <c:dispBlanksAs val="gap"/>
    <c:showDLblsOverMax val="0"/>
  </c:chart>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lang="ja-JP" altLang="en-US" sz="1600" dirty="0" smtClean="0"/>
              <a:t>耕地面積と農業産出額</a:t>
            </a:r>
            <a:endParaRPr lang="ja-JP" altLang="en-US" sz="1600" dirty="0"/>
          </a:p>
        </c:rich>
      </c:tx>
      <c:layout>
        <c:manualLayout>
          <c:xMode val="edge"/>
          <c:yMode val="edge"/>
          <c:x val="0.26750473428592902"/>
          <c:y val="3.4656440742602899E-2"/>
        </c:manualLayout>
      </c:layout>
      <c:overlay val="0"/>
    </c:title>
    <c:autoTitleDeleted val="0"/>
    <c:plotArea>
      <c:layout>
        <c:manualLayout>
          <c:layoutTarget val="inner"/>
          <c:xMode val="edge"/>
          <c:yMode val="edge"/>
          <c:x val="0.116033044224656"/>
          <c:y val="0.15493612094824899"/>
          <c:w val="0.75349827965384597"/>
          <c:h val="0.59947899362608004"/>
        </c:manualLayout>
      </c:layout>
      <c:barChart>
        <c:barDir val="col"/>
        <c:grouping val="clustered"/>
        <c:varyColors val="0"/>
        <c:ser>
          <c:idx val="0"/>
          <c:order val="0"/>
          <c:tx>
            <c:strRef>
              <c:f>Sheet1!$B$1</c:f>
              <c:strCache>
                <c:ptCount val="1"/>
                <c:pt idx="0">
                  <c:v>経営耕地面積(ha)</c:v>
                </c:pt>
              </c:strCache>
            </c:strRef>
          </c:tx>
          <c:spPr>
            <a:pattFill prst="dkHorz">
              <a:fgClr>
                <a:schemeClr val="accent3">
                  <a:lumMod val="60000"/>
                  <a:lumOff val="40000"/>
                </a:schemeClr>
              </a:fgClr>
              <a:bgClr>
                <a:schemeClr val="accent3">
                  <a:lumMod val="20000"/>
                  <a:lumOff val="80000"/>
                </a:schemeClr>
              </a:bgClr>
            </a:pattFill>
            <a:ln>
              <a:noFill/>
            </a:ln>
            <a:effectLst>
              <a:innerShdw blurRad="114300">
                <a:schemeClr val="accent6"/>
              </a:innerShdw>
            </a:effectLst>
          </c:spPr>
          <c:invertIfNegative val="0"/>
          <c:cat>
            <c:strRef>
              <c:f>Sheet1!$A$2:$A$7</c:f>
              <c:strCache>
                <c:ptCount val="6"/>
                <c:pt idx="0">
                  <c:v>S63</c:v>
                </c:pt>
                <c:pt idx="1">
                  <c:v>H2</c:v>
                </c:pt>
                <c:pt idx="2">
                  <c:v>H7</c:v>
                </c:pt>
                <c:pt idx="3">
                  <c:v>H12</c:v>
                </c:pt>
                <c:pt idx="4">
                  <c:v>H17</c:v>
                </c:pt>
                <c:pt idx="5">
                  <c:v>H22</c:v>
                </c:pt>
              </c:strCache>
            </c:strRef>
          </c:cat>
          <c:val>
            <c:numRef>
              <c:f>Sheet1!$B$2:$B$7</c:f>
              <c:numCache>
                <c:formatCode>General</c:formatCode>
                <c:ptCount val="6"/>
                <c:pt idx="0">
                  <c:v>2800.7</c:v>
                </c:pt>
                <c:pt idx="1">
                  <c:v>2549.73</c:v>
                </c:pt>
                <c:pt idx="2">
                  <c:v>2331.7600000000002</c:v>
                </c:pt>
                <c:pt idx="3">
                  <c:v>2028.98</c:v>
                </c:pt>
                <c:pt idx="4">
                  <c:v>1771.1</c:v>
                </c:pt>
                <c:pt idx="5">
                  <c:v>2435</c:v>
                </c:pt>
              </c:numCache>
            </c:numRef>
          </c:val>
        </c:ser>
        <c:dLbls>
          <c:showLegendKey val="0"/>
          <c:showVal val="0"/>
          <c:showCatName val="0"/>
          <c:showSerName val="0"/>
          <c:showPercent val="0"/>
          <c:showBubbleSize val="0"/>
        </c:dLbls>
        <c:gapWidth val="125"/>
        <c:axId val="-1135395872"/>
        <c:axId val="-1135404032"/>
      </c:barChart>
      <c:lineChart>
        <c:grouping val="standard"/>
        <c:varyColors val="0"/>
        <c:ser>
          <c:idx val="1"/>
          <c:order val="1"/>
          <c:tx>
            <c:strRef>
              <c:f>Sheet1!$C$1</c:f>
              <c:strCache>
                <c:ptCount val="1"/>
                <c:pt idx="0">
                  <c:v>農業産出額(千万円)</c:v>
                </c:pt>
              </c:strCache>
            </c:strRef>
          </c:tx>
          <c:spPr>
            <a:ln w="34925" cap="rnd" cmpd="sng">
              <a:solidFill>
                <a:srgbClr val="62993E"/>
              </a:solidFill>
              <a:round/>
            </a:ln>
            <a:effectLst/>
          </c:spPr>
          <c:marker>
            <c:symbol val="circle"/>
            <c:size val="6"/>
            <c:spPr>
              <a:solidFill>
                <a:srgbClr val="008000"/>
              </a:solidFill>
              <a:ln>
                <a:noFill/>
              </a:ln>
              <a:effectLst/>
            </c:spPr>
          </c:marker>
          <c:cat>
            <c:strRef>
              <c:f>Sheet1!$A$2:$A$7</c:f>
              <c:strCache>
                <c:ptCount val="6"/>
                <c:pt idx="0">
                  <c:v>S63</c:v>
                </c:pt>
                <c:pt idx="1">
                  <c:v>H2</c:v>
                </c:pt>
                <c:pt idx="2">
                  <c:v>H7</c:v>
                </c:pt>
                <c:pt idx="3">
                  <c:v>H12</c:v>
                </c:pt>
                <c:pt idx="4">
                  <c:v>H17</c:v>
                </c:pt>
                <c:pt idx="5">
                  <c:v>H22</c:v>
                </c:pt>
              </c:strCache>
            </c:strRef>
          </c:cat>
          <c:val>
            <c:numRef>
              <c:f>Sheet1!$C$2:$C$7</c:f>
              <c:numCache>
                <c:formatCode>General</c:formatCode>
                <c:ptCount val="6"/>
                <c:pt idx="0">
                  <c:v>1332</c:v>
                </c:pt>
                <c:pt idx="1">
                  <c:v>1193</c:v>
                </c:pt>
                <c:pt idx="2">
                  <c:v>995</c:v>
                </c:pt>
                <c:pt idx="3">
                  <c:v>920</c:v>
                </c:pt>
                <c:pt idx="4">
                  <c:v>956</c:v>
                </c:pt>
                <c:pt idx="5">
                  <c:v>968</c:v>
                </c:pt>
              </c:numCache>
            </c:numRef>
          </c:val>
          <c:smooth val="0"/>
        </c:ser>
        <c:dLbls>
          <c:showLegendKey val="0"/>
          <c:showVal val="0"/>
          <c:showCatName val="0"/>
          <c:showSerName val="0"/>
          <c:showPercent val="0"/>
          <c:showBubbleSize val="0"/>
        </c:dLbls>
        <c:marker val="1"/>
        <c:smooth val="0"/>
        <c:axId val="-1135400768"/>
        <c:axId val="-1135401312"/>
      </c:lineChart>
      <c:catAx>
        <c:axId val="-1135395872"/>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35404032"/>
        <c:crosses val="autoZero"/>
        <c:auto val="1"/>
        <c:lblAlgn val="ctr"/>
        <c:lblOffset val="100"/>
        <c:noMultiLvlLbl val="0"/>
      </c:catAx>
      <c:valAx>
        <c:axId val="-1135404032"/>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35395872"/>
        <c:crosses val="autoZero"/>
        <c:crossBetween val="between"/>
      </c:valAx>
      <c:valAx>
        <c:axId val="-1135401312"/>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135400768"/>
        <c:crosses val="max"/>
        <c:crossBetween val="between"/>
      </c:valAx>
      <c:catAx>
        <c:axId val="-1135400768"/>
        <c:scaling>
          <c:orientation val="minMax"/>
        </c:scaling>
        <c:delete val="1"/>
        <c:axPos val="b"/>
        <c:numFmt formatCode="General" sourceLinked="1"/>
        <c:majorTickMark val="none"/>
        <c:minorTickMark val="none"/>
        <c:tickLblPos val="nextTo"/>
        <c:crossAx val="-1135401312"/>
        <c:crosses val="autoZero"/>
        <c:auto val="1"/>
        <c:lblAlgn val="ctr"/>
        <c:lblOffset val="100"/>
        <c:noMultiLvlLbl val="0"/>
      </c:cat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Entry>
      <c:legendEntry>
        <c:idx val="1"/>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Entry>
      <c:layout>
        <c:manualLayout>
          <c:xMode val="edge"/>
          <c:yMode val="edge"/>
          <c:x val="3.1932728282296798E-2"/>
          <c:y val="0.82571050820122804"/>
          <c:w val="0.931586234321088"/>
          <c:h val="0.12370384226727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4">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FA0E5A-964A-4D5C-9427-29D3B3D8EE2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kumimoji="1" lang="ja-JP" altLang="en-US"/>
        </a:p>
      </dgm:t>
    </dgm:pt>
    <dgm:pt modelId="{4B960D03-18EB-4A26-837A-03BE984E9D57}">
      <dgm:prSet phldrT="[テキスト]"/>
      <dgm:spPr>
        <a:solidFill>
          <a:srgbClr val="DB2644"/>
        </a:solidFill>
        <a:ln>
          <a:noFill/>
        </a:ln>
      </dgm:spPr>
      <dgm:t>
        <a:bodyPr/>
        <a:lstStyle/>
        <a:p>
          <a:pPr algn="ctr"/>
          <a:r>
            <a:rPr kumimoji="1" lang="ja-JP" altLang="en-US" dirty="0" smtClean="0"/>
            <a:t>商業</a:t>
          </a:r>
          <a:endParaRPr kumimoji="1" lang="ja-JP" altLang="en-US" dirty="0"/>
        </a:p>
      </dgm:t>
    </dgm:pt>
    <dgm:pt modelId="{4010582F-315A-450E-B9FD-14146668071A}" type="parTrans" cxnId="{F6A6F0A3-B011-45FE-B733-8F9D31410D6F}">
      <dgm:prSet/>
      <dgm:spPr/>
      <dgm:t>
        <a:bodyPr/>
        <a:lstStyle/>
        <a:p>
          <a:pPr algn="ctr"/>
          <a:endParaRPr kumimoji="1" lang="ja-JP" altLang="en-US"/>
        </a:p>
      </dgm:t>
    </dgm:pt>
    <dgm:pt modelId="{7344865D-68C0-4BB3-893A-FF91560D1DFE}" type="sibTrans" cxnId="{F6A6F0A3-B011-45FE-B733-8F9D31410D6F}">
      <dgm:prSet/>
      <dgm:spPr/>
      <dgm:t>
        <a:bodyPr/>
        <a:lstStyle/>
        <a:p>
          <a:pPr algn="ctr"/>
          <a:endParaRPr kumimoji="1" lang="ja-JP" altLang="en-US"/>
        </a:p>
      </dgm:t>
    </dgm:pt>
    <dgm:pt modelId="{25842D83-8521-4C37-A214-C00C083D4C0E}">
      <dgm:prSet phldrT="[テキスト]"/>
      <dgm:spPr>
        <a:solidFill>
          <a:srgbClr val="FFF450"/>
        </a:solidFill>
        <a:ln>
          <a:noFill/>
        </a:ln>
      </dgm:spPr>
      <dgm:t>
        <a:bodyPr/>
        <a:lstStyle/>
        <a:p>
          <a:pPr algn="ctr"/>
          <a:r>
            <a:rPr kumimoji="1" lang="ja-JP" altLang="en-US" dirty="0" smtClean="0">
              <a:ln>
                <a:noFill/>
              </a:ln>
              <a:solidFill>
                <a:schemeClr val="tx1"/>
              </a:solidFill>
            </a:rPr>
            <a:t>交流</a:t>
          </a:r>
          <a:endParaRPr kumimoji="1" lang="ja-JP" altLang="en-US" dirty="0">
            <a:ln>
              <a:noFill/>
            </a:ln>
            <a:solidFill>
              <a:schemeClr val="tx1"/>
            </a:solidFill>
          </a:endParaRPr>
        </a:p>
      </dgm:t>
    </dgm:pt>
    <dgm:pt modelId="{89552067-716F-4F77-978E-05432AA8167D}" type="parTrans" cxnId="{7B605C02-B4DC-45D0-8734-2B8BD7ECCB05}">
      <dgm:prSet/>
      <dgm:spPr/>
      <dgm:t>
        <a:bodyPr/>
        <a:lstStyle/>
        <a:p>
          <a:pPr algn="ctr"/>
          <a:endParaRPr kumimoji="1" lang="ja-JP" altLang="en-US"/>
        </a:p>
      </dgm:t>
    </dgm:pt>
    <dgm:pt modelId="{EF22297F-21DD-449B-B00B-D76A3CC8CE0A}" type="sibTrans" cxnId="{7B605C02-B4DC-45D0-8734-2B8BD7ECCB05}">
      <dgm:prSet/>
      <dgm:spPr/>
      <dgm:t>
        <a:bodyPr/>
        <a:lstStyle/>
        <a:p>
          <a:pPr algn="ctr"/>
          <a:endParaRPr kumimoji="1" lang="ja-JP" altLang="en-US"/>
        </a:p>
      </dgm:t>
    </dgm:pt>
    <dgm:pt modelId="{1F071C4F-2D1C-4E69-9AAD-379474B57053}">
      <dgm:prSet phldrT="[テキスト]"/>
      <dgm:spPr>
        <a:solidFill>
          <a:srgbClr val="59AEF0"/>
        </a:solidFill>
        <a:ln>
          <a:noFill/>
        </a:ln>
      </dgm:spPr>
      <dgm:t>
        <a:bodyPr/>
        <a:lstStyle/>
        <a:p>
          <a:pPr algn="ctr"/>
          <a:r>
            <a:rPr kumimoji="1" lang="ja-JP" altLang="en-US" dirty="0" smtClean="0"/>
            <a:t>自然・環境</a:t>
          </a:r>
          <a:endParaRPr kumimoji="1" lang="ja-JP" altLang="en-US" dirty="0"/>
        </a:p>
      </dgm:t>
    </dgm:pt>
    <dgm:pt modelId="{42188333-57C8-43AA-80EC-733838DA0AF2}" type="parTrans" cxnId="{9F89D3C4-4431-4638-B80D-74D87A7D5A55}">
      <dgm:prSet/>
      <dgm:spPr/>
      <dgm:t>
        <a:bodyPr/>
        <a:lstStyle/>
        <a:p>
          <a:pPr algn="ctr"/>
          <a:endParaRPr kumimoji="1" lang="ja-JP" altLang="en-US"/>
        </a:p>
      </dgm:t>
    </dgm:pt>
    <dgm:pt modelId="{72490B2E-EBA9-4765-AF02-6972DD3BF64A}" type="sibTrans" cxnId="{9F89D3C4-4431-4638-B80D-74D87A7D5A55}">
      <dgm:prSet/>
      <dgm:spPr/>
      <dgm:t>
        <a:bodyPr/>
        <a:lstStyle/>
        <a:p>
          <a:pPr algn="ctr"/>
          <a:endParaRPr kumimoji="1" lang="ja-JP" altLang="en-US"/>
        </a:p>
      </dgm:t>
    </dgm:pt>
    <dgm:pt modelId="{39B04BE4-4E0B-4EFE-8605-45EAF0263723}">
      <dgm:prSet phldrT="[テキスト]"/>
      <dgm:spPr>
        <a:solidFill>
          <a:srgbClr val="0070C0"/>
        </a:solidFill>
        <a:ln>
          <a:noFill/>
        </a:ln>
      </dgm:spPr>
      <dgm:t>
        <a:bodyPr/>
        <a:lstStyle/>
        <a:p>
          <a:pPr algn="ctr"/>
          <a:r>
            <a:rPr kumimoji="1" lang="ja-JP" altLang="en-US" dirty="0" smtClean="0"/>
            <a:t>交通</a:t>
          </a:r>
          <a:endParaRPr kumimoji="1" lang="ja-JP" altLang="en-US" dirty="0"/>
        </a:p>
      </dgm:t>
    </dgm:pt>
    <dgm:pt modelId="{951AF53E-84FE-4CD1-BE45-AD0668460C08}" type="parTrans" cxnId="{73630555-EF90-47F1-ABCD-4B2ABFAEDA90}">
      <dgm:prSet/>
      <dgm:spPr/>
      <dgm:t>
        <a:bodyPr/>
        <a:lstStyle/>
        <a:p>
          <a:pPr algn="ctr"/>
          <a:endParaRPr kumimoji="1" lang="ja-JP" altLang="en-US"/>
        </a:p>
      </dgm:t>
    </dgm:pt>
    <dgm:pt modelId="{08BBC29E-86E9-40DB-8441-F76FA9E91652}" type="sibTrans" cxnId="{73630555-EF90-47F1-ABCD-4B2ABFAEDA90}">
      <dgm:prSet/>
      <dgm:spPr/>
      <dgm:t>
        <a:bodyPr/>
        <a:lstStyle/>
        <a:p>
          <a:pPr algn="ctr"/>
          <a:endParaRPr kumimoji="1" lang="ja-JP" altLang="en-US"/>
        </a:p>
      </dgm:t>
    </dgm:pt>
    <dgm:pt modelId="{E73CDB08-411C-41F7-98FE-1330A5518081}">
      <dgm:prSet phldrT="[テキスト]"/>
      <dgm:spPr>
        <a:solidFill>
          <a:srgbClr val="FFC000"/>
        </a:solidFill>
        <a:ln>
          <a:noFill/>
        </a:ln>
      </dgm:spPr>
      <dgm:t>
        <a:bodyPr/>
        <a:lstStyle/>
        <a:p>
          <a:pPr algn="ctr"/>
          <a:r>
            <a:rPr kumimoji="1" lang="ja-JP" altLang="en-US" dirty="0" smtClean="0"/>
            <a:t>工業</a:t>
          </a:r>
          <a:endParaRPr kumimoji="1" lang="ja-JP" altLang="en-US" dirty="0"/>
        </a:p>
      </dgm:t>
    </dgm:pt>
    <dgm:pt modelId="{3F722CBF-5F8D-4AC0-96B6-95A7DBC12737}" type="parTrans" cxnId="{06BDFFD3-8B08-4969-998B-AD902F82F3B3}">
      <dgm:prSet/>
      <dgm:spPr/>
      <dgm:t>
        <a:bodyPr/>
        <a:lstStyle/>
        <a:p>
          <a:pPr algn="ctr"/>
          <a:endParaRPr kumimoji="1" lang="ja-JP" altLang="en-US"/>
        </a:p>
      </dgm:t>
    </dgm:pt>
    <dgm:pt modelId="{E5A20062-1B5A-47F1-AE97-2AE1C85F01ED}" type="sibTrans" cxnId="{06BDFFD3-8B08-4969-998B-AD902F82F3B3}">
      <dgm:prSet/>
      <dgm:spPr/>
      <dgm:t>
        <a:bodyPr/>
        <a:lstStyle/>
        <a:p>
          <a:pPr algn="ctr"/>
          <a:endParaRPr kumimoji="1" lang="ja-JP" altLang="en-US"/>
        </a:p>
      </dgm:t>
    </dgm:pt>
    <dgm:pt modelId="{EC79E3C0-EF95-4862-BEC2-20DFC4655F4B}">
      <dgm:prSet phldrT="[テキスト]"/>
      <dgm:spPr>
        <a:solidFill>
          <a:srgbClr val="7030A0"/>
        </a:solidFill>
        <a:ln>
          <a:noFill/>
        </a:ln>
      </dgm:spPr>
      <dgm:t>
        <a:bodyPr/>
        <a:lstStyle/>
        <a:p>
          <a:pPr algn="ctr"/>
          <a:r>
            <a:rPr kumimoji="1" lang="ja-JP" altLang="en-US" dirty="0" smtClean="0"/>
            <a:t>健康</a:t>
          </a:r>
          <a:endParaRPr kumimoji="1" lang="ja-JP" altLang="en-US" dirty="0"/>
        </a:p>
      </dgm:t>
    </dgm:pt>
    <dgm:pt modelId="{C50E5414-1D72-4CBA-8FCE-8CBC45996B58}" type="parTrans" cxnId="{F6806DF1-AA7B-4D90-A3F5-5872FF8A218B}">
      <dgm:prSet/>
      <dgm:spPr/>
      <dgm:t>
        <a:bodyPr/>
        <a:lstStyle/>
        <a:p>
          <a:pPr algn="ctr"/>
          <a:endParaRPr kumimoji="1" lang="ja-JP" altLang="en-US"/>
        </a:p>
      </dgm:t>
    </dgm:pt>
    <dgm:pt modelId="{A7240C8E-731C-4170-83F5-FE73F8809F7D}" type="sibTrans" cxnId="{F6806DF1-AA7B-4D90-A3F5-5872FF8A218B}">
      <dgm:prSet/>
      <dgm:spPr/>
      <dgm:t>
        <a:bodyPr/>
        <a:lstStyle/>
        <a:p>
          <a:pPr algn="ctr"/>
          <a:endParaRPr kumimoji="1" lang="ja-JP" altLang="en-US"/>
        </a:p>
      </dgm:t>
    </dgm:pt>
    <dgm:pt modelId="{AB847C23-EB19-440D-B031-F9ADD066C2C0}">
      <dgm:prSet phldrT="[テキスト]"/>
      <dgm:spPr>
        <a:solidFill>
          <a:srgbClr val="00B050"/>
        </a:solidFill>
        <a:ln>
          <a:noFill/>
        </a:ln>
      </dgm:spPr>
      <dgm:t>
        <a:bodyPr/>
        <a:lstStyle/>
        <a:p>
          <a:pPr algn="ctr"/>
          <a:r>
            <a:rPr kumimoji="1" lang="ja-JP" altLang="en-US" dirty="0" smtClean="0"/>
            <a:t>農業</a:t>
          </a:r>
          <a:endParaRPr kumimoji="1" lang="ja-JP" altLang="en-US" dirty="0"/>
        </a:p>
      </dgm:t>
    </dgm:pt>
    <dgm:pt modelId="{7F04FF2A-C31E-4BC2-8FA3-406CEE4093D5}" type="parTrans" cxnId="{4E5A2DA4-10DD-4897-9786-F51AE851D141}">
      <dgm:prSet/>
      <dgm:spPr/>
      <dgm:t>
        <a:bodyPr/>
        <a:lstStyle/>
        <a:p>
          <a:pPr algn="ctr"/>
          <a:endParaRPr kumimoji="1" lang="ja-JP" altLang="en-US"/>
        </a:p>
      </dgm:t>
    </dgm:pt>
    <dgm:pt modelId="{EEB41B0E-3EEA-4C93-82D0-8217F7406BE8}" type="sibTrans" cxnId="{4E5A2DA4-10DD-4897-9786-F51AE851D141}">
      <dgm:prSet/>
      <dgm:spPr/>
      <dgm:t>
        <a:bodyPr/>
        <a:lstStyle/>
        <a:p>
          <a:pPr algn="ctr"/>
          <a:endParaRPr kumimoji="1" lang="ja-JP" altLang="en-US"/>
        </a:p>
      </dgm:t>
    </dgm:pt>
    <dgm:pt modelId="{8C4FB072-125D-45A9-852E-7392882DA4B3}" type="pres">
      <dgm:prSet presAssocID="{EBFA0E5A-964A-4D5C-9427-29D3B3D8EE23}" presName="Name0" presStyleCnt="0">
        <dgm:presLayoutVars>
          <dgm:dir/>
          <dgm:resizeHandles val="exact"/>
        </dgm:presLayoutVars>
      </dgm:prSet>
      <dgm:spPr/>
      <dgm:t>
        <a:bodyPr/>
        <a:lstStyle/>
        <a:p>
          <a:endParaRPr kumimoji="1" lang="ja-JP" altLang="en-US"/>
        </a:p>
      </dgm:t>
    </dgm:pt>
    <dgm:pt modelId="{EE99D3B4-CC79-412F-8ED0-CD317F69F12F}" type="pres">
      <dgm:prSet presAssocID="{EBFA0E5A-964A-4D5C-9427-29D3B3D8EE23}" presName="cycle" presStyleCnt="0"/>
      <dgm:spPr/>
    </dgm:pt>
    <dgm:pt modelId="{19EF1CE7-6750-4604-9403-27F49B04411E}" type="pres">
      <dgm:prSet presAssocID="{4B960D03-18EB-4A26-837A-03BE984E9D57}" presName="nodeFirstNode" presStyleLbl="node1" presStyleIdx="0" presStyleCnt="7">
        <dgm:presLayoutVars>
          <dgm:bulletEnabled val="1"/>
        </dgm:presLayoutVars>
      </dgm:prSet>
      <dgm:spPr/>
      <dgm:t>
        <a:bodyPr/>
        <a:lstStyle/>
        <a:p>
          <a:endParaRPr kumimoji="1" lang="ja-JP" altLang="en-US"/>
        </a:p>
      </dgm:t>
    </dgm:pt>
    <dgm:pt modelId="{8FA078E1-424B-43EC-ABD2-24B37A540974}" type="pres">
      <dgm:prSet presAssocID="{7344865D-68C0-4BB3-893A-FF91560D1DFE}" presName="sibTransFirstNode" presStyleLbl="bgShp" presStyleIdx="0" presStyleCnt="1"/>
      <dgm:spPr/>
      <dgm:t>
        <a:bodyPr/>
        <a:lstStyle/>
        <a:p>
          <a:endParaRPr kumimoji="1" lang="ja-JP" altLang="en-US"/>
        </a:p>
      </dgm:t>
    </dgm:pt>
    <dgm:pt modelId="{556C5259-AA51-4605-B2E8-942B16FF3D01}" type="pres">
      <dgm:prSet presAssocID="{E73CDB08-411C-41F7-98FE-1330A5518081}" presName="nodeFollowingNodes" presStyleLbl="node1" presStyleIdx="1" presStyleCnt="7">
        <dgm:presLayoutVars>
          <dgm:bulletEnabled val="1"/>
        </dgm:presLayoutVars>
      </dgm:prSet>
      <dgm:spPr/>
      <dgm:t>
        <a:bodyPr/>
        <a:lstStyle/>
        <a:p>
          <a:endParaRPr kumimoji="1" lang="ja-JP" altLang="en-US"/>
        </a:p>
      </dgm:t>
    </dgm:pt>
    <dgm:pt modelId="{F8A6A647-001D-4B98-AC72-6B22D3D6CA3D}" type="pres">
      <dgm:prSet presAssocID="{25842D83-8521-4C37-A214-C00C083D4C0E}" presName="nodeFollowingNodes" presStyleLbl="node1" presStyleIdx="2" presStyleCnt="7">
        <dgm:presLayoutVars>
          <dgm:bulletEnabled val="1"/>
        </dgm:presLayoutVars>
      </dgm:prSet>
      <dgm:spPr/>
      <dgm:t>
        <a:bodyPr/>
        <a:lstStyle/>
        <a:p>
          <a:endParaRPr kumimoji="1" lang="ja-JP" altLang="en-US"/>
        </a:p>
      </dgm:t>
    </dgm:pt>
    <dgm:pt modelId="{05285D2D-BA4F-47A6-BC0F-04F62C9BD157}" type="pres">
      <dgm:prSet presAssocID="{AB847C23-EB19-440D-B031-F9ADD066C2C0}" presName="nodeFollowingNodes" presStyleLbl="node1" presStyleIdx="3" presStyleCnt="7">
        <dgm:presLayoutVars>
          <dgm:bulletEnabled val="1"/>
        </dgm:presLayoutVars>
      </dgm:prSet>
      <dgm:spPr/>
      <dgm:t>
        <a:bodyPr/>
        <a:lstStyle/>
        <a:p>
          <a:endParaRPr kumimoji="1" lang="ja-JP" altLang="en-US"/>
        </a:p>
      </dgm:t>
    </dgm:pt>
    <dgm:pt modelId="{2574261B-EC08-4B31-8E0A-849941DEB6FC}" type="pres">
      <dgm:prSet presAssocID="{1F071C4F-2D1C-4E69-9AAD-379474B57053}" presName="nodeFollowingNodes" presStyleLbl="node1" presStyleIdx="4" presStyleCnt="7">
        <dgm:presLayoutVars>
          <dgm:bulletEnabled val="1"/>
        </dgm:presLayoutVars>
      </dgm:prSet>
      <dgm:spPr/>
      <dgm:t>
        <a:bodyPr/>
        <a:lstStyle/>
        <a:p>
          <a:endParaRPr kumimoji="1" lang="ja-JP" altLang="en-US"/>
        </a:p>
      </dgm:t>
    </dgm:pt>
    <dgm:pt modelId="{5348B4E8-B1FA-4140-B48A-8CA712CB5A59}" type="pres">
      <dgm:prSet presAssocID="{39B04BE4-4E0B-4EFE-8605-45EAF0263723}" presName="nodeFollowingNodes" presStyleLbl="node1" presStyleIdx="5" presStyleCnt="7">
        <dgm:presLayoutVars>
          <dgm:bulletEnabled val="1"/>
        </dgm:presLayoutVars>
      </dgm:prSet>
      <dgm:spPr/>
      <dgm:t>
        <a:bodyPr/>
        <a:lstStyle/>
        <a:p>
          <a:endParaRPr kumimoji="1" lang="ja-JP" altLang="en-US"/>
        </a:p>
      </dgm:t>
    </dgm:pt>
    <dgm:pt modelId="{38832E09-BBB2-4381-9A47-93CE0C43E83B}" type="pres">
      <dgm:prSet presAssocID="{EC79E3C0-EF95-4862-BEC2-20DFC4655F4B}" presName="nodeFollowingNodes" presStyleLbl="node1" presStyleIdx="6" presStyleCnt="7">
        <dgm:presLayoutVars>
          <dgm:bulletEnabled val="1"/>
        </dgm:presLayoutVars>
      </dgm:prSet>
      <dgm:spPr/>
      <dgm:t>
        <a:bodyPr/>
        <a:lstStyle/>
        <a:p>
          <a:endParaRPr kumimoji="1" lang="ja-JP" altLang="en-US"/>
        </a:p>
      </dgm:t>
    </dgm:pt>
  </dgm:ptLst>
  <dgm:cxnLst>
    <dgm:cxn modelId="{E1A40A07-6566-4352-BA6C-96EA85897B87}" type="presOf" srcId="{4B960D03-18EB-4A26-837A-03BE984E9D57}" destId="{19EF1CE7-6750-4604-9403-27F49B04411E}" srcOrd="0" destOrd="0" presId="urn:microsoft.com/office/officeart/2005/8/layout/cycle3"/>
    <dgm:cxn modelId="{B6212547-24BE-4371-B9F4-A88693B7D0F1}" type="presOf" srcId="{AB847C23-EB19-440D-B031-F9ADD066C2C0}" destId="{05285D2D-BA4F-47A6-BC0F-04F62C9BD157}" srcOrd="0" destOrd="0" presId="urn:microsoft.com/office/officeart/2005/8/layout/cycle3"/>
    <dgm:cxn modelId="{157C02F1-8FD9-4722-9EA5-B370FEA5C223}" type="presOf" srcId="{1F071C4F-2D1C-4E69-9AAD-379474B57053}" destId="{2574261B-EC08-4B31-8E0A-849941DEB6FC}" srcOrd="0" destOrd="0" presId="urn:microsoft.com/office/officeart/2005/8/layout/cycle3"/>
    <dgm:cxn modelId="{F6A6F0A3-B011-45FE-B733-8F9D31410D6F}" srcId="{EBFA0E5A-964A-4D5C-9427-29D3B3D8EE23}" destId="{4B960D03-18EB-4A26-837A-03BE984E9D57}" srcOrd="0" destOrd="0" parTransId="{4010582F-315A-450E-B9FD-14146668071A}" sibTransId="{7344865D-68C0-4BB3-893A-FF91560D1DFE}"/>
    <dgm:cxn modelId="{B0EBBD2A-1DA1-4F1C-A7D8-C564C745F3BC}" type="presOf" srcId="{39B04BE4-4E0B-4EFE-8605-45EAF0263723}" destId="{5348B4E8-B1FA-4140-B48A-8CA712CB5A59}" srcOrd="0" destOrd="0" presId="urn:microsoft.com/office/officeart/2005/8/layout/cycle3"/>
    <dgm:cxn modelId="{D3956441-17F7-495F-906F-5C0C635CD920}" type="presOf" srcId="{7344865D-68C0-4BB3-893A-FF91560D1DFE}" destId="{8FA078E1-424B-43EC-ABD2-24B37A540974}" srcOrd="0" destOrd="0" presId="urn:microsoft.com/office/officeart/2005/8/layout/cycle3"/>
    <dgm:cxn modelId="{0641AF74-381D-41DA-9C36-771F90ABB2B1}" type="presOf" srcId="{EC79E3C0-EF95-4862-BEC2-20DFC4655F4B}" destId="{38832E09-BBB2-4381-9A47-93CE0C43E83B}" srcOrd="0" destOrd="0" presId="urn:microsoft.com/office/officeart/2005/8/layout/cycle3"/>
    <dgm:cxn modelId="{C109DF28-46BA-40E1-9A1C-5F859256D7BE}" type="presOf" srcId="{EBFA0E5A-964A-4D5C-9427-29D3B3D8EE23}" destId="{8C4FB072-125D-45A9-852E-7392882DA4B3}" srcOrd="0" destOrd="0" presId="urn:microsoft.com/office/officeart/2005/8/layout/cycle3"/>
    <dgm:cxn modelId="{06BDFFD3-8B08-4969-998B-AD902F82F3B3}" srcId="{EBFA0E5A-964A-4D5C-9427-29D3B3D8EE23}" destId="{E73CDB08-411C-41F7-98FE-1330A5518081}" srcOrd="1" destOrd="0" parTransId="{3F722CBF-5F8D-4AC0-96B6-95A7DBC12737}" sibTransId="{E5A20062-1B5A-47F1-AE97-2AE1C85F01ED}"/>
    <dgm:cxn modelId="{53285AEA-2ECD-4020-A744-ADD70145B3C9}" type="presOf" srcId="{25842D83-8521-4C37-A214-C00C083D4C0E}" destId="{F8A6A647-001D-4B98-AC72-6B22D3D6CA3D}" srcOrd="0" destOrd="0" presId="urn:microsoft.com/office/officeart/2005/8/layout/cycle3"/>
    <dgm:cxn modelId="{E63C437C-EC0F-4FAF-8313-94B2FBE4FEB3}" type="presOf" srcId="{E73CDB08-411C-41F7-98FE-1330A5518081}" destId="{556C5259-AA51-4605-B2E8-942B16FF3D01}" srcOrd="0" destOrd="0" presId="urn:microsoft.com/office/officeart/2005/8/layout/cycle3"/>
    <dgm:cxn modelId="{73630555-EF90-47F1-ABCD-4B2ABFAEDA90}" srcId="{EBFA0E5A-964A-4D5C-9427-29D3B3D8EE23}" destId="{39B04BE4-4E0B-4EFE-8605-45EAF0263723}" srcOrd="5" destOrd="0" parTransId="{951AF53E-84FE-4CD1-BE45-AD0668460C08}" sibTransId="{08BBC29E-86E9-40DB-8441-F76FA9E91652}"/>
    <dgm:cxn modelId="{4E5A2DA4-10DD-4897-9786-F51AE851D141}" srcId="{EBFA0E5A-964A-4D5C-9427-29D3B3D8EE23}" destId="{AB847C23-EB19-440D-B031-F9ADD066C2C0}" srcOrd="3" destOrd="0" parTransId="{7F04FF2A-C31E-4BC2-8FA3-406CEE4093D5}" sibTransId="{EEB41B0E-3EEA-4C93-82D0-8217F7406BE8}"/>
    <dgm:cxn modelId="{F6806DF1-AA7B-4D90-A3F5-5872FF8A218B}" srcId="{EBFA0E5A-964A-4D5C-9427-29D3B3D8EE23}" destId="{EC79E3C0-EF95-4862-BEC2-20DFC4655F4B}" srcOrd="6" destOrd="0" parTransId="{C50E5414-1D72-4CBA-8FCE-8CBC45996B58}" sibTransId="{A7240C8E-731C-4170-83F5-FE73F8809F7D}"/>
    <dgm:cxn modelId="{7B605C02-B4DC-45D0-8734-2B8BD7ECCB05}" srcId="{EBFA0E5A-964A-4D5C-9427-29D3B3D8EE23}" destId="{25842D83-8521-4C37-A214-C00C083D4C0E}" srcOrd="2" destOrd="0" parTransId="{89552067-716F-4F77-978E-05432AA8167D}" sibTransId="{EF22297F-21DD-449B-B00B-D76A3CC8CE0A}"/>
    <dgm:cxn modelId="{9F89D3C4-4431-4638-B80D-74D87A7D5A55}" srcId="{EBFA0E5A-964A-4D5C-9427-29D3B3D8EE23}" destId="{1F071C4F-2D1C-4E69-9AAD-379474B57053}" srcOrd="4" destOrd="0" parTransId="{42188333-57C8-43AA-80EC-733838DA0AF2}" sibTransId="{72490B2E-EBA9-4765-AF02-6972DD3BF64A}"/>
    <dgm:cxn modelId="{9CAADFF6-4458-4742-A669-DF522AAC4689}" type="presParOf" srcId="{8C4FB072-125D-45A9-852E-7392882DA4B3}" destId="{EE99D3B4-CC79-412F-8ED0-CD317F69F12F}" srcOrd="0" destOrd="0" presId="urn:microsoft.com/office/officeart/2005/8/layout/cycle3"/>
    <dgm:cxn modelId="{AF98F88D-6A38-4692-A216-1B1F10C04783}" type="presParOf" srcId="{EE99D3B4-CC79-412F-8ED0-CD317F69F12F}" destId="{19EF1CE7-6750-4604-9403-27F49B04411E}" srcOrd="0" destOrd="0" presId="urn:microsoft.com/office/officeart/2005/8/layout/cycle3"/>
    <dgm:cxn modelId="{C07553EF-96A0-48CF-9992-5B723095CBC6}" type="presParOf" srcId="{EE99D3B4-CC79-412F-8ED0-CD317F69F12F}" destId="{8FA078E1-424B-43EC-ABD2-24B37A540974}" srcOrd="1" destOrd="0" presId="urn:microsoft.com/office/officeart/2005/8/layout/cycle3"/>
    <dgm:cxn modelId="{526BE7F8-49B1-4771-8A58-BB524B9CF772}" type="presParOf" srcId="{EE99D3B4-CC79-412F-8ED0-CD317F69F12F}" destId="{556C5259-AA51-4605-B2E8-942B16FF3D01}" srcOrd="2" destOrd="0" presId="urn:microsoft.com/office/officeart/2005/8/layout/cycle3"/>
    <dgm:cxn modelId="{8A61D332-3572-4609-AB0A-9A85ED2A70D0}" type="presParOf" srcId="{EE99D3B4-CC79-412F-8ED0-CD317F69F12F}" destId="{F8A6A647-001D-4B98-AC72-6B22D3D6CA3D}" srcOrd="3" destOrd="0" presId="urn:microsoft.com/office/officeart/2005/8/layout/cycle3"/>
    <dgm:cxn modelId="{A9699FEE-9F5D-4DE6-9B54-41AE0C2D87BB}" type="presParOf" srcId="{EE99D3B4-CC79-412F-8ED0-CD317F69F12F}" destId="{05285D2D-BA4F-47A6-BC0F-04F62C9BD157}" srcOrd="4" destOrd="0" presId="urn:microsoft.com/office/officeart/2005/8/layout/cycle3"/>
    <dgm:cxn modelId="{79FCECC7-0B03-481F-8D2C-B8B2658FAAF3}" type="presParOf" srcId="{EE99D3B4-CC79-412F-8ED0-CD317F69F12F}" destId="{2574261B-EC08-4B31-8E0A-849941DEB6FC}" srcOrd="5" destOrd="0" presId="urn:microsoft.com/office/officeart/2005/8/layout/cycle3"/>
    <dgm:cxn modelId="{8A711A8E-A8D5-43F6-8BB7-BE2243312B8D}" type="presParOf" srcId="{EE99D3B4-CC79-412F-8ED0-CD317F69F12F}" destId="{5348B4E8-B1FA-4140-B48A-8CA712CB5A59}" srcOrd="6" destOrd="0" presId="urn:microsoft.com/office/officeart/2005/8/layout/cycle3"/>
    <dgm:cxn modelId="{0D8C4506-8893-4543-BC9D-3B3714F6BF99}" type="presParOf" srcId="{EE99D3B4-CC79-412F-8ED0-CD317F69F12F}" destId="{38832E09-BBB2-4381-9A47-93CE0C43E83B}" srcOrd="7" destOrd="0" presId="urn:microsoft.com/office/officeart/2005/8/layout/cycle3"/>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4420D1-DC3A-5748-9D2D-66A6BB56D6A3}" type="doc">
      <dgm:prSet loTypeId="urn:microsoft.com/office/officeart/2008/layout/VerticalCurvedList" loCatId="" qsTypeId="urn:microsoft.com/office/officeart/2005/8/quickstyle/simple1" qsCatId="simple" csTypeId="urn:microsoft.com/office/officeart/2005/8/colors/accent5_2" csCatId="accent5" phldr="1"/>
      <dgm:spPr/>
      <dgm:t>
        <a:bodyPr/>
        <a:lstStyle/>
        <a:p>
          <a:endParaRPr kumimoji="1" lang="ja-JP" altLang="en-US"/>
        </a:p>
      </dgm:t>
    </dgm:pt>
    <dgm:pt modelId="{9C7A70BC-F2BB-BC48-9959-CE336611414C}">
      <dgm:prSet phldrT="[テキスト]"/>
      <dgm:spPr/>
      <dgm:t>
        <a:bodyPr/>
        <a:lstStyle/>
        <a:p>
          <a:r>
            <a:rPr kumimoji="1" lang="ja-JP" altLang="en-US" dirty="0" smtClean="0"/>
            <a:t>豊かな自然</a:t>
          </a:r>
          <a:endParaRPr kumimoji="1" lang="ja-JP" altLang="en-US" dirty="0"/>
        </a:p>
      </dgm:t>
    </dgm:pt>
    <dgm:pt modelId="{836CDF8D-60F1-1F42-AA57-E6BFBF90340A}" type="parTrans" cxnId="{6AD12943-F7EF-424C-A164-A8EE2F7220E8}">
      <dgm:prSet/>
      <dgm:spPr/>
      <dgm:t>
        <a:bodyPr/>
        <a:lstStyle/>
        <a:p>
          <a:endParaRPr kumimoji="1" lang="ja-JP" altLang="en-US"/>
        </a:p>
      </dgm:t>
    </dgm:pt>
    <dgm:pt modelId="{AC6E5FCF-EE87-AF4F-86AA-5EAFFA919116}" type="sibTrans" cxnId="{6AD12943-F7EF-424C-A164-A8EE2F7220E8}">
      <dgm:prSet/>
      <dgm:spPr/>
      <dgm:t>
        <a:bodyPr/>
        <a:lstStyle/>
        <a:p>
          <a:endParaRPr kumimoji="1" lang="ja-JP" altLang="en-US"/>
        </a:p>
      </dgm:t>
    </dgm:pt>
    <dgm:pt modelId="{A0C9E0EF-6B83-CA41-A771-B447257A01FD}">
      <dgm:prSet phldrT="[テキスト]"/>
      <dgm:spPr/>
      <dgm:t>
        <a:bodyPr/>
        <a:lstStyle/>
        <a:p>
          <a:r>
            <a:rPr kumimoji="1" lang="ja-JP" altLang="en-US" dirty="0" smtClean="0"/>
            <a:t>交流の場である霞ヶ浦総合公園</a:t>
          </a:r>
          <a:endParaRPr kumimoji="1" lang="ja-JP" altLang="en-US" dirty="0"/>
        </a:p>
      </dgm:t>
    </dgm:pt>
    <dgm:pt modelId="{91A39841-9F04-EF49-BE0A-D0C1AF250709}" type="parTrans" cxnId="{FE9E8F59-F26D-A84C-AFD7-97606AB0F19A}">
      <dgm:prSet/>
      <dgm:spPr/>
      <dgm:t>
        <a:bodyPr/>
        <a:lstStyle/>
        <a:p>
          <a:endParaRPr kumimoji="1" lang="ja-JP" altLang="en-US"/>
        </a:p>
      </dgm:t>
    </dgm:pt>
    <dgm:pt modelId="{A4ADB95A-5974-1A49-A4BD-6E5A1452B912}" type="sibTrans" cxnId="{FE9E8F59-F26D-A84C-AFD7-97606AB0F19A}">
      <dgm:prSet/>
      <dgm:spPr/>
      <dgm:t>
        <a:bodyPr/>
        <a:lstStyle/>
        <a:p>
          <a:endParaRPr kumimoji="1" lang="ja-JP" altLang="en-US"/>
        </a:p>
      </dgm:t>
    </dgm:pt>
    <dgm:pt modelId="{206757A3-700B-CD44-BC6D-D8E9F293CA38}">
      <dgm:prSet phldrT="[テキスト]"/>
      <dgm:spPr/>
      <dgm:t>
        <a:bodyPr/>
        <a:lstStyle/>
        <a:p>
          <a:r>
            <a:rPr kumimoji="1" lang="ja-JP" altLang="en-US" dirty="0" smtClean="0"/>
            <a:t>常磐線によるアクセスの容易さ</a:t>
          </a:r>
          <a:endParaRPr kumimoji="1" lang="ja-JP" altLang="en-US" dirty="0"/>
        </a:p>
      </dgm:t>
    </dgm:pt>
    <dgm:pt modelId="{910AEADD-8E9D-E74E-9470-2A227A78EF68}" type="parTrans" cxnId="{D4A027C0-7D57-3A44-AAF7-009F3671C720}">
      <dgm:prSet/>
      <dgm:spPr/>
      <dgm:t>
        <a:bodyPr/>
        <a:lstStyle/>
        <a:p>
          <a:endParaRPr kumimoji="1" lang="ja-JP" altLang="en-US"/>
        </a:p>
      </dgm:t>
    </dgm:pt>
    <dgm:pt modelId="{AA22137C-994D-DE4A-A9C5-C74492267C29}" type="sibTrans" cxnId="{D4A027C0-7D57-3A44-AAF7-009F3671C720}">
      <dgm:prSet/>
      <dgm:spPr/>
      <dgm:t>
        <a:bodyPr/>
        <a:lstStyle/>
        <a:p>
          <a:endParaRPr kumimoji="1" lang="ja-JP" altLang="en-US"/>
        </a:p>
      </dgm:t>
    </dgm:pt>
    <dgm:pt modelId="{471B7539-68BA-E14C-A570-B7AC83D76763}">
      <dgm:prSet/>
      <dgm:spPr/>
      <dgm:t>
        <a:bodyPr/>
        <a:lstStyle/>
        <a:p>
          <a:r>
            <a:rPr kumimoji="1" lang="ja-JP" altLang="en-US" dirty="0" smtClean="0"/>
            <a:t>雄大な景色</a:t>
          </a:r>
          <a:endParaRPr kumimoji="1" lang="ja-JP" altLang="en-US" dirty="0"/>
        </a:p>
      </dgm:t>
    </dgm:pt>
    <dgm:pt modelId="{6304E732-4C5F-5747-AD40-A7B8B2AF9C5A}" type="parTrans" cxnId="{7C4633CC-E9AA-0B4C-A41E-199D16626276}">
      <dgm:prSet/>
      <dgm:spPr/>
      <dgm:t>
        <a:bodyPr/>
        <a:lstStyle/>
        <a:p>
          <a:endParaRPr kumimoji="1" lang="ja-JP" altLang="en-US"/>
        </a:p>
      </dgm:t>
    </dgm:pt>
    <dgm:pt modelId="{49850E63-4D69-FA43-B8D4-8F4740B9267A}" type="sibTrans" cxnId="{7C4633CC-E9AA-0B4C-A41E-199D16626276}">
      <dgm:prSet/>
      <dgm:spPr/>
      <dgm:t>
        <a:bodyPr/>
        <a:lstStyle/>
        <a:p>
          <a:endParaRPr kumimoji="1" lang="ja-JP" altLang="en-US"/>
        </a:p>
      </dgm:t>
    </dgm:pt>
    <dgm:pt modelId="{A463DC04-B90E-AE44-9B6E-B88BFB5BFE4C}">
      <dgm:prSet/>
      <dgm:spPr/>
      <dgm:t>
        <a:bodyPr/>
        <a:lstStyle/>
        <a:p>
          <a:r>
            <a:rPr kumimoji="1" lang="ja-JP" altLang="en-US" dirty="0" smtClean="0"/>
            <a:t>整備された道</a:t>
          </a:r>
          <a:endParaRPr kumimoji="1" lang="ja-JP" altLang="en-US" dirty="0"/>
        </a:p>
      </dgm:t>
    </dgm:pt>
    <dgm:pt modelId="{3CBF6A00-4C94-4647-B08A-83E1D584823D}" type="parTrans" cxnId="{E1E57DD4-E606-0341-BF64-396C53AC9CF1}">
      <dgm:prSet/>
      <dgm:spPr/>
      <dgm:t>
        <a:bodyPr/>
        <a:lstStyle/>
        <a:p>
          <a:endParaRPr kumimoji="1" lang="ja-JP" altLang="en-US"/>
        </a:p>
      </dgm:t>
    </dgm:pt>
    <dgm:pt modelId="{6E1D0444-0598-004F-B5D7-40DC7BA8EE35}" type="sibTrans" cxnId="{E1E57DD4-E606-0341-BF64-396C53AC9CF1}">
      <dgm:prSet/>
      <dgm:spPr/>
      <dgm:t>
        <a:bodyPr/>
        <a:lstStyle/>
        <a:p>
          <a:endParaRPr kumimoji="1" lang="ja-JP" altLang="en-US"/>
        </a:p>
      </dgm:t>
    </dgm:pt>
    <dgm:pt modelId="{FDF21A6B-A5F1-F045-8B36-4E6B52AF59FA}" type="pres">
      <dgm:prSet presAssocID="{3D4420D1-DC3A-5748-9D2D-66A6BB56D6A3}" presName="Name0" presStyleCnt="0">
        <dgm:presLayoutVars>
          <dgm:chMax val="7"/>
          <dgm:chPref val="7"/>
          <dgm:dir/>
        </dgm:presLayoutVars>
      </dgm:prSet>
      <dgm:spPr/>
      <dgm:t>
        <a:bodyPr/>
        <a:lstStyle/>
        <a:p>
          <a:endParaRPr kumimoji="1" lang="ja-JP" altLang="en-US"/>
        </a:p>
      </dgm:t>
    </dgm:pt>
    <dgm:pt modelId="{A946599C-D2F2-9D48-892D-BEF1EA4527EE}" type="pres">
      <dgm:prSet presAssocID="{3D4420D1-DC3A-5748-9D2D-66A6BB56D6A3}" presName="Name1" presStyleCnt="0"/>
      <dgm:spPr/>
      <dgm:t>
        <a:bodyPr/>
        <a:lstStyle/>
        <a:p>
          <a:endParaRPr kumimoji="1" lang="ja-JP" altLang="en-US"/>
        </a:p>
      </dgm:t>
    </dgm:pt>
    <dgm:pt modelId="{3882C1A1-3645-334A-8568-728418CF1193}" type="pres">
      <dgm:prSet presAssocID="{3D4420D1-DC3A-5748-9D2D-66A6BB56D6A3}" presName="cycle" presStyleCnt="0"/>
      <dgm:spPr/>
      <dgm:t>
        <a:bodyPr/>
        <a:lstStyle/>
        <a:p>
          <a:endParaRPr kumimoji="1" lang="ja-JP" altLang="en-US"/>
        </a:p>
      </dgm:t>
    </dgm:pt>
    <dgm:pt modelId="{F7CE2EF0-4CBF-C048-9045-CF41DC7B7DC5}" type="pres">
      <dgm:prSet presAssocID="{3D4420D1-DC3A-5748-9D2D-66A6BB56D6A3}" presName="srcNode" presStyleLbl="node1" presStyleIdx="0" presStyleCnt="5"/>
      <dgm:spPr/>
      <dgm:t>
        <a:bodyPr/>
        <a:lstStyle/>
        <a:p>
          <a:endParaRPr kumimoji="1" lang="ja-JP" altLang="en-US"/>
        </a:p>
      </dgm:t>
    </dgm:pt>
    <dgm:pt modelId="{AEE8362B-0EFD-1046-A908-2F87BA8B595F}" type="pres">
      <dgm:prSet presAssocID="{3D4420D1-DC3A-5748-9D2D-66A6BB56D6A3}" presName="conn" presStyleLbl="parChTrans1D2" presStyleIdx="0" presStyleCnt="1"/>
      <dgm:spPr/>
      <dgm:t>
        <a:bodyPr/>
        <a:lstStyle/>
        <a:p>
          <a:endParaRPr kumimoji="1" lang="ja-JP" altLang="en-US"/>
        </a:p>
      </dgm:t>
    </dgm:pt>
    <dgm:pt modelId="{D1BEDDC9-0923-0642-93C9-D73F146FC1D2}" type="pres">
      <dgm:prSet presAssocID="{3D4420D1-DC3A-5748-9D2D-66A6BB56D6A3}" presName="extraNode" presStyleLbl="node1" presStyleIdx="0" presStyleCnt="5"/>
      <dgm:spPr/>
      <dgm:t>
        <a:bodyPr/>
        <a:lstStyle/>
        <a:p>
          <a:endParaRPr kumimoji="1" lang="ja-JP" altLang="en-US"/>
        </a:p>
      </dgm:t>
    </dgm:pt>
    <dgm:pt modelId="{431349E3-DC7B-0047-B4BF-88C6E1191D2A}" type="pres">
      <dgm:prSet presAssocID="{3D4420D1-DC3A-5748-9D2D-66A6BB56D6A3}" presName="dstNode" presStyleLbl="node1" presStyleIdx="0" presStyleCnt="5"/>
      <dgm:spPr/>
      <dgm:t>
        <a:bodyPr/>
        <a:lstStyle/>
        <a:p>
          <a:endParaRPr kumimoji="1" lang="ja-JP" altLang="en-US"/>
        </a:p>
      </dgm:t>
    </dgm:pt>
    <dgm:pt modelId="{2EFE75F8-E535-E144-9E1B-473EF62EE997}" type="pres">
      <dgm:prSet presAssocID="{9C7A70BC-F2BB-BC48-9959-CE336611414C}" presName="text_1" presStyleLbl="node1" presStyleIdx="0" presStyleCnt="5" custAng="0">
        <dgm:presLayoutVars>
          <dgm:bulletEnabled val="1"/>
        </dgm:presLayoutVars>
      </dgm:prSet>
      <dgm:spPr/>
      <dgm:t>
        <a:bodyPr/>
        <a:lstStyle/>
        <a:p>
          <a:endParaRPr kumimoji="1" lang="ja-JP" altLang="en-US"/>
        </a:p>
      </dgm:t>
    </dgm:pt>
    <dgm:pt modelId="{919B3B13-C213-3B47-BEB8-3603347A79E7}" type="pres">
      <dgm:prSet presAssocID="{9C7A70BC-F2BB-BC48-9959-CE336611414C}" presName="accent_1" presStyleCnt="0"/>
      <dgm:spPr/>
      <dgm:t>
        <a:bodyPr/>
        <a:lstStyle/>
        <a:p>
          <a:endParaRPr kumimoji="1" lang="ja-JP" altLang="en-US"/>
        </a:p>
      </dgm:t>
    </dgm:pt>
    <dgm:pt modelId="{5C25388E-4DCF-7143-8753-44B5DDC2D56F}" type="pres">
      <dgm:prSet presAssocID="{9C7A70BC-F2BB-BC48-9959-CE336611414C}" presName="accentRepeatNode" presStyleLbl="solidFgAcc1" presStyleIdx="0" presStyleCnt="5"/>
      <dgm:spPr/>
      <dgm:t>
        <a:bodyPr/>
        <a:lstStyle/>
        <a:p>
          <a:endParaRPr kumimoji="1" lang="ja-JP" altLang="en-US"/>
        </a:p>
      </dgm:t>
    </dgm:pt>
    <dgm:pt modelId="{76EF17A7-6A46-514C-BCC2-209ED1C80EDB}" type="pres">
      <dgm:prSet presAssocID="{471B7539-68BA-E14C-A570-B7AC83D76763}" presName="text_2" presStyleLbl="node1" presStyleIdx="1" presStyleCnt="5">
        <dgm:presLayoutVars>
          <dgm:bulletEnabled val="1"/>
        </dgm:presLayoutVars>
      </dgm:prSet>
      <dgm:spPr/>
      <dgm:t>
        <a:bodyPr/>
        <a:lstStyle/>
        <a:p>
          <a:endParaRPr kumimoji="1" lang="ja-JP" altLang="en-US"/>
        </a:p>
      </dgm:t>
    </dgm:pt>
    <dgm:pt modelId="{E992C30C-3338-E040-80FA-D34941821BC7}" type="pres">
      <dgm:prSet presAssocID="{471B7539-68BA-E14C-A570-B7AC83D76763}" presName="accent_2" presStyleCnt="0"/>
      <dgm:spPr/>
      <dgm:t>
        <a:bodyPr/>
        <a:lstStyle/>
        <a:p>
          <a:endParaRPr kumimoji="1" lang="ja-JP" altLang="en-US"/>
        </a:p>
      </dgm:t>
    </dgm:pt>
    <dgm:pt modelId="{DC96B6B4-CA39-1B41-AF5D-70F93372187A}" type="pres">
      <dgm:prSet presAssocID="{471B7539-68BA-E14C-A570-B7AC83D76763}" presName="accentRepeatNode" presStyleLbl="solidFgAcc1" presStyleIdx="1" presStyleCnt="5"/>
      <dgm:spPr/>
      <dgm:t>
        <a:bodyPr/>
        <a:lstStyle/>
        <a:p>
          <a:endParaRPr kumimoji="1" lang="ja-JP" altLang="en-US"/>
        </a:p>
      </dgm:t>
    </dgm:pt>
    <dgm:pt modelId="{17BE71C5-0BE7-594C-A7AE-3323C52C5D05}" type="pres">
      <dgm:prSet presAssocID="{A463DC04-B90E-AE44-9B6E-B88BFB5BFE4C}" presName="text_3" presStyleLbl="node1" presStyleIdx="2" presStyleCnt="5" custLinFactNeighborY="-5318">
        <dgm:presLayoutVars>
          <dgm:bulletEnabled val="1"/>
        </dgm:presLayoutVars>
      </dgm:prSet>
      <dgm:spPr/>
      <dgm:t>
        <a:bodyPr/>
        <a:lstStyle/>
        <a:p>
          <a:endParaRPr kumimoji="1" lang="ja-JP" altLang="en-US"/>
        </a:p>
      </dgm:t>
    </dgm:pt>
    <dgm:pt modelId="{2A8EE50E-4AF4-724A-BE0A-E7F5ED5C0CB4}" type="pres">
      <dgm:prSet presAssocID="{A463DC04-B90E-AE44-9B6E-B88BFB5BFE4C}" presName="accent_3" presStyleCnt="0"/>
      <dgm:spPr/>
      <dgm:t>
        <a:bodyPr/>
        <a:lstStyle/>
        <a:p>
          <a:endParaRPr kumimoji="1" lang="ja-JP" altLang="en-US"/>
        </a:p>
      </dgm:t>
    </dgm:pt>
    <dgm:pt modelId="{A9FFF0A1-0719-CB46-A047-97D64CD6D3EE}" type="pres">
      <dgm:prSet presAssocID="{A463DC04-B90E-AE44-9B6E-B88BFB5BFE4C}" presName="accentRepeatNode" presStyleLbl="solidFgAcc1" presStyleIdx="2" presStyleCnt="5"/>
      <dgm:spPr/>
      <dgm:t>
        <a:bodyPr/>
        <a:lstStyle/>
        <a:p>
          <a:endParaRPr kumimoji="1" lang="ja-JP" altLang="en-US"/>
        </a:p>
      </dgm:t>
    </dgm:pt>
    <dgm:pt modelId="{82536F1A-9011-0F4E-98EB-BBAD958FB297}" type="pres">
      <dgm:prSet presAssocID="{A0C9E0EF-6B83-CA41-A771-B447257A01FD}" presName="text_4" presStyleLbl="node1" presStyleIdx="3" presStyleCnt="5">
        <dgm:presLayoutVars>
          <dgm:bulletEnabled val="1"/>
        </dgm:presLayoutVars>
      </dgm:prSet>
      <dgm:spPr/>
      <dgm:t>
        <a:bodyPr/>
        <a:lstStyle/>
        <a:p>
          <a:endParaRPr kumimoji="1" lang="ja-JP" altLang="en-US"/>
        </a:p>
      </dgm:t>
    </dgm:pt>
    <dgm:pt modelId="{6E3FB829-0FD8-F047-8351-73B3DC391171}" type="pres">
      <dgm:prSet presAssocID="{A0C9E0EF-6B83-CA41-A771-B447257A01FD}" presName="accent_4" presStyleCnt="0"/>
      <dgm:spPr/>
      <dgm:t>
        <a:bodyPr/>
        <a:lstStyle/>
        <a:p>
          <a:endParaRPr kumimoji="1" lang="ja-JP" altLang="en-US"/>
        </a:p>
      </dgm:t>
    </dgm:pt>
    <dgm:pt modelId="{3664EACA-A324-6A4F-9A17-CFB47DAAD634}" type="pres">
      <dgm:prSet presAssocID="{A0C9E0EF-6B83-CA41-A771-B447257A01FD}" presName="accentRepeatNode" presStyleLbl="solidFgAcc1" presStyleIdx="3" presStyleCnt="5"/>
      <dgm:spPr/>
      <dgm:t>
        <a:bodyPr/>
        <a:lstStyle/>
        <a:p>
          <a:endParaRPr kumimoji="1" lang="ja-JP" altLang="en-US"/>
        </a:p>
      </dgm:t>
    </dgm:pt>
    <dgm:pt modelId="{2D971FAD-A717-9741-8F8B-C28DDE7255B6}" type="pres">
      <dgm:prSet presAssocID="{206757A3-700B-CD44-BC6D-D8E9F293CA38}" presName="text_5" presStyleLbl="node1" presStyleIdx="4" presStyleCnt="5">
        <dgm:presLayoutVars>
          <dgm:bulletEnabled val="1"/>
        </dgm:presLayoutVars>
      </dgm:prSet>
      <dgm:spPr/>
      <dgm:t>
        <a:bodyPr/>
        <a:lstStyle/>
        <a:p>
          <a:endParaRPr kumimoji="1" lang="ja-JP" altLang="en-US"/>
        </a:p>
      </dgm:t>
    </dgm:pt>
    <dgm:pt modelId="{B80316E8-A994-FD46-AFC5-08BDA068F869}" type="pres">
      <dgm:prSet presAssocID="{206757A3-700B-CD44-BC6D-D8E9F293CA38}" presName="accent_5" presStyleCnt="0"/>
      <dgm:spPr/>
      <dgm:t>
        <a:bodyPr/>
        <a:lstStyle/>
        <a:p>
          <a:endParaRPr kumimoji="1" lang="ja-JP" altLang="en-US"/>
        </a:p>
      </dgm:t>
    </dgm:pt>
    <dgm:pt modelId="{5E94B71C-D14E-2F40-BF10-FC93239E36C8}" type="pres">
      <dgm:prSet presAssocID="{206757A3-700B-CD44-BC6D-D8E9F293CA38}" presName="accentRepeatNode" presStyleLbl="solidFgAcc1" presStyleIdx="4" presStyleCnt="5"/>
      <dgm:spPr/>
      <dgm:t>
        <a:bodyPr/>
        <a:lstStyle/>
        <a:p>
          <a:endParaRPr kumimoji="1" lang="ja-JP" altLang="en-US"/>
        </a:p>
      </dgm:t>
    </dgm:pt>
  </dgm:ptLst>
  <dgm:cxnLst>
    <dgm:cxn modelId="{D4A027C0-7D57-3A44-AAF7-009F3671C720}" srcId="{3D4420D1-DC3A-5748-9D2D-66A6BB56D6A3}" destId="{206757A3-700B-CD44-BC6D-D8E9F293CA38}" srcOrd="4" destOrd="0" parTransId="{910AEADD-8E9D-E74E-9470-2A227A78EF68}" sibTransId="{AA22137C-994D-DE4A-A9C5-C74492267C29}"/>
    <dgm:cxn modelId="{93193A7C-9B47-DC42-99EC-3B3A933F4518}" type="presOf" srcId="{3D4420D1-DC3A-5748-9D2D-66A6BB56D6A3}" destId="{FDF21A6B-A5F1-F045-8B36-4E6B52AF59FA}" srcOrd="0" destOrd="0" presId="urn:microsoft.com/office/officeart/2008/layout/VerticalCurvedList"/>
    <dgm:cxn modelId="{5EA3FA30-D26D-E64F-8530-7560A6F3289F}" type="presOf" srcId="{471B7539-68BA-E14C-A570-B7AC83D76763}" destId="{76EF17A7-6A46-514C-BCC2-209ED1C80EDB}" srcOrd="0" destOrd="0" presId="urn:microsoft.com/office/officeart/2008/layout/VerticalCurvedList"/>
    <dgm:cxn modelId="{6AD12943-F7EF-424C-A164-A8EE2F7220E8}" srcId="{3D4420D1-DC3A-5748-9D2D-66A6BB56D6A3}" destId="{9C7A70BC-F2BB-BC48-9959-CE336611414C}" srcOrd="0" destOrd="0" parTransId="{836CDF8D-60F1-1F42-AA57-E6BFBF90340A}" sibTransId="{AC6E5FCF-EE87-AF4F-86AA-5EAFFA919116}"/>
    <dgm:cxn modelId="{E1E57DD4-E606-0341-BF64-396C53AC9CF1}" srcId="{3D4420D1-DC3A-5748-9D2D-66A6BB56D6A3}" destId="{A463DC04-B90E-AE44-9B6E-B88BFB5BFE4C}" srcOrd="2" destOrd="0" parTransId="{3CBF6A00-4C94-4647-B08A-83E1D584823D}" sibTransId="{6E1D0444-0598-004F-B5D7-40DC7BA8EE35}"/>
    <dgm:cxn modelId="{F7F3A26A-E845-CF45-AD5F-72AEECE0D782}" type="presOf" srcId="{206757A3-700B-CD44-BC6D-D8E9F293CA38}" destId="{2D971FAD-A717-9741-8F8B-C28DDE7255B6}" srcOrd="0" destOrd="0" presId="urn:microsoft.com/office/officeart/2008/layout/VerticalCurvedList"/>
    <dgm:cxn modelId="{7A139062-241C-BA41-90DF-C9954E1E29E4}" type="presOf" srcId="{9C7A70BC-F2BB-BC48-9959-CE336611414C}" destId="{2EFE75F8-E535-E144-9E1B-473EF62EE997}" srcOrd="0" destOrd="0" presId="urn:microsoft.com/office/officeart/2008/layout/VerticalCurvedList"/>
    <dgm:cxn modelId="{E0B9D32D-5970-DB41-9FB8-96014F118E7B}" type="presOf" srcId="{A463DC04-B90E-AE44-9B6E-B88BFB5BFE4C}" destId="{17BE71C5-0BE7-594C-A7AE-3323C52C5D05}" srcOrd="0" destOrd="0" presId="urn:microsoft.com/office/officeart/2008/layout/VerticalCurvedList"/>
    <dgm:cxn modelId="{48D665AA-3580-D64A-B73A-7CAD1E3BEC97}" type="presOf" srcId="{AC6E5FCF-EE87-AF4F-86AA-5EAFFA919116}" destId="{AEE8362B-0EFD-1046-A908-2F87BA8B595F}" srcOrd="0" destOrd="0" presId="urn:microsoft.com/office/officeart/2008/layout/VerticalCurvedList"/>
    <dgm:cxn modelId="{7C4633CC-E9AA-0B4C-A41E-199D16626276}" srcId="{3D4420D1-DC3A-5748-9D2D-66A6BB56D6A3}" destId="{471B7539-68BA-E14C-A570-B7AC83D76763}" srcOrd="1" destOrd="0" parTransId="{6304E732-4C5F-5747-AD40-A7B8B2AF9C5A}" sibTransId="{49850E63-4D69-FA43-B8D4-8F4740B9267A}"/>
    <dgm:cxn modelId="{FE9E8F59-F26D-A84C-AFD7-97606AB0F19A}" srcId="{3D4420D1-DC3A-5748-9D2D-66A6BB56D6A3}" destId="{A0C9E0EF-6B83-CA41-A771-B447257A01FD}" srcOrd="3" destOrd="0" parTransId="{91A39841-9F04-EF49-BE0A-D0C1AF250709}" sibTransId="{A4ADB95A-5974-1A49-A4BD-6E5A1452B912}"/>
    <dgm:cxn modelId="{532FFC73-09A0-214C-BB3D-7526269CF93B}" type="presOf" srcId="{A0C9E0EF-6B83-CA41-A771-B447257A01FD}" destId="{82536F1A-9011-0F4E-98EB-BBAD958FB297}" srcOrd="0" destOrd="0" presId="urn:microsoft.com/office/officeart/2008/layout/VerticalCurvedList"/>
    <dgm:cxn modelId="{3ECC5400-F0B6-374E-8873-992FC6229C4D}" type="presParOf" srcId="{FDF21A6B-A5F1-F045-8B36-4E6B52AF59FA}" destId="{A946599C-D2F2-9D48-892D-BEF1EA4527EE}" srcOrd="0" destOrd="0" presId="urn:microsoft.com/office/officeart/2008/layout/VerticalCurvedList"/>
    <dgm:cxn modelId="{73561811-9303-B94D-BE0D-68B27CB3C616}" type="presParOf" srcId="{A946599C-D2F2-9D48-892D-BEF1EA4527EE}" destId="{3882C1A1-3645-334A-8568-728418CF1193}" srcOrd="0" destOrd="0" presId="urn:microsoft.com/office/officeart/2008/layout/VerticalCurvedList"/>
    <dgm:cxn modelId="{E1BA7396-07EB-3C46-86D9-70A3EE585E20}" type="presParOf" srcId="{3882C1A1-3645-334A-8568-728418CF1193}" destId="{F7CE2EF0-4CBF-C048-9045-CF41DC7B7DC5}" srcOrd="0" destOrd="0" presId="urn:microsoft.com/office/officeart/2008/layout/VerticalCurvedList"/>
    <dgm:cxn modelId="{9B08902F-C4D0-3F4C-8748-0DAAAE5ABA56}" type="presParOf" srcId="{3882C1A1-3645-334A-8568-728418CF1193}" destId="{AEE8362B-0EFD-1046-A908-2F87BA8B595F}" srcOrd="1" destOrd="0" presId="urn:microsoft.com/office/officeart/2008/layout/VerticalCurvedList"/>
    <dgm:cxn modelId="{DDDC5660-7A9D-0F43-A932-1006EA29AC46}" type="presParOf" srcId="{3882C1A1-3645-334A-8568-728418CF1193}" destId="{D1BEDDC9-0923-0642-93C9-D73F146FC1D2}" srcOrd="2" destOrd="0" presId="urn:microsoft.com/office/officeart/2008/layout/VerticalCurvedList"/>
    <dgm:cxn modelId="{0708E7FE-A146-F647-B8E6-0CCF66148AC7}" type="presParOf" srcId="{3882C1A1-3645-334A-8568-728418CF1193}" destId="{431349E3-DC7B-0047-B4BF-88C6E1191D2A}" srcOrd="3" destOrd="0" presId="urn:microsoft.com/office/officeart/2008/layout/VerticalCurvedList"/>
    <dgm:cxn modelId="{5EBDA660-A1BF-9E4E-B494-0B91FB754C51}" type="presParOf" srcId="{A946599C-D2F2-9D48-892D-BEF1EA4527EE}" destId="{2EFE75F8-E535-E144-9E1B-473EF62EE997}" srcOrd="1" destOrd="0" presId="urn:microsoft.com/office/officeart/2008/layout/VerticalCurvedList"/>
    <dgm:cxn modelId="{AD753C4C-E879-DD4E-8B55-41FE2970C0B4}" type="presParOf" srcId="{A946599C-D2F2-9D48-892D-BEF1EA4527EE}" destId="{919B3B13-C213-3B47-BEB8-3603347A79E7}" srcOrd="2" destOrd="0" presId="urn:microsoft.com/office/officeart/2008/layout/VerticalCurvedList"/>
    <dgm:cxn modelId="{01176CE2-E5A4-FC47-81FF-61F81E8AFDA2}" type="presParOf" srcId="{919B3B13-C213-3B47-BEB8-3603347A79E7}" destId="{5C25388E-4DCF-7143-8753-44B5DDC2D56F}" srcOrd="0" destOrd="0" presId="urn:microsoft.com/office/officeart/2008/layout/VerticalCurvedList"/>
    <dgm:cxn modelId="{0505CFEE-82BE-5045-A7AA-225F1F20E3C9}" type="presParOf" srcId="{A946599C-D2F2-9D48-892D-BEF1EA4527EE}" destId="{76EF17A7-6A46-514C-BCC2-209ED1C80EDB}" srcOrd="3" destOrd="0" presId="urn:microsoft.com/office/officeart/2008/layout/VerticalCurvedList"/>
    <dgm:cxn modelId="{FAD752E0-EA6D-2849-B27C-49AD322EB06C}" type="presParOf" srcId="{A946599C-D2F2-9D48-892D-BEF1EA4527EE}" destId="{E992C30C-3338-E040-80FA-D34941821BC7}" srcOrd="4" destOrd="0" presId="urn:microsoft.com/office/officeart/2008/layout/VerticalCurvedList"/>
    <dgm:cxn modelId="{C25E813A-A22E-3347-AD5A-4A95CECFADB3}" type="presParOf" srcId="{E992C30C-3338-E040-80FA-D34941821BC7}" destId="{DC96B6B4-CA39-1B41-AF5D-70F93372187A}" srcOrd="0" destOrd="0" presId="urn:microsoft.com/office/officeart/2008/layout/VerticalCurvedList"/>
    <dgm:cxn modelId="{39B652F6-BF0A-A047-ABBD-0C704DA21883}" type="presParOf" srcId="{A946599C-D2F2-9D48-892D-BEF1EA4527EE}" destId="{17BE71C5-0BE7-594C-A7AE-3323C52C5D05}" srcOrd="5" destOrd="0" presId="urn:microsoft.com/office/officeart/2008/layout/VerticalCurvedList"/>
    <dgm:cxn modelId="{EFCAC8A4-7629-324A-AE31-A9248D2EA1E1}" type="presParOf" srcId="{A946599C-D2F2-9D48-892D-BEF1EA4527EE}" destId="{2A8EE50E-4AF4-724A-BE0A-E7F5ED5C0CB4}" srcOrd="6" destOrd="0" presId="urn:microsoft.com/office/officeart/2008/layout/VerticalCurvedList"/>
    <dgm:cxn modelId="{F29B8067-46AF-104F-9034-2E9CF2C0017F}" type="presParOf" srcId="{2A8EE50E-4AF4-724A-BE0A-E7F5ED5C0CB4}" destId="{A9FFF0A1-0719-CB46-A047-97D64CD6D3EE}" srcOrd="0" destOrd="0" presId="urn:microsoft.com/office/officeart/2008/layout/VerticalCurvedList"/>
    <dgm:cxn modelId="{542C54DC-5F2D-2B41-B71D-B897458845D9}" type="presParOf" srcId="{A946599C-D2F2-9D48-892D-BEF1EA4527EE}" destId="{82536F1A-9011-0F4E-98EB-BBAD958FB297}" srcOrd="7" destOrd="0" presId="urn:microsoft.com/office/officeart/2008/layout/VerticalCurvedList"/>
    <dgm:cxn modelId="{B92AD092-B3AE-2F49-8858-0E71662AE4BC}" type="presParOf" srcId="{A946599C-D2F2-9D48-892D-BEF1EA4527EE}" destId="{6E3FB829-0FD8-F047-8351-73B3DC391171}" srcOrd="8" destOrd="0" presId="urn:microsoft.com/office/officeart/2008/layout/VerticalCurvedList"/>
    <dgm:cxn modelId="{9850E2E7-F6AE-254D-BC85-41F6C04EE5CD}" type="presParOf" srcId="{6E3FB829-0FD8-F047-8351-73B3DC391171}" destId="{3664EACA-A324-6A4F-9A17-CFB47DAAD634}" srcOrd="0" destOrd="0" presId="urn:microsoft.com/office/officeart/2008/layout/VerticalCurvedList"/>
    <dgm:cxn modelId="{9A08AC72-5769-C844-83F7-982A9AC49651}" type="presParOf" srcId="{A946599C-D2F2-9D48-892D-BEF1EA4527EE}" destId="{2D971FAD-A717-9741-8F8B-C28DDE7255B6}" srcOrd="9" destOrd="0" presId="urn:microsoft.com/office/officeart/2008/layout/VerticalCurvedList"/>
    <dgm:cxn modelId="{E615DC64-C6EC-8748-B8B9-002849AFD9F1}" type="presParOf" srcId="{A946599C-D2F2-9D48-892D-BEF1EA4527EE}" destId="{B80316E8-A994-FD46-AFC5-08BDA068F869}" srcOrd="10" destOrd="0" presId="urn:microsoft.com/office/officeart/2008/layout/VerticalCurvedList"/>
    <dgm:cxn modelId="{7FB42325-81B2-D74C-BA5B-2BDF74BC7C9B}" type="presParOf" srcId="{B80316E8-A994-FD46-AFC5-08BDA068F869}" destId="{5E94B71C-D14E-2F40-BF10-FC93239E36C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97FC19-DC33-7648-A4D7-034A9AEA90EC}" type="doc">
      <dgm:prSet loTypeId="urn:microsoft.com/office/officeart/2005/8/layout/cycle6" loCatId="" qsTypeId="urn:microsoft.com/office/officeart/2005/8/quickstyle/simple1" qsCatId="simple" csTypeId="urn:microsoft.com/office/officeart/2005/8/colors/accent0_1" csCatId="mainScheme" phldr="1"/>
      <dgm:spPr/>
      <dgm:t>
        <a:bodyPr/>
        <a:lstStyle/>
        <a:p>
          <a:endParaRPr kumimoji="1" lang="ja-JP" altLang="en-US"/>
        </a:p>
      </dgm:t>
    </dgm:pt>
    <dgm:pt modelId="{E3CB51F4-B479-0442-A64D-39981D889A45}">
      <dgm:prSet phldrT="[テキスト]"/>
      <dgm:spPr/>
      <dgm:t>
        <a:bodyPr/>
        <a:lstStyle/>
        <a:p>
          <a:r>
            <a:rPr kumimoji="1" lang="ja-JP" altLang="en-US" dirty="0" smtClean="0"/>
            <a:t>周辺住民</a:t>
          </a:r>
          <a:endParaRPr kumimoji="1" lang="ja-JP" altLang="en-US" dirty="0"/>
        </a:p>
      </dgm:t>
    </dgm:pt>
    <dgm:pt modelId="{496DF3B8-AFB5-E84B-B163-1D0DA3F8948B}" type="parTrans" cxnId="{BF118A37-51FF-A14D-AEAA-D1D5C148AFF9}">
      <dgm:prSet/>
      <dgm:spPr/>
      <dgm:t>
        <a:bodyPr/>
        <a:lstStyle/>
        <a:p>
          <a:endParaRPr kumimoji="1" lang="ja-JP" altLang="en-US"/>
        </a:p>
      </dgm:t>
    </dgm:pt>
    <dgm:pt modelId="{EE801F2C-CAD2-4840-AD1D-4B3B119376F9}" type="sibTrans" cxnId="{BF118A37-51FF-A14D-AEAA-D1D5C148AFF9}">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AE5CB2D7-4954-E346-957B-D781EB3F6577}">
      <dgm:prSet phldrT="[テキスト]"/>
      <dgm:spPr/>
      <dgm:t>
        <a:bodyPr/>
        <a:lstStyle/>
        <a:p>
          <a:r>
            <a:rPr kumimoji="1" lang="ja-JP" altLang="en-US" dirty="0" smtClean="0"/>
            <a:t>道路利用者</a:t>
          </a:r>
          <a:endParaRPr kumimoji="1" lang="ja-JP" altLang="en-US" dirty="0"/>
        </a:p>
      </dgm:t>
    </dgm:pt>
    <dgm:pt modelId="{561DA3F4-8D2D-EF4F-8FFA-7C07EE9EA3AF}" type="parTrans" cxnId="{C322BF2E-520E-954C-ABE5-2F1B3064B33D}">
      <dgm:prSet/>
      <dgm:spPr/>
      <dgm:t>
        <a:bodyPr/>
        <a:lstStyle/>
        <a:p>
          <a:endParaRPr kumimoji="1" lang="ja-JP" altLang="en-US"/>
        </a:p>
      </dgm:t>
    </dgm:pt>
    <dgm:pt modelId="{17368DA9-25CF-5E46-A253-61385A067979}" type="sibTrans" cxnId="{C322BF2E-520E-954C-ABE5-2F1B3064B33D}">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F347AC62-2A63-314B-BDF0-D6FCDD7EE1C8}">
      <dgm:prSet phldrT="[テキスト]"/>
      <dgm:spPr/>
      <dgm:t>
        <a:bodyPr/>
        <a:lstStyle/>
        <a:p>
          <a:r>
            <a:rPr kumimoji="1" lang="ja-JP" altLang="en-US" dirty="0" smtClean="0"/>
            <a:t>観光客</a:t>
          </a:r>
          <a:endParaRPr kumimoji="1" lang="ja-JP" altLang="en-US" dirty="0"/>
        </a:p>
      </dgm:t>
    </dgm:pt>
    <dgm:pt modelId="{D0A98AB4-79A5-A34C-8746-C29797DA5017}" type="parTrans" cxnId="{EFC08801-ECDB-8B4F-BDE7-954BFB70BC02}">
      <dgm:prSet/>
      <dgm:spPr/>
      <dgm:t>
        <a:bodyPr/>
        <a:lstStyle/>
        <a:p>
          <a:endParaRPr kumimoji="1" lang="ja-JP" altLang="en-US"/>
        </a:p>
      </dgm:t>
    </dgm:pt>
    <dgm:pt modelId="{907E6538-D33B-2F49-8C5E-4478B707EE25}" type="sibTrans" cxnId="{EFC08801-ECDB-8B4F-BDE7-954BFB70BC02}">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507E1C93-6097-D44F-9DE4-E8236F8BD910}">
      <dgm:prSet phldrT="[テキスト]"/>
      <dgm:spPr/>
      <dgm:t>
        <a:bodyPr/>
        <a:lstStyle/>
        <a:p>
          <a:r>
            <a:rPr kumimoji="1" lang="ja-JP" altLang="en-US" dirty="0" smtClean="0"/>
            <a:t>移住希望者</a:t>
          </a:r>
          <a:endParaRPr kumimoji="1" lang="ja-JP" altLang="en-US" dirty="0"/>
        </a:p>
      </dgm:t>
    </dgm:pt>
    <dgm:pt modelId="{6AF04A45-73D4-EA4E-8FF0-B165A3735302}" type="parTrans" cxnId="{9C14A219-E335-1743-A171-17C36E2DE0C3}">
      <dgm:prSet/>
      <dgm:spPr/>
      <dgm:t>
        <a:bodyPr/>
        <a:lstStyle/>
        <a:p>
          <a:endParaRPr kumimoji="1" lang="ja-JP" altLang="en-US"/>
        </a:p>
      </dgm:t>
    </dgm:pt>
    <dgm:pt modelId="{9BDCB61D-BF49-8144-9CE1-35AA405E4924}" type="sibTrans" cxnId="{9C14A219-E335-1743-A171-17C36E2DE0C3}">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9EE965DB-B42C-324F-9619-AAB0970E41CC}">
      <dgm:prSet phldrT="[テキスト]"/>
      <dgm:spPr/>
      <dgm:t>
        <a:bodyPr/>
        <a:lstStyle/>
        <a:p>
          <a:r>
            <a:rPr kumimoji="1" lang="ja-JP" altLang="en-US" dirty="0" smtClean="0"/>
            <a:t>農業従事者</a:t>
          </a:r>
          <a:endParaRPr kumimoji="1" lang="ja-JP" altLang="en-US" dirty="0"/>
        </a:p>
      </dgm:t>
    </dgm:pt>
    <dgm:pt modelId="{FC6F0922-E964-864D-9F57-E3CBE4E8F28A}" type="parTrans" cxnId="{AED1B41B-8BED-A440-AACB-6A2C2AF4CF8A}">
      <dgm:prSet/>
      <dgm:spPr/>
      <dgm:t>
        <a:bodyPr/>
        <a:lstStyle/>
        <a:p>
          <a:endParaRPr kumimoji="1" lang="ja-JP" altLang="en-US"/>
        </a:p>
      </dgm:t>
    </dgm:pt>
    <dgm:pt modelId="{71A25312-2D71-6D47-9294-43108A51C271}" type="sibTrans" cxnId="{AED1B41B-8BED-A440-AACB-6A2C2AF4CF8A}">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FF2B9D7D-FCBA-FE48-A6F6-7441D558C56C}">
      <dgm:prSet/>
      <dgm:spPr/>
      <dgm:t>
        <a:bodyPr/>
        <a:lstStyle/>
        <a:p>
          <a:r>
            <a:rPr kumimoji="1" lang="ja-JP" altLang="en-US" dirty="0" smtClean="0"/>
            <a:t>土浦市</a:t>
          </a:r>
          <a:endParaRPr kumimoji="1" lang="ja-JP" altLang="en-US" dirty="0"/>
        </a:p>
      </dgm:t>
    </dgm:pt>
    <dgm:pt modelId="{7729A1B2-D0CD-7D47-B2D5-F0EA1026A5DF}" type="parTrans" cxnId="{56D10062-9833-4644-A7A1-D06002D2168A}">
      <dgm:prSet/>
      <dgm:spPr/>
      <dgm:t>
        <a:bodyPr/>
        <a:lstStyle/>
        <a:p>
          <a:endParaRPr kumimoji="1" lang="ja-JP" altLang="en-US"/>
        </a:p>
      </dgm:t>
    </dgm:pt>
    <dgm:pt modelId="{8ECB416A-90B9-0D41-9231-564DCF55ED01}" type="sibTrans" cxnId="{56D10062-9833-4644-A7A1-D06002D2168A}">
      <dgm:prSet>
        <dgm:style>
          <a:lnRef idx="3">
            <a:schemeClr val="dk1"/>
          </a:lnRef>
          <a:fillRef idx="0">
            <a:schemeClr val="dk1"/>
          </a:fillRef>
          <a:effectRef idx="2">
            <a:schemeClr val="dk1"/>
          </a:effectRef>
          <a:fontRef idx="minor">
            <a:schemeClr val="tx1"/>
          </a:fontRef>
        </dgm:style>
      </dgm:prSet>
      <dgm:spPr/>
      <dgm:t>
        <a:bodyPr/>
        <a:lstStyle/>
        <a:p>
          <a:endParaRPr kumimoji="1" lang="ja-JP" altLang="en-US"/>
        </a:p>
      </dgm:t>
    </dgm:pt>
    <dgm:pt modelId="{F2CBE852-5C54-9943-9CB0-6C1434251CA3}" type="pres">
      <dgm:prSet presAssocID="{5B97FC19-DC33-7648-A4D7-034A9AEA90EC}" presName="cycle" presStyleCnt="0">
        <dgm:presLayoutVars>
          <dgm:dir/>
          <dgm:resizeHandles val="exact"/>
        </dgm:presLayoutVars>
      </dgm:prSet>
      <dgm:spPr/>
      <dgm:t>
        <a:bodyPr/>
        <a:lstStyle/>
        <a:p>
          <a:endParaRPr kumimoji="1" lang="ja-JP" altLang="en-US"/>
        </a:p>
      </dgm:t>
    </dgm:pt>
    <dgm:pt modelId="{42F7DB46-F9D1-C947-8F70-ACA3F21A551C}" type="pres">
      <dgm:prSet presAssocID="{E3CB51F4-B479-0442-A64D-39981D889A45}" presName="node" presStyleLbl="node1" presStyleIdx="0" presStyleCnt="6" custScaleX="134793" custRadScaleRad="103494" custRadScaleInc="-214179">
        <dgm:presLayoutVars>
          <dgm:bulletEnabled val="1"/>
        </dgm:presLayoutVars>
      </dgm:prSet>
      <dgm:spPr/>
      <dgm:t>
        <a:bodyPr/>
        <a:lstStyle/>
        <a:p>
          <a:endParaRPr kumimoji="1" lang="ja-JP" altLang="en-US"/>
        </a:p>
      </dgm:t>
    </dgm:pt>
    <dgm:pt modelId="{F404C106-1ADF-1740-95D0-202F3524C0CE}" type="pres">
      <dgm:prSet presAssocID="{E3CB51F4-B479-0442-A64D-39981D889A45}" presName="spNode" presStyleCnt="0"/>
      <dgm:spPr/>
    </dgm:pt>
    <dgm:pt modelId="{338982EC-2D47-204B-A3FF-3966D5B9CE36}" type="pres">
      <dgm:prSet presAssocID="{EE801F2C-CAD2-4840-AD1D-4B3B119376F9}" presName="sibTrans" presStyleLbl="sibTrans1D1" presStyleIdx="0" presStyleCnt="6"/>
      <dgm:spPr/>
      <dgm:t>
        <a:bodyPr/>
        <a:lstStyle/>
        <a:p>
          <a:endParaRPr kumimoji="1" lang="ja-JP" altLang="en-US"/>
        </a:p>
      </dgm:t>
    </dgm:pt>
    <dgm:pt modelId="{E93B469F-DFAC-B348-91D5-8E99D808F687}" type="pres">
      <dgm:prSet presAssocID="{AE5CB2D7-4954-E346-957B-D781EB3F6577}" presName="node" presStyleLbl="node1" presStyleIdx="1" presStyleCnt="6" custScaleX="137955" custRadScaleRad="99531" custRadScaleInc="-96560">
        <dgm:presLayoutVars>
          <dgm:bulletEnabled val="1"/>
        </dgm:presLayoutVars>
      </dgm:prSet>
      <dgm:spPr/>
      <dgm:t>
        <a:bodyPr/>
        <a:lstStyle/>
        <a:p>
          <a:endParaRPr kumimoji="1" lang="ja-JP" altLang="en-US"/>
        </a:p>
      </dgm:t>
    </dgm:pt>
    <dgm:pt modelId="{63C057A7-AD40-FA45-BCC6-7C4E0A94D2C9}" type="pres">
      <dgm:prSet presAssocID="{AE5CB2D7-4954-E346-957B-D781EB3F6577}" presName="spNode" presStyleCnt="0"/>
      <dgm:spPr/>
    </dgm:pt>
    <dgm:pt modelId="{EE072F46-9B7E-9B45-AA64-E634F25F8425}" type="pres">
      <dgm:prSet presAssocID="{17368DA9-25CF-5E46-A253-61385A067979}" presName="sibTrans" presStyleLbl="sibTrans1D1" presStyleIdx="1" presStyleCnt="6"/>
      <dgm:spPr/>
      <dgm:t>
        <a:bodyPr/>
        <a:lstStyle/>
        <a:p>
          <a:endParaRPr kumimoji="1" lang="ja-JP" altLang="en-US"/>
        </a:p>
      </dgm:t>
    </dgm:pt>
    <dgm:pt modelId="{EF9798E4-567F-504D-A176-C255E60E06E1}" type="pres">
      <dgm:prSet presAssocID="{F347AC62-2A63-314B-BDF0-D6FCDD7EE1C8}" presName="node" presStyleLbl="node1" presStyleIdx="2" presStyleCnt="6" custScaleX="135806" custRadScaleRad="98985" custRadScaleInc="-154763">
        <dgm:presLayoutVars>
          <dgm:bulletEnabled val="1"/>
        </dgm:presLayoutVars>
      </dgm:prSet>
      <dgm:spPr/>
      <dgm:t>
        <a:bodyPr/>
        <a:lstStyle/>
        <a:p>
          <a:endParaRPr kumimoji="1" lang="ja-JP" altLang="en-US"/>
        </a:p>
      </dgm:t>
    </dgm:pt>
    <dgm:pt modelId="{4B3A10C7-0FA3-1443-8921-55E5DC5341A6}" type="pres">
      <dgm:prSet presAssocID="{F347AC62-2A63-314B-BDF0-D6FCDD7EE1C8}" presName="spNode" presStyleCnt="0"/>
      <dgm:spPr/>
    </dgm:pt>
    <dgm:pt modelId="{AEA99F31-6850-B746-95A5-54E7C009ADF5}" type="pres">
      <dgm:prSet presAssocID="{907E6538-D33B-2F49-8C5E-4478B707EE25}" presName="sibTrans" presStyleLbl="sibTrans1D1" presStyleIdx="2" presStyleCnt="6"/>
      <dgm:spPr/>
      <dgm:t>
        <a:bodyPr/>
        <a:lstStyle/>
        <a:p>
          <a:endParaRPr kumimoji="1" lang="ja-JP" altLang="en-US"/>
        </a:p>
      </dgm:t>
    </dgm:pt>
    <dgm:pt modelId="{018CF64A-6942-C04C-983B-3A958C2105AB}" type="pres">
      <dgm:prSet presAssocID="{507E1C93-6097-D44F-9DE4-E8236F8BD910}" presName="node" presStyleLbl="node1" presStyleIdx="3" presStyleCnt="6" custScaleX="136869" custRadScaleRad="102979" custRadScaleInc="-230535">
        <dgm:presLayoutVars>
          <dgm:bulletEnabled val="1"/>
        </dgm:presLayoutVars>
      </dgm:prSet>
      <dgm:spPr/>
      <dgm:t>
        <a:bodyPr/>
        <a:lstStyle/>
        <a:p>
          <a:endParaRPr kumimoji="1" lang="ja-JP" altLang="en-US"/>
        </a:p>
      </dgm:t>
    </dgm:pt>
    <dgm:pt modelId="{FB37D398-089A-1740-B4E7-43DC5B278D73}" type="pres">
      <dgm:prSet presAssocID="{507E1C93-6097-D44F-9DE4-E8236F8BD910}" presName="spNode" presStyleCnt="0"/>
      <dgm:spPr/>
    </dgm:pt>
    <dgm:pt modelId="{E9CBDAE4-9C65-A745-BD98-40B4028133EC}" type="pres">
      <dgm:prSet presAssocID="{9BDCB61D-BF49-8144-9CE1-35AA405E4924}" presName="sibTrans" presStyleLbl="sibTrans1D1" presStyleIdx="3" presStyleCnt="6"/>
      <dgm:spPr/>
      <dgm:t>
        <a:bodyPr/>
        <a:lstStyle/>
        <a:p>
          <a:endParaRPr kumimoji="1" lang="ja-JP" altLang="en-US"/>
        </a:p>
      </dgm:t>
    </dgm:pt>
    <dgm:pt modelId="{DEA742EF-E0A9-3743-8026-FACA528A5B79}" type="pres">
      <dgm:prSet presAssocID="{9EE965DB-B42C-324F-9619-AAB0970E41CC}" presName="node" presStyleLbl="node1" presStyleIdx="4" presStyleCnt="6" custScaleX="136923" custRadScaleRad="107113" custRadScaleInc="-53894">
        <dgm:presLayoutVars>
          <dgm:bulletEnabled val="1"/>
        </dgm:presLayoutVars>
      </dgm:prSet>
      <dgm:spPr/>
      <dgm:t>
        <a:bodyPr/>
        <a:lstStyle/>
        <a:p>
          <a:endParaRPr kumimoji="1" lang="ja-JP" altLang="en-US"/>
        </a:p>
      </dgm:t>
    </dgm:pt>
    <dgm:pt modelId="{5FAE66F9-561E-0F4F-BB3B-572C7A52AAB3}" type="pres">
      <dgm:prSet presAssocID="{9EE965DB-B42C-324F-9619-AAB0970E41CC}" presName="spNode" presStyleCnt="0"/>
      <dgm:spPr/>
    </dgm:pt>
    <dgm:pt modelId="{29B892F9-FA54-5145-B1AC-77C6751A7197}" type="pres">
      <dgm:prSet presAssocID="{71A25312-2D71-6D47-9294-43108A51C271}" presName="sibTrans" presStyleLbl="sibTrans1D1" presStyleIdx="4" presStyleCnt="6"/>
      <dgm:spPr/>
      <dgm:t>
        <a:bodyPr/>
        <a:lstStyle/>
        <a:p>
          <a:endParaRPr kumimoji="1" lang="ja-JP" altLang="en-US"/>
        </a:p>
      </dgm:t>
    </dgm:pt>
    <dgm:pt modelId="{1980F818-9BAA-B448-A170-E95EF870086D}" type="pres">
      <dgm:prSet presAssocID="{FF2B9D7D-FCBA-FE48-A6F6-7441D558C56C}" presName="node" presStyleLbl="node1" presStyleIdx="5" presStyleCnt="6" custScaleX="138484" custRadScaleRad="104756" custRadScaleInc="-145500">
        <dgm:presLayoutVars>
          <dgm:bulletEnabled val="1"/>
        </dgm:presLayoutVars>
      </dgm:prSet>
      <dgm:spPr/>
      <dgm:t>
        <a:bodyPr/>
        <a:lstStyle/>
        <a:p>
          <a:endParaRPr kumimoji="1" lang="ja-JP" altLang="en-US"/>
        </a:p>
      </dgm:t>
    </dgm:pt>
    <dgm:pt modelId="{106308B0-897C-1B4A-9455-4948E45DB22E}" type="pres">
      <dgm:prSet presAssocID="{FF2B9D7D-FCBA-FE48-A6F6-7441D558C56C}" presName="spNode" presStyleCnt="0"/>
      <dgm:spPr/>
    </dgm:pt>
    <dgm:pt modelId="{CFAA0C92-BE30-5F45-8500-3ABF52D8725A}" type="pres">
      <dgm:prSet presAssocID="{8ECB416A-90B9-0D41-9231-564DCF55ED01}" presName="sibTrans" presStyleLbl="sibTrans1D1" presStyleIdx="5" presStyleCnt="6"/>
      <dgm:spPr/>
      <dgm:t>
        <a:bodyPr/>
        <a:lstStyle/>
        <a:p>
          <a:endParaRPr kumimoji="1" lang="ja-JP" altLang="en-US"/>
        </a:p>
      </dgm:t>
    </dgm:pt>
  </dgm:ptLst>
  <dgm:cxnLst>
    <dgm:cxn modelId="{59402816-40E4-4254-8F86-2E23AAB59650}" type="presOf" srcId="{AE5CB2D7-4954-E346-957B-D781EB3F6577}" destId="{E93B469F-DFAC-B348-91D5-8E99D808F687}" srcOrd="0" destOrd="0" presId="urn:microsoft.com/office/officeart/2005/8/layout/cycle6"/>
    <dgm:cxn modelId="{53789083-1D04-41A3-BDE1-7E29F43EF0BE}" type="presOf" srcId="{17368DA9-25CF-5E46-A253-61385A067979}" destId="{EE072F46-9B7E-9B45-AA64-E634F25F8425}" srcOrd="0" destOrd="0" presId="urn:microsoft.com/office/officeart/2005/8/layout/cycle6"/>
    <dgm:cxn modelId="{C322BF2E-520E-954C-ABE5-2F1B3064B33D}" srcId="{5B97FC19-DC33-7648-A4D7-034A9AEA90EC}" destId="{AE5CB2D7-4954-E346-957B-D781EB3F6577}" srcOrd="1" destOrd="0" parTransId="{561DA3F4-8D2D-EF4F-8FFA-7C07EE9EA3AF}" sibTransId="{17368DA9-25CF-5E46-A253-61385A067979}"/>
    <dgm:cxn modelId="{EFC08801-ECDB-8B4F-BDE7-954BFB70BC02}" srcId="{5B97FC19-DC33-7648-A4D7-034A9AEA90EC}" destId="{F347AC62-2A63-314B-BDF0-D6FCDD7EE1C8}" srcOrd="2" destOrd="0" parTransId="{D0A98AB4-79A5-A34C-8746-C29797DA5017}" sibTransId="{907E6538-D33B-2F49-8C5E-4478B707EE25}"/>
    <dgm:cxn modelId="{DB46938B-E2DA-4171-A18A-44AD46070834}" type="presOf" srcId="{9BDCB61D-BF49-8144-9CE1-35AA405E4924}" destId="{E9CBDAE4-9C65-A745-BD98-40B4028133EC}" srcOrd="0" destOrd="0" presId="urn:microsoft.com/office/officeart/2005/8/layout/cycle6"/>
    <dgm:cxn modelId="{93E90B3F-EDA1-458C-B472-9D9BDE8E0100}" type="presOf" srcId="{9EE965DB-B42C-324F-9619-AAB0970E41CC}" destId="{DEA742EF-E0A9-3743-8026-FACA528A5B79}" srcOrd="0" destOrd="0" presId="urn:microsoft.com/office/officeart/2005/8/layout/cycle6"/>
    <dgm:cxn modelId="{8796D05C-6F62-4346-8E42-39850A07B0D9}" type="presOf" srcId="{507E1C93-6097-D44F-9DE4-E8236F8BD910}" destId="{018CF64A-6942-C04C-983B-3A958C2105AB}" srcOrd="0" destOrd="0" presId="urn:microsoft.com/office/officeart/2005/8/layout/cycle6"/>
    <dgm:cxn modelId="{AED1B41B-8BED-A440-AACB-6A2C2AF4CF8A}" srcId="{5B97FC19-DC33-7648-A4D7-034A9AEA90EC}" destId="{9EE965DB-B42C-324F-9619-AAB0970E41CC}" srcOrd="4" destOrd="0" parTransId="{FC6F0922-E964-864D-9F57-E3CBE4E8F28A}" sibTransId="{71A25312-2D71-6D47-9294-43108A51C271}"/>
    <dgm:cxn modelId="{FD9879A7-1F59-4F65-B9EF-1E709F82768A}" type="presOf" srcId="{EE801F2C-CAD2-4840-AD1D-4B3B119376F9}" destId="{338982EC-2D47-204B-A3FF-3966D5B9CE36}" srcOrd="0" destOrd="0" presId="urn:microsoft.com/office/officeart/2005/8/layout/cycle6"/>
    <dgm:cxn modelId="{0EE655EF-22F7-45DC-9F75-5168080D742C}" type="presOf" srcId="{907E6538-D33B-2F49-8C5E-4478B707EE25}" destId="{AEA99F31-6850-B746-95A5-54E7C009ADF5}" srcOrd="0" destOrd="0" presId="urn:microsoft.com/office/officeart/2005/8/layout/cycle6"/>
    <dgm:cxn modelId="{2902F1DC-C003-4603-A401-D36D5200566C}" type="presOf" srcId="{5B97FC19-DC33-7648-A4D7-034A9AEA90EC}" destId="{F2CBE852-5C54-9943-9CB0-6C1434251CA3}" srcOrd="0" destOrd="0" presId="urn:microsoft.com/office/officeart/2005/8/layout/cycle6"/>
    <dgm:cxn modelId="{2F724D34-33D9-4E46-98B5-B41C27C86A46}" type="presOf" srcId="{71A25312-2D71-6D47-9294-43108A51C271}" destId="{29B892F9-FA54-5145-B1AC-77C6751A7197}" srcOrd="0" destOrd="0" presId="urn:microsoft.com/office/officeart/2005/8/layout/cycle6"/>
    <dgm:cxn modelId="{B0B4DEA5-DABA-4DB7-9B69-9CC27980AB48}" type="presOf" srcId="{F347AC62-2A63-314B-BDF0-D6FCDD7EE1C8}" destId="{EF9798E4-567F-504D-A176-C255E60E06E1}" srcOrd="0" destOrd="0" presId="urn:microsoft.com/office/officeart/2005/8/layout/cycle6"/>
    <dgm:cxn modelId="{834AD0A4-0C40-44DA-AACB-D103076D866F}" type="presOf" srcId="{E3CB51F4-B479-0442-A64D-39981D889A45}" destId="{42F7DB46-F9D1-C947-8F70-ACA3F21A551C}" srcOrd="0" destOrd="0" presId="urn:microsoft.com/office/officeart/2005/8/layout/cycle6"/>
    <dgm:cxn modelId="{56D10062-9833-4644-A7A1-D06002D2168A}" srcId="{5B97FC19-DC33-7648-A4D7-034A9AEA90EC}" destId="{FF2B9D7D-FCBA-FE48-A6F6-7441D558C56C}" srcOrd="5" destOrd="0" parTransId="{7729A1B2-D0CD-7D47-B2D5-F0EA1026A5DF}" sibTransId="{8ECB416A-90B9-0D41-9231-564DCF55ED01}"/>
    <dgm:cxn modelId="{B1C77241-8B2B-4675-ACF6-76B2B2919666}" type="presOf" srcId="{8ECB416A-90B9-0D41-9231-564DCF55ED01}" destId="{CFAA0C92-BE30-5F45-8500-3ABF52D8725A}" srcOrd="0" destOrd="0" presId="urn:microsoft.com/office/officeart/2005/8/layout/cycle6"/>
    <dgm:cxn modelId="{9C14A219-E335-1743-A171-17C36E2DE0C3}" srcId="{5B97FC19-DC33-7648-A4D7-034A9AEA90EC}" destId="{507E1C93-6097-D44F-9DE4-E8236F8BD910}" srcOrd="3" destOrd="0" parTransId="{6AF04A45-73D4-EA4E-8FF0-B165A3735302}" sibTransId="{9BDCB61D-BF49-8144-9CE1-35AA405E4924}"/>
    <dgm:cxn modelId="{E4E1C0B9-9B15-4267-A346-B0D4A5249E50}" type="presOf" srcId="{FF2B9D7D-FCBA-FE48-A6F6-7441D558C56C}" destId="{1980F818-9BAA-B448-A170-E95EF870086D}" srcOrd="0" destOrd="0" presId="urn:microsoft.com/office/officeart/2005/8/layout/cycle6"/>
    <dgm:cxn modelId="{BF118A37-51FF-A14D-AEAA-D1D5C148AFF9}" srcId="{5B97FC19-DC33-7648-A4D7-034A9AEA90EC}" destId="{E3CB51F4-B479-0442-A64D-39981D889A45}" srcOrd="0" destOrd="0" parTransId="{496DF3B8-AFB5-E84B-B163-1D0DA3F8948B}" sibTransId="{EE801F2C-CAD2-4840-AD1D-4B3B119376F9}"/>
    <dgm:cxn modelId="{0F2B8699-8873-4829-93A8-7B3937AAE602}" type="presParOf" srcId="{F2CBE852-5C54-9943-9CB0-6C1434251CA3}" destId="{42F7DB46-F9D1-C947-8F70-ACA3F21A551C}" srcOrd="0" destOrd="0" presId="urn:microsoft.com/office/officeart/2005/8/layout/cycle6"/>
    <dgm:cxn modelId="{753CAEBE-73DD-4149-B025-54A3846A254D}" type="presParOf" srcId="{F2CBE852-5C54-9943-9CB0-6C1434251CA3}" destId="{F404C106-1ADF-1740-95D0-202F3524C0CE}" srcOrd="1" destOrd="0" presId="urn:microsoft.com/office/officeart/2005/8/layout/cycle6"/>
    <dgm:cxn modelId="{CBB9C65B-2944-473F-B382-77D7932D1439}" type="presParOf" srcId="{F2CBE852-5C54-9943-9CB0-6C1434251CA3}" destId="{338982EC-2D47-204B-A3FF-3966D5B9CE36}" srcOrd="2" destOrd="0" presId="urn:microsoft.com/office/officeart/2005/8/layout/cycle6"/>
    <dgm:cxn modelId="{D704391A-E6E1-4560-B0A9-BA94CEA4E22E}" type="presParOf" srcId="{F2CBE852-5C54-9943-9CB0-6C1434251CA3}" destId="{E93B469F-DFAC-B348-91D5-8E99D808F687}" srcOrd="3" destOrd="0" presId="urn:microsoft.com/office/officeart/2005/8/layout/cycle6"/>
    <dgm:cxn modelId="{74F4ADE6-B7C1-4C32-993C-73AFD5504C1A}" type="presParOf" srcId="{F2CBE852-5C54-9943-9CB0-6C1434251CA3}" destId="{63C057A7-AD40-FA45-BCC6-7C4E0A94D2C9}" srcOrd="4" destOrd="0" presId="urn:microsoft.com/office/officeart/2005/8/layout/cycle6"/>
    <dgm:cxn modelId="{681FBE5A-9DB5-4ACA-84FF-103144134BF7}" type="presParOf" srcId="{F2CBE852-5C54-9943-9CB0-6C1434251CA3}" destId="{EE072F46-9B7E-9B45-AA64-E634F25F8425}" srcOrd="5" destOrd="0" presId="urn:microsoft.com/office/officeart/2005/8/layout/cycle6"/>
    <dgm:cxn modelId="{F0B664EC-F60A-471E-97A7-53FEBCE1B30D}" type="presParOf" srcId="{F2CBE852-5C54-9943-9CB0-6C1434251CA3}" destId="{EF9798E4-567F-504D-A176-C255E60E06E1}" srcOrd="6" destOrd="0" presId="urn:microsoft.com/office/officeart/2005/8/layout/cycle6"/>
    <dgm:cxn modelId="{2083ABAD-2993-466B-9D99-1FF49645BCD8}" type="presParOf" srcId="{F2CBE852-5C54-9943-9CB0-6C1434251CA3}" destId="{4B3A10C7-0FA3-1443-8921-55E5DC5341A6}" srcOrd="7" destOrd="0" presId="urn:microsoft.com/office/officeart/2005/8/layout/cycle6"/>
    <dgm:cxn modelId="{3E315FBB-F02F-48B9-98A5-28C65264516B}" type="presParOf" srcId="{F2CBE852-5C54-9943-9CB0-6C1434251CA3}" destId="{AEA99F31-6850-B746-95A5-54E7C009ADF5}" srcOrd="8" destOrd="0" presId="urn:microsoft.com/office/officeart/2005/8/layout/cycle6"/>
    <dgm:cxn modelId="{D7DDC6B1-38A6-4E56-A2DF-72B7F565F5BC}" type="presParOf" srcId="{F2CBE852-5C54-9943-9CB0-6C1434251CA3}" destId="{018CF64A-6942-C04C-983B-3A958C2105AB}" srcOrd="9" destOrd="0" presId="urn:microsoft.com/office/officeart/2005/8/layout/cycle6"/>
    <dgm:cxn modelId="{D28C2E63-F3E8-492C-9B45-3CC79875AE4F}" type="presParOf" srcId="{F2CBE852-5C54-9943-9CB0-6C1434251CA3}" destId="{FB37D398-089A-1740-B4E7-43DC5B278D73}" srcOrd="10" destOrd="0" presId="urn:microsoft.com/office/officeart/2005/8/layout/cycle6"/>
    <dgm:cxn modelId="{D51F5D6F-5CCC-4B75-96F5-8CD0C2409B4F}" type="presParOf" srcId="{F2CBE852-5C54-9943-9CB0-6C1434251CA3}" destId="{E9CBDAE4-9C65-A745-BD98-40B4028133EC}" srcOrd="11" destOrd="0" presId="urn:microsoft.com/office/officeart/2005/8/layout/cycle6"/>
    <dgm:cxn modelId="{619566C0-61B0-48E9-8B35-75166B626709}" type="presParOf" srcId="{F2CBE852-5C54-9943-9CB0-6C1434251CA3}" destId="{DEA742EF-E0A9-3743-8026-FACA528A5B79}" srcOrd="12" destOrd="0" presId="urn:microsoft.com/office/officeart/2005/8/layout/cycle6"/>
    <dgm:cxn modelId="{7D229392-1E9B-4787-9F6C-44AA73C72A25}" type="presParOf" srcId="{F2CBE852-5C54-9943-9CB0-6C1434251CA3}" destId="{5FAE66F9-561E-0F4F-BB3B-572C7A52AAB3}" srcOrd="13" destOrd="0" presId="urn:microsoft.com/office/officeart/2005/8/layout/cycle6"/>
    <dgm:cxn modelId="{111E3A04-1796-4FE3-8393-51818BE1BC7E}" type="presParOf" srcId="{F2CBE852-5C54-9943-9CB0-6C1434251CA3}" destId="{29B892F9-FA54-5145-B1AC-77C6751A7197}" srcOrd="14" destOrd="0" presId="urn:microsoft.com/office/officeart/2005/8/layout/cycle6"/>
    <dgm:cxn modelId="{E6DE0D43-ACCA-49EE-84DC-9ABC7A39953E}" type="presParOf" srcId="{F2CBE852-5C54-9943-9CB0-6C1434251CA3}" destId="{1980F818-9BAA-B448-A170-E95EF870086D}" srcOrd="15" destOrd="0" presId="urn:microsoft.com/office/officeart/2005/8/layout/cycle6"/>
    <dgm:cxn modelId="{0CFD92FB-0F67-458D-B073-B0D15D20865D}" type="presParOf" srcId="{F2CBE852-5C54-9943-9CB0-6C1434251CA3}" destId="{106308B0-897C-1B4A-9455-4948E45DB22E}" srcOrd="16" destOrd="0" presId="urn:microsoft.com/office/officeart/2005/8/layout/cycle6"/>
    <dgm:cxn modelId="{004C7EB8-D61B-4F7F-9DF0-69111B2905F7}" type="presParOf" srcId="{F2CBE852-5C54-9943-9CB0-6C1434251CA3}" destId="{CFAA0C92-BE30-5F45-8500-3ABF52D8725A}"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BA7F0F48-DB75-4436-B1EE-2DF8D948B73B}" type="presOf" srcId="{213D170D-A354-4395-B337-5D316140EA0F}" destId="{7BBB34A1-318E-4E54-A794-7BE1259ED1C6}"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C778316D-E19E-4426-9339-3F5AF6845040}" type="presOf" srcId="{012DB4CF-8958-4A68-A2D7-7C78E19262CD}" destId="{04E90164-24A0-4B23-9DDC-A31C0A252534}" srcOrd="0" destOrd="0" presId="urn:microsoft.com/office/officeart/2005/8/layout/chevron1"/>
    <dgm:cxn modelId="{14F8FD52-8548-41C7-98D1-9313561398D5}" type="presOf" srcId="{79B0A28A-DAA5-4690-96D1-BEF120D32EFC}" destId="{201BB501-F976-4CB3-887C-7B863A9E13A7}" srcOrd="0" destOrd="0" presId="urn:microsoft.com/office/officeart/2005/8/layout/chevron1"/>
    <dgm:cxn modelId="{403C6393-7FD0-41C7-A209-0A3B32DABD31}" type="presOf" srcId="{C9413CCF-7587-4B44-B5B1-11C8DC176BC1}" destId="{1133083B-8E8C-4FB2-A880-793344FCF734}" srcOrd="0" destOrd="0" presId="urn:microsoft.com/office/officeart/2005/8/layout/chevron1"/>
    <dgm:cxn modelId="{F5CF1B5A-5BD0-4783-9208-1B340CA5B9E2}" type="presOf" srcId="{B3FDAB15-ED21-4277-B266-879540DC371B}" destId="{09FA6613-267E-454D-ACFA-C04486E0B6FC}" srcOrd="0" destOrd="0" presId="urn:microsoft.com/office/officeart/2005/8/layout/chevron1"/>
    <dgm:cxn modelId="{FE2F8AFC-8E27-4E13-AAD5-B162111DD553}" type="presOf" srcId="{B17A7FCF-1BAC-499A-9E6A-19194A86EE87}" destId="{E39AE332-C061-4FEC-AFA3-F8C9972EC68E}"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07964FCB-6915-47D6-A679-C5A29EF5AC74}" type="presOf" srcId="{C4C5F77B-744C-461E-9801-9892ADD88FC3}" destId="{548BEF21-8345-4951-8E20-C6FBEFE8E541}"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9E7D0B61-D022-47BB-A8A5-81580F687050}" type="presOf" srcId="{D305CDF0-00DE-44A0-9D60-0B4F4B2468FF}" destId="{12A9DD0C-6D96-4224-8108-9967FF80628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36A17EDB-12E3-4743-94E7-5E5AC71B268D}" type="presParOf" srcId="{04E90164-24A0-4B23-9DDC-A31C0A252534}" destId="{201BB501-F976-4CB3-887C-7B863A9E13A7}" srcOrd="0" destOrd="0" presId="urn:microsoft.com/office/officeart/2005/8/layout/chevron1"/>
    <dgm:cxn modelId="{66D21FAE-2B91-49BE-B29B-8B2BC523AF35}" type="presParOf" srcId="{04E90164-24A0-4B23-9DDC-A31C0A252534}" destId="{8538F0B6-1FD8-46E4-A9FE-D1AFB3D43904}" srcOrd="1" destOrd="0" presId="urn:microsoft.com/office/officeart/2005/8/layout/chevron1"/>
    <dgm:cxn modelId="{93AC5C3F-1EAA-443D-87CB-E3CAFFAE67D8}" type="presParOf" srcId="{04E90164-24A0-4B23-9DDC-A31C0A252534}" destId="{1133083B-8E8C-4FB2-A880-793344FCF734}" srcOrd="2" destOrd="0" presId="urn:microsoft.com/office/officeart/2005/8/layout/chevron1"/>
    <dgm:cxn modelId="{EA6123BD-31B2-43A2-9A8D-DF91DF1A4724}" type="presParOf" srcId="{04E90164-24A0-4B23-9DDC-A31C0A252534}" destId="{870788B6-AAEC-4600-A733-9AC98C9215A3}" srcOrd="3" destOrd="0" presId="urn:microsoft.com/office/officeart/2005/8/layout/chevron1"/>
    <dgm:cxn modelId="{55620C4F-58BB-4696-A432-4C205B9C95CD}" type="presParOf" srcId="{04E90164-24A0-4B23-9DDC-A31C0A252534}" destId="{12A9DD0C-6D96-4224-8108-9967FF806287}" srcOrd="4" destOrd="0" presId="urn:microsoft.com/office/officeart/2005/8/layout/chevron1"/>
    <dgm:cxn modelId="{31AB8301-4411-465C-94EB-2DD43BBB72B2}" type="presParOf" srcId="{04E90164-24A0-4B23-9DDC-A31C0A252534}" destId="{7605C442-D33C-488A-AA61-CA3EC3693E50}" srcOrd="5" destOrd="0" presId="urn:microsoft.com/office/officeart/2005/8/layout/chevron1"/>
    <dgm:cxn modelId="{CCC8C177-B942-438C-9D17-BCDB1A540E2C}" type="presParOf" srcId="{04E90164-24A0-4B23-9DDC-A31C0A252534}" destId="{548BEF21-8345-4951-8E20-C6FBEFE8E541}" srcOrd="6" destOrd="0" presId="urn:microsoft.com/office/officeart/2005/8/layout/chevron1"/>
    <dgm:cxn modelId="{E9190C12-81A1-4F22-AA9B-D499B0271708}" type="presParOf" srcId="{04E90164-24A0-4B23-9DDC-A31C0A252534}" destId="{FFA65CEC-7E4F-481B-AE2F-1C2BEE8D3AC7}" srcOrd="7" destOrd="0" presId="urn:microsoft.com/office/officeart/2005/8/layout/chevron1"/>
    <dgm:cxn modelId="{F1C33988-E06E-4911-BBD6-F1EE87B848C9}" type="presParOf" srcId="{04E90164-24A0-4B23-9DDC-A31C0A252534}" destId="{E39AE332-C061-4FEC-AFA3-F8C9972EC68E}" srcOrd="8" destOrd="0" presId="urn:microsoft.com/office/officeart/2005/8/layout/chevron1"/>
    <dgm:cxn modelId="{F9176902-FC87-4708-8B7E-C114FA9274A8}" type="presParOf" srcId="{04E90164-24A0-4B23-9DDC-A31C0A252534}" destId="{15A0BA03-3566-43EE-9014-53D5048BED01}" srcOrd="9" destOrd="0" presId="urn:microsoft.com/office/officeart/2005/8/layout/chevron1"/>
    <dgm:cxn modelId="{8C1534E7-D514-4C3C-9EC2-C75C815AAD87}" type="presParOf" srcId="{04E90164-24A0-4B23-9DDC-A31C0A252534}" destId="{7BBB34A1-318E-4E54-A794-7BE1259ED1C6}" srcOrd="10" destOrd="0" presId="urn:microsoft.com/office/officeart/2005/8/layout/chevron1"/>
    <dgm:cxn modelId="{643BB6A8-D1DD-4977-B071-B020FE995C59}" type="presParOf" srcId="{04E90164-24A0-4B23-9DDC-A31C0A252534}" destId="{CE7738CC-B97C-4269-A134-5F5AB38B7AC7}" srcOrd="11" destOrd="0" presId="urn:microsoft.com/office/officeart/2005/8/layout/chevron1"/>
    <dgm:cxn modelId="{A3EDEE57-B7AE-4BE5-9407-C0793B8BF534}"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8DAF8CEB-52A8-4DE1-B774-5FA2C6E6E543}" type="presOf" srcId="{79B0A28A-DAA5-4690-96D1-BEF120D32EFC}" destId="{201BB501-F976-4CB3-887C-7B863A9E13A7}"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718F6E7A-47B5-4DA5-98D8-D83B1199FA5C}" type="presOf" srcId="{C9413CCF-7587-4B44-B5B1-11C8DC176BC1}" destId="{1133083B-8E8C-4FB2-A880-793344FCF734}" srcOrd="0" destOrd="0" presId="urn:microsoft.com/office/officeart/2005/8/layout/chevron1"/>
    <dgm:cxn modelId="{37CEE77A-14E6-4054-9FE7-6A608CF56B55}"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0946DE76-4039-494B-A1B3-B9F270C8C261}" type="presOf" srcId="{C4C5F77B-744C-461E-9801-9892ADD88FC3}" destId="{548BEF21-8345-4951-8E20-C6FBEFE8E541}" srcOrd="0" destOrd="0" presId="urn:microsoft.com/office/officeart/2005/8/layout/chevron1"/>
    <dgm:cxn modelId="{686F9798-3912-4772-AF62-DE1AD047BFEB}" type="presOf" srcId="{213D170D-A354-4395-B337-5D316140EA0F}" destId="{7BBB34A1-318E-4E54-A794-7BE1259ED1C6}"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7735D729-F4A5-4E6D-BBB9-1BFD803C5303}" type="presOf" srcId="{B3FDAB15-ED21-4277-B266-879540DC371B}" destId="{09FA6613-267E-454D-ACFA-C04486E0B6FC}" srcOrd="0" destOrd="0" presId="urn:microsoft.com/office/officeart/2005/8/layout/chevron1"/>
    <dgm:cxn modelId="{D6C14377-435A-49DE-B7CF-D12F8F4A3215}" type="presOf" srcId="{012DB4CF-8958-4A68-A2D7-7C78E19262CD}" destId="{04E90164-24A0-4B23-9DDC-A31C0A252534}"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685205FD-0FF9-4FAB-8FE9-0D6BC1EA7E22}" type="presOf" srcId="{D305CDF0-00DE-44A0-9D60-0B4F4B2468FF}" destId="{12A9DD0C-6D96-4224-8108-9967FF80628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D6E43D0D-457C-45EB-9773-78EA10E0302C}" type="presParOf" srcId="{04E90164-24A0-4B23-9DDC-A31C0A252534}" destId="{201BB501-F976-4CB3-887C-7B863A9E13A7}" srcOrd="0" destOrd="0" presId="urn:microsoft.com/office/officeart/2005/8/layout/chevron1"/>
    <dgm:cxn modelId="{006A1A0C-1D37-43DE-85DE-A0244EE7B6E2}" type="presParOf" srcId="{04E90164-24A0-4B23-9DDC-A31C0A252534}" destId="{8538F0B6-1FD8-46E4-A9FE-D1AFB3D43904}" srcOrd="1" destOrd="0" presId="urn:microsoft.com/office/officeart/2005/8/layout/chevron1"/>
    <dgm:cxn modelId="{1C6083B6-58AA-40D5-8C0E-A8B76D0A6BEB}" type="presParOf" srcId="{04E90164-24A0-4B23-9DDC-A31C0A252534}" destId="{1133083B-8E8C-4FB2-A880-793344FCF734}" srcOrd="2" destOrd="0" presId="urn:microsoft.com/office/officeart/2005/8/layout/chevron1"/>
    <dgm:cxn modelId="{F36D3DCC-285D-43ED-92CB-361F88602060}" type="presParOf" srcId="{04E90164-24A0-4B23-9DDC-A31C0A252534}" destId="{870788B6-AAEC-4600-A733-9AC98C9215A3}" srcOrd="3" destOrd="0" presId="urn:microsoft.com/office/officeart/2005/8/layout/chevron1"/>
    <dgm:cxn modelId="{628AF8AC-2DB3-452B-8F1D-02404F7AE0A2}" type="presParOf" srcId="{04E90164-24A0-4B23-9DDC-A31C0A252534}" destId="{12A9DD0C-6D96-4224-8108-9967FF806287}" srcOrd="4" destOrd="0" presId="urn:microsoft.com/office/officeart/2005/8/layout/chevron1"/>
    <dgm:cxn modelId="{F0548BC3-FA38-4037-A1BD-B932E3533B07}" type="presParOf" srcId="{04E90164-24A0-4B23-9DDC-A31C0A252534}" destId="{7605C442-D33C-488A-AA61-CA3EC3693E50}" srcOrd="5" destOrd="0" presId="urn:microsoft.com/office/officeart/2005/8/layout/chevron1"/>
    <dgm:cxn modelId="{F0EA2768-074E-41F2-B640-077313504D4D}" type="presParOf" srcId="{04E90164-24A0-4B23-9DDC-A31C0A252534}" destId="{548BEF21-8345-4951-8E20-C6FBEFE8E541}" srcOrd="6" destOrd="0" presId="urn:microsoft.com/office/officeart/2005/8/layout/chevron1"/>
    <dgm:cxn modelId="{BC2122D6-A946-475D-8A72-E0D44E8AFCCC}" type="presParOf" srcId="{04E90164-24A0-4B23-9DDC-A31C0A252534}" destId="{FFA65CEC-7E4F-481B-AE2F-1C2BEE8D3AC7}" srcOrd="7" destOrd="0" presId="urn:microsoft.com/office/officeart/2005/8/layout/chevron1"/>
    <dgm:cxn modelId="{F923F071-738C-4014-8CE8-98A28398ABF7}" type="presParOf" srcId="{04E90164-24A0-4B23-9DDC-A31C0A252534}" destId="{E39AE332-C061-4FEC-AFA3-F8C9972EC68E}" srcOrd="8" destOrd="0" presId="urn:microsoft.com/office/officeart/2005/8/layout/chevron1"/>
    <dgm:cxn modelId="{51E9149F-8B5B-4636-97A5-F0D3A8F787A5}" type="presParOf" srcId="{04E90164-24A0-4B23-9DDC-A31C0A252534}" destId="{15A0BA03-3566-43EE-9014-53D5048BED01}" srcOrd="9" destOrd="0" presId="urn:microsoft.com/office/officeart/2005/8/layout/chevron1"/>
    <dgm:cxn modelId="{3312980D-6AAB-46ED-A83A-B7A423F1AFE2}" type="presParOf" srcId="{04E90164-24A0-4B23-9DDC-A31C0A252534}" destId="{7BBB34A1-318E-4E54-A794-7BE1259ED1C6}" srcOrd="10" destOrd="0" presId="urn:microsoft.com/office/officeart/2005/8/layout/chevron1"/>
    <dgm:cxn modelId="{1D77B33A-D5D6-46F3-9704-9DCBBF20A890}" type="presParOf" srcId="{04E90164-24A0-4B23-9DDC-A31C0A252534}" destId="{CE7738CC-B97C-4269-A134-5F5AB38B7AC7}" srcOrd="11" destOrd="0" presId="urn:microsoft.com/office/officeart/2005/8/layout/chevron1"/>
    <dgm:cxn modelId="{11FDF17A-4292-428A-A2D9-B1D48E93F64D}"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0188B04E-ADD2-4B5F-81BF-B0FD8A4D6281}" type="presOf" srcId="{C4C5F77B-744C-461E-9801-9892ADD88FC3}" destId="{548BEF21-8345-4951-8E20-C6FBEFE8E541}"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64DCCD25-9582-4E61-B2CF-C41A7625C74D}" type="presOf" srcId="{C9413CCF-7587-4B44-B5B1-11C8DC176BC1}" destId="{1133083B-8E8C-4FB2-A880-793344FCF734}"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C81EF588-D5DE-4074-BB1A-A56AE47AC57E}" type="presOf" srcId="{B3FDAB15-ED21-4277-B266-879540DC371B}" destId="{09FA6613-267E-454D-ACFA-C04486E0B6FC}" srcOrd="0" destOrd="0" presId="urn:microsoft.com/office/officeart/2005/8/layout/chevron1"/>
    <dgm:cxn modelId="{F75627B3-15E1-49BE-B72C-A463EBDD809B}" type="presOf" srcId="{213D170D-A354-4395-B337-5D316140EA0F}" destId="{7BBB34A1-318E-4E54-A794-7BE1259ED1C6}" srcOrd="0" destOrd="0" presId="urn:microsoft.com/office/officeart/2005/8/layout/chevron1"/>
    <dgm:cxn modelId="{CFAC2903-716F-4FCB-ADC0-B9DB8A9BC290}"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640EDD64-846C-494A-A9EB-0F5680425A29}" type="presOf" srcId="{B17A7FCF-1BAC-499A-9E6A-19194A86EE87}" destId="{E39AE332-C061-4FEC-AFA3-F8C9972EC68E}" srcOrd="0" destOrd="0" presId="urn:microsoft.com/office/officeart/2005/8/layout/chevron1"/>
    <dgm:cxn modelId="{83A21582-8231-4265-95AA-7C52BB5A5DF5}" type="presOf" srcId="{012DB4CF-8958-4A68-A2D7-7C78E19262CD}" destId="{04E90164-24A0-4B23-9DDC-A31C0A252534}"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260B70E1-504A-4F50-A55C-D5C5C7350883}" type="presOf" srcId="{79B0A28A-DAA5-4690-96D1-BEF120D32EFC}" destId="{201BB501-F976-4CB3-887C-7B863A9E13A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445605AE-7D0A-443F-8AEA-AE99747ECD97}" type="presParOf" srcId="{04E90164-24A0-4B23-9DDC-A31C0A252534}" destId="{201BB501-F976-4CB3-887C-7B863A9E13A7}" srcOrd="0" destOrd="0" presId="urn:microsoft.com/office/officeart/2005/8/layout/chevron1"/>
    <dgm:cxn modelId="{A4154457-3051-4038-BDD3-AC673ADF9052}" type="presParOf" srcId="{04E90164-24A0-4B23-9DDC-A31C0A252534}" destId="{8538F0B6-1FD8-46E4-A9FE-D1AFB3D43904}" srcOrd="1" destOrd="0" presId="urn:microsoft.com/office/officeart/2005/8/layout/chevron1"/>
    <dgm:cxn modelId="{61316068-8A15-464A-A70F-230AA0CF6302}" type="presParOf" srcId="{04E90164-24A0-4B23-9DDC-A31C0A252534}" destId="{1133083B-8E8C-4FB2-A880-793344FCF734}" srcOrd="2" destOrd="0" presId="urn:microsoft.com/office/officeart/2005/8/layout/chevron1"/>
    <dgm:cxn modelId="{D10E503C-11AD-45F1-B6B7-CA0088301324}" type="presParOf" srcId="{04E90164-24A0-4B23-9DDC-A31C0A252534}" destId="{870788B6-AAEC-4600-A733-9AC98C9215A3}" srcOrd="3" destOrd="0" presId="urn:microsoft.com/office/officeart/2005/8/layout/chevron1"/>
    <dgm:cxn modelId="{43C7FA06-07A1-4640-86C6-9BD1CFA0C7C7}" type="presParOf" srcId="{04E90164-24A0-4B23-9DDC-A31C0A252534}" destId="{12A9DD0C-6D96-4224-8108-9967FF806287}" srcOrd="4" destOrd="0" presId="urn:microsoft.com/office/officeart/2005/8/layout/chevron1"/>
    <dgm:cxn modelId="{CB472989-1546-4EC9-9B41-F1DCB469415C}" type="presParOf" srcId="{04E90164-24A0-4B23-9DDC-A31C0A252534}" destId="{7605C442-D33C-488A-AA61-CA3EC3693E50}" srcOrd="5" destOrd="0" presId="urn:microsoft.com/office/officeart/2005/8/layout/chevron1"/>
    <dgm:cxn modelId="{E19992B5-8B81-47CF-8FFB-D3EAEA020DD7}" type="presParOf" srcId="{04E90164-24A0-4B23-9DDC-A31C0A252534}" destId="{548BEF21-8345-4951-8E20-C6FBEFE8E541}" srcOrd="6" destOrd="0" presId="urn:microsoft.com/office/officeart/2005/8/layout/chevron1"/>
    <dgm:cxn modelId="{FA7191B1-FCF3-4D06-AAAD-E10C5664A786}" type="presParOf" srcId="{04E90164-24A0-4B23-9DDC-A31C0A252534}" destId="{FFA65CEC-7E4F-481B-AE2F-1C2BEE8D3AC7}" srcOrd="7" destOrd="0" presId="urn:microsoft.com/office/officeart/2005/8/layout/chevron1"/>
    <dgm:cxn modelId="{51DB06A9-5131-48F4-9437-C171CA67A0D6}" type="presParOf" srcId="{04E90164-24A0-4B23-9DDC-A31C0A252534}" destId="{E39AE332-C061-4FEC-AFA3-F8C9972EC68E}" srcOrd="8" destOrd="0" presId="urn:microsoft.com/office/officeart/2005/8/layout/chevron1"/>
    <dgm:cxn modelId="{CDD99D65-004C-4BE4-84ED-33ED4CB155DD}" type="presParOf" srcId="{04E90164-24A0-4B23-9DDC-A31C0A252534}" destId="{15A0BA03-3566-43EE-9014-53D5048BED01}" srcOrd="9" destOrd="0" presId="urn:microsoft.com/office/officeart/2005/8/layout/chevron1"/>
    <dgm:cxn modelId="{1F2FD21A-7861-4980-BDE7-F255B8337104}" type="presParOf" srcId="{04E90164-24A0-4B23-9DDC-A31C0A252534}" destId="{7BBB34A1-318E-4E54-A794-7BE1259ED1C6}" srcOrd="10" destOrd="0" presId="urn:microsoft.com/office/officeart/2005/8/layout/chevron1"/>
    <dgm:cxn modelId="{60B2FD88-2AFD-4C0F-8E57-F202850C1390}" type="presParOf" srcId="{04E90164-24A0-4B23-9DDC-A31C0A252534}" destId="{CE7738CC-B97C-4269-A134-5F5AB38B7AC7}" srcOrd="11" destOrd="0" presId="urn:microsoft.com/office/officeart/2005/8/layout/chevron1"/>
    <dgm:cxn modelId="{408DFA41-0A79-44F3-8B05-6512AAE92CAA}"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0.7713</cdr:x>
      <cdr:y>0.00457</cdr:y>
    </cdr:from>
    <cdr:to>
      <cdr:x>0.82441</cdr:x>
      <cdr:y>0.88474</cdr:y>
    </cdr:to>
    <cdr:sp macro="" textlink="">
      <cdr:nvSpPr>
        <cdr:cNvPr id="6" name="上矢印 5"/>
        <cdr:cNvSpPr/>
      </cdr:nvSpPr>
      <cdr:spPr>
        <a:xfrm xmlns:a="http://schemas.openxmlformats.org/drawingml/2006/main">
          <a:off x="2821966" y="15094"/>
          <a:ext cx="194314" cy="2907718"/>
        </a:xfrm>
        <a:prstGeom xmlns:a="http://schemas.openxmlformats.org/drawingml/2006/main" prst="upArrow">
          <a:avLst/>
        </a:prstGeom>
        <a:solidFill xmlns:a="http://schemas.openxmlformats.org/drawingml/2006/main">
          <a:srgbClr val="F8806C"/>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ja-JP"/>
        </a:p>
      </cdr:txBody>
    </cdr:sp>
  </cdr:relSizeAnchor>
  <cdr:relSizeAnchor xmlns:cdr="http://schemas.openxmlformats.org/drawingml/2006/chartDrawing">
    <cdr:from>
      <cdr:x>0</cdr:x>
      <cdr:y>0.85023</cdr:y>
    </cdr:from>
    <cdr:to>
      <cdr:x>0.78951</cdr:x>
      <cdr:y>0.93409</cdr:y>
    </cdr:to>
    <cdr:sp macro="" textlink="">
      <cdr:nvSpPr>
        <cdr:cNvPr id="2" name="上矢印 1"/>
        <cdr:cNvSpPr/>
      </cdr:nvSpPr>
      <cdr:spPr>
        <a:xfrm xmlns:a="http://schemas.openxmlformats.org/drawingml/2006/main" rot="16200000">
          <a:off x="1305755" y="1503048"/>
          <a:ext cx="277059" cy="2888569"/>
        </a:xfrm>
        <a:prstGeom xmlns:a="http://schemas.openxmlformats.org/drawingml/2006/main" prst="upArrow">
          <a:avLst>
            <a:gd name="adj1" fmla="val 32247"/>
            <a:gd name="adj2" fmla="val 41124"/>
          </a:avLst>
        </a:prstGeom>
        <a:solidFill xmlns:a="http://schemas.openxmlformats.org/drawingml/2006/main">
          <a:srgbClr val="41719C"/>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a:p>
      </cdr:txBody>
    </cdr:sp>
  </cdr:relSizeAnchor>
</c:userShapes>
</file>

<file path=ppt/drawings/drawing2.xml><?xml version="1.0" encoding="utf-8"?>
<c:userShapes xmlns:c="http://schemas.openxmlformats.org/drawingml/2006/chart">
  <cdr:relSizeAnchor xmlns:cdr="http://schemas.openxmlformats.org/drawingml/2006/chartDrawing">
    <cdr:from>
      <cdr:x>0.11146</cdr:x>
      <cdr:y>0.64888</cdr:y>
    </cdr:from>
    <cdr:to>
      <cdr:x>0.23653</cdr:x>
      <cdr:y>0.704</cdr:y>
    </cdr:to>
    <cdr:sp macro="" textlink="">
      <cdr:nvSpPr>
        <cdr:cNvPr id="2" name="テキスト ボックス 1"/>
        <cdr:cNvSpPr txBox="1"/>
      </cdr:nvSpPr>
      <cdr:spPr>
        <a:xfrm xmlns:a="http://schemas.openxmlformats.org/drawingml/2006/main">
          <a:off x="446260" y="3419589"/>
          <a:ext cx="500743" cy="290467"/>
        </a:xfrm>
        <a:prstGeom xmlns:a="http://schemas.openxmlformats.org/drawingml/2006/main" prst="rect">
          <a:avLst/>
        </a:prstGeom>
        <a:solidFill xmlns:a="http://schemas.openxmlformats.org/drawingml/2006/main">
          <a:schemeClr val="bg1"/>
        </a:solidFill>
        <a:ln xmlns:a="http://schemas.openxmlformats.org/drawingml/2006/main" w="28575">
          <a:solidFill>
            <a:srgbClr val="C4E9CF"/>
          </a:solidFill>
        </a:ln>
      </cdr:spPr>
      <cdr:txBody>
        <a:bodyPr xmlns:a="http://schemas.openxmlformats.org/drawingml/2006/main" vertOverflow="clip" wrap="none" rtlCol="0"/>
        <a:lstStyle xmlns:a="http://schemas.openxmlformats.org/drawingml/2006/main"/>
        <a:p xmlns:a="http://schemas.openxmlformats.org/drawingml/2006/main">
          <a:r>
            <a:rPr lang="ja-JP" altLang="en-US" sz="1400" b="1" dirty="0" smtClean="0"/>
            <a:t>埼玉</a:t>
          </a:r>
          <a:endParaRPr lang="ja-JP" altLang="en-US" sz="1400" b="1" dirty="0"/>
        </a:p>
      </cdr:txBody>
    </cdr:sp>
  </cdr:relSizeAnchor>
  <cdr:relSizeAnchor xmlns:cdr="http://schemas.openxmlformats.org/drawingml/2006/chartDrawing">
    <cdr:from>
      <cdr:x>0.22131</cdr:x>
      <cdr:y>0.56598</cdr:y>
    </cdr:from>
    <cdr:to>
      <cdr:x>0.3529</cdr:x>
      <cdr:y>0.6211</cdr:y>
    </cdr:to>
    <cdr:sp macro="" textlink="">
      <cdr:nvSpPr>
        <cdr:cNvPr id="3" name="テキスト ボックス 1"/>
        <cdr:cNvSpPr txBox="1"/>
      </cdr:nvSpPr>
      <cdr:spPr>
        <a:xfrm xmlns:a="http://schemas.openxmlformats.org/drawingml/2006/main">
          <a:off x="886044" y="2982709"/>
          <a:ext cx="526869" cy="290467"/>
        </a:xfrm>
        <a:prstGeom xmlns:a="http://schemas.openxmlformats.org/drawingml/2006/main" prst="rect">
          <a:avLst/>
        </a:prstGeom>
        <a:solidFill xmlns:a="http://schemas.openxmlformats.org/drawingml/2006/main">
          <a:schemeClr val="bg1"/>
        </a:solidFill>
        <a:ln xmlns:a="http://schemas.openxmlformats.org/drawingml/2006/main" w="28575">
          <a:solidFill>
            <a:srgbClr val="FBB5DA"/>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400" b="1" dirty="0" smtClean="0"/>
            <a:t>千葉</a:t>
          </a:r>
          <a:endParaRPr lang="ja-JP" altLang="en-US" sz="1400" b="1" dirty="0"/>
        </a:p>
      </cdr:txBody>
    </cdr:sp>
  </cdr:relSizeAnchor>
  <cdr:relSizeAnchor xmlns:cdr="http://schemas.openxmlformats.org/drawingml/2006/chartDrawing">
    <cdr:from>
      <cdr:x>0.33124</cdr:x>
      <cdr:y>0.64888</cdr:y>
    </cdr:from>
    <cdr:to>
      <cdr:x>0.46283</cdr:x>
      <cdr:y>0.704</cdr:y>
    </cdr:to>
    <cdr:sp macro="" textlink="">
      <cdr:nvSpPr>
        <cdr:cNvPr id="4" name="テキスト ボックス 1"/>
        <cdr:cNvSpPr txBox="1"/>
      </cdr:nvSpPr>
      <cdr:spPr>
        <a:xfrm xmlns:a="http://schemas.openxmlformats.org/drawingml/2006/main">
          <a:off x="1326189" y="3419590"/>
          <a:ext cx="526869" cy="290467"/>
        </a:xfrm>
        <a:prstGeom xmlns:a="http://schemas.openxmlformats.org/drawingml/2006/main" prst="rect">
          <a:avLst/>
        </a:prstGeom>
        <a:solidFill xmlns:a="http://schemas.openxmlformats.org/drawingml/2006/main">
          <a:schemeClr val="bg1"/>
        </a:solidFill>
        <a:ln xmlns:a="http://schemas.openxmlformats.org/drawingml/2006/main" w="28575">
          <a:solidFill>
            <a:srgbClr val="E6DCC6"/>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400" b="1" dirty="0" smtClean="0"/>
            <a:t>山梨</a:t>
          </a:r>
          <a:endParaRPr lang="ja-JP" altLang="en-US" sz="1400" b="1" dirty="0"/>
        </a:p>
      </cdr:txBody>
    </cdr:sp>
  </cdr:relSizeAnchor>
</c:userShapes>
</file>

<file path=ppt/drawings/drawing3.xml><?xml version="1.0" encoding="utf-8"?>
<c:userShapes xmlns:c="http://schemas.openxmlformats.org/drawingml/2006/chart">
  <cdr:relSizeAnchor xmlns:cdr="http://schemas.openxmlformats.org/drawingml/2006/chartDrawing">
    <cdr:from>
      <cdr:x>0.04728</cdr:x>
      <cdr:y>0.04093</cdr:y>
    </cdr:from>
    <cdr:to>
      <cdr:x>0.17141</cdr:x>
      <cdr:y>0.27138</cdr:y>
    </cdr:to>
    <cdr:sp macro="" textlink="">
      <cdr:nvSpPr>
        <cdr:cNvPr id="2" name="円形吹き出し 1"/>
        <cdr:cNvSpPr/>
      </cdr:nvSpPr>
      <cdr:spPr>
        <a:xfrm xmlns:a="http://schemas.openxmlformats.org/drawingml/2006/main">
          <a:off x="432372" y="128008"/>
          <a:ext cx="1135001" cy="720658"/>
        </a:xfrm>
        <a:prstGeom xmlns:a="http://schemas.openxmlformats.org/drawingml/2006/main" prst="wedgeEllipseCallout">
          <a:avLst/>
        </a:prstGeom>
        <a:solidFill xmlns:a="http://schemas.openxmlformats.org/drawingml/2006/main">
          <a:schemeClr val="accent2"/>
        </a:solidFill>
      </cdr:spPr>
      <cdr:style>
        <a:lnRef xmlns:a="http://schemas.openxmlformats.org/drawingml/2006/main" idx="1">
          <a:schemeClr val="accent2"/>
        </a:lnRef>
        <a:fillRef xmlns:a="http://schemas.openxmlformats.org/drawingml/2006/main" idx="3">
          <a:schemeClr val="accent2"/>
        </a:fillRef>
        <a:effectRef xmlns:a="http://schemas.openxmlformats.org/drawingml/2006/main" idx="2">
          <a:schemeClr val="accent2"/>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dirty="0"/>
        </a:p>
      </cdr:txBody>
    </cdr:sp>
  </cdr:relSizeAnchor>
  <cdr:relSizeAnchor xmlns:cdr="http://schemas.openxmlformats.org/drawingml/2006/chartDrawing">
    <cdr:from>
      <cdr:x>0.06059</cdr:x>
      <cdr:y>0.07999</cdr:y>
    </cdr:from>
    <cdr:to>
      <cdr:x>0.16697</cdr:x>
      <cdr:y>0.24242</cdr:y>
    </cdr:to>
    <cdr:sp macro="" textlink="">
      <cdr:nvSpPr>
        <cdr:cNvPr id="3" name="テキスト ボックス 2"/>
        <cdr:cNvSpPr txBox="1"/>
      </cdr:nvSpPr>
      <cdr:spPr>
        <a:xfrm xmlns:a="http://schemas.openxmlformats.org/drawingml/2006/main">
          <a:off x="554013" y="250142"/>
          <a:ext cx="972801" cy="5079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400" dirty="0" smtClean="0"/>
            <a:t>16.6%</a:t>
          </a:r>
          <a:endParaRPr lang="ja-JP" altLang="en-US" sz="2400" dirty="0"/>
        </a:p>
      </cdr:txBody>
    </cdr:sp>
  </cdr:relSizeAnchor>
</c:userShapes>
</file>

<file path=ppt/drawings/drawing4.xml><?xml version="1.0" encoding="utf-8"?>
<c:userShapes xmlns:c="http://schemas.openxmlformats.org/drawingml/2006/chart">
  <cdr:relSizeAnchor xmlns:cdr="http://schemas.openxmlformats.org/drawingml/2006/chartDrawing">
    <cdr:from>
      <cdr:x>0.4867</cdr:x>
      <cdr:y>0.9006</cdr:y>
    </cdr:from>
    <cdr:to>
      <cdr:x>1</cdr:x>
      <cdr:y>0.97192</cdr:y>
    </cdr:to>
    <cdr:sp macro="" textlink="">
      <cdr:nvSpPr>
        <cdr:cNvPr id="2" name="テキスト ボックス 1"/>
        <cdr:cNvSpPr txBox="1"/>
      </cdr:nvSpPr>
      <cdr:spPr>
        <a:xfrm xmlns:a="http://schemas.openxmlformats.org/drawingml/2006/main">
          <a:off x="2007233" y="2640243"/>
          <a:ext cx="2116937" cy="2090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000" dirty="0" smtClean="0"/>
            <a:t>（いばらき統計情報ネットワークより）</a:t>
          </a:r>
          <a:endParaRPr lang="ja-JP" altLang="en-US" sz="1000" dirty="0"/>
        </a:p>
      </cdr:txBody>
    </cdr:sp>
  </cdr:relSizeAnchor>
</c:userShapes>
</file>

<file path=ppt/drawings/drawing5.xml><?xml version="1.0" encoding="utf-8"?>
<c:userShapes xmlns:c="http://schemas.openxmlformats.org/drawingml/2006/chart">
  <cdr:relSizeAnchor xmlns:cdr="http://schemas.openxmlformats.org/drawingml/2006/chartDrawing">
    <cdr:from>
      <cdr:x>0.64925</cdr:x>
      <cdr:y>0.89053</cdr:y>
    </cdr:from>
    <cdr:to>
      <cdr:x>1</cdr:x>
      <cdr:y>0.97259</cdr:y>
    </cdr:to>
    <cdr:sp macro="" textlink="">
      <cdr:nvSpPr>
        <cdr:cNvPr id="2" name="テキスト ボックス 1"/>
        <cdr:cNvSpPr txBox="1"/>
      </cdr:nvSpPr>
      <cdr:spPr>
        <a:xfrm xmlns:a="http://schemas.openxmlformats.org/drawingml/2006/main">
          <a:off x="2432545" y="2304363"/>
          <a:ext cx="1314156" cy="21234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000" dirty="0" smtClean="0"/>
            <a:t>（農業センサスより）</a:t>
          </a:r>
          <a:endParaRPr lang="ja-JP" altLang="en-US" sz="1000" dirty="0"/>
        </a:p>
      </cdr:txBody>
    </cdr:sp>
  </cdr:relSizeAnchor>
</c:userShapes>
</file>

<file path=ppt/drawings/drawing6.xml><?xml version="1.0" encoding="utf-8"?>
<c:userShapes xmlns:c="http://schemas.openxmlformats.org/drawingml/2006/chart">
  <cdr:relSizeAnchor xmlns:cdr="http://schemas.openxmlformats.org/drawingml/2006/chartDrawing">
    <cdr:from>
      <cdr:x>0.30675</cdr:x>
      <cdr:y>0.42807</cdr:y>
    </cdr:from>
    <cdr:to>
      <cdr:x>0.54196</cdr:x>
      <cdr:y>0.50933</cdr:y>
    </cdr:to>
    <cdr:grpSp>
      <cdr:nvGrpSpPr>
        <cdr:cNvPr id="12" name="グループ化 11"/>
        <cdr:cNvGrpSpPr/>
      </cdr:nvGrpSpPr>
      <cdr:grpSpPr>
        <a:xfrm xmlns:a="http://schemas.openxmlformats.org/drawingml/2006/main">
          <a:off x="1436707" y="1483433"/>
          <a:ext cx="1101640" cy="281599"/>
          <a:chOff x="930350" y="1718672"/>
          <a:chExt cx="999460" cy="287079"/>
        </a:xfrm>
      </cdr:grpSpPr>
      <cdr:sp macro="" textlink="">
        <cdr:nvSpPr>
          <cdr:cNvPr id="4" name="正方形/長方形 3"/>
          <cdr:cNvSpPr/>
        </cdr:nvSpPr>
        <cdr:spPr>
          <a:xfrm xmlns:a="http://schemas.openxmlformats.org/drawingml/2006/main">
            <a:off x="930350" y="1718672"/>
            <a:ext cx="999460" cy="287079"/>
          </a:xfrm>
          <a:prstGeom xmlns:a="http://schemas.openxmlformats.org/drawingml/2006/main" prst="rect">
            <a:avLst/>
          </a:prstGeom>
          <a:solidFill xmlns:a="http://schemas.openxmlformats.org/drawingml/2006/main">
            <a:schemeClr val="bg1"/>
          </a:solidFill>
          <a:ln xmlns:a="http://schemas.openxmlformats.org/drawingml/2006/main" w="28575">
            <a:solidFill>
              <a:schemeClr val="accent4"/>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altLang="ja-JP" sz="1600" dirty="0" smtClean="0">
                <a:solidFill>
                  <a:schemeClr val="tx1"/>
                </a:solidFill>
              </a:rPr>
              <a:t>65</a:t>
            </a:r>
            <a:r>
              <a:rPr lang="ja-JP" altLang="en-US" sz="1600" dirty="0" smtClean="0">
                <a:solidFill>
                  <a:schemeClr val="tx1"/>
                </a:solidFill>
              </a:rPr>
              <a:t>歳以上</a:t>
            </a:r>
            <a:endParaRPr lang="ja-JP" sz="1600" dirty="0">
              <a:solidFill>
                <a:schemeClr val="tx1"/>
              </a:solidFill>
            </a:endParaRPr>
          </a:p>
        </cdr:txBody>
      </cdr: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2DA981D5-B68A-4A4F-ACF8-F601C46968D7}" type="datetimeFigureOut">
              <a:rPr kumimoji="1" lang="ja-JP" altLang="en-US" smtClean="0"/>
              <a:pPr/>
              <a:t>2015/2/6</a:t>
            </a:fld>
            <a:endParaRPr kumimoji="1" lang="ja-JP" altLang="en-US"/>
          </a:p>
        </p:txBody>
      </p:sp>
      <p:sp>
        <p:nvSpPr>
          <p:cNvPr id="4" name="フッター プレースホルダー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AF53CC69-4D50-4B32-8442-1F1196DE5FEF}" type="slidenum">
              <a:rPr kumimoji="1" lang="ja-JP" altLang="en-US" smtClean="0"/>
              <a:pPr/>
              <a:t>‹#›</a:t>
            </a:fld>
            <a:endParaRPr kumimoji="1" lang="ja-JP" altLang="en-US"/>
          </a:p>
        </p:txBody>
      </p:sp>
    </p:spTree>
    <p:extLst>
      <p:ext uri="{BB962C8B-B14F-4D97-AF65-F5344CB8AC3E}">
        <p14:creationId xmlns:p14="http://schemas.microsoft.com/office/powerpoint/2010/main" val="1220958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3606" cy="3397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5497" y="0"/>
            <a:ext cx="4303606" cy="339725"/>
          </a:xfrm>
          <a:prstGeom prst="rect">
            <a:avLst/>
          </a:prstGeom>
        </p:spPr>
        <p:txBody>
          <a:bodyPr vert="horz" lIns="91440" tIns="45720" rIns="91440" bIns="45720" rtlCol="0"/>
          <a:lstStyle>
            <a:lvl1pPr algn="r">
              <a:defRPr sz="1200"/>
            </a:lvl1pPr>
          </a:lstStyle>
          <a:p>
            <a:fld id="{709D03EC-2088-4C6A-8F6D-28C1910A7DFD}" type="datetimeFigureOut">
              <a:rPr kumimoji="1" lang="ja-JP" altLang="en-US" smtClean="0"/>
              <a:pPr/>
              <a:t>2015/2/6</a:t>
            </a:fld>
            <a:endParaRPr kumimoji="1" lang="ja-JP" altLang="en-US"/>
          </a:p>
        </p:txBody>
      </p:sp>
      <p:sp>
        <p:nvSpPr>
          <p:cNvPr id="4" name="スライド イメージ プレースホルダー 3"/>
          <p:cNvSpPr>
            <a:spLocks noGrp="1" noRot="1" noChangeAspect="1"/>
          </p:cNvSpPr>
          <p:nvPr>
            <p:ph type="sldImg" idx="2"/>
          </p:nvPr>
        </p:nvSpPr>
        <p:spPr>
          <a:xfrm>
            <a:off x="3267075" y="509588"/>
            <a:ext cx="3397250" cy="25479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6453596"/>
            <a:ext cx="4303606" cy="33972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5497" y="6453596"/>
            <a:ext cx="4303606" cy="339725"/>
          </a:xfrm>
          <a:prstGeom prst="rect">
            <a:avLst/>
          </a:prstGeom>
        </p:spPr>
        <p:txBody>
          <a:bodyPr vert="horz" lIns="91440" tIns="45720" rIns="91440" bIns="45720" rtlCol="0" anchor="b"/>
          <a:lstStyle>
            <a:lvl1pPr algn="r">
              <a:defRPr sz="1200"/>
            </a:lvl1pPr>
          </a:lstStyle>
          <a:p>
            <a:fld id="{459EFC2E-7122-468F-B86D-7F72EED609AE}" type="slidenum">
              <a:rPr kumimoji="1" lang="ja-JP" altLang="en-US" smtClean="0"/>
              <a:pPr/>
              <a:t>‹#›</a:t>
            </a:fld>
            <a:endParaRPr kumimoji="1" lang="ja-JP" altLang="en-US"/>
          </a:p>
        </p:txBody>
      </p:sp>
    </p:spTree>
    <p:extLst>
      <p:ext uri="{BB962C8B-B14F-4D97-AF65-F5344CB8AC3E}">
        <p14:creationId xmlns:p14="http://schemas.microsoft.com/office/powerpoint/2010/main" val="35012599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kumimoji="1" lang="ja-JP" altLang="en-US" smtClean="0"/>
              <a:pPr/>
              <a:t>1</a:t>
            </a:fld>
            <a:endParaRPr kumimoji="1" lang="ja-JP" altLang="en-US"/>
          </a:p>
        </p:txBody>
      </p:sp>
    </p:spTree>
    <p:extLst>
      <p:ext uri="{BB962C8B-B14F-4D97-AF65-F5344CB8AC3E}">
        <p14:creationId xmlns:p14="http://schemas.microsoft.com/office/powerpoint/2010/main" val="2171316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kumimoji="1" lang="ja-JP" altLang="en-US" smtClean="0"/>
              <a:t>27</a:t>
            </a:fld>
            <a:endParaRPr kumimoji="1" lang="ja-JP" altLang="en-US" dirty="0"/>
          </a:p>
        </p:txBody>
      </p:sp>
    </p:spTree>
    <p:extLst>
      <p:ext uri="{BB962C8B-B14F-4D97-AF65-F5344CB8AC3E}">
        <p14:creationId xmlns:p14="http://schemas.microsoft.com/office/powerpoint/2010/main" val="451965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28</a:t>
            </a:fld>
            <a:endParaRPr kumimoji="1" lang="ja-JP" altLang="en-US" dirty="0"/>
          </a:p>
        </p:txBody>
      </p:sp>
    </p:spTree>
    <p:extLst>
      <p:ext uri="{BB962C8B-B14F-4D97-AF65-F5344CB8AC3E}">
        <p14:creationId xmlns:p14="http://schemas.microsoft.com/office/powerpoint/2010/main" val="2878552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29</a:t>
            </a:fld>
            <a:endParaRPr kumimoji="1" lang="ja-JP" altLang="en-US" dirty="0"/>
          </a:p>
        </p:txBody>
      </p:sp>
    </p:spTree>
    <p:extLst>
      <p:ext uri="{BB962C8B-B14F-4D97-AF65-F5344CB8AC3E}">
        <p14:creationId xmlns:p14="http://schemas.microsoft.com/office/powerpoint/2010/main" val="4074490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30</a:t>
            </a:fld>
            <a:endParaRPr kumimoji="1" lang="ja-JP" altLang="en-US" dirty="0"/>
          </a:p>
        </p:txBody>
      </p:sp>
    </p:spTree>
    <p:extLst>
      <p:ext uri="{BB962C8B-B14F-4D97-AF65-F5344CB8AC3E}">
        <p14:creationId xmlns:p14="http://schemas.microsoft.com/office/powerpoint/2010/main" val="2416461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kumimoji="1" lang="ja-JP" altLang="en-US" smtClean="0"/>
              <a:t>31</a:t>
            </a:fld>
            <a:endParaRPr kumimoji="1" lang="ja-JP" altLang="en-US" dirty="0"/>
          </a:p>
        </p:txBody>
      </p:sp>
    </p:spTree>
    <p:extLst>
      <p:ext uri="{BB962C8B-B14F-4D97-AF65-F5344CB8AC3E}">
        <p14:creationId xmlns:p14="http://schemas.microsoft.com/office/powerpoint/2010/main" val="2665393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kumimoji="1" lang="ja-JP" altLang="en-US" smtClean="0"/>
              <a:t>33</a:t>
            </a:fld>
            <a:endParaRPr kumimoji="1" lang="ja-JP" altLang="en-US" dirty="0"/>
          </a:p>
        </p:txBody>
      </p:sp>
    </p:spTree>
    <p:extLst>
      <p:ext uri="{BB962C8B-B14F-4D97-AF65-F5344CB8AC3E}">
        <p14:creationId xmlns:p14="http://schemas.microsoft.com/office/powerpoint/2010/main" val="3520394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34</a:t>
            </a:fld>
            <a:endParaRPr kumimoji="1" lang="ja-JP" altLang="en-US" dirty="0"/>
          </a:p>
        </p:txBody>
      </p:sp>
    </p:spTree>
    <p:extLst>
      <p:ext uri="{BB962C8B-B14F-4D97-AF65-F5344CB8AC3E}">
        <p14:creationId xmlns:p14="http://schemas.microsoft.com/office/powerpoint/2010/main" val="2323608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kumimoji="1" lang="ja-JP" altLang="en-US" smtClean="0"/>
              <a:t>35</a:t>
            </a:fld>
            <a:endParaRPr kumimoji="1" lang="ja-JP" altLang="en-US" dirty="0"/>
          </a:p>
        </p:txBody>
      </p:sp>
    </p:spTree>
    <p:extLst>
      <p:ext uri="{BB962C8B-B14F-4D97-AF65-F5344CB8AC3E}">
        <p14:creationId xmlns:p14="http://schemas.microsoft.com/office/powerpoint/2010/main" val="1819598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FE30639-DB42-4AB0-A560-FC35BD4D77DC}" type="slidenum">
              <a:rPr lang="ja-JP" altLang="en-US" smtClean="0">
                <a:solidFill>
                  <a:prstClr val="black"/>
                </a:solidFill>
              </a:rPr>
              <a:pPr/>
              <a:t>38</a:t>
            </a:fld>
            <a:endParaRPr lang="ja-JP" altLang="en-US">
              <a:solidFill>
                <a:prstClr val="black"/>
              </a:solidFill>
            </a:endParaRPr>
          </a:p>
        </p:txBody>
      </p:sp>
    </p:spTree>
    <p:extLst>
      <p:ext uri="{BB962C8B-B14F-4D97-AF65-F5344CB8AC3E}">
        <p14:creationId xmlns:p14="http://schemas.microsoft.com/office/powerpoint/2010/main" val="4221708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FE30639-DB42-4AB0-A560-FC35BD4D77DC}" type="slidenum">
              <a:rPr lang="ja-JP" altLang="en-US" smtClean="0">
                <a:solidFill>
                  <a:prstClr val="black"/>
                </a:solidFill>
              </a:rPr>
              <a:pPr/>
              <a:t>39</a:t>
            </a:fld>
            <a:endParaRPr lang="ja-JP" altLang="en-US">
              <a:solidFill>
                <a:prstClr val="black"/>
              </a:solidFill>
            </a:endParaRPr>
          </a:p>
        </p:txBody>
      </p:sp>
    </p:spTree>
    <p:extLst>
      <p:ext uri="{BB962C8B-B14F-4D97-AF65-F5344CB8AC3E}">
        <p14:creationId xmlns:p14="http://schemas.microsoft.com/office/powerpoint/2010/main" val="664808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10</a:t>
            </a:fld>
            <a:endParaRPr lang="ja-JP" altLang="en-US">
              <a:solidFill>
                <a:prstClr val="black"/>
              </a:solidFill>
            </a:endParaRPr>
          </a:p>
        </p:txBody>
      </p:sp>
    </p:spTree>
    <p:extLst>
      <p:ext uri="{BB962C8B-B14F-4D97-AF65-F5344CB8AC3E}">
        <p14:creationId xmlns:p14="http://schemas.microsoft.com/office/powerpoint/2010/main" val="8431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40</a:t>
            </a:fld>
            <a:endParaRPr lang="ja-JP" altLang="en-US">
              <a:solidFill>
                <a:prstClr val="black"/>
              </a:solidFill>
            </a:endParaRPr>
          </a:p>
        </p:txBody>
      </p:sp>
    </p:spTree>
    <p:extLst>
      <p:ext uri="{BB962C8B-B14F-4D97-AF65-F5344CB8AC3E}">
        <p14:creationId xmlns:p14="http://schemas.microsoft.com/office/powerpoint/2010/main" val="4204575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みなさん、霞ヶ浦と言えばなにを思い浮かべますか？</a:t>
            </a:r>
            <a:endParaRPr kumimoji="1" lang="en-US" altLang="ja-JP" dirty="0" smtClean="0"/>
          </a:p>
          <a:p>
            <a:r>
              <a:rPr kumimoji="1" lang="ja-JP" altLang="en-US" dirty="0" smtClean="0"/>
              <a:t>豊かな自然　雄大な景色　整備された道　交流の場である霞ヶ浦総合公園　自転車持ち込み可能な常磐線によるアクセス　霞ヶ浦には多くの輝きがあります。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41</a:t>
            </a:fld>
            <a:endParaRPr lang="ja-JP" altLang="en-US">
              <a:solidFill>
                <a:prstClr val="black"/>
              </a:solidFill>
            </a:endParaRPr>
          </a:p>
        </p:txBody>
      </p:sp>
    </p:spTree>
    <p:extLst>
      <p:ext uri="{BB962C8B-B14F-4D97-AF65-F5344CB8AC3E}">
        <p14:creationId xmlns:p14="http://schemas.microsoft.com/office/powerpoint/2010/main" val="2770591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しかしこちらのグラフを見てわかる通り、霞ヶ浦のいまの現状に満足している、という方は少ないと思われます。たしかに現在でも輝きはありますが、まだまだ霞ヶ浦のポテンシャルを活かし、輝きを増すことができると考えます。</a:t>
            </a:r>
            <a:endParaRPr kumimoji="1" lang="en-US" altLang="ja-JP" dirty="0" smtClean="0"/>
          </a:p>
          <a:p>
            <a:r>
              <a:rPr kumimoji="1" lang="ja-JP" altLang="en-US" dirty="0" smtClean="0"/>
              <a:t>そして、最終的に、霞ヶ浦をみる人々の目が輝く地区を目指していきます。</a:t>
            </a:r>
            <a:endParaRPr kumimoji="1" lang="en-US" altLang="ja-JP" dirty="0" smtClean="0"/>
          </a:p>
          <a:p>
            <a:r>
              <a:rPr kumimoji="1" lang="ja-JP" altLang="en-US" dirty="0" smtClean="0"/>
              <a:t>今よりも輝きを放つ霞ヶ浦をめざすために、この地区では、多くの人に訪れてもらう、という意味で、人々の目を増やす、と、親水性の向上、という２点を目的とした提案をします。</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42</a:t>
            </a:fld>
            <a:endParaRPr lang="ja-JP" altLang="en-US">
              <a:solidFill>
                <a:prstClr val="black"/>
              </a:solidFill>
            </a:endParaRPr>
          </a:p>
        </p:txBody>
      </p:sp>
    </p:spTree>
    <p:extLst>
      <p:ext uri="{BB962C8B-B14F-4D97-AF65-F5344CB8AC3E}">
        <p14:creationId xmlns:p14="http://schemas.microsoft.com/office/powerpoint/2010/main" val="1136788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霞ヶ浦では現在日本一のサイクリングロードも整備されており、サイクリングで注目を集めています。</a:t>
            </a:r>
            <a:r>
              <a:rPr kumimoji="1" lang="ja-JP" altLang="en-US" dirty="0" err="1" smtClean="0"/>
              <a:t>なので</a:t>
            </a:r>
            <a:r>
              <a:rPr kumimoji="1" lang="ja-JP" altLang="en-US" dirty="0" smtClean="0"/>
              <a:t>ここではサイクリストの拠点について話したいと思います。</a:t>
            </a:r>
            <a:endParaRPr kumimoji="1" lang="en-US" altLang="ja-JP" dirty="0" smtClean="0"/>
          </a:p>
          <a:p>
            <a:r>
              <a:rPr kumimoji="1" lang="ja-JP" altLang="en-US" dirty="0" smtClean="0"/>
              <a:t>いままでの地区では実現可能性だったり、お金のことについて触れてきましたが、霞ヶ浦地区ではみなさんによりイメージを持っていただきたいと思い、サイクリストの拠点のイメージを作成しました。それがこちら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43</a:t>
            </a:fld>
            <a:endParaRPr lang="ja-JP" altLang="en-US">
              <a:solidFill>
                <a:prstClr val="black"/>
              </a:solidFill>
            </a:endParaRPr>
          </a:p>
        </p:txBody>
      </p:sp>
    </p:spTree>
    <p:extLst>
      <p:ext uri="{BB962C8B-B14F-4D97-AF65-F5344CB8AC3E}">
        <p14:creationId xmlns:p14="http://schemas.microsoft.com/office/powerpoint/2010/main" val="3010430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もちろん今でも霞ヶ浦総合公園は、スポーツマンの拠点になっていますが</a:t>
            </a:r>
            <a:endParaRPr kumimoji="1" lang="en-US" altLang="ja-JP" dirty="0" smtClean="0"/>
          </a:p>
          <a:p>
            <a:r>
              <a:rPr kumimoji="1" lang="ja-JP" altLang="en-US" dirty="0" smtClean="0"/>
              <a:t>公園という広い面の拠点ではなく、建物という細かい点の拠点を建てることで、より空間に人が集まり様々な人の間に交流が生まれることを目指します。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44</a:t>
            </a:fld>
            <a:endParaRPr lang="ja-JP" altLang="en-US">
              <a:solidFill>
                <a:prstClr val="black"/>
              </a:solidFill>
            </a:endParaRPr>
          </a:p>
        </p:txBody>
      </p:sp>
    </p:spTree>
    <p:extLst>
      <p:ext uri="{BB962C8B-B14F-4D97-AF65-F5344CB8AC3E}">
        <p14:creationId xmlns:p14="http://schemas.microsoft.com/office/powerpoint/2010/main" val="263436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こちらは拠点の平面図になります。</a:t>
            </a:r>
            <a:endParaRPr kumimoji="1" lang="en-US" altLang="ja-JP" dirty="0" smtClean="0"/>
          </a:p>
          <a:p>
            <a:r>
              <a:rPr kumimoji="1" lang="ja-JP" altLang="en-US" dirty="0" smtClean="0"/>
              <a:t>サイクリストだけでなく様々な人が集まる交流の場として使えるように、子どもへの自転車教室、自転車の無料貸し出し、また自転車に乗ったまま利用できるカフェやシャワー、コインロッカーの設置を行います。</a:t>
            </a:r>
            <a:endParaRPr kumimoji="1" lang="ja-JP" altLang="en-US" dirty="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45</a:t>
            </a:fld>
            <a:endParaRPr lang="ja-JP" altLang="en-US">
              <a:solidFill>
                <a:prstClr val="black"/>
              </a:solidFill>
            </a:endParaRPr>
          </a:p>
        </p:txBody>
      </p:sp>
    </p:spTree>
    <p:extLst>
      <p:ext uri="{BB962C8B-B14F-4D97-AF65-F5344CB8AC3E}">
        <p14:creationId xmlns:p14="http://schemas.microsoft.com/office/powerpoint/2010/main" val="3579424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27000" algn="just">
              <a:lnSpc>
                <a:spcPts val="1200"/>
              </a:lnSpc>
              <a:spcAft>
                <a:spcPts val="0"/>
              </a:spcAft>
            </a:pPr>
            <a:r>
              <a:rPr lang="ja-JP" altLang="ja-JP"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私たちが考えた、霞ヶ浦を見る人々の目を増やすという提案、親水性の向上をはかるための提案、これらが相互に関係し合うことで、より霞ヶ浦に来る人が増え、それにより親水性が向上する</a:t>
            </a:r>
            <a:r>
              <a:rPr lang="ja-JP" altLang="en-US"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、すると</a:t>
            </a:r>
            <a:r>
              <a:rPr lang="ja-JP" altLang="ja-JP"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霞ヶ浦をきれいにしようとする動きが</a:t>
            </a:r>
            <a:r>
              <a:rPr lang="ja-JP" altLang="en-US"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できあがり、</a:t>
            </a:r>
            <a:endParaRPr lang="en-US" altLang="ja-JP" sz="1200" kern="100" dirty="0" smtClean="0">
              <a:effectLst/>
              <a:latin typeface="Century" panose="02040604050505020304" pitchFamily="18" charset="0"/>
              <a:ea typeface="ＭＳ 明朝" panose="02020609040205080304" pitchFamily="17" charset="-128"/>
              <a:cs typeface="Times New Roman" panose="02020603050405020304" pitchFamily="18" charset="0"/>
            </a:endParaRPr>
          </a:p>
          <a:p>
            <a:pPr indent="127000" algn="just">
              <a:lnSpc>
                <a:spcPts val="1200"/>
              </a:lnSpc>
              <a:spcAft>
                <a:spcPts val="0"/>
              </a:spcAft>
            </a:pPr>
            <a:r>
              <a:rPr lang="ja-JP" altLang="ja-JP"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さらに人が訪れるようになる、</a:t>
            </a:r>
            <a:r>
              <a:rPr lang="ja-JP" altLang="en-US"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そしてまた霞ヶ浦に人が増え、きれいになり、人が増え・・・</a:t>
            </a:r>
            <a:r>
              <a:rPr lang="ja-JP" altLang="ja-JP"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といったプラスのサイクルがうまれる。またこれらは提案同士のサイクルにとどまらず、これらの提案に地域住民や多地域住民が関わることで、新たに交流というサイクルが生まれる。それにより、霞ヶ浦により輝きが宿り、そして霞ヶ浦を見る人々の目に輝きが宿る</a:t>
            </a:r>
            <a:r>
              <a:rPr lang="ja-JP" altLang="en-US" sz="1200" kern="100" dirty="0" smtClean="0">
                <a:effectLst/>
                <a:latin typeface="Century" panose="02040604050505020304" pitchFamily="18" charset="0"/>
                <a:ea typeface="ＭＳ 明朝" panose="02020609040205080304" pitchFamily="17" charset="-128"/>
                <a:cs typeface="Times New Roman" panose="02020603050405020304" pitchFamily="18" charset="0"/>
              </a:rPr>
              <a:t>、そんな地区を目指していきます。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46</a:t>
            </a:fld>
            <a:endParaRPr lang="ja-JP" altLang="en-US">
              <a:solidFill>
                <a:prstClr val="black"/>
              </a:solidFill>
            </a:endParaRPr>
          </a:p>
        </p:txBody>
      </p:sp>
    </p:spTree>
    <p:extLst>
      <p:ext uri="{BB962C8B-B14F-4D97-AF65-F5344CB8AC3E}">
        <p14:creationId xmlns:p14="http://schemas.microsoft.com/office/powerpoint/2010/main" val="11550045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kumimoji="1" lang="ja-JP" altLang="en-US" smtClean="0"/>
              <a:pPr/>
              <a:t>50</a:t>
            </a:fld>
            <a:endParaRPr kumimoji="1" lang="ja-JP" altLang="en-US"/>
          </a:p>
        </p:txBody>
      </p:sp>
    </p:spTree>
    <p:extLst>
      <p:ext uri="{BB962C8B-B14F-4D97-AF65-F5344CB8AC3E}">
        <p14:creationId xmlns:p14="http://schemas.microsoft.com/office/powerpoint/2010/main" val="34868644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51</a:t>
            </a:fld>
            <a:endParaRPr lang="ja-JP" altLang="en-US">
              <a:solidFill>
                <a:prstClr val="black"/>
              </a:solidFill>
            </a:endParaRPr>
          </a:p>
        </p:txBody>
      </p:sp>
    </p:spTree>
    <p:extLst>
      <p:ext uri="{BB962C8B-B14F-4D97-AF65-F5344CB8AC3E}">
        <p14:creationId xmlns:p14="http://schemas.microsoft.com/office/powerpoint/2010/main" val="1126812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53</a:t>
            </a:fld>
            <a:endParaRPr lang="ja-JP" altLang="en-US">
              <a:solidFill>
                <a:prstClr val="black"/>
              </a:solidFill>
            </a:endParaRPr>
          </a:p>
        </p:txBody>
      </p:sp>
    </p:spTree>
    <p:extLst>
      <p:ext uri="{BB962C8B-B14F-4D97-AF65-F5344CB8AC3E}">
        <p14:creationId xmlns:p14="http://schemas.microsoft.com/office/powerpoint/2010/main" val="2498756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11</a:t>
            </a:fld>
            <a:endParaRPr lang="ja-JP" altLang="en-US">
              <a:solidFill>
                <a:prstClr val="black"/>
              </a:solidFill>
            </a:endParaRPr>
          </a:p>
        </p:txBody>
      </p:sp>
    </p:spTree>
    <p:extLst>
      <p:ext uri="{BB962C8B-B14F-4D97-AF65-F5344CB8AC3E}">
        <p14:creationId xmlns:p14="http://schemas.microsoft.com/office/powerpoint/2010/main" val="2631909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54</a:t>
            </a:fld>
            <a:endParaRPr lang="ja-JP" altLang="en-US">
              <a:solidFill>
                <a:prstClr val="black"/>
              </a:solidFill>
            </a:endParaRPr>
          </a:p>
        </p:txBody>
      </p:sp>
    </p:spTree>
    <p:extLst>
      <p:ext uri="{BB962C8B-B14F-4D97-AF65-F5344CB8AC3E}">
        <p14:creationId xmlns:p14="http://schemas.microsoft.com/office/powerpoint/2010/main" val="21216794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55</a:t>
            </a:fld>
            <a:endParaRPr lang="ja-JP" altLang="en-US">
              <a:solidFill>
                <a:prstClr val="black"/>
              </a:solidFill>
            </a:endParaRPr>
          </a:p>
        </p:txBody>
      </p:sp>
    </p:spTree>
    <p:extLst>
      <p:ext uri="{BB962C8B-B14F-4D97-AF65-F5344CB8AC3E}">
        <p14:creationId xmlns:p14="http://schemas.microsoft.com/office/powerpoint/2010/main" val="37033139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56</a:t>
            </a:fld>
            <a:endParaRPr lang="ja-JP" altLang="en-US">
              <a:solidFill>
                <a:prstClr val="black"/>
              </a:solidFill>
            </a:endParaRPr>
          </a:p>
        </p:txBody>
      </p:sp>
    </p:spTree>
    <p:extLst>
      <p:ext uri="{BB962C8B-B14F-4D97-AF65-F5344CB8AC3E}">
        <p14:creationId xmlns:p14="http://schemas.microsoft.com/office/powerpoint/2010/main" val="1868443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57</a:t>
            </a:fld>
            <a:endParaRPr lang="ja-JP" altLang="en-US">
              <a:solidFill>
                <a:prstClr val="black"/>
              </a:solidFill>
            </a:endParaRPr>
          </a:p>
        </p:txBody>
      </p:sp>
    </p:spTree>
    <p:extLst>
      <p:ext uri="{BB962C8B-B14F-4D97-AF65-F5344CB8AC3E}">
        <p14:creationId xmlns:p14="http://schemas.microsoft.com/office/powerpoint/2010/main" val="42371715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58</a:t>
            </a:fld>
            <a:endParaRPr lang="ja-JP" altLang="en-US">
              <a:solidFill>
                <a:prstClr val="black"/>
              </a:solidFill>
            </a:endParaRPr>
          </a:p>
        </p:txBody>
      </p:sp>
    </p:spTree>
    <p:extLst>
      <p:ext uri="{BB962C8B-B14F-4D97-AF65-F5344CB8AC3E}">
        <p14:creationId xmlns:p14="http://schemas.microsoft.com/office/powerpoint/2010/main" val="22751843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59</a:t>
            </a:fld>
            <a:endParaRPr lang="ja-JP" altLang="en-US">
              <a:solidFill>
                <a:prstClr val="black"/>
              </a:solidFill>
            </a:endParaRPr>
          </a:p>
        </p:txBody>
      </p:sp>
    </p:spTree>
    <p:extLst>
      <p:ext uri="{BB962C8B-B14F-4D97-AF65-F5344CB8AC3E}">
        <p14:creationId xmlns:p14="http://schemas.microsoft.com/office/powerpoint/2010/main" val="42583567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69</a:t>
            </a:fld>
            <a:endParaRPr kumimoji="1" lang="ja-JP" altLang="en-US" dirty="0"/>
          </a:p>
        </p:txBody>
      </p:sp>
    </p:spTree>
    <p:extLst>
      <p:ext uri="{BB962C8B-B14F-4D97-AF65-F5344CB8AC3E}">
        <p14:creationId xmlns:p14="http://schemas.microsoft.com/office/powerpoint/2010/main" val="31958469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70</a:t>
            </a:fld>
            <a:endParaRPr kumimoji="1" lang="ja-JP" altLang="en-US" dirty="0"/>
          </a:p>
        </p:txBody>
      </p:sp>
    </p:spTree>
    <p:extLst>
      <p:ext uri="{BB962C8B-B14F-4D97-AF65-F5344CB8AC3E}">
        <p14:creationId xmlns:p14="http://schemas.microsoft.com/office/powerpoint/2010/main" val="19220754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857500" y="514350"/>
            <a:ext cx="3429000" cy="2571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kumimoji="1" lang="ja-JP" altLang="en-US" smtClean="0"/>
              <a:t>74</a:t>
            </a:fld>
            <a:endParaRPr kumimoji="1" lang="ja-JP" altLang="en-US" dirty="0"/>
          </a:p>
        </p:txBody>
      </p:sp>
    </p:spTree>
    <p:extLst>
      <p:ext uri="{BB962C8B-B14F-4D97-AF65-F5344CB8AC3E}">
        <p14:creationId xmlns:p14="http://schemas.microsoft.com/office/powerpoint/2010/main" val="30425447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こちらは拠点の平面図になります。</a:t>
            </a:r>
            <a:endParaRPr kumimoji="1" lang="en-US" altLang="ja-JP" dirty="0" smtClean="0"/>
          </a:p>
          <a:p>
            <a:r>
              <a:rPr kumimoji="1" lang="ja-JP" altLang="en-US" dirty="0" smtClean="0"/>
              <a:t>サイクリストだけでなく様々な人が集まる交流の場として使えるように、子どもへの自転車教室、自転車の無料貸し出し、また自転車に乗ったまま利用できるカフェやシャワー、コインロッカーの設置を行います。</a:t>
            </a:r>
            <a:endParaRPr kumimoji="1" lang="ja-JP" altLang="en-US" dirty="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100</a:t>
            </a:fld>
            <a:endParaRPr lang="ja-JP" altLang="en-US">
              <a:solidFill>
                <a:prstClr val="black"/>
              </a:solidFill>
            </a:endParaRPr>
          </a:p>
        </p:txBody>
      </p:sp>
    </p:spTree>
    <p:extLst>
      <p:ext uri="{BB962C8B-B14F-4D97-AF65-F5344CB8AC3E}">
        <p14:creationId xmlns:p14="http://schemas.microsoft.com/office/powerpoint/2010/main" val="223210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12</a:t>
            </a:fld>
            <a:endParaRPr lang="ja-JP" altLang="en-US">
              <a:solidFill>
                <a:prstClr val="black"/>
              </a:solidFill>
            </a:endParaRPr>
          </a:p>
        </p:txBody>
      </p:sp>
    </p:spTree>
    <p:extLst>
      <p:ext uri="{BB962C8B-B14F-4D97-AF65-F5344CB8AC3E}">
        <p14:creationId xmlns:p14="http://schemas.microsoft.com/office/powerpoint/2010/main" val="20978604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拠点のイメージはこちらのようになります。また拠点を建てる具体的な場所についてはこちらになります。</a:t>
            </a:r>
            <a:endParaRPr kumimoji="1" lang="en-US" altLang="ja-JP" dirty="0" smtClean="0"/>
          </a:p>
          <a:p>
            <a:endParaRPr kumimoji="1" lang="en-US" altLang="ja-JP" dirty="0" smtClean="0"/>
          </a:p>
          <a:p>
            <a:r>
              <a:rPr kumimoji="1" lang="ja-JP" altLang="en-US" dirty="0" smtClean="0"/>
              <a:t>もちろん今でも霞ヶ浦総合公園は、スポーツマンの拠点になっていますが</a:t>
            </a:r>
            <a:endParaRPr kumimoji="1" lang="en-US" altLang="ja-JP" dirty="0" smtClean="0"/>
          </a:p>
          <a:p>
            <a:r>
              <a:rPr kumimoji="1" lang="ja-JP" altLang="en-US" dirty="0" smtClean="0"/>
              <a:t>霞ヶ浦の沿岸に他に休憩スペースがないことや</a:t>
            </a:r>
            <a:endParaRPr kumimoji="1" lang="en-US" altLang="ja-JP" dirty="0" smtClean="0"/>
          </a:p>
          <a:p>
            <a:r>
              <a:rPr kumimoji="1" lang="ja-JP" altLang="en-US" dirty="0" smtClean="0"/>
              <a:t>公園という広い面の拠点ではなく、建物という細かい点の拠点を建てることで、より空間に人が集まり様々な人の間に交流が生まれます。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101</a:t>
            </a:fld>
            <a:endParaRPr lang="ja-JP" altLang="en-US">
              <a:solidFill>
                <a:prstClr val="black"/>
              </a:solidFill>
            </a:endParaRPr>
          </a:p>
        </p:txBody>
      </p:sp>
    </p:spTree>
    <p:extLst>
      <p:ext uri="{BB962C8B-B14F-4D97-AF65-F5344CB8AC3E}">
        <p14:creationId xmlns:p14="http://schemas.microsoft.com/office/powerpoint/2010/main" val="1012839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写真いらん</a:t>
            </a:r>
            <a:endParaRPr kumimoji="1" lang="en-US" altLang="ja-JP" dirty="0" smtClean="0"/>
          </a:p>
          <a:p>
            <a:r>
              <a:rPr kumimoji="1" lang="ja-JP" altLang="en-US" dirty="0" smtClean="0"/>
              <a:t>スケッチアップいれる</a:t>
            </a:r>
            <a:endParaRPr kumimoji="1" lang="en-US" altLang="ja-JP" dirty="0" smtClean="0"/>
          </a:p>
          <a:p>
            <a:endParaRPr kumimoji="1" lang="en-US" altLang="ja-JP" dirty="0" smtClean="0"/>
          </a:p>
          <a:p>
            <a:r>
              <a:rPr kumimoji="1" lang="ja-JP" altLang="en-US" dirty="0" smtClean="0"/>
              <a:t>いっこいっこ説明します</a:t>
            </a:r>
            <a:endParaRPr kumimoji="1" lang="ja-JP" altLang="en-US" dirty="0"/>
          </a:p>
        </p:txBody>
      </p:sp>
      <p:sp>
        <p:nvSpPr>
          <p:cNvPr id="4" name="スライド番号プレースホルダー 3"/>
          <p:cNvSpPr>
            <a:spLocks noGrp="1"/>
          </p:cNvSpPr>
          <p:nvPr>
            <p:ph type="sldNum" sz="quarter" idx="10"/>
          </p:nvPr>
        </p:nvSpPr>
        <p:spPr/>
        <p:txBody>
          <a:bodyPr/>
          <a:lstStyle/>
          <a:p>
            <a:fld id="{E86D953E-B0C2-1546-9D71-A1F1F8964107}" type="slidenum">
              <a:rPr lang="ja-JP" altLang="en-US" smtClean="0">
                <a:solidFill>
                  <a:prstClr val="black"/>
                </a:solidFill>
              </a:rPr>
              <a:pPr/>
              <a:t>102</a:t>
            </a:fld>
            <a:endParaRPr lang="ja-JP" altLang="en-US">
              <a:solidFill>
                <a:prstClr val="black"/>
              </a:solidFill>
            </a:endParaRPr>
          </a:p>
        </p:txBody>
      </p:sp>
    </p:spTree>
    <p:extLst>
      <p:ext uri="{BB962C8B-B14F-4D97-AF65-F5344CB8AC3E}">
        <p14:creationId xmlns:p14="http://schemas.microsoft.com/office/powerpoint/2010/main" val="31844815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AA2F025-F519-49B1-B65C-288BEDFEA540}" type="slidenum">
              <a:rPr kumimoji="1" lang="ja-JP" altLang="en-US" smtClean="0"/>
              <a:t>108</a:t>
            </a:fld>
            <a:endParaRPr kumimoji="1" lang="ja-JP" altLang="en-US"/>
          </a:p>
        </p:txBody>
      </p:sp>
    </p:spTree>
    <p:extLst>
      <p:ext uri="{BB962C8B-B14F-4D97-AF65-F5344CB8AC3E}">
        <p14:creationId xmlns:p14="http://schemas.microsoft.com/office/powerpoint/2010/main" val="2485342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13</a:t>
            </a:fld>
            <a:endParaRPr lang="ja-JP" altLang="en-US">
              <a:solidFill>
                <a:prstClr val="black"/>
              </a:solidFill>
            </a:endParaRPr>
          </a:p>
        </p:txBody>
      </p:sp>
    </p:spTree>
    <p:extLst>
      <p:ext uri="{BB962C8B-B14F-4D97-AF65-F5344CB8AC3E}">
        <p14:creationId xmlns:p14="http://schemas.microsoft.com/office/powerpoint/2010/main" val="160085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14</a:t>
            </a:fld>
            <a:endParaRPr lang="ja-JP" altLang="en-US">
              <a:solidFill>
                <a:prstClr val="black"/>
              </a:solidFill>
            </a:endParaRPr>
          </a:p>
        </p:txBody>
      </p:sp>
    </p:spTree>
    <p:extLst>
      <p:ext uri="{BB962C8B-B14F-4D97-AF65-F5344CB8AC3E}">
        <p14:creationId xmlns:p14="http://schemas.microsoft.com/office/powerpoint/2010/main" val="1882361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15</a:t>
            </a:fld>
            <a:endParaRPr lang="ja-JP" altLang="en-US">
              <a:solidFill>
                <a:prstClr val="black"/>
              </a:solidFill>
            </a:endParaRPr>
          </a:p>
        </p:txBody>
      </p:sp>
    </p:spTree>
    <p:extLst>
      <p:ext uri="{BB962C8B-B14F-4D97-AF65-F5344CB8AC3E}">
        <p14:creationId xmlns:p14="http://schemas.microsoft.com/office/powerpoint/2010/main" val="2287903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16</a:t>
            </a:fld>
            <a:endParaRPr lang="ja-JP" altLang="en-US">
              <a:solidFill>
                <a:prstClr val="black"/>
              </a:solidFill>
            </a:endParaRPr>
          </a:p>
        </p:txBody>
      </p:sp>
    </p:spTree>
    <p:extLst>
      <p:ext uri="{BB962C8B-B14F-4D97-AF65-F5344CB8AC3E}">
        <p14:creationId xmlns:p14="http://schemas.microsoft.com/office/powerpoint/2010/main" val="3267306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17</a:t>
            </a:fld>
            <a:endParaRPr lang="ja-JP" altLang="en-US">
              <a:solidFill>
                <a:prstClr val="black"/>
              </a:solidFill>
            </a:endParaRPr>
          </a:p>
        </p:txBody>
      </p:sp>
    </p:spTree>
    <p:extLst>
      <p:ext uri="{BB962C8B-B14F-4D97-AF65-F5344CB8AC3E}">
        <p14:creationId xmlns:p14="http://schemas.microsoft.com/office/powerpoint/2010/main" val="1269451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F61B233B-0CA2-4C61-B6AF-3CB90545B68A}" type="datetime1">
              <a:rPr kumimoji="1" lang="ja-JP" altLang="en-US" smtClean="0"/>
              <a:t>2015/2/6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649019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BF80FC72-8888-4358-90CE-7888CCA337B4}" type="datetime1">
              <a:rPr kumimoji="1" lang="ja-JP" altLang="en-US" smtClean="0"/>
              <a:t>2015/2/6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155366490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025DC02-2CA7-4D98-90ED-8268C4CACF8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4190313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76B8234-4E56-474D-9ACF-B3C49A0369F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5452727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5218C2B-D003-40B5-8711-E240456B317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387753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C75CFAA-A2CA-447E-8AA2-7885125C7F4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4625377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226705F-0A0E-4404-B18F-3441D17A43B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3305098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331196E-F504-42AF-B5A4-386D328D6FF1}"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9806373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36C58B0-15AA-4810-A258-5EBB307E331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695838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45C5F6B-4B62-4AB5-A2EB-D6E0F8E6878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4602589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998227A-D4B2-4E6B-BC6B-A1C6EBA0DA2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7752700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23F2D47-3EC1-4923-B830-359285DC0B81}"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6113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67F3AAC5-F9A9-4A4D-9BED-365039F26725}" type="datetime1">
              <a:rPr kumimoji="1" lang="ja-JP" altLang="en-US" smtClean="0"/>
              <a:t>2015/2/6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65884115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BE91B27-F9D3-4933-89CE-8729510DE961}"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48587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BC93404B-C4DD-41BA-A880-B07906B6D204}"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00379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D644861-AE29-48ED-A2AB-31E1BED970B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9562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382A1A33-E0C4-4016-BCCD-A2328A73C1C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95692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FB017C70-9B46-440B-874E-DABB141909D4}"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47868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DC92380C-3A30-4E5C-B86A-F5C18FC2A3AC}"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97029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89FE7046-CC77-4D2F-A935-303FE758ACC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a:xfrm>
            <a:off x="6945630" y="6344159"/>
            <a:ext cx="2057400" cy="365125"/>
          </a:xfrm>
        </p:spPr>
        <p:txBody>
          <a:bodyPr/>
          <a:lstStyle>
            <a:lvl1pPr>
              <a:defRPr sz="2000"/>
            </a:lvl1pPr>
          </a:lstStyle>
          <a:p>
            <a:fld id="{FA8F30AE-BE2D-46FD-AE1D-351BB67E9D83}"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08144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B0ABCA-79D0-49E7-BCB9-C6698AA8647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a:xfrm>
            <a:off x="6945630" y="6348478"/>
            <a:ext cx="2057400" cy="365125"/>
          </a:xfrm>
        </p:spPr>
        <p:txBody>
          <a:bodyPr/>
          <a:lstStyle>
            <a:lvl1pPr>
              <a:defRPr sz="2000"/>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11621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ED3D469-D092-4CD7-AB4A-E2AD88FDEB2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0918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4F5BFFD8-06DA-48B7-B340-9A4414CFFE9C}" type="datetime1">
              <a:rPr kumimoji="1" lang="ja-JP" altLang="en-US" smtClean="0"/>
              <a:t>2015/2/6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3679761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42DF3664-AB42-4A8F-97A2-DC42ABCE9B5D}"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91700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B97772AE-54FE-486C-BC7C-E9DCADE2A71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52197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C28FBAF-14A9-4B53-A7B5-5976709B01DA}"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4710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E0E440D5-417B-4D68-A550-2F2D3F4D22A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60076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2EB3F7D-CCEF-4DF5-BB1F-D3D998D51DCC}"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0501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50675E82-6C36-4447-B988-A5126408F41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13803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970D2C0-9613-4E09-871C-F93DC9E5A59C}"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310126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D1911E2-8C03-4D67-86F9-14C0B7770D9B}"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92506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FF2767AE-4FE4-4E60-9F70-CDADF71889C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269489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136D032-A0E9-43A1-842C-09A53ABD1A6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96675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4C8BDEDE-5E25-4D3F-9CC5-A0DF13F0F126}" type="datetime1">
              <a:rPr kumimoji="1" lang="ja-JP" altLang="en-US" smtClean="0"/>
              <a:t>2015/2/6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2114994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62CEEF8-D458-4500-9FCD-7634271384C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87298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AC74C35-849E-4664-820B-EEA067C6E61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8435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7C8BA55-8DB4-4D81-B67E-204527D0D53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16265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D3B8C01-C887-4E01-85FA-45C17509904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030543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394CF075-3F6F-4418-B14F-55B123D38C1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145382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0D6D296-426C-451C-B1CD-90290CFA6C14}"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96725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47276FA6-2DFD-4B7B-97E2-1F3F9A39838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739716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F5D35CDB-9FD9-4F27-BA7E-51A0F1F2FA0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894665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87C370E7-469F-445B-BCC6-583F780BBC4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712836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76D4F993-B6BD-41B4-831F-A8F0D75190F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19318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209BAD30-124D-41A4-8F72-146482115517}" type="datetime1">
              <a:rPr kumimoji="1" lang="ja-JP" altLang="en-US" smtClean="0"/>
              <a:t>2015/2/6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7221283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BFC8EA-5C38-46C6-BE8A-4E3D3642FEE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753804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CFC41AC7-A465-4679-9A9E-CC022635CB0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555346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4E8E1F01-4F63-4124-BE6C-F17A465E65D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128713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9779B36-6B22-4737-B8A5-E7F7404F8D6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20673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6378AD3-566E-442C-8417-71F393DBFA1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228968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DB15D8D8-A9C4-4314-9AEB-37DC6CD908A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598541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581373A-6617-4B91-AB94-FA231677B54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018973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542B3C90-B348-447D-960D-883BD41D91D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533697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1D127049-E137-4EA7-A211-D48AF69564C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935359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780B0FD4-4A04-4E1D-BE54-FB5A6CB8B75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0807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2EDD171A-44F5-47E4-A34F-AAA031B384D3}" type="datetime1">
              <a:rPr kumimoji="1" lang="ja-JP" altLang="en-US" smtClean="0"/>
              <a:t>2015/2/6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23131993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7163F82A-7969-418F-9B67-41A66C91C7B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187983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187829-3314-43F0-B68F-5476B30E6E5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260899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004064C-8CF5-4804-8F13-E2EDCED7567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720209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70C172BB-3C4B-4BC4-A6E8-C0834F383A1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636543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CF8C0D13-0E72-4BB3-8BDA-1FA9E471BE5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556373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F7D99557-86C5-4FB7-ABFB-54F336C282A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567559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5851C533-48BA-446C-8568-873C28A9F1D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37279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8956E08-33E9-441C-BDC2-DD48163E4505}"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162645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B09606D1-32C4-44B9-978E-B46C77C2112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849617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54386A47-454C-4CA7-AC77-3EF7034B1F2D}"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0809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C1B321BA-F5B3-4012-B2DD-93E4F2DC05D9}" type="datetime1">
              <a:rPr kumimoji="1" lang="ja-JP" altLang="en-US" smtClean="0"/>
              <a:t>2015/2/6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41454727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C7B63151-9F42-4AAB-88B1-AE6319A1EA0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167769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0DCCE50B-B593-4FDF-8BDE-1E08E55A233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576988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FF654-19EC-4BA1-8DBC-AE11EA422A5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551598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F2591B3E-F443-4EF9-899E-BC518151A91B}"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28796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CF670BD1-904E-4358-840E-FAA9488A5175}"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22059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E5EAD40-F557-479F-99C5-C268ACAFAE3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134949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9E98644-FB57-45D1-A4EC-BBE64189A8DC}"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914417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CF805D10-BCC2-48C3-B173-58FC263642CC}"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646560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A89EFBE-B185-4ABA-8B07-F258AD41A96A}"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512832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32A3C4F3-863C-41BB-82FA-F10302353261}"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79845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EF60D5-4EA7-4256-BC12-D7FBA68AA09D}" type="datetime1">
              <a:rPr kumimoji="1" lang="ja-JP" altLang="en-US" smtClean="0"/>
              <a:t>2015/2/6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9690200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7A099D5F-6B89-4B34-B769-5C0A824115F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823475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FFC0D2E8-7CB8-4BFD-A92F-8C1BFDF9E66D}"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925225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AE96CF47-CAC0-4F2E-A127-F3CD4F02F6F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090052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852699-51FA-400E-9EA1-C87AA48446C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687696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B72C4AE6-715A-4F08-ACDB-820B7A70893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6989157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003D0A19-E471-4BB7-8CBA-826DA13A502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449183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1B66941-7BC2-416D-9E6B-BFB433718FD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73521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58F278D-53B0-4D81-89F8-7BF514785EB4}"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713493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7370164-84BB-4887-B41F-21986AB9503D}"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803558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D0759E6-3B95-485E-9003-E735C92AB2A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55793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AAFB8A9B-86FE-4604-9EC4-E746BF61082B}" type="datetime1">
              <a:rPr kumimoji="1" lang="ja-JP" altLang="en-US" smtClean="0"/>
              <a:t>2015/2/6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39196509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6CFCDDC2-751A-4749-844C-5668CFF85056}"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300653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6731F06-B11C-4873-B334-02D82CE32BEB}"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6801610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361F95E-F3AB-4DBE-A849-8805323011B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659556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3698594-AF04-404D-A685-8FD438E3CD81}"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496303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5C67F6D-3CFB-489F-A15F-1CA892F7167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7940941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0EA1310-7BE7-4E86-924E-1FAF662E08D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484723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E159137-AC41-4D26-AEB6-0A4A0E4D494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054191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D6516D7-CD0B-4C87-B8A4-42425DF1D98B}"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968352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D1FDC5A-9E76-4731-AB54-A9AB3F4149A5}"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303233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B685986-0CB2-4D3F-ACEF-748A049213E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00172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266F8E1-B249-4AD7-9EBB-218CB521A0DC}" type="datetime1">
              <a:rPr kumimoji="1" lang="ja-JP" altLang="en-US" smtClean="0"/>
              <a:t>2015/2/6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413294765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1FC95A8-B352-4402-AC92-61800F42593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314853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E05A17D3-62E9-464E-A53C-1620F6D0725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793604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8383222-95E7-4659-A3AD-F13E58A18F2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03679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427FB3F-B371-44EF-BEAD-1EB4CF93562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0595439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68E058FD-745D-43C3-9E91-2C16920897C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222583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56CE01D-0FE5-49E0-8908-51BDD1B4294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2066102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3A5F0FB-AA44-4634-AC41-241724D1040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9364435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B0A30CB-8F91-4686-937B-03EDEDF6E1A7}"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294551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8E95459-8513-4249-9AC5-7C2BFBDAA0FE}"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538287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05590B6-E448-443A-AF7E-AE078E44D143}"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4290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539E0C-3764-4433-BA7D-24BB9DFCE79E}" type="datetime1">
              <a:rPr kumimoji="1" lang="ja-JP" altLang="en-US" smtClean="0"/>
              <a:t>2015/2/6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kumimoji="1" lang="ja-JP" altLang="en-US" smtClean="0"/>
              <a:pPr/>
              <a:t>‹#›</a:t>
            </a:fld>
            <a:endParaRPr kumimoji="1" lang="ja-JP" altLang="en-US"/>
          </a:p>
        </p:txBody>
      </p:sp>
    </p:spTree>
    <p:extLst>
      <p:ext uri="{BB962C8B-B14F-4D97-AF65-F5344CB8AC3E}">
        <p14:creationId xmlns:p14="http://schemas.microsoft.com/office/powerpoint/2010/main" val="1574276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E94FE4B1-31A9-4507-8630-1FAA2594895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9A65F92-A188-BF47-B693-EB075D96EC4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3360621044"/>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EB53A0-69A0-4A86-A385-C84BD386EDA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32856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47D7C194-10AA-4E29-989B-D9C0059F9FD5}"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0BB1508F-D018-9240-A02E-51D33B9A99DD}"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40965927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AF4089-9833-46B4-A7A9-4CABD98A0418}"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732907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C1D15F-55C3-42C2-B9D5-D41F7D890E59}"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6073101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1414F3-F09E-433F-BDCC-38B258D9B164}"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4635969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A20C3-36BE-4544-BC5F-D2CB4952C5BF}"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DE294-6C23-4273-819D-DBD1B153B53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3235538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517B3C8E-BE51-476E-B3F3-038A8AAA8D42}"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9A65F92-A188-BF47-B693-EB075D96EC4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342544111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84CAA877-512D-4658-BF8D-BD3BCE6644F0}" type="datetime1">
              <a:rPr lang="ja-JP" altLang="en-US" smtClean="0">
                <a:solidFill>
                  <a:prstClr val="black">
                    <a:tint val="75000"/>
                  </a:prstClr>
                </a:solidFill>
              </a:rPr>
              <a:t>2015/2/6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9A65F92-A188-BF47-B693-EB075D96EC4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546091693"/>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xml"/><Relationship Id="rId1" Type="http://schemas.openxmlformats.org/officeDocument/2006/relationships/slideLayout" Target="../slideLayouts/slideLayout40.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chart" Target="../charts/chart1.xml"/></Relationships>
</file>

<file path=ppt/slides/_rels/slide100.xml.rels><?xml version="1.0" encoding="UTF-8" standalone="yes"?>
<Relationships xmlns="http://schemas.openxmlformats.org/package/2006/relationships"><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notesSlide" Target="../notesSlides/notesSlide39.xml"/><Relationship Id="rId1" Type="http://schemas.openxmlformats.org/officeDocument/2006/relationships/slideLayout" Target="../slideLayouts/slideLayout84.xml"/><Relationship Id="rId6" Type="http://schemas.openxmlformats.org/officeDocument/2006/relationships/image" Target="../media/image243.png"/><Relationship Id="rId5" Type="http://schemas.openxmlformats.org/officeDocument/2006/relationships/image" Target="../media/image242.jpg"/><Relationship Id="rId4" Type="http://schemas.openxmlformats.org/officeDocument/2006/relationships/image" Target="../media/image241.jpg"/></Relationships>
</file>

<file path=ppt/slides/_rels/slide101.xml.rels><?xml version="1.0" encoding="UTF-8" standalone="yes"?>
<Relationships xmlns="http://schemas.openxmlformats.org/package/2006/relationships"><Relationship Id="rId8" Type="http://schemas.openxmlformats.org/officeDocument/2006/relationships/image" Target="../media/image323.png"/><Relationship Id="rId3" Type="http://schemas.openxmlformats.org/officeDocument/2006/relationships/image" Target="../media/image236.png"/><Relationship Id="rId7" Type="http://schemas.openxmlformats.org/officeDocument/2006/relationships/image" Target="../media/image238.png"/><Relationship Id="rId2" Type="http://schemas.openxmlformats.org/officeDocument/2006/relationships/notesSlide" Target="../notesSlides/notesSlide40.xml"/><Relationship Id="rId1" Type="http://schemas.openxmlformats.org/officeDocument/2006/relationships/slideLayout" Target="../slideLayouts/slideLayout84.xml"/><Relationship Id="rId6" Type="http://schemas.openxmlformats.org/officeDocument/2006/relationships/image" Target="../media/image322.JPG"/><Relationship Id="rId5" Type="http://schemas.openxmlformats.org/officeDocument/2006/relationships/image" Target="../media/image321.png"/><Relationship Id="rId4" Type="http://schemas.openxmlformats.org/officeDocument/2006/relationships/image" Target="../media/image237.jpg"/></Relationships>
</file>

<file path=ppt/slides/_rels/slide102.xml.rels><?xml version="1.0" encoding="UTF-8" standalone="yes"?>
<Relationships xmlns="http://schemas.openxmlformats.org/package/2006/relationships"><Relationship Id="rId3" Type="http://schemas.openxmlformats.org/officeDocument/2006/relationships/image" Target="../media/image324.jpg"/><Relationship Id="rId7" Type="http://schemas.openxmlformats.org/officeDocument/2006/relationships/image" Target="../media/image245.jpg"/><Relationship Id="rId2" Type="http://schemas.openxmlformats.org/officeDocument/2006/relationships/notesSlide" Target="../notesSlides/notesSlide41.xml"/><Relationship Id="rId1" Type="http://schemas.openxmlformats.org/officeDocument/2006/relationships/slideLayout" Target="../slideLayouts/slideLayout84.xml"/><Relationship Id="rId6" Type="http://schemas.openxmlformats.org/officeDocument/2006/relationships/image" Target="../media/image238.png"/><Relationship Id="rId5" Type="http://schemas.openxmlformats.org/officeDocument/2006/relationships/image" Target="../media/image325.jpg"/><Relationship Id="rId4" Type="http://schemas.openxmlformats.org/officeDocument/2006/relationships/image" Target="../media/image243.png"/></Relationships>
</file>

<file path=ppt/slides/_rels/slide103.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232.png"/><Relationship Id="rId1" Type="http://schemas.openxmlformats.org/officeDocument/2006/relationships/slideLayout" Target="../slideLayouts/slideLayout84.xml"/><Relationship Id="rId5" Type="http://schemas.openxmlformats.org/officeDocument/2006/relationships/image" Target="../media/image247.png"/><Relationship Id="rId4" Type="http://schemas.openxmlformats.org/officeDocument/2006/relationships/image" Target="../media/image327.png"/></Relationships>
</file>

<file path=ppt/slides/_rels/slide104.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328.png"/><Relationship Id="rId1" Type="http://schemas.openxmlformats.org/officeDocument/2006/relationships/slideLayout" Target="../slideLayouts/slideLayout84.xml"/><Relationship Id="rId6" Type="http://schemas.openxmlformats.org/officeDocument/2006/relationships/image" Target="../media/image332.png"/><Relationship Id="rId5" Type="http://schemas.openxmlformats.org/officeDocument/2006/relationships/image" Target="../media/image331.png"/><Relationship Id="rId4" Type="http://schemas.openxmlformats.org/officeDocument/2006/relationships/image" Target="../media/image330.png"/></Relationships>
</file>

<file path=ppt/slides/_rels/slide105.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34.png"/><Relationship Id="rId7" Type="http://schemas.openxmlformats.org/officeDocument/2006/relationships/image" Target="../media/image337.png"/><Relationship Id="rId2" Type="http://schemas.openxmlformats.org/officeDocument/2006/relationships/image" Target="../media/image333.jpg"/><Relationship Id="rId1" Type="http://schemas.openxmlformats.org/officeDocument/2006/relationships/slideLayout" Target="../slideLayouts/slideLayout84.xml"/><Relationship Id="rId6" Type="http://schemas.openxmlformats.org/officeDocument/2006/relationships/image" Target="../media/image336.png"/><Relationship Id="rId5" Type="http://schemas.openxmlformats.org/officeDocument/2006/relationships/image" Target="../media/image335.png"/><Relationship Id="rId10" Type="http://schemas.openxmlformats.org/officeDocument/2006/relationships/image" Target="../media/image339.png"/><Relationship Id="rId4" Type="http://schemas.openxmlformats.org/officeDocument/2006/relationships/image" Target="../media/image234.png"/><Relationship Id="rId9" Type="http://schemas.openxmlformats.org/officeDocument/2006/relationships/image" Target="../media/image338.png"/></Relationships>
</file>

<file path=ppt/slides/_rels/slide106.xml.rels><?xml version="1.0" encoding="UTF-8" standalone="yes"?>
<Relationships xmlns="http://schemas.openxmlformats.org/package/2006/relationships"><Relationship Id="rId2" Type="http://schemas.openxmlformats.org/officeDocument/2006/relationships/hyperlink" Target="http://www.mitsuifudosan.co.jp/lets/column/unyou/unyou23.html" TargetMode="External"/><Relationship Id="rId1" Type="http://schemas.openxmlformats.org/officeDocument/2006/relationships/slideLayout" Target="../slideLayouts/slideLayout51.xml"/></Relationships>
</file>

<file path=ppt/slides/_rels/slide107.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51.xml"/></Relationships>
</file>

<file path=ppt/slides/_rels/slide10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chart" Target="../charts/chart11.xml"/><Relationship Id="rId7" Type="http://schemas.openxmlformats.org/officeDocument/2006/relationships/diagramQuickStyle" Target="../diagrams/quickStyle4.xml"/><Relationship Id="rId2" Type="http://schemas.openxmlformats.org/officeDocument/2006/relationships/notesSlide" Target="../notesSlides/notesSlide42.xml"/><Relationship Id="rId1" Type="http://schemas.openxmlformats.org/officeDocument/2006/relationships/slideLayout" Target="../slideLayouts/slideLayout48.xml"/><Relationship Id="rId6" Type="http://schemas.openxmlformats.org/officeDocument/2006/relationships/diagramLayout" Target="../diagrams/layout4.xml"/><Relationship Id="rId11" Type="http://schemas.openxmlformats.org/officeDocument/2006/relationships/image" Target="../media/image342.jpeg"/><Relationship Id="rId5" Type="http://schemas.openxmlformats.org/officeDocument/2006/relationships/diagramData" Target="../diagrams/data4.xml"/><Relationship Id="rId10" Type="http://schemas.openxmlformats.org/officeDocument/2006/relationships/image" Target="../media/image341.png"/><Relationship Id="rId4" Type="http://schemas.openxmlformats.org/officeDocument/2006/relationships/chart" Target="../charts/chart12.xml"/><Relationship Id="rId9" Type="http://schemas.microsoft.com/office/2007/relationships/diagramDrawing" Target="../diagrams/drawing4.xml"/></Relationships>
</file>

<file path=ppt/slides/_rels/slide109.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chart" Target="../charts/chart13.xml"/><Relationship Id="rId1" Type="http://schemas.openxmlformats.org/officeDocument/2006/relationships/slideLayout" Target="../slideLayouts/slideLayout48.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342.jpeg"/><Relationship Id="rId4" Type="http://schemas.openxmlformats.org/officeDocument/2006/relationships/diagramLayout" Target="../diagrams/layout5.xml"/><Relationship Id="rId9" Type="http://schemas.openxmlformats.org/officeDocument/2006/relationships/chart" Target="../charts/chart14.xml"/></Relationships>
</file>

<file path=ppt/slides/_rels/slide1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84.png"/><Relationship Id="rId7" Type="http://schemas.openxmlformats.org/officeDocument/2006/relationships/image" Target="../media/image57.png"/><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41.png"/><Relationship Id="rId7" Type="http://schemas.openxmlformats.org/officeDocument/2006/relationships/diagramColors" Target="../diagrams/colors6.xml"/><Relationship Id="rId2" Type="http://schemas.openxmlformats.org/officeDocument/2006/relationships/chart" Target="../charts/chart15.xml"/><Relationship Id="rId1" Type="http://schemas.openxmlformats.org/officeDocument/2006/relationships/slideLayout" Target="../slideLayouts/slideLayout4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42.jpeg"/></Relationships>
</file>

<file path=ppt/slides/_rels/slide1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91.png"/><Relationship Id="rId7" Type="http://schemas.openxmlformats.org/officeDocument/2006/relationships/image" Target="../media/image86.pn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jpeg"/></Relationships>
</file>

<file path=ppt/slides/_rels/slide15.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86.png"/><Relationship Id="rId18" Type="http://schemas.openxmlformats.org/officeDocument/2006/relationships/image" Target="../media/image107.png"/><Relationship Id="rId3" Type="http://schemas.openxmlformats.org/officeDocument/2006/relationships/image" Target="../media/image95.png"/><Relationship Id="rId7" Type="http://schemas.openxmlformats.org/officeDocument/2006/relationships/image" Target="../media/image99.png"/><Relationship Id="rId12" Type="http://schemas.openxmlformats.org/officeDocument/2006/relationships/image" Target="../media/image85.png"/><Relationship Id="rId17" Type="http://schemas.openxmlformats.org/officeDocument/2006/relationships/image" Target="../media/image106.png"/><Relationship Id="rId2" Type="http://schemas.openxmlformats.org/officeDocument/2006/relationships/notesSlide" Target="../notesSlides/notesSlide7.xml"/><Relationship Id="rId16" Type="http://schemas.openxmlformats.org/officeDocument/2006/relationships/image" Target="../media/image105.png"/><Relationship Id="rId1" Type="http://schemas.openxmlformats.org/officeDocument/2006/relationships/slideLayout" Target="../slideLayouts/slideLayout40.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5" Type="http://schemas.openxmlformats.org/officeDocument/2006/relationships/image" Target="../media/image104.pn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 Id="rId14" Type="http://schemas.openxmlformats.org/officeDocument/2006/relationships/image" Target="../media/image87.png"/></Relationships>
</file>

<file path=ppt/slides/_rels/slide16.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image" Target="../media/image114.jpeg"/></Relationships>
</file>

<file path=ppt/slides/_rels/slide17.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81.png"/><Relationship Id="rId7" Type="http://schemas.openxmlformats.org/officeDocument/2006/relationships/image" Target="../media/image115.png"/><Relationship Id="rId2" Type="http://schemas.openxmlformats.org/officeDocument/2006/relationships/notesSlide" Target="../notesSlides/notesSlide9.xml"/><Relationship Id="rId1" Type="http://schemas.openxmlformats.org/officeDocument/2006/relationships/slideLayout" Target="../slideLayouts/slideLayout40.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77.png"/><Relationship Id="rId7" Type="http://schemas.openxmlformats.org/officeDocument/2006/relationships/image" Target="../media/image58.png"/><Relationship Id="rId12" Type="http://schemas.openxmlformats.org/officeDocument/2006/relationships/image" Target="../media/image66.png"/><Relationship Id="rId2" Type="http://schemas.openxmlformats.org/officeDocument/2006/relationships/image" Target="../media/image31.jpeg"/><Relationship Id="rId1" Type="http://schemas.openxmlformats.org/officeDocument/2006/relationships/slideLayout" Target="../slideLayouts/slideLayout18.xml"/><Relationship Id="rId6" Type="http://schemas.openxmlformats.org/officeDocument/2006/relationships/image" Target="../media/image56.png"/><Relationship Id="rId11" Type="http://schemas.microsoft.com/office/2007/relationships/hdphoto" Target="../media/hdphoto2.wdp"/><Relationship Id="rId5" Type="http://schemas.openxmlformats.org/officeDocument/2006/relationships/image" Target="../media/image116.png"/><Relationship Id="rId10" Type="http://schemas.openxmlformats.org/officeDocument/2006/relationships/image" Target="../media/image33.png"/><Relationship Id="rId4" Type="http://schemas.openxmlformats.org/officeDocument/2006/relationships/image" Target="../media/image38.png"/><Relationship Id="rId9"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image" Target="../media/image117.jpeg"/><Relationship Id="rId1" Type="http://schemas.openxmlformats.org/officeDocument/2006/relationships/slideLayout" Target="../slideLayouts/slideLayout18.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jpeg"/><Relationship Id="rId9" Type="http://schemas.openxmlformats.org/officeDocument/2006/relationships/image" Target="../media/image124.pn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137.png"/><Relationship Id="rId3" Type="http://schemas.openxmlformats.org/officeDocument/2006/relationships/image" Target="../media/image127.png"/><Relationship Id="rId7" Type="http://schemas.openxmlformats.org/officeDocument/2006/relationships/image" Target="../media/image131.png"/><Relationship Id="rId12" Type="http://schemas.openxmlformats.org/officeDocument/2006/relationships/image" Target="../media/image136.png"/><Relationship Id="rId2" Type="http://schemas.openxmlformats.org/officeDocument/2006/relationships/image" Target="../media/image120.png"/><Relationship Id="rId1" Type="http://schemas.openxmlformats.org/officeDocument/2006/relationships/slideLayout" Target="../slideLayouts/slideLayout18.xml"/><Relationship Id="rId6" Type="http://schemas.openxmlformats.org/officeDocument/2006/relationships/image" Target="../media/image130.png"/><Relationship Id="rId11" Type="http://schemas.openxmlformats.org/officeDocument/2006/relationships/image" Target="../media/image135.png"/><Relationship Id="rId5" Type="http://schemas.openxmlformats.org/officeDocument/2006/relationships/image" Target="../media/image129.png"/><Relationship Id="rId10" Type="http://schemas.openxmlformats.org/officeDocument/2006/relationships/image" Target="../media/image134.png"/><Relationship Id="rId4" Type="http://schemas.openxmlformats.org/officeDocument/2006/relationships/image" Target="../media/image128.png"/><Relationship Id="rId9" Type="http://schemas.openxmlformats.org/officeDocument/2006/relationships/image" Target="../media/image133.png"/></Relationships>
</file>

<file path=ppt/slides/_rels/slide2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77.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07/relationships/hdphoto" Target="../media/hdphoto3.wdp"/><Relationship Id="rId7" Type="http://schemas.openxmlformats.org/officeDocument/2006/relationships/image" Target="../media/image142.png"/><Relationship Id="rId2" Type="http://schemas.openxmlformats.org/officeDocument/2006/relationships/image" Target="../media/image138.png"/><Relationship Id="rId1" Type="http://schemas.openxmlformats.org/officeDocument/2006/relationships/slideLayout" Target="../slideLayouts/slideLayout18.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 Id="rId9"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43.png"/><Relationship Id="rId1" Type="http://schemas.openxmlformats.org/officeDocument/2006/relationships/slideLayout" Target="../slideLayouts/slideLayout18.xml"/><Relationship Id="rId6" Type="http://schemas.openxmlformats.org/officeDocument/2006/relationships/image" Target="../media/image119.jpeg"/><Relationship Id="rId5" Type="http://schemas.openxmlformats.org/officeDocument/2006/relationships/chart" Target="../charts/chart4.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8.xml"/><Relationship Id="rId5" Type="http://schemas.openxmlformats.org/officeDocument/2006/relationships/image" Target="../media/image147.png"/><Relationship Id="rId4" Type="http://schemas.openxmlformats.org/officeDocument/2006/relationships/image" Target="../media/image146.png"/></Relationships>
</file>

<file path=ppt/slides/_rels/slide25.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49.jpeg"/><Relationship Id="rId7" Type="http://schemas.openxmlformats.org/officeDocument/2006/relationships/image" Target="../media/image153.png"/><Relationship Id="rId2" Type="http://schemas.openxmlformats.org/officeDocument/2006/relationships/image" Target="../media/image148.jpeg"/><Relationship Id="rId1" Type="http://schemas.openxmlformats.org/officeDocument/2006/relationships/slideLayout" Target="../slideLayouts/slideLayout18.xml"/><Relationship Id="rId6" Type="http://schemas.openxmlformats.org/officeDocument/2006/relationships/image" Target="../media/image152.png"/><Relationship Id="rId5" Type="http://schemas.openxmlformats.org/officeDocument/2006/relationships/image" Target="../media/image151.gif"/><Relationship Id="rId4" Type="http://schemas.openxmlformats.org/officeDocument/2006/relationships/image" Target="../media/image150.gif"/><Relationship Id="rId9" Type="http://schemas.openxmlformats.org/officeDocument/2006/relationships/image" Target="../media/image155.png"/></Relationships>
</file>

<file path=ppt/slides/_rels/slide26.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7.jpeg"/><Relationship Id="rId18" Type="http://schemas.openxmlformats.org/officeDocument/2006/relationships/image" Target="../media/image170.png"/><Relationship Id="rId3" Type="http://schemas.openxmlformats.org/officeDocument/2006/relationships/image" Target="../media/image157.png"/><Relationship Id="rId21" Type="http://schemas.openxmlformats.org/officeDocument/2006/relationships/image" Target="../media/image58.png"/><Relationship Id="rId7" Type="http://schemas.openxmlformats.org/officeDocument/2006/relationships/image" Target="../media/image161.png"/><Relationship Id="rId12" Type="http://schemas.openxmlformats.org/officeDocument/2006/relationships/image" Target="../media/image166.png"/><Relationship Id="rId17" Type="http://schemas.openxmlformats.org/officeDocument/2006/relationships/image" Target="../media/image153.png"/><Relationship Id="rId2" Type="http://schemas.openxmlformats.org/officeDocument/2006/relationships/image" Target="../media/image156.png"/><Relationship Id="rId16" Type="http://schemas.openxmlformats.org/officeDocument/2006/relationships/image" Target="../media/image152.png"/><Relationship Id="rId20" Type="http://schemas.openxmlformats.org/officeDocument/2006/relationships/image" Target="../media/image172.png"/><Relationship Id="rId1" Type="http://schemas.openxmlformats.org/officeDocument/2006/relationships/slideLayout" Target="../slideLayouts/slideLayout18.xml"/><Relationship Id="rId6" Type="http://schemas.openxmlformats.org/officeDocument/2006/relationships/image" Target="../media/image160.png"/><Relationship Id="rId11" Type="http://schemas.openxmlformats.org/officeDocument/2006/relationships/image" Target="../media/image165.png"/><Relationship Id="rId5" Type="http://schemas.openxmlformats.org/officeDocument/2006/relationships/image" Target="../media/image159.png"/><Relationship Id="rId15" Type="http://schemas.openxmlformats.org/officeDocument/2006/relationships/image" Target="../media/image169.png"/><Relationship Id="rId23" Type="http://schemas.openxmlformats.org/officeDocument/2006/relationships/image" Target="../media/image66.png"/><Relationship Id="rId10" Type="http://schemas.openxmlformats.org/officeDocument/2006/relationships/image" Target="../media/image164.png"/><Relationship Id="rId19" Type="http://schemas.openxmlformats.org/officeDocument/2006/relationships/image" Target="../media/image171.png"/><Relationship Id="rId4" Type="http://schemas.openxmlformats.org/officeDocument/2006/relationships/image" Target="../media/image158.png"/><Relationship Id="rId9" Type="http://schemas.openxmlformats.org/officeDocument/2006/relationships/image" Target="../media/image163.png"/><Relationship Id="rId14" Type="http://schemas.openxmlformats.org/officeDocument/2006/relationships/image" Target="../media/image168.jpeg"/><Relationship Id="rId22"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174.jpeg"/><Relationship Id="rId3" Type="http://schemas.openxmlformats.org/officeDocument/2006/relationships/image" Target="../media/image77.png"/><Relationship Id="rId7" Type="http://schemas.openxmlformats.org/officeDocument/2006/relationships/image" Target="../media/image173.jpe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60.png"/><Relationship Id="rId5" Type="http://schemas.openxmlformats.org/officeDocument/2006/relationships/image" Target="../media/image57.png"/><Relationship Id="rId4" Type="http://schemas.openxmlformats.org/officeDocument/2006/relationships/image" Target="../media/image38.png"/><Relationship Id="rId9" Type="http://schemas.openxmlformats.org/officeDocument/2006/relationships/image" Target="../media/image175.jpeg"/></Relationships>
</file>

<file path=ppt/slides/_rels/slide28.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77.jpeg"/></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7" Type="http://schemas.microsoft.com/office/2007/relationships/hdphoto" Target="../media/hdphoto4.wdp"/><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79.jpeg"/><Relationship Id="rId5" Type="http://schemas.openxmlformats.org/officeDocument/2006/relationships/chart" Target="../charts/chart6.xml"/><Relationship Id="rId4" Type="http://schemas.openxmlformats.org/officeDocument/2006/relationships/image" Target="../media/image178.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178.png"/><Relationship Id="rId4" Type="http://schemas.openxmlformats.org/officeDocument/2006/relationships/image" Target="../media/image181.jpeg"/></Relationships>
</file>

<file path=ppt/slides/_rels/slide31.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2.png"/><Relationship Id="rId7" Type="http://schemas.openxmlformats.org/officeDocument/2006/relationships/image" Target="../media/image186.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32.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89.png"/><Relationship Id="rId7" Type="http://schemas.openxmlformats.org/officeDocument/2006/relationships/image" Target="../media/image193.png"/><Relationship Id="rId12" Type="http://schemas.openxmlformats.org/officeDocument/2006/relationships/image" Target="../media/image198.png"/><Relationship Id="rId2" Type="http://schemas.openxmlformats.org/officeDocument/2006/relationships/image" Target="../media/image188.png"/><Relationship Id="rId1" Type="http://schemas.openxmlformats.org/officeDocument/2006/relationships/slideLayout" Target="../slideLayouts/slideLayout18.xml"/><Relationship Id="rId6" Type="http://schemas.openxmlformats.org/officeDocument/2006/relationships/image" Target="../media/image192.png"/><Relationship Id="rId11" Type="http://schemas.openxmlformats.org/officeDocument/2006/relationships/image" Target="../media/image197.png"/><Relationship Id="rId5" Type="http://schemas.openxmlformats.org/officeDocument/2006/relationships/image" Target="../media/image191.png"/><Relationship Id="rId10" Type="http://schemas.openxmlformats.org/officeDocument/2006/relationships/image" Target="../media/image196.png"/><Relationship Id="rId4" Type="http://schemas.openxmlformats.org/officeDocument/2006/relationships/image" Target="../media/image190.png"/><Relationship Id="rId9" Type="http://schemas.openxmlformats.org/officeDocument/2006/relationships/image" Target="../media/image195.png"/></Relationships>
</file>

<file path=ppt/slides/_rels/slide33.xml.rels><?xml version="1.0" encoding="UTF-8" standalone="yes"?>
<Relationships xmlns="http://schemas.openxmlformats.org/package/2006/relationships"><Relationship Id="rId3" Type="http://schemas.openxmlformats.org/officeDocument/2006/relationships/image" Target="../media/image199.jpeg"/><Relationship Id="rId7"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57.png"/><Relationship Id="rId5" Type="http://schemas.openxmlformats.org/officeDocument/2006/relationships/image" Target="../media/image201.jpeg"/><Relationship Id="rId4" Type="http://schemas.openxmlformats.org/officeDocument/2006/relationships/image" Target="../media/image200.jpeg"/></Relationships>
</file>

<file path=ppt/slides/_rels/slide34.xml.rels><?xml version="1.0" encoding="UTF-8" standalone="yes"?>
<Relationships xmlns="http://schemas.openxmlformats.org/package/2006/relationships"><Relationship Id="rId8" Type="http://schemas.openxmlformats.org/officeDocument/2006/relationships/image" Target="../media/image207.emf"/><Relationship Id="rId3" Type="http://schemas.openxmlformats.org/officeDocument/2006/relationships/image" Target="../media/image202.emf"/><Relationship Id="rId7" Type="http://schemas.openxmlformats.org/officeDocument/2006/relationships/image" Target="../media/image206.emf"/><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05.emf"/><Relationship Id="rId11" Type="http://schemas.openxmlformats.org/officeDocument/2006/relationships/image" Target="../media/image60.png"/><Relationship Id="rId5" Type="http://schemas.openxmlformats.org/officeDocument/2006/relationships/image" Target="../media/image204.emf"/><Relationship Id="rId10" Type="http://schemas.openxmlformats.org/officeDocument/2006/relationships/image" Target="../media/image57.png"/><Relationship Id="rId4" Type="http://schemas.openxmlformats.org/officeDocument/2006/relationships/image" Target="../media/image203.emf"/><Relationship Id="rId9" Type="http://schemas.openxmlformats.org/officeDocument/2006/relationships/image" Target="../media/image208.emf"/></Relationships>
</file>

<file path=ppt/slides/_rels/slide35.xml.rels><?xml version="1.0" encoding="UTF-8" standalone="yes"?>
<Relationships xmlns="http://schemas.openxmlformats.org/package/2006/relationships"><Relationship Id="rId3" Type="http://schemas.openxmlformats.org/officeDocument/2006/relationships/image" Target="../media/image209.jpe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211.jpeg"/><Relationship Id="rId4" Type="http://schemas.openxmlformats.org/officeDocument/2006/relationships/image" Target="../media/image210.jpeg"/></Relationships>
</file>

<file path=ppt/slides/_rels/slide36.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60.png"/><Relationship Id="rId7" Type="http://schemas.openxmlformats.org/officeDocument/2006/relationships/image" Target="../media/image214.png"/><Relationship Id="rId2" Type="http://schemas.openxmlformats.org/officeDocument/2006/relationships/image" Target="../media/image212.png"/><Relationship Id="rId1" Type="http://schemas.openxmlformats.org/officeDocument/2006/relationships/slideLayout" Target="../slideLayouts/slideLayout95.xml"/><Relationship Id="rId6" Type="http://schemas.openxmlformats.org/officeDocument/2006/relationships/image" Target="../media/image213.png"/><Relationship Id="rId5" Type="http://schemas.openxmlformats.org/officeDocument/2006/relationships/image" Target="../media/image63.png"/><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4.jpeg"/><Relationship Id="rId1" Type="http://schemas.openxmlformats.org/officeDocument/2006/relationships/slideLayout" Target="../slideLayouts/slideLayout95.xml"/><Relationship Id="rId5" Type="http://schemas.openxmlformats.org/officeDocument/2006/relationships/image" Target="../media/image63.png"/><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image" Target="../media/image216.gif"/><Relationship Id="rId2" Type="http://schemas.openxmlformats.org/officeDocument/2006/relationships/notesSlide" Target="../notesSlides/notesSlide18.xml"/><Relationship Id="rId1" Type="http://schemas.openxmlformats.org/officeDocument/2006/relationships/slideLayout" Target="../slideLayouts/slideLayout95.xml"/><Relationship Id="rId4" Type="http://schemas.openxmlformats.org/officeDocument/2006/relationships/chart" Target="../charts/chart7.xml"/></Relationships>
</file>

<file path=ppt/slides/_rels/slide39.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notesSlide" Target="../notesSlides/notesSlide19.xml"/><Relationship Id="rId1" Type="http://schemas.openxmlformats.org/officeDocument/2006/relationships/slideLayout" Target="../slideLayouts/slideLayout95.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77.png"/><Relationship Id="rId7" Type="http://schemas.openxmlformats.org/officeDocument/2006/relationships/image" Target="../media/image225.jpg"/><Relationship Id="rId2" Type="http://schemas.openxmlformats.org/officeDocument/2006/relationships/notesSlide" Target="../notesSlides/notesSlide20.xml"/><Relationship Id="rId1" Type="http://schemas.openxmlformats.org/officeDocument/2006/relationships/slideLayout" Target="../slideLayouts/slideLayout84.xml"/><Relationship Id="rId6" Type="http://schemas.openxmlformats.org/officeDocument/2006/relationships/image" Target="../media/image224.JPG"/><Relationship Id="rId5" Type="http://schemas.openxmlformats.org/officeDocument/2006/relationships/image" Target="../media/image223.jpg"/><Relationship Id="rId4" Type="http://schemas.openxmlformats.org/officeDocument/2006/relationships/image" Target="../media/image38.png"/><Relationship Id="rId9" Type="http://schemas.openxmlformats.org/officeDocument/2006/relationships/image" Target="../media/image62.png"/></Relationships>
</file>

<file path=ppt/slides/_rels/slide41.xml.rels><?xml version="1.0" encoding="UTF-8" standalone="yes"?>
<Relationships xmlns="http://schemas.openxmlformats.org/package/2006/relationships"><Relationship Id="rId8" Type="http://schemas.openxmlformats.org/officeDocument/2006/relationships/image" Target="../media/image226.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30.jpeg"/><Relationship Id="rId2" Type="http://schemas.openxmlformats.org/officeDocument/2006/relationships/notesSlide" Target="../notesSlides/notesSlide21.xml"/><Relationship Id="rId1" Type="http://schemas.openxmlformats.org/officeDocument/2006/relationships/slideLayout" Target="../slideLayouts/slideLayout84.xml"/><Relationship Id="rId6" Type="http://schemas.openxmlformats.org/officeDocument/2006/relationships/diagramColors" Target="../diagrams/colors2.xml"/><Relationship Id="rId11" Type="http://schemas.openxmlformats.org/officeDocument/2006/relationships/image" Target="../media/image229.jpeg"/><Relationship Id="rId5" Type="http://schemas.openxmlformats.org/officeDocument/2006/relationships/diagramQuickStyle" Target="../diagrams/quickStyle2.xml"/><Relationship Id="rId10" Type="http://schemas.openxmlformats.org/officeDocument/2006/relationships/image" Target="../media/image228.jpeg"/><Relationship Id="rId4" Type="http://schemas.openxmlformats.org/officeDocument/2006/relationships/diagramLayout" Target="../diagrams/layout2.xml"/><Relationship Id="rId9" Type="http://schemas.openxmlformats.org/officeDocument/2006/relationships/image" Target="../media/image227.gif"/></Relationships>
</file>

<file path=ppt/slides/_rels/slide4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2.xml"/><Relationship Id="rId1" Type="http://schemas.openxmlformats.org/officeDocument/2006/relationships/slideLayout" Target="../slideLayouts/slideLayout84.xml"/></Relationships>
</file>

<file path=ppt/slides/_rels/slide4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31.png"/><Relationship Id="rId7" Type="http://schemas.openxmlformats.org/officeDocument/2006/relationships/image" Target="../media/image235.png"/><Relationship Id="rId2" Type="http://schemas.openxmlformats.org/officeDocument/2006/relationships/notesSlide" Target="../notesSlides/notesSlide23.xml"/><Relationship Id="rId1" Type="http://schemas.openxmlformats.org/officeDocument/2006/relationships/slideLayout" Target="../slideLayouts/slideLayout84.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 Id="rId9" Type="http://schemas.openxmlformats.org/officeDocument/2006/relationships/image" Target="../media/image62.png"/></Relationships>
</file>

<file path=ppt/slides/_rels/slide44.xml.rels><?xml version="1.0" encoding="UTF-8" standalone="yes"?>
<Relationships xmlns="http://schemas.openxmlformats.org/package/2006/relationships"><Relationship Id="rId8" Type="http://schemas.openxmlformats.org/officeDocument/2006/relationships/image" Target="../media/image239.png"/><Relationship Id="rId3" Type="http://schemas.openxmlformats.org/officeDocument/2006/relationships/slideLayout" Target="../slideLayouts/slideLayout62.xml"/><Relationship Id="rId7" Type="http://schemas.openxmlformats.org/officeDocument/2006/relationships/image" Target="../media/image238.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237.jpg"/><Relationship Id="rId5" Type="http://schemas.openxmlformats.org/officeDocument/2006/relationships/image" Target="../media/image236.png"/><Relationship Id="rId4" Type="http://schemas.openxmlformats.org/officeDocument/2006/relationships/notesSlide" Target="../notesSlides/notesSlide24.xml"/></Relationships>
</file>

<file path=ppt/slides/_rels/slide45.xml.rels><?xml version="1.0" encoding="UTF-8" standalone="yes"?>
<Relationships xmlns="http://schemas.openxmlformats.org/package/2006/relationships"><Relationship Id="rId8" Type="http://schemas.openxmlformats.org/officeDocument/2006/relationships/image" Target="../media/image245.jp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notesSlide" Target="../notesSlides/notesSlide25.xml"/><Relationship Id="rId1" Type="http://schemas.openxmlformats.org/officeDocument/2006/relationships/slideLayout" Target="../slideLayouts/slideLayout84.xml"/><Relationship Id="rId6" Type="http://schemas.openxmlformats.org/officeDocument/2006/relationships/image" Target="../media/image243.png"/><Relationship Id="rId5" Type="http://schemas.openxmlformats.org/officeDocument/2006/relationships/image" Target="../media/image242.jpg"/><Relationship Id="rId4" Type="http://schemas.openxmlformats.org/officeDocument/2006/relationships/image" Target="../media/image241.jpg"/><Relationship Id="rId9" Type="http://schemas.openxmlformats.org/officeDocument/2006/relationships/image" Target="../media/image246.jpeg"/></Relationships>
</file>

<file path=ppt/slides/_rels/slide4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31.png"/><Relationship Id="rId7" Type="http://schemas.openxmlformats.org/officeDocument/2006/relationships/image" Target="../media/image249.png"/><Relationship Id="rId2" Type="http://schemas.openxmlformats.org/officeDocument/2006/relationships/notesSlide" Target="../notesSlides/notesSlide26.xml"/><Relationship Id="rId1" Type="http://schemas.openxmlformats.org/officeDocument/2006/relationships/slideLayout" Target="../slideLayouts/slideLayout84.xml"/><Relationship Id="rId6" Type="http://schemas.openxmlformats.org/officeDocument/2006/relationships/image" Target="../media/image248.png"/><Relationship Id="rId5" Type="http://schemas.openxmlformats.org/officeDocument/2006/relationships/image" Target="../media/image247.png"/><Relationship Id="rId4" Type="http://schemas.openxmlformats.org/officeDocument/2006/relationships/image" Target="../media/image234.png"/></Relationships>
</file>

<file path=ppt/slides/_rels/slide47.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0.png"/><Relationship Id="rId3" Type="http://schemas.microsoft.com/office/2007/relationships/hdphoto" Target="../media/hdphoto5.wdp"/><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image" Target="../media/image251.png"/><Relationship Id="rId1" Type="http://schemas.openxmlformats.org/officeDocument/2006/relationships/slideLayout" Target="../slideLayouts/slideLayout29.xml"/><Relationship Id="rId6" Type="http://schemas.openxmlformats.org/officeDocument/2006/relationships/image" Target="../media/image39.jpeg"/><Relationship Id="rId11" Type="http://schemas.openxmlformats.org/officeDocument/2006/relationships/image" Target="../media/image59.png"/><Relationship Id="rId5" Type="http://schemas.openxmlformats.org/officeDocument/2006/relationships/image" Target="../media/image252.jpeg"/><Relationship Id="rId10" Type="http://schemas.openxmlformats.org/officeDocument/2006/relationships/image" Target="../media/image58.png"/><Relationship Id="rId4" Type="http://schemas.openxmlformats.org/officeDocument/2006/relationships/image" Target="../media/image63.png"/><Relationship Id="rId9" Type="http://schemas.openxmlformats.org/officeDocument/2006/relationships/image" Target="../media/image56.png"/></Relationships>
</file>

<file path=ppt/slides/_rels/slide4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59.png"/><Relationship Id="rId3" Type="http://schemas.microsoft.com/office/2007/relationships/hdphoto" Target="../media/hdphoto5.wdp"/><Relationship Id="rId7" Type="http://schemas.openxmlformats.org/officeDocument/2006/relationships/image" Target="../media/image57.png"/><Relationship Id="rId12" Type="http://schemas.openxmlformats.org/officeDocument/2006/relationships/image" Target="../media/image58.png"/><Relationship Id="rId2" Type="http://schemas.openxmlformats.org/officeDocument/2006/relationships/image" Target="../media/image251.png"/><Relationship Id="rId1" Type="http://schemas.openxmlformats.org/officeDocument/2006/relationships/slideLayout" Target="../slideLayouts/slideLayout29.xml"/><Relationship Id="rId6" Type="http://schemas.openxmlformats.org/officeDocument/2006/relationships/image" Target="../media/image39.jpeg"/><Relationship Id="rId11" Type="http://schemas.openxmlformats.org/officeDocument/2006/relationships/image" Target="../media/image56.png"/><Relationship Id="rId5" Type="http://schemas.openxmlformats.org/officeDocument/2006/relationships/image" Target="../media/image252.jpeg"/><Relationship Id="rId10" Type="http://schemas.openxmlformats.org/officeDocument/2006/relationships/image" Target="../media/image63.png"/><Relationship Id="rId4" Type="http://schemas.openxmlformats.org/officeDocument/2006/relationships/image" Target="../media/image14.png"/><Relationship Id="rId9" Type="http://schemas.openxmlformats.org/officeDocument/2006/relationships/image" Target="../media/image61.png"/><Relationship Id="rId1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2.jpeg"/><Relationship Id="rId1" Type="http://schemas.openxmlformats.org/officeDocument/2006/relationships/slideLayout" Target="../slideLayouts/slideLayout29.xml"/><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image" Target="../media/image13.png"/><Relationship Id="rId1" Type="http://schemas.openxmlformats.org/officeDocument/2006/relationships/slideLayout" Target="../slideLayouts/slideLayout17.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5" Type="http://schemas.openxmlformats.org/officeDocument/2006/relationships/image" Target="../media/image34.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microsoft.com/office/2007/relationships/hdphoto" Target="../media/hdphoto2.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54.jpeg"/><Relationship Id="rId7" Type="http://schemas.openxmlformats.org/officeDocument/2006/relationships/image" Target="../media/image86.png"/><Relationship Id="rId2" Type="http://schemas.openxmlformats.org/officeDocument/2006/relationships/notesSlide" Target="../notesSlides/notesSlide30.xml"/><Relationship Id="rId1" Type="http://schemas.openxmlformats.org/officeDocument/2006/relationships/slideLayout" Target="../slideLayouts/slideLayout29.xml"/><Relationship Id="rId6" Type="http://schemas.openxmlformats.org/officeDocument/2006/relationships/image" Target="../media/image256.png"/><Relationship Id="rId5" Type="http://schemas.openxmlformats.org/officeDocument/2006/relationships/image" Target="../media/image255.jpeg"/><Relationship Id="rId4" Type="http://schemas.openxmlformats.org/officeDocument/2006/relationships/image" Target="../media/image91.png"/><Relationship Id="rId9" Type="http://schemas.openxmlformats.org/officeDocument/2006/relationships/image" Target="../media/image257.png"/></Relationships>
</file>

<file path=ppt/slides/_rels/slide55.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image" Target="../media/image261.png"/><Relationship Id="rId5" Type="http://schemas.openxmlformats.org/officeDocument/2006/relationships/image" Target="../media/image260.png"/><Relationship Id="rId4" Type="http://schemas.openxmlformats.org/officeDocument/2006/relationships/image" Target="../media/image259.png"/></Relationships>
</file>

<file path=ppt/slides/_rels/slide56.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notesSlide" Target="../notesSlides/notesSlide32.xml"/><Relationship Id="rId1" Type="http://schemas.openxmlformats.org/officeDocument/2006/relationships/slideLayout" Target="../slideLayouts/slideLayout29.xml"/><Relationship Id="rId6" Type="http://schemas.openxmlformats.org/officeDocument/2006/relationships/image" Target="../media/image265.jpeg"/><Relationship Id="rId5" Type="http://schemas.openxmlformats.org/officeDocument/2006/relationships/image" Target="../media/image264.jpeg"/><Relationship Id="rId4" Type="http://schemas.openxmlformats.org/officeDocument/2006/relationships/image" Target="../media/image263.jpeg"/></Relationships>
</file>

<file path=ppt/slides/_rels/slide57.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88.jpeg"/><Relationship Id="rId7" Type="http://schemas.openxmlformats.org/officeDocument/2006/relationships/image" Target="../media/image104.pn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105.png"/><Relationship Id="rId5" Type="http://schemas.openxmlformats.org/officeDocument/2006/relationships/image" Target="../media/image267.png"/><Relationship Id="rId4" Type="http://schemas.openxmlformats.org/officeDocument/2006/relationships/image" Target="../media/image266.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271.png"/><Relationship Id="rId18" Type="http://schemas.openxmlformats.org/officeDocument/2006/relationships/image" Target="../media/image274.png"/><Relationship Id="rId3" Type="http://schemas.openxmlformats.org/officeDocument/2006/relationships/image" Target="../media/image85.png"/><Relationship Id="rId7" Type="http://schemas.openxmlformats.org/officeDocument/2006/relationships/image" Target="../media/image105.png"/><Relationship Id="rId12" Type="http://schemas.openxmlformats.org/officeDocument/2006/relationships/image" Target="../media/image270.png"/><Relationship Id="rId17" Type="http://schemas.openxmlformats.org/officeDocument/2006/relationships/image" Target="../media/image273.png"/><Relationship Id="rId2" Type="http://schemas.openxmlformats.org/officeDocument/2006/relationships/notesSlide" Target="../notesSlides/notesSlide35.xml"/><Relationship Id="rId16" Type="http://schemas.openxmlformats.org/officeDocument/2006/relationships/image" Target="../media/image98.png"/><Relationship Id="rId1" Type="http://schemas.openxmlformats.org/officeDocument/2006/relationships/slideLayout" Target="../slideLayouts/slideLayout29.xml"/><Relationship Id="rId6" Type="http://schemas.openxmlformats.org/officeDocument/2006/relationships/image" Target="../media/image104.png"/><Relationship Id="rId11" Type="http://schemas.openxmlformats.org/officeDocument/2006/relationships/image" Target="../media/image269.png"/><Relationship Id="rId5" Type="http://schemas.openxmlformats.org/officeDocument/2006/relationships/image" Target="../media/image87.png"/><Relationship Id="rId15" Type="http://schemas.openxmlformats.org/officeDocument/2006/relationships/image" Target="../media/image97.png"/><Relationship Id="rId10" Type="http://schemas.openxmlformats.org/officeDocument/2006/relationships/image" Target="../media/image268.png"/><Relationship Id="rId19" Type="http://schemas.openxmlformats.org/officeDocument/2006/relationships/image" Target="../media/image275.png"/><Relationship Id="rId4" Type="http://schemas.openxmlformats.org/officeDocument/2006/relationships/image" Target="../media/image86.png"/><Relationship Id="rId9" Type="http://schemas.openxmlformats.org/officeDocument/2006/relationships/image" Target="../media/image107.png"/><Relationship Id="rId14" Type="http://schemas.openxmlformats.org/officeDocument/2006/relationships/image" Target="../media/image272.png"/></Relationships>
</file>

<file path=ppt/slides/_rels/slide6.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image" Target="../media/image35.png"/><Relationship Id="rId1" Type="http://schemas.openxmlformats.org/officeDocument/2006/relationships/slideLayout" Target="../slideLayouts/slideLayout18.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jpeg"/><Relationship Id="rId9" Type="http://schemas.openxmlformats.org/officeDocument/2006/relationships/image" Target="../media/image42.jpeg"/></Relationships>
</file>

<file path=ppt/slides/_rels/slide60.xml.rels><?xml version="1.0" encoding="UTF-8" standalone="yes"?>
<Relationships xmlns="http://schemas.openxmlformats.org/package/2006/relationships"><Relationship Id="rId8" Type="http://schemas.openxmlformats.org/officeDocument/2006/relationships/image" Target="../media/image281.png"/><Relationship Id="rId13" Type="http://schemas.openxmlformats.org/officeDocument/2006/relationships/image" Target="../media/image141.png"/><Relationship Id="rId3" Type="http://schemas.openxmlformats.org/officeDocument/2006/relationships/image" Target="../media/image277.png"/><Relationship Id="rId7" Type="http://schemas.openxmlformats.org/officeDocument/2006/relationships/image" Target="../media/image280.png"/><Relationship Id="rId12" Type="http://schemas.openxmlformats.org/officeDocument/2006/relationships/image" Target="../media/image156.png"/><Relationship Id="rId2" Type="http://schemas.openxmlformats.org/officeDocument/2006/relationships/image" Target="../media/image276.jpeg"/><Relationship Id="rId16" Type="http://schemas.openxmlformats.org/officeDocument/2006/relationships/image" Target="../media/image130.png"/><Relationship Id="rId1" Type="http://schemas.openxmlformats.org/officeDocument/2006/relationships/slideLayout" Target="../slideLayouts/slideLayout40.xml"/><Relationship Id="rId6" Type="http://schemas.openxmlformats.org/officeDocument/2006/relationships/image" Target="../media/image120.png"/><Relationship Id="rId11" Type="http://schemas.openxmlformats.org/officeDocument/2006/relationships/image" Target="../media/image172.png"/><Relationship Id="rId5" Type="http://schemas.openxmlformats.org/officeDocument/2006/relationships/image" Target="../media/image279.png"/><Relationship Id="rId15" Type="http://schemas.openxmlformats.org/officeDocument/2006/relationships/image" Target="../media/image285.png"/><Relationship Id="rId10" Type="http://schemas.openxmlformats.org/officeDocument/2006/relationships/image" Target="../media/image283.gif"/><Relationship Id="rId4" Type="http://schemas.openxmlformats.org/officeDocument/2006/relationships/image" Target="../media/image278.png"/><Relationship Id="rId9" Type="http://schemas.openxmlformats.org/officeDocument/2006/relationships/image" Target="../media/image282.png"/><Relationship Id="rId14" Type="http://schemas.openxmlformats.org/officeDocument/2006/relationships/image" Target="../media/image284.png"/></Relationships>
</file>

<file path=ppt/slides/_rels/slide61.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image" Target="../media/image286.jpeg"/><Relationship Id="rId1" Type="http://schemas.openxmlformats.org/officeDocument/2006/relationships/slideLayout" Target="../slideLayouts/slideLayout62.xml"/><Relationship Id="rId4" Type="http://schemas.openxmlformats.org/officeDocument/2006/relationships/image" Target="../media/image288.png"/></Relationships>
</file>

<file path=ppt/slides/_rels/slide62.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7.jpeg"/><Relationship Id="rId3" Type="http://schemas.openxmlformats.org/officeDocument/2006/relationships/image" Target="../media/image289.png"/><Relationship Id="rId7" Type="http://schemas.openxmlformats.org/officeDocument/2006/relationships/image" Target="../media/image161.png"/><Relationship Id="rId12" Type="http://schemas.openxmlformats.org/officeDocument/2006/relationships/image" Target="../media/image166.png"/><Relationship Id="rId2" Type="http://schemas.openxmlformats.org/officeDocument/2006/relationships/image" Target="../media/image157.png"/><Relationship Id="rId1" Type="http://schemas.openxmlformats.org/officeDocument/2006/relationships/slideLayout" Target="../slideLayouts/slideLayout51.xml"/><Relationship Id="rId6" Type="http://schemas.openxmlformats.org/officeDocument/2006/relationships/image" Target="../media/image160.png"/><Relationship Id="rId11" Type="http://schemas.openxmlformats.org/officeDocument/2006/relationships/image" Target="../media/image165.png"/><Relationship Id="rId5" Type="http://schemas.openxmlformats.org/officeDocument/2006/relationships/image" Target="../media/image159.png"/><Relationship Id="rId10" Type="http://schemas.openxmlformats.org/officeDocument/2006/relationships/image" Target="../media/image164.png"/><Relationship Id="rId4" Type="http://schemas.openxmlformats.org/officeDocument/2006/relationships/image" Target="../media/image158.png"/><Relationship Id="rId9" Type="http://schemas.openxmlformats.org/officeDocument/2006/relationships/image" Target="../media/image163.png"/><Relationship Id="rId14" Type="http://schemas.openxmlformats.org/officeDocument/2006/relationships/image" Target="../media/image168.jpeg"/></Relationships>
</file>

<file path=ppt/slides/_rels/slide63.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91.jpeg"/><Relationship Id="rId2" Type="http://schemas.openxmlformats.org/officeDocument/2006/relationships/image" Target="../media/image149.jpeg"/><Relationship Id="rId1" Type="http://schemas.openxmlformats.org/officeDocument/2006/relationships/slideLayout" Target="../slideLayouts/slideLayout18.xml"/><Relationship Id="rId4" Type="http://schemas.openxmlformats.org/officeDocument/2006/relationships/image" Target="../media/image148.jpeg"/></Relationships>
</file>

<file path=ppt/slides/_rels/slide67.xml.rels><?xml version="1.0" encoding="UTF-8" standalone="yes"?>
<Relationships xmlns="http://schemas.openxmlformats.org/package/2006/relationships"><Relationship Id="rId8" Type="http://schemas.openxmlformats.org/officeDocument/2006/relationships/image" Target="../media/image151.gif"/><Relationship Id="rId3" Type="http://schemas.openxmlformats.org/officeDocument/2006/relationships/image" Target="../media/image153.png"/><Relationship Id="rId7" Type="http://schemas.openxmlformats.org/officeDocument/2006/relationships/image" Target="../media/image150.gif"/><Relationship Id="rId2" Type="http://schemas.openxmlformats.org/officeDocument/2006/relationships/image" Target="../media/image152.png"/><Relationship Id="rId1" Type="http://schemas.openxmlformats.org/officeDocument/2006/relationships/slideLayout" Target="../slideLayouts/slideLayout18.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5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diagramQuickStyle" Target="../diagrams/quickStyle1.xml"/><Relationship Id="rId18" Type="http://schemas.openxmlformats.org/officeDocument/2006/relationships/image" Target="../media/image53.png"/><Relationship Id="rId26" Type="http://schemas.openxmlformats.org/officeDocument/2006/relationships/image" Target="../media/image59.png"/><Relationship Id="rId3" Type="http://schemas.openxmlformats.org/officeDocument/2006/relationships/image" Target="../media/image44.png"/><Relationship Id="rId21" Type="http://schemas.openxmlformats.org/officeDocument/2006/relationships/image" Target="../media/image21.png"/><Relationship Id="rId7" Type="http://schemas.openxmlformats.org/officeDocument/2006/relationships/image" Target="../media/image48.png"/><Relationship Id="rId12" Type="http://schemas.openxmlformats.org/officeDocument/2006/relationships/diagramLayout" Target="../diagrams/layout1.xml"/><Relationship Id="rId17" Type="http://schemas.openxmlformats.org/officeDocument/2006/relationships/image" Target="../media/image52.png"/><Relationship Id="rId25"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36.png"/><Relationship Id="rId20" Type="http://schemas.openxmlformats.org/officeDocument/2006/relationships/image" Target="../media/image55.png"/><Relationship Id="rId29" Type="http://schemas.openxmlformats.org/officeDocument/2006/relationships/image" Target="../media/image62.png"/><Relationship Id="rId1" Type="http://schemas.openxmlformats.org/officeDocument/2006/relationships/slideLayout" Target="../slideLayouts/slideLayout17.xml"/><Relationship Id="rId6" Type="http://schemas.openxmlformats.org/officeDocument/2006/relationships/image" Target="../media/image47.png"/><Relationship Id="rId11" Type="http://schemas.openxmlformats.org/officeDocument/2006/relationships/diagramData" Target="../diagrams/data1.xml"/><Relationship Id="rId24" Type="http://schemas.openxmlformats.org/officeDocument/2006/relationships/image" Target="../media/image57.png"/><Relationship Id="rId5" Type="http://schemas.openxmlformats.org/officeDocument/2006/relationships/image" Target="../media/image46.png"/><Relationship Id="rId15" Type="http://schemas.microsoft.com/office/2007/relationships/diagramDrawing" Target="../diagrams/drawing1.xml"/><Relationship Id="rId23" Type="http://schemas.openxmlformats.org/officeDocument/2006/relationships/image" Target="../media/image56.png"/><Relationship Id="rId28" Type="http://schemas.openxmlformats.org/officeDocument/2006/relationships/image" Target="../media/image61.png"/><Relationship Id="rId10" Type="http://schemas.openxmlformats.org/officeDocument/2006/relationships/image" Target="../media/image51.png"/><Relationship Id="rId19" Type="http://schemas.openxmlformats.org/officeDocument/2006/relationships/image" Target="../media/image54.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diagramColors" Target="../diagrams/colors1.xml"/><Relationship Id="rId22" Type="http://schemas.openxmlformats.org/officeDocument/2006/relationships/image" Target="../media/image22.png"/><Relationship Id="rId27" Type="http://schemas.openxmlformats.org/officeDocument/2006/relationships/image" Target="../media/image60.png"/><Relationship Id="rId30" Type="http://schemas.openxmlformats.org/officeDocument/2006/relationships/image" Target="../media/image63.png"/></Relationships>
</file>

<file path=ppt/slides/_rels/slide7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microsoft.com/office/2007/relationships/hdphoto" Target="../media/hdphoto6.wdp"/><Relationship Id="rId5" Type="http://schemas.openxmlformats.org/officeDocument/2006/relationships/image" Target="../media/image293.jpeg"/><Relationship Id="rId4" Type="http://schemas.openxmlformats.org/officeDocument/2006/relationships/image" Target="../media/image29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95.png"/><Relationship Id="rId3" Type="http://schemas.openxmlformats.org/officeDocument/2006/relationships/image" Target="../media/image196.png"/><Relationship Id="rId7" Type="http://schemas.openxmlformats.org/officeDocument/2006/relationships/image" Target="../media/image295.png"/><Relationship Id="rId12" Type="http://schemas.openxmlformats.org/officeDocument/2006/relationships/image" Target="../media/image191.pn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188.png"/><Relationship Id="rId11" Type="http://schemas.openxmlformats.org/officeDocument/2006/relationships/image" Target="../media/image296.png"/><Relationship Id="rId5" Type="http://schemas.openxmlformats.org/officeDocument/2006/relationships/image" Target="../media/image189.png"/><Relationship Id="rId10" Type="http://schemas.openxmlformats.org/officeDocument/2006/relationships/image" Target="../media/image185.png"/><Relationship Id="rId4" Type="http://schemas.openxmlformats.org/officeDocument/2006/relationships/image" Target="../media/image294.png"/><Relationship Id="rId9" Type="http://schemas.openxmlformats.org/officeDocument/2006/relationships/image" Target="../media/image18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hyperlink" Target="http://www.dreamgate.gr.jp/" TargetMode="External"/><Relationship Id="rId2" Type="http://schemas.openxmlformats.org/officeDocument/2006/relationships/hyperlink" Target="http://www.tsuchiura-jc.jp/" TargetMode="External"/><Relationship Id="rId1" Type="http://schemas.openxmlformats.org/officeDocument/2006/relationships/slideLayout" Target="../slideLayouts/slideLayout18.xml"/><Relationship Id="rId5" Type="http://schemas.openxmlformats.org/officeDocument/2006/relationships/hyperlink" Target="http://www.tsuchiurauoichiba.com/" TargetMode="External"/><Relationship Id="rId4" Type="http://schemas.openxmlformats.org/officeDocument/2006/relationships/hyperlink" Target="http://www.joyfulhonda.com/"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image" Target="../media/image64.jpeg"/><Relationship Id="rId1" Type="http://schemas.openxmlformats.org/officeDocument/2006/relationships/slideLayout" Target="../slideLayouts/slideLayout17.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s>
</file>

<file path=ppt/slides/_rels/slide80.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106.xml"/><Relationship Id="rId6" Type="http://schemas.openxmlformats.org/officeDocument/2006/relationships/image" Target="../media/image222.png"/><Relationship Id="rId5" Type="http://schemas.openxmlformats.org/officeDocument/2006/relationships/image" Target="../media/image221.png"/><Relationship Id="rId4" Type="http://schemas.openxmlformats.org/officeDocument/2006/relationships/image" Target="../media/image220.png"/></Relationships>
</file>

<file path=ppt/slides/_rels/slide81.xml.rels><?xml version="1.0" encoding="UTF-8" standalone="yes"?>
<Relationships xmlns="http://schemas.openxmlformats.org/package/2006/relationships"><Relationship Id="rId3" Type="http://schemas.openxmlformats.org/officeDocument/2006/relationships/image" Target="../media/image298.jpg"/><Relationship Id="rId2" Type="http://schemas.openxmlformats.org/officeDocument/2006/relationships/image" Target="../media/image297.gif"/><Relationship Id="rId1" Type="http://schemas.openxmlformats.org/officeDocument/2006/relationships/slideLayout" Target="../slideLayouts/slideLayout106.xml"/><Relationship Id="rId4" Type="http://schemas.openxmlformats.org/officeDocument/2006/relationships/image" Target="../media/image64.jpeg"/></Relationships>
</file>

<file path=ppt/slides/_rels/slide8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06.xml"/><Relationship Id="rId6" Type="http://schemas.openxmlformats.org/officeDocument/2006/relationships/image" Target="../media/image215.png"/><Relationship Id="rId5" Type="http://schemas.openxmlformats.org/officeDocument/2006/relationships/image" Target="../media/image300.JPG"/><Relationship Id="rId4" Type="http://schemas.openxmlformats.org/officeDocument/2006/relationships/image" Target="../media/image299.jpeg"/></Relationships>
</file>

<file path=ppt/slides/_rels/slide83.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image" Target="../media/image301.png"/><Relationship Id="rId1" Type="http://schemas.openxmlformats.org/officeDocument/2006/relationships/slideLayout" Target="../slideLayouts/slideLayout106.xml"/><Relationship Id="rId5" Type="http://schemas.openxmlformats.org/officeDocument/2006/relationships/image" Target="../media/image219.png"/><Relationship Id="rId4" Type="http://schemas.openxmlformats.org/officeDocument/2006/relationships/image" Target="../media/image218.png"/></Relationships>
</file>

<file path=ppt/slides/_rels/slide84.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220.png"/><Relationship Id="rId7" Type="http://schemas.openxmlformats.org/officeDocument/2006/relationships/image" Target="../media/image306.png"/><Relationship Id="rId2" Type="http://schemas.openxmlformats.org/officeDocument/2006/relationships/image" Target="../media/image303.png"/><Relationship Id="rId1" Type="http://schemas.openxmlformats.org/officeDocument/2006/relationships/slideLayout" Target="../slideLayouts/slideLayout106.xml"/><Relationship Id="rId6" Type="http://schemas.openxmlformats.org/officeDocument/2006/relationships/image" Target="../media/image283.gif"/><Relationship Id="rId5" Type="http://schemas.openxmlformats.org/officeDocument/2006/relationships/image" Target="../media/image305.png"/><Relationship Id="rId10" Type="http://schemas.openxmlformats.org/officeDocument/2006/relationships/image" Target="../media/image218.png"/><Relationship Id="rId4" Type="http://schemas.openxmlformats.org/officeDocument/2006/relationships/image" Target="../media/image304.png"/><Relationship Id="rId9" Type="http://schemas.openxmlformats.org/officeDocument/2006/relationships/image" Target="../media/image308.png"/></Relationships>
</file>

<file path=ppt/slides/_rels/slide85.xml.rels><?xml version="1.0" encoding="UTF-8" standalone="yes"?>
<Relationships xmlns="http://schemas.openxmlformats.org/package/2006/relationships"><Relationship Id="rId8" Type="http://schemas.openxmlformats.org/officeDocument/2006/relationships/image" Target="../media/image283.gif"/><Relationship Id="rId3" Type="http://schemas.openxmlformats.org/officeDocument/2006/relationships/image" Target="../media/image310.png"/><Relationship Id="rId7" Type="http://schemas.openxmlformats.org/officeDocument/2006/relationships/image" Target="../media/image304.png"/><Relationship Id="rId2" Type="http://schemas.openxmlformats.org/officeDocument/2006/relationships/image" Target="../media/image309.png"/><Relationship Id="rId1" Type="http://schemas.openxmlformats.org/officeDocument/2006/relationships/slideLayout" Target="../slideLayouts/slideLayout106.xml"/><Relationship Id="rId6" Type="http://schemas.openxmlformats.org/officeDocument/2006/relationships/image" Target="../media/image312.png"/><Relationship Id="rId5" Type="http://schemas.openxmlformats.org/officeDocument/2006/relationships/image" Target="../media/image311.png"/><Relationship Id="rId10" Type="http://schemas.openxmlformats.org/officeDocument/2006/relationships/image" Target="../media/image218.png"/><Relationship Id="rId4" Type="http://schemas.openxmlformats.org/officeDocument/2006/relationships/image" Target="../media/image303.png"/><Relationship Id="rId9" Type="http://schemas.openxmlformats.org/officeDocument/2006/relationships/image" Target="../media/image307.png"/></Relationships>
</file>

<file path=ppt/slides/_rels/slide86.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4.png"/><Relationship Id="rId7" Type="http://schemas.openxmlformats.org/officeDocument/2006/relationships/image" Target="../media/image318.png"/><Relationship Id="rId2" Type="http://schemas.openxmlformats.org/officeDocument/2006/relationships/image" Target="../media/image313.png"/><Relationship Id="rId1" Type="http://schemas.openxmlformats.org/officeDocument/2006/relationships/slideLayout" Target="../slideLayouts/slideLayout106.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31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9.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106.xml"/></Relationships>
</file>

<file path=ppt/slides/_rels/slide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38.png"/><Relationship Id="rId7" Type="http://schemas.openxmlformats.org/officeDocument/2006/relationships/image" Target="../media/image79.jpeg"/><Relationship Id="rId2" Type="http://schemas.openxmlformats.org/officeDocument/2006/relationships/image" Target="../media/image77.png"/><Relationship Id="rId1" Type="http://schemas.openxmlformats.org/officeDocument/2006/relationships/slideLayout" Target="../slideLayouts/slideLayout40.xml"/><Relationship Id="rId6" Type="http://schemas.openxmlformats.org/officeDocument/2006/relationships/image" Target="../media/image78.jpeg"/><Relationship Id="rId5" Type="http://schemas.openxmlformats.org/officeDocument/2006/relationships/image" Target="../media/image60.png"/><Relationship Id="rId4" Type="http://schemas.openxmlformats.org/officeDocument/2006/relationships/image" Target="../media/image5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5.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image" Target="../media/image313.png"/><Relationship Id="rId1" Type="http://schemas.openxmlformats.org/officeDocument/2006/relationships/slideLayout" Target="../slideLayouts/slideLayout106.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315.png"/></Relationships>
</file>

<file path=ppt/slides/_rels/slide96.xml.rels><?xml version="1.0" encoding="UTF-8" standalone="yes"?>
<Relationships xmlns="http://schemas.openxmlformats.org/package/2006/relationships"><Relationship Id="rId2" Type="http://schemas.openxmlformats.org/officeDocument/2006/relationships/hyperlink" Target="http://www.hosei-hurin.net/kiyou/chiiki_pdf/vol06/vol06_087-103.pdf" TargetMode="External"/><Relationship Id="rId1" Type="http://schemas.openxmlformats.org/officeDocument/2006/relationships/slideLayout" Target="../slideLayouts/slideLayout10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8.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106.xml"/></Relationships>
</file>

<file path=ppt/slides/_rels/slide99.xml.rels><?xml version="1.0" encoding="UTF-8" standalone="yes"?>
<Relationships xmlns="http://schemas.openxmlformats.org/package/2006/relationships"><Relationship Id="rId3" Type="http://schemas.openxmlformats.org/officeDocument/2006/relationships/hyperlink" Target="http://www.city.shimotsuke.lg.jp/ct/other000002000/pub_com-michi.pdf" TargetMode="External"/><Relationship Id="rId7" Type="http://schemas.openxmlformats.org/officeDocument/2006/relationships/hyperlink" Target="http://www.pref.fukushima.lg.jp/uploaded/attachment/78260.pdf" TargetMode="External"/><Relationship Id="rId2" Type="http://schemas.openxmlformats.org/officeDocument/2006/relationships/hyperlink" Target="http://www.hosei-hurin.net/kiyou/chiiki_pdf/vol06/vol06_087-103.pdf" TargetMode="External"/><Relationship Id="rId1" Type="http://schemas.openxmlformats.org/officeDocument/2006/relationships/slideLayout" Target="../slideLayouts/slideLayout106.xml"/><Relationship Id="rId6" Type="http://schemas.openxmlformats.org/officeDocument/2006/relationships/hyperlink" Target="http://www.pref.chiba.lg.jp/kankou/toukeidata/kankoukyaku/documents/h22irikomi.pdf" TargetMode="External"/><Relationship Id="rId5" Type="http://schemas.openxmlformats.org/officeDocument/2006/relationships/hyperlink" Target="http://www.ktr.mlit.go.jp/ktr_content/content/000616415.pdf" TargetMode="External"/><Relationship Id="rId4" Type="http://schemas.openxmlformats.org/officeDocument/2006/relationships/hyperlink" Target="http://www.vill.minamiyamashiro.lg.jp/cmsfiles/contents/0000000/852/1_michinoekikeikaku.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rotWithShape="1">
          <a:blip r:embed="rId3" cstate="print">
            <a:extLst>
              <a:ext uri="{28A0092B-C50C-407E-A947-70E740481C1C}">
                <a14:useLocalDpi xmlns:a14="http://schemas.microsoft.com/office/drawing/2010/main" val="0"/>
              </a:ext>
            </a:extLst>
          </a:blip>
          <a:srcRect l="3647" t="7502" r="39063" b="6621"/>
          <a:stretch/>
        </p:blipFill>
        <p:spPr>
          <a:xfrm rot="5400000">
            <a:off x="7483851" y="1769178"/>
            <a:ext cx="1359149" cy="1528012"/>
          </a:xfrm>
          <a:prstGeom prst="rect">
            <a:avLst/>
          </a:prstGeom>
        </p:spPr>
      </p:pic>
      <p:pic>
        <p:nvPicPr>
          <p:cNvPr id="12" name="図 11"/>
          <p:cNvPicPr>
            <a:picLocks noChangeAspect="1"/>
          </p:cNvPicPr>
          <p:nvPr/>
        </p:nvPicPr>
        <p:blipFill rotWithShape="1">
          <a:blip r:embed="rId4" cstate="print">
            <a:extLst>
              <a:ext uri="{28A0092B-C50C-407E-A947-70E740481C1C}">
                <a14:useLocalDpi xmlns:a14="http://schemas.microsoft.com/office/drawing/2010/main" val="0"/>
              </a:ext>
            </a:extLst>
          </a:blip>
          <a:srcRect l="7755" t="8908" r="30050" b="7493"/>
          <a:stretch/>
        </p:blipFill>
        <p:spPr>
          <a:xfrm rot="5400000">
            <a:off x="3723569" y="1810634"/>
            <a:ext cx="1432166" cy="1443789"/>
          </a:xfrm>
          <a:prstGeom prst="rect">
            <a:avLst/>
          </a:prstGeom>
        </p:spPr>
      </p:pic>
      <p:pic>
        <p:nvPicPr>
          <p:cNvPr id="11" name="図 10"/>
          <p:cNvPicPr>
            <a:picLocks noChangeAspect="1"/>
          </p:cNvPicPr>
          <p:nvPr/>
        </p:nvPicPr>
        <p:blipFill rotWithShape="1">
          <a:blip r:embed="rId5" cstate="print">
            <a:extLst>
              <a:ext uri="{28A0092B-C50C-407E-A947-70E740481C1C}">
                <a14:useLocalDpi xmlns:a14="http://schemas.microsoft.com/office/drawing/2010/main" val="0"/>
              </a:ext>
            </a:extLst>
          </a:blip>
          <a:srcRect l="9217" t="-684" r="11208" b="684"/>
          <a:stretch/>
        </p:blipFill>
        <p:spPr>
          <a:xfrm rot="5400000">
            <a:off x="5612056" y="1846259"/>
            <a:ext cx="1443875" cy="1360831"/>
          </a:xfrm>
          <a:prstGeom prst="rect">
            <a:avLst/>
          </a:prstGeom>
        </p:spPr>
      </p:pic>
      <p:pic>
        <p:nvPicPr>
          <p:cNvPr id="10" name="図 9"/>
          <p:cNvPicPr>
            <a:picLocks noChangeAspect="1"/>
          </p:cNvPicPr>
          <p:nvPr/>
        </p:nvPicPr>
        <p:blipFill rotWithShape="1">
          <a:blip r:embed="rId6" cstate="print">
            <a:extLst>
              <a:ext uri="{28A0092B-C50C-407E-A947-70E740481C1C}">
                <a14:useLocalDpi xmlns:a14="http://schemas.microsoft.com/office/drawing/2010/main" val="0"/>
              </a:ext>
            </a:extLst>
          </a:blip>
          <a:srcRect l="7086" t="7457" r="31492" b="5329"/>
          <a:stretch/>
        </p:blipFill>
        <p:spPr>
          <a:xfrm rot="5400000">
            <a:off x="222160" y="1743406"/>
            <a:ext cx="1446143" cy="1540042"/>
          </a:xfrm>
          <a:prstGeom prst="rect">
            <a:avLst/>
          </a:prstGeom>
        </p:spPr>
      </p:pic>
      <p:pic>
        <p:nvPicPr>
          <p:cNvPr id="5" name="図 4"/>
          <p:cNvPicPr>
            <a:picLocks noChangeAspect="1"/>
          </p:cNvPicPr>
          <p:nvPr/>
        </p:nvPicPr>
        <p:blipFill rotWithShape="1">
          <a:blip r:embed="rId7" cstate="print">
            <a:extLst>
              <a:ext uri="{28A0092B-C50C-407E-A947-70E740481C1C}">
                <a14:useLocalDpi xmlns:a14="http://schemas.microsoft.com/office/drawing/2010/main" val="0"/>
              </a:ext>
            </a:extLst>
          </a:blip>
          <a:srcRect r="26730"/>
          <a:stretch/>
        </p:blipFill>
        <p:spPr>
          <a:xfrm rot="5400000">
            <a:off x="1938047" y="1787685"/>
            <a:ext cx="1443789" cy="1477894"/>
          </a:xfrm>
          <a:prstGeom prst="rect">
            <a:avLst/>
          </a:prstGeom>
        </p:spPr>
      </p:pic>
      <p:sp>
        <p:nvSpPr>
          <p:cNvPr id="2" name="タイトル 1"/>
          <p:cNvSpPr>
            <a:spLocks noGrp="1"/>
          </p:cNvSpPr>
          <p:nvPr>
            <p:ph type="title"/>
          </p:nvPr>
        </p:nvSpPr>
        <p:spPr>
          <a:xfrm>
            <a:off x="152746" y="-50125"/>
            <a:ext cx="3378195" cy="1781632"/>
          </a:xfrm>
        </p:spPr>
        <p:txBody>
          <a:bodyPr>
            <a:noAutofit/>
          </a:bodyPr>
          <a:lstStyle/>
          <a:p>
            <a:r>
              <a:rPr lang="ja-JP" altLang="en-US" sz="12500" b="1" dirty="0"/>
              <a:t>１</a:t>
            </a:r>
            <a:r>
              <a:rPr lang="ja-JP" altLang="en-US" sz="4000" dirty="0" smtClean="0"/>
              <a:t>班</a:t>
            </a:r>
            <a:endParaRPr lang="ja-JP" altLang="en-US" sz="4000" dirty="0"/>
          </a:p>
        </p:txBody>
      </p:sp>
      <p:sp>
        <p:nvSpPr>
          <p:cNvPr id="3" name="コンテンツ プレースホルダー 2"/>
          <p:cNvSpPr>
            <a:spLocks noGrp="1"/>
          </p:cNvSpPr>
          <p:nvPr>
            <p:ph idx="1"/>
          </p:nvPr>
        </p:nvSpPr>
        <p:spPr>
          <a:xfrm>
            <a:off x="7614026" y="3435027"/>
            <a:ext cx="953487" cy="4172310"/>
          </a:xfrm>
        </p:spPr>
        <p:txBody>
          <a:bodyPr vert="eaVert">
            <a:normAutofit/>
          </a:bodyPr>
          <a:lstStyle/>
          <a:p>
            <a:pPr marL="0" indent="0">
              <a:buNone/>
            </a:pPr>
            <a:r>
              <a:rPr lang="ja-JP" altLang="en-US" sz="4400" dirty="0" smtClean="0"/>
              <a:t>豊川　季絵</a:t>
            </a:r>
            <a:endParaRPr kumimoji="1" lang="ja-JP" altLang="en-US" sz="4400" dirty="0"/>
          </a:p>
        </p:txBody>
      </p:sp>
      <p:sp>
        <p:nvSpPr>
          <p:cNvPr id="4" name="コンテンツ プレースホルダー 2"/>
          <p:cNvSpPr txBox="1">
            <a:spLocks/>
          </p:cNvSpPr>
          <p:nvPr/>
        </p:nvSpPr>
        <p:spPr>
          <a:xfrm>
            <a:off x="2256150" y="3435027"/>
            <a:ext cx="801602" cy="4172310"/>
          </a:xfrm>
          <a:prstGeom prst="rect">
            <a:avLst/>
          </a:prstGeom>
        </p:spPr>
        <p:txBody>
          <a:bodyPr vert="eaVert"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400" dirty="0" smtClean="0">
                <a:solidFill>
                  <a:prstClr val="black"/>
                </a:solidFill>
              </a:rPr>
              <a:t>平井　元貴</a:t>
            </a:r>
            <a:endParaRPr lang="ja-JP" altLang="en-US" sz="4400" dirty="0">
              <a:solidFill>
                <a:prstClr val="black"/>
              </a:solidFill>
            </a:endParaRPr>
          </a:p>
        </p:txBody>
      </p:sp>
      <p:sp>
        <p:nvSpPr>
          <p:cNvPr id="6" name="コンテンツ プレースホルダー 2"/>
          <p:cNvSpPr txBox="1">
            <a:spLocks/>
          </p:cNvSpPr>
          <p:nvPr/>
        </p:nvSpPr>
        <p:spPr>
          <a:xfrm>
            <a:off x="4076881" y="3447232"/>
            <a:ext cx="749971" cy="4172310"/>
          </a:xfrm>
          <a:prstGeom prst="rect">
            <a:avLst/>
          </a:prstGeom>
        </p:spPr>
        <p:txBody>
          <a:bodyPr vert="eaVert"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400" dirty="0" smtClean="0">
                <a:solidFill>
                  <a:prstClr val="black"/>
                </a:solidFill>
              </a:rPr>
              <a:t>石崎　絢子</a:t>
            </a:r>
            <a:endParaRPr lang="ja-JP" altLang="en-US" sz="4400" dirty="0">
              <a:solidFill>
                <a:prstClr val="black"/>
              </a:solidFill>
            </a:endParaRPr>
          </a:p>
        </p:txBody>
      </p:sp>
      <p:sp>
        <p:nvSpPr>
          <p:cNvPr id="7" name="コンテンツ プレースホルダー 2"/>
          <p:cNvSpPr txBox="1">
            <a:spLocks/>
          </p:cNvSpPr>
          <p:nvPr/>
        </p:nvSpPr>
        <p:spPr>
          <a:xfrm>
            <a:off x="5905810" y="3435027"/>
            <a:ext cx="779404" cy="4172310"/>
          </a:xfrm>
          <a:prstGeom prst="rect">
            <a:avLst/>
          </a:prstGeom>
        </p:spPr>
        <p:txBody>
          <a:bodyPr vert="eaVert"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400" dirty="0" smtClean="0">
                <a:solidFill>
                  <a:prstClr val="black"/>
                </a:solidFill>
              </a:rPr>
              <a:t>竹川　豪一</a:t>
            </a:r>
            <a:endParaRPr lang="ja-JP" altLang="en-US" sz="4400" dirty="0">
              <a:solidFill>
                <a:prstClr val="black"/>
              </a:solidFill>
            </a:endParaRPr>
          </a:p>
        </p:txBody>
      </p:sp>
      <p:sp>
        <p:nvSpPr>
          <p:cNvPr id="8" name="コンテンツ プレースホルダー 2"/>
          <p:cNvSpPr txBox="1">
            <a:spLocks/>
          </p:cNvSpPr>
          <p:nvPr/>
        </p:nvSpPr>
        <p:spPr>
          <a:xfrm>
            <a:off x="559743" y="3386192"/>
            <a:ext cx="770979" cy="4112470"/>
          </a:xfrm>
          <a:prstGeom prst="rect">
            <a:avLst/>
          </a:prstGeom>
        </p:spPr>
        <p:txBody>
          <a:bodyPr vert="eaVert"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400" dirty="0" smtClean="0">
                <a:solidFill>
                  <a:prstClr val="black"/>
                </a:solidFill>
              </a:rPr>
              <a:t>◎小野　将平</a:t>
            </a:r>
            <a:endParaRPr lang="ja-JP" altLang="en-US" sz="4400" dirty="0">
              <a:solidFill>
                <a:prstClr val="black"/>
              </a:solidFill>
            </a:endParaRPr>
          </a:p>
        </p:txBody>
      </p:sp>
      <p:sp>
        <p:nvSpPr>
          <p:cNvPr id="9" name="スライド番号プレースホルダー 8"/>
          <p:cNvSpPr>
            <a:spLocks noGrp="1"/>
          </p:cNvSpPr>
          <p:nvPr>
            <p:ph type="sldNum" sz="quarter" idx="12"/>
          </p:nvPr>
        </p:nvSpPr>
        <p:spPr/>
        <p:txBody>
          <a:bodyPr/>
          <a:lstStyle/>
          <a:p>
            <a:fld id="{3C5DE294-6C23-4273-819D-DBD1B153B53F}" type="slidenum">
              <a:rPr lang="ja-JP" altLang="en-US" smtClean="0">
                <a:solidFill>
                  <a:prstClr val="black">
                    <a:tint val="75000"/>
                  </a:prstClr>
                </a:solidFill>
              </a:rPr>
              <a:pPr/>
              <a:t>1</a:t>
            </a:fld>
            <a:endParaRPr lang="ja-JP" altLang="en-US">
              <a:solidFill>
                <a:prstClr val="black">
                  <a:tint val="75000"/>
                </a:prstClr>
              </a:solidFill>
            </a:endParaRPr>
          </a:p>
        </p:txBody>
      </p:sp>
    </p:spTree>
    <p:extLst>
      <p:ext uri="{BB962C8B-B14F-4D97-AF65-F5344CB8AC3E}">
        <p14:creationId xmlns:p14="http://schemas.microsoft.com/office/powerpoint/2010/main" val="3930226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3" cstate="print"/>
          <a:srcRect l="29342" t="15263" r="21974" b="13860"/>
          <a:stretch/>
        </p:blipFill>
        <p:spPr>
          <a:xfrm>
            <a:off x="4015856" y="1384677"/>
            <a:ext cx="5098835" cy="4175534"/>
          </a:xfrm>
          <a:prstGeom prst="rect">
            <a:avLst/>
          </a:prstGeom>
          <a:ln>
            <a:noFill/>
          </a:ln>
          <a:effectLst>
            <a:softEdge rad="112500"/>
          </a:effectLst>
        </p:spPr>
      </p:pic>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現状</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10</a:t>
            </a:fld>
            <a:endParaRPr lang="ja-JP" altLang="en-US" sz="2000">
              <a:solidFill>
                <a:prstClr val="black">
                  <a:tint val="75000"/>
                </a:prstClr>
              </a:solidFill>
            </a:endParaRPr>
          </a:p>
        </p:txBody>
      </p:sp>
      <p:sp>
        <p:nvSpPr>
          <p:cNvPr id="45" name="テキスト ボックス 44"/>
          <p:cNvSpPr txBox="1"/>
          <p:nvPr/>
        </p:nvSpPr>
        <p:spPr>
          <a:xfrm>
            <a:off x="7929484" y="5193594"/>
            <a:ext cx="998737" cy="276999"/>
          </a:xfrm>
          <a:prstGeom prst="rect">
            <a:avLst/>
          </a:prstGeom>
          <a:noFill/>
        </p:spPr>
        <p:txBody>
          <a:bodyPr wrap="square" rtlCol="0">
            <a:spAutoFit/>
          </a:bodyPr>
          <a:lstStyle/>
          <a:p>
            <a:r>
              <a:rPr lang="ja-JP" altLang="en-US" sz="1200" dirty="0" smtClean="0">
                <a:solidFill>
                  <a:prstClr val="black"/>
                </a:solidFill>
              </a:rPr>
              <a:t>（班員撮影）</a:t>
            </a:r>
            <a:endParaRPr lang="ja-JP" altLang="en-US" sz="1200" dirty="0">
              <a:solidFill>
                <a:prstClr val="black"/>
              </a:solidFill>
            </a:endParaRPr>
          </a:p>
        </p:txBody>
      </p:sp>
      <p:graphicFrame>
        <p:nvGraphicFramePr>
          <p:cNvPr id="46" name="グラフ 45"/>
          <p:cNvGraphicFramePr>
            <a:graphicFrameLocks/>
          </p:cNvGraphicFramePr>
          <p:nvPr>
            <p:extLst/>
          </p:nvPr>
        </p:nvGraphicFramePr>
        <p:xfrm>
          <a:off x="257729" y="3319464"/>
          <a:ext cx="3566377" cy="2554910"/>
        </p:xfrm>
        <a:graphic>
          <a:graphicData uri="http://schemas.openxmlformats.org/drawingml/2006/chart">
            <c:chart xmlns:c="http://schemas.openxmlformats.org/drawingml/2006/chart" xmlns:r="http://schemas.openxmlformats.org/officeDocument/2006/relationships" r:id="rId4"/>
          </a:graphicData>
        </a:graphic>
      </p:graphicFrame>
      <p:sp>
        <p:nvSpPr>
          <p:cNvPr id="49" name="テキスト ボックス 48"/>
          <p:cNvSpPr txBox="1"/>
          <p:nvPr/>
        </p:nvSpPr>
        <p:spPr>
          <a:xfrm>
            <a:off x="1278635" y="5755591"/>
            <a:ext cx="2744662" cy="276999"/>
          </a:xfrm>
          <a:prstGeom prst="rect">
            <a:avLst/>
          </a:prstGeom>
          <a:noFill/>
        </p:spPr>
        <p:txBody>
          <a:bodyPr wrap="none" rtlCol="0">
            <a:spAutoFit/>
          </a:bodyPr>
          <a:lstStyle/>
          <a:p>
            <a:r>
              <a:rPr lang="ja-JP" altLang="en-US" sz="1200" dirty="0" smtClean="0">
                <a:solidFill>
                  <a:prstClr val="black"/>
                </a:solidFill>
              </a:rPr>
              <a:t>平成</a:t>
            </a:r>
            <a:r>
              <a:rPr lang="en-US" altLang="ja-JP" sz="1200" dirty="0" smtClean="0">
                <a:solidFill>
                  <a:prstClr val="black"/>
                </a:solidFill>
              </a:rPr>
              <a:t>25</a:t>
            </a:r>
            <a:r>
              <a:rPr lang="ja-JP" altLang="en-US" sz="1200" dirty="0" smtClean="0">
                <a:solidFill>
                  <a:prstClr val="black"/>
                </a:solidFill>
              </a:rPr>
              <a:t>年度土浦市市民満足度調査より</a:t>
            </a:r>
            <a:endParaRPr lang="ja-JP" altLang="en-US" sz="1200" dirty="0">
              <a:solidFill>
                <a:prstClr val="black"/>
              </a:solidFill>
            </a:endParaRPr>
          </a:p>
        </p:txBody>
      </p:sp>
      <p:sp>
        <p:nvSpPr>
          <p:cNvPr id="14" name="テキスト ボックス 13"/>
          <p:cNvSpPr txBox="1"/>
          <p:nvPr/>
        </p:nvSpPr>
        <p:spPr>
          <a:xfrm>
            <a:off x="21278" y="3121826"/>
            <a:ext cx="2666114" cy="369332"/>
          </a:xfrm>
          <a:prstGeom prst="rect">
            <a:avLst/>
          </a:prstGeom>
          <a:noFill/>
        </p:spPr>
        <p:txBody>
          <a:bodyPr wrap="none" rtlCol="0">
            <a:spAutoFit/>
          </a:bodyPr>
          <a:lstStyle/>
          <a:p>
            <a:pPr marL="285750" indent="-285750">
              <a:buClr>
                <a:srgbClr val="41719C"/>
              </a:buClr>
              <a:buFont typeface="Wingdings" panose="05000000000000000000" pitchFamily="2" charset="2"/>
              <a:buChar char="n"/>
            </a:pPr>
            <a:r>
              <a:rPr lang="ja-JP" altLang="en-US" dirty="0" smtClean="0">
                <a:solidFill>
                  <a:srgbClr val="41719C"/>
                </a:solidFill>
              </a:rPr>
              <a:t>施策</a:t>
            </a:r>
            <a:r>
              <a:rPr lang="ja-JP" altLang="en-US" dirty="0">
                <a:solidFill>
                  <a:srgbClr val="41719C"/>
                </a:solidFill>
              </a:rPr>
              <a:t>の満足度・</a:t>
            </a:r>
            <a:r>
              <a:rPr lang="ja-JP" altLang="en-US" dirty="0" smtClean="0">
                <a:solidFill>
                  <a:srgbClr val="41719C"/>
                </a:solidFill>
              </a:rPr>
              <a:t>重要度</a:t>
            </a:r>
            <a:endParaRPr lang="ja-JP" altLang="en-US" dirty="0">
              <a:solidFill>
                <a:srgbClr val="41719C"/>
              </a:solidFill>
            </a:endParaRPr>
          </a:p>
        </p:txBody>
      </p:sp>
      <p:grpSp>
        <p:nvGrpSpPr>
          <p:cNvPr id="8" name="グループ化 7"/>
          <p:cNvGrpSpPr/>
          <p:nvPr/>
        </p:nvGrpSpPr>
        <p:grpSpPr>
          <a:xfrm>
            <a:off x="392289" y="3484774"/>
            <a:ext cx="2002077" cy="584775"/>
            <a:chOff x="355947" y="2001849"/>
            <a:chExt cx="2002077" cy="584775"/>
          </a:xfrm>
        </p:grpSpPr>
        <p:sp>
          <p:nvSpPr>
            <p:cNvPr id="63" name="円/楕円 62"/>
            <p:cNvSpPr/>
            <p:nvPr/>
          </p:nvSpPr>
          <p:spPr>
            <a:xfrm>
              <a:off x="355947" y="2132650"/>
              <a:ext cx="348916" cy="348915"/>
            </a:xfrm>
            <a:prstGeom prst="ellipse">
              <a:avLst/>
            </a:prstGeom>
            <a:noFill/>
            <a:ln w="19050">
              <a:solidFill>
                <a:srgbClr val="F8806C"/>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ltLang="en-US">
                <a:solidFill>
                  <a:srgbClr val="FF0000"/>
                </a:solidFill>
              </a:endParaRPr>
            </a:p>
          </p:txBody>
        </p:sp>
        <p:sp>
          <p:nvSpPr>
            <p:cNvPr id="64" name="テキスト ボックス 63"/>
            <p:cNvSpPr txBox="1"/>
            <p:nvPr/>
          </p:nvSpPr>
          <p:spPr>
            <a:xfrm>
              <a:off x="954502" y="2001849"/>
              <a:ext cx="1403522" cy="584775"/>
            </a:xfrm>
            <a:prstGeom prst="rect">
              <a:avLst/>
            </a:prstGeom>
            <a:solidFill>
              <a:schemeClr val="bg1"/>
            </a:solidFill>
            <a:ln w="19050">
              <a:solidFill>
                <a:srgbClr val="F8806C"/>
              </a:solidFill>
            </a:ln>
          </p:spPr>
          <p:txBody>
            <a:bodyPr wrap="square" rtlCol="0">
              <a:spAutoFit/>
            </a:bodyPr>
            <a:lstStyle/>
            <a:p>
              <a:r>
                <a:rPr lang="ja-JP" altLang="en-US" sz="1600" dirty="0">
                  <a:solidFill>
                    <a:prstClr val="black"/>
                  </a:solidFill>
                </a:rPr>
                <a:t>中心市街地のにぎわい対策</a:t>
              </a:r>
            </a:p>
          </p:txBody>
        </p:sp>
        <p:cxnSp>
          <p:nvCxnSpPr>
            <p:cNvPr id="66" name="直線コネクタ 65"/>
            <p:cNvCxnSpPr>
              <a:stCxn id="63" idx="6"/>
              <a:endCxn id="64" idx="1"/>
            </p:cNvCxnSpPr>
            <p:nvPr/>
          </p:nvCxnSpPr>
          <p:spPr>
            <a:xfrm flipV="1">
              <a:off x="704863" y="2294237"/>
              <a:ext cx="249639" cy="12871"/>
            </a:xfrm>
            <a:prstGeom prst="line">
              <a:avLst/>
            </a:prstGeom>
            <a:ln w="19050">
              <a:solidFill>
                <a:srgbClr val="F8806C"/>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318484" y="3951699"/>
            <a:ext cx="2338742" cy="771046"/>
            <a:chOff x="222515" y="2497549"/>
            <a:chExt cx="2338742" cy="771046"/>
          </a:xfrm>
        </p:grpSpPr>
        <p:sp>
          <p:nvSpPr>
            <p:cNvPr id="65" name="テキスト ボックス 64"/>
            <p:cNvSpPr txBox="1"/>
            <p:nvPr/>
          </p:nvSpPr>
          <p:spPr>
            <a:xfrm>
              <a:off x="794160" y="2683820"/>
              <a:ext cx="1767097" cy="584775"/>
            </a:xfrm>
            <a:prstGeom prst="rect">
              <a:avLst/>
            </a:prstGeom>
            <a:solidFill>
              <a:schemeClr val="bg1"/>
            </a:solidFill>
            <a:ln w="19050">
              <a:solidFill>
                <a:srgbClr val="F8806C"/>
              </a:solidFill>
            </a:ln>
          </p:spPr>
          <p:txBody>
            <a:bodyPr wrap="square" rtlCol="0">
              <a:spAutoFit/>
            </a:bodyPr>
            <a:lstStyle/>
            <a:p>
              <a:r>
                <a:rPr lang="ja-JP" altLang="en-US" sz="1600" dirty="0">
                  <a:solidFill>
                    <a:prstClr val="black"/>
                  </a:solidFill>
                </a:rPr>
                <a:t>駅前開発など中心市街地の整備</a:t>
              </a:r>
            </a:p>
          </p:txBody>
        </p:sp>
        <p:cxnSp>
          <p:nvCxnSpPr>
            <p:cNvPr id="67" name="直線コネクタ 66"/>
            <p:cNvCxnSpPr>
              <a:stCxn id="68" idx="6"/>
              <a:endCxn id="65" idx="1"/>
            </p:cNvCxnSpPr>
            <p:nvPr/>
          </p:nvCxnSpPr>
          <p:spPr>
            <a:xfrm>
              <a:off x="571431" y="2672007"/>
              <a:ext cx="222729" cy="304201"/>
            </a:xfrm>
            <a:prstGeom prst="line">
              <a:avLst/>
            </a:prstGeom>
            <a:ln w="19050">
              <a:solidFill>
                <a:srgbClr val="F8806C"/>
              </a:solidFill>
            </a:ln>
          </p:spPr>
          <p:style>
            <a:lnRef idx="1">
              <a:schemeClr val="accent1"/>
            </a:lnRef>
            <a:fillRef idx="0">
              <a:schemeClr val="accent1"/>
            </a:fillRef>
            <a:effectRef idx="0">
              <a:schemeClr val="accent1"/>
            </a:effectRef>
            <a:fontRef idx="minor">
              <a:schemeClr val="tx1"/>
            </a:fontRef>
          </p:style>
        </p:cxnSp>
        <p:sp>
          <p:nvSpPr>
            <p:cNvPr id="68" name="円/楕円 67"/>
            <p:cNvSpPr/>
            <p:nvPr/>
          </p:nvSpPr>
          <p:spPr>
            <a:xfrm>
              <a:off x="222515" y="2497549"/>
              <a:ext cx="348916" cy="348915"/>
            </a:xfrm>
            <a:prstGeom prst="ellipse">
              <a:avLst/>
            </a:prstGeom>
            <a:noFill/>
            <a:ln w="19050">
              <a:solidFill>
                <a:srgbClr val="F8806C"/>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ltLang="en-US">
                <a:solidFill>
                  <a:srgbClr val="FF0000"/>
                </a:solidFill>
              </a:endParaRPr>
            </a:p>
          </p:txBody>
        </p:sp>
      </p:grpSp>
      <p:sp>
        <p:nvSpPr>
          <p:cNvPr id="37" name="テキスト ボックス 36"/>
          <p:cNvSpPr txBox="1"/>
          <p:nvPr/>
        </p:nvSpPr>
        <p:spPr>
          <a:xfrm>
            <a:off x="34303" y="1110343"/>
            <a:ext cx="2063385" cy="369332"/>
          </a:xfrm>
          <a:prstGeom prst="rect">
            <a:avLst/>
          </a:prstGeom>
          <a:noFill/>
        </p:spPr>
        <p:txBody>
          <a:bodyPr wrap="none" rtlCol="0">
            <a:spAutoFit/>
          </a:bodyPr>
          <a:lstStyle/>
          <a:p>
            <a:pPr marL="285750" indent="-285750">
              <a:buClr>
                <a:srgbClr val="41719C"/>
              </a:buClr>
              <a:buFont typeface="Wingdings" panose="05000000000000000000" pitchFamily="2" charset="2"/>
              <a:buChar char="n"/>
            </a:pPr>
            <a:r>
              <a:rPr lang="ja-JP" altLang="en-US" dirty="0" smtClean="0">
                <a:solidFill>
                  <a:srgbClr val="41719C"/>
                </a:solidFill>
              </a:rPr>
              <a:t>まちづくりの動き</a:t>
            </a:r>
            <a:endParaRPr lang="en-US" altLang="ja-JP" dirty="0" smtClean="0">
              <a:solidFill>
                <a:srgbClr val="41719C"/>
              </a:solidFill>
            </a:endParaRPr>
          </a:p>
        </p:txBody>
      </p:sp>
      <p:sp>
        <p:nvSpPr>
          <p:cNvPr id="52" name="正方形/長方形 51"/>
          <p:cNvSpPr/>
          <p:nvPr/>
        </p:nvSpPr>
        <p:spPr>
          <a:xfrm>
            <a:off x="594583" y="6139096"/>
            <a:ext cx="7954834" cy="523220"/>
          </a:xfrm>
          <a:prstGeom prst="rect">
            <a:avLst/>
          </a:prstGeom>
        </p:spPr>
        <p:txBody>
          <a:bodyPr wrap="square">
            <a:spAutoFit/>
          </a:bodyPr>
          <a:lstStyle/>
          <a:p>
            <a:pPr algn="ctr"/>
            <a:r>
              <a:rPr lang="ja-JP" altLang="en-US" sz="2800" dirty="0">
                <a:solidFill>
                  <a:prstClr val="black"/>
                </a:solidFill>
              </a:rPr>
              <a:t>土浦の顔として、もっと“輝き”を発揮できるエリア</a:t>
            </a:r>
          </a:p>
        </p:txBody>
      </p:sp>
      <p:sp>
        <p:nvSpPr>
          <p:cNvPr id="61" name="テキスト ボックス 60"/>
          <p:cNvSpPr txBox="1"/>
          <p:nvPr/>
        </p:nvSpPr>
        <p:spPr>
          <a:xfrm>
            <a:off x="77537" y="1386494"/>
            <a:ext cx="3995004" cy="1877437"/>
          </a:xfrm>
          <a:prstGeom prst="rect">
            <a:avLst/>
          </a:prstGeom>
          <a:noFill/>
        </p:spPr>
        <p:txBody>
          <a:bodyPr wrap="none" rtlCol="0">
            <a:spAutoFit/>
          </a:bodyPr>
          <a:lstStyle/>
          <a:p>
            <a:r>
              <a:rPr lang="ja-JP" altLang="en-US" sz="1600" dirty="0" smtClean="0">
                <a:solidFill>
                  <a:prstClr val="black"/>
                </a:solidFill>
              </a:rPr>
              <a:t>土浦駅西口周辺地区</a:t>
            </a:r>
            <a:endParaRPr lang="en-US" altLang="ja-JP" sz="1600" dirty="0" smtClean="0">
              <a:solidFill>
                <a:prstClr val="black"/>
              </a:solidFill>
            </a:endParaRPr>
          </a:p>
          <a:p>
            <a:r>
              <a:rPr lang="ja-JP" altLang="en-US" sz="1600" dirty="0" smtClean="0">
                <a:solidFill>
                  <a:prstClr val="black"/>
                </a:solidFill>
              </a:rPr>
              <a:t>　　　　　市街地総合再生計画（</a:t>
            </a:r>
            <a:r>
              <a:rPr lang="en-US" altLang="ja-JP" sz="1600" dirty="0" smtClean="0">
                <a:solidFill>
                  <a:prstClr val="black"/>
                </a:solidFill>
              </a:rPr>
              <a:t>H14</a:t>
            </a:r>
            <a:r>
              <a:rPr lang="ja-JP" altLang="en-US" sz="1600" dirty="0" smtClean="0">
                <a:solidFill>
                  <a:prstClr val="black"/>
                </a:solidFill>
              </a:rPr>
              <a:t>）</a:t>
            </a:r>
            <a:endParaRPr lang="en-US" altLang="ja-JP" sz="1600" dirty="0" smtClean="0">
              <a:solidFill>
                <a:prstClr val="black"/>
              </a:solidFill>
            </a:endParaRPr>
          </a:p>
          <a:p>
            <a:r>
              <a:rPr lang="ja-JP" altLang="en-US" sz="1600" dirty="0" smtClean="0">
                <a:solidFill>
                  <a:prstClr val="black"/>
                </a:solidFill>
              </a:rPr>
              <a:t>都市</a:t>
            </a:r>
            <a:r>
              <a:rPr lang="ja-JP" altLang="en-US" sz="1600" dirty="0">
                <a:solidFill>
                  <a:prstClr val="black"/>
                </a:solidFill>
              </a:rPr>
              <a:t>構造再編に</a:t>
            </a:r>
            <a:r>
              <a:rPr lang="ja-JP" altLang="en-US" sz="1600" dirty="0" smtClean="0">
                <a:solidFill>
                  <a:prstClr val="black"/>
                </a:solidFill>
              </a:rPr>
              <a:t>伴う</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土地</a:t>
            </a:r>
            <a:r>
              <a:rPr lang="ja-JP" altLang="en-US" sz="1600" dirty="0">
                <a:solidFill>
                  <a:prstClr val="black"/>
                </a:solidFill>
              </a:rPr>
              <a:t>利用</a:t>
            </a:r>
            <a:r>
              <a:rPr lang="ja-JP" altLang="en-US" sz="1600" dirty="0" smtClean="0">
                <a:solidFill>
                  <a:prstClr val="black"/>
                </a:solidFill>
              </a:rPr>
              <a:t>転換手法</a:t>
            </a:r>
            <a:r>
              <a:rPr lang="ja-JP" altLang="en-US" sz="1600" dirty="0">
                <a:solidFill>
                  <a:prstClr val="black"/>
                </a:solidFill>
              </a:rPr>
              <a:t>調査の</a:t>
            </a:r>
            <a:r>
              <a:rPr lang="ja-JP" altLang="en-US" sz="1600" dirty="0" smtClean="0">
                <a:solidFill>
                  <a:prstClr val="black"/>
                </a:solidFill>
              </a:rPr>
              <a:t>結果</a:t>
            </a:r>
            <a:r>
              <a:rPr lang="en-US" altLang="ja-JP" sz="1600" dirty="0" smtClean="0">
                <a:solidFill>
                  <a:prstClr val="black"/>
                </a:solidFill>
              </a:rPr>
              <a:t>(H17)</a:t>
            </a:r>
          </a:p>
          <a:p>
            <a:r>
              <a:rPr lang="ja-JP" altLang="en-US" sz="2000" dirty="0" smtClean="0">
                <a:solidFill>
                  <a:prstClr val="black"/>
                </a:solidFill>
              </a:rPr>
              <a:t>　</a:t>
            </a:r>
            <a:endParaRPr lang="en-US" altLang="ja-JP" sz="2000" dirty="0" smtClean="0">
              <a:solidFill>
                <a:prstClr val="black"/>
              </a:solidFill>
            </a:endParaRPr>
          </a:p>
          <a:p>
            <a:r>
              <a:rPr lang="ja-JP" altLang="en-US" sz="2000" dirty="0">
                <a:solidFill>
                  <a:prstClr val="black"/>
                </a:solidFill>
              </a:rPr>
              <a:t>　</a:t>
            </a:r>
            <a:endParaRPr lang="en-US" altLang="ja-JP" sz="1200" dirty="0">
              <a:solidFill>
                <a:prstClr val="black"/>
              </a:solidFill>
            </a:endParaRPr>
          </a:p>
          <a:p>
            <a:endParaRPr lang="ja-JP" altLang="en-US" sz="1200" dirty="0">
              <a:solidFill>
                <a:prstClr val="black"/>
              </a:solidFill>
            </a:endParaRPr>
          </a:p>
        </p:txBody>
      </p:sp>
      <p:grpSp>
        <p:nvGrpSpPr>
          <p:cNvPr id="36" name="グループ化 35"/>
          <p:cNvGrpSpPr/>
          <p:nvPr/>
        </p:nvGrpSpPr>
        <p:grpSpPr>
          <a:xfrm>
            <a:off x="4515203" y="1523014"/>
            <a:ext cx="3802380" cy="878298"/>
            <a:chOff x="4263390" y="1571532"/>
            <a:chExt cx="3802380" cy="878298"/>
          </a:xfrm>
        </p:grpSpPr>
        <p:sp>
          <p:nvSpPr>
            <p:cNvPr id="33" name="フリーフォーム 32"/>
            <p:cNvSpPr/>
            <p:nvPr/>
          </p:nvSpPr>
          <p:spPr>
            <a:xfrm>
              <a:off x="4263390" y="1596390"/>
              <a:ext cx="3802380" cy="853440"/>
            </a:xfrm>
            <a:custGeom>
              <a:avLst/>
              <a:gdLst>
                <a:gd name="connsiteX0" fmla="*/ 3802380 w 3802380"/>
                <a:gd name="connsiteY0" fmla="*/ 45720 h 853440"/>
                <a:gd name="connsiteX1" fmla="*/ 3710940 w 3802380"/>
                <a:gd name="connsiteY1" fmla="*/ 243840 h 853440"/>
                <a:gd name="connsiteX2" fmla="*/ 3394710 w 3802380"/>
                <a:gd name="connsiteY2" fmla="*/ 156210 h 853440"/>
                <a:gd name="connsiteX3" fmla="*/ 3238500 w 3802380"/>
                <a:gd name="connsiteY3" fmla="*/ 160020 h 853440"/>
                <a:gd name="connsiteX4" fmla="*/ 2937510 w 3802380"/>
                <a:gd name="connsiteY4" fmla="*/ 350520 h 853440"/>
                <a:gd name="connsiteX5" fmla="*/ 2861310 w 3802380"/>
                <a:gd name="connsiteY5" fmla="*/ 407670 h 853440"/>
                <a:gd name="connsiteX6" fmla="*/ 2545080 w 3802380"/>
                <a:gd name="connsiteY6" fmla="*/ 617220 h 853440"/>
                <a:gd name="connsiteX7" fmla="*/ 2449830 w 3802380"/>
                <a:gd name="connsiteY7" fmla="*/ 659130 h 853440"/>
                <a:gd name="connsiteX8" fmla="*/ 2266950 w 3802380"/>
                <a:gd name="connsiteY8" fmla="*/ 746760 h 853440"/>
                <a:gd name="connsiteX9" fmla="*/ 2118360 w 3802380"/>
                <a:gd name="connsiteY9" fmla="*/ 796290 h 853440"/>
                <a:gd name="connsiteX10" fmla="*/ 2019300 w 3802380"/>
                <a:gd name="connsiteY10" fmla="*/ 819150 h 853440"/>
                <a:gd name="connsiteX11" fmla="*/ 1847850 w 3802380"/>
                <a:gd name="connsiteY11" fmla="*/ 845820 h 853440"/>
                <a:gd name="connsiteX12" fmla="*/ 1737360 w 3802380"/>
                <a:gd name="connsiteY12" fmla="*/ 849630 h 853440"/>
                <a:gd name="connsiteX13" fmla="*/ 1573530 w 3802380"/>
                <a:gd name="connsiteY13" fmla="*/ 853440 h 853440"/>
                <a:gd name="connsiteX14" fmla="*/ 1402080 w 3802380"/>
                <a:gd name="connsiteY14" fmla="*/ 849630 h 853440"/>
                <a:gd name="connsiteX15" fmla="*/ 1162050 w 3802380"/>
                <a:gd name="connsiteY15" fmla="*/ 822960 h 853440"/>
                <a:gd name="connsiteX16" fmla="*/ 857250 w 3802380"/>
                <a:gd name="connsiteY16" fmla="*/ 769620 h 853440"/>
                <a:gd name="connsiteX17" fmla="*/ 541020 w 3802380"/>
                <a:gd name="connsiteY17" fmla="*/ 697230 h 853440"/>
                <a:gd name="connsiteX18" fmla="*/ 312420 w 3802380"/>
                <a:gd name="connsiteY18" fmla="*/ 621030 h 853440"/>
                <a:gd name="connsiteX19" fmla="*/ 160020 w 3802380"/>
                <a:gd name="connsiteY19" fmla="*/ 556260 h 853440"/>
                <a:gd name="connsiteX20" fmla="*/ 80010 w 3802380"/>
                <a:gd name="connsiteY20" fmla="*/ 464820 h 853440"/>
                <a:gd name="connsiteX21" fmla="*/ 34290 w 3802380"/>
                <a:gd name="connsiteY21" fmla="*/ 464820 h 853440"/>
                <a:gd name="connsiteX22" fmla="*/ 0 w 3802380"/>
                <a:gd name="connsiteY22" fmla="*/ 430530 h 853440"/>
                <a:gd name="connsiteX23" fmla="*/ 34290 w 3802380"/>
                <a:gd name="connsiteY23" fmla="*/ 392430 h 853440"/>
                <a:gd name="connsiteX24" fmla="*/ 72390 w 3802380"/>
                <a:gd name="connsiteY24" fmla="*/ 346710 h 853440"/>
                <a:gd name="connsiteX25" fmla="*/ 114300 w 3802380"/>
                <a:gd name="connsiteY25" fmla="*/ 365760 h 853440"/>
                <a:gd name="connsiteX26" fmla="*/ 224790 w 3802380"/>
                <a:gd name="connsiteY26" fmla="*/ 422910 h 853440"/>
                <a:gd name="connsiteX27" fmla="*/ 388620 w 3802380"/>
                <a:gd name="connsiteY27" fmla="*/ 468630 h 853440"/>
                <a:gd name="connsiteX28" fmla="*/ 659130 w 3802380"/>
                <a:gd name="connsiteY28" fmla="*/ 533400 h 853440"/>
                <a:gd name="connsiteX29" fmla="*/ 1051560 w 3802380"/>
                <a:gd name="connsiteY29" fmla="*/ 609600 h 853440"/>
                <a:gd name="connsiteX30" fmla="*/ 1470660 w 3802380"/>
                <a:gd name="connsiteY30" fmla="*/ 681990 h 853440"/>
                <a:gd name="connsiteX31" fmla="*/ 1604010 w 3802380"/>
                <a:gd name="connsiteY31" fmla="*/ 697230 h 853440"/>
                <a:gd name="connsiteX32" fmla="*/ 1703070 w 3802380"/>
                <a:gd name="connsiteY32" fmla="*/ 701040 h 853440"/>
                <a:gd name="connsiteX33" fmla="*/ 1817370 w 3802380"/>
                <a:gd name="connsiteY33" fmla="*/ 701040 h 853440"/>
                <a:gd name="connsiteX34" fmla="*/ 2007870 w 3802380"/>
                <a:gd name="connsiteY34" fmla="*/ 651510 h 853440"/>
                <a:gd name="connsiteX35" fmla="*/ 2164080 w 3802380"/>
                <a:gd name="connsiteY35" fmla="*/ 594360 h 853440"/>
                <a:gd name="connsiteX36" fmla="*/ 2366010 w 3802380"/>
                <a:gd name="connsiteY36" fmla="*/ 491490 h 853440"/>
                <a:gd name="connsiteX37" fmla="*/ 2419350 w 3802380"/>
                <a:gd name="connsiteY37" fmla="*/ 461010 h 853440"/>
                <a:gd name="connsiteX38" fmla="*/ 2609850 w 3802380"/>
                <a:gd name="connsiteY38" fmla="*/ 339090 h 853440"/>
                <a:gd name="connsiteX39" fmla="*/ 2769870 w 3802380"/>
                <a:gd name="connsiteY39" fmla="*/ 236220 h 853440"/>
                <a:gd name="connsiteX40" fmla="*/ 2819400 w 3802380"/>
                <a:gd name="connsiteY40" fmla="*/ 205740 h 853440"/>
                <a:gd name="connsiteX41" fmla="*/ 2914650 w 3802380"/>
                <a:gd name="connsiteY41" fmla="*/ 137160 h 853440"/>
                <a:gd name="connsiteX42" fmla="*/ 3048000 w 3802380"/>
                <a:gd name="connsiteY42" fmla="*/ 72390 h 853440"/>
                <a:gd name="connsiteX43" fmla="*/ 3162300 w 3802380"/>
                <a:gd name="connsiteY43" fmla="*/ 30480 h 853440"/>
                <a:gd name="connsiteX44" fmla="*/ 3314700 w 3802380"/>
                <a:gd name="connsiteY44" fmla="*/ 3810 h 853440"/>
                <a:gd name="connsiteX45" fmla="*/ 3448050 w 3802380"/>
                <a:gd name="connsiteY45" fmla="*/ 0 h 853440"/>
                <a:gd name="connsiteX46" fmla="*/ 3600450 w 3802380"/>
                <a:gd name="connsiteY46" fmla="*/ 0 h 853440"/>
                <a:gd name="connsiteX47" fmla="*/ 3729990 w 3802380"/>
                <a:gd name="connsiteY47" fmla="*/ 22860 h 853440"/>
                <a:gd name="connsiteX48" fmla="*/ 3802380 w 3802380"/>
                <a:gd name="connsiteY48" fmla="*/ 45720 h 8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02380" h="853440">
                  <a:moveTo>
                    <a:pt x="3802380" y="45720"/>
                  </a:moveTo>
                  <a:lnTo>
                    <a:pt x="3710940" y="243840"/>
                  </a:lnTo>
                  <a:lnTo>
                    <a:pt x="3394710" y="156210"/>
                  </a:lnTo>
                  <a:lnTo>
                    <a:pt x="3238500" y="160020"/>
                  </a:lnTo>
                  <a:lnTo>
                    <a:pt x="2937510" y="350520"/>
                  </a:lnTo>
                  <a:lnTo>
                    <a:pt x="2861310" y="407670"/>
                  </a:lnTo>
                  <a:lnTo>
                    <a:pt x="2545080" y="617220"/>
                  </a:lnTo>
                  <a:lnTo>
                    <a:pt x="2449830" y="659130"/>
                  </a:lnTo>
                  <a:lnTo>
                    <a:pt x="2266950" y="746760"/>
                  </a:lnTo>
                  <a:lnTo>
                    <a:pt x="2118360" y="796290"/>
                  </a:lnTo>
                  <a:lnTo>
                    <a:pt x="2019300" y="819150"/>
                  </a:lnTo>
                  <a:lnTo>
                    <a:pt x="1847850" y="845820"/>
                  </a:lnTo>
                  <a:lnTo>
                    <a:pt x="1737360" y="849630"/>
                  </a:lnTo>
                  <a:lnTo>
                    <a:pt x="1573530" y="853440"/>
                  </a:lnTo>
                  <a:lnTo>
                    <a:pt x="1402080" y="849630"/>
                  </a:lnTo>
                  <a:lnTo>
                    <a:pt x="1162050" y="822960"/>
                  </a:lnTo>
                  <a:lnTo>
                    <a:pt x="857250" y="769620"/>
                  </a:lnTo>
                  <a:lnTo>
                    <a:pt x="541020" y="697230"/>
                  </a:lnTo>
                  <a:lnTo>
                    <a:pt x="312420" y="621030"/>
                  </a:lnTo>
                  <a:lnTo>
                    <a:pt x="160020" y="556260"/>
                  </a:lnTo>
                  <a:lnTo>
                    <a:pt x="80010" y="464820"/>
                  </a:lnTo>
                  <a:lnTo>
                    <a:pt x="34290" y="464820"/>
                  </a:lnTo>
                  <a:lnTo>
                    <a:pt x="0" y="430530"/>
                  </a:lnTo>
                  <a:lnTo>
                    <a:pt x="34290" y="392430"/>
                  </a:lnTo>
                  <a:lnTo>
                    <a:pt x="72390" y="346710"/>
                  </a:lnTo>
                  <a:lnTo>
                    <a:pt x="114300" y="365760"/>
                  </a:lnTo>
                  <a:lnTo>
                    <a:pt x="224790" y="422910"/>
                  </a:lnTo>
                  <a:lnTo>
                    <a:pt x="388620" y="468630"/>
                  </a:lnTo>
                  <a:lnTo>
                    <a:pt x="659130" y="533400"/>
                  </a:lnTo>
                  <a:lnTo>
                    <a:pt x="1051560" y="609600"/>
                  </a:lnTo>
                  <a:lnTo>
                    <a:pt x="1470660" y="681990"/>
                  </a:lnTo>
                  <a:lnTo>
                    <a:pt x="1604010" y="697230"/>
                  </a:lnTo>
                  <a:lnTo>
                    <a:pt x="1703070" y="701040"/>
                  </a:lnTo>
                  <a:lnTo>
                    <a:pt x="1817370" y="701040"/>
                  </a:lnTo>
                  <a:lnTo>
                    <a:pt x="2007870" y="651510"/>
                  </a:lnTo>
                  <a:lnTo>
                    <a:pt x="2164080" y="594360"/>
                  </a:lnTo>
                  <a:lnTo>
                    <a:pt x="2366010" y="491490"/>
                  </a:lnTo>
                  <a:lnTo>
                    <a:pt x="2419350" y="461010"/>
                  </a:lnTo>
                  <a:lnTo>
                    <a:pt x="2609850" y="339090"/>
                  </a:lnTo>
                  <a:lnTo>
                    <a:pt x="2769870" y="236220"/>
                  </a:lnTo>
                  <a:lnTo>
                    <a:pt x="2819400" y="205740"/>
                  </a:lnTo>
                  <a:lnTo>
                    <a:pt x="2914650" y="137160"/>
                  </a:lnTo>
                  <a:lnTo>
                    <a:pt x="3048000" y="72390"/>
                  </a:lnTo>
                  <a:lnTo>
                    <a:pt x="3162300" y="30480"/>
                  </a:lnTo>
                  <a:lnTo>
                    <a:pt x="3314700" y="3810"/>
                  </a:lnTo>
                  <a:lnTo>
                    <a:pt x="3448050" y="0"/>
                  </a:lnTo>
                  <a:lnTo>
                    <a:pt x="3600450" y="0"/>
                  </a:lnTo>
                  <a:lnTo>
                    <a:pt x="3729990" y="22860"/>
                  </a:lnTo>
                  <a:lnTo>
                    <a:pt x="3802380" y="45720"/>
                  </a:lnTo>
                  <a:close/>
                </a:path>
              </a:pathLst>
            </a:custGeom>
            <a:noFill/>
            <a:ln w="7620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4" name="テキスト ボックス 33"/>
            <p:cNvSpPr txBox="1"/>
            <p:nvPr/>
          </p:nvSpPr>
          <p:spPr>
            <a:xfrm>
              <a:off x="4912265" y="1571532"/>
              <a:ext cx="1696298" cy="461665"/>
            </a:xfrm>
            <a:prstGeom prst="rect">
              <a:avLst/>
            </a:prstGeom>
            <a:solidFill>
              <a:schemeClr val="bg1"/>
            </a:solidFill>
            <a:ln w="38100">
              <a:solidFill>
                <a:srgbClr val="F8806C"/>
              </a:solidFill>
            </a:ln>
          </p:spPr>
          <p:txBody>
            <a:bodyPr wrap="none" rtlCol="0">
              <a:spAutoFit/>
            </a:bodyPr>
            <a:lstStyle/>
            <a:p>
              <a:r>
                <a:rPr lang="ja-JP" altLang="en-US" sz="2400" dirty="0" smtClean="0">
                  <a:solidFill>
                    <a:prstClr val="black"/>
                  </a:solidFill>
                </a:rPr>
                <a:t>モール５０５</a:t>
              </a:r>
              <a:endParaRPr lang="ja-JP" altLang="en-US" sz="2400" dirty="0">
                <a:solidFill>
                  <a:prstClr val="black"/>
                </a:solidFill>
              </a:endParaRPr>
            </a:p>
          </p:txBody>
        </p:sp>
      </p:grpSp>
      <p:grpSp>
        <p:nvGrpSpPr>
          <p:cNvPr id="35" name="グループ化 34"/>
          <p:cNvGrpSpPr/>
          <p:nvPr/>
        </p:nvGrpSpPr>
        <p:grpSpPr>
          <a:xfrm>
            <a:off x="4442452" y="1808225"/>
            <a:ext cx="3739939" cy="2392174"/>
            <a:chOff x="4190639" y="1815799"/>
            <a:chExt cx="3739939" cy="2392174"/>
          </a:xfrm>
        </p:grpSpPr>
        <p:sp>
          <p:nvSpPr>
            <p:cNvPr id="31" name="フリーフォーム 30"/>
            <p:cNvSpPr/>
            <p:nvPr/>
          </p:nvSpPr>
          <p:spPr>
            <a:xfrm>
              <a:off x="4190639" y="1815799"/>
              <a:ext cx="3739939" cy="2392174"/>
            </a:xfrm>
            <a:custGeom>
              <a:avLst/>
              <a:gdLst>
                <a:gd name="connsiteX0" fmla="*/ 3739939 w 3739939"/>
                <a:gd name="connsiteY0" fmla="*/ 86673 h 2392174"/>
                <a:gd name="connsiteX1" fmla="*/ 3081225 w 3739939"/>
                <a:gd name="connsiteY1" fmla="*/ 1408436 h 2392174"/>
                <a:gd name="connsiteX2" fmla="*/ 2972883 w 3739939"/>
                <a:gd name="connsiteY2" fmla="*/ 1603450 h 2392174"/>
                <a:gd name="connsiteX3" fmla="*/ 2907879 w 3739939"/>
                <a:gd name="connsiteY3" fmla="*/ 1720459 h 2392174"/>
                <a:gd name="connsiteX4" fmla="*/ 2873209 w 3739939"/>
                <a:gd name="connsiteY4" fmla="*/ 1763795 h 2392174"/>
                <a:gd name="connsiteX5" fmla="*/ 2569854 w 3739939"/>
                <a:gd name="connsiteY5" fmla="*/ 2392174 h 2392174"/>
                <a:gd name="connsiteX6" fmla="*/ 1243757 w 3739939"/>
                <a:gd name="connsiteY6" fmla="*/ 1859136 h 2392174"/>
                <a:gd name="connsiteX7" fmla="*/ 1009740 w 3739939"/>
                <a:gd name="connsiteY7" fmla="*/ 1668455 h 2392174"/>
                <a:gd name="connsiteX8" fmla="*/ 771389 w 3739939"/>
                <a:gd name="connsiteY8" fmla="*/ 1464774 h 2392174"/>
                <a:gd name="connsiteX9" fmla="*/ 736720 w 3739939"/>
                <a:gd name="connsiteY9" fmla="*/ 1417103 h 2392174"/>
                <a:gd name="connsiteX10" fmla="*/ 372694 w 3739939"/>
                <a:gd name="connsiteY10" fmla="*/ 1022741 h 2392174"/>
                <a:gd name="connsiteX11" fmla="*/ 134343 w 3739939"/>
                <a:gd name="connsiteY11" fmla="*/ 689050 h 2392174"/>
                <a:gd name="connsiteX12" fmla="*/ 0 w 3739939"/>
                <a:gd name="connsiteY12" fmla="*/ 312023 h 2392174"/>
                <a:gd name="connsiteX13" fmla="*/ 60671 w 3739939"/>
                <a:gd name="connsiteY13" fmla="*/ 286021 h 2392174"/>
                <a:gd name="connsiteX14" fmla="*/ 225350 w 3739939"/>
                <a:gd name="connsiteY14" fmla="*/ 394362 h 2392174"/>
                <a:gd name="connsiteX15" fmla="*/ 602377 w 3739939"/>
                <a:gd name="connsiteY15" fmla="*/ 524372 h 2392174"/>
                <a:gd name="connsiteX16" fmla="*/ 1308762 w 3739939"/>
                <a:gd name="connsiteY16" fmla="*/ 667382 h 2392174"/>
                <a:gd name="connsiteX17" fmla="*/ 1724792 w 3739939"/>
                <a:gd name="connsiteY17" fmla="*/ 697718 h 2392174"/>
                <a:gd name="connsiteX18" fmla="*/ 1945808 w 3739939"/>
                <a:gd name="connsiteY18" fmla="*/ 684717 h 2392174"/>
                <a:gd name="connsiteX19" fmla="*/ 2214495 w 3739939"/>
                <a:gd name="connsiteY19" fmla="*/ 632713 h 2392174"/>
                <a:gd name="connsiteX20" fmla="*/ 2435511 w 3739939"/>
                <a:gd name="connsiteY20" fmla="*/ 554707 h 2392174"/>
                <a:gd name="connsiteX21" fmla="*/ 2569854 w 3739939"/>
                <a:gd name="connsiteY21" fmla="*/ 489702 h 2392174"/>
                <a:gd name="connsiteX22" fmla="*/ 2626191 w 3739939"/>
                <a:gd name="connsiteY22" fmla="*/ 455033 h 2392174"/>
                <a:gd name="connsiteX23" fmla="*/ 3328243 w 3739939"/>
                <a:gd name="connsiteY23" fmla="*/ 8667 h 2392174"/>
                <a:gd name="connsiteX24" fmla="*/ 3479920 w 3739939"/>
                <a:gd name="connsiteY24" fmla="*/ 0 h 2392174"/>
                <a:gd name="connsiteX25" fmla="*/ 3739939 w 3739939"/>
                <a:gd name="connsiteY25" fmla="*/ 86673 h 239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39939" h="2392174">
                  <a:moveTo>
                    <a:pt x="3739939" y="86673"/>
                  </a:moveTo>
                  <a:lnTo>
                    <a:pt x="3081225" y="1408436"/>
                  </a:lnTo>
                  <a:lnTo>
                    <a:pt x="2972883" y="1603450"/>
                  </a:lnTo>
                  <a:lnTo>
                    <a:pt x="2907879" y="1720459"/>
                  </a:lnTo>
                  <a:lnTo>
                    <a:pt x="2873209" y="1763795"/>
                  </a:lnTo>
                  <a:lnTo>
                    <a:pt x="2569854" y="2392174"/>
                  </a:lnTo>
                  <a:lnTo>
                    <a:pt x="1243757" y="1859136"/>
                  </a:lnTo>
                  <a:lnTo>
                    <a:pt x="1009740" y="1668455"/>
                  </a:lnTo>
                  <a:lnTo>
                    <a:pt x="771389" y="1464774"/>
                  </a:lnTo>
                  <a:lnTo>
                    <a:pt x="736720" y="1417103"/>
                  </a:lnTo>
                  <a:lnTo>
                    <a:pt x="372694" y="1022741"/>
                  </a:lnTo>
                  <a:lnTo>
                    <a:pt x="134343" y="689050"/>
                  </a:lnTo>
                  <a:lnTo>
                    <a:pt x="0" y="312023"/>
                  </a:lnTo>
                  <a:lnTo>
                    <a:pt x="60671" y="286021"/>
                  </a:lnTo>
                  <a:lnTo>
                    <a:pt x="225350" y="394362"/>
                  </a:lnTo>
                  <a:lnTo>
                    <a:pt x="602377" y="524372"/>
                  </a:lnTo>
                  <a:lnTo>
                    <a:pt x="1308762" y="667382"/>
                  </a:lnTo>
                  <a:lnTo>
                    <a:pt x="1724792" y="697718"/>
                  </a:lnTo>
                  <a:lnTo>
                    <a:pt x="1945808" y="684717"/>
                  </a:lnTo>
                  <a:lnTo>
                    <a:pt x="2214495" y="632713"/>
                  </a:lnTo>
                  <a:lnTo>
                    <a:pt x="2435511" y="554707"/>
                  </a:lnTo>
                  <a:lnTo>
                    <a:pt x="2569854" y="489702"/>
                  </a:lnTo>
                  <a:lnTo>
                    <a:pt x="2626191" y="455033"/>
                  </a:lnTo>
                  <a:lnTo>
                    <a:pt x="3328243" y="8667"/>
                  </a:lnTo>
                  <a:lnTo>
                    <a:pt x="3479920" y="0"/>
                  </a:lnTo>
                  <a:lnTo>
                    <a:pt x="3739939" y="86673"/>
                  </a:lnTo>
                  <a:close/>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1" name="テキスト ボックス 50"/>
            <p:cNvSpPr txBox="1"/>
            <p:nvPr/>
          </p:nvSpPr>
          <p:spPr>
            <a:xfrm>
              <a:off x="5205464" y="2780742"/>
              <a:ext cx="1107996" cy="461665"/>
            </a:xfrm>
            <a:prstGeom prst="rect">
              <a:avLst/>
            </a:prstGeom>
            <a:solidFill>
              <a:schemeClr val="bg1"/>
            </a:solidFill>
            <a:ln w="38100">
              <a:solidFill>
                <a:srgbClr val="41719C"/>
              </a:solidFill>
            </a:ln>
          </p:spPr>
          <p:txBody>
            <a:bodyPr wrap="none" rtlCol="0">
              <a:spAutoFit/>
            </a:bodyPr>
            <a:lstStyle/>
            <a:p>
              <a:r>
                <a:rPr lang="ja-JP" altLang="en-US" sz="2400" dirty="0" smtClean="0">
                  <a:solidFill>
                    <a:prstClr val="black"/>
                  </a:solidFill>
                </a:rPr>
                <a:t>大和町</a:t>
              </a:r>
              <a:endParaRPr lang="ja-JP" altLang="en-US" sz="2400" dirty="0">
                <a:solidFill>
                  <a:prstClr val="black"/>
                </a:solidFill>
              </a:endParaRPr>
            </a:p>
          </p:txBody>
        </p:sp>
      </p:grpSp>
      <p:sp>
        <p:nvSpPr>
          <p:cNvPr id="54" name="テキスト ボックス 53"/>
          <p:cNvSpPr txBox="1"/>
          <p:nvPr/>
        </p:nvSpPr>
        <p:spPr>
          <a:xfrm>
            <a:off x="1227740" y="2659626"/>
            <a:ext cx="1569660" cy="369332"/>
          </a:xfrm>
          <a:prstGeom prst="rect">
            <a:avLst/>
          </a:prstGeom>
          <a:noFill/>
        </p:spPr>
        <p:txBody>
          <a:bodyPr wrap="none" rtlCol="0">
            <a:spAutoFit/>
          </a:bodyPr>
          <a:lstStyle/>
          <a:p>
            <a:r>
              <a:rPr lang="ja-JP" altLang="en-US" dirty="0" smtClean="0">
                <a:solidFill>
                  <a:srgbClr val="FF0000"/>
                </a:solidFill>
              </a:rPr>
              <a:t>課題は未解決</a:t>
            </a:r>
            <a:endParaRPr lang="ja-JP" altLang="en-US" dirty="0">
              <a:solidFill>
                <a:srgbClr val="FF0000"/>
              </a:solidFill>
            </a:endParaRPr>
          </a:p>
        </p:txBody>
      </p:sp>
      <p:sp>
        <p:nvSpPr>
          <p:cNvPr id="55" name="二等辺三角形 54"/>
          <p:cNvSpPr/>
          <p:nvPr/>
        </p:nvSpPr>
        <p:spPr>
          <a:xfrm rot="10800000">
            <a:off x="1730655" y="2499744"/>
            <a:ext cx="563832" cy="150507"/>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ja-JP" altLang="en-US">
              <a:solidFill>
                <a:prstClr val="white"/>
              </a:solidFill>
            </a:endParaRPr>
          </a:p>
        </p:txBody>
      </p:sp>
      <p:sp>
        <p:nvSpPr>
          <p:cNvPr id="56" name="正方形/長方形 55"/>
          <p:cNvSpPr/>
          <p:nvPr/>
        </p:nvSpPr>
        <p:spPr>
          <a:xfrm>
            <a:off x="51090" y="1118441"/>
            <a:ext cx="3922963" cy="1940709"/>
          </a:xfrm>
          <a:prstGeom prst="rect">
            <a:avLst/>
          </a:prstGeom>
          <a:noFill/>
          <a:ln w="19050">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9" name="正方形/長方形 68"/>
          <p:cNvSpPr/>
          <p:nvPr/>
        </p:nvSpPr>
        <p:spPr>
          <a:xfrm>
            <a:off x="51090" y="3136936"/>
            <a:ext cx="3922963" cy="2868365"/>
          </a:xfrm>
          <a:prstGeom prst="rect">
            <a:avLst/>
          </a:prstGeom>
          <a:noFill/>
          <a:ln w="19050">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7" name="正方形/長方形 56"/>
          <p:cNvSpPr/>
          <p:nvPr/>
        </p:nvSpPr>
        <p:spPr>
          <a:xfrm>
            <a:off x="8000551" y="4718797"/>
            <a:ext cx="914400" cy="326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土浦駅</a:t>
            </a:r>
            <a:endParaRPr lang="ja-JP" altLang="en-US" dirty="0">
              <a:solidFill>
                <a:prstClr val="black">
                  <a:lumMod val="95000"/>
                  <a:lumOff val="5000"/>
                </a:prstClr>
              </a:solidFill>
            </a:endParaRPr>
          </a:p>
        </p:txBody>
      </p:sp>
      <p:grpSp>
        <p:nvGrpSpPr>
          <p:cNvPr id="38" name="グループ化 37"/>
          <p:cNvGrpSpPr/>
          <p:nvPr/>
        </p:nvGrpSpPr>
        <p:grpSpPr>
          <a:xfrm>
            <a:off x="4259841" y="4056101"/>
            <a:ext cx="2198109" cy="1651954"/>
            <a:chOff x="219995" y="4495885"/>
            <a:chExt cx="2946220" cy="2262138"/>
          </a:xfrm>
        </p:grpSpPr>
        <p:pic>
          <p:nvPicPr>
            <p:cNvPr id="39" name="図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995" y="4495885"/>
              <a:ext cx="2946219" cy="1949416"/>
            </a:xfrm>
            <a:prstGeom prst="rect">
              <a:avLst/>
            </a:prstGeom>
            <a:ln>
              <a:noFill/>
            </a:ln>
            <a:effectLst>
              <a:outerShdw blurRad="292100" dist="139700" dir="2700000" algn="tl" rotWithShape="0">
                <a:srgbClr val="333333">
                  <a:alpha val="65000"/>
                </a:srgbClr>
              </a:outerShdw>
            </a:effectLst>
          </p:spPr>
        </p:pic>
        <p:sp>
          <p:nvSpPr>
            <p:cNvPr id="40" name="正方形/長方形 39"/>
            <p:cNvSpPr/>
            <p:nvPr/>
          </p:nvSpPr>
          <p:spPr>
            <a:xfrm>
              <a:off x="219995" y="6431461"/>
              <a:ext cx="2946220" cy="326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lumMod val="95000"/>
                      <a:lumOff val="5000"/>
                    </a:prstClr>
                  </a:solidFill>
                </a:rPr>
                <a:t>市</a:t>
              </a:r>
              <a:r>
                <a:rPr lang="ja-JP" altLang="en-US" dirty="0" smtClean="0">
                  <a:solidFill>
                    <a:prstClr val="black">
                      <a:lumMod val="95000"/>
                      <a:lumOff val="5000"/>
                    </a:prstClr>
                  </a:solidFill>
                </a:rPr>
                <a:t>役所</a:t>
              </a:r>
              <a:r>
                <a:rPr lang="ja-JP" altLang="en-US" dirty="0">
                  <a:solidFill>
                    <a:prstClr val="black">
                      <a:lumMod val="95000"/>
                      <a:lumOff val="5000"/>
                    </a:prstClr>
                  </a:solidFill>
                </a:rPr>
                <a:t>移転</a:t>
              </a:r>
            </a:p>
          </p:txBody>
        </p:sp>
      </p:grpSp>
      <p:grpSp>
        <p:nvGrpSpPr>
          <p:cNvPr id="41" name="グループ化 40"/>
          <p:cNvGrpSpPr/>
          <p:nvPr/>
        </p:nvGrpSpPr>
        <p:grpSpPr>
          <a:xfrm>
            <a:off x="6815127" y="2773479"/>
            <a:ext cx="2328873" cy="1364491"/>
            <a:chOff x="5964138" y="4127495"/>
            <a:chExt cx="3033147" cy="1982530"/>
          </a:xfrm>
        </p:grpSpPr>
        <p:pic>
          <p:nvPicPr>
            <p:cNvPr id="42" name="図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6014" y="4127495"/>
              <a:ext cx="3021271" cy="1659191"/>
            </a:xfrm>
            <a:prstGeom prst="rect">
              <a:avLst/>
            </a:prstGeom>
            <a:ln>
              <a:noFill/>
            </a:ln>
            <a:effectLst>
              <a:outerShdw blurRad="292100" dist="139700" dir="2700000" algn="tl" rotWithShape="0">
                <a:srgbClr val="333333">
                  <a:alpha val="65000"/>
                </a:srgbClr>
              </a:outerShdw>
            </a:effectLst>
          </p:spPr>
        </p:pic>
        <p:sp>
          <p:nvSpPr>
            <p:cNvPr id="43" name="正方形/長方形 42"/>
            <p:cNvSpPr/>
            <p:nvPr/>
          </p:nvSpPr>
          <p:spPr>
            <a:xfrm>
              <a:off x="5964138" y="5783463"/>
              <a:ext cx="3021271" cy="326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土浦駅北再開発</a:t>
              </a:r>
              <a:endParaRPr lang="ja-JP" altLang="en-US" dirty="0">
                <a:solidFill>
                  <a:prstClr val="black">
                    <a:lumMod val="95000"/>
                    <a:lumOff val="5000"/>
                  </a:prstClr>
                </a:solidFill>
              </a:endParaRPr>
            </a:p>
          </p:txBody>
        </p:sp>
      </p:grpSp>
    </p:spTree>
    <p:extLst>
      <p:ext uri="{BB962C8B-B14F-4D97-AF65-F5344CB8AC3E}">
        <p14:creationId xmlns:p14="http://schemas.microsoft.com/office/powerpoint/2010/main" val="176963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サイクリストの拠点づくり</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交流の場としての利用</a:t>
            </a:r>
            <a:endParaRPr kumimoji="0" lang="en-US" altLang="ja-JP" sz="2800" kern="0" dirty="0">
              <a:solidFill>
                <a:prstClr val="black"/>
              </a:solidFill>
            </a:endParaRPr>
          </a:p>
        </p:txBody>
      </p:sp>
      <p:sp>
        <p:nvSpPr>
          <p:cNvPr id="18" name="角丸四角形 17"/>
          <p:cNvSpPr/>
          <p:nvPr/>
        </p:nvSpPr>
        <p:spPr>
          <a:xfrm>
            <a:off x="4219844" y="1236560"/>
            <a:ext cx="4355221" cy="590347"/>
          </a:xfrm>
          <a:prstGeom prst="roundRect">
            <a:avLst/>
          </a:prstGeom>
          <a:solidFill>
            <a:srgbClr val="DEEBF7"/>
          </a:solidFill>
          <a:ln w="28575" cmpd="sng">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サイクリスト</a:t>
            </a:r>
            <a:r>
              <a:rPr lang="en-US" altLang="ja-JP" sz="2000" dirty="0">
                <a:solidFill>
                  <a:prstClr val="black"/>
                </a:solidFill>
              </a:rPr>
              <a:t>×</a:t>
            </a:r>
            <a:r>
              <a:rPr lang="ja-JP" altLang="en-US" sz="2000" dirty="0">
                <a:solidFill>
                  <a:prstClr val="black"/>
                </a:solidFill>
              </a:rPr>
              <a:t>地域住民の交流の場</a:t>
            </a:r>
          </a:p>
        </p:txBody>
      </p:sp>
      <p:sp>
        <p:nvSpPr>
          <p:cNvPr id="19" name="角丸四角形 18"/>
          <p:cNvSpPr/>
          <p:nvPr/>
        </p:nvSpPr>
        <p:spPr>
          <a:xfrm>
            <a:off x="4219844" y="3583391"/>
            <a:ext cx="4379048" cy="635026"/>
          </a:xfrm>
          <a:prstGeom prst="roundRect">
            <a:avLst/>
          </a:prstGeom>
          <a:solidFill>
            <a:schemeClr val="accent1">
              <a:lumMod val="20000"/>
              <a:lumOff val="80000"/>
            </a:schemeClr>
          </a:solid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サイクリスト</a:t>
            </a:r>
            <a:r>
              <a:rPr lang="en-US" altLang="ja-JP" sz="2000" dirty="0">
                <a:solidFill>
                  <a:prstClr val="black"/>
                </a:solidFill>
              </a:rPr>
              <a:t>×</a:t>
            </a:r>
            <a:r>
              <a:rPr lang="ja-JP" altLang="en-US" sz="2000" dirty="0">
                <a:solidFill>
                  <a:prstClr val="black"/>
                </a:solidFill>
              </a:rPr>
              <a:t>サイクリストの交流の場</a:t>
            </a:r>
          </a:p>
        </p:txBody>
      </p:sp>
      <p:sp>
        <p:nvSpPr>
          <p:cNvPr id="34" name="テキスト ボックス 33"/>
          <p:cNvSpPr txBox="1"/>
          <p:nvPr/>
        </p:nvSpPr>
        <p:spPr>
          <a:xfrm>
            <a:off x="4405563" y="2013919"/>
            <a:ext cx="2605533" cy="380280"/>
          </a:xfrm>
          <a:prstGeom prst="rect">
            <a:avLst/>
          </a:prstGeom>
          <a:noFill/>
        </p:spPr>
        <p:txBody>
          <a:bodyPr wrap="square" rtlCol="0">
            <a:spAutoFit/>
          </a:bodyPr>
          <a:lstStyle/>
          <a:p>
            <a:r>
              <a:rPr lang="ja-JP" altLang="en-US" dirty="0">
                <a:solidFill>
                  <a:prstClr val="black"/>
                </a:solidFill>
              </a:rPr>
              <a:t>・子どもへの自転車教室</a:t>
            </a:r>
            <a:endParaRPr lang="en-US" altLang="ja-JP" dirty="0">
              <a:solidFill>
                <a:prstClr val="black"/>
              </a:solidFill>
            </a:endParaRPr>
          </a:p>
        </p:txBody>
      </p:sp>
      <p:pic>
        <p:nvPicPr>
          <p:cNvPr id="35" name="図 34"/>
          <p:cNvPicPr>
            <a:picLocks noChangeAspect="1"/>
          </p:cNvPicPr>
          <p:nvPr/>
        </p:nvPicPr>
        <p:blipFill>
          <a:blip r:embed="rId3"/>
          <a:stretch>
            <a:fillRect/>
          </a:stretch>
        </p:blipFill>
        <p:spPr>
          <a:xfrm>
            <a:off x="8104836" y="4650498"/>
            <a:ext cx="1039164" cy="1428404"/>
          </a:xfrm>
          <a:prstGeom prst="rect">
            <a:avLst/>
          </a:prstGeom>
        </p:spPr>
      </p:pic>
      <p:sp>
        <p:nvSpPr>
          <p:cNvPr id="36" name="テキスト ボックス 35"/>
          <p:cNvSpPr txBox="1"/>
          <p:nvPr/>
        </p:nvSpPr>
        <p:spPr>
          <a:xfrm>
            <a:off x="4398379" y="5292782"/>
            <a:ext cx="3514186" cy="369332"/>
          </a:xfrm>
          <a:prstGeom prst="rect">
            <a:avLst/>
          </a:prstGeom>
          <a:noFill/>
        </p:spPr>
        <p:txBody>
          <a:bodyPr wrap="square" rtlCol="0">
            <a:spAutoFit/>
          </a:bodyPr>
          <a:lstStyle/>
          <a:p>
            <a:r>
              <a:rPr lang="ja-JP" altLang="en-US" dirty="0">
                <a:solidFill>
                  <a:prstClr val="black"/>
                </a:solidFill>
              </a:rPr>
              <a:t>・自転車の整備場を持つホテル</a:t>
            </a:r>
            <a:endParaRPr lang="en-US" altLang="ja-JP" dirty="0">
              <a:solidFill>
                <a:prstClr val="black"/>
              </a:solidFill>
            </a:endParaRPr>
          </a:p>
        </p:txBody>
      </p:sp>
      <p:sp>
        <p:nvSpPr>
          <p:cNvPr id="37" name="テキスト ボックス 36"/>
          <p:cNvSpPr txBox="1"/>
          <p:nvPr/>
        </p:nvSpPr>
        <p:spPr>
          <a:xfrm>
            <a:off x="4398379" y="4863760"/>
            <a:ext cx="3689348" cy="369332"/>
          </a:xfrm>
          <a:prstGeom prst="rect">
            <a:avLst/>
          </a:prstGeom>
          <a:noFill/>
        </p:spPr>
        <p:txBody>
          <a:bodyPr wrap="square" rtlCol="0">
            <a:spAutoFit/>
          </a:bodyPr>
          <a:lstStyle/>
          <a:p>
            <a:r>
              <a:rPr lang="ja-JP" altLang="en-US" dirty="0">
                <a:solidFill>
                  <a:prstClr val="black"/>
                </a:solidFill>
              </a:rPr>
              <a:t>・シャワーやコインロッカーの設置</a:t>
            </a:r>
          </a:p>
        </p:txBody>
      </p:sp>
      <p:sp>
        <p:nvSpPr>
          <p:cNvPr id="38" name="テキスト ボックス 37"/>
          <p:cNvSpPr txBox="1"/>
          <p:nvPr/>
        </p:nvSpPr>
        <p:spPr>
          <a:xfrm>
            <a:off x="4404982" y="2426528"/>
            <a:ext cx="2715010" cy="369332"/>
          </a:xfrm>
          <a:prstGeom prst="rect">
            <a:avLst/>
          </a:prstGeom>
          <a:noFill/>
        </p:spPr>
        <p:txBody>
          <a:bodyPr wrap="square" rtlCol="0">
            <a:spAutoFit/>
          </a:bodyPr>
          <a:lstStyle/>
          <a:p>
            <a:r>
              <a:rPr lang="ja-JP" altLang="en-US" dirty="0">
                <a:solidFill>
                  <a:prstClr val="black"/>
                </a:solidFill>
              </a:rPr>
              <a:t>・自転車の無料貸し出し</a:t>
            </a:r>
          </a:p>
        </p:txBody>
      </p:sp>
      <p:pic>
        <p:nvPicPr>
          <p:cNvPr id="9" name="図 8" descr="Cyclethroug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5632" y="689128"/>
            <a:ext cx="3756235" cy="2297846"/>
          </a:xfrm>
          <a:prstGeom prst="rect">
            <a:avLst/>
          </a:prstGeom>
          <a:ln>
            <a:noFill/>
          </a:ln>
          <a:effectLst>
            <a:outerShdw blurRad="190500" algn="tl" rotWithShape="0">
              <a:srgbClr val="000000">
                <a:alpha val="70000"/>
              </a:srgbClr>
            </a:outerShdw>
          </a:effectLst>
        </p:spPr>
      </p:pic>
      <p:pic>
        <p:nvPicPr>
          <p:cNvPr id="42" name="図 41" descr="ホテル.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1282" y="3797072"/>
            <a:ext cx="3783257" cy="2217095"/>
          </a:xfrm>
          <a:prstGeom prst="rect">
            <a:avLst/>
          </a:prstGeom>
          <a:ln>
            <a:noFill/>
          </a:ln>
          <a:effectLst>
            <a:outerShdw blurRad="190500" algn="tl" rotWithShape="0">
              <a:srgbClr val="000000">
                <a:alpha val="70000"/>
              </a:srgbClr>
            </a:outerShdw>
          </a:effectLst>
        </p:spPr>
      </p:pic>
      <p:pic>
        <p:nvPicPr>
          <p:cNvPr id="22" name="図 21" descr="ずめん.jp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053778"/>
            <a:ext cx="4027573" cy="4890610"/>
          </a:xfrm>
          <a:prstGeom prst="rect">
            <a:avLst/>
          </a:prstGeom>
        </p:spPr>
      </p:pic>
      <p:sp>
        <p:nvSpPr>
          <p:cNvPr id="6" name="テキスト ボックス 5"/>
          <p:cNvSpPr txBox="1"/>
          <p:nvPr/>
        </p:nvSpPr>
        <p:spPr>
          <a:xfrm>
            <a:off x="4426069" y="2899056"/>
            <a:ext cx="2771104" cy="369332"/>
          </a:xfrm>
          <a:prstGeom prst="rect">
            <a:avLst/>
          </a:prstGeom>
          <a:noFill/>
        </p:spPr>
        <p:txBody>
          <a:bodyPr wrap="square" rtlCol="0">
            <a:spAutoFit/>
          </a:bodyPr>
          <a:lstStyle/>
          <a:p>
            <a:r>
              <a:rPr lang="ja-JP" altLang="en-US" dirty="0">
                <a:solidFill>
                  <a:prstClr val="black"/>
                </a:solidFill>
              </a:rPr>
              <a:t>・土浦や霞ヶ浦の名産品店</a:t>
            </a:r>
          </a:p>
        </p:txBody>
      </p:sp>
      <p:sp>
        <p:nvSpPr>
          <p:cNvPr id="7" name="テキスト ボックス 6"/>
          <p:cNvSpPr txBox="1"/>
          <p:nvPr/>
        </p:nvSpPr>
        <p:spPr>
          <a:xfrm>
            <a:off x="4426068" y="4451206"/>
            <a:ext cx="3861585" cy="369332"/>
          </a:xfrm>
          <a:prstGeom prst="rect">
            <a:avLst/>
          </a:prstGeom>
          <a:noFill/>
        </p:spPr>
        <p:txBody>
          <a:bodyPr wrap="square" rtlCol="0">
            <a:spAutoFit/>
          </a:bodyPr>
          <a:lstStyle/>
          <a:p>
            <a:r>
              <a:rPr lang="ja-JP" altLang="en-US" dirty="0">
                <a:solidFill>
                  <a:prstClr val="black"/>
                </a:solidFill>
              </a:rPr>
              <a:t>・自転車に乗ったまま利用できるカフェ</a:t>
            </a:r>
          </a:p>
        </p:txBody>
      </p:sp>
      <p:pic>
        <p:nvPicPr>
          <p:cNvPr id="8" name="図 7"/>
          <p:cNvPicPr>
            <a:picLocks noChangeAspect="1"/>
          </p:cNvPicPr>
          <p:nvPr/>
        </p:nvPicPr>
        <p:blipFill>
          <a:blip r:embed="rId7"/>
          <a:stretch>
            <a:fillRect/>
          </a:stretch>
        </p:blipFill>
        <p:spPr>
          <a:xfrm>
            <a:off x="7729688" y="1936980"/>
            <a:ext cx="1122448" cy="1364678"/>
          </a:xfrm>
          <a:prstGeom prst="rect">
            <a:avLst/>
          </a:prstGeom>
        </p:spPr>
      </p:pic>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100</a:t>
            </a:fld>
            <a:endParaRPr lang="ja-JP" altLang="en-US">
              <a:solidFill>
                <a:prstClr val="black">
                  <a:tint val="75000"/>
                </a:prstClr>
              </a:solidFill>
            </a:endParaRPr>
          </a:p>
        </p:txBody>
      </p:sp>
    </p:spTree>
    <p:extLst>
      <p:ext uri="{BB962C8B-B14F-4D97-AF65-F5344CB8AC3E}">
        <p14:creationId xmlns:p14="http://schemas.microsoft.com/office/powerpoint/2010/main" val="2654073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サイクリストの拠点作り</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a:solidFill>
                <a:prstClr val="black"/>
              </a:solidFill>
            </a:endParaRPr>
          </a:p>
        </p:txBody>
      </p:sp>
      <p:sp>
        <p:nvSpPr>
          <p:cNvPr id="8" name="テキスト ボックス 7"/>
          <p:cNvSpPr txBox="1"/>
          <p:nvPr/>
        </p:nvSpPr>
        <p:spPr>
          <a:xfrm>
            <a:off x="3383491" y="3599531"/>
            <a:ext cx="1291819" cy="369332"/>
          </a:xfrm>
          <a:prstGeom prst="rect">
            <a:avLst/>
          </a:prstGeom>
          <a:noFill/>
        </p:spPr>
        <p:txBody>
          <a:bodyPr wrap="square" rtlCol="0">
            <a:spAutoFit/>
          </a:bodyPr>
          <a:lstStyle/>
          <a:p>
            <a:r>
              <a:rPr lang="ja-JP" altLang="en-US" dirty="0">
                <a:solidFill>
                  <a:prstClr val="black"/>
                </a:solidFill>
              </a:rPr>
              <a:t>イメージ図</a:t>
            </a:r>
          </a:p>
        </p:txBody>
      </p:sp>
      <p:sp>
        <p:nvSpPr>
          <p:cNvPr id="14" name="テキスト ボックス 13"/>
          <p:cNvSpPr txBox="1"/>
          <p:nvPr/>
        </p:nvSpPr>
        <p:spPr>
          <a:xfrm>
            <a:off x="2046853" y="6142228"/>
            <a:ext cx="4506161" cy="523220"/>
          </a:xfrm>
          <a:prstGeom prst="rect">
            <a:avLst/>
          </a:prstGeom>
          <a:noFill/>
        </p:spPr>
        <p:txBody>
          <a:bodyPr wrap="none" rtlCol="0">
            <a:spAutoFit/>
          </a:bodyPr>
          <a:lstStyle/>
          <a:p>
            <a:r>
              <a:rPr lang="ja-JP" altLang="en-US" sz="2800" dirty="0">
                <a:solidFill>
                  <a:prstClr val="black"/>
                </a:solidFill>
              </a:rPr>
              <a:t>サイクリング拠点施設を整備</a:t>
            </a:r>
          </a:p>
        </p:txBody>
      </p:sp>
      <p:pic>
        <p:nvPicPr>
          <p:cNvPr id="20" name="図 19"/>
          <p:cNvPicPr>
            <a:picLocks noChangeAspect="1"/>
          </p:cNvPicPr>
          <p:nvPr/>
        </p:nvPicPr>
        <p:blipFill>
          <a:blip r:embed="rId3"/>
          <a:stretch>
            <a:fillRect/>
          </a:stretch>
        </p:blipFill>
        <p:spPr>
          <a:xfrm>
            <a:off x="-4102170" y="2612020"/>
            <a:ext cx="3880970" cy="2247995"/>
          </a:xfrm>
          <a:prstGeom prst="rect">
            <a:avLst/>
          </a:prstGeom>
          <a:ln>
            <a:noFill/>
          </a:ln>
          <a:effectLst>
            <a:outerShdw blurRad="190500" algn="tl" rotWithShape="0">
              <a:srgbClr val="000000">
                <a:alpha val="70000"/>
              </a:srgbClr>
            </a:outerShdw>
          </a:effectLst>
        </p:spPr>
      </p:pic>
      <p:pic>
        <p:nvPicPr>
          <p:cNvPr id="21" name="図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4251" y="-416398"/>
            <a:ext cx="4170301" cy="2456000"/>
          </a:xfrm>
          <a:prstGeom prst="rect">
            <a:avLst/>
          </a:prstGeom>
          <a:ln>
            <a:noFill/>
          </a:ln>
          <a:effectLst>
            <a:outerShdw blurRad="190500" algn="tl" rotWithShape="0">
              <a:srgbClr val="000000">
                <a:alpha val="70000"/>
              </a:srgbClr>
            </a:outerShdw>
          </a:effectLst>
        </p:spPr>
      </p:pic>
      <p:pic>
        <p:nvPicPr>
          <p:cNvPr id="6" name="図 5" descr="スクリーンショット 2015-01-21 19.14.3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99" y="1280030"/>
            <a:ext cx="3898094" cy="4434951"/>
          </a:xfrm>
          <a:prstGeom prst="rect">
            <a:avLst/>
          </a:prstGeom>
          <a:noFill/>
          <a:ln>
            <a:noFill/>
          </a:ln>
        </p:spPr>
      </p:pic>
      <p:sp>
        <p:nvSpPr>
          <p:cNvPr id="34" name="ドーナツ 33"/>
          <p:cNvSpPr/>
          <p:nvPr/>
        </p:nvSpPr>
        <p:spPr>
          <a:xfrm>
            <a:off x="6808232" y="3533757"/>
            <a:ext cx="782435" cy="1281445"/>
          </a:xfrm>
          <a:prstGeom prst="donut">
            <a:avLst>
              <a:gd name="adj" fmla="val 5773"/>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35" name="ドーナツ 34"/>
          <p:cNvSpPr/>
          <p:nvPr/>
        </p:nvSpPr>
        <p:spPr>
          <a:xfrm>
            <a:off x="6710403" y="3432166"/>
            <a:ext cx="267918" cy="278652"/>
          </a:xfrm>
          <a:prstGeom prst="donut">
            <a:avLst>
              <a:gd name="adj" fmla="val 143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pic>
        <p:nvPicPr>
          <p:cNvPr id="37" name="図 36" descr="風車.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4874" y="1791804"/>
            <a:ext cx="1377840" cy="1031849"/>
          </a:xfrm>
          <a:prstGeom prst="rect">
            <a:avLst/>
          </a:prstGeom>
          <a:ln>
            <a:noFill/>
          </a:ln>
          <a:effectLst>
            <a:softEdge rad="112500"/>
          </a:effectLst>
        </p:spPr>
      </p:pic>
      <p:cxnSp>
        <p:nvCxnSpPr>
          <p:cNvPr id="39" name="直線コネクタ 38"/>
          <p:cNvCxnSpPr>
            <a:stCxn id="35" idx="7"/>
          </p:cNvCxnSpPr>
          <p:nvPr/>
        </p:nvCxnSpPr>
        <p:spPr>
          <a:xfrm flipV="1">
            <a:off x="6939085" y="2783607"/>
            <a:ext cx="476183" cy="689367"/>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図 14" descr="スクリーンショット 2015-01-23 10.23.0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3407" y="5167768"/>
            <a:ext cx="3911034" cy="2127617"/>
          </a:xfrm>
          <a:prstGeom prst="rect">
            <a:avLst/>
          </a:prstGeom>
        </p:spPr>
      </p:pic>
      <p:sp>
        <p:nvSpPr>
          <p:cNvPr id="7" name="角丸四角形 6"/>
          <p:cNvSpPr/>
          <p:nvPr/>
        </p:nvSpPr>
        <p:spPr>
          <a:xfrm>
            <a:off x="397704" y="4156170"/>
            <a:ext cx="3925730" cy="628556"/>
          </a:xfrm>
          <a:prstGeom prst="roundRect">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9" name="テキスト ボックス 8"/>
          <p:cNvSpPr txBox="1"/>
          <p:nvPr/>
        </p:nvSpPr>
        <p:spPr>
          <a:xfrm>
            <a:off x="641458" y="4297274"/>
            <a:ext cx="3540855" cy="369332"/>
          </a:xfrm>
          <a:prstGeom prst="rect">
            <a:avLst/>
          </a:prstGeom>
          <a:noFill/>
        </p:spPr>
        <p:txBody>
          <a:bodyPr wrap="square" rtlCol="0">
            <a:spAutoFit/>
          </a:bodyPr>
          <a:lstStyle/>
          <a:p>
            <a:r>
              <a:rPr lang="ja-JP" altLang="en-US" dirty="0">
                <a:solidFill>
                  <a:prstClr val="white"/>
                </a:solidFill>
              </a:rPr>
              <a:t>サイクリストの休憩・交流スペース</a:t>
            </a:r>
          </a:p>
        </p:txBody>
      </p:sp>
      <p:sp>
        <p:nvSpPr>
          <p:cNvPr id="10" name="角丸四角形 9"/>
          <p:cNvSpPr/>
          <p:nvPr/>
        </p:nvSpPr>
        <p:spPr>
          <a:xfrm>
            <a:off x="397704" y="5182384"/>
            <a:ext cx="3951388" cy="590074"/>
          </a:xfrm>
          <a:prstGeom prst="roundRect">
            <a:avLst/>
          </a:prstGeom>
          <a:solidFill>
            <a:srgbClr val="5B9BD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1" name="テキスト ボックス 10"/>
          <p:cNvSpPr txBox="1"/>
          <p:nvPr/>
        </p:nvSpPr>
        <p:spPr>
          <a:xfrm>
            <a:off x="1244430" y="5285005"/>
            <a:ext cx="2142474" cy="369332"/>
          </a:xfrm>
          <a:prstGeom prst="rect">
            <a:avLst/>
          </a:prstGeom>
          <a:noFill/>
          <a:ln>
            <a:noFill/>
          </a:ln>
        </p:spPr>
        <p:txBody>
          <a:bodyPr wrap="square" rtlCol="0">
            <a:spAutoFit/>
          </a:bodyPr>
          <a:lstStyle/>
          <a:p>
            <a:r>
              <a:rPr lang="ja-JP" altLang="en-US" dirty="0">
                <a:solidFill>
                  <a:srgbClr val="FFFFFF"/>
                </a:solidFill>
              </a:rPr>
              <a:t>面ではなく点の拠点</a:t>
            </a:r>
          </a:p>
        </p:txBody>
      </p:sp>
      <p:pic>
        <p:nvPicPr>
          <p:cNvPr id="22" name="図 21" descr="スクリーンショット 2015-02-01 20.27.49.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1103180"/>
            <a:ext cx="4631335" cy="2604020"/>
          </a:xfrm>
          <a:prstGeom prst="rect">
            <a:avLst/>
          </a:prstGeom>
          <a:ln>
            <a:noFill/>
          </a:ln>
          <a:effectLst>
            <a:softEdge rad="112500"/>
          </a:effectLst>
        </p:spPr>
      </p:pic>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101</a:t>
            </a:fld>
            <a:endParaRPr lang="ja-JP" altLang="en-US">
              <a:solidFill>
                <a:prstClr val="black">
                  <a:tint val="75000"/>
                </a:prstClr>
              </a:solidFill>
            </a:endParaRPr>
          </a:p>
        </p:txBody>
      </p:sp>
    </p:spTree>
    <p:extLst>
      <p:ext uri="{BB962C8B-B14F-4D97-AF65-F5344CB8AC3E}">
        <p14:creationId xmlns:p14="http://schemas.microsoft.com/office/powerpoint/2010/main" val="1439418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Hote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9690" y="3439756"/>
            <a:ext cx="3226139" cy="2139861"/>
          </a:xfrm>
          <a:prstGeom prst="rect">
            <a:avLst/>
          </a:prstGeom>
          <a:ln>
            <a:noFill/>
          </a:ln>
          <a:effectLst>
            <a:outerShdw blurRad="190500" algn="tl" rotWithShape="0">
              <a:srgbClr val="000000">
                <a:alpha val="70000"/>
              </a:srgbClr>
            </a:outerShdw>
          </a:effectLst>
        </p:spPr>
      </p:pic>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霞ヶ浦総合公園の拠点化</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a:solidFill>
                <a:prstClr val="black"/>
              </a:solidFill>
            </a:endParaRPr>
          </a:p>
        </p:txBody>
      </p:sp>
      <p:pic>
        <p:nvPicPr>
          <p:cNvPr id="8" name="図 7" descr="ずめん.jp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51873"/>
            <a:ext cx="2971180" cy="4508806"/>
          </a:xfrm>
          <a:prstGeom prst="rect">
            <a:avLst/>
          </a:prstGeom>
        </p:spPr>
      </p:pic>
      <p:sp>
        <p:nvSpPr>
          <p:cNvPr id="20" name="下矢印 19"/>
          <p:cNvSpPr/>
          <p:nvPr/>
        </p:nvSpPr>
        <p:spPr>
          <a:xfrm>
            <a:off x="3966027" y="5701208"/>
            <a:ext cx="654953" cy="283769"/>
          </a:xfrm>
          <a:prstGeom prst="downArrow">
            <a:avLst>
              <a:gd name="adj1" fmla="val 52158"/>
              <a:gd name="adj2" fmla="val 10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pic>
        <p:nvPicPr>
          <p:cNvPr id="34" name="図 33" descr="photo_yardcafe_0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9816" y="1154114"/>
            <a:ext cx="3213480" cy="2142320"/>
          </a:xfrm>
          <a:prstGeom prst="rect">
            <a:avLst/>
          </a:prstGeom>
          <a:ln>
            <a:noFill/>
          </a:ln>
          <a:effectLst>
            <a:outerShdw blurRad="190500" algn="tl" rotWithShape="0">
              <a:srgbClr val="000000">
                <a:alpha val="70000"/>
              </a:srgbClr>
            </a:outerShdw>
          </a:effectLst>
        </p:spPr>
      </p:pic>
      <p:sp>
        <p:nvSpPr>
          <p:cNvPr id="6" name="テキスト ボックス 5"/>
          <p:cNvSpPr txBox="1"/>
          <p:nvPr/>
        </p:nvSpPr>
        <p:spPr>
          <a:xfrm>
            <a:off x="1974590" y="6148571"/>
            <a:ext cx="5095265" cy="523220"/>
          </a:xfrm>
          <a:prstGeom prst="rect">
            <a:avLst/>
          </a:prstGeom>
          <a:noFill/>
        </p:spPr>
        <p:txBody>
          <a:bodyPr wrap="none" rtlCol="0">
            <a:spAutoFit/>
          </a:bodyPr>
          <a:lstStyle/>
          <a:p>
            <a:r>
              <a:rPr lang="ja-JP" altLang="en-US" sz="2800" dirty="0">
                <a:solidFill>
                  <a:prstClr val="black"/>
                </a:solidFill>
              </a:rPr>
              <a:t>サイクリストの拠点としての利用</a:t>
            </a:r>
          </a:p>
        </p:txBody>
      </p:sp>
      <p:pic>
        <p:nvPicPr>
          <p:cNvPr id="4" name="図 3" descr="スクリーンショット 2015-01-23 10.23.09.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08359" y="3762730"/>
            <a:ext cx="3208428" cy="2127617"/>
          </a:xfrm>
          <a:prstGeom prst="rect">
            <a:avLst/>
          </a:prstGeom>
        </p:spPr>
      </p:pic>
      <p:pic>
        <p:nvPicPr>
          <p:cNvPr id="21" name="図 20" descr="photo_kogbar_0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20069" y="1145855"/>
            <a:ext cx="3225869" cy="2150579"/>
          </a:xfrm>
          <a:prstGeom prst="rect">
            <a:avLst/>
          </a:prstGeom>
          <a:ln>
            <a:noFill/>
          </a:ln>
          <a:effectLst>
            <a:outerShdw blurRad="190500" algn="tl" rotWithShape="0">
              <a:srgbClr val="000000">
                <a:alpha val="70000"/>
              </a:srgbClr>
            </a:outerShdw>
          </a:effectLst>
        </p:spPr>
      </p:pic>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102</a:t>
            </a:fld>
            <a:endParaRPr lang="ja-JP" altLang="en-US">
              <a:solidFill>
                <a:prstClr val="black">
                  <a:tint val="75000"/>
                </a:prstClr>
              </a:solidFill>
            </a:endParaRPr>
          </a:p>
        </p:txBody>
      </p:sp>
    </p:spTree>
    <p:extLst>
      <p:ext uri="{BB962C8B-B14F-4D97-AF65-F5344CB8AC3E}">
        <p14:creationId xmlns:p14="http://schemas.microsoft.com/office/powerpoint/2010/main" val="1143799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円形吹き出し 19"/>
          <p:cNvSpPr/>
          <p:nvPr/>
        </p:nvSpPr>
        <p:spPr>
          <a:xfrm>
            <a:off x="4813028" y="1242519"/>
            <a:ext cx="3725718" cy="1171772"/>
          </a:xfrm>
          <a:prstGeom prst="wedgeEllipseCallout">
            <a:avLst>
              <a:gd name="adj1" fmla="val -67952"/>
              <a:gd name="adj2" fmla="val 20377"/>
            </a:avLst>
          </a:prstGeom>
          <a:solidFill>
            <a:schemeClr val="bg1"/>
          </a:solid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サイクリストの拠点づくり</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4" name="図 3"/>
          <p:cNvPicPr>
            <a:picLocks noChangeAspect="1"/>
          </p:cNvPicPr>
          <p:nvPr/>
        </p:nvPicPr>
        <p:blipFill>
          <a:blip r:embed="rId2"/>
          <a:stretch>
            <a:fillRect/>
          </a:stretch>
        </p:blipFill>
        <p:spPr>
          <a:xfrm>
            <a:off x="7134628" y="2747933"/>
            <a:ext cx="2009372" cy="1753178"/>
          </a:xfrm>
          <a:prstGeom prst="rect">
            <a:avLst/>
          </a:prstGeom>
          <a:scene3d>
            <a:camera prst="orthographicFront">
              <a:rot lat="0" lon="0" rev="0"/>
            </a:camera>
            <a:lightRig rig="threePt" dir="t"/>
          </a:scene3d>
        </p:spPr>
      </p:pic>
      <p:sp>
        <p:nvSpPr>
          <p:cNvPr id="6" name="円形吹き出し 5"/>
          <p:cNvSpPr/>
          <p:nvPr/>
        </p:nvSpPr>
        <p:spPr>
          <a:xfrm>
            <a:off x="3186476" y="3222081"/>
            <a:ext cx="3523876" cy="1171772"/>
          </a:xfrm>
          <a:prstGeom prst="wedgeEllipseCallout">
            <a:avLst>
              <a:gd name="adj1" fmla="val 59913"/>
              <a:gd name="adj2" fmla="val -33819"/>
            </a:avLst>
          </a:prstGeom>
          <a:solidFill>
            <a:schemeClr val="bg1"/>
          </a:solidFill>
          <a:ln w="381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テキスト ボックス 6"/>
          <p:cNvSpPr txBox="1"/>
          <p:nvPr/>
        </p:nvSpPr>
        <p:spPr>
          <a:xfrm>
            <a:off x="3329675" y="3578157"/>
            <a:ext cx="3433003" cy="400110"/>
          </a:xfrm>
          <a:prstGeom prst="rect">
            <a:avLst/>
          </a:prstGeom>
          <a:noFill/>
        </p:spPr>
        <p:txBody>
          <a:bodyPr wrap="square" rtlCol="0">
            <a:spAutoFit/>
          </a:bodyPr>
          <a:lstStyle/>
          <a:p>
            <a:r>
              <a:rPr lang="ja-JP" altLang="en-US" sz="2000" dirty="0">
                <a:solidFill>
                  <a:prstClr val="black"/>
                </a:solidFill>
              </a:rPr>
              <a:t>サイクリストの拠点がない・・・</a:t>
            </a:r>
          </a:p>
        </p:txBody>
      </p:sp>
      <p:pic>
        <p:nvPicPr>
          <p:cNvPr id="8" name="図 7"/>
          <p:cNvPicPr>
            <a:picLocks noChangeAspect="1"/>
          </p:cNvPicPr>
          <p:nvPr/>
        </p:nvPicPr>
        <p:blipFill>
          <a:blip r:embed="rId3"/>
          <a:stretch>
            <a:fillRect/>
          </a:stretch>
        </p:blipFill>
        <p:spPr>
          <a:xfrm>
            <a:off x="144745" y="1203109"/>
            <a:ext cx="2935177" cy="3639294"/>
          </a:xfrm>
          <a:prstGeom prst="rect">
            <a:avLst/>
          </a:prstGeom>
        </p:spPr>
      </p:pic>
      <p:sp>
        <p:nvSpPr>
          <p:cNvPr id="9" name="テキスト ボックス 8"/>
          <p:cNvSpPr txBox="1"/>
          <p:nvPr/>
        </p:nvSpPr>
        <p:spPr>
          <a:xfrm>
            <a:off x="5249330" y="1527571"/>
            <a:ext cx="3278076" cy="707886"/>
          </a:xfrm>
          <a:prstGeom prst="rect">
            <a:avLst/>
          </a:prstGeom>
          <a:noFill/>
        </p:spPr>
        <p:txBody>
          <a:bodyPr wrap="square" rtlCol="0">
            <a:spAutoFit/>
          </a:bodyPr>
          <a:lstStyle/>
          <a:p>
            <a:r>
              <a:rPr lang="ja-JP" altLang="en-US" sz="2000" dirty="0">
                <a:solidFill>
                  <a:prstClr val="black"/>
                </a:solidFill>
              </a:rPr>
              <a:t>日本一のサイクリングロード</a:t>
            </a:r>
            <a:endParaRPr lang="en-US" altLang="ja-JP" sz="2000" dirty="0">
              <a:solidFill>
                <a:prstClr val="black"/>
              </a:solidFill>
            </a:endParaRPr>
          </a:p>
          <a:p>
            <a:r>
              <a:rPr lang="ja-JP" altLang="en-US" sz="2000" dirty="0">
                <a:solidFill>
                  <a:prstClr val="black"/>
                </a:solidFill>
              </a:rPr>
              <a:t>が整備される</a:t>
            </a:r>
          </a:p>
        </p:txBody>
      </p:sp>
      <p:sp>
        <p:nvSpPr>
          <p:cNvPr id="13" name="テキスト ボックス 12"/>
          <p:cNvSpPr txBox="1"/>
          <p:nvPr/>
        </p:nvSpPr>
        <p:spPr>
          <a:xfrm>
            <a:off x="4127645" y="4726333"/>
            <a:ext cx="3623661" cy="461665"/>
          </a:xfrm>
          <a:prstGeom prst="rect">
            <a:avLst/>
          </a:prstGeom>
          <a:noFill/>
        </p:spPr>
        <p:txBody>
          <a:bodyPr wrap="square" rtlCol="0">
            <a:spAutoFit/>
          </a:bodyPr>
          <a:lstStyle/>
          <a:p>
            <a:r>
              <a:rPr lang="ja-JP" altLang="en-US" sz="2400" dirty="0">
                <a:solidFill>
                  <a:srgbClr val="FF0000"/>
                </a:solidFill>
              </a:rPr>
              <a:t>サイクリストの拠点が必要</a:t>
            </a:r>
            <a:endParaRPr lang="en-US" altLang="ja-JP" sz="2400" dirty="0">
              <a:solidFill>
                <a:srgbClr val="FF0000"/>
              </a:solidFill>
            </a:endParaRPr>
          </a:p>
        </p:txBody>
      </p:sp>
      <p:pic>
        <p:nvPicPr>
          <p:cNvPr id="14" name="図 13"/>
          <p:cNvPicPr>
            <a:picLocks noChangeAspect="1"/>
          </p:cNvPicPr>
          <p:nvPr/>
        </p:nvPicPr>
        <p:blipFill>
          <a:blip r:embed="rId4"/>
          <a:stretch>
            <a:fillRect/>
          </a:stretch>
        </p:blipFill>
        <p:spPr>
          <a:xfrm>
            <a:off x="160177" y="5024094"/>
            <a:ext cx="2847901" cy="1571901"/>
          </a:xfrm>
          <a:prstGeom prst="rect">
            <a:avLst/>
          </a:prstGeom>
          <a:ln>
            <a:noFill/>
          </a:ln>
          <a:effectLst>
            <a:outerShdw blurRad="190500" algn="tl" rotWithShape="0">
              <a:srgbClr val="000000">
                <a:alpha val="70000"/>
              </a:srgbClr>
            </a:outerShdw>
          </a:effectLst>
        </p:spPr>
      </p:pic>
      <p:sp>
        <p:nvSpPr>
          <p:cNvPr id="16" name="フレーム 15"/>
          <p:cNvSpPr/>
          <p:nvPr/>
        </p:nvSpPr>
        <p:spPr>
          <a:xfrm>
            <a:off x="3109124" y="6059880"/>
            <a:ext cx="5880616"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a:solidFill>
                <a:prstClr val="black"/>
              </a:solidFill>
            </a:endParaRPr>
          </a:p>
        </p:txBody>
      </p:sp>
      <p:sp>
        <p:nvSpPr>
          <p:cNvPr id="17" name="テキスト ボックス 16"/>
          <p:cNvSpPr txBox="1"/>
          <p:nvPr/>
        </p:nvSpPr>
        <p:spPr>
          <a:xfrm>
            <a:off x="4028724" y="6164127"/>
            <a:ext cx="3981579" cy="523220"/>
          </a:xfrm>
          <a:prstGeom prst="rect">
            <a:avLst/>
          </a:prstGeom>
          <a:noFill/>
        </p:spPr>
        <p:txBody>
          <a:bodyPr wrap="none" rtlCol="0">
            <a:spAutoFit/>
          </a:bodyPr>
          <a:lstStyle/>
          <a:p>
            <a:r>
              <a:rPr lang="ja-JP" altLang="en-US" sz="2800" dirty="0">
                <a:solidFill>
                  <a:prstClr val="black"/>
                </a:solidFill>
              </a:rPr>
              <a:t>霞ヶ浦総合公園を拠点に</a:t>
            </a:r>
          </a:p>
        </p:txBody>
      </p:sp>
      <p:sp>
        <p:nvSpPr>
          <p:cNvPr id="19" name="下矢印 18"/>
          <p:cNvSpPr/>
          <p:nvPr/>
        </p:nvSpPr>
        <p:spPr>
          <a:xfrm>
            <a:off x="5331100" y="5375832"/>
            <a:ext cx="1050971" cy="509745"/>
          </a:xfrm>
          <a:prstGeom prst="downArrow">
            <a:avLst>
              <a:gd name="adj1" fmla="val 52158"/>
              <a:gd name="adj2" fmla="val 10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pic>
        <p:nvPicPr>
          <p:cNvPr id="18" name="図 17"/>
          <p:cNvPicPr>
            <a:picLocks noChangeAspect="1"/>
          </p:cNvPicPr>
          <p:nvPr/>
        </p:nvPicPr>
        <p:blipFill>
          <a:blip r:embed="rId5"/>
          <a:stretch>
            <a:fillRect/>
          </a:stretch>
        </p:blipFill>
        <p:spPr>
          <a:xfrm>
            <a:off x="2898301" y="1347985"/>
            <a:ext cx="1490137" cy="2020526"/>
          </a:xfrm>
          <a:prstGeom prst="rect">
            <a:avLst/>
          </a:prstGeom>
        </p:spPr>
      </p:pic>
      <p:sp>
        <p:nvSpPr>
          <p:cNvPr id="5" name="テキスト ボックス 4"/>
          <p:cNvSpPr txBox="1"/>
          <p:nvPr/>
        </p:nvSpPr>
        <p:spPr>
          <a:xfrm>
            <a:off x="6939858" y="4536089"/>
            <a:ext cx="1825682" cy="230832"/>
          </a:xfrm>
          <a:prstGeom prst="rect">
            <a:avLst/>
          </a:prstGeom>
          <a:noFill/>
        </p:spPr>
        <p:txBody>
          <a:bodyPr wrap="square" rtlCol="0">
            <a:spAutoFit/>
          </a:bodyPr>
          <a:lstStyle/>
          <a:p>
            <a:r>
              <a:rPr lang="ja-JP" altLang="en-US" sz="900" dirty="0">
                <a:solidFill>
                  <a:prstClr val="black"/>
                </a:solidFill>
              </a:rPr>
              <a:t>聞き取り調査より（</a:t>
            </a:r>
            <a:r>
              <a:rPr lang="en-US" altLang="ja-JP" sz="900" dirty="0">
                <a:solidFill>
                  <a:prstClr val="black"/>
                </a:solidFill>
              </a:rPr>
              <a:t>H25.12.01</a:t>
            </a:r>
            <a:r>
              <a:rPr lang="ja-JP" altLang="en-US" sz="900" dirty="0">
                <a:solidFill>
                  <a:prstClr val="black"/>
                </a:solidFill>
              </a:rPr>
              <a:t>）</a:t>
            </a:r>
          </a:p>
        </p:txBody>
      </p:sp>
      <p:sp>
        <p:nvSpPr>
          <p:cNvPr id="10" name="スライド番号プレースホルダー 9"/>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103</a:t>
            </a:fld>
            <a:endParaRPr lang="ja-JP" altLang="en-US">
              <a:solidFill>
                <a:prstClr val="black">
                  <a:tint val="75000"/>
                </a:prstClr>
              </a:solidFill>
            </a:endParaRPr>
          </a:p>
        </p:txBody>
      </p:sp>
    </p:spTree>
    <p:extLst>
      <p:ext uri="{BB962C8B-B14F-4D97-AF65-F5344CB8AC3E}">
        <p14:creationId xmlns:p14="http://schemas.microsoft.com/office/powerpoint/2010/main" val="1917224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p:cNvPicPr>
            <a:picLocks noChangeAspect="1"/>
          </p:cNvPicPr>
          <p:nvPr/>
        </p:nvPicPr>
        <p:blipFill>
          <a:blip r:embed="rId2"/>
          <a:stretch>
            <a:fillRect/>
          </a:stretch>
        </p:blipFill>
        <p:spPr>
          <a:xfrm>
            <a:off x="384244" y="4403670"/>
            <a:ext cx="3946246" cy="2319859"/>
          </a:xfrm>
          <a:prstGeom prst="rect">
            <a:avLst/>
          </a:prstGeom>
          <a:ln>
            <a:noFill/>
          </a:ln>
          <a:effectLst>
            <a:outerShdw blurRad="190500" algn="tl" rotWithShape="0">
              <a:srgbClr val="000000">
                <a:alpha val="70000"/>
              </a:srgbClr>
            </a:outerShdw>
          </a:effectLst>
        </p:spPr>
      </p:pic>
      <p:pic>
        <p:nvPicPr>
          <p:cNvPr id="25" name="図 24"/>
          <p:cNvPicPr>
            <a:picLocks noChangeAspect="1"/>
          </p:cNvPicPr>
          <p:nvPr/>
        </p:nvPicPr>
        <p:blipFill>
          <a:blip r:embed="rId3"/>
          <a:stretch>
            <a:fillRect/>
          </a:stretch>
        </p:blipFill>
        <p:spPr>
          <a:xfrm>
            <a:off x="-4141299" y="6858000"/>
            <a:ext cx="3932784" cy="23393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1" name="角丸四角形 30"/>
          <p:cNvSpPr/>
          <p:nvPr/>
        </p:nvSpPr>
        <p:spPr>
          <a:xfrm>
            <a:off x="508912" y="3951104"/>
            <a:ext cx="1897549" cy="445596"/>
          </a:xfrm>
          <a:prstGeom prst="round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8" name="円/楕円 17"/>
          <p:cNvSpPr/>
          <p:nvPr/>
        </p:nvSpPr>
        <p:spPr>
          <a:xfrm>
            <a:off x="152399" y="3951105"/>
            <a:ext cx="835578" cy="779792"/>
          </a:xfrm>
          <a:prstGeom prst="ellipse">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3" name="テキスト ボックス 32"/>
          <p:cNvSpPr txBox="1"/>
          <p:nvPr/>
        </p:nvSpPr>
        <p:spPr>
          <a:xfrm>
            <a:off x="891282" y="3954663"/>
            <a:ext cx="1804847" cy="400110"/>
          </a:xfrm>
          <a:prstGeom prst="rect">
            <a:avLst/>
          </a:prstGeom>
          <a:noFill/>
        </p:spPr>
        <p:txBody>
          <a:bodyPr wrap="square" rtlCol="0">
            <a:spAutoFit/>
          </a:bodyPr>
          <a:lstStyle/>
          <a:p>
            <a:r>
              <a:rPr lang="ja-JP" altLang="en-US" sz="2000" dirty="0">
                <a:solidFill>
                  <a:prstClr val="black"/>
                </a:solidFill>
              </a:rPr>
              <a:t>　　運動会</a:t>
            </a:r>
          </a:p>
        </p:txBody>
      </p:sp>
      <p:sp>
        <p:nvSpPr>
          <p:cNvPr id="23" name="テキスト ボックス 22"/>
          <p:cNvSpPr txBox="1"/>
          <p:nvPr/>
        </p:nvSpPr>
        <p:spPr>
          <a:xfrm>
            <a:off x="300808" y="4155182"/>
            <a:ext cx="479064" cy="461665"/>
          </a:xfrm>
          <a:prstGeom prst="rect">
            <a:avLst/>
          </a:prstGeom>
          <a:noFill/>
        </p:spPr>
        <p:txBody>
          <a:bodyPr wrap="square" rtlCol="0">
            <a:spAutoFit/>
          </a:bodyPr>
          <a:lstStyle/>
          <a:p>
            <a:r>
              <a:rPr lang="ja-JP" altLang="en-US" sz="2400" dirty="0">
                <a:solidFill>
                  <a:prstClr val="black"/>
                </a:solidFill>
              </a:rPr>
              <a:t>秋</a:t>
            </a:r>
          </a:p>
        </p:txBody>
      </p:sp>
      <p:pic>
        <p:nvPicPr>
          <p:cNvPr id="26" name="図 25"/>
          <p:cNvPicPr>
            <a:picLocks noChangeAspect="1"/>
          </p:cNvPicPr>
          <p:nvPr/>
        </p:nvPicPr>
        <p:blipFill>
          <a:blip r:embed="rId4"/>
          <a:stretch>
            <a:fillRect/>
          </a:stretch>
        </p:blipFill>
        <p:spPr>
          <a:xfrm>
            <a:off x="445641" y="1459328"/>
            <a:ext cx="3943925" cy="2328237"/>
          </a:xfrm>
          <a:prstGeom prst="rect">
            <a:avLst/>
          </a:prstGeom>
          <a:ln>
            <a:noFill/>
          </a:ln>
          <a:effectLst>
            <a:outerShdw blurRad="190500" algn="tl" rotWithShape="0">
              <a:srgbClr val="000000">
                <a:alpha val="70000"/>
              </a:srgbClr>
            </a:outerShdw>
          </a:effectLst>
        </p:spPr>
      </p:pic>
      <p:sp>
        <p:nvSpPr>
          <p:cNvPr id="27" name="角丸四角形 26"/>
          <p:cNvSpPr/>
          <p:nvPr/>
        </p:nvSpPr>
        <p:spPr>
          <a:xfrm>
            <a:off x="512487" y="1069430"/>
            <a:ext cx="1637732" cy="445596"/>
          </a:xfrm>
          <a:prstGeom prst="roundRect">
            <a:avLst/>
          </a:prstGeom>
          <a:solidFill>
            <a:srgbClr val="FF80C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イベントスペースの設置</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7" name="図 6"/>
          <p:cNvPicPr>
            <a:picLocks noChangeAspect="1"/>
          </p:cNvPicPr>
          <p:nvPr/>
        </p:nvPicPr>
        <p:blipFill>
          <a:blip r:embed="rId5"/>
          <a:stretch>
            <a:fillRect/>
          </a:stretch>
        </p:blipFill>
        <p:spPr>
          <a:xfrm>
            <a:off x="5068821" y="4422539"/>
            <a:ext cx="3955413" cy="2317099"/>
          </a:xfrm>
          <a:prstGeom prst="rect">
            <a:avLst/>
          </a:prstGeom>
          <a:ln>
            <a:noFill/>
          </a:ln>
          <a:effectLst>
            <a:outerShdw blurRad="190500" algn="tl" rotWithShape="0">
              <a:srgbClr val="000000">
                <a:alpha val="70000"/>
              </a:srgbClr>
            </a:outerShdw>
          </a:effectLst>
        </p:spPr>
      </p:pic>
      <p:pic>
        <p:nvPicPr>
          <p:cNvPr id="16" name="図 15"/>
          <p:cNvPicPr>
            <a:picLocks noChangeAspect="1"/>
          </p:cNvPicPr>
          <p:nvPr/>
        </p:nvPicPr>
        <p:blipFill>
          <a:blip r:embed="rId6"/>
          <a:stretch>
            <a:fillRect/>
          </a:stretch>
        </p:blipFill>
        <p:spPr>
          <a:xfrm>
            <a:off x="5069170" y="1460042"/>
            <a:ext cx="3955065" cy="2338663"/>
          </a:xfrm>
          <a:prstGeom prst="rect">
            <a:avLst/>
          </a:prstGeom>
          <a:ln>
            <a:noFill/>
          </a:ln>
          <a:effectLst>
            <a:outerShdw blurRad="190500" algn="tl" rotWithShape="0">
              <a:srgbClr val="000000">
                <a:alpha val="70000"/>
              </a:srgbClr>
            </a:outerShdw>
          </a:effectLst>
        </p:spPr>
      </p:pic>
      <p:sp>
        <p:nvSpPr>
          <p:cNvPr id="17" name="円/楕円 16"/>
          <p:cNvSpPr/>
          <p:nvPr/>
        </p:nvSpPr>
        <p:spPr>
          <a:xfrm>
            <a:off x="155974" y="1069430"/>
            <a:ext cx="835578" cy="779792"/>
          </a:xfrm>
          <a:prstGeom prst="ellipse">
            <a:avLst/>
          </a:prstGeom>
          <a:solidFill>
            <a:srgbClr val="FF80C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9" name="円/楕円 18"/>
          <p:cNvSpPr/>
          <p:nvPr/>
        </p:nvSpPr>
        <p:spPr>
          <a:xfrm>
            <a:off x="4538391" y="3947548"/>
            <a:ext cx="835578" cy="779792"/>
          </a:xfrm>
          <a:prstGeom prst="ellipse">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1" name="テキスト ボックス 20"/>
          <p:cNvSpPr txBox="1"/>
          <p:nvPr/>
        </p:nvSpPr>
        <p:spPr>
          <a:xfrm>
            <a:off x="323090" y="1236528"/>
            <a:ext cx="456782" cy="461665"/>
          </a:xfrm>
          <a:prstGeom prst="rect">
            <a:avLst/>
          </a:prstGeom>
          <a:noFill/>
        </p:spPr>
        <p:txBody>
          <a:bodyPr wrap="square" rtlCol="0">
            <a:spAutoFit/>
          </a:bodyPr>
          <a:lstStyle/>
          <a:p>
            <a:r>
              <a:rPr lang="ja-JP" altLang="en-US" sz="2400" dirty="0">
                <a:solidFill>
                  <a:prstClr val="black"/>
                </a:solidFill>
              </a:rPr>
              <a:t>春</a:t>
            </a:r>
          </a:p>
        </p:txBody>
      </p:sp>
      <p:sp>
        <p:nvSpPr>
          <p:cNvPr id="28" name="テキスト ボックス 27"/>
          <p:cNvSpPr txBox="1"/>
          <p:nvPr/>
        </p:nvSpPr>
        <p:spPr>
          <a:xfrm>
            <a:off x="1125244" y="1102848"/>
            <a:ext cx="969269" cy="400110"/>
          </a:xfrm>
          <a:prstGeom prst="rect">
            <a:avLst/>
          </a:prstGeom>
          <a:noFill/>
        </p:spPr>
        <p:txBody>
          <a:bodyPr wrap="square" rtlCol="0">
            <a:spAutoFit/>
          </a:bodyPr>
          <a:lstStyle/>
          <a:p>
            <a:r>
              <a:rPr lang="ja-JP" altLang="en-US" sz="2000" dirty="0">
                <a:solidFill>
                  <a:prstClr val="black"/>
                </a:solidFill>
              </a:rPr>
              <a:t>春祭り</a:t>
            </a:r>
          </a:p>
        </p:txBody>
      </p:sp>
      <p:sp>
        <p:nvSpPr>
          <p:cNvPr id="32" name="角丸四角形 31"/>
          <p:cNvSpPr/>
          <p:nvPr/>
        </p:nvSpPr>
        <p:spPr>
          <a:xfrm>
            <a:off x="4915499" y="4009998"/>
            <a:ext cx="2513880" cy="445596"/>
          </a:xfrm>
          <a:prstGeom prst="round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4" name="テキスト ボックス 33"/>
          <p:cNvSpPr txBox="1"/>
          <p:nvPr/>
        </p:nvSpPr>
        <p:spPr>
          <a:xfrm>
            <a:off x="5291991" y="3988084"/>
            <a:ext cx="1983103" cy="400110"/>
          </a:xfrm>
          <a:prstGeom prst="rect">
            <a:avLst/>
          </a:prstGeom>
          <a:noFill/>
        </p:spPr>
        <p:txBody>
          <a:bodyPr wrap="square" rtlCol="0">
            <a:spAutoFit/>
          </a:bodyPr>
          <a:lstStyle/>
          <a:p>
            <a:r>
              <a:rPr lang="ja-JP" altLang="en-US" sz="2000" dirty="0">
                <a:solidFill>
                  <a:prstClr val="black"/>
                </a:solidFill>
              </a:rPr>
              <a:t>クリスマスツリー</a:t>
            </a:r>
          </a:p>
        </p:txBody>
      </p:sp>
      <p:sp>
        <p:nvSpPr>
          <p:cNvPr id="43" name="角丸四角形 42"/>
          <p:cNvSpPr/>
          <p:nvPr/>
        </p:nvSpPr>
        <p:spPr>
          <a:xfrm>
            <a:off x="4831632" y="1065873"/>
            <a:ext cx="1786140" cy="445596"/>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44" name="円/楕円 43"/>
          <p:cNvSpPr/>
          <p:nvPr/>
        </p:nvSpPr>
        <p:spPr>
          <a:xfrm>
            <a:off x="4564247" y="1065873"/>
            <a:ext cx="835578" cy="779792"/>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45" name="テキスト ボックス 44"/>
          <p:cNvSpPr txBox="1"/>
          <p:nvPr/>
        </p:nvSpPr>
        <p:spPr>
          <a:xfrm>
            <a:off x="4731363" y="1232971"/>
            <a:ext cx="456782" cy="461665"/>
          </a:xfrm>
          <a:prstGeom prst="rect">
            <a:avLst/>
          </a:prstGeom>
          <a:noFill/>
        </p:spPr>
        <p:txBody>
          <a:bodyPr wrap="square" rtlCol="0">
            <a:spAutoFit/>
          </a:bodyPr>
          <a:lstStyle/>
          <a:p>
            <a:r>
              <a:rPr lang="ja-JP" altLang="en-US" sz="2400" dirty="0">
                <a:solidFill>
                  <a:prstClr val="black"/>
                </a:solidFill>
              </a:rPr>
              <a:t>夏</a:t>
            </a:r>
          </a:p>
        </p:txBody>
      </p:sp>
      <p:sp>
        <p:nvSpPr>
          <p:cNvPr id="46" name="テキスト ボックス 45"/>
          <p:cNvSpPr txBox="1"/>
          <p:nvPr/>
        </p:nvSpPr>
        <p:spPr>
          <a:xfrm>
            <a:off x="5366400" y="1088152"/>
            <a:ext cx="1284793" cy="400110"/>
          </a:xfrm>
          <a:prstGeom prst="rect">
            <a:avLst/>
          </a:prstGeom>
          <a:noFill/>
        </p:spPr>
        <p:txBody>
          <a:bodyPr wrap="square" rtlCol="0">
            <a:spAutoFit/>
          </a:bodyPr>
          <a:lstStyle/>
          <a:p>
            <a:r>
              <a:rPr lang="ja-JP" altLang="en-US" sz="2000" dirty="0">
                <a:solidFill>
                  <a:prstClr val="black"/>
                </a:solidFill>
              </a:rPr>
              <a:t>花火大会</a:t>
            </a:r>
          </a:p>
        </p:txBody>
      </p:sp>
      <p:sp>
        <p:nvSpPr>
          <p:cNvPr id="24" name="テキスト ボックス 23"/>
          <p:cNvSpPr txBox="1"/>
          <p:nvPr/>
        </p:nvSpPr>
        <p:spPr>
          <a:xfrm>
            <a:off x="4690373" y="4110622"/>
            <a:ext cx="579334" cy="461665"/>
          </a:xfrm>
          <a:prstGeom prst="rect">
            <a:avLst/>
          </a:prstGeom>
          <a:noFill/>
        </p:spPr>
        <p:txBody>
          <a:bodyPr wrap="square" rtlCol="0">
            <a:spAutoFit/>
          </a:bodyPr>
          <a:lstStyle/>
          <a:p>
            <a:r>
              <a:rPr lang="ja-JP" altLang="en-US" sz="2400" dirty="0">
                <a:solidFill>
                  <a:prstClr val="black"/>
                </a:solidFill>
              </a:rPr>
              <a:t>冬</a:t>
            </a: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104</a:t>
            </a:fld>
            <a:endParaRPr lang="ja-JP" altLang="en-US">
              <a:solidFill>
                <a:prstClr val="black">
                  <a:tint val="75000"/>
                </a:prstClr>
              </a:solidFill>
            </a:endParaRPr>
          </a:p>
        </p:txBody>
      </p:sp>
    </p:spTree>
    <p:extLst>
      <p:ext uri="{BB962C8B-B14F-4D97-AF65-F5344CB8AC3E}">
        <p14:creationId xmlns:p14="http://schemas.microsoft.com/office/powerpoint/2010/main" val="1617815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171175" y="4629700"/>
            <a:ext cx="4770362" cy="539946"/>
          </a:xfrm>
          <a:prstGeom prst="roundRect">
            <a:avLst/>
          </a:prstGeom>
          <a:solidFill>
            <a:srgbClr val="5B9BD5"/>
          </a:solidFill>
          <a:ln w="285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5" name="角丸四角形 24"/>
          <p:cNvSpPr/>
          <p:nvPr/>
        </p:nvSpPr>
        <p:spPr>
          <a:xfrm>
            <a:off x="186117" y="3319885"/>
            <a:ext cx="4759412" cy="534939"/>
          </a:xfrm>
          <a:prstGeom prst="roundRect">
            <a:avLst/>
          </a:prstGeom>
          <a:solidFill>
            <a:srgbClr val="5B9BD5"/>
          </a:solidFill>
          <a:ln w="285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人工なぎさプロジェクト</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61437" y="6059880"/>
            <a:ext cx="7296903"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親水性の向上をはかる</a:t>
            </a:r>
            <a:endParaRPr kumimoji="0" lang="en-US" altLang="ja-JP" sz="2800" kern="0" dirty="0">
              <a:solidFill>
                <a:prstClr val="black"/>
              </a:solidFill>
            </a:endParaRPr>
          </a:p>
        </p:txBody>
      </p:sp>
      <p:pic>
        <p:nvPicPr>
          <p:cNvPr id="6" name="図 5" descr="人工なぎさ.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8833"/>
            <a:ext cx="2454808" cy="1831483"/>
          </a:xfrm>
          <a:prstGeom prst="rect">
            <a:avLst/>
          </a:prstGeom>
          <a:ln>
            <a:noFill/>
          </a:ln>
          <a:effectLst>
            <a:softEdge rad="112500"/>
          </a:effectLst>
        </p:spPr>
      </p:pic>
      <p:pic>
        <p:nvPicPr>
          <p:cNvPr id="8" name="図 7" descr="スクリーンショット 2014-12-15 15.00.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741" y="1314629"/>
            <a:ext cx="3995197" cy="4400139"/>
          </a:xfrm>
          <a:prstGeom prst="rect">
            <a:avLst/>
          </a:prstGeom>
        </p:spPr>
      </p:pic>
      <p:sp>
        <p:nvSpPr>
          <p:cNvPr id="7" name="フレーム 6"/>
          <p:cNvSpPr/>
          <p:nvPr/>
        </p:nvSpPr>
        <p:spPr>
          <a:xfrm>
            <a:off x="5785568" y="1465296"/>
            <a:ext cx="871755" cy="172190"/>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9" name="フレーム 8"/>
          <p:cNvSpPr/>
          <p:nvPr/>
        </p:nvSpPr>
        <p:spPr>
          <a:xfrm>
            <a:off x="6679832" y="1778935"/>
            <a:ext cx="902315" cy="170457"/>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10" name="フレーム 9"/>
          <p:cNvSpPr/>
          <p:nvPr/>
        </p:nvSpPr>
        <p:spPr>
          <a:xfrm>
            <a:off x="7361072" y="3869032"/>
            <a:ext cx="879063" cy="179485"/>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1" name="フレーム 10"/>
          <p:cNvSpPr/>
          <p:nvPr/>
        </p:nvSpPr>
        <p:spPr>
          <a:xfrm>
            <a:off x="6172458" y="1650356"/>
            <a:ext cx="624220" cy="159693"/>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2" name="ドーナツ 11"/>
          <p:cNvSpPr/>
          <p:nvPr/>
        </p:nvSpPr>
        <p:spPr>
          <a:xfrm>
            <a:off x="7593466" y="2801823"/>
            <a:ext cx="828703" cy="1226852"/>
          </a:xfrm>
          <a:prstGeom prst="donut">
            <a:avLst>
              <a:gd name="adj" fmla="val 8069"/>
            </a:avLst>
          </a:prstGeom>
          <a:solidFill>
            <a:srgbClr val="ED7D31">
              <a:alpha val="50000"/>
            </a:srgbClr>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13" name="ドーナツ 12"/>
          <p:cNvSpPr/>
          <p:nvPr/>
        </p:nvSpPr>
        <p:spPr>
          <a:xfrm>
            <a:off x="5654197" y="3498728"/>
            <a:ext cx="870584" cy="552296"/>
          </a:xfrm>
          <a:prstGeom prst="donut">
            <a:avLst>
              <a:gd name="adj" fmla="val 7820"/>
            </a:avLst>
          </a:prstGeom>
          <a:solidFill>
            <a:schemeClr val="accent2">
              <a:lumMod val="75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5" name="下矢印 14"/>
          <p:cNvSpPr/>
          <p:nvPr/>
        </p:nvSpPr>
        <p:spPr>
          <a:xfrm>
            <a:off x="6120129" y="1927496"/>
            <a:ext cx="398208" cy="1452852"/>
          </a:xfrm>
          <a:prstGeom prst="downArrow">
            <a:avLst>
              <a:gd name="adj1" fmla="val 49046"/>
              <a:gd name="adj2" fmla="val 45833"/>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6" name="左矢印 15"/>
          <p:cNvSpPr/>
          <p:nvPr/>
        </p:nvSpPr>
        <p:spPr>
          <a:xfrm>
            <a:off x="6581060" y="3380722"/>
            <a:ext cx="860992" cy="398189"/>
          </a:xfrm>
          <a:prstGeom prst="leftArrow">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7" name="テキスト ボックス 16"/>
          <p:cNvSpPr txBox="1"/>
          <p:nvPr/>
        </p:nvSpPr>
        <p:spPr>
          <a:xfrm>
            <a:off x="961307" y="4702425"/>
            <a:ext cx="2812631" cy="400110"/>
          </a:xfrm>
          <a:prstGeom prst="rect">
            <a:avLst/>
          </a:prstGeom>
          <a:noFill/>
        </p:spPr>
        <p:txBody>
          <a:bodyPr wrap="square" rtlCol="0">
            <a:spAutoFit/>
          </a:bodyPr>
          <a:lstStyle/>
          <a:p>
            <a:r>
              <a:rPr lang="ja-JP" altLang="en-US" sz="2000" dirty="0">
                <a:solidFill>
                  <a:srgbClr val="FFFFFF"/>
                </a:solidFill>
              </a:rPr>
              <a:t>　学生の自然学習の場</a:t>
            </a:r>
          </a:p>
        </p:txBody>
      </p:sp>
      <p:sp>
        <p:nvSpPr>
          <p:cNvPr id="18" name="テキスト ボックス 17"/>
          <p:cNvSpPr txBox="1"/>
          <p:nvPr/>
        </p:nvSpPr>
        <p:spPr>
          <a:xfrm>
            <a:off x="734231" y="3408848"/>
            <a:ext cx="3257176" cy="400110"/>
          </a:xfrm>
          <a:prstGeom prst="rect">
            <a:avLst/>
          </a:prstGeom>
          <a:noFill/>
        </p:spPr>
        <p:txBody>
          <a:bodyPr wrap="square" rtlCol="0">
            <a:spAutoFit/>
          </a:bodyPr>
          <a:lstStyle/>
          <a:p>
            <a:r>
              <a:rPr lang="ja-JP" altLang="en-US" sz="2000" dirty="0">
                <a:solidFill>
                  <a:srgbClr val="FFFFFF"/>
                </a:solidFill>
              </a:rPr>
              <a:t>　自然を身近に感じられる場</a:t>
            </a:r>
          </a:p>
        </p:txBody>
      </p:sp>
      <p:pic>
        <p:nvPicPr>
          <p:cNvPr id="21" name="図 20"/>
          <p:cNvPicPr>
            <a:picLocks noChangeAspect="1"/>
          </p:cNvPicPr>
          <p:nvPr/>
        </p:nvPicPr>
        <p:blipFill>
          <a:blip r:embed="rId4"/>
          <a:stretch>
            <a:fillRect/>
          </a:stretch>
        </p:blipFill>
        <p:spPr>
          <a:xfrm>
            <a:off x="7605291" y="5760583"/>
            <a:ext cx="1440180" cy="1097417"/>
          </a:xfrm>
          <a:prstGeom prst="rect">
            <a:avLst/>
          </a:prstGeom>
        </p:spPr>
      </p:pic>
      <p:pic>
        <p:nvPicPr>
          <p:cNvPr id="23" name="図 22"/>
          <p:cNvPicPr>
            <a:picLocks noChangeAspect="1"/>
          </p:cNvPicPr>
          <p:nvPr/>
        </p:nvPicPr>
        <p:blipFill>
          <a:blip r:embed="rId5"/>
          <a:stretch>
            <a:fillRect/>
          </a:stretch>
        </p:blipFill>
        <p:spPr>
          <a:xfrm>
            <a:off x="2479563" y="1092234"/>
            <a:ext cx="2460552" cy="1786470"/>
          </a:xfrm>
          <a:prstGeom prst="rect">
            <a:avLst/>
          </a:prstGeom>
          <a:ln>
            <a:noFill/>
          </a:ln>
          <a:effectLst>
            <a:softEdge rad="112500"/>
          </a:effectLst>
        </p:spPr>
      </p:pic>
      <p:pic>
        <p:nvPicPr>
          <p:cNvPr id="4" name="図 3"/>
          <p:cNvPicPr>
            <a:picLocks noChangeAspect="1"/>
          </p:cNvPicPr>
          <p:nvPr/>
        </p:nvPicPr>
        <p:blipFill>
          <a:blip r:embed="rId6"/>
          <a:stretch>
            <a:fillRect/>
          </a:stretch>
        </p:blipFill>
        <p:spPr>
          <a:xfrm>
            <a:off x="7575900" y="1769297"/>
            <a:ext cx="1441216" cy="1131355"/>
          </a:xfrm>
          <a:prstGeom prst="rect">
            <a:avLst/>
          </a:prstGeom>
        </p:spPr>
      </p:pic>
      <p:pic>
        <p:nvPicPr>
          <p:cNvPr id="19" name="図 18"/>
          <p:cNvPicPr>
            <a:picLocks noChangeAspect="1"/>
          </p:cNvPicPr>
          <p:nvPr/>
        </p:nvPicPr>
        <p:blipFill>
          <a:blip r:embed="rId7">
            <a:extLst>
              <a:ext uri="{BEBA8EAE-BF5A-486C-A8C5-ECC9F3942E4B}">
                <a14:imgProps xmlns:a14="http://schemas.microsoft.com/office/drawing/2010/main">
                  <a14:imgLayer r:embed="rId8">
                    <a14:imgEffect>
                      <a14:brightnessContrast bright="10000"/>
                    </a14:imgEffect>
                  </a14:imgLayer>
                </a14:imgProps>
              </a:ext>
            </a:extLst>
          </a:blip>
          <a:stretch>
            <a:fillRect/>
          </a:stretch>
        </p:blipFill>
        <p:spPr>
          <a:xfrm>
            <a:off x="7722549" y="2461918"/>
            <a:ext cx="639746" cy="777807"/>
          </a:xfrm>
          <a:prstGeom prst="rect">
            <a:avLst/>
          </a:prstGeom>
          <a:scene3d>
            <a:camera prst="orthographicFront">
              <a:rot lat="0" lon="10800000" rev="0"/>
            </a:camera>
            <a:lightRig rig="threePt" dir="t"/>
          </a:scene3d>
        </p:spPr>
      </p:pic>
      <p:pic>
        <p:nvPicPr>
          <p:cNvPr id="22" name="図 21"/>
          <p:cNvPicPr>
            <a:picLocks noChangeAspect="1"/>
          </p:cNvPicPr>
          <p:nvPr/>
        </p:nvPicPr>
        <p:blipFill>
          <a:blip r:embed="rId9"/>
          <a:stretch>
            <a:fillRect/>
          </a:stretch>
        </p:blipFill>
        <p:spPr>
          <a:xfrm>
            <a:off x="6262890" y="1771242"/>
            <a:ext cx="486925" cy="588429"/>
          </a:xfrm>
          <a:prstGeom prst="rect">
            <a:avLst/>
          </a:prstGeom>
        </p:spPr>
      </p:pic>
      <p:pic>
        <p:nvPicPr>
          <p:cNvPr id="27" name="図 26"/>
          <p:cNvPicPr>
            <a:picLocks noChangeAspect="1"/>
          </p:cNvPicPr>
          <p:nvPr/>
        </p:nvPicPr>
        <p:blipFill>
          <a:blip r:embed="rId10"/>
          <a:stretch>
            <a:fillRect/>
          </a:stretch>
        </p:blipFill>
        <p:spPr>
          <a:xfrm>
            <a:off x="5617624" y="1748962"/>
            <a:ext cx="700446" cy="722109"/>
          </a:xfrm>
          <a:prstGeom prst="rect">
            <a:avLst/>
          </a:prstGeom>
        </p:spPr>
      </p:pic>
      <p:sp>
        <p:nvSpPr>
          <p:cNvPr id="14" name="角丸四角形 13"/>
          <p:cNvSpPr/>
          <p:nvPr/>
        </p:nvSpPr>
        <p:spPr>
          <a:xfrm>
            <a:off x="179294" y="1150470"/>
            <a:ext cx="4542117" cy="732118"/>
          </a:xfrm>
          <a:prstGeom prst="roundRect">
            <a:avLst/>
          </a:prstGeom>
          <a:solidFill>
            <a:schemeClr val="accent1">
              <a:lumMod val="60000"/>
              <a:lumOff val="40000"/>
              <a:alpha val="7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0" name="テキスト ボックス 19"/>
          <p:cNvSpPr txBox="1"/>
          <p:nvPr/>
        </p:nvSpPr>
        <p:spPr>
          <a:xfrm>
            <a:off x="653760" y="1225177"/>
            <a:ext cx="3470004" cy="461665"/>
          </a:xfrm>
          <a:prstGeom prst="rect">
            <a:avLst/>
          </a:prstGeom>
          <a:noFill/>
        </p:spPr>
        <p:txBody>
          <a:bodyPr wrap="square" rtlCol="0">
            <a:spAutoFit/>
          </a:bodyPr>
          <a:lstStyle/>
          <a:p>
            <a:r>
              <a:rPr lang="ja-JP" altLang="en-US" sz="2400" dirty="0">
                <a:solidFill>
                  <a:prstClr val="black"/>
                </a:solidFill>
              </a:rPr>
              <a:t>　自然や生き物の拠点へ</a:t>
            </a:r>
          </a:p>
        </p:txBody>
      </p:sp>
      <p:sp>
        <p:nvSpPr>
          <p:cNvPr id="28" name="ホームベース 27"/>
          <p:cNvSpPr/>
          <p:nvPr/>
        </p:nvSpPr>
        <p:spPr>
          <a:xfrm rot="5400000">
            <a:off x="2315880" y="2808941"/>
            <a:ext cx="298824" cy="537883"/>
          </a:xfrm>
          <a:prstGeom prst="homePlate">
            <a:avLst>
              <a:gd name="adj" fmla="val 100000"/>
            </a:avLst>
          </a:prstGeom>
          <a:solidFill>
            <a:srgbClr val="5B9BD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9" name="テキスト ボックス 28"/>
          <p:cNvSpPr txBox="1"/>
          <p:nvPr/>
        </p:nvSpPr>
        <p:spPr>
          <a:xfrm>
            <a:off x="418353" y="3899648"/>
            <a:ext cx="4004236" cy="369332"/>
          </a:xfrm>
          <a:prstGeom prst="rect">
            <a:avLst/>
          </a:prstGeom>
          <a:noFill/>
        </p:spPr>
        <p:txBody>
          <a:bodyPr wrap="square" rtlCol="0">
            <a:spAutoFit/>
          </a:bodyPr>
          <a:lstStyle/>
          <a:p>
            <a:r>
              <a:rPr lang="ja-JP" altLang="en-US" dirty="0">
                <a:solidFill>
                  <a:prstClr val="black"/>
                </a:solidFill>
              </a:rPr>
              <a:t>・直接手で触れられる</a:t>
            </a:r>
            <a:endParaRPr lang="en-US" altLang="ja-JP" dirty="0">
              <a:solidFill>
                <a:prstClr val="black"/>
              </a:solidFill>
            </a:endParaRPr>
          </a:p>
        </p:txBody>
      </p:sp>
      <p:sp>
        <p:nvSpPr>
          <p:cNvPr id="30" name="テキスト ボックス 29"/>
          <p:cNvSpPr txBox="1"/>
          <p:nvPr/>
        </p:nvSpPr>
        <p:spPr>
          <a:xfrm>
            <a:off x="418939" y="4233025"/>
            <a:ext cx="4004236" cy="369332"/>
          </a:xfrm>
          <a:prstGeom prst="rect">
            <a:avLst/>
          </a:prstGeom>
          <a:noFill/>
        </p:spPr>
        <p:txBody>
          <a:bodyPr wrap="square" rtlCol="0">
            <a:spAutoFit/>
          </a:bodyPr>
          <a:lstStyle/>
          <a:p>
            <a:r>
              <a:rPr lang="ja-JP" altLang="en-US" dirty="0">
                <a:solidFill>
                  <a:prstClr val="black"/>
                </a:solidFill>
              </a:rPr>
              <a:t>・実際に育成できる</a:t>
            </a:r>
            <a:endParaRPr lang="en-US" altLang="ja-JP" dirty="0">
              <a:solidFill>
                <a:prstClr val="black"/>
              </a:solidFill>
            </a:endParaRPr>
          </a:p>
        </p:txBody>
      </p:sp>
      <p:sp>
        <p:nvSpPr>
          <p:cNvPr id="31" name="テキスト ボックス 30"/>
          <p:cNvSpPr txBox="1"/>
          <p:nvPr/>
        </p:nvSpPr>
        <p:spPr>
          <a:xfrm>
            <a:off x="388471" y="5244352"/>
            <a:ext cx="2136590" cy="369332"/>
          </a:xfrm>
          <a:prstGeom prst="rect">
            <a:avLst/>
          </a:prstGeom>
          <a:noFill/>
        </p:spPr>
        <p:txBody>
          <a:bodyPr wrap="square" rtlCol="0">
            <a:spAutoFit/>
          </a:bodyPr>
          <a:lstStyle/>
          <a:p>
            <a:r>
              <a:rPr lang="ja-JP" altLang="en-US" dirty="0">
                <a:solidFill>
                  <a:prstClr val="black"/>
                </a:solidFill>
              </a:rPr>
              <a:t>・地域の学校と連携</a:t>
            </a:r>
          </a:p>
        </p:txBody>
      </p:sp>
      <p:sp>
        <p:nvSpPr>
          <p:cNvPr id="32" name="テキスト ボックス 31"/>
          <p:cNvSpPr txBox="1"/>
          <p:nvPr/>
        </p:nvSpPr>
        <p:spPr>
          <a:xfrm>
            <a:off x="388470" y="5602941"/>
            <a:ext cx="2644589" cy="369332"/>
          </a:xfrm>
          <a:prstGeom prst="rect">
            <a:avLst/>
          </a:prstGeom>
          <a:noFill/>
        </p:spPr>
        <p:txBody>
          <a:bodyPr wrap="square" rtlCol="0">
            <a:spAutoFit/>
          </a:bodyPr>
          <a:lstStyle/>
          <a:p>
            <a:r>
              <a:rPr lang="ja-JP" altLang="en-US" dirty="0">
                <a:solidFill>
                  <a:prstClr val="black"/>
                </a:solidFill>
              </a:rPr>
              <a:t>・新たな自然発見の機会</a:t>
            </a:r>
          </a:p>
        </p:txBody>
      </p:sp>
      <p:sp>
        <p:nvSpPr>
          <p:cNvPr id="24" name="スライド番号プレースホルダー 2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105</a:t>
            </a:fld>
            <a:endParaRPr lang="ja-JP" altLang="en-US">
              <a:solidFill>
                <a:prstClr val="black">
                  <a:tint val="75000"/>
                </a:prstClr>
              </a:solidFill>
            </a:endParaRPr>
          </a:p>
        </p:txBody>
      </p:sp>
    </p:spTree>
    <p:extLst>
      <p:ext uri="{BB962C8B-B14F-4D97-AF65-F5344CB8AC3E}">
        <p14:creationId xmlns:p14="http://schemas.microsoft.com/office/powerpoint/2010/main" val="3631965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再開発集合住宅に</a:t>
            </a:r>
            <a:r>
              <a:rPr lang="ja-JP" altLang="en-US" sz="3200" dirty="0">
                <a:solidFill>
                  <a:prstClr val="black"/>
                </a:solidFill>
                <a:latin typeface="ＭＳ Ｐゴシック" panose="020B0600070205080204" pitchFamily="50" charset="-128"/>
              </a:rPr>
              <a:t>関する試算</a:t>
            </a: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補足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106</a:t>
            </a:fld>
            <a:endParaRPr lang="ja-JP" altLang="en-US" sz="2000" dirty="0">
              <a:solidFill>
                <a:prstClr val="black">
                  <a:tint val="75000"/>
                </a:prstClr>
              </a:solidFill>
            </a:endParaRPr>
          </a:p>
        </p:txBody>
      </p:sp>
      <p:sp>
        <p:nvSpPr>
          <p:cNvPr id="26" name="テキスト ボックス 25"/>
          <p:cNvSpPr txBox="1"/>
          <p:nvPr/>
        </p:nvSpPr>
        <p:spPr>
          <a:xfrm>
            <a:off x="0" y="1178674"/>
            <a:ext cx="4860323" cy="6186309"/>
          </a:xfrm>
          <a:prstGeom prst="rect">
            <a:avLst/>
          </a:prstGeom>
          <a:noFill/>
        </p:spPr>
        <p:txBody>
          <a:bodyPr wrap="square" rtlCol="0">
            <a:spAutoFit/>
          </a:bodyPr>
          <a:lstStyle/>
          <a:p>
            <a:r>
              <a:rPr lang="ja-JP" altLang="en-US" dirty="0">
                <a:solidFill>
                  <a:prstClr val="black"/>
                </a:solidFill>
              </a:rPr>
              <a:t>第一種市街地再開発事業（権利変換方式）</a:t>
            </a:r>
            <a:endParaRPr lang="en-US" altLang="ja-JP" dirty="0">
              <a:solidFill>
                <a:prstClr val="black"/>
              </a:solidFill>
            </a:endParaRPr>
          </a:p>
          <a:p>
            <a:r>
              <a:rPr lang="ja-JP" altLang="en-US" dirty="0">
                <a:solidFill>
                  <a:prstClr val="black"/>
                </a:solidFill>
              </a:rPr>
              <a:t>権利者数：</a:t>
            </a:r>
            <a:r>
              <a:rPr lang="en-US" altLang="ja-JP" dirty="0">
                <a:solidFill>
                  <a:prstClr val="black"/>
                </a:solidFill>
              </a:rPr>
              <a:t>30</a:t>
            </a:r>
            <a:r>
              <a:rPr lang="ja-JP" altLang="en-US" dirty="0" smtClean="0">
                <a:solidFill>
                  <a:prstClr val="black"/>
                </a:solidFill>
              </a:rPr>
              <a:t>人（仮定）</a:t>
            </a:r>
            <a:endParaRPr lang="en-US" altLang="ja-JP" dirty="0">
              <a:solidFill>
                <a:prstClr val="black"/>
              </a:solidFill>
            </a:endParaRPr>
          </a:p>
          <a:p>
            <a:r>
              <a:rPr lang="ja-JP" altLang="en-US" dirty="0">
                <a:solidFill>
                  <a:prstClr val="black"/>
                </a:solidFill>
              </a:rPr>
              <a:t>従前総土地面積：</a:t>
            </a:r>
            <a:r>
              <a:rPr lang="en-US" altLang="ja-JP" dirty="0">
                <a:solidFill>
                  <a:prstClr val="black"/>
                </a:solidFill>
              </a:rPr>
              <a:t>2958</a:t>
            </a:r>
            <a:r>
              <a:rPr lang="ja-JP" altLang="en-US" dirty="0">
                <a:solidFill>
                  <a:prstClr val="black"/>
                </a:solidFill>
              </a:rPr>
              <a:t>㎡</a:t>
            </a:r>
            <a:endParaRPr lang="en-US" altLang="ja-JP" dirty="0">
              <a:solidFill>
                <a:prstClr val="black"/>
              </a:solidFill>
            </a:endParaRPr>
          </a:p>
          <a:p>
            <a:r>
              <a:rPr lang="ja-JP" altLang="en-US" dirty="0">
                <a:solidFill>
                  <a:prstClr val="black"/>
                </a:solidFill>
              </a:rPr>
              <a:t>開発マンション敷地面積：</a:t>
            </a:r>
            <a:r>
              <a:rPr lang="en-US" altLang="ja-JP" dirty="0">
                <a:solidFill>
                  <a:prstClr val="black"/>
                </a:solidFill>
              </a:rPr>
              <a:t>2692</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容積率：</a:t>
            </a:r>
            <a:r>
              <a:rPr lang="en-US" altLang="ja-JP" dirty="0">
                <a:solidFill>
                  <a:prstClr val="black"/>
                </a:solidFill>
              </a:rPr>
              <a:t>600%</a:t>
            </a:r>
          </a:p>
          <a:p>
            <a:r>
              <a:rPr lang="ja-JP" altLang="en-US" dirty="0">
                <a:solidFill>
                  <a:prstClr val="black"/>
                </a:solidFill>
              </a:rPr>
              <a:t>延床面積：</a:t>
            </a:r>
            <a:r>
              <a:rPr lang="en-US" altLang="ja-JP" dirty="0">
                <a:solidFill>
                  <a:prstClr val="black"/>
                </a:solidFill>
              </a:rPr>
              <a:t>2692×600=16154</a:t>
            </a:r>
            <a:r>
              <a:rPr lang="ja-JP" altLang="en-US" dirty="0">
                <a:solidFill>
                  <a:prstClr val="black"/>
                </a:solidFill>
              </a:rPr>
              <a:t>㎡</a:t>
            </a:r>
            <a:endParaRPr lang="en-US" altLang="ja-JP" dirty="0">
              <a:solidFill>
                <a:prstClr val="black"/>
              </a:solidFill>
            </a:endParaRPr>
          </a:p>
          <a:p>
            <a:r>
              <a:rPr lang="ja-JP" altLang="en-US" dirty="0">
                <a:solidFill>
                  <a:prstClr val="black"/>
                </a:solidFill>
              </a:rPr>
              <a:t>専有面積：</a:t>
            </a:r>
            <a:r>
              <a:rPr lang="en-US" altLang="ja-JP" dirty="0">
                <a:solidFill>
                  <a:prstClr val="black"/>
                </a:solidFill>
              </a:rPr>
              <a:t>16154×0.91=14700</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総戸数：</a:t>
            </a:r>
            <a:r>
              <a:rPr lang="en-US" altLang="ja-JP" dirty="0">
                <a:solidFill>
                  <a:prstClr val="black"/>
                </a:solidFill>
              </a:rPr>
              <a:t>210</a:t>
            </a:r>
            <a:r>
              <a:rPr lang="ja-JP" altLang="en-US" dirty="0">
                <a:solidFill>
                  <a:prstClr val="black"/>
                </a:solidFill>
              </a:rPr>
              <a:t>戸</a:t>
            </a:r>
            <a:endParaRPr lang="en-US" altLang="ja-JP" dirty="0">
              <a:solidFill>
                <a:prstClr val="black"/>
              </a:solidFill>
            </a:endParaRPr>
          </a:p>
          <a:p>
            <a:r>
              <a:rPr lang="ja-JP" altLang="en-US" dirty="0">
                <a:solidFill>
                  <a:prstClr val="black"/>
                </a:solidFill>
              </a:rPr>
              <a:t>住戸面積：</a:t>
            </a:r>
            <a:r>
              <a:rPr lang="en-US" altLang="ja-JP" dirty="0">
                <a:solidFill>
                  <a:prstClr val="black"/>
                </a:solidFill>
              </a:rPr>
              <a:t>14700÷210=70</a:t>
            </a:r>
            <a:r>
              <a:rPr lang="ja-JP" altLang="en-US" dirty="0">
                <a:solidFill>
                  <a:prstClr val="black"/>
                </a:solidFill>
              </a:rPr>
              <a:t>㎡</a:t>
            </a:r>
            <a:endParaRPr lang="en-US" altLang="ja-JP" dirty="0">
              <a:solidFill>
                <a:prstClr val="black"/>
              </a:solidFill>
            </a:endParaRPr>
          </a:p>
          <a:p>
            <a:endParaRPr lang="en-US" altLang="ja-JP" dirty="0">
              <a:solidFill>
                <a:prstClr val="black"/>
              </a:solidFill>
            </a:endParaRPr>
          </a:p>
          <a:p>
            <a:r>
              <a:rPr lang="ja-JP" altLang="en-US" dirty="0">
                <a:solidFill>
                  <a:prstClr val="black"/>
                </a:solidFill>
              </a:rPr>
              <a:t>解体費用：</a:t>
            </a:r>
            <a:r>
              <a:rPr lang="en-US" altLang="ja-JP" dirty="0">
                <a:solidFill>
                  <a:prstClr val="black"/>
                </a:solidFill>
              </a:rPr>
              <a:t>1</a:t>
            </a:r>
            <a:r>
              <a:rPr lang="ja-JP" altLang="en-US" dirty="0">
                <a:solidFill>
                  <a:prstClr val="black"/>
                </a:solidFill>
              </a:rPr>
              <a:t>万円</a:t>
            </a:r>
            <a:r>
              <a:rPr lang="en-US" altLang="ja-JP" dirty="0">
                <a:solidFill>
                  <a:prstClr val="black"/>
                </a:solidFill>
              </a:rPr>
              <a:t>/</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総解体費用：</a:t>
            </a:r>
            <a:r>
              <a:rPr lang="en-US" altLang="ja-JP" dirty="0">
                <a:solidFill>
                  <a:prstClr val="black"/>
                </a:solidFill>
              </a:rPr>
              <a:t>26,920,000</a:t>
            </a:r>
            <a:r>
              <a:rPr lang="ja-JP" altLang="en-US" dirty="0">
                <a:solidFill>
                  <a:prstClr val="black"/>
                </a:solidFill>
              </a:rPr>
              <a:t>円</a:t>
            </a:r>
            <a:endParaRPr lang="en-US" altLang="ja-JP" dirty="0">
              <a:solidFill>
                <a:prstClr val="black"/>
              </a:solidFill>
            </a:endParaRPr>
          </a:p>
          <a:p>
            <a:r>
              <a:rPr lang="en-US" altLang="ja-JP" dirty="0">
                <a:solidFill>
                  <a:srgbClr val="FF0000"/>
                </a:solidFill>
              </a:rPr>
              <a:t>26,920,000÷30=897,333</a:t>
            </a:r>
            <a:r>
              <a:rPr lang="ja-JP" altLang="en-US" dirty="0">
                <a:solidFill>
                  <a:srgbClr val="FF0000"/>
                </a:solidFill>
              </a:rPr>
              <a:t>円</a:t>
            </a:r>
            <a:r>
              <a:rPr lang="en-US" altLang="ja-JP" dirty="0">
                <a:solidFill>
                  <a:srgbClr val="FF0000"/>
                </a:solidFill>
              </a:rPr>
              <a:t>/</a:t>
            </a:r>
            <a:r>
              <a:rPr lang="ja-JP" altLang="en-US" dirty="0">
                <a:solidFill>
                  <a:srgbClr val="FF0000"/>
                </a:solidFill>
              </a:rPr>
              <a:t>人（従前住民負担）</a:t>
            </a:r>
            <a:endParaRPr lang="en-US" altLang="ja-JP" dirty="0">
              <a:solidFill>
                <a:srgbClr val="FF0000"/>
              </a:solidFill>
            </a:endParaRPr>
          </a:p>
          <a:p>
            <a:endParaRPr lang="en-US" altLang="ja-JP" dirty="0">
              <a:solidFill>
                <a:prstClr val="black"/>
              </a:solidFill>
            </a:endParaRPr>
          </a:p>
          <a:p>
            <a:r>
              <a:rPr lang="ja-JP" altLang="en-US" dirty="0">
                <a:solidFill>
                  <a:prstClr val="black"/>
                </a:solidFill>
              </a:rPr>
              <a:t>建築工事費：</a:t>
            </a:r>
            <a:r>
              <a:rPr lang="en-US" altLang="ja-JP" dirty="0">
                <a:solidFill>
                  <a:prstClr val="black"/>
                </a:solidFill>
              </a:rPr>
              <a:t>250000</a:t>
            </a:r>
            <a:r>
              <a:rPr lang="ja-JP" altLang="en-US" dirty="0">
                <a:solidFill>
                  <a:prstClr val="black"/>
                </a:solidFill>
              </a:rPr>
              <a:t>円</a:t>
            </a:r>
            <a:r>
              <a:rPr lang="en-US" altLang="ja-JP" dirty="0">
                <a:solidFill>
                  <a:prstClr val="black"/>
                </a:solidFill>
              </a:rPr>
              <a:t>/</a:t>
            </a:r>
            <a:r>
              <a:rPr lang="ja-JP" altLang="en-US" dirty="0">
                <a:solidFill>
                  <a:prstClr val="black"/>
                </a:solidFill>
              </a:rPr>
              <a:t>㎡</a:t>
            </a:r>
            <a:endParaRPr lang="en-US" altLang="ja-JP" dirty="0">
              <a:solidFill>
                <a:prstClr val="black"/>
              </a:solidFill>
            </a:endParaRPr>
          </a:p>
          <a:p>
            <a:r>
              <a:rPr lang="ja-JP" altLang="en-US" dirty="0">
                <a:solidFill>
                  <a:prstClr val="black"/>
                </a:solidFill>
              </a:rPr>
              <a:t>総建築工事費：</a:t>
            </a:r>
            <a:r>
              <a:rPr lang="en-US" altLang="ja-JP" dirty="0">
                <a:solidFill>
                  <a:prstClr val="black"/>
                </a:solidFill>
              </a:rPr>
              <a:t>16154×250000=4,038,500,000</a:t>
            </a:r>
            <a:r>
              <a:rPr lang="ja-JP" altLang="en-US" dirty="0" smtClean="0">
                <a:solidFill>
                  <a:prstClr val="black"/>
                </a:solidFill>
              </a:rPr>
              <a:t>円</a:t>
            </a:r>
            <a:endParaRPr lang="en-US" altLang="ja-JP" dirty="0">
              <a:solidFill>
                <a:prstClr val="black"/>
              </a:solidFill>
            </a:endParaRPr>
          </a:p>
          <a:p>
            <a:r>
              <a:rPr lang="zh-TW" altLang="en-US" dirty="0">
                <a:solidFill>
                  <a:prstClr val="black"/>
                </a:solidFill>
                <a:latin typeface="ＭＳ Ｐゴシック" panose="020B0600070205080204" pitchFamily="50" charset="-128"/>
                <a:ea typeface="ＭＳ Ｐゴシック" panose="020B0600070205080204" pitchFamily="50" charset="-128"/>
              </a:rPr>
              <a:t>公共交通沿線共同住宅建設促進事業</a:t>
            </a:r>
            <a:r>
              <a:rPr lang="ja-JP" altLang="en-US" dirty="0">
                <a:solidFill>
                  <a:prstClr val="black"/>
                </a:solidFill>
              </a:rPr>
              <a:t>（富山市）</a:t>
            </a:r>
            <a:endParaRPr lang="en-US" altLang="ja-JP" dirty="0">
              <a:solidFill>
                <a:prstClr val="black"/>
              </a:solidFill>
            </a:endParaRPr>
          </a:p>
          <a:p>
            <a:r>
              <a:rPr lang="en-US" altLang="ja-JP" dirty="0">
                <a:solidFill>
                  <a:prstClr val="black"/>
                </a:solidFill>
              </a:rPr>
              <a:t>70</a:t>
            </a:r>
            <a:r>
              <a:rPr lang="ja-JP" altLang="en-US" dirty="0">
                <a:solidFill>
                  <a:prstClr val="black"/>
                </a:solidFill>
              </a:rPr>
              <a:t>万円</a:t>
            </a:r>
            <a:r>
              <a:rPr lang="en-US" altLang="ja-JP" dirty="0">
                <a:solidFill>
                  <a:prstClr val="black"/>
                </a:solidFill>
              </a:rPr>
              <a:t>/</a:t>
            </a:r>
            <a:r>
              <a:rPr lang="ja-JP" altLang="en-US" dirty="0">
                <a:solidFill>
                  <a:prstClr val="black"/>
                </a:solidFill>
              </a:rPr>
              <a:t>戸</a:t>
            </a:r>
            <a:r>
              <a:rPr lang="en-US" altLang="ja-JP" dirty="0">
                <a:solidFill>
                  <a:prstClr val="black"/>
                </a:solidFill>
              </a:rPr>
              <a:t>,</a:t>
            </a:r>
            <a:r>
              <a:rPr lang="ja-JP" altLang="en-US" dirty="0">
                <a:solidFill>
                  <a:prstClr val="black"/>
                </a:solidFill>
              </a:rPr>
              <a:t>　補助限度額</a:t>
            </a:r>
            <a:r>
              <a:rPr lang="en-US" altLang="ja-JP" dirty="0">
                <a:solidFill>
                  <a:prstClr val="black"/>
                </a:solidFill>
              </a:rPr>
              <a:t>3,500</a:t>
            </a:r>
            <a:r>
              <a:rPr lang="ja-JP" altLang="en-US" dirty="0">
                <a:solidFill>
                  <a:prstClr val="black"/>
                </a:solidFill>
              </a:rPr>
              <a:t>万円</a:t>
            </a:r>
            <a:endParaRPr lang="en-US" altLang="ja-JP" dirty="0">
              <a:solidFill>
                <a:prstClr val="black"/>
              </a:solidFill>
            </a:endParaRPr>
          </a:p>
          <a:p>
            <a:r>
              <a:rPr lang="en-US" altLang="ja-JP" dirty="0">
                <a:solidFill>
                  <a:prstClr val="black"/>
                </a:solidFill>
              </a:rPr>
              <a:t>4,038,500,000-35,000,000=4,003,500,000</a:t>
            </a:r>
          </a:p>
          <a:p>
            <a:endParaRPr lang="en-US" altLang="ja-JP" dirty="0">
              <a:solidFill>
                <a:prstClr val="black"/>
              </a:solidFill>
            </a:endParaRPr>
          </a:p>
          <a:p>
            <a:endParaRPr lang="en-US" altLang="ja-JP" dirty="0">
              <a:solidFill>
                <a:prstClr val="black"/>
              </a:solidFill>
            </a:endParaRPr>
          </a:p>
          <a:p>
            <a:endParaRPr lang="ja-JP" altLang="en-US" dirty="0">
              <a:solidFill>
                <a:prstClr val="black"/>
              </a:solidFill>
            </a:endParaRPr>
          </a:p>
        </p:txBody>
      </p:sp>
      <p:sp>
        <p:nvSpPr>
          <p:cNvPr id="27" name="テキスト ボックス 26"/>
          <p:cNvSpPr txBox="1"/>
          <p:nvPr/>
        </p:nvSpPr>
        <p:spPr>
          <a:xfrm>
            <a:off x="4655336" y="1178674"/>
            <a:ext cx="4701928" cy="4678204"/>
          </a:xfrm>
          <a:prstGeom prst="rect">
            <a:avLst/>
          </a:prstGeom>
          <a:noFill/>
        </p:spPr>
        <p:txBody>
          <a:bodyPr wrap="none" rtlCol="0">
            <a:spAutoFit/>
          </a:bodyPr>
          <a:lstStyle/>
          <a:p>
            <a:r>
              <a:rPr lang="en-US" altLang="ja-JP" dirty="0">
                <a:solidFill>
                  <a:prstClr val="black"/>
                </a:solidFill>
              </a:rPr>
              <a:t>180</a:t>
            </a:r>
            <a:r>
              <a:rPr lang="ja-JP" altLang="en-US" dirty="0">
                <a:solidFill>
                  <a:prstClr val="black"/>
                </a:solidFill>
              </a:rPr>
              <a:t>戸全てが売れるとすると、</a:t>
            </a:r>
          </a:p>
          <a:p>
            <a:r>
              <a:rPr lang="en-US" altLang="ja-JP" dirty="0">
                <a:solidFill>
                  <a:prstClr val="black"/>
                </a:solidFill>
              </a:rPr>
              <a:t>4,003,500,000÷180=22,241,666</a:t>
            </a:r>
            <a:r>
              <a:rPr lang="ja-JP" altLang="en-US" dirty="0">
                <a:solidFill>
                  <a:prstClr val="black"/>
                </a:solidFill>
              </a:rPr>
              <a:t>円</a:t>
            </a:r>
            <a:r>
              <a:rPr lang="en-US" altLang="ja-JP" dirty="0">
                <a:solidFill>
                  <a:prstClr val="black"/>
                </a:solidFill>
              </a:rPr>
              <a:t>/</a:t>
            </a:r>
            <a:r>
              <a:rPr lang="ja-JP" altLang="en-US" dirty="0">
                <a:solidFill>
                  <a:prstClr val="black"/>
                </a:solidFill>
              </a:rPr>
              <a:t>戸</a:t>
            </a:r>
            <a:endParaRPr lang="en-US" altLang="ja-JP" dirty="0">
              <a:solidFill>
                <a:prstClr val="black"/>
              </a:solidFill>
            </a:endParaRPr>
          </a:p>
          <a:p>
            <a:endParaRPr lang="en-US" altLang="ja-JP" dirty="0">
              <a:solidFill>
                <a:prstClr val="black"/>
              </a:solidFill>
            </a:endParaRPr>
          </a:p>
          <a:p>
            <a:r>
              <a:rPr lang="ja-JP" altLang="en-US" dirty="0">
                <a:solidFill>
                  <a:srgbClr val="4472C4"/>
                </a:solidFill>
              </a:rPr>
              <a:t>民間業者に販売委託する場合</a:t>
            </a:r>
            <a:endParaRPr lang="en-US" altLang="ja-JP" dirty="0">
              <a:solidFill>
                <a:srgbClr val="4472C4"/>
              </a:solidFill>
            </a:endParaRPr>
          </a:p>
          <a:p>
            <a:r>
              <a:rPr lang="en-US" altLang="ja-JP" dirty="0">
                <a:solidFill>
                  <a:srgbClr val="4472C4"/>
                </a:solidFill>
              </a:rPr>
              <a:t>20%</a:t>
            </a:r>
            <a:r>
              <a:rPr lang="ja-JP" altLang="en-US" dirty="0">
                <a:solidFill>
                  <a:srgbClr val="4472C4"/>
                </a:solidFill>
              </a:rPr>
              <a:t>～</a:t>
            </a:r>
            <a:r>
              <a:rPr lang="en-US" altLang="ja-JP" dirty="0">
                <a:solidFill>
                  <a:srgbClr val="4472C4"/>
                </a:solidFill>
              </a:rPr>
              <a:t>25%</a:t>
            </a:r>
            <a:r>
              <a:rPr lang="ja-JP" altLang="en-US" dirty="0">
                <a:solidFill>
                  <a:srgbClr val="4472C4"/>
                </a:solidFill>
              </a:rPr>
              <a:t>上乗せ（仮定）</a:t>
            </a:r>
            <a:endParaRPr lang="en-US" altLang="ja-JP" dirty="0">
              <a:solidFill>
                <a:srgbClr val="4472C4"/>
              </a:solidFill>
            </a:endParaRPr>
          </a:p>
          <a:p>
            <a:r>
              <a:rPr lang="en-US" altLang="ja-JP" dirty="0">
                <a:solidFill>
                  <a:srgbClr val="FF0000"/>
                </a:solidFill>
              </a:rPr>
              <a:t>22,241,666×1.2=26,690,000</a:t>
            </a:r>
            <a:r>
              <a:rPr lang="ja-JP" altLang="en-US" dirty="0">
                <a:solidFill>
                  <a:srgbClr val="FF0000"/>
                </a:solidFill>
              </a:rPr>
              <a:t>円</a:t>
            </a:r>
            <a:r>
              <a:rPr lang="en-US" altLang="ja-JP" dirty="0">
                <a:solidFill>
                  <a:srgbClr val="FF0000"/>
                </a:solidFill>
              </a:rPr>
              <a:t>/</a:t>
            </a:r>
            <a:r>
              <a:rPr lang="ja-JP" altLang="en-US" dirty="0">
                <a:solidFill>
                  <a:srgbClr val="FF0000"/>
                </a:solidFill>
              </a:rPr>
              <a:t>戸</a:t>
            </a:r>
            <a:endParaRPr lang="en-US" altLang="ja-JP" dirty="0">
              <a:solidFill>
                <a:srgbClr val="FF0000"/>
              </a:solidFill>
            </a:endParaRPr>
          </a:p>
          <a:p>
            <a:endParaRPr lang="en-US" altLang="ja-JP" dirty="0">
              <a:solidFill>
                <a:prstClr val="black"/>
              </a:solidFill>
            </a:endParaRPr>
          </a:p>
          <a:p>
            <a:r>
              <a:rPr lang="ja-JP" altLang="en-US" dirty="0">
                <a:solidFill>
                  <a:srgbClr val="0070C0"/>
                </a:solidFill>
              </a:rPr>
              <a:t>まちづくり</a:t>
            </a:r>
            <a:r>
              <a:rPr lang="ja-JP" altLang="en-US" dirty="0" smtClean="0">
                <a:solidFill>
                  <a:srgbClr val="0070C0"/>
                </a:solidFill>
              </a:rPr>
              <a:t>会社等が</a:t>
            </a:r>
            <a:r>
              <a:rPr lang="ja-JP" altLang="en-US" dirty="0">
                <a:solidFill>
                  <a:srgbClr val="0070C0"/>
                </a:solidFill>
              </a:rPr>
              <a:t>販売を業務を</a:t>
            </a:r>
            <a:r>
              <a:rPr lang="ja-JP" altLang="en-US" dirty="0" smtClean="0">
                <a:solidFill>
                  <a:srgbClr val="0070C0"/>
                </a:solidFill>
              </a:rPr>
              <a:t>代行する場合</a:t>
            </a:r>
            <a:endParaRPr lang="en-US" altLang="ja-JP" dirty="0" smtClean="0">
              <a:solidFill>
                <a:srgbClr val="0070C0"/>
              </a:solidFill>
            </a:endParaRPr>
          </a:p>
          <a:p>
            <a:r>
              <a:rPr lang="en-US" altLang="ja-JP" dirty="0" smtClean="0">
                <a:solidFill>
                  <a:srgbClr val="0070C0"/>
                </a:solidFill>
              </a:rPr>
              <a:t>1</a:t>
            </a:r>
            <a:r>
              <a:rPr lang="en-US" altLang="ja-JP" dirty="0">
                <a:solidFill>
                  <a:srgbClr val="0070C0"/>
                </a:solidFill>
              </a:rPr>
              <a:t>%</a:t>
            </a:r>
            <a:r>
              <a:rPr lang="ja-JP" altLang="en-US" dirty="0">
                <a:solidFill>
                  <a:srgbClr val="0070C0"/>
                </a:solidFill>
              </a:rPr>
              <a:t>上乗せ（仮定</a:t>
            </a:r>
            <a:r>
              <a:rPr lang="ja-JP" altLang="en-US" dirty="0" smtClean="0">
                <a:solidFill>
                  <a:srgbClr val="0070C0"/>
                </a:solidFill>
              </a:rPr>
              <a:t>）</a:t>
            </a:r>
            <a:endParaRPr lang="en-US" altLang="ja-JP" dirty="0">
              <a:solidFill>
                <a:srgbClr val="0070C0"/>
              </a:solidFill>
            </a:endParaRPr>
          </a:p>
          <a:p>
            <a:r>
              <a:rPr lang="en-US" altLang="ja-JP" dirty="0">
                <a:solidFill>
                  <a:srgbClr val="FF0000"/>
                </a:solidFill>
              </a:rPr>
              <a:t>22,241,666×1.01=22,464,083</a:t>
            </a:r>
            <a:r>
              <a:rPr lang="ja-JP" altLang="en-US" dirty="0">
                <a:solidFill>
                  <a:srgbClr val="FF0000"/>
                </a:solidFill>
              </a:rPr>
              <a:t>円</a:t>
            </a:r>
            <a:r>
              <a:rPr lang="en-US" altLang="ja-JP" dirty="0">
                <a:solidFill>
                  <a:srgbClr val="FF0000"/>
                </a:solidFill>
              </a:rPr>
              <a:t>/</a:t>
            </a:r>
            <a:r>
              <a:rPr lang="ja-JP" altLang="en-US" dirty="0">
                <a:solidFill>
                  <a:srgbClr val="FF0000"/>
                </a:solidFill>
              </a:rPr>
              <a:t>戸</a:t>
            </a:r>
            <a:endParaRPr lang="en-US" altLang="ja-JP" dirty="0">
              <a:solidFill>
                <a:srgbClr val="FF0000"/>
              </a:solidFill>
            </a:endParaRPr>
          </a:p>
          <a:p>
            <a:endParaRPr lang="en-US" altLang="ja-JP" dirty="0">
              <a:solidFill>
                <a:prstClr val="black"/>
              </a:solidFill>
            </a:endParaRPr>
          </a:p>
          <a:p>
            <a:r>
              <a:rPr lang="ja-JP" altLang="en-US" dirty="0">
                <a:solidFill>
                  <a:prstClr val="black"/>
                </a:solidFill>
              </a:rPr>
              <a:t>まちなか定住補助（つくば市）</a:t>
            </a:r>
            <a:endParaRPr lang="en-US" altLang="ja-JP" dirty="0">
              <a:solidFill>
                <a:prstClr val="black"/>
              </a:solidFill>
            </a:endParaRPr>
          </a:p>
          <a:p>
            <a:r>
              <a:rPr lang="en-US" altLang="ja-JP" dirty="0">
                <a:solidFill>
                  <a:prstClr val="black"/>
                </a:solidFill>
              </a:rPr>
              <a:t>500,000</a:t>
            </a:r>
            <a:r>
              <a:rPr lang="ja-JP" altLang="en-US" dirty="0">
                <a:solidFill>
                  <a:prstClr val="black"/>
                </a:solidFill>
              </a:rPr>
              <a:t>円</a:t>
            </a:r>
            <a:r>
              <a:rPr lang="en-US" altLang="ja-JP" dirty="0">
                <a:solidFill>
                  <a:prstClr val="black"/>
                </a:solidFill>
              </a:rPr>
              <a:t>/</a:t>
            </a:r>
            <a:r>
              <a:rPr lang="ja-JP" altLang="en-US" dirty="0">
                <a:solidFill>
                  <a:prstClr val="black"/>
                </a:solidFill>
              </a:rPr>
              <a:t>戸</a:t>
            </a:r>
            <a:endParaRPr lang="en-US" altLang="ja-JP" dirty="0">
              <a:solidFill>
                <a:prstClr val="black"/>
              </a:solidFill>
            </a:endParaRPr>
          </a:p>
          <a:p>
            <a:r>
              <a:rPr lang="en-US" altLang="ja-JP" dirty="0">
                <a:solidFill>
                  <a:prstClr val="black"/>
                </a:solidFill>
              </a:rPr>
              <a:t>22,464,083-500,000=21,964,082</a:t>
            </a:r>
            <a:r>
              <a:rPr lang="ja-JP" altLang="en-US" dirty="0">
                <a:solidFill>
                  <a:prstClr val="black"/>
                </a:solidFill>
              </a:rPr>
              <a:t>円</a:t>
            </a:r>
            <a:r>
              <a:rPr lang="en-US" altLang="ja-JP" dirty="0">
                <a:solidFill>
                  <a:prstClr val="black"/>
                </a:solidFill>
              </a:rPr>
              <a:t>/</a:t>
            </a:r>
            <a:r>
              <a:rPr lang="ja-JP" altLang="en-US" dirty="0" smtClean="0">
                <a:solidFill>
                  <a:prstClr val="black"/>
                </a:solidFill>
              </a:rPr>
              <a:t>戸</a:t>
            </a:r>
            <a:endParaRPr lang="en-US" altLang="ja-JP" dirty="0" smtClean="0">
              <a:solidFill>
                <a:prstClr val="black"/>
              </a:solidFill>
            </a:endParaRPr>
          </a:p>
          <a:p>
            <a:endParaRPr lang="en-US" altLang="ja-JP" dirty="0">
              <a:solidFill>
                <a:prstClr val="black"/>
              </a:solidFill>
            </a:endParaRPr>
          </a:p>
          <a:p>
            <a:r>
              <a:rPr lang="ja-JP" altLang="en-US" sz="1400" dirty="0" smtClean="0">
                <a:solidFill>
                  <a:prstClr val="black"/>
                </a:solidFill>
              </a:rPr>
              <a:t>その他、優良建築物等整備事業（国）等、各種補助金、</a:t>
            </a:r>
            <a:endParaRPr lang="en-US" altLang="ja-JP" sz="1400" dirty="0" smtClean="0">
              <a:solidFill>
                <a:prstClr val="black"/>
              </a:solidFill>
            </a:endParaRPr>
          </a:p>
          <a:p>
            <a:r>
              <a:rPr lang="ja-JP" altLang="en-US" sz="1400" dirty="0" smtClean="0">
                <a:solidFill>
                  <a:prstClr val="black"/>
                </a:solidFill>
              </a:rPr>
              <a:t>助成金により事業費の削減を図って</a:t>
            </a:r>
            <a:r>
              <a:rPr lang="ja-JP" altLang="en-US" sz="1400" dirty="0">
                <a:solidFill>
                  <a:prstClr val="black"/>
                </a:solidFill>
              </a:rPr>
              <a:t>いく</a:t>
            </a:r>
            <a:r>
              <a:rPr lang="ja-JP" altLang="en-US" sz="1400" dirty="0" smtClean="0">
                <a:solidFill>
                  <a:prstClr val="black"/>
                </a:solidFill>
              </a:rPr>
              <a:t>。</a:t>
            </a:r>
          </a:p>
        </p:txBody>
      </p:sp>
      <p:sp>
        <p:nvSpPr>
          <p:cNvPr id="5" name="正方形/長方形 4"/>
          <p:cNvSpPr/>
          <p:nvPr/>
        </p:nvSpPr>
        <p:spPr>
          <a:xfrm>
            <a:off x="4655336" y="5856878"/>
            <a:ext cx="4572000" cy="830997"/>
          </a:xfrm>
          <a:prstGeom prst="rect">
            <a:avLst/>
          </a:prstGeom>
        </p:spPr>
        <p:txBody>
          <a:bodyPr>
            <a:spAutoFit/>
          </a:bodyPr>
          <a:lstStyle/>
          <a:p>
            <a:r>
              <a:rPr lang="ja-JP" altLang="en-US" sz="1200" dirty="0" smtClean="0">
                <a:solidFill>
                  <a:prstClr val="black"/>
                </a:solidFill>
              </a:rPr>
              <a:t>計算は</a:t>
            </a:r>
            <a:r>
              <a:rPr lang="ja-JP" altLang="en-US" sz="1200" dirty="0">
                <a:solidFill>
                  <a:prstClr val="black"/>
                </a:solidFill>
              </a:rPr>
              <a:t>「レッツプラザ 三井のレッツ」</a:t>
            </a:r>
            <a:endParaRPr lang="en-US" altLang="ja-JP" sz="1200" dirty="0">
              <a:solidFill>
                <a:prstClr val="black"/>
              </a:solidFill>
            </a:endParaRPr>
          </a:p>
          <a:p>
            <a:r>
              <a:rPr lang="en-US" altLang="ja-JP" sz="1200" dirty="0">
                <a:solidFill>
                  <a:prstClr val="black"/>
                </a:solidFill>
                <a:hlinkClick r:id="rId2"/>
              </a:rPr>
              <a:t>http://</a:t>
            </a:r>
            <a:r>
              <a:rPr lang="en-US" altLang="ja-JP" sz="1200" dirty="0" smtClean="0">
                <a:solidFill>
                  <a:prstClr val="black"/>
                </a:solidFill>
                <a:hlinkClick r:id="rId2"/>
              </a:rPr>
              <a:t>www.mitsuifudosan.co.jp/lets/column/unyou/unyou23.html</a:t>
            </a:r>
            <a:endParaRPr lang="en-US" altLang="ja-JP" sz="1200" dirty="0" smtClean="0">
              <a:solidFill>
                <a:prstClr val="black"/>
              </a:solidFill>
            </a:endParaRPr>
          </a:p>
          <a:p>
            <a:r>
              <a:rPr lang="ja-JP" altLang="en-US" sz="1200" dirty="0" smtClean="0">
                <a:solidFill>
                  <a:prstClr val="black"/>
                </a:solidFill>
              </a:rPr>
              <a:t>という新築マンションの原価に関する計算を用い、多くの仮定を置いていることから、あくまで参考値である。</a:t>
            </a:r>
            <a:endParaRPr lang="en-US" altLang="ja-JP" sz="1200" dirty="0">
              <a:solidFill>
                <a:prstClr val="black"/>
              </a:solidFill>
            </a:endParaRPr>
          </a:p>
        </p:txBody>
      </p:sp>
    </p:spTree>
    <p:extLst>
      <p:ext uri="{BB962C8B-B14F-4D97-AF65-F5344CB8AC3E}">
        <p14:creationId xmlns:p14="http://schemas.microsoft.com/office/powerpoint/2010/main" val="115777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再開発集合住宅に</a:t>
            </a:r>
            <a:r>
              <a:rPr lang="ja-JP" altLang="en-US" sz="3200" dirty="0">
                <a:solidFill>
                  <a:prstClr val="black"/>
                </a:solidFill>
                <a:latin typeface="ＭＳ Ｐゴシック" panose="020B0600070205080204" pitchFamily="50" charset="-128"/>
              </a:rPr>
              <a:t>関する試算</a:t>
            </a: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補足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107</a:t>
            </a:fld>
            <a:endParaRPr lang="ja-JP" altLang="en-US" sz="2000" dirty="0">
              <a:solidFill>
                <a:prstClr val="black">
                  <a:tint val="75000"/>
                </a:prstClr>
              </a:solidFill>
            </a:endParaRPr>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24775" t="20650" r="25496" b="10161"/>
          <a:stretch/>
        </p:blipFill>
        <p:spPr>
          <a:xfrm>
            <a:off x="576647" y="1178674"/>
            <a:ext cx="7166919" cy="5608891"/>
          </a:xfrm>
          <a:prstGeom prst="rect">
            <a:avLst/>
          </a:prstGeom>
        </p:spPr>
      </p:pic>
      <p:sp>
        <p:nvSpPr>
          <p:cNvPr id="7" name="テキスト ボックス 6"/>
          <p:cNvSpPr txBox="1"/>
          <p:nvPr/>
        </p:nvSpPr>
        <p:spPr>
          <a:xfrm>
            <a:off x="3896497" y="3373994"/>
            <a:ext cx="1351006" cy="646331"/>
          </a:xfrm>
          <a:prstGeom prst="rect">
            <a:avLst/>
          </a:prstGeom>
          <a:noFill/>
          <a:ln>
            <a:solidFill>
              <a:srgbClr val="FF0000"/>
            </a:solidFill>
          </a:ln>
        </p:spPr>
        <p:txBody>
          <a:bodyPr wrap="square" rtlCol="0">
            <a:spAutoFit/>
          </a:bodyPr>
          <a:lstStyle/>
          <a:p>
            <a:r>
              <a:rPr lang="en-US" altLang="ja-JP" dirty="0" smtClean="0">
                <a:solidFill>
                  <a:prstClr val="black"/>
                </a:solidFill>
              </a:rPr>
              <a:t>2380</a:t>
            </a:r>
            <a:r>
              <a:rPr lang="ja-JP" altLang="en-US" dirty="0" smtClean="0">
                <a:solidFill>
                  <a:prstClr val="black"/>
                </a:solidFill>
              </a:rPr>
              <a:t>万円</a:t>
            </a:r>
            <a:endParaRPr lang="en-US" altLang="ja-JP" dirty="0" smtClean="0">
              <a:solidFill>
                <a:prstClr val="black"/>
              </a:solidFill>
            </a:endParaRPr>
          </a:p>
          <a:p>
            <a:r>
              <a:rPr lang="en-US" altLang="ja-JP" dirty="0" smtClean="0">
                <a:solidFill>
                  <a:prstClr val="black"/>
                </a:solidFill>
              </a:rPr>
              <a:t>78.32</a:t>
            </a:r>
            <a:r>
              <a:rPr lang="ja-JP" altLang="en-US" dirty="0">
                <a:solidFill>
                  <a:prstClr val="black"/>
                </a:solidFill>
              </a:rPr>
              <a:t>㎡</a:t>
            </a:r>
          </a:p>
        </p:txBody>
      </p:sp>
      <p:sp>
        <p:nvSpPr>
          <p:cNvPr id="10" name="テキスト ボックス 9"/>
          <p:cNvSpPr txBox="1"/>
          <p:nvPr/>
        </p:nvSpPr>
        <p:spPr>
          <a:xfrm>
            <a:off x="3896497" y="6141234"/>
            <a:ext cx="1351006" cy="646331"/>
          </a:xfrm>
          <a:prstGeom prst="rect">
            <a:avLst/>
          </a:prstGeom>
          <a:noFill/>
          <a:ln>
            <a:solidFill>
              <a:srgbClr val="FF0000"/>
            </a:solidFill>
          </a:ln>
        </p:spPr>
        <p:txBody>
          <a:bodyPr wrap="square" rtlCol="0">
            <a:spAutoFit/>
          </a:bodyPr>
          <a:lstStyle/>
          <a:p>
            <a:r>
              <a:rPr lang="en-US" altLang="ja-JP" dirty="0" smtClean="0">
                <a:solidFill>
                  <a:prstClr val="black"/>
                </a:solidFill>
              </a:rPr>
              <a:t>2630</a:t>
            </a:r>
            <a:r>
              <a:rPr lang="ja-JP" altLang="en-US" dirty="0" smtClean="0">
                <a:solidFill>
                  <a:prstClr val="black"/>
                </a:solidFill>
              </a:rPr>
              <a:t>万円</a:t>
            </a:r>
            <a:endParaRPr lang="en-US" altLang="ja-JP" dirty="0" smtClean="0">
              <a:solidFill>
                <a:prstClr val="black"/>
              </a:solidFill>
            </a:endParaRPr>
          </a:p>
          <a:p>
            <a:r>
              <a:rPr lang="en-US" altLang="ja-JP" dirty="0" smtClean="0">
                <a:solidFill>
                  <a:prstClr val="black"/>
                </a:solidFill>
              </a:rPr>
              <a:t>78.74</a:t>
            </a:r>
            <a:r>
              <a:rPr lang="ja-JP" altLang="en-US" dirty="0" smtClean="0">
                <a:solidFill>
                  <a:prstClr val="black"/>
                </a:solidFill>
              </a:rPr>
              <a:t>㎡</a:t>
            </a:r>
            <a:endParaRPr lang="ja-JP" altLang="en-US" dirty="0">
              <a:solidFill>
                <a:prstClr val="black"/>
              </a:solidFill>
            </a:endParaRPr>
          </a:p>
        </p:txBody>
      </p:sp>
      <p:sp>
        <p:nvSpPr>
          <p:cNvPr id="8" name="円/楕円 7"/>
          <p:cNvSpPr/>
          <p:nvPr/>
        </p:nvSpPr>
        <p:spPr>
          <a:xfrm>
            <a:off x="913144" y="989203"/>
            <a:ext cx="939113" cy="8732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円/楕円 12"/>
          <p:cNvSpPr/>
          <p:nvPr/>
        </p:nvSpPr>
        <p:spPr>
          <a:xfrm>
            <a:off x="913144" y="3888384"/>
            <a:ext cx="939113" cy="8732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685015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a:xfrm>
            <a:off x="628650" y="286823"/>
            <a:ext cx="7886700" cy="1325563"/>
          </a:xfrm>
        </p:spPr>
        <p:txBody>
          <a:bodyPr>
            <a:normAutofit/>
          </a:bodyPr>
          <a:lstStyle/>
          <a:p>
            <a:pPr algn="ctr"/>
            <a:r>
              <a:rPr lang="ja-JP" altLang="en-US" sz="3200" b="1" dirty="0" smtClean="0"/>
              <a:t>人口分析</a:t>
            </a:r>
            <a:endParaRPr kumimoji="1" lang="ja-JP" altLang="en-US" sz="3200" b="1" dirty="0"/>
          </a:p>
        </p:txBody>
      </p:sp>
      <p:sp>
        <p:nvSpPr>
          <p:cNvPr id="2" name="コンテンツ プレースホルダー 1"/>
          <p:cNvSpPr>
            <a:spLocks noGrp="1"/>
          </p:cNvSpPr>
          <p:nvPr>
            <p:ph sz="half" idx="1"/>
          </p:nvPr>
        </p:nvSpPr>
        <p:spPr>
          <a:xfrm>
            <a:off x="299041" y="1216410"/>
            <a:ext cx="3886200" cy="364682"/>
          </a:xfrm>
        </p:spPr>
        <p:txBody>
          <a:bodyPr>
            <a:noAutofit/>
          </a:bodyPr>
          <a:lstStyle/>
          <a:p>
            <a:pPr>
              <a:buClr>
                <a:schemeClr val="accent3"/>
              </a:buClr>
              <a:buFont typeface="Wingdings" panose="05000000000000000000" pitchFamily="2" charset="2"/>
              <a:buChar char="n"/>
            </a:pPr>
            <a:r>
              <a:rPr kumimoji="1" lang="ja-JP" altLang="en-US" sz="2000" dirty="0" smtClean="0"/>
              <a:t>人口推移</a:t>
            </a:r>
            <a:endParaRPr kumimoji="1" lang="en-US" altLang="ja-JP" sz="2000" b="0" dirty="0" smtClean="0"/>
          </a:p>
        </p:txBody>
      </p:sp>
      <p:sp>
        <p:nvSpPr>
          <p:cNvPr id="3" name="コンテンツ プレースホルダー 2"/>
          <p:cNvSpPr>
            <a:spLocks noGrp="1"/>
          </p:cNvSpPr>
          <p:nvPr>
            <p:ph sz="half" idx="2"/>
          </p:nvPr>
        </p:nvSpPr>
        <p:spPr>
          <a:xfrm>
            <a:off x="4703584" y="1270099"/>
            <a:ext cx="3886200" cy="460375"/>
          </a:xfrm>
        </p:spPr>
        <p:txBody>
          <a:bodyPr>
            <a:normAutofit/>
          </a:bodyPr>
          <a:lstStyle/>
          <a:p>
            <a:pPr>
              <a:buClr>
                <a:schemeClr val="accent3"/>
              </a:buClr>
              <a:buFont typeface="Wingdings" panose="05000000000000000000" pitchFamily="2" charset="2"/>
              <a:buChar char="n"/>
            </a:pPr>
            <a:r>
              <a:rPr lang="ja-JP" altLang="en-US" sz="2000" dirty="0" smtClean="0"/>
              <a:t>人口ピラミッド（</a:t>
            </a:r>
            <a:r>
              <a:rPr lang="en-US" altLang="ja-JP" sz="2000" dirty="0" smtClean="0"/>
              <a:t>2015</a:t>
            </a:r>
            <a:r>
              <a:rPr lang="ja-JP" altLang="en-US" sz="2000" dirty="0" smtClean="0"/>
              <a:t>年）</a:t>
            </a:r>
            <a:endParaRPr kumimoji="1" lang="ja-JP" altLang="en-US" sz="2000" dirty="0"/>
          </a:p>
        </p:txBody>
      </p:sp>
      <p:sp>
        <p:nvSpPr>
          <p:cNvPr id="10" name="コンテンツ プレースホルダー 9"/>
          <p:cNvSpPr>
            <a:spLocks noGrp="1"/>
          </p:cNvSpPr>
          <p:nvPr>
            <p:ph sz="half" idx="4294967295"/>
          </p:nvPr>
        </p:nvSpPr>
        <p:spPr>
          <a:xfrm>
            <a:off x="0" y="5097110"/>
            <a:ext cx="9139237" cy="712908"/>
          </a:xfrm>
        </p:spPr>
        <p:txBody>
          <a:bodyPr>
            <a:normAutofit fontScale="77500" lnSpcReduction="20000"/>
          </a:bodyPr>
          <a:lstStyle/>
          <a:p>
            <a:pPr>
              <a:buClr>
                <a:schemeClr val="accent3"/>
              </a:buClr>
              <a:buFont typeface="Wingdings" panose="05000000000000000000" pitchFamily="2" charset="2"/>
              <a:buChar char="n"/>
            </a:pPr>
            <a:r>
              <a:rPr kumimoji="1" lang="en-US" altLang="ja-JP" dirty="0" smtClean="0"/>
              <a:t>2013</a:t>
            </a:r>
            <a:r>
              <a:rPr kumimoji="1" lang="ja-JP" altLang="en-US" dirty="0" smtClean="0"/>
              <a:t>年に人口が増加しているが、ほぼ横ばいに推移してきている</a:t>
            </a:r>
            <a:endParaRPr kumimoji="1" lang="en-US" altLang="ja-JP" dirty="0" smtClean="0"/>
          </a:p>
          <a:p>
            <a:pPr>
              <a:buClr>
                <a:schemeClr val="accent3"/>
              </a:buClr>
              <a:buFont typeface="Wingdings" panose="05000000000000000000" pitchFamily="2" charset="2"/>
              <a:buChar char="n"/>
            </a:pPr>
            <a:r>
              <a:rPr kumimoji="1" lang="ja-JP" altLang="en-US" dirty="0" smtClean="0"/>
              <a:t>高齢者が多く、若者が少ないつぼ型構造。</a:t>
            </a:r>
            <a:endParaRPr kumimoji="1" lang="ja-JP" altLang="en-US" dirty="0">
              <a:solidFill>
                <a:schemeClr val="accent2"/>
              </a:solidFill>
            </a:endParaRPr>
          </a:p>
        </p:txBody>
      </p:sp>
      <p:graphicFrame>
        <p:nvGraphicFramePr>
          <p:cNvPr id="6" name="グラフ 5"/>
          <p:cNvGraphicFramePr>
            <a:graphicFrameLocks/>
          </p:cNvGraphicFramePr>
          <p:nvPr>
            <p:extLst/>
          </p:nvPr>
        </p:nvGraphicFramePr>
        <p:xfrm>
          <a:off x="124481" y="1690690"/>
          <a:ext cx="4427586" cy="32853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グラフ 6"/>
          <p:cNvGraphicFramePr>
            <a:graphicFrameLocks/>
          </p:cNvGraphicFramePr>
          <p:nvPr>
            <p:extLst/>
          </p:nvPr>
        </p:nvGraphicFramePr>
        <p:xfrm>
          <a:off x="4703584" y="1626376"/>
          <a:ext cx="4362001" cy="3526660"/>
        </p:xfrm>
        <a:graphic>
          <a:graphicData uri="http://schemas.openxmlformats.org/drawingml/2006/chart">
            <c:chart xmlns:c="http://schemas.openxmlformats.org/drawingml/2006/chart" xmlns:r="http://schemas.openxmlformats.org/officeDocument/2006/relationships" r:id="rId4"/>
          </a:graphicData>
        </a:graphic>
      </p:graphicFrame>
      <p:grpSp>
        <p:nvGrpSpPr>
          <p:cNvPr id="14" name="グループ化 13"/>
          <p:cNvGrpSpPr/>
          <p:nvPr/>
        </p:nvGrpSpPr>
        <p:grpSpPr>
          <a:xfrm>
            <a:off x="0" y="-22052"/>
            <a:ext cx="9144001" cy="704850"/>
            <a:chOff x="-1" y="0"/>
            <a:chExt cx="9144001" cy="704850"/>
          </a:xfrm>
        </p:grpSpPr>
        <p:graphicFrame>
          <p:nvGraphicFramePr>
            <p:cNvPr id="15" name="図表 14"/>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6" name="図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17" name="図 16"/>
          <p:cNvPicPr>
            <a:picLocks noChangeAspect="1"/>
          </p:cNvPicPr>
          <p:nvPr/>
        </p:nvPicPr>
        <p:blipFill rotWithShape="1">
          <a:blip r:embed="rId11"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18" name="テキスト ボックス 17"/>
          <p:cNvSpPr txBox="1"/>
          <p:nvPr/>
        </p:nvSpPr>
        <p:spPr>
          <a:xfrm>
            <a:off x="7428664" y="6230817"/>
            <a:ext cx="1821332" cy="276999"/>
          </a:xfrm>
          <a:prstGeom prst="rect">
            <a:avLst/>
          </a:prstGeom>
          <a:noFill/>
        </p:spPr>
        <p:txBody>
          <a:bodyPr wrap="none" rtlCol="0">
            <a:spAutoFit/>
          </a:bodyPr>
          <a:lstStyle/>
          <a:p>
            <a:r>
              <a:rPr kumimoji="1" lang="ja-JP" altLang="en-US" sz="1200" dirty="0" smtClean="0"/>
              <a:t>平成</a:t>
            </a:r>
            <a:r>
              <a:rPr kumimoji="1" lang="en-US" altLang="ja-JP" sz="1200" dirty="0" smtClean="0"/>
              <a:t>22</a:t>
            </a:r>
            <a:r>
              <a:rPr kumimoji="1" lang="ja-JP" altLang="en-US" sz="1200" dirty="0" smtClean="0"/>
              <a:t>年度国勢調査より</a:t>
            </a:r>
            <a:endParaRPr kumimoji="1" lang="ja-JP" altLang="en-US" sz="1200" dirty="0"/>
          </a:p>
        </p:txBody>
      </p:sp>
      <p:sp>
        <p:nvSpPr>
          <p:cNvPr id="26" name="テキスト ボックス 25"/>
          <p:cNvSpPr txBox="1"/>
          <p:nvPr/>
        </p:nvSpPr>
        <p:spPr>
          <a:xfrm>
            <a:off x="1443069" y="2954976"/>
            <a:ext cx="1950919" cy="584775"/>
          </a:xfrm>
          <a:prstGeom prst="rect">
            <a:avLst/>
          </a:prstGeom>
          <a:solidFill>
            <a:schemeClr val="bg1"/>
          </a:solidFill>
          <a:ln w="28575">
            <a:solidFill>
              <a:schemeClr val="accent3"/>
            </a:solidFill>
          </a:ln>
        </p:spPr>
        <p:txBody>
          <a:bodyPr wrap="square" rtlCol="0">
            <a:spAutoFit/>
          </a:bodyPr>
          <a:lstStyle/>
          <a:p>
            <a:r>
              <a:rPr kumimoji="1" lang="ja-JP" altLang="en-US" sz="1600" dirty="0" smtClean="0"/>
              <a:t>新治村との合併前</a:t>
            </a:r>
            <a:endParaRPr kumimoji="1" lang="en-US" altLang="ja-JP" sz="1600" dirty="0" smtClean="0"/>
          </a:p>
          <a:p>
            <a:r>
              <a:rPr lang="ja-JP" altLang="en-US" sz="1600" dirty="0"/>
              <a:t>合併</a:t>
            </a:r>
            <a:r>
              <a:rPr lang="ja-JP" altLang="en-US" sz="1600" dirty="0" smtClean="0"/>
              <a:t>人口</a:t>
            </a:r>
            <a:r>
              <a:rPr lang="ja-JP" altLang="en-US" sz="1600" dirty="0"/>
              <a:t>：</a:t>
            </a:r>
            <a:r>
              <a:rPr lang="en-US" altLang="ja-JP" sz="1600" dirty="0" smtClean="0"/>
              <a:t>9002</a:t>
            </a:r>
            <a:r>
              <a:rPr lang="ja-JP" altLang="en-US" sz="1600" dirty="0" smtClean="0"/>
              <a:t>人</a:t>
            </a:r>
            <a:endParaRPr kumimoji="1" lang="en-US" altLang="ja-JP" sz="1600" dirty="0" smtClean="0"/>
          </a:p>
        </p:txBody>
      </p:sp>
      <p:cxnSp>
        <p:nvCxnSpPr>
          <p:cNvPr id="28" name="直線コネクタ 27"/>
          <p:cNvCxnSpPr>
            <a:endCxn id="26" idx="1"/>
          </p:cNvCxnSpPr>
          <p:nvPr/>
        </p:nvCxnSpPr>
        <p:spPr>
          <a:xfrm flipV="1">
            <a:off x="1095632" y="3247364"/>
            <a:ext cx="347437" cy="45142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フレーム 3"/>
          <p:cNvSpPr/>
          <p:nvPr/>
        </p:nvSpPr>
        <p:spPr>
          <a:xfrm>
            <a:off x="3081337" y="5821077"/>
            <a:ext cx="2981325" cy="548239"/>
          </a:xfrm>
          <a:prstGeom prst="frame">
            <a:avLst>
              <a:gd name="adj1" fmla="val 9453"/>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テキスト ボックス 4"/>
          <p:cNvSpPr txBox="1"/>
          <p:nvPr/>
        </p:nvSpPr>
        <p:spPr>
          <a:xfrm>
            <a:off x="3246179" y="5860264"/>
            <a:ext cx="2646878" cy="461665"/>
          </a:xfrm>
          <a:prstGeom prst="rect">
            <a:avLst/>
          </a:prstGeom>
          <a:noFill/>
        </p:spPr>
        <p:txBody>
          <a:bodyPr wrap="none" rtlCol="0">
            <a:spAutoFit/>
          </a:bodyPr>
          <a:lstStyle/>
          <a:p>
            <a:r>
              <a:rPr lang="ja-JP" altLang="en-US" sz="2400" dirty="0" smtClean="0"/>
              <a:t>少子</a:t>
            </a:r>
            <a:r>
              <a:rPr lang="ja-JP" altLang="en-US" sz="2400" dirty="0"/>
              <a:t>高齢化</a:t>
            </a:r>
            <a:r>
              <a:rPr lang="ja-JP" altLang="en-US" sz="2400" dirty="0" smtClean="0"/>
              <a:t>の</a:t>
            </a:r>
            <a:r>
              <a:rPr lang="ja-JP" altLang="en-US" sz="2400" dirty="0"/>
              <a:t>進行</a:t>
            </a:r>
            <a:endParaRPr kumimoji="1" lang="en-US" altLang="ja-JP" sz="2400" dirty="0" smtClean="0"/>
          </a:p>
        </p:txBody>
      </p:sp>
      <p:sp>
        <p:nvSpPr>
          <p:cNvPr id="11" name="テキスト ボックス 10"/>
          <p:cNvSpPr txBox="1"/>
          <p:nvPr/>
        </p:nvSpPr>
        <p:spPr>
          <a:xfrm>
            <a:off x="6365985" y="4820111"/>
            <a:ext cx="914399" cy="276999"/>
          </a:xfrm>
          <a:prstGeom prst="rect">
            <a:avLst/>
          </a:prstGeom>
          <a:solidFill>
            <a:schemeClr val="bg1"/>
          </a:solidFill>
        </p:spPr>
        <p:txBody>
          <a:bodyPr wrap="square" rtlCol="0">
            <a:spAutoFit/>
          </a:bodyPr>
          <a:lstStyle/>
          <a:p>
            <a:r>
              <a:rPr kumimoji="1" lang="en-US" altLang="ja-JP" sz="1200" dirty="0" smtClean="0"/>
              <a:t>2015</a:t>
            </a:r>
            <a:r>
              <a:rPr kumimoji="1" lang="ja-JP" altLang="en-US" sz="1200" dirty="0" smtClean="0"/>
              <a:t>年男</a:t>
            </a:r>
            <a:endParaRPr kumimoji="1" lang="ja-JP" altLang="en-US" sz="1200" dirty="0"/>
          </a:p>
        </p:txBody>
      </p:sp>
      <p:sp>
        <p:nvSpPr>
          <p:cNvPr id="19" name="テキスト ボックス 18"/>
          <p:cNvSpPr txBox="1"/>
          <p:nvPr/>
        </p:nvSpPr>
        <p:spPr>
          <a:xfrm>
            <a:off x="7372866" y="4852583"/>
            <a:ext cx="914399" cy="276999"/>
          </a:xfrm>
          <a:prstGeom prst="rect">
            <a:avLst/>
          </a:prstGeom>
          <a:solidFill>
            <a:schemeClr val="bg1"/>
          </a:solidFill>
        </p:spPr>
        <p:txBody>
          <a:bodyPr wrap="square" rtlCol="0">
            <a:spAutoFit/>
          </a:bodyPr>
          <a:lstStyle/>
          <a:p>
            <a:r>
              <a:rPr kumimoji="1" lang="en-US" altLang="ja-JP" sz="1200" dirty="0" smtClean="0"/>
              <a:t>2015</a:t>
            </a:r>
            <a:r>
              <a:rPr kumimoji="1" lang="ja-JP" altLang="en-US" sz="1200" dirty="0" smtClean="0"/>
              <a:t>年女</a:t>
            </a:r>
            <a:endParaRPr kumimoji="1" lang="ja-JP" altLang="en-US" sz="1200" dirty="0"/>
          </a:p>
        </p:txBody>
      </p:sp>
      <p:sp>
        <p:nvSpPr>
          <p:cNvPr id="12" name="角丸四角形 11"/>
          <p:cNvSpPr/>
          <p:nvPr/>
        </p:nvSpPr>
        <p:spPr>
          <a:xfrm>
            <a:off x="6237366" y="4905798"/>
            <a:ext cx="164757" cy="138500"/>
          </a:xfrm>
          <a:prstGeom prst="roundRect">
            <a:avLst/>
          </a:prstGeom>
          <a:solidFill>
            <a:srgbClr val="89CED9"/>
          </a:solidFill>
          <a:ln>
            <a:solidFill>
              <a:srgbClr val="89CE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角丸四角形 20"/>
          <p:cNvSpPr/>
          <p:nvPr/>
        </p:nvSpPr>
        <p:spPr>
          <a:xfrm>
            <a:off x="7229349" y="4905798"/>
            <a:ext cx="164757" cy="138500"/>
          </a:xfrm>
          <a:prstGeom prst="roundRect">
            <a:avLst/>
          </a:prstGeom>
          <a:solidFill>
            <a:srgbClr val="F3A5B2"/>
          </a:solidFill>
          <a:ln>
            <a:solidFill>
              <a:srgbClr val="F3A5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スライド番号プレースホルダー 21"/>
          <p:cNvSpPr>
            <a:spLocks noGrp="1"/>
          </p:cNvSpPr>
          <p:nvPr>
            <p:ph type="sldNum" sz="quarter" idx="12"/>
          </p:nvPr>
        </p:nvSpPr>
        <p:spPr>
          <a:xfrm>
            <a:off x="7009885" y="6527903"/>
            <a:ext cx="2057400" cy="365125"/>
          </a:xfrm>
        </p:spPr>
        <p:txBody>
          <a:bodyPr/>
          <a:lstStyle/>
          <a:p>
            <a:fld id="{D16BCC18-2263-45A9-B9BD-DFCC37346445}" type="slidenum">
              <a:rPr kumimoji="1" lang="ja-JP" altLang="en-US" smtClean="0">
                <a:solidFill>
                  <a:schemeClr val="bg1"/>
                </a:solidFill>
              </a:rPr>
              <a:t>108</a:t>
            </a:fld>
            <a:endParaRPr kumimoji="1" lang="ja-JP" altLang="en-US" dirty="0">
              <a:solidFill>
                <a:schemeClr val="bg1"/>
              </a:solidFill>
            </a:endParaRPr>
          </a:p>
        </p:txBody>
      </p:sp>
    </p:spTree>
    <p:extLst>
      <p:ext uri="{BB962C8B-B14F-4D97-AF65-F5344CB8AC3E}">
        <p14:creationId xmlns:p14="http://schemas.microsoft.com/office/powerpoint/2010/main" val="495483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a:xfrm>
            <a:off x="628650" y="285717"/>
            <a:ext cx="7886700" cy="1325563"/>
          </a:xfrm>
        </p:spPr>
        <p:txBody>
          <a:bodyPr>
            <a:normAutofit/>
          </a:bodyPr>
          <a:lstStyle/>
          <a:p>
            <a:pPr algn="ctr"/>
            <a:r>
              <a:rPr kumimoji="1" lang="ja-JP" altLang="en-US" sz="3200" b="1" dirty="0" smtClean="0"/>
              <a:t>人口分析</a:t>
            </a:r>
            <a:endParaRPr kumimoji="1" lang="ja-JP" altLang="en-US" sz="3200" b="1" dirty="0"/>
          </a:p>
        </p:txBody>
      </p:sp>
      <p:sp>
        <p:nvSpPr>
          <p:cNvPr id="2" name="コンテンツ プレースホルダー 1"/>
          <p:cNvSpPr>
            <a:spLocks noGrp="1"/>
          </p:cNvSpPr>
          <p:nvPr>
            <p:ph sz="half" idx="1"/>
          </p:nvPr>
        </p:nvSpPr>
        <p:spPr>
          <a:xfrm>
            <a:off x="82397" y="1314776"/>
            <a:ext cx="4365994" cy="350865"/>
          </a:xfrm>
        </p:spPr>
        <p:txBody>
          <a:bodyPr>
            <a:normAutofit fontScale="85000" lnSpcReduction="20000"/>
          </a:bodyPr>
          <a:lstStyle/>
          <a:p>
            <a:pPr>
              <a:buClr>
                <a:schemeClr val="accent3"/>
              </a:buClr>
              <a:buFont typeface="Wingdings" panose="05000000000000000000" pitchFamily="2" charset="2"/>
              <a:buChar char="n"/>
            </a:pPr>
            <a:r>
              <a:rPr kumimoji="1" lang="ja-JP" altLang="en-US" dirty="0" smtClean="0"/>
              <a:t>人口推計：コーホート要因法</a:t>
            </a:r>
            <a:endParaRPr kumimoji="1" lang="ja-JP" altLang="en-US" dirty="0"/>
          </a:p>
        </p:txBody>
      </p:sp>
      <p:sp>
        <p:nvSpPr>
          <p:cNvPr id="3" name="コンテンツ プレースホルダー 2"/>
          <p:cNvSpPr>
            <a:spLocks noGrp="1"/>
          </p:cNvSpPr>
          <p:nvPr>
            <p:ph sz="half" idx="2"/>
          </p:nvPr>
        </p:nvSpPr>
        <p:spPr>
          <a:xfrm>
            <a:off x="5028539" y="1323284"/>
            <a:ext cx="3886200" cy="354049"/>
          </a:xfrm>
        </p:spPr>
        <p:txBody>
          <a:bodyPr>
            <a:normAutofit fontScale="85000" lnSpcReduction="20000"/>
          </a:bodyPr>
          <a:lstStyle/>
          <a:p>
            <a:pPr>
              <a:buClr>
                <a:schemeClr val="accent3"/>
              </a:buClr>
              <a:buFont typeface="Wingdings" panose="05000000000000000000" pitchFamily="2" charset="2"/>
              <a:buChar char="n"/>
            </a:pPr>
            <a:r>
              <a:rPr kumimoji="1" lang="ja-JP" altLang="en-US" dirty="0" smtClean="0"/>
              <a:t>人口ピラミッド（推計）</a:t>
            </a:r>
            <a:endParaRPr kumimoji="1" lang="ja-JP" altLang="en-US" dirty="0"/>
          </a:p>
        </p:txBody>
      </p:sp>
      <p:sp>
        <p:nvSpPr>
          <p:cNvPr id="5" name="コンテンツ プレースホルダー 4"/>
          <p:cNvSpPr>
            <a:spLocks noGrp="1"/>
          </p:cNvSpPr>
          <p:nvPr>
            <p:ph sz="half" idx="4294967295"/>
          </p:nvPr>
        </p:nvSpPr>
        <p:spPr>
          <a:xfrm>
            <a:off x="4763" y="5082396"/>
            <a:ext cx="9139237" cy="1036130"/>
          </a:xfrm>
        </p:spPr>
        <p:txBody>
          <a:bodyPr>
            <a:normAutofit fontScale="85000" lnSpcReduction="20000"/>
          </a:bodyPr>
          <a:lstStyle/>
          <a:p>
            <a:pPr>
              <a:buClr>
                <a:schemeClr val="accent3"/>
              </a:buClr>
              <a:buFont typeface="Wingdings" panose="05000000000000000000" pitchFamily="2" charset="2"/>
              <a:buChar char="n"/>
            </a:pPr>
            <a:r>
              <a:rPr lang="ja-JP" altLang="en-US" sz="2400" dirty="0" smtClean="0"/>
              <a:t>人口は</a:t>
            </a:r>
            <a:r>
              <a:rPr lang="ja-JP" altLang="en-US" sz="2400" dirty="0"/>
              <a:t>続落</a:t>
            </a:r>
            <a:r>
              <a:rPr lang="ja-JP" altLang="en-US" sz="2400" dirty="0" smtClean="0"/>
              <a:t>し</a:t>
            </a:r>
            <a:r>
              <a:rPr kumimoji="1" lang="ja-JP" altLang="en-US" sz="2400" dirty="0" smtClean="0"/>
              <a:t>、生産年齢人口（</a:t>
            </a:r>
            <a:r>
              <a:rPr kumimoji="1" lang="en-US" altLang="ja-JP" sz="2400" dirty="0" smtClean="0"/>
              <a:t>15</a:t>
            </a:r>
            <a:r>
              <a:rPr lang="ja-JP" altLang="en-US" sz="2400" dirty="0" smtClean="0"/>
              <a:t>～</a:t>
            </a:r>
            <a:r>
              <a:rPr lang="en-US" altLang="ja-JP" sz="2400" dirty="0" smtClean="0"/>
              <a:t>64</a:t>
            </a:r>
            <a:r>
              <a:rPr lang="ja-JP" altLang="en-US" sz="2400" dirty="0" smtClean="0"/>
              <a:t>歳</a:t>
            </a:r>
            <a:r>
              <a:rPr kumimoji="1" lang="ja-JP" altLang="en-US" sz="2400" dirty="0" smtClean="0"/>
              <a:t>）も減少</a:t>
            </a:r>
            <a:endParaRPr kumimoji="1" lang="en-US" altLang="ja-JP" sz="2400" dirty="0" smtClean="0"/>
          </a:p>
          <a:p>
            <a:pPr>
              <a:buClr>
                <a:schemeClr val="accent3"/>
              </a:buClr>
              <a:buFont typeface="Wingdings" panose="05000000000000000000" pitchFamily="2" charset="2"/>
              <a:buChar char="n"/>
            </a:pPr>
            <a:r>
              <a:rPr lang="ja-JP" altLang="en-US" sz="2400" dirty="0" smtClean="0"/>
              <a:t>一方で、高齢化率は</a:t>
            </a:r>
            <a:r>
              <a:rPr lang="en-US" altLang="ja-JP" sz="2400" dirty="0" smtClean="0"/>
              <a:t>40%</a:t>
            </a:r>
            <a:r>
              <a:rPr lang="ja-JP" altLang="en-US" sz="2400" dirty="0" smtClean="0"/>
              <a:t>に迫る勢い</a:t>
            </a:r>
            <a:endParaRPr lang="en-US" altLang="ja-JP" sz="2400" dirty="0"/>
          </a:p>
        </p:txBody>
      </p:sp>
      <p:graphicFrame>
        <p:nvGraphicFramePr>
          <p:cNvPr id="10" name="グラフ 9"/>
          <p:cNvGraphicFramePr>
            <a:graphicFrameLocks/>
          </p:cNvGraphicFramePr>
          <p:nvPr>
            <p:extLst/>
          </p:nvPr>
        </p:nvGraphicFramePr>
        <p:xfrm>
          <a:off x="4758041" y="1759608"/>
          <a:ext cx="4284442" cy="34020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図表 14"/>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図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nvGrpSpPr>
          <p:cNvPr id="4" name="グループ化 3"/>
          <p:cNvGrpSpPr/>
          <p:nvPr/>
        </p:nvGrpSpPr>
        <p:grpSpPr>
          <a:xfrm>
            <a:off x="0" y="1620719"/>
            <a:ext cx="4683642" cy="3465399"/>
            <a:chOff x="0" y="1620719"/>
            <a:chExt cx="4683642" cy="3465399"/>
          </a:xfrm>
        </p:grpSpPr>
        <p:graphicFrame>
          <p:nvGraphicFramePr>
            <p:cNvPr id="6" name="グラフ 5"/>
            <p:cNvGraphicFramePr>
              <a:graphicFrameLocks/>
            </p:cNvGraphicFramePr>
            <p:nvPr>
              <p:extLst/>
            </p:nvPr>
          </p:nvGraphicFramePr>
          <p:xfrm>
            <a:off x="0" y="1620719"/>
            <a:ext cx="4683642" cy="3465399"/>
          </p:xfrm>
          <a:graphic>
            <a:graphicData uri="http://schemas.openxmlformats.org/drawingml/2006/chart">
              <c:chart xmlns:c="http://schemas.openxmlformats.org/drawingml/2006/chart" xmlns:r="http://schemas.openxmlformats.org/officeDocument/2006/relationships" r:id="rId9"/>
            </a:graphicData>
          </a:graphic>
        </p:graphicFrame>
        <p:sp>
          <p:nvSpPr>
            <p:cNvPr id="26" name="正方形/長方形 25"/>
            <p:cNvSpPr/>
            <p:nvPr/>
          </p:nvSpPr>
          <p:spPr>
            <a:xfrm>
              <a:off x="2207729" y="3998450"/>
              <a:ext cx="999460" cy="287079"/>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600" dirty="0" smtClean="0">
                  <a:solidFill>
                    <a:schemeClr val="tx1"/>
                  </a:solidFill>
                </a:rPr>
                <a:t>0</a:t>
              </a:r>
              <a:r>
                <a:rPr lang="ja-JP" altLang="en-US" sz="1600" dirty="0" smtClean="0">
                  <a:solidFill>
                    <a:schemeClr val="tx1"/>
                  </a:solidFill>
                </a:rPr>
                <a:t>～</a:t>
              </a:r>
              <a:r>
                <a:rPr lang="en-US" altLang="ja-JP" sz="1600" dirty="0" smtClean="0">
                  <a:solidFill>
                    <a:schemeClr val="tx1"/>
                  </a:solidFill>
                </a:rPr>
                <a:t>14</a:t>
              </a:r>
              <a:r>
                <a:rPr lang="ja-JP" altLang="en-US" sz="1600" dirty="0" smtClean="0">
                  <a:solidFill>
                    <a:schemeClr val="tx1"/>
                  </a:solidFill>
                </a:rPr>
                <a:t>歳</a:t>
              </a:r>
              <a:endParaRPr lang="ja-JP" sz="1600" dirty="0">
                <a:solidFill>
                  <a:schemeClr val="tx1"/>
                </a:solidFill>
              </a:endParaRPr>
            </a:p>
          </p:txBody>
        </p:sp>
        <p:sp>
          <p:nvSpPr>
            <p:cNvPr id="36" name="正方形/長方形 35"/>
            <p:cNvSpPr/>
            <p:nvPr/>
          </p:nvSpPr>
          <p:spPr>
            <a:xfrm>
              <a:off x="2843860" y="2031918"/>
              <a:ext cx="1005106" cy="287079"/>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600" dirty="0" smtClean="0">
                  <a:solidFill>
                    <a:schemeClr val="tx1"/>
                  </a:solidFill>
                </a:rPr>
                <a:t>15</a:t>
              </a:r>
              <a:r>
                <a:rPr lang="ja-JP" altLang="en-US" sz="1600" dirty="0" smtClean="0">
                  <a:solidFill>
                    <a:schemeClr val="tx1"/>
                  </a:solidFill>
                </a:rPr>
                <a:t>～</a:t>
              </a:r>
              <a:r>
                <a:rPr lang="en-US" altLang="ja-JP" sz="1600" dirty="0" smtClean="0">
                  <a:solidFill>
                    <a:schemeClr val="tx1"/>
                  </a:solidFill>
                </a:rPr>
                <a:t>64</a:t>
              </a:r>
              <a:r>
                <a:rPr lang="ja-JP" altLang="en-US" sz="1600" dirty="0" smtClean="0">
                  <a:solidFill>
                    <a:schemeClr val="tx1"/>
                  </a:solidFill>
                </a:rPr>
                <a:t>歳</a:t>
              </a:r>
              <a:endParaRPr lang="ja-JP" sz="1600" dirty="0">
                <a:solidFill>
                  <a:schemeClr val="tx1"/>
                </a:solidFill>
              </a:endParaRPr>
            </a:p>
          </p:txBody>
        </p:sp>
      </p:grpSp>
      <p:pic>
        <p:nvPicPr>
          <p:cNvPr id="43" name="図 42"/>
          <p:cNvPicPr>
            <a:picLocks noChangeAspect="1"/>
          </p:cNvPicPr>
          <p:nvPr/>
        </p:nvPicPr>
        <p:blipFill rotWithShape="1">
          <a:blip r:embed="rId10"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44" name="テキスト ボックス 43"/>
          <p:cNvSpPr txBox="1"/>
          <p:nvPr/>
        </p:nvSpPr>
        <p:spPr>
          <a:xfrm>
            <a:off x="81011" y="1464390"/>
            <a:ext cx="473206" cy="307777"/>
          </a:xfrm>
          <a:prstGeom prst="rect">
            <a:avLst/>
          </a:prstGeom>
          <a:noFill/>
        </p:spPr>
        <p:txBody>
          <a:bodyPr wrap="none" rtlCol="0">
            <a:spAutoFit/>
          </a:bodyPr>
          <a:lstStyle/>
          <a:p>
            <a:r>
              <a:rPr kumimoji="1" lang="en-US" altLang="ja-JP" sz="1400" dirty="0" smtClean="0"/>
              <a:t>(</a:t>
            </a:r>
            <a:r>
              <a:rPr kumimoji="1" lang="ja-JP" altLang="en-US" sz="1400" dirty="0" smtClean="0"/>
              <a:t>人</a:t>
            </a:r>
            <a:r>
              <a:rPr kumimoji="1" lang="en-US" altLang="ja-JP" sz="1400" dirty="0" smtClean="0"/>
              <a:t>)</a:t>
            </a:r>
            <a:endParaRPr kumimoji="1" lang="ja-JP" altLang="en-US" sz="1400" dirty="0"/>
          </a:p>
        </p:txBody>
      </p:sp>
      <p:sp>
        <p:nvSpPr>
          <p:cNvPr id="45" name="テキスト ボックス 44"/>
          <p:cNvSpPr txBox="1"/>
          <p:nvPr/>
        </p:nvSpPr>
        <p:spPr>
          <a:xfrm>
            <a:off x="4758041" y="1594921"/>
            <a:ext cx="473206" cy="307777"/>
          </a:xfrm>
          <a:prstGeom prst="rect">
            <a:avLst/>
          </a:prstGeom>
          <a:noFill/>
        </p:spPr>
        <p:txBody>
          <a:bodyPr wrap="none" rtlCol="0">
            <a:spAutoFit/>
          </a:bodyPr>
          <a:lstStyle/>
          <a:p>
            <a:r>
              <a:rPr kumimoji="1" lang="en-US" altLang="ja-JP" sz="1400" dirty="0" smtClean="0"/>
              <a:t>(</a:t>
            </a:r>
            <a:r>
              <a:rPr lang="ja-JP" altLang="en-US" sz="1400" dirty="0"/>
              <a:t>歳</a:t>
            </a:r>
            <a:r>
              <a:rPr kumimoji="1" lang="en-US" altLang="ja-JP" sz="1400" dirty="0" smtClean="0"/>
              <a:t>)</a:t>
            </a:r>
            <a:endParaRPr kumimoji="1" lang="ja-JP" altLang="en-US" sz="1400" dirty="0"/>
          </a:p>
        </p:txBody>
      </p:sp>
      <p:sp>
        <p:nvSpPr>
          <p:cNvPr id="47" name="フレーム 46"/>
          <p:cNvSpPr/>
          <p:nvPr/>
        </p:nvSpPr>
        <p:spPr>
          <a:xfrm>
            <a:off x="765544" y="5762127"/>
            <a:ext cx="8207013" cy="484470"/>
          </a:xfrm>
          <a:prstGeom prst="frame">
            <a:avLst>
              <a:gd name="adj1" fmla="val 1116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テキスト ボックス 47"/>
          <p:cNvSpPr txBox="1"/>
          <p:nvPr/>
        </p:nvSpPr>
        <p:spPr>
          <a:xfrm>
            <a:off x="823361" y="5813028"/>
            <a:ext cx="8091378" cy="400110"/>
          </a:xfrm>
          <a:prstGeom prst="rect">
            <a:avLst/>
          </a:prstGeom>
          <a:noFill/>
        </p:spPr>
        <p:txBody>
          <a:bodyPr wrap="square" rtlCol="0">
            <a:spAutoFit/>
          </a:bodyPr>
          <a:lstStyle/>
          <a:p>
            <a:pPr algn="ctr"/>
            <a:r>
              <a:rPr kumimoji="1" lang="ja-JP" altLang="en-US" sz="2000" b="1" dirty="0" smtClean="0"/>
              <a:t>適正な将来人口フレーム</a:t>
            </a:r>
            <a:r>
              <a:rPr lang="ja-JP" altLang="en-US" sz="2000" b="1" dirty="0" smtClean="0"/>
              <a:t>を基に</a:t>
            </a:r>
            <a:r>
              <a:rPr kumimoji="1" lang="ja-JP" altLang="en-US" sz="2000" b="1" dirty="0" smtClean="0"/>
              <a:t>、計画を実行していくことが必要</a:t>
            </a:r>
            <a:endParaRPr kumimoji="1" lang="ja-JP" altLang="en-US" sz="2000" b="1" dirty="0"/>
          </a:p>
        </p:txBody>
      </p:sp>
      <p:sp>
        <p:nvSpPr>
          <p:cNvPr id="12" name="スライド番号プレースホルダー 11"/>
          <p:cNvSpPr>
            <a:spLocks noGrp="1"/>
          </p:cNvSpPr>
          <p:nvPr>
            <p:ph type="sldNum" sz="quarter" idx="12"/>
          </p:nvPr>
        </p:nvSpPr>
        <p:spPr>
          <a:xfrm>
            <a:off x="7002308" y="6545764"/>
            <a:ext cx="2057400" cy="365125"/>
          </a:xfrm>
        </p:spPr>
        <p:txBody>
          <a:bodyPr/>
          <a:lstStyle/>
          <a:p>
            <a:fld id="{D16BCC18-2263-45A9-B9BD-DFCC37346445}" type="slidenum">
              <a:rPr kumimoji="1" lang="ja-JP" altLang="en-US" smtClean="0">
                <a:solidFill>
                  <a:schemeClr val="bg1"/>
                </a:solidFill>
              </a:rPr>
              <a:t>109</a:t>
            </a:fld>
            <a:endParaRPr kumimoji="1" lang="ja-JP" altLang="en-US" dirty="0">
              <a:solidFill>
                <a:schemeClr val="bg1"/>
              </a:solidFill>
            </a:endParaRPr>
          </a:p>
        </p:txBody>
      </p:sp>
    </p:spTree>
    <p:extLst>
      <p:ext uri="{BB962C8B-B14F-4D97-AF65-F5344CB8AC3E}">
        <p14:creationId xmlns:p14="http://schemas.microsoft.com/office/powerpoint/2010/main" val="3958841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現状</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11</a:t>
            </a:fld>
            <a:endParaRPr lang="ja-JP" altLang="en-US" sz="2000">
              <a:solidFill>
                <a:prstClr val="black">
                  <a:tint val="75000"/>
                </a:prstClr>
              </a:solidFill>
            </a:endParaRPr>
          </a:p>
        </p:txBody>
      </p:sp>
      <p:sp>
        <p:nvSpPr>
          <p:cNvPr id="52" name="正方形/長方形 51"/>
          <p:cNvSpPr/>
          <p:nvPr/>
        </p:nvSpPr>
        <p:spPr>
          <a:xfrm>
            <a:off x="594583" y="6139096"/>
            <a:ext cx="7954834" cy="523220"/>
          </a:xfrm>
          <a:prstGeom prst="rect">
            <a:avLst/>
          </a:prstGeom>
        </p:spPr>
        <p:txBody>
          <a:bodyPr wrap="square">
            <a:spAutoFit/>
          </a:bodyPr>
          <a:lstStyle/>
          <a:p>
            <a:pPr algn="ctr"/>
            <a:r>
              <a:rPr lang="ja-JP" altLang="en-US" sz="2800" dirty="0" smtClean="0">
                <a:solidFill>
                  <a:prstClr val="black"/>
                </a:solidFill>
              </a:rPr>
              <a:t>人々</a:t>
            </a:r>
            <a:r>
              <a:rPr lang="ja-JP" altLang="en-US" sz="2800" dirty="0">
                <a:solidFill>
                  <a:prstClr val="black"/>
                </a:solidFill>
              </a:rPr>
              <a:t>が集いにぎわい“輝く”まち</a:t>
            </a:r>
            <a:r>
              <a:rPr lang="ja-JP" altLang="en-US" sz="2800" dirty="0" smtClean="0">
                <a:solidFill>
                  <a:prstClr val="black"/>
                </a:solidFill>
              </a:rPr>
              <a:t>へ</a:t>
            </a:r>
            <a:endParaRPr lang="ja-JP" altLang="en-US" sz="2800" dirty="0">
              <a:solidFill>
                <a:prstClr val="black"/>
              </a:solidFill>
            </a:endParaRPr>
          </a:p>
        </p:txBody>
      </p:sp>
      <p:sp>
        <p:nvSpPr>
          <p:cNvPr id="44" name="角丸四角形 43"/>
          <p:cNvSpPr/>
          <p:nvPr/>
        </p:nvSpPr>
        <p:spPr>
          <a:xfrm>
            <a:off x="487509" y="1385389"/>
            <a:ext cx="5299680" cy="820972"/>
          </a:xfrm>
          <a:prstGeom prst="roundRect">
            <a:avLst/>
          </a:prstGeom>
          <a:solidFill>
            <a:srgbClr val="F8806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3200" dirty="0" smtClean="0">
                <a:solidFill>
                  <a:prstClr val="white"/>
                </a:solidFill>
              </a:rPr>
              <a:t>大和町</a:t>
            </a:r>
            <a:endParaRPr lang="ja-JP" altLang="en-US" sz="3200" dirty="0">
              <a:solidFill>
                <a:prstClr val="white"/>
              </a:solidFill>
            </a:endParaRPr>
          </a:p>
        </p:txBody>
      </p:sp>
      <p:sp>
        <p:nvSpPr>
          <p:cNvPr id="47" name="角丸四角形 46"/>
          <p:cNvSpPr/>
          <p:nvPr/>
        </p:nvSpPr>
        <p:spPr>
          <a:xfrm>
            <a:off x="485959" y="3654357"/>
            <a:ext cx="5301230" cy="822504"/>
          </a:xfrm>
          <a:prstGeom prst="roundRect">
            <a:avLst/>
          </a:prstGeom>
          <a:solidFill>
            <a:srgbClr val="F8806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3200" dirty="0" smtClean="0">
                <a:solidFill>
                  <a:prstClr val="white"/>
                </a:solidFill>
              </a:rPr>
              <a:t>モール５０５</a:t>
            </a:r>
            <a:endParaRPr lang="ja-JP" altLang="en-US" sz="3200" dirty="0">
              <a:solidFill>
                <a:prstClr val="white"/>
              </a:solidFill>
            </a:endParaRPr>
          </a:p>
        </p:txBody>
      </p:sp>
      <p:sp>
        <p:nvSpPr>
          <p:cNvPr id="48" name="テキスト ボックス 47"/>
          <p:cNvSpPr txBox="1"/>
          <p:nvPr/>
        </p:nvSpPr>
        <p:spPr>
          <a:xfrm>
            <a:off x="987848" y="2643688"/>
            <a:ext cx="5593524" cy="523220"/>
          </a:xfrm>
          <a:prstGeom prst="rect">
            <a:avLst/>
          </a:prstGeom>
          <a:noFill/>
        </p:spPr>
        <p:txBody>
          <a:bodyPr wrap="square" rtlCol="0">
            <a:spAutoFit/>
          </a:bodyPr>
          <a:lstStyle/>
          <a:p>
            <a:pPr defTabSz="457200"/>
            <a:r>
              <a:rPr lang="ja-JP" altLang="en-US" sz="2800" dirty="0" smtClean="0">
                <a:solidFill>
                  <a:prstClr val="black"/>
                </a:solidFill>
              </a:rPr>
              <a:t>・大和町段階まちづくり</a:t>
            </a:r>
            <a:endParaRPr lang="en-US" altLang="ja-JP" sz="2800" dirty="0" smtClean="0">
              <a:solidFill>
                <a:prstClr val="black"/>
              </a:solidFill>
            </a:endParaRPr>
          </a:p>
        </p:txBody>
      </p:sp>
      <p:sp>
        <p:nvSpPr>
          <p:cNvPr id="50" name="テキスト ボックス 49"/>
          <p:cNvSpPr txBox="1"/>
          <p:nvPr/>
        </p:nvSpPr>
        <p:spPr>
          <a:xfrm>
            <a:off x="987848" y="4607636"/>
            <a:ext cx="5593524" cy="523220"/>
          </a:xfrm>
          <a:prstGeom prst="rect">
            <a:avLst/>
          </a:prstGeom>
          <a:noFill/>
        </p:spPr>
        <p:txBody>
          <a:bodyPr wrap="square" rtlCol="0">
            <a:spAutoFit/>
          </a:bodyPr>
          <a:lstStyle/>
          <a:p>
            <a:pPr defTabSz="457200"/>
            <a:r>
              <a:rPr lang="ja-JP" altLang="en-US" sz="2800" dirty="0" smtClean="0">
                <a:solidFill>
                  <a:prstClr val="black"/>
                </a:solidFill>
              </a:rPr>
              <a:t>・つちうら子ども教室５０５</a:t>
            </a:r>
            <a:endParaRPr lang="en-US" altLang="ja-JP" sz="2800" dirty="0" smtClean="0">
              <a:solidFill>
                <a:prstClr val="black"/>
              </a:solidFill>
            </a:endParaRPr>
          </a:p>
        </p:txBody>
      </p:sp>
      <p:pic>
        <p:nvPicPr>
          <p:cNvPr id="1026" name="Picture 2" descr="http://3.bp.blogspot.com/-1VrIUIJOFX8/VD3SNdbx0EI/AAAAAAAAoQI/aCh78p6g3U4/s800/machidukuri_build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2824" y="1354173"/>
            <a:ext cx="2136593" cy="2249045"/>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2192" y="3678057"/>
            <a:ext cx="1728915" cy="1636040"/>
          </a:xfrm>
          <a:prstGeom prst="rect">
            <a:avLst/>
          </a:prstGeom>
        </p:spPr>
      </p:pic>
      <p:pic>
        <p:nvPicPr>
          <p:cNvPr id="26" name="図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29146" y="4517290"/>
            <a:ext cx="1349883" cy="1081594"/>
          </a:xfrm>
          <a:prstGeom prst="rect">
            <a:avLst/>
          </a:prstGeom>
        </p:spPr>
      </p:pic>
      <p:pic>
        <p:nvPicPr>
          <p:cNvPr id="27" name="図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6906" y="4548548"/>
            <a:ext cx="1167064" cy="1064946"/>
          </a:xfrm>
          <a:prstGeom prst="rect">
            <a:avLst/>
          </a:prstGeom>
        </p:spPr>
      </p:pic>
      <p:grpSp>
        <p:nvGrpSpPr>
          <p:cNvPr id="16" name="グループ化 15"/>
          <p:cNvGrpSpPr/>
          <p:nvPr/>
        </p:nvGrpSpPr>
        <p:grpSpPr>
          <a:xfrm>
            <a:off x="4833625" y="1500813"/>
            <a:ext cx="679382" cy="633783"/>
            <a:chOff x="1577972" y="-1047318"/>
            <a:chExt cx="679382" cy="633783"/>
          </a:xfrm>
        </p:grpSpPr>
        <p:sp>
          <p:nvSpPr>
            <p:cNvPr id="17" name="角丸四角形 16"/>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19" name="グループ化 18"/>
          <p:cNvGrpSpPr/>
          <p:nvPr/>
        </p:nvGrpSpPr>
        <p:grpSpPr>
          <a:xfrm>
            <a:off x="4842423" y="3743355"/>
            <a:ext cx="679382" cy="633783"/>
            <a:chOff x="5471418" y="-1240631"/>
            <a:chExt cx="679382" cy="633783"/>
          </a:xfrm>
        </p:grpSpPr>
        <p:sp>
          <p:nvSpPr>
            <p:cNvPr id="20" name="角丸四角形 19"/>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1" name="図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Tree>
    <p:extLst>
      <p:ext uri="{BB962C8B-B14F-4D97-AF65-F5344CB8AC3E}">
        <p14:creationId xmlns:p14="http://schemas.microsoft.com/office/powerpoint/2010/main" val="40818266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800"/>
                                  </p:stCondLst>
                                  <p:childTnLst>
                                    <p:animClr clrSpc="rgb" dir="cw">
                                      <p:cBhvr override="childStyle">
                                        <p:cTn id="6" dur="800" fill="hold"/>
                                        <p:tgtEl>
                                          <p:spTgt spid="48">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a:xfrm>
            <a:off x="628650" y="365126"/>
            <a:ext cx="7886700" cy="1325563"/>
          </a:xfrm>
        </p:spPr>
        <p:txBody>
          <a:bodyPr>
            <a:normAutofit/>
          </a:bodyPr>
          <a:lstStyle/>
          <a:p>
            <a:pPr algn="ctr"/>
            <a:r>
              <a:rPr kumimoji="1" lang="ja-JP" altLang="en-US" sz="3200" b="1" dirty="0" smtClean="0"/>
              <a:t>人口フレームの設定</a:t>
            </a:r>
            <a:endParaRPr kumimoji="1" lang="ja-JP" altLang="en-US" sz="3200" b="1" dirty="0"/>
          </a:p>
        </p:txBody>
      </p:sp>
      <p:sp>
        <p:nvSpPr>
          <p:cNvPr id="3" name="コンテンツ プレースホルダー 2"/>
          <p:cNvSpPr>
            <a:spLocks noGrp="1"/>
          </p:cNvSpPr>
          <p:nvPr>
            <p:ph idx="1"/>
          </p:nvPr>
        </p:nvSpPr>
        <p:spPr>
          <a:xfrm>
            <a:off x="628650" y="1350335"/>
            <a:ext cx="7886700" cy="4826628"/>
          </a:xfrm>
        </p:spPr>
        <p:txBody>
          <a:bodyPr/>
          <a:lstStyle/>
          <a:p>
            <a:pPr>
              <a:buClr>
                <a:schemeClr val="accent3"/>
              </a:buClr>
              <a:buFont typeface="Wingdings" panose="05000000000000000000" pitchFamily="2" charset="2"/>
              <a:buChar char="n"/>
            </a:pPr>
            <a:r>
              <a:rPr lang="en-US" altLang="ja-JP" sz="2400" dirty="0" smtClean="0">
                <a:latin typeface="+mn-ea"/>
              </a:rPr>
              <a:t>2015</a:t>
            </a:r>
            <a:r>
              <a:rPr lang="ja-JP" altLang="en-US" sz="2400" dirty="0" smtClean="0">
                <a:latin typeface="+mn-ea"/>
              </a:rPr>
              <a:t>年～</a:t>
            </a:r>
            <a:r>
              <a:rPr kumimoji="1" lang="en-US" altLang="ja-JP" sz="2400" dirty="0" smtClean="0">
                <a:latin typeface="+mn-ea"/>
              </a:rPr>
              <a:t>2035</a:t>
            </a:r>
            <a:r>
              <a:rPr kumimoji="1" lang="ja-JP" altLang="en-US" sz="2400" dirty="0" smtClean="0">
                <a:latin typeface="+mn-ea"/>
              </a:rPr>
              <a:t>年の</a:t>
            </a:r>
            <a:r>
              <a:rPr kumimoji="1" lang="en-US" altLang="ja-JP" sz="2400" dirty="0" smtClean="0">
                <a:solidFill>
                  <a:schemeClr val="accent1"/>
                </a:solidFill>
                <a:latin typeface="+mn-ea"/>
              </a:rPr>
              <a:t>20</a:t>
            </a:r>
            <a:r>
              <a:rPr kumimoji="1" lang="ja-JP" altLang="en-US" sz="2400" dirty="0" smtClean="0">
                <a:solidFill>
                  <a:schemeClr val="accent1"/>
                </a:solidFill>
                <a:latin typeface="+mn-ea"/>
              </a:rPr>
              <a:t>年間</a:t>
            </a:r>
            <a:r>
              <a:rPr kumimoji="1" lang="ja-JP" altLang="en-US" sz="2400" dirty="0" smtClean="0">
                <a:latin typeface="+mn-ea"/>
              </a:rPr>
              <a:t>を計画期間として設定</a:t>
            </a:r>
            <a:endParaRPr lang="en-US" altLang="ja-JP" sz="2400" dirty="0">
              <a:latin typeface="+mn-ea"/>
            </a:endParaRPr>
          </a:p>
          <a:p>
            <a:pPr>
              <a:buClr>
                <a:schemeClr val="accent3"/>
              </a:buClr>
              <a:buFont typeface="Wingdings" panose="05000000000000000000" pitchFamily="2" charset="2"/>
              <a:buChar char="n"/>
            </a:pPr>
            <a:r>
              <a:rPr kumimoji="1" lang="ja-JP" altLang="en-US" sz="2400" dirty="0" smtClean="0">
                <a:latin typeface="+mn-ea"/>
              </a:rPr>
              <a:t>計画人口は</a:t>
            </a:r>
            <a:r>
              <a:rPr kumimoji="1" lang="en-US" altLang="ja-JP" sz="2400" dirty="0" smtClean="0">
                <a:solidFill>
                  <a:schemeClr val="accent1"/>
                </a:solidFill>
                <a:latin typeface="+mn-ea"/>
              </a:rPr>
              <a:t>13</a:t>
            </a:r>
            <a:r>
              <a:rPr kumimoji="1" lang="ja-JP" altLang="en-US" sz="2400" dirty="0" smtClean="0">
                <a:solidFill>
                  <a:schemeClr val="accent1"/>
                </a:solidFill>
                <a:latin typeface="+mn-ea"/>
              </a:rPr>
              <a:t>万人</a:t>
            </a:r>
            <a:r>
              <a:rPr kumimoji="1" lang="ja-JP" altLang="en-US" sz="2400" dirty="0" smtClean="0">
                <a:latin typeface="+mn-ea"/>
              </a:rPr>
              <a:t>に設定</a:t>
            </a:r>
            <a:endParaRPr kumimoji="1" lang="en-US" altLang="ja-JP" sz="2400" dirty="0" smtClean="0">
              <a:latin typeface="+mn-ea"/>
            </a:endParaRPr>
          </a:p>
          <a:p>
            <a:pPr lvl="1"/>
            <a:endParaRPr kumimoji="1" lang="en-US" altLang="ja-JP" dirty="0" smtClean="0">
              <a:solidFill>
                <a:schemeClr val="accent1"/>
              </a:solidFill>
            </a:endParaRPr>
          </a:p>
        </p:txBody>
      </p:sp>
      <p:graphicFrame>
        <p:nvGraphicFramePr>
          <p:cNvPr id="5" name="グラフ 4"/>
          <p:cNvGraphicFramePr>
            <a:graphicFrameLocks/>
          </p:cNvGraphicFramePr>
          <p:nvPr>
            <p:extLst/>
          </p:nvPr>
        </p:nvGraphicFramePr>
        <p:xfrm>
          <a:off x="285402" y="2264736"/>
          <a:ext cx="4795838" cy="4179038"/>
        </p:xfrm>
        <a:graphic>
          <a:graphicData uri="http://schemas.openxmlformats.org/drawingml/2006/chart">
            <c:chart xmlns:c="http://schemas.openxmlformats.org/drawingml/2006/chart" xmlns:r="http://schemas.openxmlformats.org/officeDocument/2006/relationships" r:id="rId2"/>
          </a:graphicData>
        </a:graphic>
      </p:graphicFrame>
      <p:sp>
        <p:nvSpPr>
          <p:cNvPr id="2" name="テキスト ボックス 1"/>
          <p:cNvSpPr txBox="1"/>
          <p:nvPr/>
        </p:nvSpPr>
        <p:spPr>
          <a:xfrm>
            <a:off x="5102526" y="3728685"/>
            <a:ext cx="3838074" cy="830997"/>
          </a:xfrm>
          <a:prstGeom prst="rect">
            <a:avLst/>
          </a:prstGeom>
          <a:noFill/>
        </p:spPr>
        <p:txBody>
          <a:bodyPr wrap="square" rtlCol="0">
            <a:spAutoFit/>
          </a:bodyPr>
          <a:lstStyle/>
          <a:p>
            <a:pPr marL="342900" indent="-342900">
              <a:buClr>
                <a:schemeClr val="accent3"/>
              </a:buClr>
              <a:buFont typeface="Wingdings" panose="05000000000000000000" pitchFamily="2" charset="2"/>
              <a:buChar char="n"/>
            </a:pPr>
            <a:r>
              <a:rPr kumimoji="1" lang="ja-JP" altLang="en-US" sz="2400" dirty="0" smtClean="0">
                <a:latin typeface="HGPｺﾞｼｯｸE" panose="020B0900000000000000" pitchFamily="50" charset="-128"/>
                <a:ea typeface="HGPｺﾞｼｯｸE" panose="020B0900000000000000" pitchFamily="50" charset="-128"/>
              </a:rPr>
              <a:t>流入人口の</a:t>
            </a:r>
            <a:r>
              <a:rPr kumimoji="1" lang="ja-JP" altLang="en-US" sz="2400" dirty="0" smtClean="0">
                <a:solidFill>
                  <a:schemeClr val="accent1"/>
                </a:solidFill>
                <a:latin typeface="HGPｺﾞｼｯｸE" panose="020B0900000000000000" pitchFamily="50" charset="-128"/>
                <a:ea typeface="HGPｺﾞｼｯｸE" panose="020B0900000000000000" pitchFamily="50" charset="-128"/>
              </a:rPr>
              <a:t>逓増</a:t>
            </a:r>
            <a:endParaRPr kumimoji="1" lang="en-US" altLang="ja-JP" sz="2400" dirty="0" smtClean="0">
              <a:solidFill>
                <a:schemeClr val="accent1"/>
              </a:solidFill>
              <a:latin typeface="HGPｺﾞｼｯｸE" panose="020B0900000000000000" pitchFamily="50" charset="-128"/>
              <a:ea typeface="HGPｺﾞｼｯｸE" panose="020B0900000000000000" pitchFamily="50" charset="-128"/>
            </a:endParaRPr>
          </a:p>
          <a:p>
            <a:pPr marL="342900" indent="-342900">
              <a:buClr>
                <a:schemeClr val="accent3"/>
              </a:buClr>
              <a:buFont typeface="Wingdings" panose="05000000000000000000" pitchFamily="2" charset="2"/>
              <a:buChar char="n"/>
            </a:pPr>
            <a:r>
              <a:rPr kumimoji="1" lang="ja-JP" altLang="en-US" sz="2400" dirty="0" smtClean="0">
                <a:latin typeface="HGPｺﾞｼｯｸE" panose="020B0900000000000000" pitchFamily="50" charset="-128"/>
                <a:ea typeface="HGPｺﾞｼｯｸE" panose="020B0900000000000000" pitchFamily="50" charset="-128"/>
              </a:rPr>
              <a:t>流出人口の</a:t>
            </a:r>
            <a:r>
              <a:rPr kumimoji="1" lang="ja-JP" altLang="en-US" sz="2400" dirty="0" smtClean="0">
                <a:solidFill>
                  <a:schemeClr val="accent1"/>
                </a:solidFill>
                <a:latin typeface="HGPｺﾞｼｯｸE" panose="020B0900000000000000" pitchFamily="50" charset="-128"/>
                <a:ea typeface="HGPｺﾞｼｯｸE" panose="020B0900000000000000" pitchFamily="50" charset="-128"/>
              </a:rPr>
              <a:t>逓減</a:t>
            </a:r>
            <a:endParaRPr kumimoji="1" lang="en-US" altLang="ja-JP" sz="2400" dirty="0" smtClean="0">
              <a:solidFill>
                <a:schemeClr val="accent1"/>
              </a:solidFill>
              <a:latin typeface="HGPｺﾞｼｯｸE" panose="020B0900000000000000" pitchFamily="50" charset="-128"/>
              <a:ea typeface="HGPｺﾞｼｯｸE" panose="020B0900000000000000" pitchFamily="50" charset="-128"/>
            </a:endParaRPr>
          </a:p>
        </p:txBody>
      </p:sp>
      <p:sp>
        <p:nvSpPr>
          <p:cNvPr id="6" name="テキスト ボックス 5"/>
          <p:cNvSpPr txBox="1"/>
          <p:nvPr/>
        </p:nvSpPr>
        <p:spPr>
          <a:xfrm>
            <a:off x="5052144" y="2857474"/>
            <a:ext cx="4054642" cy="461665"/>
          </a:xfrm>
          <a:prstGeom prst="rect">
            <a:avLst/>
          </a:prstGeom>
          <a:noFill/>
        </p:spPr>
        <p:txBody>
          <a:bodyPr wrap="square" rtlCol="0">
            <a:spAutoFit/>
          </a:bodyPr>
          <a:lstStyle/>
          <a:p>
            <a:r>
              <a:rPr kumimoji="1" lang="ja-JP" altLang="en-US" sz="2400" b="1" spc="-200" dirty="0" smtClean="0">
                <a:latin typeface="+mn-ea"/>
              </a:rPr>
              <a:t>人口フレーム達成のために</a:t>
            </a:r>
            <a:r>
              <a:rPr kumimoji="1" lang="en-US" altLang="ja-JP" sz="2400" b="1" spc="-200" dirty="0" smtClean="0">
                <a:latin typeface="+mn-ea"/>
              </a:rPr>
              <a:t>……</a:t>
            </a:r>
            <a:endParaRPr kumimoji="1" lang="ja-JP" altLang="en-US" sz="2400" b="1" spc="-200" dirty="0">
              <a:latin typeface="+mn-ea"/>
            </a:endParaRPr>
          </a:p>
        </p:txBody>
      </p:sp>
      <p:sp>
        <p:nvSpPr>
          <p:cNvPr id="7" name="下矢印 6"/>
          <p:cNvSpPr/>
          <p:nvPr/>
        </p:nvSpPr>
        <p:spPr>
          <a:xfrm>
            <a:off x="6809315" y="4769447"/>
            <a:ext cx="388928" cy="286483"/>
          </a:xfrm>
          <a:prstGeom prst="down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nvGrpSpPr>
          <p:cNvPr id="18" name="グループ化 17"/>
          <p:cNvGrpSpPr/>
          <p:nvPr/>
        </p:nvGrpSpPr>
        <p:grpSpPr>
          <a:xfrm>
            <a:off x="-1" y="0"/>
            <a:ext cx="9144001" cy="704850"/>
            <a:chOff x="-1" y="0"/>
            <a:chExt cx="9144001" cy="704850"/>
          </a:xfrm>
        </p:grpSpPr>
        <p:graphicFrame>
          <p:nvGraphicFramePr>
            <p:cNvPr id="19" name="図表 18"/>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21" name="図 20"/>
          <p:cNvPicPr>
            <a:picLocks noChangeAspect="1"/>
          </p:cNvPicPr>
          <p:nvPr/>
        </p:nvPicPr>
        <p:blipFill rotWithShape="1">
          <a:blip r:embed="rId9"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23" name="フレーム 22"/>
          <p:cNvSpPr/>
          <p:nvPr/>
        </p:nvSpPr>
        <p:spPr>
          <a:xfrm>
            <a:off x="5089358" y="5099547"/>
            <a:ext cx="3980214" cy="1331776"/>
          </a:xfrm>
          <a:prstGeom prst="frame">
            <a:avLst>
              <a:gd name="adj1" fmla="val 390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テキスト ボックス 23"/>
          <p:cNvSpPr txBox="1"/>
          <p:nvPr/>
        </p:nvSpPr>
        <p:spPr>
          <a:xfrm>
            <a:off x="5164065" y="5257603"/>
            <a:ext cx="3905507" cy="1015663"/>
          </a:xfrm>
          <a:prstGeom prst="rect">
            <a:avLst/>
          </a:prstGeom>
          <a:noFill/>
        </p:spPr>
        <p:txBody>
          <a:bodyPr wrap="square" rtlCol="0">
            <a:spAutoFit/>
          </a:bodyPr>
          <a:lstStyle/>
          <a:p>
            <a:r>
              <a:rPr lang="ja-JP" altLang="en-US" sz="2000" b="1" dirty="0"/>
              <a:t>土浦で暮らしたい・暮らし続けたいと感じさせる</a:t>
            </a:r>
            <a:r>
              <a:rPr lang="ja-JP" altLang="en-US" sz="2000" b="1" dirty="0">
                <a:solidFill>
                  <a:schemeClr val="accent2"/>
                </a:solidFill>
              </a:rPr>
              <a:t>将来都市像</a:t>
            </a:r>
            <a:r>
              <a:rPr lang="ja-JP" altLang="en-US" sz="2000" b="1" dirty="0"/>
              <a:t>を示すことが重要</a:t>
            </a:r>
          </a:p>
        </p:txBody>
      </p:sp>
      <p:sp>
        <p:nvSpPr>
          <p:cNvPr id="12" name="スライド番号プレースホルダー 11"/>
          <p:cNvSpPr>
            <a:spLocks noGrp="1"/>
          </p:cNvSpPr>
          <p:nvPr>
            <p:ph type="sldNum" sz="quarter" idx="12"/>
          </p:nvPr>
        </p:nvSpPr>
        <p:spPr>
          <a:xfrm>
            <a:off x="7003779" y="6492875"/>
            <a:ext cx="2057400" cy="365125"/>
          </a:xfrm>
        </p:spPr>
        <p:txBody>
          <a:bodyPr/>
          <a:lstStyle/>
          <a:p>
            <a:fld id="{D16BCC18-2263-45A9-B9BD-DFCC37346445}" type="slidenum">
              <a:rPr lang="ja-JP" altLang="en-US" smtClean="0"/>
              <a:pPr/>
              <a:t>110</a:t>
            </a:fld>
            <a:endParaRPr lang="ja-JP" altLang="en-US" dirty="0"/>
          </a:p>
        </p:txBody>
      </p:sp>
    </p:spTree>
    <p:extLst>
      <p:ext uri="{BB962C8B-B14F-4D97-AF65-F5344CB8AC3E}">
        <p14:creationId xmlns:p14="http://schemas.microsoft.com/office/powerpoint/2010/main" val="4189966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現状</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12</a:t>
            </a:fld>
            <a:endParaRPr lang="ja-JP" altLang="en-US" sz="2000">
              <a:solidFill>
                <a:prstClr val="black">
                  <a:tint val="75000"/>
                </a:prstClr>
              </a:solidFill>
            </a:endParaRPr>
          </a:p>
        </p:txBody>
      </p:sp>
      <p:sp>
        <p:nvSpPr>
          <p:cNvPr id="17" name="正方形/長方形 16"/>
          <p:cNvSpPr/>
          <p:nvPr/>
        </p:nvSpPr>
        <p:spPr>
          <a:xfrm>
            <a:off x="8264" y="1094924"/>
            <a:ext cx="1762021" cy="461665"/>
          </a:xfrm>
          <a:prstGeom prst="rect">
            <a:avLst/>
          </a:prstGeom>
        </p:spPr>
        <p:txBody>
          <a:bodyPr wrap="none">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現地調査</a:t>
            </a:r>
            <a:endParaRPr lang="en-US" altLang="ja-JP" sz="2400" dirty="0">
              <a:solidFill>
                <a:prstClr val="black"/>
              </a:solidFill>
            </a:endParaRPr>
          </a:p>
        </p:txBody>
      </p:sp>
      <p:pic>
        <p:nvPicPr>
          <p:cNvPr id="56" name="図 55"/>
          <p:cNvPicPr>
            <a:picLocks noChangeAspect="1"/>
          </p:cNvPicPr>
          <p:nvPr/>
        </p:nvPicPr>
        <p:blipFill rotWithShape="1">
          <a:blip r:embed="rId3" cstate="print">
            <a:extLst>
              <a:ext uri="{28A0092B-C50C-407E-A947-70E740481C1C}">
                <a14:useLocalDpi xmlns:a14="http://schemas.microsoft.com/office/drawing/2010/main" val="0"/>
              </a:ext>
            </a:extLst>
          </a:blip>
          <a:srcRect l="18020" t="452" r="10000" b="4547"/>
          <a:stretch/>
        </p:blipFill>
        <p:spPr>
          <a:xfrm>
            <a:off x="189472" y="2454276"/>
            <a:ext cx="5441798" cy="3654117"/>
          </a:xfrm>
          <a:prstGeom prst="rect">
            <a:avLst/>
          </a:prstGeom>
        </p:spPr>
      </p:pic>
      <p:grpSp>
        <p:nvGrpSpPr>
          <p:cNvPr id="22" name="グループ化 21"/>
          <p:cNvGrpSpPr/>
          <p:nvPr/>
        </p:nvGrpSpPr>
        <p:grpSpPr>
          <a:xfrm>
            <a:off x="257390" y="1514829"/>
            <a:ext cx="5131398" cy="583739"/>
            <a:chOff x="172558" y="1016678"/>
            <a:chExt cx="5131398" cy="583739"/>
          </a:xfrm>
        </p:grpSpPr>
        <p:sp>
          <p:nvSpPr>
            <p:cNvPr id="7" name="正方形/長方形 6"/>
            <p:cNvSpPr/>
            <p:nvPr/>
          </p:nvSpPr>
          <p:spPr>
            <a:xfrm>
              <a:off x="172558" y="1016678"/>
              <a:ext cx="5131398" cy="5837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dirty="0" smtClean="0">
                  <a:solidFill>
                    <a:prstClr val="black"/>
                  </a:solidFill>
                </a:rPr>
                <a:t>　住宅　　雑居ビル　　住宅併設店舗　　空家</a:t>
              </a:r>
              <a:endParaRPr lang="en-US" altLang="ja-JP" dirty="0" smtClean="0">
                <a:solidFill>
                  <a:prstClr val="black"/>
                </a:solidFill>
              </a:endParaRPr>
            </a:p>
            <a:p>
              <a:pPr algn="just"/>
              <a:r>
                <a:rPr lang="ja-JP" altLang="en-US" dirty="0" smtClean="0">
                  <a:solidFill>
                    <a:prstClr val="black"/>
                  </a:solidFill>
                </a:rPr>
                <a:t>　空きテナント　　銀行　　郵便局　　ビジネスホテル</a:t>
              </a:r>
              <a:endParaRPr lang="ja-JP" altLang="en-US" dirty="0">
                <a:solidFill>
                  <a:prstClr val="black"/>
                </a:solidFill>
              </a:endParaRPr>
            </a:p>
          </p:txBody>
        </p:sp>
        <p:sp>
          <p:nvSpPr>
            <p:cNvPr id="9" name="正方形/長方形 8"/>
            <p:cNvSpPr/>
            <p:nvPr/>
          </p:nvSpPr>
          <p:spPr>
            <a:xfrm>
              <a:off x="981411" y="1146800"/>
              <a:ext cx="83890" cy="80589"/>
            </a:xfrm>
            <a:prstGeom prst="rect">
              <a:avLst/>
            </a:prstGeom>
            <a:solidFill>
              <a:srgbClr val="01C5FF"/>
            </a:solidFill>
            <a:ln>
              <a:solidFill>
                <a:srgbClr val="01C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1" name="正方形/長方形 30"/>
            <p:cNvSpPr/>
            <p:nvPr/>
          </p:nvSpPr>
          <p:spPr>
            <a:xfrm>
              <a:off x="253701" y="1146801"/>
              <a:ext cx="83890" cy="80589"/>
            </a:xfrm>
            <a:prstGeom prst="rect">
              <a:avLst/>
            </a:prstGeom>
            <a:solidFill>
              <a:srgbClr val="FD0100"/>
            </a:solidFill>
            <a:ln>
              <a:solidFill>
                <a:srgbClr val="FD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2" name="正方形/長方形 31"/>
            <p:cNvSpPr/>
            <p:nvPr/>
          </p:nvSpPr>
          <p:spPr>
            <a:xfrm>
              <a:off x="2179810" y="1153171"/>
              <a:ext cx="79666" cy="67845"/>
            </a:xfrm>
            <a:prstGeom prst="rect">
              <a:avLst/>
            </a:prstGeom>
            <a:solidFill>
              <a:srgbClr val="0071FE"/>
            </a:solidFill>
            <a:ln>
              <a:solidFill>
                <a:srgbClr val="007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3" name="正方形/長方形 32"/>
            <p:cNvSpPr/>
            <p:nvPr/>
          </p:nvSpPr>
          <p:spPr>
            <a:xfrm>
              <a:off x="3853975" y="1139607"/>
              <a:ext cx="83890" cy="8058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4" name="正方形/長方形 33"/>
            <p:cNvSpPr/>
            <p:nvPr/>
          </p:nvSpPr>
          <p:spPr>
            <a:xfrm>
              <a:off x="253701" y="1389432"/>
              <a:ext cx="83890" cy="8058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5" name="正方形/長方形 34"/>
            <p:cNvSpPr/>
            <p:nvPr/>
          </p:nvSpPr>
          <p:spPr>
            <a:xfrm>
              <a:off x="1693484" y="1390854"/>
              <a:ext cx="83890" cy="80589"/>
            </a:xfrm>
            <a:prstGeom prst="rect">
              <a:avLst/>
            </a:prstGeom>
            <a:solidFill>
              <a:srgbClr val="E1E1E1"/>
            </a:solidFill>
            <a:ln>
              <a:solidFill>
                <a:srgbClr val="E1E1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6" name="正方形/長方形 35"/>
            <p:cNvSpPr/>
            <p:nvPr/>
          </p:nvSpPr>
          <p:spPr>
            <a:xfrm>
              <a:off x="2463139" y="1393953"/>
              <a:ext cx="83890" cy="80589"/>
            </a:xfrm>
            <a:prstGeom prst="rect">
              <a:avLst/>
            </a:prstGeom>
            <a:solidFill>
              <a:srgbClr val="E1E1E1"/>
            </a:solidFill>
            <a:ln>
              <a:solidFill>
                <a:srgbClr val="E1E1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8" name="正方形/長方形 37"/>
            <p:cNvSpPr/>
            <p:nvPr/>
          </p:nvSpPr>
          <p:spPr>
            <a:xfrm>
              <a:off x="3438703" y="1385564"/>
              <a:ext cx="83890" cy="80589"/>
            </a:xfrm>
            <a:prstGeom prst="rect">
              <a:avLst/>
            </a:prstGeom>
            <a:solidFill>
              <a:srgbClr val="E1E1E1"/>
            </a:solidFill>
            <a:ln>
              <a:solidFill>
                <a:srgbClr val="E1E1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3" name="テキスト ボックス 22"/>
          <p:cNvSpPr txBox="1"/>
          <p:nvPr/>
        </p:nvSpPr>
        <p:spPr>
          <a:xfrm>
            <a:off x="4676901" y="5669694"/>
            <a:ext cx="1335426" cy="276999"/>
          </a:xfrm>
          <a:prstGeom prst="rect">
            <a:avLst/>
          </a:prstGeom>
          <a:noFill/>
        </p:spPr>
        <p:txBody>
          <a:bodyPr wrap="square" rtlCol="0">
            <a:spAutoFit/>
          </a:bodyPr>
          <a:lstStyle/>
          <a:p>
            <a:r>
              <a:rPr lang="ja-JP" altLang="en-US" sz="1200" dirty="0" smtClean="0">
                <a:solidFill>
                  <a:prstClr val="black"/>
                </a:solidFill>
              </a:rPr>
              <a:t>（班員調査）</a:t>
            </a:r>
            <a:endParaRPr lang="ja-JP" altLang="en-US" sz="1200" dirty="0">
              <a:solidFill>
                <a:prstClr val="black"/>
              </a:solidFill>
            </a:endParaRPr>
          </a:p>
        </p:txBody>
      </p:sp>
      <p:sp>
        <p:nvSpPr>
          <p:cNvPr id="44" name="テキスト ボックス 43"/>
          <p:cNvSpPr txBox="1"/>
          <p:nvPr/>
        </p:nvSpPr>
        <p:spPr>
          <a:xfrm>
            <a:off x="8045181" y="2847471"/>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sp>
        <p:nvSpPr>
          <p:cNvPr id="45" name="テキスト ボックス 44"/>
          <p:cNvSpPr txBox="1"/>
          <p:nvPr/>
        </p:nvSpPr>
        <p:spPr>
          <a:xfrm>
            <a:off x="8033779" y="5324514"/>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grpSp>
        <p:nvGrpSpPr>
          <p:cNvPr id="1036" name="グループ化 1035"/>
          <p:cNvGrpSpPr/>
          <p:nvPr/>
        </p:nvGrpSpPr>
        <p:grpSpPr>
          <a:xfrm>
            <a:off x="437159" y="4123949"/>
            <a:ext cx="3678314" cy="1895479"/>
            <a:chOff x="423706" y="3783269"/>
            <a:chExt cx="3678314" cy="1895479"/>
          </a:xfrm>
        </p:grpSpPr>
        <p:sp>
          <p:nvSpPr>
            <p:cNvPr id="14" name="円/楕円 13"/>
            <p:cNvSpPr/>
            <p:nvPr/>
          </p:nvSpPr>
          <p:spPr>
            <a:xfrm rot="1621210">
              <a:off x="1544159" y="3783269"/>
              <a:ext cx="2557861" cy="967809"/>
            </a:xfrm>
            <a:prstGeom prst="ellipse">
              <a:avLst/>
            </a:prstGeom>
            <a:noFill/>
            <a:ln w="381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8" name="正方形/長方形 47"/>
            <p:cNvSpPr/>
            <p:nvPr/>
          </p:nvSpPr>
          <p:spPr>
            <a:xfrm>
              <a:off x="423706" y="5047976"/>
              <a:ext cx="1289899" cy="630772"/>
            </a:xfrm>
            <a:prstGeom prst="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低未利用</a:t>
              </a:r>
              <a:endParaRPr lang="en-US" altLang="ja-JP" sz="2000" dirty="0" smtClean="0">
                <a:solidFill>
                  <a:prstClr val="black"/>
                </a:solidFill>
              </a:endParaRPr>
            </a:p>
            <a:p>
              <a:pPr algn="ctr"/>
              <a:r>
                <a:rPr lang="ja-JP" altLang="en-US" sz="2000" dirty="0" smtClean="0">
                  <a:solidFill>
                    <a:prstClr val="black"/>
                  </a:solidFill>
                </a:rPr>
                <a:t>な空間</a:t>
              </a:r>
              <a:endParaRPr lang="ja-JP" altLang="en-US" sz="2000" dirty="0">
                <a:solidFill>
                  <a:prstClr val="black"/>
                </a:solidFill>
              </a:endParaRPr>
            </a:p>
          </p:txBody>
        </p:sp>
        <p:cxnSp>
          <p:nvCxnSpPr>
            <p:cNvPr id="25" name="直線コネクタ 24"/>
            <p:cNvCxnSpPr>
              <a:stCxn id="48" idx="3"/>
              <a:endCxn id="14" idx="4"/>
            </p:cNvCxnSpPr>
            <p:nvPr/>
          </p:nvCxnSpPr>
          <p:spPr>
            <a:xfrm flipV="1">
              <a:off x="1713605" y="4698258"/>
              <a:ext cx="889645" cy="665104"/>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63" name="グループ化 62"/>
          <p:cNvGrpSpPr/>
          <p:nvPr/>
        </p:nvGrpSpPr>
        <p:grpSpPr>
          <a:xfrm>
            <a:off x="3498650" y="1536199"/>
            <a:ext cx="5428866" cy="2446390"/>
            <a:chOff x="3446729" y="1097500"/>
            <a:chExt cx="5428866" cy="2446390"/>
          </a:xfrm>
        </p:grpSpPr>
        <p:grpSp>
          <p:nvGrpSpPr>
            <p:cNvPr id="24" name="グループ化 23"/>
            <p:cNvGrpSpPr/>
            <p:nvPr/>
          </p:nvGrpSpPr>
          <p:grpSpPr>
            <a:xfrm>
              <a:off x="5644973" y="1097500"/>
              <a:ext cx="3230622" cy="2446390"/>
              <a:chOff x="5644973" y="3572848"/>
              <a:chExt cx="3230622" cy="2446390"/>
            </a:xfrm>
          </p:grpSpPr>
          <p:pic>
            <p:nvPicPr>
              <p:cNvPr id="47" name="図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4973" y="3572848"/>
                <a:ext cx="3230622" cy="2422966"/>
              </a:xfrm>
              <a:prstGeom prst="rect">
                <a:avLst/>
              </a:prstGeom>
            </p:spPr>
          </p:pic>
          <p:sp>
            <p:nvSpPr>
              <p:cNvPr id="30" name="正方形/長方形 29"/>
              <p:cNvSpPr/>
              <p:nvPr/>
            </p:nvSpPr>
            <p:spPr>
              <a:xfrm>
                <a:off x="5644973" y="5619128"/>
                <a:ext cx="3230622" cy="400110"/>
              </a:xfrm>
              <a:prstGeom prst="rect">
                <a:avLst/>
              </a:prstGeom>
              <a:solidFill>
                <a:schemeClr val="bg1"/>
              </a:solidFill>
              <a:ln w="12700">
                <a:solidFill>
                  <a:schemeClr val="tx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ja-JP" altLang="en-US" sz="2000" dirty="0" smtClean="0">
                    <a:solidFill>
                      <a:prstClr val="black"/>
                    </a:solidFill>
                  </a:rPr>
                  <a:t>閑散としたモール５０</a:t>
                </a:r>
                <a:r>
                  <a:rPr lang="ja-JP" altLang="en-US" sz="2000" dirty="0">
                    <a:solidFill>
                      <a:prstClr val="black"/>
                    </a:solidFill>
                  </a:rPr>
                  <a:t>５</a:t>
                </a:r>
                <a:endParaRPr lang="en-US" altLang="ja-JP" sz="2000" dirty="0" smtClean="0">
                  <a:solidFill>
                    <a:prstClr val="black"/>
                  </a:solidFill>
                </a:endParaRPr>
              </a:p>
            </p:txBody>
          </p:sp>
        </p:grpSp>
        <p:cxnSp>
          <p:nvCxnSpPr>
            <p:cNvPr id="39" name="直線コネクタ 38"/>
            <p:cNvCxnSpPr/>
            <p:nvPr/>
          </p:nvCxnSpPr>
          <p:spPr>
            <a:xfrm flipH="1">
              <a:off x="3446729" y="1097500"/>
              <a:ext cx="2198244" cy="16200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3446729" y="2717512"/>
              <a:ext cx="2184541" cy="8263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8" name="図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1051" y="2905065"/>
            <a:ext cx="452484" cy="357045"/>
          </a:xfrm>
          <a:prstGeom prst="rect">
            <a:avLst/>
          </a:prstGeom>
        </p:spPr>
      </p:pic>
      <p:grpSp>
        <p:nvGrpSpPr>
          <p:cNvPr id="1024" name="グループ化 1023"/>
          <p:cNvGrpSpPr/>
          <p:nvPr/>
        </p:nvGrpSpPr>
        <p:grpSpPr>
          <a:xfrm>
            <a:off x="1604612" y="4000645"/>
            <a:ext cx="7322904" cy="2438402"/>
            <a:chOff x="1552691" y="3561946"/>
            <a:chExt cx="7322904" cy="2438402"/>
          </a:xfrm>
        </p:grpSpPr>
        <p:grpSp>
          <p:nvGrpSpPr>
            <p:cNvPr id="21" name="グループ化 20"/>
            <p:cNvGrpSpPr/>
            <p:nvPr/>
          </p:nvGrpSpPr>
          <p:grpSpPr>
            <a:xfrm>
              <a:off x="5644973" y="3563399"/>
              <a:ext cx="3230622" cy="2436949"/>
              <a:chOff x="5644973" y="1114035"/>
              <a:chExt cx="3230622" cy="2436949"/>
            </a:xfrm>
          </p:grpSpPr>
          <p:pic>
            <p:nvPicPr>
              <p:cNvPr id="20" name="図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48401" y="1114035"/>
                <a:ext cx="3227194" cy="2420395"/>
              </a:xfrm>
              <a:prstGeom prst="rect">
                <a:avLst/>
              </a:prstGeom>
            </p:spPr>
          </p:pic>
          <p:sp>
            <p:nvSpPr>
              <p:cNvPr id="28" name="正方形/長方形 27"/>
              <p:cNvSpPr/>
              <p:nvPr/>
            </p:nvSpPr>
            <p:spPr>
              <a:xfrm>
                <a:off x="5644973" y="3150874"/>
                <a:ext cx="3230622" cy="400110"/>
              </a:xfrm>
              <a:prstGeom prst="rect">
                <a:avLst/>
              </a:prstGeom>
              <a:solidFill>
                <a:schemeClr val="bg1"/>
              </a:solidFill>
              <a:ln w="12700">
                <a:solidFill>
                  <a:schemeClr val="tx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ja-JP" altLang="en-US" sz="2000" dirty="0" smtClean="0">
                    <a:solidFill>
                      <a:prstClr val="black"/>
                    </a:solidFill>
                  </a:rPr>
                  <a:t>狭隘な道路</a:t>
                </a:r>
                <a:endParaRPr lang="en-US" altLang="ja-JP" sz="2000" dirty="0" smtClean="0">
                  <a:solidFill>
                    <a:prstClr val="black"/>
                  </a:solidFill>
                </a:endParaRPr>
              </a:p>
            </p:txBody>
          </p:sp>
        </p:grpSp>
        <p:cxnSp>
          <p:nvCxnSpPr>
            <p:cNvPr id="55" name="直線コネクタ 54"/>
            <p:cNvCxnSpPr/>
            <p:nvPr/>
          </p:nvCxnSpPr>
          <p:spPr>
            <a:xfrm flipH="1">
              <a:off x="1552691" y="3561946"/>
              <a:ext cx="4092282" cy="4783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1552691" y="4054176"/>
              <a:ext cx="4092282" cy="1928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0" name="図 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8624" y="4227922"/>
            <a:ext cx="452484" cy="357045"/>
          </a:xfrm>
          <a:prstGeom prst="rect">
            <a:avLst/>
          </a:prstGeom>
        </p:spPr>
      </p:pic>
      <p:sp>
        <p:nvSpPr>
          <p:cNvPr id="77" name="テキスト ボックス 76"/>
          <p:cNvSpPr txBox="1"/>
          <p:nvPr/>
        </p:nvSpPr>
        <p:spPr>
          <a:xfrm>
            <a:off x="8033779" y="3296288"/>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sp>
        <p:nvSpPr>
          <p:cNvPr id="78" name="テキスト ボックス 77"/>
          <p:cNvSpPr txBox="1"/>
          <p:nvPr/>
        </p:nvSpPr>
        <p:spPr>
          <a:xfrm>
            <a:off x="8024468" y="5742429"/>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spTree>
    <p:extLst>
      <p:ext uri="{BB962C8B-B14F-4D97-AF65-F5344CB8AC3E}">
        <p14:creationId xmlns:p14="http://schemas.microsoft.com/office/powerpoint/2010/main" val="12479421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図 55"/>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18020" t="452" r="10000" b="4547"/>
          <a:stretch/>
        </p:blipFill>
        <p:spPr>
          <a:xfrm>
            <a:off x="1412754" y="1125457"/>
            <a:ext cx="6621025" cy="4445957"/>
          </a:xfrm>
          <a:prstGeom prst="rect">
            <a:avLst/>
          </a:prstGeom>
        </p:spPr>
      </p:pic>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大和町段階まちづくり</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13</a:t>
            </a:fld>
            <a:endParaRPr lang="ja-JP" altLang="en-US" sz="2000">
              <a:solidFill>
                <a:prstClr val="black">
                  <a:tint val="75000"/>
                </a:prstClr>
              </a:solidFill>
            </a:endParaRPr>
          </a:p>
        </p:txBody>
      </p:sp>
      <p:grpSp>
        <p:nvGrpSpPr>
          <p:cNvPr id="41" name="グループ化 40"/>
          <p:cNvGrpSpPr/>
          <p:nvPr/>
        </p:nvGrpSpPr>
        <p:grpSpPr>
          <a:xfrm>
            <a:off x="150286" y="6059880"/>
            <a:ext cx="8839454" cy="690815"/>
            <a:chOff x="150286" y="6059880"/>
            <a:chExt cx="8839454" cy="690815"/>
          </a:xfrm>
        </p:grpSpPr>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37" name="正方形/長方形 36"/>
            <p:cNvSpPr/>
            <p:nvPr/>
          </p:nvSpPr>
          <p:spPr>
            <a:xfrm>
              <a:off x="745232" y="6174454"/>
              <a:ext cx="7635424" cy="461665"/>
            </a:xfrm>
            <a:prstGeom prst="rect">
              <a:avLst/>
            </a:prstGeom>
          </p:spPr>
          <p:txBody>
            <a:bodyPr wrap="none">
              <a:spAutoFit/>
            </a:bodyPr>
            <a:lstStyle/>
            <a:p>
              <a:r>
                <a:rPr lang="ja-JP" altLang="en-US" sz="2400" dirty="0" smtClean="0">
                  <a:solidFill>
                    <a:prstClr val="black"/>
                  </a:solidFill>
                </a:rPr>
                <a:t>ソフトとハードの両面から、大和町を段階的に整備してゆく</a:t>
              </a:r>
              <a:endParaRPr lang="ja-JP" altLang="en-US" sz="2400" dirty="0">
                <a:solidFill>
                  <a:prstClr val="black"/>
                </a:solidFill>
              </a:endParaRPr>
            </a:p>
          </p:txBody>
        </p:sp>
      </p:grpSp>
      <p:sp>
        <p:nvSpPr>
          <p:cNvPr id="45" name="テキスト ボックス 44"/>
          <p:cNvSpPr txBox="1"/>
          <p:nvPr/>
        </p:nvSpPr>
        <p:spPr>
          <a:xfrm>
            <a:off x="8033779" y="5324514"/>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grpSp>
        <p:nvGrpSpPr>
          <p:cNvPr id="11" name="グループ化 10"/>
          <p:cNvGrpSpPr/>
          <p:nvPr/>
        </p:nvGrpSpPr>
        <p:grpSpPr>
          <a:xfrm>
            <a:off x="1758445" y="1757041"/>
            <a:ext cx="3804108" cy="3014359"/>
            <a:chOff x="1847755" y="1993070"/>
            <a:chExt cx="3804108" cy="3014359"/>
          </a:xfrm>
        </p:grpSpPr>
        <p:sp>
          <p:nvSpPr>
            <p:cNvPr id="1028" name="フリーフォーム 1027"/>
            <p:cNvSpPr/>
            <p:nvPr/>
          </p:nvSpPr>
          <p:spPr>
            <a:xfrm>
              <a:off x="3204754" y="2952206"/>
              <a:ext cx="2447109" cy="2055223"/>
            </a:xfrm>
            <a:custGeom>
              <a:avLst/>
              <a:gdLst>
                <a:gd name="connsiteX0" fmla="*/ 8709 w 2447109"/>
                <a:gd name="connsiteY0" fmla="*/ 679268 h 2055223"/>
                <a:gd name="connsiteX1" fmla="*/ 339635 w 2447109"/>
                <a:gd name="connsiteY1" fmla="*/ 0 h 2055223"/>
                <a:gd name="connsiteX2" fmla="*/ 1332412 w 2447109"/>
                <a:gd name="connsiteY2" fmla="*/ 34834 h 2055223"/>
                <a:gd name="connsiteX3" fmla="*/ 1924595 w 2447109"/>
                <a:gd name="connsiteY3" fmla="*/ 1166948 h 2055223"/>
                <a:gd name="connsiteX4" fmla="*/ 2063932 w 2447109"/>
                <a:gd name="connsiteY4" fmla="*/ 1524000 h 2055223"/>
                <a:gd name="connsiteX5" fmla="*/ 2447109 w 2447109"/>
                <a:gd name="connsiteY5" fmla="*/ 1628503 h 2055223"/>
                <a:gd name="connsiteX6" fmla="*/ 2229395 w 2447109"/>
                <a:gd name="connsiteY6" fmla="*/ 2055223 h 2055223"/>
                <a:gd name="connsiteX7" fmla="*/ 0 w 2447109"/>
                <a:gd name="connsiteY7" fmla="*/ 740228 h 2055223"/>
                <a:gd name="connsiteX8" fmla="*/ 8709 w 2447109"/>
                <a:gd name="connsiteY8" fmla="*/ 679268 h 205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109" h="2055223">
                  <a:moveTo>
                    <a:pt x="8709" y="679268"/>
                  </a:moveTo>
                  <a:lnTo>
                    <a:pt x="339635" y="0"/>
                  </a:lnTo>
                  <a:lnTo>
                    <a:pt x="1332412" y="34834"/>
                  </a:lnTo>
                  <a:lnTo>
                    <a:pt x="1924595" y="1166948"/>
                  </a:lnTo>
                  <a:lnTo>
                    <a:pt x="2063932" y="1524000"/>
                  </a:lnTo>
                  <a:lnTo>
                    <a:pt x="2447109" y="1628503"/>
                  </a:lnTo>
                  <a:lnTo>
                    <a:pt x="2229395" y="2055223"/>
                  </a:lnTo>
                  <a:lnTo>
                    <a:pt x="0" y="740228"/>
                  </a:lnTo>
                  <a:lnTo>
                    <a:pt x="8709" y="679268"/>
                  </a:lnTo>
                  <a:close/>
                </a:path>
              </a:pathLst>
            </a:custGeom>
            <a:noFill/>
            <a:ln w="127000">
              <a:solidFill>
                <a:srgbClr val="C00000"/>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solidFill>
                  <a:prstClr val="white"/>
                </a:solidFill>
              </a:endParaRPr>
            </a:p>
          </p:txBody>
        </p:sp>
        <p:sp>
          <p:nvSpPr>
            <p:cNvPr id="72" name="正方形/長方形 71"/>
            <p:cNvSpPr/>
            <p:nvPr/>
          </p:nvSpPr>
          <p:spPr>
            <a:xfrm>
              <a:off x="1847755" y="1993070"/>
              <a:ext cx="2063694" cy="780649"/>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lumMod val="95000"/>
                      <a:lumOff val="5000"/>
                    </a:prstClr>
                  </a:solidFill>
                </a:rPr>
                <a:t>まちなか居住</a:t>
              </a:r>
              <a:r>
                <a:rPr lang="ja-JP" altLang="en-US" dirty="0" smtClean="0">
                  <a:solidFill>
                    <a:prstClr val="black">
                      <a:lumMod val="95000"/>
                      <a:lumOff val="5000"/>
                    </a:prstClr>
                  </a:solidFill>
                </a:rPr>
                <a:t>を</a:t>
              </a:r>
              <a:endParaRPr lang="en-US" altLang="ja-JP" dirty="0">
                <a:solidFill>
                  <a:prstClr val="black">
                    <a:lumMod val="95000"/>
                    <a:lumOff val="5000"/>
                  </a:prstClr>
                </a:solidFill>
              </a:endParaRPr>
            </a:p>
            <a:p>
              <a:pPr algn="ctr"/>
              <a:r>
                <a:rPr lang="ja-JP" altLang="en-US" dirty="0" smtClean="0">
                  <a:solidFill>
                    <a:prstClr val="black">
                      <a:lumMod val="95000"/>
                      <a:lumOff val="5000"/>
                    </a:prstClr>
                  </a:solidFill>
                </a:rPr>
                <a:t>推進する</a:t>
              </a:r>
              <a:r>
                <a:rPr lang="ja-JP" altLang="en-US" dirty="0">
                  <a:solidFill>
                    <a:prstClr val="black">
                      <a:lumMod val="95000"/>
                      <a:lumOff val="5000"/>
                    </a:prstClr>
                  </a:solidFill>
                </a:rPr>
                <a:t>集合</a:t>
              </a:r>
              <a:r>
                <a:rPr lang="ja-JP" altLang="en-US" dirty="0" smtClean="0">
                  <a:solidFill>
                    <a:prstClr val="black">
                      <a:lumMod val="95000"/>
                      <a:lumOff val="5000"/>
                    </a:prstClr>
                  </a:solidFill>
                </a:rPr>
                <a:t>住宅の建設</a:t>
              </a:r>
              <a:endParaRPr lang="ja-JP" altLang="en-US" dirty="0">
                <a:solidFill>
                  <a:prstClr val="black">
                    <a:lumMod val="95000"/>
                    <a:lumOff val="5000"/>
                  </a:prstClr>
                </a:solidFill>
              </a:endParaRPr>
            </a:p>
          </p:txBody>
        </p:sp>
      </p:grpSp>
      <p:grpSp>
        <p:nvGrpSpPr>
          <p:cNvPr id="38" name="グループ化 37"/>
          <p:cNvGrpSpPr/>
          <p:nvPr/>
        </p:nvGrpSpPr>
        <p:grpSpPr>
          <a:xfrm>
            <a:off x="5157565" y="2323389"/>
            <a:ext cx="3611933" cy="3248025"/>
            <a:chOff x="5157565" y="2640497"/>
            <a:chExt cx="3611933" cy="3248025"/>
          </a:xfrm>
        </p:grpSpPr>
        <p:sp>
          <p:nvSpPr>
            <p:cNvPr id="69" name="正方形/長方形 68"/>
            <p:cNvSpPr/>
            <p:nvPr/>
          </p:nvSpPr>
          <p:spPr>
            <a:xfrm>
              <a:off x="6847596" y="3766142"/>
              <a:ext cx="1921902" cy="584212"/>
            </a:xfrm>
            <a:prstGeom prst="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図書館利用者で</a:t>
              </a:r>
              <a:endParaRPr lang="en-US" altLang="ja-JP" dirty="0" smtClean="0">
                <a:solidFill>
                  <a:prstClr val="black">
                    <a:lumMod val="95000"/>
                    <a:lumOff val="5000"/>
                  </a:prstClr>
                </a:solidFill>
              </a:endParaRPr>
            </a:p>
            <a:p>
              <a:pPr algn="ctr"/>
              <a:r>
                <a:rPr lang="ja-JP" altLang="en-US" dirty="0" smtClean="0">
                  <a:solidFill>
                    <a:prstClr val="black">
                      <a:lumMod val="95000"/>
                      <a:lumOff val="5000"/>
                    </a:prstClr>
                  </a:solidFill>
                </a:rPr>
                <a:t>にぎわう施設誘致</a:t>
              </a:r>
              <a:endParaRPr lang="ja-JP" altLang="en-US" dirty="0">
                <a:solidFill>
                  <a:prstClr val="black">
                    <a:lumMod val="95000"/>
                    <a:lumOff val="5000"/>
                  </a:prstClr>
                </a:solidFill>
              </a:endParaRPr>
            </a:p>
          </p:txBody>
        </p:sp>
        <p:sp>
          <p:nvSpPr>
            <p:cNvPr id="33" name="フリーフォーム 32"/>
            <p:cNvSpPr/>
            <p:nvPr/>
          </p:nvSpPr>
          <p:spPr>
            <a:xfrm>
              <a:off x="5157565" y="2640497"/>
              <a:ext cx="1876425" cy="3248025"/>
            </a:xfrm>
            <a:custGeom>
              <a:avLst/>
              <a:gdLst>
                <a:gd name="connsiteX0" fmla="*/ 0 w 1876425"/>
                <a:gd name="connsiteY0" fmla="*/ 3038475 h 3248025"/>
                <a:gd name="connsiteX1" fmla="*/ 504825 w 1876425"/>
                <a:gd name="connsiteY1" fmla="*/ 3248025 h 3248025"/>
                <a:gd name="connsiteX2" fmla="*/ 1876425 w 1876425"/>
                <a:gd name="connsiteY2" fmla="*/ 552450 h 3248025"/>
                <a:gd name="connsiteX3" fmla="*/ 1447800 w 1876425"/>
                <a:gd name="connsiteY3" fmla="*/ 285750 h 3248025"/>
                <a:gd name="connsiteX4" fmla="*/ 1304925 w 1876425"/>
                <a:gd name="connsiteY4" fmla="*/ 0 h 3248025"/>
                <a:gd name="connsiteX5" fmla="*/ 723900 w 1876425"/>
                <a:gd name="connsiteY5" fmla="*/ 295275 h 3248025"/>
                <a:gd name="connsiteX6" fmla="*/ 1028700 w 1876425"/>
                <a:gd name="connsiteY6" fmla="*/ 1057275 h 3248025"/>
                <a:gd name="connsiteX7" fmla="*/ 790575 w 1876425"/>
                <a:gd name="connsiteY7" fmla="*/ 1400175 h 3248025"/>
                <a:gd name="connsiteX8" fmla="*/ 600075 w 1876425"/>
                <a:gd name="connsiteY8" fmla="*/ 1924050 h 3248025"/>
                <a:gd name="connsiteX9" fmla="*/ 0 w 1876425"/>
                <a:gd name="connsiteY9" fmla="*/ 3038475 h 324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6425" h="3248025">
                  <a:moveTo>
                    <a:pt x="0" y="3038475"/>
                  </a:moveTo>
                  <a:lnTo>
                    <a:pt x="504825" y="3248025"/>
                  </a:lnTo>
                  <a:lnTo>
                    <a:pt x="1876425" y="552450"/>
                  </a:lnTo>
                  <a:lnTo>
                    <a:pt x="1447800" y="285750"/>
                  </a:lnTo>
                  <a:lnTo>
                    <a:pt x="1304925" y="0"/>
                  </a:lnTo>
                  <a:lnTo>
                    <a:pt x="723900" y="295275"/>
                  </a:lnTo>
                  <a:lnTo>
                    <a:pt x="1028700" y="1057275"/>
                  </a:lnTo>
                  <a:lnTo>
                    <a:pt x="790575" y="1400175"/>
                  </a:lnTo>
                  <a:lnTo>
                    <a:pt x="600075" y="1924050"/>
                  </a:lnTo>
                  <a:lnTo>
                    <a:pt x="0" y="3038475"/>
                  </a:lnTo>
                  <a:close/>
                </a:path>
              </a:pathLst>
            </a:custGeom>
            <a:noFill/>
            <a:ln w="762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35" name="グループ化 34"/>
          <p:cNvGrpSpPr/>
          <p:nvPr/>
        </p:nvGrpSpPr>
        <p:grpSpPr>
          <a:xfrm>
            <a:off x="533845" y="2864242"/>
            <a:ext cx="5381180" cy="2647950"/>
            <a:chOff x="533845" y="3181350"/>
            <a:chExt cx="5381180" cy="2647950"/>
          </a:xfrm>
        </p:grpSpPr>
        <p:sp>
          <p:nvSpPr>
            <p:cNvPr id="32" name="フリーフォーム 31"/>
            <p:cNvSpPr/>
            <p:nvPr/>
          </p:nvSpPr>
          <p:spPr>
            <a:xfrm>
              <a:off x="1981200" y="3181350"/>
              <a:ext cx="3933825" cy="2647950"/>
            </a:xfrm>
            <a:custGeom>
              <a:avLst/>
              <a:gdLst>
                <a:gd name="connsiteX0" fmla="*/ 533400 w 3933825"/>
                <a:gd name="connsiteY0" fmla="*/ 990600 h 2647950"/>
                <a:gd name="connsiteX1" fmla="*/ 1419225 w 3933825"/>
                <a:gd name="connsiteY1" fmla="*/ 1762125 h 2647950"/>
                <a:gd name="connsiteX2" fmla="*/ 3705225 w 3933825"/>
                <a:gd name="connsiteY2" fmla="*/ 2647950 h 2647950"/>
                <a:gd name="connsiteX3" fmla="*/ 3933825 w 3933825"/>
                <a:gd name="connsiteY3" fmla="*/ 2209800 h 2647950"/>
                <a:gd name="connsiteX4" fmla="*/ 2600325 w 3933825"/>
                <a:gd name="connsiteY4" fmla="*/ 1781175 h 2647950"/>
                <a:gd name="connsiteX5" fmla="*/ 1504950 w 3933825"/>
                <a:gd name="connsiteY5" fmla="*/ 1095375 h 2647950"/>
                <a:gd name="connsiteX6" fmla="*/ 333375 w 3933825"/>
                <a:gd name="connsiteY6" fmla="*/ 0 h 2647950"/>
                <a:gd name="connsiteX7" fmla="*/ 0 w 3933825"/>
                <a:gd name="connsiteY7" fmla="*/ 371475 h 2647950"/>
                <a:gd name="connsiteX8" fmla="*/ 533400 w 3933825"/>
                <a:gd name="connsiteY8" fmla="*/ 99060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3825" h="2647950">
                  <a:moveTo>
                    <a:pt x="533400" y="990600"/>
                  </a:moveTo>
                  <a:lnTo>
                    <a:pt x="1419225" y="1762125"/>
                  </a:lnTo>
                  <a:lnTo>
                    <a:pt x="3705225" y="2647950"/>
                  </a:lnTo>
                  <a:lnTo>
                    <a:pt x="3933825" y="2209800"/>
                  </a:lnTo>
                  <a:lnTo>
                    <a:pt x="2600325" y="1781175"/>
                  </a:lnTo>
                  <a:lnTo>
                    <a:pt x="1504950" y="1095375"/>
                  </a:lnTo>
                  <a:lnTo>
                    <a:pt x="333375" y="0"/>
                  </a:lnTo>
                  <a:lnTo>
                    <a:pt x="0" y="371475"/>
                  </a:lnTo>
                  <a:lnTo>
                    <a:pt x="533400" y="990600"/>
                  </a:lnTo>
                  <a:close/>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5" name="正方形/長方形 54"/>
            <p:cNvSpPr/>
            <p:nvPr/>
          </p:nvSpPr>
          <p:spPr>
            <a:xfrm>
              <a:off x="533845" y="4271463"/>
              <a:ext cx="1880538" cy="836842"/>
            </a:xfrm>
            <a:prstGeom prst="rect">
              <a:avLst/>
            </a:prstGeom>
            <a:solidFill>
              <a:schemeClr val="bg1"/>
            </a:solidFill>
            <a:ln w="38100">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駅前の機能性・利便性を</a:t>
              </a:r>
              <a:r>
                <a:rPr lang="ja-JP" altLang="en-US" dirty="0">
                  <a:solidFill>
                    <a:prstClr val="black">
                      <a:lumMod val="95000"/>
                      <a:lumOff val="5000"/>
                    </a:prstClr>
                  </a:solidFill>
                </a:rPr>
                <a:t>満たす</a:t>
              </a:r>
              <a:r>
                <a:rPr lang="ja-JP" altLang="en-US" dirty="0" smtClean="0">
                  <a:solidFill>
                    <a:prstClr val="black">
                      <a:lumMod val="95000"/>
                      <a:lumOff val="5000"/>
                    </a:prstClr>
                  </a:solidFill>
                </a:rPr>
                <a:t>施設誘致</a:t>
              </a:r>
              <a:endParaRPr lang="ja-JP" altLang="en-US" dirty="0">
                <a:solidFill>
                  <a:prstClr val="black">
                    <a:lumMod val="95000"/>
                    <a:lumOff val="5000"/>
                  </a:prstClr>
                </a:solidFill>
              </a:endParaRPr>
            </a:p>
          </p:txBody>
        </p:sp>
      </p:grpSp>
      <p:grpSp>
        <p:nvGrpSpPr>
          <p:cNvPr id="34" name="グループ化 33"/>
          <p:cNvGrpSpPr/>
          <p:nvPr/>
        </p:nvGrpSpPr>
        <p:grpSpPr>
          <a:xfrm>
            <a:off x="3089909" y="2057750"/>
            <a:ext cx="3631226" cy="2976885"/>
            <a:chOff x="3089909" y="2374858"/>
            <a:chExt cx="3631226" cy="2976885"/>
          </a:xfrm>
        </p:grpSpPr>
        <p:grpSp>
          <p:nvGrpSpPr>
            <p:cNvPr id="25" name="グループ化 24"/>
            <p:cNvGrpSpPr/>
            <p:nvPr/>
          </p:nvGrpSpPr>
          <p:grpSpPr>
            <a:xfrm>
              <a:off x="3089909" y="2994954"/>
              <a:ext cx="3280439" cy="2356789"/>
              <a:chOff x="3024649" y="2921228"/>
              <a:chExt cx="3280439" cy="2356789"/>
            </a:xfrm>
          </p:grpSpPr>
          <p:sp>
            <p:nvSpPr>
              <p:cNvPr id="6" name="フリーフォーム 5"/>
              <p:cNvSpPr/>
              <p:nvPr/>
            </p:nvSpPr>
            <p:spPr>
              <a:xfrm>
                <a:off x="3024649" y="2921228"/>
                <a:ext cx="1095375" cy="1676400"/>
              </a:xfrm>
              <a:custGeom>
                <a:avLst/>
                <a:gdLst>
                  <a:gd name="connsiteX0" fmla="*/ 1095375 w 1095375"/>
                  <a:gd name="connsiteY0" fmla="*/ 0 h 1676400"/>
                  <a:gd name="connsiteX1" fmla="*/ 942975 w 1095375"/>
                  <a:gd name="connsiteY1" fmla="*/ 447675 h 1676400"/>
                  <a:gd name="connsiteX2" fmla="*/ 600075 w 1095375"/>
                  <a:gd name="connsiteY2" fmla="*/ 952500 h 1676400"/>
                  <a:gd name="connsiteX3" fmla="*/ 0 w 1095375"/>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095375" h="1676400">
                    <a:moveTo>
                      <a:pt x="1095375" y="0"/>
                    </a:moveTo>
                    <a:lnTo>
                      <a:pt x="942975" y="447675"/>
                    </a:lnTo>
                    <a:lnTo>
                      <a:pt x="600075" y="952500"/>
                    </a:lnTo>
                    <a:lnTo>
                      <a:pt x="0" y="167640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フリーフォーム 11"/>
              <p:cNvSpPr/>
              <p:nvPr/>
            </p:nvSpPr>
            <p:spPr>
              <a:xfrm>
                <a:off x="3429000" y="4105275"/>
                <a:ext cx="1085850" cy="704850"/>
              </a:xfrm>
              <a:custGeom>
                <a:avLst/>
                <a:gdLst>
                  <a:gd name="connsiteX0" fmla="*/ 0 w 1085850"/>
                  <a:gd name="connsiteY0" fmla="*/ 0 h 704850"/>
                  <a:gd name="connsiteX1" fmla="*/ 1085850 w 1085850"/>
                  <a:gd name="connsiteY1" fmla="*/ 704850 h 704850"/>
                </a:gdLst>
                <a:ahLst/>
                <a:cxnLst>
                  <a:cxn ang="0">
                    <a:pos x="connsiteX0" y="connsiteY0"/>
                  </a:cxn>
                  <a:cxn ang="0">
                    <a:pos x="connsiteX1" y="connsiteY1"/>
                  </a:cxn>
                </a:cxnLst>
                <a:rect l="l" t="t" r="r" b="b"/>
                <a:pathLst>
                  <a:path w="1085850" h="704850">
                    <a:moveTo>
                      <a:pt x="0" y="0"/>
                    </a:moveTo>
                    <a:lnTo>
                      <a:pt x="1085850" y="70485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フリーフォーム 12"/>
              <p:cNvSpPr/>
              <p:nvPr/>
            </p:nvSpPr>
            <p:spPr>
              <a:xfrm>
                <a:off x="4257675" y="4735092"/>
                <a:ext cx="266700" cy="542925"/>
              </a:xfrm>
              <a:custGeom>
                <a:avLst/>
                <a:gdLst>
                  <a:gd name="connsiteX0" fmla="*/ 0 w 266700"/>
                  <a:gd name="connsiteY0" fmla="*/ 542925 h 542925"/>
                  <a:gd name="connsiteX1" fmla="*/ 266700 w 266700"/>
                  <a:gd name="connsiteY1" fmla="*/ 0 h 542925"/>
                </a:gdLst>
                <a:ahLst/>
                <a:cxnLst>
                  <a:cxn ang="0">
                    <a:pos x="connsiteX0" y="connsiteY0"/>
                  </a:cxn>
                  <a:cxn ang="0">
                    <a:pos x="connsiteX1" y="connsiteY1"/>
                  </a:cxn>
                </a:cxnLst>
                <a:rect l="l" t="t" r="r" b="b"/>
                <a:pathLst>
                  <a:path w="266700" h="542925">
                    <a:moveTo>
                      <a:pt x="0" y="542925"/>
                    </a:moveTo>
                    <a:lnTo>
                      <a:pt x="266700" y="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フリーフォーム 19"/>
              <p:cNvSpPr/>
              <p:nvPr/>
            </p:nvSpPr>
            <p:spPr>
              <a:xfrm>
                <a:off x="4542963" y="2985970"/>
                <a:ext cx="1762125" cy="1704975"/>
              </a:xfrm>
              <a:custGeom>
                <a:avLst/>
                <a:gdLst>
                  <a:gd name="connsiteX0" fmla="*/ 0 w 1657350"/>
                  <a:gd name="connsiteY0" fmla="*/ 0 h 1704975"/>
                  <a:gd name="connsiteX1" fmla="*/ 619125 w 1657350"/>
                  <a:gd name="connsiteY1" fmla="*/ 1181100 h 1704975"/>
                  <a:gd name="connsiteX2" fmla="*/ 1657350 w 1657350"/>
                  <a:gd name="connsiteY2" fmla="*/ 1704975 h 1704975"/>
                </a:gdLst>
                <a:ahLst/>
                <a:cxnLst>
                  <a:cxn ang="0">
                    <a:pos x="connsiteX0" y="connsiteY0"/>
                  </a:cxn>
                  <a:cxn ang="0">
                    <a:pos x="connsiteX1" y="connsiteY1"/>
                  </a:cxn>
                  <a:cxn ang="0">
                    <a:pos x="connsiteX2" y="connsiteY2"/>
                  </a:cxn>
                </a:cxnLst>
                <a:rect l="l" t="t" r="r" b="b"/>
                <a:pathLst>
                  <a:path w="1657350" h="1704975">
                    <a:moveTo>
                      <a:pt x="0" y="0"/>
                    </a:moveTo>
                    <a:lnTo>
                      <a:pt x="619125" y="1181100"/>
                    </a:lnTo>
                    <a:lnTo>
                      <a:pt x="1657350" y="1704975"/>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3" name="フリーフォーム 22"/>
              <p:cNvSpPr/>
              <p:nvPr/>
            </p:nvSpPr>
            <p:spPr>
              <a:xfrm>
                <a:off x="4497684" y="4141985"/>
                <a:ext cx="731049" cy="650257"/>
              </a:xfrm>
              <a:custGeom>
                <a:avLst/>
                <a:gdLst>
                  <a:gd name="connsiteX0" fmla="*/ 742950 w 742950"/>
                  <a:gd name="connsiteY0" fmla="*/ 0 h 581025"/>
                  <a:gd name="connsiteX1" fmla="*/ 409575 w 742950"/>
                  <a:gd name="connsiteY1" fmla="*/ 171450 h 581025"/>
                  <a:gd name="connsiteX2" fmla="*/ 0 w 742950"/>
                  <a:gd name="connsiteY2" fmla="*/ 581025 h 581025"/>
                </a:gdLst>
                <a:ahLst/>
                <a:cxnLst>
                  <a:cxn ang="0">
                    <a:pos x="connsiteX0" y="connsiteY0"/>
                  </a:cxn>
                  <a:cxn ang="0">
                    <a:pos x="connsiteX1" y="connsiteY1"/>
                  </a:cxn>
                  <a:cxn ang="0">
                    <a:pos x="connsiteX2" y="connsiteY2"/>
                  </a:cxn>
                </a:cxnLst>
                <a:rect l="l" t="t" r="r" b="b"/>
                <a:pathLst>
                  <a:path w="742950" h="581025">
                    <a:moveTo>
                      <a:pt x="742950" y="0"/>
                    </a:moveTo>
                    <a:lnTo>
                      <a:pt x="409575" y="171450"/>
                    </a:lnTo>
                    <a:lnTo>
                      <a:pt x="0" y="581025"/>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57" name="正方形/長方形 56"/>
            <p:cNvSpPr/>
            <p:nvPr/>
          </p:nvSpPr>
          <p:spPr>
            <a:xfrm>
              <a:off x="4860811" y="2374858"/>
              <a:ext cx="1860324" cy="638601"/>
            </a:xfrm>
            <a:prstGeom prst="rect">
              <a:avLst/>
            </a:prstGeom>
            <a:solidFill>
              <a:schemeClr val="bg1"/>
            </a:solidFill>
            <a:ln w="38100">
              <a:solidFill>
                <a:srgbClr val="507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lumMod val="95000"/>
                      <a:lumOff val="5000"/>
                    </a:prstClr>
                  </a:solidFill>
                </a:rPr>
                <a:t>回遊性の向上＋沿道の緑地整備</a:t>
              </a:r>
            </a:p>
          </p:txBody>
        </p:sp>
      </p:grpSp>
      <p:sp>
        <p:nvSpPr>
          <p:cNvPr id="40" name="テキスト ボックス 39"/>
          <p:cNvSpPr txBox="1"/>
          <p:nvPr/>
        </p:nvSpPr>
        <p:spPr>
          <a:xfrm>
            <a:off x="2685169" y="5293041"/>
            <a:ext cx="1338828"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土浦市役所</a:t>
            </a:r>
            <a:endParaRPr lang="ja-JP" altLang="en-US" dirty="0">
              <a:solidFill>
                <a:prstClr val="black"/>
              </a:solidFill>
            </a:endParaRPr>
          </a:p>
        </p:txBody>
      </p:sp>
      <p:sp>
        <p:nvSpPr>
          <p:cNvPr id="64" name="テキスト ボックス 63"/>
          <p:cNvSpPr txBox="1"/>
          <p:nvPr/>
        </p:nvSpPr>
        <p:spPr>
          <a:xfrm>
            <a:off x="6606971" y="4427203"/>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図書館</a:t>
            </a:r>
            <a:endParaRPr lang="ja-JP" altLang="en-US" dirty="0">
              <a:solidFill>
                <a:prstClr val="black"/>
              </a:solidFill>
            </a:endParaRPr>
          </a:p>
        </p:txBody>
      </p:sp>
      <p:sp>
        <p:nvSpPr>
          <p:cNvPr id="65" name="テキスト ボックス 64"/>
          <p:cNvSpPr txBox="1"/>
          <p:nvPr/>
        </p:nvSpPr>
        <p:spPr>
          <a:xfrm>
            <a:off x="5947868" y="5658010"/>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土浦駅</a:t>
            </a:r>
            <a:endParaRPr lang="ja-JP" altLang="en-US" dirty="0">
              <a:solidFill>
                <a:prstClr val="black"/>
              </a:solidFill>
            </a:endParaRPr>
          </a:p>
        </p:txBody>
      </p:sp>
      <p:sp>
        <p:nvSpPr>
          <p:cNvPr id="39" name="テキスト ボックス 38"/>
          <p:cNvSpPr txBox="1"/>
          <p:nvPr/>
        </p:nvSpPr>
        <p:spPr>
          <a:xfrm>
            <a:off x="3905552" y="1572375"/>
            <a:ext cx="1314784"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モール５０５</a:t>
            </a:r>
            <a:endParaRPr lang="ja-JP" altLang="en-US" dirty="0">
              <a:solidFill>
                <a:prstClr val="black"/>
              </a:solidFill>
            </a:endParaRPr>
          </a:p>
        </p:txBody>
      </p:sp>
    </p:spTree>
    <p:extLst>
      <p:ext uri="{BB962C8B-B14F-4D97-AF65-F5344CB8AC3E}">
        <p14:creationId xmlns:p14="http://schemas.microsoft.com/office/powerpoint/2010/main" val="1982431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50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randombar(horizontal)">
                                      <p:cBhvr>
                                        <p:cTn id="16" dur="500"/>
                                        <p:tgtEl>
                                          <p:spTgt spid="34"/>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グループ化 50"/>
          <p:cNvGrpSpPr/>
          <p:nvPr/>
        </p:nvGrpSpPr>
        <p:grpSpPr>
          <a:xfrm>
            <a:off x="4764031" y="1433028"/>
            <a:ext cx="4274874" cy="2785143"/>
            <a:chOff x="4764031" y="1433028"/>
            <a:chExt cx="4274874" cy="2785143"/>
          </a:xfrm>
        </p:grpSpPr>
        <p:pic>
          <p:nvPicPr>
            <p:cNvPr id="6" name="図 5"/>
            <p:cNvPicPr>
              <a:picLocks noChangeAspect="1"/>
            </p:cNvPicPr>
            <p:nvPr/>
          </p:nvPicPr>
          <p:blipFill rotWithShape="1">
            <a:blip r:embed="rId3"/>
            <a:srcRect l="23295" t="16003" r="29170" b="18988"/>
            <a:stretch/>
          </p:blipFill>
          <p:spPr>
            <a:xfrm>
              <a:off x="5120302" y="1544051"/>
              <a:ext cx="3476211" cy="2674120"/>
            </a:xfrm>
            <a:prstGeom prst="rect">
              <a:avLst/>
            </a:prstGeom>
          </p:spPr>
        </p:pic>
        <p:sp>
          <p:nvSpPr>
            <p:cNvPr id="9" name="正方形/長方形 8"/>
            <p:cNvSpPr/>
            <p:nvPr/>
          </p:nvSpPr>
          <p:spPr>
            <a:xfrm>
              <a:off x="4764031" y="2017927"/>
              <a:ext cx="1039504" cy="335341"/>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prstClr val="black"/>
                  </a:solidFill>
                </a:rPr>
                <a:t>亀城公園</a:t>
              </a:r>
              <a:endParaRPr lang="ja-JP" altLang="en-US" sz="1600" dirty="0">
                <a:solidFill>
                  <a:prstClr val="black"/>
                </a:solidFill>
              </a:endParaRPr>
            </a:p>
          </p:txBody>
        </p:sp>
        <p:sp>
          <p:nvSpPr>
            <p:cNvPr id="35" name="正方形/長方形 34"/>
            <p:cNvSpPr/>
            <p:nvPr/>
          </p:nvSpPr>
          <p:spPr>
            <a:xfrm>
              <a:off x="7906410" y="1433028"/>
              <a:ext cx="1132495" cy="471215"/>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prstClr val="black"/>
                  </a:solidFill>
                </a:rPr>
                <a:t>川口運動公園</a:t>
              </a:r>
              <a:endParaRPr lang="ja-JP" altLang="en-US" sz="1600" dirty="0">
                <a:solidFill>
                  <a:prstClr val="black"/>
                </a:solidFill>
              </a:endParaRPr>
            </a:p>
          </p:txBody>
        </p:sp>
        <p:sp>
          <p:nvSpPr>
            <p:cNvPr id="12" name="フリーフォーム 11"/>
            <p:cNvSpPr/>
            <p:nvPr/>
          </p:nvSpPr>
          <p:spPr>
            <a:xfrm>
              <a:off x="5481206" y="1583575"/>
              <a:ext cx="448887" cy="411480"/>
            </a:xfrm>
            <a:custGeom>
              <a:avLst/>
              <a:gdLst>
                <a:gd name="connsiteX0" fmla="*/ 83127 w 448887"/>
                <a:gd name="connsiteY0" fmla="*/ 66502 h 411480"/>
                <a:gd name="connsiteX1" fmla="*/ 170411 w 448887"/>
                <a:gd name="connsiteY1" fmla="*/ 0 h 411480"/>
                <a:gd name="connsiteX2" fmla="*/ 211974 w 448887"/>
                <a:gd name="connsiteY2" fmla="*/ 0 h 411480"/>
                <a:gd name="connsiteX3" fmla="*/ 361603 w 448887"/>
                <a:gd name="connsiteY3" fmla="*/ 124691 h 411480"/>
                <a:gd name="connsiteX4" fmla="*/ 448887 w 448887"/>
                <a:gd name="connsiteY4" fmla="*/ 216131 h 411480"/>
                <a:gd name="connsiteX5" fmla="*/ 340822 w 448887"/>
                <a:gd name="connsiteY5" fmla="*/ 340822 h 411480"/>
                <a:gd name="connsiteX6" fmla="*/ 303414 w 448887"/>
                <a:gd name="connsiteY6" fmla="*/ 324196 h 411480"/>
                <a:gd name="connsiteX7" fmla="*/ 216131 w 448887"/>
                <a:gd name="connsiteY7" fmla="*/ 411480 h 411480"/>
                <a:gd name="connsiteX8" fmla="*/ 29094 w 448887"/>
                <a:gd name="connsiteY8" fmla="*/ 207818 h 411480"/>
                <a:gd name="connsiteX9" fmla="*/ 0 w 448887"/>
                <a:gd name="connsiteY9" fmla="*/ 128847 h 411480"/>
                <a:gd name="connsiteX10" fmla="*/ 83127 w 448887"/>
                <a:gd name="connsiteY10" fmla="*/ 66502 h 4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887" h="411480">
                  <a:moveTo>
                    <a:pt x="83127" y="66502"/>
                  </a:moveTo>
                  <a:lnTo>
                    <a:pt x="170411" y="0"/>
                  </a:lnTo>
                  <a:lnTo>
                    <a:pt x="211974" y="0"/>
                  </a:lnTo>
                  <a:lnTo>
                    <a:pt x="361603" y="124691"/>
                  </a:lnTo>
                  <a:lnTo>
                    <a:pt x="448887" y="216131"/>
                  </a:lnTo>
                  <a:lnTo>
                    <a:pt x="340822" y="340822"/>
                  </a:lnTo>
                  <a:lnTo>
                    <a:pt x="303414" y="324196"/>
                  </a:lnTo>
                  <a:lnTo>
                    <a:pt x="216131" y="411480"/>
                  </a:lnTo>
                  <a:lnTo>
                    <a:pt x="29094" y="207818"/>
                  </a:lnTo>
                  <a:lnTo>
                    <a:pt x="0" y="128847"/>
                  </a:lnTo>
                  <a:lnTo>
                    <a:pt x="83127" y="66502"/>
                  </a:lnTo>
                  <a:close/>
                </a:path>
              </a:pathLst>
            </a:custGeom>
            <a:solidFill>
              <a:srgbClr val="92D050"/>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フリーフォーム 12"/>
            <p:cNvSpPr/>
            <p:nvPr/>
          </p:nvSpPr>
          <p:spPr>
            <a:xfrm>
              <a:off x="7753850" y="1978479"/>
              <a:ext cx="610986" cy="818803"/>
            </a:xfrm>
            <a:custGeom>
              <a:avLst/>
              <a:gdLst>
                <a:gd name="connsiteX0" fmla="*/ 253538 w 610986"/>
                <a:gd name="connsiteY0" fmla="*/ 0 h 818803"/>
                <a:gd name="connsiteX1" fmla="*/ 261851 w 610986"/>
                <a:gd name="connsiteY1" fmla="*/ 116378 h 818803"/>
                <a:gd name="connsiteX2" fmla="*/ 166255 w 610986"/>
                <a:gd name="connsiteY2" fmla="*/ 245225 h 818803"/>
                <a:gd name="connsiteX3" fmla="*/ 62346 w 610986"/>
                <a:gd name="connsiteY3" fmla="*/ 357447 h 818803"/>
                <a:gd name="connsiteX4" fmla="*/ 66502 w 610986"/>
                <a:gd name="connsiteY4" fmla="*/ 552796 h 818803"/>
                <a:gd name="connsiteX5" fmla="*/ 0 w 610986"/>
                <a:gd name="connsiteY5" fmla="*/ 777240 h 818803"/>
                <a:gd name="connsiteX6" fmla="*/ 199506 w 610986"/>
                <a:gd name="connsiteY6" fmla="*/ 818803 h 818803"/>
                <a:gd name="connsiteX7" fmla="*/ 544484 w 610986"/>
                <a:gd name="connsiteY7" fmla="*/ 739832 h 818803"/>
                <a:gd name="connsiteX8" fmla="*/ 573578 w 610986"/>
                <a:gd name="connsiteY8" fmla="*/ 706581 h 818803"/>
                <a:gd name="connsiteX9" fmla="*/ 610986 w 610986"/>
                <a:gd name="connsiteY9" fmla="*/ 623454 h 818803"/>
                <a:gd name="connsiteX10" fmla="*/ 482138 w 610986"/>
                <a:gd name="connsiteY10" fmla="*/ 141316 h 818803"/>
                <a:gd name="connsiteX11" fmla="*/ 407324 w 610986"/>
                <a:gd name="connsiteY11" fmla="*/ 70658 h 818803"/>
                <a:gd name="connsiteX12" fmla="*/ 253538 w 610986"/>
                <a:gd name="connsiteY12" fmla="*/ 0 h 8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0986" h="818803">
                  <a:moveTo>
                    <a:pt x="253538" y="0"/>
                  </a:moveTo>
                  <a:lnTo>
                    <a:pt x="261851" y="116378"/>
                  </a:lnTo>
                  <a:lnTo>
                    <a:pt x="166255" y="245225"/>
                  </a:lnTo>
                  <a:lnTo>
                    <a:pt x="62346" y="357447"/>
                  </a:lnTo>
                  <a:cubicBezTo>
                    <a:pt x="63731" y="422563"/>
                    <a:pt x="65117" y="487680"/>
                    <a:pt x="66502" y="552796"/>
                  </a:cubicBezTo>
                  <a:lnTo>
                    <a:pt x="0" y="777240"/>
                  </a:lnTo>
                  <a:lnTo>
                    <a:pt x="199506" y="818803"/>
                  </a:lnTo>
                  <a:lnTo>
                    <a:pt x="544484" y="739832"/>
                  </a:lnTo>
                  <a:lnTo>
                    <a:pt x="573578" y="706581"/>
                  </a:lnTo>
                  <a:lnTo>
                    <a:pt x="610986" y="623454"/>
                  </a:lnTo>
                  <a:lnTo>
                    <a:pt x="482138" y="141316"/>
                  </a:lnTo>
                  <a:lnTo>
                    <a:pt x="407324" y="70658"/>
                  </a:lnTo>
                  <a:lnTo>
                    <a:pt x="253538" y="0"/>
                  </a:lnTo>
                  <a:close/>
                </a:path>
              </a:pathLst>
            </a:custGeom>
            <a:solidFill>
              <a:srgbClr val="92D050"/>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32" name="正方形/長方形 31"/>
          <p:cNvSpPr/>
          <p:nvPr/>
        </p:nvSpPr>
        <p:spPr>
          <a:xfrm>
            <a:off x="7906411" y="1927773"/>
            <a:ext cx="1132494" cy="238316"/>
          </a:xfrm>
          <a:prstGeom prst="rect">
            <a:avLst/>
          </a:prstGeom>
          <a:solidFill>
            <a:srgbClr val="41719C"/>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solidFill>
                  <a:prstClr val="white"/>
                </a:solidFill>
              </a:rPr>
              <a:t>700m</a:t>
            </a:r>
            <a:endParaRPr lang="ja-JP" altLang="en-US" dirty="0">
              <a:solidFill>
                <a:prstClr val="white"/>
              </a:solidFill>
            </a:endParaRPr>
          </a:p>
        </p:txBody>
      </p:sp>
      <p:sp>
        <p:nvSpPr>
          <p:cNvPr id="45" name="正方形/長方形 44"/>
          <p:cNvSpPr/>
          <p:nvPr/>
        </p:nvSpPr>
        <p:spPr>
          <a:xfrm>
            <a:off x="4764031" y="2376290"/>
            <a:ext cx="1039504" cy="238316"/>
          </a:xfrm>
          <a:prstGeom prst="rect">
            <a:avLst/>
          </a:prstGeom>
          <a:solidFill>
            <a:srgbClr val="41719C"/>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solidFill>
                  <a:prstClr val="white"/>
                </a:solidFill>
              </a:rPr>
              <a:t>1400m</a:t>
            </a:r>
            <a:endParaRPr lang="ja-JP" altLang="en-US" dirty="0">
              <a:solidFill>
                <a:prstClr val="white"/>
              </a:solidFill>
            </a:endParaRPr>
          </a:p>
        </p:txBody>
      </p:sp>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現状</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graphicFrame>
        <p:nvGraphicFramePr>
          <p:cNvPr id="7" name="表 6"/>
          <p:cNvGraphicFramePr>
            <a:graphicFrameLocks noGrp="1"/>
          </p:cNvGraphicFramePr>
          <p:nvPr>
            <p:extLst/>
          </p:nvPr>
        </p:nvGraphicFramePr>
        <p:xfrm>
          <a:off x="295071" y="3595992"/>
          <a:ext cx="3913738" cy="1944389"/>
        </p:xfrm>
        <a:graphic>
          <a:graphicData uri="http://schemas.openxmlformats.org/drawingml/2006/table">
            <a:tbl>
              <a:tblPr firstRow="1" bandRow="1">
                <a:tableStyleId>{5C22544A-7EE6-4342-B048-85BDC9FD1C3A}</a:tableStyleId>
              </a:tblPr>
              <a:tblGrid>
                <a:gridCol w="604107"/>
                <a:gridCol w="536304"/>
                <a:gridCol w="725564"/>
                <a:gridCol w="739918"/>
                <a:gridCol w="589718"/>
                <a:gridCol w="718127"/>
              </a:tblGrid>
              <a:tr h="847109">
                <a:tc>
                  <a:txBody>
                    <a:bodyPr/>
                    <a:lstStyle/>
                    <a:p>
                      <a:endParaRPr kumimoji="1" lang="ja-JP" altLang="en-US" sz="1800" dirty="0"/>
                    </a:p>
                  </a:txBody>
                  <a:tcPr>
                    <a:solidFill>
                      <a:srgbClr val="F8806C"/>
                    </a:solidFill>
                  </a:tcPr>
                </a:tc>
                <a:tc>
                  <a:txBody>
                    <a:bodyPr/>
                    <a:lstStyle/>
                    <a:p>
                      <a:pPr algn="ctr"/>
                      <a:r>
                        <a:rPr kumimoji="1" lang="ja-JP" altLang="en-US" sz="1600" dirty="0" smtClean="0"/>
                        <a:t>飲食</a:t>
                      </a:r>
                      <a:endParaRPr kumimoji="1" lang="ja-JP" altLang="en-US" sz="1600" dirty="0"/>
                    </a:p>
                  </a:txBody>
                  <a:tcPr vert="eaVert">
                    <a:solidFill>
                      <a:srgbClr val="F8806C"/>
                    </a:solidFill>
                  </a:tcPr>
                </a:tc>
                <a:tc>
                  <a:txBody>
                    <a:bodyPr/>
                    <a:lstStyle/>
                    <a:p>
                      <a:pPr algn="ctr"/>
                      <a:r>
                        <a:rPr kumimoji="1" lang="ja-JP" altLang="en-US" sz="1600" dirty="0" smtClean="0"/>
                        <a:t>服飾・</a:t>
                      </a:r>
                      <a:endParaRPr kumimoji="1" lang="en-US" altLang="ja-JP" sz="1600" dirty="0" smtClean="0"/>
                    </a:p>
                    <a:p>
                      <a:pPr algn="ctr"/>
                      <a:r>
                        <a:rPr kumimoji="1" lang="ja-JP" altLang="en-US" sz="1600" dirty="0" smtClean="0"/>
                        <a:t>理美容</a:t>
                      </a:r>
                      <a:endParaRPr kumimoji="1" lang="ja-JP" altLang="en-US" sz="1600" dirty="0"/>
                    </a:p>
                  </a:txBody>
                  <a:tcPr vert="eaVert">
                    <a:solidFill>
                      <a:srgbClr val="F8806C"/>
                    </a:solidFill>
                  </a:tcPr>
                </a:tc>
                <a:tc>
                  <a:txBody>
                    <a:bodyPr/>
                    <a:lstStyle/>
                    <a:p>
                      <a:pPr algn="ctr"/>
                      <a:r>
                        <a:rPr kumimoji="1" lang="ja-JP" altLang="en-US" sz="1600" dirty="0" smtClean="0"/>
                        <a:t>事務所・</a:t>
                      </a:r>
                      <a:endParaRPr kumimoji="1" lang="en-US" altLang="ja-JP" sz="1600" dirty="0" smtClean="0"/>
                    </a:p>
                    <a:p>
                      <a:pPr algn="ctr"/>
                      <a:r>
                        <a:rPr kumimoji="1" lang="ja-JP" altLang="en-US" sz="1600" dirty="0" smtClean="0"/>
                        <a:t>倉庫</a:t>
                      </a:r>
                      <a:endParaRPr kumimoji="1" lang="ja-JP" altLang="en-US" sz="1600" dirty="0"/>
                    </a:p>
                  </a:txBody>
                  <a:tcPr vert="eaVert">
                    <a:solidFill>
                      <a:srgbClr val="F8806C"/>
                    </a:solidFill>
                  </a:tcPr>
                </a:tc>
                <a:tc>
                  <a:txBody>
                    <a:bodyPr/>
                    <a:lstStyle/>
                    <a:p>
                      <a:pPr algn="ctr"/>
                      <a:r>
                        <a:rPr kumimoji="1" lang="ja-JP" altLang="en-US" sz="1600" dirty="0" smtClean="0"/>
                        <a:t>その他</a:t>
                      </a:r>
                      <a:endParaRPr kumimoji="1" lang="ja-JP" altLang="en-US" sz="1600" dirty="0"/>
                    </a:p>
                  </a:txBody>
                  <a:tcPr vert="eaVert">
                    <a:solidFill>
                      <a:srgbClr val="F8806C"/>
                    </a:solidFill>
                  </a:tcPr>
                </a:tc>
                <a:tc>
                  <a:txBody>
                    <a:bodyPr/>
                    <a:lstStyle/>
                    <a:p>
                      <a:pPr algn="ctr"/>
                      <a:r>
                        <a:rPr kumimoji="1" lang="ja-JP" altLang="en-US" sz="1600" dirty="0" smtClean="0"/>
                        <a:t>空き</a:t>
                      </a:r>
                      <a:endParaRPr kumimoji="1" lang="en-US" altLang="ja-JP" sz="1600" dirty="0" smtClean="0"/>
                    </a:p>
                    <a:p>
                      <a:pPr algn="ctr"/>
                      <a:r>
                        <a:rPr kumimoji="1" lang="ja-JP" altLang="en-US" sz="1600" dirty="0" smtClean="0"/>
                        <a:t>テナント</a:t>
                      </a:r>
                      <a:endParaRPr kumimoji="1" lang="en-US" altLang="ja-JP" sz="1600" dirty="0" smtClean="0"/>
                    </a:p>
                    <a:p>
                      <a:pPr algn="ctr"/>
                      <a:endParaRPr kumimoji="1" lang="ja-JP" altLang="en-US" sz="1600" dirty="0"/>
                    </a:p>
                  </a:txBody>
                  <a:tcPr vert="eaVert">
                    <a:solidFill>
                      <a:srgbClr val="F8806C"/>
                    </a:solidFill>
                  </a:tcPr>
                </a:tc>
              </a:tr>
              <a:tr h="344734">
                <a:tc>
                  <a:txBody>
                    <a:bodyPr/>
                    <a:lstStyle/>
                    <a:p>
                      <a:r>
                        <a:rPr kumimoji="1" lang="en-US" altLang="ja-JP" dirty="0" smtClean="0"/>
                        <a:t>1F</a:t>
                      </a:r>
                      <a:endParaRPr kumimoji="1" lang="ja-JP" altLang="en-US" dirty="0"/>
                    </a:p>
                  </a:txBody>
                  <a:tcPr>
                    <a:solidFill>
                      <a:srgbClr val="F4BAB6"/>
                    </a:solidFill>
                  </a:tcPr>
                </a:tc>
                <a:tc>
                  <a:txBody>
                    <a:bodyPr/>
                    <a:lstStyle/>
                    <a:p>
                      <a:pPr algn="r"/>
                      <a:r>
                        <a:rPr kumimoji="1" lang="en-US" altLang="ja-JP" dirty="0" smtClean="0"/>
                        <a:t>4</a:t>
                      </a:r>
                      <a:endParaRPr kumimoji="1" lang="ja-JP" altLang="en-US" dirty="0"/>
                    </a:p>
                  </a:txBody>
                  <a:tcPr>
                    <a:solidFill>
                      <a:srgbClr val="F4BAB6"/>
                    </a:solidFill>
                  </a:tcPr>
                </a:tc>
                <a:tc>
                  <a:txBody>
                    <a:bodyPr/>
                    <a:lstStyle/>
                    <a:p>
                      <a:pPr algn="r"/>
                      <a:r>
                        <a:rPr kumimoji="1" lang="en-US" altLang="ja-JP" dirty="0" smtClean="0"/>
                        <a:t>15</a:t>
                      </a:r>
                      <a:endParaRPr kumimoji="1" lang="ja-JP" altLang="en-US" dirty="0"/>
                    </a:p>
                  </a:txBody>
                  <a:tcPr>
                    <a:solidFill>
                      <a:srgbClr val="F4BAB6"/>
                    </a:solidFill>
                  </a:tcPr>
                </a:tc>
                <a:tc>
                  <a:txBody>
                    <a:bodyPr/>
                    <a:lstStyle/>
                    <a:p>
                      <a:pPr algn="r"/>
                      <a:r>
                        <a:rPr kumimoji="1" lang="en-US" altLang="ja-JP" dirty="0" smtClean="0"/>
                        <a:t>2</a:t>
                      </a:r>
                      <a:endParaRPr kumimoji="1" lang="ja-JP" altLang="en-US" dirty="0"/>
                    </a:p>
                  </a:txBody>
                  <a:tcPr>
                    <a:solidFill>
                      <a:srgbClr val="F4BAB6"/>
                    </a:solidFill>
                  </a:tcPr>
                </a:tc>
                <a:tc>
                  <a:txBody>
                    <a:bodyPr/>
                    <a:lstStyle/>
                    <a:p>
                      <a:pPr algn="r"/>
                      <a:r>
                        <a:rPr kumimoji="1" lang="en-US" altLang="ja-JP" dirty="0" smtClean="0"/>
                        <a:t>7</a:t>
                      </a:r>
                      <a:endParaRPr kumimoji="1" lang="ja-JP" altLang="en-US" dirty="0"/>
                    </a:p>
                  </a:txBody>
                  <a:tcPr>
                    <a:solidFill>
                      <a:srgbClr val="F4BAB6"/>
                    </a:solidFill>
                  </a:tcPr>
                </a:tc>
                <a:tc>
                  <a:txBody>
                    <a:bodyPr/>
                    <a:lstStyle/>
                    <a:p>
                      <a:pPr algn="r"/>
                      <a:r>
                        <a:rPr kumimoji="1" lang="en-US" altLang="ja-JP" dirty="0" smtClean="0"/>
                        <a:t>5</a:t>
                      </a:r>
                      <a:endParaRPr kumimoji="1" lang="ja-JP" altLang="en-US" dirty="0"/>
                    </a:p>
                  </a:txBody>
                  <a:tcPr>
                    <a:solidFill>
                      <a:srgbClr val="F4BAB6"/>
                    </a:solidFill>
                  </a:tcPr>
                </a:tc>
              </a:tr>
              <a:tr h="344734">
                <a:tc>
                  <a:txBody>
                    <a:bodyPr/>
                    <a:lstStyle/>
                    <a:p>
                      <a:r>
                        <a:rPr kumimoji="1" lang="en-US" altLang="ja-JP" dirty="0" smtClean="0"/>
                        <a:t>2F</a:t>
                      </a:r>
                      <a:endParaRPr kumimoji="1" lang="ja-JP" altLang="en-US" dirty="0"/>
                    </a:p>
                  </a:txBody>
                  <a:tcPr>
                    <a:solidFill>
                      <a:srgbClr val="F4BAB6"/>
                    </a:solidFill>
                  </a:tcPr>
                </a:tc>
                <a:tc>
                  <a:txBody>
                    <a:bodyPr/>
                    <a:lstStyle/>
                    <a:p>
                      <a:pPr algn="r"/>
                      <a:r>
                        <a:rPr kumimoji="1" lang="en-US" altLang="ja-JP" dirty="0" smtClean="0"/>
                        <a:t>11</a:t>
                      </a:r>
                      <a:endParaRPr kumimoji="1" lang="ja-JP" altLang="en-US" dirty="0"/>
                    </a:p>
                  </a:txBody>
                  <a:tcPr>
                    <a:solidFill>
                      <a:srgbClr val="F4BAB6"/>
                    </a:solidFill>
                  </a:tcPr>
                </a:tc>
                <a:tc>
                  <a:txBody>
                    <a:bodyPr/>
                    <a:lstStyle/>
                    <a:p>
                      <a:pPr algn="r"/>
                      <a:r>
                        <a:rPr kumimoji="1" lang="en-US" altLang="ja-JP" dirty="0" smtClean="0"/>
                        <a:t>1</a:t>
                      </a:r>
                      <a:endParaRPr kumimoji="1" lang="ja-JP" altLang="en-US" dirty="0"/>
                    </a:p>
                  </a:txBody>
                  <a:tcPr>
                    <a:solidFill>
                      <a:srgbClr val="F4BAB6"/>
                    </a:solidFill>
                  </a:tcPr>
                </a:tc>
                <a:tc>
                  <a:txBody>
                    <a:bodyPr/>
                    <a:lstStyle/>
                    <a:p>
                      <a:pPr algn="r"/>
                      <a:r>
                        <a:rPr kumimoji="1" lang="en-US" altLang="ja-JP" dirty="0" smtClean="0"/>
                        <a:t>3</a:t>
                      </a:r>
                      <a:endParaRPr kumimoji="1" lang="ja-JP" altLang="en-US" dirty="0"/>
                    </a:p>
                  </a:txBody>
                  <a:tcPr>
                    <a:solidFill>
                      <a:srgbClr val="F4BAB6"/>
                    </a:solidFill>
                  </a:tcPr>
                </a:tc>
                <a:tc>
                  <a:txBody>
                    <a:bodyPr/>
                    <a:lstStyle/>
                    <a:p>
                      <a:pPr algn="r"/>
                      <a:r>
                        <a:rPr kumimoji="1" lang="en-US" altLang="ja-JP" dirty="0" smtClean="0"/>
                        <a:t>2</a:t>
                      </a:r>
                      <a:endParaRPr kumimoji="1" lang="ja-JP" altLang="en-US" dirty="0"/>
                    </a:p>
                  </a:txBody>
                  <a:tcPr>
                    <a:solidFill>
                      <a:srgbClr val="F4BAB6"/>
                    </a:solidFill>
                  </a:tcPr>
                </a:tc>
                <a:tc>
                  <a:txBody>
                    <a:bodyPr/>
                    <a:lstStyle/>
                    <a:p>
                      <a:pPr algn="r"/>
                      <a:r>
                        <a:rPr kumimoji="1" lang="en-US" altLang="ja-JP" dirty="0" smtClean="0"/>
                        <a:t>11</a:t>
                      </a:r>
                      <a:endParaRPr kumimoji="1" lang="ja-JP" altLang="en-US" dirty="0"/>
                    </a:p>
                  </a:txBody>
                  <a:tcPr>
                    <a:solidFill>
                      <a:srgbClr val="F4BAB6"/>
                    </a:solidFill>
                  </a:tcPr>
                </a:tc>
              </a:tr>
              <a:tr h="344734">
                <a:tc>
                  <a:txBody>
                    <a:bodyPr/>
                    <a:lstStyle/>
                    <a:p>
                      <a:r>
                        <a:rPr kumimoji="1" lang="en-US" altLang="ja-JP" dirty="0" smtClean="0"/>
                        <a:t>3F</a:t>
                      </a:r>
                      <a:endParaRPr kumimoji="1" lang="ja-JP" altLang="en-US" dirty="0"/>
                    </a:p>
                  </a:txBody>
                  <a:tcPr>
                    <a:solidFill>
                      <a:srgbClr val="F4BAB6"/>
                    </a:solidFill>
                  </a:tcPr>
                </a:tc>
                <a:tc>
                  <a:txBody>
                    <a:bodyPr/>
                    <a:lstStyle/>
                    <a:p>
                      <a:pPr algn="r"/>
                      <a:r>
                        <a:rPr kumimoji="1" lang="en-US" altLang="ja-JP" dirty="0" smtClean="0"/>
                        <a:t>2</a:t>
                      </a:r>
                      <a:endParaRPr kumimoji="1" lang="ja-JP" altLang="en-US" dirty="0"/>
                    </a:p>
                  </a:txBody>
                  <a:tcPr>
                    <a:solidFill>
                      <a:srgbClr val="F4BAB6"/>
                    </a:solidFill>
                  </a:tcPr>
                </a:tc>
                <a:tc>
                  <a:txBody>
                    <a:bodyPr/>
                    <a:lstStyle/>
                    <a:p>
                      <a:pPr algn="r"/>
                      <a:r>
                        <a:rPr kumimoji="1" lang="en-US" altLang="ja-JP" dirty="0" smtClean="0"/>
                        <a:t>3</a:t>
                      </a:r>
                      <a:endParaRPr kumimoji="1" lang="ja-JP" altLang="en-US" dirty="0"/>
                    </a:p>
                  </a:txBody>
                  <a:tcPr>
                    <a:solidFill>
                      <a:srgbClr val="F4BAB6"/>
                    </a:solidFill>
                  </a:tcPr>
                </a:tc>
                <a:tc>
                  <a:txBody>
                    <a:bodyPr/>
                    <a:lstStyle/>
                    <a:p>
                      <a:pPr algn="r"/>
                      <a:r>
                        <a:rPr kumimoji="1" lang="en-US" altLang="ja-JP" dirty="0" smtClean="0"/>
                        <a:t>15</a:t>
                      </a:r>
                      <a:endParaRPr kumimoji="1" lang="ja-JP" altLang="en-US" dirty="0"/>
                    </a:p>
                  </a:txBody>
                  <a:tcPr>
                    <a:solidFill>
                      <a:srgbClr val="F4BAB6"/>
                    </a:solidFill>
                  </a:tcPr>
                </a:tc>
                <a:tc>
                  <a:txBody>
                    <a:bodyPr/>
                    <a:lstStyle/>
                    <a:p>
                      <a:pPr algn="r"/>
                      <a:r>
                        <a:rPr kumimoji="1" lang="en-US" altLang="ja-JP" dirty="0" smtClean="0"/>
                        <a:t>0</a:t>
                      </a:r>
                    </a:p>
                  </a:txBody>
                  <a:tcPr>
                    <a:solidFill>
                      <a:srgbClr val="F4BAB6"/>
                    </a:solidFill>
                  </a:tcPr>
                </a:tc>
                <a:tc>
                  <a:txBody>
                    <a:bodyPr/>
                    <a:lstStyle/>
                    <a:p>
                      <a:pPr algn="r"/>
                      <a:r>
                        <a:rPr kumimoji="1" lang="en-US" altLang="ja-JP" dirty="0" smtClean="0"/>
                        <a:t>14</a:t>
                      </a:r>
                    </a:p>
                  </a:txBody>
                  <a:tcPr>
                    <a:solidFill>
                      <a:srgbClr val="F4BAB6"/>
                    </a:solidFill>
                  </a:tcPr>
                </a:tc>
              </a:tr>
            </a:tbl>
          </a:graphicData>
        </a:graphic>
      </p:graphicFrame>
      <p:sp>
        <p:nvSpPr>
          <p:cNvPr id="27" name="テキスト ボックス 26"/>
          <p:cNvSpPr txBox="1"/>
          <p:nvPr/>
        </p:nvSpPr>
        <p:spPr>
          <a:xfrm>
            <a:off x="5842250" y="9165758"/>
            <a:ext cx="3343701" cy="369332"/>
          </a:xfrm>
          <a:prstGeom prst="rect">
            <a:avLst/>
          </a:prstGeom>
          <a:noFill/>
        </p:spPr>
        <p:txBody>
          <a:bodyPr wrap="square" rtlCol="0">
            <a:spAutoFit/>
          </a:bodyPr>
          <a:lstStyle/>
          <a:p>
            <a:r>
              <a:rPr lang="ja-JP" altLang="en-US" dirty="0" smtClean="0">
                <a:solidFill>
                  <a:prstClr val="black"/>
                </a:solidFill>
              </a:rPr>
              <a:t>歩行者交通量は補足スライド</a:t>
            </a:r>
            <a:endParaRPr lang="ja-JP" altLang="en-US" dirty="0">
              <a:solidFill>
                <a:prstClr val="black"/>
              </a:solidFill>
            </a:endParaRPr>
          </a:p>
        </p:txBody>
      </p:sp>
      <p:pic>
        <p:nvPicPr>
          <p:cNvPr id="31" name="図 30"/>
          <p:cNvPicPr>
            <a:picLocks noChangeAspect="1"/>
          </p:cNvPicPr>
          <p:nvPr/>
        </p:nvPicPr>
        <p:blipFill rotWithShape="1">
          <a:blip r:embed="rId4" cstate="print">
            <a:extLst>
              <a:ext uri="{28A0092B-C50C-407E-A947-70E740481C1C}">
                <a14:useLocalDpi xmlns:a14="http://schemas.microsoft.com/office/drawing/2010/main" val="0"/>
              </a:ext>
            </a:extLst>
          </a:blip>
          <a:srcRect b="18194"/>
          <a:stretch/>
        </p:blipFill>
        <p:spPr>
          <a:xfrm>
            <a:off x="1431556" y="1605701"/>
            <a:ext cx="2834679" cy="1916231"/>
          </a:xfrm>
          <a:prstGeom prst="rect">
            <a:avLst/>
          </a:prstGeom>
        </p:spPr>
      </p:pic>
      <p:sp>
        <p:nvSpPr>
          <p:cNvPr id="78" name="テキスト ボックス 77"/>
          <p:cNvSpPr txBox="1"/>
          <p:nvPr/>
        </p:nvSpPr>
        <p:spPr>
          <a:xfrm>
            <a:off x="605465" y="9086138"/>
            <a:ext cx="3964547" cy="369332"/>
          </a:xfrm>
          <a:prstGeom prst="rect">
            <a:avLst/>
          </a:prstGeom>
          <a:noFill/>
        </p:spPr>
        <p:txBody>
          <a:bodyPr wrap="none" rtlCol="0">
            <a:spAutoFit/>
          </a:bodyPr>
          <a:lstStyle/>
          <a:p>
            <a:r>
              <a:rPr lang="ja-JP" altLang="en-US" dirty="0" smtClean="0">
                <a:solidFill>
                  <a:prstClr val="black"/>
                </a:solidFill>
              </a:rPr>
              <a:t>土浦市生涯学習館は遠いし、広域施設</a:t>
            </a:r>
            <a:endParaRPr lang="ja-JP" altLang="en-US" dirty="0">
              <a:solidFill>
                <a:prstClr val="black"/>
              </a:solidFill>
            </a:endParaRPr>
          </a:p>
        </p:txBody>
      </p:sp>
      <p:sp>
        <p:nvSpPr>
          <p:cNvPr id="30" name="テキスト ボックス 29"/>
          <p:cNvSpPr txBox="1"/>
          <p:nvPr/>
        </p:nvSpPr>
        <p:spPr>
          <a:xfrm>
            <a:off x="3506020" y="5688714"/>
            <a:ext cx="1021678" cy="276999"/>
          </a:xfrm>
          <a:prstGeom prst="rect">
            <a:avLst/>
          </a:prstGeom>
          <a:noFill/>
        </p:spPr>
        <p:txBody>
          <a:bodyPr wrap="square" rtlCol="0">
            <a:spAutoFit/>
          </a:bodyPr>
          <a:lstStyle/>
          <a:p>
            <a:r>
              <a:rPr lang="ja-JP" altLang="en-US" sz="1200" dirty="0" smtClean="0">
                <a:solidFill>
                  <a:prstClr val="black"/>
                </a:solidFill>
              </a:rPr>
              <a:t>（班員調査）</a:t>
            </a:r>
            <a:endParaRPr lang="ja-JP" altLang="en-US" sz="1200" dirty="0">
              <a:solidFill>
                <a:prstClr val="black"/>
              </a:solidFill>
            </a:endParaRPr>
          </a:p>
        </p:txBody>
      </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14</a:t>
            </a:fld>
            <a:endParaRPr lang="ja-JP" altLang="en-US" sz="2000" dirty="0">
              <a:solidFill>
                <a:prstClr val="black">
                  <a:tint val="75000"/>
                </a:prstClr>
              </a:solidFill>
            </a:endParaRPr>
          </a:p>
        </p:txBody>
      </p:sp>
      <p:sp>
        <p:nvSpPr>
          <p:cNvPr id="36" name="テキスト ボックス 35"/>
          <p:cNvSpPr txBox="1"/>
          <p:nvPr/>
        </p:nvSpPr>
        <p:spPr>
          <a:xfrm>
            <a:off x="189529" y="7648204"/>
            <a:ext cx="7654660" cy="461665"/>
          </a:xfrm>
          <a:prstGeom prst="rect">
            <a:avLst/>
          </a:prstGeom>
          <a:noFill/>
        </p:spPr>
        <p:txBody>
          <a:bodyPr wrap="none" rtlCol="0">
            <a:spAutoFit/>
          </a:bodyPr>
          <a:lstStyle/>
          <a:p>
            <a:r>
              <a:rPr lang="ja-JP" altLang="en-US" sz="2400" dirty="0" smtClean="0">
                <a:solidFill>
                  <a:prstClr val="black"/>
                </a:solidFill>
              </a:rPr>
              <a:t>モール５０５を、誰もが気軽に</a:t>
            </a:r>
            <a:r>
              <a:rPr lang="ja-JP" altLang="en-US" sz="2400" dirty="0">
                <a:solidFill>
                  <a:prstClr val="black"/>
                </a:solidFill>
              </a:rPr>
              <a:t>訪</a:t>
            </a:r>
            <a:r>
              <a:rPr lang="ja-JP" altLang="en-US" sz="2400" dirty="0" smtClean="0">
                <a:solidFill>
                  <a:prstClr val="black"/>
                </a:solidFill>
              </a:rPr>
              <a:t>れられるような</a:t>
            </a:r>
            <a:r>
              <a:rPr lang="ja-JP" altLang="en-US" sz="2400" dirty="0" smtClean="0">
                <a:solidFill>
                  <a:srgbClr val="F8806C"/>
                </a:solidFill>
              </a:rPr>
              <a:t>“居場所”</a:t>
            </a:r>
            <a:r>
              <a:rPr lang="ja-JP" altLang="en-US" sz="2400" dirty="0" smtClean="0">
                <a:solidFill>
                  <a:prstClr val="black"/>
                </a:solidFill>
              </a:rPr>
              <a:t>に</a:t>
            </a:r>
            <a:endParaRPr lang="en-US" altLang="ja-JP" sz="2400" dirty="0" smtClean="0">
              <a:solidFill>
                <a:prstClr val="black"/>
              </a:solidFill>
            </a:endParaRPr>
          </a:p>
        </p:txBody>
      </p:sp>
      <p:sp>
        <p:nvSpPr>
          <p:cNvPr id="38" name="テキスト ボックス 37"/>
          <p:cNvSpPr txBox="1"/>
          <p:nvPr/>
        </p:nvSpPr>
        <p:spPr>
          <a:xfrm>
            <a:off x="-1988" y="1144036"/>
            <a:ext cx="405256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現地調査</a:t>
            </a:r>
            <a:r>
              <a:rPr lang="en-US" altLang="ja-JP" sz="2400" dirty="0" smtClean="0">
                <a:solidFill>
                  <a:prstClr val="black"/>
                </a:solidFill>
              </a:rPr>
              <a:t>:</a:t>
            </a:r>
            <a:r>
              <a:rPr lang="ja-JP" altLang="en-US" sz="2400" dirty="0" smtClean="0">
                <a:solidFill>
                  <a:prstClr val="black"/>
                </a:solidFill>
              </a:rPr>
              <a:t>モール５０５</a:t>
            </a:r>
            <a:endParaRPr lang="en-US" altLang="ja-JP" sz="2400" dirty="0" smtClean="0">
              <a:solidFill>
                <a:prstClr val="black"/>
              </a:solidFill>
            </a:endParaRPr>
          </a:p>
        </p:txBody>
      </p:sp>
      <p:pic>
        <p:nvPicPr>
          <p:cNvPr id="3074" name="Picture 2" descr="http://www.ligare-chiro.com/headache/str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5071" y="2410107"/>
            <a:ext cx="1308214" cy="1365718"/>
          </a:xfrm>
          <a:prstGeom prst="rect">
            <a:avLst/>
          </a:prstGeom>
          <a:noFill/>
          <a:extLst>
            <a:ext uri="{909E8E84-426E-40dd-AFC4-6F175D3DCCD1}">
              <a14:hiddenFill xmlns="" xmlns:a14="http://schemas.microsoft.com/office/drawing/2010/main">
                <a:solidFill>
                  <a:srgbClr val="FFFFFF"/>
                </a:solidFill>
              </a14:hiddenFill>
            </a:ext>
          </a:extLst>
        </p:spPr>
      </p:pic>
      <p:sp>
        <p:nvSpPr>
          <p:cNvPr id="39" name="テキスト ボックス 38"/>
          <p:cNvSpPr txBox="1"/>
          <p:nvPr/>
        </p:nvSpPr>
        <p:spPr>
          <a:xfrm>
            <a:off x="3400361" y="3266391"/>
            <a:ext cx="1021678"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sp>
        <p:nvSpPr>
          <p:cNvPr id="23" name="正方形/長方形 22"/>
          <p:cNvSpPr/>
          <p:nvPr/>
        </p:nvSpPr>
        <p:spPr>
          <a:xfrm>
            <a:off x="7514100" y="6975824"/>
            <a:ext cx="3788811" cy="3105583"/>
          </a:xfrm>
          <a:prstGeom prst="rect">
            <a:avLst/>
          </a:prstGeom>
          <a:solidFill>
            <a:schemeClr val="bg1">
              <a:alpha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図書館の機能補完</a:t>
            </a:r>
            <a:endParaRPr lang="en-US" altLang="ja-JP" dirty="0" smtClean="0">
              <a:solidFill>
                <a:prstClr val="black"/>
              </a:solidFill>
            </a:endParaRPr>
          </a:p>
          <a:p>
            <a:pPr algn="ctr"/>
            <a:r>
              <a:rPr lang="ja-JP" altLang="en-US" dirty="0" smtClean="0">
                <a:solidFill>
                  <a:prstClr val="black"/>
                </a:solidFill>
              </a:rPr>
              <a:t>細い</a:t>
            </a:r>
            <a:r>
              <a:rPr lang="ja-JP" altLang="en-US" dirty="0">
                <a:solidFill>
                  <a:prstClr val="black"/>
                </a:solidFill>
              </a:rPr>
              <a:t>道路、交通量</a:t>
            </a:r>
          </a:p>
        </p:txBody>
      </p:sp>
      <p:grpSp>
        <p:nvGrpSpPr>
          <p:cNvPr id="16" name="グループ化 15"/>
          <p:cNvGrpSpPr/>
          <p:nvPr/>
        </p:nvGrpSpPr>
        <p:grpSpPr>
          <a:xfrm>
            <a:off x="251107" y="3590016"/>
            <a:ext cx="4161965" cy="2865614"/>
            <a:chOff x="251107" y="3590016"/>
            <a:chExt cx="4161965" cy="2865614"/>
          </a:xfrm>
        </p:grpSpPr>
        <p:sp>
          <p:nvSpPr>
            <p:cNvPr id="28" name="正方形/長方形 27"/>
            <p:cNvSpPr/>
            <p:nvPr/>
          </p:nvSpPr>
          <p:spPr>
            <a:xfrm>
              <a:off x="3469180" y="3590016"/>
              <a:ext cx="746946" cy="1938886"/>
            </a:xfrm>
            <a:prstGeom prst="rect">
              <a:avLst/>
            </a:prstGeom>
            <a:noFill/>
            <a:ln w="57150">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p:cNvSpPr/>
            <p:nvPr/>
          </p:nvSpPr>
          <p:spPr>
            <a:xfrm>
              <a:off x="251107" y="6061100"/>
              <a:ext cx="4161965" cy="39453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モール５０５の活用によ</a:t>
              </a:r>
              <a:r>
                <a:rPr lang="ja-JP" altLang="en-US" dirty="0">
                  <a:solidFill>
                    <a:prstClr val="black"/>
                  </a:solidFill>
                </a:rPr>
                <a:t>る</a:t>
              </a:r>
              <a:r>
                <a:rPr lang="ja-JP" altLang="en-US" dirty="0" smtClean="0">
                  <a:solidFill>
                    <a:prstClr val="black"/>
                  </a:solidFill>
                </a:rPr>
                <a:t>にぎわいの創出</a:t>
              </a:r>
              <a:endParaRPr lang="ja-JP" altLang="en-US" dirty="0">
                <a:solidFill>
                  <a:prstClr val="black"/>
                </a:solidFill>
              </a:endParaRPr>
            </a:p>
          </p:txBody>
        </p:sp>
        <p:sp>
          <p:nvSpPr>
            <p:cNvPr id="34" name="二等辺三角形 33"/>
            <p:cNvSpPr/>
            <p:nvPr/>
          </p:nvSpPr>
          <p:spPr>
            <a:xfrm rot="10800000">
              <a:off x="1932476" y="5662283"/>
              <a:ext cx="513241" cy="303430"/>
            </a:xfrm>
            <a:prstGeom prst="triangle">
              <a:avLst/>
            </a:prstGeom>
            <a:solidFill>
              <a:srgbClr val="A6A6A6"/>
            </a:solidFill>
            <a:ln>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37" name="二等辺三角形 36"/>
          <p:cNvSpPr/>
          <p:nvPr/>
        </p:nvSpPr>
        <p:spPr>
          <a:xfrm rot="10800000">
            <a:off x="11174748" y="8205983"/>
            <a:ext cx="513241" cy="303430"/>
          </a:xfrm>
          <a:prstGeom prst="triangle">
            <a:avLst/>
          </a:prstGeom>
          <a:solidFill>
            <a:srgbClr val="A6A6A6"/>
          </a:solidFill>
          <a:ln>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2" name="正方形/長方形 41"/>
          <p:cNvSpPr/>
          <p:nvPr/>
        </p:nvSpPr>
        <p:spPr>
          <a:xfrm>
            <a:off x="9317699" y="8678221"/>
            <a:ext cx="4162281" cy="407917"/>
          </a:xfrm>
          <a:prstGeom prst="rect">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地域の子どもの遊び場の設置</a:t>
            </a:r>
            <a:endParaRPr lang="ja-JP" altLang="en-US" dirty="0">
              <a:solidFill>
                <a:prstClr val="black"/>
              </a:solidFill>
            </a:endParaRPr>
          </a:p>
        </p:txBody>
      </p:sp>
      <p:cxnSp>
        <p:nvCxnSpPr>
          <p:cNvPr id="19" name="直線矢印コネクタ 18"/>
          <p:cNvCxnSpPr/>
          <p:nvPr/>
        </p:nvCxnSpPr>
        <p:spPr>
          <a:xfrm>
            <a:off x="5930093" y="1904243"/>
            <a:ext cx="1019028" cy="1292181"/>
          </a:xfrm>
          <a:prstGeom prst="straightConnector1">
            <a:avLst/>
          </a:prstGeom>
          <a:ln w="571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flipH="1">
            <a:off x="7131839" y="2488758"/>
            <a:ext cx="969900" cy="785314"/>
          </a:xfrm>
          <a:prstGeom prst="straightConnector1">
            <a:avLst/>
          </a:prstGeom>
          <a:ln w="571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円/楕円 32"/>
          <p:cNvSpPr/>
          <p:nvPr/>
        </p:nvSpPr>
        <p:spPr>
          <a:xfrm>
            <a:off x="5640530" y="1927115"/>
            <a:ext cx="2225735" cy="2193472"/>
          </a:xfrm>
          <a:prstGeom prst="ellipse">
            <a:avLst/>
          </a:prstGeom>
          <a:noFill/>
          <a:ln w="76200">
            <a:solidFill>
              <a:srgbClr val="F8806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7" name="正方形/長方形 46"/>
          <p:cNvSpPr/>
          <p:nvPr/>
        </p:nvSpPr>
        <p:spPr>
          <a:xfrm>
            <a:off x="5121070" y="4200800"/>
            <a:ext cx="3475443" cy="3339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まちなかの子どもの居場所が不足</a:t>
            </a:r>
            <a:endParaRPr lang="ja-JP" altLang="en-US" dirty="0">
              <a:solidFill>
                <a:prstClr val="black">
                  <a:lumMod val="95000"/>
                  <a:lumOff val="5000"/>
                </a:prstClr>
              </a:solidFill>
            </a:endParaRPr>
          </a:p>
        </p:txBody>
      </p:sp>
      <p:cxnSp>
        <p:nvCxnSpPr>
          <p:cNvPr id="15" name="直線コネクタ 14"/>
          <p:cNvCxnSpPr/>
          <p:nvPr/>
        </p:nvCxnSpPr>
        <p:spPr>
          <a:xfrm flipH="1">
            <a:off x="4668852" y="1544051"/>
            <a:ext cx="10426" cy="403460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52" name="グループ化 51"/>
          <p:cNvGrpSpPr/>
          <p:nvPr/>
        </p:nvGrpSpPr>
        <p:grpSpPr>
          <a:xfrm>
            <a:off x="5012609" y="4430403"/>
            <a:ext cx="3614408" cy="2025227"/>
            <a:chOff x="5012609" y="4430403"/>
            <a:chExt cx="3614408" cy="2025227"/>
          </a:xfrm>
        </p:grpSpPr>
        <p:sp>
          <p:nvSpPr>
            <p:cNvPr id="46" name="正方形/長方形 45"/>
            <p:cNvSpPr/>
            <p:nvPr/>
          </p:nvSpPr>
          <p:spPr>
            <a:xfrm>
              <a:off x="5034337" y="6047713"/>
              <a:ext cx="3562176" cy="407917"/>
            </a:xfrm>
            <a:prstGeom prst="rect">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dirty="0">
                  <a:solidFill>
                    <a:prstClr val="black"/>
                  </a:solidFill>
                </a:rPr>
                <a:t>地域</a:t>
              </a:r>
              <a:r>
                <a:rPr lang="ja-JP" altLang="en-US" dirty="0" smtClean="0">
                  <a:solidFill>
                    <a:prstClr val="black"/>
                  </a:solidFill>
                </a:rPr>
                <a:t>の子どもの居場所づくり</a:t>
              </a:r>
              <a:endParaRPr lang="ja-JP" altLang="en-US" dirty="0">
                <a:solidFill>
                  <a:prstClr val="black"/>
                </a:solidFill>
              </a:endParaRPr>
            </a:p>
          </p:txBody>
        </p:sp>
        <p:grpSp>
          <p:nvGrpSpPr>
            <p:cNvPr id="44" name="グループ化 43"/>
            <p:cNvGrpSpPr/>
            <p:nvPr/>
          </p:nvGrpSpPr>
          <p:grpSpPr>
            <a:xfrm>
              <a:off x="5012609" y="4430403"/>
              <a:ext cx="3614408" cy="1316669"/>
              <a:chOff x="4987283" y="4472519"/>
              <a:chExt cx="3614408" cy="1316669"/>
            </a:xfrm>
          </p:grpSpPr>
          <p:pic>
            <p:nvPicPr>
              <p:cNvPr id="18" name="Picture 2" descr="http://4.bp.blogspot.com/-PwtFKMMvIdM/UdYhLvhvedI/AAAAAAAAV50/gajsRgA1aSM/s605/tatemono_tosyoka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87283" y="4807784"/>
                <a:ext cx="1265611" cy="86187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1" name="グループ化 20"/>
              <p:cNvGrpSpPr/>
              <p:nvPr/>
            </p:nvGrpSpPr>
            <p:grpSpPr>
              <a:xfrm>
                <a:off x="6768529" y="4472519"/>
                <a:ext cx="1833162" cy="1316669"/>
                <a:chOff x="7307078" y="4238470"/>
                <a:chExt cx="1833162" cy="1316669"/>
              </a:xfrm>
            </p:grpSpPr>
            <p:sp>
              <p:nvSpPr>
                <p:cNvPr id="20" name="円/楕円 19"/>
                <p:cNvSpPr/>
                <p:nvPr/>
              </p:nvSpPr>
              <p:spPr>
                <a:xfrm>
                  <a:off x="7307078" y="4535011"/>
                  <a:ext cx="1791991" cy="9903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0" name="図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60678" y="4770265"/>
                  <a:ext cx="979562" cy="784874"/>
                </a:xfrm>
                <a:prstGeom prst="rect">
                  <a:avLst/>
                </a:prstGeom>
              </p:spPr>
            </p:pic>
            <p:pic>
              <p:nvPicPr>
                <p:cNvPr id="41" name="図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81114" y="4238470"/>
                  <a:ext cx="907765" cy="828336"/>
                </a:xfrm>
                <a:prstGeom prst="rect">
                  <a:avLst/>
                </a:prstGeom>
              </p:spPr>
            </p:pic>
          </p:grpSp>
          <p:sp>
            <p:nvSpPr>
              <p:cNvPr id="24" name="加算記号 23"/>
              <p:cNvSpPr/>
              <p:nvPr/>
            </p:nvSpPr>
            <p:spPr>
              <a:xfrm>
                <a:off x="6179852" y="4986306"/>
                <a:ext cx="569291" cy="504825"/>
              </a:xfrm>
              <a:prstGeom prst="mathPlu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49" name="二等辺三角形 48"/>
            <p:cNvSpPr/>
            <p:nvPr/>
          </p:nvSpPr>
          <p:spPr>
            <a:xfrm rot="10800000">
              <a:off x="6601786" y="5662283"/>
              <a:ext cx="513241" cy="303430"/>
            </a:xfrm>
            <a:prstGeom prst="triangle">
              <a:avLst/>
            </a:prstGeom>
            <a:solidFill>
              <a:srgbClr val="A6A6A6"/>
            </a:solidFill>
            <a:ln>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4" name="乗算記号 3"/>
          <p:cNvSpPr/>
          <p:nvPr/>
        </p:nvSpPr>
        <p:spPr>
          <a:xfrm>
            <a:off x="4147509" y="5736572"/>
            <a:ext cx="1095633" cy="969822"/>
          </a:xfrm>
          <a:prstGeom prst="mathMultiply">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986751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50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45"/>
                                        </p:tgtEl>
                                        <p:attrNameLst>
                                          <p:attrName>style.visibility</p:attrName>
                                        </p:attrNameLst>
                                      </p:cBhvr>
                                      <p:to>
                                        <p:strVal val="visible"/>
                                      </p:to>
                                    </p:se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heel(1)">
                                      <p:cBhvr>
                                        <p:cTn id="21" dur="10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5" grpId="0" animBg="1"/>
      <p:bldP spid="33" grpId="0" animBg="1"/>
      <p:bldP spid="47"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p:cNvGrpSpPr/>
          <p:nvPr/>
        </p:nvGrpSpPr>
        <p:grpSpPr>
          <a:xfrm>
            <a:off x="2313294" y="2685169"/>
            <a:ext cx="3190524" cy="870742"/>
            <a:chOff x="2313294" y="2685169"/>
            <a:chExt cx="3190524" cy="870742"/>
          </a:xfrm>
        </p:grpSpPr>
        <p:sp>
          <p:nvSpPr>
            <p:cNvPr id="7" name="右矢印 6"/>
            <p:cNvSpPr/>
            <p:nvPr/>
          </p:nvSpPr>
          <p:spPr>
            <a:xfrm rot="10800000">
              <a:off x="2434804" y="2983074"/>
              <a:ext cx="3069014" cy="572837"/>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正方形/長方形 8"/>
            <p:cNvSpPr/>
            <p:nvPr/>
          </p:nvSpPr>
          <p:spPr>
            <a:xfrm>
              <a:off x="2313294" y="2685169"/>
              <a:ext cx="1223412" cy="369332"/>
            </a:xfrm>
            <a:prstGeom prst="rect">
              <a:avLst/>
            </a:prstGeom>
          </p:spPr>
          <p:txBody>
            <a:bodyPr wrap="none">
              <a:spAutoFit/>
            </a:bodyPr>
            <a:lstStyle/>
            <a:p>
              <a:r>
                <a:rPr lang="ja-JP" altLang="en-US" dirty="0" smtClean="0">
                  <a:solidFill>
                    <a:prstClr val="black"/>
                  </a:solidFill>
                </a:rPr>
                <a:t>広告・宣伝</a:t>
              </a:r>
              <a:endParaRPr lang="ja-JP" altLang="en-US" dirty="0">
                <a:solidFill>
                  <a:prstClr val="black"/>
                </a:solidFill>
              </a:endParaRPr>
            </a:p>
          </p:txBody>
        </p:sp>
      </p:grpSp>
      <p:grpSp>
        <p:nvGrpSpPr>
          <p:cNvPr id="149" name="グループ化 148"/>
          <p:cNvGrpSpPr/>
          <p:nvPr/>
        </p:nvGrpSpPr>
        <p:grpSpPr>
          <a:xfrm>
            <a:off x="510829" y="1095532"/>
            <a:ext cx="2218326" cy="4874814"/>
            <a:chOff x="510829" y="1095532"/>
            <a:chExt cx="2218326" cy="4874814"/>
          </a:xfrm>
        </p:grpSpPr>
        <p:grpSp>
          <p:nvGrpSpPr>
            <p:cNvPr id="148" name="グループ化 147"/>
            <p:cNvGrpSpPr/>
            <p:nvPr/>
          </p:nvGrpSpPr>
          <p:grpSpPr>
            <a:xfrm>
              <a:off x="510829" y="1095532"/>
              <a:ext cx="2218326" cy="4874814"/>
              <a:chOff x="489406" y="1084474"/>
              <a:chExt cx="2218326" cy="4874814"/>
            </a:xfrm>
          </p:grpSpPr>
          <p:sp>
            <p:nvSpPr>
              <p:cNvPr id="111" name="正方形/長方形 110"/>
              <p:cNvSpPr/>
              <p:nvPr/>
            </p:nvSpPr>
            <p:spPr>
              <a:xfrm>
                <a:off x="624410" y="1084474"/>
                <a:ext cx="1682149" cy="4874814"/>
              </a:xfrm>
              <a:prstGeom prst="rect">
                <a:avLst/>
              </a:prstGeom>
              <a:solidFill>
                <a:srgbClr val="FFFF99"/>
              </a:solidFill>
              <a:ln w="28575">
                <a:solidFill>
                  <a:srgbClr val="F8806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latin typeface="ＭＳ Ｐゴシック" panose="020B0600070205080204" pitchFamily="50" charset="-128"/>
                </a:endParaRPr>
              </a:p>
            </p:txBody>
          </p:sp>
          <p:grpSp>
            <p:nvGrpSpPr>
              <p:cNvPr id="147" name="グループ化 146"/>
              <p:cNvGrpSpPr/>
              <p:nvPr/>
            </p:nvGrpSpPr>
            <p:grpSpPr>
              <a:xfrm>
                <a:off x="489406" y="1161319"/>
                <a:ext cx="2218326" cy="4679194"/>
                <a:chOff x="489406" y="1161319"/>
                <a:chExt cx="2218326" cy="4679194"/>
              </a:xfrm>
            </p:grpSpPr>
            <p:sp>
              <p:nvSpPr>
                <p:cNvPr id="45" name="テキスト ボックス 44"/>
                <p:cNvSpPr txBox="1"/>
                <p:nvPr/>
              </p:nvSpPr>
              <p:spPr>
                <a:xfrm>
                  <a:off x="1090972" y="5510339"/>
                  <a:ext cx="756399" cy="330174"/>
                </a:xfrm>
                <a:prstGeom prst="rect">
                  <a:avLst/>
                </a:prstGeom>
                <a:noFill/>
              </p:spPr>
              <p:txBody>
                <a:bodyPr wrap="none" rtlCol="0">
                  <a:spAutoFit/>
                </a:bodyPr>
                <a:lstStyle/>
                <a:p>
                  <a:r>
                    <a:rPr lang="ja-JP" altLang="en-US" b="1" dirty="0" smtClean="0">
                      <a:solidFill>
                        <a:prstClr val="black"/>
                      </a:solidFill>
                    </a:rPr>
                    <a:t>保護者</a:t>
                  </a:r>
                  <a:endParaRPr lang="ja-JP" altLang="en-US" b="1" dirty="0">
                    <a:solidFill>
                      <a:prstClr val="black"/>
                    </a:solidFill>
                  </a:endParaRP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383" y="4653050"/>
                  <a:ext cx="775744" cy="886782"/>
                </a:xfrm>
                <a:prstGeom prst="rect">
                  <a:avLst/>
                </a:prstGeom>
              </p:spPr>
            </p:pic>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1055" y="4653050"/>
                  <a:ext cx="791677" cy="907756"/>
                </a:xfrm>
                <a:prstGeom prst="rect">
                  <a:avLst/>
                </a:prstGeom>
              </p:spPr>
            </p:pic>
            <p:grpSp>
              <p:nvGrpSpPr>
                <p:cNvPr id="31" name="グループ化 30"/>
                <p:cNvGrpSpPr/>
                <p:nvPr/>
              </p:nvGrpSpPr>
              <p:grpSpPr>
                <a:xfrm>
                  <a:off x="761256" y="2892000"/>
                  <a:ext cx="1946476" cy="1968577"/>
                  <a:chOff x="2679921" y="1358497"/>
                  <a:chExt cx="1946476" cy="1968577"/>
                </a:xfrm>
              </p:grpSpPr>
              <p:grpSp>
                <p:nvGrpSpPr>
                  <p:cNvPr id="37" name="グループ化 36"/>
                  <p:cNvGrpSpPr/>
                  <p:nvPr/>
                </p:nvGrpSpPr>
                <p:grpSpPr>
                  <a:xfrm>
                    <a:off x="2679921" y="1358497"/>
                    <a:ext cx="1946476" cy="1968577"/>
                    <a:chOff x="7360500" y="1390956"/>
                    <a:chExt cx="1200175" cy="1227788"/>
                  </a:xfrm>
                </p:grpSpPr>
                <p:sp>
                  <p:nvSpPr>
                    <p:cNvPr id="74" name="テキスト ボックス 73"/>
                    <p:cNvSpPr txBox="1"/>
                    <p:nvPr/>
                  </p:nvSpPr>
                  <p:spPr>
                    <a:xfrm>
                      <a:off x="7446267" y="2249411"/>
                      <a:ext cx="1114408" cy="369333"/>
                    </a:xfrm>
                    <a:prstGeom prst="rect">
                      <a:avLst/>
                    </a:prstGeom>
                    <a:noFill/>
                  </p:spPr>
                  <p:txBody>
                    <a:bodyPr wrap="none" rtlCol="0">
                      <a:spAutoFit/>
                    </a:bodyPr>
                    <a:lstStyle/>
                    <a:p>
                      <a:r>
                        <a:rPr lang="ja-JP" altLang="en-US" b="1" dirty="0" smtClean="0">
                          <a:solidFill>
                            <a:prstClr val="black"/>
                          </a:solidFill>
                        </a:rPr>
                        <a:t>地域住民</a:t>
                      </a:r>
                      <a:endParaRPr lang="ja-JP" altLang="en-US" b="1" dirty="0">
                        <a:solidFill>
                          <a:prstClr val="black"/>
                        </a:solidFill>
                      </a:endParaRPr>
                    </a:p>
                  </p:txBody>
                </p:sp>
                <p:pic>
                  <p:nvPicPr>
                    <p:cNvPr id="65" name="図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2014" y="1401679"/>
                      <a:ext cx="416664" cy="493679"/>
                    </a:xfrm>
                    <a:prstGeom prst="rect">
                      <a:avLst/>
                    </a:prstGeom>
                  </p:spPr>
                </p:pic>
                <p:pic>
                  <p:nvPicPr>
                    <p:cNvPr id="66" name="図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0500" y="1390956"/>
                      <a:ext cx="443469" cy="510907"/>
                    </a:xfrm>
                    <a:prstGeom prst="rect">
                      <a:avLst/>
                    </a:prstGeom>
                  </p:spPr>
                </p:pic>
              </p:grpSp>
              <p:pic>
                <p:nvPicPr>
                  <p:cNvPr id="30" name="図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34089" y="2167233"/>
                    <a:ext cx="644441" cy="644441"/>
                  </a:xfrm>
                  <a:prstGeom prst="rect">
                    <a:avLst/>
                  </a:prstGeom>
                </p:spPr>
              </p:pic>
            </p:grpSp>
            <p:grpSp>
              <p:nvGrpSpPr>
                <p:cNvPr id="146" name="グループ化 145"/>
                <p:cNvGrpSpPr/>
                <p:nvPr/>
              </p:nvGrpSpPr>
              <p:grpSpPr>
                <a:xfrm>
                  <a:off x="489406" y="1161319"/>
                  <a:ext cx="1905155" cy="1683801"/>
                  <a:chOff x="489406" y="1161319"/>
                  <a:chExt cx="1905155" cy="1683801"/>
                </a:xfrm>
              </p:grpSpPr>
              <p:grpSp>
                <p:nvGrpSpPr>
                  <p:cNvPr id="92" name="グループ化 91"/>
                  <p:cNvGrpSpPr/>
                  <p:nvPr/>
                </p:nvGrpSpPr>
                <p:grpSpPr>
                  <a:xfrm>
                    <a:off x="489406" y="1161319"/>
                    <a:ext cx="1905155" cy="1683801"/>
                    <a:chOff x="1436468" y="3524078"/>
                    <a:chExt cx="1905155" cy="1683801"/>
                  </a:xfrm>
                </p:grpSpPr>
                <p:pic>
                  <p:nvPicPr>
                    <p:cNvPr id="95" name="図 9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737993" y="3524078"/>
                      <a:ext cx="643499" cy="1095746"/>
                    </a:xfrm>
                    <a:prstGeom prst="rect">
                      <a:avLst/>
                    </a:prstGeom>
                  </p:spPr>
                </p:pic>
                <p:sp>
                  <p:nvSpPr>
                    <p:cNvPr id="94" name="テキスト ボックス 93"/>
                    <p:cNvSpPr txBox="1"/>
                    <p:nvPr/>
                  </p:nvSpPr>
                  <p:spPr>
                    <a:xfrm>
                      <a:off x="1436468" y="4561548"/>
                      <a:ext cx="1905155" cy="646331"/>
                    </a:xfrm>
                    <a:prstGeom prst="rect">
                      <a:avLst/>
                    </a:prstGeom>
                    <a:noFill/>
                    <a:ln>
                      <a:noFill/>
                    </a:ln>
                  </p:spPr>
                  <p:txBody>
                    <a:bodyPr wrap="square" rtlCol="0">
                      <a:spAutoFit/>
                    </a:bodyPr>
                    <a:lstStyle/>
                    <a:p>
                      <a:pPr algn="ctr"/>
                      <a:r>
                        <a:rPr lang="ja-JP" altLang="en-US" b="1" dirty="0" smtClean="0">
                          <a:solidFill>
                            <a:prstClr val="black"/>
                          </a:solidFill>
                        </a:rPr>
                        <a:t>学生・</a:t>
                      </a:r>
                      <a:r>
                        <a:rPr lang="en-US" altLang="ja-JP" b="1" dirty="0" smtClean="0">
                          <a:solidFill>
                            <a:prstClr val="black"/>
                          </a:solidFill>
                        </a:rPr>
                        <a:t>NPO</a:t>
                      </a:r>
                    </a:p>
                    <a:p>
                      <a:pPr algn="ctr"/>
                      <a:r>
                        <a:rPr lang="ja-JP" altLang="en-US" b="1" dirty="0" smtClean="0">
                          <a:solidFill>
                            <a:prstClr val="black"/>
                          </a:solidFill>
                        </a:rPr>
                        <a:t>高齢者</a:t>
                      </a:r>
                      <a:endParaRPr lang="en-US" altLang="ja-JP" b="1" dirty="0" smtClean="0">
                        <a:solidFill>
                          <a:prstClr val="black"/>
                        </a:solidFill>
                      </a:endParaRPr>
                    </a:p>
                  </p:txBody>
                </p:sp>
              </p:grpSp>
              <p:pic>
                <p:nvPicPr>
                  <p:cNvPr id="2050" name="Picture 2" descr="http://3.bp.blogspot.com/-Vkc2dAcz07U/UbVvC0vj_JI/AAAAAAAAUmw/2ZscTN-XDbI/s800/stand_ojiisan.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06101" y="1207407"/>
                    <a:ext cx="555516" cy="1035926"/>
                  </a:xfrm>
                  <a:prstGeom prst="rect">
                    <a:avLst/>
                  </a:prstGeom>
                  <a:noFill/>
                  <a:extLst>
                    <a:ext uri="{909E8E84-426E-40dd-AFC4-6F175D3DCCD1}">
                      <a14:hiddenFill xmlns="" xmlns:a14="http://schemas.microsoft.com/office/drawing/2010/main">
                        <a:solidFill>
                          <a:srgbClr val="FFFFFF"/>
                        </a:solidFill>
                      </a14:hiddenFill>
                    </a:ext>
                  </a:extLst>
                </p:spPr>
              </p:pic>
            </p:grpSp>
          </p:grpSp>
        </p:grpSp>
        <p:pic>
          <p:nvPicPr>
            <p:cNvPr id="32" name="図 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75783" y="3772316"/>
              <a:ext cx="549067" cy="549067"/>
            </a:xfrm>
            <a:prstGeom prst="rect">
              <a:avLst/>
            </a:prstGeom>
          </p:spPr>
        </p:pic>
      </p:grpSp>
      <p:sp>
        <p:nvSpPr>
          <p:cNvPr id="2" name="正方形/長方形 1"/>
          <p:cNvSpPr/>
          <p:nvPr/>
        </p:nvSpPr>
        <p:spPr>
          <a:xfrm>
            <a:off x="5631" y="6239"/>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つちうら</a:t>
            </a:r>
            <a:r>
              <a:rPr lang="ja-JP" altLang="en-US" sz="3600" dirty="0">
                <a:solidFill>
                  <a:prstClr val="black"/>
                </a:solidFill>
                <a:latin typeface="ＭＳ Ｐゴシック" panose="020B0600070205080204" pitchFamily="50" charset="-128"/>
              </a:rPr>
              <a:t>子</a:t>
            </a:r>
            <a:r>
              <a:rPr lang="ja-JP" altLang="en-US" sz="3600" dirty="0" smtClean="0">
                <a:solidFill>
                  <a:prstClr val="black"/>
                </a:solidFill>
                <a:latin typeface="ＭＳ Ｐゴシック" panose="020B0600070205080204" pitchFamily="50" charset="-128"/>
              </a:rPr>
              <a:t>ども教室５０５</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50523" y="160097"/>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15</a:t>
            </a:fld>
            <a:endParaRPr lang="ja-JP" altLang="en-US" sz="2000" dirty="0">
              <a:solidFill>
                <a:prstClr val="black">
                  <a:tint val="75000"/>
                </a:prstClr>
              </a:solidFill>
            </a:endParaRPr>
          </a:p>
        </p:txBody>
      </p:sp>
      <p:sp>
        <p:nvSpPr>
          <p:cNvPr id="4" name="正方形/長方形 3"/>
          <p:cNvSpPr/>
          <p:nvPr/>
        </p:nvSpPr>
        <p:spPr>
          <a:xfrm>
            <a:off x="-191713" y="7228417"/>
            <a:ext cx="4572000" cy="646331"/>
          </a:xfrm>
          <a:prstGeom prst="rect">
            <a:avLst/>
          </a:prstGeom>
        </p:spPr>
        <p:txBody>
          <a:bodyPr>
            <a:spAutoFit/>
          </a:bodyPr>
          <a:lstStyle/>
          <a:p>
            <a:pPr algn="just"/>
            <a:r>
              <a:rPr lang="ja-JP" altLang="en-US" dirty="0" smtClean="0">
                <a:solidFill>
                  <a:prstClr val="black"/>
                </a:solidFill>
                <a:latin typeface="ＭＳ Ｐゴシック" panose="020B0600070205080204" pitchFamily="50" charset="-128"/>
              </a:rPr>
              <a:t>キッザニアつちうらモールが遊びと学びを提供していることをちゃんと示したい</a:t>
            </a:r>
            <a:endParaRPr lang="ja-JP" altLang="en-US" dirty="0">
              <a:solidFill>
                <a:prstClr val="black"/>
              </a:solidFill>
              <a:latin typeface="ＭＳ Ｐゴシック" panose="020B0600070205080204" pitchFamily="50" charset="-128"/>
            </a:endParaRPr>
          </a:p>
        </p:txBody>
      </p:sp>
      <p:grpSp>
        <p:nvGrpSpPr>
          <p:cNvPr id="153" name="グループ化 152"/>
          <p:cNvGrpSpPr/>
          <p:nvPr/>
        </p:nvGrpSpPr>
        <p:grpSpPr>
          <a:xfrm>
            <a:off x="2434806" y="1763829"/>
            <a:ext cx="3130489" cy="3025514"/>
            <a:chOff x="2434806" y="1763829"/>
            <a:chExt cx="3130489" cy="3025514"/>
          </a:xfrm>
        </p:grpSpPr>
        <p:grpSp>
          <p:nvGrpSpPr>
            <p:cNvPr id="152" name="グループ化 151"/>
            <p:cNvGrpSpPr/>
            <p:nvPr/>
          </p:nvGrpSpPr>
          <p:grpSpPr>
            <a:xfrm>
              <a:off x="2434806" y="1763829"/>
              <a:ext cx="3130489" cy="3025514"/>
              <a:chOff x="2434806" y="1763829"/>
              <a:chExt cx="3130489" cy="3025514"/>
            </a:xfrm>
          </p:grpSpPr>
          <p:sp>
            <p:nvSpPr>
              <p:cNvPr id="134" name="屈折矢印 133"/>
              <p:cNvSpPr/>
              <p:nvPr/>
            </p:nvSpPr>
            <p:spPr>
              <a:xfrm flipH="1" flipV="1">
                <a:off x="3892828" y="1763829"/>
                <a:ext cx="1148708" cy="1165377"/>
              </a:xfrm>
              <a:prstGeom prst="bentUpArrow">
                <a:avLst>
                  <a:gd name="adj1" fmla="val 21663"/>
                  <a:gd name="adj2" fmla="val 23911"/>
                  <a:gd name="adj3" fmla="val 24110"/>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grpSp>
            <p:nvGrpSpPr>
              <p:cNvPr id="151" name="グループ化 150"/>
              <p:cNvGrpSpPr/>
              <p:nvPr/>
            </p:nvGrpSpPr>
            <p:grpSpPr>
              <a:xfrm>
                <a:off x="2434806" y="2997326"/>
                <a:ext cx="3130489" cy="1792017"/>
                <a:chOff x="2434806" y="2997326"/>
                <a:chExt cx="3130489" cy="1792017"/>
              </a:xfrm>
            </p:grpSpPr>
            <p:grpSp>
              <p:nvGrpSpPr>
                <p:cNvPr id="150" name="グループ化 149"/>
                <p:cNvGrpSpPr/>
                <p:nvPr/>
              </p:nvGrpSpPr>
              <p:grpSpPr>
                <a:xfrm>
                  <a:off x="2434806" y="2997326"/>
                  <a:ext cx="3130489" cy="1792017"/>
                  <a:chOff x="2434806" y="2997326"/>
                  <a:chExt cx="3130489" cy="1792017"/>
                </a:xfrm>
              </p:grpSpPr>
              <p:grpSp>
                <p:nvGrpSpPr>
                  <p:cNvPr id="109" name="グループ化 108"/>
                  <p:cNvGrpSpPr/>
                  <p:nvPr/>
                </p:nvGrpSpPr>
                <p:grpSpPr>
                  <a:xfrm>
                    <a:off x="3316058" y="2997326"/>
                    <a:ext cx="1382110" cy="1792017"/>
                    <a:chOff x="3268807" y="2323357"/>
                    <a:chExt cx="1382110" cy="1792017"/>
                  </a:xfrm>
                </p:grpSpPr>
                <p:grpSp>
                  <p:nvGrpSpPr>
                    <p:cNvPr id="57" name="グループ化 56"/>
                    <p:cNvGrpSpPr/>
                    <p:nvPr/>
                  </p:nvGrpSpPr>
                  <p:grpSpPr>
                    <a:xfrm>
                      <a:off x="3268807" y="2323357"/>
                      <a:ext cx="1382110" cy="1792017"/>
                      <a:chOff x="2319332" y="2330113"/>
                      <a:chExt cx="1382110" cy="1792017"/>
                    </a:xfrm>
                  </p:grpSpPr>
                  <p:sp>
                    <p:nvSpPr>
                      <p:cNvPr id="103" name="正方形/長方形 102"/>
                      <p:cNvSpPr/>
                      <p:nvPr/>
                    </p:nvSpPr>
                    <p:spPr>
                      <a:xfrm>
                        <a:off x="2361826" y="2330113"/>
                        <a:ext cx="1321871" cy="1754471"/>
                      </a:xfrm>
                      <a:prstGeom prst="rect">
                        <a:avLst/>
                      </a:prstGeom>
                      <a:noFill/>
                      <a:ln w="3810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5" name="テキスト ボックス 54"/>
                      <p:cNvSpPr txBox="1"/>
                      <p:nvPr/>
                    </p:nvSpPr>
                    <p:spPr>
                      <a:xfrm>
                        <a:off x="2319332" y="3414244"/>
                        <a:ext cx="1382110" cy="707886"/>
                      </a:xfrm>
                      <a:prstGeom prst="rect">
                        <a:avLst/>
                      </a:prstGeom>
                      <a:noFill/>
                      <a:ln>
                        <a:noFill/>
                        <a:prstDash val="sysDash"/>
                      </a:ln>
                    </p:spPr>
                    <p:txBody>
                      <a:bodyPr wrap="none" rtlCol="0">
                        <a:spAutoFit/>
                      </a:bodyPr>
                      <a:lstStyle/>
                      <a:p>
                        <a:pPr algn="ctr"/>
                        <a:r>
                          <a:rPr lang="ja-JP" altLang="en-US" sz="2000" b="1" dirty="0" smtClean="0">
                            <a:solidFill>
                              <a:prstClr val="black"/>
                            </a:solidFill>
                          </a:rPr>
                          <a:t>土浦市</a:t>
                        </a:r>
                        <a:endParaRPr lang="en-US" altLang="ja-JP" sz="2000" b="1" dirty="0" smtClean="0">
                          <a:solidFill>
                            <a:prstClr val="black"/>
                          </a:solidFill>
                        </a:endParaRPr>
                      </a:p>
                      <a:p>
                        <a:pPr algn="ctr"/>
                        <a:r>
                          <a:rPr lang="ja-JP" altLang="en-US" sz="2000" b="1" dirty="0" smtClean="0">
                            <a:solidFill>
                              <a:prstClr val="black"/>
                            </a:solidFill>
                          </a:rPr>
                          <a:t>人材バンク</a:t>
                        </a:r>
                        <a:endParaRPr lang="ja-JP" altLang="en-US" sz="2000" b="1" dirty="0">
                          <a:solidFill>
                            <a:prstClr val="black"/>
                          </a:solidFill>
                        </a:endParaRPr>
                      </a:p>
                    </p:txBody>
                  </p:sp>
                </p:grpSp>
                <p:pic>
                  <p:nvPicPr>
                    <p:cNvPr id="2052" name="Picture 4" descr="http://2.bp.blogspot.com/-x2Aq9Y9Ylvw/USNoUtqfuNI/AAAAAAAANUk/spoDGUrXoYU/s1600/tatemono_bank.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27319" y="2410155"/>
                      <a:ext cx="1103061" cy="108384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5" name="グループ化 114"/>
                  <p:cNvGrpSpPr/>
                  <p:nvPr/>
                </p:nvGrpSpPr>
                <p:grpSpPr>
                  <a:xfrm>
                    <a:off x="4741383" y="3488043"/>
                    <a:ext cx="823912" cy="1001885"/>
                    <a:chOff x="3850518" y="3409237"/>
                    <a:chExt cx="823912" cy="1001885"/>
                  </a:xfrm>
                </p:grpSpPr>
                <p:grpSp>
                  <p:nvGrpSpPr>
                    <p:cNvPr id="106" name="グループ化 105"/>
                    <p:cNvGrpSpPr/>
                    <p:nvPr/>
                  </p:nvGrpSpPr>
                  <p:grpSpPr>
                    <a:xfrm>
                      <a:off x="3850518" y="3409237"/>
                      <a:ext cx="823912" cy="479367"/>
                      <a:chOff x="4902727" y="4732677"/>
                      <a:chExt cx="823912" cy="479367"/>
                    </a:xfrm>
                  </p:grpSpPr>
                  <p:sp>
                    <p:nvSpPr>
                      <p:cNvPr id="107" name="左矢印 106"/>
                      <p:cNvSpPr/>
                      <p:nvPr/>
                    </p:nvSpPr>
                    <p:spPr>
                      <a:xfrm rot="10800000">
                        <a:off x="4927428" y="4732677"/>
                        <a:ext cx="799211" cy="479367"/>
                      </a:xfrm>
                      <a:prstGeom prst="leftArrow">
                        <a:avLst>
                          <a:gd name="adj1" fmla="val 46026"/>
                          <a:gd name="adj2" fmla="val 50577"/>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smtClean="0">
                          <a:solidFill>
                            <a:prstClr val="black"/>
                          </a:solidFill>
                        </a:endParaRPr>
                      </a:p>
                    </p:txBody>
                  </p:sp>
                  <p:sp>
                    <p:nvSpPr>
                      <p:cNvPr id="108" name="テキスト ボックス 107"/>
                      <p:cNvSpPr txBox="1"/>
                      <p:nvPr/>
                    </p:nvSpPr>
                    <p:spPr>
                      <a:xfrm>
                        <a:off x="4902727" y="4777573"/>
                        <a:ext cx="688009" cy="400110"/>
                      </a:xfrm>
                      <a:prstGeom prst="rect">
                        <a:avLst/>
                      </a:prstGeom>
                      <a:noFill/>
                      <a:ln>
                        <a:noFill/>
                      </a:ln>
                    </p:spPr>
                    <p:txBody>
                      <a:bodyPr wrap="none" rtlCol="0">
                        <a:spAutoFit/>
                      </a:bodyPr>
                      <a:lstStyle/>
                      <a:p>
                        <a:r>
                          <a:rPr lang="ja-JP" altLang="en-US" sz="2000" dirty="0" smtClean="0">
                            <a:solidFill>
                              <a:prstClr val="black"/>
                            </a:solidFill>
                          </a:rPr>
                          <a:t>学び</a:t>
                        </a:r>
                        <a:endParaRPr lang="en-US" altLang="ja-JP" sz="2000" dirty="0" smtClean="0">
                          <a:solidFill>
                            <a:prstClr val="black"/>
                          </a:solidFill>
                        </a:endParaRPr>
                      </a:p>
                    </p:txBody>
                  </p:sp>
                </p:grpSp>
                <p:grpSp>
                  <p:nvGrpSpPr>
                    <p:cNvPr id="112" name="グループ化 111"/>
                    <p:cNvGrpSpPr/>
                    <p:nvPr/>
                  </p:nvGrpSpPr>
                  <p:grpSpPr>
                    <a:xfrm>
                      <a:off x="3857472" y="3931755"/>
                      <a:ext cx="812560" cy="479367"/>
                      <a:chOff x="4902727" y="4733961"/>
                      <a:chExt cx="812560" cy="479367"/>
                    </a:xfrm>
                  </p:grpSpPr>
                  <p:sp>
                    <p:nvSpPr>
                      <p:cNvPr id="113" name="左矢印 112"/>
                      <p:cNvSpPr/>
                      <p:nvPr/>
                    </p:nvSpPr>
                    <p:spPr>
                      <a:xfrm rot="10800000">
                        <a:off x="4920473" y="4733961"/>
                        <a:ext cx="794814" cy="479367"/>
                      </a:xfrm>
                      <a:prstGeom prst="leftArrow">
                        <a:avLst>
                          <a:gd name="adj1" fmla="val 46026"/>
                          <a:gd name="adj2" fmla="val 50577"/>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smtClean="0">
                          <a:solidFill>
                            <a:prstClr val="black"/>
                          </a:solidFill>
                        </a:endParaRPr>
                      </a:p>
                    </p:txBody>
                  </p:sp>
                  <p:sp>
                    <p:nvSpPr>
                      <p:cNvPr id="114" name="テキスト ボックス 113"/>
                      <p:cNvSpPr txBox="1"/>
                      <p:nvPr/>
                    </p:nvSpPr>
                    <p:spPr>
                      <a:xfrm>
                        <a:off x="4902727" y="4777573"/>
                        <a:ext cx="688009" cy="400110"/>
                      </a:xfrm>
                      <a:prstGeom prst="rect">
                        <a:avLst/>
                      </a:prstGeom>
                      <a:noFill/>
                      <a:ln>
                        <a:noFill/>
                      </a:ln>
                    </p:spPr>
                    <p:txBody>
                      <a:bodyPr wrap="none" rtlCol="0">
                        <a:spAutoFit/>
                      </a:bodyPr>
                      <a:lstStyle/>
                      <a:p>
                        <a:r>
                          <a:rPr lang="ja-JP" altLang="en-US" sz="2000" dirty="0">
                            <a:solidFill>
                              <a:prstClr val="black"/>
                            </a:solidFill>
                          </a:rPr>
                          <a:t>遊</a:t>
                        </a:r>
                        <a:r>
                          <a:rPr lang="ja-JP" altLang="en-US" sz="2000" dirty="0" smtClean="0">
                            <a:solidFill>
                              <a:prstClr val="black"/>
                            </a:solidFill>
                          </a:rPr>
                          <a:t>び</a:t>
                        </a:r>
                        <a:endParaRPr lang="en-US" altLang="ja-JP" sz="2000" dirty="0" smtClean="0">
                          <a:solidFill>
                            <a:prstClr val="black"/>
                          </a:solidFill>
                        </a:endParaRPr>
                      </a:p>
                    </p:txBody>
                  </p:sp>
                </p:grpSp>
              </p:grpSp>
              <p:sp>
                <p:nvSpPr>
                  <p:cNvPr id="137" name="左矢印 136"/>
                  <p:cNvSpPr/>
                  <p:nvPr/>
                </p:nvSpPr>
                <p:spPr>
                  <a:xfrm rot="10800000">
                    <a:off x="2434806" y="3734935"/>
                    <a:ext cx="794814" cy="479367"/>
                  </a:xfrm>
                  <a:prstGeom prst="leftArrow">
                    <a:avLst>
                      <a:gd name="adj1" fmla="val 46026"/>
                      <a:gd name="adj2" fmla="val 50577"/>
                    </a:avLst>
                  </a:prstGeom>
                  <a:no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smtClean="0">
                      <a:solidFill>
                        <a:prstClr val="black"/>
                      </a:solidFill>
                    </a:endParaRPr>
                  </a:p>
                </p:txBody>
              </p:sp>
            </p:grpSp>
            <p:sp>
              <p:nvSpPr>
                <p:cNvPr id="118" name="テキスト ボックス 117"/>
                <p:cNvSpPr txBox="1"/>
                <p:nvPr/>
              </p:nvSpPr>
              <p:spPr>
                <a:xfrm>
                  <a:off x="2458503" y="3789953"/>
                  <a:ext cx="646331" cy="369332"/>
                </a:xfrm>
                <a:prstGeom prst="rect">
                  <a:avLst/>
                </a:prstGeom>
                <a:noFill/>
              </p:spPr>
              <p:txBody>
                <a:bodyPr wrap="none" rtlCol="0">
                  <a:spAutoFit/>
                </a:bodyPr>
                <a:lstStyle/>
                <a:p>
                  <a:r>
                    <a:rPr lang="ja-JP" altLang="en-US" dirty="0" smtClean="0">
                      <a:solidFill>
                        <a:prstClr val="black"/>
                      </a:solidFill>
                    </a:rPr>
                    <a:t>登録</a:t>
                  </a:r>
                  <a:endParaRPr lang="ja-JP" altLang="en-US" dirty="0">
                    <a:solidFill>
                      <a:prstClr val="black"/>
                    </a:solidFill>
                  </a:endParaRPr>
                </a:p>
              </p:txBody>
            </p:sp>
          </p:grpSp>
        </p:grpSp>
        <p:sp>
          <p:nvSpPr>
            <p:cNvPr id="122" name="テキスト ボックス 121"/>
            <p:cNvSpPr txBox="1"/>
            <p:nvPr/>
          </p:nvSpPr>
          <p:spPr>
            <a:xfrm>
              <a:off x="3945494" y="1941681"/>
              <a:ext cx="461665" cy="553998"/>
            </a:xfrm>
            <a:prstGeom prst="rect">
              <a:avLst/>
            </a:prstGeom>
            <a:noFill/>
          </p:spPr>
          <p:txBody>
            <a:bodyPr vert="eaVert" wrap="none" rtlCol="0">
              <a:spAutoFit/>
            </a:bodyPr>
            <a:lstStyle/>
            <a:p>
              <a:r>
                <a:rPr lang="ja-JP" altLang="en-US" dirty="0" smtClean="0">
                  <a:solidFill>
                    <a:prstClr val="black"/>
                  </a:solidFill>
                </a:rPr>
                <a:t>運営</a:t>
              </a:r>
              <a:endParaRPr lang="ja-JP" altLang="en-US" dirty="0">
                <a:solidFill>
                  <a:prstClr val="black"/>
                </a:solidFill>
              </a:endParaRPr>
            </a:p>
          </p:txBody>
        </p:sp>
      </p:grpSp>
      <p:grpSp>
        <p:nvGrpSpPr>
          <p:cNvPr id="143" name="グループ化 142"/>
          <p:cNvGrpSpPr/>
          <p:nvPr/>
        </p:nvGrpSpPr>
        <p:grpSpPr>
          <a:xfrm>
            <a:off x="5565220" y="2918556"/>
            <a:ext cx="3114686" cy="2645509"/>
            <a:chOff x="5565220" y="2918556"/>
            <a:chExt cx="3114686" cy="2645509"/>
          </a:xfrm>
        </p:grpSpPr>
        <p:sp>
          <p:nvSpPr>
            <p:cNvPr id="40" name="正方形/長方形 39"/>
            <p:cNvSpPr/>
            <p:nvPr/>
          </p:nvSpPr>
          <p:spPr>
            <a:xfrm>
              <a:off x="5647588" y="3034767"/>
              <a:ext cx="2900328" cy="2200838"/>
            </a:xfrm>
            <a:prstGeom prst="rect">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43" name="テキスト ボックス 42"/>
            <p:cNvSpPr txBox="1"/>
            <p:nvPr/>
          </p:nvSpPr>
          <p:spPr>
            <a:xfrm>
              <a:off x="5597374" y="4852745"/>
              <a:ext cx="3011943" cy="400110"/>
            </a:xfrm>
            <a:prstGeom prst="rect">
              <a:avLst/>
            </a:prstGeom>
            <a:noFill/>
          </p:spPr>
          <p:txBody>
            <a:bodyPr wrap="square" rtlCol="0">
              <a:spAutoFit/>
            </a:bodyPr>
            <a:lstStyle/>
            <a:p>
              <a:pPr algn="ctr"/>
              <a:r>
                <a:rPr lang="ja-JP" altLang="en-US" sz="2000" b="1" dirty="0" smtClean="0">
                  <a:solidFill>
                    <a:prstClr val="white"/>
                  </a:solidFill>
                </a:rPr>
                <a:t>放課後子ども教室５０５</a:t>
              </a:r>
              <a:endParaRPr lang="ja-JP" altLang="en-US" sz="2000" b="1" dirty="0">
                <a:solidFill>
                  <a:prstClr val="white"/>
                </a:solidFill>
              </a:endParaRPr>
            </a:p>
          </p:txBody>
        </p:sp>
        <p:grpSp>
          <p:nvGrpSpPr>
            <p:cNvPr id="15" name="グループ化 14"/>
            <p:cNvGrpSpPr/>
            <p:nvPr/>
          </p:nvGrpSpPr>
          <p:grpSpPr>
            <a:xfrm>
              <a:off x="6071031" y="3658541"/>
              <a:ext cx="2036032" cy="1337763"/>
              <a:chOff x="2030572" y="3794275"/>
              <a:chExt cx="2036032" cy="1337763"/>
            </a:xfrm>
          </p:grpSpPr>
          <p:pic>
            <p:nvPicPr>
              <p:cNvPr id="10" name="図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87790" y="3794275"/>
                <a:ext cx="1150433" cy="1088633"/>
              </a:xfrm>
              <a:prstGeom prst="rect">
                <a:avLst/>
              </a:prstGeom>
            </p:spPr>
          </p:pic>
          <p:pic>
            <p:nvPicPr>
              <p:cNvPr id="12" name="図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87042" y="4288637"/>
                <a:ext cx="979562" cy="784874"/>
              </a:xfrm>
              <a:prstGeom prst="rect">
                <a:avLst/>
              </a:prstGeom>
            </p:spPr>
          </p:pic>
          <p:pic>
            <p:nvPicPr>
              <p:cNvPr id="14" name="図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30572" y="4303702"/>
                <a:ext cx="907765" cy="828336"/>
              </a:xfrm>
              <a:prstGeom prst="rect">
                <a:avLst/>
              </a:prstGeom>
            </p:spPr>
          </p:pic>
        </p:grpSp>
        <p:sp>
          <p:nvSpPr>
            <p:cNvPr id="53" name="正方形/長方形 52"/>
            <p:cNvSpPr/>
            <p:nvPr/>
          </p:nvSpPr>
          <p:spPr>
            <a:xfrm>
              <a:off x="5565220" y="2918556"/>
              <a:ext cx="3114686" cy="2639852"/>
            </a:xfrm>
            <a:prstGeom prst="rect">
              <a:avLst/>
            </a:prstGeom>
            <a:noFill/>
            <a:ln w="38100">
              <a:solidFill>
                <a:srgbClr val="04B15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8" name="テキスト ボックス 137"/>
            <p:cNvSpPr txBox="1"/>
            <p:nvPr/>
          </p:nvSpPr>
          <p:spPr>
            <a:xfrm>
              <a:off x="6132575" y="5194733"/>
              <a:ext cx="1930354" cy="369332"/>
            </a:xfrm>
            <a:prstGeom prst="rect">
              <a:avLst/>
            </a:prstGeom>
            <a:noFill/>
          </p:spPr>
          <p:txBody>
            <a:bodyPr wrap="square" rtlCol="0">
              <a:spAutoFit/>
            </a:bodyPr>
            <a:lstStyle/>
            <a:p>
              <a:r>
                <a:rPr lang="ja-JP" altLang="en-US" dirty="0" smtClean="0">
                  <a:solidFill>
                    <a:prstClr val="black"/>
                  </a:solidFill>
                </a:rPr>
                <a:t>空き店舗の活用</a:t>
              </a:r>
              <a:endParaRPr lang="ja-JP" altLang="en-US" dirty="0">
                <a:solidFill>
                  <a:prstClr val="black"/>
                </a:solidFill>
              </a:endParaRPr>
            </a:p>
          </p:txBody>
        </p:sp>
      </p:grpSp>
      <p:grpSp>
        <p:nvGrpSpPr>
          <p:cNvPr id="145" name="グループ化 144"/>
          <p:cNvGrpSpPr/>
          <p:nvPr/>
        </p:nvGrpSpPr>
        <p:grpSpPr>
          <a:xfrm>
            <a:off x="4947782" y="695523"/>
            <a:ext cx="3814417" cy="2739294"/>
            <a:chOff x="4947782" y="695523"/>
            <a:chExt cx="3814417" cy="2739294"/>
          </a:xfrm>
        </p:grpSpPr>
        <p:sp>
          <p:nvSpPr>
            <p:cNvPr id="29" name="下矢印 28"/>
            <p:cNvSpPr/>
            <p:nvPr/>
          </p:nvSpPr>
          <p:spPr>
            <a:xfrm>
              <a:off x="5400668" y="1999093"/>
              <a:ext cx="587572" cy="909716"/>
            </a:xfrm>
            <a:prstGeom prst="down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補助金</a:t>
              </a:r>
              <a:endParaRPr lang="ja-JP" altLang="en-US" dirty="0">
                <a:solidFill>
                  <a:prstClr val="black"/>
                </a:solidFill>
              </a:endParaRPr>
            </a:p>
          </p:txBody>
        </p:sp>
        <p:sp>
          <p:nvSpPr>
            <p:cNvPr id="47" name="下矢印 46"/>
            <p:cNvSpPr/>
            <p:nvPr/>
          </p:nvSpPr>
          <p:spPr>
            <a:xfrm>
              <a:off x="7004585" y="1993684"/>
              <a:ext cx="562984" cy="924872"/>
            </a:xfrm>
            <a:prstGeom prst="down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運営</a:t>
              </a:r>
              <a:endParaRPr lang="ja-JP" altLang="en-US" dirty="0">
                <a:solidFill>
                  <a:prstClr val="black"/>
                </a:solidFill>
              </a:endParaRPr>
            </a:p>
          </p:txBody>
        </p:sp>
        <p:grpSp>
          <p:nvGrpSpPr>
            <p:cNvPr id="117" name="グループ化 116"/>
            <p:cNvGrpSpPr/>
            <p:nvPr/>
          </p:nvGrpSpPr>
          <p:grpSpPr>
            <a:xfrm>
              <a:off x="4947782" y="695523"/>
              <a:ext cx="3020336" cy="1348862"/>
              <a:chOff x="5024122" y="1058768"/>
              <a:chExt cx="3020336" cy="1348862"/>
            </a:xfrm>
          </p:grpSpPr>
          <p:grpSp>
            <p:nvGrpSpPr>
              <p:cNvPr id="75" name="グループ化 74"/>
              <p:cNvGrpSpPr/>
              <p:nvPr/>
            </p:nvGrpSpPr>
            <p:grpSpPr>
              <a:xfrm>
                <a:off x="5024122" y="1058768"/>
                <a:ext cx="1347843" cy="1348862"/>
                <a:chOff x="3531774" y="4052192"/>
                <a:chExt cx="2015505" cy="2159237"/>
              </a:xfrm>
            </p:grpSpPr>
            <p:pic>
              <p:nvPicPr>
                <p:cNvPr id="78" name="図 7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679621" y="4157036"/>
                  <a:ext cx="1867658" cy="1713577"/>
                </a:xfrm>
                <a:prstGeom prst="rect">
                  <a:avLst/>
                </a:prstGeom>
              </p:spPr>
            </p:pic>
            <p:pic>
              <p:nvPicPr>
                <p:cNvPr id="79" name="Picture 4" descr="ネクタイと作業服を着た男性のイラストの"/>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531774" y="4052192"/>
                  <a:ext cx="999168" cy="1529340"/>
                </a:xfrm>
                <a:prstGeom prst="rect">
                  <a:avLst/>
                </a:prstGeom>
                <a:noFill/>
                <a:extLst>
                  <a:ext uri="{909E8E84-426E-40dd-AFC4-6F175D3DCCD1}">
                    <a14:hiddenFill xmlns="" xmlns:a14="http://schemas.microsoft.com/office/drawing/2010/main">
                      <a:solidFill>
                        <a:srgbClr val="FFFFFF"/>
                      </a:solidFill>
                    </a14:hiddenFill>
                  </a:ext>
                </a:extLst>
              </p:spPr>
            </p:pic>
            <p:sp>
              <p:nvSpPr>
                <p:cNvPr id="80" name="テキスト ボックス 79"/>
                <p:cNvSpPr txBox="1"/>
                <p:nvPr/>
              </p:nvSpPr>
              <p:spPr>
                <a:xfrm>
                  <a:off x="3903923" y="5620208"/>
                  <a:ext cx="1522930" cy="591221"/>
                </a:xfrm>
                <a:prstGeom prst="rect">
                  <a:avLst/>
                </a:prstGeom>
                <a:noFill/>
                <a:ln>
                  <a:noFill/>
                </a:ln>
              </p:spPr>
              <p:txBody>
                <a:bodyPr wrap="square" rtlCol="0">
                  <a:spAutoFit/>
                </a:bodyPr>
                <a:lstStyle/>
                <a:p>
                  <a:pPr algn="ctr"/>
                  <a:r>
                    <a:rPr lang="ja-JP" altLang="en-US" dirty="0" smtClean="0">
                      <a:solidFill>
                        <a:prstClr val="black"/>
                      </a:solidFill>
                    </a:rPr>
                    <a:t>行政</a:t>
                  </a:r>
                  <a:endParaRPr lang="ja-JP" altLang="en-US" dirty="0">
                    <a:solidFill>
                      <a:prstClr val="black"/>
                    </a:solidFill>
                  </a:endParaRPr>
                </a:p>
              </p:txBody>
            </p:sp>
          </p:grpSp>
          <p:grpSp>
            <p:nvGrpSpPr>
              <p:cNvPr id="36" name="グループ化 35"/>
              <p:cNvGrpSpPr/>
              <p:nvPr/>
            </p:nvGrpSpPr>
            <p:grpSpPr>
              <a:xfrm>
                <a:off x="6656724" y="1157932"/>
                <a:ext cx="1387734" cy="1201267"/>
                <a:chOff x="1898888" y="1387603"/>
                <a:chExt cx="1387734" cy="1201267"/>
              </a:xfrm>
            </p:grpSpPr>
            <p:pic>
              <p:nvPicPr>
                <p:cNvPr id="35" name="図 3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052954" y="1387603"/>
                  <a:ext cx="1103255" cy="984827"/>
                </a:xfrm>
                <a:prstGeom prst="rect">
                  <a:avLst/>
                </a:prstGeom>
              </p:spPr>
            </p:pic>
            <p:sp>
              <p:nvSpPr>
                <p:cNvPr id="88" name="テキスト ボックス 87"/>
                <p:cNvSpPr txBox="1"/>
                <p:nvPr/>
              </p:nvSpPr>
              <p:spPr>
                <a:xfrm>
                  <a:off x="1898888" y="2219538"/>
                  <a:ext cx="1387734" cy="369332"/>
                </a:xfrm>
                <a:prstGeom prst="rect">
                  <a:avLst/>
                </a:prstGeom>
                <a:noFill/>
                <a:ln>
                  <a:noFill/>
                </a:ln>
              </p:spPr>
              <p:txBody>
                <a:bodyPr wrap="square" rtlCol="0">
                  <a:spAutoFit/>
                </a:bodyPr>
                <a:lstStyle/>
                <a:p>
                  <a:pPr algn="ctr"/>
                  <a:r>
                    <a:rPr lang="ja-JP" altLang="en-US" dirty="0" smtClean="0">
                      <a:solidFill>
                        <a:prstClr val="black"/>
                      </a:solidFill>
                    </a:rPr>
                    <a:t>商工</a:t>
                  </a:r>
                  <a:r>
                    <a:rPr lang="ja-JP" altLang="en-US" dirty="0">
                      <a:solidFill>
                        <a:prstClr val="black"/>
                      </a:solidFill>
                    </a:rPr>
                    <a:t>会議所</a:t>
                  </a:r>
                </a:p>
              </p:txBody>
            </p:sp>
          </p:grpSp>
          <p:pic>
            <p:nvPicPr>
              <p:cNvPr id="2054" name="Picture 6" descr="http://3.bp.blogspot.com/-_kZIQRaeeHM/UAinA-j6ThI/AAAAAAAAF2U/oCFEmR7Ge9s/s1600/business_akusy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000198" y="1413779"/>
                <a:ext cx="881412" cy="689575"/>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0" name="グループ化 19"/>
            <p:cNvGrpSpPr/>
            <p:nvPr/>
          </p:nvGrpSpPr>
          <p:grpSpPr>
            <a:xfrm>
              <a:off x="6800610" y="2824563"/>
              <a:ext cx="1961589" cy="610254"/>
              <a:chOff x="71775" y="3569814"/>
              <a:chExt cx="1961589" cy="610254"/>
            </a:xfrm>
          </p:grpSpPr>
          <p:sp>
            <p:nvSpPr>
              <p:cNvPr id="13" name="正方形/長方形 12"/>
              <p:cNvSpPr/>
              <p:nvPr/>
            </p:nvSpPr>
            <p:spPr>
              <a:xfrm>
                <a:off x="71775" y="3569814"/>
                <a:ext cx="1961589" cy="419931"/>
              </a:xfrm>
              <a:prstGeom prst="rect">
                <a:avLst/>
              </a:prstGeom>
              <a:solidFill>
                <a:srgbClr val="5D8155"/>
              </a:solidFill>
              <a:ln>
                <a:solidFill>
                  <a:srgbClr val="5D8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prstClr val="white"/>
                    </a:solidFill>
                    <a:latin typeface="HGS創英角ﾎﾟｯﾌﾟ体" panose="040B0A00000000000000" pitchFamily="50" charset="-128"/>
                    <a:ea typeface="HGS創英角ﾎﾟｯﾌﾟ体" panose="040B0A00000000000000" pitchFamily="50" charset="-128"/>
                  </a:rPr>
                  <a:t>ほっと</a:t>
                </a:r>
                <a:r>
                  <a:rPr lang="en-US" altLang="ja-JP" sz="2400" b="1" dirty="0" smtClean="0">
                    <a:solidFill>
                      <a:prstClr val="white"/>
                    </a:solidFill>
                    <a:latin typeface="HGS創英角ﾎﾟｯﾌﾟ体" panose="040B0A00000000000000" pitchFamily="50" charset="-128"/>
                    <a:ea typeface="HGS創英角ﾎﾟｯﾌﾟ体" panose="040B0A00000000000000" pitchFamily="50" charset="-128"/>
                  </a:rPr>
                  <a:t>One</a:t>
                </a:r>
                <a:endParaRPr lang="ja-JP" altLang="en-US" sz="2400" b="1" dirty="0">
                  <a:solidFill>
                    <a:prstClr val="white"/>
                  </a:solidFill>
                  <a:latin typeface="HGS創英角ﾎﾟｯﾌﾟ体" panose="040B0A00000000000000" pitchFamily="50" charset="-128"/>
                  <a:ea typeface="HGS創英角ﾎﾟｯﾌﾟ体" panose="040B0A00000000000000" pitchFamily="50" charset="-128"/>
                </a:endParaRPr>
              </a:p>
            </p:txBody>
          </p:sp>
          <p:sp>
            <p:nvSpPr>
              <p:cNvPr id="87" name="正方形/長方形 86"/>
              <p:cNvSpPr/>
              <p:nvPr/>
            </p:nvSpPr>
            <p:spPr>
              <a:xfrm>
                <a:off x="71775" y="3991079"/>
                <a:ext cx="1961589" cy="188989"/>
              </a:xfrm>
              <a:prstGeom prst="rect">
                <a:avLst/>
              </a:prstGeom>
              <a:solidFill>
                <a:srgbClr val="A8544A"/>
              </a:solidFill>
              <a:ln>
                <a:solidFill>
                  <a:srgbClr val="A8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smtClean="0">
                    <a:solidFill>
                      <a:prstClr val="white"/>
                    </a:solidFill>
                    <a:latin typeface="HGS創英角ﾎﾟｯﾌﾟ体" panose="040B0A00000000000000" pitchFamily="50" charset="-128"/>
                    <a:ea typeface="HGS創英角ﾎﾟｯﾌﾟ体" panose="040B0A00000000000000" pitchFamily="50" charset="-128"/>
                  </a:rPr>
                  <a:t>まちなか交流ステーション</a:t>
                </a:r>
                <a:endParaRPr lang="ja-JP" altLang="en-US" sz="1100" b="1" dirty="0">
                  <a:solidFill>
                    <a:prstClr val="white"/>
                  </a:solidFill>
                  <a:latin typeface="HGS創英角ﾎﾟｯﾌﾟ体" panose="040B0A00000000000000" pitchFamily="50" charset="-128"/>
                  <a:ea typeface="HGS創英角ﾎﾟｯﾌﾟ体" panose="040B0A00000000000000" pitchFamily="50" charset="-128"/>
                </a:endParaRPr>
              </a:p>
            </p:txBody>
          </p:sp>
        </p:grpSp>
      </p:grpSp>
      <p:grpSp>
        <p:nvGrpSpPr>
          <p:cNvPr id="11" name="グループ化 10"/>
          <p:cNvGrpSpPr/>
          <p:nvPr/>
        </p:nvGrpSpPr>
        <p:grpSpPr>
          <a:xfrm>
            <a:off x="150286" y="2258984"/>
            <a:ext cx="8839454" cy="4479836"/>
            <a:chOff x="150286" y="2258984"/>
            <a:chExt cx="8839454" cy="4479836"/>
          </a:xfrm>
        </p:grpSpPr>
        <p:grpSp>
          <p:nvGrpSpPr>
            <p:cNvPr id="158" name="グループ化 157"/>
            <p:cNvGrpSpPr/>
            <p:nvPr/>
          </p:nvGrpSpPr>
          <p:grpSpPr>
            <a:xfrm>
              <a:off x="150286" y="4044755"/>
              <a:ext cx="8839454" cy="2694065"/>
              <a:chOff x="150286" y="4044755"/>
              <a:chExt cx="8839454" cy="2694065"/>
            </a:xfrm>
          </p:grpSpPr>
          <p:sp>
            <p:nvSpPr>
              <p:cNvPr id="6" name="正方形/長方形 5"/>
              <p:cNvSpPr/>
              <p:nvPr/>
            </p:nvSpPr>
            <p:spPr>
              <a:xfrm>
                <a:off x="1011180" y="6125518"/>
                <a:ext cx="7261924" cy="461665"/>
              </a:xfrm>
              <a:prstGeom prst="rect">
                <a:avLst/>
              </a:prstGeom>
            </p:spPr>
            <p:txBody>
              <a:bodyPr wrap="none">
                <a:spAutoFit/>
              </a:bodyPr>
              <a:lstStyle/>
              <a:p>
                <a:pPr algn="just"/>
                <a:r>
                  <a:rPr lang="ja-JP" altLang="en-US" sz="2400" dirty="0" smtClean="0">
                    <a:solidFill>
                      <a:prstClr val="black"/>
                    </a:solidFill>
                    <a:latin typeface="ＭＳ Ｐゴシック" panose="020B0600070205080204" pitchFamily="50" charset="-128"/>
                  </a:rPr>
                  <a:t>見守りの目が地域にコミュニティと交流の輪を生み出す</a:t>
                </a:r>
                <a:endParaRPr lang="en-US" altLang="ja-JP" sz="2400" dirty="0" smtClean="0">
                  <a:solidFill>
                    <a:prstClr val="black"/>
                  </a:solidFill>
                  <a:latin typeface="ＭＳ Ｐゴシック" panose="020B0600070205080204" pitchFamily="50" charset="-128"/>
                </a:endParaRPr>
              </a:p>
            </p:txBody>
          </p:sp>
          <p:grpSp>
            <p:nvGrpSpPr>
              <p:cNvPr id="156" name="グループ化 155"/>
              <p:cNvGrpSpPr/>
              <p:nvPr/>
            </p:nvGrpSpPr>
            <p:grpSpPr>
              <a:xfrm>
                <a:off x="150286" y="4044755"/>
                <a:ext cx="8839454" cy="2694065"/>
                <a:chOff x="150286" y="4044755"/>
                <a:chExt cx="8839454" cy="2694065"/>
              </a:xfrm>
            </p:grpSpPr>
            <p:grpSp>
              <p:nvGrpSpPr>
                <p:cNvPr id="154" name="グループ化 153"/>
                <p:cNvGrpSpPr/>
                <p:nvPr/>
              </p:nvGrpSpPr>
              <p:grpSpPr>
                <a:xfrm>
                  <a:off x="150286" y="4044755"/>
                  <a:ext cx="8839454" cy="2694065"/>
                  <a:chOff x="150286" y="4044755"/>
                  <a:chExt cx="8839454" cy="2694065"/>
                </a:xfrm>
              </p:grpSpPr>
              <p:sp>
                <p:nvSpPr>
                  <p:cNvPr id="5" name="フレーム 4"/>
                  <p:cNvSpPr/>
                  <p:nvPr/>
                </p:nvSpPr>
                <p:spPr>
                  <a:xfrm>
                    <a:off x="150286" y="6048005"/>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141" name="上下矢印 140"/>
                  <p:cNvSpPr/>
                  <p:nvPr/>
                </p:nvSpPr>
                <p:spPr>
                  <a:xfrm rot="16200000">
                    <a:off x="3315053" y="3841949"/>
                    <a:ext cx="1323857" cy="3036443"/>
                  </a:xfrm>
                  <a:prstGeom prst="upDownArrow">
                    <a:avLst/>
                  </a:prstGeom>
                  <a:solidFill>
                    <a:srgbClr val="41719C"/>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7" name="上下矢印 156"/>
                  <p:cNvSpPr/>
                  <p:nvPr/>
                </p:nvSpPr>
                <p:spPr>
                  <a:xfrm>
                    <a:off x="1053795" y="4044755"/>
                    <a:ext cx="724352" cy="1161047"/>
                  </a:xfrm>
                  <a:prstGeom prst="upDownArrow">
                    <a:avLst/>
                  </a:prstGeom>
                  <a:solidFill>
                    <a:srgbClr val="41719C"/>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交流</a:t>
                    </a:r>
                    <a:endParaRPr lang="ja-JP" altLang="en-US" dirty="0">
                      <a:solidFill>
                        <a:prstClr val="white"/>
                      </a:solidFill>
                    </a:endParaRPr>
                  </a:p>
                </p:txBody>
              </p:sp>
            </p:grpSp>
            <p:sp>
              <p:nvSpPr>
                <p:cNvPr id="161" name="テキスト ボックス 160"/>
                <p:cNvSpPr txBox="1"/>
                <p:nvPr/>
              </p:nvSpPr>
              <p:spPr>
                <a:xfrm>
                  <a:off x="2917081" y="4963440"/>
                  <a:ext cx="2297424" cy="830996"/>
                </a:xfrm>
                <a:prstGeom prst="rect">
                  <a:avLst/>
                </a:prstGeom>
                <a:noFill/>
                <a:ln>
                  <a:noFill/>
                </a:ln>
              </p:spPr>
              <p:txBody>
                <a:bodyPr wrap="none" rtlCol="0">
                  <a:spAutoFit/>
                </a:bodyPr>
                <a:lstStyle/>
                <a:p>
                  <a:r>
                    <a:rPr lang="ja-JP" altLang="en-US" sz="2400" dirty="0" smtClean="0">
                      <a:solidFill>
                        <a:prstClr val="white"/>
                      </a:solidFill>
                    </a:rPr>
                    <a:t>地域の見守る目</a:t>
                  </a:r>
                  <a:endParaRPr lang="en-US" altLang="ja-JP" sz="2400" dirty="0" smtClean="0">
                    <a:solidFill>
                      <a:prstClr val="white"/>
                    </a:solidFill>
                  </a:endParaRPr>
                </a:p>
                <a:p>
                  <a:r>
                    <a:rPr lang="ja-JP" altLang="en-US" sz="2400" dirty="0" smtClean="0">
                      <a:solidFill>
                        <a:prstClr val="white"/>
                      </a:solidFill>
                    </a:rPr>
                    <a:t>子どもとの交流</a:t>
                  </a:r>
                  <a:endParaRPr lang="en-US" altLang="ja-JP" sz="2400" dirty="0" smtClean="0">
                    <a:solidFill>
                      <a:prstClr val="white"/>
                    </a:solidFill>
                  </a:endParaRPr>
                </a:p>
              </p:txBody>
            </p:sp>
          </p:grpSp>
        </p:grpSp>
        <p:sp>
          <p:nvSpPr>
            <p:cNvPr id="81" name="上下矢印 80"/>
            <p:cNvSpPr/>
            <p:nvPr/>
          </p:nvSpPr>
          <p:spPr>
            <a:xfrm>
              <a:off x="1096236" y="2258984"/>
              <a:ext cx="724352" cy="1161047"/>
            </a:xfrm>
            <a:prstGeom prst="upDownArrow">
              <a:avLst/>
            </a:prstGeom>
            <a:solidFill>
              <a:srgbClr val="41719C"/>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交流</a:t>
              </a:r>
              <a:endParaRPr lang="ja-JP" altLang="en-US" dirty="0">
                <a:solidFill>
                  <a:prstClr val="white"/>
                </a:solidFill>
              </a:endParaRPr>
            </a:p>
          </p:txBody>
        </p:sp>
      </p:grpSp>
    </p:spTree>
    <p:extLst>
      <p:ext uri="{BB962C8B-B14F-4D97-AF65-F5344CB8AC3E}">
        <p14:creationId xmlns:p14="http://schemas.microsoft.com/office/powerpoint/2010/main" val="1554926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9"/>
                                        </p:tgtEl>
                                        <p:attrNameLst>
                                          <p:attrName>style.visibility</p:attrName>
                                        </p:attrNameLst>
                                      </p:cBhvr>
                                      <p:to>
                                        <p:strVal val="visible"/>
                                      </p:to>
                                    </p:set>
                                    <p:animEffect transition="in" filter="fade">
                                      <p:cBhvr>
                                        <p:cTn id="12" dur="500"/>
                                        <p:tgtEl>
                                          <p:spTgt spid="1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3"/>
                                        </p:tgtEl>
                                        <p:attrNameLst>
                                          <p:attrName>style.visibility</p:attrName>
                                        </p:attrNameLst>
                                      </p:cBhvr>
                                      <p:to>
                                        <p:strVal val="visible"/>
                                      </p:to>
                                    </p:set>
                                    <p:animEffect transition="in" filter="fade">
                                      <p:cBhvr>
                                        <p:cTn id="17" dur="500"/>
                                        <p:tgtEl>
                                          <p:spTgt spid="153"/>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つちうら子</a:t>
            </a:r>
            <a:r>
              <a:rPr lang="ja-JP" altLang="en-US" sz="3600" dirty="0">
                <a:solidFill>
                  <a:prstClr val="black"/>
                </a:solidFill>
                <a:latin typeface="ＭＳ Ｐゴシック" panose="020B0600070205080204" pitchFamily="50" charset="-128"/>
              </a:rPr>
              <a:t>ども</a:t>
            </a:r>
            <a:r>
              <a:rPr lang="ja-JP" altLang="en-US" sz="3600" dirty="0" smtClean="0">
                <a:solidFill>
                  <a:prstClr val="black"/>
                </a:solidFill>
                <a:latin typeface="ＭＳ Ｐゴシック" panose="020B0600070205080204" pitchFamily="50" charset="-128"/>
              </a:rPr>
              <a:t>教室５０５</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81" name="テキスト ボックス 80"/>
          <p:cNvSpPr txBox="1"/>
          <p:nvPr/>
        </p:nvSpPr>
        <p:spPr>
          <a:xfrm>
            <a:off x="0" y="1051751"/>
            <a:ext cx="5286375"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つちうら子ども教室５０５のある暮らし</a:t>
            </a:r>
            <a:endParaRPr lang="ja-JP" altLang="en-US" sz="2400" dirty="0">
              <a:solidFill>
                <a:prstClr val="black"/>
              </a:solidFill>
            </a:endParaRPr>
          </a:p>
        </p:txBody>
      </p:sp>
      <p:grpSp>
        <p:nvGrpSpPr>
          <p:cNvPr id="7" name="グループ化 6"/>
          <p:cNvGrpSpPr/>
          <p:nvPr/>
        </p:nvGrpSpPr>
        <p:grpSpPr>
          <a:xfrm>
            <a:off x="226630" y="1226089"/>
            <a:ext cx="8611547" cy="2839571"/>
            <a:chOff x="246704" y="1250890"/>
            <a:chExt cx="8611547" cy="2839571"/>
          </a:xfrm>
        </p:grpSpPr>
        <p:grpSp>
          <p:nvGrpSpPr>
            <p:cNvPr id="58" name="グループ化 57"/>
            <p:cNvGrpSpPr/>
            <p:nvPr/>
          </p:nvGrpSpPr>
          <p:grpSpPr>
            <a:xfrm>
              <a:off x="683317" y="1250890"/>
              <a:ext cx="8174934" cy="2839571"/>
              <a:chOff x="683317" y="1250890"/>
              <a:chExt cx="8174934" cy="2839571"/>
            </a:xfrm>
          </p:grpSpPr>
          <p:sp>
            <p:nvSpPr>
              <p:cNvPr id="19" name="テキスト ボックス 18"/>
              <p:cNvSpPr txBox="1"/>
              <p:nvPr/>
            </p:nvSpPr>
            <p:spPr>
              <a:xfrm>
                <a:off x="683317" y="3836545"/>
                <a:ext cx="2016899" cy="253916"/>
              </a:xfrm>
              <a:prstGeom prst="rect">
                <a:avLst/>
              </a:prstGeom>
              <a:noFill/>
            </p:spPr>
            <p:txBody>
              <a:bodyPr wrap="none" rtlCol="0">
                <a:spAutoFit/>
              </a:bodyPr>
              <a:lstStyle/>
              <a:p>
                <a:r>
                  <a:rPr lang="ja-JP" altLang="en-US" sz="1050" dirty="0" smtClean="0">
                    <a:solidFill>
                      <a:prstClr val="black"/>
                    </a:solidFill>
                  </a:rPr>
                  <a:t>参考：</a:t>
                </a:r>
                <a:r>
                  <a:rPr lang="en-US" altLang="ja-JP" sz="1050" dirty="0" smtClean="0">
                    <a:solidFill>
                      <a:prstClr val="black"/>
                    </a:solidFill>
                  </a:rPr>
                  <a:t>NPO</a:t>
                </a:r>
                <a:r>
                  <a:rPr lang="ja-JP" altLang="en-US" sz="1050" dirty="0" smtClean="0">
                    <a:solidFill>
                      <a:prstClr val="black"/>
                    </a:solidFill>
                  </a:rPr>
                  <a:t>法人ゆめ・まち・ねっと</a:t>
                </a:r>
                <a:endParaRPr lang="ja-JP" altLang="en-US" sz="1050" dirty="0">
                  <a:solidFill>
                    <a:prstClr val="black"/>
                  </a:solidFill>
                </a:endParaRPr>
              </a:p>
            </p:txBody>
          </p:sp>
          <p:grpSp>
            <p:nvGrpSpPr>
              <p:cNvPr id="49" name="グループ化 48"/>
              <p:cNvGrpSpPr/>
              <p:nvPr/>
            </p:nvGrpSpPr>
            <p:grpSpPr>
              <a:xfrm>
                <a:off x="3516964" y="1250890"/>
                <a:ext cx="5341287" cy="1464937"/>
                <a:chOff x="3516965" y="1484545"/>
                <a:chExt cx="5581929" cy="1561633"/>
              </a:xfrm>
            </p:grpSpPr>
            <p:grpSp>
              <p:nvGrpSpPr>
                <p:cNvPr id="48" name="グループ化 47"/>
                <p:cNvGrpSpPr/>
                <p:nvPr/>
              </p:nvGrpSpPr>
              <p:grpSpPr>
                <a:xfrm>
                  <a:off x="3516965" y="1709375"/>
                  <a:ext cx="5581929" cy="1260516"/>
                  <a:chOff x="3516965" y="1709375"/>
                  <a:chExt cx="5581929" cy="1260516"/>
                </a:xfrm>
              </p:grpSpPr>
              <p:grpSp>
                <p:nvGrpSpPr>
                  <p:cNvPr id="25" name="グループ化 24"/>
                  <p:cNvGrpSpPr/>
                  <p:nvPr/>
                </p:nvGrpSpPr>
                <p:grpSpPr>
                  <a:xfrm>
                    <a:off x="3516965" y="1709375"/>
                    <a:ext cx="5581929" cy="1260516"/>
                    <a:chOff x="3532489" y="1643283"/>
                    <a:chExt cx="1106185" cy="1290417"/>
                  </a:xfrm>
                </p:grpSpPr>
                <p:sp>
                  <p:nvSpPr>
                    <p:cNvPr id="22" name="正方形/長方形 21"/>
                    <p:cNvSpPr/>
                    <p:nvPr/>
                  </p:nvSpPr>
                  <p:spPr>
                    <a:xfrm>
                      <a:off x="3532489" y="1649940"/>
                      <a:ext cx="1106185" cy="1283760"/>
                    </a:xfrm>
                    <a:prstGeom prst="rect">
                      <a:avLst/>
                    </a:prstGeom>
                    <a:solidFill>
                      <a:srgbClr val="67B4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4" name="テキスト ボックス 23"/>
                    <p:cNvSpPr txBox="1"/>
                    <p:nvPr/>
                  </p:nvSpPr>
                  <p:spPr>
                    <a:xfrm>
                      <a:off x="3532489" y="1643283"/>
                      <a:ext cx="646331" cy="369332"/>
                    </a:xfrm>
                    <a:prstGeom prst="rect">
                      <a:avLst/>
                    </a:prstGeom>
                    <a:noFill/>
                  </p:spPr>
                  <p:txBody>
                    <a:bodyPr wrap="none" rtlCol="0">
                      <a:spAutoFit/>
                    </a:bodyPr>
                    <a:lstStyle/>
                    <a:p>
                      <a:r>
                        <a:rPr lang="ja-JP" altLang="en-US" dirty="0" smtClean="0">
                          <a:solidFill>
                            <a:prstClr val="black"/>
                          </a:solidFill>
                        </a:rPr>
                        <a:t>運動</a:t>
                      </a:r>
                      <a:endParaRPr lang="ja-JP" altLang="en-US" dirty="0">
                        <a:solidFill>
                          <a:prstClr val="black"/>
                        </a:solidFill>
                      </a:endParaRPr>
                    </a:p>
                  </p:txBody>
                </p:sp>
              </p:grpSp>
              <p:sp>
                <p:nvSpPr>
                  <p:cNvPr id="44" name="正方形/長方形 43"/>
                  <p:cNvSpPr/>
                  <p:nvPr/>
                </p:nvSpPr>
                <p:spPr>
                  <a:xfrm>
                    <a:off x="3609974" y="1791967"/>
                    <a:ext cx="1047751" cy="106633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rPr>
                      <a:t>運動</a:t>
                    </a:r>
                    <a:endParaRPr lang="ja-JP" altLang="en-US" sz="3200" dirty="0">
                      <a:solidFill>
                        <a:prstClr val="white"/>
                      </a:solidFill>
                    </a:endParaRPr>
                  </a:p>
                </p:txBody>
              </p:sp>
            </p:grpSp>
            <p:grpSp>
              <p:nvGrpSpPr>
                <p:cNvPr id="38" name="グループ化 37"/>
                <p:cNvGrpSpPr/>
                <p:nvPr/>
              </p:nvGrpSpPr>
              <p:grpSpPr>
                <a:xfrm>
                  <a:off x="6964708" y="1637432"/>
                  <a:ext cx="1961592" cy="1390452"/>
                  <a:chOff x="6687579" y="1663971"/>
                  <a:chExt cx="1961592" cy="1390452"/>
                </a:xfrm>
              </p:grpSpPr>
              <p:pic>
                <p:nvPicPr>
                  <p:cNvPr id="4108" name="Picture 12" descr="http://2.bp.blogspot.com/-R9fygJI7KIQ/Uab3zOD7QYI/AAAAAAAAUVM/9yTg0fPAsYo/s800/janken_boy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7579" y="1663971"/>
                    <a:ext cx="1961592" cy="1206379"/>
                  </a:xfrm>
                  <a:prstGeom prst="rect">
                    <a:avLst/>
                  </a:prstGeom>
                  <a:noFill/>
                  <a:extLst>
                    <a:ext uri="{909E8E84-426E-40dd-AFC4-6F175D3DCCD1}">
                      <a14:hiddenFill xmlns="" xmlns:a14="http://schemas.microsoft.com/office/drawing/2010/main">
                        <a:solidFill>
                          <a:srgbClr val="FFFFFF"/>
                        </a:solidFill>
                      </a14:hiddenFill>
                    </a:ext>
                  </a:extLst>
                </p:spPr>
              </p:pic>
              <p:sp>
                <p:nvSpPr>
                  <p:cNvPr id="104" name="テキスト ボックス 103"/>
                  <p:cNvSpPr txBox="1"/>
                  <p:nvPr/>
                </p:nvSpPr>
                <p:spPr>
                  <a:xfrm>
                    <a:off x="6846086" y="2685091"/>
                    <a:ext cx="1718740" cy="369332"/>
                  </a:xfrm>
                  <a:prstGeom prst="rect">
                    <a:avLst/>
                  </a:prstGeom>
                  <a:noFill/>
                </p:spPr>
                <p:txBody>
                  <a:bodyPr wrap="none" rtlCol="0">
                    <a:spAutoFit/>
                  </a:bodyPr>
                  <a:lstStyle/>
                  <a:p>
                    <a:r>
                      <a:rPr lang="ja-JP" altLang="en-US" dirty="0" smtClean="0">
                        <a:solidFill>
                          <a:prstClr val="black"/>
                        </a:solidFill>
                      </a:rPr>
                      <a:t>レクリエーション</a:t>
                    </a:r>
                    <a:endParaRPr lang="en-US" altLang="ja-JP" dirty="0" smtClean="0">
                      <a:solidFill>
                        <a:prstClr val="black"/>
                      </a:solidFill>
                    </a:endParaRPr>
                  </a:p>
                </p:txBody>
              </p:sp>
            </p:grpSp>
            <p:grpSp>
              <p:nvGrpSpPr>
                <p:cNvPr id="39" name="グループ化 38"/>
                <p:cNvGrpSpPr/>
                <p:nvPr/>
              </p:nvGrpSpPr>
              <p:grpSpPr>
                <a:xfrm>
                  <a:off x="5652807" y="1621239"/>
                  <a:ext cx="1539205" cy="1424939"/>
                  <a:chOff x="4968670" y="1540634"/>
                  <a:chExt cx="1539205" cy="1424939"/>
                </a:xfrm>
              </p:grpSpPr>
              <p:pic>
                <p:nvPicPr>
                  <p:cNvPr id="4106" name="Picture 10" descr="http://4.bp.blogspot.com/-RFCTfxH5ajY/UV1JR7TycoI/AAAAAAAAPXM/SqZDeyXkz0Q/s1600/tabletenni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3406" y="1540634"/>
                    <a:ext cx="1141423" cy="1168599"/>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テキスト ボックス 104"/>
                  <p:cNvSpPr txBox="1"/>
                  <p:nvPr/>
                </p:nvSpPr>
                <p:spPr>
                  <a:xfrm>
                    <a:off x="4968670" y="2596241"/>
                    <a:ext cx="1539205" cy="369332"/>
                  </a:xfrm>
                  <a:prstGeom prst="rect">
                    <a:avLst/>
                  </a:prstGeom>
                  <a:noFill/>
                </p:spPr>
                <p:txBody>
                  <a:bodyPr wrap="none" rtlCol="0">
                    <a:spAutoFit/>
                  </a:bodyPr>
                  <a:lstStyle/>
                  <a:p>
                    <a:r>
                      <a:rPr lang="ja-JP" altLang="en-US" dirty="0" smtClean="0">
                        <a:solidFill>
                          <a:prstClr val="black"/>
                        </a:solidFill>
                      </a:rPr>
                      <a:t>屋内スポーツ</a:t>
                    </a:r>
                    <a:endParaRPr lang="en-US" altLang="ja-JP" dirty="0" smtClean="0">
                      <a:solidFill>
                        <a:prstClr val="black"/>
                      </a:solidFill>
                    </a:endParaRPr>
                  </a:p>
                </p:txBody>
              </p:sp>
            </p:grpSp>
            <p:grpSp>
              <p:nvGrpSpPr>
                <p:cNvPr id="41" name="グループ化 40"/>
                <p:cNvGrpSpPr/>
                <p:nvPr/>
              </p:nvGrpSpPr>
              <p:grpSpPr>
                <a:xfrm>
                  <a:off x="4782734" y="1484545"/>
                  <a:ext cx="967023" cy="1523080"/>
                  <a:chOff x="4230341" y="1415857"/>
                  <a:chExt cx="967023" cy="1523080"/>
                </a:xfrm>
              </p:grpSpPr>
              <p:pic>
                <p:nvPicPr>
                  <p:cNvPr id="4104" name="Picture 8" descr="http://3.bp.blogspot.com/-KPQ-f9G0_Sk/VA7mSu55ACI/AAAAAAAAmN0/LC-bSrgjHf4/s800/kendama_ma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6673" y="1415857"/>
                    <a:ext cx="940691" cy="1243888"/>
                  </a:xfrm>
                  <a:prstGeom prst="rect">
                    <a:avLst/>
                  </a:prstGeom>
                  <a:noFill/>
                  <a:extLst>
                    <a:ext uri="{909E8E84-426E-40dd-AFC4-6F175D3DCCD1}">
                      <a14:hiddenFill xmlns="" xmlns:a14="http://schemas.microsoft.com/office/drawing/2010/main">
                        <a:solidFill>
                          <a:srgbClr val="FFFFFF"/>
                        </a:solidFill>
                      </a14:hiddenFill>
                    </a:ext>
                  </a:extLst>
                </p:spPr>
              </p:pic>
              <p:sp>
                <p:nvSpPr>
                  <p:cNvPr id="116" name="テキスト ボックス 115"/>
                  <p:cNvSpPr txBox="1"/>
                  <p:nvPr/>
                </p:nvSpPr>
                <p:spPr>
                  <a:xfrm>
                    <a:off x="4230341" y="2569605"/>
                    <a:ext cx="867546" cy="369332"/>
                  </a:xfrm>
                  <a:prstGeom prst="rect">
                    <a:avLst/>
                  </a:prstGeom>
                  <a:noFill/>
                </p:spPr>
                <p:txBody>
                  <a:bodyPr wrap="none" rtlCol="0">
                    <a:spAutoFit/>
                  </a:bodyPr>
                  <a:lstStyle/>
                  <a:p>
                    <a:r>
                      <a:rPr lang="ja-JP" altLang="en-US" dirty="0" smtClean="0">
                        <a:solidFill>
                          <a:prstClr val="black"/>
                        </a:solidFill>
                      </a:rPr>
                      <a:t>昔遊び</a:t>
                    </a:r>
                    <a:endParaRPr lang="en-US" altLang="ja-JP" dirty="0" smtClean="0">
                      <a:solidFill>
                        <a:prstClr val="black"/>
                      </a:solidFill>
                    </a:endParaRPr>
                  </a:p>
                </p:txBody>
              </p:sp>
            </p:grpSp>
          </p:grpSp>
          <p:grpSp>
            <p:nvGrpSpPr>
              <p:cNvPr id="52" name="グループ化 51"/>
              <p:cNvGrpSpPr/>
              <p:nvPr/>
            </p:nvGrpSpPr>
            <p:grpSpPr>
              <a:xfrm>
                <a:off x="3516965" y="2483899"/>
                <a:ext cx="5341286" cy="1516431"/>
                <a:chOff x="3516965" y="2879810"/>
                <a:chExt cx="5581929" cy="1774342"/>
              </a:xfrm>
            </p:grpSpPr>
            <p:grpSp>
              <p:nvGrpSpPr>
                <p:cNvPr id="50" name="グループ化 49"/>
                <p:cNvGrpSpPr/>
                <p:nvPr/>
              </p:nvGrpSpPr>
              <p:grpSpPr>
                <a:xfrm>
                  <a:off x="3516965" y="3296282"/>
                  <a:ext cx="5581929" cy="1321573"/>
                  <a:chOff x="3516965" y="3296282"/>
                  <a:chExt cx="5581929" cy="1321573"/>
                </a:xfrm>
              </p:grpSpPr>
              <p:sp>
                <p:nvSpPr>
                  <p:cNvPr id="96" name="正方形/長方形 95"/>
                  <p:cNvSpPr/>
                  <p:nvPr/>
                </p:nvSpPr>
                <p:spPr>
                  <a:xfrm>
                    <a:off x="3516965" y="3296282"/>
                    <a:ext cx="5581929" cy="1321573"/>
                  </a:xfrm>
                  <a:prstGeom prst="rect">
                    <a:avLst/>
                  </a:prstGeom>
                  <a:solidFill>
                    <a:srgbClr val="67B4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0" name="正方形/長方形 119"/>
                  <p:cNvSpPr/>
                  <p:nvPr/>
                </p:nvSpPr>
                <p:spPr>
                  <a:xfrm>
                    <a:off x="3602643" y="3429458"/>
                    <a:ext cx="1047750" cy="106633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prstClr val="white"/>
                        </a:solidFill>
                      </a:rPr>
                      <a:t>文化</a:t>
                    </a:r>
                  </a:p>
                </p:txBody>
              </p:sp>
            </p:grpSp>
            <p:grpSp>
              <p:nvGrpSpPr>
                <p:cNvPr id="34" name="グループ化 33"/>
                <p:cNvGrpSpPr/>
                <p:nvPr/>
              </p:nvGrpSpPr>
              <p:grpSpPr>
                <a:xfrm>
                  <a:off x="5768970" y="3038031"/>
                  <a:ext cx="1377957" cy="1616121"/>
                  <a:chOff x="5124101" y="2938919"/>
                  <a:chExt cx="1377957" cy="1616121"/>
                </a:xfrm>
              </p:grpSpPr>
              <p:sp>
                <p:nvSpPr>
                  <p:cNvPr id="28" name="テキスト ボックス 27"/>
                  <p:cNvSpPr txBox="1"/>
                  <p:nvPr/>
                </p:nvSpPr>
                <p:spPr>
                  <a:xfrm>
                    <a:off x="5496641" y="4185708"/>
                    <a:ext cx="646331" cy="369332"/>
                  </a:xfrm>
                  <a:prstGeom prst="rect">
                    <a:avLst/>
                  </a:prstGeom>
                  <a:noFill/>
                </p:spPr>
                <p:txBody>
                  <a:bodyPr wrap="none" rtlCol="0">
                    <a:spAutoFit/>
                  </a:bodyPr>
                  <a:lstStyle/>
                  <a:p>
                    <a:r>
                      <a:rPr lang="ja-JP" altLang="en-US" dirty="0" smtClean="0">
                        <a:solidFill>
                          <a:prstClr val="black"/>
                        </a:solidFill>
                      </a:rPr>
                      <a:t>工作</a:t>
                    </a:r>
                    <a:endParaRPr lang="en-US" altLang="ja-JP" dirty="0" smtClean="0">
                      <a:solidFill>
                        <a:prstClr val="black"/>
                      </a:solidFill>
                    </a:endParaRPr>
                  </a:p>
                </p:txBody>
              </p:sp>
              <p:pic>
                <p:nvPicPr>
                  <p:cNvPr id="4114" name="Picture 18" descr="http://4.bp.blogspot.com/-evBAaOSqvAA/Uab31Io0z7I/AAAAAAAAUWI/D7uPMB3grAY/s800/kodomo_kousaku.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24101" y="2938919"/>
                    <a:ext cx="1377957" cy="1358209"/>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33" name="グループ化 32"/>
                <p:cNvGrpSpPr/>
                <p:nvPr/>
              </p:nvGrpSpPr>
              <p:grpSpPr>
                <a:xfrm>
                  <a:off x="4966375" y="3054826"/>
                  <a:ext cx="772177" cy="1549238"/>
                  <a:chOff x="4281313" y="3046179"/>
                  <a:chExt cx="772177" cy="1549238"/>
                </a:xfrm>
              </p:grpSpPr>
              <p:pic>
                <p:nvPicPr>
                  <p:cNvPr id="4110" name="Picture 14" descr="http://3.bp.blogspot.com/-_a2AJwS0IWs/UO_3fcdDXbI/AAAAAAAAKuM/qLCCkqF0B0g/s1600/scince_jikke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1313" y="3046179"/>
                    <a:ext cx="772177" cy="1270802"/>
                  </a:xfrm>
                  <a:prstGeom prst="rect">
                    <a:avLst/>
                  </a:prstGeom>
                  <a:noFill/>
                  <a:extLst>
                    <a:ext uri="{909E8E84-426E-40dd-AFC4-6F175D3DCCD1}">
                      <a14:hiddenFill xmlns="" xmlns:a14="http://schemas.microsoft.com/office/drawing/2010/main">
                        <a:solidFill>
                          <a:srgbClr val="FFFFFF"/>
                        </a:solidFill>
                      </a14:hiddenFill>
                    </a:ext>
                  </a:extLst>
                </p:spPr>
              </p:pic>
              <p:sp>
                <p:nvSpPr>
                  <p:cNvPr id="110" name="テキスト ボックス 109"/>
                  <p:cNvSpPr txBox="1"/>
                  <p:nvPr/>
                </p:nvSpPr>
                <p:spPr>
                  <a:xfrm>
                    <a:off x="4336552" y="4226085"/>
                    <a:ext cx="646331" cy="369332"/>
                  </a:xfrm>
                  <a:prstGeom prst="rect">
                    <a:avLst/>
                  </a:prstGeom>
                  <a:noFill/>
                </p:spPr>
                <p:txBody>
                  <a:bodyPr wrap="none" rtlCol="0">
                    <a:spAutoFit/>
                  </a:bodyPr>
                  <a:lstStyle/>
                  <a:p>
                    <a:r>
                      <a:rPr lang="ja-JP" altLang="en-US" dirty="0" smtClean="0">
                        <a:solidFill>
                          <a:prstClr val="black"/>
                        </a:solidFill>
                      </a:rPr>
                      <a:t>実験</a:t>
                    </a:r>
                    <a:endParaRPr lang="en-US" altLang="ja-JP" dirty="0" smtClean="0">
                      <a:solidFill>
                        <a:prstClr val="black"/>
                      </a:solidFill>
                    </a:endParaRPr>
                  </a:p>
                </p:txBody>
              </p:sp>
            </p:grpSp>
            <p:grpSp>
              <p:nvGrpSpPr>
                <p:cNvPr id="42" name="グループ化 41"/>
                <p:cNvGrpSpPr/>
                <p:nvPr/>
              </p:nvGrpSpPr>
              <p:grpSpPr>
                <a:xfrm>
                  <a:off x="7269367" y="2879810"/>
                  <a:ext cx="1121759" cy="1710103"/>
                  <a:chOff x="6691746" y="2985554"/>
                  <a:chExt cx="1121759" cy="1710103"/>
                </a:xfrm>
              </p:grpSpPr>
              <p:pic>
                <p:nvPicPr>
                  <p:cNvPr id="4112" name="Picture 16" descr="http://4.bp.blogspot.com/-gWcd5jjsaWg/UnIETHYRaqI/AAAAAAAAaB8/Exn6jdZ4tD8/s800/syamise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819848">
                    <a:off x="6785888" y="2985554"/>
                    <a:ext cx="1027617" cy="1442268"/>
                  </a:xfrm>
                  <a:prstGeom prst="rect">
                    <a:avLst/>
                  </a:prstGeom>
                  <a:noFill/>
                  <a:extLst>
                    <a:ext uri="{909E8E84-426E-40dd-AFC4-6F175D3DCCD1}">
                      <a14:hiddenFill xmlns="" xmlns:a14="http://schemas.microsoft.com/office/drawing/2010/main">
                        <a:solidFill>
                          <a:srgbClr val="FFFFFF"/>
                        </a:solidFill>
                      </a14:hiddenFill>
                    </a:ext>
                  </a:extLst>
                </p:spPr>
              </p:pic>
              <p:sp>
                <p:nvSpPr>
                  <p:cNvPr id="119" name="テキスト ボックス 118"/>
                  <p:cNvSpPr txBox="1"/>
                  <p:nvPr/>
                </p:nvSpPr>
                <p:spPr>
                  <a:xfrm>
                    <a:off x="6691746" y="4326325"/>
                    <a:ext cx="1107996" cy="369332"/>
                  </a:xfrm>
                  <a:prstGeom prst="rect">
                    <a:avLst/>
                  </a:prstGeom>
                  <a:noFill/>
                </p:spPr>
                <p:txBody>
                  <a:bodyPr wrap="none" rtlCol="0">
                    <a:spAutoFit/>
                  </a:bodyPr>
                  <a:lstStyle/>
                  <a:p>
                    <a:r>
                      <a:rPr lang="ja-JP" altLang="en-US" dirty="0">
                        <a:solidFill>
                          <a:prstClr val="black"/>
                        </a:solidFill>
                      </a:rPr>
                      <a:t>伝統</a:t>
                    </a:r>
                    <a:r>
                      <a:rPr lang="ja-JP" altLang="en-US" dirty="0" smtClean="0">
                        <a:solidFill>
                          <a:prstClr val="black"/>
                        </a:solidFill>
                      </a:rPr>
                      <a:t>音楽</a:t>
                    </a:r>
                    <a:endParaRPr lang="en-US" altLang="ja-JP" dirty="0" smtClean="0">
                      <a:solidFill>
                        <a:prstClr val="black"/>
                      </a:solidFill>
                    </a:endParaRPr>
                  </a:p>
                </p:txBody>
              </p:sp>
            </p:grpSp>
          </p:grpSp>
        </p:grpSp>
        <p:pic>
          <p:nvPicPr>
            <p:cNvPr id="6" name="図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6704" y="1539275"/>
              <a:ext cx="3149673" cy="2362255"/>
            </a:xfrm>
            <a:prstGeom prst="rect">
              <a:avLst/>
            </a:prstGeom>
          </p:spPr>
        </p:pic>
      </p:grpSp>
      <p:graphicFrame>
        <p:nvGraphicFramePr>
          <p:cNvPr id="61" name="表 60"/>
          <p:cNvGraphicFramePr>
            <a:graphicFrameLocks noGrp="1"/>
          </p:cNvGraphicFramePr>
          <p:nvPr>
            <p:extLst/>
          </p:nvPr>
        </p:nvGraphicFramePr>
        <p:xfrm>
          <a:off x="261023" y="4004864"/>
          <a:ext cx="8481026" cy="1834284"/>
        </p:xfrm>
        <a:graphic>
          <a:graphicData uri="http://schemas.openxmlformats.org/drawingml/2006/table">
            <a:tbl>
              <a:tblPr>
                <a:tableStyleId>{5C22544A-7EE6-4342-B048-85BDC9FD1C3A}</a:tableStyleId>
              </a:tblPr>
              <a:tblGrid>
                <a:gridCol w="1047660"/>
                <a:gridCol w="1283515"/>
                <a:gridCol w="4716467"/>
                <a:gridCol w="1433384"/>
              </a:tblGrid>
              <a:tr h="365055">
                <a:tc>
                  <a:txBody>
                    <a:bodyPr/>
                    <a:lstStyle/>
                    <a:p>
                      <a:pPr algn="ctr" fontAlgn="ctr"/>
                      <a:r>
                        <a:rPr lang="ja-JP" altLang="en-US" sz="1400" u="none" strike="noStrike" dirty="0" smtClean="0">
                          <a:solidFill>
                            <a:schemeClr val="bg1"/>
                          </a:solidFill>
                          <a:effectLst/>
                        </a:rPr>
                        <a:t>費用項目</a:t>
                      </a:r>
                      <a:endParaRPr lang="ja-JP" altLang="en-US" sz="14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ctr" fontAlgn="ctr"/>
                      <a:r>
                        <a:rPr lang="ja-JP" altLang="en-US" sz="1400" u="none" strike="noStrike" dirty="0" smtClean="0">
                          <a:solidFill>
                            <a:schemeClr val="bg1"/>
                          </a:solidFill>
                          <a:effectLst/>
                        </a:rPr>
                        <a:t>金額</a:t>
                      </a:r>
                      <a:endParaRPr lang="en-US" altLang="ja-JP" sz="1400" u="none" strike="noStrike" dirty="0" smtClean="0">
                        <a:solidFill>
                          <a:schemeClr val="bg1"/>
                        </a:solidFill>
                        <a:effectLst/>
                      </a:endParaRPr>
                    </a:p>
                    <a:p>
                      <a:pPr algn="ctr" fontAlgn="ctr"/>
                      <a:r>
                        <a:rPr lang="en-US" altLang="ja-JP" sz="1400" u="none" strike="noStrike" dirty="0" smtClean="0">
                          <a:solidFill>
                            <a:schemeClr val="bg1"/>
                          </a:solidFill>
                          <a:effectLst/>
                        </a:rPr>
                        <a:t>[</a:t>
                      </a:r>
                      <a:r>
                        <a:rPr lang="ja-JP" altLang="en-US" sz="1400" u="none" strike="noStrike" dirty="0">
                          <a:solidFill>
                            <a:schemeClr val="bg1"/>
                          </a:solidFill>
                          <a:effectLst/>
                        </a:rPr>
                        <a:t>円</a:t>
                      </a:r>
                      <a:r>
                        <a:rPr lang="en-US" altLang="ja-JP" sz="1400" u="none" strike="noStrike" dirty="0">
                          <a:solidFill>
                            <a:schemeClr val="bg1"/>
                          </a:solidFill>
                          <a:effectLst/>
                        </a:rPr>
                        <a:t>/</a:t>
                      </a:r>
                      <a:r>
                        <a:rPr lang="ja-JP" altLang="en-US" sz="1400" u="none" strike="noStrike" dirty="0">
                          <a:solidFill>
                            <a:schemeClr val="bg1"/>
                          </a:solidFill>
                          <a:effectLst/>
                        </a:rPr>
                        <a:t>年</a:t>
                      </a:r>
                      <a:r>
                        <a:rPr lang="en-US" altLang="ja-JP" sz="1400" u="none" strike="noStrike" dirty="0">
                          <a:solidFill>
                            <a:schemeClr val="bg1"/>
                          </a:solidFill>
                          <a:effectLst/>
                        </a:rPr>
                        <a:t>]</a:t>
                      </a:r>
                      <a:endParaRPr lang="en-US" altLang="ja-JP" sz="14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ctr" fontAlgn="ctr"/>
                      <a:r>
                        <a:rPr lang="ja-JP" altLang="en-US" sz="1400" u="none" strike="noStrike" dirty="0">
                          <a:solidFill>
                            <a:schemeClr val="bg1"/>
                          </a:solidFill>
                          <a:effectLst/>
                        </a:rPr>
                        <a:t>計算</a:t>
                      </a:r>
                      <a:endParaRPr lang="ja-JP" altLang="en-US" sz="14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ctr" fontAlgn="ctr"/>
                      <a:r>
                        <a:rPr lang="ja-JP" altLang="en-US" sz="1400" u="none" strike="noStrike" dirty="0">
                          <a:solidFill>
                            <a:schemeClr val="bg1"/>
                          </a:solidFill>
                          <a:effectLst/>
                        </a:rPr>
                        <a:t>備考</a:t>
                      </a:r>
                      <a:endParaRPr lang="ja-JP" altLang="en-US" sz="14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r>
              <a:tr h="281893">
                <a:tc>
                  <a:txBody>
                    <a:bodyPr/>
                    <a:lstStyle/>
                    <a:p>
                      <a:pPr algn="l" fontAlgn="ctr"/>
                      <a:r>
                        <a:rPr lang="ja-JP" altLang="en-US" sz="1400" u="none" strike="noStrike" dirty="0">
                          <a:effectLst/>
                        </a:rPr>
                        <a:t>人件費</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400" u="none" strike="noStrike" dirty="0" smtClean="0">
                          <a:effectLst/>
                        </a:rPr>
                        <a:t>1,800,000</a:t>
                      </a:r>
                      <a:endPar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400" u="none" strike="noStrike" dirty="0" smtClean="0">
                          <a:effectLst/>
                        </a:rPr>
                        <a:t>　</a:t>
                      </a:r>
                      <a:r>
                        <a:rPr lang="zh-TW" altLang="en-US" sz="1400" u="none" strike="noStrike" dirty="0" smtClean="0">
                          <a:effectLst/>
                        </a:rPr>
                        <a:t>（</a:t>
                      </a:r>
                      <a:r>
                        <a:rPr lang="en-US" altLang="zh-TW" sz="1400" u="none" strike="noStrike" dirty="0">
                          <a:effectLst/>
                        </a:rPr>
                        <a:t>1000+800</a:t>
                      </a:r>
                      <a:r>
                        <a:rPr lang="zh-TW" altLang="en-US" sz="1400" u="none" strike="noStrike" dirty="0">
                          <a:effectLst/>
                        </a:rPr>
                        <a:t>）</a:t>
                      </a:r>
                      <a:r>
                        <a:rPr lang="zh-TW" altLang="en-US" sz="1400" u="none" strike="noStrike" dirty="0">
                          <a:effectLst/>
                          <a:latin typeface="ＭＳ Ｐゴシック" panose="020B0600070205080204" pitchFamily="50" charset="-128"/>
                          <a:ea typeface="ＭＳ Ｐゴシック" panose="020B0600070205080204" pitchFamily="50" charset="-128"/>
                        </a:rPr>
                        <a:t>円</a:t>
                      </a:r>
                      <a:r>
                        <a:rPr lang="en-US" altLang="zh-TW" sz="1400" u="none" strike="noStrike" dirty="0">
                          <a:effectLst/>
                          <a:latin typeface="ＭＳ Ｐゴシック" panose="020B0600070205080204" pitchFamily="50" charset="-128"/>
                          <a:ea typeface="ＭＳ Ｐゴシック" panose="020B0600070205080204" pitchFamily="50" charset="-128"/>
                        </a:rPr>
                        <a:t>/</a:t>
                      </a:r>
                      <a:r>
                        <a:rPr lang="zh-TW" altLang="en-US" sz="1400" u="none" strike="noStrike" dirty="0">
                          <a:effectLst/>
                          <a:latin typeface="ＭＳ Ｐゴシック" panose="020B0600070205080204" pitchFamily="50" charset="-128"/>
                          <a:ea typeface="ＭＳ Ｐゴシック" panose="020B0600070205080204" pitchFamily="50" charset="-128"/>
                        </a:rPr>
                        <a:t>時間</a:t>
                      </a:r>
                      <a:r>
                        <a:rPr lang="en-US" altLang="zh-TW" sz="1400" u="none" strike="noStrike" dirty="0">
                          <a:effectLst/>
                          <a:latin typeface="ＭＳ Ｐゴシック" panose="020B0600070205080204" pitchFamily="50" charset="-128"/>
                          <a:ea typeface="ＭＳ Ｐゴシック" panose="020B0600070205080204" pitchFamily="50" charset="-128"/>
                        </a:rPr>
                        <a:t>×4</a:t>
                      </a:r>
                      <a:r>
                        <a:rPr lang="zh-TW" altLang="en-US" sz="1400" u="none" strike="noStrike" dirty="0">
                          <a:effectLst/>
                          <a:latin typeface="ＭＳ Ｐゴシック" panose="020B0600070205080204" pitchFamily="50" charset="-128"/>
                          <a:ea typeface="ＭＳ Ｐゴシック" panose="020B0600070205080204" pitchFamily="50" charset="-128"/>
                        </a:rPr>
                        <a:t>時間</a:t>
                      </a:r>
                      <a:r>
                        <a:rPr lang="en-US" altLang="zh-TW" sz="1400" u="none" strike="noStrike" dirty="0">
                          <a:effectLst/>
                          <a:latin typeface="ＭＳ Ｐゴシック" panose="020B0600070205080204" pitchFamily="50" charset="-128"/>
                          <a:ea typeface="ＭＳ Ｐゴシック" panose="020B0600070205080204" pitchFamily="50" charset="-128"/>
                        </a:rPr>
                        <a:t>/</a:t>
                      </a:r>
                      <a:r>
                        <a:rPr lang="zh-TW" altLang="en-US" sz="1400" u="none" strike="noStrike" dirty="0">
                          <a:effectLst/>
                          <a:latin typeface="ＭＳ Ｐゴシック" panose="020B0600070205080204" pitchFamily="50" charset="-128"/>
                          <a:ea typeface="ＭＳ Ｐゴシック" panose="020B0600070205080204" pitchFamily="50" charset="-128"/>
                        </a:rPr>
                        <a:t>日</a:t>
                      </a:r>
                      <a:r>
                        <a:rPr lang="en-US" altLang="zh-TW" sz="1400" u="none" strike="noStrike" dirty="0">
                          <a:effectLst/>
                          <a:latin typeface="ＭＳ Ｐゴシック" panose="020B0600070205080204" pitchFamily="50" charset="-128"/>
                          <a:ea typeface="ＭＳ Ｐゴシック" panose="020B0600070205080204" pitchFamily="50" charset="-128"/>
                        </a:rPr>
                        <a:t>×250</a:t>
                      </a:r>
                      <a:r>
                        <a:rPr lang="zh-TW" altLang="en-US" sz="1400" u="none" strike="noStrike" dirty="0">
                          <a:effectLst/>
                          <a:latin typeface="ＭＳ Ｐゴシック" panose="020B0600070205080204" pitchFamily="50" charset="-128"/>
                          <a:ea typeface="ＭＳ Ｐゴシック" panose="020B0600070205080204" pitchFamily="50" charset="-128"/>
                        </a:rPr>
                        <a:t>日</a:t>
                      </a:r>
                      <a:endParaRPr lang="zh-TW"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050" u="none" strike="noStrike" dirty="0">
                          <a:effectLst/>
                        </a:rPr>
                        <a:t>コーディネーター</a:t>
                      </a:r>
                      <a:r>
                        <a:rPr lang="en-US" altLang="ja-JP" sz="1050" u="none" strike="noStrike" dirty="0">
                          <a:effectLst/>
                        </a:rPr>
                        <a:t>1</a:t>
                      </a:r>
                      <a:r>
                        <a:rPr lang="ja-JP" altLang="en-US" sz="1050" u="none" strike="noStrike" dirty="0" smtClean="0">
                          <a:effectLst/>
                        </a:rPr>
                        <a:t>人</a:t>
                      </a:r>
                      <a:endParaRPr lang="en-US" altLang="ja-JP" sz="1050" u="none" strike="noStrike" dirty="0" smtClean="0">
                        <a:effectLst/>
                      </a:endParaRPr>
                    </a:p>
                    <a:p>
                      <a:pPr algn="l" fontAlgn="ctr"/>
                      <a:r>
                        <a:rPr lang="ja-JP" altLang="en-US" sz="1050" u="none" strike="noStrike" dirty="0" smtClean="0">
                          <a:effectLst/>
                        </a:rPr>
                        <a:t>＋</a:t>
                      </a:r>
                      <a:r>
                        <a:rPr lang="ja-JP" altLang="en-US" sz="1050" u="none" strike="noStrike" dirty="0">
                          <a:effectLst/>
                        </a:rPr>
                        <a:t>講師</a:t>
                      </a:r>
                      <a:r>
                        <a:rPr lang="en-US" altLang="ja-JP" sz="1050" u="none" strike="noStrike" dirty="0">
                          <a:effectLst/>
                        </a:rPr>
                        <a:t>1</a:t>
                      </a:r>
                      <a:r>
                        <a:rPr lang="ja-JP" altLang="en-US" sz="1050" u="none" strike="noStrike" dirty="0">
                          <a:effectLst/>
                        </a:rPr>
                        <a:t>人</a:t>
                      </a:r>
                      <a:endParaRPr lang="ja-JP" altLang="en-US" sz="105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251383">
                <a:tc>
                  <a:txBody>
                    <a:bodyPr/>
                    <a:lstStyle/>
                    <a:p>
                      <a:pPr algn="l" fontAlgn="ctr"/>
                      <a:r>
                        <a:rPr lang="ja-JP" altLang="en-US" sz="1400" u="none" strike="noStrike" dirty="0">
                          <a:effectLst/>
                        </a:rPr>
                        <a:t>消耗品費</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400" u="none" strike="noStrike" dirty="0" smtClean="0">
                          <a:effectLst/>
                        </a:rPr>
                        <a:t>120,000</a:t>
                      </a:r>
                      <a:endPar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400" u="none" strike="noStrike" dirty="0" smtClean="0">
                          <a:effectLst/>
                        </a:rPr>
                        <a:t>　</a:t>
                      </a:r>
                      <a:r>
                        <a:rPr lang="en-US" altLang="ja-JP" sz="1400" u="none" strike="noStrike" dirty="0" smtClean="0">
                          <a:effectLst/>
                        </a:rPr>
                        <a:t>1</a:t>
                      </a:r>
                      <a:r>
                        <a:rPr lang="ja-JP" altLang="en-US" sz="1400" u="none" strike="noStrike" dirty="0">
                          <a:effectLst/>
                        </a:rPr>
                        <a:t>万円</a:t>
                      </a:r>
                      <a:r>
                        <a:rPr lang="en-US" altLang="ja-JP" sz="1400" u="none" strike="noStrike" dirty="0">
                          <a:effectLst/>
                        </a:rPr>
                        <a:t>/</a:t>
                      </a:r>
                      <a:r>
                        <a:rPr lang="ja-JP" altLang="en-US" sz="1400" u="none" strike="noStrike" dirty="0">
                          <a:effectLst/>
                        </a:rPr>
                        <a:t>月</a:t>
                      </a:r>
                      <a:r>
                        <a:rPr lang="en-US" altLang="ja-JP" sz="1400" u="none" strike="noStrike" dirty="0">
                          <a:effectLst/>
                        </a:rPr>
                        <a:t>×12</a:t>
                      </a:r>
                      <a:r>
                        <a:rPr lang="ja-JP" altLang="en-US" sz="1400" u="none" strike="noStrike" dirty="0">
                          <a:effectLst/>
                        </a:rPr>
                        <a:t>月</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251383">
                <a:tc>
                  <a:txBody>
                    <a:bodyPr/>
                    <a:lstStyle/>
                    <a:p>
                      <a:pPr algn="l" fontAlgn="ctr"/>
                      <a:r>
                        <a:rPr lang="ja-JP" altLang="en-US" sz="1400" u="none" strike="noStrike" dirty="0" smtClean="0">
                          <a:effectLst/>
                        </a:rPr>
                        <a:t>水道・光熱費</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400" u="none" strike="noStrike" dirty="0" smtClean="0">
                          <a:effectLst/>
                        </a:rPr>
                        <a:t>240,000</a:t>
                      </a:r>
                      <a:endPar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400" u="none" strike="noStrike" dirty="0" smtClean="0">
                          <a:effectLst/>
                        </a:rPr>
                        <a:t>　</a:t>
                      </a:r>
                      <a:r>
                        <a:rPr lang="en-US" altLang="ja-JP" sz="1400" u="none" strike="noStrike" dirty="0" smtClean="0">
                          <a:effectLst/>
                        </a:rPr>
                        <a:t>2</a:t>
                      </a:r>
                      <a:r>
                        <a:rPr lang="ja-JP" altLang="en-US" sz="1400" u="none" strike="noStrike" dirty="0">
                          <a:effectLst/>
                        </a:rPr>
                        <a:t>万円</a:t>
                      </a:r>
                      <a:r>
                        <a:rPr lang="en-US" altLang="ja-JP" sz="1400" u="none" strike="noStrike" dirty="0">
                          <a:effectLst/>
                        </a:rPr>
                        <a:t>/</a:t>
                      </a:r>
                      <a:r>
                        <a:rPr lang="ja-JP" altLang="en-US" sz="1400" u="none" strike="noStrike" dirty="0">
                          <a:effectLst/>
                        </a:rPr>
                        <a:t>月</a:t>
                      </a:r>
                      <a:r>
                        <a:rPr lang="en-US" altLang="ja-JP" sz="1400" u="none" strike="noStrike" dirty="0">
                          <a:effectLst/>
                        </a:rPr>
                        <a:t>×12</a:t>
                      </a:r>
                      <a:r>
                        <a:rPr lang="ja-JP" altLang="en-US" sz="1400" u="none" strike="noStrike" dirty="0">
                          <a:effectLst/>
                        </a:rPr>
                        <a:t>月</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251383">
                <a:tc>
                  <a:txBody>
                    <a:bodyPr/>
                    <a:lstStyle/>
                    <a:p>
                      <a:pPr algn="l" fontAlgn="ctr"/>
                      <a:r>
                        <a:rPr lang="ja-JP" altLang="en-US" sz="1400" u="none" strike="noStrike" dirty="0">
                          <a:effectLst/>
                        </a:rPr>
                        <a:t>講座費・雑費</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400" u="none" strike="noStrike" dirty="0" smtClean="0">
                          <a:effectLst/>
                        </a:rPr>
                        <a:t>500,000</a:t>
                      </a:r>
                      <a:endPar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400" u="none" strike="noStrike" dirty="0" smtClean="0">
                          <a:effectLst/>
                        </a:rPr>
                        <a:t>　</a:t>
                      </a:r>
                      <a:r>
                        <a:rPr lang="en-US" altLang="ja-JP" sz="1400" u="none" strike="noStrike" dirty="0" smtClean="0">
                          <a:effectLst/>
                        </a:rPr>
                        <a:t>2000</a:t>
                      </a:r>
                      <a:r>
                        <a:rPr lang="ja-JP" altLang="en-US" sz="1400" u="none" strike="noStrike" dirty="0">
                          <a:effectLst/>
                        </a:rPr>
                        <a:t>円</a:t>
                      </a:r>
                      <a:r>
                        <a:rPr lang="en-US" altLang="ja-JP" sz="1400" u="none" strike="noStrike" dirty="0">
                          <a:effectLst/>
                        </a:rPr>
                        <a:t>/</a:t>
                      </a:r>
                      <a:r>
                        <a:rPr lang="ja-JP" altLang="en-US" sz="1400" u="none" strike="noStrike" dirty="0">
                          <a:effectLst/>
                        </a:rPr>
                        <a:t>日</a:t>
                      </a:r>
                      <a:r>
                        <a:rPr lang="en-US" altLang="ja-JP" sz="1400" u="none" strike="noStrike" dirty="0">
                          <a:effectLst/>
                        </a:rPr>
                        <a:t>×250</a:t>
                      </a:r>
                      <a:r>
                        <a:rPr lang="ja-JP" altLang="en-US" sz="1400" u="none" strike="noStrike" dirty="0">
                          <a:effectLst/>
                        </a:rPr>
                        <a:t>日</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251383">
                <a:tc>
                  <a:txBody>
                    <a:bodyPr/>
                    <a:lstStyle/>
                    <a:p>
                      <a:pPr algn="l" fontAlgn="ctr"/>
                      <a:r>
                        <a:rPr lang="ja-JP" altLang="en-US" sz="1400" u="none" strike="noStrike" dirty="0">
                          <a:effectLst/>
                        </a:rPr>
                        <a:t>総額</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2000" b="1" u="none" strike="noStrike" dirty="0" smtClean="0">
                          <a:solidFill>
                            <a:srgbClr val="C00000"/>
                          </a:solidFill>
                          <a:effectLst/>
                        </a:rPr>
                        <a:t>2,660,000</a:t>
                      </a:r>
                      <a:endParaRPr lang="en-US" altLang="ja-JP" sz="2000" b="1" i="0" u="none" strike="noStrike" dirty="0">
                        <a:solidFill>
                          <a:srgbClr val="C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bl>
          </a:graphicData>
        </a:graphic>
      </p:graphicFrame>
      <p:grpSp>
        <p:nvGrpSpPr>
          <p:cNvPr id="12" name="グループ化 11"/>
          <p:cNvGrpSpPr/>
          <p:nvPr/>
        </p:nvGrpSpPr>
        <p:grpSpPr>
          <a:xfrm>
            <a:off x="285382" y="5872709"/>
            <a:ext cx="8454018" cy="659117"/>
            <a:chOff x="285382" y="5872709"/>
            <a:chExt cx="8454018" cy="659117"/>
          </a:xfrm>
        </p:grpSpPr>
        <p:sp>
          <p:nvSpPr>
            <p:cNvPr id="4" name="正方形/長方形 3"/>
            <p:cNvSpPr/>
            <p:nvPr/>
          </p:nvSpPr>
          <p:spPr>
            <a:xfrm>
              <a:off x="285382" y="5872709"/>
              <a:ext cx="8454018" cy="659117"/>
            </a:xfrm>
            <a:prstGeom prst="rect">
              <a:avLst/>
            </a:prstGeom>
            <a:solidFill>
              <a:schemeClr val="bg1"/>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　　　　　　費用の</a:t>
              </a:r>
              <a:r>
                <a:rPr lang="en-US" altLang="ja-JP" dirty="0" smtClean="0">
                  <a:solidFill>
                    <a:prstClr val="black"/>
                  </a:solidFill>
                </a:rPr>
                <a:t>1/2</a:t>
              </a:r>
              <a:r>
                <a:rPr lang="ja-JP" altLang="en-US" dirty="0" smtClean="0">
                  <a:solidFill>
                    <a:prstClr val="black"/>
                  </a:solidFill>
                </a:rPr>
                <a:t>を行政が補助する場合</a:t>
              </a:r>
              <a:r>
                <a:rPr lang="en-US" altLang="ja-JP" dirty="0" smtClean="0">
                  <a:solidFill>
                    <a:prstClr val="black"/>
                  </a:solidFill>
                </a:rPr>
                <a:t>……</a:t>
              </a:r>
              <a:r>
                <a:rPr lang="en-US" altLang="ja-JP" sz="2400" b="1" dirty="0" smtClean="0">
                  <a:solidFill>
                    <a:srgbClr val="CA3A3C"/>
                  </a:solidFill>
                </a:rPr>
                <a:t>1,330,000</a:t>
              </a:r>
              <a:r>
                <a:rPr lang="en-US" altLang="ja-JP" sz="1200" b="1" dirty="0" smtClean="0">
                  <a:solidFill>
                    <a:srgbClr val="CA3A3C"/>
                  </a:solidFill>
                </a:rPr>
                <a:t>[</a:t>
              </a:r>
              <a:r>
                <a:rPr lang="ja-JP" altLang="en-US" sz="1200" b="1" dirty="0">
                  <a:solidFill>
                    <a:srgbClr val="CA3A3C"/>
                  </a:solidFill>
                </a:rPr>
                <a:t>円</a:t>
              </a:r>
              <a:r>
                <a:rPr lang="en-US" altLang="ja-JP" sz="1200" b="1" dirty="0">
                  <a:solidFill>
                    <a:srgbClr val="CA3A3C"/>
                  </a:solidFill>
                </a:rPr>
                <a:t>/</a:t>
              </a:r>
              <a:r>
                <a:rPr lang="ja-JP" altLang="en-US" sz="1200" b="1" dirty="0">
                  <a:solidFill>
                    <a:srgbClr val="CA3A3C"/>
                  </a:solidFill>
                </a:rPr>
                <a:t>年</a:t>
              </a:r>
              <a:r>
                <a:rPr lang="en-US" altLang="ja-JP" sz="1200" b="1" dirty="0" smtClean="0">
                  <a:solidFill>
                    <a:srgbClr val="CA3A3C"/>
                  </a:solidFill>
                </a:rPr>
                <a:t>]</a:t>
              </a:r>
              <a:endParaRPr lang="en-US" altLang="ja-JP" sz="700" b="1" dirty="0" smtClean="0">
                <a:solidFill>
                  <a:srgbClr val="CA3A3C"/>
                </a:solidFill>
              </a:endParaRPr>
            </a:p>
            <a:p>
              <a:pPr algn="ctr"/>
              <a:r>
                <a:rPr lang="ja-JP" altLang="en-US" dirty="0" smtClean="0">
                  <a:solidFill>
                    <a:prstClr val="black"/>
                  </a:solidFill>
                </a:rPr>
                <a:t>               　　　開講日は週</a:t>
              </a:r>
              <a:r>
                <a:rPr lang="en-US" altLang="ja-JP" dirty="0" smtClean="0">
                  <a:solidFill>
                    <a:prstClr val="black"/>
                  </a:solidFill>
                </a:rPr>
                <a:t>5</a:t>
              </a:r>
              <a:r>
                <a:rPr lang="ja-JP" altLang="en-US" dirty="0">
                  <a:solidFill>
                    <a:prstClr val="black"/>
                  </a:solidFill>
                </a:rPr>
                <a:t>日</a:t>
              </a:r>
              <a:r>
                <a:rPr lang="en-US" altLang="ja-JP" dirty="0">
                  <a:solidFill>
                    <a:prstClr val="black"/>
                  </a:solidFill>
                </a:rPr>
                <a:t>×50</a:t>
              </a:r>
              <a:r>
                <a:rPr lang="ja-JP" altLang="en-US" dirty="0" smtClean="0">
                  <a:solidFill>
                    <a:prstClr val="black"/>
                  </a:solidFill>
                </a:rPr>
                <a:t>週＝</a:t>
              </a:r>
              <a:r>
                <a:rPr lang="en-US" altLang="ja-JP" dirty="0" smtClean="0">
                  <a:solidFill>
                    <a:prstClr val="black"/>
                  </a:solidFill>
                </a:rPr>
                <a:t>250</a:t>
              </a:r>
              <a:r>
                <a:rPr lang="ja-JP" altLang="en-US" dirty="0" smtClean="0">
                  <a:solidFill>
                    <a:prstClr val="black"/>
                  </a:solidFill>
                </a:rPr>
                <a:t>日</a:t>
              </a:r>
              <a:r>
                <a:rPr lang="en-US" altLang="ja-JP" dirty="0" smtClean="0">
                  <a:solidFill>
                    <a:prstClr val="black"/>
                  </a:solidFill>
                </a:rPr>
                <a:t>……………</a:t>
              </a:r>
              <a:r>
                <a:rPr lang="en-US" altLang="ja-JP" sz="2400" b="1" dirty="0" smtClean="0">
                  <a:solidFill>
                    <a:srgbClr val="C00000"/>
                  </a:solidFill>
                </a:rPr>
                <a:t>5,320</a:t>
              </a:r>
              <a:r>
                <a:rPr lang="en-US" altLang="ja-JP" sz="1200" b="1" dirty="0">
                  <a:solidFill>
                    <a:srgbClr val="C00000"/>
                  </a:solidFill>
                </a:rPr>
                <a:t>[</a:t>
              </a:r>
              <a:r>
                <a:rPr lang="ja-JP" altLang="en-US" sz="1200" b="1" dirty="0">
                  <a:solidFill>
                    <a:srgbClr val="C00000"/>
                  </a:solidFill>
                </a:rPr>
                <a:t>円</a:t>
              </a:r>
              <a:r>
                <a:rPr lang="en-US" altLang="ja-JP" sz="1200" b="1" dirty="0">
                  <a:solidFill>
                    <a:srgbClr val="C00000"/>
                  </a:solidFill>
                </a:rPr>
                <a:t>/</a:t>
              </a:r>
              <a:r>
                <a:rPr lang="ja-JP" altLang="en-US" sz="1200" b="1" dirty="0">
                  <a:solidFill>
                    <a:srgbClr val="C00000"/>
                  </a:solidFill>
                </a:rPr>
                <a:t>日</a:t>
              </a:r>
              <a:r>
                <a:rPr lang="en-US" altLang="ja-JP" sz="1200" b="1" dirty="0">
                  <a:solidFill>
                    <a:srgbClr val="C00000"/>
                  </a:solidFill>
                </a:rPr>
                <a:t>]</a:t>
              </a:r>
              <a:endParaRPr lang="en-US" altLang="ja-JP" sz="3200" b="1" dirty="0">
                <a:solidFill>
                  <a:srgbClr val="C00000"/>
                </a:solidFill>
              </a:endParaRPr>
            </a:p>
          </p:txBody>
        </p:sp>
        <p:sp>
          <p:nvSpPr>
            <p:cNvPr id="5" name="正方形/長方形 4"/>
            <p:cNvSpPr/>
            <p:nvPr/>
          </p:nvSpPr>
          <p:spPr>
            <a:xfrm>
              <a:off x="326735" y="5902787"/>
              <a:ext cx="1326791" cy="606884"/>
            </a:xfrm>
            <a:prstGeom prst="rect">
              <a:avLst/>
            </a:prstGeom>
            <a:solidFill>
              <a:srgbClr val="417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商工会議所</a:t>
              </a:r>
              <a:endParaRPr lang="ja-JP" altLang="en-US" dirty="0">
                <a:solidFill>
                  <a:prstClr val="white"/>
                </a:solidFill>
              </a:endParaRPr>
            </a:p>
          </p:txBody>
        </p:sp>
      </p:gr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16</a:t>
            </a:fld>
            <a:endParaRPr lang="ja-JP" altLang="en-US" sz="2000" dirty="0">
              <a:solidFill>
                <a:prstClr val="black">
                  <a:tint val="75000"/>
                </a:prstClr>
              </a:solidFill>
            </a:endParaRPr>
          </a:p>
        </p:txBody>
      </p:sp>
    </p:spTree>
    <p:extLst>
      <p:ext uri="{BB962C8B-B14F-4D97-AF65-F5344CB8AC3E}">
        <p14:creationId xmlns:p14="http://schemas.microsoft.com/office/powerpoint/2010/main" val="3439602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まとめ</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17</a:t>
            </a:fld>
            <a:endParaRPr lang="ja-JP" altLang="en-US" sz="2000" dirty="0">
              <a:solidFill>
                <a:prstClr val="black">
                  <a:tint val="75000"/>
                </a:prstClr>
              </a:solidFill>
            </a:endParaRPr>
          </a:p>
        </p:txBody>
      </p:sp>
      <p:pic>
        <p:nvPicPr>
          <p:cNvPr id="166" name="図 165"/>
          <p:cNvPicPr>
            <a:picLocks noChangeAspect="1"/>
          </p:cNvPicPr>
          <p:nvPr/>
        </p:nvPicPr>
        <p:blipFill rotWithShape="1">
          <a:blip r:embed="rId3" cstate="print"/>
          <a:srcRect l="29342" t="15263" r="21974" b="13860"/>
          <a:stretch/>
        </p:blipFill>
        <p:spPr>
          <a:xfrm>
            <a:off x="1261060" y="1323134"/>
            <a:ext cx="6488004" cy="5313151"/>
          </a:xfrm>
          <a:prstGeom prst="rect">
            <a:avLst/>
          </a:prstGeom>
          <a:ln>
            <a:noFill/>
          </a:ln>
          <a:effectLst>
            <a:softEdge rad="112500"/>
          </a:effectLst>
        </p:spPr>
      </p:pic>
      <p:grpSp>
        <p:nvGrpSpPr>
          <p:cNvPr id="169" name="グループ化 168"/>
          <p:cNvGrpSpPr/>
          <p:nvPr/>
        </p:nvGrpSpPr>
        <p:grpSpPr>
          <a:xfrm>
            <a:off x="3415139" y="1195619"/>
            <a:ext cx="3011943" cy="1691971"/>
            <a:chOff x="5458671" y="3578399"/>
            <a:chExt cx="3011943" cy="1691971"/>
          </a:xfrm>
        </p:grpSpPr>
        <p:sp>
          <p:nvSpPr>
            <p:cNvPr id="170" name="正方形/長方形 169"/>
            <p:cNvSpPr/>
            <p:nvPr/>
          </p:nvSpPr>
          <p:spPr>
            <a:xfrm>
              <a:off x="5785427" y="3578399"/>
              <a:ext cx="2358430" cy="1657206"/>
            </a:xfrm>
            <a:prstGeom prst="rect">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71" name="テキスト ボックス 170"/>
            <p:cNvSpPr txBox="1"/>
            <p:nvPr/>
          </p:nvSpPr>
          <p:spPr>
            <a:xfrm>
              <a:off x="5458671" y="4901038"/>
              <a:ext cx="3011943" cy="369332"/>
            </a:xfrm>
            <a:prstGeom prst="rect">
              <a:avLst/>
            </a:prstGeom>
            <a:noFill/>
          </p:spPr>
          <p:txBody>
            <a:bodyPr wrap="square" rtlCol="0">
              <a:spAutoFit/>
            </a:bodyPr>
            <a:lstStyle/>
            <a:p>
              <a:pPr algn="ctr"/>
              <a:r>
                <a:rPr lang="ja-JP" altLang="en-US" b="1" dirty="0">
                  <a:solidFill>
                    <a:prstClr val="black"/>
                  </a:solidFill>
                </a:rPr>
                <a:t>つちうら</a:t>
              </a:r>
              <a:r>
                <a:rPr lang="ja-JP" altLang="en-US" b="1" dirty="0" smtClean="0">
                  <a:solidFill>
                    <a:prstClr val="black"/>
                  </a:solidFill>
                </a:rPr>
                <a:t>子ども教室５０５</a:t>
              </a:r>
              <a:endParaRPr lang="ja-JP" altLang="en-US" b="1" dirty="0">
                <a:solidFill>
                  <a:prstClr val="black"/>
                </a:solidFill>
              </a:endParaRPr>
            </a:p>
          </p:txBody>
        </p:sp>
        <p:grpSp>
          <p:nvGrpSpPr>
            <p:cNvPr id="172" name="グループ化 171"/>
            <p:cNvGrpSpPr/>
            <p:nvPr/>
          </p:nvGrpSpPr>
          <p:grpSpPr>
            <a:xfrm>
              <a:off x="6071031" y="3658541"/>
              <a:ext cx="2036032" cy="1337763"/>
              <a:chOff x="2030572" y="3794275"/>
              <a:chExt cx="2036032" cy="1337763"/>
            </a:xfrm>
          </p:grpSpPr>
          <p:pic>
            <p:nvPicPr>
              <p:cNvPr id="175" name="図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7790" y="3794275"/>
                <a:ext cx="1150433" cy="1088633"/>
              </a:xfrm>
              <a:prstGeom prst="rect">
                <a:avLst/>
              </a:prstGeom>
            </p:spPr>
          </p:pic>
          <p:pic>
            <p:nvPicPr>
              <p:cNvPr id="176" name="図 1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87042" y="4288637"/>
                <a:ext cx="979562" cy="784874"/>
              </a:xfrm>
              <a:prstGeom prst="rect">
                <a:avLst/>
              </a:prstGeom>
            </p:spPr>
          </p:pic>
          <p:pic>
            <p:nvPicPr>
              <p:cNvPr id="177" name="図 1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30572" y="4303702"/>
                <a:ext cx="907765" cy="828336"/>
              </a:xfrm>
              <a:prstGeom prst="rect">
                <a:avLst/>
              </a:prstGeom>
            </p:spPr>
          </p:pic>
        </p:grpSp>
      </p:grpSp>
      <p:sp>
        <p:nvSpPr>
          <p:cNvPr id="62" name="テキスト ボックス 61"/>
          <p:cNvSpPr txBox="1"/>
          <p:nvPr/>
        </p:nvSpPr>
        <p:spPr>
          <a:xfrm>
            <a:off x="3399208" y="3585044"/>
            <a:ext cx="2531287" cy="369332"/>
          </a:xfrm>
          <a:prstGeom prst="rect">
            <a:avLst/>
          </a:prstGeom>
          <a:solidFill>
            <a:schemeClr val="bg1"/>
          </a:solidFill>
          <a:ln>
            <a:solidFill>
              <a:schemeClr val="tx1"/>
            </a:solidFill>
          </a:ln>
        </p:spPr>
        <p:txBody>
          <a:bodyPr wrap="square" rtlCol="0">
            <a:spAutoFit/>
          </a:bodyPr>
          <a:lstStyle/>
          <a:p>
            <a:pPr algn="ctr"/>
            <a:r>
              <a:rPr lang="ja-JP" altLang="en-US" b="1" dirty="0" smtClean="0">
                <a:solidFill>
                  <a:prstClr val="black"/>
                </a:solidFill>
              </a:rPr>
              <a:t>大和町まちづくり</a:t>
            </a:r>
            <a:endParaRPr lang="ja-JP" altLang="en-US" b="1" dirty="0">
              <a:solidFill>
                <a:prstClr val="black"/>
              </a:solidFill>
            </a:endParaRPr>
          </a:p>
        </p:txBody>
      </p:sp>
      <p:grpSp>
        <p:nvGrpSpPr>
          <p:cNvPr id="70" name="グループ化 69"/>
          <p:cNvGrpSpPr/>
          <p:nvPr/>
        </p:nvGrpSpPr>
        <p:grpSpPr>
          <a:xfrm>
            <a:off x="6051656" y="3726264"/>
            <a:ext cx="3033147" cy="1982530"/>
            <a:chOff x="5964138" y="4127495"/>
            <a:chExt cx="3033147" cy="1982530"/>
          </a:xfrm>
        </p:grpSpPr>
        <p:pic>
          <p:nvPicPr>
            <p:cNvPr id="71" name="図 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6014" y="4127495"/>
              <a:ext cx="3021271" cy="1659191"/>
            </a:xfrm>
            <a:prstGeom prst="rect">
              <a:avLst/>
            </a:prstGeom>
            <a:ln>
              <a:noFill/>
            </a:ln>
            <a:effectLst>
              <a:outerShdw blurRad="292100" dist="139700" dir="2700000" algn="tl" rotWithShape="0">
                <a:srgbClr val="333333">
                  <a:alpha val="65000"/>
                </a:srgbClr>
              </a:outerShdw>
            </a:effectLst>
          </p:spPr>
        </p:pic>
        <p:sp>
          <p:nvSpPr>
            <p:cNvPr id="72" name="正方形/長方形 71"/>
            <p:cNvSpPr/>
            <p:nvPr/>
          </p:nvSpPr>
          <p:spPr>
            <a:xfrm>
              <a:off x="5964138" y="5783463"/>
              <a:ext cx="3021271" cy="326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lumMod val="95000"/>
                      <a:lumOff val="5000"/>
                    </a:prstClr>
                  </a:solidFill>
                </a:rPr>
                <a:t>土浦駅北再開発</a:t>
              </a:r>
              <a:endParaRPr lang="ja-JP" altLang="en-US" b="1" dirty="0">
                <a:solidFill>
                  <a:prstClr val="black">
                    <a:lumMod val="95000"/>
                    <a:lumOff val="5000"/>
                  </a:prstClr>
                </a:solidFill>
              </a:endParaRPr>
            </a:p>
          </p:txBody>
        </p:sp>
      </p:grpSp>
      <p:grpSp>
        <p:nvGrpSpPr>
          <p:cNvPr id="73" name="グループ化 72"/>
          <p:cNvGrpSpPr/>
          <p:nvPr/>
        </p:nvGrpSpPr>
        <p:grpSpPr>
          <a:xfrm>
            <a:off x="362284" y="4468145"/>
            <a:ext cx="2946220" cy="2262138"/>
            <a:chOff x="219995" y="4495885"/>
            <a:chExt cx="2946220" cy="2262138"/>
          </a:xfrm>
        </p:grpSpPr>
        <p:pic>
          <p:nvPicPr>
            <p:cNvPr id="74" name="図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9995" y="4495885"/>
              <a:ext cx="2946219" cy="1949416"/>
            </a:xfrm>
            <a:prstGeom prst="rect">
              <a:avLst/>
            </a:prstGeom>
            <a:ln>
              <a:noFill/>
            </a:ln>
            <a:effectLst>
              <a:outerShdw blurRad="292100" dist="139700" dir="2700000" algn="tl" rotWithShape="0">
                <a:srgbClr val="333333">
                  <a:alpha val="65000"/>
                </a:srgbClr>
              </a:outerShdw>
            </a:effectLst>
          </p:spPr>
        </p:pic>
        <p:sp>
          <p:nvSpPr>
            <p:cNvPr id="75" name="正方形/長方形 74"/>
            <p:cNvSpPr/>
            <p:nvPr/>
          </p:nvSpPr>
          <p:spPr>
            <a:xfrm>
              <a:off x="219995" y="6431461"/>
              <a:ext cx="2946220" cy="326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lumMod val="95000"/>
                      <a:lumOff val="5000"/>
                    </a:prstClr>
                  </a:solidFill>
                </a:rPr>
                <a:t>市</a:t>
              </a:r>
              <a:r>
                <a:rPr lang="ja-JP" altLang="en-US" b="1" dirty="0" smtClean="0">
                  <a:solidFill>
                    <a:prstClr val="black">
                      <a:lumMod val="95000"/>
                      <a:lumOff val="5000"/>
                    </a:prstClr>
                  </a:solidFill>
                </a:rPr>
                <a:t>役所</a:t>
              </a:r>
              <a:r>
                <a:rPr lang="ja-JP" altLang="en-US" b="1" dirty="0">
                  <a:solidFill>
                    <a:prstClr val="black">
                      <a:lumMod val="95000"/>
                      <a:lumOff val="5000"/>
                    </a:prstClr>
                  </a:solidFill>
                </a:rPr>
                <a:t>移転</a:t>
              </a:r>
            </a:p>
          </p:txBody>
        </p:sp>
      </p:grpSp>
      <p:sp>
        <p:nvSpPr>
          <p:cNvPr id="60" name="左カーブ矢印 59"/>
          <p:cNvSpPr/>
          <p:nvPr/>
        </p:nvSpPr>
        <p:spPr>
          <a:xfrm rot="19598157">
            <a:off x="5991358" y="1145640"/>
            <a:ext cx="1681371" cy="3426133"/>
          </a:xfrm>
          <a:prstGeom prst="curved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167" name="左カーブ矢印 166"/>
          <p:cNvSpPr/>
          <p:nvPr/>
        </p:nvSpPr>
        <p:spPr>
          <a:xfrm rot="4935507">
            <a:off x="4231586" y="3942114"/>
            <a:ext cx="1681371" cy="3426133"/>
          </a:xfrm>
          <a:prstGeom prst="curved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168" name="左カーブ矢印 167"/>
          <p:cNvSpPr/>
          <p:nvPr/>
        </p:nvSpPr>
        <p:spPr>
          <a:xfrm rot="12548873">
            <a:off x="2512436" y="1244287"/>
            <a:ext cx="1681371" cy="3426133"/>
          </a:xfrm>
          <a:prstGeom prst="curved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178" name="円/楕円 177"/>
          <p:cNvSpPr/>
          <p:nvPr/>
        </p:nvSpPr>
        <p:spPr>
          <a:xfrm>
            <a:off x="1835393" y="2947934"/>
            <a:ext cx="5925980" cy="2304975"/>
          </a:xfrm>
          <a:prstGeom prst="ellipse">
            <a:avLst/>
          </a:prstGeom>
          <a:pattFill prst="pct25">
            <a:fgClr>
              <a:srgbClr val="F8806C"/>
            </a:fgClr>
            <a:bgClr>
              <a:schemeClr val="bg1"/>
            </a:bgClr>
          </a:pattFill>
          <a:ln w="762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rPr>
              <a:t>人々が集い</a:t>
            </a:r>
            <a:r>
              <a:rPr lang="ja-JP" altLang="en-US" sz="3600" dirty="0" smtClean="0">
                <a:solidFill>
                  <a:prstClr val="black"/>
                </a:solidFill>
              </a:rPr>
              <a:t>にぎわい</a:t>
            </a:r>
            <a:endParaRPr lang="en-US" altLang="ja-JP" sz="3600" dirty="0" smtClean="0">
              <a:solidFill>
                <a:prstClr val="black"/>
              </a:solidFill>
            </a:endParaRPr>
          </a:p>
          <a:p>
            <a:pPr algn="ctr"/>
            <a:r>
              <a:rPr lang="ja-JP" altLang="en-US" sz="3600" dirty="0" smtClean="0">
                <a:solidFill>
                  <a:prstClr val="black"/>
                </a:solidFill>
              </a:rPr>
              <a:t>“</a:t>
            </a:r>
            <a:r>
              <a:rPr lang="ja-JP" altLang="en-US" sz="3600" dirty="0">
                <a:solidFill>
                  <a:prstClr val="black"/>
                </a:solidFill>
              </a:rPr>
              <a:t>輝く”まちへ</a:t>
            </a:r>
          </a:p>
        </p:txBody>
      </p:sp>
    </p:spTree>
    <p:extLst>
      <p:ext uri="{BB962C8B-B14F-4D97-AF65-F5344CB8AC3E}">
        <p14:creationId xmlns:p14="http://schemas.microsoft.com/office/powerpoint/2010/main" val="4143741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500"/>
                                  </p:stCondLst>
                                  <p:childTnLst>
                                    <p:set>
                                      <p:cBhvr>
                                        <p:cTn id="6" dur="1" fill="hold">
                                          <p:stCondLst>
                                            <p:cond delay="0"/>
                                          </p:stCondLst>
                                        </p:cTn>
                                        <p:tgtEl>
                                          <p:spTgt spid="168"/>
                                        </p:tgtEl>
                                        <p:attrNameLst>
                                          <p:attrName>style.visibility</p:attrName>
                                        </p:attrNameLst>
                                      </p:cBhvr>
                                      <p:to>
                                        <p:strVal val="visible"/>
                                      </p:to>
                                    </p:set>
                                    <p:animEffect transition="in" filter="wheel(1)">
                                      <p:cBhvr>
                                        <p:cTn id="7" dur="1200"/>
                                        <p:tgtEl>
                                          <p:spTgt spid="168"/>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67"/>
                                        </p:tgtEl>
                                        <p:attrNameLst>
                                          <p:attrName>style.visibility</p:attrName>
                                        </p:attrNameLst>
                                      </p:cBhvr>
                                      <p:to>
                                        <p:strVal val="visible"/>
                                      </p:to>
                                    </p:set>
                                    <p:animEffect transition="in" filter="wheel(1)">
                                      <p:cBhvr>
                                        <p:cTn id="10" dur="1200"/>
                                        <p:tgtEl>
                                          <p:spTgt spid="167"/>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60"/>
                                        </p:tgtEl>
                                        <p:attrNameLst>
                                          <p:attrName>style.visibility</p:attrName>
                                        </p:attrNameLst>
                                      </p:cBhvr>
                                      <p:to>
                                        <p:strVal val="visible"/>
                                      </p:to>
                                    </p:set>
                                    <p:animEffect transition="in" filter="wheel(1)">
                                      <p:cBhvr>
                                        <p:cTn id="13" dur="1200"/>
                                        <p:tgtEl>
                                          <p:spTgt spid="60"/>
                                        </p:tgtEl>
                                      </p:cBhvr>
                                    </p:animEffect>
                                  </p:childTnLst>
                                </p:cTn>
                              </p:par>
                            </p:childTnLst>
                          </p:cTn>
                        </p:par>
                        <p:par>
                          <p:cTn id="14" fill="hold">
                            <p:stCondLst>
                              <p:cond delay="1700"/>
                            </p:stCondLst>
                            <p:childTnLst>
                              <p:par>
                                <p:cTn id="15" presetID="21" presetClass="entr" presetSubtype="1" fill="hold" grpId="0" nodeType="afterEffect">
                                  <p:stCondLst>
                                    <p:cond delay="300"/>
                                  </p:stCondLst>
                                  <p:childTnLst>
                                    <p:set>
                                      <p:cBhvr>
                                        <p:cTn id="16" dur="1" fill="hold">
                                          <p:stCondLst>
                                            <p:cond delay="0"/>
                                          </p:stCondLst>
                                        </p:cTn>
                                        <p:tgtEl>
                                          <p:spTgt spid="178"/>
                                        </p:tgtEl>
                                        <p:attrNameLst>
                                          <p:attrName>style.visibility</p:attrName>
                                        </p:attrNameLst>
                                      </p:cBhvr>
                                      <p:to>
                                        <p:strVal val="visible"/>
                                      </p:to>
                                    </p:set>
                                    <p:animEffect transition="in" filter="wheel(1)">
                                      <p:cBhvr>
                                        <p:cTn id="17" dur="13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167" grpId="0" animBg="1"/>
      <p:bldP spid="168" grpId="0" animBg="1"/>
      <p:bldP spid="17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図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5798" y="4868074"/>
            <a:ext cx="2639058" cy="1697794"/>
          </a:xfrm>
          <a:prstGeom prst="rect">
            <a:avLst/>
          </a:prstGeom>
          <a:ln>
            <a:noFill/>
          </a:ln>
          <a:effectLst>
            <a:softEdge rad="112500"/>
          </a:effectLst>
        </p:spPr>
      </p:pic>
      <p:sp>
        <p:nvSpPr>
          <p:cNvPr id="2" name="正方形/長方形 1"/>
          <p:cNvSpPr/>
          <p:nvPr/>
        </p:nvSpPr>
        <p:spPr>
          <a:xfrm>
            <a:off x="0" y="0"/>
            <a:ext cx="9144000" cy="249381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37549" y="140706"/>
            <a:ext cx="5972807"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神立・おおつ野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rPr>
              <a:t>どの主体もどの世代も住みやすく輝くまちへ</a:t>
            </a:r>
          </a:p>
        </p:txBody>
      </p:sp>
      <p:pic>
        <p:nvPicPr>
          <p:cNvPr id="10" name="図 9"/>
          <p:cNvPicPr>
            <a:picLocks noChangeAspect="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2073348" y="3621974"/>
            <a:ext cx="1531917" cy="1531917"/>
          </a:xfrm>
          <a:prstGeom prst="ellipse">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北部地区</a:t>
            </a:r>
          </a:p>
        </p:txBody>
      </p:sp>
      <p:pic>
        <p:nvPicPr>
          <p:cNvPr id="17" name="図 16"/>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18</a:t>
            </a:fld>
            <a:endParaRPr lang="ja-JP" altLang="en-US" sz="2000" dirty="0">
              <a:solidFill>
                <a:prstClr val="black">
                  <a:tint val="75000"/>
                </a:prstClr>
              </a:solidFill>
            </a:endParaRPr>
          </a:p>
        </p:txBody>
      </p:sp>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6123" y="1255766"/>
            <a:ext cx="808779" cy="932310"/>
          </a:xfrm>
          <a:prstGeom prst="rect">
            <a:avLst/>
          </a:prstGeom>
        </p:spPr>
      </p:pic>
      <p:grpSp>
        <p:nvGrpSpPr>
          <p:cNvPr id="5" name="グループ化 4"/>
          <p:cNvGrpSpPr/>
          <p:nvPr/>
        </p:nvGrpSpPr>
        <p:grpSpPr>
          <a:xfrm>
            <a:off x="6348368" y="224644"/>
            <a:ext cx="679382" cy="633783"/>
            <a:chOff x="3123359" y="224644"/>
            <a:chExt cx="679382" cy="633783"/>
          </a:xfrm>
        </p:grpSpPr>
        <p:sp>
          <p:nvSpPr>
            <p:cNvPr id="23" name="角丸四角形 22"/>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4" name="図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6" name="グループ化 5"/>
          <p:cNvGrpSpPr/>
          <p:nvPr/>
        </p:nvGrpSpPr>
        <p:grpSpPr>
          <a:xfrm>
            <a:off x="7153855" y="239050"/>
            <a:ext cx="688198" cy="633783"/>
            <a:chOff x="3941204" y="239050"/>
            <a:chExt cx="688198" cy="633783"/>
          </a:xfrm>
        </p:grpSpPr>
        <p:sp>
          <p:nvSpPr>
            <p:cNvPr id="26" name="角丸四角形 25"/>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27" name="グループ化 26"/>
            <p:cNvGrpSpPr/>
            <p:nvPr/>
          </p:nvGrpSpPr>
          <p:grpSpPr>
            <a:xfrm>
              <a:off x="3941204" y="262488"/>
              <a:ext cx="673506" cy="581502"/>
              <a:chOff x="-3321408" y="4196885"/>
              <a:chExt cx="1317026" cy="1137113"/>
            </a:xfrm>
          </p:grpSpPr>
          <p:pic>
            <p:nvPicPr>
              <p:cNvPr id="28" name="図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9" name="図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pic>
        <p:nvPicPr>
          <p:cNvPr id="22" name="図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76148" y="2636321"/>
            <a:ext cx="2936636" cy="2202477"/>
          </a:xfrm>
          <a:prstGeom prst="rect">
            <a:avLst/>
          </a:prstGeom>
          <a:ln>
            <a:noFill/>
          </a:ln>
          <a:effectLst>
            <a:softEdge rad="112500"/>
          </a:effectLst>
        </p:spPr>
      </p:pic>
      <p:pic>
        <p:nvPicPr>
          <p:cNvPr id="30" name="図 29"/>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966732" y="4853289"/>
            <a:ext cx="2359108" cy="1769331"/>
          </a:xfrm>
          <a:prstGeom prst="rect">
            <a:avLst/>
          </a:prstGeom>
          <a:ln>
            <a:noFill/>
          </a:ln>
          <a:effectLst>
            <a:softEdge rad="112500"/>
          </a:effectLst>
        </p:spPr>
      </p:pic>
      <p:sp>
        <p:nvSpPr>
          <p:cNvPr id="21" name="円/楕円 20"/>
          <p:cNvSpPr/>
          <p:nvPr/>
        </p:nvSpPr>
        <p:spPr>
          <a:xfrm>
            <a:off x="-4909205" y="775388"/>
            <a:ext cx="4367267" cy="2707353"/>
          </a:xfrm>
          <a:prstGeom prst="ellipse">
            <a:avLst/>
          </a:prstGeom>
          <a:solidFill>
            <a:srgbClr val="F4BAB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～なまち</a:t>
            </a:r>
            <a:r>
              <a:rPr lang="ja-JP" altLang="en-US" dirty="0" err="1">
                <a:solidFill>
                  <a:prstClr val="white"/>
                </a:solidFill>
              </a:rPr>
              <a:t>へを</a:t>
            </a:r>
            <a:r>
              <a:rPr lang="ja-JP" altLang="en-US" dirty="0">
                <a:solidFill>
                  <a:prstClr val="white"/>
                </a:solidFill>
              </a:rPr>
              <a:t>抜く？？</a:t>
            </a:r>
            <a:endParaRPr lang="en-US" altLang="ja-JP" dirty="0">
              <a:solidFill>
                <a:prstClr val="white"/>
              </a:solidFill>
            </a:endParaRPr>
          </a:p>
          <a:p>
            <a:pPr algn="ctr"/>
            <a:endParaRPr lang="en-US" altLang="ja-JP" dirty="0">
              <a:solidFill>
                <a:prstClr val="white"/>
              </a:solidFill>
            </a:endParaRPr>
          </a:p>
          <a:p>
            <a:pPr algn="ctr"/>
            <a:r>
              <a:rPr lang="ja-JP" altLang="en-US" dirty="0">
                <a:solidFill>
                  <a:prstClr val="white"/>
                </a:solidFill>
              </a:rPr>
              <a:t>表紙→現状→だからこのようなまちにしたい→提案</a:t>
            </a:r>
            <a:endParaRPr lang="en-US" altLang="ja-JP" dirty="0">
              <a:solidFill>
                <a:prstClr val="white"/>
              </a:solidFill>
            </a:endParaRPr>
          </a:p>
          <a:p>
            <a:pPr algn="ctr"/>
            <a:r>
              <a:rPr lang="en-US" altLang="ja-JP" dirty="0">
                <a:solidFill>
                  <a:prstClr val="white"/>
                </a:solidFill>
              </a:rPr>
              <a:t>OR</a:t>
            </a:r>
          </a:p>
          <a:p>
            <a:pPr algn="ctr"/>
            <a:r>
              <a:rPr lang="ja-JP" altLang="en-US" dirty="0">
                <a:solidFill>
                  <a:prstClr val="white"/>
                </a:solidFill>
              </a:rPr>
              <a:t>表紙→現状→提案→提案をすることでこのようなまちになります</a:t>
            </a:r>
            <a:endParaRPr lang="en-US" altLang="ja-JP" dirty="0">
              <a:solidFill>
                <a:prstClr val="white"/>
              </a:solidFill>
            </a:endParaRPr>
          </a:p>
          <a:p>
            <a:pPr algn="ctr"/>
            <a:endParaRPr lang="en-US" altLang="ja-JP" dirty="0">
              <a:solidFill>
                <a:prstClr val="white"/>
              </a:solidFill>
            </a:endParaRPr>
          </a:p>
        </p:txBody>
      </p:sp>
      <p:grpSp>
        <p:nvGrpSpPr>
          <p:cNvPr id="31" name="グループ化 30"/>
          <p:cNvGrpSpPr/>
          <p:nvPr/>
        </p:nvGrpSpPr>
        <p:grpSpPr>
          <a:xfrm>
            <a:off x="8012615" y="242422"/>
            <a:ext cx="663939" cy="619377"/>
            <a:chOff x="5471418" y="-1240631"/>
            <a:chExt cx="679382" cy="633783"/>
          </a:xfrm>
        </p:grpSpPr>
        <p:sp>
          <p:nvSpPr>
            <p:cNvPr id="32" name="角丸四角形 31"/>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3" name="図 3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34" name="円/楕円 33"/>
          <p:cNvSpPr/>
          <p:nvPr/>
        </p:nvSpPr>
        <p:spPr>
          <a:xfrm>
            <a:off x="962432" y="6858000"/>
            <a:ext cx="1531917" cy="1531917"/>
          </a:xfrm>
          <a:prstGeom prst="ellipse">
            <a:avLst/>
          </a:prstGeom>
          <a:noFill/>
          <a:ln w="762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rgbClr val="928DCD"/>
                </a:solidFill>
              </a:rPr>
              <a:t>北部地区</a:t>
            </a:r>
          </a:p>
        </p:txBody>
      </p:sp>
    </p:spTree>
    <p:extLst>
      <p:ext uri="{BB962C8B-B14F-4D97-AF65-F5344CB8AC3E}">
        <p14:creationId xmlns:p14="http://schemas.microsoft.com/office/powerpoint/2010/main" val="17106790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descr="F:\2014class\都市計画MP策定実習\最終発表\土地利用方針図.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8291" t="28673" r="35399" b="57413"/>
          <a:stretch/>
        </p:blipFill>
        <p:spPr bwMode="auto">
          <a:xfrm>
            <a:off x="144883" y="1322588"/>
            <a:ext cx="5002988" cy="241320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19</a:t>
            </a:fld>
            <a:endParaRPr lang="ja-JP" altLang="en-US"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5400" dirty="0">
                <a:solidFill>
                  <a:prstClr val="black"/>
                </a:solidFill>
                <a:latin typeface="ＭＳ Ｐゴシック" panose="020B0600070205080204" pitchFamily="50" charset="-128"/>
              </a:rPr>
              <a:t>現状</a:t>
            </a:r>
          </a:p>
        </p:txBody>
      </p:sp>
      <p:sp>
        <p:nvSpPr>
          <p:cNvPr id="4" name="角丸四角形 3"/>
          <p:cNvSpPr/>
          <p:nvPr/>
        </p:nvSpPr>
        <p:spPr>
          <a:xfrm>
            <a:off x="137551" y="140706"/>
            <a:ext cx="4371913"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4000" dirty="0">
                <a:solidFill>
                  <a:prstClr val="white"/>
                </a:solidFill>
                <a:latin typeface="HGS明朝E" panose="02020900000000000000" pitchFamily="18" charset="-128"/>
                <a:ea typeface="HGS明朝E" panose="02020900000000000000" pitchFamily="18" charset="-128"/>
              </a:rPr>
              <a:t>【</a:t>
            </a:r>
            <a:r>
              <a:rPr lang="ja-JP" altLang="en-US" sz="4000" dirty="0">
                <a:solidFill>
                  <a:prstClr val="white"/>
                </a:solidFill>
                <a:latin typeface="HGS明朝E" panose="02020900000000000000" pitchFamily="18" charset="-128"/>
                <a:ea typeface="HGS明朝E" panose="02020900000000000000" pitchFamily="18" charset="-128"/>
              </a:rPr>
              <a:t>神立</a:t>
            </a:r>
            <a:r>
              <a:rPr lang="en-US" altLang="ja-JP" sz="4000" dirty="0">
                <a:solidFill>
                  <a:prstClr val="white"/>
                </a:solidFill>
                <a:latin typeface="HGS明朝E" panose="02020900000000000000" pitchFamily="18" charset="-128"/>
                <a:ea typeface="HGS明朝E" panose="02020900000000000000" pitchFamily="18" charset="-128"/>
              </a:rPr>
              <a:t>】</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5" name="対角する 2 つの角を切り取った四角形 4"/>
          <p:cNvSpPr/>
          <p:nvPr/>
        </p:nvSpPr>
        <p:spPr>
          <a:xfrm>
            <a:off x="5259436" y="1110434"/>
            <a:ext cx="1642946"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まちの声</a:t>
            </a:r>
          </a:p>
        </p:txBody>
      </p:sp>
      <p:sp>
        <p:nvSpPr>
          <p:cNvPr id="6" name="角丸四角形 5"/>
          <p:cNvSpPr/>
          <p:nvPr/>
        </p:nvSpPr>
        <p:spPr>
          <a:xfrm>
            <a:off x="5259436" y="1994508"/>
            <a:ext cx="3730304" cy="1479105"/>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928DCD"/>
              </a:buClr>
              <a:buFont typeface="Wingdings" panose="05000000000000000000" pitchFamily="2" charset="2"/>
              <a:buChar char="n"/>
            </a:pPr>
            <a:r>
              <a:rPr lang="ja-JP" altLang="en-US" sz="2400" dirty="0">
                <a:solidFill>
                  <a:prstClr val="black"/>
                </a:solidFill>
              </a:rPr>
              <a:t>住民は工場に無関心</a:t>
            </a:r>
            <a:endParaRPr lang="en-US" altLang="ja-JP" sz="2400" dirty="0">
              <a:solidFill>
                <a:prstClr val="black"/>
              </a:solidFill>
            </a:endParaRPr>
          </a:p>
          <a:p>
            <a:pPr marL="342900" indent="-342900">
              <a:buClr>
                <a:srgbClr val="928DCD"/>
              </a:buClr>
              <a:buFont typeface="Wingdings" panose="05000000000000000000" pitchFamily="2" charset="2"/>
              <a:buChar char="n"/>
            </a:pPr>
            <a:r>
              <a:rPr lang="ja-JP" altLang="en-US" sz="2400" dirty="0">
                <a:solidFill>
                  <a:prstClr val="black"/>
                </a:solidFill>
              </a:rPr>
              <a:t>工場と住民の交流なし</a:t>
            </a:r>
            <a:endParaRPr lang="en-US" altLang="ja-JP" sz="2400" dirty="0">
              <a:solidFill>
                <a:prstClr val="black"/>
              </a:solidFill>
            </a:endParaRPr>
          </a:p>
        </p:txBody>
      </p:sp>
      <p:pic>
        <p:nvPicPr>
          <p:cNvPr id="16" name="Picture 6" descr="工場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3328" y="2149484"/>
            <a:ext cx="491901" cy="491901"/>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6" descr="工場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1022" y="3044334"/>
            <a:ext cx="491901" cy="491901"/>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6" descr="工場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299" y="2449211"/>
            <a:ext cx="491901" cy="491901"/>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6" descr="工場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7143" y="1758731"/>
            <a:ext cx="491901" cy="4919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2" name="グループ化 21"/>
          <p:cNvGrpSpPr/>
          <p:nvPr/>
        </p:nvGrpSpPr>
        <p:grpSpPr>
          <a:xfrm>
            <a:off x="4033331" y="1876485"/>
            <a:ext cx="466265" cy="495765"/>
            <a:chOff x="-1382030" y="975607"/>
            <a:chExt cx="655889" cy="697386"/>
          </a:xfrm>
        </p:grpSpPr>
        <p:sp>
          <p:nvSpPr>
            <p:cNvPr id="24" name="角丸四角形 23"/>
            <p:cNvSpPr/>
            <p:nvPr/>
          </p:nvSpPr>
          <p:spPr>
            <a:xfrm>
              <a:off x="-1382030" y="999273"/>
              <a:ext cx="655889" cy="673720"/>
            </a:xfrm>
            <a:prstGeom prst="roundRect">
              <a:avLst/>
            </a:prstGeom>
            <a:solidFill>
              <a:schemeClr val="bg1"/>
            </a:solidFill>
            <a:ln w="38100">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5" name="Picture 4" descr="http://t.pimg.jp/001/926/809/0/1926809.jpg"/>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8694" t="11128" r="19866" b="20970"/>
            <a:stretch/>
          </p:blipFill>
          <p:spPr bwMode="auto">
            <a:xfrm>
              <a:off x="-1323027" y="975607"/>
              <a:ext cx="537882" cy="67372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3" name="テキスト ボックス 22"/>
          <p:cNvSpPr txBox="1"/>
          <p:nvPr/>
        </p:nvSpPr>
        <p:spPr>
          <a:xfrm>
            <a:off x="3796513" y="2382196"/>
            <a:ext cx="915171"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神立駅</a:t>
            </a:r>
          </a:p>
        </p:txBody>
      </p:sp>
      <p:sp>
        <p:nvSpPr>
          <p:cNvPr id="26" name="テキスト ボックス 25"/>
          <p:cNvSpPr txBox="1"/>
          <p:nvPr/>
        </p:nvSpPr>
        <p:spPr>
          <a:xfrm>
            <a:off x="791923" y="3762328"/>
            <a:ext cx="3708907" cy="369332"/>
          </a:xfrm>
          <a:prstGeom prst="rect">
            <a:avLst/>
          </a:prstGeom>
          <a:noFill/>
          <a:ln>
            <a:solidFill>
              <a:schemeClr val="bg1">
                <a:lumMod val="65000"/>
              </a:schemeClr>
            </a:solidFill>
          </a:ln>
        </p:spPr>
        <p:txBody>
          <a:bodyPr wrap="square" rtlCol="0">
            <a:spAutoFit/>
          </a:bodyPr>
          <a:lstStyle/>
          <a:p>
            <a:pPr algn="ctr"/>
            <a:r>
              <a:rPr lang="ja-JP" altLang="en-US" dirty="0">
                <a:solidFill>
                  <a:prstClr val="black"/>
                </a:solidFill>
              </a:rPr>
              <a:t>神立駅周辺の工場と住宅地の様子</a:t>
            </a:r>
          </a:p>
        </p:txBody>
      </p:sp>
      <p:sp>
        <p:nvSpPr>
          <p:cNvPr id="27" name="テキスト ボックス 26"/>
          <p:cNvSpPr txBox="1"/>
          <p:nvPr/>
        </p:nvSpPr>
        <p:spPr>
          <a:xfrm>
            <a:off x="5386025" y="3572148"/>
            <a:ext cx="3477125" cy="261610"/>
          </a:xfrm>
          <a:prstGeom prst="rect">
            <a:avLst/>
          </a:prstGeom>
          <a:noFill/>
        </p:spPr>
        <p:txBody>
          <a:bodyPr wrap="square" rtlCol="0">
            <a:spAutoFit/>
          </a:bodyPr>
          <a:lstStyle/>
          <a:p>
            <a:pPr algn="ctr"/>
            <a:r>
              <a:rPr lang="en-US" altLang="ja-JP" sz="1100" dirty="0">
                <a:solidFill>
                  <a:prstClr val="black"/>
                </a:solidFill>
              </a:rPr>
              <a:t>2014</a:t>
            </a:r>
            <a:r>
              <a:rPr lang="ja-JP" altLang="en-US" sz="1100" dirty="0">
                <a:solidFill>
                  <a:prstClr val="black"/>
                </a:solidFill>
              </a:rPr>
              <a:t>年</a:t>
            </a:r>
            <a:r>
              <a:rPr lang="en-US" altLang="ja-JP" sz="1100" dirty="0">
                <a:solidFill>
                  <a:prstClr val="black"/>
                </a:solidFill>
              </a:rPr>
              <a:t>12</a:t>
            </a:r>
            <a:r>
              <a:rPr lang="ja-JP" altLang="en-US" sz="1100" dirty="0">
                <a:solidFill>
                  <a:prstClr val="black"/>
                </a:solidFill>
              </a:rPr>
              <a:t>月</a:t>
            </a:r>
            <a:r>
              <a:rPr lang="en-US" altLang="ja-JP" sz="1100" dirty="0">
                <a:solidFill>
                  <a:prstClr val="black"/>
                </a:solidFill>
              </a:rPr>
              <a:t>16</a:t>
            </a:r>
            <a:r>
              <a:rPr lang="ja-JP" altLang="en-US" sz="1100" dirty="0">
                <a:solidFill>
                  <a:prstClr val="black"/>
                </a:solidFill>
              </a:rPr>
              <a:t>日</a:t>
            </a:r>
            <a:r>
              <a:rPr lang="en-US" altLang="ja-JP" sz="1100" dirty="0">
                <a:solidFill>
                  <a:prstClr val="black"/>
                </a:solidFill>
              </a:rPr>
              <a:t>(</a:t>
            </a:r>
            <a:r>
              <a:rPr lang="ja-JP" altLang="en-US" sz="1100" dirty="0">
                <a:solidFill>
                  <a:prstClr val="black"/>
                </a:solidFill>
              </a:rPr>
              <a:t>火</a:t>
            </a:r>
            <a:r>
              <a:rPr lang="en-US" altLang="ja-JP" sz="1100" dirty="0">
                <a:solidFill>
                  <a:prstClr val="black"/>
                </a:solidFill>
              </a:rPr>
              <a:t>)</a:t>
            </a:r>
            <a:r>
              <a:rPr lang="ja-JP" altLang="en-US" sz="1100" dirty="0">
                <a:solidFill>
                  <a:prstClr val="black"/>
                </a:solidFill>
              </a:rPr>
              <a:t>　神立駅周辺、工場周辺にて</a:t>
            </a:r>
          </a:p>
        </p:txBody>
      </p:sp>
      <p:pic>
        <p:nvPicPr>
          <p:cNvPr id="34" name="Picture 6" descr="工場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6465" y="4563625"/>
            <a:ext cx="1173615" cy="1173615"/>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Picture 8" descr="工場の作業員のイラスト（男性）"/>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5339" y="4451819"/>
            <a:ext cx="859727" cy="1332911"/>
          </a:xfrm>
          <a:prstGeom prst="rect">
            <a:avLst/>
          </a:prstGeom>
          <a:noFill/>
          <a:extLst>
            <a:ext uri="{909E8E84-426E-40dd-AFC4-6F175D3DCCD1}">
              <a14:hiddenFill xmlns="" xmlns:a14="http://schemas.microsoft.com/office/drawing/2010/main">
                <a:solidFill>
                  <a:srgbClr val="FFFFFF"/>
                </a:solidFill>
              </a14:hiddenFill>
            </a:ext>
          </a:extLst>
        </p:spPr>
      </p:pic>
      <p:sp>
        <p:nvSpPr>
          <p:cNvPr id="47" name="テキスト ボックス 46"/>
          <p:cNvSpPr txBox="1"/>
          <p:nvPr/>
        </p:nvSpPr>
        <p:spPr>
          <a:xfrm>
            <a:off x="6910542" y="5710759"/>
            <a:ext cx="1282890" cy="400110"/>
          </a:xfrm>
          <a:prstGeom prst="rect">
            <a:avLst/>
          </a:prstGeom>
          <a:noFill/>
          <a:ln>
            <a:noFill/>
          </a:ln>
        </p:spPr>
        <p:txBody>
          <a:bodyPr wrap="square" rtlCol="0">
            <a:spAutoFit/>
          </a:bodyPr>
          <a:lstStyle/>
          <a:p>
            <a:pPr algn="ctr"/>
            <a:r>
              <a:rPr lang="ja-JP" altLang="en-US" sz="2000" dirty="0">
                <a:solidFill>
                  <a:prstClr val="black"/>
                </a:solidFill>
              </a:rPr>
              <a:t>住民</a:t>
            </a:r>
          </a:p>
        </p:txBody>
      </p:sp>
      <p:sp>
        <p:nvSpPr>
          <p:cNvPr id="48" name="テキスト ボックス 47"/>
          <p:cNvSpPr txBox="1"/>
          <p:nvPr/>
        </p:nvSpPr>
        <p:spPr>
          <a:xfrm>
            <a:off x="1106894" y="5709024"/>
            <a:ext cx="1282890" cy="400110"/>
          </a:xfrm>
          <a:prstGeom prst="rect">
            <a:avLst/>
          </a:prstGeom>
          <a:noFill/>
          <a:ln>
            <a:noFill/>
          </a:ln>
        </p:spPr>
        <p:txBody>
          <a:bodyPr wrap="square" rtlCol="0">
            <a:spAutoFit/>
          </a:bodyPr>
          <a:lstStyle/>
          <a:p>
            <a:pPr algn="ctr"/>
            <a:r>
              <a:rPr lang="ja-JP" altLang="en-US" sz="2000" dirty="0">
                <a:solidFill>
                  <a:prstClr val="black"/>
                </a:solidFill>
              </a:rPr>
              <a:t>工場職員</a:t>
            </a:r>
          </a:p>
        </p:txBody>
      </p:sp>
      <p:pic>
        <p:nvPicPr>
          <p:cNvPr id="49" name="図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5712" y="4460229"/>
            <a:ext cx="763332" cy="1316089"/>
          </a:xfrm>
          <a:prstGeom prst="rect">
            <a:avLst/>
          </a:prstGeom>
        </p:spPr>
      </p:pic>
      <p:sp>
        <p:nvSpPr>
          <p:cNvPr id="59" name="フレーム 58"/>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a:solidFill>
                  <a:prstClr val="black"/>
                </a:solidFill>
              </a:rPr>
              <a:t>両者にとって住みやすい環境を整える</a:t>
            </a:r>
            <a:endParaRPr kumimoji="0" lang="en-US" altLang="ja-JP" sz="3200" kern="0" dirty="0">
              <a:solidFill>
                <a:prstClr val="black"/>
              </a:solidFill>
            </a:endParaRPr>
          </a:p>
        </p:txBody>
      </p:sp>
      <p:sp>
        <p:nvSpPr>
          <p:cNvPr id="62" name="下カーブ矢印 61"/>
          <p:cNvSpPr/>
          <p:nvPr/>
        </p:nvSpPr>
        <p:spPr>
          <a:xfrm>
            <a:off x="3226014" y="4382653"/>
            <a:ext cx="3287484" cy="732604"/>
          </a:xfrm>
          <a:prstGeom prst="curved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63" name="下カーブ矢印 62"/>
          <p:cNvSpPr/>
          <p:nvPr/>
        </p:nvSpPr>
        <p:spPr>
          <a:xfrm flipH="1" flipV="1">
            <a:off x="3177886" y="5171325"/>
            <a:ext cx="3287484" cy="732604"/>
          </a:xfrm>
          <a:prstGeom prst="curved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64" name="円/楕円 63"/>
          <p:cNvSpPr/>
          <p:nvPr/>
        </p:nvSpPr>
        <p:spPr>
          <a:xfrm>
            <a:off x="3796513" y="4560710"/>
            <a:ext cx="2035831" cy="1152789"/>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地域との　　共生</a:t>
            </a:r>
            <a:endParaRPr lang="en-US" altLang="ja-JP" sz="2000" dirty="0">
              <a:solidFill>
                <a:prstClr val="black"/>
              </a:solidFill>
            </a:endParaRPr>
          </a:p>
        </p:txBody>
      </p:sp>
      <p:pic>
        <p:nvPicPr>
          <p:cNvPr id="39" name="Picture 2" descr="老人を中心にした大家族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23049" y="4563625"/>
            <a:ext cx="1911374" cy="1119023"/>
          </a:xfrm>
          <a:prstGeom prst="rect">
            <a:avLst/>
          </a:prstGeom>
          <a:noFill/>
          <a:extLst>
            <a:ext uri="{909E8E84-426E-40dd-AFC4-6F175D3DCCD1}">
              <a14:hiddenFill xmlns="" xmlns:a14="http://schemas.microsoft.com/office/drawing/2010/main">
                <a:solidFill>
                  <a:srgbClr val="FFFFFF"/>
                </a:solidFill>
              </a14:hiddenFill>
            </a:ext>
          </a:extLst>
        </p:spPr>
      </p:pic>
      <p:sp>
        <p:nvSpPr>
          <p:cNvPr id="40" name="円/楕円 39"/>
          <p:cNvSpPr/>
          <p:nvPr/>
        </p:nvSpPr>
        <p:spPr>
          <a:xfrm>
            <a:off x="-4367267" y="722007"/>
            <a:ext cx="4367267" cy="2707353"/>
          </a:xfrm>
          <a:prstGeom prst="ellipse">
            <a:avLst/>
          </a:prstGeom>
          <a:solidFill>
            <a:srgbClr val="F4BAB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地図かえる</a:t>
            </a:r>
            <a:endParaRPr lang="en-US" altLang="ja-JP" dirty="0">
              <a:solidFill>
                <a:prstClr val="white"/>
              </a:solidFill>
            </a:endParaRPr>
          </a:p>
          <a:p>
            <a:pPr algn="ctr"/>
            <a:endParaRPr lang="en-US" altLang="ja-JP" dirty="0">
              <a:solidFill>
                <a:prstClr val="white"/>
              </a:solidFill>
            </a:endParaRPr>
          </a:p>
          <a:p>
            <a:pPr algn="ctr"/>
            <a:r>
              <a:rPr lang="ja-JP" altLang="en-US" dirty="0">
                <a:solidFill>
                  <a:prstClr val="white"/>
                </a:solidFill>
              </a:rPr>
              <a:t>地図を大きくしてそこから吹き出しで市民の声をいれる</a:t>
            </a:r>
          </a:p>
        </p:txBody>
      </p:sp>
      <p:pic>
        <p:nvPicPr>
          <p:cNvPr id="3074" name="Picture 2" descr="一階建ての一軒家のマーク"/>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33272" y="1701186"/>
            <a:ext cx="545677" cy="545677"/>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２階建ての一軒家のマーク"/>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07814" y="1606840"/>
            <a:ext cx="688699" cy="748586"/>
          </a:xfrm>
          <a:prstGeom prst="rect">
            <a:avLst/>
          </a:prstGeom>
          <a:noFill/>
          <a:extLst>
            <a:ext uri="{909E8E84-426E-40dd-AFC4-6F175D3DCCD1}">
              <a14:hiddenFill xmlns="" xmlns:a14="http://schemas.microsoft.com/office/drawing/2010/main">
                <a:solidFill>
                  <a:srgbClr val="FFFFFF"/>
                </a:solidFill>
              </a14:hiddenFill>
            </a:ext>
          </a:extLst>
        </p:spPr>
      </p:pic>
      <p:pic>
        <p:nvPicPr>
          <p:cNvPr id="3078" name="Picture 6" descr="アパートのマーク"/>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70657" y="2492093"/>
            <a:ext cx="549149" cy="443712"/>
          </a:xfrm>
          <a:prstGeom prst="rect">
            <a:avLst/>
          </a:prstGeom>
          <a:noFill/>
          <a:extLst>
            <a:ext uri="{909E8E84-426E-40dd-AFC4-6F175D3DCCD1}">
              <a14:hiddenFill xmlns="" xmlns:a14="http://schemas.microsoft.com/office/drawing/2010/main">
                <a:solidFill>
                  <a:srgbClr val="FFFFFF"/>
                </a:solidFill>
              </a14:hiddenFill>
            </a:ext>
          </a:extLst>
        </p:spPr>
      </p:pic>
      <p:sp>
        <p:nvSpPr>
          <p:cNvPr id="28" name="正方形/長方形 27"/>
          <p:cNvSpPr/>
          <p:nvPr/>
        </p:nvSpPr>
        <p:spPr>
          <a:xfrm flipH="1">
            <a:off x="1324701" y="1252934"/>
            <a:ext cx="195943" cy="195943"/>
          </a:xfrm>
          <a:prstGeom prst="rect">
            <a:avLst/>
          </a:prstGeom>
          <a:solidFill>
            <a:srgbClr val="93E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0" name="正方形/長方形 49"/>
          <p:cNvSpPr/>
          <p:nvPr/>
        </p:nvSpPr>
        <p:spPr>
          <a:xfrm flipH="1">
            <a:off x="2824017" y="1252933"/>
            <a:ext cx="195943" cy="195943"/>
          </a:xfrm>
          <a:prstGeom prst="rect">
            <a:avLst/>
          </a:prstGeom>
          <a:solidFill>
            <a:srgbClr val="FFC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9" name="テキスト ボックス 28"/>
          <p:cNvSpPr txBox="1"/>
          <p:nvPr/>
        </p:nvSpPr>
        <p:spPr>
          <a:xfrm>
            <a:off x="1527926" y="1197016"/>
            <a:ext cx="936822" cy="307777"/>
          </a:xfrm>
          <a:prstGeom prst="rect">
            <a:avLst/>
          </a:prstGeom>
          <a:noFill/>
        </p:spPr>
        <p:txBody>
          <a:bodyPr wrap="square" rtlCol="0">
            <a:spAutoFit/>
          </a:bodyPr>
          <a:lstStyle/>
          <a:p>
            <a:pPr algn="ctr"/>
            <a:r>
              <a:rPr lang="ja-JP" altLang="en-US" sz="1400" dirty="0">
                <a:solidFill>
                  <a:prstClr val="black"/>
                </a:solidFill>
              </a:rPr>
              <a:t>工業団地</a:t>
            </a:r>
          </a:p>
        </p:txBody>
      </p:sp>
      <p:sp>
        <p:nvSpPr>
          <p:cNvPr id="51" name="テキスト ボックス 50"/>
          <p:cNvSpPr txBox="1"/>
          <p:nvPr/>
        </p:nvSpPr>
        <p:spPr>
          <a:xfrm>
            <a:off x="3022630" y="1197015"/>
            <a:ext cx="774233" cy="307777"/>
          </a:xfrm>
          <a:prstGeom prst="rect">
            <a:avLst/>
          </a:prstGeom>
          <a:noFill/>
        </p:spPr>
        <p:txBody>
          <a:bodyPr wrap="square" rtlCol="0">
            <a:spAutoFit/>
          </a:bodyPr>
          <a:lstStyle/>
          <a:p>
            <a:pPr algn="ctr"/>
            <a:r>
              <a:rPr lang="ja-JP" altLang="en-US" sz="1400" dirty="0">
                <a:solidFill>
                  <a:prstClr val="black"/>
                </a:solidFill>
              </a:rPr>
              <a:t>住宅地</a:t>
            </a:r>
          </a:p>
        </p:txBody>
      </p:sp>
      <p:sp>
        <p:nvSpPr>
          <p:cNvPr id="36" name="テキスト ボックス 35"/>
          <p:cNvSpPr txBox="1"/>
          <p:nvPr/>
        </p:nvSpPr>
        <p:spPr>
          <a:xfrm>
            <a:off x="730795" y="4121043"/>
            <a:ext cx="3708907" cy="261610"/>
          </a:xfrm>
          <a:prstGeom prst="rect">
            <a:avLst/>
          </a:prstGeom>
          <a:noFill/>
          <a:ln>
            <a:noFill/>
          </a:ln>
        </p:spPr>
        <p:txBody>
          <a:bodyPr wrap="square" rtlCol="0">
            <a:spAutoFit/>
          </a:bodyPr>
          <a:lstStyle/>
          <a:p>
            <a:pPr algn="ctr"/>
            <a:r>
              <a:rPr lang="ja-JP" altLang="en-US" sz="1050" dirty="0">
                <a:solidFill>
                  <a:prstClr val="black"/>
                </a:solidFill>
              </a:rPr>
              <a:t>参考：土浦市　土地利用現況調査図</a:t>
            </a:r>
          </a:p>
        </p:txBody>
      </p:sp>
    </p:spTree>
    <p:extLst>
      <p:ext uri="{BB962C8B-B14F-4D97-AF65-F5344CB8AC3E}">
        <p14:creationId xmlns:p14="http://schemas.microsoft.com/office/powerpoint/2010/main" val="28887633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news_20110801-01_img0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スライド番号プレースホルダー 1"/>
          <p:cNvSpPr>
            <a:spLocks noGrp="1"/>
          </p:cNvSpPr>
          <p:nvPr>
            <p:ph type="sldNum" sz="quarter" idx="12"/>
          </p:nvPr>
        </p:nvSpPr>
        <p:spPr/>
        <p:txBody>
          <a:bodyPr/>
          <a:lstStyle/>
          <a:p>
            <a:fld id="{FA8F30AE-BE2D-46FD-AE1D-351BB67E9D83}" type="slidenum">
              <a:rPr kumimoji="1" lang="ja-JP" altLang="en-US" smtClean="0"/>
              <a:pPr/>
              <a:t>2</a:t>
            </a:fld>
            <a:endParaRPr kumimoji="1" lang="ja-JP" altLang="en-US"/>
          </a:p>
        </p:txBody>
      </p:sp>
      <p:sp>
        <p:nvSpPr>
          <p:cNvPr id="4" name="テキスト ボックス 3"/>
          <p:cNvSpPr txBox="1"/>
          <p:nvPr/>
        </p:nvSpPr>
        <p:spPr>
          <a:xfrm>
            <a:off x="28285" y="267969"/>
            <a:ext cx="5742317" cy="1015663"/>
          </a:xfrm>
          <a:prstGeom prst="rect">
            <a:avLst/>
          </a:prstGeom>
          <a:noFill/>
        </p:spPr>
        <p:txBody>
          <a:bodyPr wrap="square" rtlCol="0">
            <a:spAutoFit/>
          </a:bodyPr>
          <a:lstStyle/>
          <a:p>
            <a:r>
              <a:rPr kumimoji="1" lang="ja-JP" altLang="en-US" sz="6000" dirty="0" smtClean="0">
                <a:solidFill>
                  <a:schemeClr val="bg1"/>
                </a:solidFill>
              </a:rPr>
              <a:t>ダイヤモンド土浦</a:t>
            </a:r>
            <a:endParaRPr kumimoji="1" lang="ja-JP" altLang="en-US" sz="6000" dirty="0">
              <a:solidFill>
                <a:schemeClr val="bg1"/>
              </a:solidFill>
            </a:endParaRPr>
          </a:p>
        </p:txBody>
      </p:sp>
      <p:sp>
        <p:nvSpPr>
          <p:cNvPr id="10" name="テキスト ボックス 9"/>
          <p:cNvSpPr txBox="1"/>
          <p:nvPr/>
        </p:nvSpPr>
        <p:spPr>
          <a:xfrm>
            <a:off x="5082344" y="5657671"/>
            <a:ext cx="4061656" cy="1200329"/>
          </a:xfrm>
          <a:prstGeom prst="rect">
            <a:avLst/>
          </a:prstGeom>
          <a:solidFill>
            <a:schemeClr val="bg1"/>
          </a:solidFill>
        </p:spPr>
        <p:txBody>
          <a:bodyPr wrap="square" rtlCol="0">
            <a:spAutoFit/>
          </a:bodyPr>
          <a:lstStyle/>
          <a:p>
            <a:pPr algn="ctr"/>
            <a:r>
              <a:rPr kumimoji="1" lang="ja-JP" altLang="en-US" dirty="0" smtClean="0"/>
              <a:t>都市計画マスタープラン策定実習</a:t>
            </a:r>
            <a:r>
              <a:rPr kumimoji="1" lang="en-US" altLang="ja-JP" dirty="0" smtClean="0"/>
              <a:t>1</a:t>
            </a:r>
            <a:r>
              <a:rPr kumimoji="1" lang="ja-JP" altLang="en-US" dirty="0" smtClean="0"/>
              <a:t>班</a:t>
            </a:r>
            <a:endParaRPr kumimoji="1" lang="en-US" altLang="ja-JP" dirty="0" smtClean="0"/>
          </a:p>
          <a:p>
            <a:pPr algn="ctr"/>
            <a:r>
              <a:rPr lang="en-US" altLang="ja-JP" dirty="0" smtClean="0"/>
              <a:t>(</a:t>
            </a:r>
            <a:r>
              <a:rPr lang="ja-JP" altLang="en-US" dirty="0" smtClean="0"/>
              <a:t>班長</a:t>
            </a:r>
            <a:r>
              <a:rPr lang="en-US" altLang="ja-JP" dirty="0" smtClean="0"/>
              <a:t>)</a:t>
            </a:r>
            <a:r>
              <a:rPr lang="ja-JP" altLang="en-US" dirty="0" smtClean="0"/>
              <a:t>　</a:t>
            </a:r>
            <a:r>
              <a:rPr lang="ja-JP" altLang="en-US" dirty="0"/>
              <a:t>小野将平　</a:t>
            </a:r>
            <a:r>
              <a:rPr lang="en-US" altLang="ja-JP" dirty="0" smtClean="0"/>
              <a:t>(</a:t>
            </a:r>
            <a:r>
              <a:rPr lang="ja-JP" altLang="en-US" dirty="0" smtClean="0"/>
              <a:t>副班長</a:t>
            </a:r>
            <a:r>
              <a:rPr lang="en-US" altLang="ja-JP" dirty="0" smtClean="0"/>
              <a:t>)</a:t>
            </a:r>
            <a:r>
              <a:rPr lang="ja-JP" altLang="en-US" dirty="0"/>
              <a:t>　平井元貴</a:t>
            </a:r>
            <a:endParaRPr lang="en-US" altLang="ja-JP" dirty="0"/>
          </a:p>
          <a:p>
            <a:pPr algn="ctr"/>
            <a:r>
              <a:rPr kumimoji="1" lang="ja-JP" altLang="en-US" dirty="0" smtClean="0"/>
              <a:t>石崎絢子　竹川豪一　豊川季絵</a:t>
            </a:r>
            <a:endParaRPr kumimoji="1" lang="en-US" altLang="ja-JP" dirty="0" smtClean="0"/>
          </a:p>
          <a:p>
            <a:pPr algn="ctr"/>
            <a:r>
              <a:rPr lang="en-US" altLang="ja-JP" dirty="0" smtClean="0"/>
              <a:t>TA</a:t>
            </a:r>
            <a:r>
              <a:rPr lang="ja-JP" altLang="en-US" dirty="0" smtClean="0"/>
              <a:t>　伊藤彰良</a:t>
            </a:r>
            <a:endParaRPr kumimoji="1" lang="ja-JP" altLang="en-US" dirty="0"/>
          </a:p>
        </p:txBody>
      </p:sp>
    </p:spTree>
    <p:extLst>
      <p:ext uri="{BB962C8B-B14F-4D97-AF65-F5344CB8AC3E}">
        <p14:creationId xmlns:p14="http://schemas.microsoft.com/office/powerpoint/2010/main" val="2133786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6" descr="工場のイラスト"/>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8013" y="1719720"/>
            <a:ext cx="1054265" cy="1054265"/>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図 23"/>
          <p:cNvPicPr>
            <a:picLocks noChangeAspect="1"/>
          </p:cNvPicPr>
          <p:nvPr/>
        </p:nvPicPr>
        <p:blipFill rotWithShape="1">
          <a:blip r:embed="rId3" cstate="print">
            <a:extLst>
              <a:ext uri="{28A0092B-C50C-407E-A947-70E740481C1C}">
                <a14:useLocalDpi xmlns:a14="http://schemas.microsoft.com/office/drawing/2010/main" val="0"/>
              </a:ext>
            </a:extLst>
          </a:blip>
          <a:srcRect l="31637"/>
          <a:stretch/>
        </p:blipFill>
        <p:spPr>
          <a:xfrm>
            <a:off x="4873767" y="1513794"/>
            <a:ext cx="1103897" cy="1481544"/>
          </a:xfrm>
          <a:prstGeom prst="rect">
            <a:avLst/>
          </a:prstGeom>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20</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a:solidFill>
                  <a:prstClr val="black"/>
                </a:solidFill>
                <a:latin typeface="ＭＳ Ｐゴシック" panose="020B0600070205080204" pitchFamily="50" charset="-128"/>
              </a:rPr>
              <a:t>住工共生スマイル制度</a:t>
            </a:r>
          </a:p>
        </p:txBody>
      </p:sp>
      <p:sp>
        <p:nvSpPr>
          <p:cNvPr id="5" name="正方形/長方形 4"/>
          <p:cNvSpPr/>
          <p:nvPr/>
        </p:nvSpPr>
        <p:spPr>
          <a:xfrm>
            <a:off x="222682" y="1156664"/>
            <a:ext cx="4287884" cy="2999242"/>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正方形/長方形 5"/>
          <p:cNvSpPr/>
          <p:nvPr/>
        </p:nvSpPr>
        <p:spPr>
          <a:xfrm>
            <a:off x="413002" y="4305117"/>
            <a:ext cx="8355872" cy="2404964"/>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正方形/長方形 6"/>
          <p:cNvSpPr/>
          <p:nvPr/>
        </p:nvSpPr>
        <p:spPr>
          <a:xfrm>
            <a:off x="4643258" y="1156664"/>
            <a:ext cx="4287884" cy="2999242"/>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222682" y="1159690"/>
            <a:ext cx="4287884" cy="4766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住工共生活動奨励金</a:t>
            </a:r>
          </a:p>
        </p:txBody>
      </p:sp>
      <p:sp>
        <p:nvSpPr>
          <p:cNvPr id="9" name="正方形/長方形 8"/>
          <p:cNvSpPr/>
          <p:nvPr/>
        </p:nvSpPr>
        <p:spPr>
          <a:xfrm>
            <a:off x="413002" y="4308142"/>
            <a:ext cx="8355872" cy="4766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住工共生活動</a:t>
            </a:r>
          </a:p>
        </p:txBody>
      </p:sp>
      <p:sp>
        <p:nvSpPr>
          <p:cNvPr id="10" name="正方形/長方形 9"/>
          <p:cNvSpPr/>
          <p:nvPr/>
        </p:nvSpPr>
        <p:spPr>
          <a:xfrm>
            <a:off x="4660293" y="1159690"/>
            <a:ext cx="4253812" cy="4766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住工共生活動表彰</a:t>
            </a:r>
          </a:p>
        </p:txBody>
      </p:sp>
      <p:pic>
        <p:nvPicPr>
          <p:cNvPr id="12" name="図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846" y="1524197"/>
            <a:ext cx="1575273" cy="1445313"/>
          </a:xfrm>
          <a:prstGeom prst="rect">
            <a:avLst/>
          </a:prstGeom>
        </p:spPr>
      </p:pic>
      <p:sp>
        <p:nvSpPr>
          <p:cNvPr id="13" name="テキスト ボックス 12"/>
          <p:cNvSpPr txBox="1"/>
          <p:nvPr/>
        </p:nvSpPr>
        <p:spPr>
          <a:xfrm>
            <a:off x="409037" y="2836455"/>
            <a:ext cx="1282890" cy="400110"/>
          </a:xfrm>
          <a:prstGeom prst="rect">
            <a:avLst/>
          </a:prstGeom>
          <a:noFill/>
          <a:ln>
            <a:noFill/>
          </a:ln>
        </p:spPr>
        <p:txBody>
          <a:bodyPr wrap="square" rtlCol="0">
            <a:spAutoFit/>
          </a:bodyPr>
          <a:lstStyle/>
          <a:p>
            <a:pPr algn="ctr"/>
            <a:r>
              <a:rPr lang="ja-JP" altLang="en-US" sz="2000" dirty="0">
                <a:solidFill>
                  <a:prstClr val="black"/>
                </a:solidFill>
              </a:rPr>
              <a:t>土浦市</a:t>
            </a:r>
          </a:p>
        </p:txBody>
      </p:sp>
      <p:pic>
        <p:nvPicPr>
          <p:cNvPr id="14" name="Picture 6" descr="工場のイラスト"/>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8799" y="1680643"/>
            <a:ext cx="1092496" cy="1092496"/>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テキスト ボックス 15"/>
          <p:cNvSpPr txBox="1"/>
          <p:nvPr/>
        </p:nvSpPr>
        <p:spPr>
          <a:xfrm>
            <a:off x="3428909" y="2839728"/>
            <a:ext cx="796575" cy="400110"/>
          </a:xfrm>
          <a:prstGeom prst="rect">
            <a:avLst/>
          </a:prstGeom>
          <a:noFill/>
          <a:ln>
            <a:noFill/>
          </a:ln>
        </p:spPr>
        <p:txBody>
          <a:bodyPr wrap="square" rtlCol="0">
            <a:spAutoFit/>
          </a:bodyPr>
          <a:lstStyle/>
          <a:p>
            <a:pPr algn="ctr"/>
            <a:r>
              <a:rPr lang="ja-JP" altLang="en-US" sz="2000" dirty="0">
                <a:solidFill>
                  <a:prstClr val="black"/>
                </a:solidFill>
              </a:rPr>
              <a:t>工場</a:t>
            </a:r>
          </a:p>
        </p:txBody>
      </p:sp>
      <p:pic>
        <p:nvPicPr>
          <p:cNvPr id="11" name="Picture 4" descr="ネクタイと作業服を着た男性のイラストの"/>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442" y="1665130"/>
            <a:ext cx="700889" cy="1072790"/>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右矢印 19"/>
          <p:cNvSpPr/>
          <p:nvPr/>
        </p:nvSpPr>
        <p:spPr>
          <a:xfrm>
            <a:off x="1711272" y="2141005"/>
            <a:ext cx="1564989" cy="673769"/>
          </a:xfrm>
          <a:prstGeom prst="righ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奨励金</a:t>
            </a:r>
          </a:p>
        </p:txBody>
      </p:sp>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52289" y="1633783"/>
            <a:ext cx="673498" cy="734058"/>
          </a:xfrm>
          <a:prstGeom prst="rect">
            <a:avLst/>
          </a:prstGeom>
        </p:spPr>
      </p:pic>
      <p:sp>
        <p:nvSpPr>
          <p:cNvPr id="21" name="正方形/長方形 20"/>
          <p:cNvSpPr/>
          <p:nvPr/>
        </p:nvSpPr>
        <p:spPr>
          <a:xfrm>
            <a:off x="353504" y="3198559"/>
            <a:ext cx="3993799" cy="872411"/>
          </a:xfrm>
          <a:prstGeom prst="rect">
            <a:avLst/>
          </a:prstGeom>
          <a:solidFill>
            <a:schemeClr val="accent5">
              <a:lumMod val="20000"/>
              <a:lumOff val="80000"/>
            </a:schemeClr>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講師等への謝金</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印刷製本費</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会場使用料</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備品レンタル料</a:t>
            </a:r>
            <a:endParaRPr lang="en-US" altLang="ja-JP" dirty="0">
              <a:solidFill>
                <a:prstClr val="black"/>
              </a:solidFill>
            </a:endParaRPr>
          </a:p>
        </p:txBody>
      </p:sp>
      <p:sp>
        <p:nvSpPr>
          <p:cNvPr id="22" name="正方形/長方形 21"/>
          <p:cNvSpPr/>
          <p:nvPr/>
        </p:nvSpPr>
        <p:spPr>
          <a:xfrm>
            <a:off x="448261" y="5755441"/>
            <a:ext cx="4081553" cy="934515"/>
          </a:xfrm>
          <a:prstGeom prst="rect">
            <a:avLst/>
          </a:prstGeom>
          <a:solidFill>
            <a:schemeClr val="accent5">
              <a:lumMod val="20000"/>
              <a:lumOff val="80000"/>
            </a:schemeClr>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工場見学受入れ</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工場職員による出張授業</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工場緑化</a:t>
            </a:r>
            <a:endParaRPr lang="en-US" altLang="ja-JP" dirty="0">
              <a:solidFill>
                <a:prstClr val="black"/>
              </a:solidFill>
            </a:endParaRPr>
          </a:p>
          <a:p>
            <a:pPr marL="285750" indent="-285750">
              <a:buClr>
                <a:srgbClr val="4472C4">
                  <a:lumMod val="60000"/>
                  <a:lumOff val="40000"/>
                </a:srgbClr>
              </a:buClr>
              <a:buFont typeface="Wingdings" panose="05000000000000000000" pitchFamily="2" charset="2"/>
              <a:buChar char="n"/>
            </a:pPr>
            <a:r>
              <a:rPr lang="ja-JP" altLang="en-US" dirty="0">
                <a:solidFill>
                  <a:prstClr val="black"/>
                </a:solidFill>
              </a:rPr>
              <a:t>近隣美化活動</a:t>
            </a:r>
          </a:p>
        </p:txBody>
      </p:sp>
      <p:pic>
        <p:nvPicPr>
          <p:cNvPr id="23" name="図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3137" y="1681033"/>
            <a:ext cx="1291617" cy="1338464"/>
          </a:xfrm>
          <a:prstGeom prst="rect">
            <a:avLst/>
          </a:prstGeom>
        </p:spPr>
      </p:pic>
      <p:sp>
        <p:nvSpPr>
          <p:cNvPr id="26" name="テキスト ボックス 25"/>
          <p:cNvSpPr txBox="1"/>
          <p:nvPr/>
        </p:nvSpPr>
        <p:spPr>
          <a:xfrm>
            <a:off x="4968439" y="2832598"/>
            <a:ext cx="1282890" cy="400110"/>
          </a:xfrm>
          <a:prstGeom prst="rect">
            <a:avLst/>
          </a:prstGeom>
          <a:noFill/>
          <a:ln>
            <a:noFill/>
          </a:ln>
        </p:spPr>
        <p:txBody>
          <a:bodyPr wrap="square" rtlCol="0">
            <a:spAutoFit/>
          </a:bodyPr>
          <a:lstStyle/>
          <a:p>
            <a:pPr algn="ctr"/>
            <a:r>
              <a:rPr lang="ja-JP" altLang="en-US" sz="2000" dirty="0">
                <a:solidFill>
                  <a:prstClr val="black"/>
                </a:solidFill>
              </a:rPr>
              <a:t>土浦市</a:t>
            </a:r>
          </a:p>
        </p:txBody>
      </p:sp>
      <p:sp>
        <p:nvSpPr>
          <p:cNvPr id="27" name="テキスト ボックス 26"/>
          <p:cNvSpPr txBox="1"/>
          <p:nvPr/>
        </p:nvSpPr>
        <p:spPr>
          <a:xfrm>
            <a:off x="7585971" y="2832598"/>
            <a:ext cx="796575" cy="400110"/>
          </a:xfrm>
          <a:prstGeom prst="rect">
            <a:avLst/>
          </a:prstGeom>
          <a:noFill/>
          <a:ln>
            <a:noFill/>
          </a:ln>
        </p:spPr>
        <p:txBody>
          <a:bodyPr wrap="square" rtlCol="0">
            <a:spAutoFit/>
          </a:bodyPr>
          <a:lstStyle/>
          <a:p>
            <a:pPr algn="ctr"/>
            <a:r>
              <a:rPr lang="ja-JP" altLang="en-US" sz="2000" dirty="0">
                <a:solidFill>
                  <a:prstClr val="black"/>
                </a:solidFill>
              </a:rPr>
              <a:t>工場</a:t>
            </a:r>
          </a:p>
        </p:txBody>
      </p:sp>
      <p:pic>
        <p:nvPicPr>
          <p:cNvPr id="28" name="Picture 6" descr="工場のイラスト"/>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072" y="4848118"/>
            <a:ext cx="954820" cy="954820"/>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8" descr="工場の作業員のイラスト（男性）"/>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08207" y="4789207"/>
            <a:ext cx="689537" cy="1069049"/>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図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40050" y="4767333"/>
            <a:ext cx="627226" cy="1081424"/>
          </a:xfrm>
          <a:prstGeom prst="rect">
            <a:avLst/>
          </a:prstGeom>
        </p:spPr>
      </p:pic>
      <p:pic>
        <p:nvPicPr>
          <p:cNvPr id="29" name="図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87938" y="11484411"/>
            <a:ext cx="686906" cy="792583"/>
          </a:xfrm>
          <a:prstGeom prst="rect">
            <a:avLst/>
          </a:prstGeom>
        </p:spPr>
      </p:pic>
      <p:pic>
        <p:nvPicPr>
          <p:cNvPr id="30" name="図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8128" y="11486331"/>
            <a:ext cx="585317" cy="794547"/>
          </a:xfrm>
          <a:prstGeom prst="rect">
            <a:avLst/>
          </a:prstGeom>
        </p:spPr>
      </p:pic>
      <p:sp>
        <p:nvSpPr>
          <p:cNvPr id="34" name="角丸四角形 33"/>
          <p:cNvSpPr/>
          <p:nvPr/>
        </p:nvSpPr>
        <p:spPr>
          <a:xfrm>
            <a:off x="137551" y="140706"/>
            <a:ext cx="4371913"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4000" dirty="0">
                <a:solidFill>
                  <a:prstClr val="white"/>
                </a:solidFill>
                <a:latin typeface="HGS明朝E" panose="02020900000000000000" pitchFamily="18" charset="-128"/>
                <a:ea typeface="HGS明朝E" panose="02020900000000000000" pitchFamily="18" charset="-128"/>
              </a:rPr>
              <a:t>【</a:t>
            </a:r>
            <a:r>
              <a:rPr lang="ja-JP" altLang="en-US" sz="4000" dirty="0">
                <a:solidFill>
                  <a:prstClr val="white"/>
                </a:solidFill>
                <a:latin typeface="HGS明朝E" panose="02020900000000000000" pitchFamily="18" charset="-128"/>
                <a:ea typeface="HGS明朝E" panose="02020900000000000000" pitchFamily="18" charset="-128"/>
              </a:rPr>
              <a:t>神立</a:t>
            </a:r>
            <a:r>
              <a:rPr lang="en-US" altLang="ja-JP" sz="4000" dirty="0">
                <a:solidFill>
                  <a:prstClr val="white"/>
                </a:solidFill>
                <a:latin typeface="HGS明朝E" panose="02020900000000000000" pitchFamily="18" charset="-128"/>
                <a:ea typeface="HGS明朝E" panose="02020900000000000000" pitchFamily="18" charset="-128"/>
              </a:rPr>
              <a:t>】</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36" name="正方形/長方形 35"/>
          <p:cNvSpPr/>
          <p:nvPr/>
        </p:nvSpPr>
        <p:spPr>
          <a:xfrm>
            <a:off x="4790299" y="3188535"/>
            <a:ext cx="3993799" cy="872411"/>
          </a:xfrm>
          <a:prstGeom prst="rect">
            <a:avLst/>
          </a:prstGeom>
          <a:solidFill>
            <a:schemeClr val="accent5">
              <a:lumMod val="20000"/>
              <a:lumOff val="80000"/>
            </a:schemeClr>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buClr>
                <a:srgbClr val="4472C4">
                  <a:lumMod val="60000"/>
                  <a:lumOff val="40000"/>
                </a:srgbClr>
              </a:buClr>
            </a:pPr>
            <a:r>
              <a:rPr lang="ja-JP" altLang="en-US" dirty="0">
                <a:solidFill>
                  <a:prstClr val="black"/>
                </a:solidFill>
              </a:rPr>
              <a:t>住工共生のために活動を行った工場を</a:t>
            </a:r>
            <a:endParaRPr lang="en-US" altLang="ja-JP" dirty="0">
              <a:solidFill>
                <a:prstClr val="black"/>
              </a:solidFill>
            </a:endParaRPr>
          </a:p>
          <a:p>
            <a:pPr algn="ctr">
              <a:buClr>
                <a:srgbClr val="4472C4">
                  <a:lumMod val="60000"/>
                  <a:lumOff val="40000"/>
                </a:srgbClr>
              </a:buClr>
            </a:pPr>
            <a:r>
              <a:rPr lang="ja-JP" altLang="en-US" dirty="0">
                <a:solidFill>
                  <a:prstClr val="black"/>
                </a:solidFill>
              </a:rPr>
              <a:t>土浦市長が表彰して市内に</a:t>
            </a:r>
            <a:r>
              <a:rPr lang="en-US" altLang="ja-JP" dirty="0">
                <a:solidFill>
                  <a:prstClr val="black"/>
                </a:solidFill>
              </a:rPr>
              <a:t>PR</a:t>
            </a:r>
            <a:r>
              <a:rPr lang="ja-JP" altLang="en-US" dirty="0">
                <a:solidFill>
                  <a:prstClr val="black"/>
                </a:solidFill>
              </a:rPr>
              <a:t>する</a:t>
            </a:r>
            <a:endParaRPr lang="en-US" altLang="ja-JP" dirty="0">
              <a:solidFill>
                <a:prstClr val="black"/>
              </a:solidFill>
            </a:endParaRPr>
          </a:p>
        </p:txBody>
      </p:sp>
      <p:sp>
        <p:nvSpPr>
          <p:cNvPr id="37" name="対角する 2 つの角を切り取った四角形 36"/>
          <p:cNvSpPr/>
          <p:nvPr/>
        </p:nvSpPr>
        <p:spPr>
          <a:xfrm>
            <a:off x="5068815" y="4843317"/>
            <a:ext cx="3244451" cy="447456"/>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000" dirty="0">
                <a:solidFill>
                  <a:prstClr val="black"/>
                </a:solidFill>
              </a:rPr>
              <a:t>例：工場こどもプロジェクト</a:t>
            </a:r>
          </a:p>
        </p:txBody>
      </p:sp>
      <p:pic>
        <p:nvPicPr>
          <p:cNvPr id="41" name="Picture 4" descr="校舎のイラスト"/>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326921" y="5290416"/>
            <a:ext cx="1338409" cy="843198"/>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2" descr="F:\2014class\都市計画MP策定実習\中間発表②\小学生.png"/>
          <p:cNvPicPr>
            <a:picLocks noChangeAspect="1" noChangeArrowheads="1"/>
          </p:cNvPicPr>
          <p:nvPr/>
        </p:nvPicPr>
        <p:blipFill rotWithShape="1">
          <a:blip r:embed="rId13" cstate="print">
            <a:clrChange>
              <a:clrFrom>
                <a:srgbClr val="000000"/>
              </a:clrFrom>
              <a:clrTo>
                <a:srgbClr val="000000">
                  <a:alpha val="0"/>
                </a:srgbClr>
              </a:clrTo>
            </a:clrChange>
            <a:extLst>
              <a:ext uri="{28A0092B-C50C-407E-A947-70E740481C1C}">
                <a14:useLocalDpi xmlns:a14="http://schemas.microsoft.com/office/drawing/2010/main" val="0"/>
              </a:ext>
            </a:extLst>
          </a:blip>
          <a:srcRect l="5157" t="904" r="55135" b="17321"/>
          <a:stretch/>
        </p:blipFill>
        <p:spPr bwMode="auto">
          <a:xfrm>
            <a:off x="7582339" y="5634385"/>
            <a:ext cx="803146" cy="929017"/>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6" descr="工場のイラスト"/>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41651" y="5377060"/>
            <a:ext cx="853576" cy="853576"/>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正方形/長方形 16"/>
          <p:cNvSpPr/>
          <p:nvPr/>
        </p:nvSpPr>
        <p:spPr>
          <a:xfrm>
            <a:off x="4627060" y="1164804"/>
            <a:ext cx="4304082" cy="2993634"/>
          </a:xfrm>
          <a:prstGeom prst="rect">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207724" y="1168705"/>
            <a:ext cx="4304082" cy="2993634"/>
          </a:xfrm>
          <a:prstGeom prst="rect">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下カーブ矢印 70"/>
          <p:cNvSpPr/>
          <p:nvPr/>
        </p:nvSpPr>
        <p:spPr>
          <a:xfrm>
            <a:off x="5966725" y="5417763"/>
            <a:ext cx="1582920" cy="557942"/>
          </a:xfrm>
          <a:prstGeom prst="curved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72" name="下カーブ矢印 71"/>
          <p:cNvSpPr/>
          <p:nvPr/>
        </p:nvSpPr>
        <p:spPr>
          <a:xfrm flipH="1" flipV="1">
            <a:off x="5918595" y="6001897"/>
            <a:ext cx="1582920" cy="557942"/>
          </a:xfrm>
          <a:prstGeom prst="curved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73" name="円/楕円 72"/>
          <p:cNvSpPr/>
          <p:nvPr/>
        </p:nvSpPr>
        <p:spPr>
          <a:xfrm>
            <a:off x="6181640" y="5582543"/>
            <a:ext cx="1073783" cy="815381"/>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交流</a:t>
            </a:r>
            <a:endParaRPr lang="en-US" altLang="ja-JP" sz="2000" dirty="0">
              <a:solidFill>
                <a:prstClr val="black"/>
              </a:solidFill>
            </a:endParaRPr>
          </a:p>
        </p:txBody>
      </p:sp>
      <p:sp>
        <p:nvSpPr>
          <p:cNvPr id="69" name="正方形/長方形 68"/>
          <p:cNvSpPr/>
          <p:nvPr/>
        </p:nvSpPr>
        <p:spPr>
          <a:xfrm>
            <a:off x="409036" y="4294330"/>
            <a:ext cx="8359837" cy="2426537"/>
          </a:xfrm>
          <a:prstGeom prst="rect">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34719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0" grpId="0" animBg="1"/>
      <p:bldP spid="69" grpId="0" animBg="1"/>
      <p:bldP spid="6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21</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a:solidFill>
                  <a:prstClr val="black"/>
                </a:solidFill>
                <a:latin typeface="ＭＳ Ｐゴシック" panose="020B0600070205080204" pitchFamily="50" charset="-128"/>
              </a:rPr>
              <a:t>土浦市　企業立地奨励金制度</a:t>
            </a: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5" name="テキスト ボックス 4"/>
          <p:cNvSpPr txBox="1"/>
          <p:nvPr/>
        </p:nvSpPr>
        <p:spPr>
          <a:xfrm>
            <a:off x="9590418" y="1543599"/>
            <a:ext cx="6232358" cy="2031325"/>
          </a:xfrm>
          <a:prstGeom prst="rect">
            <a:avLst/>
          </a:prstGeom>
          <a:noFill/>
        </p:spPr>
        <p:txBody>
          <a:bodyPr wrap="square" rtlCol="0">
            <a:spAutoFit/>
          </a:bodyPr>
          <a:lstStyle/>
          <a:p>
            <a:r>
              <a:rPr lang="ja-JP" altLang="en-US" dirty="0">
                <a:solidFill>
                  <a:prstClr val="black"/>
                </a:solidFill>
              </a:rPr>
              <a:t>該当法人：</a:t>
            </a:r>
            <a:endParaRPr lang="en-US" altLang="ja-JP" dirty="0">
              <a:solidFill>
                <a:prstClr val="black"/>
              </a:solidFill>
            </a:endParaRPr>
          </a:p>
          <a:p>
            <a:r>
              <a:rPr lang="ja-JP" altLang="en-US" dirty="0">
                <a:solidFill>
                  <a:prstClr val="black"/>
                </a:solidFill>
              </a:rPr>
              <a:t>工業専用地域：工業地域：準工業地域で事業所を新設・増設することで、従業員数が</a:t>
            </a:r>
            <a:r>
              <a:rPr lang="en-US" altLang="ja-JP" dirty="0">
                <a:solidFill>
                  <a:prstClr val="black"/>
                </a:solidFill>
              </a:rPr>
              <a:t>5</a:t>
            </a:r>
            <a:r>
              <a:rPr lang="ja-JP" altLang="en-US" dirty="0">
                <a:solidFill>
                  <a:prstClr val="black"/>
                </a:solidFill>
              </a:rPr>
              <a:t>名以上増加した法人</a:t>
            </a:r>
            <a:endParaRPr lang="en-US" altLang="ja-JP" dirty="0">
              <a:solidFill>
                <a:prstClr val="black"/>
              </a:solidFill>
            </a:endParaRPr>
          </a:p>
          <a:p>
            <a:endParaRPr lang="en-US" altLang="ja-JP" dirty="0">
              <a:solidFill>
                <a:prstClr val="black"/>
              </a:solidFill>
            </a:endParaRPr>
          </a:p>
          <a:p>
            <a:r>
              <a:rPr lang="ja-JP" altLang="en-US" dirty="0">
                <a:solidFill>
                  <a:prstClr val="black"/>
                </a:solidFill>
              </a:rPr>
              <a:t>奨励金の交付額および期間：</a:t>
            </a:r>
            <a:endParaRPr lang="en-US" altLang="ja-JP" dirty="0">
              <a:solidFill>
                <a:prstClr val="black"/>
              </a:solidFill>
            </a:endParaRPr>
          </a:p>
          <a:p>
            <a:r>
              <a:rPr lang="ja-JP" altLang="en-US" dirty="0">
                <a:solidFill>
                  <a:prstClr val="black"/>
                </a:solidFill>
              </a:rPr>
              <a:t>事業所を新増設した法人に当該年度課せられる固定資産税相当額を奨励金として</a:t>
            </a:r>
            <a:r>
              <a:rPr lang="en-US" altLang="ja-JP" dirty="0">
                <a:solidFill>
                  <a:prstClr val="black"/>
                </a:solidFill>
              </a:rPr>
              <a:t>3</a:t>
            </a:r>
            <a:r>
              <a:rPr lang="ja-JP" altLang="en-US" dirty="0">
                <a:solidFill>
                  <a:prstClr val="black"/>
                </a:solidFill>
              </a:rPr>
              <a:t>年間交付</a:t>
            </a:r>
            <a:endParaRPr lang="en-US" altLang="ja-JP" dirty="0">
              <a:solidFill>
                <a:prstClr val="black"/>
              </a:solidFill>
            </a:endParaRPr>
          </a:p>
        </p:txBody>
      </p:sp>
      <p:sp>
        <p:nvSpPr>
          <p:cNvPr id="6" name="正方形/長方形 5"/>
          <p:cNvSpPr/>
          <p:nvPr/>
        </p:nvSpPr>
        <p:spPr>
          <a:xfrm>
            <a:off x="9919721" y="4233083"/>
            <a:ext cx="6331317" cy="11905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新興工業団地向け</a:t>
            </a:r>
            <a:endParaRPr lang="en-US" altLang="ja-JP" dirty="0">
              <a:solidFill>
                <a:prstClr val="white"/>
              </a:solidFill>
            </a:endParaRPr>
          </a:p>
          <a:p>
            <a:pPr algn="ctr"/>
            <a:r>
              <a:rPr lang="ja-JP" altLang="en-US" dirty="0">
                <a:solidFill>
                  <a:prstClr val="white"/>
                </a:solidFill>
              </a:rPr>
              <a:t>しかし、土浦市で未利用地が存在するのは</a:t>
            </a:r>
            <a:endParaRPr lang="en-US" altLang="ja-JP" dirty="0">
              <a:solidFill>
                <a:prstClr val="white"/>
              </a:solidFill>
            </a:endParaRPr>
          </a:p>
          <a:p>
            <a:pPr algn="ctr"/>
            <a:r>
              <a:rPr lang="ja-JP" altLang="en-US" dirty="0">
                <a:solidFill>
                  <a:prstClr val="white"/>
                </a:solidFill>
              </a:rPr>
              <a:t>おおつ野ヒルズ工業団地のみ</a:t>
            </a:r>
          </a:p>
        </p:txBody>
      </p:sp>
      <p:sp>
        <p:nvSpPr>
          <p:cNvPr id="7" name="テキスト ボックス 6"/>
          <p:cNvSpPr txBox="1"/>
          <p:nvPr/>
        </p:nvSpPr>
        <p:spPr>
          <a:xfrm>
            <a:off x="9723382" y="5779774"/>
            <a:ext cx="5715000" cy="646331"/>
          </a:xfrm>
          <a:prstGeom prst="rect">
            <a:avLst/>
          </a:prstGeom>
          <a:noFill/>
        </p:spPr>
        <p:txBody>
          <a:bodyPr wrap="square" rtlCol="0">
            <a:spAutoFit/>
          </a:bodyPr>
          <a:lstStyle/>
          <a:p>
            <a:pPr algn="ctr"/>
            <a:r>
              <a:rPr lang="ja-JP" altLang="en-US" dirty="0">
                <a:solidFill>
                  <a:prstClr val="black"/>
                </a:solidFill>
              </a:rPr>
              <a:t>平成</a:t>
            </a:r>
            <a:r>
              <a:rPr lang="en-US" altLang="ja-JP" dirty="0">
                <a:solidFill>
                  <a:prstClr val="black"/>
                </a:solidFill>
              </a:rPr>
              <a:t>26</a:t>
            </a:r>
            <a:r>
              <a:rPr lang="ja-JP" altLang="en-US" dirty="0">
                <a:solidFill>
                  <a:prstClr val="black"/>
                </a:solidFill>
              </a:rPr>
              <a:t>年度予算：約</a:t>
            </a:r>
            <a:r>
              <a:rPr lang="en-US" altLang="ja-JP" dirty="0">
                <a:solidFill>
                  <a:prstClr val="black"/>
                </a:solidFill>
              </a:rPr>
              <a:t>7000</a:t>
            </a:r>
            <a:r>
              <a:rPr lang="ja-JP" altLang="en-US" dirty="0">
                <a:solidFill>
                  <a:prstClr val="black"/>
                </a:solidFill>
              </a:rPr>
              <a:t>万円</a:t>
            </a:r>
            <a:endParaRPr lang="en-US" altLang="ja-JP" dirty="0">
              <a:solidFill>
                <a:prstClr val="black"/>
              </a:solidFill>
            </a:endParaRPr>
          </a:p>
          <a:p>
            <a:pPr algn="ctr"/>
            <a:r>
              <a:rPr lang="ja-JP" altLang="en-US" dirty="0">
                <a:solidFill>
                  <a:prstClr val="black"/>
                </a:solidFill>
              </a:rPr>
              <a:t>（平成</a:t>
            </a:r>
            <a:r>
              <a:rPr lang="en-US" altLang="ja-JP" dirty="0">
                <a:solidFill>
                  <a:prstClr val="black"/>
                </a:solidFill>
              </a:rPr>
              <a:t>22</a:t>
            </a:r>
            <a:r>
              <a:rPr lang="ja-JP" altLang="en-US" dirty="0">
                <a:solidFill>
                  <a:prstClr val="black"/>
                </a:solidFill>
              </a:rPr>
              <a:t>年度頃より制度開始）</a:t>
            </a:r>
            <a:endParaRPr lang="en-US" altLang="ja-JP" dirty="0">
              <a:solidFill>
                <a:prstClr val="black"/>
              </a:solidFill>
            </a:endParaRPr>
          </a:p>
        </p:txBody>
      </p:sp>
      <p:pic>
        <p:nvPicPr>
          <p:cNvPr id="9" name="図 8"/>
          <p:cNvPicPr>
            <a:picLocks noChangeAspect="1"/>
          </p:cNvPicPr>
          <p:nvPr/>
        </p:nvPicPr>
        <p:blipFill>
          <a:blip r:embed="rId2"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436183" y="2016822"/>
            <a:ext cx="3297484" cy="3942923"/>
          </a:xfrm>
          <a:prstGeom prst="rect">
            <a:avLst/>
          </a:prstGeom>
        </p:spPr>
      </p:pic>
      <p:sp>
        <p:nvSpPr>
          <p:cNvPr id="10" name="円/楕円 9"/>
          <p:cNvSpPr/>
          <p:nvPr/>
        </p:nvSpPr>
        <p:spPr>
          <a:xfrm>
            <a:off x="7667250" y="3910786"/>
            <a:ext cx="481263" cy="459921"/>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11" name="円/楕円 10"/>
          <p:cNvSpPr/>
          <p:nvPr/>
        </p:nvSpPr>
        <p:spPr>
          <a:xfrm>
            <a:off x="6448894" y="3078389"/>
            <a:ext cx="481263" cy="259904"/>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12" name="円/楕円 11"/>
          <p:cNvSpPr/>
          <p:nvPr/>
        </p:nvSpPr>
        <p:spPr>
          <a:xfrm>
            <a:off x="6056784" y="2866632"/>
            <a:ext cx="392110" cy="211757"/>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13" name="円/楕円 12"/>
          <p:cNvSpPr/>
          <p:nvPr/>
        </p:nvSpPr>
        <p:spPr>
          <a:xfrm>
            <a:off x="7096221" y="3213359"/>
            <a:ext cx="871206" cy="459921"/>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cxnSp>
        <p:nvCxnSpPr>
          <p:cNvPr id="18" name="直線コネクタ 17"/>
          <p:cNvCxnSpPr>
            <a:endCxn id="12" idx="4"/>
          </p:cNvCxnSpPr>
          <p:nvPr/>
        </p:nvCxnSpPr>
        <p:spPr>
          <a:xfrm flipV="1">
            <a:off x="6056784" y="3078389"/>
            <a:ext cx="196055" cy="684637"/>
          </a:xfrm>
          <a:prstGeom prst="line">
            <a:avLst/>
          </a:prstGeom>
          <a:noFill/>
          <a:ln w="28575" cap="flat" cmpd="sng" algn="ctr">
            <a:solidFill>
              <a:sysClr val="windowText" lastClr="000000"/>
            </a:solidFill>
            <a:prstDash val="solid"/>
            <a:miter lim="800000"/>
          </a:ln>
          <a:effectLst/>
        </p:spPr>
      </p:cxnSp>
      <p:cxnSp>
        <p:nvCxnSpPr>
          <p:cNvPr id="19" name="直線コネクタ 18"/>
          <p:cNvCxnSpPr/>
          <p:nvPr/>
        </p:nvCxnSpPr>
        <p:spPr>
          <a:xfrm flipV="1">
            <a:off x="6702481" y="2181794"/>
            <a:ext cx="156919" cy="963613"/>
          </a:xfrm>
          <a:prstGeom prst="line">
            <a:avLst/>
          </a:prstGeom>
          <a:noFill/>
          <a:ln w="28575" cap="flat" cmpd="sng" algn="ctr">
            <a:solidFill>
              <a:sysClr val="windowText" lastClr="000000"/>
            </a:solidFill>
            <a:prstDash val="solid"/>
            <a:miter lim="800000"/>
          </a:ln>
          <a:effectLst/>
        </p:spPr>
      </p:cxnSp>
      <p:graphicFrame>
        <p:nvGraphicFramePr>
          <p:cNvPr id="20" name="表 19"/>
          <p:cNvGraphicFramePr>
            <a:graphicFrameLocks noGrp="1"/>
          </p:cNvGraphicFramePr>
          <p:nvPr>
            <p:extLst/>
          </p:nvPr>
        </p:nvGraphicFramePr>
        <p:xfrm>
          <a:off x="1856911" y="7010389"/>
          <a:ext cx="6096000" cy="1925320"/>
        </p:xfrm>
        <a:graphic>
          <a:graphicData uri="http://schemas.openxmlformats.org/drawingml/2006/table">
            <a:tbl>
              <a:tblPr firstCol="1" bandRow="1">
                <a:tableStyleId>{5C22544A-7EE6-4342-B048-85BDC9FD1C3A}</a:tableStyleId>
              </a:tblPr>
              <a:tblGrid>
                <a:gridCol w="2109355"/>
                <a:gridCol w="3986645"/>
              </a:tblGrid>
              <a:tr h="370840">
                <a:tc>
                  <a:txBody>
                    <a:bodyPr/>
                    <a:lstStyle/>
                    <a:p>
                      <a:pPr algn="ctr"/>
                      <a:endParaRPr kumimoji="1" lang="en-US" altLang="ja-JP" dirty="0" smtClean="0"/>
                    </a:p>
                    <a:p>
                      <a:pPr algn="ctr"/>
                      <a:r>
                        <a:rPr kumimoji="1" lang="ja-JP" altLang="en-US" dirty="0" smtClean="0"/>
                        <a:t>該当法人</a:t>
                      </a:r>
                      <a:endParaRPr kumimoji="1" lang="ja-JP" altLang="en-US" dirty="0"/>
                    </a:p>
                  </a:txBody>
                  <a:tcPr/>
                </a:tc>
                <a:tc>
                  <a:txBody>
                    <a:bodyPr/>
                    <a:lstStyle/>
                    <a:p>
                      <a:r>
                        <a:rPr kumimoji="1" lang="ja-JP" altLang="en-US" dirty="0" smtClean="0"/>
                        <a:t>工業専用地域・工業地域・準工業地域で事業所を新設・増設することで、従業員数が</a:t>
                      </a:r>
                      <a:r>
                        <a:rPr kumimoji="1" lang="en-US" altLang="ja-JP" dirty="0" smtClean="0"/>
                        <a:t>5</a:t>
                      </a:r>
                      <a:r>
                        <a:rPr kumimoji="1" lang="ja-JP" altLang="en-US" dirty="0" smtClean="0"/>
                        <a:t>名以上増加した法人</a:t>
                      </a:r>
                    </a:p>
                  </a:txBody>
                  <a:tcPr/>
                </a:tc>
              </a:tr>
              <a:tr h="370840">
                <a:tc>
                  <a:txBody>
                    <a:bodyPr/>
                    <a:lstStyle/>
                    <a:p>
                      <a:pPr algn="ctr"/>
                      <a:r>
                        <a:rPr kumimoji="1" lang="ja-JP" altLang="en-US" dirty="0" smtClean="0"/>
                        <a:t>奨励金の交付額</a:t>
                      </a:r>
                      <a:endParaRPr kumimoji="1" lang="ja-JP" altLang="en-US" dirty="0"/>
                    </a:p>
                  </a:txBody>
                  <a:tcPr/>
                </a:tc>
                <a:tc>
                  <a:txBody>
                    <a:bodyPr/>
                    <a:lstStyle/>
                    <a:p>
                      <a:r>
                        <a:rPr kumimoji="1" lang="ja-JP" altLang="en-US" dirty="0" smtClean="0"/>
                        <a:t>事業所を新増設した法人に当該年度課せられる固定資産税相当額</a:t>
                      </a:r>
                      <a:endParaRPr kumimoji="1" lang="en-US" altLang="ja-JP" dirty="0" smtClean="0"/>
                    </a:p>
                  </a:txBody>
                  <a:tcPr/>
                </a:tc>
              </a:tr>
              <a:tr h="370840">
                <a:tc>
                  <a:txBody>
                    <a:bodyPr/>
                    <a:lstStyle/>
                    <a:p>
                      <a:pPr algn="ctr"/>
                      <a:r>
                        <a:rPr kumimoji="1" lang="ja-JP" altLang="en-US" dirty="0" smtClean="0"/>
                        <a:t>奨励金の交付期間</a:t>
                      </a:r>
                      <a:endParaRPr kumimoji="1" lang="ja-JP" altLang="en-US" dirty="0"/>
                    </a:p>
                  </a:txBody>
                  <a:tcPr/>
                </a:tc>
                <a:tc>
                  <a:txBody>
                    <a:bodyPr/>
                    <a:lstStyle/>
                    <a:p>
                      <a:r>
                        <a:rPr kumimoji="1" lang="en-US" altLang="ja-JP" dirty="0" smtClean="0"/>
                        <a:t>3</a:t>
                      </a:r>
                      <a:r>
                        <a:rPr kumimoji="1" lang="ja-JP" altLang="en-US" dirty="0" smtClean="0"/>
                        <a:t>年間交付</a:t>
                      </a:r>
                      <a:endParaRPr kumimoji="1" lang="en-US" altLang="ja-JP" dirty="0" smtClean="0"/>
                    </a:p>
                  </a:txBody>
                  <a:tcPr/>
                </a:tc>
              </a:tr>
            </a:tbl>
          </a:graphicData>
        </a:graphic>
      </p:graphicFrame>
      <p:sp>
        <p:nvSpPr>
          <p:cNvPr id="23" name="テキスト ボックス 22"/>
          <p:cNvSpPr txBox="1"/>
          <p:nvPr/>
        </p:nvSpPr>
        <p:spPr>
          <a:xfrm>
            <a:off x="1449216" y="4764007"/>
            <a:ext cx="2695903" cy="400110"/>
          </a:xfrm>
          <a:prstGeom prst="rect">
            <a:avLst/>
          </a:prstGeom>
          <a:noFill/>
        </p:spPr>
        <p:txBody>
          <a:bodyPr wrap="square" rtlCol="0">
            <a:spAutoFit/>
          </a:bodyPr>
          <a:lstStyle/>
          <a:p>
            <a:pPr algn="ctr"/>
            <a:r>
              <a:rPr lang="ja-JP" altLang="en-US" sz="2000" dirty="0">
                <a:solidFill>
                  <a:prstClr val="black"/>
                </a:solidFill>
              </a:rPr>
              <a:t>平成</a:t>
            </a:r>
            <a:r>
              <a:rPr lang="en-US" altLang="ja-JP" sz="2000" dirty="0">
                <a:solidFill>
                  <a:prstClr val="black"/>
                </a:solidFill>
              </a:rPr>
              <a:t>26</a:t>
            </a:r>
            <a:r>
              <a:rPr lang="ja-JP" altLang="en-US" sz="2000" dirty="0">
                <a:solidFill>
                  <a:prstClr val="black"/>
                </a:solidFill>
              </a:rPr>
              <a:t>年度予算は・・・</a:t>
            </a:r>
          </a:p>
        </p:txBody>
      </p:sp>
      <p:sp>
        <p:nvSpPr>
          <p:cNvPr id="25" name="フレーム 24"/>
          <p:cNvSpPr/>
          <p:nvPr/>
        </p:nvSpPr>
        <p:spPr>
          <a:xfrm>
            <a:off x="150286" y="6059880"/>
            <a:ext cx="8839454" cy="690815"/>
          </a:xfrm>
          <a:prstGeom prst="frame">
            <a:avLst>
              <a:gd name="adj1" fmla="val 5717"/>
            </a:avLst>
          </a:prstGeom>
          <a:solidFill>
            <a:schemeClr val="bg1"/>
          </a:solidFill>
          <a:ln w="12700" cap="flat" cmpd="sng" algn="ctr">
            <a:solidFill>
              <a:srgbClr val="818181"/>
            </a:solidFill>
            <a:prstDash val="solid"/>
            <a:miter lim="800000"/>
          </a:ln>
          <a:effectLst/>
        </p:spPr>
        <p:txBody>
          <a:bodyPr rtlCol="0" anchor="ctr"/>
          <a:lstStyle/>
          <a:p>
            <a:pPr algn="ctr">
              <a:defRPr/>
            </a:pPr>
            <a:r>
              <a:rPr kumimoji="0" lang="ja-JP" altLang="en-US" sz="3200" kern="0" dirty="0">
                <a:solidFill>
                  <a:prstClr val="black"/>
                </a:solidFill>
              </a:rPr>
              <a:t>今後は既存工場と住民の共生を図る制度を！</a:t>
            </a:r>
            <a:endParaRPr kumimoji="0" lang="en-US" altLang="ja-JP" sz="3200" kern="0" dirty="0">
              <a:solidFill>
                <a:prstClr val="black"/>
              </a:solidFill>
            </a:endParaRPr>
          </a:p>
        </p:txBody>
      </p:sp>
      <p:sp>
        <p:nvSpPr>
          <p:cNvPr id="26" name="四角形吹き出し 25"/>
          <p:cNvSpPr/>
          <p:nvPr/>
        </p:nvSpPr>
        <p:spPr>
          <a:xfrm>
            <a:off x="3876543" y="9003050"/>
            <a:ext cx="1539832" cy="395397"/>
          </a:xfrm>
          <a:prstGeom prst="wedgeRectCallout">
            <a:avLst>
              <a:gd name="adj1" fmla="val -42901"/>
              <a:gd name="adj2" fmla="val 89733"/>
            </a:avLst>
          </a:pr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未利用地なし</a:t>
            </a:r>
            <a:endParaRPr lang="ja-JP" altLang="en-US" dirty="0">
              <a:solidFill>
                <a:prstClr val="black"/>
              </a:solidFill>
            </a:endParaRPr>
          </a:p>
        </p:txBody>
      </p:sp>
      <p:sp>
        <p:nvSpPr>
          <p:cNvPr id="27" name="四角形吹き出し 26"/>
          <p:cNvSpPr/>
          <p:nvPr/>
        </p:nvSpPr>
        <p:spPr>
          <a:xfrm>
            <a:off x="5510533" y="9001385"/>
            <a:ext cx="1539832" cy="395397"/>
          </a:xfrm>
          <a:prstGeom prst="wedgeRectCallout">
            <a:avLst>
              <a:gd name="adj1" fmla="val -27274"/>
              <a:gd name="adj2" fmla="val 95819"/>
            </a:avLst>
          </a:pr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未利用地なし</a:t>
            </a:r>
            <a:endParaRPr lang="ja-JP" altLang="en-US" dirty="0">
              <a:solidFill>
                <a:prstClr val="black"/>
              </a:solidFill>
            </a:endParaRPr>
          </a:p>
        </p:txBody>
      </p:sp>
      <p:sp>
        <p:nvSpPr>
          <p:cNvPr id="28" name="四角形吹き出し 27"/>
          <p:cNvSpPr/>
          <p:nvPr/>
        </p:nvSpPr>
        <p:spPr>
          <a:xfrm>
            <a:off x="7144523" y="9001384"/>
            <a:ext cx="1539832" cy="395397"/>
          </a:xfrm>
          <a:prstGeom prst="wedgeRectCallout">
            <a:avLst>
              <a:gd name="adj1" fmla="val -51496"/>
              <a:gd name="adj2" fmla="val 107990"/>
            </a:avLst>
          </a:prstGeom>
          <a:solidFill>
            <a:schemeClr val="bg1"/>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未利用地なし</a:t>
            </a:r>
            <a:endParaRPr lang="ja-JP" altLang="en-US" dirty="0">
              <a:solidFill>
                <a:prstClr val="black"/>
              </a:solidFill>
            </a:endParaRPr>
          </a:p>
        </p:txBody>
      </p:sp>
      <p:sp>
        <p:nvSpPr>
          <p:cNvPr id="29" name="対角する 2 つの角を切り取った四角形 28"/>
          <p:cNvSpPr/>
          <p:nvPr/>
        </p:nvSpPr>
        <p:spPr>
          <a:xfrm>
            <a:off x="245648" y="1194658"/>
            <a:ext cx="3218305"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企業立地奨励金制度</a:t>
            </a:r>
            <a:endParaRPr lang="ja-JP" altLang="en-US" sz="2400" dirty="0">
              <a:solidFill>
                <a:prstClr val="black"/>
              </a:solidFill>
            </a:endParaRPr>
          </a:p>
        </p:txBody>
      </p:sp>
      <p:sp>
        <p:nvSpPr>
          <p:cNvPr id="30" name="角丸四角形 29"/>
          <p:cNvSpPr/>
          <p:nvPr/>
        </p:nvSpPr>
        <p:spPr>
          <a:xfrm>
            <a:off x="225732" y="1877624"/>
            <a:ext cx="5136205" cy="1111274"/>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FBB425"/>
              </a:buClr>
            </a:pPr>
            <a:r>
              <a:rPr lang="ja-JP" altLang="en-US" sz="2000" dirty="0" smtClean="0">
                <a:solidFill>
                  <a:prstClr val="black"/>
                </a:solidFill>
              </a:rPr>
              <a:t>工業地域等で事業所を新増設した法人に　　固定資産税相当額を</a:t>
            </a:r>
            <a:r>
              <a:rPr lang="en-US" altLang="ja-JP" sz="2000" dirty="0" smtClean="0">
                <a:solidFill>
                  <a:prstClr val="black"/>
                </a:solidFill>
              </a:rPr>
              <a:t>3</a:t>
            </a:r>
            <a:r>
              <a:rPr lang="ja-JP" altLang="en-US" sz="2000" dirty="0" smtClean="0">
                <a:solidFill>
                  <a:prstClr val="black"/>
                </a:solidFill>
              </a:rPr>
              <a:t>年間交付</a:t>
            </a:r>
            <a:endParaRPr lang="en-US" altLang="ja-JP" sz="2000" dirty="0">
              <a:solidFill>
                <a:prstClr val="black"/>
              </a:solidFill>
            </a:endParaRPr>
          </a:p>
        </p:txBody>
      </p:sp>
      <p:sp>
        <p:nvSpPr>
          <p:cNvPr id="21" name="テキスト ボックス 20"/>
          <p:cNvSpPr txBox="1"/>
          <p:nvPr/>
        </p:nvSpPr>
        <p:spPr>
          <a:xfrm>
            <a:off x="7093305" y="4424747"/>
            <a:ext cx="1840011" cy="646331"/>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おおつ野</a:t>
            </a:r>
            <a:r>
              <a:rPr lang="ja-JP" altLang="en-US" dirty="0" smtClean="0">
                <a:solidFill>
                  <a:prstClr val="black"/>
                </a:solidFill>
              </a:rPr>
              <a:t>ヒルズ</a:t>
            </a:r>
            <a:endParaRPr lang="en-US" altLang="ja-JP" dirty="0" smtClean="0">
              <a:solidFill>
                <a:prstClr val="black"/>
              </a:solidFill>
            </a:endParaRPr>
          </a:p>
          <a:p>
            <a:pPr algn="ctr"/>
            <a:r>
              <a:rPr lang="ja-JP" altLang="en-US" dirty="0" smtClean="0">
                <a:solidFill>
                  <a:prstClr val="black"/>
                </a:solidFill>
              </a:rPr>
              <a:t>工業</a:t>
            </a:r>
            <a:r>
              <a:rPr lang="ja-JP" altLang="en-US" dirty="0">
                <a:solidFill>
                  <a:prstClr val="black"/>
                </a:solidFill>
              </a:rPr>
              <a:t>団地</a:t>
            </a:r>
          </a:p>
        </p:txBody>
      </p:sp>
      <p:sp>
        <p:nvSpPr>
          <p:cNvPr id="31" name="テキスト ボックス 30"/>
          <p:cNvSpPr txBox="1"/>
          <p:nvPr/>
        </p:nvSpPr>
        <p:spPr>
          <a:xfrm>
            <a:off x="4893607" y="3443320"/>
            <a:ext cx="1382427" cy="646331"/>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solidFill>
                  <a:prstClr val="black"/>
                </a:solidFill>
              </a:rPr>
              <a:t>東筑波新治</a:t>
            </a:r>
            <a:endParaRPr lang="en-US" altLang="ja-JP" dirty="0" smtClean="0">
              <a:solidFill>
                <a:prstClr val="black"/>
              </a:solidFill>
            </a:endParaRPr>
          </a:p>
          <a:p>
            <a:pPr algn="ctr"/>
            <a:r>
              <a:rPr lang="ja-JP" altLang="en-US" dirty="0" smtClean="0">
                <a:solidFill>
                  <a:prstClr val="black"/>
                </a:solidFill>
              </a:rPr>
              <a:t>工業</a:t>
            </a:r>
            <a:r>
              <a:rPr lang="ja-JP" altLang="en-US" dirty="0">
                <a:solidFill>
                  <a:prstClr val="black"/>
                </a:solidFill>
              </a:rPr>
              <a:t>団地</a:t>
            </a:r>
            <a:endParaRPr lang="en-US" altLang="ja-JP" dirty="0" smtClean="0">
              <a:solidFill>
                <a:prstClr val="black"/>
              </a:solidFill>
            </a:endParaRPr>
          </a:p>
        </p:txBody>
      </p:sp>
      <p:sp>
        <p:nvSpPr>
          <p:cNvPr id="33" name="テキスト ボックス 32"/>
          <p:cNvSpPr txBox="1"/>
          <p:nvPr/>
        </p:nvSpPr>
        <p:spPr>
          <a:xfrm>
            <a:off x="7389795" y="2598818"/>
            <a:ext cx="1520670" cy="646331"/>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solidFill>
                  <a:prstClr val="black"/>
                </a:solidFill>
              </a:rPr>
              <a:t>土浦・千代田</a:t>
            </a:r>
            <a:endParaRPr lang="en-US" altLang="ja-JP" dirty="0" smtClean="0">
              <a:solidFill>
                <a:prstClr val="black"/>
              </a:solidFill>
            </a:endParaRPr>
          </a:p>
          <a:p>
            <a:pPr algn="ctr"/>
            <a:r>
              <a:rPr lang="ja-JP" altLang="en-US" dirty="0" smtClean="0">
                <a:solidFill>
                  <a:prstClr val="black"/>
                </a:solidFill>
              </a:rPr>
              <a:t>工業</a:t>
            </a:r>
            <a:r>
              <a:rPr lang="ja-JP" altLang="en-US" dirty="0">
                <a:solidFill>
                  <a:prstClr val="black"/>
                </a:solidFill>
              </a:rPr>
              <a:t>団地</a:t>
            </a:r>
            <a:endParaRPr lang="en-US" altLang="ja-JP" dirty="0" smtClean="0">
              <a:solidFill>
                <a:prstClr val="black"/>
              </a:solidFill>
            </a:endParaRPr>
          </a:p>
        </p:txBody>
      </p:sp>
      <p:sp>
        <p:nvSpPr>
          <p:cNvPr id="34" name="テキスト ボックス 33"/>
          <p:cNvSpPr txBox="1"/>
          <p:nvPr/>
        </p:nvSpPr>
        <p:spPr>
          <a:xfrm>
            <a:off x="6447524" y="1690237"/>
            <a:ext cx="2226413" cy="646331"/>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solidFill>
                  <a:prstClr val="black"/>
                </a:solidFill>
              </a:rPr>
              <a:t>テクノパーク土浦北</a:t>
            </a:r>
            <a:endParaRPr lang="en-US" altLang="ja-JP" dirty="0" smtClean="0">
              <a:solidFill>
                <a:prstClr val="black"/>
              </a:solidFill>
            </a:endParaRPr>
          </a:p>
          <a:p>
            <a:pPr algn="ctr"/>
            <a:r>
              <a:rPr lang="ja-JP" altLang="en-US" dirty="0" smtClean="0">
                <a:solidFill>
                  <a:prstClr val="black"/>
                </a:solidFill>
              </a:rPr>
              <a:t>工業団地</a:t>
            </a:r>
            <a:endParaRPr lang="en-US" altLang="ja-JP" dirty="0" smtClean="0">
              <a:solidFill>
                <a:prstClr val="black"/>
              </a:solidFill>
            </a:endParaRPr>
          </a:p>
        </p:txBody>
      </p:sp>
      <p:sp>
        <p:nvSpPr>
          <p:cNvPr id="35" name="円形吹き出し 34"/>
          <p:cNvSpPr/>
          <p:nvPr/>
        </p:nvSpPr>
        <p:spPr>
          <a:xfrm>
            <a:off x="5357737" y="4455254"/>
            <a:ext cx="1633548" cy="654321"/>
          </a:xfrm>
          <a:prstGeom prst="wedgeEllipseCallout">
            <a:avLst>
              <a:gd name="adj1" fmla="val 63868"/>
              <a:gd name="adj2" fmla="val 16530"/>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未利用地</a:t>
            </a:r>
            <a:endParaRPr lang="en-US" altLang="ja-JP" dirty="0" smtClean="0">
              <a:solidFill>
                <a:prstClr val="black"/>
              </a:solidFill>
            </a:endParaRPr>
          </a:p>
          <a:p>
            <a:pPr algn="ctr"/>
            <a:r>
              <a:rPr lang="en-US" altLang="ja-JP" sz="2000" b="1" dirty="0" smtClean="0">
                <a:solidFill>
                  <a:prstClr val="black"/>
                </a:solidFill>
              </a:rPr>
              <a:t>12.4ha</a:t>
            </a:r>
            <a:endParaRPr lang="ja-JP" altLang="en-US" sz="2000" b="1" dirty="0">
              <a:solidFill>
                <a:prstClr val="black"/>
              </a:solidFill>
            </a:endParaRPr>
          </a:p>
        </p:txBody>
      </p:sp>
      <p:sp>
        <p:nvSpPr>
          <p:cNvPr id="36" name="二等辺三角形 35"/>
          <p:cNvSpPr/>
          <p:nvPr/>
        </p:nvSpPr>
        <p:spPr>
          <a:xfrm flipV="1">
            <a:off x="2219349" y="3168859"/>
            <a:ext cx="1148970" cy="30141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7" name="正方形/長方形 36"/>
          <p:cNvSpPr/>
          <p:nvPr/>
        </p:nvSpPr>
        <p:spPr>
          <a:xfrm>
            <a:off x="1532304" y="3618633"/>
            <a:ext cx="2512663" cy="713899"/>
          </a:xfrm>
          <a:prstGeom prst="rect">
            <a:avLst/>
          </a:prstGeom>
          <a:solidFill>
            <a:schemeClr val="bg1"/>
          </a:solidFill>
          <a:ln w="381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black"/>
                </a:solidFill>
              </a:rPr>
              <a:t>企業立地を促進</a:t>
            </a:r>
            <a:endParaRPr lang="ja-JP" altLang="en-US" sz="2400" dirty="0">
              <a:solidFill>
                <a:prstClr val="black"/>
              </a:solidFill>
            </a:endParaRPr>
          </a:p>
        </p:txBody>
      </p:sp>
      <p:sp>
        <p:nvSpPr>
          <p:cNvPr id="8" name="角丸四角形 7"/>
          <p:cNvSpPr/>
          <p:nvPr/>
        </p:nvSpPr>
        <p:spPr>
          <a:xfrm>
            <a:off x="1634089" y="5169974"/>
            <a:ext cx="2309091" cy="56854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ja-JP" altLang="en-US" sz="2400">
                <a:solidFill>
                  <a:prstClr val="black"/>
                </a:solidFill>
              </a:rPr>
              <a:t>約</a:t>
            </a:r>
            <a:r>
              <a:rPr lang="en-US" altLang="ja-JP" sz="2800" b="1">
                <a:solidFill>
                  <a:prstClr val="black"/>
                </a:solidFill>
              </a:rPr>
              <a:t>7000</a:t>
            </a:r>
            <a:r>
              <a:rPr lang="ja-JP" altLang="en-US" sz="2400">
                <a:solidFill>
                  <a:prstClr val="black"/>
                </a:solidFill>
              </a:rPr>
              <a:t>万円</a:t>
            </a:r>
            <a:endParaRPr lang="ja-JP" altLang="en-US" sz="2400" dirty="0">
              <a:solidFill>
                <a:prstClr val="black"/>
              </a:solidFill>
            </a:endParaRPr>
          </a:p>
        </p:txBody>
      </p:sp>
      <p:pic>
        <p:nvPicPr>
          <p:cNvPr id="32" name="図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24701" y="5090847"/>
            <a:ext cx="673498" cy="734058"/>
          </a:xfrm>
          <a:prstGeom prst="rect">
            <a:avLst/>
          </a:prstGeom>
        </p:spPr>
      </p:pic>
    </p:spTree>
    <p:extLst>
      <p:ext uri="{BB962C8B-B14F-4D97-AF65-F5344CB8AC3E}">
        <p14:creationId xmlns:p14="http://schemas.microsoft.com/office/powerpoint/2010/main" val="3222388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図 35"/>
          <p:cNvPicPr>
            <a:picLocks noChangeAspect="1"/>
          </p:cNvPicPr>
          <p:nvPr/>
        </p:nvPicPr>
        <p:blipFill>
          <a:blip r:embed="rId2" cstate="print">
            <a:clrChange>
              <a:clrFrom>
                <a:srgbClr val="FFFFFF"/>
              </a:clrFrom>
              <a:clrTo>
                <a:srgbClr val="FFFFFF">
                  <a:alpha val="0"/>
                </a:srgbClr>
              </a:clrTo>
            </a:clrChange>
            <a:duotone>
              <a:schemeClr val="accent6">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144128" y="2878983"/>
            <a:ext cx="2700492" cy="3229078"/>
          </a:xfrm>
          <a:prstGeom prst="rect">
            <a:avLst/>
          </a:prstGeom>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22</a:t>
            </a:fld>
            <a:endParaRPr lang="ja-JP" altLang="en-US"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a:solidFill>
                  <a:prstClr val="black"/>
                </a:solidFill>
                <a:latin typeface="ＭＳ Ｐゴシック" panose="020B0600070205080204" pitchFamily="50" charset="-128"/>
              </a:rPr>
              <a:t>住工共生スマイル制度</a:t>
            </a:r>
          </a:p>
        </p:txBody>
      </p:sp>
      <p:sp>
        <p:nvSpPr>
          <p:cNvPr id="4" name="角丸四角形 3"/>
          <p:cNvSpPr/>
          <p:nvPr/>
        </p:nvSpPr>
        <p:spPr>
          <a:xfrm>
            <a:off x="137551" y="140706"/>
            <a:ext cx="4371913"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4000" dirty="0">
                <a:solidFill>
                  <a:prstClr val="white"/>
                </a:solidFill>
                <a:latin typeface="HGS明朝E" panose="02020900000000000000" pitchFamily="18" charset="-128"/>
                <a:ea typeface="HGS明朝E" panose="02020900000000000000" pitchFamily="18" charset="-128"/>
              </a:rPr>
              <a:t>【</a:t>
            </a:r>
            <a:r>
              <a:rPr lang="ja-JP" altLang="en-US" sz="4000" dirty="0">
                <a:solidFill>
                  <a:prstClr val="white"/>
                </a:solidFill>
                <a:latin typeface="HGS明朝E" panose="02020900000000000000" pitchFamily="18" charset="-128"/>
                <a:ea typeface="HGS明朝E" panose="02020900000000000000" pitchFamily="18" charset="-128"/>
              </a:rPr>
              <a:t>神立</a:t>
            </a:r>
            <a:r>
              <a:rPr lang="en-US" altLang="ja-JP" sz="4000" dirty="0">
                <a:solidFill>
                  <a:prstClr val="white"/>
                </a:solidFill>
                <a:latin typeface="HGS明朝E" panose="02020900000000000000" pitchFamily="18" charset="-128"/>
                <a:ea typeface="HGS明朝E" panose="02020900000000000000" pitchFamily="18" charset="-128"/>
              </a:rPr>
              <a:t>】</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6" name="円/楕円 5"/>
          <p:cNvSpPr/>
          <p:nvPr/>
        </p:nvSpPr>
        <p:spPr>
          <a:xfrm>
            <a:off x="6801039" y="1740690"/>
            <a:ext cx="1344413" cy="1344413"/>
          </a:xfrm>
          <a:prstGeom prst="ellipse">
            <a:avLst/>
          </a:prstGeom>
          <a:solidFill>
            <a:srgbClr val="F4BAB6"/>
          </a:solid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住民</a:t>
            </a:r>
          </a:p>
        </p:txBody>
      </p:sp>
      <p:sp>
        <p:nvSpPr>
          <p:cNvPr id="7" name="円/楕円 6"/>
          <p:cNvSpPr/>
          <p:nvPr/>
        </p:nvSpPr>
        <p:spPr>
          <a:xfrm>
            <a:off x="1011624" y="1740690"/>
            <a:ext cx="1344413" cy="1344413"/>
          </a:xfrm>
          <a:prstGeom prst="ellipse">
            <a:avLst/>
          </a:prstGeom>
          <a:solidFill>
            <a:srgbClr val="78D818"/>
          </a:solidFill>
          <a:ln w="38100">
            <a:solidFill>
              <a:srgbClr val="78D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工場</a:t>
            </a:r>
          </a:p>
        </p:txBody>
      </p:sp>
      <p:pic>
        <p:nvPicPr>
          <p:cNvPr id="8" name="Picture 8" descr="工場の作業員のイラスト（男性）"/>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469" y="1709224"/>
            <a:ext cx="920973" cy="1427865"/>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2623" y="1692563"/>
            <a:ext cx="837748" cy="1444393"/>
          </a:xfrm>
          <a:prstGeom prst="rect">
            <a:avLst/>
          </a:prstGeom>
        </p:spPr>
      </p:pic>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3402" y="1817193"/>
            <a:ext cx="976627" cy="1126877"/>
          </a:xfrm>
          <a:prstGeom prst="rect">
            <a:avLst/>
          </a:prstGeom>
        </p:spPr>
      </p:pic>
      <p:pic>
        <p:nvPicPr>
          <p:cNvPr id="11" name="図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0635" y="1890103"/>
            <a:ext cx="759807" cy="1031411"/>
          </a:xfrm>
          <a:prstGeom prst="rect">
            <a:avLst/>
          </a:prstGeom>
        </p:spPr>
      </p:pic>
      <p:sp>
        <p:nvSpPr>
          <p:cNvPr id="12" name="正方形/長方形 11"/>
          <p:cNvSpPr/>
          <p:nvPr/>
        </p:nvSpPr>
        <p:spPr>
          <a:xfrm>
            <a:off x="6124807" y="3240145"/>
            <a:ext cx="2704217" cy="688850"/>
          </a:xfrm>
          <a:prstGeom prst="rect">
            <a:avLst/>
          </a:prstGeom>
          <a:solidFill>
            <a:schemeClr val="bg1"/>
          </a:solid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F4BAB6"/>
              </a:buClr>
              <a:buFont typeface="Wingdings" panose="05000000000000000000" pitchFamily="2" charset="2"/>
              <a:buChar char="n"/>
            </a:pPr>
            <a:r>
              <a:rPr lang="ja-JP" altLang="en-US" dirty="0" smtClean="0">
                <a:solidFill>
                  <a:prstClr val="black"/>
                </a:solidFill>
              </a:rPr>
              <a:t>住環境改善</a:t>
            </a:r>
            <a:endParaRPr lang="en-US" altLang="ja-JP" dirty="0" smtClean="0">
              <a:solidFill>
                <a:prstClr val="black"/>
              </a:solidFill>
            </a:endParaRPr>
          </a:p>
          <a:p>
            <a:pPr marL="342900" indent="-342900">
              <a:buClr>
                <a:srgbClr val="F4BAB6"/>
              </a:buClr>
              <a:buFont typeface="Wingdings" panose="05000000000000000000" pitchFamily="2" charset="2"/>
              <a:buChar char="n"/>
            </a:pPr>
            <a:r>
              <a:rPr lang="ja-JP" altLang="en-US" dirty="0" smtClean="0">
                <a:solidFill>
                  <a:prstClr val="black"/>
                </a:solidFill>
              </a:rPr>
              <a:t>よりまちに愛着</a:t>
            </a:r>
            <a:r>
              <a:rPr lang="ja-JP" altLang="en-US" dirty="0">
                <a:solidFill>
                  <a:prstClr val="black"/>
                </a:solidFill>
              </a:rPr>
              <a:t>をもつ</a:t>
            </a:r>
            <a:endParaRPr lang="en-US" altLang="ja-JP" dirty="0">
              <a:solidFill>
                <a:prstClr val="black"/>
              </a:solidFill>
            </a:endParaRPr>
          </a:p>
        </p:txBody>
      </p:sp>
      <p:sp>
        <p:nvSpPr>
          <p:cNvPr id="13" name="正方形/長方形 12"/>
          <p:cNvSpPr/>
          <p:nvPr/>
        </p:nvSpPr>
        <p:spPr>
          <a:xfrm>
            <a:off x="454642" y="3246454"/>
            <a:ext cx="2458379" cy="688850"/>
          </a:xfrm>
          <a:prstGeom prst="rect">
            <a:avLst/>
          </a:prstGeom>
          <a:solidFill>
            <a:schemeClr val="bg1"/>
          </a:solidFill>
          <a:ln w="38100">
            <a:solidFill>
              <a:srgbClr val="78D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78D818"/>
              </a:buClr>
              <a:buFont typeface="Wingdings" panose="05000000000000000000" pitchFamily="2" charset="2"/>
              <a:buChar char="n"/>
            </a:pPr>
            <a:r>
              <a:rPr lang="ja-JP" altLang="en-US" dirty="0">
                <a:solidFill>
                  <a:prstClr val="black"/>
                </a:solidFill>
              </a:rPr>
              <a:t>企業宣伝・</a:t>
            </a:r>
            <a:r>
              <a:rPr lang="en-US" altLang="ja-JP" dirty="0">
                <a:solidFill>
                  <a:prstClr val="black"/>
                </a:solidFill>
              </a:rPr>
              <a:t>PR</a:t>
            </a:r>
          </a:p>
          <a:p>
            <a:pPr marL="285750" indent="-285750">
              <a:buClr>
                <a:srgbClr val="78D818"/>
              </a:buClr>
              <a:buFont typeface="Wingdings" panose="05000000000000000000" pitchFamily="2" charset="2"/>
              <a:buChar char="n"/>
            </a:pPr>
            <a:r>
              <a:rPr lang="ja-JP" altLang="en-US" dirty="0">
                <a:solidFill>
                  <a:prstClr val="black"/>
                </a:solidFill>
              </a:rPr>
              <a:t>まちを担う人材育成</a:t>
            </a:r>
            <a:endParaRPr lang="en-US" altLang="ja-JP" dirty="0">
              <a:solidFill>
                <a:prstClr val="black"/>
              </a:solidFill>
            </a:endParaRPr>
          </a:p>
        </p:txBody>
      </p:sp>
      <p:sp>
        <p:nvSpPr>
          <p:cNvPr id="14" name="下カーブ矢印 13"/>
          <p:cNvSpPr/>
          <p:nvPr/>
        </p:nvSpPr>
        <p:spPr>
          <a:xfrm>
            <a:off x="3007071" y="1176084"/>
            <a:ext cx="3287484" cy="732604"/>
          </a:xfrm>
          <a:prstGeom prst="curved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15" name="下カーブ矢印 14"/>
          <p:cNvSpPr/>
          <p:nvPr/>
        </p:nvSpPr>
        <p:spPr>
          <a:xfrm flipH="1" flipV="1">
            <a:off x="2958943" y="1964756"/>
            <a:ext cx="3287484" cy="732604"/>
          </a:xfrm>
          <a:prstGeom prst="curved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16" name="円/楕円 15"/>
          <p:cNvSpPr/>
          <p:nvPr/>
        </p:nvSpPr>
        <p:spPr>
          <a:xfrm>
            <a:off x="3577570" y="1354141"/>
            <a:ext cx="2035831" cy="1152789"/>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black"/>
                </a:solidFill>
              </a:rPr>
              <a:t>地域との　　共生</a:t>
            </a:r>
            <a:endParaRPr lang="en-US" altLang="ja-JP" sz="2000" b="1" dirty="0">
              <a:solidFill>
                <a:prstClr val="black"/>
              </a:solidFill>
            </a:endParaRPr>
          </a:p>
        </p:txBody>
      </p:sp>
      <p:sp>
        <p:nvSpPr>
          <p:cNvPr id="20" name="円/楕円 19"/>
          <p:cNvSpPr/>
          <p:nvPr/>
        </p:nvSpPr>
        <p:spPr>
          <a:xfrm>
            <a:off x="-3307945" y="4055403"/>
            <a:ext cx="2987401" cy="7940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人材育成</a:t>
            </a:r>
          </a:p>
        </p:txBody>
      </p:sp>
      <p:sp>
        <p:nvSpPr>
          <p:cNvPr id="5" name="円/楕円 4"/>
          <p:cNvSpPr/>
          <p:nvPr/>
        </p:nvSpPr>
        <p:spPr>
          <a:xfrm>
            <a:off x="9377718" y="138241"/>
            <a:ext cx="7430593" cy="42992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市外に広げるのではなく、この制度は神立を一例にしただけであり、今後は他の工業団地にも広げ、土浦市全体に浸透させる制度にする、という方向性</a:t>
            </a:r>
            <a:endParaRPr lang="en-US" altLang="ja-JP" dirty="0">
              <a:solidFill>
                <a:prstClr val="white"/>
              </a:solidFill>
            </a:endParaRPr>
          </a:p>
          <a:p>
            <a:pPr algn="ctr"/>
            <a:endParaRPr lang="en-US" altLang="ja-JP" dirty="0">
              <a:solidFill>
                <a:prstClr val="white"/>
              </a:solidFill>
            </a:endParaRPr>
          </a:p>
          <a:p>
            <a:pPr algn="ctr"/>
            <a:r>
              <a:rPr lang="ja-JP" altLang="en-US" dirty="0">
                <a:solidFill>
                  <a:prstClr val="white"/>
                </a:solidFill>
              </a:rPr>
              <a:t>おおつ野ヒルズも今は未利用地があって企業誘致を推進していく過程だけど、今後企業が立地していけば未利用地もへり、工場と住民が共生する環境づくりが重要になるはず</a:t>
            </a:r>
            <a:endParaRPr lang="en-US" altLang="ja-JP" dirty="0">
              <a:solidFill>
                <a:prstClr val="white"/>
              </a:solidFill>
            </a:endParaRPr>
          </a:p>
          <a:p>
            <a:pPr algn="ctr"/>
            <a:r>
              <a:rPr lang="ja-JP" altLang="en-US" dirty="0">
                <a:solidFill>
                  <a:prstClr val="white"/>
                </a:solidFill>
              </a:rPr>
              <a:t>おおつ野ヒルズなんてすぐとなりが住宅地なんだからよけいに地域共生の側面が必要なのではないか</a:t>
            </a:r>
          </a:p>
        </p:txBody>
      </p:sp>
      <p:sp>
        <p:nvSpPr>
          <p:cNvPr id="27" name="円/楕円 26"/>
          <p:cNvSpPr/>
          <p:nvPr/>
        </p:nvSpPr>
        <p:spPr>
          <a:xfrm>
            <a:off x="4081018" y="3527580"/>
            <a:ext cx="481263" cy="259904"/>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26" name="円/楕円 25"/>
          <p:cNvSpPr/>
          <p:nvPr/>
        </p:nvSpPr>
        <p:spPr>
          <a:xfrm>
            <a:off x="4977115" y="4437475"/>
            <a:ext cx="481263" cy="459921"/>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28" name="円/楕円 27"/>
          <p:cNvSpPr/>
          <p:nvPr/>
        </p:nvSpPr>
        <p:spPr>
          <a:xfrm>
            <a:off x="3688908" y="3315823"/>
            <a:ext cx="392110" cy="211757"/>
          </a:xfrm>
          <a:prstGeom prst="ellipse">
            <a:avLst/>
          </a:prstGeom>
          <a:solidFill>
            <a:srgbClr val="5B9BD5"/>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29" name="円/楕円 28"/>
          <p:cNvSpPr/>
          <p:nvPr/>
        </p:nvSpPr>
        <p:spPr>
          <a:xfrm>
            <a:off x="4321649" y="3808636"/>
            <a:ext cx="871206" cy="459921"/>
          </a:xfrm>
          <a:prstGeom prst="ellipse">
            <a:avLst/>
          </a:prstGeom>
          <a:solidFill>
            <a:srgbClr val="F8796C"/>
          </a:solidFill>
          <a:ln w="12700" cap="flat" cmpd="sng" algn="ctr">
            <a:noFill/>
            <a:prstDash val="solid"/>
            <a:miter lim="800000"/>
          </a:ln>
          <a:effectLst/>
        </p:spPr>
        <p:txBody>
          <a:bodyPr rtlCol="0" anchor="ctr"/>
          <a:lstStyle/>
          <a:p>
            <a:pPr algn="ctr">
              <a:defRPr/>
            </a:pPr>
            <a:endParaRPr kumimoji="0" lang="ja-JP" altLang="en-US" kern="0">
              <a:solidFill>
                <a:prstClr val="white"/>
              </a:solidFill>
            </a:endParaRPr>
          </a:p>
        </p:txBody>
      </p:sp>
      <p:sp>
        <p:nvSpPr>
          <p:cNvPr id="30" name="角丸四角形 29"/>
          <p:cNvSpPr/>
          <p:nvPr/>
        </p:nvSpPr>
        <p:spPr>
          <a:xfrm>
            <a:off x="4032020" y="4949439"/>
            <a:ext cx="1937016" cy="356638"/>
          </a:xfrm>
          <a:prstGeom prst="roundRect">
            <a:avLst/>
          </a:prstGeom>
          <a:solidFill>
            <a:schemeClr val="bg1"/>
          </a:solidFill>
          <a:ln w="19050" cap="flat" cmpd="sng" algn="ctr">
            <a:solidFill>
              <a:schemeClr val="bg1">
                <a:lumMod val="50000"/>
              </a:schemeClr>
            </a:solidFill>
            <a:prstDash val="solid"/>
            <a:miter lim="800000"/>
          </a:ln>
          <a:effectLst/>
        </p:spPr>
        <p:txBody>
          <a:bodyPr rtlCol="0" anchor="ctr"/>
          <a:lstStyle/>
          <a:p>
            <a:pPr algn="ctr">
              <a:defRPr/>
            </a:pPr>
            <a:r>
              <a:rPr kumimoji="0" lang="ja-JP" altLang="en-US" b="1" kern="0" dirty="0">
                <a:solidFill>
                  <a:prstClr val="black"/>
                </a:solidFill>
              </a:rPr>
              <a:t>おおつ野ヒルズ</a:t>
            </a:r>
          </a:p>
        </p:txBody>
      </p:sp>
      <p:sp>
        <p:nvSpPr>
          <p:cNvPr id="31" name="角丸四角形 30"/>
          <p:cNvSpPr/>
          <p:nvPr/>
        </p:nvSpPr>
        <p:spPr>
          <a:xfrm>
            <a:off x="5582018" y="4016161"/>
            <a:ext cx="1695334" cy="631806"/>
          </a:xfrm>
          <a:prstGeom prst="roundRect">
            <a:avLst/>
          </a:prstGeom>
          <a:solidFill>
            <a:schemeClr val="bg1"/>
          </a:solidFill>
          <a:ln w="28575" cap="flat" cmpd="sng" algn="ctr">
            <a:solidFill>
              <a:srgbClr val="F8796C"/>
            </a:solidFill>
            <a:prstDash val="solid"/>
            <a:miter lim="800000"/>
          </a:ln>
          <a:effectLst/>
        </p:spPr>
        <p:txBody>
          <a:bodyPr rtlCol="0" anchor="ctr"/>
          <a:lstStyle/>
          <a:p>
            <a:pPr algn="ctr">
              <a:defRPr/>
            </a:pPr>
            <a:r>
              <a:rPr kumimoji="0" lang="ja-JP" altLang="en-US" b="1" kern="0" dirty="0">
                <a:solidFill>
                  <a:prstClr val="black"/>
                </a:solidFill>
              </a:rPr>
              <a:t>土浦・千代田工業団地</a:t>
            </a:r>
          </a:p>
        </p:txBody>
      </p:sp>
      <p:sp>
        <p:nvSpPr>
          <p:cNvPr id="33" name="角丸四角形 32"/>
          <p:cNvSpPr/>
          <p:nvPr/>
        </p:nvSpPr>
        <p:spPr>
          <a:xfrm>
            <a:off x="2626315" y="4147209"/>
            <a:ext cx="1695334" cy="603181"/>
          </a:xfrm>
          <a:prstGeom prst="roundRect">
            <a:avLst/>
          </a:prstGeom>
          <a:solidFill>
            <a:schemeClr val="bg1"/>
          </a:solidFill>
          <a:ln w="19050" cap="flat" cmpd="sng" algn="ctr">
            <a:solidFill>
              <a:schemeClr val="bg1">
                <a:lumMod val="50000"/>
              </a:schemeClr>
            </a:solidFill>
            <a:prstDash val="solid"/>
            <a:miter lim="800000"/>
          </a:ln>
          <a:effectLst/>
        </p:spPr>
        <p:txBody>
          <a:bodyPr rtlCol="0" anchor="ctr"/>
          <a:lstStyle/>
          <a:p>
            <a:pPr algn="ctr">
              <a:defRPr/>
            </a:pPr>
            <a:r>
              <a:rPr kumimoji="0" lang="ja-JP" altLang="en-US" b="1" kern="0" dirty="0">
                <a:solidFill>
                  <a:prstClr val="black"/>
                </a:solidFill>
              </a:rPr>
              <a:t>東筑波新治</a:t>
            </a:r>
            <a:endParaRPr kumimoji="0" lang="en-US" altLang="ja-JP" b="1" kern="0" dirty="0">
              <a:solidFill>
                <a:prstClr val="black"/>
              </a:solidFill>
            </a:endParaRPr>
          </a:p>
          <a:p>
            <a:pPr algn="ctr">
              <a:defRPr/>
            </a:pPr>
            <a:r>
              <a:rPr kumimoji="0" lang="ja-JP" altLang="en-US" b="1" kern="0" dirty="0">
                <a:solidFill>
                  <a:prstClr val="black"/>
                </a:solidFill>
              </a:rPr>
              <a:t>工業団地</a:t>
            </a:r>
          </a:p>
        </p:txBody>
      </p:sp>
      <p:cxnSp>
        <p:nvCxnSpPr>
          <p:cNvPr id="34" name="直線コネクタ 33"/>
          <p:cNvCxnSpPr>
            <a:endCxn id="28" idx="4"/>
          </p:cNvCxnSpPr>
          <p:nvPr/>
        </p:nvCxnSpPr>
        <p:spPr>
          <a:xfrm flipV="1">
            <a:off x="3688908" y="3527580"/>
            <a:ext cx="196055" cy="684637"/>
          </a:xfrm>
          <a:prstGeom prst="line">
            <a:avLst/>
          </a:prstGeom>
          <a:noFill/>
          <a:ln w="28575" cap="flat" cmpd="sng" algn="ctr">
            <a:solidFill>
              <a:sysClr val="windowText" lastClr="000000"/>
            </a:solidFill>
            <a:prstDash val="solid"/>
            <a:miter lim="800000"/>
          </a:ln>
          <a:effectLst/>
        </p:spPr>
      </p:cxnSp>
      <p:cxnSp>
        <p:nvCxnSpPr>
          <p:cNvPr id="35" name="直線コネクタ 34"/>
          <p:cNvCxnSpPr/>
          <p:nvPr/>
        </p:nvCxnSpPr>
        <p:spPr>
          <a:xfrm flipV="1">
            <a:off x="4334605" y="3184914"/>
            <a:ext cx="123407" cy="409683"/>
          </a:xfrm>
          <a:prstGeom prst="line">
            <a:avLst/>
          </a:prstGeom>
          <a:noFill/>
          <a:ln w="28575" cap="flat" cmpd="sng" algn="ctr">
            <a:solidFill>
              <a:sysClr val="windowText" lastClr="000000"/>
            </a:solidFill>
            <a:prstDash val="solid"/>
            <a:miter lim="800000"/>
          </a:ln>
          <a:effectLst/>
        </p:spPr>
      </p:cxnSp>
      <p:cxnSp>
        <p:nvCxnSpPr>
          <p:cNvPr id="37" name="直線コネクタ 36"/>
          <p:cNvCxnSpPr/>
          <p:nvPr/>
        </p:nvCxnSpPr>
        <p:spPr>
          <a:xfrm>
            <a:off x="4875830" y="4055403"/>
            <a:ext cx="737571" cy="213154"/>
          </a:xfrm>
          <a:prstGeom prst="line">
            <a:avLst/>
          </a:prstGeom>
          <a:noFill/>
          <a:ln w="28575" cap="flat" cmpd="sng" algn="ctr">
            <a:solidFill>
              <a:sysClr val="windowText" lastClr="000000"/>
            </a:solidFill>
            <a:prstDash val="solid"/>
            <a:miter lim="800000"/>
          </a:ln>
          <a:effectLst/>
        </p:spPr>
      </p:cxnSp>
      <p:cxnSp>
        <p:nvCxnSpPr>
          <p:cNvPr id="40" name="直線コネクタ 39"/>
          <p:cNvCxnSpPr/>
          <p:nvPr/>
        </p:nvCxnSpPr>
        <p:spPr>
          <a:xfrm flipV="1">
            <a:off x="5086113" y="4667435"/>
            <a:ext cx="131633" cy="293545"/>
          </a:xfrm>
          <a:prstGeom prst="line">
            <a:avLst/>
          </a:prstGeom>
          <a:noFill/>
          <a:ln w="28575" cap="flat" cmpd="sng" algn="ctr">
            <a:solidFill>
              <a:sysClr val="windowText" lastClr="000000"/>
            </a:solidFill>
            <a:prstDash val="solid"/>
            <a:miter lim="800000"/>
          </a:ln>
          <a:effectLst/>
        </p:spPr>
      </p:cxnSp>
      <p:sp>
        <p:nvSpPr>
          <p:cNvPr id="42" name="フレーム 41"/>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a:solidFill>
                  <a:prstClr val="black"/>
                </a:solidFill>
              </a:rPr>
              <a:t>土浦市内</a:t>
            </a:r>
            <a:r>
              <a:rPr kumimoji="0" lang="ja-JP" altLang="en-US" sz="3200" kern="0" dirty="0" smtClean="0">
                <a:solidFill>
                  <a:prstClr val="black"/>
                </a:solidFill>
              </a:rPr>
              <a:t>全体に浸透する制度</a:t>
            </a:r>
            <a:r>
              <a:rPr kumimoji="0" lang="ja-JP" altLang="en-US" sz="3200" kern="0" dirty="0">
                <a:solidFill>
                  <a:prstClr val="black"/>
                </a:solidFill>
              </a:rPr>
              <a:t>へ</a:t>
            </a:r>
            <a:endParaRPr kumimoji="0" lang="en-US" altLang="ja-JP" sz="3200" kern="0" dirty="0">
              <a:solidFill>
                <a:prstClr val="black"/>
              </a:solidFill>
            </a:endParaRPr>
          </a:p>
        </p:txBody>
      </p:sp>
      <p:sp>
        <p:nvSpPr>
          <p:cNvPr id="32" name="角丸四角形 31"/>
          <p:cNvSpPr/>
          <p:nvPr/>
        </p:nvSpPr>
        <p:spPr>
          <a:xfrm>
            <a:off x="4237577" y="2809203"/>
            <a:ext cx="1695334" cy="568943"/>
          </a:xfrm>
          <a:prstGeom prst="roundRect">
            <a:avLst/>
          </a:prstGeom>
          <a:solidFill>
            <a:schemeClr val="bg1"/>
          </a:solidFill>
          <a:ln w="19050" cap="flat" cmpd="sng" algn="ctr">
            <a:solidFill>
              <a:schemeClr val="bg1">
                <a:lumMod val="50000"/>
              </a:schemeClr>
            </a:solidFill>
            <a:prstDash val="solid"/>
            <a:miter lim="800000"/>
          </a:ln>
          <a:effectLst/>
        </p:spPr>
        <p:txBody>
          <a:bodyPr rtlCol="0" anchor="ctr"/>
          <a:lstStyle/>
          <a:p>
            <a:pPr algn="ctr">
              <a:defRPr/>
            </a:pPr>
            <a:r>
              <a:rPr kumimoji="0" lang="ja-JP" altLang="en-US" b="1" kern="0" dirty="0">
                <a:solidFill>
                  <a:prstClr val="black"/>
                </a:solidFill>
              </a:rPr>
              <a:t>テクノパーク</a:t>
            </a:r>
            <a:endParaRPr kumimoji="0" lang="en-US" altLang="ja-JP" b="1" kern="0" dirty="0">
              <a:solidFill>
                <a:prstClr val="black"/>
              </a:solidFill>
            </a:endParaRPr>
          </a:p>
          <a:p>
            <a:pPr algn="ctr">
              <a:defRPr/>
            </a:pPr>
            <a:r>
              <a:rPr kumimoji="0" lang="ja-JP" altLang="en-US" b="1" kern="0" dirty="0">
                <a:solidFill>
                  <a:prstClr val="black"/>
                </a:solidFill>
              </a:rPr>
              <a:t>土浦北</a:t>
            </a:r>
          </a:p>
        </p:txBody>
      </p:sp>
      <p:sp>
        <p:nvSpPr>
          <p:cNvPr id="41" name="環状矢印 40"/>
          <p:cNvSpPr/>
          <p:nvPr/>
        </p:nvSpPr>
        <p:spPr>
          <a:xfrm rot="16200000">
            <a:off x="3210902" y="2760126"/>
            <a:ext cx="2716376" cy="3952412"/>
          </a:xfrm>
          <a:prstGeom prst="circularArrow">
            <a:avLst>
              <a:gd name="adj1" fmla="val 12500"/>
              <a:gd name="adj2" fmla="val 1142319"/>
              <a:gd name="adj3" fmla="val 20457681"/>
              <a:gd name="adj4" fmla="val 490490"/>
              <a:gd name="adj5" fmla="val 13440"/>
            </a:avLst>
          </a:prstGeom>
          <a:solidFill>
            <a:srgbClr val="928DCD">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grpSp>
        <p:nvGrpSpPr>
          <p:cNvPr id="38" name="グループ化 37"/>
          <p:cNvGrpSpPr/>
          <p:nvPr/>
        </p:nvGrpSpPr>
        <p:grpSpPr>
          <a:xfrm>
            <a:off x="481629" y="4025842"/>
            <a:ext cx="679382" cy="633783"/>
            <a:chOff x="3123359" y="224644"/>
            <a:chExt cx="679382" cy="633783"/>
          </a:xfrm>
        </p:grpSpPr>
        <p:sp>
          <p:nvSpPr>
            <p:cNvPr id="39" name="角丸四角形 38"/>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3" name="図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49" name="グループ化 48"/>
          <p:cNvGrpSpPr/>
          <p:nvPr/>
        </p:nvGrpSpPr>
        <p:grpSpPr>
          <a:xfrm>
            <a:off x="8084629" y="4033046"/>
            <a:ext cx="663939" cy="619377"/>
            <a:chOff x="5471418" y="-1240631"/>
            <a:chExt cx="679382" cy="633783"/>
          </a:xfrm>
        </p:grpSpPr>
        <p:sp>
          <p:nvSpPr>
            <p:cNvPr id="50" name="角丸四角形 49"/>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1" name="図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Tree>
    <p:extLst>
      <p:ext uri="{BB962C8B-B14F-4D97-AF65-F5344CB8AC3E}">
        <p14:creationId xmlns:p14="http://schemas.microsoft.com/office/powerpoint/2010/main" val="614942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F:\2014class\都市計画MP策定実習\中間発表②\イラスト\北部地区.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262" t="13828" b="-1"/>
          <a:stretch/>
        </p:blipFill>
        <p:spPr bwMode="auto">
          <a:xfrm>
            <a:off x="330377" y="1049025"/>
            <a:ext cx="3723830" cy="364087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5400" dirty="0">
                <a:solidFill>
                  <a:prstClr val="black"/>
                </a:solidFill>
                <a:latin typeface="ＭＳ Ｐゴシック" panose="020B0600070205080204" pitchFamily="50" charset="-128"/>
              </a:rPr>
              <a:t>現状</a:t>
            </a:r>
          </a:p>
        </p:txBody>
      </p:sp>
      <p:sp>
        <p:nvSpPr>
          <p:cNvPr id="4" name="角丸四角形 3"/>
          <p:cNvSpPr/>
          <p:nvPr/>
        </p:nvSpPr>
        <p:spPr>
          <a:xfrm>
            <a:off x="137550" y="140706"/>
            <a:ext cx="4743543"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graphicFrame>
        <p:nvGraphicFramePr>
          <p:cNvPr id="5" name="グラフ 4"/>
          <p:cNvGraphicFramePr>
            <a:graphicFrameLocks/>
          </p:cNvGraphicFramePr>
          <p:nvPr>
            <p:extLst/>
          </p:nvPr>
        </p:nvGraphicFramePr>
        <p:xfrm>
          <a:off x="4584035" y="1020678"/>
          <a:ext cx="4566769" cy="25957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グラフ 5"/>
          <p:cNvGraphicFramePr>
            <a:graphicFrameLocks/>
          </p:cNvGraphicFramePr>
          <p:nvPr>
            <p:extLst/>
          </p:nvPr>
        </p:nvGraphicFramePr>
        <p:xfrm>
          <a:off x="4594712" y="3929329"/>
          <a:ext cx="4527586" cy="259576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グラフ 6"/>
          <p:cNvGraphicFramePr>
            <a:graphicFrameLocks/>
          </p:cNvGraphicFramePr>
          <p:nvPr>
            <p:extLst/>
          </p:nvPr>
        </p:nvGraphicFramePr>
        <p:xfrm>
          <a:off x="771883" y="4830175"/>
          <a:ext cx="2993077" cy="1740208"/>
        </p:xfrm>
        <a:graphic>
          <a:graphicData uri="http://schemas.openxmlformats.org/drawingml/2006/chart">
            <c:chart xmlns:c="http://schemas.openxmlformats.org/drawingml/2006/chart" xmlns:r="http://schemas.openxmlformats.org/officeDocument/2006/relationships" r:id="rId5"/>
          </a:graphicData>
        </a:graphic>
      </p:graphicFrame>
      <p:sp>
        <p:nvSpPr>
          <p:cNvPr id="8" name="テキスト ボックス 7"/>
          <p:cNvSpPr txBox="1"/>
          <p:nvPr/>
        </p:nvSpPr>
        <p:spPr>
          <a:xfrm>
            <a:off x="5401294" y="3579591"/>
            <a:ext cx="3287869" cy="338554"/>
          </a:xfrm>
          <a:prstGeom prst="rect">
            <a:avLst/>
          </a:prstGeom>
          <a:solidFill>
            <a:schemeClr val="bg1"/>
          </a:solidFill>
          <a:ln>
            <a:solidFill>
              <a:schemeClr val="bg1">
                <a:lumMod val="50000"/>
              </a:schemeClr>
            </a:solidFill>
          </a:ln>
        </p:spPr>
        <p:txBody>
          <a:bodyPr wrap="square" rtlCol="0">
            <a:spAutoFit/>
          </a:bodyPr>
          <a:lstStyle/>
          <a:p>
            <a:pPr algn="ctr"/>
            <a:r>
              <a:rPr lang="ja-JP" altLang="en-US" sz="1600" dirty="0">
                <a:solidFill>
                  <a:prstClr val="black"/>
                </a:solidFill>
              </a:rPr>
              <a:t>▲おおつ野ヒルズの人口構成</a:t>
            </a:r>
          </a:p>
        </p:txBody>
      </p:sp>
      <p:sp>
        <p:nvSpPr>
          <p:cNvPr id="9" name="テキスト ボックス 8"/>
          <p:cNvSpPr txBox="1"/>
          <p:nvPr/>
        </p:nvSpPr>
        <p:spPr>
          <a:xfrm>
            <a:off x="5498782" y="6482847"/>
            <a:ext cx="2988972" cy="338554"/>
          </a:xfrm>
          <a:prstGeom prst="rect">
            <a:avLst/>
          </a:prstGeom>
          <a:solidFill>
            <a:schemeClr val="bg1"/>
          </a:solidFill>
          <a:ln>
            <a:solidFill>
              <a:schemeClr val="bg1">
                <a:lumMod val="50000"/>
              </a:schemeClr>
            </a:solidFill>
          </a:ln>
        </p:spPr>
        <p:txBody>
          <a:bodyPr wrap="square" rtlCol="0">
            <a:spAutoFit/>
          </a:bodyPr>
          <a:lstStyle/>
          <a:p>
            <a:pPr algn="ctr"/>
            <a:r>
              <a:rPr lang="ja-JP" altLang="en-US" sz="1600" dirty="0">
                <a:solidFill>
                  <a:prstClr val="black"/>
                </a:solidFill>
              </a:rPr>
              <a:t>▲周辺集落の人口構成</a:t>
            </a:r>
          </a:p>
        </p:txBody>
      </p:sp>
      <p:sp>
        <p:nvSpPr>
          <p:cNvPr id="10" name="テキスト ボックス 9"/>
          <p:cNvSpPr txBox="1"/>
          <p:nvPr/>
        </p:nvSpPr>
        <p:spPr>
          <a:xfrm>
            <a:off x="1177557" y="6488668"/>
            <a:ext cx="2245659" cy="338554"/>
          </a:xfrm>
          <a:prstGeom prst="rect">
            <a:avLst/>
          </a:prstGeom>
          <a:noFill/>
          <a:ln>
            <a:solidFill>
              <a:schemeClr val="bg1">
                <a:lumMod val="50000"/>
              </a:schemeClr>
            </a:solidFill>
          </a:ln>
        </p:spPr>
        <p:txBody>
          <a:bodyPr wrap="square" rtlCol="0">
            <a:spAutoFit/>
          </a:bodyPr>
          <a:lstStyle/>
          <a:p>
            <a:pPr algn="ctr"/>
            <a:r>
              <a:rPr lang="ja-JP" altLang="en-US" sz="1600" dirty="0">
                <a:solidFill>
                  <a:prstClr val="black"/>
                </a:solidFill>
              </a:rPr>
              <a:t>▲土浦市の人口構成</a:t>
            </a:r>
          </a:p>
        </p:txBody>
      </p:sp>
      <p:sp>
        <p:nvSpPr>
          <p:cNvPr id="12" name="円/楕円 11"/>
          <p:cNvSpPr/>
          <p:nvPr/>
        </p:nvSpPr>
        <p:spPr>
          <a:xfrm>
            <a:off x="7164230" y="4126180"/>
            <a:ext cx="642572" cy="196085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円/楕円 12"/>
          <p:cNvSpPr/>
          <p:nvPr/>
        </p:nvSpPr>
        <p:spPr>
          <a:xfrm>
            <a:off x="4869719" y="1382969"/>
            <a:ext cx="592970" cy="196085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円/楕円 13"/>
          <p:cNvSpPr/>
          <p:nvPr/>
        </p:nvSpPr>
        <p:spPr>
          <a:xfrm>
            <a:off x="5998837" y="1382969"/>
            <a:ext cx="909709" cy="196085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フリーフォーム 16"/>
          <p:cNvSpPr/>
          <p:nvPr/>
        </p:nvSpPr>
        <p:spPr>
          <a:xfrm>
            <a:off x="2299420" y="2962847"/>
            <a:ext cx="793403" cy="923084"/>
          </a:xfrm>
          <a:custGeom>
            <a:avLst/>
            <a:gdLst>
              <a:gd name="connsiteX0" fmla="*/ 69012 w 3329797"/>
              <a:gd name="connsiteY0" fmla="*/ 0 h 4261449"/>
              <a:gd name="connsiteX1" fmla="*/ 0 w 3329797"/>
              <a:gd name="connsiteY1" fmla="*/ 198408 h 4261449"/>
              <a:gd name="connsiteX2" fmla="*/ 77638 w 3329797"/>
              <a:gd name="connsiteY2" fmla="*/ 379562 h 4261449"/>
              <a:gd name="connsiteX3" fmla="*/ 112144 w 3329797"/>
              <a:gd name="connsiteY3" fmla="*/ 741872 h 4261449"/>
              <a:gd name="connsiteX4" fmla="*/ 155276 w 3329797"/>
              <a:gd name="connsiteY4" fmla="*/ 1061049 h 4261449"/>
              <a:gd name="connsiteX5" fmla="*/ 181155 w 3329797"/>
              <a:gd name="connsiteY5" fmla="*/ 1293962 h 4261449"/>
              <a:gd name="connsiteX6" fmla="*/ 284672 w 3329797"/>
              <a:gd name="connsiteY6" fmla="*/ 1725283 h 4261449"/>
              <a:gd name="connsiteX7" fmla="*/ 327804 w 3329797"/>
              <a:gd name="connsiteY7" fmla="*/ 1802921 h 4261449"/>
              <a:gd name="connsiteX8" fmla="*/ 301925 w 3329797"/>
              <a:gd name="connsiteY8" fmla="*/ 1889185 h 4261449"/>
              <a:gd name="connsiteX9" fmla="*/ 353684 w 3329797"/>
              <a:gd name="connsiteY9" fmla="*/ 1932317 h 4261449"/>
              <a:gd name="connsiteX10" fmla="*/ 336431 w 3329797"/>
              <a:gd name="connsiteY10" fmla="*/ 2001328 h 4261449"/>
              <a:gd name="connsiteX11" fmla="*/ 362310 w 3329797"/>
              <a:gd name="connsiteY11" fmla="*/ 2346385 h 4261449"/>
              <a:gd name="connsiteX12" fmla="*/ 396816 w 3329797"/>
              <a:gd name="connsiteY12" fmla="*/ 2631057 h 4261449"/>
              <a:gd name="connsiteX13" fmla="*/ 215661 w 3329797"/>
              <a:gd name="connsiteY13" fmla="*/ 3027872 h 4261449"/>
              <a:gd name="connsiteX14" fmla="*/ 94891 w 3329797"/>
              <a:gd name="connsiteY14" fmla="*/ 3079630 h 4261449"/>
              <a:gd name="connsiteX15" fmla="*/ 138023 w 3329797"/>
              <a:gd name="connsiteY15" fmla="*/ 3226279 h 4261449"/>
              <a:gd name="connsiteX16" fmla="*/ 94891 w 3329797"/>
              <a:gd name="connsiteY16" fmla="*/ 3269411 h 4261449"/>
              <a:gd name="connsiteX17" fmla="*/ 77638 w 3329797"/>
              <a:gd name="connsiteY17" fmla="*/ 3804249 h 4261449"/>
              <a:gd name="connsiteX18" fmla="*/ 77638 w 3329797"/>
              <a:gd name="connsiteY18" fmla="*/ 3985404 h 4261449"/>
              <a:gd name="connsiteX19" fmla="*/ 370936 w 3329797"/>
              <a:gd name="connsiteY19" fmla="*/ 4192438 h 4261449"/>
              <a:gd name="connsiteX20" fmla="*/ 741872 w 3329797"/>
              <a:gd name="connsiteY20" fmla="*/ 3959525 h 4261449"/>
              <a:gd name="connsiteX21" fmla="*/ 715993 w 3329797"/>
              <a:gd name="connsiteY21" fmla="*/ 3786996 h 4261449"/>
              <a:gd name="connsiteX22" fmla="*/ 715993 w 3329797"/>
              <a:gd name="connsiteY22" fmla="*/ 3786996 h 4261449"/>
              <a:gd name="connsiteX23" fmla="*/ 776378 w 3329797"/>
              <a:gd name="connsiteY23" fmla="*/ 3778370 h 4261449"/>
              <a:gd name="connsiteX24" fmla="*/ 793631 w 3329797"/>
              <a:gd name="connsiteY24" fmla="*/ 3916392 h 4261449"/>
              <a:gd name="connsiteX25" fmla="*/ 888521 w 3329797"/>
              <a:gd name="connsiteY25" fmla="*/ 3907766 h 4261449"/>
              <a:gd name="connsiteX26" fmla="*/ 879895 w 3329797"/>
              <a:gd name="connsiteY26" fmla="*/ 4080294 h 4261449"/>
              <a:gd name="connsiteX27" fmla="*/ 1319842 w 3329797"/>
              <a:gd name="connsiteY27" fmla="*/ 4261449 h 4261449"/>
              <a:gd name="connsiteX28" fmla="*/ 1371600 w 3329797"/>
              <a:gd name="connsiteY28" fmla="*/ 3933645 h 4261449"/>
              <a:gd name="connsiteX29" fmla="*/ 1466491 w 3329797"/>
              <a:gd name="connsiteY29" fmla="*/ 3899140 h 4261449"/>
              <a:gd name="connsiteX30" fmla="*/ 1535502 w 3329797"/>
              <a:gd name="connsiteY30" fmla="*/ 3976777 h 4261449"/>
              <a:gd name="connsiteX31" fmla="*/ 1794295 w 3329797"/>
              <a:gd name="connsiteY31" fmla="*/ 4063041 h 4261449"/>
              <a:gd name="connsiteX32" fmla="*/ 2087593 w 3329797"/>
              <a:gd name="connsiteY32" fmla="*/ 3631721 h 4261449"/>
              <a:gd name="connsiteX33" fmla="*/ 2225616 w 3329797"/>
              <a:gd name="connsiteY33" fmla="*/ 3631721 h 4261449"/>
              <a:gd name="connsiteX34" fmla="*/ 2389517 w 3329797"/>
              <a:gd name="connsiteY34" fmla="*/ 3657600 h 4261449"/>
              <a:gd name="connsiteX35" fmla="*/ 2544793 w 3329797"/>
              <a:gd name="connsiteY35" fmla="*/ 3735238 h 4261449"/>
              <a:gd name="connsiteX36" fmla="*/ 2467155 w 3329797"/>
              <a:gd name="connsiteY36" fmla="*/ 3916392 h 4261449"/>
              <a:gd name="connsiteX37" fmla="*/ 2932982 w 3329797"/>
              <a:gd name="connsiteY37" fmla="*/ 4175185 h 4261449"/>
              <a:gd name="connsiteX38" fmla="*/ 3071004 w 3329797"/>
              <a:gd name="connsiteY38" fmla="*/ 4002657 h 4261449"/>
              <a:gd name="connsiteX39" fmla="*/ 3226280 w 3329797"/>
              <a:gd name="connsiteY39" fmla="*/ 3950898 h 4261449"/>
              <a:gd name="connsiteX40" fmla="*/ 3209027 w 3329797"/>
              <a:gd name="connsiteY40" fmla="*/ 3700732 h 4261449"/>
              <a:gd name="connsiteX41" fmla="*/ 3174521 w 3329797"/>
              <a:gd name="connsiteY41" fmla="*/ 3571336 h 4261449"/>
              <a:gd name="connsiteX42" fmla="*/ 3321170 w 3329797"/>
              <a:gd name="connsiteY42" fmla="*/ 3493698 h 4261449"/>
              <a:gd name="connsiteX43" fmla="*/ 3329797 w 3329797"/>
              <a:gd name="connsiteY43" fmla="*/ 3260785 h 4261449"/>
              <a:gd name="connsiteX44" fmla="*/ 3200400 w 3329797"/>
              <a:gd name="connsiteY44" fmla="*/ 3312543 h 4261449"/>
              <a:gd name="connsiteX45" fmla="*/ 3027872 w 3329797"/>
              <a:gd name="connsiteY45" fmla="*/ 3183147 h 4261449"/>
              <a:gd name="connsiteX46" fmla="*/ 2838091 w 3329797"/>
              <a:gd name="connsiteY46" fmla="*/ 3252158 h 4261449"/>
              <a:gd name="connsiteX47" fmla="*/ 2760453 w 3329797"/>
              <a:gd name="connsiteY47" fmla="*/ 3312543 h 4261449"/>
              <a:gd name="connsiteX48" fmla="*/ 2622431 w 3329797"/>
              <a:gd name="connsiteY48" fmla="*/ 3260785 h 4261449"/>
              <a:gd name="connsiteX49" fmla="*/ 2587925 w 3329797"/>
              <a:gd name="connsiteY49" fmla="*/ 3114136 h 4261449"/>
              <a:gd name="connsiteX50" fmla="*/ 2467155 w 3329797"/>
              <a:gd name="connsiteY50" fmla="*/ 3001992 h 4261449"/>
              <a:gd name="connsiteX51" fmla="*/ 2380891 w 3329797"/>
              <a:gd name="connsiteY51" fmla="*/ 2924355 h 4261449"/>
              <a:gd name="connsiteX52" fmla="*/ 2303253 w 3329797"/>
              <a:gd name="connsiteY52" fmla="*/ 2794958 h 4261449"/>
              <a:gd name="connsiteX53" fmla="*/ 2251495 w 3329797"/>
              <a:gd name="connsiteY53" fmla="*/ 2769079 h 4261449"/>
              <a:gd name="connsiteX54" fmla="*/ 2122099 w 3329797"/>
              <a:gd name="connsiteY54" fmla="*/ 2777706 h 4261449"/>
              <a:gd name="connsiteX55" fmla="*/ 2001329 w 3329797"/>
              <a:gd name="connsiteY55" fmla="*/ 2700068 h 4261449"/>
              <a:gd name="connsiteX56" fmla="*/ 1880559 w 3329797"/>
              <a:gd name="connsiteY56" fmla="*/ 2717321 h 4261449"/>
              <a:gd name="connsiteX57" fmla="*/ 1785668 w 3329797"/>
              <a:gd name="connsiteY57" fmla="*/ 2665562 h 4261449"/>
              <a:gd name="connsiteX58" fmla="*/ 1716657 w 3329797"/>
              <a:gd name="connsiteY58" fmla="*/ 2674189 h 4261449"/>
              <a:gd name="connsiteX59" fmla="*/ 1647646 w 3329797"/>
              <a:gd name="connsiteY59" fmla="*/ 2622430 h 4261449"/>
              <a:gd name="connsiteX60" fmla="*/ 1561382 w 3329797"/>
              <a:gd name="connsiteY60" fmla="*/ 2639683 h 4261449"/>
              <a:gd name="connsiteX61" fmla="*/ 1561382 w 3329797"/>
              <a:gd name="connsiteY61" fmla="*/ 2475781 h 4261449"/>
              <a:gd name="connsiteX62" fmla="*/ 1388853 w 3329797"/>
              <a:gd name="connsiteY62" fmla="*/ 2268747 h 4261449"/>
              <a:gd name="connsiteX63" fmla="*/ 1388853 w 3329797"/>
              <a:gd name="connsiteY63" fmla="*/ 2191109 h 4261449"/>
              <a:gd name="connsiteX64" fmla="*/ 1319842 w 3329797"/>
              <a:gd name="connsiteY64" fmla="*/ 1932317 h 4261449"/>
              <a:gd name="connsiteX65" fmla="*/ 1069676 w 3329797"/>
              <a:gd name="connsiteY65" fmla="*/ 1656272 h 4261449"/>
              <a:gd name="connsiteX66" fmla="*/ 992038 w 3329797"/>
              <a:gd name="connsiteY66" fmla="*/ 1604513 h 4261449"/>
              <a:gd name="connsiteX67" fmla="*/ 1112808 w 3329797"/>
              <a:gd name="connsiteY67" fmla="*/ 1449238 h 4261449"/>
              <a:gd name="connsiteX68" fmla="*/ 1337095 w 3329797"/>
              <a:gd name="connsiteY68" fmla="*/ 1095555 h 4261449"/>
              <a:gd name="connsiteX69" fmla="*/ 1138687 w 3329797"/>
              <a:gd name="connsiteY69" fmla="*/ 940279 h 4261449"/>
              <a:gd name="connsiteX70" fmla="*/ 1095555 w 3329797"/>
              <a:gd name="connsiteY70" fmla="*/ 983411 h 4261449"/>
              <a:gd name="connsiteX71" fmla="*/ 905774 w 3329797"/>
              <a:gd name="connsiteY71" fmla="*/ 854015 h 4261449"/>
              <a:gd name="connsiteX72" fmla="*/ 1000665 w 3329797"/>
              <a:gd name="connsiteY72" fmla="*/ 707366 h 4261449"/>
              <a:gd name="connsiteX73" fmla="*/ 664234 w 3329797"/>
              <a:gd name="connsiteY73" fmla="*/ 577970 h 4261449"/>
              <a:gd name="connsiteX74" fmla="*/ 715993 w 3329797"/>
              <a:gd name="connsiteY74" fmla="*/ 474453 h 4261449"/>
              <a:gd name="connsiteX75" fmla="*/ 715993 w 3329797"/>
              <a:gd name="connsiteY75" fmla="*/ 474453 h 4261449"/>
              <a:gd name="connsiteX76" fmla="*/ 776378 w 3329797"/>
              <a:gd name="connsiteY76" fmla="*/ 189781 h 4261449"/>
              <a:gd name="connsiteX77" fmla="*/ 232914 w 3329797"/>
              <a:gd name="connsiteY77" fmla="*/ 138023 h 4261449"/>
              <a:gd name="connsiteX78" fmla="*/ 146650 w 3329797"/>
              <a:gd name="connsiteY78" fmla="*/ 17253 h 4261449"/>
              <a:gd name="connsiteX79" fmla="*/ 69012 w 3329797"/>
              <a:gd name="connsiteY79" fmla="*/ 0 h 426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29797" h="4261449">
                <a:moveTo>
                  <a:pt x="69012" y="0"/>
                </a:moveTo>
                <a:lnTo>
                  <a:pt x="0" y="198408"/>
                </a:lnTo>
                <a:lnTo>
                  <a:pt x="77638" y="379562"/>
                </a:lnTo>
                <a:lnTo>
                  <a:pt x="112144" y="741872"/>
                </a:lnTo>
                <a:lnTo>
                  <a:pt x="155276" y="1061049"/>
                </a:lnTo>
                <a:lnTo>
                  <a:pt x="181155" y="1293962"/>
                </a:lnTo>
                <a:lnTo>
                  <a:pt x="284672" y="1725283"/>
                </a:lnTo>
                <a:lnTo>
                  <a:pt x="327804" y="1802921"/>
                </a:lnTo>
                <a:lnTo>
                  <a:pt x="301925" y="1889185"/>
                </a:lnTo>
                <a:lnTo>
                  <a:pt x="353684" y="1932317"/>
                </a:lnTo>
                <a:lnTo>
                  <a:pt x="336431" y="2001328"/>
                </a:lnTo>
                <a:lnTo>
                  <a:pt x="362310" y="2346385"/>
                </a:lnTo>
                <a:lnTo>
                  <a:pt x="396816" y="2631057"/>
                </a:lnTo>
                <a:lnTo>
                  <a:pt x="215661" y="3027872"/>
                </a:lnTo>
                <a:lnTo>
                  <a:pt x="94891" y="3079630"/>
                </a:lnTo>
                <a:lnTo>
                  <a:pt x="138023" y="3226279"/>
                </a:lnTo>
                <a:lnTo>
                  <a:pt x="94891" y="3269411"/>
                </a:lnTo>
                <a:lnTo>
                  <a:pt x="77638" y="3804249"/>
                </a:lnTo>
                <a:lnTo>
                  <a:pt x="77638" y="3985404"/>
                </a:lnTo>
                <a:lnTo>
                  <a:pt x="370936" y="4192438"/>
                </a:lnTo>
                <a:lnTo>
                  <a:pt x="741872" y="3959525"/>
                </a:lnTo>
                <a:lnTo>
                  <a:pt x="715993" y="3786996"/>
                </a:lnTo>
                <a:lnTo>
                  <a:pt x="715993" y="3786996"/>
                </a:lnTo>
                <a:lnTo>
                  <a:pt x="776378" y="3778370"/>
                </a:lnTo>
                <a:lnTo>
                  <a:pt x="793631" y="3916392"/>
                </a:lnTo>
                <a:lnTo>
                  <a:pt x="888521" y="3907766"/>
                </a:lnTo>
                <a:lnTo>
                  <a:pt x="879895" y="4080294"/>
                </a:lnTo>
                <a:lnTo>
                  <a:pt x="1319842" y="4261449"/>
                </a:lnTo>
                <a:lnTo>
                  <a:pt x="1371600" y="3933645"/>
                </a:lnTo>
                <a:lnTo>
                  <a:pt x="1466491" y="3899140"/>
                </a:lnTo>
                <a:lnTo>
                  <a:pt x="1535502" y="3976777"/>
                </a:lnTo>
                <a:lnTo>
                  <a:pt x="1794295" y="4063041"/>
                </a:lnTo>
                <a:lnTo>
                  <a:pt x="2087593" y="3631721"/>
                </a:lnTo>
                <a:lnTo>
                  <a:pt x="2225616" y="3631721"/>
                </a:lnTo>
                <a:lnTo>
                  <a:pt x="2389517" y="3657600"/>
                </a:lnTo>
                <a:lnTo>
                  <a:pt x="2544793" y="3735238"/>
                </a:lnTo>
                <a:lnTo>
                  <a:pt x="2467155" y="3916392"/>
                </a:lnTo>
                <a:lnTo>
                  <a:pt x="2932982" y="4175185"/>
                </a:lnTo>
                <a:lnTo>
                  <a:pt x="3071004" y="4002657"/>
                </a:lnTo>
                <a:lnTo>
                  <a:pt x="3226280" y="3950898"/>
                </a:lnTo>
                <a:lnTo>
                  <a:pt x="3209027" y="3700732"/>
                </a:lnTo>
                <a:lnTo>
                  <a:pt x="3174521" y="3571336"/>
                </a:lnTo>
                <a:lnTo>
                  <a:pt x="3321170" y="3493698"/>
                </a:lnTo>
                <a:lnTo>
                  <a:pt x="3329797" y="3260785"/>
                </a:lnTo>
                <a:lnTo>
                  <a:pt x="3200400" y="3312543"/>
                </a:lnTo>
                <a:lnTo>
                  <a:pt x="3027872" y="3183147"/>
                </a:lnTo>
                <a:lnTo>
                  <a:pt x="2838091" y="3252158"/>
                </a:lnTo>
                <a:lnTo>
                  <a:pt x="2760453" y="3312543"/>
                </a:lnTo>
                <a:lnTo>
                  <a:pt x="2622431" y="3260785"/>
                </a:lnTo>
                <a:lnTo>
                  <a:pt x="2587925" y="3114136"/>
                </a:lnTo>
                <a:lnTo>
                  <a:pt x="2467155" y="3001992"/>
                </a:lnTo>
                <a:lnTo>
                  <a:pt x="2380891" y="2924355"/>
                </a:lnTo>
                <a:lnTo>
                  <a:pt x="2303253" y="2794958"/>
                </a:lnTo>
                <a:lnTo>
                  <a:pt x="2251495" y="2769079"/>
                </a:lnTo>
                <a:lnTo>
                  <a:pt x="2122099" y="2777706"/>
                </a:lnTo>
                <a:lnTo>
                  <a:pt x="2001329" y="2700068"/>
                </a:lnTo>
                <a:lnTo>
                  <a:pt x="1880559" y="2717321"/>
                </a:lnTo>
                <a:lnTo>
                  <a:pt x="1785668" y="2665562"/>
                </a:lnTo>
                <a:lnTo>
                  <a:pt x="1716657" y="2674189"/>
                </a:lnTo>
                <a:lnTo>
                  <a:pt x="1647646" y="2622430"/>
                </a:lnTo>
                <a:lnTo>
                  <a:pt x="1561382" y="2639683"/>
                </a:lnTo>
                <a:lnTo>
                  <a:pt x="1561382" y="2475781"/>
                </a:lnTo>
                <a:lnTo>
                  <a:pt x="1388853" y="2268747"/>
                </a:lnTo>
                <a:lnTo>
                  <a:pt x="1388853" y="2191109"/>
                </a:lnTo>
                <a:lnTo>
                  <a:pt x="1319842" y="1932317"/>
                </a:lnTo>
                <a:lnTo>
                  <a:pt x="1069676" y="1656272"/>
                </a:lnTo>
                <a:lnTo>
                  <a:pt x="992038" y="1604513"/>
                </a:lnTo>
                <a:lnTo>
                  <a:pt x="1112808" y="1449238"/>
                </a:lnTo>
                <a:lnTo>
                  <a:pt x="1337095" y="1095555"/>
                </a:lnTo>
                <a:lnTo>
                  <a:pt x="1138687" y="940279"/>
                </a:lnTo>
                <a:lnTo>
                  <a:pt x="1095555" y="983411"/>
                </a:lnTo>
                <a:lnTo>
                  <a:pt x="905774" y="854015"/>
                </a:lnTo>
                <a:lnTo>
                  <a:pt x="1000665" y="707366"/>
                </a:lnTo>
                <a:lnTo>
                  <a:pt x="664234" y="577970"/>
                </a:lnTo>
                <a:lnTo>
                  <a:pt x="715993" y="474453"/>
                </a:lnTo>
                <a:lnTo>
                  <a:pt x="715993" y="474453"/>
                </a:lnTo>
                <a:lnTo>
                  <a:pt x="776378" y="189781"/>
                </a:lnTo>
                <a:lnTo>
                  <a:pt x="232914" y="138023"/>
                </a:lnTo>
                <a:lnTo>
                  <a:pt x="146650" y="17253"/>
                </a:lnTo>
                <a:lnTo>
                  <a:pt x="69012" y="0"/>
                </a:lnTo>
                <a:close/>
              </a:path>
            </a:pathLst>
          </a:cu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18" name="グループ化 17"/>
          <p:cNvGrpSpPr/>
          <p:nvPr/>
        </p:nvGrpSpPr>
        <p:grpSpPr>
          <a:xfrm>
            <a:off x="1978281" y="1285380"/>
            <a:ext cx="466265" cy="495765"/>
            <a:chOff x="-1382030" y="975607"/>
            <a:chExt cx="655889" cy="697386"/>
          </a:xfrm>
        </p:grpSpPr>
        <p:sp>
          <p:nvSpPr>
            <p:cNvPr id="19" name="角丸四角形 18"/>
            <p:cNvSpPr/>
            <p:nvPr/>
          </p:nvSpPr>
          <p:spPr>
            <a:xfrm>
              <a:off x="-1382030" y="999273"/>
              <a:ext cx="655889" cy="673720"/>
            </a:xfrm>
            <a:prstGeom prst="roundRect">
              <a:avLst/>
            </a:prstGeom>
            <a:solidFill>
              <a:schemeClr val="bg1"/>
            </a:solidFill>
            <a:ln w="38100">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0" name="Picture 4" descr="http://t.pimg.jp/001/926/809/0/1926809.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8694" t="11128" r="19866" b="20970"/>
            <a:stretch/>
          </p:blipFill>
          <p:spPr bwMode="auto">
            <a:xfrm>
              <a:off x="-1323027" y="975607"/>
              <a:ext cx="537882" cy="67372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1" name="テキスト ボックス 20"/>
          <p:cNvSpPr txBox="1"/>
          <p:nvPr/>
        </p:nvSpPr>
        <p:spPr>
          <a:xfrm>
            <a:off x="2444546" y="1357008"/>
            <a:ext cx="915171"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神立駅</a:t>
            </a:r>
          </a:p>
        </p:txBody>
      </p:sp>
      <p:sp>
        <p:nvSpPr>
          <p:cNvPr id="22" name="テキスト ボックス 21"/>
          <p:cNvSpPr txBox="1"/>
          <p:nvPr/>
        </p:nvSpPr>
        <p:spPr>
          <a:xfrm>
            <a:off x="1755085" y="3863340"/>
            <a:ext cx="1790556" cy="369332"/>
          </a:xfrm>
          <a:prstGeom prst="rect">
            <a:avLst/>
          </a:prstGeom>
          <a:noFill/>
          <a:ln>
            <a:noFill/>
          </a:ln>
        </p:spPr>
        <p:txBody>
          <a:bodyPr wrap="square" rtlCol="0">
            <a:spAutoFit/>
          </a:bodyPr>
          <a:lstStyle/>
          <a:p>
            <a:pPr algn="ctr"/>
            <a:r>
              <a:rPr lang="ja-JP" altLang="en-US" dirty="0">
                <a:solidFill>
                  <a:srgbClr val="5B9BD5"/>
                </a:solidFill>
              </a:rPr>
              <a:t>おおつ野ヒルズ</a:t>
            </a:r>
          </a:p>
        </p:txBody>
      </p:sp>
      <p:sp>
        <p:nvSpPr>
          <p:cNvPr id="23" name="円/楕円 22"/>
          <p:cNvSpPr/>
          <p:nvPr/>
        </p:nvSpPr>
        <p:spPr>
          <a:xfrm>
            <a:off x="2882259" y="1989241"/>
            <a:ext cx="864890" cy="864890"/>
          </a:xfrm>
          <a:prstGeom prst="ellipse">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4" name="円/楕円 23"/>
          <p:cNvSpPr/>
          <p:nvPr/>
        </p:nvSpPr>
        <p:spPr>
          <a:xfrm rot="1662179">
            <a:off x="1048070" y="2824046"/>
            <a:ext cx="1341520" cy="910985"/>
          </a:xfrm>
          <a:prstGeom prst="ellipse">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5" name="テキスト ボックス 24"/>
          <p:cNvSpPr txBox="1"/>
          <p:nvPr/>
        </p:nvSpPr>
        <p:spPr>
          <a:xfrm>
            <a:off x="2823576" y="2248363"/>
            <a:ext cx="982255" cy="369332"/>
          </a:xfrm>
          <a:prstGeom prst="rect">
            <a:avLst/>
          </a:prstGeom>
          <a:noFill/>
          <a:ln>
            <a:noFill/>
          </a:ln>
        </p:spPr>
        <p:txBody>
          <a:bodyPr wrap="square" rtlCol="0">
            <a:spAutoFit/>
          </a:bodyPr>
          <a:lstStyle/>
          <a:p>
            <a:pPr algn="ctr"/>
            <a:r>
              <a:rPr lang="ja-JP" altLang="en-US" dirty="0">
                <a:solidFill>
                  <a:srgbClr val="70AD47">
                    <a:lumMod val="50000"/>
                  </a:srgbClr>
                </a:solidFill>
              </a:rPr>
              <a:t>菅谷町</a:t>
            </a:r>
          </a:p>
        </p:txBody>
      </p:sp>
      <p:sp>
        <p:nvSpPr>
          <p:cNvPr id="26" name="テキスト ボックス 25"/>
          <p:cNvSpPr txBox="1"/>
          <p:nvPr/>
        </p:nvSpPr>
        <p:spPr>
          <a:xfrm>
            <a:off x="860770" y="2923747"/>
            <a:ext cx="982255" cy="369332"/>
          </a:xfrm>
          <a:prstGeom prst="rect">
            <a:avLst/>
          </a:prstGeom>
          <a:noFill/>
          <a:ln>
            <a:noFill/>
          </a:ln>
        </p:spPr>
        <p:txBody>
          <a:bodyPr wrap="square" rtlCol="0">
            <a:spAutoFit/>
          </a:bodyPr>
          <a:lstStyle/>
          <a:p>
            <a:pPr algn="ctr"/>
            <a:r>
              <a:rPr lang="ja-JP" altLang="en-US" dirty="0">
                <a:solidFill>
                  <a:srgbClr val="70AD47">
                    <a:lumMod val="50000"/>
                  </a:srgbClr>
                </a:solidFill>
              </a:rPr>
              <a:t>手野町</a:t>
            </a:r>
          </a:p>
        </p:txBody>
      </p:sp>
      <p:sp>
        <p:nvSpPr>
          <p:cNvPr id="27" name="テキスト ボックス 26"/>
          <p:cNvSpPr txBox="1"/>
          <p:nvPr/>
        </p:nvSpPr>
        <p:spPr>
          <a:xfrm>
            <a:off x="1472369" y="3311496"/>
            <a:ext cx="982255" cy="369332"/>
          </a:xfrm>
          <a:prstGeom prst="rect">
            <a:avLst/>
          </a:prstGeom>
          <a:noFill/>
          <a:ln>
            <a:noFill/>
          </a:ln>
        </p:spPr>
        <p:txBody>
          <a:bodyPr wrap="square" rtlCol="0">
            <a:spAutoFit/>
          </a:bodyPr>
          <a:lstStyle/>
          <a:p>
            <a:pPr algn="ctr"/>
            <a:r>
              <a:rPr lang="ja-JP" altLang="en-US" dirty="0">
                <a:solidFill>
                  <a:srgbClr val="70AD47">
                    <a:lumMod val="50000"/>
                  </a:srgbClr>
                </a:solidFill>
              </a:rPr>
              <a:t>田村町</a:t>
            </a:r>
          </a:p>
        </p:txBody>
      </p:sp>
      <p:sp>
        <p:nvSpPr>
          <p:cNvPr id="28" name="円/楕円 27"/>
          <p:cNvSpPr/>
          <p:nvPr/>
        </p:nvSpPr>
        <p:spPr>
          <a:xfrm>
            <a:off x="-2658789" y="4427506"/>
            <a:ext cx="2347415" cy="510354"/>
          </a:xfrm>
          <a:prstGeom prst="ellipse">
            <a:avLst/>
          </a:prstGeom>
          <a:solidFill>
            <a:schemeClr val="bg1"/>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高齢化率高い</a:t>
            </a:r>
          </a:p>
        </p:txBody>
      </p:sp>
      <p:sp>
        <p:nvSpPr>
          <p:cNvPr id="29" name="円/楕円 28"/>
          <p:cNvSpPr/>
          <p:nvPr/>
        </p:nvSpPr>
        <p:spPr>
          <a:xfrm>
            <a:off x="-2812484" y="5163535"/>
            <a:ext cx="2509394" cy="510354"/>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子育て世代多い</a:t>
            </a:r>
          </a:p>
        </p:txBody>
      </p:sp>
      <p:sp>
        <p:nvSpPr>
          <p:cNvPr id="11" name="テキスト ボックス 10"/>
          <p:cNvSpPr txBox="1"/>
          <p:nvPr/>
        </p:nvSpPr>
        <p:spPr>
          <a:xfrm>
            <a:off x="4967923" y="772263"/>
            <a:ext cx="2332558" cy="261610"/>
          </a:xfrm>
          <a:prstGeom prst="rect">
            <a:avLst/>
          </a:prstGeom>
          <a:solidFill>
            <a:schemeClr val="bg1"/>
          </a:solidFill>
          <a:ln>
            <a:solidFill>
              <a:schemeClr val="bg1">
                <a:lumMod val="50000"/>
              </a:schemeClr>
            </a:solidFill>
          </a:ln>
        </p:spPr>
        <p:txBody>
          <a:bodyPr wrap="square" rtlCol="0">
            <a:spAutoFit/>
          </a:bodyPr>
          <a:lstStyle/>
          <a:p>
            <a:pPr algn="ctr"/>
            <a:r>
              <a:rPr lang="ja-JP" altLang="en-US" sz="1050" dirty="0">
                <a:solidFill>
                  <a:prstClr val="black"/>
                </a:solidFill>
              </a:rPr>
              <a:t>参考：平成</a:t>
            </a:r>
            <a:r>
              <a:rPr lang="en-US" altLang="ja-JP" sz="1050" dirty="0">
                <a:solidFill>
                  <a:prstClr val="black"/>
                </a:solidFill>
              </a:rPr>
              <a:t>26</a:t>
            </a:r>
            <a:r>
              <a:rPr lang="ja-JP" altLang="en-US" sz="1050" dirty="0">
                <a:solidFill>
                  <a:prstClr val="black"/>
                </a:solidFill>
              </a:rPr>
              <a:t>年土浦市住民基本台帳</a:t>
            </a: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z="2400" smtClean="0">
                <a:solidFill>
                  <a:prstClr val="black">
                    <a:tint val="75000"/>
                  </a:prstClr>
                </a:solidFill>
              </a:rPr>
              <a:pPr/>
              <a:t>23</a:t>
            </a:fld>
            <a:endParaRPr lang="ja-JP" altLang="en-US" sz="2400">
              <a:solidFill>
                <a:prstClr val="black">
                  <a:tint val="75000"/>
                </a:prstClr>
              </a:solidFill>
            </a:endParaRPr>
          </a:p>
        </p:txBody>
      </p:sp>
      <p:sp>
        <p:nvSpPr>
          <p:cNvPr id="30" name="円/楕円 29"/>
          <p:cNvSpPr/>
          <p:nvPr/>
        </p:nvSpPr>
        <p:spPr>
          <a:xfrm>
            <a:off x="4873766" y="4272005"/>
            <a:ext cx="2347415" cy="510354"/>
          </a:xfrm>
          <a:prstGeom prst="ellipse">
            <a:avLst/>
          </a:prstGeom>
          <a:solidFill>
            <a:srgbClr val="70AD4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高齢化率高い</a:t>
            </a:r>
          </a:p>
        </p:txBody>
      </p:sp>
      <p:sp>
        <p:nvSpPr>
          <p:cNvPr id="31" name="円/楕円 30"/>
          <p:cNvSpPr/>
          <p:nvPr/>
        </p:nvSpPr>
        <p:spPr>
          <a:xfrm>
            <a:off x="6641410" y="1235070"/>
            <a:ext cx="2509394" cy="510354"/>
          </a:xfrm>
          <a:prstGeom prst="ellipse">
            <a:avLst/>
          </a:prstGeom>
          <a:solidFill>
            <a:srgbClr val="5B9BD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子育て世代多い</a:t>
            </a:r>
          </a:p>
        </p:txBody>
      </p:sp>
      <p:sp>
        <p:nvSpPr>
          <p:cNvPr id="32" name="テキスト ボックス 31"/>
          <p:cNvSpPr txBox="1"/>
          <p:nvPr/>
        </p:nvSpPr>
        <p:spPr>
          <a:xfrm>
            <a:off x="3433302" y="5997224"/>
            <a:ext cx="532263" cy="261610"/>
          </a:xfrm>
          <a:prstGeom prst="rect">
            <a:avLst/>
          </a:prstGeom>
          <a:noFill/>
        </p:spPr>
        <p:txBody>
          <a:bodyPr wrap="square" rtlCol="0">
            <a:spAutoFit/>
          </a:bodyPr>
          <a:lstStyle/>
          <a:p>
            <a:pPr algn="ctr"/>
            <a:r>
              <a:rPr lang="ja-JP" altLang="en-US" sz="1100" dirty="0">
                <a:solidFill>
                  <a:prstClr val="black"/>
                </a:solidFill>
              </a:rPr>
              <a:t>歳</a:t>
            </a:r>
          </a:p>
        </p:txBody>
      </p:sp>
      <p:sp>
        <p:nvSpPr>
          <p:cNvPr id="33" name="テキスト ボックス 32"/>
          <p:cNvSpPr txBox="1"/>
          <p:nvPr/>
        </p:nvSpPr>
        <p:spPr>
          <a:xfrm>
            <a:off x="8762127" y="3326632"/>
            <a:ext cx="532263" cy="261610"/>
          </a:xfrm>
          <a:prstGeom prst="rect">
            <a:avLst/>
          </a:prstGeom>
          <a:noFill/>
        </p:spPr>
        <p:txBody>
          <a:bodyPr wrap="square" rtlCol="0">
            <a:spAutoFit/>
          </a:bodyPr>
          <a:lstStyle/>
          <a:p>
            <a:pPr algn="ctr"/>
            <a:r>
              <a:rPr lang="ja-JP" altLang="en-US" sz="1100" dirty="0">
                <a:solidFill>
                  <a:prstClr val="black"/>
                </a:solidFill>
              </a:rPr>
              <a:t>歳</a:t>
            </a:r>
          </a:p>
        </p:txBody>
      </p:sp>
      <p:sp>
        <p:nvSpPr>
          <p:cNvPr id="34" name="テキスト ボックス 33"/>
          <p:cNvSpPr txBox="1"/>
          <p:nvPr/>
        </p:nvSpPr>
        <p:spPr>
          <a:xfrm>
            <a:off x="8770740" y="6026615"/>
            <a:ext cx="532263" cy="261610"/>
          </a:xfrm>
          <a:prstGeom prst="rect">
            <a:avLst/>
          </a:prstGeom>
          <a:noFill/>
        </p:spPr>
        <p:txBody>
          <a:bodyPr wrap="square" rtlCol="0">
            <a:spAutoFit/>
          </a:bodyPr>
          <a:lstStyle/>
          <a:p>
            <a:pPr algn="ctr"/>
            <a:r>
              <a:rPr lang="ja-JP" altLang="en-US" sz="1100" dirty="0">
                <a:solidFill>
                  <a:prstClr val="black"/>
                </a:solidFill>
              </a:rPr>
              <a:t>歳</a:t>
            </a:r>
          </a:p>
        </p:txBody>
      </p:sp>
      <p:sp>
        <p:nvSpPr>
          <p:cNvPr id="35" name="テキスト ボックス 34"/>
          <p:cNvSpPr txBox="1"/>
          <p:nvPr/>
        </p:nvSpPr>
        <p:spPr>
          <a:xfrm>
            <a:off x="4584035" y="1005714"/>
            <a:ext cx="532263" cy="261610"/>
          </a:xfrm>
          <a:prstGeom prst="rect">
            <a:avLst/>
          </a:prstGeom>
          <a:noFill/>
        </p:spPr>
        <p:txBody>
          <a:bodyPr wrap="square" rtlCol="0">
            <a:spAutoFit/>
          </a:bodyPr>
          <a:lstStyle/>
          <a:p>
            <a:pPr algn="ctr"/>
            <a:r>
              <a:rPr lang="en-US" altLang="ja-JP" sz="1100" dirty="0">
                <a:solidFill>
                  <a:prstClr val="black"/>
                </a:solidFill>
              </a:rPr>
              <a:t>%</a:t>
            </a:r>
            <a:endParaRPr lang="ja-JP" altLang="en-US" sz="1100" dirty="0">
              <a:solidFill>
                <a:prstClr val="black"/>
              </a:solidFill>
            </a:endParaRPr>
          </a:p>
        </p:txBody>
      </p:sp>
      <p:sp>
        <p:nvSpPr>
          <p:cNvPr id="36" name="テキスト ボックス 35"/>
          <p:cNvSpPr txBox="1"/>
          <p:nvPr/>
        </p:nvSpPr>
        <p:spPr>
          <a:xfrm>
            <a:off x="794241" y="4748184"/>
            <a:ext cx="532263" cy="261610"/>
          </a:xfrm>
          <a:prstGeom prst="rect">
            <a:avLst/>
          </a:prstGeom>
          <a:noFill/>
        </p:spPr>
        <p:txBody>
          <a:bodyPr wrap="square" rtlCol="0">
            <a:spAutoFit/>
          </a:bodyPr>
          <a:lstStyle/>
          <a:p>
            <a:pPr algn="ctr"/>
            <a:r>
              <a:rPr lang="en-US" altLang="ja-JP" sz="1100" dirty="0">
                <a:solidFill>
                  <a:prstClr val="black"/>
                </a:solidFill>
              </a:rPr>
              <a:t>%</a:t>
            </a:r>
            <a:endParaRPr lang="ja-JP" altLang="en-US" sz="1100" dirty="0">
              <a:solidFill>
                <a:prstClr val="black"/>
              </a:solidFill>
            </a:endParaRPr>
          </a:p>
        </p:txBody>
      </p:sp>
      <p:sp>
        <p:nvSpPr>
          <p:cNvPr id="37" name="テキスト ボックス 36"/>
          <p:cNvSpPr txBox="1"/>
          <p:nvPr/>
        </p:nvSpPr>
        <p:spPr>
          <a:xfrm>
            <a:off x="4614961" y="3867830"/>
            <a:ext cx="532263" cy="261610"/>
          </a:xfrm>
          <a:prstGeom prst="rect">
            <a:avLst/>
          </a:prstGeom>
          <a:noFill/>
        </p:spPr>
        <p:txBody>
          <a:bodyPr wrap="square" rtlCol="0">
            <a:spAutoFit/>
          </a:bodyPr>
          <a:lstStyle/>
          <a:p>
            <a:pPr algn="ctr"/>
            <a:r>
              <a:rPr lang="en-US" altLang="ja-JP" sz="1100" dirty="0">
                <a:solidFill>
                  <a:prstClr val="black"/>
                </a:solidFill>
              </a:rPr>
              <a:t>%</a:t>
            </a:r>
            <a:endParaRPr lang="ja-JP" altLang="en-US" sz="1100" dirty="0">
              <a:solidFill>
                <a:prstClr val="black"/>
              </a:solidFill>
            </a:endParaRPr>
          </a:p>
        </p:txBody>
      </p:sp>
    </p:spTree>
    <p:extLst>
      <p:ext uri="{BB962C8B-B14F-4D97-AF65-F5344CB8AC3E}">
        <p14:creationId xmlns:p14="http://schemas.microsoft.com/office/powerpoint/2010/main" val="28595536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4744963" y="1520091"/>
            <a:ext cx="3943575" cy="4564537"/>
            <a:chOff x="4449244" y="1430711"/>
            <a:chExt cx="4688958" cy="5427289"/>
          </a:xfrm>
        </p:grpSpPr>
        <p:grpSp>
          <p:nvGrpSpPr>
            <p:cNvPr id="19" name="グループ化 18"/>
            <p:cNvGrpSpPr/>
            <p:nvPr/>
          </p:nvGrpSpPr>
          <p:grpSpPr>
            <a:xfrm>
              <a:off x="4449244" y="1430711"/>
              <a:ext cx="4688958" cy="5427289"/>
              <a:chOff x="1952382" y="25990"/>
              <a:chExt cx="5902580" cy="6832010"/>
            </a:xfrm>
          </p:grpSpPr>
          <p:pic>
            <p:nvPicPr>
              <p:cNvPr id="43" name="図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2382" y="25990"/>
                <a:ext cx="5902580" cy="6832010"/>
              </a:xfrm>
              <a:prstGeom prst="rect">
                <a:avLst/>
              </a:prstGeom>
            </p:spPr>
          </p:pic>
          <p:sp>
            <p:nvSpPr>
              <p:cNvPr id="44" name="フリーフォーム 43"/>
              <p:cNvSpPr/>
              <p:nvPr/>
            </p:nvSpPr>
            <p:spPr>
              <a:xfrm>
                <a:off x="2713703" y="235974"/>
                <a:ext cx="2050026" cy="6194323"/>
              </a:xfrm>
              <a:custGeom>
                <a:avLst/>
                <a:gdLst>
                  <a:gd name="connsiteX0" fmla="*/ 2027903 w 2050026"/>
                  <a:gd name="connsiteY0" fmla="*/ 6194323 h 6194323"/>
                  <a:gd name="connsiteX1" fmla="*/ 1238865 w 2050026"/>
                  <a:gd name="connsiteY1" fmla="*/ 5855110 h 6194323"/>
                  <a:gd name="connsiteX2" fmla="*/ 1283110 w 2050026"/>
                  <a:gd name="connsiteY2" fmla="*/ 5810865 h 6194323"/>
                  <a:gd name="connsiteX3" fmla="*/ 1224116 w 2050026"/>
                  <a:gd name="connsiteY3" fmla="*/ 5751871 h 6194323"/>
                  <a:gd name="connsiteX4" fmla="*/ 921774 w 2050026"/>
                  <a:gd name="connsiteY4" fmla="*/ 5921478 h 6194323"/>
                  <a:gd name="connsiteX5" fmla="*/ 752168 w 2050026"/>
                  <a:gd name="connsiteY5" fmla="*/ 6150078 h 6194323"/>
                  <a:gd name="connsiteX6" fmla="*/ 501445 w 2050026"/>
                  <a:gd name="connsiteY6" fmla="*/ 6098458 h 6194323"/>
                  <a:gd name="connsiteX7" fmla="*/ 302342 w 2050026"/>
                  <a:gd name="connsiteY7" fmla="*/ 5840361 h 6194323"/>
                  <a:gd name="connsiteX8" fmla="*/ 213852 w 2050026"/>
                  <a:gd name="connsiteY8" fmla="*/ 5766620 h 6194323"/>
                  <a:gd name="connsiteX9" fmla="*/ 206478 w 2050026"/>
                  <a:gd name="connsiteY9" fmla="*/ 5692878 h 6194323"/>
                  <a:gd name="connsiteX10" fmla="*/ 206478 w 2050026"/>
                  <a:gd name="connsiteY10" fmla="*/ 5626510 h 6194323"/>
                  <a:gd name="connsiteX11" fmla="*/ 147484 w 2050026"/>
                  <a:gd name="connsiteY11" fmla="*/ 5515897 h 6194323"/>
                  <a:gd name="connsiteX12" fmla="*/ 176981 w 2050026"/>
                  <a:gd name="connsiteY12" fmla="*/ 5412658 h 6194323"/>
                  <a:gd name="connsiteX13" fmla="*/ 228600 w 2050026"/>
                  <a:gd name="connsiteY13" fmla="*/ 4918587 h 6194323"/>
                  <a:gd name="connsiteX14" fmla="*/ 199103 w 2050026"/>
                  <a:gd name="connsiteY14" fmla="*/ 4726858 h 6194323"/>
                  <a:gd name="connsiteX15" fmla="*/ 228600 w 2050026"/>
                  <a:gd name="connsiteY15" fmla="*/ 4608871 h 6194323"/>
                  <a:gd name="connsiteX16" fmla="*/ 213852 w 2050026"/>
                  <a:gd name="connsiteY16" fmla="*/ 4431891 h 6194323"/>
                  <a:gd name="connsiteX17" fmla="*/ 368710 w 2050026"/>
                  <a:gd name="connsiteY17" fmla="*/ 4365523 h 6194323"/>
                  <a:gd name="connsiteX18" fmla="*/ 604684 w 2050026"/>
                  <a:gd name="connsiteY18" fmla="*/ 3834581 h 6194323"/>
                  <a:gd name="connsiteX19" fmla="*/ 612058 w 2050026"/>
                  <a:gd name="connsiteY19" fmla="*/ 3561736 h 6194323"/>
                  <a:gd name="connsiteX20" fmla="*/ 553065 w 2050026"/>
                  <a:gd name="connsiteY20" fmla="*/ 3207774 h 6194323"/>
                  <a:gd name="connsiteX21" fmla="*/ 567813 w 2050026"/>
                  <a:gd name="connsiteY21" fmla="*/ 3126658 h 6194323"/>
                  <a:gd name="connsiteX22" fmla="*/ 530942 w 2050026"/>
                  <a:gd name="connsiteY22" fmla="*/ 2957052 h 6194323"/>
                  <a:gd name="connsiteX23" fmla="*/ 545691 w 2050026"/>
                  <a:gd name="connsiteY23" fmla="*/ 2839065 h 6194323"/>
                  <a:gd name="connsiteX24" fmla="*/ 501445 w 2050026"/>
                  <a:gd name="connsiteY24" fmla="*/ 2831691 h 6194323"/>
                  <a:gd name="connsiteX25" fmla="*/ 479323 w 2050026"/>
                  <a:gd name="connsiteY25" fmla="*/ 2728452 h 6194323"/>
                  <a:gd name="connsiteX26" fmla="*/ 530942 w 2050026"/>
                  <a:gd name="connsiteY26" fmla="*/ 2632587 h 6194323"/>
                  <a:gd name="connsiteX27" fmla="*/ 479323 w 2050026"/>
                  <a:gd name="connsiteY27" fmla="*/ 2558845 h 6194323"/>
                  <a:gd name="connsiteX28" fmla="*/ 405581 w 2050026"/>
                  <a:gd name="connsiteY28" fmla="*/ 2293374 h 6194323"/>
                  <a:gd name="connsiteX29" fmla="*/ 331839 w 2050026"/>
                  <a:gd name="connsiteY29" fmla="*/ 2013155 h 6194323"/>
                  <a:gd name="connsiteX30" fmla="*/ 427703 w 2050026"/>
                  <a:gd name="connsiteY30" fmla="*/ 1873045 h 6194323"/>
                  <a:gd name="connsiteX31" fmla="*/ 361336 w 2050026"/>
                  <a:gd name="connsiteY31" fmla="*/ 1408471 h 6194323"/>
                  <a:gd name="connsiteX32" fmla="*/ 781665 w 2050026"/>
                  <a:gd name="connsiteY32" fmla="*/ 1342103 h 6194323"/>
                  <a:gd name="connsiteX33" fmla="*/ 700549 w 2050026"/>
                  <a:gd name="connsiteY33" fmla="*/ 1179871 h 6194323"/>
                  <a:gd name="connsiteX34" fmla="*/ 221226 w 2050026"/>
                  <a:gd name="connsiteY34" fmla="*/ 1246239 h 6194323"/>
                  <a:gd name="connsiteX35" fmla="*/ 199103 w 2050026"/>
                  <a:gd name="connsiteY35" fmla="*/ 1106129 h 6194323"/>
                  <a:gd name="connsiteX36" fmla="*/ 7374 w 2050026"/>
                  <a:gd name="connsiteY36" fmla="*/ 1128252 h 6194323"/>
                  <a:gd name="connsiteX37" fmla="*/ 0 w 2050026"/>
                  <a:gd name="connsiteY37" fmla="*/ 943897 h 6194323"/>
                  <a:gd name="connsiteX38" fmla="*/ 243349 w 2050026"/>
                  <a:gd name="connsiteY38" fmla="*/ 914400 h 6194323"/>
                  <a:gd name="connsiteX39" fmla="*/ 199103 w 2050026"/>
                  <a:gd name="connsiteY39" fmla="*/ 612058 h 6194323"/>
                  <a:gd name="connsiteX40" fmla="*/ 184355 w 2050026"/>
                  <a:gd name="connsiteY40" fmla="*/ 501445 h 6194323"/>
                  <a:gd name="connsiteX41" fmla="*/ 81116 w 2050026"/>
                  <a:gd name="connsiteY41" fmla="*/ 258097 h 6194323"/>
                  <a:gd name="connsiteX42" fmla="*/ 117987 w 2050026"/>
                  <a:gd name="connsiteY42" fmla="*/ 258097 h 6194323"/>
                  <a:gd name="connsiteX43" fmla="*/ 184355 w 2050026"/>
                  <a:gd name="connsiteY43" fmla="*/ 0 h 6194323"/>
                  <a:gd name="connsiteX44" fmla="*/ 324465 w 2050026"/>
                  <a:gd name="connsiteY44" fmla="*/ 14749 h 6194323"/>
                  <a:gd name="connsiteX45" fmla="*/ 324465 w 2050026"/>
                  <a:gd name="connsiteY45" fmla="*/ 14749 h 6194323"/>
                  <a:gd name="connsiteX46" fmla="*/ 302342 w 2050026"/>
                  <a:gd name="connsiteY46" fmla="*/ 73742 h 6194323"/>
                  <a:gd name="connsiteX47" fmla="*/ 420329 w 2050026"/>
                  <a:gd name="connsiteY47" fmla="*/ 191729 h 6194323"/>
                  <a:gd name="connsiteX48" fmla="*/ 700549 w 2050026"/>
                  <a:gd name="connsiteY48" fmla="*/ 228600 h 6194323"/>
                  <a:gd name="connsiteX49" fmla="*/ 722671 w 2050026"/>
                  <a:gd name="connsiteY49" fmla="*/ 693174 h 6194323"/>
                  <a:gd name="connsiteX50" fmla="*/ 803787 w 2050026"/>
                  <a:gd name="connsiteY50" fmla="*/ 929149 h 6194323"/>
                  <a:gd name="connsiteX51" fmla="*/ 1570703 w 2050026"/>
                  <a:gd name="connsiteY51" fmla="*/ 3311013 h 6194323"/>
                  <a:gd name="connsiteX52" fmla="*/ 1814052 w 2050026"/>
                  <a:gd name="connsiteY52" fmla="*/ 4041058 h 6194323"/>
                  <a:gd name="connsiteX53" fmla="*/ 1976284 w 2050026"/>
                  <a:gd name="connsiteY53" fmla="*/ 4513007 h 6194323"/>
                  <a:gd name="connsiteX54" fmla="*/ 1976284 w 2050026"/>
                  <a:gd name="connsiteY54" fmla="*/ 4549878 h 6194323"/>
                  <a:gd name="connsiteX55" fmla="*/ 2050026 w 2050026"/>
                  <a:gd name="connsiteY55" fmla="*/ 4933336 h 6194323"/>
                  <a:gd name="connsiteX56" fmla="*/ 2027903 w 2050026"/>
                  <a:gd name="connsiteY56" fmla="*/ 6194323 h 619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050026" h="6194323">
                    <a:moveTo>
                      <a:pt x="2027903" y="6194323"/>
                    </a:moveTo>
                    <a:lnTo>
                      <a:pt x="1238865" y="5855110"/>
                    </a:lnTo>
                    <a:lnTo>
                      <a:pt x="1283110" y="5810865"/>
                    </a:lnTo>
                    <a:lnTo>
                      <a:pt x="1224116" y="5751871"/>
                    </a:lnTo>
                    <a:lnTo>
                      <a:pt x="921774" y="5921478"/>
                    </a:lnTo>
                    <a:lnTo>
                      <a:pt x="752168" y="6150078"/>
                    </a:lnTo>
                    <a:lnTo>
                      <a:pt x="501445" y="6098458"/>
                    </a:lnTo>
                    <a:lnTo>
                      <a:pt x="302342" y="5840361"/>
                    </a:lnTo>
                    <a:lnTo>
                      <a:pt x="213852" y="5766620"/>
                    </a:lnTo>
                    <a:lnTo>
                      <a:pt x="206478" y="5692878"/>
                    </a:lnTo>
                    <a:lnTo>
                      <a:pt x="206478" y="5626510"/>
                    </a:lnTo>
                    <a:lnTo>
                      <a:pt x="147484" y="5515897"/>
                    </a:lnTo>
                    <a:lnTo>
                      <a:pt x="176981" y="5412658"/>
                    </a:lnTo>
                    <a:lnTo>
                      <a:pt x="228600" y="4918587"/>
                    </a:lnTo>
                    <a:lnTo>
                      <a:pt x="199103" y="4726858"/>
                    </a:lnTo>
                    <a:lnTo>
                      <a:pt x="228600" y="4608871"/>
                    </a:lnTo>
                    <a:lnTo>
                      <a:pt x="213852" y="4431891"/>
                    </a:lnTo>
                    <a:lnTo>
                      <a:pt x="368710" y="4365523"/>
                    </a:lnTo>
                    <a:lnTo>
                      <a:pt x="604684" y="3834581"/>
                    </a:lnTo>
                    <a:lnTo>
                      <a:pt x="612058" y="3561736"/>
                    </a:lnTo>
                    <a:lnTo>
                      <a:pt x="553065" y="3207774"/>
                    </a:lnTo>
                    <a:lnTo>
                      <a:pt x="567813" y="3126658"/>
                    </a:lnTo>
                    <a:lnTo>
                      <a:pt x="530942" y="2957052"/>
                    </a:lnTo>
                    <a:lnTo>
                      <a:pt x="545691" y="2839065"/>
                    </a:lnTo>
                    <a:lnTo>
                      <a:pt x="501445" y="2831691"/>
                    </a:lnTo>
                    <a:lnTo>
                      <a:pt x="479323" y="2728452"/>
                    </a:lnTo>
                    <a:lnTo>
                      <a:pt x="530942" y="2632587"/>
                    </a:lnTo>
                    <a:lnTo>
                      <a:pt x="479323" y="2558845"/>
                    </a:lnTo>
                    <a:lnTo>
                      <a:pt x="405581" y="2293374"/>
                    </a:lnTo>
                    <a:lnTo>
                      <a:pt x="331839" y="2013155"/>
                    </a:lnTo>
                    <a:lnTo>
                      <a:pt x="427703" y="1873045"/>
                    </a:lnTo>
                    <a:lnTo>
                      <a:pt x="361336" y="1408471"/>
                    </a:lnTo>
                    <a:lnTo>
                      <a:pt x="781665" y="1342103"/>
                    </a:lnTo>
                    <a:lnTo>
                      <a:pt x="700549" y="1179871"/>
                    </a:lnTo>
                    <a:lnTo>
                      <a:pt x="221226" y="1246239"/>
                    </a:lnTo>
                    <a:lnTo>
                      <a:pt x="199103" y="1106129"/>
                    </a:lnTo>
                    <a:lnTo>
                      <a:pt x="7374" y="1128252"/>
                    </a:lnTo>
                    <a:lnTo>
                      <a:pt x="0" y="943897"/>
                    </a:lnTo>
                    <a:lnTo>
                      <a:pt x="243349" y="914400"/>
                    </a:lnTo>
                    <a:lnTo>
                      <a:pt x="199103" y="612058"/>
                    </a:lnTo>
                    <a:lnTo>
                      <a:pt x="184355" y="501445"/>
                    </a:lnTo>
                    <a:lnTo>
                      <a:pt x="81116" y="258097"/>
                    </a:lnTo>
                    <a:lnTo>
                      <a:pt x="117987" y="258097"/>
                    </a:lnTo>
                    <a:lnTo>
                      <a:pt x="184355" y="0"/>
                    </a:lnTo>
                    <a:lnTo>
                      <a:pt x="324465" y="14749"/>
                    </a:lnTo>
                    <a:lnTo>
                      <a:pt x="324465" y="14749"/>
                    </a:lnTo>
                    <a:lnTo>
                      <a:pt x="302342" y="73742"/>
                    </a:lnTo>
                    <a:lnTo>
                      <a:pt x="420329" y="191729"/>
                    </a:lnTo>
                    <a:lnTo>
                      <a:pt x="700549" y="228600"/>
                    </a:lnTo>
                    <a:lnTo>
                      <a:pt x="722671" y="693174"/>
                    </a:lnTo>
                    <a:lnTo>
                      <a:pt x="803787" y="929149"/>
                    </a:lnTo>
                    <a:lnTo>
                      <a:pt x="1570703" y="3311013"/>
                    </a:lnTo>
                    <a:lnTo>
                      <a:pt x="1814052" y="4041058"/>
                    </a:lnTo>
                    <a:lnTo>
                      <a:pt x="1976284" y="4513007"/>
                    </a:lnTo>
                    <a:lnTo>
                      <a:pt x="1976284" y="4549878"/>
                    </a:lnTo>
                    <a:lnTo>
                      <a:pt x="2050026" y="4933336"/>
                    </a:lnTo>
                    <a:lnTo>
                      <a:pt x="2027903" y="6194323"/>
                    </a:lnTo>
                    <a:close/>
                  </a:path>
                </a:pathLst>
              </a:cu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フリーフォーム 44"/>
              <p:cNvSpPr/>
              <p:nvPr/>
            </p:nvSpPr>
            <p:spPr>
              <a:xfrm>
                <a:off x="4742919" y="4771186"/>
                <a:ext cx="1291979" cy="750181"/>
              </a:xfrm>
              <a:custGeom>
                <a:avLst/>
                <a:gdLst>
                  <a:gd name="connsiteX0" fmla="*/ 0 w 1296894"/>
                  <a:gd name="connsiteY0" fmla="*/ 17929 h 753035"/>
                  <a:gd name="connsiteX1" fmla="*/ 663389 w 1296894"/>
                  <a:gd name="connsiteY1" fmla="*/ 0 h 753035"/>
                  <a:gd name="connsiteX2" fmla="*/ 884518 w 1296894"/>
                  <a:gd name="connsiteY2" fmla="*/ 41835 h 753035"/>
                  <a:gd name="connsiteX3" fmla="*/ 1087718 w 1296894"/>
                  <a:gd name="connsiteY3" fmla="*/ 119529 h 753035"/>
                  <a:gd name="connsiteX4" fmla="*/ 1296894 w 1296894"/>
                  <a:gd name="connsiteY4" fmla="*/ 251012 h 753035"/>
                  <a:gd name="connsiteX5" fmla="*/ 968189 w 1296894"/>
                  <a:gd name="connsiteY5" fmla="*/ 729129 h 753035"/>
                  <a:gd name="connsiteX6" fmla="*/ 47812 w 1296894"/>
                  <a:gd name="connsiteY6" fmla="*/ 753035 h 753035"/>
                  <a:gd name="connsiteX7" fmla="*/ 65741 w 1296894"/>
                  <a:gd name="connsiteY7" fmla="*/ 460188 h 753035"/>
                  <a:gd name="connsiteX8" fmla="*/ 41836 w 1296894"/>
                  <a:gd name="connsiteY8" fmla="*/ 239059 h 753035"/>
                  <a:gd name="connsiteX9" fmla="*/ 0 w 1296894"/>
                  <a:gd name="connsiteY9" fmla="*/ 17929 h 75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6894" h="753035">
                    <a:moveTo>
                      <a:pt x="0" y="17929"/>
                    </a:moveTo>
                    <a:lnTo>
                      <a:pt x="663389" y="0"/>
                    </a:lnTo>
                    <a:lnTo>
                      <a:pt x="884518" y="41835"/>
                    </a:lnTo>
                    <a:lnTo>
                      <a:pt x="1087718" y="119529"/>
                    </a:lnTo>
                    <a:lnTo>
                      <a:pt x="1296894" y="251012"/>
                    </a:lnTo>
                    <a:lnTo>
                      <a:pt x="968189" y="729129"/>
                    </a:lnTo>
                    <a:lnTo>
                      <a:pt x="47812" y="753035"/>
                    </a:lnTo>
                    <a:lnTo>
                      <a:pt x="65741" y="460188"/>
                    </a:lnTo>
                    <a:lnTo>
                      <a:pt x="41836" y="239059"/>
                    </a:lnTo>
                    <a:lnTo>
                      <a:pt x="0" y="17929"/>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6" name="フリーフォーム 45"/>
              <p:cNvSpPr/>
              <p:nvPr/>
            </p:nvSpPr>
            <p:spPr>
              <a:xfrm>
                <a:off x="4510720" y="3955513"/>
                <a:ext cx="881166" cy="803765"/>
              </a:xfrm>
              <a:custGeom>
                <a:avLst/>
                <a:gdLst>
                  <a:gd name="connsiteX0" fmla="*/ 0 w 884518"/>
                  <a:gd name="connsiteY0" fmla="*/ 149411 h 806823"/>
                  <a:gd name="connsiteX1" fmla="*/ 472141 w 884518"/>
                  <a:gd name="connsiteY1" fmla="*/ 0 h 806823"/>
                  <a:gd name="connsiteX2" fmla="*/ 478118 w 884518"/>
                  <a:gd name="connsiteY2" fmla="*/ 77694 h 806823"/>
                  <a:gd name="connsiteX3" fmla="*/ 531906 w 884518"/>
                  <a:gd name="connsiteY3" fmla="*/ 53788 h 806823"/>
                  <a:gd name="connsiteX4" fmla="*/ 543859 w 884518"/>
                  <a:gd name="connsiteY4" fmla="*/ 185270 h 806823"/>
                  <a:gd name="connsiteX5" fmla="*/ 645459 w 884518"/>
                  <a:gd name="connsiteY5" fmla="*/ 197223 h 806823"/>
                  <a:gd name="connsiteX6" fmla="*/ 705223 w 884518"/>
                  <a:gd name="connsiteY6" fmla="*/ 179294 h 806823"/>
                  <a:gd name="connsiteX7" fmla="*/ 741082 w 884518"/>
                  <a:gd name="connsiteY7" fmla="*/ 239058 h 806823"/>
                  <a:gd name="connsiteX8" fmla="*/ 818776 w 884518"/>
                  <a:gd name="connsiteY8" fmla="*/ 239058 h 806823"/>
                  <a:gd name="connsiteX9" fmla="*/ 884518 w 884518"/>
                  <a:gd name="connsiteY9" fmla="*/ 251011 h 806823"/>
                  <a:gd name="connsiteX10" fmla="*/ 735106 w 884518"/>
                  <a:gd name="connsiteY10" fmla="*/ 681317 h 806823"/>
                  <a:gd name="connsiteX11" fmla="*/ 729129 w 884518"/>
                  <a:gd name="connsiteY11" fmla="*/ 788894 h 806823"/>
                  <a:gd name="connsiteX12" fmla="*/ 227106 w 884518"/>
                  <a:gd name="connsiteY12" fmla="*/ 806823 h 806823"/>
                  <a:gd name="connsiteX13" fmla="*/ 0 w 884518"/>
                  <a:gd name="connsiteY13" fmla="*/ 149411 h 80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4518" h="806823">
                    <a:moveTo>
                      <a:pt x="0" y="149411"/>
                    </a:moveTo>
                    <a:lnTo>
                      <a:pt x="472141" y="0"/>
                    </a:lnTo>
                    <a:lnTo>
                      <a:pt x="478118" y="77694"/>
                    </a:lnTo>
                    <a:lnTo>
                      <a:pt x="531906" y="53788"/>
                    </a:lnTo>
                    <a:lnTo>
                      <a:pt x="543859" y="185270"/>
                    </a:lnTo>
                    <a:lnTo>
                      <a:pt x="645459" y="197223"/>
                    </a:lnTo>
                    <a:lnTo>
                      <a:pt x="705223" y="179294"/>
                    </a:lnTo>
                    <a:lnTo>
                      <a:pt x="741082" y="239058"/>
                    </a:lnTo>
                    <a:lnTo>
                      <a:pt x="818776" y="239058"/>
                    </a:lnTo>
                    <a:lnTo>
                      <a:pt x="884518" y="251011"/>
                    </a:lnTo>
                    <a:lnTo>
                      <a:pt x="735106" y="681317"/>
                    </a:lnTo>
                    <a:lnTo>
                      <a:pt x="729129" y="788894"/>
                    </a:lnTo>
                    <a:lnTo>
                      <a:pt x="227106" y="806823"/>
                    </a:lnTo>
                    <a:lnTo>
                      <a:pt x="0" y="149411"/>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7" name="フリーフォーム 46"/>
              <p:cNvSpPr/>
              <p:nvPr/>
            </p:nvSpPr>
            <p:spPr>
              <a:xfrm>
                <a:off x="5280856" y="4215341"/>
                <a:ext cx="1138668" cy="778090"/>
              </a:xfrm>
              <a:custGeom>
                <a:avLst/>
                <a:gdLst>
                  <a:gd name="connsiteX0" fmla="*/ 159544 w 1143000"/>
                  <a:gd name="connsiteY0" fmla="*/ 0 h 781050"/>
                  <a:gd name="connsiteX1" fmla="*/ 245269 w 1143000"/>
                  <a:gd name="connsiteY1" fmla="*/ 33337 h 781050"/>
                  <a:gd name="connsiteX2" fmla="*/ 407194 w 1143000"/>
                  <a:gd name="connsiteY2" fmla="*/ 0 h 781050"/>
                  <a:gd name="connsiteX3" fmla="*/ 419100 w 1143000"/>
                  <a:gd name="connsiteY3" fmla="*/ 11906 h 781050"/>
                  <a:gd name="connsiteX4" fmla="*/ 592931 w 1143000"/>
                  <a:gd name="connsiteY4" fmla="*/ 135731 h 781050"/>
                  <a:gd name="connsiteX5" fmla="*/ 697706 w 1143000"/>
                  <a:gd name="connsiteY5" fmla="*/ 114300 h 781050"/>
                  <a:gd name="connsiteX6" fmla="*/ 759619 w 1143000"/>
                  <a:gd name="connsiteY6" fmla="*/ 111918 h 781050"/>
                  <a:gd name="connsiteX7" fmla="*/ 852487 w 1143000"/>
                  <a:gd name="connsiteY7" fmla="*/ 138112 h 781050"/>
                  <a:gd name="connsiteX8" fmla="*/ 916781 w 1143000"/>
                  <a:gd name="connsiteY8" fmla="*/ 204787 h 781050"/>
                  <a:gd name="connsiteX9" fmla="*/ 985837 w 1143000"/>
                  <a:gd name="connsiteY9" fmla="*/ 342900 h 781050"/>
                  <a:gd name="connsiteX10" fmla="*/ 1064419 w 1143000"/>
                  <a:gd name="connsiteY10" fmla="*/ 416718 h 781050"/>
                  <a:gd name="connsiteX11" fmla="*/ 1107281 w 1143000"/>
                  <a:gd name="connsiteY11" fmla="*/ 411956 h 781050"/>
                  <a:gd name="connsiteX12" fmla="*/ 1143000 w 1143000"/>
                  <a:gd name="connsiteY12" fmla="*/ 500062 h 781050"/>
                  <a:gd name="connsiteX13" fmla="*/ 1040606 w 1143000"/>
                  <a:gd name="connsiteY13" fmla="*/ 428625 h 781050"/>
                  <a:gd name="connsiteX14" fmla="*/ 1000125 w 1143000"/>
                  <a:gd name="connsiteY14" fmla="*/ 428625 h 781050"/>
                  <a:gd name="connsiteX15" fmla="*/ 773906 w 1143000"/>
                  <a:gd name="connsiteY15" fmla="*/ 781050 h 781050"/>
                  <a:gd name="connsiteX16" fmla="*/ 535781 w 1143000"/>
                  <a:gd name="connsiteY16" fmla="*/ 633412 h 781050"/>
                  <a:gd name="connsiteX17" fmla="*/ 466725 w 1143000"/>
                  <a:gd name="connsiteY17" fmla="*/ 595312 h 781050"/>
                  <a:gd name="connsiteX18" fmla="*/ 371475 w 1143000"/>
                  <a:gd name="connsiteY18" fmla="*/ 564356 h 781050"/>
                  <a:gd name="connsiteX19" fmla="*/ 259556 w 1143000"/>
                  <a:gd name="connsiteY19" fmla="*/ 535781 h 781050"/>
                  <a:gd name="connsiteX20" fmla="*/ 159544 w 1143000"/>
                  <a:gd name="connsiteY20" fmla="*/ 523875 h 781050"/>
                  <a:gd name="connsiteX21" fmla="*/ 66675 w 1143000"/>
                  <a:gd name="connsiteY21" fmla="*/ 511968 h 781050"/>
                  <a:gd name="connsiteX22" fmla="*/ 2381 w 1143000"/>
                  <a:gd name="connsiteY22" fmla="*/ 521493 h 781050"/>
                  <a:gd name="connsiteX23" fmla="*/ 0 w 1143000"/>
                  <a:gd name="connsiteY23" fmla="*/ 400050 h 781050"/>
                  <a:gd name="connsiteX24" fmla="*/ 159544 w 1143000"/>
                  <a:gd name="connsiteY24" fmla="*/ 0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0" h="781050">
                    <a:moveTo>
                      <a:pt x="159544" y="0"/>
                    </a:moveTo>
                    <a:lnTo>
                      <a:pt x="245269" y="33337"/>
                    </a:lnTo>
                    <a:lnTo>
                      <a:pt x="407194" y="0"/>
                    </a:lnTo>
                    <a:lnTo>
                      <a:pt x="419100" y="11906"/>
                    </a:lnTo>
                    <a:lnTo>
                      <a:pt x="592931" y="135731"/>
                    </a:lnTo>
                    <a:lnTo>
                      <a:pt x="697706" y="114300"/>
                    </a:lnTo>
                    <a:lnTo>
                      <a:pt x="759619" y="111918"/>
                    </a:lnTo>
                    <a:lnTo>
                      <a:pt x="852487" y="138112"/>
                    </a:lnTo>
                    <a:lnTo>
                      <a:pt x="916781" y="204787"/>
                    </a:lnTo>
                    <a:lnTo>
                      <a:pt x="985837" y="342900"/>
                    </a:lnTo>
                    <a:lnTo>
                      <a:pt x="1064419" y="416718"/>
                    </a:lnTo>
                    <a:lnTo>
                      <a:pt x="1107281" y="411956"/>
                    </a:lnTo>
                    <a:lnTo>
                      <a:pt x="1143000" y="500062"/>
                    </a:lnTo>
                    <a:lnTo>
                      <a:pt x="1040606" y="428625"/>
                    </a:lnTo>
                    <a:lnTo>
                      <a:pt x="1000125" y="428625"/>
                    </a:lnTo>
                    <a:lnTo>
                      <a:pt x="773906" y="781050"/>
                    </a:lnTo>
                    <a:lnTo>
                      <a:pt x="535781" y="633412"/>
                    </a:lnTo>
                    <a:lnTo>
                      <a:pt x="466725" y="595312"/>
                    </a:lnTo>
                    <a:lnTo>
                      <a:pt x="371475" y="564356"/>
                    </a:lnTo>
                    <a:lnTo>
                      <a:pt x="259556" y="535781"/>
                    </a:lnTo>
                    <a:lnTo>
                      <a:pt x="159544" y="523875"/>
                    </a:lnTo>
                    <a:lnTo>
                      <a:pt x="66675" y="511968"/>
                    </a:lnTo>
                    <a:lnTo>
                      <a:pt x="2381" y="521493"/>
                    </a:lnTo>
                    <a:cubicBezTo>
                      <a:pt x="1587" y="481012"/>
                      <a:pt x="794" y="440531"/>
                      <a:pt x="0" y="400050"/>
                    </a:cubicBezTo>
                    <a:lnTo>
                      <a:pt x="159544"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8" name="フリーフォーム 47"/>
              <p:cNvSpPr/>
              <p:nvPr/>
            </p:nvSpPr>
            <p:spPr>
              <a:xfrm>
                <a:off x="6089785" y="4680297"/>
                <a:ext cx="562217" cy="593056"/>
              </a:xfrm>
              <a:custGeom>
                <a:avLst/>
                <a:gdLst>
                  <a:gd name="connsiteX0" fmla="*/ 209550 w 564356"/>
                  <a:gd name="connsiteY0" fmla="*/ 0 h 595312"/>
                  <a:gd name="connsiteX1" fmla="*/ 466725 w 564356"/>
                  <a:gd name="connsiteY1" fmla="*/ 188118 h 595312"/>
                  <a:gd name="connsiteX2" fmla="*/ 459581 w 564356"/>
                  <a:gd name="connsiteY2" fmla="*/ 257175 h 595312"/>
                  <a:gd name="connsiteX3" fmla="*/ 469106 w 564356"/>
                  <a:gd name="connsiteY3" fmla="*/ 323850 h 595312"/>
                  <a:gd name="connsiteX4" fmla="*/ 535781 w 564356"/>
                  <a:gd name="connsiteY4" fmla="*/ 400050 h 595312"/>
                  <a:gd name="connsiteX5" fmla="*/ 523875 w 564356"/>
                  <a:gd name="connsiteY5" fmla="*/ 419100 h 595312"/>
                  <a:gd name="connsiteX6" fmla="*/ 538163 w 564356"/>
                  <a:gd name="connsiteY6" fmla="*/ 473868 h 595312"/>
                  <a:gd name="connsiteX7" fmla="*/ 564356 w 564356"/>
                  <a:gd name="connsiteY7" fmla="*/ 488156 h 595312"/>
                  <a:gd name="connsiteX8" fmla="*/ 538163 w 564356"/>
                  <a:gd name="connsiteY8" fmla="*/ 595312 h 595312"/>
                  <a:gd name="connsiteX9" fmla="*/ 323850 w 564356"/>
                  <a:gd name="connsiteY9" fmla="*/ 521493 h 595312"/>
                  <a:gd name="connsiteX10" fmla="*/ 211931 w 564356"/>
                  <a:gd name="connsiteY10" fmla="*/ 457200 h 595312"/>
                  <a:gd name="connsiteX11" fmla="*/ 107156 w 564356"/>
                  <a:gd name="connsiteY11" fmla="*/ 402431 h 595312"/>
                  <a:gd name="connsiteX12" fmla="*/ 0 w 564356"/>
                  <a:gd name="connsiteY12" fmla="*/ 328612 h 595312"/>
                  <a:gd name="connsiteX13" fmla="*/ 209550 w 564356"/>
                  <a:gd name="connsiteY13" fmla="*/ 0 h 59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4356" h="595312">
                    <a:moveTo>
                      <a:pt x="209550" y="0"/>
                    </a:moveTo>
                    <a:lnTo>
                      <a:pt x="466725" y="188118"/>
                    </a:lnTo>
                    <a:lnTo>
                      <a:pt x="459581" y="257175"/>
                    </a:lnTo>
                    <a:lnTo>
                      <a:pt x="469106" y="323850"/>
                    </a:lnTo>
                    <a:lnTo>
                      <a:pt x="535781" y="400050"/>
                    </a:lnTo>
                    <a:lnTo>
                      <a:pt x="523875" y="419100"/>
                    </a:lnTo>
                    <a:lnTo>
                      <a:pt x="538163" y="473868"/>
                    </a:lnTo>
                    <a:lnTo>
                      <a:pt x="564356" y="488156"/>
                    </a:lnTo>
                    <a:lnTo>
                      <a:pt x="538163" y="595312"/>
                    </a:lnTo>
                    <a:lnTo>
                      <a:pt x="323850" y="521493"/>
                    </a:lnTo>
                    <a:lnTo>
                      <a:pt x="211931" y="457200"/>
                    </a:lnTo>
                    <a:lnTo>
                      <a:pt x="107156" y="402431"/>
                    </a:lnTo>
                    <a:lnTo>
                      <a:pt x="0" y="328612"/>
                    </a:lnTo>
                    <a:lnTo>
                      <a:pt x="209550"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9" name="フリーフォーム 48"/>
              <p:cNvSpPr/>
              <p:nvPr/>
            </p:nvSpPr>
            <p:spPr>
              <a:xfrm>
                <a:off x="5700740" y="5040876"/>
                <a:ext cx="915680" cy="595428"/>
              </a:xfrm>
              <a:custGeom>
                <a:avLst/>
                <a:gdLst>
                  <a:gd name="connsiteX0" fmla="*/ 366713 w 919163"/>
                  <a:gd name="connsiteY0" fmla="*/ 0 h 597693"/>
                  <a:gd name="connsiteX1" fmla="*/ 35719 w 919163"/>
                  <a:gd name="connsiteY1" fmla="*/ 476250 h 597693"/>
                  <a:gd name="connsiteX2" fmla="*/ 0 w 919163"/>
                  <a:gd name="connsiteY2" fmla="*/ 597693 h 597693"/>
                  <a:gd name="connsiteX3" fmla="*/ 69056 w 919163"/>
                  <a:gd name="connsiteY3" fmla="*/ 469106 h 597693"/>
                  <a:gd name="connsiteX4" fmla="*/ 97631 w 919163"/>
                  <a:gd name="connsiteY4" fmla="*/ 442912 h 597693"/>
                  <a:gd name="connsiteX5" fmla="*/ 190500 w 919163"/>
                  <a:gd name="connsiteY5" fmla="*/ 442912 h 597693"/>
                  <a:gd name="connsiteX6" fmla="*/ 271463 w 919163"/>
                  <a:gd name="connsiteY6" fmla="*/ 419100 h 597693"/>
                  <a:gd name="connsiteX7" fmla="*/ 564356 w 919163"/>
                  <a:gd name="connsiteY7" fmla="*/ 492918 h 597693"/>
                  <a:gd name="connsiteX8" fmla="*/ 650081 w 919163"/>
                  <a:gd name="connsiteY8" fmla="*/ 481012 h 597693"/>
                  <a:gd name="connsiteX9" fmla="*/ 669131 w 919163"/>
                  <a:gd name="connsiteY9" fmla="*/ 516731 h 597693"/>
                  <a:gd name="connsiteX10" fmla="*/ 738188 w 919163"/>
                  <a:gd name="connsiteY10" fmla="*/ 573881 h 597693"/>
                  <a:gd name="connsiteX11" fmla="*/ 819150 w 919163"/>
                  <a:gd name="connsiteY11" fmla="*/ 585787 h 597693"/>
                  <a:gd name="connsiteX12" fmla="*/ 833438 w 919163"/>
                  <a:gd name="connsiteY12" fmla="*/ 531018 h 597693"/>
                  <a:gd name="connsiteX13" fmla="*/ 862013 w 919163"/>
                  <a:gd name="connsiteY13" fmla="*/ 459581 h 597693"/>
                  <a:gd name="connsiteX14" fmla="*/ 919163 w 919163"/>
                  <a:gd name="connsiteY14" fmla="*/ 271462 h 597693"/>
                  <a:gd name="connsiteX15" fmla="*/ 690563 w 919163"/>
                  <a:gd name="connsiteY15" fmla="*/ 188118 h 597693"/>
                  <a:gd name="connsiteX16" fmla="*/ 495300 w 919163"/>
                  <a:gd name="connsiteY16" fmla="*/ 85725 h 597693"/>
                  <a:gd name="connsiteX17" fmla="*/ 366713 w 919163"/>
                  <a:gd name="connsiteY17" fmla="*/ 0 h 59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9163" h="597693">
                    <a:moveTo>
                      <a:pt x="366713" y="0"/>
                    </a:moveTo>
                    <a:lnTo>
                      <a:pt x="35719" y="476250"/>
                    </a:lnTo>
                    <a:lnTo>
                      <a:pt x="0" y="597693"/>
                    </a:lnTo>
                    <a:lnTo>
                      <a:pt x="69056" y="469106"/>
                    </a:lnTo>
                    <a:lnTo>
                      <a:pt x="97631" y="442912"/>
                    </a:lnTo>
                    <a:lnTo>
                      <a:pt x="190500" y="442912"/>
                    </a:lnTo>
                    <a:lnTo>
                      <a:pt x="271463" y="419100"/>
                    </a:lnTo>
                    <a:lnTo>
                      <a:pt x="564356" y="492918"/>
                    </a:lnTo>
                    <a:lnTo>
                      <a:pt x="650081" y="481012"/>
                    </a:lnTo>
                    <a:lnTo>
                      <a:pt x="669131" y="516731"/>
                    </a:lnTo>
                    <a:lnTo>
                      <a:pt x="738188" y="573881"/>
                    </a:lnTo>
                    <a:lnTo>
                      <a:pt x="819150" y="585787"/>
                    </a:lnTo>
                    <a:lnTo>
                      <a:pt x="833438" y="531018"/>
                    </a:lnTo>
                    <a:lnTo>
                      <a:pt x="862013" y="459581"/>
                    </a:lnTo>
                    <a:lnTo>
                      <a:pt x="919163" y="271462"/>
                    </a:lnTo>
                    <a:lnTo>
                      <a:pt x="690563" y="188118"/>
                    </a:lnTo>
                    <a:lnTo>
                      <a:pt x="495300" y="85725"/>
                    </a:lnTo>
                    <a:lnTo>
                      <a:pt x="366713"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0" name="フリーフォーム 49"/>
              <p:cNvSpPr/>
              <p:nvPr/>
            </p:nvSpPr>
            <p:spPr>
              <a:xfrm>
                <a:off x="4793456" y="5526881"/>
                <a:ext cx="897732" cy="592932"/>
              </a:xfrm>
              <a:custGeom>
                <a:avLst/>
                <a:gdLst>
                  <a:gd name="connsiteX0" fmla="*/ 2382 w 897732"/>
                  <a:gd name="connsiteY0" fmla="*/ 35719 h 592932"/>
                  <a:gd name="connsiteX1" fmla="*/ 0 w 897732"/>
                  <a:gd name="connsiteY1" fmla="*/ 359569 h 592932"/>
                  <a:gd name="connsiteX2" fmla="*/ 45244 w 897732"/>
                  <a:gd name="connsiteY2" fmla="*/ 352425 h 592932"/>
                  <a:gd name="connsiteX3" fmla="*/ 190500 w 897732"/>
                  <a:gd name="connsiteY3" fmla="*/ 311944 h 592932"/>
                  <a:gd name="connsiteX4" fmla="*/ 264319 w 897732"/>
                  <a:gd name="connsiteY4" fmla="*/ 461963 h 592932"/>
                  <a:gd name="connsiteX5" fmla="*/ 628650 w 897732"/>
                  <a:gd name="connsiteY5" fmla="*/ 592932 h 592932"/>
                  <a:gd name="connsiteX6" fmla="*/ 731044 w 897732"/>
                  <a:gd name="connsiteY6" fmla="*/ 416719 h 592932"/>
                  <a:gd name="connsiteX7" fmla="*/ 764382 w 897732"/>
                  <a:gd name="connsiteY7" fmla="*/ 361950 h 592932"/>
                  <a:gd name="connsiteX8" fmla="*/ 776288 w 897732"/>
                  <a:gd name="connsiteY8" fmla="*/ 314325 h 592932"/>
                  <a:gd name="connsiteX9" fmla="*/ 878682 w 897732"/>
                  <a:gd name="connsiteY9" fmla="*/ 202407 h 592932"/>
                  <a:gd name="connsiteX10" fmla="*/ 871538 w 897732"/>
                  <a:gd name="connsiteY10" fmla="*/ 69057 h 592932"/>
                  <a:gd name="connsiteX11" fmla="*/ 897732 w 897732"/>
                  <a:gd name="connsiteY11" fmla="*/ 0 h 592932"/>
                  <a:gd name="connsiteX12" fmla="*/ 2382 w 897732"/>
                  <a:gd name="connsiteY12" fmla="*/ 35719 h 5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732" h="592932">
                    <a:moveTo>
                      <a:pt x="2382" y="35719"/>
                    </a:moveTo>
                    <a:lnTo>
                      <a:pt x="0" y="359569"/>
                    </a:lnTo>
                    <a:lnTo>
                      <a:pt x="45244" y="352425"/>
                    </a:lnTo>
                    <a:lnTo>
                      <a:pt x="190500" y="311944"/>
                    </a:lnTo>
                    <a:lnTo>
                      <a:pt x="264319" y="461963"/>
                    </a:lnTo>
                    <a:lnTo>
                      <a:pt x="628650" y="592932"/>
                    </a:lnTo>
                    <a:lnTo>
                      <a:pt x="731044" y="416719"/>
                    </a:lnTo>
                    <a:lnTo>
                      <a:pt x="764382" y="361950"/>
                    </a:lnTo>
                    <a:lnTo>
                      <a:pt x="776288" y="314325"/>
                    </a:lnTo>
                    <a:lnTo>
                      <a:pt x="878682" y="202407"/>
                    </a:lnTo>
                    <a:lnTo>
                      <a:pt x="871538" y="69057"/>
                    </a:lnTo>
                    <a:lnTo>
                      <a:pt x="897732" y="0"/>
                    </a:lnTo>
                    <a:lnTo>
                      <a:pt x="2382" y="35719"/>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1" name="フリーフォーム 50"/>
              <p:cNvSpPr/>
              <p:nvPr/>
            </p:nvSpPr>
            <p:spPr>
              <a:xfrm>
                <a:off x="6422231" y="5312569"/>
                <a:ext cx="1042988" cy="997744"/>
              </a:xfrm>
              <a:custGeom>
                <a:avLst/>
                <a:gdLst>
                  <a:gd name="connsiteX0" fmla="*/ 228600 w 1042988"/>
                  <a:gd name="connsiteY0" fmla="*/ 0 h 997744"/>
                  <a:gd name="connsiteX1" fmla="*/ 821532 w 1042988"/>
                  <a:gd name="connsiteY1" fmla="*/ 138112 h 997744"/>
                  <a:gd name="connsiteX2" fmla="*/ 966788 w 1042988"/>
                  <a:gd name="connsiteY2" fmla="*/ 159544 h 997744"/>
                  <a:gd name="connsiteX3" fmla="*/ 959644 w 1042988"/>
                  <a:gd name="connsiteY3" fmla="*/ 190500 h 997744"/>
                  <a:gd name="connsiteX4" fmla="*/ 976313 w 1042988"/>
                  <a:gd name="connsiteY4" fmla="*/ 207169 h 997744"/>
                  <a:gd name="connsiteX5" fmla="*/ 976313 w 1042988"/>
                  <a:gd name="connsiteY5" fmla="*/ 259556 h 997744"/>
                  <a:gd name="connsiteX6" fmla="*/ 1007269 w 1042988"/>
                  <a:gd name="connsiteY6" fmla="*/ 288131 h 997744"/>
                  <a:gd name="connsiteX7" fmla="*/ 1028700 w 1042988"/>
                  <a:gd name="connsiteY7" fmla="*/ 323850 h 997744"/>
                  <a:gd name="connsiteX8" fmla="*/ 969169 w 1042988"/>
                  <a:gd name="connsiteY8" fmla="*/ 423862 h 997744"/>
                  <a:gd name="connsiteX9" fmla="*/ 1028700 w 1042988"/>
                  <a:gd name="connsiteY9" fmla="*/ 473869 h 997744"/>
                  <a:gd name="connsiteX10" fmla="*/ 1007269 w 1042988"/>
                  <a:gd name="connsiteY10" fmla="*/ 509587 h 997744"/>
                  <a:gd name="connsiteX11" fmla="*/ 995363 w 1042988"/>
                  <a:gd name="connsiteY11" fmla="*/ 573881 h 997744"/>
                  <a:gd name="connsiteX12" fmla="*/ 1042988 w 1042988"/>
                  <a:gd name="connsiteY12" fmla="*/ 657225 h 997744"/>
                  <a:gd name="connsiteX13" fmla="*/ 997744 w 1042988"/>
                  <a:gd name="connsiteY13" fmla="*/ 702469 h 997744"/>
                  <a:gd name="connsiteX14" fmla="*/ 764382 w 1042988"/>
                  <a:gd name="connsiteY14" fmla="*/ 776287 h 997744"/>
                  <a:gd name="connsiteX15" fmla="*/ 642938 w 1042988"/>
                  <a:gd name="connsiteY15" fmla="*/ 981075 h 997744"/>
                  <a:gd name="connsiteX16" fmla="*/ 616744 w 1042988"/>
                  <a:gd name="connsiteY16" fmla="*/ 992981 h 997744"/>
                  <a:gd name="connsiteX17" fmla="*/ 552450 w 1042988"/>
                  <a:gd name="connsiteY17" fmla="*/ 997744 h 997744"/>
                  <a:gd name="connsiteX18" fmla="*/ 540544 w 1042988"/>
                  <a:gd name="connsiteY18" fmla="*/ 942975 h 997744"/>
                  <a:gd name="connsiteX19" fmla="*/ 485775 w 1042988"/>
                  <a:gd name="connsiteY19" fmla="*/ 923925 h 997744"/>
                  <a:gd name="connsiteX20" fmla="*/ 442913 w 1042988"/>
                  <a:gd name="connsiteY20" fmla="*/ 888206 h 997744"/>
                  <a:gd name="connsiteX21" fmla="*/ 347663 w 1042988"/>
                  <a:gd name="connsiteY21" fmla="*/ 871537 h 997744"/>
                  <a:gd name="connsiteX22" fmla="*/ 292894 w 1042988"/>
                  <a:gd name="connsiteY22" fmla="*/ 828675 h 997744"/>
                  <a:gd name="connsiteX23" fmla="*/ 247650 w 1042988"/>
                  <a:gd name="connsiteY23" fmla="*/ 819150 h 997744"/>
                  <a:gd name="connsiteX24" fmla="*/ 130969 w 1042988"/>
                  <a:gd name="connsiteY24" fmla="*/ 726281 h 997744"/>
                  <a:gd name="connsiteX25" fmla="*/ 2382 w 1042988"/>
                  <a:gd name="connsiteY25" fmla="*/ 700087 h 997744"/>
                  <a:gd name="connsiteX26" fmla="*/ 0 w 1042988"/>
                  <a:gd name="connsiteY26" fmla="*/ 619125 h 997744"/>
                  <a:gd name="connsiteX27" fmla="*/ 23813 w 1042988"/>
                  <a:gd name="connsiteY27" fmla="*/ 619125 h 997744"/>
                  <a:gd name="connsiteX28" fmla="*/ 73819 w 1042988"/>
                  <a:gd name="connsiteY28" fmla="*/ 516731 h 997744"/>
                  <a:gd name="connsiteX29" fmla="*/ 107157 w 1042988"/>
                  <a:gd name="connsiteY29" fmla="*/ 502444 h 997744"/>
                  <a:gd name="connsiteX30" fmla="*/ 147638 w 1042988"/>
                  <a:gd name="connsiteY30" fmla="*/ 402431 h 997744"/>
                  <a:gd name="connsiteX31" fmla="*/ 192882 w 1042988"/>
                  <a:gd name="connsiteY31" fmla="*/ 373856 h 997744"/>
                  <a:gd name="connsiteX32" fmla="*/ 250032 w 1042988"/>
                  <a:gd name="connsiteY32" fmla="*/ 250031 h 997744"/>
                  <a:gd name="connsiteX33" fmla="*/ 242888 w 1042988"/>
                  <a:gd name="connsiteY33" fmla="*/ 221456 h 997744"/>
                  <a:gd name="connsiteX34" fmla="*/ 216694 w 1042988"/>
                  <a:gd name="connsiteY34" fmla="*/ 202406 h 997744"/>
                  <a:gd name="connsiteX35" fmla="*/ 171450 w 1042988"/>
                  <a:gd name="connsiteY35" fmla="*/ 183356 h 997744"/>
                  <a:gd name="connsiteX36" fmla="*/ 228600 w 1042988"/>
                  <a:gd name="connsiteY36" fmla="*/ 0 h 99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42988" h="997744">
                    <a:moveTo>
                      <a:pt x="228600" y="0"/>
                    </a:moveTo>
                    <a:lnTo>
                      <a:pt x="821532" y="138112"/>
                    </a:lnTo>
                    <a:lnTo>
                      <a:pt x="966788" y="159544"/>
                    </a:lnTo>
                    <a:lnTo>
                      <a:pt x="959644" y="190500"/>
                    </a:lnTo>
                    <a:lnTo>
                      <a:pt x="976313" y="207169"/>
                    </a:lnTo>
                    <a:lnTo>
                      <a:pt x="976313" y="259556"/>
                    </a:lnTo>
                    <a:lnTo>
                      <a:pt x="1007269" y="288131"/>
                    </a:lnTo>
                    <a:lnTo>
                      <a:pt x="1028700" y="323850"/>
                    </a:lnTo>
                    <a:lnTo>
                      <a:pt x="969169" y="423862"/>
                    </a:lnTo>
                    <a:lnTo>
                      <a:pt x="1028700" y="473869"/>
                    </a:lnTo>
                    <a:lnTo>
                      <a:pt x="1007269" y="509587"/>
                    </a:lnTo>
                    <a:lnTo>
                      <a:pt x="995363" y="573881"/>
                    </a:lnTo>
                    <a:lnTo>
                      <a:pt x="1042988" y="657225"/>
                    </a:lnTo>
                    <a:lnTo>
                      <a:pt x="997744" y="702469"/>
                    </a:lnTo>
                    <a:lnTo>
                      <a:pt x="764382" y="776287"/>
                    </a:lnTo>
                    <a:lnTo>
                      <a:pt x="642938" y="981075"/>
                    </a:lnTo>
                    <a:lnTo>
                      <a:pt x="616744" y="992981"/>
                    </a:lnTo>
                    <a:lnTo>
                      <a:pt x="552450" y="997744"/>
                    </a:lnTo>
                    <a:lnTo>
                      <a:pt x="540544" y="942975"/>
                    </a:lnTo>
                    <a:lnTo>
                      <a:pt x="485775" y="923925"/>
                    </a:lnTo>
                    <a:lnTo>
                      <a:pt x="442913" y="888206"/>
                    </a:lnTo>
                    <a:lnTo>
                      <a:pt x="347663" y="871537"/>
                    </a:lnTo>
                    <a:lnTo>
                      <a:pt x="292894" y="828675"/>
                    </a:lnTo>
                    <a:lnTo>
                      <a:pt x="247650" y="819150"/>
                    </a:lnTo>
                    <a:lnTo>
                      <a:pt x="130969" y="726281"/>
                    </a:lnTo>
                    <a:lnTo>
                      <a:pt x="2382" y="700087"/>
                    </a:lnTo>
                    <a:lnTo>
                      <a:pt x="0" y="619125"/>
                    </a:lnTo>
                    <a:lnTo>
                      <a:pt x="23813" y="619125"/>
                    </a:lnTo>
                    <a:lnTo>
                      <a:pt x="73819" y="516731"/>
                    </a:lnTo>
                    <a:lnTo>
                      <a:pt x="107157" y="502444"/>
                    </a:lnTo>
                    <a:lnTo>
                      <a:pt x="147638" y="402431"/>
                    </a:lnTo>
                    <a:lnTo>
                      <a:pt x="192882" y="373856"/>
                    </a:lnTo>
                    <a:lnTo>
                      <a:pt x="250032" y="250031"/>
                    </a:lnTo>
                    <a:lnTo>
                      <a:pt x="242888" y="221456"/>
                    </a:lnTo>
                    <a:lnTo>
                      <a:pt x="216694" y="202406"/>
                    </a:lnTo>
                    <a:lnTo>
                      <a:pt x="171450" y="183356"/>
                    </a:lnTo>
                    <a:lnTo>
                      <a:pt x="228600"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2" name="フリーフォーム 51"/>
              <p:cNvSpPr/>
              <p:nvPr/>
            </p:nvSpPr>
            <p:spPr>
              <a:xfrm>
                <a:off x="6588919" y="4936331"/>
                <a:ext cx="1052512" cy="497682"/>
              </a:xfrm>
              <a:custGeom>
                <a:avLst/>
                <a:gdLst>
                  <a:gd name="connsiteX0" fmla="*/ 69056 w 1052512"/>
                  <a:gd name="connsiteY0" fmla="*/ 340519 h 497682"/>
                  <a:gd name="connsiteX1" fmla="*/ 111919 w 1052512"/>
                  <a:gd name="connsiteY1" fmla="*/ 211932 h 497682"/>
                  <a:gd name="connsiteX2" fmla="*/ 59531 w 1052512"/>
                  <a:gd name="connsiteY2" fmla="*/ 171450 h 497682"/>
                  <a:gd name="connsiteX3" fmla="*/ 64294 w 1052512"/>
                  <a:gd name="connsiteY3" fmla="*/ 123825 h 497682"/>
                  <a:gd name="connsiteX4" fmla="*/ 0 w 1052512"/>
                  <a:gd name="connsiteY4" fmla="*/ 52388 h 497682"/>
                  <a:gd name="connsiteX5" fmla="*/ 92869 w 1052512"/>
                  <a:gd name="connsiteY5" fmla="*/ 126207 h 497682"/>
                  <a:gd name="connsiteX6" fmla="*/ 161925 w 1052512"/>
                  <a:gd name="connsiteY6" fmla="*/ 178594 h 497682"/>
                  <a:gd name="connsiteX7" fmla="*/ 235744 w 1052512"/>
                  <a:gd name="connsiteY7" fmla="*/ 192882 h 497682"/>
                  <a:gd name="connsiteX8" fmla="*/ 297656 w 1052512"/>
                  <a:gd name="connsiteY8" fmla="*/ 150019 h 497682"/>
                  <a:gd name="connsiteX9" fmla="*/ 342900 w 1052512"/>
                  <a:gd name="connsiteY9" fmla="*/ 71438 h 497682"/>
                  <a:gd name="connsiteX10" fmla="*/ 423862 w 1052512"/>
                  <a:gd name="connsiteY10" fmla="*/ 45244 h 497682"/>
                  <a:gd name="connsiteX11" fmla="*/ 542925 w 1052512"/>
                  <a:gd name="connsiteY11" fmla="*/ 42863 h 497682"/>
                  <a:gd name="connsiteX12" fmla="*/ 616744 w 1052512"/>
                  <a:gd name="connsiteY12" fmla="*/ 0 h 497682"/>
                  <a:gd name="connsiteX13" fmla="*/ 685800 w 1052512"/>
                  <a:gd name="connsiteY13" fmla="*/ 52388 h 497682"/>
                  <a:gd name="connsiteX14" fmla="*/ 759619 w 1052512"/>
                  <a:gd name="connsiteY14" fmla="*/ 66675 h 497682"/>
                  <a:gd name="connsiteX15" fmla="*/ 864394 w 1052512"/>
                  <a:gd name="connsiteY15" fmla="*/ 142875 h 497682"/>
                  <a:gd name="connsiteX16" fmla="*/ 1031081 w 1052512"/>
                  <a:gd name="connsiteY16" fmla="*/ 66675 h 497682"/>
                  <a:gd name="connsiteX17" fmla="*/ 1038225 w 1052512"/>
                  <a:gd name="connsiteY17" fmla="*/ 109538 h 497682"/>
                  <a:gd name="connsiteX18" fmla="*/ 1052512 w 1052512"/>
                  <a:gd name="connsiteY18" fmla="*/ 145257 h 497682"/>
                  <a:gd name="connsiteX19" fmla="*/ 1031081 w 1052512"/>
                  <a:gd name="connsiteY19" fmla="*/ 164307 h 497682"/>
                  <a:gd name="connsiteX20" fmla="*/ 1038225 w 1052512"/>
                  <a:gd name="connsiteY20" fmla="*/ 316707 h 497682"/>
                  <a:gd name="connsiteX21" fmla="*/ 1014412 w 1052512"/>
                  <a:gd name="connsiteY21" fmla="*/ 364332 h 497682"/>
                  <a:gd name="connsiteX22" fmla="*/ 966787 w 1052512"/>
                  <a:gd name="connsiteY22" fmla="*/ 397669 h 497682"/>
                  <a:gd name="connsiteX23" fmla="*/ 923925 w 1052512"/>
                  <a:gd name="connsiteY23" fmla="*/ 421482 h 497682"/>
                  <a:gd name="connsiteX24" fmla="*/ 881062 w 1052512"/>
                  <a:gd name="connsiteY24" fmla="*/ 442913 h 497682"/>
                  <a:gd name="connsiteX25" fmla="*/ 838200 w 1052512"/>
                  <a:gd name="connsiteY25" fmla="*/ 442913 h 497682"/>
                  <a:gd name="connsiteX26" fmla="*/ 814387 w 1052512"/>
                  <a:gd name="connsiteY26" fmla="*/ 497682 h 497682"/>
                  <a:gd name="connsiteX27" fmla="*/ 69056 w 1052512"/>
                  <a:gd name="connsiteY27" fmla="*/ 340519 h 49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2512" h="497682">
                    <a:moveTo>
                      <a:pt x="69056" y="340519"/>
                    </a:moveTo>
                    <a:lnTo>
                      <a:pt x="111919" y="211932"/>
                    </a:lnTo>
                    <a:lnTo>
                      <a:pt x="59531" y="171450"/>
                    </a:lnTo>
                    <a:lnTo>
                      <a:pt x="64294" y="123825"/>
                    </a:lnTo>
                    <a:lnTo>
                      <a:pt x="0" y="52388"/>
                    </a:lnTo>
                    <a:lnTo>
                      <a:pt x="92869" y="126207"/>
                    </a:lnTo>
                    <a:lnTo>
                      <a:pt x="161925" y="178594"/>
                    </a:lnTo>
                    <a:lnTo>
                      <a:pt x="235744" y="192882"/>
                    </a:lnTo>
                    <a:lnTo>
                      <a:pt x="297656" y="150019"/>
                    </a:lnTo>
                    <a:lnTo>
                      <a:pt x="342900" y="71438"/>
                    </a:lnTo>
                    <a:lnTo>
                      <a:pt x="423862" y="45244"/>
                    </a:lnTo>
                    <a:lnTo>
                      <a:pt x="542925" y="42863"/>
                    </a:lnTo>
                    <a:lnTo>
                      <a:pt x="616744" y="0"/>
                    </a:lnTo>
                    <a:lnTo>
                      <a:pt x="685800" y="52388"/>
                    </a:lnTo>
                    <a:lnTo>
                      <a:pt x="759619" y="66675"/>
                    </a:lnTo>
                    <a:lnTo>
                      <a:pt x="864394" y="142875"/>
                    </a:lnTo>
                    <a:lnTo>
                      <a:pt x="1031081" y="66675"/>
                    </a:lnTo>
                    <a:lnTo>
                      <a:pt x="1038225" y="109538"/>
                    </a:lnTo>
                    <a:lnTo>
                      <a:pt x="1052512" y="145257"/>
                    </a:lnTo>
                    <a:lnTo>
                      <a:pt x="1031081" y="164307"/>
                    </a:lnTo>
                    <a:lnTo>
                      <a:pt x="1038225" y="316707"/>
                    </a:lnTo>
                    <a:lnTo>
                      <a:pt x="1014412" y="364332"/>
                    </a:lnTo>
                    <a:lnTo>
                      <a:pt x="966787" y="397669"/>
                    </a:lnTo>
                    <a:lnTo>
                      <a:pt x="923925" y="421482"/>
                    </a:lnTo>
                    <a:lnTo>
                      <a:pt x="881062" y="442913"/>
                    </a:lnTo>
                    <a:lnTo>
                      <a:pt x="838200" y="442913"/>
                    </a:lnTo>
                    <a:lnTo>
                      <a:pt x="814387" y="497682"/>
                    </a:lnTo>
                    <a:lnTo>
                      <a:pt x="69056" y="340519"/>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3" name="フリーフォーム 52"/>
              <p:cNvSpPr/>
              <p:nvPr/>
            </p:nvSpPr>
            <p:spPr>
              <a:xfrm>
                <a:off x="4317206" y="3345656"/>
                <a:ext cx="676275" cy="721519"/>
              </a:xfrm>
              <a:custGeom>
                <a:avLst/>
                <a:gdLst>
                  <a:gd name="connsiteX0" fmla="*/ 190500 w 676275"/>
                  <a:gd name="connsiteY0" fmla="*/ 721519 h 721519"/>
                  <a:gd name="connsiteX1" fmla="*/ 633413 w 676275"/>
                  <a:gd name="connsiteY1" fmla="*/ 578644 h 721519"/>
                  <a:gd name="connsiteX2" fmla="*/ 676275 w 676275"/>
                  <a:gd name="connsiteY2" fmla="*/ 557213 h 721519"/>
                  <a:gd name="connsiteX3" fmla="*/ 657225 w 676275"/>
                  <a:gd name="connsiteY3" fmla="*/ 478632 h 721519"/>
                  <a:gd name="connsiteX4" fmla="*/ 614363 w 676275"/>
                  <a:gd name="connsiteY4" fmla="*/ 402432 h 721519"/>
                  <a:gd name="connsiteX5" fmla="*/ 569119 w 676275"/>
                  <a:gd name="connsiteY5" fmla="*/ 361950 h 721519"/>
                  <a:gd name="connsiteX6" fmla="*/ 469107 w 676275"/>
                  <a:gd name="connsiteY6" fmla="*/ 230982 h 721519"/>
                  <a:gd name="connsiteX7" fmla="*/ 500063 w 676275"/>
                  <a:gd name="connsiteY7" fmla="*/ 142875 h 721519"/>
                  <a:gd name="connsiteX8" fmla="*/ 488157 w 676275"/>
                  <a:gd name="connsiteY8" fmla="*/ 69057 h 721519"/>
                  <a:gd name="connsiteX9" fmla="*/ 442913 w 676275"/>
                  <a:gd name="connsiteY9" fmla="*/ 0 h 721519"/>
                  <a:gd name="connsiteX10" fmla="*/ 0 w 676275"/>
                  <a:gd name="connsiteY10" fmla="*/ 128588 h 721519"/>
                  <a:gd name="connsiteX11" fmla="*/ 190500 w 676275"/>
                  <a:gd name="connsiteY11" fmla="*/ 721519 h 7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275" h="721519">
                    <a:moveTo>
                      <a:pt x="190500" y="721519"/>
                    </a:moveTo>
                    <a:lnTo>
                      <a:pt x="633413" y="578644"/>
                    </a:lnTo>
                    <a:lnTo>
                      <a:pt x="676275" y="557213"/>
                    </a:lnTo>
                    <a:lnTo>
                      <a:pt x="657225" y="478632"/>
                    </a:lnTo>
                    <a:lnTo>
                      <a:pt x="614363" y="402432"/>
                    </a:lnTo>
                    <a:lnTo>
                      <a:pt x="569119" y="361950"/>
                    </a:lnTo>
                    <a:lnTo>
                      <a:pt x="469107" y="230982"/>
                    </a:lnTo>
                    <a:lnTo>
                      <a:pt x="500063" y="142875"/>
                    </a:lnTo>
                    <a:lnTo>
                      <a:pt x="488157" y="69057"/>
                    </a:lnTo>
                    <a:lnTo>
                      <a:pt x="442913" y="0"/>
                    </a:lnTo>
                    <a:lnTo>
                      <a:pt x="0" y="128588"/>
                    </a:lnTo>
                    <a:lnTo>
                      <a:pt x="190500" y="721519"/>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4" name="フリーフォーム 53"/>
              <p:cNvSpPr/>
              <p:nvPr/>
            </p:nvSpPr>
            <p:spPr>
              <a:xfrm>
                <a:off x="4060031" y="2659856"/>
                <a:ext cx="695325" cy="802482"/>
              </a:xfrm>
              <a:custGeom>
                <a:avLst/>
                <a:gdLst>
                  <a:gd name="connsiteX0" fmla="*/ 0 w 695325"/>
                  <a:gd name="connsiteY0" fmla="*/ 50007 h 802482"/>
                  <a:gd name="connsiteX1" fmla="*/ 254794 w 695325"/>
                  <a:gd name="connsiteY1" fmla="*/ 802482 h 802482"/>
                  <a:gd name="connsiteX2" fmla="*/ 695325 w 695325"/>
                  <a:gd name="connsiteY2" fmla="*/ 676275 h 802482"/>
                  <a:gd name="connsiteX3" fmla="*/ 626269 w 695325"/>
                  <a:gd name="connsiteY3" fmla="*/ 514350 h 802482"/>
                  <a:gd name="connsiteX4" fmla="*/ 614363 w 695325"/>
                  <a:gd name="connsiteY4" fmla="*/ 414338 h 802482"/>
                  <a:gd name="connsiteX5" fmla="*/ 581025 w 695325"/>
                  <a:gd name="connsiteY5" fmla="*/ 366713 h 802482"/>
                  <a:gd name="connsiteX6" fmla="*/ 559594 w 695325"/>
                  <a:gd name="connsiteY6" fmla="*/ 361950 h 802482"/>
                  <a:gd name="connsiteX7" fmla="*/ 435769 w 695325"/>
                  <a:gd name="connsiteY7" fmla="*/ 264319 h 802482"/>
                  <a:gd name="connsiteX8" fmla="*/ 392907 w 695325"/>
                  <a:gd name="connsiteY8" fmla="*/ 188119 h 802482"/>
                  <a:gd name="connsiteX9" fmla="*/ 361950 w 695325"/>
                  <a:gd name="connsiteY9" fmla="*/ 145257 h 802482"/>
                  <a:gd name="connsiteX10" fmla="*/ 319088 w 695325"/>
                  <a:gd name="connsiteY10" fmla="*/ 128588 h 802482"/>
                  <a:gd name="connsiteX11" fmla="*/ 295275 w 695325"/>
                  <a:gd name="connsiteY11" fmla="*/ 95250 h 802482"/>
                  <a:gd name="connsiteX12" fmla="*/ 266700 w 695325"/>
                  <a:gd name="connsiteY12" fmla="*/ 26194 h 802482"/>
                  <a:gd name="connsiteX13" fmla="*/ 138113 w 695325"/>
                  <a:gd name="connsiteY13" fmla="*/ 0 h 802482"/>
                  <a:gd name="connsiteX14" fmla="*/ 0 w 695325"/>
                  <a:gd name="connsiteY14" fmla="*/ 50007 h 80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5325" h="802482">
                    <a:moveTo>
                      <a:pt x="0" y="50007"/>
                    </a:moveTo>
                    <a:lnTo>
                      <a:pt x="254794" y="802482"/>
                    </a:lnTo>
                    <a:lnTo>
                      <a:pt x="695325" y="676275"/>
                    </a:lnTo>
                    <a:lnTo>
                      <a:pt x="626269" y="514350"/>
                    </a:lnTo>
                    <a:lnTo>
                      <a:pt x="614363" y="414338"/>
                    </a:lnTo>
                    <a:lnTo>
                      <a:pt x="581025" y="366713"/>
                    </a:lnTo>
                    <a:lnTo>
                      <a:pt x="559594" y="361950"/>
                    </a:lnTo>
                    <a:lnTo>
                      <a:pt x="435769" y="264319"/>
                    </a:lnTo>
                    <a:lnTo>
                      <a:pt x="392907" y="188119"/>
                    </a:lnTo>
                    <a:lnTo>
                      <a:pt x="361950" y="145257"/>
                    </a:lnTo>
                    <a:lnTo>
                      <a:pt x="319088" y="128588"/>
                    </a:lnTo>
                    <a:lnTo>
                      <a:pt x="295275" y="95250"/>
                    </a:lnTo>
                    <a:lnTo>
                      <a:pt x="266700" y="26194"/>
                    </a:lnTo>
                    <a:lnTo>
                      <a:pt x="138113" y="0"/>
                    </a:lnTo>
                    <a:lnTo>
                      <a:pt x="0" y="50007"/>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5" name="フリーフォーム 54"/>
              <p:cNvSpPr/>
              <p:nvPr/>
            </p:nvSpPr>
            <p:spPr>
              <a:xfrm>
                <a:off x="3817144" y="1545431"/>
                <a:ext cx="890587" cy="1126332"/>
              </a:xfrm>
              <a:custGeom>
                <a:avLst/>
                <a:gdLst>
                  <a:gd name="connsiteX0" fmla="*/ 0 w 890587"/>
                  <a:gd name="connsiteY0" fmla="*/ 419100 h 1126332"/>
                  <a:gd name="connsiteX1" fmla="*/ 138112 w 890587"/>
                  <a:gd name="connsiteY1" fmla="*/ 369094 h 1126332"/>
                  <a:gd name="connsiteX2" fmla="*/ 290512 w 890587"/>
                  <a:gd name="connsiteY2" fmla="*/ 0 h 1126332"/>
                  <a:gd name="connsiteX3" fmla="*/ 621506 w 890587"/>
                  <a:gd name="connsiteY3" fmla="*/ 226219 h 1126332"/>
                  <a:gd name="connsiteX4" fmla="*/ 657225 w 890587"/>
                  <a:gd name="connsiteY4" fmla="*/ 152400 h 1126332"/>
                  <a:gd name="connsiteX5" fmla="*/ 890587 w 890587"/>
                  <a:gd name="connsiteY5" fmla="*/ 309563 h 1126332"/>
                  <a:gd name="connsiteX6" fmla="*/ 816769 w 890587"/>
                  <a:gd name="connsiteY6" fmla="*/ 409575 h 1126332"/>
                  <a:gd name="connsiteX7" fmla="*/ 611981 w 890587"/>
                  <a:gd name="connsiteY7" fmla="*/ 781050 h 1126332"/>
                  <a:gd name="connsiteX8" fmla="*/ 485775 w 890587"/>
                  <a:gd name="connsiteY8" fmla="*/ 888207 h 1126332"/>
                  <a:gd name="connsiteX9" fmla="*/ 445294 w 890587"/>
                  <a:gd name="connsiteY9" fmla="*/ 976313 h 1126332"/>
                  <a:gd name="connsiteX10" fmla="*/ 419100 w 890587"/>
                  <a:gd name="connsiteY10" fmla="*/ 1002507 h 1126332"/>
                  <a:gd name="connsiteX11" fmla="*/ 385762 w 890587"/>
                  <a:gd name="connsiteY11" fmla="*/ 1023938 h 1126332"/>
                  <a:gd name="connsiteX12" fmla="*/ 369094 w 890587"/>
                  <a:gd name="connsiteY12" fmla="*/ 1083469 h 1126332"/>
                  <a:gd name="connsiteX13" fmla="*/ 238125 w 890587"/>
                  <a:gd name="connsiteY13" fmla="*/ 1126332 h 1126332"/>
                  <a:gd name="connsiteX14" fmla="*/ 0 w 890587"/>
                  <a:gd name="connsiteY14" fmla="*/ 419100 h 11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90587" h="1126332">
                    <a:moveTo>
                      <a:pt x="0" y="419100"/>
                    </a:moveTo>
                    <a:lnTo>
                      <a:pt x="138112" y="369094"/>
                    </a:lnTo>
                    <a:lnTo>
                      <a:pt x="290512" y="0"/>
                    </a:lnTo>
                    <a:lnTo>
                      <a:pt x="621506" y="226219"/>
                    </a:lnTo>
                    <a:lnTo>
                      <a:pt x="657225" y="152400"/>
                    </a:lnTo>
                    <a:lnTo>
                      <a:pt x="890587" y="309563"/>
                    </a:lnTo>
                    <a:lnTo>
                      <a:pt x="816769" y="409575"/>
                    </a:lnTo>
                    <a:lnTo>
                      <a:pt x="611981" y="781050"/>
                    </a:lnTo>
                    <a:lnTo>
                      <a:pt x="485775" y="888207"/>
                    </a:lnTo>
                    <a:lnTo>
                      <a:pt x="445294" y="976313"/>
                    </a:lnTo>
                    <a:lnTo>
                      <a:pt x="419100" y="1002507"/>
                    </a:lnTo>
                    <a:lnTo>
                      <a:pt x="385762" y="1023938"/>
                    </a:lnTo>
                    <a:lnTo>
                      <a:pt x="369094" y="1083469"/>
                    </a:lnTo>
                    <a:lnTo>
                      <a:pt x="238125" y="1126332"/>
                    </a:lnTo>
                    <a:lnTo>
                      <a:pt x="0" y="41910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6" name="フリーフォーム 55"/>
              <p:cNvSpPr/>
              <p:nvPr/>
            </p:nvSpPr>
            <p:spPr>
              <a:xfrm>
                <a:off x="3567113" y="1112044"/>
                <a:ext cx="569118" cy="816769"/>
              </a:xfrm>
              <a:custGeom>
                <a:avLst/>
                <a:gdLst>
                  <a:gd name="connsiteX0" fmla="*/ 233362 w 569118"/>
                  <a:gd name="connsiteY0" fmla="*/ 0 h 816769"/>
                  <a:gd name="connsiteX1" fmla="*/ 0 w 569118"/>
                  <a:gd name="connsiteY1" fmla="*/ 88106 h 816769"/>
                  <a:gd name="connsiteX2" fmla="*/ 245268 w 569118"/>
                  <a:gd name="connsiteY2" fmla="*/ 816769 h 816769"/>
                  <a:gd name="connsiteX3" fmla="*/ 350043 w 569118"/>
                  <a:gd name="connsiteY3" fmla="*/ 778669 h 816769"/>
                  <a:gd name="connsiteX4" fmla="*/ 514350 w 569118"/>
                  <a:gd name="connsiteY4" fmla="*/ 395287 h 816769"/>
                  <a:gd name="connsiteX5" fmla="*/ 569118 w 569118"/>
                  <a:gd name="connsiteY5" fmla="*/ 309562 h 816769"/>
                  <a:gd name="connsiteX6" fmla="*/ 235743 w 569118"/>
                  <a:gd name="connsiteY6" fmla="*/ 211931 h 816769"/>
                  <a:gd name="connsiteX7" fmla="*/ 233362 w 569118"/>
                  <a:gd name="connsiteY7" fmla="*/ 0 h 81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118" h="816769">
                    <a:moveTo>
                      <a:pt x="233362" y="0"/>
                    </a:moveTo>
                    <a:lnTo>
                      <a:pt x="0" y="88106"/>
                    </a:lnTo>
                    <a:lnTo>
                      <a:pt x="245268" y="816769"/>
                    </a:lnTo>
                    <a:lnTo>
                      <a:pt x="350043" y="778669"/>
                    </a:lnTo>
                    <a:lnTo>
                      <a:pt x="514350" y="395287"/>
                    </a:lnTo>
                    <a:lnTo>
                      <a:pt x="569118" y="309562"/>
                    </a:lnTo>
                    <a:lnTo>
                      <a:pt x="235743" y="211931"/>
                    </a:lnTo>
                    <a:cubicBezTo>
                      <a:pt x="234949" y="141287"/>
                      <a:pt x="234156" y="70644"/>
                      <a:pt x="233362"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7" name="フリーフォーム 56"/>
              <p:cNvSpPr/>
              <p:nvPr/>
            </p:nvSpPr>
            <p:spPr>
              <a:xfrm>
                <a:off x="3459956" y="471488"/>
                <a:ext cx="438150" cy="454818"/>
              </a:xfrm>
              <a:custGeom>
                <a:avLst/>
                <a:gdLst>
                  <a:gd name="connsiteX0" fmla="*/ 7144 w 438150"/>
                  <a:gd name="connsiteY0" fmla="*/ 0 h 454818"/>
                  <a:gd name="connsiteX1" fmla="*/ 438150 w 438150"/>
                  <a:gd name="connsiteY1" fmla="*/ 64293 h 454818"/>
                  <a:gd name="connsiteX2" fmla="*/ 373857 w 438150"/>
                  <a:gd name="connsiteY2" fmla="*/ 223837 h 454818"/>
                  <a:gd name="connsiteX3" fmla="*/ 311944 w 438150"/>
                  <a:gd name="connsiteY3" fmla="*/ 407193 h 454818"/>
                  <a:gd name="connsiteX4" fmla="*/ 28575 w 438150"/>
                  <a:gd name="connsiteY4" fmla="*/ 454818 h 454818"/>
                  <a:gd name="connsiteX5" fmla="*/ 11907 w 438150"/>
                  <a:gd name="connsiteY5" fmla="*/ 338137 h 454818"/>
                  <a:gd name="connsiteX6" fmla="*/ 11907 w 438150"/>
                  <a:gd name="connsiteY6" fmla="*/ 250031 h 454818"/>
                  <a:gd name="connsiteX7" fmla="*/ 0 w 438150"/>
                  <a:gd name="connsiteY7" fmla="*/ 92868 h 454818"/>
                  <a:gd name="connsiteX8" fmla="*/ 7144 w 438150"/>
                  <a:gd name="connsiteY8" fmla="*/ 0 h 45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150" h="454818">
                    <a:moveTo>
                      <a:pt x="7144" y="0"/>
                    </a:moveTo>
                    <a:lnTo>
                      <a:pt x="438150" y="64293"/>
                    </a:lnTo>
                    <a:lnTo>
                      <a:pt x="373857" y="223837"/>
                    </a:lnTo>
                    <a:lnTo>
                      <a:pt x="311944" y="407193"/>
                    </a:lnTo>
                    <a:lnTo>
                      <a:pt x="28575" y="454818"/>
                    </a:lnTo>
                    <a:lnTo>
                      <a:pt x="11907" y="338137"/>
                    </a:lnTo>
                    <a:lnTo>
                      <a:pt x="11907" y="250031"/>
                    </a:lnTo>
                    <a:lnTo>
                      <a:pt x="0" y="92868"/>
                    </a:lnTo>
                    <a:lnTo>
                      <a:pt x="7144"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8" name="フリーフォーム 57"/>
              <p:cNvSpPr/>
              <p:nvPr/>
            </p:nvSpPr>
            <p:spPr>
              <a:xfrm>
                <a:off x="2809875" y="238125"/>
                <a:ext cx="626269" cy="595313"/>
              </a:xfrm>
              <a:custGeom>
                <a:avLst/>
                <a:gdLst>
                  <a:gd name="connsiteX0" fmla="*/ 104775 w 626269"/>
                  <a:gd name="connsiteY0" fmla="*/ 0 h 595313"/>
                  <a:gd name="connsiteX1" fmla="*/ 226219 w 626269"/>
                  <a:gd name="connsiteY1" fmla="*/ 11906 h 595313"/>
                  <a:gd name="connsiteX2" fmla="*/ 207169 w 626269"/>
                  <a:gd name="connsiteY2" fmla="*/ 69056 h 595313"/>
                  <a:gd name="connsiteX3" fmla="*/ 333375 w 626269"/>
                  <a:gd name="connsiteY3" fmla="*/ 195263 h 595313"/>
                  <a:gd name="connsiteX4" fmla="*/ 616744 w 626269"/>
                  <a:gd name="connsiteY4" fmla="*/ 235744 h 595313"/>
                  <a:gd name="connsiteX5" fmla="*/ 611981 w 626269"/>
                  <a:gd name="connsiteY5" fmla="*/ 345281 h 595313"/>
                  <a:gd name="connsiteX6" fmla="*/ 626269 w 626269"/>
                  <a:gd name="connsiteY6" fmla="*/ 545306 h 595313"/>
                  <a:gd name="connsiteX7" fmla="*/ 116681 w 626269"/>
                  <a:gd name="connsiteY7" fmla="*/ 595313 h 595313"/>
                  <a:gd name="connsiteX8" fmla="*/ 104775 w 626269"/>
                  <a:gd name="connsiteY8" fmla="*/ 514350 h 595313"/>
                  <a:gd name="connsiteX9" fmla="*/ 71438 w 626269"/>
                  <a:gd name="connsiteY9" fmla="*/ 438150 h 595313"/>
                  <a:gd name="connsiteX10" fmla="*/ 0 w 626269"/>
                  <a:gd name="connsiteY10" fmla="*/ 259556 h 595313"/>
                  <a:gd name="connsiteX11" fmla="*/ 21431 w 626269"/>
                  <a:gd name="connsiteY11" fmla="*/ 250031 h 595313"/>
                  <a:gd name="connsiteX12" fmla="*/ 59531 w 626269"/>
                  <a:gd name="connsiteY12" fmla="*/ 130969 h 595313"/>
                  <a:gd name="connsiteX13" fmla="*/ 76200 w 626269"/>
                  <a:gd name="connsiteY13" fmla="*/ 80963 h 595313"/>
                  <a:gd name="connsiteX14" fmla="*/ 104775 w 626269"/>
                  <a:gd name="connsiteY14" fmla="*/ 0 h 59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269" h="595313">
                    <a:moveTo>
                      <a:pt x="104775" y="0"/>
                    </a:moveTo>
                    <a:lnTo>
                      <a:pt x="226219" y="11906"/>
                    </a:lnTo>
                    <a:lnTo>
                      <a:pt x="207169" y="69056"/>
                    </a:lnTo>
                    <a:lnTo>
                      <a:pt x="333375" y="195263"/>
                    </a:lnTo>
                    <a:lnTo>
                      <a:pt x="616744" y="235744"/>
                    </a:lnTo>
                    <a:lnTo>
                      <a:pt x="611981" y="345281"/>
                    </a:lnTo>
                    <a:lnTo>
                      <a:pt x="626269" y="545306"/>
                    </a:lnTo>
                    <a:lnTo>
                      <a:pt x="116681" y="595313"/>
                    </a:lnTo>
                    <a:lnTo>
                      <a:pt x="104775" y="514350"/>
                    </a:lnTo>
                    <a:lnTo>
                      <a:pt x="71438" y="438150"/>
                    </a:lnTo>
                    <a:lnTo>
                      <a:pt x="0" y="259556"/>
                    </a:lnTo>
                    <a:lnTo>
                      <a:pt x="21431" y="250031"/>
                    </a:lnTo>
                    <a:lnTo>
                      <a:pt x="59531" y="130969"/>
                    </a:lnTo>
                    <a:lnTo>
                      <a:pt x="76200" y="80963"/>
                    </a:lnTo>
                    <a:lnTo>
                      <a:pt x="104775"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9" name="フリーフォーム 58"/>
              <p:cNvSpPr/>
              <p:nvPr/>
            </p:nvSpPr>
            <p:spPr>
              <a:xfrm>
                <a:off x="3471863" y="254794"/>
                <a:ext cx="254793" cy="226219"/>
              </a:xfrm>
              <a:custGeom>
                <a:avLst/>
                <a:gdLst>
                  <a:gd name="connsiteX0" fmla="*/ 33337 w 254793"/>
                  <a:gd name="connsiteY0" fmla="*/ 0 h 226219"/>
                  <a:gd name="connsiteX1" fmla="*/ 0 w 254793"/>
                  <a:gd name="connsiteY1" fmla="*/ 192881 h 226219"/>
                  <a:gd name="connsiteX2" fmla="*/ 223837 w 254793"/>
                  <a:gd name="connsiteY2" fmla="*/ 226219 h 226219"/>
                  <a:gd name="connsiteX3" fmla="*/ 254793 w 254793"/>
                  <a:gd name="connsiteY3" fmla="*/ 40481 h 226219"/>
                  <a:gd name="connsiteX4" fmla="*/ 33337 w 254793"/>
                  <a:gd name="connsiteY4" fmla="*/ 0 h 226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93" h="226219">
                    <a:moveTo>
                      <a:pt x="33337" y="0"/>
                    </a:moveTo>
                    <a:lnTo>
                      <a:pt x="0" y="192881"/>
                    </a:lnTo>
                    <a:lnTo>
                      <a:pt x="223837" y="226219"/>
                    </a:lnTo>
                    <a:lnTo>
                      <a:pt x="254793" y="40481"/>
                    </a:lnTo>
                    <a:lnTo>
                      <a:pt x="33337"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0" name="フリーフォーム 59"/>
              <p:cNvSpPr/>
              <p:nvPr/>
            </p:nvSpPr>
            <p:spPr>
              <a:xfrm>
                <a:off x="2919413" y="792956"/>
                <a:ext cx="523875" cy="142875"/>
              </a:xfrm>
              <a:custGeom>
                <a:avLst/>
                <a:gdLst>
                  <a:gd name="connsiteX0" fmla="*/ 16668 w 523875"/>
                  <a:gd name="connsiteY0" fmla="*/ 142875 h 142875"/>
                  <a:gd name="connsiteX1" fmla="*/ 523875 w 523875"/>
                  <a:gd name="connsiteY1" fmla="*/ 88107 h 142875"/>
                  <a:gd name="connsiteX2" fmla="*/ 516731 w 523875"/>
                  <a:gd name="connsiteY2" fmla="*/ 0 h 142875"/>
                  <a:gd name="connsiteX3" fmla="*/ 0 w 523875"/>
                  <a:gd name="connsiteY3" fmla="*/ 50007 h 142875"/>
                  <a:gd name="connsiteX4" fmla="*/ 16668 w 523875"/>
                  <a:gd name="connsiteY4" fmla="*/ 142875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142875">
                    <a:moveTo>
                      <a:pt x="16668" y="142875"/>
                    </a:moveTo>
                    <a:lnTo>
                      <a:pt x="523875" y="88107"/>
                    </a:lnTo>
                    <a:lnTo>
                      <a:pt x="516731" y="0"/>
                    </a:lnTo>
                    <a:lnTo>
                      <a:pt x="0" y="50007"/>
                    </a:lnTo>
                    <a:lnTo>
                      <a:pt x="16668" y="142875"/>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1" name="フリーフォーム 60"/>
              <p:cNvSpPr/>
              <p:nvPr/>
            </p:nvSpPr>
            <p:spPr>
              <a:xfrm>
                <a:off x="2940844" y="885825"/>
                <a:ext cx="581025" cy="400050"/>
              </a:xfrm>
              <a:custGeom>
                <a:avLst/>
                <a:gdLst>
                  <a:gd name="connsiteX0" fmla="*/ 11906 w 581025"/>
                  <a:gd name="connsiteY0" fmla="*/ 400050 h 400050"/>
                  <a:gd name="connsiteX1" fmla="*/ 433387 w 581025"/>
                  <a:gd name="connsiteY1" fmla="*/ 333375 h 400050"/>
                  <a:gd name="connsiteX2" fmla="*/ 476250 w 581025"/>
                  <a:gd name="connsiteY2" fmla="*/ 323850 h 400050"/>
                  <a:gd name="connsiteX3" fmla="*/ 581025 w 581025"/>
                  <a:gd name="connsiteY3" fmla="*/ 280988 h 400050"/>
                  <a:gd name="connsiteX4" fmla="*/ 507206 w 581025"/>
                  <a:gd name="connsiteY4" fmla="*/ 57150 h 400050"/>
                  <a:gd name="connsiteX5" fmla="*/ 504825 w 581025"/>
                  <a:gd name="connsiteY5" fmla="*/ 0 h 400050"/>
                  <a:gd name="connsiteX6" fmla="*/ 0 w 581025"/>
                  <a:gd name="connsiteY6" fmla="*/ 61913 h 400050"/>
                  <a:gd name="connsiteX7" fmla="*/ 14287 w 581025"/>
                  <a:gd name="connsiteY7" fmla="*/ 292894 h 400050"/>
                  <a:gd name="connsiteX8" fmla="*/ 14287 w 581025"/>
                  <a:gd name="connsiteY8" fmla="*/ 333375 h 400050"/>
                  <a:gd name="connsiteX9" fmla="*/ 11906 w 581025"/>
                  <a:gd name="connsiteY9"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400050">
                    <a:moveTo>
                      <a:pt x="11906" y="400050"/>
                    </a:moveTo>
                    <a:lnTo>
                      <a:pt x="433387" y="333375"/>
                    </a:lnTo>
                    <a:lnTo>
                      <a:pt x="476250" y="323850"/>
                    </a:lnTo>
                    <a:lnTo>
                      <a:pt x="581025" y="280988"/>
                    </a:lnTo>
                    <a:lnTo>
                      <a:pt x="507206" y="57150"/>
                    </a:lnTo>
                    <a:cubicBezTo>
                      <a:pt x="506412" y="38100"/>
                      <a:pt x="505619" y="19050"/>
                      <a:pt x="504825" y="0"/>
                    </a:cubicBezTo>
                    <a:lnTo>
                      <a:pt x="0" y="61913"/>
                    </a:lnTo>
                    <a:lnTo>
                      <a:pt x="14287" y="292894"/>
                    </a:lnTo>
                    <a:lnTo>
                      <a:pt x="14287" y="333375"/>
                    </a:lnTo>
                    <a:cubicBezTo>
                      <a:pt x="13493" y="355600"/>
                      <a:pt x="12700" y="377825"/>
                      <a:pt x="11906" y="400050"/>
                    </a:cubicBez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2" name="フリーフォーム 61"/>
              <p:cNvSpPr/>
              <p:nvPr/>
            </p:nvSpPr>
            <p:spPr>
              <a:xfrm>
                <a:off x="3852407" y="3792772"/>
                <a:ext cx="675861" cy="528762"/>
              </a:xfrm>
              <a:custGeom>
                <a:avLst/>
                <a:gdLst>
                  <a:gd name="connsiteX0" fmla="*/ 0 w 675861"/>
                  <a:gd name="connsiteY0" fmla="*/ 159026 h 528762"/>
                  <a:gd name="connsiteX1" fmla="*/ 516835 w 675861"/>
                  <a:gd name="connsiteY1" fmla="*/ 0 h 528762"/>
                  <a:gd name="connsiteX2" fmla="*/ 675861 w 675861"/>
                  <a:gd name="connsiteY2" fmla="*/ 485030 h 528762"/>
                  <a:gd name="connsiteX3" fmla="*/ 576470 w 675861"/>
                  <a:gd name="connsiteY3" fmla="*/ 520811 h 528762"/>
                  <a:gd name="connsiteX4" fmla="*/ 131196 w 675861"/>
                  <a:gd name="connsiteY4" fmla="*/ 528762 h 528762"/>
                  <a:gd name="connsiteX5" fmla="*/ 43732 w 675861"/>
                  <a:gd name="connsiteY5" fmla="*/ 266369 h 528762"/>
                  <a:gd name="connsiteX6" fmla="*/ 0 w 675861"/>
                  <a:gd name="connsiteY6" fmla="*/ 159026 h 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861" h="528762">
                    <a:moveTo>
                      <a:pt x="0" y="159026"/>
                    </a:moveTo>
                    <a:lnTo>
                      <a:pt x="516835" y="0"/>
                    </a:lnTo>
                    <a:lnTo>
                      <a:pt x="675861" y="485030"/>
                    </a:lnTo>
                    <a:lnTo>
                      <a:pt x="576470" y="520811"/>
                    </a:lnTo>
                    <a:lnTo>
                      <a:pt x="131196" y="528762"/>
                    </a:lnTo>
                    <a:lnTo>
                      <a:pt x="43732" y="266369"/>
                    </a:lnTo>
                    <a:lnTo>
                      <a:pt x="0" y="15902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3" name="フリーフォーム 62"/>
              <p:cNvSpPr/>
              <p:nvPr/>
            </p:nvSpPr>
            <p:spPr>
              <a:xfrm>
                <a:off x="4126727" y="3542306"/>
                <a:ext cx="218661" cy="218661"/>
              </a:xfrm>
              <a:custGeom>
                <a:avLst/>
                <a:gdLst>
                  <a:gd name="connsiteX0" fmla="*/ 0 w 218661"/>
                  <a:gd name="connsiteY0" fmla="*/ 47708 h 218661"/>
                  <a:gd name="connsiteX1" fmla="*/ 55659 w 218661"/>
                  <a:gd name="connsiteY1" fmla="*/ 218661 h 218661"/>
                  <a:gd name="connsiteX2" fmla="*/ 218661 w 218661"/>
                  <a:gd name="connsiteY2" fmla="*/ 170953 h 218661"/>
                  <a:gd name="connsiteX3" fmla="*/ 170953 w 218661"/>
                  <a:gd name="connsiteY3" fmla="*/ 0 h 218661"/>
                  <a:gd name="connsiteX4" fmla="*/ 0 w 218661"/>
                  <a:gd name="connsiteY4" fmla="*/ 47708 h 218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61" h="218661">
                    <a:moveTo>
                      <a:pt x="0" y="47708"/>
                    </a:moveTo>
                    <a:lnTo>
                      <a:pt x="55659" y="218661"/>
                    </a:lnTo>
                    <a:lnTo>
                      <a:pt x="218661" y="170953"/>
                    </a:lnTo>
                    <a:lnTo>
                      <a:pt x="170953" y="0"/>
                    </a:lnTo>
                    <a:lnTo>
                      <a:pt x="0" y="47708"/>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4" name="フリーフォーム 63"/>
              <p:cNvSpPr/>
              <p:nvPr/>
            </p:nvSpPr>
            <p:spPr>
              <a:xfrm>
                <a:off x="3783806" y="3593306"/>
                <a:ext cx="581025" cy="333375"/>
              </a:xfrm>
              <a:custGeom>
                <a:avLst/>
                <a:gdLst>
                  <a:gd name="connsiteX0" fmla="*/ 400050 w 581025"/>
                  <a:gd name="connsiteY0" fmla="*/ 169069 h 333375"/>
                  <a:gd name="connsiteX1" fmla="*/ 564357 w 581025"/>
                  <a:gd name="connsiteY1" fmla="*/ 123825 h 333375"/>
                  <a:gd name="connsiteX2" fmla="*/ 581025 w 581025"/>
                  <a:gd name="connsiteY2" fmla="*/ 178594 h 333375"/>
                  <a:gd name="connsiteX3" fmla="*/ 57150 w 581025"/>
                  <a:gd name="connsiteY3" fmla="*/ 333375 h 333375"/>
                  <a:gd name="connsiteX4" fmla="*/ 26194 w 581025"/>
                  <a:gd name="connsiteY4" fmla="*/ 214313 h 333375"/>
                  <a:gd name="connsiteX5" fmla="*/ 0 w 581025"/>
                  <a:gd name="connsiteY5" fmla="*/ 116682 h 333375"/>
                  <a:gd name="connsiteX6" fmla="*/ 340519 w 581025"/>
                  <a:gd name="connsiteY6" fmla="*/ 0 h 333375"/>
                  <a:gd name="connsiteX7" fmla="*/ 400050 w 581025"/>
                  <a:gd name="connsiteY7" fmla="*/ 169069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025" h="333375">
                    <a:moveTo>
                      <a:pt x="400050" y="169069"/>
                    </a:moveTo>
                    <a:lnTo>
                      <a:pt x="564357" y="123825"/>
                    </a:lnTo>
                    <a:lnTo>
                      <a:pt x="581025" y="178594"/>
                    </a:lnTo>
                    <a:lnTo>
                      <a:pt x="57150" y="333375"/>
                    </a:lnTo>
                    <a:lnTo>
                      <a:pt x="26194" y="214313"/>
                    </a:lnTo>
                    <a:lnTo>
                      <a:pt x="0" y="116682"/>
                    </a:lnTo>
                    <a:lnTo>
                      <a:pt x="340519" y="0"/>
                    </a:lnTo>
                    <a:lnTo>
                      <a:pt x="400050" y="169069"/>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5" name="フリーフォーム 64"/>
              <p:cNvSpPr/>
              <p:nvPr/>
            </p:nvSpPr>
            <p:spPr>
              <a:xfrm>
                <a:off x="4652963" y="5564981"/>
                <a:ext cx="104775" cy="250032"/>
              </a:xfrm>
              <a:custGeom>
                <a:avLst/>
                <a:gdLst>
                  <a:gd name="connsiteX0" fmla="*/ 7143 w 104775"/>
                  <a:gd name="connsiteY0" fmla="*/ 0 h 250032"/>
                  <a:gd name="connsiteX1" fmla="*/ 104775 w 104775"/>
                  <a:gd name="connsiteY1" fmla="*/ 0 h 250032"/>
                  <a:gd name="connsiteX2" fmla="*/ 100012 w 104775"/>
                  <a:gd name="connsiteY2" fmla="*/ 250032 h 250032"/>
                  <a:gd name="connsiteX3" fmla="*/ 0 w 104775"/>
                  <a:gd name="connsiteY3" fmla="*/ 250032 h 250032"/>
                  <a:gd name="connsiteX4" fmla="*/ 7143 w 104775"/>
                  <a:gd name="connsiteY4" fmla="*/ 95250 h 250032"/>
                  <a:gd name="connsiteX5" fmla="*/ 7143 w 104775"/>
                  <a:gd name="connsiteY5" fmla="*/ 0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250032">
                    <a:moveTo>
                      <a:pt x="7143" y="0"/>
                    </a:moveTo>
                    <a:lnTo>
                      <a:pt x="104775" y="0"/>
                    </a:lnTo>
                    <a:cubicBezTo>
                      <a:pt x="103187" y="83344"/>
                      <a:pt x="101600" y="166688"/>
                      <a:pt x="100012" y="250032"/>
                    </a:cubicBezTo>
                    <a:lnTo>
                      <a:pt x="0" y="250032"/>
                    </a:lnTo>
                    <a:lnTo>
                      <a:pt x="7143" y="95250"/>
                    </a:lnTo>
                    <a:lnTo>
                      <a:pt x="7143"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6" name="フリーフォーム 65"/>
              <p:cNvSpPr/>
              <p:nvPr/>
            </p:nvSpPr>
            <p:spPr>
              <a:xfrm>
                <a:off x="4643438" y="5815013"/>
                <a:ext cx="111570" cy="583406"/>
              </a:xfrm>
              <a:custGeom>
                <a:avLst/>
                <a:gdLst>
                  <a:gd name="connsiteX0" fmla="*/ 0 w 111570"/>
                  <a:gd name="connsiteY0" fmla="*/ 535781 h 583406"/>
                  <a:gd name="connsiteX1" fmla="*/ 100012 w 111570"/>
                  <a:gd name="connsiteY1" fmla="*/ 583406 h 583406"/>
                  <a:gd name="connsiteX2" fmla="*/ 107156 w 111570"/>
                  <a:gd name="connsiteY2" fmla="*/ 0 h 583406"/>
                  <a:gd name="connsiteX3" fmla="*/ 14287 w 111570"/>
                  <a:gd name="connsiteY3" fmla="*/ 0 h 583406"/>
                  <a:gd name="connsiteX4" fmla="*/ 9525 w 111570"/>
                  <a:gd name="connsiteY4" fmla="*/ 371475 h 583406"/>
                  <a:gd name="connsiteX5" fmla="*/ 0 w 111570"/>
                  <a:gd name="connsiteY5" fmla="*/ 535781 h 5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70" h="583406">
                    <a:moveTo>
                      <a:pt x="0" y="535781"/>
                    </a:moveTo>
                    <a:lnTo>
                      <a:pt x="100012" y="583406"/>
                    </a:lnTo>
                    <a:cubicBezTo>
                      <a:pt x="102393" y="388937"/>
                      <a:pt x="119459" y="30162"/>
                      <a:pt x="107156" y="0"/>
                    </a:cubicBezTo>
                    <a:lnTo>
                      <a:pt x="14287" y="0"/>
                    </a:lnTo>
                    <a:cubicBezTo>
                      <a:pt x="12700" y="123825"/>
                      <a:pt x="11112" y="247650"/>
                      <a:pt x="9525" y="371475"/>
                    </a:cubicBezTo>
                    <a:lnTo>
                      <a:pt x="0" y="535781"/>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7" name="フリーフォーム 66"/>
              <p:cNvSpPr/>
              <p:nvPr/>
            </p:nvSpPr>
            <p:spPr>
              <a:xfrm>
                <a:off x="4662488" y="5129213"/>
                <a:ext cx="100012" cy="392906"/>
              </a:xfrm>
              <a:custGeom>
                <a:avLst/>
                <a:gdLst>
                  <a:gd name="connsiteX0" fmla="*/ 92868 w 100012"/>
                  <a:gd name="connsiteY0" fmla="*/ 390525 h 392906"/>
                  <a:gd name="connsiteX1" fmla="*/ 2381 w 100012"/>
                  <a:gd name="connsiteY1" fmla="*/ 392906 h 392906"/>
                  <a:gd name="connsiteX2" fmla="*/ 9525 w 100012"/>
                  <a:gd name="connsiteY2" fmla="*/ 273843 h 392906"/>
                  <a:gd name="connsiteX3" fmla="*/ 7143 w 100012"/>
                  <a:gd name="connsiteY3" fmla="*/ 202406 h 392906"/>
                  <a:gd name="connsiteX4" fmla="*/ 9525 w 100012"/>
                  <a:gd name="connsiteY4" fmla="*/ 109537 h 392906"/>
                  <a:gd name="connsiteX5" fmla="*/ 0 w 100012"/>
                  <a:gd name="connsiteY5" fmla="*/ 9525 h 392906"/>
                  <a:gd name="connsiteX6" fmla="*/ 92868 w 100012"/>
                  <a:gd name="connsiteY6" fmla="*/ 0 h 392906"/>
                  <a:gd name="connsiteX7" fmla="*/ 100012 w 100012"/>
                  <a:gd name="connsiteY7" fmla="*/ 90487 h 392906"/>
                  <a:gd name="connsiteX8" fmla="*/ 92868 w 100012"/>
                  <a:gd name="connsiteY8" fmla="*/ 266700 h 392906"/>
                  <a:gd name="connsiteX9" fmla="*/ 92868 w 100012"/>
                  <a:gd name="connsiteY9" fmla="*/ 390525 h 39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12" h="392906">
                    <a:moveTo>
                      <a:pt x="92868" y="390525"/>
                    </a:moveTo>
                    <a:lnTo>
                      <a:pt x="2381" y="392906"/>
                    </a:lnTo>
                    <a:lnTo>
                      <a:pt x="9525" y="273843"/>
                    </a:lnTo>
                    <a:lnTo>
                      <a:pt x="7143" y="202406"/>
                    </a:lnTo>
                    <a:lnTo>
                      <a:pt x="9525" y="109537"/>
                    </a:lnTo>
                    <a:lnTo>
                      <a:pt x="0" y="9525"/>
                    </a:lnTo>
                    <a:lnTo>
                      <a:pt x="92868" y="0"/>
                    </a:lnTo>
                    <a:lnTo>
                      <a:pt x="100012" y="90487"/>
                    </a:lnTo>
                    <a:lnTo>
                      <a:pt x="92868" y="266700"/>
                    </a:lnTo>
                    <a:lnTo>
                      <a:pt x="92868" y="390525"/>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8" name="フリーフォーム 67"/>
              <p:cNvSpPr/>
              <p:nvPr/>
            </p:nvSpPr>
            <p:spPr>
              <a:xfrm>
                <a:off x="4593431" y="4779169"/>
                <a:ext cx="164307" cy="359569"/>
              </a:xfrm>
              <a:custGeom>
                <a:avLst/>
                <a:gdLst>
                  <a:gd name="connsiteX0" fmla="*/ 0 w 164307"/>
                  <a:gd name="connsiteY0" fmla="*/ 19050 h 359569"/>
                  <a:gd name="connsiteX1" fmla="*/ 40482 w 164307"/>
                  <a:gd name="connsiteY1" fmla="*/ 147637 h 359569"/>
                  <a:gd name="connsiteX2" fmla="*/ 69057 w 164307"/>
                  <a:gd name="connsiteY2" fmla="*/ 359569 h 359569"/>
                  <a:gd name="connsiteX3" fmla="*/ 164307 w 164307"/>
                  <a:gd name="connsiteY3" fmla="*/ 350044 h 359569"/>
                  <a:gd name="connsiteX4" fmla="*/ 157163 w 164307"/>
                  <a:gd name="connsiteY4" fmla="*/ 235744 h 359569"/>
                  <a:gd name="connsiteX5" fmla="*/ 107157 w 164307"/>
                  <a:gd name="connsiteY5" fmla="*/ 0 h 359569"/>
                  <a:gd name="connsiteX6" fmla="*/ 0 w 164307"/>
                  <a:gd name="connsiteY6" fmla="*/ 19050 h 3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307" h="359569">
                    <a:moveTo>
                      <a:pt x="0" y="19050"/>
                    </a:moveTo>
                    <a:lnTo>
                      <a:pt x="40482" y="147637"/>
                    </a:lnTo>
                    <a:lnTo>
                      <a:pt x="69057" y="359569"/>
                    </a:lnTo>
                    <a:lnTo>
                      <a:pt x="164307" y="350044"/>
                    </a:lnTo>
                    <a:lnTo>
                      <a:pt x="157163" y="235744"/>
                    </a:lnTo>
                    <a:lnTo>
                      <a:pt x="107157" y="0"/>
                    </a:lnTo>
                    <a:lnTo>
                      <a:pt x="0" y="19050"/>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9" name="フリーフォーム 68"/>
              <p:cNvSpPr/>
              <p:nvPr/>
            </p:nvSpPr>
            <p:spPr>
              <a:xfrm>
                <a:off x="4445794" y="4302919"/>
                <a:ext cx="247650" cy="454819"/>
              </a:xfrm>
              <a:custGeom>
                <a:avLst/>
                <a:gdLst>
                  <a:gd name="connsiteX0" fmla="*/ 142875 w 247650"/>
                  <a:gd name="connsiteY0" fmla="*/ 454819 h 454819"/>
                  <a:gd name="connsiteX1" fmla="*/ 247650 w 247650"/>
                  <a:gd name="connsiteY1" fmla="*/ 440531 h 454819"/>
                  <a:gd name="connsiteX2" fmla="*/ 92869 w 247650"/>
                  <a:gd name="connsiteY2" fmla="*/ 0 h 454819"/>
                  <a:gd name="connsiteX3" fmla="*/ 0 w 247650"/>
                  <a:gd name="connsiteY3" fmla="*/ 35719 h 454819"/>
                  <a:gd name="connsiteX4" fmla="*/ 90487 w 247650"/>
                  <a:gd name="connsiteY4" fmla="*/ 304800 h 454819"/>
                  <a:gd name="connsiteX5" fmla="*/ 142875 w 247650"/>
                  <a:gd name="connsiteY5" fmla="*/ 454819 h 45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 h="454819">
                    <a:moveTo>
                      <a:pt x="142875" y="454819"/>
                    </a:moveTo>
                    <a:lnTo>
                      <a:pt x="247650" y="440531"/>
                    </a:lnTo>
                    <a:lnTo>
                      <a:pt x="92869" y="0"/>
                    </a:lnTo>
                    <a:lnTo>
                      <a:pt x="0" y="35719"/>
                    </a:lnTo>
                    <a:lnTo>
                      <a:pt x="90487" y="304800"/>
                    </a:lnTo>
                    <a:lnTo>
                      <a:pt x="142875" y="454819"/>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0" name="フリーフォーム 69"/>
              <p:cNvSpPr/>
              <p:nvPr/>
            </p:nvSpPr>
            <p:spPr>
              <a:xfrm>
                <a:off x="3929063" y="3426619"/>
                <a:ext cx="223837" cy="176212"/>
              </a:xfrm>
              <a:custGeom>
                <a:avLst/>
                <a:gdLst>
                  <a:gd name="connsiteX0" fmla="*/ 0 w 223837"/>
                  <a:gd name="connsiteY0" fmla="*/ 59531 h 176212"/>
                  <a:gd name="connsiteX1" fmla="*/ 28575 w 223837"/>
                  <a:gd name="connsiteY1" fmla="*/ 176212 h 176212"/>
                  <a:gd name="connsiteX2" fmla="*/ 223837 w 223837"/>
                  <a:gd name="connsiteY2" fmla="*/ 114300 h 176212"/>
                  <a:gd name="connsiteX3" fmla="*/ 183356 w 223837"/>
                  <a:gd name="connsiteY3" fmla="*/ 0 h 176212"/>
                  <a:gd name="connsiteX4" fmla="*/ 0 w 223837"/>
                  <a:gd name="connsiteY4" fmla="*/ 59531 h 17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7" h="176212">
                    <a:moveTo>
                      <a:pt x="0" y="59531"/>
                    </a:moveTo>
                    <a:lnTo>
                      <a:pt x="28575" y="176212"/>
                    </a:lnTo>
                    <a:lnTo>
                      <a:pt x="223837" y="114300"/>
                    </a:lnTo>
                    <a:lnTo>
                      <a:pt x="183356" y="0"/>
                    </a:lnTo>
                    <a:lnTo>
                      <a:pt x="0" y="59531"/>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1" name="フリーフォーム 70"/>
              <p:cNvSpPr/>
              <p:nvPr/>
            </p:nvSpPr>
            <p:spPr>
              <a:xfrm>
                <a:off x="4060031" y="3102769"/>
                <a:ext cx="171450" cy="273844"/>
              </a:xfrm>
              <a:custGeom>
                <a:avLst/>
                <a:gdLst>
                  <a:gd name="connsiteX0" fmla="*/ 0 w 171450"/>
                  <a:gd name="connsiteY0" fmla="*/ 19050 h 273844"/>
                  <a:gd name="connsiteX1" fmla="*/ 78582 w 171450"/>
                  <a:gd name="connsiteY1" fmla="*/ 273844 h 273844"/>
                  <a:gd name="connsiteX2" fmla="*/ 171450 w 171450"/>
                  <a:gd name="connsiteY2" fmla="*/ 247650 h 273844"/>
                  <a:gd name="connsiteX3" fmla="*/ 85725 w 171450"/>
                  <a:gd name="connsiteY3" fmla="*/ 0 h 273844"/>
                  <a:gd name="connsiteX4" fmla="*/ 0 w 171450"/>
                  <a:gd name="connsiteY4" fmla="*/ 1905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273844">
                    <a:moveTo>
                      <a:pt x="0" y="19050"/>
                    </a:moveTo>
                    <a:lnTo>
                      <a:pt x="78582" y="273844"/>
                    </a:lnTo>
                    <a:lnTo>
                      <a:pt x="171450" y="247650"/>
                    </a:lnTo>
                    <a:lnTo>
                      <a:pt x="85725" y="0"/>
                    </a:lnTo>
                    <a:lnTo>
                      <a:pt x="0" y="19050"/>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2" name="フリーフォーム 71"/>
              <p:cNvSpPr/>
              <p:nvPr/>
            </p:nvSpPr>
            <p:spPr>
              <a:xfrm>
                <a:off x="3871913" y="2521744"/>
                <a:ext cx="269081" cy="561975"/>
              </a:xfrm>
              <a:custGeom>
                <a:avLst/>
                <a:gdLst>
                  <a:gd name="connsiteX0" fmla="*/ 169068 w 269081"/>
                  <a:gd name="connsiteY0" fmla="*/ 561975 h 561975"/>
                  <a:gd name="connsiteX1" fmla="*/ 269081 w 269081"/>
                  <a:gd name="connsiteY1" fmla="*/ 538162 h 561975"/>
                  <a:gd name="connsiteX2" fmla="*/ 90487 w 269081"/>
                  <a:gd name="connsiteY2" fmla="*/ 0 h 561975"/>
                  <a:gd name="connsiteX3" fmla="*/ 0 w 269081"/>
                  <a:gd name="connsiteY3" fmla="*/ 35719 h 561975"/>
                  <a:gd name="connsiteX4" fmla="*/ 169068 w 269081"/>
                  <a:gd name="connsiteY4" fmla="*/ 561975 h 561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081" h="561975">
                    <a:moveTo>
                      <a:pt x="169068" y="561975"/>
                    </a:moveTo>
                    <a:lnTo>
                      <a:pt x="269081" y="538162"/>
                    </a:lnTo>
                    <a:lnTo>
                      <a:pt x="90487" y="0"/>
                    </a:lnTo>
                    <a:lnTo>
                      <a:pt x="0" y="35719"/>
                    </a:lnTo>
                    <a:lnTo>
                      <a:pt x="169068" y="561975"/>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3" name="フリーフォーム 72"/>
              <p:cNvSpPr/>
              <p:nvPr/>
            </p:nvSpPr>
            <p:spPr>
              <a:xfrm>
                <a:off x="3686175" y="1974056"/>
                <a:ext cx="261938" cy="540544"/>
              </a:xfrm>
              <a:custGeom>
                <a:avLst/>
                <a:gdLst>
                  <a:gd name="connsiteX0" fmla="*/ 0 w 261938"/>
                  <a:gd name="connsiteY0" fmla="*/ 33338 h 540544"/>
                  <a:gd name="connsiteX1" fmla="*/ 171450 w 261938"/>
                  <a:gd name="connsiteY1" fmla="*/ 540544 h 540544"/>
                  <a:gd name="connsiteX2" fmla="*/ 261938 w 261938"/>
                  <a:gd name="connsiteY2" fmla="*/ 509588 h 540544"/>
                  <a:gd name="connsiteX3" fmla="*/ 102394 w 261938"/>
                  <a:gd name="connsiteY3" fmla="*/ 0 h 540544"/>
                  <a:gd name="connsiteX4" fmla="*/ 0 w 261938"/>
                  <a:gd name="connsiteY4" fmla="*/ 33338 h 540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8" h="540544">
                    <a:moveTo>
                      <a:pt x="0" y="33338"/>
                    </a:moveTo>
                    <a:lnTo>
                      <a:pt x="171450" y="540544"/>
                    </a:lnTo>
                    <a:lnTo>
                      <a:pt x="261938" y="509588"/>
                    </a:lnTo>
                    <a:lnTo>
                      <a:pt x="102394" y="0"/>
                    </a:lnTo>
                    <a:lnTo>
                      <a:pt x="0" y="33338"/>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4" name="フリーフォーム 73"/>
              <p:cNvSpPr/>
              <p:nvPr/>
            </p:nvSpPr>
            <p:spPr>
              <a:xfrm>
                <a:off x="3381375" y="1585913"/>
                <a:ext cx="252413" cy="481012"/>
              </a:xfrm>
              <a:custGeom>
                <a:avLst/>
                <a:gdLst>
                  <a:gd name="connsiteX0" fmla="*/ 252413 w 252413"/>
                  <a:gd name="connsiteY0" fmla="*/ 392906 h 481012"/>
                  <a:gd name="connsiteX1" fmla="*/ 192881 w 252413"/>
                  <a:gd name="connsiteY1" fmla="*/ 402431 h 481012"/>
                  <a:gd name="connsiteX2" fmla="*/ 73819 w 252413"/>
                  <a:gd name="connsiteY2" fmla="*/ 481012 h 481012"/>
                  <a:gd name="connsiteX3" fmla="*/ 0 w 252413"/>
                  <a:gd name="connsiteY3" fmla="*/ 373856 h 481012"/>
                  <a:gd name="connsiteX4" fmla="*/ 102394 w 252413"/>
                  <a:gd name="connsiteY4" fmla="*/ 297656 h 481012"/>
                  <a:gd name="connsiteX5" fmla="*/ 59531 w 252413"/>
                  <a:gd name="connsiteY5" fmla="*/ 4762 h 481012"/>
                  <a:gd name="connsiteX6" fmla="*/ 135731 w 252413"/>
                  <a:gd name="connsiteY6" fmla="*/ 0 h 481012"/>
                  <a:gd name="connsiteX7" fmla="*/ 252413 w 252413"/>
                  <a:gd name="connsiteY7" fmla="*/ 392906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413" h="481012">
                    <a:moveTo>
                      <a:pt x="252413" y="392906"/>
                    </a:moveTo>
                    <a:lnTo>
                      <a:pt x="192881" y="402431"/>
                    </a:lnTo>
                    <a:lnTo>
                      <a:pt x="73819" y="481012"/>
                    </a:lnTo>
                    <a:lnTo>
                      <a:pt x="0" y="373856"/>
                    </a:lnTo>
                    <a:lnTo>
                      <a:pt x="102394" y="297656"/>
                    </a:lnTo>
                    <a:lnTo>
                      <a:pt x="59531" y="4762"/>
                    </a:lnTo>
                    <a:lnTo>
                      <a:pt x="135731" y="0"/>
                    </a:lnTo>
                    <a:lnTo>
                      <a:pt x="252413" y="39290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5" name="フリーフォーム 74"/>
              <p:cNvSpPr/>
              <p:nvPr/>
            </p:nvSpPr>
            <p:spPr>
              <a:xfrm>
                <a:off x="3871913" y="5750719"/>
                <a:ext cx="247650" cy="428625"/>
              </a:xfrm>
              <a:custGeom>
                <a:avLst/>
                <a:gdLst>
                  <a:gd name="connsiteX0" fmla="*/ 0 w 247650"/>
                  <a:gd name="connsiteY0" fmla="*/ 7144 h 428625"/>
                  <a:gd name="connsiteX1" fmla="*/ 90487 w 247650"/>
                  <a:gd name="connsiteY1" fmla="*/ 0 h 428625"/>
                  <a:gd name="connsiteX2" fmla="*/ 97631 w 247650"/>
                  <a:gd name="connsiteY2" fmla="*/ 154781 h 428625"/>
                  <a:gd name="connsiteX3" fmla="*/ 109537 w 247650"/>
                  <a:gd name="connsiteY3" fmla="*/ 161925 h 428625"/>
                  <a:gd name="connsiteX4" fmla="*/ 233362 w 247650"/>
                  <a:gd name="connsiteY4" fmla="*/ 157162 h 428625"/>
                  <a:gd name="connsiteX5" fmla="*/ 247650 w 247650"/>
                  <a:gd name="connsiteY5" fmla="*/ 428625 h 428625"/>
                  <a:gd name="connsiteX6" fmla="*/ 102393 w 247650"/>
                  <a:gd name="connsiteY6" fmla="*/ 340519 h 428625"/>
                  <a:gd name="connsiteX7" fmla="*/ 130968 w 247650"/>
                  <a:gd name="connsiteY7" fmla="*/ 295275 h 428625"/>
                  <a:gd name="connsiteX8" fmla="*/ 69056 w 247650"/>
                  <a:gd name="connsiteY8" fmla="*/ 247650 h 428625"/>
                  <a:gd name="connsiteX9" fmla="*/ 11906 w 247650"/>
                  <a:gd name="connsiteY9" fmla="*/ 285750 h 428625"/>
                  <a:gd name="connsiteX10" fmla="*/ 0 w 247650"/>
                  <a:gd name="connsiteY10" fmla="*/ 71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428625">
                    <a:moveTo>
                      <a:pt x="0" y="7144"/>
                    </a:moveTo>
                    <a:lnTo>
                      <a:pt x="90487" y="0"/>
                    </a:lnTo>
                    <a:lnTo>
                      <a:pt x="97631" y="154781"/>
                    </a:lnTo>
                    <a:lnTo>
                      <a:pt x="109537" y="161925"/>
                    </a:lnTo>
                    <a:lnTo>
                      <a:pt x="233362" y="157162"/>
                    </a:lnTo>
                    <a:lnTo>
                      <a:pt x="247650" y="428625"/>
                    </a:lnTo>
                    <a:lnTo>
                      <a:pt x="102393" y="340519"/>
                    </a:lnTo>
                    <a:lnTo>
                      <a:pt x="130968" y="295275"/>
                    </a:lnTo>
                    <a:lnTo>
                      <a:pt x="69056" y="247650"/>
                    </a:lnTo>
                    <a:lnTo>
                      <a:pt x="11906" y="285750"/>
                    </a:lnTo>
                    <a:lnTo>
                      <a:pt x="0" y="7144"/>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6" name="フリーフォーム 75"/>
              <p:cNvSpPr/>
              <p:nvPr/>
            </p:nvSpPr>
            <p:spPr>
              <a:xfrm>
                <a:off x="3626644" y="3488531"/>
                <a:ext cx="330994" cy="223838"/>
              </a:xfrm>
              <a:custGeom>
                <a:avLst/>
                <a:gdLst>
                  <a:gd name="connsiteX0" fmla="*/ 0 w 330994"/>
                  <a:gd name="connsiteY0" fmla="*/ 100013 h 223838"/>
                  <a:gd name="connsiteX1" fmla="*/ 16669 w 330994"/>
                  <a:gd name="connsiteY1" fmla="*/ 223838 h 223838"/>
                  <a:gd name="connsiteX2" fmla="*/ 330994 w 330994"/>
                  <a:gd name="connsiteY2" fmla="*/ 119063 h 223838"/>
                  <a:gd name="connsiteX3" fmla="*/ 300037 w 330994"/>
                  <a:gd name="connsiteY3" fmla="*/ 0 h 223838"/>
                  <a:gd name="connsiteX4" fmla="*/ 0 w 330994"/>
                  <a:gd name="connsiteY4" fmla="*/ 100013 h 223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994" h="223838">
                    <a:moveTo>
                      <a:pt x="0" y="100013"/>
                    </a:moveTo>
                    <a:lnTo>
                      <a:pt x="16669" y="223838"/>
                    </a:lnTo>
                    <a:lnTo>
                      <a:pt x="330994" y="119063"/>
                    </a:lnTo>
                    <a:lnTo>
                      <a:pt x="300037" y="0"/>
                    </a:lnTo>
                    <a:lnTo>
                      <a:pt x="0" y="100013"/>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4" name="フリーフォーム 23"/>
            <p:cNvSpPr/>
            <p:nvPr/>
          </p:nvSpPr>
          <p:spPr>
            <a:xfrm>
              <a:off x="5730357" y="2290763"/>
              <a:ext cx="971550" cy="1866900"/>
            </a:xfrm>
            <a:custGeom>
              <a:avLst/>
              <a:gdLst>
                <a:gd name="connsiteX0" fmla="*/ 0 w 971550"/>
                <a:gd name="connsiteY0" fmla="*/ 71437 h 1866900"/>
                <a:gd name="connsiteX1" fmla="*/ 190500 w 971550"/>
                <a:gd name="connsiteY1" fmla="*/ 0 h 1866900"/>
                <a:gd name="connsiteX2" fmla="*/ 183356 w 971550"/>
                <a:gd name="connsiteY2" fmla="*/ 169068 h 1866900"/>
                <a:gd name="connsiteX3" fmla="*/ 452437 w 971550"/>
                <a:gd name="connsiteY3" fmla="*/ 247650 h 1866900"/>
                <a:gd name="connsiteX4" fmla="*/ 473868 w 971550"/>
                <a:gd name="connsiteY4" fmla="*/ 259556 h 1866900"/>
                <a:gd name="connsiteX5" fmla="*/ 454818 w 971550"/>
                <a:gd name="connsiteY5" fmla="*/ 319087 h 1866900"/>
                <a:gd name="connsiteX6" fmla="*/ 688181 w 971550"/>
                <a:gd name="connsiteY6" fmla="*/ 476250 h 1866900"/>
                <a:gd name="connsiteX7" fmla="*/ 711993 w 971550"/>
                <a:gd name="connsiteY7" fmla="*/ 423862 h 1866900"/>
                <a:gd name="connsiteX8" fmla="*/ 940593 w 971550"/>
                <a:gd name="connsiteY8" fmla="*/ 576262 h 1866900"/>
                <a:gd name="connsiteX9" fmla="*/ 945356 w 971550"/>
                <a:gd name="connsiteY9" fmla="*/ 590550 h 1866900"/>
                <a:gd name="connsiteX10" fmla="*/ 788193 w 971550"/>
                <a:gd name="connsiteY10" fmla="*/ 852487 h 1866900"/>
                <a:gd name="connsiteX11" fmla="*/ 714375 w 971550"/>
                <a:gd name="connsiteY11" fmla="*/ 985837 h 1866900"/>
                <a:gd name="connsiteX12" fmla="*/ 611981 w 971550"/>
                <a:gd name="connsiteY12" fmla="*/ 1066800 h 1866900"/>
                <a:gd name="connsiteX13" fmla="*/ 566737 w 971550"/>
                <a:gd name="connsiteY13" fmla="*/ 1152525 h 1866900"/>
                <a:gd name="connsiteX14" fmla="*/ 533400 w 971550"/>
                <a:gd name="connsiteY14" fmla="*/ 1173956 h 1866900"/>
                <a:gd name="connsiteX15" fmla="*/ 526256 w 971550"/>
                <a:gd name="connsiteY15" fmla="*/ 1207293 h 1866900"/>
                <a:gd name="connsiteX16" fmla="*/ 626268 w 971550"/>
                <a:gd name="connsiteY16" fmla="*/ 1221581 h 1866900"/>
                <a:gd name="connsiteX17" fmla="*/ 633412 w 971550"/>
                <a:gd name="connsiteY17" fmla="*/ 1250156 h 1866900"/>
                <a:gd name="connsiteX18" fmla="*/ 652462 w 971550"/>
                <a:gd name="connsiteY18" fmla="*/ 1302543 h 1866900"/>
                <a:gd name="connsiteX19" fmla="*/ 700087 w 971550"/>
                <a:gd name="connsiteY19" fmla="*/ 1319212 h 1866900"/>
                <a:gd name="connsiteX20" fmla="*/ 728662 w 971550"/>
                <a:gd name="connsiteY20" fmla="*/ 1354931 h 1866900"/>
                <a:gd name="connsiteX21" fmla="*/ 752475 w 971550"/>
                <a:gd name="connsiteY21" fmla="*/ 1412081 h 1866900"/>
                <a:gd name="connsiteX22" fmla="*/ 854868 w 971550"/>
                <a:gd name="connsiteY22" fmla="*/ 1497806 h 1866900"/>
                <a:gd name="connsiteX23" fmla="*/ 883443 w 971550"/>
                <a:gd name="connsiteY23" fmla="*/ 1509712 h 1866900"/>
                <a:gd name="connsiteX24" fmla="*/ 909637 w 971550"/>
                <a:gd name="connsiteY24" fmla="*/ 1559718 h 1866900"/>
                <a:gd name="connsiteX25" fmla="*/ 919162 w 971550"/>
                <a:gd name="connsiteY25" fmla="*/ 1609725 h 1866900"/>
                <a:gd name="connsiteX26" fmla="*/ 931068 w 971550"/>
                <a:gd name="connsiteY26" fmla="*/ 1666875 h 1866900"/>
                <a:gd name="connsiteX27" fmla="*/ 971550 w 971550"/>
                <a:gd name="connsiteY27" fmla="*/ 1754981 h 1866900"/>
                <a:gd name="connsiteX28" fmla="*/ 597693 w 971550"/>
                <a:gd name="connsiteY28" fmla="*/ 1866900 h 1866900"/>
                <a:gd name="connsiteX29" fmla="*/ 0 w 971550"/>
                <a:gd name="connsiteY29" fmla="*/ 71437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1550" h="1866900">
                  <a:moveTo>
                    <a:pt x="0" y="71437"/>
                  </a:moveTo>
                  <a:lnTo>
                    <a:pt x="190500" y="0"/>
                  </a:lnTo>
                  <a:lnTo>
                    <a:pt x="183356" y="169068"/>
                  </a:lnTo>
                  <a:lnTo>
                    <a:pt x="452437" y="247650"/>
                  </a:lnTo>
                  <a:lnTo>
                    <a:pt x="473868" y="259556"/>
                  </a:lnTo>
                  <a:lnTo>
                    <a:pt x="454818" y="319087"/>
                  </a:lnTo>
                  <a:lnTo>
                    <a:pt x="688181" y="476250"/>
                  </a:lnTo>
                  <a:lnTo>
                    <a:pt x="711993" y="423862"/>
                  </a:lnTo>
                  <a:lnTo>
                    <a:pt x="940593" y="576262"/>
                  </a:lnTo>
                  <a:lnTo>
                    <a:pt x="945356" y="590550"/>
                  </a:lnTo>
                  <a:lnTo>
                    <a:pt x="788193" y="852487"/>
                  </a:lnTo>
                  <a:lnTo>
                    <a:pt x="714375" y="985837"/>
                  </a:lnTo>
                  <a:lnTo>
                    <a:pt x="611981" y="1066800"/>
                  </a:lnTo>
                  <a:lnTo>
                    <a:pt x="566737" y="1152525"/>
                  </a:lnTo>
                  <a:lnTo>
                    <a:pt x="533400" y="1173956"/>
                  </a:lnTo>
                  <a:lnTo>
                    <a:pt x="526256" y="1207293"/>
                  </a:lnTo>
                  <a:lnTo>
                    <a:pt x="626268" y="1221581"/>
                  </a:lnTo>
                  <a:lnTo>
                    <a:pt x="633412" y="1250156"/>
                  </a:lnTo>
                  <a:lnTo>
                    <a:pt x="652462" y="1302543"/>
                  </a:lnTo>
                  <a:lnTo>
                    <a:pt x="700087" y="1319212"/>
                  </a:lnTo>
                  <a:lnTo>
                    <a:pt x="728662" y="1354931"/>
                  </a:lnTo>
                  <a:lnTo>
                    <a:pt x="752475" y="1412081"/>
                  </a:lnTo>
                  <a:lnTo>
                    <a:pt x="854868" y="1497806"/>
                  </a:lnTo>
                  <a:lnTo>
                    <a:pt x="883443" y="1509712"/>
                  </a:lnTo>
                  <a:lnTo>
                    <a:pt x="909637" y="1559718"/>
                  </a:lnTo>
                  <a:lnTo>
                    <a:pt x="919162" y="1609725"/>
                  </a:lnTo>
                  <a:lnTo>
                    <a:pt x="931068" y="1666875"/>
                  </a:lnTo>
                  <a:lnTo>
                    <a:pt x="971550" y="1754981"/>
                  </a:lnTo>
                  <a:lnTo>
                    <a:pt x="597693" y="1866900"/>
                  </a:lnTo>
                  <a:lnTo>
                    <a:pt x="0" y="71437"/>
                  </a:lnTo>
                  <a:close/>
                </a:path>
              </a:pathLst>
            </a:custGeom>
            <a:solidFill>
              <a:srgbClr val="00B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5" name="フリーフォーム 24"/>
            <p:cNvSpPr/>
            <p:nvPr/>
          </p:nvSpPr>
          <p:spPr>
            <a:xfrm>
              <a:off x="7730607" y="5129213"/>
              <a:ext cx="1238250" cy="602456"/>
            </a:xfrm>
            <a:custGeom>
              <a:avLst/>
              <a:gdLst>
                <a:gd name="connsiteX0" fmla="*/ 0 w 1238250"/>
                <a:gd name="connsiteY0" fmla="*/ 257175 h 602456"/>
                <a:gd name="connsiteX1" fmla="*/ 171450 w 1238250"/>
                <a:gd name="connsiteY1" fmla="*/ 0 h 602456"/>
                <a:gd name="connsiteX2" fmla="*/ 371475 w 1238250"/>
                <a:gd name="connsiteY2" fmla="*/ 152400 h 602456"/>
                <a:gd name="connsiteX3" fmla="*/ 409575 w 1238250"/>
                <a:gd name="connsiteY3" fmla="*/ 252412 h 602456"/>
                <a:gd name="connsiteX4" fmla="*/ 531018 w 1238250"/>
                <a:gd name="connsiteY4" fmla="*/ 350043 h 602456"/>
                <a:gd name="connsiteX5" fmla="*/ 595312 w 1238250"/>
                <a:gd name="connsiteY5" fmla="*/ 352425 h 602456"/>
                <a:gd name="connsiteX6" fmla="*/ 638175 w 1238250"/>
                <a:gd name="connsiteY6" fmla="*/ 319087 h 602456"/>
                <a:gd name="connsiteX7" fmla="*/ 676275 w 1238250"/>
                <a:gd name="connsiteY7" fmla="*/ 259556 h 602456"/>
                <a:gd name="connsiteX8" fmla="*/ 738187 w 1238250"/>
                <a:gd name="connsiteY8" fmla="*/ 238125 h 602456"/>
                <a:gd name="connsiteX9" fmla="*/ 838200 w 1238250"/>
                <a:gd name="connsiteY9" fmla="*/ 240506 h 602456"/>
                <a:gd name="connsiteX10" fmla="*/ 897731 w 1238250"/>
                <a:gd name="connsiteY10" fmla="*/ 200025 h 602456"/>
                <a:gd name="connsiteX11" fmla="*/ 950118 w 1238250"/>
                <a:gd name="connsiteY11" fmla="*/ 240506 h 602456"/>
                <a:gd name="connsiteX12" fmla="*/ 1004887 w 1238250"/>
                <a:gd name="connsiteY12" fmla="*/ 254793 h 602456"/>
                <a:gd name="connsiteX13" fmla="*/ 1090612 w 1238250"/>
                <a:gd name="connsiteY13" fmla="*/ 314325 h 602456"/>
                <a:gd name="connsiteX14" fmla="*/ 1221581 w 1238250"/>
                <a:gd name="connsiteY14" fmla="*/ 257175 h 602456"/>
                <a:gd name="connsiteX15" fmla="*/ 1238250 w 1238250"/>
                <a:gd name="connsiteY15" fmla="*/ 316706 h 602456"/>
                <a:gd name="connsiteX16" fmla="*/ 1221581 w 1238250"/>
                <a:gd name="connsiteY16" fmla="*/ 333375 h 602456"/>
                <a:gd name="connsiteX17" fmla="*/ 1226343 w 1238250"/>
                <a:gd name="connsiteY17" fmla="*/ 450056 h 602456"/>
                <a:gd name="connsiteX18" fmla="*/ 1204912 w 1238250"/>
                <a:gd name="connsiteY18" fmla="*/ 492918 h 602456"/>
                <a:gd name="connsiteX19" fmla="*/ 1102518 w 1238250"/>
                <a:gd name="connsiteY19" fmla="*/ 552450 h 602456"/>
                <a:gd name="connsiteX20" fmla="*/ 1059656 w 1238250"/>
                <a:gd name="connsiteY20" fmla="*/ 552450 h 602456"/>
                <a:gd name="connsiteX21" fmla="*/ 1050131 w 1238250"/>
                <a:gd name="connsiteY21" fmla="*/ 602456 h 602456"/>
                <a:gd name="connsiteX22" fmla="*/ 454818 w 1238250"/>
                <a:gd name="connsiteY22" fmla="*/ 473868 h 602456"/>
                <a:gd name="connsiteX23" fmla="*/ 426243 w 1238250"/>
                <a:gd name="connsiteY23" fmla="*/ 464343 h 602456"/>
                <a:gd name="connsiteX24" fmla="*/ 254793 w 1238250"/>
                <a:gd name="connsiteY24" fmla="*/ 407193 h 602456"/>
                <a:gd name="connsiteX25" fmla="*/ 83343 w 1238250"/>
                <a:gd name="connsiteY25" fmla="*/ 311943 h 602456"/>
                <a:gd name="connsiteX26" fmla="*/ 0 w 1238250"/>
                <a:gd name="connsiteY26" fmla="*/ 257175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38250" h="602456">
                  <a:moveTo>
                    <a:pt x="0" y="257175"/>
                  </a:moveTo>
                  <a:lnTo>
                    <a:pt x="171450" y="0"/>
                  </a:lnTo>
                  <a:lnTo>
                    <a:pt x="371475" y="152400"/>
                  </a:lnTo>
                  <a:lnTo>
                    <a:pt x="409575" y="252412"/>
                  </a:lnTo>
                  <a:lnTo>
                    <a:pt x="531018" y="350043"/>
                  </a:lnTo>
                  <a:lnTo>
                    <a:pt x="595312" y="352425"/>
                  </a:lnTo>
                  <a:lnTo>
                    <a:pt x="638175" y="319087"/>
                  </a:lnTo>
                  <a:lnTo>
                    <a:pt x="676275" y="259556"/>
                  </a:lnTo>
                  <a:lnTo>
                    <a:pt x="738187" y="238125"/>
                  </a:lnTo>
                  <a:lnTo>
                    <a:pt x="838200" y="240506"/>
                  </a:lnTo>
                  <a:lnTo>
                    <a:pt x="897731" y="200025"/>
                  </a:lnTo>
                  <a:lnTo>
                    <a:pt x="950118" y="240506"/>
                  </a:lnTo>
                  <a:lnTo>
                    <a:pt x="1004887" y="254793"/>
                  </a:lnTo>
                  <a:lnTo>
                    <a:pt x="1090612" y="314325"/>
                  </a:lnTo>
                  <a:lnTo>
                    <a:pt x="1221581" y="257175"/>
                  </a:lnTo>
                  <a:lnTo>
                    <a:pt x="1238250" y="316706"/>
                  </a:lnTo>
                  <a:lnTo>
                    <a:pt x="1221581" y="333375"/>
                  </a:lnTo>
                  <a:lnTo>
                    <a:pt x="1226343" y="450056"/>
                  </a:lnTo>
                  <a:lnTo>
                    <a:pt x="1204912" y="492918"/>
                  </a:lnTo>
                  <a:lnTo>
                    <a:pt x="1102518" y="552450"/>
                  </a:lnTo>
                  <a:lnTo>
                    <a:pt x="1059656" y="552450"/>
                  </a:lnTo>
                  <a:lnTo>
                    <a:pt x="1050131" y="602456"/>
                  </a:lnTo>
                  <a:lnTo>
                    <a:pt x="454818" y="473868"/>
                  </a:lnTo>
                  <a:lnTo>
                    <a:pt x="426243" y="464343"/>
                  </a:lnTo>
                  <a:lnTo>
                    <a:pt x="254793" y="407193"/>
                  </a:lnTo>
                  <a:lnTo>
                    <a:pt x="83343" y="311943"/>
                  </a:lnTo>
                  <a:lnTo>
                    <a:pt x="0" y="257175"/>
                  </a:lnTo>
                  <a:close/>
                </a:path>
              </a:pathLst>
            </a:custGeom>
            <a:solidFill>
              <a:srgbClr val="00B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42" name="直線矢印コネクタ 41"/>
            <p:cNvCxnSpPr/>
            <p:nvPr/>
          </p:nvCxnSpPr>
          <p:spPr>
            <a:xfrm flipV="1">
              <a:off x="5612441" y="1434988"/>
              <a:ext cx="79513" cy="565602"/>
            </a:xfrm>
            <a:prstGeom prst="straightConnector1">
              <a:avLst/>
            </a:prstGeom>
            <a:ln w="571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テキスト ボックス 19"/>
          <p:cNvSpPr txBox="1"/>
          <p:nvPr/>
        </p:nvSpPr>
        <p:spPr>
          <a:xfrm>
            <a:off x="4748302" y="5849510"/>
            <a:ext cx="1508689" cy="261610"/>
          </a:xfrm>
          <a:prstGeom prst="rect">
            <a:avLst/>
          </a:prstGeom>
          <a:solidFill>
            <a:schemeClr val="bg1"/>
          </a:solidFill>
        </p:spPr>
        <p:txBody>
          <a:bodyPr wrap="square" rtlCol="0">
            <a:spAutoFit/>
          </a:bodyPr>
          <a:lstStyle/>
          <a:p>
            <a:r>
              <a:rPr lang="ja-JP" altLang="en-US" sz="1050" dirty="0">
                <a:solidFill>
                  <a:prstClr val="black"/>
                </a:solidFill>
              </a:rPr>
              <a:t>ヒアリング調査より作成</a:t>
            </a:r>
          </a:p>
        </p:txBody>
      </p:sp>
      <p:sp>
        <p:nvSpPr>
          <p:cNvPr id="21" name="テキスト ボックス 20"/>
          <p:cNvSpPr txBox="1"/>
          <p:nvPr/>
        </p:nvSpPr>
        <p:spPr>
          <a:xfrm>
            <a:off x="5810769" y="4722053"/>
            <a:ext cx="659218" cy="369332"/>
          </a:xfrm>
          <a:prstGeom prst="rect">
            <a:avLst/>
          </a:prstGeom>
          <a:solidFill>
            <a:schemeClr val="bg1"/>
          </a:solidFill>
          <a:ln w="19050">
            <a:solidFill>
              <a:srgbClr val="00B0F0"/>
            </a:solidFill>
          </a:ln>
        </p:spPr>
        <p:txBody>
          <a:bodyPr wrap="square" rtlCol="0">
            <a:spAutoFit/>
          </a:bodyPr>
          <a:lstStyle/>
          <a:p>
            <a:pPr algn="ctr"/>
            <a:r>
              <a:rPr lang="ja-JP" altLang="en-US" dirty="0">
                <a:solidFill>
                  <a:prstClr val="black"/>
                </a:solidFill>
              </a:rPr>
              <a:t>住宅</a:t>
            </a:r>
          </a:p>
        </p:txBody>
      </p:sp>
      <p:sp>
        <p:nvSpPr>
          <p:cNvPr id="22" name="テキスト ボックス 21"/>
          <p:cNvSpPr txBox="1"/>
          <p:nvPr/>
        </p:nvSpPr>
        <p:spPr>
          <a:xfrm>
            <a:off x="6748573" y="3508549"/>
            <a:ext cx="701749"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マルモ</a:t>
            </a:r>
          </a:p>
        </p:txBody>
      </p:sp>
      <p:sp>
        <p:nvSpPr>
          <p:cNvPr id="26" name="テキスト ボックス 25"/>
          <p:cNvSpPr txBox="1"/>
          <p:nvPr/>
        </p:nvSpPr>
        <p:spPr>
          <a:xfrm>
            <a:off x="6897647" y="2271086"/>
            <a:ext cx="1675223" cy="646331"/>
          </a:xfrm>
          <a:prstGeom prst="rect">
            <a:avLst/>
          </a:prstGeom>
          <a:solidFill>
            <a:schemeClr val="bg1"/>
          </a:solidFill>
          <a:ln w="19050">
            <a:solidFill>
              <a:srgbClr val="00B050"/>
            </a:solidFill>
          </a:ln>
        </p:spPr>
        <p:txBody>
          <a:bodyPr wrap="square" rtlCol="0">
            <a:spAutoFit/>
          </a:bodyPr>
          <a:lstStyle/>
          <a:p>
            <a:pPr algn="ctr"/>
            <a:r>
              <a:rPr lang="ja-JP" altLang="en-US" dirty="0">
                <a:solidFill>
                  <a:prstClr val="black"/>
                </a:solidFill>
              </a:rPr>
              <a:t>医療系企業</a:t>
            </a:r>
            <a:endParaRPr lang="en-US" altLang="ja-JP" dirty="0">
              <a:solidFill>
                <a:prstClr val="black"/>
              </a:solidFill>
            </a:endParaRPr>
          </a:p>
          <a:p>
            <a:pPr algn="ctr"/>
            <a:r>
              <a:rPr lang="ja-JP" altLang="en-US" dirty="0">
                <a:solidFill>
                  <a:prstClr val="black"/>
                </a:solidFill>
              </a:rPr>
              <a:t>誘致予定</a:t>
            </a:r>
          </a:p>
        </p:txBody>
      </p:sp>
      <p:cxnSp>
        <p:nvCxnSpPr>
          <p:cNvPr id="27" name="直線コネクタ 26"/>
          <p:cNvCxnSpPr>
            <a:endCxn id="26" idx="1"/>
          </p:cNvCxnSpPr>
          <p:nvPr/>
        </p:nvCxnSpPr>
        <p:spPr>
          <a:xfrm flipV="1">
            <a:off x="6255919" y="2594252"/>
            <a:ext cx="641728" cy="397347"/>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26" idx="2"/>
          </p:cNvCxnSpPr>
          <p:nvPr/>
        </p:nvCxnSpPr>
        <p:spPr>
          <a:xfrm>
            <a:off x="7735259" y="2917417"/>
            <a:ext cx="323766" cy="197053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6861052" y="5773205"/>
            <a:ext cx="1146756" cy="254361"/>
          </a:xfrm>
          <a:prstGeom prst="rect">
            <a:avLst/>
          </a:prstGeom>
          <a:solidFill>
            <a:schemeClr val="bg1"/>
          </a:solidFill>
          <a:ln w="19050">
            <a:solidFill>
              <a:srgbClr val="FBB425"/>
            </a:solidFill>
          </a:ln>
        </p:spPr>
        <p:txBody>
          <a:bodyPr wrap="square" rtlCol="0">
            <a:spAutoFit/>
          </a:bodyPr>
          <a:lstStyle/>
          <a:p>
            <a:pPr algn="ctr"/>
            <a:r>
              <a:rPr lang="en-US" altLang="ja-JP" sz="1400" dirty="0">
                <a:solidFill>
                  <a:prstClr val="black"/>
                </a:solidFill>
              </a:rPr>
              <a:t>JFE</a:t>
            </a:r>
            <a:r>
              <a:rPr lang="ja-JP" altLang="en-US" sz="1400" dirty="0">
                <a:solidFill>
                  <a:prstClr val="black"/>
                </a:solidFill>
              </a:rPr>
              <a:t>ライフ</a:t>
            </a:r>
            <a:r>
              <a:rPr lang="en-US" altLang="ja-JP" sz="1400" dirty="0">
                <a:solidFill>
                  <a:prstClr val="black"/>
                </a:solidFill>
              </a:rPr>
              <a:t>(</a:t>
            </a:r>
            <a:r>
              <a:rPr lang="ja-JP" altLang="en-US" sz="1400" dirty="0">
                <a:solidFill>
                  <a:prstClr val="black"/>
                </a:solidFill>
              </a:rPr>
              <a:t>株</a:t>
            </a:r>
            <a:r>
              <a:rPr lang="en-US" altLang="ja-JP" sz="1400" dirty="0">
                <a:solidFill>
                  <a:prstClr val="black"/>
                </a:solidFill>
              </a:rPr>
              <a:t>)</a:t>
            </a:r>
            <a:endParaRPr lang="ja-JP" altLang="en-US" sz="1400" dirty="0">
              <a:solidFill>
                <a:prstClr val="black"/>
              </a:solidFill>
            </a:endParaRPr>
          </a:p>
        </p:txBody>
      </p:sp>
      <p:sp>
        <p:nvSpPr>
          <p:cNvPr id="30" name="テキスト ボックス 29"/>
          <p:cNvSpPr txBox="1"/>
          <p:nvPr/>
        </p:nvSpPr>
        <p:spPr>
          <a:xfrm>
            <a:off x="6215152" y="1654825"/>
            <a:ext cx="1424481"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ファミリーマート</a:t>
            </a:r>
          </a:p>
        </p:txBody>
      </p:sp>
      <p:sp>
        <p:nvSpPr>
          <p:cNvPr id="31" name="テキスト ボックス 30"/>
          <p:cNvSpPr txBox="1"/>
          <p:nvPr/>
        </p:nvSpPr>
        <p:spPr>
          <a:xfrm>
            <a:off x="6539863" y="4757414"/>
            <a:ext cx="1261432" cy="268495"/>
          </a:xfrm>
          <a:prstGeom prst="rect">
            <a:avLst/>
          </a:prstGeom>
          <a:solidFill>
            <a:schemeClr val="bg1"/>
          </a:solidFill>
          <a:ln w="19050">
            <a:solidFill>
              <a:srgbClr val="F4BAB6"/>
            </a:solidFill>
          </a:ln>
        </p:spPr>
        <p:txBody>
          <a:bodyPr wrap="square" rtlCol="0">
            <a:spAutoFit/>
          </a:bodyPr>
          <a:lstStyle/>
          <a:p>
            <a:pPr algn="ctr"/>
            <a:r>
              <a:rPr lang="ja-JP" altLang="en-US" sz="1400" dirty="0">
                <a:solidFill>
                  <a:prstClr val="black"/>
                </a:solidFill>
              </a:rPr>
              <a:t>土浦協同病院</a:t>
            </a:r>
          </a:p>
        </p:txBody>
      </p:sp>
      <p:sp>
        <p:nvSpPr>
          <p:cNvPr id="32" name="テキスト ボックス 31"/>
          <p:cNvSpPr txBox="1"/>
          <p:nvPr/>
        </p:nvSpPr>
        <p:spPr>
          <a:xfrm>
            <a:off x="4580861" y="4023342"/>
            <a:ext cx="701749" cy="279797"/>
          </a:xfrm>
          <a:prstGeom prst="rect">
            <a:avLst/>
          </a:prstGeom>
          <a:solidFill>
            <a:schemeClr val="bg1"/>
          </a:solidFill>
          <a:ln w="19050">
            <a:solidFill>
              <a:schemeClr val="accent6">
                <a:lumMod val="75000"/>
              </a:schemeClr>
            </a:solidFill>
          </a:ln>
        </p:spPr>
        <p:txBody>
          <a:bodyPr wrap="square" rtlCol="0">
            <a:spAutoFit/>
          </a:bodyPr>
          <a:lstStyle/>
          <a:p>
            <a:pPr algn="ctr"/>
            <a:r>
              <a:rPr lang="ja-JP" altLang="en-US" sz="1400" dirty="0">
                <a:solidFill>
                  <a:prstClr val="black"/>
                </a:solidFill>
              </a:rPr>
              <a:t>公園</a:t>
            </a:r>
          </a:p>
        </p:txBody>
      </p:sp>
      <p:cxnSp>
        <p:nvCxnSpPr>
          <p:cNvPr id="33" name="直線コネクタ 32"/>
          <p:cNvCxnSpPr>
            <a:stCxn id="32" idx="2"/>
            <a:endCxn id="75" idx="8"/>
          </p:cNvCxnSpPr>
          <p:nvPr/>
        </p:nvCxnSpPr>
        <p:spPr>
          <a:xfrm>
            <a:off x="4931736" y="4303139"/>
            <a:ext cx="1141823" cy="1207161"/>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endCxn id="32" idx="3"/>
          </p:cNvCxnSpPr>
          <p:nvPr/>
        </p:nvCxnSpPr>
        <p:spPr>
          <a:xfrm flipH="1" flipV="1">
            <a:off x="5282610" y="4163241"/>
            <a:ext cx="985044" cy="8082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a:stCxn id="74" idx="4"/>
          </p:cNvCxnSpPr>
          <p:nvPr/>
        </p:nvCxnSpPr>
        <p:spPr>
          <a:xfrm flipH="1">
            <a:off x="4906971" y="2761159"/>
            <a:ext cx="861128" cy="1254616"/>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4503176" y="1129122"/>
            <a:ext cx="1294983"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ダイユーエイト</a:t>
            </a:r>
          </a:p>
        </p:txBody>
      </p:sp>
      <p:cxnSp>
        <p:nvCxnSpPr>
          <p:cNvPr id="37" name="直線コネクタ 36"/>
          <p:cNvCxnSpPr>
            <a:endCxn id="30" idx="1"/>
          </p:cNvCxnSpPr>
          <p:nvPr/>
        </p:nvCxnSpPr>
        <p:spPr>
          <a:xfrm>
            <a:off x="5879884" y="1750493"/>
            <a:ext cx="335268" cy="31513"/>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endCxn id="22" idx="1"/>
          </p:cNvCxnSpPr>
          <p:nvPr/>
        </p:nvCxnSpPr>
        <p:spPr>
          <a:xfrm flipV="1">
            <a:off x="6493566" y="3635730"/>
            <a:ext cx="255007" cy="233648"/>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flipV="1">
            <a:off x="6556252" y="3982999"/>
            <a:ext cx="304800" cy="102669"/>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a:endCxn id="29" idx="0"/>
          </p:cNvCxnSpPr>
          <p:nvPr/>
        </p:nvCxnSpPr>
        <p:spPr>
          <a:xfrm flipH="1">
            <a:off x="7434430" y="5344842"/>
            <a:ext cx="624595" cy="428363"/>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stCxn id="36" idx="2"/>
          </p:cNvCxnSpPr>
          <p:nvPr/>
        </p:nvCxnSpPr>
        <p:spPr>
          <a:xfrm>
            <a:off x="5150668" y="1383483"/>
            <a:ext cx="376403" cy="535491"/>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6748573" y="3160578"/>
            <a:ext cx="2211892"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小児内科・薬局・接骨院</a:t>
            </a:r>
          </a:p>
        </p:txBody>
      </p:sp>
      <p:cxnSp>
        <p:nvCxnSpPr>
          <p:cNvPr id="15" name="直線コネクタ 14"/>
          <p:cNvCxnSpPr>
            <a:endCxn id="14" idx="1"/>
          </p:cNvCxnSpPr>
          <p:nvPr/>
        </p:nvCxnSpPr>
        <p:spPr>
          <a:xfrm flipV="1">
            <a:off x="6110151" y="3287759"/>
            <a:ext cx="638422" cy="558319"/>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515786" y="4467692"/>
            <a:ext cx="1294983"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セブンイレブン</a:t>
            </a:r>
          </a:p>
        </p:txBody>
      </p:sp>
      <p:cxnSp>
        <p:nvCxnSpPr>
          <p:cNvPr id="17" name="直線コネクタ 16"/>
          <p:cNvCxnSpPr>
            <a:endCxn id="63" idx="3"/>
          </p:cNvCxnSpPr>
          <p:nvPr/>
        </p:nvCxnSpPr>
        <p:spPr>
          <a:xfrm flipV="1">
            <a:off x="5392344" y="3869378"/>
            <a:ext cx="919537" cy="598316"/>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5885390" y="1106236"/>
            <a:ext cx="2122577" cy="307777"/>
          </a:xfrm>
          <a:prstGeom prst="rect">
            <a:avLst/>
          </a:prstGeom>
          <a:solidFill>
            <a:schemeClr val="bg1"/>
          </a:solidFill>
          <a:ln w="19050">
            <a:solidFill>
              <a:schemeClr val="bg1">
                <a:lumMod val="50000"/>
              </a:schemeClr>
            </a:solidFill>
          </a:ln>
        </p:spPr>
        <p:txBody>
          <a:bodyPr wrap="square" rtlCol="0">
            <a:spAutoFit/>
          </a:bodyPr>
          <a:lstStyle/>
          <a:p>
            <a:pPr algn="ctr"/>
            <a:r>
              <a:rPr lang="ja-JP" altLang="en-US" sz="1400" dirty="0">
                <a:solidFill>
                  <a:prstClr val="black"/>
                </a:solidFill>
              </a:rPr>
              <a:t>神立駅東口まで道路延伸</a:t>
            </a: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24</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5400" dirty="0">
                <a:solidFill>
                  <a:prstClr val="black"/>
                </a:solidFill>
                <a:latin typeface="ＭＳ Ｐゴシック" panose="020B0600070205080204" pitchFamily="50" charset="-128"/>
              </a:rPr>
              <a:t>現状</a:t>
            </a:r>
          </a:p>
        </p:txBody>
      </p:sp>
      <p:sp>
        <p:nvSpPr>
          <p:cNvPr id="5" name="対角する 2 つの角を切り取った四角形 4"/>
          <p:cNvSpPr/>
          <p:nvPr/>
        </p:nvSpPr>
        <p:spPr>
          <a:xfrm>
            <a:off x="172742" y="1299608"/>
            <a:ext cx="1642946"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ヒアリング</a:t>
            </a:r>
          </a:p>
        </p:txBody>
      </p:sp>
      <p:sp>
        <p:nvSpPr>
          <p:cNvPr id="6" name="テキスト ボックス 5"/>
          <p:cNvSpPr txBox="1"/>
          <p:nvPr/>
        </p:nvSpPr>
        <p:spPr>
          <a:xfrm>
            <a:off x="160006" y="1918974"/>
            <a:ext cx="3646783" cy="1477328"/>
          </a:xfrm>
          <a:prstGeom prst="rect">
            <a:avLst/>
          </a:prstGeom>
          <a:noFill/>
        </p:spPr>
        <p:txBody>
          <a:bodyPr wrap="square" rtlCol="0">
            <a:spAutoFit/>
          </a:bodyPr>
          <a:lstStyle/>
          <a:p>
            <a:r>
              <a:rPr lang="en-US" altLang="ja-JP" dirty="0">
                <a:solidFill>
                  <a:prstClr val="black"/>
                </a:solidFill>
              </a:rPr>
              <a:t>2014</a:t>
            </a:r>
            <a:r>
              <a:rPr lang="ja-JP" altLang="en-US" dirty="0">
                <a:solidFill>
                  <a:prstClr val="black"/>
                </a:solidFill>
              </a:rPr>
              <a:t>年</a:t>
            </a:r>
            <a:r>
              <a:rPr lang="en-US" altLang="ja-JP" dirty="0">
                <a:solidFill>
                  <a:prstClr val="black"/>
                </a:solidFill>
              </a:rPr>
              <a:t>12</a:t>
            </a:r>
            <a:r>
              <a:rPr lang="ja-JP" altLang="en-US" dirty="0">
                <a:solidFill>
                  <a:prstClr val="black"/>
                </a:solidFill>
              </a:rPr>
              <a:t>月</a:t>
            </a:r>
            <a:r>
              <a:rPr lang="en-US" altLang="ja-JP" dirty="0">
                <a:solidFill>
                  <a:prstClr val="black"/>
                </a:solidFill>
              </a:rPr>
              <a:t>16</a:t>
            </a:r>
            <a:r>
              <a:rPr lang="ja-JP" altLang="en-US" dirty="0">
                <a:solidFill>
                  <a:prstClr val="black"/>
                </a:solidFill>
              </a:rPr>
              <a:t>日</a:t>
            </a:r>
            <a:r>
              <a:rPr lang="en-US" altLang="ja-JP" dirty="0">
                <a:solidFill>
                  <a:prstClr val="black"/>
                </a:solidFill>
              </a:rPr>
              <a:t>(</a:t>
            </a:r>
            <a:r>
              <a:rPr lang="ja-JP" altLang="en-US" dirty="0">
                <a:solidFill>
                  <a:prstClr val="black"/>
                </a:solidFill>
              </a:rPr>
              <a:t>火</a:t>
            </a:r>
            <a:r>
              <a:rPr lang="en-US" altLang="ja-JP" dirty="0">
                <a:solidFill>
                  <a:prstClr val="black"/>
                </a:solidFill>
              </a:rPr>
              <a:t>)</a:t>
            </a:r>
          </a:p>
          <a:p>
            <a:r>
              <a:rPr lang="en-US" altLang="ja-JP" dirty="0">
                <a:solidFill>
                  <a:prstClr val="black"/>
                </a:solidFill>
              </a:rPr>
              <a:t>10:00</a:t>
            </a:r>
            <a:r>
              <a:rPr lang="ja-JP" altLang="en-US" dirty="0">
                <a:solidFill>
                  <a:prstClr val="black"/>
                </a:solidFill>
              </a:rPr>
              <a:t>～</a:t>
            </a:r>
            <a:r>
              <a:rPr lang="en-US" altLang="ja-JP" dirty="0">
                <a:solidFill>
                  <a:prstClr val="black"/>
                </a:solidFill>
              </a:rPr>
              <a:t>11:20</a:t>
            </a:r>
          </a:p>
          <a:p>
            <a:r>
              <a:rPr lang="en-US" altLang="ja-JP" dirty="0">
                <a:solidFill>
                  <a:prstClr val="black"/>
                </a:solidFill>
              </a:rPr>
              <a:t>JFE</a:t>
            </a:r>
            <a:r>
              <a:rPr lang="ja-JP" altLang="en-US" dirty="0">
                <a:solidFill>
                  <a:prstClr val="black"/>
                </a:solidFill>
              </a:rPr>
              <a:t>商事株式会社</a:t>
            </a:r>
            <a:endParaRPr lang="en-US" altLang="ja-JP" dirty="0">
              <a:solidFill>
                <a:prstClr val="black"/>
              </a:solidFill>
            </a:endParaRPr>
          </a:p>
          <a:p>
            <a:r>
              <a:rPr lang="ja-JP" altLang="en-US" dirty="0">
                <a:solidFill>
                  <a:prstClr val="black"/>
                </a:solidFill>
              </a:rPr>
              <a:t>おおつ野ヒルズ現地販売センター</a:t>
            </a:r>
            <a:endParaRPr lang="en-US" altLang="ja-JP" dirty="0">
              <a:solidFill>
                <a:prstClr val="black"/>
              </a:solidFill>
            </a:endParaRPr>
          </a:p>
          <a:p>
            <a:r>
              <a:rPr lang="ja-JP" altLang="en-US" dirty="0">
                <a:solidFill>
                  <a:prstClr val="black"/>
                </a:solidFill>
              </a:rPr>
              <a:t>山本様　藤井様</a:t>
            </a:r>
          </a:p>
        </p:txBody>
      </p:sp>
      <p:sp>
        <p:nvSpPr>
          <p:cNvPr id="7" name="角丸四角形 6"/>
          <p:cNvSpPr/>
          <p:nvPr/>
        </p:nvSpPr>
        <p:spPr>
          <a:xfrm>
            <a:off x="76486" y="3490391"/>
            <a:ext cx="4262698" cy="2405715"/>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150000"/>
              </a:lnSpc>
              <a:buClr>
                <a:srgbClr val="928DCD"/>
              </a:buClr>
              <a:buFont typeface="Wingdings" panose="05000000000000000000" pitchFamily="2" charset="2"/>
              <a:buChar char="n"/>
            </a:pPr>
            <a:r>
              <a:rPr lang="ja-JP" altLang="en-US" sz="2000" dirty="0">
                <a:solidFill>
                  <a:prstClr val="black"/>
                </a:solidFill>
              </a:rPr>
              <a:t>病院は県南の医療拠点</a:t>
            </a:r>
            <a:endParaRPr lang="en-US" altLang="ja-JP" sz="2000" dirty="0">
              <a:solidFill>
                <a:prstClr val="black"/>
              </a:solidFill>
            </a:endParaRPr>
          </a:p>
          <a:p>
            <a:pPr marL="342900" indent="-342900">
              <a:lnSpc>
                <a:spcPct val="150000"/>
              </a:lnSpc>
              <a:buClr>
                <a:srgbClr val="928DCD"/>
              </a:buClr>
              <a:buFont typeface="Wingdings" panose="05000000000000000000" pitchFamily="2" charset="2"/>
              <a:buChar char="n"/>
            </a:pPr>
            <a:r>
              <a:rPr lang="ja-JP" altLang="en-US" sz="2000" dirty="0">
                <a:solidFill>
                  <a:prstClr val="black"/>
                </a:solidFill>
              </a:rPr>
              <a:t>商業施設の立地が決定</a:t>
            </a:r>
            <a:endParaRPr lang="en-US" altLang="ja-JP" sz="2000" dirty="0">
              <a:solidFill>
                <a:prstClr val="black"/>
              </a:solidFill>
            </a:endParaRPr>
          </a:p>
          <a:p>
            <a:pPr marL="342900" indent="-342900">
              <a:lnSpc>
                <a:spcPct val="150000"/>
              </a:lnSpc>
              <a:buClr>
                <a:srgbClr val="928DCD"/>
              </a:buClr>
              <a:buFont typeface="Wingdings" panose="05000000000000000000" pitchFamily="2" charset="2"/>
              <a:buChar char="n"/>
            </a:pPr>
            <a:r>
              <a:rPr lang="ja-JP" altLang="en-US" sz="2000" dirty="0">
                <a:solidFill>
                  <a:srgbClr val="FF0000"/>
                </a:solidFill>
              </a:rPr>
              <a:t>おおつ野ヒルズ内に保育園なし</a:t>
            </a:r>
            <a:endParaRPr lang="en-US" altLang="ja-JP" sz="2000" dirty="0">
              <a:solidFill>
                <a:srgbClr val="FF0000"/>
              </a:solidFill>
            </a:endParaRPr>
          </a:p>
          <a:p>
            <a:pPr marL="342900" indent="-342900">
              <a:lnSpc>
                <a:spcPct val="150000"/>
              </a:lnSpc>
              <a:buClr>
                <a:srgbClr val="928DCD"/>
              </a:buClr>
              <a:buFont typeface="Wingdings" panose="05000000000000000000" pitchFamily="2" charset="2"/>
              <a:buChar char="n"/>
            </a:pPr>
            <a:r>
              <a:rPr lang="ja-JP" altLang="en-US" sz="2000" dirty="0">
                <a:solidFill>
                  <a:prstClr val="black"/>
                </a:solidFill>
              </a:rPr>
              <a:t>住民は神立工場</a:t>
            </a:r>
            <a:r>
              <a:rPr lang="ja-JP" altLang="en-US" sz="2000" dirty="0" smtClean="0">
                <a:solidFill>
                  <a:prstClr val="black"/>
                </a:solidFill>
              </a:rPr>
              <a:t>勤務</a:t>
            </a:r>
            <a:endParaRPr lang="en-US" altLang="ja-JP" sz="2000" dirty="0">
              <a:solidFill>
                <a:prstClr val="black"/>
              </a:solidFill>
            </a:endParaRPr>
          </a:p>
        </p:txBody>
      </p:sp>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1727" y="1139271"/>
            <a:ext cx="1915052" cy="1436290"/>
          </a:xfrm>
          <a:prstGeom prst="rect">
            <a:avLst/>
          </a:prstGeo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1070" y="3091623"/>
            <a:ext cx="819614" cy="1078439"/>
          </a:xfrm>
          <a:prstGeom prst="rect">
            <a:avLst/>
          </a:prstGeom>
        </p:spPr>
      </p:pic>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8588" y="3100575"/>
            <a:ext cx="895105" cy="1078439"/>
          </a:xfrm>
          <a:prstGeom prst="rect">
            <a:avLst/>
          </a:prstGeom>
        </p:spPr>
      </p:pic>
      <p:sp>
        <p:nvSpPr>
          <p:cNvPr id="11" name="テキスト ボックス 10"/>
          <p:cNvSpPr txBox="1"/>
          <p:nvPr/>
        </p:nvSpPr>
        <p:spPr>
          <a:xfrm>
            <a:off x="2894306" y="2594252"/>
            <a:ext cx="1413163" cy="246221"/>
          </a:xfrm>
          <a:prstGeom prst="rect">
            <a:avLst/>
          </a:prstGeom>
          <a:noFill/>
        </p:spPr>
        <p:txBody>
          <a:bodyPr wrap="square" rtlCol="0">
            <a:spAutoFit/>
          </a:bodyPr>
          <a:lstStyle/>
          <a:p>
            <a:r>
              <a:rPr lang="en-US" altLang="ja-JP" sz="1000" dirty="0">
                <a:solidFill>
                  <a:prstClr val="black"/>
                </a:solidFill>
              </a:rPr>
              <a:t>2014</a:t>
            </a:r>
            <a:r>
              <a:rPr lang="ja-JP" altLang="en-US" sz="1000" dirty="0">
                <a:solidFill>
                  <a:prstClr val="black"/>
                </a:solidFill>
              </a:rPr>
              <a:t>年</a:t>
            </a:r>
            <a:r>
              <a:rPr lang="en-US" altLang="ja-JP" sz="1000" dirty="0">
                <a:solidFill>
                  <a:prstClr val="black"/>
                </a:solidFill>
              </a:rPr>
              <a:t>12</a:t>
            </a:r>
            <a:r>
              <a:rPr lang="ja-JP" altLang="en-US" sz="1000" dirty="0">
                <a:solidFill>
                  <a:prstClr val="black"/>
                </a:solidFill>
              </a:rPr>
              <a:t>月</a:t>
            </a:r>
            <a:r>
              <a:rPr lang="en-US" altLang="ja-JP" sz="1000" dirty="0">
                <a:solidFill>
                  <a:prstClr val="black"/>
                </a:solidFill>
              </a:rPr>
              <a:t>16</a:t>
            </a:r>
            <a:r>
              <a:rPr lang="ja-JP" altLang="en-US" sz="1000" dirty="0">
                <a:solidFill>
                  <a:prstClr val="black"/>
                </a:solidFill>
              </a:rPr>
              <a:t>日撮影</a:t>
            </a:r>
          </a:p>
        </p:txBody>
      </p:sp>
      <p:sp>
        <p:nvSpPr>
          <p:cNvPr id="77" name="角丸四角形 76"/>
          <p:cNvSpPr/>
          <p:nvPr/>
        </p:nvSpPr>
        <p:spPr>
          <a:xfrm>
            <a:off x="137550" y="140706"/>
            <a:ext cx="4743543"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sp>
        <p:nvSpPr>
          <p:cNvPr id="78" name="フレーム 77"/>
          <p:cNvSpPr/>
          <p:nvPr/>
        </p:nvSpPr>
        <p:spPr>
          <a:xfrm>
            <a:off x="57881" y="6131261"/>
            <a:ext cx="9028238" cy="635760"/>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多世代が交流できる環境づくり</a:t>
            </a:r>
            <a:endParaRPr kumimoji="0" lang="en-US" altLang="ja-JP" sz="2800" kern="0" dirty="0">
              <a:solidFill>
                <a:prstClr val="black"/>
              </a:solidFill>
            </a:endParaRPr>
          </a:p>
        </p:txBody>
      </p:sp>
      <p:sp>
        <p:nvSpPr>
          <p:cNvPr id="23" name="テキスト ボックス 22"/>
          <p:cNvSpPr txBox="1"/>
          <p:nvPr/>
        </p:nvSpPr>
        <p:spPr>
          <a:xfrm>
            <a:off x="6883678" y="3855818"/>
            <a:ext cx="1146756"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高齢者施設</a:t>
            </a:r>
          </a:p>
        </p:txBody>
      </p:sp>
    </p:spTree>
    <p:extLst>
      <p:ext uri="{BB962C8B-B14F-4D97-AF65-F5344CB8AC3E}">
        <p14:creationId xmlns:p14="http://schemas.microsoft.com/office/powerpoint/2010/main" val="13954101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角丸四角形 24"/>
          <p:cNvSpPr/>
          <p:nvPr/>
        </p:nvSpPr>
        <p:spPr>
          <a:xfrm>
            <a:off x="4719186" y="5922169"/>
            <a:ext cx="4230816" cy="679220"/>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928DCD"/>
              </a:buClr>
            </a:pPr>
            <a:r>
              <a:rPr lang="ja-JP" altLang="en-US" sz="2000" dirty="0" smtClean="0">
                <a:solidFill>
                  <a:prstClr val="black"/>
                </a:solidFill>
              </a:rPr>
              <a:t>高齢者と子育て世代の交流実現！</a:t>
            </a:r>
            <a:endParaRPr lang="en-US" altLang="ja-JP" sz="2000" dirty="0" smtClean="0">
              <a:solidFill>
                <a:prstClr val="black"/>
              </a:solidFill>
            </a:endParaRPr>
          </a:p>
          <a:p>
            <a:pPr algn="ctr">
              <a:buClr>
                <a:srgbClr val="928DCD"/>
              </a:buClr>
            </a:pPr>
            <a:r>
              <a:rPr lang="ja-JP" altLang="en-US" sz="2000" dirty="0" smtClean="0">
                <a:solidFill>
                  <a:prstClr val="black"/>
                </a:solidFill>
              </a:rPr>
              <a:t>しかし、専用の施設がない</a:t>
            </a:r>
            <a:endParaRPr lang="en-US" altLang="ja-JP" sz="2000" dirty="0" smtClean="0">
              <a:solidFill>
                <a:prstClr val="black"/>
              </a:solidFill>
            </a:endParaRP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25</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事例紹介</a:t>
            </a:r>
            <a:endParaRPr lang="ja-JP" altLang="en-US" sz="3600" dirty="0">
              <a:solidFill>
                <a:prstClr val="black"/>
              </a:solidFill>
              <a:latin typeface="ＭＳ Ｐゴシック" panose="020B0600070205080204" pitchFamily="50" charset="-128"/>
            </a:endParaRPr>
          </a:p>
        </p:txBody>
      </p:sp>
      <p:sp>
        <p:nvSpPr>
          <p:cNvPr id="4" name="角丸四角形 3"/>
          <p:cNvSpPr/>
          <p:nvPr/>
        </p:nvSpPr>
        <p:spPr>
          <a:xfrm>
            <a:off x="137550" y="140706"/>
            <a:ext cx="4743543"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sp>
        <p:nvSpPr>
          <p:cNvPr id="5" name="対角する 2 つの角を切り取った四角形 4"/>
          <p:cNvSpPr/>
          <p:nvPr/>
        </p:nvSpPr>
        <p:spPr>
          <a:xfrm>
            <a:off x="353222" y="1299608"/>
            <a:ext cx="3966121" cy="733729"/>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子育ていろいろ相談</a:t>
            </a:r>
            <a:r>
              <a:rPr lang="ja-JP" altLang="en-US" sz="2400" dirty="0" smtClean="0">
                <a:solidFill>
                  <a:prstClr val="black"/>
                </a:solidFill>
              </a:rPr>
              <a:t>センター（大阪市）</a:t>
            </a:r>
            <a:endParaRPr lang="ja-JP" altLang="en-US" sz="2400" dirty="0">
              <a:solidFill>
                <a:prstClr val="black"/>
              </a:solidFill>
            </a:endParaRPr>
          </a:p>
        </p:txBody>
      </p:sp>
      <p:sp>
        <p:nvSpPr>
          <p:cNvPr id="6" name="対角する 2 つの角を切り取った四角形 5"/>
          <p:cNvSpPr/>
          <p:nvPr/>
        </p:nvSpPr>
        <p:spPr>
          <a:xfrm>
            <a:off x="5021484" y="1299607"/>
            <a:ext cx="3626220" cy="733729"/>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子育てお助け隊派遣事業</a:t>
            </a:r>
            <a:endParaRPr lang="en-US" altLang="ja-JP" sz="2400" dirty="0" smtClean="0">
              <a:solidFill>
                <a:prstClr val="black"/>
              </a:solidFill>
            </a:endParaRPr>
          </a:p>
          <a:p>
            <a:pPr algn="ctr"/>
            <a:r>
              <a:rPr lang="ja-JP" altLang="en-US" sz="2400" dirty="0" smtClean="0">
                <a:solidFill>
                  <a:prstClr val="black"/>
                </a:solidFill>
              </a:rPr>
              <a:t>（甲府市）</a:t>
            </a:r>
            <a:endParaRPr lang="ja-JP" altLang="en-US" sz="2400" dirty="0">
              <a:solidFill>
                <a:prstClr val="black"/>
              </a:solidFill>
            </a:endParaRPr>
          </a:p>
        </p:txBody>
      </p:sp>
      <p:pic>
        <p:nvPicPr>
          <p:cNvPr id="7" name="図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35185" y="6966284"/>
            <a:ext cx="2847950" cy="2237675"/>
          </a:xfrm>
          <a:prstGeom prst="rect">
            <a:avLst/>
          </a:prstGeom>
        </p:spPr>
      </p:pic>
      <p:pic>
        <p:nvPicPr>
          <p:cNvPr id="8" name="図 7"/>
          <p:cNvPicPr>
            <a:picLocks noChangeAspect="1"/>
          </p:cNvPicPr>
          <p:nvPr/>
        </p:nvPicPr>
        <p:blipFill rotWithShape="1">
          <a:blip r:embed="rId3" cstate="print">
            <a:extLst>
              <a:ext uri="{28A0092B-C50C-407E-A947-70E740481C1C}">
                <a14:useLocalDpi xmlns:a14="http://schemas.microsoft.com/office/drawing/2010/main" val="0"/>
              </a:ext>
            </a:extLst>
          </a:blip>
          <a:srcRect r="50931"/>
          <a:stretch/>
        </p:blipFill>
        <p:spPr>
          <a:xfrm>
            <a:off x="297218" y="2271989"/>
            <a:ext cx="1993987" cy="1505927"/>
          </a:xfrm>
          <a:prstGeom prst="rect">
            <a:avLst/>
          </a:prstGeom>
          <a:ln>
            <a:noFill/>
          </a:ln>
          <a:effectLst>
            <a:softEdge rad="112500"/>
          </a:effectLst>
        </p:spPr>
      </p:pic>
      <p:pic>
        <p:nvPicPr>
          <p:cNvPr id="9" name="図 8"/>
          <p:cNvPicPr>
            <a:picLocks noChangeAspect="1"/>
          </p:cNvPicPr>
          <p:nvPr/>
        </p:nvPicPr>
        <p:blipFill rotWithShape="1">
          <a:blip r:embed="rId3" cstate="print">
            <a:extLst>
              <a:ext uri="{28A0092B-C50C-407E-A947-70E740481C1C}">
                <a14:useLocalDpi xmlns:a14="http://schemas.microsoft.com/office/drawing/2010/main" val="0"/>
              </a:ext>
            </a:extLst>
          </a:blip>
          <a:srcRect l="50957"/>
          <a:stretch/>
        </p:blipFill>
        <p:spPr>
          <a:xfrm>
            <a:off x="2443178" y="2271990"/>
            <a:ext cx="1992925" cy="1505926"/>
          </a:xfrm>
          <a:prstGeom prst="rect">
            <a:avLst/>
          </a:prstGeom>
          <a:ln>
            <a:noFill/>
          </a:ln>
          <a:effectLst>
            <a:softEdge rad="112500"/>
          </a:effectLst>
        </p:spPr>
      </p:pic>
      <p:pic>
        <p:nvPicPr>
          <p:cNvPr id="10" name="図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8222" y="2271060"/>
            <a:ext cx="1944976" cy="1458732"/>
          </a:xfrm>
          <a:prstGeom prst="rect">
            <a:avLst/>
          </a:prstGeom>
          <a:ln>
            <a:noFill/>
          </a:ln>
          <a:effectLst>
            <a:softEdge rad="112500"/>
          </a:effectLst>
        </p:spPr>
      </p:pic>
      <p:pic>
        <p:nvPicPr>
          <p:cNvPr id="11" name="図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8054" y="2271060"/>
            <a:ext cx="1944976" cy="1458732"/>
          </a:xfrm>
          <a:prstGeom prst="rect">
            <a:avLst/>
          </a:prstGeom>
          <a:ln>
            <a:noFill/>
          </a:ln>
          <a:effectLst>
            <a:softEdge rad="112500"/>
          </a:effectLst>
        </p:spPr>
      </p:pic>
      <p:pic>
        <p:nvPicPr>
          <p:cNvPr id="12" name="図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6612" y="3778656"/>
            <a:ext cx="809761" cy="959433"/>
          </a:xfrm>
          <a:prstGeom prst="rect">
            <a:avLst/>
          </a:prstGeom>
        </p:spPr>
      </p:pic>
      <p:pic>
        <p:nvPicPr>
          <p:cNvPr id="13" name="図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6505" y="3778656"/>
            <a:ext cx="853030" cy="982753"/>
          </a:xfrm>
          <a:prstGeom prst="rect">
            <a:avLst/>
          </a:prstGeom>
        </p:spPr>
      </p:pic>
      <p:pic>
        <p:nvPicPr>
          <p:cNvPr id="14" name="Picture 4" descr="通学をしている小学生の女の子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15043" y="3876644"/>
            <a:ext cx="795777" cy="961665"/>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6" descr="赤ちゃんを抱っこしているお母さん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32538" y="3842941"/>
            <a:ext cx="843028" cy="10126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四角形吹き出し 16"/>
          <p:cNvSpPr/>
          <p:nvPr/>
        </p:nvSpPr>
        <p:spPr>
          <a:xfrm>
            <a:off x="4828222" y="5083137"/>
            <a:ext cx="2151401" cy="687243"/>
          </a:xfrm>
          <a:prstGeom prst="wedgeRectCallout">
            <a:avLst>
              <a:gd name="adj1" fmla="val -20413"/>
              <a:gd name="adj2" fmla="val -83317"/>
            </a:avLst>
          </a:prstGeom>
          <a:solidFill>
            <a:srgbClr val="F5C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豊富</a:t>
            </a:r>
            <a:r>
              <a:rPr lang="ja-JP" altLang="en-US" dirty="0" smtClean="0">
                <a:solidFill>
                  <a:prstClr val="black"/>
                </a:solidFill>
              </a:rPr>
              <a:t>な知恵</a:t>
            </a:r>
            <a:r>
              <a:rPr lang="ja-JP" altLang="en-US" dirty="0">
                <a:solidFill>
                  <a:prstClr val="black"/>
                </a:solidFill>
              </a:rPr>
              <a:t>・経験</a:t>
            </a:r>
            <a:r>
              <a:rPr lang="ja-JP" altLang="en-US" dirty="0" smtClean="0">
                <a:solidFill>
                  <a:prstClr val="black"/>
                </a:solidFill>
              </a:rPr>
              <a:t>を</a:t>
            </a:r>
            <a:endParaRPr lang="en-US" altLang="ja-JP" dirty="0" smtClean="0">
              <a:solidFill>
                <a:prstClr val="black"/>
              </a:solidFill>
            </a:endParaRPr>
          </a:p>
          <a:p>
            <a:pPr algn="ctr"/>
            <a:r>
              <a:rPr lang="ja-JP" altLang="en-US" dirty="0" smtClean="0">
                <a:solidFill>
                  <a:prstClr val="black"/>
                </a:solidFill>
              </a:rPr>
              <a:t>持ってる！</a:t>
            </a:r>
            <a:endParaRPr lang="ja-JP" altLang="en-US" dirty="0">
              <a:solidFill>
                <a:prstClr val="black"/>
              </a:solidFill>
            </a:endParaRPr>
          </a:p>
        </p:txBody>
      </p:sp>
      <p:sp>
        <p:nvSpPr>
          <p:cNvPr id="18" name="下矢印 17"/>
          <p:cNvSpPr/>
          <p:nvPr/>
        </p:nvSpPr>
        <p:spPr>
          <a:xfrm rot="16200000">
            <a:off x="6762073" y="3502730"/>
            <a:ext cx="284623" cy="1191702"/>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下矢印 18"/>
          <p:cNvSpPr/>
          <p:nvPr/>
        </p:nvSpPr>
        <p:spPr>
          <a:xfrm rot="5400000" flipH="1">
            <a:off x="6762070" y="3813150"/>
            <a:ext cx="284623" cy="1191702"/>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テキスト ボックス 19"/>
          <p:cNvSpPr txBox="1"/>
          <p:nvPr/>
        </p:nvSpPr>
        <p:spPr>
          <a:xfrm>
            <a:off x="6253420" y="3661452"/>
            <a:ext cx="1316806" cy="369332"/>
          </a:xfrm>
          <a:prstGeom prst="rect">
            <a:avLst/>
          </a:prstGeom>
          <a:noFill/>
        </p:spPr>
        <p:txBody>
          <a:bodyPr wrap="square" rtlCol="0">
            <a:spAutoFit/>
          </a:bodyPr>
          <a:lstStyle/>
          <a:p>
            <a:pPr algn="ctr"/>
            <a:r>
              <a:rPr lang="ja-JP" altLang="en-US" dirty="0">
                <a:solidFill>
                  <a:prstClr val="black"/>
                </a:solidFill>
              </a:rPr>
              <a:t>子育て支援</a:t>
            </a:r>
            <a:endParaRPr lang="en-US" altLang="ja-JP" dirty="0">
              <a:solidFill>
                <a:prstClr val="black"/>
              </a:solidFill>
            </a:endParaRPr>
          </a:p>
        </p:txBody>
      </p:sp>
      <p:sp>
        <p:nvSpPr>
          <p:cNvPr id="21" name="テキスト ボックス 20"/>
          <p:cNvSpPr txBox="1"/>
          <p:nvPr/>
        </p:nvSpPr>
        <p:spPr>
          <a:xfrm>
            <a:off x="6253420" y="4486649"/>
            <a:ext cx="1316806" cy="369332"/>
          </a:xfrm>
          <a:prstGeom prst="rect">
            <a:avLst/>
          </a:prstGeom>
          <a:noFill/>
        </p:spPr>
        <p:txBody>
          <a:bodyPr wrap="square" rtlCol="0">
            <a:spAutoFit/>
          </a:bodyPr>
          <a:lstStyle/>
          <a:p>
            <a:pPr algn="ctr"/>
            <a:r>
              <a:rPr lang="ja-JP" altLang="en-US" dirty="0">
                <a:solidFill>
                  <a:prstClr val="black"/>
                </a:solidFill>
              </a:rPr>
              <a:t>生きがい</a:t>
            </a:r>
            <a:endParaRPr lang="en-US" altLang="ja-JP" dirty="0">
              <a:solidFill>
                <a:prstClr val="black"/>
              </a:solidFill>
            </a:endParaRPr>
          </a:p>
        </p:txBody>
      </p:sp>
      <p:sp>
        <p:nvSpPr>
          <p:cNvPr id="22" name="四角形吹き出し 21"/>
          <p:cNvSpPr/>
          <p:nvPr/>
        </p:nvSpPr>
        <p:spPr>
          <a:xfrm>
            <a:off x="7206651" y="5080609"/>
            <a:ext cx="1616379" cy="387930"/>
          </a:xfrm>
          <a:prstGeom prst="wedgeRectCallout">
            <a:avLst>
              <a:gd name="adj1" fmla="val 12090"/>
              <a:gd name="adj2" fmla="val -100383"/>
            </a:avLst>
          </a:prstGeom>
          <a:solidFill>
            <a:srgbClr val="F5C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子育て</a:t>
            </a:r>
            <a:r>
              <a:rPr lang="ja-JP" altLang="en-US" dirty="0" smtClean="0">
                <a:solidFill>
                  <a:prstClr val="black"/>
                </a:solidFill>
              </a:rPr>
              <a:t>大変</a:t>
            </a:r>
            <a:r>
              <a:rPr lang="ja-JP" altLang="en-US" dirty="0">
                <a:solidFill>
                  <a:prstClr val="black"/>
                </a:solidFill>
              </a:rPr>
              <a:t>！</a:t>
            </a:r>
          </a:p>
        </p:txBody>
      </p:sp>
      <p:sp>
        <p:nvSpPr>
          <p:cNvPr id="23" name="テキスト ボックス 22"/>
          <p:cNvSpPr txBox="1"/>
          <p:nvPr/>
        </p:nvSpPr>
        <p:spPr>
          <a:xfrm>
            <a:off x="576062" y="4044139"/>
            <a:ext cx="3520441" cy="1754326"/>
          </a:xfrm>
          <a:prstGeom prst="rect">
            <a:avLst/>
          </a:prstGeom>
          <a:noFill/>
        </p:spPr>
        <p:txBody>
          <a:bodyPr wrap="square" rtlCol="0">
            <a:spAutoFit/>
          </a:bodyPr>
          <a:lstStyle/>
          <a:p>
            <a:pPr marL="285750" indent="-285750">
              <a:buClr>
                <a:srgbClr val="928DCD"/>
              </a:buClr>
              <a:buFont typeface="Wingdings" panose="05000000000000000000" pitchFamily="2" charset="2"/>
              <a:buChar char="n"/>
            </a:pPr>
            <a:r>
              <a:rPr lang="ja-JP" altLang="en-US" dirty="0" smtClean="0">
                <a:solidFill>
                  <a:prstClr val="black"/>
                </a:solidFill>
              </a:rPr>
              <a:t>親子ふれあい遊び</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err="1" smtClean="0">
                <a:solidFill>
                  <a:prstClr val="black"/>
                </a:solidFill>
              </a:rPr>
              <a:t>えほん</a:t>
            </a:r>
            <a:r>
              <a:rPr lang="ja-JP" altLang="en-US" dirty="0" smtClean="0">
                <a:solidFill>
                  <a:prstClr val="black"/>
                </a:solidFill>
              </a:rPr>
              <a:t>展</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smtClean="0">
                <a:solidFill>
                  <a:prstClr val="black"/>
                </a:solidFill>
              </a:rPr>
              <a:t>こどもだけの調理実習講座</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パパ</a:t>
            </a:r>
            <a:r>
              <a:rPr lang="ja-JP" altLang="en-US" dirty="0" smtClean="0">
                <a:solidFill>
                  <a:prstClr val="black"/>
                </a:solidFill>
              </a:rPr>
              <a:t>のためのクッキング講座</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smtClean="0">
                <a:solidFill>
                  <a:prstClr val="black"/>
                </a:solidFill>
              </a:rPr>
              <a:t>小児科・臨床心理等の専門家</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smtClean="0">
                <a:solidFill>
                  <a:prstClr val="black"/>
                </a:solidFill>
              </a:rPr>
              <a:t>一時</a:t>
            </a:r>
            <a:r>
              <a:rPr lang="ja-JP" altLang="en-US" dirty="0">
                <a:solidFill>
                  <a:prstClr val="black"/>
                </a:solidFill>
              </a:rPr>
              <a:t>保育</a:t>
            </a:r>
          </a:p>
        </p:txBody>
      </p:sp>
      <p:sp>
        <p:nvSpPr>
          <p:cNvPr id="24" name="角丸四角形 23"/>
          <p:cNvSpPr/>
          <p:nvPr/>
        </p:nvSpPr>
        <p:spPr>
          <a:xfrm>
            <a:off x="220874" y="5924915"/>
            <a:ext cx="4230816" cy="679220"/>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928DCD"/>
              </a:buClr>
            </a:pPr>
            <a:r>
              <a:rPr lang="ja-JP" altLang="en-US" sz="2000" dirty="0" smtClean="0">
                <a:solidFill>
                  <a:prstClr val="black"/>
                </a:solidFill>
              </a:rPr>
              <a:t>子育てに関することを</a:t>
            </a:r>
            <a:endParaRPr lang="en-US" altLang="ja-JP" sz="2000" dirty="0" smtClean="0">
              <a:solidFill>
                <a:prstClr val="black"/>
              </a:solidFill>
            </a:endParaRPr>
          </a:p>
          <a:p>
            <a:pPr algn="ctr">
              <a:buClr>
                <a:srgbClr val="928DCD"/>
              </a:buClr>
            </a:pPr>
            <a:r>
              <a:rPr lang="ja-JP" altLang="en-US" sz="2000" dirty="0" smtClean="0">
                <a:solidFill>
                  <a:prstClr val="black"/>
                </a:solidFill>
              </a:rPr>
              <a:t>いつでも相談・利用できる</a:t>
            </a:r>
            <a:endParaRPr lang="en-US" altLang="ja-JP" sz="2000" dirty="0">
              <a:solidFill>
                <a:prstClr val="black"/>
              </a:solidFill>
            </a:endParaRPr>
          </a:p>
        </p:txBody>
      </p:sp>
    </p:spTree>
    <p:extLst>
      <p:ext uri="{BB962C8B-B14F-4D97-AF65-F5344CB8AC3E}">
        <p14:creationId xmlns:p14="http://schemas.microsoft.com/office/powerpoint/2010/main" val="18879767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2496065" y="1576924"/>
            <a:ext cx="2780311" cy="5164979"/>
          </a:xfrm>
          <a:prstGeom prst="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2" name="図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0481" y="6733255"/>
            <a:ext cx="1867659" cy="1713577"/>
          </a:xfrm>
          <a:prstGeom prst="rect">
            <a:avLst/>
          </a:prstGeom>
        </p:spPr>
      </p:pic>
      <p:sp>
        <p:nvSpPr>
          <p:cNvPr id="8" name="台形 7"/>
          <p:cNvSpPr/>
          <p:nvPr/>
        </p:nvSpPr>
        <p:spPr>
          <a:xfrm>
            <a:off x="2611500" y="4413225"/>
            <a:ext cx="2536995" cy="855833"/>
          </a:xfrm>
          <a:prstGeom prst="trapezoid">
            <a:avLst>
              <a:gd name="adj" fmla="val 38531"/>
            </a:avLst>
          </a:prstGeom>
          <a:solidFill>
            <a:schemeClr val="accent2">
              <a:lumMod val="20000"/>
              <a:lumOff val="80000"/>
            </a:schemeClr>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平行四辺形 6"/>
          <p:cNvSpPr/>
          <p:nvPr/>
        </p:nvSpPr>
        <p:spPr>
          <a:xfrm>
            <a:off x="9359592" y="2368800"/>
            <a:ext cx="5625650" cy="952501"/>
          </a:xfrm>
          <a:prstGeom prst="parallelogram">
            <a:avLst>
              <a:gd name="adj" fmla="val 172361"/>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26</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2800" dirty="0">
                <a:solidFill>
                  <a:prstClr val="black"/>
                </a:solidFill>
                <a:latin typeface="ＭＳ Ｐゴシック" panose="020B0600070205080204" pitchFamily="50" charset="-128"/>
              </a:rPr>
              <a:t>健やかホームの建設</a:t>
            </a:r>
          </a:p>
        </p:txBody>
      </p:sp>
      <p:pic>
        <p:nvPicPr>
          <p:cNvPr id="5" name="Picture 2" descr="幼稚園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7477" y="2340867"/>
            <a:ext cx="1982348" cy="113390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テキスト ボックス 5"/>
          <p:cNvSpPr txBox="1"/>
          <p:nvPr/>
        </p:nvSpPr>
        <p:spPr>
          <a:xfrm>
            <a:off x="2818403" y="3478775"/>
            <a:ext cx="2084318" cy="461665"/>
          </a:xfrm>
          <a:prstGeom prst="rect">
            <a:avLst/>
          </a:prstGeom>
          <a:solidFill>
            <a:schemeClr val="bg1"/>
          </a:solidFill>
          <a:ln>
            <a:solidFill>
              <a:schemeClr val="bg1">
                <a:lumMod val="50000"/>
              </a:schemeClr>
            </a:solidFill>
          </a:ln>
        </p:spPr>
        <p:txBody>
          <a:bodyPr wrap="square" rtlCol="0">
            <a:spAutoFit/>
          </a:bodyPr>
          <a:lstStyle/>
          <a:p>
            <a:pPr algn="ctr"/>
            <a:r>
              <a:rPr lang="ja-JP" altLang="en-US" sz="2400" dirty="0">
                <a:solidFill>
                  <a:prstClr val="black"/>
                </a:solidFill>
              </a:rPr>
              <a:t>健やかホーム</a:t>
            </a:r>
          </a:p>
        </p:txBody>
      </p:sp>
      <p:pic>
        <p:nvPicPr>
          <p:cNvPr id="2053" name="Picture 5" descr="歩いているおじいさんのイラスト"/>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1071" y="276715"/>
            <a:ext cx="645367" cy="1241091"/>
          </a:xfrm>
          <a:prstGeom prst="rect">
            <a:avLst/>
          </a:prstGeom>
          <a:noFill/>
          <a:extLst>
            <a:ext uri="{909E8E84-426E-40dd-AFC4-6F175D3DCCD1}">
              <a14:hiddenFill xmlns="" xmlns:a14="http://schemas.microsoft.com/office/drawing/2010/main">
                <a:solidFill>
                  <a:srgbClr val="FFFFFF"/>
                </a:solidFill>
              </a14:hiddenFill>
            </a:ext>
          </a:extLst>
        </p:spPr>
      </p:pic>
      <p:pic>
        <p:nvPicPr>
          <p:cNvPr id="2055" name="Picture 7" descr="歩いているおばあさん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71412" y="396148"/>
            <a:ext cx="582491" cy="1078686"/>
          </a:xfrm>
          <a:prstGeom prst="rect">
            <a:avLst/>
          </a:prstGeom>
          <a:noFill/>
          <a:extLst>
            <a:ext uri="{909E8E84-426E-40dd-AFC4-6F175D3DCCD1}">
              <a14:hiddenFill xmlns="" xmlns:a14="http://schemas.microsoft.com/office/drawing/2010/main">
                <a:solidFill>
                  <a:srgbClr val="FFFFFF"/>
                </a:solidFill>
              </a14:hiddenFill>
            </a:ext>
          </a:extLst>
        </p:spPr>
      </p:pic>
      <p:pic>
        <p:nvPicPr>
          <p:cNvPr id="2057" name="Picture 9" descr="柔軟体操をするおじいさん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6137" y="784163"/>
            <a:ext cx="1122777" cy="1072252"/>
          </a:xfrm>
          <a:prstGeom prst="rect">
            <a:avLst/>
          </a:prstGeom>
          <a:noFill/>
          <a:extLst>
            <a:ext uri="{909E8E84-426E-40dd-AFC4-6F175D3DCCD1}">
              <a14:hiddenFill xmlns="" xmlns:a14="http://schemas.microsoft.com/office/drawing/2010/main">
                <a:solidFill>
                  <a:srgbClr val="FFFFFF"/>
                </a:solidFill>
              </a14:hiddenFill>
            </a:ext>
          </a:extLst>
        </p:spPr>
      </p:pic>
      <p:pic>
        <p:nvPicPr>
          <p:cNvPr id="2059" name="Picture 11" descr="ウォーキングをするおばあさんのイラスト"/>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99846" y="4143893"/>
            <a:ext cx="544736" cy="8715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1" name="Picture 13" descr="ウォーキングをするおじいさん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08985" y="4143894"/>
            <a:ext cx="544736" cy="871578"/>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テキスト ボックス 15"/>
          <p:cNvSpPr txBox="1"/>
          <p:nvPr/>
        </p:nvSpPr>
        <p:spPr>
          <a:xfrm>
            <a:off x="3097008" y="5362956"/>
            <a:ext cx="1565979" cy="461665"/>
          </a:xfrm>
          <a:prstGeom prst="rect">
            <a:avLst/>
          </a:prstGeom>
          <a:solidFill>
            <a:schemeClr val="bg1"/>
          </a:solidFill>
          <a:ln>
            <a:solidFill>
              <a:schemeClr val="bg1">
                <a:lumMod val="50000"/>
              </a:schemeClr>
            </a:solidFill>
          </a:ln>
        </p:spPr>
        <p:txBody>
          <a:bodyPr wrap="square" rtlCol="0">
            <a:spAutoFit/>
          </a:bodyPr>
          <a:lstStyle/>
          <a:p>
            <a:pPr algn="ctr"/>
            <a:r>
              <a:rPr lang="ja-JP" altLang="en-US" sz="2400" dirty="0">
                <a:solidFill>
                  <a:prstClr val="black"/>
                </a:solidFill>
              </a:rPr>
              <a:t>交流広場</a:t>
            </a:r>
          </a:p>
        </p:txBody>
      </p:sp>
      <p:pic>
        <p:nvPicPr>
          <p:cNvPr id="2063" name="Picture 15" descr="体操のイラスト（おじいさん）"/>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36464" y="7783437"/>
            <a:ext cx="495131" cy="8715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5" name="Picture 17" descr="体操のイラスト（おばあさん）"/>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93844" y="7808710"/>
            <a:ext cx="532478" cy="937461"/>
          </a:xfrm>
          <a:prstGeom prst="rect">
            <a:avLst/>
          </a:prstGeom>
          <a:noFill/>
          <a:extLst>
            <a:ext uri="{909E8E84-426E-40dd-AFC4-6F175D3DCCD1}">
              <a14:hiddenFill xmlns="" xmlns:a14="http://schemas.microsoft.com/office/drawing/2010/main">
                <a:solidFill>
                  <a:srgbClr val="FFFFFF"/>
                </a:solidFill>
              </a14:hiddenFill>
            </a:ext>
          </a:extLst>
        </p:spPr>
      </p:pic>
      <p:pic>
        <p:nvPicPr>
          <p:cNvPr id="2067" name="Picture 19" descr="読み聞かせをしている女性のイラスト"/>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264271" y="3153161"/>
            <a:ext cx="2538910" cy="22793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9" name="Picture 21" descr="ブランコのイラスト「男の子と女の子」"/>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31918" y="3978072"/>
            <a:ext cx="1234795" cy="1163177"/>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正方形/長方形 22"/>
          <p:cNvSpPr/>
          <p:nvPr/>
        </p:nvSpPr>
        <p:spPr>
          <a:xfrm>
            <a:off x="-3726692" y="3441946"/>
            <a:ext cx="536126" cy="536126"/>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3F</a:t>
            </a:r>
            <a:endParaRPr lang="ja-JP" altLang="en-US" sz="2400" b="1" dirty="0">
              <a:solidFill>
                <a:prstClr val="white"/>
              </a:solidFill>
            </a:endParaRPr>
          </a:p>
        </p:txBody>
      </p:sp>
      <p:cxnSp>
        <p:nvCxnSpPr>
          <p:cNvPr id="11" name="直線コネクタ 10"/>
          <p:cNvCxnSpPr/>
          <p:nvPr/>
        </p:nvCxnSpPr>
        <p:spPr>
          <a:xfrm>
            <a:off x="-3726693" y="4180226"/>
            <a:ext cx="3412793" cy="0"/>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pic>
        <p:nvPicPr>
          <p:cNvPr id="33" name="Picture 10" descr="http://kids.tipness.co.jp/afterschool/img/img_0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56725" y="4513840"/>
            <a:ext cx="1962150" cy="143827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4" name="Picture 8" descr="そふとな独り言。-健康遊具"/>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229480" y="4579683"/>
            <a:ext cx="1841350" cy="138101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5" name="テキスト ボックス 34"/>
          <p:cNvSpPr txBox="1"/>
          <p:nvPr/>
        </p:nvSpPr>
        <p:spPr>
          <a:xfrm>
            <a:off x="-5611983" y="5603842"/>
            <a:ext cx="3124723" cy="246221"/>
          </a:xfrm>
          <a:prstGeom prst="rect">
            <a:avLst/>
          </a:prstGeom>
          <a:noFill/>
        </p:spPr>
        <p:txBody>
          <a:bodyPr wrap="square" rtlCol="0">
            <a:spAutoFit/>
          </a:bodyPr>
          <a:lstStyle/>
          <a:p>
            <a:pPr algn="ctr"/>
            <a:r>
              <a:rPr lang="en-US" altLang="ja-JP" sz="1000" dirty="0">
                <a:solidFill>
                  <a:prstClr val="black"/>
                </a:solidFill>
              </a:rPr>
              <a:t>http://kids.tipness.co.jp/afterschool/index.html#about</a:t>
            </a:r>
            <a:endParaRPr lang="ja-JP" altLang="en-US" sz="1000" dirty="0">
              <a:solidFill>
                <a:prstClr val="black"/>
              </a:solidFill>
            </a:endParaRPr>
          </a:p>
        </p:txBody>
      </p:sp>
      <p:sp>
        <p:nvSpPr>
          <p:cNvPr id="36" name="テキスト ボックス 35"/>
          <p:cNvSpPr txBox="1"/>
          <p:nvPr/>
        </p:nvSpPr>
        <p:spPr>
          <a:xfrm>
            <a:off x="-2546082" y="5530351"/>
            <a:ext cx="2474554" cy="338554"/>
          </a:xfrm>
          <a:prstGeom prst="rect">
            <a:avLst/>
          </a:prstGeom>
          <a:noFill/>
        </p:spPr>
        <p:txBody>
          <a:bodyPr wrap="square" rtlCol="0">
            <a:spAutoFit/>
          </a:bodyPr>
          <a:lstStyle/>
          <a:p>
            <a:pPr algn="ctr"/>
            <a:r>
              <a:rPr lang="en-US" altLang="ja-JP" sz="800" dirty="0">
                <a:solidFill>
                  <a:prstClr val="black"/>
                </a:solidFill>
              </a:rPr>
              <a:t>http://stat.ameba.jp/user_images/20100519/20/soft-room/99/c0/j/t02200165_0308023110549248630.jpg</a:t>
            </a:r>
            <a:endParaRPr lang="ja-JP" altLang="en-US" sz="800" dirty="0">
              <a:solidFill>
                <a:prstClr val="black"/>
              </a:solidFill>
            </a:endParaRPr>
          </a:p>
        </p:txBody>
      </p:sp>
      <p:pic>
        <p:nvPicPr>
          <p:cNvPr id="2050" name="Picture 2" descr="F:\2014class\都市計画MP策定実習\最終発表\生垣.png"/>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8152" y="4956469"/>
            <a:ext cx="494841" cy="350951"/>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F:\2014class\都市計画MP策定実習\最終発表\生垣.png"/>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24100" y="4942520"/>
            <a:ext cx="494841" cy="350951"/>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円/楕円 12"/>
          <p:cNvSpPr/>
          <p:nvPr/>
        </p:nvSpPr>
        <p:spPr>
          <a:xfrm>
            <a:off x="543610" y="1566193"/>
            <a:ext cx="1344413" cy="1344413"/>
          </a:xfrm>
          <a:prstGeom prst="ellipse">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土浦市</a:t>
            </a:r>
          </a:p>
        </p:txBody>
      </p:sp>
      <p:sp>
        <p:nvSpPr>
          <p:cNvPr id="38" name="円/楕円 37"/>
          <p:cNvSpPr/>
          <p:nvPr/>
        </p:nvSpPr>
        <p:spPr>
          <a:xfrm>
            <a:off x="7113660" y="1367645"/>
            <a:ext cx="1344413" cy="1344413"/>
          </a:xfrm>
          <a:prstGeom prst="ellipse">
            <a:avLst/>
          </a:prstGeom>
          <a:solidFill>
            <a:srgbClr val="F5C2BE"/>
          </a:solid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子育て世代</a:t>
            </a:r>
          </a:p>
        </p:txBody>
      </p:sp>
      <p:sp>
        <p:nvSpPr>
          <p:cNvPr id="39" name="円/楕円 38"/>
          <p:cNvSpPr/>
          <p:nvPr/>
        </p:nvSpPr>
        <p:spPr>
          <a:xfrm>
            <a:off x="7121973" y="3981861"/>
            <a:ext cx="1344413" cy="1344413"/>
          </a:xfrm>
          <a:prstGeom prst="ellipse">
            <a:avLst/>
          </a:prstGeom>
          <a:solidFill>
            <a:srgbClr val="00B050"/>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高齢者</a:t>
            </a:r>
          </a:p>
        </p:txBody>
      </p:sp>
      <p:pic>
        <p:nvPicPr>
          <p:cNvPr id="31" name="図 3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079154" y="4115836"/>
            <a:ext cx="951558" cy="1127439"/>
          </a:xfrm>
          <a:prstGeom prst="rect">
            <a:avLst/>
          </a:prstGeom>
        </p:spPr>
      </p:pic>
      <p:pic>
        <p:nvPicPr>
          <p:cNvPr id="32" name="図 3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24740" y="4185106"/>
            <a:ext cx="1002404" cy="1154843"/>
          </a:xfrm>
          <a:prstGeom prst="rect">
            <a:avLst/>
          </a:prstGeom>
        </p:spPr>
      </p:pic>
      <p:pic>
        <p:nvPicPr>
          <p:cNvPr id="37" name="Picture 4" descr="通学をしている小学生の女の子のイラスト"/>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620281" y="1674450"/>
            <a:ext cx="931012" cy="1125091"/>
          </a:xfrm>
          <a:prstGeom prst="rect">
            <a:avLst/>
          </a:prstGeom>
          <a:noFill/>
          <a:extLst>
            <a:ext uri="{909E8E84-426E-40dd-AFC4-6F175D3DCCD1}">
              <a14:hiddenFill xmlns="" xmlns:a14="http://schemas.microsoft.com/office/drawing/2010/main">
                <a:solidFill>
                  <a:srgbClr val="FFFFFF"/>
                </a:solidFill>
              </a14:hiddenFill>
            </a:ext>
          </a:extLst>
        </p:spPr>
      </p:pic>
      <p:pic>
        <p:nvPicPr>
          <p:cNvPr id="40" name="Picture 6" descr="赤ちゃんを抱っこしているお母さんのイラスト"/>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007175" y="1636053"/>
            <a:ext cx="986293" cy="1184737"/>
          </a:xfrm>
          <a:prstGeom prst="rect">
            <a:avLst/>
          </a:prstGeom>
          <a:noFill/>
          <a:extLst>
            <a:ext uri="{909E8E84-426E-40dd-AFC4-6F175D3DCCD1}">
              <a14:hiddenFill xmlns="" xmlns:a14="http://schemas.microsoft.com/office/drawing/2010/main">
                <a:solidFill>
                  <a:srgbClr val="FFFFFF"/>
                </a:solidFill>
              </a14:hiddenFill>
            </a:ext>
          </a:extLst>
        </p:spPr>
      </p:pic>
      <p:pic>
        <p:nvPicPr>
          <p:cNvPr id="41" name="Picture 4" descr="ネクタイと作業服を着た男性のイラストの"/>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2860" y="1497137"/>
            <a:ext cx="999168" cy="1529340"/>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下矢印 11"/>
          <p:cNvSpPr/>
          <p:nvPr/>
        </p:nvSpPr>
        <p:spPr>
          <a:xfrm rot="16200000">
            <a:off x="969450" y="2805689"/>
            <a:ext cx="492731" cy="160068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正方形/長方形 8"/>
          <p:cNvSpPr/>
          <p:nvPr/>
        </p:nvSpPr>
        <p:spPr>
          <a:xfrm>
            <a:off x="57426" y="4025056"/>
            <a:ext cx="2324306" cy="125231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0070C0"/>
              </a:buClr>
              <a:buFont typeface="Wingdings" panose="05000000000000000000" pitchFamily="2" charset="2"/>
              <a:buChar char="n"/>
            </a:pPr>
            <a:r>
              <a:rPr lang="ja-JP" altLang="en-US" dirty="0">
                <a:solidFill>
                  <a:prstClr val="black"/>
                </a:solidFill>
              </a:rPr>
              <a:t>高齢者ボランティアへの呼びかけ</a:t>
            </a:r>
            <a:endParaRPr lang="en-US" altLang="ja-JP" dirty="0">
              <a:solidFill>
                <a:prstClr val="black"/>
              </a:solidFill>
            </a:endParaRPr>
          </a:p>
          <a:p>
            <a:pPr marL="285750" indent="-285750">
              <a:buClr>
                <a:srgbClr val="0070C0"/>
              </a:buClr>
              <a:buFont typeface="Wingdings" panose="05000000000000000000" pitchFamily="2" charset="2"/>
              <a:buChar char="n"/>
            </a:pPr>
            <a:r>
              <a:rPr lang="ja-JP" altLang="en-US" dirty="0">
                <a:solidFill>
                  <a:prstClr val="black"/>
                </a:solidFill>
              </a:rPr>
              <a:t>子育て支援　　　　イベント開催</a:t>
            </a:r>
          </a:p>
        </p:txBody>
      </p:sp>
      <p:sp>
        <p:nvSpPr>
          <p:cNvPr id="43" name="下矢印 42"/>
          <p:cNvSpPr/>
          <p:nvPr/>
        </p:nvSpPr>
        <p:spPr>
          <a:xfrm rot="3807817">
            <a:off x="5597143" y="2100652"/>
            <a:ext cx="492731" cy="1021769"/>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4" name="下矢印 43"/>
          <p:cNvSpPr/>
          <p:nvPr/>
        </p:nvSpPr>
        <p:spPr>
          <a:xfrm rot="6607474">
            <a:off x="5639580" y="3726896"/>
            <a:ext cx="492731" cy="1021769"/>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テキスト ボックス 13"/>
          <p:cNvSpPr txBox="1"/>
          <p:nvPr/>
        </p:nvSpPr>
        <p:spPr>
          <a:xfrm>
            <a:off x="5236353" y="1833764"/>
            <a:ext cx="1088268" cy="646331"/>
          </a:xfrm>
          <a:prstGeom prst="rect">
            <a:avLst/>
          </a:prstGeom>
          <a:noFill/>
        </p:spPr>
        <p:txBody>
          <a:bodyPr wrap="square" rtlCol="0">
            <a:spAutoFit/>
          </a:bodyPr>
          <a:lstStyle/>
          <a:p>
            <a:pPr algn="ctr"/>
            <a:r>
              <a:rPr lang="ja-JP" altLang="en-US" dirty="0">
                <a:solidFill>
                  <a:prstClr val="black"/>
                </a:solidFill>
              </a:rPr>
              <a:t>イベント参加</a:t>
            </a:r>
          </a:p>
        </p:txBody>
      </p:sp>
      <p:sp>
        <p:nvSpPr>
          <p:cNvPr id="45" name="テキスト ボックス 44"/>
          <p:cNvSpPr txBox="1"/>
          <p:nvPr/>
        </p:nvSpPr>
        <p:spPr>
          <a:xfrm>
            <a:off x="5288215" y="4450796"/>
            <a:ext cx="1448486" cy="923330"/>
          </a:xfrm>
          <a:prstGeom prst="rect">
            <a:avLst/>
          </a:prstGeom>
          <a:noFill/>
        </p:spPr>
        <p:txBody>
          <a:bodyPr wrap="square" rtlCol="0">
            <a:spAutoFit/>
          </a:bodyPr>
          <a:lstStyle/>
          <a:p>
            <a:pPr algn="ctr"/>
            <a:r>
              <a:rPr lang="ja-JP" altLang="en-US" dirty="0">
                <a:solidFill>
                  <a:prstClr val="black"/>
                </a:solidFill>
              </a:rPr>
              <a:t>ボランティア　参加</a:t>
            </a:r>
          </a:p>
        </p:txBody>
      </p:sp>
      <p:sp>
        <p:nvSpPr>
          <p:cNvPr id="15" name="正方形/長方形 14"/>
          <p:cNvSpPr/>
          <p:nvPr/>
        </p:nvSpPr>
        <p:spPr>
          <a:xfrm>
            <a:off x="6668027" y="3032903"/>
            <a:ext cx="2234890" cy="688850"/>
          </a:xfrm>
          <a:prstGeom prst="rect">
            <a:avLst/>
          </a:prstGeom>
          <a:solidFill>
            <a:schemeClr val="bg1"/>
          </a:solid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F4BAB6"/>
              </a:buClr>
              <a:buFont typeface="Wingdings" panose="05000000000000000000" pitchFamily="2" charset="2"/>
              <a:buChar char="n"/>
            </a:pPr>
            <a:r>
              <a:rPr lang="ja-JP" altLang="en-US" dirty="0">
                <a:solidFill>
                  <a:prstClr val="black"/>
                </a:solidFill>
              </a:rPr>
              <a:t>保育所利用</a:t>
            </a:r>
            <a:endParaRPr lang="en-US" altLang="ja-JP" dirty="0">
              <a:solidFill>
                <a:prstClr val="black"/>
              </a:solidFill>
            </a:endParaRPr>
          </a:p>
          <a:p>
            <a:pPr marL="285750" indent="-285750">
              <a:buClr>
                <a:srgbClr val="F4BAB6"/>
              </a:buClr>
              <a:buFont typeface="Wingdings" panose="05000000000000000000" pitchFamily="2" charset="2"/>
              <a:buChar char="n"/>
            </a:pPr>
            <a:r>
              <a:rPr lang="ja-JP" altLang="en-US" dirty="0">
                <a:solidFill>
                  <a:prstClr val="black"/>
                </a:solidFill>
              </a:rPr>
              <a:t>育児相談</a:t>
            </a:r>
          </a:p>
        </p:txBody>
      </p:sp>
      <p:sp>
        <p:nvSpPr>
          <p:cNvPr id="46" name="正方形/長方形 45"/>
          <p:cNvSpPr/>
          <p:nvPr/>
        </p:nvSpPr>
        <p:spPr>
          <a:xfrm>
            <a:off x="6668027" y="5681176"/>
            <a:ext cx="2234890" cy="68885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00B050"/>
              </a:buClr>
              <a:buFont typeface="Wingdings" panose="05000000000000000000" pitchFamily="2" charset="2"/>
              <a:buChar char="n"/>
            </a:pPr>
            <a:r>
              <a:rPr lang="ja-JP" altLang="en-US" dirty="0">
                <a:solidFill>
                  <a:prstClr val="black"/>
                </a:solidFill>
              </a:rPr>
              <a:t>生きがい創出</a:t>
            </a:r>
            <a:endParaRPr lang="en-US" altLang="ja-JP" dirty="0">
              <a:solidFill>
                <a:prstClr val="black"/>
              </a:solidFill>
            </a:endParaRPr>
          </a:p>
          <a:p>
            <a:pPr marL="285750" indent="-285750">
              <a:buClr>
                <a:srgbClr val="00B050"/>
              </a:buClr>
              <a:buFont typeface="Wingdings" panose="05000000000000000000" pitchFamily="2" charset="2"/>
              <a:buChar char="n"/>
            </a:pPr>
            <a:r>
              <a:rPr lang="ja-JP" altLang="en-US" dirty="0">
                <a:solidFill>
                  <a:prstClr val="black"/>
                </a:solidFill>
              </a:rPr>
              <a:t>健康増進</a:t>
            </a:r>
          </a:p>
        </p:txBody>
      </p:sp>
      <p:sp>
        <p:nvSpPr>
          <p:cNvPr id="17" name="四角形吹き出し 16"/>
          <p:cNvSpPr/>
          <p:nvPr/>
        </p:nvSpPr>
        <p:spPr>
          <a:xfrm>
            <a:off x="3606763" y="1124924"/>
            <a:ext cx="1751795" cy="1275139"/>
          </a:xfrm>
          <a:prstGeom prst="wedgeRectCallout">
            <a:avLst>
              <a:gd name="adj1" fmla="val -42700"/>
              <a:gd name="adj2" fmla="val 75098"/>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7" name="Picture 10" descr="http://kids.tipness.co.jp/afterschool/img/img_0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92392" y="1143120"/>
            <a:ext cx="1733054" cy="127034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49" name="四角形吹き出し 48"/>
          <p:cNvSpPr/>
          <p:nvPr/>
        </p:nvSpPr>
        <p:spPr>
          <a:xfrm>
            <a:off x="4661418" y="5480272"/>
            <a:ext cx="1751795" cy="1275139"/>
          </a:xfrm>
          <a:prstGeom prst="wedgeRectCallout">
            <a:avLst>
              <a:gd name="adj1" fmla="val -62451"/>
              <a:gd name="adj2" fmla="val -95455"/>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8" name="Picture 8" descr="そふとな独り言。-健康遊具"/>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35446" y="5447408"/>
            <a:ext cx="1824850" cy="136863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8" name="テキスト ボックス 17"/>
          <p:cNvSpPr txBox="1"/>
          <p:nvPr/>
        </p:nvSpPr>
        <p:spPr>
          <a:xfrm>
            <a:off x="3606763" y="1135623"/>
            <a:ext cx="969365" cy="369332"/>
          </a:xfrm>
          <a:prstGeom prst="rect">
            <a:avLst/>
          </a:prstGeom>
          <a:solidFill>
            <a:schemeClr val="bg1"/>
          </a:solidFill>
        </p:spPr>
        <p:txBody>
          <a:bodyPr wrap="square" rtlCol="0">
            <a:spAutoFit/>
          </a:bodyPr>
          <a:lstStyle/>
          <a:p>
            <a:pPr algn="ctr"/>
            <a:r>
              <a:rPr lang="ja-JP" altLang="en-US" dirty="0">
                <a:solidFill>
                  <a:prstClr val="black"/>
                </a:solidFill>
              </a:rPr>
              <a:t>保育所</a:t>
            </a:r>
          </a:p>
        </p:txBody>
      </p:sp>
      <p:sp>
        <p:nvSpPr>
          <p:cNvPr id="50" name="テキスト ボックス 49"/>
          <p:cNvSpPr txBox="1"/>
          <p:nvPr/>
        </p:nvSpPr>
        <p:spPr>
          <a:xfrm>
            <a:off x="4950849" y="6340782"/>
            <a:ext cx="1172932" cy="369332"/>
          </a:xfrm>
          <a:prstGeom prst="rect">
            <a:avLst/>
          </a:prstGeom>
          <a:solidFill>
            <a:schemeClr val="bg1"/>
          </a:solidFill>
        </p:spPr>
        <p:txBody>
          <a:bodyPr wrap="square" rtlCol="0">
            <a:spAutoFit/>
          </a:bodyPr>
          <a:lstStyle/>
          <a:p>
            <a:pPr algn="ctr"/>
            <a:r>
              <a:rPr lang="ja-JP" altLang="en-US" dirty="0">
                <a:solidFill>
                  <a:prstClr val="black"/>
                </a:solidFill>
              </a:rPr>
              <a:t>健康遊具</a:t>
            </a:r>
          </a:p>
        </p:txBody>
      </p:sp>
      <p:sp>
        <p:nvSpPr>
          <p:cNvPr id="53" name="角丸四角形 52"/>
          <p:cNvSpPr/>
          <p:nvPr/>
        </p:nvSpPr>
        <p:spPr>
          <a:xfrm>
            <a:off x="137550" y="140706"/>
            <a:ext cx="4743543"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grpSp>
        <p:nvGrpSpPr>
          <p:cNvPr id="56" name="グループ化 55"/>
          <p:cNvGrpSpPr/>
          <p:nvPr/>
        </p:nvGrpSpPr>
        <p:grpSpPr>
          <a:xfrm>
            <a:off x="2613378" y="5971663"/>
            <a:ext cx="688198" cy="633783"/>
            <a:chOff x="3941204" y="239050"/>
            <a:chExt cx="688198" cy="633783"/>
          </a:xfrm>
        </p:grpSpPr>
        <p:sp>
          <p:nvSpPr>
            <p:cNvPr id="57" name="角丸四角形 56"/>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58" name="グループ化 57"/>
            <p:cNvGrpSpPr/>
            <p:nvPr/>
          </p:nvGrpSpPr>
          <p:grpSpPr>
            <a:xfrm>
              <a:off x="3941204" y="262488"/>
              <a:ext cx="673506" cy="581502"/>
              <a:chOff x="-3321408" y="4196885"/>
              <a:chExt cx="1317026" cy="1137113"/>
            </a:xfrm>
          </p:grpSpPr>
          <p:pic>
            <p:nvPicPr>
              <p:cNvPr id="59" name="図 58"/>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60" name="図 59"/>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61" name="グループ化 60"/>
          <p:cNvGrpSpPr/>
          <p:nvPr/>
        </p:nvGrpSpPr>
        <p:grpSpPr>
          <a:xfrm>
            <a:off x="3472138" y="5975035"/>
            <a:ext cx="663939" cy="619377"/>
            <a:chOff x="5471418" y="-1240631"/>
            <a:chExt cx="679382" cy="633783"/>
          </a:xfrm>
        </p:grpSpPr>
        <p:sp>
          <p:nvSpPr>
            <p:cNvPr id="62" name="角丸四角形 61"/>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63" name="図 6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Tree>
    <p:extLst>
      <p:ext uri="{BB962C8B-B14F-4D97-AF65-F5344CB8AC3E}">
        <p14:creationId xmlns:p14="http://schemas.microsoft.com/office/powerpoint/2010/main" val="3498808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FBB425"/>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sz="4000" dirty="0">
              <a:solidFill>
                <a:schemeClr val="tx1"/>
              </a:solidFill>
              <a:latin typeface="+mj-ea"/>
              <a:ea typeface="+mj-ea"/>
            </a:endParaRPr>
          </a:p>
        </p:txBody>
      </p:sp>
      <p:sp>
        <p:nvSpPr>
          <p:cNvPr id="7" name="正方形/長方形 6"/>
          <p:cNvSpPr/>
          <p:nvPr/>
        </p:nvSpPr>
        <p:spPr>
          <a:xfrm>
            <a:off x="249382" y="1128156"/>
            <a:ext cx="8645236" cy="1187531"/>
          </a:xfrm>
          <a:prstGeom prst="rect">
            <a:avLst/>
          </a:prstGeom>
          <a:solidFill>
            <a:schemeClr val="bg1"/>
          </a:solidFill>
          <a:ln w="762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ja-JP" altLang="en-US" sz="3600" kern="0" dirty="0">
                <a:solidFill>
                  <a:prstClr val="black"/>
                </a:solidFill>
              </a:rPr>
              <a:t>それぞれ</a:t>
            </a:r>
            <a:r>
              <a:rPr kumimoji="0" lang="ja-JP" altLang="en-US" sz="3600" kern="0" dirty="0" smtClean="0">
                <a:solidFill>
                  <a:prstClr val="black"/>
                </a:solidFill>
              </a:rPr>
              <a:t>の居場所を共創し輝くまちへ</a:t>
            </a:r>
            <a:endParaRPr kumimoji="0" lang="en-US" altLang="ja-JP" sz="3600" kern="0" dirty="0">
              <a:solidFill>
                <a:prstClr val="black"/>
              </a:solidFill>
            </a:endParaRPr>
          </a:p>
        </p:txBody>
      </p:sp>
      <p:pic>
        <p:nvPicPr>
          <p:cNvPr id="10" name="図 9"/>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815024" y="5159617"/>
            <a:ext cx="1492750" cy="1492750"/>
          </a:xfrm>
          <a:prstGeom prst="ellipse">
            <a:avLst/>
          </a:prstGeom>
          <a:solidFill>
            <a:srgbClr val="FBB425"/>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南部地区</a:t>
            </a:r>
            <a:endParaRPr kumimoji="1" lang="ja-JP" altLang="en-US" sz="2400" dirty="0"/>
          </a:p>
        </p:txBody>
      </p:sp>
      <p:pic>
        <p:nvPicPr>
          <p:cNvPr id="17" name="図 16"/>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sp>
        <p:nvSpPr>
          <p:cNvPr id="11" name="角丸四角形 10"/>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grpSp>
        <p:nvGrpSpPr>
          <p:cNvPr id="12" name="グループ化 13"/>
          <p:cNvGrpSpPr/>
          <p:nvPr/>
        </p:nvGrpSpPr>
        <p:grpSpPr>
          <a:xfrm>
            <a:off x="4684330" y="229953"/>
            <a:ext cx="679382" cy="633783"/>
            <a:chOff x="1577972" y="-1047318"/>
            <a:chExt cx="679382" cy="633783"/>
          </a:xfrm>
        </p:grpSpPr>
        <p:sp>
          <p:nvSpPr>
            <p:cNvPr id="13" name="角丸四角形 12"/>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18" name="グループ化 19"/>
          <p:cNvGrpSpPr/>
          <p:nvPr/>
        </p:nvGrpSpPr>
        <p:grpSpPr>
          <a:xfrm>
            <a:off x="5495258" y="229953"/>
            <a:ext cx="679382" cy="633783"/>
            <a:chOff x="5471418" y="-1240631"/>
            <a:chExt cx="679382" cy="633783"/>
          </a:xfrm>
        </p:grpSpPr>
        <p:sp>
          <p:nvSpPr>
            <p:cNvPr id="19" name="角丸四角形 18"/>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20" name="図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pic>
        <p:nvPicPr>
          <p:cNvPr id="3" name="図 2" descr="IMG_0098.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91342" y="2689569"/>
            <a:ext cx="2521969" cy="1891477"/>
          </a:xfrm>
          <a:prstGeom prst="rect">
            <a:avLst/>
          </a:prstGeom>
          <a:ln>
            <a:noFill/>
          </a:ln>
          <a:effectLst>
            <a:softEdge rad="112500"/>
          </a:effectLst>
        </p:spPr>
      </p:pic>
      <p:pic>
        <p:nvPicPr>
          <p:cNvPr id="4" name="図 3" descr="IMG_0100.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46791" y="4700458"/>
            <a:ext cx="2504016" cy="1878012"/>
          </a:xfrm>
          <a:prstGeom prst="rect">
            <a:avLst/>
          </a:prstGeom>
          <a:ln>
            <a:noFill/>
          </a:ln>
          <a:effectLst>
            <a:softEdge rad="112500"/>
          </a:effectLst>
        </p:spPr>
      </p:pic>
      <p:pic>
        <p:nvPicPr>
          <p:cNvPr id="16" name="図 15" descr="PA113329.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20634" y="4733709"/>
            <a:ext cx="2438539" cy="1828904"/>
          </a:xfrm>
          <a:prstGeom prst="rect">
            <a:avLst/>
          </a:prstGeom>
          <a:ln>
            <a:noFill/>
          </a:ln>
          <a:effectLst>
            <a:softEdge rad="112500"/>
          </a:effectLst>
        </p:spPr>
      </p:pic>
      <p:sp>
        <p:nvSpPr>
          <p:cNvPr id="5" name="スライド番号プレースホルダー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27</a:t>
            </a:fld>
            <a:endParaRPr lang="ja-JP" altLang="en-US">
              <a:solidFill>
                <a:prstClr val="black">
                  <a:tint val="75000"/>
                </a:prstClr>
              </a:solidFill>
            </a:endParaRPr>
          </a:p>
        </p:txBody>
      </p:sp>
    </p:spTree>
    <p:extLst>
      <p:ext uri="{BB962C8B-B14F-4D97-AF65-F5344CB8AC3E}">
        <p14:creationId xmlns:p14="http://schemas.microsoft.com/office/powerpoint/2010/main" val="12859494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正方形/長方形 31"/>
          <p:cNvSpPr/>
          <p:nvPr/>
        </p:nvSpPr>
        <p:spPr>
          <a:xfrm>
            <a:off x="180995" y="1211100"/>
            <a:ext cx="8696496" cy="5467587"/>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schemeClr val="tx1"/>
                </a:solidFill>
                <a:latin typeface="+mj-ea"/>
                <a:ea typeface="+mj-ea"/>
              </a:rPr>
              <a:t>現状</a:t>
            </a:r>
            <a:endParaRPr kumimoji="1" lang="ja-JP" altLang="en-US" sz="4000" dirty="0">
              <a:solidFill>
                <a:schemeClr val="tx1"/>
              </a:solidFill>
              <a:latin typeface="+mj-ea"/>
              <a:ea typeface="+mj-ea"/>
            </a:endParaRPr>
          </a:p>
        </p:txBody>
      </p:sp>
      <p:sp>
        <p:nvSpPr>
          <p:cNvPr id="10" name="角丸四角形 9"/>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sp>
        <p:nvSpPr>
          <p:cNvPr id="28" name="テキスト ボックス 27"/>
          <p:cNvSpPr txBox="1"/>
          <p:nvPr/>
        </p:nvSpPr>
        <p:spPr>
          <a:xfrm>
            <a:off x="450906" y="1395287"/>
            <a:ext cx="3914198" cy="738664"/>
          </a:xfrm>
          <a:prstGeom prst="rect">
            <a:avLst/>
          </a:prstGeom>
          <a:noFill/>
        </p:spPr>
        <p:txBody>
          <a:bodyPr wrap="square" rtlCol="0">
            <a:spAutoFit/>
          </a:bodyPr>
          <a:lstStyle/>
          <a:p>
            <a:pPr algn="ctr">
              <a:buClr>
                <a:srgbClr val="002060"/>
              </a:buClr>
            </a:pPr>
            <a:r>
              <a:rPr lang="ja-JP" altLang="en-US" sz="2400" b="1" dirty="0" smtClean="0"/>
              <a:t>まち歩き現地調査</a:t>
            </a:r>
            <a:endParaRPr lang="en-US" altLang="ja-JP" sz="2400" b="1" dirty="0" smtClean="0"/>
          </a:p>
          <a:p>
            <a:pPr algn="ctr">
              <a:buClr>
                <a:srgbClr val="002060"/>
              </a:buClr>
            </a:pPr>
            <a:r>
              <a:rPr lang="ja-JP" altLang="en-US" dirty="0"/>
              <a:t>（</a:t>
            </a:r>
            <a:r>
              <a:rPr lang="en-US" altLang="ja-JP" dirty="0"/>
              <a:t>2014/12/15.16</a:t>
            </a:r>
            <a:r>
              <a:rPr lang="ja-JP" altLang="en-US" dirty="0"/>
              <a:t>実施</a:t>
            </a:r>
            <a:r>
              <a:rPr lang="ja-JP" altLang="en-US" dirty="0" smtClean="0"/>
              <a:t>）</a:t>
            </a:r>
            <a:endParaRPr lang="en-US" altLang="ja-JP" dirty="0"/>
          </a:p>
        </p:txBody>
      </p:sp>
      <p:sp>
        <p:nvSpPr>
          <p:cNvPr id="34" name="二等辺三角形 33"/>
          <p:cNvSpPr/>
          <p:nvPr/>
        </p:nvSpPr>
        <p:spPr>
          <a:xfrm rot="10800000">
            <a:off x="1682495" y="2285976"/>
            <a:ext cx="1458594" cy="239444"/>
          </a:xfrm>
          <a:prstGeom prst="triangle">
            <a:avLst/>
          </a:prstGeom>
          <a:solidFill>
            <a:srgbClr val="00206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5" name="テキスト ボックス 34"/>
          <p:cNvSpPr txBox="1"/>
          <p:nvPr/>
        </p:nvSpPr>
        <p:spPr>
          <a:xfrm>
            <a:off x="659608" y="2692558"/>
            <a:ext cx="3900517" cy="1508105"/>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400" dirty="0">
                <a:solidFill>
                  <a:srgbClr val="000000"/>
                </a:solidFill>
              </a:rPr>
              <a:t>空き空間の存在</a:t>
            </a:r>
            <a:endParaRPr lang="en-US" altLang="ja-JP" sz="2400" dirty="0">
              <a:solidFill>
                <a:srgbClr val="000000"/>
              </a:solidFill>
            </a:endParaRPr>
          </a:p>
          <a:p>
            <a:pPr>
              <a:buClr>
                <a:srgbClr val="002060"/>
              </a:buClr>
            </a:pPr>
            <a:r>
              <a:rPr lang="ja-JP" altLang="en-US" sz="2000" dirty="0"/>
              <a:t>（空き件数：半径1</a:t>
            </a:r>
            <a:r>
              <a:rPr lang="ja-JP" altLang="ja-JP" sz="2000" dirty="0"/>
              <a:t>5</a:t>
            </a:r>
            <a:r>
              <a:rPr lang="en-US" altLang="ja-JP" sz="2000" dirty="0"/>
              <a:t>0m</a:t>
            </a:r>
            <a:r>
              <a:rPr lang="ja-JP" altLang="en-US" sz="2000" dirty="0"/>
              <a:t>円内に</a:t>
            </a:r>
            <a:r>
              <a:rPr lang="en-US" altLang="ja-JP" sz="2000" dirty="0"/>
              <a:t>28</a:t>
            </a:r>
            <a:r>
              <a:rPr lang="ja-JP" altLang="en-US" sz="2000" dirty="0"/>
              <a:t>件）</a:t>
            </a:r>
            <a:endParaRPr lang="en-US" altLang="ja-JP" sz="2400" dirty="0"/>
          </a:p>
          <a:p>
            <a:pPr marL="285750" indent="-285750">
              <a:buClr>
                <a:srgbClr val="002060"/>
              </a:buClr>
              <a:buFont typeface="Wingdings" panose="05000000000000000000" pitchFamily="2" charset="2"/>
              <a:buChar char="n"/>
            </a:pPr>
            <a:r>
              <a:rPr lang="ja-JP" altLang="en-US" sz="2400" dirty="0" smtClean="0">
                <a:solidFill>
                  <a:srgbClr val="000000"/>
                </a:solidFill>
              </a:rPr>
              <a:t>常磐</a:t>
            </a:r>
            <a:r>
              <a:rPr lang="ja-JP" altLang="en-US" sz="2400" dirty="0">
                <a:solidFill>
                  <a:srgbClr val="000000"/>
                </a:solidFill>
              </a:rPr>
              <a:t>線による東西の分断</a:t>
            </a:r>
            <a:endParaRPr lang="en-US" altLang="ja-JP" sz="2400" dirty="0">
              <a:solidFill>
                <a:srgbClr val="000000"/>
              </a:solidFill>
            </a:endParaRPr>
          </a:p>
          <a:p>
            <a:pPr marL="285750" indent="-285750">
              <a:buClr>
                <a:srgbClr val="002060"/>
              </a:buClr>
              <a:buFont typeface="Wingdings" panose="05000000000000000000" pitchFamily="2" charset="2"/>
              <a:buChar char="n"/>
            </a:pPr>
            <a:r>
              <a:rPr lang="ja-JP" altLang="en-US" sz="2400" dirty="0" smtClean="0">
                <a:solidFill>
                  <a:srgbClr val="000000"/>
                </a:solidFill>
              </a:rPr>
              <a:t>通勤・通学利用者</a:t>
            </a:r>
            <a:endParaRPr lang="en-US" altLang="ja-JP" sz="2400" dirty="0" smtClean="0">
              <a:solidFill>
                <a:srgbClr val="000000"/>
              </a:solidFill>
            </a:endParaRPr>
          </a:p>
        </p:txBody>
      </p:sp>
      <p:sp>
        <p:nvSpPr>
          <p:cNvPr id="22" name="テキスト ボックス 21"/>
          <p:cNvSpPr txBox="1"/>
          <p:nvPr/>
        </p:nvSpPr>
        <p:spPr>
          <a:xfrm>
            <a:off x="4559859" y="6269756"/>
            <a:ext cx="4381898" cy="400110"/>
          </a:xfrm>
          <a:prstGeom prst="rect">
            <a:avLst/>
          </a:prstGeom>
          <a:noFill/>
        </p:spPr>
        <p:txBody>
          <a:bodyPr wrap="square" rtlCol="0">
            <a:spAutoFit/>
          </a:bodyPr>
          <a:lstStyle/>
          <a:p>
            <a:pPr algn="ctr">
              <a:buClr>
                <a:srgbClr val="002060"/>
              </a:buClr>
            </a:pPr>
            <a:r>
              <a:rPr lang="ja-JP" altLang="en-US" sz="2000" dirty="0" smtClean="0">
                <a:solidFill>
                  <a:schemeClr val="bg1">
                    <a:lumMod val="50000"/>
                  </a:schemeClr>
                </a:solidFill>
              </a:rPr>
              <a:t>■</a:t>
            </a:r>
            <a:r>
              <a:rPr lang="ja-JP" altLang="en-US" sz="2000" dirty="0" smtClean="0"/>
              <a:t>：空き家　</a:t>
            </a:r>
            <a:r>
              <a:rPr lang="ja-JP" altLang="en-US" sz="2000" dirty="0" smtClean="0">
                <a:solidFill>
                  <a:srgbClr val="185496"/>
                </a:solidFill>
              </a:rPr>
              <a:t>■</a:t>
            </a:r>
            <a:r>
              <a:rPr lang="ja-JP" altLang="en-US" sz="2000" dirty="0" smtClean="0"/>
              <a:t>：空き店舗　</a:t>
            </a:r>
            <a:r>
              <a:rPr lang="ja-JP" altLang="en-US" sz="2000" dirty="0" smtClean="0">
                <a:solidFill>
                  <a:srgbClr val="C78644"/>
                </a:solidFill>
              </a:rPr>
              <a:t>■</a:t>
            </a:r>
            <a:r>
              <a:rPr lang="ja-JP" altLang="en-US" sz="2000" dirty="0" smtClean="0"/>
              <a:t>：空き地</a:t>
            </a:r>
            <a:endParaRPr lang="en-US" altLang="ja-JP" sz="2000" dirty="0"/>
          </a:p>
        </p:txBody>
      </p:sp>
      <p:grpSp>
        <p:nvGrpSpPr>
          <p:cNvPr id="16" name="図形グループ 15"/>
          <p:cNvGrpSpPr/>
          <p:nvPr/>
        </p:nvGrpSpPr>
        <p:grpSpPr>
          <a:xfrm>
            <a:off x="4724672" y="2151760"/>
            <a:ext cx="4047453" cy="4120038"/>
            <a:chOff x="4501253" y="1394012"/>
            <a:chExt cx="4340049" cy="4340109"/>
          </a:xfrm>
        </p:grpSpPr>
        <p:pic>
          <p:nvPicPr>
            <p:cNvPr id="13" name="図 12" descr="map_noname*.jpg"/>
            <p:cNvPicPr>
              <a:picLocks noChangeAspect="1"/>
            </p:cNvPicPr>
            <p:nvPr/>
          </p:nvPicPr>
          <p:blipFill rotWithShape="1">
            <a:blip r:embed="rId3" cstate="print">
              <a:extLst>
                <a:ext uri="{28A0092B-C50C-407E-A947-70E740481C1C}">
                  <a14:useLocalDpi xmlns:a14="http://schemas.microsoft.com/office/drawing/2010/main" val="0"/>
                </a:ext>
              </a:extLst>
            </a:blip>
            <a:srcRect l="12928" t="17696" r="27338" b="21096"/>
            <a:stretch/>
          </p:blipFill>
          <p:spPr>
            <a:xfrm>
              <a:off x="4501253" y="1394012"/>
              <a:ext cx="4340049" cy="4340109"/>
            </a:xfrm>
            <a:prstGeom prst="rect">
              <a:avLst/>
            </a:prstGeom>
          </p:spPr>
        </p:pic>
        <p:sp>
          <p:nvSpPr>
            <p:cNvPr id="26" name="円/楕円 25"/>
            <p:cNvSpPr/>
            <p:nvPr/>
          </p:nvSpPr>
          <p:spPr>
            <a:xfrm>
              <a:off x="4728697" y="1619749"/>
              <a:ext cx="3960000" cy="3960000"/>
            </a:xfrm>
            <a:prstGeom prst="ellipse">
              <a:avLst/>
            </a:prstGeom>
            <a:noFill/>
            <a:ln w="28575">
              <a:solidFill>
                <a:srgbClr val="C921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4" name="角丸四角形吹き出し 13"/>
          <p:cNvSpPr/>
          <p:nvPr/>
        </p:nvSpPr>
        <p:spPr>
          <a:xfrm>
            <a:off x="699833" y="4397586"/>
            <a:ext cx="3796815" cy="2221853"/>
          </a:xfrm>
          <a:prstGeom prst="wedgeRoundRectCallout">
            <a:avLst>
              <a:gd name="adj1" fmla="val 62541"/>
              <a:gd name="adj2" fmla="val -54118"/>
              <a:gd name="adj3" fmla="val 16667"/>
            </a:avLst>
          </a:prstGeom>
          <a:solidFill>
            <a:schemeClr val="bg1"/>
          </a:solidFill>
          <a:ln w="28575" cmpd="sng">
            <a:solidFill>
              <a:srgbClr val="2D32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15" name="図 14"/>
          <p:cNvPicPr>
            <a:picLocks noChangeAspect="1"/>
          </p:cNvPicPr>
          <p:nvPr/>
        </p:nvPicPr>
        <p:blipFill rotWithShape="1">
          <a:blip r:embed="rId4" cstate="print">
            <a:extLst>
              <a:ext uri="{28A0092B-C50C-407E-A947-70E740481C1C}">
                <a14:useLocalDpi xmlns:a14="http://schemas.microsoft.com/office/drawing/2010/main" val="0"/>
              </a:ext>
            </a:extLst>
          </a:blip>
          <a:srcRect l="6816" t="4366" b="18870"/>
          <a:stretch/>
        </p:blipFill>
        <p:spPr>
          <a:xfrm>
            <a:off x="816208" y="4457305"/>
            <a:ext cx="3499525" cy="2162134"/>
          </a:xfrm>
          <a:prstGeom prst="rect">
            <a:avLst/>
          </a:prstGeom>
          <a:ln>
            <a:noFill/>
          </a:ln>
          <a:effectLst>
            <a:softEdge rad="112500"/>
          </a:effectLst>
        </p:spPr>
      </p:pic>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28</a:t>
            </a:fld>
            <a:endParaRPr lang="ja-JP" altLang="en-US">
              <a:solidFill>
                <a:prstClr val="black">
                  <a:tint val="75000"/>
                </a:prstClr>
              </a:solidFill>
            </a:endParaRPr>
          </a:p>
        </p:txBody>
      </p:sp>
    </p:spTree>
    <p:extLst>
      <p:ext uri="{BB962C8B-B14F-4D97-AF65-F5344CB8AC3E}">
        <p14:creationId xmlns:p14="http://schemas.microsoft.com/office/powerpoint/2010/main" val="344523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p:cNvSpPr/>
          <p:nvPr/>
        </p:nvSpPr>
        <p:spPr>
          <a:xfrm>
            <a:off x="93691" y="1094874"/>
            <a:ext cx="8973534" cy="5654842"/>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18" name="正方形/長方形 17"/>
          <p:cNvSpPr/>
          <p:nvPr/>
        </p:nvSpPr>
        <p:spPr>
          <a:xfrm>
            <a:off x="184656" y="4054163"/>
            <a:ext cx="6361308" cy="2558429"/>
          </a:xfrm>
          <a:prstGeom prst="rect">
            <a:avLst/>
          </a:prstGeom>
          <a:solidFill>
            <a:schemeClr val="bg1"/>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dirty="0"/>
          </a:p>
        </p:txBody>
      </p:sp>
      <p:sp>
        <p:nvSpPr>
          <p:cNvPr id="2" name="正方形/長方形 1"/>
          <p:cNvSpPr/>
          <p:nvPr/>
        </p:nvSpPr>
        <p:spPr>
          <a:xfrm>
            <a:off x="0" y="-602"/>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92" dirty="0">
                <a:solidFill>
                  <a:schemeClr val="tx1"/>
                </a:solidFill>
                <a:latin typeface="+mj-ea"/>
                <a:ea typeface="+mj-ea"/>
              </a:rPr>
              <a:t>現状</a:t>
            </a:r>
          </a:p>
        </p:txBody>
      </p:sp>
      <p:sp>
        <p:nvSpPr>
          <p:cNvPr id="10" name="角丸四角形 9"/>
          <p:cNvSpPr/>
          <p:nvPr/>
        </p:nvSpPr>
        <p:spPr>
          <a:xfrm>
            <a:off x="137550" y="141314"/>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28" name="テキスト ボックス 27"/>
          <p:cNvSpPr txBox="1"/>
          <p:nvPr/>
        </p:nvSpPr>
        <p:spPr>
          <a:xfrm>
            <a:off x="184656" y="1244876"/>
            <a:ext cx="3240278" cy="433196"/>
          </a:xfrm>
          <a:prstGeom prst="rect">
            <a:avLst/>
          </a:prstGeom>
          <a:noFill/>
        </p:spPr>
        <p:txBody>
          <a:bodyPr wrap="square" rtlCol="0">
            <a:spAutoFit/>
          </a:bodyPr>
          <a:lstStyle/>
          <a:p>
            <a:pPr algn="ctr">
              <a:buClr>
                <a:srgbClr val="002060"/>
              </a:buClr>
            </a:pPr>
            <a:r>
              <a:rPr lang="ja-JP" altLang="en-US" sz="2215" b="1" dirty="0"/>
              <a:t>アンケート調査</a:t>
            </a:r>
            <a:endParaRPr lang="en-US" altLang="ja-JP" sz="2215" b="1" dirty="0"/>
          </a:p>
        </p:txBody>
      </p:sp>
      <p:sp>
        <p:nvSpPr>
          <p:cNvPr id="4" name="正方形/長方形 3"/>
          <p:cNvSpPr/>
          <p:nvPr/>
        </p:nvSpPr>
        <p:spPr>
          <a:xfrm>
            <a:off x="176628" y="1684595"/>
            <a:ext cx="6361308" cy="2274436"/>
          </a:xfrm>
          <a:prstGeom prst="rect">
            <a:avLst/>
          </a:prstGeom>
          <a:solidFill>
            <a:schemeClr val="bg1"/>
          </a:soli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dirty="0"/>
          </a:p>
        </p:txBody>
      </p:sp>
      <p:sp>
        <p:nvSpPr>
          <p:cNvPr id="39" name="テキスト ボックス 38"/>
          <p:cNvSpPr txBox="1"/>
          <p:nvPr/>
        </p:nvSpPr>
        <p:spPr>
          <a:xfrm>
            <a:off x="982464" y="3627105"/>
            <a:ext cx="4535911" cy="291170"/>
          </a:xfrm>
          <a:prstGeom prst="rect">
            <a:avLst/>
          </a:prstGeom>
          <a:noFill/>
        </p:spPr>
        <p:txBody>
          <a:bodyPr wrap="square" rtlCol="0">
            <a:spAutoFit/>
          </a:bodyPr>
          <a:lstStyle/>
          <a:p>
            <a:r>
              <a:rPr lang="ja-JP" altLang="en-US" sz="1292" dirty="0"/>
              <a:t>全くそう思わない：　</a:t>
            </a:r>
            <a:r>
              <a:rPr lang="en-US" altLang="ja-JP" sz="1292" dirty="0">
                <a:solidFill>
                  <a:srgbClr val="3366FF"/>
                </a:solidFill>
              </a:rPr>
              <a:t>■</a:t>
            </a:r>
            <a:r>
              <a:rPr lang="en-US" altLang="ja-JP" sz="1292" dirty="0"/>
              <a:t>⇔</a:t>
            </a:r>
            <a:r>
              <a:rPr lang="en-US" altLang="ja-JP" sz="1292" dirty="0">
                <a:solidFill>
                  <a:schemeClr val="accent1">
                    <a:lumMod val="40000"/>
                    <a:lumOff val="60000"/>
                  </a:schemeClr>
                </a:solidFill>
              </a:rPr>
              <a:t>■</a:t>
            </a:r>
            <a:r>
              <a:rPr lang="en-US" altLang="ja-JP" sz="1292" dirty="0"/>
              <a:t>⇔</a:t>
            </a:r>
            <a:r>
              <a:rPr lang="en-US" altLang="ja-JP" sz="1292" dirty="0">
                <a:solidFill>
                  <a:schemeClr val="bg1">
                    <a:lumMod val="75000"/>
                  </a:schemeClr>
                </a:solidFill>
              </a:rPr>
              <a:t>■</a:t>
            </a:r>
            <a:r>
              <a:rPr lang="en-US" altLang="ja-JP" sz="1292" dirty="0"/>
              <a:t>⇔</a:t>
            </a:r>
            <a:r>
              <a:rPr lang="en-US" altLang="ja-JP" sz="1292" dirty="0">
                <a:solidFill>
                  <a:schemeClr val="accent4"/>
                </a:solidFill>
              </a:rPr>
              <a:t>■</a:t>
            </a:r>
            <a:r>
              <a:rPr lang="en-US" altLang="ja-JP" sz="1292" dirty="0"/>
              <a:t>⇔</a:t>
            </a:r>
            <a:r>
              <a:rPr lang="en-US" altLang="ja-JP" sz="1292" dirty="0">
                <a:solidFill>
                  <a:srgbClr val="FF6600"/>
                </a:solidFill>
              </a:rPr>
              <a:t>■</a:t>
            </a:r>
            <a:r>
              <a:rPr lang="ja-JP" altLang="en-US" sz="1292" dirty="0"/>
              <a:t>　：とてもそう思う</a:t>
            </a:r>
          </a:p>
        </p:txBody>
      </p:sp>
      <p:sp>
        <p:nvSpPr>
          <p:cNvPr id="41" name="正方形/長方形 40"/>
          <p:cNvSpPr/>
          <p:nvPr/>
        </p:nvSpPr>
        <p:spPr>
          <a:xfrm>
            <a:off x="623221" y="1996250"/>
            <a:ext cx="5855924" cy="516071"/>
          </a:xfrm>
          <a:prstGeom prst="rect">
            <a:avLst/>
          </a:prstGeom>
          <a:noFill/>
          <a:ln w="38100">
            <a:solidFill>
              <a:srgbClr val="C921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9" name="テキスト ボックス 8"/>
          <p:cNvSpPr txBox="1"/>
          <p:nvPr/>
        </p:nvSpPr>
        <p:spPr>
          <a:xfrm>
            <a:off x="977984" y="6223468"/>
            <a:ext cx="4705380" cy="291170"/>
          </a:xfrm>
          <a:prstGeom prst="rect">
            <a:avLst/>
          </a:prstGeom>
          <a:noFill/>
        </p:spPr>
        <p:txBody>
          <a:bodyPr wrap="square" rtlCol="0">
            <a:spAutoFit/>
          </a:bodyPr>
          <a:lstStyle/>
          <a:p>
            <a:r>
              <a:rPr lang="ja-JP" altLang="en-US" sz="1292" dirty="0"/>
              <a:t>全く興味深くない：　</a:t>
            </a:r>
            <a:r>
              <a:rPr lang="en-US" altLang="ja-JP" sz="1292" dirty="0">
                <a:solidFill>
                  <a:srgbClr val="3366FF"/>
                </a:solidFill>
              </a:rPr>
              <a:t>■</a:t>
            </a:r>
            <a:r>
              <a:rPr lang="en-US" altLang="ja-JP" sz="1292" dirty="0"/>
              <a:t>⇔</a:t>
            </a:r>
            <a:r>
              <a:rPr lang="en-US" altLang="ja-JP" sz="1292" dirty="0">
                <a:solidFill>
                  <a:schemeClr val="accent1">
                    <a:lumMod val="40000"/>
                    <a:lumOff val="60000"/>
                  </a:schemeClr>
                </a:solidFill>
              </a:rPr>
              <a:t>■</a:t>
            </a:r>
            <a:r>
              <a:rPr lang="en-US" altLang="ja-JP" sz="1292" dirty="0"/>
              <a:t>⇔</a:t>
            </a:r>
            <a:r>
              <a:rPr lang="en-US" altLang="ja-JP" sz="1292" dirty="0">
                <a:solidFill>
                  <a:schemeClr val="bg1">
                    <a:lumMod val="75000"/>
                  </a:schemeClr>
                </a:solidFill>
              </a:rPr>
              <a:t>■</a:t>
            </a:r>
            <a:r>
              <a:rPr lang="en-US" altLang="ja-JP" sz="1292" dirty="0"/>
              <a:t>⇔</a:t>
            </a:r>
            <a:r>
              <a:rPr lang="en-US" altLang="ja-JP" sz="1292" dirty="0">
                <a:solidFill>
                  <a:schemeClr val="accent4"/>
                </a:solidFill>
              </a:rPr>
              <a:t>■</a:t>
            </a:r>
            <a:r>
              <a:rPr lang="en-US" altLang="ja-JP" sz="1292" dirty="0"/>
              <a:t>⇔</a:t>
            </a:r>
            <a:r>
              <a:rPr lang="en-US" altLang="ja-JP" sz="1292" dirty="0">
                <a:solidFill>
                  <a:srgbClr val="FF6600"/>
                </a:solidFill>
              </a:rPr>
              <a:t>■</a:t>
            </a:r>
            <a:r>
              <a:rPr lang="ja-JP" altLang="en-US" sz="1292" dirty="0">
                <a:solidFill>
                  <a:srgbClr val="FF6600"/>
                </a:solidFill>
              </a:rPr>
              <a:t>　</a:t>
            </a:r>
            <a:r>
              <a:rPr lang="ja-JP" altLang="en-US" sz="1292" dirty="0"/>
              <a:t>：とても興味深い</a:t>
            </a:r>
          </a:p>
        </p:txBody>
      </p:sp>
      <p:sp>
        <p:nvSpPr>
          <p:cNvPr id="42" name="正方形/長方形 41"/>
          <p:cNvSpPr/>
          <p:nvPr/>
        </p:nvSpPr>
        <p:spPr>
          <a:xfrm>
            <a:off x="623221" y="4206671"/>
            <a:ext cx="5855924" cy="516071"/>
          </a:xfrm>
          <a:prstGeom prst="rect">
            <a:avLst/>
          </a:prstGeom>
          <a:noFill/>
          <a:ln w="38100">
            <a:solidFill>
              <a:srgbClr val="C921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graphicFrame>
        <p:nvGraphicFramePr>
          <p:cNvPr id="31" name="グラフ 30"/>
          <p:cNvGraphicFramePr>
            <a:graphicFrameLocks/>
          </p:cNvGraphicFramePr>
          <p:nvPr>
            <p:extLst>
              <p:ext uri="{D42A27DB-BD31-4B8C-83A1-F6EECF244321}">
                <p14:modId xmlns:p14="http://schemas.microsoft.com/office/powerpoint/2010/main" val="1337188384"/>
              </p:ext>
            </p:extLst>
          </p:nvPr>
        </p:nvGraphicFramePr>
        <p:xfrm>
          <a:off x="-1177163" y="4027201"/>
          <a:ext cx="7737343" cy="2812450"/>
        </p:xfrm>
        <a:graphic>
          <a:graphicData uri="http://schemas.openxmlformats.org/drawingml/2006/chart">
            <c:chart xmlns:c="http://schemas.openxmlformats.org/drawingml/2006/chart" xmlns:r="http://schemas.openxmlformats.org/officeDocument/2006/relationships" r:id="rId3"/>
          </a:graphicData>
        </a:graphic>
      </p:graphicFrame>
      <p:sp>
        <p:nvSpPr>
          <p:cNvPr id="3" name="正方形/長方形 2"/>
          <p:cNvSpPr/>
          <p:nvPr/>
        </p:nvSpPr>
        <p:spPr>
          <a:xfrm>
            <a:off x="3162266" y="1347482"/>
            <a:ext cx="5163022" cy="291170"/>
          </a:xfrm>
          <a:prstGeom prst="rect">
            <a:avLst/>
          </a:prstGeom>
        </p:spPr>
        <p:txBody>
          <a:bodyPr wrap="square">
            <a:spAutoFit/>
          </a:bodyPr>
          <a:lstStyle/>
          <a:p>
            <a:pPr>
              <a:buClr>
                <a:srgbClr val="002060"/>
              </a:buClr>
            </a:pPr>
            <a:r>
              <a:rPr lang="ja-JP" altLang="en-US" sz="1292" dirty="0"/>
              <a:t>対象：小学生年代の子供を持ち、荒川沖周辺に住む家庭（</a:t>
            </a:r>
            <a:r>
              <a:rPr lang="en-US" altLang="ja-JP" sz="1292" dirty="0"/>
              <a:t>N=42</a:t>
            </a:r>
            <a:r>
              <a:rPr lang="ja-JP" altLang="en-US" sz="1292" dirty="0"/>
              <a:t>）</a:t>
            </a:r>
            <a:endParaRPr lang="en-US" altLang="ja-JP" sz="1292" dirty="0"/>
          </a:p>
        </p:txBody>
      </p:sp>
      <p:grpSp>
        <p:nvGrpSpPr>
          <p:cNvPr id="11" name="図形グループ 10"/>
          <p:cNvGrpSpPr/>
          <p:nvPr/>
        </p:nvGrpSpPr>
        <p:grpSpPr>
          <a:xfrm>
            <a:off x="6499548" y="4266295"/>
            <a:ext cx="2644453" cy="2057111"/>
            <a:chOff x="6539232" y="1878594"/>
            <a:chExt cx="2644453" cy="2228537"/>
          </a:xfrm>
        </p:grpSpPr>
        <p:sp>
          <p:nvSpPr>
            <p:cNvPr id="32" name="テキスト ボックス 31"/>
            <p:cNvSpPr txBox="1"/>
            <p:nvPr/>
          </p:nvSpPr>
          <p:spPr>
            <a:xfrm>
              <a:off x="6539232" y="1878594"/>
              <a:ext cx="2644453" cy="377118"/>
            </a:xfrm>
            <a:prstGeom prst="rect">
              <a:avLst/>
            </a:prstGeom>
            <a:noFill/>
          </p:spPr>
          <p:txBody>
            <a:bodyPr wrap="square" rtlCol="0">
              <a:spAutoFit/>
            </a:bodyPr>
            <a:lstStyle/>
            <a:p>
              <a:pPr algn="ctr">
                <a:buClr>
                  <a:srgbClr val="002060"/>
                </a:buClr>
              </a:pPr>
              <a:r>
                <a:rPr lang="en-US" altLang="ja-JP" sz="1662" dirty="0">
                  <a:solidFill>
                    <a:srgbClr val="000000"/>
                  </a:solidFill>
                </a:rPr>
                <a:t>Ex.</a:t>
              </a:r>
              <a:r>
                <a:rPr lang="ja-JP" altLang="en-US" sz="1662" dirty="0">
                  <a:solidFill>
                    <a:srgbClr val="000000"/>
                  </a:solidFill>
                </a:rPr>
                <a:t>取手アートプロジェクト</a:t>
              </a:r>
              <a:endParaRPr lang="en-US" altLang="ja-JP" sz="1662" dirty="0">
                <a:solidFill>
                  <a:srgbClr val="000000"/>
                </a:solidFill>
              </a:endParaRPr>
            </a:p>
          </p:txBody>
        </p:sp>
        <p:pic>
          <p:nvPicPr>
            <p:cNvPr id="7" name="図 6"/>
            <p:cNvPicPr>
              <a:picLocks noChangeAspect="1"/>
            </p:cNvPicPr>
            <p:nvPr/>
          </p:nvPicPr>
          <p:blipFill rotWithShape="1">
            <a:blip r:embed="rId4"/>
            <a:srcRect l="7167" r="5296"/>
            <a:stretch/>
          </p:blipFill>
          <p:spPr>
            <a:xfrm>
              <a:off x="6691450" y="2198799"/>
              <a:ext cx="2340017" cy="1646156"/>
            </a:xfrm>
            <a:prstGeom prst="rect">
              <a:avLst/>
            </a:prstGeom>
            <a:ln>
              <a:noFill/>
            </a:ln>
            <a:effectLst>
              <a:softEdge rad="112500"/>
            </a:effectLst>
          </p:spPr>
        </p:pic>
        <p:sp>
          <p:nvSpPr>
            <p:cNvPr id="24" name="テキスト ボックス 23"/>
            <p:cNvSpPr txBox="1"/>
            <p:nvPr/>
          </p:nvSpPr>
          <p:spPr>
            <a:xfrm>
              <a:off x="6599864" y="3822400"/>
              <a:ext cx="2583821" cy="284731"/>
            </a:xfrm>
            <a:prstGeom prst="rect">
              <a:avLst/>
            </a:prstGeom>
            <a:noFill/>
          </p:spPr>
          <p:txBody>
            <a:bodyPr wrap="square" rtlCol="0">
              <a:spAutoFit/>
            </a:bodyPr>
            <a:lstStyle/>
            <a:p>
              <a:pPr algn="ctr">
                <a:buClr>
                  <a:srgbClr val="002060"/>
                </a:buClr>
              </a:pPr>
              <a:r>
                <a:rPr lang="ja-JP" altLang="en-US" sz="1108" dirty="0"/>
                <a:t>（出典：井野アーティストヴィレッジ</a:t>
              </a:r>
              <a:r>
                <a:rPr lang="en-US" altLang="ja-JP" sz="1108" dirty="0"/>
                <a:t>HP</a:t>
              </a:r>
              <a:r>
                <a:rPr lang="ja-JP" altLang="en-US" sz="1108" dirty="0"/>
                <a:t>）</a:t>
              </a:r>
              <a:endParaRPr lang="en-US" altLang="ja-JP" sz="1108" dirty="0"/>
            </a:p>
          </p:txBody>
        </p:sp>
      </p:grpSp>
      <p:graphicFrame>
        <p:nvGraphicFramePr>
          <p:cNvPr id="33" name="グラフ 32"/>
          <p:cNvGraphicFramePr>
            <a:graphicFrameLocks/>
          </p:cNvGraphicFramePr>
          <p:nvPr>
            <p:extLst>
              <p:ext uri="{D42A27DB-BD31-4B8C-83A1-F6EECF244321}">
                <p14:modId xmlns:p14="http://schemas.microsoft.com/office/powerpoint/2010/main" val="1056108014"/>
              </p:ext>
            </p:extLst>
          </p:nvPr>
        </p:nvGraphicFramePr>
        <p:xfrm>
          <a:off x="221213" y="1863045"/>
          <a:ext cx="6363759" cy="2329946"/>
        </p:xfrm>
        <a:graphic>
          <a:graphicData uri="http://schemas.openxmlformats.org/drawingml/2006/chart">
            <c:chart xmlns:c="http://schemas.openxmlformats.org/drawingml/2006/chart" xmlns:r="http://schemas.openxmlformats.org/officeDocument/2006/relationships" r:id="rId5"/>
          </a:graphicData>
        </a:graphic>
      </p:graphicFrame>
      <p:grpSp>
        <p:nvGrpSpPr>
          <p:cNvPr id="6" name="グループ化 5"/>
          <p:cNvGrpSpPr/>
          <p:nvPr/>
        </p:nvGrpSpPr>
        <p:grpSpPr>
          <a:xfrm>
            <a:off x="6417628" y="2000033"/>
            <a:ext cx="2808288" cy="1918311"/>
            <a:chOff x="6417628" y="1880951"/>
            <a:chExt cx="2808288" cy="2078171"/>
          </a:xfrm>
        </p:grpSpPr>
        <p:pic>
          <p:nvPicPr>
            <p:cNvPr id="1026" name="Picture 2" descr="２"/>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724973" y="2152301"/>
              <a:ext cx="2193599" cy="16452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25" name="テキスト ボックス 24"/>
            <p:cNvSpPr txBox="1"/>
            <p:nvPr/>
          </p:nvSpPr>
          <p:spPr>
            <a:xfrm>
              <a:off x="6417628" y="1880951"/>
              <a:ext cx="2808288" cy="377118"/>
            </a:xfrm>
            <a:prstGeom prst="rect">
              <a:avLst/>
            </a:prstGeom>
            <a:noFill/>
          </p:spPr>
          <p:txBody>
            <a:bodyPr wrap="square" rtlCol="0">
              <a:spAutoFit/>
            </a:bodyPr>
            <a:lstStyle/>
            <a:p>
              <a:pPr algn="ctr">
                <a:buClr>
                  <a:srgbClr val="002060"/>
                </a:buClr>
              </a:pPr>
              <a:r>
                <a:rPr lang="en-US" altLang="ja-JP" sz="1662" dirty="0">
                  <a:solidFill>
                    <a:srgbClr val="000000"/>
                  </a:solidFill>
                </a:rPr>
                <a:t>Ex.</a:t>
              </a:r>
              <a:r>
                <a:rPr lang="ja-JP" altLang="en-US" sz="1662" dirty="0">
                  <a:solidFill>
                    <a:srgbClr val="000000"/>
                  </a:solidFill>
                </a:rPr>
                <a:t>創造的復興プロジェクト</a:t>
              </a:r>
              <a:endParaRPr lang="en-US" altLang="ja-JP" sz="1662" dirty="0">
                <a:solidFill>
                  <a:srgbClr val="000000"/>
                </a:solidFill>
              </a:endParaRPr>
            </a:p>
          </p:txBody>
        </p:sp>
        <p:sp>
          <p:nvSpPr>
            <p:cNvPr id="26" name="テキスト ボックス 25"/>
            <p:cNvSpPr txBox="1"/>
            <p:nvPr/>
          </p:nvSpPr>
          <p:spPr>
            <a:xfrm>
              <a:off x="6529861" y="3674391"/>
              <a:ext cx="2583821" cy="284731"/>
            </a:xfrm>
            <a:prstGeom prst="rect">
              <a:avLst/>
            </a:prstGeom>
            <a:noFill/>
          </p:spPr>
          <p:txBody>
            <a:bodyPr wrap="square" rtlCol="0">
              <a:spAutoFit/>
            </a:bodyPr>
            <a:lstStyle/>
            <a:p>
              <a:pPr algn="ctr">
                <a:buClr>
                  <a:srgbClr val="002060"/>
                </a:buClr>
              </a:pPr>
              <a:r>
                <a:rPr lang="ja-JP" altLang="en-US" sz="1108" dirty="0"/>
                <a:t>（出典：筑波大</a:t>
              </a:r>
              <a:r>
                <a:rPr lang="en-US" altLang="ja-JP" sz="1108" dirty="0"/>
                <a:t>CR</a:t>
              </a:r>
              <a:r>
                <a:rPr lang="ja-JP" altLang="en-US" sz="1108" dirty="0"/>
                <a:t>プロジェクト</a:t>
              </a:r>
              <a:r>
                <a:rPr lang="en-US" altLang="ja-JP" sz="1108" dirty="0"/>
                <a:t>HP</a:t>
              </a:r>
              <a:r>
                <a:rPr lang="ja-JP" altLang="en-US" sz="1108" dirty="0"/>
                <a:t>）</a:t>
              </a:r>
              <a:endParaRPr lang="en-US" altLang="ja-JP" sz="1108" dirty="0"/>
            </a:p>
          </p:txBody>
        </p:sp>
      </p:grpSp>
      <p:sp>
        <p:nvSpPr>
          <p:cNvPr id="5" name="スライド番号プレースホルダー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29</a:t>
            </a:fld>
            <a:endParaRPr lang="ja-JP" altLang="en-US">
              <a:solidFill>
                <a:prstClr val="black">
                  <a:tint val="75000"/>
                </a:prstClr>
              </a:solidFill>
            </a:endParaRPr>
          </a:p>
        </p:txBody>
      </p:sp>
    </p:spTree>
    <p:extLst>
      <p:ext uri="{BB962C8B-B14F-4D97-AF65-F5344CB8AC3E}">
        <p14:creationId xmlns:p14="http://schemas.microsoft.com/office/powerpoint/2010/main" val="641203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1695" y="1238572"/>
            <a:ext cx="2936636" cy="2202477"/>
          </a:xfrm>
          <a:prstGeom prst="rect">
            <a:avLst/>
          </a:prstGeom>
          <a:ln>
            <a:noFill/>
          </a:ln>
          <a:effectLst>
            <a:outerShdw blurRad="292100" dist="139700" dir="2700000" algn="tl" rotWithShape="0">
              <a:srgbClr val="333333">
                <a:alpha val="65000"/>
              </a:srgbClr>
            </a:outerShdw>
          </a:effectLst>
        </p:spPr>
      </p:pic>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sz="4000" dirty="0">
              <a:solidFill>
                <a:schemeClr val="tx1"/>
              </a:solidFill>
              <a:latin typeface="+mj-ea"/>
              <a:ea typeface="+mj-ea"/>
            </a:endParaRP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土浦の現状</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07" y="3516669"/>
            <a:ext cx="2962699" cy="2222024"/>
          </a:xfrm>
          <a:prstGeom prst="rect">
            <a:avLst/>
          </a:prstGeom>
          <a:ln>
            <a:noFill/>
          </a:ln>
          <a:effectLst>
            <a:outerShdw blurRad="292100" dist="139700" dir="2700000" algn="tl" rotWithShape="0">
              <a:srgbClr val="333333">
                <a:alpha val="65000"/>
              </a:srgbClr>
            </a:outerShdw>
          </a:effectLst>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06" y="1263077"/>
            <a:ext cx="2936637" cy="2202478"/>
          </a:xfrm>
          <a:prstGeom prst="rect">
            <a:avLst/>
          </a:prstGeom>
          <a:ln>
            <a:noFill/>
          </a:ln>
          <a:effectLst>
            <a:outerShdw blurRad="292100" dist="139700" dir="2700000" algn="tl" rotWithShape="0">
              <a:srgbClr val="333333">
                <a:alpha val="65000"/>
              </a:srgbClr>
            </a:outerShdw>
          </a:effectLst>
        </p:spPr>
      </p:pic>
      <p:sp>
        <p:nvSpPr>
          <p:cNvPr id="9" name="テキスト ボックス 8"/>
          <p:cNvSpPr txBox="1"/>
          <p:nvPr/>
        </p:nvSpPr>
        <p:spPr>
          <a:xfrm>
            <a:off x="113623" y="3050067"/>
            <a:ext cx="2850601" cy="369332"/>
          </a:xfrm>
          <a:prstGeom prst="rect">
            <a:avLst/>
          </a:prstGeom>
          <a:solidFill>
            <a:schemeClr val="bg1"/>
          </a:solidFill>
        </p:spPr>
        <p:txBody>
          <a:bodyPr wrap="square" rtlCol="0">
            <a:spAutoFit/>
          </a:bodyPr>
          <a:lstStyle/>
          <a:p>
            <a:pPr algn="ctr"/>
            <a:r>
              <a:rPr lang="ja-JP" altLang="en-US" dirty="0"/>
              <a:t>農地</a:t>
            </a:r>
            <a:endParaRPr kumimoji="1" lang="ja-JP" altLang="en-US" dirty="0"/>
          </a:p>
        </p:txBody>
      </p:sp>
      <p:sp>
        <p:nvSpPr>
          <p:cNvPr id="10" name="テキスト ボックス 9"/>
          <p:cNvSpPr txBox="1"/>
          <p:nvPr/>
        </p:nvSpPr>
        <p:spPr>
          <a:xfrm>
            <a:off x="3133668" y="3050067"/>
            <a:ext cx="2850601" cy="369332"/>
          </a:xfrm>
          <a:prstGeom prst="rect">
            <a:avLst/>
          </a:prstGeom>
          <a:solidFill>
            <a:schemeClr val="bg1"/>
          </a:solidFill>
        </p:spPr>
        <p:txBody>
          <a:bodyPr wrap="square" rtlCol="0">
            <a:spAutoFit/>
          </a:bodyPr>
          <a:lstStyle/>
          <a:p>
            <a:pPr algn="ctr"/>
            <a:r>
              <a:rPr kumimoji="1" lang="ja-JP" altLang="en-US" dirty="0" smtClean="0"/>
              <a:t>土浦協同病院</a:t>
            </a:r>
            <a:endParaRPr kumimoji="1" lang="ja-JP" altLang="en-US" dirty="0"/>
          </a:p>
        </p:txBody>
      </p:sp>
      <p:sp>
        <p:nvSpPr>
          <p:cNvPr id="11" name="テキスト ボックス 10"/>
          <p:cNvSpPr txBox="1"/>
          <p:nvPr/>
        </p:nvSpPr>
        <p:spPr>
          <a:xfrm>
            <a:off x="107355" y="5339155"/>
            <a:ext cx="2850601" cy="369332"/>
          </a:xfrm>
          <a:prstGeom prst="rect">
            <a:avLst/>
          </a:prstGeom>
          <a:solidFill>
            <a:schemeClr val="bg1"/>
          </a:solidFill>
        </p:spPr>
        <p:txBody>
          <a:bodyPr wrap="square" rtlCol="0">
            <a:spAutoFit/>
          </a:bodyPr>
          <a:lstStyle/>
          <a:p>
            <a:pPr algn="ctr"/>
            <a:r>
              <a:rPr lang="ja-JP" altLang="en-US" dirty="0" smtClean="0"/>
              <a:t>シャッター</a:t>
            </a:r>
            <a:r>
              <a:rPr lang="ja-JP" altLang="en-US" dirty="0"/>
              <a:t>街</a:t>
            </a:r>
            <a:endParaRPr kumimoji="1" lang="ja-JP" altLang="en-US" dirty="0"/>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0694" y="3520878"/>
            <a:ext cx="2962699" cy="2222024"/>
          </a:xfrm>
          <a:prstGeom prst="rect">
            <a:avLst/>
          </a:prstGeom>
          <a:ln>
            <a:noFill/>
          </a:ln>
          <a:effectLst>
            <a:outerShdw blurRad="292100" dist="139700" dir="2700000" algn="tl" rotWithShape="0">
              <a:srgbClr val="333333">
                <a:alpha val="65000"/>
              </a:srgbClr>
            </a:outerShdw>
          </a:effectLst>
        </p:spPr>
      </p:pic>
      <p:sp>
        <p:nvSpPr>
          <p:cNvPr id="15" name="テキスト ボックス 14"/>
          <p:cNvSpPr txBox="1"/>
          <p:nvPr/>
        </p:nvSpPr>
        <p:spPr>
          <a:xfrm>
            <a:off x="6166742" y="5323784"/>
            <a:ext cx="2850601" cy="369332"/>
          </a:xfrm>
          <a:prstGeom prst="rect">
            <a:avLst/>
          </a:prstGeom>
          <a:solidFill>
            <a:schemeClr val="bg1"/>
          </a:solidFill>
        </p:spPr>
        <p:txBody>
          <a:bodyPr wrap="square" rtlCol="0">
            <a:spAutoFit/>
          </a:bodyPr>
          <a:lstStyle/>
          <a:p>
            <a:pPr algn="ctr"/>
            <a:r>
              <a:rPr kumimoji="1" lang="ja-JP" altLang="en-US" dirty="0" smtClean="0"/>
              <a:t>モール５０５</a:t>
            </a:r>
            <a:endParaRPr kumimoji="1" lang="ja-JP" altLang="en-US" dirty="0"/>
          </a:p>
        </p:txBody>
      </p:sp>
      <p:sp>
        <p:nvSpPr>
          <p:cNvPr id="19" name="テキスト ボックス 18"/>
          <p:cNvSpPr txBox="1"/>
          <p:nvPr/>
        </p:nvSpPr>
        <p:spPr>
          <a:xfrm>
            <a:off x="5676900" y="6563412"/>
            <a:ext cx="3396493" cy="276999"/>
          </a:xfrm>
          <a:prstGeom prst="rect">
            <a:avLst/>
          </a:prstGeom>
          <a:noFill/>
        </p:spPr>
        <p:txBody>
          <a:bodyPr wrap="square" rtlCol="0">
            <a:spAutoFit/>
          </a:bodyPr>
          <a:lstStyle/>
          <a:p>
            <a:r>
              <a:rPr kumimoji="1" lang="ja-JP" altLang="en-US" sz="1200" dirty="0" smtClean="0"/>
              <a:t>班員撮影（</a:t>
            </a:r>
            <a:r>
              <a:rPr kumimoji="1" lang="en-US" altLang="ja-JP" sz="1200" dirty="0" smtClean="0"/>
              <a:t>2014.10.10.09, 2014.10.10, 2014.10.06</a:t>
            </a:r>
            <a:r>
              <a:rPr kumimoji="1" lang="ja-JP" altLang="en-US" sz="1200" dirty="0" smtClean="0"/>
              <a:t>）</a:t>
            </a:r>
            <a:endParaRPr kumimoji="1" lang="ja-JP" altLang="en-US" sz="1200" dirty="0"/>
          </a:p>
        </p:txBody>
      </p:sp>
      <p:sp>
        <p:nvSpPr>
          <p:cNvPr id="20" name="フレーム 19"/>
          <p:cNvSpPr/>
          <p:nvPr/>
        </p:nvSpPr>
        <p:spPr>
          <a:xfrm>
            <a:off x="150286" y="587940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400" kern="0" dirty="0" smtClean="0">
                <a:solidFill>
                  <a:prstClr val="black"/>
                </a:solidFill>
              </a:rPr>
              <a:t>産業・自然・歴史があるが、もっと輝かせたい！</a:t>
            </a: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a:xfrm>
            <a:off x="6932340" y="6331063"/>
            <a:ext cx="2057400" cy="365125"/>
          </a:xfrm>
        </p:spPr>
        <p:txBody>
          <a:bodyPr/>
          <a:lstStyle/>
          <a:p>
            <a:fld id="{FA8F30AE-BE2D-46FD-AE1D-351BB67E9D83}" type="slidenum">
              <a:rPr kumimoji="1" lang="ja-JP" altLang="en-US" sz="2000" smtClean="0"/>
              <a:pPr/>
              <a:t>3</a:t>
            </a:fld>
            <a:endParaRPr kumimoji="1" lang="ja-JP" altLang="en-US" sz="2000" dirty="0"/>
          </a:p>
        </p:txBody>
      </p:sp>
      <p:pic>
        <p:nvPicPr>
          <p:cNvPr id="21" name="図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0723" y="1234875"/>
            <a:ext cx="2949668" cy="2212251"/>
          </a:xfrm>
          <a:prstGeom prst="rect">
            <a:avLst/>
          </a:prstGeom>
          <a:ln>
            <a:noFill/>
          </a:ln>
          <a:effectLst>
            <a:outerShdw blurRad="292100" dist="139700" dir="2700000" algn="tl" rotWithShape="0">
              <a:srgbClr val="333333">
                <a:alpha val="65000"/>
              </a:srgbClr>
            </a:outerShdw>
          </a:effectLst>
        </p:spPr>
      </p:pic>
      <p:sp>
        <p:nvSpPr>
          <p:cNvPr id="22" name="テキスト ボックス 21"/>
          <p:cNvSpPr txBox="1"/>
          <p:nvPr/>
        </p:nvSpPr>
        <p:spPr>
          <a:xfrm>
            <a:off x="6162045" y="3035430"/>
            <a:ext cx="2850601" cy="369332"/>
          </a:xfrm>
          <a:prstGeom prst="rect">
            <a:avLst/>
          </a:prstGeom>
          <a:solidFill>
            <a:schemeClr val="bg1"/>
          </a:solidFill>
        </p:spPr>
        <p:txBody>
          <a:bodyPr wrap="square" rtlCol="0">
            <a:spAutoFit/>
          </a:bodyPr>
          <a:lstStyle/>
          <a:p>
            <a:pPr algn="ctr"/>
            <a:r>
              <a:rPr kumimoji="1" lang="ja-JP" altLang="en-US" dirty="0" smtClean="0"/>
              <a:t>自然資源</a:t>
            </a:r>
            <a:endParaRPr kumimoji="1" lang="ja-JP" altLang="en-US" dirty="0"/>
          </a:p>
        </p:txBody>
      </p:sp>
      <p:sp>
        <p:nvSpPr>
          <p:cNvPr id="23" name="角丸四角形 22"/>
          <p:cNvSpPr/>
          <p:nvPr/>
        </p:nvSpPr>
        <p:spPr>
          <a:xfrm>
            <a:off x="1077744" y="1450894"/>
            <a:ext cx="6944497" cy="831273"/>
          </a:xfrm>
          <a:prstGeom prst="roundRect">
            <a:avLst/>
          </a:prstGeom>
          <a:solidFill>
            <a:srgbClr val="F8806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土浦市の</a:t>
            </a:r>
            <a:r>
              <a:rPr lang="ja-JP" altLang="en-US" sz="2800" dirty="0">
                <a:solidFill>
                  <a:schemeClr val="tx1"/>
                </a:solidFill>
              </a:rPr>
              <a:t>輝</a:t>
            </a:r>
            <a:r>
              <a:rPr lang="ja-JP" altLang="en-US" sz="2800" dirty="0" smtClean="0">
                <a:solidFill>
                  <a:schemeClr val="tx1"/>
                </a:solidFill>
              </a:rPr>
              <a:t>き</a:t>
            </a:r>
            <a:endParaRPr kumimoji="1" lang="ja-JP" altLang="en-US" sz="2800" dirty="0">
              <a:solidFill>
                <a:schemeClr val="tx1"/>
              </a:solidFill>
            </a:endParaRPr>
          </a:p>
        </p:txBody>
      </p:sp>
      <p:pic>
        <p:nvPicPr>
          <p:cNvPr id="25" name="図 24" descr="PA113329.JPG"/>
          <p:cNvPicPr>
            <a:picLocks noChangeAspect="1"/>
          </p:cNvPicPr>
          <p:nvPr/>
        </p:nvPicPr>
        <p:blipFill>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tretch>
            <a:fillRect/>
          </a:stretch>
        </p:blipFill>
        <p:spPr>
          <a:xfrm>
            <a:off x="3081675" y="3516669"/>
            <a:ext cx="2948627" cy="2211470"/>
          </a:xfrm>
          <a:prstGeom prst="rect">
            <a:avLst/>
          </a:prstGeom>
          <a:ln>
            <a:noFill/>
          </a:ln>
          <a:effectLst>
            <a:outerShdw blurRad="292100" dist="139700" dir="2700000" algn="tl" rotWithShape="0">
              <a:srgbClr val="333333">
                <a:alpha val="65000"/>
              </a:srgbClr>
            </a:outerShdw>
          </a:effectLst>
        </p:spPr>
      </p:pic>
      <p:sp>
        <p:nvSpPr>
          <p:cNvPr id="16" name="テキスト ボックス 15"/>
          <p:cNvSpPr txBox="1"/>
          <p:nvPr/>
        </p:nvSpPr>
        <p:spPr>
          <a:xfrm>
            <a:off x="3124690" y="5307159"/>
            <a:ext cx="2850601" cy="369332"/>
          </a:xfrm>
          <a:prstGeom prst="rect">
            <a:avLst/>
          </a:prstGeom>
          <a:solidFill>
            <a:schemeClr val="bg1"/>
          </a:solidFill>
        </p:spPr>
        <p:txBody>
          <a:bodyPr wrap="square" rtlCol="0">
            <a:spAutoFit/>
          </a:bodyPr>
          <a:lstStyle/>
          <a:p>
            <a:pPr algn="ctr"/>
            <a:r>
              <a:rPr lang="ja-JP" altLang="en-US" dirty="0" smtClean="0"/>
              <a:t>閉店する</a:t>
            </a:r>
            <a:r>
              <a:rPr lang="en-US" altLang="ja-JP" dirty="0" smtClean="0"/>
              <a:t>MEGA</a:t>
            </a:r>
            <a:r>
              <a:rPr lang="ja-JP" altLang="en-US" dirty="0" smtClean="0"/>
              <a:t>ドンキ</a:t>
            </a:r>
            <a:endParaRPr kumimoji="1" lang="ja-JP" altLang="en-US" dirty="0"/>
          </a:p>
        </p:txBody>
      </p:sp>
      <p:sp>
        <p:nvSpPr>
          <p:cNvPr id="24" name="角丸四角形 23"/>
          <p:cNvSpPr/>
          <p:nvPr/>
        </p:nvSpPr>
        <p:spPr>
          <a:xfrm>
            <a:off x="1077743" y="3792270"/>
            <a:ext cx="6944497" cy="831273"/>
          </a:xfrm>
          <a:prstGeom prst="roundRect">
            <a:avLst/>
          </a:prstGeom>
          <a:solidFill>
            <a:schemeClr val="accent5">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rPr>
              <a:t>もっと輝かせたい場所</a:t>
            </a:r>
            <a:endParaRPr kumimoji="1" lang="ja-JP" altLang="en-US" sz="2800" dirty="0">
              <a:solidFill>
                <a:schemeClr val="tx1"/>
              </a:solidFill>
            </a:endParaRPr>
          </a:p>
        </p:txBody>
      </p:sp>
    </p:spTree>
    <p:extLst>
      <p:ext uri="{BB962C8B-B14F-4D97-AF65-F5344CB8AC3E}">
        <p14:creationId xmlns:p14="http://schemas.microsoft.com/office/powerpoint/2010/main" val="17669878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972876" y="3575254"/>
            <a:ext cx="7198249" cy="1923856"/>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p:cNvSpPr/>
          <p:nvPr/>
        </p:nvSpPr>
        <p:spPr>
          <a:xfrm>
            <a:off x="4780898" y="1229189"/>
            <a:ext cx="4095088" cy="2144629"/>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正方形/長方形 11"/>
          <p:cNvSpPr/>
          <p:nvPr/>
        </p:nvSpPr>
        <p:spPr>
          <a:xfrm>
            <a:off x="157942" y="1234447"/>
            <a:ext cx="4414058" cy="2139371"/>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schemeClr val="tx1"/>
                </a:solidFill>
                <a:latin typeface="+mj-ea"/>
                <a:ea typeface="+mj-ea"/>
              </a:rPr>
              <a:t>現状</a:t>
            </a:r>
            <a:endParaRPr kumimoji="1" lang="ja-JP" altLang="en-US" sz="4000" dirty="0">
              <a:solidFill>
                <a:schemeClr val="tx1"/>
              </a:solidFill>
              <a:latin typeface="+mj-ea"/>
              <a:ea typeface="+mj-ea"/>
            </a:endParaRPr>
          </a:p>
        </p:txBody>
      </p:sp>
      <p:sp>
        <p:nvSpPr>
          <p:cNvPr id="3" name="二等辺三角形 2"/>
          <p:cNvSpPr/>
          <p:nvPr/>
        </p:nvSpPr>
        <p:spPr>
          <a:xfrm rot="10800000">
            <a:off x="3833824" y="5658907"/>
            <a:ext cx="1467828" cy="239444"/>
          </a:xfrm>
          <a:prstGeom prst="triangle">
            <a:avLst/>
          </a:prstGeom>
          <a:solidFill>
            <a:srgbClr val="00206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6" name="フレーム 35"/>
          <p:cNvSpPr/>
          <p:nvPr/>
        </p:nvSpPr>
        <p:spPr>
          <a:xfrm>
            <a:off x="150286" y="6086006"/>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kern="0" dirty="0" smtClean="0">
                <a:solidFill>
                  <a:prstClr val="black"/>
                </a:solidFill>
                <a:latin typeface="Calibri" panose="020F0502020204030204"/>
                <a:ea typeface="ＭＳ Ｐゴシック"/>
              </a:rPr>
              <a:t>空き空間活用の場として“輝く”ポテンシャルを秘めている</a:t>
            </a:r>
            <a:endParaRPr kumimoji="0" lang="en-US" altLang="ja-JP" sz="2800" b="0" i="0" u="none" strike="noStrike" kern="0" cap="none" spc="0" normalizeH="0" baseline="0" noProof="0" dirty="0" smtClean="0">
              <a:ln>
                <a:noFill/>
              </a:ln>
              <a:solidFill>
                <a:prstClr val="black"/>
              </a:solidFill>
              <a:effectLst/>
              <a:uLnTx/>
              <a:uFillTx/>
              <a:latin typeface="Calibri" panose="020F0502020204030204"/>
              <a:ea typeface="ＭＳ Ｐゴシック"/>
            </a:endParaRPr>
          </a:p>
        </p:txBody>
      </p:sp>
      <p:sp>
        <p:nvSpPr>
          <p:cNvPr id="10" name="角丸四角形 9"/>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pic>
        <p:nvPicPr>
          <p:cNvPr id="27" name="図 26"/>
          <p:cNvPicPr>
            <a:picLocks noChangeAspect="1"/>
          </p:cNvPicPr>
          <p:nvPr/>
        </p:nvPicPr>
        <p:blipFill rotWithShape="1">
          <a:blip r:embed="rId3"/>
          <a:srcRect t="12851" b="6244"/>
          <a:stretch/>
        </p:blipFill>
        <p:spPr>
          <a:xfrm>
            <a:off x="939307" y="1270096"/>
            <a:ext cx="2676477" cy="1624059"/>
          </a:xfrm>
          <a:prstGeom prst="rect">
            <a:avLst/>
          </a:prstGeom>
          <a:ln>
            <a:noFill/>
          </a:ln>
          <a:effectLst>
            <a:softEdge rad="112500"/>
          </a:effectLst>
        </p:spPr>
      </p:pic>
      <p:pic>
        <p:nvPicPr>
          <p:cNvPr id="28" name="図 27" descr="IMG_0098.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7882" y="1249278"/>
            <a:ext cx="2538033" cy="1644879"/>
          </a:xfrm>
          <a:prstGeom prst="rect">
            <a:avLst/>
          </a:prstGeom>
          <a:ln>
            <a:noFill/>
          </a:ln>
          <a:effectLst>
            <a:softEdge rad="112500"/>
          </a:effectLst>
        </p:spPr>
      </p:pic>
      <p:sp>
        <p:nvSpPr>
          <p:cNvPr id="30" name="テキスト ボックス 29"/>
          <p:cNvSpPr txBox="1"/>
          <p:nvPr/>
        </p:nvSpPr>
        <p:spPr>
          <a:xfrm>
            <a:off x="187383" y="2904221"/>
            <a:ext cx="4278564" cy="400110"/>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en-US" altLang="ja-JP" sz="2000" dirty="0" smtClean="0">
                <a:solidFill>
                  <a:srgbClr val="000000"/>
                </a:solidFill>
              </a:rPr>
              <a:t>2015/03/14</a:t>
            </a:r>
            <a:r>
              <a:rPr lang="ja-JP" altLang="en-US" sz="2000" dirty="0" smtClean="0">
                <a:solidFill>
                  <a:srgbClr val="000000"/>
                </a:solidFill>
              </a:rPr>
              <a:t>　「上野東京ライン」開業</a:t>
            </a:r>
            <a:endParaRPr lang="en-US" altLang="ja-JP" sz="2000" dirty="0" smtClean="0">
              <a:solidFill>
                <a:srgbClr val="000000"/>
              </a:solidFill>
            </a:endParaRPr>
          </a:p>
        </p:txBody>
      </p:sp>
      <p:sp>
        <p:nvSpPr>
          <p:cNvPr id="32" name="テキスト ボックス 31"/>
          <p:cNvSpPr txBox="1"/>
          <p:nvPr/>
        </p:nvSpPr>
        <p:spPr>
          <a:xfrm>
            <a:off x="5211724" y="2900463"/>
            <a:ext cx="3022691" cy="400110"/>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smtClean="0">
                <a:solidFill>
                  <a:srgbClr val="000000"/>
                </a:solidFill>
              </a:rPr>
              <a:t>空き空間活用の可能性</a:t>
            </a:r>
            <a:endParaRPr lang="en-US" altLang="ja-JP" sz="2000" dirty="0" smtClean="0">
              <a:solidFill>
                <a:srgbClr val="000000"/>
              </a:solidFill>
            </a:endParaRPr>
          </a:p>
        </p:txBody>
      </p:sp>
      <p:sp>
        <p:nvSpPr>
          <p:cNvPr id="35" name="テキスト ボックス 34"/>
          <p:cNvSpPr txBox="1"/>
          <p:nvPr/>
        </p:nvSpPr>
        <p:spPr>
          <a:xfrm>
            <a:off x="4291881" y="3997773"/>
            <a:ext cx="3551294" cy="1015663"/>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smtClean="0">
                <a:solidFill>
                  <a:srgbClr val="000000"/>
                </a:solidFill>
              </a:rPr>
              <a:t>大学生の存在</a:t>
            </a:r>
            <a:endParaRPr lang="en-US" altLang="ja-JP" sz="2000" dirty="0" smtClean="0">
              <a:solidFill>
                <a:srgbClr val="000000"/>
              </a:solidFill>
            </a:endParaRPr>
          </a:p>
          <a:p>
            <a:pPr lvl="1">
              <a:buClr>
                <a:srgbClr val="002060"/>
              </a:buClr>
            </a:pPr>
            <a:r>
              <a:rPr lang="en-US" altLang="ja-JP" sz="2000" dirty="0" smtClean="0">
                <a:solidFill>
                  <a:srgbClr val="000000"/>
                </a:solidFill>
              </a:rPr>
              <a:t>-</a:t>
            </a:r>
            <a:r>
              <a:rPr lang="ja-JP" altLang="en-US" sz="2000" dirty="0" smtClean="0">
                <a:solidFill>
                  <a:srgbClr val="000000"/>
                </a:solidFill>
              </a:rPr>
              <a:t>筑波大学＠つくば</a:t>
            </a:r>
            <a:endParaRPr lang="en-US" altLang="ja-JP" sz="2000" dirty="0" smtClean="0">
              <a:solidFill>
                <a:srgbClr val="000000"/>
              </a:solidFill>
            </a:endParaRPr>
          </a:p>
          <a:p>
            <a:pPr lvl="1">
              <a:buClr>
                <a:srgbClr val="002060"/>
              </a:buClr>
            </a:pPr>
            <a:r>
              <a:rPr lang="en-US" altLang="ja-JP" sz="2000" dirty="0">
                <a:solidFill>
                  <a:srgbClr val="000000"/>
                </a:solidFill>
              </a:rPr>
              <a:t>-</a:t>
            </a:r>
            <a:r>
              <a:rPr lang="ja-JP" altLang="en-US" sz="2000" dirty="0">
                <a:solidFill>
                  <a:srgbClr val="000000"/>
                </a:solidFill>
              </a:rPr>
              <a:t>東京芸術大学＠</a:t>
            </a:r>
            <a:r>
              <a:rPr lang="ja-JP" altLang="en-US" sz="2000" dirty="0" smtClean="0">
                <a:solidFill>
                  <a:srgbClr val="000000"/>
                </a:solidFill>
              </a:rPr>
              <a:t>取手</a:t>
            </a:r>
            <a:endParaRPr lang="en-US" altLang="ja-JP" sz="2000" dirty="0">
              <a:solidFill>
                <a:srgbClr val="000000"/>
              </a:solidFill>
            </a:endParaRPr>
          </a:p>
        </p:txBody>
      </p:sp>
      <p:pic>
        <p:nvPicPr>
          <p:cNvPr id="15" name="図 14"/>
          <p:cNvPicPr>
            <a:picLocks noChangeAspect="1"/>
          </p:cNvPicPr>
          <p:nvPr/>
        </p:nvPicPr>
        <p:blipFill rotWithShape="1">
          <a:blip r:embed="rId5"/>
          <a:srcRect l="1982"/>
          <a:stretch/>
        </p:blipFill>
        <p:spPr>
          <a:xfrm>
            <a:off x="1313408" y="3648008"/>
            <a:ext cx="2620165" cy="1646156"/>
          </a:xfrm>
          <a:prstGeom prst="rect">
            <a:avLst/>
          </a:prstGeom>
          <a:ln>
            <a:noFill/>
          </a:ln>
          <a:effectLst>
            <a:softEdge rad="112500"/>
          </a:effectLst>
        </p:spPr>
      </p:pic>
      <p:sp>
        <p:nvSpPr>
          <p:cNvPr id="4" name="スライド番号プレースホルダー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30</a:t>
            </a:fld>
            <a:endParaRPr lang="ja-JP" altLang="en-US">
              <a:solidFill>
                <a:prstClr val="black">
                  <a:tint val="75000"/>
                </a:prstClr>
              </a:solidFill>
            </a:endParaRPr>
          </a:p>
        </p:txBody>
      </p:sp>
    </p:spTree>
    <p:extLst>
      <p:ext uri="{BB962C8B-B14F-4D97-AF65-F5344CB8AC3E}">
        <p14:creationId xmlns:p14="http://schemas.microsoft.com/office/powerpoint/2010/main" val="1409603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128327" y="4161590"/>
            <a:ext cx="8854308" cy="1793282"/>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正方形/長方形 22"/>
          <p:cNvSpPr/>
          <p:nvPr/>
        </p:nvSpPr>
        <p:spPr>
          <a:xfrm>
            <a:off x="121269" y="2187978"/>
            <a:ext cx="8861366" cy="1788879"/>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3800" dirty="0" smtClean="0">
                <a:solidFill>
                  <a:schemeClr val="tx1"/>
                </a:solidFill>
                <a:latin typeface="+mj-ea"/>
                <a:ea typeface="+mj-ea"/>
              </a:rPr>
              <a:t>AKINAI</a:t>
            </a:r>
            <a:r>
              <a:rPr kumimoji="1" lang="ja-JP" altLang="en-US" sz="3800" dirty="0" smtClean="0">
                <a:solidFill>
                  <a:schemeClr val="tx1"/>
                </a:solidFill>
                <a:latin typeface="+mj-ea"/>
                <a:ea typeface="+mj-ea"/>
              </a:rPr>
              <a:t>コンバージョン</a:t>
            </a:r>
            <a:endParaRPr kumimoji="1" lang="ja-JP" altLang="en-US" sz="3800" dirty="0">
              <a:solidFill>
                <a:schemeClr val="tx1"/>
              </a:solidFill>
              <a:latin typeface="+mj-ea"/>
              <a:ea typeface="+mj-ea"/>
            </a:endParaRPr>
          </a:p>
        </p:txBody>
      </p:sp>
      <p:sp>
        <p:nvSpPr>
          <p:cNvPr id="4" name="角丸四角形 3"/>
          <p:cNvSpPr/>
          <p:nvPr/>
        </p:nvSpPr>
        <p:spPr>
          <a:xfrm>
            <a:off x="253830" y="2100364"/>
            <a:ext cx="3480298" cy="605334"/>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空き空間の活用</a:t>
            </a:r>
            <a:endParaRPr kumimoji="1" lang="ja-JP" altLang="en-US" sz="3200" dirty="0">
              <a:solidFill>
                <a:schemeClr val="tx1"/>
              </a:solidFill>
            </a:endParaRPr>
          </a:p>
        </p:txBody>
      </p:sp>
      <p:sp>
        <p:nvSpPr>
          <p:cNvPr id="27" name="角丸四角形 26"/>
          <p:cNvSpPr/>
          <p:nvPr/>
        </p:nvSpPr>
        <p:spPr>
          <a:xfrm>
            <a:off x="253830" y="4048021"/>
            <a:ext cx="3480298" cy="60838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schemeClr val="tx1"/>
                </a:solidFill>
              </a:rPr>
              <a:t>集いの場の創出</a:t>
            </a:r>
            <a:endParaRPr kumimoji="1" lang="ja-JP" altLang="en-US" sz="3200" dirty="0">
              <a:solidFill>
                <a:schemeClr val="tx1"/>
              </a:solidFill>
            </a:endParaRPr>
          </a:p>
        </p:txBody>
      </p:sp>
      <p:sp>
        <p:nvSpPr>
          <p:cNvPr id="8" name="テキスト ボックス 7"/>
          <p:cNvSpPr txBox="1"/>
          <p:nvPr/>
        </p:nvSpPr>
        <p:spPr>
          <a:xfrm>
            <a:off x="620368" y="2743260"/>
            <a:ext cx="5364796" cy="1200329"/>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en-US" altLang="ja-JP" sz="2400" dirty="0" smtClean="0"/>
              <a:t>SOHO</a:t>
            </a:r>
            <a:r>
              <a:rPr lang="ja-JP" altLang="en-US" sz="2400" dirty="0" smtClean="0"/>
              <a:t>・起業家・活動家の募集</a:t>
            </a:r>
            <a:endParaRPr lang="en-US" altLang="ja-JP" sz="2400" dirty="0" smtClean="0"/>
          </a:p>
          <a:p>
            <a:pPr marL="285750" indent="-285750">
              <a:buClr>
                <a:srgbClr val="002060"/>
              </a:buClr>
              <a:buFont typeface="Wingdings" panose="05000000000000000000" pitchFamily="2" charset="2"/>
              <a:buChar char="n"/>
            </a:pPr>
            <a:r>
              <a:rPr lang="ja-JP" altLang="en-US" sz="2400" dirty="0" smtClean="0"/>
              <a:t>改修時における学生ボランティア募集</a:t>
            </a:r>
            <a:endParaRPr lang="en-US" altLang="ja-JP" sz="2400" dirty="0" smtClean="0"/>
          </a:p>
          <a:p>
            <a:pPr marL="285750" indent="-285750">
              <a:buClr>
                <a:srgbClr val="002060"/>
              </a:buClr>
              <a:buFont typeface="Wingdings" panose="05000000000000000000" pitchFamily="2" charset="2"/>
              <a:buChar char="n"/>
            </a:pPr>
            <a:r>
              <a:rPr lang="ja-JP" altLang="en-US" sz="2400" dirty="0" smtClean="0"/>
              <a:t>安心</a:t>
            </a:r>
            <a:r>
              <a:rPr lang="ja-JP" altLang="en-US" sz="2400" dirty="0"/>
              <a:t>・安全でにぎやかな空間の</a:t>
            </a:r>
            <a:r>
              <a:rPr lang="ja-JP" altLang="en-US" sz="2400" dirty="0" smtClean="0"/>
              <a:t>提供</a:t>
            </a:r>
            <a:endParaRPr lang="en-US" altLang="ja-JP" sz="2400" dirty="0"/>
          </a:p>
        </p:txBody>
      </p:sp>
      <p:pic>
        <p:nvPicPr>
          <p:cNvPr id="10" name="図 9"/>
          <p:cNvPicPr>
            <a:picLocks noChangeAspect="1"/>
          </p:cNvPicPr>
          <p:nvPr/>
        </p:nvPicPr>
        <p:blipFill>
          <a:blip r:embed="rId3"/>
          <a:stretch>
            <a:fillRect/>
          </a:stretch>
        </p:blipFill>
        <p:spPr>
          <a:xfrm>
            <a:off x="5867715" y="3056479"/>
            <a:ext cx="1061427" cy="984474"/>
          </a:xfrm>
          <a:prstGeom prst="rect">
            <a:avLst/>
          </a:prstGeom>
        </p:spPr>
      </p:pic>
      <p:pic>
        <p:nvPicPr>
          <p:cNvPr id="11" name="図 10"/>
          <p:cNvPicPr>
            <a:picLocks noChangeAspect="1"/>
          </p:cNvPicPr>
          <p:nvPr/>
        </p:nvPicPr>
        <p:blipFill>
          <a:blip r:embed="rId4"/>
          <a:stretch>
            <a:fillRect/>
          </a:stretch>
        </p:blipFill>
        <p:spPr>
          <a:xfrm>
            <a:off x="7847229" y="3067830"/>
            <a:ext cx="1166047" cy="973649"/>
          </a:xfrm>
          <a:prstGeom prst="rect">
            <a:avLst/>
          </a:prstGeom>
        </p:spPr>
      </p:pic>
      <p:sp>
        <p:nvSpPr>
          <p:cNvPr id="14" name="右矢印 13"/>
          <p:cNvSpPr/>
          <p:nvPr/>
        </p:nvSpPr>
        <p:spPr>
          <a:xfrm>
            <a:off x="7046060" y="3311722"/>
            <a:ext cx="758998" cy="581245"/>
          </a:xfrm>
          <a:prstGeom prst="rightArrow">
            <a:avLst>
              <a:gd name="adj1" fmla="val 61765"/>
              <a:gd name="adj2" fmla="val 44117"/>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ysClr val="windowText" lastClr="000000"/>
                </a:solidFill>
              </a:rPr>
              <a:t>改修</a:t>
            </a:r>
            <a:endParaRPr kumimoji="1" lang="ja-JP" altLang="en-US" sz="1600" b="1" dirty="0">
              <a:solidFill>
                <a:sysClr val="windowText" lastClr="000000"/>
              </a:solidFill>
            </a:endParaRPr>
          </a:p>
        </p:txBody>
      </p:sp>
      <p:sp>
        <p:nvSpPr>
          <p:cNvPr id="17" name="角丸四角形吹き出し 16"/>
          <p:cNvSpPr/>
          <p:nvPr/>
        </p:nvSpPr>
        <p:spPr>
          <a:xfrm>
            <a:off x="6389649" y="1888754"/>
            <a:ext cx="1948288" cy="1236759"/>
          </a:xfrm>
          <a:prstGeom prst="wedgeRoundRectCallout">
            <a:avLst>
              <a:gd name="adj1" fmla="val 1991"/>
              <a:gd name="adj2" fmla="val 68232"/>
              <a:gd name="adj3" fmla="val 16667"/>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p:cNvSpPr txBox="1"/>
          <p:nvPr/>
        </p:nvSpPr>
        <p:spPr>
          <a:xfrm>
            <a:off x="6683959" y="1888754"/>
            <a:ext cx="1359668" cy="369332"/>
          </a:xfrm>
          <a:prstGeom prst="rect">
            <a:avLst/>
          </a:prstGeom>
          <a:noFill/>
        </p:spPr>
        <p:txBody>
          <a:bodyPr wrap="none" rtlCol="0">
            <a:spAutoFit/>
          </a:bodyPr>
          <a:lstStyle/>
          <a:p>
            <a:r>
              <a:rPr lang="ja-JP" altLang="en-US" b="1" dirty="0"/>
              <a:t>ボランティア</a:t>
            </a:r>
            <a:endParaRPr kumimoji="1" lang="ja-JP" altLang="en-US" b="1" dirty="0"/>
          </a:p>
        </p:txBody>
      </p:sp>
      <p:pic>
        <p:nvPicPr>
          <p:cNvPr id="20" name="図 19"/>
          <p:cNvPicPr>
            <a:picLocks noChangeAspect="1"/>
          </p:cNvPicPr>
          <p:nvPr/>
        </p:nvPicPr>
        <p:blipFill>
          <a:blip r:embed="rId5"/>
          <a:stretch>
            <a:fillRect/>
          </a:stretch>
        </p:blipFill>
        <p:spPr>
          <a:xfrm>
            <a:off x="6614417" y="2152566"/>
            <a:ext cx="670528" cy="960948"/>
          </a:xfrm>
          <a:prstGeom prst="rect">
            <a:avLst/>
          </a:prstGeom>
        </p:spPr>
      </p:pic>
      <p:pic>
        <p:nvPicPr>
          <p:cNvPr id="21" name="図 20"/>
          <p:cNvPicPr>
            <a:picLocks noChangeAspect="1"/>
          </p:cNvPicPr>
          <p:nvPr/>
        </p:nvPicPr>
        <p:blipFill>
          <a:blip r:embed="rId6"/>
          <a:stretch>
            <a:fillRect/>
          </a:stretch>
        </p:blipFill>
        <p:spPr>
          <a:xfrm>
            <a:off x="7432082" y="2237264"/>
            <a:ext cx="701726" cy="840391"/>
          </a:xfrm>
          <a:prstGeom prst="rect">
            <a:avLst/>
          </a:prstGeom>
        </p:spPr>
      </p:pic>
      <p:pic>
        <p:nvPicPr>
          <p:cNvPr id="1030" name="Picture 6" descr="コワーキングスペースのイラスト"/>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22425" y="4490308"/>
            <a:ext cx="1384741" cy="1265268"/>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お餅つきをしている人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56544" y="4190662"/>
            <a:ext cx="1020066" cy="1236444"/>
          </a:xfrm>
          <a:prstGeom prst="rect">
            <a:avLst/>
          </a:prstGeom>
          <a:noFill/>
          <a:extLst>
            <a:ext uri="{909E8E84-426E-40dd-AFC4-6F175D3DCCD1}">
              <a14:hiddenFill xmlns="" xmlns:a14="http://schemas.microsoft.com/office/drawing/2010/main">
                <a:solidFill>
                  <a:srgbClr val="FFFFFF"/>
                </a:solidFill>
              </a14:hiddenFill>
            </a:ext>
          </a:extLst>
        </p:spPr>
      </p:pic>
      <p:sp>
        <p:nvSpPr>
          <p:cNvPr id="26" name="角丸四角形 25"/>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sp>
        <p:nvSpPr>
          <p:cNvPr id="25" name="テキスト ボックス 24"/>
          <p:cNvSpPr txBox="1"/>
          <p:nvPr/>
        </p:nvSpPr>
        <p:spPr>
          <a:xfrm>
            <a:off x="620369" y="4742972"/>
            <a:ext cx="4872274" cy="1200328"/>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400" dirty="0" smtClean="0"/>
              <a:t>参加型イベント</a:t>
            </a:r>
            <a:r>
              <a:rPr lang="ja-JP" altLang="en-US" sz="2400" dirty="0"/>
              <a:t>の開催</a:t>
            </a:r>
            <a:endParaRPr lang="en-US" altLang="ja-JP" sz="2400" dirty="0"/>
          </a:p>
          <a:p>
            <a:pPr marL="285750" indent="-285750">
              <a:buClr>
                <a:srgbClr val="002060"/>
              </a:buClr>
              <a:buFont typeface="Wingdings" panose="05000000000000000000" pitchFamily="2" charset="2"/>
              <a:buChar char="n"/>
            </a:pPr>
            <a:r>
              <a:rPr lang="ja-JP" altLang="en-US" sz="2400" dirty="0" smtClean="0"/>
              <a:t>市民・利用者の交流の場の提供</a:t>
            </a:r>
            <a:endParaRPr lang="en-US" altLang="ja-JP" sz="2400" dirty="0" smtClean="0"/>
          </a:p>
          <a:p>
            <a:pPr marL="285750" indent="-285750">
              <a:buClr>
                <a:srgbClr val="002060"/>
              </a:buClr>
              <a:buFont typeface="Wingdings" panose="05000000000000000000" pitchFamily="2" charset="2"/>
              <a:buChar char="n"/>
            </a:pPr>
            <a:r>
              <a:rPr lang="ja-JP" altLang="en-US" sz="2400" dirty="0" smtClean="0"/>
              <a:t>東西地区の一体化</a:t>
            </a:r>
            <a:endParaRPr lang="en-US" altLang="ja-JP" sz="2400" dirty="0" smtClean="0"/>
          </a:p>
        </p:txBody>
      </p:sp>
      <p:sp>
        <p:nvSpPr>
          <p:cNvPr id="30" name="角丸四角形 29"/>
          <p:cNvSpPr/>
          <p:nvPr/>
        </p:nvSpPr>
        <p:spPr>
          <a:xfrm>
            <a:off x="488475" y="1167207"/>
            <a:ext cx="8358369" cy="605334"/>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0" lang="ja-JP" altLang="en-US" sz="3200" kern="0" dirty="0">
                <a:solidFill>
                  <a:prstClr val="black"/>
                </a:solidFill>
              </a:rPr>
              <a:t>商い　</a:t>
            </a:r>
            <a:r>
              <a:rPr kumimoji="0" lang="en-US" altLang="ja-JP" sz="3200" kern="0" dirty="0">
                <a:solidFill>
                  <a:prstClr val="black"/>
                </a:solidFill>
              </a:rPr>
              <a:t>×</a:t>
            </a:r>
            <a:r>
              <a:rPr kumimoji="0" lang="ja-JP" altLang="en-US" sz="3200" kern="0" dirty="0">
                <a:solidFill>
                  <a:prstClr val="black"/>
                </a:solidFill>
              </a:rPr>
              <a:t>　飽きない　</a:t>
            </a:r>
            <a:r>
              <a:rPr kumimoji="0" lang="en-US" altLang="ja-JP" sz="3200" kern="0" dirty="0">
                <a:solidFill>
                  <a:prstClr val="black"/>
                </a:solidFill>
              </a:rPr>
              <a:t>×</a:t>
            </a:r>
            <a:r>
              <a:rPr kumimoji="0" lang="ja-JP" altLang="en-US" sz="3200" kern="0" dirty="0">
                <a:solidFill>
                  <a:prstClr val="black"/>
                </a:solidFill>
              </a:rPr>
              <a:t>　空きない　空間の</a:t>
            </a:r>
            <a:r>
              <a:rPr kumimoji="0" lang="ja-JP" altLang="en-US" sz="3200" kern="0" dirty="0" smtClean="0">
                <a:solidFill>
                  <a:prstClr val="black"/>
                </a:solidFill>
              </a:rPr>
              <a:t>創出</a:t>
            </a:r>
            <a:endParaRPr kumimoji="0" lang="en-US" altLang="ja-JP" sz="3200" kern="0" dirty="0">
              <a:solidFill>
                <a:prstClr val="black"/>
              </a:solidFill>
            </a:endParaRPr>
          </a:p>
        </p:txBody>
      </p:sp>
      <p:sp>
        <p:nvSpPr>
          <p:cNvPr id="31" name="フレーム 30"/>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a:solidFill>
                  <a:prstClr val="black"/>
                </a:solidFill>
                <a:latin typeface="+mn-ea"/>
              </a:rPr>
              <a:t>エキチカ</a:t>
            </a:r>
            <a:r>
              <a:rPr kumimoji="0" lang="ja-JP" altLang="en-US" sz="3200" kern="0" dirty="0" smtClean="0">
                <a:solidFill>
                  <a:prstClr val="black"/>
                </a:solidFill>
                <a:latin typeface="+mn-ea"/>
              </a:rPr>
              <a:t>を活用した</a:t>
            </a:r>
            <a:r>
              <a:rPr kumimoji="0" lang="en-US" altLang="ja-JP" sz="3200" kern="0" dirty="0" smtClean="0">
                <a:solidFill>
                  <a:prstClr val="black"/>
                </a:solidFill>
                <a:latin typeface="+mn-ea"/>
              </a:rPr>
              <a:t>『</a:t>
            </a:r>
            <a:r>
              <a:rPr kumimoji="0" lang="en-US" altLang="ja-JP" sz="3600" kern="0" dirty="0" smtClean="0">
                <a:solidFill>
                  <a:prstClr val="black"/>
                </a:solidFill>
                <a:latin typeface="+mn-ea"/>
              </a:rPr>
              <a:t>AKINAI</a:t>
            </a:r>
            <a:r>
              <a:rPr kumimoji="0" lang="en-US" altLang="ja-JP" sz="3200" kern="0" dirty="0" smtClean="0">
                <a:solidFill>
                  <a:prstClr val="black"/>
                </a:solidFill>
                <a:latin typeface="+mn-ea"/>
              </a:rPr>
              <a:t>』</a:t>
            </a:r>
            <a:r>
              <a:rPr kumimoji="0" lang="ja-JP" altLang="en-US" sz="3200" kern="0" dirty="0" smtClean="0">
                <a:solidFill>
                  <a:prstClr val="black"/>
                </a:solidFill>
                <a:latin typeface="+mn-ea"/>
              </a:rPr>
              <a:t>空間の提供</a:t>
            </a:r>
            <a:endParaRPr kumimoji="0" lang="en-US" altLang="ja-JP" sz="3200" kern="0" dirty="0">
              <a:solidFill>
                <a:prstClr val="black"/>
              </a:solidFill>
              <a:latin typeface="+mn-ea"/>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31</a:t>
            </a:fld>
            <a:endParaRPr lang="ja-JP" altLang="en-US">
              <a:solidFill>
                <a:prstClr val="black">
                  <a:tint val="75000"/>
                </a:prstClr>
              </a:solidFill>
            </a:endParaRPr>
          </a:p>
        </p:txBody>
      </p:sp>
    </p:spTree>
    <p:extLst>
      <p:ext uri="{BB962C8B-B14F-4D97-AF65-F5344CB8AC3E}">
        <p14:creationId xmlns:p14="http://schemas.microsoft.com/office/powerpoint/2010/main" val="26529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800" dirty="0" smtClean="0">
                <a:solidFill>
                  <a:schemeClr val="tx1"/>
                </a:solidFill>
                <a:latin typeface="+mj-ea"/>
                <a:ea typeface="+mj-ea"/>
              </a:rPr>
              <a:t>AKINAI</a:t>
            </a:r>
            <a:r>
              <a:rPr lang="ja-JP" altLang="en-US" sz="3800" dirty="0" smtClean="0">
                <a:solidFill>
                  <a:schemeClr val="tx1"/>
                </a:solidFill>
                <a:latin typeface="+mj-ea"/>
                <a:ea typeface="+mj-ea"/>
              </a:rPr>
              <a:t>コンバージョン</a:t>
            </a:r>
            <a:endParaRPr kumimoji="1" lang="ja-JP" altLang="en-US" sz="3800" dirty="0">
              <a:solidFill>
                <a:schemeClr val="tx1"/>
              </a:solidFill>
              <a:latin typeface="+mj-ea"/>
              <a:ea typeface="+mj-ea"/>
            </a:endParaRPr>
          </a:p>
        </p:txBody>
      </p:sp>
      <p:sp>
        <p:nvSpPr>
          <p:cNvPr id="4" name="テキスト ボックス 3"/>
          <p:cNvSpPr txBox="1"/>
          <p:nvPr/>
        </p:nvSpPr>
        <p:spPr>
          <a:xfrm>
            <a:off x="304800" y="1055307"/>
            <a:ext cx="6562387" cy="1261884"/>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800" dirty="0"/>
              <a:t>空きルームバンク</a:t>
            </a:r>
            <a:endParaRPr lang="en-US" altLang="ja-JP" sz="2800" dirty="0"/>
          </a:p>
          <a:p>
            <a:pPr marL="742950" lvl="1" indent="-285750">
              <a:buClr>
                <a:srgbClr val="002060"/>
              </a:buClr>
              <a:buFont typeface="Wingdings" panose="05000000000000000000" pitchFamily="2" charset="2"/>
              <a:buChar char="n"/>
            </a:pPr>
            <a:r>
              <a:rPr lang="ja-JP" altLang="en-US" sz="2400" dirty="0" smtClean="0"/>
              <a:t>主体：商工会議所、</a:t>
            </a:r>
            <a:r>
              <a:rPr lang="ja-JP" altLang="en-US" sz="2400" dirty="0"/>
              <a:t>商店主</a:t>
            </a:r>
            <a:r>
              <a:rPr lang="ja-JP" altLang="en-US" sz="2400" dirty="0" smtClean="0"/>
              <a:t>、市民有志</a:t>
            </a:r>
            <a:endParaRPr lang="en-US" altLang="ja-JP" sz="2400" dirty="0" smtClean="0"/>
          </a:p>
          <a:p>
            <a:pPr marL="742950" lvl="1" indent="-285750">
              <a:buClr>
                <a:srgbClr val="002060"/>
              </a:buClr>
              <a:buFont typeface="Wingdings" panose="05000000000000000000" pitchFamily="2" charset="2"/>
              <a:buChar char="n"/>
            </a:pPr>
            <a:r>
              <a:rPr lang="ja-JP" altLang="en-US" sz="2400" dirty="0" smtClean="0"/>
              <a:t>活動：空き空間の斡旋・活用の支援</a:t>
            </a:r>
            <a:endParaRPr lang="en-US" altLang="ja-JP" sz="2400" dirty="0" smtClean="0"/>
          </a:p>
        </p:txBody>
      </p:sp>
      <p:sp>
        <p:nvSpPr>
          <p:cNvPr id="34" name="角丸四角形 33"/>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grpSp>
        <p:nvGrpSpPr>
          <p:cNvPr id="88" name="グループ化 87"/>
          <p:cNvGrpSpPr/>
          <p:nvPr/>
        </p:nvGrpSpPr>
        <p:grpSpPr>
          <a:xfrm>
            <a:off x="282855" y="2312568"/>
            <a:ext cx="8578290" cy="4477113"/>
            <a:chOff x="-62324" y="1094106"/>
            <a:chExt cx="8918105" cy="5721593"/>
          </a:xfrm>
        </p:grpSpPr>
        <p:sp>
          <p:nvSpPr>
            <p:cNvPr id="89" name="円/楕円 88"/>
            <p:cNvSpPr/>
            <p:nvPr/>
          </p:nvSpPr>
          <p:spPr>
            <a:xfrm>
              <a:off x="83125" y="2110159"/>
              <a:ext cx="2304081" cy="245966"/>
            </a:xfrm>
            <a:prstGeom prst="ellipse">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楕円 89"/>
            <p:cNvSpPr/>
            <p:nvPr/>
          </p:nvSpPr>
          <p:spPr>
            <a:xfrm>
              <a:off x="1622058" y="6323768"/>
              <a:ext cx="5778984" cy="491931"/>
            </a:xfrm>
            <a:prstGeom prst="ellipse">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1288040" y="3174780"/>
              <a:ext cx="1458826" cy="2406753"/>
            </a:xfrm>
            <a:prstGeom prst="rect">
              <a:avLst/>
            </a:prstGeom>
            <a:solidFill>
              <a:srgbClr val="FFFF99"/>
            </a:solidFill>
            <a:ln w="28575" cmpd="sng">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92" name="図 91"/>
            <p:cNvPicPr>
              <a:picLocks noChangeAspect="1"/>
            </p:cNvPicPr>
            <p:nvPr/>
          </p:nvPicPr>
          <p:blipFill>
            <a:blip r:embed="rId2"/>
            <a:stretch>
              <a:fillRect/>
            </a:stretch>
          </p:blipFill>
          <p:spPr>
            <a:xfrm>
              <a:off x="1405890" y="3276496"/>
              <a:ext cx="794050" cy="1334539"/>
            </a:xfrm>
            <a:prstGeom prst="rect">
              <a:avLst/>
            </a:prstGeom>
          </p:spPr>
        </p:pic>
        <p:sp>
          <p:nvSpPr>
            <p:cNvPr id="93" name="テキスト ボックス 92"/>
            <p:cNvSpPr txBox="1"/>
            <p:nvPr/>
          </p:nvSpPr>
          <p:spPr>
            <a:xfrm>
              <a:off x="1305419" y="4831915"/>
              <a:ext cx="1417376" cy="707886"/>
            </a:xfrm>
            <a:prstGeom prst="rect">
              <a:avLst/>
            </a:prstGeom>
            <a:noFill/>
          </p:spPr>
          <p:txBody>
            <a:bodyPr wrap="none" rtlCol="0">
              <a:spAutoFit/>
            </a:bodyPr>
            <a:lstStyle/>
            <a:p>
              <a:pPr algn="ctr"/>
              <a:r>
                <a:rPr lang="ja-JP" altLang="en-US" sz="2000" b="1" dirty="0"/>
                <a:t>空き</a:t>
              </a:r>
              <a:r>
                <a:rPr lang="ja-JP" altLang="en-US" sz="2000" b="1" dirty="0" smtClean="0"/>
                <a:t>ルーム</a:t>
              </a:r>
              <a:endParaRPr lang="en-US" altLang="ja-JP" sz="2000" b="1" dirty="0" smtClean="0"/>
            </a:p>
            <a:p>
              <a:pPr algn="ctr"/>
              <a:r>
                <a:rPr lang="ja-JP" altLang="en-US" sz="2000" b="1" dirty="0" smtClean="0"/>
                <a:t>バンク</a:t>
              </a:r>
              <a:endParaRPr kumimoji="1" lang="ja-JP" altLang="en-US" sz="2000" b="1" dirty="0"/>
            </a:p>
          </p:txBody>
        </p:sp>
        <p:sp>
          <p:nvSpPr>
            <p:cNvPr id="94" name="正方形/長方形 93"/>
            <p:cNvSpPr/>
            <p:nvPr/>
          </p:nvSpPr>
          <p:spPr>
            <a:xfrm>
              <a:off x="3933475" y="1195045"/>
              <a:ext cx="2440800" cy="1635835"/>
            </a:xfrm>
            <a:prstGeom prst="rect">
              <a:avLst/>
            </a:prstGeom>
            <a:solidFill>
              <a:srgbClr val="FFFF99"/>
            </a:solidFill>
            <a:ln w="28575" cmpd="sng">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5" name="テキスト ボックス 94"/>
            <p:cNvSpPr txBox="1"/>
            <p:nvPr/>
          </p:nvSpPr>
          <p:spPr>
            <a:xfrm>
              <a:off x="3988696" y="2430770"/>
              <a:ext cx="1160895" cy="400110"/>
            </a:xfrm>
            <a:prstGeom prst="rect">
              <a:avLst/>
            </a:prstGeom>
            <a:noFill/>
          </p:spPr>
          <p:txBody>
            <a:bodyPr wrap="none" rtlCol="0">
              <a:spAutoFit/>
            </a:bodyPr>
            <a:lstStyle/>
            <a:p>
              <a:r>
                <a:rPr kumimoji="1" lang="ja-JP" altLang="en-US" sz="2000" b="1" dirty="0" smtClean="0"/>
                <a:t>オーナー</a:t>
              </a:r>
              <a:endParaRPr kumimoji="1" lang="ja-JP" altLang="en-US" sz="2000" b="1" dirty="0"/>
            </a:p>
          </p:txBody>
        </p:sp>
        <p:sp>
          <p:nvSpPr>
            <p:cNvPr id="96" name="正方形/長方形 95"/>
            <p:cNvSpPr/>
            <p:nvPr/>
          </p:nvSpPr>
          <p:spPr>
            <a:xfrm>
              <a:off x="6388382" y="3668626"/>
              <a:ext cx="2373234" cy="1912907"/>
            </a:xfrm>
            <a:prstGeom prst="rect">
              <a:avLst/>
            </a:prstGeom>
            <a:solidFill>
              <a:srgbClr val="FFFF99"/>
            </a:solidFill>
            <a:ln w="28575" cmpd="sng">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7" name="テキスト ボックス 96"/>
            <p:cNvSpPr txBox="1"/>
            <p:nvPr/>
          </p:nvSpPr>
          <p:spPr>
            <a:xfrm>
              <a:off x="7095540" y="5160436"/>
              <a:ext cx="958917" cy="400110"/>
            </a:xfrm>
            <a:prstGeom prst="rect">
              <a:avLst/>
            </a:prstGeom>
            <a:noFill/>
          </p:spPr>
          <p:txBody>
            <a:bodyPr wrap="none" rtlCol="0">
              <a:spAutoFit/>
            </a:bodyPr>
            <a:lstStyle/>
            <a:p>
              <a:r>
                <a:rPr lang="ja-JP" altLang="en-US" sz="2000" b="1" dirty="0"/>
                <a:t>利用者</a:t>
              </a:r>
              <a:endParaRPr kumimoji="1" lang="ja-JP" altLang="en-US" sz="2000" b="1" dirty="0"/>
            </a:p>
          </p:txBody>
        </p:sp>
        <p:sp>
          <p:nvSpPr>
            <p:cNvPr id="98" name="屈折矢印 97"/>
            <p:cNvSpPr/>
            <p:nvPr/>
          </p:nvSpPr>
          <p:spPr>
            <a:xfrm rot="16200000">
              <a:off x="6464767" y="2354596"/>
              <a:ext cx="1089131" cy="1057113"/>
            </a:xfrm>
            <a:prstGeom prst="bentUpArrow">
              <a:avLst>
                <a:gd name="adj1" fmla="val 24899"/>
                <a:gd name="adj2" fmla="val 19054"/>
                <a:gd name="adj3" fmla="val 22225"/>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9" name="左矢印 98"/>
            <p:cNvSpPr/>
            <p:nvPr/>
          </p:nvSpPr>
          <p:spPr>
            <a:xfrm>
              <a:off x="2774388" y="5199892"/>
              <a:ext cx="3389667" cy="510279"/>
            </a:xfrm>
            <a:prstGeom prst="leftArrow">
              <a:avLst>
                <a:gd name="adj1" fmla="val 65370"/>
                <a:gd name="adj2" fmla="val 50000"/>
              </a:avLst>
            </a:prstGeom>
            <a:solidFill>
              <a:schemeClr val="bg1"/>
            </a:solidFill>
            <a:ln w="28575" cmpd="sng">
              <a:solidFill>
                <a:srgbClr val="FBB42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b="1" dirty="0" smtClean="0">
                  <a:solidFill>
                    <a:schemeClr val="tx1"/>
                  </a:solidFill>
                </a:rPr>
                <a:t>賃貸料・利用費</a:t>
              </a:r>
              <a:endParaRPr kumimoji="1" lang="ja-JP" altLang="en-US" b="1" dirty="0">
                <a:solidFill>
                  <a:schemeClr val="tx1"/>
                </a:solidFill>
              </a:endParaRPr>
            </a:p>
          </p:txBody>
        </p:sp>
        <p:pic>
          <p:nvPicPr>
            <p:cNvPr id="100" name="図 99"/>
            <p:cNvPicPr>
              <a:picLocks noChangeAspect="1"/>
            </p:cNvPicPr>
            <p:nvPr/>
          </p:nvPicPr>
          <p:blipFill>
            <a:blip r:embed="rId3"/>
            <a:stretch>
              <a:fillRect/>
            </a:stretch>
          </p:blipFill>
          <p:spPr>
            <a:xfrm>
              <a:off x="6422648" y="4020714"/>
              <a:ext cx="700409" cy="1081713"/>
            </a:xfrm>
            <a:prstGeom prst="rect">
              <a:avLst/>
            </a:prstGeom>
          </p:spPr>
        </p:pic>
        <p:pic>
          <p:nvPicPr>
            <p:cNvPr id="101" name="Picture 6" descr="カフェ・喫茶店のイラスト（建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01719" y="4202974"/>
              <a:ext cx="973151" cy="844209"/>
            </a:xfrm>
            <a:prstGeom prst="rect">
              <a:avLst/>
            </a:prstGeom>
            <a:noFill/>
            <a:extLst>
              <a:ext uri="{909E8E84-426E-40dd-AFC4-6F175D3DCCD1}">
                <a14:hiddenFill xmlns="" xmlns:a14="http://schemas.microsoft.com/office/drawing/2010/main">
                  <a:solidFill>
                    <a:srgbClr val="FFFFFF"/>
                  </a:solidFill>
                </a14:hiddenFill>
              </a:ext>
            </a:extLst>
          </p:spPr>
        </p:pic>
        <p:sp>
          <p:nvSpPr>
            <p:cNvPr id="102" name="上矢印 101"/>
            <p:cNvSpPr/>
            <p:nvPr/>
          </p:nvSpPr>
          <p:spPr>
            <a:xfrm rot="5400000">
              <a:off x="7110916" y="4482712"/>
              <a:ext cx="709392" cy="361890"/>
            </a:xfrm>
            <a:prstGeom prst="upArrow">
              <a:avLst/>
            </a:prstGeom>
            <a:solidFill>
              <a:srgbClr val="FD6E03"/>
            </a:solidFill>
            <a:ln>
              <a:solidFill>
                <a:srgbClr val="FD6E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テキスト ボックス 102"/>
            <p:cNvSpPr txBox="1"/>
            <p:nvPr/>
          </p:nvSpPr>
          <p:spPr>
            <a:xfrm>
              <a:off x="7109802" y="4463602"/>
              <a:ext cx="700833" cy="400110"/>
            </a:xfrm>
            <a:prstGeom prst="rect">
              <a:avLst/>
            </a:prstGeom>
            <a:noFill/>
          </p:spPr>
          <p:txBody>
            <a:bodyPr wrap="none" rtlCol="0">
              <a:spAutoFit/>
            </a:bodyPr>
            <a:lstStyle/>
            <a:p>
              <a:r>
                <a:rPr lang="ja-JP" altLang="en-US" sz="2000" b="1" dirty="0"/>
                <a:t>改修</a:t>
              </a:r>
              <a:endParaRPr kumimoji="1" lang="ja-JP" altLang="en-US" sz="2000" b="1" dirty="0"/>
            </a:p>
          </p:txBody>
        </p:sp>
        <p:sp>
          <p:nvSpPr>
            <p:cNvPr id="104" name="上矢印 103"/>
            <p:cNvSpPr/>
            <p:nvPr/>
          </p:nvSpPr>
          <p:spPr>
            <a:xfrm rot="16200000">
              <a:off x="2970686" y="3697900"/>
              <a:ext cx="668969" cy="685352"/>
            </a:xfrm>
            <a:prstGeom prst="upArrow">
              <a:avLst/>
            </a:prstGeom>
            <a:solidFill>
              <a:schemeClr val="bg1"/>
            </a:solidFill>
            <a:ln w="28575">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p:cNvSpPr txBox="1"/>
            <p:nvPr/>
          </p:nvSpPr>
          <p:spPr>
            <a:xfrm>
              <a:off x="2854702" y="3840335"/>
              <a:ext cx="958917" cy="400110"/>
            </a:xfrm>
            <a:prstGeom prst="rect">
              <a:avLst/>
            </a:prstGeom>
            <a:noFill/>
          </p:spPr>
          <p:txBody>
            <a:bodyPr wrap="none" rtlCol="0">
              <a:spAutoFit/>
            </a:bodyPr>
            <a:lstStyle/>
            <a:p>
              <a:r>
                <a:rPr lang="ja-JP" altLang="en-US" sz="2000" b="1" dirty="0"/>
                <a:t>支援</a:t>
              </a:r>
              <a:r>
                <a:rPr kumimoji="1" lang="ja-JP" altLang="en-US" sz="2000" b="1" dirty="0" smtClean="0"/>
                <a:t>金</a:t>
              </a:r>
              <a:endParaRPr kumimoji="1" lang="ja-JP" altLang="en-US" sz="2000" b="1" dirty="0"/>
            </a:p>
          </p:txBody>
        </p:sp>
        <p:sp>
          <p:nvSpPr>
            <p:cNvPr id="106" name="テキスト ボックス 105"/>
            <p:cNvSpPr txBox="1"/>
            <p:nvPr/>
          </p:nvSpPr>
          <p:spPr>
            <a:xfrm>
              <a:off x="6820939" y="2794710"/>
              <a:ext cx="1218603" cy="400110"/>
            </a:xfrm>
            <a:prstGeom prst="rect">
              <a:avLst/>
            </a:prstGeom>
            <a:noFill/>
          </p:spPr>
          <p:txBody>
            <a:bodyPr wrap="none" rtlCol="0">
              <a:spAutoFit/>
            </a:bodyPr>
            <a:lstStyle/>
            <a:p>
              <a:r>
                <a:rPr lang="ja-JP" altLang="en-US" sz="2000" b="1" dirty="0" smtClean="0"/>
                <a:t>利潤</a:t>
              </a:r>
              <a:r>
                <a:rPr lang="en-US" altLang="ja-JP" sz="2000" b="1" dirty="0"/>
                <a:t>30</a:t>
              </a:r>
              <a:r>
                <a:rPr lang="ja-JP" altLang="en-US" sz="2000" b="1" dirty="0" smtClean="0"/>
                <a:t>％</a:t>
              </a:r>
              <a:endParaRPr kumimoji="1" lang="ja-JP" altLang="en-US" sz="2000" b="1" dirty="0"/>
            </a:p>
          </p:txBody>
        </p:sp>
        <p:sp>
          <p:nvSpPr>
            <p:cNvPr id="107" name="屈折矢印 106"/>
            <p:cNvSpPr/>
            <p:nvPr/>
          </p:nvSpPr>
          <p:spPr>
            <a:xfrm rot="5400000" flipH="1">
              <a:off x="2506786" y="1964073"/>
              <a:ext cx="1089131" cy="1057113"/>
            </a:xfrm>
            <a:prstGeom prst="bentUpArrow">
              <a:avLst>
                <a:gd name="adj1" fmla="val 24899"/>
                <a:gd name="adj2" fmla="val 19054"/>
                <a:gd name="adj3" fmla="val 22225"/>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8" name="テキスト ボックス 107"/>
            <p:cNvSpPr txBox="1"/>
            <p:nvPr/>
          </p:nvSpPr>
          <p:spPr>
            <a:xfrm>
              <a:off x="2477301" y="2309106"/>
              <a:ext cx="1265209" cy="511327"/>
            </a:xfrm>
            <a:prstGeom prst="rect">
              <a:avLst/>
            </a:prstGeom>
            <a:noFill/>
          </p:spPr>
          <p:txBody>
            <a:bodyPr wrap="none" rtlCol="0">
              <a:spAutoFit/>
            </a:bodyPr>
            <a:lstStyle/>
            <a:p>
              <a:r>
                <a:rPr lang="ja-JP" altLang="en-US" sz="2000" b="1" dirty="0" smtClean="0"/>
                <a:t>会員特典</a:t>
              </a:r>
              <a:endParaRPr kumimoji="1" lang="ja-JP" altLang="en-US" sz="2000" b="1" dirty="0"/>
            </a:p>
          </p:txBody>
        </p:sp>
        <p:pic>
          <p:nvPicPr>
            <p:cNvPr id="109" name="図 108"/>
            <p:cNvPicPr>
              <a:picLocks noChangeAspect="1"/>
            </p:cNvPicPr>
            <p:nvPr/>
          </p:nvPicPr>
          <p:blipFill>
            <a:blip r:embed="rId5"/>
            <a:stretch>
              <a:fillRect/>
            </a:stretch>
          </p:blipFill>
          <p:spPr>
            <a:xfrm>
              <a:off x="4096224" y="1195046"/>
              <a:ext cx="1408065" cy="1225017"/>
            </a:xfrm>
            <a:prstGeom prst="rect">
              <a:avLst/>
            </a:prstGeom>
          </p:spPr>
        </p:pic>
        <p:pic>
          <p:nvPicPr>
            <p:cNvPr id="110" name="Picture 8" descr="おじいさんとおばあさん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78299" y="1584163"/>
              <a:ext cx="1171740" cy="1195653"/>
            </a:xfrm>
            <a:prstGeom prst="rect">
              <a:avLst/>
            </a:prstGeom>
            <a:noFill/>
            <a:extLst>
              <a:ext uri="{909E8E84-426E-40dd-AFC4-6F175D3DCCD1}">
                <a14:hiddenFill xmlns="" xmlns:a14="http://schemas.microsoft.com/office/drawing/2010/main">
                  <a:solidFill>
                    <a:srgbClr val="FFFFFF"/>
                  </a:solidFill>
                </a14:hiddenFill>
              </a:ext>
            </a:extLst>
          </p:spPr>
        </p:pic>
        <p:sp>
          <p:nvSpPr>
            <p:cNvPr id="111" name="上矢印 110"/>
            <p:cNvSpPr/>
            <p:nvPr/>
          </p:nvSpPr>
          <p:spPr>
            <a:xfrm rot="10800000">
              <a:off x="4545891" y="2957595"/>
              <a:ext cx="709392" cy="627370"/>
            </a:xfrm>
            <a:prstGeom prst="upArrow">
              <a:avLst/>
            </a:prstGeom>
            <a:solidFill>
              <a:schemeClr val="bg1"/>
            </a:solidFill>
            <a:ln w="28575">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テキスト ボックス 111"/>
            <p:cNvSpPr txBox="1"/>
            <p:nvPr/>
          </p:nvSpPr>
          <p:spPr>
            <a:xfrm>
              <a:off x="4156081" y="3071225"/>
              <a:ext cx="1476686" cy="400110"/>
            </a:xfrm>
            <a:prstGeom prst="rect">
              <a:avLst/>
            </a:prstGeom>
            <a:noFill/>
          </p:spPr>
          <p:txBody>
            <a:bodyPr wrap="none" rtlCol="0">
              <a:spAutoFit/>
            </a:bodyPr>
            <a:lstStyle/>
            <a:p>
              <a:r>
                <a:rPr lang="ja-JP" altLang="en-US" sz="2000" b="1" dirty="0" smtClean="0"/>
                <a:t>税</a:t>
              </a:r>
              <a:r>
                <a:rPr kumimoji="1" lang="ja-JP" altLang="en-US" sz="2000" b="1" dirty="0" smtClean="0"/>
                <a:t>金（減額）</a:t>
              </a:r>
              <a:endParaRPr kumimoji="1" lang="ja-JP" altLang="en-US" sz="2000" b="1" dirty="0"/>
            </a:p>
          </p:txBody>
        </p:sp>
        <p:sp>
          <p:nvSpPr>
            <p:cNvPr id="113" name="屈折矢印 112"/>
            <p:cNvSpPr/>
            <p:nvPr/>
          </p:nvSpPr>
          <p:spPr>
            <a:xfrm flipV="1">
              <a:off x="7151936" y="2008522"/>
              <a:ext cx="1364030" cy="1328686"/>
            </a:xfrm>
            <a:prstGeom prst="bentUpArrow">
              <a:avLst>
                <a:gd name="adj1" fmla="val 20789"/>
                <a:gd name="adj2" fmla="val 15909"/>
                <a:gd name="adj3" fmla="val 15934"/>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4" name="テキスト ボックス 113"/>
            <p:cNvSpPr txBox="1"/>
            <p:nvPr/>
          </p:nvSpPr>
          <p:spPr>
            <a:xfrm>
              <a:off x="7638781" y="2233344"/>
              <a:ext cx="1217000" cy="400110"/>
            </a:xfrm>
            <a:prstGeom prst="rect">
              <a:avLst/>
            </a:prstGeom>
            <a:noFill/>
          </p:spPr>
          <p:txBody>
            <a:bodyPr wrap="none" rtlCol="0">
              <a:spAutoFit/>
            </a:bodyPr>
            <a:lstStyle/>
            <a:p>
              <a:r>
                <a:rPr lang="ja-JP" altLang="en-US" sz="2000" b="1" dirty="0"/>
                <a:t>店舗利用</a:t>
              </a:r>
              <a:endParaRPr kumimoji="1" lang="ja-JP" altLang="en-US" sz="2000" b="1" dirty="0"/>
            </a:p>
          </p:txBody>
        </p:sp>
        <p:sp>
          <p:nvSpPr>
            <p:cNvPr id="115" name="右矢印 114"/>
            <p:cNvSpPr/>
            <p:nvPr/>
          </p:nvSpPr>
          <p:spPr>
            <a:xfrm>
              <a:off x="2962494" y="4671858"/>
              <a:ext cx="3389953" cy="540057"/>
            </a:xfrm>
            <a:prstGeom prst="rightArrow">
              <a:avLst>
                <a:gd name="adj1" fmla="val 61765"/>
                <a:gd name="adj2" fmla="val 44117"/>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改修補助金</a:t>
              </a:r>
              <a:endParaRPr kumimoji="1" lang="ja-JP" altLang="en-US" b="1" dirty="0">
                <a:solidFill>
                  <a:sysClr val="windowText" lastClr="000000"/>
                </a:solidFill>
              </a:endParaRPr>
            </a:p>
          </p:txBody>
        </p:sp>
        <p:pic>
          <p:nvPicPr>
            <p:cNvPr id="116" name="図 115"/>
            <p:cNvPicPr>
              <a:picLocks noChangeAspect="1"/>
            </p:cNvPicPr>
            <p:nvPr/>
          </p:nvPicPr>
          <p:blipFill>
            <a:blip r:embed="rId7"/>
            <a:stretch>
              <a:fillRect/>
            </a:stretch>
          </p:blipFill>
          <p:spPr>
            <a:xfrm>
              <a:off x="2009335" y="3829124"/>
              <a:ext cx="726086" cy="1035532"/>
            </a:xfrm>
            <a:prstGeom prst="rect">
              <a:avLst/>
            </a:prstGeom>
          </p:spPr>
        </p:pic>
        <p:sp>
          <p:nvSpPr>
            <p:cNvPr id="117" name="角丸四角形 116"/>
            <p:cNvSpPr/>
            <p:nvPr/>
          </p:nvSpPr>
          <p:spPr>
            <a:xfrm>
              <a:off x="3870740" y="3672841"/>
              <a:ext cx="2006620" cy="722501"/>
            </a:xfrm>
            <a:prstGeom prst="roundRect">
              <a:avLst/>
            </a:prstGeom>
            <a:solidFill>
              <a:srgbClr val="FD6E03"/>
            </a:solidFill>
            <a:ln>
              <a:solidFill>
                <a:srgbClr val="FD6E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t>土浦市</a:t>
              </a:r>
              <a:endParaRPr kumimoji="1" lang="ja-JP" altLang="en-US" sz="2800" b="1" dirty="0"/>
            </a:p>
          </p:txBody>
        </p:sp>
        <p:pic>
          <p:nvPicPr>
            <p:cNvPr id="118" name="図 117"/>
            <p:cNvPicPr>
              <a:picLocks noChangeAspect="1"/>
            </p:cNvPicPr>
            <p:nvPr/>
          </p:nvPicPr>
          <p:blipFill>
            <a:blip r:embed="rId8"/>
            <a:stretch>
              <a:fillRect/>
            </a:stretch>
          </p:blipFill>
          <p:spPr>
            <a:xfrm>
              <a:off x="5357587" y="5593796"/>
              <a:ext cx="994860" cy="1127320"/>
            </a:xfrm>
            <a:prstGeom prst="rect">
              <a:avLst/>
            </a:prstGeom>
            <a:effectLst>
              <a:outerShdw blurRad="76200" dir="18900000" sy="23000" kx="-1200000" algn="bl" rotWithShape="0">
                <a:prstClr val="black">
                  <a:alpha val="20000"/>
                </a:prstClr>
              </a:outerShdw>
            </a:effectLst>
          </p:spPr>
        </p:pic>
        <p:pic>
          <p:nvPicPr>
            <p:cNvPr id="119" name="図 118"/>
            <p:cNvPicPr>
              <a:picLocks noChangeAspect="1"/>
            </p:cNvPicPr>
            <p:nvPr/>
          </p:nvPicPr>
          <p:blipFill>
            <a:blip r:embed="rId9"/>
            <a:stretch>
              <a:fillRect/>
            </a:stretch>
          </p:blipFill>
          <p:spPr>
            <a:xfrm>
              <a:off x="3949231" y="5610421"/>
              <a:ext cx="1236969" cy="1172028"/>
            </a:xfrm>
            <a:prstGeom prst="rect">
              <a:avLst/>
            </a:prstGeom>
            <a:effectLst>
              <a:outerShdw blurRad="76200" dir="18900000" sy="23000" kx="-1200000" algn="bl" rotWithShape="0">
                <a:prstClr val="black">
                  <a:alpha val="20000"/>
                </a:prstClr>
              </a:outerShdw>
            </a:effectLst>
          </p:spPr>
        </p:pic>
        <p:pic>
          <p:nvPicPr>
            <p:cNvPr id="120" name="図 119"/>
            <p:cNvPicPr>
              <a:picLocks noChangeAspect="1"/>
            </p:cNvPicPr>
            <p:nvPr/>
          </p:nvPicPr>
          <p:blipFill>
            <a:blip r:embed="rId10"/>
            <a:stretch>
              <a:fillRect/>
            </a:stretch>
          </p:blipFill>
          <p:spPr>
            <a:xfrm>
              <a:off x="2829457" y="5539730"/>
              <a:ext cx="1044286" cy="1246909"/>
            </a:xfrm>
            <a:prstGeom prst="rect">
              <a:avLst/>
            </a:prstGeom>
            <a:effectLst>
              <a:outerShdw blurRad="76200" dir="18900000" sy="23000" kx="-1200000" algn="bl" rotWithShape="0">
                <a:prstClr val="black">
                  <a:alpha val="20000"/>
                </a:prstClr>
              </a:outerShdw>
            </a:effectLst>
          </p:spPr>
        </p:pic>
        <p:sp>
          <p:nvSpPr>
            <p:cNvPr id="121" name="テキスト ボックス 120"/>
            <p:cNvSpPr txBox="1"/>
            <p:nvPr/>
          </p:nvSpPr>
          <p:spPr>
            <a:xfrm>
              <a:off x="2021962" y="6300620"/>
              <a:ext cx="700833" cy="400110"/>
            </a:xfrm>
            <a:prstGeom prst="rect">
              <a:avLst/>
            </a:prstGeom>
            <a:noFill/>
          </p:spPr>
          <p:txBody>
            <a:bodyPr wrap="none" rtlCol="0">
              <a:spAutoFit/>
            </a:bodyPr>
            <a:lstStyle/>
            <a:p>
              <a:r>
                <a:rPr lang="ja-JP" altLang="en-US" sz="2000" b="1" dirty="0" smtClean="0"/>
                <a:t>市民</a:t>
              </a:r>
              <a:endParaRPr kumimoji="1" lang="ja-JP" altLang="en-US" sz="2000" b="1" dirty="0"/>
            </a:p>
          </p:txBody>
        </p:sp>
        <p:pic>
          <p:nvPicPr>
            <p:cNvPr id="122" name="Picture 4" descr="カーディーラー・車屋のイラスト"/>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290" y="1306166"/>
              <a:ext cx="1269543" cy="1002939"/>
            </a:xfrm>
            <a:prstGeom prst="rect">
              <a:avLst/>
            </a:prstGeom>
            <a:noFill/>
            <a:effectLst/>
            <a:extLst>
              <a:ext uri="{909E8E84-426E-40dd-AFC4-6F175D3DCCD1}">
                <a14:hiddenFill xmlns="" xmlns:a14="http://schemas.microsoft.com/office/drawing/2010/main">
                  <a:solidFill>
                    <a:srgbClr val="FFFFFF"/>
                  </a:solidFill>
                </a14:hiddenFill>
              </a:ext>
            </a:extLst>
          </p:spPr>
        </p:pic>
        <p:sp>
          <p:nvSpPr>
            <p:cNvPr id="123" name="テキスト ボックス 122"/>
            <p:cNvSpPr txBox="1"/>
            <p:nvPr/>
          </p:nvSpPr>
          <p:spPr>
            <a:xfrm>
              <a:off x="1288040" y="1094106"/>
              <a:ext cx="1217000" cy="400110"/>
            </a:xfrm>
            <a:prstGeom prst="rect">
              <a:avLst/>
            </a:prstGeom>
            <a:noFill/>
          </p:spPr>
          <p:txBody>
            <a:bodyPr wrap="none" rtlCol="0">
              <a:spAutoFit/>
            </a:bodyPr>
            <a:lstStyle/>
            <a:p>
              <a:r>
                <a:rPr lang="ja-JP" altLang="en-US" sz="2000" b="1" dirty="0"/>
                <a:t>地元商店</a:t>
              </a:r>
              <a:endParaRPr kumimoji="1" lang="ja-JP" altLang="en-US" sz="2000" b="1" dirty="0"/>
            </a:p>
          </p:txBody>
        </p:sp>
        <p:sp>
          <p:nvSpPr>
            <p:cNvPr id="124" name="上矢印 123"/>
            <p:cNvSpPr/>
            <p:nvPr/>
          </p:nvSpPr>
          <p:spPr>
            <a:xfrm rot="10800000">
              <a:off x="1329315" y="2467320"/>
              <a:ext cx="709392" cy="627369"/>
            </a:xfrm>
            <a:prstGeom prst="upArrow">
              <a:avLst/>
            </a:prstGeom>
            <a:solidFill>
              <a:schemeClr val="bg1"/>
            </a:solidFill>
            <a:ln w="28575">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1204551" y="2563539"/>
              <a:ext cx="958917" cy="400110"/>
            </a:xfrm>
            <a:prstGeom prst="rect">
              <a:avLst/>
            </a:prstGeom>
            <a:noFill/>
          </p:spPr>
          <p:txBody>
            <a:bodyPr wrap="none" rtlCol="0">
              <a:spAutoFit/>
            </a:bodyPr>
            <a:lstStyle/>
            <a:p>
              <a:r>
                <a:rPr lang="ja-JP" altLang="en-US" sz="2000" b="1" dirty="0"/>
                <a:t>広告費</a:t>
              </a:r>
              <a:endParaRPr kumimoji="1" lang="ja-JP" altLang="en-US" sz="2000" b="1" dirty="0"/>
            </a:p>
          </p:txBody>
        </p:sp>
        <p:sp>
          <p:nvSpPr>
            <p:cNvPr id="126" name="屈折矢印 125"/>
            <p:cNvSpPr/>
            <p:nvPr/>
          </p:nvSpPr>
          <p:spPr>
            <a:xfrm flipH="1">
              <a:off x="332119" y="2549600"/>
              <a:ext cx="1089131" cy="4053896"/>
            </a:xfrm>
            <a:prstGeom prst="bentUpArrow">
              <a:avLst>
                <a:gd name="adj1" fmla="val 24899"/>
                <a:gd name="adj2" fmla="val 19054"/>
                <a:gd name="adj3" fmla="val 22225"/>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7" name="テキスト ボックス 126"/>
            <p:cNvSpPr txBox="1"/>
            <p:nvPr/>
          </p:nvSpPr>
          <p:spPr>
            <a:xfrm>
              <a:off x="-62324" y="4241266"/>
              <a:ext cx="1217000" cy="400110"/>
            </a:xfrm>
            <a:prstGeom prst="rect">
              <a:avLst/>
            </a:prstGeom>
            <a:noFill/>
          </p:spPr>
          <p:txBody>
            <a:bodyPr wrap="none" rtlCol="0">
              <a:spAutoFit/>
            </a:bodyPr>
            <a:lstStyle/>
            <a:p>
              <a:r>
                <a:rPr lang="ja-JP" altLang="en-US" sz="2000" b="1" dirty="0"/>
                <a:t>店舗利用</a:t>
              </a:r>
              <a:endParaRPr kumimoji="1" lang="ja-JP" altLang="en-US" sz="2000" b="1" dirty="0"/>
            </a:p>
          </p:txBody>
        </p:sp>
        <p:sp>
          <p:nvSpPr>
            <p:cNvPr id="128" name="上矢印 127"/>
            <p:cNvSpPr/>
            <p:nvPr/>
          </p:nvSpPr>
          <p:spPr>
            <a:xfrm rot="10800000">
              <a:off x="1606479" y="5661127"/>
              <a:ext cx="709392" cy="627369"/>
            </a:xfrm>
            <a:prstGeom prst="upArrow">
              <a:avLst/>
            </a:prstGeom>
            <a:solidFill>
              <a:schemeClr val="bg1"/>
            </a:solidFill>
            <a:ln w="28575">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テキスト ボックス 128"/>
            <p:cNvSpPr txBox="1"/>
            <p:nvPr/>
          </p:nvSpPr>
          <p:spPr>
            <a:xfrm>
              <a:off x="1340939" y="5774756"/>
              <a:ext cx="1111202" cy="400110"/>
            </a:xfrm>
            <a:prstGeom prst="rect">
              <a:avLst/>
            </a:prstGeom>
            <a:noFill/>
          </p:spPr>
          <p:txBody>
            <a:bodyPr wrap="none" rtlCol="0">
              <a:spAutoFit/>
            </a:bodyPr>
            <a:lstStyle/>
            <a:p>
              <a:r>
                <a:rPr lang="ja-JP" altLang="en-US" sz="2000" b="1" dirty="0" smtClean="0"/>
                <a:t>広告・</a:t>
              </a:r>
              <a:r>
                <a:rPr lang="en-US" altLang="ja-JP" sz="2000" b="1" dirty="0" smtClean="0"/>
                <a:t>PR</a:t>
              </a:r>
              <a:endParaRPr kumimoji="1" lang="ja-JP" altLang="en-US" sz="2000" b="1" dirty="0"/>
            </a:p>
          </p:txBody>
        </p:sp>
        <p:sp>
          <p:nvSpPr>
            <p:cNvPr id="130" name="屈折矢印 129"/>
            <p:cNvSpPr/>
            <p:nvPr/>
          </p:nvSpPr>
          <p:spPr>
            <a:xfrm>
              <a:off x="7523332" y="5661127"/>
              <a:ext cx="855610" cy="1057113"/>
            </a:xfrm>
            <a:prstGeom prst="bentUpArrow">
              <a:avLst>
                <a:gd name="adj1" fmla="val 30728"/>
                <a:gd name="adj2" fmla="val 26827"/>
                <a:gd name="adj3" fmla="val 26111"/>
              </a:avLst>
            </a:prstGeom>
            <a:solidFill>
              <a:schemeClr val="bg1"/>
            </a:solidFill>
            <a:ln w="28575" cmpd="sng">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1" name="テキスト ボックス 130"/>
            <p:cNvSpPr txBox="1"/>
            <p:nvPr/>
          </p:nvSpPr>
          <p:spPr>
            <a:xfrm>
              <a:off x="7523332" y="5996380"/>
              <a:ext cx="1217000" cy="400110"/>
            </a:xfrm>
            <a:prstGeom prst="rect">
              <a:avLst/>
            </a:prstGeom>
            <a:noFill/>
          </p:spPr>
          <p:txBody>
            <a:bodyPr wrap="none" rtlCol="0">
              <a:spAutoFit/>
            </a:bodyPr>
            <a:lstStyle/>
            <a:p>
              <a:r>
                <a:rPr lang="ja-JP" altLang="en-US" sz="2000" b="1" dirty="0"/>
                <a:t>店舗利用</a:t>
              </a:r>
              <a:endParaRPr kumimoji="1" lang="ja-JP" altLang="en-US" sz="2000" b="1" dirty="0"/>
            </a:p>
          </p:txBody>
        </p:sp>
        <p:pic>
          <p:nvPicPr>
            <p:cNvPr id="132" name="Picture 6" descr="トラックの運転手のイラスト"/>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40302" y="1442727"/>
              <a:ext cx="756666" cy="914400"/>
            </a:xfrm>
            <a:prstGeom prst="rect">
              <a:avLst/>
            </a:prstGeom>
            <a:noFill/>
            <a:effectLst>
              <a:outerShdw blurRad="76200" dir="18900000" sy="23000" kx="-1200000" algn="bl" rotWithShape="0">
                <a:prstClr val="black">
                  <a:alpha val="20000"/>
                </a:prstClr>
              </a:outerShdw>
            </a:effectLst>
            <a:extLst>
              <a:ext uri="{909E8E84-426E-40dd-AFC4-6F175D3DCCD1}">
                <a14:hiddenFill xmlns="" xmlns:a14="http://schemas.microsoft.com/office/drawing/2010/main">
                  <a:solidFill>
                    <a:srgbClr val="FFFFFF"/>
                  </a:solidFill>
                </a14:hiddenFill>
              </a:ext>
            </a:extLst>
          </p:spPr>
        </p:pic>
      </p:gr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32</a:t>
            </a:fld>
            <a:endParaRPr lang="ja-JP" altLang="en-US">
              <a:solidFill>
                <a:prstClr val="black">
                  <a:tint val="75000"/>
                </a:prstClr>
              </a:solidFill>
            </a:endParaRPr>
          </a:p>
        </p:txBody>
      </p:sp>
    </p:spTree>
    <p:extLst>
      <p:ext uri="{BB962C8B-B14F-4D97-AF65-F5344CB8AC3E}">
        <p14:creationId xmlns:p14="http://schemas.microsoft.com/office/powerpoint/2010/main" val="2109707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図形グループ 16"/>
          <p:cNvGrpSpPr/>
          <p:nvPr/>
        </p:nvGrpSpPr>
        <p:grpSpPr>
          <a:xfrm>
            <a:off x="1886109" y="1785380"/>
            <a:ext cx="5408066" cy="4138598"/>
            <a:chOff x="1867967" y="1785380"/>
            <a:chExt cx="5408066" cy="4138598"/>
          </a:xfrm>
        </p:grpSpPr>
        <p:pic>
          <p:nvPicPr>
            <p:cNvPr id="13" name="図 12" descr="スクリーンショット 2015-02-04 23.35.14.png"/>
            <p:cNvPicPr>
              <a:picLocks noChangeAspect="1"/>
            </p:cNvPicPr>
            <p:nvPr/>
          </p:nvPicPr>
          <p:blipFill rotWithShape="1">
            <a:blip r:embed="rId3">
              <a:extLst>
                <a:ext uri="{28A0092B-C50C-407E-A947-70E740481C1C}">
                  <a14:useLocalDpi xmlns:a14="http://schemas.microsoft.com/office/drawing/2010/main" val="0"/>
                </a:ext>
              </a:extLst>
            </a:blip>
            <a:srcRect b="10746"/>
            <a:stretch/>
          </p:blipFill>
          <p:spPr>
            <a:xfrm>
              <a:off x="1867967" y="1785380"/>
              <a:ext cx="5408066" cy="4138598"/>
            </a:xfrm>
            <a:prstGeom prst="rect">
              <a:avLst/>
            </a:prstGeom>
          </p:spPr>
        </p:pic>
        <p:sp>
          <p:nvSpPr>
            <p:cNvPr id="15" name="フリーフォーム 14"/>
            <p:cNvSpPr/>
            <p:nvPr/>
          </p:nvSpPr>
          <p:spPr>
            <a:xfrm>
              <a:off x="2048738" y="3736091"/>
              <a:ext cx="2261955" cy="695302"/>
            </a:xfrm>
            <a:custGeom>
              <a:avLst/>
              <a:gdLst>
                <a:gd name="connsiteX0" fmla="*/ 0 w 2261955"/>
                <a:gd name="connsiteY0" fmla="*/ 0 h 695302"/>
                <a:gd name="connsiteX1" fmla="*/ 1381276 w 2261955"/>
                <a:gd name="connsiteY1" fmla="*/ 120519 h 695302"/>
                <a:gd name="connsiteX2" fmla="*/ 2261955 w 2261955"/>
                <a:gd name="connsiteY2" fmla="*/ 389369 h 695302"/>
                <a:gd name="connsiteX3" fmla="*/ 2159982 w 2261955"/>
                <a:gd name="connsiteY3" fmla="*/ 695302 h 695302"/>
                <a:gd name="connsiteX4" fmla="*/ 1223681 w 2261955"/>
                <a:gd name="connsiteY4" fmla="*/ 380099 h 695302"/>
                <a:gd name="connsiteX5" fmla="*/ 9270 w 2261955"/>
                <a:gd name="connsiteY5" fmla="*/ 287392 h 695302"/>
                <a:gd name="connsiteX6" fmla="*/ 0 w 2261955"/>
                <a:gd name="connsiteY6" fmla="*/ 0 h 69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1955" h="695302">
                  <a:moveTo>
                    <a:pt x="0" y="0"/>
                  </a:moveTo>
                  <a:lnTo>
                    <a:pt x="1381276" y="120519"/>
                  </a:lnTo>
                  <a:lnTo>
                    <a:pt x="2261955" y="389369"/>
                  </a:lnTo>
                  <a:lnTo>
                    <a:pt x="2159982" y="695302"/>
                  </a:lnTo>
                  <a:lnTo>
                    <a:pt x="1223681" y="380099"/>
                  </a:lnTo>
                  <a:lnTo>
                    <a:pt x="9270" y="287392"/>
                  </a:lnTo>
                  <a:lnTo>
                    <a:pt x="0" y="0"/>
                  </a:lnTo>
                  <a:close/>
                </a:path>
              </a:pathLst>
            </a:custGeom>
            <a:noFill/>
            <a:ln w="57150" cmpd="sng">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800" dirty="0">
                <a:solidFill>
                  <a:schemeClr val="tx1"/>
                </a:solidFill>
                <a:latin typeface="+mj-ea"/>
              </a:rPr>
              <a:t>AKINAI</a:t>
            </a:r>
            <a:r>
              <a:rPr lang="ja-JP" altLang="en-US" sz="3800" dirty="0" smtClean="0">
                <a:solidFill>
                  <a:schemeClr val="tx1"/>
                </a:solidFill>
                <a:latin typeface="+mj-ea"/>
              </a:rPr>
              <a:t>コンバージョン</a:t>
            </a:r>
            <a:endParaRPr lang="ja-JP" altLang="en-US" sz="3800" dirty="0">
              <a:solidFill>
                <a:schemeClr val="tx1"/>
              </a:solidFill>
              <a:latin typeface="+mj-ea"/>
            </a:endParaRPr>
          </a:p>
        </p:txBody>
      </p:sp>
      <p:sp>
        <p:nvSpPr>
          <p:cNvPr id="6" name="フレーム 5"/>
          <p:cNvSpPr/>
          <p:nvPr/>
        </p:nvSpPr>
        <p:spPr>
          <a:xfrm>
            <a:off x="150286" y="6086006"/>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000" b="0" i="0" u="none" strike="noStrike" kern="0" cap="none" spc="0" normalizeH="0" baseline="0" noProof="0" dirty="0" smtClean="0">
                <a:ln>
                  <a:noFill/>
                </a:ln>
                <a:solidFill>
                  <a:prstClr val="black"/>
                </a:solidFill>
                <a:effectLst/>
                <a:uLnTx/>
                <a:uFillTx/>
                <a:latin typeface="Calibri" panose="020F0502020204030204"/>
                <a:ea typeface="ＭＳ Ｐゴシック"/>
              </a:rPr>
              <a:t>大型</a:t>
            </a:r>
            <a:r>
              <a:rPr kumimoji="0" lang="ja-JP" altLang="en-US" sz="3000" kern="0" dirty="0" smtClean="0">
                <a:solidFill>
                  <a:prstClr val="black"/>
                </a:solidFill>
                <a:latin typeface="Calibri" panose="020F0502020204030204"/>
                <a:ea typeface="ＭＳ Ｐゴシック"/>
              </a:rPr>
              <a:t>ショッピング</a:t>
            </a:r>
            <a:r>
              <a:rPr kumimoji="0" lang="ja-JP" altLang="en-US" sz="3000" kern="0" noProof="0" dirty="0" smtClean="0">
                <a:solidFill>
                  <a:prstClr val="black"/>
                </a:solidFill>
                <a:latin typeface="Calibri" panose="020F0502020204030204"/>
                <a:ea typeface="ＭＳ Ｐゴシック"/>
              </a:rPr>
              <a:t>センター</a:t>
            </a:r>
            <a:r>
              <a:rPr kumimoji="0" lang="ja-JP" altLang="en-US" sz="3000" kern="0" dirty="0" smtClean="0">
                <a:solidFill>
                  <a:prstClr val="black"/>
                </a:solidFill>
                <a:latin typeface="Calibri" panose="020F0502020204030204"/>
                <a:ea typeface="ＭＳ Ｐゴシック"/>
              </a:rPr>
              <a:t>では味わえない空間を共有</a:t>
            </a:r>
            <a:endParaRPr kumimoji="0" lang="en-US" altLang="ja-JP" sz="3000" b="0" i="0" u="none" strike="noStrike" kern="0" cap="none" spc="0" normalizeH="0" baseline="0" noProof="0" dirty="0" smtClean="0">
              <a:ln>
                <a:noFill/>
              </a:ln>
              <a:solidFill>
                <a:prstClr val="black"/>
              </a:solidFill>
              <a:effectLst/>
              <a:uLnTx/>
              <a:uFillTx/>
              <a:latin typeface="Calibri" panose="020F0502020204030204"/>
              <a:ea typeface="ＭＳ Ｐゴシック"/>
            </a:endParaRPr>
          </a:p>
        </p:txBody>
      </p:sp>
      <p:sp>
        <p:nvSpPr>
          <p:cNvPr id="10" name="テキスト ボックス 9"/>
          <p:cNvSpPr txBox="1"/>
          <p:nvPr/>
        </p:nvSpPr>
        <p:spPr>
          <a:xfrm>
            <a:off x="254619" y="1252702"/>
            <a:ext cx="4575865" cy="523220"/>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800" dirty="0" smtClean="0"/>
              <a:t>商店街再生計画</a:t>
            </a:r>
            <a:endParaRPr lang="en-US" altLang="ja-JP" sz="2800" dirty="0" smtClean="0"/>
          </a:p>
        </p:txBody>
      </p:sp>
      <p:sp>
        <p:nvSpPr>
          <p:cNvPr id="12" name="角丸四角形 11"/>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sp>
        <p:nvSpPr>
          <p:cNvPr id="11" name="円/楕円 10"/>
          <p:cNvSpPr/>
          <p:nvPr/>
        </p:nvSpPr>
        <p:spPr>
          <a:xfrm>
            <a:off x="7926296" y="1072020"/>
            <a:ext cx="1183198" cy="1107267"/>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4000" b="1" dirty="0" smtClean="0"/>
              <a:t>西</a:t>
            </a:r>
            <a:endParaRPr kumimoji="1" lang="ja-JP" altLang="en-US" sz="4000" b="1" dirty="0"/>
          </a:p>
        </p:txBody>
      </p:sp>
      <p:grpSp>
        <p:nvGrpSpPr>
          <p:cNvPr id="22" name="図形グループ 21"/>
          <p:cNvGrpSpPr/>
          <p:nvPr/>
        </p:nvGrpSpPr>
        <p:grpSpPr>
          <a:xfrm>
            <a:off x="1841782" y="1580296"/>
            <a:ext cx="5460436" cy="4160945"/>
            <a:chOff x="10522891" y="1866128"/>
            <a:chExt cx="5460436" cy="4160945"/>
          </a:xfrm>
        </p:grpSpPr>
        <p:sp>
          <p:nvSpPr>
            <p:cNvPr id="23" name="テキスト ボックス 22"/>
            <p:cNvSpPr txBox="1"/>
            <p:nvPr/>
          </p:nvSpPr>
          <p:spPr>
            <a:xfrm>
              <a:off x="12507252" y="1866128"/>
              <a:ext cx="1491714" cy="584776"/>
            </a:xfrm>
            <a:prstGeom prst="rect">
              <a:avLst/>
            </a:prstGeom>
            <a:noFill/>
          </p:spPr>
          <p:txBody>
            <a:bodyPr wrap="none" rtlCol="0">
              <a:spAutoFit/>
            </a:bodyPr>
            <a:lstStyle/>
            <a:p>
              <a:r>
                <a:rPr kumimoji="1" lang="en-US" altLang="ja-JP" sz="3200" dirty="0" smtClean="0"/>
                <a:t>BEFORE</a:t>
              </a:r>
              <a:endParaRPr kumimoji="1" lang="ja-JP" altLang="en-US" sz="3200" dirty="0"/>
            </a:p>
          </p:txBody>
        </p:sp>
        <p:pic>
          <p:nvPicPr>
            <p:cNvPr id="3" name="図 2" descr="IMG_0098.JPG"/>
            <p:cNvPicPr>
              <a:picLocks noChangeAspect="1"/>
            </p:cNvPicPr>
            <p:nvPr/>
          </p:nvPicPr>
          <p:blipFill rotWithShape="1">
            <a:blip r:embed="rId4" cstate="print">
              <a:extLst>
                <a:ext uri="{28A0092B-C50C-407E-A947-70E740481C1C}">
                  <a14:useLocalDpi xmlns:a14="http://schemas.microsoft.com/office/drawing/2010/main" val="0"/>
                </a:ext>
              </a:extLst>
            </a:blip>
            <a:srcRect l="9091" t="13550" r="-571" b="5860"/>
            <a:stretch/>
          </p:blipFill>
          <p:spPr>
            <a:xfrm>
              <a:off x="10522891" y="2498993"/>
              <a:ext cx="5460436" cy="3528080"/>
            </a:xfrm>
            <a:prstGeom prst="rect">
              <a:avLst/>
            </a:prstGeom>
          </p:spPr>
        </p:pic>
      </p:grpSp>
      <p:sp>
        <p:nvSpPr>
          <p:cNvPr id="7" name="テキスト ボックス 6"/>
          <p:cNvSpPr txBox="1"/>
          <p:nvPr/>
        </p:nvSpPr>
        <p:spPr>
          <a:xfrm>
            <a:off x="3980509" y="1578735"/>
            <a:ext cx="1234633" cy="584775"/>
          </a:xfrm>
          <a:prstGeom prst="rect">
            <a:avLst/>
          </a:prstGeom>
          <a:noFill/>
        </p:spPr>
        <p:txBody>
          <a:bodyPr wrap="none" rtlCol="0">
            <a:spAutoFit/>
          </a:bodyPr>
          <a:lstStyle/>
          <a:p>
            <a:r>
              <a:rPr lang="en-US" altLang="ja-JP" sz="3200" dirty="0"/>
              <a:t>AFTER</a:t>
            </a:r>
            <a:endParaRPr kumimoji="1" lang="ja-JP" altLang="en-US" sz="3200" dirty="0"/>
          </a:p>
        </p:txBody>
      </p:sp>
      <p:pic>
        <p:nvPicPr>
          <p:cNvPr id="9" name="図 8" descr="IMG_0098_new’.jpg"/>
          <p:cNvPicPr>
            <a:picLocks noChangeAspect="1"/>
          </p:cNvPicPr>
          <p:nvPr/>
        </p:nvPicPr>
        <p:blipFill rotWithShape="1">
          <a:blip r:embed="rId5" cstate="print">
            <a:extLst>
              <a:ext uri="{28A0092B-C50C-407E-A947-70E740481C1C}">
                <a14:useLocalDpi xmlns:a14="http://schemas.microsoft.com/office/drawing/2010/main" val="0"/>
              </a:ext>
            </a:extLst>
          </a:blip>
          <a:srcRect l="9028" t="12699" b="8753"/>
          <a:stretch/>
        </p:blipFill>
        <p:spPr>
          <a:xfrm>
            <a:off x="1905250" y="2229234"/>
            <a:ext cx="5421435" cy="3510777"/>
          </a:xfrm>
          <a:prstGeom prst="rect">
            <a:avLst/>
          </a:prstGeom>
        </p:spPr>
      </p:pic>
      <p:grpSp>
        <p:nvGrpSpPr>
          <p:cNvPr id="20" name="図形グループ 19"/>
          <p:cNvGrpSpPr/>
          <p:nvPr/>
        </p:nvGrpSpPr>
        <p:grpSpPr>
          <a:xfrm>
            <a:off x="83433" y="1871123"/>
            <a:ext cx="8961978" cy="4191363"/>
            <a:chOff x="83433" y="1871123"/>
            <a:chExt cx="8961978" cy="4191363"/>
          </a:xfrm>
        </p:grpSpPr>
        <p:sp>
          <p:nvSpPr>
            <p:cNvPr id="4" name="フリーフォーム 3"/>
            <p:cNvSpPr/>
            <p:nvPr/>
          </p:nvSpPr>
          <p:spPr>
            <a:xfrm>
              <a:off x="3891088" y="2131037"/>
              <a:ext cx="3519577" cy="3105509"/>
            </a:xfrm>
            <a:custGeom>
              <a:avLst/>
              <a:gdLst>
                <a:gd name="connsiteX0" fmla="*/ 0 w 3519577"/>
                <a:gd name="connsiteY0" fmla="*/ 1328468 h 3105509"/>
                <a:gd name="connsiteX1" fmla="*/ 0 w 3519577"/>
                <a:gd name="connsiteY1" fmla="*/ 2087592 h 3105509"/>
                <a:gd name="connsiteX2" fmla="*/ 3519577 w 3519577"/>
                <a:gd name="connsiteY2" fmla="*/ 3105509 h 3105509"/>
                <a:gd name="connsiteX3" fmla="*/ 3519577 w 3519577"/>
                <a:gd name="connsiteY3" fmla="*/ 0 h 3105509"/>
                <a:gd name="connsiteX4" fmla="*/ 1863305 w 3519577"/>
                <a:gd name="connsiteY4" fmla="*/ 0 h 3105509"/>
                <a:gd name="connsiteX5" fmla="*/ 0 w 3519577"/>
                <a:gd name="connsiteY5" fmla="*/ 1328468 h 3105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9577" h="3105509">
                  <a:moveTo>
                    <a:pt x="0" y="1328468"/>
                  </a:moveTo>
                  <a:lnTo>
                    <a:pt x="0" y="2087592"/>
                  </a:lnTo>
                  <a:lnTo>
                    <a:pt x="3519577" y="3105509"/>
                  </a:lnTo>
                  <a:lnTo>
                    <a:pt x="3519577" y="0"/>
                  </a:lnTo>
                  <a:lnTo>
                    <a:pt x="1863305" y="0"/>
                  </a:lnTo>
                  <a:lnTo>
                    <a:pt x="0" y="1328468"/>
                  </a:lnTo>
                  <a:close/>
                </a:path>
              </a:pathLst>
            </a:custGeom>
            <a:noFill/>
            <a:ln w="28575">
              <a:solidFill>
                <a:srgbClr val="2D329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正方形/長方形 4"/>
            <p:cNvSpPr/>
            <p:nvPr/>
          </p:nvSpPr>
          <p:spPr>
            <a:xfrm>
              <a:off x="2448234" y="3898357"/>
              <a:ext cx="1598128" cy="1755057"/>
            </a:xfrm>
            <a:prstGeom prst="rect">
              <a:avLst/>
            </a:prstGeom>
            <a:no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角丸四角形吹き出し 15"/>
            <p:cNvSpPr/>
            <p:nvPr/>
          </p:nvSpPr>
          <p:spPr>
            <a:xfrm>
              <a:off x="146337" y="1871123"/>
              <a:ext cx="2993573" cy="1367376"/>
            </a:xfrm>
            <a:prstGeom prst="wedgeRoundRectCallout">
              <a:avLst>
                <a:gd name="adj1" fmla="val 34739"/>
                <a:gd name="adj2" fmla="val 58428"/>
                <a:gd name="adj3" fmla="val 16667"/>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dirty="0" smtClean="0">
                  <a:solidFill>
                    <a:schemeClr val="tx1"/>
                  </a:solidFill>
                </a:rPr>
                <a:t>手掛けた</a:t>
              </a:r>
              <a:r>
                <a:rPr lang="ja-JP" altLang="en-US" sz="2200" dirty="0">
                  <a:solidFill>
                    <a:schemeClr val="tx1"/>
                  </a:solidFill>
                </a:rPr>
                <a:t>まち</a:t>
              </a:r>
              <a:r>
                <a:rPr kumimoji="1" lang="ja-JP" altLang="en-US" sz="2200" dirty="0" smtClean="0">
                  <a:solidFill>
                    <a:schemeClr val="tx1"/>
                  </a:solidFill>
                </a:rPr>
                <a:t>へ再訪</a:t>
              </a:r>
              <a:endParaRPr kumimoji="1" lang="en-US" altLang="ja-JP" sz="2200" dirty="0" smtClean="0">
                <a:solidFill>
                  <a:schemeClr val="tx1"/>
                </a:solidFill>
              </a:endParaRPr>
            </a:p>
            <a:p>
              <a:pPr algn="ctr"/>
              <a:r>
                <a:rPr kumimoji="1" lang="ja-JP" altLang="en-US" sz="2200" dirty="0" smtClean="0">
                  <a:solidFill>
                    <a:schemeClr val="tx1"/>
                  </a:solidFill>
                </a:rPr>
                <a:t>設計作品の見学・評価</a:t>
              </a:r>
              <a:endParaRPr kumimoji="1" lang="ja-JP" altLang="en-US" sz="2200" dirty="0">
                <a:solidFill>
                  <a:schemeClr val="tx1"/>
                </a:solidFill>
              </a:endParaRPr>
            </a:p>
          </p:txBody>
        </p:sp>
        <p:sp>
          <p:nvSpPr>
            <p:cNvPr id="18" name="角丸四角形吹き出し 17"/>
            <p:cNvSpPr/>
            <p:nvPr/>
          </p:nvSpPr>
          <p:spPr>
            <a:xfrm>
              <a:off x="83433" y="5395935"/>
              <a:ext cx="3301404" cy="636161"/>
            </a:xfrm>
            <a:prstGeom prst="wedgeRoundRectCallout">
              <a:avLst>
                <a:gd name="adj1" fmla="val 37784"/>
                <a:gd name="adj2" fmla="val -74712"/>
                <a:gd name="adj3" fmla="val 16667"/>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dirty="0">
                  <a:solidFill>
                    <a:schemeClr val="tx1"/>
                  </a:solidFill>
                </a:rPr>
                <a:t>他</a:t>
              </a:r>
              <a:r>
                <a:rPr lang="ja-JP" altLang="en-US" sz="2200" dirty="0" smtClean="0">
                  <a:solidFill>
                    <a:schemeClr val="tx1"/>
                  </a:solidFill>
                </a:rPr>
                <a:t>の空き空間活用の参考</a:t>
              </a:r>
              <a:endParaRPr kumimoji="1" lang="ja-JP" altLang="en-US" sz="2200" dirty="0">
                <a:solidFill>
                  <a:schemeClr val="tx1"/>
                </a:solidFill>
              </a:endParaRPr>
            </a:p>
          </p:txBody>
        </p:sp>
        <p:sp>
          <p:nvSpPr>
            <p:cNvPr id="19" name="角丸四角形吹き出し 18"/>
            <p:cNvSpPr/>
            <p:nvPr/>
          </p:nvSpPr>
          <p:spPr>
            <a:xfrm>
              <a:off x="5933910" y="5460832"/>
              <a:ext cx="2884714" cy="601654"/>
            </a:xfrm>
            <a:prstGeom prst="wedgeRoundRectCallout">
              <a:avLst>
                <a:gd name="adj1" fmla="val -49631"/>
                <a:gd name="adj2" fmla="val -92107"/>
                <a:gd name="adj3" fmla="val 16667"/>
              </a:avLst>
            </a:prstGeom>
            <a:solidFill>
              <a:schemeClr val="bg1"/>
            </a:solidFill>
            <a:ln w="28575">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dirty="0">
                  <a:solidFill>
                    <a:schemeClr val="tx1"/>
                  </a:solidFill>
                </a:rPr>
                <a:t>子供</a:t>
              </a:r>
              <a:r>
                <a:rPr lang="ja-JP" altLang="en-US" sz="2200" dirty="0" smtClean="0">
                  <a:solidFill>
                    <a:schemeClr val="tx1"/>
                  </a:solidFill>
                </a:rPr>
                <a:t>も安心して遊べる</a:t>
              </a:r>
              <a:endParaRPr kumimoji="1" lang="en-US" altLang="ja-JP" sz="2200" dirty="0" smtClean="0">
                <a:solidFill>
                  <a:schemeClr val="tx1"/>
                </a:solidFill>
              </a:endParaRPr>
            </a:p>
          </p:txBody>
        </p:sp>
        <p:sp>
          <p:nvSpPr>
            <p:cNvPr id="21" name="角丸四角形吹き出し 20"/>
            <p:cNvSpPr/>
            <p:nvPr/>
          </p:nvSpPr>
          <p:spPr>
            <a:xfrm>
              <a:off x="6550767" y="2938155"/>
              <a:ext cx="2494644" cy="1046468"/>
            </a:xfrm>
            <a:prstGeom prst="wedgeRoundRectCallout">
              <a:avLst>
                <a:gd name="adj1" fmla="val -52536"/>
                <a:gd name="adj2" fmla="val 83353"/>
                <a:gd name="adj3" fmla="val 16667"/>
              </a:avLst>
            </a:prstGeom>
            <a:solidFill>
              <a:schemeClr val="bg1"/>
            </a:solidFill>
            <a:ln w="28575">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200" dirty="0" smtClean="0">
                  <a:solidFill>
                    <a:schemeClr val="tx1"/>
                  </a:solidFill>
                </a:rPr>
                <a:t>ちょっと時間潰しに寄り道</a:t>
              </a:r>
              <a:endParaRPr kumimoji="1" lang="en-US" altLang="ja-JP" sz="2200" dirty="0" smtClean="0">
                <a:solidFill>
                  <a:schemeClr val="tx1"/>
                </a:solidFill>
              </a:endParaRPr>
            </a:p>
          </p:txBody>
        </p:sp>
      </p:grpSp>
      <p:grpSp>
        <p:nvGrpSpPr>
          <p:cNvPr id="24" name="グループ化 13"/>
          <p:cNvGrpSpPr/>
          <p:nvPr/>
        </p:nvGrpSpPr>
        <p:grpSpPr>
          <a:xfrm>
            <a:off x="3158171" y="1082499"/>
            <a:ext cx="679382" cy="633783"/>
            <a:chOff x="1577972" y="-1047318"/>
            <a:chExt cx="679382" cy="633783"/>
          </a:xfrm>
        </p:grpSpPr>
        <p:sp>
          <p:nvSpPr>
            <p:cNvPr id="25" name="角丸四角形 24"/>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27" name="グループ化 19"/>
          <p:cNvGrpSpPr/>
          <p:nvPr/>
        </p:nvGrpSpPr>
        <p:grpSpPr>
          <a:xfrm>
            <a:off x="3969099" y="1082499"/>
            <a:ext cx="679382" cy="633783"/>
            <a:chOff x="5471418" y="-1240631"/>
            <a:chExt cx="679382" cy="633783"/>
          </a:xfrm>
        </p:grpSpPr>
        <p:sp>
          <p:nvSpPr>
            <p:cNvPr id="28" name="角丸四角形 27"/>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29" name="図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8" name="スライド番号プレースホルダー 7"/>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33</a:t>
            </a:fld>
            <a:endParaRPr lang="ja-JP" altLang="en-US">
              <a:solidFill>
                <a:prstClr val="black">
                  <a:tint val="75000"/>
                </a:prstClr>
              </a:solidFill>
            </a:endParaRPr>
          </a:p>
        </p:txBody>
      </p:sp>
    </p:spTree>
    <p:extLst>
      <p:ext uri="{BB962C8B-B14F-4D97-AF65-F5344CB8AC3E}">
        <p14:creationId xmlns:p14="http://schemas.microsoft.com/office/powerpoint/2010/main" val="107546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Effect transition="in" filter="fade">
                                      <p:cBhvr>
                                        <p:cTn id="9" dur="10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22"/>
                                        </p:tgtEl>
                                      </p:cBhvr>
                                    </p:animEffect>
                                    <p:set>
                                      <p:cBhvr>
                                        <p:cTn id="14" dur="1" fill="hold">
                                          <p:stCondLst>
                                            <p:cond delay="499"/>
                                          </p:stCondLst>
                                        </p:cTn>
                                        <p:tgtEl>
                                          <p:spTgt spid="22"/>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3129046" y="4738255"/>
            <a:ext cx="2880000" cy="1978428"/>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1" name="正方形/長方形 40"/>
          <p:cNvSpPr/>
          <p:nvPr/>
        </p:nvSpPr>
        <p:spPr>
          <a:xfrm>
            <a:off x="6139909" y="4738255"/>
            <a:ext cx="2880000" cy="1978428"/>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 name="正方形/長方形 28"/>
          <p:cNvSpPr/>
          <p:nvPr/>
        </p:nvSpPr>
        <p:spPr>
          <a:xfrm>
            <a:off x="104300" y="4738254"/>
            <a:ext cx="2880000" cy="1978429"/>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800" dirty="0">
                <a:solidFill>
                  <a:schemeClr val="tx1"/>
                </a:solidFill>
                <a:latin typeface="+mj-ea"/>
              </a:rPr>
              <a:t>AKINAI</a:t>
            </a:r>
            <a:r>
              <a:rPr lang="ja-JP" altLang="en-US" sz="3800" dirty="0" smtClean="0">
                <a:solidFill>
                  <a:schemeClr val="tx1"/>
                </a:solidFill>
                <a:latin typeface="+mj-ea"/>
              </a:rPr>
              <a:t>コンバージョン</a:t>
            </a:r>
            <a:endParaRPr lang="ja-JP" altLang="en-US" sz="3800" dirty="0">
              <a:solidFill>
                <a:schemeClr val="tx1"/>
              </a:solidFill>
              <a:latin typeface="+mj-ea"/>
            </a:endParaRPr>
          </a:p>
        </p:txBody>
      </p:sp>
      <p:sp>
        <p:nvSpPr>
          <p:cNvPr id="11" name="テキスト ボックス 10"/>
          <p:cNvSpPr txBox="1"/>
          <p:nvPr/>
        </p:nvSpPr>
        <p:spPr>
          <a:xfrm>
            <a:off x="254620" y="1192032"/>
            <a:ext cx="4293636" cy="523220"/>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800" dirty="0" smtClean="0"/>
              <a:t>さんぱる新規フロアプラン</a:t>
            </a:r>
            <a:endParaRPr lang="en-US" altLang="ja-JP" sz="2800" dirty="0" smtClean="0"/>
          </a:p>
        </p:txBody>
      </p:sp>
      <p:grpSp>
        <p:nvGrpSpPr>
          <p:cNvPr id="4" name="図形グループ 3"/>
          <p:cNvGrpSpPr/>
          <p:nvPr/>
        </p:nvGrpSpPr>
        <p:grpSpPr>
          <a:xfrm>
            <a:off x="254620" y="1779601"/>
            <a:ext cx="7243868" cy="385281"/>
            <a:chOff x="951223" y="1910321"/>
            <a:chExt cx="7243868" cy="385281"/>
          </a:xfrm>
        </p:grpSpPr>
        <p:pic>
          <p:nvPicPr>
            <p:cNvPr id="24" name="図 23"/>
            <p:cNvPicPr>
              <a:picLocks noChangeAspect="1"/>
            </p:cNvPicPr>
            <p:nvPr/>
          </p:nvPicPr>
          <p:blipFill>
            <a:blip r:embed="rId3"/>
            <a:stretch>
              <a:fillRect/>
            </a:stretch>
          </p:blipFill>
          <p:spPr>
            <a:xfrm>
              <a:off x="951223" y="1987762"/>
              <a:ext cx="469900" cy="279400"/>
            </a:xfrm>
            <a:prstGeom prst="rect">
              <a:avLst/>
            </a:prstGeom>
          </p:spPr>
        </p:pic>
        <p:pic>
          <p:nvPicPr>
            <p:cNvPr id="25" name="図 24"/>
            <p:cNvPicPr>
              <a:picLocks noChangeAspect="1"/>
            </p:cNvPicPr>
            <p:nvPr/>
          </p:nvPicPr>
          <p:blipFill>
            <a:blip r:embed="rId4"/>
            <a:stretch>
              <a:fillRect/>
            </a:stretch>
          </p:blipFill>
          <p:spPr>
            <a:xfrm>
              <a:off x="2714428" y="1987762"/>
              <a:ext cx="469900" cy="279400"/>
            </a:xfrm>
            <a:prstGeom prst="rect">
              <a:avLst/>
            </a:prstGeom>
          </p:spPr>
        </p:pic>
        <p:pic>
          <p:nvPicPr>
            <p:cNvPr id="26" name="図 25"/>
            <p:cNvPicPr>
              <a:picLocks noChangeAspect="1"/>
            </p:cNvPicPr>
            <p:nvPr/>
          </p:nvPicPr>
          <p:blipFill>
            <a:blip r:embed="rId5"/>
            <a:stretch>
              <a:fillRect/>
            </a:stretch>
          </p:blipFill>
          <p:spPr>
            <a:xfrm>
              <a:off x="5455897" y="1987761"/>
              <a:ext cx="457200" cy="279400"/>
            </a:xfrm>
            <a:prstGeom prst="rect">
              <a:avLst/>
            </a:prstGeom>
          </p:spPr>
        </p:pic>
        <p:pic>
          <p:nvPicPr>
            <p:cNvPr id="27" name="図 26"/>
            <p:cNvPicPr>
              <a:picLocks noChangeAspect="1"/>
            </p:cNvPicPr>
            <p:nvPr/>
          </p:nvPicPr>
          <p:blipFill>
            <a:blip r:embed="rId6"/>
            <a:stretch>
              <a:fillRect/>
            </a:stretch>
          </p:blipFill>
          <p:spPr>
            <a:xfrm>
              <a:off x="4206959" y="1987763"/>
              <a:ext cx="457200" cy="279400"/>
            </a:xfrm>
            <a:prstGeom prst="rect">
              <a:avLst/>
            </a:prstGeom>
          </p:spPr>
        </p:pic>
        <p:sp>
          <p:nvSpPr>
            <p:cNvPr id="28" name="テキスト ボックス 27"/>
            <p:cNvSpPr txBox="1"/>
            <p:nvPr/>
          </p:nvSpPr>
          <p:spPr>
            <a:xfrm>
              <a:off x="1332902" y="1910321"/>
              <a:ext cx="1223412" cy="369332"/>
            </a:xfrm>
            <a:prstGeom prst="rect">
              <a:avLst/>
            </a:prstGeom>
            <a:noFill/>
          </p:spPr>
          <p:txBody>
            <a:bodyPr wrap="none" rtlCol="0">
              <a:spAutoFit/>
            </a:bodyPr>
            <a:lstStyle/>
            <a:p>
              <a:r>
                <a:rPr lang="ja-JP" altLang="en-US" dirty="0" smtClean="0"/>
                <a:t>：既存店舗</a:t>
              </a:r>
              <a:endParaRPr kumimoji="1" lang="en-US" altLang="ja-JP" dirty="0" smtClean="0"/>
            </a:p>
          </p:txBody>
        </p:sp>
        <p:sp>
          <p:nvSpPr>
            <p:cNvPr id="31" name="テキスト ボックス 30"/>
            <p:cNvSpPr txBox="1"/>
            <p:nvPr/>
          </p:nvSpPr>
          <p:spPr>
            <a:xfrm>
              <a:off x="3101573" y="1915773"/>
              <a:ext cx="992579" cy="369332"/>
            </a:xfrm>
            <a:prstGeom prst="rect">
              <a:avLst/>
            </a:prstGeom>
            <a:noFill/>
          </p:spPr>
          <p:txBody>
            <a:bodyPr wrap="none" rtlCol="0">
              <a:spAutoFit/>
            </a:bodyPr>
            <a:lstStyle/>
            <a:p>
              <a:r>
                <a:rPr lang="ja-JP" altLang="en-US" dirty="0" smtClean="0"/>
                <a:t>：飲食店</a:t>
              </a:r>
              <a:endParaRPr kumimoji="1" lang="en-US" altLang="ja-JP" dirty="0" smtClean="0"/>
            </a:p>
          </p:txBody>
        </p:sp>
        <p:sp>
          <p:nvSpPr>
            <p:cNvPr id="33" name="テキスト ボックス 32"/>
            <p:cNvSpPr txBox="1"/>
            <p:nvPr/>
          </p:nvSpPr>
          <p:spPr>
            <a:xfrm>
              <a:off x="4591900" y="1926270"/>
              <a:ext cx="761747" cy="369332"/>
            </a:xfrm>
            <a:prstGeom prst="rect">
              <a:avLst/>
            </a:prstGeom>
            <a:noFill/>
          </p:spPr>
          <p:txBody>
            <a:bodyPr wrap="none" rtlCol="0">
              <a:spAutoFit/>
            </a:bodyPr>
            <a:lstStyle/>
            <a:p>
              <a:r>
                <a:rPr lang="ja-JP" altLang="en-US" dirty="0" smtClean="0"/>
                <a:t>：店舗</a:t>
              </a:r>
              <a:endParaRPr kumimoji="1" lang="en-US" altLang="ja-JP" dirty="0" smtClean="0"/>
            </a:p>
          </p:txBody>
        </p:sp>
        <p:sp>
          <p:nvSpPr>
            <p:cNvPr id="35" name="テキスト ボックス 34"/>
            <p:cNvSpPr txBox="1"/>
            <p:nvPr/>
          </p:nvSpPr>
          <p:spPr>
            <a:xfrm>
              <a:off x="5830341" y="1915774"/>
              <a:ext cx="2364750" cy="369332"/>
            </a:xfrm>
            <a:prstGeom prst="rect">
              <a:avLst/>
            </a:prstGeom>
            <a:noFill/>
          </p:spPr>
          <p:txBody>
            <a:bodyPr wrap="none" rtlCol="0">
              <a:spAutoFit/>
            </a:bodyPr>
            <a:lstStyle/>
            <a:p>
              <a:r>
                <a:rPr lang="ja-JP" altLang="en-US" dirty="0" smtClean="0"/>
                <a:t>：個人部屋、</a:t>
              </a:r>
              <a:r>
                <a:rPr lang="en-US" altLang="ja-JP" dirty="0" smtClean="0"/>
                <a:t>MT</a:t>
              </a:r>
              <a:r>
                <a:rPr lang="ja-JP" altLang="en-US" dirty="0" smtClean="0"/>
                <a:t>ルーム</a:t>
              </a:r>
              <a:endParaRPr kumimoji="1" lang="en-US" altLang="ja-JP" dirty="0" smtClean="0"/>
            </a:p>
          </p:txBody>
        </p:sp>
      </p:grpSp>
      <p:pic>
        <p:nvPicPr>
          <p:cNvPr id="38" name="図 37"/>
          <p:cNvPicPr>
            <a:picLocks noChangeAspect="1"/>
          </p:cNvPicPr>
          <p:nvPr/>
        </p:nvPicPr>
        <p:blipFill>
          <a:blip r:embed="rId7"/>
          <a:stretch>
            <a:fillRect/>
          </a:stretch>
        </p:blipFill>
        <p:spPr>
          <a:xfrm>
            <a:off x="3350311" y="2484140"/>
            <a:ext cx="2443377" cy="2093534"/>
          </a:xfrm>
          <a:prstGeom prst="rect">
            <a:avLst/>
          </a:prstGeom>
        </p:spPr>
      </p:pic>
      <p:pic>
        <p:nvPicPr>
          <p:cNvPr id="39" name="図 38"/>
          <p:cNvPicPr>
            <a:picLocks noChangeAspect="1"/>
          </p:cNvPicPr>
          <p:nvPr/>
        </p:nvPicPr>
        <p:blipFill>
          <a:blip r:embed="rId8"/>
          <a:stretch>
            <a:fillRect/>
          </a:stretch>
        </p:blipFill>
        <p:spPr>
          <a:xfrm>
            <a:off x="6365268" y="2461028"/>
            <a:ext cx="2429282" cy="2073506"/>
          </a:xfrm>
          <a:prstGeom prst="rect">
            <a:avLst/>
          </a:prstGeom>
        </p:spPr>
      </p:pic>
      <p:pic>
        <p:nvPicPr>
          <p:cNvPr id="3" name="図 2"/>
          <p:cNvPicPr>
            <a:picLocks noChangeAspect="1"/>
          </p:cNvPicPr>
          <p:nvPr/>
        </p:nvPicPr>
        <p:blipFill>
          <a:blip r:embed="rId9"/>
          <a:stretch>
            <a:fillRect/>
          </a:stretch>
        </p:blipFill>
        <p:spPr>
          <a:xfrm>
            <a:off x="207337" y="2323298"/>
            <a:ext cx="2673925" cy="2254376"/>
          </a:xfrm>
          <a:prstGeom prst="rect">
            <a:avLst/>
          </a:prstGeom>
        </p:spPr>
      </p:pic>
      <p:sp>
        <p:nvSpPr>
          <p:cNvPr id="23" name="角丸四角形 22"/>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sp>
        <p:nvSpPr>
          <p:cNvPr id="30" name="円/楕円 29"/>
          <p:cNvSpPr/>
          <p:nvPr/>
        </p:nvSpPr>
        <p:spPr>
          <a:xfrm>
            <a:off x="7927552" y="1071218"/>
            <a:ext cx="1183198" cy="1107267"/>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4000" b="1" dirty="0">
                <a:solidFill>
                  <a:schemeClr val="bg1"/>
                </a:solidFill>
              </a:rPr>
              <a:t>東</a:t>
            </a:r>
            <a:endParaRPr kumimoji="1" lang="ja-JP" altLang="en-US" sz="4000" b="1" dirty="0">
              <a:solidFill>
                <a:schemeClr val="bg1"/>
              </a:solidFill>
            </a:endParaRPr>
          </a:p>
        </p:txBody>
      </p:sp>
      <p:sp>
        <p:nvSpPr>
          <p:cNvPr id="44" name="テキスト ボックス 43"/>
          <p:cNvSpPr txBox="1"/>
          <p:nvPr/>
        </p:nvSpPr>
        <p:spPr>
          <a:xfrm>
            <a:off x="71050" y="2361278"/>
            <a:ext cx="532518" cy="523220"/>
          </a:xfrm>
          <a:prstGeom prst="rect">
            <a:avLst/>
          </a:prstGeom>
          <a:noFill/>
        </p:spPr>
        <p:txBody>
          <a:bodyPr wrap="none" rtlCol="0">
            <a:spAutoFit/>
          </a:bodyPr>
          <a:lstStyle/>
          <a:p>
            <a:r>
              <a:rPr lang="en-US" altLang="ja-JP" sz="2800" dirty="0"/>
              <a:t>1F</a:t>
            </a:r>
            <a:endParaRPr kumimoji="1" lang="en-US" altLang="ja-JP" sz="2800" dirty="0" smtClean="0"/>
          </a:p>
        </p:txBody>
      </p:sp>
      <p:sp>
        <p:nvSpPr>
          <p:cNvPr id="45" name="テキスト ボックス 44"/>
          <p:cNvSpPr txBox="1"/>
          <p:nvPr/>
        </p:nvSpPr>
        <p:spPr>
          <a:xfrm>
            <a:off x="2817793" y="2361278"/>
            <a:ext cx="532518" cy="523220"/>
          </a:xfrm>
          <a:prstGeom prst="rect">
            <a:avLst/>
          </a:prstGeom>
          <a:noFill/>
        </p:spPr>
        <p:txBody>
          <a:bodyPr wrap="none" rtlCol="0">
            <a:spAutoFit/>
          </a:bodyPr>
          <a:lstStyle/>
          <a:p>
            <a:r>
              <a:rPr lang="en-US" altLang="ja-JP" sz="2800" dirty="0" smtClean="0"/>
              <a:t>2F</a:t>
            </a:r>
            <a:endParaRPr kumimoji="1" lang="en-US" altLang="ja-JP" sz="2800" dirty="0" smtClean="0"/>
          </a:p>
        </p:txBody>
      </p:sp>
      <p:sp>
        <p:nvSpPr>
          <p:cNvPr id="46" name="テキスト ボックス 45"/>
          <p:cNvSpPr txBox="1"/>
          <p:nvPr/>
        </p:nvSpPr>
        <p:spPr>
          <a:xfrm>
            <a:off x="5832750" y="2361278"/>
            <a:ext cx="532518" cy="523220"/>
          </a:xfrm>
          <a:prstGeom prst="rect">
            <a:avLst/>
          </a:prstGeom>
          <a:noFill/>
        </p:spPr>
        <p:txBody>
          <a:bodyPr wrap="none" rtlCol="0">
            <a:spAutoFit/>
          </a:bodyPr>
          <a:lstStyle/>
          <a:p>
            <a:r>
              <a:rPr lang="en-US" altLang="ja-JP" sz="2800" dirty="0" smtClean="0"/>
              <a:t>3F</a:t>
            </a:r>
            <a:endParaRPr kumimoji="1" lang="en-US" altLang="ja-JP" sz="2800" dirty="0" smtClean="0"/>
          </a:p>
        </p:txBody>
      </p:sp>
      <p:sp>
        <p:nvSpPr>
          <p:cNvPr id="47" name="テキスト ボックス 46"/>
          <p:cNvSpPr txBox="1"/>
          <p:nvPr/>
        </p:nvSpPr>
        <p:spPr>
          <a:xfrm>
            <a:off x="219820" y="5487807"/>
            <a:ext cx="2648957" cy="1015663"/>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smtClean="0"/>
              <a:t>中高生の</a:t>
            </a:r>
            <a:r>
              <a:rPr lang="ja-JP" altLang="en-US" sz="2000" dirty="0"/>
              <a:t>たまり場</a:t>
            </a:r>
            <a:endParaRPr lang="en-US" altLang="ja-JP" sz="2000" dirty="0" smtClean="0"/>
          </a:p>
          <a:p>
            <a:pPr marL="285750" indent="-285750">
              <a:buClr>
                <a:srgbClr val="002060"/>
              </a:buClr>
              <a:buFont typeface="Wingdings" panose="05000000000000000000" pitchFamily="2" charset="2"/>
              <a:buChar char="n"/>
            </a:pPr>
            <a:r>
              <a:rPr lang="ja-JP" altLang="en-US" sz="2000" dirty="0"/>
              <a:t>会社員</a:t>
            </a:r>
            <a:r>
              <a:rPr lang="ja-JP" altLang="en-US" sz="2000" dirty="0" smtClean="0"/>
              <a:t>のひと息</a:t>
            </a:r>
            <a:endParaRPr lang="en-US" altLang="ja-JP" sz="2000" dirty="0" smtClean="0"/>
          </a:p>
          <a:p>
            <a:pPr marL="285750" indent="-285750">
              <a:buClr>
                <a:srgbClr val="002060"/>
              </a:buClr>
              <a:buFont typeface="Wingdings" panose="05000000000000000000" pitchFamily="2" charset="2"/>
              <a:buChar char="n"/>
            </a:pPr>
            <a:r>
              <a:rPr lang="ja-JP" altLang="en-US" sz="2000" dirty="0" smtClean="0"/>
              <a:t>ママ友のおしゃべり</a:t>
            </a:r>
            <a:endParaRPr lang="en-US" altLang="ja-JP" sz="2000" dirty="0"/>
          </a:p>
        </p:txBody>
      </p:sp>
      <p:sp>
        <p:nvSpPr>
          <p:cNvPr id="48" name="テキスト ボックス 47"/>
          <p:cNvSpPr txBox="1"/>
          <p:nvPr/>
        </p:nvSpPr>
        <p:spPr>
          <a:xfrm>
            <a:off x="3247521" y="5487807"/>
            <a:ext cx="2648957" cy="1015663"/>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a:t>親子</a:t>
            </a:r>
            <a:r>
              <a:rPr lang="ja-JP" altLang="en-US" sz="2000" dirty="0" smtClean="0"/>
              <a:t>で買い物</a:t>
            </a:r>
            <a:endParaRPr lang="en-US" altLang="ja-JP" sz="2000" dirty="0" smtClean="0"/>
          </a:p>
          <a:p>
            <a:pPr marL="285750" indent="-285750">
              <a:buClr>
                <a:srgbClr val="002060"/>
              </a:buClr>
              <a:buFont typeface="Wingdings" panose="05000000000000000000" pitchFamily="2" charset="2"/>
              <a:buChar char="n"/>
            </a:pPr>
            <a:r>
              <a:rPr lang="ja-JP" altLang="en-US" sz="2000" dirty="0"/>
              <a:t>友人</a:t>
            </a:r>
            <a:r>
              <a:rPr lang="ja-JP" altLang="en-US" sz="2000" dirty="0" smtClean="0"/>
              <a:t>とお出かけ</a:t>
            </a:r>
            <a:endParaRPr lang="en-US" altLang="ja-JP" sz="2000" dirty="0" smtClean="0"/>
          </a:p>
          <a:p>
            <a:pPr marL="285750" indent="-285750">
              <a:buClr>
                <a:srgbClr val="002060"/>
              </a:buClr>
              <a:buFont typeface="Wingdings" panose="05000000000000000000" pitchFamily="2" charset="2"/>
              <a:buChar char="n"/>
            </a:pPr>
            <a:r>
              <a:rPr lang="ja-JP" altLang="en-US" sz="2000" dirty="0"/>
              <a:t>ご近所さん</a:t>
            </a:r>
            <a:r>
              <a:rPr lang="ja-JP" altLang="en-US" sz="2000" dirty="0" smtClean="0"/>
              <a:t>と世間話</a:t>
            </a:r>
            <a:endParaRPr lang="en-US" altLang="ja-JP" sz="2000" dirty="0" smtClean="0"/>
          </a:p>
        </p:txBody>
      </p:sp>
      <p:sp>
        <p:nvSpPr>
          <p:cNvPr id="50" name="テキスト ボックス 49"/>
          <p:cNvSpPr txBox="1"/>
          <p:nvPr/>
        </p:nvSpPr>
        <p:spPr>
          <a:xfrm>
            <a:off x="104301" y="4822379"/>
            <a:ext cx="2880000" cy="430887"/>
          </a:xfrm>
          <a:prstGeom prst="rect">
            <a:avLst/>
          </a:prstGeom>
          <a:noFill/>
        </p:spPr>
        <p:txBody>
          <a:bodyPr wrap="square" rtlCol="0">
            <a:spAutoFit/>
          </a:bodyPr>
          <a:lstStyle/>
          <a:p>
            <a:pPr algn="ctr">
              <a:buClr>
                <a:srgbClr val="002060"/>
              </a:buClr>
            </a:pPr>
            <a:r>
              <a:rPr lang="ja-JP" altLang="en-US" sz="2200" b="1" dirty="0"/>
              <a:t>デリシャス</a:t>
            </a:r>
            <a:r>
              <a:rPr lang="ja-JP" altLang="en-US" sz="2200" b="1" dirty="0" smtClean="0"/>
              <a:t>のフロア</a:t>
            </a:r>
            <a:endParaRPr lang="en-US" altLang="ja-JP" sz="2200" b="1" dirty="0"/>
          </a:p>
        </p:txBody>
      </p:sp>
      <p:sp>
        <p:nvSpPr>
          <p:cNvPr id="51" name="テキスト ボックス 50"/>
          <p:cNvSpPr txBox="1"/>
          <p:nvPr/>
        </p:nvSpPr>
        <p:spPr>
          <a:xfrm>
            <a:off x="3129046" y="4822380"/>
            <a:ext cx="2879999" cy="430887"/>
          </a:xfrm>
          <a:prstGeom prst="rect">
            <a:avLst/>
          </a:prstGeom>
          <a:noFill/>
        </p:spPr>
        <p:txBody>
          <a:bodyPr wrap="square" rtlCol="0">
            <a:spAutoFit/>
          </a:bodyPr>
          <a:lstStyle/>
          <a:p>
            <a:pPr algn="ctr">
              <a:buClr>
                <a:srgbClr val="002060"/>
              </a:buClr>
            </a:pPr>
            <a:r>
              <a:rPr lang="ja-JP" altLang="en-US" sz="2200" b="1" dirty="0" smtClean="0"/>
              <a:t>ライフスタイルのフロア</a:t>
            </a:r>
            <a:endParaRPr lang="en-US" altLang="ja-JP" sz="2200" b="1" dirty="0"/>
          </a:p>
        </p:txBody>
      </p:sp>
      <p:sp>
        <p:nvSpPr>
          <p:cNvPr id="52" name="テキスト ボックス 51"/>
          <p:cNvSpPr txBox="1"/>
          <p:nvPr/>
        </p:nvSpPr>
        <p:spPr>
          <a:xfrm>
            <a:off x="6139909" y="4830691"/>
            <a:ext cx="2879999" cy="430887"/>
          </a:xfrm>
          <a:prstGeom prst="rect">
            <a:avLst/>
          </a:prstGeom>
          <a:noFill/>
        </p:spPr>
        <p:txBody>
          <a:bodyPr wrap="square" rtlCol="0">
            <a:spAutoFit/>
          </a:bodyPr>
          <a:lstStyle/>
          <a:p>
            <a:pPr algn="ctr">
              <a:buClr>
                <a:srgbClr val="002060"/>
              </a:buClr>
            </a:pPr>
            <a:r>
              <a:rPr lang="ja-JP" altLang="en-US" sz="2200" b="1" dirty="0" smtClean="0"/>
              <a:t>クリエイティブのフロア</a:t>
            </a:r>
            <a:endParaRPr lang="en-US" altLang="ja-JP" sz="2200" b="1" dirty="0"/>
          </a:p>
        </p:txBody>
      </p:sp>
      <p:sp>
        <p:nvSpPr>
          <p:cNvPr id="53" name="テキスト ボックス 52"/>
          <p:cNvSpPr txBox="1"/>
          <p:nvPr/>
        </p:nvSpPr>
        <p:spPr>
          <a:xfrm>
            <a:off x="6255430" y="5487806"/>
            <a:ext cx="2648957" cy="1015663"/>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a:t>スモールオフィス</a:t>
            </a:r>
            <a:endParaRPr lang="en-US" altLang="ja-JP" sz="2000" dirty="0"/>
          </a:p>
          <a:p>
            <a:pPr marL="285750" indent="-285750">
              <a:buClr>
                <a:srgbClr val="002060"/>
              </a:buClr>
              <a:buFont typeface="Wingdings" panose="05000000000000000000" pitchFamily="2" charset="2"/>
              <a:buChar char="n"/>
            </a:pPr>
            <a:r>
              <a:rPr lang="ja-JP" altLang="en-US" sz="2000" dirty="0" smtClean="0"/>
              <a:t>アトリエ</a:t>
            </a:r>
            <a:endParaRPr lang="en-US" altLang="ja-JP" sz="2000" dirty="0" smtClean="0"/>
          </a:p>
          <a:p>
            <a:pPr marL="285750" indent="-285750">
              <a:buClr>
                <a:srgbClr val="002060"/>
              </a:buClr>
              <a:buFont typeface="Wingdings" panose="05000000000000000000" pitchFamily="2" charset="2"/>
              <a:buChar char="n"/>
            </a:pPr>
            <a:r>
              <a:rPr lang="ja-JP" altLang="en-US" sz="2000" dirty="0"/>
              <a:t>個人起業</a:t>
            </a:r>
            <a:endParaRPr lang="en-US" altLang="ja-JP" sz="2000" dirty="0" smtClean="0"/>
          </a:p>
        </p:txBody>
      </p:sp>
      <p:cxnSp>
        <p:nvCxnSpPr>
          <p:cNvPr id="9" name="直線コネクタ 8"/>
          <p:cNvCxnSpPr/>
          <p:nvPr/>
        </p:nvCxnSpPr>
        <p:spPr>
          <a:xfrm>
            <a:off x="232305" y="5292356"/>
            <a:ext cx="2648957" cy="0"/>
          </a:xfrm>
          <a:prstGeom prst="line">
            <a:avLst/>
          </a:prstGeom>
          <a:ln w="28575">
            <a:solidFill>
              <a:srgbClr val="FD6E03"/>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244566" y="5292356"/>
            <a:ext cx="2648957" cy="0"/>
          </a:xfrm>
          <a:prstGeom prst="line">
            <a:avLst/>
          </a:prstGeom>
          <a:ln w="28575">
            <a:solidFill>
              <a:srgbClr val="FD6E03"/>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a:off x="6255430" y="5292356"/>
            <a:ext cx="2648957" cy="0"/>
          </a:xfrm>
          <a:prstGeom prst="line">
            <a:avLst/>
          </a:prstGeom>
          <a:ln w="28575">
            <a:solidFill>
              <a:srgbClr val="FD6E03"/>
            </a:solidFill>
          </a:ln>
        </p:spPr>
        <p:style>
          <a:lnRef idx="1">
            <a:schemeClr val="accent1"/>
          </a:lnRef>
          <a:fillRef idx="0">
            <a:schemeClr val="accent1"/>
          </a:fillRef>
          <a:effectRef idx="0">
            <a:schemeClr val="accent1"/>
          </a:effectRef>
          <a:fontRef idx="minor">
            <a:schemeClr val="tx1"/>
          </a:fontRef>
        </p:style>
      </p:cxnSp>
      <p:grpSp>
        <p:nvGrpSpPr>
          <p:cNvPr id="34" name="グループ化 13"/>
          <p:cNvGrpSpPr/>
          <p:nvPr/>
        </p:nvGrpSpPr>
        <p:grpSpPr>
          <a:xfrm>
            <a:off x="4458894" y="1131983"/>
            <a:ext cx="679382" cy="633783"/>
            <a:chOff x="1577972" y="-1047318"/>
            <a:chExt cx="679382" cy="633783"/>
          </a:xfrm>
        </p:grpSpPr>
        <p:sp>
          <p:nvSpPr>
            <p:cNvPr id="36" name="角丸四角形 35"/>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37" name="図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42" name="グループ化 19"/>
          <p:cNvGrpSpPr/>
          <p:nvPr/>
        </p:nvGrpSpPr>
        <p:grpSpPr>
          <a:xfrm>
            <a:off x="5269822" y="1131983"/>
            <a:ext cx="679382" cy="633783"/>
            <a:chOff x="5471418" y="-1240631"/>
            <a:chExt cx="679382" cy="633783"/>
          </a:xfrm>
        </p:grpSpPr>
        <p:sp>
          <p:nvSpPr>
            <p:cNvPr id="43" name="角丸四角形 42"/>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49" name="図 4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5" name="スライド番号プレースホルダー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34</a:t>
            </a:fld>
            <a:endParaRPr lang="ja-JP" altLang="en-US">
              <a:solidFill>
                <a:prstClr val="black">
                  <a:tint val="75000"/>
                </a:prstClr>
              </a:solidFill>
            </a:endParaRPr>
          </a:p>
        </p:txBody>
      </p:sp>
    </p:spTree>
    <p:extLst>
      <p:ext uri="{BB962C8B-B14F-4D97-AF65-F5344CB8AC3E}">
        <p14:creationId xmlns:p14="http://schemas.microsoft.com/office/powerpoint/2010/main" val="41625180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図形グループ 3"/>
          <p:cNvGrpSpPr/>
          <p:nvPr/>
        </p:nvGrpSpPr>
        <p:grpSpPr>
          <a:xfrm>
            <a:off x="151971" y="1085551"/>
            <a:ext cx="4852195" cy="4950692"/>
            <a:chOff x="151971" y="1085551"/>
            <a:chExt cx="4852195" cy="4950692"/>
          </a:xfrm>
        </p:grpSpPr>
        <p:pic>
          <p:nvPicPr>
            <p:cNvPr id="7" name="図 6" descr="original_75_noname.jpg"/>
            <p:cNvPicPr>
              <a:picLocks noChangeAspect="1"/>
            </p:cNvPicPr>
            <p:nvPr/>
          </p:nvPicPr>
          <p:blipFill rotWithShape="1">
            <a:blip r:embed="rId3" cstate="print">
              <a:extLst>
                <a:ext uri="{28A0092B-C50C-407E-A947-70E740481C1C}">
                  <a14:useLocalDpi xmlns:a14="http://schemas.microsoft.com/office/drawing/2010/main" val="0"/>
                </a:ext>
              </a:extLst>
            </a:blip>
            <a:srcRect l="8342" t="17728" r="17795" b="15948"/>
            <a:stretch/>
          </p:blipFill>
          <p:spPr>
            <a:xfrm>
              <a:off x="151971" y="1085551"/>
              <a:ext cx="4852195" cy="4950692"/>
            </a:xfrm>
            <a:prstGeom prst="rect">
              <a:avLst/>
            </a:prstGeom>
          </p:spPr>
        </p:pic>
        <p:sp>
          <p:nvSpPr>
            <p:cNvPr id="16" name="フリーフォーム 15"/>
            <p:cNvSpPr/>
            <p:nvPr/>
          </p:nvSpPr>
          <p:spPr>
            <a:xfrm>
              <a:off x="1585378" y="2000003"/>
              <a:ext cx="1693373" cy="3015122"/>
            </a:xfrm>
            <a:custGeom>
              <a:avLst/>
              <a:gdLst>
                <a:gd name="connsiteX0" fmla="*/ 1658814 w 1693373"/>
                <a:gd name="connsiteY0" fmla="*/ 0 h 3015122"/>
                <a:gd name="connsiteX1" fmla="*/ 1693373 w 1693373"/>
                <a:gd name="connsiteY1" fmla="*/ 25917 h 3015122"/>
                <a:gd name="connsiteX2" fmla="*/ 1576738 w 1693373"/>
                <a:gd name="connsiteY2" fmla="*/ 259179 h 3015122"/>
                <a:gd name="connsiteX3" fmla="*/ 1494661 w 1693373"/>
                <a:gd name="connsiteY3" fmla="*/ 475162 h 3015122"/>
                <a:gd name="connsiteX4" fmla="*/ 1114516 w 1693373"/>
                <a:gd name="connsiteY4" fmla="*/ 1231103 h 3015122"/>
                <a:gd name="connsiteX5" fmla="*/ 1062678 w 1693373"/>
                <a:gd name="connsiteY5" fmla="*/ 1239742 h 3015122"/>
                <a:gd name="connsiteX6" fmla="*/ 1015160 w 1693373"/>
                <a:gd name="connsiteY6" fmla="*/ 1334774 h 3015122"/>
                <a:gd name="connsiteX7" fmla="*/ 1049718 w 1693373"/>
                <a:gd name="connsiteY7" fmla="*/ 1365012 h 3015122"/>
                <a:gd name="connsiteX8" fmla="*/ 946042 w 1693373"/>
                <a:gd name="connsiteY8" fmla="*/ 1550757 h 3015122"/>
                <a:gd name="connsiteX9" fmla="*/ 1131795 w 1693373"/>
                <a:gd name="connsiteY9" fmla="*/ 1671708 h 3015122"/>
                <a:gd name="connsiteX10" fmla="*/ 1002200 w 1693373"/>
                <a:gd name="connsiteY10" fmla="*/ 1926568 h 3015122"/>
                <a:gd name="connsiteX11" fmla="*/ 950362 w 1693373"/>
                <a:gd name="connsiteY11" fmla="*/ 1896330 h 3015122"/>
                <a:gd name="connsiteX12" fmla="*/ 1054038 w 1693373"/>
                <a:gd name="connsiteY12" fmla="*/ 1697626 h 3015122"/>
                <a:gd name="connsiteX13" fmla="*/ 920123 w 1693373"/>
                <a:gd name="connsiteY13" fmla="*/ 1598274 h 3015122"/>
                <a:gd name="connsiteX14" fmla="*/ 419023 w 1693373"/>
                <a:gd name="connsiteY14" fmla="*/ 2535640 h 3015122"/>
                <a:gd name="connsiteX15" fmla="*/ 367185 w 1693373"/>
                <a:gd name="connsiteY15" fmla="*/ 2561558 h 3015122"/>
                <a:gd name="connsiteX16" fmla="*/ 881245 w 1693373"/>
                <a:gd name="connsiteY16" fmla="*/ 1572356 h 3015122"/>
                <a:gd name="connsiteX17" fmla="*/ 799168 w 1693373"/>
                <a:gd name="connsiteY17" fmla="*/ 1516200 h 3015122"/>
                <a:gd name="connsiteX18" fmla="*/ 30238 w 1693373"/>
                <a:gd name="connsiteY18" fmla="*/ 3015122 h 3015122"/>
                <a:gd name="connsiteX19" fmla="*/ 0 w 1693373"/>
                <a:gd name="connsiteY19" fmla="*/ 2980565 h 3015122"/>
                <a:gd name="connsiteX20" fmla="*/ 764609 w 1693373"/>
                <a:gd name="connsiteY20" fmla="*/ 1481643 h 3015122"/>
                <a:gd name="connsiteX21" fmla="*/ 712772 w 1693373"/>
                <a:gd name="connsiteY21" fmla="*/ 1460045 h 3015122"/>
                <a:gd name="connsiteX22" fmla="*/ 557258 w 1693373"/>
                <a:gd name="connsiteY22" fmla="*/ 1771060 h 3015122"/>
                <a:gd name="connsiteX23" fmla="*/ 501100 w 1693373"/>
                <a:gd name="connsiteY23" fmla="*/ 1740822 h 3015122"/>
                <a:gd name="connsiteX24" fmla="*/ 781889 w 1693373"/>
                <a:gd name="connsiteY24" fmla="*/ 1205185 h 3015122"/>
                <a:gd name="connsiteX25" fmla="*/ 820767 w 1693373"/>
                <a:gd name="connsiteY25" fmla="*/ 1235422 h 3015122"/>
                <a:gd name="connsiteX26" fmla="*/ 803488 w 1693373"/>
                <a:gd name="connsiteY26" fmla="*/ 1274299 h 3015122"/>
                <a:gd name="connsiteX27" fmla="*/ 846686 w 1693373"/>
                <a:gd name="connsiteY27" fmla="*/ 1300217 h 3015122"/>
                <a:gd name="connsiteX28" fmla="*/ 933083 w 1693373"/>
                <a:gd name="connsiteY28" fmla="*/ 1136070 h 3015122"/>
                <a:gd name="connsiteX29" fmla="*/ 967641 w 1693373"/>
                <a:gd name="connsiteY29" fmla="*/ 1157668 h 3015122"/>
                <a:gd name="connsiteX30" fmla="*/ 1321868 w 1693373"/>
                <a:gd name="connsiteY30" fmla="*/ 449244 h 3015122"/>
                <a:gd name="connsiteX31" fmla="*/ 1352106 w 1693373"/>
                <a:gd name="connsiteY31" fmla="*/ 479482 h 3015122"/>
                <a:gd name="connsiteX32" fmla="*/ 898524 w 1693373"/>
                <a:gd name="connsiteY32" fmla="*/ 1334774 h 3015122"/>
                <a:gd name="connsiteX33" fmla="*/ 967641 w 1693373"/>
                <a:gd name="connsiteY33" fmla="*/ 1373651 h 3015122"/>
                <a:gd name="connsiteX34" fmla="*/ 1658814 w 1693373"/>
                <a:gd name="connsiteY34" fmla="*/ 0 h 3015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93373" h="3015122">
                  <a:moveTo>
                    <a:pt x="1658814" y="0"/>
                  </a:moveTo>
                  <a:lnTo>
                    <a:pt x="1693373" y="25917"/>
                  </a:lnTo>
                  <a:lnTo>
                    <a:pt x="1576738" y="259179"/>
                  </a:lnTo>
                  <a:lnTo>
                    <a:pt x="1494661" y="475162"/>
                  </a:lnTo>
                  <a:lnTo>
                    <a:pt x="1114516" y="1231103"/>
                  </a:lnTo>
                  <a:lnTo>
                    <a:pt x="1062678" y="1239742"/>
                  </a:lnTo>
                  <a:lnTo>
                    <a:pt x="1015160" y="1334774"/>
                  </a:lnTo>
                  <a:lnTo>
                    <a:pt x="1049718" y="1365012"/>
                  </a:lnTo>
                  <a:lnTo>
                    <a:pt x="946042" y="1550757"/>
                  </a:lnTo>
                  <a:lnTo>
                    <a:pt x="1131795" y="1671708"/>
                  </a:lnTo>
                  <a:lnTo>
                    <a:pt x="1002200" y="1926568"/>
                  </a:lnTo>
                  <a:lnTo>
                    <a:pt x="950362" y="1896330"/>
                  </a:lnTo>
                  <a:lnTo>
                    <a:pt x="1054038" y="1697626"/>
                  </a:lnTo>
                  <a:lnTo>
                    <a:pt x="920123" y="1598274"/>
                  </a:lnTo>
                  <a:lnTo>
                    <a:pt x="419023" y="2535640"/>
                  </a:lnTo>
                  <a:lnTo>
                    <a:pt x="367185" y="2561558"/>
                  </a:lnTo>
                  <a:lnTo>
                    <a:pt x="881245" y="1572356"/>
                  </a:lnTo>
                  <a:lnTo>
                    <a:pt x="799168" y="1516200"/>
                  </a:lnTo>
                  <a:lnTo>
                    <a:pt x="30238" y="3015122"/>
                  </a:lnTo>
                  <a:lnTo>
                    <a:pt x="0" y="2980565"/>
                  </a:lnTo>
                  <a:lnTo>
                    <a:pt x="764609" y="1481643"/>
                  </a:lnTo>
                  <a:lnTo>
                    <a:pt x="712772" y="1460045"/>
                  </a:lnTo>
                  <a:lnTo>
                    <a:pt x="557258" y="1771060"/>
                  </a:lnTo>
                  <a:lnTo>
                    <a:pt x="501100" y="1740822"/>
                  </a:lnTo>
                  <a:lnTo>
                    <a:pt x="781889" y="1205185"/>
                  </a:lnTo>
                  <a:lnTo>
                    <a:pt x="820767" y="1235422"/>
                  </a:lnTo>
                  <a:lnTo>
                    <a:pt x="803488" y="1274299"/>
                  </a:lnTo>
                  <a:lnTo>
                    <a:pt x="846686" y="1300217"/>
                  </a:lnTo>
                  <a:lnTo>
                    <a:pt x="933083" y="1136070"/>
                  </a:lnTo>
                  <a:lnTo>
                    <a:pt x="967641" y="1157668"/>
                  </a:lnTo>
                  <a:lnTo>
                    <a:pt x="1321868" y="449244"/>
                  </a:lnTo>
                  <a:lnTo>
                    <a:pt x="1352106" y="479482"/>
                  </a:lnTo>
                  <a:lnTo>
                    <a:pt x="898524" y="1334774"/>
                  </a:lnTo>
                  <a:lnTo>
                    <a:pt x="967641" y="1373651"/>
                  </a:lnTo>
                  <a:lnTo>
                    <a:pt x="1658814" y="0"/>
                  </a:lnTo>
                  <a:close/>
                </a:path>
              </a:pathLst>
            </a:custGeom>
            <a:solidFill>
              <a:srgbClr val="3366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000" dirty="0"/>
            </a:p>
          </p:txBody>
        </p:sp>
      </p:gr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schemeClr val="tx1"/>
                </a:solidFill>
                <a:latin typeface="+mj-ea"/>
                <a:ea typeface="+mj-ea"/>
              </a:rPr>
              <a:t>ライフスタイル</a:t>
            </a:r>
            <a:endParaRPr kumimoji="1" lang="ja-JP" altLang="en-US" sz="4000" dirty="0">
              <a:solidFill>
                <a:schemeClr val="tx1"/>
              </a:solidFill>
              <a:latin typeface="+mj-ea"/>
              <a:ea typeface="+mj-ea"/>
            </a:endParaRPr>
          </a:p>
        </p:txBody>
      </p:sp>
      <p:sp>
        <p:nvSpPr>
          <p:cNvPr id="6" name="フレーム 5"/>
          <p:cNvSpPr/>
          <p:nvPr/>
        </p:nvSpPr>
        <p:spPr>
          <a:xfrm>
            <a:off x="150286" y="6086006"/>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kern="0" dirty="0">
                <a:solidFill>
                  <a:prstClr val="black"/>
                </a:solidFill>
                <a:latin typeface="Calibri" panose="020F0502020204030204"/>
                <a:ea typeface="ＭＳ Ｐゴシック"/>
              </a:rPr>
              <a:t>それぞれ</a:t>
            </a:r>
            <a:r>
              <a:rPr kumimoji="0" lang="ja-JP" altLang="en-US" sz="3200" b="0" i="0" u="none" strike="noStrike" kern="0" cap="none" spc="0" normalizeH="0" baseline="0" noProof="0" dirty="0" smtClean="0">
                <a:ln>
                  <a:noFill/>
                </a:ln>
                <a:solidFill>
                  <a:prstClr val="black"/>
                </a:solidFill>
                <a:effectLst/>
                <a:uLnTx/>
                <a:uFillTx/>
                <a:latin typeface="Calibri" panose="020F0502020204030204"/>
                <a:ea typeface="ＭＳ Ｐゴシック"/>
              </a:rPr>
              <a:t>の居場所</a:t>
            </a:r>
            <a:r>
              <a:rPr kumimoji="0" lang="ja-JP" altLang="en-US" sz="3200" kern="0" noProof="0" dirty="0" smtClean="0">
                <a:solidFill>
                  <a:prstClr val="black"/>
                </a:solidFill>
                <a:latin typeface="Calibri" panose="020F0502020204030204"/>
                <a:ea typeface="ＭＳ Ｐゴシック"/>
              </a:rPr>
              <a:t>を共創し</a:t>
            </a:r>
            <a:r>
              <a:rPr kumimoji="0" lang="ja-JP" altLang="en-US" sz="3200" b="0" i="0" u="none" strike="noStrike" kern="0" cap="none" spc="0" normalizeH="0" baseline="0" noProof="0" dirty="0" smtClean="0">
                <a:ln>
                  <a:noFill/>
                </a:ln>
                <a:solidFill>
                  <a:prstClr val="black"/>
                </a:solidFill>
                <a:effectLst/>
                <a:uLnTx/>
                <a:uFillTx/>
                <a:latin typeface="Calibri" panose="020F0502020204030204"/>
                <a:ea typeface="ＭＳ Ｐゴシック"/>
              </a:rPr>
              <a:t>輝く</a:t>
            </a:r>
            <a:r>
              <a:rPr kumimoji="0" lang="ja-JP" altLang="en-US" sz="3200" kern="0" dirty="0">
                <a:solidFill>
                  <a:prstClr val="black"/>
                </a:solidFill>
                <a:latin typeface="Calibri" panose="020F0502020204030204"/>
                <a:ea typeface="ＭＳ Ｐゴシック"/>
              </a:rPr>
              <a:t>まちへ</a:t>
            </a:r>
            <a:endParaRPr kumimoji="0" lang="en-US" altLang="ja-JP" sz="3200" b="0" i="0" u="none" strike="noStrike" kern="0" cap="none" spc="0" normalizeH="0" baseline="0" noProof="0" dirty="0" smtClean="0">
              <a:ln>
                <a:noFill/>
              </a:ln>
              <a:solidFill>
                <a:prstClr val="black"/>
              </a:solidFill>
              <a:effectLst/>
              <a:uLnTx/>
              <a:uFillTx/>
              <a:latin typeface="Calibri" panose="020F0502020204030204"/>
              <a:ea typeface="ＭＳ Ｐゴシック"/>
            </a:endParaRPr>
          </a:p>
        </p:txBody>
      </p:sp>
      <p:sp>
        <p:nvSpPr>
          <p:cNvPr id="8" name="円/楕円 7"/>
          <p:cNvSpPr/>
          <p:nvPr/>
        </p:nvSpPr>
        <p:spPr>
          <a:xfrm>
            <a:off x="2768030" y="3300091"/>
            <a:ext cx="1581547" cy="1472937"/>
          </a:xfrm>
          <a:prstGeom prst="ellipse">
            <a:avLst/>
          </a:prstGeom>
          <a:noFill/>
          <a:ln w="28575" cmpd="sng">
            <a:solidFill>
              <a:srgbClr val="FFC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さんぱる再計画</a:t>
            </a:r>
            <a:endParaRPr kumimoji="1" lang="ja-JP" altLang="en-US" sz="2000" dirty="0">
              <a:solidFill>
                <a:srgbClr val="000000"/>
              </a:solidFill>
            </a:endParaRPr>
          </a:p>
        </p:txBody>
      </p:sp>
      <p:sp>
        <p:nvSpPr>
          <p:cNvPr id="9" name="円/楕円 8"/>
          <p:cNvSpPr/>
          <p:nvPr/>
        </p:nvSpPr>
        <p:spPr>
          <a:xfrm>
            <a:off x="-1" y="3101272"/>
            <a:ext cx="2075935" cy="759889"/>
          </a:xfrm>
          <a:prstGeom prst="ellipse">
            <a:avLst/>
          </a:prstGeom>
          <a:noFill/>
          <a:ln w="28575" cmpd="sng">
            <a:solidFill>
              <a:srgbClr val="FFC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smtClean="0">
                <a:solidFill>
                  <a:schemeClr val="tx1"/>
                </a:solidFill>
              </a:rPr>
              <a:t>商店街再生</a:t>
            </a:r>
            <a:endParaRPr kumimoji="1" lang="ja-JP" altLang="en-US" sz="2000" dirty="0">
              <a:solidFill>
                <a:schemeClr val="tx1"/>
              </a:solidFill>
            </a:endParaRPr>
          </a:p>
        </p:txBody>
      </p:sp>
      <p:sp>
        <p:nvSpPr>
          <p:cNvPr id="18" name="左右矢印 17"/>
          <p:cNvSpPr/>
          <p:nvPr/>
        </p:nvSpPr>
        <p:spPr>
          <a:xfrm>
            <a:off x="1801933" y="3481216"/>
            <a:ext cx="1291748" cy="629622"/>
          </a:xfrm>
          <a:prstGeom prst="leftRightArrow">
            <a:avLst/>
          </a:prstGeom>
          <a:solidFill>
            <a:schemeClr val="accent4"/>
          </a:solidFill>
          <a:ln w="28575" cmpd="sng">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9" name="テキスト ボックス 18"/>
          <p:cNvSpPr txBox="1"/>
          <p:nvPr/>
        </p:nvSpPr>
        <p:spPr>
          <a:xfrm>
            <a:off x="5091006" y="1535792"/>
            <a:ext cx="3853963" cy="523220"/>
          </a:xfrm>
          <a:prstGeom prst="rect">
            <a:avLst/>
          </a:prstGeom>
          <a:noFill/>
        </p:spPr>
        <p:txBody>
          <a:bodyPr wrap="square" rtlCol="0">
            <a:spAutoFit/>
          </a:bodyPr>
          <a:lstStyle/>
          <a:p>
            <a:pPr algn="ctr">
              <a:buClr>
                <a:srgbClr val="002060"/>
              </a:buClr>
            </a:pPr>
            <a:r>
              <a:rPr lang="ja-JP" altLang="en-US" sz="2800" dirty="0" smtClean="0"/>
              <a:t>東西地区の分断</a:t>
            </a:r>
            <a:endParaRPr lang="en-US" altLang="ja-JP" sz="2800" dirty="0" smtClean="0"/>
          </a:p>
        </p:txBody>
      </p:sp>
      <p:sp>
        <p:nvSpPr>
          <p:cNvPr id="21" name="乗算記号 20"/>
          <p:cNvSpPr/>
          <p:nvPr/>
        </p:nvSpPr>
        <p:spPr>
          <a:xfrm>
            <a:off x="6610924" y="3392363"/>
            <a:ext cx="814126" cy="857590"/>
          </a:xfrm>
          <a:prstGeom prst="mathMultiply">
            <a:avLst>
              <a:gd name="adj1" fmla="val 19435"/>
            </a:avLst>
          </a:prstGeom>
          <a:solidFill>
            <a:srgbClr val="00206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 name="角丸四角形 11"/>
          <p:cNvSpPr/>
          <p:nvPr/>
        </p:nvSpPr>
        <p:spPr>
          <a:xfrm>
            <a:off x="137550" y="140706"/>
            <a:ext cx="4359098"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南部</a:t>
            </a:r>
            <a:r>
              <a:rPr lang="ja-JP" altLang="en-US" sz="4000" dirty="0" smtClean="0">
                <a:latin typeface="HGS明朝E" panose="02020900000000000000" pitchFamily="18" charset="-128"/>
                <a:ea typeface="HGS明朝E" panose="02020900000000000000" pitchFamily="18" charset="-128"/>
              </a:rPr>
              <a:t>地区</a:t>
            </a:r>
            <a:r>
              <a:rPr lang="en-US" altLang="ja-JP" sz="3200" dirty="0" smtClean="0">
                <a:latin typeface="HGS明朝E" panose="02020900000000000000" pitchFamily="18" charset="-128"/>
                <a:ea typeface="HGS明朝E" panose="02020900000000000000" pitchFamily="18" charset="-128"/>
              </a:rPr>
              <a:t>【</a:t>
            </a:r>
            <a:r>
              <a:rPr lang="ja-JP" altLang="en-US" sz="3200" dirty="0" smtClean="0">
                <a:latin typeface="HGS明朝E" panose="02020900000000000000" pitchFamily="18" charset="-128"/>
                <a:ea typeface="HGS明朝E" panose="02020900000000000000" pitchFamily="18" charset="-128"/>
              </a:rPr>
              <a:t>荒川沖</a:t>
            </a:r>
            <a:r>
              <a:rPr lang="en-US" altLang="ja-JP" sz="3200" dirty="0" smtClean="0">
                <a:latin typeface="HGS明朝E" panose="02020900000000000000" pitchFamily="18" charset="-128"/>
                <a:ea typeface="HGS明朝E" panose="02020900000000000000" pitchFamily="18" charset="-128"/>
              </a:rPr>
              <a:t>】</a:t>
            </a:r>
            <a:endParaRPr kumimoji="1" lang="ja-JP" altLang="en-US" sz="4000" dirty="0">
              <a:latin typeface="HGS明朝E" panose="02020900000000000000" pitchFamily="18" charset="-128"/>
              <a:ea typeface="HGS明朝E" panose="02020900000000000000" pitchFamily="18" charset="-128"/>
            </a:endParaRPr>
          </a:p>
        </p:txBody>
      </p:sp>
      <p:sp>
        <p:nvSpPr>
          <p:cNvPr id="14" name="テキスト ボックス 13"/>
          <p:cNvSpPr txBox="1"/>
          <p:nvPr/>
        </p:nvSpPr>
        <p:spPr>
          <a:xfrm>
            <a:off x="5290037" y="4409113"/>
            <a:ext cx="3853963" cy="1384995"/>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800" dirty="0"/>
              <a:t>子供の遊び場</a:t>
            </a:r>
            <a:endParaRPr lang="en-US" altLang="ja-JP" sz="2800" dirty="0"/>
          </a:p>
          <a:p>
            <a:pPr marL="285750" indent="-285750">
              <a:buClr>
                <a:srgbClr val="002060"/>
              </a:buClr>
              <a:buFont typeface="Wingdings" panose="05000000000000000000" pitchFamily="2" charset="2"/>
              <a:buChar char="n"/>
            </a:pPr>
            <a:r>
              <a:rPr lang="ja-JP" altLang="en-US" sz="2800" dirty="0" smtClean="0"/>
              <a:t>学生のたまり場</a:t>
            </a:r>
            <a:endParaRPr lang="en-US" altLang="ja-JP" sz="2800" dirty="0" smtClean="0"/>
          </a:p>
          <a:p>
            <a:pPr marL="285750" indent="-285750">
              <a:buClr>
                <a:srgbClr val="002060"/>
              </a:buClr>
              <a:buFont typeface="Wingdings" panose="05000000000000000000" pitchFamily="2" charset="2"/>
              <a:buChar char="n"/>
            </a:pPr>
            <a:r>
              <a:rPr lang="ja-JP" altLang="en-US" sz="2800" dirty="0"/>
              <a:t>会社員</a:t>
            </a:r>
            <a:r>
              <a:rPr lang="ja-JP" altLang="en-US" sz="2800" dirty="0" smtClean="0"/>
              <a:t>の寄り道の場</a:t>
            </a:r>
            <a:endParaRPr lang="en-US" altLang="ja-JP" sz="2800" dirty="0" smtClean="0"/>
          </a:p>
        </p:txBody>
      </p:sp>
      <p:sp>
        <p:nvSpPr>
          <p:cNvPr id="17" name="二等辺三角形 16"/>
          <p:cNvSpPr/>
          <p:nvPr/>
        </p:nvSpPr>
        <p:spPr>
          <a:xfrm rot="10800000">
            <a:off x="6284073" y="2278254"/>
            <a:ext cx="1467828" cy="239444"/>
          </a:xfrm>
          <a:prstGeom prst="triangle">
            <a:avLst/>
          </a:prstGeom>
          <a:solidFill>
            <a:srgbClr val="00206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0" name="テキスト ボックス 19"/>
          <p:cNvSpPr txBox="1"/>
          <p:nvPr/>
        </p:nvSpPr>
        <p:spPr>
          <a:xfrm>
            <a:off x="5091006" y="2776871"/>
            <a:ext cx="3898735" cy="523220"/>
          </a:xfrm>
          <a:prstGeom prst="rect">
            <a:avLst/>
          </a:prstGeom>
          <a:noFill/>
        </p:spPr>
        <p:txBody>
          <a:bodyPr wrap="square" rtlCol="0">
            <a:spAutoFit/>
          </a:bodyPr>
          <a:lstStyle/>
          <a:p>
            <a:pPr algn="ctr">
              <a:buClr>
                <a:srgbClr val="002060"/>
              </a:buClr>
            </a:pPr>
            <a:r>
              <a:rPr lang="en-US" altLang="ja-JP" sz="2800" dirty="0" smtClean="0"/>
              <a:t>『</a:t>
            </a:r>
            <a:r>
              <a:rPr lang="en-US" altLang="ja-JP" sz="2800" dirty="0" smtClean="0">
                <a:latin typeface="+mn-ea"/>
              </a:rPr>
              <a:t>AKINAI</a:t>
            </a:r>
            <a:r>
              <a:rPr lang="en-US" altLang="ja-JP" sz="2800" dirty="0" smtClean="0"/>
              <a:t>』</a:t>
            </a:r>
            <a:r>
              <a:rPr lang="ja-JP" altLang="en-US" sz="2800" dirty="0" smtClean="0"/>
              <a:t>空間の</a:t>
            </a:r>
            <a:r>
              <a:rPr lang="ja-JP" altLang="en-US" sz="2800" dirty="0"/>
              <a:t>提供</a:t>
            </a:r>
            <a:endParaRPr lang="en-US" altLang="ja-JP" sz="2800" dirty="0" smtClean="0"/>
          </a:p>
        </p:txBody>
      </p:sp>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276" y="4268692"/>
            <a:ext cx="2327788" cy="1745841"/>
          </a:xfrm>
          <a:prstGeom prst="rect">
            <a:avLst/>
          </a:prstGeom>
          <a:ln>
            <a:noFill/>
          </a:ln>
          <a:effectLst>
            <a:softEdge rad="112500"/>
          </a:effectLst>
        </p:spPr>
      </p:pic>
      <p:pic>
        <p:nvPicPr>
          <p:cNvPr id="22" name="図 21" descr="PA113329.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8032" y="1226696"/>
            <a:ext cx="2304000" cy="1728000"/>
          </a:xfrm>
          <a:prstGeom prst="rect">
            <a:avLst/>
          </a:prstGeom>
          <a:ln>
            <a:noFill/>
          </a:ln>
          <a:effectLst>
            <a:softEdge rad="112500"/>
          </a:effectLst>
        </p:spPr>
      </p:pic>
      <p:sp>
        <p:nvSpPr>
          <p:cNvPr id="5" name="スライド番号プレースホルダー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35</a:t>
            </a:fld>
            <a:endParaRPr lang="ja-JP" altLang="en-US">
              <a:solidFill>
                <a:prstClr val="black">
                  <a:tint val="75000"/>
                </a:prstClr>
              </a:solidFill>
            </a:endParaRPr>
          </a:p>
        </p:txBody>
      </p:sp>
    </p:spTree>
    <p:extLst>
      <p:ext uri="{BB962C8B-B14F-4D97-AF65-F5344CB8AC3E}">
        <p14:creationId xmlns:p14="http://schemas.microsoft.com/office/powerpoint/2010/main" val="1284694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8" grpId="0" animBg="1"/>
      <p:bldP spid="21" grpId="0" animBg="1"/>
      <p:bldP spid="14" grpId="0"/>
      <p:bldP spid="17" grpId="0" animBg="1"/>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432904" y="2635528"/>
            <a:ext cx="3340100" cy="4025900"/>
          </a:xfrm>
          <a:prstGeom prst="rect">
            <a:avLst/>
          </a:prstGeom>
        </p:spPr>
      </p:pic>
      <p:sp>
        <p:nvSpPr>
          <p:cNvPr id="2" name="正方形/長方形 1"/>
          <p:cNvSpPr/>
          <p:nvPr/>
        </p:nvSpPr>
        <p:spPr>
          <a:xfrm>
            <a:off x="0" y="0"/>
            <a:ext cx="9144000" cy="249381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endParaRPr lang="ja-JP" altLang="en-US" sz="4000" dirty="0">
              <a:solidFill>
                <a:prstClr val="black"/>
              </a:solidFill>
              <a:latin typeface="ＭＳ Ｐゴシック" panose="020B0600070205080204" pitchFamily="50"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3600" dirty="0" smtClean="0">
                <a:solidFill>
                  <a:prstClr val="black"/>
                </a:solidFill>
              </a:rPr>
              <a:t>地域資源を活かし輝くまちへ</a:t>
            </a:r>
            <a:endParaRPr lang="ja-JP" altLang="en-US" sz="3600" dirty="0">
              <a:solidFill>
                <a:prstClr val="black"/>
              </a:solidFill>
            </a:endParaRPr>
          </a:p>
        </p:txBody>
      </p:sp>
      <p:sp>
        <p:nvSpPr>
          <p:cNvPr id="9" name="円/楕円 8"/>
          <p:cNvSpPr/>
          <p:nvPr/>
        </p:nvSpPr>
        <p:spPr>
          <a:xfrm>
            <a:off x="585499" y="2805551"/>
            <a:ext cx="1492750" cy="1492750"/>
          </a:xfrm>
          <a:prstGeom prst="ellipse">
            <a:avLst/>
          </a:prstGeom>
          <a:solidFill>
            <a:srgbClr val="33D5AB"/>
          </a:solidFill>
          <a:ln>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a:solidFill>
                  <a:prstClr val="white"/>
                </a:solidFill>
              </a:rPr>
              <a:t>新治</a:t>
            </a:r>
          </a:p>
        </p:txBody>
      </p:sp>
      <p:sp>
        <p:nvSpPr>
          <p:cNvPr id="14" name="角丸四角形 1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36</a:t>
            </a:fld>
            <a:endParaRPr lang="ja-JP" altLang="en-US" sz="2000" dirty="0">
              <a:solidFill>
                <a:prstClr val="black">
                  <a:tint val="75000"/>
                </a:prstClr>
              </a:solidFill>
            </a:endParaRPr>
          </a:p>
        </p:txBody>
      </p:sp>
      <p:grpSp>
        <p:nvGrpSpPr>
          <p:cNvPr id="22" name="グループ化 21"/>
          <p:cNvGrpSpPr/>
          <p:nvPr/>
        </p:nvGrpSpPr>
        <p:grpSpPr>
          <a:xfrm>
            <a:off x="4567790" y="202090"/>
            <a:ext cx="679382" cy="633783"/>
            <a:chOff x="5471418" y="-1240631"/>
            <a:chExt cx="679382" cy="633783"/>
          </a:xfrm>
        </p:grpSpPr>
        <p:sp>
          <p:nvSpPr>
            <p:cNvPr id="23" name="角丸四角形 22"/>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defTabSz="457200">
                <a:defRPr/>
              </a:pPr>
              <a:endParaRPr kumimoji="0" lang="ja-JP" altLang="en-US" kern="0" smtClean="0">
                <a:solidFill>
                  <a:prstClr val="white"/>
                </a:solidFill>
              </a:endParaRPr>
            </a:p>
          </p:txBody>
        </p:sp>
        <p:pic>
          <p:nvPicPr>
            <p:cNvPr id="24" name="図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25" name="グループ化 24"/>
          <p:cNvGrpSpPr/>
          <p:nvPr/>
        </p:nvGrpSpPr>
        <p:grpSpPr>
          <a:xfrm>
            <a:off x="2895352" y="202091"/>
            <a:ext cx="679382" cy="633783"/>
            <a:chOff x="6457950" y="-1124949"/>
            <a:chExt cx="679382" cy="633783"/>
          </a:xfrm>
        </p:grpSpPr>
        <p:sp>
          <p:nvSpPr>
            <p:cNvPr id="26" name="角丸四角形 25"/>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defTabSz="457200">
                <a:defRPr/>
              </a:pPr>
              <a:endParaRPr kumimoji="0" lang="ja-JP" altLang="en-US" kern="0" smtClean="0">
                <a:solidFill>
                  <a:prstClr val="white"/>
                </a:solidFill>
              </a:endParaRPr>
            </a:p>
          </p:txBody>
        </p:sp>
        <p:pic>
          <p:nvPicPr>
            <p:cNvPr id="27" name="図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28" name="グループ化 27"/>
          <p:cNvGrpSpPr/>
          <p:nvPr/>
        </p:nvGrpSpPr>
        <p:grpSpPr>
          <a:xfrm>
            <a:off x="3731571" y="202091"/>
            <a:ext cx="679382" cy="633783"/>
            <a:chOff x="4025863" y="-1486404"/>
            <a:chExt cx="679382" cy="633783"/>
          </a:xfrm>
        </p:grpSpPr>
        <p:sp>
          <p:nvSpPr>
            <p:cNvPr id="29" name="角丸四角形 28"/>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pic>
          <p:nvPicPr>
            <p:cNvPr id="30" name="図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pic>
        <p:nvPicPr>
          <p:cNvPr id="6" name="図 5"/>
          <p:cNvPicPr>
            <a:picLocks noChangeAspect="1"/>
          </p:cNvPicPr>
          <p:nvPr/>
        </p:nvPicPr>
        <p:blipFill>
          <a:blip r:embed="rId6">
            <a:alphaModFix/>
          </a:blip>
          <a:stretch>
            <a:fillRect/>
          </a:stretch>
        </p:blipFill>
        <p:spPr>
          <a:xfrm>
            <a:off x="6674730" y="3026328"/>
            <a:ext cx="2219888" cy="1662773"/>
          </a:xfrm>
          <a:prstGeom prst="rect">
            <a:avLst/>
          </a:prstGeom>
        </p:spPr>
      </p:pic>
      <p:pic>
        <p:nvPicPr>
          <p:cNvPr id="8" name="図 7"/>
          <p:cNvPicPr>
            <a:picLocks noChangeAspect="1"/>
          </p:cNvPicPr>
          <p:nvPr/>
        </p:nvPicPr>
        <p:blipFill>
          <a:blip r:embed="rId7">
            <a:alphaModFix/>
          </a:blip>
          <a:stretch>
            <a:fillRect/>
          </a:stretch>
        </p:blipFill>
        <p:spPr>
          <a:xfrm>
            <a:off x="5045171" y="5200936"/>
            <a:ext cx="3313062" cy="1460492"/>
          </a:xfrm>
          <a:prstGeom prst="rect">
            <a:avLst/>
          </a:prstGeom>
        </p:spPr>
      </p:pic>
      <p:pic>
        <p:nvPicPr>
          <p:cNvPr id="10" name="図 9"/>
          <p:cNvPicPr>
            <a:picLocks noChangeAspect="1"/>
          </p:cNvPicPr>
          <p:nvPr/>
        </p:nvPicPr>
        <p:blipFill>
          <a:blip r:embed="rId8">
            <a:alphaModFix/>
          </a:blip>
          <a:stretch>
            <a:fillRect/>
          </a:stretch>
        </p:blipFill>
        <p:spPr>
          <a:xfrm>
            <a:off x="3890397" y="3167451"/>
            <a:ext cx="2628962" cy="1748781"/>
          </a:xfrm>
          <a:prstGeom prst="rect">
            <a:avLst/>
          </a:prstGeom>
        </p:spPr>
      </p:pic>
    </p:spTree>
    <p:extLst>
      <p:ext uri="{BB962C8B-B14F-4D97-AF65-F5344CB8AC3E}">
        <p14:creationId xmlns:p14="http://schemas.microsoft.com/office/powerpoint/2010/main" val="21359847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6553200" y="6356370"/>
            <a:ext cx="2133600" cy="365125"/>
          </a:xfrm>
        </p:spPr>
        <p:txBody>
          <a:bodyPr/>
          <a:lstStyle/>
          <a:p>
            <a:fld id="{0BB1508F-D018-9240-A02E-51D33B9A99DD}" type="slidenum">
              <a:rPr lang="ja-JP" altLang="en-US" smtClean="0">
                <a:solidFill>
                  <a:prstClr val="black">
                    <a:tint val="75000"/>
                  </a:prstClr>
                </a:solidFill>
              </a:rPr>
              <a:pPr/>
              <a:t>37</a:t>
            </a:fld>
            <a:endParaRPr lang="ja-JP" altLang="en-US">
              <a:solidFill>
                <a:prstClr val="black">
                  <a:tint val="75000"/>
                </a:prstClr>
              </a:solidFill>
            </a:endParaRPr>
          </a:p>
        </p:txBody>
      </p:sp>
      <p:sp>
        <p:nvSpPr>
          <p:cNvPr id="14" name="正方形/長方形 13"/>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現状</a:t>
            </a:r>
            <a:endParaRPr lang="ja-JP" altLang="en-US" sz="4000" dirty="0">
              <a:solidFill>
                <a:prstClr val="black"/>
              </a:solidFill>
              <a:latin typeface="ＭＳ Ｐゴシック" panose="020B0600070205080204" pitchFamily="50" charset="-128"/>
            </a:endParaRPr>
          </a:p>
        </p:txBody>
      </p:sp>
      <p:sp>
        <p:nvSpPr>
          <p:cNvPr id="16" name="角丸四角形 15"/>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7" name="フレーム 6"/>
          <p:cNvSpPr/>
          <p:nvPr/>
        </p:nvSpPr>
        <p:spPr>
          <a:xfrm>
            <a:off x="150286" y="6113407"/>
            <a:ext cx="8839454" cy="690815"/>
          </a:xfrm>
          <a:prstGeom prst="frame">
            <a:avLst>
              <a:gd name="adj1" fmla="val 5717"/>
            </a:avLst>
          </a:prstGeom>
          <a:solidFill>
            <a:schemeClr val="bg1"/>
          </a:solidFill>
          <a:ln w="12700" cap="flat" cmpd="sng" algn="ctr">
            <a:solidFill>
              <a:srgbClr val="818181"/>
            </a:solidFill>
            <a:prstDash val="solid"/>
            <a:miter lim="800000"/>
          </a:ln>
          <a:effectLst/>
        </p:spPr>
        <p:txBody>
          <a:bodyPr rtlCol="0" anchor="ctr"/>
          <a:lstStyle/>
          <a:p>
            <a:pPr algn="ctr" defTabSz="457200"/>
            <a:r>
              <a:rPr lang="ja-JP" altLang="en-US" sz="3200" dirty="0">
                <a:solidFill>
                  <a:prstClr val="black"/>
                </a:solidFill>
              </a:rPr>
              <a:t>地域にふさわしい価値を生み出す道の駅</a:t>
            </a:r>
          </a:p>
        </p:txBody>
      </p:sp>
      <p:sp>
        <p:nvSpPr>
          <p:cNvPr id="12" name="正方形/長方形 11"/>
          <p:cNvSpPr/>
          <p:nvPr/>
        </p:nvSpPr>
        <p:spPr>
          <a:xfrm>
            <a:off x="128400" y="1703195"/>
            <a:ext cx="4301294" cy="1763158"/>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400" dirty="0" smtClean="0">
                <a:solidFill>
                  <a:prstClr val="black"/>
                </a:solidFill>
              </a:rPr>
              <a:t>土浦市の中でも農業に特化</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産出額の伸び悩み</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従事者の高齢化</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耕作放棄地の増加</a:t>
            </a:r>
            <a:endParaRPr lang="en-US" altLang="ja-JP" sz="2400" dirty="0" smtClean="0">
              <a:solidFill>
                <a:prstClr val="black"/>
              </a:solidFill>
            </a:endParaRPr>
          </a:p>
        </p:txBody>
      </p:sp>
      <p:sp>
        <p:nvSpPr>
          <p:cNvPr id="13" name="角丸四角形 12"/>
          <p:cNvSpPr/>
          <p:nvPr/>
        </p:nvSpPr>
        <p:spPr>
          <a:xfrm>
            <a:off x="116525" y="1180353"/>
            <a:ext cx="4313169"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農業</a:t>
            </a:r>
            <a:endParaRPr lang="ja-JP" altLang="en-US" sz="2400" dirty="0">
              <a:solidFill>
                <a:prstClr val="white"/>
              </a:solidFill>
            </a:endParaRPr>
          </a:p>
        </p:txBody>
      </p:sp>
      <p:sp>
        <p:nvSpPr>
          <p:cNvPr id="18" name="正方形/長方形 17"/>
          <p:cNvSpPr/>
          <p:nvPr/>
        </p:nvSpPr>
        <p:spPr>
          <a:xfrm>
            <a:off x="4631764" y="1703195"/>
            <a:ext cx="4357975" cy="4243393"/>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400" dirty="0" smtClean="0">
                <a:solidFill>
                  <a:prstClr val="black"/>
                </a:solidFill>
              </a:rPr>
              <a:t>土浦市満足度調査より</a:t>
            </a:r>
            <a:endParaRPr lang="en-US" altLang="ja-JP" sz="2400" dirty="0" smtClean="0">
              <a:solidFill>
                <a:prstClr val="black"/>
              </a:solidFill>
            </a:endParaRPr>
          </a:p>
          <a:p>
            <a:pPr defTabSz="457200">
              <a:buClr>
                <a:srgbClr val="33D5AB"/>
              </a:buClr>
            </a:pPr>
            <a:r>
              <a:rPr lang="ja-JP" altLang="en-US" sz="2400" dirty="0" smtClean="0">
                <a:solidFill>
                  <a:prstClr val="black"/>
                </a:solidFill>
              </a:rPr>
              <a:t>　　「交通安全対策」が重要度の　　</a:t>
            </a:r>
            <a:endParaRPr lang="en-US" altLang="ja-JP" sz="2400" dirty="0" smtClean="0">
              <a:solidFill>
                <a:prstClr val="black"/>
              </a:solidFill>
            </a:endParaRPr>
          </a:p>
          <a:p>
            <a:pPr defTabSz="457200">
              <a:buClr>
                <a:srgbClr val="33D5AB"/>
              </a:buClr>
            </a:pPr>
            <a:r>
              <a:rPr lang="ja-JP" altLang="en-US" sz="2400" dirty="0">
                <a:solidFill>
                  <a:prstClr val="black"/>
                </a:solidFill>
              </a:rPr>
              <a:t>　</a:t>
            </a:r>
            <a:r>
              <a:rPr lang="ja-JP" altLang="en-US" sz="2400" dirty="0" smtClean="0">
                <a:solidFill>
                  <a:prstClr val="black"/>
                </a:solidFill>
              </a:rPr>
              <a:t>　上位</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県道５３号における大型車混入率</a:t>
            </a:r>
            <a:endParaRPr lang="en-US" altLang="ja-JP" sz="2000" dirty="0">
              <a:solidFill>
                <a:prstClr val="black"/>
              </a:solidFill>
            </a:endParaRPr>
          </a:p>
          <a:p>
            <a:pPr marL="285750" indent="-285750" defTabSz="457200">
              <a:buClr>
                <a:srgbClr val="33D5AB"/>
              </a:buClr>
              <a:buFont typeface="Wingdings" panose="05000000000000000000" pitchFamily="2" charset="2"/>
              <a:buChar char="n"/>
            </a:pP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endParaRPr lang="en-US" altLang="ja-JP" sz="2000" dirty="0">
              <a:solidFill>
                <a:prstClr val="black"/>
              </a:solidFill>
            </a:endParaRPr>
          </a:p>
          <a:p>
            <a:pPr marL="285750" indent="-285750" defTabSz="457200">
              <a:buClr>
                <a:srgbClr val="33D5AB"/>
              </a:buClr>
              <a:buFont typeface="Wingdings" panose="05000000000000000000" pitchFamily="2" charset="2"/>
              <a:buChar char="n"/>
            </a:pP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endParaRPr lang="en-US" altLang="ja-JP" sz="2000" dirty="0">
              <a:solidFill>
                <a:prstClr val="black"/>
              </a:solidFill>
            </a:endParaRPr>
          </a:p>
          <a:p>
            <a:pPr marL="285750" indent="-285750" defTabSz="457200">
              <a:buClr>
                <a:srgbClr val="33D5AB"/>
              </a:buClr>
              <a:buFont typeface="Wingdings" panose="05000000000000000000" pitchFamily="2" charset="2"/>
              <a:buChar char="n"/>
            </a:pP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endParaRPr lang="en-US" altLang="ja-JP" sz="2000" dirty="0">
              <a:solidFill>
                <a:prstClr val="black"/>
              </a:solidFill>
            </a:endParaRPr>
          </a:p>
          <a:p>
            <a:pPr marL="285750" indent="-285750" defTabSz="457200">
              <a:buClr>
                <a:srgbClr val="33D5AB"/>
              </a:buClr>
              <a:buFont typeface="Wingdings" panose="05000000000000000000" pitchFamily="2" charset="2"/>
              <a:buChar char="n"/>
            </a:pPr>
            <a:endParaRPr lang="en-US" altLang="ja-JP" sz="2000" dirty="0" smtClean="0">
              <a:solidFill>
                <a:prstClr val="black"/>
              </a:solidFill>
            </a:endParaRPr>
          </a:p>
        </p:txBody>
      </p:sp>
      <p:sp>
        <p:nvSpPr>
          <p:cNvPr id="19" name="角丸四角形 18"/>
          <p:cNvSpPr/>
          <p:nvPr/>
        </p:nvSpPr>
        <p:spPr>
          <a:xfrm>
            <a:off x="4632135" y="1177854"/>
            <a:ext cx="4369480"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交通道路環境</a:t>
            </a:r>
            <a:endParaRPr lang="ja-JP" altLang="en-US" sz="2400" dirty="0">
              <a:solidFill>
                <a:prstClr val="white"/>
              </a:solidFill>
            </a:endParaRPr>
          </a:p>
        </p:txBody>
      </p:sp>
      <p:sp>
        <p:nvSpPr>
          <p:cNvPr id="20" name="正方形/長方形 19"/>
          <p:cNvSpPr/>
          <p:nvPr/>
        </p:nvSpPr>
        <p:spPr>
          <a:xfrm>
            <a:off x="128400" y="4205446"/>
            <a:ext cx="4301294" cy="1741143"/>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400" dirty="0" smtClean="0">
                <a:solidFill>
                  <a:prstClr val="black"/>
                </a:solidFill>
              </a:rPr>
              <a:t>地域交流の核となる施設</a:t>
            </a:r>
            <a:endParaRPr lang="en-US" altLang="ja-JP" sz="2400" dirty="0" smtClean="0">
              <a:solidFill>
                <a:prstClr val="black"/>
              </a:solidFill>
            </a:endParaRPr>
          </a:p>
          <a:p>
            <a:pPr defTabSz="457200">
              <a:buClr>
                <a:srgbClr val="33D5AB"/>
              </a:buClr>
            </a:pPr>
            <a:r>
              <a:rPr lang="ja-JP" altLang="en-US" sz="1400" dirty="0" smtClean="0">
                <a:solidFill>
                  <a:prstClr val="black"/>
                </a:solidFill>
              </a:rPr>
              <a:t>　　　</a:t>
            </a:r>
            <a:r>
              <a:rPr lang="en-US" altLang="ja-JP" sz="1600" dirty="0" smtClean="0">
                <a:solidFill>
                  <a:prstClr val="black"/>
                </a:solidFill>
              </a:rPr>
              <a:t>(</a:t>
            </a:r>
            <a:r>
              <a:rPr lang="ja-JP" altLang="en-US" sz="1600" dirty="0" smtClean="0">
                <a:solidFill>
                  <a:prstClr val="black"/>
                </a:solidFill>
              </a:rPr>
              <a:t>コミュニティセンター、さんふれ新治、</a:t>
            </a:r>
            <a:endParaRPr lang="en-US" altLang="ja-JP" sz="1600" dirty="0" smtClean="0">
              <a:solidFill>
                <a:prstClr val="black"/>
              </a:solidFill>
            </a:endParaRPr>
          </a:p>
          <a:p>
            <a:pPr defTabSz="457200">
              <a:buClr>
                <a:srgbClr val="33D5AB"/>
              </a:buClr>
            </a:pPr>
            <a:r>
              <a:rPr lang="ja-JP" altLang="en-US" sz="1600" dirty="0">
                <a:solidFill>
                  <a:prstClr val="black"/>
                </a:solidFill>
              </a:rPr>
              <a:t>　</a:t>
            </a:r>
            <a:r>
              <a:rPr lang="ja-JP" altLang="en-US" sz="1600" dirty="0" smtClean="0">
                <a:solidFill>
                  <a:prstClr val="black"/>
                </a:solidFill>
              </a:rPr>
              <a:t>　　　小町の館</a:t>
            </a:r>
            <a:r>
              <a:rPr lang="en-US" altLang="ja-JP" sz="1600" dirty="0" smtClean="0">
                <a:solidFill>
                  <a:prstClr val="black"/>
                </a:solidFill>
              </a:rPr>
              <a:t>)</a:t>
            </a:r>
            <a:endParaRPr lang="en-US" altLang="ja-JP" sz="1600" dirty="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市内、市外、さらには県外の人々との交流も可能</a:t>
            </a:r>
            <a:endParaRPr lang="en-US" altLang="ja-JP" sz="2400" dirty="0" smtClean="0">
              <a:solidFill>
                <a:prstClr val="black"/>
              </a:solidFill>
            </a:endParaRPr>
          </a:p>
        </p:txBody>
      </p:sp>
      <p:sp>
        <p:nvSpPr>
          <p:cNvPr id="21" name="角丸四角形 20"/>
          <p:cNvSpPr/>
          <p:nvPr/>
        </p:nvSpPr>
        <p:spPr>
          <a:xfrm>
            <a:off x="116525" y="3659699"/>
            <a:ext cx="4313169"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地域間交流</a:t>
            </a:r>
            <a:endParaRPr lang="ja-JP" altLang="en-US" sz="2400" dirty="0">
              <a:solidFill>
                <a:prstClr val="white"/>
              </a:solidFill>
            </a:endParaRPr>
          </a:p>
        </p:txBody>
      </p:sp>
      <p:grpSp>
        <p:nvGrpSpPr>
          <p:cNvPr id="23" name="グループ化 4"/>
          <p:cNvGrpSpPr/>
          <p:nvPr/>
        </p:nvGrpSpPr>
        <p:grpSpPr>
          <a:xfrm>
            <a:off x="6370924" y="3151476"/>
            <a:ext cx="2925012" cy="2976454"/>
            <a:chOff x="2343196" y="1535308"/>
            <a:chExt cx="5078011" cy="4919920"/>
          </a:xfrm>
        </p:grpSpPr>
        <p:grpSp>
          <p:nvGrpSpPr>
            <p:cNvPr id="29" name="グループ化 3"/>
            <p:cNvGrpSpPr>
              <a:grpSpLocks noChangeAspect="1"/>
            </p:cNvGrpSpPr>
            <p:nvPr/>
          </p:nvGrpSpPr>
          <p:grpSpPr>
            <a:xfrm>
              <a:off x="2343196" y="1535308"/>
              <a:ext cx="5078011" cy="4919920"/>
              <a:chOff x="595613" y="443090"/>
              <a:chExt cx="5797107" cy="5616624"/>
            </a:xfrm>
          </p:grpSpPr>
          <p:pic>
            <p:nvPicPr>
              <p:cNvPr id="34" name="Picture 2" descr="C:\Users\yoshida92\Desktop\土浦市.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613" y="443090"/>
                <a:ext cx="5797107"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35" name="フリーフォーム 34"/>
              <p:cNvSpPr/>
              <p:nvPr/>
            </p:nvSpPr>
            <p:spPr>
              <a:xfrm>
                <a:off x="2233113" y="1874594"/>
                <a:ext cx="2801945" cy="3917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latin typeface="ＭＳ Ｐゴシック"/>
                </a:endParaRPr>
              </a:p>
            </p:txBody>
          </p:sp>
        </p:grpSp>
        <p:sp>
          <p:nvSpPr>
            <p:cNvPr id="30" name="フリーフォーム 29"/>
            <p:cNvSpPr/>
            <p:nvPr/>
          </p:nvSpPr>
          <p:spPr>
            <a:xfrm>
              <a:off x="3774511" y="2790926"/>
              <a:ext cx="2454381" cy="3431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ln>
                  <a:solidFill>
                    <a:prstClr val="black">
                      <a:lumMod val="50000"/>
                      <a:lumOff val="50000"/>
                    </a:prstClr>
                  </a:solidFill>
                </a:ln>
                <a:solidFill>
                  <a:prstClr val="white"/>
                </a:solidFill>
                <a:latin typeface="ＭＳ Ｐゴシック"/>
              </a:endParaRPr>
            </a:p>
          </p:txBody>
        </p:sp>
        <p:sp>
          <p:nvSpPr>
            <p:cNvPr id="31" name="正方形/長方形 30"/>
            <p:cNvSpPr/>
            <p:nvPr/>
          </p:nvSpPr>
          <p:spPr>
            <a:xfrm rot="18960000">
              <a:off x="5520062" y="3350041"/>
              <a:ext cx="205732" cy="77141"/>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latin typeface="ＭＳ Ｐゴシック"/>
              </a:endParaRPr>
            </a:p>
          </p:txBody>
        </p:sp>
        <p:sp>
          <p:nvSpPr>
            <p:cNvPr id="32" name="正方形/長方形 31"/>
            <p:cNvSpPr/>
            <p:nvPr/>
          </p:nvSpPr>
          <p:spPr>
            <a:xfrm rot="17179684">
              <a:off x="4654715" y="4452196"/>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latin typeface="ＭＳ Ｐゴシック"/>
              </a:endParaRPr>
            </a:p>
          </p:txBody>
        </p:sp>
        <p:sp>
          <p:nvSpPr>
            <p:cNvPr id="33" name="正方形/長方形 32"/>
            <p:cNvSpPr/>
            <p:nvPr/>
          </p:nvSpPr>
          <p:spPr>
            <a:xfrm rot="18006558">
              <a:off x="3744245" y="573914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latin typeface="ＭＳ Ｐゴシック"/>
              </a:endParaRPr>
            </a:p>
          </p:txBody>
        </p:sp>
      </p:grpSp>
      <p:sp>
        <p:nvSpPr>
          <p:cNvPr id="24" name="円/楕円 23"/>
          <p:cNvSpPr/>
          <p:nvPr/>
        </p:nvSpPr>
        <p:spPr>
          <a:xfrm rot="21179000">
            <a:off x="6852684" y="3795047"/>
            <a:ext cx="907498" cy="151778"/>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25" name="テキスト ボックス 24"/>
          <p:cNvSpPr txBox="1"/>
          <p:nvPr/>
        </p:nvSpPr>
        <p:spPr>
          <a:xfrm>
            <a:off x="5023230" y="3773219"/>
            <a:ext cx="1449293"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defTabSz="457200"/>
            <a:r>
              <a:rPr lang="ja-JP" altLang="en-US" dirty="0" smtClean="0">
                <a:solidFill>
                  <a:prstClr val="black"/>
                </a:solidFill>
              </a:rPr>
              <a:t>県道５３号線</a:t>
            </a:r>
            <a:endParaRPr lang="ja-JP" altLang="en-US" dirty="0">
              <a:solidFill>
                <a:prstClr val="black"/>
              </a:solidFill>
            </a:endParaRPr>
          </a:p>
        </p:txBody>
      </p:sp>
      <p:sp>
        <p:nvSpPr>
          <p:cNvPr id="26" name="円/楕円 25"/>
          <p:cNvSpPr/>
          <p:nvPr/>
        </p:nvSpPr>
        <p:spPr>
          <a:xfrm rot="1807200">
            <a:off x="6909140" y="4151486"/>
            <a:ext cx="1114484" cy="213588"/>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27" name="テキスト ボックス 26"/>
          <p:cNvSpPr txBox="1"/>
          <p:nvPr/>
        </p:nvSpPr>
        <p:spPr>
          <a:xfrm>
            <a:off x="5009547" y="4355282"/>
            <a:ext cx="1685542"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defTabSz="457200"/>
            <a:r>
              <a:rPr lang="ja-JP" altLang="en-US" dirty="0" smtClean="0">
                <a:solidFill>
                  <a:prstClr val="black"/>
                </a:solidFill>
              </a:rPr>
              <a:t>国道１２５号線</a:t>
            </a:r>
            <a:endParaRPr lang="ja-JP" altLang="en-US" dirty="0">
              <a:solidFill>
                <a:prstClr val="black"/>
              </a:solidFill>
            </a:endParaRPr>
          </a:p>
        </p:txBody>
      </p:sp>
      <p:sp>
        <p:nvSpPr>
          <p:cNvPr id="28" name="星 5 27"/>
          <p:cNvSpPr/>
          <p:nvPr/>
        </p:nvSpPr>
        <p:spPr>
          <a:xfrm>
            <a:off x="6957354" y="3742737"/>
            <a:ext cx="203221" cy="183419"/>
          </a:xfrm>
          <a:prstGeom prst="star5">
            <a:avLst/>
          </a:prstGeom>
          <a:solidFill>
            <a:srgbClr val="FFFF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grpSp>
        <p:nvGrpSpPr>
          <p:cNvPr id="36" name="グループ化 21"/>
          <p:cNvGrpSpPr/>
          <p:nvPr/>
        </p:nvGrpSpPr>
        <p:grpSpPr>
          <a:xfrm>
            <a:off x="414978" y="3658052"/>
            <a:ext cx="679382" cy="633783"/>
            <a:chOff x="5471418" y="-1240631"/>
            <a:chExt cx="679382" cy="633783"/>
          </a:xfrm>
        </p:grpSpPr>
        <p:sp>
          <p:nvSpPr>
            <p:cNvPr id="37" name="角丸四角形 36"/>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defTabSz="457200">
                <a:defRPr/>
              </a:pPr>
              <a:endParaRPr kumimoji="0" lang="ja-JP" altLang="en-US" kern="0" smtClean="0">
                <a:solidFill>
                  <a:prstClr val="white"/>
                </a:solidFill>
              </a:endParaRPr>
            </a:p>
          </p:txBody>
        </p:sp>
        <p:pic>
          <p:nvPicPr>
            <p:cNvPr id="38" name="図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39" name="グループ化 24"/>
          <p:cNvGrpSpPr/>
          <p:nvPr/>
        </p:nvGrpSpPr>
        <p:grpSpPr>
          <a:xfrm>
            <a:off x="411080" y="1177854"/>
            <a:ext cx="679382" cy="633783"/>
            <a:chOff x="6457950" y="-1124949"/>
            <a:chExt cx="679382" cy="633783"/>
          </a:xfrm>
        </p:grpSpPr>
        <p:sp>
          <p:nvSpPr>
            <p:cNvPr id="40" name="角丸四角形 39"/>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defTabSz="457200">
                <a:defRPr/>
              </a:pPr>
              <a:endParaRPr kumimoji="0" lang="ja-JP" altLang="en-US" kern="0" smtClean="0">
                <a:solidFill>
                  <a:prstClr val="white"/>
                </a:solidFill>
              </a:endParaRPr>
            </a:p>
          </p:txBody>
        </p:sp>
        <p:pic>
          <p:nvPicPr>
            <p:cNvPr id="41" name="図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42" name="グループ化 27"/>
          <p:cNvGrpSpPr/>
          <p:nvPr/>
        </p:nvGrpSpPr>
        <p:grpSpPr>
          <a:xfrm>
            <a:off x="5005049" y="1180353"/>
            <a:ext cx="679382" cy="633783"/>
            <a:chOff x="4025863" y="-1486404"/>
            <a:chExt cx="679382" cy="633783"/>
          </a:xfrm>
        </p:grpSpPr>
        <p:sp>
          <p:nvSpPr>
            <p:cNvPr id="43" name="角丸四角形 42"/>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pic>
          <p:nvPicPr>
            <p:cNvPr id="44" name="図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sp>
        <p:nvSpPr>
          <p:cNvPr id="3" name="テキスト ボックス 2"/>
          <p:cNvSpPr txBox="1"/>
          <p:nvPr/>
        </p:nvSpPr>
        <p:spPr>
          <a:xfrm>
            <a:off x="5679084" y="5658296"/>
            <a:ext cx="1330814" cy="246221"/>
          </a:xfrm>
          <a:prstGeom prst="rect">
            <a:avLst/>
          </a:prstGeom>
          <a:noFill/>
        </p:spPr>
        <p:txBody>
          <a:bodyPr wrap="none" rtlCol="0">
            <a:spAutoFit/>
          </a:bodyPr>
          <a:lstStyle/>
          <a:p>
            <a:pPr defTabSz="457200"/>
            <a:r>
              <a:rPr lang="en-US" altLang="ja-JP" sz="1000" dirty="0" smtClean="0">
                <a:solidFill>
                  <a:prstClr val="black"/>
                </a:solidFill>
              </a:rPr>
              <a:t>H22</a:t>
            </a:r>
            <a:r>
              <a:rPr lang="ja-JP" altLang="en-US" sz="1000" dirty="0" smtClean="0">
                <a:solidFill>
                  <a:prstClr val="black"/>
                </a:solidFill>
              </a:rPr>
              <a:t>交通センサスより</a:t>
            </a:r>
            <a:endParaRPr lang="ja-JP" altLang="en-US" sz="1000" dirty="0">
              <a:solidFill>
                <a:prstClr val="black"/>
              </a:solidFill>
            </a:endParaRPr>
          </a:p>
        </p:txBody>
      </p:sp>
    </p:spTree>
    <p:extLst>
      <p:ext uri="{BB962C8B-B14F-4D97-AF65-F5344CB8AC3E}">
        <p14:creationId xmlns:p14="http://schemas.microsoft.com/office/powerpoint/2010/main" val="2968660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図形グループ 9"/>
          <p:cNvGrpSpPr/>
          <p:nvPr/>
        </p:nvGrpSpPr>
        <p:grpSpPr>
          <a:xfrm>
            <a:off x="3878407" y="1455814"/>
            <a:ext cx="5245100" cy="5051122"/>
            <a:chOff x="4140130" y="1270083"/>
            <a:chExt cx="5003870" cy="4264168"/>
          </a:xfrm>
        </p:grpSpPr>
        <p:pic>
          <p:nvPicPr>
            <p:cNvPr id="11" name="図 10" descr="rs_knt_cz.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130" y="1270083"/>
              <a:ext cx="5003870" cy="4264168"/>
            </a:xfrm>
            <a:prstGeom prst="rect">
              <a:avLst/>
            </a:prstGeom>
          </p:spPr>
        </p:pic>
        <p:sp>
          <p:nvSpPr>
            <p:cNvPr id="12" name="テキスト ボックス 11"/>
            <p:cNvSpPr txBox="1"/>
            <p:nvPr/>
          </p:nvSpPr>
          <p:spPr>
            <a:xfrm>
              <a:off x="4954304" y="4865669"/>
              <a:ext cx="1622871" cy="220852"/>
            </a:xfrm>
            <a:prstGeom prst="rect">
              <a:avLst/>
            </a:prstGeom>
            <a:noFill/>
          </p:spPr>
          <p:txBody>
            <a:bodyPr wrap="none" rtlCol="0">
              <a:spAutoFit/>
            </a:bodyPr>
            <a:lstStyle/>
            <a:p>
              <a:pPr defTabSz="457200"/>
              <a:r>
                <a:rPr lang="ja-JP" altLang="en-US" sz="1100" dirty="0" smtClean="0">
                  <a:solidFill>
                    <a:prstClr val="black"/>
                  </a:solidFill>
                </a:rPr>
                <a:t>国土交通省道路局</a:t>
              </a:r>
              <a:r>
                <a:rPr lang="en-US" altLang="ja-JP" sz="1100" dirty="0" smtClean="0">
                  <a:solidFill>
                    <a:prstClr val="black"/>
                  </a:solidFill>
                </a:rPr>
                <a:t>HP</a:t>
              </a:r>
              <a:r>
                <a:rPr lang="ja-JP" altLang="en-US" sz="1100" dirty="0" smtClean="0">
                  <a:solidFill>
                    <a:prstClr val="black"/>
                  </a:solidFill>
                </a:rPr>
                <a:t>より</a:t>
              </a:r>
              <a:endParaRPr lang="ja-JP" altLang="en-US" sz="1100" dirty="0">
                <a:solidFill>
                  <a:prstClr val="black"/>
                </a:solidFill>
              </a:endParaRPr>
            </a:p>
          </p:txBody>
        </p:sp>
      </p:grpSp>
      <p:sp>
        <p:nvSpPr>
          <p:cNvPr id="2" name="正方形/長方形 1"/>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道の駅の現状</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38</a:t>
            </a:fld>
            <a:endParaRPr lang="ja-JP" altLang="en-US" sz="2000">
              <a:solidFill>
                <a:prstClr val="black">
                  <a:tint val="75000"/>
                </a:prstClr>
              </a:solidFill>
            </a:endParaRPr>
          </a:p>
        </p:txBody>
      </p:sp>
      <p:graphicFrame>
        <p:nvGraphicFramePr>
          <p:cNvPr id="6" name="グラフ 5"/>
          <p:cNvGraphicFramePr/>
          <p:nvPr>
            <p:extLst/>
          </p:nvPr>
        </p:nvGraphicFramePr>
        <p:xfrm>
          <a:off x="57866" y="1365932"/>
          <a:ext cx="4003713" cy="5269979"/>
        </p:xfrm>
        <a:graphic>
          <a:graphicData uri="http://schemas.openxmlformats.org/drawingml/2006/chart">
            <c:chart xmlns:c="http://schemas.openxmlformats.org/drawingml/2006/chart" xmlns:r="http://schemas.openxmlformats.org/officeDocument/2006/relationships" r:id="rId4"/>
          </a:graphicData>
        </a:graphic>
      </p:graphicFrame>
      <p:sp>
        <p:nvSpPr>
          <p:cNvPr id="5" name="円/楕円 4"/>
          <p:cNvSpPr/>
          <p:nvPr/>
        </p:nvSpPr>
        <p:spPr>
          <a:xfrm>
            <a:off x="2955589" y="4482263"/>
            <a:ext cx="863600" cy="1881059"/>
          </a:xfrm>
          <a:prstGeom prst="ellipse">
            <a:avLst/>
          </a:prstGeom>
          <a:solidFill>
            <a:srgbClr val="FF6600">
              <a:alpha val="0"/>
            </a:srgbClr>
          </a:solid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3" name="テキスト ボックス 1"/>
          <p:cNvSpPr txBox="1"/>
          <p:nvPr/>
        </p:nvSpPr>
        <p:spPr>
          <a:xfrm>
            <a:off x="1803881" y="4362521"/>
            <a:ext cx="526869" cy="290467"/>
          </a:xfrm>
          <a:prstGeom prst="rect">
            <a:avLst/>
          </a:prstGeom>
          <a:solidFill>
            <a:schemeClr val="bg1"/>
          </a:solidFill>
          <a:ln w="28575">
            <a:solidFill>
              <a:srgbClr val="EBF578"/>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457200"/>
            <a:r>
              <a:rPr lang="ja-JP" altLang="en-US" sz="1400" b="1" dirty="0" smtClean="0">
                <a:solidFill>
                  <a:prstClr val="black"/>
                </a:solidFill>
              </a:rPr>
              <a:t>長野</a:t>
            </a:r>
            <a:endParaRPr lang="ja-JP" altLang="en-US" sz="1400" b="1" dirty="0">
              <a:solidFill>
                <a:prstClr val="black"/>
              </a:solidFill>
            </a:endParaRPr>
          </a:p>
        </p:txBody>
      </p:sp>
      <p:sp>
        <p:nvSpPr>
          <p:cNvPr id="14" name="テキスト ボックス 1"/>
          <p:cNvSpPr txBox="1"/>
          <p:nvPr/>
        </p:nvSpPr>
        <p:spPr>
          <a:xfrm>
            <a:off x="2204476" y="4793058"/>
            <a:ext cx="526869" cy="290467"/>
          </a:xfrm>
          <a:prstGeom prst="rect">
            <a:avLst/>
          </a:prstGeom>
          <a:solidFill>
            <a:schemeClr val="bg1"/>
          </a:solidFill>
          <a:ln w="28575">
            <a:solidFill>
              <a:srgbClr val="CAE4E6"/>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457200"/>
            <a:r>
              <a:rPr lang="ja-JP" altLang="en-US" sz="1400" b="1" dirty="0" smtClean="0">
                <a:solidFill>
                  <a:prstClr val="black"/>
                </a:solidFill>
              </a:rPr>
              <a:t>群馬</a:t>
            </a:r>
            <a:endParaRPr lang="ja-JP" altLang="en-US" sz="1400" b="1" dirty="0">
              <a:solidFill>
                <a:prstClr val="black"/>
              </a:solidFill>
            </a:endParaRPr>
          </a:p>
        </p:txBody>
      </p:sp>
      <p:sp>
        <p:nvSpPr>
          <p:cNvPr id="15" name="テキスト ボックス 1"/>
          <p:cNvSpPr txBox="1"/>
          <p:nvPr/>
        </p:nvSpPr>
        <p:spPr>
          <a:xfrm>
            <a:off x="2692155" y="4362521"/>
            <a:ext cx="526869" cy="290467"/>
          </a:xfrm>
          <a:prstGeom prst="rect">
            <a:avLst/>
          </a:prstGeom>
          <a:solidFill>
            <a:schemeClr val="bg1"/>
          </a:solidFill>
          <a:ln w="28575">
            <a:solidFill>
              <a:srgbClr val="DAF1AC"/>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457200"/>
            <a:r>
              <a:rPr lang="ja-JP" altLang="en-US" sz="1400" b="1" dirty="0" smtClean="0">
                <a:solidFill>
                  <a:prstClr val="black"/>
                </a:solidFill>
              </a:rPr>
              <a:t>栃木</a:t>
            </a:r>
            <a:endParaRPr lang="ja-JP" altLang="en-US" sz="1400" b="1" dirty="0">
              <a:solidFill>
                <a:prstClr val="black"/>
              </a:solidFill>
            </a:endParaRPr>
          </a:p>
        </p:txBody>
      </p:sp>
      <p:sp>
        <p:nvSpPr>
          <p:cNvPr id="16" name="テキスト ボックス 1"/>
          <p:cNvSpPr txBox="1"/>
          <p:nvPr/>
        </p:nvSpPr>
        <p:spPr>
          <a:xfrm>
            <a:off x="3123955" y="4794865"/>
            <a:ext cx="526869" cy="290467"/>
          </a:xfrm>
          <a:prstGeom prst="rect">
            <a:avLst/>
          </a:prstGeom>
          <a:solidFill>
            <a:schemeClr val="bg1"/>
          </a:solidFill>
          <a:ln w="28575">
            <a:solidFill>
              <a:srgbClr val="BFA5CE"/>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457200"/>
            <a:r>
              <a:rPr lang="ja-JP" altLang="en-US" sz="1400" b="1" dirty="0" smtClean="0">
                <a:solidFill>
                  <a:srgbClr val="FF0000"/>
                </a:solidFill>
              </a:rPr>
              <a:t>茨城</a:t>
            </a:r>
            <a:endParaRPr lang="ja-JP" altLang="en-US" sz="1400" b="1" dirty="0">
              <a:solidFill>
                <a:srgbClr val="FF0000"/>
              </a:solidFill>
            </a:endParaRPr>
          </a:p>
        </p:txBody>
      </p:sp>
      <p:sp>
        <p:nvSpPr>
          <p:cNvPr id="17" name="テキスト ボックス 16"/>
          <p:cNvSpPr txBox="1"/>
          <p:nvPr/>
        </p:nvSpPr>
        <p:spPr>
          <a:xfrm>
            <a:off x="122010" y="6538912"/>
            <a:ext cx="1681871" cy="261610"/>
          </a:xfrm>
          <a:prstGeom prst="rect">
            <a:avLst/>
          </a:prstGeom>
          <a:noFill/>
        </p:spPr>
        <p:txBody>
          <a:bodyPr wrap="none" rtlCol="0">
            <a:spAutoFit/>
          </a:bodyPr>
          <a:lstStyle/>
          <a:p>
            <a:pPr defTabSz="457200"/>
            <a:r>
              <a:rPr lang="ja-JP" altLang="en-US" sz="1100" dirty="0" smtClean="0">
                <a:solidFill>
                  <a:prstClr val="black"/>
                </a:solidFill>
              </a:rPr>
              <a:t>関東「道の駅」</a:t>
            </a:r>
            <a:r>
              <a:rPr lang="ja-JP" altLang="en-US" sz="1100" dirty="0">
                <a:solidFill>
                  <a:prstClr val="black"/>
                </a:solidFill>
              </a:rPr>
              <a:t>連絡会</a:t>
            </a:r>
            <a:r>
              <a:rPr lang="ja-JP" altLang="en-US" sz="1100" dirty="0" smtClean="0">
                <a:solidFill>
                  <a:prstClr val="black"/>
                </a:solidFill>
              </a:rPr>
              <a:t>より</a:t>
            </a:r>
            <a:endParaRPr lang="ja-JP" altLang="en-US" sz="1100" dirty="0">
              <a:solidFill>
                <a:prstClr val="black"/>
              </a:solidFill>
            </a:endParaRPr>
          </a:p>
        </p:txBody>
      </p:sp>
    </p:spTree>
    <p:extLst>
      <p:ext uri="{BB962C8B-B14F-4D97-AF65-F5344CB8AC3E}">
        <p14:creationId xmlns:p14="http://schemas.microsoft.com/office/powerpoint/2010/main" val="2753472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整備施設と特徴的機能</a:t>
            </a:r>
            <a:endParaRPr lang="ja-JP" altLang="en-US" sz="4000" dirty="0">
              <a:solidFill>
                <a:prstClr val="black"/>
              </a:solidFill>
              <a:latin typeface="ＭＳ Ｐゴシック" panose="020B0600070205080204" pitchFamily="50" charset="-128"/>
            </a:endParaRPr>
          </a:p>
        </p:txBody>
      </p:sp>
      <p:pic>
        <p:nvPicPr>
          <p:cNvPr id="3" name="図 2" descr="スクリーンショット 2015-02-03 12.30.4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30178"/>
            <a:ext cx="9144000" cy="5427822"/>
          </a:xfrm>
          <a:prstGeom prst="rect">
            <a:avLst/>
          </a:prstGeom>
          <a:solidFill>
            <a:schemeClr val="accent3">
              <a:lumMod val="40000"/>
              <a:lumOff val="60000"/>
            </a:schemeClr>
          </a:solidFill>
          <a:ln>
            <a:noFill/>
          </a:ln>
        </p:spPr>
      </p:pic>
      <p:sp>
        <p:nvSpPr>
          <p:cNvPr id="4" name="テキスト ボックス 3"/>
          <p:cNvSpPr txBox="1"/>
          <p:nvPr/>
        </p:nvSpPr>
        <p:spPr>
          <a:xfrm>
            <a:off x="1953303" y="1550377"/>
            <a:ext cx="1569660" cy="175432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ctr" defTabSz="457200"/>
            <a:r>
              <a:rPr lang="ja-JP" altLang="en-US" dirty="0" smtClean="0">
                <a:solidFill>
                  <a:prstClr val="black"/>
                </a:solidFill>
              </a:rPr>
              <a:t>情報提供施設</a:t>
            </a:r>
            <a:endParaRPr lang="en-US" altLang="ja-JP" dirty="0" smtClean="0">
              <a:solidFill>
                <a:prstClr val="black"/>
              </a:solidFill>
            </a:endParaRPr>
          </a:p>
          <a:p>
            <a:pPr algn="ctr" defTabSz="457200"/>
            <a:endParaRPr lang="en-US" altLang="ja-JP" dirty="0" smtClean="0">
              <a:solidFill>
                <a:prstClr val="black"/>
              </a:solidFill>
            </a:endParaRPr>
          </a:p>
          <a:p>
            <a:pPr algn="ctr" defTabSz="457200"/>
            <a:r>
              <a:rPr lang="ja-JP" altLang="en-US" dirty="0" smtClean="0">
                <a:solidFill>
                  <a:prstClr val="black"/>
                </a:solidFill>
              </a:rPr>
              <a:t>交通情報</a:t>
            </a:r>
            <a:endParaRPr lang="en-US" altLang="ja-JP" dirty="0" smtClean="0">
              <a:solidFill>
                <a:prstClr val="black"/>
              </a:solidFill>
            </a:endParaRPr>
          </a:p>
          <a:p>
            <a:pPr algn="ctr" defTabSz="457200"/>
            <a:r>
              <a:rPr lang="ja-JP" altLang="en-US" dirty="0" smtClean="0">
                <a:solidFill>
                  <a:prstClr val="black"/>
                </a:solidFill>
              </a:rPr>
              <a:t>地域情報</a:t>
            </a:r>
            <a:endParaRPr lang="en-US" altLang="ja-JP" dirty="0" smtClean="0">
              <a:solidFill>
                <a:prstClr val="black"/>
              </a:solidFill>
            </a:endParaRPr>
          </a:p>
          <a:p>
            <a:pPr algn="ctr" defTabSz="457200"/>
            <a:r>
              <a:rPr lang="ja-JP" altLang="en-US" dirty="0" smtClean="0">
                <a:solidFill>
                  <a:prstClr val="black"/>
                </a:solidFill>
              </a:rPr>
              <a:t>移住情報</a:t>
            </a:r>
            <a:endParaRPr lang="en-US" altLang="ja-JP" dirty="0" smtClean="0">
              <a:solidFill>
                <a:prstClr val="black"/>
              </a:solidFill>
            </a:endParaRPr>
          </a:p>
          <a:p>
            <a:pPr algn="ctr" defTabSz="457200"/>
            <a:r>
              <a:rPr lang="ja-JP" altLang="en-US" dirty="0" smtClean="0">
                <a:solidFill>
                  <a:prstClr val="black"/>
                </a:solidFill>
              </a:rPr>
              <a:t>トイレ</a:t>
            </a:r>
            <a:endParaRPr lang="ja-JP" altLang="en-US" dirty="0">
              <a:solidFill>
                <a:prstClr val="black"/>
              </a:solidFill>
            </a:endParaRPr>
          </a:p>
        </p:txBody>
      </p:sp>
      <p:sp>
        <p:nvSpPr>
          <p:cNvPr id="5" name="円/楕円 4"/>
          <p:cNvSpPr/>
          <p:nvPr/>
        </p:nvSpPr>
        <p:spPr>
          <a:xfrm rot="1384917">
            <a:off x="5655273" y="3982576"/>
            <a:ext cx="1280035" cy="536526"/>
          </a:xfrm>
          <a:prstGeom prst="ellipse">
            <a:avLst/>
          </a:prstGeom>
          <a:solidFill>
            <a:srgbClr val="FFFE8C">
              <a:alpha val="66000"/>
            </a:srgbClr>
          </a:solidFill>
          <a:ln>
            <a:solidFill>
              <a:srgbClr val="FFFF00"/>
            </a:solidFill>
          </a:ln>
        </p:spPr>
        <p:style>
          <a:lnRef idx="1">
            <a:schemeClr val="accent3"/>
          </a:lnRef>
          <a:fillRef idx="2">
            <a:schemeClr val="accent3"/>
          </a:fillRef>
          <a:effectRef idx="1">
            <a:schemeClr val="accent3"/>
          </a:effectRef>
          <a:fontRef idx="minor">
            <a:schemeClr val="dk1"/>
          </a:fontRef>
        </p:style>
        <p:txBody>
          <a:bodyPr rtlCol="0" anchor="ctr"/>
          <a:lstStyle/>
          <a:p>
            <a:pPr algn="ctr" defTabSz="457200"/>
            <a:endParaRPr lang="ja-JP" altLang="en-US" dirty="0">
              <a:solidFill>
                <a:prstClr val="black"/>
              </a:solidFill>
            </a:endParaRPr>
          </a:p>
        </p:txBody>
      </p:sp>
      <p:sp>
        <p:nvSpPr>
          <p:cNvPr id="8" name="テキスト ボックス 7"/>
          <p:cNvSpPr txBox="1"/>
          <p:nvPr/>
        </p:nvSpPr>
        <p:spPr>
          <a:xfrm>
            <a:off x="7059474" y="4382810"/>
            <a:ext cx="2084525" cy="1200329"/>
          </a:xfrm>
          <a:prstGeom prst="rect">
            <a:avLst/>
          </a:prstGeom>
          <a:ln>
            <a:solidFill>
              <a:srgbClr val="FFFF00"/>
            </a:solidFill>
          </a:ln>
        </p:spPr>
        <p:style>
          <a:lnRef idx="2">
            <a:schemeClr val="accent6"/>
          </a:lnRef>
          <a:fillRef idx="1">
            <a:schemeClr val="lt1"/>
          </a:fillRef>
          <a:effectRef idx="0">
            <a:schemeClr val="accent6"/>
          </a:effectRef>
          <a:fontRef idx="minor">
            <a:schemeClr val="dk1"/>
          </a:fontRef>
        </p:style>
        <p:txBody>
          <a:bodyPr wrap="none" rtlCol="0">
            <a:spAutoFit/>
          </a:bodyPr>
          <a:lstStyle/>
          <a:p>
            <a:pPr algn="ctr" defTabSz="457200"/>
            <a:r>
              <a:rPr lang="ja-JP" altLang="en-US" dirty="0" smtClean="0">
                <a:solidFill>
                  <a:prstClr val="black"/>
                </a:solidFill>
              </a:rPr>
              <a:t>コミュニティセンター</a:t>
            </a:r>
            <a:endParaRPr lang="en-US" altLang="ja-JP" dirty="0" smtClean="0">
              <a:solidFill>
                <a:prstClr val="black"/>
              </a:solidFill>
            </a:endParaRPr>
          </a:p>
          <a:p>
            <a:pPr algn="ctr" defTabSz="457200"/>
            <a:r>
              <a:rPr lang="ja-JP" altLang="en-US" dirty="0" smtClean="0">
                <a:solidFill>
                  <a:prstClr val="black"/>
                </a:solidFill>
              </a:rPr>
              <a:t>教養施設</a:t>
            </a:r>
            <a:endParaRPr lang="en-US" altLang="ja-JP" dirty="0">
              <a:solidFill>
                <a:prstClr val="black"/>
              </a:solidFill>
            </a:endParaRPr>
          </a:p>
          <a:p>
            <a:pPr algn="ctr" defTabSz="457200"/>
            <a:r>
              <a:rPr lang="ja-JP" altLang="en-US" dirty="0" smtClean="0">
                <a:solidFill>
                  <a:prstClr val="black"/>
                </a:solidFill>
              </a:rPr>
              <a:t>交流施設</a:t>
            </a:r>
            <a:endParaRPr lang="en-US" altLang="ja-JP" dirty="0" smtClean="0">
              <a:solidFill>
                <a:prstClr val="black"/>
              </a:solidFill>
            </a:endParaRPr>
          </a:p>
          <a:p>
            <a:pPr algn="ctr" defTabSz="457200"/>
            <a:r>
              <a:rPr lang="ja-JP" altLang="en-US" dirty="0" smtClean="0">
                <a:solidFill>
                  <a:prstClr val="black"/>
                </a:solidFill>
              </a:rPr>
              <a:t>体験施設</a:t>
            </a:r>
            <a:endParaRPr lang="ja-JP" altLang="en-US" dirty="0">
              <a:solidFill>
                <a:prstClr val="black"/>
              </a:solidFill>
            </a:endParaRPr>
          </a:p>
        </p:txBody>
      </p:sp>
      <p:sp>
        <p:nvSpPr>
          <p:cNvPr id="9" name="円/楕円 8"/>
          <p:cNvSpPr/>
          <p:nvPr/>
        </p:nvSpPr>
        <p:spPr>
          <a:xfrm>
            <a:off x="6874129" y="2999885"/>
            <a:ext cx="990027" cy="1008420"/>
          </a:xfrm>
          <a:prstGeom prst="ellipse">
            <a:avLst/>
          </a:prstGeom>
          <a:solidFill>
            <a:schemeClr val="accent6">
              <a:lumMod val="60000"/>
              <a:lumOff val="40000"/>
              <a:alpha val="48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0" name="テキスト ボックス 9"/>
          <p:cNvSpPr txBox="1"/>
          <p:nvPr/>
        </p:nvSpPr>
        <p:spPr>
          <a:xfrm>
            <a:off x="7805172" y="3604508"/>
            <a:ext cx="1338828" cy="646331"/>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algn="ctr" defTabSz="457200"/>
            <a:r>
              <a:rPr lang="ja-JP" altLang="en-US" dirty="0" smtClean="0">
                <a:solidFill>
                  <a:prstClr val="black"/>
                </a:solidFill>
              </a:rPr>
              <a:t>新治体育館</a:t>
            </a:r>
            <a:endParaRPr lang="en-US" altLang="ja-JP" dirty="0" smtClean="0">
              <a:solidFill>
                <a:prstClr val="black"/>
              </a:solidFill>
            </a:endParaRPr>
          </a:p>
          <a:p>
            <a:pPr algn="ctr" defTabSz="457200"/>
            <a:r>
              <a:rPr lang="ja-JP" altLang="en-US" dirty="0" smtClean="0">
                <a:solidFill>
                  <a:prstClr val="black"/>
                </a:solidFill>
              </a:rPr>
              <a:t>運動施設</a:t>
            </a:r>
            <a:endParaRPr lang="ja-JP" altLang="en-US" dirty="0">
              <a:solidFill>
                <a:prstClr val="black"/>
              </a:solidFill>
            </a:endParaRPr>
          </a:p>
        </p:txBody>
      </p:sp>
      <p:sp>
        <p:nvSpPr>
          <p:cNvPr id="11" name="テキスト ボックス 10"/>
          <p:cNvSpPr txBox="1"/>
          <p:nvPr/>
        </p:nvSpPr>
        <p:spPr>
          <a:xfrm>
            <a:off x="38099" y="1550377"/>
            <a:ext cx="1783881" cy="1754327"/>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defTabSz="457200"/>
            <a:r>
              <a:rPr lang="ja-JP" altLang="en-US" dirty="0" smtClean="0">
                <a:solidFill>
                  <a:prstClr val="black"/>
                </a:solidFill>
              </a:rPr>
              <a:t>イベントスペース</a:t>
            </a:r>
            <a:endParaRPr lang="en-US" altLang="ja-JP" dirty="0" smtClean="0">
              <a:solidFill>
                <a:prstClr val="black"/>
              </a:solidFill>
            </a:endParaRPr>
          </a:p>
          <a:p>
            <a:pPr algn="ctr" defTabSz="457200"/>
            <a:endParaRPr lang="en-US" altLang="ja-JP" dirty="0" smtClean="0">
              <a:solidFill>
                <a:prstClr val="black"/>
              </a:solidFill>
            </a:endParaRPr>
          </a:p>
          <a:p>
            <a:pPr algn="ctr" defTabSz="457200"/>
            <a:r>
              <a:rPr lang="ja-JP" altLang="en-US" dirty="0" smtClean="0">
                <a:solidFill>
                  <a:prstClr val="black"/>
                </a:solidFill>
              </a:rPr>
              <a:t>芝生広場</a:t>
            </a:r>
            <a:endParaRPr lang="en-US" altLang="ja-JP" dirty="0">
              <a:solidFill>
                <a:prstClr val="black"/>
              </a:solidFill>
            </a:endParaRPr>
          </a:p>
          <a:p>
            <a:pPr algn="ctr" defTabSz="457200"/>
            <a:r>
              <a:rPr lang="ja-JP" altLang="en-US" dirty="0" smtClean="0">
                <a:solidFill>
                  <a:prstClr val="black"/>
                </a:solidFill>
              </a:rPr>
              <a:t>交流スペース</a:t>
            </a:r>
            <a:endParaRPr lang="en-US" altLang="ja-JP" dirty="0" smtClean="0">
              <a:solidFill>
                <a:prstClr val="black"/>
              </a:solidFill>
            </a:endParaRPr>
          </a:p>
          <a:p>
            <a:pPr algn="ctr" defTabSz="457200"/>
            <a:r>
              <a:rPr lang="ja-JP" altLang="en-US" dirty="0" smtClean="0">
                <a:solidFill>
                  <a:prstClr val="black"/>
                </a:solidFill>
              </a:rPr>
              <a:t>イベント会場</a:t>
            </a:r>
            <a:endParaRPr lang="en-US" altLang="ja-JP" dirty="0" smtClean="0">
              <a:solidFill>
                <a:prstClr val="black"/>
              </a:solidFill>
            </a:endParaRPr>
          </a:p>
          <a:p>
            <a:pPr algn="ctr" defTabSz="457200"/>
            <a:r>
              <a:rPr lang="ja-JP" altLang="en-US" dirty="0" smtClean="0">
                <a:solidFill>
                  <a:prstClr val="black"/>
                </a:solidFill>
              </a:rPr>
              <a:t>防災施設</a:t>
            </a:r>
            <a:endParaRPr lang="ja-JP" altLang="en-US" dirty="0">
              <a:solidFill>
                <a:prstClr val="black"/>
              </a:solidFill>
            </a:endParaRPr>
          </a:p>
        </p:txBody>
      </p:sp>
      <p:sp>
        <p:nvSpPr>
          <p:cNvPr id="12" name="テキスト ボックス 11"/>
          <p:cNvSpPr txBox="1"/>
          <p:nvPr/>
        </p:nvSpPr>
        <p:spPr>
          <a:xfrm>
            <a:off x="3752278" y="1553586"/>
            <a:ext cx="1569660" cy="175432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ctr" defTabSz="457200"/>
            <a:r>
              <a:rPr lang="ja-JP" altLang="en-US" dirty="0" smtClean="0">
                <a:solidFill>
                  <a:prstClr val="black"/>
                </a:solidFill>
              </a:rPr>
              <a:t>地域振興施設</a:t>
            </a:r>
            <a:endParaRPr lang="en-US" altLang="ja-JP" dirty="0" smtClean="0">
              <a:solidFill>
                <a:prstClr val="black"/>
              </a:solidFill>
            </a:endParaRPr>
          </a:p>
          <a:p>
            <a:pPr algn="ctr" defTabSz="457200"/>
            <a:endParaRPr lang="en-US" altLang="ja-JP" dirty="0" smtClean="0">
              <a:solidFill>
                <a:prstClr val="black"/>
              </a:solidFill>
            </a:endParaRPr>
          </a:p>
          <a:p>
            <a:pPr algn="ctr" defTabSz="457200"/>
            <a:r>
              <a:rPr lang="ja-JP" altLang="en-US" dirty="0" smtClean="0">
                <a:solidFill>
                  <a:prstClr val="black"/>
                </a:solidFill>
              </a:rPr>
              <a:t>農産物直販所</a:t>
            </a:r>
            <a:endParaRPr lang="en-US" altLang="ja-JP" dirty="0" smtClean="0">
              <a:solidFill>
                <a:prstClr val="black"/>
              </a:solidFill>
            </a:endParaRPr>
          </a:p>
          <a:p>
            <a:pPr algn="ctr" defTabSz="457200"/>
            <a:r>
              <a:rPr lang="ja-JP" altLang="en-US" dirty="0" smtClean="0">
                <a:solidFill>
                  <a:prstClr val="black"/>
                </a:solidFill>
              </a:rPr>
              <a:t>特産物販売所</a:t>
            </a:r>
            <a:endParaRPr lang="en-US" altLang="ja-JP" dirty="0" smtClean="0">
              <a:solidFill>
                <a:prstClr val="black"/>
              </a:solidFill>
            </a:endParaRPr>
          </a:p>
          <a:p>
            <a:pPr algn="ctr" defTabSz="457200"/>
            <a:r>
              <a:rPr lang="ja-JP" altLang="en-US" dirty="0" smtClean="0">
                <a:solidFill>
                  <a:prstClr val="black"/>
                </a:solidFill>
              </a:rPr>
              <a:t>レストラン</a:t>
            </a:r>
            <a:endParaRPr lang="en-US" altLang="ja-JP" dirty="0" smtClean="0">
              <a:solidFill>
                <a:prstClr val="black"/>
              </a:solidFill>
            </a:endParaRPr>
          </a:p>
          <a:p>
            <a:pPr algn="ctr" defTabSz="457200"/>
            <a:r>
              <a:rPr lang="ja-JP" altLang="en-US" dirty="0" smtClean="0">
                <a:solidFill>
                  <a:prstClr val="black"/>
                </a:solidFill>
              </a:rPr>
              <a:t>農業促進施設</a:t>
            </a:r>
            <a:endParaRPr lang="ja-JP" altLang="en-US" dirty="0">
              <a:solidFill>
                <a:prstClr val="black"/>
              </a:solidFill>
            </a:endParaRPr>
          </a:p>
        </p:txBody>
      </p:sp>
      <p:sp>
        <p:nvSpPr>
          <p:cNvPr id="13" name="円/楕円 12"/>
          <p:cNvSpPr/>
          <p:nvPr/>
        </p:nvSpPr>
        <p:spPr>
          <a:xfrm rot="1200728">
            <a:off x="5676724" y="2170220"/>
            <a:ext cx="1584066" cy="720053"/>
          </a:xfrm>
          <a:prstGeom prst="ellipse">
            <a:avLst/>
          </a:prstGeom>
          <a:solidFill>
            <a:srgbClr val="6096F2">
              <a:alpha val="57000"/>
            </a:srgbClr>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14" name="テキスト ボックス 13"/>
          <p:cNvSpPr txBox="1"/>
          <p:nvPr/>
        </p:nvSpPr>
        <p:spPr>
          <a:xfrm>
            <a:off x="7059474" y="1781210"/>
            <a:ext cx="1107996" cy="646331"/>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pPr algn="ctr" defTabSz="457200"/>
            <a:r>
              <a:rPr lang="ja-JP" altLang="en-US" dirty="0" smtClean="0">
                <a:solidFill>
                  <a:prstClr val="black"/>
                </a:solidFill>
              </a:rPr>
              <a:t>新治庁舎</a:t>
            </a:r>
            <a:endParaRPr lang="en-US" altLang="ja-JP" dirty="0" smtClean="0">
              <a:solidFill>
                <a:prstClr val="black"/>
              </a:solidFill>
            </a:endParaRPr>
          </a:p>
          <a:p>
            <a:pPr algn="ctr" defTabSz="457200"/>
            <a:r>
              <a:rPr lang="ja-JP" altLang="en-US" dirty="0" smtClean="0">
                <a:solidFill>
                  <a:prstClr val="black"/>
                </a:solidFill>
              </a:rPr>
              <a:t>移転</a:t>
            </a:r>
            <a:endParaRPr lang="ja-JP" altLang="en-US" dirty="0">
              <a:solidFill>
                <a:prstClr val="black"/>
              </a:solidFill>
            </a:endParaRPr>
          </a:p>
        </p:txBody>
      </p:sp>
      <p:sp>
        <p:nvSpPr>
          <p:cNvPr id="15" name="角丸四角形 14"/>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17" name="右矢印 16"/>
          <p:cNvSpPr/>
          <p:nvPr/>
        </p:nvSpPr>
        <p:spPr>
          <a:xfrm rot="702080">
            <a:off x="6564978" y="6141315"/>
            <a:ext cx="1727200" cy="57452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dirty="0" smtClean="0">
                <a:solidFill>
                  <a:prstClr val="white"/>
                </a:solidFill>
              </a:rPr>
              <a:t>土浦北</a:t>
            </a:r>
            <a:r>
              <a:rPr lang="en-US" altLang="ja-JP" dirty="0" smtClean="0">
                <a:solidFill>
                  <a:prstClr val="white"/>
                </a:solidFill>
              </a:rPr>
              <a:t>IC</a:t>
            </a:r>
            <a:endParaRPr lang="ja-JP" altLang="en-US" dirty="0">
              <a:solidFill>
                <a:prstClr val="white"/>
              </a:solidFill>
            </a:endParaRPr>
          </a:p>
        </p:txBody>
      </p:sp>
      <p:sp>
        <p:nvSpPr>
          <p:cNvPr id="18" name="左矢印 17"/>
          <p:cNvSpPr/>
          <p:nvPr/>
        </p:nvSpPr>
        <p:spPr>
          <a:xfrm>
            <a:off x="46014" y="5423883"/>
            <a:ext cx="1344596" cy="50665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dirty="0" smtClean="0">
                <a:solidFill>
                  <a:prstClr val="white"/>
                </a:solidFill>
              </a:rPr>
              <a:t>つくば市</a:t>
            </a:r>
            <a:endParaRPr lang="ja-JP" altLang="en-US" dirty="0">
              <a:solidFill>
                <a:prstClr val="white"/>
              </a:solidFill>
            </a:endParaRPr>
          </a:p>
        </p:txBody>
      </p:sp>
      <p:sp>
        <p:nvSpPr>
          <p:cNvPr id="20" name="テキスト ボックス 19"/>
          <p:cNvSpPr txBox="1"/>
          <p:nvPr/>
        </p:nvSpPr>
        <p:spPr>
          <a:xfrm>
            <a:off x="2266705" y="5675267"/>
            <a:ext cx="1582484" cy="369332"/>
          </a:xfrm>
          <a:prstGeom prst="rect">
            <a:avLst/>
          </a:prstGeom>
          <a:effectLst/>
        </p:spPr>
        <p:style>
          <a:lnRef idx="1">
            <a:schemeClr val="accent1"/>
          </a:lnRef>
          <a:fillRef idx="3">
            <a:schemeClr val="accent1"/>
          </a:fillRef>
          <a:effectRef idx="2">
            <a:schemeClr val="accent1"/>
          </a:effectRef>
          <a:fontRef idx="minor">
            <a:schemeClr val="lt1"/>
          </a:fontRef>
        </p:style>
        <p:txBody>
          <a:bodyPr wrap="none" rtlCol="0">
            <a:spAutoFit/>
          </a:bodyPr>
          <a:lstStyle/>
          <a:p>
            <a:pPr defTabSz="457200"/>
            <a:r>
              <a:rPr lang="ja-JP" altLang="en-US" dirty="0" smtClean="0">
                <a:solidFill>
                  <a:prstClr val="white"/>
                </a:solidFill>
              </a:rPr>
              <a:t>国道１２５号線</a:t>
            </a:r>
            <a:endParaRPr lang="ja-JP" altLang="en-US" dirty="0">
              <a:solidFill>
                <a:prstClr val="white"/>
              </a:solidFill>
            </a:endParaRPr>
          </a:p>
        </p:txBody>
      </p:sp>
      <p:sp>
        <p:nvSpPr>
          <p:cNvPr id="2" name="テキスト ボックス 1"/>
          <p:cNvSpPr txBox="1"/>
          <p:nvPr/>
        </p:nvSpPr>
        <p:spPr>
          <a:xfrm>
            <a:off x="4483301" y="5945119"/>
            <a:ext cx="1338828"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新治庁舎南</a:t>
            </a:r>
            <a:endParaRPr lang="ja-JP" altLang="en-US" dirty="0">
              <a:solidFill>
                <a:prstClr val="black"/>
              </a:solidFill>
            </a:endParaRPr>
          </a:p>
        </p:txBody>
      </p:sp>
      <p:sp>
        <p:nvSpPr>
          <p:cNvPr id="21" name="フリーフォーム 20"/>
          <p:cNvSpPr/>
          <p:nvPr/>
        </p:nvSpPr>
        <p:spPr>
          <a:xfrm>
            <a:off x="3849189" y="4519749"/>
            <a:ext cx="1332411" cy="783771"/>
          </a:xfrm>
          <a:custGeom>
            <a:avLst/>
            <a:gdLst>
              <a:gd name="connsiteX0" fmla="*/ 0 w 1332411"/>
              <a:gd name="connsiteY0" fmla="*/ 566057 h 783771"/>
              <a:gd name="connsiteX1" fmla="*/ 391885 w 1332411"/>
              <a:gd name="connsiteY1" fmla="*/ 0 h 783771"/>
              <a:gd name="connsiteX2" fmla="*/ 1332411 w 1332411"/>
              <a:gd name="connsiteY2" fmla="*/ 235131 h 783771"/>
              <a:gd name="connsiteX3" fmla="*/ 1236617 w 1332411"/>
              <a:gd name="connsiteY3" fmla="*/ 783771 h 783771"/>
              <a:gd name="connsiteX4" fmla="*/ 0 w 1332411"/>
              <a:gd name="connsiteY4" fmla="*/ 566057 h 783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11" h="783771">
                <a:moveTo>
                  <a:pt x="0" y="566057"/>
                </a:moveTo>
                <a:lnTo>
                  <a:pt x="391885" y="0"/>
                </a:lnTo>
                <a:lnTo>
                  <a:pt x="1332411" y="235131"/>
                </a:lnTo>
                <a:lnTo>
                  <a:pt x="1236617" y="783771"/>
                </a:lnTo>
                <a:lnTo>
                  <a:pt x="0" y="566057"/>
                </a:lnTo>
                <a:close/>
              </a:path>
            </a:pathLst>
          </a:custGeom>
          <a:solidFill>
            <a:schemeClr val="accent5">
              <a:alpha val="48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22" name="フリーフォーム 21"/>
          <p:cNvSpPr/>
          <p:nvPr/>
        </p:nvSpPr>
        <p:spPr>
          <a:xfrm>
            <a:off x="566057" y="3666309"/>
            <a:ext cx="2307772" cy="1219200"/>
          </a:xfrm>
          <a:custGeom>
            <a:avLst/>
            <a:gdLst>
              <a:gd name="connsiteX0" fmla="*/ 0 w 2307772"/>
              <a:gd name="connsiteY0" fmla="*/ 1036320 h 1219200"/>
              <a:gd name="connsiteX1" fmla="*/ 1367246 w 2307772"/>
              <a:gd name="connsiteY1" fmla="*/ 0 h 1219200"/>
              <a:gd name="connsiteX2" fmla="*/ 2307772 w 2307772"/>
              <a:gd name="connsiteY2" fmla="*/ 1219200 h 1219200"/>
              <a:gd name="connsiteX3" fmla="*/ 0 w 2307772"/>
              <a:gd name="connsiteY3" fmla="*/ 1036320 h 1219200"/>
            </a:gdLst>
            <a:ahLst/>
            <a:cxnLst>
              <a:cxn ang="0">
                <a:pos x="connsiteX0" y="connsiteY0"/>
              </a:cxn>
              <a:cxn ang="0">
                <a:pos x="connsiteX1" y="connsiteY1"/>
              </a:cxn>
              <a:cxn ang="0">
                <a:pos x="connsiteX2" y="connsiteY2"/>
              </a:cxn>
              <a:cxn ang="0">
                <a:pos x="connsiteX3" y="connsiteY3"/>
              </a:cxn>
            </a:cxnLst>
            <a:rect l="l" t="t" r="r" b="b"/>
            <a:pathLst>
              <a:path w="2307772" h="1219200">
                <a:moveTo>
                  <a:pt x="0" y="1036320"/>
                </a:moveTo>
                <a:lnTo>
                  <a:pt x="1367246" y="0"/>
                </a:lnTo>
                <a:lnTo>
                  <a:pt x="2307772" y="1219200"/>
                </a:lnTo>
                <a:lnTo>
                  <a:pt x="0" y="1036320"/>
                </a:lnTo>
                <a:close/>
              </a:path>
            </a:pathLst>
          </a:custGeom>
          <a:solidFill>
            <a:schemeClr val="accent3">
              <a:alpha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a:endParaRPr lang="ja-JP" altLang="en-US">
              <a:solidFill>
                <a:prstClr val="white"/>
              </a:solidFill>
            </a:endParaRPr>
          </a:p>
        </p:txBody>
      </p:sp>
      <p:sp>
        <p:nvSpPr>
          <p:cNvPr id="23" name="フリーフォーム 22"/>
          <p:cNvSpPr/>
          <p:nvPr/>
        </p:nvSpPr>
        <p:spPr>
          <a:xfrm>
            <a:off x="2603863" y="4415246"/>
            <a:ext cx="1402080" cy="661851"/>
          </a:xfrm>
          <a:custGeom>
            <a:avLst/>
            <a:gdLst>
              <a:gd name="connsiteX0" fmla="*/ 269966 w 1402080"/>
              <a:gd name="connsiteY0" fmla="*/ 470263 h 661851"/>
              <a:gd name="connsiteX1" fmla="*/ 1262743 w 1402080"/>
              <a:gd name="connsiteY1" fmla="*/ 661851 h 661851"/>
              <a:gd name="connsiteX2" fmla="*/ 1402080 w 1402080"/>
              <a:gd name="connsiteY2" fmla="*/ 452845 h 661851"/>
              <a:gd name="connsiteX3" fmla="*/ 957943 w 1402080"/>
              <a:gd name="connsiteY3" fmla="*/ 0 h 661851"/>
              <a:gd name="connsiteX4" fmla="*/ 0 w 1402080"/>
              <a:gd name="connsiteY4" fmla="*/ 165463 h 661851"/>
              <a:gd name="connsiteX5" fmla="*/ 269966 w 1402080"/>
              <a:gd name="connsiteY5" fmla="*/ 470263 h 66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 h="661851">
                <a:moveTo>
                  <a:pt x="269966" y="470263"/>
                </a:moveTo>
                <a:lnTo>
                  <a:pt x="1262743" y="661851"/>
                </a:lnTo>
                <a:lnTo>
                  <a:pt x="1402080" y="452845"/>
                </a:lnTo>
                <a:lnTo>
                  <a:pt x="957943" y="0"/>
                </a:lnTo>
                <a:lnTo>
                  <a:pt x="0" y="165463"/>
                </a:lnTo>
                <a:lnTo>
                  <a:pt x="269966" y="470263"/>
                </a:lnTo>
                <a:close/>
              </a:path>
            </a:pathLst>
          </a:custGeom>
          <a:solidFill>
            <a:schemeClr val="accent2">
              <a:alpha val="51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a:endParaRPr lang="ja-JP" altLang="en-US">
              <a:solidFill>
                <a:prstClr val="white"/>
              </a:solidFill>
            </a:endParaRPr>
          </a:p>
        </p:txBody>
      </p:sp>
      <p:sp>
        <p:nvSpPr>
          <p:cNvPr id="24" name="フリーフォーム 23"/>
          <p:cNvSpPr/>
          <p:nvPr/>
        </p:nvSpPr>
        <p:spPr>
          <a:xfrm>
            <a:off x="26126" y="4711337"/>
            <a:ext cx="5129348" cy="1158240"/>
          </a:xfrm>
          <a:custGeom>
            <a:avLst/>
            <a:gdLst>
              <a:gd name="connsiteX0" fmla="*/ 539931 w 5129348"/>
              <a:gd name="connsiteY0" fmla="*/ 0 h 1158240"/>
              <a:gd name="connsiteX1" fmla="*/ 365760 w 5129348"/>
              <a:gd name="connsiteY1" fmla="*/ 226423 h 1158240"/>
              <a:gd name="connsiteX2" fmla="*/ 0 w 5129348"/>
              <a:gd name="connsiteY2" fmla="*/ 687977 h 1158240"/>
              <a:gd name="connsiteX3" fmla="*/ 1132114 w 5129348"/>
              <a:gd name="connsiteY3" fmla="*/ 687977 h 1158240"/>
              <a:gd name="connsiteX4" fmla="*/ 2847703 w 5129348"/>
              <a:gd name="connsiteY4" fmla="*/ 827314 h 1158240"/>
              <a:gd name="connsiteX5" fmla="*/ 4267200 w 5129348"/>
              <a:gd name="connsiteY5" fmla="*/ 1010194 h 1158240"/>
              <a:gd name="connsiteX6" fmla="*/ 5007428 w 5129348"/>
              <a:gd name="connsiteY6" fmla="*/ 1158240 h 1158240"/>
              <a:gd name="connsiteX7" fmla="*/ 5129348 w 5129348"/>
              <a:gd name="connsiteY7" fmla="*/ 1036320 h 1158240"/>
              <a:gd name="connsiteX8" fmla="*/ 5050971 w 5129348"/>
              <a:gd name="connsiteY8" fmla="*/ 583474 h 1158240"/>
              <a:gd name="connsiteX9" fmla="*/ 2830285 w 5129348"/>
              <a:gd name="connsiteY9" fmla="*/ 148046 h 1158240"/>
              <a:gd name="connsiteX10" fmla="*/ 539931 w 5129348"/>
              <a:gd name="connsiteY10" fmla="*/ 0 h 115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29348" h="1158240">
                <a:moveTo>
                  <a:pt x="539931" y="0"/>
                </a:moveTo>
                <a:lnTo>
                  <a:pt x="365760" y="226423"/>
                </a:lnTo>
                <a:lnTo>
                  <a:pt x="0" y="687977"/>
                </a:lnTo>
                <a:lnTo>
                  <a:pt x="1132114" y="687977"/>
                </a:lnTo>
                <a:lnTo>
                  <a:pt x="2847703" y="827314"/>
                </a:lnTo>
                <a:lnTo>
                  <a:pt x="4267200" y="1010194"/>
                </a:lnTo>
                <a:lnTo>
                  <a:pt x="5007428" y="1158240"/>
                </a:lnTo>
                <a:lnTo>
                  <a:pt x="5129348" y="1036320"/>
                </a:lnTo>
                <a:lnTo>
                  <a:pt x="5050971" y="583474"/>
                </a:lnTo>
                <a:lnTo>
                  <a:pt x="2830285" y="148046"/>
                </a:lnTo>
                <a:lnTo>
                  <a:pt x="539931" y="0"/>
                </a:lnTo>
                <a:close/>
              </a:path>
            </a:pathLst>
          </a:custGeom>
          <a:solidFill>
            <a:schemeClr val="lt1">
              <a:alpha val="53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ja-JP" altLang="en-US">
              <a:solidFill>
                <a:prstClr val="black"/>
              </a:solidFill>
            </a:endParaRPr>
          </a:p>
        </p:txBody>
      </p:sp>
      <p:sp>
        <p:nvSpPr>
          <p:cNvPr id="7" name="テキスト ボックス 6"/>
          <p:cNvSpPr txBox="1"/>
          <p:nvPr/>
        </p:nvSpPr>
        <p:spPr>
          <a:xfrm>
            <a:off x="1821980" y="4996934"/>
            <a:ext cx="1112133" cy="36933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defTabSz="457200"/>
            <a:r>
              <a:rPr lang="ja-JP" altLang="en-US" dirty="0" smtClean="0">
                <a:solidFill>
                  <a:prstClr val="black"/>
                </a:solidFill>
              </a:rPr>
              <a:t>駐車場</a:t>
            </a:r>
            <a:endParaRPr lang="en-US" altLang="ja-JP" dirty="0" smtClean="0">
              <a:solidFill>
                <a:prstClr val="black"/>
              </a:solidFill>
            </a:endParaRPr>
          </a:p>
        </p:txBody>
      </p:sp>
      <p:grpSp>
        <p:nvGrpSpPr>
          <p:cNvPr id="49" name="図形グループ 48"/>
          <p:cNvGrpSpPr/>
          <p:nvPr/>
        </p:nvGrpSpPr>
        <p:grpSpPr>
          <a:xfrm>
            <a:off x="4634124" y="1074778"/>
            <a:ext cx="4509876" cy="2620914"/>
            <a:chOff x="4634124" y="1074778"/>
            <a:chExt cx="4509876" cy="2620914"/>
          </a:xfrm>
        </p:grpSpPr>
        <p:sp>
          <p:nvSpPr>
            <p:cNvPr id="50" name="正方形/長方形 49"/>
            <p:cNvSpPr/>
            <p:nvPr/>
          </p:nvSpPr>
          <p:spPr>
            <a:xfrm>
              <a:off x="4646000"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400" dirty="0" smtClean="0">
                  <a:solidFill>
                    <a:prstClr val="black"/>
                  </a:solidFill>
                </a:rPr>
                <a:t>耕作放棄地提供による</a:t>
              </a:r>
              <a:endParaRPr lang="en-US" altLang="ja-JP" sz="2400" dirty="0" smtClean="0">
                <a:solidFill>
                  <a:prstClr val="black"/>
                </a:solidFill>
              </a:endParaRPr>
            </a:p>
            <a:p>
              <a:pPr defTabSz="457200">
                <a:buClr>
                  <a:srgbClr val="33D5AB"/>
                </a:buClr>
              </a:pPr>
              <a:r>
                <a:rPr lang="ja-JP" altLang="ja-JP" sz="2400" dirty="0">
                  <a:solidFill>
                    <a:prstClr val="black"/>
                  </a:solidFill>
                </a:rPr>
                <a:t>　</a:t>
              </a:r>
              <a:r>
                <a:rPr lang="ja-JP" altLang="en-US" sz="2400" dirty="0" smtClean="0">
                  <a:solidFill>
                    <a:prstClr val="black"/>
                  </a:solidFill>
                </a:rPr>
                <a:t>　市民農園</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就学生対象の農業体験拠点</a:t>
              </a:r>
              <a:endParaRPr lang="en-US" altLang="ja-JP" sz="24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農産物の直販</a:t>
              </a:r>
              <a:endParaRPr lang="en-US" altLang="ja-JP" sz="2400" dirty="0">
                <a:solidFill>
                  <a:prstClr val="black"/>
                </a:solidFill>
              </a:endParaRPr>
            </a:p>
          </p:txBody>
        </p:sp>
        <p:sp>
          <p:nvSpPr>
            <p:cNvPr id="51" name="角丸四角形 50"/>
            <p:cNvSpPr/>
            <p:nvPr/>
          </p:nvSpPr>
          <p:spPr>
            <a:xfrm>
              <a:off x="4634124"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農業の活性化</a:t>
              </a:r>
              <a:endParaRPr lang="ja-JP" altLang="en-US" sz="2400" dirty="0">
                <a:solidFill>
                  <a:prstClr val="white"/>
                </a:solidFill>
              </a:endParaRPr>
            </a:p>
          </p:txBody>
        </p:sp>
        <p:pic>
          <p:nvPicPr>
            <p:cNvPr id="52" name="図 51"/>
            <p:cNvPicPr>
              <a:picLocks noChangeAspect="1"/>
            </p:cNvPicPr>
            <p:nvPr/>
          </p:nvPicPr>
          <p:blipFill>
            <a:blip r:embed="rId4">
              <a:alphaModFix amt="52000"/>
            </a:blip>
            <a:stretch>
              <a:fillRect/>
            </a:stretch>
          </p:blipFill>
          <p:spPr>
            <a:xfrm flipH="1">
              <a:off x="7316643" y="1864401"/>
              <a:ext cx="1726338" cy="1726338"/>
            </a:xfrm>
            <a:prstGeom prst="rect">
              <a:avLst/>
            </a:prstGeom>
          </p:spPr>
        </p:pic>
      </p:grpSp>
      <p:sp>
        <p:nvSpPr>
          <p:cNvPr id="53" name="スライド番号プレースホルダー 3"/>
          <p:cNvSpPr>
            <a:spLocks noGrp="1"/>
          </p:cNvSpPr>
          <p:nvPr>
            <p:ph type="sldNum" sz="quarter" idx="12"/>
          </p:nvPr>
        </p:nvSpPr>
        <p:spPr>
          <a:xfrm>
            <a:off x="6553200" y="6356350"/>
            <a:ext cx="2133600" cy="365125"/>
          </a:xfrm>
        </p:spPr>
        <p:txBody>
          <a:bodyPr/>
          <a:lstStyle/>
          <a:p>
            <a:fld id="{0BB1508F-D018-9240-A02E-51D33B9A99DD}" type="slidenum">
              <a:rPr lang="ja-JP" altLang="en-US" sz="2000" smtClean="0">
                <a:solidFill>
                  <a:prstClr val="black">
                    <a:tint val="75000"/>
                  </a:prstClr>
                </a:solidFill>
              </a:rPr>
              <a:pPr/>
              <a:t>39</a:t>
            </a:fld>
            <a:endParaRPr lang="ja-JP" altLang="en-US" sz="2000" dirty="0">
              <a:solidFill>
                <a:prstClr val="black">
                  <a:tint val="75000"/>
                </a:prstClr>
              </a:solidFill>
            </a:endParaRPr>
          </a:p>
        </p:txBody>
      </p:sp>
      <p:grpSp>
        <p:nvGrpSpPr>
          <p:cNvPr id="54" name="図形グループ 53"/>
          <p:cNvGrpSpPr/>
          <p:nvPr/>
        </p:nvGrpSpPr>
        <p:grpSpPr>
          <a:xfrm>
            <a:off x="11875" y="1074778"/>
            <a:ext cx="4509876" cy="2627555"/>
            <a:chOff x="11875" y="1074778"/>
            <a:chExt cx="4509876" cy="2627555"/>
          </a:xfrm>
        </p:grpSpPr>
        <p:sp>
          <p:nvSpPr>
            <p:cNvPr id="55" name="正方形/長方形 54"/>
            <p:cNvSpPr/>
            <p:nvPr/>
          </p:nvSpPr>
          <p:spPr>
            <a:xfrm>
              <a:off x="23751"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400" dirty="0" smtClean="0">
                  <a:solidFill>
                    <a:prstClr val="black"/>
                  </a:solidFill>
                </a:rPr>
                <a:t>移住体験ツアー</a:t>
              </a:r>
              <a:endParaRPr lang="en-US" altLang="ja-JP" sz="2400" dirty="0" smtClean="0">
                <a:solidFill>
                  <a:prstClr val="black"/>
                </a:solidFill>
              </a:endParaRPr>
            </a:p>
            <a:p>
              <a:pPr defTabSz="457200">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レンコン収穫体験・郷土料理体験・　</a:t>
              </a:r>
              <a:endParaRPr lang="en-US" altLang="ja-JP" sz="1600" dirty="0" smtClean="0">
                <a:solidFill>
                  <a:prstClr val="black"/>
                </a:solidFill>
              </a:endParaRPr>
            </a:p>
            <a:p>
              <a:pPr defTabSz="457200">
                <a:buClr>
                  <a:srgbClr val="33D5AB"/>
                </a:buClr>
              </a:pPr>
              <a:r>
                <a:rPr lang="ja-JP" altLang="en-US" sz="1600" dirty="0" smtClean="0">
                  <a:solidFill>
                    <a:prstClr val="black"/>
                  </a:solidFill>
                </a:rPr>
                <a:t>　　　　先移住者との交流会・空き家案内</a:t>
              </a:r>
              <a:endParaRPr lang="en-US" altLang="ja-JP" sz="16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移住相談窓口</a:t>
              </a:r>
              <a:endParaRPr lang="en-US" altLang="ja-JP" sz="2400" dirty="0">
                <a:solidFill>
                  <a:prstClr val="black"/>
                </a:solidFill>
              </a:endParaRPr>
            </a:p>
            <a:p>
              <a:pPr marL="285750" indent="-285750" defTabSz="457200">
                <a:buClr>
                  <a:srgbClr val="33D5AB"/>
                </a:buClr>
                <a:buFont typeface="Wingdings" panose="05000000000000000000" pitchFamily="2" charset="2"/>
                <a:buChar char="n"/>
              </a:pPr>
              <a:r>
                <a:rPr lang="ja-JP" altLang="en-US" sz="2400" dirty="0" smtClean="0">
                  <a:solidFill>
                    <a:prstClr val="black"/>
                  </a:solidFill>
                </a:rPr>
                <a:t>情報提供の</a:t>
              </a:r>
              <a:endParaRPr lang="en-US" altLang="ja-JP" sz="2400" dirty="0" smtClean="0">
                <a:solidFill>
                  <a:prstClr val="black"/>
                </a:solidFill>
              </a:endParaRPr>
            </a:p>
            <a:p>
              <a:pPr defTabSz="457200">
                <a:buClr>
                  <a:srgbClr val="33D5AB"/>
                </a:buClr>
              </a:pPr>
              <a:r>
                <a:rPr lang="ja-JP" altLang="ja-JP" sz="2400" dirty="0">
                  <a:solidFill>
                    <a:prstClr val="black"/>
                  </a:solidFill>
                </a:rPr>
                <a:t>　</a:t>
              </a:r>
              <a:r>
                <a:rPr lang="ja-JP" altLang="en-US" sz="2400" dirty="0">
                  <a:solidFill>
                    <a:prstClr val="black"/>
                  </a:solidFill>
                </a:rPr>
                <a:t>　</a:t>
              </a:r>
              <a:r>
                <a:rPr lang="ja-JP" altLang="en-US" sz="2400" dirty="0" smtClean="0">
                  <a:solidFill>
                    <a:prstClr val="black"/>
                  </a:solidFill>
                </a:rPr>
                <a:t>ワンストップサービス</a:t>
              </a:r>
              <a:endParaRPr lang="en-US" altLang="ja-JP" sz="2400" dirty="0" smtClean="0">
                <a:solidFill>
                  <a:prstClr val="black"/>
                </a:solidFill>
              </a:endParaRPr>
            </a:p>
          </p:txBody>
        </p:sp>
        <p:sp>
          <p:nvSpPr>
            <p:cNvPr id="56" name="角丸四角形 55"/>
            <p:cNvSpPr/>
            <p:nvPr/>
          </p:nvSpPr>
          <p:spPr>
            <a:xfrm>
              <a:off x="11875"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地方移住への貢献</a:t>
              </a:r>
              <a:endParaRPr lang="ja-JP" altLang="en-US" sz="2400" dirty="0">
                <a:solidFill>
                  <a:prstClr val="white"/>
                </a:solidFill>
              </a:endParaRPr>
            </a:p>
          </p:txBody>
        </p:sp>
        <p:pic>
          <p:nvPicPr>
            <p:cNvPr id="57" name="図 56"/>
            <p:cNvPicPr>
              <a:picLocks noChangeAspect="1"/>
            </p:cNvPicPr>
            <p:nvPr/>
          </p:nvPicPr>
          <p:blipFill>
            <a:blip r:embed="rId5"/>
            <a:stretch>
              <a:fillRect/>
            </a:stretch>
          </p:blipFill>
          <p:spPr>
            <a:xfrm>
              <a:off x="2750009" y="2013595"/>
              <a:ext cx="1682642" cy="1688738"/>
            </a:xfrm>
            <a:prstGeom prst="rect">
              <a:avLst/>
            </a:prstGeom>
          </p:spPr>
        </p:pic>
      </p:grpSp>
      <p:grpSp>
        <p:nvGrpSpPr>
          <p:cNvPr id="58" name="図形グループ 57"/>
          <p:cNvGrpSpPr/>
          <p:nvPr/>
        </p:nvGrpSpPr>
        <p:grpSpPr>
          <a:xfrm>
            <a:off x="11876" y="3817638"/>
            <a:ext cx="9132124" cy="3002415"/>
            <a:chOff x="11876" y="3817638"/>
            <a:chExt cx="9132124" cy="3002415"/>
          </a:xfrm>
        </p:grpSpPr>
        <p:sp>
          <p:nvSpPr>
            <p:cNvPr id="59" name="正方形/長方形 58"/>
            <p:cNvSpPr/>
            <p:nvPr/>
          </p:nvSpPr>
          <p:spPr>
            <a:xfrm>
              <a:off x="23750" y="4257960"/>
              <a:ext cx="9120249" cy="2562093"/>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algn="ctr" defTabSz="457200">
                <a:buClr>
                  <a:srgbClr val="33D5AB"/>
                </a:buClr>
              </a:pPr>
              <a:r>
                <a:rPr lang="en-US" altLang="ja-JP" sz="2800" dirty="0" smtClean="0">
                  <a:solidFill>
                    <a:prstClr val="black"/>
                  </a:solidFill>
                </a:rPr>
                <a:t>〜</a:t>
              </a:r>
              <a:r>
                <a:rPr lang="ja-JP" altLang="en-US" sz="2800" dirty="0" smtClean="0">
                  <a:solidFill>
                    <a:prstClr val="black"/>
                  </a:solidFill>
                </a:rPr>
                <a:t>地域の将来を担う人材の育成</a:t>
              </a:r>
              <a:r>
                <a:rPr lang="en-US" altLang="ja-JP" sz="2800" dirty="0" smtClean="0">
                  <a:solidFill>
                    <a:prstClr val="black"/>
                  </a:solidFill>
                </a:rPr>
                <a:t>〜</a:t>
              </a:r>
            </a:p>
          </p:txBody>
        </p:sp>
        <p:sp>
          <p:nvSpPr>
            <p:cNvPr id="60" name="角丸四角形 59"/>
            <p:cNvSpPr/>
            <p:nvPr/>
          </p:nvSpPr>
          <p:spPr>
            <a:xfrm>
              <a:off x="11876" y="3817638"/>
              <a:ext cx="9132124"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大学との連携</a:t>
              </a:r>
              <a:endParaRPr lang="ja-JP" altLang="en-US" sz="2400" dirty="0">
                <a:solidFill>
                  <a:prstClr val="white"/>
                </a:solidFill>
              </a:endParaRPr>
            </a:p>
          </p:txBody>
        </p:sp>
        <p:pic>
          <p:nvPicPr>
            <p:cNvPr id="61" name="図 60"/>
            <p:cNvPicPr>
              <a:picLocks noChangeAspect="1"/>
            </p:cNvPicPr>
            <p:nvPr/>
          </p:nvPicPr>
          <p:blipFill>
            <a:blip r:embed="rId6"/>
            <a:stretch>
              <a:fillRect/>
            </a:stretch>
          </p:blipFill>
          <p:spPr>
            <a:xfrm>
              <a:off x="110252" y="4458844"/>
              <a:ext cx="1404734" cy="1404734"/>
            </a:xfrm>
            <a:prstGeom prst="rect">
              <a:avLst/>
            </a:prstGeom>
          </p:spPr>
        </p:pic>
        <p:sp>
          <p:nvSpPr>
            <p:cNvPr id="62" name="テキスト ボックス 61"/>
            <p:cNvSpPr txBox="1"/>
            <p:nvPr/>
          </p:nvSpPr>
          <p:spPr>
            <a:xfrm>
              <a:off x="431124" y="5728203"/>
              <a:ext cx="800219" cy="461665"/>
            </a:xfrm>
            <a:prstGeom prst="rect">
              <a:avLst/>
            </a:prstGeom>
            <a:noFill/>
          </p:spPr>
          <p:txBody>
            <a:bodyPr wrap="none" rtlCol="0">
              <a:spAutoFit/>
            </a:bodyPr>
            <a:lstStyle/>
            <a:p>
              <a:pPr defTabSz="457200"/>
              <a:r>
                <a:rPr lang="ja-JP" altLang="en-US" sz="2400" dirty="0" smtClean="0">
                  <a:solidFill>
                    <a:prstClr val="black"/>
                  </a:solidFill>
                </a:rPr>
                <a:t>大学</a:t>
              </a:r>
              <a:endParaRPr lang="ja-JP" altLang="en-US" sz="2400" dirty="0">
                <a:solidFill>
                  <a:prstClr val="black"/>
                </a:solidFill>
              </a:endParaRPr>
            </a:p>
          </p:txBody>
        </p:sp>
        <p:sp>
          <p:nvSpPr>
            <p:cNvPr id="63" name="右矢印 62"/>
            <p:cNvSpPr/>
            <p:nvPr/>
          </p:nvSpPr>
          <p:spPr>
            <a:xfrm>
              <a:off x="1737810" y="4906195"/>
              <a:ext cx="1240118" cy="32357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64" name="右矢印 63"/>
            <p:cNvSpPr/>
            <p:nvPr/>
          </p:nvSpPr>
          <p:spPr>
            <a:xfrm rot="10800000">
              <a:off x="1719296" y="5229771"/>
              <a:ext cx="1240118" cy="31376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65" name="テキスト ボックス 64"/>
            <p:cNvSpPr txBox="1"/>
            <p:nvPr/>
          </p:nvSpPr>
          <p:spPr>
            <a:xfrm>
              <a:off x="2077693" y="5543537"/>
              <a:ext cx="646331" cy="369332"/>
            </a:xfrm>
            <a:prstGeom prst="rect">
              <a:avLst/>
            </a:prstGeom>
            <a:noFill/>
          </p:spPr>
          <p:txBody>
            <a:bodyPr wrap="none" rtlCol="0">
              <a:spAutoFit/>
            </a:bodyPr>
            <a:lstStyle/>
            <a:p>
              <a:pPr defTabSz="457200"/>
              <a:r>
                <a:rPr lang="ja-JP" altLang="en-US" dirty="0" smtClean="0">
                  <a:solidFill>
                    <a:prstClr val="black"/>
                  </a:solidFill>
                </a:rPr>
                <a:t>相談</a:t>
              </a:r>
              <a:endParaRPr lang="ja-JP" altLang="en-US" dirty="0">
                <a:solidFill>
                  <a:prstClr val="black"/>
                </a:solidFill>
              </a:endParaRPr>
            </a:p>
          </p:txBody>
        </p:sp>
        <p:sp>
          <p:nvSpPr>
            <p:cNvPr id="66" name="テキスト ボックス 65"/>
            <p:cNvSpPr txBox="1"/>
            <p:nvPr/>
          </p:nvSpPr>
          <p:spPr>
            <a:xfrm>
              <a:off x="1736002" y="4504077"/>
              <a:ext cx="1223412" cy="369332"/>
            </a:xfrm>
            <a:prstGeom prst="rect">
              <a:avLst/>
            </a:prstGeom>
            <a:noFill/>
          </p:spPr>
          <p:txBody>
            <a:bodyPr wrap="none" rtlCol="0">
              <a:spAutoFit/>
            </a:bodyPr>
            <a:lstStyle/>
            <a:p>
              <a:pPr defTabSz="457200"/>
              <a:r>
                <a:rPr lang="ja-JP" altLang="en-US" dirty="0" smtClean="0">
                  <a:solidFill>
                    <a:prstClr val="black"/>
                  </a:solidFill>
                </a:rPr>
                <a:t>指導・助言</a:t>
              </a:r>
              <a:endParaRPr lang="ja-JP" altLang="en-US" dirty="0">
                <a:solidFill>
                  <a:prstClr val="black"/>
                </a:solidFill>
              </a:endParaRPr>
            </a:p>
          </p:txBody>
        </p:sp>
        <p:pic>
          <p:nvPicPr>
            <p:cNvPr id="67" name="図 66"/>
            <p:cNvPicPr>
              <a:picLocks noChangeAspect="1"/>
            </p:cNvPicPr>
            <p:nvPr/>
          </p:nvPicPr>
          <p:blipFill>
            <a:blip r:embed="rId7"/>
            <a:stretch>
              <a:fillRect/>
            </a:stretch>
          </p:blipFill>
          <p:spPr>
            <a:xfrm>
              <a:off x="3114352" y="4363385"/>
              <a:ext cx="1407398" cy="1500193"/>
            </a:xfrm>
            <a:prstGeom prst="rect">
              <a:avLst/>
            </a:prstGeom>
          </p:spPr>
        </p:pic>
        <p:sp>
          <p:nvSpPr>
            <p:cNvPr id="68" name="テキスト ボックス 67"/>
            <p:cNvSpPr txBox="1"/>
            <p:nvPr/>
          </p:nvSpPr>
          <p:spPr>
            <a:xfrm>
              <a:off x="3484956" y="5728203"/>
              <a:ext cx="800219" cy="461665"/>
            </a:xfrm>
            <a:prstGeom prst="rect">
              <a:avLst/>
            </a:prstGeom>
            <a:noFill/>
          </p:spPr>
          <p:txBody>
            <a:bodyPr wrap="none" rtlCol="0">
              <a:spAutoFit/>
            </a:bodyPr>
            <a:lstStyle/>
            <a:p>
              <a:pPr defTabSz="457200"/>
              <a:r>
                <a:rPr lang="ja-JP" altLang="en-US" sz="2400" dirty="0" smtClean="0">
                  <a:solidFill>
                    <a:prstClr val="black"/>
                  </a:solidFill>
                </a:rPr>
                <a:t>学生</a:t>
              </a:r>
              <a:endParaRPr lang="ja-JP" altLang="en-US" sz="2400" dirty="0">
                <a:solidFill>
                  <a:prstClr val="black"/>
                </a:solidFill>
              </a:endParaRPr>
            </a:p>
          </p:txBody>
        </p:sp>
        <p:sp>
          <p:nvSpPr>
            <p:cNvPr id="69" name="右矢印 68"/>
            <p:cNvSpPr/>
            <p:nvPr/>
          </p:nvSpPr>
          <p:spPr>
            <a:xfrm>
              <a:off x="4983033" y="4906195"/>
              <a:ext cx="2374639" cy="32357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70" name="右矢印 69"/>
            <p:cNvSpPr/>
            <p:nvPr/>
          </p:nvSpPr>
          <p:spPr>
            <a:xfrm rot="10800000">
              <a:off x="4964519" y="5229771"/>
              <a:ext cx="2374639" cy="31376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71" name="テキスト ボックス 70"/>
            <p:cNvSpPr txBox="1"/>
            <p:nvPr/>
          </p:nvSpPr>
          <p:spPr>
            <a:xfrm>
              <a:off x="4780825" y="5539007"/>
              <a:ext cx="2711673" cy="646331"/>
            </a:xfrm>
            <a:prstGeom prst="rect">
              <a:avLst/>
            </a:prstGeom>
            <a:noFill/>
          </p:spPr>
          <p:txBody>
            <a:bodyPr wrap="square" rtlCol="0">
              <a:spAutoFit/>
            </a:bodyPr>
            <a:lstStyle/>
            <a:p>
              <a:pPr defTabSz="457200"/>
              <a:r>
                <a:rPr lang="ja-JP" altLang="en-US" dirty="0" smtClean="0">
                  <a:solidFill>
                    <a:prstClr val="black"/>
                  </a:solidFill>
                </a:rPr>
                <a:t>就業体験の場の提供</a:t>
              </a:r>
              <a:endParaRPr lang="en-US" altLang="ja-JP" dirty="0" smtClean="0">
                <a:solidFill>
                  <a:prstClr val="black"/>
                </a:solidFill>
              </a:endParaRPr>
            </a:p>
            <a:p>
              <a:pPr defTabSz="457200"/>
              <a:r>
                <a:rPr lang="ja-JP" altLang="en-US" dirty="0" smtClean="0">
                  <a:solidFill>
                    <a:prstClr val="black"/>
                  </a:solidFill>
                </a:rPr>
                <a:t>田舎暮らし・地域との交流</a:t>
              </a:r>
              <a:endParaRPr lang="ja-JP" altLang="en-US" dirty="0">
                <a:solidFill>
                  <a:prstClr val="black"/>
                </a:solidFill>
              </a:endParaRPr>
            </a:p>
          </p:txBody>
        </p:sp>
        <p:sp>
          <p:nvSpPr>
            <p:cNvPr id="72" name="テキスト ボックス 71"/>
            <p:cNvSpPr txBox="1"/>
            <p:nvPr/>
          </p:nvSpPr>
          <p:spPr>
            <a:xfrm>
              <a:off x="4521750" y="4458844"/>
              <a:ext cx="3386645" cy="400110"/>
            </a:xfrm>
            <a:prstGeom prst="rect">
              <a:avLst/>
            </a:prstGeom>
            <a:noFill/>
          </p:spPr>
          <p:txBody>
            <a:bodyPr wrap="square" rtlCol="0">
              <a:spAutoFit/>
            </a:bodyPr>
            <a:lstStyle/>
            <a:p>
              <a:pPr defTabSz="457200"/>
              <a:r>
                <a:rPr lang="ja-JP" altLang="en-US" sz="2000" dirty="0" smtClean="0">
                  <a:solidFill>
                    <a:prstClr val="black"/>
                  </a:solidFill>
                </a:rPr>
                <a:t>若者の視点・スキル等の活用</a:t>
              </a:r>
              <a:endParaRPr lang="ja-JP" altLang="en-US" sz="2000" dirty="0">
                <a:solidFill>
                  <a:prstClr val="black"/>
                </a:solidFill>
              </a:endParaRPr>
            </a:p>
          </p:txBody>
        </p:sp>
        <p:sp>
          <p:nvSpPr>
            <p:cNvPr id="73" name="テキスト ボックス 72"/>
            <p:cNvSpPr txBox="1"/>
            <p:nvPr/>
          </p:nvSpPr>
          <p:spPr>
            <a:xfrm>
              <a:off x="7627209" y="5721828"/>
              <a:ext cx="1415772" cy="461665"/>
            </a:xfrm>
            <a:prstGeom prst="rect">
              <a:avLst/>
            </a:prstGeom>
            <a:noFill/>
          </p:spPr>
          <p:txBody>
            <a:bodyPr wrap="none" rtlCol="0">
              <a:spAutoFit/>
            </a:bodyPr>
            <a:lstStyle/>
            <a:p>
              <a:pPr defTabSz="457200"/>
              <a:r>
                <a:rPr lang="ja-JP" altLang="en-US" sz="2400" dirty="0" smtClean="0">
                  <a:solidFill>
                    <a:prstClr val="black"/>
                  </a:solidFill>
                </a:rPr>
                <a:t>「道の駅」</a:t>
              </a:r>
              <a:endParaRPr lang="ja-JP" altLang="en-US" sz="2400" dirty="0">
                <a:solidFill>
                  <a:prstClr val="black"/>
                </a:solidFill>
              </a:endParaRPr>
            </a:p>
          </p:txBody>
        </p:sp>
        <p:pic>
          <p:nvPicPr>
            <p:cNvPr id="74" name="図 73"/>
            <p:cNvPicPr>
              <a:picLocks noChangeAspect="1"/>
            </p:cNvPicPr>
            <p:nvPr/>
          </p:nvPicPr>
          <p:blipFill>
            <a:blip r:embed="rId8"/>
            <a:stretch>
              <a:fillRect/>
            </a:stretch>
          </p:blipFill>
          <p:spPr>
            <a:xfrm>
              <a:off x="7814234" y="4458844"/>
              <a:ext cx="1176818" cy="1176818"/>
            </a:xfrm>
            <a:prstGeom prst="rect">
              <a:avLst/>
            </a:prstGeom>
          </p:spPr>
        </p:pic>
      </p:grpSp>
    </p:spTree>
    <p:extLst>
      <p:ext uri="{BB962C8B-B14F-4D97-AF65-F5344CB8AC3E}">
        <p14:creationId xmlns:p14="http://schemas.microsoft.com/office/powerpoint/2010/main" val="489455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childTnLst>
                    </p:cTn>
                  </p:par>
                  <p:par>
                    <p:cTn id="14" fill="hold">
                      <p:stCondLst>
                        <p:cond delay="indefinite"/>
                      </p:stCondLst>
                      <p:childTnLst>
                        <p:par>
                          <p:cTn id="15" fill="hold">
                            <p:stCondLst>
                              <p:cond delay="0"/>
                            </p:stCondLst>
                            <p:childTnLst>
                              <p:par>
                                <p:cTn id="16" presetID="32" presetClass="emph" presetSubtype="0" fill="hold" nodeType="clickEffect">
                                  <p:stCondLst>
                                    <p:cond delay="0"/>
                                  </p:stCondLst>
                                  <p:childTnLst>
                                    <p:animRot by="120000">
                                      <p:cBhvr>
                                        <p:cTn id="17" dur="100" fill="hold">
                                          <p:stCondLst>
                                            <p:cond delay="0"/>
                                          </p:stCondLst>
                                        </p:cTn>
                                        <p:tgtEl>
                                          <p:spTgt spid="54"/>
                                        </p:tgtEl>
                                        <p:attrNameLst>
                                          <p:attrName>r</p:attrName>
                                        </p:attrNameLst>
                                      </p:cBhvr>
                                    </p:animRot>
                                    <p:animRot by="-240000">
                                      <p:cBhvr>
                                        <p:cTn id="18" dur="200" fill="hold">
                                          <p:stCondLst>
                                            <p:cond delay="200"/>
                                          </p:stCondLst>
                                        </p:cTn>
                                        <p:tgtEl>
                                          <p:spTgt spid="54"/>
                                        </p:tgtEl>
                                        <p:attrNameLst>
                                          <p:attrName>r</p:attrName>
                                        </p:attrNameLst>
                                      </p:cBhvr>
                                    </p:animRot>
                                    <p:animRot by="240000">
                                      <p:cBhvr>
                                        <p:cTn id="19" dur="200" fill="hold">
                                          <p:stCondLst>
                                            <p:cond delay="400"/>
                                          </p:stCondLst>
                                        </p:cTn>
                                        <p:tgtEl>
                                          <p:spTgt spid="54"/>
                                        </p:tgtEl>
                                        <p:attrNameLst>
                                          <p:attrName>r</p:attrName>
                                        </p:attrNameLst>
                                      </p:cBhvr>
                                    </p:animRot>
                                    <p:animRot by="-240000">
                                      <p:cBhvr>
                                        <p:cTn id="20" dur="200" fill="hold">
                                          <p:stCondLst>
                                            <p:cond delay="600"/>
                                          </p:stCondLst>
                                        </p:cTn>
                                        <p:tgtEl>
                                          <p:spTgt spid="54"/>
                                        </p:tgtEl>
                                        <p:attrNameLst>
                                          <p:attrName>r</p:attrName>
                                        </p:attrNameLst>
                                      </p:cBhvr>
                                    </p:animRot>
                                    <p:animRot by="120000">
                                      <p:cBhvr>
                                        <p:cTn id="21" dur="200" fill="hold">
                                          <p:stCondLst>
                                            <p:cond delay="800"/>
                                          </p:stCondLst>
                                        </p:cTn>
                                        <p:tgtEl>
                                          <p:spTgt spid="54"/>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32" presetClass="emph" presetSubtype="0" fill="hold" nodeType="clickEffect">
                                  <p:stCondLst>
                                    <p:cond delay="0"/>
                                  </p:stCondLst>
                                  <p:childTnLst>
                                    <p:animRot by="120000">
                                      <p:cBhvr>
                                        <p:cTn id="25" dur="100" fill="hold">
                                          <p:stCondLst>
                                            <p:cond delay="0"/>
                                          </p:stCondLst>
                                        </p:cTn>
                                        <p:tgtEl>
                                          <p:spTgt spid="58"/>
                                        </p:tgtEl>
                                        <p:attrNameLst>
                                          <p:attrName>r</p:attrName>
                                        </p:attrNameLst>
                                      </p:cBhvr>
                                    </p:animRot>
                                    <p:animRot by="-240000">
                                      <p:cBhvr>
                                        <p:cTn id="26" dur="200" fill="hold">
                                          <p:stCondLst>
                                            <p:cond delay="200"/>
                                          </p:stCondLst>
                                        </p:cTn>
                                        <p:tgtEl>
                                          <p:spTgt spid="58"/>
                                        </p:tgtEl>
                                        <p:attrNameLst>
                                          <p:attrName>r</p:attrName>
                                        </p:attrNameLst>
                                      </p:cBhvr>
                                    </p:animRot>
                                    <p:animRot by="240000">
                                      <p:cBhvr>
                                        <p:cTn id="27" dur="200" fill="hold">
                                          <p:stCondLst>
                                            <p:cond delay="400"/>
                                          </p:stCondLst>
                                        </p:cTn>
                                        <p:tgtEl>
                                          <p:spTgt spid="58"/>
                                        </p:tgtEl>
                                        <p:attrNameLst>
                                          <p:attrName>r</p:attrName>
                                        </p:attrNameLst>
                                      </p:cBhvr>
                                    </p:animRot>
                                    <p:animRot by="-240000">
                                      <p:cBhvr>
                                        <p:cTn id="28" dur="200" fill="hold">
                                          <p:stCondLst>
                                            <p:cond delay="600"/>
                                          </p:stCondLst>
                                        </p:cTn>
                                        <p:tgtEl>
                                          <p:spTgt spid="58"/>
                                        </p:tgtEl>
                                        <p:attrNameLst>
                                          <p:attrName>r</p:attrName>
                                        </p:attrNameLst>
                                      </p:cBhvr>
                                    </p:animRot>
                                    <p:animRot by="120000">
                                      <p:cBhvr>
                                        <p:cTn id="29" dur="200" fill="hold">
                                          <p:stCondLst>
                                            <p:cond delay="800"/>
                                          </p:stCondLst>
                                        </p:cTn>
                                        <p:tgtEl>
                                          <p:spTgt spid="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6873259" y="6362859"/>
            <a:ext cx="2133600" cy="365125"/>
          </a:xfrm>
        </p:spPr>
        <p:txBody>
          <a:bodyPr/>
          <a:lstStyle/>
          <a:p>
            <a:fld id="{0BB1508F-D018-9240-A02E-51D33B9A99DD}" type="slidenum">
              <a:rPr lang="ja-JP" altLang="en-US" sz="2000" smtClean="0">
                <a:solidFill>
                  <a:prstClr val="black">
                    <a:tint val="75000"/>
                  </a:prstClr>
                </a:solidFill>
              </a:rPr>
              <a:pPr/>
              <a:t>4</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algn="r">
              <a:defRPr/>
            </a:pPr>
            <a:r>
              <a:rPr kumimoji="0" lang="ja-JP" altLang="en-US" sz="4000" kern="0" dirty="0" smtClean="0">
                <a:solidFill>
                  <a:prstClr val="black"/>
                </a:solidFill>
                <a:latin typeface="ＭＳ Ｐゴシック" panose="020B0600070205080204" pitchFamily="50" charset="-128"/>
              </a:rPr>
              <a:t>ダイヤモンド土浦</a:t>
            </a:r>
          </a:p>
        </p:txBody>
      </p:sp>
      <p:sp>
        <p:nvSpPr>
          <p:cNvPr id="4" name="角丸四角形 3"/>
          <p:cNvSpPr/>
          <p:nvPr/>
        </p:nvSpPr>
        <p:spPr>
          <a:xfrm>
            <a:off x="384665" y="140706"/>
            <a:ext cx="2935184"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algn="ctr">
              <a:defRPr/>
            </a:pPr>
            <a:r>
              <a:rPr kumimoji="0" lang="ja-JP" altLang="en-US" sz="4000" kern="0" dirty="0" smtClean="0">
                <a:solidFill>
                  <a:prstClr val="black"/>
                </a:solidFill>
                <a:latin typeface="HGS明朝E" panose="02020900000000000000" pitchFamily="18" charset="-128"/>
                <a:ea typeface="HGS明朝E" panose="02020900000000000000" pitchFamily="18" charset="-128"/>
              </a:rPr>
              <a:t>将来都市</a:t>
            </a:r>
            <a:r>
              <a:rPr kumimoji="0" lang="ja-JP" altLang="en-US" sz="4000" kern="0" dirty="0">
                <a:solidFill>
                  <a:prstClr val="black"/>
                </a:solidFill>
                <a:latin typeface="HGS明朝E" panose="02020900000000000000" pitchFamily="18" charset="-128"/>
                <a:ea typeface="HGS明朝E" panose="02020900000000000000" pitchFamily="18" charset="-128"/>
              </a:rPr>
              <a:t>像</a:t>
            </a:r>
            <a:endParaRPr kumimoji="0" lang="ja-JP" altLang="en-US" sz="4000" kern="0" dirty="0" smtClean="0">
              <a:solidFill>
                <a:prstClr val="black"/>
              </a:solidFill>
              <a:latin typeface="HGS明朝E" panose="02020900000000000000" pitchFamily="18" charset="-128"/>
              <a:ea typeface="HGS明朝E" panose="02020900000000000000" pitchFamily="18" charset="-128"/>
            </a:endParaRPr>
          </a:p>
        </p:txBody>
      </p:sp>
      <p:pic>
        <p:nvPicPr>
          <p:cNvPr id="5" name="図 4" descr="名称未設定1.psd"/>
          <p:cNvPicPr>
            <a:picLocks noChangeAspect="1"/>
          </p:cNvPicPr>
          <p:nvPr/>
        </p:nvPicPr>
        <p:blipFill>
          <a:blip r:embed="rId2" cstate="print">
            <a:alphaModFix amt="87000"/>
            <a:extLst>
              <a:ext uri="{28A0092B-C50C-407E-A947-70E740481C1C}">
                <a14:useLocalDpi xmlns:a14="http://schemas.microsoft.com/office/drawing/2010/main" val="0"/>
              </a:ext>
            </a:extLst>
          </a:blip>
          <a:stretch>
            <a:fillRect/>
          </a:stretch>
        </p:blipFill>
        <p:spPr>
          <a:xfrm>
            <a:off x="384665" y="7249694"/>
            <a:ext cx="4376820" cy="5236551"/>
          </a:xfrm>
          <a:prstGeom prst="rect">
            <a:avLst/>
          </a:prstGeom>
        </p:spPr>
      </p:pic>
      <p:pic>
        <p:nvPicPr>
          <p:cNvPr id="7" name="図 6" descr="名称未設定3.psd"/>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712982" y="1748539"/>
            <a:ext cx="3718036" cy="4448364"/>
          </a:xfrm>
          <a:prstGeom prst="rect">
            <a:avLst/>
          </a:prstGeom>
        </p:spPr>
      </p:pic>
      <p:cxnSp>
        <p:nvCxnSpPr>
          <p:cNvPr id="10" name="直線矢印コネクタ 9"/>
          <p:cNvCxnSpPr/>
          <p:nvPr/>
        </p:nvCxnSpPr>
        <p:spPr>
          <a:xfrm>
            <a:off x="4385147" y="2212837"/>
            <a:ext cx="0" cy="99407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a:stCxn id="23" idx="3"/>
          </p:cNvCxnSpPr>
          <p:nvPr/>
        </p:nvCxnSpPr>
        <p:spPr>
          <a:xfrm>
            <a:off x="2566623" y="4004551"/>
            <a:ext cx="1115537" cy="0"/>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flipH="1">
            <a:off x="5830021" y="3961536"/>
            <a:ext cx="1006167" cy="0"/>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flipV="1">
            <a:off x="3319849" y="4398872"/>
            <a:ext cx="944025" cy="93619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flipH="1" flipV="1">
            <a:off x="4752319" y="4249489"/>
            <a:ext cx="1077702" cy="833572"/>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2904702" y="2547744"/>
            <a:ext cx="875468" cy="796103"/>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flipH="1">
            <a:off x="4828659" y="2810435"/>
            <a:ext cx="1001362" cy="77086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0170" y="1037968"/>
            <a:ext cx="1158087" cy="1033592"/>
          </a:xfrm>
          <a:prstGeom prst="rect">
            <a:avLst/>
          </a:prstGeom>
        </p:spPr>
      </p:pic>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30021" y="1669979"/>
            <a:ext cx="899197" cy="999108"/>
          </a:xfrm>
          <a:prstGeom prst="rect">
            <a:avLst/>
          </a:prstGeom>
        </p:spPr>
      </p:pic>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7849" y="1649716"/>
            <a:ext cx="1459925" cy="1099810"/>
          </a:xfrm>
          <a:prstGeom prst="rect">
            <a:avLst/>
          </a:prstGeom>
        </p:spPr>
      </p:pic>
      <p:pic>
        <p:nvPicPr>
          <p:cNvPr id="20" name="図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68430" y="5017833"/>
            <a:ext cx="1006029" cy="930577"/>
          </a:xfrm>
          <a:prstGeom prst="rect">
            <a:avLst/>
          </a:prstGeom>
        </p:spPr>
      </p:pic>
      <p:pic>
        <p:nvPicPr>
          <p:cNvPr id="22" name="図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14784" y="5055405"/>
            <a:ext cx="1503677" cy="977390"/>
          </a:xfrm>
          <a:prstGeom prst="rect">
            <a:avLst/>
          </a:prstGeom>
        </p:spPr>
      </p:pic>
      <p:pic>
        <p:nvPicPr>
          <p:cNvPr id="23" name="図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76237" y="3581302"/>
            <a:ext cx="1190386" cy="846497"/>
          </a:xfrm>
          <a:prstGeom prst="rect">
            <a:avLst/>
          </a:prstGeom>
        </p:spPr>
      </p:pic>
      <p:sp>
        <p:nvSpPr>
          <p:cNvPr id="32" name="テキスト ボックス 31"/>
          <p:cNvSpPr txBox="1"/>
          <p:nvPr/>
        </p:nvSpPr>
        <p:spPr>
          <a:xfrm>
            <a:off x="1356914" y="6139357"/>
            <a:ext cx="6430170" cy="523220"/>
          </a:xfrm>
          <a:prstGeom prst="rect">
            <a:avLst/>
          </a:prstGeom>
          <a:noFill/>
        </p:spPr>
        <p:txBody>
          <a:bodyPr wrap="square" rtlCol="0">
            <a:spAutoFit/>
          </a:bodyPr>
          <a:lstStyle/>
          <a:p>
            <a:pPr algn="ctr">
              <a:buClr>
                <a:srgbClr val="002060"/>
              </a:buClr>
            </a:pPr>
            <a:r>
              <a:rPr lang="ja-JP" altLang="en-US" sz="2800" dirty="0" smtClean="0">
                <a:solidFill>
                  <a:srgbClr val="002060"/>
                </a:solidFill>
                <a:latin typeface="ＭＳ Ｐゴシック"/>
              </a:rPr>
              <a:t>土浦市</a:t>
            </a:r>
            <a:r>
              <a:rPr lang="ja-JP" altLang="en-US" sz="2400" dirty="0" smtClean="0">
                <a:solidFill>
                  <a:prstClr val="black"/>
                </a:solidFill>
                <a:latin typeface="ＭＳ Ｐゴシック"/>
              </a:rPr>
              <a:t>という</a:t>
            </a:r>
            <a:r>
              <a:rPr lang="ja-JP" altLang="en-US" sz="2800" dirty="0" smtClean="0">
                <a:solidFill>
                  <a:schemeClr val="bg1">
                    <a:lumMod val="50000"/>
                  </a:schemeClr>
                </a:solidFill>
                <a:latin typeface="ＭＳ Ｐゴシック"/>
              </a:rPr>
              <a:t>原石</a:t>
            </a:r>
            <a:r>
              <a:rPr lang="ja-JP" altLang="en-US" sz="2400" dirty="0" smtClean="0">
                <a:solidFill>
                  <a:prstClr val="black"/>
                </a:solidFill>
                <a:latin typeface="ＭＳ Ｐゴシック"/>
              </a:rPr>
              <a:t>に</a:t>
            </a:r>
            <a:r>
              <a:rPr lang="ja-JP" altLang="en-US" sz="2800" dirty="0" smtClean="0">
                <a:solidFill>
                  <a:srgbClr val="E5564B"/>
                </a:solidFill>
                <a:latin typeface="ＭＳ Ｐゴシック"/>
              </a:rPr>
              <a:t>提案</a:t>
            </a:r>
            <a:r>
              <a:rPr lang="ja-JP" altLang="en-US" sz="2400" dirty="0" smtClean="0">
                <a:solidFill>
                  <a:prstClr val="black"/>
                </a:solidFill>
                <a:latin typeface="ＭＳ Ｐゴシック"/>
              </a:rPr>
              <a:t>という</a:t>
            </a:r>
            <a:r>
              <a:rPr lang="ja-JP" altLang="en-US" sz="2800" dirty="0" smtClean="0">
                <a:solidFill>
                  <a:srgbClr val="FBB425"/>
                </a:solidFill>
                <a:latin typeface="ＭＳ Ｐゴシック"/>
              </a:rPr>
              <a:t>磨き</a:t>
            </a:r>
            <a:r>
              <a:rPr lang="ja-JP" altLang="en-US" sz="2400" dirty="0" smtClean="0">
                <a:solidFill>
                  <a:prstClr val="black"/>
                </a:solidFill>
                <a:latin typeface="ＭＳ Ｐゴシック"/>
              </a:rPr>
              <a:t>をかける</a:t>
            </a:r>
            <a:endParaRPr lang="en-US" altLang="ja-JP" sz="2400" dirty="0" smtClean="0">
              <a:solidFill>
                <a:prstClr val="black"/>
              </a:solidFill>
              <a:latin typeface="ＭＳ Ｐゴシック"/>
            </a:endParaRPr>
          </a:p>
        </p:txBody>
      </p:sp>
      <p:grpSp>
        <p:nvGrpSpPr>
          <p:cNvPr id="24" name="グループ化 23"/>
          <p:cNvGrpSpPr/>
          <p:nvPr/>
        </p:nvGrpSpPr>
        <p:grpSpPr>
          <a:xfrm>
            <a:off x="6729218" y="3352572"/>
            <a:ext cx="1317026" cy="1137113"/>
            <a:chOff x="-3321408" y="4196885"/>
            <a:chExt cx="1317026" cy="1137113"/>
          </a:xfrm>
        </p:grpSpPr>
        <p:pic>
          <p:nvPicPr>
            <p:cNvPr id="25" name="図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spTree>
    <p:extLst>
      <p:ext uri="{BB962C8B-B14F-4D97-AF65-F5344CB8AC3E}">
        <p14:creationId xmlns:p14="http://schemas.microsoft.com/office/powerpoint/2010/main" val="3904697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rPr>
              <a:t>人々の目が輝く地区へ</a:t>
            </a:r>
          </a:p>
        </p:txBody>
      </p:sp>
      <p:pic>
        <p:nvPicPr>
          <p:cNvPr id="10" name="図 9"/>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2099938" y="5021239"/>
            <a:ext cx="1492750" cy="1492750"/>
          </a:xfrm>
          <a:prstGeom prst="ellipse">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霞ヶ浦</a:t>
            </a:r>
          </a:p>
        </p:txBody>
      </p:sp>
      <p:pic>
        <p:nvPicPr>
          <p:cNvPr id="17" name="図 16"/>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01846" y="2932076"/>
            <a:ext cx="1533377" cy="963472"/>
          </a:xfrm>
          <a:prstGeom prst="rect">
            <a:avLst/>
          </a:prstGeom>
        </p:spPr>
      </p:pic>
      <p:sp>
        <p:nvSpPr>
          <p:cNvPr id="14" name="角丸四角形 13"/>
          <p:cNvSpPr/>
          <p:nvPr/>
        </p:nvSpPr>
        <p:spPr>
          <a:xfrm>
            <a:off x="384665" y="140706"/>
            <a:ext cx="2353468" cy="756555"/>
          </a:xfrm>
          <a:prstGeom prst="roundRect">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3" name="図 2" descr="k生みf背.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1079" y="2546270"/>
            <a:ext cx="3151958" cy="2099992"/>
          </a:xfrm>
          <a:prstGeom prst="rect">
            <a:avLst/>
          </a:prstGeom>
          <a:ln>
            <a:noFill/>
          </a:ln>
          <a:effectLst>
            <a:softEdge rad="112500"/>
          </a:effectLst>
        </p:spPr>
      </p:pic>
      <p:pic>
        <p:nvPicPr>
          <p:cNvPr id="4" name="図 3" descr="道.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86" y="3710772"/>
            <a:ext cx="3195588" cy="2396691"/>
          </a:xfrm>
          <a:prstGeom prst="rect">
            <a:avLst/>
          </a:prstGeom>
          <a:ln>
            <a:noFill/>
          </a:ln>
          <a:effectLst>
            <a:softEdge rad="112500"/>
          </a:effectLst>
        </p:spPr>
      </p:pic>
      <p:pic>
        <p:nvPicPr>
          <p:cNvPr id="5" name="図 4" descr="いいあyつ.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79133" y="4750333"/>
            <a:ext cx="3164867" cy="2107667"/>
          </a:xfrm>
          <a:prstGeom prst="rect">
            <a:avLst/>
          </a:prstGeom>
          <a:ln>
            <a:noFill/>
          </a:ln>
          <a:effectLst>
            <a:softEdge rad="112500"/>
          </a:effectLst>
        </p:spPr>
      </p:pic>
      <p:grpSp>
        <p:nvGrpSpPr>
          <p:cNvPr id="11" name="グループ化 10"/>
          <p:cNvGrpSpPr/>
          <p:nvPr/>
        </p:nvGrpSpPr>
        <p:grpSpPr>
          <a:xfrm>
            <a:off x="3767861" y="195517"/>
            <a:ext cx="679382" cy="633783"/>
            <a:chOff x="5471418" y="-1240631"/>
            <a:chExt cx="679382" cy="633783"/>
          </a:xfrm>
        </p:grpSpPr>
        <p:sp>
          <p:nvSpPr>
            <p:cNvPr id="12" name="角丸四角形 11"/>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3" name="図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15" name="グループ化 14"/>
          <p:cNvGrpSpPr/>
          <p:nvPr/>
        </p:nvGrpSpPr>
        <p:grpSpPr>
          <a:xfrm>
            <a:off x="2913306" y="202091"/>
            <a:ext cx="679382" cy="633783"/>
            <a:chOff x="-51821" y="-1068035"/>
            <a:chExt cx="679382" cy="633783"/>
          </a:xfrm>
        </p:grpSpPr>
        <p:sp>
          <p:nvSpPr>
            <p:cNvPr id="16" name="角丸四角形 15"/>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8" name="図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40</a:t>
            </a:fld>
            <a:endParaRPr lang="ja-JP" altLang="en-US">
              <a:solidFill>
                <a:prstClr val="black">
                  <a:tint val="75000"/>
                </a:prstClr>
              </a:solidFill>
            </a:endParaRPr>
          </a:p>
        </p:txBody>
      </p:sp>
    </p:spTree>
    <p:extLst>
      <p:ext uri="{BB962C8B-B14F-4D97-AF65-F5344CB8AC3E}">
        <p14:creationId xmlns:p14="http://schemas.microsoft.com/office/powerpoint/2010/main" val="19309972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図表 6"/>
          <p:cNvGraphicFramePr/>
          <p:nvPr>
            <p:extLst/>
          </p:nvPr>
        </p:nvGraphicFramePr>
        <p:xfrm>
          <a:off x="0" y="1134838"/>
          <a:ext cx="7742168" cy="572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現状</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12" name="図 11" descr="自然.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7962" y="1073816"/>
            <a:ext cx="1563511" cy="1442845"/>
          </a:xfrm>
          <a:prstGeom prst="rect">
            <a:avLst/>
          </a:prstGeom>
          <a:ln>
            <a:noFill/>
          </a:ln>
          <a:effectLst>
            <a:softEdge rad="112500"/>
          </a:effectLst>
        </p:spPr>
      </p:pic>
      <p:pic>
        <p:nvPicPr>
          <p:cNvPr id="11" name="図 10" descr="景観.gi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13123" y="2110152"/>
            <a:ext cx="1552773" cy="1435427"/>
          </a:xfrm>
          <a:prstGeom prst="rect">
            <a:avLst/>
          </a:prstGeom>
          <a:ln>
            <a:noFill/>
          </a:ln>
          <a:effectLst>
            <a:softEdge rad="112500"/>
          </a:effectLst>
        </p:spPr>
      </p:pic>
      <p:pic>
        <p:nvPicPr>
          <p:cNvPr id="10" name="図 9" descr="いい道.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87962" y="3220239"/>
            <a:ext cx="1553837" cy="1437544"/>
          </a:xfrm>
          <a:prstGeom prst="rect">
            <a:avLst/>
          </a:prstGeom>
          <a:ln>
            <a:noFill/>
          </a:ln>
          <a:effectLst>
            <a:softEdge rad="112500"/>
          </a:effectLst>
        </p:spPr>
      </p:pic>
      <p:pic>
        <p:nvPicPr>
          <p:cNvPr id="15" name="図 14" descr="総合公園.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413123" y="4294509"/>
            <a:ext cx="1785054" cy="1425777"/>
          </a:xfrm>
          <a:prstGeom prst="rect">
            <a:avLst/>
          </a:prstGeom>
          <a:ln>
            <a:noFill/>
          </a:ln>
          <a:effectLst>
            <a:softEdge rad="112500"/>
          </a:effectLst>
        </p:spPr>
      </p:pic>
      <p:pic>
        <p:nvPicPr>
          <p:cNvPr id="4" name="図 3" descr="常磐線.jpe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87962" y="5361361"/>
            <a:ext cx="1801088" cy="1438508"/>
          </a:xfrm>
          <a:prstGeom prst="rect">
            <a:avLst/>
          </a:prstGeom>
          <a:ln>
            <a:noFill/>
          </a:ln>
          <a:effectLst>
            <a:softEdge rad="112500"/>
          </a:effectLst>
        </p:spPr>
      </p:pic>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41</a:t>
            </a:fld>
            <a:endParaRPr lang="ja-JP" altLang="en-US">
              <a:solidFill>
                <a:prstClr val="black">
                  <a:tint val="75000"/>
                </a:prstClr>
              </a:solidFill>
            </a:endParaRPr>
          </a:p>
        </p:txBody>
      </p:sp>
    </p:spTree>
    <p:extLst>
      <p:ext uri="{BB962C8B-B14F-4D97-AF65-F5344CB8AC3E}">
        <p14:creationId xmlns:p14="http://schemas.microsoft.com/office/powerpoint/2010/main" val="4331499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現状</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16" name="フレーム 15"/>
          <p:cNvSpPr/>
          <p:nvPr/>
        </p:nvSpPr>
        <p:spPr>
          <a:xfrm>
            <a:off x="147809" y="4331886"/>
            <a:ext cx="8766321"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人々の目が輝く地区へ</a:t>
            </a:r>
            <a:endParaRPr kumimoji="0" lang="en-US" altLang="ja-JP" sz="2800" kern="0" dirty="0">
              <a:solidFill>
                <a:prstClr val="black"/>
              </a:solidFill>
            </a:endParaRPr>
          </a:p>
        </p:txBody>
      </p:sp>
      <p:graphicFrame>
        <p:nvGraphicFramePr>
          <p:cNvPr id="7" name="グラフ 6"/>
          <p:cNvGraphicFramePr>
            <a:graphicFrameLocks/>
          </p:cNvGraphicFramePr>
          <p:nvPr>
            <p:extLst/>
          </p:nvPr>
        </p:nvGraphicFramePr>
        <p:xfrm>
          <a:off x="0" y="1060870"/>
          <a:ext cx="9144000" cy="3127222"/>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p:cNvSpPr txBox="1"/>
          <p:nvPr/>
        </p:nvSpPr>
        <p:spPr>
          <a:xfrm>
            <a:off x="6371165" y="3676356"/>
            <a:ext cx="2880927" cy="461665"/>
          </a:xfrm>
          <a:prstGeom prst="rect">
            <a:avLst/>
          </a:prstGeom>
          <a:noFill/>
        </p:spPr>
        <p:txBody>
          <a:bodyPr wrap="square" rtlCol="0">
            <a:spAutoFit/>
          </a:bodyPr>
          <a:lstStyle/>
          <a:p>
            <a:r>
              <a:rPr lang="ja-JP" altLang="en-US" sz="1200" dirty="0">
                <a:solidFill>
                  <a:prstClr val="black"/>
                </a:solidFill>
              </a:rPr>
              <a:t>出典：平成</a:t>
            </a:r>
            <a:r>
              <a:rPr lang="en-US" altLang="ja-JP" sz="1200" dirty="0">
                <a:solidFill>
                  <a:prstClr val="black"/>
                </a:solidFill>
              </a:rPr>
              <a:t>25</a:t>
            </a:r>
            <a:r>
              <a:rPr lang="ja-JP" altLang="en-US" sz="1200" dirty="0">
                <a:solidFill>
                  <a:prstClr val="black"/>
                </a:solidFill>
              </a:rPr>
              <a:t>年度　土浦市民満足度調査をもとに筆者加筆</a:t>
            </a:r>
          </a:p>
        </p:txBody>
      </p:sp>
      <p:sp>
        <p:nvSpPr>
          <p:cNvPr id="10" name="テキスト ボックス 9"/>
          <p:cNvSpPr txBox="1"/>
          <p:nvPr/>
        </p:nvSpPr>
        <p:spPr>
          <a:xfrm>
            <a:off x="7009162" y="1590763"/>
            <a:ext cx="2134838" cy="307777"/>
          </a:xfrm>
          <a:prstGeom prst="rect">
            <a:avLst/>
          </a:prstGeom>
          <a:noFill/>
        </p:spPr>
        <p:txBody>
          <a:bodyPr wrap="square" rtlCol="0">
            <a:spAutoFit/>
          </a:bodyPr>
          <a:lstStyle/>
          <a:p>
            <a:r>
              <a:rPr lang="ja-JP" altLang="en-US" sz="1400" dirty="0">
                <a:solidFill>
                  <a:prstClr val="black"/>
                </a:solidFill>
              </a:rPr>
              <a:t>（</a:t>
            </a:r>
            <a:r>
              <a:rPr lang="en-US" altLang="ja-JP" sz="1400" dirty="0">
                <a:solidFill>
                  <a:prstClr val="black"/>
                </a:solidFill>
              </a:rPr>
              <a:t>N=2952 </a:t>
            </a:r>
            <a:r>
              <a:rPr lang="ja-JP" altLang="en-US" sz="1400" dirty="0">
                <a:solidFill>
                  <a:prstClr val="black"/>
                </a:solidFill>
              </a:rPr>
              <a:t>複数回答）</a:t>
            </a:r>
          </a:p>
        </p:txBody>
      </p:sp>
      <p:sp>
        <p:nvSpPr>
          <p:cNvPr id="9" name="下矢印 8"/>
          <p:cNvSpPr/>
          <p:nvPr/>
        </p:nvSpPr>
        <p:spPr>
          <a:xfrm>
            <a:off x="11143270" y="1017538"/>
            <a:ext cx="740833" cy="299345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1" name="角丸四角形 10"/>
          <p:cNvSpPr/>
          <p:nvPr/>
        </p:nvSpPr>
        <p:spPr>
          <a:xfrm>
            <a:off x="9359407" y="1590528"/>
            <a:ext cx="4349127" cy="537569"/>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角丸四角形 11"/>
          <p:cNvSpPr/>
          <p:nvPr/>
        </p:nvSpPr>
        <p:spPr>
          <a:xfrm>
            <a:off x="9380768" y="2636410"/>
            <a:ext cx="4328584" cy="537411"/>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3" name="テキスト ボックス 12"/>
          <p:cNvSpPr txBox="1"/>
          <p:nvPr/>
        </p:nvSpPr>
        <p:spPr>
          <a:xfrm>
            <a:off x="10437791" y="1603279"/>
            <a:ext cx="2148911" cy="461665"/>
          </a:xfrm>
          <a:prstGeom prst="rect">
            <a:avLst/>
          </a:prstGeom>
          <a:noFill/>
        </p:spPr>
        <p:txBody>
          <a:bodyPr wrap="square" rtlCol="0">
            <a:spAutoFit/>
          </a:bodyPr>
          <a:lstStyle/>
          <a:p>
            <a:r>
              <a:rPr lang="ja-JP" altLang="en-US" sz="2400" dirty="0">
                <a:solidFill>
                  <a:prstClr val="black"/>
                </a:solidFill>
              </a:rPr>
              <a:t>親水性の向上</a:t>
            </a:r>
          </a:p>
        </p:txBody>
      </p:sp>
      <p:sp>
        <p:nvSpPr>
          <p:cNvPr id="14" name="テキスト ボックス 13"/>
          <p:cNvSpPr txBox="1"/>
          <p:nvPr/>
        </p:nvSpPr>
        <p:spPr>
          <a:xfrm>
            <a:off x="10280092" y="2670342"/>
            <a:ext cx="3016250" cy="461665"/>
          </a:xfrm>
          <a:prstGeom prst="rect">
            <a:avLst/>
          </a:prstGeom>
          <a:noFill/>
        </p:spPr>
        <p:txBody>
          <a:bodyPr wrap="square" rtlCol="0">
            <a:spAutoFit/>
          </a:bodyPr>
          <a:lstStyle/>
          <a:p>
            <a:r>
              <a:rPr lang="ja-JP" altLang="en-US" sz="2400" dirty="0">
                <a:solidFill>
                  <a:srgbClr val="000000"/>
                </a:solidFill>
              </a:rPr>
              <a:t>人の目を増やす</a:t>
            </a:r>
          </a:p>
        </p:txBody>
      </p:sp>
      <p:sp>
        <p:nvSpPr>
          <p:cNvPr id="15" name="角丸四角形 14"/>
          <p:cNvSpPr/>
          <p:nvPr/>
        </p:nvSpPr>
        <p:spPr>
          <a:xfrm>
            <a:off x="9383756" y="4058810"/>
            <a:ext cx="4328584" cy="833718"/>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8" name="テキスト ボックス 17"/>
          <p:cNvSpPr txBox="1"/>
          <p:nvPr/>
        </p:nvSpPr>
        <p:spPr>
          <a:xfrm>
            <a:off x="10031761" y="4264997"/>
            <a:ext cx="3197412" cy="523220"/>
          </a:xfrm>
          <a:prstGeom prst="rect">
            <a:avLst/>
          </a:prstGeom>
          <a:noFill/>
        </p:spPr>
        <p:txBody>
          <a:bodyPr wrap="square" rtlCol="0">
            <a:spAutoFit/>
          </a:bodyPr>
          <a:lstStyle/>
          <a:p>
            <a:r>
              <a:rPr lang="ja-JP" altLang="en-US" sz="2800" dirty="0">
                <a:solidFill>
                  <a:srgbClr val="FF0000"/>
                </a:solidFill>
              </a:rPr>
              <a:t>輝きを放つ霞ヶ浦へ</a:t>
            </a:r>
          </a:p>
        </p:txBody>
      </p:sp>
      <p:sp>
        <p:nvSpPr>
          <p:cNvPr id="22" name="角丸四角形 21"/>
          <p:cNvSpPr/>
          <p:nvPr/>
        </p:nvSpPr>
        <p:spPr>
          <a:xfrm>
            <a:off x="870308" y="5987854"/>
            <a:ext cx="3198486" cy="668744"/>
          </a:xfrm>
          <a:prstGeom prst="roundRect">
            <a:avLst/>
          </a:prstGeom>
          <a:solidFill>
            <a:srgbClr val="BDD7EE"/>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a:solidFill>
                  <a:prstClr val="black"/>
                </a:solidFill>
              </a:rPr>
              <a:t>人々の目を増やす</a:t>
            </a:r>
          </a:p>
        </p:txBody>
      </p:sp>
      <p:sp>
        <p:nvSpPr>
          <p:cNvPr id="23" name="角丸四角形 22"/>
          <p:cNvSpPr/>
          <p:nvPr/>
        </p:nvSpPr>
        <p:spPr>
          <a:xfrm>
            <a:off x="5026280" y="5979953"/>
            <a:ext cx="3211999" cy="679099"/>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a:solidFill>
                  <a:prstClr val="black"/>
                </a:solidFill>
              </a:rPr>
              <a:t>親水性の向上</a:t>
            </a:r>
          </a:p>
        </p:txBody>
      </p:sp>
      <p:sp>
        <p:nvSpPr>
          <p:cNvPr id="4" name="下矢印 3"/>
          <p:cNvSpPr/>
          <p:nvPr/>
        </p:nvSpPr>
        <p:spPr>
          <a:xfrm>
            <a:off x="4041192" y="5323488"/>
            <a:ext cx="962188" cy="590073"/>
          </a:xfrm>
          <a:prstGeom prst="downArrow">
            <a:avLst>
              <a:gd name="adj1" fmla="val 50000"/>
              <a:gd name="adj2" fmla="val 126652"/>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42</a:t>
            </a:fld>
            <a:endParaRPr lang="ja-JP" altLang="en-US">
              <a:solidFill>
                <a:prstClr val="black">
                  <a:tint val="75000"/>
                </a:prstClr>
              </a:solidFill>
            </a:endParaRPr>
          </a:p>
        </p:txBody>
      </p:sp>
    </p:spTree>
    <p:extLst>
      <p:ext uri="{BB962C8B-B14F-4D97-AF65-F5344CB8AC3E}">
        <p14:creationId xmlns:p14="http://schemas.microsoft.com/office/powerpoint/2010/main" val="4274621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P spid="2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提案</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16" name="フレーム 15"/>
          <p:cNvSpPr/>
          <p:nvPr/>
        </p:nvSpPr>
        <p:spPr>
          <a:xfrm>
            <a:off x="223419" y="6059880"/>
            <a:ext cx="8766321"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輝きを放つ霞ヶ浦へ</a:t>
            </a:r>
            <a:endParaRPr kumimoji="0" lang="en-US" altLang="ja-JP" sz="2800" kern="0" dirty="0">
              <a:solidFill>
                <a:prstClr val="black"/>
              </a:solidFill>
            </a:endParaRPr>
          </a:p>
        </p:txBody>
      </p:sp>
      <p:sp>
        <p:nvSpPr>
          <p:cNvPr id="6" name="角丸四角形 5"/>
          <p:cNvSpPr/>
          <p:nvPr/>
        </p:nvSpPr>
        <p:spPr>
          <a:xfrm>
            <a:off x="487509" y="1385389"/>
            <a:ext cx="5272794" cy="820972"/>
          </a:xfrm>
          <a:prstGeom prst="roundRect">
            <a:avLst/>
          </a:prstGeom>
          <a:solidFill>
            <a:srgbClr val="4472C4"/>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a:solidFill>
                  <a:prstClr val="white"/>
                </a:solidFill>
              </a:rPr>
              <a:t>人々の目を増やす</a:t>
            </a:r>
          </a:p>
        </p:txBody>
      </p:sp>
      <p:sp>
        <p:nvSpPr>
          <p:cNvPr id="13" name="テキスト ボックス 12"/>
          <p:cNvSpPr txBox="1"/>
          <p:nvPr/>
        </p:nvSpPr>
        <p:spPr>
          <a:xfrm>
            <a:off x="487510" y="2475742"/>
            <a:ext cx="5593524" cy="954107"/>
          </a:xfrm>
          <a:prstGeom prst="rect">
            <a:avLst/>
          </a:prstGeom>
          <a:noFill/>
        </p:spPr>
        <p:txBody>
          <a:bodyPr wrap="square" rtlCol="0">
            <a:spAutoFit/>
          </a:bodyPr>
          <a:lstStyle/>
          <a:p>
            <a:r>
              <a:rPr lang="ja-JP" altLang="en-US" sz="2800" dirty="0">
                <a:solidFill>
                  <a:prstClr val="black"/>
                </a:solidFill>
              </a:rPr>
              <a:t>・</a:t>
            </a:r>
            <a:r>
              <a:rPr lang="ja-JP" altLang="en-US" sz="2800" dirty="0">
                <a:solidFill>
                  <a:prstClr val="black"/>
                </a:solidFill>
                <a:latin typeface="ＭＳ Ｐゴシック" panose="020B0600070205080204" pitchFamily="50" charset="-128"/>
              </a:rPr>
              <a:t>サイクリスト</a:t>
            </a:r>
            <a:r>
              <a:rPr lang="ja-JP" altLang="en-US" sz="2800" dirty="0">
                <a:solidFill>
                  <a:prstClr val="black"/>
                </a:solidFill>
              </a:rPr>
              <a:t>の拠点づくり</a:t>
            </a:r>
            <a:endParaRPr lang="en-US" altLang="ja-JP" sz="2800" dirty="0">
              <a:solidFill>
                <a:prstClr val="black"/>
              </a:solidFill>
            </a:endParaRPr>
          </a:p>
          <a:p>
            <a:r>
              <a:rPr lang="ja-JP" altLang="en-US" sz="2800" dirty="0">
                <a:solidFill>
                  <a:prstClr val="black"/>
                </a:solidFill>
              </a:rPr>
              <a:t>・ランニングマンの拠点づくり</a:t>
            </a:r>
            <a:endParaRPr lang="en-US" altLang="ja-JP" sz="2800" dirty="0">
              <a:solidFill>
                <a:prstClr val="black"/>
              </a:solidFill>
            </a:endParaRPr>
          </a:p>
        </p:txBody>
      </p:sp>
      <p:sp>
        <p:nvSpPr>
          <p:cNvPr id="18" name="角丸四角形 17"/>
          <p:cNvSpPr/>
          <p:nvPr/>
        </p:nvSpPr>
        <p:spPr>
          <a:xfrm>
            <a:off x="485959" y="3654357"/>
            <a:ext cx="5272794" cy="822504"/>
          </a:xfrm>
          <a:prstGeom prst="roundRect">
            <a:avLst/>
          </a:prstGeom>
          <a:solidFill>
            <a:srgbClr val="4472C4"/>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a:solidFill>
                  <a:prstClr val="white"/>
                </a:solidFill>
              </a:rPr>
              <a:t>親水性の向上</a:t>
            </a:r>
          </a:p>
        </p:txBody>
      </p:sp>
      <p:sp>
        <p:nvSpPr>
          <p:cNvPr id="15" name="テキスト ボックス 14"/>
          <p:cNvSpPr txBox="1"/>
          <p:nvPr/>
        </p:nvSpPr>
        <p:spPr>
          <a:xfrm>
            <a:off x="487508" y="4759070"/>
            <a:ext cx="4477385" cy="954107"/>
          </a:xfrm>
          <a:prstGeom prst="rect">
            <a:avLst/>
          </a:prstGeom>
          <a:noFill/>
        </p:spPr>
        <p:txBody>
          <a:bodyPr wrap="square" rtlCol="0">
            <a:spAutoFit/>
          </a:bodyPr>
          <a:lstStyle/>
          <a:p>
            <a:r>
              <a:rPr lang="ja-JP" altLang="en-US" sz="2800" dirty="0">
                <a:solidFill>
                  <a:prstClr val="black"/>
                </a:solidFill>
              </a:rPr>
              <a:t>・人工なぎさの整備</a:t>
            </a:r>
            <a:endParaRPr lang="en-US" altLang="ja-JP" sz="2800" dirty="0">
              <a:solidFill>
                <a:prstClr val="black"/>
              </a:solidFill>
            </a:endParaRPr>
          </a:p>
          <a:p>
            <a:r>
              <a:rPr lang="ja-JP" altLang="en-US" sz="2800" dirty="0">
                <a:solidFill>
                  <a:prstClr val="black"/>
                </a:solidFill>
              </a:rPr>
              <a:t>・四季折々のイベントの開催</a:t>
            </a:r>
          </a:p>
        </p:txBody>
      </p:sp>
      <p:pic>
        <p:nvPicPr>
          <p:cNvPr id="19" name="図 18"/>
          <p:cNvPicPr>
            <a:picLocks noChangeAspect="1"/>
          </p:cNvPicPr>
          <p:nvPr/>
        </p:nvPicPr>
        <p:blipFill>
          <a:blip r:embed="rId3"/>
          <a:stretch>
            <a:fillRect/>
          </a:stretch>
        </p:blipFill>
        <p:spPr>
          <a:xfrm>
            <a:off x="6106692" y="1133143"/>
            <a:ext cx="2950868" cy="2000689"/>
          </a:xfrm>
          <a:prstGeom prst="rect">
            <a:avLst/>
          </a:prstGeom>
        </p:spPr>
      </p:pic>
      <p:pic>
        <p:nvPicPr>
          <p:cNvPr id="20" name="図 19"/>
          <p:cNvPicPr>
            <a:picLocks noChangeAspect="1"/>
          </p:cNvPicPr>
          <p:nvPr/>
        </p:nvPicPr>
        <p:blipFill>
          <a:blip r:embed="rId4"/>
          <a:stretch>
            <a:fillRect/>
          </a:stretch>
        </p:blipFill>
        <p:spPr>
          <a:xfrm>
            <a:off x="6289855" y="2315777"/>
            <a:ext cx="1535946" cy="1340113"/>
          </a:xfrm>
          <a:prstGeom prst="rect">
            <a:avLst/>
          </a:prstGeom>
          <a:scene3d>
            <a:camera prst="orthographicFront">
              <a:rot lat="0" lon="0" rev="0"/>
            </a:camera>
            <a:lightRig rig="threePt" dir="t"/>
          </a:scene3d>
        </p:spPr>
      </p:pic>
      <p:pic>
        <p:nvPicPr>
          <p:cNvPr id="21" name="図 20"/>
          <p:cNvPicPr>
            <a:picLocks noChangeAspect="1"/>
          </p:cNvPicPr>
          <p:nvPr/>
        </p:nvPicPr>
        <p:blipFill>
          <a:blip r:embed="rId5"/>
          <a:stretch>
            <a:fillRect/>
          </a:stretch>
        </p:blipFill>
        <p:spPr>
          <a:xfrm>
            <a:off x="7680530" y="2074238"/>
            <a:ext cx="1235751" cy="1530341"/>
          </a:xfrm>
          <a:prstGeom prst="rect">
            <a:avLst/>
          </a:prstGeom>
        </p:spPr>
      </p:pic>
      <p:pic>
        <p:nvPicPr>
          <p:cNvPr id="22" name="図 21"/>
          <p:cNvPicPr>
            <a:picLocks noChangeAspect="1"/>
          </p:cNvPicPr>
          <p:nvPr/>
        </p:nvPicPr>
        <p:blipFill>
          <a:blip r:embed="rId6"/>
          <a:stretch>
            <a:fillRect/>
          </a:stretch>
        </p:blipFill>
        <p:spPr>
          <a:xfrm>
            <a:off x="5154914" y="4369672"/>
            <a:ext cx="1952453" cy="1487769"/>
          </a:xfrm>
          <a:prstGeom prst="rect">
            <a:avLst/>
          </a:prstGeom>
        </p:spPr>
      </p:pic>
      <p:pic>
        <p:nvPicPr>
          <p:cNvPr id="23" name="図 22"/>
          <p:cNvPicPr>
            <a:picLocks noChangeAspect="1"/>
          </p:cNvPicPr>
          <p:nvPr/>
        </p:nvPicPr>
        <p:blipFill>
          <a:blip r:embed="rId7"/>
          <a:stretch>
            <a:fillRect/>
          </a:stretch>
        </p:blipFill>
        <p:spPr>
          <a:xfrm>
            <a:off x="6908042" y="4351133"/>
            <a:ext cx="2235958" cy="1609889"/>
          </a:xfrm>
          <a:prstGeom prst="rect">
            <a:avLst/>
          </a:prstGeom>
        </p:spPr>
      </p:pic>
      <p:grpSp>
        <p:nvGrpSpPr>
          <p:cNvPr id="14" name="グループ化 13"/>
          <p:cNvGrpSpPr/>
          <p:nvPr/>
        </p:nvGrpSpPr>
        <p:grpSpPr>
          <a:xfrm>
            <a:off x="4964893" y="1456971"/>
            <a:ext cx="679382" cy="633783"/>
            <a:chOff x="5471418" y="-1240631"/>
            <a:chExt cx="679382" cy="633783"/>
          </a:xfrm>
        </p:grpSpPr>
        <p:sp>
          <p:nvSpPr>
            <p:cNvPr id="17" name="角丸四角形 16"/>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4" name="図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25" name="グループ化 24"/>
          <p:cNvGrpSpPr/>
          <p:nvPr/>
        </p:nvGrpSpPr>
        <p:grpSpPr>
          <a:xfrm>
            <a:off x="4964893" y="3735889"/>
            <a:ext cx="679382" cy="633783"/>
            <a:chOff x="-51821" y="-1068035"/>
            <a:chExt cx="679382" cy="633783"/>
          </a:xfrm>
        </p:grpSpPr>
        <p:sp>
          <p:nvSpPr>
            <p:cNvPr id="26" name="角丸四角形 25"/>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7" name="図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43</a:t>
            </a:fld>
            <a:endParaRPr lang="ja-JP" altLang="en-US">
              <a:solidFill>
                <a:prstClr val="black">
                  <a:tint val="75000"/>
                </a:prstClr>
              </a:solidFill>
            </a:endParaRPr>
          </a:p>
        </p:txBody>
      </p:sp>
    </p:spTree>
    <p:extLst>
      <p:ext uri="{BB962C8B-B14F-4D97-AF65-F5344CB8AC3E}">
        <p14:creationId xmlns:p14="http://schemas.microsoft.com/office/powerpoint/2010/main" val="242996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3">
                                            <p:txEl>
                                              <p:pRg st="0" end="0"/>
                                            </p:txEl>
                                          </p:spTgt>
                                        </p:tgtEl>
                                        <p:attrNameLst>
                                          <p:attrName>style.color</p:attrName>
                                        </p:attrNameLst>
                                      </p:cBhvr>
                                      <p:to>
                                        <p:clrVal>
                                          <a:schemeClr val="accent2"/>
                                        </p:clrVal>
                                      </p:to>
                                    </p:set>
                                    <p:set>
                                      <p:cBhvr>
                                        <p:cTn id="7" dur="500" fill="hold"/>
                                        <p:tgtEl>
                                          <p:spTgt spid="13">
                                            <p:txEl>
                                              <p:pRg st="0" end="0"/>
                                            </p:txEl>
                                          </p:spTgt>
                                        </p:tgtEl>
                                        <p:attrNameLst>
                                          <p:attrName>fillcolor</p:attrName>
                                        </p:attrNameLst>
                                      </p:cBhvr>
                                      <p:to>
                                        <p:clrVal>
                                          <a:schemeClr val="accent2"/>
                                        </p:clrVal>
                                      </p:to>
                                    </p:set>
                                    <p:set>
                                      <p:cBhvr>
                                        <p:cTn id="8" dur="500" fill="hold"/>
                                        <p:tgtEl>
                                          <p:spTgt spid="1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サイクリストの拠点づくり</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サイクリング拠点施設を整備</a:t>
            </a:r>
            <a:endParaRPr kumimoji="0" lang="en-US" altLang="ja-JP" sz="2800" kern="0" dirty="0">
              <a:solidFill>
                <a:prstClr val="black"/>
              </a:solidFill>
            </a:endParaRPr>
          </a:p>
        </p:txBody>
      </p:sp>
      <p:pic>
        <p:nvPicPr>
          <p:cNvPr id="20" name="図 19"/>
          <p:cNvPicPr>
            <a:picLocks noChangeAspect="1"/>
          </p:cNvPicPr>
          <p:nvPr/>
        </p:nvPicPr>
        <p:blipFill>
          <a:blip r:embed="rId5"/>
          <a:stretch>
            <a:fillRect/>
          </a:stretch>
        </p:blipFill>
        <p:spPr>
          <a:xfrm>
            <a:off x="-4102170" y="2612020"/>
            <a:ext cx="3880970" cy="2247995"/>
          </a:xfrm>
          <a:prstGeom prst="rect">
            <a:avLst/>
          </a:prstGeom>
          <a:ln>
            <a:noFill/>
          </a:ln>
          <a:effectLst>
            <a:outerShdw blurRad="190500" algn="tl" rotWithShape="0">
              <a:srgbClr val="000000">
                <a:alpha val="70000"/>
              </a:srgbClr>
            </a:outerShdw>
          </a:effectLst>
        </p:spPr>
      </p:pic>
      <p:pic>
        <p:nvPicPr>
          <p:cNvPr id="21" name="図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24251" y="-416398"/>
            <a:ext cx="4170301" cy="2456000"/>
          </a:xfrm>
          <a:prstGeom prst="rect">
            <a:avLst/>
          </a:prstGeom>
          <a:ln>
            <a:noFill/>
          </a:ln>
          <a:effectLst>
            <a:outerShdw blurRad="190500" algn="tl" rotWithShape="0">
              <a:srgbClr val="000000">
                <a:alpha val="70000"/>
              </a:srgbClr>
            </a:outerShdw>
          </a:effectLst>
        </p:spPr>
      </p:pic>
      <p:pic>
        <p:nvPicPr>
          <p:cNvPr id="15" name="図 14" descr="スクリーンショット 2015-01-23 10.23.0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3407" y="5167768"/>
            <a:ext cx="3911034" cy="2127617"/>
          </a:xfrm>
          <a:prstGeom prst="rect">
            <a:avLst/>
          </a:prstGeom>
        </p:spPr>
      </p:pic>
      <p:sp>
        <p:nvSpPr>
          <p:cNvPr id="7" name="角丸四角形 6"/>
          <p:cNvSpPr/>
          <p:nvPr/>
        </p:nvSpPr>
        <p:spPr>
          <a:xfrm>
            <a:off x="4746797" y="5285006"/>
            <a:ext cx="3925730" cy="628556"/>
          </a:xfrm>
          <a:prstGeom prst="roundRect">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white"/>
                </a:solidFill>
              </a:rPr>
              <a:t>密</a:t>
            </a:r>
            <a:r>
              <a:rPr lang="ja-JP" altLang="en-US" sz="2000" dirty="0" smtClean="0">
                <a:solidFill>
                  <a:prstClr val="white"/>
                </a:solidFill>
              </a:rPr>
              <a:t>な交流</a:t>
            </a:r>
            <a:r>
              <a:rPr lang="ja-JP" altLang="en-US" sz="2000" dirty="0">
                <a:solidFill>
                  <a:prstClr val="white"/>
                </a:solidFill>
              </a:rPr>
              <a:t>スペース</a:t>
            </a:r>
          </a:p>
        </p:txBody>
      </p:sp>
      <p:sp>
        <p:nvSpPr>
          <p:cNvPr id="10" name="角丸四角形 9"/>
          <p:cNvSpPr/>
          <p:nvPr/>
        </p:nvSpPr>
        <p:spPr>
          <a:xfrm>
            <a:off x="384875" y="5310661"/>
            <a:ext cx="3951388" cy="590074"/>
          </a:xfrm>
          <a:prstGeom prst="roundRect">
            <a:avLst/>
          </a:prstGeom>
          <a:solidFill>
            <a:srgbClr val="5B9BD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white"/>
                </a:solidFill>
              </a:rPr>
              <a:t>面ではなく点の拠点</a:t>
            </a:r>
          </a:p>
        </p:txBody>
      </p:sp>
      <p:pic>
        <p:nvPicPr>
          <p:cNvPr id="6" name="これで！！！">
            <a:hlinkClick r:id="" action="ppaction://media"/>
          </p:cNvPr>
          <p:cNvPicPr>
            <a:picLocks noChangeAspect="1"/>
          </p:cNvPicPr>
          <p:nvPr>
            <a:videoFile r:link="rId1"/>
            <p:extLst>
              <p:ext uri="{DAA4B4D4-6D71-4841-9C94-3DE7FCFB9230}">
                <p14:media xmlns:p14="http://schemas.microsoft.com/office/powerpoint/2010/main" r:embed="rId2">
                  <p14:trim end="1992.6666"/>
                </p14:media>
              </p:ext>
            </p:extLst>
          </p:nvPr>
        </p:nvPicPr>
        <p:blipFill>
          <a:blip r:embed="rId8"/>
          <a:stretch>
            <a:fillRect/>
          </a:stretch>
        </p:blipFill>
        <p:spPr>
          <a:xfrm>
            <a:off x="150286" y="1056406"/>
            <a:ext cx="8839454" cy="4111362"/>
          </a:xfrm>
          <a:prstGeom prst="roundRect">
            <a:avLst>
              <a:gd name="adj" fmla="val 5439"/>
            </a:avLst>
          </a:prstGeom>
          <a:ln>
            <a:noFill/>
          </a:ln>
          <a:effectLst>
            <a:innerShdw blurRad="114300" dist="50800">
              <a:srgbClr val="000000">
                <a:alpha val="0"/>
              </a:srgbClr>
            </a:innerShdw>
          </a:effectLst>
        </p:spPr>
      </p:pic>
      <p:sp>
        <p:nvSpPr>
          <p:cNvPr id="4" name="スライド番号プレースホルダー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44</a:t>
            </a:fld>
            <a:endParaRPr lang="ja-JP" altLang="en-US">
              <a:solidFill>
                <a:prstClr val="black">
                  <a:tint val="75000"/>
                </a:prstClr>
              </a:solidFill>
            </a:endParaRPr>
          </a:p>
        </p:txBody>
      </p:sp>
    </p:spTree>
    <p:extLst>
      <p:ext uri="{BB962C8B-B14F-4D97-AF65-F5344CB8AC3E}">
        <p14:creationId xmlns:p14="http://schemas.microsoft.com/office/powerpoint/2010/main" val="171710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サイクリストの拠点づくり</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35" name="図 34"/>
          <p:cNvPicPr>
            <a:picLocks noChangeAspect="1"/>
          </p:cNvPicPr>
          <p:nvPr/>
        </p:nvPicPr>
        <p:blipFill>
          <a:blip r:embed="rId3"/>
          <a:stretch>
            <a:fillRect/>
          </a:stretch>
        </p:blipFill>
        <p:spPr>
          <a:xfrm>
            <a:off x="11635857" y="5086572"/>
            <a:ext cx="1039164" cy="1428404"/>
          </a:xfrm>
          <a:prstGeom prst="rect">
            <a:avLst/>
          </a:prstGeom>
        </p:spPr>
      </p:pic>
      <p:sp>
        <p:nvSpPr>
          <p:cNvPr id="36" name="テキスト ボックス 35"/>
          <p:cNvSpPr txBox="1"/>
          <p:nvPr/>
        </p:nvSpPr>
        <p:spPr>
          <a:xfrm>
            <a:off x="6644048" y="5645489"/>
            <a:ext cx="2275905" cy="307777"/>
          </a:xfrm>
          <a:prstGeom prst="rect">
            <a:avLst/>
          </a:prstGeom>
          <a:noFill/>
        </p:spPr>
        <p:txBody>
          <a:bodyPr wrap="square" rtlCol="0">
            <a:spAutoFit/>
          </a:bodyPr>
          <a:lstStyle/>
          <a:p>
            <a:r>
              <a:rPr lang="ja-JP" altLang="en-US" sz="1400" dirty="0" smtClean="0">
                <a:solidFill>
                  <a:prstClr val="black"/>
                </a:solidFill>
              </a:rPr>
              <a:t>自転車持ち込み可</a:t>
            </a:r>
            <a:r>
              <a:rPr lang="ja-JP" altLang="en-US" sz="1400" dirty="0">
                <a:solidFill>
                  <a:prstClr val="black"/>
                </a:solidFill>
              </a:rPr>
              <a:t>の</a:t>
            </a:r>
            <a:r>
              <a:rPr lang="ja-JP" altLang="en-US" sz="1400" dirty="0" smtClean="0">
                <a:solidFill>
                  <a:prstClr val="black"/>
                </a:solidFill>
              </a:rPr>
              <a:t>ホテル</a:t>
            </a:r>
            <a:endParaRPr lang="en-US" altLang="ja-JP" sz="1400" dirty="0">
              <a:solidFill>
                <a:prstClr val="black"/>
              </a:solidFill>
            </a:endParaRPr>
          </a:p>
        </p:txBody>
      </p:sp>
      <p:sp>
        <p:nvSpPr>
          <p:cNvPr id="37" name="テキスト ボックス 36"/>
          <p:cNvSpPr txBox="1"/>
          <p:nvPr/>
        </p:nvSpPr>
        <p:spPr>
          <a:xfrm>
            <a:off x="10110248" y="2802308"/>
            <a:ext cx="3689348" cy="369332"/>
          </a:xfrm>
          <a:prstGeom prst="rect">
            <a:avLst/>
          </a:prstGeom>
          <a:noFill/>
        </p:spPr>
        <p:txBody>
          <a:bodyPr wrap="square" rtlCol="0">
            <a:spAutoFit/>
          </a:bodyPr>
          <a:lstStyle/>
          <a:p>
            <a:r>
              <a:rPr lang="ja-JP" altLang="en-US" dirty="0">
                <a:solidFill>
                  <a:prstClr val="black"/>
                </a:solidFill>
              </a:rPr>
              <a:t>・シャワーやコインロッカーの設置</a:t>
            </a:r>
          </a:p>
        </p:txBody>
      </p:sp>
      <p:pic>
        <p:nvPicPr>
          <p:cNvPr id="9" name="図 8" descr="Cyclethroug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0745" y="1781848"/>
            <a:ext cx="2326969" cy="1508112"/>
          </a:xfrm>
          <a:prstGeom prst="rect">
            <a:avLst/>
          </a:prstGeom>
          <a:ln>
            <a:noFill/>
          </a:ln>
          <a:effectLst>
            <a:softEdge rad="112500"/>
          </a:effectLst>
        </p:spPr>
      </p:pic>
      <p:pic>
        <p:nvPicPr>
          <p:cNvPr id="42" name="図 41" descr="ホテル.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4895" y="4296363"/>
            <a:ext cx="2326969" cy="1460940"/>
          </a:xfrm>
          <a:prstGeom prst="rect">
            <a:avLst/>
          </a:prstGeom>
          <a:ln>
            <a:noFill/>
          </a:ln>
          <a:effectLst>
            <a:softEdge rad="112500"/>
          </a:effectLst>
        </p:spPr>
      </p:pic>
      <p:pic>
        <p:nvPicPr>
          <p:cNvPr id="22" name="図 21" descr="ずめん.jp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053778"/>
            <a:ext cx="4027573" cy="4890610"/>
          </a:xfrm>
          <a:prstGeom prst="rect">
            <a:avLst/>
          </a:prstGeom>
        </p:spPr>
      </p:pic>
      <p:sp>
        <p:nvSpPr>
          <p:cNvPr id="6" name="テキスト ボックス 5"/>
          <p:cNvSpPr txBox="1"/>
          <p:nvPr/>
        </p:nvSpPr>
        <p:spPr>
          <a:xfrm>
            <a:off x="4341689" y="3220219"/>
            <a:ext cx="2184993" cy="307777"/>
          </a:xfrm>
          <a:prstGeom prst="rect">
            <a:avLst/>
          </a:prstGeom>
          <a:noFill/>
        </p:spPr>
        <p:txBody>
          <a:bodyPr wrap="square" rtlCol="0">
            <a:spAutoFit/>
          </a:bodyPr>
          <a:lstStyle/>
          <a:p>
            <a:r>
              <a:rPr lang="ja-JP" altLang="en-US" sz="1400" dirty="0" smtClean="0">
                <a:solidFill>
                  <a:prstClr val="black"/>
                </a:solidFill>
              </a:rPr>
              <a:t>土浦</a:t>
            </a:r>
            <a:r>
              <a:rPr lang="ja-JP" altLang="en-US" sz="1400" dirty="0">
                <a:solidFill>
                  <a:prstClr val="black"/>
                </a:solidFill>
              </a:rPr>
              <a:t>や霞ヶ浦の名産品店</a:t>
            </a:r>
          </a:p>
        </p:txBody>
      </p:sp>
      <p:sp>
        <p:nvSpPr>
          <p:cNvPr id="7" name="テキスト ボックス 6"/>
          <p:cNvSpPr txBox="1"/>
          <p:nvPr/>
        </p:nvSpPr>
        <p:spPr>
          <a:xfrm>
            <a:off x="4511980" y="5636611"/>
            <a:ext cx="1844409" cy="307777"/>
          </a:xfrm>
          <a:prstGeom prst="rect">
            <a:avLst/>
          </a:prstGeom>
          <a:noFill/>
        </p:spPr>
        <p:txBody>
          <a:bodyPr wrap="square" rtlCol="0">
            <a:spAutoFit/>
          </a:bodyPr>
          <a:lstStyle/>
          <a:p>
            <a:r>
              <a:rPr lang="ja-JP" altLang="en-US" sz="1400" dirty="0" smtClean="0">
                <a:solidFill>
                  <a:prstClr val="black"/>
                </a:solidFill>
                <a:latin typeface="ＭＳ Ｐゴシック" panose="020B0600070205080204" pitchFamily="50" charset="-128"/>
              </a:rPr>
              <a:t>サイクルスルーカフェ</a:t>
            </a:r>
            <a:endParaRPr lang="ja-JP" altLang="en-US" sz="1400" dirty="0">
              <a:solidFill>
                <a:prstClr val="black"/>
              </a:solidFill>
              <a:latin typeface="ＭＳ Ｐゴシック" panose="020B0600070205080204" pitchFamily="50" charset="-128"/>
            </a:endParaRPr>
          </a:p>
        </p:txBody>
      </p:sp>
      <p:pic>
        <p:nvPicPr>
          <p:cNvPr id="8" name="図 7"/>
          <p:cNvPicPr>
            <a:picLocks noChangeAspect="1"/>
          </p:cNvPicPr>
          <p:nvPr/>
        </p:nvPicPr>
        <p:blipFill>
          <a:blip r:embed="rId7"/>
          <a:stretch>
            <a:fillRect/>
          </a:stretch>
        </p:blipFill>
        <p:spPr>
          <a:xfrm>
            <a:off x="11393698" y="-143840"/>
            <a:ext cx="1122448" cy="1364678"/>
          </a:xfrm>
          <a:prstGeom prst="rect">
            <a:avLst/>
          </a:prstGeom>
        </p:spPr>
      </p:pic>
      <p:pic>
        <p:nvPicPr>
          <p:cNvPr id="23" name="図 22" descr="photo_kogbar_02.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99727" y="4267077"/>
            <a:ext cx="2313510" cy="1501313"/>
          </a:xfrm>
          <a:prstGeom prst="rect">
            <a:avLst/>
          </a:prstGeom>
          <a:ln>
            <a:noFill/>
          </a:ln>
          <a:effectLst>
            <a:softEdge rad="112500"/>
          </a:effectLst>
        </p:spPr>
      </p:pic>
      <p:pic>
        <p:nvPicPr>
          <p:cNvPr id="1026" name="Picture 2" descr="http://blogimg.goo.ne.jp/user_image/28/25/36492e655cb5e6a07f513242448d0b95.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03068" y="1852311"/>
            <a:ext cx="2327541" cy="1509612"/>
          </a:xfrm>
          <a:prstGeom prst="rect">
            <a:avLst/>
          </a:prstGeom>
          <a:ln>
            <a:solidFill>
              <a:srgbClr val="FF0000"/>
            </a:solidFill>
          </a:ln>
          <a:effectLst>
            <a:softEdge rad="112500"/>
          </a:effectLst>
          <a:extLst>
            <a:ext uri="{909E8E84-426E-40dd-AFC4-6F175D3DCCD1}">
              <a14:hiddenFill xmlns="" xmlns:a14="http://schemas.microsoft.com/office/drawing/2010/main">
                <a:solidFill>
                  <a:srgbClr val="FFFFFF"/>
                </a:solidFill>
              </a14:hiddenFill>
            </a:ext>
          </a:extLst>
        </p:spPr>
      </p:pic>
      <p:sp>
        <p:nvSpPr>
          <p:cNvPr id="24" name="角丸四角形 23"/>
          <p:cNvSpPr/>
          <p:nvPr/>
        </p:nvSpPr>
        <p:spPr>
          <a:xfrm>
            <a:off x="4213526" y="1144222"/>
            <a:ext cx="4355221" cy="590347"/>
          </a:xfrm>
          <a:prstGeom prst="roundRect">
            <a:avLst/>
          </a:prstGeom>
          <a:solidFill>
            <a:srgbClr val="DEEBF7"/>
          </a:solidFill>
          <a:ln w="28575" cmpd="sng">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サイクリスト</a:t>
            </a:r>
            <a:r>
              <a:rPr lang="en-US" altLang="ja-JP" sz="2000" dirty="0">
                <a:solidFill>
                  <a:prstClr val="black"/>
                </a:solidFill>
              </a:rPr>
              <a:t>×</a:t>
            </a:r>
            <a:r>
              <a:rPr lang="ja-JP" altLang="en-US" sz="2000" dirty="0">
                <a:solidFill>
                  <a:prstClr val="black"/>
                </a:solidFill>
              </a:rPr>
              <a:t>地域住民の交流の場</a:t>
            </a:r>
          </a:p>
        </p:txBody>
      </p:sp>
      <p:sp>
        <p:nvSpPr>
          <p:cNvPr id="25" name="角丸四角形 24"/>
          <p:cNvSpPr/>
          <p:nvPr/>
        </p:nvSpPr>
        <p:spPr>
          <a:xfrm>
            <a:off x="4219844" y="3606777"/>
            <a:ext cx="4379048" cy="584223"/>
          </a:xfrm>
          <a:prstGeom prst="roundRect">
            <a:avLst/>
          </a:prstGeom>
          <a:solidFill>
            <a:schemeClr val="accent1">
              <a:lumMod val="20000"/>
              <a:lumOff val="80000"/>
            </a:schemeClr>
          </a:solid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サイクリスト</a:t>
            </a:r>
            <a:r>
              <a:rPr lang="en-US" altLang="ja-JP" sz="2000" dirty="0">
                <a:solidFill>
                  <a:prstClr val="black"/>
                </a:solidFill>
              </a:rPr>
              <a:t>×</a:t>
            </a:r>
            <a:r>
              <a:rPr lang="ja-JP" altLang="en-US" sz="2000" dirty="0">
                <a:solidFill>
                  <a:prstClr val="black"/>
                </a:solidFill>
              </a:rPr>
              <a:t>サイクリストの交流の場</a:t>
            </a:r>
          </a:p>
        </p:txBody>
      </p:sp>
      <p:sp>
        <p:nvSpPr>
          <p:cNvPr id="26" name="フレーム 25"/>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交流の場としての利用</a:t>
            </a:r>
            <a:endParaRPr kumimoji="0" lang="en-US" altLang="ja-JP" sz="2800" kern="0" dirty="0">
              <a:solidFill>
                <a:prstClr val="black"/>
              </a:solidFill>
            </a:endParaRPr>
          </a:p>
        </p:txBody>
      </p:sp>
      <p:sp>
        <p:nvSpPr>
          <p:cNvPr id="38" name="テキスト ボックス 37"/>
          <p:cNvSpPr txBox="1"/>
          <p:nvPr/>
        </p:nvSpPr>
        <p:spPr>
          <a:xfrm>
            <a:off x="9978195" y="1503684"/>
            <a:ext cx="1981737" cy="307777"/>
          </a:xfrm>
          <a:prstGeom prst="rect">
            <a:avLst/>
          </a:prstGeom>
          <a:noFill/>
        </p:spPr>
        <p:txBody>
          <a:bodyPr wrap="square" rtlCol="0">
            <a:spAutoFit/>
          </a:bodyPr>
          <a:lstStyle/>
          <a:p>
            <a:r>
              <a:rPr lang="ja-JP" altLang="en-US" sz="1400" dirty="0" smtClean="0">
                <a:solidFill>
                  <a:prstClr val="black"/>
                </a:solidFill>
              </a:rPr>
              <a:t>自転車</a:t>
            </a:r>
            <a:r>
              <a:rPr lang="ja-JP" altLang="en-US" sz="1400" dirty="0">
                <a:solidFill>
                  <a:prstClr val="black"/>
                </a:solidFill>
              </a:rPr>
              <a:t>の無料貸し出し</a:t>
            </a:r>
          </a:p>
        </p:txBody>
      </p:sp>
      <p:sp>
        <p:nvSpPr>
          <p:cNvPr id="34" name="テキスト ボックス 33"/>
          <p:cNvSpPr txBox="1"/>
          <p:nvPr/>
        </p:nvSpPr>
        <p:spPr>
          <a:xfrm>
            <a:off x="6821196" y="3234459"/>
            <a:ext cx="2086838" cy="307777"/>
          </a:xfrm>
          <a:prstGeom prst="rect">
            <a:avLst/>
          </a:prstGeom>
          <a:noFill/>
        </p:spPr>
        <p:txBody>
          <a:bodyPr wrap="square" rtlCol="0">
            <a:spAutoFit/>
          </a:bodyPr>
          <a:lstStyle/>
          <a:p>
            <a:r>
              <a:rPr lang="ja-JP" altLang="en-US" sz="1400" dirty="0" smtClean="0">
                <a:solidFill>
                  <a:prstClr val="black"/>
                </a:solidFill>
              </a:rPr>
              <a:t>子ども</a:t>
            </a:r>
            <a:r>
              <a:rPr lang="ja-JP" altLang="en-US" sz="1400" dirty="0">
                <a:solidFill>
                  <a:prstClr val="black"/>
                </a:solidFill>
              </a:rPr>
              <a:t>への自転車教室</a:t>
            </a:r>
            <a:endParaRPr lang="en-US" altLang="ja-JP" sz="1400" dirty="0">
              <a:solidFill>
                <a:prstClr val="black"/>
              </a:solidFill>
            </a:endParaRPr>
          </a:p>
        </p:txBody>
      </p:sp>
      <p:sp>
        <p:nvSpPr>
          <p:cNvPr id="11" name="フレーム 10"/>
          <p:cNvSpPr/>
          <p:nvPr/>
        </p:nvSpPr>
        <p:spPr>
          <a:xfrm>
            <a:off x="508000" y="1633332"/>
            <a:ext cx="852805" cy="1067739"/>
          </a:xfrm>
          <a:prstGeom prst="frame">
            <a:avLst>
              <a:gd name="adj1" fmla="val 403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フレーム 27"/>
          <p:cNvSpPr/>
          <p:nvPr/>
        </p:nvSpPr>
        <p:spPr>
          <a:xfrm>
            <a:off x="1432403" y="1633332"/>
            <a:ext cx="1371675" cy="1067739"/>
          </a:xfrm>
          <a:prstGeom prst="frame">
            <a:avLst>
              <a:gd name="adj1" fmla="val 403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フレーム 28"/>
          <p:cNvSpPr/>
          <p:nvPr/>
        </p:nvSpPr>
        <p:spPr>
          <a:xfrm>
            <a:off x="2307357" y="2747116"/>
            <a:ext cx="496721" cy="867559"/>
          </a:xfrm>
          <a:prstGeom prst="frame">
            <a:avLst>
              <a:gd name="adj1" fmla="val 4037"/>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フレーム 29"/>
          <p:cNvSpPr/>
          <p:nvPr/>
        </p:nvSpPr>
        <p:spPr>
          <a:xfrm>
            <a:off x="4167849" y="1792565"/>
            <a:ext cx="2366751" cy="1761844"/>
          </a:xfrm>
          <a:prstGeom prst="frame">
            <a:avLst>
              <a:gd name="adj1" fmla="val 403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3" name="フレーム 32"/>
          <p:cNvSpPr/>
          <p:nvPr/>
        </p:nvSpPr>
        <p:spPr>
          <a:xfrm>
            <a:off x="6574100" y="1805832"/>
            <a:ext cx="2337764" cy="1748577"/>
          </a:xfrm>
          <a:prstGeom prst="frame">
            <a:avLst>
              <a:gd name="adj1" fmla="val 403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9" name="フレーム 38"/>
          <p:cNvSpPr/>
          <p:nvPr/>
        </p:nvSpPr>
        <p:spPr>
          <a:xfrm>
            <a:off x="1398347" y="4114800"/>
            <a:ext cx="1405731" cy="1609321"/>
          </a:xfrm>
          <a:prstGeom prst="frame">
            <a:avLst>
              <a:gd name="adj1" fmla="val 4037"/>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0" name="フレーム 39"/>
          <p:cNvSpPr/>
          <p:nvPr/>
        </p:nvSpPr>
        <p:spPr>
          <a:xfrm>
            <a:off x="4218715" y="4257188"/>
            <a:ext cx="2314107" cy="1718544"/>
          </a:xfrm>
          <a:prstGeom prst="frame">
            <a:avLst>
              <a:gd name="adj1" fmla="val 4037"/>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フレーム 40"/>
          <p:cNvSpPr/>
          <p:nvPr/>
        </p:nvSpPr>
        <p:spPr>
          <a:xfrm>
            <a:off x="6596814" y="4257188"/>
            <a:ext cx="2311220" cy="1718544"/>
          </a:xfrm>
          <a:prstGeom prst="frame">
            <a:avLst>
              <a:gd name="adj1" fmla="val 4037"/>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45</a:t>
            </a:fld>
            <a:endParaRPr lang="ja-JP" altLang="en-US">
              <a:solidFill>
                <a:prstClr val="black">
                  <a:tint val="75000"/>
                </a:prstClr>
              </a:solidFill>
            </a:endParaRPr>
          </a:p>
        </p:txBody>
      </p:sp>
    </p:spTree>
    <p:extLst>
      <p:ext uri="{BB962C8B-B14F-4D97-AF65-F5344CB8AC3E}">
        <p14:creationId xmlns:p14="http://schemas.microsoft.com/office/powerpoint/2010/main" val="1247072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角丸四角形 38"/>
          <p:cNvSpPr/>
          <p:nvPr/>
        </p:nvSpPr>
        <p:spPr>
          <a:xfrm>
            <a:off x="4631336" y="1154491"/>
            <a:ext cx="4336264" cy="4771899"/>
          </a:xfrm>
          <a:prstGeom prst="roundRect">
            <a:avLst/>
          </a:prstGeom>
          <a:solidFill>
            <a:srgbClr val="8CC068"/>
          </a:solidFill>
          <a:ln w="38100">
            <a:solidFill>
              <a:srgbClr val="68A042"/>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成立イメージ</a:t>
            </a: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a:solidFill>
                  <a:prstClr val="black"/>
                </a:solidFill>
              </a:rPr>
              <a:t>人々の目に輝きがやどる霞ヶ浦</a:t>
            </a:r>
            <a:endParaRPr kumimoji="0" lang="en-US" altLang="ja-JP" sz="2800" kern="0" dirty="0">
              <a:solidFill>
                <a:prstClr val="black"/>
              </a:solidFill>
            </a:endParaRPr>
          </a:p>
        </p:txBody>
      </p:sp>
      <p:sp>
        <p:nvSpPr>
          <p:cNvPr id="8" name="角丸四角形 7"/>
          <p:cNvSpPr/>
          <p:nvPr/>
        </p:nvSpPr>
        <p:spPr>
          <a:xfrm>
            <a:off x="189163" y="1148349"/>
            <a:ext cx="4288222" cy="2338670"/>
          </a:xfrm>
          <a:prstGeom prst="roundRect">
            <a:avLst/>
          </a:prstGeom>
          <a:solidFill>
            <a:srgbClr val="EECFCE"/>
          </a:solidFill>
          <a:ln w="38100">
            <a:solidFill>
              <a:srgbClr val="BD4441"/>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9" name="角丸四角形 8"/>
          <p:cNvSpPr/>
          <p:nvPr/>
        </p:nvSpPr>
        <p:spPr>
          <a:xfrm>
            <a:off x="179422" y="3583934"/>
            <a:ext cx="4285133" cy="2329628"/>
          </a:xfrm>
          <a:prstGeom prst="roundRect">
            <a:avLst/>
          </a:prstGeom>
          <a:solidFill>
            <a:srgbClr val="FFE48F"/>
          </a:solidFill>
          <a:ln w="38100">
            <a:solidFill>
              <a:srgbClr val="EEB5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0" name="角丸四角形 9"/>
          <p:cNvSpPr/>
          <p:nvPr/>
        </p:nvSpPr>
        <p:spPr>
          <a:xfrm>
            <a:off x="4849432" y="1334078"/>
            <a:ext cx="3951388" cy="2142223"/>
          </a:xfrm>
          <a:prstGeom prst="roundRect">
            <a:avLst/>
          </a:prstGeom>
          <a:solidFill>
            <a:srgbClr val="CCDAEC"/>
          </a:solidFill>
          <a:ln w="38100">
            <a:solidFill>
              <a:srgbClr val="76ABDC"/>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1" name="角丸四角形 10"/>
          <p:cNvSpPr/>
          <p:nvPr/>
        </p:nvSpPr>
        <p:spPr>
          <a:xfrm>
            <a:off x="4836601" y="3591751"/>
            <a:ext cx="3951389" cy="2142223"/>
          </a:xfrm>
          <a:prstGeom prst="roundRect">
            <a:avLst/>
          </a:prstGeom>
          <a:solidFill>
            <a:schemeClr val="accent6">
              <a:lumMod val="60000"/>
              <a:lumOff val="40000"/>
            </a:schemeClr>
          </a:solidFill>
          <a:ln w="38100">
            <a:solidFill>
              <a:srgbClr val="F4750C"/>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円/楕円 11"/>
          <p:cNvSpPr/>
          <p:nvPr/>
        </p:nvSpPr>
        <p:spPr>
          <a:xfrm>
            <a:off x="3553683" y="2770780"/>
            <a:ext cx="2078327" cy="1423872"/>
          </a:xfrm>
          <a:prstGeom prst="ellipse">
            <a:avLst/>
          </a:prstGeom>
          <a:solidFill>
            <a:srgbClr val="FBB425"/>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3" name="テキスト ボックス 12"/>
          <p:cNvSpPr txBox="1"/>
          <p:nvPr/>
        </p:nvSpPr>
        <p:spPr>
          <a:xfrm>
            <a:off x="405348" y="1121328"/>
            <a:ext cx="1756513" cy="523220"/>
          </a:xfrm>
          <a:prstGeom prst="rect">
            <a:avLst/>
          </a:prstGeom>
          <a:noFill/>
        </p:spPr>
        <p:txBody>
          <a:bodyPr wrap="square" rtlCol="0">
            <a:spAutoFit/>
          </a:bodyPr>
          <a:lstStyle/>
          <a:p>
            <a:r>
              <a:rPr lang="ja-JP" altLang="en-US" sz="2800" u="sng" dirty="0">
                <a:solidFill>
                  <a:prstClr val="black"/>
                </a:solidFill>
              </a:rPr>
              <a:t>地域住民</a:t>
            </a:r>
          </a:p>
        </p:txBody>
      </p:sp>
      <p:sp>
        <p:nvSpPr>
          <p:cNvPr id="14" name="テキスト ボックス 13"/>
          <p:cNvSpPr txBox="1"/>
          <p:nvPr/>
        </p:nvSpPr>
        <p:spPr>
          <a:xfrm>
            <a:off x="5844866" y="1349270"/>
            <a:ext cx="2981614" cy="523220"/>
          </a:xfrm>
          <a:prstGeom prst="rect">
            <a:avLst/>
          </a:prstGeom>
          <a:noFill/>
        </p:spPr>
        <p:txBody>
          <a:bodyPr wrap="square" rtlCol="0">
            <a:spAutoFit/>
          </a:bodyPr>
          <a:lstStyle/>
          <a:p>
            <a:r>
              <a:rPr lang="ja-JP" altLang="en-US" sz="2800" u="sng" dirty="0">
                <a:solidFill>
                  <a:prstClr val="black"/>
                </a:solidFill>
              </a:rPr>
              <a:t>人々の目を増やす</a:t>
            </a:r>
          </a:p>
        </p:txBody>
      </p:sp>
      <p:sp>
        <p:nvSpPr>
          <p:cNvPr id="15" name="テキスト ボックス 14"/>
          <p:cNvSpPr txBox="1"/>
          <p:nvPr/>
        </p:nvSpPr>
        <p:spPr>
          <a:xfrm>
            <a:off x="382095" y="3610954"/>
            <a:ext cx="2009463" cy="523220"/>
          </a:xfrm>
          <a:prstGeom prst="rect">
            <a:avLst/>
          </a:prstGeom>
          <a:noFill/>
        </p:spPr>
        <p:txBody>
          <a:bodyPr wrap="square" rtlCol="0">
            <a:spAutoFit/>
          </a:bodyPr>
          <a:lstStyle/>
          <a:p>
            <a:r>
              <a:rPr lang="ja-JP" altLang="en-US" sz="2800" u="sng" dirty="0">
                <a:solidFill>
                  <a:prstClr val="black"/>
                </a:solidFill>
              </a:rPr>
              <a:t>他地域住民</a:t>
            </a:r>
          </a:p>
        </p:txBody>
      </p:sp>
      <p:sp>
        <p:nvSpPr>
          <p:cNvPr id="16" name="テキスト ボックス 15"/>
          <p:cNvSpPr txBox="1"/>
          <p:nvPr/>
        </p:nvSpPr>
        <p:spPr>
          <a:xfrm>
            <a:off x="6414592" y="3790543"/>
            <a:ext cx="2351869" cy="523220"/>
          </a:xfrm>
          <a:prstGeom prst="rect">
            <a:avLst/>
          </a:prstGeom>
          <a:noFill/>
        </p:spPr>
        <p:txBody>
          <a:bodyPr wrap="square" rtlCol="0">
            <a:spAutoFit/>
          </a:bodyPr>
          <a:lstStyle/>
          <a:p>
            <a:r>
              <a:rPr lang="ja-JP" altLang="en-US" sz="2800" u="sng" dirty="0">
                <a:solidFill>
                  <a:prstClr val="black"/>
                </a:solidFill>
              </a:rPr>
              <a:t>親水性の向上</a:t>
            </a:r>
          </a:p>
        </p:txBody>
      </p:sp>
      <p:pic>
        <p:nvPicPr>
          <p:cNvPr id="17" name="図 16"/>
          <p:cNvPicPr>
            <a:picLocks noChangeAspect="1"/>
          </p:cNvPicPr>
          <p:nvPr/>
        </p:nvPicPr>
        <p:blipFill>
          <a:blip r:embed="rId3"/>
          <a:stretch>
            <a:fillRect/>
          </a:stretch>
        </p:blipFill>
        <p:spPr>
          <a:xfrm>
            <a:off x="7133027" y="2322930"/>
            <a:ext cx="1502760" cy="1122861"/>
          </a:xfrm>
          <a:prstGeom prst="rect">
            <a:avLst/>
          </a:prstGeom>
        </p:spPr>
      </p:pic>
      <p:pic>
        <p:nvPicPr>
          <p:cNvPr id="18" name="図 17"/>
          <p:cNvPicPr>
            <a:picLocks noChangeAspect="1"/>
          </p:cNvPicPr>
          <p:nvPr/>
        </p:nvPicPr>
        <p:blipFill>
          <a:blip r:embed="rId4"/>
          <a:stretch>
            <a:fillRect/>
          </a:stretch>
        </p:blipFill>
        <p:spPr>
          <a:xfrm>
            <a:off x="7543560" y="4826042"/>
            <a:ext cx="1141640" cy="981066"/>
          </a:xfrm>
          <a:prstGeom prst="rect">
            <a:avLst/>
          </a:prstGeom>
        </p:spPr>
      </p:pic>
      <p:pic>
        <p:nvPicPr>
          <p:cNvPr id="19" name="図 18"/>
          <p:cNvPicPr>
            <a:picLocks noChangeAspect="1"/>
          </p:cNvPicPr>
          <p:nvPr/>
        </p:nvPicPr>
        <p:blipFill>
          <a:blip r:embed="rId5"/>
          <a:stretch>
            <a:fillRect/>
          </a:stretch>
        </p:blipFill>
        <p:spPr>
          <a:xfrm>
            <a:off x="514722" y="1672826"/>
            <a:ext cx="1115470" cy="1512503"/>
          </a:xfrm>
          <a:prstGeom prst="rect">
            <a:avLst/>
          </a:prstGeom>
        </p:spPr>
      </p:pic>
      <p:pic>
        <p:nvPicPr>
          <p:cNvPr id="20" name="図 19"/>
          <p:cNvPicPr>
            <a:picLocks noChangeAspect="1"/>
          </p:cNvPicPr>
          <p:nvPr/>
        </p:nvPicPr>
        <p:blipFill>
          <a:blip r:embed="rId6"/>
          <a:stretch>
            <a:fillRect/>
          </a:stretch>
        </p:blipFill>
        <p:spPr>
          <a:xfrm>
            <a:off x="159316" y="1749643"/>
            <a:ext cx="877855" cy="1452335"/>
          </a:xfrm>
          <a:prstGeom prst="rect">
            <a:avLst/>
          </a:prstGeom>
        </p:spPr>
      </p:pic>
      <p:pic>
        <p:nvPicPr>
          <p:cNvPr id="21" name="図 20"/>
          <p:cNvPicPr>
            <a:picLocks noChangeAspect="1"/>
          </p:cNvPicPr>
          <p:nvPr/>
        </p:nvPicPr>
        <p:blipFill>
          <a:blip r:embed="rId7"/>
          <a:stretch>
            <a:fillRect/>
          </a:stretch>
        </p:blipFill>
        <p:spPr>
          <a:xfrm>
            <a:off x="121605" y="4565987"/>
            <a:ext cx="925857" cy="1341821"/>
          </a:xfrm>
          <a:prstGeom prst="rect">
            <a:avLst/>
          </a:prstGeom>
        </p:spPr>
      </p:pic>
      <p:pic>
        <p:nvPicPr>
          <p:cNvPr id="22" name="図 21"/>
          <p:cNvPicPr>
            <a:picLocks noChangeAspect="1"/>
          </p:cNvPicPr>
          <p:nvPr/>
        </p:nvPicPr>
        <p:blipFill>
          <a:blip r:embed="rId8"/>
          <a:stretch>
            <a:fillRect/>
          </a:stretch>
        </p:blipFill>
        <p:spPr>
          <a:xfrm>
            <a:off x="827711" y="4593391"/>
            <a:ext cx="944619" cy="1266683"/>
          </a:xfrm>
          <a:prstGeom prst="rect">
            <a:avLst/>
          </a:prstGeom>
        </p:spPr>
      </p:pic>
      <p:sp>
        <p:nvSpPr>
          <p:cNvPr id="23" name="テキスト ボックス 22"/>
          <p:cNvSpPr txBox="1"/>
          <p:nvPr/>
        </p:nvSpPr>
        <p:spPr>
          <a:xfrm>
            <a:off x="3848755" y="3155610"/>
            <a:ext cx="1526673" cy="646331"/>
          </a:xfrm>
          <a:prstGeom prst="rect">
            <a:avLst/>
          </a:prstGeom>
          <a:noFill/>
        </p:spPr>
        <p:txBody>
          <a:bodyPr wrap="square" rtlCol="0">
            <a:spAutoFit/>
          </a:bodyPr>
          <a:lstStyle/>
          <a:p>
            <a:r>
              <a:rPr lang="ja-JP" altLang="en-US" sz="3600" dirty="0">
                <a:solidFill>
                  <a:prstClr val="black"/>
                </a:solidFill>
              </a:rPr>
              <a:t>霞ヶ浦</a:t>
            </a:r>
          </a:p>
        </p:txBody>
      </p:sp>
      <p:sp>
        <p:nvSpPr>
          <p:cNvPr id="25" name="曲折矢印 24"/>
          <p:cNvSpPr/>
          <p:nvPr/>
        </p:nvSpPr>
        <p:spPr>
          <a:xfrm rot="10800000">
            <a:off x="-3912901" y="-1026884"/>
            <a:ext cx="1897136" cy="2053768"/>
          </a:xfrm>
          <a:prstGeom prst="bentArrow">
            <a:avLst>
              <a:gd name="adj1" fmla="val 10274"/>
              <a:gd name="adj2" fmla="val 13008"/>
              <a:gd name="adj3" fmla="val 25000"/>
              <a:gd name="adj4" fmla="val 75000"/>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26" name="曲折矢印 25"/>
          <p:cNvSpPr/>
          <p:nvPr/>
        </p:nvSpPr>
        <p:spPr>
          <a:xfrm rot="16200000">
            <a:off x="-3403607" y="2373159"/>
            <a:ext cx="1675236" cy="1949732"/>
          </a:xfrm>
          <a:prstGeom prst="bentArrow">
            <a:avLst>
              <a:gd name="adj1" fmla="val 11901"/>
              <a:gd name="adj2" fmla="val 13146"/>
              <a:gd name="adj3" fmla="val 25000"/>
              <a:gd name="adj4" fmla="val 71937"/>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27" name="左右矢印 26"/>
          <p:cNvSpPr/>
          <p:nvPr/>
        </p:nvSpPr>
        <p:spPr>
          <a:xfrm>
            <a:off x="3029612" y="5143900"/>
            <a:ext cx="1781331" cy="693781"/>
          </a:xfrm>
          <a:prstGeom prst="leftRightArrow">
            <a:avLst/>
          </a:prstGeom>
          <a:solidFill>
            <a:schemeClr val="bg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9" name="左右矢印 28"/>
          <p:cNvSpPr/>
          <p:nvPr/>
        </p:nvSpPr>
        <p:spPr>
          <a:xfrm rot="5400000">
            <a:off x="2243161" y="3282498"/>
            <a:ext cx="1360397" cy="516554"/>
          </a:xfrm>
          <a:prstGeom prst="leftRightArrow">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0" name="左右矢印 29"/>
          <p:cNvSpPr/>
          <p:nvPr/>
        </p:nvSpPr>
        <p:spPr>
          <a:xfrm>
            <a:off x="2935565" y="1429090"/>
            <a:ext cx="1811233" cy="700305"/>
          </a:xfrm>
          <a:prstGeom prst="leftRightArrow">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1" name="円/楕円 30"/>
          <p:cNvSpPr/>
          <p:nvPr/>
        </p:nvSpPr>
        <p:spPr>
          <a:xfrm>
            <a:off x="2055550" y="3157790"/>
            <a:ext cx="986350" cy="689009"/>
          </a:xfrm>
          <a:prstGeom prst="ellipse">
            <a:avLst/>
          </a:prstGeom>
          <a:solidFill>
            <a:srgbClr val="FFFF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交流</a:t>
            </a:r>
          </a:p>
        </p:txBody>
      </p:sp>
      <p:sp>
        <p:nvSpPr>
          <p:cNvPr id="32" name="円/楕円 31"/>
          <p:cNvSpPr/>
          <p:nvPr/>
        </p:nvSpPr>
        <p:spPr>
          <a:xfrm>
            <a:off x="3472618" y="5304126"/>
            <a:ext cx="986350" cy="689009"/>
          </a:xfrm>
          <a:prstGeom prst="ellipse">
            <a:avLst/>
          </a:prstGeom>
          <a:solidFill>
            <a:srgbClr val="FFFF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来訪</a:t>
            </a:r>
          </a:p>
        </p:txBody>
      </p:sp>
      <p:sp>
        <p:nvSpPr>
          <p:cNvPr id="33" name="円/楕円 32"/>
          <p:cNvSpPr/>
          <p:nvPr/>
        </p:nvSpPr>
        <p:spPr>
          <a:xfrm>
            <a:off x="5919551" y="3027334"/>
            <a:ext cx="1367425" cy="846314"/>
          </a:xfrm>
          <a:prstGeom prst="ellipse">
            <a:avLst/>
          </a:prstGeom>
          <a:solidFill>
            <a:srgbClr val="FFFF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新たな</a:t>
            </a:r>
            <a:endParaRPr lang="en-US" altLang="ja-JP" sz="2000" dirty="0">
              <a:solidFill>
                <a:prstClr val="black"/>
              </a:solidFill>
            </a:endParaRPr>
          </a:p>
          <a:p>
            <a:pPr algn="ctr"/>
            <a:r>
              <a:rPr lang="ja-JP" altLang="en-US" sz="2000" dirty="0">
                <a:solidFill>
                  <a:prstClr val="black"/>
                </a:solidFill>
              </a:rPr>
              <a:t>輝き</a:t>
            </a:r>
          </a:p>
        </p:txBody>
      </p:sp>
      <p:sp>
        <p:nvSpPr>
          <p:cNvPr id="34" name="円/楕円 33"/>
          <p:cNvSpPr/>
          <p:nvPr/>
        </p:nvSpPr>
        <p:spPr>
          <a:xfrm>
            <a:off x="-2374125" y="2837609"/>
            <a:ext cx="986350" cy="689009"/>
          </a:xfrm>
          <a:prstGeom prst="ellipse">
            <a:avLst/>
          </a:prstGeom>
          <a:solidFill>
            <a:srgbClr val="FFFF99"/>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5" name="円/楕円 34"/>
          <p:cNvSpPr/>
          <p:nvPr/>
        </p:nvSpPr>
        <p:spPr>
          <a:xfrm>
            <a:off x="-1857540" y="5532648"/>
            <a:ext cx="986350" cy="689009"/>
          </a:xfrm>
          <a:prstGeom prst="ellipse">
            <a:avLst/>
          </a:prstGeom>
          <a:solidFill>
            <a:srgbClr val="FFFF99"/>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6" name="円/楕円 35"/>
          <p:cNvSpPr/>
          <p:nvPr/>
        </p:nvSpPr>
        <p:spPr>
          <a:xfrm>
            <a:off x="3422184" y="1152516"/>
            <a:ext cx="986350" cy="689009"/>
          </a:xfrm>
          <a:prstGeom prst="ellipse">
            <a:avLst/>
          </a:prstGeom>
          <a:solidFill>
            <a:srgbClr val="FFFF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prstClr val="black"/>
                </a:solidFill>
              </a:rPr>
              <a:t>管理</a:t>
            </a:r>
            <a:endParaRPr lang="en-US" altLang="ja-JP" sz="2000" dirty="0">
              <a:solidFill>
                <a:prstClr val="black"/>
              </a:solidFill>
            </a:endParaRPr>
          </a:p>
          <a:p>
            <a:pPr algn="ctr"/>
            <a:r>
              <a:rPr lang="ja-JP" altLang="en-US" sz="2000" dirty="0">
                <a:solidFill>
                  <a:prstClr val="black"/>
                </a:solidFill>
              </a:rPr>
              <a:t>利用</a:t>
            </a:r>
          </a:p>
        </p:txBody>
      </p:sp>
      <p:sp>
        <p:nvSpPr>
          <p:cNvPr id="38" name="テキスト ボックス 37"/>
          <p:cNvSpPr txBox="1"/>
          <p:nvPr/>
        </p:nvSpPr>
        <p:spPr>
          <a:xfrm>
            <a:off x="1462529" y="2023059"/>
            <a:ext cx="2591496" cy="830997"/>
          </a:xfrm>
          <a:prstGeom prst="rect">
            <a:avLst/>
          </a:prstGeom>
          <a:noFill/>
        </p:spPr>
        <p:txBody>
          <a:bodyPr wrap="square" rtlCol="0">
            <a:spAutoFit/>
          </a:bodyPr>
          <a:lstStyle/>
          <a:p>
            <a:pPr>
              <a:lnSpc>
                <a:spcPct val="120000"/>
              </a:lnSpc>
            </a:pPr>
            <a:r>
              <a:rPr lang="ja-JP" altLang="en-US" sz="2000" dirty="0">
                <a:solidFill>
                  <a:prstClr val="black"/>
                </a:solidFill>
              </a:rPr>
              <a:t>・地域の活性化</a:t>
            </a:r>
            <a:endParaRPr lang="en-US" altLang="ja-JP" sz="2000" dirty="0">
              <a:solidFill>
                <a:prstClr val="black"/>
              </a:solidFill>
            </a:endParaRPr>
          </a:p>
          <a:p>
            <a:pPr>
              <a:lnSpc>
                <a:spcPct val="120000"/>
              </a:lnSpc>
            </a:pPr>
            <a:r>
              <a:rPr lang="ja-JP" altLang="en-US" sz="2000" dirty="0">
                <a:solidFill>
                  <a:prstClr val="black"/>
                </a:solidFill>
              </a:rPr>
              <a:t>・地域の良さの宣伝</a:t>
            </a:r>
            <a:endParaRPr lang="en-US" altLang="ja-JP" sz="2000" dirty="0">
              <a:solidFill>
                <a:prstClr val="black"/>
              </a:solidFill>
            </a:endParaRPr>
          </a:p>
        </p:txBody>
      </p:sp>
      <p:sp>
        <p:nvSpPr>
          <p:cNvPr id="40" name="テキスト ボックス 39"/>
          <p:cNvSpPr txBox="1"/>
          <p:nvPr/>
        </p:nvSpPr>
        <p:spPr>
          <a:xfrm>
            <a:off x="1590820" y="4297273"/>
            <a:ext cx="3002028" cy="820738"/>
          </a:xfrm>
          <a:prstGeom prst="rect">
            <a:avLst/>
          </a:prstGeom>
          <a:noFill/>
        </p:spPr>
        <p:txBody>
          <a:bodyPr wrap="square" rtlCol="0">
            <a:spAutoFit/>
          </a:bodyPr>
          <a:lstStyle/>
          <a:p>
            <a:pPr>
              <a:lnSpc>
                <a:spcPct val="120000"/>
              </a:lnSpc>
            </a:pPr>
            <a:r>
              <a:rPr lang="ja-JP" altLang="en-US" sz="2000" dirty="0">
                <a:solidFill>
                  <a:prstClr val="black"/>
                </a:solidFill>
              </a:rPr>
              <a:t>・良い環境でのスポーツ</a:t>
            </a:r>
            <a:endParaRPr lang="en-US" altLang="ja-JP" sz="2000" dirty="0">
              <a:solidFill>
                <a:prstClr val="black"/>
              </a:solidFill>
            </a:endParaRPr>
          </a:p>
          <a:p>
            <a:pPr>
              <a:lnSpc>
                <a:spcPct val="120000"/>
              </a:lnSpc>
            </a:pPr>
            <a:r>
              <a:rPr lang="ja-JP" altLang="en-US" sz="2000" dirty="0">
                <a:solidFill>
                  <a:prstClr val="black"/>
                </a:solidFill>
              </a:rPr>
              <a:t>・地域の良さの発見</a:t>
            </a:r>
          </a:p>
        </p:txBody>
      </p:sp>
      <p:sp>
        <p:nvSpPr>
          <p:cNvPr id="45" name="円/楕円 44"/>
          <p:cNvSpPr/>
          <p:nvPr/>
        </p:nvSpPr>
        <p:spPr>
          <a:xfrm>
            <a:off x="3528027" y="2706640"/>
            <a:ext cx="2116814" cy="1513665"/>
          </a:xfrm>
          <a:prstGeom prst="ellipse">
            <a:avLst/>
          </a:prstGeom>
          <a:solidFill>
            <a:srgbClr val="FFFF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800" u="sng" dirty="0">
                <a:solidFill>
                  <a:prstClr val="black"/>
                </a:solidFill>
              </a:rPr>
              <a:t>交流</a:t>
            </a:r>
          </a:p>
        </p:txBody>
      </p:sp>
      <p:sp>
        <p:nvSpPr>
          <p:cNvPr id="44" name="環状矢印 43"/>
          <p:cNvSpPr/>
          <p:nvPr/>
        </p:nvSpPr>
        <p:spPr>
          <a:xfrm rot="16200000">
            <a:off x="3444767" y="2033020"/>
            <a:ext cx="2257672" cy="2886566"/>
          </a:xfrm>
          <a:prstGeom prst="circularArrow">
            <a:avLst>
              <a:gd name="adj1" fmla="val 12500"/>
              <a:gd name="adj2" fmla="val 1142319"/>
              <a:gd name="adj3" fmla="val 20457681"/>
              <a:gd name="adj4" fmla="val 575606"/>
              <a:gd name="adj5" fmla="val 12500"/>
            </a:avLst>
          </a:prstGeom>
          <a:solidFill>
            <a:schemeClr val="accent2"/>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47" name="テキスト ボックス 46"/>
          <p:cNvSpPr txBox="1"/>
          <p:nvPr/>
        </p:nvSpPr>
        <p:spPr>
          <a:xfrm>
            <a:off x="4926407" y="1834359"/>
            <a:ext cx="3989874" cy="707886"/>
          </a:xfrm>
          <a:prstGeom prst="rect">
            <a:avLst/>
          </a:prstGeom>
          <a:noFill/>
        </p:spPr>
        <p:txBody>
          <a:bodyPr wrap="square" rtlCol="0">
            <a:spAutoFit/>
          </a:bodyPr>
          <a:lstStyle/>
          <a:p>
            <a:r>
              <a:rPr lang="ja-JP" altLang="en-US" sz="2000" dirty="0">
                <a:solidFill>
                  <a:prstClr val="black"/>
                </a:solidFill>
              </a:rPr>
              <a:t>・サイクリストのための拠点づくり</a:t>
            </a:r>
            <a:endParaRPr lang="en-US" altLang="ja-JP" sz="2000" dirty="0">
              <a:solidFill>
                <a:prstClr val="black"/>
              </a:solidFill>
            </a:endParaRPr>
          </a:p>
          <a:p>
            <a:r>
              <a:rPr lang="ja-JP" altLang="en-US" sz="2000" dirty="0">
                <a:solidFill>
                  <a:prstClr val="black"/>
                </a:solidFill>
              </a:rPr>
              <a:t>・ランニングマンのための拠点づくり</a:t>
            </a:r>
            <a:endParaRPr lang="en-US" altLang="ja-JP" sz="2000" dirty="0">
              <a:solidFill>
                <a:prstClr val="black"/>
              </a:solidFill>
            </a:endParaRPr>
          </a:p>
        </p:txBody>
      </p:sp>
      <p:sp>
        <p:nvSpPr>
          <p:cNvPr id="48" name="テキスト ボックス 47"/>
          <p:cNvSpPr txBox="1"/>
          <p:nvPr/>
        </p:nvSpPr>
        <p:spPr>
          <a:xfrm>
            <a:off x="5189403" y="4283144"/>
            <a:ext cx="3245784" cy="707886"/>
          </a:xfrm>
          <a:prstGeom prst="rect">
            <a:avLst/>
          </a:prstGeom>
          <a:noFill/>
        </p:spPr>
        <p:txBody>
          <a:bodyPr wrap="square" rtlCol="0">
            <a:spAutoFit/>
          </a:bodyPr>
          <a:lstStyle/>
          <a:p>
            <a:r>
              <a:rPr lang="ja-JP" altLang="en-US" sz="2000" dirty="0">
                <a:solidFill>
                  <a:prstClr val="black"/>
                </a:solidFill>
              </a:rPr>
              <a:t>・人工なぎさの整備</a:t>
            </a:r>
            <a:endParaRPr lang="en-US" altLang="ja-JP" sz="2000" dirty="0">
              <a:solidFill>
                <a:prstClr val="black"/>
              </a:solidFill>
            </a:endParaRPr>
          </a:p>
          <a:p>
            <a:r>
              <a:rPr lang="ja-JP" altLang="en-US" sz="2000" dirty="0">
                <a:solidFill>
                  <a:prstClr val="black"/>
                </a:solidFill>
              </a:rPr>
              <a:t>・四季折々のイベントの開催</a:t>
            </a: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46</a:t>
            </a:fld>
            <a:endParaRPr lang="ja-JP" altLang="en-US">
              <a:solidFill>
                <a:prstClr val="black">
                  <a:tint val="75000"/>
                </a:prstClr>
              </a:solidFill>
            </a:endParaRPr>
          </a:p>
        </p:txBody>
      </p:sp>
    </p:spTree>
    <p:extLst>
      <p:ext uri="{BB962C8B-B14F-4D97-AF65-F5344CB8AC3E}">
        <p14:creationId xmlns:p14="http://schemas.microsoft.com/office/powerpoint/2010/main" val="282428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500"/>
                                        <p:tgtEl>
                                          <p:spTgt spid="4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down)">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xit" presetSubtype="16" fill="hold" grpId="0" nodeType="clickEffect">
                                  <p:stCondLst>
                                    <p:cond delay="0"/>
                                  </p:stCondLst>
                                  <p:childTnLst>
                                    <p:animEffect transition="out" filter="circle(in)">
                                      <p:cBhvr>
                                        <p:cTn id="60" dur="1500"/>
                                        <p:tgtEl>
                                          <p:spTgt spid="12"/>
                                        </p:tgtEl>
                                      </p:cBhvr>
                                    </p:animEffect>
                                    <p:set>
                                      <p:cBhvr>
                                        <p:cTn id="61" dur="1" fill="hold">
                                          <p:stCondLst>
                                            <p:cond delay="1499"/>
                                          </p:stCondLst>
                                        </p:cTn>
                                        <p:tgtEl>
                                          <p:spTgt spid="12"/>
                                        </p:tgtEl>
                                        <p:attrNameLst>
                                          <p:attrName>style.visibility</p:attrName>
                                        </p:attrNameLst>
                                      </p:cBhvr>
                                      <p:to>
                                        <p:strVal val="hidden"/>
                                      </p:to>
                                    </p:set>
                                  </p:childTnLst>
                                </p:cTn>
                              </p:par>
                              <p:par>
                                <p:cTn id="62" presetID="6" presetClass="exit" presetSubtype="16" fill="hold" grpId="0" nodeType="withEffect">
                                  <p:stCondLst>
                                    <p:cond delay="0"/>
                                  </p:stCondLst>
                                  <p:childTnLst>
                                    <p:animEffect transition="out" filter="circle(in)">
                                      <p:cBhvr>
                                        <p:cTn id="63" dur="1500"/>
                                        <p:tgtEl>
                                          <p:spTgt spid="23"/>
                                        </p:tgtEl>
                                      </p:cBhvr>
                                    </p:animEffect>
                                    <p:set>
                                      <p:cBhvr>
                                        <p:cTn id="64" dur="1" fill="hold">
                                          <p:stCondLst>
                                            <p:cond delay="1499"/>
                                          </p:stCondLst>
                                        </p:cTn>
                                        <p:tgtEl>
                                          <p:spTgt spid="23"/>
                                        </p:tgtEl>
                                        <p:attrNameLst>
                                          <p:attrName>style.visibility</p:attrName>
                                        </p:attrNameLst>
                                      </p:cBhvr>
                                      <p:to>
                                        <p:strVal val="hidden"/>
                                      </p:to>
                                    </p:set>
                                  </p:childTnLst>
                                </p:cTn>
                              </p:par>
                            </p:childTnLst>
                          </p:cTn>
                        </p:par>
                        <p:par>
                          <p:cTn id="65" fill="hold">
                            <p:stCondLst>
                              <p:cond delay="1500"/>
                            </p:stCondLst>
                            <p:childTnLst>
                              <p:par>
                                <p:cTn id="66" presetID="21" presetClass="entr" presetSubtype="1"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heel(1)">
                                      <p:cBhvr>
                                        <p:cTn id="68" dur="1000"/>
                                        <p:tgtEl>
                                          <p:spTgt spid="44"/>
                                        </p:tgtEl>
                                      </p:cBhvr>
                                    </p:animEffect>
                                  </p:childTnLst>
                                </p:cTn>
                              </p:par>
                              <p:par>
                                <p:cTn id="69" presetID="6" presetClass="entr" presetSubtype="32"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circle(out)">
                                      <p:cBhvr>
                                        <p:cTn id="71" dur="1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down)">
                                      <p:cBhvr>
                                        <p:cTn id="7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2" grpId="0" animBg="1"/>
      <p:bldP spid="13" grpId="0"/>
      <p:bldP spid="15" grpId="0"/>
      <p:bldP spid="23" grpId="0"/>
      <p:bldP spid="27" grpId="0" animBg="1"/>
      <p:bldP spid="29" grpId="0" animBg="1"/>
      <p:bldP spid="30" grpId="0" animBg="1"/>
      <p:bldP spid="31" grpId="0" animBg="1"/>
      <p:bldP spid="32" grpId="0" animBg="1"/>
      <p:bldP spid="36" grpId="0" animBg="1"/>
      <p:bldP spid="38" grpId="0"/>
      <p:bldP spid="40" grpId="0"/>
      <p:bldP spid="45" grpId="0" animBg="1"/>
      <p:bldP spid="4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名称未設定3.psd"/>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2207958" y="266325"/>
            <a:ext cx="5090171" cy="6090025"/>
          </a:xfrm>
          <a:prstGeom prst="rect">
            <a:avLst/>
          </a:prstGeom>
        </p:spPr>
      </p:pic>
      <p:grpSp>
        <p:nvGrpSpPr>
          <p:cNvPr id="6" name="グループ化 5"/>
          <p:cNvGrpSpPr/>
          <p:nvPr/>
        </p:nvGrpSpPr>
        <p:grpSpPr>
          <a:xfrm>
            <a:off x="1134252" y="790192"/>
            <a:ext cx="3793774" cy="741542"/>
            <a:chOff x="1134252" y="790192"/>
            <a:chExt cx="3793774" cy="741542"/>
          </a:xfrm>
        </p:grpSpPr>
        <p:cxnSp>
          <p:nvCxnSpPr>
            <p:cNvPr id="20" name="直線コネクタ 19"/>
            <p:cNvCxnSpPr/>
            <p:nvPr/>
          </p:nvCxnSpPr>
          <p:spPr>
            <a:xfrm flipV="1">
              <a:off x="1134252" y="1518227"/>
              <a:ext cx="3498464" cy="13507"/>
            </a:xfrm>
            <a:prstGeom prst="line">
              <a:avLst/>
            </a:prstGeom>
            <a:ln>
              <a:solidFill>
                <a:srgbClr val="F8806C"/>
              </a:solidFill>
            </a:ln>
          </p:spPr>
          <p:style>
            <a:lnRef idx="3">
              <a:schemeClr val="accent4"/>
            </a:lnRef>
            <a:fillRef idx="0">
              <a:schemeClr val="accent4"/>
            </a:fillRef>
            <a:effectRef idx="2">
              <a:schemeClr val="accent4"/>
            </a:effectRef>
            <a:fontRef idx="minor">
              <a:schemeClr val="tx1"/>
            </a:fontRef>
          </p:style>
        </p:cxnSp>
        <p:sp>
          <p:nvSpPr>
            <p:cNvPr id="24" name="テキスト ボックス 23"/>
            <p:cNvSpPr txBox="1"/>
            <p:nvPr/>
          </p:nvSpPr>
          <p:spPr>
            <a:xfrm>
              <a:off x="1638873" y="790192"/>
              <a:ext cx="3289153" cy="646331"/>
            </a:xfrm>
            <a:prstGeom prst="rect">
              <a:avLst/>
            </a:prstGeom>
            <a:noFill/>
          </p:spPr>
          <p:txBody>
            <a:bodyPr wrap="square" rtlCol="0">
              <a:spAutoFit/>
            </a:bodyPr>
            <a:lstStyle/>
            <a:p>
              <a:pPr marL="285750" indent="-285750">
                <a:buClr>
                  <a:srgbClr val="F8806C"/>
                </a:buClr>
                <a:buFont typeface="Wingdings" panose="05000000000000000000" pitchFamily="2" charset="2"/>
                <a:buChar char="n"/>
              </a:pPr>
              <a:r>
                <a:rPr lang="ja-JP" altLang="en-US" dirty="0" smtClean="0">
                  <a:solidFill>
                    <a:prstClr val="black"/>
                  </a:solidFill>
                </a:rPr>
                <a:t>大和町段階まちづくり</a:t>
              </a:r>
              <a:endParaRPr lang="ja-JP" altLang="en-US" dirty="0">
                <a:solidFill>
                  <a:prstClr val="black"/>
                </a:solidFill>
              </a:endParaRPr>
            </a:p>
            <a:p>
              <a:pPr marL="285750" indent="-285750">
                <a:buClr>
                  <a:srgbClr val="F8806C"/>
                </a:buClr>
                <a:buFont typeface="Wingdings" panose="05000000000000000000" pitchFamily="2" charset="2"/>
                <a:buChar char="n"/>
              </a:pPr>
              <a:r>
                <a:rPr lang="ja-JP" altLang="en-US" dirty="0" smtClean="0">
                  <a:solidFill>
                    <a:prstClr val="black"/>
                  </a:solidFill>
                </a:rPr>
                <a:t>つちうら子ども教室５０５</a:t>
              </a:r>
              <a:endParaRPr lang="ja-JP" altLang="en-US" dirty="0">
                <a:solidFill>
                  <a:prstClr val="black"/>
                </a:solidFill>
              </a:endParaRPr>
            </a:p>
          </p:txBody>
        </p:sp>
      </p:grpSp>
      <p:grpSp>
        <p:nvGrpSpPr>
          <p:cNvPr id="60" name="グループ化 59"/>
          <p:cNvGrpSpPr/>
          <p:nvPr/>
        </p:nvGrpSpPr>
        <p:grpSpPr>
          <a:xfrm>
            <a:off x="859077" y="3041640"/>
            <a:ext cx="4182480" cy="923330"/>
            <a:chOff x="859077" y="3041640"/>
            <a:chExt cx="3978452" cy="923330"/>
          </a:xfrm>
        </p:grpSpPr>
        <p:cxnSp>
          <p:nvCxnSpPr>
            <p:cNvPr id="21" name="直線コネクタ 20"/>
            <p:cNvCxnSpPr/>
            <p:nvPr/>
          </p:nvCxnSpPr>
          <p:spPr>
            <a:xfrm flipV="1">
              <a:off x="859077" y="3942913"/>
              <a:ext cx="3613006" cy="763"/>
            </a:xfrm>
            <a:prstGeom prst="line">
              <a:avLst/>
            </a:prstGeom>
            <a:ln>
              <a:solidFill>
                <a:srgbClr val="FBB425"/>
              </a:solidFill>
            </a:ln>
          </p:spPr>
          <p:style>
            <a:lnRef idx="3">
              <a:schemeClr val="accent4"/>
            </a:lnRef>
            <a:fillRef idx="0">
              <a:schemeClr val="accent4"/>
            </a:fillRef>
            <a:effectRef idx="2">
              <a:schemeClr val="accent4"/>
            </a:effectRef>
            <a:fontRef idx="minor">
              <a:schemeClr val="tx1"/>
            </a:fontRef>
          </p:style>
        </p:cxnSp>
        <p:sp>
          <p:nvSpPr>
            <p:cNvPr id="28" name="テキスト ボックス 27"/>
            <p:cNvSpPr txBox="1"/>
            <p:nvPr/>
          </p:nvSpPr>
          <p:spPr>
            <a:xfrm>
              <a:off x="1571883" y="3041640"/>
              <a:ext cx="3265646" cy="923330"/>
            </a:xfrm>
            <a:prstGeom prst="rect">
              <a:avLst/>
            </a:prstGeom>
            <a:noFill/>
          </p:spPr>
          <p:txBody>
            <a:bodyPr wrap="square" rtlCol="0">
              <a:spAutoFit/>
            </a:bodyPr>
            <a:lstStyle/>
            <a:p>
              <a:pPr marL="342900" indent="-342900">
                <a:buClr>
                  <a:srgbClr val="FBB425"/>
                </a:buClr>
                <a:buFont typeface="Wingdings" panose="05000000000000000000" pitchFamily="2" charset="2"/>
                <a:buChar char="n"/>
              </a:pPr>
              <a:r>
                <a:rPr lang="en-US" altLang="ja-JP" dirty="0">
                  <a:solidFill>
                    <a:prstClr val="black"/>
                  </a:solidFill>
                </a:rPr>
                <a:t>『AKINAI』</a:t>
              </a:r>
              <a:r>
                <a:rPr lang="ja-JP" altLang="en-US" dirty="0" smtClean="0">
                  <a:solidFill>
                    <a:prstClr val="black"/>
                  </a:solidFill>
                </a:rPr>
                <a:t>コンバージョン</a:t>
              </a:r>
              <a:endParaRPr lang="en-US" altLang="ja-JP" dirty="0" smtClean="0">
                <a:solidFill>
                  <a:prstClr val="black"/>
                </a:solidFill>
              </a:endParaRPr>
            </a:p>
            <a:p>
              <a:pPr marL="800100" lvl="1" indent="-342900">
                <a:buClr>
                  <a:srgbClr val="FBB425"/>
                </a:buClr>
                <a:buFont typeface="Wingdings" panose="05000000000000000000" pitchFamily="2" charset="2"/>
                <a:buChar char="n"/>
              </a:pPr>
              <a:r>
                <a:rPr lang="ja-JP" altLang="en-US" dirty="0" smtClean="0">
                  <a:solidFill>
                    <a:prstClr val="black"/>
                  </a:solidFill>
                </a:rPr>
                <a:t>商店街再生計画</a:t>
              </a:r>
              <a:endParaRPr lang="en-US" altLang="ja-JP" dirty="0" smtClean="0">
                <a:solidFill>
                  <a:prstClr val="black"/>
                </a:solidFill>
              </a:endParaRPr>
            </a:p>
            <a:p>
              <a:pPr marL="800100" lvl="1" indent="-342900">
                <a:buClr>
                  <a:srgbClr val="FBB425"/>
                </a:buClr>
                <a:buFont typeface="Wingdings" panose="05000000000000000000" pitchFamily="2" charset="2"/>
                <a:buChar char="n"/>
              </a:pPr>
              <a:r>
                <a:rPr lang="ja-JP" altLang="en-US" dirty="0" err="1" smtClean="0">
                  <a:solidFill>
                    <a:prstClr val="black"/>
                  </a:solidFill>
                </a:rPr>
                <a:t>さんぱる</a:t>
              </a:r>
              <a:r>
                <a:rPr lang="ja-JP" altLang="en-US" dirty="0" smtClean="0">
                  <a:solidFill>
                    <a:prstClr val="black"/>
                  </a:solidFill>
                </a:rPr>
                <a:t>新規フロアプラン</a:t>
              </a:r>
              <a:endParaRPr lang="en-US" altLang="ja-JP" dirty="0">
                <a:solidFill>
                  <a:prstClr val="black"/>
                </a:solidFill>
              </a:endParaRPr>
            </a:p>
          </p:txBody>
        </p:sp>
      </p:grpSp>
      <p:grpSp>
        <p:nvGrpSpPr>
          <p:cNvPr id="61" name="グループ化 60"/>
          <p:cNvGrpSpPr/>
          <p:nvPr/>
        </p:nvGrpSpPr>
        <p:grpSpPr>
          <a:xfrm>
            <a:off x="1106214" y="4661047"/>
            <a:ext cx="3674785" cy="473830"/>
            <a:chOff x="1106214" y="4661047"/>
            <a:chExt cx="3674785" cy="473830"/>
          </a:xfrm>
        </p:grpSpPr>
        <p:cxnSp>
          <p:nvCxnSpPr>
            <p:cNvPr id="19" name="直線コネクタ 18"/>
            <p:cNvCxnSpPr/>
            <p:nvPr/>
          </p:nvCxnSpPr>
          <p:spPr>
            <a:xfrm>
              <a:off x="1106214" y="5134877"/>
              <a:ext cx="3551156" cy="0"/>
            </a:xfrm>
            <a:prstGeom prst="line">
              <a:avLst/>
            </a:prstGeom>
            <a:ln>
              <a:solidFill>
                <a:srgbClr val="33D5AB"/>
              </a:solidFill>
            </a:ln>
          </p:spPr>
          <p:style>
            <a:lnRef idx="3">
              <a:schemeClr val="accent4"/>
            </a:lnRef>
            <a:fillRef idx="0">
              <a:schemeClr val="accent4"/>
            </a:fillRef>
            <a:effectRef idx="2">
              <a:schemeClr val="accent4"/>
            </a:effectRef>
            <a:fontRef idx="minor">
              <a:schemeClr val="tx1"/>
            </a:fontRef>
          </p:style>
        </p:cxnSp>
        <p:sp>
          <p:nvSpPr>
            <p:cNvPr id="30" name="テキスト ボックス 29"/>
            <p:cNvSpPr txBox="1"/>
            <p:nvPr/>
          </p:nvSpPr>
          <p:spPr>
            <a:xfrm>
              <a:off x="1610125" y="4661047"/>
              <a:ext cx="3170874" cy="369332"/>
            </a:xfrm>
            <a:prstGeom prst="rect">
              <a:avLst/>
            </a:prstGeom>
            <a:noFill/>
          </p:spPr>
          <p:txBody>
            <a:bodyPr wrap="square" rtlCol="0">
              <a:spAutoFit/>
            </a:bodyPr>
            <a:lstStyle/>
            <a:p>
              <a:pPr marL="342900" indent="-342900">
                <a:buClr>
                  <a:srgbClr val="33D5AB"/>
                </a:buClr>
                <a:buFont typeface="Wingdings" charset="2"/>
                <a:buChar char="n"/>
              </a:pPr>
              <a:r>
                <a:rPr lang="ja-JP" altLang="en-US" dirty="0">
                  <a:solidFill>
                    <a:prstClr val="black"/>
                  </a:solidFill>
                </a:rPr>
                <a:t>道の駅の</a:t>
              </a:r>
              <a:r>
                <a:rPr lang="ja-JP" altLang="en-US" dirty="0" smtClean="0">
                  <a:solidFill>
                    <a:prstClr val="black"/>
                  </a:solidFill>
                </a:rPr>
                <a:t>設置</a:t>
              </a:r>
              <a:endParaRPr lang="en-US" altLang="ja-JP" dirty="0">
                <a:solidFill>
                  <a:prstClr val="black"/>
                </a:solidFill>
              </a:endParaRPr>
            </a:p>
          </p:txBody>
        </p:sp>
      </p:grpSp>
      <p:grpSp>
        <p:nvGrpSpPr>
          <p:cNvPr id="62" name="グループ化 61"/>
          <p:cNvGrpSpPr/>
          <p:nvPr/>
        </p:nvGrpSpPr>
        <p:grpSpPr>
          <a:xfrm>
            <a:off x="1035396" y="5970956"/>
            <a:ext cx="3783845" cy="715855"/>
            <a:chOff x="1035396" y="5970956"/>
            <a:chExt cx="3783845" cy="715855"/>
          </a:xfrm>
        </p:grpSpPr>
        <p:cxnSp>
          <p:nvCxnSpPr>
            <p:cNvPr id="22" name="直線コネクタ 21"/>
            <p:cNvCxnSpPr/>
            <p:nvPr/>
          </p:nvCxnSpPr>
          <p:spPr>
            <a:xfrm>
              <a:off x="1035396" y="6686811"/>
              <a:ext cx="3621974" cy="0"/>
            </a:xfrm>
            <a:prstGeom prst="line">
              <a:avLst/>
            </a:prstGeom>
            <a:ln>
              <a:solidFill>
                <a:srgbClr val="2FA4D9"/>
              </a:solidFill>
            </a:ln>
          </p:spPr>
          <p:style>
            <a:lnRef idx="3">
              <a:schemeClr val="accent4"/>
            </a:lnRef>
            <a:fillRef idx="0">
              <a:schemeClr val="accent4"/>
            </a:fillRef>
            <a:effectRef idx="2">
              <a:schemeClr val="accent4"/>
            </a:effectRef>
            <a:fontRef idx="minor">
              <a:schemeClr val="tx1"/>
            </a:fontRef>
          </p:style>
        </p:cxnSp>
        <p:sp>
          <p:nvSpPr>
            <p:cNvPr id="31" name="テキスト ボックス 30"/>
            <p:cNvSpPr txBox="1"/>
            <p:nvPr/>
          </p:nvSpPr>
          <p:spPr>
            <a:xfrm>
              <a:off x="1610125" y="5970956"/>
              <a:ext cx="3209116" cy="646331"/>
            </a:xfrm>
            <a:prstGeom prst="rect">
              <a:avLst/>
            </a:prstGeom>
            <a:noFill/>
          </p:spPr>
          <p:txBody>
            <a:bodyPr wrap="square" rtlCol="0">
              <a:spAutoFit/>
            </a:bodyPr>
            <a:lstStyle/>
            <a:p>
              <a:pPr marL="342900" indent="-342900">
                <a:buClr>
                  <a:srgbClr val="2FA4D9"/>
                </a:buClr>
                <a:buFont typeface="Wingdings" charset="2"/>
                <a:buChar char="n"/>
              </a:pPr>
              <a:r>
                <a:rPr lang="ja-JP" altLang="en-US" dirty="0">
                  <a:solidFill>
                    <a:prstClr val="black"/>
                  </a:solidFill>
                </a:rPr>
                <a:t>人工なぎさプロジェクト</a:t>
              </a:r>
              <a:endParaRPr lang="en-US" altLang="ja-JP" dirty="0">
                <a:solidFill>
                  <a:prstClr val="black"/>
                </a:solidFill>
              </a:endParaRPr>
            </a:p>
            <a:p>
              <a:pPr marL="342900" indent="-342900">
                <a:buClr>
                  <a:srgbClr val="2FA4D9"/>
                </a:buClr>
                <a:buFont typeface="Wingdings" charset="2"/>
                <a:buChar char="n"/>
              </a:pPr>
              <a:r>
                <a:rPr lang="ja-JP" altLang="en-US" dirty="0">
                  <a:solidFill>
                    <a:prstClr val="black"/>
                  </a:solidFill>
                </a:rPr>
                <a:t>サイクリストの拠点づくり</a:t>
              </a:r>
              <a:endParaRPr lang="en-US" altLang="ja-JP" dirty="0">
                <a:solidFill>
                  <a:prstClr val="black"/>
                </a:solidFill>
              </a:endParaRPr>
            </a:p>
          </p:txBody>
        </p:sp>
      </p:grpSp>
      <p:grpSp>
        <p:nvGrpSpPr>
          <p:cNvPr id="59" name="グループ化 58"/>
          <p:cNvGrpSpPr/>
          <p:nvPr/>
        </p:nvGrpSpPr>
        <p:grpSpPr>
          <a:xfrm>
            <a:off x="697881" y="2032066"/>
            <a:ext cx="4043840" cy="737853"/>
            <a:chOff x="697881" y="2032066"/>
            <a:chExt cx="4043840" cy="737853"/>
          </a:xfrm>
        </p:grpSpPr>
        <p:cxnSp>
          <p:nvCxnSpPr>
            <p:cNvPr id="23" name="直線コネクタ 22"/>
            <p:cNvCxnSpPr/>
            <p:nvPr/>
          </p:nvCxnSpPr>
          <p:spPr>
            <a:xfrm>
              <a:off x="697881" y="2769919"/>
              <a:ext cx="3930330" cy="0"/>
            </a:xfrm>
            <a:prstGeom prst="line">
              <a:avLst/>
            </a:prstGeom>
            <a:ln>
              <a:solidFill>
                <a:srgbClr val="928DCD"/>
              </a:solidFill>
            </a:ln>
          </p:spPr>
          <p:style>
            <a:lnRef idx="3">
              <a:schemeClr val="accent4"/>
            </a:lnRef>
            <a:fillRef idx="0">
              <a:schemeClr val="accent4"/>
            </a:fillRef>
            <a:effectRef idx="2">
              <a:schemeClr val="accent4"/>
            </a:effectRef>
            <a:fontRef idx="minor">
              <a:schemeClr val="tx1"/>
            </a:fontRef>
          </p:style>
        </p:cxnSp>
        <p:sp>
          <p:nvSpPr>
            <p:cNvPr id="25" name="テキスト ボックス 24"/>
            <p:cNvSpPr txBox="1"/>
            <p:nvPr/>
          </p:nvSpPr>
          <p:spPr>
            <a:xfrm>
              <a:off x="1570847" y="2032066"/>
              <a:ext cx="3170874" cy="646331"/>
            </a:xfrm>
            <a:prstGeom prst="rect">
              <a:avLst/>
            </a:prstGeom>
            <a:noFill/>
          </p:spPr>
          <p:txBody>
            <a:bodyPr wrap="square" rtlCol="0">
              <a:spAutoFit/>
            </a:bodyPr>
            <a:lstStyle/>
            <a:p>
              <a:pPr marL="342900" indent="-342900">
                <a:buClr>
                  <a:srgbClr val="928DCD"/>
                </a:buClr>
                <a:buFont typeface="Wingdings" charset="2"/>
                <a:buChar char="n"/>
              </a:pPr>
              <a:r>
                <a:rPr lang="ja-JP" altLang="en-US" dirty="0" smtClean="0">
                  <a:solidFill>
                    <a:prstClr val="black"/>
                  </a:solidFill>
                </a:rPr>
                <a:t>住工共生スマイル制度</a:t>
              </a:r>
              <a:endParaRPr lang="en-US" altLang="ja-JP" dirty="0" smtClean="0">
                <a:solidFill>
                  <a:prstClr val="black"/>
                </a:solidFill>
              </a:endParaRPr>
            </a:p>
            <a:p>
              <a:pPr marL="342900" indent="-342900">
                <a:buClr>
                  <a:srgbClr val="928DCD"/>
                </a:buClr>
                <a:buFont typeface="Wingdings" charset="2"/>
                <a:buChar char="n"/>
              </a:pPr>
              <a:r>
                <a:rPr lang="ja-JP" altLang="en-US" dirty="0" smtClean="0">
                  <a:solidFill>
                    <a:prstClr val="black"/>
                  </a:solidFill>
                </a:rPr>
                <a:t>健やか</a:t>
              </a:r>
              <a:r>
                <a:rPr lang="ja-JP" altLang="en-US" dirty="0">
                  <a:solidFill>
                    <a:prstClr val="black"/>
                  </a:solidFill>
                </a:rPr>
                <a:t>ホーム</a:t>
              </a:r>
              <a:r>
                <a:rPr lang="ja-JP" altLang="en-US" dirty="0" smtClean="0">
                  <a:solidFill>
                    <a:prstClr val="black"/>
                  </a:solidFill>
                </a:rPr>
                <a:t>の</a:t>
              </a:r>
              <a:r>
                <a:rPr lang="ja-JP" altLang="en-US" dirty="0">
                  <a:solidFill>
                    <a:prstClr val="black"/>
                  </a:solidFill>
                </a:rPr>
                <a:t>建設</a:t>
              </a:r>
              <a:endParaRPr lang="en-US" altLang="ja-JP" dirty="0">
                <a:solidFill>
                  <a:prstClr val="black"/>
                </a:solidFill>
              </a:endParaRPr>
            </a:p>
          </p:txBody>
        </p:sp>
      </p:grpSp>
      <p:grpSp>
        <p:nvGrpSpPr>
          <p:cNvPr id="47" name="グループ化 46"/>
          <p:cNvGrpSpPr/>
          <p:nvPr/>
        </p:nvGrpSpPr>
        <p:grpSpPr>
          <a:xfrm>
            <a:off x="5497111" y="4853772"/>
            <a:ext cx="997659" cy="930698"/>
            <a:chOff x="4025863" y="-1486404"/>
            <a:chExt cx="679382" cy="633783"/>
          </a:xfrm>
        </p:grpSpPr>
        <p:sp>
          <p:nvSpPr>
            <p:cNvPr id="48" name="角丸四角形 47"/>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9" name="図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pic>
        <p:nvPicPr>
          <p:cNvPr id="8" name="図 7"/>
          <p:cNvPicPr>
            <a:picLocks noChangeAspect="1"/>
          </p:cNvPicPr>
          <p:nvPr/>
        </p:nvPicPr>
        <p:blipFill>
          <a:blip r:embed="rId5"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859077" y="7282355"/>
            <a:ext cx="3691742" cy="2461162"/>
          </a:xfrm>
          <a:prstGeom prst="rect">
            <a:avLst/>
          </a:prstGeom>
        </p:spPr>
      </p:pic>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47</a:t>
            </a:fld>
            <a:endParaRPr lang="ja-JP" altLang="en-US" sz="2000" dirty="0">
              <a:solidFill>
                <a:prstClr val="black">
                  <a:tint val="75000"/>
                </a:prstClr>
              </a:solidFill>
            </a:endParaRPr>
          </a:p>
        </p:txBody>
      </p:sp>
      <p:pic>
        <p:nvPicPr>
          <p:cNvPr id="9" name="図 8"/>
          <p:cNvPicPr>
            <a:picLocks noChangeAspect="1"/>
          </p:cNvPicPr>
          <p:nvPr/>
        </p:nvPicPr>
        <p:blipFill>
          <a:blip r:embed="rId6" cstate="print">
            <a:clrChange>
              <a:clrFrom>
                <a:srgbClr val="FFFFFF"/>
              </a:clrFrom>
              <a:clrTo>
                <a:srgbClr val="FFFFFF">
                  <a:alpha val="0"/>
                </a:srgbClr>
              </a:clrTo>
            </a:clrChange>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rot="708119">
            <a:off x="2126493" y="6898847"/>
            <a:ext cx="1021566" cy="864926"/>
          </a:xfrm>
          <a:prstGeom prst="rect">
            <a:avLst/>
          </a:prstGeom>
        </p:spPr>
      </p:pic>
      <p:pic>
        <p:nvPicPr>
          <p:cNvPr id="10" name="図 9"/>
          <p:cNvPicPr>
            <a:picLocks noChangeAspect="1"/>
          </p:cNvPicPr>
          <p:nvPr/>
        </p:nvPicPr>
        <p:blipFill>
          <a:blip r:embed="rId6" cstate="print">
            <a:clrChange>
              <a:clrFrom>
                <a:srgbClr val="FFFFFF"/>
              </a:clrFrom>
              <a:clrTo>
                <a:srgbClr val="FFFFFF">
                  <a:alpha val="0"/>
                </a:srgbClr>
              </a:clrTo>
            </a:clrChange>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5651853" y="7034688"/>
            <a:ext cx="1020332" cy="863881"/>
          </a:xfrm>
          <a:prstGeom prst="rect">
            <a:avLst/>
          </a:prstGeom>
        </p:spPr>
      </p:pic>
      <p:pic>
        <p:nvPicPr>
          <p:cNvPr id="11" name="図 10"/>
          <p:cNvPicPr>
            <a:picLocks noChangeAspect="1"/>
          </p:cNvPicPr>
          <p:nvPr/>
        </p:nvPicPr>
        <p:blipFill>
          <a:blip r:embed="rId6" cstate="print">
            <a:clrChange>
              <a:clrFrom>
                <a:srgbClr val="FFFFFF"/>
              </a:clrFrom>
              <a:clrTo>
                <a:srgbClr val="FFFFFF">
                  <a:alpha val="0"/>
                </a:srgbClr>
              </a:clrTo>
            </a:clrChange>
            <a:duotone>
              <a:srgbClr val="70AD47">
                <a:shade val="45000"/>
                <a:satMod val="135000"/>
              </a:srgbClr>
              <a:prstClr val="white"/>
            </a:duotone>
            <a:extLst>
              <a:ext uri="{28A0092B-C50C-407E-A947-70E740481C1C}">
                <a14:useLocalDpi xmlns:a14="http://schemas.microsoft.com/office/drawing/2010/main" val="0"/>
              </a:ext>
            </a:extLst>
          </a:blip>
          <a:stretch>
            <a:fillRect/>
          </a:stretch>
        </p:blipFill>
        <p:spPr>
          <a:xfrm rot="20011231">
            <a:off x="828541" y="7721794"/>
            <a:ext cx="958607" cy="811621"/>
          </a:xfrm>
          <a:prstGeom prst="rect">
            <a:avLst/>
          </a:prstGeom>
        </p:spPr>
      </p:pic>
      <p:pic>
        <p:nvPicPr>
          <p:cNvPr id="12" name="図 11"/>
          <p:cNvPicPr>
            <a:picLocks noChangeAspect="1"/>
          </p:cNvPicPr>
          <p:nvPr/>
        </p:nvPicPr>
        <p:blipFill>
          <a:blip r:embed="rId6" cstate="print">
            <a:clrChange>
              <a:clrFrom>
                <a:srgbClr val="FFFFFF"/>
              </a:clrFrom>
              <a:clrTo>
                <a:srgbClr val="FFFFFF">
                  <a:alpha val="0"/>
                </a:srgbClr>
              </a:clrTo>
            </a:clrChange>
            <a:duotone>
              <a:srgbClr val="FFC000">
                <a:shade val="45000"/>
                <a:satMod val="135000"/>
              </a:srgbClr>
              <a:prstClr val="white"/>
            </a:duotone>
            <a:extLst>
              <a:ext uri="{28A0092B-C50C-407E-A947-70E740481C1C}">
                <a14:useLocalDpi xmlns:a14="http://schemas.microsoft.com/office/drawing/2010/main" val="0"/>
              </a:ext>
            </a:extLst>
          </a:blip>
          <a:stretch>
            <a:fillRect/>
          </a:stretch>
        </p:blipFill>
        <p:spPr>
          <a:xfrm>
            <a:off x="6162019" y="7658558"/>
            <a:ext cx="968637" cy="820113"/>
          </a:xfrm>
          <a:prstGeom prst="rect">
            <a:avLst/>
          </a:prstGeom>
        </p:spPr>
      </p:pic>
      <p:sp>
        <p:nvSpPr>
          <p:cNvPr id="18" name="円/楕円 17"/>
          <p:cNvSpPr/>
          <p:nvPr/>
        </p:nvSpPr>
        <p:spPr>
          <a:xfrm>
            <a:off x="133895" y="1683891"/>
            <a:ext cx="1221015" cy="1221015"/>
          </a:xfrm>
          <a:prstGeom prst="ellipse">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北部地区</a:t>
            </a:r>
            <a:endParaRPr lang="ja-JP" altLang="en-US" sz="2400" dirty="0">
              <a:solidFill>
                <a:prstClr val="white"/>
              </a:solidFill>
            </a:endParaRPr>
          </a:p>
        </p:txBody>
      </p:sp>
      <p:sp>
        <p:nvSpPr>
          <p:cNvPr id="17" name="円/楕円 16"/>
          <p:cNvSpPr/>
          <p:nvPr/>
        </p:nvSpPr>
        <p:spPr>
          <a:xfrm>
            <a:off x="166702" y="2906309"/>
            <a:ext cx="1189797" cy="1189797"/>
          </a:xfrm>
          <a:prstGeom prst="ellipse">
            <a:avLst/>
          </a:pr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南部地区</a:t>
            </a:r>
          </a:p>
        </p:txBody>
      </p:sp>
      <p:sp>
        <p:nvSpPr>
          <p:cNvPr id="16" name="円/楕円 15"/>
          <p:cNvSpPr/>
          <p:nvPr/>
        </p:nvSpPr>
        <p:spPr>
          <a:xfrm>
            <a:off x="178411" y="4106108"/>
            <a:ext cx="1189797" cy="1189797"/>
          </a:xfrm>
          <a:prstGeom prst="ellipse">
            <a:avLst/>
          </a:prstGeom>
          <a:solidFill>
            <a:srgbClr val="33D5AB"/>
          </a:solidFill>
          <a:ln>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新治</a:t>
            </a:r>
          </a:p>
        </p:txBody>
      </p:sp>
      <p:sp>
        <p:nvSpPr>
          <p:cNvPr id="15" name="円/楕円 14"/>
          <p:cNvSpPr/>
          <p:nvPr/>
        </p:nvSpPr>
        <p:spPr>
          <a:xfrm>
            <a:off x="17763" y="5285121"/>
            <a:ext cx="1511094" cy="1511094"/>
          </a:xfrm>
          <a:prstGeom prst="ellipse">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霞ヶ浦</a:t>
            </a:r>
          </a:p>
        </p:txBody>
      </p:sp>
      <p:sp>
        <p:nvSpPr>
          <p:cNvPr id="14" name="円/楕円 13"/>
          <p:cNvSpPr/>
          <p:nvPr/>
        </p:nvSpPr>
        <p:spPr>
          <a:xfrm>
            <a:off x="16734" y="61783"/>
            <a:ext cx="1605281" cy="1605281"/>
          </a:xfrm>
          <a:prstGeom prst="ellipse">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中心　市街地</a:t>
            </a:r>
            <a:endParaRPr lang="ja-JP" altLang="en-US" sz="2400" dirty="0">
              <a:solidFill>
                <a:prstClr val="white"/>
              </a:solidFill>
            </a:endParaRPr>
          </a:p>
        </p:txBody>
      </p:sp>
      <p:grpSp>
        <p:nvGrpSpPr>
          <p:cNvPr id="27" name="グループ化 26"/>
          <p:cNvGrpSpPr/>
          <p:nvPr/>
        </p:nvGrpSpPr>
        <p:grpSpPr>
          <a:xfrm>
            <a:off x="5497111" y="109794"/>
            <a:ext cx="982370" cy="916435"/>
            <a:chOff x="1577972" y="-1047318"/>
            <a:chExt cx="679382" cy="633783"/>
          </a:xfrm>
        </p:grpSpPr>
        <p:sp>
          <p:nvSpPr>
            <p:cNvPr id="29" name="角丸四角形 28"/>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44" name="グループ化 43"/>
          <p:cNvGrpSpPr/>
          <p:nvPr/>
        </p:nvGrpSpPr>
        <p:grpSpPr>
          <a:xfrm>
            <a:off x="5512720" y="2973502"/>
            <a:ext cx="991053" cy="924535"/>
            <a:chOff x="6457950" y="-1124949"/>
            <a:chExt cx="679382" cy="633783"/>
          </a:xfrm>
        </p:grpSpPr>
        <p:sp>
          <p:nvSpPr>
            <p:cNvPr id="45" name="角丸四角形 44"/>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46" name="図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33" name="グループ化 32"/>
          <p:cNvGrpSpPr/>
          <p:nvPr/>
        </p:nvGrpSpPr>
        <p:grpSpPr>
          <a:xfrm>
            <a:off x="5497111" y="1062326"/>
            <a:ext cx="989477" cy="918704"/>
            <a:chOff x="3123359" y="224644"/>
            <a:chExt cx="679382" cy="633783"/>
          </a:xfrm>
        </p:grpSpPr>
        <p:sp>
          <p:nvSpPr>
            <p:cNvPr id="34" name="角丸四角形 33"/>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5" name="図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36" name="グループ化 35"/>
          <p:cNvGrpSpPr/>
          <p:nvPr/>
        </p:nvGrpSpPr>
        <p:grpSpPr>
          <a:xfrm>
            <a:off x="5505965" y="5815576"/>
            <a:ext cx="1005024" cy="925558"/>
            <a:chOff x="3941204" y="239050"/>
            <a:chExt cx="688198" cy="633783"/>
          </a:xfrm>
        </p:grpSpPr>
        <p:sp>
          <p:nvSpPr>
            <p:cNvPr id="37" name="角丸四角形 36"/>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38" name="グループ化 37"/>
            <p:cNvGrpSpPr/>
            <p:nvPr/>
          </p:nvGrpSpPr>
          <p:grpSpPr>
            <a:xfrm>
              <a:off x="3941204" y="262488"/>
              <a:ext cx="673506" cy="581502"/>
              <a:chOff x="-3321408" y="4196885"/>
              <a:chExt cx="1317026" cy="1137113"/>
            </a:xfrm>
          </p:grpSpPr>
          <p:pic>
            <p:nvPicPr>
              <p:cNvPr id="39" name="図 3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40" name="図 3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50" name="グループ化 49"/>
          <p:cNvGrpSpPr/>
          <p:nvPr/>
        </p:nvGrpSpPr>
        <p:grpSpPr>
          <a:xfrm>
            <a:off x="5497111" y="3912517"/>
            <a:ext cx="996794" cy="929891"/>
            <a:chOff x="-51821" y="-1068035"/>
            <a:chExt cx="679382" cy="633783"/>
          </a:xfrm>
        </p:grpSpPr>
        <p:sp>
          <p:nvSpPr>
            <p:cNvPr id="51" name="角丸四角形 50"/>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2" name="図 5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grpSp>
        <p:nvGrpSpPr>
          <p:cNvPr id="41" name="グループ化 40"/>
          <p:cNvGrpSpPr/>
          <p:nvPr/>
        </p:nvGrpSpPr>
        <p:grpSpPr>
          <a:xfrm>
            <a:off x="5507040" y="2004834"/>
            <a:ext cx="1006343" cy="938799"/>
            <a:chOff x="5471418" y="-1240631"/>
            <a:chExt cx="679382" cy="633783"/>
          </a:xfrm>
        </p:grpSpPr>
        <p:sp>
          <p:nvSpPr>
            <p:cNvPr id="42" name="角丸四角形 41"/>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43" name="図 4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5" name="角丸四角形 4"/>
          <p:cNvSpPr/>
          <p:nvPr/>
        </p:nvSpPr>
        <p:spPr>
          <a:xfrm>
            <a:off x="6486588" y="246747"/>
            <a:ext cx="1890584" cy="642525"/>
          </a:xfrm>
          <a:prstGeom prst="round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white"/>
                </a:solidFill>
              </a:rPr>
              <a:t>商業</a:t>
            </a:r>
            <a:endParaRPr lang="ja-JP" altLang="en-US" sz="2400" dirty="0">
              <a:solidFill>
                <a:prstClr val="white"/>
              </a:solidFill>
            </a:endParaRPr>
          </a:p>
        </p:txBody>
      </p:sp>
      <p:sp>
        <p:nvSpPr>
          <p:cNvPr id="53" name="角丸四角形 52"/>
          <p:cNvSpPr/>
          <p:nvPr/>
        </p:nvSpPr>
        <p:spPr>
          <a:xfrm>
            <a:off x="6488668" y="1199181"/>
            <a:ext cx="1890584" cy="642525"/>
          </a:xfrm>
          <a:prstGeom prst="round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a:solidFill>
                  <a:prstClr val="white"/>
                </a:solidFill>
              </a:rPr>
              <a:t>工業</a:t>
            </a:r>
          </a:p>
        </p:txBody>
      </p:sp>
      <p:sp>
        <p:nvSpPr>
          <p:cNvPr id="54" name="角丸四角形 53"/>
          <p:cNvSpPr/>
          <p:nvPr/>
        </p:nvSpPr>
        <p:spPr>
          <a:xfrm>
            <a:off x="6503419" y="2130945"/>
            <a:ext cx="1890584" cy="642525"/>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black"/>
                </a:solidFill>
              </a:rPr>
              <a:t>交流</a:t>
            </a:r>
            <a:endParaRPr lang="ja-JP" altLang="en-US" sz="2400" dirty="0">
              <a:solidFill>
                <a:prstClr val="black"/>
              </a:solidFill>
            </a:endParaRPr>
          </a:p>
        </p:txBody>
      </p:sp>
      <p:sp>
        <p:nvSpPr>
          <p:cNvPr id="55" name="角丸四角形 54"/>
          <p:cNvSpPr/>
          <p:nvPr/>
        </p:nvSpPr>
        <p:spPr>
          <a:xfrm>
            <a:off x="6503419" y="3116720"/>
            <a:ext cx="1890584" cy="642525"/>
          </a:xfrm>
          <a:prstGeom prst="round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white"/>
                </a:solidFill>
              </a:rPr>
              <a:t>農業</a:t>
            </a:r>
            <a:endParaRPr lang="ja-JP" altLang="en-US" sz="2400" dirty="0">
              <a:solidFill>
                <a:prstClr val="white"/>
              </a:solidFill>
            </a:endParaRPr>
          </a:p>
        </p:txBody>
      </p:sp>
      <p:sp>
        <p:nvSpPr>
          <p:cNvPr id="56" name="角丸四角形 55"/>
          <p:cNvSpPr/>
          <p:nvPr/>
        </p:nvSpPr>
        <p:spPr>
          <a:xfrm>
            <a:off x="6503317" y="4056199"/>
            <a:ext cx="1890584" cy="642525"/>
          </a:xfrm>
          <a:prstGeom prst="round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white"/>
                </a:solidFill>
              </a:rPr>
              <a:t>自然</a:t>
            </a:r>
            <a:endParaRPr lang="ja-JP" altLang="en-US" sz="2400" dirty="0">
              <a:solidFill>
                <a:prstClr val="white"/>
              </a:solidFill>
            </a:endParaRPr>
          </a:p>
        </p:txBody>
      </p:sp>
      <p:sp>
        <p:nvSpPr>
          <p:cNvPr id="57" name="角丸四角形 56"/>
          <p:cNvSpPr/>
          <p:nvPr/>
        </p:nvSpPr>
        <p:spPr>
          <a:xfrm>
            <a:off x="6503317" y="5025567"/>
            <a:ext cx="1890584" cy="642525"/>
          </a:xfrm>
          <a:prstGeom prst="round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white"/>
                </a:solidFill>
              </a:rPr>
              <a:t>交通</a:t>
            </a:r>
            <a:endParaRPr lang="ja-JP" altLang="en-US" sz="2400" dirty="0">
              <a:solidFill>
                <a:prstClr val="white"/>
              </a:solidFill>
            </a:endParaRPr>
          </a:p>
        </p:txBody>
      </p:sp>
      <p:sp>
        <p:nvSpPr>
          <p:cNvPr id="58" name="角丸四角形 57"/>
          <p:cNvSpPr/>
          <p:nvPr/>
        </p:nvSpPr>
        <p:spPr>
          <a:xfrm>
            <a:off x="6524119" y="5961346"/>
            <a:ext cx="1890584" cy="642525"/>
          </a:xfrm>
          <a:prstGeom prst="roundRect">
            <a:avLst/>
          </a:prstGeom>
          <a:solidFill>
            <a:srgbClr val="7030A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prstClr val="white"/>
                </a:solidFill>
              </a:rPr>
              <a:t>健康</a:t>
            </a:r>
            <a:endParaRPr lang="ja-JP" altLang="en-US" sz="2400" dirty="0">
              <a:solidFill>
                <a:prstClr val="white"/>
              </a:solidFill>
            </a:endParaRPr>
          </a:p>
        </p:txBody>
      </p:sp>
    </p:spTree>
    <p:extLst>
      <p:ext uri="{BB962C8B-B14F-4D97-AF65-F5344CB8AC3E}">
        <p14:creationId xmlns:p14="http://schemas.microsoft.com/office/powerpoint/2010/main" val="3561681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名称未設定3.psd"/>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2207958" y="266325"/>
            <a:ext cx="5090171" cy="6090025"/>
          </a:xfrm>
          <a:prstGeom prst="rect">
            <a:avLst/>
          </a:prstGeom>
        </p:spPr>
      </p:pic>
      <p:pic>
        <p:nvPicPr>
          <p:cNvPr id="81" name="図 80" descr="名称未設定3.psd"/>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208357" y="269463"/>
            <a:ext cx="5090171" cy="6090025"/>
          </a:xfrm>
          <a:prstGeom prst="rect">
            <a:avLst/>
          </a:prstGeom>
        </p:spPr>
      </p:pic>
      <p:sp>
        <p:nvSpPr>
          <p:cNvPr id="80" name="円/楕円 79"/>
          <p:cNvSpPr/>
          <p:nvPr/>
        </p:nvSpPr>
        <p:spPr>
          <a:xfrm>
            <a:off x="4274806" y="5668143"/>
            <a:ext cx="1396377" cy="815034"/>
          </a:xfrm>
          <a:prstGeom prst="ellipse">
            <a:avLst/>
          </a:prstGeom>
          <a:solidFill>
            <a:srgbClr val="F4BAB6"/>
          </a:solidFill>
          <a:ln>
            <a:noFill/>
          </a:ln>
          <a:effectLst>
            <a:outerShdw blurRad="40000" dist="23000" dir="5400000" rotWithShape="0">
              <a:srgbClr val="000000">
                <a:alpha val="35000"/>
              </a:srgbClr>
            </a:outerShdw>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円/楕円 2"/>
          <p:cNvSpPr/>
          <p:nvPr/>
        </p:nvSpPr>
        <p:spPr>
          <a:xfrm>
            <a:off x="1713696" y="5630710"/>
            <a:ext cx="1396377" cy="815034"/>
          </a:xfrm>
          <a:prstGeom prst="ellipse">
            <a:avLst/>
          </a:prstGeom>
          <a:solidFill>
            <a:srgbClr val="FFFF00"/>
          </a:solidFill>
          <a:ln>
            <a:noFill/>
          </a:ln>
          <a:effectLst>
            <a:outerShdw blurRad="40000" dist="23000" dir="5400000" rotWithShape="0">
              <a:srgbClr val="000000">
                <a:alpha val="35000"/>
              </a:srgbClr>
            </a:outerShdw>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p:nvPicPr>
        <p:blipFill>
          <a:blip r:embed="rId5"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859077" y="7282355"/>
            <a:ext cx="3691742" cy="2461162"/>
          </a:xfrm>
          <a:prstGeom prst="rect">
            <a:avLst/>
          </a:prstGeom>
        </p:spPr>
      </p:pic>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48</a:t>
            </a:fld>
            <a:endParaRPr lang="ja-JP" altLang="en-US" sz="2000" dirty="0">
              <a:solidFill>
                <a:prstClr val="black">
                  <a:tint val="75000"/>
                </a:prstClr>
              </a:solidFill>
            </a:endParaRPr>
          </a:p>
        </p:txBody>
      </p:sp>
      <p:pic>
        <p:nvPicPr>
          <p:cNvPr id="9" name="図 8"/>
          <p:cNvPicPr>
            <a:picLocks noChangeAspect="1"/>
          </p:cNvPicPr>
          <p:nvPr/>
        </p:nvPicPr>
        <p:blipFill>
          <a:blip r:embed="rId6" cstate="print">
            <a:clrChange>
              <a:clrFrom>
                <a:srgbClr val="FFFFFF"/>
              </a:clrFrom>
              <a:clrTo>
                <a:srgbClr val="FFFFFF">
                  <a:alpha val="0"/>
                </a:srgbClr>
              </a:clrTo>
            </a:clrChange>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rot="708119">
            <a:off x="2126493" y="6898847"/>
            <a:ext cx="1021566" cy="864926"/>
          </a:xfrm>
          <a:prstGeom prst="rect">
            <a:avLst/>
          </a:prstGeom>
        </p:spPr>
      </p:pic>
      <p:pic>
        <p:nvPicPr>
          <p:cNvPr id="10" name="図 9"/>
          <p:cNvPicPr>
            <a:picLocks noChangeAspect="1"/>
          </p:cNvPicPr>
          <p:nvPr/>
        </p:nvPicPr>
        <p:blipFill>
          <a:blip r:embed="rId6" cstate="print">
            <a:clrChange>
              <a:clrFrom>
                <a:srgbClr val="FFFFFF"/>
              </a:clrFrom>
              <a:clrTo>
                <a:srgbClr val="FFFFFF">
                  <a:alpha val="0"/>
                </a:srgbClr>
              </a:clrTo>
            </a:clrChange>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5651853" y="7034688"/>
            <a:ext cx="1020332" cy="863881"/>
          </a:xfrm>
          <a:prstGeom prst="rect">
            <a:avLst/>
          </a:prstGeom>
        </p:spPr>
      </p:pic>
      <p:pic>
        <p:nvPicPr>
          <p:cNvPr id="11" name="図 10"/>
          <p:cNvPicPr>
            <a:picLocks noChangeAspect="1"/>
          </p:cNvPicPr>
          <p:nvPr/>
        </p:nvPicPr>
        <p:blipFill>
          <a:blip r:embed="rId6" cstate="print">
            <a:clrChange>
              <a:clrFrom>
                <a:srgbClr val="FFFFFF"/>
              </a:clrFrom>
              <a:clrTo>
                <a:srgbClr val="FFFFFF">
                  <a:alpha val="0"/>
                </a:srgbClr>
              </a:clrTo>
            </a:clrChange>
            <a:duotone>
              <a:srgbClr val="70AD47">
                <a:shade val="45000"/>
                <a:satMod val="135000"/>
              </a:srgbClr>
              <a:prstClr val="white"/>
            </a:duotone>
            <a:extLst>
              <a:ext uri="{28A0092B-C50C-407E-A947-70E740481C1C}">
                <a14:useLocalDpi xmlns:a14="http://schemas.microsoft.com/office/drawing/2010/main" val="0"/>
              </a:ext>
            </a:extLst>
          </a:blip>
          <a:stretch>
            <a:fillRect/>
          </a:stretch>
        </p:blipFill>
        <p:spPr>
          <a:xfrm rot="20011231">
            <a:off x="828541" y="7721794"/>
            <a:ext cx="958607" cy="811621"/>
          </a:xfrm>
          <a:prstGeom prst="rect">
            <a:avLst/>
          </a:prstGeom>
        </p:spPr>
      </p:pic>
      <p:pic>
        <p:nvPicPr>
          <p:cNvPr id="12" name="図 11"/>
          <p:cNvPicPr>
            <a:picLocks noChangeAspect="1"/>
          </p:cNvPicPr>
          <p:nvPr/>
        </p:nvPicPr>
        <p:blipFill>
          <a:blip r:embed="rId6" cstate="print">
            <a:clrChange>
              <a:clrFrom>
                <a:srgbClr val="FFFFFF"/>
              </a:clrFrom>
              <a:clrTo>
                <a:srgbClr val="FFFFFF">
                  <a:alpha val="0"/>
                </a:srgbClr>
              </a:clrTo>
            </a:clrChange>
            <a:duotone>
              <a:srgbClr val="FFC000">
                <a:shade val="45000"/>
                <a:satMod val="135000"/>
              </a:srgbClr>
              <a:prstClr val="white"/>
            </a:duotone>
            <a:extLst>
              <a:ext uri="{28A0092B-C50C-407E-A947-70E740481C1C}">
                <a14:useLocalDpi xmlns:a14="http://schemas.microsoft.com/office/drawing/2010/main" val="0"/>
              </a:ext>
            </a:extLst>
          </a:blip>
          <a:stretch>
            <a:fillRect/>
          </a:stretch>
        </p:blipFill>
        <p:spPr>
          <a:xfrm>
            <a:off x="6162019" y="7658558"/>
            <a:ext cx="968637" cy="820113"/>
          </a:xfrm>
          <a:prstGeom prst="rect">
            <a:avLst/>
          </a:prstGeom>
        </p:spPr>
      </p:pic>
      <p:sp>
        <p:nvSpPr>
          <p:cNvPr id="14" name="円/楕円 13"/>
          <p:cNvSpPr/>
          <p:nvPr/>
        </p:nvSpPr>
        <p:spPr>
          <a:xfrm>
            <a:off x="177375" y="61783"/>
            <a:ext cx="1605281" cy="1605281"/>
          </a:xfrm>
          <a:prstGeom prst="ellipse">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中心　市街地</a:t>
            </a:r>
            <a:endParaRPr lang="ja-JP" altLang="en-US" sz="2400" dirty="0">
              <a:solidFill>
                <a:prstClr val="white"/>
              </a:solidFill>
            </a:endParaRPr>
          </a:p>
        </p:txBody>
      </p:sp>
      <p:grpSp>
        <p:nvGrpSpPr>
          <p:cNvPr id="27" name="グループ化 26"/>
          <p:cNvGrpSpPr/>
          <p:nvPr/>
        </p:nvGrpSpPr>
        <p:grpSpPr>
          <a:xfrm>
            <a:off x="586214" y="1443616"/>
            <a:ext cx="787602" cy="734739"/>
            <a:chOff x="1577972" y="-1047318"/>
            <a:chExt cx="679382" cy="633783"/>
          </a:xfrm>
        </p:grpSpPr>
        <p:sp>
          <p:nvSpPr>
            <p:cNvPr id="29" name="角丸四角形 28"/>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41" name="グループ化 40"/>
          <p:cNvGrpSpPr/>
          <p:nvPr/>
        </p:nvGrpSpPr>
        <p:grpSpPr>
          <a:xfrm>
            <a:off x="576604" y="2222265"/>
            <a:ext cx="806822" cy="752670"/>
            <a:chOff x="5471418" y="-1240631"/>
            <a:chExt cx="679382" cy="633783"/>
          </a:xfrm>
        </p:grpSpPr>
        <p:sp>
          <p:nvSpPr>
            <p:cNvPr id="42" name="角丸四角形 41"/>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43" name="図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18" name="円/楕円 17"/>
          <p:cNvSpPr/>
          <p:nvPr/>
        </p:nvSpPr>
        <p:spPr>
          <a:xfrm>
            <a:off x="1932040" y="61783"/>
            <a:ext cx="1605281" cy="1605281"/>
          </a:xfrm>
          <a:prstGeom prst="ellipse">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北部　地区</a:t>
            </a:r>
            <a:endParaRPr lang="ja-JP" altLang="en-US" sz="2400" dirty="0">
              <a:solidFill>
                <a:prstClr val="white"/>
              </a:solidFill>
            </a:endParaRPr>
          </a:p>
        </p:txBody>
      </p:sp>
      <p:sp>
        <p:nvSpPr>
          <p:cNvPr id="17" name="円/楕円 16"/>
          <p:cNvSpPr/>
          <p:nvPr/>
        </p:nvSpPr>
        <p:spPr>
          <a:xfrm>
            <a:off x="3748488" y="66495"/>
            <a:ext cx="1605282" cy="1605282"/>
          </a:xfrm>
          <a:prstGeom prst="ellipse">
            <a:avLst/>
          </a:pr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南部　地区</a:t>
            </a:r>
            <a:endParaRPr lang="ja-JP" altLang="en-US" sz="2400" dirty="0">
              <a:solidFill>
                <a:prstClr val="white"/>
              </a:solidFill>
            </a:endParaRPr>
          </a:p>
        </p:txBody>
      </p:sp>
      <p:sp>
        <p:nvSpPr>
          <p:cNvPr id="16" name="円/楕円 15"/>
          <p:cNvSpPr/>
          <p:nvPr/>
        </p:nvSpPr>
        <p:spPr>
          <a:xfrm>
            <a:off x="5527864" y="59537"/>
            <a:ext cx="1605283" cy="1605283"/>
          </a:xfrm>
          <a:prstGeom prst="ellipse">
            <a:avLst/>
          </a:prstGeom>
          <a:solidFill>
            <a:srgbClr val="33D5AB"/>
          </a:solidFill>
          <a:ln>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新治</a:t>
            </a:r>
          </a:p>
        </p:txBody>
      </p:sp>
      <p:sp>
        <p:nvSpPr>
          <p:cNvPr id="15" name="円/楕円 14"/>
          <p:cNvSpPr/>
          <p:nvPr/>
        </p:nvSpPr>
        <p:spPr>
          <a:xfrm>
            <a:off x="7257813" y="74225"/>
            <a:ext cx="1605285" cy="1605285"/>
          </a:xfrm>
          <a:prstGeom prst="ellipse">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霞ヶ浦</a:t>
            </a:r>
          </a:p>
        </p:txBody>
      </p:sp>
      <p:grpSp>
        <p:nvGrpSpPr>
          <p:cNvPr id="59" name="グループ化 58"/>
          <p:cNvGrpSpPr/>
          <p:nvPr/>
        </p:nvGrpSpPr>
        <p:grpSpPr>
          <a:xfrm>
            <a:off x="2353478" y="2196992"/>
            <a:ext cx="806822" cy="752670"/>
            <a:chOff x="5471418" y="-1240631"/>
            <a:chExt cx="679382" cy="633783"/>
          </a:xfrm>
        </p:grpSpPr>
        <p:sp>
          <p:nvSpPr>
            <p:cNvPr id="60" name="角丸四角形 59"/>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61" name="図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62" name="グループ化 61"/>
          <p:cNvGrpSpPr/>
          <p:nvPr/>
        </p:nvGrpSpPr>
        <p:grpSpPr>
          <a:xfrm>
            <a:off x="4170630" y="1456351"/>
            <a:ext cx="787602" cy="734739"/>
            <a:chOff x="1577972" y="-1047318"/>
            <a:chExt cx="679382" cy="633783"/>
          </a:xfrm>
        </p:grpSpPr>
        <p:sp>
          <p:nvSpPr>
            <p:cNvPr id="63" name="角丸四角形 62"/>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64" name="図 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65" name="グループ化 64"/>
          <p:cNvGrpSpPr/>
          <p:nvPr/>
        </p:nvGrpSpPr>
        <p:grpSpPr>
          <a:xfrm>
            <a:off x="4161020" y="2236812"/>
            <a:ext cx="806822" cy="752670"/>
            <a:chOff x="5471418" y="-1240631"/>
            <a:chExt cx="679382" cy="633783"/>
          </a:xfrm>
        </p:grpSpPr>
        <p:sp>
          <p:nvSpPr>
            <p:cNvPr id="66" name="角丸四角形 65"/>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67" name="図 6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44" name="グループ化 43"/>
          <p:cNvGrpSpPr/>
          <p:nvPr/>
        </p:nvGrpSpPr>
        <p:grpSpPr>
          <a:xfrm>
            <a:off x="5540221" y="1440370"/>
            <a:ext cx="794563" cy="741233"/>
            <a:chOff x="6457950" y="-1124949"/>
            <a:chExt cx="679382" cy="633783"/>
          </a:xfrm>
        </p:grpSpPr>
        <p:sp>
          <p:nvSpPr>
            <p:cNvPr id="45" name="角丸四角形 44"/>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46" name="図 4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68" name="グループ化 67"/>
          <p:cNvGrpSpPr/>
          <p:nvPr/>
        </p:nvGrpSpPr>
        <p:grpSpPr>
          <a:xfrm>
            <a:off x="5917356" y="2225568"/>
            <a:ext cx="806822" cy="752670"/>
            <a:chOff x="5471418" y="-1240631"/>
            <a:chExt cx="679382" cy="633783"/>
          </a:xfrm>
        </p:grpSpPr>
        <p:sp>
          <p:nvSpPr>
            <p:cNvPr id="69" name="角丸四角形 68"/>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70" name="図 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71" name="グループ化 70"/>
          <p:cNvGrpSpPr/>
          <p:nvPr/>
        </p:nvGrpSpPr>
        <p:grpSpPr>
          <a:xfrm>
            <a:off x="6337001" y="1443673"/>
            <a:ext cx="799860" cy="746175"/>
            <a:chOff x="4025863" y="-1486404"/>
            <a:chExt cx="679382" cy="633783"/>
          </a:xfrm>
        </p:grpSpPr>
        <p:sp>
          <p:nvSpPr>
            <p:cNvPr id="72" name="角丸四角形 71"/>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73" name="図 7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grpSp>
        <p:nvGrpSpPr>
          <p:cNvPr id="33" name="グループ化 32"/>
          <p:cNvGrpSpPr/>
          <p:nvPr/>
        </p:nvGrpSpPr>
        <p:grpSpPr>
          <a:xfrm>
            <a:off x="1953592" y="1435533"/>
            <a:ext cx="793300" cy="736559"/>
            <a:chOff x="3123359" y="224644"/>
            <a:chExt cx="679382" cy="633783"/>
          </a:xfrm>
        </p:grpSpPr>
        <p:sp>
          <p:nvSpPr>
            <p:cNvPr id="34" name="角丸四角形 33"/>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5" name="図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36" name="グループ化 35"/>
          <p:cNvGrpSpPr/>
          <p:nvPr/>
        </p:nvGrpSpPr>
        <p:grpSpPr>
          <a:xfrm>
            <a:off x="2758542" y="1435533"/>
            <a:ext cx="805765" cy="742054"/>
            <a:chOff x="3941204" y="239050"/>
            <a:chExt cx="688198" cy="633783"/>
          </a:xfrm>
        </p:grpSpPr>
        <p:sp>
          <p:nvSpPr>
            <p:cNvPr id="37" name="角丸四角形 36"/>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38" name="グループ化 37"/>
            <p:cNvGrpSpPr/>
            <p:nvPr/>
          </p:nvGrpSpPr>
          <p:grpSpPr>
            <a:xfrm>
              <a:off x="3941204" y="262488"/>
              <a:ext cx="673506" cy="581502"/>
              <a:chOff x="-3321408" y="4196885"/>
              <a:chExt cx="1317026" cy="1137113"/>
            </a:xfrm>
          </p:grpSpPr>
          <p:pic>
            <p:nvPicPr>
              <p:cNvPr id="39" name="図 3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40" name="図 3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50" name="グループ化 49"/>
          <p:cNvGrpSpPr/>
          <p:nvPr/>
        </p:nvGrpSpPr>
        <p:grpSpPr>
          <a:xfrm>
            <a:off x="7674758" y="1444560"/>
            <a:ext cx="799166" cy="745527"/>
            <a:chOff x="-51821" y="-1068035"/>
            <a:chExt cx="679382" cy="633783"/>
          </a:xfrm>
        </p:grpSpPr>
        <p:sp>
          <p:nvSpPr>
            <p:cNvPr id="51" name="角丸四角形 50"/>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2" name="図 5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grpSp>
        <p:nvGrpSpPr>
          <p:cNvPr id="74" name="グループ化 73"/>
          <p:cNvGrpSpPr/>
          <p:nvPr/>
        </p:nvGrpSpPr>
        <p:grpSpPr>
          <a:xfrm>
            <a:off x="7678996" y="2245088"/>
            <a:ext cx="806822" cy="752670"/>
            <a:chOff x="5471418" y="-1240631"/>
            <a:chExt cx="679382" cy="633783"/>
          </a:xfrm>
        </p:grpSpPr>
        <p:sp>
          <p:nvSpPr>
            <p:cNvPr id="75" name="角丸四角形 74"/>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76" name="図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77" name="角丸四角形 76"/>
          <p:cNvSpPr/>
          <p:nvPr/>
        </p:nvSpPr>
        <p:spPr>
          <a:xfrm>
            <a:off x="384664" y="3231356"/>
            <a:ext cx="8372104" cy="953589"/>
          </a:xfrm>
          <a:prstGeom prst="roundRect">
            <a:avLst/>
          </a:prstGeom>
          <a:solidFill>
            <a:srgbClr val="ED7D31">
              <a:lumMod val="60000"/>
              <a:lumOff val="40000"/>
            </a:srgbClr>
          </a:solidFill>
          <a:ln w="38100" cap="flat" cmpd="sng" algn="ctr">
            <a:solidFill>
              <a:srgbClr val="ED7D31">
                <a:lumMod val="75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smtClean="0">
                <a:ln>
                  <a:noFill/>
                </a:ln>
                <a:effectLst/>
                <a:uLnTx/>
                <a:uFillTx/>
                <a:latin typeface="Calibri"/>
                <a:ea typeface="ＭＳ Ｐゴシック" panose="020B0600070205080204" pitchFamily="50" charset="-128"/>
                <a:cs typeface="+mn-cs"/>
              </a:rPr>
              <a:t>多くの人々がつながるまちづくり</a:t>
            </a:r>
            <a:endParaRPr kumimoji="0" lang="en-US" altLang="ja-JP" sz="2800" b="0" i="0" u="none" strike="noStrike" kern="0" cap="none" spc="0" normalizeH="0" baseline="0" noProof="0" dirty="0" smtClean="0">
              <a:ln>
                <a:noFill/>
              </a:ln>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effectLst/>
                <a:uLnTx/>
                <a:uFillTx/>
                <a:latin typeface="Calibri"/>
                <a:ea typeface="ＭＳ Ｐゴシック" panose="020B0600070205080204" pitchFamily="50" charset="-128"/>
                <a:cs typeface="+mn-cs"/>
              </a:rPr>
              <a:t>様々な世代や異なる主体など、人々の交流をうながす</a:t>
            </a:r>
          </a:p>
        </p:txBody>
      </p:sp>
      <p:sp>
        <p:nvSpPr>
          <p:cNvPr id="78" name="角丸四角形 77"/>
          <p:cNvSpPr/>
          <p:nvPr/>
        </p:nvSpPr>
        <p:spPr>
          <a:xfrm>
            <a:off x="408121" y="4227123"/>
            <a:ext cx="8372104" cy="953589"/>
          </a:xfrm>
          <a:prstGeom prst="roundRect">
            <a:avLst/>
          </a:prstGeom>
          <a:solidFill>
            <a:srgbClr val="70AD47">
              <a:lumMod val="60000"/>
              <a:lumOff val="40000"/>
            </a:srgbClr>
          </a:solidFill>
          <a:ln w="38100" cap="flat" cmpd="sng" algn="ctr">
            <a:solidFill>
              <a:srgbClr val="70AD47">
                <a:lumMod val="75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　　</a:t>
            </a:r>
            <a:r>
              <a:rPr kumimoji="0" lang="ja-JP" altLang="en-US" sz="2800" b="0" i="0" u="none" strike="noStrike" kern="0" cap="none" spc="0" normalizeH="0" baseline="0" noProof="0" dirty="0" smtClean="0">
                <a:ln>
                  <a:noFill/>
                </a:ln>
                <a:effectLst/>
                <a:uLnTx/>
                <a:uFillTx/>
                <a:latin typeface="Calibri"/>
                <a:ea typeface="ＭＳ Ｐゴシック" panose="020B0600070205080204" pitchFamily="50" charset="-128"/>
                <a:cs typeface="+mn-cs"/>
              </a:rPr>
              <a:t>これまでを活かし、これからを創るまちづくり</a:t>
            </a:r>
            <a:endParaRPr kumimoji="0" lang="en-US" altLang="ja-JP" sz="2800" b="0" i="0" u="none" strike="noStrike" kern="0" cap="none" spc="0" normalizeH="0" baseline="0" noProof="0" dirty="0" smtClean="0">
              <a:ln>
                <a:noFill/>
              </a:ln>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effectLst/>
                <a:uLnTx/>
                <a:uFillTx/>
                <a:latin typeface="Calibri"/>
                <a:ea typeface="ＭＳ Ｐゴシック" panose="020B0600070205080204" pitchFamily="50" charset="-128"/>
                <a:cs typeface="+mn-cs"/>
              </a:rPr>
              <a:t>既存のストックを活かしつつ、今後につながる新しい制度・施設を整える</a:t>
            </a:r>
          </a:p>
        </p:txBody>
      </p:sp>
      <p:sp>
        <p:nvSpPr>
          <p:cNvPr id="79" name="テキスト ボックス 78"/>
          <p:cNvSpPr txBox="1"/>
          <p:nvPr/>
        </p:nvSpPr>
        <p:spPr>
          <a:xfrm>
            <a:off x="1567798" y="5593171"/>
            <a:ext cx="5966042" cy="830997"/>
          </a:xfrm>
          <a:prstGeom prst="rect">
            <a:avLst/>
          </a:prstGeom>
          <a:noFill/>
          <a:ln>
            <a:noFill/>
          </a:ln>
        </p:spPr>
        <p:txBody>
          <a:bodyPr wrap="square" rtlCol="0">
            <a:spAutoFit/>
          </a:bodyPr>
          <a:lstStyle/>
          <a:p>
            <a:pPr algn="ctr">
              <a:buClr>
                <a:srgbClr val="002060"/>
              </a:buClr>
            </a:pPr>
            <a:r>
              <a:rPr lang="ja-JP" altLang="en-US" sz="4800" i="1" dirty="0" smtClean="0">
                <a:solidFill>
                  <a:srgbClr val="FBB425"/>
                </a:solidFill>
                <a:latin typeface="ＭＳ Ｐゴシック"/>
              </a:rPr>
              <a:t>輝き</a:t>
            </a:r>
            <a:r>
              <a:rPr lang="ja-JP" altLang="en-US" sz="4000" i="1" dirty="0" smtClean="0">
                <a:solidFill>
                  <a:prstClr val="black"/>
                </a:solidFill>
                <a:latin typeface="ＭＳ Ｐゴシック"/>
              </a:rPr>
              <a:t>を放つ</a:t>
            </a:r>
            <a:r>
              <a:rPr lang="ja-JP" altLang="en-US" sz="4400" i="1" dirty="0" smtClean="0">
                <a:solidFill>
                  <a:srgbClr val="E5564B"/>
                </a:solidFill>
                <a:latin typeface="ＭＳ Ｐゴシック"/>
              </a:rPr>
              <a:t>魅力</a:t>
            </a:r>
            <a:r>
              <a:rPr lang="ja-JP" altLang="en-US" sz="4000" i="1" dirty="0" smtClean="0">
                <a:solidFill>
                  <a:prstClr val="black"/>
                </a:solidFill>
                <a:latin typeface="ＭＳ Ｐゴシック"/>
              </a:rPr>
              <a:t>あるまち</a:t>
            </a:r>
            <a:endParaRPr lang="en-US" altLang="ja-JP" sz="4000" i="1" dirty="0" smtClean="0">
              <a:solidFill>
                <a:prstClr val="black"/>
              </a:solidFill>
              <a:latin typeface="ＭＳ Ｐゴシック"/>
            </a:endParaRPr>
          </a:p>
        </p:txBody>
      </p:sp>
    </p:spTree>
    <p:extLst>
      <p:ext uri="{BB962C8B-B14F-4D97-AF65-F5344CB8AC3E}">
        <p14:creationId xmlns:p14="http://schemas.microsoft.com/office/powerpoint/2010/main" val="2617627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childTnLst>
                                </p:cTn>
                              </p:par>
                              <p:par>
                                <p:cTn id="26" presetID="10" presetClass="entr" presetSubtype="0"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par>
                                <p:cTn id="35" presetID="10"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par>
                          <p:cTn id="41" fill="hold">
                            <p:stCondLst>
                              <p:cond delay="500"/>
                            </p:stCondLst>
                            <p:childTnLst>
                              <p:par>
                                <p:cTn id="42" presetID="16" presetClass="entr" presetSubtype="21"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barn(inVertical)">
                                      <p:cBhvr>
                                        <p:cTn id="44" dur="500"/>
                                        <p:tgtEl>
                                          <p:spTgt spid="7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barn(inVertical)">
                                      <p:cBhvr>
                                        <p:cTn id="47" dur="500"/>
                                        <p:tgtEl>
                                          <p:spTgt spid="78"/>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500"/>
                                        <p:tgtEl>
                                          <p:spTgt spid="8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500"/>
                                        <p:tgtEl>
                                          <p:spTgt spid="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3" grpId="0" animBg="1"/>
      <p:bldP spid="77" grpId="0" animBg="1"/>
      <p:bldP spid="78" grpId="0" animBg="1"/>
      <p:bldP spid="7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5452258" y="4396838"/>
            <a:ext cx="3691742" cy="2461162"/>
          </a:xfrm>
          <a:prstGeom prst="rect">
            <a:avLst/>
          </a:prstGeom>
        </p:spPr>
      </p:pic>
      <p:pic>
        <p:nvPicPr>
          <p:cNvPr id="3" name="図 2" descr="名称未設定3.psd"/>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207958" y="266325"/>
            <a:ext cx="5090171" cy="6090025"/>
          </a:xfrm>
          <a:prstGeom prst="rect">
            <a:avLst/>
          </a:prstGeom>
        </p:spPr>
      </p:pic>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49</a:t>
            </a:fld>
            <a:endParaRPr lang="ja-JP" altLang="en-US" sz="2000" dirty="0">
              <a:solidFill>
                <a:prstClr val="black">
                  <a:tint val="75000"/>
                </a:prstClr>
              </a:solidFill>
            </a:endParaRPr>
          </a:p>
        </p:txBody>
      </p:sp>
      <p:pic>
        <p:nvPicPr>
          <p:cNvPr id="5" name="図 4"/>
          <p:cNvPicPr>
            <a:picLocks noChangeAspect="1"/>
          </p:cNvPicPr>
          <p:nvPr/>
        </p:nvPicPr>
        <p:blipFill>
          <a:blip r:embed="rId4" cstate="print">
            <a:clrChange>
              <a:clrFrom>
                <a:srgbClr val="FFFFFF"/>
              </a:clrFrom>
              <a:clrTo>
                <a:srgbClr val="FFFFFF">
                  <a:alpha val="0"/>
                </a:srgbClr>
              </a:clrTo>
            </a:clrChange>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rot="708119">
            <a:off x="6719674" y="4013330"/>
            <a:ext cx="1021566" cy="864926"/>
          </a:xfrm>
          <a:prstGeom prst="rect">
            <a:avLst/>
          </a:prstGeom>
        </p:spPr>
      </p:pic>
      <p:pic>
        <p:nvPicPr>
          <p:cNvPr id="6" name="図 5"/>
          <p:cNvPicPr>
            <a:picLocks noChangeAspect="1"/>
          </p:cNvPicPr>
          <p:nvPr/>
        </p:nvPicPr>
        <p:blipFill>
          <a:blip r:embed="rId4" cstate="print">
            <a:clrChange>
              <a:clrFrom>
                <a:srgbClr val="FFFFFF"/>
              </a:clrFrom>
              <a:clrTo>
                <a:srgbClr val="FFFFFF">
                  <a:alpha val="0"/>
                </a:srgbClr>
              </a:clrTo>
            </a:clrChange>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5651853" y="3908419"/>
            <a:ext cx="1020332" cy="863881"/>
          </a:xfrm>
          <a:prstGeom prst="rect">
            <a:avLst/>
          </a:prstGeom>
        </p:spPr>
      </p:pic>
      <p:pic>
        <p:nvPicPr>
          <p:cNvPr id="7" name="図 6"/>
          <p:cNvPicPr>
            <a:picLocks noChangeAspect="1"/>
          </p:cNvPicPr>
          <p:nvPr/>
        </p:nvPicPr>
        <p:blipFill>
          <a:blip r:embed="rId4" cstate="print">
            <a:clrChange>
              <a:clrFrom>
                <a:srgbClr val="FFFFFF"/>
              </a:clrFrom>
              <a:clrTo>
                <a:srgbClr val="FFFFFF">
                  <a:alpha val="0"/>
                </a:srgbClr>
              </a:clrTo>
            </a:clrChange>
            <a:duotone>
              <a:srgbClr val="70AD47">
                <a:shade val="45000"/>
                <a:satMod val="135000"/>
              </a:srgbClr>
              <a:prstClr val="white"/>
            </a:duotone>
            <a:extLst>
              <a:ext uri="{28A0092B-C50C-407E-A947-70E740481C1C}">
                <a14:useLocalDpi xmlns:a14="http://schemas.microsoft.com/office/drawing/2010/main" val="0"/>
              </a:ext>
            </a:extLst>
          </a:blip>
          <a:stretch>
            <a:fillRect/>
          </a:stretch>
        </p:blipFill>
        <p:spPr>
          <a:xfrm rot="20011231">
            <a:off x="5421722" y="4836277"/>
            <a:ext cx="958607" cy="811621"/>
          </a:xfrm>
          <a:prstGeom prst="rect">
            <a:avLst/>
          </a:prstGeom>
        </p:spPr>
      </p:pic>
      <p:pic>
        <p:nvPicPr>
          <p:cNvPr id="8" name="図 7"/>
          <p:cNvPicPr>
            <a:picLocks noChangeAspect="1"/>
          </p:cNvPicPr>
          <p:nvPr/>
        </p:nvPicPr>
        <p:blipFill>
          <a:blip r:embed="rId4" cstate="print">
            <a:clrChange>
              <a:clrFrom>
                <a:srgbClr val="FFFFFF"/>
              </a:clrFrom>
              <a:clrTo>
                <a:srgbClr val="FFFFFF">
                  <a:alpha val="0"/>
                </a:srgbClr>
              </a:clrTo>
            </a:clrChange>
            <a:duotone>
              <a:srgbClr val="FFC000">
                <a:shade val="45000"/>
                <a:satMod val="135000"/>
              </a:srgbClr>
              <a:prstClr val="white"/>
            </a:duotone>
            <a:extLst>
              <a:ext uri="{28A0092B-C50C-407E-A947-70E740481C1C}">
                <a14:useLocalDpi xmlns:a14="http://schemas.microsoft.com/office/drawing/2010/main" val="0"/>
              </a:ext>
            </a:extLst>
          </a:blip>
          <a:stretch>
            <a:fillRect/>
          </a:stretch>
        </p:blipFill>
        <p:spPr>
          <a:xfrm>
            <a:off x="6162019" y="4532289"/>
            <a:ext cx="968637" cy="820113"/>
          </a:xfrm>
          <a:prstGeom prst="rect">
            <a:avLst/>
          </a:prstGeom>
        </p:spPr>
      </p:pic>
      <p:sp>
        <p:nvSpPr>
          <p:cNvPr id="9" name="テキスト ボックス 8"/>
          <p:cNvSpPr txBox="1"/>
          <p:nvPr/>
        </p:nvSpPr>
        <p:spPr>
          <a:xfrm>
            <a:off x="344384" y="2386940"/>
            <a:ext cx="8342416" cy="923330"/>
          </a:xfrm>
          <a:prstGeom prst="rect">
            <a:avLst/>
          </a:prstGeom>
          <a:noFill/>
        </p:spPr>
        <p:txBody>
          <a:bodyPr wrap="square" rtlCol="0">
            <a:spAutoFit/>
          </a:bodyPr>
          <a:lstStyle/>
          <a:p>
            <a:endParaRPr kumimoji="1" lang="ja-JP" altLang="en-US" sz="5400" dirty="0"/>
          </a:p>
        </p:txBody>
      </p:sp>
      <p:sp>
        <p:nvSpPr>
          <p:cNvPr id="12" name="円/楕円 11"/>
          <p:cNvSpPr/>
          <p:nvPr/>
        </p:nvSpPr>
        <p:spPr>
          <a:xfrm>
            <a:off x="5146420" y="2021815"/>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3" name="円/楕円 12"/>
          <p:cNvSpPr/>
          <p:nvPr/>
        </p:nvSpPr>
        <p:spPr>
          <a:xfrm>
            <a:off x="5928102" y="2063508"/>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7" name="円/楕円 16"/>
          <p:cNvSpPr/>
          <p:nvPr/>
        </p:nvSpPr>
        <p:spPr>
          <a:xfrm>
            <a:off x="6510989" y="2039862"/>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8" name="円/楕円 17"/>
          <p:cNvSpPr/>
          <p:nvPr/>
        </p:nvSpPr>
        <p:spPr>
          <a:xfrm>
            <a:off x="7292671" y="2081555"/>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9" name="円/楕円 18"/>
          <p:cNvSpPr/>
          <p:nvPr/>
        </p:nvSpPr>
        <p:spPr>
          <a:xfrm>
            <a:off x="3918342" y="2837274"/>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0" name="円/楕円 19"/>
          <p:cNvSpPr/>
          <p:nvPr/>
        </p:nvSpPr>
        <p:spPr>
          <a:xfrm>
            <a:off x="4640649" y="2843342"/>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1" name="円/楕円 20"/>
          <p:cNvSpPr/>
          <p:nvPr/>
        </p:nvSpPr>
        <p:spPr>
          <a:xfrm>
            <a:off x="5259160" y="2831571"/>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2" name="円/楕円 21"/>
          <p:cNvSpPr/>
          <p:nvPr/>
        </p:nvSpPr>
        <p:spPr>
          <a:xfrm>
            <a:off x="5874588" y="2861389"/>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0" name="テキスト ボックス 9"/>
          <p:cNvSpPr txBox="1"/>
          <p:nvPr/>
        </p:nvSpPr>
        <p:spPr>
          <a:xfrm>
            <a:off x="341890" y="2277024"/>
            <a:ext cx="8650224" cy="1569660"/>
          </a:xfrm>
          <a:prstGeom prst="rect">
            <a:avLst/>
          </a:prstGeom>
          <a:noFill/>
        </p:spPr>
        <p:txBody>
          <a:bodyPr wrap="square" rtlCol="0">
            <a:spAutoFit/>
          </a:bodyPr>
          <a:lstStyle/>
          <a:p>
            <a:pPr algn="ctr"/>
            <a:r>
              <a:rPr lang="ja-JP" altLang="en-US" sz="4800" dirty="0" smtClean="0"/>
              <a:t>地区がそれぞれ</a:t>
            </a:r>
            <a:r>
              <a:rPr lang="ja-JP" altLang="en-US" sz="1200" dirty="0" smtClean="0"/>
              <a:t>　</a:t>
            </a:r>
            <a:r>
              <a:rPr lang="ja-JP" altLang="en-US" sz="4800" dirty="0" smtClean="0"/>
              <a:t>か</a:t>
            </a:r>
            <a:r>
              <a:rPr lang="ja-JP" altLang="en-US" sz="1200" dirty="0" smtClean="0"/>
              <a:t>　</a:t>
            </a:r>
            <a:r>
              <a:rPr lang="ja-JP" altLang="en-US" sz="4800" dirty="0" smtClean="0"/>
              <a:t>が</a:t>
            </a:r>
            <a:r>
              <a:rPr lang="ja-JP" altLang="en-US" sz="1200" dirty="0" smtClean="0"/>
              <a:t>　</a:t>
            </a:r>
            <a:r>
              <a:rPr lang="ja-JP" altLang="en-US" sz="4800" dirty="0" smtClean="0"/>
              <a:t>や</a:t>
            </a:r>
            <a:r>
              <a:rPr lang="ja-JP" altLang="en-US" sz="1200" dirty="0" smtClean="0"/>
              <a:t>　</a:t>
            </a:r>
            <a:r>
              <a:rPr lang="ja-JP" altLang="en-US" sz="4800" dirty="0" smtClean="0"/>
              <a:t>き</a:t>
            </a:r>
            <a:endParaRPr lang="en-US" altLang="ja-JP" sz="4800" dirty="0" smtClean="0"/>
          </a:p>
          <a:p>
            <a:pPr algn="ctr"/>
            <a:r>
              <a:rPr kumimoji="1" lang="ja-JP" altLang="en-US" sz="4800" dirty="0" smtClean="0"/>
              <a:t>土浦市として</a:t>
            </a:r>
            <a:r>
              <a:rPr kumimoji="1" lang="ja-JP" altLang="en-US" sz="1200" dirty="0" smtClean="0"/>
              <a:t>　</a:t>
            </a:r>
            <a:r>
              <a:rPr kumimoji="1" lang="ja-JP" altLang="en-US" sz="4800" dirty="0" smtClean="0"/>
              <a:t>き</a:t>
            </a:r>
            <a:r>
              <a:rPr kumimoji="1" lang="ja-JP" altLang="en-US" sz="1200" dirty="0" smtClean="0"/>
              <a:t>　</a:t>
            </a:r>
            <a:r>
              <a:rPr kumimoji="1" lang="ja-JP" altLang="en-US" sz="4800" dirty="0" smtClean="0"/>
              <a:t>ら</a:t>
            </a:r>
            <a:r>
              <a:rPr kumimoji="1" lang="ja-JP" altLang="en-US" sz="1200" dirty="0" smtClean="0"/>
              <a:t>　</a:t>
            </a:r>
            <a:r>
              <a:rPr kumimoji="1" lang="ja-JP" altLang="en-US" sz="4800" dirty="0" smtClean="0"/>
              <a:t>め</a:t>
            </a:r>
            <a:r>
              <a:rPr kumimoji="1" lang="ja-JP" altLang="en-US" sz="1200" dirty="0" smtClean="0"/>
              <a:t>　</a:t>
            </a:r>
            <a:r>
              <a:rPr kumimoji="1" lang="ja-JP" altLang="en-US" sz="4800" dirty="0" smtClean="0"/>
              <a:t>く</a:t>
            </a:r>
            <a:r>
              <a:rPr kumimoji="1" lang="ja-JP" altLang="en-US" sz="1200" dirty="0" smtClean="0"/>
              <a:t>　</a:t>
            </a:r>
            <a:r>
              <a:rPr kumimoji="1" lang="ja-JP" altLang="en-US" sz="4800" dirty="0" smtClean="0"/>
              <a:t>まちへ</a:t>
            </a:r>
            <a:endParaRPr kumimoji="1" lang="ja-JP" altLang="en-US" sz="4800" dirty="0"/>
          </a:p>
        </p:txBody>
      </p:sp>
    </p:spTree>
    <p:extLst>
      <p:ext uri="{BB962C8B-B14F-4D97-AF65-F5344CB8AC3E}">
        <p14:creationId xmlns:p14="http://schemas.microsoft.com/office/powerpoint/2010/main" val="9090606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名称未設定1.psd"/>
          <p:cNvPicPr>
            <a:picLocks noChangeAspect="1"/>
          </p:cNvPicPr>
          <p:nvPr/>
        </p:nvPicPr>
        <p:blipFill>
          <a:blip r:embed="rId2" cstate="print">
            <a:alphaModFix amt="87000"/>
            <a:extLst>
              <a:ext uri="{28A0092B-C50C-407E-A947-70E740481C1C}">
                <a14:useLocalDpi xmlns:a14="http://schemas.microsoft.com/office/drawing/2010/main" val="0"/>
              </a:ext>
            </a:extLst>
          </a:blip>
          <a:stretch>
            <a:fillRect/>
          </a:stretch>
        </p:blipFill>
        <p:spPr>
          <a:xfrm>
            <a:off x="2786658" y="1671507"/>
            <a:ext cx="3771503" cy="4512333"/>
          </a:xfrm>
          <a:prstGeom prst="rect">
            <a:avLst/>
          </a:prstGeom>
        </p:spPr>
      </p:pic>
      <p:sp>
        <p:nvSpPr>
          <p:cNvPr id="3" name="スライド番号プレースホルダー 2"/>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a:t>
            </a:fld>
            <a:endParaRPr lang="ja-JP" altLang="en-US" sz="2000" dirty="0">
              <a:solidFill>
                <a:prstClr val="black">
                  <a:tint val="75000"/>
                </a:prstClr>
              </a:solidFill>
            </a:endParaRPr>
          </a:p>
        </p:txBody>
      </p:sp>
      <p:sp>
        <p:nvSpPr>
          <p:cNvPr id="4" name="正方形/長方形 3"/>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a:rPr>
              <a:t>ダイヤモンド土浦</a:t>
            </a:r>
            <a:endParaRPr lang="ja-JP" altLang="en-US" sz="4000" dirty="0">
              <a:solidFill>
                <a:prstClr val="black"/>
              </a:solidFill>
              <a:latin typeface="ＭＳ Ｐゴシック"/>
            </a:endParaRPr>
          </a:p>
        </p:txBody>
      </p:sp>
      <p:sp>
        <p:nvSpPr>
          <p:cNvPr id="5" name="角丸四角形 4"/>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将来都市像</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sp>
        <p:nvSpPr>
          <p:cNvPr id="8" name="テキスト ボックス 7"/>
          <p:cNvSpPr txBox="1"/>
          <p:nvPr/>
        </p:nvSpPr>
        <p:spPr>
          <a:xfrm>
            <a:off x="1356914" y="6139357"/>
            <a:ext cx="6430170" cy="584775"/>
          </a:xfrm>
          <a:prstGeom prst="rect">
            <a:avLst/>
          </a:prstGeom>
          <a:noFill/>
          <a:ln>
            <a:noFill/>
          </a:ln>
        </p:spPr>
        <p:txBody>
          <a:bodyPr wrap="square" rtlCol="0">
            <a:spAutoFit/>
          </a:bodyPr>
          <a:lstStyle/>
          <a:p>
            <a:pPr algn="ctr">
              <a:buClr>
                <a:srgbClr val="002060"/>
              </a:buClr>
            </a:pPr>
            <a:r>
              <a:rPr lang="ja-JP" altLang="en-US" sz="3200" dirty="0" smtClean="0">
                <a:solidFill>
                  <a:srgbClr val="FBB425"/>
                </a:solidFill>
                <a:latin typeface="ＭＳ Ｐゴシック"/>
              </a:rPr>
              <a:t>輝き</a:t>
            </a:r>
            <a:r>
              <a:rPr lang="ja-JP" altLang="en-US" sz="2400" dirty="0" smtClean="0">
                <a:solidFill>
                  <a:prstClr val="black"/>
                </a:solidFill>
                <a:latin typeface="ＭＳ Ｐゴシック"/>
              </a:rPr>
              <a:t>を放つ</a:t>
            </a:r>
            <a:r>
              <a:rPr lang="ja-JP" altLang="en-US" sz="2800" dirty="0" smtClean="0">
                <a:solidFill>
                  <a:srgbClr val="E5564B"/>
                </a:solidFill>
                <a:latin typeface="ＭＳ Ｐゴシック"/>
              </a:rPr>
              <a:t>魅力</a:t>
            </a:r>
            <a:r>
              <a:rPr lang="ja-JP" altLang="en-US" sz="2400" dirty="0" smtClean="0">
                <a:solidFill>
                  <a:prstClr val="black"/>
                </a:solidFill>
                <a:latin typeface="ＭＳ Ｐゴシック"/>
              </a:rPr>
              <a:t>あるまちへ</a:t>
            </a:r>
            <a:endParaRPr lang="en-US" altLang="ja-JP" sz="2400" dirty="0" smtClean="0">
              <a:solidFill>
                <a:prstClr val="black"/>
              </a:solidFill>
              <a:latin typeface="ＭＳ Ｐゴシック"/>
            </a:endParaRPr>
          </a:p>
        </p:txBody>
      </p:sp>
      <p:pic>
        <p:nvPicPr>
          <p:cNvPr id="1026" name="Picture 2" descr="あかちゃん"/>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065" y="2659382"/>
            <a:ext cx="1365979" cy="2056312"/>
          </a:xfrm>
          <a:prstGeom prst="rect">
            <a:avLst/>
          </a:prstGeom>
          <a:noFill/>
          <a:extLst>
            <a:ext uri="{909E8E84-426E-40dd-AFC4-6F175D3DCCD1}">
              <a14:hiddenFill xmlns="" xmlns:a14="http://schemas.microsoft.com/office/drawing/2010/main">
                <a:solidFill>
                  <a:srgbClr val="FFFFFF"/>
                </a:solidFill>
              </a14:hiddenFill>
            </a:ext>
          </a:extLst>
        </p:spPr>
      </p:pic>
      <p:sp>
        <p:nvSpPr>
          <p:cNvPr id="9" name="テキスト ボックス 8"/>
          <p:cNvSpPr txBox="1"/>
          <p:nvPr/>
        </p:nvSpPr>
        <p:spPr>
          <a:xfrm>
            <a:off x="-135607" y="6978212"/>
            <a:ext cx="3252652" cy="400110"/>
          </a:xfrm>
          <a:prstGeom prst="rect">
            <a:avLst/>
          </a:prstGeom>
          <a:noFill/>
        </p:spPr>
        <p:txBody>
          <a:bodyPr wrap="square" rtlCol="0">
            <a:spAutoFit/>
          </a:bodyPr>
          <a:lstStyle/>
          <a:p>
            <a:r>
              <a:rPr lang="ja-JP" altLang="en-US" sz="1000" dirty="0" smtClean="0"/>
              <a:t>子供と赤ちゃん</a:t>
            </a:r>
            <a:r>
              <a:rPr lang="en-US" altLang="ja-JP" sz="1000" dirty="0" smtClean="0"/>
              <a:t>http</a:t>
            </a:r>
            <a:r>
              <a:rPr lang="en-US" altLang="ja-JP" sz="1000" dirty="0"/>
              <a:t>://happyoasis.net/wp-content/uploads/p54.jpg</a:t>
            </a:r>
            <a:endParaRPr kumimoji="1" lang="ja-JP" altLang="en-US" sz="1000" dirty="0"/>
          </a:p>
        </p:txBody>
      </p:sp>
      <p:pic>
        <p:nvPicPr>
          <p:cNvPr id="1030" name="Picture 6" descr="http://www.ken-o-do-ibaraki.com/kanko/photo_gallery/images/tsuchiura/ph_tsuchiura_b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2632" y="-1663854"/>
            <a:ext cx="2469157" cy="164353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0" name="テキスト ボックス 9"/>
          <p:cNvSpPr txBox="1"/>
          <p:nvPr/>
        </p:nvSpPr>
        <p:spPr>
          <a:xfrm>
            <a:off x="2786658" y="7178267"/>
            <a:ext cx="5651948" cy="246221"/>
          </a:xfrm>
          <a:prstGeom prst="rect">
            <a:avLst/>
          </a:prstGeom>
          <a:noFill/>
        </p:spPr>
        <p:txBody>
          <a:bodyPr wrap="square" rtlCol="0">
            <a:spAutoFit/>
          </a:bodyPr>
          <a:lstStyle/>
          <a:p>
            <a:r>
              <a:rPr lang="ja-JP" altLang="en-US" sz="1000" dirty="0" smtClean="0"/>
              <a:t>花火</a:t>
            </a:r>
            <a:r>
              <a:rPr lang="en-US" altLang="ja-JP" sz="1000" dirty="0" smtClean="0"/>
              <a:t>http</a:t>
            </a:r>
            <a:r>
              <a:rPr lang="en-US" altLang="ja-JP" sz="1000" dirty="0"/>
              <a:t>://</a:t>
            </a:r>
            <a:r>
              <a:rPr lang="en-US" altLang="ja-JP" sz="1000" dirty="0" smtClean="0"/>
              <a:t>www.ken-o-do-ibaraki.com/kanko/photo_gallery/images/tsuchiura_s/ph_tsuchiura001.jpg</a:t>
            </a:r>
            <a:endParaRPr kumimoji="1" lang="ja-JP" altLang="en-US" sz="1000" dirty="0"/>
          </a:p>
        </p:txBody>
      </p:sp>
      <p:pic>
        <p:nvPicPr>
          <p:cNvPr id="1032" name="Picture 8" descr="http://www.ken-o-do-ibaraki.com/kanko/photo_gallery/images/tsuchiura_s/ph_tsuchiura00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40382" y="-1758745"/>
            <a:ext cx="2089100" cy="148848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34" name="Picture 10" descr="http://www.ken-o-do-ibaraki.com/kanko/photo_gallery/images/tsuchiura_s/ph_tsuchiura01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83114" y="-1696881"/>
            <a:ext cx="2274117" cy="1520817"/>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36" name="Picture 12" descr="http://www.ken-o-do-ibaraki.com/kanko/photo_gallery/images/tsuchiura_s/ph_tsuchiura00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1882" y="1229539"/>
            <a:ext cx="2337331" cy="153387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40" name="Picture 16" descr="http://www.ken-o-do-ibaraki.com/kanko/photo_gallery/images/tsuchiura_s/ph_tsuchiura02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03521" y="-2129876"/>
            <a:ext cx="2237511" cy="1496337"/>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42" name="Picture 18" descr="http://www.ken-o-do-ibaraki.com/kanko/photo_gallery/images/tsuchiura_s/ph_tsuchiura02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4665" y="4796983"/>
            <a:ext cx="2057939" cy="137624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1" name="テキスト ボックス 10"/>
          <p:cNvSpPr txBox="1"/>
          <p:nvPr/>
        </p:nvSpPr>
        <p:spPr>
          <a:xfrm>
            <a:off x="2786658" y="6978212"/>
            <a:ext cx="6357342" cy="246221"/>
          </a:xfrm>
          <a:prstGeom prst="rect">
            <a:avLst/>
          </a:prstGeom>
          <a:noFill/>
        </p:spPr>
        <p:txBody>
          <a:bodyPr wrap="square" rtlCol="0">
            <a:spAutoFit/>
          </a:bodyPr>
          <a:lstStyle/>
          <a:p>
            <a:r>
              <a:rPr lang="en-US" altLang="ja-JP" sz="1000" dirty="0"/>
              <a:t>http://www.ken-o-do-ibaraki.com/kanko/photo_gallery/tsuchiura.html</a:t>
            </a:r>
            <a:endParaRPr kumimoji="1" lang="ja-JP" altLang="en-US" sz="1000" dirty="0"/>
          </a:p>
        </p:txBody>
      </p:sp>
      <p:pic>
        <p:nvPicPr>
          <p:cNvPr id="2" name="図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70041" y="4745348"/>
            <a:ext cx="2341934" cy="1565532"/>
          </a:xfrm>
          <a:prstGeom prst="rect">
            <a:avLst/>
          </a:prstGeom>
          <a:ln>
            <a:noFill/>
          </a:ln>
          <a:effectLst>
            <a:softEdge rad="112500"/>
          </a:effectLst>
        </p:spPr>
      </p:pic>
      <p:pic>
        <p:nvPicPr>
          <p:cNvPr id="12" name="図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37567" y="3218017"/>
            <a:ext cx="2282865" cy="1468643"/>
          </a:xfrm>
          <a:prstGeom prst="rect">
            <a:avLst/>
          </a:prstGeom>
          <a:ln>
            <a:noFill/>
          </a:ln>
          <a:effectLst>
            <a:softEdge rad="112500"/>
          </a:effectLst>
        </p:spPr>
      </p:pic>
      <p:pic>
        <p:nvPicPr>
          <p:cNvPr id="13" name="図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6674" y="2986793"/>
            <a:ext cx="2383082" cy="1588101"/>
          </a:xfrm>
          <a:prstGeom prst="rect">
            <a:avLst/>
          </a:prstGeom>
          <a:ln>
            <a:noFill/>
          </a:ln>
          <a:effectLst>
            <a:softEdge rad="112500"/>
          </a:effectLst>
        </p:spPr>
      </p:pic>
      <p:pic>
        <p:nvPicPr>
          <p:cNvPr id="21" name="図 20"/>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507189" y="1517618"/>
            <a:ext cx="2163175" cy="1622381"/>
          </a:xfrm>
          <a:prstGeom prst="rect">
            <a:avLst/>
          </a:prstGeom>
          <a:ln>
            <a:noFill/>
          </a:ln>
          <a:effectLst>
            <a:softEdge rad="112500"/>
          </a:effectLst>
        </p:spPr>
      </p:pic>
      <p:pic>
        <p:nvPicPr>
          <p:cNvPr id="6" name="図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94986" y="1191857"/>
            <a:ext cx="1928916" cy="1446687"/>
          </a:xfrm>
          <a:prstGeom prst="rect">
            <a:avLst/>
          </a:prstGeom>
          <a:ln>
            <a:noFill/>
          </a:ln>
          <a:effectLst>
            <a:softEdge rad="112500"/>
          </a:effectLst>
        </p:spPr>
      </p:pic>
    </p:spTree>
    <p:extLst>
      <p:ext uri="{BB962C8B-B14F-4D97-AF65-F5344CB8AC3E}">
        <p14:creationId xmlns:p14="http://schemas.microsoft.com/office/powerpoint/2010/main" val="264705920"/>
      </p:ext>
    </p:extLst>
  </p:cSld>
  <p:clrMapOvr>
    <a:masterClrMapping/>
  </p:clrMapOvr>
  <mc:AlternateContent xmlns:mc="http://schemas.openxmlformats.org/markup-compatibility/2006" xmlns:p14="http://schemas.microsoft.com/office/powerpoint/2010/main">
    <mc:Choice Requires="p14">
      <p:transition spd="slow" p14:dur="2500">
        <p:split orient="vert"/>
      </p:transition>
    </mc:Choice>
    <mc:Fallback xmlns="">
      <p:transition spd="slow">
        <p:split orient="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正方形/長方形 3"/>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4000" b="0" i="0" u="none" strike="noStrike" kern="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5" name="角丸四角形 4"/>
          <p:cNvSpPr/>
          <p:nvPr/>
        </p:nvSpPr>
        <p:spPr>
          <a:xfrm>
            <a:off x="384665" y="140706"/>
            <a:ext cx="2630384"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4000" kern="0" dirty="0" smtClean="0">
                <a:solidFill>
                  <a:prstClr val="black"/>
                </a:solidFill>
                <a:latin typeface="HGS明朝E" panose="02020900000000000000" pitchFamily="18" charset="-128"/>
                <a:ea typeface="HGS明朝E" panose="02020900000000000000" pitchFamily="18" charset="-128"/>
              </a:rPr>
              <a:t>参考文献</a:t>
            </a:r>
            <a:endParaRPr kumimoji="0" lang="ja-JP" altLang="en-US" sz="4000" b="0" i="0" u="none" strike="noStrike" kern="0" cap="none" spc="0" normalizeH="0" baseline="0" noProof="0" dirty="0" smtClean="0">
              <a:ln>
                <a:noFill/>
              </a:ln>
              <a:solidFill>
                <a:prstClr val="black"/>
              </a:solidFill>
              <a:effectLst/>
              <a:uLnTx/>
              <a:uFillTx/>
              <a:latin typeface="HGS明朝E" panose="02020900000000000000" pitchFamily="18" charset="-128"/>
              <a:ea typeface="HGS明朝E" panose="02020900000000000000" pitchFamily="18" charset="-128"/>
              <a:cs typeface="+mn-cs"/>
            </a:endParaRPr>
          </a:p>
        </p:txBody>
      </p:sp>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50</a:t>
            </a:fld>
            <a:endParaRPr lang="ja-JP" altLang="en-US" sz="2000" dirty="0">
              <a:solidFill>
                <a:prstClr val="black">
                  <a:tint val="75000"/>
                </a:prstClr>
              </a:solidFill>
            </a:endParaRPr>
          </a:p>
        </p:txBody>
      </p:sp>
      <p:sp>
        <p:nvSpPr>
          <p:cNvPr id="6" name="テキスト ボックス 5"/>
          <p:cNvSpPr txBox="1"/>
          <p:nvPr/>
        </p:nvSpPr>
        <p:spPr>
          <a:xfrm>
            <a:off x="1462080" y="1060489"/>
            <a:ext cx="6219839" cy="5478423"/>
          </a:xfrm>
          <a:prstGeom prst="rect">
            <a:avLst/>
          </a:prstGeom>
          <a:noFill/>
        </p:spPr>
        <p:txBody>
          <a:bodyPr wrap="square" rtlCol="0">
            <a:spAutoFit/>
          </a:bodyPr>
          <a:lstStyle/>
          <a:p>
            <a:pPr marL="171450" indent="-171450">
              <a:buClr>
                <a:srgbClr val="FBB425"/>
              </a:buClr>
              <a:buFont typeface="Wingdings" panose="05000000000000000000" pitchFamily="2" charset="2"/>
              <a:buChar char="n"/>
            </a:pPr>
            <a:r>
              <a:rPr lang="ja-JP" altLang="en-US" sz="1400" dirty="0" smtClean="0"/>
              <a:t>中心市街地再生と持続可能なまちづくり（</a:t>
            </a:r>
            <a:r>
              <a:rPr lang="en-US" altLang="ja-JP" sz="1400" dirty="0" smtClean="0"/>
              <a:t>2003</a:t>
            </a:r>
            <a:r>
              <a:rPr lang="ja-JP" altLang="en-US" sz="1400" dirty="0" err="1" smtClean="0"/>
              <a:t>、</a:t>
            </a:r>
            <a:r>
              <a:rPr lang="ja-JP" altLang="en-US" sz="1400" dirty="0" smtClean="0"/>
              <a:t>学芸出版社）</a:t>
            </a:r>
            <a:endParaRPr lang="en-US" altLang="ja-JP" sz="1400" dirty="0" smtClean="0"/>
          </a:p>
          <a:p>
            <a:pPr marL="171450" indent="-171450">
              <a:buClr>
                <a:srgbClr val="FBB425"/>
              </a:buClr>
              <a:buFont typeface="Wingdings" panose="05000000000000000000" pitchFamily="2" charset="2"/>
              <a:buChar char="n"/>
            </a:pPr>
            <a:r>
              <a:rPr lang="ja-JP" altLang="en-US" sz="1400" dirty="0" smtClean="0"/>
              <a:t>土浦市</a:t>
            </a:r>
            <a:r>
              <a:rPr lang="en-US" altLang="ja-JP" sz="1400" dirty="0" smtClean="0"/>
              <a:t>HP</a:t>
            </a:r>
          </a:p>
          <a:p>
            <a:pPr marL="171450" indent="-171450">
              <a:buClr>
                <a:srgbClr val="FBB425"/>
              </a:buClr>
              <a:buFont typeface="Wingdings" panose="05000000000000000000" pitchFamily="2" charset="2"/>
              <a:buChar char="n"/>
            </a:pPr>
            <a:r>
              <a:rPr lang="en-US" altLang="ja-JP" sz="1400" dirty="0" smtClean="0"/>
              <a:t>FM</a:t>
            </a:r>
            <a:r>
              <a:rPr lang="ja-JP" altLang="en-US" sz="1400" dirty="0" smtClean="0"/>
              <a:t>ひたち　</a:t>
            </a:r>
            <a:r>
              <a:rPr lang="en-US" altLang="ja-JP" sz="1400" dirty="0" smtClean="0"/>
              <a:t>HP</a:t>
            </a:r>
          </a:p>
          <a:p>
            <a:pPr marL="171450" indent="-171450">
              <a:buClr>
                <a:srgbClr val="FBB425"/>
              </a:buClr>
              <a:buFont typeface="Wingdings" panose="05000000000000000000" pitchFamily="2" charset="2"/>
              <a:buChar char="n"/>
            </a:pPr>
            <a:r>
              <a:rPr lang="ja-JP" altLang="en-US" sz="1400" dirty="0"/>
              <a:t>安全</a:t>
            </a:r>
            <a:r>
              <a:rPr lang="ja-JP" altLang="en-US" sz="1400" dirty="0" smtClean="0"/>
              <a:t>で</a:t>
            </a:r>
            <a:r>
              <a:rPr lang="ja-JP" altLang="en-US" sz="1400" dirty="0"/>
              <a:t>快適</a:t>
            </a:r>
            <a:r>
              <a:rPr lang="ja-JP" altLang="en-US" sz="1400" dirty="0" smtClean="0"/>
              <a:t>な自転車利用環境創出ガイドライン</a:t>
            </a:r>
            <a:endParaRPr lang="en-US" altLang="ja-JP" sz="1400" dirty="0" smtClean="0"/>
          </a:p>
          <a:p>
            <a:pPr marL="171450" indent="-171450">
              <a:buClr>
                <a:srgbClr val="FBB425"/>
              </a:buClr>
              <a:buFont typeface="Wingdings" panose="05000000000000000000" pitchFamily="2" charset="2"/>
              <a:buChar char="n"/>
            </a:pPr>
            <a:r>
              <a:rPr lang="ja-JP" altLang="en-US" sz="1400" dirty="0" smtClean="0"/>
              <a:t>日本経済新聞</a:t>
            </a:r>
            <a:endParaRPr lang="en-US" altLang="ja-JP" sz="1400" dirty="0" smtClean="0"/>
          </a:p>
          <a:p>
            <a:pPr marL="171450" indent="-171450">
              <a:buClr>
                <a:srgbClr val="FBB425"/>
              </a:buClr>
              <a:buFont typeface="Wingdings" panose="05000000000000000000" pitchFamily="2" charset="2"/>
              <a:buChar char="n"/>
            </a:pPr>
            <a:r>
              <a:rPr lang="ja-JP" altLang="en-US" sz="1400" dirty="0" smtClean="0"/>
              <a:t>平成</a:t>
            </a:r>
            <a:r>
              <a:rPr lang="en-US" altLang="ja-JP" sz="1400" dirty="0"/>
              <a:t>17</a:t>
            </a:r>
            <a:r>
              <a:rPr lang="ja-JP" altLang="en-US" sz="1400" dirty="0" smtClean="0"/>
              <a:t>年度都市構造再編に伴う土地利用転換手法調査の結果</a:t>
            </a:r>
            <a:endParaRPr lang="en-US" altLang="ja-JP" sz="1400" dirty="0" smtClean="0"/>
          </a:p>
          <a:p>
            <a:pPr marL="171450" indent="-171450">
              <a:buClr>
                <a:srgbClr val="FBB425"/>
              </a:buClr>
              <a:buFont typeface="Wingdings" panose="05000000000000000000" pitchFamily="2" charset="2"/>
              <a:buChar char="n"/>
            </a:pPr>
            <a:r>
              <a:rPr lang="ja-JP" altLang="en-US" sz="1400" dirty="0" smtClean="0"/>
              <a:t>土浦市住民基本台帳　平成</a:t>
            </a:r>
            <a:r>
              <a:rPr lang="en-US" altLang="ja-JP" sz="1400" dirty="0" smtClean="0"/>
              <a:t>26</a:t>
            </a:r>
            <a:r>
              <a:rPr lang="ja-JP" altLang="en-US" sz="1400" dirty="0" smtClean="0"/>
              <a:t>年</a:t>
            </a:r>
            <a:r>
              <a:rPr lang="en-US" altLang="ja-JP" sz="1400" dirty="0" smtClean="0"/>
              <a:t>10</a:t>
            </a:r>
            <a:r>
              <a:rPr lang="ja-JP" altLang="en-US" sz="1400" dirty="0" smtClean="0"/>
              <a:t>月</a:t>
            </a:r>
            <a:r>
              <a:rPr lang="en-US" altLang="ja-JP" sz="1400" dirty="0" smtClean="0"/>
              <a:t>1</a:t>
            </a:r>
            <a:r>
              <a:rPr lang="ja-JP" altLang="en-US" sz="1400" dirty="0" smtClean="0"/>
              <a:t>日</a:t>
            </a:r>
            <a:endParaRPr kumimoji="1" lang="en-US" altLang="ja-JP" sz="1400" dirty="0" smtClean="0"/>
          </a:p>
          <a:p>
            <a:pPr marL="171450" indent="-171450">
              <a:buClr>
                <a:srgbClr val="FBB425"/>
              </a:buClr>
              <a:buFont typeface="Wingdings" panose="05000000000000000000" pitchFamily="2" charset="2"/>
              <a:buChar char="n"/>
            </a:pPr>
            <a:r>
              <a:rPr lang="ja-JP" altLang="en-US" sz="1400" dirty="0" smtClean="0"/>
              <a:t>土浦ニュータウンおおつ野ヒルズ</a:t>
            </a:r>
            <a:r>
              <a:rPr lang="en-US" altLang="ja-JP" sz="1400" dirty="0" smtClean="0"/>
              <a:t>HP</a:t>
            </a:r>
          </a:p>
          <a:p>
            <a:pPr>
              <a:buClr>
                <a:srgbClr val="FBB425"/>
              </a:buClr>
            </a:pPr>
            <a:r>
              <a:rPr lang="en-US" altLang="ja-JP" sz="1400" dirty="0" smtClean="0"/>
              <a:t>	http</a:t>
            </a:r>
            <a:r>
              <a:rPr lang="en-US" altLang="ja-JP" sz="1400" dirty="0"/>
              <a:t>://www.otsuno.com</a:t>
            </a:r>
            <a:r>
              <a:rPr lang="en-US" altLang="ja-JP" sz="1400" dirty="0" smtClean="0"/>
              <a:t>/</a:t>
            </a:r>
            <a:endParaRPr lang="en-US" altLang="ja-JP" sz="1400" dirty="0"/>
          </a:p>
          <a:p>
            <a:pPr marL="171450" indent="-171450">
              <a:buClr>
                <a:srgbClr val="FBB425"/>
              </a:buClr>
              <a:buFont typeface="Wingdings" panose="05000000000000000000" pitchFamily="2" charset="2"/>
              <a:buChar char="n"/>
            </a:pPr>
            <a:r>
              <a:rPr lang="ja-JP" altLang="en-US" sz="1400" dirty="0" smtClean="0"/>
              <a:t>土浦・かすみがうら土地区画整理一部事務組合</a:t>
            </a:r>
            <a:r>
              <a:rPr lang="en-US" altLang="ja-JP" sz="1400" dirty="0" smtClean="0"/>
              <a:t>HP</a:t>
            </a:r>
          </a:p>
          <a:p>
            <a:pPr>
              <a:buClr>
                <a:srgbClr val="FBB425"/>
              </a:buClr>
            </a:pPr>
            <a:r>
              <a:rPr lang="en-US" altLang="ja-JP" sz="1400" dirty="0" smtClean="0"/>
              <a:t>	http</a:t>
            </a:r>
            <a:r>
              <a:rPr lang="en-US" altLang="ja-JP" sz="1400" dirty="0"/>
              <a:t>://</a:t>
            </a:r>
            <a:r>
              <a:rPr lang="en-US" altLang="ja-JP" sz="1400" dirty="0" smtClean="0"/>
              <a:t>www.kandatsu1.jp/index.html</a:t>
            </a:r>
          </a:p>
          <a:p>
            <a:pPr marL="171450" indent="-171450">
              <a:buClr>
                <a:srgbClr val="FBB425"/>
              </a:buClr>
              <a:buFont typeface="Wingdings" panose="05000000000000000000" pitchFamily="2" charset="2"/>
              <a:buChar char="n"/>
            </a:pPr>
            <a:r>
              <a:rPr lang="ja-JP" altLang="en-US" sz="1400" dirty="0" smtClean="0"/>
              <a:t>いばらきの工業団地</a:t>
            </a:r>
            <a:r>
              <a:rPr lang="en-US" altLang="ja-JP" sz="1400" dirty="0" smtClean="0"/>
              <a:t>HP</a:t>
            </a:r>
          </a:p>
          <a:p>
            <a:pPr marL="171450" indent="-171450">
              <a:buClr>
                <a:srgbClr val="FBB425"/>
              </a:buClr>
              <a:buFont typeface="Wingdings" panose="05000000000000000000" pitchFamily="2" charset="2"/>
              <a:buChar char="n"/>
            </a:pPr>
            <a:r>
              <a:rPr lang="en-US" altLang="ja-JP" sz="1400" dirty="0" smtClean="0"/>
              <a:t>RENOVATION</a:t>
            </a:r>
            <a:r>
              <a:rPr lang="ja-JP" altLang="en-US" sz="1400" dirty="0" smtClean="0"/>
              <a:t>　</a:t>
            </a:r>
            <a:r>
              <a:rPr lang="en-US" altLang="ja-JP" sz="1400" dirty="0" smtClean="0"/>
              <a:t>EXPO</a:t>
            </a:r>
            <a:r>
              <a:rPr lang="ja-JP" altLang="en-US" sz="1400" dirty="0" smtClean="0"/>
              <a:t>　</a:t>
            </a:r>
            <a:r>
              <a:rPr lang="en-US" altLang="ja-JP" sz="1400" dirty="0" smtClean="0"/>
              <a:t>JAPAN2013</a:t>
            </a:r>
            <a:r>
              <a:rPr lang="ja-JP" altLang="en-US" sz="1400" dirty="0" smtClean="0"/>
              <a:t>　</a:t>
            </a:r>
            <a:endParaRPr lang="en-US" altLang="ja-JP" sz="1400" dirty="0" smtClean="0"/>
          </a:p>
          <a:p>
            <a:pPr marL="171450" indent="-171450">
              <a:buClr>
                <a:srgbClr val="FBB425"/>
              </a:buClr>
              <a:buFont typeface="Wingdings" panose="05000000000000000000" pitchFamily="2" charset="2"/>
              <a:buChar char="n"/>
            </a:pPr>
            <a:r>
              <a:rPr lang="ja-JP" altLang="en-US" sz="1400" dirty="0" smtClean="0"/>
              <a:t>第</a:t>
            </a:r>
            <a:r>
              <a:rPr lang="en-US" altLang="ja-JP" sz="1400" dirty="0" smtClean="0"/>
              <a:t>3</a:t>
            </a:r>
            <a:r>
              <a:rPr lang="ja-JP" altLang="en-US" sz="1400" dirty="0" smtClean="0"/>
              <a:t>回リノベーション・アイデアコンペ</a:t>
            </a:r>
            <a:endParaRPr lang="en-US" altLang="ja-JP" sz="1400" dirty="0" smtClean="0"/>
          </a:p>
          <a:p>
            <a:pPr>
              <a:buClr>
                <a:srgbClr val="FBB425"/>
              </a:buClr>
            </a:pPr>
            <a:r>
              <a:rPr lang="en-US" altLang="ja-JP" sz="1400" dirty="0" smtClean="0"/>
              <a:t>	http://www.renovation.or.jp/expo2013/competition/</a:t>
            </a:r>
          </a:p>
          <a:p>
            <a:pPr marL="171450" indent="-171450">
              <a:buClr>
                <a:srgbClr val="FBB425"/>
              </a:buClr>
              <a:buFont typeface="Wingdings" panose="05000000000000000000" pitchFamily="2" charset="2"/>
              <a:buChar char="n"/>
            </a:pPr>
            <a:r>
              <a:rPr lang="ja-JP" altLang="en-US" sz="1400" dirty="0" smtClean="0"/>
              <a:t>国土交通省道路局</a:t>
            </a:r>
            <a:r>
              <a:rPr lang="en-US" altLang="ja-JP" sz="1400" dirty="0" smtClean="0"/>
              <a:t>HP</a:t>
            </a:r>
          </a:p>
          <a:p>
            <a:pPr marL="171450" indent="-171450">
              <a:buClr>
                <a:srgbClr val="FBB425"/>
              </a:buClr>
              <a:buFont typeface="Wingdings" panose="05000000000000000000" pitchFamily="2" charset="2"/>
              <a:buChar char="n"/>
            </a:pPr>
            <a:r>
              <a:rPr kumimoji="1" lang="ja-JP" altLang="en-US" sz="1400" dirty="0" smtClean="0"/>
              <a:t>茨城県政策審議室</a:t>
            </a:r>
            <a:r>
              <a:rPr kumimoji="1" lang="en-US" altLang="ja-JP" sz="1400" dirty="0" smtClean="0"/>
              <a:t>HP</a:t>
            </a:r>
          </a:p>
          <a:p>
            <a:pPr marL="171450" indent="-171450">
              <a:buClr>
                <a:srgbClr val="FBB425"/>
              </a:buClr>
              <a:buFont typeface="Wingdings" panose="05000000000000000000" pitchFamily="2" charset="2"/>
              <a:buChar char="n"/>
            </a:pPr>
            <a:r>
              <a:rPr lang="en-US" altLang="ja-JP" sz="1400" dirty="0" smtClean="0"/>
              <a:t>ONOMICHI</a:t>
            </a:r>
            <a:r>
              <a:rPr lang="ja-JP" altLang="en-US" sz="1400" dirty="0" smtClean="0"/>
              <a:t>　</a:t>
            </a:r>
            <a:r>
              <a:rPr lang="en-US" altLang="ja-JP" sz="1400" dirty="0" smtClean="0"/>
              <a:t>U2</a:t>
            </a:r>
          </a:p>
          <a:p>
            <a:pPr>
              <a:buClr>
                <a:srgbClr val="FBB425"/>
              </a:buClr>
            </a:pPr>
            <a:r>
              <a:rPr lang="en-US" altLang="ja-JP" sz="1400" dirty="0" smtClean="0"/>
              <a:t>	http://www.onomichi-u2.com/</a:t>
            </a:r>
            <a:endParaRPr lang="en-US" altLang="ja-JP" sz="1400" dirty="0"/>
          </a:p>
          <a:p>
            <a:pPr marL="171450" indent="-171450">
              <a:buClr>
                <a:srgbClr val="FBB425"/>
              </a:buClr>
              <a:buFont typeface="Wingdings" panose="05000000000000000000" pitchFamily="2" charset="2"/>
              <a:buChar char="n"/>
            </a:pPr>
            <a:r>
              <a:rPr lang="en-US" altLang="ja-JP" sz="1400" dirty="0" smtClean="0"/>
              <a:t>TIPNESS KIDS AFTER SCHOOL</a:t>
            </a:r>
            <a:r>
              <a:rPr lang="ja-JP" altLang="en-US" sz="1400" dirty="0" smtClean="0"/>
              <a:t>　</a:t>
            </a:r>
            <a:r>
              <a:rPr lang="en-US" altLang="ja-JP" sz="1400" dirty="0" smtClean="0"/>
              <a:t>HP</a:t>
            </a:r>
          </a:p>
          <a:p>
            <a:pPr>
              <a:buClr>
                <a:srgbClr val="FBB425"/>
              </a:buClr>
            </a:pPr>
            <a:r>
              <a:rPr lang="en-US" altLang="ja-JP" sz="1400" dirty="0"/>
              <a:t>	</a:t>
            </a:r>
            <a:r>
              <a:rPr lang="en-US" altLang="ja-JP" sz="1400" dirty="0" smtClean="0"/>
              <a:t>http</a:t>
            </a:r>
            <a:r>
              <a:rPr lang="en-US" altLang="ja-JP" sz="1400" dirty="0"/>
              <a:t>://</a:t>
            </a:r>
            <a:r>
              <a:rPr lang="en-US" altLang="ja-JP" sz="1400" dirty="0" smtClean="0"/>
              <a:t>kids.tipness.co.jp/afterschool/index.html#about</a:t>
            </a:r>
          </a:p>
          <a:p>
            <a:pPr marL="171450" indent="-171450">
              <a:buClr>
                <a:srgbClr val="FBB425"/>
              </a:buClr>
              <a:buFont typeface="Wingdings" panose="05000000000000000000" pitchFamily="2" charset="2"/>
              <a:buChar char="n"/>
            </a:pPr>
            <a:r>
              <a:rPr lang="ja-JP" altLang="en-US" sz="1400" dirty="0" smtClean="0"/>
              <a:t>神奈川県</a:t>
            </a:r>
            <a:r>
              <a:rPr lang="en-US" altLang="ja-JP" sz="1400" dirty="0" smtClean="0"/>
              <a:t>HP</a:t>
            </a:r>
          </a:p>
          <a:p>
            <a:pPr marL="171450" indent="-171450">
              <a:buClr>
                <a:srgbClr val="FBB425"/>
              </a:buClr>
              <a:buFont typeface="Wingdings" panose="05000000000000000000" pitchFamily="2" charset="2"/>
              <a:buChar char="n"/>
            </a:pPr>
            <a:r>
              <a:rPr lang="ja-JP" altLang="en-US" sz="1400" dirty="0" smtClean="0"/>
              <a:t>川口市</a:t>
            </a:r>
            <a:r>
              <a:rPr lang="en-US" altLang="ja-JP" sz="1400" dirty="0" smtClean="0"/>
              <a:t>HP</a:t>
            </a:r>
          </a:p>
          <a:p>
            <a:pPr marL="171450" indent="-171450">
              <a:buClr>
                <a:srgbClr val="FBB425"/>
              </a:buClr>
              <a:buFont typeface="Wingdings" panose="05000000000000000000" pitchFamily="2" charset="2"/>
              <a:buChar char="n"/>
            </a:pPr>
            <a:r>
              <a:rPr lang="ja-JP" altLang="en-US" sz="1400" dirty="0" smtClean="0"/>
              <a:t>おおさか子育てネット</a:t>
            </a:r>
            <a:r>
              <a:rPr lang="en-US" altLang="ja-JP" sz="1400" dirty="0" smtClean="0"/>
              <a:t>HP</a:t>
            </a:r>
          </a:p>
          <a:p>
            <a:pPr marL="171450" indent="-171450">
              <a:buClr>
                <a:srgbClr val="FBB425"/>
              </a:buClr>
              <a:buFont typeface="Wingdings" panose="05000000000000000000" pitchFamily="2" charset="2"/>
              <a:buChar char="n"/>
            </a:pPr>
            <a:r>
              <a:rPr lang="ja-JP" altLang="en-US" sz="1400" dirty="0" smtClean="0"/>
              <a:t>平成</a:t>
            </a:r>
            <a:r>
              <a:rPr lang="en-US" altLang="ja-JP" sz="1400" dirty="0" smtClean="0"/>
              <a:t>22</a:t>
            </a:r>
            <a:r>
              <a:rPr lang="ja-JP" altLang="en-US" sz="1400" dirty="0" smtClean="0"/>
              <a:t>年度　地域活性化事例集</a:t>
            </a:r>
            <a:endParaRPr lang="en-US" altLang="ja-JP" sz="1400" dirty="0" smtClean="0"/>
          </a:p>
        </p:txBody>
      </p:sp>
    </p:spTree>
    <p:extLst>
      <p:ext uri="{BB962C8B-B14F-4D97-AF65-F5344CB8AC3E}">
        <p14:creationId xmlns:p14="http://schemas.microsoft.com/office/powerpoint/2010/main" val="3041802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algn="r">
              <a:defRPr/>
            </a:pPr>
            <a:endParaRPr kumimoji="0" lang="ja-JP" altLang="en-US" sz="4000" kern="0" dirty="0" smtClean="0">
              <a:solidFill>
                <a:prstClr val="black"/>
              </a:solidFill>
              <a:latin typeface="ＭＳ Ｐゴシック" panose="020B0600070205080204" pitchFamily="50" charset="-128"/>
            </a:endParaRPr>
          </a:p>
        </p:txBody>
      </p:sp>
      <p:sp>
        <p:nvSpPr>
          <p:cNvPr id="5" name="角丸四角形 4"/>
          <p:cNvSpPr/>
          <p:nvPr/>
        </p:nvSpPr>
        <p:spPr>
          <a:xfrm>
            <a:off x="384665" y="140706"/>
            <a:ext cx="1703627"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algn="ctr">
              <a:defRPr/>
            </a:pPr>
            <a:r>
              <a:rPr kumimoji="0" lang="ja-JP" altLang="en-US" sz="4000" kern="0" dirty="0" smtClean="0">
                <a:solidFill>
                  <a:prstClr val="black"/>
                </a:solidFill>
                <a:latin typeface="HGS明朝E" panose="02020900000000000000" pitchFamily="18" charset="-128"/>
                <a:ea typeface="HGS明朝E" panose="02020900000000000000" pitchFamily="18" charset="-128"/>
              </a:rPr>
              <a:t>謝辞</a:t>
            </a:r>
          </a:p>
        </p:txBody>
      </p:sp>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51</a:t>
            </a:fld>
            <a:endParaRPr lang="ja-JP" altLang="en-US" sz="2000" dirty="0">
              <a:solidFill>
                <a:prstClr val="black">
                  <a:tint val="75000"/>
                </a:prstClr>
              </a:solidFill>
            </a:endParaRPr>
          </a:p>
        </p:txBody>
      </p:sp>
      <p:sp>
        <p:nvSpPr>
          <p:cNvPr id="7" name="テキスト ボックス 6"/>
          <p:cNvSpPr txBox="1"/>
          <p:nvPr/>
        </p:nvSpPr>
        <p:spPr>
          <a:xfrm>
            <a:off x="741405" y="1412162"/>
            <a:ext cx="7661190" cy="4955203"/>
          </a:xfrm>
          <a:prstGeom prst="rect">
            <a:avLst/>
          </a:prstGeom>
          <a:noFill/>
        </p:spPr>
        <p:txBody>
          <a:bodyPr wrap="square" rtlCol="0">
            <a:spAutoFit/>
          </a:bodyPr>
          <a:lstStyle/>
          <a:p>
            <a:pPr>
              <a:buClr>
                <a:srgbClr val="F8806C"/>
              </a:buClr>
            </a:pPr>
            <a:r>
              <a:rPr lang="ja-JP" altLang="en-US" sz="2000" dirty="0">
                <a:solidFill>
                  <a:prstClr val="black"/>
                </a:solidFill>
              </a:rPr>
              <a:t>今回</a:t>
            </a:r>
            <a:r>
              <a:rPr lang="ja-JP" altLang="en-US" sz="2000" dirty="0" smtClean="0">
                <a:solidFill>
                  <a:prstClr val="black"/>
                </a:solidFill>
              </a:rPr>
              <a:t>の実習に取り組むにあたり、以下の方々から多大なご協力を賜りました。この場を借りて、班員一同心より御礼申し上げます。</a:t>
            </a:r>
            <a:endParaRPr lang="en-US" altLang="ja-JP" sz="2000" dirty="0" smtClean="0">
              <a:solidFill>
                <a:prstClr val="black"/>
              </a:solidFill>
            </a:endParaRPr>
          </a:p>
          <a:p>
            <a:pPr marL="342900" indent="-342900">
              <a:buClr>
                <a:srgbClr val="F8806C"/>
              </a:buClr>
              <a:buFont typeface="Wingdings" panose="05000000000000000000" pitchFamily="2" charset="2"/>
              <a:buChar char="n"/>
            </a:pPr>
            <a:endParaRPr lang="en-US" altLang="ja-JP" sz="2000" dirty="0">
              <a:solidFill>
                <a:prstClr val="black"/>
              </a:solidFill>
            </a:endParaRPr>
          </a:p>
          <a:p>
            <a:pPr marL="342900" indent="-342900">
              <a:buClr>
                <a:srgbClr val="F8806C"/>
              </a:buClr>
              <a:buFont typeface="Wingdings" panose="05000000000000000000" pitchFamily="2" charset="2"/>
              <a:buChar char="n"/>
            </a:pP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土浦市役所都市計画課　東郷様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土浦商工会議所　稲葉様</a:t>
            </a:r>
            <a:r>
              <a:rPr lang="ja-JP" altLang="en-US" sz="2000" dirty="0">
                <a:solidFill>
                  <a:prstClr val="black"/>
                </a:solidFill>
              </a:rPr>
              <a:t>　菅原</a:t>
            </a:r>
            <a:r>
              <a:rPr lang="ja-JP" altLang="en-US" sz="2000" dirty="0" smtClean="0">
                <a:solidFill>
                  <a:prstClr val="black"/>
                </a:solidFill>
              </a:rPr>
              <a:t>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en-US" altLang="ja-JP" sz="2000" dirty="0" smtClean="0">
                <a:solidFill>
                  <a:prstClr val="black"/>
                </a:solidFill>
              </a:rPr>
              <a:t>NPO</a:t>
            </a:r>
            <a:r>
              <a:rPr lang="ja-JP" altLang="en-US" sz="2000" dirty="0" smtClean="0">
                <a:solidFill>
                  <a:prstClr val="black"/>
                </a:solidFill>
              </a:rPr>
              <a:t>法人まちづくり活性化土浦　</a:t>
            </a:r>
            <a:r>
              <a:rPr lang="ja-JP" altLang="en-US" sz="2000" dirty="0">
                <a:solidFill>
                  <a:prstClr val="black"/>
                </a:solidFill>
              </a:rPr>
              <a:t>小林</a:t>
            </a:r>
            <a:r>
              <a:rPr lang="ja-JP" altLang="en-US" sz="2000" dirty="0" smtClean="0">
                <a:solidFill>
                  <a:prstClr val="black"/>
                </a:solidFill>
              </a:rPr>
              <a:t>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土浦・かすみがうら土地区画整理一部事務組合　三浦様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en-US" altLang="ja-JP" sz="2000" dirty="0" smtClean="0">
                <a:solidFill>
                  <a:prstClr val="black"/>
                </a:solidFill>
              </a:rPr>
              <a:t>JFE</a:t>
            </a:r>
            <a:r>
              <a:rPr lang="ja-JP" altLang="en-US" sz="2000" dirty="0" smtClean="0">
                <a:solidFill>
                  <a:prstClr val="black"/>
                </a:solidFill>
              </a:rPr>
              <a:t>商事</a:t>
            </a:r>
            <a:r>
              <a:rPr lang="en-US" altLang="ja-JP" sz="2000" dirty="0" smtClean="0">
                <a:solidFill>
                  <a:prstClr val="black"/>
                </a:solidFill>
              </a:rPr>
              <a:t>(</a:t>
            </a:r>
            <a:r>
              <a:rPr lang="ja-JP" altLang="en-US" sz="2000" dirty="0" smtClean="0">
                <a:solidFill>
                  <a:prstClr val="black"/>
                </a:solidFill>
              </a:rPr>
              <a:t>株</a:t>
            </a:r>
            <a:r>
              <a:rPr lang="en-US" altLang="ja-JP" sz="2000" dirty="0" smtClean="0">
                <a:solidFill>
                  <a:prstClr val="black"/>
                </a:solidFill>
              </a:rPr>
              <a:t>)</a:t>
            </a:r>
            <a:r>
              <a:rPr lang="ja-JP" altLang="en-US" sz="2000" dirty="0" smtClean="0">
                <a:solidFill>
                  <a:prstClr val="black"/>
                </a:solidFill>
              </a:rPr>
              <a:t>　土浦ニュータウンおおつ野ヒルズ現地販売センター</a:t>
            </a:r>
            <a:endParaRPr lang="en-US" altLang="ja-JP" sz="2000" dirty="0" smtClean="0">
              <a:solidFill>
                <a:prstClr val="black"/>
              </a:solidFill>
            </a:endParaRPr>
          </a:p>
          <a:p>
            <a:pPr>
              <a:buClr>
                <a:srgbClr val="F8806C"/>
              </a:buClr>
            </a:pPr>
            <a:r>
              <a:rPr lang="ja-JP" altLang="en-US" sz="2000" dirty="0" smtClean="0">
                <a:solidFill>
                  <a:prstClr val="black"/>
                </a:solidFill>
              </a:rPr>
              <a:t>　　　山本様　藤井様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国土交通省道路局企画課課長補佐　小島様</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国土交通省観光庁観光産業課課長補佐　堀江様</a:t>
            </a:r>
            <a:endParaRPr lang="en-US" altLang="ja-JP" sz="2000" dirty="0" smtClean="0">
              <a:solidFill>
                <a:prstClr val="black"/>
              </a:solidFill>
            </a:endParaRPr>
          </a:p>
          <a:p>
            <a:pPr>
              <a:buClr>
                <a:srgbClr val="FBB425"/>
              </a:buClr>
            </a:pPr>
            <a:endParaRPr lang="en-US" altLang="ja-JP" sz="2000" dirty="0" smtClean="0">
              <a:solidFill>
                <a:prstClr val="black"/>
              </a:solidFill>
            </a:endParaRPr>
          </a:p>
          <a:p>
            <a:pPr>
              <a:buClr>
                <a:srgbClr val="FBB425"/>
              </a:buClr>
            </a:pPr>
            <a:endParaRPr lang="en-US" altLang="ja-JP" sz="2000" dirty="0">
              <a:solidFill>
                <a:prstClr val="black"/>
              </a:solidFill>
            </a:endParaRPr>
          </a:p>
          <a:p>
            <a:pPr algn="ctr">
              <a:buClr>
                <a:srgbClr val="FBB425"/>
              </a:buClr>
            </a:pPr>
            <a:r>
              <a:rPr lang="ja-JP" altLang="en-US" sz="3600" dirty="0" smtClean="0">
                <a:solidFill>
                  <a:prstClr val="black"/>
                </a:solidFill>
              </a:rPr>
              <a:t>ご清聴ありがとうございました</a:t>
            </a:r>
            <a:endParaRPr lang="ja-JP" altLang="en-US" sz="3600" dirty="0">
              <a:solidFill>
                <a:prstClr val="black"/>
              </a:solidFill>
            </a:endParaRPr>
          </a:p>
        </p:txBody>
      </p:sp>
    </p:spTree>
    <p:extLst>
      <p:ext uri="{BB962C8B-B14F-4D97-AF65-F5344CB8AC3E}">
        <p14:creationId xmlns:p14="http://schemas.microsoft.com/office/powerpoint/2010/main" val="35417553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52</a:t>
            </a:fld>
            <a:endParaRPr lang="ja-JP" altLang="en-US">
              <a:solidFill>
                <a:prstClr val="black">
                  <a:tint val="75000"/>
                </a:prstClr>
              </a:solidFill>
            </a:endParaRPr>
          </a:p>
        </p:txBody>
      </p:sp>
      <p:sp>
        <p:nvSpPr>
          <p:cNvPr id="3" name="円/楕円 2"/>
          <p:cNvSpPr/>
          <p:nvPr/>
        </p:nvSpPr>
        <p:spPr>
          <a:xfrm>
            <a:off x="3515097" y="2030681"/>
            <a:ext cx="2315688" cy="231568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ここから</a:t>
            </a:r>
            <a:endParaRPr kumimoji="1" lang="en-US" altLang="ja-JP" dirty="0" smtClean="0"/>
          </a:p>
          <a:p>
            <a:pPr algn="ctr"/>
            <a:r>
              <a:rPr kumimoji="1" lang="ja-JP" altLang="en-US" dirty="0" smtClean="0"/>
              <a:t>隠し</a:t>
            </a:r>
            <a:endParaRPr kumimoji="1" lang="en-US" altLang="ja-JP" dirty="0" smtClean="0"/>
          </a:p>
          <a:p>
            <a:pPr algn="ctr"/>
            <a:r>
              <a:rPr lang="ja-JP" altLang="en-US" dirty="0"/>
              <a:t>スライド</a:t>
            </a:r>
            <a:endParaRPr kumimoji="1" lang="ja-JP" altLang="en-US" dirty="0"/>
          </a:p>
        </p:txBody>
      </p:sp>
    </p:spTree>
    <p:extLst>
      <p:ext uri="{BB962C8B-B14F-4D97-AF65-F5344CB8AC3E}">
        <p14:creationId xmlns:p14="http://schemas.microsoft.com/office/powerpoint/2010/main" val="3687695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ea typeface="ＭＳ Ｐゴシック" panose="020B0600070205080204" pitchFamily="50" charset="-128"/>
              </a:rPr>
              <a:t>補足</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3" name="テキスト ボックス 42"/>
          <p:cNvSpPr txBox="1"/>
          <p:nvPr/>
        </p:nvSpPr>
        <p:spPr>
          <a:xfrm>
            <a:off x="137551" y="6180829"/>
            <a:ext cx="8681371" cy="400110"/>
          </a:xfrm>
          <a:prstGeom prst="rect">
            <a:avLst/>
          </a:prstGeom>
          <a:noFill/>
        </p:spPr>
        <p:txBody>
          <a:bodyPr wrap="square" rtlCol="0">
            <a:spAutoFit/>
          </a:bodyPr>
          <a:lstStyle/>
          <a:p>
            <a:pPr algn="ctr"/>
            <a:r>
              <a:rPr lang="ja-JP" altLang="en-US" sz="2000" dirty="0" smtClean="0">
                <a:solidFill>
                  <a:prstClr val="black"/>
                </a:solidFill>
              </a:rPr>
              <a:t>登録していただいた皆さんの力を積極的に活用していく</a:t>
            </a:r>
            <a:endParaRPr lang="ja-JP" altLang="en-US" sz="2000" dirty="0">
              <a:solidFill>
                <a:prstClr val="black"/>
              </a:solidFill>
            </a:endParaRPr>
          </a:p>
        </p:txBody>
      </p:sp>
      <p:sp>
        <p:nvSpPr>
          <p:cNvPr id="7" name="テキスト ボックス 6"/>
          <p:cNvSpPr txBox="1"/>
          <p:nvPr/>
        </p:nvSpPr>
        <p:spPr>
          <a:xfrm>
            <a:off x="14612" y="1078207"/>
            <a:ext cx="405256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土浦市人材バンク</a:t>
            </a:r>
            <a:endParaRPr lang="ja-JP" altLang="en-US" sz="2400" dirty="0">
              <a:solidFill>
                <a:prstClr val="black"/>
              </a:solidFill>
            </a:endParaRPr>
          </a:p>
        </p:txBody>
      </p:sp>
      <p:pic>
        <p:nvPicPr>
          <p:cNvPr id="10" name="図 9"/>
          <p:cNvPicPr>
            <a:picLocks noChangeAspect="1"/>
          </p:cNvPicPr>
          <p:nvPr/>
        </p:nvPicPr>
        <p:blipFill rotWithShape="1">
          <a:blip r:embed="rId3"/>
          <a:srcRect l="23746" t="19012" r="25376" b="43099"/>
          <a:stretch/>
        </p:blipFill>
        <p:spPr>
          <a:xfrm>
            <a:off x="60966" y="1571625"/>
            <a:ext cx="9018093" cy="3777614"/>
          </a:xfrm>
          <a:prstGeom prst="rect">
            <a:avLst/>
          </a:prstGeom>
        </p:spPr>
      </p:pic>
      <p:sp>
        <p:nvSpPr>
          <p:cNvPr id="12" name="テキスト ボックス 11"/>
          <p:cNvSpPr txBox="1"/>
          <p:nvPr/>
        </p:nvSpPr>
        <p:spPr>
          <a:xfrm>
            <a:off x="5867924" y="5390170"/>
            <a:ext cx="3211135" cy="253916"/>
          </a:xfrm>
          <a:prstGeom prst="rect">
            <a:avLst/>
          </a:prstGeom>
          <a:noFill/>
        </p:spPr>
        <p:txBody>
          <a:bodyPr wrap="none" rtlCol="0">
            <a:spAutoFit/>
          </a:bodyPr>
          <a:lstStyle/>
          <a:p>
            <a:r>
              <a:rPr lang="en-US" altLang="ja-JP" sz="1050" dirty="0"/>
              <a:t>http://www.city.tsuchiura.lg.jp/page/page000093.html</a:t>
            </a:r>
            <a:endParaRPr kumimoji="1" lang="ja-JP" altLang="en-US" sz="1050" dirty="0"/>
          </a:p>
        </p:txBody>
      </p:sp>
      <p:sp>
        <p:nvSpPr>
          <p:cNvPr id="37" name="テキスト ボックス 36"/>
          <p:cNvSpPr txBox="1"/>
          <p:nvPr/>
        </p:nvSpPr>
        <p:spPr>
          <a:xfrm>
            <a:off x="6640659" y="1155831"/>
            <a:ext cx="2438400" cy="1477328"/>
          </a:xfrm>
          <a:prstGeom prst="rect">
            <a:avLst/>
          </a:prstGeom>
          <a:noFill/>
        </p:spPr>
        <p:txBody>
          <a:bodyPr wrap="square" rtlCol="0">
            <a:spAutoFit/>
          </a:bodyPr>
          <a:lstStyle/>
          <a:p>
            <a:pPr marL="285750" indent="-285750">
              <a:buFont typeface="Arial" panose="020B0604020202020204" pitchFamily="34" charset="0"/>
              <a:buChar char="•"/>
            </a:pPr>
            <a:r>
              <a:rPr lang="ja-JP" altLang="en-US" dirty="0" smtClean="0"/>
              <a:t>くらしと安全</a:t>
            </a:r>
            <a:endParaRPr lang="en-US" altLang="ja-JP" dirty="0" smtClean="0"/>
          </a:p>
          <a:p>
            <a:pPr marL="285750" indent="-285750">
              <a:buFont typeface="Arial" panose="020B0604020202020204" pitchFamily="34" charset="0"/>
              <a:buChar char="•"/>
            </a:pPr>
            <a:r>
              <a:rPr kumimoji="1" lang="ja-JP" altLang="en-US" dirty="0"/>
              <a:t>健康</a:t>
            </a:r>
            <a:r>
              <a:rPr kumimoji="1" lang="ja-JP" altLang="en-US" dirty="0" smtClean="0"/>
              <a:t>とスポーツ</a:t>
            </a:r>
            <a:endParaRPr kumimoji="1" lang="en-US" altLang="ja-JP" dirty="0" smtClean="0"/>
          </a:p>
          <a:p>
            <a:pPr marL="285750" indent="-285750">
              <a:buFont typeface="Arial" panose="020B0604020202020204" pitchFamily="34" charset="0"/>
              <a:buChar char="•"/>
            </a:pPr>
            <a:r>
              <a:rPr lang="ja-JP" altLang="en-US" dirty="0" smtClean="0"/>
              <a:t>芸術文化・自然科学</a:t>
            </a:r>
            <a:endParaRPr lang="en-US" altLang="ja-JP" dirty="0" smtClean="0"/>
          </a:p>
          <a:p>
            <a:pPr marL="285750" indent="-285750">
              <a:buFont typeface="Arial" panose="020B0604020202020204" pitchFamily="34" charset="0"/>
              <a:buChar char="•"/>
            </a:pPr>
            <a:r>
              <a:rPr kumimoji="1" lang="ja-JP" altLang="en-US" dirty="0" smtClean="0"/>
              <a:t>多文化共生</a:t>
            </a:r>
            <a:endParaRPr kumimoji="1" lang="en-US" altLang="ja-JP" dirty="0" smtClean="0"/>
          </a:p>
          <a:p>
            <a:pPr marL="285750" indent="-285750">
              <a:buFont typeface="Arial" panose="020B0604020202020204" pitchFamily="34" charset="0"/>
              <a:buChar char="•"/>
            </a:pPr>
            <a:r>
              <a:rPr lang="ja-JP" altLang="en-US" dirty="0" smtClean="0"/>
              <a:t>職業</a:t>
            </a:r>
            <a:r>
              <a:rPr lang="ja-JP" altLang="en-US" dirty="0"/>
              <a:t>能力</a:t>
            </a:r>
            <a:r>
              <a:rPr lang="ja-JP" altLang="en-US" dirty="0" smtClean="0"/>
              <a:t>の向上</a:t>
            </a:r>
            <a:endParaRPr kumimoji="1" lang="ja-JP" altLang="en-US" dirty="0"/>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53</a:t>
            </a:fld>
            <a:endParaRPr lang="ja-JP" altLang="en-US">
              <a:solidFill>
                <a:prstClr val="black">
                  <a:tint val="75000"/>
                </a:prstClr>
              </a:solidFill>
            </a:endParaRPr>
          </a:p>
        </p:txBody>
      </p:sp>
    </p:spTree>
    <p:extLst>
      <p:ext uri="{BB962C8B-B14F-4D97-AF65-F5344CB8AC3E}">
        <p14:creationId xmlns:p14="http://schemas.microsoft.com/office/powerpoint/2010/main" val="1497925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ea typeface="ＭＳ Ｐゴシック" panose="020B0600070205080204" pitchFamily="50" charset="-128"/>
              </a:rPr>
              <a:t>補足</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3" name="テキスト ボックス 42"/>
          <p:cNvSpPr txBox="1"/>
          <p:nvPr/>
        </p:nvSpPr>
        <p:spPr>
          <a:xfrm>
            <a:off x="137551" y="6180829"/>
            <a:ext cx="8681371" cy="400110"/>
          </a:xfrm>
          <a:prstGeom prst="rect">
            <a:avLst/>
          </a:prstGeom>
          <a:noFill/>
        </p:spPr>
        <p:txBody>
          <a:bodyPr wrap="square" rtlCol="0">
            <a:spAutoFit/>
          </a:bodyPr>
          <a:lstStyle/>
          <a:p>
            <a:pPr algn="ctr"/>
            <a:r>
              <a:rPr lang="ja-JP" altLang="en-US" sz="2000" dirty="0" smtClean="0">
                <a:solidFill>
                  <a:prstClr val="black"/>
                </a:solidFill>
              </a:rPr>
              <a:t>モール５０５に子どもの居場所を作ることで来訪者を呼び込む</a:t>
            </a:r>
            <a:endParaRPr lang="ja-JP" altLang="en-US" sz="2000" dirty="0">
              <a:solidFill>
                <a:prstClr val="black"/>
              </a:solidFill>
            </a:endParaRPr>
          </a:p>
        </p:txBody>
      </p:sp>
      <p:sp>
        <p:nvSpPr>
          <p:cNvPr id="7" name="テキスト ボックス 6"/>
          <p:cNvSpPr txBox="1"/>
          <p:nvPr/>
        </p:nvSpPr>
        <p:spPr>
          <a:xfrm>
            <a:off x="14612" y="1078207"/>
            <a:ext cx="405256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a:solidFill>
                  <a:prstClr val="black"/>
                </a:solidFill>
              </a:rPr>
              <a:t>公園</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551" y="1546724"/>
            <a:ext cx="4963241" cy="4343400"/>
          </a:xfrm>
          <a:prstGeom prst="rect">
            <a:avLst/>
          </a:prstGeom>
        </p:spPr>
      </p:pic>
      <p:grpSp>
        <p:nvGrpSpPr>
          <p:cNvPr id="27" name="グループ化 26"/>
          <p:cNvGrpSpPr/>
          <p:nvPr/>
        </p:nvGrpSpPr>
        <p:grpSpPr>
          <a:xfrm>
            <a:off x="4868762" y="976205"/>
            <a:ext cx="4274874" cy="2785143"/>
            <a:chOff x="4764031" y="1433028"/>
            <a:chExt cx="4274874" cy="2785143"/>
          </a:xfrm>
        </p:grpSpPr>
        <p:pic>
          <p:nvPicPr>
            <p:cNvPr id="28" name="図 27"/>
            <p:cNvPicPr>
              <a:picLocks noChangeAspect="1"/>
            </p:cNvPicPr>
            <p:nvPr/>
          </p:nvPicPr>
          <p:blipFill rotWithShape="1">
            <a:blip r:embed="rId4"/>
            <a:srcRect l="23295" t="16003" r="29170" b="18988"/>
            <a:stretch/>
          </p:blipFill>
          <p:spPr>
            <a:xfrm>
              <a:off x="5120302" y="1544051"/>
              <a:ext cx="3476211" cy="2674120"/>
            </a:xfrm>
            <a:prstGeom prst="rect">
              <a:avLst/>
            </a:prstGeom>
          </p:spPr>
        </p:pic>
        <p:sp>
          <p:nvSpPr>
            <p:cNvPr id="29" name="正方形/長方形 28"/>
            <p:cNvSpPr/>
            <p:nvPr/>
          </p:nvSpPr>
          <p:spPr>
            <a:xfrm>
              <a:off x="4764031" y="2017927"/>
              <a:ext cx="1039504" cy="335341"/>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亀城公園</a:t>
              </a:r>
              <a:endParaRPr kumimoji="1" lang="ja-JP" altLang="en-US" sz="1600" dirty="0">
                <a:solidFill>
                  <a:schemeClr val="tx1"/>
                </a:solidFill>
              </a:endParaRPr>
            </a:p>
          </p:txBody>
        </p:sp>
        <p:sp>
          <p:nvSpPr>
            <p:cNvPr id="30" name="正方形/長方形 29"/>
            <p:cNvSpPr/>
            <p:nvPr/>
          </p:nvSpPr>
          <p:spPr>
            <a:xfrm>
              <a:off x="7906410" y="1433028"/>
              <a:ext cx="1132495" cy="471215"/>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schemeClr val="tx1"/>
                  </a:solidFill>
                </a:rPr>
                <a:t>川口運動</a:t>
              </a:r>
              <a:r>
                <a:rPr kumimoji="1" lang="ja-JP" altLang="en-US" sz="1600" dirty="0" smtClean="0">
                  <a:solidFill>
                    <a:schemeClr val="tx1"/>
                  </a:solidFill>
                </a:rPr>
                <a:t>公園</a:t>
              </a:r>
              <a:endParaRPr kumimoji="1" lang="ja-JP" altLang="en-US" sz="1600" dirty="0">
                <a:solidFill>
                  <a:schemeClr val="tx1"/>
                </a:solidFill>
              </a:endParaRPr>
            </a:p>
          </p:txBody>
        </p:sp>
        <p:sp>
          <p:nvSpPr>
            <p:cNvPr id="31" name="フリーフォーム 30"/>
            <p:cNvSpPr/>
            <p:nvPr/>
          </p:nvSpPr>
          <p:spPr>
            <a:xfrm>
              <a:off x="5481206" y="1583575"/>
              <a:ext cx="448887" cy="411480"/>
            </a:xfrm>
            <a:custGeom>
              <a:avLst/>
              <a:gdLst>
                <a:gd name="connsiteX0" fmla="*/ 83127 w 448887"/>
                <a:gd name="connsiteY0" fmla="*/ 66502 h 411480"/>
                <a:gd name="connsiteX1" fmla="*/ 170411 w 448887"/>
                <a:gd name="connsiteY1" fmla="*/ 0 h 411480"/>
                <a:gd name="connsiteX2" fmla="*/ 211974 w 448887"/>
                <a:gd name="connsiteY2" fmla="*/ 0 h 411480"/>
                <a:gd name="connsiteX3" fmla="*/ 361603 w 448887"/>
                <a:gd name="connsiteY3" fmla="*/ 124691 h 411480"/>
                <a:gd name="connsiteX4" fmla="*/ 448887 w 448887"/>
                <a:gd name="connsiteY4" fmla="*/ 216131 h 411480"/>
                <a:gd name="connsiteX5" fmla="*/ 340822 w 448887"/>
                <a:gd name="connsiteY5" fmla="*/ 340822 h 411480"/>
                <a:gd name="connsiteX6" fmla="*/ 303414 w 448887"/>
                <a:gd name="connsiteY6" fmla="*/ 324196 h 411480"/>
                <a:gd name="connsiteX7" fmla="*/ 216131 w 448887"/>
                <a:gd name="connsiteY7" fmla="*/ 411480 h 411480"/>
                <a:gd name="connsiteX8" fmla="*/ 29094 w 448887"/>
                <a:gd name="connsiteY8" fmla="*/ 207818 h 411480"/>
                <a:gd name="connsiteX9" fmla="*/ 0 w 448887"/>
                <a:gd name="connsiteY9" fmla="*/ 128847 h 411480"/>
                <a:gd name="connsiteX10" fmla="*/ 83127 w 448887"/>
                <a:gd name="connsiteY10" fmla="*/ 66502 h 4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887" h="411480">
                  <a:moveTo>
                    <a:pt x="83127" y="66502"/>
                  </a:moveTo>
                  <a:lnTo>
                    <a:pt x="170411" y="0"/>
                  </a:lnTo>
                  <a:lnTo>
                    <a:pt x="211974" y="0"/>
                  </a:lnTo>
                  <a:lnTo>
                    <a:pt x="361603" y="124691"/>
                  </a:lnTo>
                  <a:lnTo>
                    <a:pt x="448887" y="216131"/>
                  </a:lnTo>
                  <a:lnTo>
                    <a:pt x="340822" y="340822"/>
                  </a:lnTo>
                  <a:lnTo>
                    <a:pt x="303414" y="324196"/>
                  </a:lnTo>
                  <a:lnTo>
                    <a:pt x="216131" y="411480"/>
                  </a:lnTo>
                  <a:lnTo>
                    <a:pt x="29094" y="207818"/>
                  </a:lnTo>
                  <a:lnTo>
                    <a:pt x="0" y="128847"/>
                  </a:lnTo>
                  <a:lnTo>
                    <a:pt x="83127" y="66502"/>
                  </a:lnTo>
                  <a:close/>
                </a:path>
              </a:pathLst>
            </a:custGeom>
            <a:solidFill>
              <a:srgbClr val="92D050"/>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フリーフォーム 31"/>
            <p:cNvSpPr/>
            <p:nvPr/>
          </p:nvSpPr>
          <p:spPr>
            <a:xfrm>
              <a:off x="7753850" y="1978479"/>
              <a:ext cx="610986" cy="818803"/>
            </a:xfrm>
            <a:custGeom>
              <a:avLst/>
              <a:gdLst>
                <a:gd name="connsiteX0" fmla="*/ 253538 w 610986"/>
                <a:gd name="connsiteY0" fmla="*/ 0 h 818803"/>
                <a:gd name="connsiteX1" fmla="*/ 261851 w 610986"/>
                <a:gd name="connsiteY1" fmla="*/ 116378 h 818803"/>
                <a:gd name="connsiteX2" fmla="*/ 166255 w 610986"/>
                <a:gd name="connsiteY2" fmla="*/ 245225 h 818803"/>
                <a:gd name="connsiteX3" fmla="*/ 62346 w 610986"/>
                <a:gd name="connsiteY3" fmla="*/ 357447 h 818803"/>
                <a:gd name="connsiteX4" fmla="*/ 66502 w 610986"/>
                <a:gd name="connsiteY4" fmla="*/ 552796 h 818803"/>
                <a:gd name="connsiteX5" fmla="*/ 0 w 610986"/>
                <a:gd name="connsiteY5" fmla="*/ 777240 h 818803"/>
                <a:gd name="connsiteX6" fmla="*/ 199506 w 610986"/>
                <a:gd name="connsiteY6" fmla="*/ 818803 h 818803"/>
                <a:gd name="connsiteX7" fmla="*/ 544484 w 610986"/>
                <a:gd name="connsiteY7" fmla="*/ 739832 h 818803"/>
                <a:gd name="connsiteX8" fmla="*/ 573578 w 610986"/>
                <a:gd name="connsiteY8" fmla="*/ 706581 h 818803"/>
                <a:gd name="connsiteX9" fmla="*/ 610986 w 610986"/>
                <a:gd name="connsiteY9" fmla="*/ 623454 h 818803"/>
                <a:gd name="connsiteX10" fmla="*/ 482138 w 610986"/>
                <a:gd name="connsiteY10" fmla="*/ 141316 h 818803"/>
                <a:gd name="connsiteX11" fmla="*/ 407324 w 610986"/>
                <a:gd name="connsiteY11" fmla="*/ 70658 h 818803"/>
                <a:gd name="connsiteX12" fmla="*/ 253538 w 610986"/>
                <a:gd name="connsiteY12" fmla="*/ 0 h 8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0986" h="818803">
                  <a:moveTo>
                    <a:pt x="253538" y="0"/>
                  </a:moveTo>
                  <a:lnTo>
                    <a:pt x="261851" y="116378"/>
                  </a:lnTo>
                  <a:lnTo>
                    <a:pt x="166255" y="245225"/>
                  </a:lnTo>
                  <a:lnTo>
                    <a:pt x="62346" y="357447"/>
                  </a:lnTo>
                  <a:cubicBezTo>
                    <a:pt x="63731" y="422563"/>
                    <a:pt x="65117" y="487680"/>
                    <a:pt x="66502" y="552796"/>
                  </a:cubicBezTo>
                  <a:lnTo>
                    <a:pt x="0" y="777240"/>
                  </a:lnTo>
                  <a:lnTo>
                    <a:pt x="199506" y="818803"/>
                  </a:lnTo>
                  <a:lnTo>
                    <a:pt x="544484" y="739832"/>
                  </a:lnTo>
                  <a:lnTo>
                    <a:pt x="573578" y="706581"/>
                  </a:lnTo>
                  <a:lnTo>
                    <a:pt x="610986" y="623454"/>
                  </a:lnTo>
                  <a:lnTo>
                    <a:pt x="482138" y="141316"/>
                  </a:lnTo>
                  <a:lnTo>
                    <a:pt x="407324" y="70658"/>
                  </a:lnTo>
                  <a:lnTo>
                    <a:pt x="253538" y="0"/>
                  </a:lnTo>
                  <a:close/>
                </a:path>
              </a:pathLst>
            </a:custGeom>
            <a:solidFill>
              <a:srgbClr val="92D050"/>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33" name="直線矢印コネクタ 32"/>
          <p:cNvCxnSpPr/>
          <p:nvPr/>
        </p:nvCxnSpPr>
        <p:spPr>
          <a:xfrm>
            <a:off x="6034824" y="1447420"/>
            <a:ext cx="1019028" cy="1292181"/>
          </a:xfrm>
          <a:prstGeom prst="straightConnector1">
            <a:avLst/>
          </a:prstGeom>
          <a:ln w="571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flipH="1">
            <a:off x="7236570" y="2031935"/>
            <a:ext cx="969900" cy="785314"/>
          </a:xfrm>
          <a:prstGeom prst="straightConnector1">
            <a:avLst/>
          </a:prstGeom>
          <a:ln w="571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円/楕円 34"/>
          <p:cNvSpPr/>
          <p:nvPr/>
        </p:nvSpPr>
        <p:spPr>
          <a:xfrm>
            <a:off x="5745261" y="1470292"/>
            <a:ext cx="2225735" cy="2193472"/>
          </a:xfrm>
          <a:prstGeom prst="ellipse">
            <a:avLst/>
          </a:prstGeom>
          <a:noFill/>
          <a:ln w="76200">
            <a:solidFill>
              <a:srgbClr val="F8806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 7"/>
          <p:cNvCxnSpPr/>
          <p:nvPr/>
        </p:nvCxnSpPr>
        <p:spPr>
          <a:xfrm flipH="1">
            <a:off x="3076576" y="1087228"/>
            <a:ext cx="2148457" cy="2818022"/>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flipH="1">
            <a:off x="3076576" y="3761348"/>
            <a:ext cx="2148457" cy="143902"/>
          </a:xfrm>
          <a:prstGeom prst="line">
            <a:avLst/>
          </a:prstGeom>
        </p:spPr>
        <p:style>
          <a:lnRef idx="1">
            <a:schemeClr val="dk1"/>
          </a:lnRef>
          <a:fillRef idx="0">
            <a:schemeClr val="dk1"/>
          </a:fillRef>
          <a:effectRef idx="0">
            <a:schemeClr val="dk1"/>
          </a:effectRef>
          <a:fontRef idx="minor">
            <a:schemeClr val="tx1"/>
          </a:fontRef>
        </p:style>
      </p:cxnSp>
      <p:pic>
        <p:nvPicPr>
          <p:cNvPr id="41" name="図 40"/>
          <p:cNvPicPr>
            <a:picLocks noChangeAspect="1"/>
          </p:cNvPicPr>
          <p:nvPr/>
        </p:nvPicPr>
        <p:blipFill rotWithShape="1">
          <a:blip r:embed="rId5" cstate="print">
            <a:duotone>
              <a:schemeClr val="bg2">
                <a:shade val="45000"/>
                <a:satMod val="135000"/>
              </a:schemeClr>
              <a:prstClr val="white"/>
            </a:duotone>
            <a:extLst>
              <a:ext uri="{28A0092B-C50C-407E-A947-70E740481C1C}">
                <a14:useLocalDpi xmlns:a14="http://schemas.microsoft.com/office/drawing/2010/main" val="0"/>
              </a:ext>
            </a:extLst>
          </a:blip>
          <a:srcRect l="18020" t="452" r="10000" b="4547"/>
          <a:stretch/>
        </p:blipFill>
        <p:spPr>
          <a:xfrm>
            <a:off x="5214523" y="3818522"/>
            <a:ext cx="3255043" cy="2185731"/>
          </a:xfrm>
          <a:prstGeom prst="rect">
            <a:avLst/>
          </a:prstGeom>
        </p:spPr>
      </p:pic>
      <p:pic>
        <p:nvPicPr>
          <p:cNvPr id="42" name="Picture 2" descr="http://4.bp.blogspot.com/-PwtFKMMvIdM/UdYhLvhvedI/AAAAAAAAV50/gajsRgA1aSM/s605/tatemono_tosyoka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73270" y="4925110"/>
            <a:ext cx="1066400" cy="726209"/>
          </a:xfrm>
          <a:prstGeom prst="rect">
            <a:avLst/>
          </a:prstGeom>
          <a:noFill/>
          <a:extLst>
            <a:ext uri="{909E8E84-426E-40dd-AFC4-6F175D3DCCD1}">
              <a14:hiddenFill xmlns="" xmlns:a14="http://schemas.microsoft.com/office/drawing/2010/main">
                <a:solidFill>
                  <a:srgbClr val="FFFFFF"/>
                </a:solidFill>
              </a14:hiddenFill>
            </a:ext>
          </a:extLst>
        </p:spPr>
      </p:pic>
      <p:sp>
        <p:nvSpPr>
          <p:cNvPr id="44" name="円/楕円 43"/>
          <p:cNvSpPr/>
          <p:nvPr/>
        </p:nvSpPr>
        <p:spPr>
          <a:xfrm>
            <a:off x="5878731" y="3725228"/>
            <a:ext cx="1791991" cy="9903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5" name="図 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32331" y="3960482"/>
            <a:ext cx="979562" cy="784874"/>
          </a:xfrm>
          <a:prstGeom prst="rect">
            <a:avLst/>
          </a:prstGeom>
        </p:spPr>
      </p:pic>
      <p:pic>
        <p:nvPicPr>
          <p:cNvPr id="46" name="図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2767" y="3428687"/>
            <a:ext cx="907765" cy="828336"/>
          </a:xfrm>
          <a:prstGeom prst="rect">
            <a:avLst/>
          </a:prstGeom>
        </p:spPr>
      </p:pic>
      <p:sp>
        <p:nvSpPr>
          <p:cNvPr id="40" name="右カーブ矢印 39"/>
          <p:cNvSpPr/>
          <p:nvPr/>
        </p:nvSpPr>
        <p:spPr>
          <a:xfrm rot="8479117">
            <a:off x="7686527" y="3556920"/>
            <a:ext cx="843399" cy="1401178"/>
          </a:xfrm>
          <a:prstGeom prst="curvedRightArrow">
            <a:avLst/>
          </a:prstGeom>
          <a:solidFill>
            <a:srgbClr val="F8806C"/>
          </a:solidFill>
          <a:ln>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7" name="図 4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38266" y="5143500"/>
            <a:ext cx="1069196" cy="916380"/>
          </a:xfrm>
          <a:prstGeom prst="rect">
            <a:avLst/>
          </a:prstGeom>
        </p:spPr>
      </p:pic>
      <p:sp>
        <p:nvSpPr>
          <p:cNvPr id="48" name="左カーブ矢印 47"/>
          <p:cNvSpPr/>
          <p:nvPr/>
        </p:nvSpPr>
        <p:spPr>
          <a:xfrm rot="11284253">
            <a:off x="5202599" y="4033560"/>
            <a:ext cx="964566" cy="1393790"/>
          </a:xfrm>
          <a:prstGeom prst="curvedLeftArrow">
            <a:avLst/>
          </a:prstGeom>
          <a:solidFill>
            <a:srgbClr val="F880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54</a:t>
            </a:fld>
            <a:endParaRPr lang="ja-JP" altLang="en-US">
              <a:solidFill>
                <a:prstClr val="black">
                  <a:tint val="75000"/>
                </a:prstClr>
              </a:solidFill>
            </a:endParaRPr>
          </a:p>
        </p:txBody>
      </p:sp>
    </p:spTree>
    <p:extLst>
      <p:ext uri="{BB962C8B-B14F-4D97-AF65-F5344CB8AC3E}">
        <p14:creationId xmlns:p14="http://schemas.microsoft.com/office/powerpoint/2010/main" val="1982786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50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par>
                                <p:cTn id="11" presetID="22" presetClass="entr" presetSubtype="4" fill="hold"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heel(1)">
                                      <p:cBhvr>
                                        <p:cTn id="17"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3"/>
          <a:srcRect l="10821" t="9768" r="1418" b="5853"/>
          <a:stretch/>
        </p:blipFill>
        <p:spPr>
          <a:xfrm>
            <a:off x="786694" y="1403079"/>
            <a:ext cx="7998904" cy="4325938"/>
          </a:xfrm>
          <a:prstGeom prst="rect">
            <a:avLst/>
          </a:prstGeom>
        </p:spPr>
      </p:pic>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大和町段階まちづくり</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55</a:t>
            </a:fld>
            <a:endParaRPr lang="ja-JP" altLang="en-US" sz="2000">
              <a:solidFill>
                <a:prstClr val="black">
                  <a:tint val="75000"/>
                </a:prstClr>
              </a:solidFill>
            </a:endParaRPr>
          </a:p>
        </p:txBody>
      </p:sp>
      <p:sp>
        <p:nvSpPr>
          <p:cNvPr id="43" name="テキスト ボックス 42"/>
          <p:cNvSpPr txBox="1"/>
          <p:nvPr/>
        </p:nvSpPr>
        <p:spPr>
          <a:xfrm>
            <a:off x="137551" y="6180829"/>
            <a:ext cx="8681371" cy="400110"/>
          </a:xfrm>
          <a:prstGeom prst="rect">
            <a:avLst/>
          </a:prstGeom>
          <a:noFill/>
        </p:spPr>
        <p:txBody>
          <a:bodyPr wrap="square" rtlCol="0">
            <a:spAutoFit/>
          </a:bodyPr>
          <a:lstStyle/>
          <a:p>
            <a:r>
              <a:rPr lang="ja-JP" altLang="en-US" sz="2000" dirty="0" smtClean="0">
                <a:solidFill>
                  <a:prstClr val="black"/>
                </a:solidFill>
              </a:rPr>
              <a:t>多</a:t>
            </a:r>
            <a:r>
              <a:rPr lang="ja-JP" altLang="en-US" sz="2000" dirty="0">
                <a:solidFill>
                  <a:prstClr val="black"/>
                </a:solidFill>
              </a:rPr>
              <a:t>世代</a:t>
            </a:r>
            <a:r>
              <a:rPr lang="ja-JP" altLang="en-US" sz="2000" dirty="0" smtClean="0">
                <a:solidFill>
                  <a:prstClr val="black"/>
                </a:solidFill>
              </a:rPr>
              <a:t>が持続的に住まう地区づくり＋中心市街地の憩いの場となる拠点の整備</a:t>
            </a:r>
            <a:endParaRPr lang="ja-JP" altLang="en-US" sz="2000" dirty="0">
              <a:solidFill>
                <a:prstClr val="black"/>
              </a:solidFill>
            </a:endParaRPr>
          </a:p>
        </p:txBody>
      </p:sp>
      <p:sp>
        <p:nvSpPr>
          <p:cNvPr id="7" name="テキスト ボックス 6"/>
          <p:cNvSpPr txBox="1"/>
          <p:nvPr/>
        </p:nvSpPr>
        <p:spPr>
          <a:xfrm>
            <a:off x="14612" y="1078207"/>
            <a:ext cx="405256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まちづくりのイメージ</a:t>
            </a:r>
            <a:endParaRPr lang="ja-JP" altLang="en-US" sz="2400" dirty="0">
              <a:solidFill>
                <a:prstClr val="black"/>
              </a:solidFill>
            </a:endParaRPr>
          </a:p>
        </p:txBody>
      </p:sp>
      <p:sp>
        <p:nvSpPr>
          <p:cNvPr id="41" name="テキスト ボックス 40"/>
          <p:cNvSpPr txBox="1"/>
          <p:nvPr/>
        </p:nvSpPr>
        <p:spPr>
          <a:xfrm>
            <a:off x="1302066" y="5092512"/>
            <a:ext cx="1338828"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土浦市役所</a:t>
            </a:r>
            <a:endParaRPr lang="ja-JP" altLang="en-US" dirty="0">
              <a:solidFill>
                <a:prstClr val="black"/>
              </a:solidFill>
            </a:endParaRPr>
          </a:p>
        </p:txBody>
      </p:sp>
      <p:sp>
        <p:nvSpPr>
          <p:cNvPr id="46" name="テキスト ボックス 45"/>
          <p:cNvSpPr txBox="1"/>
          <p:nvPr/>
        </p:nvSpPr>
        <p:spPr>
          <a:xfrm>
            <a:off x="7145842" y="4407146"/>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図書館</a:t>
            </a:r>
            <a:endParaRPr lang="ja-JP" altLang="en-US" dirty="0">
              <a:solidFill>
                <a:prstClr val="black"/>
              </a:solidFill>
            </a:endParaRPr>
          </a:p>
        </p:txBody>
      </p:sp>
      <p:sp>
        <p:nvSpPr>
          <p:cNvPr id="48" name="テキスト ボックス 47"/>
          <p:cNvSpPr txBox="1"/>
          <p:nvPr/>
        </p:nvSpPr>
        <p:spPr>
          <a:xfrm>
            <a:off x="6236338" y="5662093"/>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土浦駅</a:t>
            </a:r>
            <a:endParaRPr lang="ja-JP" altLang="en-US" dirty="0">
              <a:solidFill>
                <a:prstClr val="black"/>
              </a:solidFill>
            </a:endParaRPr>
          </a:p>
        </p:txBody>
      </p:sp>
      <p:sp>
        <p:nvSpPr>
          <p:cNvPr id="51" name="テキスト ボックス 50"/>
          <p:cNvSpPr txBox="1"/>
          <p:nvPr/>
        </p:nvSpPr>
        <p:spPr>
          <a:xfrm>
            <a:off x="7200566" y="2097288"/>
            <a:ext cx="1314784"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モール５０５</a:t>
            </a:r>
            <a:endParaRPr lang="ja-JP" altLang="en-US" dirty="0">
              <a:solidFill>
                <a:prstClr val="black"/>
              </a:solidFill>
            </a:endParaRPr>
          </a:p>
        </p:txBody>
      </p:sp>
      <p:sp>
        <p:nvSpPr>
          <p:cNvPr id="56" name="円形吹き出し 55"/>
          <p:cNvSpPr/>
          <p:nvPr/>
        </p:nvSpPr>
        <p:spPr>
          <a:xfrm>
            <a:off x="-2316039" y="2799929"/>
            <a:ext cx="1734714" cy="1532237"/>
          </a:xfrm>
          <a:prstGeom prst="wedgeEllipseCallout">
            <a:avLst>
              <a:gd name="adj1" fmla="val 64459"/>
              <a:gd name="adj2" fmla="val -178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栗山駐車場は再開発による公開空地</a:t>
            </a:r>
            <a:endParaRPr lang="en-US" altLang="ja-JP" dirty="0" smtClean="0">
              <a:solidFill>
                <a:prstClr val="white"/>
              </a:solidFill>
            </a:endParaRPr>
          </a:p>
        </p:txBody>
      </p:sp>
      <p:sp>
        <p:nvSpPr>
          <p:cNvPr id="39" name="正方形/長方形 38"/>
          <p:cNvSpPr/>
          <p:nvPr/>
        </p:nvSpPr>
        <p:spPr>
          <a:xfrm>
            <a:off x="4231972" y="2169874"/>
            <a:ext cx="968034" cy="429626"/>
          </a:xfrm>
          <a:prstGeom prst="rect">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広場</a:t>
            </a:r>
          </a:p>
        </p:txBody>
      </p:sp>
      <p:grpSp>
        <p:nvGrpSpPr>
          <p:cNvPr id="61" name="グループ化 60"/>
          <p:cNvGrpSpPr/>
          <p:nvPr/>
        </p:nvGrpSpPr>
        <p:grpSpPr>
          <a:xfrm>
            <a:off x="169571" y="2930362"/>
            <a:ext cx="4554495" cy="825215"/>
            <a:chOff x="137551" y="3091321"/>
            <a:chExt cx="4554495" cy="825215"/>
          </a:xfrm>
        </p:grpSpPr>
        <p:cxnSp>
          <p:nvCxnSpPr>
            <p:cNvPr id="53" name="直線コネクタ 52"/>
            <p:cNvCxnSpPr>
              <a:stCxn id="54" idx="3"/>
            </p:cNvCxnSpPr>
            <p:nvPr/>
          </p:nvCxnSpPr>
          <p:spPr>
            <a:xfrm>
              <a:off x="1385482" y="3306553"/>
              <a:ext cx="3306564" cy="609983"/>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54" name="正方形/長方形 53"/>
            <p:cNvSpPr/>
            <p:nvPr/>
          </p:nvSpPr>
          <p:spPr>
            <a:xfrm>
              <a:off x="137551" y="3091321"/>
              <a:ext cx="1247931" cy="430463"/>
            </a:xfrm>
            <a:prstGeom prst="rect">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集合住宅</a:t>
              </a:r>
              <a:endParaRPr lang="en-US" altLang="ja-JP" sz="2000" dirty="0" smtClean="0">
                <a:solidFill>
                  <a:prstClr val="black"/>
                </a:solidFill>
              </a:endParaRPr>
            </a:p>
          </p:txBody>
        </p:sp>
        <p:cxnSp>
          <p:nvCxnSpPr>
            <p:cNvPr id="55" name="直線コネクタ 54"/>
            <p:cNvCxnSpPr>
              <a:stCxn id="54" idx="3"/>
            </p:cNvCxnSpPr>
            <p:nvPr/>
          </p:nvCxnSpPr>
          <p:spPr>
            <a:xfrm flipV="1">
              <a:off x="1385482" y="3294477"/>
              <a:ext cx="1392860" cy="12076"/>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2" name="グループ化 61"/>
          <p:cNvGrpSpPr/>
          <p:nvPr/>
        </p:nvGrpSpPr>
        <p:grpSpPr>
          <a:xfrm>
            <a:off x="4204375" y="3272286"/>
            <a:ext cx="3017658" cy="949093"/>
            <a:chOff x="4104085" y="3477009"/>
            <a:chExt cx="3017658" cy="949093"/>
          </a:xfrm>
        </p:grpSpPr>
        <p:sp>
          <p:nvSpPr>
            <p:cNvPr id="42" name="正方形/長方形 41"/>
            <p:cNvSpPr/>
            <p:nvPr/>
          </p:nvSpPr>
          <p:spPr>
            <a:xfrm>
              <a:off x="5915897" y="3477009"/>
              <a:ext cx="1205846" cy="614078"/>
            </a:xfrm>
            <a:prstGeom prst="rect">
              <a:avLst/>
            </a:prstGeom>
            <a:solidFill>
              <a:schemeClr val="bg1"/>
            </a:solidFill>
            <a:ln w="38100">
              <a:solidFill>
                <a:srgbClr val="C967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高齢者</a:t>
              </a:r>
              <a:endParaRPr lang="en-US" altLang="ja-JP" sz="2000" dirty="0" smtClean="0">
                <a:solidFill>
                  <a:prstClr val="black"/>
                </a:solidFill>
              </a:endParaRPr>
            </a:p>
            <a:p>
              <a:pPr algn="ctr"/>
              <a:r>
                <a:rPr lang="ja-JP" altLang="en-US" sz="2000" dirty="0" smtClean="0">
                  <a:solidFill>
                    <a:prstClr val="black"/>
                  </a:solidFill>
                </a:rPr>
                <a:t>福祉施設</a:t>
              </a:r>
              <a:endParaRPr lang="ja-JP" altLang="en-US" sz="2000" dirty="0">
                <a:solidFill>
                  <a:prstClr val="black"/>
                </a:solidFill>
              </a:endParaRPr>
            </a:p>
          </p:txBody>
        </p:sp>
        <p:cxnSp>
          <p:nvCxnSpPr>
            <p:cNvPr id="18" name="直線コネクタ 17"/>
            <p:cNvCxnSpPr>
              <a:stCxn id="42" idx="1"/>
            </p:cNvCxnSpPr>
            <p:nvPr/>
          </p:nvCxnSpPr>
          <p:spPr>
            <a:xfrm flipH="1">
              <a:off x="4104085" y="3784048"/>
              <a:ext cx="1811812" cy="642054"/>
            </a:xfrm>
            <a:prstGeom prst="line">
              <a:avLst/>
            </a:prstGeom>
            <a:ln w="38100">
              <a:solidFill>
                <a:srgbClr val="C967E5"/>
              </a:solidFill>
            </a:ln>
          </p:spPr>
          <p:style>
            <a:lnRef idx="1">
              <a:schemeClr val="accent1"/>
            </a:lnRef>
            <a:fillRef idx="0">
              <a:schemeClr val="accent1"/>
            </a:fillRef>
            <a:effectRef idx="0">
              <a:schemeClr val="accent1"/>
            </a:effectRef>
            <a:fontRef idx="minor">
              <a:schemeClr val="tx1"/>
            </a:fontRef>
          </p:style>
        </p:cxnSp>
      </p:grpSp>
      <p:sp>
        <p:nvSpPr>
          <p:cNvPr id="6" name="フリーフォーム 5"/>
          <p:cNvSpPr/>
          <p:nvPr/>
        </p:nvSpPr>
        <p:spPr>
          <a:xfrm rot="175904">
            <a:off x="2146804" y="3000031"/>
            <a:ext cx="1994263" cy="2098766"/>
          </a:xfrm>
          <a:custGeom>
            <a:avLst/>
            <a:gdLst>
              <a:gd name="connsiteX0" fmla="*/ 966652 w 1994263"/>
              <a:gd name="connsiteY0" fmla="*/ 0 h 2098766"/>
              <a:gd name="connsiteX1" fmla="*/ 0 w 1994263"/>
              <a:gd name="connsiteY1" fmla="*/ 2098766 h 2098766"/>
              <a:gd name="connsiteX2" fmla="*/ 1994263 w 1994263"/>
              <a:gd name="connsiteY2" fmla="*/ 1210492 h 2098766"/>
              <a:gd name="connsiteX3" fmla="*/ 966652 w 1994263"/>
              <a:gd name="connsiteY3" fmla="*/ 0 h 2098766"/>
            </a:gdLst>
            <a:ahLst/>
            <a:cxnLst>
              <a:cxn ang="0">
                <a:pos x="connsiteX0" y="connsiteY0"/>
              </a:cxn>
              <a:cxn ang="0">
                <a:pos x="connsiteX1" y="connsiteY1"/>
              </a:cxn>
              <a:cxn ang="0">
                <a:pos x="connsiteX2" y="connsiteY2"/>
              </a:cxn>
              <a:cxn ang="0">
                <a:pos x="connsiteX3" y="connsiteY3"/>
              </a:cxn>
            </a:cxnLst>
            <a:rect l="l" t="t" r="r" b="b"/>
            <a:pathLst>
              <a:path w="1994263" h="2098766">
                <a:moveTo>
                  <a:pt x="966652" y="0"/>
                </a:moveTo>
                <a:lnTo>
                  <a:pt x="0" y="2098766"/>
                </a:lnTo>
                <a:lnTo>
                  <a:pt x="1994263" y="1210492"/>
                </a:lnTo>
                <a:lnTo>
                  <a:pt x="966652" y="0"/>
                </a:lnTo>
                <a:close/>
              </a:path>
            </a:pathLst>
          </a:custGeom>
          <a:noFill/>
          <a:ln w="76200" cap="rnd">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フリーフォーム 8"/>
          <p:cNvSpPr/>
          <p:nvPr/>
        </p:nvSpPr>
        <p:spPr>
          <a:xfrm>
            <a:off x="3278919" y="2930363"/>
            <a:ext cx="4258491" cy="2072640"/>
          </a:xfrm>
          <a:custGeom>
            <a:avLst/>
            <a:gdLst>
              <a:gd name="connsiteX0" fmla="*/ 1532708 w 4258491"/>
              <a:gd name="connsiteY0" fmla="*/ 2072640 h 2072640"/>
              <a:gd name="connsiteX1" fmla="*/ 4258491 w 4258491"/>
              <a:gd name="connsiteY1" fmla="*/ 1881051 h 2072640"/>
              <a:gd name="connsiteX2" fmla="*/ 0 w 4258491"/>
              <a:gd name="connsiteY2" fmla="*/ 0 h 2072640"/>
              <a:gd name="connsiteX3" fmla="*/ 1532708 w 4258491"/>
              <a:gd name="connsiteY3" fmla="*/ 2072640 h 2072640"/>
            </a:gdLst>
            <a:ahLst/>
            <a:cxnLst>
              <a:cxn ang="0">
                <a:pos x="connsiteX0" y="connsiteY0"/>
              </a:cxn>
              <a:cxn ang="0">
                <a:pos x="connsiteX1" y="connsiteY1"/>
              </a:cxn>
              <a:cxn ang="0">
                <a:pos x="connsiteX2" y="connsiteY2"/>
              </a:cxn>
              <a:cxn ang="0">
                <a:pos x="connsiteX3" y="connsiteY3"/>
              </a:cxn>
            </a:cxnLst>
            <a:rect l="l" t="t" r="r" b="b"/>
            <a:pathLst>
              <a:path w="4258491" h="2072640">
                <a:moveTo>
                  <a:pt x="1532708" y="2072640"/>
                </a:moveTo>
                <a:lnTo>
                  <a:pt x="4258491" y="1881051"/>
                </a:lnTo>
                <a:lnTo>
                  <a:pt x="0" y="0"/>
                </a:lnTo>
                <a:lnTo>
                  <a:pt x="1532708" y="2072640"/>
                </a:lnTo>
                <a:close/>
              </a:path>
            </a:pathLst>
          </a:custGeom>
          <a:noFill/>
          <a:ln w="76200" cap="rnd">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1" name="直線コネクタ 10"/>
          <p:cNvCxnSpPr/>
          <p:nvPr/>
        </p:nvCxnSpPr>
        <p:spPr>
          <a:xfrm flipH="1" flipV="1">
            <a:off x="3278919" y="2930363"/>
            <a:ext cx="2447958" cy="2193589"/>
          </a:xfrm>
          <a:prstGeom prst="line">
            <a:avLst/>
          </a:prstGeom>
          <a:ln w="76200" cap="rnd">
            <a:prstDash val="sysDot"/>
          </a:ln>
        </p:spPr>
        <p:style>
          <a:lnRef idx="1">
            <a:schemeClr val="accent1"/>
          </a:lnRef>
          <a:fillRef idx="0">
            <a:schemeClr val="accent1"/>
          </a:fillRef>
          <a:effectRef idx="0">
            <a:schemeClr val="accent1"/>
          </a:effectRef>
          <a:fontRef idx="minor">
            <a:schemeClr val="tx1"/>
          </a:fontRef>
        </p:style>
      </p:cxnSp>
      <p:grpSp>
        <p:nvGrpSpPr>
          <p:cNvPr id="67" name="グループ化 66"/>
          <p:cNvGrpSpPr/>
          <p:nvPr/>
        </p:nvGrpSpPr>
        <p:grpSpPr>
          <a:xfrm>
            <a:off x="5433687" y="4887457"/>
            <a:ext cx="887983" cy="963889"/>
            <a:chOff x="4890325" y="4812435"/>
            <a:chExt cx="887983" cy="963889"/>
          </a:xfrm>
        </p:grpSpPr>
        <p:sp>
          <p:nvSpPr>
            <p:cNvPr id="63" name="正方形/長方形 62"/>
            <p:cNvSpPr/>
            <p:nvPr/>
          </p:nvSpPr>
          <p:spPr>
            <a:xfrm>
              <a:off x="4972146" y="5071515"/>
              <a:ext cx="630971" cy="667330"/>
            </a:xfrm>
            <a:prstGeom prst="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7" name="Picture 6" descr="http://4.bp.blogspot.com/-PPfn9ha-CFM/VA7l7mpjfqI/AAAAAAAAmIE/1x5gaFVNzkc/s800/business_eigyou_ma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0325" y="4812435"/>
              <a:ext cx="887983" cy="963889"/>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65" name="グループ化 64"/>
          <p:cNvGrpSpPr/>
          <p:nvPr/>
        </p:nvGrpSpPr>
        <p:grpSpPr>
          <a:xfrm>
            <a:off x="2919294" y="2229745"/>
            <a:ext cx="630971" cy="860647"/>
            <a:chOff x="2487775" y="2550801"/>
            <a:chExt cx="630971" cy="860647"/>
          </a:xfrm>
        </p:grpSpPr>
        <p:sp>
          <p:nvSpPr>
            <p:cNvPr id="64" name="正方形/長方形 63"/>
            <p:cNvSpPr/>
            <p:nvPr/>
          </p:nvSpPr>
          <p:spPr>
            <a:xfrm>
              <a:off x="2487775" y="2744118"/>
              <a:ext cx="630971" cy="66733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5" name="Picture 4" descr="http://3.bp.blogspot.com/-Tsx2ag1qcVk/UNO5bQwAElI/AAAAAAAAIx8/jwOIg9WO8L8/s1600/apron_mam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86281" y="2550801"/>
              <a:ext cx="451579" cy="835959"/>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66" name="グループ化 65"/>
          <p:cNvGrpSpPr/>
          <p:nvPr/>
        </p:nvGrpSpPr>
        <p:grpSpPr>
          <a:xfrm>
            <a:off x="4289533" y="4823752"/>
            <a:ext cx="630971" cy="1034532"/>
            <a:chOff x="3924853" y="5228040"/>
            <a:chExt cx="630971" cy="1034532"/>
          </a:xfrm>
        </p:grpSpPr>
        <p:sp>
          <p:nvSpPr>
            <p:cNvPr id="60" name="正方形/長方形 59"/>
            <p:cNvSpPr/>
            <p:nvPr/>
          </p:nvSpPr>
          <p:spPr>
            <a:xfrm>
              <a:off x="3924853" y="5595242"/>
              <a:ext cx="630971" cy="667330"/>
            </a:xfrm>
            <a:prstGeom prst="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052" name="Picture 4" descr="http://4.bp.blogspot.com/-z7hbLoXPYUE/UVWMirdExUI/AAAAAAAAPJk/amz2FcOoeJg/s1600/school_blazer_bo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37121" y="5228040"/>
              <a:ext cx="591647" cy="99633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50" name="円/楕円 49"/>
          <p:cNvSpPr/>
          <p:nvPr/>
        </p:nvSpPr>
        <p:spPr>
          <a:xfrm>
            <a:off x="3295802" y="2643604"/>
            <a:ext cx="1457521" cy="1458277"/>
          </a:xfrm>
          <a:prstGeom prst="ellipse">
            <a:avLst/>
          </a:prstGeom>
          <a:noFill/>
          <a:ln w="7620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0000"/>
              </a:solidFill>
            </a:endParaRPr>
          </a:p>
        </p:txBody>
      </p:sp>
    </p:spTree>
    <p:extLst>
      <p:ext uri="{BB962C8B-B14F-4D97-AF65-F5344CB8AC3E}">
        <p14:creationId xmlns:p14="http://schemas.microsoft.com/office/powerpoint/2010/main" val="89850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5"/>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2"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par>
                                <p:cTn id="50" presetID="21" presetClass="entr" presetSubtype="1"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heel(1)">
                                      <p:cBhvr>
                                        <p:cTn id="52" dur="1200"/>
                                        <p:tgtEl>
                                          <p:spTgt spid="50"/>
                                        </p:tgtEl>
                                      </p:cBhvr>
                                    </p:animEffect>
                                  </p:childTnLst>
                                </p:cTn>
                              </p:par>
                              <p:par>
                                <p:cTn id="53" presetID="1"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6" grpId="0" animBg="1"/>
      <p:bldP spid="6" grpId="1" animBg="1"/>
      <p:bldP spid="6" grpId="2" animBg="1"/>
      <p:bldP spid="9" grpId="0" animBg="1"/>
      <p:bldP spid="9" grpId="1" animBg="1"/>
      <p:bldP spid="9" grpId="2" animBg="1"/>
      <p:bldP spid="5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3"/>
          <a:srcRect l="10896" t="9503" r="1493" b="6119"/>
          <a:stretch/>
        </p:blipFill>
        <p:spPr>
          <a:xfrm>
            <a:off x="331490" y="1346261"/>
            <a:ext cx="8502049" cy="4605880"/>
          </a:xfrm>
          <a:prstGeom prst="rect">
            <a:avLst/>
          </a:prstGeom>
        </p:spPr>
      </p:pic>
      <p:grpSp>
        <p:nvGrpSpPr>
          <p:cNvPr id="49" name="グループ化 48"/>
          <p:cNvGrpSpPr/>
          <p:nvPr/>
        </p:nvGrpSpPr>
        <p:grpSpPr>
          <a:xfrm>
            <a:off x="600349" y="1795709"/>
            <a:ext cx="8034571" cy="4063083"/>
            <a:chOff x="600349" y="1795709"/>
            <a:chExt cx="8034571" cy="4063083"/>
          </a:xfrm>
        </p:grpSpPr>
        <p:cxnSp>
          <p:nvCxnSpPr>
            <p:cNvPr id="41" name="直線矢印コネクタ 40"/>
            <p:cNvCxnSpPr/>
            <p:nvPr/>
          </p:nvCxnSpPr>
          <p:spPr>
            <a:xfrm>
              <a:off x="4617635" y="1795709"/>
              <a:ext cx="86276" cy="2182548"/>
            </a:xfrm>
            <a:prstGeom prst="straightConnector1">
              <a:avLst/>
            </a:prstGeom>
            <a:ln w="127000">
              <a:solidFill>
                <a:srgbClr val="F8806C"/>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flipV="1">
              <a:off x="600349" y="4217914"/>
              <a:ext cx="3848821" cy="820438"/>
            </a:xfrm>
            <a:prstGeom prst="straightConnector1">
              <a:avLst/>
            </a:prstGeom>
            <a:ln w="127000">
              <a:solidFill>
                <a:srgbClr val="F8806C"/>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8" name="直線矢印コネクタ 47"/>
            <p:cNvCxnSpPr/>
            <p:nvPr/>
          </p:nvCxnSpPr>
          <p:spPr>
            <a:xfrm>
              <a:off x="4914949" y="4217913"/>
              <a:ext cx="3719971" cy="1640879"/>
            </a:xfrm>
            <a:prstGeom prst="straightConnector1">
              <a:avLst/>
            </a:prstGeom>
            <a:ln w="127000">
              <a:solidFill>
                <a:srgbClr val="F8806C"/>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grpSp>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大和町段階まちづくり</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56</a:t>
            </a:fld>
            <a:endParaRPr lang="ja-JP" altLang="en-US" sz="2000">
              <a:solidFill>
                <a:prstClr val="black">
                  <a:tint val="75000"/>
                </a:prstClr>
              </a:solidFill>
            </a:endParaRPr>
          </a:p>
        </p:txBody>
      </p:sp>
      <p:grpSp>
        <p:nvGrpSpPr>
          <p:cNvPr id="15" name="グループ化 14"/>
          <p:cNvGrpSpPr/>
          <p:nvPr/>
        </p:nvGrpSpPr>
        <p:grpSpPr>
          <a:xfrm>
            <a:off x="190657" y="6123169"/>
            <a:ext cx="8853959" cy="690815"/>
            <a:chOff x="143032" y="5351362"/>
            <a:chExt cx="8853959" cy="690815"/>
          </a:xfrm>
        </p:grpSpPr>
        <p:sp>
          <p:nvSpPr>
            <p:cNvPr id="19" name="フレーム 18"/>
            <p:cNvSpPr/>
            <p:nvPr/>
          </p:nvSpPr>
          <p:spPr>
            <a:xfrm>
              <a:off x="143032" y="5351362"/>
              <a:ext cx="8853959"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20" name="テキスト ボックス 19"/>
            <p:cNvSpPr txBox="1"/>
            <p:nvPr/>
          </p:nvSpPr>
          <p:spPr>
            <a:xfrm>
              <a:off x="552724" y="5459580"/>
              <a:ext cx="8034572" cy="461665"/>
            </a:xfrm>
            <a:prstGeom prst="rect">
              <a:avLst/>
            </a:prstGeom>
            <a:noFill/>
          </p:spPr>
          <p:txBody>
            <a:bodyPr wrap="none" rtlCol="0">
              <a:spAutoFit/>
            </a:bodyPr>
            <a:lstStyle/>
            <a:p>
              <a:pPr algn="ctr"/>
              <a:r>
                <a:rPr lang="ja-JP" altLang="en-US" sz="2400" dirty="0" smtClean="0">
                  <a:solidFill>
                    <a:prstClr val="black"/>
                  </a:solidFill>
                </a:rPr>
                <a:t>地域住民の憩いの場＋中心市街地の新たなにぎわい拠点に</a:t>
              </a:r>
              <a:endParaRPr lang="ja-JP" altLang="en-US" sz="2400" dirty="0">
                <a:solidFill>
                  <a:prstClr val="black"/>
                </a:solidFill>
              </a:endParaRPr>
            </a:p>
          </p:txBody>
        </p:sp>
      </p:grpSp>
      <p:grpSp>
        <p:nvGrpSpPr>
          <p:cNvPr id="50" name="グループ化 49"/>
          <p:cNvGrpSpPr/>
          <p:nvPr/>
        </p:nvGrpSpPr>
        <p:grpSpPr>
          <a:xfrm>
            <a:off x="64520" y="2234866"/>
            <a:ext cx="9008982" cy="3322257"/>
            <a:chOff x="64520" y="2234866"/>
            <a:chExt cx="9008982" cy="3322257"/>
          </a:xfrm>
        </p:grpSpPr>
        <p:sp>
          <p:nvSpPr>
            <p:cNvPr id="54" name="テキスト ボックス 53"/>
            <p:cNvSpPr txBox="1"/>
            <p:nvPr/>
          </p:nvSpPr>
          <p:spPr>
            <a:xfrm>
              <a:off x="64520" y="4410454"/>
              <a:ext cx="1338828"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土浦市役所</a:t>
              </a:r>
              <a:endParaRPr lang="ja-JP" altLang="en-US" dirty="0">
                <a:solidFill>
                  <a:prstClr val="black"/>
                </a:solidFill>
              </a:endParaRPr>
            </a:p>
          </p:txBody>
        </p:sp>
        <p:sp>
          <p:nvSpPr>
            <p:cNvPr id="55" name="テキスト ボックス 54"/>
            <p:cNvSpPr txBox="1"/>
            <p:nvPr/>
          </p:nvSpPr>
          <p:spPr>
            <a:xfrm>
              <a:off x="8196339" y="5187791"/>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図書館</a:t>
              </a:r>
              <a:endParaRPr lang="ja-JP" altLang="en-US" dirty="0">
                <a:solidFill>
                  <a:prstClr val="black"/>
                </a:solidFill>
              </a:endParaRPr>
            </a:p>
          </p:txBody>
        </p:sp>
        <p:sp>
          <p:nvSpPr>
            <p:cNvPr id="57" name="テキスト ボックス 56"/>
            <p:cNvSpPr txBox="1"/>
            <p:nvPr/>
          </p:nvSpPr>
          <p:spPr>
            <a:xfrm>
              <a:off x="4796549" y="2234866"/>
              <a:ext cx="1314784"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モール５０５</a:t>
              </a:r>
              <a:endParaRPr lang="ja-JP" altLang="en-US" dirty="0">
                <a:solidFill>
                  <a:prstClr val="black"/>
                </a:solidFill>
              </a:endParaRPr>
            </a:p>
          </p:txBody>
        </p:sp>
      </p:grpSp>
      <p:sp>
        <p:nvSpPr>
          <p:cNvPr id="65" name="円/楕円 64"/>
          <p:cNvSpPr/>
          <p:nvPr/>
        </p:nvSpPr>
        <p:spPr>
          <a:xfrm>
            <a:off x="9247009" y="1082983"/>
            <a:ext cx="2763021" cy="18306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あおぞらマルシェ</a:t>
            </a:r>
          </a:p>
          <a:p>
            <a:pPr algn="ctr"/>
            <a:r>
              <a:rPr lang="ja-JP" altLang="en-US" dirty="0" err="1">
                <a:solidFill>
                  <a:prstClr val="white"/>
                </a:solidFill>
              </a:rPr>
              <a:t>のんびる</a:t>
            </a:r>
            <a:r>
              <a:rPr lang="ja-JP" altLang="en-US" dirty="0">
                <a:solidFill>
                  <a:prstClr val="white"/>
                </a:solidFill>
              </a:rPr>
              <a:t>マルシェ</a:t>
            </a:r>
          </a:p>
          <a:p>
            <a:pPr algn="ctr"/>
            <a:r>
              <a:rPr lang="ja-JP" altLang="en-US" dirty="0">
                <a:solidFill>
                  <a:prstClr val="white"/>
                </a:solidFill>
              </a:rPr>
              <a:t>ウララマルシェ</a:t>
            </a:r>
          </a:p>
          <a:p>
            <a:pPr algn="ctr"/>
            <a:r>
              <a:rPr lang="ja-JP" altLang="en-US" dirty="0">
                <a:solidFill>
                  <a:prstClr val="white"/>
                </a:solidFill>
              </a:rPr>
              <a:t>ニコマルシェ</a:t>
            </a:r>
          </a:p>
        </p:txBody>
      </p:sp>
      <p:grpSp>
        <p:nvGrpSpPr>
          <p:cNvPr id="9" name="グループ化 8"/>
          <p:cNvGrpSpPr/>
          <p:nvPr/>
        </p:nvGrpSpPr>
        <p:grpSpPr>
          <a:xfrm>
            <a:off x="190657" y="1181006"/>
            <a:ext cx="3599577" cy="2400689"/>
            <a:chOff x="190656" y="1227651"/>
            <a:chExt cx="3599577" cy="2400689"/>
          </a:xfrm>
        </p:grpSpPr>
        <p:pic>
          <p:nvPicPr>
            <p:cNvPr id="1027" name="Picture 3" descr="C:\Users\NEC-PCuser\Desktop\b0210447_152226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656" y="1227651"/>
              <a:ext cx="3599577" cy="2400689"/>
            </a:xfrm>
            <a:prstGeom prst="rect">
              <a:avLst/>
            </a:prstGeom>
            <a:noFill/>
            <a:extLst>
              <a:ext uri="{909E8E84-426E-40dd-AFC4-6F175D3DCCD1}">
                <a14:hiddenFill xmlns="" xmlns:a14="http://schemas.microsoft.com/office/drawing/2010/main">
                  <a:solidFill>
                    <a:srgbClr val="FFFFFF"/>
                  </a:solidFill>
                </a14:hiddenFill>
              </a:ext>
            </a:extLst>
          </p:spPr>
        </p:pic>
        <p:sp>
          <p:nvSpPr>
            <p:cNvPr id="8" name="正方形/長方形 7"/>
            <p:cNvSpPr/>
            <p:nvPr/>
          </p:nvSpPr>
          <p:spPr>
            <a:xfrm>
              <a:off x="190657" y="3252349"/>
              <a:ext cx="3599575" cy="3653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dirty="0" smtClean="0">
                  <a:solidFill>
                    <a:prstClr val="black"/>
                  </a:solidFill>
                </a:rPr>
                <a:t>地域住民や従業者の憩いの場として</a:t>
              </a:r>
              <a:endParaRPr lang="ja-JP" altLang="en-US" sz="1700" dirty="0">
                <a:solidFill>
                  <a:prstClr val="black"/>
                </a:solidFill>
              </a:endParaRPr>
            </a:p>
          </p:txBody>
        </p:sp>
      </p:grpSp>
      <p:grpSp>
        <p:nvGrpSpPr>
          <p:cNvPr id="10" name="グループ化 9"/>
          <p:cNvGrpSpPr/>
          <p:nvPr/>
        </p:nvGrpSpPr>
        <p:grpSpPr>
          <a:xfrm>
            <a:off x="5374795" y="1178269"/>
            <a:ext cx="3599575" cy="2403426"/>
            <a:chOff x="4571998" y="1224914"/>
            <a:chExt cx="3599575" cy="2403426"/>
          </a:xfrm>
        </p:grpSpPr>
        <p:pic>
          <p:nvPicPr>
            <p:cNvPr id="1028" name="Picture 4" descr="C:\Users\NEC-PCuser\Desktop\20130728-IMG_319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1998" y="1224914"/>
              <a:ext cx="3599575" cy="2403426"/>
            </a:xfrm>
            <a:prstGeom prst="rect">
              <a:avLst/>
            </a:prstGeom>
            <a:noFill/>
            <a:extLst>
              <a:ext uri="{909E8E84-426E-40dd-AFC4-6F175D3DCCD1}">
                <a14:hiddenFill xmlns="" xmlns:a14="http://schemas.microsoft.com/office/drawing/2010/main">
                  <a:solidFill>
                    <a:srgbClr val="FFFFFF"/>
                  </a:solidFill>
                </a14:hiddenFill>
              </a:ext>
            </a:extLst>
          </p:spPr>
        </p:pic>
        <p:sp>
          <p:nvSpPr>
            <p:cNvPr id="26" name="正方形/長方形 25"/>
            <p:cNvSpPr/>
            <p:nvPr/>
          </p:nvSpPr>
          <p:spPr>
            <a:xfrm>
              <a:off x="4572000" y="3262969"/>
              <a:ext cx="3599573" cy="3653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dirty="0">
                  <a:solidFill>
                    <a:prstClr val="black"/>
                  </a:solidFill>
                </a:rPr>
                <a:t>マルシェ</a:t>
              </a:r>
              <a:r>
                <a:rPr lang="ja-JP" altLang="en-US" sz="1700" dirty="0" smtClean="0">
                  <a:solidFill>
                    <a:prstClr val="black"/>
                  </a:solidFill>
                </a:rPr>
                <a:t>や朝市などの会場として</a:t>
              </a:r>
              <a:endParaRPr lang="ja-JP" altLang="en-US" sz="1700" dirty="0">
                <a:solidFill>
                  <a:prstClr val="black"/>
                </a:solidFill>
              </a:endParaRPr>
            </a:p>
          </p:txBody>
        </p:sp>
      </p:grpSp>
      <p:grpSp>
        <p:nvGrpSpPr>
          <p:cNvPr id="12" name="グループ化 11"/>
          <p:cNvGrpSpPr/>
          <p:nvPr/>
        </p:nvGrpSpPr>
        <p:grpSpPr>
          <a:xfrm>
            <a:off x="2783373" y="3641070"/>
            <a:ext cx="3582717" cy="2372684"/>
            <a:chOff x="2783372" y="3687715"/>
            <a:chExt cx="3582717" cy="2372684"/>
          </a:xfrm>
        </p:grpSpPr>
        <p:pic>
          <p:nvPicPr>
            <p:cNvPr id="1029" name="Picture 5" descr="C:\Users\NEC-PCuser\Downloads\DSC_858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83372" y="3687715"/>
              <a:ext cx="3582716" cy="2372684"/>
            </a:xfrm>
            <a:prstGeom prst="rect">
              <a:avLst/>
            </a:prstGeom>
            <a:noFill/>
            <a:extLst>
              <a:ext uri="{909E8E84-426E-40dd-AFC4-6F175D3DCCD1}">
                <a14:hiddenFill xmlns="" xmlns:a14="http://schemas.microsoft.com/office/drawing/2010/main">
                  <a:solidFill>
                    <a:srgbClr val="FFFFFF"/>
                  </a:solidFill>
                </a14:hiddenFill>
              </a:ext>
            </a:extLst>
          </p:spPr>
        </p:pic>
        <p:sp>
          <p:nvSpPr>
            <p:cNvPr id="30" name="正方形/長方形 29"/>
            <p:cNvSpPr/>
            <p:nvPr/>
          </p:nvSpPr>
          <p:spPr>
            <a:xfrm>
              <a:off x="2783373" y="5695028"/>
              <a:ext cx="3582716" cy="3653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700" dirty="0" smtClean="0">
                  <a:solidFill>
                    <a:prstClr val="black"/>
                  </a:solidFill>
                </a:rPr>
                <a:t>花壇の手入れを通した地域交流</a:t>
              </a:r>
              <a:endParaRPr lang="ja-JP" altLang="en-US" sz="1700" dirty="0">
                <a:solidFill>
                  <a:prstClr val="black"/>
                </a:solidFill>
              </a:endParaRPr>
            </a:p>
          </p:txBody>
        </p:sp>
      </p:grpSp>
    </p:spTree>
    <p:extLst>
      <p:ext uri="{BB962C8B-B14F-4D97-AF65-F5344CB8AC3E}">
        <p14:creationId xmlns:p14="http://schemas.microsoft.com/office/powerpoint/2010/main" val="382529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49"/>
                                        </p:tgtEl>
                                        <p:attrNameLst>
                                          <p:attrName>ppt_w</p:attrName>
                                        </p:attrNameLst>
                                      </p:cBhvr>
                                      <p:tavLst>
                                        <p:tav tm="0">
                                          <p:val>
                                            <p:strVal val="ppt_w"/>
                                          </p:val>
                                        </p:tav>
                                        <p:tav tm="100000">
                                          <p:val>
                                            <p:fltVal val="0"/>
                                          </p:val>
                                        </p:tav>
                                      </p:tavLst>
                                    </p:anim>
                                    <p:anim calcmode="lin" valueType="num">
                                      <p:cBhvr>
                                        <p:cTn id="7" dur="500"/>
                                        <p:tgtEl>
                                          <p:spTgt spid="49"/>
                                        </p:tgtEl>
                                        <p:attrNameLst>
                                          <p:attrName>ppt_h</p:attrName>
                                        </p:attrNameLst>
                                      </p:cBhvr>
                                      <p:tavLst>
                                        <p:tav tm="0">
                                          <p:val>
                                            <p:strVal val="ppt_h"/>
                                          </p:val>
                                        </p:tav>
                                        <p:tav tm="100000">
                                          <p:val>
                                            <p:fltVal val="0"/>
                                          </p:val>
                                        </p:tav>
                                      </p:tavLst>
                                    </p:anim>
                                    <p:animEffect transition="out" filter="fade">
                                      <p:cBhvr>
                                        <p:cTn id="8" dur="500"/>
                                        <p:tgtEl>
                                          <p:spTgt spid="49"/>
                                        </p:tgtEl>
                                      </p:cBhvr>
                                    </p:animEffect>
                                    <p:set>
                                      <p:cBhvr>
                                        <p:cTn id="9" dur="1" fill="hold">
                                          <p:stCondLst>
                                            <p:cond delay="499"/>
                                          </p:stCondLst>
                                        </p:cTn>
                                        <p:tgtEl>
                                          <p:spTgt spid="49"/>
                                        </p:tgtEl>
                                        <p:attrNameLst>
                                          <p:attrName>style.visibility</p:attrName>
                                        </p:attrNameLst>
                                      </p:cBhvr>
                                      <p:to>
                                        <p:strVal val="hidden"/>
                                      </p:to>
                                    </p:set>
                                  </p:childTnLst>
                                </p:cTn>
                              </p:par>
                              <p:par>
                                <p:cTn id="10" presetID="53" presetClass="exit" presetSubtype="32" fill="hold" nodeType="withEffect">
                                  <p:stCondLst>
                                    <p:cond delay="0"/>
                                  </p:stCondLst>
                                  <p:childTnLst>
                                    <p:anim calcmode="lin" valueType="num">
                                      <p:cBhvr>
                                        <p:cTn id="11" dur="500"/>
                                        <p:tgtEl>
                                          <p:spTgt spid="50"/>
                                        </p:tgtEl>
                                        <p:attrNameLst>
                                          <p:attrName>ppt_w</p:attrName>
                                        </p:attrNameLst>
                                      </p:cBhvr>
                                      <p:tavLst>
                                        <p:tav tm="0">
                                          <p:val>
                                            <p:strVal val="ppt_w"/>
                                          </p:val>
                                        </p:tav>
                                        <p:tav tm="100000">
                                          <p:val>
                                            <p:fltVal val="0"/>
                                          </p:val>
                                        </p:tav>
                                      </p:tavLst>
                                    </p:anim>
                                    <p:anim calcmode="lin" valueType="num">
                                      <p:cBhvr>
                                        <p:cTn id="12" dur="500"/>
                                        <p:tgtEl>
                                          <p:spTgt spid="50"/>
                                        </p:tgtEl>
                                        <p:attrNameLst>
                                          <p:attrName>ppt_h</p:attrName>
                                        </p:attrNameLst>
                                      </p:cBhvr>
                                      <p:tavLst>
                                        <p:tav tm="0">
                                          <p:val>
                                            <p:strVal val="ppt_h"/>
                                          </p:val>
                                        </p:tav>
                                        <p:tav tm="100000">
                                          <p:val>
                                            <p:fltVal val="0"/>
                                          </p:val>
                                        </p:tav>
                                      </p:tavLst>
                                    </p:anim>
                                    <p:animEffect transition="out" filter="fade">
                                      <p:cBhvr>
                                        <p:cTn id="13" dur="500"/>
                                        <p:tgtEl>
                                          <p:spTgt spid="50"/>
                                        </p:tgtEl>
                                      </p:cBhvr>
                                    </p:animEffect>
                                    <p:set>
                                      <p:cBhvr>
                                        <p:cTn id="14" dur="1" fill="hold">
                                          <p:stCondLst>
                                            <p:cond delay="499"/>
                                          </p:stCondLst>
                                        </p:cTn>
                                        <p:tgtEl>
                                          <p:spTgt spid="50"/>
                                        </p:tgtEl>
                                        <p:attrNameLst>
                                          <p:attrName>style.visibility</p:attrName>
                                        </p:attrNameLst>
                                      </p:cBhvr>
                                      <p:to>
                                        <p:strVal val="hidden"/>
                                      </p:to>
                                    </p:se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00"/>
                                        <p:tgtEl>
                                          <p:spTgt spid="9"/>
                                        </p:tgtEl>
                                      </p:cBhvr>
                                    </p:animEffect>
                                    <p:anim calcmode="lin" valueType="num">
                                      <p:cBhvr>
                                        <p:cTn id="19" dur="700" fill="hold"/>
                                        <p:tgtEl>
                                          <p:spTgt spid="9"/>
                                        </p:tgtEl>
                                        <p:attrNameLst>
                                          <p:attrName>ppt_x</p:attrName>
                                        </p:attrNameLst>
                                      </p:cBhvr>
                                      <p:tavLst>
                                        <p:tav tm="0">
                                          <p:val>
                                            <p:strVal val="#ppt_x"/>
                                          </p:val>
                                        </p:tav>
                                        <p:tav tm="100000">
                                          <p:val>
                                            <p:strVal val="#ppt_x"/>
                                          </p:val>
                                        </p:tav>
                                      </p:tavLst>
                                    </p:anim>
                                    <p:anim calcmode="lin" valueType="num">
                                      <p:cBhvr>
                                        <p:cTn id="20" dur="7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20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00"/>
                                        <p:tgtEl>
                                          <p:spTgt spid="10"/>
                                        </p:tgtEl>
                                      </p:cBhvr>
                                    </p:animEffect>
                                    <p:anim calcmode="lin" valueType="num">
                                      <p:cBhvr>
                                        <p:cTn id="25" dur="700" fill="hold"/>
                                        <p:tgtEl>
                                          <p:spTgt spid="10"/>
                                        </p:tgtEl>
                                        <p:attrNameLst>
                                          <p:attrName>ppt_x</p:attrName>
                                        </p:attrNameLst>
                                      </p:cBhvr>
                                      <p:tavLst>
                                        <p:tav tm="0">
                                          <p:val>
                                            <p:strVal val="#ppt_x"/>
                                          </p:val>
                                        </p:tav>
                                        <p:tav tm="100000">
                                          <p:val>
                                            <p:strVal val="#ppt_x"/>
                                          </p:val>
                                        </p:tav>
                                      </p:tavLst>
                                    </p:anim>
                                    <p:anim calcmode="lin" valueType="num">
                                      <p:cBhvr>
                                        <p:cTn id="26" dur="7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42" presetClass="entr" presetSubtype="0" fill="hold" nodeType="afterEffect">
                                  <p:stCondLst>
                                    <p:cond delay="1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600"/>
                                        <p:tgtEl>
                                          <p:spTgt spid="12"/>
                                        </p:tgtEl>
                                      </p:cBhvr>
                                    </p:animEffect>
                                    <p:anim calcmode="lin" valueType="num">
                                      <p:cBhvr>
                                        <p:cTn id="31" dur="600" fill="hold"/>
                                        <p:tgtEl>
                                          <p:spTgt spid="12"/>
                                        </p:tgtEl>
                                        <p:attrNameLst>
                                          <p:attrName>ppt_x</p:attrName>
                                        </p:attrNameLst>
                                      </p:cBhvr>
                                      <p:tavLst>
                                        <p:tav tm="0">
                                          <p:val>
                                            <p:strVal val="#ppt_x"/>
                                          </p:val>
                                        </p:tav>
                                        <p:tav tm="100000">
                                          <p:val>
                                            <p:strVal val="#ppt_x"/>
                                          </p:val>
                                        </p:tav>
                                      </p:tavLst>
                                    </p:anim>
                                    <p:anim calcmode="lin" valueType="num">
                                      <p:cBhvr>
                                        <p:cTn id="32" dur="6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図 55"/>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18020" t="452" r="10000" b="4547"/>
          <a:stretch/>
        </p:blipFill>
        <p:spPr>
          <a:xfrm>
            <a:off x="1412754" y="1125457"/>
            <a:ext cx="6621025" cy="4445957"/>
          </a:xfrm>
          <a:prstGeom prst="rect">
            <a:avLst/>
          </a:prstGeom>
        </p:spPr>
      </p:pic>
      <p:sp>
        <p:nvSpPr>
          <p:cNvPr id="54" name="テキスト ボックス 53"/>
          <p:cNvSpPr txBox="1"/>
          <p:nvPr/>
        </p:nvSpPr>
        <p:spPr>
          <a:xfrm>
            <a:off x="3905552" y="1572375"/>
            <a:ext cx="1314784"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モール５０５</a:t>
            </a:r>
            <a:endParaRPr lang="ja-JP" altLang="en-US" dirty="0">
              <a:solidFill>
                <a:prstClr val="black"/>
              </a:solidFill>
            </a:endParaRPr>
          </a:p>
        </p:txBody>
      </p:sp>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大和町段階まちづくり</a:t>
            </a: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57</a:t>
            </a:fld>
            <a:endParaRPr lang="ja-JP" altLang="en-US" sz="2000">
              <a:solidFill>
                <a:prstClr val="black">
                  <a:tint val="75000"/>
                </a:prstClr>
              </a:solidFill>
            </a:endParaRPr>
          </a:p>
        </p:txBody>
      </p:sp>
      <p:sp>
        <p:nvSpPr>
          <p:cNvPr id="45" name="テキスト ボックス 44"/>
          <p:cNvSpPr txBox="1"/>
          <p:nvPr/>
        </p:nvSpPr>
        <p:spPr>
          <a:xfrm>
            <a:off x="8033779" y="5324514"/>
            <a:ext cx="1335426" cy="276999"/>
          </a:xfrm>
          <a:prstGeom prst="rect">
            <a:avLst/>
          </a:prstGeom>
          <a:noFill/>
        </p:spPr>
        <p:txBody>
          <a:bodyPr wrap="square" rtlCol="0">
            <a:spAutoFit/>
          </a:bodyPr>
          <a:lstStyle/>
          <a:p>
            <a:r>
              <a:rPr lang="ja-JP" altLang="en-US" sz="1200" dirty="0" smtClean="0">
                <a:solidFill>
                  <a:prstClr val="white"/>
                </a:solidFill>
              </a:rPr>
              <a:t>（班員撮影）</a:t>
            </a:r>
            <a:endParaRPr lang="ja-JP" altLang="en-US" sz="1200" dirty="0">
              <a:solidFill>
                <a:prstClr val="white"/>
              </a:solidFill>
            </a:endParaRPr>
          </a:p>
        </p:txBody>
      </p:sp>
      <p:grpSp>
        <p:nvGrpSpPr>
          <p:cNvPr id="11" name="グループ化 10"/>
          <p:cNvGrpSpPr/>
          <p:nvPr/>
        </p:nvGrpSpPr>
        <p:grpSpPr>
          <a:xfrm>
            <a:off x="1758445" y="1757041"/>
            <a:ext cx="3804108" cy="3014359"/>
            <a:chOff x="1847755" y="1993070"/>
            <a:chExt cx="3804108" cy="3014359"/>
          </a:xfrm>
        </p:grpSpPr>
        <p:sp>
          <p:nvSpPr>
            <p:cNvPr id="1028" name="フリーフォーム 1027"/>
            <p:cNvSpPr/>
            <p:nvPr/>
          </p:nvSpPr>
          <p:spPr>
            <a:xfrm>
              <a:off x="3204754" y="2952206"/>
              <a:ext cx="2447109" cy="2055223"/>
            </a:xfrm>
            <a:custGeom>
              <a:avLst/>
              <a:gdLst>
                <a:gd name="connsiteX0" fmla="*/ 8709 w 2447109"/>
                <a:gd name="connsiteY0" fmla="*/ 679268 h 2055223"/>
                <a:gd name="connsiteX1" fmla="*/ 339635 w 2447109"/>
                <a:gd name="connsiteY1" fmla="*/ 0 h 2055223"/>
                <a:gd name="connsiteX2" fmla="*/ 1332412 w 2447109"/>
                <a:gd name="connsiteY2" fmla="*/ 34834 h 2055223"/>
                <a:gd name="connsiteX3" fmla="*/ 1924595 w 2447109"/>
                <a:gd name="connsiteY3" fmla="*/ 1166948 h 2055223"/>
                <a:gd name="connsiteX4" fmla="*/ 2063932 w 2447109"/>
                <a:gd name="connsiteY4" fmla="*/ 1524000 h 2055223"/>
                <a:gd name="connsiteX5" fmla="*/ 2447109 w 2447109"/>
                <a:gd name="connsiteY5" fmla="*/ 1628503 h 2055223"/>
                <a:gd name="connsiteX6" fmla="*/ 2229395 w 2447109"/>
                <a:gd name="connsiteY6" fmla="*/ 2055223 h 2055223"/>
                <a:gd name="connsiteX7" fmla="*/ 0 w 2447109"/>
                <a:gd name="connsiteY7" fmla="*/ 740228 h 2055223"/>
                <a:gd name="connsiteX8" fmla="*/ 8709 w 2447109"/>
                <a:gd name="connsiteY8" fmla="*/ 679268 h 205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109" h="2055223">
                  <a:moveTo>
                    <a:pt x="8709" y="679268"/>
                  </a:moveTo>
                  <a:lnTo>
                    <a:pt x="339635" y="0"/>
                  </a:lnTo>
                  <a:lnTo>
                    <a:pt x="1332412" y="34834"/>
                  </a:lnTo>
                  <a:lnTo>
                    <a:pt x="1924595" y="1166948"/>
                  </a:lnTo>
                  <a:lnTo>
                    <a:pt x="2063932" y="1524000"/>
                  </a:lnTo>
                  <a:lnTo>
                    <a:pt x="2447109" y="1628503"/>
                  </a:lnTo>
                  <a:lnTo>
                    <a:pt x="2229395" y="2055223"/>
                  </a:lnTo>
                  <a:lnTo>
                    <a:pt x="0" y="740228"/>
                  </a:lnTo>
                  <a:lnTo>
                    <a:pt x="8709" y="679268"/>
                  </a:lnTo>
                  <a:close/>
                </a:path>
              </a:pathLst>
            </a:custGeom>
            <a:noFill/>
            <a:ln w="127000">
              <a:solidFill>
                <a:srgbClr val="C00000"/>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solidFill>
                  <a:prstClr val="white"/>
                </a:solidFill>
              </a:endParaRPr>
            </a:p>
          </p:txBody>
        </p:sp>
        <p:sp>
          <p:nvSpPr>
            <p:cNvPr id="72" name="正方形/長方形 71"/>
            <p:cNvSpPr/>
            <p:nvPr/>
          </p:nvSpPr>
          <p:spPr>
            <a:xfrm>
              <a:off x="1847755" y="1993070"/>
              <a:ext cx="1959241" cy="780649"/>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公共施設と一体のまちなか居住型</a:t>
              </a:r>
              <a:endParaRPr lang="en-US" altLang="ja-JP" dirty="0" smtClean="0">
                <a:solidFill>
                  <a:prstClr val="black">
                    <a:lumMod val="95000"/>
                    <a:lumOff val="5000"/>
                  </a:prstClr>
                </a:solidFill>
              </a:endParaRPr>
            </a:p>
            <a:p>
              <a:pPr algn="ctr"/>
              <a:r>
                <a:rPr lang="ja-JP" altLang="en-US" dirty="0" smtClean="0">
                  <a:solidFill>
                    <a:prstClr val="black">
                      <a:lumMod val="95000"/>
                      <a:lumOff val="5000"/>
                    </a:prstClr>
                  </a:solidFill>
                </a:rPr>
                <a:t>集合住宅</a:t>
              </a:r>
              <a:endParaRPr lang="ja-JP" altLang="en-US" dirty="0">
                <a:solidFill>
                  <a:prstClr val="black">
                    <a:lumMod val="95000"/>
                    <a:lumOff val="5000"/>
                  </a:prstClr>
                </a:solidFill>
              </a:endParaRPr>
            </a:p>
          </p:txBody>
        </p:sp>
      </p:grpSp>
      <p:grpSp>
        <p:nvGrpSpPr>
          <p:cNvPr id="38" name="グループ化 37"/>
          <p:cNvGrpSpPr/>
          <p:nvPr/>
        </p:nvGrpSpPr>
        <p:grpSpPr>
          <a:xfrm>
            <a:off x="5157565" y="2323389"/>
            <a:ext cx="3611933" cy="3248025"/>
            <a:chOff x="5157565" y="2640497"/>
            <a:chExt cx="3611933" cy="3248025"/>
          </a:xfrm>
        </p:grpSpPr>
        <p:sp>
          <p:nvSpPr>
            <p:cNvPr id="69" name="正方形/長方形 68"/>
            <p:cNvSpPr/>
            <p:nvPr/>
          </p:nvSpPr>
          <p:spPr>
            <a:xfrm>
              <a:off x="6847596" y="3766142"/>
              <a:ext cx="1921902" cy="584212"/>
            </a:xfrm>
            <a:prstGeom prst="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図書館利用者で</a:t>
              </a:r>
              <a:endParaRPr lang="en-US" altLang="ja-JP" dirty="0" smtClean="0">
                <a:solidFill>
                  <a:prstClr val="black">
                    <a:lumMod val="95000"/>
                    <a:lumOff val="5000"/>
                  </a:prstClr>
                </a:solidFill>
              </a:endParaRPr>
            </a:p>
            <a:p>
              <a:pPr algn="ctr"/>
              <a:r>
                <a:rPr lang="ja-JP" altLang="en-US" dirty="0" smtClean="0">
                  <a:solidFill>
                    <a:prstClr val="black">
                      <a:lumMod val="95000"/>
                      <a:lumOff val="5000"/>
                    </a:prstClr>
                  </a:solidFill>
                </a:rPr>
                <a:t>にぎわう施設誘致</a:t>
              </a:r>
              <a:endParaRPr lang="ja-JP" altLang="en-US" dirty="0">
                <a:solidFill>
                  <a:prstClr val="black">
                    <a:lumMod val="95000"/>
                    <a:lumOff val="5000"/>
                  </a:prstClr>
                </a:solidFill>
              </a:endParaRPr>
            </a:p>
          </p:txBody>
        </p:sp>
        <p:sp>
          <p:nvSpPr>
            <p:cNvPr id="33" name="フリーフォーム 32"/>
            <p:cNvSpPr/>
            <p:nvPr/>
          </p:nvSpPr>
          <p:spPr>
            <a:xfrm>
              <a:off x="5157565" y="2640497"/>
              <a:ext cx="1876425" cy="3248025"/>
            </a:xfrm>
            <a:custGeom>
              <a:avLst/>
              <a:gdLst>
                <a:gd name="connsiteX0" fmla="*/ 0 w 1876425"/>
                <a:gd name="connsiteY0" fmla="*/ 3038475 h 3248025"/>
                <a:gd name="connsiteX1" fmla="*/ 504825 w 1876425"/>
                <a:gd name="connsiteY1" fmla="*/ 3248025 h 3248025"/>
                <a:gd name="connsiteX2" fmla="*/ 1876425 w 1876425"/>
                <a:gd name="connsiteY2" fmla="*/ 552450 h 3248025"/>
                <a:gd name="connsiteX3" fmla="*/ 1447800 w 1876425"/>
                <a:gd name="connsiteY3" fmla="*/ 285750 h 3248025"/>
                <a:gd name="connsiteX4" fmla="*/ 1304925 w 1876425"/>
                <a:gd name="connsiteY4" fmla="*/ 0 h 3248025"/>
                <a:gd name="connsiteX5" fmla="*/ 723900 w 1876425"/>
                <a:gd name="connsiteY5" fmla="*/ 295275 h 3248025"/>
                <a:gd name="connsiteX6" fmla="*/ 1028700 w 1876425"/>
                <a:gd name="connsiteY6" fmla="*/ 1057275 h 3248025"/>
                <a:gd name="connsiteX7" fmla="*/ 790575 w 1876425"/>
                <a:gd name="connsiteY7" fmla="*/ 1400175 h 3248025"/>
                <a:gd name="connsiteX8" fmla="*/ 600075 w 1876425"/>
                <a:gd name="connsiteY8" fmla="*/ 1924050 h 3248025"/>
                <a:gd name="connsiteX9" fmla="*/ 0 w 1876425"/>
                <a:gd name="connsiteY9" fmla="*/ 3038475 h 324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6425" h="3248025">
                  <a:moveTo>
                    <a:pt x="0" y="3038475"/>
                  </a:moveTo>
                  <a:lnTo>
                    <a:pt x="504825" y="3248025"/>
                  </a:lnTo>
                  <a:lnTo>
                    <a:pt x="1876425" y="552450"/>
                  </a:lnTo>
                  <a:lnTo>
                    <a:pt x="1447800" y="285750"/>
                  </a:lnTo>
                  <a:lnTo>
                    <a:pt x="1304925" y="0"/>
                  </a:lnTo>
                  <a:lnTo>
                    <a:pt x="723900" y="295275"/>
                  </a:lnTo>
                  <a:lnTo>
                    <a:pt x="1028700" y="1057275"/>
                  </a:lnTo>
                  <a:lnTo>
                    <a:pt x="790575" y="1400175"/>
                  </a:lnTo>
                  <a:lnTo>
                    <a:pt x="600075" y="1924050"/>
                  </a:lnTo>
                  <a:lnTo>
                    <a:pt x="0" y="3038475"/>
                  </a:lnTo>
                  <a:close/>
                </a:path>
              </a:pathLst>
            </a:custGeom>
            <a:noFill/>
            <a:ln w="762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35" name="グループ化 34"/>
          <p:cNvGrpSpPr/>
          <p:nvPr/>
        </p:nvGrpSpPr>
        <p:grpSpPr>
          <a:xfrm>
            <a:off x="533844" y="2864242"/>
            <a:ext cx="5381181" cy="2647950"/>
            <a:chOff x="533844" y="3181350"/>
            <a:chExt cx="5381181" cy="2647950"/>
          </a:xfrm>
        </p:grpSpPr>
        <p:sp>
          <p:nvSpPr>
            <p:cNvPr id="32" name="フリーフォーム 31"/>
            <p:cNvSpPr/>
            <p:nvPr/>
          </p:nvSpPr>
          <p:spPr>
            <a:xfrm>
              <a:off x="1981200" y="3181350"/>
              <a:ext cx="3933825" cy="2647950"/>
            </a:xfrm>
            <a:custGeom>
              <a:avLst/>
              <a:gdLst>
                <a:gd name="connsiteX0" fmla="*/ 533400 w 3933825"/>
                <a:gd name="connsiteY0" fmla="*/ 990600 h 2647950"/>
                <a:gd name="connsiteX1" fmla="*/ 1419225 w 3933825"/>
                <a:gd name="connsiteY1" fmla="*/ 1762125 h 2647950"/>
                <a:gd name="connsiteX2" fmla="*/ 3705225 w 3933825"/>
                <a:gd name="connsiteY2" fmla="*/ 2647950 h 2647950"/>
                <a:gd name="connsiteX3" fmla="*/ 3933825 w 3933825"/>
                <a:gd name="connsiteY3" fmla="*/ 2209800 h 2647950"/>
                <a:gd name="connsiteX4" fmla="*/ 2600325 w 3933825"/>
                <a:gd name="connsiteY4" fmla="*/ 1781175 h 2647950"/>
                <a:gd name="connsiteX5" fmla="*/ 1504950 w 3933825"/>
                <a:gd name="connsiteY5" fmla="*/ 1095375 h 2647950"/>
                <a:gd name="connsiteX6" fmla="*/ 333375 w 3933825"/>
                <a:gd name="connsiteY6" fmla="*/ 0 h 2647950"/>
                <a:gd name="connsiteX7" fmla="*/ 0 w 3933825"/>
                <a:gd name="connsiteY7" fmla="*/ 371475 h 2647950"/>
                <a:gd name="connsiteX8" fmla="*/ 533400 w 3933825"/>
                <a:gd name="connsiteY8" fmla="*/ 99060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3825" h="2647950">
                  <a:moveTo>
                    <a:pt x="533400" y="990600"/>
                  </a:moveTo>
                  <a:lnTo>
                    <a:pt x="1419225" y="1762125"/>
                  </a:lnTo>
                  <a:lnTo>
                    <a:pt x="3705225" y="2647950"/>
                  </a:lnTo>
                  <a:lnTo>
                    <a:pt x="3933825" y="2209800"/>
                  </a:lnTo>
                  <a:lnTo>
                    <a:pt x="2600325" y="1781175"/>
                  </a:lnTo>
                  <a:lnTo>
                    <a:pt x="1504950" y="1095375"/>
                  </a:lnTo>
                  <a:lnTo>
                    <a:pt x="333375" y="0"/>
                  </a:lnTo>
                  <a:lnTo>
                    <a:pt x="0" y="371475"/>
                  </a:lnTo>
                  <a:lnTo>
                    <a:pt x="533400" y="990600"/>
                  </a:lnTo>
                  <a:close/>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5" name="正方形/長方形 54"/>
            <p:cNvSpPr/>
            <p:nvPr/>
          </p:nvSpPr>
          <p:spPr>
            <a:xfrm>
              <a:off x="533844" y="4271463"/>
              <a:ext cx="1975411" cy="836842"/>
            </a:xfrm>
            <a:prstGeom prst="rect">
              <a:avLst/>
            </a:prstGeom>
            <a:solidFill>
              <a:schemeClr val="bg1"/>
            </a:solidFill>
            <a:ln w="38100">
              <a:solidFill>
                <a:srgbClr val="417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駅前のニーズ</a:t>
              </a:r>
              <a:endParaRPr lang="en-US" altLang="ja-JP" dirty="0" smtClean="0">
                <a:solidFill>
                  <a:prstClr val="black">
                    <a:lumMod val="95000"/>
                    <a:lumOff val="5000"/>
                  </a:prstClr>
                </a:solidFill>
              </a:endParaRPr>
            </a:p>
            <a:p>
              <a:pPr algn="ctr"/>
              <a:r>
                <a:rPr lang="ja-JP" altLang="en-US" dirty="0" smtClean="0">
                  <a:solidFill>
                    <a:prstClr val="black">
                      <a:lumMod val="95000"/>
                      <a:lumOff val="5000"/>
                    </a:prstClr>
                  </a:solidFill>
                </a:rPr>
                <a:t>（利便性）を</a:t>
              </a:r>
              <a:r>
                <a:rPr lang="ja-JP" altLang="en-US" dirty="0">
                  <a:solidFill>
                    <a:prstClr val="black">
                      <a:lumMod val="95000"/>
                      <a:lumOff val="5000"/>
                    </a:prstClr>
                  </a:solidFill>
                </a:rPr>
                <a:t>満たす施設配置</a:t>
              </a:r>
            </a:p>
          </p:txBody>
        </p:sp>
      </p:grpSp>
      <p:grpSp>
        <p:nvGrpSpPr>
          <p:cNvPr id="34" name="グループ化 33"/>
          <p:cNvGrpSpPr/>
          <p:nvPr/>
        </p:nvGrpSpPr>
        <p:grpSpPr>
          <a:xfrm>
            <a:off x="3089909" y="2057750"/>
            <a:ext cx="3631226" cy="2976885"/>
            <a:chOff x="3089909" y="2374858"/>
            <a:chExt cx="3631226" cy="2976885"/>
          </a:xfrm>
        </p:grpSpPr>
        <p:grpSp>
          <p:nvGrpSpPr>
            <p:cNvPr id="25" name="グループ化 24"/>
            <p:cNvGrpSpPr/>
            <p:nvPr/>
          </p:nvGrpSpPr>
          <p:grpSpPr>
            <a:xfrm>
              <a:off x="3089909" y="2994954"/>
              <a:ext cx="3280439" cy="2356789"/>
              <a:chOff x="3024649" y="2921228"/>
              <a:chExt cx="3280439" cy="2356789"/>
            </a:xfrm>
          </p:grpSpPr>
          <p:sp>
            <p:nvSpPr>
              <p:cNvPr id="6" name="フリーフォーム 5"/>
              <p:cNvSpPr/>
              <p:nvPr/>
            </p:nvSpPr>
            <p:spPr>
              <a:xfrm>
                <a:off x="3024649" y="2921228"/>
                <a:ext cx="1095375" cy="1676400"/>
              </a:xfrm>
              <a:custGeom>
                <a:avLst/>
                <a:gdLst>
                  <a:gd name="connsiteX0" fmla="*/ 1095375 w 1095375"/>
                  <a:gd name="connsiteY0" fmla="*/ 0 h 1676400"/>
                  <a:gd name="connsiteX1" fmla="*/ 942975 w 1095375"/>
                  <a:gd name="connsiteY1" fmla="*/ 447675 h 1676400"/>
                  <a:gd name="connsiteX2" fmla="*/ 600075 w 1095375"/>
                  <a:gd name="connsiteY2" fmla="*/ 952500 h 1676400"/>
                  <a:gd name="connsiteX3" fmla="*/ 0 w 1095375"/>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095375" h="1676400">
                    <a:moveTo>
                      <a:pt x="1095375" y="0"/>
                    </a:moveTo>
                    <a:lnTo>
                      <a:pt x="942975" y="447675"/>
                    </a:lnTo>
                    <a:lnTo>
                      <a:pt x="600075" y="952500"/>
                    </a:lnTo>
                    <a:lnTo>
                      <a:pt x="0" y="167640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フリーフォーム 11"/>
              <p:cNvSpPr/>
              <p:nvPr/>
            </p:nvSpPr>
            <p:spPr>
              <a:xfrm>
                <a:off x="3429000" y="4105275"/>
                <a:ext cx="1085850" cy="704850"/>
              </a:xfrm>
              <a:custGeom>
                <a:avLst/>
                <a:gdLst>
                  <a:gd name="connsiteX0" fmla="*/ 0 w 1085850"/>
                  <a:gd name="connsiteY0" fmla="*/ 0 h 704850"/>
                  <a:gd name="connsiteX1" fmla="*/ 1085850 w 1085850"/>
                  <a:gd name="connsiteY1" fmla="*/ 704850 h 704850"/>
                </a:gdLst>
                <a:ahLst/>
                <a:cxnLst>
                  <a:cxn ang="0">
                    <a:pos x="connsiteX0" y="connsiteY0"/>
                  </a:cxn>
                  <a:cxn ang="0">
                    <a:pos x="connsiteX1" y="connsiteY1"/>
                  </a:cxn>
                </a:cxnLst>
                <a:rect l="l" t="t" r="r" b="b"/>
                <a:pathLst>
                  <a:path w="1085850" h="704850">
                    <a:moveTo>
                      <a:pt x="0" y="0"/>
                    </a:moveTo>
                    <a:lnTo>
                      <a:pt x="1085850" y="70485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フリーフォーム 12"/>
              <p:cNvSpPr/>
              <p:nvPr/>
            </p:nvSpPr>
            <p:spPr>
              <a:xfrm>
                <a:off x="4257675" y="4735092"/>
                <a:ext cx="266700" cy="542925"/>
              </a:xfrm>
              <a:custGeom>
                <a:avLst/>
                <a:gdLst>
                  <a:gd name="connsiteX0" fmla="*/ 0 w 266700"/>
                  <a:gd name="connsiteY0" fmla="*/ 542925 h 542925"/>
                  <a:gd name="connsiteX1" fmla="*/ 266700 w 266700"/>
                  <a:gd name="connsiteY1" fmla="*/ 0 h 542925"/>
                </a:gdLst>
                <a:ahLst/>
                <a:cxnLst>
                  <a:cxn ang="0">
                    <a:pos x="connsiteX0" y="connsiteY0"/>
                  </a:cxn>
                  <a:cxn ang="0">
                    <a:pos x="connsiteX1" y="connsiteY1"/>
                  </a:cxn>
                </a:cxnLst>
                <a:rect l="l" t="t" r="r" b="b"/>
                <a:pathLst>
                  <a:path w="266700" h="542925">
                    <a:moveTo>
                      <a:pt x="0" y="542925"/>
                    </a:moveTo>
                    <a:lnTo>
                      <a:pt x="266700" y="0"/>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フリーフォーム 19"/>
              <p:cNvSpPr/>
              <p:nvPr/>
            </p:nvSpPr>
            <p:spPr>
              <a:xfrm>
                <a:off x="4542963" y="2985970"/>
                <a:ext cx="1762125" cy="1704975"/>
              </a:xfrm>
              <a:custGeom>
                <a:avLst/>
                <a:gdLst>
                  <a:gd name="connsiteX0" fmla="*/ 0 w 1657350"/>
                  <a:gd name="connsiteY0" fmla="*/ 0 h 1704975"/>
                  <a:gd name="connsiteX1" fmla="*/ 619125 w 1657350"/>
                  <a:gd name="connsiteY1" fmla="*/ 1181100 h 1704975"/>
                  <a:gd name="connsiteX2" fmla="*/ 1657350 w 1657350"/>
                  <a:gd name="connsiteY2" fmla="*/ 1704975 h 1704975"/>
                </a:gdLst>
                <a:ahLst/>
                <a:cxnLst>
                  <a:cxn ang="0">
                    <a:pos x="connsiteX0" y="connsiteY0"/>
                  </a:cxn>
                  <a:cxn ang="0">
                    <a:pos x="connsiteX1" y="connsiteY1"/>
                  </a:cxn>
                  <a:cxn ang="0">
                    <a:pos x="connsiteX2" y="connsiteY2"/>
                  </a:cxn>
                </a:cxnLst>
                <a:rect l="l" t="t" r="r" b="b"/>
                <a:pathLst>
                  <a:path w="1657350" h="1704975">
                    <a:moveTo>
                      <a:pt x="0" y="0"/>
                    </a:moveTo>
                    <a:lnTo>
                      <a:pt x="619125" y="1181100"/>
                    </a:lnTo>
                    <a:lnTo>
                      <a:pt x="1657350" y="1704975"/>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3" name="フリーフォーム 22"/>
              <p:cNvSpPr/>
              <p:nvPr/>
            </p:nvSpPr>
            <p:spPr>
              <a:xfrm>
                <a:off x="4497684" y="4141985"/>
                <a:ext cx="731049" cy="650257"/>
              </a:xfrm>
              <a:custGeom>
                <a:avLst/>
                <a:gdLst>
                  <a:gd name="connsiteX0" fmla="*/ 742950 w 742950"/>
                  <a:gd name="connsiteY0" fmla="*/ 0 h 581025"/>
                  <a:gd name="connsiteX1" fmla="*/ 409575 w 742950"/>
                  <a:gd name="connsiteY1" fmla="*/ 171450 h 581025"/>
                  <a:gd name="connsiteX2" fmla="*/ 0 w 742950"/>
                  <a:gd name="connsiteY2" fmla="*/ 581025 h 581025"/>
                </a:gdLst>
                <a:ahLst/>
                <a:cxnLst>
                  <a:cxn ang="0">
                    <a:pos x="connsiteX0" y="connsiteY0"/>
                  </a:cxn>
                  <a:cxn ang="0">
                    <a:pos x="connsiteX1" y="connsiteY1"/>
                  </a:cxn>
                  <a:cxn ang="0">
                    <a:pos x="connsiteX2" y="connsiteY2"/>
                  </a:cxn>
                </a:cxnLst>
                <a:rect l="l" t="t" r="r" b="b"/>
                <a:pathLst>
                  <a:path w="742950" h="581025">
                    <a:moveTo>
                      <a:pt x="742950" y="0"/>
                    </a:moveTo>
                    <a:lnTo>
                      <a:pt x="409575" y="171450"/>
                    </a:lnTo>
                    <a:lnTo>
                      <a:pt x="0" y="581025"/>
                    </a:lnTo>
                  </a:path>
                </a:pathLst>
              </a:custGeom>
              <a:noFill/>
              <a:ln w="127000">
                <a:solidFill>
                  <a:srgbClr val="507E3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57" name="正方形/長方形 56"/>
            <p:cNvSpPr/>
            <p:nvPr/>
          </p:nvSpPr>
          <p:spPr>
            <a:xfrm>
              <a:off x="4860811" y="2374858"/>
              <a:ext cx="1860324" cy="638601"/>
            </a:xfrm>
            <a:prstGeom prst="rect">
              <a:avLst/>
            </a:prstGeom>
            <a:solidFill>
              <a:schemeClr val="bg1"/>
            </a:solidFill>
            <a:ln w="38100">
              <a:solidFill>
                <a:srgbClr val="507E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lumMod val="95000"/>
                      <a:lumOff val="5000"/>
                    </a:prstClr>
                  </a:solidFill>
                </a:rPr>
                <a:t>回遊性の向上＋沿道の緑地整備</a:t>
              </a:r>
            </a:p>
          </p:txBody>
        </p:sp>
      </p:grpSp>
      <p:sp>
        <p:nvSpPr>
          <p:cNvPr id="40" name="テキスト ボックス 39"/>
          <p:cNvSpPr txBox="1"/>
          <p:nvPr/>
        </p:nvSpPr>
        <p:spPr>
          <a:xfrm>
            <a:off x="2685169" y="5293041"/>
            <a:ext cx="1338828"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土浦市役所</a:t>
            </a:r>
            <a:endParaRPr lang="ja-JP" altLang="en-US" dirty="0">
              <a:solidFill>
                <a:prstClr val="black"/>
              </a:solidFill>
            </a:endParaRPr>
          </a:p>
        </p:txBody>
      </p:sp>
      <p:sp>
        <p:nvSpPr>
          <p:cNvPr id="64" name="テキスト ボックス 63"/>
          <p:cNvSpPr txBox="1"/>
          <p:nvPr/>
        </p:nvSpPr>
        <p:spPr>
          <a:xfrm>
            <a:off x="6606971" y="4427203"/>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図書館</a:t>
            </a:r>
            <a:endParaRPr lang="ja-JP" altLang="en-US" dirty="0">
              <a:solidFill>
                <a:prstClr val="black"/>
              </a:solidFill>
            </a:endParaRPr>
          </a:p>
        </p:txBody>
      </p:sp>
      <p:sp>
        <p:nvSpPr>
          <p:cNvPr id="65" name="テキスト ボックス 64"/>
          <p:cNvSpPr txBox="1"/>
          <p:nvPr/>
        </p:nvSpPr>
        <p:spPr>
          <a:xfrm>
            <a:off x="5947868" y="5658010"/>
            <a:ext cx="877163" cy="369332"/>
          </a:xfrm>
          <a:prstGeom prst="rect">
            <a:avLst/>
          </a:prstGeom>
          <a:solidFill>
            <a:schemeClr val="bg1"/>
          </a:solidFill>
          <a:ln>
            <a:solidFill>
              <a:schemeClr val="tx1"/>
            </a:solidFill>
          </a:ln>
        </p:spPr>
        <p:txBody>
          <a:bodyPr wrap="none" rtlCol="0">
            <a:spAutoFit/>
          </a:bodyPr>
          <a:lstStyle/>
          <a:p>
            <a:r>
              <a:rPr lang="ja-JP" altLang="en-US" dirty="0" smtClean="0">
                <a:solidFill>
                  <a:prstClr val="black"/>
                </a:solidFill>
              </a:rPr>
              <a:t>土浦駅</a:t>
            </a:r>
            <a:endParaRPr lang="ja-JP" altLang="en-US" dirty="0">
              <a:solidFill>
                <a:prstClr val="black"/>
              </a:solidFill>
            </a:endParaRPr>
          </a:p>
        </p:txBody>
      </p:sp>
      <p:sp>
        <p:nvSpPr>
          <p:cNvPr id="7" name="正方形/長方形 6"/>
          <p:cNvSpPr/>
          <p:nvPr/>
        </p:nvSpPr>
        <p:spPr>
          <a:xfrm>
            <a:off x="67469" y="1095665"/>
            <a:ext cx="8989740" cy="497728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grpSp>
        <p:nvGrpSpPr>
          <p:cNvPr id="8" name="グループ化 7"/>
          <p:cNvGrpSpPr/>
          <p:nvPr/>
        </p:nvGrpSpPr>
        <p:grpSpPr>
          <a:xfrm>
            <a:off x="1758445" y="1767888"/>
            <a:ext cx="3804108" cy="3014359"/>
            <a:chOff x="1758445" y="1782176"/>
            <a:chExt cx="3804108" cy="3014359"/>
          </a:xfrm>
        </p:grpSpPr>
        <p:sp>
          <p:nvSpPr>
            <p:cNvPr id="39" name="フリーフォーム 38"/>
            <p:cNvSpPr/>
            <p:nvPr/>
          </p:nvSpPr>
          <p:spPr>
            <a:xfrm>
              <a:off x="3115444" y="2741312"/>
              <a:ext cx="2447109" cy="2055223"/>
            </a:xfrm>
            <a:custGeom>
              <a:avLst/>
              <a:gdLst>
                <a:gd name="connsiteX0" fmla="*/ 8709 w 2447109"/>
                <a:gd name="connsiteY0" fmla="*/ 679268 h 2055223"/>
                <a:gd name="connsiteX1" fmla="*/ 339635 w 2447109"/>
                <a:gd name="connsiteY1" fmla="*/ 0 h 2055223"/>
                <a:gd name="connsiteX2" fmla="*/ 1332412 w 2447109"/>
                <a:gd name="connsiteY2" fmla="*/ 34834 h 2055223"/>
                <a:gd name="connsiteX3" fmla="*/ 1924595 w 2447109"/>
                <a:gd name="connsiteY3" fmla="*/ 1166948 h 2055223"/>
                <a:gd name="connsiteX4" fmla="*/ 2063932 w 2447109"/>
                <a:gd name="connsiteY4" fmla="*/ 1524000 h 2055223"/>
                <a:gd name="connsiteX5" fmla="*/ 2447109 w 2447109"/>
                <a:gd name="connsiteY5" fmla="*/ 1628503 h 2055223"/>
                <a:gd name="connsiteX6" fmla="*/ 2229395 w 2447109"/>
                <a:gd name="connsiteY6" fmla="*/ 2055223 h 2055223"/>
                <a:gd name="connsiteX7" fmla="*/ 0 w 2447109"/>
                <a:gd name="connsiteY7" fmla="*/ 740228 h 2055223"/>
                <a:gd name="connsiteX8" fmla="*/ 8709 w 2447109"/>
                <a:gd name="connsiteY8" fmla="*/ 679268 h 205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109" h="2055223">
                  <a:moveTo>
                    <a:pt x="8709" y="679268"/>
                  </a:moveTo>
                  <a:lnTo>
                    <a:pt x="339635" y="0"/>
                  </a:lnTo>
                  <a:lnTo>
                    <a:pt x="1332412" y="34834"/>
                  </a:lnTo>
                  <a:lnTo>
                    <a:pt x="1924595" y="1166948"/>
                  </a:lnTo>
                  <a:lnTo>
                    <a:pt x="2063932" y="1524000"/>
                  </a:lnTo>
                  <a:lnTo>
                    <a:pt x="2447109" y="1628503"/>
                  </a:lnTo>
                  <a:lnTo>
                    <a:pt x="2229395" y="2055223"/>
                  </a:lnTo>
                  <a:lnTo>
                    <a:pt x="0" y="740228"/>
                  </a:lnTo>
                  <a:lnTo>
                    <a:pt x="8709" y="679268"/>
                  </a:lnTo>
                  <a:close/>
                </a:path>
              </a:pathLst>
            </a:custGeom>
            <a:noFill/>
            <a:ln w="127000">
              <a:solidFill>
                <a:srgbClr val="C00000"/>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solidFill>
                  <a:prstClr val="white"/>
                </a:solidFill>
              </a:endParaRPr>
            </a:p>
          </p:txBody>
        </p:sp>
        <p:sp>
          <p:nvSpPr>
            <p:cNvPr id="42" name="正方形/長方形 41"/>
            <p:cNvSpPr/>
            <p:nvPr/>
          </p:nvSpPr>
          <p:spPr>
            <a:xfrm>
              <a:off x="1758445" y="1782176"/>
              <a:ext cx="1959241" cy="780649"/>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lumMod val="95000"/>
                      <a:lumOff val="5000"/>
                    </a:prstClr>
                  </a:solidFill>
                </a:rPr>
                <a:t>まちなか居住を促進する集合住宅</a:t>
              </a:r>
              <a:endParaRPr lang="ja-JP" altLang="en-US" dirty="0">
                <a:solidFill>
                  <a:prstClr val="black">
                    <a:lumMod val="95000"/>
                    <a:lumOff val="5000"/>
                  </a:prstClr>
                </a:solidFill>
              </a:endParaRPr>
            </a:p>
          </p:txBody>
        </p:sp>
      </p:grpSp>
      <p:sp>
        <p:nvSpPr>
          <p:cNvPr id="58" name="円形吹き出し 57"/>
          <p:cNvSpPr/>
          <p:nvPr/>
        </p:nvSpPr>
        <p:spPr>
          <a:xfrm>
            <a:off x="-2522560" y="621492"/>
            <a:ext cx="1992573" cy="5036518"/>
          </a:xfrm>
          <a:prstGeom prst="wedgeEllipseCallout">
            <a:avLst>
              <a:gd name="adj1" fmla="val 62044"/>
              <a:gd name="adj2" fmla="val -170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dirty="0" smtClean="0">
                <a:solidFill>
                  <a:prstClr val="white"/>
                </a:solidFill>
              </a:rPr>
              <a:t>・メリットデメリット比較</a:t>
            </a:r>
            <a:endParaRPr lang="en-US" altLang="ja-JP" dirty="0" smtClean="0">
              <a:solidFill>
                <a:prstClr val="white"/>
              </a:solidFill>
            </a:endParaRPr>
          </a:p>
          <a:p>
            <a:pPr algn="just"/>
            <a:r>
              <a:rPr lang="ja-JP" altLang="en-US" dirty="0" smtClean="0">
                <a:solidFill>
                  <a:prstClr val="white"/>
                </a:solidFill>
              </a:rPr>
              <a:t>・</a:t>
            </a:r>
            <a:r>
              <a:rPr lang="ja-JP" altLang="en-US" dirty="0">
                <a:solidFill>
                  <a:prstClr val="white"/>
                </a:solidFill>
              </a:rPr>
              <a:t>他</a:t>
            </a:r>
            <a:r>
              <a:rPr lang="ja-JP" altLang="en-US" dirty="0" smtClean="0">
                <a:solidFill>
                  <a:prstClr val="white"/>
                </a:solidFill>
              </a:rPr>
              <a:t>の手法との比較</a:t>
            </a:r>
            <a:endParaRPr lang="en-US" altLang="ja-JP" dirty="0" smtClean="0">
              <a:solidFill>
                <a:prstClr val="white"/>
              </a:solidFill>
            </a:endParaRPr>
          </a:p>
          <a:p>
            <a:pPr algn="just"/>
            <a:r>
              <a:rPr lang="ja-JP" altLang="en-US" dirty="0" smtClean="0">
                <a:solidFill>
                  <a:prstClr val="white"/>
                </a:solidFill>
              </a:rPr>
              <a:t>・定借型</a:t>
            </a:r>
            <a:endParaRPr lang="en-US" altLang="ja-JP" dirty="0" smtClean="0">
              <a:solidFill>
                <a:prstClr val="white"/>
              </a:solidFill>
            </a:endParaRPr>
          </a:p>
          <a:p>
            <a:pPr algn="just"/>
            <a:r>
              <a:rPr lang="ja-JP" altLang="en-US" dirty="0" smtClean="0">
                <a:solidFill>
                  <a:prstClr val="white"/>
                </a:solidFill>
              </a:rPr>
              <a:t>・土地区画整理事業</a:t>
            </a:r>
            <a:endParaRPr lang="en-US" altLang="ja-JP" dirty="0" smtClean="0">
              <a:solidFill>
                <a:prstClr val="white"/>
              </a:solidFill>
            </a:endParaRPr>
          </a:p>
          <a:p>
            <a:pPr algn="just"/>
            <a:r>
              <a:rPr lang="ja-JP" altLang="en-US" dirty="0" smtClean="0">
                <a:solidFill>
                  <a:prstClr val="white"/>
                </a:solidFill>
              </a:rPr>
              <a:t>・どうしてコーポラティブか</a:t>
            </a:r>
            <a:endParaRPr lang="en-US" altLang="ja-JP" dirty="0" smtClean="0">
              <a:solidFill>
                <a:prstClr val="white"/>
              </a:solidFill>
            </a:endParaRPr>
          </a:p>
          <a:p>
            <a:pPr algn="just"/>
            <a:r>
              <a:rPr lang="ja-JP" altLang="en-US" dirty="0" smtClean="0">
                <a:solidFill>
                  <a:prstClr val="white"/>
                </a:solidFill>
              </a:rPr>
              <a:t>・事業</a:t>
            </a:r>
            <a:r>
              <a:rPr lang="ja-JP" altLang="en-US" dirty="0">
                <a:solidFill>
                  <a:prstClr val="white"/>
                </a:solidFill>
              </a:rPr>
              <a:t>フロ</a:t>
            </a:r>
            <a:r>
              <a:rPr lang="ja-JP" altLang="en-US" dirty="0" smtClean="0">
                <a:solidFill>
                  <a:prstClr val="white"/>
                </a:solidFill>
              </a:rPr>
              <a:t>ー</a:t>
            </a:r>
            <a:endParaRPr lang="en-US" altLang="ja-JP" dirty="0" smtClean="0">
              <a:solidFill>
                <a:prstClr val="white"/>
              </a:solidFill>
            </a:endParaRPr>
          </a:p>
          <a:p>
            <a:pPr algn="just"/>
            <a:r>
              <a:rPr lang="ja-JP" altLang="en-US" dirty="0" smtClean="0">
                <a:solidFill>
                  <a:prstClr val="white"/>
                </a:solidFill>
              </a:rPr>
              <a:t>・各種補助金等制度</a:t>
            </a:r>
            <a:endParaRPr lang="en-US" altLang="ja-JP" dirty="0" smtClean="0">
              <a:solidFill>
                <a:prstClr val="white"/>
              </a:solidFill>
            </a:endParaRPr>
          </a:p>
          <a:p>
            <a:pPr algn="just"/>
            <a:r>
              <a:rPr lang="ja-JP" altLang="en-US" dirty="0" smtClean="0">
                <a:solidFill>
                  <a:prstClr val="white"/>
                </a:solidFill>
              </a:rPr>
              <a:t>は隠しスライド</a:t>
            </a:r>
            <a:endParaRPr lang="en-US" altLang="ja-JP" dirty="0" smtClean="0">
              <a:solidFill>
                <a:prstClr val="white"/>
              </a:solidFill>
            </a:endParaRPr>
          </a:p>
        </p:txBody>
      </p:sp>
      <p:sp>
        <p:nvSpPr>
          <p:cNvPr id="44" name="正方形/長方形 43"/>
          <p:cNvSpPr/>
          <p:nvPr/>
        </p:nvSpPr>
        <p:spPr>
          <a:xfrm>
            <a:off x="229074" y="5974623"/>
            <a:ext cx="8633130" cy="867063"/>
          </a:xfrm>
          <a:prstGeom prst="rect">
            <a:avLst/>
          </a:prstGeom>
          <a:solidFill>
            <a:srgbClr val="7C95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grpSp>
        <p:nvGrpSpPr>
          <p:cNvPr id="18" name="グループ化 17"/>
          <p:cNvGrpSpPr/>
          <p:nvPr/>
        </p:nvGrpSpPr>
        <p:grpSpPr>
          <a:xfrm>
            <a:off x="338339" y="5921873"/>
            <a:ext cx="8612573" cy="1015663"/>
            <a:chOff x="267983" y="1485806"/>
            <a:chExt cx="8612573" cy="1015663"/>
          </a:xfrm>
        </p:grpSpPr>
        <p:sp>
          <p:nvSpPr>
            <p:cNvPr id="46" name="正方形/長方形 45"/>
            <p:cNvSpPr/>
            <p:nvPr/>
          </p:nvSpPr>
          <p:spPr>
            <a:xfrm>
              <a:off x="267983" y="1567694"/>
              <a:ext cx="1713217" cy="7930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コーポラティブ</a:t>
              </a:r>
              <a:endParaRPr lang="en-US" altLang="ja-JP" sz="2000" dirty="0" smtClean="0">
                <a:solidFill>
                  <a:prstClr val="black"/>
                </a:solidFill>
              </a:endParaRPr>
            </a:p>
            <a:p>
              <a:pPr algn="ctr"/>
              <a:r>
                <a:rPr lang="ja-JP" altLang="en-US" sz="2000" dirty="0" smtClean="0">
                  <a:solidFill>
                    <a:prstClr val="black"/>
                  </a:solidFill>
                </a:rPr>
                <a:t>ハウス</a:t>
              </a:r>
              <a:endParaRPr lang="ja-JP" altLang="en-US" sz="2000" dirty="0">
                <a:solidFill>
                  <a:prstClr val="black"/>
                </a:solidFill>
              </a:endParaRPr>
            </a:p>
          </p:txBody>
        </p:sp>
        <p:sp>
          <p:nvSpPr>
            <p:cNvPr id="17" name="テキスト ボックス 16"/>
            <p:cNvSpPr txBox="1"/>
            <p:nvPr/>
          </p:nvSpPr>
          <p:spPr>
            <a:xfrm>
              <a:off x="1978923" y="1485806"/>
              <a:ext cx="6901633" cy="1015663"/>
            </a:xfrm>
            <a:prstGeom prst="rect">
              <a:avLst/>
            </a:prstGeom>
            <a:noFill/>
          </p:spPr>
          <p:txBody>
            <a:bodyPr wrap="square" rtlCol="0">
              <a:spAutoFit/>
            </a:bodyPr>
            <a:lstStyle/>
            <a:p>
              <a:r>
                <a:rPr lang="ja-JP" altLang="en-US" sz="2000" b="1" dirty="0">
                  <a:solidFill>
                    <a:prstClr val="white"/>
                  </a:solidFill>
                </a:rPr>
                <a:t>自分が住むための住宅を建設しようとする人々が組合を結成し、戸建て注文住宅のように、設計段階から共同で好みの住宅を建設する方式の住宅</a:t>
              </a:r>
            </a:p>
          </p:txBody>
        </p:sp>
      </p:grpSp>
      <p:grpSp>
        <p:nvGrpSpPr>
          <p:cNvPr id="15" name="グループ化 14"/>
          <p:cNvGrpSpPr/>
          <p:nvPr/>
        </p:nvGrpSpPr>
        <p:grpSpPr>
          <a:xfrm>
            <a:off x="-8121" y="1053422"/>
            <a:ext cx="8867767" cy="4772602"/>
            <a:chOff x="1" y="1037968"/>
            <a:chExt cx="9134337" cy="5064775"/>
          </a:xfrm>
          <a:solidFill>
            <a:schemeClr val="bg1"/>
          </a:solidFill>
        </p:grpSpPr>
        <p:sp>
          <p:nvSpPr>
            <p:cNvPr id="14" name="正方形/長方形 13"/>
            <p:cNvSpPr/>
            <p:nvPr/>
          </p:nvSpPr>
          <p:spPr>
            <a:xfrm>
              <a:off x="1" y="1037968"/>
              <a:ext cx="9134337" cy="506477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dirty="0">
                <a:solidFill>
                  <a:srgbClr val="FF0000"/>
                </a:solidFill>
              </a:endParaRPr>
            </a:p>
          </p:txBody>
        </p:sp>
        <p:sp>
          <p:nvSpPr>
            <p:cNvPr id="10" name="テキスト ボックス 9"/>
            <p:cNvSpPr txBox="1"/>
            <p:nvPr/>
          </p:nvSpPr>
          <p:spPr>
            <a:xfrm>
              <a:off x="27298" y="1096284"/>
              <a:ext cx="9038034" cy="400110"/>
            </a:xfrm>
            <a:prstGeom prst="rect">
              <a:avLst/>
            </a:prstGeom>
            <a:grpFill/>
          </p:spPr>
          <p:txBody>
            <a:bodyPr wrap="square" rtlCol="0">
              <a:spAutoFit/>
            </a:bodyPr>
            <a:lstStyle/>
            <a:p>
              <a:pPr marL="285750" indent="-285750">
                <a:buClr>
                  <a:srgbClr val="44546A"/>
                </a:buClr>
                <a:buFont typeface="Wingdings" panose="05000000000000000000" pitchFamily="2" charset="2"/>
                <a:buChar char="n"/>
              </a:pPr>
              <a:r>
                <a:rPr lang="ja-JP" altLang="en-US" sz="2000" dirty="0" smtClean="0">
                  <a:solidFill>
                    <a:prstClr val="black"/>
                  </a:solidFill>
                </a:rPr>
                <a:t>定期借地型コーポラティブハウス</a:t>
              </a:r>
              <a:endParaRPr lang="ja-JP" altLang="en-US" sz="2000" dirty="0">
                <a:solidFill>
                  <a:prstClr val="black"/>
                </a:solidFill>
              </a:endParaRPr>
            </a:p>
          </p:txBody>
        </p:sp>
      </p:grpSp>
      <p:grpSp>
        <p:nvGrpSpPr>
          <p:cNvPr id="30" name="グループ化 29"/>
          <p:cNvGrpSpPr/>
          <p:nvPr/>
        </p:nvGrpSpPr>
        <p:grpSpPr>
          <a:xfrm>
            <a:off x="116916" y="1086750"/>
            <a:ext cx="8910168" cy="4813574"/>
            <a:chOff x="47741" y="1202793"/>
            <a:chExt cx="8910168" cy="4813574"/>
          </a:xfrm>
        </p:grpSpPr>
        <p:sp>
          <p:nvSpPr>
            <p:cNvPr id="27" name="正方形/長方形 26"/>
            <p:cNvSpPr/>
            <p:nvPr/>
          </p:nvSpPr>
          <p:spPr>
            <a:xfrm>
              <a:off x="4157776" y="1202793"/>
              <a:ext cx="4742615" cy="1460759"/>
            </a:xfrm>
            <a:prstGeom prst="rect">
              <a:avLst/>
            </a:prstGeom>
            <a:solidFill>
              <a:srgbClr val="7C95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5" name="正方形/長方形 84"/>
            <p:cNvSpPr/>
            <p:nvPr/>
          </p:nvSpPr>
          <p:spPr>
            <a:xfrm>
              <a:off x="4172449" y="2878285"/>
              <a:ext cx="4742615" cy="1460759"/>
            </a:xfrm>
            <a:prstGeom prst="rect">
              <a:avLst/>
            </a:prstGeom>
            <a:solidFill>
              <a:srgbClr val="7C95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050" name="Picture 2" descr="http://www.tmk-web.com/cp-bin/wordpress/wp-content/themes/tmk/img/COMS-HOUS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764" y="1662759"/>
              <a:ext cx="3844563" cy="3522116"/>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正方形/長方形 20"/>
            <p:cNvSpPr/>
            <p:nvPr/>
          </p:nvSpPr>
          <p:spPr>
            <a:xfrm>
              <a:off x="47741" y="5517871"/>
              <a:ext cx="4071663" cy="386498"/>
            </a:xfrm>
            <a:prstGeom prst="rect">
              <a:avLst/>
            </a:prstGeom>
            <a:no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合理的な価格でこだわりの住まいを実現</a:t>
              </a:r>
              <a:endParaRPr lang="ja-JP" altLang="en-US" dirty="0">
                <a:solidFill>
                  <a:prstClr val="black"/>
                </a:solidFill>
              </a:endParaRPr>
            </a:p>
          </p:txBody>
        </p:sp>
        <p:sp>
          <p:nvSpPr>
            <p:cNvPr id="86" name="正方形/長方形 85"/>
            <p:cNvSpPr/>
            <p:nvPr/>
          </p:nvSpPr>
          <p:spPr>
            <a:xfrm>
              <a:off x="4210354" y="4555608"/>
              <a:ext cx="4742615" cy="1460759"/>
            </a:xfrm>
            <a:prstGeom prst="rect">
              <a:avLst/>
            </a:prstGeom>
            <a:solidFill>
              <a:srgbClr val="7C95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7" name="正方形/長方形 86"/>
            <p:cNvSpPr/>
            <p:nvPr/>
          </p:nvSpPr>
          <p:spPr>
            <a:xfrm>
              <a:off x="4172449" y="1229733"/>
              <a:ext cx="1559556" cy="14101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000" dirty="0">
                <a:solidFill>
                  <a:prstClr val="black"/>
                </a:solidFill>
              </a:endParaRPr>
            </a:p>
          </p:txBody>
        </p:sp>
        <p:grpSp>
          <p:nvGrpSpPr>
            <p:cNvPr id="28" name="グループ化 27"/>
            <p:cNvGrpSpPr/>
            <p:nvPr/>
          </p:nvGrpSpPr>
          <p:grpSpPr>
            <a:xfrm>
              <a:off x="4202751" y="1388494"/>
              <a:ext cx="1516583" cy="1271782"/>
              <a:chOff x="4206521" y="1224364"/>
              <a:chExt cx="1516583" cy="1271782"/>
            </a:xfrm>
          </p:grpSpPr>
          <p:pic>
            <p:nvPicPr>
              <p:cNvPr id="2052" name="Picture 4" descr="http://www.city.sendai.jp/miyagino/c/__icsFiles/artimage/2013/05/01/c_421_02/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6521" y="1224364"/>
                <a:ext cx="1516583" cy="1007286"/>
              </a:xfrm>
              <a:prstGeom prst="rect">
                <a:avLst/>
              </a:prstGeom>
              <a:noFill/>
              <a:extLst>
                <a:ext uri="{909E8E84-426E-40dd-AFC4-6F175D3DCCD1}">
                  <a14:hiddenFill xmlns="" xmlns:a14="http://schemas.microsoft.com/office/drawing/2010/main">
                    <a:solidFill>
                      <a:srgbClr val="FFFFFF"/>
                    </a:solidFill>
                  </a14:hiddenFill>
                </a:ext>
              </a:extLst>
            </p:spPr>
          </p:pic>
          <p:sp>
            <p:nvSpPr>
              <p:cNvPr id="24" name="テキスト ボックス 23"/>
              <p:cNvSpPr txBox="1"/>
              <p:nvPr/>
            </p:nvSpPr>
            <p:spPr>
              <a:xfrm>
                <a:off x="4623933" y="2126814"/>
                <a:ext cx="646331" cy="369332"/>
              </a:xfrm>
              <a:prstGeom prst="rect">
                <a:avLst/>
              </a:prstGeom>
              <a:noFill/>
            </p:spPr>
            <p:txBody>
              <a:bodyPr wrap="none" rtlCol="0">
                <a:spAutoFit/>
              </a:bodyPr>
              <a:lstStyle/>
              <a:p>
                <a:r>
                  <a:rPr lang="ja-JP" altLang="en-US" b="1" dirty="0" smtClean="0">
                    <a:solidFill>
                      <a:prstClr val="black"/>
                    </a:solidFill>
                  </a:rPr>
                  <a:t>住民</a:t>
                </a:r>
                <a:endParaRPr lang="ja-JP" altLang="en-US" b="1" dirty="0">
                  <a:solidFill>
                    <a:prstClr val="black"/>
                  </a:solidFill>
                </a:endParaRPr>
              </a:p>
            </p:txBody>
          </p:sp>
        </p:grpSp>
        <p:sp>
          <p:nvSpPr>
            <p:cNvPr id="91" name="正方形/長方形 90"/>
            <p:cNvSpPr/>
            <p:nvPr/>
          </p:nvSpPr>
          <p:spPr>
            <a:xfrm>
              <a:off x="4190074" y="2912091"/>
              <a:ext cx="1559556" cy="14101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000" dirty="0">
                <a:solidFill>
                  <a:prstClr val="black"/>
                </a:solidFill>
              </a:endParaRPr>
            </a:p>
          </p:txBody>
        </p:sp>
        <p:grpSp>
          <p:nvGrpSpPr>
            <p:cNvPr id="68" name="グループ化 67"/>
            <p:cNvGrpSpPr/>
            <p:nvPr/>
          </p:nvGrpSpPr>
          <p:grpSpPr>
            <a:xfrm>
              <a:off x="4145191" y="2883782"/>
              <a:ext cx="1583296" cy="1515842"/>
              <a:chOff x="3531774" y="4052192"/>
              <a:chExt cx="2033134" cy="2094874"/>
            </a:xfrm>
          </p:grpSpPr>
          <p:pic>
            <p:nvPicPr>
              <p:cNvPr id="76" name="Picture 4" descr="ネクタイと作業服を着た男性のイラストの"/>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1774" y="4052192"/>
                <a:ext cx="999168" cy="1529340"/>
              </a:xfrm>
              <a:prstGeom prst="rect">
                <a:avLst/>
              </a:prstGeom>
              <a:noFill/>
              <a:extLst>
                <a:ext uri="{909E8E84-426E-40dd-AFC4-6F175D3DCCD1}">
                  <a14:hiddenFill xmlns="" xmlns:a14="http://schemas.microsoft.com/office/drawing/2010/main">
                    <a:solidFill>
                      <a:srgbClr val="FFFFFF"/>
                    </a:solidFill>
                  </a14:hiddenFill>
                </a:ext>
              </a:extLst>
            </p:spPr>
          </p:pic>
          <p:sp>
            <p:nvSpPr>
              <p:cNvPr id="77" name="テキスト ボックス 76"/>
              <p:cNvSpPr txBox="1"/>
              <p:nvPr/>
            </p:nvSpPr>
            <p:spPr>
              <a:xfrm>
                <a:off x="3851218" y="5636654"/>
                <a:ext cx="1522929" cy="510412"/>
              </a:xfrm>
              <a:prstGeom prst="rect">
                <a:avLst/>
              </a:prstGeom>
              <a:noFill/>
              <a:ln>
                <a:noFill/>
              </a:ln>
            </p:spPr>
            <p:txBody>
              <a:bodyPr wrap="square" rtlCol="0">
                <a:spAutoFit/>
              </a:bodyPr>
              <a:lstStyle/>
              <a:p>
                <a:pPr algn="ctr"/>
                <a:r>
                  <a:rPr lang="ja-JP" altLang="en-US" b="1" dirty="0" smtClean="0">
                    <a:solidFill>
                      <a:prstClr val="black"/>
                    </a:solidFill>
                  </a:rPr>
                  <a:t>行政</a:t>
                </a:r>
                <a:endParaRPr lang="ja-JP" altLang="en-US" b="1" dirty="0">
                  <a:solidFill>
                    <a:prstClr val="black"/>
                  </a:solidFill>
                </a:endParaRPr>
              </a:p>
            </p:txBody>
          </p:sp>
          <p:pic>
            <p:nvPicPr>
              <p:cNvPr id="75" name="図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40109" y="4183806"/>
                <a:ext cx="1824799" cy="1674253"/>
              </a:xfrm>
              <a:prstGeom prst="rect">
                <a:avLst/>
              </a:prstGeom>
            </p:spPr>
          </p:pic>
        </p:grpSp>
        <p:sp>
          <p:nvSpPr>
            <p:cNvPr id="92" name="正方形/長方形 91"/>
            <p:cNvSpPr/>
            <p:nvPr/>
          </p:nvSpPr>
          <p:spPr>
            <a:xfrm>
              <a:off x="4219564" y="4563453"/>
              <a:ext cx="1559556" cy="14101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000" dirty="0">
                <a:solidFill>
                  <a:prstClr val="black"/>
                </a:solidFill>
              </a:endParaRPr>
            </a:p>
          </p:txBody>
        </p:sp>
        <p:grpSp>
          <p:nvGrpSpPr>
            <p:cNvPr id="70" name="グループ化 69"/>
            <p:cNvGrpSpPr/>
            <p:nvPr/>
          </p:nvGrpSpPr>
          <p:grpSpPr>
            <a:xfrm>
              <a:off x="4182846" y="4625578"/>
              <a:ext cx="1556394" cy="1389794"/>
              <a:chOff x="1910516" y="1387603"/>
              <a:chExt cx="1387734" cy="1210756"/>
            </a:xfrm>
          </p:grpSpPr>
          <p:pic>
            <p:nvPicPr>
              <p:cNvPr id="73" name="図 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2954" y="1387603"/>
                <a:ext cx="1103255" cy="984827"/>
              </a:xfrm>
              <a:prstGeom prst="rect">
                <a:avLst/>
              </a:prstGeom>
            </p:spPr>
          </p:pic>
          <p:sp>
            <p:nvSpPr>
              <p:cNvPr id="74" name="テキスト ボックス 73"/>
              <p:cNvSpPr txBox="1"/>
              <p:nvPr/>
            </p:nvSpPr>
            <p:spPr>
              <a:xfrm>
                <a:off x="1910516" y="2276605"/>
                <a:ext cx="1387734" cy="321754"/>
              </a:xfrm>
              <a:prstGeom prst="rect">
                <a:avLst/>
              </a:prstGeom>
              <a:noFill/>
              <a:ln>
                <a:noFill/>
              </a:ln>
            </p:spPr>
            <p:txBody>
              <a:bodyPr wrap="square" rtlCol="0">
                <a:spAutoFit/>
              </a:bodyPr>
              <a:lstStyle/>
              <a:p>
                <a:pPr algn="ctr"/>
                <a:r>
                  <a:rPr lang="ja-JP" altLang="en-US" b="1" dirty="0" smtClean="0">
                    <a:solidFill>
                      <a:prstClr val="black"/>
                    </a:solidFill>
                  </a:rPr>
                  <a:t>商工</a:t>
                </a:r>
                <a:r>
                  <a:rPr lang="ja-JP" altLang="en-US" b="1" dirty="0">
                    <a:solidFill>
                      <a:prstClr val="black"/>
                    </a:solidFill>
                  </a:rPr>
                  <a:t>会議所</a:t>
                </a:r>
              </a:p>
            </p:txBody>
          </p:sp>
        </p:grpSp>
        <p:sp>
          <p:nvSpPr>
            <p:cNvPr id="95" name="上下矢印 94"/>
            <p:cNvSpPr/>
            <p:nvPr/>
          </p:nvSpPr>
          <p:spPr>
            <a:xfrm>
              <a:off x="6894997" y="2059941"/>
              <a:ext cx="724352" cy="1161047"/>
            </a:xfrm>
            <a:prstGeom prst="upDownArrow">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協</a:t>
              </a:r>
              <a:r>
                <a:rPr lang="ja-JP" altLang="en-US" dirty="0">
                  <a:solidFill>
                    <a:prstClr val="black"/>
                  </a:solidFill>
                </a:rPr>
                <a:t>働</a:t>
              </a:r>
            </a:p>
          </p:txBody>
        </p:sp>
        <p:sp>
          <p:nvSpPr>
            <p:cNvPr id="96" name="上下矢印 95"/>
            <p:cNvSpPr/>
            <p:nvPr/>
          </p:nvSpPr>
          <p:spPr>
            <a:xfrm>
              <a:off x="6878774" y="3753114"/>
              <a:ext cx="724352" cy="1161047"/>
            </a:xfrm>
            <a:prstGeom prst="upDownArrow">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協働</a:t>
              </a:r>
              <a:endParaRPr lang="ja-JP" altLang="en-US" dirty="0">
                <a:solidFill>
                  <a:prstClr val="black"/>
                </a:solidFill>
              </a:endParaRPr>
            </a:p>
          </p:txBody>
        </p:sp>
        <p:sp>
          <p:nvSpPr>
            <p:cNvPr id="29" name="テキスト ボックス 28"/>
            <p:cNvSpPr txBox="1"/>
            <p:nvPr/>
          </p:nvSpPr>
          <p:spPr>
            <a:xfrm>
              <a:off x="5805994" y="1303289"/>
              <a:ext cx="3045344" cy="2031325"/>
            </a:xfrm>
            <a:prstGeom prst="rect">
              <a:avLst/>
            </a:prstGeom>
            <a:noFill/>
          </p:spPr>
          <p:txBody>
            <a:bodyPr wrap="square" rtlCol="0">
              <a:spAutoFit/>
            </a:bodyPr>
            <a:lstStyle/>
            <a:p>
              <a:pPr marL="285750" indent="-285750">
                <a:buFont typeface="Arial" panose="020B0604020202020204" pitchFamily="34" charset="0"/>
                <a:buChar char="•"/>
              </a:pPr>
              <a:r>
                <a:rPr lang="ja-JP" altLang="en-US" dirty="0" smtClean="0">
                  <a:solidFill>
                    <a:prstClr val="black"/>
                  </a:solidFill>
                </a:rPr>
                <a:t>事業への積極参加</a:t>
              </a:r>
              <a:endParaRPr lang="en-US" altLang="ja-JP" dirty="0" smtClean="0">
                <a:solidFill>
                  <a:prstClr val="black"/>
                </a:solidFill>
              </a:endParaRPr>
            </a:p>
            <a:p>
              <a:pPr marL="285750" indent="-285750">
                <a:buFont typeface="Arial" panose="020B0604020202020204" pitchFamily="34" charset="0"/>
                <a:buChar char="•"/>
              </a:pPr>
              <a:r>
                <a:rPr lang="ja-JP" altLang="en-US" dirty="0" smtClean="0">
                  <a:solidFill>
                    <a:prstClr val="black"/>
                  </a:solidFill>
                </a:rPr>
                <a:t>入居者どうしの議論の積み重ね</a:t>
              </a:r>
              <a:endParaRPr lang="en-US" altLang="ja-JP" dirty="0" smtClean="0">
                <a:solidFill>
                  <a:prstClr val="black"/>
                </a:solidFill>
              </a:endParaRPr>
            </a:p>
            <a:p>
              <a:pPr marL="285750" indent="-285750">
                <a:buFont typeface="Arial" panose="020B0604020202020204" pitchFamily="34" charset="0"/>
                <a:buChar char="•"/>
              </a:pPr>
              <a:endParaRPr lang="en-US" altLang="ja-JP" dirty="0" smtClean="0">
                <a:solidFill>
                  <a:prstClr val="black"/>
                </a:solidFill>
              </a:endParaRPr>
            </a:p>
            <a:p>
              <a:pPr marL="285750" indent="-285750">
                <a:buFont typeface="Arial" panose="020B0604020202020204" pitchFamily="34" charset="0"/>
                <a:buChar char="•"/>
              </a:pPr>
              <a:endParaRPr lang="en-US" altLang="ja-JP" dirty="0" smtClean="0">
                <a:solidFill>
                  <a:prstClr val="black"/>
                </a:solidFill>
              </a:endParaRPr>
            </a:p>
            <a:p>
              <a:pPr marL="285750" indent="-285750">
                <a:buFont typeface="Arial" panose="020B0604020202020204" pitchFamily="34" charset="0"/>
                <a:buChar char="•"/>
              </a:pPr>
              <a:endParaRPr lang="en-US" altLang="ja-JP" dirty="0" smtClean="0">
                <a:solidFill>
                  <a:prstClr val="black"/>
                </a:solidFill>
              </a:endParaRPr>
            </a:p>
            <a:p>
              <a:endParaRPr lang="ja-JP" altLang="en-US" dirty="0">
                <a:solidFill>
                  <a:prstClr val="black"/>
                </a:solidFill>
              </a:endParaRPr>
            </a:p>
          </p:txBody>
        </p:sp>
        <p:sp>
          <p:nvSpPr>
            <p:cNvPr id="97" name="テキスト ボックス 96"/>
            <p:cNvSpPr txBox="1"/>
            <p:nvPr/>
          </p:nvSpPr>
          <p:spPr>
            <a:xfrm>
              <a:off x="5835886" y="2976061"/>
              <a:ext cx="3122023" cy="1754326"/>
            </a:xfrm>
            <a:prstGeom prst="rect">
              <a:avLst/>
            </a:prstGeom>
            <a:noFill/>
          </p:spPr>
          <p:txBody>
            <a:bodyPr wrap="square" rtlCol="0">
              <a:spAutoFit/>
            </a:bodyPr>
            <a:lstStyle/>
            <a:p>
              <a:pPr marL="285750" indent="-285750">
                <a:buFont typeface="Arial" panose="020B0604020202020204" pitchFamily="34" charset="0"/>
                <a:buChar char="•"/>
              </a:pPr>
              <a:r>
                <a:rPr lang="ja-JP" altLang="en-US" dirty="0" smtClean="0">
                  <a:solidFill>
                    <a:prstClr val="black"/>
                  </a:solidFill>
                </a:rPr>
                <a:t>道路等インフラ整備の推進</a:t>
              </a:r>
              <a:endParaRPr lang="en-US" altLang="ja-JP" dirty="0" smtClean="0">
                <a:solidFill>
                  <a:prstClr val="black"/>
                </a:solidFill>
              </a:endParaRPr>
            </a:p>
            <a:p>
              <a:pPr marL="285750" indent="-285750">
                <a:buFont typeface="Arial" panose="020B0604020202020204" pitchFamily="34" charset="0"/>
                <a:buChar char="•"/>
              </a:pPr>
              <a:r>
                <a:rPr lang="ja-JP" altLang="en-US" dirty="0" smtClean="0">
                  <a:solidFill>
                    <a:prstClr val="black"/>
                  </a:solidFill>
                </a:rPr>
                <a:t>各種支援制度の提示</a:t>
              </a:r>
              <a:endParaRPr lang="en-US" altLang="ja-JP" dirty="0" smtClean="0">
                <a:solidFill>
                  <a:prstClr val="black"/>
                </a:solidFill>
              </a:endParaRPr>
            </a:p>
            <a:p>
              <a:pPr marL="285750" indent="-285750">
                <a:buFont typeface="Arial" panose="020B0604020202020204" pitchFamily="34" charset="0"/>
                <a:buChar char="•"/>
              </a:pPr>
              <a:r>
                <a:rPr lang="ja-JP" altLang="en-US" dirty="0" smtClean="0">
                  <a:solidFill>
                    <a:prstClr val="black"/>
                  </a:solidFill>
                </a:rPr>
                <a:t>コーディネーターの派遣</a:t>
              </a:r>
              <a:endParaRPr lang="en-US" altLang="ja-JP" dirty="0" smtClean="0">
                <a:solidFill>
                  <a:prstClr val="black"/>
                </a:solidFill>
              </a:endParaRPr>
            </a:p>
            <a:p>
              <a:pPr marL="285750" indent="-285750">
                <a:buFont typeface="Arial" panose="020B0604020202020204" pitchFamily="34" charset="0"/>
                <a:buChar char="•"/>
              </a:pPr>
              <a:endParaRPr lang="en-US" altLang="ja-JP" dirty="0" smtClean="0">
                <a:solidFill>
                  <a:prstClr val="black"/>
                </a:solidFill>
              </a:endParaRPr>
            </a:p>
            <a:p>
              <a:pPr marL="285750" indent="-285750">
                <a:buFont typeface="Arial" panose="020B0604020202020204" pitchFamily="34" charset="0"/>
                <a:buChar char="•"/>
              </a:pPr>
              <a:endParaRPr lang="en-US" altLang="ja-JP" dirty="0" smtClean="0">
                <a:solidFill>
                  <a:prstClr val="black"/>
                </a:solidFill>
              </a:endParaRPr>
            </a:p>
            <a:p>
              <a:endParaRPr lang="ja-JP" altLang="en-US" dirty="0">
                <a:solidFill>
                  <a:prstClr val="black"/>
                </a:solidFill>
              </a:endParaRPr>
            </a:p>
          </p:txBody>
        </p:sp>
        <p:sp>
          <p:nvSpPr>
            <p:cNvPr id="98" name="テキスト ボックス 97"/>
            <p:cNvSpPr txBox="1"/>
            <p:nvPr/>
          </p:nvSpPr>
          <p:spPr>
            <a:xfrm>
              <a:off x="5822788" y="4690876"/>
              <a:ext cx="3122023" cy="1200329"/>
            </a:xfrm>
            <a:prstGeom prst="rect">
              <a:avLst/>
            </a:prstGeom>
            <a:noFill/>
          </p:spPr>
          <p:txBody>
            <a:bodyPr wrap="square" rtlCol="0">
              <a:spAutoFit/>
            </a:bodyPr>
            <a:lstStyle/>
            <a:p>
              <a:pPr marL="285750" indent="-285750">
                <a:buFont typeface="Arial" panose="020B0604020202020204" pitchFamily="34" charset="0"/>
                <a:buChar char="•"/>
              </a:pPr>
              <a:r>
                <a:rPr lang="ja-JP" altLang="en-US" dirty="0" smtClean="0">
                  <a:solidFill>
                    <a:prstClr val="black"/>
                  </a:solidFill>
                </a:rPr>
                <a:t>コーディネーターとして住民間、住民と行政間の調和を図る</a:t>
              </a:r>
              <a:endParaRPr lang="en-US" altLang="ja-JP" dirty="0" smtClean="0">
                <a:solidFill>
                  <a:prstClr val="black"/>
                </a:solidFill>
              </a:endParaRPr>
            </a:p>
            <a:p>
              <a:pPr marL="285750" indent="-285750">
                <a:buFont typeface="Arial" panose="020B0604020202020204" pitchFamily="34" charset="0"/>
                <a:buChar char="•"/>
              </a:pPr>
              <a:r>
                <a:rPr lang="ja-JP" altLang="en-US" dirty="0" smtClean="0">
                  <a:solidFill>
                    <a:prstClr val="black"/>
                  </a:solidFill>
                </a:rPr>
                <a:t>新規入居希望者の募集</a:t>
              </a:r>
              <a:endParaRPr lang="en-US" altLang="ja-JP" dirty="0" smtClean="0">
                <a:solidFill>
                  <a:prstClr val="black"/>
                </a:solidFill>
              </a:endParaRPr>
            </a:p>
          </p:txBody>
        </p:sp>
      </p:grpSp>
      <p:sp>
        <p:nvSpPr>
          <p:cNvPr id="16" name="テキスト ボックス 15"/>
          <p:cNvSpPr txBox="1"/>
          <p:nvPr/>
        </p:nvSpPr>
        <p:spPr>
          <a:xfrm>
            <a:off x="798617" y="5006211"/>
            <a:ext cx="3257623" cy="253916"/>
          </a:xfrm>
          <a:prstGeom prst="rect">
            <a:avLst/>
          </a:prstGeom>
          <a:noFill/>
        </p:spPr>
        <p:txBody>
          <a:bodyPr wrap="none" rtlCol="0">
            <a:spAutoFit/>
          </a:bodyPr>
          <a:lstStyle/>
          <a:p>
            <a:r>
              <a:rPr lang="en-US" altLang="ja-JP" sz="1050" dirty="0" smtClean="0"/>
              <a:t>http</a:t>
            </a:r>
            <a:r>
              <a:rPr lang="en-US" altLang="ja-JP" sz="1050" dirty="0"/>
              <a:t>://www.tmk-web.com/profile/corporative/method/</a:t>
            </a:r>
            <a:endParaRPr kumimoji="1" lang="ja-JP" altLang="en-US" sz="1050" dirty="0"/>
          </a:p>
        </p:txBody>
      </p:sp>
    </p:spTree>
    <p:extLst>
      <p:ext uri="{BB962C8B-B14F-4D97-AF65-F5344CB8AC3E}">
        <p14:creationId xmlns:p14="http://schemas.microsoft.com/office/powerpoint/2010/main" val="3580118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補足</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58</a:t>
            </a:fld>
            <a:endParaRPr lang="ja-JP" altLang="en-US" sz="2000" dirty="0">
              <a:solidFill>
                <a:prstClr val="black">
                  <a:tint val="75000"/>
                </a:prstClr>
              </a:solidFill>
            </a:endParaRPr>
          </a:p>
        </p:txBody>
      </p:sp>
      <p:graphicFrame>
        <p:nvGraphicFramePr>
          <p:cNvPr id="6" name="表 5"/>
          <p:cNvGraphicFramePr>
            <a:graphicFrameLocks noGrp="1"/>
          </p:cNvGraphicFramePr>
          <p:nvPr>
            <p:extLst/>
          </p:nvPr>
        </p:nvGraphicFramePr>
        <p:xfrm>
          <a:off x="498217" y="3223543"/>
          <a:ext cx="8481026" cy="2300288"/>
        </p:xfrm>
        <a:graphic>
          <a:graphicData uri="http://schemas.openxmlformats.org/drawingml/2006/table">
            <a:tbl>
              <a:tblPr>
                <a:tableStyleId>{5C22544A-7EE6-4342-B048-85BDC9FD1C3A}</a:tableStyleId>
              </a:tblPr>
              <a:tblGrid>
                <a:gridCol w="1640431"/>
                <a:gridCol w="1033471"/>
                <a:gridCol w="4373740"/>
                <a:gridCol w="1433384"/>
              </a:tblGrid>
              <a:tr h="530543">
                <a:tc>
                  <a:txBody>
                    <a:bodyPr/>
                    <a:lstStyle/>
                    <a:p>
                      <a:pPr algn="l" fontAlgn="ctr"/>
                      <a:r>
                        <a:rPr lang="ja-JP" altLang="en-US" sz="1600" u="none" strike="noStrike" dirty="0">
                          <a:solidFill>
                            <a:schemeClr val="bg1"/>
                          </a:solidFill>
                          <a:effectLst/>
                        </a:rPr>
                        <a:t>項目</a:t>
                      </a:r>
                      <a:endParaRPr lang="ja-JP" altLang="en-US" sz="16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l" fontAlgn="ctr"/>
                      <a:r>
                        <a:rPr lang="ja-JP" altLang="en-US" sz="1600" u="none" strike="noStrike" dirty="0" smtClean="0">
                          <a:solidFill>
                            <a:schemeClr val="bg1"/>
                          </a:solidFill>
                          <a:effectLst/>
                        </a:rPr>
                        <a:t>金額</a:t>
                      </a:r>
                      <a:endParaRPr lang="en-US" altLang="ja-JP" sz="1600" u="none" strike="noStrike" dirty="0" smtClean="0">
                        <a:solidFill>
                          <a:schemeClr val="bg1"/>
                        </a:solidFill>
                        <a:effectLst/>
                      </a:endParaRPr>
                    </a:p>
                    <a:p>
                      <a:pPr algn="l" fontAlgn="ctr"/>
                      <a:r>
                        <a:rPr lang="en-US" altLang="ja-JP" sz="1600" u="none" strike="noStrike" dirty="0" smtClean="0">
                          <a:solidFill>
                            <a:schemeClr val="bg1"/>
                          </a:solidFill>
                          <a:effectLst/>
                        </a:rPr>
                        <a:t>[</a:t>
                      </a:r>
                      <a:r>
                        <a:rPr lang="ja-JP" altLang="en-US" sz="1600" u="none" strike="noStrike" dirty="0">
                          <a:solidFill>
                            <a:schemeClr val="bg1"/>
                          </a:solidFill>
                          <a:effectLst/>
                        </a:rPr>
                        <a:t>円</a:t>
                      </a:r>
                      <a:r>
                        <a:rPr lang="en-US" altLang="ja-JP" sz="1600" u="none" strike="noStrike" dirty="0">
                          <a:solidFill>
                            <a:schemeClr val="bg1"/>
                          </a:solidFill>
                          <a:effectLst/>
                        </a:rPr>
                        <a:t>/</a:t>
                      </a:r>
                      <a:r>
                        <a:rPr lang="ja-JP" altLang="en-US" sz="1600" u="none" strike="noStrike" dirty="0">
                          <a:solidFill>
                            <a:schemeClr val="bg1"/>
                          </a:solidFill>
                          <a:effectLst/>
                        </a:rPr>
                        <a:t>年</a:t>
                      </a:r>
                      <a:r>
                        <a:rPr lang="en-US" altLang="ja-JP" sz="1600" u="none" strike="noStrike" dirty="0">
                          <a:solidFill>
                            <a:schemeClr val="bg1"/>
                          </a:solidFill>
                          <a:effectLst/>
                        </a:rPr>
                        <a:t>]</a:t>
                      </a:r>
                      <a:endParaRPr lang="en-US" altLang="ja-JP" sz="16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l" fontAlgn="ctr"/>
                      <a:r>
                        <a:rPr lang="ja-JP" altLang="en-US" sz="1600" u="none" strike="noStrike" dirty="0">
                          <a:solidFill>
                            <a:schemeClr val="bg1"/>
                          </a:solidFill>
                          <a:effectLst/>
                        </a:rPr>
                        <a:t>計算</a:t>
                      </a:r>
                      <a:endParaRPr lang="ja-JP" altLang="en-US" sz="16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c>
                  <a:txBody>
                    <a:bodyPr/>
                    <a:lstStyle/>
                    <a:p>
                      <a:pPr algn="l" fontAlgn="ctr"/>
                      <a:r>
                        <a:rPr lang="ja-JP" altLang="en-US" sz="1800" u="none" strike="noStrike" dirty="0">
                          <a:solidFill>
                            <a:schemeClr val="bg1"/>
                          </a:solidFill>
                          <a:effectLst/>
                        </a:rPr>
                        <a:t>備考</a:t>
                      </a:r>
                      <a:endParaRPr lang="ja-JP" altLang="en-US" sz="1800" b="0"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solidFill>
                      <a:srgbClr val="41719C"/>
                    </a:solidFill>
                  </a:tcPr>
                </a:tc>
              </a:tr>
              <a:tr h="353949">
                <a:tc>
                  <a:txBody>
                    <a:bodyPr/>
                    <a:lstStyle/>
                    <a:p>
                      <a:pPr algn="l" fontAlgn="ctr"/>
                      <a:r>
                        <a:rPr lang="ja-JP" altLang="en-US" sz="1600" u="none" strike="noStrike" dirty="0">
                          <a:effectLst/>
                        </a:rPr>
                        <a:t>人件費</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600" u="none" strike="noStrike" dirty="0">
                          <a:effectLst/>
                        </a:rPr>
                        <a:t>1800000</a:t>
                      </a:r>
                      <a:endParaRPr lang="en-US" altLang="ja-JP"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600" u="none" strike="noStrike" dirty="0" smtClean="0">
                          <a:effectLst/>
                        </a:rPr>
                        <a:t>　</a:t>
                      </a:r>
                      <a:r>
                        <a:rPr lang="zh-TW" altLang="en-US" sz="1600" u="none" strike="noStrike" dirty="0" smtClean="0">
                          <a:effectLst/>
                        </a:rPr>
                        <a:t>（</a:t>
                      </a:r>
                      <a:r>
                        <a:rPr lang="en-US" altLang="zh-TW" sz="1600" u="none" strike="noStrike" dirty="0">
                          <a:effectLst/>
                        </a:rPr>
                        <a:t>1000+800</a:t>
                      </a:r>
                      <a:r>
                        <a:rPr lang="zh-TW" altLang="en-US" sz="1600" u="none" strike="noStrike" dirty="0">
                          <a:effectLst/>
                        </a:rPr>
                        <a:t>）</a:t>
                      </a:r>
                      <a:r>
                        <a:rPr lang="zh-TW" altLang="en-US" sz="1600" u="none" strike="noStrike" dirty="0">
                          <a:effectLst/>
                          <a:latin typeface="ＭＳ Ｐゴシック" panose="020B0600070205080204" pitchFamily="50" charset="-128"/>
                          <a:ea typeface="ＭＳ Ｐゴシック" panose="020B0600070205080204" pitchFamily="50" charset="-128"/>
                        </a:rPr>
                        <a:t>円</a:t>
                      </a:r>
                      <a:r>
                        <a:rPr lang="en-US" altLang="zh-TW" sz="1600" u="none" strike="noStrike" dirty="0">
                          <a:effectLst/>
                          <a:latin typeface="ＭＳ Ｐゴシック" panose="020B0600070205080204" pitchFamily="50" charset="-128"/>
                          <a:ea typeface="ＭＳ Ｐゴシック" panose="020B0600070205080204" pitchFamily="50" charset="-128"/>
                        </a:rPr>
                        <a:t>/</a:t>
                      </a:r>
                      <a:r>
                        <a:rPr lang="zh-TW" altLang="en-US" sz="1600" u="none" strike="noStrike" dirty="0">
                          <a:effectLst/>
                          <a:latin typeface="ＭＳ Ｐゴシック" panose="020B0600070205080204" pitchFamily="50" charset="-128"/>
                          <a:ea typeface="ＭＳ Ｐゴシック" panose="020B0600070205080204" pitchFamily="50" charset="-128"/>
                        </a:rPr>
                        <a:t>時間</a:t>
                      </a:r>
                      <a:r>
                        <a:rPr lang="en-US" altLang="zh-TW" sz="1600" u="none" strike="noStrike" dirty="0">
                          <a:effectLst/>
                          <a:latin typeface="ＭＳ Ｐゴシック" panose="020B0600070205080204" pitchFamily="50" charset="-128"/>
                          <a:ea typeface="ＭＳ Ｐゴシック" panose="020B0600070205080204" pitchFamily="50" charset="-128"/>
                        </a:rPr>
                        <a:t>×4</a:t>
                      </a:r>
                      <a:r>
                        <a:rPr lang="zh-TW" altLang="en-US" sz="1600" u="none" strike="noStrike" dirty="0">
                          <a:effectLst/>
                          <a:latin typeface="ＭＳ Ｐゴシック" panose="020B0600070205080204" pitchFamily="50" charset="-128"/>
                          <a:ea typeface="ＭＳ Ｐゴシック" panose="020B0600070205080204" pitchFamily="50" charset="-128"/>
                        </a:rPr>
                        <a:t>時間</a:t>
                      </a:r>
                      <a:r>
                        <a:rPr lang="en-US" altLang="zh-TW" sz="1600" u="none" strike="noStrike" dirty="0">
                          <a:effectLst/>
                          <a:latin typeface="ＭＳ Ｐゴシック" panose="020B0600070205080204" pitchFamily="50" charset="-128"/>
                          <a:ea typeface="ＭＳ Ｐゴシック" panose="020B0600070205080204" pitchFamily="50" charset="-128"/>
                        </a:rPr>
                        <a:t>/</a:t>
                      </a:r>
                      <a:r>
                        <a:rPr lang="zh-TW" altLang="en-US" sz="1600" u="none" strike="noStrike" dirty="0">
                          <a:effectLst/>
                          <a:latin typeface="ＭＳ Ｐゴシック" panose="020B0600070205080204" pitchFamily="50" charset="-128"/>
                          <a:ea typeface="ＭＳ Ｐゴシック" panose="020B0600070205080204" pitchFamily="50" charset="-128"/>
                        </a:rPr>
                        <a:t>日</a:t>
                      </a:r>
                      <a:r>
                        <a:rPr lang="en-US" altLang="zh-TW" sz="1600" u="none" strike="noStrike" dirty="0">
                          <a:effectLst/>
                          <a:latin typeface="ＭＳ Ｐゴシック" panose="020B0600070205080204" pitchFamily="50" charset="-128"/>
                          <a:ea typeface="ＭＳ Ｐゴシック" panose="020B0600070205080204" pitchFamily="50" charset="-128"/>
                        </a:rPr>
                        <a:t>×250</a:t>
                      </a:r>
                      <a:r>
                        <a:rPr lang="zh-TW" altLang="en-US" sz="1600" u="none" strike="noStrike" dirty="0">
                          <a:effectLst/>
                          <a:latin typeface="ＭＳ Ｐゴシック" panose="020B0600070205080204" pitchFamily="50" charset="-128"/>
                          <a:ea typeface="ＭＳ Ｐゴシック" panose="020B0600070205080204" pitchFamily="50" charset="-128"/>
                        </a:rPr>
                        <a:t>日</a:t>
                      </a:r>
                      <a:endParaRPr lang="zh-TW"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100" u="none" strike="noStrike" dirty="0">
                          <a:effectLst/>
                        </a:rPr>
                        <a:t>コーディネーター</a:t>
                      </a:r>
                      <a:r>
                        <a:rPr lang="en-US" altLang="ja-JP" sz="1100" u="none" strike="noStrike" dirty="0">
                          <a:effectLst/>
                        </a:rPr>
                        <a:t>1</a:t>
                      </a:r>
                      <a:r>
                        <a:rPr lang="ja-JP" altLang="en-US" sz="1100" u="none" strike="noStrike" dirty="0" smtClean="0">
                          <a:effectLst/>
                        </a:rPr>
                        <a:t>人</a:t>
                      </a:r>
                      <a:endParaRPr lang="en-US" altLang="ja-JP" sz="1100" u="none" strike="noStrike" dirty="0" smtClean="0">
                        <a:effectLst/>
                      </a:endParaRPr>
                    </a:p>
                    <a:p>
                      <a:pPr algn="l" fontAlgn="ctr"/>
                      <a:r>
                        <a:rPr lang="ja-JP" altLang="en-US" sz="1100" u="none" strike="noStrike" dirty="0" smtClean="0">
                          <a:effectLst/>
                        </a:rPr>
                        <a:t>＋</a:t>
                      </a:r>
                      <a:r>
                        <a:rPr lang="ja-JP" altLang="en-US" sz="1100" u="none" strike="noStrike" dirty="0">
                          <a:effectLst/>
                        </a:rPr>
                        <a:t>講師</a:t>
                      </a:r>
                      <a:r>
                        <a:rPr lang="en-US" altLang="ja-JP" sz="1100" u="none" strike="noStrike" dirty="0">
                          <a:effectLst/>
                        </a:rPr>
                        <a:t>1</a:t>
                      </a:r>
                      <a:r>
                        <a:rPr lang="ja-JP" altLang="en-US" sz="1100" u="none" strike="noStrike" dirty="0">
                          <a:effectLst/>
                        </a:rPr>
                        <a:t>人</a:t>
                      </a:r>
                      <a:endParaRPr lang="ja-JP" altLang="en-US" sz="11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353949">
                <a:tc>
                  <a:txBody>
                    <a:bodyPr/>
                    <a:lstStyle/>
                    <a:p>
                      <a:pPr algn="l" fontAlgn="ctr"/>
                      <a:r>
                        <a:rPr lang="ja-JP" altLang="en-US" sz="1600" u="none" strike="noStrike" dirty="0">
                          <a:effectLst/>
                        </a:rPr>
                        <a:t>消耗品費</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600" u="none" strike="noStrike" dirty="0">
                          <a:effectLst/>
                        </a:rPr>
                        <a:t>120000</a:t>
                      </a:r>
                      <a:endParaRPr lang="en-US" altLang="ja-JP"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600" u="none" strike="noStrike" dirty="0" smtClean="0">
                          <a:effectLst/>
                        </a:rPr>
                        <a:t>　</a:t>
                      </a:r>
                      <a:r>
                        <a:rPr lang="en-US" altLang="ja-JP" sz="1600" u="none" strike="noStrike" dirty="0" smtClean="0">
                          <a:effectLst/>
                        </a:rPr>
                        <a:t>1</a:t>
                      </a:r>
                      <a:r>
                        <a:rPr lang="ja-JP" altLang="en-US" sz="1600" u="none" strike="noStrike" dirty="0">
                          <a:effectLst/>
                        </a:rPr>
                        <a:t>万円</a:t>
                      </a:r>
                      <a:r>
                        <a:rPr lang="en-US" altLang="ja-JP" sz="1600" u="none" strike="noStrike" dirty="0">
                          <a:effectLst/>
                        </a:rPr>
                        <a:t>/</a:t>
                      </a:r>
                      <a:r>
                        <a:rPr lang="ja-JP" altLang="en-US" sz="1600" u="none" strike="noStrike" dirty="0">
                          <a:effectLst/>
                        </a:rPr>
                        <a:t>月</a:t>
                      </a:r>
                      <a:r>
                        <a:rPr lang="en-US" altLang="ja-JP" sz="1600" u="none" strike="noStrike" dirty="0">
                          <a:effectLst/>
                        </a:rPr>
                        <a:t>×12</a:t>
                      </a:r>
                      <a:r>
                        <a:rPr lang="ja-JP" altLang="en-US" sz="1600" u="none" strike="noStrike" dirty="0">
                          <a:effectLst/>
                        </a:rPr>
                        <a:t>月</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353949">
                <a:tc>
                  <a:txBody>
                    <a:bodyPr/>
                    <a:lstStyle/>
                    <a:p>
                      <a:pPr algn="l" fontAlgn="ctr"/>
                      <a:r>
                        <a:rPr lang="ja-JP" altLang="en-US" sz="1600" u="none" strike="noStrike" dirty="0" smtClean="0">
                          <a:effectLst/>
                        </a:rPr>
                        <a:t>水道・光熱費</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600" u="none" strike="noStrike">
                          <a:effectLst/>
                        </a:rPr>
                        <a:t>240000</a:t>
                      </a:r>
                      <a:endParaRPr lang="en-US" altLang="ja-JP"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600" u="none" strike="noStrike" dirty="0" smtClean="0">
                          <a:effectLst/>
                        </a:rPr>
                        <a:t>　</a:t>
                      </a:r>
                      <a:r>
                        <a:rPr lang="en-US" altLang="ja-JP" sz="1600" u="none" strike="noStrike" dirty="0" smtClean="0">
                          <a:effectLst/>
                        </a:rPr>
                        <a:t>2</a:t>
                      </a:r>
                      <a:r>
                        <a:rPr lang="ja-JP" altLang="en-US" sz="1600" u="none" strike="noStrike" dirty="0">
                          <a:effectLst/>
                        </a:rPr>
                        <a:t>万円</a:t>
                      </a:r>
                      <a:r>
                        <a:rPr lang="en-US" altLang="ja-JP" sz="1600" u="none" strike="noStrike" dirty="0">
                          <a:effectLst/>
                        </a:rPr>
                        <a:t>/</a:t>
                      </a:r>
                      <a:r>
                        <a:rPr lang="ja-JP" altLang="en-US" sz="1600" u="none" strike="noStrike" dirty="0">
                          <a:effectLst/>
                        </a:rPr>
                        <a:t>月</a:t>
                      </a:r>
                      <a:r>
                        <a:rPr lang="en-US" altLang="ja-JP" sz="1600" u="none" strike="noStrike" dirty="0">
                          <a:effectLst/>
                        </a:rPr>
                        <a:t>×12</a:t>
                      </a:r>
                      <a:r>
                        <a:rPr lang="ja-JP" altLang="en-US" sz="1600" u="none" strike="noStrike" dirty="0">
                          <a:effectLst/>
                        </a:rPr>
                        <a:t>月</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353949">
                <a:tc>
                  <a:txBody>
                    <a:bodyPr/>
                    <a:lstStyle/>
                    <a:p>
                      <a:pPr algn="l" fontAlgn="ctr"/>
                      <a:r>
                        <a:rPr lang="ja-JP" altLang="en-US" sz="1600" u="none" strike="noStrike" dirty="0">
                          <a:effectLst/>
                        </a:rPr>
                        <a:t>講座費・雑費</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600" u="none" strike="noStrike">
                          <a:effectLst/>
                        </a:rPr>
                        <a:t>500000</a:t>
                      </a:r>
                      <a:endParaRPr lang="en-US" altLang="ja-JP"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r>
                        <a:rPr lang="ja-JP" altLang="en-US" sz="1600" u="none" strike="noStrike" dirty="0" smtClean="0">
                          <a:effectLst/>
                        </a:rPr>
                        <a:t>　</a:t>
                      </a:r>
                      <a:r>
                        <a:rPr lang="en-US" altLang="ja-JP" sz="1600" u="none" strike="noStrike" dirty="0" smtClean="0">
                          <a:effectLst/>
                        </a:rPr>
                        <a:t>2000</a:t>
                      </a:r>
                      <a:r>
                        <a:rPr lang="ja-JP" altLang="en-US" sz="1600" u="none" strike="noStrike" dirty="0">
                          <a:effectLst/>
                        </a:rPr>
                        <a:t>円</a:t>
                      </a:r>
                      <a:r>
                        <a:rPr lang="en-US" altLang="ja-JP" sz="1600" u="none" strike="noStrike" dirty="0">
                          <a:effectLst/>
                        </a:rPr>
                        <a:t>/</a:t>
                      </a:r>
                      <a:r>
                        <a:rPr lang="ja-JP" altLang="en-US" sz="1600" u="none" strike="noStrike" dirty="0">
                          <a:effectLst/>
                        </a:rPr>
                        <a:t>日</a:t>
                      </a:r>
                      <a:r>
                        <a:rPr lang="en-US" altLang="ja-JP" sz="1600" u="none" strike="noStrike" dirty="0">
                          <a:effectLst/>
                        </a:rPr>
                        <a:t>×250</a:t>
                      </a:r>
                      <a:r>
                        <a:rPr lang="ja-JP" altLang="en-US" sz="1600" u="none" strike="noStrike" dirty="0">
                          <a:effectLst/>
                        </a:rPr>
                        <a:t>日</a:t>
                      </a: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r h="353949">
                <a:tc>
                  <a:txBody>
                    <a:bodyPr/>
                    <a:lstStyle/>
                    <a:p>
                      <a:pPr algn="l" fontAlgn="ctr"/>
                      <a:r>
                        <a:rPr lang="ja-JP" altLang="en-US" sz="1600" u="none" strike="noStrike">
                          <a:effectLst/>
                        </a:rPr>
                        <a:t>総額</a:t>
                      </a:r>
                      <a:endParaRPr lang="ja-JP" alt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r" fontAlgn="ctr"/>
                      <a:r>
                        <a:rPr lang="en-US" altLang="ja-JP" sz="1600" u="none" strike="noStrike" dirty="0">
                          <a:solidFill>
                            <a:srgbClr val="C00000"/>
                          </a:solidFill>
                          <a:effectLst/>
                        </a:rPr>
                        <a:t>2660000</a:t>
                      </a:r>
                      <a:endParaRPr lang="en-US" altLang="ja-JP" sz="1600" b="0" i="0" u="none" strike="noStrike" dirty="0">
                        <a:solidFill>
                          <a:srgbClr val="C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l" fontAlgn="ctr"/>
                      <a:endParaRPr lang="ja-JP" altLang="en-US"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r>
            </a:tbl>
          </a:graphicData>
        </a:graphic>
      </p:graphicFrame>
      <p:sp>
        <p:nvSpPr>
          <p:cNvPr id="29" name="テキスト ボックス 28"/>
          <p:cNvSpPr txBox="1"/>
          <p:nvPr/>
        </p:nvSpPr>
        <p:spPr>
          <a:xfrm>
            <a:off x="-1988" y="1144036"/>
            <a:ext cx="767965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つちうら子ども教室５０５（空きテナントを活用）</a:t>
            </a:r>
            <a:endParaRPr lang="en-US" altLang="ja-JP" sz="2400" dirty="0" smtClean="0">
              <a:solidFill>
                <a:prstClr val="black"/>
              </a:solidFill>
            </a:endParaRPr>
          </a:p>
        </p:txBody>
      </p:sp>
      <p:sp>
        <p:nvSpPr>
          <p:cNvPr id="30" name="テキスト ボックス 29"/>
          <p:cNvSpPr txBox="1"/>
          <p:nvPr/>
        </p:nvSpPr>
        <p:spPr>
          <a:xfrm>
            <a:off x="124401" y="5555530"/>
            <a:ext cx="8891222" cy="646331"/>
          </a:xfrm>
          <a:prstGeom prst="rect">
            <a:avLst/>
          </a:prstGeom>
          <a:noFill/>
        </p:spPr>
        <p:txBody>
          <a:bodyPr wrap="square" rtlCol="0">
            <a:spAutoFit/>
          </a:bodyPr>
          <a:lstStyle/>
          <a:p>
            <a:pPr lvl="1">
              <a:buClr>
                <a:srgbClr val="41719C"/>
              </a:buClr>
            </a:pPr>
            <a:r>
              <a:rPr lang="ja-JP" altLang="en-US" dirty="0" smtClean="0">
                <a:solidFill>
                  <a:prstClr val="black"/>
                </a:solidFill>
              </a:rPr>
              <a:t>　　　　　　　費用の</a:t>
            </a:r>
            <a:r>
              <a:rPr lang="en-US" altLang="ja-JP" dirty="0" smtClean="0">
                <a:solidFill>
                  <a:prstClr val="black"/>
                </a:solidFill>
              </a:rPr>
              <a:t>1/2</a:t>
            </a:r>
            <a:r>
              <a:rPr lang="ja-JP" altLang="en-US" dirty="0" smtClean="0">
                <a:solidFill>
                  <a:prstClr val="black"/>
                </a:solidFill>
              </a:rPr>
              <a:t>を行政が補助する場合</a:t>
            </a:r>
            <a:r>
              <a:rPr lang="en-US" altLang="ja-JP" dirty="0" smtClean="0">
                <a:solidFill>
                  <a:prstClr val="black"/>
                </a:solidFill>
              </a:rPr>
              <a:t>……</a:t>
            </a:r>
            <a:r>
              <a:rPr lang="en-US" altLang="ja-JP" dirty="0" smtClean="0">
                <a:solidFill>
                  <a:srgbClr val="C00000"/>
                </a:solidFill>
              </a:rPr>
              <a:t>133</a:t>
            </a:r>
            <a:r>
              <a:rPr lang="ja-JP" altLang="en-US" dirty="0" smtClean="0">
                <a:solidFill>
                  <a:srgbClr val="C00000"/>
                </a:solidFill>
              </a:rPr>
              <a:t>万</a:t>
            </a:r>
            <a:r>
              <a:rPr lang="en-US" altLang="ja-JP" dirty="0" smtClean="0">
                <a:solidFill>
                  <a:srgbClr val="C00000"/>
                </a:solidFill>
              </a:rPr>
              <a:t>[</a:t>
            </a:r>
            <a:r>
              <a:rPr lang="ja-JP" altLang="en-US" dirty="0" smtClean="0">
                <a:solidFill>
                  <a:srgbClr val="C00000"/>
                </a:solidFill>
              </a:rPr>
              <a:t>円</a:t>
            </a:r>
            <a:r>
              <a:rPr lang="en-US" altLang="ja-JP" dirty="0" smtClean="0">
                <a:solidFill>
                  <a:srgbClr val="C00000"/>
                </a:solidFill>
              </a:rPr>
              <a:t>/</a:t>
            </a:r>
            <a:r>
              <a:rPr lang="ja-JP" altLang="en-US" dirty="0" smtClean="0">
                <a:solidFill>
                  <a:srgbClr val="C00000"/>
                </a:solidFill>
              </a:rPr>
              <a:t>年</a:t>
            </a:r>
            <a:r>
              <a:rPr lang="en-US" altLang="ja-JP" dirty="0" smtClean="0">
                <a:solidFill>
                  <a:srgbClr val="C00000"/>
                </a:solidFill>
              </a:rPr>
              <a:t>]</a:t>
            </a:r>
            <a:r>
              <a:rPr lang="ja-JP" altLang="en-US" dirty="0" smtClean="0">
                <a:solidFill>
                  <a:srgbClr val="C00000"/>
                </a:solidFill>
              </a:rPr>
              <a:t>　</a:t>
            </a:r>
            <a:r>
              <a:rPr lang="ja-JP" altLang="en-US" dirty="0" smtClean="0"/>
              <a:t>　　　　　　　　　　　　　　　　　　</a:t>
            </a:r>
            <a:r>
              <a:rPr lang="en-US" altLang="ja-JP" dirty="0" smtClean="0"/>
              <a:t>	</a:t>
            </a:r>
            <a:r>
              <a:rPr lang="en-US" altLang="ja-JP" dirty="0"/>
              <a:t>	</a:t>
            </a:r>
            <a:r>
              <a:rPr lang="ja-JP" altLang="en-US" dirty="0"/>
              <a:t>　</a:t>
            </a:r>
            <a:r>
              <a:rPr lang="ja-JP" altLang="en-US" dirty="0" smtClean="0"/>
              <a:t>　　開講日は</a:t>
            </a:r>
            <a:r>
              <a:rPr lang="en-US" altLang="ja-JP" dirty="0" smtClean="0"/>
              <a:t>5</a:t>
            </a:r>
            <a:r>
              <a:rPr lang="ja-JP" altLang="en-US" dirty="0" smtClean="0"/>
              <a:t>日</a:t>
            </a:r>
            <a:r>
              <a:rPr lang="en-US" altLang="ja-JP" dirty="0" smtClean="0"/>
              <a:t>×50</a:t>
            </a:r>
            <a:r>
              <a:rPr lang="ja-JP" altLang="en-US" dirty="0" smtClean="0"/>
              <a:t>週</a:t>
            </a:r>
            <a:r>
              <a:rPr lang="en-US" altLang="ja-JP" dirty="0" smtClean="0"/>
              <a:t>250</a:t>
            </a:r>
            <a:r>
              <a:rPr lang="ja-JP" altLang="en-US" dirty="0" smtClean="0"/>
              <a:t>日</a:t>
            </a:r>
            <a:r>
              <a:rPr lang="en-US" altLang="ja-JP" dirty="0" smtClean="0"/>
              <a:t>……</a:t>
            </a:r>
            <a:r>
              <a:rPr lang="en-US" altLang="ja-JP" dirty="0" smtClean="0">
                <a:solidFill>
                  <a:srgbClr val="C00000"/>
                </a:solidFill>
              </a:rPr>
              <a:t>5320[</a:t>
            </a:r>
            <a:r>
              <a:rPr lang="ja-JP" altLang="en-US" dirty="0" smtClean="0">
                <a:solidFill>
                  <a:srgbClr val="C00000"/>
                </a:solidFill>
              </a:rPr>
              <a:t>円</a:t>
            </a:r>
            <a:r>
              <a:rPr lang="en-US" altLang="ja-JP" dirty="0" smtClean="0">
                <a:solidFill>
                  <a:srgbClr val="C00000"/>
                </a:solidFill>
              </a:rPr>
              <a:t>/</a:t>
            </a:r>
            <a:r>
              <a:rPr lang="ja-JP" altLang="en-US" dirty="0" smtClean="0">
                <a:solidFill>
                  <a:srgbClr val="C00000"/>
                </a:solidFill>
              </a:rPr>
              <a:t>日</a:t>
            </a:r>
            <a:r>
              <a:rPr lang="en-US" altLang="ja-JP" dirty="0" smtClean="0">
                <a:solidFill>
                  <a:srgbClr val="C00000"/>
                </a:solidFill>
              </a:rPr>
              <a:t>]</a:t>
            </a:r>
          </a:p>
        </p:txBody>
      </p:sp>
      <p:sp>
        <p:nvSpPr>
          <p:cNvPr id="31" name="テキスト ボックス 30"/>
          <p:cNvSpPr txBox="1"/>
          <p:nvPr/>
        </p:nvSpPr>
        <p:spPr>
          <a:xfrm>
            <a:off x="-1988" y="1626558"/>
            <a:ext cx="5953825" cy="2000548"/>
          </a:xfrm>
          <a:prstGeom prst="rect">
            <a:avLst/>
          </a:prstGeom>
          <a:noFill/>
        </p:spPr>
        <p:txBody>
          <a:bodyPr wrap="square" rtlCol="0">
            <a:spAutoFit/>
          </a:bodyPr>
          <a:lstStyle/>
          <a:p>
            <a:pPr marL="800100" lvl="1" indent="-342900">
              <a:buClr>
                <a:srgbClr val="41719C"/>
              </a:buClr>
              <a:buFont typeface="Wingdings" panose="05000000000000000000" pitchFamily="2" charset="2"/>
              <a:buChar char="n"/>
            </a:pPr>
            <a:r>
              <a:rPr lang="ja-JP" altLang="en-US" sz="2000" dirty="0" smtClean="0">
                <a:solidFill>
                  <a:prstClr val="black"/>
                </a:solidFill>
              </a:rPr>
              <a:t>運営シミュレーション</a:t>
            </a:r>
            <a:endParaRPr lang="en-US" altLang="ja-JP" sz="2000" dirty="0">
              <a:solidFill>
                <a:prstClr val="black"/>
              </a:solidFill>
            </a:endParaRPr>
          </a:p>
          <a:p>
            <a:pPr marL="1257300" lvl="2" indent="-342900">
              <a:buClr>
                <a:srgbClr val="41719C"/>
              </a:buClr>
              <a:buFont typeface="Wingdings" panose="05000000000000000000" pitchFamily="2" charset="2"/>
              <a:buChar char="n"/>
            </a:pPr>
            <a:r>
              <a:rPr lang="ja-JP" altLang="en-US" sz="2000" dirty="0" smtClean="0">
                <a:solidFill>
                  <a:srgbClr val="C00000"/>
                </a:solidFill>
              </a:rPr>
              <a:t>主体：まちかどほっと</a:t>
            </a:r>
            <a:r>
              <a:rPr lang="en-US" altLang="ja-JP" sz="2000" dirty="0" smtClean="0">
                <a:solidFill>
                  <a:srgbClr val="C00000"/>
                </a:solidFill>
              </a:rPr>
              <a:t>One</a:t>
            </a:r>
            <a:r>
              <a:rPr lang="ja-JP" altLang="en-US" sz="2000" dirty="0" smtClean="0">
                <a:solidFill>
                  <a:srgbClr val="C00000"/>
                </a:solidFill>
              </a:rPr>
              <a:t>（商工会議所）</a:t>
            </a:r>
            <a:endParaRPr lang="en-US" altLang="ja-JP" sz="2000" dirty="0" smtClean="0">
              <a:solidFill>
                <a:srgbClr val="C00000"/>
              </a:solidFill>
            </a:endParaRPr>
          </a:p>
          <a:p>
            <a:pPr marL="1257300" lvl="2" indent="-342900">
              <a:buClr>
                <a:srgbClr val="41719C"/>
              </a:buClr>
              <a:buFont typeface="Wingdings" panose="05000000000000000000" pitchFamily="2" charset="2"/>
              <a:buChar char="n"/>
            </a:pPr>
            <a:r>
              <a:rPr lang="ja-JP" altLang="en-US" sz="2000" dirty="0" smtClean="0">
                <a:solidFill>
                  <a:prstClr val="black"/>
                </a:solidFill>
              </a:rPr>
              <a:t>利用者：地域の子ども</a:t>
            </a:r>
            <a:r>
              <a:rPr lang="ja-JP" altLang="en-US" sz="2000" dirty="0">
                <a:solidFill>
                  <a:prstClr val="black"/>
                </a:solidFill>
              </a:rPr>
              <a:t>、</a:t>
            </a:r>
            <a:r>
              <a:rPr lang="ja-JP" altLang="en-US" sz="2000" dirty="0" smtClean="0">
                <a:solidFill>
                  <a:srgbClr val="C00000"/>
                </a:solidFill>
              </a:rPr>
              <a:t>利用料：無料</a:t>
            </a:r>
            <a:endParaRPr lang="en-US" altLang="ja-JP" sz="2000" dirty="0" smtClean="0">
              <a:solidFill>
                <a:srgbClr val="C00000"/>
              </a:solidFill>
            </a:endParaRPr>
          </a:p>
          <a:p>
            <a:pPr marL="1257300" lvl="2" indent="-342900">
              <a:buClr>
                <a:srgbClr val="41719C"/>
              </a:buClr>
              <a:buFont typeface="Wingdings" panose="05000000000000000000" pitchFamily="2" charset="2"/>
              <a:buChar char="n"/>
            </a:pPr>
            <a:r>
              <a:rPr lang="ja-JP" altLang="en-US" sz="2000" dirty="0" smtClean="0">
                <a:solidFill>
                  <a:prstClr val="black"/>
                </a:solidFill>
              </a:rPr>
              <a:t>開講時間：</a:t>
            </a:r>
            <a:r>
              <a:rPr lang="en-US" altLang="ja-JP" sz="2000" dirty="0" smtClean="0">
                <a:solidFill>
                  <a:prstClr val="black"/>
                </a:solidFill>
              </a:rPr>
              <a:t>14:00</a:t>
            </a:r>
            <a:r>
              <a:rPr lang="ja-JP" altLang="en-US" sz="2000" dirty="0" smtClean="0">
                <a:solidFill>
                  <a:prstClr val="black"/>
                </a:solidFill>
              </a:rPr>
              <a:t>～</a:t>
            </a:r>
            <a:r>
              <a:rPr lang="en-US" altLang="ja-JP" sz="2000" dirty="0" smtClean="0">
                <a:solidFill>
                  <a:prstClr val="black"/>
                </a:solidFill>
              </a:rPr>
              <a:t>18:00</a:t>
            </a:r>
            <a:r>
              <a:rPr lang="ja-JP" altLang="en-US" sz="2000" dirty="0" smtClean="0">
                <a:solidFill>
                  <a:prstClr val="black"/>
                </a:solidFill>
              </a:rPr>
              <a:t>（平日</a:t>
            </a:r>
            <a:r>
              <a:rPr lang="en-US" altLang="ja-JP" sz="2000" dirty="0" smtClean="0">
                <a:solidFill>
                  <a:prstClr val="black"/>
                </a:solidFill>
              </a:rPr>
              <a:t>5</a:t>
            </a:r>
            <a:r>
              <a:rPr lang="ja-JP" altLang="en-US" sz="2000" dirty="0" smtClean="0">
                <a:solidFill>
                  <a:prstClr val="black"/>
                </a:solidFill>
              </a:rPr>
              <a:t>日のみ）</a:t>
            </a:r>
            <a:endParaRPr lang="en-US" altLang="ja-JP" sz="2000" dirty="0" smtClean="0">
              <a:solidFill>
                <a:prstClr val="black"/>
              </a:solidFill>
            </a:endParaRPr>
          </a:p>
          <a:p>
            <a:pPr marL="1257300" lvl="2" indent="-342900">
              <a:buClr>
                <a:srgbClr val="41719C"/>
              </a:buClr>
              <a:buFont typeface="Wingdings" panose="05000000000000000000" pitchFamily="2" charset="2"/>
              <a:buChar char="n"/>
            </a:pPr>
            <a:endParaRPr lang="en-US" altLang="ja-JP" sz="2000" dirty="0" smtClean="0">
              <a:solidFill>
                <a:prstClr val="black"/>
              </a:solidFill>
            </a:endParaRPr>
          </a:p>
          <a:p>
            <a:pPr marL="1257300" lvl="2" indent="-342900">
              <a:buClr>
                <a:srgbClr val="41719C"/>
              </a:buClr>
              <a:buFont typeface="Wingdings" panose="05000000000000000000" pitchFamily="2" charset="2"/>
              <a:buChar char="n"/>
            </a:pPr>
            <a:endParaRPr lang="ja-JP" altLang="en-US" sz="2400" dirty="0">
              <a:solidFill>
                <a:prstClr val="black"/>
              </a:solidFill>
            </a:endParaRPr>
          </a:p>
        </p:txBody>
      </p:sp>
      <p:sp>
        <p:nvSpPr>
          <p:cNvPr id="32" name="テキスト ボックス 31"/>
          <p:cNvSpPr txBox="1"/>
          <p:nvPr/>
        </p:nvSpPr>
        <p:spPr>
          <a:xfrm>
            <a:off x="-1989" y="2823433"/>
            <a:ext cx="5953825" cy="400110"/>
          </a:xfrm>
          <a:prstGeom prst="rect">
            <a:avLst/>
          </a:prstGeom>
          <a:noFill/>
        </p:spPr>
        <p:txBody>
          <a:bodyPr wrap="square" rtlCol="0">
            <a:spAutoFit/>
          </a:bodyPr>
          <a:lstStyle/>
          <a:p>
            <a:pPr marL="800100" lvl="1" indent="-342900">
              <a:buClr>
                <a:srgbClr val="41719C"/>
              </a:buClr>
              <a:buFont typeface="Wingdings" panose="05000000000000000000" pitchFamily="2" charset="2"/>
              <a:buChar char="n"/>
            </a:pPr>
            <a:r>
              <a:rPr lang="ja-JP" altLang="en-US" sz="2000" dirty="0" smtClean="0">
                <a:solidFill>
                  <a:prstClr val="black"/>
                </a:solidFill>
              </a:rPr>
              <a:t>費用</a:t>
            </a:r>
            <a:endParaRPr lang="ja-JP" altLang="en-US" sz="2400" dirty="0">
              <a:solidFill>
                <a:prstClr val="black"/>
              </a:solidFill>
            </a:endParaRPr>
          </a:p>
        </p:txBody>
      </p:sp>
    </p:spTree>
    <p:extLst>
      <p:ext uri="{BB962C8B-B14F-4D97-AF65-F5344CB8AC3E}">
        <p14:creationId xmlns:p14="http://schemas.microsoft.com/office/powerpoint/2010/main" val="4053351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補足</a:t>
            </a:r>
            <a:endParaRPr lang="ja-JP" altLang="en-US" sz="36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59</a:t>
            </a:fld>
            <a:endParaRPr lang="ja-JP" altLang="en-US" sz="2000" dirty="0">
              <a:solidFill>
                <a:prstClr val="black">
                  <a:tint val="75000"/>
                </a:prstClr>
              </a:solidFill>
            </a:endParaRPr>
          </a:p>
        </p:txBody>
      </p:sp>
      <p:sp>
        <p:nvSpPr>
          <p:cNvPr id="29" name="テキスト ボックス 28"/>
          <p:cNvSpPr txBox="1"/>
          <p:nvPr/>
        </p:nvSpPr>
        <p:spPr>
          <a:xfrm>
            <a:off x="-1988" y="1144036"/>
            <a:ext cx="7679653" cy="461665"/>
          </a:xfrm>
          <a:prstGeom prst="rect">
            <a:avLst/>
          </a:prstGeom>
          <a:noFill/>
        </p:spPr>
        <p:txBody>
          <a:bodyPr wrap="square" rtlCol="0">
            <a:spAutoFit/>
          </a:bodyPr>
          <a:lstStyle/>
          <a:p>
            <a:pPr marL="342900" indent="-342900">
              <a:buClr>
                <a:srgbClr val="41719C"/>
              </a:buClr>
              <a:buFont typeface="Wingdings" panose="05000000000000000000" pitchFamily="2" charset="2"/>
              <a:buChar char="n"/>
            </a:pPr>
            <a:r>
              <a:rPr lang="ja-JP" altLang="en-US" sz="2400" dirty="0" smtClean="0">
                <a:solidFill>
                  <a:prstClr val="black"/>
                </a:solidFill>
              </a:rPr>
              <a:t>つちうら子ども教室５０５</a:t>
            </a:r>
            <a:endParaRPr lang="en-US" altLang="ja-JP" sz="2400" dirty="0" smtClean="0">
              <a:solidFill>
                <a:prstClr val="black"/>
              </a:solidFill>
            </a:endParaRPr>
          </a:p>
        </p:txBody>
      </p:sp>
      <p:grpSp>
        <p:nvGrpSpPr>
          <p:cNvPr id="10" name="グループ化 9"/>
          <p:cNvGrpSpPr/>
          <p:nvPr/>
        </p:nvGrpSpPr>
        <p:grpSpPr>
          <a:xfrm>
            <a:off x="943793" y="3921019"/>
            <a:ext cx="3114686" cy="2645509"/>
            <a:chOff x="5565220" y="2918556"/>
            <a:chExt cx="3114686" cy="2645509"/>
          </a:xfrm>
        </p:grpSpPr>
        <p:sp>
          <p:nvSpPr>
            <p:cNvPr id="11" name="正方形/長方形 10"/>
            <p:cNvSpPr/>
            <p:nvPr/>
          </p:nvSpPr>
          <p:spPr>
            <a:xfrm>
              <a:off x="5647588" y="3034767"/>
              <a:ext cx="2900328" cy="2200838"/>
            </a:xfrm>
            <a:prstGeom prst="rect">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テキスト ボックス 11"/>
            <p:cNvSpPr txBox="1"/>
            <p:nvPr/>
          </p:nvSpPr>
          <p:spPr>
            <a:xfrm>
              <a:off x="5597374" y="4852745"/>
              <a:ext cx="3011943" cy="400110"/>
            </a:xfrm>
            <a:prstGeom prst="rect">
              <a:avLst/>
            </a:prstGeom>
            <a:noFill/>
          </p:spPr>
          <p:txBody>
            <a:bodyPr wrap="square" rtlCol="0">
              <a:spAutoFit/>
            </a:bodyPr>
            <a:lstStyle/>
            <a:p>
              <a:pPr algn="ctr"/>
              <a:r>
                <a:rPr lang="ja-JP" altLang="en-US" sz="2000" b="1" dirty="0" smtClean="0">
                  <a:solidFill>
                    <a:prstClr val="white"/>
                  </a:solidFill>
                </a:rPr>
                <a:t>つちう</a:t>
              </a:r>
              <a:r>
                <a:rPr lang="ja-JP" altLang="en-US" sz="2000" b="1" dirty="0">
                  <a:solidFill>
                    <a:prstClr val="white"/>
                  </a:solidFill>
                </a:rPr>
                <a:t>ら</a:t>
              </a:r>
              <a:r>
                <a:rPr lang="ja-JP" altLang="en-US" sz="2000" b="1" dirty="0" smtClean="0">
                  <a:solidFill>
                    <a:prstClr val="white"/>
                  </a:solidFill>
                </a:rPr>
                <a:t>子ども教室５０５</a:t>
              </a:r>
              <a:endParaRPr lang="ja-JP" altLang="en-US" sz="2000" b="1" dirty="0">
                <a:solidFill>
                  <a:prstClr val="white"/>
                </a:solidFill>
              </a:endParaRPr>
            </a:p>
          </p:txBody>
        </p:sp>
        <p:grpSp>
          <p:nvGrpSpPr>
            <p:cNvPr id="13" name="グループ化 12"/>
            <p:cNvGrpSpPr/>
            <p:nvPr/>
          </p:nvGrpSpPr>
          <p:grpSpPr>
            <a:xfrm>
              <a:off x="6071031" y="3658541"/>
              <a:ext cx="2036032" cy="1337763"/>
              <a:chOff x="2030572" y="3794275"/>
              <a:chExt cx="2036032" cy="1337763"/>
            </a:xfrm>
          </p:grpSpPr>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7790" y="3794275"/>
                <a:ext cx="1150433" cy="1088633"/>
              </a:xfrm>
              <a:prstGeom prst="rect">
                <a:avLst/>
              </a:prstGeom>
            </p:spPr>
          </p:pic>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7042" y="4288637"/>
                <a:ext cx="979562" cy="784874"/>
              </a:xfrm>
              <a:prstGeom prst="rect">
                <a:avLst/>
              </a:prstGeom>
            </p:spPr>
          </p:pic>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0572" y="4303702"/>
                <a:ext cx="907765" cy="828336"/>
              </a:xfrm>
              <a:prstGeom prst="rect">
                <a:avLst/>
              </a:prstGeom>
            </p:spPr>
          </p:pic>
        </p:grpSp>
        <p:sp>
          <p:nvSpPr>
            <p:cNvPr id="14" name="正方形/長方形 13"/>
            <p:cNvSpPr/>
            <p:nvPr/>
          </p:nvSpPr>
          <p:spPr>
            <a:xfrm>
              <a:off x="5565220" y="2918556"/>
              <a:ext cx="3114686" cy="2639852"/>
            </a:xfrm>
            <a:prstGeom prst="rect">
              <a:avLst/>
            </a:prstGeom>
            <a:noFill/>
            <a:ln w="38100">
              <a:solidFill>
                <a:srgbClr val="04B15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テキスト ボックス 14"/>
            <p:cNvSpPr txBox="1"/>
            <p:nvPr/>
          </p:nvSpPr>
          <p:spPr>
            <a:xfrm>
              <a:off x="6132575" y="5194733"/>
              <a:ext cx="1930354" cy="369332"/>
            </a:xfrm>
            <a:prstGeom prst="rect">
              <a:avLst/>
            </a:prstGeom>
            <a:noFill/>
          </p:spPr>
          <p:txBody>
            <a:bodyPr wrap="square" rtlCol="0">
              <a:spAutoFit/>
            </a:bodyPr>
            <a:lstStyle/>
            <a:p>
              <a:r>
                <a:rPr lang="ja-JP" altLang="en-US" dirty="0" smtClean="0">
                  <a:solidFill>
                    <a:prstClr val="black"/>
                  </a:solidFill>
                </a:rPr>
                <a:t>空き店舗の活用</a:t>
              </a:r>
              <a:endParaRPr lang="ja-JP" altLang="en-US" dirty="0">
                <a:solidFill>
                  <a:prstClr val="black"/>
                </a:solidFill>
              </a:endParaRPr>
            </a:p>
          </p:txBody>
        </p:sp>
      </p:grpSp>
      <p:grpSp>
        <p:nvGrpSpPr>
          <p:cNvPr id="19" name="グループ化 18"/>
          <p:cNvGrpSpPr/>
          <p:nvPr/>
        </p:nvGrpSpPr>
        <p:grpSpPr>
          <a:xfrm>
            <a:off x="326355" y="1697986"/>
            <a:ext cx="3814417" cy="2739294"/>
            <a:chOff x="4947782" y="695523"/>
            <a:chExt cx="3814417" cy="2739294"/>
          </a:xfrm>
        </p:grpSpPr>
        <p:sp>
          <p:nvSpPr>
            <p:cNvPr id="20" name="下矢印 19"/>
            <p:cNvSpPr/>
            <p:nvPr/>
          </p:nvSpPr>
          <p:spPr>
            <a:xfrm>
              <a:off x="5400668" y="1999093"/>
              <a:ext cx="587572" cy="909716"/>
            </a:xfrm>
            <a:prstGeom prst="down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補助金</a:t>
              </a:r>
              <a:endParaRPr lang="ja-JP" altLang="en-US" dirty="0">
                <a:solidFill>
                  <a:prstClr val="black"/>
                </a:solidFill>
              </a:endParaRPr>
            </a:p>
          </p:txBody>
        </p:sp>
        <p:sp>
          <p:nvSpPr>
            <p:cNvPr id="21" name="下矢印 20"/>
            <p:cNvSpPr/>
            <p:nvPr/>
          </p:nvSpPr>
          <p:spPr>
            <a:xfrm>
              <a:off x="7004585" y="1993684"/>
              <a:ext cx="562984" cy="924872"/>
            </a:xfrm>
            <a:prstGeom prst="down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運営</a:t>
              </a:r>
              <a:endParaRPr lang="ja-JP" altLang="en-US" dirty="0">
                <a:solidFill>
                  <a:prstClr val="black"/>
                </a:solidFill>
              </a:endParaRPr>
            </a:p>
          </p:txBody>
        </p:sp>
        <p:grpSp>
          <p:nvGrpSpPr>
            <p:cNvPr id="22" name="グループ化 21"/>
            <p:cNvGrpSpPr/>
            <p:nvPr/>
          </p:nvGrpSpPr>
          <p:grpSpPr>
            <a:xfrm>
              <a:off x="4947782" y="695523"/>
              <a:ext cx="3020336" cy="1348862"/>
              <a:chOff x="5024122" y="1058768"/>
              <a:chExt cx="3020336" cy="1348862"/>
            </a:xfrm>
          </p:grpSpPr>
          <p:grpSp>
            <p:nvGrpSpPr>
              <p:cNvPr id="26" name="グループ化 25"/>
              <p:cNvGrpSpPr/>
              <p:nvPr/>
            </p:nvGrpSpPr>
            <p:grpSpPr>
              <a:xfrm>
                <a:off x="5024122" y="1058768"/>
                <a:ext cx="1347843" cy="1348862"/>
                <a:chOff x="3531774" y="4052192"/>
                <a:chExt cx="2015505" cy="2159237"/>
              </a:xfrm>
            </p:grpSpPr>
            <p:pic>
              <p:nvPicPr>
                <p:cNvPr id="35" name="図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79621" y="4157036"/>
                  <a:ext cx="1867658" cy="1713577"/>
                </a:xfrm>
                <a:prstGeom prst="rect">
                  <a:avLst/>
                </a:prstGeom>
              </p:spPr>
            </p:pic>
            <p:pic>
              <p:nvPicPr>
                <p:cNvPr id="36" name="Picture 4" descr="ネクタイと作業服を着た男性のイラストの"/>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31774" y="4052192"/>
                  <a:ext cx="999168" cy="1529340"/>
                </a:xfrm>
                <a:prstGeom prst="rect">
                  <a:avLst/>
                </a:prstGeom>
                <a:noFill/>
                <a:extLst>
                  <a:ext uri="{909E8E84-426E-40dd-AFC4-6F175D3DCCD1}">
                    <a14:hiddenFill xmlns="" xmlns:a14="http://schemas.microsoft.com/office/drawing/2010/main">
                      <a:solidFill>
                        <a:srgbClr val="FFFFFF"/>
                      </a:solidFill>
                    </a14:hiddenFill>
                  </a:ext>
                </a:extLst>
              </p:spPr>
            </p:pic>
            <p:sp>
              <p:nvSpPr>
                <p:cNvPr id="37" name="テキスト ボックス 36"/>
                <p:cNvSpPr txBox="1"/>
                <p:nvPr/>
              </p:nvSpPr>
              <p:spPr>
                <a:xfrm>
                  <a:off x="3903923" y="5620208"/>
                  <a:ext cx="1522930" cy="591221"/>
                </a:xfrm>
                <a:prstGeom prst="rect">
                  <a:avLst/>
                </a:prstGeom>
                <a:noFill/>
                <a:ln>
                  <a:noFill/>
                </a:ln>
              </p:spPr>
              <p:txBody>
                <a:bodyPr wrap="square" rtlCol="0">
                  <a:spAutoFit/>
                </a:bodyPr>
                <a:lstStyle/>
                <a:p>
                  <a:pPr algn="ctr"/>
                  <a:r>
                    <a:rPr lang="ja-JP" altLang="en-US" dirty="0" smtClean="0">
                      <a:solidFill>
                        <a:prstClr val="black"/>
                      </a:solidFill>
                    </a:rPr>
                    <a:t>行政</a:t>
                  </a:r>
                  <a:endParaRPr lang="ja-JP" altLang="en-US" dirty="0">
                    <a:solidFill>
                      <a:prstClr val="black"/>
                    </a:solidFill>
                  </a:endParaRPr>
                </a:p>
              </p:txBody>
            </p:sp>
          </p:grpSp>
          <p:grpSp>
            <p:nvGrpSpPr>
              <p:cNvPr id="27" name="グループ化 26"/>
              <p:cNvGrpSpPr/>
              <p:nvPr/>
            </p:nvGrpSpPr>
            <p:grpSpPr>
              <a:xfrm>
                <a:off x="6656724" y="1157932"/>
                <a:ext cx="1387734" cy="1201267"/>
                <a:chOff x="1898888" y="1387603"/>
                <a:chExt cx="1387734" cy="1201267"/>
              </a:xfrm>
            </p:grpSpPr>
            <p:pic>
              <p:nvPicPr>
                <p:cNvPr id="33" name="図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2954" y="1387603"/>
                  <a:ext cx="1103255" cy="984827"/>
                </a:xfrm>
                <a:prstGeom prst="rect">
                  <a:avLst/>
                </a:prstGeom>
              </p:spPr>
            </p:pic>
            <p:sp>
              <p:nvSpPr>
                <p:cNvPr id="34" name="テキスト ボックス 33"/>
                <p:cNvSpPr txBox="1"/>
                <p:nvPr/>
              </p:nvSpPr>
              <p:spPr>
                <a:xfrm>
                  <a:off x="1898888" y="2219538"/>
                  <a:ext cx="1387734" cy="369332"/>
                </a:xfrm>
                <a:prstGeom prst="rect">
                  <a:avLst/>
                </a:prstGeom>
                <a:noFill/>
                <a:ln>
                  <a:noFill/>
                </a:ln>
              </p:spPr>
              <p:txBody>
                <a:bodyPr wrap="square" rtlCol="0">
                  <a:spAutoFit/>
                </a:bodyPr>
                <a:lstStyle/>
                <a:p>
                  <a:pPr algn="ctr"/>
                  <a:r>
                    <a:rPr lang="ja-JP" altLang="en-US" dirty="0" smtClean="0">
                      <a:solidFill>
                        <a:prstClr val="black"/>
                      </a:solidFill>
                    </a:rPr>
                    <a:t>商工</a:t>
                  </a:r>
                  <a:r>
                    <a:rPr lang="ja-JP" altLang="en-US" dirty="0">
                      <a:solidFill>
                        <a:prstClr val="black"/>
                      </a:solidFill>
                    </a:rPr>
                    <a:t>会議所</a:t>
                  </a:r>
                </a:p>
              </p:txBody>
            </p:sp>
          </p:grpSp>
          <p:pic>
            <p:nvPicPr>
              <p:cNvPr id="28" name="Picture 6" descr="http://3.bp.blogspot.com/-_kZIQRaeeHM/UAinA-j6ThI/AAAAAAAAF2U/oCFEmR7Ge9s/s1600/business_akusyu.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00198" y="1413779"/>
                <a:ext cx="881412" cy="689575"/>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3" name="グループ化 22"/>
            <p:cNvGrpSpPr/>
            <p:nvPr/>
          </p:nvGrpSpPr>
          <p:grpSpPr>
            <a:xfrm>
              <a:off x="6800610" y="2824563"/>
              <a:ext cx="1961589" cy="610254"/>
              <a:chOff x="71775" y="3569814"/>
              <a:chExt cx="1961589" cy="610254"/>
            </a:xfrm>
          </p:grpSpPr>
          <p:sp>
            <p:nvSpPr>
              <p:cNvPr id="24" name="正方形/長方形 23"/>
              <p:cNvSpPr/>
              <p:nvPr/>
            </p:nvSpPr>
            <p:spPr>
              <a:xfrm>
                <a:off x="71775" y="3569814"/>
                <a:ext cx="1961589" cy="419931"/>
              </a:xfrm>
              <a:prstGeom prst="rect">
                <a:avLst/>
              </a:prstGeom>
              <a:solidFill>
                <a:srgbClr val="5D8155"/>
              </a:solidFill>
              <a:ln>
                <a:solidFill>
                  <a:srgbClr val="5D8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prstClr val="white"/>
                    </a:solidFill>
                    <a:latin typeface="HGS創英角ﾎﾟｯﾌﾟ体" panose="040B0A00000000000000" pitchFamily="50" charset="-128"/>
                    <a:ea typeface="HGS創英角ﾎﾟｯﾌﾟ体" panose="040B0A00000000000000" pitchFamily="50" charset="-128"/>
                  </a:rPr>
                  <a:t>ほっと</a:t>
                </a:r>
                <a:r>
                  <a:rPr lang="en-US" altLang="ja-JP" sz="2400" b="1" dirty="0" smtClean="0">
                    <a:solidFill>
                      <a:prstClr val="white"/>
                    </a:solidFill>
                    <a:latin typeface="HGS創英角ﾎﾟｯﾌﾟ体" panose="040B0A00000000000000" pitchFamily="50" charset="-128"/>
                    <a:ea typeface="HGS創英角ﾎﾟｯﾌﾟ体" panose="040B0A00000000000000" pitchFamily="50" charset="-128"/>
                  </a:rPr>
                  <a:t>One</a:t>
                </a:r>
                <a:endParaRPr lang="ja-JP" altLang="en-US" sz="2400" b="1" dirty="0">
                  <a:solidFill>
                    <a:prstClr val="white"/>
                  </a:solidFill>
                  <a:latin typeface="HGS創英角ﾎﾟｯﾌﾟ体" panose="040B0A00000000000000" pitchFamily="50" charset="-128"/>
                  <a:ea typeface="HGS創英角ﾎﾟｯﾌﾟ体" panose="040B0A00000000000000" pitchFamily="50" charset="-128"/>
                </a:endParaRPr>
              </a:p>
            </p:txBody>
          </p:sp>
          <p:sp>
            <p:nvSpPr>
              <p:cNvPr id="25" name="正方形/長方形 24"/>
              <p:cNvSpPr/>
              <p:nvPr/>
            </p:nvSpPr>
            <p:spPr>
              <a:xfrm>
                <a:off x="71775" y="3991079"/>
                <a:ext cx="1961589" cy="188989"/>
              </a:xfrm>
              <a:prstGeom prst="rect">
                <a:avLst/>
              </a:prstGeom>
              <a:solidFill>
                <a:srgbClr val="A8544A"/>
              </a:solidFill>
              <a:ln>
                <a:solidFill>
                  <a:srgbClr val="A8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smtClean="0">
                    <a:solidFill>
                      <a:prstClr val="white"/>
                    </a:solidFill>
                    <a:latin typeface="HGS創英角ﾎﾟｯﾌﾟ体" panose="040B0A00000000000000" pitchFamily="50" charset="-128"/>
                    <a:ea typeface="HGS創英角ﾎﾟｯﾌﾟ体" panose="040B0A00000000000000" pitchFamily="50" charset="-128"/>
                  </a:rPr>
                  <a:t>まちなか交流ステーション</a:t>
                </a:r>
                <a:endParaRPr lang="ja-JP" altLang="en-US" sz="1100" b="1" dirty="0">
                  <a:solidFill>
                    <a:prstClr val="white"/>
                  </a:solidFill>
                  <a:latin typeface="HGS創英角ﾎﾟｯﾌﾟ体" panose="040B0A00000000000000" pitchFamily="50" charset="-128"/>
                  <a:ea typeface="HGS創英角ﾎﾟｯﾌﾟ体" panose="040B0A00000000000000" pitchFamily="50" charset="-128"/>
                </a:endParaRPr>
              </a:p>
            </p:txBody>
          </p:sp>
        </p:grpSp>
      </p:grpSp>
      <p:pic>
        <p:nvPicPr>
          <p:cNvPr id="2054" name="Picture 6" descr="http://iconhoihoi.oops.jp/sozai/icon/68-money2/icon_3g_19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4469" y="2808133"/>
            <a:ext cx="1174695" cy="1174695"/>
          </a:xfrm>
          <a:prstGeom prst="rect">
            <a:avLst/>
          </a:prstGeom>
          <a:noFill/>
          <a:extLst>
            <a:ext uri="{909E8E84-426E-40DD-AFC4-6F175D3DCCD1}">
              <a14:hiddenFill xmlns:a14="http://schemas.microsoft.com/office/drawing/2010/main">
                <a:solidFill>
                  <a:srgbClr val="FFFFFF"/>
                </a:solidFill>
              </a14:hiddenFill>
            </a:ext>
          </a:extLst>
        </p:spPr>
      </p:pic>
      <p:sp>
        <p:nvSpPr>
          <p:cNvPr id="38" name="屈折矢印 37"/>
          <p:cNvSpPr/>
          <p:nvPr/>
        </p:nvSpPr>
        <p:spPr>
          <a:xfrm rot="10800000" flipH="1" flipV="1">
            <a:off x="4349932" y="5120272"/>
            <a:ext cx="3527921" cy="711155"/>
          </a:xfrm>
          <a:prstGeom prst="bentUpArrow">
            <a:avLst>
              <a:gd name="adj1" fmla="val 21663"/>
              <a:gd name="adj2" fmla="val 23911"/>
              <a:gd name="adj3" fmla="val 24110"/>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39" name="Picture 2" descr="http://1.bp.blogspot.com/-VoN7nNXjQow/VCOJGdBZoUI/AAAAAAAAmsI/F6s_q9AWHs8/s800/cake_ya_buildin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70858" y="1969854"/>
            <a:ext cx="811246" cy="825734"/>
          </a:xfrm>
          <a:prstGeom prst="rect">
            <a:avLst/>
          </a:prstGeom>
          <a:noFill/>
          <a:extLst>
            <a:ext uri="{909E8E84-426E-40dd-AFC4-6F175D3DCCD1}">
              <a14:hiddenFill xmlns="" xmlns:a14="http://schemas.microsoft.com/office/drawing/2010/main">
                <a:solidFill>
                  <a:srgbClr val="FFFFFF"/>
                </a:solidFill>
              </a14:hiddenFill>
            </a:ext>
          </a:extLst>
        </p:spPr>
      </p:pic>
      <p:pic>
        <p:nvPicPr>
          <p:cNvPr id="41" name="Picture 10" descr="http://3.bp.blogspot.com/-nXH3RSnJnl4/Uku9bM6m3vI/AAAAAAAAYiY/fJeMyoTNauk/s800/tatemono_caf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511549" y="1950503"/>
            <a:ext cx="1003801" cy="845085"/>
          </a:xfrm>
          <a:prstGeom prst="rect">
            <a:avLst/>
          </a:prstGeom>
          <a:noFill/>
          <a:extLst>
            <a:ext uri="{909E8E84-426E-40dd-AFC4-6F175D3DCCD1}">
              <a14:hiddenFill xmlns="" xmlns:a14="http://schemas.microsoft.com/office/drawing/2010/main">
                <a:solidFill>
                  <a:srgbClr val="FFFFFF"/>
                </a:solidFill>
              </a14:hiddenFill>
            </a:ext>
          </a:extLst>
        </p:spPr>
      </p:pic>
      <p:pic>
        <p:nvPicPr>
          <p:cNvPr id="2050" name="Picture 2" descr="http://2.bp.blogspot.com/-d2B4qMNWJQ4/Ur1HmKS3oiI/AAAAAAAAcjM/yk8Xg3FJh04/s800/shopping_cart_woman.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0898" y="3608056"/>
            <a:ext cx="1574370" cy="16584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4.bp.blogspot.com/-0DFPvZzlP8A/UnIDO9AHhhI/AAAAAAAAZ4U/1gxuSeNi5rs/s800/tsugaku_boy.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800201" y="4464272"/>
            <a:ext cx="835205" cy="1009480"/>
          </a:xfrm>
          <a:prstGeom prst="rect">
            <a:avLst/>
          </a:prstGeom>
          <a:noFill/>
          <a:extLst>
            <a:ext uri="{909E8E84-426E-40DD-AFC4-6F175D3DCCD1}">
              <a14:hiddenFill xmlns:a14="http://schemas.microsoft.com/office/drawing/2010/main">
                <a:solidFill>
                  <a:srgbClr val="FFFFFF"/>
                </a:solidFill>
              </a14:hiddenFill>
            </a:ext>
          </a:extLst>
        </p:spPr>
      </p:pic>
      <p:sp>
        <p:nvSpPr>
          <p:cNvPr id="42" name="下矢印 41"/>
          <p:cNvSpPr/>
          <p:nvPr/>
        </p:nvSpPr>
        <p:spPr>
          <a:xfrm rot="10800000">
            <a:off x="7551379" y="2887620"/>
            <a:ext cx="320890" cy="665751"/>
          </a:xfrm>
          <a:prstGeom prst="down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pic>
        <p:nvPicPr>
          <p:cNvPr id="43" name="Picture 6" descr="http://iconhoihoi.oops.jp/sozai/icon/68-money2/icon_3g_19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07087" y="2677516"/>
            <a:ext cx="1174695" cy="117469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線矢印コネクタ 6"/>
          <p:cNvCxnSpPr/>
          <p:nvPr/>
        </p:nvCxnSpPr>
        <p:spPr>
          <a:xfrm flipH="1" flipV="1">
            <a:off x="3571674" y="2488300"/>
            <a:ext cx="3082391" cy="16153"/>
          </a:xfrm>
          <a:prstGeom prst="straightConnector1">
            <a:avLst/>
          </a:prstGeom>
          <a:ln w="1270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5040748" y="2013389"/>
            <a:ext cx="877163" cy="369332"/>
          </a:xfrm>
          <a:prstGeom prst="rect">
            <a:avLst/>
          </a:prstGeom>
          <a:noFill/>
        </p:spPr>
        <p:txBody>
          <a:bodyPr wrap="none" rtlCol="0">
            <a:spAutoFit/>
          </a:bodyPr>
          <a:lstStyle/>
          <a:p>
            <a:r>
              <a:rPr kumimoji="1" lang="ja-JP" altLang="en-US" dirty="0" smtClean="0"/>
              <a:t>（還元）</a:t>
            </a:r>
            <a:endParaRPr kumimoji="1" lang="ja-JP" altLang="en-US" dirty="0"/>
          </a:p>
        </p:txBody>
      </p:sp>
      <p:sp>
        <p:nvSpPr>
          <p:cNvPr id="47" name="テキスト ボックス 46"/>
          <p:cNvSpPr txBox="1"/>
          <p:nvPr/>
        </p:nvSpPr>
        <p:spPr>
          <a:xfrm>
            <a:off x="6952406" y="3110113"/>
            <a:ext cx="646331" cy="369332"/>
          </a:xfrm>
          <a:prstGeom prst="rect">
            <a:avLst/>
          </a:prstGeom>
          <a:noFill/>
        </p:spPr>
        <p:txBody>
          <a:bodyPr wrap="none" rtlCol="0">
            <a:spAutoFit/>
          </a:bodyPr>
          <a:lstStyle/>
          <a:p>
            <a:r>
              <a:rPr lang="ja-JP" altLang="en-US" dirty="0"/>
              <a:t>消費</a:t>
            </a:r>
            <a:endParaRPr kumimoji="1" lang="ja-JP" altLang="en-US" dirty="0"/>
          </a:p>
        </p:txBody>
      </p:sp>
      <p:pic>
        <p:nvPicPr>
          <p:cNvPr id="49" name="図 4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598737" y="5395115"/>
            <a:ext cx="888037" cy="1009804"/>
          </a:xfrm>
          <a:prstGeom prst="rect">
            <a:avLst/>
          </a:prstGeom>
        </p:spPr>
      </p:pic>
      <p:pic>
        <p:nvPicPr>
          <p:cNvPr id="50" name="図 4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877244" y="4951853"/>
            <a:ext cx="745637" cy="824430"/>
          </a:xfrm>
          <a:prstGeom prst="rect">
            <a:avLst/>
          </a:prstGeom>
        </p:spPr>
      </p:pic>
      <p:sp>
        <p:nvSpPr>
          <p:cNvPr id="46" name="円/楕円 45"/>
          <p:cNvSpPr/>
          <p:nvPr/>
        </p:nvSpPr>
        <p:spPr>
          <a:xfrm>
            <a:off x="2965292" y="1506609"/>
            <a:ext cx="961197" cy="783869"/>
          </a:xfrm>
          <a:prstGeom prst="ellipse">
            <a:avLst/>
          </a:prstGeom>
          <a:solidFill>
            <a:srgbClr val="417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CSR</a:t>
            </a:r>
            <a:endParaRPr kumimoji="1" lang="en-US" altLang="ja-JP" dirty="0" smtClean="0"/>
          </a:p>
        </p:txBody>
      </p:sp>
      <p:pic>
        <p:nvPicPr>
          <p:cNvPr id="2056" name="Picture 8" descr="http://3.bp.blogspot.com/-6T6YOr6aUck/UdEenstrOOI/AAAAAAAAVzw/GCMNx0MKMGI/s718/yaoya.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328182" y="1173776"/>
            <a:ext cx="927184" cy="81225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1.bp.blogspot.com/-8kqa_uhvWIM/VMItwULbroI/AAAAAAAAqx0/7AODuy_S_Os/s800/idouhanbai_pan_bread.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166093" y="1173776"/>
            <a:ext cx="1007207" cy="83094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4.bp.blogspot.com/-4gdEJ9FVR6g/UZB7kFiKIaI/AAAAAAAASFw/prxxJySt8cc/s800/tatemono_restaurant.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116490" y="1055485"/>
            <a:ext cx="1033699" cy="981944"/>
          </a:xfrm>
          <a:prstGeom prst="rect">
            <a:avLst/>
          </a:prstGeom>
          <a:noFill/>
          <a:extLst>
            <a:ext uri="{909E8E84-426E-40DD-AFC4-6F175D3DCCD1}">
              <a14:hiddenFill xmlns:a14="http://schemas.microsoft.com/office/drawing/2010/main">
                <a:solidFill>
                  <a:srgbClr val="FFFFFF"/>
                </a:solidFill>
              </a14:hiddenFill>
            </a:ext>
          </a:extLst>
        </p:spPr>
      </p:pic>
      <p:sp>
        <p:nvSpPr>
          <p:cNvPr id="53" name="U ターン矢印 52"/>
          <p:cNvSpPr/>
          <p:nvPr/>
        </p:nvSpPr>
        <p:spPr>
          <a:xfrm rot="5400000" flipH="1">
            <a:off x="4631892" y="2988951"/>
            <a:ext cx="2016549" cy="2139989"/>
          </a:xfrm>
          <a:prstGeom prst="uturnArrow">
            <a:avLst>
              <a:gd name="adj1" fmla="val 27245"/>
              <a:gd name="adj2" fmla="val 25000"/>
              <a:gd name="adj3" fmla="val 25449"/>
              <a:gd name="adj4" fmla="val 43750"/>
              <a:gd name="adj5" fmla="val 75000"/>
            </a:avLst>
          </a:prstGeom>
          <a:solidFill>
            <a:srgbClr val="417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4" name="正方形/長方形 53"/>
          <p:cNvSpPr/>
          <p:nvPr/>
        </p:nvSpPr>
        <p:spPr>
          <a:xfrm>
            <a:off x="4515697" y="4464272"/>
            <a:ext cx="1742582" cy="646331"/>
          </a:xfrm>
          <a:prstGeom prst="rect">
            <a:avLst/>
          </a:prstGeom>
        </p:spPr>
        <p:txBody>
          <a:bodyPr wrap="square">
            <a:spAutoFit/>
          </a:bodyPr>
          <a:lstStyle/>
          <a:p>
            <a:r>
              <a:rPr lang="ja-JP" altLang="en-US" dirty="0" smtClean="0">
                <a:solidFill>
                  <a:schemeClr val="bg1"/>
                </a:solidFill>
              </a:rPr>
              <a:t>消費</a:t>
            </a:r>
            <a:r>
              <a:rPr lang="ja-JP" altLang="en-US" dirty="0">
                <a:solidFill>
                  <a:schemeClr val="bg1"/>
                </a:solidFill>
              </a:rPr>
              <a:t>と</a:t>
            </a:r>
          </a:p>
          <a:p>
            <a:r>
              <a:rPr lang="ja-JP" altLang="en-US" dirty="0" smtClean="0">
                <a:solidFill>
                  <a:schemeClr val="bg1"/>
                </a:solidFill>
              </a:rPr>
              <a:t>にぎわいの波及</a:t>
            </a:r>
            <a:endParaRPr lang="ja-JP" altLang="en-US" dirty="0">
              <a:solidFill>
                <a:schemeClr val="bg1"/>
              </a:solidFill>
            </a:endParaRPr>
          </a:p>
        </p:txBody>
      </p:sp>
    </p:spTree>
    <p:extLst>
      <p:ext uri="{BB962C8B-B14F-4D97-AF65-F5344CB8AC3E}">
        <p14:creationId xmlns:p14="http://schemas.microsoft.com/office/powerpoint/2010/main" val="740496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図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3193" y="6897493"/>
            <a:ext cx="3953457" cy="2741063"/>
          </a:xfrm>
          <a:prstGeom prst="ellipse">
            <a:avLst/>
          </a:prstGeom>
          <a:ln>
            <a:noFill/>
          </a:ln>
          <a:effectLst>
            <a:softEdge rad="112500"/>
          </a:effectLst>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6</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000" dirty="0">
                <a:solidFill>
                  <a:prstClr val="black"/>
                </a:solidFill>
                <a:latin typeface="HGS明朝E" panose="02020900000000000000" pitchFamily="18" charset="-128"/>
                <a:ea typeface="HGS明朝E" panose="02020900000000000000" pitchFamily="18" charset="-128"/>
              </a:rPr>
              <a:t>2</a:t>
            </a:r>
            <a:r>
              <a:rPr lang="ja-JP" altLang="en-US" sz="4000">
                <a:solidFill>
                  <a:prstClr val="black"/>
                </a:solidFill>
                <a:latin typeface="HGS明朝E" panose="02020900000000000000" pitchFamily="18" charset="-128"/>
                <a:ea typeface="HGS明朝E" panose="02020900000000000000" pitchFamily="18" charset="-128"/>
              </a:rPr>
              <a:t>本</a:t>
            </a:r>
            <a:r>
              <a:rPr lang="ja-JP" altLang="en-US" sz="4000" smtClean="0">
                <a:solidFill>
                  <a:prstClr val="black"/>
                </a:solidFill>
                <a:latin typeface="HGS明朝E" panose="02020900000000000000" pitchFamily="18" charset="-128"/>
                <a:ea typeface="HGS明朝E" panose="02020900000000000000" pitchFamily="18" charset="-128"/>
              </a:rPr>
              <a:t>の</a:t>
            </a:r>
            <a:r>
              <a:rPr lang="ja-JP" altLang="en-US" sz="4000">
                <a:solidFill>
                  <a:prstClr val="black"/>
                </a:solidFill>
                <a:latin typeface="HGS明朝E" panose="02020900000000000000" pitchFamily="18" charset="-128"/>
                <a:ea typeface="HGS明朝E" panose="02020900000000000000" pitchFamily="18" charset="-128"/>
              </a:rPr>
              <a:t>柱</a:t>
            </a:r>
            <a:endParaRPr lang="ja-JP" altLang="en-US" sz="4000" dirty="0">
              <a:solidFill>
                <a:prstClr val="black"/>
              </a:solidFill>
              <a:latin typeface="HGS明朝E" panose="02020900000000000000" pitchFamily="18" charset="-128"/>
              <a:ea typeface="HGS明朝E" panose="02020900000000000000" pitchFamily="18" charset="-128"/>
            </a:endParaRPr>
          </a:p>
        </p:txBody>
      </p:sp>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2968" y="2457875"/>
            <a:ext cx="1210445" cy="1344939"/>
          </a:xfrm>
          <a:prstGeom prst="rect">
            <a:avLst/>
          </a:prstGeom>
        </p:spPr>
      </p:pic>
      <p:pic>
        <p:nvPicPr>
          <p:cNvPr id="34" name="図 3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b="13286"/>
          <a:stretch/>
        </p:blipFill>
        <p:spPr>
          <a:xfrm>
            <a:off x="5869828" y="4278328"/>
            <a:ext cx="1701857" cy="1743012"/>
          </a:xfrm>
          <a:prstGeom prst="rect">
            <a:avLst/>
          </a:prstGeom>
        </p:spPr>
      </p:pic>
      <p:pic>
        <p:nvPicPr>
          <p:cNvPr id="35" name="図 34"/>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572000" y="7692499"/>
            <a:ext cx="2148757" cy="1350136"/>
          </a:xfrm>
          <a:prstGeom prst="rect">
            <a:avLst/>
          </a:prstGeom>
        </p:spPr>
      </p:pic>
      <p:sp>
        <p:nvSpPr>
          <p:cNvPr id="7" name="二等辺三角形 6"/>
          <p:cNvSpPr/>
          <p:nvPr/>
        </p:nvSpPr>
        <p:spPr>
          <a:xfrm flipV="1">
            <a:off x="3337884" y="4357949"/>
            <a:ext cx="2465664" cy="1183027"/>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角丸四角形 7"/>
          <p:cNvSpPr/>
          <p:nvPr/>
        </p:nvSpPr>
        <p:spPr>
          <a:xfrm>
            <a:off x="384664" y="1835037"/>
            <a:ext cx="8372104" cy="953589"/>
          </a:xfrm>
          <a:prstGeom prst="roundRect">
            <a:avLst/>
          </a:prstGeom>
          <a:solidFill>
            <a:schemeClr val="accent2">
              <a:lumMod val="60000"/>
              <a:lumOff val="40000"/>
            </a:schemeClr>
          </a:solidFill>
          <a:ln w="381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多くの人々がつながるまちづくり</a:t>
            </a:r>
            <a:endParaRPr kumimoji="1" lang="en-US" altLang="ja-JP" sz="2800" dirty="0" smtClean="0">
              <a:solidFill>
                <a:schemeClr val="tx1"/>
              </a:solidFill>
            </a:endParaRPr>
          </a:p>
          <a:p>
            <a:pPr algn="ctr"/>
            <a:r>
              <a:rPr lang="ja-JP" altLang="en-US" sz="2000" dirty="0">
                <a:solidFill>
                  <a:schemeClr val="tx1"/>
                </a:solidFill>
              </a:rPr>
              <a:t>様々</a:t>
            </a:r>
            <a:r>
              <a:rPr lang="ja-JP" altLang="en-US" sz="2000" dirty="0" smtClean="0">
                <a:solidFill>
                  <a:schemeClr val="tx1"/>
                </a:solidFill>
              </a:rPr>
              <a:t>な世代や異なる主体など、人々の交流をうながす</a:t>
            </a:r>
            <a:endParaRPr kumimoji="1" lang="ja-JP" altLang="en-US" sz="2000" dirty="0">
              <a:solidFill>
                <a:schemeClr val="tx1"/>
              </a:solidFill>
            </a:endParaRPr>
          </a:p>
        </p:txBody>
      </p:sp>
      <p:pic>
        <p:nvPicPr>
          <p:cNvPr id="9" name="図 8"/>
          <p:cNvPicPr>
            <a:picLocks noChangeAspect="1"/>
          </p:cNvPicPr>
          <p:nvPr/>
        </p:nvPicPr>
        <p:blipFill>
          <a:blip r:embed="rId6"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412685" y="1796283"/>
            <a:ext cx="753868" cy="638275"/>
          </a:xfrm>
          <a:prstGeom prst="rect">
            <a:avLst/>
          </a:prstGeom>
        </p:spPr>
      </p:pic>
      <p:sp>
        <p:nvSpPr>
          <p:cNvPr id="18" name="角丸四角形 17"/>
          <p:cNvSpPr/>
          <p:nvPr/>
        </p:nvSpPr>
        <p:spPr>
          <a:xfrm>
            <a:off x="408121" y="3213871"/>
            <a:ext cx="8372104" cy="953589"/>
          </a:xfrm>
          <a:prstGeom prst="roundRect">
            <a:avLst/>
          </a:prstGeom>
          <a:solidFill>
            <a:schemeClr val="accent6">
              <a:lumMod val="60000"/>
              <a:lumOff val="40000"/>
            </a:schemeClr>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t>　　</a:t>
            </a:r>
            <a:r>
              <a:rPr lang="ja-JP" altLang="en-US" sz="2800" dirty="0" smtClean="0">
                <a:solidFill>
                  <a:schemeClr val="tx1"/>
                </a:solidFill>
              </a:rPr>
              <a:t>これまでを活かし、これからを創る</a:t>
            </a:r>
            <a:r>
              <a:rPr kumimoji="1" lang="ja-JP" altLang="en-US" sz="2800" dirty="0" smtClean="0">
                <a:solidFill>
                  <a:schemeClr val="tx1"/>
                </a:solidFill>
              </a:rPr>
              <a:t>まちづくり</a:t>
            </a:r>
            <a:endParaRPr kumimoji="1" lang="en-US" altLang="ja-JP" sz="2800" dirty="0" smtClean="0">
              <a:solidFill>
                <a:schemeClr val="tx1"/>
              </a:solidFill>
            </a:endParaRPr>
          </a:p>
          <a:p>
            <a:pPr algn="ctr"/>
            <a:r>
              <a:rPr lang="ja-JP" altLang="en-US" sz="2000" dirty="0">
                <a:solidFill>
                  <a:schemeClr val="tx1"/>
                </a:solidFill>
              </a:rPr>
              <a:t>既存</a:t>
            </a:r>
            <a:r>
              <a:rPr lang="ja-JP" altLang="en-US" sz="2000" dirty="0" smtClean="0">
                <a:solidFill>
                  <a:schemeClr val="tx1"/>
                </a:solidFill>
              </a:rPr>
              <a:t>のストックを活かしつつ、今後につながる新しい制度・施設を整える</a:t>
            </a:r>
            <a:endParaRPr kumimoji="1" lang="ja-JP" altLang="en-US" sz="2000" dirty="0">
              <a:solidFill>
                <a:schemeClr val="tx1"/>
              </a:solidFill>
            </a:endParaRPr>
          </a:p>
        </p:txBody>
      </p:sp>
      <p:pic>
        <p:nvPicPr>
          <p:cNvPr id="12" name="図 11"/>
          <p:cNvPicPr>
            <a:picLocks noChangeAspect="1"/>
          </p:cNvPicPr>
          <p:nvPr/>
        </p:nvPicPr>
        <p:blipFill>
          <a:blip r:embed="rId6"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93700" y="3181333"/>
            <a:ext cx="753868" cy="638275"/>
          </a:xfrm>
          <a:prstGeom prst="rect">
            <a:avLst/>
          </a:prstGeom>
        </p:spPr>
      </p:pic>
      <p:sp>
        <p:nvSpPr>
          <p:cNvPr id="11" name="円/楕円 10"/>
          <p:cNvSpPr/>
          <p:nvPr/>
        </p:nvSpPr>
        <p:spPr>
          <a:xfrm>
            <a:off x="314217" y="7388978"/>
            <a:ext cx="2196935" cy="831273"/>
          </a:xfrm>
          <a:prstGeom prst="ellipse">
            <a:avLst/>
          </a:prstGeom>
          <a:solidFill>
            <a:schemeClr val="bg1"/>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将来像</a:t>
            </a:r>
            <a:endParaRPr kumimoji="1" lang="ja-JP" altLang="en-US" sz="2400" dirty="0">
              <a:solidFill>
                <a:schemeClr val="tx1"/>
              </a:solidFill>
            </a:endParaRPr>
          </a:p>
        </p:txBody>
      </p:sp>
      <p:sp>
        <p:nvSpPr>
          <p:cNvPr id="20" name="テキスト ボックス 19"/>
          <p:cNvSpPr txBox="1"/>
          <p:nvPr/>
        </p:nvSpPr>
        <p:spPr>
          <a:xfrm>
            <a:off x="2398225" y="5789747"/>
            <a:ext cx="4391893" cy="646331"/>
          </a:xfrm>
          <a:prstGeom prst="rect">
            <a:avLst/>
          </a:prstGeom>
          <a:noFill/>
          <a:ln>
            <a:noFill/>
          </a:ln>
        </p:spPr>
        <p:txBody>
          <a:bodyPr wrap="square" rtlCol="0">
            <a:spAutoFit/>
          </a:bodyPr>
          <a:lstStyle/>
          <a:p>
            <a:pPr algn="ctr">
              <a:buClr>
                <a:srgbClr val="002060"/>
              </a:buClr>
            </a:pPr>
            <a:r>
              <a:rPr lang="ja-JP" altLang="en-US" sz="3600" dirty="0" smtClean="0">
                <a:solidFill>
                  <a:srgbClr val="FBB425"/>
                </a:solidFill>
                <a:latin typeface="ＭＳ Ｐゴシック"/>
              </a:rPr>
              <a:t>輝き</a:t>
            </a:r>
            <a:r>
              <a:rPr lang="ja-JP" altLang="en-US" sz="2800" dirty="0" smtClean="0">
                <a:solidFill>
                  <a:prstClr val="black"/>
                </a:solidFill>
                <a:latin typeface="ＭＳ Ｐゴシック"/>
              </a:rPr>
              <a:t>を放つ</a:t>
            </a:r>
            <a:r>
              <a:rPr lang="ja-JP" altLang="en-US" sz="3200" dirty="0" smtClean="0">
                <a:solidFill>
                  <a:srgbClr val="E5564B"/>
                </a:solidFill>
                <a:latin typeface="ＭＳ Ｐゴシック"/>
              </a:rPr>
              <a:t>魅力</a:t>
            </a:r>
            <a:r>
              <a:rPr lang="ja-JP" altLang="en-US" sz="2800" dirty="0" smtClean="0">
                <a:solidFill>
                  <a:prstClr val="black"/>
                </a:solidFill>
                <a:latin typeface="ＭＳ Ｐゴシック"/>
              </a:rPr>
              <a:t>あるまち</a:t>
            </a:r>
            <a:endParaRPr lang="en-US" altLang="ja-JP" sz="2800" dirty="0" smtClean="0">
              <a:solidFill>
                <a:prstClr val="black"/>
              </a:solidFill>
              <a:latin typeface="ＭＳ Ｐゴシック"/>
            </a:endParaRPr>
          </a:p>
        </p:txBody>
      </p:sp>
      <p:sp>
        <p:nvSpPr>
          <p:cNvPr id="13" name="円/楕円 12"/>
          <p:cNvSpPr/>
          <p:nvPr/>
        </p:nvSpPr>
        <p:spPr>
          <a:xfrm>
            <a:off x="2851870" y="7692499"/>
            <a:ext cx="3484605" cy="169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補足を付け足す</a:t>
            </a:r>
            <a:endParaRPr kumimoji="1" lang="ja-JP" altLang="en-US" dirty="0"/>
          </a:p>
        </p:txBody>
      </p:sp>
      <p:sp>
        <p:nvSpPr>
          <p:cNvPr id="5" name="テキスト ボックス 4"/>
          <p:cNvSpPr txBox="1"/>
          <p:nvPr/>
        </p:nvSpPr>
        <p:spPr>
          <a:xfrm>
            <a:off x="3725081" y="4559102"/>
            <a:ext cx="1738182" cy="461665"/>
          </a:xfrm>
          <a:prstGeom prst="rect">
            <a:avLst/>
          </a:prstGeom>
          <a:noFill/>
        </p:spPr>
        <p:txBody>
          <a:bodyPr wrap="square" rtlCol="0">
            <a:spAutoFit/>
          </a:bodyPr>
          <a:lstStyle/>
          <a:p>
            <a:pPr algn="ctr"/>
            <a:r>
              <a:rPr kumimoji="1" lang="ja-JP" altLang="en-US" sz="2400" dirty="0" smtClean="0">
                <a:solidFill>
                  <a:schemeClr val="bg1"/>
                </a:solidFill>
              </a:rPr>
              <a:t>将来像</a:t>
            </a:r>
            <a:endParaRPr kumimoji="1" lang="ja-JP" altLang="en-US" sz="2400" dirty="0">
              <a:solidFill>
                <a:schemeClr val="bg1"/>
              </a:solidFill>
            </a:endParaRPr>
          </a:p>
        </p:txBody>
      </p:sp>
      <p:pic>
        <p:nvPicPr>
          <p:cNvPr id="6" name="図 5"/>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23120" y="4357949"/>
            <a:ext cx="2857500" cy="1428750"/>
          </a:xfrm>
          <a:prstGeom prst="rect">
            <a:avLst/>
          </a:prstGeom>
        </p:spPr>
      </p:pic>
      <p:pic>
        <p:nvPicPr>
          <p:cNvPr id="10" name="図 9"/>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5797" y="4845177"/>
            <a:ext cx="1786237" cy="1876299"/>
          </a:xfrm>
          <a:prstGeom prst="rect">
            <a:avLst/>
          </a:prstGeom>
        </p:spPr>
      </p:pic>
      <p:pic>
        <p:nvPicPr>
          <p:cNvPr id="14" name="図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86722" y="4968389"/>
            <a:ext cx="1371600" cy="1371600"/>
          </a:xfrm>
          <a:prstGeom prst="rect">
            <a:avLst/>
          </a:prstGeom>
        </p:spPr>
      </p:pic>
    </p:spTree>
    <p:extLst>
      <p:ext uri="{BB962C8B-B14F-4D97-AF65-F5344CB8AC3E}">
        <p14:creationId xmlns:p14="http://schemas.microsoft.com/office/powerpoint/2010/main" val="18793109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p:cNvSpPr/>
          <p:nvPr/>
        </p:nvSpPr>
        <p:spPr>
          <a:xfrm>
            <a:off x="9754913" y="1461553"/>
            <a:ext cx="4139619" cy="4076926"/>
          </a:xfrm>
          <a:prstGeom prst="rect">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8" name="円/楕円 27"/>
          <p:cNvSpPr/>
          <p:nvPr/>
        </p:nvSpPr>
        <p:spPr>
          <a:xfrm rot="16200000">
            <a:off x="5863166" y="6111326"/>
            <a:ext cx="2306990" cy="4220854"/>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工場こどもプロジェクト</a:t>
            </a:r>
          </a:p>
        </p:txBody>
      </p:sp>
      <p:sp>
        <p:nvSpPr>
          <p:cNvPr id="4" name="角丸四角形 3"/>
          <p:cNvSpPr/>
          <p:nvPr/>
        </p:nvSpPr>
        <p:spPr>
          <a:xfrm>
            <a:off x="137551" y="140706"/>
            <a:ext cx="2847696"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7" name="左右矢印 6"/>
          <p:cNvSpPr/>
          <p:nvPr/>
        </p:nvSpPr>
        <p:spPr>
          <a:xfrm>
            <a:off x="4852051" y="7834064"/>
            <a:ext cx="2064962" cy="886338"/>
          </a:xfrm>
          <a:prstGeom prst="lef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prstClr val="black"/>
                </a:solidFill>
              </a:rPr>
              <a:t>結ぶ</a:t>
            </a:r>
          </a:p>
        </p:txBody>
      </p:sp>
      <p:grpSp>
        <p:nvGrpSpPr>
          <p:cNvPr id="5" name="グループ化 4"/>
          <p:cNvGrpSpPr/>
          <p:nvPr/>
        </p:nvGrpSpPr>
        <p:grpSpPr>
          <a:xfrm>
            <a:off x="572598" y="7386010"/>
            <a:ext cx="3316406" cy="2895376"/>
            <a:chOff x="5677469" y="3880362"/>
            <a:chExt cx="3316406" cy="2895376"/>
          </a:xfrm>
        </p:grpSpPr>
        <p:sp>
          <p:nvSpPr>
            <p:cNvPr id="35" name="角丸四角形 34"/>
            <p:cNvSpPr/>
            <p:nvPr/>
          </p:nvSpPr>
          <p:spPr>
            <a:xfrm>
              <a:off x="5677469" y="3880362"/>
              <a:ext cx="3316406" cy="2895376"/>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工場見学</a:t>
              </a:r>
              <a:endParaRPr lang="en-US" altLang="ja-JP" sz="2000" dirty="0">
                <a:solidFill>
                  <a:prstClr val="black"/>
                </a:solidFill>
              </a:endParaRPr>
            </a:p>
            <a:p>
              <a:pPr algn="ctr"/>
              <a:endParaRPr lang="en-US" altLang="ja-JP" sz="2000" dirty="0">
                <a:solidFill>
                  <a:prstClr val="black"/>
                </a:solidFill>
              </a:endParaRPr>
            </a:p>
            <a:p>
              <a:pPr algn="ctr"/>
              <a:r>
                <a:rPr lang="ja-JP" altLang="en-US" sz="2000" dirty="0">
                  <a:solidFill>
                    <a:prstClr val="black"/>
                  </a:solidFill>
                </a:rPr>
                <a:t>出張授業</a:t>
              </a:r>
              <a:endParaRPr lang="en-US" altLang="ja-JP" sz="2000" dirty="0">
                <a:solidFill>
                  <a:prstClr val="black"/>
                </a:solidFill>
              </a:endParaRPr>
            </a:p>
            <a:p>
              <a:pPr algn="ctr"/>
              <a:endParaRPr lang="en-US" altLang="ja-JP" sz="2000" dirty="0">
                <a:solidFill>
                  <a:prstClr val="black"/>
                </a:solidFill>
              </a:endParaRPr>
            </a:p>
            <a:p>
              <a:pPr algn="ctr"/>
              <a:r>
                <a:rPr lang="ja-JP" altLang="en-US" sz="2000" dirty="0">
                  <a:solidFill>
                    <a:prstClr val="black"/>
                  </a:solidFill>
                </a:rPr>
                <a:t>校外学習</a:t>
              </a:r>
              <a:endParaRPr lang="en-US" altLang="ja-JP" sz="2000" dirty="0">
                <a:solidFill>
                  <a:prstClr val="black"/>
                </a:solidFill>
              </a:endParaRPr>
            </a:p>
            <a:p>
              <a:pPr algn="ctr"/>
              <a:endParaRPr lang="en-US" altLang="ja-JP" sz="2000" dirty="0">
                <a:solidFill>
                  <a:prstClr val="black"/>
                </a:solidFill>
              </a:endParaRPr>
            </a:p>
            <a:p>
              <a:pPr algn="ctr"/>
              <a:r>
                <a:rPr lang="ja-JP" altLang="en-US" sz="2400" dirty="0">
                  <a:solidFill>
                    <a:srgbClr val="FF0000"/>
                  </a:solidFill>
                </a:rPr>
                <a:t>こどもを通じて</a:t>
              </a:r>
              <a:endParaRPr lang="en-US" altLang="ja-JP" sz="2400" dirty="0">
                <a:solidFill>
                  <a:srgbClr val="FF0000"/>
                </a:solidFill>
              </a:endParaRPr>
            </a:p>
            <a:p>
              <a:pPr algn="ctr"/>
              <a:r>
                <a:rPr lang="ja-JP" altLang="en-US" sz="2400" dirty="0">
                  <a:solidFill>
                    <a:prstClr val="black"/>
                  </a:solidFill>
                </a:rPr>
                <a:t>住民と工場の交流</a:t>
              </a:r>
              <a:endParaRPr lang="en-US" altLang="ja-JP" sz="2400" dirty="0">
                <a:solidFill>
                  <a:prstClr val="black"/>
                </a:solidFill>
              </a:endParaRPr>
            </a:p>
          </p:txBody>
        </p:sp>
        <p:pic>
          <p:nvPicPr>
            <p:cNvPr id="19"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3892918"/>
              <a:ext cx="692974" cy="611915"/>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4520791"/>
              <a:ext cx="692974" cy="611915"/>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5185894"/>
              <a:ext cx="692974" cy="611915"/>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60</a:t>
            </a:fld>
            <a:endParaRPr lang="ja-JP" altLang="en-US" sz="2000" dirty="0">
              <a:solidFill>
                <a:prstClr val="black">
                  <a:tint val="75000"/>
                </a:prstClr>
              </a:solidFill>
            </a:endParaRPr>
          </a:p>
        </p:txBody>
      </p:sp>
      <p:sp>
        <p:nvSpPr>
          <p:cNvPr id="11" name="屈折矢印 10"/>
          <p:cNvSpPr/>
          <p:nvPr/>
        </p:nvSpPr>
        <p:spPr>
          <a:xfrm rot="10800000">
            <a:off x="2807035" y="7175217"/>
            <a:ext cx="2160461" cy="1255838"/>
          </a:xfrm>
          <a:prstGeom prst="ben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右矢印 11"/>
          <p:cNvSpPr/>
          <p:nvPr/>
        </p:nvSpPr>
        <p:spPr>
          <a:xfrm>
            <a:off x="3736227" y="7548420"/>
            <a:ext cx="1671546" cy="8826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3" name="フレーム 42"/>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a:solidFill>
                  <a:prstClr val="black"/>
                </a:solidFill>
              </a:rPr>
              <a:t>こどもを通じて工場と住民の交流を図る</a:t>
            </a:r>
            <a:endParaRPr kumimoji="0" lang="en-US" altLang="ja-JP" sz="3200" kern="0" dirty="0">
              <a:solidFill>
                <a:prstClr val="black"/>
              </a:solidFill>
            </a:endParaRPr>
          </a:p>
        </p:txBody>
      </p:sp>
      <p:pic>
        <p:nvPicPr>
          <p:cNvPr id="33" name="図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7616" y="1884881"/>
            <a:ext cx="838518" cy="645659"/>
          </a:xfrm>
          <a:prstGeom prst="rect">
            <a:avLst/>
          </a:prstGeom>
        </p:spPr>
      </p:pic>
      <p:grpSp>
        <p:nvGrpSpPr>
          <p:cNvPr id="10" name="グループ化 9"/>
          <p:cNvGrpSpPr/>
          <p:nvPr/>
        </p:nvGrpSpPr>
        <p:grpSpPr>
          <a:xfrm>
            <a:off x="100858" y="1228459"/>
            <a:ext cx="8951836" cy="4776192"/>
            <a:chOff x="100858" y="1228459"/>
            <a:chExt cx="8951836" cy="4776192"/>
          </a:xfrm>
        </p:grpSpPr>
        <p:sp>
          <p:nvSpPr>
            <p:cNvPr id="50" name="L 字 49"/>
            <p:cNvSpPr/>
            <p:nvPr/>
          </p:nvSpPr>
          <p:spPr>
            <a:xfrm flipH="1">
              <a:off x="4767993" y="1228459"/>
              <a:ext cx="4284701" cy="4747664"/>
            </a:xfrm>
            <a:prstGeom prst="corner">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p:cNvSpPr/>
            <p:nvPr/>
          </p:nvSpPr>
          <p:spPr>
            <a:xfrm>
              <a:off x="100858" y="1899197"/>
              <a:ext cx="2555844" cy="4076926"/>
            </a:xfrm>
            <a:prstGeom prst="rect">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4" name="Picture 4" descr="校舎のイラスト"/>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7469" y="3862448"/>
              <a:ext cx="2120956" cy="1336203"/>
            </a:xfrm>
            <a:prstGeom prst="rect">
              <a:avLst/>
            </a:prstGeom>
            <a:noFill/>
            <a:extLst>
              <a:ext uri="{909E8E84-426E-40dd-AFC4-6F175D3DCCD1}">
                <a14:hiddenFill xmlns="" xmlns:a14="http://schemas.microsoft.com/office/drawing/2010/main">
                  <a:solidFill>
                    <a:srgbClr val="FFFFFF"/>
                  </a:solidFill>
                </a14:hiddenFill>
              </a:ext>
            </a:extLst>
          </p:spPr>
        </p:pic>
        <p:pic>
          <p:nvPicPr>
            <p:cNvPr id="4098" name="Picture 2" descr="F:\2014class\都市計画MP策定実習\中間発表②\小学生.png"/>
            <p:cNvPicPr>
              <a:picLocks noChangeAspect="1" noChangeArrowheads="1"/>
            </p:cNvPicPr>
            <p:nvPr/>
          </p:nvPicPr>
          <p:blipFill rotWithShape="1">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rcRect l="-4792" t="904" r="55135" b="17321"/>
            <a:stretch/>
          </p:blipFill>
          <p:spPr bwMode="auto">
            <a:xfrm>
              <a:off x="5079029" y="4253910"/>
              <a:ext cx="1610363" cy="1489516"/>
            </a:xfrm>
            <a:prstGeom prst="rect">
              <a:avLst/>
            </a:prstGeom>
            <a:noFill/>
            <a:extLst>
              <a:ext uri="{909E8E84-426E-40dd-AFC4-6F175D3DCCD1}">
                <a14:hiddenFill xmlns="" xmlns:a14="http://schemas.microsoft.com/office/drawing/2010/main">
                  <a:solidFill>
                    <a:srgbClr val="FFFFFF"/>
                  </a:solidFill>
                </a14:hiddenFill>
              </a:ext>
            </a:extLst>
          </p:spPr>
        </p:pic>
        <p:pic>
          <p:nvPicPr>
            <p:cNvPr id="4102" name="Picture 6" descr="工場のイラスト"/>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757" y="4205502"/>
              <a:ext cx="1310185" cy="1310185"/>
            </a:xfrm>
            <a:prstGeom prst="rect">
              <a:avLst/>
            </a:prstGeom>
            <a:noFill/>
            <a:extLst>
              <a:ext uri="{909E8E84-426E-40dd-AFC4-6F175D3DCCD1}">
                <a14:hiddenFill xmlns="" xmlns:a14="http://schemas.microsoft.com/office/drawing/2010/main">
                  <a:solidFill>
                    <a:srgbClr val="FFFFFF"/>
                  </a:solidFill>
                </a14:hiddenFill>
              </a:ext>
            </a:extLst>
          </p:spPr>
        </p:pic>
        <p:pic>
          <p:nvPicPr>
            <p:cNvPr id="4104" name="Picture 8" descr="工場の作業員のイラスト（男性）"/>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256" y="2010714"/>
              <a:ext cx="1166811" cy="180901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テキスト ボックス 5"/>
            <p:cNvSpPr txBox="1"/>
            <p:nvPr/>
          </p:nvSpPr>
          <p:spPr>
            <a:xfrm>
              <a:off x="5406502" y="5600727"/>
              <a:ext cx="1282890" cy="400110"/>
            </a:xfrm>
            <a:prstGeom prst="rect">
              <a:avLst/>
            </a:prstGeom>
            <a:noFill/>
            <a:ln>
              <a:noFill/>
            </a:ln>
          </p:spPr>
          <p:txBody>
            <a:bodyPr wrap="square" rtlCol="0">
              <a:spAutoFit/>
            </a:bodyPr>
            <a:lstStyle/>
            <a:p>
              <a:pPr algn="ctr"/>
              <a:r>
                <a:rPr lang="ja-JP" altLang="en-US" sz="2000" dirty="0">
                  <a:solidFill>
                    <a:prstClr val="black"/>
                  </a:solidFill>
                </a:rPr>
                <a:t>こども</a:t>
              </a:r>
            </a:p>
          </p:txBody>
        </p:sp>
        <p:sp>
          <p:nvSpPr>
            <p:cNvPr id="27" name="テキスト ボックス 26"/>
            <p:cNvSpPr txBox="1"/>
            <p:nvPr/>
          </p:nvSpPr>
          <p:spPr>
            <a:xfrm>
              <a:off x="727404" y="5604541"/>
              <a:ext cx="1282890" cy="400110"/>
            </a:xfrm>
            <a:prstGeom prst="rect">
              <a:avLst/>
            </a:prstGeom>
            <a:noFill/>
            <a:ln>
              <a:noFill/>
            </a:ln>
          </p:spPr>
          <p:txBody>
            <a:bodyPr wrap="square" rtlCol="0">
              <a:spAutoFit/>
            </a:bodyPr>
            <a:lstStyle/>
            <a:p>
              <a:pPr algn="ctr"/>
              <a:r>
                <a:rPr lang="ja-JP" altLang="en-US" sz="2000" dirty="0">
                  <a:solidFill>
                    <a:prstClr val="black"/>
                  </a:solidFill>
                </a:rPr>
                <a:t>工場</a:t>
              </a:r>
            </a:p>
          </p:txBody>
        </p:sp>
        <p:pic>
          <p:nvPicPr>
            <p:cNvPr id="4114" name="Picture 18" descr="お母さんのイラスト「笑顔」"/>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5394" y="3683746"/>
              <a:ext cx="962543" cy="1098793"/>
            </a:xfrm>
            <a:prstGeom prst="rect">
              <a:avLst/>
            </a:prstGeom>
            <a:noFill/>
            <a:extLst>
              <a:ext uri="{909E8E84-426E-40dd-AFC4-6F175D3DCCD1}">
                <a14:hiddenFill xmlns="" xmlns:a14="http://schemas.microsoft.com/office/drawing/2010/main">
                  <a:solidFill>
                    <a:srgbClr val="FFFFFF"/>
                  </a:solidFill>
                </a14:hiddenFill>
              </a:ext>
            </a:extLst>
          </p:spPr>
        </p:pic>
        <p:pic>
          <p:nvPicPr>
            <p:cNvPr id="4116" name="Picture 20" descr="いないいないばあのイラスト「お母さん」２"/>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22279" y="3662102"/>
              <a:ext cx="986142" cy="1129170"/>
            </a:xfrm>
            <a:prstGeom prst="rect">
              <a:avLst/>
            </a:prstGeom>
            <a:noFill/>
            <a:extLst>
              <a:ext uri="{909E8E84-426E-40dd-AFC4-6F175D3DCCD1}">
                <a14:hiddenFill xmlns="" xmlns:a14="http://schemas.microsoft.com/office/drawing/2010/main">
                  <a:solidFill>
                    <a:srgbClr val="FFFFFF"/>
                  </a:solidFill>
                </a14:hiddenFill>
              </a:ext>
            </a:extLst>
          </p:spPr>
        </p:pic>
        <p:sp>
          <p:nvSpPr>
            <p:cNvPr id="36" name="テキスト ボックス 35"/>
            <p:cNvSpPr txBox="1"/>
            <p:nvPr/>
          </p:nvSpPr>
          <p:spPr>
            <a:xfrm>
              <a:off x="7418660" y="4708250"/>
              <a:ext cx="1282890" cy="400110"/>
            </a:xfrm>
            <a:prstGeom prst="rect">
              <a:avLst/>
            </a:prstGeom>
            <a:noFill/>
            <a:ln>
              <a:noFill/>
            </a:ln>
          </p:spPr>
          <p:txBody>
            <a:bodyPr wrap="square" rtlCol="0">
              <a:spAutoFit/>
            </a:bodyPr>
            <a:lstStyle/>
            <a:p>
              <a:pPr algn="ctr"/>
              <a:r>
                <a:rPr lang="ja-JP" altLang="en-US" sz="2000" dirty="0">
                  <a:solidFill>
                    <a:prstClr val="black"/>
                  </a:solidFill>
                </a:rPr>
                <a:t>親</a:t>
              </a:r>
            </a:p>
          </p:txBody>
        </p:sp>
        <p:pic>
          <p:nvPicPr>
            <p:cNvPr id="4112" name="Picture 16" descr="市章"/>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16212" y="1234912"/>
              <a:ext cx="638271" cy="619123"/>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descr="ネクタイと作業服を着た男性のイラストの"/>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97660" y="1326142"/>
              <a:ext cx="999168" cy="152934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図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03812" y="1413393"/>
              <a:ext cx="1867659" cy="1713577"/>
            </a:xfrm>
            <a:prstGeom prst="rect">
              <a:avLst/>
            </a:prstGeom>
          </p:spPr>
        </p:pic>
        <p:sp>
          <p:nvSpPr>
            <p:cNvPr id="26" name="テキスト ボックス 25"/>
            <p:cNvSpPr txBox="1"/>
            <p:nvPr/>
          </p:nvSpPr>
          <p:spPr>
            <a:xfrm>
              <a:off x="3997244" y="2987284"/>
              <a:ext cx="1282890" cy="400110"/>
            </a:xfrm>
            <a:prstGeom prst="rect">
              <a:avLst/>
            </a:prstGeom>
            <a:noFill/>
            <a:ln>
              <a:noFill/>
            </a:ln>
          </p:spPr>
          <p:txBody>
            <a:bodyPr wrap="square" rtlCol="0">
              <a:spAutoFit/>
            </a:bodyPr>
            <a:lstStyle/>
            <a:p>
              <a:pPr algn="ctr"/>
              <a:r>
                <a:rPr lang="ja-JP" altLang="en-US" sz="2000" dirty="0">
                  <a:solidFill>
                    <a:prstClr val="black"/>
                  </a:solidFill>
                </a:rPr>
                <a:t>土浦市</a:t>
              </a:r>
            </a:p>
          </p:txBody>
        </p:sp>
        <p:pic>
          <p:nvPicPr>
            <p:cNvPr id="13" name="図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02610" y="1268273"/>
              <a:ext cx="1120447" cy="1292823"/>
            </a:xfrm>
            <a:prstGeom prst="rect">
              <a:avLst/>
            </a:prstGeom>
          </p:spPr>
        </p:pic>
        <p:pic>
          <p:nvPicPr>
            <p:cNvPr id="16" name="図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60594" y="1268273"/>
              <a:ext cx="954740" cy="1296026"/>
            </a:xfrm>
            <a:prstGeom prst="rect">
              <a:avLst/>
            </a:prstGeom>
          </p:spPr>
        </p:pic>
        <p:sp>
          <p:nvSpPr>
            <p:cNvPr id="44" name="テキスト ボックス 43"/>
            <p:cNvSpPr txBox="1"/>
            <p:nvPr/>
          </p:nvSpPr>
          <p:spPr>
            <a:xfrm>
              <a:off x="7333899" y="2549722"/>
              <a:ext cx="1282890" cy="400110"/>
            </a:xfrm>
            <a:prstGeom prst="rect">
              <a:avLst/>
            </a:prstGeom>
            <a:noFill/>
            <a:ln>
              <a:noFill/>
            </a:ln>
          </p:spPr>
          <p:txBody>
            <a:bodyPr wrap="square" rtlCol="0">
              <a:spAutoFit/>
            </a:bodyPr>
            <a:lstStyle/>
            <a:p>
              <a:pPr algn="ctr"/>
              <a:r>
                <a:rPr lang="ja-JP" altLang="en-US" sz="2000" dirty="0">
                  <a:solidFill>
                    <a:prstClr val="black"/>
                  </a:solidFill>
                </a:rPr>
                <a:t>住民</a:t>
              </a:r>
            </a:p>
          </p:txBody>
        </p:sp>
        <p:sp>
          <p:nvSpPr>
            <p:cNvPr id="45" name="テキスト ボックス 44"/>
            <p:cNvSpPr txBox="1"/>
            <p:nvPr/>
          </p:nvSpPr>
          <p:spPr>
            <a:xfrm>
              <a:off x="741052" y="3737826"/>
              <a:ext cx="1282890" cy="400110"/>
            </a:xfrm>
            <a:prstGeom prst="rect">
              <a:avLst/>
            </a:prstGeom>
            <a:noFill/>
            <a:ln>
              <a:noFill/>
            </a:ln>
          </p:spPr>
          <p:txBody>
            <a:bodyPr wrap="square" rtlCol="0">
              <a:spAutoFit/>
            </a:bodyPr>
            <a:lstStyle/>
            <a:p>
              <a:pPr algn="ctr"/>
              <a:r>
                <a:rPr lang="ja-JP" altLang="en-US" sz="2000" dirty="0">
                  <a:solidFill>
                    <a:prstClr val="black"/>
                  </a:solidFill>
                </a:rPr>
                <a:t>工場職員</a:t>
              </a:r>
            </a:p>
          </p:txBody>
        </p:sp>
        <p:pic>
          <p:nvPicPr>
            <p:cNvPr id="18" name="図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80214" y="2022129"/>
              <a:ext cx="1035984" cy="1786179"/>
            </a:xfrm>
            <a:prstGeom prst="rect">
              <a:avLst/>
            </a:prstGeom>
          </p:spPr>
        </p:pic>
        <p:sp>
          <p:nvSpPr>
            <p:cNvPr id="25" name="左矢印 24"/>
            <p:cNvSpPr/>
            <p:nvPr/>
          </p:nvSpPr>
          <p:spPr>
            <a:xfrm>
              <a:off x="2007394" y="1999319"/>
              <a:ext cx="2187797" cy="1898618"/>
            </a:xfrm>
            <a:prstGeom prst="lef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住工共生活動奨励金</a:t>
              </a:r>
              <a:endParaRPr lang="ja-JP" altLang="en-US" sz="2000" dirty="0">
                <a:solidFill>
                  <a:prstClr val="black"/>
                </a:solidFill>
              </a:endParaRPr>
            </a:p>
          </p:txBody>
        </p:sp>
        <p:sp>
          <p:nvSpPr>
            <p:cNvPr id="29" name="右矢印 28"/>
            <p:cNvSpPr/>
            <p:nvPr/>
          </p:nvSpPr>
          <p:spPr>
            <a:xfrm>
              <a:off x="5124088" y="1754413"/>
              <a:ext cx="1984337" cy="1146057"/>
            </a:xfrm>
            <a:prstGeom prst="righ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イベントの</a:t>
              </a:r>
              <a:endParaRPr lang="en-US" altLang="ja-JP" sz="2000" dirty="0">
                <a:solidFill>
                  <a:prstClr val="black"/>
                </a:solidFill>
              </a:endParaRPr>
            </a:p>
            <a:p>
              <a:pPr algn="ctr"/>
              <a:r>
                <a:rPr lang="ja-JP" altLang="en-US" sz="2000" dirty="0">
                  <a:solidFill>
                    <a:prstClr val="black"/>
                  </a:solidFill>
                </a:rPr>
                <a:t>様子を広報</a:t>
              </a:r>
            </a:p>
          </p:txBody>
        </p:sp>
        <p:sp>
          <p:nvSpPr>
            <p:cNvPr id="53" name="左矢印 52"/>
            <p:cNvSpPr/>
            <p:nvPr/>
          </p:nvSpPr>
          <p:spPr>
            <a:xfrm>
              <a:off x="2505981" y="4435026"/>
              <a:ext cx="2725448" cy="1356262"/>
            </a:xfrm>
            <a:prstGeom prst="lef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工場見学</a:t>
              </a:r>
              <a:endParaRPr lang="en-US" altLang="ja-JP" sz="2000" dirty="0">
                <a:solidFill>
                  <a:prstClr val="black"/>
                </a:solidFill>
              </a:endParaRPr>
            </a:p>
            <a:p>
              <a:pPr algn="ctr"/>
              <a:r>
                <a:rPr lang="ja-JP" altLang="en-US" sz="2000" dirty="0">
                  <a:solidFill>
                    <a:prstClr val="black"/>
                  </a:solidFill>
                </a:rPr>
                <a:t>校外学習</a:t>
              </a:r>
            </a:p>
          </p:txBody>
        </p:sp>
        <p:sp>
          <p:nvSpPr>
            <p:cNvPr id="30" name="二方向矢印 29"/>
            <p:cNvSpPr/>
            <p:nvPr/>
          </p:nvSpPr>
          <p:spPr>
            <a:xfrm>
              <a:off x="6871128" y="4894113"/>
              <a:ext cx="1002967" cy="1002967"/>
            </a:xfrm>
            <a:prstGeom prst="leftUpArrow">
              <a:avLst>
                <a:gd name="adj1" fmla="val 12680"/>
                <a:gd name="adj2" fmla="val 25000"/>
                <a:gd name="adj3" fmla="val 13912"/>
              </a:avLst>
            </a:prstGeom>
            <a:solidFill>
              <a:srgbClr val="FBB425"/>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1" name="テキスト ボックス 30"/>
            <p:cNvSpPr txBox="1"/>
            <p:nvPr/>
          </p:nvSpPr>
          <p:spPr>
            <a:xfrm>
              <a:off x="7027243" y="5257136"/>
              <a:ext cx="1410721" cy="400110"/>
            </a:xfrm>
            <a:prstGeom prst="rect">
              <a:avLst/>
            </a:prstGeom>
            <a:noFill/>
          </p:spPr>
          <p:txBody>
            <a:bodyPr wrap="square" rtlCol="0">
              <a:spAutoFit/>
            </a:bodyPr>
            <a:lstStyle/>
            <a:p>
              <a:pPr algn="ctr"/>
              <a:r>
                <a:rPr lang="ja-JP" altLang="en-US" sz="2000" dirty="0">
                  <a:solidFill>
                    <a:prstClr val="black"/>
                  </a:solidFill>
                </a:rPr>
                <a:t>体験話す</a:t>
              </a:r>
            </a:p>
          </p:txBody>
        </p:sp>
        <p:sp>
          <p:nvSpPr>
            <p:cNvPr id="32" name="上下矢印 31"/>
            <p:cNvSpPr/>
            <p:nvPr/>
          </p:nvSpPr>
          <p:spPr>
            <a:xfrm>
              <a:off x="7778675" y="2965960"/>
              <a:ext cx="399262" cy="791330"/>
            </a:xfrm>
            <a:prstGeom prst="upDownArrow">
              <a:avLst>
                <a:gd name="adj1" fmla="val 45199"/>
                <a:gd name="adj2" fmla="val 43666"/>
              </a:avLst>
            </a:prstGeom>
            <a:solidFill>
              <a:srgbClr val="FBB425"/>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000" dirty="0">
                <a:solidFill>
                  <a:prstClr val="black"/>
                </a:solidFill>
              </a:endParaRPr>
            </a:p>
          </p:txBody>
        </p:sp>
        <p:sp>
          <p:nvSpPr>
            <p:cNvPr id="59" name="テキスト ボックス 58"/>
            <p:cNvSpPr txBox="1"/>
            <p:nvPr/>
          </p:nvSpPr>
          <p:spPr>
            <a:xfrm>
              <a:off x="7269983" y="3173928"/>
              <a:ext cx="1410721" cy="400110"/>
            </a:xfrm>
            <a:prstGeom prst="rect">
              <a:avLst/>
            </a:prstGeom>
            <a:noFill/>
          </p:spPr>
          <p:txBody>
            <a:bodyPr wrap="square" rtlCol="0">
              <a:spAutoFit/>
            </a:bodyPr>
            <a:lstStyle/>
            <a:p>
              <a:pPr algn="ctr"/>
              <a:r>
                <a:rPr lang="ja-JP" altLang="en-US" sz="2000" dirty="0">
                  <a:solidFill>
                    <a:prstClr val="black"/>
                  </a:solidFill>
                </a:rPr>
                <a:t>口コミ</a:t>
              </a:r>
            </a:p>
          </p:txBody>
        </p:sp>
        <p:sp>
          <p:nvSpPr>
            <p:cNvPr id="63" name="右矢印 62"/>
            <p:cNvSpPr/>
            <p:nvPr/>
          </p:nvSpPr>
          <p:spPr>
            <a:xfrm>
              <a:off x="2505980" y="3843415"/>
              <a:ext cx="2725449" cy="722241"/>
            </a:xfrm>
            <a:prstGeom prst="righ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出張授業</a:t>
              </a:r>
            </a:p>
          </p:txBody>
        </p:sp>
        <p:pic>
          <p:nvPicPr>
            <p:cNvPr id="34" name="図 3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799510" y="1448182"/>
              <a:ext cx="673498" cy="734058"/>
            </a:xfrm>
            <a:prstGeom prst="rect">
              <a:avLst/>
            </a:prstGeom>
          </p:spPr>
        </p:pic>
      </p:grpSp>
      <p:sp>
        <p:nvSpPr>
          <p:cNvPr id="14" name="下矢印 13"/>
          <p:cNvSpPr/>
          <p:nvPr/>
        </p:nvSpPr>
        <p:spPr>
          <a:xfrm>
            <a:off x="4821066" y="3312430"/>
            <a:ext cx="1799610" cy="777632"/>
          </a:xfrm>
          <a:prstGeom prst="downArrow">
            <a:avLst>
              <a:gd name="adj1" fmla="val 67724"/>
              <a:gd name="adj2" fmla="val 50000"/>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イベント呼びかけ</a:t>
            </a:r>
          </a:p>
        </p:txBody>
      </p:sp>
    </p:spTree>
    <p:extLst>
      <p:ext uri="{BB962C8B-B14F-4D97-AF65-F5344CB8AC3E}">
        <p14:creationId xmlns:p14="http://schemas.microsoft.com/office/powerpoint/2010/main" val="24072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工場と子供の交流　事例</a:t>
            </a: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pic>
        <p:nvPicPr>
          <p:cNvPr id="4098" name="Picture 2" descr="F:\2014class\都市計画MP策定実習\中間発表②\日立建機フェスティバル.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5" y="2339474"/>
            <a:ext cx="3974487" cy="2231509"/>
          </a:xfrm>
          <a:prstGeom prst="rect">
            <a:avLst/>
          </a:prstGeom>
          <a:noFill/>
          <a:extLst>
            <a:ext uri="{909E8E84-426E-40dd-AFC4-6F175D3DCCD1}">
              <a14:hiddenFill xmlns="" xmlns:a14="http://schemas.microsoft.com/office/drawing/2010/main">
                <a:solidFill>
                  <a:srgbClr val="FFFFFF"/>
                </a:solidFill>
              </a14:hiddenFill>
            </a:ext>
          </a:extLst>
        </p:spPr>
      </p:pic>
      <p:sp>
        <p:nvSpPr>
          <p:cNvPr id="5" name="対角する 2 つの角を切り取った四角形 4"/>
          <p:cNvSpPr/>
          <p:nvPr/>
        </p:nvSpPr>
        <p:spPr>
          <a:xfrm>
            <a:off x="137551" y="1178674"/>
            <a:ext cx="1308841" cy="541422"/>
          </a:xfrm>
          <a:prstGeom prst="snip2DiagRect">
            <a:avLst/>
          </a:prstGeom>
          <a:ln w="38100">
            <a:solidFill>
              <a:srgbClr val="002060"/>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事例</a:t>
            </a:r>
            <a:r>
              <a:rPr lang="en-US" altLang="ja-JP" sz="2400" dirty="0">
                <a:solidFill>
                  <a:prstClr val="black"/>
                </a:solidFill>
              </a:rPr>
              <a:t>1</a:t>
            </a:r>
            <a:endParaRPr lang="ja-JP" altLang="en-US" sz="2400" dirty="0">
              <a:solidFill>
                <a:prstClr val="black"/>
              </a:solidFill>
            </a:endParaRPr>
          </a:p>
        </p:txBody>
      </p:sp>
      <p:sp>
        <p:nvSpPr>
          <p:cNvPr id="3" name="テキスト ボックス 2"/>
          <p:cNvSpPr txBox="1"/>
          <p:nvPr/>
        </p:nvSpPr>
        <p:spPr>
          <a:xfrm>
            <a:off x="378803" y="1852584"/>
            <a:ext cx="3383131" cy="461665"/>
          </a:xfrm>
          <a:prstGeom prst="rect">
            <a:avLst/>
          </a:prstGeom>
          <a:noFill/>
        </p:spPr>
        <p:txBody>
          <a:bodyPr wrap="square" rtlCol="0">
            <a:spAutoFit/>
          </a:bodyPr>
          <a:lstStyle/>
          <a:p>
            <a:r>
              <a:rPr lang="ja-JP" altLang="en-US" sz="2400" dirty="0">
                <a:solidFill>
                  <a:prstClr val="black"/>
                </a:solidFill>
              </a:rPr>
              <a:t>日立建機フェスティバル</a:t>
            </a:r>
            <a:endParaRPr lang="en-US" altLang="ja-JP" sz="2400" dirty="0">
              <a:solidFill>
                <a:prstClr val="black"/>
              </a:solidFill>
            </a:endParaRPr>
          </a:p>
        </p:txBody>
      </p:sp>
      <p:sp>
        <p:nvSpPr>
          <p:cNvPr id="7" name="対角する 2 つの角を切り取った四角形 6"/>
          <p:cNvSpPr/>
          <p:nvPr/>
        </p:nvSpPr>
        <p:spPr>
          <a:xfrm>
            <a:off x="4631374" y="1178674"/>
            <a:ext cx="1308841" cy="541422"/>
          </a:xfrm>
          <a:prstGeom prst="snip2DiagRect">
            <a:avLst/>
          </a:prstGeom>
          <a:ln w="38100">
            <a:solidFill>
              <a:srgbClr val="002060"/>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事例</a:t>
            </a:r>
            <a:r>
              <a:rPr lang="en-US" altLang="ja-JP" sz="2400" dirty="0">
                <a:solidFill>
                  <a:prstClr val="black"/>
                </a:solidFill>
              </a:rPr>
              <a:t>2</a:t>
            </a:r>
            <a:endParaRPr lang="ja-JP" altLang="en-US" sz="2400" dirty="0">
              <a:solidFill>
                <a:prstClr val="black"/>
              </a:solidFill>
            </a:endParaRPr>
          </a:p>
        </p:txBody>
      </p:sp>
      <p:sp>
        <p:nvSpPr>
          <p:cNvPr id="6" name="テキスト ボックス 5"/>
          <p:cNvSpPr txBox="1"/>
          <p:nvPr/>
        </p:nvSpPr>
        <p:spPr>
          <a:xfrm>
            <a:off x="16769" y="4570982"/>
            <a:ext cx="4040843" cy="400110"/>
          </a:xfrm>
          <a:prstGeom prst="rect">
            <a:avLst/>
          </a:prstGeom>
          <a:noFill/>
        </p:spPr>
        <p:txBody>
          <a:bodyPr wrap="square" rtlCol="0">
            <a:spAutoFit/>
          </a:bodyPr>
          <a:lstStyle/>
          <a:p>
            <a:r>
              <a:rPr lang="en-US" altLang="ja-JP" sz="1000" dirty="0">
                <a:solidFill>
                  <a:prstClr val="black"/>
                </a:solidFill>
              </a:rPr>
              <a:t>https://www.facebook.com/hitachikenkifes/photos/pcb.752005041531313/752001001531717/?type=1&amp;theater</a:t>
            </a:r>
            <a:endParaRPr lang="ja-JP" altLang="en-US" sz="1000" dirty="0">
              <a:solidFill>
                <a:prstClr val="black"/>
              </a:solidFill>
            </a:endParaRPr>
          </a:p>
        </p:txBody>
      </p:sp>
      <p:pic>
        <p:nvPicPr>
          <p:cNvPr id="5122" name="Picture 2" descr="http://www.toray.co.jp/csr/information/2012/images/121113c_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6822" y="7454153"/>
            <a:ext cx="3031449" cy="2271324"/>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テキスト ボックス 9"/>
          <p:cNvSpPr txBox="1"/>
          <p:nvPr/>
        </p:nvSpPr>
        <p:spPr>
          <a:xfrm>
            <a:off x="2102595" y="6987171"/>
            <a:ext cx="2939901" cy="369332"/>
          </a:xfrm>
          <a:prstGeom prst="rect">
            <a:avLst/>
          </a:prstGeom>
          <a:noFill/>
        </p:spPr>
        <p:txBody>
          <a:bodyPr wrap="square" rtlCol="0">
            <a:spAutoFit/>
          </a:bodyPr>
          <a:lstStyle/>
          <a:p>
            <a:r>
              <a:rPr lang="ja-JP" altLang="en-US" dirty="0">
                <a:solidFill>
                  <a:prstClr val="black"/>
                </a:solidFill>
              </a:rPr>
              <a:t>東レ滋賀事業場　工場見学</a:t>
            </a:r>
          </a:p>
        </p:txBody>
      </p:sp>
      <p:sp>
        <p:nvSpPr>
          <p:cNvPr id="8" name="テキスト ボックス 7"/>
          <p:cNvSpPr txBox="1"/>
          <p:nvPr/>
        </p:nvSpPr>
        <p:spPr>
          <a:xfrm>
            <a:off x="1571553" y="9749227"/>
            <a:ext cx="4025735" cy="246221"/>
          </a:xfrm>
          <a:prstGeom prst="rect">
            <a:avLst/>
          </a:prstGeom>
          <a:noFill/>
        </p:spPr>
        <p:txBody>
          <a:bodyPr wrap="square" rtlCol="0">
            <a:spAutoFit/>
          </a:bodyPr>
          <a:lstStyle/>
          <a:p>
            <a:r>
              <a:rPr lang="en-US" altLang="ja-JP" sz="1000" dirty="0">
                <a:solidFill>
                  <a:prstClr val="black"/>
                </a:solidFill>
              </a:rPr>
              <a:t>http://www.toray.co.jp/csr/information/2012/images/121113c_03.jpg</a:t>
            </a:r>
            <a:endParaRPr lang="ja-JP" altLang="en-US" sz="1000" dirty="0">
              <a:solidFill>
                <a:prstClr val="black"/>
              </a:solidFill>
            </a:endParaRPr>
          </a:p>
        </p:txBody>
      </p:sp>
      <p:sp>
        <p:nvSpPr>
          <p:cNvPr id="9" name="正方形/長方形 8"/>
          <p:cNvSpPr/>
          <p:nvPr/>
        </p:nvSpPr>
        <p:spPr>
          <a:xfrm>
            <a:off x="169646" y="5089358"/>
            <a:ext cx="3943951" cy="1564105"/>
          </a:xfrm>
          <a:prstGeom prst="rect">
            <a:avLst/>
          </a:prstGeom>
          <a:solidFill>
            <a:schemeClr val="bg1"/>
          </a:solidFill>
          <a:ln w="3810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5B9BD5"/>
              </a:buClr>
              <a:buFont typeface="Wingdings" panose="05000000000000000000" pitchFamily="2" charset="2"/>
              <a:buChar char="n"/>
            </a:pPr>
            <a:r>
              <a:rPr lang="ja-JP" altLang="en-US" dirty="0">
                <a:solidFill>
                  <a:prstClr val="black"/>
                </a:solidFill>
              </a:rPr>
              <a:t>目的：地域共生</a:t>
            </a:r>
            <a:endParaRPr lang="en-US" altLang="ja-JP" dirty="0">
              <a:solidFill>
                <a:prstClr val="black"/>
              </a:solidFill>
            </a:endParaRPr>
          </a:p>
          <a:p>
            <a:pPr marL="342900" indent="-342900">
              <a:buClr>
                <a:srgbClr val="5B9BD5"/>
              </a:buClr>
              <a:buFont typeface="Wingdings" panose="05000000000000000000" pitchFamily="2" charset="2"/>
              <a:buChar char="n"/>
            </a:pPr>
            <a:r>
              <a:rPr lang="en-US" altLang="ja-JP" dirty="0">
                <a:solidFill>
                  <a:prstClr val="black"/>
                </a:solidFill>
              </a:rPr>
              <a:t>2014</a:t>
            </a:r>
            <a:r>
              <a:rPr lang="ja-JP" altLang="en-US" dirty="0">
                <a:solidFill>
                  <a:prstClr val="black"/>
                </a:solidFill>
              </a:rPr>
              <a:t>年</a:t>
            </a:r>
            <a:r>
              <a:rPr lang="en-US" altLang="ja-JP" dirty="0">
                <a:solidFill>
                  <a:prstClr val="black"/>
                </a:solidFill>
              </a:rPr>
              <a:t>11</a:t>
            </a:r>
            <a:r>
              <a:rPr lang="ja-JP" altLang="en-US" dirty="0">
                <a:solidFill>
                  <a:prstClr val="black"/>
                </a:solidFill>
              </a:rPr>
              <a:t>月開催（</a:t>
            </a:r>
            <a:r>
              <a:rPr lang="en-US" altLang="ja-JP" dirty="0">
                <a:solidFill>
                  <a:prstClr val="black"/>
                </a:solidFill>
              </a:rPr>
              <a:t>11</a:t>
            </a:r>
            <a:r>
              <a:rPr lang="ja-JP" altLang="en-US" dirty="0">
                <a:solidFill>
                  <a:prstClr val="black"/>
                </a:solidFill>
              </a:rPr>
              <a:t>回目）</a:t>
            </a:r>
            <a:endParaRPr lang="en-US" altLang="ja-JP" dirty="0">
              <a:solidFill>
                <a:prstClr val="black"/>
              </a:solidFill>
            </a:endParaRPr>
          </a:p>
          <a:p>
            <a:pPr marL="342900" indent="-342900">
              <a:buClr>
                <a:srgbClr val="5B9BD5"/>
              </a:buClr>
              <a:buFont typeface="Wingdings" panose="05000000000000000000" pitchFamily="2" charset="2"/>
              <a:buChar char="n"/>
            </a:pPr>
            <a:r>
              <a:rPr lang="ja-JP" altLang="en-US" dirty="0">
                <a:solidFill>
                  <a:prstClr val="black"/>
                </a:solidFill>
              </a:rPr>
              <a:t>電車利用のカーボンオフセット活動</a:t>
            </a:r>
            <a:endParaRPr lang="en-US" altLang="ja-JP" dirty="0">
              <a:solidFill>
                <a:prstClr val="black"/>
              </a:solidFill>
            </a:endParaRPr>
          </a:p>
          <a:p>
            <a:pPr marL="342900" indent="-342900">
              <a:buClr>
                <a:srgbClr val="5B9BD5"/>
              </a:buClr>
              <a:buFont typeface="Wingdings" panose="05000000000000000000" pitchFamily="2" charset="2"/>
              <a:buChar char="n"/>
            </a:pPr>
            <a:r>
              <a:rPr lang="ja-JP" altLang="en-US" dirty="0">
                <a:solidFill>
                  <a:prstClr val="black"/>
                </a:solidFill>
              </a:rPr>
              <a:t>ミニショベル体験コーナー</a:t>
            </a:r>
          </a:p>
        </p:txBody>
      </p:sp>
      <p:sp>
        <p:nvSpPr>
          <p:cNvPr id="13" name="正方形/長方形 12"/>
          <p:cNvSpPr/>
          <p:nvPr/>
        </p:nvSpPr>
        <p:spPr>
          <a:xfrm>
            <a:off x="4921128" y="5089357"/>
            <a:ext cx="3943951" cy="1564105"/>
          </a:xfrm>
          <a:prstGeom prst="rect">
            <a:avLst/>
          </a:prstGeom>
          <a:solidFill>
            <a:schemeClr val="bg1"/>
          </a:solidFill>
          <a:ln w="3810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5B9BD5"/>
              </a:buClr>
              <a:buFont typeface="Wingdings" panose="05000000000000000000" pitchFamily="2" charset="2"/>
              <a:buChar char="n"/>
            </a:pPr>
            <a:r>
              <a:rPr lang="ja-JP" altLang="en-US" dirty="0">
                <a:solidFill>
                  <a:prstClr val="black"/>
                </a:solidFill>
              </a:rPr>
              <a:t>目的：科学技術振興</a:t>
            </a:r>
            <a:endParaRPr lang="en-US" altLang="ja-JP" dirty="0">
              <a:solidFill>
                <a:prstClr val="black"/>
              </a:solidFill>
            </a:endParaRPr>
          </a:p>
          <a:p>
            <a:pPr marL="342900" indent="-342900">
              <a:buClr>
                <a:srgbClr val="5B9BD5"/>
              </a:buClr>
              <a:buFont typeface="Wingdings" panose="05000000000000000000" pitchFamily="2" charset="2"/>
              <a:buChar char="n"/>
            </a:pPr>
            <a:r>
              <a:rPr lang="ja-JP" altLang="en-US" dirty="0">
                <a:solidFill>
                  <a:prstClr val="black"/>
                </a:solidFill>
              </a:rPr>
              <a:t>社員による出張授業</a:t>
            </a:r>
            <a:endParaRPr lang="en-US" altLang="ja-JP" dirty="0">
              <a:solidFill>
                <a:prstClr val="black"/>
              </a:solidFill>
            </a:endParaRPr>
          </a:p>
          <a:p>
            <a:pPr marL="342900" indent="-342900">
              <a:buClr>
                <a:srgbClr val="5B9BD5"/>
              </a:buClr>
              <a:buFont typeface="Wingdings" panose="05000000000000000000" pitchFamily="2" charset="2"/>
              <a:buChar char="n"/>
            </a:pPr>
            <a:r>
              <a:rPr lang="ja-JP" altLang="en-US" dirty="0">
                <a:solidFill>
                  <a:prstClr val="black"/>
                </a:solidFill>
              </a:rPr>
              <a:t>日本国内外</a:t>
            </a:r>
            <a:r>
              <a:rPr lang="en-US" altLang="ja-JP" dirty="0">
                <a:solidFill>
                  <a:prstClr val="black"/>
                </a:solidFill>
              </a:rPr>
              <a:t>27</a:t>
            </a:r>
            <a:r>
              <a:rPr lang="ja-JP" altLang="en-US" dirty="0">
                <a:solidFill>
                  <a:prstClr val="black"/>
                </a:solidFill>
              </a:rPr>
              <a:t>の小中学校で実施</a:t>
            </a:r>
            <a:endParaRPr lang="en-US" altLang="ja-JP" dirty="0">
              <a:solidFill>
                <a:prstClr val="black"/>
              </a:solidFill>
            </a:endParaRPr>
          </a:p>
          <a:p>
            <a:pPr marL="342900" indent="-342900">
              <a:buClr>
                <a:srgbClr val="5B9BD5"/>
              </a:buClr>
              <a:buFont typeface="Wingdings" panose="05000000000000000000" pitchFamily="2" charset="2"/>
              <a:buChar char="n"/>
            </a:pPr>
            <a:r>
              <a:rPr lang="ja-JP" altLang="en-US" dirty="0">
                <a:solidFill>
                  <a:prstClr val="black"/>
                </a:solidFill>
              </a:rPr>
              <a:t>教材提供を</a:t>
            </a:r>
            <a:r>
              <a:rPr lang="en-US" altLang="ja-JP" dirty="0">
                <a:solidFill>
                  <a:prstClr val="black"/>
                </a:solidFill>
              </a:rPr>
              <a:t>20</a:t>
            </a:r>
            <a:r>
              <a:rPr lang="ja-JP" altLang="en-US" dirty="0">
                <a:solidFill>
                  <a:prstClr val="black"/>
                </a:solidFill>
              </a:rPr>
              <a:t>件実施</a:t>
            </a:r>
            <a:endParaRPr lang="en-US" altLang="ja-JP" dirty="0">
              <a:solidFill>
                <a:prstClr val="black"/>
              </a:solidFill>
            </a:endParaRPr>
          </a:p>
        </p:txBody>
      </p:sp>
      <p:sp>
        <p:nvSpPr>
          <p:cNvPr id="14" name="テキスト ボックス 13"/>
          <p:cNvSpPr txBox="1"/>
          <p:nvPr/>
        </p:nvSpPr>
        <p:spPr>
          <a:xfrm>
            <a:off x="4846309" y="1848491"/>
            <a:ext cx="4093588" cy="461665"/>
          </a:xfrm>
          <a:prstGeom prst="rect">
            <a:avLst/>
          </a:prstGeom>
          <a:noFill/>
        </p:spPr>
        <p:txBody>
          <a:bodyPr wrap="square" rtlCol="0">
            <a:spAutoFit/>
          </a:bodyPr>
          <a:lstStyle/>
          <a:p>
            <a:pPr algn="ctr"/>
            <a:r>
              <a:rPr lang="ja-JP" altLang="en-US" sz="2400" dirty="0">
                <a:solidFill>
                  <a:prstClr val="black"/>
                </a:solidFill>
              </a:rPr>
              <a:t>東レ　学校の理科教育支援</a:t>
            </a:r>
            <a:endParaRPr lang="en-US" altLang="ja-JP" sz="2400" dirty="0">
              <a:solidFill>
                <a:prstClr val="black"/>
              </a:solidFill>
            </a:endParaRPr>
          </a:p>
        </p:txBody>
      </p:sp>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8919" y="2555731"/>
            <a:ext cx="3668367" cy="1793724"/>
          </a:xfrm>
          <a:prstGeom prst="rect">
            <a:avLst/>
          </a:prstGeom>
        </p:spPr>
      </p:pic>
      <p:sp>
        <p:nvSpPr>
          <p:cNvPr id="12" name="テキスト ボックス 11"/>
          <p:cNvSpPr txBox="1"/>
          <p:nvPr/>
        </p:nvSpPr>
        <p:spPr>
          <a:xfrm>
            <a:off x="5285794" y="4447616"/>
            <a:ext cx="3210692" cy="246221"/>
          </a:xfrm>
          <a:prstGeom prst="rect">
            <a:avLst/>
          </a:prstGeom>
          <a:noFill/>
        </p:spPr>
        <p:txBody>
          <a:bodyPr wrap="square" rtlCol="0">
            <a:spAutoFit/>
          </a:bodyPr>
          <a:lstStyle/>
          <a:p>
            <a:pPr algn="ctr"/>
            <a:r>
              <a:rPr lang="en-US" altLang="ja-JP" sz="1000" dirty="0">
                <a:solidFill>
                  <a:prstClr val="black"/>
                </a:solidFill>
              </a:rPr>
              <a:t>http://www.toray.co.jp/csr/download/pdf/dow_2014.pdf</a:t>
            </a:r>
            <a:endParaRPr lang="ja-JP" altLang="en-US" sz="1000" dirty="0">
              <a:solidFill>
                <a:prstClr val="black"/>
              </a:solidFill>
            </a:endParaRPr>
          </a:p>
        </p:txBody>
      </p:sp>
      <p:sp>
        <p:nvSpPr>
          <p:cNvPr id="15" name="スライド番号プレースホルダー 1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61</a:t>
            </a:fld>
            <a:endParaRPr lang="ja-JP" altLang="en-US">
              <a:solidFill>
                <a:prstClr val="black">
                  <a:tint val="75000"/>
                </a:prstClr>
              </a:solidFill>
            </a:endParaRPr>
          </a:p>
        </p:txBody>
      </p:sp>
    </p:spTree>
    <p:extLst>
      <p:ext uri="{BB962C8B-B14F-4D97-AF65-F5344CB8AC3E}">
        <p14:creationId xmlns:p14="http://schemas.microsoft.com/office/powerpoint/2010/main" val="1413067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台形 7"/>
          <p:cNvSpPr/>
          <p:nvPr/>
        </p:nvSpPr>
        <p:spPr>
          <a:xfrm>
            <a:off x="4230695" y="1705966"/>
            <a:ext cx="4085857" cy="1311211"/>
          </a:xfrm>
          <a:prstGeom prst="trapezoid">
            <a:avLst>
              <a:gd name="adj" fmla="val 38531"/>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平行四辺形 6"/>
          <p:cNvSpPr/>
          <p:nvPr/>
        </p:nvSpPr>
        <p:spPr>
          <a:xfrm>
            <a:off x="9359592" y="2368800"/>
            <a:ext cx="5625650" cy="952501"/>
          </a:xfrm>
          <a:prstGeom prst="parallelogram">
            <a:avLst>
              <a:gd name="adj" fmla="val 172361"/>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62</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健やかホームの建設</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pic>
        <p:nvPicPr>
          <p:cNvPr id="5" name="Picture 2" descr="幼稚園のイラスト"/>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171" y="1115591"/>
            <a:ext cx="3576454" cy="2045733"/>
          </a:xfrm>
          <a:prstGeom prst="rect">
            <a:avLst/>
          </a:prstGeom>
          <a:noFill/>
          <a:extLst>
            <a:ext uri="{909E8E84-426E-40dd-AFC4-6F175D3DCCD1}">
              <a14:hiddenFill xmlns="" xmlns:a14="http://schemas.microsoft.com/office/drawing/2010/main">
                <a:solidFill>
                  <a:srgbClr val="FFFFFF"/>
                </a:solidFill>
              </a14:hiddenFill>
            </a:ext>
          </a:extLst>
        </p:spPr>
      </p:pic>
      <p:sp>
        <p:nvSpPr>
          <p:cNvPr id="6" name="テキスト ボックス 5"/>
          <p:cNvSpPr txBox="1"/>
          <p:nvPr/>
        </p:nvSpPr>
        <p:spPr>
          <a:xfrm>
            <a:off x="1209239" y="3209930"/>
            <a:ext cx="2084318" cy="461665"/>
          </a:xfrm>
          <a:prstGeom prst="rect">
            <a:avLst/>
          </a:prstGeom>
          <a:noFill/>
          <a:ln>
            <a:solidFill>
              <a:schemeClr val="bg1">
                <a:lumMod val="50000"/>
              </a:schemeClr>
            </a:solidFill>
          </a:ln>
        </p:spPr>
        <p:txBody>
          <a:bodyPr wrap="square" rtlCol="0">
            <a:spAutoFit/>
          </a:bodyPr>
          <a:lstStyle/>
          <a:p>
            <a:pPr algn="ctr"/>
            <a:r>
              <a:rPr lang="ja-JP" altLang="en-US" sz="2400" dirty="0" smtClean="0">
                <a:solidFill>
                  <a:prstClr val="black"/>
                </a:solidFill>
              </a:rPr>
              <a:t>健やかホーム</a:t>
            </a:r>
            <a:endParaRPr lang="ja-JP" altLang="en-US" sz="2400" dirty="0">
              <a:solidFill>
                <a:prstClr val="black"/>
              </a:solidFill>
            </a:endParaRPr>
          </a:p>
        </p:txBody>
      </p:sp>
      <p:pic>
        <p:nvPicPr>
          <p:cNvPr id="2050" name="Picture 2" descr="F:\2014class\都市計画MP策定実習\最終発表\生垣.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73447" y="2078325"/>
            <a:ext cx="1343025" cy="9525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F:\2014class\都市計画MP策定実習\最終発表\生垣.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8120" y="2078325"/>
            <a:ext cx="1343025" cy="9525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3" name="Picture 5" descr="歩いているおじいさんのイラスト"/>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1071" y="276715"/>
            <a:ext cx="645367" cy="1241091"/>
          </a:xfrm>
          <a:prstGeom prst="rect">
            <a:avLst/>
          </a:prstGeom>
          <a:noFill/>
          <a:extLst>
            <a:ext uri="{909E8E84-426E-40dd-AFC4-6F175D3DCCD1}">
              <a14:hiddenFill xmlns="" xmlns:a14="http://schemas.microsoft.com/office/drawing/2010/main">
                <a:solidFill>
                  <a:srgbClr val="FFFFFF"/>
                </a:solidFill>
              </a14:hiddenFill>
            </a:ext>
          </a:extLst>
        </p:spPr>
      </p:pic>
      <p:pic>
        <p:nvPicPr>
          <p:cNvPr id="2055" name="Picture 7" descr="歩いているおばあさん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71412" y="396148"/>
            <a:ext cx="582491" cy="1078686"/>
          </a:xfrm>
          <a:prstGeom prst="rect">
            <a:avLst/>
          </a:prstGeom>
          <a:noFill/>
          <a:extLst>
            <a:ext uri="{909E8E84-426E-40dd-AFC4-6F175D3DCCD1}">
              <a14:hiddenFill xmlns="" xmlns:a14="http://schemas.microsoft.com/office/drawing/2010/main">
                <a:solidFill>
                  <a:srgbClr val="FFFFFF"/>
                </a:solidFill>
              </a14:hiddenFill>
            </a:ext>
          </a:extLst>
        </p:spPr>
      </p:pic>
      <p:pic>
        <p:nvPicPr>
          <p:cNvPr id="2057" name="Picture 9" descr="柔軟体操をするおじいさん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6137" y="784163"/>
            <a:ext cx="1122777" cy="1072252"/>
          </a:xfrm>
          <a:prstGeom prst="rect">
            <a:avLst/>
          </a:prstGeom>
          <a:noFill/>
          <a:extLst>
            <a:ext uri="{909E8E84-426E-40dd-AFC4-6F175D3DCCD1}">
              <a14:hiddenFill xmlns="" xmlns:a14="http://schemas.microsoft.com/office/drawing/2010/main">
                <a:solidFill>
                  <a:srgbClr val="FFFFFF"/>
                </a:solidFill>
              </a14:hiddenFill>
            </a:ext>
          </a:extLst>
        </p:spPr>
      </p:pic>
      <p:pic>
        <p:nvPicPr>
          <p:cNvPr id="2059" name="Picture 11" descr="ウォーキングをするおばあさんのイラスト"/>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23635" y="1200995"/>
            <a:ext cx="544736" cy="8715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1" name="Picture 13" descr="ウォーキングをするおじいさん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32774" y="1200996"/>
            <a:ext cx="544736" cy="871578"/>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テキスト ボックス 15"/>
          <p:cNvSpPr txBox="1"/>
          <p:nvPr/>
        </p:nvSpPr>
        <p:spPr>
          <a:xfrm>
            <a:off x="5490634" y="3209930"/>
            <a:ext cx="1565979" cy="461665"/>
          </a:xfrm>
          <a:prstGeom prst="rect">
            <a:avLst/>
          </a:prstGeom>
          <a:noFill/>
          <a:ln>
            <a:solidFill>
              <a:schemeClr val="bg1">
                <a:lumMod val="50000"/>
              </a:schemeClr>
            </a:solidFill>
          </a:ln>
        </p:spPr>
        <p:txBody>
          <a:bodyPr wrap="square" rtlCol="0">
            <a:spAutoFit/>
          </a:bodyPr>
          <a:lstStyle/>
          <a:p>
            <a:pPr algn="ctr"/>
            <a:r>
              <a:rPr lang="ja-JP" altLang="en-US" sz="2400" dirty="0">
                <a:solidFill>
                  <a:prstClr val="black"/>
                </a:solidFill>
              </a:rPr>
              <a:t>交流広場</a:t>
            </a:r>
          </a:p>
        </p:txBody>
      </p:sp>
      <p:pic>
        <p:nvPicPr>
          <p:cNvPr id="2063" name="Picture 15" descr="体操のイラスト（おじいさん）"/>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04501" y="1115591"/>
            <a:ext cx="495131" cy="8715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5" name="Picture 17" descr="体操のイラスト（おばあさん）"/>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61881" y="1140864"/>
            <a:ext cx="532478" cy="937461"/>
          </a:xfrm>
          <a:prstGeom prst="rect">
            <a:avLst/>
          </a:prstGeom>
          <a:noFill/>
          <a:extLst>
            <a:ext uri="{909E8E84-426E-40dd-AFC4-6F175D3DCCD1}">
              <a14:hiddenFill xmlns="" xmlns:a14="http://schemas.microsoft.com/office/drawing/2010/main">
                <a:solidFill>
                  <a:srgbClr val="FFFFFF"/>
                </a:solidFill>
              </a14:hiddenFill>
            </a:ext>
          </a:extLst>
        </p:spPr>
      </p:pic>
      <p:pic>
        <p:nvPicPr>
          <p:cNvPr id="2067" name="Picture 19" descr="読み聞かせをしている女性のイラスト"/>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264271" y="3153161"/>
            <a:ext cx="2538910" cy="2279378"/>
          </a:xfrm>
          <a:prstGeom prst="rect">
            <a:avLst/>
          </a:prstGeom>
          <a:noFill/>
          <a:extLst>
            <a:ext uri="{909E8E84-426E-40dd-AFC4-6F175D3DCCD1}">
              <a14:hiddenFill xmlns="" xmlns:a14="http://schemas.microsoft.com/office/drawing/2010/main">
                <a:solidFill>
                  <a:srgbClr val="FFFFFF"/>
                </a:solidFill>
              </a14:hiddenFill>
            </a:ext>
          </a:extLst>
        </p:spPr>
      </p:pic>
      <p:pic>
        <p:nvPicPr>
          <p:cNvPr id="2069" name="Picture 21" descr="ブランコのイラスト「男の子と女の子」"/>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677510" y="1848734"/>
            <a:ext cx="1234795" cy="1163177"/>
          </a:xfrm>
          <a:prstGeom prst="rect">
            <a:avLst/>
          </a:prstGeom>
          <a:noFill/>
          <a:extLst>
            <a:ext uri="{909E8E84-426E-40dd-AFC4-6F175D3DCCD1}">
              <a14:hiddenFill xmlns="" xmlns:a14="http://schemas.microsoft.com/office/drawing/2010/main">
                <a:solidFill>
                  <a:srgbClr val="FFFFFF"/>
                </a:solidFill>
              </a14:hiddenFill>
            </a:ext>
          </a:extLst>
        </p:spPr>
      </p:pic>
      <p:sp>
        <p:nvSpPr>
          <p:cNvPr id="9" name="正方形/長方形 8"/>
          <p:cNvSpPr/>
          <p:nvPr/>
        </p:nvSpPr>
        <p:spPr>
          <a:xfrm>
            <a:off x="463171" y="4977872"/>
            <a:ext cx="536126" cy="536126"/>
          </a:xfrm>
          <a:prstGeom prst="rect">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1</a:t>
            </a:r>
            <a:r>
              <a:rPr lang="en-US" altLang="ja-JP" sz="2400" b="1" dirty="0" smtClean="0">
                <a:solidFill>
                  <a:prstClr val="white"/>
                </a:solidFill>
              </a:rPr>
              <a:t>F</a:t>
            </a:r>
            <a:endParaRPr lang="ja-JP" altLang="en-US" sz="2400" b="1" dirty="0">
              <a:solidFill>
                <a:prstClr val="white"/>
              </a:solidFill>
            </a:endParaRPr>
          </a:p>
        </p:txBody>
      </p:sp>
      <p:sp>
        <p:nvSpPr>
          <p:cNvPr id="22" name="正方形/長方形 21"/>
          <p:cNvSpPr/>
          <p:nvPr/>
        </p:nvSpPr>
        <p:spPr>
          <a:xfrm>
            <a:off x="463171" y="4038451"/>
            <a:ext cx="536126" cy="536126"/>
          </a:xfrm>
          <a:prstGeom prst="rect">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2</a:t>
            </a:r>
            <a:r>
              <a:rPr lang="en-US" altLang="ja-JP" sz="2400" b="1" dirty="0" smtClean="0">
                <a:solidFill>
                  <a:prstClr val="white"/>
                </a:solidFill>
              </a:rPr>
              <a:t>F</a:t>
            </a:r>
            <a:endParaRPr lang="ja-JP" altLang="en-US" sz="2400" b="1" dirty="0">
              <a:solidFill>
                <a:prstClr val="white"/>
              </a:solidFill>
            </a:endParaRPr>
          </a:p>
        </p:txBody>
      </p:sp>
      <p:sp>
        <p:nvSpPr>
          <p:cNvPr id="23" name="正方形/長方形 22"/>
          <p:cNvSpPr/>
          <p:nvPr/>
        </p:nvSpPr>
        <p:spPr>
          <a:xfrm>
            <a:off x="-3726692" y="3441946"/>
            <a:ext cx="536126" cy="536126"/>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3</a:t>
            </a:r>
            <a:r>
              <a:rPr lang="en-US" altLang="ja-JP" sz="2400" b="1" dirty="0" smtClean="0">
                <a:solidFill>
                  <a:prstClr val="white"/>
                </a:solidFill>
              </a:rPr>
              <a:t>F</a:t>
            </a:r>
            <a:endParaRPr lang="ja-JP" altLang="en-US" sz="2400" b="1" dirty="0">
              <a:solidFill>
                <a:prstClr val="white"/>
              </a:solidFill>
            </a:endParaRPr>
          </a:p>
        </p:txBody>
      </p:sp>
      <p:cxnSp>
        <p:nvCxnSpPr>
          <p:cNvPr id="11" name="直線コネクタ 10"/>
          <p:cNvCxnSpPr/>
          <p:nvPr/>
        </p:nvCxnSpPr>
        <p:spPr>
          <a:xfrm>
            <a:off x="-3726693" y="4180226"/>
            <a:ext cx="3412793" cy="0"/>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463169" y="4765326"/>
            <a:ext cx="3412793" cy="0"/>
          </a:xfrm>
          <a:prstGeom prst="line">
            <a:avLst/>
          </a:prstGeom>
          <a:ln w="38100">
            <a:solidFill>
              <a:srgbClr val="928DCD"/>
            </a:solidFill>
            <a:prstDash val="dash"/>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952160" y="5061269"/>
            <a:ext cx="2962517" cy="369332"/>
          </a:xfrm>
          <a:prstGeom prst="rect">
            <a:avLst/>
          </a:prstGeom>
          <a:noFill/>
        </p:spPr>
        <p:txBody>
          <a:bodyPr wrap="square" rtlCol="0">
            <a:spAutoFit/>
          </a:bodyPr>
          <a:lstStyle/>
          <a:p>
            <a:pPr algn="ctr"/>
            <a:r>
              <a:rPr lang="ja-JP" altLang="en-US" dirty="0" smtClean="0">
                <a:solidFill>
                  <a:prstClr val="black"/>
                </a:solidFill>
              </a:rPr>
              <a:t>保育所　＋　高齢者スペース</a:t>
            </a:r>
            <a:endParaRPr lang="en-US" altLang="ja-JP" dirty="0" smtClean="0">
              <a:solidFill>
                <a:prstClr val="black"/>
              </a:solidFill>
            </a:endParaRPr>
          </a:p>
        </p:txBody>
      </p:sp>
      <p:sp>
        <p:nvSpPr>
          <p:cNvPr id="28" name="テキスト ボックス 27"/>
          <p:cNvSpPr txBox="1"/>
          <p:nvPr/>
        </p:nvSpPr>
        <p:spPr>
          <a:xfrm>
            <a:off x="952159" y="4121848"/>
            <a:ext cx="2962517" cy="369332"/>
          </a:xfrm>
          <a:prstGeom prst="rect">
            <a:avLst/>
          </a:prstGeom>
          <a:noFill/>
        </p:spPr>
        <p:txBody>
          <a:bodyPr wrap="square" rtlCol="0">
            <a:spAutoFit/>
          </a:bodyPr>
          <a:lstStyle/>
          <a:p>
            <a:pPr algn="ctr"/>
            <a:r>
              <a:rPr lang="ja-JP" altLang="en-US" dirty="0" smtClean="0">
                <a:solidFill>
                  <a:prstClr val="black"/>
                </a:solidFill>
              </a:rPr>
              <a:t>学童　＋　イベントスペース</a:t>
            </a:r>
            <a:endParaRPr lang="en-US" altLang="ja-JP" dirty="0" smtClean="0">
              <a:solidFill>
                <a:prstClr val="black"/>
              </a:solidFill>
            </a:endParaRPr>
          </a:p>
        </p:txBody>
      </p:sp>
      <p:sp>
        <p:nvSpPr>
          <p:cNvPr id="29" name="正方形/長方形 28"/>
          <p:cNvSpPr/>
          <p:nvPr/>
        </p:nvSpPr>
        <p:spPr>
          <a:xfrm>
            <a:off x="4484366" y="4039439"/>
            <a:ext cx="1267754" cy="536126"/>
          </a:xfrm>
          <a:prstGeom prst="rect">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prstClr val="white"/>
                </a:solidFill>
              </a:rPr>
              <a:t>高齢者</a:t>
            </a:r>
          </a:p>
        </p:txBody>
      </p:sp>
      <p:sp>
        <p:nvSpPr>
          <p:cNvPr id="30" name="正方形/長方形 29"/>
          <p:cNvSpPr/>
          <p:nvPr/>
        </p:nvSpPr>
        <p:spPr>
          <a:xfrm>
            <a:off x="6830121" y="4039439"/>
            <a:ext cx="1267754" cy="536126"/>
          </a:xfrm>
          <a:prstGeom prst="rect">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prstClr val="white"/>
                </a:solidFill>
              </a:rPr>
              <a:t>こども</a:t>
            </a:r>
          </a:p>
        </p:txBody>
      </p:sp>
      <p:sp>
        <p:nvSpPr>
          <p:cNvPr id="31" name="円/楕円 30"/>
          <p:cNvSpPr/>
          <p:nvPr/>
        </p:nvSpPr>
        <p:spPr>
          <a:xfrm>
            <a:off x="3998535" y="4615521"/>
            <a:ext cx="2239414" cy="1152789"/>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健康</a:t>
            </a:r>
            <a:r>
              <a:rPr lang="ja-JP" altLang="en-US" dirty="0" smtClean="0">
                <a:solidFill>
                  <a:prstClr val="black"/>
                </a:solidFill>
              </a:rPr>
              <a:t>遊具で</a:t>
            </a:r>
            <a:endParaRPr lang="en-US" altLang="ja-JP" dirty="0" smtClean="0">
              <a:solidFill>
                <a:prstClr val="black"/>
              </a:solidFill>
            </a:endParaRPr>
          </a:p>
          <a:p>
            <a:pPr algn="ctr"/>
            <a:r>
              <a:rPr lang="ja-JP" altLang="en-US" dirty="0" smtClean="0">
                <a:solidFill>
                  <a:prstClr val="black"/>
                </a:solidFill>
              </a:rPr>
              <a:t>日常から健康</a:t>
            </a:r>
            <a:endParaRPr lang="en-US" altLang="ja-JP" dirty="0" smtClean="0">
              <a:solidFill>
                <a:prstClr val="black"/>
              </a:solidFill>
            </a:endParaRPr>
          </a:p>
        </p:txBody>
      </p:sp>
      <p:sp>
        <p:nvSpPr>
          <p:cNvPr id="32" name="円/楕円 31"/>
          <p:cNvSpPr/>
          <p:nvPr/>
        </p:nvSpPr>
        <p:spPr>
          <a:xfrm>
            <a:off x="6344290" y="4615521"/>
            <a:ext cx="2239414" cy="1152789"/>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遊びスペース</a:t>
            </a:r>
            <a:endParaRPr lang="en-US" altLang="ja-JP" dirty="0" smtClean="0">
              <a:solidFill>
                <a:prstClr val="black"/>
              </a:solidFill>
            </a:endParaRPr>
          </a:p>
        </p:txBody>
      </p:sp>
      <p:pic>
        <p:nvPicPr>
          <p:cNvPr id="33" name="Picture 10" descr="http://kids.tipness.co.jp/afterschool/img/img_0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70323" y="5453640"/>
            <a:ext cx="1962150" cy="143827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4" name="Picture 8" descr="そふとな独り言。-健康遊具"/>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97568" y="5519483"/>
            <a:ext cx="1841350" cy="138101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5" name="テキスト ボックス 34"/>
          <p:cNvSpPr txBox="1"/>
          <p:nvPr/>
        </p:nvSpPr>
        <p:spPr>
          <a:xfrm>
            <a:off x="815065" y="6543642"/>
            <a:ext cx="3124723" cy="246221"/>
          </a:xfrm>
          <a:prstGeom prst="rect">
            <a:avLst/>
          </a:prstGeom>
          <a:noFill/>
        </p:spPr>
        <p:txBody>
          <a:bodyPr wrap="square" rtlCol="0">
            <a:spAutoFit/>
          </a:bodyPr>
          <a:lstStyle/>
          <a:p>
            <a:pPr algn="ctr"/>
            <a:r>
              <a:rPr lang="en-US" altLang="ja-JP" sz="1000" dirty="0">
                <a:solidFill>
                  <a:prstClr val="black"/>
                </a:solidFill>
              </a:rPr>
              <a:t>http://kids.tipness.co.jp/afterschool/index.html#about</a:t>
            </a:r>
            <a:endParaRPr lang="ja-JP" altLang="en-US" sz="1000" dirty="0">
              <a:solidFill>
                <a:prstClr val="black"/>
              </a:solidFill>
            </a:endParaRPr>
          </a:p>
        </p:txBody>
      </p:sp>
      <p:sp>
        <p:nvSpPr>
          <p:cNvPr id="36" name="テキスト ボックス 35"/>
          <p:cNvSpPr txBox="1"/>
          <p:nvPr/>
        </p:nvSpPr>
        <p:spPr>
          <a:xfrm>
            <a:off x="3880966" y="6470151"/>
            <a:ext cx="2474554" cy="338554"/>
          </a:xfrm>
          <a:prstGeom prst="rect">
            <a:avLst/>
          </a:prstGeom>
          <a:noFill/>
        </p:spPr>
        <p:txBody>
          <a:bodyPr wrap="square" rtlCol="0">
            <a:spAutoFit/>
          </a:bodyPr>
          <a:lstStyle/>
          <a:p>
            <a:pPr algn="ctr"/>
            <a:r>
              <a:rPr lang="en-US" altLang="ja-JP" sz="800" dirty="0">
                <a:solidFill>
                  <a:prstClr val="black"/>
                </a:solidFill>
              </a:rPr>
              <a:t>http://stat.ameba.jp/user_images/20100519/20/soft-room/99/c0/j/t02200165_0308023110549248630.jpg</a:t>
            </a:r>
            <a:endParaRPr lang="ja-JP" altLang="en-US" sz="800" dirty="0">
              <a:solidFill>
                <a:prstClr val="black"/>
              </a:solidFill>
            </a:endParaRPr>
          </a:p>
        </p:txBody>
      </p:sp>
    </p:spTree>
    <p:extLst>
      <p:ext uri="{BB962C8B-B14F-4D97-AF65-F5344CB8AC3E}">
        <p14:creationId xmlns:p14="http://schemas.microsoft.com/office/powerpoint/2010/main" val="3624560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63</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00" dirty="0" smtClean="0">
                <a:solidFill>
                  <a:prstClr val="black"/>
                </a:solidFill>
                <a:latin typeface="ＭＳ Ｐゴシック" panose="020B0600070205080204" pitchFamily="50" charset="-128"/>
              </a:rPr>
              <a:t>健やかホームの建設費用概算</a:t>
            </a:r>
            <a:endParaRPr lang="ja-JP" altLang="en-US" sz="36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graphicFrame>
        <p:nvGraphicFramePr>
          <p:cNvPr id="5" name="表 4"/>
          <p:cNvGraphicFramePr>
            <a:graphicFrameLocks noGrp="1"/>
          </p:cNvGraphicFramePr>
          <p:nvPr>
            <p:extLst>
              <p:ext uri="{D42A27DB-BD31-4B8C-83A1-F6EECF244321}">
                <p14:modId xmlns:p14="http://schemas.microsoft.com/office/powerpoint/2010/main" val="220901575"/>
              </p:ext>
            </p:extLst>
          </p:nvPr>
        </p:nvGraphicFramePr>
        <p:xfrm>
          <a:off x="1524000" y="1473789"/>
          <a:ext cx="6096000" cy="3337560"/>
        </p:xfrm>
        <a:graphic>
          <a:graphicData uri="http://schemas.openxmlformats.org/drawingml/2006/table">
            <a:tbl>
              <a:tblPr firstCol="1" bandRow="1">
                <a:tableStyleId>{5C22544A-7EE6-4342-B048-85BDC9FD1C3A}</a:tableStyleId>
              </a:tblPr>
              <a:tblGrid>
                <a:gridCol w="3048000"/>
                <a:gridCol w="3048000"/>
              </a:tblGrid>
              <a:tr h="370840">
                <a:tc>
                  <a:txBody>
                    <a:bodyPr/>
                    <a:lstStyle/>
                    <a:p>
                      <a:r>
                        <a:rPr kumimoji="1" lang="ja-JP" altLang="en-US" dirty="0" smtClean="0"/>
                        <a:t>総事業費（円）</a:t>
                      </a:r>
                      <a:endParaRPr kumimoji="1" lang="ja-JP" altLang="en-US" dirty="0"/>
                    </a:p>
                  </a:txBody>
                  <a:tcPr/>
                </a:tc>
                <a:tc>
                  <a:txBody>
                    <a:bodyPr/>
                    <a:lstStyle/>
                    <a:p>
                      <a:r>
                        <a:rPr kumimoji="1" lang="en-US" altLang="ja-JP" dirty="0" smtClean="0"/>
                        <a:t>485,246,475</a:t>
                      </a:r>
                      <a:endParaRPr kumimoji="1" lang="ja-JP" altLang="en-US" dirty="0"/>
                    </a:p>
                  </a:txBody>
                  <a:tcPr/>
                </a:tc>
              </a:tr>
              <a:tr h="370840">
                <a:tc>
                  <a:txBody>
                    <a:bodyPr/>
                    <a:lstStyle/>
                    <a:p>
                      <a:r>
                        <a:rPr kumimoji="1" lang="ja-JP" altLang="en-US" dirty="0" smtClean="0"/>
                        <a:t>延床面積（㎡）</a:t>
                      </a:r>
                      <a:endParaRPr kumimoji="1" lang="ja-JP" altLang="en-US" dirty="0"/>
                    </a:p>
                  </a:txBody>
                  <a:tcPr/>
                </a:tc>
                <a:tc>
                  <a:txBody>
                    <a:bodyPr/>
                    <a:lstStyle/>
                    <a:p>
                      <a:r>
                        <a:rPr kumimoji="1" lang="en-US" altLang="ja-JP" dirty="0" smtClean="0"/>
                        <a:t>1,537.04</a:t>
                      </a:r>
                      <a:endParaRPr kumimoji="1" lang="ja-JP" altLang="en-US" dirty="0"/>
                    </a:p>
                  </a:txBody>
                  <a:tcPr/>
                </a:tc>
              </a:tr>
              <a:tr h="370840">
                <a:tc>
                  <a:txBody>
                    <a:bodyPr/>
                    <a:lstStyle/>
                    <a:p>
                      <a:r>
                        <a:rPr kumimoji="1" lang="ja-JP" altLang="en-US" dirty="0" smtClean="0"/>
                        <a:t>本体工事（円／㎡）</a:t>
                      </a:r>
                      <a:endParaRPr kumimoji="1" lang="ja-JP" altLang="en-US" dirty="0"/>
                    </a:p>
                  </a:txBody>
                  <a:tcPr/>
                </a:tc>
                <a:tc>
                  <a:txBody>
                    <a:bodyPr/>
                    <a:lstStyle/>
                    <a:p>
                      <a:r>
                        <a:rPr kumimoji="1" lang="en-US" altLang="ja-JP" dirty="0" smtClean="0"/>
                        <a:t>223,042</a:t>
                      </a:r>
                      <a:endParaRPr kumimoji="1" lang="ja-JP" altLang="en-US" dirty="0"/>
                    </a:p>
                  </a:txBody>
                  <a:tcPr/>
                </a:tc>
              </a:tr>
              <a:tr h="370840">
                <a:tc>
                  <a:txBody>
                    <a:bodyPr/>
                    <a:lstStyle/>
                    <a:p>
                      <a:r>
                        <a:rPr kumimoji="1" lang="ja-JP" altLang="en-US" dirty="0" smtClean="0"/>
                        <a:t>電気設備工事（円／㎡）</a:t>
                      </a:r>
                    </a:p>
                  </a:txBody>
                  <a:tcPr/>
                </a:tc>
                <a:tc>
                  <a:txBody>
                    <a:bodyPr/>
                    <a:lstStyle/>
                    <a:p>
                      <a:r>
                        <a:rPr kumimoji="1" lang="en-US" altLang="ja-JP" dirty="0" smtClean="0"/>
                        <a:t>29,580</a:t>
                      </a:r>
                      <a:endParaRPr kumimoji="1" lang="ja-JP" altLang="en-US" dirty="0"/>
                    </a:p>
                  </a:txBody>
                  <a:tcPr/>
                </a:tc>
              </a:tr>
              <a:tr h="370840">
                <a:tc>
                  <a:txBody>
                    <a:bodyPr/>
                    <a:lstStyle/>
                    <a:p>
                      <a:r>
                        <a:rPr kumimoji="1" lang="ja-JP" altLang="en-US" dirty="0" smtClean="0"/>
                        <a:t>給排水衛生工事（円／㎡）</a:t>
                      </a:r>
                    </a:p>
                  </a:txBody>
                  <a:tcPr/>
                </a:tc>
                <a:tc>
                  <a:txBody>
                    <a:bodyPr/>
                    <a:lstStyle/>
                    <a:p>
                      <a:r>
                        <a:rPr kumimoji="1" lang="en-US" altLang="ja-JP" dirty="0" smtClean="0"/>
                        <a:t>30,106</a:t>
                      </a:r>
                      <a:endParaRPr kumimoji="1" lang="ja-JP" altLang="en-US" dirty="0"/>
                    </a:p>
                  </a:txBody>
                  <a:tcPr/>
                </a:tc>
              </a:tr>
              <a:tr h="370840">
                <a:tc>
                  <a:txBody>
                    <a:bodyPr/>
                    <a:lstStyle/>
                    <a:p>
                      <a:r>
                        <a:rPr kumimoji="1" lang="ja-JP" altLang="en-US" dirty="0" smtClean="0"/>
                        <a:t>空調換気設備（円／㎡）</a:t>
                      </a:r>
                    </a:p>
                  </a:txBody>
                  <a:tcPr/>
                </a:tc>
                <a:tc>
                  <a:txBody>
                    <a:bodyPr/>
                    <a:lstStyle/>
                    <a:p>
                      <a:r>
                        <a:rPr kumimoji="1" lang="en-US" altLang="ja-JP" dirty="0" smtClean="0"/>
                        <a:t>32,974</a:t>
                      </a:r>
                      <a:endParaRPr kumimoji="1" lang="ja-JP" altLang="en-US" dirty="0"/>
                    </a:p>
                  </a:txBody>
                  <a:tcPr/>
                </a:tc>
              </a:tr>
              <a:tr h="370840">
                <a:tc>
                  <a:txBody>
                    <a:bodyPr/>
                    <a:lstStyle/>
                    <a:p>
                      <a:r>
                        <a:rPr kumimoji="1" lang="ja-JP" altLang="en-US" dirty="0" smtClean="0"/>
                        <a:t>㎡単価合計（円／㎡）</a:t>
                      </a:r>
                    </a:p>
                  </a:txBody>
                  <a:tcPr/>
                </a:tc>
                <a:tc>
                  <a:txBody>
                    <a:bodyPr/>
                    <a:lstStyle/>
                    <a:p>
                      <a:r>
                        <a:rPr kumimoji="1" lang="en-US" altLang="ja-JP" dirty="0" smtClean="0"/>
                        <a:t>315,702</a:t>
                      </a:r>
                      <a:endParaRPr kumimoji="1" lang="ja-JP" altLang="en-US" dirty="0"/>
                    </a:p>
                  </a:txBody>
                  <a:tcPr/>
                </a:tc>
              </a:tr>
              <a:tr h="370840">
                <a:tc>
                  <a:txBody>
                    <a:bodyPr/>
                    <a:lstStyle/>
                    <a:p>
                      <a:r>
                        <a:rPr kumimoji="1" lang="ja-JP" altLang="en-US" dirty="0" smtClean="0"/>
                        <a:t>入所定員数</a:t>
                      </a:r>
                    </a:p>
                  </a:txBody>
                  <a:tcPr/>
                </a:tc>
                <a:tc>
                  <a:txBody>
                    <a:bodyPr/>
                    <a:lstStyle/>
                    <a:p>
                      <a:r>
                        <a:rPr kumimoji="1" lang="en-US" altLang="ja-JP" dirty="0" smtClean="0"/>
                        <a:t>70</a:t>
                      </a:r>
                      <a:r>
                        <a:rPr kumimoji="1" lang="ja-JP" altLang="en-US" dirty="0" smtClean="0"/>
                        <a:t>名</a:t>
                      </a:r>
                      <a:endParaRPr kumimoji="1" lang="ja-JP" altLang="en-US" dirty="0"/>
                    </a:p>
                  </a:txBody>
                  <a:tcPr/>
                </a:tc>
              </a:tr>
              <a:tr h="370840">
                <a:tc>
                  <a:txBody>
                    <a:bodyPr/>
                    <a:lstStyle/>
                    <a:p>
                      <a:r>
                        <a:rPr kumimoji="1" lang="ja-JP" altLang="en-US" dirty="0" smtClean="0"/>
                        <a:t>建物構造</a:t>
                      </a:r>
                    </a:p>
                  </a:txBody>
                  <a:tcPr/>
                </a:tc>
                <a:tc>
                  <a:txBody>
                    <a:bodyPr/>
                    <a:lstStyle/>
                    <a:p>
                      <a:r>
                        <a:rPr kumimoji="1" lang="ja-JP" altLang="en-US" dirty="0" smtClean="0"/>
                        <a:t>鉄骨造</a:t>
                      </a:r>
                      <a:r>
                        <a:rPr kumimoji="1" lang="en-US" altLang="ja-JP" dirty="0" smtClean="0"/>
                        <a:t>2</a:t>
                      </a:r>
                      <a:r>
                        <a:rPr kumimoji="1" lang="ja-JP" altLang="en-US" dirty="0" smtClean="0"/>
                        <a:t>階建て</a:t>
                      </a:r>
                      <a:endParaRPr kumimoji="1" lang="ja-JP" altLang="en-US" dirty="0"/>
                    </a:p>
                  </a:txBody>
                  <a:tcPr/>
                </a:tc>
              </a:tr>
            </a:tbl>
          </a:graphicData>
        </a:graphic>
      </p:graphicFrame>
      <p:pic>
        <p:nvPicPr>
          <p:cNvPr id="6" name="図 5"/>
          <p:cNvPicPr>
            <a:picLocks noChangeAspect="1"/>
          </p:cNvPicPr>
          <p:nvPr/>
        </p:nvPicPr>
        <p:blipFill>
          <a:blip r:embed="rId2"/>
          <a:stretch>
            <a:fillRect/>
          </a:stretch>
        </p:blipFill>
        <p:spPr>
          <a:xfrm>
            <a:off x="605589" y="7074066"/>
            <a:ext cx="7620000" cy="5391150"/>
          </a:xfrm>
          <a:prstGeom prst="rect">
            <a:avLst/>
          </a:prstGeom>
        </p:spPr>
      </p:pic>
      <p:sp>
        <p:nvSpPr>
          <p:cNvPr id="7" name="テキスト ボックス 6"/>
          <p:cNvSpPr txBox="1"/>
          <p:nvPr/>
        </p:nvSpPr>
        <p:spPr>
          <a:xfrm>
            <a:off x="5378118" y="6611779"/>
            <a:ext cx="3765882" cy="246221"/>
          </a:xfrm>
          <a:prstGeom prst="rect">
            <a:avLst/>
          </a:prstGeom>
          <a:noFill/>
        </p:spPr>
        <p:txBody>
          <a:bodyPr wrap="square" rtlCol="0">
            <a:spAutoFit/>
          </a:bodyPr>
          <a:lstStyle/>
          <a:p>
            <a:r>
              <a:rPr lang="ja-JP" altLang="en-US" sz="1000" dirty="0" smtClean="0"/>
              <a:t>参考：</a:t>
            </a:r>
            <a:r>
              <a:rPr lang="en-US" altLang="ja-JP" sz="1000" dirty="0" smtClean="0"/>
              <a:t>http</a:t>
            </a:r>
            <a:r>
              <a:rPr lang="en-US" altLang="ja-JP" sz="1000" dirty="0"/>
              <a:t>://ameblo.jp/hasegawamasaru/entry-11497396720.html</a:t>
            </a:r>
            <a:endParaRPr kumimoji="1" lang="ja-JP" altLang="en-US" sz="1000" dirty="0"/>
          </a:p>
        </p:txBody>
      </p:sp>
    </p:spTree>
    <p:extLst>
      <p:ext uri="{BB962C8B-B14F-4D97-AF65-F5344CB8AC3E}">
        <p14:creationId xmlns:p14="http://schemas.microsoft.com/office/powerpoint/2010/main" val="1106206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64</a:t>
            </a:fld>
            <a:endParaRPr lang="ja-JP" altLang="en-US">
              <a:solidFill>
                <a:prstClr val="black">
                  <a:tint val="75000"/>
                </a:prstClr>
              </a:solidFill>
            </a:endParaRPr>
          </a:p>
        </p:txBody>
      </p:sp>
      <p:grpSp>
        <p:nvGrpSpPr>
          <p:cNvPr id="3" name="グループ化 2"/>
          <p:cNvGrpSpPr/>
          <p:nvPr/>
        </p:nvGrpSpPr>
        <p:grpSpPr>
          <a:xfrm>
            <a:off x="1445909" y="1899207"/>
            <a:ext cx="6322454" cy="1530840"/>
            <a:chOff x="439387" y="1258618"/>
            <a:chExt cx="8288977" cy="2006989"/>
          </a:xfrm>
        </p:grpSpPr>
        <p:sp>
          <p:nvSpPr>
            <p:cNvPr id="4" name="正方形/長方形 3"/>
            <p:cNvSpPr/>
            <p:nvPr/>
          </p:nvSpPr>
          <p:spPr>
            <a:xfrm>
              <a:off x="439387" y="1258791"/>
              <a:ext cx="8288977" cy="1993072"/>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5" name="グループ化 4"/>
            <p:cNvGrpSpPr/>
            <p:nvPr/>
          </p:nvGrpSpPr>
          <p:grpSpPr>
            <a:xfrm>
              <a:off x="456436" y="1282391"/>
              <a:ext cx="773872" cy="1093496"/>
              <a:chOff x="-1195389" y="3606026"/>
              <a:chExt cx="773872" cy="1093496"/>
            </a:xfrm>
          </p:grpSpPr>
          <p:sp>
            <p:nvSpPr>
              <p:cNvPr id="27" name="正方形/長方形 26"/>
              <p:cNvSpPr/>
              <p:nvPr/>
            </p:nvSpPr>
            <p:spPr>
              <a:xfrm>
                <a:off x="-1189464" y="3619940"/>
                <a:ext cx="760022" cy="10795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cxnSp>
            <p:nvCxnSpPr>
              <p:cNvPr id="28" name="直線コネクタ 27"/>
              <p:cNvCxnSpPr>
                <a:stCxn id="27" idx="0"/>
                <a:endCxn id="27" idx="2"/>
              </p:cNvCxnSpPr>
              <p:nvPr/>
            </p:nvCxnSpPr>
            <p:spPr>
              <a:xfrm>
                <a:off x="-809453" y="3619940"/>
                <a:ext cx="0" cy="10795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flipH="1">
                <a:off x="-1181539" y="40672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H="1">
                <a:off x="-1195389" y="42196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a:off x="-1185489" y="43720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flipH="1">
                <a:off x="-1187464" y="45244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1195389" y="3606026"/>
                <a:ext cx="765947" cy="3088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grpSp>
        <p:grpSp>
          <p:nvGrpSpPr>
            <p:cNvPr id="6" name="グループ化 5"/>
            <p:cNvGrpSpPr/>
            <p:nvPr/>
          </p:nvGrpSpPr>
          <p:grpSpPr>
            <a:xfrm>
              <a:off x="7948566" y="1270428"/>
              <a:ext cx="773872" cy="1093496"/>
              <a:chOff x="-1195389" y="3606026"/>
              <a:chExt cx="773872" cy="1093496"/>
            </a:xfrm>
          </p:grpSpPr>
          <p:sp>
            <p:nvSpPr>
              <p:cNvPr id="20" name="正方形/長方形 19"/>
              <p:cNvSpPr/>
              <p:nvPr/>
            </p:nvSpPr>
            <p:spPr>
              <a:xfrm>
                <a:off x="-1189464" y="3619940"/>
                <a:ext cx="760022" cy="10795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cxnSp>
            <p:nvCxnSpPr>
              <p:cNvPr id="21" name="直線コネクタ 20"/>
              <p:cNvCxnSpPr>
                <a:stCxn id="20" idx="0"/>
                <a:endCxn id="20" idx="2"/>
              </p:cNvCxnSpPr>
              <p:nvPr/>
            </p:nvCxnSpPr>
            <p:spPr>
              <a:xfrm>
                <a:off x="-809453" y="3619940"/>
                <a:ext cx="0" cy="10795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flipH="1">
                <a:off x="-1181539" y="40672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flipH="1">
                <a:off x="-1195389" y="42196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flipH="1">
                <a:off x="-1185489" y="43720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flipH="1">
                <a:off x="-1187464" y="4524442"/>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1195389" y="3606026"/>
                <a:ext cx="765947" cy="3088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grpSp>
        <p:sp>
          <p:nvSpPr>
            <p:cNvPr id="7" name="正方形/長方形 6"/>
            <p:cNvSpPr/>
            <p:nvPr/>
          </p:nvSpPr>
          <p:spPr>
            <a:xfrm>
              <a:off x="842372" y="1285283"/>
              <a:ext cx="403785" cy="1090516"/>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7954491" y="1284430"/>
              <a:ext cx="403785" cy="1090516"/>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9" name="グループ化 8"/>
            <p:cNvGrpSpPr/>
            <p:nvPr/>
          </p:nvGrpSpPr>
          <p:grpSpPr>
            <a:xfrm>
              <a:off x="521206" y="1533605"/>
              <a:ext cx="214213" cy="854722"/>
              <a:chOff x="9883232" y="2468908"/>
              <a:chExt cx="214213" cy="854722"/>
            </a:xfrm>
          </p:grpSpPr>
          <p:cxnSp>
            <p:nvCxnSpPr>
              <p:cNvPr id="18" name="直線コネクタ 17"/>
              <p:cNvCxnSpPr/>
              <p:nvPr/>
            </p:nvCxnSpPr>
            <p:spPr>
              <a:xfrm>
                <a:off x="9990339" y="2468908"/>
                <a:ext cx="0" cy="8348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二等辺三角形 18"/>
              <p:cNvSpPr/>
              <p:nvPr/>
            </p:nvSpPr>
            <p:spPr>
              <a:xfrm flipV="1">
                <a:off x="9883232" y="3138964"/>
                <a:ext cx="214213" cy="184666"/>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10" name="グループ化 9"/>
            <p:cNvGrpSpPr/>
            <p:nvPr/>
          </p:nvGrpSpPr>
          <p:grpSpPr>
            <a:xfrm>
              <a:off x="8455003" y="1520224"/>
              <a:ext cx="214213" cy="854722"/>
              <a:chOff x="9883232" y="2468908"/>
              <a:chExt cx="214213" cy="854722"/>
            </a:xfrm>
          </p:grpSpPr>
          <p:cxnSp>
            <p:nvCxnSpPr>
              <p:cNvPr id="16" name="直線コネクタ 15"/>
              <p:cNvCxnSpPr/>
              <p:nvPr/>
            </p:nvCxnSpPr>
            <p:spPr>
              <a:xfrm>
                <a:off x="9990339" y="2468908"/>
                <a:ext cx="0" cy="8348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二等辺三角形 16"/>
              <p:cNvSpPr/>
              <p:nvPr/>
            </p:nvSpPr>
            <p:spPr>
              <a:xfrm flipV="1">
                <a:off x="9883232" y="3138964"/>
                <a:ext cx="214213" cy="184666"/>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cxnSp>
          <p:nvCxnSpPr>
            <p:cNvPr id="11" name="直線コネクタ 10"/>
            <p:cNvCxnSpPr/>
            <p:nvPr/>
          </p:nvCxnSpPr>
          <p:spPr>
            <a:xfrm>
              <a:off x="4583875" y="1258618"/>
              <a:ext cx="0" cy="2006989"/>
            </a:xfrm>
            <a:prstGeom prst="line">
              <a:avLst/>
            </a:prstGeom>
            <a:ln w="381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4091049" y="1270493"/>
              <a:ext cx="492826" cy="7686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トイレ</a:t>
              </a:r>
            </a:p>
          </p:txBody>
        </p:sp>
        <p:sp>
          <p:nvSpPr>
            <p:cNvPr id="13" name="正方形/長方形 12"/>
            <p:cNvSpPr/>
            <p:nvPr/>
          </p:nvSpPr>
          <p:spPr>
            <a:xfrm>
              <a:off x="4572000" y="1270493"/>
              <a:ext cx="492826" cy="7686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トイレ</a:t>
              </a:r>
            </a:p>
          </p:txBody>
        </p:sp>
        <p:sp>
          <p:nvSpPr>
            <p:cNvPr id="14" name="テキスト ボックス 13"/>
            <p:cNvSpPr txBox="1"/>
            <p:nvPr/>
          </p:nvSpPr>
          <p:spPr>
            <a:xfrm>
              <a:off x="5964545" y="2112148"/>
              <a:ext cx="1612218" cy="369332"/>
            </a:xfrm>
            <a:prstGeom prst="rect">
              <a:avLst/>
            </a:prstGeom>
            <a:noFill/>
          </p:spPr>
          <p:txBody>
            <a:bodyPr wrap="square" rtlCol="0">
              <a:spAutoFit/>
            </a:bodyPr>
            <a:lstStyle/>
            <a:p>
              <a:pPr algn="ctr"/>
              <a:r>
                <a:rPr lang="ja-JP" altLang="en-US" dirty="0">
                  <a:solidFill>
                    <a:prstClr val="black"/>
                  </a:solidFill>
                </a:rPr>
                <a:t>ホール</a:t>
              </a:r>
              <a:endParaRPr lang="en-US" altLang="ja-JP" dirty="0">
                <a:solidFill>
                  <a:prstClr val="black"/>
                </a:solidFill>
              </a:endParaRPr>
            </a:p>
          </p:txBody>
        </p:sp>
        <p:sp>
          <p:nvSpPr>
            <p:cNvPr id="15" name="テキスト ボックス 14"/>
            <p:cNvSpPr txBox="1"/>
            <p:nvPr/>
          </p:nvSpPr>
          <p:spPr>
            <a:xfrm>
              <a:off x="1500612" y="2111327"/>
              <a:ext cx="1950784" cy="369332"/>
            </a:xfrm>
            <a:prstGeom prst="rect">
              <a:avLst/>
            </a:prstGeom>
            <a:noFill/>
          </p:spPr>
          <p:txBody>
            <a:bodyPr wrap="square" rtlCol="0">
              <a:spAutoFit/>
            </a:bodyPr>
            <a:lstStyle/>
            <a:p>
              <a:pPr algn="ctr"/>
              <a:r>
                <a:rPr lang="ja-JP" altLang="en-US" dirty="0">
                  <a:solidFill>
                    <a:prstClr val="black"/>
                  </a:solidFill>
                </a:rPr>
                <a:t>学童スペース</a:t>
              </a:r>
              <a:endParaRPr lang="en-US" altLang="ja-JP" dirty="0">
                <a:solidFill>
                  <a:prstClr val="black"/>
                </a:solidFill>
              </a:endParaRPr>
            </a:p>
          </p:txBody>
        </p:sp>
      </p:grpSp>
      <p:grpSp>
        <p:nvGrpSpPr>
          <p:cNvPr id="34" name="グループ化 33"/>
          <p:cNvGrpSpPr/>
          <p:nvPr/>
        </p:nvGrpSpPr>
        <p:grpSpPr>
          <a:xfrm>
            <a:off x="1442272" y="4178226"/>
            <a:ext cx="6334903" cy="2283539"/>
            <a:chOff x="587341" y="3798064"/>
            <a:chExt cx="8305298" cy="2993806"/>
          </a:xfrm>
        </p:grpSpPr>
        <p:sp>
          <p:nvSpPr>
            <p:cNvPr id="35" name="フリーフォーム 34"/>
            <p:cNvSpPr/>
            <p:nvPr/>
          </p:nvSpPr>
          <p:spPr>
            <a:xfrm>
              <a:off x="591787" y="3798066"/>
              <a:ext cx="8288977" cy="2992581"/>
            </a:xfrm>
            <a:custGeom>
              <a:avLst/>
              <a:gdLst>
                <a:gd name="connsiteX0" fmla="*/ 8288977 w 8288977"/>
                <a:gd name="connsiteY0" fmla="*/ 0 h 2992581"/>
                <a:gd name="connsiteX1" fmla="*/ 8288977 w 8288977"/>
                <a:gd name="connsiteY1" fmla="*/ 2980706 h 2992581"/>
                <a:gd name="connsiteX2" fmla="*/ 5676405 w 8288977"/>
                <a:gd name="connsiteY2" fmla="*/ 2980706 h 2992581"/>
                <a:gd name="connsiteX3" fmla="*/ 5676405 w 8288977"/>
                <a:gd name="connsiteY3" fmla="*/ 2006929 h 2992581"/>
                <a:gd name="connsiteX4" fmla="*/ 2755075 w 8288977"/>
                <a:gd name="connsiteY4" fmla="*/ 2006929 h 2992581"/>
                <a:gd name="connsiteX5" fmla="*/ 2755075 w 8288977"/>
                <a:gd name="connsiteY5" fmla="*/ 2992581 h 2992581"/>
                <a:gd name="connsiteX6" fmla="*/ 0 w 8288977"/>
                <a:gd name="connsiteY6" fmla="*/ 2992581 h 2992581"/>
                <a:gd name="connsiteX7" fmla="*/ 0 w 8288977"/>
                <a:gd name="connsiteY7" fmla="*/ 0 h 2992581"/>
                <a:gd name="connsiteX8" fmla="*/ 8288977 w 8288977"/>
                <a:gd name="connsiteY8" fmla="*/ 0 h 299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977" h="2992581">
                  <a:moveTo>
                    <a:pt x="8288977" y="0"/>
                  </a:moveTo>
                  <a:lnTo>
                    <a:pt x="8288977" y="2980706"/>
                  </a:lnTo>
                  <a:lnTo>
                    <a:pt x="5676405" y="2980706"/>
                  </a:lnTo>
                  <a:lnTo>
                    <a:pt x="5676405" y="2006929"/>
                  </a:lnTo>
                  <a:lnTo>
                    <a:pt x="2755075" y="2006929"/>
                  </a:lnTo>
                  <a:lnTo>
                    <a:pt x="2755075" y="2992581"/>
                  </a:lnTo>
                  <a:lnTo>
                    <a:pt x="0" y="2992581"/>
                  </a:lnTo>
                  <a:lnTo>
                    <a:pt x="0" y="0"/>
                  </a:lnTo>
                  <a:lnTo>
                    <a:pt x="8288977" y="0"/>
                  </a:lnTo>
                  <a:close/>
                </a:path>
              </a:pathLst>
            </a:cu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36" name="グループ化 35"/>
            <p:cNvGrpSpPr/>
            <p:nvPr/>
          </p:nvGrpSpPr>
          <p:grpSpPr>
            <a:xfrm>
              <a:off x="8080791" y="3798064"/>
              <a:ext cx="773872" cy="1093496"/>
              <a:chOff x="9331498" y="2100919"/>
              <a:chExt cx="773872" cy="1093496"/>
            </a:xfrm>
          </p:grpSpPr>
          <p:sp>
            <p:nvSpPr>
              <p:cNvPr id="76" name="正方形/長方形 75"/>
              <p:cNvSpPr/>
              <p:nvPr/>
            </p:nvSpPr>
            <p:spPr>
              <a:xfrm>
                <a:off x="9337423" y="2114833"/>
                <a:ext cx="760022" cy="10795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cxnSp>
            <p:nvCxnSpPr>
              <p:cNvPr id="77" name="直線コネクタ 76"/>
              <p:cNvCxnSpPr>
                <a:stCxn id="76" idx="0"/>
                <a:endCxn id="76" idx="2"/>
              </p:cNvCxnSpPr>
              <p:nvPr/>
            </p:nvCxnSpPr>
            <p:spPr>
              <a:xfrm>
                <a:off x="9717434" y="2114833"/>
                <a:ext cx="0" cy="10795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flipH="1">
                <a:off x="9345348" y="25621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9331498" y="27145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flipH="1">
                <a:off x="9341398" y="28669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flipH="1">
                <a:off x="9339423" y="30193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正方形/長方形 81"/>
              <p:cNvSpPr/>
              <p:nvPr/>
            </p:nvSpPr>
            <p:spPr>
              <a:xfrm>
                <a:off x="9331498" y="2100919"/>
                <a:ext cx="765947" cy="3088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grpSp>
        <p:grpSp>
          <p:nvGrpSpPr>
            <p:cNvPr id="37" name="グループ化 36"/>
            <p:cNvGrpSpPr/>
            <p:nvPr/>
          </p:nvGrpSpPr>
          <p:grpSpPr>
            <a:xfrm>
              <a:off x="587341" y="3809430"/>
              <a:ext cx="773872" cy="1093496"/>
              <a:chOff x="9331498" y="2100919"/>
              <a:chExt cx="773872" cy="1093496"/>
            </a:xfrm>
          </p:grpSpPr>
          <p:sp>
            <p:nvSpPr>
              <p:cNvPr id="69" name="正方形/長方形 68"/>
              <p:cNvSpPr/>
              <p:nvPr/>
            </p:nvSpPr>
            <p:spPr>
              <a:xfrm>
                <a:off x="9337423" y="2114833"/>
                <a:ext cx="760022" cy="10795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cxnSp>
            <p:nvCxnSpPr>
              <p:cNvPr id="70" name="直線コネクタ 69"/>
              <p:cNvCxnSpPr>
                <a:stCxn id="69" idx="0"/>
                <a:endCxn id="69" idx="2"/>
              </p:cNvCxnSpPr>
              <p:nvPr/>
            </p:nvCxnSpPr>
            <p:spPr>
              <a:xfrm>
                <a:off x="9717434" y="2114833"/>
                <a:ext cx="0" cy="10795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H="1">
                <a:off x="9345348" y="25621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flipH="1">
                <a:off x="9331498" y="27145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9341398" y="28669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flipH="1">
                <a:off x="9339423" y="3019335"/>
                <a:ext cx="7600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5" name="正方形/長方形 74"/>
              <p:cNvSpPr/>
              <p:nvPr/>
            </p:nvSpPr>
            <p:spPr>
              <a:xfrm>
                <a:off x="9331498" y="2100919"/>
                <a:ext cx="765947" cy="3088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grpSp>
        <p:grpSp>
          <p:nvGrpSpPr>
            <p:cNvPr id="38" name="グループ化 37"/>
            <p:cNvGrpSpPr/>
            <p:nvPr/>
          </p:nvGrpSpPr>
          <p:grpSpPr>
            <a:xfrm>
              <a:off x="602420" y="5830265"/>
              <a:ext cx="1330036" cy="936632"/>
              <a:chOff x="439387" y="5677865"/>
              <a:chExt cx="1330036" cy="936632"/>
            </a:xfrm>
          </p:grpSpPr>
          <p:sp>
            <p:nvSpPr>
              <p:cNvPr id="67" name="正方形/長方形 66"/>
              <p:cNvSpPr/>
              <p:nvPr/>
            </p:nvSpPr>
            <p:spPr>
              <a:xfrm>
                <a:off x="439387" y="5743579"/>
                <a:ext cx="1330036" cy="870918"/>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sp>
            <p:nvSpPr>
              <p:cNvPr id="68" name="テキスト ボックス 67"/>
              <p:cNvSpPr txBox="1"/>
              <p:nvPr/>
            </p:nvSpPr>
            <p:spPr>
              <a:xfrm>
                <a:off x="570015" y="5677865"/>
                <a:ext cx="1068779" cy="403507"/>
              </a:xfrm>
              <a:prstGeom prst="rect">
                <a:avLst/>
              </a:prstGeom>
              <a:noFill/>
            </p:spPr>
            <p:txBody>
              <a:bodyPr wrap="square" rtlCol="0">
                <a:spAutoFit/>
              </a:bodyPr>
              <a:lstStyle/>
              <a:p>
                <a:pPr algn="ctr"/>
                <a:r>
                  <a:rPr lang="ja-JP" altLang="en-US" sz="1400" dirty="0">
                    <a:solidFill>
                      <a:prstClr val="black"/>
                    </a:solidFill>
                  </a:rPr>
                  <a:t>ホール</a:t>
                </a:r>
              </a:p>
            </p:txBody>
          </p:sp>
        </p:grpSp>
        <p:grpSp>
          <p:nvGrpSpPr>
            <p:cNvPr id="39" name="グループ化 38"/>
            <p:cNvGrpSpPr/>
            <p:nvPr/>
          </p:nvGrpSpPr>
          <p:grpSpPr>
            <a:xfrm>
              <a:off x="7550728" y="5847264"/>
              <a:ext cx="1330036" cy="936632"/>
              <a:chOff x="439387" y="5677865"/>
              <a:chExt cx="1330036" cy="936632"/>
            </a:xfrm>
          </p:grpSpPr>
          <p:sp>
            <p:nvSpPr>
              <p:cNvPr id="65" name="正方形/長方形 64"/>
              <p:cNvSpPr/>
              <p:nvPr/>
            </p:nvSpPr>
            <p:spPr>
              <a:xfrm>
                <a:off x="439387" y="5743579"/>
                <a:ext cx="1330036" cy="870918"/>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ndParaRPr>
              </a:p>
            </p:txBody>
          </p:sp>
          <p:sp>
            <p:nvSpPr>
              <p:cNvPr id="66" name="テキスト ボックス 65"/>
              <p:cNvSpPr txBox="1"/>
              <p:nvPr/>
            </p:nvSpPr>
            <p:spPr>
              <a:xfrm>
                <a:off x="570015" y="5677865"/>
                <a:ext cx="1068779" cy="403507"/>
              </a:xfrm>
              <a:prstGeom prst="rect">
                <a:avLst/>
              </a:prstGeom>
              <a:noFill/>
            </p:spPr>
            <p:txBody>
              <a:bodyPr wrap="square" rtlCol="0">
                <a:spAutoFit/>
              </a:bodyPr>
              <a:lstStyle/>
              <a:p>
                <a:pPr algn="ctr"/>
                <a:r>
                  <a:rPr lang="ja-JP" altLang="en-US" sz="1400" dirty="0">
                    <a:solidFill>
                      <a:prstClr val="black"/>
                    </a:solidFill>
                  </a:rPr>
                  <a:t>ホール</a:t>
                </a:r>
              </a:p>
            </p:txBody>
          </p:sp>
        </p:grpSp>
        <p:sp>
          <p:nvSpPr>
            <p:cNvPr id="40" name="正方形/長方形 39"/>
            <p:cNvSpPr/>
            <p:nvPr/>
          </p:nvSpPr>
          <p:spPr>
            <a:xfrm>
              <a:off x="7906988" y="6269355"/>
              <a:ext cx="985651" cy="5225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玄関</a:t>
              </a:r>
            </a:p>
          </p:txBody>
        </p:sp>
        <p:sp>
          <p:nvSpPr>
            <p:cNvPr id="41" name="正方形/長方形 40"/>
            <p:cNvSpPr/>
            <p:nvPr/>
          </p:nvSpPr>
          <p:spPr>
            <a:xfrm>
              <a:off x="591787" y="6244381"/>
              <a:ext cx="985652" cy="52251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玄関</a:t>
              </a:r>
            </a:p>
          </p:txBody>
        </p:sp>
        <p:cxnSp>
          <p:nvCxnSpPr>
            <p:cNvPr id="42" name="直線コネクタ 41"/>
            <p:cNvCxnSpPr/>
            <p:nvPr/>
          </p:nvCxnSpPr>
          <p:spPr>
            <a:xfrm>
              <a:off x="4736275" y="3798066"/>
              <a:ext cx="0" cy="2006989"/>
            </a:xfrm>
            <a:prstGeom prst="line">
              <a:avLst/>
            </a:prstGeom>
            <a:ln w="381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4243449" y="3798066"/>
              <a:ext cx="492826" cy="7686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トイレ</a:t>
              </a:r>
            </a:p>
          </p:txBody>
        </p:sp>
        <p:sp>
          <p:nvSpPr>
            <p:cNvPr id="44" name="正方形/長方形 43"/>
            <p:cNvSpPr/>
            <p:nvPr/>
          </p:nvSpPr>
          <p:spPr>
            <a:xfrm>
              <a:off x="4724400" y="3798066"/>
              <a:ext cx="492826" cy="768682"/>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トイレ</a:t>
              </a:r>
            </a:p>
          </p:txBody>
        </p:sp>
        <p:cxnSp>
          <p:nvCxnSpPr>
            <p:cNvPr id="45" name="直線コネクタ 44"/>
            <p:cNvCxnSpPr/>
            <p:nvPr/>
          </p:nvCxnSpPr>
          <p:spPr>
            <a:xfrm>
              <a:off x="2595748" y="3798064"/>
              <a:ext cx="0" cy="1603230"/>
            </a:xfrm>
            <a:prstGeom prst="line">
              <a:avLst/>
            </a:prstGeom>
            <a:ln w="381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6923054" y="3798066"/>
              <a:ext cx="0" cy="1603230"/>
            </a:xfrm>
            <a:prstGeom prst="line">
              <a:avLst/>
            </a:prstGeom>
            <a:ln w="381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フリーフォーム 46"/>
            <p:cNvSpPr/>
            <p:nvPr/>
          </p:nvSpPr>
          <p:spPr>
            <a:xfrm>
              <a:off x="1933698" y="5401294"/>
              <a:ext cx="1389413" cy="1377537"/>
            </a:xfrm>
            <a:custGeom>
              <a:avLst/>
              <a:gdLst>
                <a:gd name="connsiteX0" fmla="*/ 676894 w 1389413"/>
                <a:gd name="connsiteY0" fmla="*/ 0 h 1377537"/>
                <a:gd name="connsiteX1" fmla="*/ 1389413 w 1389413"/>
                <a:gd name="connsiteY1" fmla="*/ 0 h 1377537"/>
                <a:gd name="connsiteX2" fmla="*/ 1389413 w 1389413"/>
                <a:gd name="connsiteY2" fmla="*/ 1377537 h 1377537"/>
                <a:gd name="connsiteX3" fmla="*/ 0 w 1389413"/>
                <a:gd name="connsiteY3" fmla="*/ 1377537 h 1377537"/>
                <a:gd name="connsiteX4" fmla="*/ 0 w 1389413"/>
                <a:gd name="connsiteY4" fmla="*/ 510638 h 1377537"/>
                <a:gd name="connsiteX5" fmla="*/ 676894 w 1389413"/>
                <a:gd name="connsiteY5" fmla="*/ 0 h 137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13" h="1377537">
                  <a:moveTo>
                    <a:pt x="676894" y="0"/>
                  </a:moveTo>
                  <a:lnTo>
                    <a:pt x="1389413" y="0"/>
                  </a:lnTo>
                  <a:lnTo>
                    <a:pt x="1389413" y="1377537"/>
                  </a:lnTo>
                  <a:lnTo>
                    <a:pt x="0" y="1377537"/>
                  </a:lnTo>
                  <a:lnTo>
                    <a:pt x="0" y="510638"/>
                  </a:lnTo>
                  <a:lnTo>
                    <a:pt x="676894" y="0"/>
                  </a:ln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事務所</a:t>
              </a:r>
            </a:p>
          </p:txBody>
        </p:sp>
        <p:sp>
          <p:nvSpPr>
            <p:cNvPr id="48" name="フリーフォーム 47"/>
            <p:cNvSpPr/>
            <p:nvPr/>
          </p:nvSpPr>
          <p:spPr>
            <a:xfrm flipH="1">
              <a:off x="6291943" y="5401293"/>
              <a:ext cx="1389413" cy="1377537"/>
            </a:xfrm>
            <a:custGeom>
              <a:avLst/>
              <a:gdLst>
                <a:gd name="connsiteX0" fmla="*/ 676894 w 1389413"/>
                <a:gd name="connsiteY0" fmla="*/ 0 h 1377537"/>
                <a:gd name="connsiteX1" fmla="*/ 1389413 w 1389413"/>
                <a:gd name="connsiteY1" fmla="*/ 0 h 1377537"/>
                <a:gd name="connsiteX2" fmla="*/ 1389413 w 1389413"/>
                <a:gd name="connsiteY2" fmla="*/ 1377537 h 1377537"/>
                <a:gd name="connsiteX3" fmla="*/ 0 w 1389413"/>
                <a:gd name="connsiteY3" fmla="*/ 1377537 h 1377537"/>
                <a:gd name="connsiteX4" fmla="*/ 0 w 1389413"/>
                <a:gd name="connsiteY4" fmla="*/ 510638 h 1377537"/>
                <a:gd name="connsiteX5" fmla="*/ 676894 w 1389413"/>
                <a:gd name="connsiteY5" fmla="*/ 0 h 137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13" h="1377537">
                  <a:moveTo>
                    <a:pt x="676894" y="0"/>
                  </a:moveTo>
                  <a:lnTo>
                    <a:pt x="1389413" y="0"/>
                  </a:lnTo>
                  <a:lnTo>
                    <a:pt x="1389413" y="1377537"/>
                  </a:lnTo>
                  <a:lnTo>
                    <a:pt x="0" y="1377537"/>
                  </a:lnTo>
                  <a:lnTo>
                    <a:pt x="0" y="510638"/>
                  </a:lnTo>
                  <a:lnTo>
                    <a:pt x="676894" y="0"/>
                  </a:ln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事務所</a:t>
              </a:r>
            </a:p>
          </p:txBody>
        </p:sp>
        <p:sp>
          <p:nvSpPr>
            <p:cNvPr id="49" name="テキスト ボックス 48"/>
            <p:cNvSpPr txBox="1"/>
            <p:nvPr/>
          </p:nvSpPr>
          <p:spPr>
            <a:xfrm>
              <a:off x="1084613" y="4925024"/>
              <a:ext cx="1211284" cy="369332"/>
            </a:xfrm>
            <a:prstGeom prst="rect">
              <a:avLst/>
            </a:prstGeom>
            <a:noFill/>
          </p:spPr>
          <p:txBody>
            <a:bodyPr wrap="square" rtlCol="0">
              <a:spAutoFit/>
            </a:bodyPr>
            <a:lstStyle/>
            <a:p>
              <a:pPr algn="ctr"/>
              <a:r>
                <a:rPr lang="ja-JP" altLang="en-US" dirty="0">
                  <a:solidFill>
                    <a:prstClr val="black"/>
                  </a:solidFill>
                </a:rPr>
                <a:t>保育室</a:t>
              </a:r>
            </a:p>
          </p:txBody>
        </p:sp>
        <p:sp>
          <p:nvSpPr>
            <p:cNvPr id="50" name="テキスト ボックス 49"/>
            <p:cNvSpPr txBox="1"/>
            <p:nvPr/>
          </p:nvSpPr>
          <p:spPr>
            <a:xfrm>
              <a:off x="3032165" y="4692981"/>
              <a:ext cx="1211284" cy="369332"/>
            </a:xfrm>
            <a:prstGeom prst="rect">
              <a:avLst/>
            </a:prstGeom>
            <a:noFill/>
          </p:spPr>
          <p:txBody>
            <a:bodyPr wrap="square" rtlCol="0">
              <a:spAutoFit/>
            </a:bodyPr>
            <a:lstStyle/>
            <a:p>
              <a:pPr algn="ctr"/>
              <a:r>
                <a:rPr lang="ja-JP" altLang="en-US" dirty="0">
                  <a:solidFill>
                    <a:prstClr val="black"/>
                  </a:solidFill>
                </a:rPr>
                <a:t>保育室</a:t>
              </a:r>
            </a:p>
          </p:txBody>
        </p:sp>
        <p:sp>
          <p:nvSpPr>
            <p:cNvPr id="51" name="テキスト ボックス 50"/>
            <p:cNvSpPr txBox="1"/>
            <p:nvPr/>
          </p:nvSpPr>
          <p:spPr>
            <a:xfrm>
              <a:off x="4847476" y="4692981"/>
              <a:ext cx="1950784" cy="369332"/>
            </a:xfrm>
            <a:prstGeom prst="rect">
              <a:avLst/>
            </a:prstGeom>
            <a:noFill/>
          </p:spPr>
          <p:txBody>
            <a:bodyPr wrap="square" rtlCol="0">
              <a:spAutoFit/>
            </a:bodyPr>
            <a:lstStyle/>
            <a:p>
              <a:pPr algn="ctr"/>
              <a:r>
                <a:rPr lang="ja-JP" altLang="en-US" dirty="0">
                  <a:solidFill>
                    <a:prstClr val="black"/>
                  </a:solidFill>
                </a:rPr>
                <a:t>憩いスペース</a:t>
              </a:r>
              <a:endParaRPr lang="en-US" altLang="ja-JP" dirty="0">
                <a:solidFill>
                  <a:prstClr val="black"/>
                </a:solidFill>
              </a:endParaRPr>
            </a:p>
          </p:txBody>
        </p:sp>
        <p:sp>
          <p:nvSpPr>
            <p:cNvPr id="52" name="テキスト ボックス 51"/>
            <p:cNvSpPr txBox="1"/>
            <p:nvPr/>
          </p:nvSpPr>
          <p:spPr>
            <a:xfrm>
              <a:off x="6933010" y="4925024"/>
              <a:ext cx="1950784" cy="369332"/>
            </a:xfrm>
            <a:prstGeom prst="rect">
              <a:avLst/>
            </a:prstGeom>
            <a:noFill/>
          </p:spPr>
          <p:txBody>
            <a:bodyPr wrap="square" rtlCol="0">
              <a:spAutoFit/>
            </a:bodyPr>
            <a:lstStyle/>
            <a:p>
              <a:pPr algn="ctr"/>
              <a:r>
                <a:rPr lang="ja-JP" altLang="en-US" dirty="0">
                  <a:solidFill>
                    <a:prstClr val="black"/>
                  </a:solidFill>
                </a:rPr>
                <a:t>憩いスペース</a:t>
              </a:r>
              <a:endParaRPr lang="en-US" altLang="ja-JP" dirty="0">
                <a:solidFill>
                  <a:prstClr val="black"/>
                </a:solidFill>
              </a:endParaRPr>
            </a:p>
          </p:txBody>
        </p:sp>
        <p:grpSp>
          <p:nvGrpSpPr>
            <p:cNvPr id="53" name="グループ化 52"/>
            <p:cNvGrpSpPr/>
            <p:nvPr/>
          </p:nvGrpSpPr>
          <p:grpSpPr>
            <a:xfrm>
              <a:off x="653530" y="4012276"/>
              <a:ext cx="627644" cy="890650"/>
              <a:chOff x="-2646449" y="5124202"/>
              <a:chExt cx="627644" cy="890650"/>
            </a:xfrm>
          </p:grpSpPr>
          <p:cxnSp>
            <p:nvCxnSpPr>
              <p:cNvPr id="61" name="直線コネクタ 60"/>
              <p:cNvCxnSpPr/>
              <p:nvPr/>
            </p:nvCxnSpPr>
            <p:spPr>
              <a:xfrm>
                <a:off x="-2018805" y="5124202"/>
                <a:ext cx="0" cy="8906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H="1">
                <a:off x="-2539341" y="5134098"/>
                <a:ext cx="5205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2539342" y="5134098"/>
                <a:ext cx="0" cy="8348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二等辺三角形 63"/>
              <p:cNvSpPr/>
              <p:nvPr/>
            </p:nvSpPr>
            <p:spPr>
              <a:xfrm flipV="1">
                <a:off x="-2646449" y="5804154"/>
                <a:ext cx="214213" cy="184666"/>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54" name="グループ化 53"/>
            <p:cNvGrpSpPr/>
            <p:nvPr/>
          </p:nvGrpSpPr>
          <p:grpSpPr>
            <a:xfrm flipH="1">
              <a:off x="8204489" y="3994295"/>
              <a:ext cx="627644" cy="890650"/>
              <a:chOff x="-2646449" y="5124202"/>
              <a:chExt cx="627644" cy="890650"/>
            </a:xfrm>
          </p:grpSpPr>
          <p:cxnSp>
            <p:nvCxnSpPr>
              <p:cNvPr id="57" name="直線コネクタ 56"/>
              <p:cNvCxnSpPr/>
              <p:nvPr/>
            </p:nvCxnSpPr>
            <p:spPr>
              <a:xfrm>
                <a:off x="-2018805" y="5124202"/>
                <a:ext cx="0" cy="8906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flipH="1">
                <a:off x="-2539341" y="5134098"/>
                <a:ext cx="5205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2539342" y="5134098"/>
                <a:ext cx="0" cy="8348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二等辺三角形 59"/>
              <p:cNvSpPr/>
              <p:nvPr/>
            </p:nvSpPr>
            <p:spPr>
              <a:xfrm flipV="1">
                <a:off x="-2646449" y="5804154"/>
                <a:ext cx="214213" cy="184666"/>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55" name="正方形/長方形 54"/>
            <p:cNvSpPr/>
            <p:nvPr/>
          </p:nvSpPr>
          <p:spPr>
            <a:xfrm>
              <a:off x="595266" y="3817877"/>
              <a:ext cx="403785" cy="1090516"/>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6" name="正方形/長方形 55"/>
            <p:cNvSpPr/>
            <p:nvPr/>
          </p:nvSpPr>
          <p:spPr>
            <a:xfrm>
              <a:off x="8461221" y="3817877"/>
              <a:ext cx="403785" cy="1090516"/>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83" name="円形吹き出し 82"/>
          <p:cNvSpPr/>
          <p:nvPr/>
        </p:nvSpPr>
        <p:spPr>
          <a:xfrm>
            <a:off x="1874057" y="1225845"/>
            <a:ext cx="2866030" cy="800145"/>
          </a:xfrm>
          <a:prstGeom prst="wedgeEllipseCallout">
            <a:avLst>
              <a:gd name="adj1" fmla="val -7023"/>
              <a:gd name="adj2" fmla="val 104685"/>
            </a:avLst>
          </a:prstGeom>
          <a:solidFill>
            <a:schemeClr val="bg1"/>
          </a:solidFill>
          <a:ln w="38100">
            <a:solidFill>
              <a:srgbClr val="F5C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放課後に小学生が利用</a:t>
            </a:r>
          </a:p>
        </p:txBody>
      </p:sp>
      <p:sp>
        <p:nvSpPr>
          <p:cNvPr id="84" name="正方形/長方形 83"/>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2800" dirty="0">
                <a:solidFill>
                  <a:prstClr val="black"/>
                </a:solidFill>
                <a:latin typeface="ＭＳ Ｐゴシック" panose="020B0600070205080204" pitchFamily="50" charset="-128"/>
              </a:rPr>
              <a:t>健やか</a:t>
            </a:r>
            <a:r>
              <a:rPr lang="ja-JP" altLang="en-US" sz="2800" dirty="0" smtClean="0">
                <a:solidFill>
                  <a:prstClr val="black"/>
                </a:solidFill>
                <a:latin typeface="ＭＳ Ｐゴシック" panose="020B0600070205080204" pitchFamily="50" charset="-128"/>
              </a:rPr>
              <a:t>ホームのフロア案</a:t>
            </a:r>
            <a:endParaRPr lang="ja-JP" altLang="en-US" sz="2800" dirty="0">
              <a:solidFill>
                <a:prstClr val="black"/>
              </a:solidFill>
              <a:latin typeface="ＭＳ Ｐゴシック" panose="020B0600070205080204" pitchFamily="50" charset="-128"/>
            </a:endParaRPr>
          </a:p>
        </p:txBody>
      </p:sp>
      <p:sp>
        <p:nvSpPr>
          <p:cNvPr id="85" name="角丸四角形 84"/>
          <p:cNvSpPr/>
          <p:nvPr/>
        </p:nvSpPr>
        <p:spPr>
          <a:xfrm>
            <a:off x="137550" y="140706"/>
            <a:ext cx="4743543"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r>
              <a:rPr lang="en-US" altLang="ja-JP" sz="3200" dirty="0">
                <a:solidFill>
                  <a:prstClr val="white"/>
                </a:solidFill>
                <a:latin typeface="HGS明朝E" panose="02020900000000000000" pitchFamily="18" charset="-128"/>
                <a:ea typeface="HGS明朝E" panose="02020900000000000000" pitchFamily="18" charset="-128"/>
              </a:rPr>
              <a:t>【</a:t>
            </a:r>
            <a:r>
              <a:rPr lang="ja-JP" altLang="en-US" sz="3200" dirty="0">
                <a:solidFill>
                  <a:prstClr val="white"/>
                </a:solidFill>
                <a:latin typeface="HGS明朝E" panose="02020900000000000000" pitchFamily="18" charset="-128"/>
                <a:ea typeface="HGS明朝E" panose="02020900000000000000" pitchFamily="18" charset="-128"/>
              </a:rPr>
              <a:t>おおつ野</a:t>
            </a:r>
            <a:r>
              <a:rPr lang="en-US" altLang="ja-JP" sz="3200" dirty="0">
                <a:solidFill>
                  <a:prstClr val="white"/>
                </a:solidFill>
                <a:latin typeface="HGS明朝E" panose="02020900000000000000" pitchFamily="18" charset="-128"/>
                <a:ea typeface="HGS明朝E" panose="02020900000000000000" pitchFamily="18" charset="-128"/>
              </a:rPr>
              <a:t>】</a:t>
            </a:r>
            <a:endParaRPr lang="ja-JP" altLang="en-US" sz="3200" dirty="0">
              <a:solidFill>
                <a:prstClr val="white"/>
              </a:solidFill>
              <a:latin typeface="HGS明朝E" panose="02020900000000000000" pitchFamily="18" charset="-128"/>
              <a:ea typeface="HGS明朝E" panose="02020900000000000000" pitchFamily="18" charset="-128"/>
            </a:endParaRPr>
          </a:p>
        </p:txBody>
      </p:sp>
      <p:sp>
        <p:nvSpPr>
          <p:cNvPr id="86" name="円形吹き出し 85"/>
          <p:cNvSpPr/>
          <p:nvPr/>
        </p:nvSpPr>
        <p:spPr>
          <a:xfrm>
            <a:off x="1312465" y="3549020"/>
            <a:ext cx="2866030" cy="800145"/>
          </a:xfrm>
          <a:prstGeom prst="wedgeEllipseCallout">
            <a:avLst>
              <a:gd name="adj1" fmla="val 7739"/>
              <a:gd name="adj2" fmla="val 109802"/>
            </a:avLst>
          </a:prstGeom>
          <a:solidFill>
            <a:schemeClr val="bg1"/>
          </a:solidFill>
          <a:ln w="38100">
            <a:solidFill>
              <a:srgbClr val="F5C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保育スペース</a:t>
            </a:r>
          </a:p>
        </p:txBody>
      </p:sp>
      <p:sp>
        <p:nvSpPr>
          <p:cNvPr id="87" name="円形吹き出し 86"/>
          <p:cNvSpPr/>
          <p:nvPr/>
        </p:nvSpPr>
        <p:spPr>
          <a:xfrm>
            <a:off x="5028574" y="3568701"/>
            <a:ext cx="2866030" cy="800145"/>
          </a:xfrm>
          <a:prstGeom prst="wedgeEllipseCallout">
            <a:avLst>
              <a:gd name="adj1" fmla="val -7023"/>
              <a:gd name="adj2" fmla="val 104685"/>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高齢者が憩う</a:t>
            </a:r>
          </a:p>
        </p:txBody>
      </p:sp>
      <p:sp>
        <p:nvSpPr>
          <p:cNvPr id="88" name="円形吹き出し 87"/>
          <p:cNvSpPr/>
          <p:nvPr/>
        </p:nvSpPr>
        <p:spPr>
          <a:xfrm>
            <a:off x="4837502" y="1136427"/>
            <a:ext cx="2866030" cy="800145"/>
          </a:xfrm>
          <a:prstGeom prst="wedgeEllipseCallout">
            <a:avLst>
              <a:gd name="adj1" fmla="val 1072"/>
              <a:gd name="adj2" fmla="val 123447"/>
            </a:avLst>
          </a:prstGeom>
          <a:solidFill>
            <a:schemeClr val="bg1"/>
          </a:solidFill>
          <a:ln w="38100">
            <a:solidFill>
              <a:srgbClr val="F5C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イベントを行う</a:t>
            </a:r>
          </a:p>
        </p:txBody>
      </p:sp>
      <p:sp>
        <p:nvSpPr>
          <p:cNvPr id="89" name="正方形/長方形 88"/>
          <p:cNvSpPr/>
          <p:nvPr/>
        </p:nvSpPr>
        <p:spPr>
          <a:xfrm>
            <a:off x="463171" y="4186288"/>
            <a:ext cx="536126" cy="536126"/>
          </a:xfrm>
          <a:prstGeom prst="rect">
            <a:avLst/>
          </a:prstGeom>
          <a:solidFill>
            <a:srgbClr val="BD92DE"/>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1F</a:t>
            </a:r>
            <a:endParaRPr lang="ja-JP" altLang="en-US" sz="2400" b="1" dirty="0">
              <a:solidFill>
                <a:prstClr val="white"/>
              </a:solidFill>
            </a:endParaRPr>
          </a:p>
        </p:txBody>
      </p:sp>
      <p:sp>
        <p:nvSpPr>
          <p:cNvPr id="90" name="正方形/長方形 89"/>
          <p:cNvSpPr/>
          <p:nvPr/>
        </p:nvSpPr>
        <p:spPr>
          <a:xfrm>
            <a:off x="463171" y="1882067"/>
            <a:ext cx="536126" cy="536126"/>
          </a:xfrm>
          <a:prstGeom prst="rect">
            <a:avLst/>
          </a:prstGeom>
          <a:solidFill>
            <a:srgbClr val="BD92DE"/>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prstClr val="white"/>
                </a:solidFill>
              </a:rPr>
              <a:t>2F</a:t>
            </a:r>
            <a:endParaRPr lang="ja-JP" altLang="en-US" sz="2400" b="1" dirty="0">
              <a:solidFill>
                <a:prstClr val="white"/>
              </a:solidFill>
            </a:endParaRPr>
          </a:p>
        </p:txBody>
      </p:sp>
    </p:spTree>
    <p:extLst>
      <p:ext uri="{BB962C8B-B14F-4D97-AF65-F5344CB8AC3E}">
        <p14:creationId xmlns:p14="http://schemas.microsoft.com/office/powerpoint/2010/main" val="4170173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65</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健やかホームの建設</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9" name="正方形/長方形 8"/>
          <p:cNvSpPr/>
          <p:nvPr/>
        </p:nvSpPr>
        <p:spPr>
          <a:xfrm>
            <a:off x="1223320" y="2594923"/>
            <a:ext cx="2631989" cy="827884"/>
          </a:xfrm>
          <a:prstGeom prst="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健康増進</a:t>
            </a:r>
            <a:endParaRPr kumimoji="1" lang="en-US" altLang="ja-JP" dirty="0" smtClean="0">
              <a:solidFill>
                <a:schemeClr val="tx1"/>
              </a:solidFill>
            </a:endParaRPr>
          </a:p>
          <a:p>
            <a:pPr algn="ctr"/>
            <a:r>
              <a:rPr lang="ja-JP" altLang="en-US" dirty="0" smtClean="0">
                <a:solidFill>
                  <a:schemeClr val="tx1"/>
                </a:solidFill>
              </a:rPr>
              <a:t>生きがい</a:t>
            </a:r>
            <a:r>
              <a:rPr lang="ja-JP" altLang="en-US" dirty="0">
                <a:solidFill>
                  <a:schemeClr val="tx1"/>
                </a:solidFill>
              </a:rPr>
              <a:t>創出</a:t>
            </a:r>
            <a:endParaRPr kumimoji="1" lang="ja-JP" altLang="en-US" dirty="0">
              <a:solidFill>
                <a:schemeClr val="tx1"/>
              </a:solidFill>
            </a:endParaRPr>
          </a:p>
        </p:txBody>
      </p:sp>
      <p:sp>
        <p:nvSpPr>
          <p:cNvPr id="10" name="角丸四角形 9"/>
          <p:cNvSpPr/>
          <p:nvPr/>
        </p:nvSpPr>
        <p:spPr>
          <a:xfrm>
            <a:off x="1223319" y="2051216"/>
            <a:ext cx="2631989" cy="543697"/>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t>高齢者</a:t>
            </a:r>
            <a:endParaRPr kumimoji="1" lang="ja-JP" altLang="en-US" sz="2000" dirty="0"/>
          </a:p>
        </p:txBody>
      </p:sp>
      <p:sp>
        <p:nvSpPr>
          <p:cNvPr id="11" name="正方形/長方形 10"/>
          <p:cNvSpPr/>
          <p:nvPr/>
        </p:nvSpPr>
        <p:spPr>
          <a:xfrm>
            <a:off x="5141956" y="2594923"/>
            <a:ext cx="2631989" cy="827884"/>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子育て支援</a:t>
            </a:r>
            <a:endParaRPr kumimoji="1" lang="en-US" altLang="ja-JP" dirty="0" smtClean="0">
              <a:solidFill>
                <a:schemeClr val="tx1"/>
              </a:solidFill>
            </a:endParaRPr>
          </a:p>
          <a:p>
            <a:pPr algn="ctr"/>
            <a:r>
              <a:rPr lang="ja-JP" altLang="en-US" dirty="0" smtClean="0">
                <a:solidFill>
                  <a:schemeClr val="tx1"/>
                </a:solidFill>
              </a:rPr>
              <a:t>孤立</a:t>
            </a:r>
            <a:r>
              <a:rPr lang="ja-JP" altLang="en-US" dirty="0">
                <a:solidFill>
                  <a:schemeClr val="tx1"/>
                </a:solidFill>
              </a:rPr>
              <a:t>防止</a:t>
            </a:r>
            <a:endParaRPr kumimoji="1" lang="ja-JP" altLang="en-US" dirty="0">
              <a:solidFill>
                <a:schemeClr val="tx1"/>
              </a:solidFill>
            </a:endParaRPr>
          </a:p>
        </p:txBody>
      </p:sp>
      <p:sp>
        <p:nvSpPr>
          <p:cNvPr id="12" name="角丸四角形 11"/>
          <p:cNvSpPr/>
          <p:nvPr/>
        </p:nvSpPr>
        <p:spPr>
          <a:xfrm>
            <a:off x="5141955" y="2051216"/>
            <a:ext cx="2631989" cy="543697"/>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t>子育て</a:t>
            </a:r>
            <a:r>
              <a:rPr lang="ja-JP" altLang="en-US" sz="2000" dirty="0"/>
              <a:t>世代</a:t>
            </a:r>
            <a:endParaRPr kumimoji="1" lang="ja-JP" altLang="en-US" sz="2000" dirty="0"/>
          </a:p>
        </p:txBody>
      </p:sp>
      <p:sp>
        <p:nvSpPr>
          <p:cNvPr id="13" name="対角する 2 つの角を切り取った四角形 12"/>
          <p:cNvSpPr/>
          <p:nvPr/>
        </p:nvSpPr>
        <p:spPr>
          <a:xfrm>
            <a:off x="137550" y="1263982"/>
            <a:ext cx="5040091"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健やかホーム建設の目的</a:t>
            </a:r>
            <a:endParaRPr lang="ja-JP" altLang="en-US" sz="2400" dirty="0">
              <a:solidFill>
                <a:prstClr val="black"/>
              </a:solidFill>
            </a:endParaRPr>
          </a:p>
        </p:txBody>
      </p:sp>
      <p:sp>
        <p:nvSpPr>
          <p:cNvPr id="14" name="対角する 2 つの角を切り取った四角形 13"/>
          <p:cNvSpPr/>
          <p:nvPr/>
        </p:nvSpPr>
        <p:spPr>
          <a:xfrm>
            <a:off x="137550" y="3881157"/>
            <a:ext cx="5040091"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高齢者・子育て世代の交流</a:t>
            </a:r>
            <a:endParaRPr lang="ja-JP" altLang="en-US" sz="2400" dirty="0">
              <a:solidFill>
                <a:prstClr val="black"/>
              </a:solidFill>
            </a:endParaRPr>
          </a:p>
        </p:txBody>
      </p:sp>
      <p:sp>
        <p:nvSpPr>
          <p:cNvPr id="15" name="テキスト ボックス 14"/>
          <p:cNvSpPr txBox="1"/>
          <p:nvPr/>
        </p:nvSpPr>
        <p:spPr>
          <a:xfrm>
            <a:off x="1661984" y="4480519"/>
            <a:ext cx="5820032" cy="2308324"/>
          </a:xfrm>
          <a:prstGeom prst="rect">
            <a:avLst/>
          </a:prstGeom>
          <a:noFill/>
        </p:spPr>
        <p:txBody>
          <a:bodyPr wrap="square" rtlCol="0">
            <a:spAutoFit/>
          </a:bodyPr>
          <a:lstStyle/>
          <a:p>
            <a:pPr marL="285750" indent="-285750">
              <a:buFont typeface="Wingdings" panose="05000000000000000000" pitchFamily="2" charset="2"/>
              <a:buChar char="n"/>
            </a:pPr>
            <a:r>
              <a:rPr kumimoji="1" lang="ja-JP" altLang="en-US" dirty="0" smtClean="0"/>
              <a:t>絵本の読み聞かせ</a:t>
            </a:r>
            <a:endParaRPr kumimoji="1" lang="en-US" altLang="ja-JP" dirty="0" smtClean="0"/>
          </a:p>
          <a:p>
            <a:pPr marL="285750" indent="-285750">
              <a:buFont typeface="Wingdings" panose="05000000000000000000" pitchFamily="2" charset="2"/>
              <a:buChar char="n"/>
            </a:pPr>
            <a:r>
              <a:rPr lang="ja-JP" altLang="en-US" dirty="0" smtClean="0"/>
              <a:t>育児体験談の講演</a:t>
            </a:r>
            <a:endParaRPr lang="en-US" altLang="ja-JP" dirty="0" smtClean="0"/>
          </a:p>
          <a:p>
            <a:pPr marL="285750" indent="-285750">
              <a:buFont typeface="Wingdings" panose="05000000000000000000" pitchFamily="2" charset="2"/>
              <a:buChar char="n"/>
            </a:pPr>
            <a:r>
              <a:rPr kumimoji="1" lang="ja-JP" altLang="en-US" dirty="0" smtClean="0"/>
              <a:t>おやつ作り指導</a:t>
            </a:r>
            <a:endParaRPr kumimoji="1" lang="en-US" altLang="ja-JP" dirty="0" smtClean="0"/>
          </a:p>
          <a:p>
            <a:pPr marL="285750" indent="-285750">
              <a:buFont typeface="Wingdings" panose="05000000000000000000" pitchFamily="2" charset="2"/>
              <a:buChar char="n"/>
            </a:pPr>
            <a:r>
              <a:rPr lang="ja-JP" altLang="en-US" dirty="0" smtClean="0"/>
              <a:t>昔遊び（お手玉・</a:t>
            </a:r>
            <a:r>
              <a:rPr lang="ja-JP" altLang="en-US" dirty="0" err="1" smtClean="0"/>
              <a:t>あや</a:t>
            </a:r>
            <a:r>
              <a:rPr lang="ja-JP" altLang="en-US" dirty="0" smtClean="0"/>
              <a:t>とりなど）</a:t>
            </a:r>
            <a:endParaRPr lang="en-US" altLang="ja-JP" dirty="0" smtClean="0"/>
          </a:p>
          <a:p>
            <a:pPr marL="285750" indent="-285750">
              <a:buFont typeface="Wingdings" panose="05000000000000000000" pitchFamily="2" charset="2"/>
              <a:buChar char="n"/>
            </a:pPr>
            <a:endParaRPr kumimoji="1" lang="en-US" altLang="ja-JP" dirty="0"/>
          </a:p>
          <a:p>
            <a:r>
              <a:rPr kumimoji="1" lang="ja-JP" altLang="en-US" dirty="0" smtClean="0"/>
              <a:t>知識を持つ高齢者と子育て世代が交流することで、</a:t>
            </a:r>
            <a:endParaRPr kumimoji="1" lang="en-US" altLang="ja-JP" dirty="0" smtClean="0"/>
          </a:p>
          <a:p>
            <a:r>
              <a:rPr lang="ja-JP" altLang="en-US" dirty="0" smtClean="0"/>
              <a:t>子育て世代とっては育児負担の軽減や孤立防止、</a:t>
            </a:r>
            <a:endParaRPr lang="en-US" altLang="ja-JP" dirty="0" smtClean="0"/>
          </a:p>
          <a:p>
            <a:r>
              <a:rPr kumimoji="1" lang="ja-JP" altLang="en-US" dirty="0" smtClean="0"/>
              <a:t>高齢者にとっては生き甲斐の創出や健康増進につながる</a:t>
            </a:r>
            <a:endParaRPr kumimoji="1" lang="ja-JP" altLang="en-US" dirty="0"/>
          </a:p>
        </p:txBody>
      </p:sp>
    </p:spTree>
    <p:extLst>
      <p:ext uri="{BB962C8B-B14F-4D97-AF65-F5344CB8AC3E}">
        <p14:creationId xmlns:p14="http://schemas.microsoft.com/office/powerpoint/2010/main" val="304308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66</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a:solidFill>
                  <a:prstClr val="black"/>
                </a:solidFill>
                <a:latin typeface="ＭＳ Ｐゴシック" panose="020B0600070205080204" pitchFamily="50" charset="-128"/>
              </a:rPr>
              <a:t>子育</a:t>
            </a:r>
            <a:r>
              <a:rPr lang="ja-JP" altLang="en-US" sz="3200" dirty="0" smtClean="0">
                <a:solidFill>
                  <a:prstClr val="black"/>
                </a:solidFill>
                <a:latin typeface="ＭＳ Ｐゴシック" panose="020B0600070205080204" pitchFamily="50" charset="-128"/>
              </a:rPr>
              <a:t>ていろいろ相談センター</a:t>
            </a:r>
            <a:endParaRPr lang="ja-JP" altLang="en-US" sz="32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712" y="4445343"/>
            <a:ext cx="6477000" cy="2400300"/>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183" y="7289186"/>
            <a:ext cx="2205060" cy="3031958"/>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0770" y="1419727"/>
            <a:ext cx="3692755" cy="2901450"/>
          </a:xfrm>
          <a:prstGeom prst="rect">
            <a:avLst/>
          </a:prstGeom>
        </p:spPr>
      </p:pic>
      <p:sp>
        <p:nvSpPr>
          <p:cNvPr id="9" name="対角する 2 つの角を切り取った四角形 8"/>
          <p:cNvSpPr/>
          <p:nvPr/>
        </p:nvSpPr>
        <p:spPr>
          <a:xfrm>
            <a:off x="172742" y="1299608"/>
            <a:ext cx="2494258"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大阪市の事例</a:t>
            </a:r>
            <a:endParaRPr lang="ja-JP" altLang="en-US" sz="2400" dirty="0">
              <a:solidFill>
                <a:prstClr val="black"/>
              </a:solidFill>
            </a:endParaRPr>
          </a:p>
        </p:txBody>
      </p:sp>
      <p:sp>
        <p:nvSpPr>
          <p:cNvPr id="10" name="テキスト ボックス 9"/>
          <p:cNvSpPr txBox="1"/>
          <p:nvPr/>
        </p:nvSpPr>
        <p:spPr>
          <a:xfrm>
            <a:off x="324853" y="1902856"/>
            <a:ext cx="5135917" cy="2123658"/>
          </a:xfrm>
          <a:prstGeom prst="rect">
            <a:avLst/>
          </a:prstGeom>
          <a:noFill/>
        </p:spPr>
        <p:txBody>
          <a:bodyPr wrap="square" rtlCol="0">
            <a:spAutoFit/>
          </a:bodyPr>
          <a:lstStyle/>
          <a:p>
            <a:r>
              <a:rPr lang="ja-JP" altLang="en-US" sz="2000" dirty="0" smtClean="0">
                <a:solidFill>
                  <a:prstClr val="black"/>
                </a:solidFill>
              </a:rPr>
              <a:t>施設：</a:t>
            </a:r>
            <a:endParaRPr lang="en-US" altLang="ja-JP" sz="2000" dirty="0" smtClean="0">
              <a:solidFill>
                <a:prstClr val="black"/>
              </a:solidFill>
            </a:endParaRPr>
          </a:p>
          <a:p>
            <a:r>
              <a:rPr lang="ja-JP" altLang="en-US" dirty="0" smtClean="0">
                <a:solidFill>
                  <a:prstClr val="black"/>
                </a:solidFill>
              </a:rPr>
              <a:t>保育室、講習室、調理実習室、図書・レンタコーナー</a:t>
            </a:r>
            <a:endParaRPr lang="en-US" altLang="ja-JP" dirty="0" smtClean="0">
              <a:solidFill>
                <a:prstClr val="black"/>
              </a:solidFill>
            </a:endParaRPr>
          </a:p>
          <a:p>
            <a:r>
              <a:rPr lang="ja-JP" altLang="en-US" dirty="0" smtClean="0">
                <a:solidFill>
                  <a:prstClr val="black"/>
                </a:solidFill>
              </a:rPr>
              <a:t>ロビー、相談室</a:t>
            </a:r>
            <a:endParaRPr lang="en-US" altLang="ja-JP" dirty="0" smtClean="0">
              <a:solidFill>
                <a:prstClr val="black"/>
              </a:solidFill>
            </a:endParaRPr>
          </a:p>
          <a:p>
            <a:endParaRPr lang="en-US" altLang="ja-JP" dirty="0">
              <a:solidFill>
                <a:prstClr val="black"/>
              </a:solidFill>
            </a:endParaRPr>
          </a:p>
          <a:p>
            <a:r>
              <a:rPr lang="ja-JP" altLang="en-US" sz="2000" dirty="0" smtClean="0">
                <a:solidFill>
                  <a:prstClr val="black"/>
                </a:solidFill>
              </a:rPr>
              <a:t>事業主体</a:t>
            </a:r>
            <a:r>
              <a:rPr lang="ja-JP" altLang="en-US" dirty="0" smtClean="0">
                <a:solidFill>
                  <a:prstClr val="black"/>
                </a:solidFill>
              </a:rPr>
              <a:t>：</a:t>
            </a:r>
            <a:r>
              <a:rPr lang="ja-JP" altLang="en-US" dirty="0" smtClean="0">
                <a:solidFill>
                  <a:prstClr val="black"/>
                </a:solidFill>
                <a:sym typeface="Wingdings" panose="05000000000000000000" pitchFamily="2" charset="2"/>
              </a:rPr>
              <a:t>（社福）大阪市社会福祉協議会</a:t>
            </a:r>
            <a:endParaRPr lang="en-US" altLang="ja-JP" dirty="0" smtClean="0">
              <a:solidFill>
                <a:prstClr val="black"/>
              </a:solidFill>
              <a:sym typeface="Wingdings" panose="05000000000000000000" pitchFamily="2" charset="2"/>
            </a:endParaRPr>
          </a:p>
          <a:p>
            <a:endParaRPr lang="en-US" altLang="ja-JP" dirty="0">
              <a:solidFill>
                <a:prstClr val="black"/>
              </a:solidFill>
              <a:sym typeface="Wingdings" panose="05000000000000000000" pitchFamily="2" charset="2"/>
            </a:endParaRPr>
          </a:p>
          <a:p>
            <a:r>
              <a:rPr lang="ja-JP" altLang="en-US" sz="2000" dirty="0" smtClean="0">
                <a:solidFill>
                  <a:prstClr val="black"/>
                </a:solidFill>
                <a:sym typeface="Wingdings" panose="05000000000000000000" pitchFamily="2" charset="2"/>
              </a:rPr>
              <a:t>平成</a:t>
            </a:r>
            <a:r>
              <a:rPr lang="en-US" altLang="ja-JP" sz="2000" dirty="0" smtClean="0">
                <a:solidFill>
                  <a:prstClr val="black"/>
                </a:solidFill>
                <a:sym typeface="Wingdings" panose="05000000000000000000" pitchFamily="2" charset="2"/>
              </a:rPr>
              <a:t>26</a:t>
            </a:r>
            <a:r>
              <a:rPr lang="ja-JP" altLang="en-US" sz="2000" dirty="0" smtClean="0">
                <a:solidFill>
                  <a:prstClr val="black"/>
                </a:solidFill>
                <a:sym typeface="Wingdings" panose="05000000000000000000" pitchFamily="2" charset="2"/>
              </a:rPr>
              <a:t>年度予算</a:t>
            </a:r>
            <a:r>
              <a:rPr lang="ja-JP" altLang="en-US" dirty="0" smtClean="0">
                <a:solidFill>
                  <a:prstClr val="black"/>
                </a:solidFill>
                <a:sym typeface="Wingdings" panose="05000000000000000000" pitchFamily="2" charset="2"/>
              </a:rPr>
              <a:t>：約</a:t>
            </a:r>
            <a:r>
              <a:rPr lang="en-US" altLang="ja-JP" dirty="0" smtClean="0">
                <a:solidFill>
                  <a:prstClr val="black"/>
                </a:solidFill>
                <a:sym typeface="Wingdings" panose="05000000000000000000" pitchFamily="2" charset="2"/>
              </a:rPr>
              <a:t>1</a:t>
            </a:r>
            <a:r>
              <a:rPr lang="ja-JP" altLang="en-US" dirty="0" smtClean="0">
                <a:solidFill>
                  <a:prstClr val="black"/>
                </a:solidFill>
                <a:sym typeface="Wingdings" panose="05000000000000000000" pitchFamily="2" charset="2"/>
              </a:rPr>
              <a:t>億</a:t>
            </a:r>
            <a:r>
              <a:rPr lang="en-US" altLang="ja-JP" dirty="0" smtClean="0">
                <a:solidFill>
                  <a:prstClr val="black"/>
                </a:solidFill>
                <a:sym typeface="Wingdings" panose="05000000000000000000" pitchFamily="2" charset="2"/>
              </a:rPr>
              <a:t>800</a:t>
            </a:r>
            <a:r>
              <a:rPr lang="ja-JP" altLang="en-US" dirty="0">
                <a:solidFill>
                  <a:prstClr val="black"/>
                </a:solidFill>
                <a:sym typeface="Wingdings" panose="05000000000000000000" pitchFamily="2" charset="2"/>
              </a:rPr>
              <a:t>万円</a:t>
            </a:r>
            <a:endParaRPr lang="ja-JP" altLang="en-US" dirty="0">
              <a:solidFill>
                <a:prstClr val="black"/>
              </a:solidFill>
            </a:endParaRPr>
          </a:p>
        </p:txBody>
      </p:sp>
    </p:spTree>
    <p:extLst>
      <p:ext uri="{BB962C8B-B14F-4D97-AF65-F5344CB8AC3E}">
        <p14:creationId xmlns:p14="http://schemas.microsoft.com/office/powerpoint/2010/main" val="369756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角丸四角形 18"/>
          <p:cNvSpPr/>
          <p:nvPr/>
        </p:nvSpPr>
        <p:spPr>
          <a:xfrm>
            <a:off x="4656067" y="4844582"/>
            <a:ext cx="4343405" cy="1937084"/>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928DCD"/>
              </a:buClr>
              <a:buFont typeface="Wingdings" panose="05000000000000000000" pitchFamily="2" charset="2"/>
              <a:buChar char="n"/>
            </a:pPr>
            <a:r>
              <a:rPr lang="ja-JP" altLang="en-US" dirty="0" smtClean="0">
                <a:solidFill>
                  <a:prstClr val="black"/>
                </a:solidFill>
              </a:rPr>
              <a:t>事業主体：甲府市</a:t>
            </a:r>
            <a:endParaRPr lang="en-US" altLang="ja-JP" dirty="0" smtClean="0">
              <a:solidFill>
                <a:prstClr val="black"/>
              </a:solidFill>
            </a:endParaRPr>
          </a:p>
          <a:p>
            <a:pPr>
              <a:buClr>
                <a:srgbClr val="928DCD"/>
              </a:buClr>
            </a:pPr>
            <a:r>
              <a:rPr lang="ja-JP" altLang="en-US" dirty="0" smtClean="0">
                <a:solidFill>
                  <a:prstClr val="black"/>
                </a:solidFill>
              </a:rPr>
              <a:t>福祉部子育て支援室児童育成課</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smtClean="0">
                <a:solidFill>
                  <a:prstClr val="black"/>
                </a:solidFill>
              </a:rPr>
              <a:t>事業開始年度：平成</a:t>
            </a:r>
            <a:r>
              <a:rPr lang="en-US" altLang="ja-JP" dirty="0" smtClean="0">
                <a:solidFill>
                  <a:prstClr val="black"/>
                </a:solidFill>
              </a:rPr>
              <a:t>16</a:t>
            </a:r>
            <a:r>
              <a:rPr lang="ja-JP" altLang="en-US" dirty="0" smtClean="0">
                <a:solidFill>
                  <a:prstClr val="black"/>
                </a:solidFill>
              </a:rPr>
              <a:t>年度</a:t>
            </a:r>
            <a:endParaRPr lang="en-US" altLang="ja-JP" dirty="0" smtClean="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希望</a:t>
            </a:r>
            <a:r>
              <a:rPr lang="ja-JP" altLang="en-US" dirty="0" smtClean="0">
                <a:solidFill>
                  <a:prstClr val="black"/>
                </a:solidFill>
              </a:rPr>
              <a:t>するサークル等は北部幼児教育センターに申し込む</a:t>
            </a:r>
            <a:endParaRPr lang="en-US" altLang="ja-JP" dirty="0">
              <a:solidFill>
                <a:prstClr val="black"/>
              </a:solidFill>
            </a:endParaRPr>
          </a:p>
        </p:txBody>
      </p:sp>
      <p:sp>
        <p:nvSpPr>
          <p:cNvPr id="7" name="角丸四角形 6"/>
          <p:cNvSpPr/>
          <p:nvPr/>
        </p:nvSpPr>
        <p:spPr>
          <a:xfrm>
            <a:off x="168437" y="4844582"/>
            <a:ext cx="4343405" cy="1937084"/>
          </a:xfrm>
          <a:prstGeom prst="roundRect">
            <a:avLst/>
          </a:prstGeom>
          <a:solidFill>
            <a:srgbClr val="E0DFF1"/>
          </a:solidFill>
          <a:ln w="38100">
            <a:solidFill>
              <a:srgbClr val="928DC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928DCD"/>
              </a:buClr>
              <a:buFont typeface="Wingdings" panose="05000000000000000000" pitchFamily="2" charset="2"/>
              <a:buChar char="n"/>
            </a:pPr>
            <a:r>
              <a:rPr lang="ja-JP" altLang="en-US" dirty="0">
                <a:solidFill>
                  <a:prstClr val="black"/>
                </a:solidFill>
              </a:rPr>
              <a:t>子育てサークルの育成指導</a:t>
            </a:r>
            <a:endParaRPr lang="en-US" altLang="ja-JP" dirty="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子育て全般の指導</a:t>
            </a:r>
            <a:endParaRPr lang="en-US" altLang="ja-JP" dirty="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子育て体験の講演</a:t>
            </a:r>
            <a:endParaRPr lang="en-US" altLang="ja-JP" dirty="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イベント等開催時の幼児の一時預かり</a:t>
            </a:r>
            <a:endParaRPr lang="en-US" altLang="ja-JP" dirty="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遊戯・遊び・おやつ作り・手芸等の指導</a:t>
            </a:r>
            <a:endParaRPr lang="en-US" altLang="ja-JP" dirty="0">
              <a:solidFill>
                <a:prstClr val="black"/>
              </a:solidFill>
            </a:endParaRPr>
          </a:p>
          <a:p>
            <a:pPr marL="285750" indent="-285750">
              <a:buClr>
                <a:srgbClr val="928DCD"/>
              </a:buClr>
              <a:buFont typeface="Wingdings" panose="05000000000000000000" pitchFamily="2" charset="2"/>
              <a:buChar char="n"/>
            </a:pPr>
            <a:r>
              <a:rPr lang="ja-JP" altLang="en-US" dirty="0">
                <a:solidFill>
                  <a:prstClr val="black"/>
                </a:solidFill>
              </a:rPr>
              <a:t>紙芝居・読み聞かせ・演奏など</a:t>
            </a: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67</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2800" dirty="0">
                <a:solidFill>
                  <a:prstClr val="black"/>
                </a:solidFill>
                <a:latin typeface="ＭＳ Ｐゴシック" panose="020B0600070205080204" pitchFamily="50" charset="-128"/>
              </a:rPr>
              <a:t>子育て・お助け隊派遣事業　甲府市</a:t>
            </a: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841" y="2357813"/>
            <a:ext cx="951558" cy="1127439"/>
          </a:xfrm>
          <a:prstGeom prst="rect">
            <a:avLst/>
          </a:prstGeom>
        </p:spPr>
      </p:pic>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0893" y="2330409"/>
            <a:ext cx="1002404" cy="1154843"/>
          </a:xfrm>
          <a:prstGeom prst="rect">
            <a:avLst/>
          </a:prstGeom>
        </p:spPr>
      </p:pic>
      <p:sp>
        <p:nvSpPr>
          <p:cNvPr id="8" name="四角形吹き出し 7"/>
          <p:cNvSpPr/>
          <p:nvPr/>
        </p:nvSpPr>
        <p:spPr>
          <a:xfrm>
            <a:off x="324853" y="1467595"/>
            <a:ext cx="2863515" cy="624766"/>
          </a:xfrm>
          <a:prstGeom prst="wedgeRectCallout">
            <a:avLst>
              <a:gd name="adj1" fmla="val -10347"/>
              <a:gd name="adj2" fmla="val 90003"/>
            </a:avLst>
          </a:prstGeom>
          <a:solidFill>
            <a:srgbClr val="F5C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豊富な知識・知恵・経験を持ってる</a:t>
            </a:r>
            <a:r>
              <a:rPr lang="ja-JP" altLang="en-US" dirty="0" smtClean="0">
                <a:solidFill>
                  <a:prstClr val="black"/>
                </a:solidFill>
              </a:rPr>
              <a:t>！</a:t>
            </a:r>
            <a:endParaRPr lang="ja-JP" altLang="en-US" dirty="0">
              <a:solidFill>
                <a:prstClr val="black"/>
              </a:solidFill>
            </a:endParaRPr>
          </a:p>
        </p:txBody>
      </p:sp>
      <p:pic>
        <p:nvPicPr>
          <p:cNvPr id="9" name="Picture 2" descr="幼稚園のイラスト"/>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3515" y="-1805596"/>
            <a:ext cx="3035011" cy="1736027"/>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下矢印 9"/>
          <p:cNvSpPr/>
          <p:nvPr/>
        </p:nvSpPr>
        <p:spPr>
          <a:xfrm rot="16200000">
            <a:off x="4325633" y="1038262"/>
            <a:ext cx="492731" cy="2489623"/>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下矢印 10"/>
          <p:cNvSpPr/>
          <p:nvPr/>
        </p:nvSpPr>
        <p:spPr>
          <a:xfrm rot="5400000" flipH="1">
            <a:off x="4325632" y="1721666"/>
            <a:ext cx="492731" cy="2489623"/>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テキスト ボックス 11"/>
          <p:cNvSpPr txBox="1"/>
          <p:nvPr/>
        </p:nvSpPr>
        <p:spPr>
          <a:xfrm>
            <a:off x="3913594" y="1728994"/>
            <a:ext cx="1316806" cy="369332"/>
          </a:xfrm>
          <a:prstGeom prst="rect">
            <a:avLst/>
          </a:prstGeom>
          <a:noFill/>
        </p:spPr>
        <p:txBody>
          <a:bodyPr wrap="square" rtlCol="0">
            <a:spAutoFit/>
          </a:bodyPr>
          <a:lstStyle/>
          <a:p>
            <a:pPr algn="ctr"/>
            <a:r>
              <a:rPr lang="ja-JP" altLang="en-US" dirty="0">
                <a:solidFill>
                  <a:prstClr val="black"/>
                </a:solidFill>
              </a:rPr>
              <a:t>子育て支援</a:t>
            </a:r>
            <a:endParaRPr lang="en-US" altLang="ja-JP" dirty="0">
              <a:solidFill>
                <a:prstClr val="black"/>
              </a:solidFill>
            </a:endParaRPr>
          </a:p>
        </p:txBody>
      </p:sp>
      <p:sp>
        <p:nvSpPr>
          <p:cNvPr id="13" name="テキスト ボックス 12"/>
          <p:cNvSpPr txBox="1"/>
          <p:nvPr/>
        </p:nvSpPr>
        <p:spPr>
          <a:xfrm>
            <a:off x="3913594" y="3155764"/>
            <a:ext cx="1316806" cy="369332"/>
          </a:xfrm>
          <a:prstGeom prst="rect">
            <a:avLst/>
          </a:prstGeom>
          <a:noFill/>
        </p:spPr>
        <p:txBody>
          <a:bodyPr wrap="square" rtlCol="0">
            <a:spAutoFit/>
          </a:bodyPr>
          <a:lstStyle/>
          <a:p>
            <a:pPr algn="ctr"/>
            <a:r>
              <a:rPr lang="ja-JP" altLang="en-US" dirty="0">
                <a:solidFill>
                  <a:prstClr val="black"/>
                </a:solidFill>
              </a:rPr>
              <a:t>生きがい</a:t>
            </a:r>
            <a:endParaRPr lang="en-US" altLang="ja-JP" dirty="0">
              <a:solidFill>
                <a:prstClr val="black"/>
              </a:solidFill>
            </a:endParaRPr>
          </a:p>
        </p:txBody>
      </p:sp>
      <p:pic>
        <p:nvPicPr>
          <p:cNvPr id="14" name="Picture 4" descr="通学をしている小学生の女の子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42045" y="2403931"/>
            <a:ext cx="931012" cy="1125091"/>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6" descr="赤ちゃんを抱っこしているお母さん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82595" y="2330982"/>
            <a:ext cx="986293" cy="1184737"/>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四角形吹き出し 15"/>
          <p:cNvSpPr/>
          <p:nvPr/>
        </p:nvSpPr>
        <p:spPr>
          <a:xfrm>
            <a:off x="5955626" y="1466792"/>
            <a:ext cx="2863515" cy="624766"/>
          </a:xfrm>
          <a:prstGeom prst="wedgeRectCallout">
            <a:avLst>
              <a:gd name="adj1" fmla="val 6880"/>
              <a:gd name="adj2" fmla="val 88807"/>
            </a:avLst>
          </a:prstGeom>
          <a:solidFill>
            <a:srgbClr val="F5C2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子育て</a:t>
            </a:r>
            <a:r>
              <a:rPr lang="ja-JP" altLang="en-US" dirty="0" smtClean="0">
                <a:solidFill>
                  <a:prstClr val="black"/>
                </a:solidFill>
              </a:rPr>
              <a:t>大変</a:t>
            </a:r>
            <a:r>
              <a:rPr lang="ja-JP" altLang="en-US" dirty="0">
                <a:solidFill>
                  <a:prstClr val="black"/>
                </a:solidFill>
              </a:rPr>
              <a:t>！</a:t>
            </a:r>
          </a:p>
        </p:txBody>
      </p:sp>
      <p:pic>
        <p:nvPicPr>
          <p:cNvPr id="17" name="図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74684" y="3457656"/>
            <a:ext cx="1905000" cy="1428750"/>
          </a:xfrm>
          <a:prstGeom prst="rect">
            <a:avLst/>
          </a:prstGeom>
          <a:ln>
            <a:noFill/>
          </a:ln>
          <a:effectLst>
            <a:softEdge rad="112500"/>
          </a:effectLst>
        </p:spPr>
      </p:pic>
      <p:pic>
        <p:nvPicPr>
          <p:cNvPr id="18" name="図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94703" y="3457656"/>
            <a:ext cx="1905000" cy="1428750"/>
          </a:xfrm>
          <a:prstGeom prst="rect">
            <a:avLst/>
          </a:prstGeom>
          <a:ln>
            <a:noFill/>
          </a:ln>
          <a:effectLst>
            <a:softEdge rad="112500"/>
          </a:effectLst>
        </p:spPr>
      </p:pic>
    </p:spTree>
    <p:extLst>
      <p:ext uri="{BB962C8B-B14F-4D97-AF65-F5344CB8AC3E}">
        <p14:creationId xmlns:p14="http://schemas.microsoft.com/office/powerpoint/2010/main" val="4200108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92" dirty="0">
                <a:solidFill>
                  <a:schemeClr val="tx1"/>
                </a:solidFill>
                <a:latin typeface="+mj-ea"/>
                <a:ea typeface="+mj-ea"/>
              </a:rPr>
              <a:t>現地調査</a:t>
            </a:r>
          </a:p>
        </p:txBody>
      </p:sp>
      <p:sp>
        <p:nvSpPr>
          <p:cNvPr id="4" name="テキスト ボックス 3"/>
          <p:cNvSpPr txBox="1"/>
          <p:nvPr/>
        </p:nvSpPr>
        <p:spPr>
          <a:xfrm>
            <a:off x="304800" y="1422295"/>
            <a:ext cx="4641064" cy="4864409"/>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215" dirty="0"/>
              <a:t>カウント調査詳細</a:t>
            </a:r>
            <a:endParaRPr lang="en-US" altLang="ja-JP" sz="2215" dirty="0"/>
          </a:p>
          <a:p>
            <a:pPr marL="685817" lvl="1" indent="-263776">
              <a:buClr>
                <a:srgbClr val="002060"/>
              </a:buClr>
              <a:buFont typeface="Wingdings" panose="05000000000000000000" pitchFamily="2" charset="2"/>
              <a:buChar char="n"/>
            </a:pPr>
            <a:r>
              <a:rPr lang="ja-JP" altLang="en-US" sz="2215" dirty="0"/>
              <a:t>居住有：</a:t>
            </a:r>
            <a:r>
              <a:rPr lang="en-US" altLang="ja-JP" sz="2215" dirty="0"/>
              <a:t>49</a:t>
            </a:r>
            <a:r>
              <a:rPr lang="ja-JP" altLang="en-US" sz="2215" dirty="0"/>
              <a:t>棟</a:t>
            </a:r>
            <a:endParaRPr lang="en-US" altLang="ja-JP" sz="2215" dirty="0"/>
          </a:p>
          <a:p>
            <a:pPr marL="685817" lvl="1" indent="-263776">
              <a:buClr>
                <a:srgbClr val="002060"/>
              </a:buClr>
              <a:buFont typeface="Wingdings" panose="05000000000000000000" pitchFamily="2" charset="2"/>
              <a:buChar char="n"/>
            </a:pPr>
            <a:r>
              <a:rPr lang="ja-JP" altLang="en-US" sz="2215" dirty="0"/>
              <a:t>空き家：</a:t>
            </a:r>
            <a:r>
              <a:rPr lang="en-US" altLang="ja-JP" sz="2215" dirty="0"/>
              <a:t>11</a:t>
            </a:r>
            <a:r>
              <a:rPr lang="ja-JP" altLang="en-US" sz="2215" dirty="0"/>
              <a:t>棟</a:t>
            </a:r>
            <a:endParaRPr lang="en-US" altLang="ja-JP" sz="2215" dirty="0"/>
          </a:p>
          <a:p>
            <a:pPr marL="685817" lvl="1" indent="-263776">
              <a:buClr>
                <a:srgbClr val="002060"/>
              </a:buClr>
              <a:buFont typeface="Wingdings" panose="05000000000000000000" pitchFamily="2" charset="2"/>
              <a:buChar char="n"/>
            </a:pPr>
            <a:r>
              <a:rPr lang="ja-JP" altLang="en-US" sz="2215" dirty="0"/>
              <a:t>空き家率：</a:t>
            </a:r>
            <a:r>
              <a:rPr lang="en-US" altLang="ja-JP" sz="2215" dirty="0"/>
              <a:t>18.3</a:t>
            </a:r>
            <a:r>
              <a:rPr lang="ja-JP" altLang="en-US" sz="2215" dirty="0"/>
              <a:t>％</a:t>
            </a:r>
            <a:endParaRPr lang="en-US" altLang="ja-JP" sz="2215" dirty="0"/>
          </a:p>
          <a:p>
            <a:pPr marL="685817" lvl="1" indent="-263776">
              <a:buClr>
                <a:srgbClr val="002060"/>
              </a:buClr>
              <a:buFont typeface="Wingdings" panose="05000000000000000000" pitchFamily="2" charset="2"/>
              <a:buChar char="n"/>
            </a:pPr>
            <a:endParaRPr lang="en-US" altLang="ja-JP" sz="2215" dirty="0"/>
          </a:p>
          <a:p>
            <a:pPr marL="685817" lvl="1" indent="-263776">
              <a:buClr>
                <a:srgbClr val="002060"/>
              </a:buClr>
              <a:buFont typeface="Wingdings" panose="05000000000000000000" pitchFamily="2" charset="2"/>
              <a:buChar char="n"/>
            </a:pPr>
            <a:r>
              <a:rPr lang="ja-JP" altLang="en-US" sz="2215" dirty="0"/>
              <a:t>テナント・店舗有：</a:t>
            </a:r>
            <a:r>
              <a:rPr lang="en-US" altLang="ja-JP" sz="2215" dirty="0"/>
              <a:t>41</a:t>
            </a:r>
            <a:r>
              <a:rPr lang="ja-JP" altLang="en-US" sz="2215" dirty="0"/>
              <a:t>棟</a:t>
            </a:r>
            <a:endParaRPr lang="en-US" altLang="ja-JP" sz="2215" dirty="0"/>
          </a:p>
          <a:p>
            <a:pPr marL="685817" lvl="1" indent="-263776">
              <a:buClr>
                <a:srgbClr val="002060"/>
              </a:buClr>
              <a:buFont typeface="Wingdings" panose="05000000000000000000" pitchFamily="2" charset="2"/>
              <a:buChar char="n"/>
            </a:pPr>
            <a:r>
              <a:rPr lang="ja-JP" altLang="en-US" sz="2215" dirty="0"/>
              <a:t>空きテナント・店舗：</a:t>
            </a:r>
            <a:r>
              <a:rPr lang="en-US" altLang="ja-JP" sz="2215" dirty="0"/>
              <a:t>32</a:t>
            </a:r>
            <a:r>
              <a:rPr lang="ja-JP" altLang="en-US" sz="2215" dirty="0"/>
              <a:t>棟</a:t>
            </a:r>
            <a:endParaRPr lang="en-US" altLang="ja-JP" sz="2215" dirty="0"/>
          </a:p>
          <a:p>
            <a:pPr marL="685817" lvl="1" indent="-263776">
              <a:buClr>
                <a:srgbClr val="002060"/>
              </a:buClr>
              <a:buFont typeface="Wingdings" panose="05000000000000000000" pitchFamily="2" charset="2"/>
              <a:buChar char="n"/>
            </a:pPr>
            <a:r>
              <a:rPr lang="ja-JP" altLang="en-US" sz="2215" dirty="0"/>
              <a:t>空きテナント・店舗率：</a:t>
            </a:r>
            <a:r>
              <a:rPr lang="en-US" altLang="ja-JP" sz="2215" dirty="0"/>
              <a:t>43.8</a:t>
            </a:r>
            <a:r>
              <a:rPr lang="ja-JP" altLang="en-US" sz="2215" dirty="0"/>
              <a:t>％</a:t>
            </a:r>
            <a:endParaRPr lang="en-US" altLang="ja-JP" sz="2215" dirty="0"/>
          </a:p>
          <a:p>
            <a:pPr marL="685817" lvl="1" indent="-263776">
              <a:buClr>
                <a:srgbClr val="002060"/>
              </a:buClr>
              <a:buFont typeface="Wingdings" panose="05000000000000000000" pitchFamily="2" charset="2"/>
              <a:buChar char="n"/>
            </a:pPr>
            <a:endParaRPr lang="en-US" altLang="ja-JP" sz="2215" dirty="0"/>
          </a:p>
          <a:p>
            <a:pPr marL="263776" indent="-263776">
              <a:buClr>
                <a:srgbClr val="002060"/>
              </a:buClr>
              <a:buFont typeface="Wingdings" panose="05000000000000000000" pitchFamily="2" charset="2"/>
              <a:buChar char="n"/>
            </a:pPr>
            <a:r>
              <a:rPr lang="ja-JP" altLang="en-US" sz="2215" dirty="0"/>
              <a:t>さんぱる（</a:t>
            </a:r>
            <a:r>
              <a:rPr lang="en-US" altLang="ja-JP" sz="2215" dirty="0"/>
              <a:t>MEGA</a:t>
            </a:r>
            <a:r>
              <a:rPr lang="ja-JP" altLang="en-US" sz="2215" dirty="0"/>
              <a:t>ドンキ除く）</a:t>
            </a:r>
            <a:endParaRPr lang="en-US" altLang="ja-JP" sz="2215" dirty="0"/>
          </a:p>
          <a:p>
            <a:pPr marL="685817" lvl="1" indent="-263776">
              <a:buClr>
                <a:srgbClr val="002060"/>
              </a:buClr>
              <a:buFont typeface="Wingdings" panose="05000000000000000000" pitchFamily="2" charset="2"/>
              <a:buChar char="n"/>
            </a:pPr>
            <a:r>
              <a:rPr lang="ja-JP" altLang="en-US" sz="2215" dirty="0"/>
              <a:t>テナント数：</a:t>
            </a:r>
            <a:r>
              <a:rPr lang="en-US" altLang="ja-JP" sz="2215" dirty="0"/>
              <a:t>22</a:t>
            </a:r>
            <a:r>
              <a:rPr lang="ja-JP" altLang="en-US" sz="2215" dirty="0"/>
              <a:t>区画</a:t>
            </a:r>
            <a:endParaRPr lang="en-US" altLang="ja-JP" sz="2215" dirty="0"/>
          </a:p>
          <a:p>
            <a:pPr marL="685817" lvl="1" indent="-263776">
              <a:buClr>
                <a:srgbClr val="002060"/>
              </a:buClr>
              <a:buFont typeface="Wingdings" panose="05000000000000000000" pitchFamily="2" charset="2"/>
              <a:buChar char="n"/>
            </a:pPr>
            <a:r>
              <a:rPr lang="ja-JP" altLang="en-US" sz="2215" dirty="0"/>
              <a:t>空きテナント数：</a:t>
            </a:r>
            <a:r>
              <a:rPr lang="en-US" altLang="ja-JP" sz="2215" dirty="0"/>
              <a:t>16</a:t>
            </a:r>
            <a:r>
              <a:rPr lang="ja-JP" altLang="en-US" sz="2215" dirty="0"/>
              <a:t>区画</a:t>
            </a:r>
            <a:endParaRPr lang="en-US" altLang="ja-JP" sz="2215" dirty="0"/>
          </a:p>
          <a:p>
            <a:pPr marL="685817" lvl="1" indent="-263776">
              <a:buClr>
                <a:srgbClr val="002060"/>
              </a:buClr>
              <a:buFont typeface="Wingdings" panose="05000000000000000000" pitchFamily="2" charset="2"/>
              <a:buChar char="n"/>
            </a:pPr>
            <a:r>
              <a:rPr lang="ja-JP" altLang="en-US" sz="2215" dirty="0"/>
              <a:t>空きテナント率：</a:t>
            </a:r>
            <a:r>
              <a:rPr lang="en-US" altLang="ja-JP" sz="2215" dirty="0"/>
              <a:t>42.1</a:t>
            </a:r>
            <a:r>
              <a:rPr lang="ja-JP" altLang="en-US" sz="2215" dirty="0"/>
              <a:t>％</a:t>
            </a:r>
            <a:endParaRPr lang="en-US" altLang="ja-JP" sz="2215" dirty="0"/>
          </a:p>
          <a:p>
            <a:pPr marL="685817" lvl="1" indent="-263776">
              <a:buClr>
                <a:srgbClr val="002060"/>
              </a:buClr>
              <a:buFont typeface="Wingdings" panose="05000000000000000000" pitchFamily="2" charset="2"/>
              <a:buChar char="n"/>
            </a:pPr>
            <a:endParaRPr lang="en-US" altLang="ja-JP" sz="2215" dirty="0"/>
          </a:p>
        </p:txBody>
      </p:sp>
      <p:sp>
        <p:nvSpPr>
          <p:cNvPr id="5" name="テキスト ボックス 4"/>
          <p:cNvSpPr txBox="1"/>
          <p:nvPr/>
        </p:nvSpPr>
        <p:spPr>
          <a:xfrm>
            <a:off x="4572000" y="1419136"/>
            <a:ext cx="4267200" cy="3500958"/>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215" dirty="0"/>
              <a:t>「空き」の定義</a:t>
            </a:r>
          </a:p>
          <a:p>
            <a:pPr marL="685817" lvl="1" indent="-263776">
              <a:buClr>
                <a:srgbClr val="002060"/>
              </a:buClr>
              <a:buFont typeface="Wingdings" panose="05000000000000000000" pitchFamily="2" charset="2"/>
              <a:buChar char="n"/>
            </a:pPr>
            <a:r>
              <a:rPr lang="ja-JP" altLang="en-US" sz="2215" dirty="0"/>
              <a:t>表札がない</a:t>
            </a:r>
            <a:endParaRPr lang="en-US" altLang="ja-JP" sz="2215" dirty="0"/>
          </a:p>
          <a:p>
            <a:pPr lvl="2">
              <a:buClr>
                <a:srgbClr val="002060"/>
              </a:buClr>
            </a:pPr>
            <a:r>
              <a:rPr lang="ja-JP" altLang="en-US" sz="2215" dirty="0"/>
              <a:t>→空き家</a:t>
            </a:r>
          </a:p>
          <a:p>
            <a:pPr marL="685817" lvl="1" indent="-263776">
              <a:buClr>
                <a:srgbClr val="002060"/>
              </a:buClr>
              <a:buFont typeface="Wingdings" panose="05000000000000000000" pitchFamily="2" charset="2"/>
              <a:buChar char="n"/>
            </a:pPr>
            <a:r>
              <a:rPr lang="ja-JP" altLang="en-US" sz="2215" dirty="0"/>
              <a:t>テナント募集の掲示</a:t>
            </a:r>
            <a:endParaRPr lang="en-US" altLang="ja-JP" sz="2215" dirty="0"/>
          </a:p>
          <a:p>
            <a:pPr lvl="1">
              <a:buClr>
                <a:srgbClr val="002060"/>
              </a:buClr>
            </a:pPr>
            <a:r>
              <a:rPr lang="en-US" altLang="ja-JP" sz="2215" dirty="0"/>
              <a:t>	</a:t>
            </a:r>
            <a:r>
              <a:rPr lang="ja-JP" altLang="en-US" sz="2215" dirty="0"/>
              <a:t>→空きテナント</a:t>
            </a:r>
          </a:p>
          <a:p>
            <a:pPr marL="685817" lvl="1" indent="-263776">
              <a:buClr>
                <a:srgbClr val="002060"/>
              </a:buClr>
              <a:buFont typeface="Wingdings" panose="05000000000000000000" pitchFamily="2" charset="2"/>
              <a:buChar char="n"/>
            </a:pPr>
            <a:r>
              <a:rPr lang="ja-JP" altLang="en-US" sz="2215" dirty="0"/>
              <a:t>シャッターが下りている</a:t>
            </a:r>
            <a:endParaRPr lang="en-US" altLang="ja-JP" sz="2215" dirty="0"/>
          </a:p>
          <a:p>
            <a:pPr lvl="2">
              <a:buClr>
                <a:srgbClr val="002060"/>
              </a:buClr>
            </a:pPr>
            <a:r>
              <a:rPr lang="ja-JP" altLang="en-US" sz="2215" dirty="0"/>
              <a:t>→空き店舗</a:t>
            </a:r>
            <a:endParaRPr lang="en-US" altLang="ja-JP" sz="2215" dirty="0"/>
          </a:p>
          <a:p>
            <a:pPr marL="738572" lvl="1" indent="-316531">
              <a:buClr>
                <a:srgbClr val="002060"/>
              </a:buClr>
              <a:buFont typeface="Wingdings" panose="05000000000000000000" pitchFamily="2" charset="2"/>
              <a:buChar char="n"/>
            </a:pPr>
            <a:r>
              <a:rPr lang="ja-JP" altLang="en-US" sz="2215" dirty="0"/>
              <a:t>柵で囲われた未利用地</a:t>
            </a:r>
            <a:endParaRPr lang="en-US" altLang="ja-JP" sz="2215" dirty="0"/>
          </a:p>
          <a:p>
            <a:pPr lvl="2">
              <a:buClr>
                <a:srgbClr val="002060"/>
              </a:buClr>
            </a:pPr>
            <a:r>
              <a:rPr lang="ja-JP" altLang="en-US" sz="2215" dirty="0"/>
              <a:t>→空き地</a:t>
            </a:r>
          </a:p>
          <a:p>
            <a:pPr marL="685817" lvl="1" indent="-263776">
              <a:buClr>
                <a:srgbClr val="002060"/>
              </a:buClr>
              <a:buFont typeface="Wingdings" panose="05000000000000000000" pitchFamily="2" charset="2"/>
              <a:buChar char="n"/>
            </a:pPr>
            <a:endParaRPr lang="ja-JP" altLang="en-US" sz="2215" dirty="0"/>
          </a:p>
        </p:txBody>
      </p:sp>
      <p:sp>
        <p:nvSpPr>
          <p:cNvPr id="7" name="角丸四角形 6"/>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68</a:t>
            </a:fld>
            <a:endParaRPr lang="ja-JP" altLang="en-US">
              <a:solidFill>
                <a:prstClr val="black">
                  <a:tint val="75000"/>
                </a:prstClr>
              </a:solidFill>
            </a:endParaRPr>
          </a:p>
        </p:txBody>
      </p:sp>
    </p:spTree>
    <p:extLst>
      <p:ext uri="{BB962C8B-B14F-4D97-AF65-F5344CB8AC3E}">
        <p14:creationId xmlns:p14="http://schemas.microsoft.com/office/powerpoint/2010/main" val="2214620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92" dirty="0">
                <a:solidFill>
                  <a:schemeClr val="tx1"/>
                </a:solidFill>
                <a:latin typeface="+mj-ea"/>
                <a:ea typeface="+mj-ea"/>
              </a:rPr>
              <a:t>アンケート調査</a:t>
            </a:r>
          </a:p>
        </p:txBody>
      </p:sp>
      <p:sp>
        <p:nvSpPr>
          <p:cNvPr id="10" name="テキスト ボックス 9"/>
          <p:cNvSpPr txBox="1"/>
          <p:nvPr/>
        </p:nvSpPr>
        <p:spPr>
          <a:xfrm>
            <a:off x="85412" y="1502859"/>
            <a:ext cx="9022731" cy="3672544"/>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585" dirty="0"/>
              <a:t>対象：小学生年代の子供を持ち、荒川沖周辺に住む家庭</a:t>
            </a:r>
            <a:endParaRPr lang="en-US" altLang="ja-JP" sz="2585" dirty="0"/>
          </a:p>
          <a:p>
            <a:pPr>
              <a:buClr>
                <a:srgbClr val="002060"/>
              </a:buClr>
            </a:pPr>
            <a:r>
              <a:rPr lang="ja-JP" altLang="en-US" sz="2585" dirty="0"/>
              <a:t>　　　　　（サンダーズ</a:t>
            </a:r>
            <a:r>
              <a:rPr lang="en-US" altLang="ja-JP" sz="2585" dirty="0"/>
              <a:t>FC</a:t>
            </a:r>
            <a:r>
              <a:rPr lang="ja-JP" altLang="en-US" sz="2585" dirty="0"/>
              <a:t>所属の家庭に協力依頼）</a:t>
            </a:r>
            <a:endParaRPr lang="en-US" altLang="ja-JP" sz="2585" dirty="0"/>
          </a:p>
          <a:p>
            <a:pPr marL="263776" indent="-263776">
              <a:buClr>
                <a:srgbClr val="002060"/>
              </a:buClr>
              <a:buFont typeface="Wingdings" panose="05000000000000000000" pitchFamily="2" charset="2"/>
              <a:buChar char="n"/>
            </a:pPr>
            <a:r>
              <a:rPr lang="ja-JP" altLang="en-US" sz="2585" dirty="0"/>
              <a:t>サンプル数：</a:t>
            </a:r>
            <a:r>
              <a:rPr lang="en-US" altLang="ja-JP" sz="2585" dirty="0"/>
              <a:t>N=42</a:t>
            </a:r>
          </a:p>
          <a:p>
            <a:pPr marL="263776" indent="-263776">
              <a:buClr>
                <a:srgbClr val="002060"/>
              </a:buClr>
              <a:buFont typeface="Wingdings" panose="05000000000000000000" pitchFamily="2" charset="2"/>
              <a:buChar char="n"/>
            </a:pPr>
            <a:r>
              <a:rPr lang="ja-JP" altLang="en-US" sz="2585" dirty="0"/>
              <a:t>内容：</a:t>
            </a:r>
            <a:endParaRPr lang="en-US" altLang="ja-JP" sz="2585" dirty="0"/>
          </a:p>
          <a:p>
            <a:pPr marL="685817" lvl="1" indent="-263776">
              <a:buClr>
                <a:srgbClr val="002060"/>
              </a:buClr>
              <a:buFont typeface="Wingdings" panose="05000000000000000000" pitchFamily="2" charset="2"/>
              <a:buChar char="n"/>
            </a:pPr>
            <a:r>
              <a:rPr lang="en-US" altLang="ja-JP" sz="2585" dirty="0"/>
              <a:t>Q1</a:t>
            </a:r>
            <a:r>
              <a:rPr lang="ja-JP" altLang="en-US" sz="2585" dirty="0"/>
              <a:t>　個人属性（性別、年齢、居住期間）</a:t>
            </a:r>
            <a:endParaRPr lang="en-US" altLang="ja-JP" sz="2585" dirty="0"/>
          </a:p>
          <a:p>
            <a:pPr marL="685817" lvl="1" indent="-263776">
              <a:buClr>
                <a:srgbClr val="002060"/>
              </a:buClr>
              <a:buFont typeface="Wingdings" panose="05000000000000000000" pitchFamily="2" charset="2"/>
              <a:buChar char="n"/>
            </a:pPr>
            <a:r>
              <a:rPr lang="en-US" altLang="ja-JP" sz="2585" dirty="0"/>
              <a:t>Q2</a:t>
            </a:r>
            <a:r>
              <a:rPr lang="ja-JP" altLang="en-US" sz="2585" dirty="0"/>
              <a:t>　土浦市南部地区（荒川沖周辺）に抱く印象</a:t>
            </a:r>
            <a:endParaRPr lang="en-US" altLang="ja-JP" sz="2585" dirty="0"/>
          </a:p>
          <a:p>
            <a:pPr marL="685817" lvl="1" indent="-263776">
              <a:buClr>
                <a:srgbClr val="002060"/>
              </a:buClr>
              <a:buFont typeface="Wingdings" panose="05000000000000000000" pitchFamily="2" charset="2"/>
              <a:buChar char="n"/>
            </a:pPr>
            <a:r>
              <a:rPr lang="en-US" altLang="ja-JP" sz="2585" dirty="0"/>
              <a:t>Q3</a:t>
            </a:r>
            <a:r>
              <a:rPr lang="ja-JP" altLang="en-US" sz="2585" dirty="0"/>
              <a:t>　「歩行者天国化」に対する意見</a:t>
            </a:r>
            <a:endParaRPr lang="en-US" altLang="ja-JP" sz="2585" dirty="0"/>
          </a:p>
          <a:p>
            <a:pPr marL="685817" lvl="1" indent="-263776">
              <a:buClr>
                <a:srgbClr val="002060"/>
              </a:buClr>
              <a:buFont typeface="Wingdings" panose="05000000000000000000" pitchFamily="2" charset="2"/>
              <a:buChar char="n"/>
            </a:pPr>
            <a:r>
              <a:rPr lang="en-US" altLang="ja-JP" sz="2585" dirty="0"/>
              <a:t>Q4</a:t>
            </a:r>
            <a:r>
              <a:rPr lang="ja-JP" altLang="en-US" sz="2585" dirty="0"/>
              <a:t>　遊ぶ場所</a:t>
            </a:r>
            <a:endParaRPr lang="en-US" altLang="ja-JP" sz="2585" dirty="0"/>
          </a:p>
          <a:p>
            <a:pPr marL="685817" lvl="1" indent="-263776">
              <a:buClr>
                <a:srgbClr val="002060"/>
              </a:buClr>
              <a:buFont typeface="Wingdings" panose="05000000000000000000" pitchFamily="2" charset="2"/>
              <a:buChar char="n"/>
            </a:pPr>
            <a:r>
              <a:rPr lang="en-US" altLang="ja-JP" sz="2585" dirty="0"/>
              <a:t>Q5</a:t>
            </a:r>
            <a:r>
              <a:rPr lang="ja-JP" altLang="en-US" sz="2585" dirty="0"/>
              <a:t>　商店街に希望する条件</a:t>
            </a:r>
            <a:endParaRPr lang="en-US" altLang="ja-JP" sz="2585" dirty="0"/>
          </a:p>
        </p:txBody>
      </p:sp>
      <p:sp>
        <p:nvSpPr>
          <p:cNvPr id="6" name="角丸四角形 5"/>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69</a:t>
            </a:fld>
            <a:endParaRPr lang="ja-JP" altLang="en-US">
              <a:solidFill>
                <a:prstClr val="black">
                  <a:tint val="75000"/>
                </a:prstClr>
              </a:solidFill>
            </a:endParaRPr>
          </a:p>
        </p:txBody>
      </p:sp>
    </p:spTree>
    <p:extLst>
      <p:ext uri="{BB962C8B-B14F-4D97-AF65-F5344CB8AC3E}">
        <p14:creationId xmlns:p14="http://schemas.microsoft.com/office/powerpoint/2010/main" val="258431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4000" dirty="0" smtClean="0">
                <a:solidFill>
                  <a:prstClr val="black"/>
                </a:solidFill>
                <a:latin typeface="ＭＳ Ｐゴシック"/>
              </a:rPr>
              <a:t>7</a:t>
            </a:r>
            <a:r>
              <a:rPr lang="ja-JP" altLang="en-US" sz="4000" dirty="0" smtClean="0">
                <a:solidFill>
                  <a:prstClr val="black"/>
                </a:solidFill>
                <a:latin typeface="ＭＳ Ｐゴシック"/>
              </a:rPr>
              <a:t>部門</a:t>
            </a:r>
            <a:endParaRPr lang="ja-JP" altLang="en-US" sz="4000" dirty="0">
              <a:solidFill>
                <a:prstClr val="black"/>
              </a:solidFill>
              <a:latin typeface="ＭＳ Ｐゴシック"/>
            </a:endParaRPr>
          </a:p>
        </p:txBody>
      </p:sp>
      <p:pic>
        <p:nvPicPr>
          <p:cNvPr id="7" name="Picture 2" descr="F:\都市計画MP\pictogram\ambulanc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8623" y="-1340310"/>
            <a:ext cx="690960" cy="69096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3" descr="F:\都市計画MP\pictogram\christmas1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4475" y="7413927"/>
            <a:ext cx="946764" cy="946764"/>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4" descr="F:\都市計画MP\pictogram\city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6885" y="-997337"/>
            <a:ext cx="787583" cy="787583"/>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5" descr="F:\都市計画MP\pictogram\factory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94847" y="-964182"/>
            <a:ext cx="544675" cy="544675"/>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6" descr="F:\都市計画MP\pictogram\mountain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18789" y="7170753"/>
            <a:ext cx="748096" cy="748096"/>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7" descr="F:\都市計画MP\pictogram\train2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3338" y="7413927"/>
            <a:ext cx="751097" cy="504922"/>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8" descr="F:\都市計画MP\pictogram\group57.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09741" y="7161405"/>
            <a:ext cx="757444" cy="757444"/>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図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68584" y="1202085"/>
            <a:ext cx="1033626" cy="1191500"/>
          </a:xfrm>
          <a:prstGeom prst="rect">
            <a:avLst/>
          </a:prstGeom>
        </p:spPr>
      </p:pic>
      <p:sp>
        <p:nvSpPr>
          <p:cNvPr id="19" name="スライド番号プレースホルダー 18"/>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7</a:t>
            </a:fld>
            <a:endParaRPr lang="ja-JP" altLang="en-US" sz="2000" dirty="0">
              <a:solidFill>
                <a:prstClr val="black">
                  <a:tint val="75000"/>
                </a:prstClr>
              </a:solidFill>
            </a:endParaRPr>
          </a:p>
        </p:txBody>
      </p:sp>
      <p:sp>
        <p:nvSpPr>
          <p:cNvPr id="20" name="角丸四角形 19"/>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部門別構想</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grpSp>
        <p:nvGrpSpPr>
          <p:cNvPr id="39" name="グループ化 38"/>
          <p:cNvGrpSpPr/>
          <p:nvPr/>
        </p:nvGrpSpPr>
        <p:grpSpPr>
          <a:xfrm>
            <a:off x="74140" y="326287"/>
            <a:ext cx="8995719" cy="6475076"/>
            <a:chOff x="74140" y="326287"/>
            <a:chExt cx="8995719" cy="6475076"/>
          </a:xfrm>
        </p:grpSpPr>
        <p:pic>
          <p:nvPicPr>
            <p:cNvPr id="2" name="図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43510" y="326287"/>
              <a:ext cx="1702788" cy="1519738"/>
            </a:xfrm>
            <a:prstGeom prst="rect">
              <a:avLst/>
            </a:prstGeom>
          </p:spPr>
        </p:pic>
        <p:graphicFrame>
          <p:nvGraphicFramePr>
            <p:cNvPr id="3" name="図表 2"/>
            <p:cNvGraphicFramePr/>
            <p:nvPr>
              <p:extLst>
                <p:ext uri="{D42A27DB-BD31-4B8C-83A1-F6EECF244321}">
                  <p14:modId xmlns:p14="http://schemas.microsoft.com/office/powerpoint/2010/main" val="2064090030"/>
                </p:ext>
              </p:extLst>
            </p:nvPr>
          </p:nvGraphicFramePr>
          <p:xfrm>
            <a:off x="74140" y="1668920"/>
            <a:ext cx="8995719" cy="485208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4" name="図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161961" y="1721116"/>
              <a:ext cx="1210445" cy="1344939"/>
            </a:xfrm>
            <a:prstGeom prst="rect">
              <a:avLst/>
            </a:prstGeom>
          </p:spPr>
        </p:pic>
        <p:pic>
          <p:nvPicPr>
            <p:cNvPr id="14" name="図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045360" y="5474500"/>
              <a:ext cx="1761323" cy="1326863"/>
            </a:xfrm>
            <a:prstGeom prst="rect">
              <a:avLst/>
            </a:prstGeom>
          </p:spPr>
        </p:pic>
        <p:pic>
          <p:nvPicPr>
            <p:cNvPr id="15" name="図 1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485700" y="5629086"/>
              <a:ext cx="1267326" cy="1172277"/>
            </a:xfrm>
            <a:prstGeom prst="rect">
              <a:avLst/>
            </a:prstGeom>
          </p:spPr>
        </p:pic>
        <p:pic>
          <p:nvPicPr>
            <p:cNvPr id="16" name="図 1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63443" y="3850962"/>
              <a:ext cx="1639070" cy="1165561"/>
            </a:xfrm>
            <a:prstGeom prst="rect">
              <a:avLst/>
            </a:prstGeom>
          </p:spPr>
        </p:pic>
        <p:pic>
          <p:nvPicPr>
            <p:cNvPr id="18" name="図 17"/>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926022" y="3629788"/>
              <a:ext cx="1974026" cy="1283117"/>
            </a:xfrm>
            <a:prstGeom prst="rect">
              <a:avLst/>
            </a:prstGeom>
          </p:spPr>
        </p:pic>
        <p:grpSp>
          <p:nvGrpSpPr>
            <p:cNvPr id="22" name="グループ化 21"/>
            <p:cNvGrpSpPr/>
            <p:nvPr/>
          </p:nvGrpSpPr>
          <p:grpSpPr>
            <a:xfrm>
              <a:off x="968886" y="1662568"/>
              <a:ext cx="1317026" cy="1137113"/>
              <a:chOff x="-3321408" y="4196885"/>
              <a:chExt cx="1317026" cy="1137113"/>
            </a:xfrm>
          </p:grpSpPr>
          <p:pic>
            <p:nvPicPr>
              <p:cNvPr id="6" name="図 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1" name="図 2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47" name="グループ化 46"/>
          <p:cNvGrpSpPr/>
          <p:nvPr/>
        </p:nvGrpSpPr>
        <p:grpSpPr>
          <a:xfrm>
            <a:off x="806318" y="-1055692"/>
            <a:ext cx="679382" cy="633783"/>
            <a:chOff x="806318" y="-1055692"/>
            <a:chExt cx="679382" cy="633783"/>
          </a:xfrm>
        </p:grpSpPr>
        <p:sp>
          <p:nvSpPr>
            <p:cNvPr id="23" name="角丸四角形 22"/>
            <p:cNvSpPr/>
            <p:nvPr/>
          </p:nvSpPr>
          <p:spPr>
            <a:xfrm>
              <a:off x="806318" y="-1055692"/>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24434" y="-997337"/>
              <a:ext cx="443150" cy="492389"/>
            </a:xfrm>
            <a:prstGeom prst="rect">
              <a:avLst/>
            </a:prstGeom>
          </p:spPr>
        </p:pic>
      </p:grpSp>
      <p:grpSp>
        <p:nvGrpSpPr>
          <p:cNvPr id="48" name="グループ化 47"/>
          <p:cNvGrpSpPr/>
          <p:nvPr/>
        </p:nvGrpSpPr>
        <p:grpSpPr>
          <a:xfrm>
            <a:off x="1577972" y="-1047318"/>
            <a:ext cx="679382" cy="633783"/>
            <a:chOff x="1577972" y="-1047318"/>
            <a:chExt cx="679382" cy="633783"/>
          </a:xfrm>
        </p:grpSpPr>
        <p:sp>
          <p:nvSpPr>
            <p:cNvPr id="25" name="角丸四角形 24"/>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49" name="グループ化 48"/>
          <p:cNvGrpSpPr/>
          <p:nvPr/>
        </p:nvGrpSpPr>
        <p:grpSpPr>
          <a:xfrm>
            <a:off x="3282036" y="-997337"/>
            <a:ext cx="688198" cy="633783"/>
            <a:chOff x="3282036" y="-997337"/>
            <a:chExt cx="688198" cy="633783"/>
          </a:xfrm>
        </p:grpSpPr>
        <p:sp>
          <p:nvSpPr>
            <p:cNvPr id="27" name="角丸四角形 26"/>
            <p:cNvSpPr/>
            <p:nvPr/>
          </p:nvSpPr>
          <p:spPr>
            <a:xfrm>
              <a:off x="3290852" y="-997337"/>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p:cNvGrpSpPr/>
            <p:nvPr/>
          </p:nvGrpSpPr>
          <p:grpSpPr>
            <a:xfrm>
              <a:off x="3282036" y="-973899"/>
              <a:ext cx="673506" cy="581502"/>
              <a:chOff x="-3321408" y="4196885"/>
              <a:chExt cx="1317026" cy="1137113"/>
            </a:xfrm>
          </p:grpSpPr>
          <p:pic>
            <p:nvPicPr>
              <p:cNvPr id="29" name="図 2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30" name="図 29"/>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51" name="グループ化 50"/>
          <p:cNvGrpSpPr/>
          <p:nvPr/>
        </p:nvGrpSpPr>
        <p:grpSpPr>
          <a:xfrm>
            <a:off x="5471418" y="-1240631"/>
            <a:ext cx="679382" cy="633783"/>
            <a:chOff x="5471418" y="-1240631"/>
            <a:chExt cx="679382" cy="633783"/>
          </a:xfrm>
        </p:grpSpPr>
        <p:sp>
          <p:nvSpPr>
            <p:cNvPr id="31" name="角丸四角形 30"/>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52" name="グループ化 51"/>
          <p:cNvGrpSpPr/>
          <p:nvPr/>
        </p:nvGrpSpPr>
        <p:grpSpPr>
          <a:xfrm>
            <a:off x="6457950" y="-1124949"/>
            <a:ext cx="679382" cy="633783"/>
            <a:chOff x="6457950" y="-1124949"/>
            <a:chExt cx="679382" cy="633783"/>
          </a:xfrm>
        </p:grpSpPr>
        <p:sp>
          <p:nvSpPr>
            <p:cNvPr id="33" name="角丸四角形 32"/>
            <p:cNvSpPr/>
            <p:nvPr/>
          </p:nvSpPr>
          <p:spPr>
            <a:xfrm>
              <a:off x="6457950" y="-1124949"/>
              <a:ext cx="679382" cy="633783"/>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46" name="グループ化 45"/>
          <p:cNvGrpSpPr/>
          <p:nvPr/>
        </p:nvGrpSpPr>
        <p:grpSpPr>
          <a:xfrm>
            <a:off x="-51821" y="-1068035"/>
            <a:ext cx="679382" cy="633783"/>
            <a:chOff x="-51821" y="-1068035"/>
            <a:chExt cx="679382" cy="633783"/>
          </a:xfrm>
        </p:grpSpPr>
        <p:sp>
          <p:nvSpPr>
            <p:cNvPr id="35" name="角丸四角形 34"/>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 name="図 3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grpSp>
        <p:nvGrpSpPr>
          <p:cNvPr id="50" name="グループ化 49"/>
          <p:cNvGrpSpPr/>
          <p:nvPr/>
        </p:nvGrpSpPr>
        <p:grpSpPr>
          <a:xfrm>
            <a:off x="4025863" y="-1486404"/>
            <a:ext cx="679382" cy="633783"/>
            <a:chOff x="4025863" y="-1486404"/>
            <a:chExt cx="679382" cy="633783"/>
          </a:xfrm>
        </p:grpSpPr>
        <p:sp>
          <p:nvSpPr>
            <p:cNvPr id="37" name="角丸四角形 36"/>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spTree>
    <p:extLst>
      <p:ext uri="{BB962C8B-B14F-4D97-AF65-F5344CB8AC3E}">
        <p14:creationId xmlns:p14="http://schemas.microsoft.com/office/powerpoint/2010/main" val="23899959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92" dirty="0">
                <a:solidFill>
                  <a:schemeClr val="tx1"/>
                </a:solidFill>
                <a:latin typeface="+mj-ea"/>
                <a:ea typeface="+mj-ea"/>
              </a:rPr>
              <a:t>参考事例</a:t>
            </a:r>
          </a:p>
        </p:txBody>
      </p:sp>
      <p:sp>
        <p:nvSpPr>
          <p:cNvPr id="6" name="角丸四角形 5"/>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7" name="テキスト ボックス 6"/>
          <p:cNvSpPr txBox="1"/>
          <p:nvPr/>
        </p:nvSpPr>
        <p:spPr>
          <a:xfrm>
            <a:off x="1" y="1502860"/>
            <a:ext cx="5783373" cy="1711622"/>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215" dirty="0"/>
              <a:t>筑波大学創造的復興プロジェクト</a:t>
            </a:r>
            <a:endParaRPr lang="en-US" altLang="ja-JP" sz="2215" dirty="0"/>
          </a:p>
          <a:p>
            <a:pPr lvl="3">
              <a:buClr>
                <a:srgbClr val="002060"/>
              </a:buClr>
            </a:pPr>
            <a:r>
              <a:rPr lang="en-US" altLang="ja-JP" sz="2215" dirty="0"/>
              <a:t>		</a:t>
            </a:r>
            <a:r>
              <a:rPr lang="ja-JP" altLang="en-US" sz="2215" dirty="0"/>
              <a:t>＠茨城県つくば市</a:t>
            </a:r>
            <a:endParaRPr lang="en-US" altLang="ja-JP" sz="2215" dirty="0"/>
          </a:p>
          <a:p>
            <a:pPr marL="685817" lvl="1" indent="-263776">
              <a:buClr>
                <a:srgbClr val="002060"/>
              </a:buClr>
              <a:buFont typeface="Wingdings" panose="05000000000000000000" pitchFamily="2" charset="2"/>
              <a:buChar char="n"/>
            </a:pPr>
            <a:r>
              <a:rPr lang="ja-JP" altLang="en-US" sz="2031" dirty="0"/>
              <a:t>筑波大学芸術系</a:t>
            </a:r>
            <a:r>
              <a:rPr lang="en-US" altLang="ja-JP" sz="2031" dirty="0"/>
              <a:t>+</a:t>
            </a:r>
            <a:r>
              <a:rPr lang="ja-JP" altLang="en-US" sz="2031" dirty="0"/>
              <a:t>その他専門分野</a:t>
            </a:r>
            <a:endParaRPr lang="en-US" altLang="ja-JP" sz="2031" dirty="0"/>
          </a:p>
          <a:p>
            <a:pPr marL="685817" lvl="1" indent="-263776">
              <a:buClr>
                <a:srgbClr val="002060"/>
              </a:buClr>
              <a:buFont typeface="Wingdings" panose="05000000000000000000" pitchFamily="2" charset="2"/>
              <a:buChar char="n"/>
            </a:pPr>
            <a:r>
              <a:rPr lang="ja-JP" altLang="en-US" sz="2031" dirty="0"/>
              <a:t>東日本大震災での被災地・被災者の多様なニーズに応え、創造的復興を目指す</a:t>
            </a:r>
          </a:p>
        </p:txBody>
      </p:sp>
      <p:sp>
        <p:nvSpPr>
          <p:cNvPr id="8" name="テキスト ボックス 7"/>
          <p:cNvSpPr txBox="1"/>
          <p:nvPr/>
        </p:nvSpPr>
        <p:spPr>
          <a:xfrm>
            <a:off x="18142" y="4207779"/>
            <a:ext cx="7080929" cy="1825500"/>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585" dirty="0"/>
              <a:t>井野アーティストヴィレッジ</a:t>
            </a:r>
            <a:endParaRPr lang="en-US" altLang="ja-JP" sz="2585" dirty="0"/>
          </a:p>
          <a:p>
            <a:pPr lvl="1">
              <a:buClr>
                <a:srgbClr val="002060"/>
              </a:buClr>
            </a:pPr>
            <a:r>
              <a:rPr lang="en-US" altLang="ja-JP" sz="2585" dirty="0"/>
              <a:t>			</a:t>
            </a:r>
            <a:r>
              <a:rPr lang="ja-JP" altLang="en-US" sz="2585" dirty="0"/>
              <a:t>＠茨城県取手市</a:t>
            </a:r>
            <a:endParaRPr lang="en-US" altLang="ja-JP" sz="2585" dirty="0"/>
          </a:p>
          <a:p>
            <a:pPr marL="685817" lvl="1" indent="-263776">
              <a:buClr>
                <a:srgbClr val="002060"/>
              </a:buClr>
              <a:buFont typeface="Wingdings" panose="05000000000000000000" pitchFamily="2" charset="2"/>
              <a:buChar char="n"/>
            </a:pPr>
            <a:r>
              <a:rPr lang="ja-JP" altLang="en-US" sz="2031" dirty="0"/>
              <a:t>東京藝術大学・取手市・</a:t>
            </a:r>
            <a:r>
              <a:rPr lang="en-US" altLang="ja-JP" sz="2031" dirty="0"/>
              <a:t>UR</a:t>
            </a:r>
            <a:r>
              <a:rPr lang="ja-JP" altLang="en-US" sz="2031" dirty="0"/>
              <a:t>都市機構</a:t>
            </a:r>
            <a:endParaRPr lang="en-US" altLang="ja-JP" sz="2031" dirty="0"/>
          </a:p>
          <a:p>
            <a:pPr marL="685817" lvl="1" indent="-263776">
              <a:buClr>
                <a:srgbClr val="002060"/>
              </a:buClr>
              <a:buFont typeface="Wingdings" panose="05000000000000000000" pitchFamily="2" charset="2"/>
              <a:buChar char="n"/>
            </a:pPr>
            <a:r>
              <a:rPr lang="ja-JP" altLang="en-US" sz="2031" dirty="0"/>
              <a:t>井野団地内</a:t>
            </a:r>
            <a:r>
              <a:rPr lang="en-US" altLang="ja-JP" sz="2031" dirty="0"/>
              <a:t>SC1</a:t>
            </a:r>
            <a:r>
              <a:rPr lang="ja-JP" altLang="en-US" sz="2031" dirty="0"/>
              <a:t>棟（７戸）を改修</a:t>
            </a:r>
            <a:endParaRPr lang="en-US" altLang="ja-JP" sz="2031" dirty="0"/>
          </a:p>
          <a:p>
            <a:pPr marL="685817" lvl="1" indent="-263776">
              <a:buClr>
                <a:srgbClr val="002060"/>
              </a:buClr>
              <a:buFont typeface="Wingdings" panose="05000000000000000000" pitchFamily="2" charset="2"/>
              <a:buChar char="n"/>
            </a:pPr>
            <a:r>
              <a:rPr lang="ja-JP" altLang="en-US" sz="2031" dirty="0"/>
              <a:t>若い芸術家の共同アトリエとして</a:t>
            </a:r>
            <a:r>
              <a:rPr lang="en-US" altLang="ja-JP" sz="2031" dirty="0"/>
              <a:t>2007/12</a:t>
            </a:r>
            <a:r>
              <a:rPr lang="ja-JP" altLang="en-US" sz="2031" dirty="0"/>
              <a:t>にオープン</a:t>
            </a:r>
            <a:endParaRPr lang="en-US" altLang="ja-JP" sz="2031" dirty="0"/>
          </a:p>
        </p:txBody>
      </p:sp>
      <p:pic>
        <p:nvPicPr>
          <p:cNvPr id="11" name="図 10"/>
          <p:cNvPicPr>
            <a:picLocks noChangeAspect="1"/>
          </p:cNvPicPr>
          <p:nvPr/>
        </p:nvPicPr>
        <p:blipFill rotWithShape="1">
          <a:blip r:embed="rId3"/>
          <a:srcRect l="7167" r="5296"/>
          <a:stretch/>
        </p:blipFill>
        <p:spPr>
          <a:xfrm>
            <a:off x="5631739" y="3481787"/>
            <a:ext cx="2340017" cy="1519529"/>
          </a:xfrm>
          <a:prstGeom prst="rect">
            <a:avLst/>
          </a:prstGeom>
          <a:ln>
            <a:noFill/>
          </a:ln>
          <a:effectLst>
            <a:softEdge rad="112500"/>
          </a:effectLst>
        </p:spPr>
      </p:pic>
      <p:pic>
        <p:nvPicPr>
          <p:cNvPr id="4" name="図 3"/>
          <p:cNvPicPr>
            <a:picLocks noChangeAspect="1"/>
          </p:cNvPicPr>
          <p:nvPr/>
        </p:nvPicPr>
        <p:blipFill rotWithShape="1">
          <a:blip r:embed="rId4"/>
          <a:srcRect l="6589"/>
          <a:stretch/>
        </p:blipFill>
        <p:spPr>
          <a:xfrm>
            <a:off x="6830188" y="4973301"/>
            <a:ext cx="2313813" cy="1528615"/>
          </a:xfrm>
          <a:prstGeom prst="rect">
            <a:avLst/>
          </a:prstGeom>
          <a:ln>
            <a:noFill/>
          </a:ln>
          <a:effectLst>
            <a:softEdge rad="112500"/>
          </a:effectLst>
        </p:spPr>
      </p:pic>
      <p:sp>
        <p:nvSpPr>
          <p:cNvPr id="13" name="テキスト ボックス 12"/>
          <p:cNvSpPr txBox="1"/>
          <p:nvPr/>
        </p:nvSpPr>
        <p:spPr>
          <a:xfrm>
            <a:off x="6560180" y="6338541"/>
            <a:ext cx="2583821" cy="262829"/>
          </a:xfrm>
          <a:prstGeom prst="rect">
            <a:avLst/>
          </a:prstGeom>
          <a:noFill/>
        </p:spPr>
        <p:txBody>
          <a:bodyPr wrap="square" rtlCol="0">
            <a:spAutoFit/>
          </a:bodyPr>
          <a:lstStyle/>
          <a:p>
            <a:pPr algn="ctr">
              <a:buClr>
                <a:srgbClr val="002060"/>
              </a:buClr>
            </a:pPr>
            <a:r>
              <a:rPr lang="ja-JP" altLang="en-US" sz="1108" dirty="0"/>
              <a:t>（出典：井野アーティストヴィレッジ</a:t>
            </a:r>
            <a:r>
              <a:rPr lang="en-US" altLang="ja-JP" sz="1108" dirty="0"/>
              <a:t>HP</a:t>
            </a:r>
            <a:r>
              <a:rPr lang="ja-JP" altLang="en-US" sz="1108" dirty="0"/>
              <a:t>）</a:t>
            </a:r>
            <a:endParaRPr lang="en-US" altLang="ja-JP" sz="1108" dirty="0"/>
          </a:p>
        </p:txBody>
      </p:sp>
      <p:pic>
        <p:nvPicPr>
          <p:cNvPr id="14" name="Picture 2" descr="２"/>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168046" y="1271003"/>
            <a:ext cx="2743199" cy="189913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5" name="テキスト ボックス 14"/>
          <p:cNvSpPr txBox="1"/>
          <p:nvPr/>
        </p:nvSpPr>
        <p:spPr>
          <a:xfrm>
            <a:off x="6247734" y="3079623"/>
            <a:ext cx="2583821" cy="262829"/>
          </a:xfrm>
          <a:prstGeom prst="rect">
            <a:avLst/>
          </a:prstGeom>
          <a:noFill/>
        </p:spPr>
        <p:txBody>
          <a:bodyPr wrap="square" rtlCol="0">
            <a:spAutoFit/>
          </a:bodyPr>
          <a:lstStyle/>
          <a:p>
            <a:pPr algn="ctr">
              <a:buClr>
                <a:srgbClr val="002060"/>
              </a:buClr>
            </a:pPr>
            <a:r>
              <a:rPr lang="ja-JP" altLang="en-US" sz="1108" dirty="0"/>
              <a:t>（出典：筑波大</a:t>
            </a:r>
            <a:r>
              <a:rPr lang="en-US" altLang="ja-JP" sz="1108" dirty="0"/>
              <a:t>CR</a:t>
            </a:r>
            <a:r>
              <a:rPr lang="ja-JP" altLang="en-US" sz="1108" dirty="0"/>
              <a:t>プロジェクト</a:t>
            </a:r>
            <a:r>
              <a:rPr lang="en-US" altLang="ja-JP" sz="1108" dirty="0"/>
              <a:t>HP</a:t>
            </a:r>
            <a:r>
              <a:rPr lang="ja-JP" altLang="en-US" sz="1108" dirty="0"/>
              <a:t>）</a:t>
            </a:r>
            <a:endParaRPr lang="en-US" altLang="ja-JP" sz="1108" dirty="0"/>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70</a:t>
            </a:fld>
            <a:endParaRPr lang="ja-JP" altLang="en-US">
              <a:solidFill>
                <a:prstClr val="black">
                  <a:tint val="75000"/>
                </a:prstClr>
              </a:solidFill>
            </a:endParaRPr>
          </a:p>
        </p:txBody>
      </p:sp>
    </p:spTree>
    <p:extLst>
      <p:ext uri="{BB962C8B-B14F-4D97-AF65-F5344CB8AC3E}">
        <p14:creationId xmlns:p14="http://schemas.microsoft.com/office/powerpoint/2010/main" val="2768659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508" dirty="0">
                <a:solidFill>
                  <a:schemeClr val="tx1"/>
                </a:solidFill>
                <a:latin typeface="+mj-ea"/>
                <a:ea typeface="+mj-ea"/>
              </a:rPr>
              <a:t>AKINAI</a:t>
            </a:r>
            <a:r>
              <a:rPr lang="ja-JP" altLang="en-US" sz="3508" dirty="0">
                <a:solidFill>
                  <a:schemeClr val="tx1"/>
                </a:solidFill>
                <a:latin typeface="+mj-ea"/>
                <a:ea typeface="+mj-ea"/>
              </a:rPr>
              <a:t>コンバージョン</a:t>
            </a:r>
            <a:endParaRPr lang="en-US" altLang="ja-JP" sz="3508" dirty="0">
              <a:solidFill>
                <a:schemeClr val="tx1"/>
              </a:solidFill>
              <a:latin typeface="+mj-ea"/>
              <a:ea typeface="+mj-ea"/>
            </a:endParaRPr>
          </a:p>
        </p:txBody>
      </p:sp>
      <p:sp>
        <p:nvSpPr>
          <p:cNvPr id="4" name="テキスト ボックス 3"/>
          <p:cNvSpPr txBox="1"/>
          <p:nvPr/>
        </p:nvSpPr>
        <p:spPr>
          <a:xfrm>
            <a:off x="304799" y="1479385"/>
            <a:ext cx="7742256" cy="1427635"/>
          </a:xfrm>
          <a:prstGeom prst="rect">
            <a:avLst/>
          </a:prstGeom>
          <a:noFill/>
        </p:spPr>
        <p:txBody>
          <a:bodyPr wrap="square" numCol="1" rtlCol="0">
            <a:spAutoFit/>
          </a:bodyPr>
          <a:lstStyle/>
          <a:p>
            <a:pPr marL="263776" indent="-263776">
              <a:buClr>
                <a:srgbClr val="002060"/>
              </a:buClr>
              <a:buFont typeface="Wingdings" panose="05000000000000000000" pitchFamily="2" charset="2"/>
              <a:buChar char="n"/>
            </a:pPr>
            <a:r>
              <a:rPr lang="ja-JP" altLang="en-US" sz="2585" dirty="0"/>
              <a:t>コンバージョン</a:t>
            </a:r>
            <a:endParaRPr lang="en-US" altLang="ja-JP" sz="2585" dirty="0"/>
          </a:p>
          <a:p>
            <a:pPr lvl="1">
              <a:buClr>
                <a:srgbClr val="002060"/>
              </a:buClr>
            </a:pPr>
            <a:r>
              <a:rPr lang="ja-JP" altLang="en-US" sz="2215" dirty="0"/>
              <a:t>既存の建物の用途を変更して再利用すること</a:t>
            </a:r>
            <a:endParaRPr lang="en-US" altLang="ja-JP" sz="2215" dirty="0"/>
          </a:p>
          <a:p>
            <a:pPr lvl="1">
              <a:buClr>
                <a:srgbClr val="002060"/>
              </a:buClr>
            </a:pPr>
            <a:r>
              <a:rPr lang="en-US" altLang="ja-JP" sz="2215" dirty="0"/>
              <a:t>Ex. </a:t>
            </a:r>
            <a:r>
              <a:rPr lang="ja-JP" altLang="en-US" sz="2215" dirty="0"/>
              <a:t>オフィスビル</a:t>
            </a:r>
            <a:r>
              <a:rPr lang="en-US" altLang="ja-JP" sz="2215" dirty="0"/>
              <a:t> → </a:t>
            </a:r>
            <a:r>
              <a:rPr lang="ja-JP" altLang="en-US" sz="2215" dirty="0"/>
              <a:t>マンション</a:t>
            </a:r>
            <a:endParaRPr lang="en-US" altLang="ja-JP" sz="2215" dirty="0"/>
          </a:p>
          <a:p>
            <a:pPr lvl="1" algn="r">
              <a:buClr>
                <a:srgbClr val="002060"/>
              </a:buClr>
            </a:pPr>
            <a:r>
              <a:rPr lang="ja-JP" altLang="en-US" sz="1662" dirty="0"/>
              <a:t>（出典：建築プレミアム）</a:t>
            </a:r>
            <a:endParaRPr lang="en-US" altLang="ja-JP" sz="1662" dirty="0"/>
          </a:p>
        </p:txBody>
      </p:sp>
      <p:sp>
        <p:nvSpPr>
          <p:cNvPr id="34" name="角丸四角形 33"/>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6" name="テキスト ボックス 5"/>
          <p:cNvSpPr txBox="1"/>
          <p:nvPr/>
        </p:nvSpPr>
        <p:spPr>
          <a:xfrm>
            <a:off x="303124" y="3587865"/>
            <a:ext cx="7742256" cy="2166299"/>
          </a:xfrm>
          <a:prstGeom prst="rect">
            <a:avLst/>
          </a:prstGeom>
          <a:noFill/>
        </p:spPr>
        <p:txBody>
          <a:bodyPr wrap="square" numCol="1" rtlCol="0">
            <a:spAutoFit/>
          </a:bodyPr>
          <a:lstStyle/>
          <a:p>
            <a:pPr marL="263776" indent="-263776">
              <a:buClr>
                <a:srgbClr val="002060"/>
              </a:buClr>
              <a:buFont typeface="Wingdings" panose="05000000000000000000" pitchFamily="2" charset="2"/>
              <a:buChar char="n"/>
            </a:pPr>
            <a:r>
              <a:rPr lang="ja-JP" altLang="en-US" sz="2585" dirty="0"/>
              <a:t>リフォーム</a:t>
            </a:r>
            <a:endParaRPr lang="en-US" altLang="ja-JP" sz="2585" dirty="0"/>
          </a:p>
          <a:p>
            <a:pPr lvl="1">
              <a:buClr>
                <a:srgbClr val="002060"/>
              </a:buClr>
            </a:pPr>
            <a:r>
              <a:rPr lang="ja-JP" altLang="en-US" sz="2215" dirty="0"/>
              <a:t>老朽化した建物を新築の状態に戻すこと</a:t>
            </a:r>
            <a:endParaRPr lang="en-US" altLang="ja-JP" sz="2215" dirty="0"/>
          </a:p>
          <a:p>
            <a:pPr marL="263776" indent="-263776">
              <a:buClr>
                <a:srgbClr val="002060"/>
              </a:buClr>
              <a:buFont typeface="Wingdings" panose="05000000000000000000" pitchFamily="2" charset="2"/>
              <a:buChar char="n"/>
            </a:pPr>
            <a:r>
              <a:rPr lang="ja-JP" altLang="en-US" sz="2585" dirty="0"/>
              <a:t>リノベーション</a:t>
            </a:r>
            <a:endParaRPr lang="en-US" altLang="ja-JP" sz="2585" dirty="0"/>
          </a:p>
          <a:p>
            <a:pPr lvl="1">
              <a:buClr>
                <a:srgbClr val="002060"/>
              </a:buClr>
            </a:pPr>
            <a:r>
              <a:rPr lang="ja-JP" altLang="en-US" sz="2215" dirty="0"/>
              <a:t>既存の建物に大規模な工事を行うことで、性能を新築の状態よりも向上させたり、価値を高めたりすること</a:t>
            </a:r>
            <a:endParaRPr lang="en-US" altLang="ja-JP" sz="2215" dirty="0"/>
          </a:p>
          <a:p>
            <a:pPr lvl="1" algn="r">
              <a:buClr>
                <a:srgbClr val="002060"/>
              </a:buClr>
            </a:pPr>
            <a:r>
              <a:rPr lang="ja-JP" altLang="en-US" sz="1662" dirty="0"/>
              <a:t>（出典：</a:t>
            </a:r>
            <a:r>
              <a:rPr lang="en-US" altLang="ja-JP" sz="1662" dirty="0"/>
              <a:t>LOHAS studio</a:t>
            </a:r>
            <a:r>
              <a:rPr lang="ja-JP" altLang="en-US" sz="1662" dirty="0"/>
              <a:t>）</a:t>
            </a:r>
            <a:endParaRPr lang="en-US" altLang="ja-JP" sz="1662" dirty="0"/>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71</a:t>
            </a:fld>
            <a:endParaRPr lang="ja-JP" altLang="en-US">
              <a:solidFill>
                <a:prstClr val="black">
                  <a:tint val="75000"/>
                </a:prstClr>
              </a:solidFill>
            </a:endParaRPr>
          </a:p>
        </p:txBody>
      </p:sp>
    </p:spTree>
    <p:extLst>
      <p:ext uri="{BB962C8B-B14F-4D97-AF65-F5344CB8AC3E}">
        <p14:creationId xmlns:p14="http://schemas.microsoft.com/office/powerpoint/2010/main" val="2566962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508" dirty="0">
                <a:solidFill>
                  <a:schemeClr val="tx1"/>
                </a:solidFill>
                <a:latin typeface="+mj-ea"/>
                <a:ea typeface="+mj-ea"/>
              </a:rPr>
              <a:t>AKINAI</a:t>
            </a:r>
            <a:r>
              <a:rPr lang="ja-JP" altLang="en-US" sz="3508" dirty="0">
                <a:solidFill>
                  <a:schemeClr val="tx1"/>
                </a:solidFill>
                <a:latin typeface="+mj-ea"/>
                <a:ea typeface="+mj-ea"/>
              </a:rPr>
              <a:t>コンバージョン</a:t>
            </a:r>
            <a:endParaRPr lang="en-US" altLang="ja-JP" sz="3508" dirty="0">
              <a:solidFill>
                <a:schemeClr val="tx1"/>
              </a:solidFill>
              <a:latin typeface="+mj-ea"/>
              <a:ea typeface="+mj-ea"/>
            </a:endParaRPr>
          </a:p>
        </p:txBody>
      </p:sp>
      <p:sp>
        <p:nvSpPr>
          <p:cNvPr id="34" name="角丸四角形 33"/>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6" name="テキスト ボックス 5"/>
          <p:cNvSpPr txBox="1"/>
          <p:nvPr/>
        </p:nvSpPr>
        <p:spPr>
          <a:xfrm>
            <a:off x="304799" y="1479385"/>
            <a:ext cx="7742256" cy="1853905"/>
          </a:xfrm>
          <a:prstGeom prst="rect">
            <a:avLst/>
          </a:prstGeom>
          <a:noFill/>
        </p:spPr>
        <p:txBody>
          <a:bodyPr wrap="square" numCol="1" rtlCol="0">
            <a:spAutoFit/>
          </a:bodyPr>
          <a:lstStyle/>
          <a:p>
            <a:pPr marL="263776" indent="-263776">
              <a:buClr>
                <a:srgbClr val="002060"/>
              </a:buClr>
              <a:buFont typeface="Wingdings" panose="05000000000000000000" pitchFamily="2" charset="2"/>
              <a:buChar char="n"/>
            </a:pPr>
            <a:r>
              <a:rPr lang="ja-JP" altLang="en-US" sz="2585" dirty="0"/>
              <a:t>西日暮里スタートアップオフィス</a:t>
            </a:r>
            <a:endParaRPr lang="en-US" altLang="ja-JP" sz="2585" dirty="0"/>
          </a:p>
          <a:p>
            <a:pPr>
              <a:buClr>
                <a:srgbClr val="002060"/>
              </a:buClr>
            </a:pPr>
            <a:r>
              <a:rPr lang="ja-JP" altLang="en-US" sz="2215" dirty="0"/>
              <a:t>（小学校</a:t>
            </a:r>
            <a:r>
              <a:rPr lang="en-US" altLang="ja-JP" sz="2215" dirty="0"/>
              <a:t> → </a:t>
            </a:r>
            <a:r>
              <a:rPr lang="ja-JP" altLang="en-US" sz="2215" dirty="0"/>
              <a:t>共用スペース</a:t>
            </a:r>
            <a:r>
              <a:rPr lang="en-US" altLang="ja-JP" sz="2215" dirty="0"/>
              <a:t>+</a:t>
            </a:r>
            <a:r>
              <a:rPr lang="ja-JP" altLang="en-US" sz="2215" dirty="0"/>
              <a:t>オフィス）</a:t>
            </a:r>
            <a:endParaRPr lang="en-US" altLang="ja-JP" sz="2215" dirty="0"/>
          </a:p>
          <a:p>
            <a:pPr marL="685817" lvl="1" indent="-263776">
              <a:buClr>
                <a:srgbClr val="002060"/>
              </a:buClr>
              <a:buFont typeface="Wingdings" panose="05000000000000000000" pitchFamily="2" charset="2"/>
              <a:buChar char="n"/>
            </a:pPr>
            <a:r>
              <a:rPr lang="ja-JP" altLang="en-US" sz="2585" dirty="0"/>
              <a:t>延床面積：</a:t>
            </a:r>
            <a:r>
              <a:rPr lang="en-US" altLang="ja-JP" sz="2585" dirty="0"/>
              <a:t>2,996㎡</a:t>
            </a:r>
          </a:p>
          <a:p>
            <a:pPr marL="685817" lvl="1" indent="-263776">
              <a:buClr>
                <a:srgbClr val="002060"/>
              </a:buClr>
              <a:buFont typeface="Wingdings" panose="05000000000000000000" pitchFamily="2" charset="2"/>
              <a:buChar char="n"/>
            </a:pPr>
            <a:r>
              <a:rPr lang="ja-JP" altLang="en-US" sz="2585" dirty="0"/>
              <a:t>改修費用：</a:t>
            </a:r>
            <a:r>
              <a:rPr lang="en-US" altLang="ja-JP" sz="2585" dirty="0"/>
              <a:t>7,600</a:t>
            </a:r>
            <a:r>
              <a:rPr lang="ja-JP" altLang="en-US" sz="2585" dirty="0"/>
              <a:t>万円</a:t>
            </a:r>
            <a:endParaRPr lang="en-US" altLang="ja-JP" sz="2585" dirty="0"/>
          </a:p>
          <a:p>
            <a:pPr lvl="1" algn="r">
              <a:buClr>
                <a:srgbClr val="002060"/>
              </a:buClr>
            </a:pPr>
            <a:r>
              <a:rPr lang="ja-JP" altLang="en-US" sz="1477" dirty="0"/>
              <a:t>（出典：学校再生のための機能転換設計手法）</a:t>
            </a:r>
            <a:endParaRPr lang="en-US" altLang="ja-JP" sz="1477" dirty="0"/>
          </a:p>
        </p:txBody>
      </p:sp>
      <p:sp>
        <p:nvSpPr>
          <p:cNvPr id="7" name="テキスト ボックス 6"/>
          <p:cNvSpPr txBox="1"/>
          <p:nvPr/>
        </p:nvSpPr>
        <p:spPr>
          <a:xfrm>
            <a:off x="304799" y="4130604"/>
            <a:ext cx="7742256" cy="1910844"/>
          </a:xfrm>
          <a:prstGeom prst="rect">
            <a:avLst/>
          </a:prstGeom>
          <a:noFill/>
        </p:spPr>
        <p:txBody>
          <a:bodyPr wrap="square" numCol="1" rtlCol="0">
            <a:spAutoFit/>
          </a:bodyPr>
          <a:lstStyle/>
          <a:p>
            <a:pPr marL="263776" indent="-263776">
              <a:buClr>
                <a:srgbClr val="002060"/>
              </a:buClr>
              <a:buFont typeface="Wingdings" charset="2"/>
              <a:buChar char="n"/>
            </a:pPr>
            <a:r>
              <a:rPr lang="ja-JP" altLang="en-US" sz="2585" dirty="0"/>
              <a:t>荒川沖ショッピングセンター　さんぱる</a:t>
            </a:r>
            <a:endParaRPr lang="en-US" altLang="ja-JP" sz="2585" dirty="0"/>
          </a:p>
          <a:p>
            <a:pPr marL="685817" lvl="1" indent="-263776">
              <a:buClr>
                <a:srgbClr val="002060"/>
              </a:buClr>
              <a:buFont typeface="Wingdings" charset="2"/>
              <a:buChar char="n"/>
            </a:pPr>
            <a:r>
              <a:rPr lang="ja-JP" altLang="en-US" sz="2585" dirty="0"/>
              <a:t>店舗面積：</a:t>
            </a:r>
            <a:r>
              <a:rPr lang="en-US" altLang="ja-JP" sz="2585" dirty="0"/>
              <a:t>12,484㎡</a:t>
            </a:r>
          </a:p>
          <a:p>
            <a:pPr marL="685817" lvl="1" indent="-263776">
              <a:buClr>
                <a:srgbClr val="002060"/>
              </a:buClr>
              <a:buFont typeface="Wingdings" charset="2"/>
              <a:buChar char="n"/>
            </a:pPr>
            <a:r>
              <a:rPr lang="ja-JP" altLang="en-US" sz="2585" dirty="0"/>
              <a:t>改修費用：</a:t>
            </a:r>
            <a:r>
              <a:rPr lang="en-US" altLang="ja-JP" sz="2585" dirty="0">
                <a:solidFill>
                  <a:srgbClr val="FF0000"/>
                </a:solidFill>
              </a:rPr>
              <a:t>3</a:t>
            </a:r>
            <a:r>
              <a:rPr lang="ja-JP" altLang="en-US" sz="2585" dirty="0">
                <a:solidFill>
                  <a:srgbClr val="FF0000"/>
                </a:solidFill>
              </a:rPr>
              <a:t>億</a:t>
            </a:r>
            <a:r>
              <a:rPr lang="en-US" altLang="ja-JP" sz="2585" dirty="0">
                <a:solidFill>
                  <a:srgbClr val="FF0000"/>
                </a:solidFill>
              </a:rPr>
              <a:t>400</a:t>
            </a:r>
            <a:r>
              <a:rPr lang="ja-JP" altLang="en-US" sz="2585" dirty="0">
                <a:solidFill>
                  <a:srgbClr val="FF0000"/>
                </a:solidFill>
              </a:rPr>
              <a:t>万円</a:t>
            </a:r>
            <a:endParaRPr lang="en-US" altLang="ja-JP" sz="2585" dirty="0">
              <a:solidFill>
                <a:srgbClr val="FF0000"/>
              </a:solidFill>
            </a:endParaRPr>
          </a:p>
          <a:p>
            <a:pPr lvl="1" algn="r">
              <a:buClr>
                <a:srgbClr val="002060"/>
              </a:buClr>
            </a:pPr>
            <a:r>
              <a:rPr lang="ja-JP" altLang="en-US" sz="1477" dirty="0"/>
              <a:t>（出典：都道府県別・政令指定都市別・市町村別</a:t>
            </a:r>
            <a:r>
              <a:rPr lang="en-US" altLang="ja-JP" sz="1477" dirty="0"/>
              <a:t>SC</a:t>
            </a:r>
            <a:r>
              <a:rPr lang="ja-JP" altLang="en-US" sz="1477" dirty="0"/>
              <a:t>）</a:t>
            </a:r>
            <a:endParaRPr lang="en-US" altLang="ja-JP" sz="1477" dirty="0"/>
          </a:p>
          <a:p>
            <a:pPr marL="685817" lvl="1" indent="-263776">
              <a:buClr>
                <a:srgbClr val="002060"/>
              </a:buClr>
              <a:buFont typeface="Wingdings" charset="2"/>
              <a:buChar char="n"/>
            </a:pPr>
            <a:endParaRPr lang="en-US" altLang="ja-JP" sz="2585" dirty="0">
              <a:solidFill>
                <a:srgbClr val="FF0000"/>
              </a:solidFill>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72</a:t>
            </a:fld>
            <a:endParaRPr lang="ja-JP" altLang="en-US">
              <a:solidFill>
                <a:prstClr val="black">
                  <a:tint val="75000"/>
                </a:prstClr>
              </a:solidFill>
            </a:endParaRPr>
          </a:p>
        </p:txBody>
      </p:sp>
    </p:spTree>
    <p:extLst>
      <p:ext uri="{BB962C8B-B14F-4D97-AF65-F5344CB8AC3E}">
        <p14:creationId xmlns:p14="http://schemas.microsoft.com/office/powerpoint/2010/main" val="1197457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508" dirty="0">
                <a:solidFill>
                  <a:schemeClr val="tx1"/>
                </a:solidFill>
                <a:latin typeface="+mj-ea"/>
                <a:ea typeface="+mj-ea"/>
              </a:rPr>
              <a:t>AKINAI</a:t>
            </a:r>
            <a:r>
              <a:rPr lang="ja-JP" altLang="en-US" sz="3508" dirty="0">
                <a:solidFill>
                  <a:schemeClr val="tx1"/>
                </a:solidFill>
                <a:latin typeface="+mj-ea"/>
                <a:ea typeface="+mj-ea"/>
              </a:rPr>
              <a:t>コンバージョン</a:t>
            </a:r>
            <a:endParaRPr lang="en-US" altLang="ja-JP" sz="3508" dirty="0">
              <a:solidFill>
                <a:schemeClr val="tx1"/>
              </a:solidFill>
              <a:latin typeface="+mj-ea"/>
              <a:ea typeface="+mj-ea"/>
            </a:endParaRPr>
          </a:p>
        </p:txBody>
      </p:sp>
      <p:sp>
        <p:nvSpPr>
          <p:cNvPr id="34" name="角丸四角形 33"/>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7" name="テキスト ボックス 6"/>
          <p:cNvSpPr txBox="1"/>
          <p:nvPr/>
        </p:nvSpPr>
        <p:spPr>
          <a:xfrm>
            <a:off x="304799" y="1614652"/>
            <a:ext cx="7742256" cy="490134"/>
          </a:xfrm>
          <a:prstGeom prst="rect">
            <a:avLst/>
          </a:prstGeom>
          <a:noFill/>
        </p:spPr>
        <p:txBody>
          <a:bodyPr wrap="square" numCol="1" rtlCol="0">
            <a:spAutoFit/>
          </a:bodyPr>
          <a:lstStyle/>
          <a:p>
            <a:pPr marL="263776" indent="-263776">
              <a:buClr>
                <a:srgbClr val="002060"/>
              </a:buClr>
              <a:buFont typeface="Wingdings" charset="2"/>
              <a:buChar char="n"/>
            </a:pPr>
            <a:r>
              <a:rPr lang="ja-JP" altLang="en-US" sz="2585" dirty="0"/>
              <a:t>改修資金</a:t>
            </a:r>
            <a:endParaRPr lang="en-US" altLang="ja-JP" sz="2585" dirty="0"/>
          </a:p>
        </p:txBody>
      </p:sp>
      <p:graphicFrame>
        <p:nvGraphicFramePr>
          <p:cNvPr id="5" name="表 4"/>
          <p:cNvGraphicFramePr>
            <a:graphicFrameLocks noGrp="1"/>
          </p:cNvGraphicFramePr>
          <p:nvPr>
            <p:extLst/>
          </p:nvPr>
        </p:nvGraphicFramePr>
        <p:xfrm>
          <a:off x="937846" y="2292764"/>
          <a:ext cx="7160094" cy="2637692"/>
        </p:xfrm>
        <a:graphic>
          <a:graphicData uri="http://schemas.openxmlformats.org/drawingml/2006/table">
            <a:tbl>
              <a:tblPr firstRow="1" bandRow="1" bandCol="1">
                <a:tableStyleId>{69012ECD-51FC-41F1-AA8D-1B2483CD663E}</a:tableStyleId>
              </a:tblPr>
              <a:tblGrid>
                <a:gridCol w="1771758"/>
                <a:gridCol w="1187261"/>
                <a:gridCol w="1406447"/>
                <a:gridCol w="2794628"/>
              </a:tblGrid>
              <a:tr h="293077">
                <a:tc gridSpan="2">
                  <a:txBody>
                    <a:bodyPr/>
                    <a:lstStyle/>
                    <a:p>
                      <a:pPr algn="ctr" fontAlgn="b"/>
                      <a:r>
                        <a:rPr lang="ja-JP" altLang="en-US" sz="1800" u="none" strike="noStrike" dirty="0">
                          <a:effectLst/>
                        </a:rPr>
                        <a:t>項目</a:t>
                      </a:r>
                      <a:endParaRPr lang="ja-JP" altLang="en-US" sz="1800" b="0" i="0" u="none" strike="noStrike" dirty="0">
                        <a:solidFill>
                          <a:srgbClr val="000000"/>
                        </a:solidFill>
                        <a:effectLst/>
                        <a:latin typeface="+mn-lt"/>
                        <a:ea typeface="+mn-ea"/>
                      </a:endParaRPr>
                    </a:p>
                  </a:txBody>
                  <a:tcPr marL="11723" marR="11723" marT="11723" marB="0" anchor="b"/>
                </a:tc>
                <a:tc hMerge="1">
                  <a:txBody>
                    <a:bodyPr/>
                    <a:lstStyle/>
                    <a:p>
                      <a:endParaRPr kumimoji="1" lang="ja-JP" altLang="en-US"/>
                    </a:p>
                  </a:txBody>
                  <a:tcPr/>
                </a:tc>
                <a:tc>
                  <a:txBody>
                    <a:bodyPr/>
                    <a:lstStyle/>
                    <a:p>
                      <a:pPr algn="ctr" fontAlgn="b"/>
                      <a:r>
                        <a:rPr lang="ja-JP" altLang="en-US" sz="1800" u="none" strike="noStrike" dirty="0">
                          <a:effectLst/>
                        </a:rPr>
                        <a:t>料金（万円）</a:t>
                      </a:r>
                      <a:endParaRPr lang="ja-JP" altLang="en-US" sz="1800" b="0" i="0" u="none" strike="noStrike" dirty="0">
                        <a:solidFill>
                          <a:srgbClr val="000000"/>
                        </a:solidFill>
                        <a:effectLst/>
                        <a:latin typeface="+mn-lt"/>
                        <a:ea typeface="+mn-ea"/>
                      </a:endParaRPr>
                    </a:p>
                  </a:txBody>
                  <a:tcPr marL="11723" marR="11723" marT="11723" marB="0" anchor="b"/>
                </a:tc>
                <a:tc>
                  <a:txBody>
                    <a:bodyPr/>
                    <a:lstStyle/>
                    <a:p>
                      <a:pPr algn="ctr" fontAlgn="b"/>
                      <a:r>
                        <a:rPr lang="ja-JP" altLang="en-US" sz="1800" u="none" strike="noStrike" dirty="0">
                          <a:effectLst/>
                        </a:rPr>
                        <a:t>備考</a:t>
                      </a:r>
                      <a:endParaRPr lang="ja-JP" altLang="en-US" sz="1800" b="0" i="0" u="none" strike="noStrike" dirty="0">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dirty="0">
                          <a:effectLst/>
                        </a:rPr>
                        <a:t>賃貸料</a:t>
                      </a:r>
                      <a:endParaRPr lang="ja-JP" altLang="en-US" sz="1800" b="0" i="0" u="none" strike="noStrike" dirty="0">
                        <a:solidFill>
                          <a:srgbClr val="000000"/>
                        </a:solidFill>
                        <a:effectLst/>
                        <a:latin typeface="+mn-lt"/>
                        <a:ea typeface="+mn-ea"/>
                      </a:endParaRPr>
                    </a:p>
                  </a:txBody>
                  <a:tcPr marL="11723" marR="11723" marT="11723" marB="0" anchor="b"/>
                </a:tc>
                <a:tc>
                  <a:txBody>
                    <a:bodyPr/>
                    <a:lstStyle/>
                    <a:p>
                      <a:pPr algn="l" fontAlgn="b"/>
                      <a:r>
                        <a:rPr lang="ja-JP" altLang="en-US" sz="1800" u="none" strike="noStrike">
                          <a:effectLst/>
                        </a:rPr>
                        <a:t>店舗・</a:t>
                      </a:r>
                      <a:r>
                        <a:rPr lang="en-US" altLang="ja-JP" sz="1800" u="none" strike="noStrike">
                          <a:effectLst/>
                        </a:rPr>
                        <a:t>SOHO</a:t>
                      </a:r>
                      <a:endParaRPr lang="en-US" altLang="ja-JP"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smtClean="0">
                          <a:effectLst/>
                        </a:rPr>
                        <a:t>1,764</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a:effectLst/>
                        </a:rPr>
                        <a:t>5</a:t>
                      </a:r>
                      <a:r>
                        <a:rPr lang="ja-JP" altLang="en-US" sz="1800" u="none" strike="noStrike">
                          <a:effectLst/>
                        </a:rPr>
                        <a:t>万</a:t>
                      </a:r>
                      <a:r>
                        <a:rPr lang="en-US" altLang="ja-JP" sz="1800" u="none" strike="noStrike">
                          <a:effectLst/>
                        </a:rPr>
                        <a:t>/</a:t>
                      </a:r>
                      <a:r>
                        <a:rPr lang="ja-JP" altLang="en-US" sz="1800" u="none" strike="noStrike">
                          <a:effectLst/>
                        </a:rPr>
                        <a:t>月</a:t>
                      </a:r>
                      <a:r>
                        <a:rPr lang="en-US" altLang="ja-JP" sz="1800" u="none" strike="noStrike">
                          <a:effectLst/>
                        </a:rPr>
                        <a:t>×49</a:t>
                      </a:r>
                      <a:r>
                        <a:rPr lang="ja-JP" altLang="en-US" sz="1800" u="none" strike="noStrike">
                          <a:effectLst/>
                        </a:rPr>
                        <a:t>店舗</a:t>
                      </a:r>
                      <a:r>
                        <a:rPr lang="en-US" altLang="ja-JP" sz="1800" u="none" strike="noStrike">
                          <a:effectLst/>
                        </a:rPr>
                        <a:t>×12</a:t>
                      </a:r>
                      <a:r>
                        <a:rPr lang="ja-JP" altLang="en-US" sz="1800" u="none" strike="noStrike">
                          <a:effectLst/>
                        </a:rPr>
                        <a:t>ヶ月</a:t>
                      </a:r>
                      <a:endParaRPr lang="ja-JP" altLang="en-US" sz="1800" b="0" i="0" u="none" strike="noStrike">
                        <a:solidFill>
                          <a:srgbClr val="000000"/>
                        </a:solidFill>
                        <a:effectLst/>
                        <a:latin typeface="+mn-lt"/>
                        <a:ea typeface="+mn-ea"/>
                      </a:endParaRPr>
                    </a:p>
                  </a:txBody>
                  <a:tcPr marL="11723" marR="11723" marT="11723" marB="0" anchor="b"/>
                </a:tc>
              </a:tr>
              <a:tr h="293077">
                <a:tc>
                  <a:txBody>
                    <a:bodyPr/>
                    <a:lstStyle/>
                    <a:p>
                      <a:pPr algn="ctr" fontAlgn="b"/>
                      <a:endParaRPr lang="ja-JP" altLang="en-US" sz="1800" b="0" i="0" u="none" strike="noStrike" dirty="0">
                        <a:solidFill>
                          <a:srgbClr val="000000"/>
                        </a:solidFill>
                        <a:effectLst/>
                        <a:latin typeface="+mn-lt"/>
                        <a:ea typeface="+mn-ea"/>
                      </a:endParaRPr>
                    </a:p>
                  </a:txBody>
                  <a:tcPr marL="11723" marR="11723" marT="11723" marB="0" anchor="b"/>
                </a:tc>
                <a:tc>
                  <a:txBody>
                    <a:bodyPr/>
                    <a:lstStyle/>
                    <a:p>
                      <a:pPr algn="l" fontAlgn="b"/>
                      <a:r>
                        <a:rPr lang="ja-JP" altLang="en-US" sz="1800" u="none" strike="noStrike">
                          <a:effectLst/>
                        </a:rPr>
                        <a:t>オフィス</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168</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dirty="0">
                          <a:effectLst/>
                        </a:rPr>
                        <a:t>7</a:t>
                      </a:r>
                      <a:r>
                        <a:rPr lang="ja-JP" altLang="en-US" sz="1800" u="none" strike="noStrike" dirty="0">
                          <a:effectLst/>
                        </a:rPr>
                        <a:t>万</a:t>
                      </a:r>
                      <a:r>
                        <a:rPr lang="en-US" altLang="ja-JP" sz="1800" u="none" strike="noStrike" dirty="0">
                          <a:effectLst/>
                        </a:rPr>
                        <a:t>/</a:t>
                      </a:r>
                      <a:r>
                        <a:rPr lang="ja-JP" altLang="en-US" sz="1800" u="none" strike="noStrike" dirty="0">
                          <a:effectLst/>
                        </a:rPr>
                        <a:t>月</a:t>
                      </a:r>
                      <a:r>
                        <a:rPr lang="en-US" altLang="ja-JP" sz="1800" u="none" strike="noStrike" dirty="0">
                          <a:effectLst/>
                        </a:rPr>
                        <a:t>×2</a:t>
                      </a:r>
                      <a:r>
                        <a:rPr lang="ja-JP" altLang="en-US" sz="1800" u="none" strike="noStrike" dirty="0">
                          <a:effectLst/>
                        </a:rPr>
                        <a:t>店舗</a:t>
                      </a:r>
                      <a:r>
                        <a:rPr lang="en-US" altLang="ja-JP" sz="1800" u="none" strike="noStrike" dirty="0">
                          <a:effectLst/>
                        </a:rPr>
                        <a:t>×12</a:t>
                      </a:r>
                      <a:r>
                        <a:rPr lang="ja-JP" altLang="en-US" sz="1800" u="none" strike="noStrike" dirty="0">
                          <a:effectLst/>
                        </a:rPr>
                        <a:t>ヶ月</a:t>
                      </a:r>
                      <a:endParaRPr lang="ja-JP" altLang="en-US" sz="1800" b="0" i="0" u="none" strike="noStrike" dirty="0">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a:effectLst/>
                        </a:rPr>
                        <a:t>共益費</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612</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dirty="0">
                          <a:effectLst/>
                        </a:rPr>
                        <a:t>1</a:t>
                      </a:r>
                      <a:r>
                        <a:rPr lang="ja-JP" altLang="en-US" sz="1800" u="none" strike="noStrike" dirty="0">
                          <a:effectLst/>
                        </a:rPr>
                        <a:t>万</a:t>
                      </a:r>
                      <a:r>
                        <a:rPr lang="en-US" altLang="ja-JP" sz="1800" u="none" strike="noStrike" dirty="0">
                          <a:effectLst/>
                        </a:rPr>
                        <a:t>/</a:t>
                      </a:r>
                      <a:r>
                        <a:rPr lang="ja-JP" altLang="en-US" sz="1800" u="none" strike="noStrike" dirty="0">
                          <a:effectLst/>
                        </a:rPr>
                        <a:t>月</a:t>
                      </a:r>
                      <a:r>
                        <a:rPr lang="en-US" altLang="ja-JP" sz="1800" u="none" strike="noStrike" dirty="0">
                          <a:effectLst/>
                        </a:rPr>
                        <a:t>×51</a:t>
                      </a:r>
                      <a:r>
                        <a:rPr lang="ja-JP" altLang="en-US" sz="1800" u="none" strike="noStrike" dirty="0">
                          <a:effectLst/>
                        </a:rPr>
                        <a:t>店舗</a:t>
                      </a:r>
                      <a:r>
                        <a:rPr lang="en-US" altLang="ja-JP" sz="1800" u="none" strike="noStrike" dirty="0">
                          <a:effectLst/>
                        </a:rPr>
                        <a:t>×12</a:t>
                      </a:r>
                      <a:r>
                        <a:rPr lang="ja-JP" altLang="en-US" sz="1800" u="none" strike="noStrike" dirty="0">
                          <a:effectLst/>
                        </a:rPr>
                        <a:t>ヶ月</a:t>
                      </a:r>
                      <a:endParaRPr lang="ja-JP" altLang="en-US" sz="1800" b="0" i="0" u="none" strike="noStrike" dirty="0">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a:effectLst/>
                        </a:rPr>
                        <a:t>登録料</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51</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a:effectLst/>
                        </a:rPr>
                        <a:t>1</a:t>
                      </a:r>
                      <a:r>
                        <a:rPr lang="ja-JP" altLang="en-US" sz="1800" u="none" strike="noStrike">
                          <a:effectLst/>
                        </a:rPr>
                        <a:t>万</a:t>
                      </a:r>
                      <a:r>
                        <a:rPr lang="en-US" altLang="ja-JP" sz="1800" u="none" strike="noStrike">
                          <a:effectLst/>
                        </a:rPr>
                        <a:t>/</a:t>
                      </a:r>
                      <a:r>
                        <a:rPr lang="ja-JP" altLang="en-US" sz="1800" u="none" strike="noStrike">
                          <a:effectLst/>
                        </a:rPr>
                        <a:t>年</a:t>
                      </a:r>
                      <a:r>
                        <a:rPr lang="en-US" altLang="ja-JP" sz="1800" u="none" strike="noStrike">
                          <a:effectLst/>
                        </a:rPr>
                        <a:t>×51</a:t>
                      </a:r>
                      <a:r>
                        <a:rPr lang="ja-JP" altLang="en-US" sz="1800" u="none" strike="noStrike">
                          <a:effectLst/>
                        </a:rPr>
                        <a:t>店舗</a:t>
                      </a:r>
                      <a:endParaRPr lang="ja-JP" altLang="en-US" sz="1800" b="0" i="0" u="none" strike="noStrike">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a:effectLst/>
                        </a:rPr>
                        <a:t>保証金</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51</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dirty="0">
                          <a:effectLst/>
                        </a:rPr>
                        <a:t>1</a:t>
                      </a:r>
                      <a:r>
                        <a:rPr lang="ja-JP" altLang="en-US" sz="1800" u="none" strike="noStrike" dirty="0">
                          <a:effectLst/>
                        </a:rPr>
                        <a:t>万</a:t>
                      </a:r>
                      <a:r>
                        <a:rPr lang="en-US" altLang="ja-JP" sz="1800" u="none" strike="noStrike" dirty="0">
                          <a:effectLst/>
                        </a:rPr>
                        <a:t>/</a:t>
                      </a:r>
                      <a:r>
                        <a:rPr lang="ja-JP" altLang="en-US" sz="1800" u="none" strike="noStrike" dirty="0">
                          <a:effectLst/>
                        </a:rPr>
                        <a:t>年</a:t>
                      </a:r>
                      <a:r>
                        <a:rPr lang="en-US" altLang="ja-JP" sz="1800" u="none" strike="noStrike" dirty="0">
                          <a:effectLst/>
                        </a:rPr>
                        <a:t>×51</a:t>
                      </a:r>
                      <a:r>
                        <a:rPr lang="ja-JP" altLang="en-US" sz="1800" u="none" strike="noStrike" dirty="0">
                          <a:effectLst/>
                        </a:rPr>
                        <a:t>店舗</a:t>
                      </a:r>
                      <a:endParaRPr lang="ja-JP" altLang="en-US" sz="1800" b="0" i="0" u="none" strike="noStrike" dirty="0">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a:effectLst/>
                        </a:rPr>
                        <a:t>イベントスペース</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120</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ja-JP" sz="1800" u="none" strike="noStrike" dirty="0">
                          <a:effectLst/>
                        </a:rPr>
                        <a:t>1</a:t>
                      </a:r>
                      <a:r>
                        <a:rPr lang="ja-JP" altLang="en-US" sz="1800" u="none" strike="noStrike" dirty="0">
                          <a:effectLst/>
                        </a:rPr>
                        <a:t>万</a:t>
                      </a:r>
                      <a:r>
                        <a:rPr lang="en-US" altLang="ja-JP" sz="1800" u="none" strike="noStrike" dirty="0">
                          <a:effectLst/>
                        </a:rPr>
                        <a:t>/</a:t>
                      </a:r>
                      <a:r>
                        <a:rPr lang="ja-JP" altLang="en-US" sz="1800" u="none" strike="noStrike" dirty="0">
                          <a:effectLst/>
                        </a:rPr>
                        <a:t>回</a:t>
                      </a:r>
                      <a:r>
                        <a:rPr lang="en-US" altLang="ja-JP" sz="1800" u="none" strike="noStrike" dirty="0">
                          <a:effectLst/>
                        </a:rPr>
                        <a:t>×10</a:t>
                      </a:r>
                      <a:r>
                        <a:rPr lang="ja-JP" altLang="en-US" sz="1800" u="none" strike="noStrike" dirty="0">
                          <a:effectLst/>
                        </a:rPr>
                        <a:t>回</a:t>
                      </a:r>
                      <a:r>
                        <a:rPr lang="en-US" altLang="ja-JP" sz="1800" u="none" strike="noStrike" dirty="0">
                          <a:effectLst/>
                        </a:rPr>
                        <a:t>/</a:t>
                      </a:r>
                      <a:r>
                        <a:rPr lang="ja-JP" altLang="en-US" sz="1800" u="none" strike="noStrike" dirty="0">
                          <a:effectLst/>
                        </a:rPr>
                        <a:t>月</a:t>
                      </a:r>
                      <a:r>
                        <a:rPr lang="en-US" altLang="ja-JP" sz="1800" u="none" strike="noStrike" dirty="0">
                          <a:effectLst/>
                        </a:rPr>
                        <a:t>×12</a:t>
                      </a:r>
                      <a:r>
                        <a:rPr lang="ja-JP" altLang="en-US" sz="1800" u="none" strike="noStrike" dirty="0">
                          <a:effectLst/>
                        </a:rPr>
                        <a:t>ヶ月</a:t>
                      </a:r>
                      <a:endParaRPr lang="ja-JP" altLang="en-US" sz="1800" b="0" i="0" u="none" strike="noStrike" dirty="0">
                        <a:solidFill>
                          <a:srgbClr val="000000"/>
                        </a:solidFill>
                        <a:effectLst/>
                        <a:latin typeface="+mn-lt"/>
                        <a:ea typeface="+mn-ea"/>
                      </a:endParaRPr>
                    </a:p>
                  </a:txBody>
                  <a:tcPr marL="11723" marR="11723" marT="11723" marB="0" anchor="b"/>
                </a:tc>
              </a:tr>
              <a:tr h="293077">
                <a:tc>
                  <a:txBody>
                    <a:bodyPr/>
                    <a:lstStyle/>
                    <a:p>
                      <a:pPr algn="ctr" fontAlgn="b"/>
                      <a:r>
                        <a:rPr lang="ja-JP" altLang="en-US" sz="1800" u="none" strike="noStrike">
                          <a:effectLst/>
                        </a:rPr>
                        <a:t>広告費</a:t>
                      </a:r>
                      <a:endParaRPr lang="ja-JP" altLang="en-US" sz="1800" b="0" i="0" u="none" strike="noStrike">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a:effectLst/>
                        </a:rPr>
                        <a:t>100</a:t>
                      </a:r>
                      <a:endParaRPr lang="en-US" altLang="ja-JP" sz="1800" b="0" i="0" u="none" strike="noStrike" dirty="0">
                        <a:solidFill>
                          <a:srgbClr val="000000"/>
                        </a:solidFill>
                        <a:effectLst/>
                        <a:latin typeface="+mn-lt"/>
                        <a:ea typeface="+mn-ea"/>
                      </a:endParaRPr>
                    </a:p>
                  </a:txBody>
                  <a:tcPr marL="11723" marR="11723" marT="11723" marB="0" anchor="b"/>
                </a:tc>
                <a:tc>
                  <a:txBody>
                    <a:bodyPr/>
                    <a:lstStyle/>
                    <a:p>
                      <a:pPr algn="l" fontAlgn="b"/>
                      <a:r>
                        <a:rPr lang="en-US" altLang="zh-TW" sz="1800" u="none" strike="noStrike" dirty="0" smtClean="0">
                          <a:effectLst/>
                        </a:rPr>
                        <a:t>10</a:t>
                      </a:r>
                      <a:r>
                        <a:rPr lang="ja-JP" altLang="en-US" sz="1800" u="none" strike="noStrike" dirty="0" smtClean="0">
                          <a:effectLst/>
                        </a:rPr>
                        <a:t>万</a:t>
                      </a:r>
                      <a:r>
                        <a:rPr lang="en-US" altLang="zh-TW" sz="1800" u="none" strike="noStrike" dirty="0" smtClean="0">
                          <a:effectLst/>
                        </a:rPr>
                        <a:t>/</a:t>
                      </a:r>
                      <a:r>
                        <a:rPr lang="ja-JP" altLang="en-US" sz="1800" u="none" strike="noStrike" dirty="0" smtClean="0">
                          <a:effectLst/>
                        </a:rPr>
                        <a:t>年</a:t>
                      </a:r>
                      <a:r>
                        <a:rPr lang="en-US" altLang="zh-TW" sz="1800" u="none" strike="noStrike" dirty="0" smtClean="0">
                          <a:effectLst/>
                        </a:rPr>
                        <a:t>×10</a:t>
                      </a:r>
                      <a:r>
                        <a:rPr lang="ja-JP" altLang="en-US" sz="1800" u="none" strike="noStrike" dirty="0" smtClean="0">
                          <a:effectLst/>
                        </a:rPr>
                        <a:t>社</a:t>
                      </a:r>
                      <a:endParaRPr lang="zh-TW" altLang="en-US" sz="1800" b="0" i="0" u="none" strike="noStrike" dirty="0">
                        <a:solidFill>
                          <a:srgbClr val="000000"/>
                        </a:solidFill>
                        <a:effectLst/>
                        <a:latin typeface="+mn-lt"/>
                        <a:ea typeface="+mn-ea"/>
                      </a:endParaRPr>
                    </a:p>
                  </a:txBody>
                  <a:tcPr marL="11723" marR="11723" marT="11723" marB="0" anchor="b"/>
                </a:tc>
              </a:tr>
              <a:tr h="293077">
                <a:tc>
                  <a:txBody>
                    <a:bodyPr/>
                    <a:lstStyle/>
                    <a:p>
                      <a:pPr algn="r" fontAlgn="b"/>
                      <a:r>
                        <a:rPr lang="ja-JP" altLang="en-US" sz="1800" u="none" strike="noStrike" dirty="0">
                          <a:effectLst/>
                        </a:rPr>
                        <a:t>合計</a:t>
                      </a:r>
                      <a:endParaRPr lang="ja-JP" altLang="en-US" sz="1800" b="0" i="0" u="none" strike="noStrike" dirty="0">
                        <a:solidFill>
                          <a:srgbClr val="000000"/>
                        </a:solidFill>
                        <a:effectLst/>
                        <a:latin typeface="+mn-lt"/>
                        <a:ea typeface="+mn-ea"/>
                      </a:endParaRPr>
                    </a:p>
                  </a:txBody>
                  <a:tcPr marL="11723" marR="11723" marT="11723" marB="0" anchor="b"/>
                </a:tc>
                <a:tc>
                  <a:txBody>
                    <a:bodyPr/>
                    <a:lstStyle/>
                    <a:p>
                      <a:pPr algn="l" fontAlgn="b"/>
                      <a:endParaRPr lang="ja-JP" altLang="en-US" sz="1800" b="0" i="0" u="none" strike="noStrike" dirty="0">
                        <a:solidFill>
                          <a:srgbClr val="000000"/>
                        </a:solidFill>
                        <a:effectLst/>
                        <a:latin typeface="+mn-lt"/>
                        <a:ea typeface="+mn-ea"/>
                      </a:endParaRPr>
                    </a:p>
                  </a:txBody>
                  <a:tcPr marL="11723" marR="11723" marT="11723" marB="0" anchor="b"/>
                </a:tc>
                <a:tc>
                  <a:txBody>
                    <a:bodyPr/>
                    <a:lstStyle/>
                    <a:p>
                      <a:pPr algn="r" fontAlgn="b"/>
                      <a:r>
                        <a:rPr lang="en-US" altLang="ja-JP" sz="1800" u="none" strike="noStrike" dirty="0" smtClean="0">
                          <a:solidFill>
                            <a:srgbClr val="FF0000"/>
                          </a:solidFill>
                          <a:effectLst/>
                        </a:rPr>
                        <a:t>2,866</a:t>
                      </a:r>
                      <a:endParaRPr lang="en-US" altLang="ja-JP" sz="1800" b="0" i="0" u="none" strike="noStrike" dirty="0">
                        <a:solidFill>
                          <a:srgbClr val="FF0000"/>
                        </a:solidFill>
                        <a:effectLst/>
                        <a:latin typeface="+mn-lt"/>
                        <a:ea typeface="+mn-ea"/>
                      </a:endParaRPr>
                    </a:p>
                  </a:txBody>
                  <a:tcPr marL="11723" marR="11723" marT="11723" marB="0" anchor="b"/>
                </a:tc>
                <a:tc>
                  <a:txBody>
                    <a:bodyPr/>
                    <a:lstStyle/>
                    <a:p>
                      <a:pPr algn="l" fontAlgn="b"/>
                      <a:endParaRPr lang="ja-JP" altLang="en-US" sz="1800" b="0" i="0" u="none" strike="noStrike" dirty="0">
                        <a:solidFill>
                          <a:srgbClr val="000000"/>
                        </a:solidFill>
                        <a:effectLst/>
                        <a:latin typeface="+mn-lt"/>
                        <a:ea typeface="+mn-ea"/>
                      </a:endParaRPr>
                    </a:p>
                  </a:txBody>
                  <a:tcPr marL="11723" marR="11723" marT="11723" marB="0" anchor="b"/>
                </a:tc>
              </a:tr>
            </a:tbl>
          </a:graphicData>
        </a:graphic>
      </p:graphicFrame>
      <p:sp>
        <p:nvSpPr>
          <p:cNvPr id="11" name="テキスト ボックス 10"/>
          <p:cNvSpPr txBox="1"/>
          <p:nvPr/>
        </p:nvSpPr>
        <p:spPr>
          <a:xfrm>
            <a:off x="968506" y="5488678"/>
            <a:ext cx="7066311" cy="887935"/>
          </a:xfrm>
          <a:prstGeom prst="rect">
            <a:avLst/>
          </a:prstGeom>
          <a:noFill/>
        </p:spPr>
        <p:txBody>
          <a:bodyPr wrap="square" numCol="1" rtlCol="0">
            <a:spAutoFit/>
          </a:bodyPr>
          <a:lstStyle/>
          <a:p>
            <a:pPr>
              <a:buClr>
                <a:srgbClr val="002060"/>
              </a:buClr>
            </a:pPr>
            <a:r>
              <a:rPr lang="ja-JP" altLang="en-US" sz="2585" dirty="0"/>
              <a:t>3億</a:t>
            </a:r>
            <a:r>
              <a:rPr lang="en-US" altLang="ja-JP" sz="2585" dirty="0"/>
              <a:t>400</a:t>
            </a:r>
            <a:r>
              <a:rPr lang="ja-JP" altLang="en-US" sz="2585" dirty="0"/>
              <a:t>万円　</a:t>
            </a:r>
            <a:r>
              <a:rPr lang="en-US" altLang="ja-JP" sz="2585" dirty="0"/>
              <a:t>÷</a:t>
            </a:r>
            <a:r>
              <a:rPr lang="ja-JP" altLang="en-US" sz="2585" dirty="0"/>
              <a:t>　</a:t>
            </a:r>
            <a:r>
              <a:rPr lang="en-US" altLang="ja-JP" sz="2585" dirty="0"/>
              <a:t>2,866</a:t>
            </a:r>
            <a:r>
              <a:rPr lang="ja-JP" altLang="en-US" sz="2585" dirty="0"/>
              <a:t>万円　</a:t>
            </a:r>
            <a:r>
              <a:rPr lang="en-US" altLang="ja-JP" sz="2585" dirty="0"/>
              <a:t>≒</a:t>
            </a:r>
            <a:r>
              <a:rPr lang="ja-JP" altLang="en-US" sz="2585" dirty="0"/>
              <a:t>　</a:t>
            </a:r>
            <a:r>
              <a:rPr lang="en-US" altLang="ja-JP" sz="2585" dirty="0"/>
              <a:t>10.60</a:t>
            </a:r>
            <a:r>
              <a:rPr lang="ja-JP" altLang="en-US" sz="2585" dirty="0"/>
              <a:t>年　</a:t>
            </a:r>
            <a:r>
              <a:rPr lang="en-US" altLang="ja-JP" sz="2585" dirty="0"/>
              <a:t>→</a:t>
            </a:r>
            <a:r>
              <a:rPr lang="ja-JP" altLang="en-US" sz="2585" dirty="0"/>
              <a:t>　</a:t>
            </a:r>
            <a:r>
              <a:rPr lang="en-US" altLang="ja-JP" sz="2585" dirty="0">
                <a:solidFill>
                  <a:srgbClr val="FF0000"/>
                </a:solidFill>
              </a:rPr>
              <a:t>11</a:t>
            </a:r>
            <a:r>
              <a:rPr lang="ja-JP" altLang="en-US" sz="2585" dirty="0">
                <a:solidFill>
                  <a:srgbClr val="FF0000"/>
                </a:solidFill>
              </a:rPr>
              <a:t>年</a:t>
            </a:r>
            <a:endParaRPr lang="en-US" altLang="ja-JP" sz="2585" dirty="0">
              <a:solidFill>
                <a:srgbClr val="FF0000"/>
              </a:solidFill>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73</a:t>
            </a:fld>
            <a:endParaRPr lang="ja-JP" altLang="en-US">
              <a:solidFill>
                <a:prstClr val="black">
                  <a:tint val="75000"/>
                </a:prstClr>
              </a:solidFill>
            </a:endParaRPr>
          </a:p>
        </p:txBody>
      </p:sp>
    </p:spTree>
    <p:extLst>
      <p:ext uri="{BB962C8B-B14F-4D97-AF65-F5344CB8AC3E}">
        <p14:creationId xmlns:p14="http://schemas.microsoft.com/office/powerpoint/2010/main" val="1122359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3198417" y="2722901"/>
            <a:ext cx="5741449" cy="2959213"/>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26" name="ドーナツ 25"/>
          <p:cNvSpPr/>
          <p:nvPr/>
        </p:nvSpPr>
        <p:spPr>
          <a:xfrm>
            <a:off x="6091101" y="3389655"/>
            <a:ext cx="2160000" cy="1993846"/>
          </a:xfrm>
          <a:prstGeom prst="donut">
            <a:avLst>
              <a:gd name="adj" fmla="val 13534"/>
            </a:avLst>
          </a:prstGeom>
          <a:pattFill prst="pct60">
            <a:fgClr>
              <a:srgbClr val="FBB425"/>
            </a:fgClr>
            <a:bgClr>
              <a:prstClr val="white"/>
            </a:bgClr>
          </a:pattFill>
          <a:ln>
            <a:solidFill>
              <a:srgbClr val="FBB42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dirty="0">
              <a:solidFill>
                <a:schemeClr val="tx1"/>
              </a:solidFill>
            </a:endParaRPr>
          </a:p>
        </p:txBody>
      </p:sp>
      <p:grpSp>
        <p:nvGrpSpPr>
          <p:cNvPr id="22" name="図形グループ 21"/>
          <p:cNvGrpSpPr/>
          <p:nvPr/>
        </p:nvGrpSpPr>
        <p:grpSpPr>
          <a:xfrm>
            <a:off x="3343003" y="2798858"/>
            <a:ext cx="1902389" cy="2818351"/>
            <a:chOff x="3343002" y="2746346"/>
            <a:chExt cx="1902389" cy="3053214"/>
          </a:xfrm>
        </p:grpSpPr>
        <p:sp>
          <p:nvSpPr>
            <p:cNvPr id="20" name="正方形/長方形 19"/>
            <p:cNvSpPr/>
            <p:nvPr/>
          </p:nvSpPr>
          <p:spPr>
            <a:xfrm>
              <a:off x="3343002" y="2746346"/>
              <a:ext cx="1902389" cy="3041456"/>
            </a:xfrm>
            <a:prstGeom prst="rect">
              <a:avLst/>
            </a:prstGeom>
            <a:solidFill>
              <a:schemeClr val="bg1"/>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21" name="テキスト ボックス 20"/>
            <p:cNvSpPr txBox="1"/>
            <p:nvPr/>
          </p:nvSpPr>
          <p:spPr>
            <a:xfrm>
              <a:off x="3601011" y="4233483"/>
              <a:ext cx="1370888" cy="407750"/>
            </a:xfrm>
            <a:prstGeom prst="rect">
              <a:avLst/>
            </a:prstGeom>
            <a:noFill/>
          </p:spPr>
          <p:txBody>
            <a:bodyPr wrap="none" rtlCol="0">
              <a:spAutoFit/>
            </a:bodyPr>
            <a:lstStyle/>
            <a:p>
              <a:r>
                <a:rPr lang="ja-JP" altLang="en-US" sz="1846" b="1" dirty="0"/>
                <a:t>利用希望者</a:t>
              </a:r>
            </a:p>
          </p:txBody>
        </p:sp>
        <p:pic>
          <p:nvPicPr>
            <p:cNvPr id="31" name="図 30"/>
            <p:cNvPicPr>
              <a:picLocks noChangeAspect="1"/>
            </p:cNvPicPr>
            <p:nvPr/>
          </p:nvPicPr>
          <p:blipFill>
            <a:blip r:embed="rId3"/>
            <a:stretch>
              <a:fillRect/>
            </a:stretch>
          </p:blipFill>
          <p:spPr>
            <a:xfrm>
              <a:off x="3797755" y="4552651"/>
              <a:ext cx="1044286" cy="1246909"/>
            </a:xfrm>
            <a:prstGeom prst="rect">
              <a:avLst/>
            </a:prstGeom>
          </p:spPr>
        </p:pic>
        <p:pic>
          <p:nvPicPr>
            <p:cNvPr id="6" name="図 5"/>
            <p:cNvPicPr>
              <a:picLocks noChangeAspect="1"/>
            </p:cNvPicPr>
            <p:nvPr/>
          </p:nvPicPr>
          <p:blipFill>
            <a:blip r:embed="rId4"/>
            <a:stretch>
              <a:fillRect/>
            </a:stretch>
          </p:blipFill>
          <p:spPr>
            <a:xfrm>
              <a:off x="3407629" y="3078587"/>
              <a:ext cx="1166577" cy="1166577"/>
            </a:xfrm>
            <a:prstGeom prst="rect">
              <a:avLst/>
            </a:prstGeom>
          </p:spPr>
        </p:pic>
        <p:pic>
          <p:nvPicPr>
            <p:cNvPr id="18" name="図 17"/>
            <p:cNvPicPr>
              <a:picLocks noChangeAspect="1"/>
            </p:cNvPicPr>
            <p:nvPr/>
          </p:nvPicPr>
          <p:blipFill>
            <a:blip r:embed="rId5"/>
            <a:stretch>
              <a:fillRect/>
            </a:stretch>
          </p:blipFill>
          <p:spPr>
            <a:xfrm>
              <a:off x="4409580" y="2782054"/>
              <a:ext cx="764328" cy="1180430"/>
            </a:xfrm>
            <a:prstGeom prst="rect">
              <a:avLst/>
            </a:prstGeom>
          </p:spPr>
        </p:pic>
      </p:grpSp>
      <p:sp>
        <p:nvSpPr>
          <p:cNvPr id="19" name="正方形/長方形 18"/>
          <p:cNvSpPr/>
          <p:nvPr/>
        </p:nvSpPr>
        <p:spPr>
          <a:xfrm>
            <a:off x="291171" y="1508037"/>
            <a:ext cx="2401614" cy="4159705"/>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grpSp>
        <p:nvGrpSpPr>
          <p:cNvPr id="10" name="図形グループ 9"/>
          <p:cNvGrpSpPr/>
          <p:nvPr/>
        </p:nvGrpSpPr>
        <p:grpSpPr>
          <a:xfrm>
            <a:off x="527161" y="4191872"/>
            <a:ext cx="1844837" cy="1304943"/>
            <a:chOff x="374295" y="1433462"/>
            <a:chExt cx="1844837" cy="1413688"/>
          </a:xfrm>
        </p:grpSpPr>
        <p:sp>
          <p:nvSpPr>
            <p:cNvPr id="70" name="正方形/長方形 69"/>
            <p:cNvSpPr/>
            <p:nvPr/>
          </p:nvSpPr>
          <p:spPr>
            <a:xfrm>
              <a:off x="374295" y="1433462"/>
              <a:ext cx="1844837" cy="1397191"/>
            </a:xfrm>
            <a:prstGeom prst="rect">
              <a:avLst/>
            </a:prstGeom>
            <a:solidFill>
              <a:schemeClr val="accent3">
                <a:lumMod val="20000"/>
                <a:lumOff val="80000"/>
              </a:schemeClr>
            </a:solidFill>
            <a:ln w="12700">
              <a:solidFill>
                <a:srgbClr val="2D329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pic>
          <p:nvPicPr>
            <p:cNvPr id="67" name="図 66"/>
            <p:cNvPicPr>
              <a:picLocks noChangeAspect="1"/>
            </p:cNvPicPr>
            <p:nvPr/>
          </p:nvPicPr>
          <p:blipFill>
            <a:blip r:embed="rId6">
              <a:grayscl/>
            </a:blip>
            <a:stretch>
              <a:fillRect/>
            </a:stretch>
          </p:blipFill>
          <p:spPr>
            <a:xfrm>
              <a:off x="603393" y="1481878"/>
              <a:ext cx="654808" cy="1004197"/>
            </a:xfrm>
            <a:prstGeom prst="rect">
              <a:avLst/>
            </a:prstGeom>
          </p:spPr>
        </p:pic>
        <p:sp>
          <p:nvSpPr>
            <p:cNvPr id="71" name="テキスト ボックス 70"/>
            <p:cNvSpPr txBox="1"/>
            <p:nvPr/>
          </p:nvSpPr>
          <p:spPr>
            <a:xfrm>
              <a:off x="907313" y="2470032"/>
              <a:ext cx="824265" cy="377118"/>
            </a:xfrm>
            <a:prstGeom prst="rect">
              <a:avLst/>
            </a:prstGeom>
            <a:noFill/>
          </p:spPr>
          <p:txBody>
            <a:bodyPr wrap="none" rtlCol="0">
              <a:spAutoFit/>
            </a:bodyPr>
            <a:lstStyle/>
            <a:p>
              <a:r>
                <a:rPr lang="ja-JP" altLang="en-US" sz="1662" b="1" dirty="0"/>
                <a:t>他地域</a:t>
              </a:r>
            </a:p>
          </p:txBody>
        </p:sp>
        <p:pic>
          <p:nvPicPr>
            <p:cNvPr id="2056" name="Picture 8" descr="イラストレーター・画家のイラスト（職業）"/>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56940" y="1638064"/>
              <a:ext cx="622285" cy="921146"/>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53" name="正方形/長方形 52"/>
          <p:cNvSpPr/>
          <p:nvPr/>
        </p:nvSpPr>
        <p:spPr>
          <a:xfrm>
            <a:off x="150285" y="1354222"/>
            <a:ext cx="8905955" cy="4466981"/>
          </a:xfrm>
          <a:prstGeom prst="rect">
            <a:avLst/>
          </a:prstGeom>
          <a:no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508" dirty="0">
                <a:solidFill>
                  <a:schemeClr val="tx1"/>
                </a:solidFill>
                <a:latin typeface="+mj-ea"/>
                <a:ea typeface="+mj-ea"/>
              </a:rPr>
              <a:t>AKINAI</a:t>
            </a:r>
            <a:r>
              <a:rPr lang="ja-JP" altLang="en-US" sz="3508" dirty="0">
                <a:solidFill>
                  <a:schemeClr val="tx1"/>
                </a:solidFill>
                <a:latin typeface="+mj-ea"/>
                <a:ea typeface="+mj-ea"/>
              </a:rPr>
              <a:t>コンバージョン</a:t>
            </a:r>
          </a:p>
        </p:txBody>
      </p:sp>
      <p:sp>
        <p:nvSpPr>
          <p:cNvPr id="5" name="テキスト ボックス 4"/>
          <p:cNvSpPr txBox="1"/>
          <p:nvPr/>
        </p:nvSpPr>
        <p:spPr>
          <a:xfrm>
            <a:off x="468970" y="1592433"/>
            <a:ext cx="1952779" cy="376385"/>
          </a:xfrm>
          <a:prstGeom prst="rect">
            <a:avLst/>
          </a:prstGeom>
          <a:noFill/>
        </p:spPr>
        <p:txBody>
          <a:bodyPr wrap="none" rtlCol="0">
            <a:spAutoFit/>
          </a:bodyPr>
          <a:lstStyle/>
          <a:p>
            <a:r>
              <a:rPr lang="ja-JP" altLang="en-US" sz="1846" b="1" dirty="0"/>
              <a:t>空きルームバンク</a:t>
            </a:r>
          </a:p>
        </p:txBody>
      </p:sp>
      <p:sp>
        <p:nvSpPr>
          <p:cNvPr id="50" name="テキスト ボックス 49"/>
          <p:cNvSpPr txBox="1"/>
          <p:nvPr/>
        </p:nvSpPr>
        <p:spPr>
          <a:xfrm>
            <a:off x="7154476" y="2801411"/>
            <a:ext cx="755335" cy="433196"/>
          </a:xfrm>
          <a:prstGeom prst="rect">
            <a:avLst/>
          </a:prstGeom>
          <a:noFill/>
        </p:spPr>
        <p:txBody>
          <a:bodyPr wrap="none" rtlCol="0">
            <a:spAutoFit/>
          </a:bodyPr>
          <a:lstStyle/>
          <a:p>
            <a:r>
              <a:rPr lang="ja-JP" altLang="en-US" sz="2215" b="1" dirty="0"/>
              <a:t>市民</a:t>
            </a:r>
          </a:p>
        </p:txBody>
      </p:sp>
      <p:pic>
        <p:nvPicPr>
          <p:cNvPr id="14" name="図 13"/>
          <p:cNvPicPr>
            <a:picLocks noChangeAspect="1"/>
          </p:cNvPicPr>
          <p:nvPr/>
        </p:nvPicPr>
        <p:blipFill>
          <a:blip r:embed="rId6"/>
          <a:stretch>
            <a:fillRect/>
          </a:stretch>
        </p:blipFill>
        <p:spPr>
          <a:xfrm>
            <a:off x="329130" y="2037646"/>
            <a:ext cx="776205" cy="1047616"/>
          </a:xfrm>
          <a:prstGeom prst="rect">
            <a:avLst/>
          </a:prstGeom>
        </p:spPr>
      </p:pic>
      <p:pic>
        <p:nvPicPr>
          <p:cNvPr id="29" name="図 28"/>
          <p:cNvPicPr>
            <a:picLocks noChangeAspect="1"/>
          </p:cNvPicPr>
          <p:nvPr/>
        </p:nvPicPr>
        <p:blipFill>
          <a:blip r:embed="rId8"/>
          <a:stretch>
            <a:fillRect/>
          </a:stretch>
        </p:blipFill>
        <p:spPr>
          <a:xfrm>
            <a:off x="7647919" y="4567940"/>
            <a:ext cx="994860" cy="1040603"/>
          </a:xfrm>
          <a:prstGeom prst="rect">
            <a:avLst/>
          </a:prstGeom>
        </p:spPr>
      </p:pic>
      <p:sp>
        <p:nvSpPr>
          <p:cNvPr id="13" name="左右矢印 12"/>
          <p:cNvSpPr/>
          <p:nvPr/>
        </p:nvSpPr>
        <p:spPr>
          <a:xfrm>
            <a:off x="5012173" y="4744306"/>
            <a:ext cx="1581447" cy="646330"/>
          </a:xfrm>
          <a:prstGeom prst="leftRightArrow">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tx1"/>
                </a:solidFill>
              </a:rPr>
              <a:t>市民交流</a:t>
            </a:r>
          </a:p>
        </p:txBody>
      </p:sp>
      <p:grpSp>
        <p:nvGrpSpPr>
          <p:cNvPr id="8" name="図形グループ 7"/>
          <p:cNvGrpSpPr/>
          <p:nvPr/>
        </p:nvGrpSpPr>
        <p:grpSpPr>
          <a:xfrm>
            <a:off x="3542209" y="1387122"/>
            <a:ext cx="2084866" cy="1248076"/>
            <a:chOff x="2389840" y="3933122"/>
            <a:chExt cx="2084866" cy="1352082"/>
          </a:xfrm>
        </p:grpSpPr>
        <p:sp>
          <p:nvSpPr>
            <p:cNvPr id="42" name="角丸四角形吹き出し 41"/>
            <p:cNvSpPr/>
            <p:nvPr/>
          </p:nvSpPr>
          <p:spPr>
            <a:xfrm>
              <a:off x="2389840" y="3952086"/>
              <a:ext cx="2084866" cy="1333118"/>
            </a:xfrm>
            <a:prstGeom prst="wedgeRoundRectCallout">
              <a:avLst>
                <a:gd name="adj1" fmla="val 42687"/>
                <a:gd name="adj2" fmla="val 86032"/>
                <a:gd name="adj3" fmla="val 16667"/>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54" name="テキスト ボックス 53"/>
            <p:cNvSpPr txBox="1"/>
            <p:nvPr/>
          </p:nvSpPr>
          <p:spPr>
            <a:xfrm>
              <a:off x="2725862" y="3933122"/>
              <a:ext cx="1388522" cy="407750"/>
            </a:xfrm>
            <a:prstGeom prst="rect">
              <a:avLst/>
            </a:prstGeom>
            <a:noFill/>
          </p:spPr>
          <p:txBody>
            <a:bodyPr wrap="none" rtlCol="0">
              <a:spAutoFit/>
            </a:bodyPr>
            <a:lstStyle/>
            <a:p>
              <a:r>
                <a:rPr lang="ja-JP" altLang="en-US" sz="1846" b="1" dirty="0"/>
                <a:t>ボランティア</a:t>
              </a:r>
            </a:p>
          </p:txBody>
        </p:sp>
        <p:pic>
          <p:nvPicPr>
            <p:cNvPr id="25" name="図 24"/>
            <p:cNvPicPr>
              <a:picLocks noChangeAspect="1"/>
            </p:cNvPicPr>
            <p:nvPr/>
          </p:nvPicPr>
          <p:blipFill>
            <a:blip r:embed="rId9"/>
            <a:stretch>
              <a:fillRect/>
            </a:stretch>
          </p:blipFill>
          <p:spPr>
            <a:xfrm>
              <a:off x="2680427" y="4264087"/>
              <a:ext cx="785416" cy="1009357"/>
            </a:xfrm>
            <a:prstGeom prst="rect">
              <a:avLst/>
            </a:prstGeom>
          </p:spPr>
        </p:pic>
        <p:pic>
          <p:nvPicPr>
            <p:cNvPr id="27" name="図 26"/>
            <p:cNvPicPr>
              <a:picLocks noChangeAspect="1"/>
            </p:cNvPicPr>
            <p:nvPr/>
          </p:nvPicPr>
          <p:blipFill>
            <a:blip r:embed="rId10"/>
            <a:stretch>
              <a:fillRect/>
            </a:stretch>
          </p:blipFill>
          <p:spPr>
            <a:xfrm>
              <a:off x="3450559" y="4335925"/>
              <a:ext cx="816599" cy="876971"/>
            </a:xfrm>
            <a:prstGeom prst="rect">
              <a:avLst/>
            </a:prstGeom>
          </p:spPr>
        </p:pic>
      </p:grpSp>
      <p:sp>
        <p:nvSpPr>
          <p:cNvPr id="49" name="角丸四角形 48"/>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48" name="右矢印 47"/>
          <p:cNvSpPr/>
          <p:nvPr/>
        </p:nvSpPr>
        <p:spPr>
          <a:xfrm>
            <a:off x="2588668" y="3911644"/>
            <a:ext cx="833167" cy="562673"/>
          </a:xfrm>
          <a:prstGeom prst="rightArrow">
            <a:avLst>
              <a:gd name="adj1" fmla="val 61765"/>
              <a:gd name="adj2" fmla="val 44117"/>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ysClr val="windowText" lastClr="000000"/>
                </a:solidFill>
              </a:rPr>
              <a:t>提供</a:t>
            </a:r>
          </a:p>
        </p:txBody>
      </p:sp>
      <p:sp>
        <p:nvSpPr>
          <p:cNvPr id="4" name="角丸四角形 3"/>
          <p:cNvSpPr/>
          <p:nvPr/>
        </p:nvSpPr>
        <p:spPr>
          <a:xfrm>
            <a:off x="7412454" y="1508037"/>
            <a:ext cx="1393954" cy="666924"/>
          </a:xfrm>
          <a:prstGeom prst="roundRect">
            <a:avLst/>
          </a:prstGeom>
          <a:solidFill>
            <a:srgbClr val="FBB425"/>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585" b="1" dirty="0"/>
              <a:t>土浦市</a:t>
            </a:r>
          </a:p>
        </p:txBody>
      </p:sp>
      <p:pic>
        <p:nvPicPr>
          <p:cNvPr id="55" name="Picture 6" descr="カフェ・喫茶店のイラスト（建物）"/>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38231" y="2984198"/>
            <a:ext cx="1222926" cy="979282"/>
          </a:xfrm>
          <a:prstGeom prst="rect">
            <a:avLst/>
          </a:prstGeom>
          <a:noFill/>
          <a:extLst>
            <a:ext uri="{909E8E84-426E-40dd-AFC4-6F175D3DCCD1}">
              <a14:hiddenFill xmlns="" xmlns:a14="http://schemas.microsoft.com/office/drawing/2010/main">
                <a:solidFill>
                  <a:srgbClr val="FFFFFF"/>
                </a:solidFill>
              </a14:hiddenFill>
            </a:ext>
          </a:extLst>
        </p:spPr>
      </p:pic>
      <p:sp>
        <p:nvSpPr>
          <p:cNvPr id="56" name="右矢印 55"/>
          <p:cNvSpPr/>
          <p:nvPr/>
        </p:nvSpPr>
        <p:spPr>
          <a:xfrm>
            <a:off x="5173907" y="3086509"/>
            <a:ext cx="811363" cy="498514"/>
          </a:xfrm>
          <a:prstGeom prst="rightArrow">
            <a:avLst>
              <a:gd name="adj1" fmla="val 61765"/>
              <a:gd name="adj2" fmla="val 44117"/>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ysClr val="windowText" lastClr="000000"/>
                </a:solidFill>
              </a:rPr>
              <a:t>改修</a:t>
            </a:r>
          </a:p>
        </p:txBody>
      </p:sp>
      <p:sp>
        <p:nvSpPr>
          <p:cNvPr id="59" name="右矢印 58"/>
          <p:cNvSpPr/>
          <p:nvPr/>
        </p:nvSpPr>
        <p:spPr>
          <a:xfrm>
            <a:off x="2588200" y="1990106"/>
            <a:ext cx="1151124" cy="562673"/>
          </a:xfrm>
          <a:prstGeom prst="rightArrow">
            <a:avLst>
              <a:gd name="adj1" fmla="val 61765"/>
              <a:gd name="adj2" fmla="val 44117"/>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ysClr val="windowText" lastClr="000000"/>
                </a:solidFill>
              </a:rPr>
              <a:t>提供</a:t>
            </a:r>
          </a:p>
        </p:txBody>
      </p:sp>
      <p:sp>
        <p:nvSpPr>
          <p:cNvPr id="68" name="右矢印 67"/>
          <p:cNvSpPr/>
          <p:nvPr/>
        </p:nvSpPr>
        <p:spPr>
          <a:xfrm>
            <a:off x="1093113" y="2402294"/>
            <a:ext cx="506096" cy="498514"/>
          </a:xfrm>
          <a:prstGeom prst="rightArrow">
            <a:avLst>
              <a:gd name="adj1" fmla="val 61765"/>
              <a:gd name="adj2" fmla="val 44117"/>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ysClr val="windowText" lastClr="000000"/>
                </a:solidFill>
              </a:rPr>
              <a:t>管理</a:t>
            </a:r>
          </a:p>
        </p:txBody>
      </p:sp>
      <p:sp>
        <p:nvSpPr>
          <p:cNvPr id="74" name="屈折矢印 73"/>
          <p:cNvSpPr/>
          <p:nvPr/>
        </p:nvSpPr>
        <p:spPr>
          <a:xfrm flipV="1">
            <a:off x="5585471" y="1707321"/>
            <a:ext cx="1364030" cy="1226479"/>
          </a:xfrm>
          <a:prstGeom prst="bentUpArrow">
            <a:avLst>
              <a:gd name="adj1" fmla="val 17035"/>
              <a:gd name="adj2" fmla="val 15909"/>
              <a:gd name="adj3" fmla="val 15934"/>
            </a:avLst>
          </a:prstGeom>
          <a:solidFill>
            <a:schemeClr val="bg1"/>
          </a:solidFill>
          <a:ln w="28575" cmpd="sng">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p>
        </p:txBody>
      </p:sp>
      <p:sp>
        <p:nvSpPr>
          <p:cNvPr id="75" name="テキスト ボックス 74"/>
          <p:cNvSpPr txBox="1"/>
          <p:nvPr/>
        </p:nvSpPr>
        <p:spPr>
          <a:xfrm>
            <a:off x="6173605" y="1848001"/>
            <a:ext cx="1037463" cy="348109"/>
          </a:xfrm>
          <a:prstGeom prst="rect">
            <a:avLst/>
          </a:prstGeom>
          <a:noFill/>
        </p:spPr>
        <p:txBody>
          <a:bodyPr wrap="none" rtlCol="0">
            <a:spAutoFit/>
          </a:bodyPr>
          <a:lstStyle/>
          <a:p>
            <a:r>
              <a:rPr lang="ja-JP" altLang="en-US" sz="1662" b="1" dirty="0"/>
              <a:t>知識提供</a:t>
            </a:r>
          </a:p>
        </p:txBody>
      </p:sp>
      <p:sp>
        <p:nvSpPr>
          <p:cNvPr id="17" name="二方向矢印 16"/>
          <p:cNvSpPr/>
          <p:nvPr/>
        </p:nvSpPr>
        <p:spPr>
          <a:xfrm rot="16200000">
            <a:off x="5536626" y="2061426"/>
            <a:ext cx="803222" cy="952419"/>
          </a:xfrm>
          <a:prstGeom prst="leftUpArrow">
            <a:avLst/>
          </a:prstGeom>
          <a:solidFill>
            <a:schemeClr val="bg1"/>
          </a:solidFill>
          <a:ln w="28575" cmpd="sng">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dirty="0"/>
          </a:p>
        </p:txBody>
      </p:sp>
      <p:sp>
        <p:nvSpPr>
          <p:cNvPr id="69" name="テキスト ボックス 68"/>
          <p:cNvSpPr txBox="1"/>
          <p:nvPr/>
        </p:nvSpPr>
        <p:spPr>
          <a:xfrm>
            <a:off x="5844822" y="2195742"/>
            <a:ext cx="611065" cy="348109"/>
          </a:xfrm>
          <a:prstGeom prst="rect">
            <a:avLst/>
          </a:prstGeom>
          <a:noFill/>
        </p:spPr>
        <p:txBody>
          <a:bodyPr wrap="none" rtlCol="0">
            <a:spAutoFit/>
          </a:bodyPr>
          <a:lstStyle/>
          <a:p>
            <a:r>
              <a:rPr lang="ja-JP" altLang="en-US" sz="1662" b="1" dirty="0"/>
              <a:t>交流</a:t>
            </a:r>
          </a:p>
        </p:txBody>
      </p:sp>
      <p:pic>
        <p:nvPicPr>
          <p:cNvPr id="76" name="図 75"/>
          <p:cNvPicPr>
            <a:picLocks noChangeAspect="1"/>
          </p:cNvPicPr>
          <p:nvPr/>
        </p:nvPicPr>
        <p:blipFill>
          <a:blip r:embed="rId12"/>
          <a:stretch>
            <a:fillRect/>
          </a:stretch>
        </p:blipFill>
        <p:spPr>
          <a:xfrm>
            <a:off x="1538126" y="2195736"/>
            <a:ext cx="1156377" cy="928660"/>
          </a:xfrm>
          <a:prstGeom prst="rect">
            <a:avLst/>
          </a:prstGeom>
        </p:spPr>
      </p:pic>
      <p:sp>
        <p:nvSpPr>
          <p:cNvPr id="81" name="左右矢印 80"/>
          <p:cNvSpPr/>
          <p:nvPr/>
        </p:nvSpPr>
        <p:spPr>
          <a:xfrm rot="5400000">
            <a:off x="655940" y="3433661"/>
            <a:ext cx="800934" cy="474142"/>
          </a:xfrm>
          <a:prstGeom prst="leftRightArrow">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b="1" dirty="0">
              <a:solidFill>
                <a:schemeClr val="tx1"/>
              </a:solidFill>
            </a:endParaRPr>
          </a:p>
        </p:txBody>
      </p:sp>
      <p:sp>
        <p:nvSpPr>
          <p:cNvPr id="79" name="テキスト ボックス 78"/>
          <p:cNvSpPr txBox="1"/>
          <p:nvPr/>
        </p:nvSpPr>
        <p:spPr>
          <a:xfrm>
            <a:off x="752761" y="3508627"/>
            <a:ext cx="611065" cy="348109"/>
          </a:xfrm>
          <a:prstGeom prst="rect">
            <a:avLst/>
          </a:prstGeom>
          <a:noFill/>
        </p:spPr>
        <p:txBody>
          <a:bodyPr wrap="none" rtlCol="0">
            <a:spAutoFit/>
          </a:bodyPr>
          <a:lstStyle/>
          <a:p>
            <a:r>
              <a:rPr lang="ja-JP" altLang="en-US" sz="1662" b="1" dirty="0"/>
              <a:t>連携</a:t>
            </a:r>
          </a:p>
        </p:txBody>
      </p:sp>
      <p:sp>
        <p:nvSpPr>
          <p:cNvPr id="24" name="左矢印 23"/>
          <p:cNvSpPr/>
          <p:nvPr/>
        </p:nvSpPr>
        <p:spPr>
          <a:xfrm>
            <a:off x="2577239" y="3291971"/>
            <a:ext cx="844596" cy="564923"/>
          </a:xfrm>
          <a:prstGeom prst="leftArrow">
            <a:avLst>
              <a:gd name="adj1" fmla="val 65370"/>
              <a:gd name="adj2" fmla="val 50000"/>
            </a:avLst>
          </a:prstGeom>
          <a:solidFill>
            <a:schemeClr val="bg1"/>
          </a:solidFill>
          <a:ln w="38100" cmpd="sng">
            <a:solidFill>
              <a:srgbClr val="FBB42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662" b="1" dirty="0">
                <a:solidFill>
                  <a:schemeClr val="tx1"/>
                </a:solidFill>
              </a:rPr>
              <a:t>利用</a:t>
            </a:r>
          </a:p>
        </p:txBody>
      </p:sp>
      <p:sp>
        <p:nvSpPr>
          <p:cNvPr id="82" name="左右矢印 81"/>
          <p:cNvSpPr/>
          <p:nvPr/>
        </p:nvSpPr>
        <p:spPr>
          <a:xfrm rot="5400000">
            <a:off x="1490355" y="3433239"/>
            <a:ext cx="800934" cy="474142"/>
          </a:xfrm>
          <a:prstGeom prst="leftRightArrow">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b="1" dirty="0">
              <a:solidFill>
                <a:schemeClr val="tx1"/>
              </a:solidFill>
            </a:endParaRPr>
          </a:p>
        </p:txBody>
      </p:sp>
      <p:sp>
        <p:nvSpPr>
          <p:cNvPr id="83" name="テキスト ボックス 82"/>
          <p:cNvSpPr txBox="1"/>
          <p:nvPr/>
        </p:nvSpPr>
        <p:spPr>
          <a:xfrm>
            <a:off x="1587176" y="3508205"/>
            <a:ext cx="611065" cy="348109"/>
          </a:xfrm>
          <a:prstGeom prst="rect">
            <a:avLst/>
          </a:prstGeom>
          <a:noFill/>
        </p:spPr>
        <p:txBody>
          <a:bodyPr wrap="none" rtlCol="0">
            <a:spAutoFit/>
          </a:bodyPr>
          <a:lstStyle/>
          <a:p>
            <a:r>
              <a:rPr lang="ja-JP" altLang="en-US" sz="1662" b="1" dirty="0"/>
              <a:t>利用</a:t>
            </a:r>
          </a:p>
        </p:txBody>
      </p:sp>
      <p:sp>
        <p:nvSpPr>
          <p:cNvPr id="85" name="テキスト ボックス 84"/>
          <p:cNvSpPr txBox="1"/>
          <p:nvPr/>
        </p:nvSpPr>
        <p:spPr>
          <a:xfrm>
            <a:off x="6330890" y="4190270"/>
            <a:ext cx="1608133" cy="376385"/>
          </a:xfrm>
          <a:prstGeom prst="rect">
            <a:avLst/>
          </a:prstGeom>
          <a:noFill/>
        </p:spPr>
        <p:txBody>
          <a:bodyPr wrap="none" rtlCol="0">
            <a:spAutoFit/>
          </a:bodyPr>
          <a:lstStyle/>
          <a:p>
            <a:r>
              <a:rPr lang="ja-JP" altLang="en-US" sz="1846" b="1" dirty="0"/>
              <a:t>東西の一体化</a:t>
            </a:r>
          </a:p>
        </p:txBody>
      </p:sp>
      <p:pic>
        <p:nvPicPr>
          <p:cNvPr id="30" name="図 29"/>
          <p:cNvPicPr>
            <a:picLocks noChangeAspect="1"/>
          </p:cNvPicPr>
          <p:nvPr/>
        </p:nvPicPr>
        <p:blipFill>
          <a:blip r:embed="rId13"/>
          <a:stretch>
            <a:fillRect/>
          </a:stretch>
        </p:blipFill>
        <p:spPr>
          <a:xfrm>
            <a:off x="7593952" y="3075823"/>
            <a:ext cx="1236969" cy="1081872"/>
          </a:xfrm>
          <a:prstGeom prst="rect">
            <a:avLst/>
          </a:prstGeom>
        </p:spPr>
      </p:pic>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74</a:t>
            </a:fld>
            <a:endParaRPr lang="ja-JP" altLang="en-US">
              <a:solidFill>
                <a:prstClr val="black">
                  <a:tint val="75000"/>
                </a:prstClr>
              </a:solidFill>
            </a:endParaRPr>
          </a:p>
        </p:txBody>
      </p:sp>
    </p:spTree>
    <p:extLst>
      <p:ext uri="{BB962C8B-B14F-4D97-AF65-F5344CB8AC3E}">
        <p14:creationId xmlns:p14="http://schemas.microsoft.com/office/powerpoint/2010/main" val="814168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3508" dirty="0">
                <a:solidFill>
                  <a:schemeClr val="tx1"/>
                </a:solidFill>
                <a:latin typeface="+mj-ea"/>
                <a:ea typeface="+mj-ea"/>
              </a:rPr>
              <a:t>AKINAI</a:t>
            </a:r>
            <a:r>
              <a:rPr lang="ja-JP" altLang="en-US" sz="3508" dirty="0">
                <a:solidFill>
                  <a:schemeClr val="tx1"/>
                </a:solidFill>
                <a:latin typeface="+mj-ea"/>
                <a:ea typeface="+mj-ea"/>
              </a:rPr>
              <a:t>コンバージョン</a:t>
            </a:r>
            <a:endParaRPr lang="en-US" altLang="ja-JP" sz="3508" dirty="0">
              <a:solidFill>
                <a:schemeClr val="tx1"/>
              </a:solidFill>
              <a:latin typeface="+mj-ea"/>
              <a:ea typeface="+mj-ea"/>
            </a:endParaRPr>
          </a:p>
        </p:txBody>
      </p:sp>
      <p:sp>
        <p:nvSpPr>
          <p:cNvPr id="4" name="テキスト ボックス 3"/>
          <p:cNvSpPr txBox="1"/>
          <p:nvPr/>
        </p:nvSpPr>
        <p:spPr>
          <a:xfrm>
            <a:off x="304800" y="1479385"/>
            <a:ext cx="6561513" cy="1796646"/>
          </a:xfrm>
          <a:prstGeom prst="rect">
            <a:avLst/>
          </a:prstGeom>
          <a:noFill/>
        </p:spPr>
        <p:txBody>
          <a:bodyPr wrap="square" numCol="2" rtlCol="0">
            <a:spAutoFit/>
          </a:bodyPr>
          <a:lstStyle/>
          <a:p>
            <a:pPr marL="263776" indent="-263776">
              <a:buClr>
                <a:srgbClr val="002060"/>
              </a:buClr>
              <a:buFont typeface="Wingdings" panose="05000000000000000000" pitchFamily="2" charset="2"/>
              <a:buChar char="n"/>
            </a:pPr>
            <a:r>
              <a:rPr lang="ja-JP" altLang="en-US" sz="2585" dirty="0"/>
              <a:t>固定資産税の軽減</a:t>
            </a:r>
            <a:endParaRPr lang="en-US" altLang="ja-JP" sz="2585" dirty="0"/>
          </a:p>
          <a:p>
            <a:pPr marL="263776" indent="-263776">
              <a:buClr>
                <a:srgbClr val="002060"/>
              </a:buClr>
              <a:buFont typeface="Wingdings" panose="05000000000000000000" pitchFamily="2" charset="2"/>
              <a:buChar char="n"/>
            </a:pPr>
            <a:r>
              <a:rPr lang="ja-JP" altLang="en-US" sz="2585" dirty="0"/>
              <a:t>会員特典</a:t>
            </a:r>
            <a:endParaRPr lang="en-US" altLang="ja-JP" sz="2585" dirty="0"/>
          </a:p>
          <a:p>
            <a:pPr lvl="1">
              <a:buClr>
                <a:srgbClr val="002060"/>
              </a:buClr>
            </a:pPr>
            <a:r>
              <a:rPr lang="en-US" altLang="ja-JP" sz="2215" dirty="0"/>
              <a:t>-</a:t>
            </a:r>
            <a:r>
              <a:rPr lang="ja-JP" altLang="en-US" sz="2215" dirty="0"/>
              <a:t>店舗割引券</a:t>
            </a:r>
            <a:endParaRPr lang="en-US" altLang="ja-JP" sz="2215" dirty="0"/>
          </a:p>
          <a:p>
            <a:pPr lvl="1">
              <a:buClr>
                <a:srgbClr val="002060"/>
              </a:buClr>
            </a:pPr>
            <a:r>
              <a:rPr lang="en-US" altLang="ja-JP" sz="2215" dirty="0"/>
              <a:t>-</a:t>
            </a:r>
            <a:r>
              <a:rPr lang="ja-JP" altLang="en-US" sz="2215" dirty="0"/>
              <a:t>無料建物診断</a:t>
            </a:r>
            <a:endParaRPr lang="en-US" altLang="ja-JP" sz="2215" dirty="0"/>
          </a:p>
          <a:p>
            <a:pPr lvl="1">
              <a:buClr>
                <a:srgbClr val="002060"/>
              </a:buClr>
            </a:pPr>
            <a:endParaRPr lang="en-US" altLang="ja-JP" sz="2215" dirty="0"/>
          </a:p>
          <a:p>
            <a:pPr lvl="1">
              <a:buClr>
                <a:srgbClr val="002060"/>
              </a:buClr>
            </a:pPr>
            <a:endParaRPr lang="en-US" altLang="ja-JP" sz="2215" dirty="0"/>
          </a:p>
          <a:p>
            <a:pPr lvl="1">
              <a:buClr>
                <a:srgbClr val="002060"/>
              </a:buClr>
            </a:pPr>
            <a:endParaRPr lang="en-US" altLang="ja-JP" sz="2215" dirty="0"/>
          </a:p>
          <a:p>
            <a:pPr lvl="1">
              <a:buClr>
                <a:srgbClr val="002060"/>
              </a:buClr>
            </a:pPr>
            <a:r>
              <a:rPr lang="en-US" altLang="ja-JP" sz="2215" dirty="0"/>
              <a:t>-</a:t>
            </a:r>
            <a:r>
              <a:rPr lang="ja-JP" altLang="en-US" sz="2215" dirty="0"/>
              <a:t>仲介手数料</a:t>
            </a:r>
            <a:r>
              <a:rPr lang="en-US" altLang="ja-JP" sz="2215" dirty="0"/>
              <a:t>0</a:t>
            </a:r>
            <a:r>
              <a:rPr lang="ja-JP" altLang="en-US" sz="2215" dirty="0"/>
              <a:t>円</a:t>
            </a:r>
            <a:endParaRPr lang="en-US" altLang="ja-JP" sz="2215" dirty="0"/>
          </a:p>
          <a:p>
            <a:pPr lvl="1">
              <a:buClr>
                <a:srgbClr val="002060"/>
              </a:buClr>
            </a:pPr>
            <a:r>
              <a:rPr lang="en-US" altLang="ja-JP" sz="2215" dirty="0"/>
              <a:t>-</a:t>
            </a:r>
            <a:r>
              <a:rPr lang="ja-JP" altLang="en-US" sz="2215" dirty="0"/>
              <a:t>イベント開催の案内</a:t>
            </a:r>
            <a:endParaRPr lang="en-US" altLang="ja-JP" sz="2215" dirty="0"/>
          </a:p>
        </p:txBody>
      </p:sp>
      <p:sp>
        <p:nvSpPr>
          <p:cNvPr id="34" name="角丸四角形 33"/>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52" name="テキスト ボックス 51"/>
          <p:cNvSpPr txBox="1"/>
          <p:nvPr/>
        </p:nvSpPr>
        <p:spPr>
          <a:xfrm>
            <a:off x="457200" y="3605252"/>
            <a:ext cx="8520545" cy="2535309"/>
          </a:xfrm>
          <a:prstGeom prst="rect">
            <a:avLst/>
          </a:prstGeom>
          <a:noFill/>
        </p:spPr>
        <p:txBody>
          <a:bodyPr wrap="square" rtlCol="0">
            <a:spAutoFit/>
          </a:bodyPr>
          <a:lstStyle/>
          <a:p>
            <a:pPr>
              <a:buClr>
                <a:srgbClr val="002060"/>
              </a:buClr>
            </a:pPr>
            <a:r>
              <a:rPr lang="en-US" altLang="ja-JP" sz="2585" dirty="0"/>
              <a:t>Ex.</a:t>
            </a:r>
            <a:r>
              <a:rPr lang="ja-JP" altLang="en-US" sz="2585" dirty="0"/>
              <a:t>住友林業「百年のいえ倶楽部」</a:t>
            </a:r>
            <a:endParaRPr lang="en-US" altLang="ja-JP" sz="2585" dirty="0"/>
          </a:p>
          <a:p>
            <a:pPr lvl="1">
              <a:buClr>
                <a:srgbClr val="002060"/>
              </a:buClr>
            </a:pPr>
            <a:r>
              <a:rPr lang="en-US" altLang="ja-JP" sz="2215" dirty="0"/>
              <a:t>-</a:t>
            </a:r>
            <a:r>
              <a:rPr lang="ja-JP" altLang="en-US" sz="2215" dirty="0"/>
              <a:t>無料建物診断（リフォームエンジニアの目視による劣化診断）</a:t>
            </a:r>
            <a:endParaRPr lang="en-US" altLang="ja-JP" sz="2215" dirty="0"/>
          </a:p>
          <a:p>
            <a:pPr lvl="1">
              <a:buClr>
                <a:srgbClr val="002060"/>
              </a:buClr>
            </a:pPr>
            <a:r>
              <a:rPr lang="en-US" altLang="ja-JP" sz="2215" dirty="0"/>
              <a:t>-</a:t>
            </a:r>
            <a:r>
              <a:rPr lang="ja-JP" altLang="en-US" sz="2215" dirty="0"/>
              <a:t>旧家購入時の仲介手数料</a:t>
            </a:r>
            <a:r>
              <a:rPr lang="en-US" altLang="ja-JP" sz="2215" dirty="0"/>
              <a:t>10</a:t>
            </a:r>
            <a:r>
              <a:rPr lang="ja-JP" altLang="en-US" sz="2215" dirty="0"/>
              <a:t>％割引</a:t>
            </a:r>
            <a:endParaRPr lang="en-US" altLang="ja-JP" sz="2215" dirty="0"/>
          </a:p>
          <a:p>
            <a:pPr lvl="1">
              <a:buClr>
                <a:srgbClr val="002060"/>
              </a:buClr>
            </a:pPr>
            <a:r>
              <a:rPr lang="en-US" altLang="ja-JP" sz="2215" dirty="0"/>
              <a:t>-</a:t>
            </a:r>
            <a:r>
              <a:rPr lang="ja-JP" altLang="en-US" sz="2215" dirty="0"/>
              <a:t>リフォーム工事代金</a:t>
            </a:r>
            <a:r>
              <a:rPr lang="en-US" altLang="ja-JP" sz="2215" dirty="0"/>
              <a:t>3</a:t>
            </a:r>
            <a:r>
              <a:rPr lang="ja-JP" altLang="en-US" sz="2215" dirty="0"/>
              <a:t>％特別割引永久カード</a:t>
            </a:r>
            <a:endParaRPr lang="en-US" altLang="ja-JP" sz="2215" dirty="0"/>
          </a:p>
          <a:p>
            <a:pPr lvl="1">
              <a:buClr>
                <a:srgbClr val="002060"/>
              </a:buClr>
            </a:pPr>
            <a:r>
              <a:rPr lang="en-US" altLang="ja-JP" sz="2215" dirty="0"/>
              <a:t>-</a:t>
            </a:r>
            <a:r>
              <a:rPr lang="ja-JP" altLang="en-US" sz="2215" dirty="0"/>
              <a:t>旧家の「長期有償メンテナンス制度」</a:t>
            </a:r>
            <a:endParaRPr lang="en-US" altLang="ja-JP" sz="2215" dirty="0"/>
          </a:p>
          <a:p>
            <a:pPr lvl="1">
              <a:buClr>
                <a:srgbClr val="002060"/>
              </a:buClr>
            </a:pPr>
            <a:r>
              <a:rPr lang="en-US" altLang="ja-JP" sz="2215" dirty="0"/>
              <a:t>-</a:t>
            </a:r>
            <a:r>
              <a:rPr lang="ja-JP" altLang="en-US" sz="2215" dirty="0"/>
              <a:t>会員専用相談窓口</a:t>
            </a:r>
            <a:endParaRPr lang="en-US" altLang="ja-JP" sz="2215" dirty="0"/>
          </a:p>
          <a:p>
            <a:pPr lvl="1">
              <a:buClr>
                <a:srgbClr val="002060"/>
              </a:buClr>
            </a:pPr>
            <a:r>
              <a:rPr lang="en-US" altLang="ja-JP" sz="2215" dirty="0"/>
              <a:t>-</a:t>
            </a:r>
            <a:r>
              <a:rPr lang="ja-JP" altLang="en-US" sz="2215" dirty="0"/>
              <a:t>イベント開催の案内</a:t>
            </a:r>
            <a:endParaRPr lang="en-US" altLang="ja-JP" sz="2215" dirty="0"/>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75</a:t>
            </a:fld>
            <a:endParaRPr lang="ja-JP" altLang="en-US">
              <a:solidFill>
                <a:prstClr val="black">
                  <a:tint val="75000"/>
                </a:prstClr>
              </a:solidFill>
            </a:endParaRPr>
          </a:p>
        </p:txBody>
      </p:sp>
    </p:spTree>
    <p:extLst>
      <p:ext uri="{BB962C8B-B14F-4D97-AF65-F5344CB8AC3E}">
        <p14:creationId xmlns:p14="http://schemas.microsoft.com/office/powerpoint/2010/main" val="470199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63769"/>
            <a:ext cx="9144000" cy="958124"/>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692" dirty="0">
                <a:solidFill>
                  <a:schemeClr val="tx1"/>
                </a:solidFill>
                <a:latin typeface="+mj-ea"/>
                <a:ea typeface="+mj-ea"/>
              </a:rPr>
              <a:t>サポート団体例</a:t>
            </a:r>
          </a:p>
        </p:txBody>
      </p:sp>
      <p:sp>
        <p:nvSpPr>
          <p:cNvPr id="4" name="テキスト ボックス 3"/>
          <p:cNvSpPr txBox="1"/>
          <p:nvPr/>
        </p:nvSpPr>
        <p:spPr>
          <a:xfrm>
            <a:off x="304800" y="1422293"/>
            <a:ext cx="8534400" cy="3500958"/>
          </a:xfrm>
          <a:prstGeom prst="rect">
            <a:avLst/>
          </a:prstGeom>
          <a:noFill/>
        </p:spPr>
        <p:txBody>
          <a:bodyPr wrap="square" rtlCol="0">
            <a:spAutoFit/>
          </a:bodyPr>
          <a:lstStyle/>
          <a:p>
            <a:pPr marL="263776" indent="-263776">
              <a:buClr>
                <a:srgbClr val="002060"/>
              </a:buClr>
              <a:buFont typeface="Wingdings" panose="05000000000000000000" pitchFamily="2" charset="2"/>
              <a:buChar char="n"/>
            </a:pPr>
            <a:r>
              <a:rPr lang="ja-JP" altLang="en-US" sz="2215" dirty="0"/>
              <a:t>土浦市青年会議所</a:t>
            </a:r>
            <a:r>
              <a:rPr lang="ja-JP" altLang="en-US" sz="1846" dirty="0"/>
              <a:t>（</a:t>
            </a:r>
            <a:r>
              <a:rPr lang="en-US" altLang="ja-JP" sz="1846" dirty="0">
                <a:hlinkClick r:id="rId2"/>
              </a:rPr>
              <a:t>http://www.tsuchiura-jc.jp/</a:t>
            </a:r>
            <a:r>
              <a:rPr lang="ja-JP" altLang="en-US" sz="1846" dirty="0"/>
              <a:t>）</a:t>
            </a:r>
            <a:endParaRPr lang="en-US" altLang="ja-JP" sz="2215" dirty="0"/>
          </a:p>
          <a:p>
            <a:pPr lvl="1">
              <a:buClr>
                <a:srgbClr val="002060"/>
              </a:buClr>
            </a:pPr>
            <a:r>
              <a:rPr lang="ja-JP" altLang="en-US" sz="2215" dirty="0"/>
              <a:t>若く行動力ある人材を集め、地域との協働で社会発展への貢献を目指す。</a:t>
            </a:r>
            <a:endParaRPr lang="en-US" altLang="ja-JP" sz="2215" dirty="0"/>
          </a:p>
          <a:p>
            <a:pPr marL="263776" indent="-263776">
              <a:buClr>
                <a:srgbClr val="002060"/>
              </a:buClr>
              <a:buFont typeface="Wingdings" panose="05000000000000000000" pitchFamily="2" charset="2"/>
              <a:buChar char="n"/>
            </a:pPr>
            <a:r>
              <a:rPr lang="en-US" altLang="ja-JP" sz="2215" dirty="0" err="1"/>
              <a:t>DreamGate</a:t>
            </a:r>
            <a:r>
              <a:rPr lang="ja-JP" altLang="en-US" sz="1846" dirty="0"/>
              <a:t>（</a:t>
            </a:r>
            <a:r>
              <a:rPr lang="en-US" altLang="ja-JP" sz="1846" dirty="0">
                <a:hlinkClick r:id="rId3"/>
              </a:rPr>
              <a:t>http://www.dreamgate.gr.jp/</a:t>
            </a:r>
            <a:r>
              <a:rPr lang="ja-JP" altLang="en-US" sz="1846" dirty="0"/>
              <a:t>）</a:t>
            </a:r>
            <a:endParaRPr lang="en-US" altLang="ja-JP" sz="1846" dirty="0"/>
          </a:p>
          <a:p>
            <a:pPr lvl="1">
              <a:buClr>
                <a:srgbClr val="002060"/>
              </a:buClr>
            </a:pPr>
            <a:r>
              <a:rPr lang="ja-JP" altLang="en-US" sz="2215" dirty="0"/>
              <a:t>起業、会社設立を目指すものをサポートする。</a:t>
            </a:r>
            <a:endParaRPr lang="en-US" altLang="ja-JP" sz="2215" dirty="0"/>
          </a:p>
          <a:p>
            <a:pPr marL="263776" indent="-263776">
              <a:buClr>
                <a:srgbClr val="002060"/>
              </a:buClr>
              <a:buFont typeface="Wingdings" panose="05000000000000000000" pitchFamily="2" charset="2"/>
              <a:buChar char="n"/>
            </a:pPr>
            <a:r>
              <a:rPr lang="ja-JP" altLang="en-US" sz="2215" dirty="0"/>
              <a:t>ジョイフル本田</a:t>
            </a:r>
            <a:r>
              <a:rPr lang="ja-JP" altLang="en-US" sz="1846" dirty="0"/>
              <a:t>（</a:t>
            </a:r>
            <a:r>
              <a:rPr lang="en-US" altLang="ja-JP" sz="1846" dirty="0">
                <a:hlinkClick r:id="rId4"/>
              </a:rPr>
              <a:t>http://www.joyfulhonda.com/</a:t>
            </a:r>
            <a:r>
              <a:rPr lang="ja-JP" altLang="en-US" sz="1846" dirty="0"/>
              <a:t>）</a:t>
            </a:r>
            <a:endParaRPr lang="en-US" altLang="ja-JP" sz="2215" dirty="0"/>
          </a:p>
          <a:p>
            <a:pPr lvl="1">
              <a:buClr>
                <a:srgbClr val="002060"/>
              </a:buClr>
            </a:pPr>
            <a:r>
              <a:rPr lang="ja-JP" altLang="en-US" sz="2215" dirty="0"/>
              <a:t>ワークショップの実施（体験型イベント「</a:t>
            </a:r>
            <a:r>
              <a:rPr lang="en-US" altLang="ja-JP" sz="2215" dirty="0"/>
              <a:t>JOY</a:t>
            </a:r>
            <a:r>
              <a:rPr lang="ja-JP" altLang="en-US" sz="2215" dirty="0"/>
              <a:t>コミュ」）</a:t>
            </a:r>
            <a:endParaRPr lang="en-US" altLang="ja-JP" sz="2215" dirty="0"/>
          </a:p>
          <a:p>
            <a:pPr lvl="1">
              <a:buClr>
                <a:srgbClr val="002060"/>
              </a:buClr>
            </a:pPr>
            <a:r>
              <a:rPr lang="en-US" altLang="ja-JP" sz="2215" dirty="0"/>
              <a:t>DIY</a:t>
            </a:r>
            <a:r>
              <a:rPr lang="ja-JP" altLang="en-US" sz="2215" dirty="0"/>
              <a:t>レシピの提供（えんじょいふる）</a:t>
            </a:r>
            <a:endParaRPr lang="en-US" altLang="ja-JP" sz="2215" dirty="0"/>
          </a:p>
          <a:p>
            <a:pPr marL="263776" indent="-263776">
              <a:buClr>
                <a:srgbClr val="002060"/>
              </a:buClr>
              <a:buFont typeface="Wingdings" panose="05000000000000000000" pitchFamily="2" charset="2"/>
              <a:buChar char="n"/>
            </a:pPr>
            <a:r>
              <a:rPr lang="ja-JP" altLang="en-US" sz="2215" dirty="0"/>
              <a:t>土浦魚市場</a:t>
            </a:r>
            <a:r>
              <a:rPr lang="ja-JP" altLang="en-US" sz="1846" dirty="0"/>
              <a:t>（</a:t>
            </a:r>
            <a:r>
              <a:rPr lang="en-US" altLang="ja-JP" sz="1846" dirty="0">
                <a:hlinkClick r:id="rId5"/>
              </a:rPr>
              <a:t>http://www.tsuchiurauoichiba.com/</a:t>
            </a:r>
            <a:r>
              <a:rPr lang="ja-JP" altLang="en-US" sz="1846" dirty="0"/>
              <a:t>）</a:t>
            </a:r>
            <a:endParaRPr lang="en-US" altLang="ja-JP" sz="2215" dirty="0"/>
          </a:p>
          <a:p>
            <a:pPr lvl="1">
              <a:buClr>
                <a:srgbClr val="002060"/>
              </a:buClr>
            </a:pPr>
            <a:r>
              <a:rPr lang="ja-JP" altLang="en-US" sz="2215" dirty="0"/>
              <a:t>単発イベント時の出店</a:t>
            </a:r>
            <a:endParaRPr lang="en-US" altLang="ja-JP" sz="2215" dirty="0"/>
          </a:p>
        </p:txBody>
      </p:sp>
      <p:sp>
        <p:nvSpPr>
          <p:cNvPr id="6" name="角丸四角形 5"/>
          <p:cNvSpPr/>
          <p:nvPr/>
        </p:nvSpPr>
        <p:spPr>
          <a:xfrm>
            <a:off x="137550" y="393653"/>
            <a:ext cx="4359098" cy="698358"/>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92" dirty="0">
                <a:latin typeface="HGS明朝E" panose="02020900000000000000" pitchFamily="18" charset="-128"/>
                <a:ea typeface="HGS明朝E" panose="02020900000000000000" pitchFamily="18" charset="-128"/>
              </a:rPr>
              <a:t>南部地区</a:t>
            </a:r>
            <a:r>
              <a:rPr lang="en-US" altLang="ja-JP" sz="2954" dirty="0">
                <a:latin typeface="HGS明朝E" panose="02020900000000000000" pitchFamily="18" charset="-128"/>
                <a:ea typeface="HGS明朝E" panose="02020900000000000000" pitchFamily="18" charset="-128"/>
              </a:rPr>
              <a:t>【</a:t>
            </a:r>
            <a:r>
              <a:rPr lang="ja-JP" altLang="en-US" sz="2954" dirty="0">
                <a:latin typeface="HGS明朝E" panose="02020900000000000000" pitchFamily="18" charset="-128"/>
                <a:ea typeface="HGS明朝E" panose="02020900000000000000" pitchFamily="18" charset="-128"/>
              </a:rPr>
              <a:t>荒川沖</a:t>
            </a:r>
            <a:r>
              <a:rPr lang="en-US" altLang="ja-JP" sz="2954" dirty="0">
                <a:latin typeface="HGS明朝E" panose="02020900000000000000" pitchFamily="18" charset="-128"/>
                <a:ea typeface="HGS明朝E" panose="02020900000000000000" pitchFamily="18" charset="-128"/>
              </a:rPr>
              <a:t>】</a:t>
            </a:r>
            <a:endParaRPr lang="ja-JP" altLang="en-US" sz="3692" dirty="0">
              <a:latin typeface="HGS明朝E" panose="02020900000000000000" pitchFamily="18" charset="-128"/>
              <a:ea typeface="HGS明朝E" panose="02020900000000000000" pitchFamily="18" charset="-128"/>
            </a:endParaRPr>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76</a:t>
            </a:fld>
            <a:endParaRPr lang="ja-JP" altLang="en-US">
              <a:solidFill>
                <a:prstClr val="black">
                  <a:tint val="75000"/>
                </a:prstClr>
              </a:solidFill>
            </a:endParaRPr>
          </a:p>
        </p:txBody>
      </p:sp>
    </p:spTree>
    <p:extLst>
      <p:ext uri="{BB962C8B-B14F-4D97-AF65-F5344CB8AC3E}">
        <p14:creationId xmlns:p14="http://schemas.microsoft.com/office/powerpoint/2010/main" val="2729274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1419" y="52924"/>
            <a:ext cx="9131402" cy="531593"/>
          </a:xfrm>
        </p:spPr>
        <p:txBody>
          <a:bodyPr>
            <a:normAutofit fontScale="90000"/>
          </a:bodyPr>
          <a:lstStyle/>
          <a:p>
            <a:r>
              <a:rPr kumimoji="1" lang="ja-JP" altLang="en-US" dirty="0" smtClean="0"/>
              <a:t>「道の駅」設置時の管理運営主体</a:t>
            </a:r>
            <a:endParaRPr kumimoji="1" lang="ja-JP" altLang="en-US" dirty="0"/>
          </a:p>
        </p:txBody>
      </p:sp>
      <p:graphicFrame>
        <p:nvGraphicFramePr>
          <p:cNvPr id="3" name="表 2"/>
          <p:cNvGraphicFramePr>
            <a:graphicFrameLocks noGrp="1"/>
          </p:cNvGraphicFramePr>
          <p:nvPr>
            <p:extLst/>
          </p:nvPr>
        </p:nvGraphicFramePr>
        <p:xfrm>
          <a:off x="322520" y="1175286"/>
          <a:ext cx="8405728" cy="2225040"/>
        </p:xfrm>
        <a:graphic>
          <a:graphicData uri="http://schemas.openxmlformats.org/drawingml/2006/table">
            <a:tbl>
              <a:tblPr firstRow="1" bandRow="1">
                <a:tableStyleId>{5C22544A-7EE6-4342-B048-85BDC9FD1C3A}</a:tableStyleId>
              </a:tblPr>
              <a:tblGrid>
                <a:gridCol w="2101432"/>
                <a:gridCol w="1035035"/>
                <a:gridCol w="1212767"/>
                <a:gridCol w="4056494"/>
              </a:tblGrid>
              <a:tr h="370840">
                <a:tc>
                  <a:txBody>
                    <a:bodyPr/>
                    <a:lstStyle/>
                    <a:p>
                      <a:r>
                        <a:rPr kumimoji="1" lang="ja-JP" altLang="en-US" dirty="0" smtClean="0"/>
                        <a:t>設置者</a:t>
                      </a:r>
                      <a:endParaRPr kumimoji="1" lang="en-US" altLang="ja-JP" dirty="0" smtClean="0"/>
                    </a:p>
                  </a:txBody>
                  <a:tcPr/>
                </a:tc>
                <a:tc>
                  <a:txBody>
                    <a:bodyPr/>
                    <a:lstStyle/>
                    <a:p>
                      <a:r>
                        <a:rPr kumimoji="1" lang="ja-JP" altLang="en-US" dirty="0" smtClean="0"/>
                        <a:t>箇所数</a:t>
                      </a:r>
                      <a:endParaRPr kumimoji="1" lang="ja-JP" altLang="en-US" dirty="0"/>
                    </a:p>
                  </a:txBody>
                  <a:tcPr/>
                </a:tc>
                <a:tc>
                  <a:txBody>
                    <a:bodyPr/>
                    <a:lstStyle/>
                    <a:p>
                      <a:r>
                        <a:rPr kumimoji="1" lang="ja-JP" altLang="en-US" dirty="0" smtClean="0"/>
                        <a:t>構成比率</a:t>
                      </a:r>
                      <a:endParaRPr kumimoji="1" lang="ja-JP" altLang="en-US" dirty="0"/>
                    </a:p>
                  </a:txBody>
                  <a:tcPr/>
                </a:tc>
                <a:tc>
                  <a:txBody>
                    <a:bodyPr/>
                    <a:lstStyle/>
                    <a:p>
                      <a:r>
                        <a:rPr kumimoji="1" lang="ja-JP" altLang="en-US" dirty="0" smtClean="0"/>
                        <a:t>備考</a:t>
                      </a:r>
                      <a:endParaRPr kumimoji="1" lang="ja-JP" altLang="en-US" dirty="0"/>
                    </a:p>
                  </a:txBody>
                  <a:tcPr/>
                </a:tc>
              </a:tr>
              <a:tr h="370840">
                <a:tc>
                  <a:txBody>
                    <a:bodyPr/>
                    <a:lstStyle/>
                    <a:p>
                      <a:r>
                        <a:rPr kumimoji="1" lang="ja-JP" altLang="en-US" dirty="0" smtClean="0"/>
                        <a:t>自治体（市町村）</a:t>
                      </a:r>
                      <a:endParaRPr kumimoji="1" lang="ja-JP" altLang="en-US" dirty="0"/>
                    </a:p>
                  </a:txBody>
                  <a:tcPr/>
                </a:tc>
                <a:tc>
                  <a:txBody>
                    <a:bodyPr/>
                    <a:lstStyle/>
                    <a:p>
                      <a:r>
                        <a:rPr kumimoji="1" lang="en-US" altLang="ja-JP" dirty="0" smtClean="0"/>
                        <a:t>985</a:t>
                      </a:r>
                      <a:endParaRPr kumimoji="1" lang="ja-JP" altLang="en-US" dirty="0"/>
                    </a:p>
                  </a:txBody>
                  <a:tcPr/>
                </a:tc>
                <a:tc>
                  <a:txBody>
                    <a:bodyPr/>
                    <a:lstStyle/>
                    <a:p>
                      <a:r>
                        <a:rPr kumimoji="1" lang="en-US" altLang="ja-JP" dirty="0" smtClean="0"/>
                        <a:t>98.1%</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自治体（都道府県）</a:t>
                      </a:r>
                      <a:endParaRPr kumimoji="1" lang="ja-JP" altLang="en-US" dirty="0"/>
                    </a:p>
                  </a:txBody>
                  <a:tcPr/>
                </a:tc>
                <a:tc>
                  <a:txBody>
                    <a:bodyPr/>
                    <a:lstStyle/>
                    <a:p>
                      <a:r>
                        <a:rPr kumimoji="1" lang="en-US" altLang="ja-JP" dirty="0" smtClean="0"/>
                        <a:t>6</a:t>
                      </a:r>
                      <a:endParaRPr kumimoji="1" lang="ja-JP" altLang="en-US" dirty="0"/>
                    </a:p>
                  </a:txBody>
                  <a:tcPr/>
                </a:tc>
                <a:tc>
                  <a:txBody>
                    <a:bodyPr/>
                    <a:lstStyle/>
                    <a:p>
                      <a:r>
                        <a:rPr kumimoji="1" lang="en-US" altLang="ja-JP" dirty="0" smtClean="0"/>
                        <a:t>0.6%</a:t>
                      </a:r>
                    </a:p>
                  </a:txBody>
                  <a:tcPr/>
                </a:tc>
                <a:tc>
                  <a:txBody>
                    <a:bodyPr/>
                    <a:lstStyle/>
                    <a:p>
                      <a:endParaRPr kumimoji="1" lang="ja-JP" altLang="en-US"/>
                    </a:p>
                  </a:txBody>
                  <a:tcPr/>
                </a:tc>
              </a:tr>
              <a:tr h="370840">
                <a:tc>
                  <a:txBody>
                    <a:bodyPr/>
                    <a:lstStyle/>
                    <a:p>
                      <a:r>
                        <a:rPr kumimoji="1" lang="ja-JP" altLang="en-US" dirty="0" smtClean="0"/>
                        <a:t>第三セクター</a:t>
                      </a:r>
                      <a:endParaRPr kumimoji="1" lang="ja-JP" altLang="en-US" dirty="0"/>
                    </a:p>
                  </a:txBody>
                  <a:tcPr/>
                </a:tc>
                <a:tc>
                  <a:txBody>
                    <a:bodyPr/>
                    <a:lstStyle/>
                    <a:p>
                      <a:r>
                        <a:rPr kumimoji="1" lang="en-US" altLang="ja-JP" dirty="0" smtClean="0"/>
                        <a:t>8</a:t>
                      </a:r>
                      <a:endParaRPr kumimoji="1" lang="ja-JP" altLang="en-US" dirty="0"/>
                    </a:p>
                  </a:txBody>
                  <a:tcPr/>
                </a:tc>
                <a:tc>
                  <a:txBody>
                    <a:bodyPr/>
                    <a:lstStyle/>
                    <a:p>
                      <a:r>
                        <a:rPr kumimoji="1" lang="en-US" altLang="ja-JP" dirty="0" smtClean="0"/>
                        <a:t>0.8%</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公益法人</a:t>
                      </a:r>
                      <a:endParaRPr kumimoji="1" lang="ja-JP" altLang="en-US" dirty="0"/>
                    </a:p>
                  </a:txBody>
                  <a:tcPr/>
                </a:tc>
                <a:tc>
                  <a:txBody>
                    <a:bodyPr/>
                    <a:lstStyle/>
                    <a:p>
                      <a:r>
                        <a:rPr kumimoji="1" lang="en-US" altLang="ja-JP" dirty="0" smtClean="0"/>
                        <a:t>5</a:t>
                      </a:r>
                      <a:endParaRPr kumimoji="1" lang="ja-JP" altLang="en-US" dirty="0"/>
                    </a:p>
                  </a:txBody>
                  <a:tcPr/>
                </a:tc>
                <a:tc>
                  <a:txBody>
                    <a:bodyPr/>
                    <a:lstStyle/>
                    <a:p>
                      <a:r>
                        <a:rPr kumimoji="1" lang="en-US" altLang="ja-JP" dirty="0" smtClean="0"/>
                        <a:t>0.5%</a:t>
                      </a:r>
                      <a:endParaRPr kumimoji="1" lang="ja-JP" altLang="en-US" dirty="0"/>
                    </a:p>
                  </a:txBody>
                  <a:tcPr/>
                </a:tc>
                <a:tc>
                  <a:txBody>
                    <a:bodyPr/>
                    <a:lstStyle/>
                    <a:p>
                      <a:endParaRPr kumimoji="1" lang="ja-JP" altLang="en-US"/>
                    </a:p>
                  </a:txBody>
                  <a:tcPr/>
                </a:tc>
              </a:tr>
              <a:tr h="370840">
                <a:tc>
                  <a:txBody>
                    <a:bodyPr/>
                    <a:lstStyle/>
                    <a:p>
                      <a:r>
                        <a:rPr kumimoji="1" lang="ja-JP" altLang="en-US" dirty="0" smtClean="0"/>
                        <a:t>合計</a:t>
                      </a:r>
                      <a:endParaRPr kumimoji="1" lang="ja-JP" altLang="en-US" dirty="0"/>
                    </a:p>
                  </a:txBody>
                  <a:tcPr/>
                </a:tc>
                <a:tc>
                  <a:txBody>
                    <a:bodyPr/>
                    <a:lstStyle/>
                    <a:p>
                      <a:r>
                        <a:rPr kumimoji="1" lang="en-US" altLang="ja-JP" dirty="0" smtClean="0"/>
                        <a:t>1004</a:t>
                      </a:r>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graphicFrame>
        <p:nvGraphicFramePr>
          <p:cNvPr id="4" name="表 3"/>
          <p:cNvGraphicFramePr>
            <a:graphicFrameLocks noGrp="1"/>
          </p:cNvGraphicFramePr>
          <p:nvPr>
            <p:extLst/>
          </p:nvPr>
        </p:nvGraphicFramePr>
        <p:xfrm>
          <a:off x="322520" y="3759904"/>
          <a:ext cx="8405728" cy="2372360"/>
        </p:xfrm>
        <a:graphic>
          <a:graphicData uri="http://schemas.openxmlformats.org/drawingml/2006/table">
            <a:tbl>
              <a:tblPr firstRow="1" bandRow="1">
                <a:tableStyleId>{5C22544A-7EE6-4342-B048-85BDC9FD1C3A}</a:tableStyleId>
              </a:tblPr>
              <a:tblGrid>
                <a:gridCol w="2101432"/>
                <a:gridCol w="993216"/>
                <a:gridCol w="1118296"/>
                <a:gridCol w="4192784"/>
              </a:tblGrid>
              <a:tr h="370840">
                <a:tc>
                  <a:txBody>
                    <a:bodyPr/>
                    <a:lstStyle/>
                    <a:p>
                      <a:r>
                        <a:rPr kumimoji="1" lang="ja-JP" altLang="en-US" dirty="0" smtClean="0"/>
                        <a:t>管理・運営者</a:t>
                      </a:r>
                      <a:endParaRPr kumimoji="1" lang="en-US" altLang="ja-JP" dirty="0" smtClean="0"/>
                    </a:p>
                  </a:txBody>
                  <a:tcPr/>
                </a:tc>
                <a:tc>
                  <a:txBody>
                    <a:bodyPr/>
                    <a:lstStyle/>
                    <a:p>
                      <a:r>
                        <a:rPr kumimoji="1" lang="ja-JP" altLang="en-US" dirty="0" smtClean="0"/>
                        <a:t>箇所数</a:t>
                      </a:r>
                      <a:endParaRPr kumimoji="1" lang="ja-JP" altLang="en-US" dirty="0"/>
                    </a:p>
                  </a:txBody>
                  <a:tcPr/>
                </a:tc>
                <a:tc>
                  <a:txBody>
                    <a:bodyPr/>
                    <a:lstStyle/>
                    <a:p>
                      <a:r>
                        <a:rPr kumimoji="1" lang="ja-JP" altLang="en-US" dirty="0" smtClean="0"/>
                        <a:t>構成比率</a:t>
                      </a:r>
                      <a:endParaRPr kumimoji="1" lang="ja-JP" altLang="en-US" dirty="0"/>
                    </a:p>
                  </a:txBody>
                  <a:tcPr/>
                </a:tc>
                <a:tc>
                  <a:txBody>
                    <a:bodyPr/>
                    <a:lstStyle/>
                    <a:p>
                      <a:r>
                        <a:rPr kumimoji="1" lang="ja-JP" altLang="en-US" dirty="0" smtClean="0"/>
                        <a:t>備考</a:t>
                      </a:r>
                      <a:endParaRPr kumimoji="1" lang="ja-JP" altLang="en-US" dirty="0"/>
                    </a:p>
                  </a:txBody>
                  <a:tcPr/>
                </a:tc>
              </a:tr>
              <a:tr h="370840">
                <a:tc>
                  <a:txBody>
                    <a:bodyPr/>
                    <a:lstStyle/>
                    <a:p>
                      <a:r>
                        <a:rPr kumimoji="1" lang="ja-JP" altLang="en-US" dirty="0" smtClean="0"/>
                        <a:t>自治体</a:t>
                      </a:r>
                      <a:endParaRPr kumimoji="1" lang="ja-JP" altLang="en-US" dirty="0"/>
                    </a:p>
                  </a:txBody>
                  <a:tcPr/>
                </a:tc>
                <a:tc>
                  <a:txBody>
                    <a:bodyPr/>
                    <a:lstStyle/>
                    <a:p>
                      <a:r>
                        <a:rPr kumimoji="1" lang="en-US" altLang="ja-JP" dirty="0" smtClean="0"/>
                        <a:t>158</a:t>
                      </a:r>
                      <a:endParaRPr kumimoji="1" lang="ja-JP" altLang="en-US" dirty="0"/>
                    </a:p>
                  </a:txBody>
                  <a:tcPr/>
                </a:tc>
                <a:tc>
                  <a:txBody>
                    <a:bodyPr/>
                    <a:lstStyle/>
                    <a:p>
                      <a:r>
                        <a:rPr kumimoji="1" lang="en-US" altLang="ja-JP" dirty="0" smtClean="0"/>
                        <a:t>15.7%</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第三セクター</a:t>
                      </a:r>
                      <a:endParaRPr kumimoji="1" lang="ja-JP" altLang="en-US" dirty="0"/>
                    </a:p>
                  </a:txBody>
                  <a:tcPr/>
                </a:tc>
                <a:tc>
                  <a:txBody>
                    <a:bodyPr/>
                    <a:lstStyle/>
                    <a:p>
                      <a:r>
                        <a:rPr kumimoji="1" lang="en-US" altLang="ja-JP" dirty="0" smtClean="0"/>
                        <a:t>312</a:t>
                      </a:r>
                      <a:endParaRPr kumimoji="1" lang="ja-JP" altLang="en-US" dirty="0"/>
                    </a:p>
                  </a:txBody>
                  <a:tcPr/>
                </a:tc>
                <a:tc>
                  <a:txBody>
                    <a:bodyPr/>
                    <a:lstStyle/>
                    <a:p>
                      <a:r>
                        <a:rPr kumimoji="1" lang="en-US" altLang="ja-JP" dirty="0" smtClean="0"/>
                        <a:t>31.1%</a:t>
                      </a:r>
                    </a:p>
                  </a:txBody>
                  <a:tcPr/>
                </a:tc>
                <a:tc>
                  <a:txBody>
                    <a:bodyPr/>
                    <a:lstStyle/>
                    <a:p>
                      <a:endParaRPr kumimoji="1" lang="ja-JP" altLang="en-US" dirty="0"/>
                    </a:p>
                  </a:txBody>
                  <a:tcPr/>
                </a:tc>
              </a:tr>
              <a:tr h="370840">
                <a:tc>
                  <a:txBody>
                    <a:bodyPr/>
                    <a:lstStyle/>
                    <a:p>
                      <a:r>
                        <a:rPr kumimoji="1" lang="ja-JP" altLang="en-US" dirty="0" smtClean="0"/>
                        <a:t>財団法人へ委託</a:t>
                      </a:r>
                      <a:endParaRPr kumimoji="1" lang="ja-JP" altLang="en-US" dirty="0"/>
                    </a:p>
                  </a:txBody>
                  <a:tcPr/>
                </a:tc>
                <a:tc>
                  <a:txBody>
                    <a:bodyPr/>
                    <a:lstStyle/>
                    <a:p>
                      <a:r>
                        <a:rPr kumimoji="1" lang="en-US" altLang="ja-JP" dirty="0" smtClean="0"/>
                        <a:t>89</a:t>
                      </a:r>
                      <a:endParaRPr kumimoji="1" lang="ja-JP" altLang="en-US" dirty="0"/>
                    </a:p>
                  </a:txBody>
                  <a:tcPr/>
                </a:tc>
                <a:tc>
                  <a:txBody>
                    <a:bodyPr/>
                    <a:lstStyle/>
                    <a:p>
                      <a:r>
                        <a:rPr kumimoji="1" lang="en-US" altLang="ja-JP" dirty="0" smtClean="0"/>
                        <a:t>8.9%</a:t>
                      </a:r>
                      <a:endParaRPr kumimoji="1" lang="ja-JP" altLang="en-US" dirty="0"/>
                    </a:p>
                  </a:txBody>
                  <a:tcPr/>
                </a:tc>
                <a:tc>
                  <a:txBody>
                    <a:bodyPr/>
                    <a:lstStyle/>
                    <a:p>
                      <a:r>
                        <a:rPr kumimoji="1" lang="ja-JP" altLang="en-US" dirty="0" smtClean="0"/>
                        <a:t>観光施設管理協会、地域振興財団　など</a:t>
                      </a:r>
                      <a:endParaRPr kumimoji="1" lang="ja-JP" altLang="en-US" dirty="0"/>
                    </a:p>
                  </a:txBody>
                  <a:tcPr/>
                </a:tc>
              </a:tr>
              <a:tr h="370840">
                <a:tc>
                  <a:txBody>
                    <a:bodyPr/>
                    <a:lstStyle/>
                    <a:p>
                      <a:r>
                        <a:rPr kumimoji="1" lang="ja-JP" altLang="en-US" dirty="0" smtClean="0"/>
                        <a:t>指定管理者　など</a:t>
                      </a:r>
                      <a:endParaRPr kumimoji="1" lang="ja-JP" altLang="en-US" dirty="0"/>
                    </a:p>
                  </a:txBody>
                  <a:tcPr/>
                </a:tc>
                <a:tc>
                  <a:txBody>
                    <a:bodyPr/>
                    <a:lstStyle/>
                    <a:p>
                      <a:r>
                        <a:rPr kumimoji="1" lang="en-US" altLang="ja-JP" b="1" dirty="0" smtClean="0">
                          <a:solidFill>
                            <a:srgbClr val="FF0000"/>
                          </a:solidFill>
                        </a:rPr>
                        <a:t>445</a:t>
                      </a:r>
                      <a:endParaRPr kumimoji="1" lang="ja-JP" altLang="en-US" b="1" dirty="0">
                        <a:solidFill>
                          <a:srgbClr val="FF0000"/>
                        </a:solidFill>
                      </a:endParaRPr>
                    </a:p>
                  </a:txBody>
                  <a:tcPr/>
                </a:tc>
                <a:tc>
                  <a:txBody>
                    <a:bodyPr/>
                    <a:lstStyle/>
                    <a:p>
                      <a:r>
                        <a:rPr kumimoji="1" lang="en-US" altLang="ja-JP" b="1" dirty="0" smtClean="0">
                          <a:solidFill>
                            <a:srgbClr val="FF0000"/>
                          </a:solidFill>
                        </a:rPr>
                        <a:t>44.3%</a:t>
                      </a:r>
                      <a:endParaRPr kumimoji="1" lang="ja-JP" altLang="en-US" b="1" dirty="0">
                        <a:solidFill>
                          <a:srgbClr val="FF0000"/>
                        </a:solidFill>
                      </a:endParaRPr>
                    </a:p>
                  </a:txBody>
                  <a:tcPr/>
                </a:tc>
                <a:tc>
                  <a:txBody>
                    <a:bodyPr/>
                    <a:lstStyle/>
                    <a:p>
                      <a:r>
                        <a:rPr kumimoji="1" lang="en-US" altLang="ja-JP" sz="2800" b="1" dirty="0" smtClean="0">
                          <a:solidFill>
                            <a:srgbClr val="FF0000"/>
                          </a:solidFill>
                        </a:rPr>
                        <a:t>JA</a:t>
                      </a:r>
                      <a:r>
                        <a:rPr kumimoji="1" lang="en-US" altLang="ja-JP" dirty="0" smtClean="0"/>
                        <a:t>, </a:t>
                      </a:r>
                      <a:r>
                        <a:rPr kumimoji="1" lang="ja-JP" altLang="en-US" dirty="0" smtClean="0"/>
                        <a:t>民間企業　など</a:t>
                      </a:r>
                      <a:endParaRPr kumimoji="1" lang="ja-JP" altLang="en-US" dirty="0"/>
                    </a:p>
                  </a:txBody>
                  <a:tcPr/>
                </a:tc>
              </a:tr>
              <a:tr h="370840">
                <a:tc>
                  <a:txBody>
                    <a:bodyPr/>
                    <a:lstStyle/>
                    <a:p>
                      <a:r>
                        <a:rPr kumimoji="1" lang="ja-JP" altLang="en-US" dirty="0" smtClean="0"/>
                        <a:t>合計</a:t>
                      </a:r>
                      <a:endParaRPr kumimoji="1" lang="ja-JP" altLang="en-US" dirty="0"/>
                    </a:p>
                  </a:txBody>
                  <a:tcPr/>
                </a:tc>
                <a:tc>
                  <a:txBody>
                    <a:bodyPr/>
                    <a:lstStyle/>
                    <a:p>
                      <a:r>
                        <a:rPr kumimoji="1" lang="en-US" altLang="ja-JP" dirty="0" smtClean="0"/>
                        <a:t>1004</a:t>
                      </a:r>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sp>
        <p:nvSpPr>
          <p:cNvPr id="5" name="スライド番号プレースホルダー 4"/>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77</a:t>
            </a:fld>
            <a:endParaRPr lang="ja-JP" altLang="en-US">
              <a:solidFill>
                <a:prstClr val="black">
                  <a:tint val="75000"/>
                </a:prstClr>
              </a:solidFill>
            </a:endParaRPr>
          </a:p>
        </p:txBody>
      </p:sp>
    </p:spTree>
    <p:extLst>
      <p:ext uri="{BB962C8B-B14F-4D97-AF65-F5344CB8AC3E}">
        <p14:creationId xmlns:p14="http://schemas.microsoft.com/office/powerpoint/2010/main" val="1179973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道の駅補助金リスト</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5" name="正方形/長方形 4"/>
          <p:cNvSpPr/>
          <p:nvPr/>
        </p:nvSpPr>
        <p:spPr>
          <a:xfrm>
            <a:off x="958362" y="1313195"/>
            <a:ext cx="6605211" cy="5160210"/>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33D5AB"/>
              </a:buClr>
            </a:pPr>
            <a:r>
              <a:rPr lang="ja-JP" altLang="en-US" sz="2400" dirty="0" smtClean="0">
                <a:solidFill>
                  <a:prstClr val="black"/>
                </a:solidFill>
              </a:rPr>
              <a:t>メインとなる補助金</a:t>
            </a: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社会資本整備総合交付金</a:t>
            </a:r>
            <a:endParaRPr lang="en-US" altLang="ja-JP" sz="2400" dirty="0" smtClean="0">
              <a:solidFill>
                <a:prstClr val="black"/>
              </a:solidFill>
            </a:endParaRPr>
          </a:p>
          <a:p>
            <a:pPr>
              <a:buClr>
                <a:srgbClr val="33D5AB"/>
              </a:buClr>
            </a:pPr>
            <a:r>
              <a:rPr lang="en-US" altLang="ja-JP" sz="2400" dirty="0">
                <a:solidFill>
                  <a:prstClr val="black"/>
                </a:solidFill>
              </a:rPr>
              <a:t>	</a:t>
            </a:r>
            <a:r>
              <a:rPr lang="ja-JP" altLang="en-US" sz="2400" dirty="0" smtClean="0">
                <a:solidFill>
                  <a:prstClr val="black"/>
                </a:solidFill>
              </a:rPr>
              <a:t>（事業費４割が上限）</a:t>
            </a: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農山漁村活性化プロジェクト支援交付金</a:t>
            </a:r>
            <a:endParaRPr lang="en-US" altLang="ja-JP" sz="2400" dirty="0" smtClean="0">
              <a:solidFill>
                <a:prstClr val="black"/>
              </a:solidFill>
            </a:endParaRPr>
          </a:p>
          <a:p>
            <a:pPr>
              <a:buClr>
                <a:srgbClr val="33D5AB"/>
              </a:buClr>
            </a:pPr>
            <a:r>
              <a:rPr lang="en-US" altLang="ja-JP" sz="2400" dirty="0">
                <a:solidFill>
                  <a:prstClr val="black"/>
                </a:solidFill>
              </a:rPr>
              <a:t>	</a:t>
            </a:r>
            <a:r>
              <a:rPr lang="ja-JP" altLang="en-US" sz="2400" dirty="0" smtClean="0">
                <a:solidFill>
                  <a:prstClr val="black"/>
                </a:solidFill>
              </a:rPr>
              <a:t>（事業費の５割が上限）</a:t>
            </a:r>
            <a:endParaRPr lang="en-US" altLang="ja-JP" sz="2400" dirty="0" smtClean="0">
              <a:solidFill>
                <a:prstClr val="black"/>
              </a:solidFill>
            </a:endParaRPr>
          </a:p>
          <a:p>
            <a:pPr>
              <a:buClr>
                <a:srgbClr val="33D5AB"/>
              </a:buClr>
            </a:pPr>
            <a:endParaRPr lang="en-US" altLang="ja-JP" sz="2400" dirty="0" smtClean="0">
              <a:solidFill>
                <a:prstClr val="black"/>
              </a:solidFill>
            </a:endParaRPr>
          </a:p>
          <a:p>
            <a:pPr>
              <a:buClr>
                <a:srgbClr val="33D5AB"/>
              </a:buClr>
            </a:pPr>
            <a:r>
              <a:rPr lang="ja-JP" altLang="en-US" sz="2400" dirty="0" smtClean="0">
                <a:solidFill>
                  <a:prstClr val="black"/>
                </a:solidFill>
              </a:rPr>
              <a:t>スポット的な補助金</a:t>
            </a: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コミュニティ助成事業</a:t>
            </a:r>
            <a:endParaRPr lang="en-US" altLang="ja-JP" sz="2400" dirty="0" smtClean="0">
              <a:solidFill>
                <a:prstClr val="black"/>
              </a:solidFill>
            </a:endParaRPr>
          </a:p>
          <a:p>
            <a:pPr>
              <a:buClr>
                <a:srgbClr val="33D5AB"/>
              </a:buClr>
            </a:pPr>
            <a:r>
              <a:rPr lang="en-US" altLang="ja-JP" sz="2400" dirty="0">
                <a:solidFill>
                  <a:prstClr val="black"/>
                </a:solidFill>
              </a:rPr>
              <a:t>	</a:t>
            </a:r>
            <a:r>
              <a:rPr lang="ja-JP" altLang="en-US" sz="2400" dirty="0" smtClean="0">
                <a:solidFill>
                  <a:prstClr val="black"/>
                </a:solidFill>
              </a:rPr>
              <a:t>（１５００万円が上限）</a:t>
            </a: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地域公共交通確保維持改善事業</a:t>
            </a:r>
            <a:endParaRPr lang="en-US" altLang="ja-JP" sz="2400" dirty="0" smtClean="0">
              <a:solidFill>
                <a:prstClr val="black"/>
              </a:solidFill>
            </a:endParaRPr>
          </a:p>
          <a:p>
            <a:pPr>
              <a:buClr>
                <a:srgbClr val="33D5AB"/>
              </a:buClr>
            </a:pPr>
            <a:r>
              <a:rPr lang="en-US" altLang="ja-JP" sz="2400" dirty="0">
                <a:solidFill>
                  <a:prstClr val="black"/>
                </a:solidFill>
              </a:rPr>
              <a:t>	</a:t>
            </a:r>
            <a:r>
              <a:rPr lang="ja-JP" altLang="en-US" sz="2400" dirty="0" smtClean="0">
                <a:solidFill>
                  <a:prstClr val="black"/>
                </a:solidFill>
              </a:rPr>
              <a:t>（事業費の５割が上限）</a:t>
            </a: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産地水産業強化支援</a:t>
            </a:r>
            <a:endParaRPr lang="en-US" altLang="ja-JP" sz="2400" dirty="0" smtClean="0">
              <a:solidFill>
                <a:prstClr val="black"/>
              </a:solidFill>
            </a:endParaRPr>
          </a:p>
          <a:p>
            <a:pPr>
              <a:buClr>
                <a:srgbClr val="33D5AB"/>
              </a:buClr>
            </a:pPr>
            <a:r>
              <a:rPr lang="en-US" altLang="ja-JP" sz="2400" dirty="0">
                <a:solidFill>
                  <a:prstClr val="black"/>
                </a:solidFill>
              </a:rPr>
              <a:t>	</a:t>
            </a:r>
            <a:r>
              <a:rPr lang="ja-JP" altLang="en-US" sz="2400" dirty="0" smtClean="0">
                <a:solidFill>
                  <a:prstClr val="black"/>
                </a:solidFill>
              </a:rPr>
              <a:t>（事業事業費の５割が上限）</a:t>
            </a:r>
            <a:endParaRPr lang="en-US" altLang="ja-JP" sz="2400" dirty="0">
              <a:solidFill>
                <a:prstClr val="black"/>
              </a:solidFill>
            </a:endParaRPr>
          </a:p>
        </p:txBody>
      </p:sp>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78</a:t>
            </a:fld>
            <a:endParaRPr lang="ja-JP" altLang="en-US">
              <a:solidFill>
                <a:prstClr val="black">
                  <a:tint val="75000"/>
                </a:prstClr>
              </a:solidFill>
            </a:endParaRPr>
          </a:p>
        </p:txBody>
      </p:sp>
    </p:spTree>
    <p:extLst>
      <p:ext uri="{BB962C8B-B14F-4D97-AF65-F5344CB8AC3E}">
        <p14:creationId xmlns:p14="http://schemas.microsoft.com/office/powerpoint/2010/main" val="3723112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79</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2400" dirty="0" smtClean="0">
                <a:solidFill>
                  <a:prstClr val="black"/>
                </a:solidFill>
                <a:latin typeface="ＭＳ Ｐゴシック" panose="020B0600070205080204" pitchFamily="50" charset="-128"/>
              </a:rPr>
              <a:t>一般道路の休憩施設計画の手引きによる算定</a:t>
            </a:r>
            <a:endParaRPr lang="ja-JP" altLang="en-US" sz="2400" dirty="0">
              <a:solidFill>
                <a:prstClr val="black"/>
              </a:solidFill>
              <a:latin typeface="ＭＳ Ｐゴシック" panose="020B0600070205080204" pitchFamily="50" charset="-128"/>
            </a:endParaRPr>
          </a:p>
        </p:txBody>
      </p:sp>
      <p:sp>
        <p:nvSpPr>
          <p:cNvPr id="4" name="角丸四角形 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新治</a:t>
            </a:r>
          </a:p>
        </p:txBody>
      </p:sp>
      <p:graphicFrame>
        <p:nvGraphicFramePr>
          <p:cNvPr id="10" name="表 9"/>
          <p:cNvGraphicFramePr>
            <a:graphicFrameLocks noGrp="1"/>
          </p:cNvGraphicFramePr>
          <p:nvPr>
            <p:extLst/>
          </p:nvPr>
        </p:nvGraphicFramePr>
        <p:xfrm>
          <a:off x="370874" y="2302346"/>
          <a:ext cx="8350277" cy="1656080"/>
        </p:xfrm>
        <a:graphic>
          <a:graphicData uri="http://schemas.openxmlformats.org/drawingml/2006/table">
            <a:tbl>
              <a:tblPr bandRow="1">
                <a:tableStyleId>{BC89EF96-8CEA-46FF-86C4-4CE0E7609802}</a:tableStyleId>
              </a:tblPr>
              <a:tblGrid>
                <a:gridCol w="1067666"/>
                <a:gridCol w="1977992"/>
                <a:gridCol w="955281"/>
                <a:gridCol w="1258722"/>
                <a:gridCol w="1168814"/>
                <a:gridCol w="1921802"/>
              </a:tblGrid>
              <a:tr h="370840">
                <a:tc>
                  <a:txBody>
                    <a:bodyPr/>
                    <a:lstStyle/>
                    <a:p>
                      <a:endParaRPr kumimoji="1" lang="ja-JP" alt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１日の交通量</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（平日７：００</a:t>
                      </a:r>
                      <a:r>
                        <a:rPr kumimoji="1" lang="en-US" altLang="ja-JP"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１９：００</a:t>
                      </a:r>
                      <a:r>
                        <a:rPr kumimoji="1" lang="en-US" altLang="ja-JP" dirty="0" smtClean="0"/>
                        <a:t>)</a:t>
                      </a:r>
                      <a:r>
                        <a:rPr kumimoji="1" lang="ja-JP" altLang="en-US" dirty="0" smtClean="0"/>
                        <a:t>　１２時間</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立寄率</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立寄台数</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乗車人数</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１日当り立寄者数</a:t>
                      </a:r>
                    </a:p>
                  </a:txBody>
                  <a:tcPr/>
                </a:tc>
              </a:tr>
              <a:tr h="370840">
                <a:tc>
                  <a:txBody>
                    <a:bodyPr/>
                    <a:lstStyle/>
                    <a:p>
                      <a:r>
                        <a:rPr kumimoji="1" lang="ja-JP" altLang="en-US" dirty="0" smtClean="0"/>
                        <a:t>小型車</a:t>
                      </a:r>
                      <a:endParaRPr kumimoji="1" lang="ja-JP" alt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11993</a:t>
                      </a:r>
                      <a:endParaRPr kumimoji="1" lang="ja-JP" altLang="en-US" dirty="0" smtClean="0"/>
                    </a:p>
                  </a:txBody>
                  <a:tcPr/>
                </a:tc>
                <a:tc>
                  <a:txBody>
                    <a:bodyPr/>
                    <a:lstStyle/>
                    <a:p>
                      <a:r>
                        <a:rPr kumimoji="1" lang="en-US" altLang="ja-JP" dirty="0" smtClean="0"/>
                        <a:t>0.12</a:t>
                      </a:r>
                      <a:endParaRPr kumimoji="1" lang="ja-JP" altLang="en-US" dirty="0"/>
                    </a:p>
                  </a:txBody>
                  <a:tcPr/>
                </a:tc>
                <a:tc>
                  <a:txBody>
                    <a:bodyPr/>
                    <a:lstStyle/>
                    <a:p>
                      <a:r>
                        <a:rPr kumimoji="1" lang="en-US" altLang="ja-JP" dirty="0" smtClean="0"/>
                        <a:t>1440</a:t>
                      </a:r>
                      <a:endParaRPr kumimoji="1" lang="ja-JP" altLang="en-US" dirty="0"/>
                    </a:p>
                  </a:txBody>
                  <a:tcPr/>
                </a:tc>
                <a:tc>
                  <a:txBody>
                    <a:bodyPr/>
                    <a:lstStyle/>
                    <a:p>
                      <a:r>
                        <a:rPr kumimoji="1" lang="en-US" altLang="ja-JP" dirty="0" smtClean="0"/>
                        <a:t>2.3</a:t>
                      </a:r>
                      <a:endParaRPr kumimoji="1" lang="ja-JP" altLang="en-US" dirty="0"/>
                    </a:p>
                  </a:txBody>
                  <a:tcPr/>
                </a:tc>
                <a:tc>
                  <a:txBody>
                    <a:bodyPr/>
                    <a:lstStyle/>
                    <a:p>
                      <a:r>
                        <a:rPr kumimoji="1" lang="en-US" altLang="ja-JP" dirty="0" smtClean="0"/>
                        <a:t>3312</a:t>
                      </a:r>
                      <a:endParaRPr kumimoji="1" lang="ja-JP" altLang="en-US" dirty="0"/>
                    </a:p>
                  </a:txBody>
                  <a:tcPr/>
                </a:tc>
              </a:tr>
              <a:tr h="370840">
                <a:tc>
                  <a:txBody>
                    <a:bodyPr/>
                    <a:lstStyle/>
                    <a:p>
                      <a:r>
                        <a:rPr kumimoji="1" lang="ja-JP" altLang="en-US" dirty="0" smtClean="0"/>
                        <a:t>大型車</a:t>
                      </a:r>
                      <a:endParaRPr kumimoji="1" lang="ja-JP" alt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3340</a:t>
                      </a:r>
                      <a:endParaRPr kumimoji="1" lang="ja-JP" altLang="en-US" dirty="0" smtClean="0"/>
                    </a:p>
                  </a:txBody>
                  <a:tcPr/>
                </a:tc>
                <a:tc>
                  <a:txBody>
                    <a:bodyPr/>
                    <a:lstStyle/>
                    <a:p>
                      <a:r>
                        <a:rPr kumimoji="1" lang="en-US" altLang="ja-JP" dirty="0" smtClean="0"/>
                        <a:t>0.08</a:t>
                      </a:r>
                      <a:endParaRPr kumimoji="1" lang="ja-JP" altLang="en-US" dirty="0"/>
                    </a:p>
                  </a:txBody>
                  <a:tcPr/>
                </a:tc>
                <a:tc>
                  <a:txBody>
                    <a:bodyPr/>
                    <a:lstStyle/>
                    <a:p>
                      <a:r>
                        <a:rPr kumimoji="1" lang="en-US" altLang="ja-JP" dirty="0" smtClean="0"/>
                        <a:t>267</a:t>
                      </a:r>
                      <a:endParaRPr kumimoji="1" lang="ja-JP" altLang="en-US" dirty="0"/>
                    </a:p>
                  </a:txBody>
                  <a:tcPr/>
                </a:tc>
                <a:tc>
                  <a:txBody>
                    <a:bodyPr/>
                    <a:lstStyle/>
                    <a:p>
                      <a:r>
                        <a:rPr kumimoji="1" lang="en-US" altLang="ja-JP" dirty="0" smtClean="0"/>
                        <a:t>1.3</a:t>
                      </a:r>
                      <a:endParaRPr kumimoji="1" lang="ja-JP" altLang="en-US" dirty="0"/>
                    </a:p>
                  </a:txBody>
                  <a:tcPr/>
                </a:tc>
                <a:tc>
                  <a:txBody>
                    <a:bodyPr/>
                    <a:lstStyle/>
                    <a:p>
                      <a:r>
                        <a:rPr kumimoji="1" lang="en-US" altLang="ja-JP" dirty="0" smtClean="0"/>
                        <a:t>347</a:t>
                      </a:r>
                      <a:endParaRPr kumimoji="1" lang="ja-JP" altLang="en-US" dirty="0"/>
                    </a:p>
                  </a:txBody>
                  <a:tcPr/>
                </a:tc>
              </a:tr>
            </a:tbl>
          </a:graphicData>
        </a:graphic>
      </p:graphicFrame>
      <p:sp>
        <p:nvSpPr>
          <p:cNvPr id="12" name="角丸四角形 11"/>
          <p:cNvSpPr/>
          <p:nvPr/>
        </p:nvSpPr>
        <p:spPr>
          <a:xfrm>
            <a:off x="272279" y="4504300"/>
            <a:ext cx="8399564" cy="1253548"/>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t>年間立寄者数</a:t>
            </a:r>
            <a:r>
              <a:rPr lang="en-US" altLang="ja-JP" sz="2800" dirty="0"/>
              <a:t> = 3659</a:t>
            </a:r>
            <a:r>
              <a:rPr lang="ja-JP" altLang="en-US" sz="2800" dirty="0"/>
              <a:t>人</a:t>
            </a:r>
            <a:r>
              <a:rPr lang="en-US" altLang="ja-JP" sz="2800" dirty="0"/>
              <a:t> × 365</a:t>
            </a:r>
            <a:r>
              <a:rPr lang="ja-JP" altLang="en-US" sz="2800" dirty="0"/>
              <a:t>日</a:t>
            </a:r>
            <a:r>
              <a:rPr lang="en-US" altLang="ja-JP" sz="2800" dirty="0"/>
              <a:t> = 129967</a:t>
            </a:r>
            <a:r>
              <a:rPr lang="ja-JP" altLang="en-US" sz="2800" dirty="0"/>
              <a:t>人</a:t>
            </a:r>
          </a:p>
        </p:txBody>
      </p:sp>
    </p:spTree>
    <p:extLst>
      <p:ext uri="{BB962C8B-B14F-4D97-AF65-F5344CB8AC3E}">
        <p14:creationId xmlns:p14="http://schemas.microsoft.com/office/powerpoint/2010/main" val="870841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p:cNvGrpSpPr/>
          <p:nvPr/>
        </p:nvGrpSpPr>
        <p:grpSpPr>
          <a:xfrm>
            <a:off x="1689973" y="707064"/>
            <a:ext cx="6629025" cy="6422641"/>
            <a:chOff x="2343197" y="1535307"/>
            <a:chExt cx="5078014" cy="4919918"/>
          </a:xfrm>
        </p:grpSpPr>
        <p:grpSp>
          <p:nvGrpSpPr>
            <p:cNvPr id="3" name="グループ化 3"/>
            <p:cNvGrpSpPr>
              <a:grpSpLocks noChangeAspect="1"/>
            </p:cNvGrpSpPr>
            <p:nvPr/>
          </p:nvGrpSpPr>
          <p:grpSpPr>
            <a:xfrm>
              <a:off x="2343197" y="1535307"/>
              <a:ext cx="5078014" cy="4919918"/>
              <a:chOff x="595613" y="443090"/>
              <a:chExt cx="5797107" cy="5616624"/>
            </a:xfrm>
          </p:grpSpPr>
          <p:pic>
            <p:nvPicPr>
              <p:cNvPr id="4" name="Picture 2" descr="C:\Users\yoshida92\Desktop\土浦市.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613" y="443090"/>
                <a:ext cx="5797107"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フリーフォーム 10"/>
              <p:cNvSpPr/>
              <p:nvPr/>
            </p:nvSpPr>
            <p:spPr>
              <a:xfrm>
                <a:off x="2233113" y="1874594"/>
                <a:ext cx="2801945" cy="3917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ＭＳ Ｐゴシック"/>
                </a:endParaRPr>
              </a:p>
            </p:txBody>
          </p:sp>
        </p:grpSp>
        <p:sp>
          <p:nvSpPr>
            <p:cNvPr id="39" name="フリーフォーム 38"/>
            <p:cNvSpPr/>
            <p:nvPr/>
          </p:nvSpPr>
          <p:spPr>
            <a:xfrm>
              <a:off x="3774513" y="2790925"/>
              <a:ext cx="2454382" cy="3431993"/>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n>
                  <a:solidFill>
                    <a:prstClr val="black">
                      <a:lumMod val="50000"/>
                      <a:lumOff val="50000"/>
                    </a:prstClr>
                  </a:solidFill>
                </a:ln>
                <a:solidFill>
                  <a:prstClr val="white"/>
                </a:solidFill>
                <a:latin typeface="ＭＳ Ｐゴシック"/>
              </a:endParaRPr>
            </a:p>
          </p:txBody>
        </p:sp>
        <p:sp>
          <p:nvSpPr>
            <p:cNvPr id="40" name="正方形/長方形 39"/>
            <p:cNvSpPr/>
            <p:nvPr/>
          </p:nvSpPr>
          <p:spPr>
            <a:xfrm rot="18960000">
              <a:off x="5520065" y="3350040"/>
              <a:ext cx="205732" cy="77141"/>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ＭＳ Ｐゴシック"/>
              </a:endParaRPr>
            </a:p>
          </p:txBody>
        </p:sp>
        <p:sp>
          <p:nvSpPr>
            <p:cNvPr id="41" name="正方形/長方形 40"/>
            <p:cNvSpPr/>
            <p:nvPr/>
          </p:nvSpPr>
          <p:spPr>
            <a:xfrm rot="17179684">
              <a:off x="4654720" y="445219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ＭＳ Ｐゴシック"/>
              </a:endParaRPr>
            </a:p>
          </p:txBody>
        </p:sp>
        <p:sp>
          <p:nvSpPr>
            <p:cNvPr id="42" name="正方形/長方形 41"/>
            <p:cNvSpPr/>
            <p:nvPr/>
          </p:nvSpPr>
          <p:spPr>
            <a:xfrm rot="18006558">
              <a:off x="3744245" y="573914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ＭＳ Ｐゴシック"/>
              </a:endParaRPr>
            </a:p>
          </p:txBody>
        </p:sp>
      </p:grpSp>
      <p:sp>
        <p:nvSpPr>
          <p:cNvPr id="49" name="フリーフォーム 48"/>
          <p:cNvSpPr/>
          <p:nvPr/>
        </p:nvSpPr>
        <p:spPr>
          <a:xfrm>
            <a:off x="843280" y="3830320"/>
            <a:ext cx="3806396" cy="389652"/>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1" name="フリーフォーム 50"/>
          <p:cNvSpPr/>
          <p:nvPr/>
        </p:nvSpPr>
        <p:spPr>
          <a:xfrm>
            <a:off x="325120" y="1910080"/>
            <a:ext cx="3779520" cy="568960"/>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2" name="フリーフォーム 51"/>
          <p:cNvSpPr/>
          <p:nvPr/>
        </p:nvSpPr>
        <p:spPr>
          <a:xfrm flipH="1">
            <a:off x="6103032" y="4206240"/>
            <a:ext cx="2929208" cy="828832"/>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4" name="フリーフォーム 53"/>
          <p:cNvSpPr/>
          <p:nvPr/>
        </p:nvSpPr>
        <p:spPr>
          <a:xfrm flipH="1">
            <a:off x="5959540" y="2543291"/>
            <a:ext cx="2767900" cy="1117533"/>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5" name="テキスト ボックス 54"/>
          <p:cNvSpPr txBox="1"/>
          <p:nvPr/>
        </p:nvSpPr>
        <p:spPr>
          <a:xfrm>
            <a:off x="355600" y="1402080"/>
            <a:ext cx="1620957" cy="523220"/>
          </a:xfrm>
          <a:prstGeom prst="rect">
            <a:avLst/>
          </a:prstGeom>
          <a:noFill/>
        </p:spPr>
        <p:txBody>
          <a:bodyPr wrap="none" rtlCol="0">
            <a:spAutoFit/>
          </a:bodyPr>
          <a:lstStyle/>
          <a:p>
            <a:r>
              <a:rPr lang="ja-JP" altLang="en-US" sz="2800" dirty="0" smtClean="0">
                <a:solidFill>
                  <a:prstClr val="black"/>
                </a:solidFill>
                <a:latin typeface="ＭＳ Ｐゴシック"/>
              </a:rPr>
              <a:t>新治地区</a:t>
            </a:r>
            <a:endParaRPr lang="ja-JP" altLang="en-US" sz="2800" dirty="0">
              <a:solidFill>
                <a:prstClr val="black"/>
              </a:solidFill>
              <a:latin typeface="ＭＳ Ｐゴシック"/>
            </a:endParaRPr>
          </a:p>
        </p:txBody>
      </p:sp>
      <p:sp>
        <p:nvSpPr>
          <p:cNvPr id="56" name="テキスト ボックス 55"/>
          <p:cNvSpPr txBox="1"/>
          <p:nvPr/>
        </p:nvSpPr>
        <p:spPr>
          <a:xfrm>
            <a:off x="6898770" y="1699151"/>
            <a:ext cx="2327881" cy="892552"/>
          </a:xfrm>
          <a:prstGeom prst="rect">
            <a:avLst/>
          </a:prstGeom>
          <a:noFill/>
        </p:spPr>
        <p:txBody>
          <a:bodyPr wrap="none" rtlCol="0">
            <a:spAutoFit/>
          </a:bodyPr>
          <a:lstStyle/>
          <a:p>
            <a:pPr algn="ctr"/>
            <a:r>
              <a:rPr lang="ja-JP" altLang="en-US" sz="2800" dirty="0" smtClean="0">
                <a:solidFill>
                  <a:prstClr val="black"/>
                </a:solidFill>
                <a:latin typeface="ＭＳ Ｐゴシック"/>
              </a:rPr>
              <a:t>北部地区</a:t>
            </a:r>
            <a:endParaRPr lang="en-US" altLang="ja-JP" sz="2800" dirty="0" smtClean="0">
              <a:solidFill>
                <a:prstClr val="black"/>
              </a:solidFill>
              <a:latin typeface="ＭＳ Ｐゴシック"/>
            </a:endParaRPr>
          </a:p>
          <a:p>
            <a:pPr algn="ctr"/>
            <a:r>
              <a:rPr lang="en-US" altLang="ja-JP" sz="2400" dirty="0" smtClean="0">
                <a:solidFill>
                  <a:prstClr val="black"/>
                </a:solidFill>
                <a:latin typeface="ＭＳ Ｐゴシック"/>
              </a:rPr>
              <a:t>(</a:t>
            </a:r>
            <a:r>
              <a:rPr lang="ja-JP" altLang="en-US" sz="2400" dirty="0" smtClean="0">
                <a:solidFill>
                  <a:prstClr val="black"/>
                </a:solidFill>
                <a:latin typeface="ＭＳ Ｐゴシック"/>
              </a:rPr>
              <a:t>神立・おおつ野</a:t>
            </a:r>
            <a:r>
              <a:rPr lang="en-US" altLang="ja-JP" sz="2400" dirty="0" smtClean="0">
                <a:solidFill>
                  <a:prstClr val="black"/>
                </a:solidFill>
                <a:latin typeface="ＭＳ Ｐゴシック"/>
              </a:rPr>
              <a:t>)</a:t>
            </a:r>
            <a:endParaRPr lang="ja-JP" altLang="en-US" sz="2400" dirty="0">
              <a:solidFill>
                <a:prstClr val="black"/>
              </a:solidFill>
              <a:latin typeface="ＭＳ Ｐゴシック"/>
            </a:endParaRPr>
          </a:p>
        </p:txBody>
      </p:sp>
      <p:sp>
        <p:nvSpPr>
          <p:cNvPr id="57" name="テキスト ボックス 56"/>
          <p:cNvSpPr txBox="1"/>
          <p:nvPr/>
        </p:nvSpPr>
        <p:spPr>
          <a:xfrm>
            <a:off x="782320" y="3322320"/>
            <a:ext cx="1980029" cy="523220"/>
          </a:xfrm>
          <a:prstGeom prst="rect">
            <a:avLst/>
          </a:prstGeom>
          <a:noFill/>
        </p:spPr>
        <p:txBody>
          <a:bodyPr wrap="none" rtlCol="0">
            <a:spAutoFit/>
          </a:bodyPr>
          <a:lstStyle/>
          <a:p>
            <a:r>
              <a:rPr lang="ja-JP" altLang="en-US" sz="2800" dirty="0" smtClean="0">
                <a:solidFill>
                  <a:prstClr val="black"/>
                </a:solidFill>
                <a:latin typeface="ＭＳ Ｐゴシック"/>
              </a:rPr>
              <a:t>中心市街地</a:t>
            </a:r>
            <a:endParaRPr lang="ja-JP" altLang="en-US" sz="2800" dirty="0">
              <a:solidFill>
                <a:prstClr val="black"/>
              </a:solidFill>
              <a:latin typeface="ＭＳ Ｐゴシック"/>
            </a:endParaRPr>
          </a:p>
        </p:txBody>
      </p:sp>
      <p:sp>
        <p:nvSpPr>
          <p:cNvPr id="58" name="テキスト ボックス 57"/>
          <p:cNvSpPr txBox="1"/>
          <p:nvPr/>
        </p:nvSpPr>
        <p:spPr>
          <a:xfrm>
            <a:off x="7112000" y="3718560"/>
            <a:ext cx="1900080" cy="523220"/>
          </a:xfrm>
          <a:prstGeom prst="rect">
            <a:avLst/>
          </a:prstGeom>
          <a:noFill/>
        </p:spPr>
        <p:txBody>
          <a:bodyPr wrap="none" rtlCol="0">
            <a:spAutoFit/>
          </a:bodyPr>
          <a:lstStyle/>
          <a:p>
            <a:r>
              <a:rPr lang="ja-JP" altLang="en-US" sz="2800" dirty="0" smtClean="0">
                <a:solidFill>
                  <a:prstClr val="black"/>
                </a:solidFill>
                <a:latin typeface="ＭＳ Ｐゴシック"/>
              </a:rPr>
              <a:t>霞ヶ浦地区</a:t>
            </a:r>
            <a:endParaRPr lang="ja-JP" altLang="en-US" sz="2800" dirty="0">
              <a:solidFill>
                <a:prstClr val="black"/>
              </a:solidFill>
              <a:latin typeface="ＭＳ Ｐゴシック"/>
            </a:endParaRPr>
          </a:p>
        </p:txBody>
      </p:sp>
      <p:sp>
        <p:nvSpPr>
          <p:cNvPr id="59" name="テキスト ボックス 58"/>
          <p:cNvSpPr txBox="1"/>
          <p:nvPr/>
        </p:nvSpPr>
        <p:spPr>
          <a:xfrm>
            <a:off x="41734" y="4714240"/>
            <a:ext cx="3093823" cy="523220"/>
          </a:xfrm>
          <a:prstGeom prst="rect">
            <a:avLst/>
          </a:prstGeom>
          <a:noFill/>
        </p:spPr>
        <p:txBody>
          <a:bodyPr wrap="square" rtlCol="0">
            <a:spAutoFit/>
          </a:bodyPr>
          <a:lstStyle/>
          <a:p>
            <a:pPr algn="ctr"/>
            <a:r>
              <a:rPr lang="ja-JP" altLang="en-US" sz="2800" dirty="0" smtClean="0">
                <a:solidFill>
                  <a:prstClr val="black"/>
                </a:solidFill>
                <a:latin typeface="ＭＳ Ｐゴシック"/>
              </a:rPr>
              <a:t>南部地区</a:t>
            </a:r>
            <a:r>
              <a:rPr lang="en-US" altLang="ja-JP" sz="2400" dirty="0" smtClean="0">
                <a:solidFill>
                  <a:prstClr val="black"/>
                </a:solidFill>
                <a:latin typeface="ＭＳ Ｐゴシック"/>
              </a:rPr>
              <a:t>(</a:t>
            </a:r>
            <a:r>
              <a:rPr lang="ja-JP" altLang="en-US" sz="2400" dirty="0" smtClean="0">
                <a:solidFill>
                  <a:prstClr val="black"/>
                </a:solidFill>
                <a:latin typeface="ＭＳ Ｐゴシック"/>
              </a:rPr>
              <a:t>荒川沖</a:t>
            </a:r>
            <a:r>
              <a:rPr lang="en-US" altLang="ja-JP" sz="2400" dirty="0" smtClean="0">
                <a:solidFill>
                  <a:prstClr val="black"/>
                </a:solidFill>
                <a:latin typeface="ＭＳ Ｐゴシック"/>
              </a:rPr>
              <a:t>)</a:t>
            </a:r>
            <a:endParaRPr lang="ja-JP" altLang="en-US" sz="2400" dirty="0">
              <a:solidFill>
                <a:prstClr val="black"/>
              </a:solidFill>
              <a:latin typeface="ＭＳ Ｐゴシック"/>
            </a:endParaRPr>
          </a:p>
        </p:txBody>
      </p:sp>
      <p:sp>
        <p:nvSpPr>
          <p:cNvPr id="60" name="フリーフォーム 59"/>
          <p:cNvSpPr/>
          <p:nvPr/>
        </p:nvSpPr>
        <p:spPr>
          <a:xfrm>
            <a:off x="355600" y="5191760"/>
            <a:ext cx="3393440" cy="558800"/>
          </a:xfrm>
          <a:custGeom>
            <a:avLst/>
            <a:gdLst>
              <a:gd name="connsiteX0" fmla="*/ 3393440 w 3393440"/>
              <a:gd name="connsiteY0" fmla="*/ 558800 h 558800"/>
              <a:gd name="connsiteX1" fmla="*/ 1910080 w 3393440"/>
              <a:gd name="connsiteY1" fmla="*/ 0 h 558800"/>
              <a:gd name="connsiteX2" fmla="*/ 0 w 3393440"/>
              <a:gd name="connsiteY2" fmla="*/ 10160 h 558800"/>
            </a:gdLst>
            <a:ahLst/>
            <a:cxnLst>
              <a:cxn ang="0">
                <a:pos x="connsiteX0" y="connsiteY0"/>
              </a:cxn>
              <a:cxn ang="0">
                <a:pos x="connsiteX1" y="connsiteY1"/>
              </a:cxn>
              <a:cxn ang="0">
                <a:pos x="connsiteX2" y="connsiteY2"/>
              </a:cxn>
            </a:cxnLst>
            <a:rect l="l" t="t" r="r" b="b"/>
            <a:pathLst>
              <a:path w="3393440" h="558800">
                <a:moveTo>
                  <a:pt x="3393440" y="558800"/>
                </a:moveTo>
                <a:lnTo>
                  <a:pt x="1910080" y="0"/>
                </a:lnTo>
                <a:lnTo>
                  <a:pt x="0" y="1016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61" name="テキスト ボックス 60"/>
          <p:cNvSpPr txBox="1"/>
          <p:nvPr/>
        </p:nvSpPr>
        <p:spPr>
          <a:xfrm>
            <a:off x="164479" y="2009894"/>
            <a:ext cx="2757486" cy="369332"/>
          </a:xfrm>
          <a:prstGeom prst="rect">
            <a:avLst/>
          </a:prstGeom>
          <a:noFill/>
        </p:spPr>
        <p:txBody>
          <a:bodyPr wrap="none" rtlCol="0">
            <a:spAutoFit/>
          </a:bodyPr>
          <a:lstStyle/>
          <a:p>
            <a:r>
              <a:rPr lang="ja-JP" altLang="en-US" dirty="0">
                <a:solidFill>
                  <a:srgbClr val="33D5AB"/>
                </a:solidFill>
                <a:latin typeface="ＭＳ Ｐゴシック"/>
              </a:rPr>
              <a:t>地域</a:t>
            </a:r>
            <a:r>
              <a:rPr lang="ja-JP" altLang="en-US" dirty="0" smtClean="0">
                <a:solidFill>
                  <a:srgbClr val="33D5AB"/>
                </a:solidFill>
                <a:latin typeface="ＭＳ Ｐゴシック"/>
              </a:rPr>
              <a:t>の成長か</a:t>
            </a:r>
            <a:r>
              <a:rPr lang="ja-JP" altLang="en-US" dirty="0">
                <a:solidFill>
                  <a:srgbClr val="33D5AB"/>
                </a:solidFill>
                <a:latin typeface="ＭＳ Ｐゴシック"/>
              </a:rPr>
              <a:t>ら</a:t>
            </a:r>
            <a:r>
              <a:rPr lang="ja-JP" altLang="en-US" dirty="0" smtClean="0">
                <a:solidFill>
                  <a:srgbClr val="33D5AB"/>
                </a:solidFill>
                <a:latin typeface="ＭＳ Ｐゴシック"/>
              </a:rPr>
              <a:t>輝くまち</a:t>
            </a:r>
            <a:r>
              <a:rPr lang="ja-JP" altLang="en-US" dirty="0">
                <a:solidFill>
                  <a:srgbClr val="33D5AB"/>
                </a:solidFill>
                <a:latin typeface="ＭＳ Ｐゴシック"/>
              </a:rPr>
              <a:t>へ</a:t>
            </a:r>
          </a:p>
        </p:txBody>
      </p:sp>
      <p:sp>
        <p:nvSpPr>
          <p:cNvPr id="62" name="テキスト ボックス 61"/>
          <p:cNvSpPr txBox="1"/>
          <p:nvPr/>
        </p:nvSpPr>
        <p:spPr>
          <a:xfrm>
            <a:off x="6785012" y="2579960"/>
            <a:ext cx="2379177" cy="646331"/>
          </a:xfrm>
          <a:prstGeom prst="rect">
            <a:avLst/>
          </a:prstGeom>
          <a:noFill/>
        </p:spPr>
        <p:txBody>
          <a:bodyPr wrap="none" rtlCol="0">
            <a:spAutoFit/>
          </a:bodyPr>
          <a:lstStyle/>
          <a:p>
            <a:r>
              <a:rPr lang="ja-JP" altLang="en-US" dirty="0" smtClean="0">
                <a:solidFill>
                  <a:srgbClr val="928DCD"/>
                </a:solidFill>
                <a:latin typeface="ＭＳ Ｐゴシック"/>
              </a:rPr>
              <a:t>どの主体もどの世代も</a:t>
            </a:r>
            <a:endParaRPr lang="en-US" altLang="ja-JP" dirty="0" smtClean="0">
              <a:solidFill>
                <a:srgbClr val="928DCD"/>
              </a:solidFill>
              <a:latin typeface="ＭＳ Ｐゴシック"/>
            </a:endParaRPr>
          </a:p>
          <a:p>
            <a:r>
              <a:rPr lang="ja-JP" altLang="en-US" dirty="0" smtClean="0">
                <a:solidFill>
                  <a:srgbClr val="928DCD"/>
                </a:solidFill>
                <a:latin typeface="ＭＳ Ｐゴシック"/>
              </a:rPr>
              <a:t>住みやすく輝くまちへ</a:t>
            </a:r>
            <a:endParaRPr lang="ja-JP" altLang="en-US" dirty="0">
              <a:solidFill>
                <a:srgbClr val="928DCD"/>
              </a:solidFill>
              <a:latin typeface="ＭＳ Ｐゴシック"/>
            </a:endParaRPr>
          </a:p>
        </p:txBody>
      </p:sp>
      <p:sp>
        <p:nvSpPr>
          <p:cNvPr id="63" name="テキスト ボックス 62"/>
          <p:cNvSpPr txBox="1"/>
          <p:nvPr/>
        </p:nvSpPr>
        <p:spPr>
          <a:xfrm>
            <a:off x="191146" y="3850640"/>
            <a:ext cx="3203121" cy="369332"/>
          </a:xfrm>
          <a:prstGeom prst="rect">
            <a:avLst/>
          </a:prstGeom>
          <a:noFill/>
        </p:spPr>
        <p:txBody>
          <a:bodyPr wrap="none" rtlCol="0">
            <a:spAutoFit/>
          </a:bodyPr>
          <a:lstStyle/>
          <a:p>
            <a:r>
              <a:rPr lang="ja-JP" altLang="en-US" dirty="0" smtClean="0">
                <a:solidFill>
                  <a:srgbClr val="F8806C"/>
                </a:solidFill>
                <a:latin typeface="ＭＳ Ｐゴシック"/>
              </a:rPr>
              <a:t>人々が集いにぎわい輝くまちへ</a:t>
            </a:r>
            <a:endParaRPr lang="ja-JP" altLang="en-US" dirty="0">
              <a:solidFill>
                <a:srgbClr val="F8806C"/>
              </a:solidFill>
              <a:latin typeface="ＭＳ Ｐゴシック"/>
            </a:endParaRPr>
          </a:p>
        </p:txBody>
      </p:sp>
      <p:sp>
        <p:nvSpPr>
          <p:cNvPr id="64" name="テキスト ボックス 63"/>
          <p:cNvSpPr txBox="1"/>
          <p:nvPr/>
        </p:nvSpPr>
        <p:spPr>
          <a:xfrm>
            <a:off x="375920" y="5201920"/>
            <a:ext cx="2201244" cy="646331"/>
          </a:xfrm>
          <a:prstGeom prst="rect">
            <a:avLst/>
          </a:prstGeom>
          <a:noFill/>
        </p:spPr>
        <p:txBody>
          <a:bodyPr wrap="none" rtlCol="0">
            <a:spAutoFit/>
          </a:bodyPr>
          <a:lstStyle/>
          <a:p>
            <a:r>
              <a:rPr lang="ja-JP" altLang="en-US" dirty="0" smtClean="0">
                <a:solidFill>
                  <a:srgbClr val="FBB425"/>
                </a:solidFill>
                <a:latin typeface="ＭＳ Ｐゴシック"/>
              </a:rPr>
              <a:t>それぞれの居場所を</a:t>
            </a:r>
            <a:endParaRPr lang="en-US" altLang="ja-JP" dirty="0" smtClean="0">
              <a:solidFill>
                <a:srgbClr val="FBB425"/>
              </a:solidFill>
              <a:latin typeface="ＭＳ Ｐゴシック"/>
            </a:endParaRPr>
          </a:p>
          <a:p>
            <a:pPr algn="r"/>
            <a:r>
              <a:rPr lang="ja-JP" altLang="en-US" dirty="0" smtClean="0">
                <a:solidFill>
                  <a:srgbClr val="FBB425"/>
                </a:solidFill>
                <a:latin typeface="ＭＳ Ｐゴシック"/>
              </a:rPr>
              <a:t>共創し輝くまち</a:t>
            </a:r>
            <a:r>
              <a:rPr lang="ja-JP" altLang="en-US" dirty="0">
                <a:solidFill>
                  <a:srgbClr val="FBB425"/>
                </a:solidFill>
                <a:latin typeface="ＭＳ Ｐゴシック"/>
              </a:rPr>
              <a:t>へ</a:t>
            </a:r>
            <a:endParaRPr lang="en-US" altLang="ja-JP" dirty="0">
              <a:solidFill>
                <a:srgbClr val="FBB425"/>
              </a:solidFill>
              <a:latin typeface="ＭＳ Ｐゴシック"/>
            </a:endParaRPr>
          </a:p>
        </p:txBody>
      </p:sp>
      <p:sp>
        <p:nvSpPr>
          <p:cNvPr id="65" name="テキスト ボックス 64"/>
          <p:cNvSpPr txBox="1"/>
          <p:nvPr/>
        </p:nvSpPr>
        <p:spPr>
          <a:xfrm>
            <a:off x="6802822" y="4367839"/>
            <a:ext cx="2342308" cy="369332"/>
          </a:xfrm>
          <a:prstGeom prst="rect">
            <a:avLst/>
          </a:prstGeom>
          <a:noFill/>
        </p:spPr>
        <p:txBody>
          <a:bodyPr wrap="none" rtlCol="0">
            <a:spAutoFit/>
          </a:bodyPr>
          <a:lstStyle/>
          <a:p>
            <a:r>
              <a:rPr lang="ja-JP" altLang="en-US" dirty="0">
                <a:solidFill>
                  <a:srgbClr val="2FA4D9"/>
                </a:solidFill>
                <a:latin typeface="ＭＳ Ｐゴシック"/>
              </a:rPr>
              <a:t>人々</a:t>
            </a:r>
            <a:r>
              <a:rPr lang="ja-JP" altLang="en-US" dirty="0" smtClean="0">
                <a:solidFill>
                  <a:srgbClr val="2FA4D9"/>
                </a:solidFill>
                <a:latin typeface="ＭＳ Ｐゴシック"/>
              </a:rPr>
              <a:t>の目</a:t>
            </a:r>
            <a:r>
              <a:rPr lang="ja-JP" altLang="en-US" dirty="0">
                <a:solidFill>
                  <a:srgbClr val="2FA4D9"/>
                </a:solidFill>
                <a:latin typeface="ＭＳ Ｐゴシック"/>
              </a:rPr>
              <a:t>が</a:t>
            </a:r>
            <a:r>
              <a:rPr lang="ja-JP" altLang="en-US" dirty="0" smtClean="0">
                <a:solidFill>
                  <a:srgbClr val="2FA4D9"/>
                </a:solidFill>
                <a:latin typeface="ＭＳ Ｐゴシック"/>
              </a:rPr>
              <a:t>輝くまちへ</a:t>
            </a:r>
            <a:endParaRPr lang="ja-JP" altLang="en-US" dirty="0">
              <a:solidFill>
                <a:srgbClr val="2FA4D9"/>
              </a:solidFill>
              <a:latin typeface="ＭＳ Ｐゴシック"/>
            </a:endParaRPr>
          </a:p>
        </p:txBody>
      </p:sp>
      <p:sp>
        <p:nvSpPr>
          <p:cNvPr id="25" name="正方形/長方形 24"/>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a:rPr>
              <a:t>輝く５つの地区</a:t>
            </a:r>
            <a:endParaRPr lang="ja-JP" altLang="en-US" sz="4000" dirty="0">
              <a:solidFill>
                <a:prstClr val="black"/>
              </a:solidFill>
              <a:latin typeface="ＭＳ Ｐゴシック"/>
            </a:endParaRP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8</a:t>
            </a:fld>
            <a:endParaRPr lang="ja-JP" altLang="en-US" sz="2000" dirty="0">
              <a:solidFill>
                <a:prstClr val="black">
                  <a:tint val="75000"/>
                </a:prstClr>
              </a:solidFill>
            </a:endParaRPr>
          </a:p>
        </p:txBody>
      </p:sp>
      <p:sp>
        <p:nvSpPr>
          <p:cNvPr id="27" name="角丸四角形 26"/>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地区別構想</a:t>
            </a:r>
            <a:endParaRPr lang="ja-JP" altLang="en-US" sz="4000" dirty="0">
              <a:solidFill>
                <a:prstClr val="black"/>
              </a:solidFill>
              <a:latin typeface="HGS明朝E" panose="02020900000000000000" pitchFamily="18" charset="-128"/>
              <a:ea typeface="HGS明朝E" panose="02020900000000000000" pitchFamily="18" charset="-128"/>
            </a:endParaRPr>
          </a:p>
        </p:txBody>
      </p:sp>
      <p:grpSp>
        <p:nvGrpSpPr>
          <p:cNvPr id="28" name="グループ化 27"/>
          <p:cNvGrpSpPr/>
          <p:nvPr/>
        </p:nvGrpSpPr>
        <p:grpSpPr>
          <a:xfrm>
            <a:off x="4157969" y="4161299"/>
            <a:ext cx="561012" cy="523358"/>
            <a:chOff x="1577972" y="-1047318"/>
            <a:chExt cx="679382" cy="633783"/>
          </a:xfrm>
        </p:grpSpPr>
        <p:sp>
          <p:nvSpPr>
            <p:cNvPr id="29" name="角丸四角形 28"/>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0" name="図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31" name="グループ化 30"/>
          <p:cNvGrpSpPr/>
          <p:nvPr/>
        </p:nvGrpSpPr>
        <p:grpSpPr>
          <a:xfrm>
            <a:off x="4150258" y="3600156"/>
            <a:ext cx="561012" cy="523358"/>
            <a:chOff x="5471418" y="-1240631"/>
            <a:chExt cx="679382" cy="633783"/>
          </a:xfrm>
        </p:grpSpPr>
        <p:sp>
          <p:nvSpPr>
            <p:cNvPr id="32" name="角丸四角形 31"/>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3" name="図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37" name="グループ化 36"/>
          <p:cNvGrpSpPr/>
          <p:nvPr/>
        </p:nvGrpSpPr>
        <p:grpSpPr>
          <a:xfrm>
            <a:off x="5378631" y="3438347"/>
            <a:ext cx="562401" cy="524654"/>
            <a:chOff x="3123359" y="224644"/>
            <a:chExt cx="679382" cy="633783"/>
          </a:xfrm>
        </p:grpSpPr>
        <p:sp>
          <p:nvSpPr>
            <p:cNvPr id="38" name="角丸四角形 37"/>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43" name="図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44" name="グループ化 43"/>
          <p:cNvGrpSpPr/>
          <p:nvPr/>
        </p:nvGrpSpPr>
        <p:grpSpPr>
          <a:xfrm>
            <a:off x="5961512" y="3438347"/>
            <a:ext cx="569699" cy="524654"/>
            <a:chOff x="3941204" y="239050"/>
            <a:chExt cx="688198" cy="633783"/>
          </a:xfrm>
        </p:grpSpPr>
        <p:sp>
          <p:nvSpPr>
            <p:cNvPr id="45" name="角丸四角形 44"/>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46" name="グループ化 45"/>
            <p:cNvGrpSpPr/>
            <p:nvPr/>
          </p:nvGrpSpPr>
          <p:grpSpPr>
            <a:xfrm>
              <a:off x="3941204" y="262488"/>
              <a:ext cx="673506" cy="581502"/>
              <a:chOff x="-3321408" y="4196885"/>
              <a:chExt cx="1317026" cy="1137113"/>
            </a:xfrm>
          </p:grpSpPr>
          <p:pic>
            <p:nvPicPr>
              <p:cNvPr id="47" name="図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48" name="図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50" name="グループ化 49"/>
          <p:cNvGrpSpPr/>
          <p:nvPr/>
        </p:nvGrpSpPr>
        <p:grpSpPr>
          <a:xfrm>
            <a:off x="3294200" y="5344796"/>
            <a:ext cx="549691" cy="512796"/>
            <a:chOff x="1577972" y="-1047318"/>
            <a:chExt cx="679382" cy="633783"/>
          </a:xfrm>
        </p:grpSpPr>
        <p:sp>
          <p:nvSpPr>
            <p:cNvPr id="53" name="角丸四角形 52"/>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6" name="図 6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67" name="グループ化 66"/>
          <p:cNvGrpSpPr/>
          <p:nvPr/>
        </p:nvGrpSpPr>
        <p:grpSpPr>
          <a:xfrm>
            <a:off x="3874138" y="5344796"/>
            <a:ext cx="549691" cy="512796"/>
            <a:chOff x="5471418" y="-1240631"/>
            <a:chExt cx="679382" cy="633783"/>
          </a:xfrm>
        </p:grpSpPr>
        <p:sp>
          <p:nvSpPr>
            <p:cNvPr id="68" name="角丸四角形 67"/>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9" name="図 6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70" name="グループ化 69"/>
          <p:cNvGrpSpPr/>
          <p:nvPr/>
        </p:nvGrpSpPr>
        <p:grpSpPr>
          <a:xfrm>
            <a:off x="3624345" y="2490522"/>
            <a:ext cx="504515" cy="470653"/>
            <a:chOff x="5471418" y="-1240631"/>
            <a:chExt cx="679382" cy="633783"/>
          </a:xfrm>
        </p:grpSpPr>
        <p:sp>
          <p:nvSpPr>
            <p:cNvPr id="71" name="角丸四角形 70"/>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72" name="図 7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73" name="グループ化 72"/>
          <p:cNvGrpSpPr/>
          <p:nvPr/>
        </p:nvGrpSpPr>
        <p:grpSpPr>
          <a:xfrm>
            <a:off x="3372088" y="1996030"/>
            <a:ext cx="504515" cy="470653"/>
            <a:chOff x="6457950" y="-1124949"/>
            <a:chExt cx="679382" cy="633783"/>
          </a:xfrm>
        </p:grpSpPr>
        <p:sp>
          <p:nvSpPr>
            <p:cNvPr id="74" name="角丸四角形 73"/>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75" name="図 7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76" name="グループ化 75"/>
          <p:cNvGrpSpPr/>
          <p:nvPr/>
        </p:nvGrpSpPr>
        <p:grpSpPr>
          <a:xfrm>
            <a:off x="3900521" y="1996029"/>
            <a:ext cx="504515" cy="470653"/>
            <a:chOff x="4025863" y="-1486404"/>
            <a:chExt cx="679382" cy="633783"/>
          </a:xfrm>
        </p:grpSpPr>
        <p:sp>
          <p:nvSpPr>
            <p:cNvPr id="77" name="角丸四角形 76"/>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78" name="図 7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grpSp>
        <p:nvGrpSpPr>
          <p:cNvPr id="79" name="グループ化 78"/>
          <p:cNvGrpSpPr/>
          <p:nvPr/>
        </p:nvGrpSpPr>
        <p:grpSpPr>
          <a:xfrm>
            <a:off x="6492595" y="4897495"/>
            <a:ext cx="510149" cy="475909"/>
            <a:chOff x="5471418" y="-1240631"/>
            <a:chExt cx="679382" cy="633783"/>
          </a:xfrm>
        </p:grpSpPr>
        <p:sp>
          <p:nvSpPr>
            <p:cNvPr id="80" name="角丸四角形 79"/>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1" name="図 8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82" name="グループ化 81"/>
          <p:cNvGrpSpPr/>
          <p:nvPr/>
        </p:nvGrpSpPr>
        <p:grpSpPr>
          <a:xfrm>
            <a:off x="5952334" y="4879266"/>
            <a:ext cx="510149" cy="475909"/>
            <a:chOff x="-51821" y="-1068035"/>
            <a:chExt cx="679382" cy="633783"/>
          </a:xfrm>
        </p:grpSpPr>
        <p:sp>
          <p:nvSpPr>
            <p:cNvPr id="83" name="角丸四角形 82"/>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4" name="図 8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grpSp>
        <p:nvGrpSpPr>
          <p:cNvPr id="85" name="グループ化 84"/>
          <p:cNvGrpSpPr/>
          <p:nvPr/>
        </p:nvGrpSpPr>
        <p:grpSpPr>
          <a:xfrm>
            <a:off x="5692284" y="3982005"/>
            <a:ext cx="561012" cy="523358"/>
            <a:chOff x="5471418" y="-1240631"/>
            <a:chExt cx="679382" cy="633783"/>
          </a:xfrm>
        </p:grpSpPr>
        <p:sp>
          <p:nvSpPr>
            <p:cNvPr id="86" name="角丸四角形 85"/>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7" name="図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Tree>
    <p:extLst>
      <p:ext uri="{BB962C8B-B14F-4D97-AF65-F5344CB8AC3E}">
        <p14:creationId xmlns:p14="http://schemas.microsoft.com/office/powerpoint/2010/main" val="365754180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もちあわせる特徴</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grpSp>
        <p:nvGrpSpPr>
          <p:cNvPr id="10" name="図形グループ 9"/>
          <p:cNvGrpSpPr/>
          <p:nvPr/>
        </p:nvGrpSpPr>
        <p:grpSpPr>
          <a:xfrm>
            <a:off x="4634124" y="1074778"/>
            <a:ext cx="4509876" cy="2620914"/>
            <a:chOff x="4634124" y="1074778"/>
            <a:chExt cx="4509876" cy="2620914"/>
          </a:xfrm>
        </p:grpSpPr>
        <p:sp>
          <p:nvSpPr>
            <p:cNvPr id="22" name="正方形/長方形 21"/>
            <p:cNvSpPr/>
            <p:nvPr/>
          </p:nvSpPr>
          <p:spPr>
            <a:xfrm>
              <a:off x="4646000"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耕作放棄地提供による市民農園</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就学生対象の農業体験拠点</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農産物の直販</a:t>
              </a:r>
              <a:endParaRPr lang="en-US" altLang="ja-JP" sz="2000" dirty="0">
                <a:solidFill>
                  <a:prstClr val="black"/>
                </a:solidFill>
              </a:endParaRPr>
            </a:p>
          </p:txBody>
        </p:sp>
        <p:sp>
          <p:nvSpPr>
            <p:cNvPr id="23" name="角丸四角形 22"/>
            <p:cNvSpPr/>
            <p:nvPr/>
          </p:nvSpPr>
          <p:spPr>
            <a:xfrm>
              <a:off x="4634124"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農業の活性化</a:t>
              </a:r>
              <a:endParaRPr lang="ja-JP" altLang="en-US" sz="2400" dirty="0">
                <a:solidFill>
                  <a:prstClr val="white"/>
                </a:solidFill>
              </a:endParaRPr>
            </a:p>
          </p:txBody>
        </p:sp>
        <p:pic>
          <p:nvPicPr>
            <p:cNvPr id="8" name="図 7"/>
            <p:cNvPicPr>
              <a:picLocks noChangeAspect="1"/>
            </p:cNvPicPr>
            <p:nvPr/>
          </p:nvPicPr>
          <p:blipFill>
            <a:blip r:embed="rId2">
              <a:alphaModFix amt="52000"/>
            </a:blip>
            <a:stretch>
              <a:fillRect/>
            </a:stretch>
          </p:blipFill>
          <p:spPr>
            <a:xfrm flipH="1">
              <a:off x="7316643" y="1864401"/>
              <a:ext cx="1726338" cy="1726338"/>
            </a:xfrm>
            <a:prstGeom prst="rect">
              <a:avLst/>
            </a:prstGeom>
          </p:spPr>
        </p:pic>
      </p:gr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80</a:t>
            </a:fld>
            <a:endParaRPr lang="ja-JP" altLang="en-US" sz="2000" dirty="0">
              <a:solidFill>
                <a:prstClr val="black">
                  <a:tint val="75000"/>
                </a:prstClr>
              </a:solidFill>
            </a:endParaRPr>
          </a:p>
        </p:txBody>
      </p:sp>
      <p:grpSp>
        <p:nvGrpSpPr>
          <p:cNvPr id="13" name="図形グループ 12"/>
          <p:cNvGrpSpPr/>
          <p:nvPr/>
        </p:nvGrpSpPr>
        <p:grpSpPr>
          <a:xfrm>
            <a:off x="11875" y="1074778"/>
            <a:ext cx="4509876" cy="2627555"/>
            <a:chOff x="11875" y="1074778"/>
            <a:chExt cx="4509876" cy="2627555"/>
          </a:xfrm>
        </p:grpSpPr>
        <p:sp>
          <p:nvSpPr>
            <p:cNvPr id="24" name="正方形/長方形 23"/>
            <p:cNvSpPr/>
            <p:nvPr/>
          </p:nvSpPr>
          <p:spPr>
            <a:xfrm>
              <a:off x="23751"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移住体験ツアー</a:t>
              </a:r>
              <a:endParaRPr lang="en-US" altLang="ja-JP" sz="2000" dirty="0" smtClean="0">
                <a:solidFill>
                  <a:prstClr val="black"/>
                </a:solidFill>
              </a:endParaRPr>
            </a:p>
            <a:p>
              <a:pPr defTabSz="457200">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レンコン収穫体験・郷土料理体験・　</a:t>
              </a:r>
              <a:endParaRPr lang="en-US" altLang="ja-JP" sz="1600" dirty="0" smtClean="0">
                <a:solidFill>
                  <a:prstClr val="black"/>
                </a:solidFill>
              </a:endParaRPr>
            </a:p>
            <a:p>
              <a:pPr defTabSz="457200">
                <a:buClr>
                  <a:srgbClr val="33D5AB"/>
                </a:buClr>
              </a:pPr>
              <a:r>
                <a:rPr lang="ja-JP" altLang="en-US" sz="1600" dirty="0" smtClean="0">
                  <a:solidFill>
                    <a:prstClr val="black"/>
                  </a:solidFill>
                </a:rPr>
                <a:t>　　　　先移住者との交流会・空き家案内</a:t>
              </a:r>
              <a:endParaRPr lang="en-US" altLang="ja-JP" sz="16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移住相談窓口</a:t>
              </a:r>
              <a:endParaRPr lang="en-US" altLang="ja-JP" sz="2000" dirty="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情報提供のワンストップサービス</a:t>
              </a:r>
              <a:endParaRPr lang="en-US" altLang="ja-JP" sz="2000" dirty="0" smtClean="0">
                <a:solidFill>
                  <a:prstClr val="black"/>
                </a:solidFill>
              </a:endParaRPr>
            </a:p>
          </p:txBody>
        </p:sp>
        <p:sp>
          <p:nvSpPr>
            <p:cNvPr id="25" name="角丸四角形 24"/>
            <p:cNvSpPr/>
            <p:nvPr/>
          </p:nvSpPr>
          <p:spPr>
            <a:xfrm>
              <a:off x="11875"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地方移住への貢献</a:t>
              </a:r>
              <a:endParaRPr lang="ja-JP" altLang="en-US" sz="2400" dirty="0">
                <a:solidFill>
                  <a:prstClr val="white"/>
                </a:solidFill>
              </a:endParaRPr>
            </a:p>
          </p:txBody>
        </p:sp>
        <p:pic>
          <p:nvPicPr>
            <p:cNvPr id="7" name="図 6"/>
            <p:cNvPicPr>
              <a:picLocks noChangeAspect="1"/>
            </p:cNvPicPr>
            <p:nvPr/>
          </p:nvPicPr>
          <p:blipFill>
            <a:blip r:embed="rId3"/>
            <a:stretch>
              <a:fillRect/>
            </a:stretch>
          </p:blipFill>
          <p:spPr>
            <a:xfrm>
              <a:off x="2750009" y="2013595"/>
              <a:ext cx="1682642" cy="1688738"/>
            </a:xfrm>
            <a:prstGeom prst="rect">
              <a:avLst/>
            </a:prstGeom>
          </p:spPr>
        </p:pic>
      </p:grpSp>
      <p:grpSp>
        <p:nvGrpSpPr>
          <p:cNvPr id="6" name="図形グループ 5"/>
          <p:cNvGrpSpPr/>
          <p:nvPr/>
        </p:nvGrpSpPr>
        <p:grpSpPr>
          <a:xfrm>
            <a:off x="11876" y="3817638"/>
            <a:ext cx="9132124" cy="3002415"/>
            <a:chOff x="11876" y="3817638"/>
            <a:chExt cx="9132124" cy="3002415"/>
          </a:xfrm>
        </p:grpSpPr>
        <p:sp>
          <p:nvSpPr>
            <p:cNvPr id="26" name="正方形/長方形 25"/>
            <p:cNvSpPr/>
            <p:nvPr/>
          </p:nvSpPr>
          <p:spPr>
            <a:xfrm>
              <a:off x="23750" y="4257960"/>
              <a:ext cx="9120249" cy="2562093"/>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defTabSz="457200">
                <a:buClr>
                  <a:srgbClr val="33D5AB"/>
                </a:buClr>
              </a:pPr>
              <a:endParaRPr lang="en-US" altLang="ja-JP" sz="2000" dirty="0" smtClean="0">
                <a:solidFill>
                  <a:prstClr val="black"/>
                </a:solidFill>
              </a:endParaRPr>
            </a:p>
            <a:p>
              <a:pPr defTabSz="457200">
                <a:buClr>
                  <a:srgbClr val="33D5AB"/>
                </a:buClr>
              </a:pPr>
              <a:endParaRPr lang="en-US" altLang="ja-JP" sz="2000" dirty="0">
                <a:solidFill>
                  <a:prstClr val="black"/>
                </a:solidFill>
              </a:endParaRPr>
            </a:p>
            <a:p>
              <a:pPr algn="ctr" defTabSz="457200">
                <a:buClr>
                  <a:srgbClr val="33D5AB"/>
                </a:buClr>
              </a:pPr>
              <a:r>
                <a:rPr lang="en-US" altLang="ja-JP" sz="2800" dirty="0" smtClean="0">
                  <a:solidFill>
                    <a:prstClr val="black"/>
                  </a:solidFill>
                </a:rPr>
                <a:t>〜</a:t>
              </a:r>
              <a:r>
                <a:rPr lang="ja-JP" altLang="en-US" sz="2800" dirty="0" smtClean="0">
                  <a:solidFill>
                    <a:prstClr val="black"/>
                  </a:solidFill>
                </a:rPr>
                <a:t>地域の将来を担う人材の育成</a:t>
              </a:r>
              <a:r>
                <a:rPr lang="en-US" altLang="ja-JP" sz="2800" dirty="0" smtClean="0">
                  <a:solidFill>
                    <a:prstClr val="black"/>
                  </a:solidFill>
                </a:rPr>
                <a:t>〜</a:t>
              </a:r>
            </a:p>
          </p:txBody>
        </p:sp>
        <p:sp>
          <p:nvSpPr>
            <p:cNvPr id="27" name="角丸四角形 26"/>
            <p:cNvSpPr/>
            <p:nvPr/>
          </p:nvSpPr>
          <p:spPr>
            <a:xfrm>
              <a:off x="11876" y="3817638"/>
              <a:ext cx="9132124"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大学との連携</a:t>
              </a:r>
              <a:endParaRPr lang="ja-JP" altLang="en-US" sz="2400" dirty="0">
                <a:solidFill>
                  <a:prstClr val="white"/>
                </a:solidFill>
              </a:endParaRPr>
            </a:p>
          </p:txBody>
        </p:sp>
        <p:pic>
          <p:nvPicPr>
            <p:cNvPr id="29" name="図 28"/>
            <p:cNvPicPr>
              <a:picLocks noChangeAspect="1"/>
            </p:cNvPicPr>
            <p:nvPr/>
          </p:nvPicPr>
          <p:blipFill>
            <a:blip r:embed="rId4"/>
            <a:stretch>
              <a:fillRect/>
            </a:stretch>
          </p:blipFill>
          <p:spPr>
            <a:xfrm>
              <a:off x="110252" y="4458844"/>
              <a:ext cx="1404734" cy="1404734"/>
            </a:xfrm>
            <a:prstGeom prst="rect">
              <a:avLst/>
            </a:prstGeom>
          </p:spPr>
        </p:pic>
        <p:sp>
          <p:nvSpPr>
            <p:cNvPr id="21" name="テキスト ボックス 20"/>
            <p:cNvSpPr txBox="1"/>
            <p:nvPr/>
          </p:nvSpPr>
          <p:spPr>
            <a:xfrm>
              <a:off x="431124" y="5728203"/>
              <a:ext cx="800219" cy="461665"/>
            </a:xfrm>
            <a:prstGeom prst="rect">
              <a:avLst/>
            </a:prstGeom>
            <a:noFill/>
          </p:spPr>
          <p:txBody>
            <a:bodyPr wrap="none" rtlCol="0">
              <a:spAutoFit/>
            </a:bodyPr>
            <a:lstStyle/>
            <a:p>
              <a:pPr defTabSz="457200"/>
              <a:r>
                <a:rPr lang="ja-JP" altLang="en-US" sz="2400" dirty="0" smtClean="0">
                  <a:solidFill>
                    <a:prstClr val="black"/>
                  </a:solidFill>
                </a:rPr>
                <a:t>大学</a:t>
              </a:r>
              <a:endParaRPr lang="ja-JP" altLang="en-US" sz="2400" dirty="0">
                <a:solidFill>
                  <a:prstClr val="black"/>
                </a:solidFill>
              </a:endParaRPr>
            </a:p>
          </p:txBody>
        </p:sp>
        <p:sp>
          <p:nvSpPr>
            <p:cNvPr id="9" name="右矢印 8"/>
            <p:cNvSpPr/>
            <p:nvPr/>
          </p:nvSpPr>
          <p:spPr>
            <a:xfrm>
              <a:off x="1737810" y="4906195"/>
              <a:ext cx="1240118" cy="32357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30" name="右矢印 29"/>
            <p:cNvSpPr/>
            <p:nvPr/>
          </p:nvSpPr>
          <p:spPr>
            <a:xfrm rot="10800000">
              <a:off x="1719296" y="5229771"/>
              <a:ext cx="1240118" cy="31376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31" name="テキスト ボックス 30"/>
            <p:cNvSpPr txBox="1"/>
            <p:nvPr/>
          </p:nvSpPr>
          <p:spPr>
            <a:xfrm>
              <a:off x="2077693" y="5543537"/>
              <a:ext cx="646331" cy="369332"/>
            </a:xfrm>
            <a:prstGeom prst="rect">
              <a:avLst/>
            </a:prstGeom>
            <a:noFill/>
          </p:spPr>
          <p:txBody>
            <a:bodyPr wrap="none" rtlCol="0">
              <a:spAutoFit/>
            </a:bodyPr>
            <a:lstStyle/>
            <a:p>
              <a:pPr defTabSz="457200"/>
              <a:r>
                <a:rPr lang="ja-JP" altLang="en-US" dirty="0" smtClean="0">
                  <a:solidFill>
                    <a:prstClr val="black"/>
                  </a:solidFill>
                </a:rPr>
                <a:t>相談</a:t>
              </a:r>
              <a:endParaRPr lang="ja-JP" altLang="en-US" dirty="0">
                <a:solidFill>
                  <a:prstClr val="black"/>
                </a:solidFill>
              </a:endParaRPr>
            </a:p>
          </p:txBody>
        </p:sp>
        <p:sp>
          <p:nvSpPr>
            <p:cNvPr id="32" name="テキスト ボックス 31"/>
            <p:cNvSpPr txBox="1"/>
            <p:nvPr/>
          </p:nvSpPr>
          <p:spPr>
            <a:xfrm>
              <a:off x="1736002" y="4504077"/>
              <a:ext cx="1223412" cy="369332"/>
            </a:xfrm>
            <a:prstGeom prst="rect">
              <a:avLst/>
            </a:prstGeom>
            <a:noFill/>
          </p:spPr>
          <p:txBody>
            <a:bodyPr wrap="none" rtlCol="0">
              <a:spAutoFit/>
            </a:bodyPr>
            <a:lstStyle/>
            <a:p>
              <a:pPr defTabSz="457200"/>
              <a:r>
                <a:rPr lang="ja-JP" altLang="en-US" dirty="0" smtClean="0">
                  <a:solidFill>
                    <a:prstClr val="black"/>
                  </a:solidFill>
                </a:rPr>
                <a:t>指導・助言</a:t>
              </a:r>
              <a:endParaRPr lang="ja-JP" altLang="en-US" dirty="0">
                <a:solidFill>
                  <a:prstClr val="black"/>
                </a:solidFill>
              </a:endParaRPr>
            </a:p>
          </p:txBody>
        </p:sp>
        <p:pic>
          <p:nvPicPr>
            <p:cNvPr id="14" name="図 13"/>
            <p:cNvPicPr>
              <a:picLocks noChangeAspect="1"/>
            </p:cNvPicPr>
            <p:nvPr/>
          </p:nvPicPr>
          <p:blipFill>
            <a:blip r:embed="rId5"/>
            <a:stretch>
              <a:fillRect/>
            </a:stretch>
          </p:blipFill>
          <p:spPr>
            <a:xfrm>
              <a:off x="3114352" y="4363385"/>
              <a:ext cx="1407398" cy="1500193"/>
            </a:xfrm>
            <a:prstGeom prst="rect">
              <a:avLst/>
            </a:prstGeom>
          </p:spPr>
        </p:pic>
        <p:sp>
          <p:nvSpPr>
            <p:cNvPr id="33" name="テキスト ボックス 32"/>
            <p:cNvSpPr txBox="1"/>
            <p:nvPr/>
          </p:nvSpPr>
          <p:spPr>
            <a:xfrm>
              <a:off x="3484956" y="5728203"/>
              <a:ext cx="800219" cy="461665"/>
            </a:xfrm>
            <a:prstGeom prst="rect">
              <a:avLst/>
            </a:prstGeom>
            <a:noFill/>
          </p:spPr>
          <p:txBody>
            <a:bodyPr wrap="none" rtlCol="0">
              <a:spAutoFit/>
            </a:bodyPr>
            <a:lstStyle/>
            <a:p>
              <a:pPr defTabSz="457200"/>
              <a:r>
                <a:rPr lang="ja-JP" altLang="en-US" sz="2400" dirty="0" smtClean="0">
                  <a:solidFill>
                    <a:prstClr val="black"/>
                  </a:solidFill>
                </a:rPr>
                <a:t>学生</a:t>
              </a:r>
              <a:endParaRPr lang="ja-JP" altLang="en-US" sz="2400" dirty="0">
                <a:solidFill>
                  <a:prstClr val="black"/>
                </a:solidFill>
              </a:endParaRPr>
            </a:p>
          </p:txBody>
        </p:sp>
        <p:sp>
          <p:nvSpPr>
            <p:cNvPr id="34" name="右矢印 33"/>
            <p:cNvSpPr/>
            <p:nvPr/>
          </p:nvSpPr>
          <p:spPr>
            <a:xfrm>
              <a:off x="4983033" y="4906195"/>
              <a:ext cx="2374639" cy="32357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35" name="右矢印 34"/>
            <p:cNvSpPr/>
            <p:nvPr/>
          </p:nvSpPr>
          <p:spPr>
            <a:xfrm rot="10800000">
              <a:off x="4964519" y="5229771"/>
              <a:ext cx="2374639" cy="31376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a:endParaRPr lang="ja-JP" altLang="en-US">
                <a:solidFill>
                  <a:prstClr val="white"/>
                </a:solidFill>
              </a:endParaRPr>
            </a:p>
          </p:txBody>
        </p:sp>
        <p:sp>
          <p:nvSpPr>
            <p:cNvPr id="36" name="テキスト ボックス 35"/>
            <p:cNvSpPr txBox="1"/>
            <p:nvPr/>
          </p:nvSpPr>
          <p:spPr>
            <a:xfrm>
              <a:off x="4780825" y="5539007"/>
              <a:ext cx="2711673" cy="646331"/>
            </a:xfrm>
            <a:prstGeom prst="rect">
              <a:avLst/>
            </a:prstGeom>
            <a:noFill/>
          </p:spPr>
          <p:txBody>
            <a:bodyPr wrap="square" rtlCol="0">
              <a:spAutoFit/>
            </a:bodyPr>
            <a:lstStyle/>
            <a:p>
              <a:pPr defTabSz="457200"/>
              <a:r>
                <a:rPr lang="ja-JP" altLang="en-US" dirty="0" smtClean="0">
                  <a:solidFill>
                    <a:prstClr val="black"/>
                  </a:solidFill>
                </a:rPr>
                <a:t>就業体験の場の提供</a:t>
              </a:r>
              <a:endParaRPr lang="en-US" altLang="ja-JP" dirty="0" smtClean="0">
                <a:solidFill>
                  <a:prstClr val="black"/>
                </a:solidFill>
              </a:endParaRPr>
            </a:p>
            <a:p>
              <a:pPr defTabSz="457200"/>
              <a:r>
                <a:rPr lang="ja-JP" altLang="en-US" dirty="0" smtClean="0">
                  <a:solidFill>
                    <a:prstClr val="black"/>
                  </a:solidFill>
                </a:rPr>
                <a:t>田舎暮らし・地域との交流</a:t>
              </a:r>
              <a:endParaRPr lang="ja-JP" altLang="en-US" dirty="0">
                <a:solidFill>
                  <a:prstClr val="black"/>
                </a:solidFill>
              </a:endParaRPr>
            </a:p>
          </p:txBody>
        </p:sp>
        <p:sp>
          <p:nvSpPr>
            <p:cNvPr id="37" name="テキスト ボックス 36"/>
            <p:cNvSpPr txBox="1"/>
            <p:nvPr/>
          </p:nvSpPr>
          <p:spPr>
            <a:xfrm>
              <a:off x="4780825" y="4458844"/>
              <a:ext cx="3033409" cy="369332"/>
            </a:xfrm>
            <a:prstGeom prst="rect">
              <a:avLst/>
            </a:prstGeom>
            <a:noFill/>
          </p:spPr>
          <p:txBody>
            <a:bodyPr wrap="square" rtlCol="0">
              <a:spAutoFit/>
            </a:bodyPr>
            <a:lstStyle/>
            <a:p>
              <a:pPr defTabSz="457200"/>
              <a:r>
                <a:rPr lang="ja-JP" altLang="en-US" dirty="0" smtClean="0">
                  <a:solidFill>
                    <a:prstClr val="black"/>
                  </a:solidFill>
                </a:rPr>
                <a:t>若者の視点・スキル等の活用</a:t>
              </a:r>
              <a:endParaRPr lang="ja-JP" altLang="en-US" dirty="0">
                <a:solidFill>
                  <a:prstClr val="black"/>
                </a:solidFill>
              </a:endParaRPr>
            </a:p>
          </p:txBody>
        </p:sp>
        <p:sp>
          <p:nvSpPr>
            <p:cNvPr id="38" name="テキスト ボックス 37"/>
            <p:cNvSpPr txBox="1"/>
            <p:nvPr/>
          </p:nvSpPr>
          <p:spPr>
            <a:xfrm>
              <a:off x="7627209" y="5721828"/>
              <a:ext cx="1415772" cy="461665"/>
            </a:xfrm>
            <a:prstGeom prst="rect">
              <a:avLst/>
            </a:prstGeom>
            <a:noFill/>
          </p:spPr>
          <p:txBody>
            <a:bodyPr wrap="none" rtlCol="0">
              <a:spAutoFit/>
            </a:bodyPr>
            <a:lstStyle/>
            <a:p>
              <a:pPr defTabSz="457200"/>
              <a:r>
                <a:rPr lang="ja-JP" altLang="en-US" sz="2400" dirty="0" smtClean="0">
                  <a:solidFill>
                    <a:prstClr val="black"/>
                  </a:solidFill>
                </a:rPr>
                <a:t>「道の駅」</a:t>
              </a:r>
              <a:endParaRPr lang="ja-JP" altLang="en-US" sz="2400" dirty="0">
                <a:solidFill>
                  <a:prstClr val="black"/>
                </a:solidFill>
              </a:endParaRPr>
            </a:p>
          </p:txBody>
        </p:sp>
        <p:pic>
          <p:nvPicPr>
            <p:cNvPr id="15" name="図 14"/>
            <p:cNvPicPr>
              <a:picLocks noChangeAspect="1"/>
            </p:cNvPicPr>
            <p:nvPr/>
          </p:nvPicPr>
          <p:blipFill>
            <a:blip r:embed="rId6"/>
            <a:stretch>
              <a:fillRect/>
            </a:stretch>
          </p:blipFill>
          <p:spPr>
            <a:xfrm>
              <a:off x="7814234" y="4458844"/>
              <a:ext cx="1176818" cy="1176818"/>
            </a:xfrm>
            <a:prstGeom prst="rect">
              <a:avLst/>
            </a:prstGeom>
          </p:spPr>
        </p:pic>
      </p:grpSp>
    </p:spTree>
    <p:extLst>
      <p:ext uri="{BB962C8B-B14F-4D97-AF65-F5344CB8AC3E}">
        <p14:creationId xmlns:p14="http://schemas.microsoft.com/office/powerpoint/2010/main" val="1744826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図形グループ 37"/>
          <p:cNvGrpSpPr/>
          <p:nvPr/>
        </p:nvGrpSpPr>
        <p:grpSpPr>
          <a:xfrm>
            <a:off x="113111" y="1195684"/>
            <a:ext cx="4805059" cy="5157144"/>
            <a:chOff x="1715225" y="1139722"/>
            <a:chExt cx="4805059" cy="5157144"/>
          </a:xfrm>
        </p:grpSpPr>
        <p:pic>
          <p:nvPicPr>
            <p:cNvPr id="7" name="図 6" descr="000007666.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381" y="1139722"/>
              <a:ext cx="4036903" cy="5157144"/>
            </a:xfrm>
            <a:prstGeom prst="rect">
              <a:avLst/>
            </a:prstGeom>
          </p:spPr>
        </p:pic>
        <p:sp>
          <p:nvSpPr>
            <p:cNvPr id="10" name="円/楕円 9"/>
            <p:cNvSpPr/>
            <p:nvPr/>
          </p:nvSpPr>
          <p:spPr>
            <a:xfrm rot="20846675">
              <a:off x="4166316" y="2942697"/>
              <a:ext cx="847750" cy="312860"/>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1" name="円/楕円 10"/>
            <p:cNvSpPr/>
            <p:nvPr/>
          </p:nvSpPr>
          <p:spPr>
            <a:xfrm rot="6906760">
              <a:off x="2314257" y="4313000"/>
              <a:ext cx="847750" cy="312860"/>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6" name="円/楕円 5"/>
            <p:cNvSpPr/>
            <p:nvPr/>
          </p:nvSpPr>
          <p:spPr>
            <a:xfrm rot="2576537">
              <a:off x="2367464" y="4581238"/>
              <a:ext cx="1162144" cy="312860"/>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2" name="テキスト ボックス 1"/>
            <p:cNvSpPr txBox="1"/>
            <p:nvPr/>
          </p:nvSpPr>
          <p:spPr>
            <a:xfrm>
              <a:off x="2738132" y="2637462"/>
              <a:ext cx="1630667"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defTabSz="457200"/>
              <a:r>
                <a:rPr lang="ja-JP" altLang="en-US" dirty="0" smtClean="0">
                  <a:solidFill>
                    <a:prstClr val="black"/>
                  </a:solidFill>
                </a:rPr>
                <a:t>県道２６６号線</a:t>
              </a:r>
              <a:endParaRPr lang="ja-JP" altLang="en-US" dirty="0">
                <a:solidFill>
                  <a:prstClr val="black"/>
                </a:solidFill>
              </a:endParaRPr>
            </a:p>
          </p:txBody>
        </p:sp>
        <p:sp>
          <p:nvSpPr>
            <p:cNvPr id="3" name="テキスト ボックス 2"/>
            <p:cNvSpPr txBox="1"/>
            <p:nvPr/>
          </p:nvSpPr>
          <p:spPr>
            <a:xfrm>
              <a:off x="1715225" y="3649900"/>
              <a:ext cx="1402746"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defTabSz="457200"/>
              <a:r>
                <a:rPr lang="ja-JP" altLang="en-US" dirty="0" smtClean="0">
                  <a:solidFill>
                    <a:prstClr val="black"/>
                  </a:solidFill>
                </a:rPr>
                <a:t>国道４号線</a:t>
              </a:r>
              <a:endParaRPr lang="ja-JP" altLang="en-US" dirty="0">
                <a:solidFill>
                  <a:prstClr val="black"/>
                </a:solidFill>
              </a:endParaRPr>
            </a:p>
          </p:txBody>
        </p:sp>
        <p:sp>
          <p:nvSpPr>
            <p:cNvPr id="4" name="テキスト ボックス 3"/>
            <p:cNvSpPr txBox="1"/>
            <p:nvPr/>
          </p:nvSpPr>
          <p:spPr>
            <a:xfrm>
              <a:off x="1845572" y="5248043"/>
              <a:ext cx="1625868"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defTabSz="457200"/>
              <a:r>
                <a:rPr lang="ja-JP" altLang="en-US" dirty="0" smtClean="0">
                  <a:solidFill>
                    <a:prstClr val="black"/>
                  </a:solidFill>
                </a:rPr>
                <a:t>国道３５４号線</a:t>
              </a:r>
              <a:endParaRPr lang="ja-JP" altLang="en-US" dirty="0">
                <a:solidFill>
                  <a:prstClr val="black"/>
                </a:solidFill>
              </a:endParaRPr>
            </a:p>
          </p:txBody>
        </p:sp>
      </p:grpSp>
      <p:pic>
        <p:nvPicPr>
          <p:cNvPr id="24" name="図 23" descr="map_ibaraki.jpg"/>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856950" y="1195684"/>
            <a:ext cx="4061220" cy="5106683"/>
          </a:xfrm>
          <a:prstGeom prst="rect">
            <a:avLst/>
          </a:prstGeom>
        </p:spPr>
      </p:pic>
      <p:sp>
        <p:nvSpPr>
          <p:cNvPr id="35" name="正方形/長方形 34"/>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現状</a:t>
            </a:r>
            <a:endParaRPr lang="ja-JP" altLang="en-US" sz="4000" dirty="0">
              <a:solidFill>
                <a:prstClr val="black"/>
              </a:solidFill>
              <a:latin typeface="ＭＳ Ｐゴシック" panose="020B0600070205080204" pitchFamily="50" charset="-128"/>
            </a:endParaRPr>
          </a:p>
        </p:txBody>
      </p:sp>
      <p:sp>
        <p:nvSpPr>
          <p:cNvPr id="36" name="角丸四角形 35"/>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grpSp>
        <p:nvGrpSpPr>
          <p:cNvPr id="37" name="図形グループ 36"/>
          <p:cNvGrpSpPr/>
          <p:nvPr/>
        </p:nvGrpSpPr>
        <p:grpSpPr>
          <a:xfrm>
            <a:off x="4172716" y="1100021"/>
            <a:ext cx="5143500" cy="5486400"/>
            <a:chOff x="-3378200" y="1052606"/>
            <a:chExt cx="5143500" cy="5486400"/>
          </a:xfrm>
        </p:grpSpPr>
        <p:grpSp>
          <p:nvGrpSpPr>
            <p:cNvPr id="12" name="グループ化 4"/>
            <p:cNvGrpSpPr/>
            <p:nvPr/>
          </p:nvGrpSpPr>
          <p:grpSpPr>
            <a:xfrm>
              <a:off x="-3378200" y="1052606"/>
              <a:ext cx="5143500" cy="5486400"/>
              <a:chOff x="2343196" y="1535308"/>
              <a:chExt cx="5078011" cy="4919920"/>
            </a:xfrm>
          </p:grpSpPr>
          <p:grpSp>
            <p:nvGrpSpPr>
              <p:cNvPr id="13" name="グループ化 3"/>
              <p:cNvGrpSpPr>
                <a:grpSpLocks noChangeAspect="1"/>
              </p:cNvGrpSpPr>
              <p:nvPr/>
            </p:nvGrpSpPr>
            <p:grpSpPr>
              <a:xfrm>
                <a:off x="2343196" y="1535308"/>
                <a:ext cx="5078011" cy="4919920"/>
                <a:chOff x="595613" y="443090"/>
                <a:chExt cx="5797107" cy="5616624"/>
              </a:xfrm>
            </p:grpSpPr>
            <p:pic>
              <p:nvPicPr>
                <p:cNvPr id="18" name="Picture 2" descr="C:\Users\yoshida92\Desktop\土浦市.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613" y="443090"/>
                  <a:ext cx="5797107"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フリーフォーム 18"/>
                <p:cNvSpPr/>
                <p:nvPr/>
              </p:nvSpPr>
              <p:spPr>
                <a:xfrm>
                  <a:off x="2233113" y="1874594"/>
                  <a:ext cx="2801945" cy="3917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latin typeface="ＭＳ Ｐゴシック"/>
                  </a:endParaRPr>
                </a:p>
              </p:txBody>
            </p:sp>
          </p:grpSp>
          <p:sp>
            <p:nvSpPr>
              <p:cNvPr id="14" name="フリーフォーム 13"/>
              <p:cNvSpPr/>
              <p:nvPr/>
            </p:nvSpPr>
            <p:spPr>
              <a:xfrm>
                <a:off x="3774511" y="2790926"/>
                <a:ext cx="2454381" cy="3431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ln>
                    <a:solidFill>
                      <a:prstClr val="black">
                        <a:lumMod val="50000"/>
                        <a:lumOff val="50000"/>
                      </a:prstClr>
                    </a:solidFill>
                  </a:ln>
                  <a:solidFill>
                    <a:prstClr val="white"/>
                  </a:solidFill>
                  <a:latin typeface="ＭＳ Ｐゴシック"/>
                </a:endParaRPr>
              </a:p>
            </p:txBody>
          </p:sp>
          <p:sp>
            <p:nvSpPr>
              <p:cNvPr id="15" name="正方形/長方形 14"/>
              <p:cNvSpPr/>
              <p:nvPr/>
            </p:nvSpPr>
            <p:spPr>
              <a:xfrm rot="18960000">
                <a:off x="5520062" y="3350041"/>
                <a:ext cx="205732" cy="77141"/>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latin typeface="ＭＳ Ｐゴシック"/>
                </a:endParaRPr>
              </a:p>
            </p:txBody>
          </p:sp>
          <p:sp>
            <p:nvSpPr>
              <p:cNvPr id="16" name="正方形/長方形 15"/>
              <p:cNvSpPr/>
              <p:nvPr/>
            </p:nvSpPr>
            <p:spPr>
              <a:xfrm rot="17179684">
                <a:off x="4654715" y="4452196"/>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latin typeface="ＭＳ Ｐゴシック"/>
                </a:endParaRPr>
              </a:p>
            </p:txBody>
          </p:sp>
          <p:sp>
            <p:nvSpPr>
              <p:cNvPr id="17" name="正方形/長方形 16"/>
              <p:cNvSpPr/>
              <p:nvPr/>
            </p:nvSpPr>
            <p:spPr>
              <a:xfrm rot="18006558">
                <a:off x="3744245" y="573914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latin typeface="ＭＳ Ｐゴシック"/>
                </a:endParaRPr>
              </a:p>
            </p:txBody>
          </p:sp>
        </p:grpSp>
        <p:sp>
          <p:nvSpPr>
            <p:cNvPr id="20" name="円/楕円 19"/>
            <p:cNvSpPr/>
            <p:nvPr/>
          </p:nvSpPr>
          <p:spPr>
            <a:xfrm rot="21179000">
              <a:off x="-2558208" y="1805402"/>
              <a:ext cx="1595794" cy="279768"/>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21" name="テキスト ボックス 20"/>
            <p:cNvSpPr txBox="1"/>
            <p:nvPr/>
          </p:nvSpPr>
          <p:spPr>
            <a:xfrm>
              <a:off x="-1487961" y="1376851"/>
              <a:ext cx="1428596"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defTabSz="457200"/>
              <a:r>
                <a:rPr lang="ja-JP" altLang="en-US" dirty="0" smtClean="0">
                  <a:solidFill>
                    <a:prstClr val="black"/>
                  </a:solidFill>
                </a:rPr>
                <a:t>県道５３号線</a:t>
              </a:r>
              <a:endParaRPr lang="ja-JP" altLang="en-US" dirty="0">
                <a:solidFill>
                  <a:prstClr val="black"/>
                </a:solidFill>
              </a:endParaRPr>
            </a:p>
          </p:txBody>
        </p:sp>
        <p:sp>
          <p:nvSpPr>
            <p:cNvPr id="22" name="円/楕円 21"/>
            <p:cNvSpPr/>
            <p:nvPr/>
          </p:nvSpPr>
          <p:spPr>
            <a:xfrm rot="1807200">
              <a:off x="-2467846" y="2916059"/>
              <a:ext cx="1959769" cy="393700"/>
            </a:xfrm>
            <a:prstGeom prst="ellipse">
              <a:avLst/>
            </a:prstGeom>
            <a:solidFill>
              <a:srgbClr val="FFFE8C">
                <a:alpha val="49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23" name="テキスト ボックス 22"/>
            <p:cNvSpPr txBox="1"/>
            <p:nvPr/>
          </p:nvSpPr>
          <p:spPr>
            <a:xfrm>
              <a:off x="-2974894" y="3396368"/>
              <a:ext cx="1582484"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defTabSz="457200"/>
              <a:r>
                <a:rPr lang="ja-JP" altLang="en-US" dirty="0" smtClean="0">
                  <a:solidFill>
                    <a:prstClr val="black"/>
                  </a:solidFill>
                </a:rPr>
                <a:t>国道１２５号線</a:t>
              </a:r>
              <a:endParaRPr lang="ja-JP" altLang="en-US" dirty="0">
                <a:solidFill>
                  <a:prstClr val="black"/>
                </a:solidFill>
              </a:endParaRPr>
            </a:p>
          </p:txBody>
        </p:sp>
        <p:sp>
          <p:nvSpPr>
            <p:cNvPr id="34" name="星 5 33"/>
            <p:cNvSpPr/>
            <p:nvPr/>
          </p:nvSpPr>
          <p:spPr>
            <a:xfrm>
              <a:off x="-2374150" y="1708980"/>
              <a:ext cx="357355" cy="338090"/>
            </a:xfrm>
            <a:prstGeom prst="star5">
              <a:avLst/>
            </a:prstGeom>
            <a:solidFill>
              <a:srgbClr val="FFFF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grpSp>
      <p:sp>
        <p:nvSpPr>
          <p:cNvPr id="39" name="テキスト ボックス 38"/>
          <p:cNvSpPr txBox="1"/>
          <p:nvPr/>
        </p:nvSpPr>
        <p:spPr>
          <a:xfrm>
            <a:off x="1981016" y="6143794"/>
            <a:ext cx="4608430" cy="584776"/>
          </a:xfrm>
          <a:prstGeom prst="rect">
            <a:avLst/>
          </a:prstGeom>
          <a:solidFill>
            <a:srgbClr val="92D050"/>
          </a:solidFill>
        </p:spPr>
        <p:txBody>
          <a:bodyPr wrap="square" rtlCol="0">
            <a:spAutoFit/>
          </a:bodyPr>
          <a:lstStyle/>
          <a:p>
            <a:pPr algn="ctr" defTabSz="457200"/>
            <a:r>
              <a:rPr lang="ja-JP" altLang="en-US" sz="3200" dirty="0">
                <a:solidFill>
                  <a:prstClr val="white"/>
                </a:solidFill>
              </a:rPr>
              <a:t>交通道路</a:t>
            </a:r>
            <a:r>
              <a:rPr lang="ja-JP" altLang="en-US" sz="3200" dirty="0" smtClean="0">
                <a:solidFill>
                  <a:prstClr val="white"/>
                </a:solidFill>
              </a:rPr>
              <a:t>環境の改善</a:t>
            </a:r>
            <a:endParaRPr lang="en-US" altLang="ja-JP" sz="3200" dirty="0">
              <a:solidFill>
                <a:prstClr val="white"/>
              </a:solidFill>
            </a:endParaRPr>
          </a:p>
        </p:txBody>
      </p:sp>
      <p:sp>
        <p:nvSpPr>
          <p:cNvPr id="40" name="テキスト ボックス 39"/>
          <p:cNvSpPr txBox="1"/>
          <p:nvPr/>
        </p:nvSpPr>
        <p:spPr>
          <a:xfrm>
            <a:off x="506115" y="6005653"/>
            <a:ext cx="3590435"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457200"/>
            <a:r>
              <a:rPr lang="ja-JP" altLang="en-US" sz="2400" dirty="0" smtClean="0">
                <a:solidFill>
                  <a:prstClr val="black"/>
                </a:solidFill>
              </a:rPr>
              <a:t>茨城県内で大型車混入率が最も高い３地点</a:t>
            </a:r>
            <a:endParaRPr lang="ja-JP" altLang="en-US" sz="2400" dirty="0">
              <a:solidFill>
                <a:prstClr val="black"/>
              </a:solidFill>
            </a:endParaRPr>
          </a:p>
        </p:txBody>
      </p:sp>
      <p:cxnSp>
        <p:nvCxnSpPr>
          <p:cNvPr id="42" name="直線コネクタ 41"/>
          <p:cNvCxnSpPr/>
          <p:nvPr/>
        </p:nvCxnSpPr>
        <p:spPr>
          <a:xfrm flipV="1">
            <a:off x="2451100" y="1424267"/>
            <a:ext cx="2665495" cy="3020733"/>
          </a:xfrm>
          <a:prstGeom prst="line">
            <a:avLst/>
          </a:prstGeom>
          <a:ln w="38100" cmpd="sng">
            <a:solidFill>
              <a:srgbClr val="008000"/>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44" name="直線コネクタ 43"/>
          <p:cNvCxnSpPr/>
          <p:nvPr/>
        </p:nvCxnSpPr>
        <p:spPr>
          <a:xfrm>
            <a:off x="2451100" y="5032526"/>
            <a:ext cx="3083021" cy="1111268"/>
          </a:xfrm>
          <a:prstGeom prst="line">
            <a:avLst/>
          </a:prstGeom>
          <a:ln w="38100" cmpd="sng">
            <a:solidFill>
              <a:srgbClr val="008000"/>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45" name="テキスト ボックス 44"/>
          <p:cNvSpPr txBox="1"/>
          <p:nvPr/>
        </p:nvSpPr>
        <p:spPr>
          <a:xfrm>
            <a:off x="5897701" y="5032526"/>
            <a:ext cx="318770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457200"/>
            <a:r>
              <a:rPr lang="ja-JP" altLang="en-US" sz="2400" dirty="0" smtClean="0">
                <a:solidFill>
                  <a:prstClr val="black"/>
                </a:solidFill>
              </a:rPr>
              <a:t>土浦市満足度調査より</a:t>
            </a:r>
            <a:endParaRPr lang="en-US" altLang="ja-JP" sz="2400" dirty="0" smtClean="0">
              <a:solidFill>
                <a:prstClr val="black"/>
              </a:solidFill>
            </a:endParaRPr>
          </a:p>
          <a:p>
            <a:pPr defTabSz="457200"/>
            <a:r>
              <a:rPr lang="ja-JP" altLang="en-US" sz="2400" dirty="0" smtClean="0">
                <a:solidFill>
                  <a:prstClr val="black"/>
                </a:solidFill>
              </a:rPr>
              <a:t>交通安全対策を所望</a:t>
            </a:r>
            <a:endParaRPr lang="ja-JP" altLang="en-US" sz="2400" dirty="0">
              <a:solidFill>
                <a:prstClr val="black"/>
              </a:solidFill>
            </a:endParaRPr>
          </a:p>
        </p:txBody>
      </p:sp>
      <p:sp>
        <p:nvSpPr>
          <p:cNvPr id="5" name="スライド番号プレースホルダー 4"/>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81</a:t>
            </a:fld>
            <a:endParaRPr lang="ja-JP" altLang="en-US">
              <a:solidFill>
                <a:prstClr val="black">
                  <a:tint val="75000"/>
                </a:prstClr>
              </a:solidFill>
            </a:endParaRPr>
          </a:p>
        </p:txBody>
      </p:sp>
    </p:spTree>
    <p:extLst>
      <p:ext uri="{BB962C8B-B14F-4D97-AF65-F5344CB8AC3E}">
        <p14:creationId xmlns:p14="http://schemas.microsoft.com/office/powerpoint/2010/main" val="78367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528"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anim calcmode="lin" valueType="num">
                                      <p:cBhvr>
                                        <p:cTn id="15" dur="500" fill="hold"/>
                                        <p:tgtEl>
                                          <p:spTgt spid="42"/>
                                        </p:tgtEl>
                                        <p:attrNameLst>
                                          <p:attrName>ppt_x</p:attrName>
                                        </p:attrNameLst>
                                      </p:cBhvr>
                                      <p:tavLst>
                                        <p:tav tm="0">
                                          <p:val>
                                            <p:fltVal val="0.5"/>
                                          </p:val>
                                        </p:tav>
                                        <p:tav tm="100000">
                                          <p:val>
                                            <p:strVal val="#ppt_x"/>
                                          </p:val>
                                        </p:tav>
                                      </p:tavLst>
                                    </p:anim>
                                    <p:anim calcmode="lin" valueType="num">
                                      <p:cBhvr>
                                        <p:cTn id="16" dur="500" fill="hold"/>
                                        <p:tgtEl>
                                          <p:spTgt spid="42"/>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fltVal val="0.5"/>
                                          </p:val>
                                        </p:tav>
                                        <p:tav tm="100000">
                                          <p:val>
                                            <p:strVal val="#ppt_x"/>
                                          </p:val>
                                        </p:tav>
                                      </p:tavLst>
                                    </p:anim>
                                    <p:anim calcmode="lin" valueType="num">
                                      <p:cBhvr>
                                        <p:cTn id="23" dur="500" fill="hold"/>
                                        <p:tgtEl>
                                          <p:spTgt spid="44"/>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anim calcmode="lin" valueType="num">
                                      <p:cBhvr>
                                        <p:cTn id="29" dur="500" fill="hold"/>
                                        <p:tgtEl>
                                          <p:spTgt spid="37"/>
                                        </p:tgtEl>
                                        <p:attrNameLst>
                                          <p:attrName>ppt_x</p:attrName>
                                        </p:attrNameLst>
                                      </p:cBhvr>
                                      <p:tavLst>
                                        <p:tav tm="0">
                                          <p:val>
                                            <p:fltVal val="0.5"/>
                                          </p:val>
                                        </p:tav>
                                        <p:tav tm="100000">
                                          <p:val>
                                            <p:strVal val="#ppt_x"/>
                                          </p:val>
                                        </p:tav>
                                      </p:tavLst>
                                    </p:anim>
                                    <p:anim calcmode="lin" valueType="num">
                                      <p:cBhvr>
                                        <p:cTn id="30" dur="500" fill="hold"/>
                                        <p:tgtEl>
                                          <p:spTgt spid="37"/>
                                        </p:tgtEl>
                                        <p:attrNameLst>
                                          <p:attrName>ppt_y</p:attrName>
                                        </p:attrNameLst>
                                      </p:cBhvr>
                                      <p:tavLst>
                                        <p:tav tm="0">
                                          <p:val>
                                            <p:fltVal val="0.5"/>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par>
                                <p:cTn id="36" presetID="1" presetClass="exit"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linds(horizontal)">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2627329" y="5504647"/>
            <a:ext cx="184731" cy="369332"/>
          </a:xfrm>
          <a:prstGeom prst="rect">
            <a:avLst/>
          </a:prstGeom>
          <a:noFill/>
        </p:spPr>
        <p:txBody>
          <a:bodyPr wrap="none" rtlCol="0">
            <a:spAutoFit/>
          </a:bodyPr>
          <a:lstStyle/>
          <a:p>
            <a:pPr defTabSz="457200"/>
            <a:endParaRPr lang="ja-JP" altLang="en-US" dirty="0">
              <a:solidFill>
                <a:prstClr val="black"/>
              </a:solidFill>
            </a:endParaRPr>
          </a:p>
        </p:txBody>
      </p:sp>
      <p:sp>
        <p:nvSpPr>
          <p:cNvPr id="22" name="テキスト ボックス 21"/>
          <p:cNvSpPr txBox="1"/>
          <p:nvPr/>
        </p:nvSpPr>
        <p:spPr>
          <a:xfrm>
            <a:off x="6730261" y="3728092"/>
            <a:ext cx="184666" cy="400110"/>
          </a:xfrm>
          <a:prstGeom prst="rect">
            <a:avLst/>
          </a:prstGeom>
          <a:noFill/>
        </p:spPr>
        <p:txBody>
          <a:bodyPr wrap="none" rtlCol="0">
            <a:spAutoFit/>
          </a:bodyPr>
          <a:lstStyle/>
          <a:p>
            <a:pPr algn="ctr" defTabSz="457200"/>
            <a:endParaRPr lang="ja-JP" altLang="en-US" sz="2000" dirty="0">
              <a:solidFill>
                <a:srgbClr val="C0504D"/>
              </a:solidFill>
            </a:endParaRPr>
          </a:p>
        </p:txBody>
      </p:sp>
      <p:sp>
        <p:nvSpPr>
          <p:cNvPr id="26" name="正方形/長方形 25"/>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現状</a:t>
            </a:r>
            <a:endParaRPr lang="ja-JP" altLang="en-US" sz="4000" dirty="0">
              <a:solidFill>
                <a:prstClr val="black"/>
              </a:solidFill>
              <a:latin typeface="ＭＳ Ｐゴシック" panose="020B0600070205080204" pitchFamily="50" charset="-128"/>
            </a:endParaRPr>
          </a:p>
        </p:txBody>
      </p:sp>
      <p:sp>
        <p:nvSpPr>
          <p:cNvPr id="27" name="角丸四角形 26"/>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graphicFrame>
        <p:nvGraphicFramePr>
          <p:cNvPr id="18" name="コンテンツ プレースホルダー 9" descr="&#10;" title="あｋし"/>
          <p:cNvGraphicFramePr>
            <a:graphicFrameLocks/>
          </p:cNvGraphicFramePr>
          <p:nvPr>
            <p:extLst/>
          </p:nvPr>
        </p:nvGraphicFramePr>
        <p:xfrm>
          <a:off x="384665" y="1030812"/>
          <a:ext cx="4124170" cy="27903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コンテンツ プレースホルダー 3"/>
          <p:cNvGraphicFramePr>
            <a:graphicFrameLocks/>
          </p:cNvGraphicFramePr>
          <p:nvPr>
            <p:extLst/>
          </p:nvPr>
        </p:nvGraphicFramePr>
        <p:xfrm>
          <a:off x="4864100" y="1002576"/>
          <a:ext cx="3832758" cy="2790340"/>
        </p:xfrm>
        <a:graphic>
          <a:graphicData uri="http://schemas.openxmlformats.org/drawingml/2006/chart">
            <c:chart xmlns:c="http://schemas.openxmlformats.org/drawingml/2006/chart" xmlns:r="http://schemas.openxmlformats.org/officeDocument/2006/relationships" r:id="rId3"/>
          </a:graphicData>
        </a:graphic>
      </p:graphicFrame>
      <p:sp>
        <p:nvSpPr>
          <p:cNvPr id="23" name="テキスト ボックス 22"/>
          <p:cNvSpPr txBox="1"/>
          <p:nvPr/>
        </p:nvSpPr>
        <p:spPr>
          <a:xfrm>
            <a:off x="2615297" y="3745654"/>
            <a:ext cx="3976450" cy="523220"/>
          </a:xfrm>
          <a:prstGeom prst="rect">
            <a:avLst/>
          </a:prstGeom>
          <a:solidFill>
            <a:srgbClr val="92D050"/>
          </a:solidFill>
        </p:spPr>
        <p:txBody>
          <a:bodyPr wrap="square" rtlCol="0">
            <a:spAutoFit/>
          </a:bodyPr>
          <a:lstStyle/>
          <a:p>
            <a:pPr algn="ctr" defTabSz="457200"/>
            <a:r>
              <a:rPr lang="ja-JP" altLang="en-US" sz="2800" dirty="0" smtClean="0">
                <a:solidFill>
                  <a:prstClr val="white"/>
                </a:solidFill>
              </a:rPr>
              <a:t>農業の活性化</a:t>
            </a:r>
            <a:endParaRPr lang="ja-JP" altLang="en-US" sz="2800" dirty="0">
              <a:solidFill>
                <a:prstClr val="white"/>
              </a:solidFill>
            </a:endParaRPr>
          </a:p>
        </p:txBody>
      </p:sp>
      <p:pic>
        <p:nvPicPr>
          <p:cNvPr id="11" name="図 10" descr="imag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61076" y="4478745"/>
            <a:ext cx="2882924" cy="2051803"/>
          </a:xfrm>
          <a:prstGeom prst="rect">
            <a:avLst/>
          </a:prstGeom>
          <a:ln>
            <a:noFill/>
          </a:ln>
        </p:spPr>
        <p:style>
          <a:lnRef idx="2">
            <a:schemeClr val="accent3"/>
          </a:lnRef>
          <a:fillRef idx="1">
            <a:schemeClr val="lt1"/>
          </a:fillRef>
          <a:effectRef idx="0">
            <a:schemeClr val="accent3"/>
          </a:effectRef>
          <a:fontRef idx="minor">
            <a:schemeClr val="dk1"/>
          </a:fontRef>
        </p:style>
      </p:pic>
      <p:pic>
        <p:nvPicPr>
          <p:cNvPr id="12" name="図 11" descr="80-1379065247_174.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8102" y="4478745"/>
            <a:ext cx="3054073" cy="1905770"/>
          </a:xfrm>
          <a:prstGeom prst="rect">
            <a:avLst/>
          </a:prstGeom>
        </p:spPr>
      </p:pic>
      <p:sp>
        <p:nvSpPr>
          <p:cNvPr id="14" name="テキスト ボックス 13"/>
          <p:cNvSpPr txBox="1"/>
          <p:nvPr/>
        </p:nvSpPr>
        <p:spPr>
          <a:xfrm>
            <a:off x="6350891" y="4575975"/>
            <a:ext cx="2735736" cy="461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defTabSz="457200"/>
            <a:r>
              <a:rPr lang="ja-JP" altLang="en-US" sz="2400" dirty="0" smtClean="0">
                <a:solidFill>
                  <a:prstClr val="black"/>
                </a:solidFill>
              </a:rPr>
              <a:t>さんふれ新治</a:t>
            </a:r>
            <a:r>
              <a:rPr lang="ja-JP" altLang="en-US" sz="1600" dirty="0" smtClean="0">
                <a:solidFill>
                  <a:prstClr val="black"/>
                </a:solidFill>
              </a:rPr>
              <a:t>　</a:t>
            </a:r>
            <a:endParaRPr lang="en-US" altLang="ja-JP" sz="1600" dirty="0" smtClean="0">
              <a:solidFill>
                <a:prstClr val="black"/>
              </a:solidFill>
            </a:endParaRPr>
          </a:p>
        </p:txBody>
      </p:sp>
      <p:sp>
        <p:nvSpPr>
          <p:cNvPr id="15" name="テキスト ボックス 14"/>
          <p:cNvSpPr txBox="1"/>
          <p:nvPr/>
        </p:nvSpPr>
        <p:spPr>
          <a:xfrm>
            <a:off x="3121966" y="4575975"/>
            <a:ext cx="2908300" cy="461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defTabSz="457200"/>
            <a:r>
              <a:rPr lang="ja-JP" altLang="en-US" sz="2400" dirty="0" smtClean="0">
                <a:solidFill>
                  <a:prstClr val="black"/>
                </a:solidFill>
              </a:rPr>
              <a:t>コミュニティセンター</a:t>
            </a:r>
            <a:endParaRPr lang="en-US" altLang="ja-JP" sz="2400" dirty="0" smtClean="0">
              <a:solidFill>
                <a:prstClr val="black"/>
              </a:solidFill>
            </a:endParaRPr>
          </a:p>
        </p:txBody>
      </p:sp>
      <p:pic>
        <p:nvPicPr>
          <p:cNvPr id="17" name="図 16"/>
          <p:cNvPicPr>
            <a:picLocks noChangeAspect="1"/>
          </p:cNvPicPr>
          <p:nvPr/>
        </p:nvPicPr>
        <p:blipFill>
          <a:blip r:embed="rId6">
            <a:alphaModFix/>
          </a:blip>
          <a:stretch>
            <a:fillRect/>
          </a:stretch>
        </p:blipFill>
        <p:spPr>
          <a:xfrm>
            <a:off x="0" y="4478745"/>
            <a:ext cx="3031311" cy="2016423"/>
          </a:xfrm>
          <a:prstGeom prst="rect">
            <a:avLst/>
          </a:prstGeom>
        </p:spPr>
      </p:pic>
      <p:sp>
        <p:nvSpPr>
          <p:cNvPr id="20" name="テキスト ボックス 19"/>
          <p:cNvSpPr txBox="1"/>
          <p:nvPr/>
        </p:nvSpPr>
        <p:spPr>
          <a:xfrm>
            <a:off x="176229" y="4575975"/>
            <a:ext cx="2735736" cy="461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defTabSz="457200"/>
            <a:r>
              <a:rPr lang="ja-JP" altLang="en-US" sz="2400" dirty="0" smtClean="0">
                <a:solidFill>
                  <a:prstClr val="black"/>
                </a:solidFill>
              </a:rPr>
              <a:t>小町の館　</a:t>
            </a:r>
            <a:endParaRPr lang="en-US" altLang="ja-JP" sz="2400" dirty="0" smtClean="0">
              <a:solidFill>
                <a:prstClr val="black"/>
              </a:solidFill>
            </a:endParaRPr>
          </a:p>
        </p:txBody>
      </p:sp>
      <p:sp>
        <p:nvSpPr>
          <p:cNvPr id="16" name="テキスト ボックス 15"/>
          <p:cNvSpPr txBox="1"/>
          <p:nvPr/>
        </p:nvSpPr>
        <p:spPr>
          <a:xfrm>
            <a:off x="2628219" y="6238160"/>
            <a:ext cx="3975559" cy="584776"/>
          </a:xfrm>
          <a:prstGeom prst="rect">
            <a:avLst/>
          </a:prstGeom>
          <a:solidFill>
            <a:srgbClr val="92D050"/>
          </a:solidFill>
        </p:spPr>
        <p:txBody>
          <a:bodyPr wrap="square" rtlCol="0">
            <a:spAutoFit/>
          </a:bodyPr>
          <a:lstStyle/>
          <a:p>
            <a:pPr algn="ctr" defTabSz="457200"/>
            <a:r>
              <a:rPr lang="ja-JP" altLang="en-US" sz="3200" dirty="0" smtClean="0">
                <a:solidFill>
                  <a:prstClr val="white"/>
                </a:solidFill>
              </a:rPr>
              <a:t>地域間の交流</a:t>
            </a:r>
            <a:endParaRPr lang="ja-JP" altLang="en-US" sz="3200" dirty="0">
              <a:solidFill>
                <a:prstClr val="white"/>
              </a:solidFill>
            </a:endParaRPr>
          </a:p>
        </p:txBody>
      </p:sp>
      <p:sp>
        <p:nvSpPr>
          <p:cNvPr id="2" name="スライド番号プレースホルダー 1"/>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82</a:t>
            </a:fld>
            <a:endParaRPr lang="ja-JP" altLang="en-US">
              <a:solidFill>
                <a:prstClr val="black">
                  <a:tint val="75000"/>
                </a:prstClr>
              </a:solidFill>
            </a:endParaRPr>
          </a:p>
        </p:txBody>
      </p:sp>
    </p:spTree>
    <p:extLst>
      <p:ext uri="{BB962C8B-B14F-4D97-AF65-F5344CB8AC3E}">
        <p14:creationId xmlns:p14="http://schemas.microsoft.com/office/powerpoint/2010/main" val="867905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もちあわせる特徴</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grpSp>
        <p:nvGrpSpPr>
          <p:cNvPr id="11" name="図形グループ 10"/>
          <p:cNvGrpSpPr/>
          <p:nvPr/>
        </p:nvGrpSpPr>
        <p:grpSpPr>
          <a:xfrm>
            <a:off x="11876" y="3877915"/>
            <a:ext cx="4509875" cy="2598883"/>
            <a:chOff x="11876" y="3877915"/>
            <a:chExt cx="4509875" cy="2598883"/>
          </a:xfrm>
        </p:grpSpPr>
        <p:sp>
          <p:nvSpPr>
            <p:cNvPr id="20" name="角丸四角形 19"/>
            <p:cNvSpPr/>
            <p:nvPr/>
          </p:nvSpPr>
          <p:spPr>
            <a:xfrm>
              <a:off x="11876" y="3877915"/>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地域の総合窓口</a:t>
              </a:r>
              <a:endParaRPr lang="ja-JP" altLang="en-US" sz="2400" dirty="0">
                <a:solidFill>
                  <a:prstClr val="white"/>
                </a:solidFill>
              </a:endParaRPr>
            </a:p>
          </p:txBody>
        </p:sp>
        <p:sp>
          <p:nvSpPr>
            <p:cNvPr id="28" name="正方形/長方形 27"/>
            <p:cNvSpPr/>
            <p:nvPr/>
          </p:nvSpPr>
          <p:spPr>
            <a:xfrm>
              <a:off x="23751" y="4401631"/>
              <a:ext cx="4498000" cy="2075167"/>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訪れた人のゲートウェイ</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地域資源のパッケージ化</a:t>
              </a:r>
              <a:endParaRPr lang="en-US" altLang="ja-JP" sz="2000" dirty="0" smtClean="0">
                <a:solidFill>
                  <a:prstClr val="black"/>
                </a:solidFill>
              </a:endParaRPr>
            </a:p>
            <a:p>
              <a:pPr defTabSz="457200">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農産物・果樹園・特産品を</a:t>
              </a:r>
              <a:endParaRPr lang="en-US" altLang="ja-JP" sz="1600" dirty="0" smtClean="0">
                <a:solidFill>
                  <a:prstClr val="black"/>
                </a:solidFill>
              </a:endParaRPr>
            </a:p>
            <a:p>
              <a:pPr defTabSz="457200">
                <a:buClr>
                  <a:srgbClr val="33D5AB"/>
                </a:buClr>
              </a:pPr>
              <a:r>
                <a:rPr lang="ja-JP" altLang="ja-JP" sz="1600" dirty="0">
                  <a:solidFill>
                    <a:prstClr val="black"/>
                  </a:solidFill>
                </a:rPr>
                <a:t>　</a:t>
              </a:r>
              <a:r>
                <a:rPr lang="ja-JP" altLang="en-US" sz="1600" dirty="0" smtClean="0">
                  <a:solidFill>
                    <a:prstClr val="black"/>
                  </a:solidFill>
                </a:rPr>
                <a:t>　　　利用した加工品の提供</a:t>
              </a:r>
              <a:endParaRPr lang="en-US" altLang="ja-JP" sz="16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歴史・文化に触れる機会の提供</a:t>
              </a:r>
              <a:endParaRPr lang="en-US" altLang="ja-JP" sz="2000" dirty="0" smtClean="0">
                <a:solidFill>
                  <a:prstClr val="black"/>
                </a:solidFill>
              </a:endParaRPr>
            </a:p>
          </p:txBody>
        </p:sp>
        <p:pic>
          <p:nvPicPr>
            <p:cNvPr id="5" name="図 4"/>
            <p:cNvPicPr>
              <a:picLocks noChangeAspect="1"/>
            </p:cNvPicPr>
            <p:nvPr/>
          </p:nvPicPr>
          <p:blipFill>
            <a:blip r:embed="rId2">
              <a:alphaModFix amt="56000"/>
            </a:blip>
            <a:stretch>
              <a:fillRect/>
            </a:stretch>
          </p:blipFill>
          <p:spPr>
            <a:xfrm>
              <a:off x="2994432" y="4714038"/>
              <a:ext cx="1527318" cy="1206582"/>
            </a:xfrm>
            <a:prstGeom prst="rect">
              <a:avLst/>
            </a:prstGeom>
          </p:spPr>
        </p:pic>
      </p:grpSp>
      <p:grpSp>
        <p:nvGrpSpPr>
          <p:cNvPr id="12" name="図形グループ 11"/>
          <p:cNvGrpSpPr/>
          <p:nvPr/>
        </p:nvGrpSpPr>
        <p:grpSpPr>
          <a:xfrm>
            <a:off x="4646000" y="3889178"/>
            <a:ext cx="4509876" cy="2620914"/>
            <a:chOff x="4646000" y="3889178"/>
            <a:chExt cx="4509876" cy="2620914"/>
          </a:xfrm>
        </p:grpSpPr>
        <p:sp>
          <p:nvSpPr>
            <p:cNvPr id="26" name="正方形/長方形 25"/>
            <p:cNvSpPr/>
            <p:nvPr/>
          </p:nvSpPr>
          <p:spPr>
            <a:xfrm>
              <a:off x="4657876" y="42959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災害時の避難場所</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備蓄倉庫</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非常用電源</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飲料用貯水槽</a:t>
              </a:r>
              <a:endParaRPr lang="en-US" altLang="ja-JP" sz="2000" dirty="0" smtClean="0">
                <a:solidFill>
                  <a:prstClr val="black"/>
                </a:solidFill>
              </a:endParaRPr>
            </a:p>
          </p:txBody>
        </p:sp>
        <p:sp>
          <p:nvSpPr>
            <p:cNvPr id="27" name="角丸四角形 26"/>
            <p:cNvSpPr/>
            <p:nvPr/>
          </p:nvSpPr>
          <p:spPr>
            <a:xfrm>
              <a:off x="4646000" y="38891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防災機能</a:t>
              </a:r>
              <a:endParaRPr lang="ja-JP" altLang="en-US" sz="2400" dirty="0">
                <a:solidFill>
                  <a:prstClr val="white"/>
                </a:solidFill>
              </a:endParaRPr>
            </a:p>
          </p:txBody>
        </p:sp>
        <p:pic>
          <p:nvPicPr>
            <p:cNvPr id="6" name="図 5"/>
            <p:cNvPicPr>
              <a:picLocks noChangeAspect="1"/>
            </p:cNvPicPr>
            <p:nvPr/>
          </p:nvPicPr>
          <p:blipFill>
            <a:blip r:embed="rId3">
              <a:alphaModFix amt="52000"/>
            </a:blip>
            <a:stretch>
              <a:fillRect/>
            </a:stretch>
          </p:blipFill>
          <p:spPr>
            <a:xfrm flipH="1">
              <a:off x="7212747" y="4545545"/>
              <a:ext cx="1931253" cy="1931253"/>
            </a:xfrm>
            <a:prstGeom prst="rect">
              <a:avLst/>
            </a:prstGeom>
          </p:spPr>
        </p:pic>
      </p:grpSp>
      <p:grpSp>
        <p:nvGrpSpPr>
          <p:cNvPr id="10" name="図形グループ 9"/>
          <p:cNvGrpSpPr/>
          <p:nvPr/>
        </p:nvGrpSpPr>
        <p:grpSpPr>
          <a:xfrm>
            <a:off x="4634124" y="1074778"/>
            <a:ext cx="4509876" cy="2620914"/>
            <a:chOff x="4634124" y="1074778"/>
            <a:chExt cx="4509876" cy="2620914"/>
          </a:xfrm>
        </p:grpSpPr>
        <p:sp>
          <p:nvSpPr>
            <p:cNvPr id="22" name="正方形/長方形 21"/>
            <p:cNvSpPr/>
            <p:nvPr/>
          </p:nvSpPr>
          <p:spPr>
            <a:xfrm>
              <a:off x="4646000"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市民農園</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就学生対象の農業体験拠点</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農産物の直販</a:t>
              </a:r>
              <a:endParaRPr lang="en-US" altLang="ja-JP" sz="2000" dirty="0">
                <a:solidFill>
                  <a:prstClr val="black"/>
                </a:solidFill>
              </a:endParaRPr>
            </a:p>
          </p:txBody>
        </p:sp>
        <p:sp>
          <p:nvSpPr>
            <p:cNvPr id="23" name="角丸四角形 22"/>
            <p:cNvSpPr/>
            <p:nvPr/>
          </p:nvSpPr>
          <p:spPr>
            <a:xfrm>
              <a:off x="4634124"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農業を通した交流</a:t>
              </a:r>
              <a:endParaRPr lang="ja-JP" altLang="en-US" sz="2400" dirty="0">
                <a:solidFill>
                  <a:prstClr val="white"/>
                </a:solidFill>
              </a:endParaRPr>
            </a:p>
          </p:txBody>
        </p:sp>
        <p:pic>
          <p:nvPicPr>
            <p:cNvPr id="8" name="図 7"/>
            <p:cNvPicPr>
              <a:picLocks noChangeAspect="1"/>
            </p:cNvPicPr>
            <p:nvPr/>
          </p:nvPicPr>
          <p:blipFill>
            <a:blip r:embed="rId4">
              <a:alphaModFix amt="52000"/>
            </a:blip>
            <a:stretch>
              <a:fillRect/>
            </a:stretch>
          </p:blipFill>
          <p:spPr>
            <a:xfrm flipH="1">
              <a:off x="7316643" y="1864401"/>
              <a:ext cx="1726338" cy="1726338"/>
            </a:xfrm>
            <a:prstGeom prst="rect">
              <a:avLst/>
            </a:prstGeom>
          </p:spPr>
        </p:pic>
      </p:gr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83</a:t>
            </a:fld>
            <a:endParaRPr lang="ja-JP" altLang="en-US" sz="2000" dirty="0">
              <a:solidFill>
                <a:prstClr val="black">
                  <a:tint val="75000"/>
                </a:prstClr>
              </a:solidFill>
            </a:endParaRPr>
          </a:p>
        </p:txBody>
      </p:sp>
      <p:grpSp>
        <p:nvGrpSpPr>
          <p:cNvPr id="13" name="図形グループ 12"/>
          <p:cNvGrpSpPr/>
          <p:nvPr/>
        </p:nvGrpSpPr>
        <p:grpSpPr>
          <a:xfrm>
            <a:off x="11875" y="1074778"/>
            <a:ext cx="4509876" cy="2627555"/>
            <a:chOff x="11875" y="1074778"/>
            <a:chExt cx="4509876" cy="2627555"/>
          </a:xfrm>
        </p:grpSpPr>
        <p:sp>
          <p:nvSpPr>
            <p:cNvPr id="24" name="正方形/長方形 23"/>
            <p:cNvSpPr/>
            <p:nvPr/>
          </p:nvSpPr>
          <p:spPr>
            <a:xfrm>
              <a:off x="23751"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移住体験ツアー</a:t>
              </a:r>
              <a:endParaRPr lang="en-US" altLang="ja-JP" sz="2000" dirty="0" smtClean="0">
                <a:solidFill>
                  <a:prstClr val="black"/>
                </a:solidFill>
              </a:endParaRPr>
            </a:p>
            <a:p>
              <a:pPr defTabSz="457200">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レンコン収穫体験・郷土料理体験・　</a:t>
              </a:r>
              <a:endParaRPr lang="en-US" altLang="ja-JP" sz="1600" dirty="0" smtClean="0">
                <a:solidFill>
                  <a:prstClr val="black"/>
                </a:solidFill>
              </a:endParaRPr>
            </a:p>
            <a:p>
              <a:pPr defTabSz="457200">
                <a:buClr>
                  <a:srgbClr val="33D5AB"/>
                </a:buClr>
              </a:pPr>
              <a:r>
                <a:rPr lang="ja-JP" altLang="en-US" sz="1600" dirty="0" smtClean="0">
                  <a:solidFill>
                    <a:prstClr val="black"/>
                  </a:solidFill>
                </a:rPr>
                <a:t>　　　　先移住者との交流会・空き家案内</a:t>
              </a:r>
              <a:endParaRPr lang="en-US" altLang="ja-JP" sz="16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移住相談窓口</a:t>
              </a:r>
              <a:endParaRPr lang="en-US" altLang="ja-JP" sz="2000" dirty="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情報提供のワンストップサービス</a:t>
              </a:r>
              <a:endParaRPr lang="en-US" altLang="ja-JP" sz="2000" dirty="0" smtClean="0">
                <a:solidFill>
                  <a:prstClr val="black"/>
                </a:solidFill>
              </a:endParaRPr>
            </a:p>
          </p:txBody>
        </p:sp>
        <p:sp>
          <p:nvSpPr>
            <p:cNvPr id="25" name="角丸四角形 24"/>
            <p:cNvSpPr/>
            <p:nvPr/>
          </p:nvSpPr>
          <p:spPr>
            <a:xfrm>
              <a:off x="11875"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地方移住への貢献</a:t>
              </a:r>
              <a:endParaRPr lang="ja-JP" altLang="en-US" sz="2400" dirty="0">
                <a:solidFill>
                  <a:prstClr val="white"/>
                </a:solidFill>
              </a:endParaRPr>
            </a:p>
          </p:txBody>
        </p:sp>
        <p:pic>
          <p:nvPicPr>
            <p:cNvPr id="7" name="図 6"/>
            <p:cNvPicPr>
              <a:picLocks noChangeAspect="1"/>
            </p:cNvPicPr>
            <p:nvPr/>
          </p:nvPicPr>
          <p:blipFill>
            <a:blip r:embed="rId5"/>
            <a:stretch>
              <a:fillRect/>
            </a:stretch>
          </p:blipFill>
          <p:spPr>
            <a:xfrm>
              <a:off x="2750009" y="2013595"/>
              <a:ext cx="1682642" cy="1688738"/>
            </a:xfrm>
            <a:prstGeom prst="rect">
              <a:avLst/>
            </a:prstGeom>
          </p:spPr>
        </p:pic>
      </p:grpSp>
    </p:spTree>
    <p:extLst>
      <p:ext uri="{BB962C8B-B14F-4D97-AF65-F5344CB8AC3E}">
        <p14:creationId xmlns:p14="http://schemas.microsoft.com/office/powerpoint/2010/main" val="1438361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1" y="1174023"/>
            <a:ext cx="1891266" cy="3492316"/>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2" name="スライド番号プレースホルダー 1"/>
          <p:cNvSpPr>
            <a:spLocks noGrp="1"/>
          </p:cNvSpPr>
          <p:nvPr>
            <p:ph type="sldNum" sz="quarter" idx="12"/>
          </p:nvPr>
        </p:nvSpPr>
        <p:spPr>
          <a:xfrm>
            <a:off x="6622224" y="6492875"/>
            <a:ext cx="2133600" cy="365125"/>
          </a:xfrm>
        </p:spPr>
        <p:txBody>
          <a:bodyPr/>
          <a:lstStyle/>
          <a:p>
            <a:fld id="{0BB1508F-D018-9240-A02E-51D33B9A99DD}" type="slidenum">
              <a:rPr lang="ja-JP" altLang="en-US" sz="2000" smtClean="0">
                <a:solidFill>
                  <a:prstClr val="black">
                    <a:tint val="75000"/>
                  </a:prstClr>
                </a:solidFill>
              </a:rPr>
              <a:pPr/>
              <a:t>84</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a:solidFill>
                  <a:prstClr val="black"/>
                </a:solidFill>
                <a:latin typeface="ＭＳ Ｐゴシック" panose="020B0600070205080204" pitchFamily="50" charset="-128"/>
              </a:rPr>
              <a:t>道</a:t>
            </a:r>
            <a:r>
              <a:rPr lang="ja-JP" altLang="en-US" sz="4000" dirty="0" smtClean="0">
                <a:solidFill>
                  <a:prstClr val="black"/>
                </a:solidFill>
                <a:latin typeface="ＭＳ Ｐゴシック" panose="020B0600070205080204" pitchFamily="50" charset="-128"/>
              </a:rPr>
              <a:t>の駅</a:t>
            </a:r>
            <a:r>
              <a:rPr lang="ja-JP" altLang="en-US" sz="4000" dirty="0">
                <a:solidFill>
                  <a:prstClr val="black"/>
                </a:solidFill>
                <a:latin typeface="ＭＳ Ｐゴシック" panose="020B0600070205080204" pitchFamily="50" charset="-128"/>
              </a:rPr>
              <a:t>　</a:t>
            </a:r>
            <a:r>
              <a:rPr lang="ja-JP" altLang="en-US" sz="4000" dirty="0" smtClean="0">
                <a:solidFill>
                  <a:prstClr val="black"/>
                </a:solidFill>
                <a:latin typeface="ＭＳ Ｐゴシック" panose="020B0600070205080204" pitchFamily="50" charset="-128"/>
              </a:rPr>
              <a:t>事業</a:t>
            </a:r>
            <a:r>
              <a:rPr lang="ja-JP" altLang="en-US" sz="4000" dirty="0">
                <a:solidFill>
                  <a:prstClr val="black"/>
                </a:solidFill>
                <a:latin typeface="ＭＳ Ｐゴシック" panose="020B0600070205080204" pitchFamily="50" charset="-128"/>
              </a:rPr>
              <a:t>スキーム</a:t>
            </a:r>
          </a:p>
        </p:txBody>
      </p:sp>
      <p:sp>
        <p:nvSpPr>
          <p:cNvPr id="4" name="角丸四角形 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6" name="正方形/長方形 5"/>
          <p:cNvSpPr/>
          <p:nvPr/>
        </p:nvSpPr>
        <p:spPr>
          <a:xfrm>
            <a:off x="933931" y="5398043"/>
            <a:ext cx="6253605" cy="1459957"/>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7" name="正方形/長方形 6"/>
          <p:cNvSpPr/>
          <p:nvPr/>
        </p:nvSpPr>
        <p:spPr>
          <a:xfrm>
            <a:off x="3451217" y="1173489"/>
            <a:ext cx="2443462" cy="3630908"/>
          </a:xfrm>
          <a:prstGeom prst="rect">
            <a:avLst/>
          </a:prstGeom>
          <a:solidFill>
            <a:srgbClr val="F4BAB6"/>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defTabSz="457200"/>
            <a:r>
              <a:rPr lang="ja-JP" altLang="ja-JP" sz="2400" dirty="0" smtClean="0">
                <a:solidFill>
                  <a:prstClr val="black"/>
                </a:solidFill>
              </a:rPr>
              <a:t>　</a:t>
            </a:r>
            <a:r>
              <a:rPr lang="ja-JP" altLang="en-US" sz="3200" dirty="0" smtClean="0">
                <a:solidFill>
                  <a:prstClr val="black"/>
                </a:solidFill>
              </a:rPr>
              <a:t>道の駅</a:t>
            </a:r>
            <a:endParaRPr lang="ja-JP" altLang="en-US" sz="3200" dirty="0">
              <a:solidFill>
                <a:prstClr val="black"/>
              </a:solidFill>
            </a:endParaRPr>
          </a:p>
        </p:txBody>
      </p:sp>
      <p:pic>
        <p:nvPicPr>
          <p:cNvPr id="8" name="図 7"/>
          <p:cNvPicPr>
            <a:picLocks noChangeAspect="1"/>
          </p:cNvPicPr>
          <p:nvPr/>
        </p:nvPicPr>
        <p:blipFill>
          <a:blip r:embed="rId2"/>
          <a:stretch>
            <a:fillRect/>
          </a:stretch>
        </p:blipFill>
        <p:spPr>
          <a:xfrm>
            <a:off x="3395999" y="2843981"/>
            <a:ext cx="2305412" cy="1682831"/>
          </a:xfrm>
          <a:prstGeom prst="rect">
            <a:avLst/>
          </a:prstGeom>
        </p:spPr>
      </p:pic>
      <p:sp>
        <p:nvSpPr>
          <p:cNvPr id="9" name="テキスト ボックス 8"/>
          <p:cNvSpPr txBox="1"/>
          <p:nvPr/>
        </p:nvSpPr>
        <p:spPr>
          <a:xfrm>
            <a:off x="2001705" y="5563713"/>
            <a:ext cx="800219" cy="461665"/>
          </a:xfrm>
          <a:prstGeom prst="rect">
            <a:avLst/>
          </a:prstGeom>
          <a:noFill/>
        </p:spPr>
        <p:txBody>
          <a:bodyPr wrap="none" rtlCol="0">
            <a:spAutoFit/>
          </a:bodyPr>
          <a:lstStyle/>
          <a:p>
            <a:pPr defTabSz="457200"/>
            <a:r>
              <a:rPr lang="ja-JP" altLang="en-US" sz="2400" dirty="0" smtClean="0">
                <a:solidFill>
                  <a:prstClr val="black"/>
                </a:solidFill>
              </a:rPr>
              <a:t>大学</a:t>
            </a:r>
            <a:endParaRPr lang="ja-JP" altLang="en-US" sz="2400" dirty="0">
              <a:solidFill>
                <a:prstClr val="black"/>
              </a:solidFill>
            </a:endParaRPr>
          </a:p>
        </p:txBody>
      </p:sp>
      <p:pic>
        <p:nvPicPr>
          <p:cNvPr id="11" name="図 10"/>
          <p:cNvPicPr>
            <a:picLocks noChangeAspect="1"/>
          </p:cNvPicPr>
          <p:nvPr/>
        </p:nvPicPr>
        <p:blipFill>
          <a:blip r:embed="rId3"/>
          <a:stretch>
            <a:fillRect/>
          </a:stretch>
        </p:blipFill>
        <p:spPr>
          <a:xfrm>
            <a:off x="1138414" y="5453266"/>
            <a:ext cx="1404734" cy="1404734"/>
          </a:xfrm>
          <a:prstGeom prst="rect">
            <a:avLst/>
          </a:prstGeom>
        </p:spPr>
      </p:pic>
      <p:pic>
        <p:nvPicPr>
          <p:cNvPr id="13" name="図 12"/>
          <p:cNvPicPr>
            <a:picLocks noChangeAspect="1"/>
          </p:cNvPicPr>
          <p:nvPr/>
        </p:nvPicPr>
        <p:blipFill>
          <a:blip r:embed="rId4"/>
          <a:stretch>
            <a:fillRect/>
          </a:stretch>
        </p:blipFill>
        <p:spPr>
          <a:xfrm>
            <a:off x="5646193" y="5488930"/>
            <a:ext cx="1369070" cy="1369070"/>
          </a:xfrm>
          <a:prstGeom prst="rect">
            <a:avLst/>
          </a:prstGeom>
        </p:spPr>
      </p:pic>
      <p:sp>
        <p:nvSpPr>
          <p:cNvPr id="15" name="左矢印 14"/>
          <p:cNvSpPr/>
          <p:nvPr/>
        </p:nvSpPr>
        <p:spPr>
          <a:xfrm rot="2700000">
            <a:off x="4769572" y="4750144"/>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a:solidFill>
                  <a:prstClr val="black"/>
                </a:solidFill>
              </a:rPr>
              <a:t>援助</a:t>
            </a:r>
          </a:p>
        </p:txBody>
      </p:sp>
      <p:sp>
        <p:nvSpPr>
          <p:cNvPr id="16" name="左右矢印 15"/>
          <p:cNvSpPr/>
          <p:nvPr/>
        </p:nvSpPr>
        <p:spPr>
          <a:xfrm>
            <a:off x="2968049" y="5466258"/>
            <a:ext cx="2498680" cy="642626"/>
          </a:xfrm>
          <a:prstGeom prst="leftRight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ニーズのマッチング</a:t>
            </a:r>
            <a:endParaRPr lang="ja-JP" altLang="en-US" b="1" dirty="0">
              <a:solidFill>
                <a:prstClr val="black"/>
              </a:solidFill>
            </a:endParaRPr>
          </a:p>
        </p:txBody>
      </p:sp>
      <p:sp>
        <p:nvSpPr>
          <p:cNvPr id="17" name="左右矢印 16"/>
          <p:cNvSpPr/>
          <p:nvPr/>
        </p:nvSpPr>
        <p:spPr>
          <a:xfrm rot="19179662">
            <a:off x="2441626" y="4845945"/>
            <a:ext cx="1473673" cy="642626"/>
          </a:xfrm>
          <a:prstGeom prst="leftRight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b="1" dirty="0">
              <a:solidFill>
                <a:prstClr val="black"/>
              </a:solidFill>
            </a:endParaRPr>
          </a:p>
        </p:txBody>
      </p:sp>
      <p:sp>
        <p:nvSpPr>
          <p:cNvPr id="18" name="テキスト ボックス 17"/>
          <p:cNvSpPr txBox="1"/>
          <p:nvPr/>
        </p:nvSpPr>
        <p:spPr>
          <a:xfrm>
            <a:off x="1628974" y="4956259"/>
            <a:ext cx="3253114" cy="369332"/>
          </a:xfrm>
          <a:prstGeom prst="rect">
            <a:avLst/>
          </a:prstGeom>
          <a:noFill/>
        </p:spPr>
        <p:txBody>
          <a:bodyPr wrap="none" rtlCol="0">
            <a:spAutoFit/>
          </a:bodyPr>
          <a:lstStyle/>
          <a:p>
            <a:pPr defTabSz="457200"/>
            <a:r>
              <a:rPr lang="ja-JP" altLang="en-US" dirty="0" smtClean="0">
                <a:solidFill>
                  <a:prstClr val="black"/>
                </a:solidFill>
              </a:rPr>
              <a:t>インターンシップの受入れ・派遣</a:t>
            </a:r>
            <a:endParaRPr lang="ja-JP" altLang="en-US" dirty="0">
              <a:solidFill>
                <a:prstClr val="black"/>
              </a:solidFill>
            </a:endParaRPr>
          </a:p>
        </p:txBody>
      </p:sp>
      <p:pic>
        <p:nvPicPr>
          <p:cNvPr id="21" name="図 20"/>
          <p:cNvPicPr>
            <a:picLocks noChangeAspect="1"/>
          </p:cNvPicPr>
          <p:nvPr/>
        </p:nvPicPr>
        <p:blipFill>
          <a:blip r:embed="rId5"/>
          <a:stretch>
            <a:fillRect/>
          </a:stretch>
        </p:blipFill>
        <p:spPr>
          <a:xfrm>
            <a:off x="4623408" y="6114783"/>
            <a:ext cx="2279028" cy="543621"/>
          </a:xfrm>
          <a:prstGeom prst="rect">
            <a:avLst/>
          </a:prstGeom>
        </p:spPr>
      </p:pic>
      <p:pic>
        <p:nvPicPr>
          <p:cNvPr id="22" name="図 21"/>
          <p:cNvPicPr>
            <a:picLocks noChangeAspect="1"/>
          </p:cNvPicPr>
          <p:nvPr/>
        </p:nvPicPr>
        <p:blipFill>
          <a:blip r:embed="rId4"/>
          <a:stretch>
            <a:fillRect/>
          </a:stretch>
        </p:blipFill>
        <p:spPr>
          <a:xfrm>
            <a:off x="-96634" y="1314479"/>
            <a:ext cx="1138853" cy="1138853"/>
          </a:xfrm>
          <a:prstGeom prst="rect">
            <a:avLst/>
          </a:prstGeom>
        </p:spPr>
      </p:pic>
      <p:pic>
        <p:nvPicPr>
          <p:cNvPr id="23" name="図 22" descr="7-1220756193_8.G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659" y="1460220"/>
            <a:ext cx="601061" cy="583029"/>
          </a:xfrm>
          <a:prstGeom prst="rect">
            <a:avLst/>
          </a:prstGeom>
        </p:spPr>
      </p:pic>
      <p:pic>
        <p:nvPicPr>
          <p:cNvPr id="25" name="図 24"/>
          <p:cNvPicPr>
            <a:picLocks noChangeAspect="1"/>
          </p:cNvPicPr>
          <p:nvPr/>
        </p:nvPicPr>
        <p:blipFill>
          <a:blip r:embed="rId4"/>
          <a:stretch>
            <a:fillRect/>
          </a:stretch>
        </p:blipFill>
        <p:spPr>
          <a:xfrm>
            <a:off x="4774128" y="1257423"/>
            <a:ext cx="1327625" cy="1327625"/>
          </a:xfrm>
          <a:prstGeom prst="rect">
            <a:avLst/>
          </a:prstGeom>
        </p:spPr>
      </p:pic>
      <p:pic>
        <p:nvPicPr>
          <p:cNvPr id="26" name="図 25"/>
          <p:cNvPicPr>
            <a:picLocks noChangeAspect="1"/>
          </p:cNvPicPr>
          <p:nvPr/>
        </p:nvPicPr>
        <p:blipFill>
          <a:blip r:embed="rId7"/>
          <a:stretch>
            <a:fillRect/>
          </a:stretch>
        </p:blipFill>
        <p:spPr>
          <a:xfrm>
            <a:off x="5080916" y="1766482"/>
            <a:ext cx="717129" cy="420977"/>
          </a:xfrm>
          <a:prstGeom prst="rect">
            <a:avLst/>
          </a:prstGeom>
        </p:spPr>
      </p:pic>
      <p:sp>
        <p:nvSpPr>
          <p:cNvPr id="27" name="テキスト ボックス 26"/>
          <p:cNvSpPr txBox="1"/>
          <p:nvPr/>
        </p:nvSpPr>
        <p:spPr>
          <a:xfrm>
            <a:off x="855902" y="1767134"/>
            <a:ext cx="1201024" cy="461665"/>
          </a:xfrm>
          <a:prstGeom prst="rect">
            <a:avLst/>
          </a:prstGeom>
          <a:noFill/>
        </p:spPr>
        <p:txBody>
          <a:bodyPr wrap="square" rtlCol="0">
            <a:spAutoFit/>
          </a:bodyPr>
          <a:lstStyle/>
          <a:p>
            <a:pPr defTabSz="457200"/>
            <a:r>
              <a:rPr lang="ja-JP" altLang="en-US" sz="2400" dirty="0" smtClean="0">
                <a:solidFill>
                  <a:prstClr val="black"/>
                </a:solidFill>
              </a:rPr>
              <a:t>土浦市</a:t>
            </a:r>
            <a:endParaRPr lang="ja-JP" altLang="en-US" sz="2400" dirty="0">
              <a:solidFill>
                <a:prstClr val="black"/>
              </a:solidFill>
            </a:endParaRPr>
          </a:p>
        </p:txBody>
      </p:sp>
      <p:sp>
        <p:nvSpPr>
          <p:cNvPr id="28" name="テキスト ボックス 27"/>
          <p:cNvSpPr txBox="1"/>
          <p:nvPr/>
        </p:nvSpPr>
        <p:spPr>
          <a:xfrm>
            <a:off x="3445980" y="1213781"/>
            <a:ext cx="1807809" cy="892552"/>
          </a:xfrm>
          <a:prstGeom prst="rect">
            <a:avLst/>
          </a:prstGeom>
          <a:noFill/>
        </p:spPr>
        <p:txBody>
          <a:bodyPr wrap="square" rtlCol="0">
            <a:spAutoFit/>
          </a:bodyPr>
          <a:lstStyle/>
          <a:p>
            <a:pPr defTabSz="457200"/>
            <a:r>
              <a:rPr lang="ja-JP" altLang="en-US" sz="2400" b="1" dirty="0" smtClean="0">
                <a:solidFill>
                  <a:prstClr val="black"/>
                </a:solidFill>
              </a:rPr>
              <a:t>指定管理者</a:t>
            </a:r>
            <a:endParaRPr lang="en-US" altLang="ja-JP" sz="2400" b="1" dirty="0" smtClean="0">
              <a:solidFill>
                <a:prstClr val="black"/>
              </a:solidFill>
            </a:endParaRPr>
          </a:p>
          <a:p>
            <a:pPr defTabSz="457200"/>
            <a:r>
              <a:rPr lang="ja-JP" altLang="en-US" sz="2400" b="1" dirty="0" smtClean="0">
                <a:solidFill>
                  <a:prstClr val="black"/>
                </a:solidFill>
              </a:rPr>
              <a:t>　　</a:t>
            </a:r>
            <a:r>
              <a:rPr lang="en-US" altLang="ja-JP" sz="2800" b="1" dirty="0" smtClean="0">
                <a:solidFill>
                  <a:prstClr val="black"/>
                </a:solidFill>
              </a:rPr>
              <a:t>JA</a:t>
            </a:r>
            <a:endParaRPr lang="ja-JP" altLang="en-US" sz="2800" b="1" dirty="0">
              <a:solidFill>
                <a:prstClr val="black"/>
              </a:solidFill>
            </a:endParaRPr>
          </a:p>
        </p:txBody>
      </p:sp>
      <p:sp>
        <p:nvSpPr>
          <p:cNvPr id="29" name="左矢印 28"/>
          <p:cNvSpPr/>
          <p:nvPr/>
        </p:nvSpPr>
        <p:spPr>
          <a:xfrm rot="16200000">
            <a:off x="4145847" y="2712491"/>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b="1" dirty="0">
              <a:solidFill>
                <a:prstClr val="black"/>
              </a:solidFill>
            </a:endParaRPr>
          </a:p>
        </p:txBody>
      </p:sp>
      <p:sp>
        <p:nvSpPr>
          <p:cNvPr id="30" name="テキスト ボックス 29"/>
          <p:cNvSpPr txBox="1"/>
          <p:nvPr/>
        </p:nvSpPr>
        <p:spPr>
          <a:xfrm>
            <a:off x="4344606" y="2780450"/>
            <a:ext cx="646331" cy="369332"/>
          </a:xfrm>
          <a:prstGeom prst="rect">
            <a:avLst/>
          </a:prstGeom>
          <a:noFill/>
        </p:spPr>
        <p:txBody>
          <a:bodyPr wrap="none" rtlCol="0">
            <a:spAutoFit/>
          </a:bodyPr>
          <a:lstStyle/>
          <a:p>
            <a:pPr defTabSz="457200"/>
            <a:r>
              <a:rPr lang="ja-JP" altLang="en-US" dirty="0" smtClean="0">
                <a:solidFill>
                  <a:prstClr val="black"/>
                </a:solidFill>
              </a:rPr>
              <a:t>管理</a:t>
            </a:r>
            <a:endParaRPr lang="ja-JP" altLang="en-US" dirty="0">
              <a:solidFill>
                <a:prstClr val="black"/>
              </a:solidFill>
            </a:endParaRPr>
          </a:p>
        </p:txBody>
      </p:sp>
      <p:sp>
        <p:nvSpPr>
          <p:cNvPr id="31" name="左矢印 30"/>
          <p:cNvSpPr/>
          <p:nvPr/>
        </p:nvSpPr>
        <p:spPr>
          <a:xfrm flipH="1">
            <a:off x="2368621" y="1658732"/>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委託</a:t>
            </a:r>
            <a:endParaRPr lang="ja-JP" altLang="en-US" b="1" dirty="0">
              <a:solidFill>
                <a:prstClr val="black"/>
              </a:solidFill>
            </a:endParaRPr>
          </a:p>
        </p:txBody>
      </p:sp>
      <p:sp>
        <p:nvSpPr>
          <p:cNvPr id="32" name="左矢印 31"/>
          <p:cNvSpPr/>
          <p:nvPr/>
        </p:nvSpPr>
        <p:spPr>
          <a:xfrm>
            <a:off x="1760656" y="1257830"/>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土地</a:t>
            </a:r>
            <a:endParaRPr lang="ja-JP" altLang="en-US" b="1" dirty="0">
              <a:solidFill>
                <a:prstClr val="black"/>
              </a:solidFill>
            </a:endParaRPr>
          </a:p>
        </p:txBody>
      </p:sp>
      <p:pic>
        <p:nvPicPr>
          <p:cNvPr id="33" name="図 32"/>
          <p:cNvPicPr>
            <a:picLocks noChangeAspect="1"/>
          </p:cNvPicPr>
          <p:nvPr/>
        </p:nvPicPr>
        <p:blipFill>
          <a:blip r:embed="rId8"/>
          <a:stretch>
            <a:fillRect/>
          </a:stretch>
        </p:blipFill>
        <p:spPr>
          <a:xfrm>
            <a:off x="0" y="3609473"/>
            <a:ext cx="1128195" cy="1128195"/>
          </a:xfrm>
          <a:prstGeom prst="rect">
            <a:avLst/>
          </a:prstGeom>
        </p:spPr>
      </p:pic>
      <p:sp>
        <p:nvSpPr>
          <p:cNvPr id="34" name="テキスト ボックス 33"/>
          <p:cNvSpPr txBox="1"/>
          <p:nvPr/>
        </p:nvSpPr>
        <p:spPr>
          <a:xfrm>
            <a:off x="916905" y="3476959"/>
            <a:ext cx="924379" cy="461665"/>
          </a:xfrm>
          <a:prstGeom prst="rect">
            <a:avLst/>
          </a:prstGeom>
          <a:noFill/>
        </p:spPr>
        <p:txBody>
          <a:bodyPr wrap="square" rtlCol="0">
            <a:spAutoFit/>
          </a:bodyPr>
          <a:lstStyle/>
          <a:p>
            <a:pPr defTabSz="457200"/>
            <a:r>
              <a:rPr lang="ja-JP" altLang="en-US" sz="2400" dirty="0" smtClean="0">
                <a:solidFill>
                  <a:prstClr val="black"/>
                </a:solidFill>
              </a:rPr>
              <a:t>農家</a:t>
            </a:r>
            <a:endParaRPr lang="ja-JP" altLang="en-US" sz="2400" dirty="0">
              <a:solidFill>
                <a:prstClr val="black"/>
              </a:solidFill>
            </a:endParaRPr>
          </a:p>
        </p:txBody>
      </p:sp>
      <p:sp>
        <p:nvSpPr>
          <p:cNvPr id="35" name="屈折矢印 34"/>
          <p:cNvSpPr/>
          <p:nvPr/>
        </p:nvSpPr>
        <p:spPr>
          <a:xfrm rot="5400000" flipV="1">
            <a:off x="1897624" y="2708313"/>
            <a:ext cx="980208" cy="1473312"/>
          </a:xfrm>
          <a:prstGeom prst="bentUpArrow">
            <a:avLst>
              <a:gd name="adj1" fmla="val 17011"/>
              <a:gd name="adj2" fmla="val 25000"/>
              <a:gd name="adj3" fmla="val 23859"/>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36" name="左矢印 35"/>
          <p:cNvSpPr/>
          <p:nvPr/>
        </p:nvSpPr>
        <p:spPr>
          <a:xfrm rot="16200000">
            <a:off x="479536" y="2610892"/>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b="1" dirty="0">
              <a:solidFill>
                <a:prstClr val="black"/>
              </a:solidFill>
            </a:endParaRPr>
          </a:p>
        </p:txBody>
      </p:sp>
      <p:sp>
        <p:nvSpPr>
          <p:cNvPr id="37" name="テキスト ボックス 36"/>
          <p:cNvSpPr txBox="1"/>
          <p:nvPr/>
        </p:nvSpPr>
        <p:spPr>
          <a:xfrm>
            <a:off x="307474" y="2653426"/>
            <a:ext cx="1338828" cy="646331"/>
          </a:xfrm>
          <a:prstGeom prst="rect">
            <a:avLst/>
          </a:prstGeom>
          <a:noFill/>
        </p:spPr>
        <p:txBody>
          <a:bodyPr wrap="none" rtlCol="0">
            <a:spAutoFit/>
          </a:bodyPr>
          <a:lstStyle/>
          <a:p>
            <a:pPr algn="ctr" defTabSz="457200"/>
            <a:r>
              <a:rPr lang="ja-JP" altLang="en-US" dirty="0" smtClean="0">
                <a:solidFill>
                  <a:prstClr val="black"/>
                </a:solidFill>
              </a:rPr>
              <a:t>固定資産税</a:t>
            </a:r>
            <a:endParaRPr lang="en-US" altLang="ja-JP" dirty="0" smtClean="0">
              <a:solidFill>
                <a:prstClr val="black"/>
              </a:solidFill>
            </a:endParaRPr>
          </a:p>
          <a:p>
            <a:pPr algn="ctr" defTabSz="457200"/>
            <a:r>
              <a:rPr lang="ja-JP" altLang="en-US" dirty="0" smtClean="0">
                <a:solidFill>
                  <a:prstClr val="black"/>
                </a:solidFill>
              </a:rPr>
              <a:t>引き下げ</a:t>
            </a:r>
            <a:endParaRPr lang="ja-JP" altLang="en-US" dirty="0">
              <a:solidFill>
                <a:prstClr val="black"/>
              </a:solidFill>
            </a:endParaRPr>
          </a:p>
        </p:txBody>
      </p:sp>
      <p:sp>
        <p:nvSpPr>
          <p:cNvPr id="38" name="テキスト ボックス 37"/>
          <p:cNvSpPr txBox="1"/>
          <p:nvPr/>
        </p:nvSpPr>
        <p:spPr>
          <a:xfrm>
            <a:off x="1649982" y="3798525"/>
            <a:ext cx="1749197" cy="646331"/>
          </a:xfrm>
          <a:prstGeom prst="rect">
            <a:avLst/>
          </a:prstGeom>
          <a:noFill/>
        </p:spPr>
        <p:txBody>
          <a:bodyPr wrap="none" rtlCol="0">
            <a:spAutoFit/>
          </a:bodyPr>
          <a:lstStyle/>
          <a:p>
            <a:pPr defTabSz="457200"/>
            <a:r>
              <a:rPr lang="ja-JP" altLang="en-US" dirty="0" smtClean="0">
                <a:solidFill>
                  <a:prstClr val="black"/>
                </a:solidFill>
              </a:rPr>
              <a:t>直販所の提供</a:t>
            </a:r>
            <a:endParaRPr lang="en-US" altLang="ja-JP" dirty="0" smtClean="0">
              <a:solidFill>
                <a:prstClr val="black"/>
              </a:solidFill>
            </a:endParaRPr>
          </a:p>
          <a:p>
            <a:pPr defTabSz="457200"/>
            <a:r>
              <a:rPr lang="ja-JP" altLang="en-US" dirty="0" smtClean="0">
                <a:solidFill>
                  <a:prstClr val="black"/>
                </a:solidFill>
              </a:rPr>
              <a:t>消費者との交流</a:t>
            </a:r>
            <a:endParaRPr lang="ja-JP" altLang="en-US" dirty="0">
              <a:solidFill>
                <a:prstClr val="black"/>
              </a:solidFill>
            </a:endParaRPr>
          </a:p>
        </p:txBody>
      </p:sp>
      <p:sp>
        <p:nvSpPr>
          <p:cNvPr id="39" name="屈折矢印 38"/>
          <p:cNvSpPr/>
          <p:nvPr/>
        </p:nvSpPr>
        <p:spPr>
          <a:xfrm rot="16200000" flipV="1">
            <a:off x="2715560" y="2302967"/>
            <a:ext cx="980744" cy="1473312"/>
          </a:xfrm>
          <a:prstGeom prst="bentUpArrow">
            <a:avLst>
              <a:gd name="adj1" fmla="val 14728"/>
              <a:gd name="adj2" fmla="val 25000"/>
              <a:gd name="adj3" fmla="val 23859"/>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40" name="テキスト ボックス 39"/>
          <p:cNvSpPr txBox="1"/>
          <p:nvPr/>
        </p:nvSpPr>
        <p:spPr>
          <a:xfrm>
            <a:off x="1854547" y="2469340"/>
            <a:ext cx="1338828" cy="369332"/>
          </a:xfrm>
          <a:prstGeom prst="rect">
            <a:avLst/>
          </a:prstGeom>
          <a:noFill/>
        </p:spPr>
        <p:txBody>
          <a:bodyPr wrap="none" rtlCol="0">
            <a:spAutoFit/>
          </a:bodyPr>
          <a:lstStyle/>
          <a:p>
            <a:pPr defTabSz="457200"/>
            <a:r>
              <a:rPr lang="ja-JP" altLang="en-US" dirty="0" smtClean="0">
                <a:solidFill>
                  <a:prstClr val="black"/>
                </a:solidFill>
              </a:rPr>
              <a:t>耕作放棄地</a:t>
            </a:r>
            <a:endParaRPr lang="ja-JP" altLang="en-US" dirty="0">
              <a:solidFill>
                <a:prstClr val="black"/>
              </a:solidFill>
            </a:endParaRPr>
          </a:p>
        </p:txBody>
      </p:sp>
      <p:sp>
        <p:nvSpPr>
          <p:cNvPr id="41" name="正方形/長方形 40"/>
          <p:cNvSpPr/>
          <p:nvPr/>
        </p:nvSpPr>
        <p:spPr>
          <a:xfrm>
            <a:off x="7316579" y="2567866"/>
            <a:ext cx="1716981" cy="1753329"/>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dirty="0" smtClean="0">
              <a:solidFill>
                <a:prstClr val="white"/>
              </a:solidFill>
            </a:endParaRPr>
          </a:p>
          <a:p>
            <a:pPr algn="ctr" defTabSz="457200"/>
            <a:endParaRPr lang="en-US" altLang="ja-JP" dirty="0">
              <a:solidFill>
                <a:prstClr val="white"/>
              </a:solidFill>
            </a:endParaRPr>
          </a:p>
          <a:p>
            <a:pPr algn="ctr" defTabSz="457200"/>
            <a:endParaRPr lang="en-US" altLang="ja-JP" sz="2400" dirty="0" smtClean="0">
              <a:solidFill>
                <a:srgbClr val="000000"/>
              </a:solidFill>
            </a:endParaRPr>
          </a:p>
          <a:p>
            <a:pPr algn="ctr" defTabSz="457200"/>
            <a:endParaRPr lang="en-US" altLang="ja-JP" sz="2400" dirty="0">
              <a:solidFill>
                <a:srgbClr val="000000"/>
              </a:solidFill>
            </a:endParaRPr>
          </a:p>
          <a:p>
            <a:pPr algn="ctr" defTabSz="457200"/>
            <a:r>
              <a:rPr lang="ja-JP" altLang="en-US" sz="2400" dirty="0" smtClean="0">
                <a:solidFill>
                  <a:srgbClr val="000000"/>
                </a:solidFill>
              </a:rPr>
              <a:t>利用者</a:t>
            </a:r>
            <a:endParaRPr lang="ja-JP" altLang="en-US" sz="2400" dirty="0">
              <a:solidFill>
                <a:srgbClr val="000000"/>
              </a:solidFill>
            </a:endParaRPr>
          </a:p>
        </p:txBody>
      </p:sp>
      <p:sp>
        <p:nvSpPr>
          <p:cNvPr id="44" name="角丸四角形吹き出し 43"/>
          <p:cNvSpPr/>
          <p:nvPr/>
        </p:nvSpPr>
        <p:spPr>
          <a:xfrm>
            <a:off x="6930044" y="4711669"/>
            <a:ext cx="2213956" cy="1128158"/>
          </a:xfrm>
          <a:prstGeom prst="wedgeRoundRectCallout">
            <a:avLst>
              <a:gd name="adj1" fmla="val 9040"/>
              <a:gd name="adj2" fmla="val -93054"/>
              <a:gd name="adj3" fmla="val 16667"/>
            </a:avLst>
          </a:prstGeom>
          <a:solidFill>
            <a:srgbClr val="FFFFFF"/>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dirty="0" smtClean="0">
                <a:solidFill>
                  <a:srgbClr val="000000"/>
                </a:solidFill>
              </a:rPr>
              <a:t>耕作放棄地を</a:t>
            </a:r>
            <a:endParaRPr lang="en-US" altLang="ja-JP" dirty="0" smtClean="0">
              <a:solidFill>
                <a:srgbClr val="000000"/>
              </a:solidFill>
            </a:endParaRPr>
          </a:p>
          <a:p>
            <a:pPr algn="r" defTabSz="457200"/>
            <a:r>
              <a:rPr lang="ja-JP" altLang="en-US" dirty="0" smtClean="0">
                <a:solidFill>
                  <a:srgbClr val="000000"/>
                </a:solidFill>
              </a:rPr>
              <a:t>活用した</a:t>
            </a:r>
            <a:endParaRPr lang="en-US" altLang="ja-JP" dirty="0" smtClean="0">
              <a:solidFill>
                <a:srgbClr val="000000"/>
              </a:solidFill>
            </a:endParaRPr>
          </a:p>
          <a:p>
            <a:pPr algn="r" defTabSz="457200"/>
            <a:r>
              <a:rPr lang="ja-JP" altLang="en-US" dirty="0" smtClean="0">
                <a:solidFill>
                  <a:srgbClr val="000000"/>
                </a:solidFill>
              </a:rPr>
              <a:t>市民農園</a:t>
            </a:r>
            <a:endParaRPr lang="ja-JP" altLang="en-US" dirty="0">
              <a:solidFill>
                <a:srgbClr val="000000"/>
              </a:solidFill>
            </a:endParaRPr>
          </a:p>
        </p:txBody>
      </p:sp>
      <p:pic>
        <p:nvPicPr>
          <p:cNvPr id="42" name="図 41"/>
          <p:cNvPicPr>
            <a:picLocks noChangeAspect="1"/>
          </p:cNvPicPr>
          <p:nvPr/>
        </p:nvPicPr>
        <p:blipFill>
          <a:blip r:embed="rId9"/>
          <a:stretch>
            <a:fillRect/>
          </a:stretch>
        </p:blipFill>
        <p:spPr>
          <a:xfrm>
            <a:off x="7785666" y="2798553"/>
            <a:ext cx="1098998" cy="1098998"/>
          </a:xfrm>
          <a:prstGeom prst="rect">
            <a:avLst/>
          </a:prstGeom>
        </p:spPr>
      </p:pic>
      <p:pic>
        <p:nvPicPr>
          <p:cNvPr id="43" name="図 42"/>
          <p:cNvPicPr>
            <a:picLocks noChangeAspect="1"/>
          </p:cNvPicPr>
          <p:nvPr/>
        </p:nvPicPr>
        <p:blipFill>
          <a:blip r:embed="rId10"/>
          <a:stretch>
            <a:fillRect/>
          </a:stretch>
        </p:blipFill>
        <p:spPr>
          <a:xfrm>
            <a:off x="7040483" y="4710357"/>
            <a:ext cx="1101857" cy="1101857"/>
          </a:xfrm>
          <a:prstGeom prst="rect">
            <a:avLst/>
          </a:prstGeom>
        </p:spPr>
      </p:pic>
      <p:sp>
        <p:nvSpPr>
          <p:cNvPr id="45" name="左矢印 44"/>
          <p:cNvSpPr/>
          <p:nvPr/>
        </p:nvSpPr>
        <p:spPr>
          <a:xfrm>
            <a:off x="5516000" y="3365146"/>
            <a:ext cx="1756421"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賑わいの創造</a:t>
            </a:r>
            <a:endParaRPr lang="ja-JP" altLang="en-US" b="1" dirty="0">
              <a:solidFill>
                <a:prstClr val="black"/>
              </a:solidFill>
            </a:endParaRPr>
          </a:p>
        </p:txBody>
      </p:sp>
      <p:sp>
        <p:nvSpPr>
          <p:cNvPr id="46" name="左矢印 45"/>
          <p:cNvSpPr/>
          <p:nvPr/>
        </p:nvSpPr>
        <p:spPr>
          <a:xfrm flipH="1">
            <a:off x="6176210" y="2980247"/>
            <a:ext cx="1592112"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機能の提供</a:t>
            </a:r>
            <a:endParaRPr lang="ja-JP" altLang="en-US" b="1" dirty="0">
              <a:solidFill>
                <a:prstClr val="black"/>
              </a:solidFill>
            </a:endParaRPr>
          </a:p>
        </p:txBody>
      </p:sp>
      <p:sp>
        <p:nvSpPr>
          <p:cNvPr id="47" name="角丸四角形吹き出し 46"/>
          <p:cNvSpPr/>
          <p:nvPr/>
        </p:nvSpPr>
        <p:spPr>
          <a:xfrm>
            <a:off x="6352968" y="1400749"/>
            <a:ext cx="2213956" cy="1035431"/>
          </a:xfrm>
          <a:prstGeom prst="wedgeRoundRectCallout">
            <a:avLst>
              <a:gd name="adj1" fmla="val -43645"/>
              <a:gd name="adj2" fmla="val 122287"/>
              <a:gd name="adj3" fmla="val 16667"/>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srgbClr val="000000"/>
                </a:solidFill>
              </a:rPr>
              <a:t>休憩機能</a:t>
            </a:r>
            <a:endParaRPr lang="en-US" altLang="ja-JP" dirty="0" smtClean="0">
              <a:solidFill>
                <a:srgbClr val="000000"/>
              </a:solidFill>
            </a:endParaRPr>
          </a:p>
          <a:p>
            <a:pPr marL="285750" indent="-285750" defTabSz="457200">
              <a:buFont typeface="Arial"/>
              <a:buChar char="•"/>
            </a:pPr>
            <a:r>
              <a:rPr lang="ja-JP" altLang="en-US" dirty="0" smtClean="0">
                <a:solidFill>
                  <a:srgbClr val="000000"/>
                </a:solidFill>
              </a:rPr>
              <a:t>情報発信機能</a:t>
            </a:r>
            <a:endParaRPr lang="en-US" altLang="ja-JP" dirty="0" smtClean="0">
              <a:solidFill>
                <a:srgbClr val="000000"/>
              </a:solidFill>
            </a:endParaRPr>
          </a:p>
          <a:p>
            <a:pPr marL="285750" indent="-285750" defTabSz="457200">
              <a:buFont typeface="Arial"/>
              <a:buChar char="•"/>
            </a:pPr>
            <a:r>
              <a:rPr lang="ja-JP" altLang="en-US" dirty="0" smtClean="0">
                <a:solidFill>
                  <a:srgbClr val="000000"/>
                </a:solidFill>
              </a:rPr>
              <a:t>地域の連携機能</a:t>
            </a:r>
            <a:endParaRPr lang="ja-JP" altLang="en-US" dirty="0">
              <a:solidFill>
                <a:srgbClr val="000000"/>
              </a:solidFill>
            </a:endParaRPr>
          </a:p>
        </p:txBody>
      </p:sp>
    </p:spTree>
    <p:extLst>
      <p:ext uri="{BB962C8B-B14F-4D97-AF65-F5344CB8AC3E}">
        <p14:creationId xmlns:p14="http://schemas.microsoft.com/office/powerpoint/2010/main" val="991512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地方移住への貢献</a:t>
            </a:r>
            <a:endParaRPr lang="ja-JP" altLang="en-US" sz="4000" dirty="0">
              <a:solidFill>
                <a:prstClr val="black"/>
              </a:solidFill>
              <a:latin typeface="ＭＳ Ｐゴシック" panose="020B0600070205080204" pitchFamily="50" charset="-128"/>
            </a:endParaRPr>
          </a:p>
        </p:txBody>
      </p:sp>
      <p:sp>
        <p:nvSpPr>
          <p:cNvPr id="6" name="角丸四角形 5"/>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pic>
        <p:nvPicPr>
          <p:cNvPr id="52" name="図 51"/>
          <p:cNvPicPr>
            <a:picLocks noChangeAspect="1"/>
          </p:cNvPicPr>
          <p:nvPr/>
        </p:nvPicPr>
        <p:blipFill>
          <a:blip r:embed="rId2"/>
          <a:stretch>
            <a:fillRect/>
          </a:stretch>
        </p:blipFill>
        <p:spPr>
          <a:xfrm>
            <a:off x="6834296" y="3936250"/>
            <a:ext cx="1089457" cy="1014192"/>
          </a:xfrm>
          <a:prstGeom prst="rect">
            <a:avLst/>
          </a:prstGeom>
          <a:noFill/>
          <a:ln>
            <a:noFill/>
          </a:ln>
        </p:spPr>
      </p:pic>
      <p:sp>
        <p:nvSpPr>
          <p:cNvPr id="47" name="正方形/長方形 46"/>
          <p:cNvSpPr/>
          <p:nvPr/>
        </p:nvSpPr>
        <p:spPr>
          <a:xfrm>
            <a:off x="2278573" y="5540986"/>
            <a:ext cx="1708043" cy="1266010"/>
          </a:xfrm>
          <a:prstGeom prst="rect">
            <a:avLst/>
          </a:prstGeom>
          <a:solidFill>
            <a:srgbClr val="CC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dirty="0" smtClean="0">
              <a:solidFill>
                <a:prstClr val="white"/>
              </a:solidFill>
            </a:endParaRPr>
          </a:p>
          <a:p>
            <a:pPr algn="ctr" defTabSz="457200"/>
            <a:endParaRPr lang="en-US" altLang="ja-JP" sz="2400" dirty="0" smtClean="0">
              <a:solidFill>
                <a:srgbClr val="000000"/>
              </a:solidFill>
            </a:endParaRPr>
          </a:p>
          <a:p>
            <a:pPr algn="ctr" defTabSz="457200"/>
            <a:r>
              <a:rPr lang="ja-JP" altLang="en-US" sz="2400" dirty="0" smtClean="0">
                <a:solidFill>
                  <a:srgbClr val="000000"/>
                </a:solidFill>
              </a:rPr>
              <a:t>二地域居住</a:t>
            </a:r>
            <a:endParaRPr lang="en-US" altLang="ja-JP" dirty="0">
              <a:solidFill>
                <a:prstClr val="white"/>
              </a:solidFill>
            </a:endParaRPr>
          </a:p>
        </p:txBody>
      </p:sp>
      <p:pic>
        <p:nvPicPr>
          <p:cNvPr id="1030" name="Picture 6" descr="水車小屋のイラス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8923" y="5510829"/>
            <a:ext cx="1189571" cy="948091"/>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正方形/長方形 20"/>
          <p:cNvSpPr/>
          <p:nvPr/>
        </p:nvSpPr>
        <p:spPr>
          <a:xfrm>
            <a:off x="7091174" y="1706195"/>
            <a:ext cx="1890424" cy="1517727"/>
          </a:xfrm>
          <a:prstGeom prst="rect">
            <a:avLst/>
          </a:prstGeom>
          <a:solidFill>
            <a:srgbClr val="F4BAB6"/>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2400" dirty="0" smtClean="0">
              <a:solidFill>
                <a:prstClr val="black"/>
              </a:solidFill>
            </a:endParaRPr>
          </a:p>
          <a:p>
            <a:pPr algn="ctr" defTabSz="457200"/>
            <a:r>
              <a:rPr lang="ja-JP" altLang="en-US" sz="3200" dirty="0" smtClean="0">
                <a:solidFill>
                  <a:prstClr val="black"/>
                </a:solidFill>
              </a:rPr>
              <a:t>道の駅</a:t>
            </a:r>
            <a:endParaRPr lang="ja-JP" altLang="en-US" sz="3200" dirty="0">
              <a:solidFill>
                <a:prstClr val="black"/>
              </a:solidFill>
            </a:endParaRPr>
          </a:p>
        </p:txBody>
      </p:sp>
      <p:pic>
        <p:nvPicPr>
          <p:cNvPr id="22" name="図 21"/>
          <p:cNvPicPr>
            <a:picLocks noChangeAspect="1"/>
          </p:cNvPicPr>
          <p:nvPr/>
        </p:nvPicPr>
        <p:blipFill>
          <a:blip r:embed="rId4"/>
          <a:stretch>
            <a:fillRect/>
          </a:stretch>
        </p:blipFill>
        <p:spPr>
          <a:xfrm>
            <a:off x="7144576" y="1648192"/>
            <a:ext cx="1783620" cy="1178967"/>
          </a:xfrm>
          <a:prstGeom prst="rect">
            <a:avLst/>
          </a:prstGeom>
        </p:spPr>
      </p:pic>
      <p:sp>
        <p:nvSpPr>
          <p:cNvPr id="24" name="正方形/長方形 23"/>
          <p:cNvSpPr/>
          <p:nvPr/>
        </p:nvSpPr>
        <p:spPr>
          <a:xfrm>
            <a:off x="5027711" y="5528425"/>
            <a:ext cx="1528570" cy="1265847"/>
          </a:xfrm>
          <a:prstGeom prst="rect">
            <a:avLst/>
          </a:prstGeom>
          <a:solidFill>
            <a:srgbClr val="CC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dirty="0" smtClean="0">
              <a:solidFill>
                <a:prstClr val="white"/>
              </a:solidFill>
            </a:endParaRPr>
          </a:p>
          <a:p>
            <a:pPr algn="ctr" defTabSz="457200"/>
            <a:endParaRPr lang="en-US" altLang="ja-JP" sz="2400" dirty="0">
              <a:solidFill>
                <a:srgbClr val="000000"/>
              </a:solidFill>
            </a:endParaRPr>
          </a:p>
          <a:p>
            <a:pPr algn="ctr" defTabSz="457200"/>
            <a:r>
              <a:rPr lang="ja-JP" altLang="en-US" sz="2400" dirty="0" smtClean="0">
                <a:solidFill>
                  <a:srgbClr val="000000"/>
                </a:solidFill>
              </a:rPr>
              <a:t>完全移住</a:t>
            </a:r>
            <a:endParaRPr lang="en-US" altLang="ja-JP" sz="2400" dirty="0">
              <a:solidFill>
                <a:srgbClr val="000000"/>
              </a:solidFill>
            </a:endParaRPr>
          </a:p>
        </p:txBody>
      </p:sp>
      <p:sp>
        <p:nvSpPr>
          <p:cNvPr id="45" name="正方形/長方形 44"/>
          <p:cNvSpPr/>
          <p:nvPr/>
        </p:nvSpPr>
        <p:spPr>
          <a:xfrm>
            <a:off x="3435218" y="5034936"/>
            <a:ext cx="2237249" cy="1106517"/>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sz="2400" dirty="0" smtClean="0">
              <a:solidFill>
                <a:prstClr val="black"/>
              </a:solidFill>
            </a:endParaRPr>
          </a:p>
          <a:p>
            <a:pPr algn="ctr" defTabSz="457200"/>
            <a:endParaRPr lang="en-US" altLang="ja-JP" sz="2400" dirty="0" smtClean="0">
              <a:solidFill>
                <a:prstClr val="black"/>
              </a:solidFill>
            </a:endParaRPr>
          </a:p>
          <a:p>
            <a:pPr algn="ctr" defTabSz="457200"/>
            <a:r>
              <a:rPr lang="ja-JP" altLang="en-US" sz="2400" dirty="0" smtClean="0">
                <a:solidFill>
                  <a:prstClr val="black"/>
                </a:solidFill>
              </a:rPr>
              <a:t>移住</a:t>
            </a:r>
            <a:r>
              <a:rPr lang="ja-JP" altLang="en-US" sz="2400" dirty="0">
                <a:solidFill>
                  <a:prstClr val="black"/>
                </a:solidFill>
              </a:rPr>
              <a:t>希望者</a:t>
            </a:r>
          </a:p>
        </p:txBody>
      </p:sp>
      <p:pic>
        <p:nvPicPr>
          <p:cNvPr id="1032" name="Picture 8" descr="定年後のスローライフ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68187" y="4686426"/>
            <a:ext cx="1350428" cy="1137361"/>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木造住宅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76252" y="5597212"/>
            <a:ext cx="980029" cy="877671"/>
          </a:xfrm>
          <a:prstGeom prst="rect">
            <a:avLst/>
          </a:prstGeom>
          <a:noFill/>
          <a:extLst>
            <a:ext uri="{909E8E84-426E-40dd-AFC4-6F175D3DCCD1}">
              <a14:hiddenFill xmlns="" xmlns:a14="http://schemas.microsoft.com/office/drawing/2010/main">
                <a:solidFill>
                  <a:srgbClr val="FFFFFF"/>
                </a:solidFill>
              </a14:hiddenFill>
            </a:ext>
          </a:extLst>
        </p:spPr>
      </p:pic>
      <p:sp>
        <p:nvSpPr>
          <p:cNvPr id="26" name="屈折矢印 25"/>
          <p:cNvSpPr/>
          <p:nvPr/>
        </p:nvSpPr>
        <p:spPr>
          <a:xfrm rot="5400000" flipV="1">
            <a:off x="6429815" y="3630727"/>
            <a:ext cx="1532118" cy="1755539"/>
          </a:xfrm>
          <a:prstGeom prst="bentUpArrow">
            <a:avLst>
              <a:gd name="adj1" fmla="val 11120"/>
              <a:gd name="adj2" fmla="val 15277"/>
              <a:gd name="adj3" fmla="val 22091"/>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27" name="テキスト ボックス 26"/>
          <p:cNvSpPr txBox="1"/>
          <p:nvPr/>
        </p:nvSpPr>
        <p:spPr>
          <a:xfrm>
            <a:off x="7045157" y="5088080"/>
            <a:ext cx="2056973" cy="1200329"/>
          </a:xfrm>
          <a:prstGeom prst="rect">
            <a:avLst/>
          </a:prstGeom>
          <a:noFill/>
        </p:spPr>
        <p:txBody>
          <a:bodyPr wrap="none" rtlCol="0">
            <a:spAutoFit/>
          </a:bodyPr>
          <a:lstStyle/>
          <a:p>
            <a:pPr defTabSz="457200"/>
            <a:r>
              <a:rPr lang="ja-JP" altLang="en-US" dirty="0" smtClean="0">
                <a:solidFill>
                  <a:prstClr val="black"/>
                </a:solidFill>
              </a:rPr>
              <a:t>企画の提供</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お試し居住</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移住体験ツアー</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相談窓口</a:t>
            </a:r>
            <a:endParaRPr lang="en-US" altLang="ja-JP" dirty="0" smtClean="0">
              <a:solidFill>
                <a:prstClr val="black"/>
              </a:solidFill>
            </a:endParaRPr>
          </a:p>
        </p:txBody>
      </p:sp>
      <p:grpSp>
        <p:nvGrpSpPr>
          <p:cNvPr id="3" name="図形グループ 2"/>
          <p:cNvGrpSpPr/>
          <p:nvPr/>
        </p:nvGrpSpPr>
        <p:grpSpPr>
          <a:xfrm>
            <a:off x="3502568" y="1139547"/>
            <a:ext cx="1831551" cy="1592322"/>
            <a:chOff x="3394148" y="1984921"/>
            <a:chExt cx="1831551" cy="1592322"/>
          </a:xfrm>
        </p:grpSpPr>
        <p:sp>
          <p:nvSpPr>
            <p:cNvPr id="33" name="正方形/長方形 32"/>
            <p:cNvSpPr/>
            <p:nvPr/>
          </p:nvSpPr>
          <p:spPr>
            <a:xfrm>
              <a:off x="3394148" y="1984921"/>
              <a:ext cx="1831551" cy="1592322"/>
            </a:xfrm>
            <a:prstGeom prst="rect">
              <a:avLst/>
            </a:prstGeom>
            <a:solidFill>
              <a:srgbClr val="F4BAB6"/>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3200" dirty="0" smtClean="0">
                <a:solidFill>
                  <a:prstClr val="black"/>
                </a:solidFill>
              </a:endParaRPr>
            </a:p>
            <a:p>
              <a:pPr algn="ctr" defTabSz="457200"/>
              <a:r>
                <a:rPr lang="ja-JP" altLang="en-US" sz="3200" dirty="0" smtClean="0">
                  <a:solidFill>
                    <a:prstClr val="black"/>
                  </a:solidFill>
                </a:rPr>
                <a:t>土浦市</a:t>
              </a:r>
              <a:endParaRPr lang="en-US" altLang="ja-JP" sz="3200" dirty="0" smtClean="0">
                <a:solidFill>
                  <a:prstClr val="black"/>
                </a:solidFill>
              </a:endParaRPr>
            </a:p>
          </p:txBody>
        </p:sp>
        <p:grpSp>
          <p:nvGrpSpPr>
            <p:cNvPr id="2" name="図形グループ 1"/>
            <p:cNvGrpSpPr/>
            <p:nvPr/>
          </p:nvGrpSpPr>
          <p:grpSpPr>
            <a:xfrm>
              <a:off x="3636651" y="1984921"/>
              <a:ext cx="1473544" cy="1138853"/>
              <a:chOff x="-96633" y="1289259"/>
              <a:chExt cx="1473544" cy="1138853"/>
            </a:xfrm>
          </p:grpSpPr>
          <p:pic>
            <p:nvPicPr>
              <p:cNvPr id="29" name="図 28"/>
              <p:cNvPicPr>
                <a:picLocks noChangeAspect="1"/>
              </p:cNvPicPr>
              <p:nvPr/>
            </p:nvPicPr>
            <p:blipFill>
              <a:blip r:embed="rId7"/>
              <a:stretch>
                <a:fillRect/>
              </a:stretch>
            </p:blipFill>
            <p:spPr>
              <a:xfrm>
                <a:off x="-96633" y="1289259"/>
                <a:ext cx="1473544" cy="1138853"/>
              </a:xfrm>
              <a:prstGeom prst="rect">
                <a:avLst/>
              </a:prstGeom>
            </p:spPr>
          </p:pic>
          <p:pic>
            <p:nvPicPr>
              <p:cNvPr id="30" name="図 29" descr="7-1220756193_8.GIF"/>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1875" y="1387900"/>
                <a:ext cx="777703" cy="583029"/>
              </a:xfrm>
              <a:prstGeom prst="rect">
                <a:avLst/>
              </a:prstGeom>
            </p:spPr>
          </p:pic>
        </p:grpSp>
      </p:grpSp>
      <p:grpSp>
        <p:nvGrpSpPr>
          <p:cNvPr id="4" name="図形グループ 3"/>
          <p:cNvGrpSpPr/>
          <p:nvPr/>
        </p:nvGrpSpPr>
        <p:grpSpPr>
          <a:xfrm>
            <a:off x="160878" y="1573597"/>
            <a:ext cx="1831551" cy="1677559"/>
            <a:chOff x="179035" y="2059515"/>
            <a:chExt cx="1831551" cy="1677559"/>
          </a:xfrm>
        </p:grpSpPr>
        <p:sp>
          <p:nvSpPr>
            <p:cNvPr id="36" name="正方形/長方形 35"/>
            <p:cNvSpPr/>
            <p:nvPr/>
          </p:nvSpPr>
          <p:spPr>
            <a:xfrm>
              <a:off x="179035" y="2059515"/>
              <a:ext cx="1831551" cy="1677559"/>
            </a:xfrm>
            <a:prstGeom prst="rect">
              <a:avLst/>
            </a:prstGeom>
            <a:solidFill>
              <a:srgbClr val="F4BAB6"/>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ltLang="ja-JP" sz="2400" dirty="0" smtClean="0">
                <a:solidFill>
                  <a:prstClr val="black"/>
                </a:solidFill>
              </a:endParaRPr>
            </a:p>
            <a:p>
              <a:pPr algn="ctr" defTabSz="457200"/>
              <a:endParaRPr lang="en-US" altLang="ja-JP" sz="2400" dirty="0">
                <a:solidFill>
                  <a:prstClr val="black"/>
                </a:solidFill>
              </a:endParaRPr>
            </a:p>
            <a:p>
              <a:pPr algn="ctr" defTabSz="457200"/>
              <a:endParaRPr lang="en-US" altLang="ja-JP" sz="3200" dirty="0" smtClean="0">
                <a:solidFill>
                  <a:prstClr val="black"/>
                </a:solidFill>
              </a:endParaRPr>
            </a:p>
            <a:p>
              <a:pPr algn="ctr" defTabSz="457200"/>
              <a:r>
                <a:rPr lang="ja-JP" altLang="en-US" sz="3200" dirty="0" smtClean="0">
                  <a:solidFill>
                    <a:prstClr val="black"/>
                  </a:solidFill>
                </a:rPr>
                <a:t>農家</a:t>
              </a:r>
              <a:endParaRPr lang="en-US" altLang="ja-JP" sz="3200" dirty="0" smtClean="0">
                <a:solidFill>
                  <a:prstClr val="black"/>
                </a:solidFill>
              </a:endParaRPr>
            </a:p>
          </p:txBody>
        </p:sp>
        <p:pic>
          <p:nvPicPr>
            <p:cNvPr id="38" name="図 37"/>
            <p:cNvPicPr>
              <a:picLocks noChangeAspect="1"/>
            </p:cNvPicPr>
            <p:nvPr/>
          </p:nvPicPr>
          <p:blipFill>
            <a:blip r:embed="rId9"/>
            <a:stretch>
              <a:fillRect/>
            </a:stretch>
          </p:blipFill>
          <p:spPr>
            <a:xfrm>
              <a:off x="564097" y="2148709"/>
              <a:ext cx="1128195" cy="1128195"/>
            </a:xfrm>
            <a:prstGeom prst="rect">
              <a:avLst/>
            </a:prstGeom>
          </p:spPr>
        </p:pic>
      </p:grpSp>
      <p:sp>
        <p:nvSpPr>
          <p:cNvPr id="40" name="屈折矢印 39"/>
          <p:cNvSpPr/>
          <p:nvPr/>
        </p:nvSpPr>
        <p:spPr>
          <a:xfrm rot="16200000" flipH="1" flipV="1">
            <a:off x="801602" y="3474264"/>
            <a:ext cx="1966547" cy="2067232"/>
          </a:xfrm>
          <a:prstGeom prst="bentUpArrow">
            <a:avLst>
              <a:gd name="adj1" fmla="val 7957"/>
              <a:gd name="adj2" fmla="val 17163"/>
              <a:gd name="adj3" fmla="val 16077"/>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41" name="テキスト ボックス 40"/>
          <p:cNvSpPr txBox="1"/>
          <p:nvPr/>
        </p:nvSpPr>
        <p:spPr>
          <a:xfrm>
            <a:off x="-67650" y="5253022"/>
            <a:ext cx="2544286" cy="923330"/>
          </a:xfrm>
          <a:prstGeom prst="rect">
            <a:avLst/>
          </a:prstGeom>
          <a:noFill/>
        </p:spPr>
        <p:txBody>
          <a:bodyPr wrap="none" rtlCol="0">
            <a:spAutoFit/>
          </a:bodyPr>
          <a:lstStyle/>
          <a:p>
            <a:pPr marL="285750" indent="-285750" defTabSz="457200">
              <a:buFont typeface="Arial"/>
              <a:buChar char="•"/>
            </a:pPr>
            <a:r>
              <a:rPr lang="ja-JP" altLang="en-US" dirty="0" smtClean="0">
                <a:solidFill>
                  <a:prstClr val="black"/>
                </a:solidFill>
              </a:rPr>
              <a:t>新規農業従事者補助</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農地管理の手伝い</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耕作放棄地の提供</a:t>
            </a:r>
            <a:endParaRPr lang="en-US" altLang="ja-JP" dirty="0" smtClean="0">
              <a:solidFill>
                <a:prstClr val="black"/>
              </a:solidFill>
            </a:endParaRPr>
          </a:p>
        </p:txBody>
      </p:sp>
      <p:sp>
        <p:nvSpPr>
          <p:cNvPr id="42" name="屈折矢印 41"/>
          <p:cNvSpPr/>
          <p:nvPr/>
        </p:nvSpPr>
        <p:spPr>
          <a:xfrm rot="5400000" flipH="1" flipV="1">
            <a:off x="1491029" y="3441578"/>
            <a:ext cx="1411003" cy="1243923"/>
          </a:xfrm>
          <a:prstGeom prst="bentUpArrow">
            <a:avLst>
              <a:gd name="adj1" fmla="val 15332"/>
              <a:gd name="adj2" fmla="val 18939"/>
              <a:gd name="adj3" fmla="val 24340"/>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43" name="テキスト ボックス 42"/>
          <p:cNvSpPr txBox="1"/>
          <p:nvPr/>
        </p:nvSpPr>
        <p:spPr>
          <a:xfrm>
            <a:off x="1645602" y="3845713"/>
            <a:ext cx="2185061" cy="923330"/>
          </a:xfrm>
          <a:prstGeom prst="rect">
            <a:avLst/>
          </a:prstGeom>
          <a:noFill/>
        </p:spPr>
        <p:txBody>
          <a:bodyPr wrap="square" rtlCol="0">
            <a:spAutoFit/>
          </a:bodyPr>
          <a:lstStyle/>
          <a:p>
            <a:pPr marL="285750" indent="-285750" defTabSz="457200">
              <a:buFont typeface="Arial"/>
              <a:buChar char="•"/>
            </a:pPr>
            <a:r>
              <a:rPr lang="ja-JP" altLang="en-US" dirty="0" smtClean="0">
                <a:solidFill>
                  <a:prstClr val="black"/>
                </a:solidFill>
              </a:rPr>
              <a:t>耕作放棄地、</a:t>
            </a:r>
            <a:endParaRPr lang="en-US" altLang="ja-JP" dirty="0">
              <a:solidFill>
                <a:prstClr val="black"/>
              </a:solidFill>
            </a:endParaRPr>
          </a:p>
          <a:p>
            <a:pPr defTabSz="457200"/>
            <a:r>
              <a:rPr lang="ja-JP" altLang="ja-JP" dirty="0" smtClean="0">
                <a:solidFill>
                  <a:prstClr val="black"/>
                </a:solidFill>
              </a:rPr>
              <a:t>　</a:t>
            </a:r>
            <a:r>
              <a:rPr lang="ja-JP" altLang="en-US" dirty="0" smtClean="0">
                <a:solidFill>
                  <a:prstClr val="black"/>
                </a:solidFill>
              </a:rPr>
              <a:t>　遊休地の活用</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農業の活性化</a:t>
            </a:r>
            <a:endParaRPr lang="en-US" altLang="ja-JP" dirty="0" smtClean="0">
              <a:solidFill>
                <a:prstClr val="black"/>
              </a:solidFill>
            </a:endParaRPr>
          </a:p>
        </p:txBody>
      </p:sp>
      <p:pic>
        <p:nvPicPr>
          <p:cNvPr id="44" name="図 43"/>
          <p:cNvPicPr>
            <a:picLocks noChangeAspect="1"/>
          </p:cNvPicPr>
          <p:nvPr/>
        </p:nvPicPr>
        <p:blipFill>
          <a:blip r:embed="rId10"/>
          <a:stretch>
            <a:fillRect/>
          </a:stretch>
        </p:blipFill>
        <p:spPr>
          <a:xfrm>
            <a:off x="1094673" y="3893939"/>
            <a:ext cx="1101857" cy="1101857"/>
          </a:xfrm>
          <a:prstGeom prst="rect">
            <a:avLst/>
          </a:prstGeom>
        </p:spPr>
      </p:pic>
      <p:sp>
        <p:nvSpPr>
          <p:cNvPr id="50" name="左矢印 49"/>
          <p:cNvSpPr/>
          <p:nvPr/>
        </p:nvSpPr>
        <p:spPr>
          <a:xfrm>
            <a:off x="2171553" y="1720634"/>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助成</a:t>
            </a:r>
            <a:endParaRPr lang="ja-JP" altLang="en-US" b="1" dirty="0">
              <a:solidFill>
                <a:prstClr val="black"/>
              </a:solidFill>
            </a:endParaRPr>
          </a:p>
        </p:txBody>
      </p:sp>
      <p:sp>
        <p:nvSpPr>
          <p:cNvPr id="51" name="左矢印 50"/>
          <p:cNvSpPr/>
          <p:nvPr/>
        </p:nvSpPr>
        <p:spPr>
          <a:xfrm flipH="1">
            <a:off x="5672467" y="1720634"/>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b="1" dirty="0" smtClean="0">
                <a:solidFill>
                  <a:prstClr val="black"/>
                </a:solidFill>
              </a:rPr>
              <a:t>助成</a:t>
            </a:r>
            <a:endParaRPr lang="ja-JP" altLang="en-US" b="1" dirty="0">
              <a:solidFill>
                <a:prstClr val="black"/>
              </a:solidFill>
            </a:endParaRPr>
          </a:p>
        </p:txBody>
      </p:sp>
      <p:sp>
        <p:nvSpPr>
          <p:cNvPr id="54" name="屈折矢印 53"/>
          <p:cNvSpPr/>
          <p:nvPr/>
        </p:nvSpPr>
        <p:spPr>
          <a:xfrm rot="16200000" flipV="1">
            <a:off x="6525601" y="3549506"/>
            <a:ext cx="1131144" cy="1343985"/>
          </a:xfrm>
          <a:prstGeom prst="bentUpArrow">
            <a:avLst>
              <a:gd name="adj1" fmla="val 19626"/>
              <a:gd name="adj2" fmla="val 19105"/>
              <a:gd name="adj3" fmla="val 20390"/>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59" name="テキスト ボックス 58"/>
          <p:cNvSpPr txBox="1"/>
          <p:nvPr/>
        </p:nvSpPr>
        <p:spPr>
          <a:xfrm>
            <a:off x="6318104" y="3524607"/>
            <a:ext cx="1800493" cy="369332"/>
          </a:xfrm>
          <a:prstGeom prst="rect">
            <a:avLst/>
          </a:prstGeom>
          <a:noFill/>
        </p:spPr>
        <p:txBody>
          <a:bodyPr wrap="none" rtlCol="0">
            <a:spAutoFit/>
          </a:bodyPr>
          <a:lstStyle/>
          <a:p>
            <a:pPr defTabSz="457200"/>
            <a:r>
              <a:rPr lang="ja-JP" altLang="en-US" dirty="0" smtClean="0">
                <a:solidFill>
                  <a:prstClr val="black"/>
                </a:solidFill>
              </a:rPr>
              <a:t>興味・関心・体験</a:t>
            </a:r>
            <a:endParaRPr lang="en-US" altLang="ja-JP" dirty="0" smtClean="0">
              <a:solidFill>
                <a:prstClr val="black"/>
              </a:solidFill>
            </a:endParaRPr>
          </a:p>
        </p:txBody>
      </p:sp>
      <p:sp>
        <p:nvSpPr>
          <p:cNvPr id="60" name="左矢印 59"/>
          <p:cNvSpPr/>
          <p:nvPr/>
        </p:nvSpPr>
        <p:spPr>
          <a:xfrm rot="16200000">
            <a:off x="3990249" y="3380343"/>
            <a:ext cx="1047454" cy="734613"/>
          </a:xfrm>
          <a:prstGeom prst="leftArrow">
            <a:avLst/>
          </a:prstGeom>
          <a:solidFill>
            <a:srgbClr val="FAC090"/>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b="1" dirty="0">
              <a:solidFill>
                <a:prstClr val="black"/>
              </a:solidFill>
            </a:endParaRPr>
          </a:p>
        </p:txBody>
      </p:sp>
      <p:sp>
        <p:nvSpPr>
          <p:cNvPr id="7" name="テキスト ボックス 6"/>
          <p:cNvSpPr txBox="1"/>
          <p:nvPr/>
        </p:nvSpPr>
        <p:spPr>
          <a:xfrm>
            <a:off x="4645484" y="2831796"/>
            <a:ext cx="2188812" cy="1477328"/>
          </a:xfrm>
          <a:prstGeom prst="rect">
            <a:avLst/>
          </a:prstGeom>
          <a:noFill/>
        </p:spPr>
        <p:txBody>
          <a:bodyPr wrap="square" rtlCol="0">
            <a:spAutoFit/>
          </a:bodyPr>
          <a:lstStyle/>
          <a:p>
            <a:pPr defTabSz="457200"/>
            <a:r>
              <a:rPr lang="ja-JP" altLang="en-US" dirty="0" smtClean="0">
                <a:solidFill>
                  <a:prstClr val="black"/>
                </a:solidFill>
              </a:rPr>
              <a:t>各種費用負担減</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空き家提供</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企画乗車券</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就労支援</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子育て支援</a:t>
            </a:r>
            <a:endParaRPr lang="en-US" altLang="ja-JP" dirty="0" smtClean="0">
              <a:solidFill>
                <a:prstClr val="black"/>
              </a:solidFill>
            </a:endParaRPr>
          </a:p>
        </p:txBody>
      </p:sp>
      <p:sp>
        <p:nvSpPr>
          <p:cNvPr id="37" name="角丸四角形 36"/>
          <p:cNvSpPr/>
          <p:nvPr/>
        </p:nvSpPr>
        <p:spPr>
          <a:xfrm>
            <a:off x="365017" y="3218939"/>
            <a:ext cx="8399564" cy="1253548"/>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800" dirty="0" smtClean="0">
                <a:solidFill>
                  <a:prstClr val="white"/>
                </a:solidFill>
              </a:rPr>
              <a:t>費用負担減や地方</a:t>
            </a:r>
            <a:r>
              <a:rPr lang="ja-JP" altLang="en-US" sz="2800" dirty="0">
                <a:solidFill>
                  <a:prstClr val="white"/>
                </a:solidFill>
              </a:rPr>
              <a:t>のライフスタイルの</a:t>
            </a:r>
            <a:r>
              <a:rPr lang="ja-JP" altLang="en-US" sz="2800" dirty="0" smtClean="0">
                <a:solidFill>
                  <a:prstClr val="white"/>
                </a:solidFill>
              </a:rPr>
              <a:t>価値観を共有し</a:t>
            </a:r>
            <a:r>
              <a:rPr lang="ja-JP" altLang="en-US" sz="2800" dirty="0">
                <a:solidFill>
                  <a:prstClr val="white"/>
                </a:solidFill>
              </a:rPr>
              <a:t>、</a:t>
            </a:r>
            <a:r>
              <a:rPr lang="ja-JP" altLang="en-US" sz="2800" dirty="0" smtClean="0">
                <a:solidFill>
                  <a:prstClr val="white"/>
                </a:solidFill>
              </a:rPr>
              <a:t>あらゆる</a:t>
            </a:r>
            <a:r>
              <a:rPr lang="ja-JP" altLang="en-US" sz="2800" dirty="0">
                <a:solidFill>
                  <a:prstClr val="white"/>
                </a:solidFill>
              </a:rPr>
              <a:t>世代の</a:t>
            </a:r>
            <a:r>
              <a:rPr lang="en-US" altLang="ja-JP" sz="2800" dirty="0">
                <a:solidFill>
                  <a:prstClr val="white"/>
                </a:solidFill>
              </a:rPr>
              <a:t>UIJ</a:t>
            </a:r>
            <a:r>
              <a:rPr lang="ja-JP" altLang="en-US" sz="2800" dirty="0">
                <a:solidFill>
                  <a:prstClr val="white"/>
                </a:solidFill>
              </a:rPr>
              <a:t>ターンの気運の</a:t>
            </a:r>
            <a:r>
              <a:rPr lang="ja-JP" altLang="en-US" sz="2800" dirty="0" smtClean="0">
                <a:solidFill>
                  <a:prstClr val="white"/>
                </a:solidFill>
              </a:rPr>
              <a:t>醸成を図る</a:t>
            </a:r>
            <a:endParaRPr lang="en-US" altLang="ja-JP" sz="2800" dirty="0">
              <a:solidFill>
                <a:prstClr val="white"/>
              </a:solidFill>
            </a:endParaRPr>
          </a:p>
        </p:txBody>
      </p:sp>
      <p:sp>
        <p:nvSpPr>
          <p:cNvPr id="8" name="スライド番号プレースホルダー 7"/>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85</a:t>
            </a:fld>
            <a:endParaRPr lang="ja-JP" altLang="en-US">
              <a:solidFill>
                <a:prstClr val="black">
                  <a:tint val="75000"/>
                </a:prstClr>
              </a:solidFill>
            </a:endParaRPr>
          </a:p>
        </p:txBody>
      </p:sp>
    </p:spTree>
    <p:extLst>
      <p:ext uri="{BB962C8B-B14F-4D97-AF65-F5344CB8AC3E}">
        <p14:creationId xmlns:p14="http://schemas.microsoft.com/office/powerpoint/2010/main" val="22841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59089" y="1084329"/>
            <a:ext cx="6770002" cy="584776"/>
          </a:xfrm>
          <a:prstGeom prst="rect">
            <a:avLst/>
          </a:prstGeom>
        </p:spPr>
        <p:style>
          <a:lnRef idx="1">
            <a:schemeClr val="accent6"/>
          </a:lnRef>
          <a:fillRef idx="3">
            <a:schemeClr val="accent6"/>
          </a:fillRef>
          <a:effectRef idx="2">
            <a:schemeClr val="accent6"/>
          </a:effectRef>
          <a:fontRef idx="minor">
            <a:schemeClr val="lt1"/>
          </a:fontRef>
        </p:style>
        <p:txBody>
          <a:bodyPr wrap="none" rtlCol="0">
            <a:spAutoFit/>
          </a:bodyPr>
          <a:lstStyle/>
          <a:p>
            <a:pPr defTabSz="457200"/>
            <a:r>
              <a:rPr lang="ja-JP" altLang="en-US" sz="3200" dirty="0" smtClean="0">
                <a:solidFill>
                  <a:prstClr val="white"/>
                </a:solidFill>
              </a:rPr>
              <a:t>年間売上高ランキング</a:t>
            </a:r>
            <a:r>
              <a:rPr lang="en-US" altLang="ja-JP" sz="3200" dirty="0" smtClean="0">
                <a:solidFill>
                  <a:prstClr val="white"/>
                </a:solidFill>
              </a:rPr>
              <a:t>(2010</a:t>
            </a:r>
            <a:r>
              <a:rPr lang="ja-JP" altLang="en-US" sz="3200" dirty="0" smtClean="0">
                <a:solidFill>
                  <a:prstClr val="white"/>
                </a:solidFill>
              </a:rPr>
              <a:t>　</a:t>
            </a:r>
            <a:r>
              <a:rPr lang="en-US" altLang="ja-JP" sz="3200" dirty="0" err="1" smtClean="0">
                <a:solidFill>
                  <a:prstClr val="white"/>
                </a:solidFill>
              </a:rPr>
              <a:t>ntv</a:t>
            </a:r>
            <a:r>
              <a:rPr lang="ja-JP" altLang="en-US" sz="3200" dirty="0" smtClean="0">
                <a:solidFill>
                  <a:prstClr val="white"/>
                </a:solidFill>
              </a:rPr>
              <a:t>調べ</a:t>
            </a:r>
            <a:r>
              <a:rPr lang="en-US" altLang="ja-JP" sz="3200" dirty="0" smtClean="0">
                <a:solidFill>
                  <a:prstClr val="white"/>
                </a:solidFill>
              </a:rPr>
              <a:t>)</a:t>
            </a:r>
            <a:endParaRPr lang="ja-JP" altLang="en-US" sz="3200" dirty="0">
              <a:solidFill>
                <a:prstClr val="white"/>
              </a:solidFill>
            </a:endParaRPr>
          </a:p>
        </p:txBody>
      </p:sp>
      <p:sp>
        <p:nvSpPr>
          <p:cNvPr id="3" name="正方形/長方形 2"/>
          <p:cNvSpPr/>
          <p:nvPr/>
        </p:nvSpPr>
        <p:spPr>
          <a:xfrm>
            <a:off x="1158858" y="1745614"/>
            <a:ext cx="3485049" cy="52322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defTabSz="457200"/>
            <a:r>
              <a:rPr lang="ja-JP" altLang="en-US" sz="2800" dirty="0">
                <a:solidFill>
                  <a:prstClr val="black"/>
                </a:solidFill>
              </a:rPr>
              <a:t>あらい（新潟・妙高市）</a:t>
            </a:r>
          </a:p>
        </p:txBody>
      </p:sp>
      <p:sp>
        <p:nvSpPr>
          <p:cNvPr id="6" name="テキスト ボックス 5"/>
          <p:cNvSpPr txBox="1"/>
          <p:nvPr/>
        </p:nvSpPr>
        <p:spPr>
          <a:xfrm>
            <a:off x="1168677" y="2462867"/>
            <a:ext cx="3475230" cy="52322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sz="2800" dirty="0">
                <a:solidFill>
                  <a:prstClr val="black"/>
                </a:solidFill>
              </a:rPr>
              <a:t>藤岡　（群馬・藤岡市</a:t>
            </a:r>
            <a:r>
              <a:rPr lang="ja-JP" altLang="en-US" sz="2800" dirty="0" smtClean="0">
                <a:solidFill>
                  <a:prstClr val="black"/>
                </a:solidFill>
              </a:rPr>
              <a:t>）</a:t>
            </a:r>
            <a:endParaRPr lang="ja-JP" altLang="en-US" sz="2800" dirty="0">
              <a:solidFill>
                <a:prstClr val="black"/>
              </a:solidFill>
            </a:endParaRPr>
          </a:p>
        </p:txBody>
      </p:sp>
      <p:sp>
        <p:nvSpPr>
          <p:cNvPr id="7" name="テキスト ボックス 6"/>
          <p:cNvSpPr txBox="1"/>
          <p:nvPr/>
        </p:nvSpPr>
        <p:spPr>
          <a:xfrm>
            <a:off x="1155164" y="3216891"/>
            <a:ext cx="4552448" cy="52322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sz="2800" dirty="0">
                <a:solidFill>
                  <a:prstClr val="black"/>
                </a:solidFill>
              </a:rPr>
              <a:t>富士川楽座　（静岡・富士市</a:t>
            </a:r>
            <a:r>
              <a:rPr lang="ja-JP" altLang="en-US" sz="2800" dirty="0" smtClean="0">
                <a:solidFill>
                  <a:prstClr val="black"/>
                </a:solidFill>
              </a:rPr>
              <a:t>）</a:t>
            </a:r>
            <a:endParaRPr lang="ja-JP" altLang="en-US" sz="2800" dirty="0">
              <a:solidFill>
                <a:prstClr val="black"/>
              </a:solidFill>
            </a:endParaRPr>
          </a:p>
        </p:txBody>
      </p:sp>
      <p:sp>
        <p:nvSpPr>
          <p:cNvPr id="8" name="テキスト ボックス 7"/>
          <p:cNvSpPr txBox="1"/>
          <p:nvPr/>
        </p:nvSpPr>
        <p:spPr>
          <a:xfrm>
            <a:off x="1158858" y="4012933"/>
            <a:ext cx="3884798" cy="52322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sz="2800" dirty="0">
                <a:solidFill>
                  <a:prstClr val="black"/>
                </a:solidFill>
              </a:rPr>
              <a:t>むなかた（福岡・宗像市</a:t>
            </a:r>
            <a:r>
              <a:rPr lang="ja-JP" altLang="en-US" sz="2800" dirty="0" smtClean="0">
                <a:solidFill>
                  <a:prstClr val="black"/>
                </a:solidFill>
              </a:rPr>
              <a:t>）</a:t>
            </a:r>
            <a:endParaRPr lang="ja-JP" altLang="en-US" sz="2800" dirty="0">
              <a:solidFill>
                <a:prstClr val="black"/>
              </a:solidFill>
            </a:endParaRPr>
          </a:p>
        </p:txBody>
      </p:sp>
      <p:sp>
        <p:nvSpPr>
          <p:cNvPr id="9" name="テキスト ボックス 8"/>
          <p:cNvSpPr txBox="1"/>
          <p:nvPr/>
        </p:nvSpPr>
        <p:spPr>
          <a:xfrm>
            <a:off x="1159687" y="4826101"/>
            <a:ext cx="5193449" cy="52322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sz="2800" dirty="0">
                <a:solidFill>
                  <a:prstClr val="black"/>
                </a:solidFill>
              </a:rPr>
              <a:t>どまんなかたぬま（栃木・佐野市</a:t>
            </a:r>
            <a:r>
              <a:rPr lang="ja-JP" altLang="en-US" sz="2800" dirty="0" smtClean="0">
                <a:solidFill>
                  <a:prstClr val="black"/>
                </a:solidFill>
              </a:rPr>
              <a:t>）</a:t>
            </a:r>
            <a:endParaRPr lang="ja-JP" altLang="en-US" sz="2800" dirty="0">
              <a:solidFill>
                <a:prstClr val="black"/>
              </a:solidFill>
            </a:endParaRPr>
          </a:p>
        </p:txBody>
      </p:sp>
      <p:sp>
        <p:nvSpPr>
          <p:cNvPr id="10" name="テキスト ボックス 9"/>
          <p:cNvSpPr txBox="1"/>
          <p:nvPr/>
        </p:nvSpPr>
        <p:spPr>
          <a:xfrm>
            <a:off x="7137400" y="1899502"/>
            <a:ext cx="18239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２５億１３２０万円</a:t>
            </a:r>
            <a:endParaRPr lang="en-US" altLang="ja-JP" dirty="0">
              <a:solidFill>
                <a:prstClr val="black"/>
              </a:solidFill>
            </a:endParaRPr>
          </a:p>
        </p:txBody>
      </p:sp>
      <p:sp>
        <p:nvSpPr>
          <p:cNvPr id="11" name="テキスト ボックス 10"/>
          <p:cNvSpPr txBox="1"/>
          <p:nvPr/>
        </p:nvSpPr>
        <p:spPr>
          <a:xfrm>
            <a:off x="7132537" y="2616755"/>
            <a:ext cx="18239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２１億９４１３万円</a:t>
            </a:r>
            <a:endParaRPr lang="en-US" altLang="ja-JP" dirty="0">
              <a:solidFill>
                <a:prstClr val="black"/>
              </a:solidFill>
            </a:endParaRPr>
          </a:p>
        </p:txBody>
      </p:sp>
      <p:sp>
        <p:nvSpPr>
          <p:cNvPr id="12" name="テキスト ボックス 11"/>
          <p:cNvSpPr txBox="1"/>
          <p:nvPr/>
        </p:nvSpPr>
        <p:spPr>
          <a:xfrm>
            <a:off x="7137400" y="3370779"/>
            <a:ext cx="18239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１８億０２００万円</a:t>
            </a:r>
            <a:endParaRPr lang="en-US" altLang="ja-JP" dirty="0">
              <a:solidFill>
                <a:prstClr val="black"/>
              </a:solidFill>
            </a:endParaRPr>
          </a:p>
        </p:txBody>
      </p:sp>
      <p:sp>
        <p:nvSpPr>
          <p:cNvPr id="13" name="テキスト ボックス 12"/>
          <p:cNvSpPr txBox="1"/>
          <p:nvPr/>
        </p:nvSpPr>
        <p:spPr>
          <a:xfrm>
            <a:off x="7132537" y="4184344"/>
            <a:ext cx="18239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１５億４１７８万円</a:t>
            </a:r>
            <a:endParaRPr lang="en-US" altLang="ja-JP" dirty="0">
              <a:solidFill>
                <a:prstClr val="black"/>
              </a:solidFill>
            </a:endParaRPr>
          </a:p>
        </p:txBody>
      </p:sp>
      <p:sp>
        <p:nvSpPr>
          <p:cNvPr id="14" name="テキスト ボックス 13"/>
          <p:cNvSpPr txBox="1"/>
          <p:nvPr/>
        </p:nvSpPr>
        <p:spPr>
          <a:xfrm>
            <a:off x="7137400" y="4979989"/>
            <a:ext cx="18239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１３億４２００万円</a:t>
            </a:r>
            <a:endParaRPr lang="en-US" altLang="ja-JP" dirty="0">
              <a:solidFill>
                <a:prstClr val="black"/>
              </a:solidFill>
            </a:endParaRPr>
          </a:p>
        </p:txBody>
      </p:sp>
      <p:sp>
        <p:nvSpPr>
          <p:cNvPr id="16" name="テキスト ボックス 15"/>
          <p:cNvSpPr txBox="1"/>
          <p:nvPr/>
        </p:nvSpPr>
        <p:spPr>
          <a:xfrm>
            <a:off x="1168677" y="3996631"/>
            <a:ext cx="3713677" cy="523220"/>
          </a:xfrm>
          <a:prstGeom prst="rect">
            <a:avLst/>
          </a:prstGeom>
          <a:solidFill>
            <a:srgbClr val="FFFE8C"/>
          </a:solidFill>
        </p:spPr>
        <p:style>
          <a:lnRef idx="2">
            <a:schemeClr val="accent6"/>
          </a:lnRef>
          <a:fillRef idx="1">
            <a:schemeClr val="lt1"/>
          </a:fillRef>
          <a:effectRef idx="0">
            <a:schemeClr val="accent6"/>
          </a:effectRef>
          <a:fontRef idx="minor">
            <a:schemeClr val="dk1"/>
          </a:fontRef>
        </p:style>
        <p:txBody>
          <a:bodyPr wrap="none" rtlCol="0">
            <a:spAutoFit/>
          </a:bodyPr>
          <a:lstStyle/>
          <a:p>
            <a:pPr defTabSz="457200"/>
            <a:r>
              <a:rPr lang="en-US" altLang="en-US" sz="2800" dirty="0">
                <a:solidFill>
                  <a:prstClr val="black"/>
                </a:solidFill>
              </a:rPr>
              <a:t>つちうら</a:t>
            </a:r>
            <a:r>
              <a:rPr lang="ja-JP" altLang="en-US" sz="2800" dirty="0">
                <a:solidFill>
                  <a:prstClr val="black"/>
                </a:solidFill>
              </a:rPr>
              <a:t>（茨城・土浦市</a:t>
            </a:r>
            <a:r>
              <a:rPr lang="ja-JP" altLang="en-US" sz="2800" dirty="0" smtClean="0">
                <a:solidFill>
                  <a:prstClr val="black"/>
                </a:solidFill>
              </a:rPr>
              <a:t>）</a:t>
            </a:r>
            <a:endParaRPr lang="en-US" altLang="ja-JP" sz="2800" dirty="0">
              <a:solidFill>
                <a:prstClr val="black"/>
              </a:solidFill>
            </a:endParaRPr>
          </a:p>
        </p:txBody>
      </p:sp>
      <p:sp>
        <p:nvSpPr>
          <p:cNvPr id="17" name="テキスト ボックス 16"/>
          <p:cNvSpPr txBox="1"/>
          <p:nvPr/>
        </p:nvSpPr>
        <p:spPr>
          <a:xfrm>
            <a:off x="7137400" y="4184344"/>
            <a:ext cx="1823937" cy="369332"/>
          </a:xfrm>
          <a:prstGeom prst="rect">
            <a:avLst/>
          </a:prstGeom>
          <a:solidFill>
            <a:srgbClr val="FFFE8C"/>
          </a:solidFill>
        </p:spPr>
        <p:style>
          <a:lnRef idx="2">
            <a:schemeClr val="accent6"/>
          </a:lnRef>
          <a:fillRef idx="1">
            <a:schemeClr val="lt1"/>
          </a:fillRef>
          <a:effectRef idx="0">
            <a:schemeClr val="accent6"/>
          </a:effectRef>
          <a:fontRef idx="minor">
            <a:schemeClr val="dk1"/>
          </a:fontRef>
        </p:style>
        <p:txBody>
          <a:bodyPr wrap="none" rtlCol="0">
            <a:spAutoFit/>
          </a:bodyPr>
          <a:lstStyle/>
          <a:p>
            <a:pPr defTabSz="457200"/>
            <a:r>
              <a:rPr lang="ja-JP" altLang="en-US" dirty="0">
                <a:solidFill>
                  <a:prstClr val="black"/>
                </a:solidFill>
              </a:rPr>
              <a:t>１６億０６００万円</a:t>
            </a:r>
            <a:endParaRPr lang="en-US" altLang="ja-JP" dirty="0">
              <a:solidFill>
                <a:prstClr val="black"/>
              </a:solidFill>
            </a:endParaRPr>
          </a:p>
        </p:txBody>
      </p:sp>
      <p:pic>
        <p:nvPicPr>
          <p:cNvPr id="4" name="図 3" descr="ranking-free-sozai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605" y="1391898"/>
            <a:ext cx="876936" cy="876936"/>
          </a:xfrm>
          <a:prstGeom prst="rect">
            <a:avLst/>
          </a:prstGeom>
        </p:spPr>
      </p:pic>
      <p:pic>
        <p:nvPicPr>
          <p:cNvPr id="15" name="図 14" descr="ranking-free-sozai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130" y="2254011"/>
            <a:ext cx="725487" cy="725487"/>
          </a:xfrm>
          <a:prstGeom prst="rect">
            <a:avLst/>
          </a:prstGeom>
        </p:spPr>
      </p:pic>
      <p:pic>
        <p:nvPicPr>
          <p:cNvPr id="18" name="図 17" descr="ranking-free-sozai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130" y="3014624"/>
            <a:ext cx="725488" cy="725488"/>
          </a:xfrm>
          <a:prstGeom prst="rect">
            <a:avLst/>
          </a:prstGeom>
        </p:spPr>
      </p:pic>
      <p:pic>
        <p:nvPicPr>
          <p:cNvPr id="19" name="図 18" descr="ranking-free-sozai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225" y="3825458"/>
            <a:ext cx="694393" cy="694393"/>
          </a:xfrm>
          <a:prstGeom prst="rect">
            <a:avLst/>
          </a:prstGeom>
        </p:spPr>
      </p:pic>
      <p:pic>
        <p:nvPicPr>
          <p:cNvPr id="20" name="図 19" descr="ranking-free-sozai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071" y="4673600"/>
            <a:ext cx="713547" cy="713547"/>
          </a:xfrm>
          <a:prstGeom prst="rect">
            <a:avLst/>
          </a:prstGeom>
        </p:spPr>
      </p:pic>
      <p:pic>
        <p:nvPicPr>
          <p:cNvPr id="21" name="図 20" descr="ranking-free-sozai24.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470" y="3768002"/>
            <a:ext cx="893071" cy="893071"/>
          </a:xfrm>
          <a:prstGeom prst="rect">
            <a:avLst/>
          </a:prstGeom>
        </p:spPr>
      </p:pic>
      <p:pic>
        <p:nvPicPr>
          <p:cNvPr id="22" name="図 21" descr="ranking-free-sozai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4225" y="5642906"/>
            <a:ext cx="694393" cy="694393"/>
          </a:xfrm>
          <a:prstGeom prst="rect">
            <a:avLst/>
          </a:prstGeom>
        </p:spPr>
      </p:pic>
      <p:sp>
        <p:nvSpPr>
          <p:cNvPr id="23" name="正方形/長方形 22"/>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endParaRPr lang="ja-JP" altLang="en-US" sz="4000" dirty="0">
              <a:solidFill>
                <a:prstClr val="black"/>
              </a:solidFill>
              <a:latin typeface="ＭＳ Ｐゴシック" panose="020B0600070205080204" pitchFamily="50" charset="-128"/>
            </a:endParaRPr>
          </a:p>
        </p:txBody>
      </p:sp>
      <p:sp>
        <p:nvSpPr>
          <p:cNvPr id="24" name="角丸四角形 2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2" name="スライド番号プレースホルダー 1"/>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86</a:t>
            </a:fld>
            <a:endParaRPr lang="ja-JP" altLang="en-US">
              <a:solidFill>
                <a:prstClr val="black">
                  <a:tint val="75000"/>
                </a:prstClr>
              </a:solidFill>
            </a:endParaRPr>
          </a:p>
        </p:txBody>
      </p:sp>
    </p:spTree>
    <p:extLst>
      <p:ext uri="{BB962C8B-B14F-4D97-AF65-F5344CB8AC3E}">
        <p14:creationId xmlns:p14="http://schemas.microsoft.com/office/powerpoint/2010/main" val="4003922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 0.12037 " pathEditMode="relative" ptsTypes="AA">
                                      <p:cBhvr>
                                        <p:cTn id="6" dur="1000" fill="hold"/>
                                        <p:tgtEl>
                                          <p:spTgt spid="9"/>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 0.12037 " pathEditMode="relative" ptsTypes="AA">
                                      <p:cBhvr>
                                        <p:cTn id="8" dur="1000" fill="hold"/>
                                        <p:tgtEl>
                                          <p:spTgt spid="8"/>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 0 L 0 0.12037 " pathEditMode="relative" ptsTypes="AA">
                                      <p:cBhvr>
                                        <p:cTn id="10" dur="1000" fill="hold"/>
                                        <p:tgtEl>
                                          <p:spTgt spid="13"/>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0 0 L 0 0.12037 " pathEditMode="relative" ptsTypes="AA">
                                      <p:cBhvr>
                                        <p:cTn id="12" dur="1000" fill="hold"/>
                                        <p:tgtEl>
                                          <p:spTgt spid="14"/>
                                        </p:tgtEl>
                                        <p:attrNameLst>
                                          <p:attrName>ppt_x</p:attrName>
                                          <p:attrName>ppt_y</p:attrName>
                                        </p:attrNameLst>
                                      </p:cBhvr>
                                    </p:animMotion>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1" presetClass="exit" presetSubtype="0" fill="hold" nodeType="withEffect">
                                  <p:stCondLst>
                                    <p:cond delay="0"/>
                                  </p:stCondLst>
                                  <p:childTnLst>
                                    <p:set>
                                      <p:cBhvr>
                                        <p:cTn id="28" dur="1" fill="hold">
                                          <p:stCondLst>
                                            <p:cond delay="0"/>
                                          </p:stCondLst>
                                        </p:cTn>
                                        <p:tgtEl>
                                          <p:spTgt spid="19"/>
                                        </p:tgtEl>
                                        <p:attrNameLst>
                                          <p:attrName>style.visibility</p:attrName>
                                        </p:attrNameLst>
                                      </p:cBhvr>
                                      <p:to>
                                        <p:strVal val="hidden"/>
                                      </p:to>
                                    </p:set>
                                  </p:childTnLst>
                                </p:cTn>
                              </p:par>
                              <p:par>
                                <p:cTn id="29" presetID="3" presetClass="entr" presetSubtype="1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6" grpId="0" animBg="1"/>
      <p:bldP spid="1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7FB667"/>
            </a:gs>
            <a:gs pos="10000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正方形/長方形 1"/>
          <p:cNvSpPr/>
          <p:nvPr/>
        </p:nvSpPr>
        <p:spPr>
          <a:xfrm>
            <a:off x="0" y="1356176"/>
            <a:ext cx="4107221" cy="2214184"/>
          </a:xfrm>
          <a:prstGeom prst="rect">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地域資源の再認識</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「知の拠点」である大学との連携</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en-US" altLang="ja-JP" sz="2000" dirty="0" smtClean="0">
                <a:solidFill>
                  <a:prstClr val="black"/>
                </a:solidFill>
              </a:rPr>
              <a:t>NPO</a:t>
            </a:r>
            <a:r>
              <a:rPr lang="ja-JP" altLang="en-US" sz="2000" dirty="0" smtClean="0">
                <a:solidFill>
                  <a:prstClr val="black"/>
                </a:solidFill>
              </a:rPr>
              <a:t>等連携・情報共有</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課題共有プラットホームづくり</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まちづくりコンテンツづくり</a:t>
            </a:r>
            <a:endParaRPr lang="en-US" altLang="ja-JP" sz="2000" dirty="0">
              <a:solidFill>
                <a:prstClr val="black"/>
              </a:solidFill>
            </a:endParaRPr>
          </a:p>
        </p:txBody>
      </p:sp>
      <p:sp>
        <p:nvSpPr>
          <p:cNvPr id="3" name="角丸四角形 2"/>
          <p:cNvSpPr/>
          <p:nvPr/>
        </p:nvSpPr>
        <p:spPr>
          <a:xfrm>
            <a:off x="-11876" y="1091864"/>
            <a:ext cx="4119097"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アイデンティティー</a:t>
            </a:r>
            <a:endParaRPr lang="ja-JP" altLang="en-US" sz="2400" dirty="0">
              <a:solidFill>
                <a:prstClr val="white"/>
              </a:solidFill>
            </a:endParaRPr>
          </a:p>
        </p:txBody>
      </p:sp>
      <p:sp>
        <p:nvSpPr>
          <p:cNvPr id="4" name="正方形/長方形 3"/>
          <p:cNvSpPr/>
          <p:nvPr/>
        </p:nvSpPr>
        <p:spPr>
          <a:xfrm>
            <a:off x="5084221" y="1356176"/>
            <a:ext cx="3919678" cy="2035652"/>
          </a:xfrm>
          <a:prstGeom prst="rect">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en-US" altLang="ja-JP" sz="2000" dirty="0" smtClean="0">
                <a:solidFill>
                  <a:prstClr val="black"/>
                </a:solidFill>
              </a:rPr>
              <a:t>ICT</a:t>
            </a:r>
            <a:r>
              <a:rPr lang="ja-JP" altLang="en-US" sz="2000" dirty="0" smtClean="0">
                <a:solidFill>
                  <a:prstClr val="black"/>
                </a:solidFill>
              </a:rPr>
              <a:t>インフラ活用</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en-US" altLang="ja-JP" sz="2000" dirty="0" smtClean="0">
                <a:solidFill>
                  <a:prstClr val="black"/>
                </a:solidFill>
              </a:rPr>
              <a:t>WEB</a:t>
            </a:r>
            <a:r>
              <a:rPr lang="ja-JP" altLang="en-US" sz="2000" dirty="0" smtClean="0">
                <a:solidFill>
                  <a:prstClr val="black"/>
                </a:solidFill>
              </a:rPr>
              <a:t>サイトの活用</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「レンコン＝土浦」イメージづくり</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土浦サポータ募集</a:t>
            </a:r>
            <a:endParaRPr lang="en-US" altLang="ja-JP" sz="2000" dirty="0">
              <a:solidFill>
                <a:prstClr val="black"/>
              </a:solidFill>
            </a:endParaRPr>
          </a:p>
        </p:txBody>
      </p:sp>
      <p:sp>
        <p:nvSpPr>
          <p:cNvPr id="5" name="角丸四角形 4"/>
          <p:cNvSpPr/>
          <p:nvPr/>
        </p:nvSpPr>
        <p:spPr>
          <a:xfrm>
            <a:off x="5082181" y="1091095"/>
            <a:ext cx="3921718"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情報化</a:t>
            </a:r>
            <a:endParaRPr lang="ja-JP" altLang="en-US" sz="2400" dirty="0">
              <a:solidFill>
                <a:prstClr val="white"/>
              </a:solidFill>
            </a:endParaRPr>
          </a:p>
        </p:txBody>
      </p:sp>
      <p:sp>
        <p:nvSpPr>
          <p:cNvPr id="6" name="正方形/長方形 5"/>
          <p:cNvSpPr/>
          <p:nvPr/>
        </p:nvSpPr>
        <p:spPr>
          <a:xfrm>
            <a:off x="0" y="4501174"/>
            <a:ext cx="3575865" cy="2338789"/>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拠点環境整備</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交流ネットワーク構築</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イベント</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地域商品開発</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二次交通整備</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地域で支え合う仕組みづくり</a:t>
            </a:r>
            <a:endParaRPr lang="en-US" altLang="ja-JP" sz="2000" dirty="0" smtClean="0">
              <a:solidFill>
                <a:prstClr val="black"/>
              </a:solidFill>
            </a:endParaRPr>
          </a:p>
        </p:txBody>
      </p:sp>
      <p:sp>
        <p:nvSpPr>
          <p:cNvPr id="7" name="角丸四角形 6"/>
          <p:cNvSpPr/>
          <p:nvPr/>
        </p:nvSpPr>
        <p:spPr>
          <a:xfrm>
            <a:off x="0" y="4104878"/>
            <a:ext cx="357586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アメニティー</a:t>
            </a:r>
            <a:endParaRPr lang="ja-JP" altLang="en-US" sz="2400" dirty="0">
              <a:solidFill>
                <a:prstClr val="white"/>
              </a:solidFill>
            </a:endParaRPr>
          </a:p>
        </p:txBody>
      </p:sp>
      <p:sp>
        <p:nvSpPr>
          <p:cNvPr id="8" name="正方形/長方形 7"/>
          <p:cNvSpPr/>
          <p:nvPr/>
        </p:nvSpPr>
        <p:spPr>
          <a:xfrm>
            <a:off x="5386131" y="4749857"/>
            <a:ext cx="3781618" cy="220272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Clr>
                <a:srgbClr val="33D5AB"/>
              </a:buClr>
              <a:buFont typeface="Wingdings" panose="05000000000000000000" pitchFamily="2" charset="2"/>
              <a:buChar char="n"/>
            </a:pPr>
            <a:r>
              <a:rPr lang="ja-JP" altLang="en-US" sz="2000" dirty="0" smtClean="0">
                <a:solidFill>
                  <a:prstClr val="black"/>
                </a:solidFill>
              </a:rPr>
              <a:t>価値競争ができる農業振興</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企業・地域コラボ</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グリーンツーリズム</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雇用機会創出</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高齢者生活支援</a:t>
            </a:r>
            <a:endParaRPr lang="en-US" altLang="ja-JP" sz="2000" dirty="0" smtClean="0">
              <a:solidFill>
                <a:prstClr val="black"/>
              </a:solidFill>
            </a:endParaRPr>
          </a:p>
          <a:p>
            <a:pPr marL="285750" indent="-285750" defTabSz="457200">
              <a:buClr>
                <a:srgbClr val="33D5AB"/>
              </a:buClr>
              <a:buFont typeface="Wingdings" panose="05000000000000000000" pitchFamily="2" charset="2"/>
              <a:buChar char="n"/>
            </a:pPr>
            <a:r>
              <a:rPr lang="ja-JP" altLang="en-US" sz="2000" dirty="0" smtClean="0">
                <a:solidFill>
                  <a:prstClr val="black"/>
                </a:solidFill>
              </a:rPr>
              <a:t>企業誘致</a:t>
            </a:r>
            <a:endParaRPr lang="en-US" altLang="ja-JP" sz="2000" dirty="0">
              <a:solidFill>
                <a:prstClr val="black"/>
              </a:solidFill>
            </a:endParaRPr>
          </a:p>
        </p:txBody>
      </p:sp>
      <p:sp>
        <p:nvSpPr>
          <p:cNvPr id="9" name="角丸四角形 8"/>
          <p:cNvSpPr/>
          <p:nvPr/>
        </p:nvSpPr>
        <p:spPr>
          <a:xfrm>
            <a:off x="5386130" y="4102989"/>
            <a:ext cx="3617769"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2400" dirty="0" smtClean="0">
                <a:solidFill>
                  <a:prstClr val="white"/>
                </a:solidFill>
              </a:rPr>
              <a:t>産業化</a:t>
            </a:r>
            <a:endParaRPr lang="ja-JP" altLang="en-US" sz="2400" dirty="0">
              <a:solidFill>
                <a:prstClr val="white"/>
              </a:solidFill>
            </a:endParaRPr>
          </a:p>
        </p:txBody>
      </p:sp>
      <p:sp>
        <p:nvSpPr>
          <p:cNvPr id="10" name="円/楕円 9"/>
          <p:cNvSpPr/>
          <p:nvPr/>
        </p:nvSpPr>
        <p:spPr>
          <a:xfrm>
            <a:off x="3106182" y="3104972"/>
            <a:ext cx="3168020" cy="1849926"/>
          </a:xfrm>
          <a:prstGeom prst="ellipse">
            <a:avLst/>
          </a:prstGeom>
          <a:solidFill>
            <a:srgbClr val="FFFFFF"/>
          </a:solidFill>
          <a:ln w="28575" cmpd="sng">
            <a:solidFill>
              <a:srgbClr val="7FB66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dirty="0" smtClean="0">
                <a:solidFill>
                  <a:prstClr val="black"/>
                </a:solidFill>
              </a:rPr>
              <a:t>魅力ある道の駅</a:t>
            </a:r>
            <a:endParaRPr lang="en-US" altLang="ja-JP" dirty="0" smtClean="0">
              <a:solidFill>
                <a:prstClr val="black"/>
              </a:solidFill>
            </a:endParaRPr>
          </a:p>
          <a:p>
            <a:pPr algn="ctr" defTabSz="457200"/>
            <a:r>
              <a:rPr lang="ja-JP" altLang="en-US" dirty="0" smtClean="0">
                <a:solidFill>
                  <a:prstClr val="black"/>
                </a:solidFill>
              </a:rPr>
              <a:t>プロジェクト</a:t>
            </a:r>
            <a:endParaRPr lang="en-US" altLang="ja-JP" dirty="0" smtClean="0">
              <a:solidFill>
                <a:prstClr val="black"/>
              </a:solidFill>
            </a:endParaRPr>
          </a:p>
          <a:p>
            <a:pPr marL="285750" indent="-285750" defTabSz="457200">
              <a:buFont typeface="Wingdings" charset="2"/>
              <a:buChar char="l"/>
            </a:pPr>
            <a:r>
              <a:rPr lang="ja-JP" altLang="en-US" dirty="0" smtClean="0">
                <a:solidFill>
                  <a:prstClr val="black"/>
                </a:solidFill>
              </a:rPr>
              <a:t>プランニング</a:t>
            </a:r>
            <a:endParaRPr lang="en-US" altLang="ja-JP" dirty="0" smtClean="0">
              <a:solidFill>
                <a:prstClr val="black"/>
              </a:solidFill>
            </a:endParaRPr>
          </a:p>
          <a:p>
            <a:pPr marL="285750" indent="-285750" defTabSz="457200">
              <a:buFont typeface="Wingdings" charset="2"/>
              <a:buChar char="l"/>
            </a:pPr>
            <a:r>
              <a:rPr lang="ja-JP" altLang="en-US" dirty="0" smtClean="0">
                <a:solidFill>
                  <a:prstClr val="black"/>
                </a:solidFill>
              </a:rPr>
              <a:t>コンサルティング</a:t>
            </a:r>
            <a:endParaRPr lang="en-US" altLang="ja-JP" dirty="0" smtClean="0">
              <a:solidFill>
                <a:prstClr val="black"/>
              </a:solidFill>
            </a:endParaRPr>
          </a:p>
          <a:p>
            <a:pPr marL="285750" indent="-285750" defTabSz="457200">
              <a:buFont typeface="Wingdings" charset="2"/>
              <a:buChar char="l"/>
            </a:pPr>
            <a:r>
              <a:rPr lang="ja-JP" altLang="en-US" dirty="0" smtClean="0">
                <a:solidFill>
                  <a:prstClr val="black"/>
                </a:solidFill>
              </a:rPr>
              <a:t>プロデュース</a:t>
            </a:r>
            <a:endParaRPr lang="en-US" altLang="ja-JP" dirty="0" smtClean="0">
              <a:solidFill>
                <a:prstClr val="black"/>
              </a:solidFill>
            </a:endParaRPr>
          </a:p>
          <a:p>
            <a:pPr marL="285750" indent="-285750" defTabSz="457200">
              <a:buFont typeface="Wingdings" charset="2"/>
              <a:buChar char="l"/>
            </a:pPr>
            <a:r>
              <a:rPr lang="ja-JP" altLang="en-US" dirty="0" smtClean="0">
                <a:solidFill>
                  <a:prstClr val="black"/>
                </a:solidFill>
              </a:rPr>
              <a:t>マッチング</a:t>
            </a:r>
            <a:endParaRPr lang="ja-JP" altLang="en-US" dirty="0">
              <a:solidFill>
                <a:prstClr val="black"/>
              </a:solidFill>
            </a:endParaRPr>
          </a:p>
        </p:txBody>
      </p:sp>
      <p:sp>
        <p:nvSpPr>
          <p:cNvPr id="11" name="正方形/長方形 10"/>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道の駅構想　プラットフォーム</a:t>
            </a:r>
            <a:endParaRPr lang="ja-JP" altLang="en-US" sz="4000" dirty="0">
              <a:solidFill>
                <a:prstClr val="black"/>
              </a:solidFill>
              <a:latin typeface="ＭＳ Ｐゴシック" panose="020B0600070205080204" pitchFamily="50" charset="-128"/>
            </a:endParaRPr>
          </a:p>
        </p:txBody>
      </p:sp>
      <p:sp>
        <p:nvSpPr>
          <p:cNvPr id="12" name="角丸四角形 11"/>
          <p:cNvSpPr/>
          <p:nvPr/>
        </p:nvSpPr>
        <p:spPr>
          <a:xfrm>
            <a:off x="372789" y="154712"/>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13" name="直角三角形 12"/>
          <p:cNvSpPr/>
          <p:nvPr/>
        </p:nvSpPr>
        <p:spPr>
          <a:xfrm>
            <a:off x="3053552" y="4417242"/>
            <a:ext cx="466765" cy="466765"/>
          </a:xfrm>
          <a:prstGeom prst="rtTriangle">
            <a:avLst/>
          </a:prstGeom>
          <a:solidFill>
            <a:schemeClr val="bg1"/>
          </a:solidFill>
          <a:ln w="38100" cmpd="sng">
            <a:solidFill>
              <a:srgbClr val="7FB66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4" name="直角三角形 13"/>
          <p:cNvSpPr/>
          <p:nvPr/>
        </p:nvSpPr>
        <p:spPr>
          <a:xfrm rot="16200000">
            <a:off x="5779881" y="4417242"/>
            <a:ext cx="466765" cy="466765"/>
          </a:xfrm>
          <a:prstGeom prst="rtTriangle">
            <a:avLst/>
          </a:prstGeom>
          <a:solidFill>
            <a:schemeClr val="bg1"/>
          </a:solidFill>
          <a:ln w="38100" cmpd="sng">
            <a:solidFill>
              <a:srgbClr val="7FB66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15" name="直角三角形 14"/>
          <p:cNvSpPr/>
          <p:nvPr/>
        </p:nvSpPr>
        <p:spPr>
          <a:xfrm rot="10800000">
            <a:off x="5779881" y="3158445"/>
            <a:ext cx="466765" cy="466765"/>
          </a:xfrm>
          <a:prstGeom prst="rtTriangle">
            <a:avLst/>
          </a:prstGeom>
          <a:solidFill>
            <a:schemeClr val="bg1"/>
          </a:solidFill>
          <a:ln w="38100" cmpd="sng">
            <a:solidFill>
              <a:srgbClr val="7FB66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16" name="直角三角形 15"/>
          <p:cNvSpPr/>
          <p:nvPr/>
        </p:nvSpPr>
        <p:spPr>
          <a:xfrm rot="5400000">
            <a:off x="3106182" y="3158445"/>
            <a:ext cx="466765" cy="466765"/>
          </a:xfrm>
          <a:prstGeom prst="rtTriangle">
            <a:avLst/>
          </a:prstGeom>
          <a:solidFill>
            <a:schemeClr val="bg1"/>
          </a:solidFill>
          <a:ln w="38100" cmpd="sng">
            <a:solidFill>
              <a:srgbClr val="7FB66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7" name="円/楕円 16"/>
          <p:cNvSpPr/>
          <p:nvPr/>
        </p:nvSpPr>
        <p:spPr>
          <a:xfrm>
            <a:off x="67339" y="1070922"/>
            <a:ext cx="860936" cy="555523"/>
          </a:xfrm>
          <a:prstGeom prst="ellipse">
            <a:avLst/>
          </a:prstGeom>
          <a:solidFill>
            <a:srgbClr val="FFFFFF"/>
          </a:solidFill>
          <a:ln>
            <a:solidFill>
              <a:srgbClr val="7FB667"/>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smtClean="0">
                <a:solidFill>
                  <a:srgbClr val="000000"/>
                </a:solidFill>
              </a:rPr>
              <a:t>Step1</a:t>
            </a:r>
            <a:endParaRPr lang="ja-JP" altLang="en-US" sz="1600" dirty="0">
              <a:solidFill>
                <a:srgbClr val="000000"/>
              </a:solidFill>
            </a:endParaRPr>
          </a:p>
        </p:txBody>
      </p:sp>
      <p:sp>
        <p:nvSpPr>
          <p:cNvPr id="18" name="円/楕円 17"/>
          <p:cNvSpPr/>
          <p:nvPr/>
        </p:nvSpPr>
        <p:spPr>
          <a:xfrm>
            <a:off x="8142963" y="1091864"/>
            <a:ext cx="860936" cy="555523"/>
          </a:xfrm>
          <a:prstGeom prst="ellipse">
            <a:avLst/>
          </a:prstGeom>
          <a:solidFill>
            <a:srgbClr val="FFFFFF"/>
          </a:solidFill>
          <a:ln>
            <a:solidFill>
              <a:srgbClr val="7FB667"/>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smtClean="0">
                <a:solidFill>
                  <a:srgbClr val="000000"/>
                </a:solidFill>
              </a:rPr>
              <a:t>Step2</a:t>
            </a:r>
            <a:endParaRPr lang="ja-JP" altLang="en-US" sz="1600" dirty="0">
              <a:solidFill>
                <a:srgbClr val="000000"/>
              </a:solidFill>
            </a:endParaRPr>
          </a:p>
        </p:txBody>
      </p:sp>
      <p:sp>
        <p:nvSpPr>
          <p:cNvPr id="19" name="円/楕円 18"/>
          <p:cNvSpPr/>
          <p:nvPr/>
        </p:nvSpPr>
        <p:spPr>
          <a:xfrm>
            <a:off x="102965" y="4104878"/>
            <a:ext cx="860936" cy="555523"/>
          </a:xfrm>
          <a:prstGeom prst="ellipse">
            <a:avLst/>
          </a:prstGeom>
          <a:solidFill>
            <a:srgbClr val="FFFFFF"/>
          </a:solidFill>
          <a:ln>
            <a:solidFill>
              <a:srgbClr val="7FB667"/>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smtClean="0">
                <a:solidFill>
                  <a:srgbClr val="000000"/>
                </a:solidFill>
              </a:rPr>
              <a:t>Step3</a:t>
            </a:r>
            <a:endParaRPr lang="ja-JP" altLang="en-US" sz="1600" dirty="0">
              <a:solidFill>
                <a:srgbClr val="000000"/>
              </a:solidFill>
            </a:endParaRPr>
          </a:p>
        </p:txBody>
      </p:sp>
      <p:sp>
        <p:nvSpPr>
          <p:cNvPr id="20" name="円/楕円 19"/>
          <p:cNvSpPr/>
          <p:nvPr/>
        </p:nvSpPr>
        <p:spPr>
          <a:xfrm>
            <a:off x="7991935" y="4102989"/>
            <a:ext cx="860936" cy="555523"/>
          </a:xfrm>
          <a:prstGeom prst="ellipse">
            <a:avLst/>
          </a:prstGeom>
          <a:solidFill>
            <a:srgbClr val="FFFFFF"/>
          </a:solidFill>
          <a:ln>
            <a:solidFill>
              <a:srgbClr val="7FB667"/>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smtClean="0">
                <a:solidFill>
                  <a:srgbClr val="000000"/>
                </a:solidFill>
              </a:rPr>
              <a:t>Step4</a:t>
            </a:r>
            <a:endParaRPr lang="ja-JP" altLang="en-US" sz="1600" dirty="0">
              <a:solidFill>
                <a:srgbClr val="000000"/>
              </a:solidFill>
            </a:endParaRPr>
          </a:p>
        </p:txBody>
      </p:sp>
      <p:sp>
        <p:nvSpPr>
          <p:cNvPr id="21" name="スライド番号プレースホルダー 20"/>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87</a:t>
            </a:fld>
            <a:endParaRPr lang="ja-JP" altLang="en-US">
              <a:solidFill>
                <a:prstClr val="black">
                  <a:tint val="75000"/>
                </a:prstClr>
              </a:solidFill>
            </a:endParaRPr>
          </a:p>
        </p:txBody>
      </p:sp>
    </p:spTree>
    <p:extLst>
      <p:ext uri="{BB962C8B-B14F-4D97-AF65-F5344CB8AC3E}">
        <p14:creationId xmlns:p14="http://schemas.microsoft.com/office/powerpoint/2010/main" val="2320731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2" y="3000833"/>
            <a:ext cx="2738132" cy="1722318"/>
          </a:xfrm>
          <a:prstGeom prst="rect">
            <a:avLst/>
          </a:prstGeom>
          <a:solidFill>
            <a:schemeClr val="tx2">
              <a:lumMod val="40000"/>
              <a:lumOff val="60000"/>
            </a:schemeClr>
          </a:solidFill>
          <a:ln w="28575">
            <a:solidFill>
              <a:srgbClr val="4F81B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prstClr val="black"/>
                </a:solidFill>
              </a:rPr>
              <a:t>観光客の増加</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経済効果</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地産地消</a:t>
            </a:r>
            <a:endParaRPr lang="en-US" altLang="ja-JP" dirty="0" smtClean="0">
              <a:solidFill>
                <a:prstClr val="black"/>
              </a:solidFill>
            </a:endParaRPr>
          </a:p>
          <a:p>
            <a:pPr marL="285750" indent="-285750" defTabSz="457200">
              <a:buFont typeface="Arial"/>
              <a:buChar char="•"/>
            </a:pPr>
            <a:r>
              <a:rPr lang="ja-JP" altLang="en-US" dirty="0">
                <a:solidFill>
                  <a:prstClr val="black"/>
                </a:solidFill>
              </a:rPr>
              <a:t>雇用の創出</a:t>
            </a:r>
            <a:endParaRPr lang="en-US" altLang="ja-JP" dirty="0">
              <a:solidFill>
                <a:prstClr val="black"/>
              </a:solidFill>
            </a:endParaRPr>
          </a:p>
          <a:p>
            <a:pPr marL="285750" indent="-285750" defTabSz="457200">
              <a:buFont typeface="Arial"/>
              <a:buChar char="•"/>
            </a:pPr>
            <a:r>
              <a:rPr lang="ja-JP" altLang="en-US" dirty="0" smtClean="0">
                <a:solidFill>
                  <a:prstClr val="black"/>
                </a:solidFill>
              </a:rPr>
              <a:t>土地利用の適正化</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災害時の防災機能</a:t>
            </a:r>
            <a:endParaRPr lang="en-US" altLang="ja-JP" dirty="0" smtClean="0">
              <a:solidFill>
                <a:prstClr val="black"/>
              </a:solidFill>
            </a:endParaRPr>
          </a:p>
        </p:txBody>
      </p:sp>
      <p:sp>
        <p:nvSpPr>
          <p:cNvPr id="11" name="正方形/長方形 10"/>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予想される効果</a:t>
            </a:r>
            <a:endParaRPr lang="ja-JP" altLang="en-US" sz="4000" dirty="0">
              <a:solidFill>
                <a:prstClr val="black"/>
              </a:solidFill>
              <a:latin typeface="ＭＳ Ｐゴシック" panose="020B0600070205080204" pitchFamily="50" charset="-128"/>
            </a:endParaRPr>
          </a:p>
        </p:txBody>
      </p:sp>
      <p:sp>
        <p:nvSpPr>
          <p:cNvPr id="12" name="角丸四角形 11"/>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13" name="正方形/長方形 12"/>
          <p:cNvSpPr/>
          <p:nvPr/>
        </p:nvSpPr>
        <p:spPr>
          <a:xfrm>
            <a:off x="2" y="1481771"/>
            <a:ext cx="4229837" cy="1279710"/>
          </a:xfrm>
          <a:prstGeom prst="rect">
            <a:avLst/>
          </a:prstGeom>
          <a:solidFill>
            <a:schemeClr val="accent6">
              <a:lumMod val="60000"/>
              <a:lumOff val="40000"/>
            </a:schemeClr>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marL="285750" indent="-285750" defTabSz="457200">
              <a:buFont typeface="Arial"/>
              <a:buChar char="•"/>
            </a:pPr>
            <a:r>
              <a:rPr lang="ja-JP" altLang="en-US" sz="1600" dirty="0" smtClean="0">
                <a:solidFill>
                  <a:prstClr val="black"/>
                </a:solidFill>
              </a:rPr>
              <a:t>連携交流拠点</a:t>
            </a:r>
            <a:endParaRPr lang="en-US" altLang="ja-JP" sz="1600" dirty="0" smtClean="0">
              <a:solidFill>
                <a:prstClr val="black"/>
              </a:solidFill>
            </a:endParaRPr>
          </a:p>
          <a:p>
            <a:pPr marL="285750" indent="-285750" defTabSz="457200">
              <a:buFont typeface="Arial"/>
              <a:buChar char="•"/>
            </a:pPr>
            <a:r>
              <a:rPr lang="ja-JP" altLang="en-US" sz="1600" dirty="0" smtClean="0">
                <a:solidFill>
                  <a:prstClr val="black"/>
                </a:solidFill>
              </a:rPr>
              <a:t>地域経済へ波及効果</a:t>
            </a:r>
            <a:endParaRPr lang="en-US" altLang="ja-JP" sz="1600" dirty="0" smtClean="0">
              <a:solidFill>
                <a:prstClr val="black"/>
              </a:solidFill>
            </a:endParaRPr>
          </a:p>
          <a:p>
            <a:pPr marL="285750" indent="-285750" defTabSz="457200">
              <a:buFont typeface="Arial"/>
              <a:buChar char="•"/>
            </a:pPr>
            <a:r>
              <a:rPr lang="ja-JP" altLang="en-US" sz="1600" dirty="0" smtClean="0">
                <a:solidFill>
                  <a:prstClr val="black"/>
                </a:solidFill>
              </a:rPr>
              <a:t>安価で新鮮な地域の農産物購入</a:t>
            </a:r>
            <a:endParaRPr lang="en-US" altLang="ja-JP" sz="1600" dirty="0" smtClean="0">
              <a:solidFill>
                <a:prstClr val="black"/>
              </a:solidFill>
            </a:endParaRPr>
          </a:p>
          <a:p>
            <a:pPr marL="285750" indent="-285750" defTabSz="457200">
              <a:buFont typeface="Arial"/>
              <a:buChar char="•"/>
            </a:pPr>
            <a:r>
              <a:rPr lang="ja-JP" altLang="en-US" sz="1600" dirty="0">
                <a:solidFill>
                  <a:prstClr val="black"/>
                </a:solidFill>
              </a:rPr>
              <a:t>身近で安定的な</a:t>
            </a:r>
            <a:r>
              <a:rPr lang="ja-JP" altLang="en-US" sz="1600" dirty="0" smtClean="0">
                <a:solidFill>
                  <a:prstClr val="black"/>
                </a:solidFill>
              </a:rPr>
              <a:t>雇用道路交通環境の改善</a:t>
            </a:r>
            <a:endParaRPr lang="en-US" altLang="ja-JP" sz="1600" dirty="0" smtClean="0">
              <a:solidFill>
                <a:prstClr val="black"/>
              </a:solidFill>
            </a:endParaRPr>
          </a:p>
          <a:p>
            <a:pPr marL="285750" indent="-285750" defTabSz="457200">
              <a:buFont typeface="Arial"/>
              <a:buChar char="•"/>
            </a:pPr>
            <a:r>
              <a:rPr lang="ja-JP" altLang="en-US" sz="1600" dirty="0" smtClean="0">
                <a:solidFill>
                  <a:prstClr val="black"/>
                </a:solidFill>
              </a:rPr>
              <a:t>歴史・文化に触れる機械の提供</a:t>
            </a:r>
            <a:endParaRPr lang="en-US" altLang="ja-JP" sz="1600" dirty="0" smtClean="0">
              <a:solidFill>
                <a:prstClr val="black"/>
              </a:solidFill>
            </a:endParaRPr>
          </a:p>
        </p:txBody>
      </p:sp>
      <p:sp>
        <p:nvSpPr>
          <p:cNvPr id="15" name="正方形/長方形 14"/>
          <p:cNvSpPr/>
          <p:nvPr/>
        </p:nvSpPr>
        <p:spPr>
          <a:xfrm>
            <a:off x="2" y="4947141"/>
            <a:ext cx="4089124" cy="1883485"/>
          </a:xfrm>
          <a:prstGeom prst="rect">
            <a:avLst/>
          </a:prstGeom>
          <a:solidFill>
            <a:srgbClr val="CCFFCC"/>
          </a:solidFill>
          <a:ln w="28575">
            <a:solidFill>
              <a:srgbClr val="008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prstClr val="black"/>
                </a:solidFill>
              </a:rPr>
              <a:t>消費者との交流</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地場</a:t>
            </a:r>
            <a:r>
              <a:rPr lang="ja-JP" altLang="en-US" dirty="0">
                <a:solidFill>
                  <a:prstClr val="black"/>
                </a:solidFill>
              </a:rPr>
              <a:t>ブランドの</a:t>
            </a:r>
            <a:r>
              <a:rPr lang="en-US" altLang="ja-JP" dirty="0">
                <a:solidFill>
                  <a:prstClr val="black"/>
                </a:solidFill>
              </a:rPr>
              <a:t>PR</a:t>
            </a:r>
            <a:r>
              <a:rPr lang="ja-JP" altLang="en-US" dirty="0">
                <a:solidFill>
                  <a:prstClr val="black"/>
                </a:solidFill>
              </a:rPr>
              <a:t>効果</a:t>
            </a:r>
            <a:endParaRPr lang="en-US" altLang="ja-JP" dirty="0">
              <a:solidFill>
                <a:prstClr val="black"/>
              </a:solidFill>
            </a:endParaRPr>
          </a:p>
          <a:p>
            <a:pPr marL="285750" indent="-285750" defTabSz="457200">
              <a:buFont typeface="Arial"/>
              <a:buChar char="•"/>
            </a:pPr>
            <a:r>
              <a:rPr lang="ja-JP" altLang="en-US" dirty="0" smtClean="0">
                <a:solidFill>
                  <a:prstClr val="black"/>
                </a:solidFill>
              </a:rPr>
              <a:t>生産・加工・販売の６次産業化の拠点</a:t>
            </a:r>
            <a:endParaRPr lang="en-US" altLang="ja-JP" dirty="0" smtClean="0">
              <a:solidFill>
                <a:prstClr val="black"/>
              </a:solidFill>
            </a:endParaRPr>
          </a:p>
          <a:p>
            <a:pPr marL="285750" indent="-285750" defTabSz="457200">
              <a:buFont typeface="Arial"/>
              <a:buChar char="•"/>
            </a:pPr>
            <a:r>
              <a:rPr lang="ja-JP" altLang="en-US" dirty="0">
                <a:solidFill>
                  <a:prstClr val="black"/>
                </a:solidFill>
              </a:rPr>
              <a:t>農業の活性化と農家の売り上げ向上</a:t>
            </a:r>
            <a:endParaRPr lang="en-US" altLang="ja-JP" dirty="0">
              <a:solidFill>
                <a:prstClr val="black"/>
              </a:solidFill>
            </a:endParaRPr>
          </a:p>
          <a:p>
            <a:pPr marL="285750" indent="-285750" defTabSz="457200">
              <a:buFont typeface="Arial"/>
              <a:buChar char="•"/>
            </a:pPr>
            <a:r>
              <a:rPr lang="ja-JP" altLang="en-US" dirty="0" smtClean="0">
                <a:solidFill>
                  <a:prstClr val="black"/>
                </a:solidFill>
              </a:rPr>
              <a:t>他地域からの買手呼び込みによる新たな販路創出</a:t>
            </a:r>
            <a:endParaRPr lang="en-US" altLang="ja-JP" dirty="0" smtClean="0">
              <a:solidFill>
                <a:prstClr val="black"/>
              </a:solidFill>
            </a:endParaRPr>
          </a:p>
        </p:txBody>
      </p:sp>
      <p:sp>
        <p:nvSpPr>
          <p:cNvPr id="16" name="正方形/長方形 15"/>
          <p:cNvSpPr/>
          <p:nvPr/>
        </p:nvSpPr>
        <p:spPr>
          <a:xfrm>
            <a:off x="5122228" y="4947141"/>
            <a:ext cx="4021772" cy="1883485"/>
          </a:xfrm>
          <a:prstGeom prst="rect">
            <a:avLst/>
          </a:prstGeom>
          <a:solidFill>
            <a:srgbClr val="DAB0FF"/>
          </a:solidFill>
          <a:ln w="28575">
            <a:solidFill>
              <a:srgbClr val="6600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prstClr val="black"/>
                </a:solidFill>
              </a:rPr>
              <a:t>移住希望者への相談窓口</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移住体験ツアー</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グリーンツーリズム推進のための移住体験施設・農業施設</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都市と地域の交流イベントの実施</a:t>
            </a:r>
            <a:endParaRPr lang="en-US" altLang="ja-JP" dirty="0" smtClean="0">
              <a:solidFill>
                <a:prstClr val="black"/>
              </a:solidFill>
            </a:endParaRPr>
          </a:p>
        </p:txBody>
      </p:sp>
      <p:sp>
        <p:nvSpPr>
          <p:cNvPr id="17" name="正方形/長方形 16"/>
          <p:cNvSpPr/>
          <p:nvPr/>
        </p:nvSpPr>
        <p:spPr>
          <a:xfrm>
            <a:off x="6253952" y="3000833"/>
            <a:ext cx="2890048" cy="1722318"/>
          </a:xfrm>
          <a:prstGeom prst="rect">
            <a:avLst/>
          </a:prstGeom>
          <a:solidFill>
            <a:srgbClr val="93FFFD"/>
          </a:solid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prstClr val="black"/>
                </a:solidFill>
              </a:rPr>
              <a:t>情報端末機や案内人による観光情報</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土浦の特産品、農産物、伝統工芸品の販売・</a:t>
            </a:r>
            <a:r>
              <a:rPr lang="en-US" altLang="ja-JP" dirty="0" smtClean="0">
                <a:solidFill>
                  <a:prstClr val="black"/>
                </a:solidFill>
              </a:rPr>
              <a:t>PR</a:t>
            </a:r>
          </a:p>
        </p:txBody>
      </p:sp>
      <p:sp>
        <p:nvSpPr>
          <p:cNvPr id="18" name="正方形/長方形 17"/>
          <p:cNvSpPr/>
          <p:nvPr/>
        </p:nvSpPr>
        <p:spPr>
          <a:xfrm>
            <a:off x="5647802" y="1645456"/>
            <a:ext cx="3380742" cy="1106517"/>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a:buChar char="•"/>
            </a:pPr>
            <a:r>
              <a:rPr lang="ja-JP" altLang="en-US" dirty="0" smtClean="0">
                <a:solidFill>
                  <a:prstClr val="black"/>
                </a:solidFill>
              </a:rPr>
              <a:t>道路利用者の利便性向上</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休憩スペースの確保</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交通情報の提供</a:t>
            </a:r>
            <a:endParaRPr lang="en-US" altLang="ja-JP" dirty="0" smtClean="0">
              <a:solidFill>
                <a:prstClr val="black"/>
              </a:solidFill>
            </a:endParaRPr>
          </a:p>
        </p:txBody>
      </p:sp>
      <p:graphicFrame>
        <p:nvGraphicFramePr>
          <p:cNvPr id="3" name="図表 2"/>
          <p:cNvGraphicFramePr/>
          <p:nvPr>
            <p:extLst/>
          </p:nvPr>
        </p:nvGraphicFramePr>
        <p:xfrm>
          <a:off x="1844416" y="2429555"/>
          <a:ext cx="5393834" cy="3021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テキスト ボックス 7"/>
          <p:cNvSpPr txBox="1"/>
          <p:nvPr/>
        </p:nvSpPr>
        <p:spPr>
          <a:xfrm>
            <a:off x="3819721" y="3627453"/>
            <a:ext cx="1415772" cy="584776"/>
          </a:xfrm>
          <a:prstGeom prst="rect">
            <a:avLst/>
          </a:prstGeom>
          <a:noFill/>
        </p:spPr>
        <p:txBody>
          <a:bodyPr wrap="none" rtlCol="0">
            <a:spAutoFit/>
          </a:bodyPr>
          <a:lstStyle/>
          <a:p>
            <a:pPr algn="ctr" defTabSz="457200"/>
            <a:r>
              <a:rPr lang="ja-JP" altLang="en-US" sz="3200" dirty="0" smtClean="0">
                <a:solidFill>
                  <a:prstClr val="black"/>
                </a:solidFill>
              </a:rPr>
              <a:t>道の駅</a:t>
            </a:r>
            <a:endParaRPr lang="ja-JP" altLang="en-US" sz="3200" dirty="0">
              <a:solidFill>
                <a:prstClr val="black"/>
              </a:solidFill>
            </a:endParaRPr>
          </a:p>
        </p:txBody>
      </p:sp>
      <p:sp>
        <p:nvSpPr>
          <p:cNvPr id="2" name="スライド番号プレースホルダー 1"/>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88</a:t>
            </a:fld>
            <a:endParaRPr lang="ja-JP" altLang="en-US">
              <a:solidFill>
                <a:prstClr val="black">
                  <a:tint val="75000"/>
                </a:prstClr>
              </a:solidFill>
            </a:endParaRPr>
          </a:p>
        </p:txBody>
      </p:sp>
    </p:spTree>
    <p:extLst>
      <p:ext uri="{BB962C8B-B14F-4D97-AF65-F5344CB8AC3E}">
        <p14:creationId xmlns:p14="http://schemas.microsoft.com/office/powerpoint/2010/main" val="1095089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スクリーンショット 2015-02-02 8.19.2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1"/>
            <a:ext cx="9144000" cy="5795818"/>
          </a:xfrm>
          <a:prstGeom prst="rect">
            <a:avLst/>
          </a:prstGeom>
        </p:spPr>
      </p:pic>
      <p:sp>
        <p:nvSpPr>
          <p:cNvPr id="5" name="テキスト ボックス 4"/>
          <p:cNvSpPr txBox="1"/>
          <p:nvPr/>
        </p:nvSpPr>
        <p:spPr>
          <a:xfrm>
            <a:off x="337233" y="5103030"/>
            <a:ext cx="2050261"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dirty="0" smtClean="0">
                <a:solidFill>
                  <a:prstClr val="black"/>
                </a:solidFill>
              </a:rPr>
              <a:t>駐車場　１３０００</a:t>
            </a:r>
            <a:r>
              <a:rPr lang="en-US" altLang="ja-JP" dirty="0" smtClean="0">
                <a:solidFill>
                  <a:prstClr val="black"/>
                </a:solidFill>
              </a:rPr>
              <a:t>㎡</a:t>
            </a:r>
            <a:endParaRPr lang="ja-JP" altLang="en-US" dirty="0">
              <a:solidFill>
                <a:prstClr val="black"/>
              </a:solidFill>
            </a:endParaRPr>
          </a:p>
        </p:txBody>
      </p:sp>
      <p:sp>
        <p:nvSpPr>
          <p:cNvPr id="6" name="テキスト ボックス 5"/>
          <p:cNvSpPr txBox="1"/>
          <p:nvPr/>
        </p:nvSpPr>
        <p:spPr>
          <a:xfrm>
            <a:off x="337233" y="2216834"/>
            <a:ext cx="2377574" cy="646331"/>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algn="ctr" defTabSz="457200"/>
            <a:r>
              <a:rPr lang="ja-JP" altLang="en-US" dirty="0" smtClean="0">
                <a:solidFill>
                  <a:prstClr val="black"/>
                </a:solidFill>
              </a:rPr>
              <a:t>広場・イベントスペース</a:t>
            </a:r>
            <a:endParaRPr lang="en-US" altLang="ja-JP" dirty="0" smtClean="0">
              <a:solidFill>
                <a:prstClr val="black"/>
              </a:solidFill>
            </a:endParaRPr>
          </a:p>
          <a:p>
            <a:pPr algn="ctr" defTabSz="457200"/>
            <a:r>
              <a:rPr lang="ja-JP" altLang="en-US" dirty="0" smtClean="0">
                <a:solidFill>
                  <a:prstClr val="black"/>
                </a:solidFill>
              </a:rPr>
              <a:t>５０００</a:t>
            </a:r>
            <a:r>
              <a:rPr lang="en-US" altLang="ja-JP" dirty="0" smtClean="0">
                <a:solidFill>
                  <a:prstClr val="black"/>
                </a:solidFill>
              </a:rPr>
              <a:t>㎡</a:t>
            </a:r>
            <a:endParaRPr lang="ja-JP" altLang="en-US" dirty="0">
              <a:solidFill>
                <a:prstClr val="black"/>
              </a:solidFill>
            </a:endParaRPr>
          </a:p>
        </p:txBody>
      </p:sp>
      <p:sp>
        <p:nvSpPr>
          <p:cNvPr id="7" name="テキスト ボックス 6"/>
          <p:cNvSpPr txBox="1"/>
          <p:nvPr/>
        </p:nvSpPr>
        <p:spPr>
          <a:xfrm>
            <a:off x="4029363" y="2655347"/>
            <a:ext cx="1046681" cy="646331"/>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defTabSz="457200"/>
            <a:r>
              <a:rPr lang="ja-JP" altLang="en-US" dirty="0" smtClean="0">
                <a:solidFill>
                  <a:prstClr val="black"/>
                </a:solidFill>
              </a:rPr>
              <a:t>施設</a:t>
            </a:r>
            <a:endParaRPr lang="en-US" altLang="ja-JP" dirty="0" smtClean="0">
              <a:solidFill>
                <a:prstClr val="black"/>
              </a:solidFill>
            </a:endParaRPr>
          </a:p>
          <a:p>
            <a:pPr defTabSz="457200"/>
            <a:r>
              <a:rPr lang="ja-JP" altLang="en-US" dirty="0" smtClean="0">
                <a:solidFill>
                  <a:prstClr val="black"/>
                </a:solidFill>
              </a:rPr>
              <a:t>７５００</a:t>
            </a:r>
            <a:r>
              <a:rPr lang="en-US" altLang="ja-JP" dirty="0" smtClean="0">
                <a:solidFill>
                  <a:prstClr val="black"/>
                </a:solidFill>
              </a:rPr>
              <a:t>㎡</a:t>
            </a:r>
            <a:endParaRPr lang="ja-JP" altLang="en-US" dirty="0">
              <a:solidFill>
                <a:prstClr val="black"/>
              </a:solidFill>
            </a:endParaRPr>
          </a:p>
        </p:txBody>
      </p:sp>
      <p:sp>
        <p:nvSpPr>
          <p:cNvPr id="2" name="スライド番号プレースホルダー 1"/>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89</a:t>
            </a:fld>
            <a:endParaRPr lang="ja-JP" altLang="en-US">
              <a:solidFill>
                <a:prstClr val="black">
                  <a:tint val="75000"/>
                </a:prstClr>
              </a:solidFill>
            </a:endParaRPr>
          </a:p>
        </p:txBody>
      </p:sp>
    </p:spTree>
    <p:extLst>
      <p:ext uri="{BB962C8B-B14F-4D97-AF65-F5344CB8AC3E}">
        <p14:creationId xmlns:p14="http://schemas.microsoft.com/office/powerpoint/2010/main" val="1326469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7" name="正方形/長方形 6"/>
          <p:cNvSpPr/>
          <p:nvPr/>
        </p:nvSpPr>
        <p:spPr>
          <a:xfrm>
            <a:off x="249382" y="1128156"/>
            <a:ext cx="8645236" cy="1187531"/>
          </a:xfrm>
          <a:prstGeom prst="rect">
            <a:avLst/>
          </a:prstGeom>
          <a:solidFill>
            <a:schemeClr val="bg1"/>
          </a:solidFill>
          <a:ln w="762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prstClr val="black"/>
                </a:solidFill>
              </a:rPr>
              <a:t>人々が集いにぎわい輝くまちへ</a:t>
            </a:r>
            <a:endParaRPr lang="ja-JP" altLang="en-US" sz="3600" dirty="0">
              <a:solidFill>
                <a:prstClr val="black"/>
              </a:solidFill>
            </a:endParaRPr>
          </a:p>
        </p:txBody>
      </p:sp>
      <p:pic>
        <p:nvPicPr>
          <p:cNvPr id="10" name="図 9"/>
          <p:cNvPicPr>
            <a:picLocks noChangeAspect="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1060948" y="3764769"/>
            <a:ext cx="1699480" cy="1699480"/>
          </a:xfrm>
          <a:prstGeom prst="ellipse">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中心　市街地</a:t>
            </a:r>
            <a:endParaRPr lang="ja-JP" altLang="en-US" sz="2400" dirty="0">
              <a:solidFill>
                <a:prstClr val="white"/>
              </a:solidFill>
            </a:endParaRPr>
          </a:p>
        </p:txBody>
      </p:sp>
      <p:pic>
        <p:nvPicPr>
          <p:cNvPr id="17" name="図 1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grpSp>
        <p:nvGrpSpPr>
          <p:cNvPr id="14" name="グループ化 13"/>
          <p:cNvGrpSpPr/>
          <p:nvPr/>
        </p:nvGrpSpPr>
        <p:grpSpPr>
          <a:xfrm>
            <a:off x="3142920" y="229953"/>
            <a:ext cx="679382" cy="633783"/>
            <a:chOff x="1577972" y="-1047318"/>
            <a:chExt cx="679382" cy="633783"/>
          </a:xfrm>
        </p:grpSpPr>
        <p:sp>
          <p:nvSpPr>
            <p:cNvPr id="18" name="角丸四角形 17"/>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20" name="グループ化 19"/>
          <p:cNvGrpSpPr/>
          <p:nvPr/>
        </p:nvGrpSpPr>
        <p:grpSpPr>
          <a:xfrm>
            <a:off x="3989807" y="226741"/>
            <a:ext cx="679382" cy="633783"/>
            <a:chOff x="5471418" y="-1240631"/>
            <a:chExt cx="679382" cy="633783"/>
          </a:xfrm>
        </p:grpSpPr>
        <p:sp>
          <p:nvSpPr>
            <p:cNvPr id="21" name="角丸四角形 20"/>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2" name="図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9</a:t>
            </a:fld>
            <a:endParaRPr lang="ja-JP" altLang="en-US" sz="2000" dirty="0">
              <a:solidFill>
                <a:prstClr val="black">
                  <a:tint val="75000"/>
                </a:prstClr>
              </a:solidFill>
            </a:endParaRPr>
          </a:p>
        </p:txBody>
      </p:sp>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24951" y="2743578"/>
            <a:ext cx="2494181" cy="1870636"/>
          </a:xfrm>
          <a:prstGeom prst="rect">
            <a:avLst/>
          </a:prstGeom>
          <a:ln>
            <a:noFill/>
          </a:ln>
          <a:effectLst>
            <a:softEdge rad="112500"/>
          </a:effectLst>
        </p:spPr>
      </p:pic>
      <p:pic>
        <p:nvPicPr>
          <p:cNvPr id="27" name="図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19132" y="2743578"/>
            <a:ext cx="2494181" cy="1870636"/>
          </a:xfrm>
          <a:prstGeom prst="rect">
            <a:avLst/>
          </a:prstGeom>
          <a:ln>
            <a:noFill/>
          </a:ln>
          <a:effectLst>
            <a:softEdge rad="112500"/>
          </a:effectLst>
        </p:spPr>
      </p:pic>
      <p:pic>
        <p:nvPicPr>
          <p:cNvPr id="8" name="図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6783" y="4614214"/>
            <a:ext cx="3428910" cy="1883054"/>
          </a:xfrm>
          <a:prstGeom prst="rect">
            <a:avLst/>
          </a:prstGeom>
          <a:ln>
            <a:noFill/>
          </a:ln>
          <a:effectLst>
            <a:softEdge rad="112500"/>
          </a:effectLst>
        </p:spPr>
      </p:pic>
    </p:spTree>
    <p:extLst>
      <p:ext uri="{BB962C8B-B14F-4D97-AF65-F5344CB8AC3E}">
        <p14:creationId xmlns:p14="http://schemas.microsoft.com/office/powerpoint/2010/main" val="4010047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89912" y="1005283"/>
          <a:ext cx="8830940" cy="4988560"/>
        </p:xfrm>
        <a:graphic>
          <a:graphicData uri="http://schemas.openxmlformats.org/drawingml/2006/table">
            <a:tbl>
              <a:tblPr firstRow="1">
                <a:tableStyleId>{8799B23B-EC83-4686-B30A-512413B5E67A}</a:tableStyleId>
              </a:tblPr>
              <a:tblGrid>
                <a:gridCol w="1709214"/>
                <a:gridCol w="1851649"/>
                <a:gridCol w="2278953"/>
                <a:gridCol w="2991124"/>
              </a:tblGrid>
              <a:tr h="370840">
                <a:tc gridSpan="2">
                  <a:txBody>
                    <a:bodyPr/>
                    <a:lstStyle/>
                    <a:p>
                      <a:r>
                        <a:rPr kumimoji="1" lang="ja-JP" altLang="en-US" dirty="0" smtClean="0"/>
                        <a:t>区分</a:t>
                      </a:r>
                      <a:endParaRPr kumimoji="1" lang="ja-JP" altLang="en-US" dirty="0"/>
                    </a:p>
                  </a:txBody>
                  <a:tcPr>
                    <a:solidFill>
                      <a:srgbClr val="CCFFCC"/>
                    </a:solidFill>
                  </a:tcPr>
                </a:tc>
                <a:tc hMerge="1">
                  <a:txBody>
                    <a:bodyPr/>
                    <a:lstStyle/>
                    <a:p>
                      <a:endParaRPr kumimoji="1" lang="ja-JP" altLang="en-US" dirty="0"/>
                    </a:p>
                  </a:txBody>
                  <a:tcPr/>
                </a:tc>
                <a:tc>
                  <a:txBody>
                    <a:bodyPr/>
                    <a:lstStyle/>
                    <a:p>
                      <a:r>
                        <a:rPr kumimoji="1" lang="ja-JP" altLang="en-US" dirty="0" smtClean="0"/>
                        <a:t>概算事業費（円）</a:t>
                      </a:r>
                      <a:endParaRPr kumimoji="1" lang="ja-JP" altLang="en-US" dirty="0"/>
                    </a:p>
                  </a:txBody>
                  <a:tcPr>
                    <a:solidFill>
                      <a:srgbClr val="CCFFCC"/>
                    </a:solidFill>
                  </a:tcPr>
                </a:tc>
                <a:tc>
                  <a:txBody>
                    <a:bodyPr/>
                    <a:lstStyle/>
                    <a:p>
                      <a:r>
                        <a:rPr kumimoji="1" lang="ja-JP" altLang="en-US" dirty="0" smtClean="0"/>
                        <a:t>備考</a:t>
                      </a:r>
                      <a:endParaRPr kumimoji="1" lang="ja-JP" altLang="en-US" dirty="0"/>
                    </a:p>
                  </a:txBody>
                  <a:tcPr>
                    <a:solidFill>
                      <a:srgbClr val="CCFFCC"/>
                    </a:solidFill>
                  </a:tcPr>
                </a:tc>
              </a:tr>
              <a:tr h="370840">
                <a:tc rowSpan="7">
                  <a:txBody>
                    <a:bodyPr/>
                    <a:lstStyle/>
                    <a:p>
                      <a:r>
                        <a:rPr kumimoji="1" lang="ja-JP" altLang="en-US" dirty="0" smtClean="0"/>
                        <a:t>建設工事費</a:t>
                      </a:r>
                      <a:endParaRPr kumimoji="1" lang="ja-JP" altLang="en-US" dirty="0"/>
                    </a:p>
                  </a:txBody>
                  <a:tcPr/>
                </a:tc>
                <a:tc>
                  <a:txBody>
                    <a:bodyPr/>
                    <a:lstStyle/>
                    <a:p>
                      <a:endParaRPr kumimoji="1" lang="ja-JP" altLang="en-US" dirty="0"/>
                    </a:p>
                  </a:txBody>
                  <a:tcPr/>
                </a:tc>
                <a:tc>
                  <a:txBody>
                    <a:bodyPr/>
                    <a:lstStyle/>
                    <a:p>
                      <a:r>
                        <a:rPr kumimoji="1" lang="en-US" altLang="ja-JP" dirty="0" smtClean="0"/>
                        <a:t>396,804,000</a:t>
                      </a:r>
                      <a:endParaRPr kumimoji="1" lang="ja-JP" altLang="en-US" dirty="0"/>
                    </a:p>
                  </a:txBody>
                  <a:tcPr/>
                </a:tc>
                <a:tc>
                  <a:txBody>
                    <a:bodyPr/>
                    <a:lstStyle/>
                    <a:p>
                      <a:endParaRPr kumimoji="1" lang="ja-JP" altLang="en-US"/>
                    </a:p>
                  </a:txBody>
                  <a:tcPr/>
                </a:tc>
              </a:tr>
              <a:tr h="370840">
                <a:tc vMerge="1">
                  <a:txBody>
                    <a:bodyPr/>
                    <a:lstStyle/>
                    <a:p>
                      <a:endParaRPr kumimoji="1" lang="ja-JP" altLang="en-US" dirty="0"/>
                    </a:p>
                  </a:txBody>
                  <a:tcPr/>
                </a:tc>
                <a:tc>
                  <a:txBody>
                    <a:bodyPr/>
                    <a:lstStyle/>
                    <a:p>
                      <a:r>
                        <a:rPr kumimoji="1" lang="ja-JP" altLang="en-US" dirty="0" smtClean="0"/>
                        <a:t>本体工事費</a:t>
                      </a:r>
                      <a:endParaRPr kumimoji="1" lang="ja-JP" altLang="en-US" dirty="0"/>
                    </a:p>
                  </a:txBody>
                  <a:tcPr/>
                </a:tc>
                <a:tc>
                  <a:txBody>
                    <a:bodyPr/>
                    <a:lstStyle/>
                    <a:p>
                      <a:r>
                        <a:rPr kumimoji="1" lang="en-US" altLang="ja-JP" dirty="0" smtClean="0"/>
                        <a:t>116,150,000</a:t>
                      </a:r>
                      <a:endParaRPr kumimoji="1" lang="ja-JP" altLang="en-US" dirty="0"/>
                    </a:p>
                  </a:txBody>
                  <a:tcPr/>
                </a:tc>
                <a:tc>
                  <a:txBody>
                    <a:bodyPr/>
                    <a:lstStyle/>
                    <a:p>
                      <a:r>
                        <a:rPr kumimoji="1" lang="ja-JP" altLang="en-US" dirty="0" smtClean="0"/>
                        <a:t>外構含む</a:t>
                      </a:r>
                      <a:endParaRPr kumimoji="1" lang="ja-JP" altLang="en-US" dirty="0"/>
                    </a:p>
                  </a:txBody>
                  <a:tcPr/>
                </a:tc>
              </a:tr>
              <a:tr h="370840">
                <a:tc vMerge="1">
                  <a:txBody>
                    <a:bodyPr/>
                    <a:lstStyle/>
                    <a:p>
                      <a:endParaRPr kumimoji="1" lang="ja-JP" altLang="en-US" dirty="0"/>
                    </a:p>
                  </a:txBody>
                  <a:tcPr/>
                </a:tc>
                <a:tc>
                  <a:txBody>
                    <a:bodyPr/>
                    <a:lstStyle/>
                    <a:p>
                      <a:r>
                        <a:rPr kumimoji="1" lang="ja-JP" altLang="en-US" dirty="0" smtClean="0"/>
                        <a:t>トイレ棟工事</a:t>
                      </a:r>
                      <a:endParaRPr kumimoji="1" lang="ja-JP" altLang="en-US" dirty="0"/>
                    </a:p>
                  </a:txBody>
                  <a:tcPr/>
                </a:tc>
                <a:tc>
                  <a:txBody>
                    <a:bodyPr/>
                    <a:lstStyle/>
                    <a:p>
                      <a:r>
                        <a:rPr kumimoji="1" lang="en-US" altLang="ja-JP" dirty="0" smtClean="0"/>
                        <a:t>18,584,000</a:t>
                      </a:r>
                      <a:endParaRPr kumimoji="1" lang="ja-JP" altLang="en-US" dirty="0"/>
                    </a:p>
                  </a:txBody>
                  <a:tcPr/>
                </a:tc>
                <a:tc>
                  <a:txBody>
                    <a:bodyPr/>
                    <a:lstStyle/>
                    <a:p>
                      <a:endParaRPr kumimoji="1" lang="ja-JP" altLang="en-US"/>
                    </a:p>
                  </a:txBody>
                  <a:tcPr/>
                </a:tc>
              </a:tr>
              <a:tr h="370840">
                <a:tc vMerge="1">
                  <a:txBody>
                    <a:bodyPr/>
                    <a:lstStyle/>
                    <a:p>
                      <a:endParaRPr kumimoji="1" lang="ja-JP" altLang="en-US" dirty="0"/>
                    </a:p>
                  </a:txBody>
                  <a:tcPr/>
                </a:tc>
                <a:tc>
                  <a:txBody>
                    <a:bodyPr/>
                    <a:lstStyle/>
                    <a:p>
                      <a:r>
                        <a:rPr kumimoji="1" lang="ja-JP" altLang="en-US" dirty="0" smtClean="0"/>
                        <a:t>駐車場・外構</a:t>
                      </a:r>
                      <a:endParaRPr kumimoji="1" lang="ja-JP" altLang="en-US" dirty="0"/>
                    </a:p>
                  </a:txBody>
                  <a:tcPr/>
                </a:tc>
                <a:tc>
                  <a:txBody>
                    <a:bodyPr/>
                    <a:lstStyle/>
                    <a:p>
                      <a:r>
                        <a:rPr kumimoji="1" lang="en-US" altLang="ja-JP" dirty="0" smtClean="0"/>
                        <a:t>62,400,000</a:t>
                      </a:r>
                      <a:endParaRPr kumimoji="1" lang="ja-JP" altLang="en-US" dirty="0"/>
                    </a:p>
                  </a:txBody>
                  <a:tcPr/>
                </a:tc>
                <a:tc>
                  <a:txBody>
                    <a:bodyPr/>
                    <a:lstStyle/>
                    <a:p>
                      <a:r>
                        <a:rPr kumimoji="1" lang="en-US" altLang="ja-JP" dirty="0" smtClean="0"/>
                        <a:t>5,200</a:t>
                      </a:r>
                      <a:r>
                        <a:rPr kumimoji="1" lang="ja-JP" altLang="en-US" dirty="0" smtClean="0"/>
                        <a:t>（</a:t>
                      </a:r>
                      <a:r>
                        <a:rPr kumimoji="1" lang="en-US" altLang="ja-JP" dirty="0" smtClean="0"/>
                        <a:t>㎡</a:t>
                      </a:r>
                      <a:r>
                        <a:rPr kumimoji="1" lang="ja-JP" altLang="en-US" dirty="0" smtClean="0"/>
                        <a:t>）</a:t>
                      </a:r>
                      <a:r>
                        <a:rPr kumimoji="1" lang="en-US" altLang="ja-JP" dirty="0" smtClean="0"/>
                        <a:t>×12,000</a:t>
                      </a:r>
                      <a:r>
                        <a:rPr kumimoji="1" lang="ja-JP" altLang="en-US" dirty="0" smtClean="0"/>
                        <a:t>（円</a:t>
                      </a:r>
                      <a:r>
                        <a:rPr kumimoji="1" lang="en-US" altLang="ja-JP" dirty="0" smtClean="0"/>
                        <a:t>/㎡</a:t>
                      </a:r>
                      <a:r>
                        <a:rPr kumimoji="1" lang="ja-JP" altLang="en-US" dirty="0" smtClean="0"/>
                        <a:t>）（設備込）</a:t>
                      </a:r>
                      <a:endParaRPr kumimoji="1" lang="ja-JP" altLang="en-US" dirty="0"/>
                    </a:p>
                  </a:txBody>
                  <a:tcPr/>
                </a:tc>
              </a:tr>
              <a:tr h="370840">
                <a:tc vMerge="1">
                  <a:txBody>
                    <a:bodyPr/>
                    <a:lstStyle/>
                    <a:p>
                      <a:endParaRPr kumimoji="1" lang="ja-JP" altLang="en-US" dirty="0"/>
                    </a:p>
                  </a:txBody>
                  <a:tcPr/>
                </a:tc>
                <a:tc>
                  <a:txBody>
                    <a:bodyPr/>
                    <a:lstStyle/>
                    <a:p>
                      <a:r>
                        <a:rPr kumimoji="1" lang="ja-JP" altLang="en-US" dirty="0" smtClean="0"/>
                        <a:t>交流・防災広場</a:t>
                      </a:r>
                      <a:endParaRPr kumimoji="1" lang="ja-JP" altLang="en-US" dirty="0"/>
                    </a:p>
                  </a:txBody>
                  <a:tcPr/>
                </a:tc>
                <a:tc>
                  <a:txBody>
                    <a:bodyPr/>
                    <a:lstStyle/>
                    <a:p>
                      <a:r>
                        <a:rPr kumimoji="1" lang="en-US" altLang="ja-JP" dirty="0" smtClean="0"/>
                        <a:t>41,400,000</a:t>
                      </a:r>
                      <a:endParaRPr kumimoji="1" lang="ja-JP" alt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6,900</a:t>
                      </a:r>
                      <a:r>
                        <a:rPr kumimoji="1" lang="ja-JP" altLang="en-US" dirty="0" smtClean="0"/>
                        <a:t>（</a:t>
                      </a:r>
                      <a:r>
                        <a:rPr kumimoji="1" lang="en-US" altLang="ja-JP" dirty="0" smtClean="0"/>
                        <a:t>㎡</a:t>
                      </a:r>
                      <a:r>
                        <a:rPr kumimoji="1" lang="ja-JP" altLang="en-US" dirty="0" smtClean="0"/>
                        <a:t>）</a:t>
                      </a:r>
                      <a:r>
                        <a:rPr kumimoji="1" lang="en-US" altLang="ja-JP" dirty="0" smtClean="0"/>
                        <a:t>×6000</a:t>
                      </a:r>
                      <a:r>
                        <a:rPr kumimoji="1" lang="ja-JP" altLang="en-US" dirty="0" smtClean="0"/>
                        <a:t>（円</a:t>
                      </a:r>
                      <a:r>
                        <a:rPr kumimoji="1" lang="en-US" altLang="ja-JP" dirty="0" smtClean="0"/>
                        <a:t>/㎡</a:t>
                      </a:r>
                      <a:r>
                        <a:rPr kumimoji="1" lang="ja-JP" altLang="en-US" dirty="0" smtClean="0"/>
                        <a:t>）（設備込）</a:t>
                      </a:r>
                    </a:p>
                  </a:txBody>
                  <a:tcPr/>
                </a:tc>
              </a:tr>
              <a:tr h="370840">
                <a:tc vMerge="1">
                  <a:txBody>
                    <a:bodyPr/>
                    <a:lstStyle/>
                    <a:p>
                      <a:endParaRPr kumimoji="1" lang="ja-JP" altLang="en-US" dirty="0"/>
                    </a:p>
                  </a:txBody>
                  <a:tcPr/>
                </a:tc>
                <a:tc>
                  <a:txBody>
                    <a:bodyPr/>
                    <a:lstStyle/>
                    <a:p>
                      <a:r>
                        <a:rPr kumimoji="1" lang="ja-JP" altLang="en-US" dirty="0" smtClean="0"/>
                        <a:t>電気設備工事</a:t>
                      </a:r>
                      <a:endParaRPr kumimoji="1" lang="ja-JP" altLang="en-US" dirty="0"/>
                    </a:p>
                  </a:txBody>
                  <a:tcPr/>
                </a:tc>
                <a:tc>
                  <a:txBody>
                    <a:bodyPr/>
                    <a:lstStyle/>
                    <a:p>
                      <a:r>
                        <a:rPr kumimoji="1" lang="en-US" altLang="ja-JP" dirty="0" smtClean="0"/>
                        <a:t>38,200,000</a:t>
                      </a:r>
                      <a:endParaRPr kumimoji="1" lang="ja-JP" altLang="en-US" dirty="0"/>
                    </a:p>
                  </a:txBody>
                  <a:tcPr/>
                </a:tc>
                <a:tc>
                  <a:txBody>
                    <a:bodyPr/>
                    <a:lstStyle/>
                    <a:p>
                      <a:endParaRPr kumimoji="1" lang="ja-JP" altLang="en-US"/>
                    </a:p>
                  </a:txBody>
                  <a:tcPr/>
                </a:tc>
              </a:tr>
              <a:tr h="370840">
                <a:tc vMerge="1">
                  <a:txBody>
                    <a:bodyPr/>
                    <a:lstStyle/>
                    <a:p>
                      <a:endParaRPr kumimoji="1" lang="ja-JP" altLang="en-US" dirty="0"/>
                    </a:p>
                  </a:txBody>
                  <a:tcPr/>
                </a:tc>
                <a:tc>
                  <a:txBody>
                    <a:bodyPr/>
                    <a:lstStyle/>
                    <a:p>
                      <a:r>
                        <a:rPr kumimoji="1" lang="ja-JP" altLang="en-US" dirty="0" smtClean="0"/>
                        <a:t>機械設備工事</a:t>
                      </a:r>
                      <a:endParaRPr kumimoji="1" lang="ja-JP" altLang="en-US" dirty="0"/>
                    </a:p>
                  </a:txBody>
                  <a:tcPr/>
                </a:tc>
                <a:tc>
                  <a:txBody>
                    <a:bodyPr/>
                    <a:lstStyle/>
                    <a:p>
                      <a:r>
                        <a:rPr kumimoji="1" lang="en-US" altLang="ja-JP" dirty="0" smtClean="0"/>
                        <a:t>63,070,000</a:t>
                      </a:r>
                      <a:endParaRPr kumimoji="1" lang="ja-JP" altLang="en-US" dirty="0"/>
                    </a:p>
                  </a:txBody>
                  <a:tcPr/>
                </a:tc>
                <a:tc>
                  <a:txBody>
                    <a:bodyPr/>
                    <a:lstStyle/>
                    <a:p>
                      <a:endParaRPr kumimoji="1" lang="ja-JP" altLang="en-US" dirty="0"/>
                    </a:p>
                  </a:txBody>
                  <a:tcPr/>
                </a:tc>
              </a:tr>
              <a:tr h="370840">
                <a:tc gridSpan="2">
                  <a:txBody>
                    <a:bodyPr/>
                    <a:lstStyle/>
                    <a:p>
                      <a:r>
                        <a:rPr kumimoji="1" lang="ja-JP" altLang="en-US" dirty="0" smtClean="0"/>
                        <a:t>設計管理費</a:t>
                      </a:r>
                      <a:endParaRPr kumimoji="1" lang="ja-JP" altLang="en-US" dirty="0"/>
                    </a:p>
                  </a:txBody>
                  <a:tcPr/>
                </a:tc>
                <a:tc hMerge="1">
                  <a:txBody>
                    <a:bodyPr/>
                    <a:lstStyle/>
                    <a:p>
                      <a:endParaRPr kumimoji="1" lang="ja-JP" altLang="en-US" dirty="0"/>
                    </a:p>
                  </a:txBody>
                  <a:tcPr/>
                </a:tc>
                <a:tc>
                  <a:txBody>
                    <a:bodyPr/>
                    <a:lstStyle/>
                    <a:p>
                      <a:r>
                        <a:rPr kumimoji="1" lang="en-US" altLang="ja-JP" dirty="0" smtClean="0"/>
                        <a:t>41,140,000</a:t>
                      </a:r>
                      <a:endParaRPr kumimoji="1" lang="ja-JP" altLang="en-US" dirty="0"/>
                    </a:p>
                  </a:txBody>
                  <a:tcPr/>
                </a:tc>
                <a:tc>
                  <a:txBody>
                    <a:bodyPr/>
                    <a:lstStyle/>
                    <a:p>
                      <a:endParaRPr kumimoji="1" lang="ja-JP" altLang="en-US" dirty="0"/>
                    </a:p>
                  </a:txBody>
                  <a:tcPr/>
                </a:tc>
              </a:tr>
              <a:tr h="370840">
                <a:tc gridSpan="2">
                  <a:txBody>
                    <a:bodyPr/>
                    <a:lstStyle/>
                    <a:p>
                      <a:r>
                        <a:rPr kumimoji="1" lang="ja-JP" altLang="en-US" dirty="0" smtClean="0"/>
                        <a:t>諸経費</a:t>
                      </a:r>
                      <a:endParaRPr kumimoji="1" lang="ja-JP" altLang="en-US" dirty="0"/>
                    </a:p>
                  </a:txBody>
                  <a:tcPr/>
                </a:tc>
                <a:tc hMerge="1">
                  <a:txBody>
                    <a:bodyPr/>
                    <a:lstStyle/>
                    <a:p>
                      <a:endParaRPr kumimoji="1" lang="ja-JP" altLang="en-US" dirty="0"/>
                    </a:p>
                  </a:txBody>
                  <a:tcPr/>
                </a:tc>
                <a:tc>
                  <a:txBody>
                    <a:bodyPr/>
                    <a:lstStyle/>
                    <a:p>
                      <a:r>
                        <a:rPr kumimoji="1" lang="en-US" altLang="ja-JP" dirty="0" smtClean="0"/>
                        <a:t>78,500,000</a:t>
                      </a:r>
                      <a:endParaRPr kumimoji="1" lang="ja-JP" altLang="en-US" dirty="0"/>
                    </a:p>
                  </a:txBody>
                  <a:tcPr/>
                </a:tc>
                <a:tc>
                  <a:txBody>
                    <a:bodyPr/>
                    <a:lstStyle/>
                    <a:p>
                      <a:endParaRPr kumimoji="1" lang="ja-JP" altLang="en-US" dirty="0"/>
                    </a:p>
                  </a:txBody>
                  <a:tcPr/>
                </a:tc>
              </a:tr>
              <a:tr h="370840">
                <a:tc gridSpan="2">
                  <a:txBody>
                    <a:bodyPr/>
                    <a:lstStyle/>
                    <a:p>
                      <a:r>
                        <a:rPr kumimoji="1" lang="ja-JP" altLang="en-US" dirty="0" smtClean="0"/>
                        <a:t>消費税</a:t>
                      </a:r>
                      <a:endParaRPr kumimoji="1" lang="ja-JP" altLang="en-US" dirty="0"/>
                    </a:p>
                  </a:txBody>
                  <a:tcPr/>
                </a:tc>
                <a:tc hMerge="1">
                  <a:txBody>
                    <a:bodyPr/>
                    <a:lstStyle/>
                    <a:p>
                      <a:endParaRPr kumimoji="1" lang="ja-JP" altLang="en-US" dirty="0"/>
                    </a:p>
                  </a:txBody>
                  <a:tcPr/>
                </a:tc>
                <a:tc>
                  <a:txBody>
                    <a:bodyPr/>
                    <a:lstStyle/>
                    <a:p>
                      <a:r>
                        <a:rPr kumimoji="1" lang="en-US" altLang="ja-JP" dirty="0" smtClean="0"/>
                        <a:t>25,822,200</a:t>
                      </a:r>
                      <a:endParaRPr kumimoji="1" lang="ja-JP" altLang="en-US" dirty="0"/>
                    </a:p>
                  </a:txBody>
                  <a:tcPr/>
                </a:tc>
                <a:tc>
                  <a:txBody>
                    <a:bodyPr/>
                    <a:lstStyle/>
                    <a:p>
                      <a:endParaRPr kumimoji="1" lang="ja-JP" altLang="en-US" dirty="0"/>
                    </a:p>
                  </a:txBody>
                  <a:tcPr/>
                </a:tc>
              </a:tr>
              <a:tr h="370840">
                <a:tc gridSpan="2">
                  <a:txBody>
                    <a:bodyPr/>
                    <a:lstStyle/>
                    <a:p>
                      <a:r>
                        <a:rPr kumimoji="1" lang="ja-JP" altLang="en-US" dirty="0" smtClean="0"/>
                        <a:t>総事業費</a:t>
                      </a:r>
                      <a:endParaRPr kumimoji="1" lang="ja-JP" altLang="en-US" dirty="0"/>
                    </a:p>
                  </a:txBody>
                  <a:tcPr/>
                </a:tc>
                <a:tc hMerge="1">
                  <a:txBody>
                    <a:bodyPr/>
                    <a:lstStyle/>
                    <a:p>
                      <a:endParaRPr kumimoji="1" lang="ja-JP" altLang="en-US" dirty="0"/>
                    </a:p>
                  </a:txBody>
                  <a:tcPr/>
                </a:tc>
                <a:tc>
                  <a:txBody>
                    <a:bodyPr/>
                    <a:lstStyle/>
                    <a:p>
                      <a:r>
                        <a:rPr kumimoji="1" lang="en-US" altLang="ja-JP" dirty="0" smtClean="0"/>
                        <a:t>485,266,200</a:t>
                      </a:r>
                      <a:endParaRPr kumimoji="1" lang="ja-JP" altLang="en-US" dirty="0"/>
                    </a:p>
                  </a:txBody>
                  <a:tcPr/>
                </a:tc>
                <a:tc>
                  <a:txBody>
                    <a:bodyPr/>
                    <a:lstStyle/>
                    <a:p>
                      <a:endParaRPr kumimoji="1" lang="ja-JP" altLang="en-US" dirty="0"/>
                    </a:p>
                  </a:txBody>
                  <a:tcPr/>
                </a:tc>
              </a:tr>
            </a:tbl>
          </a:graphicData>
        </a:graphic>
      </p:graphicFrame>
      <p:sp>
        <p:nvSpPr>
          <p:cNvPr id="5" name="テキスト ボックス 4"/>
          <p:cNvSpPr txBox="1"/>
          <p:nvPr/>
        </p:nvSpPr>
        <p:spPr>
          <a:xfrm>
            <a:off x="189912" y="418978"/>
            <a:ext cx="3774591" cy="46166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（例）道の駅久我山　事業費　</a:t>
            </a:r>
            <a:endParaRPr lang="ja-JP" altLang="en-US" sz="2400" dirty="0">
              <a:solidFill>
                <a:prstClr val="black"/>
              </a:solidFill>
            </a:endParaRPr>
          </a:p>
        </p:txBody>
      </p:sp>
      <p:sp>
        <p:nvSpPr>
          <p:cNvPr id="2" name="スライド番号プレースホルダー 1"/>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90</a:t>
            </a:fld>
            <a:endParaRPr lang="ja-JP" altLang="en-US">
              <a:solidFill>
                <a:prstClr val="black">
                  <a:tint val="75000"/>
                </a:prstClr>
              </a:solidFill>
            </a:endParaRPr>
          </a:p>
        </p:txBody>
      </p:sp>
    </p:spTree>
    <p:extLst>
      <p:ext uri="{BB962C8B-B14F-4D97-AF65-F5344CB8AC3E}">
        <p14:creationId xmlns:p14="http://schemas.microsoft.com/office/powerpoint/2010/main" val="1460683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215443" y="1122680"/>
          <a:ext cx="8755837" cy="3134360"/>
        </p:xfrm>
        <a:graphic>
          <a:graphicData uri="http://schemas.openxmlformats.org/drawingml/2006/table">
            <a:tbl>
              <a:tblPr firstRow="1" firstCol="1" bandRow="1">
                <a:tableStyleId>{5940675A-B579-460E-94D1-54222C63F5DA}</a:tableStyleId>
              </a:tblPr>
              <a:tblGrid>
                <a:gridCol w="1582877"/>
                <a:gridCol w="3434499"/>
                <a:gridCol w="3738461"/>
              </a:tblGrid>
              <a:tr h="370840">
                <a:tc>
                  <a:txBody>
                    <a:bodyPr/>
                    <a:lstStyle/>
                    <a:p>
                      <a:r>
                        <a:rPr kumimoji="1" lang="ja-JP" altLang="en-US" dirty="0" smtClean="0"/>
                        <a:t>導入機能</a:t>
                      </a:r>
                      <a:endParaRPr kumimoji="1" lang="ja-JP" altLang="en-US" dirty="0"/>
                    </a:p>
                  </a:txBody>
                  <a:tcPr>
                    <a:solidFill>
                      <a:srgbClr val="CCFFCC"/>
                    </a:solidFill>
                  </a:tcPr>
                </a:tc>
                <a:tc>
                  <a:txBody>
                    <a:bodyPr/>
                    <a:lstStyle/>
                    <a:p>
                      <a:r>
                        <a:rPr kumimoji="1" lang="ja-JP" altLang="en-US" dirty="0" smtClean="0"/>
                        <a:t>施設内容</a:t>
                      </a:r>
                      <a:endParaRPr kumimoji="1" lang="ja-JP" altLang="en-US" dirty="0"/>
                    </a:p>
                  </a:txBody>
                  <a:tcPr>
                    <a:solidFill>
                      <a:srgbClr val="CCFFCC"/>
                    </a:solidFill>
                  </a:tcPr>
                </a:tc>
                <a:tc>
                  <a:txBody>
                    <a:bodyPr/>
                    <a:lstStyle/>
                    <a:p>
                      <a:r>
                        <a:rPr kumimoji="1" lang="ja-JP" altLang="en-US" dirty="0" smtClean="0"/>
                        <a:t>整備担当</a:t>
                      </a:r>
                      <a:endParaRPr kumimoji="1" lang="ja-JP" altLang="en-US" dirty="0"/>
                    </a:p>
                  </a:txBody>
                  <a:tcPr>
                    <a:solidFill>
                      <a:srgbClr val="CCFFCC"/>
                    </a:solidFill>
                  </a:tcPr>
                </a:tc>
              </a:tr>
              <a:tr h="370840">
                <a:tc>
                  <a:txBody>
                    <a:bodyPr/>
                    <a:lstStyle/>
                    <a:p>
                      <a:r>
                        <a:rPr kumimoji="1" lang="ja-JP" altLang="en-US" dirty="0" smtClean="0"/>
                        <a:t>地域連携機能</a:t>
                      </a:r>
                      <a:endParaRPr kumimoji="1" lang="ja-JP" altLang="en-US" dirty="0"/>
                    </a:p>
                  </a:txBody>
                  <a:tcPr/>
                </a:tc>
                <a:tc>
                  <a:txBody>
                    <a:bodyPr/>
                    <a:lstStyle/>
                    <a:p>
                      <a:r>
                        <a:rPr kumimoji="1" lang="ja-JP" altLang="en-US" dirty="0" smtClean="0"/>
                        <a:t>農産物・特産品販売所、飲食施設、加工施設、多目的室等</a:t>
                      </a:r>
                      <a:endParaRPr kumimoji="1" lang="ja-JP" altLang="en-US" dirty="0"/>
                    </a:p>
                  </a:txBody>
                  <a:tcPr/>
                </a:tc>
                <a:tc>
                  <a:txBody>
                    <a:bodyPr/>
                    <a:lstStyle/>
                    <a:p>
                      <a:r>
                        <a:rPr kumimoji="1" lang="ja-JP" altLang="en-US" dirty="0" smtClean="0"/>
                        <a:t>市区町村</a:t>
                      </a:r>
                      <a:endParaRPr kumimoji="1" lang="ja-JP" altLang="en-US" dirty="0"/>
                    </a:p>
                  </a:txBody>
                  <a:tcPr/>
                </a:tc>
              </a:tr>
              <a:tr h="370840">
                <a:tc rowSpan="2">
                  <a:txBody>
                    <a:bodyPr/>
                    <a:lstStyle/>
                    <a:p>
                      <a:r>
                        <a:rPr kumimoji="1" lang="ja-JP" altLang="en-US" dirty="0" smtClean="0"/>
                        <a:t>情報交流機能</a:t>
                      </a:r>
                      <a:endParaRPr kumimoji="1" lang="ja-JP" altLang="en-US" dirty="0"/>
                    </a:p>
                  </a:txBody>
                  <a:tcPr/>
                </a:tc>
                <a:tc>
                  <a:txBody>
                    <a:bodyPr/>
                    <a:lstStyle/>
                    <a:p>
                      <a:r>
                        <a:rPr kumimoji="1" lang="ja-JP" altLang="en-US" dirty="0" smtClean="0"/>
                        <a:t>情報コーナー</a:t>
                      </a:r>
                      <a:endParaRPr kumimoji="1" lang="ja-JP" altLang="en-US" dirty="0"/>
                    </a:p>
                  </a:txBody>
                  <a:tcPr/>
                </a:tc>
                <a:tc>
                  <a:txBody>
                    <a:bodyPr/>
                    <a:lstStyle/>
                    <a:p>
                      <a:r>
                        <a:rPr kumimoji="1" lang="ja-JP" altLang="en-US" dirty="0" smtClean="0"/>
                        <a:t>都道府県（市町村が担う例もあり）</a:t>
                      </a:r>
                      <a:endParaRPr kumimoji="1" lang="ja-JP" altLang="en-US" dirty="0"/>
                    </a:p>
                  </a:txBody>
                  <a:tcPr/>
                </a:tc>
              </a:tr>
              <a:tr h="370840">
                <a:tc vMerge="1">
                  <a:txBody>
                    <a:bodyPr/>
                    <a:lstStyle/>
                    <a:p>
                      <a:endParaRPr kumimoji="1" lang="ja-JP" altLang="en-US" dirty="0"/>
                    </a:p>
                  </a:txBody>
                  <a:tcPr/>
                </a:tc>
                <a:tc>
                  <a:txBody>
                    <a:bodyPr/>
                    <a:lstStyle/>
                    <a:p>
                      <a:r>
                        <a:rPr kumimoji="1" lang="ja-JP" altLang="en-US" dirty="0" smtClean="0"/>
                        <a:t>交流広場</a:t>
                      </a:r>
                      <a:endParaRPr kumimoji="1" lang="ja-JP" altLang="en-US" dirty="0"/>
                    </a:p>
                  </a:txBody>
                  <a:tcPr/>
                </a:tc>
                <a:tc>
                  <a:txBody>
                    <a:bodyPr/>
                    <a:lstStyle/>
                    <a:p>
                      <a:r>
                        <a:rPr kumimoji="1" lang="ja-JP" altLang="en-US" dirty="0" smtClean="0"/>
                        <a:t>市区町村</a:t>
                      </a:r>
                      <a:endParaRPr kumimoji="1" lang="ja-JP" altLang="en-US" dirty="0"/>
                    </a:p>
                  </a:txBody>
                  <a:tcPr/>
                </a:tc>
              </a:tr>
              <a:tr h="370840">
                <a:tc rowSpan="2">
                  <a:txBody>
                    <a:bodyPr/>
                    <a:lstStyle/>
                    <a:p>
                      <a:r>
                        <a:rPr kumimoji="1" lang="ja-JP" altLang="en-US" dirty="0" smtClean="0"/>
                        <a:t>休憩機能</a:t>
                      </a:r>
                      <a:endParaRPr kumimoji="1" lang="ja-JP" altLang="en-US" dirty="0"/>
                    </a:p>
                  </a:txBody>
                  <a:tcPr/>
                </a:tc>
                <a:tc>
                  <a:txBody>
                    <a:bodyPr/>
                    <a:lstStyle/>
                    <a:p>
                      <a:r>
                        <a:rPr kumimoji="1" lang="ja-JP" altLang="en-US" dirty="0" smtClean="0"/>
                        <a:t>駐車場・トイレ・休憩室</a:t>
                      </a:r>
                      <a:endParaRPr kumimoji="1" lang="ja-JP" altLang="en-US" dirty="0"/>
                    </a:p>
                  </a:txBody>
                  <a:tcPr/>
                </a:tc>
                <a:tc>
                  <a:txBody>
                    <a:bodyPr/>
                    <a:lstStyle/>
                    <a:p>
                      <a:r>
                        <a:rPr kumimoji="1" lang="ja-JP" altLang="en-US" dirty="0" smtClean="0"/>
                        <a:t>都道府県</a:t>
                      </a:r>
                      <a:endParaRPr kumimoji="1" lang="ja-JP" altLang="en-US" dirty="0"/>
                    </a:p>
                  </a:txBody>
                  <a:tcPr/>
                </a:tc>
              </a:tr>
              <a:tr h="370840">
                <a:tc vMerge="1">
                  <a:txBody>
                    <a:bodyPr/>
                    <a:lstStyle/>
                    <a:p>
                      <a:endParaRPr kumimoji="1" lang="ja-JP" altLang="en-US" dirty="0"/>
                    </a:p>
                  </a:txBody>
                  <a:tcPr/>
                </a:tc>
                <a:tc>
                  <a:txBody>
                    <a:bodyPr/>
                    <a:lstStyle/>
                    <a:p>
                      <a:r>
                        <a:rPr kumimoji="1" lang="ja-JP" altLang="en-US" dirty="0" smtClean="0"/>
                        <a:t>会議室、農業環境・自然環境</a:t>
                      </a:r>
                      <a:endParaRPr kumimoji="1" lang="ja-JP" altLang="en-US" dirty="0"/>
                    </a:p>
                  </a:txBody>
                  <a:tcPr/>
                </a:tc>
                <a:tc>
                  <a:txBody>
                    <a:bodyPr/>
                    <a:lstStyle/>
                    <a:p>
                      <a:r>
                        <a:rPr kumimoji="1" lang="ja-JP" altLang="en-US" dirty="0" smtClean="0"/>
                        <a:t>市区町村</a:t>
                      </a:r>
                      <a:endParaRPr kumimoji="1" lang="ja-JP" altLang="en-US" dirty="0"/>
                    </a:p>
                  </a:txBody>
                  <a:tcPr/>
                </a:tc>
              </a:tr>
              <a:tr h="370840">
                <a:tc>
                  <a:txBody>
                    <a:bodyPr/>
                    <a:lstStyle/>
                    <a:p>
                      <a:r>
                        <a:rPr kumimoji="1" lang="ja-JP" altLang="en-US" dirty="0" smtClean="0"/>
                        <a:t>付帯機能</a:t>
                      </a:r>
                      <a:endParaRPr kumimoji="1" lang="ja-JP" altLang="en-US" dirty="0"/>
                    </a:p>
                  </a:txBody>
                  <a:tcPr/>
                </a:tc>
                <a:tc>
                  <a:txBody>
                    <a:bodyPr/>
                    <a:lstStyle/>
                    <a:p>
                      <a:r>
                        <a:rPr kumimoji="1" lang="ja-JP" altLang="en-US" dirty="0" smtClean="0"/>
                        <a:t>レンタサイクルステーション、</a:t>
                      </a:r>
                      <a:endParaRPr kumimoji="1" lang="en-US" altLang="ja-JP" dirty="0" smtClean="0"/>
                    </a:p>
                    <a:p>
                      <a:r>
                        <a:rPr kumimoji="1" lang="ja-JP" altLang="en-US" dirty="0" smtClean="0"/>
                        <a:t>防災バックヤード、事務所</a:t>
                      </a:r>
                      <a:endParaRPr kumimoji="1" lang="ja-JP" altLang="en-US" dirty="0"/>
                    </a:p>
                  </a:txBody>
                  <a:tcPr/>
                </a:tc>
                <a:tc>
                  <a:txBody>
                    <a:bodyPr/>
                    <a:lstStyle/>
                    <a:p>
                      <a:r>
                        <a:rPr kumimoji="1" lang="ja-JP" altLang="en-US" dirty="0" smtClean="0"/>
                        <a:t>市区町村</a:t>
                      </a:r>
                      <a:endParaRPr kumimoji="1" lang="ja-JP" altLang="en-US" dirty="0"/>
                    </a:p>
                  </a:txBody>
                  <a:tcPr/>
                </a:tc>
              </a:tr>
            </a:tbl>
          </a:graphicData>
        </a:graphic>
      </p:graphicFrame>
      <p:sp>
        <p:nvSpPr>
          <p:cNvPr id="3" name="テキスト ボックス 2"/>
          <p:cNvSpPr txBox="1"/>
          <p:nvPr/>
        </p:nvSpPr>
        <p:spPr>
          <a:xfrm>
            <a:off x="215443" y="366921"/>
            <a:ext cx="3774591" cy="46166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図表　整備担当の分担の例</a:t>
            </a:r>
            <a:endParaRPr lang="ja-JP" altLang="en-US" sz="2400" dirty="0">
              <a:solidFill>
                <a:prstClr val="black"/>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91</a:t>
            </a:fld>
            <a:endParaRPr lang="ja-JP" altLang="en-US">
              <a:solidFill>
                <a:prstClr val="black">
                  <a:tint val="75000"/>
                </a:prstClr>
              </a:solidFill>
            </a:endParaRPr>
          </a:p>
        </p:txBody>
      </p:sp>
    </p:spTree>
    <p:extLst>
      <p:ext uri="{BB962C8B-B14F-4D97-AF65-F5344CB8AC3E}">
        <p14:creationId xmlns:p14="http://schemas.microsoft.com/office/powerpoint/2010/main" val="1393363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57908" y="1453897"/>
            <a:ext cx="7678615" cy="2585323"/>
          </a:xfrm>
          <a:prstGeom prst="rect">
            <a:avLst/>
          </a:prstGeom>
          <a:noFill/>
        </p:spPr>
        <p:txBody>
          <a:bodyPr wrap="square" rtlCol="0">
            <a:spAutoFit/>
          </a:bodyPr>
          <a:lstStyle/>
          <a:p>
            <a:pPr defTabSz="457200"/>
            <a:r>
              <a:rPr lang="ja-JP" altLang="en-US" dirty="0" smtClean="0">
                <a:solidFill>
                  <a:prstClr val="black"/>
                </a:solidFill>
              </a:rPr>
              <a:t>古河市</a:t>
            </a:r>
            <a:endParaRPr lang="en-US" altLang="ja-JP" dirty="0" smtClean="0">
              <a:solidFill>
                <a:prstClr val="black"/>
              </a:solidFill>
            </a:endParaRPr>
          </a:p>
          <a:p>
            <a:pPr defTabSz="457200"/>
            <a:endParaRPr lang="en-US" altLang="ja-JP" dirty="0" smtClean="0">
              <a:solidFill>
                <a:prstClr val="black"/>
              </a:solidFill>
            </a:endParaRPr>
          </a:p>
          <a:p>
            <a:pPr defTabSz="457200"/>
            <a:r>
              <a:rPr lang="ja-JP" altLang="en-US" dirty="0">
                <a:solidFill>
                  <a:prstClr val="black"/>
                </a:solidFill>
              </a:rPr>
              <a:t>道の駅整備事業は、地域産業の活性化を図り、観光振興拠点、市民の交流の場としての機能を持つ施設の形成を目指して整備を推進する。建設場所は新国道</a:t>
            </a:r>
            <a:r>
              <a:rPr lang="en-US" altLang="ja-JP" dirty="0">
                <a:solidFill>
                  <a:prstClr val="black"/>
                </a:solidFill>
              </a:rPr>
              <a:t>4</a:t>
            </a:r>
            <a:r>
              <a:rPr lang="ja-JP" altLang="en-US" dirty="0">
                <a:solidFill>
                  <a:prstClr val="black"/>
                </a:solidFill>
              </a:rPr>
              <a:t>号バイパス上り線側の大和田地内で、敷地面積は</a:t>
            </a:r>
            <a:r>
              <a:rPr lang="en-US" altLang="ja-JP" dirty="0">
                <a:solidFill>
                  <a:srgbClr val="FF0000"/>
                </a:solidFill>
              </a:rPr>
              <a:t>3</a:t>
            </a:r>
            <a:r>
              <a:rPr lang="ja-JP" altLang="en-US" dirty="0">
                <a:solidFill>
                  <a:srgbClr val="FF0000"/>
                </a:solidFill>
              </a:rPr>
              <a:t>万</a:t>
            </a:r>
            <a:r>
              <a:rPr lang="en-US" altLang="ja-JP" dirty="0">
                <a:solidFill>
                  <a:srgbClr val="FF0000"/>
                </a:solidFill>
              </a:rPr>
              <a:t>5034</a:t>
            </a:r>
            <a:r>
              <a:rPr lang="ja-JP" altLang="en-US" dirty="0">
                <a:solidFill>
                  <a:srgbClr val="FF0000"/>
                </a:solidFill>
              </a:rPr>
              <a:t>平方</a:t>
            </a:r>
            <a:r>
              <a:rPr lang="ja-JP" altLang="en-US" dirty="0" err="1">
                <a:solidFill>
                  <a:srgbClr val="FF0000"/>
                </a:solidFill>
              </a:rPr>
              <a:t>ｍ</a:t>
            </a:r>
            <a:r>
              <a:rPr lang="ja-JP" altLang="en-US" dirty="0">
                <a:solidFill>
                  <a:prstClr val="black"/>
                </a:solidFill>
              </a:rPr>
              <a:t>。市では地域振興施設の建設工事を実施するが、</a:t>
            </a:r>
            <a:r>
              <a:rPr lang="en-US" altLang="ja-JP" dirty="0">
                <a:solidFill>
                  <a:prstClr val="black"/>
                </a:solidFill>
              </a:rPr>
              <a:t>6</a:t>
            </a:r>
            <a:r>
              <a:rPr lang="ja-JP" altLang="en-US" dirty="0">
                <a:solidFill>
                  <a:prstClr val="black"/>
                </a:solidFill>
              </a:rPr>
              <a:t>月議会への上程を目途に工事を発注する計画。建物の規模は</a:t>
            </a:r>
            <a:r>
              <a:rPr lang="en-US" altLang="ja-JP" dirty="0">
                <a:solidFill>
                  <a:prstClr val="black"/>
                </a:solidFill>
              </a:rPr>
              <a:t>S</a:t>
            </a:r>
            <a:r>
              <a:rPr lang="ja-JP" altLang="en-US" dirty="0">
                <a:solidFill>
                  <a:prstClr val="black"/>
                </a:solidFill>
              </a:rPr>
              <a:t>造平屋建て、</a:t>
            </a:r>
            <a:r>
              <a:rPr lang="ja-JP" altLang="en-US" dirty="0">
                <a:solidFill>
                  <a:srgbClr val="FF0000"/>
                </a:solidFill>
              </a:rPr>
              <a:t>延床面積約</a:t>
            </a:r>
            <a:r>
              <a:rPr lang="en-US" altLang="ja-JP" dirty="0">
                <a:solidFill>
                  <a:srgbClr val="FF0000"/>
                </a:solidFill>
              </a:rPr>
              <a:t>2200</a:t>
            </a:r>
            <a:r>
              <a:rPr lang="ja-JP" altLang="en-US" dirty="0">
                <a:solidFill>
                  <a:srgbClr val="FF0000"/>
                </a:solidFill>
              </a:rPr>
              <a:t>平方</a:t>
            </a:r>
            <a:r>
              <a:rPr lang="ja-JP" altLang="en-US" dirty="0" err="1">
                <a:solidFill>
                  <a:srgbClr val="FF0000"/>
                </a:solidFill>
              </a:rPr>
              <a:t>ｍ</a:t>
            </a:r>
            <a:r>
              <a:rPr lang="ja-JP" altLang="en-US" dirty="0">
                <a:solidFill>
                  <a:prstClr val="black"/>
                </a:solidFill>
              </a:rPr>
              <a:t>となる。内部には直売施設、物産施設、お惣菜などの加工施設、飲食提供施設、多目的ホール、会議室などを設ける。設計はフケタ設計が担当している。</a:t>
            </a:r>
          </a:p>
        </p:txBody>
      </p:sp>
      <p:sp>
        <p:nvSpPr>
          <p:cNvPr id="3" name="スライド番号プレースホルダー 2"/>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92</a:t>
            </a:fld>
            <a:endParaRPr lang="ja-JP" altLang="en-US">
              <a:solidFill>
                <a:prstClr val="black">
                  <a:tint val="75000"/>
                </a:prstClr>
              </a:solidFill>
            </a:endParaRPr>
          </a:p>
        </p:txBody>
      </p:sp>
    </p:spTree>
    <p:extLst>
      <p:ext uri="{BB962C8B-B14F-4D97-AF65-F5344CB8AC3E}">
        <p14:creationId xmlns:p14="http://schemas.microsoft.com/office/powerpoint/2010/main" val="795283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93</a:t>
            </a:fld>
            <a:endParaRPr lang="ja-JP" altLang="en-US">
              <a:solidFill>
                <a:prstClr val="black">
                  <a:tint val="75000"/>
                </a:prstClr>
              </a:solidFill>
            </a:endParaRPr>
          </a:p>
        </p:txBody>
      </p:sp>
      <p:graphicFrame>
        <p:nvGraphicFramePr>
          <p:cNvPr id="4" name="表 3"/>
          <p:cNvGraphicFramePr>
            <a:graphicFrameLocks noGrp="1"/>
          </p:cNvGraphicFramePr>
          <p:nvPr>
            <p:extLst/>
          </p:nvPr>
        </p:nvGraphicFramePr>
        <p:xfrm>
          <a:off x="495678" y="1180064"/>
          <a:ext cx="5937768" cy="3444859"/>
        </p:xfrm>
        <a:graphic>
          <a:graphicData uri="http://schemas.openxmlformats.org/drawingml/2006/table">
            <a:tbl>
              <a:tblPr firstRow="1">
                <a:tableStyleId>{1FECB4D8-DB02-4DC6-A0A2-4F2EBAE1DC90}</a:tableStyleId>
              </a:tblPr>
              <a:tblGrid>
                <a:gridCol w="1484442"/>
                <a:gridCol w="1484442"/>
                <a:gridCol w="1484442"/>
                <a:gridCol w="1484442"/>
              </a:tblGrid>
              <a:tr h="313169">
                <a:tc>
                  <a:txBody>
                    <a:bodyPr/>
                    <a:lstStyle/>
                    <a:p>
                      <a:pPr algn="ctr" fontAlgn="b"/>
                      <a:endParaRPr lang="ja-JP" altLang="en-US"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ja-JP" altLang="en-US" sz="1800" u="none" strike="noStrike">
                          <a:effectLst/>
                        </a:rPr>
                        <a:t>小型車</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ja-JP" altLang="en-US" sz="1800" u="none" strike="noStrike">
                          <a:effectLst/>
                        </a:rPr>
                        <a:t>大型車</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立寄率</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A</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0.12</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0.08</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計画交通量</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B</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14040</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4029</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立寄台数</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C=A×B</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1685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322</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ラッシュ率</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R</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0.1</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0.075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駐車場占有率</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D</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0.417</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駐車ます数</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N=C×R×D</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70.2645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12.075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総駐車ます数</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l-GR" sz="1800" u="none" strike="noStrike">
                          <a:effectLst/>
                        </a:rPr>
                        <a:t>ΣN</a:t>
                      </a:r>
                      <a:endParaRPr lang="el-GR"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2">
                  <a:txBody>
                    <a:bodyPr/>
                    <a:lstStyle/>
                    <a:p>
                      <a:pPr algn="ctr" fontAlgn="b"/>
                      <a:r>
                        <a:rPr lang="en-US" altLang="ja-JP" sz="1800" u="none" strike="noStrike">
                          <a:effectLst/>
                        </a:rPr>
                        <a:t>82.3395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kumimoji="1" lang="ja-JP" altLang="en-US"/>
                    </a:p>
                  </a:txBody>
                  <a:tcPr/>
                </a:tc>
              </a:tr>
              <a:tr h="313169">
                <a:tc>
                  <a:txBody>
                    <a:bodyPr/>
                    <a:lstStyle/>
                    <a:p>
                      <a:pPr algn="ctr" fontAlgn="b"/>
                      <a:r>
                        <a:rPr lang="ja-JP" altLang="en-US" sz="1800" u="none" strike="noStrike">
                          <a:effectLst/>
                        </a:rPr>
                        <a:t>乗車人員</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W</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2.3</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1.3</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a:effectLst/>
                        </a:rPr>
                        <a:t>立寄人員</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P=C×W</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3875.5</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418.6</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13169">
                <a:tc>
                  <a:txBody>
                    <a:bodyPr/>
                    <a:lstStyle/>
                    <a:p>
                      <a:pPr algn="ctr" fontAlgn="b"/>
                      <a:r>
                        <a:rPr lang="ja-JP" altLang="en-US" sz="1800" u="none" strike="noStrike" dirty="0">
                          <a:effectLst/>
                        </a:rPr>
                        <a:t>総立寄人員</a:t>
                      </a:r>
                      <a:endParaRPr lang="ja-JP" altLang="en-US"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l-GR" sz="1800" u="none" strike="noStrike" dirty="0">
                          <a:effectLst/>
                        </a:rPr>
                        <a:t>ΣP</a:t>
                      </a:r>
                      <a:endParaRPr lang="el-GR"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2">
                  <a:txBody>
                    <a:bodyPr/>
                    <a:lstStyle/>
                    <a:p>
                      <a:pPr algn="ctr" fontAlgn="b"/>
                      <a:r>
                        <a:rPr lang="en-US" altLang="ja-JP" sz="1800" u="none" strike="noStrike" dirty="0">
                          <a:effectLst/>
                        </a:rPr>
                        <a:t>4294.1</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kumimoji="1" lang="ja-JP" altLang="en-US"/>
                    </a:p>
                  </a:txBody>
                  <a:tcPr/>
                </a:tc>
              </a:tr>
            </a:tbl>
          </a:graphicData>
        </a:graphic>
      </p:graphicFrame>
      <p:sp>
        <p:nvSpPr>
          <p:cNvPr id="5" name="テキスト ボックス 4"/>
          <p:cNvSpPr txBox="1"/>
          <p:nvPr/>
        </p:nvSpPr>
        <p:spPr>
          <a:xfrm>
            <a:off x="109598" y="221011"/>
            <a:ext cx="7169751" cy="830997"/>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平成１２年度　</a:t>
            </a:r>
            <a:r>
              <a:rPr lang="ja-JP" altLang="ja-JP" sz="2400" dirty="0">
                <a:solidFill>
                  <a:prstClr val="black"/>
                </a:solidFill>
              </a:rPr>
              <a:t>　</a:t>
            </a:r>
            <a:r>
              <a:rPr lang="ja-JP" altLang="en-US" sz="2400" dirty="0" smtClean="0">
                <a:solidFill>
                  <a:prstClr val="black"/>
                </a:solidFill>
              </a:rPr>
              <a:t>一般道路の休憩施設計画の手引（案）</a:t>
            </a:r>
            <a:endParaRPr lang="en-US" altLang="ja-JP" sz="2400" dirty="0" smtClean="0">
              <a:solidFill>
                <a:prstClr val="black"/>
              </a:solidFill>
            </a:endParaRPr>
          </a:p>
          <a:p>
            <a:pPr defTabSz="457200"/>
            <a:r>
              <a:rPr lang="ja-JP" altLang="ja-JP" sz="2400" dirty="0">
                <a:solidFill>
                  <a:prstClr val="black"/>
                </a:solidFill>
              </a:rPr>
              <a:t>　</a:t>
            </a:r>
            <a:r>
              <a:rPr lang="ja-JP" altLang="en-US" sz="2400" dirty="0" smtClean="0">
                <a:solidFill>
                  <a:prstClr val="black"/>
                </a:solidFill>
              </a:rPr>
              <a:t>　　　　　　　　　（建設省中部地方建設局）による算定</a:t>
            </a:r>
            <a:endParaRPr lang="ja-JP" altLang="en-US" sz="2400" dirty="0">
              <a:solidFill>
                <a:prstClr val="black"/>
              </a:solidFill>
            </a:endParaRPr>
          </a:p>
        </p:txBody>
      </p:sp>
      <p:sp>
        <p:nvSpPr>
          <p:cNvPr id="6" name="角丸四角形 5"/>
          <p:cNvSpPr/>
          <p:nvPr/>
        </p:nvSpPr>
        <p:spPr>
          <a:xfrm>
            <a:off x="344161" y="5091401"/>
            <a:ext cx="8399564" cy="125354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defTabSz="457200"/>
            <a:r>
              <a:rPr lang="ja-JP" altLang="en-US" sz="2800" dirty="0">
                <a:solidFill>
                  <a:prstClr val="black"/>
                </a:solidFill>
              </a:rPr>
              <a:t>年間立寄者数</a:t>
            </a:r>
            <a:r>
              <a:rPr lang="en-US" altLang="ja-JP" sz="2800" dirty="0">
                <a:solidFill>
                  <a:prstClr val="black"/>
                </a:solidFill>
              </a:rPr>
              <a:t> = </a:t>
            </a:r>
            <a:r>
              <a:rPr lang="en-US" altLang="ja-JP" sz="2800" dirty="0" smtClean="0">
                <a:solidFill>
                  <a:prstClr val="black"/>
                </a:solidFill>
              </a:rPr>
              <a:t>4294</a:t>
            </a:r>
            <a:r>
              <a:rPr lang="ja-JP" altLang="en-US" sz="2800" dirty="0" smtClean="0">
                <a:solidFill>
                  <a:prstClr val="black"/>
                </a:solidFill>
              </a:rPr>
              <a:t>人</a:t>
            </a:r>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360</a:t>
            </a:r>
            <a:r>
              <a:rPr lang="ja-JP" altLang="en-US" sz="2800" dirty="0" smtClean="0">
                <a:solidFill>
                  <a:prstClr val="black"/>
                </a:solidFill>
              </a:rPr>
              <a:t>日</a:t>
            </a:r>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1,545,840</a:t>
            </a:r>
            <a:r>
              <a:rPr lang="ja-JP" altLang="en-US" sz="2800" dirty="0" smtClean="0">
                <a:solidFill>
                  <a:prstClr val="black"/>
                </a:solidFill>
              </a:rPr>
              <a:t>人</a:t>
            </a:r>
            <a:endParaRPr lang="ja-JP" altLang="en-US" sz="2800" dirty="0">
              <a:solidFill>
                <a:prstClr val="black"/>
              </a:solidFill>
            </a:endParaRPr>
          </a:p>
        </p:txBody>
      </p:sp>
    </p:spTree>
    <p:extLst>
      <p:ext uri="{BB962C8B-B14F-4D97-AF65-F5344CB8AC3E}">
        <p14:creationId xmlns:p14="http://schemas.microsoft.com/office/powerpoint/2010/main" val="1089264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94</a:t>
            </a:fld>
            <a:endParaRPr lang="ja-JP" altLang="en-US">
              <a:solidFill>
                <a:prstClr val="black">
                  <a:tint val="75000"/>
                </a:prstClr>
              </a:solidFill>
            </a:endParaRPr>
          </a:p>
        </p:txBody>
      </p:sp>
      <p:sp>
        <p:nvSpPr>
          <p:cNvPr id="3" name="テキスト ボックス 2"/>
          <p:cNvSpPr txBox="1"/>
          <p:nvPr/>
        </p:nvSpPr>
        <p:spPr>
          <a:xfrm>
            <a:off x="495678" y="157301"/>
            <a:ext cx="4562066" cy="46166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同手引きによる駐車スペース算定</a:t>
            </a:r>
            <a:endParaRPr lang="ja-JP" altLang="en-US" sz="2400" dirty="0">
              <a:solidFill>
                <a:prstClr val="black"/>
              </a:solidFill>
            </a:endParaRPr>
          </a:p>
        </p:txBody>
      </p:sp>
      <p:graphicFrame>
        <p:nvGraphicFramePr>
          <p:cNvPr id="4" name="表 3"/>
          <p:cNvGraphicFramePr>
            <a:graphicFrameLocks noGrp="1"/>
          </p:cNvGraphicFramePr>
          <p:nvPr>
            <p:extLst/>
          </p:nvPr>
        </p:nvGraphicFramePr>
        <p:xfrm>
          <a:off x="495678" y="753100"/>
          <a:ext cx="5686181" cy="2985176"/>
        </p:xfrm>
        <a:graphic>
          <a:graphicData uri="http://schemas.openxmlformats.org/drawingml/2006/table">
            <a:tbl>
              <a:tblPr firstRow="1">
                <a:tableStyleId>{1FECB4D8-DB02-4DC6-A0A2-4F2EBAE1DC90}</a:tableStyleId>
              </a:tblPr>
              <a:tblGrid>
                <a:gridCol w="1980998"/>
                <a:gridCol w="1445607"/>
                <a:gridCol w="1067882"/>
                <a:gridCol w="1191694"/>
              </a:tblGrid>
              <a:tr h="373147">
                <a:tc>
                  <a:txBody>
                    <a:bodyPr/>
                    <a:lstStyle/>
                    <a:p>
                      <a:pPr algn="ctr" fontAlgn="b"/>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ja-JP" altLang="en-US" sz="1800" u="none" strike="noStrike">
                          <a:effectLst/>
                        </a:rPr>
                        <a:t>小型車</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ja-JP" altLang="en-US" sz="1800" u="none" strike="noStrike">
                          <a:effectLst/>
                        </a:rPr>
                        <a:t>大型車</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a:effectLst/>
                        </a:rPr>
                        <a:t>対象区間の延長</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a:effectLst/>
                        </a:rPr>
                        <a:t>L</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2">
                  <a:txBody>
                    <a:bodyPr/>
                    <a:lstStyle/>
                    <a:p>
                      <a:pPr algn="ctr" fontAlgn="b"/>
                      <a:r>
                        <a:rPr lang="en-US" altLang="ja-JP" sz="1800" u="none" strike="noStrike" dirty="0">
                          <a:effectLst/>
                        </a:rPr>
                        <a:t>25</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kumimoji="1" lang="ja-JP" altLang="en-US"/>
                    </a:p>
                  </a:txBody>
                  <a:tcPr/>
                </a:tc>
              </a:tr>
              <a:tr h="373147">
                <a:tc>
                  <a:txBody>
                    <a:bodyPr/>
                    <a:lstStyle/>
                    <a:p>
                      <a:pPr algn="ctr" fontAlgn="b"/>
                      <a:r>
                        <a:rPr lang="ja-JP" altLang="en-US" sz="1800" u="none" strike="noStrike" dirty="0" smtClean="0">
                          <a:effectLst/>
                        </a:rPr>
                        <a:t>立寄率</a:t>
                      </a:r>
                      <a:r>
                        <a:rPr lang="en-US" altLang="ja-JP" sz="1800" u="none" strike="noStrike" dirty="0" smtClean="0">
                          <a:effectLst/>
                        </a:rPr>
                        <a:t>(1km</a:t>
                      </a:r>
                      <a:r>
                        <a:rPr lang="ja-JP" altLang="en-US" sz="1800" u="none" strike="noStrike" dirty="0" smtClean="0">
                          <a:effectLst/>
                        </a:rPr>
                        <a:t>あたり</a:t>
                      </a:r>
                      <a:r>
                        <a:rPr lang="en-US" altLang="ja-JP" sz="1800" u="none" strike="noStrike" dirty="0" smtClean="0">
                          <a:effectLst/>
                        </a:rPr>
                        <a:t>)</a:t>
                      </a:r>
                      <a:endParaRPr lang="ja-JP" altLang="en-US"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A</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0.012</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0.008</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a:effectLst/>
                        </a:rPr>
                        <a:t>計画交通量</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B</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14040</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4029</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a:effectLst/>
                        </a:rPr>
                        <a:t>ラッシュ率</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R</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0.1</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0.075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a:effectLst/>
                        </a:rPr>
                        <a:t>駐車場占有率</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D</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0.417</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a:effectLst/>
                        </a:rPr>
                        <a:t>駐車ます数</a:t>
                      </a:r>
                      <a:endParaRPr lang="ja-JP" altLang="en-US"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a:effectLst/>
                        </a:rPr>
                        <a:t>N=C×R×D</a:t>
                      </a:r>
                      <a:endParaRPr lang="en-US" altLang="ja-JP"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smtClean="0">
                          <a:effectLst/>
                        </a:rPr>
                        <a:t>175.6</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altLang="ja-JP" sz="1800" u="none" strike="noStrike" dirty="0" smtClean="0">
                          <a:effectLst/>
                        </a:rPr>
                        <a:t>30.2</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3147">
                <a:tc>
                  <a:txBody>
                    <a:bodyPr/>
                    <a:lstStyle/>
                    <a:p>
                      <a:pPr algn="ctr" fontAlgn="b"/>
                      <a:r>
                        <a:rPr lang="ja-JP" altLang="en-US" sz="1800" u="none" strike="noStrike" dirty="0">
                          <a:effectLst/>
                        </a:rPr>
                        <a:t>総駐車ます数</a:t>
                      </a:r>
                      <a:endParaRPr lang="ja-JP" altLang="en-US"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l-GR" sz="1800" u="none" strike="noStrike">
                          <a:effectLst/>
                        </a:rPr>
                        <a:t>ΣN</a:t>
                      </a:r>
                      <a:endParaRPr lang="el-GR" sz="1800" b="0" i="0" u="none" strike="noStrike">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2">
                  <a:txBody>
                    <a:bodyPr/>
                    <a:lstStyle/>
                    <a:p>
                      <a:pPr algn="ctr" fontAlgn="b"/>
                      <a:r>
                        <a:rPr lang="en-US" altLang="ja-JP" sz="1800" u="none" strike="noStrike" dirty="0" smtClean="0">
                          <a:effectLst/>
                        </a:rPr>
                        <a:t>205.8</a:t>
                      </a:r>
                      <a:endParaRPr lang="en-US" altLang="ja-JP" sz="1800" b="0" i="0" u="none" strike="noStrike" dirty="0">
                        <a:solidFill>
                          <a:srgbClr val="000000"/>
                        </a:solidFill>
                        <a:effectLst/>
                        <a:latin typeface="ＭＳ Ｐゴシック"/>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kumimoji="1" lang="ja-JP" altLang="en-US"/>
                    </a:p>
                  </a:txBody>
                  <a:tcPr/>
                </a:tc>
              </a:tr>
            </a:tbl>
          </a:graphicData>
        </a:graphic>
      </p:graphicFrame>
      <p:graphicFrame>
        <p:nvGraphicFramePr>
          <p:cNvPr id="5" name="表 4"/>
          <p:cNvGraphicFramePr>
            <a:graphicFrameLocks noGrp="1"/>
          </p:cNvGraphicFramePr>
          <p:nvPr>
            <p:extLst/>
          </p:nvPr>
        </p:nvGraphicFramePr>
        <p:xfrm>
          <a:off x="515157" y="3985038"/>
          <a:ext cx="7775243" cy="2021840"/>
        </p:xfrm>
        <a:graphic>
          <a:graphicData uri="http://schemas.openxmlformats.org/drawingml/2006/table">
            <a:tbl>
              <a:tblPr bandRow="1">
                <a:tableStyleId>{1FECB4D8-DB02-4DC6-A0A2-4F2EBAE1DC90}</a:tableStyleId>
              </a:tblPr>
              <a:tblGrid>
                <a:gridCol w="2479929"/>
                <a:gridCol w="1377740"/>
                <a:gridCol w="2396070"/>
                <a:gridCol w="1521504"/>
              </a:tblGrid>
              <a:tr h="370840">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smtClean="0"/>
                        <a:t>駐車ます数（台）</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smtClean="0"/>
                        <a:t>車路を含め１台あたりに必要な面積</a:t>
                      </a:r>
                      <a:r>
                        <a:rPr kumimoji="1" lang="en-US" altLang="ja-JP" dirty="0" smtClean="0"/>
                        <a:t>(㎡/</a:t>
                      </a:r>
                      <a:r>
                        <a:rPr kumimoji="1" lang="ja-JP" altLang="en-US" dirty="0" smtClean="0"/>
                        <a:t>台</a:t>
                      </a:r>
                      <a:r>
                        <a:rPr kumimoji="1" lang="en-US" altLang="ja-JP" dirty="0" smtClean="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smtClean="0"/>
                        <a:t>面積</a:t>
                      </a:r>
                      <a:r>
                        <a:rPr kumimoji="1" lang="en-US" altLang="ja-JP" dirty="0" smtClean="0"/>
                        <a:t>(㎡)</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kumimoji="1" lang="ja-JP" altLang="en-US" dirty="0" smtClean="0"/>
                        <a:t>小型車</a:t>
                      </a:r>
                      <a:endParaRPr kumimoji="1" lang="en-US" altLang="ja-JP" dirty="0" smtClean="0"/>
                    </a:p>
                    <a:p>
                      <a:r>
                        <a:rPr kumimoji="1" lang="ja-JP" altLang="en-US" dirty="0" smtClean="0"/>
                        <a:t>（身体障害者用も含む）</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175</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35</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6,125</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kumimoji="1" lang="ja-JP" altLang="en-US" dirty="0" smtClean="0"/>
                        <a:t>大型車</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30</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114</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3,420</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kumimoji="1" lang="ja-JP" altLang="en-US" dirty="0" smtClean="0"/>
                        <a:t>合計</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smtClean="0"/>
                        <a:t>9,545</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40602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922296" y="782955"/>
          <a:ext cx="2336800" cy="3150907"/>
        </p:xfrm>
        <a:graphic>
          <a:graphicData uri="http://schemas.openxmlformats.org/drawingml/2006/table">
            <a:tbl>
              <a:tblPr>
                <a:tableStyleId>{284E427A-3D55-4303-BF80-6455036E1DE7}</a:tableStyleId>
              </a:tblPr>
              <a:tblGrid>
                <a:gridCol w="1358900"/>
                <a:gridCol w="977900"/>
              </a:tblGrid>
              <a:tr h="569240">
                <a:tc gridSpan="2">
                  <a:txBody>
                    <a:bodyPr/>
                    <a:lstStyle/>
                    <a:p>
                      <a:pPr algn="ctr" fontAlgn="b"/>
                      <a:r>
                        <a:rPr lang="ja-JP" altLang="en-US" sz="1800" u="none" strike="noStrike" dirty="0">
                          <a:effectLst/>
                        </a:rPr>
                        <a:t>栃木県（平成２３年度）</a:t>
                      </a:r>
                      <a:endParaRPr lang="ja-JP" altLang="en-US" sz="1800" b="0" i="0" u="none" strike="noStrike" dirty="0">
                        <a:solidFill>
                          <a:srgbClr val="000000"/>
                        </a:solidFill>
                        <a:effectLst/>
                        <a:latin typeface="ＭＳ Ｐゴシック"/>
                      </a:endParaRPr>
                    </a:p>
                  </a:txBody>
                  <a:tcPr marL="12700" marR="12700" marT="12700" marB="0" anchor="ctr"/>
                </a:tc>
                <a:tc hMerge="1">
                  <a:txBody>
                    <a:bodyPr/>
                    <a:lstStyle/>
                    <a:p>
                      <a:endParaRPr kumimoji="1" lang="ja-JP" altLang="en-US"/>
                    </a:p>
                  </a:txBody>
                  <a:tcPr/>
                </a:tc>
              </a:tr>
              <a:tr h="548908">
                <a:tc>
                  <a:txBody>
                    <a:bodyPr/>
                    <a:lstStyle/>
                    <a:p>
                      <a:pPr algn="ctr" fontAlgn="b"/>
                      <a:r>
                        <a:rPr lang="ja-JP" altLang="en-US" sz="1800" u="none" strike="noStrike" dirty="0">
                          <a:effectLst/>
                        </a:rPr>
                        <a:t>しもつけ</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２７０万人</a:t>
                      </a:r>
                      <a:endParaRPr lang="ja-JP" altLang="en-US" sz="1800" b="0" i="0" u="none" strike="noStrike">
                        <a:solidFill>
                          <a:srgbClr val="000000"/>
                        </a:solidFill>
                        <a:effectLst/>
                        <a:latin typeface="ＭＳ Ｐゴシック"/>
                      </a:endParaRPr>
                    </a:p>
                  </a:txBody>
                  <a:tcPr marL="12700" marR="12700" marT="12700" marB="0" anchor="ctr"/>
                </a:tc>
              </a:tr>
              <a:tr h="548908">
                <a:tc>
                  <a:txBody>
                    <a:bodyPr/>
                    <a:lstStyle/>
                    <a:p>
                      <a:pPr algn="ctr" fontAlgn="b"/>
                      <a:r>
                        <a:rPr lang="ja-JP" altLang="en-US" sz="1800" u="none" strike="noStrike">
                          <a:effectLst/>
                        </a:rPr>
                        <a:t>みぶ</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２２７万人</a:t>
                      </a:r>
                      <a:endParaRPr lang="ja-JP" altLang="en-US" sz="1800" b="0" i="0" u="none" strike="noStrike" dirty="0">
                        <a:solidFill>
                          <a:srgbClr val="000000"/>
                        </a:solidFill>
                        <a:effectLst/>
                        <a:latin typeface="ＭＳ Ｐゴシック"/>
                      </a:endParaRPr>
                    </a:p>
                  </a:txBody>
                  <a:tcPr marL="12700" marR="12700" marT="12700" marB="0" anchor="ctr"/>
                </a:tc>
              </a:tr>
              <a:tr h="575281">
                <a:tc>
                  <a:txBody>
                    <a:bodyPr/>
                    <a:lstStyle/>
                    <a:p>
                      <a:pPr algn="ctr" fontAlgn="b"/>
                      <a:r>
                        <a:rPr lang="ja-JP" altLang="en-US" sz="1800" u="none" strike="noStrike">
                          <a:effectLst/>
                        </a:rPr>
                        <a:t>どまんなか　たぬま</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１７０万人</a:t>
                      </a:r>
                      <a:endParaRPr lang="ja-JP" altLang="en-US" sz="1800" b="0" i="0" u="none" strike="noStrike" dirty="0">
                        <a:solidFill>
                          <a:srgbClr val="000000"/>
                        </a:solidFill>
                        <a:effectLst/>
                        <a:latin typeface="ＭＳ Ｐゴシック"/>
                      </a:endParaRPr>
                    </a:p>
                  </a:txBody>
                  <a:tcPr marL="12700" marR="12700" marT="12700" marB="0" anchor="ctr"/>
                </a:tc>
              </a:tr>
              <a:tr h="426316">
                <a:tc>
                  <a:txBody>
                    <a:bodyPr/>
                    <a:lstStyle/>
                    <a:p>
                      <a:pPr algn="ctr" fontAlgn="b"/>
                      <a:r>
                        <a:rPr lang="ja-JP" altLang="en-US" sz="1800" u="none" strike="noStrike" dirty="0">
                          <a:effectLst/>
                        </a:rPr>
                        <a:t>思川</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１７０万人</a:t>
                      </a:r>
                      <a:endParaRPr lang="ja-JP" altLang="en-US" sz="1800" b="0" i="0" u="none" strike="noStrike">
                        <a:solidFill>
                          <a:srgbClr val="000000"/>
                        </a:solidFill>
                        <a:effectLst/>
                        <a:latin typeface="ＭＳ Ｐゴシック"/>
                      </a:endParaRPr>
                    </a:p>
                  </a:txBody>
                  <a:tcPr marL="12700" marR="12700" marT="12700" marB="0" anchor="ctr"/>
                </a:tc>
              </a:tr>
              <a:tr h="482254">
                <a:tc>
                  <a:txBody>
                    <a:bodyPr/>
                    <a:lstStyle/>
                    <a:p>
                      <a:pPr algn="ctr" fontAlgn="b"/>
                      <a:r>
                        <a:rPr lang="ja-JP" altLang="en-US" sz="1800" u="none" strike="noStrike" dirty="0">
                          <a:effectLst/>
                        </a:rPr>
                        <a:t>もてぎ</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１２０万人</a:t>
                      </a:r>
                      <a:endParaRPr lang="ja-JP" altLang="en-US" sz="1800" b="0" i="0" u="none" strike="noStrike" dirty="0">
                        <a:solidFill>
                          <a:srgbClr val="000000"/>
                        </a:solidFill>
                        <a:effectLst/>
                        <a:latin typeface="ＭＳ Ｐゴシック"/>
                      </a:endParaRPr>
                    </a:p>
                  </a:txBody>
                  <a:tcPr marL="12700" marR="12700" marT="12700" marB="0" anchor="ctr"/>
                </a:tc>
              </a:tr>
            </a:tbl>
          </a:graphicData>
        </a:graphic>
      </p:graphicFrame>
      <p:graphicFrame>
        <p:nvGraphicFramePr>
          <p:cNvPr id="3" name="表 2"/>
          <p:cNvGraphicFramePr>
            <a:graphicFrameLocks noGrp="1"/>
          </p:cNvGraphicFramePr>
          <p:nvPr>
            <p:extLst/>
          </p:nvPr>
        </p:nvGraphicFramePr>
        <p:xfrm>
          <a:off x="3459617" y="782955"/>
          <a:ext cx="2336800" cy="3150906"/>
        </p:xfrm>
        <a:graphic>
          <a:graphicData uri="http://schemas.openxmlformats.org/drawingml/2006/table">
            <a:tbl>
              <a:tblPr>
                <a:tableStyleId>{35758FB7-9AC5-4552-8A53-C91805E547FA}</a:tableStyleId>
              </a:tblPr>
              <a:tblGrid>
                <a:gridCol w="1358900"/>
                <a:gridCol w="977900"/>
              </a:tblGrid>
              <a:tr h="525151">
                <a:tc gridSpan="2">
                  <a:txBody>
                    <a:bodyPr/>
                    <a:lstStyle/>
                    <a:p>
                      <a:pPr algn="ctr" fontAlgn="b"/>
                      <a:r>
                        <a:rPr lang="ja-JP" altLang="en-US" sz="1800" u="none" strike="noStrike" dirty="0">
                          <a:effectLst/>
                        </a:rPr>
                        <a:t>福島県（平成２５年度）</a:t>
                      </a:r>
                      <a:endParaRPr lang="ja-JP" altLang="en-US" sz="1800" b="0" i="0" u="none" strike="noStrike" dirty="0">
                        <a:solidFill>
                          <a:srgbClr val="000000"/>
                        </a:solidFill>
                        <a:effectLst/>
                        <a:latin typeface="ＭＳ Ｐゴシック"/>
                      </a:endParaRPr>
                    </a:p>
                  </a:txBody>
                  <a:tcPr marL="12700" marR="12700" marT="12700" marB="0" anchor="ctr"/>
                </a:tc>
                <a:tc hMerge="1">
                  <a:txBody>
                    <a:bodyPr/>
                    <a:lstStyle/>
                    <a:p>
                      <a:endParaRPr kumimoji="1" lang="ja-JP" altLang="en-US"/>
                    </a:p>
                  </a:txBody>
                  <a:tcPr/>
                </a:tc>
              </a:tr>
              <a:tr h="525151">
                <a:tc>
                  <a:txBody>
                    <a:bodyPr/>
                    <a:lstStyle/>
                    <a:p>
                      <a:pPr algn="ctr" fontAlgn="b"/>
                      <a:r>
                        <a:rPr lang="ja-JP" altLang="en-US" sz="1800" u="none" strike="noStrike" dirty="0">
                          <a:effectLst/>
                        </a:rPr>
                        <a:t>ばんだい</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９４万人</a:t>
                      </a:r>
                      <a:endParaRPr lang="ja-JP" altLang="en-US" sz="1800" b="0" i="0" u="none" strike="noStrike">
                        <a:solidFill>
                          <a:srgbClr val="000000"/>
                        </a:solidFill>
                        <a:effectLst/>
                        <a:latin typeface="ＭＳ Ｐゴシック"/>
                      </a:endParaRPr>
                    </a:p>
                  </a:txBody>
                  <a:tcPr marL="12700" marR="12700" marT="12700" marB="0" anchor="ctr"/>
                </a:tc>
              </a:tr>
              <a:tr h="525151">
                <a:tc>
                  <a:txBody>
                    <a:bodyPr/>
                    <a:lstStyle/>
                    <a:p>
                      <a:pPr algn="ctr" fontAlgn="b"/>
                      <a:r>
                        <a:rPr lang="ja-JP" altLang="en-US" sz="1800" u="none" strike="noStrike">
                          <a:effectLst/>
                        </a:rPr>
                        <a:t>南相馬</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６１万人</a:t>
                      </a:r>
                      <a:endParaRPr lang="ja-JP" altLang="en-US" sz="1800" b="0" i="0" u="none" strike="noStrike">
                        <a:solidFill>
                          <a:srgbClr val="000000"/>
                        </a:solidFill>
                        <a:effectLst/>
                        <a:latin typeface="ＭＳ Ｐゴシック"/>
                      </a:endParaRPr>
                    </a:p>
                  </a:txBody>
                  <a:tcPr marL="12700" marR="12700" marT="12700" marB="0" anchor="ctr"/>
                </a:tc>
              </a:tr>
              <a:tr h="525151">
                <a:tc>
                  <a:txBody>
                    <a:bodyPr/>
                    <a:lstStyle/>
                    <a:p>
                      <a:pPr algn="ctr" fontAlgn="b"/>
                      <a:r>
                        <a:rPr lang="ja-JP" altLang="en-US" sz="1800" u="none" strike="noStrike">
                          <a:effectLst/>
                        </a:rPr>
                        <a:t>しもごう</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５３万人</a:t>
                      </a:r>
                      <a:endParaRPr lang="ja-JP" altLang="en-US" sz="1800" b="0" i="0" u="none" strike="noStrike">
                        <a:solidFill>
                          <a:srgbClr val="000000"/>
                        </a:solidFill>
                        <a:effectLst/>
                        <a:latin typeface="ＭＳ Ｐゴシック"/>
                      </a:endParaRPr>
                    </a:p>
                  </a:txBody>
                  <a:tcPr marL="12700" marR="12700" marT="12700" marB="0" anchor="ctr"/>
                </a:tc>
              </a:tr>
              <a:tr h="525151">
                <a:tc>
                  <a:txBody>
                    <a:bodyPr/>
                    <a:lstStyle/>
                    <a:p>
                      <a:pPr algn="ctr" fontAlgn="b"/>
                      <a:r>
                        <a:rPr lang="ja-JP" altLang="en-US" sz="1800" u="none" strike="noStrike">
                          <a:effectLst/>
                        </a:rPr>
                        <a:t>安達</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４１万人</a:t>
                      </a:r>
                      <a:endParaRPr lang="ja-JP" altLang="en-US" sz="1800" b="0" i="0" u="none" strike="noStrike">
                        <a:solidFill>
                          <a:srgbClr val="000000"/>
                        </a:solidFill>
                        <a:effectLst/>
                        <a:latin typeface="ＭＳ Ｐゴシック"/>
                      </a:endParaRPr>
                    </a:p>
                  </a:txBody>
                  <a:tcPr marL="12700" marR="12700" marT="12700" marB="0" anchor="ctr"/>
                </a:tc>
              </a:tr>
              <a:tr h="525151">
                <a:tc>
                  <a:txBody>
                    <a:bodyPr/>
                    <a:lstStyle/>
                    <a:p>
                      <a:pPr algn="ctr" fontAlgn="b"/>
                      <a:r>
                        <a:rPr lang="ja-JP" altLang="en-US" sz="1800" u="none" strike="noStrike" dirty="0">
                          <a:effectLst/>
                        </a:rPr>
                        <a:t>そうま</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３９万人</a:t>
                      </a:r>
                      <a:endParaRPr lang="ja-JP" altLang="en-US" sz="1800" b="0" i="0" u="none" strike="noStrike" dirty="0">
                        <a:solidFill>
                          <a:srgbClr val="000000"/>
                        </a:solidFill>
                        <a:effectLst/>
                        <a:latin typeface="ＭＳ Ｐゴシック"/>
                      </a:endParaRPr>
                    </a:p>
                  </a:txBody>
                  <a:tcPr marL="12700" marR="12700" marT="12700" marB="0" anchor="ctr"/>
                </a:tc>
              </a:tr>
            </a:tbl>
          </a:graphicData>
        </a:graphic>
      </p:graphicFrame>
      <p:graphicFrame>
        <p:nvGraphicFramePr>
          <p:cNvPr id="4" name="表 3"/>
          <p:cNvGraphicFramePr>
            <a:graphicFrameLocks noGrp="1"/>
          </p:cNvGraphicFramePr>
          <p:nvPr>
            <p:extLst/>
          </p:nvPr>
        </p:nvGraphicFramePr>
        <p:xfrm>
          <a:off x="5964712" y="782955"/>
          <a:ext cx="3179288" cy="3150907"/>
        </p:xfrm>
        <a:graphic>
          <a:graphicData uri="http://schemas.openxmlformats.org/drawingml/2006/table">
            <a:tbl>
              <a:tblPr>
                <a:tableStyleId>{775DCB02-9BB8-47FD-8907-85C794F793BA}</a:tableStyleId>
              </a:tblPr>
              <a:tblGrid>
                <a:gridCol w="2100294"/>
                <a:gridCol w="1078994"/>
              </a:tblGrid>
              <a:tr h="523148">
                <a:tc gridSpan="2">
                  <a:txBody>
                    <a:bodyPr/>
                    <a:lstStyle/>
                    <a:p>
                      <a:pPr algn="ctr" fontAlgn="b"/>
                      <a:r>
                        <a:rPr lang="ja-JP" altLang="en-US" sz="1800" u="none" strike="noStrike" dirty="0">
                          <a:effectLst/>
                        </a:rPr>
                        <a:t>千葉県（平成２３年度）</a:t>
                      </a:r>
                      <a:endParaRPr lang="ja-JP" altLang="en-US" sz="1800" b="0" i="0" u="none" strike="noStrike" dirty="0">
                        <a:solidFill>
                          <a:srgbClr val="000000"/>
                        </a:solidFill>
                        <a:effectLst/>
                        <a:latin typeface="ＭＳ Ｐゴシック"/>
                      </a:endParaRPr>
                    </a:p>
                  </a:txBody>
                  <a:tcPr marL="12700" marR="12700" marT="12700" marB="0" anchor="ctr"/>
                </a:tc>
                <a:tc hMerge="1">
                  <a:txBody>
                    <a:bodyPr/>
                    <a:lstStyle/>
                    <a:p>
                      <a:endParaRPr kumimoji="1" lang="ja-JP" altLang="en-US"/>
                    </a:p>
                  </a:txBody>
                  <a:tcPr/>
                </a:tc>
              </a:tr>
              <a:tr h="523148">
                <a:tc>
                  <a:txBody>
                    <a:bodyPr/>
                    <a:lstStyle/>
                    <a:p>
                      <a:pPr algn="ctr" fontAlgn="b"/>
                      <a:r>
                        <a:rPr lang="ja-JP" altLang="en-US" sz="1800" u="none" strike="noStrike">
                          <a:effectLst/>
                        </a:rPr>
                        <a:t>水の郷さわら</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１６９万人</a:t>
                      </a:r>
                      <a:endParaRPr lang="ja-JP" altLang="en-US" sz="1800" b="0" i="0" u="none" strike="noStrike" dirty="0">
                        <a:solidFill>
                          <a:srgbClr val="000000"/>
                        </a:solidFill>
                        <a:effectLst/>
                        <a:latin typeface="ＭＳ Ｐゴシック"/>
                      </a:endParaRPr>
                    </a:p>
                  </a:txBody>
                  <a:tcPr marL="12700" marR="12700" marT="12700" marB="0" anchor="ctr"/>
                </a:tc>
              </a:tr>
              <a:tr h="523148">
                <a:tc>
                  <a:txBody>
                    <a:bodyPr/>
                    <a:lstStyle/>
                    <a:p>
                      <a:pPr algn="ctr" fontAlgn="b"/>
                      <a:r>
                        <a:rPr lang="ja-JP" altLang="en-US" sz="1800" u="none" strike="noStrike">
                          <a:effectLst/>
                        </a:rPr>
                        <a:t>しょうなん</a:t>
                      </a:r>
                      <a:endParaRPr lang="ja-JP" altLang="en-US" sz="1800" b="0" i="0" u="none" strike="noStrike">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１３０万人</a:t>
                      </a:r>
                      <a:endParaRPr lang="ja-JP" altLang="en-US" sz="1800" b="0" i="0" u="none" strike="noStrike">
                        <a:solidFill>
                          <a:srgbClr val="000000"/>
                        </a:solidFill>
                        <a:effectLst/>
                        <a:latin typeface="ＭＳ Ｐゴシック"/>
                      </a:endParaRPr>
                    </a:p>
                  </a:txBody>
                  <a:tcPr marL="12700" marR="12700" marT="12700" marB="0" anchor="ctr"/>
                </a:tc>
              </a:tr>
              <a:tr h="523148">
                <a:tc>
                  <a:txBody>
                    <a:bodyPr/>
                    <a:lstStyle/>
                    <a:p>
                      <a:pPr algn="ctr" fontAlgn="b"/>
                      <a:r>
                        <a:rPr lang="ja-JP" altLang="en-US" sz="1800" u="none" strike="noStrike" dirty="0">
                          <a:effectLst/>
                        </a:rPr>
                        <a:t>オライ蓮沼</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a:effectLst/>
                        </a:rPr>
                        <a:t>１１１万人</a:t>
                      </a:r>
                      <a:endParaRPr lang="ja-JP" altLang="en-US" sz="1800" b="0" i="0" u="none" strike="noStrike">
                        <a:solidFill>
                          <a:srgbClr val="000000"/>
                        </a:solidFill>
                        <a:effectLst/>
                        <a:latin typeface="ＭＳ Ｐゴシック"/>
                      </a:endParaRPr>
                    </a:p>
                  </a:txBody>
                  <a:tcPr marL="12700" marR="12700" marT="12700" marB="0" anchor="ctr"/>
                </a:tc>
              </a:tr>
              <a:tr h="535167">
                <a:tc>
                  <a:txBody>
                    <a:bodyPr/>
                    <a:lstStyle/>
                    <a:p>
                      <a:pPr algn="ctr" fontAlgn="b"/>
                      <a:r>
                        <a:rPr lang="ja-JP" altLang="en-US" sz="1800" u="none" strike="noStrike" dirty="0">
                          <a:effectLst/>
                        </a:rPr>
                        <a:t>くりもと「紅小町の郷」</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１０５万人</a:t>
                      </a:r>
                      <a:endParaRPr lang="ja-JP" altLang="en-US" sz="1800" b="0" i="0" u="none" strike="noStrike" dirty="0">
                        <a:solidFill>
                          <a:srgbClr val="000000"/>
                        </a:solidFill>
                        <a:effectLst/>
                        <a:latin typeface="ＭＳ Ｐゴシック"/>
                      </a:endParaRPr>
                    </a:p>
                  </a:txBody>
                  <a:tcPr marL="12700" marR="12700" marT="12700" marB="0" anchor="ctr"/>
                </a:tc>
              </a:tr>
              <a:tr h="523148">
                <a:tc>
                  <a:txBody>
                    <a:bodyPr/>
                    <a:lstStyle/>
                    <a:p>
                      <a:pPr algn="ctr" fontAlgn="b"/>
                      <a:r>
                        <a:rPr lang="ja-JP" altLang="en-US" sz="1800" u="none" strike="noStrike" dirty="0">
                          <a:effectLst/>
                        </a:rPr>
                        <a:t>やちよ</a:t>
                      </a:r>
                      <a:endParaRPr lang="ja-JP" altLang="en-US" sz="1800" b="0" i="0" u="none" strike="noStrike" dirty="0">
                        <a:solidFill>
                          <a:srgbClr val="000000"/>
                        </a:solidFill>
                        <a:effectLst/>
                        <a:latin typeface="ＭＳ Ｐゴシック"/>
                      </a:endParaRPr>
                    </a:p>
                  </a:txBody>
                  <a:tcPr marL="12700" marR="12700" marT="12700" marB="0" anchor="ctr"/>
                </a:tc>
                <a:tc>
                  <a:txBody>
                    <a:bodyPr/>
                    <a:lstStyle/>
                    <a:p>
                      <a:pPr algn="ctr" fontAlgn="b"/>
                      <a:r>
                        <a:rPr lang="ja-JP" altLang="en-US" sz="1800" u="none" strike="noStrike" dirty="0">
                          <a:effectLst/>
                        </a:rPr>
                        <a:t>７６万人</a:t>
                      </a:r>
                      <a:endParaRPr lang="ja-JP" altLang="en-US" sz="1800" b="0" i="0" u="none" strike="noStrike" dirty="0">
                        <a:solidFill>
                          <a:srgbClr val="000000"/>
                        </a:solidFill>
                        <a:effectLst/>
                        <a:latin typeface="ＭＳ Ｐゴシック"/>
                      </a:endParaRPr>
                    </a:p>
                  </a:txBody>
                  <a:tcPr marL="12700" marR="12700" marT="12700" marB="0" anchor="ctr"/>
                </a:tc>
              </a:tr>
            </a:tbl>
          </a:graphicData>
        </a:graphic>
      </p:graphicFrame>
      <p:sp>
        <p:nvSpPr>
          <p:cNvPr id="5" name="角丸四角形 4"/>
          <p:cNvSpPr/>
          <p:nvPr/>
        </p:nvSpPr>
        <p:spPr>
          <a:xfrm>
            <a:off x="1088498" y="4698525"/>
            <a:ext cx="6879620" cy="125354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defTabSz="457200"/>
            <a:r>
              <a:rPr lang="ja-JP" altLang="en-US" sz="2800" dirty="0">
                <a:solidFill>
                  <a:prstClr val="black"/>
                </a:solidFill>
              </a:rPr>
              <a:t>年間立寄者数</a:t>
            </a:r>
            <a:r>
              <a:rPr lang="en-US" altLang="ja-JP" sz="2800" dirty="0">
                <a:solidFill>
                  <a:prstClr val="black"/>
                </a:solidFill>
              </a:rPr>
              <a:t> = </a:t>
            </a:r>
            <a:r>
              <a:rPr lang="en-US" altLang="ja-JP" sz="2800" dirty="0" smtClean="0">
                <a:solidFill>
                  <a:prstClr val="black"/>
                </a:solidFill>
              </a:rPr>
              <a:t>4294</a:t>
            </a:r>
            <a:r>
              <a:rPr lang="ja-JP" altLang="en-US" sz="2800" dirty="0" smtClean="0">
                <a:solidFill>
                  <a:prstClr val="black"/>
                </a:solidFill>
              </a:rPr>
              <a:t>人</a:t>
            </a:r>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360</a:t>
            </a:r>
            <a:r>
              <a:rPr lang="ja-JP" altLang="en-US" sz="2800" dirty="0" smtClean="0">
                <a:solidFill>
                  <a:prstClr val="black"/>
                </a:solidFill>
              </a:rPr>
              <a:t>日</a:t>
            </a:r>
            <a:endParaRPr lang="en-US" altLang="ja-JP" sz="2800" dirty="0" smtClean="0">
              <a:solidFill>
                <a:prstClr val="black"/>
              </a:solidFill>
            </a:endParaRPr>
          </a:p>
          <a:p>
            <a:pPr algn="ctr" defTabSz="457200"/>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1,545,840</a:t>
            </a:r>
            <a:r>
              <a:rPr lang="ja-JP" altLang="en-US" sz="2800" dirty="0" smtClean="0">
                <a:solidFill>
                  <a:prstClr val="black"/>
                </a:solidFill>
              </a:rPr>
              <a:t>人</a:t>
            </a:r>
            <a:endParaRPr lang="ja-JP" altLang="en-US" sz="2800" dirty="0">
              <a:solidFill>
                <a:prstClr val="black"/>
              </a:solidFill>
            </a:endParaRPr>
          </a:p>
        </p:txBody>
      </p:sp>
      <p:pic>
        <p:nvPicPr>
          <p:cNvPr id="12" name="図 11" descr="ranking-free-sozai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957" y="1302836"/>
            <a:ext cx="539278" cy="539278"/>
          </a:xfrm>
          <a:prstGeom prst="rect">
            <a:avLst/>
          </a:prstGeom>
        </p:spPr>
      </p:pic>
      <p:pic>
        <p:nvPicPr>
          <p:cNvPr id="13" name="図 12" descr="ranking-free-sozai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98" y="1936017"/>
            <a:ext cx="446143" cy="446143"/>
          </a:xfrm>
          <a:prstGeom prst="rect">
            <a:avLst/>
          </a:prstGeom>
        </p:spPr>
      </p:pic>
      <p:pic>
        <p:nvPicPr>
          <p:cNvPr id="14" name="図 13" descr="ranking-free-sozai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98" y="2558757"/>
            <a:ext cx="446144" cy="446144"/>
          </a:xfrm>
          <a:prstGeom prst="rect">
            <a:avLst/>
          </a:prstGeom>
        </p:spPr>
      </p:pic>
      <p:pic>
        <p:nvPicPr>
          <p:cNvPr id="15" name="図 14" descr="ranking-free-sozai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358" y="3024720"/>
            <a:ext cx="427022" cy="427022"/>
          </a:xfrm>
          <a:prstGeom prst="rect">
            <a:avLst/>
          </a:prstGeom>
        </p:spPr>
      </p:pic>
      <p:pic>
        <p:nvPicPr>
          <p:cNvPr id="16" name="図 15" descr="ranking-free-sozai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358" y="3502143"/>
            <a:ext cx="438801" cy="438801"/>
          </a:xfrm>
          <a:prstGeom prst="rect">
            <a:avLst/>
          </a:prstGeom>
        </p:spPr>
      </p:pic>
      <p:sp>
        <p:nvSpPr>
          <p:cNvPr id="18" name="テキスト ボックス 17"/>
          <p:cNvSpPr txBox="1"/>
          <p:nvPr/>
        </p:nvSpPr>
        <p:spPr>
          <a:xfrm>
            <a:off x="922296" y="43073"/>
            <a:ext cx="6875344" cy="6463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ja-JP" altLang="en-US" sz="3600" dirty="0" smtClean="0">
                <a:solidFill>
                  <a:prstClr val="black"/>
                </a:solidFill>
              </a:rPr>
              <a:t>近隣３県の道の駅利用者数　</a:t>
            </a:r>
            <a:r>
              <a:rPr lang="en-US" altLang="ja-JP" sz="3600" dirty="0" smtClean="0">
                <a:solidFill>
                  <a:prstClr val="black"/>
                </a:solidFill>
              </a:rPr>
              <a:t>TOP5</a:t>
            </a:r>
            <a:endParaRPr lang="ja-JP" altLang="en-US" sz="3600" dirty="0">
              <a:solidFill>
                <a:prstClr val="black"/>
              </a:solidFill>
            </a:endParaRPr>
          </a:p>
        </p:txBody>
      </p:sp>
      <p:sp>
        <p:nvSpPr>
          <p:cNvPr id="6" name="スライド番号プレースホルダー 5"/>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95</a:t>
            </a:fld>
            <a:endParaRPr lang="ja-JP" altLang="en-US">
              <a:solidFill>
                <a:prstClr val="black">
                  <a:tint val="75000"/>
                </a:prstClr>
              </a:solidFill>
            </a:endParaRPr>
          </a:p>
        </p:txBody>
      </p:sp>
    </p:spTree>
    <p:extLst>
      <p:ext uri="{BB962C8B-B14F-4D97-AF65-F5344CB8AC3E}">
        <p14:creationId xmlns:p14="http://schemas.microsoft.com/office/powerpoint/2010/main" val="3170485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381899" y="828479"/>
          <a:ext cx="6096000" cy="74168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endParaRPr kumimoji="1" lang="ja-JP" altLang="en-US" dirty="0"/>
                    </a:p>
                  </a:txBody>
                  <a:tcPr/>
                </a:tc>
                <a:tc>
                  <a:txBody>
                    <a:bodyPr/>
                    <a:lstStyle/>
                    <a:p>
                      <a:r>
                        <a:rPr kumimoji="1" lang="ja-JP" altLang="en-US" dirty="0" smtClean="0"/>
                        <a:t>平成２２年度</a:t>
                      </a:r>
                      <a:endParaRPr kumimoji="1" lang="ja-JP" altLang="en-US" dirty="0"/>
                    </a:p>
                  </a:txBody>
                  <a:tcPr/>
                </a:tc>
                <a:tc>
                  <a:txBody>
                    <a:bodyPr/>
                    <a:lstStyle/>
                    <a:p>
                      <a:r>
                        <a:rPr kumimoji="1" lang="ja-JP" altLang="en-US" dirty="0" smtClean="0"/>
                        <a:t>平成２３年度</a:t>
                      </a:r>
                      <a:endParaRPr kumimoji="1" lang="ja-JP" altLang="en-US" dirty="0"/>
                    </a:p>
                  </a:txBody>
                  <a:tcPr/>
                </a:tc>
                <a:tc>
                  <a:txBody>
                    <a:bodyPr/>
                    <a:lstStyle/>
                    <a:p>
                      <a:r>
                        <a:rPr kumimoji="1" lang="ja-JP" altLang="en-US" dirty="0" smtClean="0"/>
                        <a:t>平成２４年度</a:t>
                      </a:r>
                      <a:endParaRPr kumimoji="1" lang="ja-JP" altLang="en-US" dirty="0"/>
                    </a:p>
                  </a:txBody>
                  <a:tcPr/>
                </a:tc>
              </a:tr>
              <a:tr h="370840">
                <a:tc>
                  <a:txBody>
                    <a:bodyPr/>
                    <a:lstStyle/>
                    <a:p>
                      <a:r>
                        <a:rPr kumimoji="1" lang="ja-JP" altLang="en-US" dirty="0" smtClean="0"/>
                        <a:t>平均</a:t>
                      </a:r>
                      <a:endParaRPr kumimoji="1" lang="ja-JP" altLang="en-US" dirty="0"/>
                    </a:p>
                  </a:txBody>
                  <a:tcPr/>
                </a:tc>
                <a:tc>
                  <a:txBody>
                    <a:bodyPr/>
                    <a:lstStyle/>
                    <a:p>
                      <a:r>
                        <a:rPr kumimoji="1" lang="en-US" altLang="ja-JP" dirty="0" smtClean="0"/>
                        <a:t>35.5</a:t>
                      </a:r>
                      <a:r>
                        <a:rPr kumimoji="1" lang="ja-JP" altLang="en-US" dirty="0" smtClean="0"/>
                        <a:t>万人</a:t>
                      </a:r>
                      <a:endParaRPr kumimoji="1" lang="ja-JP" altLang="en-US" dirty="0"/>
                    </a:p>
                  </a:txBody>
                  <a:tcPr/>
                </a:tc>
                <a:tc>
                  <a:txBody>
                    <a:bodyPr/>
                    <a:lstStyle/>
                    <a:p>
                      <a:r>
                        <a:rPr kumimoji="1" lang="en-US" altLang="ja-JP" dirty="0" smtClean="0"/>
                        <a:t>35.0</a:t>
                      </a:r>
                      <a:r>
                        <a:rPr kumimoji="1" lang="ja-JP" altLang="en-US" dirty="0" smtClean="0"/>
                        <a:t>万人</a:t>
                      </a:r>
                      <a:endParaRPr kumimoji="1" lang="ja-JP" altLang="en-US" dirty="0"/>
                    </a:p>
                  </a:txBody>
                  <a:tcPr/>
                </a:tc>
                <a:tc>
                  <a:txBody>
                    <a:bodyPr/>
                    <a:lstStyle/>
                    <a:p>
                      <a:r>
                        <a:rPr kumimoji="1" lang="en-US" altLang="ja-JP" dirty="0" smtClean="0"/>
                        <a:t>35.8</a:t>
                      </a:r>
                      <a:r>
                        <a:rPr kumimoji="1" lang="ja-JP" altLang="en-US" dirty="0" smtClean="0"/>
                        <a:t>万人</a:t>
                      </a:r>
                      <a:endParaRPr kumimoji="1" lang="ja-JP" altLang="en-US" dirty="0"/>
                    </a:p>
                  </a:txBody>
                  <a:tcPr/>
                </a:tc>
              </a:tr>
            </a:tbl>
          </a:graphicData>
        </a:graphic>
      </p:graphicFrame>
      <p:sp>
        <p:nvSpPr>
          <p:cNvPr id="3" name="テキスト ボックス 2"/>
          <p:cNvSpPr txBox="1"/>
          <p:nvPr/>
        </p:nvSpPr>
        <p:spPr>
          <a:xfrm>
            <a:off x="381899" y="229338"/>
            <a:ext cx="4804921" cy="46166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過去３年間　道の駅　平均入込客数</a:t>
            </a:r>
            <a:endParaRPr lang="ja-JP" altLang="en-US" sz="2400" dirty="0">
              <a:solidFill>
                <a:prstClr val="black"/>
              </a:solidFill>
            </a:endParaRPr>
          </a:p>
        </p:txBody>
      </p:sp>
      <p:sp>
        <p:nvSpPr>
          <p:cNvPr id="4" name="角丸四角形 3"/>
          <p:cNvSpPr/>
          <p:nvPr/>
        </p:nvSpPr>
        <p:spPr>
          <a:xfrm>
            <a:off x="381899" y="1757677"/>
            <a:ext cx="6879620" cy="125354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defTabSz="457200"/>
            <a:r>
              <a:rPr lang="ja-JP" altLang="en-US" sz="2800" dirty="0">
                <a:solidFill>
                  <a:prstClr val="black"/>
                </a:solidFill>
              </a:rPr>
              <a:t>年間立寄者数</a:t>
            </a:r>
            <a:r>
              <a:rPr lang="en-US" altLang="ja-JP" sz="2800" dirty="0">
                <a:solidFill>
                  <a:prstClr val="black"/>
                </a:solidFill>
              </a:rPr>
              <a:t> = </a:t>
            </a:r>
            <a:r>
              <a:rPr lang="en-US" altLang="ja-JP" sz="2800" dirty="0" smtClean="0">
                <a:solidFill>
                  <a:prstClr val="black"/>
                </a:solidFill>
              </a:rPr>
              <a:t>4294</a:t>
            </a:r>
            <a:r>
              <a:rPr lang="ja-JP" altLang="en-US" sz="2800" dirty="0" smtClean="0">
                <a:solidFill>
                  <a:prstClr val="black"/>
                </a:solidFill>
              </a:rPr>
              <a:t>人</a:t>
            </a:r>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360</a:t>
            </a:r>
            <a:r>
              <a:rPr lang="ja-JP" altLang="en-US" sz="2800" dirty="0" smtClean="0">
                <a:solidFill>
                  <a:prstClr val="black"/>
                </a:solidFill>
              </a:rPr>
              <a:t>日</a:t>
            </a:r>
            <a:endParaRPr lang="en-US" altLang="ja-JP" sz="2800" dirty="0" smtClean="0">
              <a:solidFill>
                <a:prstClr val="black"/>
              </a:solidFill>
            </a:endParaRPr>
          </a:p>
          <a:p>
            <a:pPr algn="ctr" defTabSz="457200"/>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1,545,840</a:t>
            </a:r>
            <a:r>
              <a:rPr lang="ja-JP" altLang="en-US" sz="2800" dirty="0" smtClean="0">
                <a:solidFill>
                  <a:prstClr val="black"/>
                </a:solidFill>
              </a:rPr>
              <a:t>人</a:t>
            </a:r>
            <a:endParaRPr lang="ja-JP" altLang="en-US" sz="2800" dirty="0">
              <a:solidFill>
                <a:prstClr val="black"/>
              </a:solidFill>
            </a:endParaRPr>
          </a:p>
        </p:txBody>
      </p:sp>
      <p:graphicFrame>
        <p:nvGraphicFramePr>
          <p:cNvPr id="5" name="表 4"/>
          <p:cNvGraphicFramePr>
            <a:graphicFrameLocks noGrp="1"/>
          </p:cNvGraphicFramePr>
          <p:nvPr>
            <p:extLst/>
          </p:nvPr>
        </p:nvGraphicFramePr>
        <p:xfrm>
          <a:off x="381899" y="3841030"/>
          <a:ext cx="6096000" cy="741680"/>
        </p:xfrm>
        <a:graphic>
          <a:graphicData uri="http://schemas.openxmlformats.org/drawingml/2006/table">
            <a:tbl>
              <a:tblPr firstRow="1" bandRow="1">
                <a:tableStyleId>{5C22544A-7EE6-4342-B048-85BDC9FD1C3A}</a:tableStyleId>
              </a:tblPr>
              <a:tblGrid>
                <a:gridCol w="3048000"/>
                <a:gridCol w="3048000"/>
              </a:tblGrid>
              <a:tr h="370840">
                <a:tc>
                  <a:txBody>
                    <a:bodyPr/>
                    <a:lstStyle/>
                    <a:p>
                      <a:endParaRPr kumimoji="1" lang="ja-JP" altLang="en-US" dirty="0"/>
                    </a:p>
                  </a:txBody>
                  <a:tcPr/>
                </a:tc>
                <a:tc>
                  <a:txBody>
                    <a:bodyPr/>
                    <a:lstStyle/>
                    <a:p>
                      <a:r>
                        <a:rPr kumimoji="1" lang="ja-JP" altLang="en-US" dirty="0" smtClean="0"/>
                        <a:t>客単価</a:t>
                      </a:r>
                      <a:endParaRPr kumimoji="1" lang="ja-JP" altLang="en-US" dirty="0"/>
                    </a:p>
                  </a:txBody>
                  <a:tcPr/>
                </a:tc>
              </a:tr>
              <a:tr h="370840">
                <a:tc>
                  <a:txBody>
                    <a:bodyPr/>
                    <a:lstStyle/>
                    <a:p>
                      <a:r>
                        <a:rPr kumimoji="1" lang="ja-JP" altLang="en-US" dirty="0" smtClean="0"/>
                        <a:t>平均</a:t>
                      </a:r>
                      <a:endParaRPr kumimoji="1" lang="ja-JP" altLang="en-US" dirty="0"/>
                    </a:p>
                  </a:txBody>
                  <a:tcPr/>
                </a:tc>
                <a:tc>
                  <a:txBody>
                    <a:bodyPr/>
                    <a:lstStyle/>
                    <a:p>
                      <a:r>
                        <a:rPr kumimoji="1" lang="en-US" altLang="ja-JP" dirty="0" smtClean="0"/>
                        <a:t>1,039</a:t>
                      </a:r>
                      <a:r>
                        <a:rPr kumimoji="1" lang="ja-JP" altLang="en-US" dirty="0" smtClean="0"/>
                        <a:t>円</a:t>
                      </a:r>
                      <a:endParaRPr kumimoji="1" lang="ja-JP" altLang="en-US" dirty="0"/>
                    </a:p>
                  </a:txBody>
                  <a:tcPr/>
                </a:tc>
              </a:tr>
            </a:tbl>
          </a:graphicData>
        </a:graphic>
      </p:graphicFrame>
      <p:sp>
        <p:nvSpPr>
          <p:cNvPr id="6" name="テキスト ボックス 5"/>
          <p:cNvSpPr txBox="1"/>
          <p:nvPr/>
        </p:nvSpPr>
        <p:spPr>
          <a:xfrm>
            <a:off x="381899" y="3316953"/>
            <a:ext cx="3683220" cy="46166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defTabSz="457200"/>
            <a:r>
              <a:rPr lang="ja-JP" altLang="en-US" sz="2400" dirty="0" smtClean="0">
                <a:solidFill>
                  <a:prstClr val="black"/>
                </a:solidFill>
              </a:rPr>
              <a:t>平成２４年度の平均客単価</a:t>
            </a:r>
            <a:endParaRPr lang="ja-JP" altLang="en-US" sz="2400" dirty="0">
              <a:solidFill>
                <a:prstClr val="black"/>
              </a:solidFill>
            </a:endParaRPr>
          </a:p>
        </p:txBody>
      </p:sp>
      <p:sp>
        <p:nvSpPr>
          <p:cNvPr id="7" name="正方形/長方形 6"/>
          <p:cNvSpPr/>
          <p:nvPr/>
        </p:nvSpPr>
        <p:spPr>
          <a:xfrm>
            <a:off x="2440333" y="6642556"/>
            <a:ext cx="4572000" cy="215444"/>
          </a:xfrm>
          <a:prstGeom prst="rect">
            <a:avLst/>
          </a:prstGeom>
        </p:spPr>
        <p:txBody>
          <a:bodyPr>
            <a:spAutoFit/>
          </a:bodyPr>
          <a:lstStyle/>
          <a:p>
            <a:pPr defTabSz="457200"/>
            <a:r>
              <a:rPr lang="en-US" altLang="ja-JP" sz="800" dirty="0">
                <a:solidFill>
                  <a:prstClr val="black"/>
                </a:solidFill>
                <a:hlinkClick r:id="rId2"/>
              </a:rPr>
              <a:t>http://www.hosei-hurin.net/kiyou/chiiki_pdf/vol06/vol06_087-103.</a:t>
            </a:r>
            <a:r>
              <a:rPr lang="en-US" altLang="ja-JP" sz="800" dirty="0" smtClean="0">
                <a:solidFill>
                  <a:prstClr val="black"/>
                </a:solidFill>
                <a:hlinkClick r:id="rId2"/>
              </a:rPr>
              <a:t>pdf</a:t>
            </a:r>
            <a:r>
              <a:rPr lang="ja-JP" altLang="en-US" sz="800" dirty="0" smtClean="0">
                <a:solidFill>
                  <a:prstClr val="black"/>
                </a:solidFill>
              </a:rPr>
              <a:t>より</a:t>
            </a:r>
            <a:endParaRPr lang="ja-JP" altLang="en-US" sz="800" dirty="0">
              <a:solidFill>
                <a:prstClr val="black"/>
              </a:solidFill>
            </a:endParaRPr>
          </a:p>
        </p:txBody>
      </p:sp>
      <p:sp>
        <p:nvSpPr>
          <p:cNvPr id="8" name="角丸四角形 7"/>
          <p:cNvSpPr/>
          <p:nvPr/>
        </p:nvSpPr>
        <p:spPr>
          <a:xfrm>
            <a:off x="343023" y="4820361"/>
            <a:ext cx="6918496" cy="133467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defTabSz="457200"/>
            <a:r>
              <a:rPr lang="ja-JP" altLang="en-US" sz="2800" dirty="0" smtClean="0">
                <a:solidFill>
                  <a:prstClr val="black"/>
                </a:solidFill>
              </a:rPr>
              <a:t>年間売上額</a:t>
            </a:r>
            <a:r>
              <a:rPr lang="en-US" altLang="ja-JP" sz="2800" dirty="0" smtClean="0">
                <a:solidFill>
                  <a:prstClr val="black"/>
                </a:solidFill>
              </a:rPr>
              <a:t> </a:t>
            </a:r>
            <a:r>
              <a:rPr lang="en-US" altLang="ja-JP" sz="2800" dirty="0">
                <a:solidFill>
                  <a:prstClr val="black"/>
                </a:solidFill>
              </a:rPr>
              <a:t>= </a:t>
            </a:r>
            <a:r>
              <a:rPr lang="en-US" altLang="ja-JP" sz="2800" dirty="0" smtClean="0">
                <a:solidFill>
                  <a:prstClr val="black"/>
                </a:solidFill>
              </a:rPr>
              <a:t>1039</a:t>
            </a:r>
            <a:r>
              <a:rPr lang="ja-JP" altLang="en-US" sz="2800" dirty="0" smtClean="0">
                <a:solidFill>
                  <a:prstClr val="black"/>
                </a:solidFill>
              </a:rPr>
              <a:t>円</a:t>
            </a:r>
            <a:r>
              <a:rPr lang="en-US" altLang="ja-JP" sz="2800" dirty="0" smtClean="0">
                <a:solidFill>
                  <a:prstClr val="black"/>
                </a:solidFill>
              </a:rPr>
              <a:t>× 1,545,840</a:t>
            </a:r>
            <a:r>
              <a:rPr lang="ja-JP" altLang="en-US" sz="2800" dirty="0" smtClean="0">
                <a:solidFill>
                  <a:prstClr val="black"/>
                </a:solidFill>
              </a:rPr>
              <a:t>人</a:t>
            </a:r>
            <a:r>
              <a:rPr lang="en-US" altLang="ja-JP" sz="2800" dirty="0" smtClean="0">
                <a:solidFill>
                  <a:prstClr val="black"/>
                </a:solidFill>
              </a:rPr>
              <a:t> </a:t>
            </a:r>
          </a:p>
          <a:p>
            <a:pPr algn="ctr" defTabSz="457200"/>
            <a:r>
              <a:rPr lang="en-US" altLang="ja-JP" sz="2800" dirty="0" smtClean="0">
                <a:solidFill>
                  <a:prstClr val="black"/>
                </a:solidFill>
              </a:rPr>
              <a:t>=16</a:t>
            </a:r>
            <a:r>
              <a:rPr lang="ja-JP" altLang="en-US" sz="2800" dirty="0" smtClean="0">
                <a:solidFill>
                  <a:prstClr val="black"/>
                </a:solidFill>
              </a:rPr>
              <a:t>億</a:t>
            </a:r>
            <a:r>
              <a:rPr lang="en-US" altLang="ja-JP" sz="2800" dirty="0" smtClean="0">
                <a:solidFill>
                  <a:prstClr val="black"/>
                </a:solidFill>
              </a:rPr>
              <a:t>0600</a:t>
            </a:r>
            <a:r>
              <a:rPr lang="ja-JP" altLang="en-US" sz="2800" dirty="0" smtClean="0">
                <a:solidFill>
                  <a:prstClr val="black"/>
                </a:solidFill>
              </a:rPr>
              <a:t>万円</a:t>
            </a:r>
            <a:endParaRPr lang="ja-JP" altLang="en-US" sz="2800" dirty="0">
              <a:solidFill>
                <a:prstClr val="black"/>
              </a:solidFill>
            </a:endParaRPr>
          </a:p>
        </p:txBody>
      </p:sp>
      <p:sp>
        <p:nvSpPr>
          <p:cNvPr id="9" name="スライド番号プレースホルダー 8"/>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96</a:t>
            </a:fld>
            <a:endParaRPr lang="ja-JP" altLang="en-US">
              <a:solidFill>
                <a:prstClr val="black">
                  <a:tint val="75000"/>
                </a:prstClr>
              </a:solidFill>
            </a:endParaRPr>
          </a:p>
        </p:txBody>
      </p:sp>
    </p:spTree>
    <p:extLst>
      <p:ext uri="{BB962C8B-B14F-4D97-AF65-F5344CB8AC3E}">
        <p14:creationId xmlns:p14="http://schemas.microsoft.com/office/powerpoint/2010/main" val="2975210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728990" y="876725"/>
            <a:ext cx="6252032" cy="2062103"/>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pPr defTabSz="457200"/>
            <a:r>
              <a:rPr lang="ja-JP" altLang="en-US" sz="3200" dirty="0" smtClean="0">
                <a:solidFill>
                  <a:prstClr val="black"/>
                </a:solidFill>
              </a:rPr>
              <a:t>メリット</a:t>
            </a:r>
            <a:endParaRPr lang="en-US" altLang="ja-JP" sz="3200" dirty="0" smtClean="0">
              <a:solidFill>
                <a:prstClr val="black"/>
              </a:solidFill>
            </a:endParaRPr>
          </a:p>
          <a:p>
            <a:pPr defTabSz="457200"/>
            <a:r>
              <a:rPr lang="ja-JP" altLang="en-US" sz="3200" dirty="0" smtClean="0">
                <a:solidFill>
                  <a:prstClr val="black"/>
                </a:solidFill>
              </a:rPr>
              <a:t>地域の人口減少に歯止めがかかる</a:t>
            </a:r>
            <a:endParaRPr lang="en-US" altLang="ja-JP" sz="3200" dirty="0" smtClean="0">
              <a:solidFill>
                <a:prstClr val="black"/>
              </a:solidFill>
            </a:endParaRPr>
          </a:p>
          <a:p>
            <a:pPr defTabSz="457200"/>
            <a:r>
              <a:rPr lang="ja-JP" altLang="en-US" sz="3200" dirty="0" smtClean="0">
                <a:solidFill>
                  <a:prstClr val="black"/>
                </a:solidFill>
              </a:rPr>
              <a:t>地域の産業・経済が活性化する</a:t>
            </a:r>
            <a:endParaRPr lang="en-US" altLang="ja-JP" sz="3200" dirty="0" smtClean="0">
              <a:solidFill>
                <a:prstClr val="black"/>
              </a:solidFill>
            </a:endParaRPr>
          </a:p>
          <a:p>
            <a:pPr defTabSz="457200"/>
            <a:r>
              <a:rPr lang="ja-JP" altLang="en-US" sz="3200" dirty="0" smtClean="0">
                <a:solidFill>
                  <a:prstClr val="black"/>
                </a:solidFill>
              </a:rPr>
              <a:t>地域コミュニティが活性化する</a:t>
            </a:r>
            <a:endParaRPr lang="en-US" altLang="ja-JP" sz="3200" dirty="0" smtClean="0">
              <a:solidFill>
                <a:prstClr val="black"/>
              </a:solidFill>
            </a:endParaRPr>
          </a:p>
        </p:txBody>
      </p:sp>
      <p:sp>
        <p:nvSpPr>
          <p:cNvPr id="3" name="テキスト ボックス 2"/>
          <p:cNvSpPr txBox="1"/>
          <p:nvPr/>
        </p:nvSpPr>
        <p:spPr>
          <a:xfrm>
            <a:off x="728990" y="3659909"/>
            <a:ext cx="8239756" cy="2062103"/>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defTabSz="457200"/>
            <a:r>
              <a:rPr lang="ja-JP" altLang="en-US" sz="3200" dirty="0" smtClean="0">
                <a:solidFill>
                  <a:prstClr val="black"/>
                </a:solidFill>
              </a:rPr>
              <a:t>デメリット</a:t>
            </a:r>
            <a:endParaRPr lang="en-US" altLang="ja-JP" sz="3200" dirty="0" smtClean="0">
              <a:solidFill>
                <a:prstClr val="black"/>
              </a:solidFill>
            </a:endParaRPr>
          </a:p>
          <a:p>
            <a:pPr defTabSz="457200"/>
            <a:r>
              <a:rPr lang="ja-JP" altLang="en-US" sz="3200" dirty="0" smtClean="0">
                <a:solidFill>
                  <a:prstClr val="black"/>
                </a:solidFill>
              </a:rPr>
              <a:t>治安の維持が難しくなる</a:t>
            </a:r>
            <a:endParaRPr lang="en-US" altLang="ja-JP" sz="3200" dirty="0" smtClean="0">
              <a:solidFill>
                <a:prstClr val="black"/>
              </a:solidFill>
            </a:endParaRPr>
          </a:p>
          <a:p>
            <a:pPr defTabSz="457200"/>
            <a:r>
              <a:rPr lang="ja-JP" altLang="en-US" sz="3200" dirty="0" smtClean="0">
                <a:solidFill>
                  <a:prstClr val="black"/>
                </a:solidFill>
              </a:rPr>
              <a:t>地域の伝統文化や環境が変容する恐れがある</a:t>
            </a:r>
            <a:endParaRPr lang="en-US" altLang="ja-JP" sz="3200" dirty="0" smtClean="0">
              <a:solidFill>
                <a:prstClr val="black"/>
              </a:solidFill>
            </a:endParaRPr>
          </a:p>
          <a:p>
            <a:pPr defTabSz="457200"/>
            <a:r>
              <a:rPr lang="ja-JP" altLang="en-US" sz="3200" dirty="0" smtClean="0">
                <a:solidFill>
                  <a:prstClr val="black"/>
                </a:solidFill>
              </a:rPr>
              <a:t>自治体へ負担がかかる</a:t>
            </a:r>
            <a:endParaRPr lang="ja-JP" altLang="en-US" sz="3200" dirty="0">
              <a:solidFill>
                <a:prstClr val="black"/>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97</a:t>
            </a:fld>
            <a:endParaRPr lang="ja-JP" altLang="en-US">
              <a:solidFill>
                <a:prstClr val="black">
                  <a:tint val="75000"/>
                </a:prstClr>
              </a:solidFill>
            </a:endParaRPr>
          </a:p>
        </p:txBody>
      </p:sp>
    </p:spTree>
    <p:extLst>
      <p:ext uri="{BB962C8B-B14F-4D97-AF65-F5344CB8AC3E}">
        <p14:creationId xmlns:p14="http://schemas.microsoft.com/office/powerpoint/2010/main" val="4198702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4747408" y="5355960"/>
            <a:ext cx="3963961"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defTabSz="457200"/>
            <a:r>
              <a:rPr lang="ja-JP" altLang="en-US" dirty="0">
                <a:solidFill>
                  <a:prstClr val="black"/>
                </a:solidFill>
              </a:rPr>
              <a:t>　　　　</a:t>
            </a:r>
            <a:r>
              <a:rPr lang="ja-JP" altLang="en-US" dirty="0" smtClean="0">
                <a:solidFill>
                  <a:prstClr val="black"/>
                </a:solidFill>
              </a:rPr>
              <a:t>　「</a:t>
            </a:r>
            <a:r>
              <a:rPr lang="ja-JP" altLang="en-US" dirty="0">
                <a:solidFill>
                  <a:prstClr val="black"/>
                </a:solidFill>
              </a:rPr>
              <a:t>かなん」（大阪府河南町）</a:t>
            </a:r>
            <a:endParaRPr lang="en-US" altLang="ja-JP" dirty="0">
              <a:solidFill>
                <a:prstClr val="black"/>
              </a:solidFill>
            </a:endParaRPr>
          </a:p>
          <a:p>
            <a:pPr defTabSz="457200"/>
            <a:endParaRPr lang="en-US" altLang="ja-JP" dirty="0">
              <a:solidFill>
                <a:prstClr val="black"/>
              </a:solidFill>
            </a:endParaRPr>
          </a:p>
          <a:p>
            <a:pPr marL="285750" indent="-285750" defTabSz="457200">
              <a:buFont typeface="Arial"/>
              <a:buChar char="•"/>
            </a:pPr>
            <a:r>
              <a:rPr lang="ja-JP" altLang="en-US" dirty="0">
                <a:solidFill>
                  <a:prstClr val="black"/>
                </a:solidFill>
              </a:rPr>
              <a:t>道の駅と大阪府立大学生のコラボによりオリジナル弁当を開発</a:t>
            </a:r>
            <a:endParaRPr lang="en-US" altLang="ja-JP" dirty="0">
              <a:solidFill>
                <a:prstClr val="black"/>
              </a:solidFill>
            </a:endParaRPr>
          </a:p>
          <a:p>
            <a:pPr defTabSz="457200"/>
            <a:endParaRPr lang="ja-JP" altLang="en-US" dirty="0">
              <a:solidFill>
                <a:prstClr val="black"/>
              </a:solidFill>
            </a:endParaRPr>
          </a:p>
        </p:txBody>
      </p:sp>
      <p:sp>
        <p:nvSpPr>
          <p:cNvPr id="2" name="テキスト ボックス 1"/>
          <p:cNvSpPr txBox="1"/>
          <p:nvPr/>
        </p:nvSpPr>
        <p:spPr>
          <a:xfrm>
            <a:off x="309623" y="2546832"/>
            <a:ext cx="7046520" cy="230832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defTabSz="457200"/>
            <a:r>
              <a:rPr lang="ja-JP" altLang="en-US" dirty="0" smtClean="0">
                <a:solidFill>
                  <a:prstClr val="black"/>
                </a:solidFill>
              </a:rPr>
              <a:t>　　　　　　「霧の森」（愛媛県四国中央市）</a:t>
            </a:r>
            <a:endParaRPr lang="en-US" altLang="ja-JP" dirty="0" smtClean="0">
              <a:solidFill>
                <a:prstClr val="black"/>
              </a:solidFill>
            </a:endParaRPr>
          </a:p>
          <a:p>
            <a:pPr defTabSz="457200"/>
            <a:endParaRPr lang="en-US" altLang="ja-JP" dirty="0">
              <a:solidFill>
                <a:prstClr val="black"/>
              </a:solidFill>
            </a:endParaRPr>
          </a:p>
          <a:p>
            <a:pPr marL="285750" indent="-285750" defTabSz="457200">
              <a:buFont typeface="Arial"/>
              <a:buChar char="•"/>
            </a:pPr>
            <a:r>
              <a:rPr lang="ja-JP" altLang="en-US" dirty="0" smtClean="0">
                <a:solidFill>
                  <a:prstClr val="black"/>
                </a:solidFill>
              </a:rPr>
              <a:t>地元イベントの企画立案、実施補助のほか、</a:t>
            </a:r>
            <a:endParaRPr lang="en-US" altLang="ja-JP" dirty="0" smtClean="0">
              <a:solidFill>
                <a:prstClr val="black"/>
              </a:solidFill>
            </a:endParaRPr>
          </a:p>
          <a:p>
            <a:pPr defTabSz="457200"/>
            <a:r>
              <a:rPr lang="ja-JP" altLang="ja-JP" dirty="0">
                <a:solidFill>
                  <a:prstClr val="black"/>
                </a:solidFill>
              </a:rPr>
              <a:t>　</a:t>
            </a:r>
            <a:r>
              <a:rPr lang="ja-JP" altLang="en-US" dirty="0" smtClean="0">
                <a:solidFill>
                  <a:prstClr val="black"/>
                </a:solidFill>
              </a:rPr>
              <a:t>　道の駅内で製造されている地元名産品の製造・販売の補助を実施。</a:t>
            </a:r>
            <a:endParaRPr lang="en-US" altLang="ja-JP" dirty="0">
              <a:solidFill>
                <a:prstClr val="black"/>
              </a:solidFill>
            </a:endParaRPr>
          </a:p>
          <a:p>
            <a:pPr marL="285750" indent="-285750" defTabSz="457200">
              <a:buFont typeface="Arial"/>
              <a:buChar char="•"/>
            </a:pPr>
            <a:r>
              <a:rPr lang="en-US" altLang="ja-JP" dirty="0" smtClean="0">
                <a:solidFill>
                  <a:prstClr val="black"/>
                </a:solidFill>
              </a:rPr>
              <a:t>H</a:t>
            </a:r>
            <a:r>
              <a:rPr lang="ja-JP" altLang="en-US" dirty="0" smtClean="0">
                <a:solidFill>
                  <a:prstClr val="black"/>
                </a:solidFill>
              </a:rPr>
              <a:t>２５年度は１０名受け入れ、うち７名は関西圏の大学から参加</a:t>
            </a:r>
            <a:endParaRPr lang="en-US" altLang="ja-JP" dirty="0" smtClean="0">
              <a:solidFill>
                <a:prstClr val="black"/>
              </a:solidFill>
            </a:endParaRPr>
          </a:p>
          <a:p>
            <a:pPr marL="285750" indent="-285750" defTabSz="457200">
              <a:buFont typeface="Arial"/>
              <a:buChar char="•"/>
            </a:pPr>
            <a:endParaRPr lang="en-US" altLang="ja-JP" dirty="0">
              <a:solidFill>
                <a:prstClr val="black"/>
              </a:solidFill>
            </a:endParaRPr>
          </a:p>
          <a:p>
            <a:pPr marL="285750" indent="-285750" defTabSz="457200">
              <a:buFont typeface="Arial"/>
              <a:buChar char="•"/>
            </a:pPr>
            <a:endParaRPr lang="en-US" altLang="ja-JP" dirty="0" smtClean="0">
              <a:solidFill>
                <a:prstClr val="black"/>
              </a:solidFill>
            </a:endParaRPr>
          </a:p>
          <a:p>
            <a:pPr defTabSz="457200"/>
            <a:endParaRPr lang="en-US" altLang="ja-JP" dirty="0">
              <a:solidFill>
                <a:prstClr val="black"/>
              </a:solidFill>
            </a:endParaRPr>
          </a:p>
        </p:txBody>
      </p:sp>
      <p:sp>
        <p:nvSpPr>
          <p:cNvPr id="3" name="テキスト ボックス 2"/>
          <p:cNvSpPr txBox="1"/>
          <p:nvPr/>
        </p:nvSpPr>
        <p:spPr>
          <a:xfrm>
            <a:off x="675286" y="4052444"/>
            <a:ext cx="3518912" cy="646331"/>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pPr defTabSz="457200"/>
            <a:r>
              <a:rPr lang="en-US" altLang="ja-JP" dirty="0">
                <a:solidFill>
                  <a:prstClr val="black"/>
                </a:solidFill>
              </a:rPr>
              <a:t>H</a:t>
            </a:r>
            <a:r>
              <a:rPr lang="ja-JP" altLang="en-US" dirty="0">
                <a:solidFill>
                  <a:prstClr val="black"/>
                </a:solidFill>
              </a:rPr>
              <a:t>１５からこれまで約１１０名が実施</a:t>
            </a:r>
            <a:endParaRPr lang="en-US" altLang="ja-JP" dirty="0">
              <a:solidFill>
                <a:prstClr val="black"/>
              </a:solidFill>
            </a:endParaRPr>
          </a:p>
          <a:p>
            <a:pPr defTabSz="457200"/>
            <a:r>
              <a:rPr lang="ja-JP" altLang="en-US" dirty="0">
                <a:solidFill>
                  <a:prstClr val="black"/>
                </a:solidFill>
              </a:rPr>
              <a:t>そのうち</a:t>
            </a:r>
            <a:r>
              <a:rPr lang="ja-JP" altLang="en-US" dirty="0">
                <a:solidFill>
                  <a:srgbClr val="FF0000"/>
                </a:solidFill>
              </a:rPr>
              <a:t>２名が「道の駅」へ</a:t>
            </a:r>
            <a:r>
              <a:rPr lang="ja-JP" altLang="en-US" dirty="0" smtClean="0">
                <a:solidFill>
                  <a:srgbClr val="FF0000"/>
                </a:solidFill>
              </a:rPr>
              <a:t>就職</a:t>
            </a:r>
            <a:endParaRPr lang="en-US" altLang="ja-JP" dirty="0">
              <a:solidFill>
                <a:srgbClr val="FF0000"/>
              </a:solidFill>
            </a:endParaRPr>
          </a:p>
        </p:txBody>
      </p:sp>
      <p:pic>
        <p:nvPicPr>
          <p:cNvPr id="4" name="図 3"/>
          <p:cNvPicPr>
            <a:picLocks noChangeAspect="1"/>
          </p:cNvPicPr>
          <p:nvPr/>
        </p:nvPicPr>
        <p:blipFill>
          <a:blip r:embed="rId2"/>
          <a:stretch>
            <a:fillRect/>
          </a:stretch>
        </p:blipFill>
        <p:spPr>
          <a:xfrm>
            <a:off x="381776" y="2546832"/>
            <a:ext cx="631978" cy="631978"/>
          </a:xfrm>
          <a:prstGeom prst="rect">
            <a:avLst/>
          </a:prstGeom>
        </p:spPr>
      </p:pic>
      <p:sp>
        <p:nvSpPr>
          <p:cNvPr id="5" name="テキスト ボックス 4"/>
          <p:cNvSpPr txBox="1"/>
          <p:nvPr/>
        </p:nvSpPr>
        <p:spPr>
          <a:xfrm>
            <a:off x="309623" y="2036481"/>
            <a:ext cx="6717404" cy="369332"/>
          </a:xfrm>
          <a:prstGeom prst="rect">
            <a:avLst/>
          </a:prstGeom>
          <a:noFill/>
        </p:spPr>
        <p:txBody>
          <a:bodyPr wrap="none" rtlCol="0">
            <a:spAutoFit/>
          </a:bodyPr>
          <a:lstStyle/>
          <a:p>
            <a:pPr defTabSz="457200"/>
            <a:r>
              <a:rPr lang="en-US" altLang="ja-JP" dirty="0" smtClean="0">
                <a:solidFill>
                  <a:prstClr val="black"/>
                </a:solidFill>
              </a:rPr>
              <a:t>◯</a:t>
            </a:r>
            <a:r>
              <a:rPr lang="ja-JP" altLang="en-US" dirty="0" smtClean="0">
                <a:solidFill>
                  <a:prstClr val="black"/>
                </a:solidFill>
              </a:rPr>
              <a:t>イベントの企画実施や商品販売などさまざまな場面での交流体験</a:t>
            </a:r>
            <a:endParaRPr lang="ja-JP" altLang="en-US" dirty="0">
              <a:solidFill>
                <a:prstClr val="black"/>
              </a:solidFill>
            </a:endParaRPr>
          </a:p>
        </p:txBody>
      </p:sp>
      <p:sp>
        <p:nvSpPr>
          <p:cNvPr id="6" name="テキスト ボックス 5"/>
          <p:cNvSpPr txBox="1"/>
          <p:nvPr/>
        </p:nvSpPr>
        <p:spPr>
          <a:xfrm>
            <a:off x="282424" y="4855156"/>
            <a:ext cx="4464984" cy="369332"/>
          </a:xfrm>
          <a:prstGeom prst="rect">
            <a:avLst/>
          </a:prstGeom>
          <a:noFill/>
        </p:spPr>
        <p:txBody>
          <a:bodyPr wrap="none" rtlCol="0">
            <a:spAutoFit/>
          </a:bodyPr>
          <a:lstStyle/>
          <a:p>
            <a:pPr defTabSz="457200"/>
            <a:r>
              <a:rPr lang="en-US" altLang="ja-JP" dirty="0" smtClean="0">
                <a:solidFill>
                  <a:prstClr val="black"/>
                </a:solidFill>
              </a:rPr>
              <a:t>◯</a:t>
            </a:r>
            <a:r>
              <a:rPr lang="ja-JP" altLang="en-US" dirty="0" smtClean="0">
                <a:solidFill>
                  <a:prstClr val="black"/>
                </a:solidFill>
              </a:rPr>
              <a:t>地場産品を活用した「道の駅」の商品開発</a:t>
            </a:r>
            <a:endParaRPr lang="ja-JP" altLang="en-US" dirty="0">
              <a:solidFill>
                <a:prstClr val="black"/>
              </a:solidFill>
            </a:endParaRPr>
          </a:p>
        </p:txBody>
      </p:sp>
      <p:sp>
        <p:nvSpPr>
          <p:cNvPr id="10" name="テキスト ボックス 9"/>
          <p:cNvSpPr txBox="1"/>
          <p:nvPr/>
        </p:nvSpPr>
        <p:spPr>
          <a:xfrm>
            <a:off x="309623" y="5344722"/>
            <a:ext cx="4147041" cy="1477328"/>
          </a:xfrm>
          <a:prstGeom prst="rect">
            <a:avLst/>
          </a:prstGeom>
        </p:spPr>
        <p:style>
          <a:lnRef idx="2">
            <a:schemeClr val="accent5"/>
          </a:lnRef>
          <a:fillRef idx="1">
            <a:schemeClr val="lt1"/>
          </a:fillRef>
          <a:effectRef idx="0">
            <a:schemeClr val="accent5"/>
          </a:effectRef>
          <a:fontRef idx="minor">
            <a:schemeClr val="dk1"/>
          </a:fontRef>
        </p:style>
        <p:txBody>
          <a:bodyPr wrap="square" numCol="1" rtlCol="0">
            <a:spAutoFit/>
          </a:bodyPr>
          <a:lstStyle/>
          <a:p>
            <a:pPr defTabSz="457200"/>
            <a:r>
              <a:rPr lang="ja-JP" altLang="en-US" dirty="0" smtClean="0">
                <a:solidFill>
                  <a:prstClr val="black"/>
                </a:solidFill>
              </a:rPr>
              <a:t>　　　　　　「ガレリア亀岡」　　　</a:t>
            </a:r>
            <a:endParaRPr lang="en-US" altLang="ja-JP" dirty="0" smtClean="0">
              <a:solidFill>
                <a:prstClr val="black"/>
              </a:solidFill>
            </a:endParaRPr>
          </a:p>
          <a:p>
            <a:pPr defTabSz="457200"/>
            <a:r>
              <a:rPr lang="ja-JP" altLang="ja-JP" dirty="0">
                <a:solidFill>
                  <a:prstClr val="black"/>
                </a:solidFill>
              </a:rPr>
              <a:t>　</a:t>
            </a:r>
            <a:r>
              <a:rPr lang="ja-JP" altLang="en-US" dirty="0" smtClean="0">
                <a:solidFill>
                  <a:prstClr val="black"/>
                </a:solidFill>
              </a:rPr>
              <a:t>　　　　　京都府亀岡市</a:t>
            </a:r>
            <a:endParaRPr lang="en-US" altLang="ja-JP" dirty="0">
              <a:solidFill>
                <a:prstClr val="black"/>
              </a:solidFill>
            </a:endParaRPr>
          </a:p>
          <a:p>
            <a:pPr marL="285750" indent="-285750" defTabSz="457200">
              <a:buFont typeface="Arial"/>
              <a:buChar char="•"/>
            </a:pPr>
            <a:r>
              <a:rPr lang="ja-JP" altLang="en-US" dirty="0" smtClean="0">
                <a:solidFill>
                  <a:prstClr val="black"/>
                </a:solidFill>
              </a:rPr>
              <a:t>京都精華大学生が、道の駅で販売するスイーツパッケージをデザイン</a:t>
            </a:r>
            <a:endParaRPr lang="en-US" altLang="ja-JP" dirty="0" smtClean="0">
              <a:solidFill>
                <a:prstClr val="black"/>
              </a:solidFill>
            </a:endParaRPr>
          </a:p>
          <a:p>
            <a:pPr defTabSz="457200"/>
            <a:r>
              <a:rPr lang="ja-JP" altLang="ja-JP" dirty="0">
                <a:solidFill>
                  <a:prstClr val="black"/>
                </a:solidFill>
              </a:rPr>
              <a:t>　</a:t>
            </a:r>
            <a:endParaRPr lang="en-US" altLang="ja-JP" dirty="0" smtClean="0">
              <a:solidFill>
                <a:prstClr val="black"/>
              </a:solidFill>
            </a:endParaRPr>
          </a:p>
        </p:txBody>
      </p:sp>
      <p:pic>
        <p:nvPicPr>
          <p:cNvPr id="11" name="図 10"/>
          <p:cNvPicPr>
            <a:picLocks noChangeAspect="1"/>
          </p:cNvPicPr>
          <p:nvPr/>
        </p:nvPicPr>
        <p:blipFill>
          <a:blip r:embed="rId2"/>
          <a:stretch>
            <a:fillRect/>
          </a:stretch>
        </p:blipFill>
        <p:spPr>
          <a:xfrm>
            <a:off x="489439" y="5344722"/>
            <a:ext cx="631978" cy="631978"/>
          </a:xfrm>
          <a:prstGeom prst="rect">
            <a:avLst/>
          </a:prstGeom>
        </p:spPr>
      </p:pic>
      <p:pic>
        <p:nvPicPr>
          <p:cNvPr id="12" name="図 11"/>
          <p:cNvPicPr>
            <a:picLocks noChangeAspect="1"/>
          </p:cNvPicPr>
          <p:nvPr/>
        </p:nvPicPr>
        <p:blipFill>
          <a:blip r:embed="rId2"/>
          <a:stretch>
            <a:fillRect/>
          </a:stretch>
        </p:blipFill>
        <p:spPr>
          <a:xfrm>
            <a:off x="4859794" y="5355960"/>
            <a:ext cx="631978" cy="631978"/>
          </a:xfrm>
          <a:prstGeom prst="rect">
            <a:avLst/>
          </a:prstGeom>
        </p:spPr>
      </p:pic>
      <p:sp>
        <p:nvSpPr>
          <p:cNvPr id="14" name="テキスト ボックス 13"/>
          <p:cNvSpPr txBox="1"/>
          <p:nvPr/>
        </p:nvSpPr>
        <p:spPr>
          <a:xfrm>
            <a:off x="309623" y="427044"/>
            <a:ext cx="5468164" cy="120032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defTabSz="457200"/>
            <a:r>
              <a:rPr lang="en-US" altLang="ja-JP" dirty="0" smtClean="0">
                <a:solidFill>
                  <a:prstClr val="black"/>
                </a:solidFill>
              </a:rPr>
              <a:t>&lt;</a:t>
            </a:r>
            <a:r>
              <a:rPr lang="ja-JP" altLang="en-US" dirty="0" smtClean="0">
                <a:solidFill>
                  <a:prstClr val="black"/>
                </a:solidFill>
              </a:rPr>
              <a:t>実施内容例</a:t>
            </a:r>
            <a:r>
              <a:rPr lang="en-US" altLang="ja-JP" dirty="0" smtClean="0">
                <a:solidFill>
                  <a:prstClr val="black"/>
                </a:solidFill>
              </a:rPr>
              <a:t>&gt;</a:t>
            </a:r>
          </a:p>
          <a:p>
            <a:pPr marL="285750" indent="-285750" defTabSz="457200">
              <a:buFont typeface="Arial"/>
              <a:buChar char="•"/>
            </a:pPr>
            <a:r>
              <a:rPr lang="ja-JP" altLang="en-US" dirty="0" smtClean="0">
                <a:solidFill>
                  <a:prstClr val="black"/>
                </a:solidFill>
              </a:rPr>
              <a:t>観光資源調査、地域活性化プログラムの企画・立案</a:t>
            </a:r>
            <a:endParaRPr lang="en-US" altLang="ja-JP" dirty="0" smtClean="0">
              <a:solidFill>
                <a:prstClr val="black"/>
              </a:solidFill>
            </a:endParaRPr>
          </a:p>
          <a:p>
            <a:pPr marL="285750" indent="-285750" defTabSz="457200">
              <a:buFont typeface="Arial"/>
              <a:buChar char="•"/>
            </a:pPr>
            <a:r>
              <a:rPr lang="en-US" altLang="ja-JP" dirty="0" smtClean="0">
                <a:solidFill>
                  <a:prstClr val="black"/>
                </a:solidFill>
              </a:rPr>
              <a:t>HP</a:t>
            </a:r>
            <a:r>
              <a:rPr lang="ja-JP" altLang="en-US" dirty="0" smtClean="0">
                <a:solidFill>
                  <a:prstClr val="black"/>
                </a:solidFill>
              </a:rPr>
              <a:t>や</a:t>
            </a:r>
            <a:r>
              <a:rPr lang="en-US" altLang="ja-JP" dirty="0" smtClean="0">
                <a:solidFill>
                  <a:prstClr val="black"/>
                </a:solidFill>
              </a:rPr>
              <a:t>SNS</a:t>
            </a:r>
            <a:r>
              <a:rPr lang="ja-JP" altLang="en-US" dirty="0" smtClean="0">
                <a:solidFill>
                  <a:prstClr val="black"/>
                </a:solidFill>
              </a:rPr>
              <a:t>などによる情報発信</a:t>
            </a:r>
            <a:endParaRPr lang="en-US" altLang="ja-JP" dirty="0" smtClean="0">
              <a:solidFill>
                <a:prstClr val="black"/>
              </a:solidFill>
            </a:endParaRPr>
          </a:p>
          <a:p>
            <a:pPr marL="285750" indent="-285750" defTabSz="457200">
              <a:buFont typeface="Arial"/>
              <a:buChar char="•"/>
            </a:pPr>
            <a:r>
              <a:rPr lang="ja-JP" altLang="en-US" dirty="0" smtClean="0">
                <a:solidFill>
                  <a:prstClr val="black"/>
                </a:solidFill>
              </a:rPr>
              <a:t>地場産品を活用したオリジナル弁当などの商品開発</a:t>
            </a:r>
            <a:endParaRPr lang="ja-JP" altLang="en-US" dirty="0">
              <a:solidFill>
                <a:prstClr val="black"/>
              </a:solidFill>
            </a:endParaRPr>
          </a:p>
        </p:txBody>
      </p:sp>
      <p:sp>
        <p:nvSpPr>
          <p:cNvPr id="7" name="スライド番号プレースホルダー 6"/>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98</a:t>
            </a:fld>
            <a:endParaRPr lang="ja-JP" altLang="en-US">
              <a:solidFill>
                <a:prstClr val="black">
                  <a:tint val="75000"/>
                </a:prstClr>
              </a:solidFill>
            </a:endParaRPr>
          </a:p>
        </p:txBody>
      </p:sp>
    </p:spTree>
    <p:extLst>
      <p:ext uri="{BB962C8B-B14F-4D97-AF65-F5344CB8AC3E}">
        <p14:creationId xmlns:p14="http://schemas.microsoft.com/office/powerpoint/2010/main" val="1634825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05777" y="2717658"/>
            <a:ext cx="4572000" cy="3416320"/>
          </a:xfrm>
          <a:prstGeom prst="rect">
            <a:avLst/>
          </a:prstGeom>
        </p:spPr>
        <p:txBody>
          <a:bodyPr>
            <a:spAutoFit/>
          </a:bodyPr>
          <a:lstStyle/>
          <a:p>
            <a:pPr defTabSz="457200"/>
            <a:r>
              <a:rPr lang="en-US" altLang="ja-JP" dirty="0">
                <a:solidFill>
                  <a:prstClr val="black"/>
                </a:solidFill>
              </a:rPr>
              <a:t>http://</a:t>
            </a:r>
            <a:r>
              <a:rPr lang="en-US" altLang="ja-JP" dirty="0" err="1">
                <a:solidFill>
                  <a:prstClr val="black"/>
                </a:solidFill>
              </a:rPr>
              <a:t>www.town.hiraizumi.iwate.jp</a:t>
            </a:r>
            <a:r>
              <a:rPr lang="en-US" altLang="ja-JP" dirty="0">
                <a:solidFill>
                  <a:prstClr val="black"/>
                </a:solidFill>
              </a:rPr>
              <a:t>/files/</a:t>
            </a:r>
            <a:r>
              <a:rPr lang="ja-JP" altLang="en-US" dirty="0">
                <a:solidFill>
                  <a:prstClr val="black"/>
                </a:solidFill>
              </a:rPr>
              <a:t>道の駅</a:t>
            </a:r>
            <a:r>
              <a:rPr lang="en-US" altLang="ja-JP" dirty="0">
                <a:solidFill>
                  <a:prstClr val="black"/>
                </a:solidFill>
              </a:rPr>
              <a:t>/05_</a:t>
            </a:r>
            <a:r>
              <a:rPr lang="ja-JP" altLang="en-US" dirty="0">
                <a:solidFill>
                  <a:prstClr val="black"/>
                </a:solidFill>
              </a:rPr>
              <a:t>第５章導入施設規模（道の駅ゾーン）</a:t>
            </a:r>
            <a:r>
              <a:rPr lang="en-US" altLang="ja-JP" dirty="0">
                <a:solidFill>
                  <a:prstClr val="black"/>
                </a:solidFill>
              </a:rPr>
              <a:t>.</a:t>
            </a:r>
            <a:r>
              <a:rPr lang="en-US" altLang="ja-JP" dirty="0" err="1" smtClean="0">
                <a:solidFill>
                  <a:prstClr val="black"/>
                </a:solidFill>
              </a:rPr>
              <a:t>pdf</a:t>
            </a:r>
            <a:endParaRPr lang="en-US" altLang="ja-JP" dirty="0" smtClean="0">
              <a:solidFill>
                <a:prstClr val="black"/>
              </a:solidFill>
            </a:endParaRPr>
          </a:p>
          <a:p>
            <a:pPr defTabSz="457200"/>
            <a:r>
              <a:rPr lang="en-US" altLang="ja-JP" dirty="0">
                <a:solidFill>
                  <a:prstClr val="black"/>
                </a:solidFill>
                <a:hlinkClick r:id="rId2"/>
              </a:rPr>
              <a:t>http://www.hosei-hurin.net/kiyou/chiiki_pdf/vol06/vol06_087-103.</a:t>
            </a:r>
            <a:r>
              <a:rPr lang="en-US" altLang="ja-JP" dirty="0" smtClean="0">
                <a:solidFill>
                  <a:prstClr val="black"/>
                </a:solidFill>
                <a:hlinkClick r:id="rId2"/>
              </a:rPr>
              <a:t>pdf</a:t>
            </a:r>
            <a:endParaRPr lang="en-US" altLang="ja-JP" dirty="0" smtClean="0">
              <a:solidFill>
                <a:prstClr val="black"/>
              </a:solidFill>
            </a:endParaRPr>
          </a:p>
          <a:p>
            <a:pPr defTabSz="457200"/>
            <a:r>
              <a:rPr lang="en-US" altLang="ja-JP" dirty="0">
                <a:solidFill>
                  <a:prstClr val="black"/>
                </a:solidFill>
                <a:hlinkClick r:id="rId3"/>
              </a:rPr>
              <a:t>http://www.city.shimotsuke.lg.jp/ct/other000002000/pub_com-</a:t>
            </a:r>
            <a:r>
              <a:rPr lang="en-US" altLang="ja-JP" dirty="0" smtClean="0">
                <a:solidFill>
                  <a:prstClr val="black"/>
                </a:solidFill>
                <a:hlinkClick r:id="rId3"/>
              </a:rPr>
              <a:t>michi.pdf</a:t>
            </a:r>
            <a:endParaRPr lang="en-US" altLang="ja-JP" dirty="0" smtClean="0">
              <a:solidFill>
                <a:prstClr val="black"/>
              </a:solidFill>
            </a:endParaRPr>
          </a:p>
          <a:p>
            <a:pPr defTabSz="457200"/>
            <a:r>
              <a:rPr lang="en-US" altLang="ja-JP" dirty="0">
                <a:solidFill>
                  <a:prstClr val="black"/>
                </a:solidFill>
                <a:hlinkClick r:id="rId4"/>
              </a:rPr>
              <a:t>http://www.vill.minamiyamashiro.lg.jp/cmsfiles/contents/0000000/852/</a:t>
            </a:r>
            <a:r>
              <a:rPr lang="en-US" altLang="ja-JP" dirty="0" smtClean="0">
                <a:solidFill>
                  <a:prstClr val="black"/>
                </a:solidFill>
                <a:hlinkClick r:id="rId4"/>
              </a:rPr>
              <a:t>1_michinoekikeikaku.pdf</a:t>
            </a:r>
            <a:endParaRPr lang="en-US" altLang="ja-JP" dirty="0" smtClean="0">
              <a:solidFill>
                <a:prstClr val="black"/>
              </a:solidFill>
            </a:endParaRPr>
          </a:p>
          <a:p>
            <a:pPr defTabSz="457200"/>
            <a:r>
              <a:rPr lang="en-US" altLang="ja-JP" dirty="0">
                <a:solidFill>
                  <a:prstClr val="black"/>
                </a:solidFill>
              </a:rPr>
              <a:t>http://</a:t>
            </a:r>
            <a:r>
              <a:rPr lang="en-US" altLang="ja-JP" dirty="0" err="1">
                <a:solidFill>
                  <a:prstClr val="black"/>
                </a:solidFill>
              </a:rPr>
              <a:t>www.town.kudoyama.wakayama.jp</a:t>
            </a:r>
            <a:r>
              <a:rPr lang="en-US" altLang="ja-JP" dirty="0">
                <a:solidFill>
                  <a:prstClr val="black"/>
                </a:solidFill>
              </a:rPr>
              <a:t>/secure/3184/kihonkeikaku-gairyaku2.pdf</a:t>
            </a:r>
            <a:endParaRPr lang="ja-JP" altLang="en-US" dirty="0">
              <a:solidFill>
                <a:prstClr val="black"/>
              </a:solidFill>
            </a:endParaRPr>
          </a:p>
        </p:txBody>
      </p:sp>
      <p:sp>
        <p:nvSpPr>
          <p:cNvPr id="3" name="テキスト ボックス 2"/>
          <p:cNvSpPr txBox="1"/>
          <p:nvPr/>
        </p:nvSpPr>
        <p:spPr>
          <a:xfrm>
            <a:off x="292203" y="953092"/>
            <a:ext cx="8584401" cy="1200329"/>
          </a:xfrm>
          <a:prstGeom prst="rect">
            <a:avLst/>
          </a:prstGeom>
          <a:noFill/>
        </p:spPr>
        <p:txBody>
          <a:bodyPr wrap="none" rtlCol="0">
            <a:spAutoFit/>
          </a:bodyPr>
          <a:lstStyle/>
          <a:p>
            <a:pPr defTabSz="457200"/>
            <a:r>
              <a:rPr lang="en-US" altLang="ja-JP" dirty="0" smtClean="0">
                <a:solidFill>
                  <a:prstClr val="black"/>
                </a:solidFill>
                <a:hlinkClick r:id="rId5"/>
              </a:rPr>
              <a:t>http://www.ktr.mlit.go.jp/ktr_content/content/000616415.pdf</a:t>
            </a:r>
            <a:endParaRPr lang="en-US" altLang="ja-JP" dirty="0" smtClean="0">
              <a:solidFill>
                <a:prstClr val="black"/>
              </a:solidFill>
            </a:endParaRPr>
          </a:p>
          <a:p>
            <a:pPr defTabSz="457200"/>
            <a:r>
              <a:rPr lang="en-US" altLang="ja-JP" dirty="0" smtClean="0">
                <a:solidFill>
                  <a:prstClr val="black"/>
                </a:solidFill>
                <a:hlinkClick r:id="rId6"/>
              </a:rPr>
              <a:t>http</a:t>
            </a:r>
            <a:r>
              <a:rPr lang="en-US" altLang="ja-JP" dirty="0">
                <a:solidFill>
                  <a:prstClr val="black"/>
                </a:solidFill>
                <a:hlinkClick r:id="rId6"/>
              </a:rPr>
              <a:t>://www.pref.chiba.lg.jp/kankou/toukeidata/kankoukyaku/documents/</a:t>
            </a:r>
            <a:r>
              <a:rPr lang="en-US" altLang="ja-JP" dirty="0" smtClean="0">
                <a:solidFill>
                  <a:prstClr val="black"/>
                </a:solidFill>
                <a:hlinkClick r:id="rId6"/>
              </a:rPr>
              <a:t>h22irikomi.pdf</a:t>
            </a:r>
            <a:endParaRPr lang="en-US" altLang="ja-JP" dirty="0" smtClean="0">
              <a:solidFill>
                <a:prstClr val="black"/>
              </a:solidFill>
            </a:endParaRPr>
          </a:p>
          <a:p>
            <a:pPr defTabSz="457200"/>
            <a:r>
              <a:rPr lang="en-US" altLang="ja-JP" dirty="0">
                <a:solidFill>
                  <a:prstClr val="black"/>
                </a:solidFill>
                <a:hlinkClick r:id="rId7"/>
              </a:rPr>
              <a:t>http://www.pref.fukushima.lg.jp/uploaded/attachment/78260.</a:t>
            </a:r>
            <a:r>
              <a:rPr lang="en-US" altLang="ja-JP" dirty="0" smtClean="0">
                <a:solidFill>
                  <a:prstClr val="black"/>
                </a:solidFill>
                <a:hlinkClick r:id="rId7"/>
              </a:rPr>
              <a:t>pdf</a:t>
            </a:r>
            <a:endParaRPr lang="en-US" altLang="ja-JP" dirty="0" smtClean="0">
              <a:solidFill>
                <a:prstClr val="black"/>
              </a:solidFill>
            </a:endParaRPr>
          </a:p>
          <a:p>
            <a:pPr defTabSz="457200"/>
            <a:r>
              <a:rPr lang="en-US" altLang="ja-JP" dirty="0">
                <a:solidFill>
                  <a:prstClr val="black"/>
                </a:solidFill>
              </a:rPr>
              <a:t>http://</a:t>
            </a:r>
            <a:r>
              <a:rPr lang="en-US" altLang="ja-JP" dirty="0" err="1">
                <a:solidFill>
                  <a:prstClr val="black"/>
                </a:solidFill>
              </a:rPr>
              <a:t>www.pref.tochigi.lg.jp</a:t>
            </a:r>
            <a:r>
              <a:rPr lang="en-US" altLang="ja-JP" dirty="0">
                <a:solidFill>
                  <a:prstClr val="black"/>
                </a:solidFill>
              </a:rPr>
              <a:t>/f05/system/</a:t>
            </a:r>
            <a:r>
              <a:rPr lang="en-US" altLang="ja-JP" dirty="0" err="1">
                <a:solidFill>
                  <a:prstClr val="black"/>
                </a:solidFill>
              </a:rPr>
              <a:t>honchou</a:t>
            </a:r>
            <a:r>
              <a:rPr lang="en-US" altLang="ja-JP" dirty="0">
                <a:solidFill>
                  <a:prstClr val="black"/>
                </a:solidFill>
              </a:rPr>
              <a:t>/</a:t>
            </a:r>
            <a:r>
              <a:rPr lang="en-US" altLang="ja-JP" dirty="0" err="1">
                <a:solidFill>
                  <a:prstClr val="black"/>
                </a:solidFill>
              </a:rPr>
              <a:t>honchou</a:t>
            </a:r>
            <a:r>
              <a:rPr lang="en-US" altLang="ja-JP" dirty="0">
                <a:solidFill>
                  <a:prstClr val="black"/>
                </a:solidFill>
              </a:rPr>
              <a:t>/documents/h23toukei2.pdf</a:t>
            </a:r>
            <a:endParaRPr lang="ja-JP" altLang="en-US" dirty="0">
              <a:solidFill>
                <a:prstClr val="black"/>
              </a:solidFill>
            </a:endParaRPr>
          </a:p>
        </p:txBody>
      </p:sp>
      <p:sp>
        <p:nvSpPr>
          <p:cNvPr id="4" name="スライド番号プレースホルダー 3"/>
          <p:cNvSpPr>
            <a:spLocks noGrp="1"/>
          </p:cNvSpPr>
          <p:nvPr>
            <p:ph type="sldNum" sz="quarter" idx="12"/>
          </p:nvPr>
        </p:nvSpPr>
        <p:spPr/>
        <p:txBody>
          <a:bodyPr/>
          <a:lstStyle/>
          <a:p>
            <a:fld id="{D9A65F92-A188-BF47-B693-EB075D96EC43}" type="slidenum">
              <a:rPr lang="ja-JP" altLang="en-US" smtClean="0">
                <a:solidFill>
                  <a:prstClr val="black">
                    <a:tint val="75000"/>
                  </a:prstClr>
                </a:solidFill>
              </a:rPr>
              <a:pPr/>
              <a:t>99</a:t>
            </a:fld>
            <a:endParaRPr lang="ja-JP" altLang="en-US">
              <a:solidFill>
                <a:prstClr val="black">
                  <a:tint val="75000"/>
                </a:prstClr>
              </a:solidFill>
            </a:endParaRPr>
          </a:p>
        </p:txBody>
      </p:sp>
    </p:spTree>
    <p:extLst>
      <p:ext uri="{BB962C8B-B14F-4D97-AF65-F5344CB8AC3E}">
        <p14:creationId xmlns:p14="http://schemas.microsoft.com/office/powerpoint/2010/main" val="3764285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5128</TotalTime>
  <Words>7272</Words>
  <Application>Microsoft Office PowerPoint</Application>
  <PresentationFormat>画面に合わせる (4:3)</PresentationFormat>
  <Paragraphs>2108</Paragraphs>
  <Slides>110</Slides>
  <Notes>42</Notes>
  <HiddenSlides>1</HiddenSlides>
  <MMClips>1</MMClips>
  <ScaleCrop>false</ScaleCrop>
  <HeadingPairs>
    <vt:vector size="6" baseType="variant">
      <vt:variant>
        <vt:lpstr>使用されているフォント</vt:lpstr>
      </vt:variant>
      <vt:variant>
        <vt:i4>12</vt:i4>
      </vt:variant>
      <vt:variant>
        <vt:lpstr>テーマ</vt:lpstr>
      </vt:variant>
      <vt:variant>
        <vt:i4>10</vt:i4>
      </vt:variant>
      <vt:variant>
        <vt:lpstr>スライド タイトル</vt:lpstr>
      </vt:variant>
      <vt:variant>
        <vt:i4>110</vt:i4>
      </vt:variant>
    </vt:vector>
  </HeadingPairs>
  <TitlesOfParts>
    <vt:vector size="132" baseType="lpstr">
      <vt:lpstr>HGPｺﾞｼｯｸE</vt:lpstr>
      <vt:lpstr>HGS創英角ﾎﾟｯﾌﾟ体</vt:lpstr>
      <vt:lpstr>HGS明朝E</vt:lpstr>
      <vt:lpstr>ＭＳ Ｐゴシック</vt:lpstr>
      <vt:lpstr>ＭＳ 明朝</vt:lpstr>
      <vt:lpstr>新細明體</vt:lpstr>
      <vt:lpstr>Arial</vt:lpstr>
      <vt:lpstr>Calibri</vt:lpstr>
      <vt:lpstr>Calibri Light</vt:lpstr>
      <vt:lpstr>Century</vt:lpstr>
      <vt:lpstr>Times New Roman</vt:lpstr>
      <vt:lpstr>Wingdings</vt:lpstr>
      <vt:lpstr>Office テーマ</vt:lpstr>
      <vt:lpstr>2_Office テーマ</vt:lpstr>
      <vt:lpstr>ホワイト</vt:lpstr>
      <vt:lpstr>1_Office テーマ</vt:lpstr>
      <vt:lpstr>5_Office テーマ</vt:lpstr>
      <vt:lpstr>6_Office テーマ</vt:lpstr>
      <vt:lpstr>7_Office テーマ</vt:lpstr>
      <vt:lpstr>2_ホワイト</vt:lpstr>
      <vt:lpstr>1_ホワイト</vt:lpstr>
      <vt:lpstr>3_ホワイト</vt:lpstr>
      <vt:lpstr>１班</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「道の駅」設置時の管理運営主体</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人口分析</vt:lpstr>
      <vt:lpstr>人口分析</vt:lpstr>
      <vt:lpstr>人口フレームの設定</vt:lpstr>
    </vt:vector>
  </TitlesOfParts>
  <Company>筑波大学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石崎　絢子</dc:creator>
  <cp:lastModifiedBy>小野　将平</cp:lastModifiedBy>
  <cp:revision>422</cp:revision>
  <cp:lastPrinted>2014-12-18T08:03:30Z</cp:lastPrinted>
  <dcterms:created xsi:type="dcterms:W3CDTF">2014-12-11T08:29:11Z</dcterms:created>
  <dcterms:modified xsi:type="dcterms:W3CDTF">2015-02-06T02:47:01Z</dcterms:modified>
</cp:coreProperties>
</file>