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08" r:id="rId3"/>
    <p:sldMasterId id="2147483720" r:id="rId4"/>
    <p:sldMasterId id="2147483756" r:id="rId5"/>
    <p:sldMasterId id="2147483768" r:id="rId6"/>
    <p:sldMasterId id="2147483780" r:id="rId7"/>
    <p:sldMasterId id="2147483792" r:id="rId8"/>
  </p:sldMasterIdLst>
  <p:notesMasterIdLst>
    <p:notesMasterId r:id="rId68"/>
  </p:notesMasterIdLst>
  <p:handoutMasterIdLst>
    <p:handoutMasterId r:id="rId69"/>
  </p:handoutMasterIdLst>
  <p:sldIdLst>
    <p:sldId id="349" r:id="rId9"/>
    <p:sldId id="273" r:id="rId10"/>
    <p:sldId id="351" r:id="rId11"/>
    <p:sldId id="352" r:id="rId12"/>
    <p:sldId id="393" r:id="rId13"/>
    <p:sldId id="293" r:id="rId14"/>
    <p:sldId id="294" r:id="rId15"/>
    <p:sldId id="419" r:id="rId16"/>
    <p:sldId id="420" r:id="rId17"/>
    <p:sldId id="421" r:id="rId18"/>
    <p:sldId id="422" r:id="rId19"/>
    <p:sldId id="423" r:id="rId20"/>
    <p:sldId id="424" r:id="rId21"/>
    <p:sldId id="425" r:id="rId22"/>
    <p:sldId id="426" r:id="rId23"/>
    <p:sldId id="341" r:id="rId24"/>
    <p:sldId id="357" r:id="rId25"/>
    <p:sldId id="354" r:id="rId26"/>
    <p:sldId id="278" r:id="rId27"/>
    <p:sldId id="340" r:id="rId28"/>
    <p:sldId id="262" r:id="rId29"/>
    <p:sldId id="401" r:id="rId30"/>
    <p:sldId id="402" r:id="rId31"/>
    <p:sldId id="403" r:id="rId32"/>
    <p:sldId id="404" r:id="rId33"/>
    <p:sldId id="405" r:id="rId34"/>
    <p:sldId id="406" r:id="rId35"/>
    <p:sldId id="428" r:id="rId36"/>
    <p:sldId id="429" r:id="rId37"/>
    <p:sldId id="430" r:id="rId38"/>
    <p:sldId id="431" r:id="rId39"/>
    <p:sldId id="409" r:id="rId40"/>
    <p:sldId id="411" r:id="rId41"/>
    <p:sldId id="412" r:id="rId42"/>
    <p:sldId id="413" r:id="rId43"/>
    <p:sldId id="415" r:id="rId44"/>
    <p:sldId id="395" r:id="rId45"/>
    <p:sldId id="396" r:id="rId46"/>
    <p:sldId id="344" r:id="rId47"/>
    <p:sldId id="322" r:id="rId48"/>
    <p:sldId id="368" r:id="rId49"/>
    <p:sldId id="392" r:id="rId50"/>
    <p:sldId id="366" r:id="rId51"/>
    <p:sldId id="367" r:id="rId52"/>
    <p:sldId id="407" r:id="rId53"/>
    <p:sldId id="408" r:id="rId54"/>
    <p:sldId id="432" r:id="rId55"/>
    <p:sldId id="373" r:id="rId56"/>
    <p:sldId id="374" r:id="rId57"/>
    <p:sldId id="375" r:id="rId58"/>
    <p:sldId id="383" r:id="rId59"/>
    <p:sldId id="417" r:id="rId60"/>
    <p:sldId id="418" r:id="rId61"/>
    <p:sldId id="427" r:id="rId62"/>
    <p:sldId id="394" r:id="rId63"/>
    <p:sldId id="433" r:id="rId64"/>
    <p:sldId id="434" r:id="rId65"/>
    <p:sldId id="435" r:id="rId66"/>
    <p:sldId id="436" r:id="rId67"/>
  </p:sldIdLst>
  <p:sldSz cx="9144000" cy="6858000" type="screen4x3"/>
  <p:notesSz cx="9931400" cy="67945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F8806C"/>
    <a:srgbClr val="FBB425"/>
    <a:srgbClr val="E5564B"/>
    <a:srgbClr val="FFFF99"/>
    <a:srgbClr val="F4BAB6"/>
    <a:srgbClr val="FFFFFF"/>
    <a:srgbClr val="33D5AB"/>
    <a:srgbClr val="2FA4D9"/>
    <a:srgbClr val="928DCD"/>
    <a:srgbClr val="2D32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66" autoAdjust="0"/>
    <p:restoredTop sz="94660"/>
  </p:normalViewPr>
  <p:slideViewPr>
    <p:cSldViewPr snapToGrid="0">
      <p:cViewPr varScale="1">
        <p:scale>
          <a:sx n="78" d="100"/>
          <a:sy n="78" d="100"/>
        </p:scale>
        <p:origin x="1428"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7.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FA0E5A-964A-4D5C-9427-29D3B3D8EE2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kumimoji="1" lang="ja-JP" altLang="en-US"/>
        </a:p>
      </dgm:t>
    </dgm:pt>
    <dgm:pt modelId="{4B960D03-18EB-4A26-837A-03BE984E9D57}">
      <dgm:prSet phldrT="[テキスト]"/>
      <dgm:spPr>
        <a:solidFill>
          <a:srgbClr val="DB2644"/>
        </a:solidFill>
        <a:ln>
          <a:noFill/>
        </a:ln>
      </dgm:spPr>
      <dgm:t>
        <a:bodyPr/>
        <a:lstStyle/>
        <a:p>
          <a:pPr algn="ctr"/>
          <a:r>
            <a:rPr kumimoji="1" lang="ja-JP" altLang="en-US" dirty="0" smtClean="0"/>
            <a:t>商業</a:t>
          </a:r>
          <a:endParaRPr kumimoji="1" lang="ja-JP" altLang="en-US" dirty="0"/>
        </a:p>
      </dgm:t>
    </dgm:pt>
    <dgm:pt modelId="{4010582F-315A-450E-B9FD-14146668071A}" type="parTrans" cxnId="{F6A6F0A3-B011-45FE-B733-8F9D31410D6F}">
      <dgm:prSet/>
      <dgm:spPr/>
      <dgm:t>
        <a:bodyPr/>
        <a:lstStyle/>
        <a:p>
          <a:pPr algn="ctr"/>
          <a:endParaRPr kumimoji="1" lang="ja-JP" altLang="en-US"/>
        </a:p>
      </dgm:t>
    </dgm:pt>
    <dgm:pt modelId="{7344865D-68C0-4BB3-893A-FF91560D1DFE}" type="sibTrans" cxnId="{F6A6F0A3-B011-45FE-B733-8F9D31410D6F}">
      <dgm:prSet/>
      <dgm:spPr/>
      <dgm:t>
        <a:bodyPr/>
        <a:lstStyle/>
        <a:p>
          <a:pPr algn="ctr"/>
          <a:endParaRPr kumimoji="1" lang="ja-JP" altLang="en-US"/>
        </a:p>
      </dgm:t>
    </dgm:pt>
    <dgm:pt modelId="{25842D83-8521-4C37-A214-C00C083D4C0E}">
      <dgm:prSet phldrT="[テキスト]"/>
      <dgm:spPr>
        <a:solidFill>
          <a:srgbClr val="FFF450"/>
        </a:solidFill>
        <a:ln>
          <a:noFill/>
        </a:ln>
      </dgm:spPr>
      <dgm:t>
        <a:bodyPr/>
        <a:lstStyle/>
        <a:p>
          <a:pPr algn="ctr"/>
          <a:r>
            <a:rPr kumimoji="1" lang="ja-JP" altLang="en-US" dirty="0" smtClean="0">
              <a:ln>
                <a:noFill/>
              </a:ln>
              <a:solidFill>
                <a:schemeClr val="tx1"/>
              </a:solidFill>
            </a:rPr>
            <a:t>交流</a:t>
          </a:r>
          <a:endParaRPr kumimoji="1" lang="ja-JP" altLang="en-US" dirty="0">
            <a:ln>
              <a:noFill/>
            </a:ln>
            <a:solidFill>
              <a:schemeClr val="tx1"/>
            </a:solidFill>
          </a:endParaRPr>
        </a:p>
      </dgm:t>
    </dgm:pt>
    <dgm:pt modelId="{89552067-716F-4F77-978E-05432AA8167D}" type="parTrans" cxnId="{7B605C02-B4DC-45D0-8734-2B8BD7ECCB05}">
      <dgm:prSet/>
      <dgm:spPr/>
      <dgm:t>
        <a:bodyPr/>
        <a:lstStyle/>
        <a:p>
          <a:pPr algn="ctr"/>
          <a:endParaRPr kumimoji="1" lang="ja-JP" altLang="en-US"/>
        </a:p>
      </dgm:t>
    </dgm:pt>
    <dgm:pt modelId="{EF22297F-21DD-449B-B00B-D76A3CC8CE0A}" type="sibTrans" cxnId="{7B605C02-B4DC-45D0-8734-2B8BD7ECCB05}">
      <dgm:prSet/>
      <dgm:spPr/>
      <dgm:t>
        <a:bodyPr/>
        <a:lstStyle/>
        <a:p>
          <a:pPr algn="ctr"/>
          <a:endParaRPr kumimoji="1" lang="ja-JP" altLang="en-US"/>
        </a:p>
      </dgm:t>
    </dgm:pt>
    <dgm:pt modelId="{1F071C4F-2D1C-4E69-9AAD-379474B57053}">
      <dgm:prSet phldrT="[テキスト]"/>
      <dgm:spPr>
        <a:solidFill>
          <a:srgbClr val="59AEF0"/>
        </a:solidFill>
        <a:ln>
          <a:noFill/>
        </a:ln>
      </dgm:spPr>
      <dgm:t>
        <a:bodyPr/>
        <a:lstStyle/>
        <a:p>
          <a:pPr algn="ctr"/>
          <a:r>
            <a:rPr kumimoji="1" lang="ja-JP" altLang="en-US" dirty="0" smtClean="0"/>
            <a:t>自然・環境</a:t>
          </a:r>
          <a:endParaRPr kumimoji="1" lang="ja-JP" altLang="en-US" dirty="0"/>
        </a:p>
      </dgm:t>
    </dgm:pt>
    <dgm:pt modelId="{42188333-57C8-43AA-80EC-733838DA0AF2}" type="parTrans" cxnId="{9F89D3C4-4431-4638-B80D-74D87A7D5A55}">
      <dgm:prSet/>
      <dgm:spPr/>
      <dgm:t>
        <a:bodyPr/>
        <a:lstStyle/>
        <a:p>
          <a:pPr algn="ctr"/>
          <a:endParaRPr kumimoji="1" lang="ja-JP" altLang="en-US"/>
        </a:p>
      </dgm:t>
    </dgm:pt>
    <dgm:pt modelId="{72490B2E-EBA9-4765-AF02-6972DD3BF64A}" type="sibTrans" cxnId="{9F89D3C4-4431-4638-B80D-74D87A7D5A55}">
      <dgm:prSet/>
      <dgm:spPr/>
      <dgm:t>
        <a:bodyPr/>
        <a:lstStyle/>
        <a:p>
          <a:pPr algn="ctr"/>
          <a:endParaRPr kumimoji="1" lang="ja-JP" altLang="en-US"/>
        </a:p>
      </dgm:t>
    </dgm:pt>
    <dgm:pt modelId="{39B04BE4-4E0B-4EFE-8605-45EAF0263723}">
      <dgm:prSet phldrT="[テキスト]"/>
      <dgm:spPr>
        <a:solidFill>
          <a:srgbClr val="0070C0"/>
        </a:solidFill>
        <a:ln>
          <a:noFill/>
        </a:ln>
      </dgm:spPr>
      <dgm:t>
        <a:bodyPr/>
        <a:lstStyle/>
        <a:p>
          <a:pPr algn="ctr"/>
          <a:r>
            <a:rPr kumimoji="1" lang="ja-JP" altLang="en-US" dirty="0" smtClean="0"/>
            <a:t>交通</a:t>
          </a:r>
          <a:endParaRPr kumimoji="1" lang="ja-JP" altLang="en-US" dirty="0"/>
        </a:p>
      </dgm:t>
    </dgm:pt>
    <dgm:pt modelId="{951AF53E-84FE-4CD1-BE45-AD0668460C08}" type="parTrans" cxnId="{73630555-EF90-47F1-ABCD-4B2ABFAEDA90}">
      <dgm:prSet/>
      <dgm:spPr/>
      <dgm:t>
        <a:bodyPr/>
        <a:lstStyle/>
        <a:p>
          <a:pPr algn="ctr"/>
          <a:endParaRPr kumimoji="1" lang="ja-JP" altLang="en-US"/>
        </a:p>
      </dgm:t>
    </dgm:pt>
    <dgm:pt modelId="{08BBC29E-86E9-40DB-8441-F76FA9E91652}" type="sibTrans" cxnId="{73630555-EF90-47F1-ABCD-4B2ABFAEDA90}">
      <dgm:prSet/>
      <dgm:spPr/>
      <dgm:t>
        <a:bodyPr/>
        <a:lstStyle/>
        <a:p>
          <a:pPr algn="ctr"/>
          <a:endParaRPr kumimoji="1" lang="ja-JP" altLang="en-US"/>
        </a:p>
      </dgm:t>
    </dgm:pt>
    <dgm:pt modelId="{E73CDB08-411C-41F7-98FE-1330A5518081}">
      <dgm:prSet phldrT="[テキスト]"/>
      <dgm:spPr>
        <a:solidFill>
          <a:srgbClr val="FFC000"/>
        </a:solidFill>
        <a:ln>
          <a:noFill/>
        </a:ln>
      </dgm:spPr>
      <dgm:t>
        <a:bodyPr/>
        <a:lstStyle/>
        <a:p>
          <a:pPr algn="ctr"/>
          <a:r>
            <a:rPr kumimoji="1" lang="ja-JP" altLang="en-US" dirty="0" smtClean="0"/>
            <a:t>工業</a:t>
          </a:r>
          <a:endParaRPr kumimoji="1" lang="ja-JP" altLang="en-US" dirty="0"/>
        </a:p>
      </dgm:t>
    </dgm:pt>
    <dgm:pt modelId="{3F722CBF-5F8D-4AC0-96B6-95A7DBC12737}" type="parTrans" cxnId="{06BDFFD3-8B08-4969-998B-AD902F82F3B3}">
      <dgm:prSet/>
      <dgm:spPr/>
      <dgm:t>
        <a:bodyPr/>
        <a:lstStyle/>
        <a:p>
          <a:pPr algn="ctr"/>
          <a:endParaRPr kumimoji="1" lang="ja-JP" altLang="en-US"/>
        </a:p>
      </dgm:t>
    </dgm:pt>
    <dgm:pt modelId="{E5A20062-1B5A-47F1-AE97-2AE1C85F01ED}" type="sibTrans" cxnId="{06BDFFD3-8B08-4969-998B-AD902F82F3B3}">
      <dgm:prSet/>
      <dgm:spPr/>
      <dgm:t>
        <a:bodyPr/>
        <a:lstStyle/>
        <a:p>
          <a:pPr algn="ctr"/>
          <a:endParaRPr kumimoji="1" lang="ja-JP" altLang="en-US"/>
        </a:p>
      </dgm:t>
    </dgm:pt>
    <dgm:pt modelId="{EC79E3C0-EF95-4862-BEC2-20DFC4655F4B}">
      <dgm:prSet phldrT="[テキスト]"/>
      <dgm:spPr>
        <a:solidFill>
          <a:srgbClr val="7030A0"/>
        </a:solidFill>
        <a:ln>
          <a:noFill/>
        </a:ln>
      </dgm:spPr>
      <dgm:t>
        <a:bodyPr/>
        <a:lstStyle/>
        <a:p>
          <a:pPr algn="ctr"/>
          <a:r>
            <a:rPr kumimoji="1" lang="ja-JP" altLang="en-US" dirty="0" smtClean="0"/>
            <a:t>健康</a:t>
          </a:r>
          <a:endParaRPr kumimoji="1" lang="ja-JP" altLang="en-US" dirty="0"/>
        </a:p>
      </dgm:t>
    </dgm:pt>
    <dgm:pt modelId="{C50E5414-1D72-4CBA-8FCE-8CBC45996B58}" type="parTrans" cxnId="{F6806DF1-AA7B-4D90-A3F5-5872FF8A218B}">
      <dgm:prSet/>
      <dgm:spPr/>
      <dgm:t>
        <a:bodyPr/>
        <a:lstStyle/>
        <a:p>
          <a:pPr algn="ctr"/>
          <a:endParaRPr kumimoji="1" lang="ja-JP" altLang="en-US"/>
        </a:p>
      </dgm:t>
    </dgm:pt>
    <dgm:pt modelId="{A7240C8E-731C-4170-83F5-FE73F8809F7D}" type="sibTrans" cxnId="{F6806DF1-AA7B-4D90-A3F5-5872FF8A218B}">
      <dgm:prSet/>
      <dgm:spPr/>
      <dgm:t>
        <a:bodyPr/>
        <a:lstStyle/>
        <a:p>
          <a:pPr algn="ctr"/>
          <a:endParaRPr kumimoji="1" lang="ja-JP" altLang="en-US"/>
        </a:p>
      </dgm:t>
    </dgm:pt>
    <dgm:pt modelId="{AB847C23-EB19-440D-B031-F9ADD066C2C0}">
      <dgm:prSet phldrT="[テキスト]"/>
      <dgm:spPr>
        <a:solidFill>
          <a:srgbClr val="00B050"/>
        </a:solidFill>
        <a:ln>
          <a:noFill/>
        </a:ln>
      </dgm:spPr>
      <dgm:t>
        <a:bodyPr/>
        <a:lstStyle/>
        <a:p>
          <a:pPr algn="ctr"/>
          <a:r>
            <a:rPr kumimoji="1" lang="ja-JP" altLang="en-US" dirty="0" smtClean="0"/>
            <a:t>農業</a:t>
          </a:r>
          <a:endParaRPr kumimoji="1" lang="ja-JP" altLang="en-US" dirty="0"/>
        </a:p>
      </dgm:t>
    </dgm:pt>
    <dgm:pt modelId="{7F04FF2A-C31E-4BC2-8FA3-406CEE4093D5}" type="parTrans" cxnId="{4E5A2DA4-10DD-4897-9786-F51AE851D141}">
      <dgm:prSet/>
      <dgm:spPr/>
      <dgm:t>
        <a:bodyPr/>
        <a:lstStyle/>
        <a:p>
          <a:pPr algn="ctr"/>
          <a:endParaRPr kumimoji="1" lang="ja-JP" altLang="en-US"/>
        </a:p>
      </dgm:t>
    </dgm:pt>
    <dgm:pt modelId="{EEB41B0E-3EEA-4C93-82D0-8217F7406BE8}" type="sibTrans" cxnId="{4E5A2DA4-10DD-4897-9786-F51AE851D141}">
      <dgm:prSet/>
      <dgm:spPr/>
      <dgm:t>
        <a:bodyPr/>
        <a:lstStyle/>
        <a:p>
          <a:pPr algn="ctr"/>
          <a:endParaRPr kumimoji="1" lang="ja-JP" altLang="en-US"/>
        </a:p>
      </dgm:t>
    </dgm:pt>
    <dgm:pt modelId="{8C4FB072-125D-45A9-852E-7392882DA4B3}" type="pres">
      <dgm:prSet presAssocID="{EBFA0E5A-964A-4D5C-9427-29D3B3D8EE23}" presName="Name0" presStyleCnt="0">
        <dgm:presLayoutVars>
          <dgm:dir/>
          <dgm:resizeHandles val="exact"/>
        </dgm:presLayoutVars>
      </dgm:prSet>
      <dgm:spPr/>
      <dgm:t>
        <a:bodyPr/>
        <a:lstStyle/>
        <a:p>
          <a:endParaRPr kumimoji="1" lang="ja-JP" altLang="en-US"/>
        </a:p>
      </dgm:t>
    </dgm:pt>
    <dgm:pt modelId="{EE99D3B4-CC79-412F-8ED0-CD317F69F12F}" type="pres">
      <dgm:prSet presAssocID="{EBFA0E5A-964A-4D5C-9427-29D3B3D8EE23}" presName="cycle" presStyleCnt="0"/>
      <dgm:spPr/>
    </dgm:pt>
    <dgm:pt modelId="{19EF1CE7-6750-4604-9403-27F49B04411E}" type="pres">
      <dgm:prSet presAssocID="{4B960D03-18EB-4A26-837A-03BE984E9D57}" presName="nodeFirstNode" presStyleLbl="node1" presStyleIdx="0" presStyleCnt="7">
        <dgm:presLayoutVars>
          <dgm:bulletEnabled val="1"/>
        </dgm:presLayoutVars>
      </dgm:prSet>
      <dgm:spPr/>
      <dgm:t>
        <a:bodyPr/>
        <a:lstStyle/>
        <a:p>
          <a:endParaRPr kumimoji="1" lang="ja-JP" altLang="en-US"/>
        </a:p>
      </dgm:t>
    </dgm:pt>
    <dgm:pt modelId="{8FA078E1-424B-43EC-ABD2-24B37A540974}" type="pres">
      <dgm:prSet presAssocID="{7344865D-68C0-4BB3-893A-FF91560D1DFE}" presName="sibTransFirstNode" presStyleLbl="bgShp" presStyleIdx="0" presStyleCnt="1"/>
      <dgm:spPr/>
      <dgm:t>
        <a:bodyPr/>
        <a:lstStyle/>
        <a:p>
          <a:endParaRPr kumimoji="1" lang="ja-JP" altLang="en-US"/>
        </a:p>
      </dgm:t>
    </dgm:pt>
    <dgm:pt modelId="{556C5259-AA51-4605-B2E8-942B16FF3D01}" type="pres">
      <dgm:prSet presAssocID="{E73CDB08-411C-41F7-98FE-1330A5518081}" presName="nodeFollowingNodes" presStyleLbl="node1" presStyleIdx="1" presStyleCnt="7">
        <dgm:presLayoutVars>
          <dgm:bulletEnabled val="1"/>
        </dgm:presLayoutVars>
      </dgm:prSet>
      <dgm:spPr/>
      <dgm:t>
        <a:bodyPr/>
        <a:lstStyle/>
        <a:p>
          <a:endParaRPr kumimoji="1" lang="ja-JP" altLang="en-US"/>
        </a:p>
      </dgm:t>
    </dgm:pt>
    <dgm:pt modelId="{F8A6A647-001D-4B98-AC72-6B22D3D6CA3D}" type="pres">
      <dgm:prSet presAssocID="{25842D83-8521-4C37-A214-C00C083D4C0E}" presName="nodeFollowingNodes" presStyleLbl="node1" presStyleIdx="2" presStyleCnt="7">
        <dgm:presLayoutVars>
          <dgm:bulletEnabled val="1"/>
        </dgm:presLayoutVars>
      </dgm:prSet>
      <dgm:spPr/>
      <dgm:t>
        <a:bodyPr/>
        <a:lstStyle/>
        <a:p>
          <a:endParaRPr kumimoji="1" lang="ja-JP" altLang="en-US"/>
        </a:p>
      </dgm:t>
    </dgm:pt>
    <dgm:pt modelId="{05285D2D-BA4F-47A6-BC0F-04F62C9BD157}" type="pres">
      <dgm:prSet presAssocID="{AB847C23-EB19-440D-B031-F9ADD066C2C0}" presName="nodeFollowingNodes" presStyleLbl="node1" presStyleIdx="3" presStyleCnt="7">
        <dgm:presLayoutVars>
          <dgm:bulletEnabled val="1"/>
        </dgm:presLayoutVars>
      </dgm:prSet>
      <dgm:spPr/>
      <dgm:t>
        <a:bodyPr/>
        <a:lstStyle/>
        <a:p>
          <a:endParaRPr kumimoji="1" lang="ja-JP" altLang="en-US"/>
        </a:p>
      </dgm:t>
    </dgm:pt>
    <dgm:pt modelId="{2574261B-EC08-4B31-8E0A-849941DEB6FC}" type="pres">
      <dgm:prSet presAssocID="{1F071C4F-2D1C-4E69-9AAD-379474B57053}" presName="nodeFollowingNodes" presStyleLbl="node1" presStyleIdx="4" presStyleCnt="7">
        <dgm:presLayoutVars>
          <dgm:bulletEnabled val="1"/>
        </dgm:presLayoutVars>
      </dgm:prSet>
      <dgm:spPr/>
      <dgm:t>
        <a:bodyPr/>
        <a:lstStyle/>
        <a:p>
          <a:endParaRPr kumimoji="1" lang="ja-JP" altLang="en-US"/>
        </a:p>
      </dgm:t>
    </dgm:pt>
    <dgm:pt modelId="{5348B4E8-B1FA-4140-B48A-8CA712CB5A59}" type="pres">
      <dgm:prSet presAssocID="{39B04BE4-4E0B-4EFE-8605-45EAF0263723}" presName="nodeFollowingNodes" presStyleLbl="node1" presStyleIdx="5" presStyleCnt="7">
        <dgm:presLayoutVars>
          <dgm:bulletEnabled val="1"/>
        </dgm:presLayoutVars>
      </dgm:prSet>
      <dgm:spPr/>
      <dgm:t>
        <a:bodyPr/>
        <a:lstStyle/>
        <a:p>
          <a:endParaRPr kumimoji="1" lang="ja-JP" altLang="en-US"/>
        </a:p>
      </dgm:t>
    </dgm:pt>
    <dgm:pt modelId="{38832E09-BBB2-4381-9A47-93CE0C43E83B}" type="pres">
      <dgm:prSet presAssocID="{EC79E3C0-EF95-4862-BEC2-20DFC4655F4B}" presName="nodeFollowingNodes" presStyleLbl="node1" presStyleIdx="6" presStyleCnt="7">
        <dgm:presLayoutVars>
          <dgm:bulletEnabled val="1"/>
        </dgm:presLayoutVars>
      </dgm:prSet>
      <dgm:spPr/>
      <dgm:t>
        <a:bodyPr/>
        <a:lstStyle/>
        <a:p>
          <a:endParaRPr kumimoji="1" lang="ja-JP" altLang="en-US"/>
        </a:p>
      </dgm:t>
    </dgm:pt>
  </dgm:ptLst>
  <dgm:cxnLst>
    <dgm:cxn modelId="{E1A40A07-6566-4352-BA6C-96EA85897B87}" type="presOf" srcId="{4B960D03-18EB-4A26-837A-03BE984E9D57}" destId="{19EF1CE7-6750-4604-9403-27F49B04411E}" srcOrd="0" destOrd="0" presId="urn:microsoft.com/office/officeart/2005/8/layout/cycle3"/>
    <dgm:cxn modelId="{B6212547-24BE-4371-B9F4-A88693B7D0F1}" type="presOf" srcId="{AB847C23-EB19-440D-B031-F9ADD066C2C0}" destId="{05285D2D-BA4F-47A6-BC0F-04F62C9BD157}" srcOrd="0" destOrd="0" presId="urn:microsoft.com/office/officeart/2005/8/layout/cycle3"/>
    <dgm:cxn modelId="{157C02F1-8FD9-4722-9EA5-B370FEA5C223}" type="presOf" srcId="{1F071C4F-2D1C-4E69-9AAD-379474B57053}" destId="{2574261B-EC08-4B31-8E0A-849941DEB6FC}" srcOrd="0" destOrd="0" presId="urn:microsoft.com/office/officeart/2005/8/layout/cycle3"/>
    <dgm:cxn modelId="{F6A6F0A3-B011-45FE-B733-8F9D31410D6F}" srcId="{EBFA0E5A-964A-4D5C-9427-29D3B3D8EE23}" destId="{4B960D03-18EB-4A26-837A-03BE984E9D57}" srcOrd="0" destOrd="0" parTransId="{4010582F-315A-450E-B9FD-14146668071A}" sibTransId="{7344865D-68C0-4BB3-893A-FF91560D1DFE}"/>
    <dgm:cxn modelId="{B0EBBD2A-1DA1-4F1C-A7D8-C564C745F3BC}" type="presOf" srcId="{39B04BE4-4E0B-4EFE-8605-45EAF0263723}" destId="{5348B4E8-B1FA-4140-B48A-8CA712CB5A59}" srcOrd="0" destOrd="0" presId="urn:microsoft.com/office/officeart/2005/8/layout/cycle3"/>
    <dgm:cxn modelId="{D3956441-17F7-495F-906F-5C0C635CD920}" type="presOf" srcId="{7344865D-68C0-4BB3-893A-FF91560D1DFE}" destId="{8FA078E1-424B-43EC-ABD2-24B37A540974}" srcOrd="0" destOrd="0" presId="urn:microsoft.com/office/officeart/2005/8/layout/cycle3"/>
    <dgm:cxn modelId="{0641AF74-381D-41DA-9C36-771F90ABB2B1}" type="presOf" srcId="{EC79E3C0-EF95-4862-BEC2-20DFC4655F4B}" destId="{38832E09-BBB2-4381-9A47-93CE0C43E83B}" srcOrd="0" destOrd="0" presId="urn:microsoft.com/office/officeart/2005/8/layout/cycle3"/>
    <dgm:cxn modelId="{C109DF28-46BA-40E1-9A1C-5F859256D7BE}" type="presOf" srcId="{EBFA0E5A-964A-4D5C-9427-29D3B3D8EE23}" destId="{8C4FB072-125D-45A9-852E-7392882DA4B3}" srcOrd="0" destOrd="0" presId="urn:microsoft.com/office/officeart/2005/8/layout/cycle3"/>
    <dgm:cxn modelId="{06BDFFD3-8B08-4969-998B-AD902F82F3B3}" srcId="{EBFA0E5A-964A-4D5C-9427-29D3B3D8EE23}" destId="{E73CDB08-411C-41F7-98FE-1330A5518081}" srcOrd="1" destOrd="0" parTransId="{3F722CBF-5F8D-4AC0-96B6-95A7DBC12737}" sibTransId="{E5A20062-1B5A-47F1-AE97-2AE1C85F01ED}"/>
    <dgm:cxn modelId="{53285AEA-2ECD-4020-A744-ADD70145B3C9}" type="presOf" srcId="{25842D83-8521-4C37-A214-C00C083D4C0E}" destId="{F8A6A647-001D-4B98-AC72-6B22D3D6CA3D}" srcOrd="0" destOrd="0" presId="urn:microsoft.com/office/officeart/2005/8/layout/cycle3"/>
    <dgm:cxn modelId="{E63C437C-EC0F-4FAF-8313-94B2FBE4FEB3}" type="presOf" srcId="{E73CDB08-411C-41F7-98FE-1330A5518081}" destId="{556C5259-AA51-4605-B2E8-942B16FF3D01}" srcOrd="0" destOrd="0" presId="urn:microsoft.com/office/officeart/2005/8/layout/cycle3"/>
    <dgm:cxn modelId="{73630555-EF90-47F1-ABCD-4B2ABFAEDA90}" srcId="{EBFA0E5A-964A-4D5C-9427-29D3B3D8EE23}" destId="{39B04BE4-4E0B-4EFE-8605-45EAF0263723}" srcOrd="5" destOrd="0" parTransId="{951AF53E-84FE-4CD1-BE45-AD0668460C08}" sibTransId="{08BBC29E-86E9-40DB-8441-F76FA9E91652}"/>
    <dgm:cxn modelId="{4E5A2DA4-10DD-4897-9786-F51AE851D141}" srcId="{EBFA0E5A-964A-4D5C-9427-29D3B3D8EE23}" destId="{AB847C23-EB19-440D-B031-F9ADD066C2C0}" srcOrd="3" destOrd="0" parTransId="{7F04FF2A-C31E-4BC2-8FA3-406CEE4093D5}" sibTransId="{EEB41B0E-3EEA-4C93-82D0-8217F7406BE8}"/>
    <dgm:cxn modelId="{F6806DF1-AA7B-4D90-A3F5-5872FF8A218B}" srcId="{EBFA0E5A-964A-4D5C-9427-29D3B3D8EE23}" destId="{EC79E3C0-EF95-4862-BEC2-20DFC4655F4B}" srcOrd="6" destOrd="0" parTransId="{C50E5414-1D72-4CBA-8FCE-8CBC45996B58}" sibTransId="{A7240C8E-731C-4170-83F5-FE73F8809F7D}"/>
    <dgm:cxn modelId="{7B605C02-B4DC-45D0-8734-2B8BD7ECCB05}" srcId="{EBFA0E5A-964A-4D5C-9427-29D3B3D8EE23}" destId="{25842D83-8521-4C37-A214-C00C083D4C0E}" srcOrd="2" destOrd="0" parTransId="{89552067-716F-4F77-978E-05432AA8167D}" sibTransId="{EF22297F-21DD-449B-B00B-D76A3CC8CE0A}"/>
    <dgm:cxn modelId="{9F89D3C4-4431-4638-B80D-74D87A7D5A55}" srcId="{EBFA0E5A-964A-4D5C-9427-29D3B3D8EE23}" destId="{1F071C4F-2D1C-4E69-9AAD-379474B57053}" srcOrd="4" destOrd="0" parTransId="{42188333-57C8-43AA-80EC-733838DA0AF2}" sibTransId="{72490B2E-EBA9-4765-AF02-6972DD3BF64A}"/>
    <dgm:cxn modelId="{9CAADFF6-4458-4742-A669-DF522AAC4689}" type="presParOf" srcId="{8C4FB072-125D-45A9-852E-7392882DA4B3}" destId="{EE99D3B4-CC79-412F-8ED0-CD317F69F12F}" srcOrd="0" destOrd="0" presId="urn:microsoft.com/office/officeart/2005/8/layout/cycle3"/>
    <dgm:cxn modelId="{AF98F88D-6A38-4692-A216-1B1F10C04783}" type="presParOf" srcId="{EE99D3B4-CC79-412F-8ED0-CD317F69F12F}" destId="{19EF1CE7-6750-4604-9403-27F49B04411E}" srcOrd="0" destOrd="0" presId="urn:microsoft.com/office/officeart/2005/8/layout/cycle3"/>
    <dgm:cxn modelId="{C07553EF-96A0-48CF-9992-5B723095CBC6}" type="presParOf" srcId="{EE99D3B4-CC79-412F-8ED0-CD317F69F12F}" destId="{8FA078E1-424B-43EC-ABD2-24B37A540974}" srcOrd="1" destOrd="0" presId="urn:microsoft.com/office/officeart/2005/8/layout/cycle3"/>
    <dgm:cxn modelId="{526BE7F8-49B1-4771-8A58-BB524B9CF772}" type="presParOf" srcId="{EE99D3B4-CC79-412F-8ED0-CD317F69F12F}" destId="{556C5259-AA51-4605-B2E8-942B16FF3D01}" srcOrd="2" destOrd="0" presId="urn:microsoft.com/office/officeart/2005/8/layout/cycle3"/>
    <dgm:cxn modelId="{8A61D332-3572-4609-AB0A-9A85ED2A70D0}" type="presParOf" srcId="{EE99D3B4-CC79-412F-8ED0-CD317F69F12F}" destId="{F8A6A647-001D-4B98-AC72-6B22D3D6CA3D}" srcOrd="3" destOrd="0" presId="urn:microsoft.com/office/officeart/2005/8/layout/cycle3"/>
    <dgm:cxn modelId="{A9699FEE-9F5D-4DE6-9B54-41AE0C2D87BB}" type="presParOf" srcId="{EE99D3B4-CC79-412F-8ED0-CD317F69F12F}" destId="{05285D2D-BA4F-47A6-BC0F-04F62C9BD157}" srcOrd="4" destOrd="0" presId="urn:microsoft.com/office/officeart/2005/8/layout/cycle3"/>
    <dgm:cxn modelId="{79FCECC7-0B03-481F-8D2C-B8B2658FAAF3}" type="presParOf" srcId="{EE99D3B4-CC79-412F-8ED0-CD317F69F12F}" destId="{2574261B-EC08-4B31-8E0A-849941DEB6FC}" srcOrd="5" destOrd="0" presId="urn:microsoft.com/office/officeart/2005/8/layout/cycle3"/>
    <dgm:cxn modelId="{8A711A8E-A8D5-43F6-8BB7-BE2243312B8D}" type="presParOf" srcId="{EE99D3B4-CC79-412F-8ED0-CD317F69F12F}" destId="{5348B4E8-B1FA-4140-B48A-8CA712CB5A59}" srcOrd="6" destOrd="0" presId="urn:microsoft.com/office/officeart/2005/8/layout/cycle3"/>
    <dgm:cxn modelId="{0D8C4506-8893-4543-BC9D-3B3714F6BF99}" type="presParOf" srcId="{EE99D3B4-CC79-412F-8ED0-CD317F69F12F}" destId="{38832E09-BBB2-4381-9A47-93CE0C43E83B}"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2DA981D5-B68A-4A4F-ACF8-F601C46968D7}" type="datetimeFigureOut">
              <a:rPr kumimoji="1" lang="ja-JP" altLang="en-US" smtClean="0"/>
              <a:t>2014/12/19</a:t>
            </a:fld>
            <a:endParaRPr kumimoji="1" lang="ja-JP" altLang="en-US"/>
          </a:p>
        </p:txBody>
      </p:sp>
      <p:sp>
        <p:nvSpPr>
          <p:cNvPr id="4" name="フッター プレースホルダー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AF53CC69-4D50-4B32-8442-1F1196DE5FEF}" type="slidenum">
              <a:rPr kumimoji="1" lang="ja-JP" altLang="en-US" smtClean="0"/>
              <a:t>‹#›</a:t>
            </a:fld>
            <a:endParaRPr kumimoji="1" lang="ja-JP" altLang="en-US"/>
          </a:p>
        </p:txBody>
      </p:sp>
    </p:spTree>
    <p:extLst>
      <p:ext uri="{BB962C8B-B14F-4D97-AF65-F5344CB8AC3E}">
        <p14:creationId xmlns:p14="http://schemas.microsoft.com/office/powerpoint/2010/main" val="1220958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3606" cy="3397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5497" y="0"/>
            <a:ext cx="4303606" cy="339725"/>
          </a:xfrm>
          <a:prstGeom prst="rect">
            <a:avLst/>
          </a:prstGeom>
        </p:spPr>
        <p:txBody>
          <a:bodyPr vert="horz" lIns="91440" tIns="45720" rIns="91440" bIns="45720" rtlCol="0"/>
          <a:lstStyle>
            <a:lvl1pPr algn="r">
              <a:defRPr sz="1200"/>
            </a:lvl1pPr>
          </a:lstStyle>
          <a:p>
            <a:fld id="{709D03EC-2088-4C6A-8F6D-28C1910A7DFD}" type="datetimeFigureOut">
              <a:rPr kumimoji="1" lang="ja-JP" altLang="en-US" smtClean="0"/>
              <a:t>2014/12/19</a:t>
            </a:fld>
            <a:endParaRPr kumimoji="1" lang="ja-JP" altLang="en-US"/>
          </a:p>
        </p:txBody>
      </p:sp>
      <p:sp>
        <p:nvSpPr>
          <p:cNvPr id="4" name="スライド イメージ プレースホルダー 3"/>
          <p:cNvSpPr>
            <a:spLocks noGrp="1" noRot="1" noChangeAspect="1"/>
          </p:cNvSpPr>
          <p:nvPr>
            <p:ph type="sldImg" idx="2"/>
          </p:nvPr>
        </p:nvSpPr>
        <p:spPr>
          <a:xfrm>
            <a:off x="3267075" y="509588"/>
            <a:ext cx="3397250" cy="25479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6453596"/>
            <a:ext cx="4303606" cy="33972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5497" y="6453596"/>
            <a:ext cx="4303606" cy="339725"/>
          </a:xfrm>
          <a:prstGeom prst="rect">
            <a:avLst/>
          </a:prstGeom>
        </p:spPr>
        <p:txBody>
          <a:bodyPr vert="horz" lIns="91440" tIns="45720" rIns="91440" bIns="45720" rtlCol="0" anchor="b"/>
          <a:lstStyle>
            <a:lvl1pPr algn="r">
              <a:defRPr sz="1200"/>
            </a:lvl1pPr>
          </a:lstStyle>
          <a:p>
            <a:fld id="{459EFC2E-7122-468F-B86D-7F72EED609AE}" type="slidenum">
              <a:rPr kumimoji="1" lang="ja-JP" altLang="en-US" smtClean="0"/>
              <a:t>‹#›</a:t>
            </a:fld>
            <a:endParaRPr kumimoji="1" lang="ja-JP" altLang="en-US"/>
          </a:p>
        </p:txBody>
      </p:sp>
    </p:spTree>
    <p:extLst>
      <p:ext uri="{BB962C8B-B14F-4D97-AF65-F5344CB8AC3E}">
        <p14:creationId xmlns:p14="http://schemas.microsoft.com/office/powerpoint/2010/main" val="35012599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lang="ja-JP" altLang="en-US" smtClean="0">
                <a:solidFill>
                  <a:prstClr val="black"/>
                </a:solidFill>
              </a:rPr>
              <a:pPr/>
              <a:t>9</a:t>
            </a:fld>
            <a:endParaRPr lang="ja-JP" altLang="en-US">
              <a:solidFill>
                <a:prstClr val="black"/>
              </a:solidFill>
            </a:endParaRPr>
          </a:p>
        </p:txBody>
      </p:sp>
    </p:spTree>
    <p:extLst>
      <p:ext uri="{BB962C8B-B14F-4D97-AF65-F5344CB8AC3E}">
        <p14:creationId xmlns:p14="http://schemas.microsoft.com/office/powerpoint/2010/main" val="166797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lang="ja-JP" altLang="en-US" smtClean="0">
                <a:solidFill>
                  <a:prstClr val="black"/>
                </a:solidFill>
              </a:rPr>
              <a:pPr/>
              <a:t>22</a:t>
            </a:fld>
            <a:endParaRPr lang="ja-JP" altLang="en-US">
              <a:solidFill>
                <a:prstClr val="black"/>
              </a:solidFill>
            </a:endParaRPr>
          </a:p>
        </p:txBody>
      </p:sp>
    </p:spTree>
    <p:extLst>
      <p:ext uri="{BB962C8B-B14F-4D97-AF65-F5344CB8AC3E}">
        <p14:creationId xmlns:p14="http://schemas.microsoft.com/office/powerpoint/2010/main" val="1507707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lang="ja-JP" altLang="en-US" smtClean="0">
                <a:solidFill>
                  <a:prstClr val="black"/>
                </a:solidFill>
              </a:rPr>
              <a:pPr/>
              <a:t>23</a:t>
            </a:fld>
            <a:endParaRPr lang="ja-JP" altLang="en-US">
              <a:solidFill>
                <a:prstClr val="black"/>
              </a:solidFill>
            </a:endParaRPr>
          </a:p>
        </p:txBody>
      </p:sp>
    </p:spTree>
    <p:extLst>
      <p:ext uri="{BB962C8B-B14F-4D97-AF65-F5344CB8AC3E}">
        <p14:creationId xmlns:p14="http://schemas.microsoft.com/office/powerpoint/2010/main" val="3541422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lang="ja-JP" altLang="en-US" smtClean="0">
                <a:solidFill>
                  <a:prstClr val="black"/>
                </a:solidFill>
              </a:rPr>
              <a:pPr/>
              <a:t>24</a:t>
            </a:fld>
            <a:endParaRPr lang="ja-JP" altLang="en-US">
              <a:solidFill>
                <a:prstClr val="black"/>
              </a:solidFill>
            </a:endParaRPr>
          </a:p>
        </p:txBody>
      </p:sp>
    </p:spTree>
    <p:extLst>
      <p:ext uri="{BB962C8B-B14F-4D97-AF65-F5344CB8AC3E}">
        <p14:creationId xmlns:p14="http://schemas.microsoft.com/office/powerpoint/2010/main" val="2600839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lang="ja-JP" altLang="en-US" smtClean="0">
                <a:solidFill>
                  <a:prstClr val="black"/>
                </a:solidFill>
              </a:rPr>
              <a:pPr/>
              <a:t>25</a:t>
            </a:fld>
            <a:endParaRPr lang="ja-JP" altLang="en-US">
              <a:solidFill>
                <a:prstClr val="black"/>
              </a:solidFill>
            </a:endParaRPr>
          </a:p>
        </p:txBody>
      </p:sp>
    </p:spTree>
    <p:extLst>
      <p:ext uri="{BB962C8B-B14F-4D97-AF65-F5344CB8AC3E}">
        <p14:creationId xmlns:p14="http://schemas.microsoft.com/office/powerpoint/2010/main" val="355330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5A044BC-7678-4FC7-8E31-BCDEB4A97394}" type="slidenum">
              <a:rPr lang="ja-JP" altLang="en-US" smtClean="0">
                <a:solidFill>
                  <a:prstClr val="black"/>
                </a:solidFill>
              </a:rPr>
              <a:pPr/>
              <a:t>26</a:t>
            </a:fld>
            <a:endParaRPr lang="ja-JP" altLang="en-US">
              <a:solidFill>
                <a:prstClr val="black"/>
              </a:solidFill>
            </a:endParaRPr>
          </a:p>
        </p:txBody>
      </p:sp>
    </p:spTree>
    <p:extLst>
      <p:ext uri="{BB962C8B-B14F-4D97-AF65-F5344CB8AC3E}">
        <p14:creationId xmlns:p14="http://schemas.microsoft.com/office/powerpoint/2010/main" val="3090355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047275B-773D-4E99-989E-09F16C75CAC0}" type="slidenum">
              <a:rPr lang="ja-JP" altLang="en-US" smtClean="0">
                <a:solidFill>
                  <a:prstClr val="black"/>
                </a:solidFill>
              </a:rPr>
              <a:pPr/>
              <a:t>27</a:t>
            </a:fld>
            <a:endParaRPr lang="ja-JP" altLang="en-US">
              <a:solidFill>
                <a:prstClr val="black"/>
              </a:solidFill>
            </a:endParaRPr>
          </a:p>
        </p:txBody>
      </p:sp>
    </p:spTree>
    <p:extLst>
      <p:ext uri="{BB962C8B-B14F-4D97-AF65-F5344CB8AC3E}">
        <p14:creationId xmlns:p14="http://schemas.microsoft.com/office/powerpoint/2010/main" val="1081544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kumimoji="1" lang="ja-JP" altLang="en-US" smtClean="0"/>
              <a:t>39</a:t>
            </a:fld>
            <a:endParaRPr kumimoji="1" lang="ja-JP" altLang="en-US"/>
          </a:p>
        </p:txBody>
      </p:sp>
    </p:spTree>
    <p:extLst>
      <p:ext uri="{BB962C8B-B14F-4D97-AF65-F5344CB8AC3E}">
        <p14:creationId xmlns:p14="http://schemas.microsoft.com/office/powerpoint/2010/main" val="734093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59EFC2E-7122-468F-B86D-7F72EED609AE}" type="slidenum">
              <a:rPr kumimoji="1" lang="ja-JP" altLang="en-US" smtClean="0"/>
              <a:t>40</a:t>
            </a:fld>
            <a:endParaRPr kumimoji="1" lang="ja-JP" altLang="en-US"/>
          </a:p>
        </p:txBody>
      </p:sp>
    </p:spTree>
    <p:extLst>
      <p:ext uri="{BB962C8B-B14F-4D97-AF65-F5344CB8AC3E}">
        <p14:creationId xmlns:p14="http://schemas.microsoft.com/office/powerpoint/2010/main" val="3486864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386454B8-D3BE-4A68-847A-B8B5EF61A027}" type="datetime1">
              <a:rPr kumimoji="1" lang="ja-JP" altLang="en-US" smtClean="0"/>
              <a:t>2014/12/19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649019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34B8815-284A-464F-AE3E-BA3F431387D5}" type="datetime1">
              <a:rPr kumimoji="1" lang="ja-JP" altLang="en-US" smtClean="0"/>
              <a:t>2014/12/19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155366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A36700A4-CFB2-4CB4-8027-99E2BCCF158E}" type="datetime1">
              <a:rPr kumimoji="1" lang="ja-JP" altLang="en-US" smtClean="0"/>
              <a:t>2014/12/19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658841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F5B1CAE3-C3C2-450B-899C-493528215397}"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00379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5B3AA17-72A4-4C62-B8E8-F3F9682F84FD}"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9562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91C4C08D-A49D-4410-BC1A-0A4389CBD85D}"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95692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C2A22204-305E-4E6D-81B0-6DB3DD27134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47868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6B15C3B5-FD01-4B0F-A4DD-9F0D572BF198}"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97029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8745C227-5C83-459F-85FB-658FD5289B11}"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08144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4A3A4D-B221-4E13-A3BE-010E5D780273}"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11621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2D20D17-1DAC-421A-B651-AFA9FA2350F7}"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0918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3544B52-FCC3-47F3-B692-9A24559837B2}" type="datetime1">
              <a:rPr kumimoji="1" lang="ja-JP" altLang="en-US" smtClean="0"/>
              <a:t>2014/12/19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3679761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05256B74-C739-41FA-B0FC-505F6FA3A3C6}"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91700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4D74409C-07AC-417F-B3A0-0DD3837CF635}"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52197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8F49DAC-7F7B-4988-B651-CE6EE83C811C}"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4710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59015C04-B5C4-4D0C-88D1-1473850482B6}"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60076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3AEB16E-5C89-4754-B9EE-CDB48829F1DA}"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0501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08C0A83-20D0-4384-9A26-559CB9D2BBEA}"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13803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E348928C-B788-4DA3-ADB2-9FCA3DD93DE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310126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34CC6C5-5014-45C7-A955-5EEBFDF4E86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92506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AF6A1D9-CCDA-43C5-BB08-0D866F6CD75D}"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269489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A085F6B-7074-4262-A0BB-57F7FD57C68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96675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1ED3B28-0888-4689-878C-B416CEF8AA4E}" type="datetime1">
              <a:rPr kumimoji="1" lang="ja-JP" altLang="en-US" smtClean="0"/>
              <a:t>2014/12/19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2114994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165D809-013E-46F5-B496-F30D67B14A67}"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87298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19B7CF3-46B4-481A-8487-786DEB08EADC}"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8435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ACAEB6D-AED5-4935-ADC3-80DF09983E20}"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16265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B3839B-4F6D-4B3D-902D-D758F4592B16}"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030543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3CD67EE9-4848-4397-86B4-3FAB0584EFFC}"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145382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C50E362-9F67-45C7-8612-C77250AF4012}"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96725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BCEE0E92-6576-435B-830F-65EE8F4A3D2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739716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D7940B30-06E4-4F0F-BAF9-FF0A956D0416}"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894665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316244D4-E152-4964-A4A2-98DF54E24187}"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712836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2BCB4A92-0F70-478C-945C-53E8ADEC060D}"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19318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AA54A943-18AF-4FAE-99EA-0D0832164F4B}" type="datetime1">
              <a:rPr kumimoji="1" lang="ja-JP" altLang="en-US" smtClean="0"/>
              <a:t>2014/12/19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7221283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894A39-7ED3-4C26-A3F5-B8021CAB8D7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753804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3DF19341-6867-4E27-96E7-3E24567B1884}"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555346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94118B7B-0CAE-468E-BE16-1BADEFC2139A}"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128713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98AEB8EC-7F49-4B82-807F-7D0E8C525A4F}"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20673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E683A08-8EDC-46E3-BE30-559A1176BC49}"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228968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174F9FDB-6882-4307-9E8D-1C158EC2F2C9}"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598541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E49FC64-EDDA-4EC6-9D04-42305C3020AD}"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018973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64EA38C-FB1C-4637-93F5-3D1C368D5649}"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533697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2F3BF17F-90F5-4FDE-8CFD-1CD3A05A4B96}"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935359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FBD1C424-A0BA-4B4B-979D-349FF83239D3}"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0807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DB00E2F4-38B5-42D4-A0C4-0E8E01508F61}" type="datetime1">
              <a:rPr kumimoji="1" lang="ja-JP" altLang="en-US" smtClean="0"/>
              <a:t>2014/12/19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23131993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6996F55C-14FA-4754-A686-4AA79EDAD780}"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187983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8A41F6-D13D-42B2-8C2D-4BB1288D5732}"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260899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CBD45CEF-95C6-43E4-BAB3-3A20088A3AD2}"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720209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C7E2CF16-5AE6-4DA0-A9DA-4FC6DCC449DA}"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636543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F96E69CE-F4AB-4CA5-8097-13B138E359A5}"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556373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040EC732-1B0C-4E81-8BB1-32705AC298CF}"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567559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37279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162645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849617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0809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EC45EA76-829C-4579-9BF6-C6613C9BB458}" type="datetime1">
              <a:rPr kumimoji="1" lang="ja-JP" altLang="en-US" smtClean="0"/>
              <a:t>2014/12/19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41454727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167769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576988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551598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28796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22059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134949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914417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76243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353782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0373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875E44-8464-48FB-8ADF-3F293680CE79}" type="datetime1">
              <a:rPr kumimoji="1" lang="ja-JP" altLang="en-US" smtClean="0"/>
              <a:t>2014/12/19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9690200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592132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351042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322529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974827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264257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705925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94204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01778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508452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38742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AB5764A1-35EF-443D-8F74-AD537C3DDEB4}" type="datetime1">
              <a:rPr kumimoji="1" lang="ja-JP" altLang="en-US" smtClean="0"/>
              <a:t>2014/12/19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39196509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919308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059946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262037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9912048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047342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7229727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144352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3601154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25842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30EE6CE4-590B-4D75-9FFA-F67D1BEACDD4}" type="datetime1">
              <a:rPr kumimoji="1" lang="ja-JP" altLang="en-US" smtClean="0"/>
              <a:t>2014/12/19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4132947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C28668-6505-4F70-BFC3-6C9D1854B18E}" type="datetime1">
              <a:rPr kumimoji="1" lang="ja-JP" altLang="en-US" smtClean="0"/>
              <a:t>2014/12/19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kumimoji="1" lang="ja-JP" altLang="en-US" smtClean="0"/>
              <a:t>‹#›</a:t>
            </a:fld>
            <a:endParaRPr kumimoji="1" lang="ja-JP" altLang="en-US"/>
          </a:p>
        </p:txBody>
      </p:sp>
    </p:spTree>
    <p:extLst>
      <p:ext uri="{BB962C8B-B14F-4D97-AF65-F5344CB8AC3E}">
        <p14:creationId xmlns:p14="http://schemas.microsoft.com/office/powerpoint/2010/main" val="1574276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FA61EA-F305-4740-B19F-74A762D2344E}"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32856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C9F04D0-59F2-4B8A-9485-607DF6156FCF}"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0BB1508F-D018-9240-A02E-51D33B9A99DD}"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40965927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E3936-2D95-403B-A2A6-1D5CD885A8D2}"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732907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2BD472-226A-438E-AF55-793279904B29}" type="datetime1">
              <a:rPr lang="ja-JP" altLang="en-US" smtClean="0">
                <a:solidFill>
                  <a:prstClr val="black">
                    <a:tint val="75000"/>
                  </a:prstClr>
                </a:solidFill>
              </a:r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6073101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4635969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879112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E14AA2-C169-4078-8FC6-BE90F78E45DA}" type="datetimeFigureOut">
              <a:rPr lang="ja-JP" altLang="en-US" smtClean="0">
                <a:solidFill>
                  <a:prstClr val="black">
                    <a:tint val="75000"/>
                  </a:prstClr>
                </a:solidFill>
              </a:rPr>
              <a:pPr/>
              <a:t>2014/12/19</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F30AE-BE2D-46FD-AE1D-351BB67E9D8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5910196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51.xml"/><Relationship Id="rId4" Type="http://schemas.openxmlformats.org/officeDocument/2006/relationships/image" Target="../media/image68.jpeg"/></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0.png"/><Relationship Id="rId1" Type="http://schemas.openxmlformats.org/officeDocument/2006/relationships/slideLayout" Target="../slideLayouts/slideLayout51.xml"/><Relationship Id="rId5" Type="http://schemas.openxmlformats.org/officeDocument/2006/relationships/image" Target="../media/image71.png"/><Relationship Id="rId4" Type="http://schemas.openxmlformats.org/officeDocument/2006/relationships/image" Target="../media/image70.png"/></Relationships>
</file>

<file path=ppt/slides/_rels/slide1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Layout" Target="../slideLayouts/slideLayout51.xml"/><Relationship Id="rId4" Type="http://schemas.openxmlformats.org/officeDocument/2006/relationships/image" Target="../media/image74.gif"/></Relationships>
</file>

<file path=ppt/slides/_rels/slide15.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jpeg"/><Relationship Id="rId1" Type="http://schemas.openxmlformats.org/officeDocument/2006/relationships/slideLayout" Target="../slideLayouts/slideLayout51.xml"/><Relationship Id="rId4" Type="http://schemas.openxmlformats.org/officeDocument/2006/relationships/image" Target="../media/image77.jpe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51.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8.png"/><Relationship Id="rId4" Type="http://schemas.openxmlformats.org/officeDocument/2006/relationships/image" Target="../media/image78.png"/></Relationships>
</file>

<file path=ppt/slides/_rels/slide1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jpeg"/><Relationship Id="rId4" Type="http://schemas.openxmlformats.org/officeDocument/2006/relationships/image" Target="../media/image81.png"/><Relationship Id="rId9" Type="http://schemas.openxmlformats.org/officeDocument/2006/relationships/image" Target="../media/image86.png"/></Relationships>
</file>

<file path=ppt/slides/_rels/slide18.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png"/><Relationship Id="rId3" Type="http://schemas.openxmlformats.org/officeDocument/2006/relationships/image" Target="../media/image89.png"/><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image" Target="../media/image88.jpeg"/><Relationship Id="rId16"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png"/><Relationship Id="rId15" Type="http://schemas.openxmlformats.org/officeDocument/2006/relationships/image" Target="../media/image101.png"/><Relationship Id="rId10" Type="http://schemas.openxmlformats.org/officeDocument/2006/relationships/image" Target="../media/image96.gif"/><Relationship Id="rId4" Type="http://schemas.openxmlformats.org/officeDocument/2006/relationships/image" Target="../media/image90.png"/><Relationship Id="rId9" Type="http://schemas.openxmlformats.org/officeDocument/2006/relationships/image" Target="../media/image95.png"/><Relationship Id="rId14" Type="http://schemas.openxmlformats.org/officeDocument/2006/relationships/image" Target="../media/image100.png"/></Relationships>
</file>

<file path=ppt/slides/_rels/slide19.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4.png"/><Relationship Id="rId7" Type="http://schemas.openxmlformats.org/officeDocument/2006/relationships/image" Target="../media/image87.jpeg"/><Relationship Id="rId2" Type="http://schemas.openxmlformats.org/officeDocument/2006/relationships/image" Target="../media/image103.png"/><Relationship Id="rId1" Type="http://schemas.openxmlformats.org/officeDocument/2006/relationships/slideLayout" Target="../slideLayouts/slideLayout7.xml"/><Relationship Id="rId6" Type="http://schemas.openxmlformats.org/officeDocument/2006/relationships/image" Target="../media/image106.png"/><Relationship Id="rId5" Type="http://schemas.microsoft.com/office/2007/relationships/hdphoto" Target="../media/hdphoto4.wdp"/><Relationship Id="rId10" Type="http://schemas.openxmlformats.org/officeDocument/2006/relationships/image" Target="../media/image109.png"/><Relationship Id="rId4" Type="http://schemas.openxmlformats.org/officeDocument/2006/relationships/image" Target="../media/image105.png"/><Relationship Id="rId9" Type="http://schemas.openxmlformats.org/officeDocument/2006/relationships/image" Target="../media/image108.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5" Type="http://schemas.openxmlformats.org/officeDocument/2006/relationships/image" Target="../media/image113.png"/><Relationship Id="rId4" Type="http://schemas.openxmlformats.org/officeDocument/2006/relationships/image" Target="../media/image112.png"/></Relationships>
</file>

<file path=ppt/slides/_rels/slide21.xml.rels><?xml version="1.0" encoding="UTF-8" standalone="yes"?>
<Relationships xmlns="http://schemas.openxmlformats.org/package/2006/relationships"><Relationship Id="rId8" Type="http://schemas.openxmlformats.org/officeDocument/2006/relationships/hyperlink" Target="http://www.qsr.mlit.go.jp/oita/betudai05/betudai1.html" TargetMode="External"/><Relationship Id="rId13" Type="http://schemas.openxmlformats.org/officeDocument/2006/relationships/image" Target="../media/image119.jpeg"/><Relationship Id="rId18" Type="http://schemas.openxmlformats.org/officeDocument/2006/relationships/image" Target="../media/image124.jpeg"/><Relationship Id="rId3" Type="http://schemas.openxmlformats.org/officeDocument/2006/relationships/image" Target="../media/image105.png"/><Relationship Id="rId7" Type="http://schemas.openxmlformats.org/officeDocument/2006/relationships/image" Target="../media/image88.jpeg"/><Relationship Id="rId12" Type="http://schemas.openxmlformats.org/officeDocument/2006/relationships/image" Target="../media/image118.jpeg"/><Relationship Id="rId17" Type="http://schemas.openxmlformats.org/officeDocument/2006/relationships/image" Target="../media/image123.png"/><Relationship Id="rId2" Type="http://schemas.openxmlformats.org/officeDocument/2006/relationships/image" Target="../media/image104.png"/><Relationship Id="rId16" Type="http://schemas.openxmlformats.org/officeDocument/2006/relationships/image" Target="../media/image122.jpeg"/><Relationship Id="rId1" Type="http://schemas.openxmlformats.org/officeDocument/2006/relationships/slideLayout" Target="../slideLayouts/slideLayout7.xml"/><Relationship Id="rId6" Type="http://schemas.openxmlformats.org/officeDocument/2006/relationships/image" Target="../media/image115.png"/><Relationship Id="rId11" Type="http://schemas.openxmlformats.org/officeDocument/2006/relationships/image" Target="../media/image117.jpeg"/><Relationship Id="rId5" Type="http://schemas.openxmlformats.org/officeDocument/2006/relationships/image" Target="../media/image114.png"/><Relationship Id="rId15" Type="http://schemas.openxmlformats.org/officeDocument/2006/relationships/image" Target="../media/image121.png"/><Relationship Id="rId10" Type="http://schemas.openxmlformats.org/officeDocument/2006/relationships/image" Target="../media/image116.jpeg"/><Relationship Id="rId19" Type="http://schemas.openxmlformats.org/officeDocument/2006/relationships/image" Target="../media/image125.png"/><Relationship Id="rId4" Type="http://schemas.microsoft.com/office/2007/relationships/hdphoto" Target="../media/hdphoto4.wdp"/><Relationship Id="rId9" Type="http://schemas.openxmlformats.org/officeDocument/2006/relationships/hyperlink" Target="http://www.sapporo-park.or.jp/kawasimo/?page_id=360" TargetMode="External"/><Relationship Id="rId14" Type="http://schemas.openxmlformats.org/officeDocument/2006/relationships/image" Target="../media/image120.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xml"/><Relationship Id="rId1" Type="http://schemas.openxmlformats.org/officeDocument/2006/relationships/slideLayout" Target="../slideLayouts/slideLayout62.xml"/><Relationship Id="rId6" Type="http://schemas.openxmlformats.org/officeDocument/2006/relationships/image" Target="../media/image52.png"/><Relationship Id="rId5" Type="http://schemas.openxmlformats.org/officeDocument/2006/relationships/image" Target="../media/image49.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3.xml"/><Relationship Id="rId1" Type="http://schemas.openxmlformats.org/officeDocument/2006/relationships/slideLayout" Target="../slideLayouts/slideLayout6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24.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3.jpeg"/><Relationship Id="rId7" Type="http://schemas.openxmlformats.org/officeDocument/2006/relationships/image" Target="../media/image137.png"/><Relationship Id="rId12" Type="http://schemas.openxmlformats.org/officeDocument/2006/relationships/image" Target="../media/image142.png"/><Relationship Id="rId2" Type="http://schemas.openxmlformats.org/officeDocument/2006/relationships/notesSlide" Target="../notesSlides/notesSlide5.xml"/><Relationship Id="rId1" Type="http://schemas.openxmlformats.org/officeDocument/2006/relationships/slideLayout" Target="../slideLayouts/slideLayout62.xml"/><Relationship Id="rId6" Type="http://schemas.openxmlformats.org/officeDocument/2006/relationships/image" Target="../media/image136.png"/><Relationship Id="rId11" Type="http://schemas.openxmlformats.org/officeDocument/2006/relationships/image" Target="../media/image141.png"/><Relationship Id="rId5" Type="http://schemas.openxmlformats.org/officeDocument/2006/relationships/image" Target="../media/image135.png"/><Relationship Id="rId10" Type="http://schemas.openxmlformats.org/officeDocument/2006/relationships/image" Target="../media/image140.png"/><Relationship Id="rId4" Type="http://schemas.openxmlformats.org/officeDocument/2006/relationships/image" Target="../media/image134.png"/><Relationship Id="rId9" Type="http://schemas.openxmlformats.org/officeDocument/2006/relationships/image" Target="../media/image139.png"/></Relationships>
</file>

<file path=ppt/slides/_rels/slide26.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0.png"/><Relationship Id="rId3" Type="http://schemas.openxmlformats.org/officeDocument/2006/relationships/image" Target="../media/image143.png"/><Relationship Id="rId7" Type="http://schemas.openxmlformats.org/officeDocument/2006/relationships/image" Target="../media/image145.png"/><Relationship Id="rId12" Type="http://schemas.openxmlformats.org/officeDocument/2006/relationships/image" Target="../media/image149.png"/><Relationship Id="rId2" Type="http://schemas.openxmlformats.org/officeDocument/2006/relationships/notesSlide" Target="../notesSlides/notesSlide6.xml"/><Relationship Id="rId1" Type="http://schemas.openxmlformats.org/officeDocument/2006/relationships/slideLayout" Target="../slideLayouts/slideLayout62.xml"/><Relationship Id="rId6" Type="http://schemas.openxmlformats.org/officeDocument/2006/relationships/image" Target="../media/image144.png"/><Relationship Id="rId11" Type="http://schemas.openxmlformats.org/officeDocument/2006/relationships/image" Target="../media/image148.png"/><Relationship Id="rId5" Type="http://schemas.openxmlformats.org/officeDocument/2006/relationships/image" Target="../media/image135.png"/><Relationship Id="rId15" Type="http://schemas.openxmlformats.org/officeDocument/2006/relationships/image" Target="../media/image137.png"/><Relationship Id="rId10" Type="http://schemas.openxmlformats.org/officeDocument/2006/relationships/image" Target="../media/image147.png"/><Relationship Id="rId4" Type="http://schemas.openxmlformats.org/officeDocument/2006/relationships/image" Target="../media/image134.png"/><Relationship Id="rId9" Type="http://schemas.openxmlformats.org/officeDocument/2006/relationships/image" Target="../media/image136.png"/><Relationship Id="rId14" Type="http://schemas.openxmlformats.org/officeDocument/2006/relationships/image" Target="../media/image151.png"/></Relationships>
</file>

<file path=ppt/slides/_rels/slide27.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7.xml"/><Relationship Id="rId1" Type="http://schemas.openxmlformats.org/officeDocument/2006/relationships/slideLayout" Target="../slideLayouts/slideLayout62.xml"/><Relationship Id="rId4" Type="http://schemas.openxmlformats.org/officeDocument/2006/relationships/image" Target="../media/image153.jpe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54.png"/><Relationship Id="rId1" Type="http://schemas.openxmlformats.org/officeDocument/2006/relationships/slideLayout" Target="../slideLayouts/slideLayout29.xml"/><Relationship Id="rId5" Type="http://schemas.openxmlformats.org/officeDocument/2006/relationships/image" Target="../media/image55.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2" Type="http://schemas.openxmlformats.org/officeDocument/2006/relationships/image" Target="../media/image155.gif"/><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9.xml"/><Relationship Id="rId5" Type="http://schemas.openxmlformats.org/officeDocument/2006/relationships/image" Target="../media/image159.png"/><Relationship Id="rId4" Type="http://schemas.openxmlformats.org/officeDocument/2006/relationships/image" Target="../media/image158.png"/></Relationships>
</file>

<file path=ppt/slides/_rels/slide31.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1.png"/><Relationship Id="rId7" Type="http://schemas.openxmlformats.org/officeDocument/2006/relationships/image" Target="../media/image164.png"/><Relationship Id="rId2" Type="http://schemas.openxmlformats.org/officeDocument/2006/relationships/image" Target="../media/image160.png"/><Relationship Id="rId1" Type="http://schemas.openxmlformats.org/officeDocument/2006/relationships/slideLayout" Target="../slideLayouts/slideLayout29.xml"/><Relationship Id="rId6" Type="http://schemas.openxmlformats.org/officeDocument/2006/relationships/image" Target="../media/image96.gif"/><Relationship Id="rId5" Type="http://schemas.openxmlformats.org/officeDocument/2006/relationships/image" Target="../media/image163.png"/><Relationship Id="rId10" Type="http://schemas.openxmlformats.org/officeDocument/2006/relationships/image" Target="../media/image158.png"/><Relationship Id="rId4" Type="http://schemas.openxmlformats.org/officeDocument/2006/relationships/image" Target="../media/image162.png"/><Relationship Id="rId9" Type="http://schemas.openxmlformats.org/officeDocument/2006/relationships/image" Target="../media/image166.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7.png"/><Relationship Id="rId1" Type="http://schemas.openxmlformats.org/officeDocument/2006/relationships/slideLayout" Target="../slideLayouts/slideLayout73.xml"/><Relationship Id="rId5" Type="http://schemas.openxmlformats.org/officeDocument/2006/relationships/image" Target="../media/image54.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68.png"/><Relationship Id="rId7" Type="http://schemas.openxmlformats.org/officeDocument/2006/relationships/image" Target="../media/image172.png"/><Relationship Id="rId2" Type="http://schemas.openxmlformats.org/officeDocument/2006/relationships/image" Target="../media/image167.jpg"/><Relationship Id="rId1" Type="http://schemas.openxmlformats.org/officeDocument/2006/relationships/slideLayout" Target="../slideLayouts/slideLayout73.xml"/><Relationship Id="rId6" Type="http://schemas.openxmlformats.org/officeDocument/2006/relationships/image" Target="../media/image171.png"/><Relationship Id="rId5" Type="http://schemas.openxmlformats.org/officeDocument/2006/relationships/image" Target="../media/image170.png"/><Relationship Id="rId10" Type="http://schemas.openxmlformats.org/officeDocument/2006/relationships/image" Target="../media/image174.png"/><Relationship Id="rId4" Type="http://schemas.openxmlformats.org/officeDocument/2006/relationships/image" Target="../media/image169.png"/><Relationship Id="rId9" Type="http://schemas.openxmlformats.org/officeDocument/2006/relationships/image" Target="../media/image173.png"/></Relationships>
</file>

<file path=ppt/slides/_rels/slide3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73.xml"/><Relationship Id="rId5" Type="http://schemas.openxmlformats.org/officeDocument/2006/relationships/image" Target="../media/image178.png"/><Relationship Id="rId4" Type="http://schemas.openxmlformats.org/officeDocument/2006/relationships/image" Target="../media/image177.png"/></Relationships>
</file>

<file path=ppt/slides/_rels/slide35.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73.xml"/><Relationship Id="rId4" Type="http://schemas.openxmlformats.org/officeDocument/2006/relationships/image" Target="../media/image181.png"/></Relationships>
</file>

<file path=ppt/slides/_rels/slide36.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69.png"/><Relationship Id="rId7" Type="http://schemas.openxmlformats.org/officeDocument/2006/relationships/image" Target="../media/image186.png"/><Relationship Id="rId2" Type="http://schemas.openxmlformats.org/officeDocument/2006/relationships/image" Target="../media/image182.png"/><Relationship Id="rId1" Type="http://schemas.openxmlformats.org/officeDocument/2006/relationships/slideLayout" Target="../slideLayouts/slideLayout73.xml"/><Relationship Id="rId6" Type="http://schemas.openxmlformats.org/officeDocument/2006/relationships/image" Target="../media/image185.png"/><Relationship Id="rId11" Type="http://schemas.openxmlformats.org/officeDocument/2006/relationships/image" Target="../media/image179.png"/><Relationship Id="rId5" Type="http://schemas.openxmlformats.org/officeDocument/2006/relationships/image" Target="../media/image184.png"/><Relationship Id="rId10" Type="http://schemas.openxmlformats.org/officeDocument/2006/relationships/image" Target="../media/image175.png"/><Relationship Id="rId4" Type="http://schemas.openxmlformats.org/officeDocument/2006/relationships/image" Target="../media/image183.png"/><Relationship Id="rId9" Type="http://schemas.openxmlformats.org/officeDocument/2006/relationships/image" Target="../media/image187.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8.jpeg"/><Relationship Id="rId1" Type="http://schemas.openxmlformats.org/officeDocument/2006/relationships/slideLayout" Target="../slideLayouts/slideLayout29.xml"/><Relationship Id="rId4" Type="http://schemas.openxmlformats.org/officeDocument/2006/relationships/image" Target="../media/image31.jp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8.jpeg"/><Relationship Id="rId1" Type="http://schemas.openxmlformats.org/officeDocument/2006/relationships/slideLayout" Target="../slideLayouts/slideLayout29.xml"/><Relationship Id="rId4" Type="http://schemas.openxmlformats.org/officeDocument/2006/relationships/image" Target="../media/image31.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image" Target="../media/image27.jpeg"/><Relationship Id="rId2" Type="http://schemas.openxmlformats.org/officeDocument/2006/relationships/image" Target="../media/image8.png"/><Relationship Id="rId1" Type="http://schemas.openxmlformats.org/officeDocument/2006/relationships/slideLayout" Target="../slideLayouts/slideLayout17.xml"/><Relationship Id="rId6" Type="http://schemas.openxmlformats.org/officeDocument/2006/relationships/image" Target="../media/image21.jpeg"/><Relationship Id="rId11" Type="http://schemas.openxmlformats.org/officeDocument/2006/relationships/image" Target="../media/image26.jpg"/><Relationship Id="rId5" Type="http://schemas.openxmlformats.org/officeDocument/2006/relationships/image" Target="../media/image20.jpeg"/><Relationship Id="rId15" Type="http://schemas.openxmlformats.org/officeDocument/2006/relationships/image" Target="../media/image29.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 Id="rId1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image" Target="../media/image189.jp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191.jpg"/><Relationship Id="rId2" Type="http://schemas.openxmlformats.org/officeDocument/2006/relationships/image" Target="../media/image19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www.dreamgate.gr.jp/" TargetMode="External"/><Relationship Id="rId2" Type="http://schemas.openxmlformats.org/officeDocument/2006/relationships/hyperlink" Target="http://www.tsuchiura-jc.jp/" TargetMode="External"/><Relationship Id="rId1" Type="http://schemas.openxmlformats.org/officeDocument/2006/relationships/slideLayout" Target="../slideLayouts/slideLayout7.xml"/><Relationship Id="rId5" Type="http://schemas.openxmlformats.org/officeDocument/2006/relationships/hyperlink" Target="http://www.tsuchiurauoichiba.com/" TargetMode="External"/><Relationship Id="rId4" Type="http://schemas.openxmlformats.org/officeDocument/2006/relationships/hyperlink" Target="http://www.joyfulhonda.com/"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4.png"/><Relationship Id="rId7" Type="http://schemas.openxmlformats.org/officeDocument/2006/relationships/image" Target="../media/image195.png"/><Relationship Id="rId2" Type="http://schemas.openxmlformats.org/officeDocument/2006/relationships/image" Target="../media/image142.png"/><Relationship Id="rId1" Type="http://schemas.openxmlformats.org/officeDocument/2006/relationships/slideLayout" Target="../slideLayouts/slideLayout84.xml"/><Relationship Id="rId6" Type="http://schemas.openxmlformats.org/officeDocument/2006/relationships/image" Target="../media/image194.png"/><Relationship Id="rId11" Type="http://schemas.openxmlformats.org/officeDocument/2006/relationships/image" Target="../media/image197.png"/><Relationship Id="rId5" Type="http://schemas.openxmlformats.org/officeDocument/2006/relationships/image" Target="../media/image193.png"/><Relationship Id="rId10" Type="http://schemas.openxmlformats.org/officeDocument/2006/relationships/image" Target="../media/image196.png"/><Relationship Id="rId4" Type="http://schemas.openxmlformats.org/officeDocument/2006/relationships/image" Target="../media/image192.png"/><Relationship Id="rId9" Type="http://schemas.openxmlformats.org/officeDocument/2006/relationships/image" Target="../media/image14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png"/><Relationship Id="rId1" Type="http://schemas.openxmlformats.org/officeDocument/2006/relationships/slideLayout" Target="../slideLayouts/slideLayout18.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image" Target="../media/image32.png"/></Relationships>
</file>

<file path=ppt/slides/_rels/slide50.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3" Type="http://schemas.openxmlformats.org/officeDocument/2006/relationships/image" Target="../media/image200.jpeg"/><Relationship Id="rId2" Type="http://schemas.openxmlformats.org/officeDocument/2006/relationships/image" Target="../media/image199.png"/><Relationship Id="rId1" Type="http://schemas.openxmlformats.org/officeDocument/2006/relationships/slideLayout" Target="../slideLayouts/slideLayout62.xml"/><Relationship Id="rId4" Type="http://schemas.openxmlformats.org/officeDocument/2006/relationships/image" Target="../media/image20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62.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5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2.png"/><Relationship Id="rId7" Type="http://schemas.openxmlformats.org/officeDocument/2006/relationships/image" Target="../media/image45.png"/><Relationship Id="rId2" Type="http://schemas.openxmlformats.org/officeDocument/2006/relationships/image" Target="../media/image31.jpg"/><Relationship Id="rId1" Type="http://schemas.openxmlformats.org/officeDocument/2006/relationships/slideLayout" Target="../slideLayouts/slideLayout40.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17.png"/><Relationship Id="rId4" Type="http://schemas.openxmlformats.org/officeDocument/2006/relationships/image" Target="../media/image35.png"/><Relationship Id="rId9" Type="http://schemas.openxmlformats.org/officeDocument/2006/relationships/image" Target="../media/image1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2" Type="http://schemas.openxmlformats.org/officeDocument/2006/relationships/hyperlink" Target="http://www.mitsuifudosan.co.jp/lets/column/unyou/unyou23.html" TargetMode="External"/><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51.xml"/></Relationships>
</file>

<file path=ppt/slides/_rels/slide59.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45.png"/><Relationship Id="rId26" Type="http://schemas.openxmlformats.org/officeDocument/2006/relationships/image" Target="../media/image51.png"/><Relationship Id="rId3" Type="http://schemas.openxmlformats.org/officeDocument/2006/relationships/diagramData" Target="../diagrams/data1.xml"/><Relationship Id="rId21" Type="http://schemas.openxmlformats.org/officeDocument/2006/relationships/image" Target="../media/image16.png"/><Relationship Id="rId7" Type="http://schemas.microsoft.com/office/2007/relationships/diagramDrawing" Target="../diagrams/drawing1.xml"/><Relationship Id="rId12" Type="http://schemas.openxmlformats.org/officeDocument/2006/relationships/image" Target="../media/image40.png"/><Relationship Id="rId17" Type="http://schemas.openxmlformats.org/officeDocument/2006/relationships/image" Target="../media/image44.png"/><Relationship Id="rId25" Type="http://schemas.openxmlformats.org/officeDocument/2006/relationships/image" Target="../media/image50.png"/><Relationship Id="rId2" Type="http://schemas.openxmlformats.org/officeDocument/2006/relationships/image" Target="../media/image35.png"/><Relationship Id="rId16" Type="http://schemas.openxmlformats.org/officeDocument/2006/relationships/image" Target="../media/image43.png"/><Relationship Id="rId20" Type="http://schemas.openxmlformats.org/officeDocument/2006/relationships/image" Target="../media/image47.png"/><Relationship Id="rId29" Type="http://schemas.openxmlformats.org/officeDocument/2006/relationships/image" Target="../media/image54.png"/><Relationship Id="rId1" Type="http://schemas.openxmlformats.org/officeDocument/2006/relationships/slideLayout" Target="../slideLayouts/slideLayout17.xml"/><Relationship Id="rId6" Type="http://schemas.openxmlformats.org/officeDocument/2006/relationships/diagramColors" Target="../diagrams/colors1.xml"/><Relationship Id="rId11" Type="http://schemas.openxmlformats.org/officeDocument/2006/relationships/image" Target="../media/image39.png"/><Relationship Id="rId24" Type="http://schemas.openxmlformats.org/officeDocument/2006/relationships/image" Target="../media/image49.png"/><Relationship Id="rId5" Type="http://schemas.openxmlformats.org/officeDocument/2006/relationships/diagramQuickStyle" Target="../diagrams/quickStyle1.xml"/><Relationship Id="rId15" Type="http://schemas.openxmlformats.org/officeDocument/2006/relationships/image" Target="../media/image32.png"/><Relationship Id="rId23" Type="http://schemas.openxmlformats.org/officeDocument/2006/relationships/image" Target="../media/image48.png"/><Relationship Id="rId28" Type="http://schemas.openxmlformats.org/officeDocument/2006/relationships/image" Target="../media/image53.png"/><Relationship Id="rId10" Type="http://schemas.openxmlformats.org/officeDocument/2006/relationships/image" Target="../media/image38.png"/><Relationship Id="rId19" Type="http://schemas.openxmlformats.org/officeDocument/2006/relationships/image" Target="../media/image46.png"/><Relationship Id="rId4" Type="http://schemas.openxmlformats.org/officeDocument/2006/relationships/diagramLayout" Target="../diagrams/layout1.xml"/><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17.png"/><Relationship Id="rId27" Type="http://schemas.openxmlformats.org/officeDocument/2006/relationships/image" Target="../media/image52.png"/><Relationship Id="rId30" Type="http://schemas.openxmlformats.org/officeDocument/2006/relationships/image" Target="../media/image55.png"/></Relationships>
</file>

<file path=ppt/slides/_rels/slide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7.png"/><Relationship Id="rId1" Type="http://schemas.openxmlformats.org/officeDocument/2006/relationships/slideLayout" Target="../slideLayouts/slideLayout51.xml"/><Relationship Id="rId6" Type="http://schemas.openxmlformats.org/officeDocument/2006/relationships/image" Target="../media/image55.png"/><Relationship Id="rId5" Type="http://schemas.openxmlformats.org/officeDocument/2006/relationships/image" Target="../media/image52.png"/><Relationship Id="rId4" Type="http://schemas.openxmlformats.org/officeDocument/2006/relationships/image" Target="../media/image49.pn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8.jpeg"/><Relationship Id="rId7" Type="http://schemas.openxmlformats.org/officeDocument/2006/relationships/image" Target="../media/image62.png"/><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news_20110801-01_img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スライド番号プレースホルダー 1"/>
          <p:cNvSpPr>
            <a:spLocks noGrp="1"/>
          </p:cNvSpPr>
          <p:nvPr>
            <p:ph type="sldNum" sz="quarter" idx="12"/>
          </p:nvPr>
        </p:nvSpPr>
        <p:spPr/>
        <p:txBody>
          <a:bodyPr/>
          <a:lstStyle/>
          <a:p>
            <a:fld id="{FA8F30AE-BE2D-46FD-AE1D-351BB67E9D83}" type="slidenum">
              <a:rPr kumimoji="1" lang="ja-JP" altLang="en-US" smtClean="0"/>
              <a:t>1</a:t>
            </a:fld>
            <a:endParaRPr kumimoji="1" lang="ja-JP" altLang="en-US"/>
          </a:p>
        </p:txBody>
      </p:sp>
      <p:sp>
        <p:nvSpPr>
          <p:cNvPr id="4" name="テキスト ボックス 3"/>
          <p:cNvSpPr txBox="1"/>
          <p:nvPr/>
        </p:nvSpPr>
        <p:spPr>
          <a:xfrm>
            <a:off x="28285" y="267969"/>
            <a:ext cx="5742317" cy="1015663"/>
          </a:xfrm>
          <a:prstGeom prst="rect">
            <a:avLst/>
          </a:prstGeom>
          <a:noFill/>
        </p:spPr>
        <p:txBody>
          <a:bodyPr wrap="square" rtlCol="0">
            <a:spAutoFit/>
          </a:bodyPr>
          <a:lstStyle/>
          <a:p>
            <a:r>
              <a:rPr kumimoji="1" lang="ja-JP" altLang="en-US" sz="6000" dirty="0" smtClean="0">
                <a:solidFill>
                  <a:schemeClr val="bg1"/>
                </a:solidFill>
              </a:rPr>
              <a:t>ダイヤモンド土浦</a:t>
            </a:r>
            <a:endParaRPr kumimoji="1" lang="ja-JP" altLang="en-US" sz="6000" dirty="0">
              <a:solidFill>
                <a:schemeClr val="bg1"/>
              </a:solidFill>
            </a:endParaRPr>
          </a:p>
        </p:txBody>
      </p:sp>
      <p:sp>
        <p:nvSpPr>
          <p:cNvPr id="10" name="テキスト ボックス 9"/>
          <p:cNvSpPr txBox="1"/>
          <p:nvPr/>
        </p:nvSpPr>
        <p:spPr>
          <a:xfrm>
            <a:off x="5082344" y="5657671"/>
            <a:ext cx="4061656" cy="1200329"/>
          </a:xfrm>
          <a:prstGeom prst="rect">
            <a:avLst/>
          </a:prstGeom>
          <a:solidFill>
            <a:schemeClr val="bg1"/>
          </a:solidFill>
        </p:spPr>
        <p:txBody>
          <a:bodyPr wrap="square" rtlCol="0">
            <a:spAutoFit/>
          </a:bodyPr>
          <a:lstStyle/>
          <a:p>
            <a:pPr algn="ctr"/>
            <a:r>
              <a:rPr kumimoji="1" lang="ja-JP" altLang="en-US" dirty="0" smtClean="0"/>
              <a:t>都市計画マスタープラン策定実習</a:t>
            </a:r>
            <a:r>
              <a:rPr kumimoji="1" lang="en-US" altLang="ja-JP" dirty="0" smtClean="0"/>
              <a:t>1</a:t>
            </a:r>
            <a:r>
              <a:rPr kumimoji="1" lang="ja-JP" altLang="en-US" dirty="0" smtClean="0"/>
              <a:t>班</a:t>
            </a:r>
            <a:endParaRPr kumimoji="1" lang="en-US" altLang="ja-JP" dirty="0" smtClean="0"/>
          </a:p>
          <a:p>
            <a:pPr algn="ctr"/>
            <a:r>
              <a:rPr lang="en-US" altLang="ja-JP" dirty="0" smtClean="0"/>
              <a:t>(</a:t>
            </a:r>
            <a:r>
              <a:rPr lang="ja-JP" altLang="en-US" dirty="0" smtClean="0"/>
              <a:t>班長</a:t>
            </a:r>
            <a:r>
              <a:rPr lang="en-US" altLang="ja-JP" dirty="0" smtClean="0"/>
              <a:t>)</a:t>
            </a:r>
            <a:r>
              <a:rPr lang="ja-JP" altLang="en-US" dirty="0" smtClean="0"/>
              <a:t>　</a:t>
            </a:r>
            <a:r>
              <a:rPr lang="ja-JP" altLang="en-US" dirty="0"/>
              <a:t>小野将平　</a:t>
            </a:r>
            <a:r>
              <a:rPr lang="en-US" altLang="ja-JP" dirty="0" smtClean="0"/>
              <a:t>(</a:t>
            </a:r>
            <a:r>
              <a:rPr lang="ja-JP" altLang="en-US" dirty="0" smtClean="0"/>
              <a:t>副班長</a:t>
            </a:r>
            <a:r>
              <a:rPr lang="en-US" altLang="ja-JP" dirty="0" smtClean="0"/>
              <a:t>)</a:t>
            </a:r>
            <a:r>
              <a:rPr lang="ja-JP" altLang="en-US" dirty="0"/>
              <a:t>　平井元貴</a:t>
            </a:r>
            <a:endParaRPr lang="en-US" altLang="ja-JP" dirty="0"/>
          </a:p>
          <a:p>
            <a:pPr algn="ctr"/>
            <a:r>
              <a:rPr kumimoji="1" lang="ja-JP" altLang="en-US" dirty="0" smtClean="0"/>
              <a:t>石崎絢子　竹川豪一　豊川季絵</a:t>
            </a:r>
            <a:endParaRPr kumimoji="1" lang="en-US" altLang="ja-JP" dirty="0" smtClean="0"/>
          </a:p>
          <a:p>
            <a:pPr algn="ctr"/>
            <a:r>
              <a:rPr lang="en-US" altLang="ja-JP" dirty="0" smtClean="0"/>
              <a:t>TA</a:t>
            </a:r>
            <a:r>
              <a:rPr lang="ja-JP" altLang="en-US" dirty="0" smtClean="0"/>
              <a:t>　伊藤彰良</a:t>
            </a:r>
            <a:endParaRPr kumimoji="1" lang="ja-JP" altLang="en-US" dirty="0"/>
          </a:p>
        </p:txBody>
      </p:sp>
    </p:spTree>
    <p:extLst>
      <p:ext uri="{BB962C8B-B14F-4D97-AF65-F5344CB8AC3E}">
        <p14:creationId xmlns:p14="http://schemas.microsoft.com/office/powerpoint/2010/main" val="2133786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TW" altLang="en-US" sz="4000" dirty="0">
                <a:solidFill>
                  <a:prstClr val="black"/>
                </a:solidFill>
                <a:latin typeface="ＭＳ Ｐゴシック" panose="020B0600070205080204" pitchFamily="50" charset="-128"/>
                <a:ea typeface="ＭＳ Ｐゴシック" panose="020B0600070205080204" pitchFamily="50" charset="-128"/>
              </a:rPr>
              <a:t>大和町再開発事業</a:t>
            </a: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pic>
        <p:nvPicPr>
          <p:cNvPr id="6" name="コンテンツ プレースホルダー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054" y="1066285"/>
            <a:ext cx="8073701" cy="4993594"/>
          </a:xfrm>
          <a:prstGeom prst="rect">
            <a:avLst/>
          </a:prstGeom>
          <a:solidFill>
            <a:srgbClr val="139EB3"/>
          </a:solidFill>
        </p:spPr>
      </p:pic>
      <p:sp>
        <p:nvSpPr>
          <p:cNvPr id="8" name="線吹き出し 1 (枠付き) 7"/>
          <p:cNvSpPr/>
          <p:nvPr/>
        </p:nvSpPr>
        <p:spPr>
          <a:xfrm>
            <a:off x="6902853" y="1354396"/>
            <a:ext cx="2086886" cy="771490"/>
          </a:xfrm>
          <a:prstGeom prst="borderCallout1">
            <a:avLst>
              <a:gd name="adj1" fmla="val 72434"/>
              <a:gd name="adj2" fmla="val -2147"/>
              <a:gd name="adj3" fmla="val 274470"/>
              <a:gd name="adj4" fmla="val -97142"/>
            </a:avLst>
          </a:prstGeom>
          <a:solidFill>
            <a:srgbClr val="BA984E"/>
          </a:solidFill>
          <a:ln w="38100">
            <a:solidFill>
              <a:srgbClr val="BA984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white"/>
                </a:solidFill>
              </a:rPr>
              <a:t>低未利用地・</a:t>
            </a:r>
            <a:endParaRPr lang="en-US" altLang="ja-JP" sz="2400" dirty="0">
              <a:solidFill>
                <a:prstClr val="white"/>
              </a:solidFill>
            </a:endParaRPr>
          </a:p>
          <a:p>
            <a:pPr algn="ctr"/>
            <a:r>
              <a:rPr lang="ja-JP" altLang="en-US" sz="2400" dirty="0">
                <a:solidFill>
                  <a:prstClr val="white"/>
                </a:solidFill>
              </a:rPr>
              <a:t>老朽木造家屋</a:t>
            </a:r>
          </a:p>
        </p:txBody>
      </p:sp>
      <p:sp>
        <p:nvSpPr>
          <p:cNvPr id="9" name="線吹き出し 1 (枠付き) 8"/>
          <p:cNvSpPr/>
          <p:nvPr/>
        </p:nvSpPr>
        <p:spPr>
          <a:xfrm>
            <a:off x="6994026" y="2842197"/>
            <a:ext cx="1995713" cy="627747"/>
          </a:xfrm>
          <a:prstGeom prst="borderCallout1">
            <a:avLst>
              <a:gd name="adj1" fmla="val 72434"/>
              <a:gd name="adj2" fmla="val -2147"/>
              <a:gd name="adj3" fmla="val 177065"/>
              <a:gd name="adj4" fmla="val -40410"/>
            </a:avLst>
          </a:prstGeom>
          <a:solidFill>
            <a:srgbClr val="A194A8"/>
          </a:solidFill>
          <a:ln w="38100">
            <a:solidFill>
              <a:srgbClr val="A194A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white"/>
                </a:solidFill>
              </a:rPr>
              <a:t>空きが目立つ雑居ビル</a:t>
            </a:r>
          </a:p>
        </p:txBody>
      </p:sp>
      <p:sp>
        <p:nvSpPr>
          <p:cNvPr id="10" name="線吹き出し 1 (枠付き) 9"/>
          <p:cNvSpPr/>
          <p:nvPr/>
        </p:nvSpPr>
        <p:spPr>
          <a:xfrm>
            <a:off x="328722" y="4125398"/>
            <a:ext cx="1816464" cy="398777"/>
          </a:xfrm>
          <a:prstGeom prst="borderCallout1">
            <a:avLst>
              <a:gd name="adj1" fmla="val 110329"/>
              <a:gd name="adj2" fmla="val 54527"/>
              <a:gd name="adj3" fmla="val 219278"/>
              <a:gd name="adj4" fmla="val 80824"/>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white"/>
                </a:solidFill>
              </a:rPr>
              <a:t>市役所移転</a:t>
            </a:r>
          </a:p>
        </p:txBody>
      </p:sp>
      <p:sp>
        <p:nvSpPr>
          <p:cNvPr id="11" name="線吹き出し 1 (枠付き) 10"/>
          <p:cNvSpPr/>
          <p:nvPr/>
        </p:nvSpPr>
        <p:spPr>
          <a:xfrm>
            <a:off x="7573495" y="4572000"/>
            <a:ext cx="1416244" cy="676963"/>
          </a:xfrm>
          <a:prstGeom prst="borderCallout1">
            <a:avLst>
              <a:gd name="adj1" fmla="val 54337"/>
              <a:gd name="adj2" fmla="val -1808"/>
              <a:gd name="adj3" fmla="val -45751"/>
              <a:gd name="adj4" fmla="val -53525"/>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white"/>
                </a:solidFill>
              </a:rPr>
              <a:t>土浦駅北再開発</a:t>
            </a:r>
          </a:p>
        </p:txBody>
      </p:sp>
      <p:sp>
        <p:nvSpPr>
          <p:cNvPr id="12" name="下矢印 11"/>
          <p:cNvSpPr/>
          <p:nvPr/>
        </p:nvSpPr>
        <p:spPr>
          <a:xfrm rot="9296647">
            <a:off x="1392624" y="980932"/>
            <a:ext cx="416655" cy="1047132"/>
          </a:xfrm>
          <a:prstGeom prst="down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rgbClr val="0070C0"/>
              </a:solidFill>
            </a:endParaRPr>
          </a:p>
        </p:txBody>
      </p:sp>
      <p:sp>
        <p:nvSpPr>
          <p:cNvPr id="13" name="テキスト ボックス 12"/>
          <p:cNvSpPr txBox="1"/>
          <p:nvPr/>
        </p:nvSpPr>
        <p:spPr>
          <a:xfrm>
            <a:off x="328722" y="2112575"/>
            <a:ext cx="1723549" cy="461665"/>
          </a:xfrm>
          <a:prstGeom prst="rect">
            <a:avLst/>
          </a:prstGeom>
          <a:solidFill>
            <a:schemeClr val="accent5"/>
          </a:solidFill>
          <a:ln w="38100">
            <a:solidFill>
              <a:schemeClr val="accent5"/>
            </a:solidFill>
          </a:ln>
        </p:spPr>
        <p:txBody>
          <a:bodyPr wrap="none" rtlCol="0">
            <a:spAutoFit/>
          </a:bodyPr>
          <a:lstStyle/>
          <a:p>
            <a:r>
              <a:rPr lang="ja-JP" altLang="en-US" sz="2400" dirty="0">
                <a:solidFill>
                  <a:prstClr val="white"/>
                </a:solidFill>
              </a:rPr>
              <a:t>至亀城公園</a:t>
            </a:r>
          </a:p>
        </p:txBody>
      </p:sp>
      <p:sp>
        <p:nvSpPr>
          <p:cNvPr id="14" name="テキスト ボックス 13"/>
          <p:cNvSpPr txBox="1"/>
          <p:nvPr/>
        </p:nvSpPr>
        <p:spPr>
          <a:xfrm>
            <a:off x="3201903" y="1523447"/>
            <a:ext cx="1696298" cy="461665"/>
          </a:xfrm>
          <a:prstGeom prst="rect">
            <a:avLst/>
          </a:prstGeom>
          <a:solidFill>
            <a:srgbClr val="A1BD94"/>
          </a:solidFill>
          <a:ln w="38100">
            <a:solidFill>
              <a:srgbClr val="9EBD94"/>
            </a:solidFill>
          </a:ln>
        </p:spPr>
        <p:txBody>
          <a:bodyPr wrap="none" rtlCol="0">
            <a:spAutoFit/>
          </a:bodyPr>
          <a:lstStyle/>
          <a:p>
            <a:r>
              <a:rPr lang="ja-JP" altLang="en-US" sz="2400" dirty="0">
                <a:solidFill>
                  <a:prstClr val="white"/>
                </a:solidFill>
              </a:rPr>
              <a:t>モール５０５</a:t>
            </a:r>
            <a:endParaRPr lang="en-US" altLang="ja-JP" sz="2400" dirty="0">
              <a:solidFill>
                <a:prstClr val="white"/>
              </a:solidFill>
            </a:endParaRPr>
          </a:p>
        </p:txBody>
      </p:sp>
      <p:sp>
        <p:nvSpPr>
          <p:cNvPr id="16" name="正方形/長方形 15"/>
          <p:cNvSpPr/>
          <p:nvPr/>
        </p:nvSpPr>
        <p:spPr>
          <a:xfrm>
            <a:off x="774428" y="6143677"/>
            <a:ext cx="7591167" cy="523220"/>
          </a:xfrm>
          <a:prstGeom prst="rect">
            <a:avLst/>
          </a:prstGeom>
        </p:spPr>
        <p:txBody>
          <a:bodyPr wrap="square">
            <a:spAutoFit/>
          </a:bodyPr>
          <a:lstStyle/>
          <a:p>
            <a:r>
              <a:rPr lang="ja-JP" altLang="en-US" sz="2800" dirty="0">
                <a:solidFill>
                  <a:prstClr val="black"/>
                </a:solidFill>
              </a:rPr>
              <a:t>駅前一等地にも関わらず問題・課題の多いエリア</a:t>
            </a: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10</a:t>
            </a:fld>
            <a:endParaRPr lang="ja-JP" altLang="en-US" sz="2000">
              <a:solidFill>
                <a:prstClr val="black">
                  <a:tint val="75000"/>
                </a:prstClr>
              </a:solidFill>
            </a:endParaRPr>
          </a:p>
        </p:txBody>
      </p:sp>
    </p:spTree>
    <p:extLst>
      <p:ext uri="{BB962C8B-B14F-4D97-AF65-F5344CB8AC3E}">
        <p14:creationId xmlns:p14="http://schemas.microsoft.com/office/powerpoint/2010/main" val="29166760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TW" altLang="en-US" sz="4000" dirty="0">
                <a:solidFill>
                  <a:prstClr val="black"/>
                </a:solidFill>
                <a:latin typeface="ＭＳ Ｐゴシック" panose="020B0600070205080204" pitchFamily="50" charset="-128"/>
                <a:ea typeface="ＭＳ Ｐゴシック" panose="020B0600070205080204" pitchFamily="50" charset="-128"/>
              </a:rPr>
              <a:t>大和町再開発事業</a:t>
            </a: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pic>
        <p:nvPicPr>
          <p:cNvPr id="6" name="コンテンツ プレースホルダー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592" y="1050481"/>
            <a:ext cx="8113465" cy="5018187"/>
          </a:xfrm>
          <a:prstGeom prst="rect">
            <a:avLst/>
          </a:prstGeom>
        </p:spPr>
      </p:pic>
      <p:cxnSp>
        <p:nvCxnSpPr>
          <p:cNvPr id="8" name="直線矢印コネクタ 7"/>
          <p:cNvCxnSpPr/>
          <p:nvPr/>
        </p:nvCxnSpPr>
        <p:spPr>
          <a:xfrm flipV="1">
            <a:off x="2719780" y="2627741"/>
            <a:ext cx="1499711" cy="678861"/>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p:cNvCxnSpPr/>
          <p:nvPr/>
        </p:nvCxnSpPr>
        <p:spPr>
          <a:xfrm flipH="1">
            <a:off x="5337687" y="2523356"/>
            <a:ext cx="2916627" cy="2477664"/>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6303454" y="3268439"/>
            <a:ext cx="249810" cy="738606"/>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3424655" y="2827952"/>
            <a:ext cx="1363473" cy="1011618"/>
          </a:xfrm>
          <a:prstGeom prst="ellipse">
            <a:avLst/>
          </a:prstGeom>
          <a:solidFill>
            <a:schemeClr val="accent6">
              <a:lumMod val="40000"/>
              <a:lumOff val="60000"/>
            </a:schemeClr>
          </a:solidFill>
          <a:ln w="5715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3" name="フリーフォーム 12"/>
          <p:cNvSpPr/>
          <p:nvPr/>
        </p:nvSpPr>
        <p:spPr>
          <a:xfrm rot="328278">
            <a:off x="6578740" y="2359459"/>
            <a:ext cx="1471318" cy="1278074"/>
          </a:xfrm>
          <a:custGeom>
            <a:avLst/>
            <a:gdLst>
              <a:gd name="connsiteX0" fmla="*/ 0 w 1765005"/>
              <a:gd name="connsiteY0" fmla="*/ 170121 h 1339703"/>
              <a:gd name="connsiteX1" fmla="*/ 988828 w 1765005"/>
              <a:gd name="connsiteY1" fmla="*/ 0 h 1339703"/>
              <a:gd name="connsiteX2" fmla="*/ 1765005 w 1765005"/>
              <a:gd name="connsiteY2" fmla="*/ 212652 h 1339703"/>
              <a:gd name="connsiteX3" fmla="*/ 467833 w 1765005"/>
              <a:gd name="connsiteY3" fmla="*/ 1339703 h 1339703"/>
              <a:gd name="connsiteX4" fmla="*/ 0 w 1765005"/>
              <a:gd name="connsiteY4" fmla="*/ 170121 h 1339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5005" h="1339703">
                <a:moveTo>
                  <a:pt x="0" y="170121"/>
                </a:moveTo>
                <a:lnTo>
                  <a:pt x="988828" y="0"/>
                </a:lnTo>
                <a:lnTo>
                  <a:pt x="1765005" y="212652"/>
                </a:lnTo>
                <a:lnTo>
                  <a:pt x="467833" y="1339703"/>
                </a:lnTo>
                <a:lnTo>
                  <a:pt x="0" y="170121"/>
                </a:lnTo>
                <a:close/>
              </a:path>
            </a:pathLst>
          </a:custGeom>
          <a:solidFill>
            <a:schemeClr val="bg1">
              <a:lumMod val="75000"/>
            </a:schemeClr>
          </a:solidFill>
          <a:ln w="571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4" name="円/楕円 13"/>
          <p:cNvSpPr/>
          <p:nvPr/>
        </p:nvSpPr>
        <p:spPr>
          <a:xfrm rot="20064675">
            <a:off x="5600558" y="3853256"/>
            <a:ext cx="904198" cy="390039"/>
          </a:xfrm>
          <a:prstGeom prst="ellipse">
            <a:avLst/>
          </a:prstGeom>
          <a:solidFill>
            <a:srgbClr val="FFCCFF"/>
          </a:solidFill>
          <a:ln w="57150">
            <a:solidFill>
              <a:srgbClr val="FF9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6" name="線吹き出し 1 (枠付き) 15"/>
          <p:cNvSpPr/>
          <p:nvPr/>
        </p:nvSpPr>
        <p:spPr>
          <a:xfrm>
            <a:off x="6211331" y="4940462"/>
            <a:ext cx="2816372" cy="736617"/>
          </a:xfrm>
          <a:prstGeom prst="borderCallout1">
            <a:avLst>
              <a:gd name="adj1" fmla="val 57697"/>
              <a:gd name="adj2" fmla="val -1808"/>
              <a:gd name="adj3" fmla="val -114043"/>
              <a:gd name="adj4" fmla="val -8281"/>
            </a:avLst>
          </a:prstGeom>
          <a:solidFill>
            <a:srgbClr val="FFCCFF"/>
          </a:solidFill>
          <a:ln w="38100">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black"/>
                </a:solidFill>
              </a:rPr>
              <a:t>雑貨屋やカフェなど</a:t>
            </a:r>
            <a:endParaRPr lang="en-US" altLang="ja-JP" sz="2400" dirty="0">
              <a:solidFill>
                <a:prstClr val="black"/>
              </a:solidFill>
            </a:endParaRPr>
          </a:p>
          <a:p>
            <a:pPr algn="ctr"/>
            <a:r>
              <a:rPr lang="ja-JP" altLang="en-US" sz="2400" dirty="0">
                <a:solidFill>
                  <a:prstClr val="black"/>
                </a:solidFill>
              </a:rPr>
              <a:t>落ち着いた店を誘致</a:t>
            </a:r>
          </a:p>
        </p:txBody>
      </p:sp>
      <p:sp>
        <p:nvSpPr>
          <p:cNvPr id="17" name="線吹き出し 1 (枠付き) 16"/>
          <p:cNvSpPr/>
          <p:nvPr/>
        </p:nvSpPr>
        <p:spPr>
          <a:xfrm>
            <a:off x="2985247" y="4940463"/>
            <a:ext cx="2728024" cy="963490"/>
          </a:xfrm>
          <a:prstGeom prst="borderCallout1">
            <a:avLst>
              <a:gd name="adj1" fmla="val -7566"/>
              <a:gd name="adj2" fmla="val 49009"/>
              <a:gd name="adj3" fmla="val -170046"/>
              <a:gd name="adj4" fmla="val 37446"/>
            </a:avLst>
          </a:prstGeom>
          <a:solidFill>
            <a:srgbClr val="C5E0B4"/>
          </a:solidFill>
          <a:ln w="38100">
            <a:solidFill>
              <a:srgbClr val="99D3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black"/>
                </a:solidFill>
              </a:rPr>
              <a:t>エリアの拠点となる</a:t>
            </a:r>
            <a:endParaRPr lang="en-US" altLang="ja-JP" sz="2400" dirty="0">
              <a:solidFill>
                <a:prstClr val="black"/>
              </a:solidFill>
            </a:endParaRPr>
          </a:p>
          <a:p>
            <a:pPr algn="ctr"/>
            <a:r>
              <a:rPr lang="ja-JP" altLang="en-US" sz="2400" dirty="0">
                <a:solidFill>
                  <a:prstClr val="black"/>
                </a:solidFill>
              </a:rPr>
              <a:t>公園整備</a:t>
            </a:r>
            <a:endParaRPr lang="en-US" altLang="ja-JP" sz="2400" dirty="0">
              <a:solidFill>
                <a:prstClr val="black"/>
              </a:solidFill>
            </a:endParaRPr>
          </a:p>
        </p:txBody>
      </p:sp>
      <p:sp>
        <p:nvSpPr>
          <p:cNvPr id="18" name="線吹き出し 1 (枠付き) 17"/>
          <p:cNvSpPr/>
          <p:nvPr/>
        </p:nvSpPr>
        <p:spPr>
          <a:xfrm>
            <a:off x="3498839" y="1050481"/>
            <a:ext cx="2415008" cy="694370"/>
          </a:xfrm>
          <a:prstGeom prst="borderCallout1">
            <a:avLst>
              <a:gd name="adj1" fmla="val 55592"/>
              <a:gd name="adj2" fmla="val -2110"/>
              <a:gd name="adj3" fmla="val 136498"/>
              <a:gd name="adj4" fmla="val -41265"/>
            </a:avLst>
          </a:prstGeom>
          <a:solidFill>
            <a:srgbClr val="9B6364"/>
          </a:solidFill>
          <a:ln w="38100">
            <a:solidFill>
              <a:srgbClr val="7A50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smtClean="0">
                <a:solidFill>
                  <a:prstClr val="black"/>
                </a:solidFill>
              </a:rPr>
              <a:t>中層集合住宅</a:t>
            </a:r>
            <a:endParaRPr lang="en-US" altLang="ja-JP" sz="2400" dirty="0">
              <a:solidFill>
                <a:prstClr val="black"/>
              </a:solidFill>
            </a:endParaRPr>
          </a:p>
        </p:txBody>
      </p:sp>
      <p:cxnSp>
        <p:nvCxnSpPr>
          <p:cNvPr id="19" name="直線矢印コネクタ 18"/>
          <p:cNvCxnSpPr/>
          <p:nvPr/>
        </p:nvCxnSpPr>
        <p:spPr>
          <a:xfrm>
            <a:off x="4144807" y="2677049"/>
            <a:ext cx="493493" cy="22142"/>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1" name="円/楕円 20"/>
          <p:cNvSpPr/>
          <p:nvPr/>
        </p:nvSpPr>
        <p:spPr>
          <a:xfrm rot="1762322">
            <a:off x="2220106" y="3555484"/>
            <a:ext cx="1868175" cy="406812"/>
          </a:xfrm>
          <a:prstGeom prst="ellipse">
            <a:avLst/>
          </a:prstGeom>
          <a:solidFill>
            <a:schemeClr val="accent1">
              <a:lumMod val="40000"/>
              <a:lumOff val="60000"/>
            </a:schemeClr>
          </a:solidFill>
          <a:ln w="5715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22" name="線吹き出し 1 (枠付き) 21"/>
          <p:cNvSpPr/>
          <p:nvPr/>
        </p:nvSpPr>
        <p:spPr>
          <a:xfrm>
            <a:off x="262530" y="4180646"/>
            <a:ext cx="2566659" cy="1065474"/>
          </a:xfrm>
          <a:prstGeom prst="borderCallout1">
            <a:avLst>
              <a:gd name="adj1" fmla="val -8619"/>
              <a:gd name="adj2" fmla="val 50115"/>
              <a:gd name="adj3" fmla="val -38025"/>
              <a:gd name="adj4" fmla="val 109697"/>
            </a:avLst>
          </a:prstGeom>
          <a:solidFill>
            <a:srgbClr val="BDD7EE"/>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black"/>
                </a:solidFill>
              </a:rPr>
              <a:t>銀行や郵便局など</a:t>
            </a:r>
            <a:endParaRPr lang="en-US" altLang="ja-JP" sz="2400" dirty="0">
              <a:solidFill>
                <a:prstClr val="black"/>
              </a:solidFill>
            </a:endParaRPr>
          </a:p>
          <a:p>
            <a:pPr algn="ctr"/>
            <a:r>
              <a:rPr lang="ja-JP" altLang="en-US" sz="2400" dirty="0">
                <a:solidFill>
                  <a:prstClr val="black"/>
                </a:solidFill>
              </a:rPr>
              <a:t>利用頻度の高い施設を配置</a:t>
            </a:r>
          </a:p>
        </p:txBody>
      </p:sp>
      <p:sp>
        <p:nvSpPr>
          <p:cNvPr id="23" name="線吹き出し 1 (枠付き) 22"/>
          <p:cNvSpPr/>
          <p:nvPr/>
        </p:nvSpPr>
        <p:spPr>
          <a:xfrm>
            <a:off x="7102823" y="3924675"/>
            <a:ext cx="2209035" cy="495812"/>
          </a:xfrm>
          <a:prstGeom prst="borderCallout1">
            <a:avLst>
              <a:gd name="adj1" fmla="val -15175"/>
              <a:gd name="adj2" fmla="val 50354"/>
              <a:gd name="adj3" fmla="val -307390"/>
              <a:gd name="adj4" fmla="val -16054"/>
            </a:avLst>
          </a:prstGeom>
          <a:solidFill>
            <a:schemeClr val="accent1">
              <a:lumMod val="40000"/>
              <a:lumOff val="6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dirty="0">
                <a:solidFill>
                  <a:prstClr val="black"/>
                </a:solidFill>
              </a:rPr>
              <a:t>回遊性の向上</a:t>
            </a:r>
            <a:endParaRPr lang="en-US" altLang="ja-JP" sz="2400" dirty="0">
              <a:solidFill>
                <a:prstClr val="black"/>
              </a:solidFill>
            </a:endParaRPr>
          </a:p>
        </p:txBody>
      </p:sp>
      <p:sp>
        <p:nvSpPr>
          <p:cNvPr id="24" name="円/楕円 23"/>
          <p:cNvSpPr/>
          <p:nvPr/>
        </p:nvSpPr>
        <p:spPr>
          <a:xfrm rot="2797864">
            <a:off x="1621791" y="2792910"/>
            <a:ext cx="748412" cy="271650"/>
          </a:xfrm>
          <a:prstGeom prst="ellipse">
            <a:avLst/>
          </a:prstGeom>
          <a:solidFill>
            <a:schemeClr val="accent1">
              <a:lumMod val="40000"/>
              <a:lumOff val="60000"/>
            </a:schemeClr>
          </a:solidFill>
          <a:ln w="5715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cxnSp>
        <p:nvCxnSpPr>
          <p:cNvPr id="30" name="直線矢印コネクタ 29"/>
          <p:cNvCxnSpPr/>
          <p:nvPr/>
        </p:nvCxnSpPr>
        <p:spPr>
          <a:xfrm flipV="1">
            <a:off x="6303454" y="2243708"/>
            <a:ext cx="1298332" cy="233084"/>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a:off x="7703675" y="2300979"/>
            <a:ext cx="550639" cy="222377"/>
          </a:xfrm>
          <a:prstGeom prst="straightConnector1">
            <a:avLst/>
          </a:prstGeom>
          <a:ln w="762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9" name="正方形/長方形 38"/>
          <p:cNvSpPr/>
          <p:nvPr/>
        </p:nvSpPr>
        <p:spPr>
          <a:xfrm>
            <a:off x="774428" y="6143677"/>
            <a:ext cx="7876629" cy="523220"/>
          </a:xfrm>
          <a:prstGeom prst="rect">
            <a:avLst/>
          </a:prstGeom>
        </p:spPr>
        <p:txBody>
          <a:bodyPr wrap="square">
            <a:spAutoFit/>
          </a:bodyPr>
          <a:lstStyle/>
          <a:p>
            <a:pPr algn="ctr"/>
            <a:r>
              <a:rPr lang="ja-JP" altLang="en-US" sz="2800" dirty="0" smtClean="0">
                <a:solidFill>
                  <a:prstClr val="black"/>
                </a:solidFill>
              </a:rPr>
              <a:t>多世代のための拠点</a:t>
            </a:r>
            <a:r>
              <a:rPr lang="ja-JP" altLang="en-US" sz="2800" dirty="0">
                <a:solidFill>
                  <a:prstClr val="black"/>
                </a:solidFill>
              </a:rPr>
              <a:t>の</a:t>
            </a:r>
            <a:r>
              <a:rPr lang="ja-JP" altLang="en-US" sz="2800" dirty="0" smtClean="0">
                <a:solidFill>
                  <a:prstClr val="black"/>
                </a:solidFill>
              </a:rPr>
              <a:t>整備＋エリアの回遊性向上</a:t>
            </a:r>
            <a:endParaRPr lang="ja-JP" altLang="en-US" sz="2800" dirty="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11</a:t>
            </a:fld>
            <a:endParaRPr lang="ja-JP" altLang="en-US" sz="2000">
              <a:solidFill>
                <a:prstClr val="black">
                  <a:tint val="75000"/>
                </a:prstClr>
              </a:solidFill>
            </a:endParaRP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Tree>
    <p:extLst>
      <p:ext uri="{BB962C8B-B14F-4D97-AF65-F5344CB8AC3E}">
        <p14:creationId xmlns:p14="http://schemas.microsoft.com/office/powerpoint/2010/main" val="2544975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図 34"/>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482716" y="1488522"/>
            <a:ext cx="5491010" cy="4118257"/>
          </a:xfrm>
          <a:prstGeom prst="rect">
            <a:avLst/>
          </a:prstGeom>
          <a:solidFill>
            <a:schemeClr val="bg1">
              <a:alpha val="36000"/>
            </a:schemeClr>
          </a:solidFill>
          <a:ln>
            <a:solidFill>
              <a:schemeClr val="accent3">
                <a:shade val="50000"/>
                <a:alpha val="48000"/>
              </a:schemeClr>
            </a:solidFill>
          </a:ln>
        </p:spPr>
      </p:pic>
      <p:sp>
        <p:nvSpPr>
          <p:cNvPr id="67" name="正方形/長方形 66"/>
          <p:cNvSpPr/>
          <p:nvPr/>
        </p:nvSpPr>
        <p:spPr>
          <a:xfrm>
            <a:off x="4317732" y="4451343"/>
            <a:ext cx="4549991"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66" name="正方形/長方形 65"/>
          <p:cNvSpPr/>
          <p:nvPr/>
        </p:nvSpPr>
        <p:spPr>
          <a:xfrm>
            <a:off x="4312360" y="2163989"/>
            <a:ext cx="4555363" cy="1037968"/>
          </a:xfrm>
          <a:prstGeom prst="rect">
            <a:avLst/>
          </a:prstGeom>
          <a:pattFill prst="pct25">
            <a:fgClr>
              <a:srgbClr val="F8806C"/>
            </a:fgClr>
            <a:bgClr>
              <a:schemeClr val="bg1"/>
            </a:bgClr>
          </a:patt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64" name="正方形/長方形 63"/>
          <p:cNvSpPr/>
          <p:nvPr/>
        </p:nvSpPr>
        <p:spPr>
          <a:xfrm>
            <a:off x="4312359" y="3316114"/>
            <a:ext cx="4555364" cy="1037968"/>
          </a:xfrm>
          <a:prstGeom prst="rect">
            <a:avLst/>
          </a:prstGeom>
          <a:pattFill prst="pct25">
            <a:fgClr>
              <a:srgbClr val="F8806C"/>
            </a:fgClr>
            <a:bgClr>
              <a:schemeClr val="bg1"/>
            </a:bgClr>
          </a:pattFill>
          <a:ln>
            <a:solidFill>
              <a:schemeClr val="accent1">
                <a:shade val="50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2" name="正方形/長方形 1"/>
          <p:cNvSpPr/>
          <p:nvPr/>
        </p:nvSpPr>
        <p:spPr>
          <a:xfrm>
            <a:off x="-1988" y="13783"/>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モール５０５の減築再編</a:t>
            </a: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48005"/>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pic>
        <p:nvPicPr>
          <p:cNvPr id="7" name="図 6"/>
          <p:cNvPicPr>
            <a:picLocks noChangeAspect="1"/>
          </p:cNvPicPr>
          <p:nvPr/>
        </p:nvPicPr>
        <p:blipFill rotWithShape="1">
          <a:blip r:embed="rId3" cstate="print">
            <a:extLst>
              <a:ext uri="{28A0092B-C50C-407E-A947-70E740481C1C}">
                <a14:useLocalDpi xmlns:a14="http://schemas.microsoft.com/office/drawing/2010/main" val="0"/>
              </a:ext>
            </a:extLst>
          </a:blip>
          <a:srcRect b="5029"/>
          <a:stretch/>
        </p:blipFill>
        <p:spPr>
          <a:xfrm>
            <a:off x="118961" y="1343983"/>
            <a:ext cx="3217364" cy="2206401"/>
          </a:xfrm>
          <a:prstGeom prst="rect">
            <a:avLst/>
          </a:prstGeom>
          <a:ln>
            <a:solidFill>
              <a:schemeClr val="tx1"/>
            </a:solidFill>
          </a:ln>
        </p:spPr>
      </p:pic>
      <p:sp>
        <p:nvSpPr>
          <p:cNvPr id="10" name="円/楕円 9"/>
          <p:cNvSpPr/>
          <p:nvPr/>
        </p:nvSpPr>
        <p:spPr>
          <a:xfrm rot="8033605">
            <a:off x="832714" y="2104197"/>
            <a:ext cx="442714" cy="198127"/>
          </a:xfrm>
          <a:prstGeom prst="ellipse">
            <a:avLst/>
          </a:prstGeom>
          <a:solidFill>
            <a:schemeClr val="accent6">
              <a:lumMod val="40000"/>
              <a:lumOff val="60000"/>
            </a:schemeClr>
          </a:solidFill>
          <a:ln w="5715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1" name="円/楕円 10"/>
          <p:cNvSpPr/>
          <p:nvPr/>
        </p:nvSpPr>
        <p:spPr>
          <a:xfrm>
            <a:off x="870062" y="2705084"/>
            <a:ext cx="544587" cy="80243"/>
          </a:xfrm>
          <a:prstGeom prst="ellipse">
            <a:avLst/>
          </a:prstGeom>
          <a:solidFill>
            <a:srgbClr val="FFCCFF"/>
          </a:solidFill>
          <a:ln w="57150">
            <a:solidFill>
              <a:srgbClr val="FF9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8" name="フリーフォーム 17"/>
          <p:cNvSpPr/>
          <p:nvPr/>
        </p:nvSpPr>
        <p:spPr>
          <a:xfrm>
            <a:off x="1740821" y="2764401"/>
            <a:ext cx="1050222" cy="626703"/>
          </a:xfrm>
          <a:custGeom>
            <a:avLst/>
            <a:gdLst>
              <a:gd name="connsiteX0" fmla="*/ 685800 w 1314450"/>
              <a:gd name="connsiteY0" fmla="*/ 0 h 704850"/>
              <a:gd name="connsiteX1" fmla="*/ 1181100 w 1314450"/>
              <a:gd name="connsiteY1" fmla="*/ 333375 h 704850"/>
              <a:gd name="connsiteX2" fmla="*/ 1285875 w 1314450"/>
              <a:gd name="connsiteY2" fmla="*/ 419100 h 704850"/>
              <a:gd name="connsiteX3" fmla="*/ 1314450 w 1314450"/>
              <a:gd name="connsiteY3" fmla="*/ 704850 h 704850"/>
              <a:gd name="connsiteX4" fmla="*/ 0 w 1314450"/>
              <a:gd name="connsiteY4" fmla="*/ 276225 h 704850"/>
              <a:gd name="connsiteX5" fmla="*/ 685800 w 1314450"/>
              <a:gd name="connsiteY5" fmla="*/ 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450" h="704850">
                <a:moveTo>
                  <a:pt x="685800" y="0"/>
                </a:moveTo>
                <a:lnTo>
                  <a:pt x="1181100" y="333375"/>
                </a:lnTo>
                <a:lnTo>
                  <a:pt x="1285875" y="419100"/>
                </a:lnTo>
                <a:lnTo>
                  <a:pt x="1314450" y="704850"/>
                </a:lnTo>
                <a:lnTo>
                  <a:pt x="0" y="276225"/>
                </a:lnTo>
                <a:lnTo>
                  <a:pt x="685800" y="0"/>
                </a:lnTo>
                <a:close/>
              </a:path>
            </a:pathLst>
          </a:custGeom>
          <a:solidFill>
            <a:schemeClr val="bg1">
              <a:lumMod val="75000"/>
            </a:schemeClr>
          </a:solidFill>
          <a:ln w="38100">
            <a:solidFill>
              <a:schemeClr val="bg1">
                <a:lumMod val="50000"/>
              </a:schemeClr>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ja-JP" altLang="en-US">
              <a:solidFill>
                <a:prstClr val="white"/>
              </a:solidFill>
            </a:endParaRPr>
          </a:p>
        </p:txBody>
      </p:sp>
      <p:sp>
        <p:nvSpPr>
          <p:cNvPr id="4" name="正方形/長方形 3"/>
          <p:cNvSpPr/>
          <p:nvPr/>
        </p:nvSpPr>
        <p:spPr>
          <a:xfrm>
            <a:off x="359565" y="6163050"/>
            <a:ext cx="8420895" cy="523220"/>
          </a:xfrm>
          <a:prstGeom prst="rect">
            <a:avLst/>
          </a:prstGeom>
        </p:spPr>
        <p:txBody>
          <a:bodyPr wrap="none">
            <a:spAutoFit/>
          </a:bodyPr>
          <a:lstStyle/>
          <a:p>
            <a:r>
              <a:rPr lang="ja-JP" altLang="en-US" sz="2800" dirty="0" smtClean="0">
                <a:solidFill>
                  <a:prstClr val="black"/>
                </a:solidFill>
              </a:rPr>
              <a:t>中心</a:t>
            </a:r>
            <a:r>
              <a:rPr lang="ja-JP" altLang="en-US" sz="2800" dirty="0">
                <a:solidFill>
                  <a:prstClr val="black"/>
                </a:solidFill>
              </a:rPr>
              <a:t>市街地</a:t>
            </a:r>
            <a:r>
              <a:rPr lang="ja-JP" altLang="en-US" sz="2800" dirty="0" smtClean="0">
                <a:solidFill>
                  <a:prstClr val="black"/>
                </a:solidFill>
              </a:rPr>
              <a:t>の玄関口としての魅力</a:t>
            </a:r>
            <a:r>
              <a:rPr lang="ja-JP" altLang="en-US" sz="2800" dirty="0">
                <a:solidFill>
                  <a:prstClr val="black"/>
                </a:solidFill>
              </a:rPr>
              <a:t>の</a:t>
            </a:r>
            <a:r>
              <a:rPr lang="ja-JP" altLang="en-US" sz="2800" dirty="0" smtClean="0">
                <a:solidFill>
                  <a:prstClr val="black"/>
                </a:solidFill>
              </a:rPr>
              <a:t>複合的創出・発信</a:t>
            </a:r>
            <a:endParaRPr lang="ja-JP" altLang="en-US" sz="2800" dirty="0">
              <a:solidFill>
                <a:prstClr val="black"/>
              </a:solidFill>
            </a:endParaRPr>
          </a:p>
        </p:txBody>
      </p:sp>
      <p:cxnSp>
        <p:nvCxnSpPr>
          <p:cNvPr id="39" name="直線コネクタ 38"/>
          <p:cNvCxnSpPr>
            <a:endCxn id="40" idx="1"/>
          </p:cNvCxnSpPr>
          <p:nvPr/>
        </p:nvCxnSpPr>
        <p:spPr>
          <a:xfrm flipV="1">
            <a:off x="1833876" y="1688577"/>
            <a:ext cx="349412" cy="134387"/>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2183288" y="1488522"/>
            <a:ext cx="697627" cy="400110"/>
          </a:xfrm>
          <a:prstGeom prst="rect">
            <a:avLst/>
          </a:prstGeom>
          <a:solidFill>
            <a:schemeClr val="bg1"/>
          </a:solidFill>
          <a:ln w="28575">
            <a:solidFill>
              <a:schemeClr val="accent6"/>
            </a:solidFill>
          </a:ln>
        </p:spPr>
        <p:txBody>
          <a:bodyPr wrap="none" rtlCol="0">
            <a:spAutoFit/>
          </a:bodyPr>
          <a:lstStyle/>
          <a:p>
            <a:r>
              <a:rPr lang="ja-JP" altLang="en-US" sz="2000" dirty="0" smtClean="0">
                <a:solidFill>
                  <a:prstClr val="black"/>
                </a:solidFill>
              </a:rPr>
              <a:t>減築</a:t>
            </a:r>
            <a:endParaRPr lang="ja-JP" altLang="en-US" sz="2000" dirty="0">
              <a:solidFill>
                <a:prstClr val="black"/>
              </a:solidFill>
            </a:endParaRPr>
          </a:p>
        </p:txBody>
      </p:sp>
      <p:sp>
        <p:nvSpPr>
          <p:cNvPr id="42" name="正方形/長方形 41"/>
          <p:cNvSpPr/>
          <p:nvPr/>
        </p:nvSpPr>
        <p:spPr>
          <a:xfrm>
            <a:off x="3565613" y="3332708"/>
            <a:ext cx="663849" cy="593263"/>
          </a:xfrm>
          <a:prstGeom prst="rect">
            <a:avLst/>
          </a:prstGeom>
          <a:solidFill>
            <a:srgbClr val="FAB984"/>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rPr>
              <a:t>２</a:t>
            </a:r>
            <a:r>
              <a:rPr lang="en-US" altLang="ja-JP" sz="3200" dirty="0" smtClean="0">
                <a:solidFill>
                  <a:prstClr val="white"/>
                </a:solidFill>
              </a:rPr>
              <a:t>F</a:t>
            </a:r>
            <a:endParaRPr lang="en-US" altLang="ja-JP" sz="3200" dirty="0">
              <a:solidFill>
                <a:prstClr val="white"/>
              </a:solidFill>
            </a:endParaRPr>
          </a:p>
        </p:txBody>
      </p:sp>
      <p:sp>
        <p:nvSpPr>
          <p:cNvPr id="44" name="正方形/長方形 43"/>
          <p:cNvSpPr/>
          <p:nvPr/>
        </p:nvSpPr>
        <p:spPr>
          <a:xfrm>
            <a:off x="3560955" y="2184218"/>
            <a:ext cx="663849" cy="648311"/>
          </a:xfrm>
          <a:prstGeom prst="rect">
            <a:avLst/>
          </a:prstGeom>
          <a:solidFill>
            <a:srgbClr val="FAB984"/>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rPr>
              <a:t>３</a:t>
            </a:r>
            <a:r>
              <a:rPr lang="en-US" altLang="ja-JP" sz="3200" dirty="0" smtClean="0">
                <a:solidFill>
                  <a:prstClr val="white"/>
                </a:solidFill>
              </a:rPr>
              <a:t>F</a:t>
            </a:r>
            <a:endParaRPr lang="ja-JP" altLang="en-US" sz="3200" dirty="0">
              <a:solidFill>
                <a:prstClr val="white"/>
              </a:solidFill>
            </a:endParaRPr>
          </a:p>
        </p:txBody>
      </p:sp>
      <p:sp>
        <p:nvSpPr>
          <p:cNvPr id="45" name="正方形/長方形 44"/>
          <p:cNvSpPr/>
          <p:nvPr/>
        </p:nvSpPr>
        <p:spPr>
          <a:xfrm>
            <a:off x="3560955" y="4364643"/>
            <a:ext cx="663847" cy="551400"/>
          </a:xfrm>
          <a:prstGeom prst="rect">
            <a:avLst/>
          </a:prstGeom>
          <a:solidFill>
            <a:srgbClr val="FAB984"/>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rPr>
              <a:t>１</a:t>
            </a:r>
            <a:r>
              <a:rPr lang="en-US" altLang="ja-JP" sz="3200" dirty="0" smtClean="0">
                <a:solidFill>
                  <a:prstClr val="white"/>
                </a:solidFill>
              </a:rPr>
              <a:t>F</a:t>
            </a:r>
            <a:endParaRPr lang="en-US" altLang="ja-JP" sz="3200" dirty="0">
              <a:solidFill>
                <a:prstClr val="white"/>
              </a:solidFill>
            </a:endParaRPr>
          </a:p>
        </p:txBody>
      </p:sp>
      <p:sp>
        <p:nvSpPr>
          <p:cNvPr id="46" name="テキスト ボックス 45"/>
          <p:cNvSpPr txBox="1"/>
          <p:nvPr/>
        </p:nvSpPr>
        <p:spPr>
          <a:xfrm>
            <a:off x="4347009" y="4390105"/>
            <a:ext cx="3891388" cy="769441"/>
          </a:xfrm>
          <a:prstGeom prst="rect">
            <a:avLst/>
          </a:prstGeom>
          <a:noFill/>
        </p:spPr>
        <p:txBody>
          <a:bodyPr wrap="square" rtlCol="0">
            <a:spAutoFit/>
          </a:bodyPr>
          <a:lstStyle/>
          <a:p>
            <a:r>
              <a:rPr lang="ja-JP" altLang="en-US" sz="2400" dirty="0">
                <a:solidFill>
                  <a:srgbClr val="E5564B"/>
                </a:solidFill>
              </a:rPr>
              <a:t>食</a:t>
            </a:r>
            <a:r>
              <a:rPr lang="ja-JP" altLang="en-US" sz="2400" dirty="0" smtClean="0">
                <a:solidFill>
                  <a:srgbClr val="E5564B"/>
                </a:solidFill>
              </a:rPr>
              <a:t>と暮らし</a:t>
            </a:r>
            <a:r>
              <a:rPr lang="ja-JP" altLang="en-US" sz="2000" dirty="0" smtClean="0">
                <a:solidFill>
                  <a:prstClr val="black"/>
                </a:solidFill>
              </a:rPr>
              <a:t>のフロア</a:t>
            </a:r>
            <a:endParaRPr lang="en-US" altLang="ja-JP" sz="2000" dirty="0" smtClean="0">
              <a:solidFill>
                <a:prstClr val="black"/>
              </a:solidFill>
            </a:endParaRPr>
          </a:p>
          <a:p>
            <a:r>
              <a:rPr lang="ja-JP" altLang="en-US" dirty="0">
                <a:solidFill>
                  <a:prstClr val="black"/>
                </a:solidFill>
              </a:rPr>
              <a:t>　</a:t>
            </a:r>
            <a:r>
              <a:rPr lang="ja-JP" altLang="en-US" sz="2000" dirty="0" smtClean="0">
                <a:solidFill>
                  <a:prstClr val="black"/>
                </a:solidFill>
              </a:rPr>
              <a:t>飲食店、雑貨店、</a:t>
            </a:r>
            <a:r>
              <a:rPr lang="ja-JP" altLang="en-US" sz="2000" dirty="0" smtClean="0">
                <a:solidFill>
                  <a:srgbClr val="5B9BD5"/>
                </a:solidFill>
              </a:rPr>
              <a:t>つちうラジオ</a:t>
            </a:r>
            <a:endParaRPr lang="en-US" altLang="ja-JP" sz="2000" dirty="0" smtClean="0">
              <a:solidFill>
                <a:srgbClr val="5B9BD5"/>
              </a:solidFill>
            </a:endParaRPr>
          </a:p>
        </p:txBody>
      </p:sp>
      <p:sp>
        <p:nvSpPr>
          <p:cNvPr id="47" name="テキスト ボックス 46"/>
          <p:cNvSpPr txBox="1"/>
          <p:nvPr/>
        </p:nvSpPr>
        <p:spPr>
          <a:xfrm>
            <a:off x="4347009" y="3293868"/>
            <a:ext cx="3968528" cy="1354217"/>
          </a:xfrm>
          <a:prstGeom prst="rect">
            <a:avLst/>
          </a:prstGeom>
          <a:noFill/>
        </p:spPr>
        <p:txBody>
          <a:bodyPr wrap="square" rtlCol="0">
            <a:spAutoFit/>
          </a:bodyPr>
          <a:lstStyle/>
          <a:p>
            <a:r>
              <a:rPr lang="ja-JP" altLang="en-US" sz="2400" dirty="0" smtClean="0">
                <a:solidFill>
                  <a:srgbClr val="E5564B"/>
                </a:solidFill>
              </a:rPr>
              <a:t>文化と教育</a:t>
            </a:r>
            <a:r>
              <a:rPr lang="ja-JP" altLang="en-US" sz="2000" dirty="0" smtClean="0">
                <a:solidFill>
                  <a:prstClr val="black"/>
                </a:solidFill>
              </a:rPr>
              <a:t>のフロア</a:t>
            </a:r>
            <a:endParaRPr lang="en-US" altLang="ja-JP" sz="2000" dirty="0" smtClean="0">
              <a:solidFill>
                <a:prstClr val="black"/>
              </a:solidFill>
            </a:endParaRPr>
          </a:p>
          <a:p>
            <a:r>
              <a:rPr lang="ja-JP" altLang="en-US" dirty="0">
                <a:solidFill>
                  <a:prstClr val="black"/>
                </a:solidFill>
              </a:rPr>
              <a:t>　</a:t>
            </a:r>
            <a:r>
              <a:rPr lang="ja-JP" altLang="en-US" sz="2000" dirty="0" smtClean="0">
                <a:solidFill>
                  <a:prstClr val="black"/>
                </a:solidFill>
              </a:rPr>
              <a:t>習い事</a:t>
            </a:r>
            <a:r>
              <a:rPr lang="ja-JP" altLang="en-US" sz="2000" dirty="0">
                <a:solidFill>
                  <a:prstClr val="black"/>
                </a:solidFill>
              </a:rPr>
              <a:t>、</a:t>
            </a:r>
            <a:r>
              <a:rPr lang="ja-JP" altLang="en-US" sz="2000" dirty="0" smtClean="0">
                <a:solidFill>
                  <a:prstClr val="black"/>
                </a:solidFill>
              </a:rPr>
              <a:t>保育サービス</a:t>
            </a:r>
            <a:endParaRPr lang="en-US" altLang="ja-JP" sz="2000" dirty="0" smtClean="0">
              <a:solidFill>
                <a:prstClr val="black"/>
              </a:solidFill>
            </a:endParaRPr>
          </a:p>
          <a:p>
            <a:r>
              <a:rPr lang="ja-JP" altLang="en-US" sz="2000" dirty="0">
                <a:solidFill>
                  <a:prstClr val="black"/>
                </a:solidFill>
              </a:rPr>
              <a:t>　</a:t>
            </a:r>
            <a:r>
              <a:rPr lang="ja-JP" altLang="en-US" sz="2000" dirty="0" smtClean="0">
                <a:solidFill>
                  <a:srgbClr val="5B9BD5"/>
                </a:solidFill>
              </a:rPr>
              <a:t>五感で楽しむイベントスペース</a:t>
            </a:r>
            <a:endParaRPr lang="en-US" altLang="ja-JP" sz="2000" dirty="0" smtClean="0">
              <a:solidFill>
                <a:srgbClr val="5B9BD5"/>
              </a:solidFill>
            </a:endParaRPr>
          </a:p>
          <a:p>
            <a:r>
              <a:rPr lang="ja-JP" altLang="en-US" dirty="0" smtClean="0">
                <a:solidFill>
                  <a:prstClr val="black"/>
                </a:solidFill>
              </a:rPr>
              <a:t>　</a:t>
            </a:r>
            <a:endParaRPr lang="ja-JP" altLang="en-US" dirty="0">
              <a:solidFill>
                <a:prstClr val="black"/>
              </a:solidFill>
            </a:endParaRPr>
          </a:p>
        </p:txBody>
      </p:sp>
      <p:sp>
        <p:nvSpPr>
          <p:cNvPr id="48" name="正方形/長方形 47"/>
          <p:cNvSpPr/>
          <p:nvPr/>
        </p:nvSpPr>
        <p:spPr>
          <a:xfrm>
            <a:off x="4330704" y="2192119"/>
            <a:ext cx="4572000" cy="1354217"/>
          </a:xfrm>
          <a:prstGeom prst="rect">
            <a:avLst/>
          </a:prstGeom>
        </p:spPr>
        <p:txBody>
          <a:bodyPr>
            <a:spAutoFit/>
          </a:bodyPr>
          <a:lstStyle/>
          <a:p>
            <a:r>
              <a:rPr lang="ja-JP" altLang="en-US" sz="2400" dirty="0">
                <a:solidFill>
                  <a:srgbClr val="E5564B"/>
                </a:solidFill>
              </a:rPr>
              <a:t>市民</a:t>
            </a:r>
            <a:r>
              <a:rPr lang="ja-JP" altLang="en-US" sz="2400" dirty="0" smtClean="0">
                <a:solidFill>
                  <a:srgbClr val="E5564B"/>
                </a:solidFill>
              </a:rPr>
              <a:t>活動と交流</a:t>
            </a:r>
            <a:r>
              <a:rPr lang="ja-JP" altLang="en-US" sz="2000" dirty="0" smtClean="0">
                <a:solidFill>
                  <a:prstClr val="black"/>
                </a:solidFill>
              </a:rPr>
              <a:t>のフロア</a:t>
            </a:r>
            <a:endParaRPr lang="en-US" altLang="ja-JP" sz="2000" dirty="0" smtClean="0">
              <a:solidFill>
                <a:prstClr val="black"/>
              </a:solidFill>
            </a:endParaRPr>
          </a:p>
          <a:p>
            <a:r>
              <a:rPr lang="ja-JP" altLang="en-US" sz="2000" dirty="0">
                <a:solidFill>
                  <a:prstClr val="black"/>
                </a:solidFill>
              </a:rPr>
              <a:t>　</a:t>
            </a:r>
            <a:r>
              <a:rPr lang="ja-JP" altLang="en-US" sz="2000" dirty="0" smtClean="0">
                <a:solidFill>
                  <a:prstClr val="black"/>
                </a:solidFill>
              </a:rPr>
              <a:t>大小ホール、診療・交流サロン</a:t>
            </a:r>
            <a:endParaRPr lang="en-US" altLang="ja-JP" sz="2000" dirty="0" smtClean="0">
              <a:solidFill>
                <a:prstClr val="black"/>
              </a:solidFill>
            </a:endParaRPr>
          </a:p>
          <a:p>
            <a:r>
              <a:rPr lang="ja-JP" altLang="en-US" sz="2000" dirty="0">
                <a:solidFill>
                  <a:prstClr val="black"/>
                </a:solidFill>
              </a:rPr>
              <a:t>　</a:t>
            </a:r>
          </a:p>
          <a:p>
            <a:r>
              <a:rPr lang="ja-JP" altLang="en-US" dirty="0">
                <a:solidFill>
                  <a:prstClr val="black"/>
                </a:solidFill>
              </a:rPr>
              <a:t>　</a:t>
            </a:r>
          </a:p>
        </p:txBody>
      </p:sp>
      <p:cxnSp>
        <p:nvCxnSpPr>
          <p:cNvPr id="50" name="直線矢印コネクタ 49"/>
          <p:cNvCxnSpPr/>
          <p:nvPr/>
        </p:nvCxnSpPr>
        <p:spPr>
          <a:xfrm>
            <a:off x="840834" y="1755354"/>
            <a:ext cx="1167748" cy="365081"/>
          </a:xfrm>
          <a:prstGeom prst="straightConnector1">
            <a:avLst/>
          </a:prstGeom>
          <a:ln w="571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a:off x="247833" y="2580324"/>
            <a:ext cx="2815194" cy="987484"/>
          </a:xfrm>
          <a:prstGeom prst="straightConnector1">
            <a:avLst/>
          </a:prstGeom>
          <a:ln w="762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12</a:t>
            </a:fld>
            <a:endParaRPr lang="ja-JP" altLang="en-US" sz="2000" dirty="0">
              <a:solidFill>
                <a:prstClr val="black">
                  <a:tint val="75000"/>
                </a:prstClr>
              </a:solidFill>
            </a:endParaRPr>
          </a:p>
        </p:txBody>
      </p:sp>
      <p:cxnSp>
        <p:nvCxnSpPr>
          <p:cNvPr id="14" name="直線矢印コネクタ 13"/>
          <p:cNvCxnSpPr/>
          <p:nvPr/>
        </p:nvCxnSpPr>
        <p:spPr>
          <a:xfrm>
            <a:off x="8646066" y="2356518"/>
            <a:ext cx="18351" cy="2829241"/>
          </a:xfrm>
          <a:prstGeom prst="straightConnector1">
            <a:avLst/>
          </a:prstGeom>
          <a:ln w="95250">
            <a:solidFill>
              <a:srgbClr val="F8806C"/>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3718550" y="1562620"/>
            <a:ext cx="5019341" cy="461665"/>
          </a:xfrm>
          <a:prstGeom prst="rect">
            <a:avLst/>
          </a:prstGeom>
          <a:solidFill>
            <a:srgbClr val="F8806C"/>
          </a:solidFill>
          <a:ln w="28575">
            <a:solidFill>
              <a:srgbClr val="F8806C"/>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ja-JP" altLang="en-US" sz="2400" dirty="0" smtClean="0">
                <a:solidFill>
                  <a:prstClr val="white"/>
                </a:solidFill>
              </a:rPr>
              <a:t>従前商業空間</a:t>
            </a:r>
            <a:r>
              <a:rPr lang="en-US" altLang="ja-JP" sz="2400" dirty="0" smtClean="0">
                <a:solidFill>
                  <a:prstClr val="white"/>
                </a:solidFill>
              </a:rPr>
              <a:t>×</a:t>
            </a:r>
            <a:r>
              <a:rPr lang="ja-JP" altLang="en-US" sz="2400" dirty="0" smtClean="0">
                <a:solidFill>
                  <a:prstClr val="white"/>
                </a:solidFill>
              </a:rPr>
              <a:t>新規公的空間</a:t>
            </a:r>
            <a:endParaRPr lang="en-US" altLang="ja-JP" sz="2400" dirty="0" smtClean="0">
              <a:solidFill>
                <a:prstClr val="white"/>
              </a:solidFill>
            </a:endParaRPr>
          </a:p>
        </p:txBody>
      </p:sp>
      <p:sp>
        <p:nvSpPr>
          <p:cNvPr id="19" name="U ターン矢印 18"/>
          <p:cNvSpPr/>
          <p:nvPr/>
        </p:nvSpPr>
        <p:spPr>
          <a:xfrm rot="16200000" flipV="1">
            <a:off x="7571859" y="4190268"/>
            <a:ext cx="1047907" cy="671335"/>
          </a:xfrm>
          <a:prstGeom prst="uturnArrow">
            <a:avLst>
              <a:gd name="adj1" fmla="val 23564"/>
              <a:gd name="adj2" fmla="val 22525"/>
              <a:gd name="adj3" fmla="val 26105"/>
              <a:gd name="adj4" fmla="val 2364"/>
              <a:gd name="adj5" fmla="val 95502"/>
            </a:avLst>
          </a:prstGeom>
          <a:solidFill>
            <a:schemeClr val="accent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
        <p:nvSpPr>
          <p:cNvPr id="36" name="正方形/長方形 35"/>
          <p:cNvSpPr/>
          <p:nvPr/>
        </p:nvSpPr>
        <p:spPr>
          <a:xfrm>
            <a:off x="7505998" y="3057617"/>
            <a:ext cx="1464798" cy="369332"/>
          </a:xfrm>
          <a:prstGeom prst="rect">
            <a:avLst/>
          </a:prstGeom>
          <a:solidFill>
            <a:schemeClr val="bg1"/>
          </a:solidFill>
          <a:ln w="38100">
            <a:solidFill>
              <a:srgbClr val="F8806C"/>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ja-JP" altLang="en-US" dirty="0" smtClean="0">
                <a:solidFill>
                  <a:prstClr val="black"/>
                </a:solidFill>
              </a:rPr>
              <a:t>シャワー効果</a:t>
            </a:r>
            <a:endParaRPr lang="en-US" altLang="ja-JP" dirty="0" smtClean="0">
              <a:solidFill>
                <a:prstClr val="black"/>
              </a:solidFill>
            </a:endParaRPr>
          </a:p>
        </p:txBody>
      </p:sp>
      <p:sp>
        <p:nvSpPr>
          <p:cNvPr id="37" name="正方形/長方形 36"/>
          <p:cNvSpPr/>
          <p:nvPr/>
        </p:nvSpPr>
        <p:spPr>
          <a:xfrm>
            <a:off x="447992" y="2173186"/>
            <a:ext cx="1470311" cy="400110"/>
          </a:xfrm>
          <a:prstGeom prst="rect">
            <a:avLst/>
          </a:prstGeom>
          <a:solidFill>
            <a:schemeClr val="bg1"/>
          </a:solidFill>
          <a:ln w="28575">
            <a:solidFill>
              <a:schemeClr val="accent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ja-JP" altLang="en-US" sz="2000" dirty="0" smtClean="0">
                <a:solidFill>
                  <a:prstClr val="black"/>
                </a:solidFill>
              </a:rPr>
              <a:t>歩行者増加</a:t>
            </a:r>
            <a:endParaRPr lang="en-US" altLang="ja-JP" sz="2000" dirty="0" smtClean="0">
              <a:solidFill>
                <a:prstClr val="black"/>
              </a:solidFill>
            </a:endParaRPr>
          </a:p>
        </p:txBody>
      </p:sp>
      <p:cxnSp>
        <p:nvCxnSpPr>
          <p:cNvPr id="38" name="直線コネクタ 37"/>
          <p:cNvCxnSpPr>
            <a:stCxn id="37" idx="0"/>
          </p:cNvCxnSpPr>
          <p:nvPr/>
        </p:nvCxnSpPr>
        <p:spPr>
          <a:xfrm flipV="1">
            <a:off x="1183148" y="2008923"/>
            <a:ext cx="174805" cy="1642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endCxn id="37" idx="2"/>
          </p:cNvCxnSpPr>
          <p:nvPr/>
        </p:nvCxnSpPr>
        <p:spPr>
          <a:xfrm flipV="1">
            <a:off x="875292" y="2573296"/>
            <a:ext cx="307856" cy="17981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フリーフォーム 25"/>
          <p:cNvSpPr/>
          <p:nvPr/>
        </p:nvSpPr>
        <p:spPr>
          <a:xfrm>
            <a:off x="2022835" y="2267988"/>
            <a:ext cx="1025495" cy="1222049"/>
          </a:xfrm>
          <a:custGeom>
            <a:avLst/>
            <a:gdLst>
              <a:gd name="connsiteX0" fmla="*/ 0 w 1025495"/>
              <a:gd name="connsiteY0" fmla="*/ 0 h 1222049"/>
              <a:gd name="connsiteX1" fmla="*/ 213644 w 1025495"/>
              <a:gd name="connsiteY1" fmla="*/ 273466 h 1222049"/>
              <a:gd name="connsiteX2" fmla="*/ 504201 w 1025495"/>
              <a:gd name="connsiteY2" fmla="*/ 504202 h 1222049"/>
              <a:gd name="connsiteX3" fmla="*/ 811850 w 1025495"/>
              <a:gd name="connsiteY3" fmla="*/ 726393 h 1222049"/>
              <a:gd name="connsiteX4" fmla="*/ 974220 w 1025495"/>
              <a:gd name="connsiteY4" fmla="*/ 965675 h 1222049"/>
              <a:gd name="connsiteX5" fmla="*/ 1025495 w 1025495"/>
              <a:gd name="connsiteY5" fmla="*/ 1222049 h 122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5495" h="1222049">
                <a:moveTo>
                  <a:pt x="0" y="0"/>
                </a:moveTo>
                <a:lnTo>
                  <a:pt x="213644" y="273466"/>
                </a:lnTo>
                <a:lnTo>
                  <a:pt x="504201" y="504202"/>
                </a:lnTo>
                <a:lnTo>
                  <a:pt x="811850" y="726393"/>
                </a:lnTo>
                <a:lnTo>
                  <a:pt x="974220" y="965675"/>
                </a:lnTo>
                <a:lnTo>
                  <a:pt x="1025495" y="1222049"/>
                </a:lnTo>
              </a:path>
            </a:pathLst>
          </a:custGeom>
          <a:noFill/>
          <a:ln w="95250">
            <a:solidFill>
              <a:srgbClr val="F8806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8" name="直線コネクタ 27"/>
          <p:cNvCxnSpPr>
            <a:stCxn id="26" idx="3"/>
            <a:endCxn id="33" idx="1"/>
          </p:cNvCxnSpPr>
          <p:nvPr/>
        </p:nvCxnSpPr>
        <p:spPr>
          <a:xfrm flipV="1">
            <a:off x="2834685" y="1793453"/>
            <a:ext cx="883865" cy="1200928"/>
          </a:xfrm>
          <a:prstGeom prst="line">
            <a:avLst/>
          </a:prstGeom>
          <a:ln w="38100">
            <a:solidFill>
              <a:srgbClr val="F8806C"/>
            </a:solidFill>
          </a:ln>
        </p:spPr>
        <p:style>
          <a:lnRef idx="1">
            <a:schemeClr val="accent1"/>
          </a:lnRef>
          <a:fillRef idx="0">
            <a:schemeClr val="accent1"/>
          </a:fillRef>
          <a:effectRef idx="0">
            <a:schemeClr val="accent1"/>
          </a:effectRef>
          <a:fontRef idx="minor">
            <a:schemeClr val="tx1"/>
          </a:fontRef>
        </p:style>
      </p:cxnSp>
      <p:pic>
        <p:nvPicPr>
          <p:cNvPr id="43" name="図 42"/>
          <p:cNvPicPr>
            <a:picLocks noChangeAspect="1"/>
          </p:cNvPicPr>
          <p:nvPr/>
        </p:nvPicPr>
        <p:blipFill rotWithShape="1">
          <a:blip r:embed="rId4" cstate="print">
            <a:extLst>
              <a:ext uri="{28A0092B-C50C-407E-A947-70E740481C1C}">
                <a14:useLocalDpi xmlns:a14="http://schemas.microsoft.com/office/drawing/2010/main" val="0"/>
              </a:ext>
            </a:extLst>
          </a:blip>
          <a:srcRect b="18194"/>
          <a:stretch/>
        </p:blipFill>
        <p:spPr>
          <a:xfrm>
            <a:off x="118961" y="3736032"/>
            <a:ext cx="3227408" cy="2181715"/>
          </a:xfrm>
          <a:prstGeom prst="rect">
            <a:avLst/>
          </a:prstGeom>
        </p:spPr>
      </p:pic>
      <p:sp>
        <p:nvSpPr>
          <p:cNvPr id="57" name="正方形/長方形 56"/>
          <p:cNvSpPr/>
          <p:nvPr/>
        </p:nvSpPr>
        <p:spPr>
          <a:xfrm>
            <a:off x="118961" y="5489311"/>
            <a:ext cx="3217364" cy="400110"/>
          </a:xfrm>
          <a:prstGeom prst="rect">
            <a:avLst/>
          </a:prstGeom>
          <a:solidFill>
            <a:schemeClr val="bg1"/>
          </a:solidFill>
          <a:ln w="28575">
            <a:solidFill>
              <a:schemeClr val="tx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ja-JP" altLang="en-US" sz="2000" dirty="0" smtClean="0">
                <a:solidFill>
                  <a:prstClr val="black"/>
                </a:solidFill>
              </a:rPr>
              <a:t>老朽化＋シャッター街</a:t>
            </a:r>
            <a:endParaRPr lang="en-US" altLang="ja-JP" sz="2000" dirty="0" smtClean="0">
              <a:solidFill>
                <a:prstClr val="black"/>
              </a:solidFill>
            </a:endParaRPr>
          </a:p>
        </p:txBody>
      </p:sp>
    </p:spTree>
    <p:extLst>
      <p:ext uri="{BB962C8B-B14F-4D97-AF65-F5344CB8AC3E}">
        <p14:creationId xmlns:p14="http://schemas.microsoft.com/office/powerpoint/2010/main" val="34533707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正方形/長方形 40"/>
          <p:cNvSpPr/>
          <p:nvPr/>
        </p:nvSpPr>
        <p:spPr>
          <a:xfrm>
            <a:off x="5115424" y="1996976"/>
            <a:ext cx="3923939" cy="3979106"/>
          </a:xfrm>
          <a:prstGeom prst="rect">
            <a:avLst/>
          </a:prstGeom>
          <a:solidFill>
            <a:srgbClr val="FAB984">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8" name="図 27"/>
          <p:cNvPicPr>
            <a:picLocks noChangeAspect="1"/>
          </p:cNvPicPr>
          <p:nvPr/>
        </p:nvPicPr>
        <p:blipFill rotWithShape="1">
          <a:blip r:embed="rId2">
            <a:extLst>
              <a:ext uri="{28A0092B-C50C-407E-A947-70E740481C1C}">
                <a14:useLocalDpi xmlns:a14="http://schemas.microsoft.com/office/drawing/2010/main" val="0"/>
              </a:ext>
            </a:extLst>
          </a:blip>
          <a:srcRect l="27733" t="9458" r="23430" b="6667"/>
          <a:stretch/>
        </p:blipFill>
        <p:spPr>
          <a:xfrm>
            <a:off x="52285" y="1121765"/>
            <a:ext cx="5030461" cy="4859784"/>
          </a:xfrm>
          <a:prstGeom prst="rect">
            <a:avLst/>
          </a:prstGeom>
          <a:pattFill prst="smConfetti">
            <a:fgClr>
              <a:schemeClr val="accent1"/>
            </a:fgClr>
            <a:bgClr>
              <a:schemeClr val="bg1"/>
            </a:bgClr>
          </a:pattFill>
        </p:spPr>
      </p:pic>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土浦駅</a:t>
            </a:r>
            <a:r>
              <a:rPr lang="ja-JP" altLang="en-US" sz="4000" dirty="0" err="1">
                <a:solidFill>
                  <a:prstClr val="black"/>
                </a:solidFill>
                <a:latin typeface="ＭＳ Ｐゴシック" panose="020B0600070205080204" pitchFamily="50" charset="-128"/>
              </a:rPr>
              <a:t>ー</a:t>
            </a:r>
            <a:r>
              <a:rPr lang="ja-JP" altLang="en-US" sz="4000" dirty="0">
                <a:solidFill>
                  <a:prstClr val="black"/>
                </a:solidFill>
                <a:latin typeface="ＭＳ Ｐゴシック" panose="020B0600070205080204" pitchFamily="50" charset="-128"/>
              </a:rPr>
              <a:t>亀城公園軸の形成</a:t>
            </a: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16" name="正方形/長方形 15"/>
          <p:cNvSpPr/>
          <p:nvPr/>
        </p:nvSpPr>
        <p:spPr>
          <a:xfrm>
            <a:off x="720848" y="6143677"/>
            <a:ext cx="7698330" cy="523220"/>
          </a:xfrm>
          <a:prstGeom prst="rect">
            <a:avLst/>
          </a:prstGeom>
        </p:spPr>
        <p:txBody>
          <a:bodyPr wrap="square">
            <a:spAutoFit/>
          </a:bodyPr>
          <a:lstStyle/>
          <a:p>
            <a:pPr algn="ctr"/>
            <a:r>
              <a:rPr lang="ja-JP" altLang="en-US" sz="2800" dirty="0">
                <a:solidFill>
                  <a:prstClr val="black"/>
                </a:solidFill>
              </a:rPr>
              <a:t>亀城公園と土浦駅を結ぶゾーンをにぎわいの軸へ</a:t>
            </a:r>
          </a:p>
        </p:txBody>
      </p:sp>
      <p:sp>
        <p:nvSpPr>
          <p:cNvPr id="15" name="フリーフォーム 14"/>
          <p:cNvSpPr/>
          <p:nvPr/>
        </p:nvSpPr>
        <p:spPr>
          <a:xfrm>
            <a:off x="2869106" y="4100153"/>
            <a:ext cx="2047164" cy="1323832"/>
          </a:xfrm>
          <a:custGeom>
            <a:avLst/>
            <a:gdLst>
              <a:gd name="connsiteX0" fmla="*/ 0 w 2047164"/>
              <a:gd name="connsiteY0" fmla="*/ 95534 h 1323832"/>
              <a:gd name="connsiteX1" fmla="*/ 122830 w 2047164"/>
              <a:gd name="connsiteY1" fmla="*/ 416256 h 1323832"/>
              <a:gd name="connsiteX2" fmla="*/ 156949 w 2047164"/>
              <a:gd name="connsiteY2" fmla="*/ 491319 h 1323832"/>
              <a:gd name="connsiteX3" fmla="*/ 348018 w 2047164"/>
              <a:gd name="connsiteY3" fmla="*/ 736979 h 1323832"/>
              <a:gd name="connsiteX4" fmla="*/ 491319 w 2047164"/>
              <a:gd name="connsiteY4" fmla="*/ 880280 h 1323832"/>
              <a:gd name="connsiteX5" fmla="*/ 580030 w 2047164"/>
              <a:gd name="connsiteY5" fmla="*/ 955343 h 1323832"/>
              <a:gd name="connsiteX6" fmla="*/ 675564 w 2047164"/>
              <a:gd name="connsiteY6" fmla="*/ 1050877 h 1323832"/>
              <a:gd name="connsiteX7" fmla="*/ 1378424 w 2047164"/>
              <a:gd name="connsiteY7" fmla="*/ 1323832 h 1323832"/>
              <a:gd name="connsiteX8" fmla="*/ 2047164 w 2047164"/>
              <a:gd name="connsiteY8" fmla="*/ 13647 h 1323832"/>
              <a:gd name="connsiteX9" fmla="*/ 1917510 w 2047164"/>
              <a:gd name="connsiteY9" fmla="*/ 0 h 1323832"/>
              <a:gd name="connsiteX10" fmla="*/ 1753737 w 2047164"/>
              <a:gd name="connsiteY10" fmla="*/ 6823 h 1323832"/>
              <a:gd name="connsiteX11" fmla="*/ 1535373 w 2047164"/>
              <a:gd name="connsiteY11" fmla="*/ 95534 h 1323832"/>
              <a:gd name="connsiteX12" fmla="*/ 1351128 w 2047164"/>
              <a:gd name="connsiteY12" fmla="*/ 218364 h 1323832"/>
              <a:gd name="connsiteX13" fmla="*/ 1248770 w 2047164"/>
              <a:gd name="connsiteY13" fmla="*/ 279779 h 1323832"/>
              <a:gd name="connsiteX14" fmla="*/ 1105468 w 2047164"/>
              <a:gd name="connsiteY14" fmla="*/ 348017 h 1323832"/>
              <a:gd name="connsiteX15" fmla="*/ 880280 w 2047164"/>
              <a:gd name="connsiteY15" fmla="*/ 348017 h 1323832"/>
              <a:gd name="connsiteX16" fmla="*/ 573206 w 2047164"/>
              <a:gd name="connsiteY16" fmla="*/ 279779 h 1323832"/>
              <a:gd name="connsiteX17" fmla="*/ 259307 w 2047164"/>
              <a:gd name="connsiteY17" fmla="*/ 211540 h 1323832"/>
              <a:gd name="connsiteX18" fmla="*/ 129653 w 2047164"/>
              <a:gd name="connsiteY18" fmla="*/ 177420 h 1323832"/>
              <a:gd name="connsiteX19" fmla="*/ 0 w 2047164"/>
              <a:gd name="connsiteY19" fmla="*/ 95534 h 132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7164" h="1323832">
                <a:moveTo>
                  <a:pt x="0" y="95534"/>
                </a:moveTo>
                <a:lnTo>
                  <a:pt x="122830" y="416256"/>
                </a:lnTo>
                <a:lnTo>
                  <a:pt x="156949" y="491319"/>
                </a:lnTo>
                <a:lnTo>
                  <a:pt x="348018" y="736979"/>
                </a:lnTo>
                <a:lnTo>
                  <a:pt x="491319" y="880280"/>
                </a:lnTo>
                <a:lnTo>
                  <a:pt x="580030" y="955343"/>
                </a:lnTo>
                <a:lnTo>
                  <a:pt x="675564" y="1050877"/>
                </a:lnTo>
                <a:lnTo>
                  <a:pt x="1378424" y="1323832"/>
                </a:lnTo>
                <a:lnTo>
                  <a:pt x="2047164" y="13647"/>
                </a:lnTo>
                <a:lnTo>
                  <a:pt x="1917510" y="0"/>
                </a:lnTo>
                <a:lnTo>
                  <a:pt x="1753737" y="6823"/>
                </a:lnTo>
                <a:lnTo>
                  <a:pt x="1535373" y="95534"/>
                </a:lnTo>
                <a:lnTo>
                  <a:pt x="1351128" y="218364"/>
                </a:lnTo>
                <a:lnTo>
                  <a:pt x="1248770" y="279779"/>
                </a:lnTo>
                <a:lnTo>
                  <a:pt x="1105468" y="348017"/>
                </a:lnTo>
                <a:lnTo>
                  <a:pt x="880280" y="348017"/>
                </a:lnTo>
                <a:lnTo>
                  <a:pt x="573206" y="279779"/>
                </a:lnTo>
                <a:lnTo>
                  <a:pt x="259307" y="211540"/>
                </a:lnTo>
                <a:lnTo>
                  <a:pt x="129653" y="177420"/>
                </a:lnTo>
                <a:lnTo>
                  <a:pt x="0" y="95534"/>
                </a:lnTo>
                <a:close/>
              </a:path>
            </a:pathLst>
          </a:custGeom>
          <a:pattFill prst="pct30">
            <a:fgClr>
              <a:schemeClr val="accent1"/>
            </a:fgClr>
            <a:bgClr>
              <a:schemeClr val="bg1"/>
            </a:bgClr>
          </a:pattFill>
          <a:ln w="3810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7" name="フリーフォーム 16"/>
          <p:cNvSpPr/>
          <p:nvPr/>
        </p:nvSpPr>
        <p:spPr>
          <a:xfrm>
            <a:off x="52285" y="1116299"/>
            <a:ext cx="1289713" cy="1235123"/>
          </a:xfrm>
          <a:custGeom>
            <a:avLst/>
            <a:gdLst>
              <a:gd name="connsiteX0" fmla="*/ 682388 w 1289713"/>
              <a:gd name="connsiteY0" fmla="*/ 40944 h 1235123"/>
              <a:gd name="connsiteX1" fmla="*/ 887104 w 1289713"/>
              <a:gd name="connsiteY1" fmla="*/ 218364 h 1235123"/>
              <a:gd name="connsiteX2" fmla="*/ 1050877 w 1289713"/>
              <a:gd name="connsiteY2" fmla="*/ 375314 h 1235123"/>
              <a:gd name="connsiteX3" fmla="*/ 1289713 w 1289713"/>
              <a:gd name="connsiteY3" fmla="*/ 607326 h 1235123"/>
              <a:gd name="connsiteX4" fmla="*/ 989462 w 1289713"/>
              <a:gd name="connsiteY4" fmla="*/ 1009935 h 1235123"/>
              <a:gd name="connsiteX5" fmla="*/ 914400 w 1289713"/>
              <a:gd name="connsiteY5" fmla="*/ 948520 h 1235123"/>
              <a:gd name="connsiteX6" fmla="*/ 641445 w 1289713"/>
              <a:gd name="connsiteY6" fmla="*/ 1180532 h 1235123"/>
              <a:gd name="connsiteX7" fmla="*/ 614149 w 1289713"/>
              <a:gd name="connsiteY7" fmla="*/ 1235123 h 1235123"/>
              <a:gd name="connsiteX8" fmla="*/ 61415 w 1289713"/>
              <a:gd name="connsiteY8" fmla="*/ 600502 h 1235123"/>
              <a:gd name="connsiteX9" fmla="*/ 0 w 1289713"/>
              <a:gd name="connsiteY9" fmla="*/ 382138 h 1235123"/>
              <a:gd name="connsiteX10" fmla="*/ 245659 w 1289713"/>
              <a:gd name="connsiteY10" fmla="*/ 286603 h 1235123"/>
              <a:gd name="connsiteX11" fmla="*/ 266131 w 1289713"/>
              <a:gd name="connsiteY11" fmla="*/ 211541 h 1235123"/>
              <a:gd name="connsiteX12" fmla="*/ 327546 w 1289713"/>
              <a:gd name="connsiteY12" fmla="*/ 102358 h 1235123"/>
              <a:gd name="connsiteX13" fmla="*/ 402609 w 1289713"/>
              <a:gd name="connsiteY13" fmla="*/ 47767 h 1235123"/>
              <a:gd name="connsiteX14" fmla="*/ 484495 w 1289713"/>
              <a:gd name="connsiteY14" fmla="*/ 6824 h 1235123"/>
              <a:gd name="connsiteX15" fmla="*/ 545910 w 1289713"/>
              <a:gd name="connsiteY15" fmla="*/ 0 h 1235123"/>
              <a:gd name="connsiteX16" fmla="*/ 614149 w 1289713"/>
              <a:gd name="connsiteY16" fmla="*/ 0 h 1235123"/>
              <a:gd name="connsiteX17" fmla="*/ 682388 w 1289713"/>
              <a:gd name="connsiteY17" fmla="*/ 40944 h 123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9713" h="1235123">
                <a:moveTo>
                  <a:pt x="682388" y="40944"/>
                </a:moveTo>
                <a:lnTo>
                  <a:pt x="887104" y="218364"/>
                </a:lnTo>
                <a:lnTo>
                  <a:pt x="1050877" y="375314"/>
                </a:lnTo>
                <a:lnTo>
                  <a:pt x="1289713" y="607326"/>
                </a:lnTo>
                <a:lnTo>
                  <a:pt x="989462" y="1009935"/>
                </a:lnTo>
                <a:lnTo>
                  <a:pt x="914400" y="948520"/>
                </a:lnTo>
                <a:lnTo>
                  <a:pt x="641445" y="1180532"/>
                </a:lnTo>
                <a:lnTo>
                  <a:pt x="614149" y="1235123"/>
                </a:lnTo>
                <a:lnTo>
                  <a:pt x="61415" y="600502"/>
                </a:lnTo>
                <a:lnTo>
                  <a:pt x="0" y="382138"/>
                </a:lnTo>
                <a:lnTo>
                  <a:pt x="245659" y="286603"/>
                </a:lnTo>
                <a:lnTo>
                  <a:pt x="266131" y="211541"/>
                </a:lnTo>
                <a:lnTo>
                  <a:pt x="327546" y="102358"/>
                </a:lnTo>
                <a:lnTo>
                  <a:pt x="402609" y="47767"/>
                </a:lnTo>
                <a:lnTo>
                  <a:pt x="484495" y="6824"/>
                </a:lnTo>
                <a:lnTo>
                  <a:pt x="545910" y="0"/>
                </a:lnTo>
                <a:lnTo>
                  <a:pt x="614149" y="0"/>
                </a:lnTo>
                <a:lnTo>
                  <a:pt x="682388" y="40944"/>
                </a:lnTo>
                <a:close/>
              </a:path>
            </a:pathLst>
          </a:custGeom>
          <a:noFill/>
          <a:ln w="3810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8" name="フリーフォーム 17"/>
          <p:cNvSpPr/>
          <p:nvPr/>
        </p:nvSpPr>
        <p:spPr>
          <a:xfrm>
            <a:off x="1374676" y="1628124"/>
            <a:ext cx="1494430" cy="2606722"/>
          </a:xfrm>
          <a:custGeom>
            <a:avLst/>
            <a:gdLst>
              <a:gd name="connsiteX0" fmla="*/ 0 w 1494430"/>
              <a:gd name="connsiteY0" fmla="*/ 0 h 2606722"/>
              <a:gd name="connsiteX1" fmla="*/ 348018 w 1494430"/>
              <a:gd name="connsiteY1" fmla="*/ 348018 h 2606722"/>
              <a:gd name="connsiteX2" fmla="*/ 675564 w 1494430"/>
              <a:gd name="connsiteY2" fmla="*/ 1146412 h 2606722"/>
              <a:gd name="connsiteX3" fmla="*/ 771099 w 1494430"/>
              <a:gd name="connsiteY3" fmla="*/ 1569492 h 2606722"/>
              <a:gd name="connsiteX4" fmla="*/ 900752 w 1494430"/>
              <a:gd name="connsiteY4" fmla="*/ 1862919 h 2606722"/>
              <a:gd name="connsiteX5" fmla="*/ 1112293 w 1494430"/>
              <a:gd name="connsiteY5" fmla="*/ 2190465 h 2606722"/>
              <a:gd name="connsiteX6" fmla="*/ 1494430 w 1494430"/>
              <a:gd name="connsiteY6" fmla="*/ 2606722 h 2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4430" h="2606722">
                <a:moveTo>
                  <a:pt x="0" y="0"/>
                </a:moveTo>
                <a:lnTo>
                  <a:pt x="348018" y="348018"/>
                </a:lnTo>
                <a:lnTo>
                  <a:pt x="675564" y="1146412"/>
                </a:lnTo>
                <a:lnTo>
                  <a:pt x="771099" y="1569492"/>
                </a:lnTo>
                <a:lnTo>
                  <a:pt x="900752" y="1862919"/>
                </a:lnTo>
                <a:lnTo>
                  <a:pt x="1112293" y="2190465"/>
                </a:lnTo>
                <a:lnTo>
                  <a:pt x="1494430" y="2606722"/>
                </a:lnTo>
              </a:path>
            </a:pathLst>
          </a:custGeom>
          <a:noFill/>
          <a:ln w="57150">
            <a:solidFill>
              <a:srgbClr val="5B9B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9" name="テキスト ボックス 18"/>
          <p:cNvSpPr txBox="1"/>
          <p:nvPr/>
        </p:nvSpPr>
        <p:spPr>
          <a:xfrm>
            <a:off x="2869106" y="5312608"/>
            <a:ext cx="877642" cy="369332"/>
          </a:xfrm>
          <a:prstGeom prst="rect">
            <a:avLst/>
          </a:prstGeom>
          <a:solidFill>
            <a:srgbClr val="5B9BD5"/>
          </a:solidFill>
          <a:ln w="19050">
            <a:solidFill>
              <a:srgbClr val="5B9BD5"/>
            </a:solidFill>
          </a:ln>
        </p:spPr>
        <p:txBody>
          <a:bodyPr wrap="square" rtlCol="0">
            <a:spAutoFit/>
          </a:bodyPr>
          <a:lstStyle/>
          <a:p>
            <a:r>
              <a:rPr lang="ja-JP" altLang="en-US" dirty="0">
                <a:solidFill>
                  <a:prstClr val="white"/>
                </a:solidFill>
              </a:rPr>
              <a:t>再開発</a:t>
            </a:r>
          </a:p>
        </p:txBody>
      </p:sp>
      <p:sp>
        <p:nvSpPr>
          <p:cNvPr id="23" name="正方形/長方形 22"/>
          <p:cNvSpPr/>
          <p:nvPr/>
        </p:nvSpPr>
        <p:spPr>
          <a:xfrm>
            <a:off x="2461930" y="2802259"/>
            <a:ext cx="2076514" cy="545007"/>
          </a:xfrm>
          <a:prstGeom prst="rect">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dirty="0">
                <a:solidFill>
                  <a:prstClr val="white"/>
                </a:solidFill>
              </a:rPr>
              <a:t>TMO</a:t>
            </a:r>
            <a:r>
              <a:rPr lang="ja-JP" altLang="en-US" dirty="0">
                <a:solidFill>
                  <a:prstClr val="white"/>
                </a:solidFill>
              </a:rPr>
              <a:t>に</a:t>
            </a:r>
            <a:r>
              <a:rPr lang="ja-JP" altLang="en-US" dirty="0" smtClean="0">
                <a:solidFill>
                  <a:prstClr val="white"/>
                </a:solidFill>
              </a:rPr>
              <a:t>よる</a:t>
            </a:r>
            <a:endParaRPr lang="en-US" altLang="ja-JP" dirty="0" smtClean="0">
              <a:solidFill>
                <a:prstClr val="white"/>
              </a:solidFill>
            </a:endParaRPr>
          </a:p>
          <a:p>
            <a:pPr algn="ctr"/>
            <a:r>
              <a:rPr lang="ja-JP" altLang="en-US" dirty="0">
                <a:solidFill>
                  <a:prstClr val="white"/>
                </a:solidFill>
              </a:rPr>
              <a:t>商店街</a:t>
            </a:r>
            <a:r>
              <a:rPr lang="ja-JP" altLang="en-US" dirty="0" smtClean="0">
                <a:solidFill>
                  <a:prstClr val="white"/>
                </a:solidFill>
              </a:rPr>
              <a:t>マネジメント</a:t>
            </a:r>
            <a:endParaRPr lang="ja-JP" altLang="en-US" dirty="0">
              <a:solidFill>
                <a:prstClr val="white"/>
              </a:solidFill>
            </a:endParaRPr>
          </a:p>
        </p:txBody>
      </p:sp>
      <p:sp>
        <p:nvSpPr>
          <p:cNvPr id="24" name="テキスト ボックス 23"/>
          <p:cNvSpPr txBox="1"/>
          <p:nvPr/>
        </p:nvSpPr>
        <p:spPr>
          <a:xfrm>
            <a:off x="10135070" y="1226171"/>
            <a:ext cx="2084225" cy="1200329"/>
          </a:xfrm>
          <a:prstGeom prst="rect">
            <a:avLst/>
          </a:prstGeom>
          <a:noFill/>
        </p:spPr>
        <p:txBody>
          <a:bodyPr wrap="none" rtlCol="0">
            <a:spAutoFit/>
          </a:bodyPr>
          <a:lstStyle/>
          <a:p>
            <a:r>
              <a:rPr lang="ja-JP" altLang="en-US" dirty="0">
                <a:solidFill>
                  <a:prstClr val="black"/>
                </a:solidFill>
              </a:rPr>
              <a:t>ファサードの</a:t>
            </a:r>
            <a:r>
              <a:rPr lang="ja-JP" altLang="en-US" dirty="0" smtClean="0">
                <a:solidFill>
                  <a:prstClr val="black"/>
                </a:solidFill>
              </a:rPr>
              <a:t>一体感</a:t>
            </a:r>
            <a:endParaRPr lang="en-US" altLang="ja-JP" dirty="0" smtClean="0">
              <a:solidFill>
                <a:prstClr val="black"/>
              </a:solidFill>
            </a:endParaRPr>
          </a:p>
          <a:p>
            <a:r>
              <a:rPr lang="ja-JP" altLang="en-US" dirty="0" smtClean="0">
                <a:solidFill>
                  <a:prstClr val="black"/>
                </a:solidFill>
              </a:rPr>
              <a:t>カラーリング</a:t>
            </a:r>
            <a:endParaRPr lang="en-US" altLang="ja-JP" dirty="0" smtClean="0">
              <a:solidFill>
                <a:prstClr val="black"/>
              </a:solidFill>
            </a:endParaRPr>
          </a:p>
          <a:p>
            <a:r>
              <a:rPr lang="ja-JP" altLang="en-US" dirty="0" smtClean="0">
                <a:solidFill>
                  <a:prstClr val="black"/>
                </a:solidFill>
              </a:rPr>
              <a:t>植裁</a:t>
            </a:r>
            <a:r>
              <a:rPr lang="ja-JP" altLang="en-US" dirty="0">
                <a:solidFill>
                  <a:prstClr val="black"/>
                </a:solidFill>
              </a:rPr>
              <a:t>の配置</a:t>
            </a:r>
          </a:p>
          <a:p>
            <a:r>
              <a:rPr lang="ja-JP" altLang="en-US" dirty="0" smtClean="0">
                <a:solidFill>
                  <a:prstClr val="black"/>
                </a:solidFill>
              </a:rPr>
              <a:t>駐輪スポット</a:t>
            </a:r>
            <a:endParaRPr lang="en-US" altLang="ja-JP" dirty="0">
              <a:solidFill>
                <a:prstClr val="black"/>
              </a:solidFill>
            </a:endParaRPr>
          </a:p>
        </p:txBody>
      </p:sp>
      <p:sp>
        <p:nvSpPr>
          <p:cNvPr id="27" name="テキスト ボックス 26"/>
          <p:cNvSpPr txBox="1"/>
          <p:nvPr/>
        </p:nvSpPr>
        <p:spPr>
          <a:xfrm>
            <a:off x="10970395" y="3773181"/>
            <a:ext cx="1915909" cy="923330"/>
          </a:xfrm>
          <a:prstGeom prst="rect">
            <a:avLst/>
          </a:prstGeom>
          <a:noFill/>
        </p:spPr>
        <p:txBody>
          <a:bodyPr wrap="none" rtlCol="0">
            <a:spAutoFit/>
          </a:bodyPr>
          <a:lstStyle/>
          <a:p>
            <a:endParaRPr lang="en-US" altLang="ja-JP" dirty="0" smtClean="0">
              <a:solidFill>
                <a:prstClr val="black"/>
              </a:solidFill>
            </a:endParaRPr>
          </a:p>
          <a:p>
            <a:r>
              <a:rPr lang="ja-JP" altLang="en-US" dirty="0" smtClean="0">
                <a:solidFill>
                  <a:prstClr val="black"/>
                </a:solidFill>
              </a:rPr>
              <a:t>・既存店舗の移転</a:t>
            </a:r>
            <a:endParaRPr lang="en-US" altLang="ja-JP" dirty="0" smtClean="0">
              <a:solidFill>
                <a:prstClr val="black"/>
              </a:solidFill>
            </a:endParaRPr>
          </a:p>
          <a:p>
            <a:r>
              <a:rPr lang="ja-JP" altLang="en-US" dirty="0" smtClean="0">
                <a:solidFill>
                  <a:prstClr val="black"/>
                </a:solidFill>
              </a:rPr>
              <a:t>・新規出店の加速</a:t>
            </a:r>
            <a:endParaRPr lang="en-US" altLang="ja-JP" dirty="0" smtClean="0">
              <a:solidFill>
                <a:prstClr val="black"/>
              </a:solidFill>
            </a:endParaRPr>
          </a:p>
        </p:txBody>
      </p:sp>
      <p:sp>
        <p:nvSpPr>
          <p:cNvPr id="29" name="フリーフォーム 28"/>
          <p:cNvSpPr/>
          <p:nvPr/>
        </p:nvSpPr>
        <p:spPr>
          <a:xfrm>
            <a:off x="1231316" y="1367647"/>
            <a:ext cx="1855086" cy="3199788"/>
          </a:xfrm>
          <a:custGeom>
            <a:avLst/>
            <a:gdLst>
              <a:gd name="connsiteX0" fmla="*/ 0 w 1762125"/>
              <a:gd name="connsiteY0" fmla="*/ 257175 h 2962275"/>
              <a:gd name="connsiteX1" fmla="*/ 323850 w 1762125"/>
              <a:gd name="connsiteY1" fmla="*/ 609600 h 2962275"/>
              <a:gd name="connsiteX2" fmla="*/ 638175 w 1762125"/>
              <a:gd name="connsiteY2" fmla="*/ 1362075 h 2962275"/>
              <a:gd name="connsiteX3" fmla="*/ 695325 w 1762125"/>
              <a:gd name="connsiteY3" fmla="*/ 1657350 h 2962275"/>
              <a:gd name="connsiteX4" fmla="*/ 838200 w 1762125"/>
              <a:gd name="connsiteY4" fmla="*/ 2038350 h 2962275"/>
              <a:gd name="connsiteX5" fmla="*/ 1181100 w 1762125"/>
              <a:gd name="connsiteY5" fmla="*/ 2562225 h 2962275"/>
              <a:gd name="connsiteX6" fmla="*/ 1457325 w 1762125"/>
              <a:gd name="connsiteY6" fmla="*/ 2838450 h 2962275"/>
              <a:gd name="connsiteX7" fmla="*/ 1543050 w 1762125"/>
              <a:gd name="connsiteY7" fmla="*/ 2962275 h 2962275"/>
              <a:gd name="connsiteX8" fmla="*/ 1762125 w 1762125"/>
              <a:gd name="connsiteY8" fmla="*/ 2733675 h 2962275"/>
              <a:gd name="connsiteX9" fmla="*/ 1381125 w 1762125"/>
              <a:gd name="connsiteY9" fmla="*/ 2343150 h 2962275"/>
              <a:gd name="connsiteX10" fmla="*/ 1209675 w 1762125"/>
              <a:gd name="connsiteY10" fmla="*/ 2114550 h 2962275"/>
              <a:gd name="connsiteX11" fmla="*/ 1114425 w 1762125"/>
              <a:gd name="connsiteY11" fmla="*/ 1933575 h 2962275"/>
              <a:gd name="connsiteX12" fmla="*/ 1000125 w 1762125"/>
              <a:gd name="connsiteY12" fmla="*/ 1685925 h 2962275"/>
              <a:gd name="connsiteX13" fmla="*/ 942975 w 1762125"/>
              <a:gd name="connsiteY13" fmla="*/ 1381125 h 2962275"/>
              <a:gd name="connsiteX14" fmla="*/ 923925 w 1762125"/>
              <a:gd name="connsiteY14" fmla="*/ 1257300 h 2962275"/>
              <a:gd name="connsiteX15" fmla="*/ 762000 w 1762125"/>
              <a:gd name="connsiteY15" fmla="*/ 933450 h 2962275"/>
              <a:gd name="connsiteX16" fmla="*/ 561975 w 1762125"/>
              <a:gd name="connsiteY16" fmla="*/ 438150 h 2962275"/>
              <a:gd name="connsiteX17" fmla="*/ 142875 w 1762125"/>
              <a:gd name="connsiteY17" fmla="*/ 0 h 2962275"/>
              <a:gd name="connsiteX18" fmla="*/ 0 w 1762125"/>
              <a:gd name="connsiteY18" fmla="*/ 257175 h 2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62125" h="2962275">
                <a:moveTo>
                  <a:pt x="0" y="257175"/>
                </a:moveTo>
                <a:lnTo>
                  <a:pt x="323850" y="609600"/>
                </a:lnTo>
                <a:lnTo>
                  <a:pt x="638175" y="1362075"/>
                </a:lnTo>
                <a:lnTo>
                  <a:pt x="695325" y="1657350"/>
                </a:lnTo>
                <a:lnTo>
                  <a:pt x="838200" y="2038350"/>
                </a:lnTo>
                <a:lnTo>
                  <a:pt x="1181100" y="2562225"/>
                </a:lnTo>
                <a:lnTo>
                  <a:pt x="1457325" y="2838450"/>
                </a:lnTo>
                <a:lnTo>
                  <a:pt x="1543050" y="2962275"/>
                </a:lnTo>
                <a:lnTo>
                  <a:pt x="1762125" y="2733675"/>
                </a:lnTo>
                <a:lnTo>
                  <a:pt x="1381125" y="2343150"/>
                </a:lnTo>
                <a:lnTo>
                  <a:pt x="1209675" y="2114550"/>
                </a:lnTo>
                <a:lnTo>
                  <a:pt x="1114425" y="1933575"/>
                </a:lnTo>
                <a:lnTo>
                  <a:pt x="1000125" y="1685925"/>
                </a:lnTo>
                <a:lnTo>
                  <a:pt x="942975" y="1381125"/>
                </a:lnTo>
                <a:lnTo>
                  <a:pt x="923925" y="1257300"/>
                </a:lnTo>
                <a:lnTo>
                  <a:pt x="762000" y="933450"/>
                </a:lnTo>
                <a:lnTo>
                  <a:pt x="561975" y="438150"/>
                </a:lnTo>
                <a:lnTo>
                  <a:pt x="142875" y="0"/>
                </a:lnTo>
                <a:lnTo>
                  <a:pt x="0" y="257175"/>
                </a:lnTo>
                <a:close/>
              </a:path>
            </a:pathLst>
          </a:custGeom>
          <a:noFill/>
          <a:ln w="5715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10" name="正方形/長方形 9"/>
          <p:cNvSpPr/>
          <p:nvPr/>
        </p:nvSpPr>
        <p:spPr>
          <a:xfrm>
            <a:off x="5462827" y="3996379"/>
            <a:ext cx="2566373"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a:solidFill>
                  <a:prstClr val="black"/>
                </a:solidFill>
              </a:rPr>
              <a:t>賃料</a:t>
            </a:r>
            <a:r>
              <a:rPr lang="ja-JP" altLang="en-US" sz="1600" dirty="0" smtClean="0">
                <a:solidFill>
                  <a:prstClr val="black"/>
                </a:solidFill>
              </a:rPr>
              <a:t>支援</a:t>
            </a:r>
            <a:endParaRPr lang="en-US" altLang="ja-JP" sz="1600" dirty="0" smtClean="0">
              <a:solidFill>
                <a:prstClr val="black"/>
              </a:solidFill>
            </a:endParaRPr>
          </a:p>
          <a:p>
            <a:pPr algn="ctr"/>
            <a:r>
              <a:rPr lang="ja-JP" altLang="en-US" sz="1600" dirty="0">
                <a:solidFill>
                  <a:prstClr val="black"/>
                </a:solidFill>
              </a:rPr>
              <a:t>経営</a:t>
            </a:r>
            <a:r>
              <a:rPr lang="ja-JP" altLang="en-US" sz="1600" dirty="0" smtClean="0">
                <a:solidFill>
                  <a:prstClr val="black"/>
                </a:solidFill>
              </a:rPr>
              <a:t>アドバイス</a:t>
            </a:r>
            <a:endParaRPr lang="en-US" altLang="ja-JP" sz="1600" dirty="0" smtClean="0">
              <a:solidFill>
                <a:prstClr val="black"/>
              </a:solidFill>
            </a:endParaRPr>
          </a:p>
        </p:txBody>
      </p:sp>
      <p:pic>
        <p:nvPicPr>
          <p:cNvPr id="44" name="図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616" y="3264576"/>
            <a:ext cx="732490" cy="1121158"/>
          </a:xfrm>
          <a:prstGeom prst="rect">
            <a:avLst/>
          </a:prstGeom>
        </p:spPr>
      </p:pic>
      <p:pic>
        <p:nvPicPr>
          <p:cNvPr id="48" name="図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3806" y="3201189"/>
            <a:ext cx="1319139" cy="1143983"/>
          </a:xfrm>
          <a:prstGeom prst="rect">
            <a:avLst/>
          </a:prstGeom>
        </p:spPr>
      </p:pic>
      <p:sp>
        <p:nvSpPr>
          <p:cNvPr id="54" name="正方形/長方形 53"/>
          <p:cNvSpPr/>
          <p:nvPr/>
        </p:nvSpPr>
        <p:spPr>
          <a:xfrm>
            <a:off x="5554905" y="4423515"/>
            <a:ext cx="639911" cy="338554"/>
          </a:xfrm>
          <a:prstGeom prst="rect">
            <a:avLst/>
          </a:prstGeom>
          <a:solidFill>
            <a:schemeClr val="bg1"/>
          </a:solidFill>
          <a:ln w="28575">
            <a:solidFill>
              <a:srgbClr val="5B9BD5"/>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altLang="ja-JP" sz="1600" dirty="0" smtClean="0">
                <a:solidFill>
                  <a:prstClr val="black"/>
                </a:solidFill>
              </a:rPr>
              <a:t>TMO</a:t>
            </a:r>
          </a:p>
        </p:txBody>
      </p:sp>
      <p:sp>
        <p:nvSpPr>
          <p:cNvPr id="56" name="正方形/長方形 55"/>
          <p:cNvSpPr/>
          <p:nvPr/>
        </p:nvSpPr>
        <p:spPr>
          <a:xfrm>
            <a:off x="7661601" y="4362981"/>
            <a:ext cx="1293253" cy="338554"/>
          </a:xfrm>
          <a:prstGeom prst="rect">
            <a:avLst/>
          </a:prstGeom>
          <a:solidFill>
            <a:schemeClr val="bg1"/>
          </a:solidFill>
          <a:ln w="28575">
            <a:solidFill>
              <a:srgbClr val="5B9BD5"/>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ja-JP" altLang="en-US" sz="1600" dirty="0" smtClean="0">
                <a:solidFill>
                  <a:prstClr val="black"/>
                </a:solidFill>
              </a:rPr>
              <a:t>新規創業者</a:t>
            </a:r>
            <a:endParaRPr lang="en-US" altLang="ja-JP" sz="1600" dirty="0" smtClean="0">
              <a:solidFill>
                <a:prstClr val="black"/>
              </a:solidFill>
            </a:endParaRPr>
          </a:p>
        </p:txBody>
      </p:sp>
      <p:sp>
        <p:nvSpPr>
          <p:cNvPr id="60" name="正方形/長方形 59"/>
          <p:cNvSpPr/>
          <p:nvPr/>
        </p:nvSpPr>
        <p:spPr>
          <a:xfrm>
            <a:off x="5115424" y="1135704"/>
            <a:ext cx="3953075" cy="830997"/>
          </a:xfrm>
          <a:prstGeom prst="rect">
            <a:avLst/>
          </a:prstGeom>
          <a:solidFill>
            <a:srgbClr val="F8806C"/>
          </a:solidFill>
          <a:ln w="28575">
            <a:solidFill>
              <a:srgbClr val="F8806C"/>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ja-JP" altLang="en-US" sz="2400" dirty="0" smtClean="0">
                <a:solidFill>
                  <a:prstClr val="white"/>
                </a:solidFill>
              </a:rPr>
              <a:t>ソフト施策：</a:t>
            </a:r>
            <a:endParaRPr lang="en-US" altLang="ja-JP" sz="2400" dirty="0" smtClean="0">
              <a:solidFill>
                <a:prstClr val="white"/>
              </a:solidFill>
            </a:endParaRPr>
          </a:p>
          <a:p>
            <a:pPr algn="just"/>
            <a:r>
              <a:rPr lang="en-US" altLang="ja-JP" sz="2000" dirty="0" smtClean="0">
                <a:solidFill>
                  <a:prstClr val="white"/>
                </a:solidFill>
              </a:rPr>
              <a:t>TMO</a:t>
            </a:r>
            <a:r>
              <a:rPr lang="ja-JP" altLang="en-US" sz="2000" dirty="0" smtClean="0">
                <a:solidFill>
                  <a:prstClr val="white"/>
                </a:solidFill>
              </a:rPr>
              <a:t>による</a:t>
            </a:r>
            <a:r>
              <a:rPr lang="ja-JP" altLang="en-US" sz="2400" dirty="0" smtClean="0">
                <a:solidFill>
                  <a:prstClr val="white"/>
                </a:solidFill>
              </a:rPr>
              <a:t>商店街マネジメント</a:t>
            </a:r>
            <a:endParaRPr lang="en-US" altLang="ja-JP" sz="2400" dirty="0" smtClean="0">
              <a:solidFill>
                <a:prstClr val="white"/>
              </a:solidFill>
            </a:endParaRPr>
          </a:p>
        </p:txBody>
      </p:sp>
      <p:sp>
        <p:nvSpPr>
          <p:cNvPr id="61" name="下矢印 60"/>
          <p:cNvSpPr/>
          <p:nvPr/>
        </p:nvSpPr>
        <p:spPr>
          <a:xfrm rot="16200000">
            <a:off x="6753476" y="3083754"/>
            <a:ext cx="236243" cy="1583072"/>
          </a:xfrm>
          <a:prstGeom prst="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3" name="正方形/長方形 62"/>
          <p:cNvSpPr/>
          <p:nvPr/>
        </p:nvSpPr>
        <p:spPr>
          <a:xfrm>
            <a:off x="206217" y="2791274"/>
            <a:ext cx="1111921" cy="566978"/>
          </a:xfrm>
          <a:prstGeom prst="rect">
            <a:avLst/>
          </a:prstGeom>
          <a:solidFill>
            <a:schemeClr val="bg1"/>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dirty="0" smtClean="0">
                <a:solidFill>
                  <a:prstClr val="black"/>
                </a:solidFill>
              </a:rPr>
              <a:t>歴史資源</a:t>
            </a:r>
            <a:endParaRPr lang="en-US" altLang="ja-JP" dirty="0" smtClean="0">
              <a:solidFill>
                <a:prstClr val="black"/>
              </a:solidFill>
            </a:endParaRPr>
          </a:p>
          <a:p>
            <a:pPr algn="ctr"/>
            <a:r>
              <a:rPr lang="ja-JP" altLang="en-US" dirty="0" smtClean="0">
                <a:solidFill>
                  <a:prstClr val="black"/>
                </a:solidFill>
              </a:rPr>
              <a:t>の活用</a:t>
            </a:r>
            <a:endParaRPr lang="ja-JP" altLang="en-US" dirty="0">
              <a:solidFill>
                <a:prstClr val="black"/>
              </a:solidFill>
            </a:endParaRPr>
          </a:p>
        </p:txBody>
      </p:sp>
      <p:sp>
        <p:nvSpPr>
          <p:cNvPr id="65" name="正方形/長方形 64"/>
          <p:cNvSpPr/>
          <p:nvPr/>
        </p:nvSpPr>
        <p:spPr>
          <a:xfrm>
            <a:off x="198405" y="3916217"/>
            <a:ext cx="2092169" cy="677863"/>
          </a:xfrm>
          <a:prstGeom prst="rect">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dirty="0" smtClean="0">
                <a:solidFill>
                  <a:prstClr val="white"/>
                </a:solidFill>
              </a:rPr>
              <a:t>魅力と利便性を　　創出する沿道整備</a:t>
            </a:r>
            <a:endParaRPr lang="ja-JP" altLang="en-US" dirty="0">
              <a:solidFill>
                <a:prstClr val="white"/>
              </a:solidFill>
            </a:endParaRPr>
          </a:p>
        </p:txBody>
      </p:sp>
      <p:sp>
        <p:nvSpPr>
          <p:cNvPr id="66" name="下矢印 65"/>
          <p:cNvSpPr/>
          <p:nvPr/>
        </p:nvSpPr>
        <p:spPr>
          <a:xfrm>
            <a:off x="8138967" y="2886149"/>
            <a:ext cx="228816" cy="354161"/>
          </a:xfrm>
          <a:prstGeom prst="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テキスト ボックス 3"/>
          <p:cNvSpPr txBox="1"/>
          <p:nvPr/>
        </p:nvSpPr>
        <p:spPr>
          <a:xfrm>
            <a:off x="5202320" y="2036747"/>
            <a:ext cx="1210588" cy="830997"/>
          </a:xfrm>
          <a:prstGeom prst="rect">
            <a:avLst/>
          </a:prstGeom>
          <a:solidFill>
            <a:schemeClr val="bg1"/>
          </a:solidFill>
          <a:ln w="28575">
            <a:solidFill>
              <a:schemeClr val="accent1"/>
            </a:solidFill>
          </a:ln>
        </p:spPr>
        <p:txBody>
          <a:bodyPr wrap="none" rtlCol="0">
            <a:spAutoFit/>
          </a:bodyPr>
          <a:lstStyle/>
          <a:p>
            <a:pPr algn="ctr"/>
            <a:r>
              <a:rPr lang="ja-JP" altLang="en-US" sz="1600" dirty="0" smtClean="0">
                <a:solidFill>
                  <a:prstClr val="black"/>
                </a:solidFill>
              </a:rPr>
              <a:t>商工会議所</a:t>
            </a:r>
            <a:endParaRPr lang="en-US" altLang="ja-JP" sz="1600" dirty="0" smtClean="0">
              <a:solidFill>
                <a:prstClr val="black"/>
              </a:solidFill>
            </a:endParaRPr>
          </a:p>
          <a:p>
            <a:pPr algn="ctr"/>
            <a:r>
              <a:rPr lang="ja-JP" altLang="en-US" sz="1600" dirty="0" smtClean="0">
                <a:solidFill>
                  <a:prstClr val="black"/>
                </a:solidFill>
              </a:rPr>
              <a:t>商業者</a:t>
            </a:r>
            <a:endParaRPr lang="en-US" altLang="ja-JP" sz="1600" dirty="0" smtClean="0">
              <a:solidFill>
                <a:prstClr val="black"/>
              </a:solidFill>
            </a:endParaRPr>
          </a:p>
          <a:p>
            <a:pPr algn="ctr"/>
            <a:r>
              <a:rPr lang="ja-JP" altLang="en-US" sz="1600" dirty="0" smtClean="0">
                <a:solidFill>
                  <a:prstClr val="black"/>
                </a:solidFill>
              </a:rPr>
              <a:t>地元</a:t>
            </a:r>
            <a:r>
              <a:rPr lang="ja-JP" altLang="en-US" sz="1600" dirty="0">
                <a:solidFill>
                  <a:prstClr val="black"/>
                </a:solidFill>
              </a:rPr>
              <a:t>有志</a:t>
            </a:r>
          </a:p>
        </p:txBody>
      </p:sp>
      <p:sp>
        <p:nvSpPr>
          <p:cNvPr id="26" name="下矢印 25"/>
          <p:cNvSpPr/>
          <p:nvPr/>
        </p:nvSpPr>
        <p:spPr>
          <a:xfrm>
            <a:off x="5851244" y="2918734"/>
            <a:ext cx="228816" cy="354161"/>
          </a:xfrm>
          <a:prstGeom prst="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0" name="正方形/長方形 29"/>
          <p:cNvSpPr/>
          <p:nvPr/>
        </p:nvSpPr>
        <p:spPr>
          <a:xfrm>
            <a:off x="5985746" y="2874935"/>
            <a:ext cx="1044250"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smtClean="0">
                <a:solidFill>
                  <a:prstClr val="black"/>
                </a:solidFill>
              </a:rPr>
              <a:t>共同出資</a:t>
            </a:r>
            <a:endParaRPr lang="en-US" altLang="ja-JP" sz="1600" dirty="0" smtClean="0">
              <a:solidFill>
                <a:prstClr val="black"/>
              </a:solidFill>
            </a:endParaRPr>
          </a:p>
        </p:txBody>
      </p:sp>
      <p:sp>
        <p:nvSpPr>
          <p:cNvPr id="7" name="上下矢印 6"/>
          <p:cNvSpPr/>
          <p:nvPr/>
        </p:nvSpPr>
        <p:spPr>
          <a:xfrm>
            <a:off x="5610692" y="2869986"/>
            <a:ext cx="219149" cy="414027"/>
          </a:xfrm>
          <a:prstGeom prst="up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2" name="正方形/長方形 31"/>
          <p:cNvSpPr/>
          <p:nvPr/>
        </p:nvSpPr>
        <p:spPr>
          <a:xfrm>
            <a:off x="4833457" y="2849563"/>
            <a:ext cx="1044250"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smtClean="0">
                <a:solidFill>
                  <a:prstClr val="black"/>
                </a:solidFill>
              </a:rPr>
              <a:t>協議</a:t>
            </a:r>
            <a:endParaRPr lang="en-US" altLang="ja-JP" sz="1600" dirty="0" smtClean="0">
              <a:solidFill>
                <a:prstClr val="black"/>
              </a:solidFill>
            </a:endParaRPr>
          </a:p>
        </p:txBody>
      </p:sp>
      <p:sp>
        <p:nvSpPr>
          <p:cNvPr id="33" name="下矢印 32"/>
          <p:cNvSpPr/>
          <p:nvPr/>
        </p:nvSpPr>
        <p:spPr>
          <a:xfrm>
            <a:off x="5736266" y="4826176"/>
            <a:ext cx="228816" cy="354161"/>
          </a:xfrm>
          <a:prstGeom prst="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5" name="正方形/長方形 34"/>
          <p:cNvSpPr/>
          <p:nvPr/>
        </p:nvSpPr>
        <p:spPr>
          <a:xfrm>
            <a:off x="4591673" y="5312608"/>
            <a:ext cx="2566373"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smtClean="0">
                <a:solidFill>
                  <a:prstClr val="black"/>
                </a:solidFill>
              </a:rPr>
              <a:t>商店街の活性化</a:t>
            </a:r>
            <a:endParaRPr lang="en-US" altLang="ja-JP" sz="1600" dirty="0" smtClean="0">
              <a:solidFill>
                <a:prstClr val="black"/>
              </a:solidFill>
            </a:endParaRPr>
          </a:p>
          <a:p>
            <a:pPr algn="ctr"/>
            <a:r>
              <a:rPr lang="ja-JP" altLang="en-US" sz="1600" dirty="0" smtClean="0">
                <a:solidFill>
                  <a:prstClr val="black"/>
                </a:solidFill>
              </a:rPr>
              <a:t>に</a:t>
            </a:r>
            <a:r>
              <a:rPr lang="ja-JP" altLang="en-US" sz="1600" dirty="0">
                <a:solidFill>
                  <a:prstClr val="black"/>
                </a:solidFill>
              </a:rPr>
              <a:t>向</a:t>
            </a:r>
            <a:r>
              <a:rPr lang="ja-JP" altLang="en-US" sz="1600" dirty="0" smtClean="0">
                <a:solidFill>
                  <a:prstClr val="black"/>
                </a:solidFill>
              </a:rPr>
              <a:t>けたハード</a:t>
            </a:r>
            <a:endParaRPr lang="en-US" altLang="ja-JP" sz="1600" dirty="0" smtClean="0">
              <a:solidFill>
                <a:prstClr val="black"/>
              </a:solidFill>
            </a:endParaRPr>
          </a:p>
          <a:p>
            <a:pPr algn="ctr"/>
            <a:r>
              <a:rPr lang="ja-JP" altLang="en-US" sz="1600" dirty="0" smtClean="0">
                <a:solidFill>
                  <a:prstClr val="black"/>
                </a:solidFill>
              </a:rPr>
              <a:t>施策の</a:t>
            </a:r>
            <a:r>
              <a:rPr lang="ja-JP" altLang="en-US" sz="1600" dirty="0">
                <a:solidFill>
                  <a:prstClr val="black"/>
                </a:solidFill>
              </a:rPr>
              <a:t>推進</a:t>
            </a:r>
            <a:endParaRPr lang="en-US" altLang="ja-JP" sz="1600" dirty="0" smtClean="0">
              <a:solidFill>
                <a:prstClr val="black"/>
              </a:solidFill>
            </a:endParaRPr>
          </a:p>
        </p:txBody>
      </p:sp>
      <p:sp>
        <p:nvSpPr>
          <p:cNvPr id="36" name="テキスト ボックス 35"/>
          <p:cNvSpPr txBox="1"/>
          <p:nvPr/>
        </p:nvSpPr>
        <p:spPr>
          <a:xfrm>
            <a:off x="8444328" y="2513949"/>
            <a:ext cx="595035" cy="338554"/>
          </a:xfrm>
          <a:prstGeom prst="rect">
            <a:avLst/>
          </a:prstGeom>
          <a:solidFill>
            <a:schemeClr val="bg1"/>
          </a:solidFill>
          <a:ln w="28575">
            <a:solidFill>
              <a:schemeClr val="accent1"/>
            </a:solidFill>
          </a:ln>
        </p:spPr>
        <p:txBody>
          <a:bodyPr wrap="none" rtlCol="0">
            <a:spAutoFit/>
          </a:bodyPr>
          <a:lstStyle/>
          <a:p>
            <a:r>
              <a:rPr lang="ja-JP" altLang="en-US" sz="1600" dirty="0" smtClean="0">
                <a:solidFill>
                  <a:prstClr val="black"/>
                </a:solidFill>
              </a:rPr>
              <a:t>市民</a:t>
            </a:r>
            <a:endParaRPr lang="ja-JP" altLang="en-US" sz="1600" dirty="0">
              <a:solidFill>
                <a:prstClr val="black"/>
              </a:solidFill>
            </a:endParaRPr>
          </a:p>
        </p:txBody>
      </p:sp>
      <p:sp>
        <p:nvSpPr>
          <p:cNvPr id="37" name="正方形/長方形 36"/>
          <p:cNvSpPr/>
          <p:nvPr/>
        </p:nvSpPr>
        <p:spPr>
          <a:xfrm>
            <a:off x="7010716" y="2802259"/>
            <a:ext cx="1242657"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smtClean="0">
                <a:solidFill>
                  <a:prstClr val="black"/>
                </a:solidFill>
              </a:rPr>
              <a:t>利用支援</a:t>
            </a:r>
            <a:endParaRPr lang="en-US" altLang="ja-JP" sz="1600" dirty="0" smtClean="0">
              <a:solidFill>
                <a:prstClr val="black"/>
              </a:solidFill>
            </a:endParaRPr>
          </a:p>
        </p:txBody>
      </p:sp>
      <p:sp>
        <p:nvSpPr>
          <p:cNvPr id="38" name="下矢印 37"/>
          <p:cNvSpPr/>
          <p:nvPr/>
        </p:nvSpPr>
        <p:spPr>
          <a:xfrm>
            <a:off x="8138966" y="4762069"/>
            <a:ext cx="228816" cy="354161"/>
          </a:xfrm>
          <a:prstGeom prst="downArrow">
            <a:avLst/>
          </a:prstGeom>
          <a:solidFill>
            <a:schemeClr val="bg1"/>
          </a:solidFill>
          <a:ln w="28575">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9" name="正方形/長方形 38"/>
          <p:cNvSpPr/>
          <p:nvPr/>
        </p:nvSpPr>
        <p:spPr>
          <a:xfrm>
            <a:off x="6970187" y="5170215"/>
            <a:ext cx="2566373"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ja-JP" sz="1600" dirty="0" smtClean="0">
              <a:solidFill>
                <a:prstClr val="black"/>
              </a:solidFill>
            </a:endParaRPr>
          </a:p>
        </p:txBody>
      </p:sp>
      <p:pic>
        <p:nvPicPr>
          <p:cNvPr id="2050" name="Picture 2" descr="老人を中心にした大家族のイラスト"/>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2559" y="2108673"/>
            <a:ext cx="1316133" cy="770536"/>
          </a:xfrm>
          <a:prstGeom prst="rect">
            <a:avLst/>
          </a:prstGeom>
          <a:noFill/>
          <a:extLst>
            <a:ext uri="{909E8E84-426E-40DD-AFC4-6F175D3DCCD1}">
              <a14:hiddenFill xmlns:a14="http://schemas.microsoft.com/office/drawing/2010/main">
                <a:solidFill>
                  <a:srgbClr val="FFFFFF"/>
                </a:solidFill>
              </a14:hiddenFill>
            </a:ext>
          </a:extLst>
        </p:spPr>
      </p:pic>
      <p:sp>
        <p:nvSpPr>
          <p:cNvPr id="40" name="正方形/長方形 39"/>
          <p:cNvSpPr/>
          <p:nvPr/>
        </p:nvSpPr>
        <p:spPr>
          <a:xfrm>
            <a:off x="6970187" y="5232907"/>
            <a:ext cx="2566373" cy="450397"/>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a:solidFill>
                  <a:prstClr val="black"/>
                </a:solidFill>
              </a:rPr>
              <a:t>軸</a:t>
            </a:r>
            <a:r>
              <a:rPr lang="ja-JP" altLang="en-US" sz="1600" dirty="0" smtClean="0">
                <a:solidFill>
                  <a:prstClr val="black"/>
                </a:solidFill>
              </a:rPr>
              <a:t>の一つのピース</a:t>
            </a:r>
            <a:endParaRPr lang="en-US" altLang="ja-JP" sz="1600" dirty="0" smtClean="0">
              <a:solidFill>
                <a:prstClr val="black"/>
              </a:solidFill>
            </a:endParaRPr>
          </a:p>
          <a:p>
            <a:pPr algn="ctr"/>
            <a:r>
              <a:rPr lang="ja-JP" altLang="en-US" sz="1600" dirty="0" smtClean="0">
                <a:solidFill>
                  <a:prstClr val="black"/>
                </a:solidFill>
              </a:rPr>
              <a:t>となる店舗へ</a:t>
            </a:r>
            <a:endParaRPr lang="en-US" altLang="ja-JP" sz="1600" dirty="0" smtClean="0">
              <a:solidFill>
                <a:prstClr val="black"/>
              </a:solidFill>
            </a:endParaRPr>
          </a:p>
        </p:txBody>
      </p:sp>
      <p:sp>
        <p:nvSpPr>
          <p:cNvPr id="6" name="スライド番号プレースホルダー 5"/>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13</a:t>
            </a:fld>
            <a:endParaRPr lang="ja-JP" altLang="en-US" sz="2000" dirty="0">
              <a:solidFill>
                <a:prstClr val="black">
                  <a:tint val="75000"/>
                </a:prstClr>
              </a:solidFill>
            </a:endParaRPr>
          </a:p>
        </p:txBody>
      </p:sp>
      <p:sp>
        <p:nvSpPr>
          <p:cNvPr id="42" name="テキスト ボックス 41"/>
          <p:cNvSpPr txBox="1"/>
          <p:nvPr/>
        </p:nvSpPr>
        <p:spPr>
          <a:xfrm>
            <a:off x="1178397" y="1148140"/>
            <a:ext cx="1118694" cy="369332"/>
          </a:xfrm>
          <a:prstGeom prst="rect">
            <a:avLst/>
          </a:prstGeom>
          <a:solidFill>
            <a:srgbClr val="5B9BD5"/>
          </a:solidFill>
          <a:ln w="19050">
            <a:solidFill>
              <a:srgbClr val="5B9BD5"/>
            </a:solidFill>
          </a:ln>
        </p:spPr>
        <p:txBody>
          <a:bodyPr wrap="square" rtlCol="0">
            <a:spAutoFit/>
          </a:bodyPr>
          <a:lstStyle/>
          <a:p>
            <a:r>
              <a:rPr lang="ja-JP" altLang="en-US" dirty="0">
                <a:solidFill>
                  <a:prstClr val="white"/>
                </a:solidFill>
              </a:rPr>
              <a:t>亀城</a:t>
            </a:r>
            <a:r>
              <a:rPr lang="ja-JP" altLang="en-US" dirty="0" smtClean="0">
                <a:solidFill>
                  <a:prstClr val="white"/>
                </a:solidFill>
              </a:rPr>
              <a:t>公園</a:t>
            </a:r>
            <a:endParaRPr lang="ja-JP" altLang="en-US" dirty="0">
              <a:solidFill>
                <a:prstClr val="white"/>
              </a:solidFill>
            </a:endParaRPr>
          </a:p>
        </p:txBody>
      </p:sp>
    </p:spTree>
    <p:extLst>
      <p:ext uri="{BB962C8B-B14F-4D97-AF65-F5344CB8AC3E}">
        <p14:creationId xmlns:p14="http://schemas.microsoft.com/office/powerpoint/2010/main" val="37459066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139" y="1144342"/>
            <a:ext cx="7935748" cy="4809164"/>
          </a:xfrm>
          <a:prstGeom prst="rect">
            <a:avLst/>
          </a:prstGeom>
        </p:spPr>
      </p:pic>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00" y="1147092"/>
            <a:ext cx="7905850" cy="4791045"/>
          </a:xfrm>
          <a:prstGeom prst="rect">
            <a:avLst/>
          </a:prstGeom>
        </p:spPr>
      </p:pic>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土浦駅</a:t>
            </a:r>
            <a:r>
              <a:rPr lang="ja-JP" altLang="en-US" sz="4000" dirty="0" err="1">
                <a:solidFill>
                  <a:prstClr val="black"/>
                </a:solidFill>
                <a:latin typeface="ＭＳ Ｐゴシック" panose="020B0600070205080204" pitchFamily="50" charset="-128"/>
              </a:rPr>
              <a:t>ー</a:t>
            </a:r>
            <a:r>
              <a:rPr lang="ja-JP" altLang="en-US" sz="4000" dirty="0">
                <a:solidFill>
                  <a:prstClr val="black"/>
                </a:solidFill>
                <a:latin typeface="ＭＳ Ｐゴシック" panose="020B0600070205080204" pitchFamily="50" charset="-128"/>
              </a:rPr>
              <a:t>亀城公園軸の形成</a:t>
            </a: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16" name="正方形/長方形 15"/>
          <p:cNvSpPr/>
          <p:nvPr/>
        </p:nvSpPr>
        <p:spPr>
          <a:xfrm>
            <a:off x="580858" y="6143677"/>
            <a:ext cx="7978309" cy="523220"/>
          </a:xfrm>
          <a:prstGeom prst="rect">
            <a:avLst/>
          </a:prstGeom>
        </p:spPr>
        <p:txBody>
          <a:bodyPr wrap="square">
            <a:spAutoFit/>
          </a:bodyPr>
          <a:lstStyle/>
          <a:p>
            <a:pPr algn="ctr"/>
            <a:r>
              <a:rPr lang="ja-JP" altLang="en-US" sz="2800" dirty="0" smtClean="0">
                <a:solidFill>
                  <a:prstClr val="black"/>
                </a:solidFill>
              </a:rPr>
              <a:t>ソフトとハードの施策によりにぎわいの軸を形成する</a:t>
            </a:r>
            <a:endParaRPr lang="ja-JP" altLang="en-US" sz="2800" dirty="0">
              <a:solidFill>
                <a:prstClr val="black"/>
              </a:solidFill>
            </a:endParaRPr>
          </a:p>
        </p:txBody>
      </p:sp>
      <p:sp>
        <p:nvSpPr>
          <p:cNvPr id="24" name="テキスト ボックス 23"/>
          <p:cNvSpPr txBox="1"/>
          <p:nvPr/>
        </p:nvSpPr>
        <p:spPr>
          <a:xfrm>
            <a:off x="10135070" y="1226171"/>
            <a:ext cx="2084225" cy="1200329"/>
          </a:xfrm>
          <a:prstGeom prst="rect">
            <a:avLst/>
          </a:prstGeom>
          <a:noFill/>
        </p:spPr>
        <p:txBody>
          <a:bodyPr wrap="none" rtlCol="0">
            <a:spAutoFit/>
          </a:bodyPr>
          <a:lstStyle/>
          <a:p>
            <a:r>
              <a:rPr lang="ja-JP" altLang="en-US" dirty="0">
                <a:solidFill>
                  <a:prstClr val="black"/>
                </a:solidFill>
              </a:rPr>
              <a:t>ファサードの</a:t>
            </a:r>
            <a:r>
              <a:rPr lang="ja-JP" altLang="en-US" dirty="0" smtClean="0">
                <a:solidFill>
                  <a:prstClr val="black"/>
                </a:solidFill>
              </a:rPr>
              <a:t>一体感</a:t>
            </a:r>
            <a:endParaRPr lang="en-US" altLang="ja-JP" dirty="0" smtClean="0">
              <a:solidFill>
                <a:prstClr val="black"/>
              </a:solidFill>
            </a:endParaRPr>
          </a:p>
          <a:p>
            <a:r>
              <a:rPr lang="ja-JP" altLang="en-US" dirty="0" smtClean="0">
                <a:solidFill>
                  <a:prstClr val="black"/>
                </a:solidFill>
              </a:rPr>
              <a:t>カラーリング</a:t>
            </a:r>
            <a:endParaRPr lang="en-US" altLang="ja-JP" dirty="0" smtClean="0">
              <a:solidFill>
                <a:prstClr val="black"/>
              </a:solidFill>
            </a:endParaRPr>
          </a:p>
          <a:p>
            <a:r>
              <a:rPr lang="ja-JP" altLang="en-US" dirty="0" smtClean="0">
                <a:solidFill>
                  <a:prstClr val="black"/>
                </a:solidFill>
              </a:rPr>
              <a:t>植裁</a:t>
            </a:r>
            <a:r>
              <a:rPr lang="ja-JP" altLang="en-US" dirty="0">
                <a:solidFill>
                  <a:prstClr val="black"/>
                </a:solidFill>
              </a:rPr>
              <a:t>の配置</a:t>
            </a:r>
          </a:p>
          <a:p>
            <a:r>
              <a:rPr lang="ja-JP" altLang="en-US" dirty="0" smtClean="0">
                <a:solidFill>
                  <a:prstClr val="black"/>
                </a:solidFill>
              </a:rPr>
              <a:t>駐輪スポット</a:t>
            </a:r>
            <a:endParaRPr lang="en-US" altLang="ja-JP" dirty="0">
              <a:solidFill>
                <a:prstClr val="black"/>
              </a:solidFill>
            </a:endParaRPr>
          </a:p>
        </p:txBody>
      </p:sp>
      <p:sp>
        <p:nvSpPr>
          <p:cNvPr id="27" name="テキスト ボックス 26"/>
          <p:cNvSpPr txBox="1"/>
          <p:nvPr/>
        </p:nvSpPr>
        <p:spPr>
          <a:xfrm>
            <a:off x="10970395" y="3773181"/>
            <a:ext cx="1915909" cy="923330"/>
          </a:xfrm>
          <a:prstGeom prst="rect">
            <a:avLst/>
          </a:prstGeom>
          <a:noFill/>
        </p:spPr>
        <p:txBody>
          <a:bodyPr wrap="none" rtlCol="0">
            <a:spAutoFit/>
          </a:bodyPr>
          <a:lstStyle/>
          <a:p>
            <a:endParaRPr lang="en-US" altLang="ja-JP" dirty="0" smtClean="0">
              <a:solidFill>
                <a:prstClr val="black"/>
              </a:solidFill>
            </a:endParaRPr>
          </a:p>
          <a:p>
            <a:r>
              <a:rPr lang="ja-JP" altLang="en-US" dirty="0" smtClean="0">
                <a:solidFill>
                  <a:prstClr val="black"/>
                </a:solidFill>
              </a:rPr>
              <a:t>・既存店舗の移転</a:t>
            </a:r>
            <a:endParaRPr lang="en-US" altLang="ja-JP" dirty="0" smtClean="0">
              <a:solidFill>
                <a:prstClr val="black"/>
              </a:solidFill>
            </a:endParaRPr>
          </a:p>
          <a:p>
            <a:r>
              <a:rPr lang="ja-JP" altLang="en-US" dirty="0" smtClean="0">
                <a:solidFill>
                  <a:prstClr val="black"/>
                </a:solidFill>
              </a:rPr>
              <a:t>・新規出店の加速</a:t>
            </a:r>
            <a:endParaRPr lang="en-US" altLang="ja-JP" dirty="0" smtClean="0">
              <a:solidFill>
                <a:prstClr val="black"/>
              </a:solidFill>
            </a:endParaRPr>
          </a:p>
        </p:txBody>
      </p:sp>
      <p:sp>
        <p:nvSpPr>
          <p:cNvPr id="60" name="正方形/長方形 59"/>
          <p:cNvSpPr/>
          <p:nvPr/>
        </p:nvSpPr>
        <p:spPr>
          <a:xfrm>
            <a:off x="609500" y="1158222"/>
            <a:ext cx="3147731" cy="830997"/>
          </a:xfrm>
          <a:prstGeom prst="rect">
            <a:avLst/>
          </a:prstGeom>
          <a:solidFill>
            <a:srgbClr val="F8806C"/>
          </a:solidFill>
          <a:ln w="28575">
            <a:solidFill>
              <a:srgbClr val="F8806C"/>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ja-JP" altLang="en-US" sz="2400" dirty="0">
                <a:solidFill>
                  <a:prstClr val="white"/>
                </a:solidFill>
              </a:rPr>
              <a:t>ハード</a:t>
            </a:r>
            <a:r>
              <a:rPr lang="ja-JP" altLang="en-US" sz="2400" dirty="0" smtClean="0">
                <a:solidFill>
                  <a:prstClr val="white"/>
                </a:solidFill>
              </a:rPr>
              <a:t>施策：</a:t>
            </a:r>
            <a:endParaRPr lang="en-US" altLang="ja-JP" sz="2400" dirty="0" smtClean="0">
              <a:solidFill>
                <a:prstClr val="white"/>
              </a:solidFill>
            </a:endParaRPr>
          </a:p>
          <a:p>
            <a:pPr algn="just"/>
            <a:r>
              <a:rPr lang="ja-JP" altLang="en-US" sz="2000" dirty="0" smtClean="0">
                <a:solidFill>
                  <a:prstClr val="white"/>
                </a:solidFill>
              </a:rPr>
              <a:t>魅力</a:t>
            </a:r>
            <a:r>
              <a:rPr lang="ja-JP" altLang="en-US" sz="2000" dirty="0">
                <a:solidFill>
                  <a:prstClr val="white"/>
                </a:solidFill>
              </a:rPr>
              <a:t>を</a:t>
            </a:r>
            <a:r>
              <a:rPr lang="ja-JP" altLang="en-US" sz="2000" dirty="0" smtClean="0">
                <a:solidFill>
                  <a:prstClr val="white"/>
                </a:solidFill>
              </a:rPr>
              <a:t>創出</a:t>
            </a:r>
            <a:r>
              <a:rPr lang="ja-JP" altLang="en-US" sz="2000" dirty="0">
                <a:solidFill>
                  <a:prstClr val="white"/>
                </a:solidFill>
              </a:rPr>
              <a:t>する</a:t>
            </a:r>
            <a:r>
              <a:rPr lang="ja-JP" altLang="en-US" sz="2400" dirty="0">
                <a:solidFill>
                  <a:prstClr val="white"/>
                </a:solidFill>
              </a:rPr>
              <a:t>沿道</a:t>
            </a:r>
            <a:r>
              <a:rPr lang="ja-JP" altLang="en-US" sz="2400" dirty="0" smtClean="0">
                <a:solidFill>
                  <a:prstClr val="white"/>
                </a:solidFill>
              </a:rPr>
              <a:t>整備</a:t>
            </a:r>
            <a:endParaRPr lang="ja-JP" altLang="en-US" sz="2400" dirty="0">
              <a:solidFill>
                <a:prstClr val="white"/>
              </a:solidFill>
            </a:endParaRPr>
          </a:p>
        </p:txBody>
      </p:sp>
      <p:sp>
        <p:nvSpPr>
          <p:cNvPr id="7" name="円/楕円 6"/>
          <p:cNvSpPr/>
          <p:nvPr/>
        </p:nvSpPr>
        <p:spPr>
          <a:xfrm rot="20812539">
            <a:off x="4370681" y="4407100"/>
            <a:ext cx="938099" cy="269412"/>
          </a:xfrm>
          <a:prstGeom prst="ellipse">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9" name="直線コネクタ 8"/>
          <p:cNvCxnSpPr>
            <a:stCxn id="7" idx="4"/>
            <a:endCxn id="10" idx="0"/>
          </p:cNvCxnSpPr>
          <p:nvPr/>
        </p:nvCxnSpPr>
        <p:spPr>
          <a:xfrm>
            <a:off x="4870318" y="4672993"/>
            <a:ext cx="509680" cy="49370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4683333" y="5166698"/>
            <a:ext cx="1393330" cy="369332"/>
          </a:xfrm>
          <a:prstGeom prst="rect">
            <a:avLst/>
          </a:prstGeom>
          <a:solidFill>
            <a:schemeClr val="bg1"/>
          </a:solidFill>
          <a:ln w="38100">
            <a:solidFill>
              <a:srgbClr val="FF0000"/>
            </a:solidFill>
          </a:ln>
        </p:spPr>
        <p:txBody>
          <a:bodyPr wrap="none" rtlCol="0">
            <a:spAutoFit/>
          </a:bodyPr>
          <a:lstStyle/>
          <a:p>
            <a:r>
              <a:rPr lang="ja-JP" altLang="en-US" dirty="0" smtClean="0">
                <a:solidFill>
                  <a:prstClr val="black"/>
                </a:solidFill>
              </a:rPr>
              <a:t>駐輪スタンド</a:t>
            </a:r>
            <a:endParaRPr lang="ja-JP" altLang="en-US" dirty="0">
              <a:solidFill>
                <a:prstClr val="black"/>
              </a:solidFill>
            </a:endParaRPr>
          </a:p>
        </p:txBody>
      </p:sp>
      <p:cxnSp>
        <p:nvCxnSpPr>
          <p:cNvPr id="13" name="直線コネクタ 12"/>
          <p:cNvCxnSpPr>
            <a:endCxn id="19" idx="1"/>
          </p:cNvCxnSpPr>
          <p:nvPr/>
        </p:nvCxnSpPr>
        <p:spPr>
          <a:xfrm>
            <a:off x="2349443" y="5342587"/>
            <a:ext cx="478172" cy="32095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2827615" y="5478871"/>
            <a:ext cx="1745991" cy="369332"/>
          </a:xfrm>
          <a:prstGeom prst="rect">
            <a:avLst/>
          </a:prstGeom>
          <a:solidFill>
            <a:schemeClr val="bg1"/>
          </a:solidFill>
          <a:ln w="38100">
            <a:solidFill>
              <a:srgbClr val="5B9BD5"/>
            </a:solidFill>
          </a:ln>
        </p:spPr>
        <p:txBody>
          <a:bodyPr wrap="none" rtlCol="0">
            <a:spAutoFit/>
          </a:bodyPr>
          <a:lstStyle/>
          <a:p>
            <a:r>
              <a:rPr lang="ja-JP" altLang="en-US" dirty="0">
                <a:solidFill>
                  <a:prstClr val="black"/>
                </a:solidFill>
              </a:rPr>
              <a:t>路肩</a:t>
            </a:r>
            <a:r>
              <a:rPr lang="ja-JP" altLang="en-US" dirty="0" smtClean="0">
                <a:solidFill>
                  <a:prstClr val="black"/>
                </a:solidFill>
              </a:rPr>
              <a:t>のカラー化</a:t>
            </a:r>
            <a:endParaRPr lang="ja-JP" altLang="en-US" dirty="0">
              <a:solidFill>
                <a:prstClr val="black"/>
              </a:solidFill>
            </a:endParaRPr>
          </a:p>
        </p:txBody>
      </p:sp>
      <p:sp>
        <p:nvSpPr>
          <p:cNvPr id="20" name="フリーフォーム 19"/>
          <p:cNvSpPr/>
          <p:nvPr/>
        </p:nvSpPr>
        <p:spPr>
          <a:xfrm>
            <a:off x="3247670" y="3583459"/>
            <a:ext cx="2024546" cy="1095633"/>
          </a:xfrm>
          <a:custGeom>
            <a:avLst/>
            <a:gdLst>
              <a:gd name="connsiteX0" fmla="*/ 22752 w 2024546"/>
              <a:gd name="connsiteY0" fmla="*/ 0 h 1095633"/>
              <a:gd name="connsiteX1" fmla="*/ 22752 w 2024546"/>
              <a:gd name="connsiteY1" fmla="*/ 0 h 1095633"/>
              <a:gd name="connsiteX2" fmla="*/ 14514 w 2024546"/>
              <a:gd name="connsiteY2" fmla="*/ 1095633 h 1095633"/>
              <a:gd name="connsiteX3" fmla="*/ 2016308 w 2024546"/>
              <a:gd name="connsiteY3" fmla="*/ 815546 h 1095633"/>
              <a:gd name="connsiteX4" fmla="*/ 2024546 w 2024546"/>
              <a:gd name="connsiteY4" fmla="*/ 205946 h 1095633"/>
              <a:gd name="connsiteX5" fmla="*/ 22752 w 2024546"/>
              <a:gd name="connsiteY5" fmla="*/ 0 h 109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4546" h="1095633">
                <a:moveTo>
                  <a:pt x="22752" y="0"/>
                </a:moveTo>
                <a:lnTo>
                  <a:pt x="22752" y="0"/>
                </a:lnTo>
                <a:cubicBezTo>
                  <a:pt x="-23088" y="412556"/>
                  <a:pt x="14514" y="49275"/>
                  <a:pt x="14514" y="1095633"/>
                </a:cubicBezTo>
                <a:lnTo>
                  <a:pt x="2016308" y="815546"/>
                </a:lnTo>
                <a:lnTo>
                  <a:pt x="2024546" y="205946"/>
                </a:lnTo>
                <a:lnTo>
                  <a:pt x="22752" y="0"/>
                </a:lnTo>
                <a:close/>
              </a:path>
            </a:pathLst>
          </a:custGeom>
          <a:noFill/>
          <a:ln w="3810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2" name="直線コネクタ 21"/>
          <p:cNvCxnSpPr>
            <a:endCxn id="28" idx="0"/>
          </p:cNvCxnSpPr>
          <p:nvPr/>
        </p:nvCxnSpPr>
        <p:spPr>
          <a:xfrm>
            <a:off x="5279577" y="4131275"/>
            <a:ext cx="712818" cy="364094"/>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5225198" y="4495369"/>
            <a:ext cx="1534394" cy="369332"/>
          </a:xfrm>
          <a:prstGeom prst="rect">
            <a:avLst/>
          </a:prstGeom>
          <a:solidFill>
            <a:schemeClr val="bg1"/>
          </a:solidFill>
          <a:ln w="38100">
            <a:solidFill>
              <a:srgbClr val="FFFF00"/>
            </a:solidFill>
          </a:ln>
        </p:spPr>
        <p:txBody>
          <a:bodyPr wrap="none" rtlCol="0">
            <a:spAutoFit/>
          </a:bodyPr>
          <a:lstStyle/>
          <a:p>
            <a:r>
              <a:rPr lang="ja-JP" altLang="en-US" dirty="0" smtClean="0">
                <a:solidFill>
                  <a:prstClr val="black"/>
                </a:solidFill>
              </a:rPr>
              <a:t>空き店舗活用</a:t>
            </a:r>
            <a:endParaRPr lang="ja-JP" altLang="en-US" dirty="0">
              <a:solidFill>
                <a:prstClr val="black"/>
              </a:solidFill>
            </a:endParaRPr>
          </a:p>
        </p:txBody>
      </p:sp>
      <p:cxnSp>
        <p:nvCxnSpPr>
          <p:cNvPr id="35" name="直線コネクタ 34"/>
          <p:cNvCxnSpPr/>
          <p:nvPr/>
        </p:nvCxnSpPr>
        <p:spPr>
          <a:xfrm flipV="1">
            <a:off x="4259943" y="2556766"/>
            <a:ext cx="846780" cy="5733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4339526" y="2143245"/>
            <a:ext cx="1107996" cy="369332"/>
          </a:xfrm>
          <a:prstGeom prst="rect">
            <a:avLst/>
          </a:prstGeom>
          <a:solidFill>
            <a:schemeClr val="bg1"/>
          </a:solidFill>
          <a:ln w="38100">
            <a:solidFill>
              <a:schemeClr val="accent6"/>
            </a:solidFill>
          </a:ln>
        </p:spPr>
        <p:txBody>
          <a:bodyPr wrap="none" rtlCol="0">
            <a:spAutoFit/>
          </a:bodyPr>
          <a:lstStyle/>
          <a:p>
            <a:r>
              <a:rPr lang="ja-JP" altLang="en-US" dirty="0" smtClean="0">
                <a:solidFill>
                  <a:prstClr val="black"/>
                </a:solidFill>
              </a:rPr>
              <a:t>緑地整備</a:t>
            </a:r>
            <a:endParaRPr lang="ja-JP" altLang="en-US" dirty="0">
              <a:solidFill>
                <a:prstClr val="black"/>
              </a:solidFill>
            </a:endParaRPr>
          </a:p>
        </p:txBody>
      </p:sp>
      <p:pic>
        <p:nvPicPr>
          <p:cNvPr id="1026" name="Picture 2" descr="http://netshop-illustration.com/material/car/l_03.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9760" y="3741545"/>
            <a:ext cx="1096565" cy="822424"/>
          </a:xfrm>
          <a:prstGeom prst="rect">
            <a:avLst/>
          </a:prstGeom>
          <a:noFill/>
          <a:extLst>
            <a:ext uri="{909E8E84-426E-40DD-AFC4-6F175D3DCCD1}">
              <a14:hiddenFill xmlns:a14="http://schemas.microsoft.com/office/drawing/2010/main">
                <a:solidFill>
                  <a:srgbClr val="FFFFFF"/>
                </a:solidFill>
              </a14:hiddenFill>
            </a:ext>
          </a:extLst>
        </p:spPr>
      </p:pic>
      <p:sp>
        <p:nvSpPr>
          <p:cNvPr id="38" name="稲妻 37"/>
          <p:cNvSpPr/>
          <p:nvPr/>
        </p:nvSpPr>
        <p:spPr>
          <a:xfrm rot="20893355">
            <a:off x="6589572" y="3337607"/>
            <a:ext cx="360726" cy="517168"/>
          </a:xfrm>
          <a:prstGeom prst="lightningBol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1" name="稲妻 40"/>
          <p:cNvSpPr/>
          <p:nvPr/>
        </p:nvSpPr>
        <p:spPr>
          <a:xfrm rot="906755">
            <a:off x="6790940" y="3206347"/>
            <a:ext cx="360726" cy="517168"/>
          </a:xfrm>
          <a:prstGeom prst="lightningBol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2" name="テキスト ボックス 41"/>
          <p:cNvSpPr txBox="1"/>
          <p:nvPr/>
        </p:nvSpPr>
        <p:spPr>
          <a:xfrm>
            <a:off x="6714857" y="2726250"/>
            <a:ext cx="1800493" cy="369332"/>
          </a:xfrm>
          <a:prstGeom prst="rect">
            <a:avLst/>
          </a:prstGeom>
          <a:solidFill>
            <a:schemeClr val="bg1"/>
          </a:solidFill>
          <a:ln w="38100">
            <a:solidFill>
              <a:srgbClr val="FFC000"/>
            </a:solidFill>
          </a:ln>
        </p:spPr>
        <p:txBody>
          <a:bodyPr wrap="none" rtlCol="0">
            <a:spAutoFit/>
          </a:bodyPr>
          <a:lstStyle/>
          <a:p>
            <a:r>
              <a:rPr lang="ja-JP" altLang="en-US" dirty="0" smtClean="0">
                <a:solidFill>
                  <a:prstClr val="black"/>
                </a:solidFill>
              </a:rPr>
              <a:t>周辺駐車場情報</a:t>
            </a:r>
            <a:endParaRPr lang="ja-JP" altLang="en-US" dirty="0">
              <a:solidFill>
                <a:prstClr val="black"/>
              </a:solidFill>
            </a:endParaRPr>
          </a:p>
        </p:txBody>
      </p:sp>
      <p:cxnSp>
        <p:nvCxnSpPr>
          <p:cNvPr id="43" name="直線コネクタ 42"/>
          <p:cNvCxnSpPr>
            <a:stCxn id="1026" idx="0"/>
            <a:endCxn id="42" idx="2"/>
          </p:cNvCxnSpPr>
          <p:nvPr/>
        </p:nvCxnSpPr>
        <p:spPr>
          <a:xfrm flipV="1">
            <a:off x="7278043" y="3095582"/>
            <a:ext cx="337061" cy="64596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14</a:t>
            </a:fld>
            <a:endParaRPr lang="ja-JP" altLang="en-US" sz="2000" dirty="0">
              <a:solidFill>
                <a:prstClr val="black">
                  <a:tint val="75000"/>
                </a:prstClr>
              </a:solidFill>
            </a:endParaRPr>
          </a:p>
        </p:txBody>
      </p:sp>
    </p:spTree>
    <p:extLst>
      <p:ext uri="{BB962C8B-B14F-4D97-AF65-F5344CB8AC3E}">
        <p14:creationId xmlns:p14="http://schemas.microsoft.com/office/powerpoint/2010/main" val="1798414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par>
                                <p:cTn id="12" presetID="16" presetClass="entr" presetSubtype="21"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500"/>
                                        <p:tgtEl>
                                          <p:spTgt spid="19"/>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barn(inVertical)">
                                      <p:cBhvr>
                                        <p:cTn id="28" dur="500"/>
                                        <p:tgtEl>
                                          <p:spTgt spid="36"/>
                                        </p:tgtEl>
                                      </p:cBhvr>
                                    </p:animEffect>
                                  </p:childTnLst>
                                </p:cTn>
                              </p:par>
                              <p:par>
                                <p:cTn id="29" presetID="16" presetClass="entr" presetSubtype="21"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arn(inVertic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26"/>
                                        </p:tgtEl>
                                        <p:attrNameLst>
                                          <p:attrName>style.visibility</p:attrName>
                                        </p:attrNameLst>
                                      </p:cBhvr>
                                      <p:to>
                                        <p:strVal val="visible"/>
                                      </p:to>
                                    </p:set>
                                    <p:animEffect transition="in" filter="barn(inVertical)">
                                      <p:cBhvr>
                                        <p:cTn id="47" dur="500"/>
                                        <p:tgtEl>
                                          <p:spTgt spid="1026"/>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arn(inVertical)">
                                      <p:cBhvr>
                                        <p:cTn id="50" dur="500"/>
                                        <p:tgtEl>
                                          <p:spTgt spid="41"/>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barn(inVertical)">
                                      <p:cBhvr>
                                        <p:cTn id="53" dur="500"/>
                                        <p:tgtEl>
                                          <p:spTgt spid="3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inVertical)">
                                      <p:cBhvr>
                                        <p:cTn id="56" dur="500"/>
                                        <p:tgtEl>
                                          <p:spTgt spid="42"/>
                                        </p:tgtEl>
                                      </p:cBhvr>
                                    </p:animEffect>
                                  </p:childTnLst>
                                </p:cTn>
                              </p:par>
                              <p:par>
                                <p:cTn id="57" presetID="16" presetClass="entr" presetSubtype="21"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barn(inVertical)">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9" grpId="0" animBg="1"/>
      <p:bldP spid="20" grpId="0" animBg="1"/>
      <p:bldP spid="28" grpId="0" animBg="1"/>
      <p:bldP spid="36" grpId="0" animBg="1"/>
      <p:bldP spid="38" grpId="0" animBg="1"/>
      <p:bldP spid="41" grpId="0" animBg="1"/>
      <p:bldP spid="4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交通混雑緩和</a:t>
            </a:r>
            <a:endParaRPr lang="en-US" altLang="ja-JP" sz="4000" dirty="0" smtClean="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grpSp>
        <p:nvGrpSpPr>
          <p:cNvPr id="28" name="グループ化 27"/>
          <p:cNvGrpSpPr/>
          <p:nvPr/>
        </p:nvGrpSpPr>
        <p:grpSpPr>
          <a:xfrm>
            <a:off x="125573" y="1840705"/>
            <a:ext cx="8892853" cy="4279548"/>
            <a:chOff x="96983" y="2000194"/>
            <a:chExt cx="8892853" cy="4279548"/>
          </a:xfrm>
        </p:grpSpPr>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l="6132" t="4491" r="6548" b="29652"/>
            <a:stretch/>
          </p:blipFill>
          <p:spPr>
            <a:xfrm>
              <a:off x="142635" y="2000194"/>
              <a:ext cx="3402983" cy="3633216"/>
            </a:xfrm>
            <a:prstGeom prst="rect">
              <a:avLst/>
            </a:prstGeom>
            <a:ln>
              <a:solidFill>
                <a:schemeClr val="tx1"/>
              </a:solidFill>
            </a:ln>
          </p:spPr>
        </p:pic>
        <p:grpSp>
          <p:nvGrpSpPr>
            <p:cNvPr id="27" name="グループ化 26"/>
            <p:cNvGrpSpPr/>
            <p:nvPr/>
          </p:nvGrpSpPr>
          <p:grpSpPr>
            <a:xfrm>
              <a:off x="96983" y="2000194"/>
              <a:ext cx="8892853" cy="4279548"/>
              <a:chOff x="96983" y="2000194"/>
              <a:chExt cx="8892853" cy="4279548"/>
            </a:xfrm>
          </p:grpSpPr>
          <p:pic>
            <p:nvPicPr>
              <p:cNvPr id="11" name="図 10"/>
              <p:cNvPicPr>
                <a:picLocks noChangeAspect="1"/>
              </p:cNvPicPr>
              <p:nvPr/>
            </p:nvPicPr>
            <p:blipFill rotWithShape="1">
              <a:blip r:embed="rId3"/>
              <a:srcRect t="14111"/>
              <a:stretch/>
            </p:blipFill>
            <p:spPr>
              <a:xfrm>
                <a:off x="3790099" y="2000194"/>
                <a:ext cx="1565655" cy="2119578"/>
              </a:xfrm>
              <a:prstGeom prst="rect">
                <a:avLst/>
              </a:prstGeom>
            </p:spPr>
          </p:pic>
          <p:pic>
            <p:nvPicPr>
              <p:cNvPr id="6" name="図 5"/>
              <p:cNvPicPr>
                <a:picLocks noChangeAspect="1"/>
              </p:cNvPicPr>
              <p:nvPr/>
            </p:nvPicPr>
            <p:blipFill rotWithShape="1">
              <a:blip r:embed="rId4" cstate="print">
                <a:extLst>
                  <a:ext uri="{28A0092B-C50C-407E-A947-70E740481C1C}">
                    <a14:useLocalDpi xmlns:a14="http://schemas.microsoft.com/office/drawing/2010/main" val="0"/>
                  </a:ext>
                </a:extLst>
              </a:blip>
              <a:srcRect l="6192" t="4526" r="6443" b="29696"/>
              <a:stretch/>
            </p:blipFill>
            <p:spPr>
              <a:xfrm>
                <a:off x="5581769" y="2000194"/>
                <a:ext cx="3407367" cy="3633216"/>
              </a:xfrm>
              <a:prstGeom prst="rect">
                <a:avLst/>
              </a:prstGeom>
              <a:ln>
                <a:solidFill>
                  <a:schemeClr val="tx1"/>
                </a:solidFill>
              </a:ln>
            </p:spPr>
          </p:pic>
          <p:sp>
            <p:nvSpPr>
              <p:cNvPr id="7" name="テキスト ボックス 6"/>
              <p:cNvSpPr txBox="1"/>
              <p:nvPr/>
            </p:nvSpPr>
            <p:spPr>
              <a:xfrm>
                <a:off x="137551" y="5633411"/>
                <a:ext cx="3402983" cy="646331"/>
              </a:xfrm>
              <a:prstGeom prst="rect">
                <a:avLst/>
              </a:prstGeom>
              <a:solidFill>
                <a:schemeClr val="bg1"/>
              </a:solidFill>
              <a:ln>
                <a:solidFill>
                  <a:schemeClr val="tx1"/>
                </a:solidFill>
              </a:ln>
            </p:spPr>
            <p:txBody>
              <a:bodyPr wrap="square" rtlCol="0">
                <a:spAutoFit/>
              </a:bodyPr>
              <a:lstStyle/>
              <a:p>
                <a:pPr algn="ctr"/>
                <a:r>
                  <a:rPr lang="ja-JP" altLang="en-US" dirty="0" smtClean="0">
                    <a:solidFill>
                      <a:prstClr val="black"/>
                    </a:solidFill>
                  </a:rPr>
                  <a:t>南北を貫く国道６号と県道</a:t>
                </a:r>
                <a:r>
                  <a:rPr lang="en-US" altLang="ja-JP" dirty="0">
                    <a:solidFill>
                      <a:prstClr val="black"/>
                    </a:solidFill>
                  </a:rPr>
                  <a:t>125</a:t>
                </a:r>
                <a:r>
                  <a:rPr lang="ja-JP" altLang="en-US" dirty="0" smtClean="0">
                    <a:solidFill>
                      <a:prstClr val="black"/>
                    </a:solidFill>
                  </a:rPr>
                  <a:t>号において渋滞が発生</a:t>
                </a:r>
                <a:endParaRPr lang="ja-JP" altLang="en-US" dirty="0">
                  <a:solidFill>
                    <a:prstClr val="black"/>
                  </a:solidFill>
                </a:endParaRPr>
              </a:p>
            </p:txBody>
          </p:sp>
          <p:sp>
            <p:nvSpPr>
              <p:cNvPr id="13" name="テキスト ボックス 12"/>
              <p:cNvSpPr txBox="1"/>
              <p:nvPr/>
            </p:nvSpPr>
            <p:spPr>
              <a:xfrm>
                <a:off x="5581769" y="5633410"/>
                <a:ext cx="3408067" cy="646331"/>
              </a:xfrm>
              <a:prstGeom prst="rect">
                <a:avLst/>
              </a:prstGeom>
              <a:solidFill>
                <a:schemeClr val="bg1"/>
              </a:solidFill>
              <a:ln>
                <a:solidFill>
                  <a:schemeClr val="tx1"/>
                </a:solidFill>
              </a:ln>
            </p:spPr>
            <p:txBody>
              <a:bodyPr wrap="square" rtlCol="0">
                <a:spAutoFit/>
              </a:bodyPr>
              <a:lstStyle/>
              <a:p>
                <a:pPr algn="ctr"/>
                <a:r>
                  <a:rPr lang="ja-JP" altLang="en-US" dirty="0" smtClean="0">
                    <a:solidFill>
                      <a:prstClr val="black"/>
                    </a:solidFill>
                  </a:rPr>
                  <a:t>渋滞緩和により中心市街地</a:t>
                </a:r>
                <a:endParaRPr lang="en-US" altLang="ja-JP" dirty="0" smtClean="0">
                  <a:solidFill>
                    <a:prstClr val="black"/>
                  </a:solidFill>
                </a:endParaRPr>
              </a:p>
              <a:p>
                <a:pPr algn="ctr"/>
                <a:r>
                  <a:rPr lang="ja-JP" altLang="en-US" dirty="0" smtClean="0">
                    <a:solidFill>
                      <a:prstClr val="black"/>
                    </a:solidFill>
                  </a:rPr>
                  <a:t>における環境負荷が低減</a:t>
                </a:r>
                <a:endParaRPr lang="ja-JP" altLang="en-US" dirty="0">
                  <a:solidFill>
                    <a:prstClr val="black"/>
                  </a:solidFill>
                </a:endParaRPr>
              </a:p>
            </p:txBody>
          </p:sp>
          <p:sp>
            <p:nvSpPr>
              <p:cNvPr id="8" name="右矢印 7"/>
              <p:cNvSpPr/>
              <p:nvPr/>
            </p:nvSpPr>
            <p:spPr>
              <a:xfrm>
                <a:off x="3892467" y="5026853"/>
                <a:ext cx="1347537" cy="673769"/>
              </a:xfrm>
              <a:prstGeom prst="rightArrow">
                <a:avLst/>
              </a:prstGeom>
              <a:solidFill>
                <a:srgbClr val="F8806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正方形/長方形 8"/>
              <p:cNvSpPr/>
              <p:nvPr/>
            </p:nvSpPr>
            <p:spPr>
              <a:xfrm>
                <a:off x="3541525" y="4139968"/>
                <a:ext cx="2097048" cy="923330"/>
              </a:xfrm>
              <a:prstGeom prst="rect">
                <a:avLst/>
              </a:prstGeom>
            </p:spPr>
            <p:txBody>
              <a:bodyPr wrap="none">
                <a:spAutoFit/>
              </a:bodyPr>
              <a:lstStyle/>
              <a:p>
                <a:pPr algn="ctr"/>
                <a:r>
                  <a:rPr lang="ja-JP" altLang="en-US" dirty="0">
                    <a:solidFill>
                      <a:prstClr val="black"/>
                    </a:solidFill>
                  </a:rPr>
                  <a:t>県道</a:t>
                </a:r>
                <a:r>
                  <a:rPr lang="en-US" altLang="ja-JP" dirty="0">
                    <a:solidFill>
                      <a:prstClr val="black"/>
                    </a:solidFill>
                  </a:rPr>
                  <a:t>125</a:t>
                </a:r>
                <a:r>
                  <a:rPr lang="ja-JP" altLang="en-US" dirty="0" smtClean="0">
                    <a:solidFill>
                      <a:prstClr val="black"/>
                    </a:solidFill>
                  </a:rPr>
                  <a:t>号と並行の</a:t>
                </a:r>
                <a:endParaRPr lang="en-US" altLang="ja-JP" dirty="0" smtClean="0">
                  <a:solidFill>
                    <a:prstClr val="black"/>
                  </a:solidFill>
                </a:endParaRPr>
              </a:p>
              <a:p>
                <a:pPr algn="ctr"/>
                <a:r>
                  <a:rPr lang="ja-JP" altLang="en-US" dirty="0" smtClean="0">
                    <a:solidFill>
                      <a:prstClr val="black"/>
                    </a:solidFill>
                  </a:rPr>
                  <a:t>既存道路</a:t>
                </a:r>
                <a:r>
                  <a:rPr lang="ja-JP" altLang="en-US" dirty="0">
                    <a:solidFill>
                      <a:prstClr val="black"/>
                    </a:solidFill>
                  </a:rPr>
                  <a:t>を</a:t>
                </a:r>
                <a:r>
                  <a:rPr lang="ja-JP" altLang="en-US" dirty="0" smtClean="0">
                    <a:solidFill>
                      <a:prstClr val="black"/>
                    </a:solidFill>
                  </a:rPr>
                  <a:t>整備し、</a:t>
                </a:r>
                <a:endParaRPr lang="en-US" altLang="ja-JP" dirty="0" smtClean="0">
                  <a:solidFill>
                    <a:prstClr val="black"/>
                  </a:solidFill>
                </a:endParaRPr>
              </a:p>
              <a:p>
                <a:pPr algn="ctr"/>
                <a:r>
                  <a:rPr lang="ja-JP" altLang="en-US" dirty="0" smtClean="0">
                    <a:solidFill>
                      <a:prstClr val="black"/>
                    </a:solidFill>
                  </a:rPr>
                  <a:t>県道</a:t>
                </a:r>
                <a:r>
                  <a:rPr lang="en-US" altLang="ja-JP" dirty="0" smtClean="0">
                    <a:solidFill>
                      <a:prstClr val="black"/>
                    </a:solidFill>
                  </a:rPr>
                  <a:t>24</a:t>
                </a:r>
                <a:r>
                  <a:rPr lang="ja-JP" altLang="en-US" dirty="0" smtClean="0">
                    <a:solidFill>
                      <a:prstClr val="black"/>
                    </a:solidFill>
                  </a:rPr>
                  <a:t>号へ接続</a:t>
                </a:r>
                <a:endParaRPr lang="ja-JP" altLang="en-US" dirty="0">
                  <a:solidFill>
                    <a:prstClr val="black"/>
                  </a:solidFill>
                </a:endParaRPr>
              </a:p>
            </p:txBody>
          </p:sp>
          <p:sp>
            <p:nvSpPr>
              <p:cNvPr id="32" name="フリーフォーム 31"/>
              <p:cNvSpPr/>
              <p:nvPr/>
            </p:nvSpPr>
            <p:spPr>
              <a:xfrm>
                <a:off x="1929678" y="3493635"/>
                <a:ext cx="426720" cy="1154843"/>
              </a:xfrm>
              <a:custGeom>
                <a:avLst/>
                <a:gdLst>
                  <a:gd name="connsiteX0" fmla="*/ 0 w 426720"/>
                  <a:gd name="connsiteY0" fmla="*/ 1166948 h 1166948"/>
                  <a:gd name="connsiteX1" fmla="*/ 113211 w 426720"/>
                  <a:gd name="connsiteY1" fmla="*/ 1097280 h 1166948"/>
                  <a:gd name="connsiteX2" fmla="*/ 148046 w 426720"/>
                  <a:gd name="connsiteY2" fmla="*/ 1010194 h 1166948"/>
                  <a:gd name="connsiteX3" fmla="*/ 148046 w 426720"/>
                  <a:gd name="connsiteY3" fmla="*/ 809897 h 1166948"/>
                  <a:gd name="connsiteX4" fmla="*/ 182880 w 426720"/>
                  <a:gd name="connsiteY4" fmla="*/ 505097 h 1166948"/>
                  <a:gd name="connsiteX5" fmla="*/ 348343 w 426720"/>
                  <a:gd name="connsiteY5" fmla="*/ 252548 h 1166948"/>
                  <a:gd name="connsiteX6" fmla="*/ 426720 w 426720"/>
                  <a:gd name="connsiteY6" fmla="*/ 0 h 116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720" h="1166948">
                    <a:moveTo>
                      <a:pt x="0" y="1166948"/>
                    </a:moveTo>
                    <a:lnTo>
                      <a:pt x="113211" y="1097280"/>
                    </a:lnTo>
                    <a:lnTo>
                      <a:pt x="148046" y="1010194"/>
                    </a:lnTo>
                    <a:lnTo>
                      <a:pt x="148046" y="809897"/>
                    </a:lnTo>
                    <a:lnTo>
                      <a:pt x="182880" y="505097"/>
                    </a:lnTo>
                    <a:lnTo>
                      <a:pt x="348343" y="252548"/>
                    </a:lnTo>
                    <a:lnTo>
                      <a:pt x="426720" y="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3" name="フリーフォーム 32"/>
              <p:cNvSpPr/>
              <p:nvPr/>
            </p:nvSpPr>
            <p:spPr>
              <a:xfrm>
                <a:off x="1929678" y="2001074"/>
                <a:ext cx="905692" cy="748937"/>
              </a:xfrm>
              <a:custGeom>
                <a:avLst/>
                <a:gdLst>
                  <a:gd name="connsiteX0" fmla="*/ 0 w 905692"/>
                  <a:gd name="connsiteY0" fmla="*/ 748937 h 748937"/>
                  <a:gd name="connsiteX1" fmla="*/ 165463 w 905692"/>
                  <a:gd name="connsiteY1" fmla="*/ 557348 h 748937"/>
                  <a:gd name="connsiteX2" fmla="*/ 905692 w 905692"/>
                  <a:gd name="connsiteY2" fmla="*/ 0 h 748937"/>
                </a:gdLst>
                <a:ahLst/>
                <a:cxnLst>
                  <a:cxn ang="0">
                    <a:pos x="connsiteX0" y="connsiteY0"/>
                  </a:cxn>
                  <a:cxn ang="0">
                    <a:pos x="connsiteX1" y="connsiteY1"/>
                  </a:cxn>
                  <a:cxn ang="0">
                    <a:pos x="connsiteX2" y="connsiteY2"/>
                  </a:cxn>
                </a:cxnLst>
                <a:rect l="l" t="t" r="r" b="b"/>
                <a:pathLst>
                  <a:path w="905692" h="748937">
                    <a:moveTo>
                      <a:pt x="0" y="748937"/>
                    </a:moveTo>
                    <a:lnTo>
                      <a:pt x="165463" y="557348"/>
                    </a:lnTo>
                    <a:lnTo>
                      <a:pt x="905692" y="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6" name="フリーフォーム 35"/>
              <p:cNvSpPr/>
              <p:nvPr/>
            </p:nvSpPr>
            <p:spPr>
              <a:xfrm>
                <a:off x="518890" y="3211565"/>
                <a:ext cx="1132114" cy="975360"/>
              </a:xfrm>
              <a:custGeom>
                <a:avLst/>
                <a:gdLst>
                  <a:gd name="connsiteX0" fmla="*/ 1132114 w 1132114"/>
                  <a:gd name="connsiteY0" fmla="*/ 0 h 975360"/>
                  <a:gd name="connsiteX1" fmla="*/ 1001485 w 1132114"/>
                  <a:gd name="connsiteY1" fmla="*/ 165463 h 975360"/>
                  <a:gd name="connsiteX2" fmla="*/ 548640 w 1132114"/>
                  <a:gd name="connsiteY2" fmla="*/ 409303 h 975360"/>
                  <a:gd name="connsiteX3" fmla="*/ 235131 w 1132114"/>
                  <a:gd name="connsiteY3" fmla="*/ 661852 h 975360"/>
                  <a:gd name="connsiteX4" fmla="*/ 0 w 1132114"/>
                  <a:gd name="connsiteY4" fmla="*/ 975360 h 975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14" h="975360">
                    <a:moveTo>
                      <a:pt x="1132114" y="0"/>
                    </a:moveTo>
                    <a:lnTo>
                      <a:pt x="1001485" y="165463"/>
                    </a:lnTo>
                    <a:lnTo>
                      <a:pt x="548640" y="409303"/>
                    </a:lnTo>
                    <a:lnTo>
                      <a:pt x="235131" y="661852"/>
                    </a:lnTo>
                    <a:lnTo>
                      <a:pt x="0" y="97536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フリーフォーム 44"/>
              <p:cNvSpPr/>
              <p:nvPr/>
            </p:nvSpPr>
            <p:spPr>
              <a:xfrm>
                <a:off x="7337293" y="2000194"/>
                <a:ext cx="905692" cy="748937"/>
              </a:xfrm>
              <a:custGeom>
                <a:avLst/>
                <a:gdLst>
                  <a:gd name="connsiteX0" fmla="*/ 0 w 905692"/>
                  <a:gd name="connsiteY0" fmla="*/ 748937 h 748937"/>
                  <a:gd name="connsiteX1" fmla="*/ 165463 w 905692"/>
                  <a:gd name="connsiteY1" fmla="*/ 557348 h 748937"/>
                  <a:gd name="connsiteX2" fmla="*/ 905692 w 905692"/>
                  <a:gd name="connsiteY2" fmla="*/ 0 h 748937"/>
                </a:gdLst>
                <a:ahLst/>
                <a:cxnLst>
                  <a:cxn ang="0">
                    <a:pos x="connsiteX0" y="connsiteY0"/>
                  </a:cxn>
                  <a:cxn ang="0">
                    <a:pos x="connsiteX1" y="connsiteY1"/>
                  </a:cxn>
                  <a:cxn ang="0">
                    <a:pos x="connsiteX2" y="connsiteY2"/>
                  </a:cxn>
                </a:cxnLst>
                <a:rect l="l" t="t" r="r" b="b"/>
                <a:pathLst>
                  <a:path w="905692" h="748937">
                    <a:moveTo>
                      <a:pt x="0" y="748937"/>
                    </a:moveTo>
                    <a:lnTo>
                      <a:pt x="165463" y="557348"/>
                    </a:lnTo>
                    <a:lnTo>
                      <a:pt x="905692" y="0"/>
                    </a:lnTo>
                  </a:path>
                </a:pathLst>
              </a:custGeom>
              <a:noFill/>
              <a:ln w="57150">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6" name="フリーフォーム 45"/>
              <p:cNvSpPr/>
              <p:nvPr/>
            </p:nvSpPr>
            <p:spPr>
              <a:xfrm>
                <a:off x="5926505" y="3210685"/>
                <a:ext cx="1132114" cy="975360"/>
              </a:xfrm>
              <a:custGeom>
                <a:avLst/>
                <a:gdLst>
                  <a:gd name="connsiteX0" fmla="*/ 1132114 w 1132114"/>
                  <a:gd name="connsiteY0" fmla="*/ 0 h 975360"/>
                  <a:gd name="connsiteX1" fmla="*/ 1001485 w 1132114"/>
                  <a:gd name="connsiteY1" fmla="*/ 165463 h 975360"/>
                  <a:gd name="connsiteX2" fmla="*/ 548640 w 1132114"/>
                  <a:gd name="connsiteY2" fmla="*/ 409303 h 975360"/>
                  <a:gd name="connsiteX3" fmla="*/ 235131 w 1132114"/>
                  <a:gd name="connsiteY3" fmla="*/ 661852 h 975360"/>
                  <a:gd name="connsiteX4" fmla="*/ 0 w 1132114"/>
                  <a:gd name="connsiteY4" fmla="*/ 975360 h 975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14" h="975360">
                    <a:moveTo>
                      <a:pt x="1132114" y="0"/>
                    </a:moveTo>
                    <a:lnTo>
                      <a:pt x="1001485" y="165463"/>
                    </a:lnTo>
                    <a:lnTo>
                      <a:pt x="548640" y="409303"/>
                    </a:lnTo>
                    <a:lnTo>
                      <a:pt x="235131" y="661852"/>
                    </a:lnTo>
                    <a:lnTo>
                      <a:pt x="0" y="97536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8" name="フリーフォーム 47"/>
              <p:cNvSpPr/>
              <p:nvPr/>
            </p:nvSpPr>
            <p:spPr>
              <a:xfrm>
                <a:off x="6296297" y="4484914"/>
                <a:ext cx="1201783" cy="931817"/>
              </a:xfrm>
              <a:custGeom>
                <a:avLst/>
                <a:gdLst>
                  <a:gd name="connsiteX0" fmla="*/ 1201783 w 1201783"/>
                  <a:gd name="connsiteY0" fmla="*/ 0 h 931817"/>
                  <a:gd name="connsiteX1" fmla="*/ 566057 w 1201783"/>
                  <a:gd name="connsiteY1" fmla="*/ 365760 h 931817"/>
                  <a:gd name="connsiteX2" fmla="*/ 0 w 1201783"/>
                  <a:gd name="connsiteY2" fmla="*/ 870857 h 931817"/>
                  <a:gd name="connsiteX3" fmla="*/ 0 w 1201783"/>
                  <a:gd name="connsiteY3" fmla="*/ 931817 h 931817"/>
                </a:gdLst>
                <a:ahLst/>
                <a:cxnLst>
                  <a:cxn ang="0">
                    <a:pos x="connsiteX0" y="connsiteY0"/>
                  </a:cxn>
                  <a:cxn ang="0">
                    <a:pos x="connsiteX1" y="connsiteY1"/>
                  </a:cxn>
                  <a:cxn ang="0">
                    <a:pos x="connsiteX2" y="connsiteY2"/>
                  </a:cxn>
                  <a:cxn ang="0">
                    <a:pos x="connsiteX3" y="connsiteY3"/>
                  </a:cxn>
                </a:cxnLst>
                <a:rect l="l" t="t" r="r" b="b"/>
                <a:pathLst>
                  <a:path w="1201783" h="931817">
                    <a:moveTo>
                      <a:pt x="1201783" y="0"/>
                    </a:moveTo>
                    <a:lnTo>
                      <a:pt x="566057" y="365760"/>
                    </a:lnTo>
                    <a:lnTo>
                      <a:pt x="0" y="870857"/>
                    </a:lnTo>
                    <a:lnTo>
                      <a:pt x="0" y="931817"/>
                    </a:lnTo>
                  </a:path>
                </a:pathLst>
              </a:custGeom>
              <a:noFill/>
              <a:ln w="571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9" name="フリーフォーム 48"/>
              <p:cNvSpPr/>
              <p:nvPr/>
            </p:nvSpPr>
            <p:spPr>
              <a:xfrm>
                <a:off x="139337" y="5381897"/>
                <a:ext cx="1053737" cy="78377"/>
              </a:xfrm>
              <a:custGeom>
                <a:avLst/>
                <a:gdLst>
                  <a:gd name="connsiteX0" fmla="*/ 1053737 w 1053737"/>
                  <a:gd name="connsiteY0" fmla="*/ 78377 h 78377"/>
                  <a:gd name="connsiteX1" fmla="*/ 139337 w 1053737"/>
                  <a:gd name="connsiteY1" fmla="*/ 0 h 78377"/>
                  <a:gd name="connsiteX2" fmla="*/ 0 w 1053737"/>
                  <a:gd name="connsiteY2" fmla="*/ 43543 h 78377"/>
                </a:gdLst>
                <a:ahLst/>
                <a:cxnLst>
                  <a:cxn ang="0">
                    <a:pos x="connsiteX0" y="connsiteY0"/>
                  </a:cxn>
                  <a:cxn ang="0">
                    <a:pos x="connsiteX1" y="connsiteY1"/>
                  </a:cxn>
                  <a:cxn ang="0">
                    <a:pos x="connsiteX2" y="connsiteY2"/>
                  </a:cxn>
                </a:cxnLst>
                <a:rect l="l" t="t" r="r" b="b"/>
                <a:pathLst>
                  <a:path w="1053737" h="78377">
                    <a:moveTo>
                      <a:pt x="1053737" y="78377"/>
                    </a:moveTo>
                    <a:lnTo>
                      <a:pt x="139337" y="0"/>
                    </a:lnTo>
                    <a:lnTo>
                      <a:pt x="0" y="43543"/>
                    </a:lnTo>
                  </a:path>
                </a:pathLst>
              </a:custGeom>
              <a:noFill/>
              <a:ln w="571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0" name="フリーフォーム 49"/>
              <p:cNvSpPr/>
              <p:nvPr/>
            </p:nvSpPr>
            <p:spPr>
              <a:xfrm>
                <a:off x="5598381" y="5381897"/>
                <a:ext cx="1053737" cy="78377"/>
              </a:xfrm>
              <a:custGeom>
                <a:avLst/>
                <a:gdLst>
                  <a:gd name="connsiteX0" fmla="*/ 1053737 w 1053737"/>
                  <a:gd name="connsiteY0" fmla="*/ 78377 h 78377"/>
                  <a:gd name="connsiteX1" fmla="*/ 139337 w 1053737"/>
                  <a:gd name="connsiteY1" fmla="*/ 0 h 78377"/>
                  <a:gd name="connsiteX2" fmla="*/ 0 w 1053737"/>
                  <a:gd name="connsiteY2" fmla="*/ 43543 h 78377"/>
                </a:gdLst>
                <a:ahLst/>
                <a:cxnLst>
                  <a:cxn ang="0">
                    <a:pos x="connsiteX0" y="connsiteY0"/>
                  </a:cxn>
                  <a:cxn ang="0">
                    <a:pos x="connsiteX1" y="connsiteY1"/>
                  </a:cxn>
                  <a:cxn ang="0">
                    <a:pos x="connsiteX2" y="connsiteY2"/>
                  </a:cxn>
                </a:cxnLst>
                <a:rect l="l" t="t" r="r" b="b"/>
                <a:pathLst>
                  <a:path w="1053737" h="78377">
                    <a:moveTo>
                      <a:pt x="1053737" y="78377"/>
                    </a:moveTo>
                    <a:lnTo>
                      <a:pt x="139337" y="0"/>
                    </a:lnTo>
                    <a:lnTo>
                      <a:pt x="0" y="43543"/>
                    </a:lnTo>
                  </a:path>
                </a:pathLst>
              </a:custGeom>
              <a:noFill/>
              <a:ln w="571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フリーフォーム 9"/>
              <p:cNvSpPr/>
              <p:nvPr/>
            </p:nvSpPr>
            <p:spPr>
              <a:xfrm>
                <a:off x="7510272" y="3486912"/>
                <a:ext cx="280416" cy="865632"/>
              </a:xfrm>
              <a:custGeom>
                <a:avLst/>
                <a:gdLst>
                  <a:gd name="connsiteX0" fmla="*/ 280416 w 280416"/>
                  <a:gd name="connsiteY0" fmla="*/ 0 h 865632"/>
                  <a:gd name="connsiteX1" fmla="*/ 146304 w 280416"/>
                  <a:gd name="connsiteY1" fmla="*/ 341376 h 865632"/>
                  <a:gd name="connsiteX2" fmla="*/ 36576 w 280416"/>
                  <a:gd name="connsiteY2" fmla="*/ 487680 h 865632"/>
                  <a:gd name="connsiteX3" fmla="*/ 0 w 280416"/>
                  <a:gd name="connsiteY3" fmla="*/ 719328 h 865632"/>
                  <a:gd name="connsiteX4" fmla="*/ 0 w 280416"/>
                  <a:gd name="connsiteY4" fmla="*/ 865632 h 865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416" h="865632">
                    <a:moveTo>
                      <a:pt x="280416" y="0"/>
                    </a:moveTo>
                    <a:lnTo>
                      <a:pt x="146304" y="341376"/>
                    </a:lnTo>
                    <a:lnTo>
                      <a:pt x="36576" y="487680"/>
                    </a:lnTo>
                    <a:lnTo>
                      <a:pt x="0" y="719328"/>
                    </a:lnTo>
                    <a:lnTo>
                      <a:pt x="0" y="865632"/>
                    </a:lnTo>
                  </a:path>
                </a:pathLst>
              </a:custGeom>
              <a:noFill/>
              <a:ln w="57150">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2" name="直線コネクタ 21"/>
              <p:cNvCxnSpPr/>
              <p:nvPr/>
            </p:nvCxnSpPr>
            <p:spPr>
              <a:xfrm>
                <a:off x="7512998" y="4352544"/>
                <a:ext cx="0" cy="202865"/>
              </a:xfrm>
              <a:prstGeom prst="line">
                <a:avLst/>
              </a:pr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790099" y="2634018"/>
                <a:ext cx="638600" cy="0"/>
              </a:xfrm>
              <a:prstGeom prst="line">
                <a:avLst/>
              </a:prstGeom>
              <a:ln w="57150">
                <a:solidFill>
                  <a:srgbClr val="4575B5"/>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90099" y="3073021"/>
                <a:ext cx="638600" cy="0"/>
              </a:xfrm>
              <a:prstGeom prst="line">
                <a:avLst/>
              </a:prstGeom>
              <a:ln w="57150">
                <a:solidFill>
                  <a:srgbClr val="C0CCBE"/>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3790099" y="3502643"/>
                <a:ext cx="638600" cy="0"/>
              </a:xfrm>
              <a:prstGeom prst="line">
                <a:avLst/>
              </a:prstGeom>
              <a:ln w="57150">
                <a:solidFill>
                  <a:srgbClr val="FAB984"/>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a:off x="3790099" y="3939654"/>
                <a:ext cx="638600" cy="0"/>
              </a:xfrm>
              <a:prstGeom prst="line">
                <a:avLst/>
              </a:prstGeom>
              <a:ln w="57150">
                <a:solidFill>
                  <a:srgbClr val="D62F27"/>
                </a:solidFill>
                <a:prstDash val="sysDot"/>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96983" y="5137954"/>
                <a:ext cx="812221" cy="276999"/>
              </a:xfrm>
              <a:prstGeom prst="rect">
                <a:avLst/>
              </a:prstGeom>
              <a:noFill/>
              <a:ln>
                <a:noFill/>
              </a:ln>
            </p:spPr>
            <p:txBody>
              <a:bodyPr wrap="square" rtlCol="0">
                <a:spAutoFit/>
              </a:bodyPr>
              <a:lstStyle/>
              <a:p>
                <a:r>
                  <a:rPr lang="ja-JP" altLang="en-US" sz="1200" dirty="0" smtClean="0">
                    <a:solidFill>
                      <a:prstClr val="black"/>
                    </a:solidFill>
                  </a:rPr>
                  <a:t>県道</a:t>
                </a:r>
                <a:r>
                  <a:rPr lang="en-US" altLang="ja-JP" sz="1200" dirty="0" smtClean="0">
                    <a:solidFill>
                      <a:prstClr val="black"/>
                    </a:solidFill>
                  </a:rPr>
                  <a:t>24</a:t>
                </a:r>
                <a:r>
                  <a:rPr lang="ja-JP" altLang="en-US" sz="1200" dirty="0" smtClean="0">
                    <a:solidFill>
                      <a:prstClr val="black"/>
                    </a:solidFill>
                  </a:rPr>
                  <a:t>号</a:t>
                </a:r>
                <a:endParaRPr lang="ja-JP" altLang="en-US" sz="1200" dirty="0">
                  <a:solidFill>
                    <a:prstClr val="black"/>
                  </a:solidFill>
                </a:endParaRPr>
              </a:p>
            </p:txBody>
          </p:sp>
          <p:sp>
            <p:nvSpPr>
              <p:cNvPr id="39" name="テキスト ボックス 38"/>
              <p:cNvSpPr txBox="1"/>
              <p:nvPr/>
            </p:nvSpPr>
            <p:spPr>
              <a:xfrm>
                <a:off x="5491617" y="5131344"/>
                <a:ext cx="812221" cy="276999"/>
              </a:xfrm>
              <a:prstGeom prst="rect">
                <a:avLst/>
              </a:prstGeom>
              <a:noFill/>
              <a:ln>
                <a:noFill/>
              </a:ln>
            </p:spPr>
            <p:txBody>
              <a:bodyPr wrap="square" rtlCol="0">
                <a:spAutoFit/>
              </a:bodyPr>
              <a:lstStyle/>
              <a:p>
                <a:r>
                  <a:rPr lang="ja-JP" altLang="en-US" sz="1200" dirty="0" smtClean="0">
                    <a:solidFill>
                      <a:prstClr val="black"/>
                    </a:solidFill>
                  </a:rPr>
                  <a:t>県道</a:t>
                </a:r>
                <a:r>
                  <a:rPr lang="en-US" altLang="ja-JP" sz="1200" dirty="0" smtClean="0">
                    <a:solidFill>
                      <a:prstClr val="black"/>
                    </a:solidFill>
                  </a:rPr>
                  <a:t>24</a:t>
                </a:r>
                <a:r>
                  <a:rPr lang="ja-JP" altLang="en-US" sz="1200" dirty="0" smtClean="0">
                    <a:solidFill>
                      <a:prstClr val="black"/>
                    </a:solidFill>
                  </a:rPr>
                  <a:t>号</a:t>
                </a:r>
                <a:endParaRPr lang="ja-JP" altLang="en-US" sz="1200" dirty="0">
                  <a:solidFill>
                    <a:prstClr val="black"/>
                  </a:solidFill>
                </a:endParaRPr>
              </a:p>
            </p:txBody>
          </p:sp>
        </p:grpSp>
      </p:grpSp>
      <p:sp>
        <p:nvSpPr>
          <p:cNvPr id="5" name="スライド番号プレースホルダー 4"/>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15</a:t>
            </a:fld>
            <a:endParaRPr lang="ja-JP" altLang="en-US" sz="2000" dirty="0">
              <a:solidFill>
                <a:prstClr val="black">
                  <a:tint val="75000"/>
                </a:prstClr>
              </a:solidFill>
            </a:endParaRPr>
          </a:p>
        </p:txBody>
      </p:sp>
    </p:spTree>
    <p:extLst>
      <p:ext uri="{BB962C8B-B14F-4D97-AF65-F5344CB8AC3E}">
        <p14:creationId xmlns:p14="http://schemas.microsoft.com/office/powerpoint/2010/main" val="2824694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a:t>
            </a:r>
            <a:r>
              <a:rPr lang="ja-JP" altLang="en-US" sz="4000" dirty="0" smtClean="0">
                <a:solidFill>
                  <a:prstClr val="white"/>
                </a:solidFill>
                <a:latin typeface="HGS明朝E" panose="02020900000000000000" pitchFamily="18" charset="-128"/>
                <a:ea typeface="HGS明朝E" panose="02020900000000000000" pitchFamily="18" charset="-128"/>
              </a:rPr>
              <a:t>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prstClr val="black"/>
                </a:solidFill>
              </a:rPr>
              <a:t>どの世代も住みやすく輝くまち</a:t>
            </a:r>
            <a:r>
              <a:rPr lang="ja-JP" altLang="en-US" sz="3600" dirty="0">
                <a:solidFill>
                  <a:prstClr val="black"/>
                </a:solidFill>
              </a:rPr>
              <a:t>へ</a:t>
            </a:r>
          </a:p>
        </p:txBody>
      </p:sp>
      <p:pic>
        <p:nvPicPr>
          <p:cNvPr id="10" name="図 9"/>
          <p:cNvPicPr>
            <a:picLocks noChangeAspect="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2078250" y="3562596"/>
            <a:ext cx="1531917" cy="1531917"/>
          </a:xfrm>
          <a:prstGeom prst="ellipse">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北部地区</a:t>
            </a:r>
            <a:endParaRPr lang="ja-JP" altLang="en-US" sz="2400" dirty="0">
              <a:solidFill>
                <a:prstClr val="white"/>
              </a:solidFill>
            </a:endParaRPr>
          </a:p>
        </p:txBody>
      </p:sp>
      <p:sp>
        <p:nvSpPr>
          <p:cNvPr id="12" name="角丸四角形 11"/>
          <p:cNvSpPr/>
          <p:nvPr/>
        </p:nvSpPr>
        <p:spPr>
          <a:xfrm>
            <a:off x="4073237" y="2597734"/>
            <a:ext cx="1116280" cy="415635"/>
          </a:xfrm>
          <a:prstGeom prst="roundRect">
            <a:avLst/>
          </a:prstGeom>
          <a:solidFill>
            <a:srgbClr val="928DCD"/>
          </a:solidFill>
          <a:ln w="381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背景</a:t>
            </a:r>
            <a:endParaRPr lang="ja-JP" altLang="en-US" sz="2400" dirty="0">
              <a:solidFill>
                <a:prstClr val="white"/>
              </a:solidFill>
            </a:endParaRPr>
          </a:p>
        </p:txBody>
      </p:sp>
      <p:sp>
        <p:nvSpPr>
          <p:cNvPr id="13" name="正方形/長方形 12"/>
          <p:cNvSpPr/>
          <p:nvPr/>
        </p:nvSpPr>
        <p:spPr>
          <a:xfrm>
            <a:off x="4085111" y="3004464"/>
            <a:ext cx="4655127" cy="1686298"/>
          </a:xfrm>
          <a:prstGeom prst="rect">
            <a:avLst/>
          </a:prstGeom>
          <a:solidFill>
            <a:schemeClr val="bg1"/>
          </a:solidFill>
          <a:ln w="381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928DCD"/>
              </a:buClr>
              <a:buFont typeface="Wingdings" panose="05000000000000000000" pitchFamily="2" charset="2"/>
              <a:buChar char="n"/>
            </a:pPr>
            <a:r>
              <a:rPr lang="ja-JP" altLang="en-US" sz="2400" dirty="0" smtClean="0">
                <a:solidFill>
                  <a:prstClr val="black"/>
                </a:solidFill>
              </a:rPr>
              <a:t>幅広い年代の人が住む</a:t>
            </a:r>
            <a:endParaRPr lang="en-US" altLang="ja-JP" sz="2400" dirty="0" smtClean="0">
              <a:solidFill>
                <a:prstClr val="black"/>
              </a:solidFill>
            </a:endParaRPr>
          </a:p>
          <a:p>
            <a:pPr marL="800100" lvl="1" indent="-342900">
              <a:buClr>
                <a:srgbClr val="928DCD"/>
              </a:buClr>
              <a:buFont typeface="Wingdings" panose="05000000000000000000" pitchFamily="2" charset="2"/>
              <a:buChar char="n"/>
            </a:pPr>
            <a:r>
              <a:rPr lang="ja-JP" altLang="en-US" sz="2000" dirty="0">
                <a:solidFill>
                  <a:prstClr val="black"/>
                </a:solidFill>
              </a:rPr>
              <a:t>市</a:t>
            </a:r>
            <a:r>
              <a:rPr lang="ja-JP" altLang="en-US" sz="2000" dirty="0" smtClean="0">
                <a:solidFill>
                  <a:prstClr val="black"/>
                </a:solidFill>
              </a:rPr>
              <a:t>の発展を支えてきた工業団地</a:t>
            </a:r>
            <a:endParaRPr lang="ja-JP" altLang="en-US" sz="2000" dirty="0">
              <a:solidFill>
                <a:prstClr val="black"/>
              </a:solidFill>
            </a:endParaRPr>
          </a:p>
          <a:p>
            <a:pPr marL="800100" lvl="1" indent="-342900">
              <a:buClr>
                <a:srgbClr val="928DCD"/>
              </a:buClr>
              <a:buFont typeface="Wingdings" panose="05000000000000000000" pitchFamily="2" charset="2"/>
              <a:buChar char="n"/>
            </a:pPr>
            <a:r>
              <a:rPr lang="ja-JP" altLang="en-US" sz="2000" dirty="0">
                <a:solidFill>
                  <a:prstClr val="black"/>
                </a:solidFill>
              </a:rPr>
              <a:t>土浦協同病院</a:t>
            </a:r>
            <a:r>
              <a:rPr lang="ja-JP" altLang="en-US" sz="2000" dirty="0" smtClean="0">
                <a:solidFill>
                  <a:prstClr val="black"/>
                </a:solidFill>
              </a:rPr>
              <a:t>移転</a:t>
            </a:r>
            <a:endParaRPr lang="ja-JP" altLang="en-US" sz="2000" dirty="0">
              <a:solidFill>
                <a:prstClr val="black"/>
              </a:solidFill>
            </a:endParaRPr>
          </a:p>
        </p:txBody>
      </p:sp>
      <p:sp>
        <p:nvSpPr>
          <p:cNvPr id="15" name="角丸四角形 14"/>
          <p:cNvSpPr/>
          <p:nvPr/>
        </p:nvSpPr>
        <p:spPr>
          <a:xfrm>
            <a:off x="4071262" y="4614509"/>
            <a:ext cx="1116280" cy="415635"/>
          </a:xfrm>
          <a:prstGeom prst="roundRect">
            <a:avLst/>
          </a:prstGeom>
          <a:solidFill>
            <a:srgbClr val="928DCD"/>
          </a:solidFill>
          <a:ln w="381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提案</a:t>
            </a:r>
          </a:p>
        </p:txBody>
      </p:sp>
      <p:sp>
        <p:nvSpPr>
          <p:cNvPr id="16" name="正方形/長方形 15"/>
          <p:cNvSpPr/>
          <p:nvPr/>
        </p:nvSpPr>
        <p:spPr>
          <a:xfrm>
            <a:off x="4083136" y="5021239"/>
            <a:ext cx="4655127" cy="1686298"/>
          </a:xfrm>
          <a:prstGeom prst="rect">
            <a:avLst/>
          </a:prstGeom>
          <a:solidFill>
            <a:schemeClr val="bg1"/>
          </a:solidFill>
          <a:ln w="38100">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buClr>
                <a:srgbClr val="928DCD"/>
              </a:buClr>
              <a:buFont typeface="Wingdings" panose="05000000000000000000" pitchFamily="2" charset="2"/>
              <a:buChar char="n"/>
            </a:pPr>
            <a:r>
              <a:rPr lang="ja-JP" altLang="en-US" sz="2400" dirty="0" smtClean="0">
                <a:solidFill>
                  <a:prstClr val="black"/>
                </a:solidFill>
              </a:rPr>
              <a:t>工場こどもプロジェクト</a:t>
            </a:r>
            <a:endParaRPr lang="en-US" altLang="ja-JP" sz="2400" dirty="0" smtClean="0">
              <a:solidFill>
                <a:prstClr val="black"/>
              </a:solidFill>
            </a:endParaRPr>
          </a:p>
          <a:p>
            <a:pPr marL="800100" lvl="1" indent="-342900">
              <a:buClr>
                <a:srgbClr val="928DCD"/>
              </a:buClr>
              <a:buFont typeface="Wingdings" panose="05000000000000000000" pitchFamily="2" charset="2"/>
              <a:buChar char="n"/>
            </a:pPr>
            <a:r>
              <a:rPr lang="ja-JP" altLang="en-US" sz="2400" dirty="0" smtClean="0">
                <a:solidFill>
                  <a:prstClr val="black"/>
                </a:solidFill>
              </a:rPr>
              <a:t>健やかおおつ野プラン</a:t>
            </a:r>
            <a:endParaRPr lang="en-US" altLang="ja-JP" sz="2400" dirty="0" smtClean="0">
              <a:solidFill>
                <a:prstClr val="black"/>
              </a:solidFill>
            </a:endParaRPr>
          </a:p>
        </p:txBody>
      </p:sp>
      <p:pic>
        <p:nvPicPr>
          <p:cNvPr id="17" name="図 1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16</a:t>
            </a:fld>
            <a:endParaRPr lang="ja-JP" altLang="en-US" sz="2000" dirty="0">
              <a:solidFill>
                <a:prstClr val="black">
                  <a:tint val="75000"/>
                </a:prstClr>
              </a:solidFill>
            </a:endParaRPr>
          </a:p>
        </p:txBody>
      </p:sp>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6123" y="1255766"/>
            <a:ext cx="808779" cy="932310"/>
          </a:xfrm>
          <a:prstGeom prst="rect">
            <a:avLst/>
          </a:prstGeom>
        </p:spPr>
      </p:pic>
      <p:grpSp>
        <p:nvGrpSpPr>
          <p:cNvPr id="5" name="グループ化 4"/>
          <p:cNvGrpSpPr/>
          <p:nvPr/>
        </p:nvGrpSpPr>
        <p:grpSpPr>
          <a:xfrm>
            <a:off x="3123359" y="224644"/>
            <a:ext cx="679382" cy="633783"/>
            <a:chOff x="3123359" y="224644"/>
            <a:chExt cx="679382" cy="633783"/>
          </a:xfrm>
        </p:grpSpPr>
        <p:sp>
          <p:nvSpPr>
            <p:cNvPr id="23" name="角丸四角形 22"/>
            <p:cNvSpPr/>
            <p:nvPr/>
          </p:nvSpPr>
          <p:spPr>
            <a:xfrm>
              <a:off x="3123359" y="224644"/>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1475" y="282999"/>
              <a:ext cx="443150" cy="492389"/>
            </a:xfrm>
            <a:prstGeom prst="rect">
              <a:avLst/>
            </a:prstGeom>
          </p:spPr>
        </p:pic>
      </p:grpSp>
      <p:grpSp>
        <p:nvGrpSpPr>
          <p:cNvPr id="6" name="グループ化 5"/>
          <p:cNvGrpSpPr/>
          <p:nvPr/>
        </p:nvGrpSpPr>
        <p:grpSpPr>
          <a:xfrm>
            <a:off x="3941204" y="239050"/>
            <a:ext cx="688198" cy="633783"/>
            <a:chOff x="3941204" y="239050"/>
            <a:chExt cx="688198" cy="633783"/>
          </a:xfrm>
        </p:grpSpPr>
        <p:sp>
          <p:nvSpPr>
            <p:cNvPr id="26" name="角丸四角形 25"/>
            <p:cNvSpPr/>
            <p:nvPr/>
          </p:nvSpPr>
          <p:spPr>
            <a:xfrm>
              <a:off x="3950020" y="239050"/>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7" name="グループ化 26"/>
            <p:cNvGrpSpPr/>
            <p:nvPr/>
          </p:nvGrpSpPr>
          <p:grpSpPr>
            <a:xfrm>
              <a:off x="3941204" y="262488"/>
              <a:ext cx="673506" cy="581502"/>
              <a:chOff x="-3321408" y="4196885"/>
              <a:chExt cx="1317026" cy="1137113"/>
            </a:xfrm>
          </p:grpSpPr>
          <p:pic>
            <p:nvPicPr>
              <p:cNvPr id="28" name="図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9" name="図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spTree>
    <p:extLst>
      <p:ext uri="{BB962C8B-B14F-4D97-AF65-F5344CB8AC3E}">
        <p14:creationId xmlns:p14="http://schemas.microsoft.com/office/powerpoint/2010/main" val="15497475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7281" y="5323466"/>
            <a:ext cx="1112581" cy="1472534"/>
          </a:xfrm>
          <a:prstGeom prst="rect">
            <a:avLst/>
          </a:prstGeom>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17</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工場こどもプロジェクト　まちの声</a:t>
            </a:r>
            <a:endParaRPr lang="ja-JP" altLang="en-US" sz="32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019" y="5222413"/>
            <a:ext cx="1235037" cy="1360922"/>
          </a:xfrm>
          <a:prstGeom prst="rect">
            <a:avLst/>
          </a:prstGeom>
        </p:spPr>
      </p:pic>
      <p:sp>
        <p:nvSpPr>
          <p:cNvPr id="13" name="角丸四角形吹き出し 12"/>
          <p:cNvSpPr/>
          <p:nvPr/>
        </p:nvSpPr>
        <p:spPr>
          <a:xfrm>
            <a:off x="1063044" y="4807149"/>
            <a:ext cx="4867149" cy="788054"/>
          </a:xfrm>
          <a:prstGeom prst="wedgeRoundRectCallout">
            <a:avLst>
              <a:gd name="adj1" fmla="val -51504"/>
              <a:gd name="adj2" fmla="val 96937"/>
              <a:gd name="adj3" fmla="val 166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自転車で移動できるので施設に不便はない</a:t>
            </a:r>
            <a:endParaRPr lang="en-US" altLang="ja-JP" dirty="0" smtClean="0">
              <a:solidFill>
                <a:prstClr val="black"/>
              </a:solidFill>
            </a:endParaRPr>
          </a:p>
          <a:p>
            <a:pPr algn="ctr"/>
            <a:r>
              <a:rPr lang="ja-JP" altLang="en-US" dirty="0" smtClean="0">
                <a:solidFill>
                  <a:prstClr val="black"/>
                </a:solidFill>
              </a:rPr>
              <a:t>工場関係の車の音がうるさい・・・</a:t>
            </a:r>
            <a:endParaRPr lang="en-US" altLang="ja-JP" dirty="0" smtClean="0">
              <a:solidFill>
                <a:prstClr val="black"/>
              </a:solidFill>
            </a:endParaRPr>
          </a:p>
          <a:p>
            <a:pPr algn="r"/>
            <a:r>
              <a:rPr lang="en-US" altLang="ja-JP" sz="1400" dirty="0">
                <a:solidFill>
                  <a:prstClr val="black"/>
                </a:solidFill>
              </a:rPr>
              <a:t>70</a:t>
            </a:r>
            <a:r>
              <a:rPr lang="ja-JP" altLang="en-US" sz="1400" dirty="0" smtClean="0">
                <a:solidFill>
                  <a:prstClr val="black"/>
                </a:solidFill>
              </a:rPr>
              <a:t>歳代女性</a:t>
            </a:r>
            <a:endParaRPr lang="en-US" altLang="ja-JP" sz="1400" dirty="0" smtClean="0">
              <a:solidFill>
                <a:prstClr val="black"/>
              </a:solidFill>
            </a:endParaRPr>
          </a:p>
        </p:txBody>
      </p:sp>
      <p:sp>
        <p:nvSpPr>
          <p:cNvPr id="15" name="角丸四角形吹き出し 14"/>
          <p:cNvSpPr/>
          <p:nvPr/>
        </p:nvSpPr>
        <p:spPr>
          <a:xfrm>
            <a:off x="839926" y="3625827"/>
            <a:ext cx="3082471" cy="573058"/>
          </a:xfrm>
          <a:prstGeom prst="wedgeRoundRectCallout">
            <a:avLst>
              <a:gd name="adj1" fmla="val -40857"/>
              <a:gd name="adj2" fmla="val 87958"/>
              <a:gd name="adj3" fmla="val 166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特</a:t>
            </a:r>
            <a:r>
              <a:rPr lang="ja-JP" altLang="en-US" dirty="0" smtClean="0">
                <a:solidFill>
                  <a:prstClr val="black"/>
                </a:solidFill>
              </a:rPr>
              <a:t>に工場に興味がない・・・</a:t>
            </a:r>
            <a:endParaRPr lang="en-US" altLang="ja-JP" dirty="0" smtClean="0">
              <a:solidFill>
                <a:prstClr val="black"/>
              </a:solidFill>
            </a:endParaRPr>
          </a:p>
          <a:p>
            <a:pPr algn="r"/>
            <a:r>
              <a:rPr lang="en-US" altLang="ja-JP" sz="1400" dirty="0">
                <a:solidFill>
                  <a:prstClr val="black"/>
                </a:solidFill>
              </a:rPr>
              <a:t>20</a:t>
            </a:r>
            <a:r>
              <a:rPr lang="ja-JP" altLang="en-US" sz="1400" dirty="0" smtClean="0">
                <a:solidFill>
                  <a:prstClr val="black"/>
                </a:solidFill>
              </a:rPr>
              <a:t>歳代</a:t>
            </a:r>
            <a:r>
              <a:rPr lang="ja-JP" altLang="en-US" sz="1400" dirty="0">
                <a:solidFill>
                  <a:prstClr val="black"/>
                </a:solidFill>
              </a:rPr>
              <a:t>女性</a:t>
            </a:r>
          </a:p>
        </p:txBody>
      </p:sp>
      <p:pic>
        <p:nvPicPr>
          <p:cNvPr id="16" name="図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1266" y="4059194"/>
            <a:ext cx="1177105" cy="1343727"/>
          </a:xfrm>
          <a:prstGeom prst="rect">
            <a:avLst/>
          </a:prstGeom>
        </p:spPr>
      </p:pic>
      <p:pic>
        <p:nvPicPr>
          <p:cNvPr id="17" name="図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7112" y="6954765"/>
            <a:ext cx="2009775" cy="2381250"/>
          </a:xfrm>
          <a:prstGeom prst="rect">
            <a:avLst/>
          </a:prstGeom>
        </p:spPr>
      </p:pic>
      <p:sp>
        <p:nvSpPr>
          <p:cNvPr id="18" name="角丸四角形吹き出し 17"/>
          <p:cNvSpPr/>
          <p:nvPr/>
        </p:nvSpPr>
        <p:spPr>
          <a:xfrm>
            <a:off x="3821067" y="4167255"/>
            <a:ext cx="3729790" cy="573058"/>
          </a:xfrm>
          <a:prstGeom prst="wedgeRoundRectCallout">
            <a:avLst>
              <a:gd name="adj1" fmla="val 59489"/>
              <a:gd name="adj2" fmla="val 25978"/>
              <a:gd name="adj3"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rPr>
              <a:t>工場</a:t>
            </a:r>
            <a:r>
              <a:rPr lang="ja-JP" altLang="en-US" dirty="0" smtClean="0">
                <a:solidFill>
                  <a:prstClr val="black"/>
                </a:solidFill>
              </a:rPr>
              <a:t>は工場、住民は住民・・・</a:t>
            </a:r>
            <a:endParaRPr lang="en-US" altLang="ja-JP" dirty="0" smtClean="0">
              <a:solidFill>
                <a:prstClr val="black"/>
              </a:solidFill>
            </a:endParaRPr>
          </a:p>
          <a:p>
            <a:pPr algn="r"/>
            <a:r>
              <a:rPr lang="en-US" altLang="ja-JP" sz="1400" dirty="0" smtClean="0">
                <a:solidFill>
                  <a:prstClr val="black"/>
                </a:solidFill>
              </a:rPr>
              <a:t>40</a:t>
            </a:r>
            <a:r>
              <a:rPr lang="ja-JP" altLang="en-US" sz="1400" dirty="0" smtClean="0">
                <a:solidFill>
                  <a:prstClr val="black"/>
                </a:solidFill>
              </a:rPr>
              <a:t>歳代女性</a:t>
            </a:r>
            <a:endParaRPr lang="ja-JP" altLang="en-US" sz="1400" dirty="0">
              <a:solidFill>
                <a:prstClr val="black"/>
              </a:solidFill>
            </a:endParaRPr>
          </a:p>
        </p:txBody>
      </p:sp>
      <p:sp>
        <p:nvSpPr>
          <p:cNvPr id="20" name="角丸四角形吹き出し 19"/>
          <p:cNvSpPr/>
          <p:nvPr/>
        </p:nvSpPr>
        <p:spPr>
          <a:xfrm>
            <a:off x="3509306" y="5644584"/>
            <a:ext cx="4079044" cy="880217"/>
          </a:xfrm>
          <a:prstGeom prst="wedgeRoundRectCallout">
            <a:avLst>
              <a:gd name="adj1" fmla="val 61386"/>
              <a:gd name="adj2" fmla="val -10360"/>
              <a:gd name="adj3"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車を利用するので施設に不便はない</a:t>
            </a:r>
            <a:endParaRPr lang="en-US" altLang="ja-JP" dirty="0" smtClean="0">
              <a:solidFill>
                <a:prstClr val="black"/>
              </a:solidFill>
            </a:endParaRPr>
          </a:p>
          <a:p>
            <a:pPr algn="ctr"/>
            <a:r>
              <a:rPr lang="ja-JP" altLang="en-US" dirty="0" smtClean="0">
                <a:solidFill>
                  <a:prstClr val="black"/>
                </a:solidFill>
              </a:rPr>
              <a:t>工場と住民の交流はほとんどない</a:t>
            </a:r>
            <a:endParaRPr lang="en-US" altLang="ja-JP" dirty="0" smtClean="0">
              <a:solidFill>
                <a:prstClr val="black"/>
              </a:solidFill>
            </a:endParaRPr>
          </a:p>
          <a:p>
            <a:pPr algn="r"/>
            <a:r>
              <a:rPr lang="ja-JP" altLang="en-US" sz="1400" dirty="0" smtClean="0">
                <a:solidFill>
                  <a:prstClr val="black"/>
                </a:solidFill>
              </a:rPr>
              <a:t>工場社員女性</a:t>
            </a:r>
            <a:endParaRPr lang="ja-JP" altLang="en-US" sz="1400" dirty="0">
              <a:solidFill>
                <a:prstClr val="black"/>
              </a:solidFill>
            </a:endParaRPr>
          </a:p>
        </p:txBody>
      </p:sp>
      <p:sp>
        <p:nvSpPr>
          <p:cNvPr id="21" name="フレーム 20"/>
          <p:cNvSpPr/>
          <p:nvPr/>
        </p:nvSpPr>
        <p:spPr>
          <a:xfrm>
            <a:off x="-9841" y="7660182"/>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400" kern="0" dirty="0" smtClean="0">
                <a:solidFill>
                  <a:prstClr val="black"/>
                </a:solidFill>
              </a:rPr>
              <a:t>お</a:t>
            </a:r>
            <a:r>
              <a:rPr kumimoji="0" lang="ja-JP" altLang="en-US" sz="2400" kern="0" dirty="0">
                <a:solidFill>
                  <a:prstClr val="black"/>
                </a:solidFill>
              </a:rPr>
              <a:t>互</a:t>
            </a:r>
            <a:r>
              <a:rPr kumimoji="0" lang="ja-JP" altLang="en-US" sz="2400" kern="0" dirty="0" smtClean="0">
                <a:solidFill>
                  <a:prstClr val="black"/>
                </a:solidFill>
              </a:rPr>
              <a:t>いに住みやすくするために、工場と住民の交流を図る</a:t>
            </a:r>
            <a:endParaRPr kumimoji="0" lang="en-US" altLang="ja-JP" sz="2400" kern="0" dirty="0" smtClean="0">
              <a:solidFill>
                <a:prstClr val="black"/>
              </a:solidFill>
            </a:endParaRPr>
          </a:p>
        </p:txBody>
      </p:sp>
      <p:sp>
        <p:nvSpPr>
          <p:cNvPr id="22" name="テキスト ボックス 21"/>
          <p:cNvSpPr txBox="1"/>
          <p:nvPr/>
        </p:nvSpPr>
        <p:spPr>
          <a:xfrm>
            <a:off x="899674" y="6603143"/>
            <a:ext cx="3477125" cy="261610"/>
          </a:xfrm>
          <a:prstGeom prst="rect">
            <a:avLst/>
          </a:prstGeom>
          <a:noFill/>
        </p:spPr>
        <p:txBody>
          <a:bodyPr wrap="square" rtlCol="0">
            <a:spAutoFit/>
          </a:bodyPr>
          <a:lstStyle/>
          <a:p>
            <a:r>
              <a:rPr lang="en-US" altLang="ja-JP" sz="1100" dirty="0" smtClean="0">
                <a:solidFill>
                  <a:prstClr val="black"/>
                </a:solidFill>
              </a:rPr>
              <a:t>2014</a:t>
            </a:r>
            <a:r>
              <a:rPr lang="ja-JP" altLang="en-US" sz="1100" dirty="0" smtClean="0">
                <a:solidFill>
                  <a:prstClr val="black"/>
                </a:solidFill>
              </a:rPr>
              <a:t>年</a:t>
            </a:r>
            <a:r>
              <a:rPr lang="en-US" altLang="ja-JP" sz="1100" dirty="0" smtClean="0">
                <a:solidFill>
                  <a:prstClr val="black"/>
                </a:solidFill>
              </a:rPr>
              <a:t>12</a:t>
            </a:r>
            <a:r>
              <a:rPr lang="ja-JP" altLang="en-US" sz="1100" dirty="0" smtClean="0">
                <a:solidFill>
                  <a:prstClr val="black"/>
                </a:solidFill>
              </a:rPr>
              <a:t>月</a:t>
            </a:r>
            <a:r>
              <a:rPr lang="en-US" altLang="ja-JP" sz="1100" dirty="0" smtClean="0">
                <a:solidFill>
                  <a:prstClr val="black"/>
                </a:solidFill>
              </a:rPr>
              <a:t>16</a:t>
            </a:r>
            <a:r>
              <a:rPr lang="ja-JP" altLang="en-US" sz="1100" dirty="0" smtClean="0">
                <a:solidFill>
                  <a:prstClr val="black"/>
                </a:solidFill>
              </a:rPr>
              <a:t>日</a:t>
            </a:r>
            <a:r>
              <a:rPr lang="en-US" altLang="ja-JP" sz="1100" dirty="0" smtClean="0">
                <a:solidFill>
                  <a:prstClr val="black"/>
                </a:solidFill>
              </a:rPr>
              <a:t>(</a:t>
            </a:r>
            <a:r>
              <a:rPr lang="ja-JP" altLang="en-US" sz="1100" dirty="0" smtClean="0">
                <a:solidFill>
                  <a:prstClr val="black"/>
                </a:solidFill>
              </a:rPr>
              <a:t>火</a:t>
            </a:r>
            <a:r>
              <a:rPr lang="en-US" altLang="ja-JP" sz="1100" dirty="0" smtClean="0">
                <a:solidFill>
                  <a:prstClr val="black"/>
                </a:solidFill>
              </a:rPr>
              <a:t>)</a:t>
            </a:r>
            <a:r>
              <a:rPr lang="ja-JP" altLang="en-US" sz="1100" dirty="0" smtClean="0">
                <a:solidFill>
                  <a:prstClr val="black"/>
                </a:solidFill>
              </a:rPr>
              <a:t>　神立駅周辺、工場周辺にて</a:t>
            </a:r>
            <a:endParaRPr lang="ja-JP" altLang="en-US" sz="1100" dirty="0">
              <a:solidFill>
                <a:prstClr val="black"/>
              </a:solidFill>
            </a:endParaRPr>
          </a:p>
        </p:txBody>
      </p:sp>
      <p:pic>
        <p:nvPicPr>
          <p:cNvPr id="14" name="図 13"/>
          <p:cNvPicPr>
            <a:picLocks noChangeAspect="1"/>
          </p:cNvPicPr>
          <p:nvPr/>
        </p:nvPicPr>
        <p:blipFill rotWithShape="1">
          <a:blip r:embed="rId6">
            <a:extLst>
              <a:ext uri="{28A0092B-C50C-407E-A947-70E740481C1C}">
                <a14:useLocalDpi xmlns:a14="http://schemas.microsoft.com/office/drawing/2010/main" val="0"/>
              </a:ext>
            </a:extLst>
          </a:blip>
          <a:srcRect r="54737"/>
          <a:stretch/>
        </p:blipFill>
        <p:spPr>
          <a:xfrm>
            <a:off x="0" y="3511466"/>
            <a:ext cx="899674" cy="1783918"/>
          </a:xfrm>
          <a:prstGeom prst="rect">
            <a:avLst/>
          </a:prstGeom>
        </p:spPr>
      </p:pic>
      <p:grpSp>
        <p:nvGrpSpPr>
          <p:cNvPr id="6" name="グループ化 5"/>
          <p:cNvGrpSpPr/>
          <p:nvPr/>
        </p:nvGrpSpPr>
        <p:grpSpPr>
          <a:xfrm>
            <a:off x="4409886" y="1232001"/>
            <a:ext cx="4487031" cy="2671544"/>
            <a:chOff x="137551" y="4102549"/>
            <a:chExt cx="4487031" cy="2671544"/>
          </a:xfrm>
        </p:grpSpPr>
        <p:pic>
          <p:nvPicPr>
            <p:cNvPr id="23" name="Picture 3" descr="F:\2014class\都市計画MP策定実習\中間発表②\神立_工場団地.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551" y="4102549"/>
              <a:ext cx="4487031" cy="2648360"/>
            </a:xfrm>
            <a:prstGeom prst="rect">
              <a:avLst/>
            </a:prstGeom>
            <a:noFill/>
            <a:extLst>
              <a:ext uri="{909E8E84-426E-40DD-AFC4-6F175D3DCCD1}">
                <a14:hiddenFill xmlns:a14="http://schemas.microsoft.com/office/drawing/2010/main">
                  <a:solidFill>
                    <a:srgbClr val="FFFFFF"/>
                  </a:solidFill>
                </a14:hiddenFill>
              </a:ext>
            </a:extLst>
          </p:spPr>
        </p:pic>
        <p:sp>
          <p:nvSpPr>
            <p:cNvPr id="24" name="円/楕円 23"/>
            <p:cNvSpPr/>
            <p:nvPr/>
          </p:nvSpPr>
          <p:spPr>
            <a:xfrm>
              <a:off x="281700" y="4194123"/>
              <a:ext cx="1882266" cy="1668231"/>
            </a:xfrm>
            <a:prstGeom prst="ellipse">
              <a:avLst/>
            </a:prstGeom>
            <a:solidFill>
              <a:srgbClr val="FF0000">
                <a:alpha val="32000"/>
              </a:srgb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solidFill>
                  <a:prstClr val="black"/>
                </a:solidFill>
              </a:endParaRPr>
            </a:p>
          </p:txBody>
        </p:sp>
        <p:sp>
          <p:nvSpPr>
            <p:cNvPr id="25" name="円/楕円 24"/>
            <p:cNvSpPr/>
            <p:nvPr/>
          </p:nvSpPr>
          <p:spPr>
            <a:xfrm>
              <a:off x="2859494" y="5620304"/>
              <a:ext cx="1301821" cy="1153789"/>
            </a:xfrm>
            <a:prstGeom prst="ellipse">
              <a:avLst/>
            </a:prstGeom>
            <a:solidFill>
              <a:srgbClr val="FF0000">
                <a:alpha val="32000"/>
              </a:srgb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solidFill>
                  <a:prstClr val="black"/>
                </a:solidFill>
              </a:endParaRPr>
            </a:p>
          </p:txBody>
        </p:sp>
        <p:sp>
          <p:nvSpPr>
            <p:cNvPr id="26" name="テキスト ボックス 25"/>
            <p:cNvSpPr txBox="1"/>
            <p:nvPr/>
          </p:nvSpPr>
          <p:spPr>
            <a:xfrm>
              <a:off x="3688706" y="5402220"/>
              <a:ext cx="800268"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solidFill>
                    <a:prstClr val="black"/>
                  </a:solidFill>
                </a:rPr>
                <a:t>工場</a:t>
              </a:r>
              <a:endParaRPr lang="ja-JP" altLang="en-US" dirty="0">
                <a:solidFill>
                  <a:prstClr val="black"/>
                </a:solidFill>
              </a:endParaRPr>
            </a:p>
          </p:txBody>
        </p:sp>
        <p:sp>
          <p:nvSpPr>
            <p:cNvPr id="27" name="テキスト ボックス 26"/>
            <p:cNvSpPr txBox="1"/>
            <p:nvPr/>
          </p:nvSpPr>
          <p:spPr>
            <a:xfrm>
              <a:off x="449947" y="5739660"/>
              <a:ext cx="662474"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solidFill>
                    <a:prstClr val="black"/>
                  </a:solidFill>
                </a:rPr>
                <a:t>工場</a:t>
              </a:r>
              <a:endParaRPr lang="ja-JP" altLang="en-US" dirty="0">
                <a:solidFill>
                  <a:prstClr val="black"/>
                </a:solidFill>
              </a:endParaRPr>
            </a:p>
          </p:txBody>
        </p:sp>
        <p:sp>
          <p:nvSpPr>
            <p:cNvPr id="28" name="円/楕円 27"/>
            <p:cNvSpPr/>
            <p:nvPr/>
          </p:nvSpPr>
          <p:spPr>
            <a:xfrm>
              <a:off x="2099715" y="4467668"/>
              <a:ext cx="1640411" cy="546804"/>
            </a:xfrm>
            <a:prstGeom prst="ellipse">
              <a:avLst/>
            </a:prstGeom>
            <a:solidFill>
              <a:schemeClr val="accent6">
                <a:lumMod val="60000"/>
                <a:lumOff val="40000"/>
                <a:alpha val="6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a:solidFill>
                  <a:prstClr val="white"/>
                </a:solidFill>
              </a:endParaRPr>
            </a:p>
          </p:txBody>
        </p:sp>
        <p:sp>
          <p:nvSpPr>
            <p:cNvPr id="29" name="テキスト ボックス 28"/>
            <p:cNvSpPr txBox="1"/>
            <p:nvPr/>
          </p:nvSpPr>
          <p:spPr>
            <a:xfrm>
              <a:off x="2577600" y="4207466"/>
              <a:ext cx="1162525"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住宅地</a:t>
              </a:r>
            </a:p>
          </p:txBody>
        </p:sp>
        <p:pic>
          <p:nvPicPr>
            <p:cNvPr id="30" name="Picture 2" descr="学校の建物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0105" y="4605993"/>
              <a:ext cx="845877" cy="72745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工場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0520" y="4259771"/>
              <a:ext cx="491901" cy="49190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工場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77342" y="4536337"/>
              <a:ext cx="491901" cy="49190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工場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5178" y="4934828"/>
              <a:ext cx="491901" cy="49190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工場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12421" y="5156270"/>
              <a:ext cx="491901" cy="49190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工場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71301" y="5903181"/>
              <a:ext cx="491901" cy="491901"/>
            </a:xfrm>
            <a:prstGeom prst="rect">
              <a:avLst/>
            </a:prstGeom>
            <a:noFill/>
            <a:extLst>
              <a:ext uri="{909E8E84-426E-40DD-AFC4-6F175D3DCCD1}">
                <a14:hiddenFill xmlns:a14="http://schemas.microsoft.com/office/drawing/2010/main">
                  <a:solidFill>
                    <a:srgbClr val="FFFFFF"/>
                  </a:solidFill>
                </a14:hiddenFill>
              </a:ext>
            </a:extLst>
          </p:spPr>
        </p:pic>
        <p:sp>
          <p:nvSpPr>
            <p:cNvPr id="36" name="テキスト ボックス 35"/>
            <p:cNvSpPr txBox="1"/>
            <p:nvPr/>
          </p:nvSpPr>
          <p:spPr>
            <a:xfrm>
              <a:off x="1835656" y="4961764"/>
              <a:ext cx="1090819" cy="371683"/>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小学校</a:t>
              </a:r>
            </a:p>
          </p:txBody>
        </p:sp>
        <p:grpSp>
          <p:nvGrpSpPr>
            <p:cNvPr id="37" name="グループ化 36"/>
            <p:cNvGrpSpPr/>
            <p:nvPr/>
          </p:nvGrpSpPr>
          <p:grpSpPr>
            <a:xfrm>
              <a:off x="3836408" y="4325766"/>
              <a:ext cx="466265" cy="495765"/>
              <a:chOff x="-1382030" y="975607"/>
              <a:chExt cx="655889" cy="697386"/>
            </a:xfrm>
          </p:grpSpPr>
          <p:sp>
            <p:nvSpPr>
              <p:cNvPr id="38" name="角丸四角形 37"/>
              <p:cNvSpPr/>
              <p:nvPr/>
            </p:nvSpPr>
            <p:spPr>
              <a:xfrm>
                <a:off x="-1382030" y="999273"/>
                <a:ext cx="655889" cy="673720"/>
              </a:xfrm>
              <a:prstGeom prst="roundRect">
                <a:avLst/>
              </a:prstGeom>
              <a:solidFill>
                <a:schemeClr val="bg1"/>
              </a:solidFill>
              <a:ln w="38100">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9" name="Picture 4" descr="http://t.pimg.jp/001/926/809/0/1926809.jpg"/>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18694" t="11128" r="19866" b="20970"/>
              <a:stretch/>
            </p:blipFill>
            <p:spPr bwMode="auto">
              <a:xfrm>
                <a:off x="-1323027" y="975607"/>
                <a:ext cx="537882" cy="67372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テキスト ボックス 39"/>
            <p:cNvSpPr txBox="1"/>
            <p:nvPr/>
          </p:nvSpPr>
          <p:spPr>
            <a:xfrm>
              <a:off x="3599590" y="4831477"/>
              <a:ext cx="915171"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solidFill>
                    <a:prstClr val="black"/>
                  </a:solidFill>
                </a:rPr>
                <a:t>神立駅</a:t>
              </a:r>
            </a:p>
          </p:txBody>
        </p:sp>
      </p:grpSp>
      <p:sp>
        <p:nvSpPr>
          <p:cNvPr id="41" name="角丸四角形 40"/>
          <p:cNvSpPr/>
          <p:nvPr/>
        </p:nvSpPr>
        <p:spPr>
          <a:xfrm>
            <a:off x="246874" y="1467932"/>
            <a:ext cx="3730304" cy="1789718"/>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FBB425"/>
              </a:buClr>
              <a:buFont typeface="Wingdings" panose="05000000000000000000" pitchFamily="2" charset="2"/>
              <a:buChar char="n"/>
            </a:pPr>
            <a:r>
              <a:rPr lang="ja-JP" altLang="en-US" sz="2400" dirty="0" smtClean="0">
                <a:solidFill>
                  <a:prstClr val="black"/>
                </a:solidFill>
              </a:rPr>
              <a:t>工場と住民の交流なし</a:t>
            </a:r>
            <a:endParaRPr lang="en-US" altLang="ja-JP" sz="2400" dirty="0" smtClean="0">
              <a:solidFill>
                <a:prstClr val="black"/>
              </a:solidFill>
            </a:endParaRPr>
          </a:p>
          <a:p>
            <a:pPr marL="342900" indent="-342900">
              <a:buClr>
                <a:srgbClr val="FBB425"/>
              </a:buClr>
              <a:buFont typeface="Wingdings" panose="05000000000000000000" pitchFamily="2" charset="2"/>
              <a:buChar char="n"/>
            </a:pPr>
            <a:r>
              <a:rPr lang="ja-JP" altLang="en-US" sz="2400" dirty="0" smtClean="0">
                <a:solidFill>
                  <a:prstClr val="black"/>
                </a:solidFill>
              </a:rPr>
              <a:t>工場近隣に小学校</a:t>
            </a:r>
            <a:endParaRPr lang="en-US" altLang="ja-JP" sz="2400" dirty="0" smtClean="0">
              <a:solidFill>
                <a:prstClr val="black"/>
              </a:solidFill>
            </a:endParaRPr>
          </a:p>
          <a:p>
            <a:pPr marL="342900" indent="-342900">
              <a:buClr>
                <a:srgbClr val="FBB425"/>
              </a:buClr>
              <a:buFont typeface="Wingdings" panose="05000000000000000000" pitchFamily="2" charset="2"/>
              <a:buChar char="n"/>
            </a:pPr>
            <a:r>
              <a:rPr lang="ja-JP" altLang="en-US" sz="2400" dirty="0">
                <a:solidFill>
                  <a:prstClr val="black"/>
                </a:solidFill>
              </a:rPr>
              <a:t>住</a:t>
            </a:r>
            <a:r>
              <a:rPr lang="ja-JP" altLang="en-US" sz="2400" dirty="0" smtClean="0">
                <a:solidFill>
                  <a:prstClr val="black"/>
                </a:solidFill>
              </a:rPr>
              <a:t>宅地には子育て世代</a:t>
            </a:r>
            <a:endParaRPr lang="en-US" altLang="ja-JP" sz="2400" dirty="0" smtClean="0">
              <a:solidFill>
                <a:prstClr val="black"/>
              </a:solidFill>
            </a:endParaRPr>
          </a:p>
        </p:txBody>
      </p:sp>
    </p:spTree>
    <p:extLst>
      <p:ext uri="{BB962C8B-B14F-4D97-AF65-F5344CB8AC3E}">
        <p14:creationId xmlns:p14="http://schemas.microsoft.com/office/powerpoint/2010/main" val="12093155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p:cNvSpPr/>
          <p:nvPr/>
        </p:nvSpPr>
        <p:spPr>
          <a:xfrm>
            <a:off x="9754913" y="1461553"/>
            <a:ext cx="4139619" cy="4076926"/>
          </a:xfrm>
          <a:prstGeom prst="rect">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p:nvSpPr>
        <p:spPr>
          <a:xfrm rot="16200000">
            <a:off x="5863166" y="6111326"/>
            <a:ext cx="2306990" cy="4220854"/>
          </a:xfrm>
          <a:prstGeom prst="ellipse">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0" y="0"/>
            <a:ext cx="9144000" cy="1037968"/>
          </a:xfrm>
          <a:prstGeom prst="rect">
            <a:avLst/>
          </a:prstGeom>
          <a:pattFill prst="pct25">
            <a:fgClr>
              <a:srgbClr val="928DCD"/>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工場こどもプロジェクト</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7" name="左右矢印 6"/>
          <p:cNvSpPr/>
          <p:nvPr/>
        </p:nvSpPr>
        <p:spPr>
          <a:xfrm>
            <a:off x="4852051" y="7834064"/>
            <a:ext cx="2064962" cy="886338"/>
          </a:xfrm>
          <a:prstGeom prst="lef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結ぶ</a:t>
            </a:r>
            <a:endParaRPr lang="ja-JP" altLang="en-US" sz="2800" dirty="0">
              <a:solidFill>
                <a:prstClr val="black"/>
              </a:solidFill>
            </a:endParaRPr>
          </a:p>
        </p:txBody>
      </p:sp>
      <p:grpSp>
        <p:nvGrpSpPr>
          <p:cNvPr id="5" name="グループ化 4"/>
          <p:cNvGrpSpPr/>
          <p:nvPr/>
        </p:nvGrpSpPr>
        <p:grpSpPr>
          <a:xfrm>
            <a:off x="572598" y="7386010"/>
            <a:ext cx="3316406" cy="2895376"/>
            <a:chOff x="5677469" y="3880362"/>
            <a:chExt cx="3316406" cy="2895376"/>
          </a:xfrm>
        </p:grpSpPr>
        <p:sp>
          <p:nvSpPr>
            <p:cNvPr id="35" name="角丸四角形 34"/>
            <p:cNvSpPr/>
            <p:nvPr/>
          </p:nvSpPr>
          <p:spPr>
            <a:xfrm>
              <a:off x="5677469" y="3880362"/>
              <a:ext cx="3316406" cy="2895376"/>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prstClr val="black"/>
                  </a:solidFill>
                </a:rPr>
                <a:t>工場</a:t>
              </a:r>
              <a:r>
                <a:rPr lang="ja-JP" altLang="en-US" sz="2000" dirty="0" smtClean="0">
                  <a:solidFill>
                    <a:prstClr val="black"/>
                  </a:solidFill>
                </a:rPr>
                <a:t>見学</a:t>
              </a:r>
              <a:endParaRPr lang="en-US" altLang="ja-JP" sz="2000" dirty="0" smtClean="0">
                <a:solidFill>
                  <a:prstClr val="black"/>
                </a:solidFill>
              </a:endParaRPr>
            </a:p>
            <a:p>
              <a:pPr algn="ctr"/>
              <a:endParaRPr lang="en-US" altLang="ja-JP" sz="2000" dirty="0" smtClean="0">
                <a:solidFill>
                  <a:prstClr val="black"/>
                </a:solidFill>
              </a:endParaRPr>
            </a:p>
            <a:p>
              <a:pPr algn="ctr"/>
              <a:r>
                <a:rPr lang="ja-JP" altLang="en-US" sz="2000" dirty="0" smtClean="0">
                  <a:solidFill>
                    <a:prstClr val="black"/>
                  </a:solidFill>
                </a:rPr>
                <a:t>出張授業</a:t>
              </a:r>
              <a:endParaRPr lang="en-US" altLang="ja-JP" sz="2000" dirty="0" smtClean="0">
                <a:solidFill>
                  <a:prstClr val="black"/>
                </a:solidFill>
              </a:endParaRPr>
            </a:p>
            <a:p>
              <a:pPr algn="ctr"/>
              <a:endParaRPr lang="en-US" altLang="ja-JP" sz="2000" dirty="0" smtClean="0">
                <a:solidFill>
                  <a:prstClr val="black"/>
                </a:solidFill>
              </a:endParaRPr>
            </a:p>
            <a:p>
              <a:pPr algn="ctr"/>
              <a:r>
                <a:rPr lang="ja-JP" altLang="en-US" sz="2000" dirty="0" smtClean="0">
                  <a:solidFill>
                    <a:prstClr val="black"/>
                  </a:solidFill>
                </a:rPr>
                <a:t>校外学習</a:t>
              </a:r>
              <a:endParaRPr lang="en-US" altLang="ja-JP" sz="2000" dirty="0" smtClean="0">
                <a:solidFill>
                  <a:prstClr val="black"/>
                </a:solidFill>
              </a:endParaRPr>
            </a:p>
            <a:p>
              <a:pPr algn="ctr"/>
              <a:endParaRPr lang="en-US" altLang="ja-JP" sz="2000" dirty="0" smtClean="0">
                <a:solidFill>
                  <a:prstClr val="black"/>
                </a:solidFill>
              </a:endParaRPr>
            </a:p>
            <a:p>
              <a:pPr algn="ctr"/>
              <a:r>
                <a:rPr lang="ja-JP" altLang="en-US" sz="2400" dirty="0" smtClean="0">
                  <a:solidFill>
                    <a:srgbClr val="FF0000"/>
                  </a:solidFill>
                </a:rPr>
                <a:t>こどもを通じて</a:t>
              </a:r>
              <a:endParaRPr lang="en-US" altLang="ja-JP" sz="2400" dirty="0" smtClean="0">
                <a:solidFill>
                  <a:srgbClr val="FF0000"/>
                </a:solidFill>
              </a:endParaRPr>
            </a:p>
            <a:p>
              <a:pPr algn="ctr"/>
              <a:r>
                <a:rPr lang="ja-JP" altLang="en-US" sz="2400" dirty="0">
                  <a:solidFill>
                    <a:prstClr val="black"/>
                  </a:solidFill>
                </a:rPr>
                <a:t>住民</a:t>
              </a:r>
              <a:r>
                <a:rPr lang="ja-JP" altLang="en-US" sz="2400" dirty="0" smtClean="0">
                  <a:solidFill>
                    <a:prstClr val="black"/>
                  </a:solidFill>
                </a:rPr>
                <a:t>と工場の交流</a:t>
              </a:r>
              <a:endParaRPr lang="en-US" altLang="ja-JP" sz="2400" dirty="0" smtClean="0">
                <a:solidFill>
                  <a:prstClr val="black"/>
                </a:solidFill>
              </a:endParaRPr>
            </a:p>
          </p:txBody>
        </p:sp>
        <p:pic>
          <p:nvPicPr>
            <p:cNvPr id="19"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3892918"/>
              <a:ext cx="692974" cy="6119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4520791"/>
              <a:ext cx="692974" cy="6119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https://encrypted-tbn2.gstatic.com/images?q=tbn:ANd9GcQvQ-DyJLxV2FxZfWCc_jRJchRwYez_KDzaH2KVghvw1C6VMd_C5w"/>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6165838" y="5185894"/>
              <a:ext cx="692974" cy="611915"/>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スライド番号プレースホルダー 7"/>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18</a:t>
            </a:fld>
            <a:endParaRPr lang="ja-JP" altLang="en-US" sz="2000" dirty="0">
              <a:solidFill>
                <a:prstClr val="black">
                  <a:tint val="75000"/>
                </a:prstClr>
              </a:solidFill>
            </a:endParaRPr>
          </a:p>
        </p:txBody>
      </p:sp>
      <p:sp>
        <p:nvSpPr>
          <p:cNvPr id="11" name="屈折矢印 10"/>
          <p:cNvSpPr/>
          <p:nvPr/>
        </p:nvSpPr>
        <p:spPr>
          <a:xfrm rot="10800000">
            <a:off x="2807035" y="7175217"/>
            <a:ext cx="2160461" cy="1255838"/>
          </a:xfrm>
          <a:prstGeom prst="ben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右矢印 11"/>
          <p:cNvSpPr/>
          <p:nvPr/>
        </p:nvSpPr>
        <p:spPr>
          <a:xfrm>
            <a:off x="3736227" y="7548420"/>
            <a:ext cx="1671546" cy="8826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3" name="フレーム 42"/>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smtClean="0">
                <a:solidFill>
                  <a:prstClr val="black"/>
                </a:solidFill>
              </a:rPr>
              <a:t>こどもを通じて工場と住民の交流を図る</a:t>
            </a:r>
            <a:endParaRPr kumimoji="0" lang="en-US" altLang="ja-JP" sz="3200" kern="0" dirty="0" smtClean="0">
              <a:solidFill>
                <a:prstClr val="black"/>
              </a:solidFill>
            </a:endParaRPr>
          </a:p>
        </p:txBody>
      </p:sp>
      <p:pic>
        <p:nvPicPr>
          <p:cNvPr id="33" name="図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7616" y="1884881"/>
            <a:ext cx="838518" cy="645659"/>
          </a:xfrm>
          <a:prstGeom prst="rect">
            <a:avLst/>
          </a:prstGeom>
        </p:spPr>
      </p:pic>
      <p:grpSp>
        <p:nvGrpSpPr>
          <p:cNvPr id="10" name="グループ化 9"/>
          <p:cNvGrpSpPr/>
          <p:nvPr/>
        </p:nvGrpSpPr>
        <p:grpSpPr>
          <a:xfrm>
            <a:off x="100858" y="1228459"/>
            <a:ext cx="8951836" cy="4776192"/>
            <a:chOff x="100858" y="1228459"/>
            <a:chExt cx="8951836" cy="4776192"/>
          </a:xfrm>
        </p:grpSpPr>
        <p:sp>
          <p:nvSpPr>
            <p:cNvPr id="50" name="L 字 49"/>
            <p:cNvSpPr/>
            <p:nvPr/>
          </p:nvSpPr>
          <p:spPr>
            <a:xfrm flipH="1">
              <a:off x="4767993" y="1228459"/>
              <a:ext cx="4284701" cy="4747664"/>
            </a:xfrm>
            <a:prstGeom prst="corner">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100858" y="1899197"/>
              <a:ext cx="2555844" cy="4076926"/>
            </a:xfrm>
            <a:prstGeom prst="rect">
              <a:avLst/>
            </a:prstGeom>
            <a:solidFill>
              <a:srgbClr val="FFFF99"/>
            </a:solidFill>
            <a:ln w="38100">
              <a:solidFill>
                <a:srgbClr val="FBB4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Picture 4" descr="校舎のイラスト"/>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7469" y="3862448"/>
              <a:ext cx="2120956" cy="133620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F:\2014class\都市計画MP策定実習\中間発表②\小学生.png"/>
            <p:cNvPicPr>
              <a:picLocks noChangeAspect="1" noChangeArrowheads="1"/>
            </p:cNvPicPr>
            <p:nvPr/>
          </p:nvPicPr>
          <p:blipFill rotWithShape="1">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rcRect l="-4792" t="904" r="55135" b="17321"/>
            <a:stretch/>
          </p:blipFill>
          <p:spPr bwMode="auto">
            <a:xfrm>
              <a:off x="5079029" y="4253910"/>
              <a:ext cx="1610363" cy="148951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工場のイラスト"/>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757" y="4205502"/>
              <a:ext cx="1310185" cy="131018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工場の作業員のイラスト（男性）"/>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256" y="2010714"/>
              <a:ext cx="1166811" cy="180901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5406502" y="5600727"/>
              <a:ext cx="1282890" cy="400110"/>
            </a:xfrm>
            <a:prstGeom prst="rect">
              <a:avLst/>
            </a:prstGeom>
            <a:noFill/>
            <a:ln>
              <a:noFill/>
            </a:ln>
          </p:spPr>
          <p:txBody>
            <a:bodyPr wrap="square" rtlCol="0">
              <a:spAutoFit/>
            </a:bodyPr>
            <a:lstStyle/>
            <a:p>
              <a:pPr algn="ctr"/>
              <a:r>
                <a:rPr lang="ja-JP" altLang="en-US" sz="2000" dirty="0" smtClean="0">
                  <a:solidFill>
                    <a:prstClr val="black"/>
                  </a:solidFill>
                </a:rPr>
                <a:t>こども</a:t>
              </a:r>
              <a:endParaRPr lang="ja-JP" altLang="en-US" sz="2000" dirty="0">
                <a:solidFill>
                  <a:prstClr val="black"/>
                </a:solidFill>
              </a:endParaRPr>
            </a:p>
          </p:txBody>
        </p:sp>
        <p:sp>
          <p:nvSpPr>
            <p:cNvPr id="27" name="テキスト ボックス 26"/>
            <p:cNvSpPr txBox="1"/>
            <p:nvPr/>
          </p:nvSpPr>
          <p:spPr>
            <a:xfrm>
              <a:off x="727404" y="5604541"/>
              <a:ext cx="1282890" cy="400110"/>
            </a:xfrm>
            <a:prstGeom prst="rect">
              <a:avLst/>
            </a:prstGeom>
            <a:noFill/>
            <a:ln>
              <a:noFill/>
            </a:ln>
          </p:spPr>
          <p:txBody>
            <a:bodyPr wrap="square" rtlCol="0">
              <a:spAutoFit/>
            </a:bodyPr>
            <a:lstStyle/>
            <a:p>
              <a:pPr algn="ctr"/>
              <a:r>
                <a:rPr lang="ja-JP" altLang="en-US" sz="2000" dirty="0">
                  <a:solidFill>
                    <a:prstClr val="black"/>
                  </a:solidFill>
                </a:rPr>
                <a:t>工場</a:t>
              </a:r>
            </a:p>
          </p:txBody>
        </p:sp>
        <p:pic>
          <p:nvPicPr>
            <p:cNvPr id="4114" name="Picture 18" descr="お母さんのイラスト「笑顔」"/>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5394" y="3683746"/>
              <a:ext cx="962543" cy="1098793"/>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いないいないばあのイラスト「お母さん」２"/>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22279" y="3662102"/>
              <a:ext cx="986142" cy="1129170"/>
            </a:xfrm>
            <a:prstGeom prst="rect">
              <a:avLst/>
            </a:prstGeom>
            <a:noFill/>
            <a:extLst>
              <a:ext uri="{909E8E84-426E-40DD-AFC4-6F175D3DCCD1}">
                <a14:hiddenFill xmlns:a14="http://schemas.microsoft.com/office/drawing/2010/main">
                  <a:solidFill>
                    <a:srgbClr val="FFFFFF"/>
                  </a:solidFill>
                </a14:hiddenFill>
              </a:ext>
            </a:extLst>
          </p:spPr>
        </p:pic>
        <p:sp>
          <p:nvSpPr>
            <p:cNvPr id="36" name="テキスト ボックス 35"/>
            <p:cNvSpPr txBox="1"/>
            <p:nvPr/>
          </p:nvSpPr>
          <p:spPr>
            <a:xfrm>
              <a:off x="7418660" y="4708250"/>
              <a:ext cx="1282890" cy="400110"/>
            </a:xfrm>
            <a:prstGeom prst="rect">
              <a:avLst/>
            </a:prstGeom>
            <a:noFill/>
            <a:ln>
              <a:noFill/>
            </a:ln>
          </p:spPr>
          <p:txBody>
            <a:bodyPr wrap="square" rtlCol="0">
              <a:spAutoFit/>
            </a:bodyPr>
            <a:lstStyle/>
            <a:p>
              <a:pPr algn="ctr"/>
              <a:r>
                <a:rPr lang="ja-JP" altLang="en-US" sz="2000" dirty="0">
                  <a:solidFill>
                    <a:prstClr val="black"/>
                  </a:solidFill>
                </a:rPr>
                <a:t>親</a:t>
              </a:r>
            </a:p>
          </p:txBody>
        </p:sp>
        <p:pic>
          <p:nvPicPr>
            <p:cNvPr id="4112" name="Picture 16" descr="市章"/>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16212" y="1234912"/>
              <a:ext cx="638271" cy="6191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ネクタイと作業服を着た男性のイラストの"/>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97660" y="1326142"/>
              <a:ext cx="999168" cy="1529340"/>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03812" y="1413393"/>
              <a:ext cx="1867659" cy="1713577"/>
            </a:xfrm>
            <a:prstGeom prst="rect">
              <a:avLst/>
            </a:prstGeom>
          </p:spPr>
        </p:pic>
        <p:sp>
          <p:nvSpPr>
            <p:cNvPr id="26" name="テキスト ボックス 25"/>
            <p:cNvSpPr txBox="1"/>
            <p:nvPr/>
          </p:nvSpPr>
          <p:spPr>
            <a:xfrm>
              <a:off x="3997244" y="2987284"/>
              <a:ext cx="1282890" cy="400110"/>
            </a:xfrm>
            <a:prstGeom prst="rect">
              <a:avLst/>
            </a:prstGeom>
            <a:noFill/>
            <a:ln>
              <a:noFill/>
            </a:ln>
          </p:spPr>
          <p:txBody>
            <a:bodyPr wrap="square" rtlCol="0">
              <a:spAutoFit/>
            </a:bodyPr>
            <a:lstStyle/>
            <a:p>
              <a:pPr algn="ctr"/>
              <a:r>
                <a:rPr lang="ja-JP" altLang="en-US" sz="2000" dirty="0">
                  <a:solidFill>
                    <a:prstClr val="black"/>
                  </a:solidFill>
                </a:rPr>
                <a:t>土浦市</a:t>
              </a:r>
            </a:p>
          </p:txBody>
        </p:sp>
        <p:pic>
          <p:nvPicPr>
            <p:cNvPr id="13" name="図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02610" y="1268273"/>
              <a:ext cx="1120447" cy="1292823"/>
            </a:xfrm>
            <a:prstGeom prst="rect">
              <a:avLst/>
            </a:prstGeom>
          </p:spPr>
        </p:pic>
        <p:pic>
          <p:nvPicPr>
            <p:cNvPr id="16" name="図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60594" y="1268273"/>
              <a:ext cx="954740" cy="1296026"/>
            </a:xfrm>
            <a:prstGeom prst="rect">
              <a:avLst/>
            </a:prstGeom>
          </p:spPr>
        </p:pic>
        <p:sp>
          <p:nvSpPr>
            <p:cNvPr id="44" name="テキスト ボックス 43"/>
            <p:cNvSpPr txBox="1"/>
            <p:nvPr/>
          </p:nvSpPr>
          <p:spPr>
            <a:xfrm>
              <a:off x="7333899" y="2549722"/>
              <a:ext cx="1282890" cy="400110"/>
            </a:xfrm>
            <a:prstGeom prst="rect">
              <a:avLst/>
            </a:prstGeom>
            <a:noFill/>
            <a:ln>
              <a:noFill/>
            </a:ln>
          </p:spPr>
          <p:txBody>
            <a:bodyPr wrap="square" rtlCol="0">
              <a:spAutoFit/>
            </a:bodyPr>
            <a:lstStyle/>
            <a:p>
              <a:pPr algn="ctr"/>
              <a:r>
                <a:rPr lang="ja-JP" altLang="en-US" sz="2000" dirty="0" smtClean="0">
                  <a:solidFill>
                    <a:prstClr val="black"/>
                  </a:solidFill>
                </a:rPr>
                <a:t>住民</a:t>
              </a:r>
              <a:endParaRPr lang="ja-JP" altLang="en-US" sz="2000" dirty="0">
                <a:solidFill>
                  <a:prstClr val="black"/>
                </a:solidFill>
              </a:endParaRPr>
            </a:p>
          </p:txBody>
        </p:sp>
        <p:sp>
          <p:nvSpPr>
            <p:cNvPr id="45" name="テキスト ボックス 44"/>
            <p:cNvSpPr txBox="1"/>
            <p:nvPr/>
          </p:nvSpPr>
          <p:spPr>
            <a:xfrm>
              <a:off x="741052" y="3737826"/>
              <a:ext cx="1282890" cy="400110"/>
            </a:xfrm>
            <a:prstGeom prst="rect">
              <a:avLst/>
            </a:prstGeom>
            <a:noFill/>
            <a:ln>
              <a:noFill/>
            </a:ln>
          </p:spPr>
          <p:txBody>
            <a:bodyPr wrap="square" rtlCol="0">
              <a:spAutoFit/>
            </a:bodyPr>
            <a:lstStyle/>
            <a:p>
              <a:pPr algn="ctr"/>
              <a:r>
                <a:rPr lang="ja-JP" altLang="en-US" sz="2000" dirty="0" smtClean="0">
                  <a:solidFill>
                    <a:prstClr val="black"/>
                  </a:solidFill>
                </a:rPr>
                <a:t>工場職員</a:t>
              </a:r>
              <a:endParaRPr lang="ja-JP" altLang="en-US" sz="2000" dirty="0">
                <a:solidFill>
                  <a:prstClr val="black"/>
                </a:solidFill>
              </a:endParaRPr>
            </a:p>
          </p:txBody>
        </p:sp>
        <p:pic>
          <p:nvPicPr>
            <p:cNvPr id="18" name="図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80214" y="2022129"/>
              <a:ext cx="1035984" cy="1786179"/>
            </a:xfrm>
            <a:prstGeom prst="rect">
              <a:avLst/>
            </a:prstGeom>
          </p:spPr>
        </p:pic>
        <p:sp>
          <p:nvSpPr>
            <p:cNvPr id="25" name="左矢印 24"/>
            <p:cNvSpPr/>
            <p:nvPr/>
          </p:nvSpPr>
          <p:spPr>
            <a:xfrm>
              <a:off x="2254011" y="1999319"/>
              <a:ext cx="1429886" cy="645037"/>
            </a:xfrm>
            <a:prstGeom prst="lef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補助金</a:t>
              </a:r>
              <a:endParaRPr kumimoji="1" lang="ja-JP" altLang="en-US" sz="2000" dirty="0">
                <a:solidFill>
                  <a:schemeClr val="tx1"/>
                </a:solidFill>
              </a:endParaRPr>
            </a:p>
          </p:txBody>
        </p:sp>
        <p:sp>
          <p:nvSpPr>
            <p:cNvPr id="29" name="右矢印 28"/>
            <p:cNvSpPr/>
            <p:nvPr/>
          </p:nvSpPr>
          <p:spPr>
            <a:xfrm>
              <a:off x="5124088" y="1754413"/>
              <a:ext cx="1984337" cy="1146057"/>
            </a:xfrm>
            <a:prstGeom prst="righ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イベントの</a:t>
              </a:r>
              <a:endParaRPr lang="en-US" altLang="ja-JP" sz="2000" dirty="0" smtClean="0">
                <a:solidFill>
                  <a:schemeClr val="tx1"/>
                </a:solidFill>
              </a:endParaRPr>
            </a:p>
            <a:p>
              <a:pPr algn="ctr"/>
              <a:r>
                <a:rPr kumimoji="1" lang="ja-JP" altLang="en-US" sz="2000" dirty="0" smtClean="0">
                  <a:solidFill>
                    <a:schemeClr val="tx1"/>
                  </a:solidFill>
                </a:rPr>
                <a:t>様子を広報</a:t>
              </a:r>
              <a:endParaRPr kumimoji="1" lang="ja-JP" altLang="en-US" sz="2000" dirty="0">
                <a:solidFill>
                  <a:schemeClr val="tx1"/>
                </a:solidFill>
              </a:endParaRPr>
            </a:p>
          </p:txBody>
        </p:sp>
        <p:sp>
          <p:nvSpPr>
            <p:cNvPr id="53" name="左矢印 52"/>
            <p:cNvSpPr/>
            <p:nvPr/>
          </p:nvSpPr>
          <p:spPr>
            <a:xfrm>
              <a:off x="2505981" y="4435026"/>
              <a:ext cx="2725448" cy="1356262"/>
            </a:xfrm>
            <a:prstGeom prst="lef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工場見学</a:t>
              </a:r>
              <a:endParaRPr lang="en-US" altLang="ja-JP" sz="2000" dirty="0" smtClean="0">
                <a:solidFill>
                  <a:schemeClr val="tx1"/>
                </a:solidFill>
              </a:endParaRPr>
            </a:p>
            <a:p>
              <a:pPr algn="ctr"/>
              <a:r>
                <a:rPr kumimoji="1" lang="ja-JP" altLang="en-US" sz="2000" dirty="0" smtClean="0">
                  <a:solidFill>
                    <a:schemeClr val="tx1"/>
                  </a:solidFill>
                </a:rPr>
                <a:t>校外学習</a:t>
              </a:r>
              <a:endParaRPr kumimoji="1" lang="ja-JP" altLang="en-US" sz="2000" dirty="0">
                <a:solidFill>
                  <a:schemeClr val="tx1"/>
                </a:solidFill>
              </a:endParaRPr>
            </a:p>
          </p:txBody>
        </p:sp>
        <p:sp>
          <p:nvSpPr>
            <p:cNvPr id="30" name="二方向矢印 29"/>
            <p:cNvSpPr/>
            <p:nvPr/>
          </p:nvSpPr>
          <p:spPr>
            <a:xfrm>
              <a:off x="6871128" y="4894113"/>
              <a:ext cx="1002967" cy="1002967"/>
            </a:xfrm>
            <a:prstGeom prst="leftUpArrow">
              <a:avLst>
                <a:gd name="adj1" fmla="val 12680"/>
                <a:gd name="adj2" fmla="val 25000"/>
                <a:gd name="adj3" fmla="val 13912"/>
              </a:avLst>
            </a:prstGeom>
            <a:solidFill>
              <a:srgbClr val="FBB425"/>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7027243" y="5257136"/>
              <a:ext cx="1410721" cy="400110"/>
            </a:xfrm>
            <a:prstGeom prst="rect">
              <a:avLst/>
            </a:prstGeom>
            <a:noFill/>
          </p:spPr>
          <p:txBody>
            <a:bodyPr wrap="square" rtlCol="0">
              <a:spAutoFit/>
            </a:bodyPr>
            <a:lstStyle/>
            <a:p>
              <a:pPr algn="ctr"/>
              <a:r>
                <a:rPr kumimoji="1" lang="ja-JP" altLang="en-US" sz="2000" dirty="0" smtClean="0"/>
                <a:t>体験話す</a:t>
              </a:r>
              <a:endParaRPr kumimoji="1" lang="ja-JP" altLang="en-US" sz="2000" dirty="0"/>
            </a:p>
          </p:txBody>
        </p:sp>
        <p:sp>
          <p:nvSpPr>
            <p:cNvPr id="32" name="上下矢印 31"/>
            <p:cNvSpPr/>
            <p:nvPr/>
          </p:nvSpPr>
          <p:spPr>
            <a:xfrm>
              <a:off x="7778675" y="2965960"/>
              <a:ext cx="399262" cy="791330"/>
            </a:xfrm>
            <a:prstGeom prst="upDownArrow">
              <a:avLst>
                <a:gd name="adj1" fmla="val 45199"/>
                <a:gd name="adj2" fmla="val 43666"/>
              </a:avLst>
            </a:prstGeom>
            <a:solidFill>
              <a:srgbClr val="FBB425"/>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solidFill>
                  <a:schemeClr val="tx1"/>
                </a:solidFill>
              </a:endParaRPr>
            </a:p>
          </p:txBody>
        </p:sp>
        <p:sp>
          <p:nvSpPr>
            <p:cNvPr id="59" name="テキスト ボックス 58"/>
            <p:cNvSpPr txBox="1"/>
            <p:nvPr/>
          </p:nvSpPr>
          <p:spPr>
            <a:xfrm>
              <a:off x="7269983" y="3173928"/>
              <a:ext cx="1410721" cy="400110"/>
            </a:xfrm>
            <a:prstGeom prst="rect">
              <a:avLst/>
            </a:prstGeom>
            <a:noFill/>
          </p:spPr>
          <p:txBody>
            <a:bodyPr wrap="square" rtlCol="0">
              <a:spAutoFit/>
            </a:bodyPr>
            <a:lstStyle/>
            <a:p>
              <a:pPr algn="ctr"/>
              <a:r>
                <a:rPr lang="ja-JP" altLang="en-US" sz="2000" dirty="0"/>
                <a:t>口コミ</a:t>
              </a:r>
              <a:endParaRPr kumimoji="1" lang="ja-JP" altLang="en-US" sz="2000" dirty="0"/>
            </a:p>
          </p:txBody>
        </p:sp>
        <p:sp>
          <p:nvSpPr>
            <p:cNvPr id="63" name="右矢印 62"/>
            <p:cNvSpPr/>
            <p:nvPr/>
          </p:nvSpPr>
          <p:spPr>
            <a:xfrm>
              <a:off x="2505980" y="3843415"/>
              <a:ext cx="2725449" cy="722241"/>
            </a:xfrm>
            <a:prstGeom prst="rightArrow">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出張</a:t>
              </a:r>
              <a:r>
                <a:rPr lang="ja-JP" altLang="en-US" sz="2000" dirty="0">
                  <a:solidFill>
                    <a:schemeClr val="tx1"/>
                  </a:solidFill>
                </a:rPr>
                <a:t>授業</a:t>
              </a:r>
              <a:endParaRPr kumimoji="1" lang="ja-JP" altLang="en-US" sz="2000" dirty="0">
                <a:solidFill>
                  <a:schemeClr val="tx1"/>
                </a:solidFill>
              </a:endParaRPr>
            </a:p>
          </p:txBody>
        </p:sp>
        <p:pic>
          <p:nvPicPr>
            <p:cNvPr id="34" name="図 3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799510" y="1448182"/>
              <a:ext cx="673498" cy="734058"/>
            </a:xfrm>
            <a:prstGeom prst="rect">
              <a:avLst/>
            </a:prstGeom>
          </p:spPr>
        </p:pic>
      </p:grpSp>
      <p:sp>
        <p:nvSpPr>
          <p:cNvPr id="14" name="下矢印 13"/>
          <p:cNvSpPr/>
          <p:nvPr/>
        </p:nvSpPr>
        <p:spPr>
          <a:xfrm>
            <a:off x="4821066" y="3312430"/>
            <a:ext cx="1799610" cy="777632"/>
          </a:xfrm>
          <a:prstGeom prst="downArrow">
            <a:avLst>
              <a:gd name="adj1" fmla="val 67724"/>
              <a:gd name="adj2" fmla="val 50000"/>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イベント呼びかけ</a:t>
            </a:r>
            <a:endParaRPr kumimoji="1" lang="ja-JP" altLang="en-US" sz="2000" dirty="0">
              <a:solidFill>
                <a:schemeClr val="tx1"/>
              </a:solidFill>
            </a:endParaRPr>
          </a:p>
        </p:txBody>
      </p:sp>
    </p:spTree>
    <p:extLst>
      <p:ext uri="{BB962C8B-B14F-4D97-AF65-F5344CB8AC3E}">
        <p14:creationId xmlns:p14="http://schemas.microsoft.com/office/powerpoint/2010/main" val="13866847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996467" y="6351148"/>
            <a:ext cx="7476115" cy="369332"/>
          </a:xfrm>
          <a:prstGeom prst="rect">
            <a:avLst/>
          </a:prstGeom>
          <a:noFill/>
        </p:spPr>
        <p:txBody>
          <a:bodyPr wrap="square" rtlCol="0">
            <a:spAutoFit/>
          </a:bodyPr>
          <a:lstStyle/>
          <a:p>
            <a:pPr algn="ctr"/>
            <a:r>
              <a:rPr kumimoji="1" lang="en-US" altLang="ja-JP" dirty="0" smtClean="0"/>
              <a:t>※</a:t>
            </a:r>
            <a:r>
              <a:rPr kumimoji="1" lang="ja-JP" altLang="en-US" dirty="0" smtClean="0"/>
              <a:t>北部地区　平均高齢化率</a:t>
            </a:r>
            <a:r>
              <a:rPr kumimoji="1" lang="en-US" altLang="ja-JP" dirty="0" smtClean="0"/>
              <a:t>20.2%</a:t>
            </a:r>
            <a:r>
              <a:rPr kumimoji="1" lang="ja-JP" altLang="en-US" dirty="0" smtClean="0"/>
              <a:t>　子育て世代</a:t>
            </a:r>
            <a:r>
              <a:rPr kumimoji="1" lang="en-US" altLang="ja-JP" dirty="0" smtClean="0"/>
              <a:t>41.6%</a:t>
            </a:r>
            <a:r>
              <a:rPr kumimoji="1" lang="ja-JP" altLang="en-US" dirty="0" smtClean="0"/>
              <a:t>　こども</a:t>
            </a:r>
            <a:r>
              <a:rPr lang="en-US" altLang="ja-JP" dirty="0"/>
              <a:t>12.2</a:t>
            </a:r>
            <a:r>
              <a:rPr kumimoji="1" lang="ja-JP" altLang="en-US" dirty="0" smtClean="0"/>
              <a:t>％</a:t>
            </a:r>
            <a:endParaRPr kumimoji="1" lang="ja-JP" altLang="en-US" dirty="0"/>
          </a:p>
        </p:txBody>
      </p:sp>
      <p:pic>
        <p:nvPicPr>
          <p:cNvPr id="1026" name="Picture 2" descr="F:\2014class\都市計画MP策定実習\中間発表②\イラスト\北部地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4724" y="1356377"/>
            <a:ext cx="5219700" cy="4781550"/>
          </a:xfrm>
          <a:prstGeom prst="rect">
            <a:avLst/>
          </a:prstGeom>
          <a:noFill/>
          <a:extLst>
            <a:ext uri="{909E8E84-426E-40DD-AFC4-6F175D3DCCD1}">
              <a14:hiddenFill xmlns:a14="http://schemas.microsoft.com/office/drawing/2010/main">
                <a:solidFill>
                  <a:srgbClr val="FFFFFF"/>
                </a:solidFill>
              </a14:hiddenFill>
            </a:ext>
          </a:extLst>
        </p:spPr>
      </p:pic>
      <p:sp>
        <p:nvSpPr>
          <p:cNvPr id="21" name="二等辺三角形 20"/>
          <p:cNvSpPr/>
          <p:nvPr/>
        </p:nvSpPr>
        <p:spPr>
          <a:xfrm rot="16200000">
            <a:off x="1841031" y="6264018"/>
            <a:ext cx="1341938" cy="3197610"/>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フリーフォーム 3"/>
          <p:cNvSpPr/>
          <p:nvPr/>
        </p:nvSpPr>
        <p:spPr>
          <a:xfrm>
            <a:off x="5278527" y="4183423"/>
            <a:ext cx="897896" cy="1044656"/>
          </a:xfrm>
          <a:custGeom>
            <a:avLst/>
            <a:gdLst>
              <a:gd name="connsiteX0" fmla="*/ 69012 w 3329797"/>
              <a:gd name="connsiteY0" fmla="*/ 0 h 4261449"/>
              <a:gd name="connsiteX1" fmla="*/ 0 w 3329797"/>
              <a:gd name="connsiteY1" fmla="*/ 198408 h 4261449"/>
              <a:gd name="connsiteX2" fmla="*/ 77638 w 3329797"/>
              <a:gd name="connsiteY2" fmla="*/ 379562 h 4261449"/>
              <a:gd name="connsiteX3" fmla="*/ 112144 w 3329797"/>
              <a:gd name="connsiteY3" fmla="*/ 741872 h 4261449"/>
              <a:gd name="connsiteX4" fmla="*/ 155276 w 3329797"/>
              <a:gd name="connsiteY4" fmla="*/ 1061049 h 4261449"/>
              <a:gd name="connsiteX5" fmla="*/ 181155 w 3329797"/>
              <a:gd name="connsiteY5" fmla="*/ 1293962 h 4261449"/>
              <a:gd name="connsiteX6" fmla="*/ 284672 w 3329797"/>
              <a:gd name="connsiteY6" fmla="*/ 1725283 h 4261449"/>
              <a:gd name="connsiteX7" fmla="*/ 327804 w 3329797"/>
              <a:gd name="connsiteY7" fmla="*/ 1802921 h 4261449"/>
              <a:gd name="connsiteX8" fmla="*/ 301925 w 3329797"/>
              <a:gd name="connsiteY8" fmla="*/ 1889185 h 4261449"/>
              <a:gd name="connsiteX9" fmla="*/ 353684 w 3329797"/>
              <a:gd name="connsiteY9" fmla="*/ 1932317 h 4261449"/>
              <a:gd name="connsiteX10" fmla="*/ 336431 w 3329797"/>
              <a:gd name="connsiteY10" fmla="*/ 2001328 h 4261449"/>
              <a:gd name="connsiteX11" fmla="*/ 362310 w 3329797"/>
              <a:gd name="connsiteY11" fmla="*/ 2346385 h 4261449"/>
              <a:gd name="connsiteX12" fmla="*/ 396816 w 3329797"/>
              <a:gd name="connsiteY12" fmla="*/ 2631057 h 4261449"/>
              <a:gd name="connsiteX13" fmla="*/ 215661 w 3329797"/>
              <a:gd name="connsiteY13" fmla="*/ 3027872 h 4261449"/>
              <a:gd name="connsiteX14" fmla="*/ 94891 w 3329797"/>
              <a:gd name="connsiteY14" fmla="*/ 3079630 h 4261449"/>
              <a:gd name="connsiteX15" fmla="*/ 138023 w 3329797"/>
              <a:gd name="connsiteY15" fmla="*/ 3226279 h 4261449"/>
              <a:gd name="connsiteX16" fmla="*/ 94891 w 3329797"/>
              <a:gd name="connsiteY16" fmla="*/ 3269411 h 4261449"/>
              <a:gd name="connsiteX17" fmla="*/ 77638 w 3329797"/>
              <a:gd name="connsiteY17" fmla="*/ 3804249 h 4261449"/>
              <a:gd name="connsiteX18" fmla="*/ 77638 w 3329797"/>
              <a:gd name="connsiteY18" fmla="*/ 3985404 h 4261449"/>
              <a:gd name="connsiteX19" fmla="*/ 370936 w 3329797"/>
              <a:gd name="connsiteY19" fmla="*/ 4192438 h 4261449"/>
              <a:gd name="connsiteX20" fmla="*/ 741872 w 3329797"/>
              <a:gd name="connsiteY20" fmla="*/ 3959525 h 4261449"/>
              <a:gd name="connsiteX21" fmla="*/ 715993 w 3329797"/>
              <a:gd name="connsiteY21" fmla="*/ 3786996 h 4261449"/>
              <a:gd name="connsiteX22" fmla="*/ 715993 w 3329797"/>
              <a:gd name="connsiteY22" fmla="*/ 3786996 h 4261449"/>
              <a:gd name="connsiteX23" fmla="*/ 776378 w 3329797"/>
              <a:gd name="connsiteY23" fmla="*/ 3778370 h 4261449"/>
              <a:gd name="connsiteX24" fmla="*/ 793631 w 3329797"/>
              <a:gd name="connsiteY24" fmla="*/ 3916392 h 4261449"/>
              <a:gd name="connsiteX25" fmla="*/ 888521 w 3329797"/>
              <a:gd name="connsiteY25" fmla="*/ 3907766 h 4261449"/>
              <a:gd name="connsiteX26" fmla="*/ 879895 w 3329797"/>
              <a:gd name="connsiteY26" fmla="*/ 4080294 h 4261449"/>
              <a:gd name="connsiteX27" fmla="*/ 1319842 w 3329797"/>
              <a:gd name="connsiteY27" fmla="*/ 4261449 h 4261449"/>
              <a:gd name="connsiteX28" fmla="*/ 1371600 w 3329797"/>
              <a:gd name="connsiteY28" fmla="*/ 3933645 h 4261449"/>
              <a:gd name="connsiteX29" fmla="*/ 1466491 w 3329797"/>
              <a:gd name="connsiteY29" fmla="*/ 3899140 h 4261449"/>
              <a:gd name="connsiteX30" fmla="*/ 1535502 w 3329797"/>
              <a:gd name="connsiteY30" fmla="*/ 3976777 h 4261449"/>
              <a:gd name="connsiteX31" fmla="*/ 1794295 w 3329797"/>
              <a:gd name="connsiteY31" fmla="*/ 4063041 h 4261449"/>
              <a:gd name="connsiteX32" fmla="*/ 2087593 w 3329797"/>
              <a:gd name="connsiteY32" fmla="*/ 3631721 h 4261449"/>
              <a:gd name="connsiteX33" fmla="*/ 2225616 w 3329797"/>
              <a:gd name="connsiteY33" fmla="*/ 3631721 h 4261449"/>
              <a:gd name="connsiteX34" fmla="*/ 2389517 w 3329797"/>
              <a:gd name="connsiteY34" fmla="*/ 3657600 h 4261449"/>
              <a:gd name="connsiteX35" fmla="*/ 2544793 w 3329797"/>
              <a:gd name="connsiteY35" fmla="*/ 3735238 h 4261449"/>
              <a:gd name="connsiteX36" fmla="*/ 2467155 w 3329797"/>
              <a:gd name="connsiteY36" fmla="*/ 3916392 h 4261449"/>
              <a:gd name="connsiteX37" fmla="*/ 2932982 w 3329797"/>
              <a:gd name="connsiteY37" fmla="*/ 4175185 h 4261449"/>
              <a:gd name="connsiteX38" fmla="*/ 3071004 w 3329797"/>
              <a:gd name="connsiteY38" fmla="*/ 4002657 h 4261449"/>
              <a:gd name="connsiteX39" fmla="*/ 3226280 w 3329797"/>
              <a:gd name="connsiteY39" fmla="*/ 3950898 h 4261449"/>
              <a:gd name="connsiteX40" fmla="*/ 3209027 w 3329797"/>
              <a:gd name="connsiteY40" fmla="*/ 3700732 h 4261449"/>
              <a:gd name="connsiteX41" fmla="*/ 3174521 w 3329797"/>
              <a:gd name="connsiteY41" fmla="*/ 3571336 h 4261449"/>
              <a:gd name="connsiteX42" fmla="*/ 3321170 w 3329797"/>
              <a:gd name="connsiteY42" fmla="*/ 3493698 h 4261449"/>
              <a:gd name="connsiteX43" fmla="*/ 3329797 w 3329797"/>
              <a:gd name="connsiteY43" fmla="*/ 3260785 h 4261449"/>
              <a:gd name="connsiteX44" fmla="*/ 3200400 w 3329797"/>
              <a:gd name="connsiteY44" fmla="*/ 3312543 h 4261449"/>
              <a:gd name="connsiteX45" fmla="*/ 3027872 w 3329797"/>
              <a:gd name="connsiteY45" fmla="*/ 3183147 h 4261449"/>
              <a:gd name="connsiteX46" fmla="*/ 2838091 w 3329797"/>
              <a:gd name="connsiteY46" fmla="*/ 3252158 h 4261449"/>
              <a:gd name="connsiteX47" fmla="*/ 2760453 w 3329797"/>
              <a:gd name="connsiteY47" fmla="*/ 3312543 h 4261449"/>
              <a:gd name="connsiteX48" fmla="*/ 2622431 w 3329797"/>
              <a:gd name="connsiteY48" fmla="*/ 3260785 h 4261449"/>
              <a:gd name="connsiteX49" fmla="*/ 2587925 w 3329797"/>
              <a:gd name="connsiteY49" fmla="*/ 3114136 h 4261449"/>
              <a:gd name="connsiteX50" fmla="*/ 2467155 w 3329797"/>
              <a:gd name="connsiteY50" fmla="*/ 3001992 h 4261449"/>
              <a:gd name="connsiteX51" fmla="*/ 2380891 w 3329797"/>
              <a:gd name="connsiteY51" fmla="*/ 2924355 h 4261449"/>
              <a:gd name="connsiteX52" fmla="*/ 2303253 w 3329797"/>
              <a:gd name="connsiteY52" fmla="*/ 2794958 h 4261449"/>
              <a:gd name="connsiteX53" fmla="*/ 2251495 w 3329797"/>
              <a:gd name="connsiteY53" fmla="*/ 2769079 h 4261449"/>
              <a:gd name="connsiteX54" fmla="*/ 2122099 w 3329797"/>
              <a:gd name="connsiteY54" fmla="*/ 2777706 h 4261449"/>
              <a:gd name="connsiteX55" fmla="*/ 2001329 w 3329797"/>
              <a:gd name="connsiteY55" fmla="*/ 2700068 h 4261449"/>
              <a:gd name="connsiteX56" fmla="*/ 1880559 w 3329797"/>
              <a:gd name="connsiteY56" fmla="*/ 2717321 h 4261449"/>
              <a:gd name="connsiteX57" fmla="*/ 1785668 w 3329797"/>
              <a:gd name="connsiteY57" fmla="*/ 2665562 h 4261449"/>
              <a:gd name="connsiteX58" fmla="*/ 1716657 w 3329797"/>
              <a:gd name="connsiteY58" fmla="*/ 2674189 h 4261449"/>
              <a:gd name="connsiteX59" fmla="*/ 1647646 w 3329797"/>
              <a:gd name="connsiteY59" fmla="*/ 2622430 h 4261449"/>
              <a:gd name="connsiteX60" fmla="*/ 1561382 w 3329797"/>
              <a:gd name="connsiteY60" fmla="*/ 2639683 h 4261449"/>
              <a:gd name="connsiteX61" fmla="*/ 1561382 w 3329797"/>
              <a:gd name="connsiteY61" fmla="*/ 2475781 h 4261449"/>
              <a:gd name="connsiteX62" fmla="*/ 1388853 w 3329797"/>
              <a:gd name="connsiteY62" fmla="*/ 2268747 h 4261449"/>
              <a:gd name="connsiteX63" fmla="*/ 1388853 w 3329797"/>
              <a:gd name="connsiteY63" fmla="*/ 2191109 h 4261449"/>
              <a:gd name="connsiteX64" fmla="*/ 1319842 w 3329797"/>
              <a:gd name="connsiteY64" fmla="*/ 1932317 h 4261449"/>
              <a:gd name="connsiteX65" fmla="*/ 1069676 w 3329797"/>
              <a:gd name="connsiteY65" fmla="*/ 1656272 h 4261449"/>
              <a:gd name="connsiteX66" fmla="*/ 992038 w 3329797"/>
              <a:gd name="connsiteY66" fmla="*/ 1604513 h 4261449"/>
              <a:gd name="connsiteX67" fmla="*/ 1112808 w 3329797"/>
              <a:gd name="connsiteY67" fmla="*/ 1449238 h 4261449"/>
              <a:gd name="connsiteX68" fmla="*/ 1337095 w 3329797"/>
              <a:gd name="connsiteY68" fmla="*/ 1095555 h 4261449"/>
              <a:gd name="connsiteX69" fmla="*/ 1138687 w 3329797"/>
              <a:gd name="connsiteY69" fmla="*/ 940279 h 4261449"/>
              <a:gd name="connsiteX70" fmla="*/ 1095555 w 3329797"/>
              <a:gd name="connsiteY70" fmla="*/ 983411 h 4261449"/>
              <a:gd name="connsiteX71" fmla="*/ 905774 w 3329797"/>
              <a:gd name="connsiteY71" fmla="*/ 854015 h 4261449"/>
              <a:gd name="connsiteX72" fmla="*/ 1000665 w 3329797"/>
              <a:gd name="connsiteY72" fmla="*/ 707366 h 4261449"/>
              <a:gd name="connsiteX73" fmla="*/ 664234 w 3329797"/>
              <a:gd name="connsiteY73" fmla="*/ 577970 h 4261449"/>
              <a:gd name="connsiteX74" fmla="*/ 715993 w 3329797"/>
              <a:gd name="connsiteY74" fmla="*/ 474453 h 4261449"/>
              <a:gd name="connsiteX75" fmla="*/ 715993 w 3329797"/>
              <a:gd name="connsiteY75" fmla="*/ 474453 h 4261449"/>
              <a:gd name="connsiteX76" fmla="*/ 776378 w 3329797"/>
              <a:gd name="connsiteY76" fmla="*/ 189781 h 4261449"/>
              <a:gd name="connsiteX77" fmla="*/ 232914 w 3329797"/>
              <a:gd name="connsiteY77" fmla="*/ 138023 h 4261449"/>
              <a:gd name="connsiteX78" fmla="*/ 146650 w 3329797"/>
              <a:gd name="connsiteY78" fmla="*/ 17253 h 4261449"/>
              <a:gd name="connsiteX79" fmla="*/ 69012 w 3329797"/>
              <a:gd name="connsiteY79" fmla="*/ 0 h 426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29797" h="4261449">
                <a:moveTo>
                  <a:pt x="69012" y="0"/>
                </a:moveTo>
                <a:lnTo>
                  <a:pt x="0" y="198408"/>
                </a:lnTo>
                <a:lnTo>
                  <a:pt x="77638" y="379562"/>
                </a:lnTo>
                <a:lnTo>
                  <a:pt x="112144" y="741872"/>
                </a:lnTo>
                <a:lnTo>
                  <a:pt x="155276" y="1061049"/>
                </a:lnTo>
                <a:lnTo>
                  <a:pt x="181155" y="1293962"/>
                </a:lnTo>
                <a:lnTo>
                  <a:pt x="284672" y="1725283"/>
                </a:lnTo>
                <a:lnTo>
                  <a:pt x="327804" y="1802921"/>
                </a:lnTo>
                <a:lnTo>
                  <a:pt x="301925" y="1889185"/>
                </a:lnTo>
                <a:lnTo>
                  <a:pt x="353684" y="1932317"/>
                </a:lnTo>
                <a:lnTo>
                  <a:pt x="336431" y="2001328"/>
                </a:lnTo>
                <a:lnTo>
                  <a:pt x="362310" y="2346385"/>
                </a:lnTo>
                <a:lnTo>
                  <a:pt x="396816" y="2631057"/>
                </a:lnTo>
                <a:lnTo>
                  <a:pt x="215661" y="3027872"/>
                </a:lnTo>
                <a:lnTo>
                  <a:pt x="94891" y="3079630"/>
                </a:lnTo>
                <a:lnTo>
                  <a:pt x="138023" y="3226279"/>
                </a:lnTo>
                <a:lnTo>
                  <a:pt x="94891" y="3269411"/>
                </a:lnTo>
                <a:lnTo>
                  <a:pt x="77638" y="3804249"/>
                </a:lnTo>
                <a:lnTo>
                  <a:pt x="77638" y="3985404"/>
                </a:lnTo>
                <a:lnTo>
                  <a:pt x="370936" y="4192438"/>
                </a:lnTo>
                <a:lnTo>
                  <a:pt x="741872" y="3959525"/>
                </a:lnTo>
                <a:lnTo>
                  <a:pt x="715993" y="3786996"/>
                </a:lnTo>
                <a:lnTo>
                  <a:pt x="715993" y="3786996"/>
                </a:lnTo>
                <a:lnTo>
                  <a:pt x="776378" y="3778370"/>
                </a:lnTo>
                <a:lnTo>
                  <a:pt x="793631" y="3916392"/>
                </a:lnTo>
                <a:lnTo>
                  <a:pt x="888521" y="3907766"/>
                </a:lnTo>
                <a:lnTo>
                  <a:pt x="879895" y="4080294"/>
                </a:lnTo>
                <a:lnTo>
                  <a:pt x="1319842" y="4261449"/>
                </a:lnTo>
                <a:lnTo>
                  <a:pt x="1371600" y="3933645"/>
                </a:lnTo>
                <a:lnTo>
                  <a:pt x="1466491" y="3899140"/>
                </a:lnTo>
                <a:lnTo>
                  <a:pt x="1535502" y="3976777"/>
                </a:lnTo>
                <a:lnTo>
                  <a:pt x="1794295" y="4063041"/>
                </a:lnTo>
                <a:lnTo>
                  <a:pt x="2087593" y="3631721"/>
                </a:lnTo>
                <a:lnTo>
                  <a:pt x="2225616" y="3631721"/>
                </a:lnTo>
                <a:lnTo>
                  <a:pt x="2389517" y="3657600"/>
                </a:lnTo>
                <a:lnTo>
                  <a:pt x="2544793" y="3735238"/>
                </a:lnTo>
                <a:lnTo>
                  <a:pt x="2467155" y="3916392"/>
                </a:lnTo>
                <a:lnTo>
                  <a:pt x="2932982" y="4175185"/>
                </a:lnTo>
                <a:lnTo>
                  <a:pt x="3071004" y="4002657"/>
                </a:lnTo>
                <a:lnTo>
                  <a:pt x="3226280" y="3950898"/>
                </a:lnTo>
                <a:lnTo>
                  <a:pt x="3209027" y="3700732"/>
                </a:lnTo>
                <a:lnTo>
                  <a:pt x="3174521" y="3571336"/>
                </a:lnTo>
                <a:lnTo>
                  <a:pt x="3321170" y="3493698"/>
                </a:lnTo>
                <a:lnTo>
                  <a:pt x="3329797" y="3260785"/>
                </a:lnTo>
                <a:lnTo>
                  <a:pt x="3200400" y="3312543"/>
                </a:lnTo>
                <a:lnTo>
                  <a:pt x="3027872" y="3183147"/>
                </a:lnTo>
                <a:lnTo>
                  <a:pt x="2838091" y="3252158"/>
                </a:lnTo>
                <a:lnTo>
                  <a:pt x="2760453" y="3312543"/>
                </a:lnTo>
                <a:lnTo>
                  <a:pt x="2622431" y="3260785"/>
                </a:lnTo>
                <a:lnTo>
                  <a:pt x="2587925" y="3114136"/>
                </a:lnTo>
                <a:lnTo>
                  <a:pt x="2467155" y="3001992"/>
                </a:lnTo>
                <a:lnTo>
                  <a:pt x="2380891" y="2924355"/>
                </a:lnTo>
                <a:lnTo>
                  <a:pt x="2303253" y="2794958"/>
                </a:lnTo>
                <a:lnTo>
                  <a:pt x="2251495" y="2769079"/>
                </a:lnTo>
                <a:lnTo>
                  <a:pt x="2122099" y="2777706"/>
                </a:lnTo>
                <a:lnTo>
                  <a:pt x="2001329" y="2700068"/>
                </a:lnTo>
                <a:lnTo>
                  <a:pt x="1880559" y="2717321"/>
                </a:lnTo>
                <a:lnTo>
                  <a:pt x="1785668" y="2665562"/>
                </a:lnTo>
                <a:lnTo>
                  <a:pt x="1716657" y="2674189"/>
                </a:lnTo>
                <a:lnTo>
                  <a:pt x="1647646" y="2622430"/>
                </a:lnTo>
                <a:lnTo>
                  <a:pt x="1561382" y="2639683"/>
                </a:lnTo>
                <a:lnTo>
                  <a:pt x="1561382" y="2475781"/>
                </a:lnTo>
                <a:lnTo>
                  <a:pt x="1388853" y="2268747"/>
                </a:lnTo>
                <a:lnTo>
                  <a:pt x="1388853" y="2191109"/>
                </a:lnTo>
                <a:lnTo>
                  <a:pt x="1319842" y="1932317"/>
                </a:lnTo>
                <a:lnTo>
                  <a:pt x="1069676" y="1656272"/>
                </a:lnTo>
                <a:lnTo>
                  <a:pt x="992038" y="1604513"/>
                </a:lnTo>
                <a:lnTo>
                  <a:pt x="1112808" y="1449238"/>
                </a:lnTo>
                <a:lnTo>
                  <a:pt x="1337095" y="1095555"/>
                </a:lnTo>
                <a:lnTo>
                  <a:pt x="1138687" y="940279"/>
                </a:lnTo>
                <a:lnTo>
                  <a:pt x="1095555" y="983411"/>
                </a:lnTo>
                <a:lnTo>
                  <a:pt x="905774" y="854015"/>
                </a:lnTo>
                <a:lnTo>
                  <a:pt x="1000665" y="707366"/>
                </a:lnTo>
                <a:lnTo>
                  <a:pt x="664234" y="577970"/>
                </a:lnTo>
                <a:lnTo>
                  <a:pt x="715993" y="474453"/>
                </a:lnTo>
                <a:lnTo>
                  <a:pt x="715993" y="474453"/>
                </a:lnTo>
                <a:lnTo>
                  <a:pt x="776378" y="189781"/>
                </a:lnTo>
                <a:lnTo>
                  <a:pt x="232914" y="138023"/>
                </a:lnTo>
                <a:lnTo>
                  <a:pt x="146650" y="17253"/>
                </a:lnTo>
                <a:lnTo>
                  <a:pt x="69012" y="0"/>
                </a:lnTo>
                <a:close/>
              </a:path>
            </a:pathLst>
          </a:custGeom>
          <a:solidFill>
            <a:srgbClr val="F88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5427496" y="2874867"/>
            <a:ext cx="1399408" cy="1399408"/>
          </a:xfrm>
          <a:prstGeom prst="ellipse">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12"/>
          <p:cNvSpPr/>
          <p:nvPr/>
        </p:nvSpPr>
        <p:spPr>
          <a:xfrm rot="6584811">
            <a:off x="2703281" y="6500370"/>
            <a:ext cx="843325" cy="3772350"/>
          </a:xfrm>
          <a:prstGeom prst="triangle">
            <a:avLst>
              <a:gd name="adj" fmla="val 51515"/>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9470625" y="2801741"/>
            <a:ext cx="2344738" cy="2344738"/>
          </a:xfrm>
          <a:prstGeom prst="ellipse">
            <a:avLst/>
          </a:prstGeom>
          <a:solidFill>
            <a:srgbClr val="F88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000" dirty="0">
              <a:solidFill>
                <a:schemeClr val="tx1"/>
              </a:solidFill>
            </a:endParaRPr>
          </a:p>
          <a:p>
            <a:pPr algn="ctr"/>
            <a:r>
              <a:rPr lang="ja-JP" altLang="en-US" sz="2000" dirty="0" smtClean="0">
                <a:solidFill>
                  <a:schemeClr val="tx1"/>
                </a:solidFill>
              </a:rPr>
              <a:t>住民の半分</a:t>
            </a:r>
            <a:endParaRPr lang="en-US" altLang="ja-JP" sz="2000" dirty="0" smtClean="0">
              <a:solidFill>
                <a:schemeClr val="tx1"/>
              </a:solidFill>
            </a:endParaRPr>
          </a:p>
          <a:p>
            <a:pPr algn="ctr"/>
            <a:r>
              <a:rPr lang="ja-JP" altLang="en-US" sz="2000" dirty="0" smtClean="0">
                <a:solidFill>
                  <a:schemeClr val="tx1"/>
                </a:solidFill>
              </a:rPr>
              <a:t>子育て世代</a:t>
            </a:r>
            <a:endParaRPr lang="en-US" altLang="ja-JP" sz="2000" dirty="0">
              <a:solidFill>
                <a:schemeClr val="tx1"/>
              </a:solidFill>
            </a:endParaRPr>
          </a:p>
          <a:p>
            <a:pPr algn="ctr"/>
            <a:endParaRPr kumimoji="1" lang="en-US" altLang="ja-JP" sz="2000" dirty="0" smtClean="0">
              <a:solidFill>
                <a:schemeClr val="tx1"/>
              </a:solidFill>
            </a:endParaRPr>
          </a:p>
          <a:p>
            <a:pPr algn="ctr"/>
            <a:endParaRPr lang="en-US" altLang="ja-JP" sz="2000" dirty="0">
              <a:solidFill>
                <a:schemeClr val="tx1"/>
              </a:solidFill>
            </a:endParaRPr>
          </a:p>
          <a:p>
            <a:pPr algn="ctr"/>
            <a:endParaRPr kumimoji="1" lang="en-US" altLang="ja-JP" sz="2000" dirty="0" smtClean="0">
              <a:solidFill>
                <a:schemeClr val="tx1"/>
              </a:solidFill>
            </a:endParaRPr>
          </a:p>
          <a:p>
            <a:pPr algn="ctr"/>
            <a:endParaRPr kumimoji="1" lang="ja-JP" altLang="en-US" sz="2000" dirty="0">
              <a:solidFill>
                <a:schemeClr val="tx1"/>
              </a:solidFill>
            </a:endParaRPr>
          </a:p>
        </p:txBody>
      </p:sp>
      <p:sp>
        <p:nvSpPr>
          <p:cNvPr id="2" name="正方形/長方形 1"/>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schemeClr val="tx1"/>
                </a:solidFill>
                <a:latin typeface="+mj-ea"/>
                <a:ea typeface="+mj-ea"/>
              </a:rPr>
              <a:t>健やかおおつ野</a:t>
            </a:r>
            <a:r>
              <a:rPr lang="ja-JP" altLang="en-US" sz="4000" dirty="0">
                <a:solidFill>
                  <a:schemeClr val="tx1"/>
                </a:solidFill>
                <a:latin typeface="+mj-ea"/>
                <a:ea typeface="+mj-ea"/>
              </a:rPr>
              <a:t>プラン</a:t>
            </a:r>
            <a:endParaRPr kumimoji="1" lang="ja-JP" altLang="en-US" sz="4000" dirty="0">
              <a:solidFill>
                <a:schemeClr val="tx1"/>
              </a:solidFill>
              <a:latin typeface="+mj-ea"/>
              <a:ea typeface="+mj-ea"/>
            </a:endParaRPr>
          </a:p>
        </p:txBody>
      </p:sp>
      <p:sp>
        <p:nvSpPr>
          <p:cNvPr id="3" name="角丸四角形 2"/>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北部地区</a:t>
            </a:r>
            <a:endParaRPr kumimoji="1" lang="ja-JP" altLang="en-US" sz="4000" dirty="0">
              <a:latin typeface="HGS明朝E" panose="02020900000000000000" pitchFamily="18" charset="-128"/>
              <a:ea typeface="HGS明朝E" panose="02020900000000000000" pitchFamily="18" charset="-128"/>
            </a:endParaRPr>
          </a:p>
        </p:txBody>
      </p:sp>
      <p:pic>
        <p:nvPicPr>
          <p:cNvPr id="6145" name="Picture 1" descr="F:\2014class\都市計画MP策定実習\中間発表②\おおつ野ヒル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2944" y="752291"/>
            <a:ext cx="4657725" cy="5181600"/>
          </a:xfrm>
          <a:prstGeom prst="rect">
            <a:avLst/>
          </a:prstGeom>
          <a:noFill/>
          <a:extLst>
            <a:ext uri="{909E8E84-426E-40DD-AFC4-6F175D3DCCD1}">
              <a14:hiddenFill xmlns:a14="http://schemas.microsoft.com/office/drawing/2010/main">
                <a:solidFill>
                  <a:srgbClr val="FFFFFF"/>
                </a:solidFill>
              </a14:hiddenFill>
            </a:ext>
          </a:extLst>
        </p:spPr>
      </p:pic>
      <p:sp>
        <p:nvSpPr>
          <p:cNvPr id="5" name="対角する 2 つの角を切り取った四角形 4"/>
          <p:cNvSpPr/>
          <p:nvPr/>
        </p:nvSpPr>
        <p:spPr>
          <a:xfrm>
            <a:off x="-3711118" y="2477825"/>
            <a:ext cx="1308841" cy="541422"/>
          </a:xfrm>
          <a:prstGeom prst="snip2DiagRect">
            <a:avLst/>
          </a:prstGeom>
          <a:ln w="38100">
            <a:solidFill>
              <a:srgbClr val="002060"/>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t>現状</a:t>
            </a:r>
            <a:endParaRPr kumimoji="1" lang="ja-JP" altLang="en-US" sz="2400" dirty="0"/>
          </a:p>
        </p:txBody>
      </p:sp>
      <p:sp>
        <p:nvSpPr>
          <p:cNvPr id="6" name="テキスト ボックス 5"/>
          <p:cNvSpPr txBox="1"/>
          <p:nvPr/>
        </p:nvSpPr>
        <p:spPr>
          <a:xfrm>
            <a:off x="-3711118" y="3207107"/>
            <a:ext cx="3438162" cy="707886"/>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smtClean="0"/>
              <a:t>住民の</a:t>
            </a:r>
            <a:r>
              <a:rPr lang="ja-JP" altLang="en-US" sz="2000" dirty="0"/>
              <a:t>平均</a:t>
            </a:r>
            <a:r>
              <a:rPr lang="ja-JP" altLang="en-US" sz="2000" dirty="0" smtClean="0"/>
              <a:t>年齢は約</a:t>
            </a:r>
            <a:r>
              <a:rPr lang="en-US" altLang="ja-JP" sz="2000" dirty="0" smtClean="0"/>
              <a:t>30</a:t>
            </a:r>
            <a:r>
              <a:rPr lang="ja-JP" altLang="en-US" sz="2000" dirty="0" smtClean="0"/>
              <a:t>歳</a:t>
            </a:r>
            <a:endParaRPr lang="en-US" altLang="ja-JP" sz="2000" dirty="0" smtClean="0"/>
          </a:p>
          <a:p>
            <a:pPr marL="285750" indent="-285750">
              <a:buClr>
                <a:srgbClr val="002060"/>
              </a:buClr>
              <a:buFont typeface="Wingdings" panose="05000000000000000000" pitchFamily="2" charset="2"/>
              <a:buChar char="n"/>
            </a:pPr>
            <a:r>
              <a:rPr lang="ja-JP" altLang="en-US" sz="2000" dirty="0" smtClean="0"/>
              <a:t>土浦協同病院移転</a:t>
            </a:r>
            <a:endParaRPr lang="en-US" altLang="ja-JP" sz="2000" dirty="0" smtClean="0"/>
          </a:p>
        </p:txBody>
      </p:sp>
      <p:pic>
        <p:nvPicPr>
          <p:cNvPr id="7" name="図 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8453" b="70266" l="44278" r="76794">
                        <a14:foregroundMark x1="53542" y1="18775" x2="60218" y2="22321"/>
                        <a14:foregroundMark x1="60036" y1="22643" x2="55995" y2="31104"/>
                        <a14:foregroundMark x1="56085" y1="31265" x2="76794" y2="40854"/>
                        <a14:foregroundMark x1="76703" y1="40854" x2="71480" y2="70427"/>
                        <a14:foregroundMark x1="71390" y1="70266" x2="44278" y2="51088"/>
                        <a14:foregroundMark x1="44460" y1="51571" x2="48774" y2="23932"/>
                        <a14:foregroundMark x1="48592" y1="23771" x2="53633" y2="18453"/>
                        <a14:foregroundMark x1="52589" y1="36986" x2="68892" y2="46092"/>
                        <a14:foregroundMark x1="65985" y1="44239" x2="67075" y2="61644"/>
                        <a14:foregroundMark x1="51317" y1="47865" x2="53179" y2="26914"/>
                      </a14:backgroundRemoval>
                    </a14:imgEffect>
                  </a14:imgLayer>
                </a14:imgProps>
              </a:ext>
              <a:ext uri="{28A0092B-C50C-407E-A947-70E740481C1C}">
                <a14:useLocalDpi xmlns:a14="http://schemas.microsoft.com/office/drawing/2010/main" val="0"/>
              </a:ext>
            </a:extLst>
          </a:blip>
          <a:srcRect l="48108" t="20228" r="24325" b="31818"/>
          <a:stretch/>
        </p:blipFill>
        <p:spPr>
          <a:xfrm>
            <a:off x="-2520778" y="-57002"/>
            <a:ext cx="2520778" cy="2471352"/>
          </a:xfrm>
          <a:prstGeom prst="rect">
            <a:avLst/>
          </a:prstGeom>
        </p:spPr>
      </p:pic>
      <p:sp>
        <p:nvSpPr>
          <p:cNvPr id="8" name="円/楕円 7"/>
          <p:cNvSpPr/>
          <p:nvPr/>
        </p:nvSpPr>
        <p:spPr>
          <a:xfrm flipH="1">
            <a:off x="-926014" y="1437039"/>
            <a:ext cx="140503" cy="1256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6937925" y="84972"/>
            <a:ext cx="6586314" cy="3744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具体的な数値がほしい</a:t>
            </a:r>
            <a:endParaRPr kumimoji="1" lang="en-US" altLang="ja-JP" dirty="0" smtClean="0"/>
          </a:p>
          <a:p>
            <a:pPr algn="ctr"/>
            <a:r>
              <a:rPr lang="en-US" altLang="ja-JP" dirty="0"/>
              <a:t>12</a:t>
            </a:r>
            <a:r>
              <a:rPr lang="ja-JP" altLang="en-US" dirty="0" smtClean="0"/>
              <a:t>月</a:t>
            </a:r>
            <a:r>
              <a:rPr lang="en-US" altLang="ja-JP" dirty="0" smtClean="0"/>
              <a:t>16</a:t>
            </a:r>
            <a:r>
              <a:rPr lang="ja-JP" altLang="en-US" dirty="0" smtClean="0"/>
              <a:t>日のヒアリング結果反映</a:t>
            </a:r>
            <a:endParaRPr lang="en-US" altLang="ja-JP" dirty="0" smtClean="0"/>
          </a:p>
          <a:p>
            <a:pPr algn="ctr"/>
            <a:endParaRPr kumimoji="1" lang="en-US" altLang="ja-JP" dirty="0"/>
          </a:p>
          <a:p>
            <a:pPr algn="ctr"/>
            <a:r>
              <a:rPr lang="ja-JP" altLang="en-US" dirty="0" smtClean="0"/>
              <a:t>おおつ野ヒルズの協同病院周辺に医療系企業や福祉施設を誘致し、医療拠点となる予定、という言質が欲しい</a:t>
            </a:r>
            <a:endParaRPr kumimoji="1" lang="ja-JP" altLang="en-US" dirty="0"/>
          </a:p>
        </p:txBody>
      </p:sp>
      <p:pic>
        <p:nvPicPr>
          <p:cNvPr id="1028" name="Picture 4" descr="幼稚園生の男の子のイラスト（水色の制服）"/>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4656" y="4141140"/>
            <a:ext cx="1293878" cy="1696889"/>
          </a:xfrm>
          <a:prstGeom prst="rect">
            <a:avLst/>
          </a:prstGeom>
          <a:noFill/>
          <a:extLst>
            <a:ext uri="{909E8E84-426E-40DD-AFC4-6F175D3DCCD1}">
              <a14:hiddenFill xmlns:a14="http://schemas.microsoft.com/office/drawing/2010/main">
                <a:solidFill>
                  <a:srgbClr val="FFFFFF"/>
                </a:solidFill>
              </a14:hiddenFill>
            </a:ext>
          </a:extLst>
        </p:spPr>
      </p:pic>
      <p:sp>
        <p:nvSpPr>
          <p:cNvPr id="11" name="円/楕円 10"/>
          <p:cNvSpPr/>
          <p:nvPr/>
        </p:nvSpPr>
        <p:spPr>
          <a:xfrm>
            <a:off x="-4512093" y="4634282"/>
            <a:ext cx="2520056" cy="2520056"/>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smtClean="0">
              <a:solidFill>
                <a:schemeClr val="tx1"/>
              </a:solidFill>
            </a:endParaRPr>
          </a:p>
          <a:p>
            <a:pPr algn="ctr"/>
            <a:r>
              <a:rPr kumimoji="1" lang="ja-JP" altLang="en-US" sz="2400" dirty="0" smtClean="0">
                <a:solidFill>
                  <a:schemeClr val="tx1"/>
                </a:solidFill>
              </a:rPr>
              <a:t>高齢者が　　多い</a:t>
            </a:r>
            <a:endParaRPr kumimoji="1" lang="en-US" altLang="ja-JP" sz="2400" dirty="0" smtClean="0">
              <a:solidFill>
                <a:schemeClr val="tx1"/>
              </a:solidFill>
            </a:endParaRPr>
          </a:p>
          <a:p>
            <a:pPr algn="ctr"/>
            <a:endParaRPr lang="en-US" altLang="ja-JP" sz="2400" dirty="0">
              <a:solidFill>
                <a:schemeClr val="tx1"/>
              </a:solidFill>
            </a:endParaRPr>
          </a:p>
          <a:p>
            <a:pPr algn="ctr"/>
            <a:endParaRPr lang="en-US" altLang="ja-JP" sz="2400" dirty="0">
              <a:solidFill>
                <a:schemeClr val="tx1"/>
              </a:solidFill>
            </a:endParaRPr>
          </a:p>
          <a:p>
            <a:pPr algn="ctr"/>
            <a:endParaRPr kumimoji="1" lang="en-US" altLang="ja-JP" sz="2400" dirty="0" smtClean="0">
              <a:solidFill>
                <a:schemeClr val="tx1"/>
              </a:solidFill>
            </a:endParaRPr>
          </a:p>
          <a:p>
            <a:pPr algn="ctr"/>
            <a:endParaRPr kumimoji="1" lang="ja-JP" altLang="en-US" sz="2400" dirty="0">
              <a:solidFill>
                <a:schemeClr val="tx1"/>
              </a:solidFill>
            </a:endParaRPr>
          </a:p>
        </p:txBody>
      </p:sp>
      <p:sp>
        <p:nvSpPr>
          <p:cNvPr id="22" name="テキスト ボックス 21"/>
          <p:cNvSpPr txBox="1"/>
          <p:nvPr/>
        </p:nvSpPr>
        <p:spPr>
          <a:xfrm>
            <a:off x="4736757" y="5235013"/>
            <a:ext cx="1790556"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t>おおつ野ヒルズ</a:t>
            </a:r>
            <a:endParaRPr kumimoji="1" lang="ja-JP" altLang="en-US" dirty="0"/>
          </a:p>
        </p:txBody>
      </p:sp>
      <p:grpSp>
        <p:nvGrpSpPr>
          <p:cNvPr id="23" name="グループ化 22"/>
          <p:cNvGrpSpPr/>
          <p:nvPr/>
        </p:nvGrpSpPr>
        <p:grpSpPr>
          <a:xfrm>
            <a:off x="4927125" y="2215479"/>
            <a:ext cx="466265" cy="495765"/>
            <a:chOff x="-1382030" y="975607"/>
            <a:chExt cx="655889" cy="697386"/>
          </a:xfrm>
        </p:grpSpPr>
        <p:sp>
          <p:nvSpPr>
            <p:cNvPr id="24" name="角丸四角形 23"/>
            <p:cNvSpPr/>
            <p:nvPr/>
          </p:nvSpPr>
          <p:spPr>
            <a:xfrm>
              <a:off x="-1382030" y="999273"/>
              <a:ext cx="655889" cy="673720"/>
            </a:xfrm>
            <a:prstGeom prst="roundRect">
              <a:avLst/>
            </a:prstGeom>
            <a:solidFill>
              <a:schemeClr val="bg1"/>
            </a:solidFill>
            <a:ln w="38100">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4" descr="http://t.pimg.jp/001/926/809/0/1926809.jpg"/>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8694" t="11128" r="19866" b="20970"/>
            <a:stretch/>
          </p:blipFill>
          <p:spPr bwMode="auto">
            <a:xfrm>
              <a:off x="-1323027" y="975607"/>
              <a:ext cx="537882" cy="673720"/>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テキスト ボックス 25"/>
          <p:cNvSpPr txBox="1"/>
          <p:nvPr/>
        </p:nvSpPr>
        <p:spPr>
          <a:xfrm>
            <a:off x="5393390" y="2287107"/>
            <a:ext cx="915171"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t>神立駅</a:t>
            </a:r>
            <a:endParaRPr kumimoji="1" lang="ja-JP" altLang="en-US" dirty="0"/>
          </a:p>
        </p:txBody>
      </p:sp>
      <p:sp>
        <p:nvSpPr>
          <p:cNvPr id="10" name="スライド番号プレースホルダー 9"/>
          <p:cNvSpPr>
            <a:spLocks noGrp="1"/>
          </p:cNvSpPr>
          <p:nvPr>
            <p:ph type="sldNum" sz="quarter" idx="12"/>
          </p:nvPr>
        </p:nvSpPr>
        <p:spPr/>
        <p:txBody>
          <a:bodyPr/>
          <a:lstStyle/>
          <a:p>
            <a:fld id="{FA8F30AE-BE2D-46FD-AE1D-351BB67E9D83}" type="slidenum">
              <a:rPr kumimoji="1" lang="ja-JP" altLang="en-US" sz="2000" smtClean="0"/>
              <a:t>19</a:t>
            </a:fld>
            <a:endParaRPr kumimoji="1" lang="ja-JP" altLang="en-US" sz="2000" dirty="0"/>
          </a:p>
        </p:txBody>
      </p:sp>
      <p:sp>
        <p:nvSpPr>
          <p:cNvPr id="27" name="円/楕円 26"/>
          <p:cNvSpPr/>
          <p:nvPr/>
        </p:nvSpPr>
        <p:spPr>
          <a:xfrm rot="1662179">
            <a:off x="3398595" y="3823522"/>
            <a:ext cx="1988406" cy="1196344"/>
          </a:xfrm>
          <a:prstGeom prst="ellipse">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5605343" y="3374251"/>
            <a:ext cx="982255" cy="369332"/>
          </a:xfrm>
          <a:prstGeom prst="rect">
            <a:avLst/>
          </a:prstGeom>
          <a:solidFill>
            <a:schemeClr val="bg1"/>
          </a:solidFill>
          <a:ln>
            <a:solidFill>
              <a:schemeClr val="bg1">
                <a:lumMod val="50000"/>
              </a:schemeClr>
            </a:solidFill>
          </a:ln>
        </p:spPr>
        <p:txBody>
          <a:bodyPr wrap="square" rtlCol="0">
            <a:spAutoFit/>
          </a:bodyPr>
          <a:lstStyle/>
          <a:p>
            <a:pPr algn="ctr"/>
            <a:r>
              <a:rPr kumimoji="1" lang="ja-JP" altLang="en-US" dirty="0" smtClean="0"/>
              <a:t>菅谷町</a:t>
            </a:r>
            <a:endParaRPr kumimoji="1" lang="ja-JP" altLang="en-US" dirty="0"/>
          </a:p>
        </p:txBody>
      </p:sp>
      <p:sp>
        <p:nvSpPr>
          <p:cNvPr id="29" name="テキスト ボックス 28"/>
          <p:cNvSpPr txBox="1"/>
          <p:nvPr/>
        </p:nvSpPr>
        <p:spPr>
          <a:xfrm>
            <a:off x="3441252" y="3866858"/>
            <a:ext cx="982255"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a:t>手野</a:t>
            </a:r>
            <a:r>
              <a:rPr kumimoji="1" lang="ja-JP" altLang="en-US" dirty="0" smtClean="0"/>
              <a:t>町</a:t>
            </a:r>
            <a:endParaRPr kumimoji="1" lang="ja-JP" altLang="en-US" dirty="0"/>
          </a:p>
        </p:txBody>
      </p:sp>
      <p:sp>
        <p:nvSpPr>
          <p:cNvPr id="30" name="テキスト ボックス 29"/>
          <p:cNvSpPr txBox="1"/>
          <p:nvPr/>
        </p:nvSpPr>
        <p:spPr>
          <a:xfrm>
            <a:off x="4308726" y="4592189"/>
            <a:ext cx="982255" cy="369332"/>
          </a:xfrm>
          <a:prstGeom prst="rect">
            <a:avLst/>
          </a:prstGeom>
          <a:solidFill>
            <a:schemeClr val="bg1"/>
          </a:solidFill>
          <a:ln>
            <a:solidFill>
              <a:schemeClr val="bg1">
                <a:lumMod val="50000"/>
              </a:schemeClr>
            </a:solidFill>
          </a:ln>
        </p:spPr>
        <p:txBody>
          <a:bodyPr wrap="square" rtlCol="0">
            <a:spAutoFit/>
          </a:bodyPr>
          <a:lstStyle/>
          <a:p>
            <a:pPr algn="ctr"/>
            <a:r>
              <a:rPr lang="ja-JP" altLang="en-US" dirty="0" smtClean="0"/>
              <a:t>田村</a:t>
            </a:r>
            <a:r>
              <a:rPr kumimoji="1" lang="ja-JP" altLang="en-US" dirty="0" smtClean="0"/>
              <a:t>町</a:t>
            </a:r>
            <a:endParaRPr kumimoji="1" lang="ja-JP" altLang="en-US" dirty="0"/>
          </a:p>
        </p:txBody>
      </p:sp>
      <p:sp>
        <p:nvSpPr>
          <p:cNvPr id="14" name="テキスト ボックス 13"/>
          <p:cNvSpPr txBox="1"/>
          <p:nvPr/>
        </p:nvSpPr>
        <p:spPr>
          <a:xfrm>
            <a:off x="-1260389" y="4790170"/>
            <a:ext cx="1154079" cy="461665"/>
          </a:xfrm>
          <a:prstGeom prst="rect">
            <a:avLst/>
          </a:prstGeom>
          <a:noFill/>
        </p:spPr>
        <p:txBody>
          <a:bodyPr wrap="square" rtlCol="0">
            <a:spAutoFit/>
          </a:bodyPr>
          <a:lstStyle/>
          <a:p>
            <a:pPr algn="ctr"/>
            <a:r>
              <a:rPr kumimoji="1" lang="en-US" altLang="ja-JP" sz="2400" dirty="0" smtClean="0">
                <a:solidFill>
                  <a:schemeClr val="accent6">
                    <a:lumMod val="50000"/>
                  </a:schemeClr>
                </a:solidFill>
              </a:rPr>
              <a:t>31.5%</a:t>
            </a:r>
            <a:endParaRPr kumimoji="1" lang="ja-JP" altLang="en-US" sz="2400" dirty="0">
              <a:solidFill>
                <a:schemeClr val="accent6">
                  <a:lumMod val="50000"/>
                </a:schemeClr>
              </a:solidFill>
            </a:endParaRPr>
          </a:p>
        </p:txBody>
      </p:sp>
      <p:sp>
        <p:nvSpPr>
          <p:cNvPr id="32" name="テキスト ボックス 31"/>
          <p:cNvSpPr txBox="1"/>
          <p:nvPr/>
        </p:nvSpPr>
        <p:spPr>
          <a:xfrm>
            <a:off x="-3406017" y="5351645"/>
            <a:ext cx="1154079" cy="461665"/>
          </a:xfrm>
          <a:prstGeom prst="rect">
            <a:avLst/>
          </a:prstGeom>
          <a:noFill/>
        </p:spPr>
        <p:txBody>
          <a:bodyPr wrap="square" rtlCol="0">
            <a:spAutoFit/>
          </a:bodyPr>
          <a:lstStyle/>
          <a:p>
            <a:pPr algn="ctr"/>
            <a:r>
              <a:rPr kumimoji="1" lang="en-US" altLang="ja-JP" sz="2400" dirty="0" smtClean="0">
                <a:solidFill>
                  <a:schemeClr val="accent6">
                    <a:lumMod val="50000"/>
                  </a:schemeClr>
                </a:solidFill>
              </a:rPr>
              <a:t>30.8%</a:t>
            </a:r>
            <a:endParaRPr kumimoji="1" lang="ja-JP" altLang="en-US" sz="2400" dirty="0">
              <a:solidFill>
                <a:schemeClr val="accent6">
                  <a:lumMod val="50000"/>
                </a:schemeClr>
              </a:solidFill>
            </a:endParaRPr>
          </a:p>
        </p:txBody>
      </p:sp>
      <p:sp>
        <p:nvSpPr>
          <p:cNvPr id="33" name="テキスト ボックス 32"/>
          <p:cNvSpPr txBox="1"/>
          <p:nvPr/>
        </p:nvSpPr>
        <p:spPr>
          <a:xfrm>
            <a:off x="-2555787" y="6045469"/>
            <a:ext cx="1154079" cy="461665"/>
          </a:xfrm>
          <a:prstGeom prst="rect">
            <a:avLst/>
          </a:prstGeom>
          <a:noFill/>
        </p:spPr>
        <p:txBody>
          <a:bodyPr wrap="square" rtlCol="0">
            <a:spAutoFit/>
          </a:bodyPr>
          <a:lstStyle/>
          <a:p>
            <a:pPr algn="ctr"/>
            <a:r>
              <a:rPr kumimoji="1" lang="en-US" altLang="ja-JP" sz="2400" dirty="0" smtClean="0">
                <a:solidFill>
                  <a:schemeClr val="accent6">
                    <a:lumMod val="50000"/>
                  </a:schemeClr>
                </a:solidFill>
              </a:rPr>
              <a:t>37.8%</a:t>
            </a:r>
            <a:endParaRPr kumimoji="1" lang="ja-JP" altLang="en-US" sz="2400" dirty="0">
              <a:solidFill>
                <a:schemeClr val="accent6">
                  <a:lumMod val="50000"/>
                </a:schemeClr>
              </a:solidFill>
            </a:endParaRPr>
          </a:p>
        </p:txBody>
      </p:sp>
      <p:sp>
        <p:nvSpPr>
          <p:cNvPr id="35" name="二等辺三角形 34"/>
          <p:cNvSpPr/>
          <p:nvPr/>
        </p:nvSpPr>
        <p:spPr>
          <a:xfrm rot="6584811">
            <a:off x="2255252" y="6085907"/>
            <a:ext cx="843325" cy="3772350"/>
          </a:xfrm>
          <a:prstGeom prst="triangle">
            <a:avLst>
              <a:gd name="adj" fmla="val 51515"/>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4519459" y="6139182"/>
            <a:ext cx="2627298" cy="253916"/>
          </a:xfrm>
          <a:prstGeom prst="rect">
            <a:avLst/>
          </a:prstGeom>
          <a:solidFill>
            <a:schemeClr val="bg1"/>
          </a:solidFill>
        </p:spPr>
        <p:txBody>
          <a:bodyPr wrap="square" rtlCol="0">
            <a:spAutoFit/>
          </a:bodyPr>
          <a:lstStyle/>
          <a:p>
            <a:r>
              <a:rPr lang="ja-JP" altLang="en-US" sz="1050" dirty="0" smtClean="0">
                <a:solidFill>
                  <a:prstClr val="black"/>
                </a:solidFill>
              </a:rPr>
              <a:t>出典：土浦市住民基本台帳（</a:t>
            </a:r>
            <a:r>
              <a:rPr lang="en-US" altLang="ja-JP" sz="1050" dirty="0" smtClean="0">
                <a:solidFill>
                  <a:prstClr val="black"/>
                </a:solidFill>
              </a:rPr>
              <a:t>H26</a:t>
            </a:r>
            <a:r>
              <a:rPr lang="en-US" altLang="ja-JP" sz="1050" dirty="0">
                <a:solidFill>
                  <a:prstClr val="black"/>
                </a:solidFill>
              </a:rPr>
              <a:t>.</a:t>
            </a:r>
            <a:r>
              <a:rPr lang="en-US" altLang="ja-JP" sz="1050" dirty="0" smtClean="0">
                <a:solidFill>
                  <a:prstClr val="black"/>
                </a:solidFill>
              </a:rPr>
              <a:t>10.01</a:t>
            </a:r>
            <a:r>
              <a:rPr lang="ja-JP" altLang="en-US" sz="1050" dirty="0" smtClean="0">
                <a:solidFill>
                  <a:prstClr val="black"/>
                </a:solidFill>
              </a:rPr>
              <a:t>）</a:t>
            </a:r>
            <a:endParaRPr lang="ja-JP" altLang="en-US" sz="1050" dirty="0">
              <a:solidFill>
                <a:prstClr val="black"/>
              </a:solidFill>
            </a:endParaRPr>
          </a:p>
        </p:txBody>
      </p:sp>
      <p:sp>
        <p:nvSpPr>
          <p:cNvPr id="16" name="円/楕円 15"/>
          <p:cNvSpPr/>
          <p:nvPr/>
        </p:nvSpPr>
        <p:spPr>
          <a:xfrm>
            <a:off x="2676914" y="7191854"/>
            <a:ext cx="4115223" cy="14468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子育て世代</a:t>
            </a:r>
            <a:endParaRPr kumimoji="1" lang="en-US" altLang="ja-JP" dirty="0" smtClean="0"/>
          </a:p>
          <a:p>
            <a:pPr algn="ctr"/>
            <a:r>
              <a:rPr lang="en-US" altLang="ja-JP" dirty="0" smtClean="0"/>
              <a:t>20</a:t>
            </a:r>
            <a:r>
              <a:rPr lang="ja-JP" altLang="en-US" dirty="0" smtClean="0"/>
              <a:t>～</a:t>
            </a:r>
            <a:r>
              <a:rPr lang="en-US" altLang="ja-JP" dirty="0" smtClean="0"/>
              <a:t>49</a:t>
            </a:r>
            <a:r>
              <a:rPr lang="ja-JP" altLang="en-US" dirty="0" smtClean="0"/>
              <a:t>歳の割合が</a:t>
            </a:r>
            <a:endParaRPr lang="en-US" altLang="ja-JP" dirty="0" smtClean="0"/>
          </a:p>
          <a:p>
            <a:pPr algn="ctr"/>
            <a:endParaRPr kumimoji="1" lang="ja-JP" altLang="en-US" dirty="0"/>
          </a:p>
        </p:txBody>
      </p:sp>
      <p:sp>
        <p:nvSpPr>
          <p:cNvPr id="39" name="テキスト ボックス 38"/>
          <p:cNvSpPr txBox="1"/>
          <p:nvPr/>
        </p:nvSpPr>
        <p:spPr>
          <a:xfrm>
            <a:off x="9711962" y="5495836"/>
            <a:ext cx="1154079" cy="461665"/>
          </a:xfrm>
          <a:prstGeom prst="rect">
            <a:avLst/>
          </a:prstGeom>
          <a:noFill/>
        </p:spPr>
        <p:txBody>
          <a:bodyPr wrap="square" rtlCol="0">
            <a:spAutoFit/>
          </a:bodyPr>
          <a:lstStyle/>
          <a:p>
            <a:pPr algn="ctr"/>
            <a:r>
              <a:rPr lang="en-US" altLang="ja-JP" sz="2400" dirty="0">
                <a:solidFill>
                  <a:srgbClr val="FF0000"/>
                </a:solidFill>
              </a:rPr>
              <a:t>51.4</a:t>
            </a:r>
            <a:r>
              <a:rPr kumimoji="1" lang="en-US" altLang="ja-JP" sz="2400" dirty="0" smtClean="0">
                <a:solidFill>
                  <a:srgbClr val="FF0000"/>
                </a:solidFill>
              </a:rPr>
              <a:t>%</a:t>
            </a:r>
            <a:endParaRPr kumimoji="1" lang="ja-JP" altLang="en-US" sz="2400" dirty="0">
              <a:solidFill>
                <a:srgbClr val="FF0000"/>
              </a:solidFill>
            </a:endParaRPr>
          </a:p>
        </p:txBody>
      </p:sp>
      <p:sp>
        <p:nvSpPr>
          <p:cNvPr id="40" name="テキスト ボックス 39"/>
          <p:cNvSpPr txBox="1"/>
          <p:nvPr/>
        </p:nvSpPr>
        <p:spPr>
          <a:xfrm>
            <a:off x="10569928" y="5178914"/>
            <a:ext cx="1154079" cy="461665"/>
          </a:xfrm>
          <a:prstGeom prst="rect">
            <a:avLst/>
          </a:prstGeom>
          <a:noFill/>
        </p:spPr>
        <p:txBody>
          <a:bodyPr wrap="square" rtlCol="0">
            <a:spAutoFit/>
          </a:bodyPr>
          <a:lstStyle/>
          <a:p>
            <a:pPr algn="ctr"/>
            <a:r>
              <a:rPr lang="en-US" altLang="ja-JP" sz="2400" dirty="0">
                <a:solidFill>
                  <a:srgbClr val="FF0000"/>
                </a:solidFill>
              </a:rPr>
              <a:t>25.3</a:t>
            </a:r>
            <a:r>
              <a:rPr lang="en-US" altLang="ja-JP" sz="2400" dirty="0" smtClean="0">
                <a:solidFill>
                  <a:srgbClr val="FF0000"/>
                </a:solidFill>
              </a:rPr>
              <a:t>%</a:t>
            </a:r>
            <a:endParaRPr kumimoji="1" lang="ja-JP" altLang="en-US" sz="2400" dirty="0">
              <a:solidFill>
                <a:srgbClr val="FF0000"/>
              </a:solidFill>
            </a:endParaRPr>
          </a:p>
        </p:txBody>
      </p:sp>
      <p:sp>
        <p:nvSpPr>
          <p:cNvPr id="19" name="角丸四角形 18"/>
          <p:cNvSpPr/>
          <p:nvPr/>
        </p:nvSpPr>
        <p:spPr>
          <a:xfrm>
            <a:off x="397763" y="1264043"/>
            <a:ext cx="2856826" cy="16628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高齢化率　</a:t>
            </a:r>
            <a:r>
              <a:rPr lang="en-US" altLang="ja-JP" dirty="0" smtClean="0">
                <a:solidFill>
                  <a:schemeClr val="tx1"/>
                </a:solidFill>
              </a:rPr>
              <a:t>33.4</a:t>
            </a:r>
            <a:r>
              <a:rPr lang="ja-JP" altLang="en-US" dirty="0" smtClean="0">
                <a:solidFill>
                  <a:schemeClr val="tx1"/>
                </a:solidFill>
              </a:rPr>
              <a:t>％</a:t>
            </a:r>
            <a:endParaRPr lang="en-US" altLang="ja-JP" dirty="0" smtClean="0">
              <a:solidFill>
                <a:schemeClr val="tx1"/>
              </a:solidFill>
            </a:endParaRPr>
          </a:p>
          <a:p>
            <a:pPr algn="ctr"/>
            <a:endParaRPr kumimoji="1" lang="en-US" altLang="ja-JP" dirty="0">
              <a:solidFill>
                <a:schemeClr val="tx1"/>
              </a:solidFill>
            </a:endParaRPr>
          </a:p>
          <a:p>
            <a:pPr algn="ctr"/>
            <a:endParaRPr lang="en-US" altLang="ja-JP" dirty="0" smtClean="0">
              <a:solidFill>
                <a:schemeClr val="tx1"/>
              </a:solidFill>
            </a:endParaRPr>
          </a:p>
          <a:p>
            <a:pPr algn="ctr"/>
            <a:endParaRPr kumimoji="1" lang="ja-JP" altLang="en-US" dirty="0">
              <a:solidFill>
                <a:schemeClr val="tx1"/>
              </a:solidFill>
            </a:endParaRPr>
          </a:p>
        </p:txBody>
      </p:sp>
      <p:pic>
        <p:nvPicPr>
          <p:cNvPr id="18" name="Picture 8" descr="おじいちゃん・おばあちゃん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0872" y="1842752"/>
            <a:ext cx="1790607" cy="1372799"/>
          </a:xfrm>
          <a:prstGeom prst="rect">
            <a:avLst/>
          </a:prstGeom>
          <a:noFill/>
          <a:extLst>
            <a:ext uri="{909E8E84-426E-40DD-AFC4-6F175D3DCCD1}">
              <a14:hiddenFill xmlns:a14="http://schemas.microsoft.com/office/drawing/2010/main">
                <a:solidFill>
                  <a:srgbClr val="FFFFFF"/>
                </a:solidFill>
              </a14:hiddenFill>
            </a:ext>
          </a:extLst>
        </p:spPr>
      </p:pic>
      <p:sp>
        <p:nvSpPr>
          <p:cNvPr id="41" name="角丸四角形 40"/>
          <p:cNvSpPr/>
          <p:nvPr/>
        </p:nvSpPr>
        <p:spPr>
          <a:xfrm>
            <a:off x="6556467" y="3958735"/>
            <a:ext cx="2361014" cy="1662870"/>
          </a:xfrm>
          <a:prstGeom prst="roundRect">
            <a:avLst/>
          </a:prstGeom>
          <a:solidFill>
            <a:srgbClr val="F88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子育て世代</a:t>
            </a:r>
            <a:r>
              <a:rPr lang="ja-JP" altLang="en-US" dirty="0" smtClean="0">
                <a:solidFill>
                  <a:schemeClr val="tx1"/>
                </a:solidFill>
              </a:rPr>
              <a:t>　</a:t>
            </a:r>
            <a:r>
              <a:rPr lang="en-US" altLang="ja-JP" dirty="0">
                <a:solidFill>
                  <a:schemeClr val="tx1"/>
                </a:solidFill>
              </a:rPr>
              <a:t>51.4</a:t>
            </a:r>
            <a:r>
              <a:rPr lang="ja-JP" altLang="en-US" dirty="0" smtClean="0">
                <a:solidFill>
                  <a:schemeClr val="tx1"/>
                </a:solidFill>
              </a:rPr>
              <a:t>％</a:t>
            </a:r>
            <a:endParaRPr lang="en-US" altLang="ja-JP" dirty="0">
              <a:solidFill>
                <a:schemeClr val="tx1"/>
              </a:solidFill>
            </a:endParaRPr>
          </a:p>
          <a:p>
            <a:pPr algn="ctr"/>
            <a:r>
              <a:rPr kumimoji="1" lang="ja-JP" altLang="en-US" dirty="0" smtClean="0">
                <a:solidFill>
                  <a:schemeClr val="tx1"/>
                </a:solidFill>
              </a:rPr>
              <a:t>こども　　　</a:t>
            </a:r>
            <a:r>
              <a:rPr kumimoji="1" lang="en-US" altLang="ja-JP" dirty="0" smtClean="0">
                <a:solidFill>
                  <a:schemeClr val="tx1"/>
                </a:solidFill>
              </a:rPr>
              <a:t>25.3</a:t>
            </a:r>
            <a:r>
              <a:rPr kumimoji="1" lang="ja-JP" altLang="en-US" dirty="0" smtClean="0">
                <a:solidFill>
                  <a:schemeClr val="tx1"/>
                </a:solidFill>
              </a:rPr>
              <a:t>％</a:t>
            </a:r>
            <a:endParaRPr kumimoji="1" lang="en-US" altLang="ja-JP" dirty="0">
              <a:solidFill>
                <a:schemeClr val="tx1"/>
              </a:solidFill>
            </a:endParaRPr>
          </a:p>
          <a:p>
            <a:pPr algn="ctr"/>
            <a:endParaRPr lang="en-US" altLang="ja-JP" dirty="0" smtClean="0">
              <a:solidFill>
                <a:schemeClr val="tx1"/>
              </a:solidFill>
            </a:endParaRPr>
          </a:p>
          <a:p>
            <a:pPr algn="ctr"/>
            <a:endParaRPr kumimoji="1" lang="ja-JP" altLang="en-US" dirty="0">
              <a:solidFill>
                <a:schemeClr val="tx1"/>
              </a:solidFill>
            </a:endParaRPr>
          </a:p>
        </p:txBody>
      </p:sp>
      <p:pic>
        <p:nvPicPr>
          <p:cNvPr id="2050" name="Picture 2" descr="エプロン姿のお母さんのイラスト"/>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82320" y="4803113"/>
            <a:ext cx="819114" cy="15168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通学している小学生の男の子のイラスト"/>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81317" y="4775864"/>
            <a:ext cx="1040763" cy="1257719"/>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直線コネクタ 30"/>
          <p:cNvCxnSpPr/>
          <p:nvPr/>
        </p:nvCxnSpPr>
        <p:spPr>
          <a:xfrm>
            <a:off x="3124943" y="2287107"/>
            <a:ext cx="2602532" cy="92000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3234477" y="2374799"/>
            <a:ext cx="974452" cy="1454423"/>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flipV="1">
            <a:off x="5476567" y="4547454"/>
            <a:ext cx="1301266" cy="316593"/>
          </a:xfrm>
          <a:prstGeom prst="line">
            <a:avLst/>
          </a:prstGeom>
          <a:ln w="38100">
            <a:solidFill>
              <a:srgbClr val="F880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4687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1695" y="1238572"/>
            <a:ext cx="2936636" cy="2202477"/>
          </a:xfrm>
          <a:prstGeom prst="rect">
            <a:avLst/>
          </a:prstGeom>
          <a:ln>
            <a:noFill/>
          </a:ln>
          <a:effectLst>
            <a:outerShdw blurRad="292100" dist="139700" dir="2700000" algn="tl" rotWithShape="0">
              <a:srgbClr val="333333">
                <a:alpha val="65000"/>
              </a:srgbClr>
            </a:outerShdw>
          </a:effectLst>
        </p:spPr>
      </p:pic>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sz="4000" dirty="0">
              <a:solidFill>
                <a:schemeClr val="tx1"/>
              </a:solidFill>
              <a:latin typeface="+mj-ea"/>
              <a:ea typeface="+mj-ea"/>
            </a:endParaRP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土浦の現状</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07" y="3516669"/>
            <a:ext cx="2962699" cy="2222024"/>
          </a:xfrm>
          <a:prstGeom prst="rect">
            <a:avLst/>
          </a:prstGeom>
          <a:ln>
            <a:noFill/>
          </a:ln>
          <a:effectLst>
            <a:outerShdw blurRad="292100" dist="139700" dir="2700000" algn="tl" rotWithShape="0">
              <a:srgbClr val="333333">
                <a:alpha val="65000"/>
              </a:srgbClr>
            </a:outerShdw>
          </a:effectLst>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06" y="1263077"/>
            <a:ext cx="2936637" cy="2202478"/>
          </a:xfrm>
          <a:prstGeom prst="rect">
            <a:avLst/>
          </a:prstGeom>
          <a:ln>
            <a:noFill/>
          </a:ln>
          <a:effectLst>
            <a:outerShdw blurRad="292100" dist="139700" dir="2700000" algn="tl" rotWithShape="0">
              <a:srgbClr val="333333">
                <a:alpha val="65000"/>
              </a:srgbClr>
            </a:outerShdw>
          </a:effectLst>
        </p:spPr>
      </p:pic>
      <p:sp>
        <p:nvSpPr>
          <p:cNvPr id="9" name="テキスト ボックス 8"/>
          <p:cNvSpPr txBox="1"/>
          <p:nvPr/>
        </p:nvSpPr>
        <p:spPr>
          <a:xfrm>
            <a:off x="113623" y="3050067"/>
            <a:ext cx="2850601" cy="369332"/>
          </a:xfrm>
          <a:prstGeom prst="rect">
            <a:avLst/>
          </a:prstGeom>
          <a:solidFill>
            <a:schemeClr val="bg1"/>
          </a:solidFill>
        </p:spPr>
        <p:txBody>
          <a:bodyPr wrap="square" rtlCol="0">
            <a:spAutoFit/>
          </a:bodyPr>
          <a:lstStyle/>
          <a:p>
            <a:pPr algn="ctr"/>
            <a:r>
              <a:rPr lang="ja-JP" altLang="en-US" dirty="0"/>
              <a:t>農地</a:t>
            </a:r>
            <a:endParaRPr kumimoji="1" lang="ja-JP" altLang="en-US" dirty="0"/>
          </a:p>
        </p:txBody>
      </p:sp>
      <p:sp>
        <p:nvSpPr>
          <p:cNvPr id="10" name="テキスト ボックス 9"/>
          <p:cNvSpPr txBox="1"/>
          <p:nvPr/>
        </p:nvSpPr>
        <p:spPr>
          <a:xfrm>
            <a:off x="3133668" y="3050067"/>
            <a:ext cx="2850601" cy="369332"/>
          </a:xfrm>
          <a:prstGeom prst="rect">
            <a:avLst/>
          </a:prstGeom>
          <a:solidFill>
            <a:schemeClr val="bg1"/>
          </a:solidFill>
        </p:spPr>
        <p:txBody>
          <a:bodyPr wrap="square" rtlCol="0">
            <a:spAutoFit/>
          </a:bodyPr>
          <a:lstStyle/>
          <a:p>
            <a:pPr algn="ctr"/>
            <a:r>
              <a:rPr kumimoji="1" lang="ja-JP" altLang="en-US" dirty="0" smtClean="0"/>
              <a:t>土浦協同病院</a:t>
            </a:r>
            <a:endParaRPr kumimoji="1" lang="ja-JP" altLang="en-US" dirty="0"/>
          </a:p>
        </p:txBody>
      </p:sp>
      <p:sp>
        <p:nvSpPr>
          <p:cNvPr id="11" name="テキスト ボックス 10"/>
          <p:cNvSpPr txBox="1"/>
          <p:nvPr/>
        </p:nvSpPr>
        <p:spPr>
          <a:xfrm>
            <a:off x="107355" y="5339155"/>
            <a:ext cx="2850601" cy="369332"/>
          </a:xfrm>
          <a:prstGeom prst="rect">
            <a:avLst/>
          </a:prstGeom>
          <a:solidFill>
            <a:schemeClr val="bg1"/>
          </a:solidFill>
        </p:spPr>
        <p:txBody>
          <a:bodyPr wrap="square" rtlCol="0">
            <a:spAutoFit/>
          </a:bodyPr>
          <a:lstStyle/>
          <a:p>
            <a:pPr algn="ctr"/>
            <a:r>
              <a:rPr lang="ja-JP" altLang="en-US" dirty="0" smtClean="0"/>
              <a:t>シャッター</a:t>
            </a:r>
            <a:r>
              <a:rPr lang="ja-JP" altLang="en-US" dirty="0"/>
              <a:t>街</a:t>
            </a:r>
            <a:endParaRPr kumimoji="1" lang="ja-JP" altLang="en-US" dirty="0"/>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0694" y="3520878"/>
            <a:ext cx="2962699" cy="2222024"/>
          </a:xfrm>
          <a:prstGeom prst="rect">
            <a:avLst/>
          </a:prstGeom>
          <a:ln>
            <a:noFill/>
          </a:ln>
          <a:effectLst>
            <a:outerShdw blurRad="292100" dist="139700" dir="2700000" algn="tl" rotWithShape="0">
              <a:srgbClr val="333333">
                <a:alpha val="65000"/>
              </a:srgbClr>
            </a:outerShdw>
          </a:effectLst>
        </p:spPr>
      </p:pic>
      <p:sp>
        <p:nvSpPr>
          <p:cNvPr id="15" name="テキスト ボックス 14"/>
          <p:cNvSpPr txBox="1"/>
          <p:nvPr/>
        </p:nvSpPr>
        <p:spPr>
          <a:xfrm>
            <a:off x="6166742" y="5323784"/>
            <a:ext cx="2850601" cy="369332"/>
          </a:xfrm>
          <a:prstGeom prst="rect">
            <a:avLst/>
          </a:prstGeom>
          <a:solidFill>
            <a:schemeClr val="bg1"/>
          </a:solidFill>
        </p:spPr>
        <p:txBody>
          <a:bodyPr wrap="square" rtlCol="0">
            <a:spAutoFit/>
          </a:bodyPr>
          <a:lstStyle/>
          <a:p>
            <a:pPr algn="ctr"/>
            <a:r>
              <a:rPr kumimoji="1" lang="ja-JP" altLang="en-US" dirty="0" smtClean="0"/>
              <a:t>モール５０５</a:t>
            </a:r>
            <a:endParaRPr kumimoji="1" lang="ja-JP" altLang="en-US" dirty="0"/>
          </a:p>
        </p:txBody>
      </p:sp>
      <p:sp>
        <p:nvSpPr>
          <p:cNvPr id="19" name="テキスト ボックス 18"/>
          <p:cNvSpPr txBox="1"/>
          <p:nvPr/>
        </p:nvSpPr>
        <p:spPr>
          <a:xfrm>
            <a:off x="5676900" y="6563412"/>
            <a:ext cx="3396493" cy="276999"/>
          </a:xfrm>
          <a:prstGeom prst="rect">
            <a:avLst/>
          </a:prstGeom>
          <a:noFill/>
        </p:spPr>
        <p:txBody>
          <a:bodyPr wrap="square" rtlCol="0">
            <a:spAutoFit/>
          </a:bodyPr>
          <a:lstStyle/>
          <a:p>
            <a:r>
              <a:rPr kumimoji="1" lang="ja-JP" altLang="en-US" sz="1200" dirty="0" smtClean="0"/>
              <a:t>班員撮影（</a:t>
            </a:r>
            <a:r>
              <a:rPr kumimoji="1" lang="en-US" altLang="ja-JP" sz="1200" dirty="0" smtClean="0"/>
              <a:t>2014.10.10.09, 2014.10.10, 2014.10.06</a:t>
            </a:r>
            <a:r>
              <a:rPr kumimoji="1" lang="ja-JP" altLang="en-US" sz="1200" dirty="0" smtClean="0"/>
              <a:t>）</a:t>
            </a:r>
            <a:endParaRPr kumimoji="1" lang="ja-JP" altLang="en-US" sz="1200" dirty="0"/>
          </a:p>
        </p:txBody>
      </p:sp>
      <p:sp>
        <p:nvSpPr>
          <p:cNvPr id="20" name="フレーム 19"/>
          <p:cNvSpPr/>
          <p:nvPr/>
        </p:nvSpPr>
        <p:spPr>
          <a:xfrm>
            <a:off x="150286" y="587940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400" kern="0" dirty="0" smtClean="0">
                <a:solidFill>
                  <a:prstClr val="black"/>
                </a:solidFill>
              </a:rPr>
              <a:t>産業・自然・歴史がある一方で、輝きがたりない！</a:t>
            </a: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kumimoji="1" lang="ja-JP" altLang="en-US" sz="2000" smtClean="0"/>
              <a:t>2</a:t>
            </a:fld>
            <a:endParaRPr kumimoji="1" lang="ja-JP" altLang="en-US" sz="2000" dirty="0"/>
          </a:p>
        </p:txBody>
      </p:sp>
      <p:pic>
        <p:nvPicPr>
          <p:cNvPr id="21" name="図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0723" y="1234875"/>
            <a:ext cx="2949668" cy="2212251"/>
          </a:xfrm>
          <a:prstGeom prst="rect">
            <a:avLst/>
          </a:prstGeom>
          <a:ln>
            <a:noFill/>
          </a:ln>
          <a:effectLst>
            <a:outerShdw blurRad="292100" dist="139700" dir="2700000" algn="tl" rotWithShape="0">
              <a:srgbClr val="333333">
                <a:alpha val="65000"/>
              </a:srgbClr>
            </a:outerShdw>
          </a:effectLst>
        </p:spPr>
      </p:pic>
      <p:sp>
        <p:nvSpPr>
          <p:cNvPr id="22" name="テキスト ボックス 21"/>
          <p:cNvSpPr txBox="1"/>
          <p:nvPr/>
        </p:nvSpPr>
        <p:spPr>
          <a:xfrm>
            <a:off x="6162045" y="3035430"/>
            <a:ext cx="2850601" cy="369332"/>
          </a:xfrm>
          <a:prstGeom prst="rect">
            <a:avLst/>
          </a:prstGeom>
          <a:solidFill>
            <a:schemeClr val="bg1"/>
          </a:solidFill>
        </p:spPr>
        <p:txBody>
          <a:bodyPr wrap="square" rtlCol="0">
            <a:spAutoFit/>
          </a:bodyPr>
          <a:lstStyle/>
          <a:p>
            <a:pPr algn="ctr"/>
            <a:r>
              <a:rPr kumimoji="1" lang="ja-JP" altLang="en-US" dirty="0" smtClean="0"/>
              <a:t>自然資源</a:t>
            </a:r>
            <a:endParaRPr kumimoji="1" lang="ja-JP" altLang="en-US" dirty="0"/>
          </a:p>
        </p:txBody>
      </p:sp>
      <p:sp>
        <p:nvSpPr>
          <p:cNvPr id="23" name="角丸四角形 22"/>
          <p:cNvSpPr/>
          <p:nvPr/>
        </p:nvSpPr>
        <p:spPr>
          <a:xfrm>
            <a:off x="1077744" y="1450894"/>
            <a:ext cx="6944497" cy="831273"/>
          </a:xfrm>
          <a:prstGeom prst="roundRect">
            <a:avLst/>
          </a:prstGeom>
          <a:solidFill>
            <a:srgbClr val="F8806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土浦市の特徴</a:t>
            </a:r>
            <a:endParaRPr kumimoji="1" lang="ja-JP" altLang="en-US" sz="2800" dirty="0">
              <a:solidFill>
                <a:schemeClr val="tx1"/>
              </a:solidFill>
            </a:endParaRPr>
          </a:p>
        </p:txBody>
      </p:sp>
      <p:pic>
        <p:nvPicPr>
          <p:cNvPr id="25" name="図 24" descr="PA113329.JPG"/>
          <p:cNvPicPr>
            <a:picLocks noChangeAspect="1"/>
          </p:cNvPicPr>
          <p:nvPr/>
        </p:nvPicPr>
        <p:blipFill>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tretch>
            <a:fillRect/>
          </a:stretch>
        </p:blipFill>
        <p:spPr>
          <a:xfrm>
            <a:off x="3081675" y="3516669"/>
            <a:ext cx="2948627" cy="2211470"/>
          </a:xfrm>
          <a:prstGeom prst="rect">
            <a:avLst/>
          </a:prstGeom>
          <a:ln>
            <a:noFill/>
          </a:ln>
          <a:effectLst>
            <a:outerShdw blurRad="292100" dist="139700" dir="2700000" algn="tl" rotWithShape="0">
              <a:srgbClr val="333333">
                <a:alpha val="65000"/>
              </a:srgbClr>
            </a:outerShdw>
          </a:effectLst>
        </p:spPr>
      </p:pic>
      <p:sp>
        <p:nvSpPr>
          <p:cNvPr id="16" name="テキスト ボックス 15"/>
          <p:cNvSpPr txBox="1"/>
          <p:nvPr/>
        </p:nvSpPr>
        <p:spPr>
          <a:xfrm>
            <a:off x="3124690" y="5307159"/>
            <a:ext cx="2850601" cy="369332"/>
          </a:xfrm>
          <a:prstGeom prst="rect">
            <a:avLst/>
          </a:prstGeom>
          <a:solidFill>
            <a:schemeClr val="bg1"/>
          </a:solidFill>
        </p:spPr>
        <p:txBody>
          <a:bodyPr wrap="square" rtlCol="0">
            <a:spAutoFit/>
          </a:bodyPr>
          <a:lstStyle/>
          <a:p>
            <a:pPr algn="ctr"/>
            <a:r>
              <a:rPr lang="ja-JP" altLang="en-US" dirty="0" smtClean="0"/>
              <a:t>閉店する</a:t>
            </a:r>
            <a:r>
              <a:rPr lang="en-US" altLang="ja-JP" dirty="0" smtClean="0"/>
              <a:t>MEGA</a:t>
            </a:r>
            <a:r>
              <a:rPr lang="ja-JP" altLang="en-US" dirty="0" smtClean="0"/>
              <a:t>ドンキ</a:t>
            </a:r>
            <a:endParaRPr kumimoji="1" lang="ja-JP" altLang="en-US" dirty="0"/>
          </a:p>
        </p:txBody>
      </p:sp>
      <p:sp>
        <p:nvSpPr>
          <p:cNvPr id="24" name="角丸四角形 23"/>
          <p:cNvSpPr/>
          <p:nvPr/>
        </p:nvSpPr>
        <p:spPr>
          <a:xfrm>
            <a:off x="1077743" y="3792270"/>
            <a:ext cx="6944497" cy="831273"/>
          </a:xfrm>
          <a:prstGeom prst="roundRect">
            <a:avLst/>
          </a:prstGeom>
          <a:solidFill>
            <a:schemeClr val="accent5">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tx1"/>
                </a:solidFill>
              </a:rPr>
              <a:t>衰退しているまちなみ</a:t>
            </a:r>
            <a:endParaRPr kumimoji="1" lang="ja-JP" altLang="en-US" sz="2800" dirty="0">
              <a:solidFill>
                <a:schemeClr val="tx1"/>
              </a:solidFill>
            </a:endParaRPr>
          </a:p>
        </p:txBody>
      </p:sp>
    </p:spTree>
    <p:extLst>
      <p:ext uri="{BB962C8B-B14F-4D97-AF65-F5344CB8AC3E}">
        <p14:creationId xmlns:p14="http://schemas.microsoft.com/office/powerpoint/2010/main" val="17669878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20</a:t>
            </a:fld>
            <a:endParaRPr lang="ja-JP" altLang="en-US" sz="2000">
              <a:solidFill>
                <a:prstClr val="black">
                  <a:tint val="75000"/>
                </a:prstClr>
              </a:solidFill>
            </a:endParaRPr>
          </a:p>
        </p:txBody>
      </p:sp>
      <p:sp>
        <p:nvSpPr>
          <p:cNvPr id="46" name="正方形/長方形 45"/>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健やかおおつ野プラン</a:t>
            </a:r>
            <a:endParaRPr lang="ja-JP" altLang="en-US" sz="4000" dirty="0">
              <a:solidFill>
                <a:prstClr val="black"/>
              </a:solidFill>
              <a:latin typeface="ＭＳ Ｐゴシック" panose="020B0600070205080204" pitchFamily="50" charset="-128"/>
            </a:endParaRPr>
          </a:p>
        </p:txBody>
      </p:sp>
      <p:sp>
        <p:nvSpPr>
          <p:cNvPr id="47" name="角丸四角形 46"/>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97" name="対角する 2 つの角を切り取った四角形 96"/>
          <p:cNvSpPr/>
          <p:nvPr/>
        </p:nvSpPr>
        <p:spPr>
          <a:xfrm>
            <a:off x="4881302" y="1299608"/>
            <a:ext cx="1642946"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solidFill>
                  <a:prstClr val="black"/>
                </a:solidFill>
              </a:rPr>
              <a:t>ヒアリング</a:t>
            </a:r>
          </a:p>
        </p:txBody>
      </p:sp>
      <p:sp>
        <p:nvSpPr>
          <p:cNvPr id="98" name="テキスト ボックス 97"/>
          <p:cNvSpPr txBox="1"/>
          <p:nvPr/>
        </p:nvSpPr>
        <p:spPr>
          <a:xfrm>
            <a:off x="4868566" y="1918974"/>
            <a:ext cx="3646783" cy="1477328"/>
          </a:xfrm>
          <a:prstGeom prst="rect">
            <a:avLst/>
          </a:prstGeom>
          <a:noFill/>
        </p:spPr>
        <p:txBody>
          <a:bodyPr wrap="square" rtlCol="0">
            <a:spAutoFit/>
          </a:bodyPr>
          <a:lstStyle/>
          <a:p>
            <a:r>
              <a:rPr lang="en-US" altLang="ja-JP" dirty="0" smtClean="0">
                <a:solidFill>
                  <a:prstClr val="black"/>
                </a:solidFill>
              </a:rPr>
              <a:t>2014</a:t>
            </a:r>
            <a:r>
              <a:rPr lang="ja-JP" altLang="en-US" dirty="0" smtClean="0">
                <a:solidFill>
                  <a:prstClr val="black"/>
                </a:solidFill>
              </a:rPr>
              <a:t>年</a:t>
            </a:r>
            <a:r>
              <a:rPr lang="en-US" altLang="ja-JP" dirty="0" smtClean="0">
                <a:solidFill>
                  <a:prstClr val="black"/>
                </a:solidFill>
              </a:rPr>
              <a:t>12</a:t>
            </a:r>
            <a:r>
              <a:rPr lang="ja-JP" altLang="en-US" dirty="0" smtClean="0">
                <a:solidFill>
                  <a:prstClr val="black"/>
                </a:solidFill>
              </a:rPr>
              <a:t>月</a:t>
            </a:r>
            <a:r>
              <a:rPr lang="en-US" altLang="ja-JP" dirty="0" smtClean="0">
                <a:solidFill>
                  <a:prstClr val="black"/>
                </a:solidFill>
              </a:rPr>
              <a:t>16</a:t>
            </a:r>
            <a:r>
              <a:rPr lang="ja-JP" altLang="en-US" dirty="0" smtClean="0">
                <a:solidFill>
                  <a:prstClr val="black"/>
                </a:solidFill>
              </a:rPr>
              <a:t>日</a:t>
            </a:r>
            <a:r>
              <a:rPr lang="en-US" altLang="ja-JP" dirty="0" smtClean="0">
                <a:solidFill>
                  <a:prstClr val="black"/>
                </a:solidFill>
              </a:rPr>
              <a:t>(</a:t>
            </a:r>
            <a:r>
              <a:rPr lang="ja-JP" altLang="en-US" dirty="0">
                <a:solidFill>
                  <a:prstClr val="black"/>
                </a:solidFill>
              </a:rPr>
              <a:t>火</a:t>
            </a:r>
            <a:r>
              <a:rPr lang="en-US" altLang="ja-JP" dirty="0" smtClean="0">
                <a:solidFill>
                  <a:prstClr val="black"/>
                </a:solidFill>
              </a:rPr>
              <a:t>)</a:t>
            </a:r>
          </a:p>
          <a:p>
            <a:r>
              <a:rPr lang="en-US" altLang="ja-JP" dirty="0" smtClean="0">
                <a:solidFill>
                  <a:prstClr val="black"/>
                </a:solidFill>
              </a:rPr>
              <a:t>10:00</a:t>
            </a:r>
            <a:r>
              <a:rPr lang="ja-JP" altLang="en-US" dirty="0" smtClean="0">
                <a:solidFill>
                  <a:prstClr val="black"/>
                </a:solidFill>
              </a:rPr>
              <a:t>～</a:t>
            </a:r>
            <a:r>
              <a:rPr lang="en-US" altLang="ja-JP" dirty="0" smtClean="0">
                <a:solidFill>
                  <a:prstClr val="black"/>
                </a:solidFill>
              </a:rPr>
              <a:t>11:20</a:t>
            </a:r>
            <a:endParaRPr lang="en-US" altLang="ja-JP" dirty="0">
              <a:solidFill>
                <a:prstClr val="black"/>
              </a:solidFill>
            </a:endParaRPr>
          </a:p>
          <a:p>
            <a:r>
              <a:rPr lang="en-US" altLang="ja-JP" dirty="0" smtClean="0">
                <a:solidFill>
                  <a:prstClr val="black"/>
                </a:solidFill>
              </a:rPr>
              <a:t>JFE</a:t>
            </a:r>
            <a:r>
              <a:rPr lang="ja-JP" altLang="en-US" dirty="0" smtClean="0">
                <a:solidFill>
                  <a:prstClr val="black"/>
                </a:solidFill>
              </a:rPr>
              <a:t>商事株式会社</a:t>
            </a:r>
            <a:endParaRPr lang="en-US" altLang="ja-JP" dirty="0" smtClean="0">
              <a:solidFill>
                <a:prstClr val="black"/>
              </a:solidFill>
            </a:endParaRPr>
          </a:p>
          <a:p>
            <a:r>
              <a:rPr lang="ja-JP" altLang="en-US" dirty="0" smtClean="0">
                <a:solidFill>
                  <a:prstClr val="black"/>
                </a:solidFill>
              </a:rPr>
              <a:t>おおつ</a:t>
            </a:r>
            <a:r>
              <a:rPr lang="ja-JP" altLang="en-US" dirty="0">
                <a:solidFill>
                  <a:prstClr val="black"/>
                </a:solidFill>
              </a:rPr>
              <a:t>野</a:t>
            </a:r>
            <a:r>
              <a:rPr lang="ja-JP" altLang="en-US" dirty="0" smtClean="0">
                <a:solidFill>
                  <a:prstClr val="black"/>
                </a:solidFill>
              </a:rPr>
              <a:t>ヒルズ</a:t>
            </a:r>
            <a:r>
              <a:rPr lang="ja-JP" altLang="en-US" dirty="0">
                <a:solidFill>
                  <a:prstClr val="black"/>
                </a:solidFill>
              </a:rPr>
              <a:t>現地販売</a:t>
            </a:r>
            <a:r>
              <a:rPr lang="ja-JP" altLang="en-US" dirty="0" smtClean="0">
                <a:solidFill>
                  <a:prstClr val="black"/>
                </a:solidFill>
              </a:rPr>
              <a:t>センター</a:t>
            </a:r>
            <a:endParaRPr lang="en-US" altLang="ja-JP" dirty="0" smtClean="0">
              <a:solidFill>
                <a:prstClr val="black"/>
              </a:solidFill>
            </a:endParaRPr>
          </a:p>
          <a:p>
            <a:r>
              <a:rPr lang="ja-JP" altLang="en-US" dirty="0">
                <a:solidFill>
                  <a:prstClr val="black"/>
                </a:solidFill>
              </a:rPr>
              <a:t>山本</a:t>
            </a:r>
            <a:r>
              <a:rPr lang="ja-JP" altLang="en-US" dirty="0" smtClean="0">
                <a:solidFill>
                  <a:prstClr val="black"/>
                </a:solidFill>
              </a:rPr>
              <a:t>様　藤井様</a:t>
            </a:r>
            <a:endParaRPr lang="ja-JP" altLang="en-US" dirty="0">
              <a:solidFill>
                <a:prstClr val="black"/>
              </a:solidFill>
            </a:endParaRPr>
          </a:p>
        </p:txBody>
      </p:sp>
      <p:sp>
        <p:nvSpPr>
          <p:cNvPr id="99" name="角丸四角形 98"/>
          <p:cNvSpPr/>
          <p:nvPr/>
        </p:nvSpPr>
        <p:spPr>
          <a:xfrm>
            <a:off x="4785046" y="3490391"/>
            <a:ext cx="4262698" cy="2538423"/>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150000"/>
              </a:lnSpc>
              <a:buClr>
                <a:srgbClr val="FBB425"/>
              </a:buClr>
              <a:buFont typeface="Wingdings" panose="05000000000000000000" pitchFamily="2" charset="2"/>
              <a:buChar char="n"/>
            </a:pPr>
            <a:r>
              <a:rPr lang="ja-JP" altLang="en-US" sz="2000" dirty="0" smtClean="0">
                <a:solidFill>
                  <a:prstClr val="black"/>
                </a:solidFill>
              </a:rPr>
              <a:t>病院は県南の医療拠点</a:t>
            </a:r>
            <a:endParaRPr lang="en-US" altLang="ja-JP" sz="2000" dirty="0" smtClean="0">
              <a:solidFill>
                <a:prstClr val="black"/>
              </a:solidFill>
            </a:endParaRPr>
          </a:p>
          <a:p>
            <a:pPr marL="342900" indent="-342900">
              <a:lnSpc>
                <a:spcPct val="150000"/>
              </a:lnSpc>
              <a:buClr>
                <a:srgbClr val="FBB425"/>
              </a:buClr>
              <a:buFont typeface="Wingdings" panose="05000000000000000000" pitchFamily="2" charset="2"/>
              <a:buChar char="n"/>
            </a:pPr>
            <a:r>
              <a:rPr lang="ja-JP" altLang="en-US" sz="2000" dirty="0">
                <a:solidFill>
                  <a:prstClr val="black"/>
                </a:solidFill>
              </a:rPr>
              <a:t>商業施設の立地が決定</a:t>
            </a:r>
            <a:endParaRPr lang="en-US" altLang="ja-JP" sz="2000" dirty="0" smtClean="0">
              <a:solidFill>
                <a:prstClr val="black"/>
              </a:solidFill>
            </a:endParaRPr>
          </a:p>
          <a:p>
            <a:pPr marL="342900" indent="-342900">
              <a:lnSpc>
                <a:spcPct val="150000"/>
              </a:lnSpc>
              <a:buClr>
                <a:srgbClr val="FBB425"/>
              </a:buClr>
              <a:buFont typeface="Wingdings" panose="05000000000000000000" pitchFamily="2" charset="2"/>
              <a:buChar char="n"/>
            </a:pPr>
            <a:r>
              <a:rPr lang="ja-JP" altLang="en-US" sz="2000" dirty="0" smtClean="0">
                <a:solidFill>
                  <a:prstClr val="black"/>
                </a:solidFill>
              </a:rPr>
              <a:t>おおつ</a:t>
            </a:r>
            <a:r>
              <a:rPr lang="ja-JP" altLang="en-US" sz="2000" dirty="0">
                <a:solidFill>
                  <a:prstClr val="black"/>
                </a:solidFill>
              </a:rPr>
              <a:t>野</a:t>
            </a:r>
            <a:r>
              <a:rPr lang="ja-JP" altLang="en-US" sz="2000" dirty="0" smtClean="0">
                <a:solidFill>
                  <a:prstClr val="black"/>
                </a:solidFill>
              </a:rPr>
              <a:t>ヒルズ内に保育園なし</a:t>
            </a:r>
            <a:endParaRPr lang="en-US" altLang="ja-JP" sz="2000" dirty="0" smtClean="0">
              <a:solidFill>
                <a:prstClr val="black"/>
              </a:solidFill>
            </a:endParaRPr>
          </a:p>
          <a:p>
            <a:pPr marL="342900" indent="-342900">
              <a:lnSpc>
                <a:spcPct val="150000"/>
              </a:lnSpc>
              <a:buClr>
                <a:srgbClr val="FBB425"/>
              </a:buClr>
              <a:buFont typeface="Wingdings" panose="05000000000000000000" pitchFamily="2" charset="2"/>
              <a:buChar char="n"/>
            </a:pPr>
            <a:r>
              <a:rPr lang="ja-JP" altLang="en-US" sz="2000" dirty="0" smtClean="0">
                <a:solidFill>
                  <a:prstClr val="black"/>
                </a:solidFill>
              </a:rPr>
              <a:t>住民は神立工場勤務</a:t>
            </a:r>
            <a:endParaRPr lang="en-US" altLang="ja-JP" sz="2000" dirty="0" smtClean="0">
              <a:solidFill>
                <a:prstClr val="black"/>
              </a:solidFill>
            </a:endParaRPr>
          </a:p>
          <a:p>
            <a:pPr>
              <a:lnSpc>
                <a:spcPct val="150000"/>
              </a:lnSpc>
              <a:buClr>
                <a:srgbClr val="FBB425"/>
              </a:buClr>
            </a:pPr>
            <a:endParaRPr lang="en-US" altLang="ja-JP" sz="2000" dirty="0" smtClean="0">
              <a:solidFill>
                <a:prstClr val="black"/>
              </a:solidFill>
            </a:endParaRPr>
          </a:p>
        </p:txBody>
      </p:sp>
      <p:pic>
        <p:nvPicPr>
          <p:cNvPr id="100" name="図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0287" y="1139271"/>
            <a:ext cx="1915052" cy="1436290"/>
          </a:xfrm>
          <a:prstGeom prst="rect">
            <a:avLst/>
          </a:prstGeom>
        </p:spPr>
      </p:pic>
      <p:pic>
        <p:nvPicPr>
          <p:cNvPr id="101" name="図 1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2761" y="5550406"/>
            <a:ext cx="1040129" cy="1368591"/>
          </a:xfrm>
          <a:prstGeom prst="rect">
            <a:avLst/>
          </a:prstGeom>
        </p:spPr>
      </p:pic>
      <p:pic>
        <p:nvPicPr>
          <p:cNvPr id="102" name="図 10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1352" y="5559358"/>
            <a:ext cx="1135931" cy="1368591"/>
          </a:xfrm>
          <a:prstGeom prst="rect">
            <a:avLst/>
          </a:prstGeom>
        </p:spPr>
      </p:pic>
      <p:sp>
        <p:nvSpPr>
          <p:cNvPr id="71" name="テキスト ボックス 70"/>
          <p:cNvSpPr txBox="1"/>
          <p:nvPr/>
        </p:nvSpPr>
        <p:spPr>
          <a:xfrm>
            <a:off x="7602866" y="2594252"/>
            <a:ext cx="1413163" cy="246221"/>
          </a:xfrm>
          <a:prstGeom prst="rect">
            <a:avLst/>
          </a:prstGeom>
          <a:noFill/>
        </p:spPr>
        <p:txBody>
          <a:bodyPr wrap="square" rtlCol="0">
            <a:spAutoFit/>
          </a:bodyPr>
          <a:lstStyle/>
          <a:p>
            <a:r>
              <a:rPr kumimoji="1" lang="en-US" altLang="ja-JP" sz="1000" dirty="0" smtClean="0"/>
              <a:t>2014</a:t>
            </a:r>
            <a:r>
              <a:rPr kumimoji="1" lang="ja-JP" altLang="en-US" sz="1000" dirty="0" smtClean="0"/>
              <a:t>年</a:t>
            </a:r>
            <a:r>
              <a:rPr kumimoji="1" lang="en-US" altLang="ja-JP" sz="1000" dirty="0" smtClean="0"/>
              <a:t>12</a:t>
            </a:r>
            <a:r>
              <a:rPr kumimoji="1" lang="ja-JP" altLang="en-US" sz="1000" dirty="0" smtClean="0"/>
              <a:t>月</a:t>
            </a:r>
            <a:r>
              <a:rPr kumimoji="1" lang="en-US" altLang="ja-JP" sz="1000" dirty="0" smtClean="0"/>
              <a:t>16</a:t>
            </a:r>
            <a:r>
              <a:rPr kumimoji="1" lang="ja-JP" altLang="en-US" sz="1000" dirty="0" smtClean="0"/>
              <a:t>日撮影</a:t>
            </a:r>
            <a:endParaRPr kumimoji="1" lang="ja-JP" altLang="en-US" sz="1000" dirty="0"/>
          </a:p>
        </p:txBody>
      </p:sp>
      <p:grpSp>
        <p:nvGrpSpPr>
          <p:cNvPr id="43" name="グループ化 42"/>
          <p:cNvGrpSpPr/>
          <p:nvPr/>
        </p:nvGrpSpPr>
        <p:grpSpPr>
          <a:xfrm>
            <a:off x="-4" y="1106236"/>
            <a:ext cx="4688958" cy="5751764"/>
            <a:chOff x="0" y="1106236"/>
            <a:chExt cx="4688958" cy="5751764"/>
          </a:xfrm>
        </p:grpSpPr>
        <p:grpSp>
          <p:nvGrpSpPr>
            <p:cNvPr id="23" name="グループ化 22"/>
            <p:cNvGrpSpPr/>
            <p:nvPr/>
          </p:nvGrpSpPr>
          <p:grpSpPr>
            <a:xfrm>
              <a:off x="0" y="1129122"/>
              <a:ext cx="4688958" cy="5728878"/>
              <a:chOff x="0" y="1129122"/>
              <a:chExt cx="4688958" cy="5728878"/>
            </a:xfrm>
          </p:grpSpPr>
          <p:grpSp>
            <p:nvGrpSpPr>
              <p:cNvPr id="45" name="グループ化 44"/>
              <p:cNvGrpSpPr/>
              <p:nvPr/>
            </p:nvGrpSpPr>
            <p:grpSpPr>
              <a:xfrm>
                <a:off x="0" y="1430711"/>
                <a:ext cx="4688958" cy="5427289"/>
                <a:chOff x="1952382" y="25990"/>
                <a:chExt cx="5902580" cy="6832010"/>
              </a:xfrm>
            </p:grpSpPr>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2382" y="25990"/>
                  <a:ext cx="5902580" cy="6832010"/>
                </a:xfrm>
                <a:prstGeom prst="rect">
                  <a:avLst/>
                </a:prstGeom>
              </p:spPr>
            </p:pic>
            <p:sp>
              <p:nvSpPr>
                <p:cNvPr id="44" name="フリーフォーム 43"/>
                <p:cNvSpPr/>
                <p:nvPr/>
              </p:nvSpPr>
              <p:spPr>
                <a:xfrm>
                  <a:off x="2713703" y="235974"/>
                  <a:ext cx="2050026" cy="6194323"/>
                </a:xfrm>
                <a:custGeom>
                  <a:avLst/>
                  <a:gdLst>
                    <a:gd name="connsiteX0" fmla="*/ 2027903 w 2050026"/>
                    <a:gd name="connsiteY0" fmla="*/ 6194323 h 6194323"/>
                    <a:gd name="connsiteX1" fmla="*/ 1238865 w 2050026"/>
                    <a:gd name="connsiteY1" fmla="*/ 5855110 h 6194323"/>
                    <a:gd name="connsiteX2" fmla="*/ 1283110 w 2050026"/>
                    <a:gd name="connsiteY2" fmla="*/ 5810865 h 6194323"/>
                    <a:gd name="connsiteX3" fmla="*/ 1224116 w 2050026"/>
                    <a:gd name="connsiteY3" fmla="*/ 5751871 h 6194323"/>
                    <a:gd name="connsiteX4" fmla="*/ 921774 w 2050026"/>
                    <a:gd name="connsiteY4" fmla="*/ 5921478 h 6194323"/>
                    <a:gd name="connsiteX5" fmla="*/ 752168 w 2050026"/>
                    <a:gd name="connsiteY5" fmla="*/ 6150078 h 6194323"/>
                    <a:gd name="connsiteX6" fmla="*/ 501445 w 2050026"/>
                    <a:gd name="connsiteY6" fmla="*/ 6098458 h 6194323"/>
                    <a:gd name="connsiteX7" fmla="*/ 302342 w 2050026"/>
                    <a:gd name="connsiteY7" fmla="*/ 5840361 h 6194323"/>
                    <a:gd name="connsiteX8" fmla="*/ 213852 w 2050026"/>
                    <a:gd name="connsiteY8" fmla="*/ 5766620 h 6194323"/>
                    <a:gd name="connsiteX9" fmla="*/ 206478 w 2050026"/>
                    <a:gd name="connsiteY9" fmla="*/ 5692878 h 6194323"/>
                    <a:gd name="connsiteX10" fmla="*/ 206478 w 2050026"/>
                    <a:gd name="connsiteY10" fmla="*/ 5626510 h 6194323"/>
                    <a:gd name="connsiteX11" fmla="*/ 147484 w 2050026"/>
                    <a:gd name="connsiteY11" fmla="*/ 5515897 h 6194323"/>
                    <a:gd name="connsiteX12" fmla="*/ 176981 w 2050026"/>
                    <a:gd name="connsiteY12" fmla="*/ 5412658 h 6194323"/>
                    <a:gd name="connsiteX13" fmla="*/ 228600 w 2050026"/>
                    <a:gd name="connsiteY13" fmla="*/ 4918587 h 6194323"/>
                    <a:gd name="connsiteX14" fmla="*/ 199103 w 2050026"/>
                    <a:gd name="connsiteY14" fmla="*/ 4726858 h 6194323"/>
                    <a:gd name="connsiteX15" fmla="*/ 228600 w 2050026"/>
                    <a:gd name="connsiteY15" fmla="*/ 4608871 h 6194323"/>
                    <a:gd name="connsiteX16" fmla="*/ 213852 w 2050026"/>
                    <a:gd name="connsiteY16" fmla="*/ 4431891 h 6194323"/>
                    <a:gd name="connsiteX17" fmla="*/ 368710 w 2050026"/>
                    <a:gd name="connsiteY17" fmla="*/ 4365523 h 6194323"/>
                    <a:gd name="connsiteX18" fmla="*/ 604684 w 2050026"/>
                    <a:gd name="connsiteY18" fmla="*/ 3834581 h 6194323"/>
                    <a:gd name="connsiteX19" fmla="*/ 612058 w 2050026"/>
                    <a:gd name="connsiteY19" fmla="*/ 3561736 h 6194323"/>
                    <a:gd name="connsiteX20" fmla="*/ 553065 w 2050026"/>
                    <a:gd name="connsiteY20" fmla="*/ 3207774 h 6194323"/>
                    <a:gd name="connsiteX21" fmla="*/ 567813 w 2050026"/>
                    <a:gd name="connsiteY21" fmla="*/ 3126658 h 6194323"/>
                    <a:gd name="connsiteX22" fmla="*/ 530942 w 2050026"/>
                    <a:gd name="connsiteY22" fmla="*/ 2957052 h 6194323"/>
                    <a:gd name="connsiteX23" fmla="*/ 545691 w 2050026"/>
                    <a:gd name="connsiteY23" fmla="*/ 2839065 h 6194323"/>
                    <a:gd name="connsiteX24" fmla="*/ 501445 w 2050026"/>
                    <a:gd name="connsiteY24" fmla="*/ 2831691 h 6194323"/>
                    <a:gd name="connsiteX25" fmla="*/ 479323 w 2050026"/>
                    <a:gd name="connsiteY25" fmla="*/ 2728452 h 6194323"/>
                    <a:gd name="connsiteX26" fmla="*/ 530942 w 2050026"/>
                    <a:gd name="connsiteY26" fmla="*/ 2632587 h 6194323"/>
                    <a:gd name="connsiteX27" fmla="*/ 479323 w 2050026"/>
                    <a:gd name="connsiteY27" fmla="*/ 2558845 h 6194323"/>
                    <a:gd name="connsiteX28" fmla="*/ 405581 w 2050026"/>
                    <a:gd name="connsiteY28" fmla="*/ 2293374 h 6194323"/>
                    <a:gd name="connsiteX29" fmla="*/ 331839 w 2050026"/>
                    <a:gd name="connsiteY29" fmla="*/ 2013155 h 6194323"/>
                    <a:gd name="connsiteX30" fmla="*/ 427703 w 2050026"/>
                    <a:gd name="connsiteY30" fmla="*/ 1873045 h 6194323"/>
                    <a:gd name="connsiteX31" fmla="*/ 361336 w 2050026"/>
                    <a:gd name="connsiteY31" fmla="*/ 1408471 h 6194323"/>
                    <a:gd name="connsiteX32" fmla="*/ 781665 w 2050026"/>
                    <a:gd name="connsiteY32" fmla="*/ 1342103 h 6194323"/>
                    <a:gd name="connsiteX33" fmla="*/ 700549 w 2050026"/>
                    <a:gd name="connsiteY33" fmla="*/ 1179871 h 6194323"/>
                    <a:gd name="connsiteX34" fmla="*/ 221226 w 2050026"/>
                    <a:gd name="connsiteY34" fmla="*/ 1246239 h 6194323"/>
                    <a:gd name="connsiteX35" fmla="*/ 199103 w 2050026"/>
                    <a:gd name="connsiteY35" fmla="*/ 1106129 h 6194323"/>
                    <a:gd name="connsiteX36" fmla="*/ 7374 w 2050026"/>
                    <a:gd name="connsiteY36" fmla="*/ 1128252 h 6194323"/>
                    <a:gd name="connsiteX37" fmla="*/ 0 w 2050026"/>
                    <a:gd name="connsiteY37" fmla="*/ 943897 h 6194323"/>
                    <a:gd name="connsiteX38" fmla="*/ 243349 w 2050026"/>
                    <a:gd name="connsiteY38" fmla="*/ 914400 h 6194323"/>
                    <a:gd name="connsiteX39" fmla="*/ 199103 w 2050026"/>
                    <a:gd name="connsiteY39" fmla="*/ 612058 h 6194323"/>
                    <a:gd name="connsiteX40" fmla="*/ 184355 w 2050026"/>
                    <a:gd name="connsiteY40" fmla="*/ 501445 h 6194323"/>
                    <a:gd name="connsiteX41" fmla="*/ 81116 w 2050026"/>
                    <a:gd name="connsiteY41" fmla="*/ 258097 h 6194323"/>
                    <a:gd name="connsiteX42" fmla="*/ 117987 w 2050026"/>
                    <a:gd name="connsiteY42" fmla="*/ 258097 h 6194323"/>
                    <a:gd name="connsiteX43" fmla="*/ 184355 w 2050026"/>
                    <a:gd name="connsiteY43" fmla="*/ 0 h 6194323"/>
                    <a:gd name="connsiteX44" fmla="*/ 324465 w 2050026"/>
                    <a:gd name="connsiteY44" fmla="*/ 14749 h 6194323"/>
                    <a:gd name="connsiteX45" fmla="*/ 324465 w 2050026"/>
                    <a:gd name="connsiteY45" fmla="*/ 14749 h 6194323"/>
                    <a:gd name="connsiteX46" fmla="*/ 302342 w 2050026"/>
                    <a:gd name="connsiteY46" fmla="*/ 73742 h 6194323"/>
                    <a:gd name="connsiteX47" fmla="*/ 420329 w 2050026"/>
                    <a:gd name="connsiteY47" fmla="*/ 191729 h 6194323"/>
                    <a:gd name="connsiteX48" fmla="*/ 700549 w 2050026"/>
                    <a:gd name="connsiteY48" fmla="*/ 228600 h 6194323"/>
                    <a:gd name="connsiteX49" fmla="*/ 722671 w 2050026"/>
                    <a:gd name="connsiteY49" fmla="*/ 693174 h 6194323"/>
                    <a:gd name="connsiteX50" fmla="*/ 803787 w 2050026"/>
                    <a:gd name="connsiteY50" fmla="*/ 929149 h 6194323"/>
                    <a:gd name="connsiteX51" fmla="*/ 1570703 w 2050026"/>
                    <a:gd name="connsiteY51" fmla="*/ 3311013 h 6194323"/>
                    <a:gd name="connsiteX52" fmla="*/ 1814052 w 2050026"/>
                    <a:gd name="connsiteY52" fmla="*/ 4041058 h 6194323"/>
                    <a:gd name="connsiteX53" fmla="*/ 1976284 w 2050026"/>
                    <a:gd name="connsiteY53" fmla="*/ 4513007 h 6194323"/>
                    <a:gd name="connsiteX54" fmla="*/ 1976284 w 2050026"/>
                    <a:gd name="connsiteY54" fmla="*/ 4549878 h 6194323"/>
                    <a:gd name="connsiteX55" fmla="*/ 2050026 w 2050026"/>
                    <a:gd name="connsiteY55" fmla="*/ 4933336 h 6194323"/>
                    <a:gd name="connsiteX56" fmla="*/ 2027903 w 2050026"/>
                    <a:gd name="connsiteY56" fmla="*/ 6194323 h 619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050026" h="6194323">
                      <a:moveTo>
                        <a:pt x="2027903" y="6194323"/>
                      </a:moveTo>
                      <a:lnTo>
                        <a:pt x="1238865" y="5855110"/>
                      </a:lnTo>
                      <a:lnTo>
                        <a:pt x="1283110" y="5810865"/>
                      </a:lnTo>
                      <a:lnTo>
                        <a:pt x="1224116" y="5751871"/>
                      </a:lnTo>
                      <a:lnTo>
                        <a:pt x="921774" y="5921478"/>
                      </a:lnTo>
                      <a:lnTo>
                        <a:pt x="752168" y="6150078"/>
                      </a:lnTo>
                      <a:lnTo>
                        <a:pt x="501445" y="6098458"/>
                      </a:lnTo>
                      <a:lnTo>
                        <a:pt x="302342" y="5840361"/>
                      </a:lnTo>
                      <a:lnTo>
                        <a:pt x="213852" y="5766620"/>
                      </a:lnTo>
                      <a:lnTo>
                        <a:pt x="206478" y="5692878"/>
                      </a:lnTo>
                      <a:lnTo>
                        <a:pt x="206478" y="5626510"/>
                      </a:lnTo>
                      <a:lnTo>
                        <a:pt x="147484" y="5515897"/>
                      </a:lnTo>
                      <a:lnTo>
                        <a:pt x="176981" y="5412658"/>
                      </a:lnTo>
                      <a:lnTo>
                        <a:pt x="228600" y="4918587"/>
                      </a:lnTo>
                      <a:lnTo>
                        <a:pt x="199103" y="4726858"/>
                      </a:lnTo>
                      <a:lnTo>
                        <a:pt x="228600" y="4608871"/>
                      </a:lnTo>
                      <a:lnTo>
                        <a:pt x="213852" y="4431891"/>
                      </a:lnTo>
                      <a:lnTo>
                        <a:pt x="368710" y="4365523"/>
                      </a:lnTo>
                      <a:lnTo>
                        <a:pt x="604684" y="3834581"/>
                      </a:lnTo>
                      <a:lnTo>
                        <a:pt x="612058" y="3561736"/>
                      </a:lnTo>
                      <a:lnTo>
                        <a:pt x="553065" y="3207774"/>
                      </a:lnTo>
                      <a:lnTo>
                        <a:pt x="567813" y="3126658"/>
                      </a:lnTo>
                      <a:lnTo>
                        <a:pt x="530942" y="2957052"/>
                      </a:lnTo>
                      <a:lnTo>
                        <a:pt x="545691" y="2839065"/>
                      </a:lnTo>
                      <a:lnTo>
                        <a:pt x="501445" y="2831691"/>
                      </a:lnTo>
                      <a:lnTo>
                        <a:pt x="479323" y="2728452"/>
                      </a:lnTo>
                      <a:lnTo>
                        <a:pt x="530942" y="2632587"/>
                      </a:lnTo>
                      <a:lnTo>
                        <a:pt x="479323" y="2558845"/>
                      </a:lnTo>
                      <a:lnTo>
                        <a:pt x="405581" y="2293374"/>
                      </a:lnTo>
                      <a:lnTo>
                        <a:pt x="331839" y="2013155"/>
                      </a:lnTo>
                      <a:lnTo>
                        <a:pt x="427703" y="1873045"/>
                      </a:lnTo>
                      <a:lnTo>
                        <a:pt x="361336" y="1408471"/>
                      </a:lnTo>
                      <a:lnTo>
                        <a:pt x="781665" y="1342103"/>
                      </a:lnTo>
                      <a:lnTo>
                        <a:pt x="700549" y="1179871"/>
                      </a:lnTo>
                      <a:lnTo>
                        <a:pt x="221226" y="1246239"/>
                      </a:lnTo>
                      <a:lnTo>
                        <a:pt x="199103" y="1106129"/>
                      </a:lnTo>
                      <a:lnTo>
                        <a:pt x="7374" y="1128252"/>
                      </a:lnTo>
                      <a:lnTo>
                        <a:pt x="0" y="943897"/>
                      </a:lnTo>
                      <a:lnTo>
                        <a:pt x="243349" y="914400"/>
                      </a:lnTo>
                      <a:lnTo>
                        <a:pt x="199103" y="612058"/>
                      </a:lnTo>
                      <a:lnTo>
                        <a:pt x="184355" y="501445"/>
                      </a:lnTo>
                      <a:lnTo>
                        <a:pt x="81116" y="258097"/>
                      </a:lnTo>
                      <a:lnTo>
                        <a:pt x="117987" y="258097"/>
                      </a:lnTo>
                      <a:lnTo>
                        <a:pt x="184355" y="0"/>
                      </a:lnTo>
                      <a:lnTo>
                        <a:pt x="324465" y="14749"/>
                      </a:lnTo>
                      <a:lnTo>
                        <a:pt x="324465" y="14749"/>
                      </a:lnTo>
                      <a:lnTo>
                        <a:pt x="302342" y="73742"/>
                      </a:lnTo>
                      <a:lnTo>
                        <a:pt x="420329" y="191729"/>
                      </a:lnTo>
                      <a:lnTo>
                        <a:pt x="700549" y="228600"/>
                      </a:lnTo>
                      <a:lnTo>
                        <a:pt x="722671" y="693174"/>
                      </a:lnTo>
                      <a:lnTo>
                        <a:pt x="803787" y="929149"/>
                      </a:lnTo>
                      <a:lnTo>
                        <a:pt x="1570703" y="3311013"/>
                      </a:lnTo>
                      <a:lnTo>
                        <a:pt x="1814052" y="4041058"/>
                      </a:lnTo>
                      <a:lnTo>
                        <a:pt x="1976284" y="4513007"/>
                      </a:lnTo>
                      <a:lnTo>
                        <a:pt x="1976284" y="4549878"/>
                      </a:lnTo>
                      <a:lnTo>
                        <a:pt x="2050026" y="4933336"/>
                      </a:lnTo>
                      <a:lnTo>
                        <a:pt x="2027903" y="6194323"/>
                      </a:lnTo>
                      <a:close/>
                    </a:path>
                  </a:pathLst>
                </a:cu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フリーフォーム 3"/>
                <p:cNvSpPr/>
                <p:nvPr/>
              </p:nvSpPr>
              <p:spPr>
                <a:xfrm>
                  <a:off x="4742919" y="4771186"/>
                  <a:ext cx="1291979" cy="750181"/>
                </a:xfrm>
                <a:custGeom>
                  <a:avLst/>
                  <a:gdLst>
                    <a:gd name="connsiteX0" fmla="*/ 0 w 1296894"/>
                    <a:gd name="connsiteY0" fmla="*/ 17929 h 753035"/>
                    <a:gd name="connsiteX1" fmla="*/ 663389 w 1296894"/>
                    <a:gd name="connsiteY1" fmla="*/ 0 h 753035"/>
                    <a:gd name="connsiteX2" fmla="*/ 884518 w 1296894"/>
                    <a:gd name="connsiteY2" fmla="*/ 41835 h 753035"/>
                    <a:gd name="connsiteX3" fmla="*/ 1087718 w 1296894"/>
                    <a:gd name="connsiteY3" fmla="*/ 119529 h 753035"/>
                    <a:gd name="connsiteX4" fmla="*/ 1296894 w 1296894"/>
                    <a:gd name="connsiteY4" fmla="*/ 251012 h 753035"/>
                    <a:gd name="connsiteX5" fmla="*/ 968189 w 1296894"/>
                    <a:gd name="connsiteY5" fmla="*/ 729129 h 753035"/>
                    <a:gd name="connsiteX6" fmla="*/ 47812 w 1296894"/>
                    <a:gd name="connsiteY6" fmla="*/ 753035 h 753035"/>
                    <a:gd name="connsiteX7" fmla="*/ 65741 w 1296894"/>
                    <a:gd name="connsiteY7" fmla="*/ 460188 h 753035"/>
                    <a:gd name="connsiteX8" fmla="*/ 41836 w 1296894"/>
                    <a:gd name="connsiteY8" fmla="*/ 239059 h 753035"/>
                    <a:gd name="connsiteX9" fmla="*/ 0 w 1296894"/>
                    <a:gd name="connsiteY9" fmla="*/ 17929 h 75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6894" h="753035">
                      <a:moveTo>
                        <a:pt x="0" y="17929"/>
                      </a:moveTo>
                      <a:lnTo>
                        <a:pt x="663389" y="0"/>
                      </a:lnTo>
                      <a:lnTo>
                        <a:pt x="884518" y="41835"/>
                      </a:lnTo>
                      <a:lnTo>
                        <a:pt x="1087718" y="119529"/>
                      </a:lnTo>
                      <a:lnTo>
                        <a:pt x="1296894" y="251012"/>
                      </a:lnTo>
                      <a:lnTo>
                        <a:pt x="968189" y="729129"/>
                      </a:lnTo>
                      <a:lnTo>
                        <a:pt x="47812" y="753035"/>
                      </a:lnTo>
                      <a:lnTo>
                        <a:pt x="65741" y="460188"/>
                      </a:lnTo>
                      <a:lnTo>
                        <a:pt x="41836" y="239059"/>
                      </a:lnTo>
                      <a:lnTo>
                        <a:pt x="0" y="17929"/>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 name="フリーフォーム 4"/>
                <p:cNvSpPr/>
                <p:nvPr/>
              </p:nvSpPr>
              <p:spPr>
                <a:xfrm>
                  <a:off x="4510720" y="3955513"/>
                  <a:ext cx="881166" cy="803765"/>
                </a:xfrm>
                <a:custGeom>
                  <a:avLst/>
                  <a:gdLst>
                    <a:gd name="connsiteX0" fmla="*/ 0 w 884518"/>
                    <a:gd name="connsiteY0" fmla="*/ 149411 h 806823"/>
                    <a:gd name="connsiteX1" fmla="*/ 472141 w 884518"/>
                    <a:gd name="connsiteY1" fmla="*/ 0 h 806823"/>
                    <a:gd name="connsiteX2" fmla="*/ 478118 w 884518"/>
                    <a:gd name="connsiteY2" fmla="*/ 77694 h 806823"/>
                    <a:gd name="connsiteX3" fmla="*/ 531906 w 884518"/>
                    <a:gd name="connsiteY3" fmla="*/ 53788 h 806823"/>
                    <a:gd name="connsiteX4" fmla="*/ 543859 w 884518"/>
                    <a:gd name="connsiteY4" fmla="*/ 185270 h 806823"/>
                    <a:gd name="connsiteX5" fmla="*/ 645459 w 884518"/>
                    <a:gd name="connsiteY5" fmla="*/ 197223 h 806823"/>
                    <a:gd name="connsiteX6" fmla="*/ 705223 w 884518"/>
                    <a:gd name="connsiteY6" fmla="*/ 179294 h 806823"/>
                    <a:gd name="connsiteX7" fmla="*/ 741082 w 884518"/>
                    <a:gd name="connsiteY7" fmla="*/ 239058 h 806823"/>
                    <a:gd name="connsiteX8" fmla="*/ 818776 w 884518"/>
                    <a:gd name="connsiteY8" fmla="*/ 239058 h 806823"/>
                    <a:gd name="connsiteX9" fmla="*/ 884518 w 884518"/>
                    <a:gd name="connsiteY9" fmla="*/ 251011 h 806823"/>
                    <a:gd name="connsiteX10" fmla="*/ 735106 w 884518"/>
                    <a:gd name="connsiteY10" fmla="*/ 681317 h 806823"/>
                    <a:gd name="connsiteX11" fmla="*/ 729129 w 884518"/>
                    <a:gd name="connsiteY11" fmla="*/ 788894 h 806823"/>
                    <a:gd name="connsiteX12" fmla="*/ 227106 w 884518"/>
                    <a:gd name="connsiteY12" fmla="*/ 806823 h 806823"/>
                    <a:gd name="connsiteX13" fmla="*/ 0 w 884518"/>
                    <a:gd name="connsiteY13" fmla="*/ 149411 h 80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4518" h="806823">
                      <a:moveTo>
                        <a:pt x="0" y="149411"/>
                      </a:moveTo>
                      <a:lnTo>
                        <a:pt x="472141" y="0"/>
                      </a:lnTo>
                      <a:lnTo>
                        <a:pt x="478118" y="77694"/>
                      </a:lnTo>
                      <a:lnTo>
                        <a:pt x="531906" y="53788"/>
                      </a:lnTo>
                      <a:lnTo>
                        <a:pt x="543859" y="185270"/>
                      </a:lnTo>
                      <a:lnTo>
                        <a:pt x="645459" y="197223"/>
                      </a:lnTo>
                      <a:lnTo>
                        <a:pt x="705223" y="179294"/>
                      </a:lnTo>
                      <a:lnTo>
                        <a:pt x="741082" y="239058"/>
                      </a:lnTo>
                      <a:lnTo>
                        <a:pt x="818776" y="239058"/>
                      </a:lnTo>
                      <a:lnTo>
                        <a:pt x="884518" y="251011"/>
                      </a:lnTo>
                      <a:lnTo>
                        <a:pt x="735106" y="681317"/>
                      </a:lnTo>
                      <a:lnTo>
                        <a:pt x="729129" y="788894"/>
                      </a:lnTo>
                      <a:lnTo>
                        <a:pt x="227106" y="806823"/>
                      </a:lnTo>
                      <a:lnTo>
                        <a:pt x="0" y="149411"/>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フリーフォーム 5"/>
                <p:cNvSpPr/>
                <p:nvPr/>
              </p:nvSpPr>
              <p:spPr>
                <a:xfrm>
                  <a:off x="5280856" y="4215341"/>
                  <a:ext cx="1138668" cy="778090"/>
                </a:xfrm>
                <a:custGeom>
                  <a:avLst/>
                  <a:gdLst>
                    <a:gd name="connsiteX0" fmla="*/ 159544 w 1143000"/>
                    <a:gd name="connsiteY0" fmla="*/ 0 h 781050"/>
                    <a:gd name="connsiteX1" fmla="*/ 245269 w 1143000"/>
                    <a:gd name="connsiteY1" fmla="*/ 33337 h 781050"/>
                    <a:gd name="connsiteX2" fmla="*/ 407194 w 1143000"/>
                    <a:gd name="connsiteY2" fmla="*/ 0 h 781050"/>
                    <a:gd name="connsiteX3" fmla="*/ 419100 w 1143000"/>
                    <a:gd name="connsiteY3" fmla="*/ 11906 h 781050"/>
                    <a:gd name="connsiteX4" fmla="*/ 592931 w 1143000"/>
                    <a:gd name="connsiteY4" fmla="*/ 135731 h 781050"/>
                    <a:gd name="connsiteX5" fmla="*/ 697706 w 1143000"/>
                    <a:gd name="connsiteY5" fmla="*/ 114300 h 781050"/>
                    <a:gd name="connsiteX6" fmla="*/ 759619 w 1143000"/>
                    <a:gd name="connsiteY6" fmla="*/ 111918 h 781050"/>
                    <a:gd name="connsiteX7" fmla="*/ 852487 w 1143000"/>
                    <a:gd name="connsiteY7" fmla="*/ 138112 h 781050"/>
                    <a:gd name="connsiteX8" fmla="*/ 916781 w 1143000"/>
                    <a:gd name="connsiteY8" fmla="*/ 204787 h 781050"/>
                    <a:gd name="connsiteX9" fmla="*/ 985837 w 1143000"/>
                    <a:gd name="connsiteY9" fmla="*/ 342900 h 781050"/>
                    <a:gd name="connsiteX10" fmla="*/ 1064419 w 1143000"/>
                    <a:gd name="connsiteY10" fmla="*/ 416718 h 781050"/>
                    <a:gd name="connsiteX11" fmla="*/ 1107281 w 1143000"/>
                    <a:gd name="connsiteY11" fmla="*/ 411956 h 781050"/>
                    <a:gd name="connsiteX12" fmla="*/ 1143000 w 1143000"/>
                    <a:gd name="connsiteY12" fmla="*/ 500062 h 781050"/>
                    <a:gd name="connsiteX13" fmla="*/ 1040606 w 1143000"/>
                    <a:gd name="connsiteY13" fmla="*/ 428625 h 781050"/>
                    <a:gd name="connsiteX14" fmla="*/ 1000125 w 1143000"/>
                    <a:gd name="connsiteY14" fmla="*/ 428625 h 781050"/>
                    <a:gd name="connsiteX15" fmla="*/ 773906 w 1143000"/>
                    <a:gd name="connsiteY15" fmla="*/ 781050 h 781050"/>
                    <a:gd name="connsiteX16" fmla="*/ 535781 w 1143000"/>
                    <a:gd name="connsiteY16" fmla="*/ 633412 h 781050"/>
                    <a:gd name="connsiteX17" fmla="*/ 466725 w 1143000"/>
                    <a:gd name="connsiteY17" fmla="*/ 595312 h 781050"/>
                    <a:gd name="connsiteX18" fmla="*/ 371475 w 1143000"/>
                    <a:gd name="connsiteY18" fmla="*/ 564356 h 781050"/>
                    <a:gd name="connsiteX19" fmla="*/ 259556 w 1143000"/>
                    <a:gd name="connsiteY19" fmla="*/ 535781 h 781050"/>
                    <a:gd name="connsiteX20" fmla="*/ 159544 w 1143000"/>
                    <a:gd name="connsiteY20" fmla="*/ 523875 h 781050"/>
                    <a:gd name="connsiteX21" fmla="*/ 66675 w 1143000"/>
                    <a:gd name="connsiteY21" fmla="*/ 511968 h 781050"/>
                    <a:gd name="connsiteX22" fmla="*/ 2381 w 1143000"/>
                    <a:gd name="connsiteY22" fmla="*/ 521493 h 781050"/>
                    <a:gd name="connsiteX23" fmla="*/ 0 w 1143000"/>
                    <a:gd name="connsiteY23" fmla="*/ 400050 h 781050"/>
                    <a:gd name="connsiteX24" fmla="*/ 159544 w 1143000"/>
                    <a:gd name="connsiteY24" fmla="*/ 0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0" h="781050">
                      <a:moveTo>
                        <a:pt x="159544" y="0"/>
                      </a:moveTo>
                      <a:lnTo>
                        <a:pt x="245269" y="33337"/>
                      </a:lnTo>
                      <a:lnTo>
                        <a:pt x="407194" y="0"/>
                      </a:lnTo>
                      <a:lnTo>
                        <a:pt x="419100" y="11906"/>
                      </a:lnTo>
                      <a:lnTo>
                        <a:pt x="592931" y="135731"/>
                      </a:lnTo>
                      <a:lnTo>
                        <a:pt x="697706" y="114300"/>
                      </a:lnTo>
                      <a:lnTo>
                        <a:pt x="759619" y="111918"/>
                      </a:lnTo>
                      <a:lnTo>
                        <a:pt x="852487" y="138112"/>
                      </a:lnTo>
                      <a:lnTo>
                        <a:pt x="916781" y="204787"/>
                      </a:lnTo>
                      <a:lnTo>
                        <a:pt x="985837" y="342900"/>
                      </a:lnTo>
                      <a:lnTo>
                        <a:pt x="1064419" y="416718"/>
                      </a:lnTo>
                      <a:lnTo>
                        <a:pt x="1107281" y="411956"/>
                      </a:lnTo>
                      <a:lnTo>
                        <a:pt x="1143000" y="500062"/>
                      </a:lnTo>
                      <a:lnTo>
                        <a:pt x="1040606" y="428625"/>
                      </a:lnTo>
                      <a:lnTo>
                        <a:pt x="1000125" y="428625"/>
                      </a:lnTo>
                      <a:lnTo>
                        <a:pt x="773906" y="781050"/>
                      </a:lnTo>
                      <a:lnTo>
                        <a:pt x="535781" y="633412"/>
                      </a:lnTo>
                      <a:lnTo>
                        <a:pt x="466725" y="595312"/>
                      </a:lnTo>
                      <a:lnTo>
                        <a:pt x="371475" y="564356"/>
                      </a:lnTo>
                      <a:lnTo>
                        <a:pt x="259556" y="535781"/>
                      </a:lnTo>
                      <a:lnTo>
                        <a:pt x="159544" y="523875"/>
                      </a:lnTo>
                      <a:lnTo>
                        <a:pt x="66675" y="511968"/>
                      </a:lnTo>
                      <a:lnTo>
                        <a:pt x="2381" y="521493"/>
                      </a:lnTo>
                      <a:cubicBezTo>
                        <a:pt x="1587" y="481012"/>
                        <a:pt x="794" y="440531"/>
                        <a:pt x="0" y="400050"/>
                      </a:cubicBezTo>
                      <a:lnTo>
                        <a:pt x="159544"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フリーフォーム 6"/>
                <p:cNvSpPr/>
                <p:nvPr/>
              </p:nvSpPr>
              <p:spPr>
                <a:xfrm>
                  <a:off x="6089785" y="4680297"/>
                  <a:ext cx="562217" cy="593056"/>
                </a:xfrm>
                <a:custGeom>
                  <a:avLst/>
                  <a:gdLst>
                    <a:gd name="connsiteX0" fmla="*/ 209550 w 564356"/>
                    <a:gd name="connsiteY0" fmla="*/ 0 h 595312"/>
                    <a:gd name="connsiteX1" fmla="*/ 466725 w 564356"/>
                    <a:gd name="connsiteY1" fmla="*/ 188118 h 595312"/>
                    <a:gd name="connsiteX2" fmla="*/ 459581 w 564356"/>
                    <a:gd name="connsiteY2" fmla="*/ 257175 h 595312"/>
                    <a:gd name="connsiteX3" fmla="*/ 469106 w 564356"/>
                    <a:gd name="connsiteY3" fmla="*/ 323850 h 595312"/>
                    <a:gd name="connsiteX4" fmla="*/ 535781 w 564356"/>
                    <a:gd name="connsiteY4" fmla="*/ 400050 h 595312"/>
                    <a:gd name="connsiteX5" fmla="*/ 523875 w 564356"/>
                    <a:gd name="connsiteY5" fmla="*/ 419100 h 595312"/>
                    <a:gd name="connsiteX6" fmla="*/ 538163 w 564356"/>
                    <a:gd name="connsiteY6" fmla="*/ 473868 h 595312"/>
                    <a:gd name="connsiteX7" fmla="*/ 564356 w 564356"/>
                    <a:gd name="connsiteY7" fmla="*/ 488156 h 595312"/>
                    <a:gd name="connsiteX8" fmla="*/ 538163 w 564356"/>
                    <a:gd name="connsiteY8" fmla="*/ 595312 h 595312"/>
                    <a:gd name="connsiteX9" fmla="*/ 323850 w 564356"/>
                    <a:gd name="connsiteY9" fmla="*/ 521493 h 595312"/>
                    <a:gd name="connsiteX10" fmla="*/ 211931 w 564356"/>
                    <a:gd name="connsiteY10" fmla="*/ 457200 h 595312"/>
                    <a:gd name="connsiteX11" fmla="*/ 107156 w 564356"/>
                    <a:gd name="connsiteY11" fmla="*/ 402431 h 595312"/>
                    <a:gd name="connsiteX12" fmla="*/ 0 w 564356"/>
                    <a:gd name="connsiteY12" fmla="*/ 328612 h 595312"/>
                    <a:gd name="connsiteX13" fmla="*/ 209550 w 564356"/>
                    <a:gd name="connsiteY13" fmla="*/ 0 h 59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4356" h="595312">
                      <a:moveTo>
                        <a:pt x="209550" y="0"/>
                      </a:moveTo>
                      <a:lnTo>
                        <a:pt x="466725" y="188118"/>
                      </a:lnTo>
                      <a:lnTo>
                        <a:pt x="459581" y="257175"/>
                      </a:lnTo>
                      <a:lnTo>
                        <a:pt x="469106" y="323850"/>
                      </a:lnTo>
                      <a:lnTo>
                        <a:pt x="535781" y="400050"/>
                      </a:lnTo>
                      <a:lnTo>
                        <a:pt x="523875" y="419100"/>
                      </a:lnTo>
                      <a:lnTo>
                        <a:pt x="538163" y="473868"/>
                      </a:lnTo>
                      <a:lnTo>
                        <a:pt x="564356" y="488156"/>
                      </a:lnTo>
                      <a:lnTo>
                        <a:pt x="538163" y="595312"/>
                      </a:lnTo>
                      <a:lnTo>
                        <a:pt x="323850" y="521493"/>
                      </a:lnTo>
                      <a:lnTo>
                        <a:pt x="211931" y="457200"/>
                      </a:lnTo>
                      <a:lnTo>
                        <a:pt x="107156" y="402431"/>
                      </a:lnTo>
                      <a:lnTo>
                        <a:pt x="0" y="328612"/>
                      </a:lnTo>
                      <a:lnTo>
                        <a:pt x="209550"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フリーフォーム 7"/>
                <p:cNvSpPr/>
                <p:nvPr/>
              </p:nvSpPr>
              <p:spPr>
                <a:xfrm>
                  <a:off x="5700740" y="5040876"/>
                  <a:ext cx="915680" cy="595428"/>
                </a:xfrm>
                <a:custGeom>
                  <a:avLst/>
                  <a:gdLst>
                    <a:gd name="connsiteX0" fmla="*/ 366713 w 919163"/>
                    <a:gd name="connsiteY0" fmla="*/ 0 h 597693"/>
                    <a:gd name="connsiteX1" fmla="*/ 35719 w 919163"/>
                    <a:gd name="connsiteY1" fmla="*/ 476250 h 597693"/>
                    <a:gd name="connsiteX2" fmla="*/ 0 w 919163"/>
                    <a:gd name="connsiteY2" fmla="*/ 597693 h 597693"/>
                    <a:gd name="connsiteX3" fmla="*/ 69056 w 919163"/>
                    <a:gd name="connsiteY3" fmla="*/ 469106 h 597693"/>
                    <a:gd name="connsiteX4" fmla="*/ 97631 w 919163"/>
                    <a:gd name="connsiteY4" fmla="*/ 442912 h 597693"/>
                    <a:gd name="connsiteX5" fmla="*/ 190500 w 919163"/>
                    <a:gd name="connsiteY5" fmla="*/ 442912 h 597693"/>
                    <a:gd name="connsiteX6" fmla="*/ 271463 w 919163"/>
                    <a:gd name="connsiteY6" fmla="*/ 419100 h 597693"/>
                    <a:gd name="connsiteX7" fmla="*/ 564356 w 919163"/>
                    <a:gd name="connsiteY7" fmla="*/ 492918 h 597693"/>
                    <a:gd name="connsiteX8" fmla="*/ 650081 w 919163"/>
                    <a:gd name="connsiteY8" fmla="*/ 481012 h 597693"/>
                    <a:gd name="connsiteX9" fmla="*/ 669131 w 919163"/>
                    <a:gd name="connsiteY9" fmla="*/ 516731 h 597693"/>
                    <a:gd name="connsiteX10" fmla="*/ 738188 w 919163"/>
                    <a:gd name="connsiteY10" fmla="*/ 573881 h 597693"/>
                    <a:gd name="connsiteX11" fmla="*/ 819150 w 919163"/>
                    <a:gd name="connsiteY11" fmla="*/ 585787 h 597693"/>
                    <a:gd name="connsiteX12" fmla="*/ 833438 w 919163"/>
                    <a:gd name="connsiteY12" fmla="*/ 531018 h 597693"/>
                    <a:gd name="connsiteX13" fmla="*/ 862013 w 919163"/>
                    <a:gd name="connsiteY13" fmla="*/ 459581 h 597693"/>
                    <a:gd name="connsiteX14" fmla="*/ 919163 w 919163"/>
                    <a:gd name="connsiteY14" fmla="*/ 271462 h 597693"/>
                    <a:gd name="connsiteX15" fmla="*/ 690563 w 919163"/>
                    <a:gd name="connsiteY15" fmla="*/ 188118 h 597693"/>
                    <a:gd name="connsiteX16" fmla="*/ 495300 w 919163"/>
                    <a:gd name="connsiteY16" fmla="*/ 85725 h 597693"/>
                    <a:gd name="connsiteX17" fmla="*/ 366713 w 919163"/>
                    <a:gd name="connsiteY17" fmla="*/ 0 h 59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9163" h="597693">
                      <a:moveTo>
                        <a:pt x="366713" y="0"/>
                      </a:moveTo>
                      <a:lnTo>
                        <a:pt x="35719" y="476250"/>
                      </a:lnTo>
                      <a:lnTo>
                        <a:pt x="0" y="597693"/>
                      </a:lnTo>
                      <a:lnTo>
                        <a:pt x="69056" y="469106"/>
                      </a:lnTo>
                      <a:lnTo>
                        <a:pt x="97631" y="442912"/>
                      </a:lnTo>
                      <a:lnTo>
                        <a:pt x="190500" y="442912"/>
                      </a:lnTo>
                      <a:lnTo>
                        <a:pt x="271463" y="419100"/>
                      </a:lnTo>
                      <a:lnTo>
                        <a:pt x="564356" y="492918"/>
                      </a:lnTo>
                      <a:lnTo>
                        <a:pt x="650081" y="481012"/>
                      </a:lnTo>
                      <a:lnTo>
                        <a:pt x="669131" y="516731"/>
                      </a:lnTo>
                      <a:lnTo>
                        <a:pt x="738188" y="573881"/>
                      </a:lnTo>
                      <a:lnTo>
                        <a:pt x="819150" y="585787"/>
                      </a:lnTo>
                      <a:lnTo>
                        <a:pt x="833438" y="531018"/>
                      </a:lnTo>
                      <a:lnTo>
                        <a:pt x="862013" y="459581"/>
                      </a:lnTo>
                      <a:lnTo>
                        <a:pt x="919163" y="271462"/>
                      </a:lnTo>
                      <a:lnTo>
                        <a:pt x="690563" y="188118"/>
                      </a:lnTo>
                      <a:lnTo>
                        <a:pt x="495300" y="85725"/>
                      </a:lnTo>
                      <a:lnTo>
                        <a:pt x="366713"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フリーフォーム 9"/>
                <p:cNvSpPr/>
                <p:nvPr/>
              </p:nvSpPr>
              <p:spPr>
                <a:xfrm>
                  <a:off x="4793456" y="5526881"/>
                  <a:ext cx="897732" cy="592932"/>
                </a:xfrm>
                <a:custGeom>
                  <a:avLst/>
                  <a:gdLst>
                    <a:gd name="connsiteX0" fmla="*/ 2382 w 897732"/>
                    <a:gd name="connsiteY0" fmla="*/ 35719 h 592932"/>
                    <a:gd name="connsiteX1" fmla="*/ 0 w 897732"/>
                    <a:gd name="connsiteY1" fmla="*/ 359569 h 592932"/>
                    <a:gd name="connsiteX2" fmla="*/ 45244 w 897732"/>
                    <a:gd name="connsiteY2" fmla="*/ 352425 h 592932"/>
                    <a:gd name="connsiteX3" fmla="*/ 190500 w 897732"/>
                    <a:gd name="connsiteY3" fmla="*/ 311944 h 592932"/>
                    <a:gd name="connsiteX4" fmla="*/ 264319 w 897732"/>
                    <a:gd name="connsiteY4" fmla="*/ 461963 h 592932"/>
                    <a:gd name="connsiteX5" fmla="*/ 628650 w 897732"/>
                    <a:gd name="connsiteY5" fmla="*/ 592932 h 592932"/>
                    <a:gd name="connsiteX6" fmla="*/ 731044 w 897732"/>
                    <a:gd name="connsiteY6" fmla="*/ 416719 h 592932"/>
                    <a:gd name="connsiteX7" fmla="*/ 764382 w 897732"/>
                    <a:gd name="connsiteY7" fmla="*/ 361950 h 592932"/>
                    <a:gd name="connsiteX8" fmla="*/ 776288 w 897732"/>
                    <a:gd name="connsiteY8" fmla="*/ 314325 h 592932"/>
                    <a:gd name="connsiteX9" fmla="*/ 878682 w 897732"/>
                    <a:gd name="connsiteY9" fmla="*/ 202407 h 592932"/>
                    <a:gd name="connsiteX10" fmla="*/ 871538 w 897732"/>
                    <a:gd name="connsiteY10" fmla="*/ 69057 h 592932"/>
                    <a:gd name="connsiteX11" fmla="*/ 897732 w 897732"/>
                    <a:gd name="connsiteY11" fmla="*/ 0 h 592932"/>
                    <a:gd name="connsiteX12" fmla="*/ 2382 w 897732"/>
                    <a:gd name="connsiteY12" fmla="*/ 35719 h 5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732" h="592932">
                      <a:moveTo>
                        <a:pt x="2382" y="35719"/>
                      </a:moveTo>
                      <a:lnTo>
                        <a:pt x="0" y="359569"/>
                      </a:lnTo>
                      <a:lnTo>
                        <a:pt x="45244" y="352425"/>
                      </a:lnTo>
                      <a:lnTo>
                        <a:pt x="190500" y="311944"/>
                      </a:lnTo>
                      <a:lnTo>
                        <a:pt x="264319" y="461963"/>
                      </a:lnTo>
                      <a:lnTo>
                        <a:pt x="628650" y="592932"/>
                      </a:lnTo>
                      <a:lnTo>
                        <a:pt x="731044" y="416719"/>
                      </a:lnTo>
                      <a:lnTo>
                        <a:pt x="764382" y="361950"/>
                      </a:lnTo>
                      <a:lnTo>
                        <a:pt x="776288" y="314325"/>
                      </a:lnTo>
                      <a:lnTo>
                        <a:pt x="878682" y="202407"/>
                      </a:lnTo>
                      <a:lnTo>
                        <a:pt x="871538" y="69057"/>
                      </a:lnTo>
                      <a:lnTo>
                        <a:pt x="897732" y="0"/>
                      </a:lnTo>
                      <a:lnTo>
                        <a:pt x="2382" y="35719"/>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フリーフォーム 10"/>
                <p:cNvSpPr/>
                <p:nvPr/>
              </p:nvSpPr>
              <p:spPr>
                <a:xfrm>
                  <a:off x="6422231" y="5312569"/>
                  <a:ext cx="1042988" cy="997744"/>
                </a:xfrm>
                <a:custGeom>
                  <a:avLst/>
                  <a:gdLst>
                    <a:gd name="connsiteX0" fmla="*/ 228600 w 1042988"/>
                    <a:gd name="connsiteY0" fmla="*/ 0 h 997744"/>
                    <a:gd name="connsiteX1" fmla="*/ 821532 w 1042988"/>
                    <a:gd name="connsiteY1" fmla="*/ 138112 h 997744"/>
                    <a:gd name="connsiteX2" fmla="*/ 966788 w 1042988"/>
                    <a:gd name="connsiteY2" fmla="*/ 159544 h 997744"/>
                    <a:gd name="connsiteX3" fmla="*/ 959644 w 1042988"/>
                    <a:gd name="connsiteY3" fmla="*/ 190500 h 997744"/>
                    <a:gd name="connsiteX4" fmla="*/ 976313 w 1042988"/>
                    <a:gd name="connsiteY4" fmla="*/ 207169 h 997744"/>
                    <a:gd name="connsiteX5" fmla="*/ 976313 w 1042988"/>
                    <a:gd name="connsiteY5" fmla="*/ 259556 h 997744"/>
                    <a:gd name="connsiteX6" fmla="*/ 1007269 w 1042988"/>
                    <a:gd name="connsiteY6" fmla="*/ 288131 h 997744"/>
                    <a:gd name="connsiteX7" fmla="*/ 1028700 w 1042988"/>
                    <a:gd name="connsiteY7" fmla="*/ 323850 h 997744"/>
                    <a:gd name="connsiteX8" fmla="*/ 969169 w 1042988"/>
                    <a:gd name="connsiteY8" fmla="*/ 423862 h 997744"/>
                    <a:gd name="connsiteX9" fmla="*/ 1028700 w 1042988"/>
                    <a:gd name="connsiteY9" fmla="*/ 473869 h 997744"/>
                    <a:gd name="connsiteX10" fmla="*/ 1007269 w 1042988"/>
                    <a:gd name="connsiteY10" fmla="*/ 509587 h 997744"/>
                    <a:gd name="connsiteX11" fmla="*/ 995363 w 1042988"/>
                    <a:gd name="connsiteY11" fmla="*/ 573881 h 997744"/>
                    <a:gd name="connsiteX12" fmla="*/ 1042988 w 1042988"/>
                    <a:gd name="connsiteY12" fmla="*/ 657225 h 997744"/>
                    <a:gd name="connsiteX13" fmla="*/ 997744 w 1042988"/>
                    <a:gd name="connsiteY13" fmla="*/ 702469 h 997744"/>
                    <a:gd name="connsiteX14" fmla="*/ 764382 w 1042988"/>
                    <a:gd name="connsiteY14" fmla="*/ 776287 h 997744"/>
                    <a:gd name="connsiteX15" fmla="*/ 642938 w 1042988"/>
                    <a:gd name="connsiteY15" fmla="*/ 981075 h 997744"/>
                    <a:gd name="connsiteX16" fmla="*/ 616744 w 1042988"/>
                    <a:gd name="connsiteY16" fmla="*/ 992981 h 997744"/>
                    <a:gd name="connsiteX17" fmla="*/ 552450 w 1042988"/>
                    <a:gd name="connsiteY17" fmla="*/ 997744 h 997744"/>
                    <a:gd name="connsiteX18" fmla="*/ 540544 w 1042988"/>
                    <a:gd name="connsiteY18" fmla="*/ 942975 h 997744"/>
                    <a:gd name="connsiteX19" fmla="*/ 485775 w 1042988"/>
                    <a:gd name="connsiteY19" fmla="*/ 923925 h 997744"/>
                    <a:gd name="connsiteX20" fmla="*/ 442913 w 1042988"/>
                    <a:gd name="connsiteY20" fmla="*/ 888206 h 997744"/>
                    <a:gd name="connsiteX21" fmla="*/ 347663 w 1042988"/>
                    <a:gd name="connsiteY21" fmla="*/ 871537 h 997744"/>
                    <a:gd name="connsiteX22" fmla="*/ 292894 w 1042988"/>
                    <a:gd name="connsiteY22" fmla="*/ 828675 h 997744"/>
                    <a:gd name="connsiteX23" fmla="*/ 247650 w 1042988"/>
                    <a:gd name="connsiteY23" fmla="*/ 819150 h 997744"/>
                    <a:gd name="connsiteX24" fmla="*/ 130969 w 1042988"/>
                    <a:gd name="connsiteY24" fmla="*/ 726281 h 997744"/>
                    <a:gd name="connsiteX25" fmla="*/ 2382 w 1042988"/>
                    <a:gd name="connsiteY25" fmla="*/ 700087 h 997744"/>
                    <a:gd name="connsiteX26" fmla="*/ 0 w 1042988"/>
                    <a:gd name="connsiteY26" fmla="*/ 619125 h 997744"/>
                    <a:gd name="connsiteX27" fmla="*/ 23813 w 1042988"/>
                    <a:gd name="connsiteY27" fmla="*/ 619125 h 997744"/>
                    <a:gd name="connsiteX28" fmla="*/ 73819 w 1042988"/>
                    <a:gd name="connsiteY28" fmla="*/ 516731 h 997744"/>
                    <a:gd name="connsiteX29" fmla="*/ 107157 w 1042988"/>
                    <a:gd name="connsiteY29" fmla="*/ 502444 h 997744"/>
                    <a:gd name="connsiteX30" fmla="*/ 147638 w 1042988"/>
                    <a:gd name="connsiteY30" fmla="*/ 402431 h 997744"/>
                    <a:gd name="connsiteX31" fmla="*/ 192882 w 1042988"/>
                    <a:gd name="connsiteY31" fmla="*/ 373856 h 997744"/>
                    <a:gd name="connsiteX32" fmla="*/ 250032 w 1042988"/>
                    <a:gd name="connsiteY32" fmla="*/ 250031 h 997744"/>
                    <a:gd name="connsiteX33" fmla="*/ 242888 w 1042988"/>
                    <a:gd name="connsiteY33" fmla="*/ 221456 h 997744"/>
                    <a:gd name="connsiteX34" fmla="*/ 216694 w 1042988"/>
                    <a:gd name="connsiteY34" fmla="*/ 202406 h 997744"/>
                    <a:gd name="connsiteX35" fmla="*/ 171450 w 1042988"/>
                    <a:gd name="connsiteY35" fmla="*/ 183356 h 997744"/>
                    <a:gd name="connsiteX36" fmla="*/ 228600 w 1042988"/>
                    <a:gd name="connsiteY36" fmla="*/ 0 h 99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42988" h="997744">
                      <a:moveTo>
                        <a:pt x="228600" y="0"/>
                      </a:moveTo>
                      <a:lnTo>
                        <a:pt x="821532" y="138112"/>
                      </a:lnTo>
                      <a:lnTo>
                        <a:pt x="966788" y="159544"/>
                      </a:lnTo>
                      <a:lnTo>
                        <a:pt x="959644" y="190500"/>
                      </a:lnTo>
                      <a:lnTo>
                        <a:pt x="976313" y="207169"/>
                      </a:lnTo>
                      <a:lnTo>
                        <a:pt x="976313" y="259556"/>
                      </a:lnTo>
                      <a:lnTo>
                        <a:pt x="1007269" y="288131"/>
                      </a:lnTo>
                      <a:lnTo>
                        <a:pt x="1028700" y="323850"/>
                      </a:lnTo>
                      <a:lnTo>
                        <a:pt x="969169" y="423862"/>
                      </a:lnTo>
                      <a:lnTo>
                        <a:pt x="1028700" y="473869"/>
                      </a:lnTo>
                      <a:lnTo>
                        <a:pt x="1007269" y="509587"/>
                      </a:lnTo>
                      <a:lnTo>
                        <a:pt x="995363" y="573881"/>
                      </a:lnTo>
                      <a:lnTo>
                        <a:pt x="1042988" y="657225"/>
                      </a:lnTo>
                      <a:lnTo>
                        <a:pt x="997744" y="702469"/>
                      </a:lnTo>
                      <a:lnTo>
                        <a:pt x="764382" y="776287"/>
                      </a:lnTo>
                      <a:lnTo>
                        <a:pt x="642938" y="981075"/>
                      </a:lnTo>
                      <a:lnTo>
                        <a:pt x="616744" y="992981"/>
                      </a:lnTo>
                      <a:lnTo>
                        <a:pt x="552450" y="997744"/>
                      </a:lnTo>
                      <a:lnTo>
                        <a:pt x="540544" y="942975"/>
                      </a:lnTo>
                      <a:lnTo>
                        <a:pt x="485775" y="923925"/>
                      </a:lnTo>
                      <a:lnTo>
                        <a:pt x="442913" y="888206"/>
                      </a:lnTo>
                      <a:lnTo>
                        <a:pt x="347663" y="871537"/>
                      </a:lnTo>
                      <a:lnTo>
                        <a:pt x="292894" y="828675"/>
                      </a:lnTo>
                      <a:lnTo>
                        <a:pt x="247650" y="819150"/>
                      </a:lnTo>
                      <a:lnTo>
                        <a:pt x="130969" y="726281"/>
                      </a:lnTo>
                      <a:lnTo>
                        <a:pt x="2382" y="700087"/>
                      </a:lnTo>
                      <a:lnTo>
                        <a:pt x="0" y="619125"/>
                      </a:lnTo>
                      <a:lnTo>
                        <a:pt x="23813" y="619125"/>
                      </a:lnTo>
                      <a:lnTo>
                        <a:pt x="73819" y="516731"/>
                      </a:lnTo>
                      <a:lnTo>
                        <a:pt x="107157" y="502444"/>
                      </a:lnTo>
                      <a:lnTo>
                        <a:pt x="147638" y="402431"/>
                      </a:lnTo>
                      <a:lnTo>
                        <a:pt x="192882" y="373856"/>
                      </a:lnTo>
                      <a:lnTo>
                        <a:pt x="250032" y="250031"/>
                      </a:lnTo>
                      <a:lnTo>
                        <a:pt x="242888" y="221456"/>
                      </a:lnTo>
                      <a:lnTo>
                        <a:pt x="216694" y="202406"/>
                      </a:lnTo>
                      <a:lnTo>
                        <a:pt x="171450" y="183356"/>
                      </a:lnTo>
                      <a:lnTo>
                        <a:pt x="228600"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フリーフォーム 11"/>
                <p:cNvSpPr/>
                <p:nvPr/>
              </p:nvSpPr>
              <p:spPr>
                <a:xfrm>
                  <a:off x="6588919" y="4936331"/>
                  <a:ext cx="1052512" cy="497682"/>
                </a:xfrm>
                <a:custGeom>
                  <a:avLst/>
                  <a:gdLst>
                    <a:gd name="connsiteX0" fmla="*/ 69056 w 1052512"/>
                    <a:gd name="connsiteY0" fmla="*/ 340519 h 497682"/>
                    <a:gd name="connsiteX1" fmla="*/ 111919 w 1052512"/>
                    <a:gd name="connsiteY1" fmla="*/ 211932 h 497682"/>
                    <a:gd name="connsiteX2" fmla="*/ 59531 w 1052512"/>
                    <a:gd name="connsiteY2" fmla="*/ 171450 h 497682"/>
                    <a:gd name="connsiteX3" fmla="*/ 64294 w 1052512"/>
                    <a:gd name="connsiteY3" fmla="*/ 123825 h 497682"/>
                    <a:gd name="connsiteX4" fmla="*/ 0 w 1052512"/>
                    <a:gd name="connsiteY4" fmla="*/ 52388 h 497682"/>
                    <a:gd name="connsiteX5" fmla="*/ 92869 w 1052512"/>
                    <a:gd name="connsiteY5" fmla="*/ 126207 h 497682"/>
                    <a:gd name="connsiteX6" fmla="*/ 161925 w 1052512"/>
                    <a:gd name="connsiteY6" fmla="*/ 178594 h 497682"/>
                    <a:gd name="connsiteX7" fmla="*/ 235744 w 1052512"/>
                    <a:gd name="connsiteY7" fmla="*/ 192882 h 497682"/>
                    <a:gd name="connsiteX8" fmla="*/ 297656 w 1052512"/>
                    <a:gd name="connsiteY8" fmla="*/ 150019 h 497682"/>
                    <a:gd name="connsiteX9" fmla="*/ 342900 w 1052512"/>
                    <a:gd name="connsiteY9" fmla="*/ 71438 h 497682"/>
                    <a:gd name="connsiteX10" fmla="*/ 423862 w 1052512"/>
                    <a:gd name="connsiteY10" fmla="*/ 45244 h 497682"/>
                    <a:gd name="connsiteX11" fmla="*/ 542925 w 1052512"/>
                    <a:gd name="connsiteY11" fmla="*/ 42863 h 497682"/>
                    <a:gd name="connsiteX12" fmla="*/ 616744 w 1052512"/>
                    <a:gd name="connsiteY12" fmla="*/ 0 h 497682"/>
                    <a:gd name="connsiteX13" fmla="*/ 685800 w 1052512"/>
                    <a:gd name="connsiteY13" fmla="*/ 52388 h 497682"/>
                    <a:gd name="connsiteX14" fmla="*/ 759619 w 1052512"/>
                    <a:gd name="connsiteY14" fmla="*/ 66675 h 497682"/>
                    <a:gd name="connsiteX15" fmla="*/ 864394 w 1052512"/>
                    <a:gd name="connsiteY15" fmla="*/ 142875 h 497682"/>
                    <a:gd name="connsiteX16" fmla="*/ 1031081 w 1052512"/>
                    <a:gd name="connsiteY16" fmla="*/ 66675 h 497682"/>
                    <a:gd name="connsiteX17" fmla="*/ 1038225 w 1052512"/>
                    <a:gd name="connsiteY17" fmla="*/ 109538 h 497682"/>
                    <a:gd name="connsiteX18" fmla="*/ 1052512 w 1052512"/>
                    <a:gd name="connsiteY18" fmla="*/ 145257 h 497682"/>
                    <a:gd name="connsiteX19" fmla="*/ 1031081 w 1052512"/>
                    <a:gd name="connsiteY19" fmla="*/ 164307 h 497682"/>
                    <a:gd name="connsiteX20" fmla="*/ 1038225 w 1052512"/>
                    <a:gd name="connsiteY20" fmla="*/ 316707 h 497682"/>
                    <a:gd name="connsiteX21" fmla="*/ 1014412 w 1052512"/>
                    <a:gd name="connsiteY21" fmla="*/ 364332 h 497682"/>
                    <a:gd name="connsiteX22" fmla="*/ 966787 w 1052512"/>
                    <a:gd name="connsiteY22" fmla="*/ 397669 h 497682"/>
                    <a:gd name="connsiteX23" fmla="*/ 923925 w 1052512"/>
                    <a:gd name="connsiteY23" fmla="*/ 421482 h 497682"/>
                    <a:gd name="connsiteX24" fmla="*/ 881062 w 1052512"/>
                    <a:gd name="connsiteY24" fmla="*/ 442913 h 497682"/>
                    <a:gd name="connsiteX25" fmla="*/ 838200 w 1052512"/>
                    <a:gd name="connsiteY25" fmla="*/ 442913 h 497682"/>
                    <a:gd name="connsiteX26" fmla="*/ 814387 w 1052512"/>
                    <a:gd name="connsiteY26" fmla="*/ 497682 h 497682"/>
                    <a:gd name="connsiteX27" fmla="*/ 69056 w 1052512"/>
                    <a:gd name="connsiteY27" fmla="*/ 340519 h 49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2512" h="497682">
                      <a:moveTo>
                        <a:pt x="69056" y="340519"/>
                      </a:moveTo>
                      <a:lnTo>
                        <a:pt x="111919" y="211932"/>
                      </a:lnTo>
                      <a:lnTo>
                        <a:pt x="59531" y="171450"/>
                      </a:lnTo>
                      <a:lnTo>
                        <a:pt x="64294" y="123825"/>
                      </a:lnTo>
                      <a:lnTo>
                        <a:pt x="0" y="52388"/>
                      </a:lnTo>
                      <a:lnTo>
                        <a:pt x="92869" y="126207"/>
                      </a:lnTo>
                      <a:lnTo>
                        <a:pt x="161925" y="178594"/>
                      </a:lnTo>
                      <a:lnTo>
                        <a:pt x="235744" y="192882"/>
                      </a:lnTo>
                      <a:lnTo>
                        <a:pt x="297656" y="150019"/>
                      </a:lnTo>
                      <a:lnTo>
                        <a:pt x="342900" y="71438"/>
                      </a:lnTo>
                      <a:lnTo>
                        <a:pt x="423862" y="45244"/>
                      </a:lnTo>
                      <a:lnTo>
                        <a:pt x="542925" y="42863"/>
                      </a:lnTo>
                      <a:lnTo>
                        <a:pt x="616744" y="0"/>
                      </a:lnTo>
                      <a:lnTo>
                        <a:pt x="685800" y="52388"/>
                      </a:lnTo>
                      <a:lnTo>
                        <a:pt x="759619" y="66675"/>
                      </a:lnTo>
                      <a:lnTo>
                        <a:pt x="864394" y="142875"/>
                      </a:lnTo>
                      <a:lnTo>
                        <a:pt x="1031081" y="66675"/>
                      </a:lnTo>
                      <a:lnTo>
                        <a:pt x="1038225" y="109538"/>
                      </a:lnTo>
                      <a:lnTo>
                        <a:pt x="1052512" y="145257"/>
                      </a:lnTo>
                      <a:lnTo>
                        <a:pt x="1031081" y="164307"/>
                      </a:lnTo>
                      <a:lnTo>
                        <a:pt x="1038225" y="316707"/>
                      </a:lnTo>
                      <a:lnTo>
                        <a:pt x="1014412" y="364332"/>
                      </a:lnTo>
                      <a:lnTo>
                        <a:pt x="966787" y="397669"/>
                      </a:lnTo>
                      <a:lnTo>
                        <a:pt x="923925" y="421482"/>
                      </a:lnTo>
                      <a:lnTo>
                        <a:pt x="881062" y="442913"/>
                      </a:lnTo>
                      <a:lnTo>
                        <a:pt x="838200" y="442913"/>
                      </a:lnTo>
                      <a:lnTo>
                        <a:pt x="814387" y="497682"/>
                      </a:lnTo>
                      <a:lnTo>
                        <a:pt x="69056" y="340519"/>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フリーフォーム 12"/>
                <p:cNvSpPr/>
                <p:nvPr/>
              </p:nvSpPr>
              <p:spPr>
                <a:xfrm>
                  <a:off x="4317206" y="3345656"/>
                  <a:ext cx="676275" cy="721519"/>
                </a:xfrm>
                <a:custGeom>
                  <a:avLst/>
                  <a:gdLst>
                    <a:gd name="connsiteX0" fmla="*/ 190500 w 676275"/>
                    <a:gd name="connsiteY0" fmla="*/ 721519 h 721519"/>
                    <a:gd name="connsiteX1" fmla="*/ 633413 w 676275"/>
                    <a:gd name="connsiteY1" fmla="*/ 578644 h 721519"/>
                    <a:gd name="connsiteX2" fmla="*/ 676275 w 676275"/>
                    <a:gd name="connsiteY2" fmla="*/ 557213 h 721519"/>
                    <a:gd name="connsiteX3" fmla="*/ 657225 w 676275"/>
                    <a:gd name="connsiteY3" fmla="*/ 478632 h 721519"/>
                    <a:gd name="connsiteX4" fmla="*/ 614363 w 676275"/>
                    <a:gd name="connsiteY4" fmla="*/ 402432 h 721519"/>
                    <a:gd name="connsiteX5" fmla="*/ 569119 w 676275"/>
                    <a:gd name="connsiteY5" fmla="*/ 361950 h 721519"/>
                    <a:gd name="connsiteX6" fmla="*/ 469107 w 676275"/>
                    <a:gd name="connsiteY6" fmla="*/ 230982 h 721519"/>
                    <a:gd name="connsiteX7" fmla="*/ 500063 w 676275"/>
                    <a:gd name="connsiteY7" fmla="*/ 142875 h 721519"/>
                    <a:gd name="connsiteX8" fmla="*/ 488157 w 676275"/>
                    <a:gd name="connsiteY8" fmla="*/ 69057 h 721519"/>
                    <a:gd name="connsiteX9" fmla="*/ 442913 w 676275"/>
                    <a:gd name="connsiteY9" fmla="*/ 0 h 721519"/>
                    <a:gd name="connsiteX10" fmla="*/ 0 w 676275"/>
                    <a:gd name="connsiteY10" fmla="*/ 128588 h 721519"/>
                    <a:gd name="connsiteX11" fmla="*/ 190500 w 676275"/>
                    <a:gd name="connsiteY11" fmla="*/ 721519 h 7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275" h="721519">
                      <a:moveTo>
                        <a:pt x="190500" y="721519"/>
                      </a:moveTo>
                      <a:lnTo>
                        <a:pt x="633413" y="578644"/>
                      </a:lnTo>
                      <a:lnTo>
                        <a:pt x="676275" y="557213"/>
                      </a:lnTo>
                      <a:lnTo>
                        <a:pt x="657225" y="478632"/>
                      </a:lnTo>
                      <a:lnTo>
                        <a:pt x="614363" y="402432"/>
                      </a:lnTo>
                      <a:lnTo>
                        <a:pt x="569119" y="361950"/>
                      </a:lnTo>
                      <a:lnTo>
                        <a:pt x="469107" y="230982"/>
                      </a:lnTo>
                      <a:lnTo>
                        <a:pt x="500063" y="142875"/>
                      </a:lnTo>
                      <a:lnTo>
                        <a:pt x="488157" y="69057"/>
                      </a:lnTo>
                      <a:lnTo>
                        <a:pt x="442913" y="0"/>
                      </a:lnTo>
                      <a:lnTo>
                        <a:pt x="0" y="128588"/>
                      </a:lnTo>
                      <a:lnTo>
                        <a:pt x="190500" y="721519"/>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フリーフォーム 13"/>
                <p:cNvSpPr/>
                <p:nvPr/>
              </p:nvSpPr>
              <p:spPr>
                <a:xfrm>
                  <a:off x="4060031" y="2659856"/>
                  <a:ext cx="695325" cy="802482"/>
                </a:xfrm>
                <a:custGeom>
                  <a:avLst/>
                  <a:gdLst>
                    <a:gd name="connsiteX0" fmla="*/ 0 w 695325"/>
                    <a:gd name="connsiteY0" fmla="*/ 50007 h 802482"/>
                    <a:gd name="connsiteX1" fmla="*/ 254794 w 695325"/>
                    <a:gd name="connsiteY1" fmla="*/ 802482 h 802482"/>
                    <a:gd name="connsiteX2" fmla="*/ 695325 w 695325"/>
                    <a:gd name="connsiteY2" fmla="*/ 676275 h 802482"/>
                    <a:gd name="connsiteX3" fmla="*/ 626269 w 695325"/>
                    <a:gd name="connsiteY3" fmla="*/ 514350 h 802482"/>
                    <a:gd name="connsiteX4" fmla="*/ 614363 w 695325"/>
                    <a:gd name="connsiteY4" fmla="*/ 414338 h 802482"/>
                    <a:gd name="connsiteX5" fmla="*/ 581025 w 695325"/>
                    <a:gd name="connsiteY5" fmla="*/ 366713 h 802482"/>
                    <a:gd name="connsiteX6" fmla="*/ 559594 w 695325"/>
                    <a:gd name="connsiteY6" fmla="*/ 361950 h 802482"/>
                    <a:gd name="connsiteX7" fmla="*/ 435769 w 695325"/>
                    <a:gd name="connsiteY7" fmla="*/ 264319 h 802482"/>
                    <a:gd name="connsiteX8" fmla="*/ 392907 w 695325"/>
                    <a:gd name="connsiteY8" fmla="*/ 188119 h 802482"/>
                    <a:gd name="connsiteX9" fmla="*/ 361950 w 695325"/>
                    <a:gd name="connsiteY9" fmla="*/ 145257 h 802482"/>
                    <a:gd name="connsiteX10" fmla="*/ 319088 w 695325"/>
                    <a:gd name="connsiteY10" fmla="*/ 128588 h 802482"/>
                    <a:gd name="connsiteX11" fmla="*/ 295275 w 695325"/>
                    <a:gd name="connsiteY11" fmla="*/ 95250 h 802482"/>
                    <a:gd name="connsiteX12" fmla="*/ 266700 w 695325"/>
                    <a:gd name="connsiteY12" fmla="*/ 26194 h 802482"/>
                    <a:gd name="connsiteX13" fmla="*/ 138113 w 695325"/>
                    <a:gd name="connsiteY13" fmla="*/ 0 h 802482"/>
                    <a:gd name="connsiteX14" fmla="*/ 0 w 695325"/>
                    <a:gd name="connsiteY14" fmla="*/ 50007 h 80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5325" h="802482">
                      <a:moveTo>
                        <a:pt x="0" y="50007"/>
                      </a:moveTo>
                      <a:lnTo>
                        <a:pt x="254794" y="802482"/>
                      </a:lnTo>
                      <a:lnTo>
                        <a:pt x="695325" y="676275"/>
                      </a:lnTo>
                      <a:lnTo>
                        <a:pt x="626269" y="514350"/>
                      </a:lnTo>
                      <a:lnTo>
                        <a:pt x="614363" y="414338"/>
                      </a:lnTo>
                      <a:lnTo>
                        <a:pt x="581025" y="366713"/>
                      </a:lnTo>
                      <a:lnTo>
                        <a:pt x="559594" y="361950"/>
                      </a:lnTo>
                      <a:lnTo>
                        <a:pt x="435769" y="264319"/>
                      </a:lnTo>
                      <a:lnTo>
                        <a:pt x="392907" y="188119"/>
                      </a:lnTo>
                      <a:lnTo>
                        <a:pt x="361950" y="145257"/>
                      </a:lnTo>
                      <a:lnTo>
                        <a:pt x="319088" y="128588"/>
                      </a:lnTo>
                      <a:lnTo>
                        <a:pt x="295275" y="95250"/>
                      </a:lnTo>
                      <a:lnTo>
                        <a:pt x="266700" y="26194"/>
                      </a:lnTo>
                      <a:lnTo>
                        <a:pt x="138113" y="0"/>
                      </a:lnTo>
                      <a:lnTo>
                        <a:pt x="0" y="50007"/>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フリーフォーム 14"/>
                <p:cNvSpPr/>
                <p:nvPr/>
              </p:nvSpPr>
              <p:spPr>
                <a:xfrm>
                  <a:off x="3817144" y="1545431"/>
                  <a:ext cx="890587" cy="1126332"/>
                </a:xfrm>
                <a:custGeom>
                  <a:avLst/>
                  <a:gdLst>
                    <a:gd name="connsiteX0" fmla="*/ 0 w 890587"/>
                    <a:gd name="connsiteY0" fmla="*/ 419100 h 1126332"/>
                    <a:gd name="connsiteX1" fmla="*/ 138112 w 890587"/>
                    <a:gd name="connsiteY1" fmla="*/ 369094 h 1126332"/>
                    <a:gd name="connsiteX2" fmla="*/ 290512 w 890587"/>
                    <a:gd name="connsiteY2" fmla="*/ 0 h 1126332"/>
                    <a:gd name="connsiteX3" fmla="*/ 621506 w 890587"/>
                    <a:gd name="connsiteY3" fmla="*/ 226219 h 1126332"/>
                    <a:gd name="connsiteX4" fmla="*/ 657225 w 890587"/>
                    <a:gd name="connsiteY4" fmla="*/ 152400 h 1126332"/>
                    <a:gd name="connsiteX5" fmla="*/ 890587 w 890587"/>
                    <a:gd name="connsiteY5" fmla="*/ 309563 h 1126332"/>
                    <a:gd name="connsiteX6" fmla="*/ 816769 w 890587"/>
                    <a:gd name="connsiteY6" fmla="*/ 409575 h 1126332"/>
                    <a:gd name="connsiteX7" fmla="*/ 611981 w 890587"/>
                    <a:gd name="connsiteY7" fmla="*/ 781050 h 1126332"/>
                    <a:gd name="connsiteX8" fmla="*/ 485775 w 890587"/>
                    <a:gd name="connsiteY8" fmla="*/ 888207 h 1126332"/>
                    <a:gd name="connsiteX9" fmla="*/ 445294 w 890587"/>
                    <a:gd name="connsiteY9" fmla="*/ 976313 h 1126332"/>
                    <a:gd name="connsiteX10" fmla="*/ 419100 w 890587"/>
                    <a:gd name="connsiteY10" fmla="*/ 1002507 h 1126332"/>
                    <a:gd name="connsiteX11" fmla="*/ 385762 w 890587"/>
                    <a:gd name="connsiteY11" fmla="*/ 1023938 h 1126332"/>
                    <a:gd name="connsiteX12" fmla="*/ 369094 w 890587"/>
                    <a:gd name="connsiteY12" fmla="*/ 1083469 h 1126332"/>
                    <a:gd name="connsiteX13" fmla="*/ 238125 w 890587"/>
                    <a:gd name="connsiteY13" fmla="*/ 1126332 h 1126332"/>
                    <a:gd name="connsiteX14" fmla="*/ 0 w 890587"/>
                    <a:gd name="connsiteY14" fmla="*/ 419100 h 11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90587" h="1126332">
                      <a:moveTo>
                        <a:pt x="0" y="419100"/>
                      </a:moveTo>
                      <a:lnTo>
                        <a:pt x="138112" y="369094"/>
                      </a:lnTo>
                      <a:lnTo>
                        <a:pt x="290512" y="0"/>
                      </a:lnTo>
                      <a:lnTo>
                        <a:pt x="621506" y="226219"/>
                      </a:lnTo>
                      <a:lnTo>
                        <a:pt x="657225" y="152400"/>
                      </a:lnTo>
                      <a:lnTo>
                        <a:pt x="890587" y="309563"/>
                      </a:lnTo>
                      <a:lnTo>
                        <a:pt x="816769" y="409575"/>
                      </a:lnTo>
                      <a:lnTo>
                        <a:pt x="611981" y="781050"/>
                      </a:lnTo>
                      <a:lnTo>
                        <a:pt x="485775" y="888207"/>
                      </a:lnTo>
                      <a:lnTo>
                        <a:pt x="445294" y="976313"/>
                      </a:lnTo>
                      <a:lnTo>
                        <a:pt x="419100" y="1002507"/>
                      </a:lnTo>
                      <a:lnTo>
                        <a:pt x="385762" y="1023938"/>
                      </a:lnTo>
                      <a:lnTo>
                        <a:pt x="369094" y="1083469"/>
                      </a:lnTo>
                      <a:lnTo>
                        <a:pt x="238125" y="1126332"/>
                      </a:lnTo>
                      <a:lnTo>
                        <a:pt x="0" y="41910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フリーフォーム 15"/>
                <p:cNvSpPr/>
                <p:nvPr/>
              </p:nvSpPr>
              <p:spPr>
                <a:xfrm>
                  <a:off x="3567113" y="1112044"/>
                  <a:ext cx="569118" cy="816769"/>
                </a:xfrm>
                <a:custGeom>
                  <a:avLst/>
                  <a:gdLst>
                    <a:gd name="connsiteX0" fmla="*/ 233362 w 569118"/>
                    <a:gd name="connsiteY0" fmla="*/ 0 h 816769"/>
                    <a:gd name="connsiteX1" fmla="*/ 0 w 569118"/>
                    <a:gd name="connsiteY1" fmla="*/ 88106 h 816769"/>
                    <a:gd name="connsiteX2" fmla="*/ 245268 w 569118"/>
                    <a:gd name="connsiteY2" fmla="*/ 816769 h 816769"/>
                    <a:gd name="connsiteX3" fmla="*/ 350043 w 569118"/>
                    <a:gd name="connsiteY3" fmla="*/ 778669 h 816769"/>
                    <a:gd name="connsiteX4" fmla="*/ 514350 w 569118"/>
                    <a:gd name="connsiteY4" fmla="*/ 395287 h 816769"/>
                    <a:gd name="connsiteX5" fmla="*/ 569118 w 569118"/>
                    <a:gd name="connsiteY5" fmla="*/ 309562 h 816769"/>
                    <a:gd name="connsiteX6" fmla="*/ 235743 w 569118"/>
                    <a:gd name="connsiteY6" fmla="*/ 211931 h 816769"/>
                    <a:gd name="connsiteX7" fmla="*/ 233362 w 569118"/>
                    <a:gd name="connsiteY7" fmla="*/ 0 h 81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118" h="816769">
                      <a:moveTo>
                        <a:pt x="233362" y="0"/>
                      </a:moveTo>
                      <a:lnTo>
                        <a:pt x="0" y="88106"/>
                      </a:lnTo>
                      <a:lnTo>
                        <a:pt x="245268" y="816769"/>
                      </a:lnTo>
                      <a:lnTo>
                        <a:pt x="350043" y="778669"/>
                      </a:lnTo>
                      <a:lnTo>
                        <a:pt x="514350" y="395287"/>
                      </a:lnTo>
                      <a:lnTo>
                        <a:pt x="569118" y="309562"/>
                      </a:lnTo>
                      <a:lnTo>
                        <a:pt x="235743" y="211931"/>
                      </a:lnTo>
                      <a:cubicBezTo>
                        <a:pt x="234949" y="141287"/>
                        <a:pt x="234156" y="70644"/>
                        <a:pt x="233362"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フリーフォーム 16"/>
                <p:cNvSpPr/>
                <p:nvPr/>
              </p:nvSpPr>
              <p:spPr>
                <a:xfrm>
                  <a:off x="3459956" y="471488"/>
                  <a:ext cx="438150" cy="454818"/>
                </a:xfrm>
                <a:custGeom>
                  <a:avLst/>
                  <a:gdLst>
                    <a:gd name="connsiteX0" fmla="*/ 7144 w 438150"/>
                    <a:gd name="connsiteY0" fmla="*/ 0 h 454818"/>
                    <a:gd name="connsiteX1" fmla="*/ 438150 w 438150"/>
                    <a:gd name="connsiteY1" fmla="*/ 64293 h 454818"/>
                    <a:gd name="connsiteX2" fmla="*/ 373857 w 438150"/>
                    <a:gd name="connsiteY2" fmla="*/ 223837 h 454818"/>
                    <a:gd name="connsiteX3" fmla="*/ 311944 w 438150"/>
                    <a:gd name="connsiteY3" fmla="*/ 407193 h 454818"/>
                    <a:gd name="connsiteX4" fmla="*/ 28575 w 438150"/>
                    <a:gd name="connsiteY4" fmla="*/ 454818 h 454818"/>
                    <a:gd name="connsiteX5" fmla="*/ 11907 w 438150"/>
                    <a:gd name="connsiteY5" fmla="*/ 338137 h 454818"/>
                    <a:gd name="connsiteX6" fmla="*/ 11907 w 438150"/>
                    <a:gd name="connsiteY6" fmla="*/ 250031 h 454818"/>
                    <a:gd name="connsiteX7" fmla="*/ 0 w 438150"/>
                    <a:gd name="connsiteY7" fmla="*/ 92868 h 454818"/>
                    <a:gd name="connsiteX8" fmla="*/ 7144 w 438150"/>
                    <a:gd name="connsiteY8" fmla="*/ 0 h 45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150" h="454818">
                      <a:moveTo>
                        <a:pt x="7144" y="0"/>
                      </a:moveTo>
                      <a:lnTo>
                        <a:pt x="438150" y="64293"/>
                      </a:lnTo>
                      <a:lnTo>
                        <a:pt x="373857" y="223837"/>
                      </a:lnTo>
                      <a:lnTo>
                        <a:pt x="311944" y="407193"/>
                      </a:lnTo>
                      <a:lnTo>
                        <a:pt x="28575" y="454818"/>
                      </a:lnTo>
                      <a:lnTo>
                        <a:pt x="11907" y="338137"/>
                      </a:lnTo>
                      <a:lnTo>
                        <a:pt x="11907" y="250031"/>
                      </a:lnTo>
                      <a:lnTo>
                        <a:pt x="0" y="92868"/>
                      </a:lnTo>
                      <a:lnTo>
                        <a:pt x="7144"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フリーフォーム 17"/>
                <p:cNvSpPr/>
                <p:nvPr/>
              </p:nvSpPr>
              <p:spPr>
                <a:xfrm>
                  <a:off x="2809875" y="238125"/>
                  <a:ext cx="626269" cy="595313"/>
                </a:xfrm>
                <a:custGeom>
                  <a:avLst/>
                  <a:gdLst>
                    <a:gd name="connsiteX0" fmla="*/ 104775 w 626269"/>
                    <a:gd name="connsiteY0" fmla="*/ 0 h 595313"/>
                    <a:gd name="connsiteX1" fmla="*/ 226219 w 626269"/>
                    <a:gd name="connsiteY1" fmla="*/ 11906 h 595313"/>
                    <a:gd name="connsiteX2" fmla="*/ 207169 w 626269"/>
                    <a:gd name="connsiteY2" fmla="*/ 69056 h 595313"/>
                    <a:gd name="connsiteX3" fmla="*/ 333375 w 626269"/>
                    <a:gd name="connsiteY3" fmla="*/ 195263 h 595313"/>
                    <a:gd name="connsiteX4" fmla="*/ 616744 w 626269"/>
                    <a:gd name="connsiteY4" fmla="*/ 235744 h 595313"/>
                    <a:gd name="connsiteX5" fmla="*/ 611981 w 626269"/>
                    <a:gd name="connsiteY5" fmla="*/ 345281 h 595313"/>
                    <a:gd name="connsiteX6" fmla="*/ 626269 w 626269"/>
                    <a:gd name="connsiteY6" fmla="*/ 545306 h 595313"/>
                    <a:gd name="connsiteX7" fmla="*/ 116681 w 626269"/>
                    <a:gd name="connsiteY7" fmla="*/ 595313 h 595313"/>
                    <a:gd name="connsiteX8" fmla="*/ 104775 w 626269"/>
                    <a:gd name="connsiteY8" fmla="*/ 514350 h 595313"/>
                    <a:gd name="connsiteX9" fmla="*/ 71438 w 626269"/>
                    <a:gd name="connsiteY9" fmla="*/ 438150 h 595313"/>
                    <a:gd name="connsiteX10" fmla="*/ 0 w 626269"/>
                    <a:gd name="connsiteY10" fmla="*/ 259556 h 595313"/>
                    <a:gd name="connsiteX11" fmla="*/ 21431 w 626269"/>
                    <a:gd name="connsiteY11" fmla="*/ 250031 h 595313"/>
                    <a:gd name="connsiteX12" fmla="*/ 59531 w 626269"/>
                    <a:gd name="connsiteY12" fmla="*/ 130969 h 595313"/>
                    <a:gd name="connsiteX13" fmla="*/ 76200 w 626269"/>
                    <a:gd name="connsiteY13" fmla="*/ 80963 h 595313"/>
                    <a:gd name="connsiteX14" fmla="*/ 104775 w 626269"/>
                    <a:gd name="connsiteY14" fmla="*/ 0 h 59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6269" h="595313">
                      <a:moveTo>
                        <a:pt x="104775" y="0"/>
                      </a:moveTo>
                      <a:lnTo>
                        <a:pt x="226219" y="11906"/>
                      </a:lnTo>
                      <a:lnTo>
                        <a:pt x="207169" y="69056"/>
                      </a:lnTo>
                      <a:lnTo>
                        <a:pt x="333375" y="195263"/>
                      </a:lnTo>
                      <a:lnTo>
                        <a:pt x="616744" y="235744"/>
                      </a:lnTo>
                      <a:lnTo>
                        <a:pt x="611981" y="345281"/>
                      </a:lnTo>
                      <a:lnTo>
                        <a:pt x="626269" y="545306"/>
                      </a:lnTo>
                      <a:lnTo>
                        <a:pt x="116681" y="595313"/>
                      </a:lnTo>
                      <a:lnTo>
                        <a:pt x="104775" y="514350"/>
                      </a:lnTo>
                      <a:lnTo>
                        <a:pt x="71438" y="438150"/>
                      </a:lnTo>
                      <a:lnTo>
                        <a:pt x="0" y="259556"/>
                      </a:lnTo>
                      <a:lnTo>
                        <a:pt x="21431" y="250031"/>
                      </a:lnTo>
                      <a:lnTo>
                        <a:pt x="59531" y="130969"/>
                      </a:lnTo>
                      <a:lnTo>
                        <a:pt x="76200" y="80963"/>
                      </a:lnTo>
                      <a:lnTo>
                        <a:pt x="104775"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フリーフォーム 18"/>
                <p:cNvSpPr/>
                <p:nvPr/>
              </p:nvSpPr>
              <p:spPr>
                <a:xfrm>
                  <a:off x="3471863" y="254794"/>
                  <a:ext cx="254793" cy="226219"/>
                </a:xfrm>
                <a:custGeom>
                  <a:avLst/>
                  <a:gdLst>
                    <a:gd name="connsiteX0" fmla="*/ 33337 w 254793"/>
                    <a:gd name="connsiteY0" fmla="*/ 0 h 226219"/>
                    <a:gd name="connsiteX1" fmla="*/ 0 w 254793"/>
                    <a:gd name="connsiteY1" fmla="*/ 192881 h 226219"/>
                    <a:gd name="connsiteX2" fmla="*/ 223837 w 254793"/>
                    <a:gd name="connsiteY2" fmla="*/ 226219 h 226219"/>
                    <a:gd name="connsiteX3" fmla="*/ 254793 w 254793"/>
                    <a:gd name="connsiteY3" fmla="*/ 40481 h 226219"/>
                    <a:gd name="connsiteX4" fmla="*/ 33337 w 254793"/>
                    <a:gd name="connsiteY4" fmla="*/ 0 h 226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93" h="226219">
                      <a:moveTo>
                        <a:pt x="33337" y="0"/>
                      </a:moveTo>
                      <a:lnTo>
                        <a:pt x="0" y="192881"/>
                      </a:lnTo>
                      <a:lnTo>
                        <a:pt x="223837" y="226219"/>
                      </a:lnTo>
                      <a:lnTo>
                        <a:pt x="254793" y="40481"/>
                      </a:lnTo>
                      <a:lnTo>
                        <a:pt x="33337" y="0"/>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フリーフォーム 19"/>
                <p:cNvSpPr/>
                <p:nvPr/>
              </p:nvSpPr>
              <p:spPr>
                <a:xfrm>
                  <a:off x="2919413" y="792956"/>
                  <a:ext cx="523875" cy="142875"/>
                </a:xfrm>
                <a:custGeom>
                  <a:avLst/>
                  <a:gdLst>
                    <a:gd name="connsiteX0" fmla="*/ 16668 w 523875"/>
                    <a:gd name="connsiteY0" fmla="*/ 142875 h 142875"/>
                    <a:gd name="connsiteX1" fmla="*/ 523875 w 523875"/>
                    <a:gd name="connsiteY1" fmla="*/ 88107 h 142875"/>
                    <a:gd name="connsiteX2" fmla="*/ 516731 w 523875"/>
                    <a:gd name="connsiteY2" fmla="*/ 0 h 142875"/>
                    <a:gd name="connsiteX3" fmla="*/ 0 w 523875"/>
                    <a:gd name="connsiteY3" fmla="*/ 50007 h 142875"/>
                    <a:gd name="connsiteX4" fmla="*/ 16668 w 523875"/>
                    <a:gd name="connsiteY4" fmla="*/ 142875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142875">
                      <a:moveTo>
                        <a:pt x="16668" y="142875"/>
                      </a:moveTo>
                      <a:lnTo>
                        <a:pt x="523875" y="88107"/>
                      </a:lnTo>
                      <a:lnTo>
                        <a:pt x="516731" y="0"/>
                      </a:lnTo>
                      <a:lnTo>
                        <a:pt x="0" y="50007"/>
                      </a:lnTo>
                      <a:lnTo>
                        <a:pt x="16668" y="142875"/>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フリーフォーム 20"/>
                <p:cNvSpPr/>
                <p:nvPr/>
              </p:nvSpPr>
              <p:spPr>
                <a:xfrm>
                  <a:off x="2940844" y="885825"/>
                  <a:ext cx="581025" cy="400050"/>
                </a:xfrm>
                <a:custGeom>
                  <a:avLst/>
                  <a:gdLst>
                    <a:gd name="connsiteX0" fmla="*/ 11906 w 581025"/>
                    <a:gd name="connsiteY0" fmla="*/ 400050 h 400050"/>
                    <a:gd name="connsiteX1" fmla="*/ 433387 w 581025"/>
                    <a:gd name="connsiteY1" fmla="*/ 333375 h 400050"/>
                    <a:gd name="connsiteX2" fmla="*/ 476250 w 581025"/>
                    <a:gd name="connsiteY2" fmla="*/ 323850 h 400050"/>
                    <a:gd name="connsiteX3" fmla="*/ 581025 w 581025"/>
                    <a:gd name="connsiteY3" fmla="*/ 280988 h 400050"/>
                    <a:gd name="connsiteX4" fmla="*/ 507206 w 581025"/>
                    <a:gd name="connsiteY4" fmla="*/ 57150 h 400050"/>
                    <a:gd name="connsiteX5" fmla="*/ 504825 w 581025"/>
                    <a:gd name="connsiteY5" fmla="*/ 0 h 400050"/>
                    <a:gd name="connsiteX6" fmla="*/ 0 w 581025"/>
                    <a:gd name="connsiteY6" fmla="*/ 61913 h 400050"/>
                    <a:gd name="connsiteX7" fmla="*/ 14287 w 581025"/>
                    <a:gd name="connsiteY7" fmla="*/ 292894 h 400050"/>
                    <a:gd name="connsiteX8" fmla="*/ 14287 w 581025"/>
                    <a:gd name="connsiteY8" fmla="*/ 333375 h 400050"/>
                    <a:gd name="connsiteX9" fmla="*/ 11906 w 581025"/>
                    <a:gd name="connsiteY9"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400050">
                      <a:moveTo>
                        <a:pt x="11906" y="400050"/>
                      </a:moveTo>
                      <a:lnTo>
                        <a:pt x="433387" y="333375"/>
                      </a:lnTo>
                      <a:lnTo>
                        <a:pt x="476250" y="323850"/>
                      </a:lnTo>
                      <a:lnTo>
                        <a:pt x="581025" y="280988"/>
                      </a:lnTo>
                      <a:lnTo>
                        <a:pt x="507206" y="57150"/>
                      </a:lnTo>
                      <a:cubicBezTo>
                        <a:pt x="506412" y="38100"/>
                        <a:pt x="505619" y="19050"/>
                        <a:pt x="504825" y="0"/>
                      </a:cubicBezTo>
                      <a:lnTo>
                        <a:pt x="0" y="61913"/>
                      </a:lnTo>
                      <a:lnTo>
                        <a:pt x="14287" y="292894"/>
                      </a:lnTo>
                      <a:lnTo>
                        <a:pt x="14287" y="333375"/>
                      </a:lnTo>
                      <a:cubicBezTo>
                        <a:pt x="13493" y="355600"/>
                        <a:pt x="12700" y="377825"/>
                        <a:pt x="11906" y="400050"/>
                      </a:cubicBez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フリーフォーム 21"/>
                <p:cNvSpPr/>
                <p:nvPr/>
              </p:nvSpPr>
              <p:spPr>
                <a:xfrm>
                  <a:off x="3852407" y="3792772"/>
                  <a:ext cx="675861" cy="528762"/>
                </a:xfrm>
                <a:custGeom>
                  <a:avLst/>
                  <a:gdLst>
                    <a:gd name="connsiteX0" fmla="*/ 0 w 675861"/>
                    <a:gd name="connsiteY0" fmla="*/ 159026 h 528762"/>
                    <a:gd name="connsiteX1" fmla="*/ 516835 w 675861"/>
                    <a:gd name="connsiteY1" fmla="*/ 0 h 528762"/>
                    <a:gd name="connsiteX2" fmla="*/ 675861 w 675861"/>
                    <a:gd name="connsiteY2" fmla="*/ 485030 h 528762"/>
                    <a:gd name="connsiteX3" fmla="*/ 576470 w 675861"/>
                    <a:gd name="connsiteY3" fmla="*/ 520811 h 528762"/>
                    <a:gd name="connsiteX4" fmla="*/ 131196 w 675861"/>
                    <a:gd name="connsiteY4" fmla="*/ 528762 h 528762"/>
                    <a:gd name="connsiteX5" fmla="*/ 43732 w 675861"/>
                    <a:gd name="connsiteY5" fmla="*/ 266369 h 528762"/>
                    <a:gd name="connsiteX6" fmla="*/ 0 w 675861"/>
                    <a:gd name="connsiteY6" fmla="*/ 159026 h 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861" h="528762">
                      <a:moveTo>
                        <a:pt x="0" y="159026"/>
                      </a:moveTo>
                      <a:lnTo>
                        <a:pt x="516835" y="0"/>
                      </a:lnTo>
                      <a:lnTo>
                        <a:pt x="675861" y="485030"/>
                      </a:lnTo>
                      <a:lnTo>
                        <a:pt x="576470" y="520811"/>
                      </a:lnTo>
                      <a:lnTo>
                        <a:pt x="131196" y="528762"/>
                      </a:lnTo>
                      <a:lnTo>
                        <a:pt x="43732" y="266369"/>
                      </a:lnTo>
                      <a:lnTo>
                        <a:pt x="0" y="15902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4" name="フリーフォーム 23"/>
                <p:cNvSpPr/>
                <p:nvPr/>
              </p:nvSpPr>
              <p:spPr>
                <a:xfrm>
                  <a:off x="4126727" y="3542306"/>
                  <a:ext cx="218661" cy="218661"/>
                </a:xfrm>
                <a:custGeom>
                  <a:avLst/>
                  <a:gdLst>
                    <a:gd name="connsiteX0" fmla="*/ 0 w 218661"/>
                    <a:gd name="connsiteY0" fmla="*/ 47708 h 218661"/>
                    <a:gd name="connsiteX1" fmla="*/ 55659 w 218661"/>
                    <a:gd name="connsiteY1" fmla="*/ 218661 h 218661"/>
                    <a:gd name="connsiteX2" fmla="*/ 218661 w 218661"/>
                    <a:gd name="connsiteY2" fmla="*/ 170953 h 218661"/>
                    <a:gd name="connsiteX3" fmla="*/ 170953 w 218661"/>
                    <a:gd name="connsiteY3" fmla="*/ 0 h 218661"/>
                    <a:gd name="connsiteX4" fmla="*/ 0 w 218661"/>
                    <a:gd name="connsiteY4" fmla="*/ 47708 h 218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61" h="218661">
                      <a:moveTo>
                        <a:pt x="0" y="47708"/>
                      </a:moveTo>
                      <a:lnTo>
                        <a:pt x="55659" y="218661"/>
                      </a:lnTo>
                      <a:lnTo>
                        <a:pt x="218661" y="170953"/>
                      </a:lnTo>
                      <a:lnTo>
                        <a:pt x="170953" y="0"/>
                      </a:lnTo>
                      <a:lnTo>
                        <a:pt x="0" y="47708"/>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フリーフォーム 25"/>
                <p:cNvSpPr/>
                <p:nvPr/>
              </p:nvSpPr>
              <p:spPr>
                <a:xfrm>
                  <a:off x="3783806" y="3593306"/>
                  <a:ext cx="581025" cy="333375"/>
                </a:xfrm>
                <a:custGeom>
                  <a:avLst/>
                  <a:gdLst>
                    <a:gd name="connsiteX0" fmla="*/ 400050 w 581025"/>
                    <a:gd name="connsiteY0" fmla="*/ 169069 h 333375"/>
                    <a:gd name="connsiteX1" fmla="*/ 564357 w 581025"/>
                    <a:gd name="connsiteY1" fmla="*/ 123825 h 333375"/>
                    <a:gd name="connsiteX2" fmla="*/ 581025 w 581025"/>
                    <a:gd name="connsiteY2" fmla="*/ 178594 h 333375"/>
                    <a:gd name="connsiteX3" fmla="*/ 57150 w 581025"/>
                    <a:gd name="connsiteY3" fmla="*/ 333375 h 333375"/>
                    <a:gd name="connsiteX4" fmla="*/ 26194 w 581025"/>
                    <a:gd name="connsiteY4" fmla="*/ 214313 h 333375"/>
                    <a:gd name="connsiteX5" fmla="*/ 0 w 581025"/>
                    <a:gd name="connsiteY5" fmla="*/ 116682 h 333375"/>
                    <a:gd name="connsiteX6" fmla="*/ 340519 w 581025"/>
                    <a:gd name="connsiteY6" fmla="*/ 0 h 333375"/>
                    <a:gd name="connsiteX7" fmla="*/ 400050 w 581025"/>
                    <a:gd name="connsiteY7" fmla="*/ 169069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025" h="333375">
                      <a:moveTo>
                        <a:pt x="400050" y="169069"/>
                      </a:moveTo>
                      <a:lnTo>
                        <a:pt x="564357" y="123825"/>
                      </a:lnTo>
                      <a:lnTo>
                        <a:pt x="581025" y="178594"/>
                      </a:lnTo>
                      <a:lnTo>
                        <a:pt x="57150" y="333375"/>
                      </a:lnTo>
                      <a:lnTo>
                        <a:pt x="26194" y="214313"/>
                      </a:lnTo>
                      <a:lnTo>
                        <a:pt x="0" y="116682"/>
                      </a:lnTo>
                      <a:lnTo>
                        <a:pt x="340519" y="0"/>
                      </a:lnTo>
                      <a:lnTo>
                        <a:pt x="400050" y="169069"/>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7" name="フリーフォーム 26"/>
                <p:cNvSpPr/>
                <p:nvPr/>
              </p:nvSpPr>
              <p:spPr>
                <a:xfrm>
                  <a:off x="4652963" y="5564981"/>
                  <a:ext cx="104775" cy="250032"/>
                </a:xfrm>
                <a:custGeom>
                  <a:avLst/>
                  <a:gdLst>
                    <a:gd name="connsiteX0" fmla="*/ 7143 w 104775"/>
                    <a:gd name="connsiteY0" fmla="*/ 0 h 250032"/>
                    <a:gd name="connsiteX1" fmla="*/ 104775 w 104775"/>
                    <a:gd name="connsiteY1" fmla="*/ 0 h 250032"/>
                    <a:gd name="connsiteX2" fmla="*/ 100012 w 104775"/>
                    <a:gd name="connsiteY2" fmla="*/ 250032 h 250032"/>
                    <a:gd name="connsiteX3" fmla="*/ 0 w 104775"/>
                    <a:gd name="connsiteY3" fmla="*/ 250032 h 250032"/>
                    <a:gd name="connsiteX4" fmla="*/ 7143 w 104775"/>
                    <a:gd name="connsiteY4" fmla="*/ 95250 h 250032"/>
                    <a:gd name="connsiteX5" fmla="*/ 7143 w 104775"/>
                    <a:gd name="connsiteY5" fmla="*/ 0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250032">
                      <a:moveTo>
                        <a:pt x="7143" y="0"/>
                      </a:moveTo>
                      <a:lnTo>
                        <a:pt x="104775" y="0"/>
                      </a:lnTo>
                      <a:cubicBezTo>
                        <a:pt x="103187" y="83344"/>
                        <a:pt x="101600" y="166688"/>
                        <a:pt x="100012" y="250032"/>
                      </a:cubicBezTo>
                      <a:lnTo>
                        <a:pt x="0" y="250032"/>
                      </a:lnTo>
                      <a:lnTo>
                        <a:pt x="7143" y="95250"/>
                      </a:lnTo>
                      <a:lnTo>
                        <a:pt x="7143" y="0"/>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8" name="フリーフォーム 27"/>
                <p:cNvSpPr/>
                <p:nvPr/>
              </p:nvSpPr>
              <p:spPr>
                <a:xfrm>
                  <a:off x="4643438" y="5815013"/>
                  <a:ext cx="111570" cy="583406"/>
                </a:xfrm>
                <a:custGeom>
                  <a:avLst/>
                  <a:gdLst>
                    <a:gd name="connsiteX0" fmla="*/ 0 w 111570"/>
                    <a:gd name="connsiteY0" fmla="*/ 535781 h 583406"/>
                    <a:gd name="connsiteX1" fmla="*/ 100012 w 111570"/>
                    <a:gd name="connsiteY1" fmla="*/ 583406 h 583406"/>
                    <a:gd name="connsiteX2" fmla="*/ 107156 w 111570"/>
                    <a:gd name="connsiteY2" fmla="*/ 0 h 583406"/>
                    <a:gd name="connsiteX3" fmla="*/ 14287 w 111570"/>
                    <a:gd name="connsiteY3" fmla="*/ 0 h 583406"/>
                    <a:gd name="connsiteX4" fmla="*/ 9525 w 111570"/>
                    <a:gd name="connsiteY4" fmla="*/ 371475 h 583406"/>
                    <a:gd name="connsiteX5" fmla="*/ 0 w 111570"/>
                    <a:gd name="connsiteY5" fmla="*/ 535781 h 5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70" h="583406">
                      <a:moveTo>
                        <a:pt x="0" y="535781"/>
                      </a:moveTo>
                      <a:lnTo>
                        <a:pt x="100012" y="583406"/>
                      </a:lnTo>
                      <a:cubicBezTo>
                        <a:pt x="102393" y="388937"/>
                        <a:pt x="119459" y="30162"/>
                        <a:pt x="107156" y="0"/>
                      </a:cubicBezTo>
                      <a:lnTo>
                        <a:pt x="14287" y="0"/>
                      </a:lnTo>
                      <a:cubicBezTo>
                        <a:pt x="12700" y="123825"/>
                        <a:pt x="11112" y="247650"/>
                        <a:pt x="9525" y="371475"/>
                      </a:cubicBezTo>
                      <a:lnTo>
                        <a:pt x="0" y="535781"/>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0" name="フリーフォーム 29"/>
                <p:cNvSpPr/>
                <p:nvPr/>
              </p:nvSpPr>
              <p:spPr>
                <a:xfrm>
                  <a:off x="4662488" y="5129213"/>
                  <a:ext cx="100012" cy="392906"/>
                </a:xfrm>
                <a:custGeom>
                  <a:avLst/>
                  <a:gdLst>
                    <a:gd name="connsiteX0" fmla="*/ 92868 w 100012"/>
                    <a:gd name="connsiteY0" fmla="*/ 390525 h 392906"/>
                    <a:gd name="connsiteX1" fmla="*/ 2381 w 100012"/>
                    <a:gd name="connsiteY1" fmla="*/ 392906 h 392906"/>
                    <a:gd name="connsiteX2" fmla="*/ 9525 w 100012"/>
                    <a:gd name="connsiteY2" fmla="*/ 273843 h 392906"/>
                    <a:gd name="connsiteX3" fmla="*/ 7143 w 100012"/>
                    <a:gd name="connsiteY3" fmla="*/ 202406 h 392906"/>
                    <a:gd name="connsiteX4" fmla="*/ 9525 w 100012"/>
                    <a:gd name="connsiteY4" fmla="*/ 109537 h 392906"/>
                    <a:gd name="connsiteX5" fmla="*/ 0 w 100012"/>
                    <a:gd name="connsiteY5" fmla="*/ 9525 h 392906"/>
                    <a:gd name="connsiteX6" fmla="*/ 92868 w 100012"/>
                    <a:gd name="connsiteY6" fmla="*/ 0 h 392906"/>
                    <a:gd name="connsiteX7" fmla="*/ 100012 w 100012"/>
                    <a:gd name="connsiteY7" fmla="*/ 90487 h 392906"/>
                    <a:gd name="connsiteX8" fmla="*/ 92868 w 100012"/>
                    <a:gd name="connsiteY8" fmla="*/ 266700 h 392906"/>
                    <a:gd name="connsiteX9" fmla="*/ 92868 w 100012"/>
                    <a:gd name="connsiteY9" fmla="*/ 390525 h 39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12" h="392906">
                      <a:moveTo>
                        <a:pt x="92868" y="390525"/>
                      </a:moveTo>
                      <a:lnTo>
                        <a:pt x="2381" y="392906"/>
                      </a:lnTo>
                      <a:lnTo>
                        <a:pt x="9525" y="273843"/>
                      </a:lnTo>
                      <a:lnTo>
                        <a:pt x="7143" y="202406"/>
                      </a:lnTo>
                      <a:lnTo>
                        <a:pt x="9525" y="109537"/>
                      </a:lnTo>
                      <a:lnTo>
                        <a:pt x="0" y="9525"/>
                      </a:lnTo>
                      <a:lnTo>
                        <a:pt x="92868" y="0"/>
                      </a:lnTo>
                      <a:lnTo>
                        <a:pt x="100012" y="90487"/>
                      </a:lnTo>
                      <a:lnTo>
                        <a:pt x="92868" y="266700"/>
                      </a:lnTo>
                      <a:lnTo>
                        <a:pt x="92868" y="390525"/>
                      </a:lnTo>
                      <a:close/>
                    </a:path>
                  </a:pathLst>
                </a:custGeom>
                <a:solidFill>
                  <a:srgbClr val="F4B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1" name="フリーフォーム 30"/>
                <p:cNvSpPr/>
                <p:nvPr/>
              </p:nvSpPr>
              <p:spPr>
                <a:xfrm>
                  <a:off x="4593431" y="4779169"/>
                  <a:ext cx="164307" cy="359569"/>
                </a:xfrm>
                <a:custGeom>
                  <a:avLst/>
                  <a:gdLst>
                    <a:gd name="connsiteX0" fmla="*/ 0 w 164307"/>
                    <a:gd name="connsiteY0" fmla="*/ 19050 h 359569"/>
                    <a:gd name="connsiteX1" fmla="*/ 40482 w 164307"/>
                    <a:gd name="connsiteY1" fmla="*/ 147637 h 359569"/>
                    <a:gd name="connsiteX2" fmla="*/ 69057 w 164307"/>
                    <a:gd name="connsiteY2" fmla="*/ 359569 h 359569"/>
                    <a:gd name="connsiteX3" fmla="*/ 164307 w 164307"/>
                    <a:gd name="connsiteY3" fmla="*/ 350044 h 359569"/>
                    <a:gd name="connsiteX4" fmla="*/ 157163 w 164307"/>
                    <a:gd name="connsiteY4" fmla="*/ 235744 h 359569"/>
                    <a:gd name="connsiteX5" fmla="*/ 107157 w 164307"/>
                    <a:gd name="connsiteY5" fmla="*/ 0 h 359569"/>
                    <a:gd name="connsiteX6" fmla="*/ 0 w 164307"/>
                    <a:gd name="connsiteY6" fmla="*/ 19050 h 3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307" h="359569">
                      <a:moveTo>
                        <a:pt x="0" y="19050"/>
                      </a:moveTo>
                      <a:lnTo>
                        <a:pt x="40482" y="147637"/>
                      </a:lnTo>
                      <a:lnTo>
                        <a:pt x="69057" y="359569"/>
                      </a:lnTo>
                      <a:lnTo>
                        <a:pt x="164307" y="350044"/>
                      </a:lnTo>
                      <a:lnTo>
                        <a:pt x="157163" y="235744"/>
                      </a:lnTo>
                      <a:lnTo>
                        <a:pt x="107157" y="0"/>
                      </a:lnTo>
                      <a:lnTo>
                        <a:pt x="0" y="19050"/>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2" name="フリーフォーム 31"/>
                <p:cNvSpPr/>
                <p:nvPr/>
              </p:nvSpPr>
              <p:spPr>
                <a:xfrm>
                  <a:off x="4445794" y="4302919"/>
                  <a:ext cx="247650" cy="454819"/>
                </a:xfrm>
                <a:custGeom>
                  <a:avLst/>
                  <a:gdLst>
                    <a:gd name="connsiteX0" fmla="*/ 142875 w 247650"/>
                    <a:gd name="connsiteY0" fmla="*/ 454819 h 454819"/>
                    <a:gd name="connsiteX1" fmla="*/ 247650 w 247650"/>
                    <a:gd name="connsiteY1" fmla="*/ 440531 h 454819"/>
                    <a:gd name="connsiteX2" fmla="*/ 92869 w 247650"/>
                    <a:gd name="connsiteY2" fmla="*/ 0 h 454819"/>
                    <a:gd name="connsiteX3" fmla="*/ 0 w 247650"/>
                    <a:gd name="connsiteY3" fmla="*/ 35719 h 454819"/>
                    <a:gd name="connsiteX4" fmla="*/ 90487 w 247650"/>
                    <a:gd name="connsiteY4" fmla="*/ 304800 h 454819"/>
                    <a:gd name="connsiteX5" fmla="*/ 142875 w 247650"/>
                    <a:gd name="connsiteY5" fmla="*/ 454819 h 45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 h="454819">
                      <a:moveTo>
                        <a:pt x="142875" y="454819"/>
                      </a:moveTo>
                      <a:lnTo>
                        <a:pt x="247650" y="440531"/>
                      </a:lnTo>
                      <a:lnTo>
                        <a:pt x="92869" y="0"/>
                      </a:lnTo>
                      <a:lnTo>
                        <a:pt x="0" y="35719"/>
                      </a:lnTo>
                      <a:lnTo>
                        <a:pt x="90487" y="304800"/>
                      </a:lnTo>
                      <a:lnTo>
                        <a:pt x="142875" y="454819"/>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3" name="フリーフォーム 32"/>
                <p:cNvSpPr/>
                <p:nvPr/>
              </p:nvSpPr>
              <p:spPr>
                <a:xfrm>
                  <a:off x="3929063" y="3426619"/>
                  <a:ext cx="223837" cy="176212"/>
                </a:xfrm>
                <a:custGeom>
                  <a:avLst/>
                  <a:gdLst>
                    <a:gd name="connsiteX0" fmla="*/ 0 w 223837"/>
                    <a:gd name="connsiteY0" fmla="*/ 59531 h 176212"/>
                    <a:gd name="connsiteX1" fmla="*/ 28575 w 223837"/>
                    <a:gd name="connsiteY1" fmla="*/ 176212 h 176212"/>
                    <a:gd name="connsiteX2" fmla="*/ 223837 w 223837"/>
                    <a:gd name="connsiteY2" fmla="*/ 114300 h 176212"/>
                    <a:gd name="connsiteX3" fmla="*/ 183356 w 223837"/>
                    <a:gd name="connsiteY3" fmla="*/ 0 h 176212"/>
                    <a:gd name="connsiteX4" fmla="*/ 0 w 223837"/>
                    <a:gd name="connsiteY4" fmla="*/ 59531 h 17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7" h="176212">
                      <a:moveTo>
                        <a:pt x="0" y="59531"/>
                      </a:moveTo>
                      <a:lnTo>
                        <a:pt x="28575" y="176212"/>
                      </a:lnTo>
                      <a:lnTo>
                        <a:pt x="223837" y="114300"/>
                      </a:lnTo>
                      <a:lnTo>
                        <a:pt x="183356" y="0"/>
                      </a:lnTo>
                      <a:lnTo>
                        <a:pt x="0" y="59531"/>
                      </a:lnTo>
                      <a:close/>
                    </a:path>
                  </a:pathLst>
                </a:cu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4" name="フリーフォーム 33"/>
                <p:cNvSpPr/>
                <p:nvPr/>
              </p:nvSpPr>
              <p:spPr>
                <a:xfrm>
                  <a:off x="4060031" y="3102769"/>
                  <a:ext cx="171450" cy="273844"/>
                </a:xfrm>
                <a:custGeom>
                  <a:avLst/>
                  <a:gdLst>
                    <a:gd name="connsiteX0" fmla="*/ 0 w 171450"/>
                    <a:gd name="connsiteY0" fmla="*/ 19050 h 273844"/>
                    <a:gd name="connsiteX1" fmla="*/ 78582 w 171450"/>
                    <a:gd name="connsiteY1" fmla="*/ 273844 h 273844"/>
                    <a:gd name="connsiteX2" fmla="*/ 171450 w 171450"/>
                    <a:gd name="connsiteY2" fmla="*/ 247650 h 273844"/>
                    <a:gd name="connsiteX3" fmla="*/ 85725 w 171450"/>
                    <a:gd name="connsiteY3" fmla="*/ 0 h 273844"/>
                    <a:gd name="connsiteX4" fmla="*/ 0 w 171450"/>
                    <a:gd name="connsiteY4" fmla="*/ 1905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273844">
                      <a:moveTo>
                        <a:pt x="0" y="19050"/>
                      </a:moveTo>
                      <a:lnTo>
                        <a:pt x="78582" y="273844"/>
                      </a:lnTo>
                      <a:lnTo>
                        <a:pt x="171450" y="247650"/>
                      </a:lnTo>
                      <a:lnTo>
                        <a:pt x="85725" y="0"/>
                      </a:lnTo>
                      <a:lnTo>
                        <a:pt x="0" y="19050"/>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5" name="フリーフォーム 34"/>
                <p:cNvSpPr/>
                <p:nvPr/>
              </p:nvSpPr>
              <p:spPr>
                <a:xfrm>
                  <a:off x="3871913" y="2521744"/>
                  <a:ext cx="269081" cy="561975"/>
                </a:xfrm>
                <a:custGeom>
                  <a:avLst/>
                  <a:gdLst>
                    <a:gd name="connsiteX0" fmla="*/ 169068 w 269081"/>
                    <a:gd name="connsiteY0" fmla="*/ 561975 h 561975"/>
                    <a:gd name="connsiteX1" fmla="*/ 269081 w 269081"/>
                    <a:gd name="connsiteY1" fmla="*/ 538162 h 561975"/>
                    <a:gd name="connsiteX2" fmla="*/ 90487 w 269081"/>
                    <a:gd name="connsiteY2" fmla="*/ 0 h 561975"/>
                    <a:gd name="connsiteX3" fmla="*/ 0 w 269081"/>
                    <a:gd name="connsiteY3" fmla="*/ 35719 h 561975"/>
                    <a:gd name="connsiteX4" fmla="*/ 169068 w 269081"/>
                    <a:gd name="connsiteY4" fmla="*/ 561975 h 561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081" h="561975">
                      <a:moveTo>
                        <a:pt x="169068" y="561975"/>
                      </a:moveTo>
                      <a:lnTo>
                        <a:pt x="269081" y="538162"/>
                      </a:lnTo>
                      <a:lnTo>
                        <a:pt x="90487" y="0"/>
                      </a:lnTo>
                      <a:lnTo>
                        <a:pt x="0" y="35719"/>
                      </a:lnTo>
                      <a:lnTo>
                        <a:pt x="169068" y="561975"/>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6" name="フリーフォーム 35"/>
                <p:cNvSpPr/>
                <p:nvPr/>
              </p:nvSpPr>
              <p:spPr>
                <a:xfrm>
                  <a:off x="3686175" y="1974056"/>
                  <a:ext cx="261938" cy="540544"/>
                </a:xfrm>
                <a:custGeom>
                  <a:avLst/>
                  <a:gdLst>
                    <a:gd name="connsiteX0" fmla="*/ 0 w 261938"/>
                    <a:gd name="connsiteY0" fmla="*/ 33338 h 540544"/>
                    <a:gd name="connsiteX1" fmla="*/ 171450 w 261938"/>
                    <a:gd name="connsiteY1" fmla="*/ 540544 h 540544"/>
                    <a:gd name="connsiteX2" fmla="*/ 261938 w 261938"/>
                    <a:gd name="connsiteY2" fmla="*/ 509588 h 540544"/>
                    <a:gd name="connsiteX3" fmla="*/ 102394 w 261938"/>
                    <a:gd name="connsiteY3" fmla="*/ 0 h 540544"/>
                    <a:gd name="connsiteX4" fmla="*/ 0 w 261938"/>
                    <a:gd name="connsiteY4" fmla="*/ 33338 h 540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8" h="540544">
                      <a:moveTo>
                        <a:pt x="0" y="33338"/>
                      </a:moveTo>
                      <a:lnTo>
                        <a:pt x="171450" y="540544"/>
                      </a:lnTo>
                      <a:lnTo>
                        <a:pt x="261938" y="509588"/>
                      </a:lnTo>
                      <a:lnTo>
                        <a:pt x="102394" y="0"/>
                      </a:lnTo>
                      <a:lnTo>
                        <a:pt x="0" y="33338"/>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7" name="フリーフォーム 36"/>
                <p:cNvSpPr/>
                <p:nvPr/>
              </p:nvSpPr>
              <p:spPr>
                <a:xfrm>
                  <a:off x="3381375" y="1585913"/>
                  <a:ext cx="252413" cy="481012"/>
                </a:xfrm>
                <a:custGeom>
                  <a:avLst/>
                  <a:gdLst>
                    <a:gd name="connsiteX0" fmla="*/ 252413 w 252413"/>
                    <a:gd name="connsiteY0" fmla="*/ 392906 h 481012"/>
                    <a:gd name="connsiteX1" fmla="*/ 192881 w 252413"/>
                    <a:gd name="connsiteY1" fmla="*/ 402431 h 481012"/>
                    <a:gd name="connsiteX2" fmla="*/ 73819 w 252413"/>
                    <a:gd name="connsiteY2" fmla="*/ 481012 h 481012"/>
                    <a:gd name="connsiteX3" fmla="*/ 0 w 252413"/>
                    <a:gd name="connsiteY3" fmla="*/ 373856 h 481012"/>
                    <a:gd name="connsiteX4" fmla="*/ 102394 w 252413"/>
                    <a:gd name="connsiteY4" fmla="*/ 297656 h 481012"/>
                    <a:gd name="connsiteX5" fmla="*/ 59531 w 252413"/>
                    <a:gd name="connsiteY5" fmla="*/ 4762 h 481012"/>
                    <a:gd name="connsiteX6" fmla="*/ 135731 w 252413"/>
                    <a:gd name="connsiteY6" fmla="*/ 0 h 481012"/>
                    <a:gd name="connsiteX7" fmla="*/ 252413 w 252413"/>
                    <a:gd name="connsiteY7" fmla="*/ 392906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413" h="481012">
                      <a:moveTo>
                        <a:pt x="252413" y="392906"/>
                      </a:moveTo>
                      <a:lnTo>
                        <a:pt x="192881" y="402431"/>
                      </a:lnTo>
                      <a:lnTo>
                        <a:pt x="73819" y="481012"/>
                      </a:lnTo>
                      <a:lnTo>
                        <a:pt x="0" y="373856"/>
                      </a:lnTo>
                      <a:lnTo>
                        <a:pt x="102394" y="297656"/>
                      </a:lnTo>
                      <a:lnTo>
                        <a:pt x="59531" y="4762"/>
                      </a:lnTo>
                      <a:lnTo>
                        <a:pt x="135731" y="0"/>
                      </a:lnTo>
                      <a:lnTo>
                        <a:pt x="252413" y="392906"/>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8" name="フリーフォーム 37"/>
                <p:cNvSpPr/>
                <p:nvPr/>
              </p:nvSpPr>
              <p:spPr>
                <a:xfrm>
                  <a:off x="3871913" y="5750719"/>
                  <a:ext cx="247650" cy="428625"/>
                </a:xfrm>
                <a:custGeom>
                  <a:avLst/>
                  <a:gdLst>
                    <a:gd name="connsiteX0" fmla="*/ 0 w 247650"/>
                    <a:gd name="connsiteY0" fmla="*/ 7144 h 428625"/>
                    <a:gd name="connsiteX1" fmla="*/ 90487 w 247650"/>
                    <a:gd name="connsiteY1" fmla="*/ 0 h 428625"/>
                    <a:gd name="connsiteX2" fmla="*/ 97631 w 247650"/>
                    <a:gd name="connsiteY2" fmla="*/ 154781 h 428625"/>
                    <a:gd name="connsiteX3" fmla="*/ 109537 w 247650"/>
                    <a:gd name="connsiteY3" fmla="*/ 161925 h 428625"/>
                    <a:gd name="connsiteX4" fmla="*/ 233362 w 247650"/>
                    <a:gd name="connsiteY4" fmla="*/ 157162 h 428625"/>
                    <a:gd name="connsiteX5" fmla="*/ 247650 w 247650"/>
                    <a:gd name="connsiteY5" fmla="*/ 428625 h 428625"/>
                    <a:gd name="connsiteX6" fmla="*/ 102393 w 247650"/>
                    <a:gd name="connsiteY6" fmla="*/ 340519 h 428625"/>
                    <a:gd name="connsiteX7" fmla="*/ 130968 w 247650"/>
                    <a:gd name="connsiteY7" fmla="*/ 295275 h 428625"/>
                    <a:gd name="connsiteX8" fmla="*/ 69056 w 247650"/>
                    <a:gd name="connsiteY8" fmla="*/ 247650 h 428625"/>
                    <a:gd name="connsiteX9" fmla="*/ 11906 w 247650"/>
                    <a:gd name="connsiteY9" fmla="*/ 285750 h 428625"/>
                    <a:gd name="connsiteX10" fmla="*/ 0 w 247650"/>
                    <a:gd name="connsiteY10" fmla="*/ 71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428625">
                      <a:moveTo>
                        <a:pt x="0" y="7144"/>
                      </a:moveTo>
                      <a:lnTo>
                        <a:pt x="90487" y="0"/>
                      </a:lnTo>
                      <a:lnTo>
                        <a:pt x="97631" y="154781"/>
                      </a:lnTo>
                      <a:lnTo>
                        <a:pt x="109537" y="161925"/>
                      </a:lnTo>
                      <a:lnTo>
                        <a:pt x="233362" y="157162"/>
                      </a:lnTo>
                      <a:lnTo>
                        <a:pt x="247650" y="428625"/>
                      </a:lnTo>
                      <a:lnTo>
                        <a:pt x="102393" y="340519"/>
                      </a:lnTo>
                      <a:lnTo>
                        <a:pt x="130968" y="295275"/>
                      </a:lnTo>
                      <a:lnTo>
                        <a:pt x="69056" y="247650"/>
                      </a:lnTo>
                      <a:lnTo>
                        <a:pt x="11906" y="285750"/>
                      </a:lnTo>
                      <a:lnTo>
                        <a:pt x="0" y="7144"/>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9" name="フリーフォーム 38"/>
                <p:cNvSpPr/>
                <p:nvPr/>
              </p:nvSpPr>
              <p:spPr>
                <a:xfrm>
                  <a:off x="3626644" y="3488531"/>
                  <a:ext cx="330994" cy="223838"/>
                </a:xfrm>
                <a:custGeom>
                  <a:avLst/>
                  <a:gdLst>
                    <a:gd name="connsiteX0" fmla="*/ 0 w 330994"/>
                    <a:gd name="connsiteY0" fmla="*/ 100013 h 223838"/>
                    <a:gd name="connsiteX1" fmla="*/ 16669 w 330994"/>
                    <a:gd name="connsiteY1" fmla="*/ 223838 h 223838"/>
                    <a:gd name="connsiteX2" fmla="*/ 330994 w 330994"/>
                    <a:gd name="connsiteY2" fmla="*/ 119063 h 223838"/>
                    <a:gd name="connsiteX3" fmla="*/ 300037 w 330994"/>
                    <a:gd name="connsiteY3" fmla="*/ 0 h 223838"/>
                    <a:gd name="connsiteX4" fmla="*/ 0 w 330994"/>
                    <a:gd name="connsiteY4" fmla="*/ 100013 h 223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994" h="223838">
                      <a:moveTo>
                        <a:pt x="0" y="100013"/>
                      </a:moveTo>
                      <a:lnTo>
                        <a:pt x="16669" y="223838"/>
                      </a:lnTo>
                      <a:lnTo>
                        <a:pt x="330994" y="119063"/>
                      </a:lnTo>
                      <a:lnTo>
                        <a:pt x="300037" y="0"/>
                      </a:lnTo>
                      <a:lnTo>
                        <a:pt x="0" y="100013"/>
                      </a:lnTo>
                      <a:close/>
                    </a:path>
                  </a:pathLst>
                </a:custGeom>
                <a:solidFill>
                  <a:srgbClr val="E55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48" name="テキスト ボックス 47"/>
              <p:cNvSpPr txBox="1"/>
              <p:nvPr/>
            </p:nvSpPr>
            <p:spPr>
              <a:xfrm>
                <a:off x="1183803" y="6596390"/>
                <a:ext cx="1508689" cy="261610"/>
              </a:xfrm>
              <a:prstGeom prst="rect">
                <a:avLst/>
              </a:prstGeom>
              <a:solidFill>
                <a:schemeClr val="bg1"/>
              </a:solidFill>
            </p:spPr>
            <p:txBody>
              <a:bodyPr wrap="square" rtlCol="0">
                <a:spAutoFit/>
              </a:bodyPr>
              <a:lstStyle/>
              <a:p>
                <a:r>
                  <a:rPr lang="ja-JP" altLang="en-US" sz="1050" dirty="0" smtClean="0">
                    <a:solidFill>
                      <a:prstClr val="black"/>
                    </a:solidFill>
                  </a:rPr>
                  <a:t>ヒアリング調査より作成</a:t>
                </a:r>
                <a:endParaRPr lang="ja-JP" altLang="en-US" sz="1050" dirty="0">
                  <a:solidFill>
                    <a:prstClr val="black"/>
                  </a:solidFill>
                </a:endParaRPr>
              </a:p>
            </p:txBody>
          </p:sp>
          <p:sp>
            <p:nvSpPr>
              <p:cNvPr id="49" name="テキスト ボックス 48"/>
              <p:cNvSpPr txBox="1"/>
              <p:nvPr/>
            </p:nvSpPr>
            <p:spPr>
              <a:xfrm>
                <a:off x="1306089" y="5049593"/>
                <a:ext cx="659218" cy="369332"/>
              </a:xfrm>
              <a:prstGeom prst="rect">
                <a:avLst/>
              </a:prstGeom>
              <a:solidFill>
                <a:schemeClr val="bg1"/>
              </a:solidFill>
              <a:ln w="19050">
                <a:solidFill>
                  <a:srgbClr val="00B0F0"/>
                </a:solidFill>
              </a:ln>
            </p:spPr>
            <p:txBody>
              <a:bodyPr wrap="square" rtlCol="0">
                <a:spAutoFit/>
              </a:bodyPr>
              <a:lstStyle/>
              <a:p>
                <a:pPr algn="ctr"/>
                <a:r>
                  <a:rPr lang="ja-JP" altLang="en-US" dirty="0" smtClean="0">
                    <a:solidFill>
                      <a:prstClr val="black"/>
                    </a:solidFill>
                  </a:rPr>
                  <a:t>住宅</a:t>
                </a:r>
                <a:endParaRPr lang="ja-JP" altLang="en-US" dirty="0">
                  <a:solidFill>
                    <a:prstClr val="black"/>
                  </a:solidFill>
                </a:endParaRPr>
              </a:p>
            </p:txBody>
          </p:sp>
          <p:sp>
            <p:nvSpPr>
              <p:cNvPr id="50" name="テキスト ボックス 49"/>
              <p:cNvSpPr txBox="1"/>
              <p:nvPr/>
            </p:nvSpPr>
            <p:spPr>
              <a:xfrm>
                <a:off x="2434181" y="3856952"/>
                <a:ext cx="701749" cy="254361"/>
              </a:xfrm>
              <a:prstGeom prst="rect">
                <a:avLst/>
              </a:prstGeom>
              <a:solidFill>
                <a:schemeClr val="bg1"/>
              </a:solidFill>
              <a:ln w="19050">
                <a:solidFill>
                  <a:srgbClr val="FBB425"/>
                </a:solidFill>
              </a:ln>
            </p:spPr>
            <p:txBody>
              <a:bodyPr wrap="square" rtlCol="0">
                <a:spAutoFit/>
              </a:bodyPr>
              <a:lstStyle/>
              <a:p>
                <a:pPr algn="ctr"/>
                <a:r>
                  <a:rPr lang="ja-JP" altLang="en-US" sz="1400" dirty="0" smtClean="0">
                    <a:solidFill>
                      <a:prstClr val="black"/>
                    </a:solidFill>
                  </a:rPr>
                  <a:t>マルモ</a:t>
                </a:r>
                <a:endParaRPr lang="ja-JP" altLang="en-US" sz="1400" dirty="0">
                  <a:solidFill>
                    <a:prstClr val="black"/>
                  </a:solidFill>
                </a:endParaRPr>
              </a:p>
            </p:txBody>
          </p:sp>
          <p:sp>
            <p:nvSpPr>
              <p:cNvPr id="51" name="テキスト ボックス 50"/>
              <p:cNvSpPr txBox="1"/>
              <p:nvPr/>
            </p:nvSpPr>
            <p:spPr>
              <a:xfrm>
                <a:off x="2472189" y="4202419"/>
                <a:ext cx="1146756" cy="254361"/>
              </a:xfrm>
              <a:prstGeom prst="rect">
                <a:avLst/>
              </a:prstGeom>
              <a:solidFill>
                <a:schemeClr val="bg1"/>
              </a:solidFill>
              <a:ln w="19050">
                <a:solidFill>
                  <a:srgbClr val="FBB425"/>
                </a:solidFill>
              </a:ln>
            </p:spPr>
            <p:txBody>
              <a:bodyPr wrap="square" rtlCol="0">
                <a:spAutoFit/>
              </a:bodyPr>
              <a:lstStyle/>
              <a:p>
                <a:pPr algn="ctr"/>
                <a:r>
                  <a:rPr lang="ja-JP" altLang="en-US" sz="1400" dirty="0" smtClean="0">
                    <a:solidFill>
                      <a:prstClr val="black"/>
                    </a:solidFill>
                  </a:rPr>
                  <a:t>高齢者施設</a:t>
                </a:r>
                <a:endParaRPr lang="ja-JP" altLang="en-US" sz="1400" dirty="0">
                  <a:solidFill>
                    <a:prstClr val="black"/>
                  </a:solidFill>
                </a:endParaRPr>
              </a:p>
            </p:txBody>
          </p:sp>
          <p:sp>
            <p:nvSpPr>
              <p:cNvPr id="52" name="フリーフォーム 51"/>
              <p:cNvSpPr/>
              <p:nvPr/>
            </p:nvSpPr>
            <p:spPr>
              <a:xfrm>
                <a:off x="1281113" y="2290763"/>
                <a:ext cx="971550" cy="1866900"/>
              </a:xfrm>
              <a:custGeom>
                <a:avLst/>
                <a:gdLst>
                  <a:gd name="connsiteX0" fmla="*/ 0 w 971550"/>
                  <a:gd name="connsiteY0" fmla="*/ 71437 h 1866900"/>
                  <a:gd name="connsiteX1" fmla="*/ 190500 w 971550"/>
                  <a:gd name="connsiteY1" fmla="*/ 0 h 1866900"/>
                  <a:gd name="connsiteX2" fmla="*/ 183356 w 971550"/>
                  <a:gd name="connsiteY2" fmla="*/ 169068 h 1866900"/>
                  <a:gd name="connsiteX3" fmla="*/ 452437 w 971550"/>
                  <a:gd name="connsiteY3" fmla="*/ 247650 h 1866900"/>
                  <a:gd name="connsiteX4" fmla="*/ 473868 w 971550"/>
                  <a:gd name="connsiteY4" fmla="*/ 259556 h 1866900"/>
                  <a:gd name="connsiteX5" fmla="*/ 454818 w 971550"/>
                  <a:gd name="connsiteY5" fmla="*/ 319087 h 1866900"/>
                  <a:gd name="connsiteX6" fmla="*/ 688181 w 971550"/>
                  <a:gd name="connsiteY6" fmla="*/ 476250 h 1866900"/>
                  <a:gd name="connsiteX7" fmla="*/ 711993 w 971550"/>
                  <a:gd name="connsiteY7" fmla="*/ 423862 h 1866900"/>
                  <a:gd name="connsiteX8" fmla="*/ 940593 w 971550"/>
                  <a:gd name="connsiteY8" fmla="*/ 576262 h 1866900"/>
                  <a:gd name="connsiteX9" fmla="*/ 945356 w 971550"/>
                  <a:gd name="connsiteY9" fmla="*/ 590550 h 1866900"/>
                  <a:gd name="connsiteX10" fmla="*/ 788193 w 971550"/>
                  <a:gd name="connsiteY10" fmla="*/ 852487 h 1866900"/>
                  <a:gd name="connsiteX11" fmla="*/ 714375 w 971550"/>
                  <a:gd name="connsiteY11" fmla="*/ 985837 h 1866900"/>
                  <a:gd name="connsiteX12" fmla="*/ 611981 w 971550"/>
                  <a:gd name="connsiteY12" fmla="*/ 1066800 h 1866900"/>
                  <a:gd name="connsiteX13" fmla="*/ 566737 w 971550"/>
                  <a:gd name="connsiteY13" fmla="*/ 1152525 h 1866900"/>
                  <a:gd name="connsiteX14" fmla="*/ 533400 w 971550"/>
                  <a:gd name="connsiteY14" fmla="*/ 1173956 h 1866900"/>
                  <a:gd name="connsiteX15" fmla="*/ 526256 w 971550"/>
                  <a:gd name="connsiteY15" fmla="*/ 1207293 h 1866900"/>
                  <a:gd name="connsiteX16" fmla="*/ 626268 w 971550"/>
                  <a:gd name="connsiteY16" fmla="*/ 1221581 h 1866900"/>
                  <a:gd name="connsiteX17" fmla="*/ 633412 w 971550"/>
                  <a:gd name="connsiteY17" fmla="*/ 1250156 h 1866900"/>
                  <a:gd name="connsiteX18" fmla="*/ 652462 w 971550"/>
                  <a:gd name="connsiteY18" fmla="*/ 1302543 h 1866900"/>
                  <a:gd name="connsiteX19" fmla="*/ 700087 w 971550"/>
                  <a:gd name="connsiteY19" fmla="*/ 1319212 h 1866900"/>
                  <a:gd name="connsiteX20" fmla="*/ 728662 w 971550"/>
                  <a:gd name="connsiteY20" fmla="*/ 1354931 h 1866900"/>
                  <a:gd name="connsiteX21" fmla="*/ 752475 w 971550"/>
                  <a:gd name="connsiteY21" fmla="*/ 1412081 h 1866900"/>
                  <a:gd name="connsiteX22" fmla="*/ 854868 w 971550"/>
                  <a:gd name="connsiteY22" fmla="*/ 1497806 h 1866900"/>
                  <a:gd name="connsiteX23" fmla="*/ 883443 w 971550"/>
                  <a:gd name="connsiteY23" fmla="*/ 1509712 h 1866900"/>
                  <a:gd name="connsiteX24" fmla="*/ 909637 w 971550"/>
                  <a:gd name="connsiteY24" fmla="*/ 1559718 h 1866900"/>
                  <a:gd name="connsiteX25" fmla="*/ 919162 w 971550"/>
                  <a:gd name="connsiteY25" fmla="*/ 1609725 h 1866900"/>
                  <a:gd name="connsiteX26" fmla="*/ 931068 w 971550"/>
                  <a:gd name="connsiteY26" fmla="*/ 1666875 h 1866900"/>
                  <a:gd name="connsiteX27" fmla="*/ 971550 w 971550"/>
                  <a:gd name="connsiteY27" fmla="*/ 1754981 h 1866900"/>
                  <a:gd name="connsiteX28" fmla="*/ 597693 w 971550"/>
                  <a:gd name="connsiteY28" fmla="*/ 1866900 h 1866900"/>
                  <a:gd name="connsiteX29" fmla="*/ 0 w 971550"/>
                  <a:gd name="connsiteY29" fmla="*/ 71437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1550" h="1866900">
                    <a:moveTo>
                      <a:pt x="0" y="71437"/>
                    </a:moveTo>
                    <a:lnTo>
                      <a:pt x="190500" y="0"/>
                    </a:lnTo>
                    <a:lnTo>
                      <a:pt x="183356" y="169068"/>
                    </a:lnTo>
                    <a:lnTo>
                      <a:pt x="452437" y="247650"/>
                    </a:lnTo>
                    <a:lnTo>
                      <a:pt x="473868" y="259556"/>
                    </a:lnTo>
                    <a:lnTo>
                      <a:pt x="454818" y="319087"/>
                    </a:lnTo>
                    <a:lnTo>
                      <a:pt x="688181" y="476250"/>
                    </a:lnTo>
                    <a:lnTo>
                      <a:pt x="711993" y="423862"/>
                    </a:lnTo>
                    <a:lnTo>
                      <a:pt x="940593" y="576262"/>
                    </a:lnTo>
                    <a:lnTo>
                      <a:pt x="945356" y="590550"/>
                    </a:lnTo>
                    <a:lnTo>
                      <a:pt x="788193" y="852487"/>
                    </a:lnTo>
                    <a:lnTo>
                      <a:pt x="714375" y="985837"/>
                    </a:lnTo>
                    <a:lnTo>
                      <a:pt x="611981" y="1066800"/>
                    </a:lnTo>
                    <a:lnTo>
                      <a:pt x="566737" y="1152525"/>
                    </a:lnTo>
                    <a:lnTo>
                      <a:pt x="533400" y="1173956"/>
                    </a:lnTo>
                    <a:lnTo>
                      <a:pt x="526256" y="1207293"/>
                    </a:lnTo>
                    <a:lnTo>
                      <a:pt x="626268" y="1221581"/>
                    </a:lnTo>
                    <a:lnTo>
                      <a:pt x="633412" y="1250156"/>
                    </a:lnTo>
                    <a:lnTo>
                      <a:pt x="652462" y="1302543"/>
                    </a:lnTo>
                    <a:lnTo>
                      <a:pt x="700087" y="1319212"/>
                    </a:lnTo>
                    <a:lnTo>
                      <a:pt x="728662" y="1354931"/>
                    </a:lnTo>
                    <a:lnTo>
                      <a:pt x="752475" y="1412081"/>
                    </a:lnTo>
                    <a:lnTo>
                      <a:pt x="854868" y="1497806"/>
                    </a:lnTo>
                    <a:lnTo>
                      <a:pt x="883443" y="1509712"/>
                    </a:lnTo>
                    <a:lnTo>
                      <a:pt x="909637" y="1559718"/>
                    </a:lnTo>
                    <a:lnTo>
                      <a:pt x="919162" y="1609725"/>
                    </a:lnTo>
                    <a:lnTo>
                      <a:pt x="931068" y="1666875"/>
                    </a:lnTo>
                    <a:lnTo>
                      <a:pt x="971550" y="1754981"/>
                    </a:lnTo>
                    <a:lnTo>
                      <a:pt x="597693" y="1866900"/>
                    </a:lnTo>
                    <a:lnTo>
                      <a:pt x="0" y="71437"/>
                    </a:lnTo>
                    <a:close/>
                  </a:path>
                </a:pathLst>
              </a:custGeom>
              <a:solidFill>
                <a:srgbClr val="00B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3" name="フリーフォーム 52"/>
              <p:cNvSpPr/>
              <p:nvPr/>
            </p:nvSpPr>
            <p:spPr>
              <a:xfrm>
                <a:off x="3281363" y="5129213"/>
                <a:ext cx="1238250" cy="602456"/>
              </a:xfrm>
              <a:custGeom>
                <a:avLst/>
                <a:gdLst>
                  <a:gd name="connsiteX0" fmla="*/ 0 w 1238250"/>
                  <a:gd name="connsiteY0" fmla="*/ 257175 h 602456"/>
                  <a:gd name="connsiteX1" fmla="*/ 171450 w 1238250"/>
                  <a:gd name="connsiteY1" fmla="*/ 0 h 602456"/>
                  <a:gd name="connsiteX2" fmla="*/ 371475 w 1238250"/>
                  <a:gd name="connsiteY2" fmla="*/ 152400 h 602456"/>
                  <a:gd name="connsiteX3" fmla="*/ 409575 w 1238250"/>
                  <a:gd name="connsiteY3" fmla="*/ 252412 h 602456"/>
                  <a:gd name="connsiteX4" fmla="*/ 531018 w 1238250"/>
                  <a:gd name="connsiteY4" fmla="*/ 350043 h 602456"/>
                  <a:gd name="connsiteX5" fmla="*/ 595312 w 1238250"/>
                  <a:gd name="connsiteY5" fmla="*/ 352425 h 602456"/>
                  <a:gd name="connsiteX6" fmla="*/ 638175 w 1238250"/>
                  <a:gd name="connsiteY6" fmla="*/ 319087 h 602456"/>
                  <a:gd name="connsiteX7" fmla="*/ 676275 w 1238250"/>
                  <a:gd name="connsiteY7" fmla="*/ 259556 h 602456"/>
                  <a:gd name="connsiteX8" fmla="*/ 738187 w 1238250"/>
                  <a:gd name="connsiteY8" fmla="*/ 238125 h 602456"/>
                  <a:gd name="connsiteX9" fmla="*/ 838200 w 1238250"/>
                  <a:gd name="connsiteY9" fmla="*/ 240506 h 602456"/>
                  <a:gd name="connsiteX10" fmla="*/ 897731 w 1238250"/>
                  <a:gd name="connsiteY10" fmla="*/ 200025 h 602456"/>
                  <a:gd name="connsiteX11" fmla="*/ 950118 w 1238250"/>
                  <a:gd name="connsiteY11" fmla="*/ 240506 h 602456"/>
                  <a:gd name="connsiteX12" fmla="*/ 1004887 w 1238250"/>
                  <a:gd name="connsiteY12" fmla="*/ 254793 h 602456"/>
                  <a:gd name="connsiteX13" fmla="*/ 1090612 w 1238250"/>
                  <a:gd name="connsiteY13" fmla="*/ 314325 h 602456"/>
                  <a:gd name="connsiteX14" fmla="*/ 1221581 w 1238250"/>
                  <a:gd name="connsiteY14" fmla="*/ 257175 h 602456"/>
                  <a:gd name="connsiteX15" fmla="*/ 1238250 w 1238250"/>
                  <a:gd name="connsiteY15" fmla="*/ 316706 h 602456"/>
                  <a:gd name="connsiteX16" fmla="*/ 1221581 w 1238250"/>
                  <a:gd name="connsiteY16" fmla="*/ 333375 h 602456"/>
                  <a:gd name="connsiteX17" fmla="*/ 1226343 w 1238250"/>
                  <a:gd name="connsiteY17" fmla="*/ 450056 h 602456"/>
                  <a:gd name="connsiteX18" fmla="*/ 1204912 w 1238250"/>
                  <a:gd name="connsiteY18" fmla="*/ 492918 h 602456"/>
                  <a:gd name="connsiteX19" fmla="*/ 1102518 w 1238250"/>
                  <a:gd name="connsiteY19" fmla="*/ 552450 h 602456"/>
                  <a:gd name="connsiteX20" fmla="*/ 1059656 w 1238250"/>
                  <a:gd name="connsiteY20" fmla="*/ 552450 h 602456"/>
                  <a:gd name="connsiteX21" fmla="*/ 1050131 w 1238250"/>
                  <a:gd name="connsiteY21" fmla="*/ 602456 h 602456"/>
                  <a:gd name="connsiteX22" fmla="*/ 454818 w 1238250"/>
                  <a:gd name="connsiteY22" fmla="*/ 473868 h 602456"/>
                  <a:gd name="connsiteX23" fmla="*/ 426243 w 1238250"/>
                  <a:gd name="connsiteY23" fmla="*/ 464343 h 602456"/>
                  <a:gd name="connsiteX24" fmla="*/ 254793 w 1238250"/>
                  <a:gd name="connsiteY24" fmla="*/ 407193 h 602456"/>
                  <a:gd name="connsiteX25" fmla="*/ 83343 w 1238250"/>
                  <a:gd name="connsiteY25" fmla="*/ 311943 h 602456"/>
                  <a:gd name="connsiteX26" fmla="*/ 0 w 1238250"/>
                  <a:gd name="connsiteY26" fmla="*/ 257175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38250" h="602456">
                    <a:moveTo>
                      <a:pt x="0" y="257175"/>
                    </a:moveTo>
                    <a:lnTo>
                      <a:pt x="171450" y="0"/>
                    </a:lnTo>
                    <a:lnTo>
                      <a:pt x="371475" y="152400"/>
                    </a:lnTo>
                    <a:lnTo>
                      <a:pt x="409575" y="252412"/>
                    </a:lnTo>
                    <a:lnTo>
                      <a:pt x="531018" y="350043"/>
                    </a:lnTo>
                    <a:lnTo>
                      <a:pt x="595312" y="352425"/>
                    </a:lnTo>
                    <a:lnTo>
                      <a:pt x="638175" y="319087"/>
                    </a:lnTo>
                    <a:lnTo>
                      <a:pt x="676275" y="259556"/>
                    </a:lnTo>
                    <a:lnTo>
                      <a:pt x="738187" y="238125"/>
                    </a:lnTo>
                    <a:lnTo>
                      <a:pt x="838200" y="240506"/>
                    </a:lnTo>
                    <a:lnTo>
                      <a:pt x="897731" y="200025"/>
                    </a:lnTo>
                    <a:lnTo>
                      <a:pt x="950118" y="240506"/>
                    </a:lnTo>
                    <a:lnTo>
                      <a:pt x="1004887" y="254793"/>
                    </a:lnTo>
                    <a:lnTo>
                      <a:pt x="1090612" y="314325"/>
                    </a:lnTo>
                    <a:lnTo>
                      <a:pt x="1221581" y="257175"/>
                    </a:lnTo>
                    <a:lnTo>
                      <a:pt x="1238250" y="316706"/>
                    </a:lnTo>
                    <a:lnTo>
                      <a:pt x="1221581" y="333375"/>
                    </a:lnTo>
                    <a:lnTo>
                      <a:pt x="1226343" y="450056"/>
                    </a:lnTo>
                    <a:lnTo>
                      <a:pt x="1204912" y="492918"/>
                    </a:lnTo>
                    <a:lnTo>
                      <a:pt x="1102518" y="552450"/>
                    </a:lnTo>
                    <a:lnTo>
                      <a:pt x="1059656" y="552450"/>
                    </a:lnTo>
                    <a:lnTo>
                      <a:pt x="1050131" y="602456"/>
                    </a:lnTo>
                    <a:lnTo>
                      <a:pt x="454818" y="473868"/>
                    </a:lnTo>
                    <a:lnTo>
                      <a:pt x="426243" y="464343"/>
                    </a:lnTo>
                    <a:lnTo>
                      <a:pt x="254793" y="407193"/>
                    </a:lnTo>
                    <a:lnTo>
                      <a:pt x="83343" y="311943"/>
                    </a:lnTo>
                    <a:lnTo>
                      <a:pt x="0" y="257175"/>
                    </a:lnTo>
                    <a:close/>
                  </a:path>
                </a:pathLst>
              </a:custGeom>
              <a:solidFill>
                <a:srgbClr val="00B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4" name="テキスト ボックス 53"/>
              <p:cNvSpPr txBox="1"/>
              <p:nvPr/>
            </p:nvSpPr>
            <p:spPr>
              <a:xfrm>
                <a:off x="2564071" y="2767761"/>
                <a:ext cx="1675223" cy="646331"/>
              </a:xfrm>
              <a:prstGeom prst="rect">
                <a:avLst/>
              </a:prstGeom>
              <a:solidFill>
                <a:schemeClr val="bg1"/>
              </a:solidFill>
              <a:ln w="19050">
                <a:solidFill>
                  <a:srgbClr val="00B050"/>
                </a:solidFill>
              </a:ln>
            </p:spPr>
            <p:txBody>
              <a:bodyPr wrap="square" rtlCol="0">
                <a:spAutoFit/>
              </a:bodyPr>
              <a:lstStyle/>
              <a:p>
                <a:pPr algn="ctr"/>
                <a:r>
                  <a:rPr lang="ja-JP" altLang="en-US" dirty="0" smtClean="0">
                    <a:solidFill>
                      <a:prstClr val="black"/>
                    </a:solidFill>
                  </a:rPr>
                  <a:t>医療系・物流系</a:t>
                </a:r>
                <a:endParaRPr lang="en-US" altLang="ja-JP" dirty="0" smtClean="0">
                  <a:solidFill>
                    <a:prstClr val="black"/>
                  </a:solidFill>
                </a:endParaRPr>
              </a:p>
              <a:p>
                <a:pPr algn="ctr"/>
                <a:r>
                  <a:rPr lang="ja-JP" altLang="en-US" dirty="0">
                    <a:solidFill>
                      <a:prstClr val="black"/>
                    </a:solidFill>
                  </a:rPr>
                  <a:t>企業</a:t>
                </a:r>
              </a:p>
            </p:txBody>
          </p:sp>
          <p:cxnSp>
            <p:nvCxnSpPr>
              <p:cNvPr id="56" name="直線コネクタ 55"/>
              <p:cNvCxnSpPr/>
              <p:nvPr/>
            </p:nvCxnSpPr>
            <p:spPr>
              <a:xfrm>
                <a:off x="1806675" y="2991599"/>
                <a:ext cx="806824" cy="120826"/>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3865752" y="3396302"/>
                <a:ext cx="168383" cy="2029131"/>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60" name="テキスト ボックス 59"/>
              <p:cNvSpPr txBox="1"/>
              <p:nvPr/>
            </p:nvSpPr>
            <p:spPr>
              <a:xfrm>
                <a:off x="3218325" y="6477190"/>
                <a:ext cx="1146756" cy="254361"/>
              </a:xfrm>
              <a:prstGeom prst="rect">
                <a:avLst/>
              </a:prstGeom>
              <a:solidFill>
                <a:schemeClr val="bg1"/>
              </a:solidFill>
              <a:ln w="19050">
                <a:solidFill>
                  <a:srgbClr val="FBB425"/>
                </a:solidFill>
              </a:ln>
            </p:spPr>
            <p:txBody>
              <a:bodyPr wrap="square" rtlCol="0">
                <a:spAutoFit/>
              </a:bodyPr>
              <a:lstStyle/>
              <a:p>
                <a:pPr algn="ctr"/>
                <a:r>
                  <a:rPr lang="en-US" altLang="ja-JP" sz="1400" dirty="0" smtClean="0">
                    <a:solidFill>
                      <a:prstClr val="black"/>
                    </a:solidFill>
                  </a:rPr>
                  <a:t>JFE</a:t>
                </a:r>
                <a:r>
                  <a:rPr lang="ja-JP" altLang="en-US" sz="1400" dirty="0" smtClean="0">
                    <a:solidFill>
                      <a:prstClr val="black"/>
                    </a:solidFill>
                  </a:rPr>
                  <a:t>ライフ</a:t>
                </a:r>
                <a:r>
                  <a:rPr lang="en-US" altLang="ja-JP" sz="1400" dirty="0" smtClean="0">
                    <a:solidFill>
                      <a:prstClr val="black"/>
                    </a:solidFill>
                  </a:rPr>
                  <a:t>(</a:t>
                </a:r>
                <a:r>
                  <a:rPr lang="ja-JP" altLang="en-US" sz="1400" dirty="0" smtClean="0">
                    <a:solidFill>
                      <a:prstClr val="black"/>
                    </a:solidFill>
                  </a:rPr>
                  <a:t>株</a:t>
                </a:r>
                <a:r>
                  <a:rPr lang="en-US" altLang="ja-JP" sz="1400" dirty="0" smtClean="0">
                    <a:solidFill>
                      <a:prstClr val="black"/>
                    </a:solidFill>
                  </a:rPr>
                  <a:t>)</a:t>
                </a:r>
                <a:endParaRPr lang="ja-JP" altLang="en-US" sz="1400" dirty="0">
                  <a:solidFill>
                    <a:prstClr val="black"/>
                  </a:solidFill>
                </a:endParaRPr>
              </a:p>
            </p:txBody>
          </p:sp>
          <p:sp>
            <p:nvSpPr>
              <p:cNvPr id="61" name="テキスト ボックス 60"/>
              <p:cNvSpPr txBox="1"/>
              <p:nvPr/>
            </p:nvSpPr>
            <p:spPr>
              <a:xfrm>
                <a:off x="1480084" y="1515708"/>
                <a:ext cx="1424481"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ファミリーマート</a:t>
                </a:r>
              </a:p>
            </p:txBody>
          </p:sp>
          <p:sp>
            <p:nvSpPr>
              <p:cNvPr id="63" name="テキスト ボックス 62"/>
              <p:cNvSpPr txBox="1"/>
              <p:nvPr/>
            </p:nvSpPr>
            <p:spPr>
              <a:xfrm>
                <a:off x="2259840" y="5425111"/>
                <a:ext cx="1261432" cy="268495"/>
              </a:xfrm>
              <a:prstGeom prst="rect">
                <a:avLst/>
              </a:prstGeom>
              <a:solidFill>
                <a:schemeClr val="bg1"/>
              </a:solidFill>
              <a:ln w="19050">
                <a:solidFill>
                  <a:srgbClr val="F4BAB6"/>
                </a:solidFill>
              </a:ln>
            </p:spPr>
            <p:txBody>
              <a:bodyPr wrap="square" rtlCol="0">
                <a:spAutoFit/>
              </a:bodyPr>
              <a:lstStyle/>
              <a:p>
                <a:pPr algn="ctr"/>
                <a:r>
                  <a:rPr lang="ja-JP" altLang="en-US" sz="1400" dirty="0" smtClean="0">
                    <a:solidFill>
                      <a:prstClr val="black"/>
                    </a:solidFill>
                  </a:rPr>
                  <a:t>土浦協同</a:t>
                </a:r>
                <a:r>
                  <a:rPr lang="ja-JP" altLang="en-US" sz="1400" dirty="0">
                    <a:solidFill>
                      <a:prstClr val="black"/>
                    </a:solidFill>
                  </a:rPr>
                  <a:t>病院</a:t>
                </a:r>
              </a:p>
            </p:txBody>
          </p:sp>
          <p:sp>
            <p:nvSpPr>
              <p:cNvPr id="64" name="テキスト ボックス 63"/>
              <p:cNvSpPr txBox="1"/>
              <p:nvPr/>
            </p:nvSpPr>
            <p:spPr>
              <a:xfrm>
                <a:off x="131617" y="4023342"/>
                <a:ext cx="701749" cy="279797"/>
              </a:xfrm>
              <a:prstGeom prst="rect">
                <a:avLst/>
              </a:prstGeom>
              <a:solidFill>
                <a:schemeClr val="bg1"/>
              </a:solidFill>
              <a:ln w="19050">
                <a:solidFill>
                  <a:schemeClr val="accent6">
                    <a:lumMod val="75000"/>
                  </a:schemeClr>
                </a:solidFill>
              </a:ln>
            </p:spPr>
            <p:txBody>
              <a:bodyPr wrap="square" rtlCol="0">
                <a:spAutoFit/>
              </a:bodyPr>
              <a:lstStyle/>
              <a:p>
                <a:pPr algn="ctr"/>
                <a:r>
                  <a:rPr lang="ja-JP" altLang="en-US" sz="1400" dirty="0">
                    <a:solidFill>
                      <a:prstClr val="black"/>
                    </a:solidFill>
                  </a:rPr>
                  <a:t>公園</a:t>
                </a:r>
              </a:p>
            </p:txBody>
          </p:sp>
          <p:cxnSp>
            <p:nvCxnSpPr>
              <p:cNvPr id="65" name="直線コネクタ 64"/>
              <p:cNvCxnSpPr>
                <a:endCxn id="38" idx="8"/>
              </p:cNvCxnSpPr>
              <p:nvPr/>
            </p:nvCxnSpPr>
            <p:spPr>
              <a:xfrm>
                <a:off x="778267" y="4299465"/>
                <a:ext cx="801449" cy="187565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H="1" flipV="1">
                <a:off x="840570" y="4291307"/>
                <a:ext cx="799598" cy="382309"/>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457726" y="2976196"/>
                <a:ext cx="806224" cy="1039579"/>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4" name="テキスト ボックス 73"/>
              <p:cNvSpPr txBox="1"/>
              <p:nvPr/>
            </p:nvSpPr>
            <p:spPr>
              <a:xfrm>
                <a:off x="53932" y="1129122"/>
                <a:ext cx="1294983" cy="254361"/>
              </a:xfrm>
              <a:prstGeom prst="rect">
                <a:avLst/>
              </a:prstGeom>
              <a:solidFill>
                <a:schemeClr val="bg1"/>
              </a:solidFill>
              <a:ln w="19050">
                <a:solidFill>
                  <a:srgbClr val="FBB425"/>
                </a:solidFill>
              </a:ln>
            </p:spPr>
            <p:txBody>
              <a:bodyPr wrap="square" rtlCol="0">
                <a:spAutoFit/>
              </a:bodyPr>
              <a:lstStyle/>
              <a:p>
                <a:pPr algn="ctr"/>
                <a:r>
                  <a:rPr lang="ja-JP" altLang="en-US" sz="1400" dirty="0">
                    <a:solidFill>
                      <a:prstClr val="black"/>
                    </a:solidFill>
                  </a:rPr>
                  <a:t>ダイユーエイト</a:t>
                </a:r>
              </a:p>
            </p:txBody>
          </p:sp>
          <p:cxnSp>
            <p:nvCxnSpPr>
              <p:cNvPr id="76" name="直線コネクタ 75"/>
              <p:cNvCxnSpPr/>
              <p:nvPr/>
            </p:nvCxnSpPr>
            <p:spPr>
              <a:xfrm>
                <a:off x="1329875" y="1690904"/>
                <a:ext cx="139148" cy="0"/>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V="1">
                <a:off x="2162966" y="4007076"/>
                <a:ext cx="271213" cy="236987"/>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flipV="1">
                <a:off x="2163528" y="4358840"/>
                <a:ext cx="304800" cy="102669"/>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3766274" y="6234702"/>
                <a:ext cx="169465" cy="235588"/>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a:stCxn id="74" idx="2"/>
              </p:cNvCxnSpPr>
              <p:nvPr/>
            </p:nvCxnSpPr>
            <p:spPr>
              <a:xfrm>
                <a:off x="701424" y="1383483"/>
                <a:ext cx="153939" cy="541873"/>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cxnSp>
            <p:nvCxnSpPr>
              <p:cNvPr id="96" name="直線矢印コネクタ 95"/>
              <p:cNvCxnSpPr/>
              <p:nvPr/>
            </p:nvCxnSpPr>
            <p:spPr>
              <a:xfrm flipV="1">
                <a:off x="1163197" y="1434988"/>
                <a:ext cx="79513" cy="565602"/>
              </a:xfrm>
              <a:prstGeom prst="straightConnector1">
                <a:avLst/>
              </a:prstGeom>
              <a:ln w="571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73" name="テキスト ボックス 72"/>
            <p:cNvSpPr txBox="1"/>
            <p:nvPr/>
          </p:nvSpPr>
          <p:spPr>
            <a:xfrm>
              <a:off x="2295081" y="3516534"/>
              <a:ext cx="2211892" cy="254361"/>
            </a:xfrm>
            <a:prstGeom prst="rect">
              <a:avLst/>
            </a:prstGeom>
            <a:solidFill>
              <a:schemeClr val="bg1"/>
            </a:solidFill>
            <a:ln w="19050">
              <a:solidFill>
                <a:srgbClr val="FBB425"/>
              </a:solidFill>
            </a:ln>
          </p:spPr>
          <p:txBody>
            <a:bodyPr wrap="square" rtlCol="0">
              <a:spAutoFit/>
            </a:bodyPr>
            <a:lstStyle/>
            <a:p>
              <a:pPr algn="ctr"/>
              <a:r>
                <a:rPr lang="ja-JP" altLang="en-US" sz="1400" dirty="0" smtClean="0">
                  <a:solidFill>
                    <a:prstClr val="black"/>
                  </a:solidFill>
                </a:rPr>
                <a:t>小児内科・薬局・接骨院</a:t>
              </a:r>
              <a:endParaRPr lang="ja-JP" altLang="en-US" sz="1400" dirty="0">
                <a:solidFill>
                  <a:prstClr val="black"/>
                </a:solidFill>
              </a:endParaRPr>
            </a:p>
          </p:txBody>
        </p:sp>
        <p:cxnSp>
          <p:nvCxnSpPr>
            <p:cNvPr id="80" name="直線コネクタ 79"/>
            <p:cNvCxnSpPr>
              <a:stCxn id="33" idx="3"/>
            </p:cNvCxnSpPr>
            <p:nvPr/>
          </p:nvCxnSpPr>
          <p:spPr>
            <a:xfrm flipV="1">
              <a:off x="1715914" y="3646317"/>
              <a:ext cx="591974" cy="485824"/>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sp>
          <p:nvSpPr>
            <p:cNvPr id="81" name="テキスト ボックス 80"/>
            <p:cNvSpPr txBox="1"/>
            <p:nvPr/>
          </p:nvSpPr>
          <p:spPr>
            <a:xfrm>
              <a:off x="97269" y="4700367"/>
              <a:ext cx="1294983" cy="254361"/>
            </a:xfrm>
            <a:prstGeom prst="rect">
              <a:avLst/>
            </a:prstGeom>
            <a:solidFill>
              <a:schemeClr val="bg1"/>
            </a:solidFill>
            <a:ln w="19050">
              <a:solidFill>
                <a:srgbClr val="FBB425"/>
              </a:solidFill>
            </a:ln>
          </p:spPr>
          <p:txBody>
            <a:bodyPr wrap="square" rtlCol="0">
              <a:spAutoFit/>
            </a:bodyPr>
            <a:lstStyle/>
            <a:p>
              <a:pPr algn="ctr"/>
              <a:r>
                <a:rPr lang="ja-JP" altLang="en-US" sz="1400" dirty="0" smtClean="0">
                  <a:solidFill>
                    <a:prstClr val="black"/>
                  </a:solidFill>
                </a:rPr>
                <a:t>セブン</a:t>
              </a:r>
              <a:r>
                <a:rPr lang="ja-JP" altLang="en-US" sz="1400" dirty="0">
                  <a:solidFill>
                    <a:prstClr val="black"/>
                  </a:solidFill>
                </a:rPr>
                <a:t>イレブン</a:t>
              </a:r>
            </a:p>
          </p:txBody>
        </p:sp>
        <p:cxnSp>
          <p:nvCxnSpPr>
            <p:cNvPr id="82" name="直線コネクタ 81"/>
            <p:cNvCxnSpPr/>
            <p:nvPr/>
          </p:nvCxnSpPr>
          <p:spPr>
            <a:xfrm flipV="1">
              <a:off x="1113574" y="4279246"/>
              <a:ext cx="714431" cy="430583"/>
            </a:xfrm>
            <a:prstGeom prst="line">
              <a:avLst/>
            </a:prstGeom>
            <a:ln w="19050">
              <a:solidFill>
                <a:srgbClr val="FBB425"/>
              </a:solidFill>
            </a:ln>
          </p:spPr>
          <p:style>
            <a:lnRef idx="1">
              <a:schemeClr val="accent1"/>
            </a:lnRef>
            <a:fillRef idx="0">
              <a:schemeClr val="accent1"/>
            </a:fillRef>
            <a:effectRef idx="0">
              <a:schemeClr val="accent1"/>
            </a:effectRef>
            <a:fontRef idx="minor">
              <a:schemeClr val="tx1"/>
            </a:fontRef>
          </p:style>
        </p:cxnSp>
        <p:sp>
          <p:nvSpPr>
            <p:cNvPr id="83" name="テキスト ボックス 82"/>
            <p:cNvSpPr txBox="1"/>
            <p:nvPr/>
          </p:nvSpPr>
          <p:spPr>
            <a:xfrm>
              <a:off x="1436146" y="1106236"/>
              <a:ext cx="2122577" cy="307777"/>
            </a:xfrm>
            <a:prstGeom prst="rect">
              <a:avLst/>
            </a:prstGeom>
            <a:solidFill>
              <a:schemeClr val="bg1"/>
            </a:solidFill>
            <a:ln w="19050">
              <a:solidFill>
                <a:schemeClr val="bg1">
                  <a:lumMod val="50000"/>
                </a:schemeClr>
              </a:solidFill>
            </a:ln>
          </p:spPr>
          <p:txBody>
            <a:bodyPr wrap="square" rtlCol="0">
              <a:spAutoFit/>
            </a:bodyPr>
            <a:lstStyle/>
            <a:p>
              <a:pPr algn="ctr"/>
              <a:r>
                <a:rPr lang="ja-JP" altLang="en-US" sz="1400" dirty="0" smtClean="0"/>
                <a:t>神立駅東口まで道路延伸</a:t>
              </a:r>
              <a:endParaRPr lang="ja-JP" altLang="en-US" sz="1400" dirty="0"/>
            </a:p>
          </p:txBody>
        </p:sp>
      </p:grpSp>
    </p:spTree>
    <p:extLst>
      <p:ext uri="{BB962C8B-B14F-4D97-AF65-F5344CB8AC3E}">
        <p14:creationId xmlns:p14="http://schemas.microsoft.com/office/powerpoint/2010/main" val="34890079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137551" y="1378424"/>
            <a:ext cx="4285397" cy="4831307"/>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u="sng" dirty="0" smtClean="0">
                <a:solidFill>
                  <a:srgbClr val="F8806C"/>
                </a:solidFill>
              </a:rPr>
              <a:t>子育て世代向け</a:t>
            </a:r>
            <a:endParaRPr lang="en-US" altLang="ja-JP" sz="2800" u="sng" dirty="0" smtClean="0">
              <a:solidFill>
                <a:srgbClr val="F8806C"/>
              </a:solidFill>
            </a:endParaRPr>
          </a:p>
          <a:p>
            <a:pPr algn="ctr"/>
            <a:endParaRPr lang="en-US" altLang="ja-JP" dirty="0">
              <a:solidFill>
                <a:schemeClr val="tx1"/>
              </a:solidFill>
            </a:endParaRPr>
          </a:p>
          <a:p>
            <a:pPr algn="ctr"/>
            <a:r>
              <a:rPr lang="ja-JP" altLang="en-US" sz="2400" dirty="0" smtClean="0">
                <a:solidFill>
                  <a:schemeClr val="tx1"/>
                </a:solidFill>
              </a:rPr>
              <a:t>健やかホームの建設</a:t>
            </a:r>
            <a:endParaRPr lang="en-US" altLang="ja-JP" sz="2400" dirty="0" smtClean="0">
              <a:solidFill>
                <a:schemeClr val="tx1"/>
              </a:solidFill>
            </a:endParaRPr>
          </a:p>
          <a:p>
            <a:pPr algn="ctr"/>
            <a:endParaRPr lang="en-US" altLang="ja-JP" dirty="0" smtClean="0">
              <a:solidFill>
                <a:schemeClr val="tx1"/>
              </a:solidFill>
            </a:endParaRPr>
          </a:p>
          <a:p>
            <a:pPr algn="ctr"/>
            <a:endParaRPr lang="en-US" altLang="ja-JP" sz="2400" dirty="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a:p>
            <a:pPr algn="ctr"/>
            <a:endParaRPr lang="en-US" altLang="ja-JP" dirty="0" smtClean="0">
              <a:solidFill>
                <a:schemeClr val="tx1"/>
              </a:solidFill>
            </a:endParaRPr>
          </a:p>
          <a:p>
            <a:pPr algn="ctr"/>
            <a:r>
              <a:rPr lang="ja-JP" altLang="en-US" dirty="0" smtClean="0">
                <a:solidFill>
                  <a:schemeClr val="tx1"/>
                </a:solidFill>
              </a:rPr>
              <a:t>遊べて学べる施設</a:t>
            </a:r>
            <a:endParaRPr lang="en-US" altLang="ja-JP" dirty="0" smtClean="0">
              <a:solidFill>
                <a:schemeClr val="tx1"/>
              </a:solidFill>
            </a:endParaRPr>
          </a:p>
          <a:p>
            <a:pPr algn="ctr"/>
            <a:r>
              <a:rPr lang="ja-JP" altLang="en-US" dirty="0" smtClean="0">
                <a:solidFill>
                  <a:schemeClr val="tx1"/>
                </a:solidFill>
              </a:rPr>
              <a:t>こどもは健やか</a:t>
            </a:r>
            <a:r>
              <a:rPr lang="en-US" altLang="ja-JP" dirty="0" smtClean="0">
                <a:solidFill>
                  <a:schemeClr val="tx1"/>
                </a:solidFill>
              </a:rPr>
              <a:t>!</a:t>
            </a:r>
            <a:r>
              <a:rPr lang="ja-JP" altLang="en-US" dirty="0" smtClean="0">
                <a:solidFill>
                  <a:schemeClr val="tx1"/>
                </a:solidFill>
              </a:rPr>
              <a:t>親は安心</a:t>
            </a:r>
            <a:r>
              <a:rPr lang="en-US" altLang="ja-JP" dirty="0" smtClean="0">
                <a:solidFill>
                  <a:schemeClr val="tx1"/>
                </a:solidFill>
              </a:rPr>
              <a:t>!</a:t>
            </a:r>
          </a:p>
        </p:txBody>
      </p:sp>
      <p:sp>
        <p:nvSpPr>
          <p:cNvPr id="2" name="正方形/長方形 1"/>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schemeClr val="tx1"/>
                </a:solidFill>
                <a:latin typeface="+mj-ea"/>
                <a:ea typeface="+mj-ea"/>
              </a:rPr>
              <a:t>健やかおおつ野プラン</a:t>
            </a:r>
            <a:endParaRPr kumimoji="1" lang="ja-JP" altLang="en-US" sz="4000" dirty="0">
              <a:solidFill>
                <a:schemeClr val="tx1"/>
              </a:solidFill>
              <a:latin typeface="+mj-ea"/>
              <a:ea typeface="+mj-ea"/>
            </a:endParaRPr>
          </a:p>
        </p:txBody>
      </p:sp>
      <p:sp>
        <p:nvSpPr>
          <p:cNvPr id="3" name="角丸四角形 2"/>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latin typeface="HGS明朝E" panose="02020900000000000000" pitchFamily="18" charset="-128"/>
                <a:ea typeface="HGS明朝E" panose="02020900000000000000" pitchFamily="18" charset="-128"/>
              </a:rPr>
              <a:t>北部地区</a:t>
            </a:r>
            <a:endParaRPr kumimoji="1" lang="ja-JP" altLang="en-US" sz="4000" dirty="0">
              <a:latin typeface="HGS明朝E" panose="02020900000000000000" pitchFamily="18" charset="-128"/>
              <a:ea typeface="HGS明朝E" panose="02020900000000000000" pitchFamily="18" charset="-128"/>
            </a:endParaRPr>
          </a:p>
        </p:txBody>
      </p:sp>
      <p:pic>
        <p:nvPicPr>
          <p:cNvPr id="6145" name="Picture 1" descr="F:\2014class\都市計画MP策定実習\中間発表②\おおつ野ヒル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2944" y="752291"/>
            <a:ext cx="4657725" cy="5181600"/>
          </a:xfrm>
          <a:prstGeom prst="rect">
            <a:avLst/>
          </a:prstGeom>
          <a:noFill/>
          <a:extLst>
            <a:ext uri="{909E8E84-426E-40DD-AFC4-6F175D3DCCD1}">
              <a14:hiddenFill xmlns:a14="http://schemas.microsoft.com/office/drawing/2010/main">
                <a:solidFill>
                  <a:srgbClr val="FFFFFF"/>
                </a:solidFill>
              </a14:hiddenFill>
            </a:ext>
          </a:extLst>
        </p:spPr>
      </p:pic>
      <p:sp>
        <p:nvSpPr>
          <p:cNvPr id="5" name="対角する 2 つの角を切り取った四角形 4"/>
          <p:cNvSpPr/>
          <p:nvPr/>
        </p:nvSpPr>
        <p:spPr>
          <a:xfrm>
            <a:off x="-3711118" y="2477825"/>
            <a:ext cx="1308841" cy="541422"/>
          </a:xfrm>
          <a:prstGeom prst="snip2DiagRect">
            <a:avLst/>
          </a:prstGeom>
          <a:ln w="38100">
            <a:solidFill>
              <a:srgbClr val="002060"/>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t>現状</a:t>
            </a:r>
            <a:endParaRPr kumimoji="1" lang="ja-JP" altLang="en-US" sz="2400" dirty="0"/>
          </a:p>
        </p:txBody>
      </p:sp>
      <p:sp>
        <p:nvSpPr>
          <p:cNvPr id="6" name="テキスト ボックス 5"/>
          <p:cNvSpPr txBox="1"/>
          <p:nvPr/>
        </p:nvSpPr>
        <p:spPr>
          <a:xfrm>
            <a:off x="-3711118" y="3207107"/>
            <a:ext cx="3438162" cy="707886"/>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000" dirty="0" smtClean="0"/>
              <a:t>住民の</a:t>
            </a:r>
            <a:r>
              <a:rPr lang="ja-JP" altLang="en-US" sz="2000" dirty="0"/>
              <a:t>平均</a:t>
            </a:r>
            <a:r>
              <a:rPr lang="ja-JP" altLang="en-US" sz="2000" dirty="0" smtClean="0"/>
              <a:t>年齢は約</a:t>
            </a:r>
            <a:r>
              <a:rPr lang="en-US" altLang="ja-JP" sz="2000" dirty="0" smtClean="0"/>
              <a:t>30</a:t>
            </a:r>
            <a:r>
              <a:rPr lang="ja-JP" altLang="en-US" sz="2000" dirty="0" smtClean="0"/>
              <a:t>歳</a:t>
            </a:r>
            <a:endParaRPr lang="en-US" altLang="ja-JP" sz="2000" dirty="0" smtClean="0"/>
          </a:p>
          <a:p>
            <a:pPr marL="285750" indent="-285750">
              <a:buClr>
                <a:srgbClr val="002060"/>
              </a:buClr>
              <a:buFont typeface="Wingdings" panose="05000000000000000000" pitchFamily="2" charset="2"/>
              <a:buChar char="n"/>
            </a:pPr>
            <a:r>
              <a:rPr lang="ja-JP" altLang="en-US" sz="2000" dirty="0" smtClean="0"/>
              <a:t>土浦協同病院移転</a:t>
            </a:r>
            <a:endParaRPr lang="en-US" altLang="ja-JP" sz="2000" dirty="0" smtClean="0"/>
          </a:p>
        </p:txBody>
      </p:sp>
      <p:pic>
        <p:nvPicPr>
          <p:cNvPr id="7" name="図 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8453" b="70266" l="44278" r="76794">
                        <a14:foregroundMark x1="53542" y1="18775" x2="60218" y2="22321"/>
                        <a14:foregroundMark x1="60036" y1="22643" x2="55995" y2="31104"/>
                        <a14:foregroundMark x1="56085" y1="31265" x2="76794" y2="40854"/>
                        <a14:foregroundMark x1="76703" y1="40854" x2="71480" y2="70427"/>
                        <a14:foregroundMark x1="71390" y1="70266" x2="44278" y2="51088"/>
                        <a14:foregroundMark x1="44460" y1="51571" x2="48774" y2="23932"/>
                        <a14:foregroundMark x1="48592" y1="23771" x2="53633" y2="18453"/>
                        <a14:foregroundMark x1="52589" y1="36986" x2="68892" y2="46092"/>
                        <a14:foregroundMark x1="65985" y1="44239" x2="67075" y2="61644"/>
                        <a14:foregroundMark x1="51317" y1="47865" x2="53179" y2="26914"/>
                      </a14:backgroundRemoval>
                    </a14:imgEffect>
                  </a14:imgLayer>
                </a14:imgProps>
              </a:ext>
              <a:ext uri="{28A0092B-C50C-407E-A947-70E740481C1C}">
                <a14:useLocalDpi xmlns:a14="http://schemas.microsoft.com/office/drawing/2010/main" val="0"/>
              </a:ext>
            </a:extLst>
          </a:blip>
          <a:srcRect l="48108" t="20228" r="24325" b="31818"/>
          <a:stretch/>
        </p:blipFill>
        <p:spPr>
          <a:xfrm>
            <a:off x="-2520778" y="-57002"/>
            <a:ext cx="2520778" cy="2471352"/>
          </a:xfrm>
          <a:prstGeom prst="rect">
            <a:avLst/>
          </a:prstGeom>
        </p:spPr>
      </p:pic>
      <p:sp>
        <p:nvSpPr>
          <p:cNvPr id="4" name="フリーフォーム 3"/>
          <p:cNvSpPr/>
          <p:nvPr/>
        </p:nvSpPr>
        <p:spPr>
          <a:xfrm>
            <a:off x="-746577" y="1578987"/>
            <a:ext cx="281006" cy="326936"/>
          </a:xfrm>
          <a:custGeom>
            <a:avLst/>
            <a:gdLst>
              <a:gd name="connsiteX0" fmla="*/ 69012 w 3329797"/>
              <a:gd name="connsiteY0" fmla="*/ 0 h 4261449"/>
              <a:gd name="connsiteX1" fmla="*/ 0 w 3329797"/>
              <a:gd name="connsiteY1" fmla="*/ 198408 h 4261449"/>
              <a:gd name="connsiteX2" fmla="*/ 77638 w 3329797"/>
              <a:gd name="connsiteY2" fmla="*/ 379562 h 4261449"/>
              <a:gd name="connsiteX3" fmla="*/ 112144 w 3329797"/>
              <a:gd name="connsiteY3" fmla="*/ 741872 h 4261449"/>
              <a:gd name="connsiteX4" fmla="*/ 155276 w 3329797"/>
              <a:gd name="connsiteY4" fmla="*/ 1061049 h 4261449"/>
              <a:gd name="connsiteX5" fmla="*/ 181155 w 3329797"/>
              <a:gd name="connsiteY5" fmla="*/ 1293962 h 4261449"/>
              <a:gd name="connsiteX6" fmla="*/ 284672 w 3329797"/>
              <a:gd name="connsiteY6" fmla="*/ 1725283 h 4261449"/>
              <a:gd name="connsiteX7" fmla="*/ 327804 w 3329797"/>
              <a:gd name="connsiteY7" fmla="*/ 1802921 h 4261449"/>
              <a:gd name="connsiteX8" fmla="*/ 301925 w 3329797"/>
              <a:gd name="connsiteY8" fmla="*/ 1889185 h 4261449"/>
              <a:gd name="connsiteX9" fmla="*/ 353684 w 3329797"/>
              <a:gd name="connsiteY9" fmla="*/ 1932317 h 4261449"/>
              <a:gd name="connsiteX10" fmla="*/ 336431 w 3329797"/>
              <a:gd name="connsiteY10" fmla="*/ 2001328 h 4261449"/>
              <a:gd name="connsiteX11" fmla="*/ 362310 w 3329797"/>
              <a:gd name="connsiteY11" fmla="*/ 2346385 h 4261449"/>
              <a:gd name="connsiteX12" fmla="*/ 396816 w 3329797"/>
              <a:gd name="connsiteY12" fmla="*/ 2631057 h 4261449"/>
              <a:gd name="connsiteX13" fmla="*/ 215661 w 3329797"/>
              <a:gd name="connsiteY13" fmla="*/ 3027872 h 4261449"/>
              <a:gd name="connsiteX14" fmla="*/ 94891 w 3329797"/>
              <a:gd name="connsiteY14" fmla="*/ 3079630 h 4261449"/>
              <a:gd name="connsiteX15" fmla="*/ 138023 w 3329797"/>
              <a:gd name="connsiteY15" fmla="*/ 3226279 h 4261449"/>
              <a:gd name="connsiteX16" fmla="*/ 94891 w 3329797"/>
              <a:gd name="connsiteY16" fmla="*/ 3269411 h 4261449"/>
              <a:gd name="connsiteX17" fmla="*/ 77638 w 3329797"/>
              <a:gd name="connsiteY17" fmla="*/ 3804249 h 4261449"/>
              <a:gd name="connsiteX18" fmla="*/ 77638 w 3329797"/>
              <a:gd name="connsiteY18" fmla="*/ 3985404 h 4261449"/>
              <a:gd name="connsiteX19" fmla="*/ 370936 w 3329797"/>
              <a:gd name="connsiteY19" fmla="*/ 4192438 h 4261449"/>
              <a:gd name="connsiteX20" fmla="*/ 741872 w 3329797"/>
              <a:gd name="connsiteY20" fmla="*/ 3959525 h 4261449"/>
              <a:gd name="connsiteX21" fmla="*/ 715993 w 3329797"/>
              <a:gd name="connsiteY21" fmla="*/ 3786996 h 4261449"/>
              <a:gd name="connsiteX22" fmla="*/ 715993 w 3329797"/>
              <a:gd name="connsiteY22" fmla="*/ 3786996 h 4261449"/>
              <a:gd name="connsiteX23" fmla="*/ 776378 w 3329797"/>
              <a:gd name="connsiteY23" fmla="*/ 3778370 h 4261449"/>
              <a:gd name="connsiteX24" fmla="*/ 793631 w 3329797"/>
              <a:gd name="connsiteY24" fmla="*/ 3916392 h 4261449"/>
              <a:gd name="connsiteX25" fmla="*/ 888521 w 3329797"/>
              <a:gd name="connsiteY25" fmla="*/ 3907766 h 4261449"/>
              <a:gd name="connsiteX26" fmla="*/ 879895 w 3329797"/>
              <a:gd name="connsiteY26" fmla="*/ 4080294 h 4261449"/>
              <a:gd name="connsiteX27" fmla="*/ 1319842 w 3329797"/>
              <a:gd name="connsiteY27" fmla="*/ 4261449 h 4261449"/>
              <a:gd name="connsiteX28" fmla="*/ 1371600 w 3329797"/>
              <a:gd name="connsiteY28" fmla="*/ 3933645 h 4261449"/>
              <a:gd name="connsiteX29" fmla="*/ 1466491 w 3329797"/>
              <a:gd name="connsiteY29" fmla="*/ 3899140 h 4261449"/>
              <a:gd name="connsiteX30" fmla="*/ 1535502 w 3329797"/>
              <a:gd name="connsiteY30" fmla="*/ 3976777 h 4261449"/>
              <a:gd name="connsiteX31" fmla="*/ 1794295 w 3329797"/>
              <a:gd name="connsiteY31" fmla="*/ 4063041 h 4261449"/>
              <a:gd name="connsiteX32" fmla="*/ 2087593 w 3329797"/>
              <a:gd name="connsiteY32" fmla="*/ 3631721 h 4261449"/>
              <a:gd name="connsiteX33" fmla="*/ 2225616 w 3329797"/>
              <a:gd name="connsiteY33" fmla="*/ 3631721 h 4261449"/>
              <a:gd name="connsiteX34" fmla="*/ 2389517 w 3329797"/>
              <a:gd name="connsiteY34" fmla="*/ 3657600 h 4261449"/>
              <a:gd name="connsiteX35" fmla="*/ 2544793 w 3329797"/>
              <a:gd name="connsiteY35" fmla="*/ 3735238 h 4261449"/>
              <a:gd name="connsiteX36" fmla="*/ 2467155 w 3329797"/>
              <a:gd name="connsiteY36" fmla="*/ 3916392 h 4261449"/>
              <a:gd name="connsiteX37" fmla="*/ 2932982 w 3329797"/>
              <a:gd name="connsiteY37" fmla="*/ 4175185 h 4261449"/>
              <a:gd name="connsiteX38" fmla="*/ 3071004 w 3329797"/>
              <a:gd name="connsiteY38" fmla="*/ 4002657 h 4261449"/>
              <a:gd name="connsiteX39" fmla="*/ 3226280 w 3329797"/>
              <a:gd name="connsiteY39" fmla="*/ 3950898 h 4261449"/>
              <a:gd name="connsiteX40" fmla="*/ 3209027 w 3329797"/>
              <a:gd name="connsiteY40" fmla="*/ 3700732 h 4261449"/>
              <a:gd name="connsiteX41" fmla="*/ 3174521 w 3329797"/>
              <a:gd name="connsiteY41" fmla="*/ 3571336 h 4261449"/>
              <a:gd name="connsiteX42" fmla="*/ 3321170 w 3329797"/>
              <a:gd name="connsiteY42" fmla="*/ 3493698 h 4261449"/>
              <a:gd name="connsiteX43" fmla="*/ 3329797 w 3329797"/>
              <a:gd name="connsiteY43" fmla="*/ 3260785 h 4261449"/>
              <a:gd name="connsiteX44" fmla="*/ 3200400 w 3329797"/>
              <a:gd name="connsiteY44" fmla="*/ 3312543 h 4261449"/>
              <a:gd name="connsiteX45" fmla="*/ 3027872 w 3329797"/>
              <a:gd name="connsiteY45" fmla="*/ 3183147 h 4261449"/>
              <a:gd name="connsiteX46" fmla="*/ 2838091 w 3329797"/>
              <a:gd name="connsiteY46" fmla="*/ 3252158 h 4261449"/>
              <a:gd name="connsiteX47" fmla="*/ 2760453 w 3329797"/>
              <a:gd name="connsiteY47" fmla="*/ 3312543 h 4261449"/>
              <a:gd name="connsiteX48" fmla="*/ 2622431 w 3329797"/>
              <a:gd name="connsiteY48" fmla="*/ 3260785 h 4261449"/>
              <a:gd name="connsiteX49" fmla="*/ 2587925 w 3329797"/>
              <a:gd name="connsiteY49" fmla="*/ 3114136 h 4261449"/>
              <a:gd name="connsiteX50" fmla="*/ 2467155 w 3329797"/>
              <a:gd name="connsiteY50" fmla="*/ 3001992 h 4261449"/>
              <a:gd name="connsiteX51" fmla="*/ 2380891 w 3329797"/>
              <a:gd name="connsiteY51" fmla="*/ 2924355 h 4261449"/>
              <a:gd name="connsiteX52" fmla="*/ 2303253 w 3329797"/>
              <a:gd name="connsiteY52" fmla="*/ 2794958 h 4261449"/>
              <a:gd name="connsiteX53" fmla="*/ 2251495 w 3329797"/>
              <a:gd name="connsiteY53" fmla="*/ 2769079 h 4261449"/>
              <a:gd name="connsiteX54" fmla="*/ 2122099 w 3329797"/>
              <a:gd name="connsiteY54" fmla="*/ 2777706 h 4261449"/>
              <a:gd name="connsiteX55" fmla="*/ 2001329 w 3329797"/>
              <a:gd name="connsiteY55" fmla="*/ 2700068 h 4261449"/>
              <a:gd name="connsiteX56" fmla="*/ 1880559 w 3329797"/>
              <a:gd name="connsiteY56" fmla="*/ 2717321 h 4261449"/>
              <a:gd name="connsiteX57" fmla="*/ 1785668 w 3329797"/>
              <a:gd name="connsiteY57" fmla="*/ 2665562 h 4261449"/>
              <a:gd name="connsiteX58" fmla="*/ 1716657 w 3329797"/>
              <a:gd name="connsiteY58" fmla="*/ 2674189 h 4261449"/>
              <a:gd name="connsiteX59" fmla="*/ 1647646 w 3329797"/>
              <a:gd name="connsiteY59" fmla="*/ 2622430 h 4261449"/>
              <a:gd name="connsiteX60" fmla="*/ 1561382 w 3329797"/>
              <a:gd name="connsiteY60" fmla="*/ 2639683 h 4261449"/>
              <a:gd name="connsiteX61" fmla="*/ 1561382 w 3329797"/>
              <a:gd name="connsiteY61" fmla="*/ 2475781 h 4261449"/>
              <a:gd name="connsiteX62" fmla="*/ 1388853 w 3329797"/>
              <a:gd name="connsiteY62" fmla="*/ 2268747 h 4261449"/>
              <a:gd name="connsiteX63" fmla="*/ 1388853 w 3329797"/>
              <a:gd name="connsiteY63" fmla="*/ 2191109 h 4261449"/>
              <a:gd name="connsiteX64" fmla="*/ 1319842 w 3329797"/>
              <a:gd name="connsiteY64" fmla="*/ 1932317 h 4261449"/>
              <a:gd name="connsiteX65" fmla="*/ 1069676 w 3329797"/>
              <a:gd name="connsiteY65" fmla="*/ 1656272 h 4261449"/>
              <a:gd name="connsiteX66" fmla="*/ 992038 w 3329797"/>
              <a:gd name="connsiteY66" fmla="*/ 1604513 h 4261449"/>
              <a:gd name="connsiteX67" fmla="*/ 1112808 w 3329797"/>
              <a:gd name="connsiteY67" fmla="*/ 1449238 h 4261449"/>
              <a:gd name="connsiteX68" fmla="*/ 1337095 w 3329797"/>
              <a:gd name="connsiteY68" fmla="*/ 1095555 h 4261449"/>
              <a:gd name="connsiteX69" fmla="*/ 1138687 w 3329797"/>
              <a:gd name="connsiteY69" fmla="*/ 940279 h 4261449"/>
              <a:gd name="connsiteX70" fmla="*/ 1095555 w 3329797"/>
              <a:gd name="connsiteY70" fmla="*/ 983411 h 4261449"/>
              <a:gd name="connsiteX71" fmla="*/ 905774 w 3329797"/>
              <a:gd name="connsiteY71" fmla="*/ 854015 h 4261449"/>
              <a:gd name="connsiteX72" fmla="*/ 1000665 w 3329797"/>
              <a:gd name="connsiteY72" fmla="*/ 707366 h 4261449"/>
              <a:gd name="connsiteX73" fmla="*/ 664234 w 3329797"/>
              <a:gd name="connsiteY73" fmla="*/ 577970 h 4261449"/>
              <a:gd name="connsiteX74" fmla="*/ 715993 w 3329797"/>
              <a:gd name="connsiteY74" fmla="*/ 474453 h 4261449"/>
              <a:gd name="connsiteX75" fmla="*/ 715993 w 3329797"/>
              <a:gd name="connsiteY75" fmla="*/ 474453 h 4261449"/>
              <a:gd name="connsiteX76" fmla="*/ 776378 w 3329797"/>
              <a:gd name="connsiteY76" fmla="*/ 189781 h 4261449"/>
              <a:gd name="connsiteX77" fmla="*/ 232914 w 3329797"/>
              <a:gd name="connsiteY77" fmla="*/ 138023 h 4261449"/>
              <a:gd name="connsiteX78" fmla="*/ 146650 w 3329797"/>
              <a:gd name="connsiteY78" fmla="*/ 17253 h 4261449"/>
              <a:gd name="connsiteX79" fmla="*/ 69012 w 3329797"/>
              <a:gd name="connsiteY79" fmla="*/ 0 h 426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29797" h="4261449">
                <a:moveTo>
                  <a:pt x="69012" y="0"/>
                </a:moveTo>
                <a:lnTo>
                  <a:pt x="0" y="198408"/>
                </a:lnTo>
                <a:lnTo>
                  <a:pt x="77638" y="379562"/>
                </a:lnTo>
                <a:lnTo>
                  <a:pt x="112144" y="741872"/>
                </a:lnTo>
                <a:lnTo>
                  <a:pt x="155276" y="1061049"/>
                </a:lnTo>
                <a:lnTo>
                  <a:pt x="181155" y="1293962"/>
                </a:lnTo>
                <a:lnTo>
                  <a:pt x="284672" y="1725283"/>
                </a:lnTo>
                <a:lnTo>
                  <a:pt x="327804" y="1802921"/>
                </a:lnTo>
                <a:lnTo>
                  <a:pt x="301925" y="1889185"/>
                </a:lnTo>
                <a:lnTo>
                  <a:pt x="353684" y="1932317"/>
                </a:lnTo>
                <a:lnTo>
                  <a:pt x="336431" y="2001328"/>
                </a:lnTo>
                <a:lnTo>
                  <a:pt x="362310" y="2346385"/>
                </a:lnTo>
                <a:lnTo>
                  <a:pt x="396816" y="2631057"/>
                </a:lnTo>
                <a:lnTo>
                  <a:pt x="215661" y="3027872"/>
                </a:lnTo>
                <a:lnTo>
                  <a:pt x="94891" y="3079630"/>
                </a:lnTo>
                <a:lnTo>
                  <a:pt x="138023" y="3226279"/>
                </a:lnTo>
                <a:lnTo>
                  <a:pt x="94891" y="3269411"/>
                </a:lnTo>
                <a:lnTo>
                  <a:pt x="77638" y="3804249"/>
                </a:lnTo>
                <a:lnTo>
                  <a:pt x="77638" y="3985404"/>
                </a:lnTo>
                <a:lnTo>
                  <a:pt x="370936" y="4192438"/>
                </a:lnTo>
                <a:lnTo>
                  <a:pt x="741872" y="3959525"/>
                </a:lnTo>
                <a:lnTo>
                  <a:pt x="715993" y="3786996"/>
                </a:lnTo>
                <a:lnTo>
                  <a:pt x="715993" y="3786996"/>
                </a:lnTo>
                <a:lnTo>
                  <a:pt x="776378" y="3778370"/>
                </a:lnTo>
                <a:lnTo>
                  <a:pt x="793631" y="3916392"/>
                </a:lnTo>
                <a:lnTo>
                  <a:pt x="888521" y="3907766"/>
                </a:lnTo>
                <a:lnTo>
                  <a:pt x="879895" y="4080294"/>
                </a:lnTo>
                <a:lnTo>
                  <a:pt x="1319842" y="4261449"/>
                </a:lnTo>
                <a:lnTo>
                  <a:pt x="1371600" y="3933645"/>
                </a:lnTo>
                <a:lnTo>
                  <a:pt x="1466491" y="3899140"/>
                </a:lnTo>
                <a:lnTo>
                  <a:pt x="1535502" y="3976777"/>
                </a:lnTo>
                <a:lnTo>
                  <a:pt x="1794295" y="4063041"/>
                </a:lnTo>
                <a:lnTo>
                  <a:pt x="2087593" y="3631721"/>
                </a:lnTo>
                <a:lnTo>
                  <a:pt x="2225616" y="3631721"/>
                </a:lnTo>
                <a:lnTo>
                  <a:pt x="2389517" y="3657600"/>
                </a:lnTo>
                <a:lnTo>
                  <a:pt x="2544793" y="3735238"/>
                </a:lnTo>
                <a:lnTo>
                  <a:pt x="2467155" y="3916392"/>
                </a:lnTo>
                <a:lnTo>
                  <a:pt x="2932982" y="4175185"/>
                </a:lnTo>
                <a:lnTo>
                  <a:pt x="3071004" y="4002657"/>
                </a:lnTo>
                <a:lnTo>
                  <a:pt x="3226280" y="3950898"/>
                </a:lnTo>
                <a:lnTo>
                  <a:pt x="3209027" y="3700732"/>
                </a:lnTo>
                <a:lnTo>
                  <a:pt x="3174521" y="3571336"/>
                </a:lnTo>
                <a:lnTo>
                  <a:pt x="3321170" y="3493698"/>
                </a:lnTo>
                <a:lnTo>
                  <a:pt x="3329797" y="3260785"/>
                </a:lnTo>
                <a:lnTo>
                  <a:pt x="3200400" y="3312543"/>
                </a:lnTo>
                <a:lnTo>
                  <a:pt x="3027872" y="3183147"/>
                </a:lnTo>
                <a:lnTo>
                  <a:pt x="2838091" y="3252158"/>
                </a:lnTo>
                <a:lnTo>
                  <a:pt x="2760453" y="3312543"/>
                </a:lnTo>
                <a:lnTo>
                  <a:pt x="2622431" y="3260785"/>
                </a:lnTo>
                <a:lnTo>
                  <a:pt x="2587925" y="3114136"/>
                </a:lnTo>
                <a:lnTo>
                  <a:pt x="2467155" y="3001992"/>
                </a:lnTo>
                <a:lnTo>
                  <a:pt x="2380891" y="2924355"/>
                </a:lnTo>
                <a:lnTo>
                  <a:pt x="2303253" y="2794958"/>
                </a:lnTo>
                <a:lnTo>
                  <a:pt x="2251495" y="2769079"/>
                </a:lnTo>
                <a:lnTo>
                  <a:pt x="2122099" y="2777706"/>
                </a:lnTo>
                <a:lnTo>
                  <a:pt x="2001329" y="2700068"/>
                </a:lnTo>
                <a:lnTo>
                  <a:pt x="1880559" y="2717321"/>
                </a:lnTo>
                <a:lnTo>
                  <a:pt x="1785668" y="2665562"/>
                </a:lnTo>
                <a:lnTo>
                  <a:pt x="1716657" y="2674189"/>
                </a:lnTo>
                <a:lnTo>
                  <a:pt x="1647646" y="2622430"/>
                </a:lnTo>
                <a:lnTo>
                  <a:pt x="1561382" y="2639683"/>
                </a:lnTo>
                <a:lnTo>
                  <a:pt x="1561382" y="2475781"/>
                </a:lnTo>
                <a:lnTo>
                  <a:pt x="1388853" y="2268747"/>
                </a:lnTo>
                <a:lnTo>
                  <a:pt x="1388853" y="2191109"/>
                </a:lnTo>
                <a:lnTo>
                  <a:pt x="1319842" y="1932317"/>
                </a:lnTo>
                <a:lnTo>
                  <a:pt x="1069676" y="1656272"/>
                </a:lnTo>
                <a:lnTo>
                  <a:pt x="992038" y="1604513"/>
                </a:lnTo>
                <a:lnTo>
                  <a:pt x="1112808" y="1449238"/>
                </a:lnTo>
                <a:lnTo>
                  <a:pt x="1337095" y="1095555"/>
                </a:lnTo>
                <a:lnTo>
                  <a:pt x="1138687" y="940279"/>
                </a:lnTo>
                <a:lnTo>
                  <a:pt x="1095555" y="983411"/>
                </a:lnTo>
                <a:lnTo>
                  <a:pt x="905774" y="854015"/>
                </a:lnTo>
                <a:lnTo>
                  <a:pt x="1000665" y="707366"/>
                </a:lnTo>
                <a:lnTo>
                  <a:pt x="664234" y="577970"/>
                </a:lnTo>
                <a:lnTo>
                  <a:pt x="715993" y="474453"/>
                </a:lnTo>
                <a:lnTo>
                  <a:pt x="715993" y="474453"/>
                </a:lnTo>
                <a:lnTo>
                  <a:pt x="776378" y="189781"/>
                </a:lnTo>
                <a:lnTo>
                  <a:pt x="232914" y="138023"/>
                </a:lnTo>
                <a:lnTo>
                  <a:pt x="146650" y="17253"/>
                </a:lnTo>
                <a:lnTo>
                  <a:pt x="6901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flipH="1">
            <a:off x="-855762" y="797435"/>
            <a:ext cx="140503" cy="1256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50" name="Picture 2" descr="エプロン姿のお母さんのイラスト"/>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389" y="3673276"/>
            <a:ext cx="1291088" cy="239090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通学をしている小学生の女の子のイラスト"/>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19873" y="1213353"/>
            <a:ext cx="931012" cy="1125091"/>
          </a:xfrm>
          <a:prstGeom prst="rect">
            <a:avLst/>
          </a:prstGeom>
          <a:noFill/>
          <a:extLst>
            <a:ext uri="{909E8E84-426E-40DD-AFC4-6F175D3DCCD1}">
              <a14:hiddenFill xmlns:a14="http://schemas.microsoft.com/office/drawing/2010/main">
                <a:solidFill>
                  <a:srgbClr val="FFFFFF"/>
                </a:solidFill>
              </a14:hiddenFill>
            </a:ext>
          </a:extLst>
        </p:spPr>
      </p:pic>
      <p:sp>
        <p:nvSpPr>
          <p:cNvPr id="17" name="角丸四角形 16"/>
          <p:cNvSpPr/>
          <p:nvPr/>
        </p:nvSpPr>
        <p:spPr>
          <a:xfrm>
            <a:off x="4681184" y="1378424"/>
            <a:ext cx="4285397" cy="4831307"/>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u="sng" dirty="0" smtClean="0">
                <a:solidFill>
                  <a:srgbClr val="F8806C"/>
                </a:solidFill>
              </a:rPr>
              <a:t>高齢者向け</a:t>
            </a:r>
            <a:endParaRPr kumimoji="1" lang="en-US" altLang="ja-JP" sz="2800" u="sng" dirty="0" smtClean="0">
              <a:solidFill>
                <a:srgbClr val="F8806C"/>
              </a:solidFill>
            </a:endParaRPr>
          </a:p>
          <a:p>
            <a:pPr algn="ctr"/>
            <a:endParaRPr lang="en-US" altLang="ja-JP" dirty="0">
              <a:solidFill>
                <a:schemeClr val="tx1"/>
              </a:solidFill>
            </a:endParaRPr>
          </a:p>
          <a:p>
            <a:pPr algn="ctr"/>
            <a:r>
              <a:rPr kumimoji="1" lang="ja-JP" altLang="en-US" sz="2400" dirty="0" smtClean="0">
                <a:solidFill>
                  <a:schemeClr val="tx1"/>
                </a:solidFill>
              </a:rPr>
              <a:t>ウォーキングレーンの設置</a:t>
            </a:r>
            <a:endParaRPr kumimoji="1" lang="en-US" altLang="ja-JP" sz="2400" dirty="0" smtClean="0">
              <a:solidFill>
                <a:schemeClr val="tx1"/>
              </a:solidFill>
            </a:endParaRPr>
          </a:p>
          <a:p>
            <a:pPr algn="ctr"/>
            <a:endParaRPr kumimoji="1" lang="en-US" altLang="ja-JP" dirty="0" smtClean="0">
              <a:solidFill>
                <a:schemeClr val="tx1"/>
              </a:solidFill>
            </a:endParaRPr>
          </a:p>
          <a:p>
            <a:pPr algn="ctr"/>
            <a:r>
              <a:rPr lang="ja-JP" altLang="en-US" sz="2400" dirty="0">
                <a:solidFill>
                  <a:schemeClr val="tx1"/>
                </a:solidFill>
              </a:rPr>
              <a:t>健康</a:t>
            </a:r>
            <a:r>
              <a:rPr lang="ja-JP" altLang="en-US" sz="2400" dirty="0" smtClean="0">
                <a:solidFill>
                  <a:schemeClr val="tx1"/>
                </a:solidFill>
              </a:rPr>
              <a:t>遊具のある公園の設置</a:t>
            </a:r>
            <a:endParaRPr lang="en-US" altLang="ja-JP" dirty="0">
              <a:solidFill>
                <a:schemeClr val="tx1"/>
              </a:solidFill>
            </a:endParaRPr>
          </a:p>
          <a:p>
            <a:pPr algn="ctr"/>
            <a:endParaRPr kumimoji="1" lang="en-US" altLang="ja-JP" dirty="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endParaRPr lang="en-US" altLang="ja-JP" dirty="0" smtClean="0">
              <a:solidFill>
                <a:schemeClr val="tx1"/>
              </a:solidFill>
            </a:endParaRPr>
          </a:p>
          <a:p>
            <a:pPr algn="ctr"/>
            <a:r>
              <a:rPr lang="ja-JP" altLang="en-US" dirty="0" smtClean="0">
                <a:solidFill>
                  <a:schemeClr val="tx1"/>
                </a:solidFill>
              </a:rPr>
              <a:t>日常から健康を意識</a:t>
            </a:r>
            <a:endParaRPr lang="en-US" altLang="ja-JP" dirty="0" smtClean="0">
              <a:solidFill>
                <a:schemeClr val="tx1"/>
              </a:solidFill>
            </a:endParaRPr>
          </a:p>
        </p:txBody>
      </p:sp>
      <p:pic>
        <p:nvPicPr>
          <p:cNvPr id="2060" name="Picture 12" descr="https://encrypted-tbn2.gstatic.com/images?q=tbn:ANd9GcQvQ-DyJLxV2FxZfWCc_jRJchRwYez_KDzaH2KVghvw1C6VMd_C5w"/>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327658" y="2306101"/>
            <a:ext cx="692974" cy="61191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https://encrypted-tbn2.gstatic.com/images?q=tbn:ANd9GcQvQ-DyJLxV2FxZfWCc_jRJchRwYez_KDzaH2KVghvw1C6VMd_C5w"/>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4500811" y="2911233"/>
            <a:ext cx="692974" cy="6119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https://encrypted-tbn2.gstatic.com/images?q=tbn:ANd9GcQvQ-DyJLxV2FxZfWCc_jRJchRwYez_KDzaH2KVghvw1C6VMd_C5w"/>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b="6558"/>
          <a:stretch/>
        </p:blipFill>
        <p:spPr bwMode="auto">
          <a:xfrm>
            <a:off x="4500811" y="2257204"/>
            <a:ext cx="692974" cy="611915"/>
          </a:xfrm>
          <a:prstGeom prst="rect">
            <a:avLst/>
          </a:prstGeom>
          <a:noFill/>
          <a:extLst>
            <a:ext uri="{909E8E84-426E-40DD-AFC4-6F175D3DCCD1}">
              <a14:hiddenFill xmlns:a14="http://schemas.microsoft.com/office/drawing/2010/main">
                <a:solidFill>
                  <a:srgbClr val="FFFFFF"/>
                </a:solidFill>
              </a14:hiddenFill>
            </a:ext>
          </a:extLst>
        </p:spPr>
      </p:pic>
      <p:sp>
        <p:nvSpPr>
          <p:cNvPr id="11" name="円/楕円 10"/>
          <p:cNvSpPr/>
          <p:nvPr/>
        </p:nvSpPr>
        <p:spPr>
          <a:xfrm>
            <a:off x="607540" y="2861914"/>
            <a:ext cx="1542197" cy="75735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保育園</a:t>
            </a:r>
            <a:endParaRPr kumimoji="1" lang="ja-JP" altLang="en-US" dirty="0">
              <a:solidFill>
                <a:schemeClr val="tx1"/>
              </a:solidFill>
            </a:endParaRPr>
          </a:p>
        </p:txBody>
      </p:sp>
      <p:sp>
        <p:nvSpPr>
          <p:cNvPr id="22" name="円/楕円 21"/>
          <p:cNvSpPr/>
          <p:nvPr/>
        </p:nvSpPr>
        <p:spPr>
          <a:xfrm>
            <a:off x="2443182" y="2861914"/>
            <a:ext cx="1542197" cy="75735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lumMod val="95000"/>
                    <a:lumOff val="5000"/>
                  </a:schemeClr>
                </a:solidFill>
              </a:rPr>
              <a:t>学童</a:t>
            </a:r>
            <a:endParaRPr kumimoji="1" lang="ja-JP" altLang="en-US" dirty="0">
              <a:solidFill>
                <a:schemeClr val="tx1">
                  <a:lumMod val="95000"/>
                  <a:lumOff val="5000"/>
                </a:schemeClr>
              </a:solidFill>
            </a:endParaRPr>
          </a:p>
        </p:txBody>
      </p:sp>
      <p:sp>
        <p:nvSpPr>
          <p:cNvPr id="12" name="十字形 11"/>
          <p:cNvSpPr/>
          <p:nvPr/>
        </p:nvSpPr>
        <p:spPr>
          <a:xfrm rot="2626922">
            <a:off x="2007561" y="2956200"/>
            <a:ext cx="576522" cy="576522"/>
          </a:xfrm>
          <a:prstGeom prst="plus">
            <a:avLst>
              <a:gd name="adj" fmla="val 48002"/>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9144000" y="263848"/>
            <a:ext cx="5023557" cy="34094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hlinkClick r:id="rId8"/>
              </a:rPr>
              <a:t>http://</a:t>
            </a:r>
            <a:r>
              <a:rPr lang="en-US" altLang="ja-JP" dirty="0" smtClean="0">
                <a:hlinkClick r:id="rId8"/>
              </a:rPr>
              <a:t>www.qsr.mlit.go.jp/oita/betudai05/betudai1.html</a:t>
            </a:r>
            <a:endParaRPr lang="en-US" altLang="ja-JP" dirty="0" smtClean="0"/>
          </a:p>
          <a:p>
            <a:pPr algn="ctr"/>
            <a:r>
              <a:rPr lang="en-US" altLang="ja-JP" dirty="0">
                <a:hlinkClick r:id="rId9"/>
              </a:rPr>
              <a:t>http://www.sapporo-park.or.jp/kawasimo/?</a:t>
            </a:r>
            <a:r>
              <a:rPr lang="en-US" altLang="ja-JP" dirty="0" smtClean="0">
                <a:hlinkClick r:id="rId9"/>
              </a:rPr>
              <a:t>page_id=360</a:t>
            </a:r>
            <a:endParaRPr lang="en-US" altLang="ja-JP" dirty="0" smtClean="0"/>
          </a:p>
          <a:p>
            <a:pPr algn="ctr"/>
            <a:endParaRPr kumimoji="1" lang="ja-JP" altLang="en-US" dirty="0"/>
          </a:p>
        </p:txBody>
      </p:sp>
      <p:sp>
        <p:nvSpPr>
          <p:cNvPr id="9" name="スライド番号プレースホルダー 8"/>
          <p:cNvSpPr>
            <a:spLocks noGrp="1"/>
          </p:cNvSpPr>
          <p:nvPr>
            <p:ph type="sldNum" sz="quarter" idx="12"/>
          </p:nvPr>
        </p:nvSpPr>
        <p:spPr/>
        <p:txBody>
          <a:bodyPr/>
          <a:lstStyle/>
          <a:p>
            <a:fld id="{FA8F30AE-BE2D-46FD-AE1D-351BB67E9D83}" type="slidenum">
              <a:rPr kumimoji="1" lang="ja-JP" altLang="en-US" sz="2000" smtClean="0"/>
              <a:t>21</a:t>
            </a:fld>
            <a:endParaRPr kumimoji="1" lang="ja-JP" altLang="en-US" sz="2000"/>
          </a:p>
        </p:txBody>
      </p:sp>
      <p:sp>
        <p:nvSpPr>
          <p:cNvPr id="25" name="円/楕円 24"/>
          <p:cNvSpPr/>
          <p:nvPr/>
        </p:nvSpPr>
        <p:spPr>
          <a:xfrm>
            <a:off x="-4659701" y="3673531"/>
            <a:ext cx="4753385" cy="1981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おおつ野ヒルズは南北約</a:t>
            </a:r>
            <a:r>
              <a:rPr kumimoji="1" lang="en-US" altLang="ja-JP" dirty="0" smtClean="0"/>
              <a:t>2</a:t>
            </a:r>
            <a:r>
              <a:rPr kumimoji="1" lang="ja-JP" altLang="en-US" dirty="0" smtClean="0"/>
              <a:t>キロ</a:t>
            </a:r>
            <a:endParaRPr kumimoji="1" lang="en-US" altLang="ja-JP" dirty="0" smtClean="0"/>
          </a:p>
          <a:p>
            <a:pPr algn="ctr"/>
            <a:r>
              <a:rPr lang="ja-JP" altLang="en-US" dirty="0" smtClean="0"/>
              <a:t>車で</a:t>
            </a:r>
            <a:r>
              <a:rPr lang="en-US" altLang="ja-JP" dirty="0" smtClean="0"/>
              <a:t>3</a:t>
            </a:r>
            <a:r>
              <a:rPr lang="ja-JP" altLang="en-US" dirty="0" smtClean="0"/>
              <a:t>分</a:t>
            </a:r>
            <a:endParaRPr lang="en-US" altLang="ja-JP" dirty="0" smtClean="0"/>
          </a:p>
          <a:p>
            <a:pPr algn="ctr"/>
            <a:r>
              <a:rPr lang="ja-JP" altLang="en-US" dirty="0"/>
              <a:t>歩</a:t>
            </a:r>
            <a:r>
              <a:rPr lang="ja-JP" altLang="en-US" dirty="0" smtClean="0"/>
              <a:t>くと約</a:t>
            </a:r>
            <a:r>
              <a:rPr lang="en-US" altLang="ja-JP" dirty="0" smtClean="0"/>
              <a:t>20</a:t>
            </a:r>
            <a:r>
              <a:rPr lang="ja-JP" altLang="en-US" dirty="0" smtClean="0"/>
              <a:t>分</a:t>
            </a:r>
            <a:endParaRPr lang="en-US" altLang="ja-JP" dirty="0" smtClean="0"/>
          </a:p>
          <a:p>
            <a:pPr algn="ctr"/>
            <a:r>
              <a:rPr kumimoji="1" lang="ja-JP" altLang="en-US" dirty="0" smtClean="0"/>
              <a:t>ウォーキング</a:t>
            </a:r>
            <a:r>
              <a:rPr kumimoji="1" lang="ja-JP" altLang="en-US" dirty="0"/>
              <a:t>レーン</a:t>
            </a:r>
          </a:p>
        </p:txBody>
      </p:sp>
      <p:pic>
        <p:nvPicPr>
          <p:cNvPr id="3074" name="Picture 2" descr="http://www.qsr.mlit.go.jp/oita/betudai05/004.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4000" y="3794077"/>
            <a:ext cx="2247900" cy="15525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健康歩道２"/>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6900" y="5601891"/>
            <a:ext cx="1905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Kougyou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20495" y="3493528"/>
            <a:ext cx="2075811" cy="1556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80" name="Picture 8" descr="そふとな独り言。-健康遊具"/>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37625" y="3498466"/>
            <a:ext cx="2082647" cy="15619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 name="図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68951" y="1242100"/>
            <a:ext cx="951558" cy="1127439"/>
          </a:xfrm>
          <a:prstGeom prst="rect">
            <a:avLst/>
          </a:prstGeom>
        </p:spPr>
      </p:pic>
      <p:pic>
        <p:nvPicPr>
          <p:cNvPr id="31" name="図 3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28103" y="1253488"/>
            <a:ext cx="1002404" cy="1154843"/>
          </a:xfrm>
          <a:prstGeom prst="rect">
            <a:avLst/>
          </a:prstGeom>
        </p:spPr>
      </p:pic>
      <p:sp>
        <p:nvSpPr>
          <p:cNvPr id="14" name="テキスト ボックス 13"/>
          <p:cNvSpPr txBox="1"/>
          <p:nvPr/>
        </p:nvSpPr>
        <p:spPr>
          <a:xfrm>
            <a:off x="6641671" y="4868727"/>
            <a:ext cx="2474554" cy="338554"/>
          </a:xfrm>
          <a:prstGeom prst="rect">
            <a:avLst/>
          </a:prstGeom>
          <a:noFill/>
        </p:spPr>
        <p:txBody>
          <a:bodyPr wrap="square" rtlCol="0">
            <a:spAutoFit/>
          </a:bodyPr>
          <a:lstStyle/>
          <a:p>
            <a:pPr algn="ctr"/>
            <a:r>
              <a:rPr lang="en-US" altLang="ja-JP" sz="800" dirty="0"/>
              <a:t>http://stat.ameba.jp/user_images/20100519/20/soft-room/99/c0/j/t02200165_0308023110549248630.jpg</a:t>
            </a:r>
            <a:endParaRPr kumimoji="1" lang="ja-JP" altLang="en-US" sz="800" dirty="0"/>
          </a:p>
        </p:txBody>
      </p:sp>
      <p:sp>
        <p:nvSpPr>
          <p:cNvPr id="15" name="テキスト ボックス 14"/>
          <p:cNvSpPr txBox="1"/>
          <p:nvPr/>
        </p:nvSpPr>
        <p:spPr>
          <a:xfrm>
            <a:off x="4755295" y="4866553"/>
            <a:ext cx="1914446" cy="461665"/>
          </a:xfrm>
          <a:prstGeom prst="rect">
            <a:avLst/>
          </a:prstGeom>
          <a:noFill/>
        </p:spPr>
        <p:txBody>
          <a:bodyPr wrap="square" rtlCol="0">
            <a:spAutoFit/>
          </a:bodyPr>
          <a:lstStyle/>
          <a:p>
            <a:r>
              <a:rPr lang="en-US" altLang="ja-JP" sz="800" dirty="0"/>
              <a:t>http://yassiblog.cocolog-nifty.com/photos/uncategorized/2007/08/26/kougyou1.jpg</a:t>
            </a:r>
            <a:endParaRPr kumimoji="1" lang="ja-JP" altLang="en-US" sz="800" dirty="0"/>
          </a:p>
        </p:txBody>
      </p:sp>
      <p:pic>
        <p:nvPicPr>
          <p:cNvPr id="3082" name="Picture 10" descr="http://kids.tipness.co.jp/afterschool/img/img_01.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3421" y="3693288"/>
            <a:ext cx="1962150" cy="14382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4" name="Picture 6" descr="赤ちゃんを抱っこしているお母さんのイラスト"/>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6909" y="1117805"/>
            <a:ext cx="986293" cy="1184737"/>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kids.tipness.co.jp/afterschool/img/img_0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36773" y="3680459"/>
            <a:ext cx="1952625" cy="14192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8" name="Picture 10" descr="http://1.bp.blogspot.com/-0LLjnchPtio/USspYHxpD0I/AAAAAAAAOFU/bQdH7MLF-44/s1600/obasan03_smile.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007123" y="5276086"/>
            <a:ext cx="1260546" cy="1440977"/>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p:cNvSpPr txBox="1"/>
          <p:nvPr/>
        </p:nvSpPr>
        <p:spPr>
          <a:xfrm>
            <a:off x="815065" y="4864938"/>
            <a:ext cx="3124723" cy="246221"/>
          </a:xfrm>
          <a:prstGeom prst="rect">
            <a:avLst/>
          </a:prstGeom>
          <a:noFill/>
        </p:spPr>
        <p:txBody>
          <a:bodyPr wrap="square" rtlCol="0">
            <a:spAutoFit/>
          </a:bodyPr>
          <a:lstStyle/>
          <a:p>
            <a:pPr algn="ctr"/>
            <a:r>
              <a:rPr lang="en-US" altLang="ja-JP" sz="1000" dirty="0"/>
              <a:t>http://kids.tipness.co.jp/afterschool/index.html#about</a:t>
            </a:r>
            <a:endParaRPr kumimoji="1" lang="ja-JP" altLang="en-US" sz="1000" dirty="0"/>
          </a:p>
        </p:txBody>
      </p:sp>
    </p:spTree>
    <p:extLst>
      <p:ext uri="{BB962C8B-B14F-4D97-AF65-F5344CB8AC3E}">
        <p14:creationId xmlns:p14="http://schemas.microsoft.com/office/powerpoint/2010/main" val="1568592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FBB425"/>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南部地区</a:t>
            </a:r>
          </a:p>
        </p:txBody>
      </p:sp>
      <p:sp>
        <p:nvSpPr>
          <p:cNvPr id="7" name="正方形/長方形 6"/>
          <p:cNvSpPr/>
          <p:nvPr/>
        </p:nvSpPr>
        <p:spPr>
          <a:xfrm>
            <a:off x="249382" y="1128156"/>
            <a:ext cx="8645236" cy="1187531"/>
          </a:xfrm>
          <a:prstGeom prst="rect">
            <a:avLst/>
          </a:prstGeom>
          <a:solidFill>
            <a:schemeClr val="bg1"/>
          </a:solidFill>
          <a:ln w="762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prstClr val="black"/>
                </a:solidFill>
              </a:rPr>
              <a:t>地域を越えてコミュ二ティが輝くまちへ</a:t>
            </a:r>
            <a:endParaRPr lang="ja-JP" altLang="en-US" sz="3600" dirty="0">
              <a:solidFill>
                <a:prstClr val="black"/>
              </a:solidFill>
            </a:endParaRPr>
          </a:p>
        </p:txBody>
      </p:sp>
      <p:pic>
        <p:nvPicPr>
          <p:cNvPr id="10" name="図 9"/>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815024" y="5159617"/>
            <a:ext cx="1492750" cy="1492750"/>
          </a:xfrm>
          <a:prstGeom prst="ellipse">
            <a:avLst/>
          </a:prstGeom>
          <a:solidFill>
            <a:srgbClr val="FBB425"/>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南部地区</a:t>
            </a:r>
          </a:p>
        </p:txBody>
      </p:sp>
      <p:sp>
        <p:nvSpPr>
          <p:cNvPr id="12" name="角丸四角形 11"/>
          <p:cNvSpPr/>
          <p:nvPr/>
        </p:nvSpPr>
        <p:spPr>
          <a:xfrm>
            <a:off x="4073237" y="2597734"/>
            <a:ext cx="1116280" cy="415635"/>
          </a:xfrm>
          <a:prstGeom prst="roundRect">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背景</a:t>
            </a:r>
            <a:endParaRPr lang="ja-JP" altLang="en-US" sz="2400" dirty="0">
              <a:solidFill>
                <a:prstClr val="white"/>
              </a:solidFill>
            </a:endParaRPr>
          </a:p>
        </p:txBody>
      </p:sp>
      <p:sp>
        <p:nvSpPr>
          <p:cNvPr id="13" name="正方形/長方形 12"/>
          <p:cNvSpPr/>
          <p:nvPr/>
        </p:nvSpPr>
        <p:spPr>
          <a:xfrm>
            <a:off x="4085111" y="3004464"/>
            <a:ext cx="4655127" cy="1686298"/>
          </a:xfrm>
          <a:prstGeom prst="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FBB425"/>
              </a:buClr>
              <a:buFont typeface="Wingdings" panose="05000000000000000000" pitchFamily="2" charset="2"/>
              <a:buChar char="n"/>
            </a:pPr>
            <a:r>
              <a:rPr lang="ja-JP" altLang="en-US" sz="2000" dirty="0" smtClean="0">
                <a:solidFill>
                  <a:prstClr val="black"/>
                </a:solidFill>
              </a:rPr>
              <a:t>空き店舗が並ぶシャッター街</a:t>
            </a:r>
            <a:endParaRPr lang="en-US" altLang="ja-JP" sz="2000" dirty="0" smtClean="0">
              <a:solidFill>
                <a:prstClr val="black"/>
              </a:solidFill>
            </a:endParaRPr>
          </a:p>
          <a:p>
            <a:pPr marL="342900" indent="-342900">
              <a:buClr>
                <a:srgbClr val="FBB425"/>
              </a:buClr>
              <a:buFont typeface="Wingdings" panose="05000000000000000000" pitchFamily="2" charset="2"/>
              <a:buChar char="n"/>
            </a:pPr>
            <a:r>
              <a:rPr lang="ja-JP" altLang="en-US" sz="2000" dirty="0">
                <a:solidFill>
                  <a:prstClr val="black"/>
                </a:solidFill>
              </a:rPr>
              <a:t>交通利便性</a:t>
            </a:r>
            <a:r>
              <a:rPr lang="ja-JP" altLang="en-US" sz="2000" dirty="0" smtClean="0">
                <a:solidFill>
                  <a:prstClr val="black"/>
                </a:solidFill>
              </a:rPr>
              <a:t>の</a:t>
            </a:r>
            <a:r>
              <a:rPr lang="ja-JP" altLang="en-US" sz="2000" dirty="0">
                <a:solidFill>
                  <a:prstClr val="black"/>
                </a:solidFill>
              </a:rPr>
              <a:t>高さ</a:t>
            </a:r>
            <a:endParaRPr lang="en-US" altLang="ja-JP" sz="2000" dirty="0" smtClean="0">
              <a:solidFill>
                <a:prstClr val="black"/>
              </a:solidFill>
            </a:endParaRPr>
          </a:p>
        </p:txBody>
      </p:sp>
      <p:sp>
        <p:nvSpPr>
          <p:cNvPr id="15" name="角丸四角形 14"/>
          <p:cNvSpPr/>
          <p:nvPr/>
        </p:nvSpPr>
        <p:spPr>
          <a:xfrm>
            <a:off x="4071262" y="4614509"/>
            <a:ext cx="1116280" cy="415635"/>
          </a:xfrm>
          <a:prstGeom prst="roundRect">
            <a:avLst/>
          </a:prstGeom>
          <a:solidFill>
            <a:srgbClr val="FBB425"/>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提案</a:t>
            </a:r>
          </a:p>
        </p:txBody>
      </p:sp>
      <p:sp>
        <p:nvSpPr>
          <p:cNvPr id="16" name="正方形/長方形 15"/>
          <p:cNvSpPr/>
          <p:nvPr/>
        </p:nvSpPr>
        <p:spPr>
          <a:xfrm>
            <a:off x="4083136" y="5021239"/>
            <a:ext cx="4655127" cy="1686298"/>
          </a:xfrm>
          <a:prstGeom prst="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FBB425"/>
              </a:buClr>
              <a:buFont typeface="Wingdings" panose="05000000000000000000" pitchFamily="2" charset="2"/>
              <a:buChar char="n"/>
            </a:pPr>
            <a:r>
              <a:rPr lang="en-US" altLang="ja-JP" sz="2000" dirty="0" smtClean="0">
                <a:solidFill>
                  <a:prstClr val="black"/>
                </a:solidFill>
              </a:rPr>
              <a:t>『AKINAI』</a:t>
            </a:r>
            <a:r>
              <a:rPr lang="ja-JP" altLang="en-US" sz="2000" dirty="0" smtClean="0">
                <a:solidFill>
                  <a:prstClr val="black"/>
                </a:solidFill>
              </a:rPr>
              <a:t>コンバージョン</a:t>
            </a:r>
            <a:endParaRPr lang="en-US" altLang="ja-JP" sz="2000" dirty="0" smtClean="0">
              <a:solidFill>
                <a:prstClr val="black"/>
              </a:solidFill>
            </a:endParaRPr>
          </a:p>
          <a:p>
            <a:pPr marL="800100" lvl="1" indent="-342900">
              <a:buClr>
                <a:srgbClr val="FBB425"/>
              </a:buClr>
              <a:buFont typeface="Wingdings" panose="05000000000000000000" pitchFamily="2" charset="2"/>
              <a:buChar char="n"/>
            </a:pPr>
            <a:r>
              <a:rPr lang="ja-JP" altLang="en-US" sz="2000" dirty="0" smtClean="0">
                <a:solidFill>
                  <a:prstClr val="black"/>
                </a:solidFill>
              </a:rPr>
              <a:t>空きルームバンク設立</a:t>
            </a:r>
            <a:endParaRPr lang="en-US" altLang="ja-JP" sz="2000" dirty="0" smtClean="0">
              <a:solidFill>
                <a:prstClr val="black"/>
              </a:solidFill>
            </a:endParaRPr>
          </a:p>
          <a:p>
            <a:pPr marL="800100" lvl="1" indent="-342900">
              <a:buClr>
                <a:srgbClr val="FBB425"/>
              </a:buClr>
              <a:buFont typeface="Wingdings" panose="05000000000000000000" pitchFamily="2" charset="2"/>
              <a:buChar char="n"/>
            </a:pPr>
            <a:r>
              <a:rPr lang="ja-JP" altLang="en-US" sz="2000" dirty="0" err="1">
                <a:solidFill>
                  <a:prstClr val="black"/>
                </a:solidFill>
              </a:rPr>
              <a:t>さんぱる</a:t>
            </a:r>
            <a:r>
              <a:rPr lang="ja-JP" altLang="en-US" sz="2000" dirty="0" smtClean="0">
                <a:solidFill>
                  <a:prstClr val="black"/>
                </a:solidFill>
              </a:rPr>
              <a:t>オフィス計画</a:t>
            </a:r>
            <a:endParaRPr lang="ja-JP" altLang="en-US" sz="2000" dirty="0">
              <a:solidFill>
                <a:prstClr val="black"/>
              </a:solidFill>
            </a:endParaRPr>
          </a:p>
        </p:txBody>
      </p:sp>
      <p:pic>
        <p:nvPicPr>
          <p:cNvPr id="17" name="図 16"/>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grpSp>
        <p:nvGrpSpPr>
          <p:cNvPr id="14" name="グループ化 13"/>
          <p:cNvGrpSpPr/>
          <p:nvPr/>
        </p:nvGrpSpPr>
        <p:grpSpPr>
          <a:xfrm>
            <a:off x="3122798" y="229734"/>
            <a:ext cx="679382" cy="633783"/>
            <a:chOff x="1577972" y="-1047318"/>
            <a:chExt cx="679382" cy="633783"/>
          </a:xfrm>
        </p:grpSpPr>
        <p:sp>
          <p:nvSpPr>
            <p:cNvPr id="18" name="角丸四角形 17"/>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20" name="グループ化 19"/>
          <p:cNvGrpSpPr/>
          <p:nvPr/>
        </p:nvGrpSpPr>
        <p:grpSpPr>
          <a:xfrm>
            <a:off x="3950020" y="229734"/>
            <a:ext cx="679382" cy="633783"/>
            <a:chOff x="5471418" y="-1240631"/>
            <a:chExt cx="679382" cy="633783"/>
          </a:xfrm>
        </p:grpSpPr>
        <p:sp>
          <p:nvSpPr>
            <p:cNvPr id="21" name="角丸四角形 20"/>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sp>
        <p:nvSpPr>
          <p:cNvPr id="23"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22</a:t>
            </a:r>
            <a:endParaRPr lang="ja-JP" altLang="en-US" sz="2000" dirty="0">
              <a:solidFill>
                <a:prstClr val="black">
                  <a:tint val="75000"/>
                </a:prstClr>
              </a:solidFill>
            </a:endParaRPr>
          </a:p>
        </p:txBody>
      </p:sp>
    </p:spTree>
    <p:extLst>
      <p:ext uri="{BB962C8B-B14F-4D97-AF65-F5344CB8AC3E}">
        <p14:creationId xmlns:p14="http://schemas.microsoft.com/office/powerpoint/2010/main" val="30058410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まちの声</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5" name="角丸四角形吹き出し 4"/>
          <p:cNvSpPr/>
          <p:nvPr/>
        </p:nvSpPr>
        <p:spPr>
          <a:xfrm>
            <a:off x="1072661" y="1098156"/>
            <a:ext cx="3341077" cy="1230924"/>
          </a:xfrm>
          <a:prstGeom prst="wedgeRoundRectCallout">
            <a:avLst>
              <a:gd name="adj1" fmla="val -50693"/>
              <a:gd name="adj2" fmla="val 6232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a:solidFill>
                  <a:prstClr val="black"/>
                </a:solidFill>
              </a:rPr>
              <a:t>支援</a:t>
            </a:r>
            <a:r>
              <a:rPr lang="ja-JP" altLang="en-US" sz="2800" dirty="0" smtClean="0">
                <a:solidFill>
                  <a:prstClr val="black"/>
                </a:solidFill>
              </a:rPr>
              <a:t>は市民が動いてからじゃないと</a:t>
            </a:r>
            <a:r>
              <a:rPr lang="en-US" altLang="ja-JP" sz="2800" dirty="0" smtClean="0">
                <a:solidFill>
                  <a:prstClr val="black"/>
                </a:solidFill>
              </a:rPr>
              <a:t>…</a:t>
            </a:r>
          </a:p>
          <a:p>
            <a:pPr algn="ctr"/>
            <a:r>
              <a:rPr lang="ja-JP" altLang="en-US" dirty="0" smtClean="0">
                <a:solidFill>
                  <a:srgbClr val="2FA4D9"/>
                </a:solidFill>
              </a:rPr>
              <a:t>（土浦市役所</a:t>
            </a:r>
            <a:r>
              <a:rPr lang="ja-JP" altLang="en-US" dirty="0">
                <a:solidFill>
                  <a:srgbClr val="2FA4D9"/>
                </a:solidFill>
              </a:rPr>
              <a:t>都市計画課</a:t>
            </a:r>
            <a:r>
              <a:rPr lang="ja-JP" altLang="en-US" dirty="0" smtClean="0">
                <a:solidFill>
                  <a:srgbClr val="3D6FC9"/>
                </a:solidFill>
              </a:rPr>
              <a:t>）</a:t>
            </a:r>
            <a:endParaRPr lang="ja-JP" altLang="en-US" dirty="0">
              <a:solidFill>
                <a:srgbClr val="3D6FC9"/>
              </a:solidFill>
            </a:endParaRPr>
          </a:p>
        </p:txBody>
      </p:sp>
      <p:sp>
        <p:nvSpPr>
          <p:cNvPr id="6" name="角丸四角形吹き出し 5"/>
          <p:cNvSpPr/>
          <p:nvPr/>
        </p:nvSpPr>
        <p:spPr>
          <a:xfrm>
            <a:off x="211015" y="2611120"/>
            <a:ext cx="3341077" cy="1230924"/>
          </a:xfrm>
          <a:prstGeom prst="wedgeRoundRectCallout">
            <a:avLst>
              <a:gd name="adj1" fmla="val 50360"/>
              <a:gd name="adj2" fmla="val 6232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a:solidFill>
                  <a:prstClr val="black"/>
                </a:solidFill>
              </a:rPr>
              <a:t>いま</a:t>
            </a:r>
            <a:r>
              <a:rPr lang="ja-JP" altLang="en-US" sz="2800" dirty="0" smtClean="0">
                <a:solidFill>
                  <a:prstClr val="black"/>
                </a:solidFill>
              </a:rPr>
              <a:t>からここに投資する価値って</a:t>
            </a:r>
            <a:r>
              <a:rPr lang="en-US" altLang="ja-JP" sz="2800" dirty="0" smtClean="0">
                <a:solidFill>
                  <a:prstClr val="black"/>
                </a:solidFill>
              </a:rPr>
              <a:t>…</a:t>
            </a:r>
          </a:p>
          <a:p>
            <a:pPr algn="ctr"/>
            <a:r>
              <a:rPr lang="ja-JP" altLang="en-US" dirty="0">
                <a:solidFill>
                  <a:srgbClr val="2FA4D9"/>
                </a:solidFill>
              </a:rPr>
              <a:t>（土浦</a:t>
            </a:r>
            <a:r>
              <a:rPr lang="ja-JP" altLang="en-US" dirty="0" smtClean="0">
                <a:solidFill>
                  <a:srgbClr val="2FA4D9"/>
                </a:solidFill>
              </a:rPr>
              <a:t>魚市場）</a:t>
            </a:r>
            <a:endParaRPr lang="ja-JP" altLang="en-US" dirty="0">
              <a:solidFill>
                <a:srgbClr val="2FA4D9"/>
              </a:solidFill>
            </a:endParaRPr>
          </a:p>
        </p:txBody>
      </p:sp>
      <p:sp>
        <p:nvSpPr>
          <p:cNvPr id="7" name="角丸四角形吹き出し 6"/>
          <p:cNvSpPr/>
          <p:nvPr/>
        </p:nvSpPr>
        <p:spPr>
          <a:xfrm>
            <a:off x="5591908" y="1101715"/>
            <a:ext cx="3341077" cy="1230924"/>
          </a:xfrm>
          <a:prstGeom prst="wedgeRoundRectCallout">
            <a:avLst>
              <a:gd name="adj1" fmla="val -48588"/>
              <a:gd name="adj2" fmla="val 6375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solidFill>
                  <a:prstClr val="black"/>
                </a:solidFill>
              </a:rPr>
              <a:t>昔はここが中心だったんだけどね</a:t>
            </a:r>
            <a:r>
              <a:rPr lang="en-US" altLang="ja-JP" sz="2800" dirty="0" smtClean="0">
                <a:solidFill>
                  <a:prstClr val="black"/>
                </a:solidFill>
              </a:rPr>
              <a:t>…</a:t>
            </a:r>
          </a:p>
          <a:p>
            <a:pPr algn="ctr"/>
            <a:r>
              <a:rPr lang="ja-JP" altLang="en-US" dirty="0" smtClean="0">
                <a:solidFill>
                  <a:srgbClr val="2FA4D9"/>
                </a:solidFill>
              </a:rPr>
              <a:t>（荒川沖地区交番）</a:t>
            </a:r>
            <a:endParaRPr lang="ja-JP" altLang="en-US" dirty="0">
              <a:solidFill>
                <a:srgbClr val="2FA4D9"/>
              </a:solidFill>
            </a:endParaRPr>
          </a:p>
        </p:txBody>
      </p:sp>
      <p:sp>
        <p:nvSpPr>
          <p:cNvPr id="11" name="角丸四角形吹き出し 10"/>
          <p:cNvSpPr/>
          <p:nvPr/>
        </p:nvSpPr>
        <p:spPr>
          <a:xfrm>
            <a:off x="4730262" y="2611120"/>
            <a:ext cx="3341077" cy="1230924"/>
          </a:xfrm>
          <a:prstGeom prst="wedgeRoundRectCallout">
            <a:avLst>
              <a:gd name="adj1" fmla="val 50360"/>
              <a:gd name="adj2" fmla="val 6232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solidFill>
                  <a:prstClr val="black"/>
                </a:solidFill>
              </a:rPr>
              <a:t>商売はしたい</a:t>
            </a:r>
            <a:r>
              <a:rPr lang="ja-JP" altLang="en-US" sz="2800" dirty="0">
                <a:solidFill>
                  <a:prstClr val="black"/>
                </a:solidFill>
              </a:rPr>
              <a:t>けど</a:t>
            </a:r>
            <a:r>
              <a:rPr lang="ja-JP" altLang="en-US" sz="2800" dirty="0" smtClean="0">
                <a:solidFill>
                  <a:prstClr val="black"/>
                </a:solidFill>
              </a:rPr>
              <a:t>、そのための資金が</a:t>
            </a:r>
            <a:r>
              <a:rPr lang="en-US" altLang="ja-JP" sz="2800" dirty="0" smtClean="0">
                <a:solidFill>
                  <a:prstClr val="black"/>
                </a:solidFill>
              </a:rPr>
              <a:t>…</a:t>
            </a:r>
            <a:endParaRPr lang="en-US" altLang="ja-JP" dirty="0" smtClean="0">
              <a:solidFill>
                <a:srgbClr val="3D6FC9"/>
              </a:solidFill>
            </a:endParaRPr>
          </a:p>
          <a:p>
            <a:pPr algn="ctr"/>
            <a:r>
              <a:rPr lang="ja-JP" altLang="en-US" dirty="0">
                <a:solidFill>
                  <a:srgbClr val="2FA4D9"/>
                </a:solidFill>
              </a:rPr>
              <a:t>（土浦公設</a:t>
            </a:r>
            <a:r>
              <a:rPr lang="ja-JP" altLang="en-US" dirty="0" smtClean="0">
                <a:solidFill>
                  <a:srgbClr val="2FA4D9"/>
                </a:solidFill>
              </a:rPr>
              <a:t>卸売市場）</a:t>
            </a:r>
            <a:endParaRPr lang="ja-JP" altLang="en-US" sz="2800" dirty="0">
              <a:solidFill>
                <a:srgbClr val="2FA4D9"/>
              </a:solidFill>
            </a:endParaRPr>
          </a:p>
        </p:txBody>
      </p:sp>
      <p:sp>
        <p:nvSpPr>
          <p:cNvPr id="14" name="角丸四角形吹き出し 13"/>
          <p:cNvSpPr/>
          <p:nvPr/>
        </p:nvSpPr>
        <p:spPr>
          <a:xfrm>
            <a:off x="1072659" y="4202530"/>
            <a:ext cx="3341077" cy="1230924"/>
          </a:xfrm>
          <a:prstGeom prst="wedgeRoundRectCallout">
            <a:avLst>
              <a:gd name="adj1" fmla="val -48588"/>
              <a:gd name="adj2" fmla="val 6375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solidFill>
                  <a:prstClr val="black"/>
                </a:solidFill>
              </a:rPr>
              <a:t>この歳になると</a:t>
            </a:r>
            <a:r>
              <a:rPr lang="en-US" altLang="ja-JP" sz="2800" dirty="0" smtClean="0">
                <a:solidFill>
                  <a:prstClr val="black"/>
                </a:solidFill>
              </a:rPr>
              <a:t>…</a:t>
            </a:r>
          </a:p>
          <a:p>
            <a:pPr algn="ctr"/>
            <a:r>
              <a:rPr lang="ja-JP" altLang="en-US" dirty="0" smtClean="0">
                <a:solidFill>
                  <a:srgbClr val="2FA4D9"/>
                </a:solidFill>
              </a:rPr>
              <a:t>（地元住民から）</a:t>
            </a:r>
            <a:endParaRPr lang="ja-JP" altLang="en-US" dirty="0">
              <a:solidFill>
                <a:srgbClr val="2FA4D9"/>
              </a:solidFill>
            </a:endParaRPr>
          </a:p>
        </p:txBody>
      </p:sp>
      <p:sp>
        <p:nvSpPr>
          <p:cNvPr id="15" name="角丸四角形吹き出し 14"/>
          <p:cNvSpPr/>
          <p:nvPr/>
        </p:nvSpPr>
        <p:spPr>
          <a:xfrm>
            <a:off x="5494815" y="4167360"/>
            <a:ext cx="3341077" cy="1230924"/>
          </a:xfrm>
          <a:prstGeom prst="wedgeRoundRectCallout">
            <a:avLst>
              <a:gd name="adj1" fmla="val -48588"/>
              <a:gd name="adj2" fmla="val 6375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solidFill>
                  <a:prstClr val="black"/>
                </a:solidFill>
              </a:rPr>
              <a:t>やっぱり人が来ないとねえ</a:t>
            </a:r>
            <a:r>
              <a:rPr lang="en-US" altLang="ja-JP" sz="2800" dirty="0" smtClean="0">
                <a:solidFill>
                  <a:prstClr val="black"/>
                </a:solidFill>
              </a:rPr>
              <a:t>…</a:t>
            </a:r>
          </a:p>
          <a:p>
            <a:pPr algn="ctr"/>
            <a:r>
              <a:rPr lang="ja-JP" altLang="en-US" dirty="0" smtClean="0">
                <a:solidFill>
                  <a:srgbClr val="2FA4D9"/>
                </a:solidFill>
              </a:rPr>
              <a:t>（地元住民から）</a:t>
            </a:r>
            <a:endParaRPr lang="ja-JP" altLang="en-US" dirty="0">
              <a:solidFill>
                <a:srgbClr val="2FA4D9"/>
              </a:solidFill>
            </a:endParaRPr>
          </a:p>
        </p:txBody>
      </p:sp>
      <p:sp>
        <p:nvSpPr>
          <p:cNvPr id="19" name="フレーム 18"/>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smtClean="0">
                <a:solidFill>
                  <a:prstClr val="black"/>
                </a:solidFill>
              </a:rPr>
              <a:t>互いに動き出せていない</a:t>
            </a:r>
            <a:r>
              <a:rPr kumimoji="0" lang="ja-JP" altLang="en-US" sz="3200" kern="0" dirty="0">
                <a:solidFill>
                  <a:prstClr val="black"/>
                </a:solidFill>
              </a:rPr>
              <a:t>状況</a:t>
            </a:r>
            <a:endParaRPr kumimoji="0" lang="en-US" altLang="ja-JP" sz="3200" kern="0" dirty="0" smtClean="0">
              <a:solidFill>
                <a:prstClr val="black"/>
              </a:solidFill>
            </a:endParaRPr>
          </a:p>
        </p:txBody>
      </p:sp>
      <p:pic>
        <p:nvPicPr>
          <p:cNvPr id="4" name="図 3"/>
          <p:cNvPicPr>
            <a:picLocks noChangeAspect="1"/>
          </p:cNvPicPr>
          <p:nvPr/>
        </p:nvPicPr>
        <p:blipFill>
          <a:blip r:embed="rId3"/>
          <a:stretch>
            <a:fillRect/>
          </a:stretch>
        </p:blipFill>
        <p:spPr>
          <a:xfrm>
            <a:off x="7876037" y="2807254"/>
            <a:ext cx="1267963" cy="1267963"/>
          </a:xfrm>
          <a:prstGeom prst="rect">
            <a:avLst/>
          </a:prstGeom>
        </p:spPr>
      </p:pic>
      <p:pic>
        <p:nvPicPr>
          <p:cNvPr id="10" name="図 9"/>
          <p:cNvPicPr>
            <a:picLocks noChangeAspect="1"/>
          </p:cNvPicPr>
          <p:nvPr/>
        </p:nvPicPr>
        <p:blipFill>
          <a:blip r:embed="rId4"/>
          <a:stretch>
            <a:fillRect/>
          </a:stretch>
        </p:blipFill>
        <p:spPr>
          <a:xfrm>
            <a:off x="3301393" y="2773835"/>
            <a:ext cx="1164737" cy="1301382"/>
          </a:xfrm>
          <a:prstGeom prst="rect">
            <a:avLst/>
          </a:prstGeom>
        </p:spPr>
      </p:pic>
      <p:pic>
        <p:nvPicPr>
          <p:cNvPr id="18" name="図 17"/>
          <p:cNvPicPr>
            <a:picLocks noChangeAspect="1"/>
          </p:cNvPicPr>
          <p:nvPr/>
        </p:nvPicPr>
        <p:blipFill>
          <a:blip r:embed="rId5"/>
          <a:stretch>
            <a:fillRect/>
          </a:stretch>
        </p:blipFill>
        <p:spPr>
          <a:xfrm flipH="1">
            <a:off x="111410" y="4322280"/>
            <a:ext cx="1281993" cy="1535320"/>
          </a:xfrm>
          <a:prstGeom prst="rect">
            <a:avLst/>
          </a:prstGeom>
        </p:spPr>
      </p:pic>
      <p:pic>
        <p:nvPicPr>
          <p:cNvPr id="21" name="図 20"/>
          <p:cNvPicPr>
            <a:picLocks noChangeAspect="1"/>
          </p:cNvPicPr>
          <p:nvPr/>
        </p:nvPicPr>
        <p:blipFill>
          <a:blip r:embed="rId6"/>
          <a:stretch>
            <a:fillRect/>
          </a:stretch>
        </p:blipFill>
        <p:spPr>
          <a:xfrm>
            <a:off x="189398" y="1090019"/>
            <a:ext cx="817944" cy="1353216"/>
          </a:xfrm>
          <a:prstGeom prst="rect">
            <a:avLst/>
          </a:prstGeom>
        </p:spPr>
      </p:pic>
      <p:pic>
        <p:nvPicPr>
          <p:cNvPr id="22" name="図 21"/>
          <p:cNvPicPr>
            <a:picLocks noChangeAspect="1"/>
          </p:cNvPicPr>
          <p:nvPr/>
        </p:nvPicPr>
        <p:blipFill>
          <a:blip r:embed="rId7"/>
          <a:stretch>
            <a:fillRect/>
          </a:stretch>
        </p:blipFill>
        <p:spPr>
          <a:xfrm>
            <a:off x="4626719" y="1125128"/>
            <a:ext cx="1015626" cy="1384945"/>
          </a:xfrm>
          <a:prstGeom prst="rect">
            <a:avLst/>
          </a:prstGeom>
        </p:spPr>
      </p:pic>
      <p:pic>
        <p:nvPicPr>
          <p:cNvPr id="1026" name="Picture 2" descr="困った女性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41741" y="4428310"/>
            <a:ext cx="1200604" cy="142929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23</a:t>
            </a:r>
            <a:endParaRPr lang="ja-JP" altLang="en-US" sz="2000" dirty="0">
              <a:solidFill>
                <a:prstClr val="black">
                  <a:tint val="75000"/>
                </a:prstClr>
              </a:solidFill>
            </a:endParaRPr>
          </a:p>
        </p:txBody>
      </p:sp>
    </p:spTree>
    <p:extLst>
      <p:ext uri="{BB962C8B-B14F-4D97-AF65-F5344CB8AC3E}">
        <p14:creationId xmlns:p14="http://schemas.microsoft.com/office/powerpoint/2010/main" val="3698583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現地調査</a:t>
            </a:r>
            <a:endParaRPr lang="ja-JP" altLang="en-US" sz="4000" dirty="0">
              <a:solidFill>
                <a:prstClr val="black"/>
              </a:solidFill>
              <a:latin typeface="ＭＳ Ｐゴシック" panose="020B0600070205080204" pitchFamily="50" charset="-128"/>
            </a:endParaRPr>
          </a:p>
        </p:txBody>
      </p:sp>
      <p:sp>
        <p:nvSpPr>
          <p:cNvPr id="4" name="フレーム 3"/>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smtClean="0">
                <a:solidFill>
                  <a:prstClr val="black"/>
                </a:solidFill>
              </a:rPr>
              <a:t>空き空間の活用の</a:t>
            </a:r>
            <a:r>
              <a:rPr kumimoji="0" lang="ja-JP" altLang="en-US" sz="3200" kern="0" dirty="0">
                <a:solidFill>
                  <a:prstClr val="black"/>
                </a:solidFill>
              </a:rPr>
              <a:t>可能性</a:t>
            </a:r>
            <a:endParaRPr kumimoji="0" lang="en-US" altLang="ja-JP" sz="3200" kern="0" dirty="0" smtClean="0">
              <a:solidFill>
                <a:prstClr val="black"/>
              </a:solidFill>
            </a:endParaRPr>
          </a:p>
        </p:txBody>
      </p:sp>
      <p:sp>
        <p:nvSpPr>
          <p:cNvPr id="12" name="テキスト ボックス 11"/>
          <p:cNvSpPr txBox="1"/>
          <p:nvPr/>
        </p:nvSpPr>
        <p:spPr>
          <a:xfrm>
            <a:off x="244198" y="1353691"/>
            <a:ext cx="8651630" cy="954107"/>
          </a:xfrm>
          <a:prstGeom prst="rect">
            <a:avLst/>
          </a:prstGeom>
          <a:noFill/>
        </p:spPr>
        <p:txBody>
          <a:bodyPr wrap="square" rtlCol="0">
            <a:spAutoFit/>
          </a:bodyPr>
          <a:lstStyle/>
          <a:p>
            <a:pPr marL="457200" lvl="2" indent="-457200">
              <a:buClr>
                <a:srgbClr val="002060"/>
              </a:buClr>
              <a:buFont typeface="Wingdings" panose="05000000000000000000" pitchFamily="2" charset="2"/>
              <a:buChar char="n"/>
            </a:pPr>
            <a:r>
              <a:rPr lang="ja-JP" altLang="en-US" sz="2800" dirty="0" smtClean="0">
                <a:solidFill>
                  <a:prstClr val="black"/>
                </a:solidFill>
              </a:rPr>
              <a:t>空き家、空きテナント・店舗、空き地　カウント調査</a:t>
            </a:r>
            <a:endParaRPr lang="en-US" altLang="ja-JP" sz="2800" dirty="0" smtClean="0">
              <a:solidFill>
                <a:prstClr val="black"/>
              </a:solidFill>
            </a:endParaRPr>
          </a:p>
          <a:p>
            <a:pPr marL="914400" lvl="3" indent="-457200">
              <a:buClr>
                <a:srgbClr val="002060"/>
              </a:buClr>
              <a:buFont typeface="Wingdings" panose="05000000000000000000" pitchFamily="2" charset="2"/>
              <a:buChar char="n"/>
            </a:pPr>
            <a:r>
              <a:rPr lang="ja-JP" altLang="en-US" sz="2800" dirty="0" smtClean="0">
                <a:solidFill>
                  <a:prstClr val="black"/>
                </a:solidFill>
              </a:rPr>
              <a:t>目視によるカウント調査＠荒川沖駅周辺</a:t>
            </a:r>
            <a:endParaRPr lang="en-US" altLang="ja-JP" sz="2800" dirty="0" smtClean="0">
              <a:solidFill>
                <a:prstClr val="black"/>
              </a:solidFill>
            </a:endParaRPr>
          </a:p>
        </p:txBody>
      </p:sp>
      <p:sp>
        <p:nvSpPr>
          <p:cNvPr id="10" name="テキスト ボックス 9"/>
          <p:cNvSpPr txBox="1"/>
          <p:nvPr/>
        </p:nvSpPr>
        <p:spPr>
          <a:xfrm>
            <a:off x="6551112" y="2546935"/>
            <a:ext cx="2129425" cy="1569660"/>
          </a:xfrm>
          <a:prstGeom prst="rect">
            <a:avLst/>
          </a:prstGeom>
          <a:noFill/>
          <a:ln>
            <a:noFill/>
            <a:prstDash val="solid"/>
          </a:ln>
        </p:spPr>
        <p:txBody>
          <a:bodyPr wrap="square" rtlCol="0">
            <a:spAutoFit/>
          </a:bodyPr>
          <a:lstStyle/>
          <a:p>
            <a:r>
              <a:rPr lang="ja-JP" altLang="en-US" sz="2400" dirty="0" smtClean="0">
                <a:solidFill>
                  <a:prstClr val="black"/>
                </a:solidFill>
              </a:rPr>
              <a:t>全件数：</a:t>
            </a:r>
            <a:r>
              <a:rPr lang="en-US" altLang="ja-JP" sz="2400" dirty="0" smtClean="0">
                <a:solidFill>
                  <a:prstClr val="black"/>
                </a:solidFill>
              </a:rPr>
              <a:t>133</a:t>
            </a:r>
            <a:r>
              <a:rPr lang="ja-JP" altLang="en-US" sz="2400" dirty="0" smtClean="0">
                <a:solidFill>
                  <a:prstClr val="black"/>
                </a:solidFill>
              </a:rPr>
              <a:t>件</a:t>
            </a:r>
            <a:endParaRPr lang="en-US" altLang="ja-JP" sz="2400" dirty="0" smtClean="0">
              <a:solidFill>
                <a:prstClr val="black"/>
              </a:solidFill>
            </a:endParaRPr>
          </a:p>
          <a:p>
            <a:r>
              <a:rPr lang="ja-JP" altLang="en-US" sz="2400" dirty="0" smtClean="0">
                <a:solidFill>
                  <a:prstClr val="black"/>
                </a:solidFill>
              </a:rPr>
              <a:t>空き件数：</a:t>
            </a:r>
            <a:r>
              <a:rPr lang="en-US" altLang="ja-JP" sz="2400" dirty="0" smtClean="0">
                <a:solidFill>
                  <a:prstClr val="black"/>
                </a:solidFill>
              </a:rPr>
              <a:t>43</a:t>
            </a:r>
            <a:r>
              <a:rPr lang="ja-JP" altLang="en-US" sz="2400" dirty="0" smtClean="0">
                <a:solidFill>
                  <a:prstClr val="black"/>
                </a:solidFill>
              </a:rPr>
              <a:t>件</a:t>
            </a:r>
            <a:endParaRPr lang="en-US" altLang="ja-JP" sz="2400" dirty="0" smtClean="0">
              <a:solidFill>
                <a:prstClr val="black"/>
              </a:solidFill>
            </a:endParaRPr>
          </a:p>
          <a:p>
            <a:endParaRPr lang="en-US" altLang="ja-JP" sz="2400" dirty="0" smtClean="0">
              <a:solidFill>
                <a:prstClr val="black"/>
              </a:solidFill>
            </a:endParaRPr>
          </a:p>
          <a:p>
            <a:r>
              <a:rPr lang="ja-JP" altLang="en-US" sz="2400" dirty="0" smtClean="0">
                <a:solidFill>
                  <a:prstClr val="black"/>
                </a:solidFill>
              </a:rPr>
              <a:t>空き率：</a:t>
            </a:r>
            <a:r>
              <a:rPr lang="en-US" altLang="ja-JP" sz="2400" dirty="0" smtClean="0">
                <a:solidFill>
                  <a:prstClr val="black"/>
                </a:solidFill>
              </a:rPr>
              <a:t>32.3</a:t>
            </a:r>
            <a:r>
              <a:rPr lang="ja-JP" altLang="en-US" sz="2400" dirty="0" smtClean="0">
                <a:solidFill>
                  <a:prstClr val="black"/>
                </a:solidFill>
              </a:rPr>
              <a:t>％</a:t>
            </a:r>
            <a:endParaRPr lang="en-US" altLang="ja-JP" sz="2400" dirty="0" smtClean="0">
              <a:solidFill>
                <a:prstClr val="black"/>
              </a:solidFill>
            </a:endParaRPr>
          </a:p>
        </p:txBody>
      </p:sp>
      <p:sp>
        <p:nvSpPr>
          <p:cNvPr id="11" name="角丸四角形 10"/>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pic>
        <p:nvPicPr>
          <p:cNvPr id="13" name="図 12" descr="map_noname.jpg"/>
          <p:cNvPicPr>
            <a:picLocks noChangeAspect="1"/>
          </p:cNvPicPr>
          <p:nvPr/>
        </p:nvPicPr>
        <p:blipFill rotWithShape="1">
          <a:blip r:embed="rId3" cstate="print">
            <a:extLst>
              <a:ext uri="{28A0092B-C50C-407E-A947-70E740481C1C}">
                <a14:useLocalDpi xmlns:a14="http://schemas.microsoft.com/office/drawing/2010/main" val="0"/>
              </a:ext>
            </a:extLst>
          </a:blip>
          <a:srcRect t="17789" r="17469" b="36887"/>
          <a:stretch/>
        </p:blipFill>
        <p:spPr>
          <a:xfrm>
            <a:off x="625781" y="2363418"/>
            <a:ext cx="5439585" cy="3569182"/>
          </a:xfrm>
          <a:prstGeom prst="rect">
            <a:avLst/>
          </a:prstGeom>
        </p:spPr>
      </p:pic>
      <p:sp>
        <p:nvSpPr>
          <p:cNvPr id="14" name="テキスト ボックス 13"/>
          <p:cNvSpPr txBox="1"/>
          <p:nvPr/>
        </p:nvSpPr>
        <p:spPr>
          <a:xfrm>
            <a:off x="6283220" y="4528827"/>
            <a:ext cx="2540078" cy="1323439"/>
          </a:xfrm>
          <a:prstGeom prst="rect">
            <a:avLst/>
          </a:prstGeom>
          <a:noFill/>
        </p:spPr>
        <p:txBody>
          <a:bodyPr wrap="none" rtlCol="0">
            <a:spAutoFit/>
          </a:bodyPr>
          <a:lstStyle/>
          <a:p>
            <a:r>
              <a:rPr lang="ja-JP" altLang="en-US" sz="2000" dirty="0" smtClean="0">
                <a:solidFill>
                  <a:prstClr val="black"/>
                </a:solidFill>
              </a:rPr>
              <a:t>＜凡例＞</a:t>
            </a:r>
            <a:endParaRPr lang="en-US" altLang="ja-JP" sz="2000" dirty="0" smtClean="0">
              <a:solidFill>
                <a:prstClr val="black"/>
              </a:solidFill>
            </a:endParaRPr>
          </a:p>
          <a:p>
            <a:r>
              <a:rPr lang="en-US" altLang="ja-JP" sz="2000" dirty="0" smtClean="0">
                <a:solidFill>
                  <a:srgbClr val="E7E6E6">
                    <a:lumMod val="50000"/>
                  </a:srgbClr>
                </a:solidFill>
              </a:rPr>
              <a:t>■</a:t>
            </a:r>
            <a:r>
              <a:rPr lang="ja-JP" altLang="en-US" sz="2000" dirty="0" smtClean="0">
                <a:solidFill>
                  <a:prstClr val="black"/>
                </a:solidFill>
              </a:rPr>
              <a:t>：空き家</a:t>
            </a:r>
            <a:endParaRPr lang="en-US" altLang="ja-JP" sz="2000" dirty="0" smtClean="0">
              <a:solidFill>
                <a:prstClr val="black"/>
              </a:solidFill>
            </a:endParaRPr>
          </a:p>
          <a:p>
            <a:r>
              <a:rPr lang="en-US" altLang="ja-JP" sz="2000" dirty="0" smtClean="0">
                <a:solidFill>
                  <a:srgbClr val="185496"/>
                </a:solidFill>
              </a:rPr>
              <a:t>■</a:t>
            </a:r>
            <a:r>
              <a:rPr lang="ja-JP" altLang="en-US" sz="2000" dirty="0" smtClean="0">
                <a:solidFill>
                  <a:prstClr val="black"/>
                </a:solidFill>
              </a:rPr>
              <a:t>：空きテナント・店舗</a:t>
            </a:r>
            <a:endParaRPr lang="en-US" altLang="ja-JP" sz="2000" dirty="0" smtClean="0">
              <a:solidFill>
                <a:prstClr val="black"/>
              </a:solidFill>
            </a:endParaRPr>
          </a:p>
          <a:p>
            <a:r>
              <a:rPr lang="en-US" altLang="ja-JP" sz="2000" dirty="0" smtClean="0">
                <a:solidFill>
                  <a:srgbClr val="C78644"/>
                </a:solidFill>
              </a:rPr>
              <a:t>■</a:t>
            </a:r>
            <a:r>
              <a:rPr lang="ja-JP" altLang="en-US" sz="2000" dirty="0" smtClean="0">
                <a:solidFill>
                  <a:prstClr val="black"/>
                </a:solidFill>
              </a:rPr>
              <a:t>：空き地</a:t>
            </a:r>
            <a:endParaRPr lang="ja-JP" altLang="en-US" sz="2000" dirty="0">
              <a:solidFill>
                <a:prstClr val="black"/>
              </a:solidFill>
            </a:endParaRPr>
          </a:p>
        </p:txBody>
      </p:sp>
      <p:sp>
        <p:nvSpPr>
          <p:cNvPr id="15" name="正方形/長方形 14"/>
          <p:cNvSpPr/>
          <p:nvPr/>
        </p:nvSpPr>
        <p:spPr>
          <a:xfrm>
            <a:off x="6563638" y="3620022"/>
            <a:ext cx="1966587" cy="458996"/>
          </a:xfrm>
          <a:prstGeom prst="rect">
            <a:avLst/>
          </a:prstGeom>
          <a:noFill/>
          <a:ln w="38100">
            <a:solidFill>
              <a:srgbClr val="C921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6"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24</a:t>
            </a:r>
            <a:endParaRPr lang="ja-JP" altLang="en-US" sz="2000" dirty="0">
              <a:solidFill>
                <a:prstClr val="black">
                  <a:tint val="75000"/>
                </a:prstClr>
              </a:solidFill>
            </a:endParaRPr>
          </a:p>
        </p:txBody>
      </p:sp>
    </p:spTree>
    <p:extLst>
      <p:ext uri="{BB962C8B-B14F-4D97-AF65-F5344CB8AC3E}">
        <p14:creationId xmlns:p14="http://schemas.microsoft.com/office/powerpoint/2010/main" val="4277944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5408902" y="2368505"/>
            <a:ext cx="3604468" cy="4382066"/>
          </a:xfrm>
          <a:prstGeom prst="rect">
            <a:avLst/>
          </a:prstGeom>
          <a:solidFill>
            <a:schemeClr val="accent4">
              <a:lumMod val="20000"/>
              <a:lumOff val="80000"/>
            </a:schemeClr>
          </a:solid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8" name="正方形/長方形 27"/>
          <p:cNvSpPr/>
          <p:nvPr/>
        </p:nvSpPr>
        <p:spPr>
          <a:xfrm>
            <a:off x="5479657" y="4359729"/>
            <a:ext cx="3452068" cy="2287840"/>
          </a:xfrm>
          <a:prstGeom prst="rect">
            <a:avLst/>
          </a:prstGeom>
          <a:solidFill>
            <a:schemeClr val="bg1"/>
          </a:solid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4" name="正方形/長方形 23"/>
          <p:cNvSpPr/>
          <p:nvPr/>
        </p:nvSpPr>
        <p:spPr>
          <a:xfrm>
            <a:off x="5408902" y="1112078"/>
            <a:ext cx="3604468" cy="1076183"/>
          </a:xfrm>
          <a:prstGeom prst="rect">
            <a:avLst/>
          </a:prstGeom>
          <a:solidFill>
            <a:schemeClr val="accent3">
              <a:lumMod val="20000"/>
              <a:lumOff val="80000"/>
            </a:schemeClr>
          </a:solidFill>
          <a:ln w="28575">
            <a:solidFill>
              <a:srgbClr val="2D329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4000" dirty="0" smtClean="0">
                <a:solidFill>
                  <a:prstClr val="black"/>
                </a:solidFill>
                <a:latin typeface="ＭＳ Ｐゴシック" panose="020B0600070205080204" pitchFamily="50" charset="-128"/>
              </a:rPr>
              <a:t>『AKINAI』</a:t>
            </a:r>
            <a:r>
              <a:rPr lang="ja-JP" altLang="en-US" sz="4000" dirty="0" smtClean="0">
                <a:solidFill>
                  <a:prstClr val="black"/>
                </a:solidFill>
                <a:latin typeface="ＭＳ Ｐゴシック" panose="020B0600070205080204" pitchFamily="50" charset="-128"/>
              </a:rPr>
              <a:t>コンバージョン</a:t>
            </a:r>
            <a:endParaRPr lang="ja-JP" altLang="en-US" sz="4000" dirty="0">
              <a:solidFill>
                <a:prstClr val="black"/>
              </a:solidFill>
              <a:latin typeface="ＭＳ Ｐゴシック" panose="020B0600070205080204" pitchFamily="50" charset="-128"/>
            </a:endParaRPr>
          </a:p>
        </p:txBody>
      </p:sp>
      <p:sp>
        <p:nvSpPr>
          <p:cNvPr id="7" name="角丸四角形 6"/>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pic>
        <p:nvPicPr>
          <p:cNvPr id="1037" name="Picture 13" descr="http://www.j-hana.net/shop/photo/5.jpg"/>
          <p:cNvPicPr>
            <a:picLocks noChangeAspect="1" noChangeArrowheads="1"/>
          </p:cNvPicPr>
          <p:nvPr/>
        </p:nvPicPr>
        <p:blipFill rotWithShape="1">
          <a:blip r:embed="rId3">
            <a:extLst>
              <a:ext uri="{28A0092B-C50C-407E-A947-70E740481C1C}">
                <a14:useLocalDpi xmlns:a14="http://schemas.microsoft.com/office/drawing/2010/main" val="0"/>
              </a:ext>
            </a:extLst>
          </a:blip>
          <a:srcRect l="15163" t="12378" r="11509" b="10293"/>
          <a:stretch/>
        </p:blipFill>
        <p:spPr bwMode="auto">
          <a:xfrm>
            <a:off x="5598170" y="4457703"/>
            <a:ext cx="1901693" cy="1435188"/>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テキスト ボックス 45"/>
          <p:cNvSpPr txBox="1"/>
          <p:nvPr/>
        </p:nvSpPr>
        <p:spPr>
          <a:xfrm>
            <a:off x="7746934" y="4559538"/>
            <a:ext cx="1025472" cy="369332"/>
          </a:xfrm>
          <a:prstGeom prst="rect">
            <a:avLst/>
          </a:prstGeom>
          <a:noFill/>
        </p:spPr>
        <p:txBody>
          <a:bodyPr wrap="square" rtlCol="0">
            <a:spAutoFit/>
          </a:bodyPr>
          <a:lstStyle/>
          <a:p>
            <a:r>
              <a:rPr lang="ja-JP" altLang="en-US" b="1" dirty="0" smtClean="0">
                <a:solidFill>
                  <a:prstClr val="black"/>
                </a:solidFill>
              </a:rPr>
              <a:t>さんぱる</a:t>
            </a:r>
            <a:endParaRPr lang="ja-JP" altLang="en-US" b="1" dirty="0">
              <a:solidFill>
                <a:prstClr val="black"/>
              </a:solidFill>
            </a:endParaRPr>
          </a:p>
        </p:txBody>
      </p:sp>
      <p:sp>
        <p:nvSpPr>
          <p:cNvPr id="42" name="テキスト ボックス 41"/>
          <p:cNvSpPr txBox="1"/>
          <p:nvPr/>
        </p:nvSpPr>
        <p:spPr>
          <a:xfrm>
            <a:off x="254619" y="1342347"/>
            <a:ext cx="5205655" cy="3970318"/>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800" dirty="0" smtClean="0">
                <a:solidFill>
                  <a:prstClr val="black"/>
                </a:solidFill>
              </a:rPr>
              <a:t>空きルームバンク設置</a:t>
            </a:r>
            <a:endParaRPr lang="en-US" altLang="ja-JP" sz="2800" dirty="0" smtClean="0">
              <a:solidFill>
                <a:prstClr val="black"/>
              </a:solidFill>
            </a:endParaRPr>
          </a:p>
          <a:p>
            <a:pPr marL="742950" lvl="1" indent="-285750">
              <a:buClr>
                <a:srgbClr val="002060"/>
              </a:buClr>
              <a:buFont typeface="Wingdings" panose="05000000000000000000" pitchFamily="2" charset="2"/>
              <a:buChar char="n"/>
            </a:pPr>
            <a:r>
              <a:rPr lang="en-US" altLang="ja-JP" sz="2800" dirty="0" smtClean="0">
                <a:solidFill>
                  <a:prstClr val="black"/>
                </a:solidFill>
              </a:rPr>
              <a:t>TMO</a:t>
            </a:r>
            <a:r>
              <a:rPr lang="ja-JP" altLang="en-US" sz="2800" dirty="0" smtClean="0">
                <a:solidFill>
                  <a:prstClr val="black"/>
                </a:solidFill>
              </a:rPr>
              <a:t>によるサポート</a:t>
            </a:r>
            <a:endParaRPr lang="en-US" altLang="ja-JP" dirty="0" smtClean="0">
              <a:solidFill>
                <a:srgbClr val="2FA4D9"/>
              </a:solidFill>
            </a:endParaRPr>
          </a:p>
          <a:p>
            <a:pPr marL="742950" lvl="1" indent="-285750">
              <a:buClr>
                <a:srgbClr val="002060"/>
              </a:buClr>
              <a:buFont typeface="Wingdings" panose="05000000000000000000" pitchFamily="2" charset="2"/>
              <a:buChar char="n"/>
            </a:pPr>
            <a:r>
              <a:rPr lang="ja-JP" altLang="en-US" sz="2800" dirty="0" smtClean="0">
                <a:solidFill>
                  <a:prstClr val="black"/>
                </a:solidFill>
              </a:rPr>
              <a:t>利用希望者の募集</a:t>
            </a:r>
            <a:endParaRPr lang="en-US" altLang="ja-JP" sz="2800" dirty="0" smtClean="0">
              <a:solidFill>
                <a:prstClr val="black"/>
              </a:solidFill>
            </a:endParaRPr>
          </a:p>
          <a:p>
            <a:pPr marL="742950" lvl="1" indent="-285750">
              <a:buClr>
                <a:srgbClr val="002060"/>
              </a:buClr>
              <a:buFont typeface="Wingdings" panose="05000000000000000000" pitchFamily="2" charset="2"/>
              <a:buChar char="n"/>
            </a:pPr>
            <a:r>
              <a:rPr lang="ja-JP" altLang="en-US" sz="2800" dirty="0" smtClean="0">
                <a:solidFill>
                  <a:prstClr val="black"/>
                </a:solidFill>
              </a:rPr>
              <a:t>他地域と</a:t>
            </a:r>
            <a:r>
              <a:rPr lang="ja-JP" altLang="en-US" sz="2800" dirty="0">
                <a:solidFill>
                  <a:prstClr val="black"/>
                </a:solidFill>
              </a:rPr>
              <a:t>の連携</a:t>
            </a:r>
            <a:endParaRPr lang="en-US" altLang="ja-JP" sz="2800" dirty="0" smtClean="0">
              <a:solidFill>
                <a:prstClr val="black"/>
              </a:solidFill>
            </a:endParaRPr>
          </a:p>
          <a:p>
            <a:pPr marL="285750" indent="-285750">
              <a:buClr>
                <a:srgbClr val="002060"/>
              </a:buClr>
              <a:buFont typeface="Wingdings" panose="05000000000000000000" pitchFamily="2" charset="2"/>
              <a:buChar char="n"/>
            </a:pPr>
            <a:endParaRPr lang="en-US" altLang="ja-JP" sz="2800" dirty="0">
              <a:solidFill>
                <a:prstClr val="black"/>
              </a:solidFill>
            </a:endParaRPr>
          </a:p>
          <a:p>
            <a:pPr marL="285750" indent="-285750">
              <a:buClr>
                <a:srgbClr val="002060"/>
              </a:buClr>
              <a:buFont typeface="Wingdings" panose="05000000000000000000" pitchFamily="2" charset="2"/>
              <a:buChar char="n"/>
            </a:pPr>
            <a:r>
              <a:rPr lang="ja-JP" altLang="en-US" sz="2800" dirty="0" err="1" smtClean="0">
                <a:solidFill>
                  <a:prstClr val="black"/>
                </a:solidFill>
              </a:rPr>
              <a:t>さんぱる</a:t>
            </a:r>
            <a:r>
              <a:rPr lang="ja-JP" altLang="en-US" sz="2800" dirty="0">
                <a:solidFill>
                  <a:prstClr val="black"/>
                </a:solidFill>
              </a:rPr>
              <a:t>オフィス計画</a:t>
            </a:r>
            <a:endParaRPr lang="en-US" altLang="ja-JP" sz="2800" dirty="0" smtClean="0">
              <a:solidFill>
                <a:prstClr val="black"/>
              </a:solidFill>
            </a:endParaRPr>
          </a:p>
          <a:p>
            <a:pPr marL="742950" lvl="1" indent="-285750">
              <a:buClr>
                <a:srgbClr val="002060"/>
              </a:buClr>
              <a:buFont typeface="Wingdings" panose="05000000000000000000" pitchFamily="2" charset="2"/>
              <a:buChar char="n"/>
            </a:pPr>
            <a:r>
              <a:rPr lang="en-US" altLang="ja-JP" sz="2800" dirty="0" smtClean="0">
                <a:solidFill>
                  <a:prstClr val="black"/>
                </a:solidFill>
              </a:rPr>
              <a:t>SOHO</a:t>
            </a:r>
            <a:r>
              <a:rPr lang="ja-JP" altLang="en-US" sz="2800" dirty="0" err="1" smtClean="0">
                <a:solidFill>
                  <a:prstClr val="black"/>
                </a:solidFill>
              </a:rPr>
              <a:t>、</a:t>
            </a:r>
            <a:r>
              <a:rPr lang="ja-JP" altLang="en-US" sz="2800" dirty="0">
                <a:solidFill>
                  <a:prstClr val="black"/>
                </a:solidFill>
              </a:rPr>
              <a:t>テナント</a:t>
            </a:r>
            <a:r>
              <a:rPr lang="ja-JP" altLang="en-US" sz="2800" dirty="0" smtClean="0">
                <a:solidFill>
                  <a:prstClr val="black"/>
                </a:solidFill>
              </a:rPr>
              <a:t>の募集</a:t>
            </a:r>
            <a:endParaRPr lang="en-US" altLang="ja-JP" sz="2800" dirty="0" smtClean="0">
              <a:solidFill>
                <a:prstClr val="black"/>
              </a:solidFill>
            </a:endParaRPr>
          </a:p>
          <a:p>
            <a:pPr marL="742950" lvl="1" indent="-285750">
              <a:buClr>
                <a:srgbClr val="002060"/>
              </a:buClr>
              <a:buFont typeface="Wingdings" panose="05000000000000000000" pitchFamily="2" charset="2"/>
              <a:buChar char="n"/>
            </a:pPr>
            <a:r>
              <a:rPr lang="ja-JP" altLang="en-US" sz="2800" dirty="0" smtClean="0">
                <a:solidFill>
                  <a:prstClr val="black"/>
                </a:solidFill>
              </a:rPr>
              <a:t>西側商店街</a:t>
            </a:r>
            <a:r>
              <a:rPr lang="ja-JP" altLang="en-US" sz="2800" dirty="0">
                <a:solidFill>
                  <a:prstClr val="black"/>
                </a:solidFill>
              </a:rPr>
              <a:t>へ</a:t>
            </a:r>
            <a:r>
              <a:rPr lang="ja-JP" altLang="en-US" sz="2800" dirty="0" smtClean="0">
                <a:solidFill>
                  <a:prstClr val="black"/>
                </a:solidFill>
              </a:rPr>
              <a:t>の</a:t>
            </a:r>
            <a:r>
              <a:rPr lang="ja-JP" altLang="en-US" sz="2800" dirty="0">
                <a:solidFill>
                  <a:prstClr val="black"/>
                </a:solidFill>
              </a:rPr>
              <a:t>出店</a:t>
            </a:r>
            <a:r>
              <a:rPr lang="ja-JP" altLang="en-US" sz="2800" dirty="0" smtClean="0">
                <a:solidFill>
                  <a:prstClr val="black"/>
                </a:solidFill>
              </a:rPr>
              <a:t>義務</a:t>
            </a:r>
            <a:endParaRPr lang="en-US" altLang="ja-JP" sz="2400" dirty="0">
              <a:solidFill>
                <a:prstClr val="black"/>
              </a:solidFill>
            </a:endParaRPr>
          </a:p>
          <a:p>
            <a:pPr marL="742950" lvl="1" indent="-285750">
              <a:buClr>
                <a:srgbClr val="002060"/>
              </a:buClr>
              <a:buFont typeface="Wingdings" panose="05000000000000000000" pitchFamily="2" charset="2"/>
              <a:buChar char="n"/>
            </a:pPr>
            <a:r>
              <a:rPr lang="ja-JP" altLang="en-US" sz="2800" dirty="0" smtClean="0">
                <a:solidFill>
                  <a:prstClr val="black"/>
                </a:solidFill>
              </a:rPr>
              <a:t>市民交流・情報共有の空間</a:t>
            </a:r>
            <a:endParaRPr lang="en-US" altLang="ja-JP" sz="2800" dirty="0" smtClean="0">
              <a:solidFill>
                <a:prstClr val="black"/>
              </a:solidFill>
            </a:endParaRPr>
          </a:p>
        </p:txBody>
      </p:sp>
      <p:pic>
        <p:nvPicPr>
          <p:cNvPr id="25" name="図 24"/>
          <p:cNvPicPr>
            <a:picLocks noChangeAspect="1"/>
          </p:cNvPicPr>
          <p:nvPr/>
        </p:nvPicPr>
        <p:blipFill>
          <a:blip r:embed="rId4"/>
          <a:stretch>
            <a:fillRect/>
          </a:stretch>
        </p:blipFill>
        <p:spPr>
          <a:xfrm>
            <a:off x="7062920" y="2499357"/>
            <a:ext cx="721679" cy="1212907"/>
          </a:xfrm>
          <a:prstGeom prst="rect">
            <a:avLst/>
          </a:prstGeom>
        </p:spPr>
      </p:pic>
      <p:pic>
        <p:nvPicPr>
          <p:cNvPr id="26" name="図 25"/>
          <p:cNvPicPr>
            <a:picLocks noChangeAspect="1"/>
          </p:cNvPicPr>
          <p:nvPr/>
        </p:nvPicPr>
        <p:blipFill>
          <a:blip r:embed="rId4">
            <a:grayscl/>
          </a:blip>
          <a:stretch>
            <a:fillRect/>
          </a:stretch>
        </p:blipFill>
        <p:spPr>
          <a:xfrm>
            <a:off x="6831008" y="1144736"/>
            <a:ext cx="572991" cy="963010"/>
          </a:xfrm>
          <a:prstGeom prst="rect">
            <a:avLst/>
          </a:prstGeom>
        </p:spPr>
      </p:pic>
      <p:pic>
        <p:nvPicPr>
          <p:cNvPr id="30" name="図 29"/>
          <p:cNvPicPr>
            <a:picLocks noChangeAspect="1"/>
          </p:cNvPicPr>
          <p:nvPr/>
        </p:nvPicPr>
        <p:blipFill>
          <a:blip r:embed="rId5"/>
          <a:stretch>
            <a:fillRect/>
          </a:stretch>
        </p:blipFill>
        <p:spPr>
          <a:xfrm>
            <a:off x="6078495" y="2937145"/>
            <a:ext cx="828066" cy="971338"/>
          </a:xfrm>
          <a:prstGeom prst="rect">
            <a:avLst/>
          </a:prstGeom>
        </p:spPr>
      </p:pic>
      <p:pic>
        <p:nvPicPr>
          <p:cNvPr id="31" name="図 30"/>
          <p:cNvPicPr>
            <a:picLocks noChangeAspect="1"/>
          </p:cNvPicPr>
          <p:nvPr/>
        </p:nvPicPr>
        <p:blipFill>
          <a:blip r:embed="rId6"/>
          <a:stretch>
            <a:fillRect/>
          </a:stretch>
        </p:blipFill>
        <p:spPr>
          <a:xfrm>
            <a:off x="5506876" y="3209098"/>
            <a:ext cx="838984" cy="1001772"/>
          </a:xfrm>
          <a:prstGeom prst="rect">
            <a:avLst/>
          </a:prstGeom>
        </p:spPr>
      </p:pic>
      <p:pic>
        <p:nvPicPr>
          <p:cNvPr id="27" name="Picture 8" descr="イラストレーター・画家のイラスト（職業）"/>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42733" y="1154400"/>
            <a:ext cx="622285" cy="92114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上下矢印 2"/>
          <p:cNvSpPr/>
          <p:nvPr/>
        </p:nvSpPr>
        <p:spPr>
          <a:xfrm>
            <a:off x="6086906" y="1544259"/>
            <a:ext cx="678786" cy="1392886"/>
          </a:xfrm>
          <a:prstGeom prst="upDownArrow">
            <a:avLst>
              <a:gd name="adj1" fmla="val 49430"/>
              <a:gd name="adj2" fmla="val 29478"/>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ysClr val="windowText" lastClr="000000"/>
                </a:solidFill>
              </a:rPr>
              <a:t>利用</a:t>
            </a:r>
            <a:r>
              <a:rPr lang="ja-JP" altLang="en-US" b="1" dirty="0" smtClean="0">
                <a:solidFill>
                  <a:sysClr val="windowText" lastClr="000000"/>
                </a:solidFill>
              </a:rPr>
              <a:t>意思</a:t>
            </a:r>
            <a:endParaRPr lang="en-US" altLang="ja-JP" b="1" dirty="0" smtClean="0">
              <a:solidFill>
                <a:sysClr val="windowText" lastClr="000000"/>
              </a:solidFill>
            </a:endParaRPr>
          </a:p>
        </p:txBody>
      </p:sp>
      <p:pic>
        <p:nvPicPr>
          <p:cNvPr id="3074" name="Picture 2" descr="ノートパソコンのイラスト"/>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34785" y="3076451"/>
            <a:ext cx="953248" cy="757832"/>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descr="ノートパソコンのイラスト"/>
          <p:cNvPicPr>
            <a:picLocks noChangeAspect="1" noChangeArrowheads="1"/>
          </p:cNvPicPr>
          <p:nvPr/>
        </p:nvPicPr>
        <p:blipFill>
          <a:blip r:embed="rId9" cstate="print">
            <a:grayscl/>
            <a:extLst>
              <a:ext uri="{28A0092B-C50C-407E-A947-70E740481C1C}">
                <a14:useLocalDpi xmlns:a14="http://schemas.microsoft.com/office/drawing/2010/main" val="0"/>
              </a:ext>
            </a:extLst>
          </a:blip>
          <a:srcRect/>
          <a:stretch>
            <a:fillRect/>
          </a:stretch>
        </p:blipFill>
        <p:spPr bwMode="auto">
          <a:xfrm>
            <a:off x="8010677" y="1326353"/>
            <a:ext cx="855746" cy="68031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等号 5"/>
          <p:cNvSpPr/>
          <p:nvPr/>
        </p:nvSpPr>
        <p:spPr>
          <a:xfrm rot="5400000">
            <a:off x="7943608" y="2247653"/>
            <a:ext cx="1211641" cy="445954"/>
          </a:xfrm>
          <a:prstGeom prst="mathEqual">
            <a:avLst>
              <a:gd name="adj1" fmla="val 12535"/>
              <a:gd name="adj2" fmla="val 117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pic>
        <p:nvPicPr>
          <p:cNvPr id="4" name="図 3"/>
          <p:cNvPicPr>
            <a:picLocks noChangeAspect="1"/>
          </p:cNvPicPr>
          <p:nvPr/>
        </p:nvPicPr>
        <p:blipFill>
          <a:blip r:embed="rId10"/>
          <a:stretch>
            <a:fillRect/>
          </a:stretch>
        </p:blipFill>
        <p:spPr>
          <a:xfrm>
            <a:off x="1263563" y="5068100"/>
            <a:ext cx="1628318" cy="1579469"/>
          </a:xfrm>
          <a:prstGeom prst="rect">
            <a:avLst/>
          </a:prstGeom>
        </p:spPr>
      </p:pic>
      <p:pic>
        <p:nvPicPr>
          <p:cNvPr id="1026" name="Picture 2" descr="ビジネスのイラスト「会議」"/>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07348" y="5312710"/>
            <a:ext cx="1793258" cy="1501854"/>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カフェ・喫茶店のイラスト（建物）"/>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35586" y="5510635"/>
            <a:ext cx="1208443" cy="1048325"/>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屈折矢印 9"/>
          <p:cNvSpPr/>
          <p:nvPr/>
        </p:nvSpPr>
        <p:spPr>
          <a:xfrm rot="5400000">
            <a:off x="6475743" y="5551171"/>
            <a:ext cx="495323" cy="1356965"/>
          </a:xfrm>
          <a:prstGeom prst="bentUpArrow">
            <a:avLst>
              <a:gd name="adj1" fmla="val 30926"/>
              <a:gd name="adj2" fmla="val 25000"/>
              <a:gd name="adj3" fmla="val 3026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テキスト ボックス 10"/>
          <p:cNvSpPr txBox="1"/>
          <p:nvPr/>
        </p:nvSpPr>
        <p:spPr>
          <a:xfrm>
            <a:off x="6088253" y="6079966"/>
            <a:ext cx="1114408" cy="369332"/>
          </a:xfrm>
          <a:prstGeom prst="rect">
            <a:avLst/>
          </a:prstGeom>
          <a:noFill/>
        </p:spPr>
        <p:txBody>
          <a:bodyPr wrap="none" rtlCol="0">
            <a:spAutoFit/>
          </a:bodyPr>
          <a:lstStyle/>
          <a:p>
            <a:r>
              <a:rPr lang="ja-JP" altLang="en-US" b="1" dirty="0" smtClean="0">
                <a:solidFill>
                  <a:prstClr val="black"/>
                </a:solidFill>
              </a:rPr>
              <a:t>出店義務</a:t>
            </a:r>
            <a:endParaRPr lang="ja-JP" altLang="en-US" b="1" dirty="0">
              <a:solidFill>
                <a:prstClr val="black"/>
              </a:solidFill>
            </a:endParaRPr>
          </a:p>
        </p:txBody>
      </p:sp>
      <p:sp>
        <p:nvSpPr>
          <p:cNvPr id="12" name="下矢印 11"/>
          <p:cNvSpPr/>
          <p:nvPr/>
        </p:nvSpPr>
        <p:spPr>
          <a:xfrm>
            <a:off x="6237705" y="4000499"/>
            <a:ext cx="694583" cy="748752"/>
          </a:xfrm>
          <a:prstGeom prst="downArrow">
            <a:avLst>
              <a:gd name="adj1" fmla="val 50000"/>
              <a:gd name="adj2" fmla="val 31193"/>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利用</a:t>
            </a:r>
            <a:endParaRPr lang="ja-JP" altLang="en-US" b="1" dirty="0">
              <a:solidFill>
                <a:sysClr val="windowText" lastClr="000000"/>
              </a:solidFill>
            </a:endParaRPr>
          </a:p>
        </p:txBody>
      </p:sp>
      <p:sp>
        <p:nvSpPr>
          <p:cNvPr id="33" name="テキスト ボックス 32"/>
          <p:cNvSpPr txBox="1"/>
          <p:nvPr/>
        </p:nvSpPr>
        <p:spPr>
          <a:xfrm>
            <a:off x="6932288" y="3841538"/>
            <a:ext cx="1912703" cy="369332"/>
          </a:xfrm>
          <a:prstGeom prst="rect">
            <a:avLst/>
          </a:prstGeom>
          <a:noFill/>
        </p:spPr>
        <p:txBody>
          <a:bodyPr wrap="none" rtlCol="0">
            <a:spAutoFit/>
          </a:bodyPr>
          <a:lstStyle/>
          <a:p>
            <a:r>
              <a:rPr lang="ja-JP" altLang="en-US" b="1" dirty="0" smtClean="0">
                <a:solidFill>
                  <a:prstClr val="black"/>
                </a:solidFill>
              </a:rPr>
              <a:t>空き</a:t>
            </a:r>
            <a:r>
              <a:rPr lang="ja-JP" altLang="en-US" b="1" dirty="0">
                <a:solidFill>
                  <a:prstClr val="black"/>
                </a:solidFill>
              </a:rPr>
              <a:t>ルーム</a:t>
            </a:r>
            <a:r>
              <a:rPr lang="ja-JP" altLang="en-US" b="1" dirty="0" smtClean="0">
                <a:solidFill>
                  <a:prstClr val="black"/>
                </a:solidFill>
              </a:rPr>
              <a:t>バンク</a:t>
            </a:r>
            <a:endParaRPr lang="ja-JP" altLang="en-US" b="1" dirty="0">
              <a:solidFill>
                <a:prstClr val="black"/>
              </a:solidFill>
            </a:endParaRPr>
          </a:p>
        </p:txBody>
      </p:sp>
      <p:sp>
        <p:nvSpPr>
          <p:cNvPr id="34" name="テキスト ボックス 33"/>
          <p:cNvSpPr txBox="1"/>
          <p:nvPr/>
        </p:nvSpPr>
        <p:spPr>
          <a:xfrm>
            <a:off x="7354717" y="1174927"/>
            <a:ext cx="881973" cy="369332"/>
          </a:xfrm>
          <a:prstGeom prst="rect">
            <a:avLst/>
          </a:prstGeom>
          <a:noFill/>
        </p:spPr>
        <p:txBody>
          <a:bodyPr wrap="none" rtlCol="0">
            <a:spAutoFit/>
          </a:bodyPr>
          <a:lstStyle/>
          <a:p>
            <a:r>
              <a:rPr lang="ja-JP" altLang="en-US" b="1" dirty="0" smtClean="0">
                <a:solidFill>
                  <a:prstClr val="black"/>
                </a:solidFill>
              </a:rPr>
              <a:t>他地域</a:t>
            </a:r>
            <a:endParaRPr lang="ja-JP" altLang="en-US" b="1" dirty="0">
              <a:solidFill>
                <a:prstClr val="black"/>
              </a:solidFill>
            </a:endParaRPr>
          </a:p>
        </p:txBody>
      </p:sp>
      <p:sp>
        <p:nvSpPr>
          <p:cNvPr id="29"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25</a:t>
            </a:r>
            <a:endParaRPr lang="ja-JP" altLang="en-US" sz="2000" dirty="0">
              <a:solidFill>
                <a:prstClr val="black">
                  <a:tint val="75000"/>
                </a:prstClr>
              </a:solidFill>
            </a:endParaRPr>
          </a:p>
        </p:txBody>
      </p:sp>
    </p:spTree>
    <p:extLst>
      <p:ext uri="{BB962C8B-B14F-4D97-AF65-F5344CB8AC3E}">
        <p14:creationId xmlns:p14="http://schemas.microsoft.com/office/powerpoint/2010/main" val="18147674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正方形/長方形 69"/>
          <p:cNvSpPr/>
          <p:nvPr/>
        </p:nvSpPr>
        <p:spPr>
          <a:xfrm>
            <a:off x="216787" y="1167399"/>
            <a:ext cx="2002345" cy="1366704"/>
          </a:xfrm>
          <a:prstGeom prst="rect">
            <a:avLst/>
          </a:prstGeom>
          <a:solidFill>
            <a:schemeClr val="accent3">
              <a:lumMod val="20000"/>
              <a:lumOff val="80000"/>
            </a:schemeClr>
          </a:solidFill>
          <a:ln w="28575">
            <a:solidFill>
              <a:srgbClr val="2D329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2" name="正方形/長方形 51"/>
          <p:cNvSpPr/>
          <p:nvPr/>
        </p:nvSpPr>
        <p:spPr>
          <a:xfrm>
            <a:off x="5123649" y="2716633"/>
            <a:ext cx="3866091" cy="3277291"/>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9" name="正方形/長方形 8"/>
          <p:cNvSpPr/>
          <p:nvPr/>
        </p:nvSpPr>
        <p:spPr>
          <a:xfrm>
            <a:off x="7412454" y="2830299"/>
            <a:ext cx="1470212" cy="1570012"/>
          </a:xfrm>
          <a:prstGeom prst="rect">
            <a:avLst/>
          </a:prstGeom>
          <a:solidFill>
            <a:schemeClr val="bg1"/>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正方形/長方形 18"/>
          <p:cNvSpPr/>
          <p:nvPr/>
        </p:nvSpPr>
        <p:spPr>
          <a:xfrm>
            <a:off x="2627988" y="1158494"/>
            <a:ext cx="3884050" cy="1403188"/>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正方形/長方形 19"/>
          <p:cNvSpPr/>
          <p:nvPr/>
        </p:nvSpPr>
        <p:spPr>
          <a:xfrm>
            <a:off x="5227262" y="2832171"/>
            <a:ext cx="1902389" cy="3041456"/>
          </a:xfrm>
          <a:prstGeom prst="rect">
            <a:avLst/>
          </a:prstGeom>
          <a:solidFill>
            <a:schemeClr val="bg1"/>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4000" dirty="0" smtClean="0">
                <a:solidFill>
                  <a:prstClr val="black"/>
                </a:solidFill>
                <a:latin typeface="ＭＳ Ｐゴシック" panose="020B0600070205080204" pitchFamily="50" charset="-128"/>
              </a:rPr>
              <a:t>『AKINAI』</a:t>
            </a:r>
            <a:r>
              <a:rPr lang="ja-JP" altLang="en-US" sz="4000" dirty="0" smtClean="0">
                <a:solidFill>
                  <a:prstClr val="black"/>
                </a:solidFill>
                <a:latin typeface="ＭＳ Ｐゴシック" panose="020B0600070205080204" pitchFamily="50" charset="-128"/>
              </a:rPr>
              <a:t>コンバージョン</a:t>
            </a:r>
            <a:endParaRPr lang="ja-JP" altLang="en-US" sz="4000" dirty="0">
              <a:solidFill>
                <a:prstClr val="black"/>
              </a:solidFill>
              <a:latin typeface="ＭＳ Ｐゴシック" panose="020B0600070205080204" pitchFamily="50" charset="-128"/>
            </a:endParaRPr>
          </a:p>
        </p:txBody>
      </p:sp>
      <p:sp>
        <p:nvSpPr>
          <p:cNvPr id="4" name="フレーム 3"/>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smtClean="0">
                <a:solidFill>
                  <a:prstClr val="black"/>
                </a:solidFill>
              </a:rPr>
              <a:t>商い　</a:t>
            </a:r>
            <a:r>
              <a:rPr kumimoji="0" lang="en-US" altLang="ja-JP" sz="3200" kern="0" dirty="0" smtClean="0">
                <a:solidFill>
                  <a:prstClr val="black"/>
                </a:solidFill>
              </a:rPr>
              <a:t>×</a:t>
            </a:r>
            <a:r>
              <a:rPr kumimoji="0" lang="ja-JP" altLang="en-US" sz="3200" kern="0" dirty="0" smtClean="0">
                <a:solidFill>
                  <a:prstClr val="black"/>
                </a:solidFill>
              </a:rPr>
              <a:t>　飽きない　</a:t>
            </a:r>
            <a:r>
              <a:rPr kumimoji="0" lang="en-US" altLang="ja-JP" sz="3200" kern="0" dirty="0" smtClean="0">
                <a:solidFill>
                  <a:prstClr val="black"/>
                </a:solidFill>
              </a:rPr>
              <a:t>×</a:t>
            </a:r>
            <a:r>
              <a:rPr kumimoji="0" lang="ja-JP" altLang="en-US" sz="3200" kern="0" dirty="0" smtClean="0">
                <a:solidFill>
                  <a:prstClr val="black"/>
                </a:solidFill>
              </a:rPr>
              <a:t>　空きない　を目指す</a:t>
            </a:r>
            <a:endParaRPr kumimoji="0" lang="en-US" altLang="ja-JP" sz="3200" kern="0" dirty="0" smtClean="0">
              <a:solidFill>
                <a:prstClr val="black"/>
              </a:solidFill>
            </a:endParaRPr>
          </a:p>
        </p:txBody>
      </p:sp>
      <p:sp>
        <p:nvSpPr>
          <p:cNvPr id="7" name="角丸四角形 6"/>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5" name="テキスト ボックス 4"/>
          <p:cNvSpPr txBox="1"/>
          <p:nvPr/>
        </p:nvSpPr>
        <p:spPr>
          <a:xfrm>
            <a:off x="2671121" y="2107829"/>
            <a:ext cx="1912703" cy="369332"/>
          </a:xfrm>
          <a:prstGeom prst="rect">
            <a:avLst/>
          </a:prstGeom>
          <a:noFill/>
        </p:spPr>
        <p:txBody>
          <a:bodyPr wrap="none" rtlCol="0">
            <a:spAutoFit/>
          </a:bodyPr>
          <a:lstStyle/>
          <a:p>
            <a:r>
              <a:rPr lang="ja-JP" altLang="en-US" b="1" dirty="0" smtClean="0">
                <a:solidFill>
                  <a:prstClr val="black"/>
                </a:solidFill>
              </a:rPr>
              <a:t>空き</a:t>
            </a:r>
            <a:r>
              <a:rPr lang="ja-JP" altLang="en-US" b="1" dirty="0">
                <a:solidFill>
                  <a:prstClr val="black"/>
                </a:solidFill>
              </a:rPr>
              <a:t>ルーム</a:t>
            </a:r>
            <a:r>
              <a:rPr lang="ja-JP" altLang="en-US" b="1" dirty="0" smtClean="0">
                <a:solidFill>
                  <a:prstClr val="black"/>
                </a:solidFill>
              </a:rPr>
              <a:t>バンク</a:t>
            </a:r>
            <a:endParaRPr lang="ja-JP" altLang="en-US" b="1" dirty="0">
              <a:solidFill>
                <a:prstClr val="black"/>
              </a:solidFill>
            </a:endParaRPr>
          </a:p>
        </p:txBody>
      </p:sp>
      <p:sp>
        <p:nvSpPr>
          <p:cNvPr id="21" name="テキスト ボックス 20"/>
          <p:cNvSpPr txBox="1"/>
          <p:nvPr/>
        </p:nvSpPr>
        <p:spPr>
          <a:xfrm>
            <a:off x="5308579" y="4354582"/>
            <a:ext cx="1338828" cy="369332"/>
          </a:xfrm>
          <a:prstGeom prst="rect">
            <a:avLst/>
          </a:prstGeom>
          <a:noFill/>
        </p:spPr>
        <p:txBody>
          <a:bodyPr wrap="none" rtlCol="0">
            <a:spAutoFit/>
          </a:bodyPr>
          <a:lstStyle/>
          <a:p>
            <a:r>
              <a:rPr lang="ja-JP" altLang="en-US" b="1" dirty="0">
                <a:solidFill>
                  <a:prstClr val="black"/>
                </a:solidFill>
              </a:rPr>
              <a:t>利用希望者</a:t>
            </a:r>
          </a:p>
        </p:txBody>
      </p:sp>
      <p:sp>
        <p:nvSpPr>
          <p:cNvPr id="22" name="テキスト ボックス 21"/>
          <p:cNvSpPr txBox="1"/>
          <p:nvPr/>
        </p:nvSpPr>
        <p:spPr>
          <a:xfrm>
            <a:off x="5033664" y="2083859"/>
            <a:ext cx="1120820" cy="369332"/>
          </a:xfrm>
          <a:prstGeom prst="rect">
            <a:avLst/>
          </a:prstGeom>
          <a:noFill/>
        </p:spPr>
        <p:txBody>
          <a:bodyPr wrap="none" rtlCol="0">
            <a:spAutoFit/>
          </a:bodyPr>
          <a:lstStyle/>
          <a:p>
            <a:r>
              <a:rPr lang="en-US" altLang="ja-JP" b="1" dirty="0" smtClean="0">
                <a:solidFill>
                  <a:prstClr val="black"/>
                </a:solidFill>
              </a:rPr>
              <a:t>TMO</a:t>
            </a:r>
            <a:r>
              <a:rPr lang="ja-JP" altLang="en-US" b="1" dirty="0" smtClean="0">
                <a:solidFill>
                  <a:prstClr val="black"/>
                </a:solidFill>
              </a:rPr>
              <a:t>団体</a:t>
            </a:r>
            <a:endParaRPr lang="ja-JP" altLang="en-US" b="1" dirty="0">
              <a:solidFill>
                <a:prstClr val="black"/>
              </a:solidFill>
            </a:endParaRPr>
          </a:p>
        </p:txBody>
      </p:sp>
      <p:sp>
        <p:nvSpPr>
          <p:cNvPr id="23" name="テキスト ボックス 22"/>
          <p:cNvSpPr txBox="1"/>
          <p:nvPr/>
        </p:nvSpPr>
        <p:spPr>
          <a:xfrm>
            <a:off x="7631110" y="2832170"/>
            <a:ext cx="881973" cy="369332"/>
          </a:xfrm>
          <a:prstGeom prst="rect">
            <a:avLst/>
          </a:prstGeom>
          <a:noFill/>
        </p:spPr>
        <p:txBody>
          <a:bodyPr wrap="none" rtlCol="0">
            <a:spAutoFit/>
          </a:bodyPr>
          <a:lstStyle/>
          <a:p>
            <a:r>
              <a:rPr lang="ja-JP" altLang="en-US" b="1" dirty="0">
                <a:solidFill>
                  <a:prstClr val="black"/>
                </a:solidFill>
              </a:rPr>
              <a:t>所有</a:t>
            </a:r>
            <a:r>
              <a:rPr lang="ja-JP" altLang="en-US" b="1" dirty="0" smtClean="0">
                <a:solidFill>
                  <a:prstClr val="black"/>
                </a:solidFill>
              </a:rPr>
              <a:t>者</a:t>
            </a:r>
            <a:endParaRPr lang="ja-JP" altLang="en-US" b="1" dirty="0">
              <a:solidFill>
                <a:prstClr val="black"/>
              </a:solidFill>
            </a:endParaRPr>
          </a:p>
        </p:txBody>
      </p:sp>
      <p:sp>
        <p:nvSpPr>
          <p:cNvPr id="50" name="テキスト ボックス 49"/>
          <p:cNvSpPr txBox="1"/>
          <p:nvPr/>
        </p:nvSpPr>
        <p:spPr>
          <a:xfrm>
            <a:off x="8109784" y="5553115"/>
            <a:ext cx="649537" cy="369332"/>
          </a:xfrm>
          <a:prstGeom prst="rect">
            <a:avLst/>
          </a:prstGeom>
          <a:noFill/>
        </p:spPr>
        <p:txBody>
          <a:bodyPr wrap="none" rtlCol="0">
            <a:spAutoFit/>
          </a:bodyPr>
          <a:lstStyle/>
          <a:p>
            <a:r>
              <a:rPr lang="ja-JP" altLang="en-US" b="1" dirty="0" smtClean="0">
                <a:solidFill>
                  <a:prstClr val="black"/>
                </a:solidFill>
              </a:rPr>
              <a:t>市民</a:t>
            </a:r>
            <a:endParaRPr lang="ja-JP" altLang="en-US" b="1" dirty="0">
              <a:solidFill>
                <a:prstClr val="black"/>
              </a:solidFill>
            </a:endParaRPr>
          </a:p>
        </p:txBody>
      </p:sp>
      <p:pic>
        <p:nvPicPr>
          <p:cNvPr id="10" name="図 9"/>
          <p:cNvPicPr>
            <a:picLocks noChangeAspect="1"/>
          </p:cNvPicPr>
          <p:nvPr/>
        </p:nvPicPr>
        <p:blipFill>
          <a:blip r:embed="rId3"/>
          <a:stretch>
            <a:fillRect/>
          </a:stretch>
        </p:blipFill>
        <p:spPr>
          <a:xfrm>
            <a:off x="5003548" y="1136912"/>
            <a:ext cx="1164168" cy="1039020"/>
          </a:xfrm>
          <a:prstGeom prst="rect">
            <a:avLst/>
          </a:prstGeom>
        </p:spPr>
      </p:pic>
      <p:pic>
        <p:nvPicPr>
          <p:cNvPr id="14" name="図 13"/>
          <p:cNvPicPr>
            <a:picLocks noChangeAspect="1"/>
          </p:cNvPicPr>
          <p:nvPr/>
        </p:nvPicPr>
        <p:blipFill>
          <a:blip r:embed="rId4"/>
          <a:stretch>
            <a:fillRect/>
          </a:stretch>
        </p:blipFill>
        <p:spPr>
          <a:xfrm>
            <a:off x="3193474" y="1167399"/>
            <a:ext cx="593436" cy="997372"/>
          </a:xfrm>
          <a:prstGeom prst="rect">
            <a:avLst/>
          </a:prstGeom>
        </p:spPr>
      </p:pic>
      <p:pic>
        <p:nvPicPr>
          <p:cNvPr id="15" name="図 14"/>
          <p:cNvPicPr>
            <a:picLocks noChangeAspect="1"/>
          </p:cNvPicPr>
          <p:nvPr/>
        </p:nvPicPr>
        <p:blipFill>
          <a:blip r:embed="rId5"/>
          <a:stretch>
            <a:fillRect/>
          </a:stretch>
        </p:blipFill>
        <p:spPr>
          <a:xfrm>
            <a:off x="5482432" y="3188526"/>
            <a:ext cx="994063" cy="1166056"/>
          </a:xfrm>
          <a:prstGeom prst="rect">
            <a:avLst/>
          </a:prstGeom>
        </p:spPr>
      </p:pic>
      <p:pic>
        <p:nvPicPr>
          <p:cNvPr id="16" name="図 15"/>
          <p:cNvPicPr>
            <a:picLocks noChangeAspect="1"/>
          </p:cNvPicPr>
          <p:nvPr/>
        </p:nvPicPr>
        <p:blipFill>
          <a:blip r:embed="rId6"/>
          <a:stretch>
            <a:fillRect/>
          </a:stretch>
        </p:blipFill>
        <p:spPr>
          <a:xfrm>
            <a:off x="7456383" y="3334905"/>
            <a:ext cx="826019" cy="946727"/>
          </a:xfrm>
          <a:prstGeom prst="rect">
            <a:avLst/>
          </a:prstGeom>
        </p:spPr>
      </p:pic>
      <p:pic>
        <p:nvPicPr>
          <p:cNvPr id="28" name="図 27"/>
          <p:cNvPicPr>
            <a:picLocks noChangeAspect="1"/>
          </p:cNvPicPr>
          <p:nvPr/>
        </p:nvPicPr>
        <p:blipFill>
          <a:blip r:embed="rId7"/>
          <a:stretch>
            <a:fillRect/>
          </a:stretch>
        </p:blipFill>
        <p:spPr>
          <a:xfrm>
            <a:off x="6384339" y="2842924"/>
            <a:ext cx="679306" cy="1118199"/>
          </a:xfrm>
          <a:prstGeom prst="rect">
            <a:avLst/>
          </a:prstGeom>
        </p:spPr>
      </p:pic>
      <p:pic>
        <p:nvPicPr>
          <p:cNvPr id="29" name="図 28"/>
          <p:cNvPicPr>
            <a:picLocks noChangeAspect="1"/>
          </p:cNvPicPr>
          <p:nvPr/>
        </p:nvPicPr>
        <p:blipFill>
          <a:blip r:embed="rId8"/>
          <a:stretch>
            <a:fillRect/>
          </a:stretch>
        </p:blipFill>
        <p:spPr>
          <a:xfrm>
            <a:off x="7991765" y="4521835"/>
            <a:ext cx="885536" cy="1003440"/>
          </a:xfrm>
          <a:prstGeom prst="rect">
            <a:avLst/>
          </a:prstGeom>
        </p:spPr>
      </p:pic>
      <p:pic>
        <p:nvPicPr>
          <p:cNvPr id="31" name="図 30"/>
          <p:cNvPicPr>
            <a:picLocks noChangeAspect="1"/>
          </p:cNvPicPr>
          <p:nvPr/>
        </p:nvPicPr>
        <p:blipFill>
          <a:blip r:embed="rId9"/>
          <a:stretch>
            <a:fillRect/>
          </a:stretch>
        </p:blipFill>
        <p:spPr>
          <a:xfrm>
            <a:off x="5352766" y="4626718"/>
            <a:ext cx="1044286" cy="1246909"/>
          </a:xfrm>
          <a:prstGeom prst="rect">
            <a:avLst/>
          </a:prstGeom>
        </p:spPr>
      </p:pic>
      <p:pic>
        <p:nvPicPr>
          <p:cNvPr id="32" name="図 31"/>
          <p:cNvPicPr>
            <a:picLocks noChangeAspect="1"/>
          </p:cNvPicPr>
          <p:nvPr/>
        </p:nvPicPr>
        <p:blipFill>
          <a:blip r:embed="rId10"/>
          <a:stretch>
            <a:fillRect/>
          </a:stretch>
        </p:blipFill>
        <p:spPr>
          <a:xfrm flipH="1">
            <a:off x="8332571" y="3201502"/>
            <a:ext cx="506066" cy="758151"/>
          </a:xfrm>
          <a:prstGeom prst="rect">
            <a:avLst/>
          </a:prstGeom>
        </p:spPr>
      </p:pic>
      <p:sp>
        <p:nvSpPr>
          <p:cNvPr id="39" name="正方形/長方形 38"/>
          <p:cNvSpPr/>
          <p:nvPr/>
        </p:nvSpPr>
        <p:spPr>
          <a:xfrm>
            <a:off x="374295" y="2958103"/>
            <a:ext cx="1844837" cy="2964555"/>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2052" name="Picture 4" descr="マイホームのイラスト"/>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5814" y="4529525"/>
            <a:ext cx="1699531" cy="1410612"/>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マンションのイラスト（建物）"/>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20413" y="3101535"/>
            <a:ext cx="949199" cy="1186499"/>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テキスト ボックス 39"/>
          <p:cNvSpPr txBox="1"/>
          <p:nvPr/>
        </p:nvSpPr>
        <p:spPr>
          <a:xfrm>
            <a:off x="648164" y="4336653"/>
            <a:ext cx="1293944" cy="369332"/>
          </a:xfrm>
          <a:prstGeom prst="rect">
            <a:avLst/>
          </a:prstGeom>
          <a:noFill/>
        </p:spPr>
        <p:txBody>
          <a:bodyPr wrap="none" rtlCol="0">
            <a:spAutoFit/>
          </a:bodyPr>
          <a:lstStyle/>
          <a:p>
            <a:r>
              <a:rPr lang="ja-JP" altLang="en-US" b="1" dirty="0">
                <a:solidFill>
                  <a:prstClr val="black"/>
                </a:solidFill>
              </a:rPr>
              <a:t>空きルーム</a:t>
            </a:r>
          </a:p>
        </p:txBody>
      </p:sp>
      <p:sp>
        <p:nvSpPr>
          <p:cNvPr id="13" name="左右矢印 12"/>
          <p:cNvSpPr/>
          <p:nvPr/>
        </p:nvSpPr>
        <p:spPr>
          <a:xfrm>
            <a:off x="6367282" y="4894729"/>
            <a:ext cx="1581447" cy="700191"/>
          </a:xfrm>
          <a:prstGeom prst="leftRigh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市民交流</a:t>
            </a:r>
            <a:endParaRPr lang="ja-JP" altLang="en-US" b="1" dirty="0">
              <a:solidFill>
                <a:prstClr val="black"/>
              </a:solidFill>
            </a:endParaRPr>
          </a:p>
        </p:txBody>
      </p:sp>
      <p:sp>
        <p:nvSpPr>
          <p:cNvPr id="17" name="左矢印 16"/>
          <p:cNvSpPr/>
          <p:nvPr/>
        </p:nvSpPr>
        <p:spPr>
          <a:xfrm>
            <a:off x="3872257" y="1353932"/>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rPr>
              <a:t>援助</a:t>
            </a:r>
          </a:p>
        </p:txBody>
      </p:sp>
      <p:sp>
        <p:nvSpPr>
          <p:cNvPr id="36" name="屈折矢印 35"/>
          <p:cNvSpPr/>
          <p:nvPr/>
        </p:nvSpPr>
        <p:spPr>
          <a:xfrm flipV="1">
            <a:off x="6615950" y="2041155"/>
            <a:ext cx="832361" cy="818251"/>
          </a:xfrm>
          <a:prstGeom prst="bentUpArrow">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60" name="屈折矢印 59"/>
          <p:cNvSpPr/>
          <p:nvPr/>
        </p:nvSpPr>
        <p:spPr>
          <a:xfrm rot="10800000" flipV="1">
            <a:off x="4453829" y="2444683"/>
            <a:ext cx="827220" cy="890222"/>
          </a:xfrm>
          <a:prstGeom prst="bentUpArrow">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1" name="屈折矢印 60"/>
          <p:cNvSpPr/>
          <p:nvPr/>
        </p:nvSpPr>
        <p:spPr>
          <a:xfrm rot="5400000" flipV="1">
            <a:off x="2138932" y="2718383"/>
            <a:ext cx="832361" cy="818251"/>
          </a:xfrm>
          <a:prstGeom prst="bentUpArrow">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1" name="テキスト ボックス 40"/>
          <p:cNvSpPr txBox="1"/>
          <p:nvPr/>
        </p:nvSpPr>
        <p:spPr>
          <a:xfrm>
            <a:off x="6594866" y="2164771"/>
            <a:ext cx="1338828" cy="369332"/>
          </a:xfrm>
          <a:prstGeom prst="rect">
            <a:avLst/>
          </a:prstGeom>
          <a:noFill/>
        </p:spPr>
        <p:txBody>
          <a:bodyPr wrap="none" rtlCol="0">
            <a:spAutoFit/>
          </a:bodyPr>
          <a:lstStyle/>
          <a:p>
            <a:r>
              <a:rPr lang="ja-JP" altLang="en-US" b="1" dirty="0" smtClean="0">
                <a:solidFill>
                  <a:prstClr val="black"/>
                </a:solidFill>
              </a:rPr>
              <a:t>活性化支援</a:t>
            </a:r>
            <a:endParaRPr lang="ja-JP" altLang="en-US" b="1" dirty="0">
              <a:solidFill>
                <a:prstClr val="black"/>
              </a:solidFill>
            </a:endParaRPr>
          </a:p>
        </p:txBody>
      </p:sp>
      <p:sp>
        <p:nvSpPr>
          <p:cNvPr id="63" name="テキスト ボックス 62"/>
          <p:cNvSpPr txBox="1"/>
          <p:nvPr/>
        </p:nvSpPr>
        <p:spPr>
          <a:xfrm>
            <a:off x="4116265" y="2758176"/>
            <a:ext cx="1114408" cy="369332"/>
          </a:xfrm>
          <a:prstGeom prst="rect">
            <a:avLst/>
          </a:prstGeom>
          <a:noFill/>
        </p:spPr>
        <p:txBody>
          <a:bodyPr wrap="none" rtlCol="0">
            <a:spAutoFit/>
          </a:bodyPr>
          <a:lstStyle/>
          <a:p>
            <a:r>
              <a:rPr lang="ja-JP" altLang="en-US" b="1" dirty="0">
                <a:solidFill>
                  <a:prstClr val="black"/>
                </a:solidFill>
              </a:rPr>
              <a:t>利用意思</a:t>
            </a:r>
          </a:p>
        </p:txBody>
      </p:sp>
      <p:sp>
        <p:nvSpPr>
          <p:cNvPr id="42" name="角丸四角形吹き出し 41"/>
          <p:cNvSpPr/>
          <p:nvPr/>
        </p:nvSpPr>
        <p:spPr>
          <a:xfrm>
            <a:off x="2378081" y="3772879"/>
            <a:ext cx="2084866" cy="1486642"/>
          </a:xfrm>
          <a:prstGeom prst="wedgeRoundRectCallout">
            <a:avLst>
              <a:gd name="adj1" fmla="val -41915"/>
              <a:gd name="adj2" fmla="val -75376"/>
              <a:gd name="adj3" fmla="val 16667"/>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4" name="テキスト ボックス 63"/>
          <p:cNvSpPr txBox="1"/>
          <p:nvPr/>
        </p:nvSpPr>
        <p:spPr>
          <a:xfrm>
            <a:off x="2219132" y="2819194"/>
            <a:ext cx="1231427" cy="369332"/>
          </a:xfrm>
          <a:prstGeom prst="rect">
            <a:avLst/>
          </a:prstGeom>
          <a:noFill/>
        </p:spPr>
        <p:txBody>
          <a:bodyPr wrap="none" rtlCol="0">
            <a:spAutoFit/>
          </a:bodyPr>
          <a:lstStyle/>
          <a:p>
            <a:r>
              <a:rPr lang="ja-JP" altLang="en-US" b="1" dirty="0" smtClean="0">
                <a:solidFill>
                  <a:prstClr val="black"/>
                </a:solidFill>
              </a:rPr>
              <a:t>修理・改装</a:t>
            </a:r>
            <a:endParaRPr lang="ja-JP" altLang="en-US" b="1" dirty="0">
              <a:solidFill>
                <a:prstClr val="black"/>
              </a:solidFill>
            </a:endParaRPr>
          </a:p>
        </p:txBody>
      </p:sp>
      <p:sp>
        <p:nvSpPr>
          <p:cNvPr id="54" name="テキスト ボックス 53"/>
          <p:cNvSpPr txBox="1"/>
          <p:nvPr/>
        </p:nvSpPr>
        <p:spPr>
          <a:xfrm>
            <a:off x="2671121" y="3838096"/>
            <a:ext cx="1359668" cy="369332"/>
          </a:xfrm>
          <a:prstGeom prst="rect">
            <a:avLst/>
          </a:prstGeom>
          <a:noFill/>
        </p:spPr>
        <p:txBody>
          <a:bodyPr wrap="none" rtlCol="0">
            <a:spAutoFit/>
          </a:bodyPr>
          <a:lstStyle/>
          <a:p>
            <a:r>
              <a:rPr lang="ja-JP" altLang="en-US" b="1" dirty="0">
                <a:solidFill>
                  <a:prstClr val="black"/>
                </a:solidFill>
              </a:rPr>
              <a:t>ボランティア</a:t>
            </a:r>
          </a:p>
        </p:txBody>
      </p:sp>
      <p:pic>
        <p:nvPicPr>
          <p:cNvPr id="25" name="図 24"/>
          <p:cNvPicPr>
            <a:picLocks noChangeAspect="1"/>
          </p:cNvPicPr>
          <p:nvPr/>
        </p:nvPicPr>
        <p:blipFill>
          <a:blip r:embed="rId13"/>
          <a:stretch>
            <a:fillRect/>
          </a:stretch>
        </p:blipFill>
        <p:spPr>
          <a:xfrm>
            <a:off x="2680427" y="4133924"/>
            <a:ext cx="785416" cy="1125596"/>
          </a:xfrm>
          <a:prstGeom prst="rect">
            <a:avLst/>
          </a:prstGeom>
        </p:spPr>
      </p:pic>
      <p:pic>
        <p:nvPicPr>
          <p:cNvPr id="27" name="図 26"/>
          <p:cNvPicPr>
            <a:picLocks noChangeAspect="1"/>
          </p:cNvPicPr>
          <p:nvPr/>
        </p:nvPicPr>
        <p:blipFill>
          <a:blip r:embed="rId14"/>
          <a:stretch>
            <a:fillRect/>
          </a:stretch>
        </p:blipFill>
        <p:spPr>
          <a:xfrm>
            <a:off x="3450559" y="4221008"/>
            <a:ext cx="816599" cy="977964"/>
          </a:xfrm>
          <a:prstGeom prst="rect">
            <a:avLst/>
          </a:prstGeom>
        </p:spPr>
      </p:pic>
      <p:sp>
        <p:nvSpPr>
          <p:cNvPr id="62" name="左右矢印 61"/>
          <p:cNvSpPr/>
          <p:nvPr/>
        </p:nvSpPr>
        <p:spPr>
          <a:xfrm>
            <a:off x="4099508" y="3583897"/>
            <a:ext cx="1581447" cy="791897"/>
          </a:xfrm>
          <a:prstGeom prst="leftRightArrow">
            <a:avLst/>
          </a:prstGeom>
          <a:solidFill>
            <a:schemeClr val="bg1"/>
          </a:solidFill>
          <a:ln w="3810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市民交流</a:t>
            </a:r>
            <a:endParaRPr lang="ja-JP" altLang="en-US" b="1" dirty="0">
              <a:solidFill>
                <a:prstClr val="black"/>
              </a:solidFill>
            </a:endParaRPr>
          </a:p>
        </p:txBody>
      </p:sp>
      <p:sp>
        <p:nvSpPr>
          <p:cNvPr id="66" name="屈折矢印 65"/>
          <p:cNvSpPr/>
          <p:nvPr/>
        </p:nvSpPr>
        <p:spPr>
          <a:xfrm rot="5400000" flipH="1" flipV="1">
            <a:off x="6859732" y="1149074"/>
            <a:ext cx="1177158" cy="2031394"/>
          </a:xfrm>
          <a:prstGeom prst="bentUpArrow">
            <a:avLst>
              <a:gd name="adj1" fmla="val 18702"/>
              <a:gd name="adj2" fmla="val 16235"/>
              <a:gd name="adj3" fmla="val 23432"/>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65" name="テキスト ボックス 64"/>
          <p:cNvSpPr txBox="1"/>
          <p:nvPr/>
        </p:nvSpPr>
        <p:spPr>
          <a:xfrm>
            <a:off x="6705193" y="1604074"/>
            <a:ext cx="1758815" cy="369332"/>
          </a:xfrm>
          <a:prstGeom prst="rect">
            <a:avLst/>
          </a:prstGeom>
          <a:noFill/>
        </p:spPr>
        <p:txBody>
          <a:bodyPr wrap="none" rtlCol="0">
            <a:spAutoFit/>
          </a:bodyPr>
          <a:lstStyle/>
          <a:p>
            <a:r>
              <a:rPr lang="ja-JP" altLang="en-US" b="1" dirty="0" smtClean="0">
                <a:solidFill>
                  <a:prstClr val="black"/>
                </a:solidFill>
              </a:rPr>
              <a:t>空きルーム提供</a:t>
            </a:r>
            <a:endParaRPr lang="ja-JP" altLang="en-US" b="1" dirty="0">
              <a:solidFill>
                <a:prstClr val="black"/>
              </a:solidFill>
            </a:endParaRPr>
          </a:p>
        </p:txBody>
      </p:sp>
      <p:pic>
        <p:nvPicPr>
          <p:cNvPr id="67" name="図 66"/>
          <p:cNvPicPr>
            <a:picLocks noChangeAspect="1"/>
          </p:cNvPicPr>
          <p:nvPr/>
        </p:nvPicPr>
        <p:blipFill>
          <a:blip r:embed="rId4">
            <a:grayscl/>
          </a:blip>
          <a:stretch>
            <a:fillRect/>
          </a:stretch>
        </p:blipFill>
        <p:spPr>
          <a:xfrm>
            <a:off x="374295" y="1185328"/>
            <a:ext cx="597497" cy="1004197"/>
          </a:xfrm>
          <a:prstGeom prst="rect">
            <a:avLst/>
          </a:prstGeom>
        </p:spPr>
      </p:pic>
      <p:sp>
        <p:nvSpPr>
          <p:cNvPr id="71" name="テキスト ボックス 70"/>
          <p:cNvSpPr txBox="1"/>
          <p:nvPr/>
        </p:nvSpPr>
        <p:spPr>
          <a:xfrm>
            <a:off x="448717" y="2173482"/>
            <a:ext cx="881973" cy="369332"/>
          </a:xfrm>
          <a:prstGeom prst="rect">
            <a:avLst/>
          </a:prstGeom>
          <a:noFill/>
        </p:spPr>
        <p:txBody>
          <a:bodyPr wrap="none" rtlCol="0">
            <a:spAutoFit/>
          </a:bodyPr>
          <a:lstStyle/>
          <a:p>
            <a:r>
              <a:rPr lang="ja-JP" altLang="en-US" b="1" dirty="0" smtClean="0">
                <a:solidFill>
                  <a:prstClr val="black"/>
                </a:solidFill>
              </a:rPr>
              <a:t>他地域</a:t>
            </a:r>
            <a:endParaRPr lang="ja-JP" altLang="en-US" b="1" dirty="0">
              <a:solidFill>
                <a:prstClr val="black"/>
              </a:solidFill>
            </a:endParaRPr>
          </a:p>
        </p:txBody>
      </p:sp>
      <p:sp>
        <p:nvSpPr>
          <p:cNvPr id="72" name="左右矢印 71"/>
          <p:cNvSpPr/>
          <p:nvPr/>
        </p:nvSpPr>
        <p:spPr>
          <a:xfrm>
            <a:off x="1433240" y="1973406"/>
            <a:ext cx="1273576" cy="642626"/>
          </a:xfrm>
          <a:prstGeom prst="leftRight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rPr>
              <a:t>連携</a:t>
            </a:r>
          </a:p>
        </p:txBody>
      </p:sp>
      <p:sp>
        <p:nvSpPr>
          <p:cNvPr id="45" name="右矢印 44"/>
          <p:cNvSpPr/>
          <p:nvPr/>
        </p:nvSpPr>
        <p:spPr>
          <a:xfrm>
            <a:off x="1971436" y="1217656"/>
            <a:ext cx="1273577" cy="609562"/>
          </a:xfrm>
          <a:prstGeom prst="rightArrow">
            <a:avLst>
              <a:gd name="adj1" fmla="val 61765"/>
              <a:gd name="adj2" fmla="val 44117"/>
            </a:avLst>
          </a:prstGeom>
          <a:solidFill>
            <a:schemeClr val="bg1"/>
          </a:solidFill>
          <a:ln w="38100">
            <a:solidFill>
              <a:srgbClr val="2D3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利用意思</a:t>
            </a:r>
            <a:endParaRPr lang="ja-JP" altLang="en-US" b="1" dirty="0">
              <a:solidFill>
                <a:sysClr val="windowText" lastClr="000000"/>
              </a:solidFill>
            </a:endParaRPr>
          </a:p>
        </p:txBody>
      </p:sp>
      <p:pic>
        <p:nvPicPr>
          <p:cNvPr id="2056" name="Picture 8" descr="イラストレーター・画家のイラスト（職業）"/>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5129" y="1203257"/>
            <a:ext cx="622285" cy="921146"/>
          </a:xfrm>
          <a:prstGeom prst="rect">
            <a:avLst/>
          </a:prstGeom>
          <a:noFill/>
          <a:extLst>
            <a:ext uri="{909E8E84-426E-40dd-AFC4-6F175D3DCCD1}">
              <a14:hiddenFill xmlns:a14="http://schemas.microsoft.com/office/drawing/2010/main" xmlns="">
                <a:solidFill>
                  <a:srgbClr val="FFFFFF"/>
                </a:solidFill>
              </a14:hiddenFill>
            </a:ext>
          </a:extLst>
        </p:spPr>
      </p:pic>
      <p:sp>
        <p:nvSpPr>
          <p:cNvPr id="73" name="右矢印 72"/>
          <p:cNvSpPr/>
          <p:nvPr/>
        </p:nvSpPr>
        <p:spPr>
          <a:xfrm>
            <a:off x="4208855" y="4614722"/>
            <a:ext cx="1273577" cy="609562"/>
          </a:xfrm>
          <a:prstGeom prst="rightArrow">
            <a:avLst>
              <a:gd name="adj1" fmla="val 61765"/>
              <a:gd name="adj2" fmla="val 44117"/>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知識提供</a:t>
            </a:r>
            <a:endParaRPr lang="ja-JP" altLang="en-US" b="1" dirty="0">
              <a:solidFill>
                <a:sysClr val="windowText" lastClr="000000"/>
              </a:solidFill>
            </a:endParaRPr>
          </a:p>
        </p:txBody>
      </p:sp>
      <p:sp>
        <p:nvSpPr>
          <p:cNvPr id="3" name="下矢印 2"/>
          <p:cNvSpPr/>
          <p:nvPr/>
        </p:nvSpPr>
        <p:spPr>
          <a:xfrm>
            <a:off x="3424564" y="2477161"/>
            <a:ext cx="674944" cy="1362283"/>
          </a:xfrm>
          <a:prstGeom prst="down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情報公開</a:t>
            </a:r>
            <a:endParaRPr lang="ja-JP" altLang="en-US" b="1" dirty="0">
              <a:solidFill>
                <a:sysClr val="windowText" lastClr="000000"/>
              </a:solidFill>
            </a:endParaRPr>
          </a:p>
        </p:txBody>
      </p:sp>
      <p:sp>
        <p:nvSpPr>
          <p:cNvPr id="49"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26</a:t>
            </a:r>
            <a:endParaRPr lang="ja-JP" altLang="en-US" sz="2000" dirty="0">
              <a:solidFill>
                <a:prstClr val="black">
                  <a:tint val="75000"/>
                </a:prstClr>
              </a:solidFill>
            </a:endParaRPr>
          </a:p>
        </p:txBody>
      </p:sp>
    </p:spTree>
    <p:extLst>
      <p:ext uri="{BB962C8B-B14F-4D97-AF65-F5344CB8AC3E}">
        <p14:creationId xmlns:p14="http://schemas.microsoft.com/office/powerpoint/2010/main" val="20962899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将来像</a:t>
            </a:r>
            <a:endParaRPr lang="ja-JP" altLang="en-US" sz="4000" dirty="0">
              <a:solidFill>
                <a:prstClr val="black"/>
              </a:solidFill>
              <a:latin typeface="ＭＳ Ｐゴシック" panose="020B0600070205080204" pitchFamily="50" charset="-128"/>
            </a:endParaRPr>
          </a:p>
        </p:txBody>
      </p:sp>
      <p:sp>
        <p:nvSpPr>
          <p:cNvPr id="4" name="フレーム 3"/>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3200" kern="0" dirty="0" smtClean="0">
                <a:solidFill>
                  <a:prstClr val="black"/>
                </a:solidFill>
              </a:rPr>
              <a:t>地域を越えてコミュニティが輝くまちへ</a:t>
            </a:r>
            <a:endParaRPr kumimoji="0" lang="en-US" altLang="ja-JP" sz="3200" kern="0" dirty="0" smtClean="0">
              <a:solidFill>
                <a:prstClr val="black"/>
              </a:solidFill>
            </a:endParaRPr>
          </a:p>
        </p:txBody>
      </p:sp>
      <p:sp>
        <p:nvSpPr>
          <p:cNvPr id="21" name="テキスト ボックス 20"/>
          <p:cNvSpPr txBox="1"/>
          <p:nvPr/>
        </p:nvSpPr>
        <p:spPr>
          <a:xfrm>
            <a:off x="11368" y="4447104"/>
            <a:ext cx="4714752" cy="1200329"/>
          </a:xfrm>
          <a:prstGeom prst="rect">
            <a:avLst/>
          </a:prstGeom>
          <a:noFill/>
        </p:spPr>
        <p:txBody>
          <a:bodyPr wrap="none" rtlCol="0">
            <a:spAutoFit/>
          </a:bodyPr>
          <a:lstStyle/>
          <a:p>
            <a:pPr marL="342900" indent="-342900">
              <a:buClr>
                <a:srgbClr val="002060"/>
              </a:buClr>
              <a:buFont typeface="Wingdings" panose="05000000000000000000" pitchFamily="2" charset="2"/>
              <a:buChar char="n"/>
            </a:pPr>
            <a:r>
              <a:rPr lang="ja-JP" altLang="en-US" sz="2400" dirty="0" smtClean="0">
                <a:solidFill>
                  <a:prstClr val="black"/>
                </a:solidFill>
              </a:rPr>
              <a:t>閉鎖的な</a:t>
            </a:r>
            <a:r>
              <a:rPr lang="ja-JP" altLang="en-US" sz="2400" dirty="0">
                <a:solidFill>
                  <a:prstClr val="black"/>
                </a:solidFill>
              </a:rPr>
              <a:t>雰囲気</a:t>
            </a:r>
            <a:endParaRPr lang="en-US" altLang="ja-JP" sz="2400" dirty="0" smtClean="0">
              <a:solidFill>
                <a:prstClr val="black"/>
              </a:solidFill>
            </a:endParaRPr>
          </a:p>
          <a:p>
            <a:pPr marL="342900" indent="-342900">
              <a:buClr>
                <a:srgbClr val="002060"/>
              </a:buClr>
              <a:buFont typeface="Wingdings" panose="05000000000000000000" pitchFamily="2" charset="2"/>
              <a:buChar char="n"/>
            </a:pPr>
            <a:r>
              <a:rPr lang="ja-JP" altLang="en-US" sz="2400" dirty="0" smtClean="0">
                <a:solidFill>
                  <a:prstClr val="black"/>
                </a:solidFill>
              </a:rPr>
              <a:t>駅利用者以外の人通りが少ない</a:t>
            </a:r>
            <a:endParaRPr lang="en-US" altLang="ja-JP" sz="2400" dirty="0" smtClean="0">
              <a:solidFill>
                <a:prstClr val="black"/>
              </a:solidFill>
            </a:endParaRPr>
          </a:p>
          <a:p>
            <a:pPr marL="342900" indent="-342900">
              <a:buClr>
                <a:srgbClr val="002060"/>
              </a:buClr>
              <a:buFont typeface="Wingdings" panose="05000000000000000000" pitchFamily="2" charset="2"/>
              <a:buChar char="n"/>
            </a:pPr>
            <a:r>
              <a:rPr lang="ja-JP" altLang="en-US" sz="2400" dirty="0" smtClean="0">
                <a:solidFill>
                  <a:prstClr val="black"/>
                </a:solidFill>
              </a:rPr>
              <a:t>人が集まるポイントがない</a:t>
            </a:r>
            <a:endParaRPr lang="en-US" altLang="ja-JP" sz="2400" dirty="0" smtClean="0">
              <a:solidFill>
                <a:prstClr val="black"/>
              </a:solidFill>
            </a:endParaRPr>
          </a:p>
        </p:txBody>
      </p:sp>
      <p:sp>
        <p:nvSpPr>
          <p:cNvPr id="22" name="テキスト ボックス 21"/>
          <p:cNvSpPr txBox="1"/>
          <p:nvPr/>
        </p:nvSpPr>
        <p:spPr>
          <a:xfrm>
            <a:off x="4686273" y="4447104"/>
            <a:ext cx="4302781" cy="1200329"/>
          </a:xfrm>
          <a:prstGeom prst="rect">
            <a:avLst/>
          </a:prstGeom>
          <a:noFill/>
        </p:spPr>
        <p:txBody>
          <a:bodyPr wrap="none" rtlCol="0">
            <a:spAutoFit/>
          </a:bodyPr>
          <a:lstStyle/>
          <a:p>
            <a:pPr marL="342900" indent="-342900">
              <a:buClr>
                <a:srgbClr val="002060"/>
              </a:buClr>
              <a:buFont typeface="Wingdings" panose="05000000000000000000" pitchFamily="2" charset="2"/>
              <a:buChar char="n"/>
            </a:pPr>
            <a:r>
              <a:rPr lang="ja-JP" altLang="en-US" sz="2400" dirty="0" smtClean="0">
                <a:solidFill>
                  <a:prstClr val="black"/>
                </a:solidFill>
              </a:rPr>
              <a:t>開放的な雰囲気</a:t>
            </a:r>
            <a:endParaRPr lang="en-US" altLang="ja-JP" sz="2400" dirty="0" smtClean="0">
              <a:solidFill>
                <a:prstClr val="black"/>
              </a:solidFill>
            </a:endParaRPr>
          </a:p>
          <a:p>
            <a:pPr marL="342900" indent="-342900">
              <a:buClr>
                <a:srgbClr val="002060"/>
              </a:buClr>
              <a:buFont typeface="Wingdings" panose="05000000000000000000" pitchFamily="2" charset="2"/>
              <a:buChar char="n"/>
            </a:pPr>
            <a:r>
              <a:rPr lang="ja-JP" altLang="en-US" sz="2400" dirty="0" smtClean="0">
                <a:solidFill>
                  <a:prstClr val="black"/>
                </a:solidFill>
              </a:rPr>
              <a:t>オーナー、住民などの利用者</a:t>
            </a:r>
            <a:endParaRPr lang="en-US" altLang="ja-JP" sz="2400" dirty="0" smtClean="0">
              <a:solidFill>
                <a:prstClr val="black"/>
              </a:solidFill>
            </a:endParaRPr>
          </a:p>
          <a:p>
            <a:pPr marL="342900" indent="-342900">
              <a:buClr>
                <a:srgbClr val="002060"/>
              </a:buClr>
              <a:buFont typeface="Wingdings" panose="05000000000000000000" pitchFamily="2" charset="2"/>
              <a:buChar char="n"/>
            </a:pPr>
            <a:r>
              <a:rPr lang="ja-JP" altLang="en-US" sz="2400" dirty="0" smtClean="0">
                <a:solidFill>
                  <a:prstClr val="black"/>
                </a:solidFill>
              </a:rPr>
              <a:t>住民らが集う共有空間</a:t>
            </a:r>
            <a:endParaRPr lang="ja-JP" altLang="en-US" sz="2400" dirty="0">
              <a:solidFill>
                <a:prstClr val="black"/>
              </a:solidFill>
            </a:endParaRPr>
          </a:p>
        </p:txBody>
      </p:sp>
      <p:sp>
        <p:nvSpPr>
          <p:cNvPr id="23" name="テキスト ボックス 22"/>
          <p:cNvSpPr txBox="1"/>
          <p:nvPr/>
        </p:nvSpPr>
        <p:spPr>
          <a:xfrm>
            <a:off x="298232" y="1204360"/>
            <a:ext cx="1288751" cy="584775"/>
          </a:xfrm>
          <a:prstGeom prst="rect">
            <a:avLst/>
          </a:prstGeom>
          <a:noFill/>
        </p:spPr>
        <p:txBody>
          <a:bodyPr wrap="none" rtlCol="0">
            <a:spAutoFit/>
          </a:bodyPr>
          <a:lstStyle/>
          <a:p>
            <a:r>
              <a:rPr lang="en-US" altLang="ja-JP" sz="3200" dirty="0" smtClean="0">
                <a:solidFill>
                  <a:prstClr val="black"/>
                </a:solidFill>
              </a:rPr>
              <a:t>BEFOR</a:t>
            </a:r>
            <a:endParaRPr lang="ja-JP" altLang="en-US" sz="3200" dirty="0">
              <a:solidFill>
                <a:prstClr val="black"/>
              </a:solidFill>
            </a:endParaRPr>
          </a:p>
        </p:txBody>
      </p:sp>
      <p:sp>
        <p:nvSpPr>
          <p:cNvPr id="24" name="テキスト ボックス 23"/>
          <p:cNvSpPr txBox="1"/>
          <p:nvPr/>
        </p:nvSpPr>
        <p:spPr>
          <a:xfrm>
            <a:off x="4984940" y="1204359"/>
            <a:ext cx="1234633" cy="584775"/>
          </a:xfrm>
          <a:prstGeom prst="rect">
            <a:avLst/>
          </a:prstGeom>
          <a:noFill/>
        </p:spPr>
        <p:txBody>
          <a:bodyPr wrap="none" rtlCol="0">
            <a:spAutoFit/>
          </a:bodyPr>
          <a:lstStyle/>
          <a:p>
            <a:r>
              <a:rPr lang="en-US" altLang="ja-JP" sz="3200" dirty="0">
                <a:solidFill>
                  <a:prstClr val="black"/>
                </a:solidFill>
              </a:rPr>
              <a:t>AFTER</a:t>
            </a:r>
            <a:endParaRPr lang="ja-JP" altLang="en-US" sz="3200" dirty="0">
              <a:solidFill>
                <a:prstClr val="black"/>
              </a:solidFill>
            </a:endParaRPr>
          </a:p>
        </p:txBody>
      </p:sp>
      <p:sp>
        <p:nvSpPr>
          <p:cNvPr id="12" name="角丸四角形 11"/>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pic>
        <p:nvPicPr>
          <p:cNvPr id="3" name="図 2" descr="IMG_0098.JPG"/>
          <p:cNvPicPr>
            <a:picLocks noChangeAspect="1"/>
          </p:cNvPicPr>
          <p:nvPr/>
        </p:nvPicPr>
        <p:blipFill rotWithShape="1">
          <a:blip r:embed="rId3" cstate="print">
            <a:extLst>
              <a:ext uri="{28A0092B-C50C-407E-A947-70E740481C1C}">
                <a14:useLocalDpi xmlns:a14="http://schemas.microsoft.com/office/drawing/2010/main" val="0"/>
              </a:ext>
            </a:extLst>
          </a:blip>
          <a:srcRect l="9091" t="13550" r="-571" b="5860"/>
          <a:stretch/>
        </p:blipFill>
        <p:spPr>
          <a:xfrm>
            <a:off x="376284" y="1862852"/>
            <a:ext cx="3786359" cy="2446430"/>
          </a:xfrm>
          <a:prstGeom prst="rect">
            <a:avLst/>
          </a:prstGeom>
        </p:spPr>
      </p:pic>
      <p:pic>
        <p:nvPicPr>
          <p:cNvPr id="5" name="図 4" descr="IMG_0098_new.psd"/>
          <p:cNvPicPr>
            <a:picLocks noChangeAspect="1"/>
          </p:cNvPicPr>
          <p:nvPr/>
        </p:nvPicPr>
        <p:blipFill rotWithShape="1">
          <a:blip r:embed="rId4" cstate="print">
            <a:extLst>
              <a:ext uri="{28A0092B-C50C-407E-A947-70E740481C1C}">
                <a14:useLocalDpi xmlns:a14="http://schemas.microsoft.com/office/drawing/2010/main" val="0"/>
              </a:ext>
            </a:extLst>
          </a:blip>
          <a:srcRect l="8832" t="10821" b="11152"/>
          <a:stretch/>
        </p:blipFill>
        <p:spPr>
          <a:xfrm>
            <a:off x="4931113" y="1859794"/>
            <a:ext cx="3816000" cy="2449488"/>
          </a:xfrm>
          <a:prstGeom prst="rect">
            <a:avLst/>
          </a:prstGeom>
        </p:spPr>
      </p:pic>
      <p:sp>
        <p:nvSpPr>
          <p:cNvPr id="11"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27</a:t>
            </a:r>
            <a:endParaRPr lang="ja-JP" altLang="en-US" sz="2000" dirty="0">
              <a:solidFill>
                <a:prstClr val="black">
                  <a:tint val="75000"/>
                </a:prstClr>
              </a:solidFill>
            </a:endParaRPr>
          </a:p>
        </p:txBody>
      </p:sp>
    </p:spTree>
    <p:extLst>
      <p:ext uri="{BB962C8B-B14F-4D97-AF65-F5344CB8AC3E}">
        <p14:creationId xmlns:p14="http://schemas.microsoft.com/office/powerpoint/2010/main" val="14653003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432904" y="2635528"/>
            <a:ext cx="3340100" cy="4025900"/>
          </a:xfrm>
          <a:prstGeom prst="rect">
            <a:avLst/>
          </a:prstGeom>
        </p:spPr>
      </p:pic>
      <p:sp>
        <p:nvSpPr>
          <p:cNvPr id="2" name="正方形/長方形 1"/>
          <p:cNvSpPr/>
          <p:nvPr/>
        </p:nvSpPr>
        <p:spPr>
          <a:xfrm>
            <a:off x="0" y="0"/>
            <a:ext cx="9144000" cy="249381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rPr>
              <a:t>地域</a:t>
            </a:r>
            <a:r>
              <a:rPr lang="ja-JP" altLang="en-US" sz="3600" dirty="0" smtClean="0">
                <a:solidFill>
                  <a:prstClr val="black"/>
                </a:solidFill>
              </a:rPr>
              <a:t>の成長から輝くまちへ</a:t>
            </a:r>
            <a:endParaRPr lang="ja-JP" altLang="en-US" sz="3600" dirty="0">
              <a:solidFill>
                <a:prstClr val="black"/>
              </a:solidFill>
            </a:endParaRPr>
          </a:p>
        </p:txBody>
      </p:sp>
      <p:sp>
        <p:nvSpPr>
          <p:cNvPr id="9" name="円/楕円 8"/>
          <p:cNvSpPr/>
          <p:nvPr/>
        </p:nvSpPr>
        <p:spPr>
          <a:xfrm>
            <a:off x="585499" y="2805551"/>
            <a:ext cx="1492750" cy="1492750"/>
          </a:xfrm>
          <a:prstGeom prst="ellipse">
            <a:avLst/>
          </a:prstGeom>
          <a:solidFill>
            <a:srgbClr val="33D5AB"/>
          </a:solidFill>
          <a:ln>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新治</a:t>
            </a:r>
          </a:p>
        </p:txBody>
      </p:sp>
      <p:sp>
        <p:nvSpPr>
          <p:cNvPr id="12" name="角丸四角形 11"/>
          <p:cNvSpPr/>
          <p:nvPr/>
        </p:nvSpPr>
        <p:spPr>
          <a:xfrm>
            <a:off x="4073237" y="2597734"/>
            <a:ext cx="1116280" cy="415635"/>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背景</a:t>
            </a:r>
            <a:endParaRPr lang="ja-JP" altLang="en-US" sz="2400" dirty="0">
              <a:solidFill>
                <a:prstClr val="white"/>
              </a:solidFill>
            </a:endParaRPr>
          </a:p>
        </p:txBody>
      </p:sp>
      <p:sp>
        <p:nvSpPr>
          <p:cNvPr id="13" name="正方形/長方形 12"/>
          <p:cNvSpPr/>
          <p:nvPr/>
        </p:nvSpPr>
        <p:spPr>
          <a:xfrm>
            <a:off x="4085111" y="3004464"/>
            <a:ext cx="4655127" cy="1686298"/>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000" dirty="0" smtClean="0">
                <a:solidFill>
                  <a:prstClr val="black"/>
                </a:solidFill>
              </a:rPr>
              <a:t>交流・防災拠点の活用</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農業の活性化</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生産年齢人口の減少</a:t>
            </a:r>
            <a:endParaRPr lang="en-US" altLang="ja-JP" sz="2000" dirty="0" smtClean="0">
              <a:solidFill>
                <a:prstClr val="black"/>
              </a:solidFill>
            </a:endParaRPr>
          </a:p>
        </p:txBody>
      </p:sp>
      <p:sp>
        <p:nvSpPr>
          <p:cNvPr id="15" name="角丸四角形 14"/>
          <p:cNvSpPr/>
          <p:nvPr/>
        </p:nvSpPr>
        <p:spPr>
          <a:xfrm>
            <a:off x="4071262" y="4614509"/>
            <a:ext cx="1116280" cy="415635"/>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提案</a:t>
            </a:r>
          </a:p>
        </p:txBody>
      </p:sp>
      <p:sp>
        <p:nvSpPr>
          <p:cNvPr id="16" name="正方形/長方形 15"/>
          <p:cNvSpPr/>
          <p:nvPr/>
        </p:nvSpPr>
        <p:spPr>
          <a:xfrm>
            <a:off x="4083136" y="5021239"/>
            <a:ext cx="4655127" cy="1686298"/>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33D5AB"/>
              </a:buClr>
              <a:buFont typeface="Wingdings" charset="2"/>
              <a:buChar char="n"/>
            </a:pPr>
            <a:r>
              <a:rPr lang="ja-JP" altLang="en-US" sz="2000" dirty="0" smtClean="0">
                <a:solidFill>
                  <a:prstClr val="black"/>
                </a:solidFill>
              </a:rPr>
              <a:t>道の駅の設置</a:t>
            </a:r>
            <a:endParaRPr lang="en-US" altLang="ja-JP" sz="2000" dirty="0" smtClean="0">
              <a:solidFill>
                <a:prstClr val="black"/>
              </a:solidFill>
            </a:endParaRPr>
          </a:p>
          <a:p>
            <a:pPr>
              <a:buClr>
                <a:srgbClr val="928DCD"/>
              </a:buClr>
            </a:pPr>
            <a:r>
              <a:rPr lang="ja-JP" altLang="en-US" sz="2000" dirty="0" smtClean="0">
                <a:solidFill>
                  <a:prstClr val="black"/>
                </a:solidFill>
              </a:rPr>
              <a:t>　</a:t>
            </a:r>
            <a:r>
              <a:rPr lang="ja-JP" altLang="en-US" sz="2000" dirty="0" smtClean="0">
                <a:solidFill>
                  <a:srgbClr val="33D5AB"/>
                </a:solidFill>
              </a:rPr>
              <a:t>・</a:t>
            </a:r>
            <a:r>
              <a:rPr lang="ja-JP" altLang="en-US" sz="2000" dirty="0" smtClean="0">
                <a:solidFill>
                  <a:prstClr val="black"/>
                </a:solidFill>
              </a:rPr>
              <a:t>地域の総合窓口</a:t>
            </a:r>
            <a:endParaRPr lang="en-US" altLang="ja-JP" sz="2000" dirty="0" smtClean="0">
              <a:solidFill>
                <a:prstClr val="black"/>
              </a:solidFill>
            </a:endParaRPr>
          </a:p>
          <a:p>
            <a:pPr>
              <a:buClr>
                <a:srgbClr val="928DCD"/>
              </a:buClr>
            </a:pPr>
            <a:r>
              <a:rPr lang="ja-JP" altLang="en-US" sz="2000" dirty="0" smtClean="0">
                <a:solidFill>
                  <a:prstClr val="black"/>
                </a:solidFill>
              </a:rPr>
              <a:t>　</a:t>
            </a:r>
            <a:r>
              <a:rPr lang="ja-JP" altLang="en-US" sz="2000" dirty="0" smtClean="0">
                <a:solidFill>
                  <a:srgbClr val="33D5AB"/>
                </a:solidFill>
              </a:rPr>
              <a:t>・</a:t>
            </a:r>
            <a:r>
              <a:rPr lang="ja-JP" altLang="en-US" sz="2000" dirty="0" smtClean="0">
                <a:solidFill>
                  <a:prstClr val="black"/>
                </a:solidFill>
              </a:rPr>
              <a:t>農業体験による交流</a:t>
            </a:r>
            <a:endParaRPr lang="en-US" altLang="ja-JP" sz="2000" dirty="0" smtClean="0">
              <a:solidFill>
                <a:prstClr val="black"/>
              </a:solidFill>
            </a:endParaRPr>
          </a:p>
          <a:p>
            <a:pPr>
              <a:buClr>
                <a:srgbClr val="928DCD"/>
              </a:buClr>
            </a:pPr>
            <a:r>
              <a:rPr lang="ja-JP" altLang="en-US" sz="2000" dirty="0" smtClean="0">
                <a:solidFill>
                  <a:prstClr val="black"/>
                </a:solidFill>
              </a:rPr>
              <a:t>　</a:t>
            </a:r>
            <a:r>
              <a:rPr lang="ja-JP" altLang="en-US" sz="2000" dirty="0" smtClean="0">
                <a:solidFill>
                  <a:srgbClr val="33D5AB"/>
                </a:solidFill>
              </a:rPr>
              <a:t>・</a:t>
            </a:r>
            <a:r>
              <a:rPr lang="ja-JP" altLang="en-US" sz="2000" dirty="0" smtClean="0">
                <a:solidFill>
                  <a:prstClr val="black"/>
                </a:solidFill>
              </a:rPr>
              <a:t>地方移住への貢献</a:t>
            </a:r>
            <a:endParaRPr lang="en-US" altLang="ja-JP" sz="2000" dirty="0" smtClean="0">
              <a:solidFill>
                <a:prstClr val="black"/>
              </a:solidFill>
            </a:endParaRPr>
          </a:p>
          <a:p>
            <a:pPr>
              <a:buClr>
                <a:srgbClr val="928DCD"/>
              </a:buClr>
            </a:pPr>
            <a:r>
              <a:rPr lang="ja-JP" altLang="en-US" sz="2000" dirty="0" smtClean="0">
                <a:solidFill>
                  <a:prstClr val="black"/>
                </a:solidFill>
              </a:rPr>
              <a:t>　</a:t>
            </a:r>
            <a:r>
              <a:rPr lang="ja-JP" altLang="en-US" sz="2000" dirty="0" smtClean="0">
                <a:solidFill>
                  <a:srgbClr val="33D5AB"/>
                </a:solidFill>
              </a:rPr>
              <a:t>・</a:t>
            </a:r>
            <a:r>
              <a:rPr lang="ja-JP" altLang="en-US" sz="2000" dirty="0" smtClean="0">
                <a:solidFill>
                  <a:prstClr val="black"/>
                </a:solidFill>
              </a:rPr>
              <a:t>防災拠点</a:t>
            </a:r>
            <a:endParaRPr lang="en-US" altLang="ja-JP" sz="2000" dirty="0" smtClean="0">
              <a:solidFill>
                <a:prstClr val="black"/>
              </a:solidFill>
            </a:endParaRPr>
          </a:p>
        </p:txBody>
      </p:sp>
      <p:sp>
        <p:nvSpPr>
          <p:cNvPr id="14" name="角丸四角形 1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28</a:t>
            </a:fld>
            <a:endParaRPr lang="ja-JP" altLang="en-US" sz="2000" dirty="0">
              <a:solidFill>
                <a:prstClr val="black">
                  <a:tint val="75000"/>
                </a:prstClr>
              </a:solidFill>
            </a:endParaRPr>
          </a:p>
        </p:txBody>
      </p:sp>
      <p:grpSp>
        <p:nvGrpSpPr>
          <p:cNvPr id="22" name="グループ化 21"/>
          <p:cNvGrpSpPr/>
          <p:nvPr/>
        </p:nvGrpSpPr>
        <p:grpSpPr>
          <a:xfrm>
            <a:off x="4567790" y="202090"/>
            <a:ext cx="679382" cy="633783"/>
            <a:chOff x="5471418" y="-1240631"/>
            <a:chExt cx="679382" cy="633783"/>
          </a:xfrm>
        </p:grpSpPr>
        <p:sp>
          <p:nvSpPr>
            <p:cNvPr id="23" name="角丸四角形 22"/>
            <p:cNvSpPr/>
            <p:nvPr/>
          </p:nvSpPr>
          <p:spPr>
            <a:xfrm>
              <a:off x="5471418" y="-1240631"/>
              <a:ext cx="679382" cy="633783"/>
            </a:xfrm>
            <a:prstGeom prst="roundRect">
              <a:avLst/>
            </a:prstGeom>
            <a:solidFill>
              <a:sysClr val="window" lastClr="FFFFFF"/>
            </a:solidFill>
            <a:ln w="38100" cap="flat" cmpd="sng" algn="ctr">
              <a:solidFill>
                <a:srgbClr val="FFFF0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24" name="図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25" name="グループ化 24"/>
          <p:cNvGrpSpPr/>
          <p:nvPr/>
        </p:nvGrpSpPr>
        <p:grpSpPr>
          <a:xfrm>
            <a:off x="2895352" y="202091"/>
            <a:ext cx="679382" cy="633783"/>
            <a:chOff x="6457950" y="-1124949"/>
            <a:chExt cx="679382" cy="633783"/>
          </a:xfrm>
        </p:grpSpPr>
        <p:sp>
          <p:nvSpPr>
            <p:cNvPr id="26" name="角丸四角形 25"/>
            <p:cNvSpPr/>
            <p:nvPr/>
          </p:nvSpPr>
          <p:spPr>
            <a:xfrm>
              <a:off x="6457950" y="-1124949"/>
              <a:ext cx="679382" cy="633783"/>
            </a:xfrm>
            <a:prstGeom prst="roundRect">
              <a:avLst/>
            </a:prstGeom>
            <a:solidFill>
              <a:sysClr val="window" lastClr="FFFFFF"/>
            </a:solidFill>
            <a:ln w="38100" cap="flat" cmpd="sng" algn="ctr">
              <a:solidFill>
                <a:srgbClr val="00B050"/>
              </a:solidFill>
              <a:prstDash val="solid"/>
              <a:miter lim="800000"/>
            </a:ln>
            <a:effectLst/>
          </p:spPr>
          <p:txBody>
            <a:bodyPr rtlCol="0" anchor="ctr"/>
            <a:lstStyle/>
            <a:p>
              <a:pPr algn="ctr">
                <a:defRPr/>
              </a:pPr>
              <a:endParaRPr kumimoji="0" lang="ja-JP" altLang="en-US" kern="0" smtClean="0">
                <a:solidFill>
                  <a:prstClr val="white"/>
                </a:solidFill>
              </a:endParaRPr>
            </a:p>
          </p:txBody>
        </p:sp>
        <p:pic>
          <p:nvPicPr>
            <p:cNvPr id="27" name="図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28" name="グループ化 27"/>
          <p:cNvGrpSpPr/>
          <p:nvPr/>
        </p:nvGrpSpPr>
        <p:grpSpPr>
          <a:xfrm>
            <a:off x="3731571" y="202091"/>
            <a:ext cx="679382" cy="633783"/>
            <a:chOff x="4025863" y="-1486404"/>
            <a:chExt cx="679382" cy="633783"/>
          </a:xfrm>
        </p:grpSpPr>
        <p:sp>
          <p:nvSpPr>
            <p:cNvPr id="29" name="角丸四角形 28"/>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30" name="図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spTree>
    <p:extLst>
      <p:ext uri="{BB962C8B-B14F-4D97-AF65-F5344CB8AC3E}">
        <p14:creationId xmlns:p14="http://schemas.microsoft.com/office/powerpoint/2010/main" val="22958089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r>
              <a:rPr lang="ja-JP" altLang="en-US" sz="4000" dirty="0" smtClean="0">
                <a:solidFill>
                  <a:prstClr val="black"/>
                </a:solidFill>
                <a:latin typeface="ＭＳ Ｐゴシック" panose="020B0600070205080204" pitchFamily="50" charset="-128"/>
              </a:rPr>
              <a:t>道の駅の状況</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ja-JP" altLang="en-US" sz="4000" dirty="0">
                <a:solidFill>
                  <a:prstClr val="white"/>
                </a:solidFill>
                <a:latin typeface="HGS明朝E" panose="02020900000000000000" pitchFamily="18" charset="-128"/>
                <a:ea typeface="HGS明朝E" panose="02020900000000000000" pitchFamily="18" charset="-128"/>
              </a:rPr>
              <a:t>新治</a:t>
            </a:r>
          </a:p>
        </p:txBody>
      </p:sp>
      <p:grpSp>
        <p:nvGrpSpPr>
          <p:cNvPr id="10" name="図形グループ 9"/>
          <p:cNvGrpSpPr/>
          <p:nvPr/>
        </p:nvGrpSpPr>
        <p:grpSpPr>
          <a:xfrm>
            <a:off x="0" y="1214789"/>
            <a:ext cx="5880445" cy="5643211"/>
            <a:chOff x="4140130" y="1270083"/>
            <a:chExt cx="5003870" cy="4264168"/>
          </a:xfrm>
        </p:grpSpPr>
        <p:pic>
          <p:nvPicPr>
            <p:cNvPr id="11" name="図 10" descr="rs_knt_cz.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130" y="1270083"/>
              <a:ext cx="5003870" cy="4264168"/>
            </a:xfrm>
            <a:prstGeom prst="rect">
              <a:avLst/>
            </a:prstGeom>
          </p:spPr>
        </p:pic>
        <p:sp>
          <p:nvSpPr>
            <p:cNvPr id="12" name="テキスト ボックス 11"/>
            <p:cNvSpPr txBox="1"/>
            <p:nvPr/>
          </p:nvSpPr>
          <p:spPr>
            <a:xfrm>
              <a:off x="4954304" y="4865669"/>
              <a:ext cx="1473944" cy="261610"/>
            </a:xfrm>
            <a:prstGeom prst="rect">
              <a:avLst/>
            </a:prstGeom>
            <a:noFill/>
          </p:spPr>
          <p:txBody>
            <a:bodyPr wrap="none" rtlCol="0">
              <a:spAutoFit/>
            </a:bodyPr>
            <a:lstStyle/>
            <a:p>
              <a:pPr defTabSz="457200"/>
              <a:r>
                <a:rPr lang="ja-JP" altLang="en-US" sz="1100" dirty="0" smtClean="0">
                  <a:solidFill>
                    <a:prstClr val="black"/>
                  </a:solidFill>
                </a:rPr>
                <a:t>国土交通省道路局</a:t>
              </a:r>
              <a:r>
                <a:rPr lang="en-US" altLang="ja-JP" sz="1100" dirty="0" smtClean="0">
                  <a:solidFill>
                    <a:prstClr val="black"/>
                  </a:solidFill>
                </a:rPr>
                <a:t>HP</a:t>
              </a:r>
              <a:endParaRPr lang="ja-JP" altLang="en-US" sz="1100" dirty="0">
                <a:solidFill>
                  <a:prstClr val="black"/>
                </a:solidFill>
              </a:endParaRPr>
            </a:p>
          </p:txBody>
        </p:sp>
      </p:grpSp>
      <p:sp>
        <p:nvSpPr>
          <p:cNvPr id="8" name="正方形/長方形 7"/>
          <p:cNvSpPr/>
          <p:nvPr/>
        </p:nvSpPr>
        <p:spPr>
          <a:xfrm>
            <a:off x="5746749" y="1857375"/>
            <a:ext cx="3397251" cy="3635375"/>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400" dirty="0" smtClean="0">
                <a:solidFill>
                  <a:prstClr val="black"/>
                </a:solidFill>
              </a:rPr>
              <a:t>関東圏に１４８箇所</a:t>
            </a:r>
            <a:endParaRPr lang="en-US" altLang="ja-JP" sz="2400" dirty="0" smtClean="0">
              <a:solidFill>
                <a:prstClr val="black"/>
              </a:solidFill>
            </a:endParaRPr>
          </a:p>
          <a:p>
            <a:pPr marL="285750" indent="-285750">
              <a:buClr>
                <a:srgbClr val="33D5AB"/>
              </a:buClr>
              <a:buFont typeface="Wingdings" panose="05000000000000000000" pitchFamily="2" charset="2"/>
              <a:buChar char="n"/>
            </a:pP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茨城県内には１０箇所</a:t>
            </a:r>
            <a:endParaRPr lang="en-US" altLang="ja-JP" sz="2400" dirty="0" smtClean="0">
              <a:solidFill>
                <a:prstClr val="black"/>
              </a:solidFill>
            </a:endParaRPr>
          </a:p>
          <a:p>
            <a:pPr marL="285750" indent="-285750">
              <a:buClr>
                <a:srgbClr val="33D5AB"/>
              </a:buClr>
              <a:buFont typeface="Wingdings" panose="05000000000000000000" pitchFamily="2" charset="2"/>
              <a:buChar char="n"/>
            </a:pPr>
            <a:endParaRPr lang="ja-JP" altLang="en-US"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土浦市を含む県南地域には０箇所</a:t>
            </a:r>
            <a:endParaRPr lang="en-US" altLang="ja-JP" sz="2400" dirty="0" smtClean="0">
              <a:solidFill>
                <a:prstClr val="black"/>
              </a:solidFill>
            </a:endParaRPr>
          </a:p>
          <a:p>
            <a:pPr marL="285750" indent="-285750">
              <a:buClr>
                <a:srgbClr val="33D5AB"/>
              </a:buClr>
              <a:buFont typeface="Wingdings" panose="05000000000000000000" pitchFamily="2" charset="2"/>
              <a:buChar char="n"/>
            </a:pPr>
            <a:endParaRPr lang="en-US" altLang="ja-JP" sz="2400" dirty="0" smtClean="0">
              <a:solidFill>
                <a:prstClr val="black"/>
              </a:solidFill>
            </a:endParaRPr>
          </a:p>
          <a:p>
            <a:pPr marL="285750" indent="-285750">
              <a:buClr>
                <a:srgbClr val="33D5AB"/>
              </a:buClr>
              <a:buFont typeface="Wingdings" panose="05000000000000000000" pitchFamily="2" charset="2"/>
              <a:buChar char="n"/>
            </a:pPr>
            <a:r>
              <a:rPr lang="ja-JP" altLang="en-US" sz="2400" dirty="0" smtClean="0">
                <a:solidFill>
                  <a:prstClr val="black"/>
                </a:solidFill>
              </a:rPr>
              <a:t>県内の国道６号周辺には設けられていない</a:t>
            </a:r>
            <a:endParaRPr lang="en-US" altLang="ja-JP" sz="2400" dirty="0">
              <a:solidFill>
                <a:prstClr val="black"/>
              </a:solidFill>
            </a:endParaRPr>
          </a:p>
        </p:txBody>
      </p:sp>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29</a:t>
            </a:fld>
            <a:endParaRPr lang="ja-JP" altLang="en-US" sz="2000">
              <a:solidFill>
                <a:prstClr val="black">
                  <a:tint val="75000"/>
                </a:prstClr>
              </a:solidFill>
            </a:endParaRPr>
          </a:p>
        </p:txBody>
      </p:sp>
    </p:spTree>
    <p:extLst>
      <p:ext uri="{BB962C8B-B14F-4D97-AF65-F5344CB8AC3E}">
        <p14:creationId xmlns:p14="http://schemas.microsoft.com/office/powerpoint/2010/main" val="3616376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algn="r">
              <a:defRPr/>
            </a:pPr>
            <a:r>
              <a:rPr kumimoji="0" lang="ja-JP" altLang="en-US" sz="4000" kern="0" dirty="0" smtClean="0">
                <a:solidFill>
                  <a:prstClr val="black"/>
                </a:solidFill>
                <a:latin typeface="ＭＳ Ｐゴシック" panose="020B0600070205080204" pitchFamily="50" charset="-128"/>
              </a:rPr>
              <a:t>ダイヤモンド土浦</a:t>
            </a:r>
          </a:p>
        </p:txBody>
      </p:sp>
      <p:sp>
        <p:nvSpPr>
          <p:cNvPr id="4" name="角丸四角形 3"/>
          <p:cNvSpPr/>
          <p:nvPr/>
        </p:nvSpPr>
        <p:spPr>
          <a:xfrm>
            <a:off x="384665" y="140706"/>
            <a:ext cx="2935184"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algn="ctr">
              <a:defRPr/>
            </a:pPr>
            <a:r>
              <a:rPr kumimoji="0" lang="ja-JP" altLang="en-US" sz="4000" kern="0" dirty="0" smtClean="0">
                <a:solidFill>
                  <a:prstClr val="black"/>
                </a:solidFill>
                <a:latin typeface="HGS明朝E" panose="02020900000000000000" pitchFamily="18" charset="-128"/>
                <a:ea typeface="HGS明朝E" panose="02020900000000000000" pitchFamily="18" charset="-128"/>
              </a:rPr>
              <a:t>将来都市</a:t>
            </a:r>
            <a:r>
              <a:rPr kumimoji="0" lang="ja-JP" altLang="en-US" sz="4000" kern="0" dirty="0">
                <a:solidFill>
                  <a:prstClr val="black"/>
                </a:solidFill>
                <a:latin typeface="HGS明朝E" panose="02020900000000000000" pitchFamily="18" charset="-128"/>
                <a:ea typeface="HGS明朝E" panose="02020900000000000000" pitchFamily="18" charset="-128"/>
              </a:rPr>
              <a:t>像</a:t>
            </a:r>
            <a:endParaRPr kumimoji="0" lang="ja-JP" altLang="en-US" sz="4000" kern="0" dirty="0" smtClean="0">
              <a:solidFill>
                <a:prstClr val="black"/>
              </a:solidFill>
              <a:latin typeface="HGS明朝E" panose="02020900000000000000" pitchFamily="18" charset="-128"/>
              <a:ea typeface="HGS明朝E" panose="02020900000000000000" pitchFamily="18" charset="-128"/>
            </a:endParaRPr>
          </a:p>
        </p:txBody>
      </p:sp>
      <p:pic>
        <p:nvPicPr>
          <p:cNvPr id="5" name="図 4" descr="名称未設定1.psd"/>
          <p:cNvPicPr>
            <a:picLocks noChangeAspect="1"/>
          </p:cNvPicPr>
          <p:nvPr/>
        </p:nvPicPr>
        <p:blipFill>
          <a:blip r:embed="rId2" cstate="print">
            <a:alphaModFix amt="87000"/>
            <a:extLst>
              <a:ext uri="{28A0092B-C50C-407E-A947-70E740481C1C}">
                <a14:useLocalDpi xmlns:a14="http://schemas.microsoft.com/office/drawing/2010/main" val="0"/>
              </a:ext>
            </a:extLst>
          </a:blip>
          <a:stretch>
            <a:fillRect/>
          </a:stretch>
        </p:blipFill>
        <p:spPr>
          <a:xfrm>
            <a:off x="384665" y="7249694"/>
            <a:ext cx="4376820" cy="5236551"/>
          </a:xfrm>
          <a:prstGeom prst="rect">
            <a:avLst/>
          </a:prstGeom>
        </p:spPr>
      </p:pic>
      <p:pic>
        <p:nvPicPr>
          <p:cNvPr id="7" name="図 6" descr="名称未設定3.psd"/>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712982" y="1748539"/>
            <a:ext cx="3718036" cy="4448364"/>
          </a:xfrm>
          <a:prstGeom prst="rect">
            <a:avLst/>
          </a:prstGeom>
        </p:spPr>
      </p:pic>
      <p:cxnSp>
        <p:nvCxnSpPr>
          <p:cNvPr id="10" name="直線矢印コネクタ 9"/>
          <p:cNvCxnSpPr/>
          <p:nvPr/>
        </p:nvCxnSpPr>
        <p:spPr>
          <a:xfrm>
            <a:off x="4385147" y="2212837"/>
            <a:ext cx="0" cy="99407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a:stCxn id="23" idx="3"/>
          </p:cNvCxnSpPr>
          <p:nvPr/>
        </p:nvCxnSpPr>
        <p:spPr>
          <a:xfrm>
            <a:off x="2566623" y="4004551"/>
            <a:ext cx="1115537" cy="0"/>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flipH="1">
            <a:off x="5830021" y="3961536"/>
            <a:ext cx="1006167" cy="0"/>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flipV="1">
            <a:off x="3319849" y="4398872"/>
            <a:ext cx="944025" cy="93619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flipH="1" flipV="1">
            <a:off x="4752319" y="4249489"/>
            <a:ext cx="1077702" cy="833572"/>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2904702" y="2547744"/>
            <a:ext cx="875468" cy="796103"/>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flipH="1">
            <a:off x="4828659" y="2810435"/>
            <a:ext cx="1001362" cy="770867"/>
          </a:xfrm>
          <a:prstGeom prst="straightConnector1">
            <a:avLst/>
          </a:prstGeom>
          <a:ln w="38100">
            <a:solidFill>
              <a:srgbClr val="00B05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0170" y="1037968"/>
            <a:ext cx="1158087" cy="1033592"/>
          </a:xfrm>
          <a:prstGeom prst="rect">
            <a:avLst/>
          </a:prstGeom>
        </p:spPr>
      </p:pic>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30021" y="1669979"/>
            <a:ext cx="899197" cy="999108"/>
          </a:xfrm>
          <a:prstGeom prst="rect">
            <a:avLst/>
          </a:prstGeom>
        </p:spPr>
      </p:pic>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7849" y="1649716"/>
            <a:ext cx="1459925" cy="1099810"/>
          </a:xfrm>
          <a:prstGeom prst="rect">
            <a:avLst/>
          </a:prstGeom>
        </p:spPr>
      </p:pic>
      <p:pic>
        <p:nvPicPr>
          <p:cNvPr id="20" name="図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68430" y="5017833"/>
            <a:ext cx="1006029" cy="930577"/>
          </a:xfrm>
          <a:prstGeom prst="rect">
            <a:avLst/>
          </a:prstGeom>
        </p:spPr>
      </p:pic>
      <p:pic>
        <p:nvPicPr>
          <p:cNvPr id="22" name="図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14784" y="5055405"/>
            <a:ext cx="1503677" cy="977390"/>
          </a:xfrm>
          <a:prstGeom prst="rect">
            <a:avLst/>
          </a:prstGeom>
        </p:spPr>
      </p:pic>
      <p:pic>
        <p:nvPicPr>
          <p:cNvPr id="23" name="図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76237" y="3581302"/>
            <a:ext cx="1190386" cy="846497"/>
          </a:xfrm>
          <a:prstGeom prst="rect">
            <a:avLst/>
          </a:prstGeom>
        </p:spPr>
      </p:pic>
      <p:sp>
        <p:nvSpPr>
          <p:cNvPr id="32" name="テキスト ボックス 31"/>
          <p:cNvSpPr txBox="1"/>
          <p:nvPr/>
        </p:nvSpPr>
        <p:spPr>
          <a:xfrm>
            <a:off x="1356914" y="6139357"/>
            <a:ext cx="6430170" cy="523220"/>
          </a:xfrm>
          <a:prstGeom prst="rect">
            <a:avLst/>
          </a:prstGeom>
          <a:noFill/>
        </p:spPr>
        <p:txBody>
          <a:bodyPr wrap="square" rtlCol="0">
            <a:spAutoFit/>
          </a:bodyPr>
          <a:lstStyle/>
          <a:p>
            <a:pPr algn="ctr">
              <a:buClr>
                <a:srgbClr val="002060"/>
              </a:buClr>
            </a:pPr>
            <a:r>
              <a:rPr lang="ja-JP" altLang="en-US" sz="2800" dirty="0" smtClean="0">
                <a:solidFill>
                  <a:srgbClr val="002060"/>
                </a:solidFill>
                <a:latin typeface="ＭＳ Ｐゴシック"/>
              </a:rPr>
              <a:t>土浦市</a:t>
            </a:r>
            <a:r>
              <a:rPr lang="ja-JP" altLang="en-US" sz="2400" dirty="0" smtClean="0">
                <a:solidFill>
                  <a:prstClr val="black"/>
                </a:solidFill>
                <a:latin typeface="ＭＳ Ｐゴシック"/>
              </a:rPr>
              <a:t>という</a:t>
            </a:r>
            <a:r>
              <a:rPr lang="ja-JP" altLang="en-US" sz="2800" dirty="0" smtClean="0">
                <a:solidFill>
                  <a:schemeClr val="bg1">
                    <a:lumMod val="50000"/>
                  </a:schemeClr>
                </a:solidFill>
                <a:latin typeface="ＭＳ Ｐゴシック"/>
              </a:rPr>
              <a:t>原石</a:t>
            </a:r>
            <a:r>
              <a:rPr lang="ja-JP" altLang="en-US" sz="2400" dirty="0" smtClean="0">
                <a:solidFill>
                  <a:prstClr val="black"/>
                </a:solidFill>
                <a:latin typeface="ＭＳ Ｐゴシック"/>
              </a:rPr>
              <a:t>に</a:t>
            </a:r>
            <a:r>
              <a:rPr lang="ja-JP" altLang="en-US" sz="2800" dirty="0" smtClean="0">
                <a:solidFill>
                  <a:srgbClr val="E5564B"/>
                </a:solidFill>
                <a:latin typeface="ＭＳ Ｐゴシック"/>
              </a:rPr>
              <a:t>提案</a:t>
            </a:r>
            <a:r>
              <a:rPr lang="ja-JP" altLang="en-US" sz="2400" dirty="0" smtClean="0">
                <a:solidFill>
                  <a:prstClr val="black"/>
                </a:solidFill>
                <a:latin typeface="ＭＳ Ｐゴシック"/>
              </a:rPr>
              <a:t>という</a:t>
            </a:r>
            <a:r>
              <a:rPr lang="ja-JP" altLang="en-US" sz="2800" dirty="0" smtClean="0">
                <a:solidFill>
                  <a:srgbClr val="FBB425"/>
                </a:solidFill>
                <a:latin typeface="ＭＳ Ｐゴシック"/>
              </a:rPr>
              <a:t>磨き</a:t>
            </a:r>
            <a:r>
              <a:rPr lang="ja-JP" altLang="en-US" sz="2400" dirty="0" smtClean="0">
                <a:solidFill>
                  <a:prstClr val="black"/>
                </a:solidFill>
                <a:latin typeface="ＭＳ Ｐゴシック"/>
              </a:rPr>
              <a:t>をかける</a:t>
            </a:r>
            <a:endParaRPr lang="en-US" altLang="ja-JP" sz="2400" dirty="0" smtClean="0">
              <a:solidFill>
                <a:prstClr val="black"/>
              </a:solidFill>
              <a:latin typeface="ＭＳ Ｐゴシック"/>
            </a:endParaRPr>
          </a:p>
        </p:txBody>
      </p:sp>
      <p:grpSp>
        <p:nvGrpSpPr>
          <p:cNvPr id="24" name="グループ化 23"/>
          <p:cNvGrpSpPr/>
          <p:nvPr/>
        </p:nvGrpSpPr>
        <p:grpSpPr>
          <a:xfrm>
            <a:off x="6729218" y="3352572"/>
            <a:ext cx="1317026" cy="1137113"/>
            <a:chOff x="-3321408" y="4196885"/>
            <a:chExt cx="1317026" cy="1137113"/>
          </a:xfrm>
        </p:grpSpPr>
        <p:pic>
          <p:nvPicPr>
            <p:cNvPr id="25" name="図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spTree>
    <p:extLst>
      <p:ext uri="{BB962C8B-B14F-4D97-AF65-F5344CB8AC3E}">
        <p14:creationId xmlns:p14="http://schemas.microsoft.com/office/powerpoint/2010/main" val="390469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88889E-6 -3.7037E-7 L 0.00382 0.14491 " pathEditMode="relative" rAng="0" ptsTypes="AA">
                                      <p:cBhvr>
                                        <p:cTn id="6" dur="1000" fill="hold"/>
                                        <p:tgtEl>
                                          <p:spTgt spid="17"/>
                                        </p:tgtEl>
                                        <p:attrNameLst>
                                          <p:attrName>ppt_x</p:attrName>
                                          <p:attrName>ppt_y</p:attrName>
                                        </p:attrNameLst>
                                      </p:cBhvr>
                                      <p:rCtr x="191" y="7245"/>
                                    </p:animMotion>
                                  </p:childTnLst>
                                </p:cTn>
                              </p:par>
                              <p:par>
                                <p:cTn id="7" presetID="10" presetClass="exit" presetSubtype="0" fill="hold" nodeType="withEffect">
                                  <p:stCondLst>
                                    <p:cond delay="0"/>
                                  </p:stCondLst>
                                  <p:childTnLst>
                                    <p:animEffect transition="out" filter="fade">
                                      <p:cBhvr>
                                        <p:cTn id="8" dur="500"/>
                                        <p:tgtEl>
                                          <p:spTgt spid="15"/>
                                        </p:tgtEl>
                                      </p:cBhvr>
                                    </p:animEffect>
                                    <p:set>
                                      <p:cBhvr>
                                        <p:cTn id="9" dur="1" fill="hold">
                                          <p:stCondLst>
                                            <p:cond delay="499"/>
                                          </p:stCondLst>
                                        </p:cTn>
                                        <p:tgtEl>
                                          <p:spTgt spid="15"/>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3"/>
                                        </p:tgtEl>
                                      </p:cBhvr>
                                    </p:animEffect>
                                    <p:set>
                                      <p:cBhvr>
                                        <p:cTn id="24" dur="1" fill="hold">
                                          <p:stCondLst>
                                            <p:cond delay="499"/>
                                          </p:stCondLst>
                                        </p:cTn>
                                        <p:tgtEl>
                                          <p:spTgt spid="13"/>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63" presetClass="path" presetSubtype="0" accel="50000" decel="50000" fill="hold" nodeType="withEffect">
                                  <p:stCondLst>
                                    <p:cond delay="0"/>
                                  </p:stCondLst>
                                  <p:childTnLst>
                                    <p:animMotion origin="layout" path="M 5E-6 3.7037E-6 L 0.17796 0.00185 " pathEditMode="relative" rAng="0" ptsTypes="AA">
                                      <p:cBhvr>
                                        <p:cTn id="29" dur="1000" fill="hold"/>
                                        <p:tgtEl>
                                          <p:spTgt spid="23"/>
                                        </p:tgtEl>
                                        <p:attrNameLst>
                                          <p:attrName>ppt_x</p:attrName>
                                          <p:attrName>ppt_y</p:attrName>
                                        </p:attrNameLst>
                                      </p:cBhvr>
                                      <p:rCtr x="8889" y="93"/>
                                    </p:animMotion>
                                  </p:childTnLst>
                                </p:cTn>
                              </p:par>
                              <p:par>
                                <p:cTn id="30" presetID="56" presetClass="path" presetSubtype="0" accel="50000" decel="50000" fill="hold" nodeType="withEffect">
                                  <p:stCondLst>
                                    <p:cond delay="0"/>
                                  </p:stCondLst>
                                  <p:childTnLst>
                                    <p:animMotion origin="layout" path="M 1.11111E-6 2.96296E-6 L -0.10903 -0.10463 " pathEditMode="relative" rAng="0" ptsTypes="AA">
                                      <p:cBhvr>
                                        <p:cTn id="31" dur="1000" fill="hold"/>
                                        <p:tgtEl>
                                          <p:spTgt spid="20"/>
                                        </p:tgtEl>
                                        <p:attrNameLst>
                                          <p:attrName>ppt_x</p:attrName>
                                          <p:attrName>ppt_y</p:attrName>
                                        </p:attrNameLst>
                                      </p:cBhvr>
                                      <p:rCtr x="-5451" y="-5231"/>
                                    </p:animMotion>
                                  </p:childTnLst>
                                </p:cTn>
                              </p:par>
                              <p:par>
                                <p:cTn id="32" presetID="56" presetClass="path" presetSubtype="0" accel="50000" decel="50000" fill="hold" nodeType="withEffect">
                                  <p:stCondLst>
                                    <p:cond delay="0"/>
                                  </p:stCondLst>
                                  <p:childTnLst>
                                    <p:animMotion origin="layout" path="M -5.55556E-7 -1.85185E-6 L 0.1007 0.11019 " pathEditMode="relative" rAng="0" ptsTypes="AA">
                                      <p:cBhvr>
                                        <p:cTn id="33" dur="1000" fill="hold"/>
                                        <p:tgtEl>
                                          <p:spTgt spid="19"/>
                                        </p:tgtEl>
                                        <p:attrNameLst>
                                          <p:attrName>ppt_x</p:attrName>
                                          <p:attrName>ppt_y</p:attrName>
                                        </p:attrNameLst>
                                      </p:cBhvr>
                                      <p:rCtr x="5035" y="5509"/>
                                    </p:animMotion>
                                  </p:childTnLst>
                                </p:cTn>
                              </p:par>
                              <p:par>
                                <p:cTn id="34" presetID="35" presetClass="path" presetSubtype="0" accel="50000" decel="50000" fill="hold" nodeType="withEffect">
                                  <p:stCondLst>
                                    <p:cond delay="0"/>
                                  </p:stCondLst>
                                  <p:childTnLst>
                                    <p:animMotion origin="layout" path="M 8.33333E-7 -7.40741E-7 L 0.14461 -0.11134 " pathEditMode="relative" rAng="0" ptsTypes="AA">
                                      <p:cBhvr>
                                        <p:cTn id="35" dur="1000" fill="hold"/>
                                        <p:tgtEl>
                                          <p:spTgt spid="22"/>
                                        </p:tgtEl>
                                        <p:attrNameLst>
                                          <p:attrName>ppt_x</p:attrName>
                                          <p:attrName>ppt_y</p:attrName>
                                        </p:attrNameLst>
                                      </p:cBhvr>
                                      <p:rCtr x="7222" y="-5625"/>
                                    </p:animMotion>
                                  </p:childTnLst>
                                </p:cTn>
                              </p:par>
                              <p:par>
                                <p:cTn id="36" presetID="49" presetClass="path" presetSubtype="0" accel="50000" decel="50000" fill="hold" nodeType="withEffect">
                                  <p:stCondLst>
                                    <p:cond delay="0"/>
                                  </p:stCondLst>
                                  <p:childTnLst>
                                    <p:animMotion origin="layout" path="M -1.94444E-6 -3.7037E-6 L -0.10885 0.14607 " pathEditMode="relative" rAng="0" ptsTypes="AA">
                                      <p:cBhvr>
                                        <p:cTn id="37" dur="1000" fill="hold"/>
                                        <p:tgtEl>
                                          <p:spTgt spid="18"/>
                                        </p:tgtEl>
                                        <p:attrNameLst>
                                          <p:attrName>ppt_x</p:attrName>
                                          <p:attrName>ppt_y</p:attrName>
                                        </p:attrNameLst>
                                      </p:cBhvr>
                                      <p:rCtr x="-5451" y="7292"/>
                                    </p:animMotion>
                                  </p:childTnLst>
                                </p:cTn>
                              </p:par>
                              <p:par>
                                <p:cTn id="38" presetID="35" presetClass="path" presetSubtype="0" accel="50000" decel="50000" fill="hold" nodeType="withEffect">
                                  <p:stCondLst>
                                    <p:cond delay="0"/>
                                  </p:stCondLst>
                                  <p:childTnLst>
                                    <p:animMotion origin="layout" path="M 3.88889E-6 7.40741E-7 L -0.15521 0.01227 " pathEditMode="relative" rAng="0" ptsTypes="AA">
                                      <p:cBhvr>
                                        <p:cTn id="39" dur="1000" fill="hold"/>
                                        <p:tgtEl>
                                          <p:spTgt spid="24"/>
                                        </p:tgtEl>
                                        <p:attrNameLst>
                                          <p:attrName>ppt_x</p:attrName>
                                          <p:attrName>ppt_y</p:attrName>
                                        </p:attrNameLst>
                                      </p:cBhvr>
                                      <p:rCtr x="-7760" y="60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11875" y="4289267"/>
            <a:ext cx="4498000" cy="2214184"/>
          </a:xfrm>
          <a:prstGeom prst="rect">
            <a:avLst/>
          </a:prstGeom>
          <a:no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000" dirty="0" smtClean="0">
                <a:solidFill>
                  <a:prstClr val="black"/>
                </a:solidFill>
              </a:rPr>
              <a:t>移住体験ツアー</a:t>
            </a:r>
            <a:endParaRPr lang="en-US" altLang="ja-JP" sz="2000" dirty="0" smtClean="0">
              <a:solidFill>
                <a:prstClr val="black"/>
              </a:solidFill>
            </a:endParaRPr>
          </a:p>
          <a:p>
            <a:pPr>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レンコン収穫体験・郷土料理体験・　</a:t>
            </a:r>
            <a:endParaRPr lang="en-US" altLang="ja-JP" sz="1600" dirty="0" smtClean="0">
              <a:solidFill>
                <a:prstClr val="black"/>
              </a:solidFill>
            </a:endParaRPr>
          </a:p>
          <a:p>
            <a:pPr>
              <a:buClr>
                <a:srgbClr val="33D5AB"/>
              </a:buClr>
            </a:pPr>
            <a:r>
              <a:rPr lang="ja-JP" altLang="en-US" sz="1600" dirty="0" smtClean="0">
                <a:solidFill>
                  <a:prstClr val="black"/>
                </a:solidFill>
              </a:rPr>
              <a:t>　　　　先移住者との交流会・空き家案内</a:t>
            </a:r>
            <a:endParaRPr lang="en-US" altLang="ja-JP" sz="16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移住相談窓口</a:t>
            </a:r>
            <a:endParaRPr lang="en-US" altLang="ja-JP" sz="2000" dirty="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情報提供のワンストップサービス</a:t>
            </a:r>
            <a:endParaRPr lang="en-US" altLang="ja-JP" sz="2000" dirty="0" smtClean="0">
              <a:solidFill>
                <a:prstClr val="black"/>
              </a:solidFill>
            </a:endParaRPr>
          </a:p>
        </p:txBody>
      </p:sp>
      <p:sp>
        <p:nvSpPr>
          <p:cNvPr id="25" name="角丸四角形 24"/>
          <p:cNvSpPr/>
          <p:nvPr/>
        </p:nvSpPr>
        <p:spPr>
          <a:xfrm>
            <a:off x="-1" y="3882537"/>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地方移住への貢献</a:t>
            </a:r>
            <a:endParaRPr lang="ja-JP" altLang="en-US" sz="2400" dirty="0">
              <a:solidFill>
                <a:prstClr val="white"/>
              </a:solidFill>
            </a:endParaRPr>
          </a:p>
        </p:txBody>
      </p:sp>
      <p:sp>
        <p:nvSpPr>
          <p:cNvPr id="26" name="正方形/長方形 25"/>
          <p:cNvSpPr/>
          <p:nvPr/>
        </p:nvSpPr>
        <p:spPr>
          <a:xfrm>
            <a:off x="4657876" y="42959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000" dirty="0" smtClean="0">
                <a:solidFill>
                  <a:prstClr val="black"/>
                </a:solidFill>
              </a:rPr>
              <a:t>災害時の避難場所</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備蓄倉庫</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非常用電源</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飲料用貯水槽</a:t>
            </a:r>
            <a:endParaRPr lang="en-US" altLang="ja-JP" sz="2000" dirty="0" smtClean="0">
              <a:solidFill>
                <a:prstClr val="black"/>
              </a:solidFill>
            </a:endParaRPr>
          </a:p>
        </p:txBody>
      </p:sp>
      <p:sp>
        <p:nvSpPr>
          <p:cNvPr id="27" name="角丸四角形 26"/>
          <p:cNvSpPr/>
          <p:nvPr/>
        </p:nvSpPr>
        <p:spPr>
          <a:xfrm>
            <a:off x="4646000" y="38891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防災機能</a:t>
            </a:r>
            <a:endParaRPr lang="ja-JP" altLang="en-US" sz="2400" dirty="0">
              <a:solidFill>
                <a:prstClr val="white"/>
              </a:solidFill>
            </a:endParaRPr>
          </a:p>
        </p:txBody>
      </p:sp>
      <p:sp>
        <p:nvSpPr>
          <p:cNvPr id="2" name="正方形/長方形 1"/>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もちあわせる特徴</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20" name="角丸四角形 19"/>
          <p:cNvSpPr/>
          <p:nvPr/>
        </p:nvSpPr>
        <p:spPr>
          <a:xfrm>
            <a:off x="-1" y="109680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地域の総合窓口</a:t>
            </a:r>
            <a:endParaRPr lang="ja-JP" altLang="en-US" sz="2400" dirty="0">
              <a:solidFill>
                <a:prstClr val="white"/>
              </a:solidFill>
            </a:endParaRPr>
          </a:p>
        </p:txBody>
      </p:sp>
      <p:sp>
        <p:nvSpPr>
          <p:cNvPr id="22" name="正方形/長方形 21"/>
          <p:cNvSpPr/>
          <p:nvPr/>
        </p:nvSpPr>
        <p:spPr>
          <a:xfrm>
            <a:off x="4646000" y="1481508"/>
            <a:ext cx="4498000" cy="2214184"/>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000" dirty="0" smtClean="0">
                <a:solidFill>
                  <a:prstClr val="black"/>
                </a:solidFill>
              </a:rPr>
              <a:t>市民農園</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就学生対象の農業体験拠点</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農産物の直販</a:t>
            </a:r>
            <a:endParaRPr lang="en-US" altLang="ja-JP" sz="2000" dirty="0">
              <a:solidFill>
                <a:prstClr val="black"/>
              </a:solidFill>
            </a:endParaRPr>
          </a:p>
        </p:txBody>
      </p:sp>
      <p:sp>
        <p:nvSpPr>
          <p:cNvPr id="23" name="角丸四角形 22"/>
          <p:cNvSpPr/>
          <p:nvPr/>
        </p:nvSpPr>
        <p:spPr>
          <a:xfrm>
            <a:off x="4634124" y="1074778"/>
            <a:ext cx="4509875" cy="545747"/>
          </a:xfrm>
          <a:prstGeom prst="roundRect">
            <a:avLst/>
          </a:prstGeom>
          <a:solidFill>
            <a:srgbClr val="33D5AB"/>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農業を通した交流</a:t>
            </a:r>
            <a:endParaRPr lang="ja-JP" altLang="en-US" sz="2400" dirty="0">
              <a:solidFill>
                <a:prstClr val="white"/>
              </a:solidFill>
            </a:endParaRPr>
          </a:p>
        </p:txBody>
      </p:sp>
      <p:sp>
        <p:nvSpPr>
          <p:cNvPr id="28" name="正方形/長方形 27"/>
          <p:cNvSpPr/>
          <p:nvPr/>
        </p:nvSpPr>
        <p:spPr>
          <a:xfrm>
            <a:off x="-5998" y="1620524"/>
            <a:ext cx="4498000" cy="2075167"/>
          </a:xfrm>
          <a:prstGeom prst="rect">
            <a:avLst/>
          </a:prstGeom>
          <a:solidFill>
            <a:schemeClr val="bg1"/>
          </a:solidFill>
          <a:ln w="38100">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33D5AB"/>
              </a:buClr>
              <a:buFont typeface="Wingdings" panose="05000000000000000000" pitchFamily="2" charset="2"/>
              <a:buChar char="n"/>
            </a:pPr>
            <a:r>
              <a:rPr lang="ja-JP" altLang="en-US" sz="2000" dirty="0" smtClean="0">
                <a:solidFill>
                  <a:prstClr val="black"/>
                </a:solidFill>
              </a:rPr>
              <a:t>訪れた人のゲートウェイ</a:t>
            </a:r>
            <a:endParaRPr lang="en-US" altLang="ja-JP" sz="20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地域資源のパッケージ化</a:t>
            </a:r>
            <a:endParaRPr lang="en-US" altLang="ja-JP" sz="2000" dirty="0" smtClean="0">
              <a:solidFill>
                <a:prstClr val="black"/>
              </a:solidFill>
            </a:endParaRPr>
          </a:p>
          <a:p>
            <a:pPr>
              <a:buClr>
                <a:srgbClr val="33D5AB"/>
              </a:buClr>
            </a:pPr>
            <a:r>
              <a:rPr lang="ja-JP" altLang="ja-JP" sz="2000" dirty="0">
                <a:solidFill>
                  <a:prstClr val="black"/>
                </a:solidFill>
              </a:rPr>
              <a:t>　</a:t>
            </a:r>
            <a:r>
              <a:rPr lang="ja-JP" altLang="en-US" sz="2000" dirty="0" smtClean="0">
                <a:solidFill>
                  <a:prstClr val="black"/>
                </a:solidFill>
              </a:rPr>
              <a:t>　　</a:t>
            </a:r>
            <a:r>
              <a:rPr lang="ja-JP" altLang="en-US" sz="1600" dirty="0" smtClean="0">
                <a:solidFill>
                  <a:prstClr val="black"/>
                </a:solidFill>
              </a:rPr>
              <a:t>農産物・果樹園・特産品を</a:t>
            </a:r>
            <a:endParaRPr lang="en-US" altLang="ja-JP" sz="1600" dirty="0" smtClean="0">
              <a:solidFill>
                <a:prstClr val="black"/>
              </a:solidFill>
            </a:endParaRPr>
          </a:p>
          <a:p>
            <a:pPr>
              <a:buClr>
                <a:srgbClr val="33D5AB"/>
              </a:buClr>
            </a:pPr>
            <a:r>
              <a:rPr lang="ja-JP" altLang="ja-JP" sz="1600" dirty="0">
                <a:solidFill>
                  <a:prstClr val="black"/>
                </a:solidFill>
              </a:rPr>
              <a:t>　</a:t>
            </a:r>
            <a:r>
              <a:rPr lang="ja-JP" altLang="en-US" sz="1600" dirty="0" smtClean="0">
                <a:solidFill>
                  <a:prstClr val="black"/>
                </a:solidFill>
              </a:rPr>
              <a:t>　　　利用した加工品の提供</a:t>
            </a:r>
            <a:endParaRPr lang="en-US" altLang="ja-JP" sz="1600" dirty="0" smtClean="0">
              <a:solidFill>
                <a:prstClr val="black"/>
              </a:solidFill>
            </a:endParaRPr>
          </a:p>
          <a:p>
            <a:pPr marL="285750" indent="-285750">
              <a:buClr>
                <a:srgbClr val="33D5AB"/>
              </a:buClr>
              <a:buFont typeface="Wingdings" panose="05000000000000000000" pitchFamily="2" charset="2"/>
              <a:buChar char="n"/>
            </a:pPr>
            <a:r>
              <a:rPr lang="ja-JP" altLang="en-US" sz="2000" dirty="0" smtClean="0">
                <a:solidFill>
                  <a:prstClr val="black"/>
                </a:solidFill>
              </a:rPr>
              <a:t>歴史・文化に触れる機会の提供</a:t>
            </a:r>
            <a:endParaRPr lang="en-US" altLang="ja-JP" sz="2000" dirty="0" smtClean="0">
              <a:solidFill>
                <a:prstClr val="black"/>
              </a:solidFill>
            </a:endParaRPr>
          </a:p>
        </p:txBody>
      </p:sp>
      <p:pic>
        <p:nvPicPr>
          <p:cNvPr id="5" name="図 4"/>
          <p:cNvPicPr>
            <a:picLocks noChangeAspect="1"/>
          </p:cNvPicPr>
          <p:nvPr/>
        </p:nvPicPr>
        <p:blipFill>
          <a:blip r:embed="rId2">
            <a:alphaModFix amt="56000"/>
          </a:blip>
          <a:stretch>
            <a:fillRect/>
          </a:stretch>
        </p:blipFill>
        <p:spPr>
          <a:xfrm>
            <a:off x="2993807" y="1774927"/>
            <a:ext cx="1527318" cy="1206582"/>
          </a:xfrm>
          <a:prstGeom prst="rect">
            <a:avLst/>
          </a:prstGeom>
        </p:spPr>
      </p:pic>
      <p:pic>
        <p:nvPicPr>
          <p:cNvPr id="6" name="図 5"/>
          <p:cNvPicPr>
            <a:picLocks noChangeAspect="1"/>
          </p:cNvPicPr>
          <p:nvPr/>
        </p:nvPicPr>
        <p:blipFill>
          <a:blip r:embed="rId3">
            <a:alphaModFix amt="52000"/>
          </a:blip>
          <a:stretch>
            <a:fillRect/>
          </a:stretch>
        </p:blipFill>
        <p:spPr>
          <a:xfrm flipH="1">
            <a:off x="7212747" y="4545545"/>
            <a:ext cx="1931253" cy="1931253"/>
          </a:xfrm>
          <a:prstGeom prst="rect">
            <a:avLst/>
          </a:prstGeom>
        </p:spPr>
      </p:pic>
      <p:pic>
        <p:nvPicPr>
          <p:cNvPr id="8" name="図 7"/>
          <p:cNvPicPr>
            <a:picLocks noChangeAspect="1"/>
          </p:cNvPicPr>
          <p:nvPr/>
        </p:nvPicPr>
        <p:blipFill>
          <a:blip r:embed="rId4">
            <a:alphaModFix amt="52000"/>
          </a:blip>
          <a:stretch>
            <a:fillRect/>
          </a:stretch>
        </p:blipFill>
        <p:spPr>
          <a:xfrm flipH="1">
            <a:off x="7316643" y="1864401"/>
            <a:ext cx="1726338" cy="1726338"/>
          </a:xfrm>
          <a:prstGeom prst="rect">
            <a:avLst/>
          </a:prstGeom>
        </p:spPr>
      </p:pic>
      <p:pic>
        <p:nvPicPr>
          <p:cNvPr id="10" name="図 9"/>
          <p:cNvPicPr>
            <a:picLocks noChangeAspect="1"/>
          </p:cNvPicPr>
          <p:nvPr/>
        </p:nvPicPr>
        <p:blipFill>
          <a:blip r:embed="rId5">
            <a:alphaModFix amt="53000"/>
          </a:blip>
          <a:stretch>
            <a:fillRect/>
          </a:stretch>
        </p:blipFill>
        <p:spPr>
          <a:xfrm>
            <a:off x="2845697" y="4883454"/>
            <a:ext cx="1685940" cy="1685940"/>
          </a:xfrm>
          <a:prstGeom prst="rect">
            <a:avLst/>
          </a:prstGeom>
        </p:spPr>
      </p:pic>
      <p:sp>
        <p:nvSpPr>
          <p:cNvPr id="4" name="スライド番号プレースホルダー 3"/>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30</a:t>
            </a:fld>
            <a:endParaRPr lang="ja-JP" altLang="en-US" sz="2000" dirty="0">
              <a:solidFill>
                <a:prstClr val="black">
                  <a:tint val="75000"/>
                </a:prstClr>
              </a:solidFill>
            </a:endParaRPr>
          </a:p>
        </p:txBody>
      </p:sp>
    </p:spTree>
    <p:extLst>
      <p:ext uri="{BB962C8B-B14F-4D97-AF65-F5344CB8AC3E}">
        <p14:creationId xmlns:p14="http://schemas.microsoft.com/office/powerpoint/2010/main" val="11349610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1" y="1174023"/>
            <a:ext cx="1891266" cy="3492316"/>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スライド番号プレースホルダー 1"/>
          <p:cNvSpPr>
            <a:spLocks noGrp="1"/>
          </p:cNvSpPr>
          <p:nvPr>
            <p:ph type="sldNum" sz="quarter" idx="12"/>
          </p:nvPr>
        </p:nvSpPr>
        <p:spPr>
          <a:xfrm>
            <a:off x="6622224" y="6492875"/>
            <a:ext cx="2133600" cy="365125"/>
          </a:xfrm>
        </p:spPr>
        <p:txBody>
          <a:bodyPr/>
          <a:lstStyle/>
          <a:p>
            <a:fld id="{0BB1508F-D018-9240-A02E-51D33B9A99DD}" type="slidenum">
              <a:rPr lang="ja-JP" altLang="en-US" sz="2000" smtClean="0">
                <a:solidFill>
                  <a:prstClr val="black">
                    <a:tint val="75000"/>
                  </a:prstClr>
                </a:solidFill>
              </a:rPr>
              <a:pPr/>
              <a:t>31</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33D5AB"/>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道</a:t>
            </a:r>
            <a:r>
              <a:rPr lang="ja-JP" altLang="en-US" sz="4000" dirty="0" smtClean="0">
                <a:solidFill>
                  <a:prstClr val="black"/>
                </a:solidFill>
                <a:latin typeface="ＭＳ Ｐゴシック" panose="020B0600070205080204" pitchFamily="50" charset="-128"/>
              </a:rPr>
              <a:t>の</a:t>
            </a:r>
            <a:r>
              <a:rPr lang="ja-JP" altLang="en-US" sz="4000" dirty="0">
                <a:solidFill>
                  <a:prstClr val="black"/>
                </a:solidFill>
                <a:latin typeface="ＭＳ Ｐゴシック" panose="020B0600070205080204" pitchFamily="50" charset="-128"/>
              </a:rPr>
              <a:t>駅</a:t>
            </a:r>
            <a:r>
              <a:rPr lang="ja-JP" altLang="en-US" sz="4000" dirty="0" smtClean="0">
                <a:solidFill>
                  <a:prstClr val="black"/>
                </a:solidFill>
                <a:latin typeface="ＭＳ Ｐゴシック" panose="020B0600070205080204" pitchFamily="50" charset="-128"/>
              </a:rPr>
              <a:t>の事業</a:t>
            </a:r>
            <a:r>
              <a:rPr lang="ja-JP" altLang="en-US" sz="4000" dirty="0">
                <a:solidFill>
                  <a:prstClr val="black"/>
                </a:solidFill>
                <a:latin typeface="ＭＳ Ｐゴシック" panose="020B0600070205080204" pitchFamily="50" charset="-128"/>
              </a:rPr>
              <a:t>スキーム</a:t>
            </a:r>
          </a:p>
        </p:txBody>
      </p:sp>
      <p:sp>
        <p:nvSpPr>
          <p:cNvPr id="4" name="角丸四角形 3"/>
          <p:cNvSpPr/>
          <p:nvPr/>
        </p:nvSpPr>
        <p:spPr>
          <a:xfrm>
            <a:off x="384665" y="140706"/>
            <a:ext cx="2353468" cy="756555"/>
          </a:xfrm>
          <a:prstGeom prst="roundRect">
            <a:avLst/>
          </a:prstGeom>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新治</a:t>
            </a:r>
          </a:p>
        </p:txBody>
      </p:sp>
      <p:sp>
        <p:nvSpPr>
          <p:cNvPr id="6" name="正方形/長方形 5"/>
          <p:cNvSpPr/>
          <p:nvPr/>
        </p:nvSpPr>
        <p:spPr>
          <a:xfrm>
            <a:off x="933931" y="5398043"/>
            <a:ext cx="6253605" cy="1459957"/>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正方形/長方形 6"/>
          <p:cNvSpPr/>
          <p:nvPr/>
        </p:nvSpPr>
        <p:spPr>
          <a:xfrm>
            <a:off x="3451217" y="1173489"/>
            <a:ext cx="2443462" cy="3630908"/>
          </a:xfrm>
          <a:prstGeom prst="rect">
            <a:avLst/>
          </a:prstGeom>
          <a:solidFill>
            <a:srgbClr val="F4BAB6"/>
          </a:solidFill>
          <a:ln>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400" dirty="0" smtClean="0">
              <a:solidFill>
                <a:prstClr val="black"/>
              </a:solidFill>
            </a:endParaRPr>
          </a:p>
          <a:p>
            <a:pPr algn="ctr"/>
            <a:endParaRPr lang="en-US" altLang="ja-JP" sz="2400" dirty="0">
              <a:solidFill>
                <a:prstClr val="black"/>
              </a:solidFill>
            </a:endParaRPr>
          </a:p>
          <a:p>
            <a:pPr algn="ctr"/>
            <a:endParaRPr lang="en-US" altLang="ja-JP" sz="2400" dirty="0" smtClean="0">
              <a:solidFill>
                <a:prstClr val="black"/>
              </a:solidFill>
            </a:endParaRPr>
          </a:p>
          <a:p>
            <a:pPr algn="ctr"/>
            <a:endParaRPr lang="en-US" altLang="ja-JP" sz="2400" dirty="0">
              <a:solidFill>
                <a:prstClr val="black"/>
              </a:solidFill>
            </a:endParaRPr>
          </a:p>
          <a:p>
            <a:pPr algn="ctr"/>
            <a:endParaRPr lang="en-US" altLang="ja-JP" sz="2400" dirty="0" smtClean="0">
              <a:solidFill>
                <a:prstClr val="black"/>
              </a:solidFill>
            </a:endParaRPr>
          </a:p>
          <a:p>
            <a:pPr algn="ctr"/>
            <a:endParaRPr lang="en-US" altLang="ja-JP" sz="2400" dirty="0">
              <a:solidFill>
                <a:prstClr val="black"/>
              </a:solidFill>
            </a:endParaRPr>
          </a:p>
          <a:p>
            <a:pPr algn="ctr"/>
            <a:endParaRPr lang="en-US" altLang="ja-JP" sz="2400" dirty="0" smtClean="0">
              <a:solidFill>
                <a:prstClr val="black"/>
              </a:solidFill>
            </a:endParaRPr>
          </a:p>
          <a:p>
            <a:pPr algn="ctr"/>
            <a:endParaRPr lang="en-US" altLang="ja-JP" sz="2400" dirty="0">
              <a:solidFill>
                <a:prstClr val="black"/>
              </a:solidFill>
            </a:endParaRPr>
          </a:p>
          <a:p>
            <a:r>
              <a:rPr lang="ja-JP" altLang="ja-JP" sz="2400" dirty="0" smtClean="0">
                <a:solidFill>
                  <a:prstClr val="black"/>
                </a:solidFill>
              </a:rPr>
              <a:t>　</a:t>
            </a:r>
            <a:r>
              <a:rPr lang="ja-JP" altLang="en-US" sz="3200" dirty="0" smtClean="0">
                <a:solidFill>
                  <a:prstClr val="black"/>
                </a:solidFill>
              </a:rPr>
              <a:t>道の駅</a:t>
            </a:r>
            <a:endParaRPr lang="ja-JP" altLang="en-US" sz="3200" dirty="0">
              <a:solidFill>
                <a:prstClr val="black"/>
              </a:solidFill>
            </a:endParaRPr>
          </a:p>
        </p:txBody>
      </p:sp>
      <p:pic>
        <p:nvPicPr>
          <p:cNvPr id="8" name="図 7"/>
          <p:cNvPicPr>
            <a:picLocks noChangeAspect="1"/>
          </p:cNvPicPr>
          <p:nvPr/>
        </p:nvPicPr>
        <p:blipFill>
          <a:blip r:embed="rId2"/>
          <a:stretch>
            <a:fillRect/>
          </a:stretch>
        </p:blipFill>
        <p:spPr>
          <a:xfrm>
            <a:off x="3395999" y="2843981"/>
            <a:ext cx="2305412" cy="1682831"/>
          </a:xfrm>
          <a:prstGeom prst="rect">
            <a:avLst/>
          </a:prstGeom>
        </p:spPr>
      </p:pic>
      <p:sp>
        <p:nvSpPr>
          <p:cNvPr id="9" name="テキスト ボックス 8"/>
          <p:cNvSpPr txBox="1"/>
          <p:nvPr/>
        </p:nvSpPr>
        <p:spPr>
          <a:xfrm>
            <a:off x="2001705" y="5563713"/>
            <a:ext cx="800219" cy="461665"/>
          </a:xfrm>
          <a:prstGeom prst="rect">
            <a:avLst/>
          </a:prstGeom>
          <a:noFill/>
        </p:spPr>
        <p:txBody>
          <a:bodyPr wrap="none" rtlCol="0">
            <a:spAutoFit/>
          </a:bodyPr>
          <a:lstStyle/>
          <a:p>
            <a:r>
              <a:rPr lang="ja-JP" altLang="en-US" sz="2400" dirty="0" smtClean="0">
                <a:solidFill>
                  <a:prstClr val="black"/>
                </a:solidFill>
              </a:rPr>
              <a:t>大学</a:t>
            </a:r>
            <a:endParaRPr lang="ja-JP" altLang="en-US" sz="2400" dirty="0">
              <a:solidFill>
                <a:prstClr val="black"/>
              </a:solidFill>
            </a:endParaRPr>
          </a:p>
        </p:txBody>
      </p:sp>
      <p:pic>
        <p:nvPicPr>
          <p:cNvPr id="11" name="図 10"/>
          <p:cNvPicPr>
            <a:picLocks noChangeAspect="1"/>
          </p:cNvPicPr>
          <p:nvPr/>
        </p:nvPicPr>
        <p:blipFill>
          <a:blip r:embed="rId3"/>
          <a:stretch>
            <a:fillRect/>
          </a:stretch>
        </p:blipFill>
        <p:spPr>
          <a:xfrm>
            <a:off x="1138414" y="5453266"/>
            <a:ext cx="1404734" cy="1404734"/>
          </a:xfrm>
          <a:prstGeom prst="rect">
            <a:avLst/>
          </a:prstGeom>
        </p:spPr>
      </p:pic>
      <p:pic>
        <p:nvPicPr>
          <p:cNvPr id="13" name="図 12"/>
          <p:cNvPicPr>
            <a:picLocks noChangeAspect="1"/>
          </p:cNvPicPr>
          <p:nvPr/>
        </p:nvPicPr>
        <p:blipFill>
          <a:blip r:embed="rId4"/>
          <a:stretch>
            <a:fillRect/>
          </a:stretch>
        </p:blipFill>
        <p:spPr>
          <a:xfrm>
            <a:off x="5646193" y="5488930"/>
            <a:ext cx="1369070" cy="1369070"/>
          </a:xfrm>
          <a:prstGeom prst="rect">
            <a:avLst/>
          </a:prstGeom>
        </p:spPr>
      </p:pic>
      <p:sp>
        <p:nvSpPr>
          <p:cNvPr id="15" name="左矢印 14"/>
          <p:cNvSpPr/>
          <p:nvPr/>
        </p:nvSpPr>
        <p:spPr>
          <a:xfrm rot="2700000">
            <a:off x="4769572" y="4750144"/>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rPr>
              <a:t>援助</a:t>
            </a:r>
          </a:p>
        </p:txBody>
      </p:sp>
      <p:sp>
        <p:nvSpPr>
          <p:cNvPr id="16" name="左右矢印 15"/>
          <p:cNvSpPr/>
          <p:nvPr/>
        </p:nvSpPr>
        <p:spPr>
          <a:xfrm>
            <a:off x="2968049" y="5466258"/>
            <a:ext cx="2498680" cy="642626"/>
          </a:xfrm>
          <a:prstGeom prst="leftRight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ニーズのマッチング</a:t>
            </a:r>
            <a:endParaRPr lang="ja-JP" altLang="en-US" b="1" dirty="0">
              <a:solidFill>
                <a:prstClr val="black"/>
              </a:solidFill>
            </a:endParaRPr>
          </a:p>
        </p:txBody>
      </p:sp>
      <p:sp>
        <p:nvSpPr>
          <p:cNvPr id="17" name="左右矢印 16"/>
          <p:cNvSpPr/>
          <p:nvPr/>
        </p:nvSpPr>
        <p:spPr>
          <a:xfrm rot="19179662">
            <a:off x="2441626" y="4845945"/>
            <a:ext cx="1473673" cy="642626"/>
          </a:xfrm>
          <a:prstGeom prst="leftRightArrow">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dirty="0">
              <a:solidFill>
                <a:prstClr val="black"/>
              </a:solidFill>
            </a:endParaRPr>
          </a:p>
        </p:txBody>
      </p:sp>
      <p:sp>
        <p:nvSpPr>
          <p:cNvPr id="18" name="テキスト ボックス 17"/>
          <p:cNvSpPr txBox="1"/>
          <p:nvPr/>
        </p:nvSpPr>
        <p:spPr>
          <a:xfrm>
            <a:off x="1628974" y="4956259"/>
            <a:ext cx="3253114" cy="369332"/>
          </a:xfrm>
          <a:prstGeom prst="rect">
            <a:avLst/>
          </a:prstGeom>
          <a:noFill/>
        </p:spPr>
        <p:txBody>
          <a:bodyPr wrap="none" rtlCol="0">
            <a:spAutoFit/>
          </a:bodyPr>
          <a:lstStyle/>
          <a:p>
            <a:r>
              <a:rPr lang="ja-JP" altLang="en-US" dirty="0" smtClean="0">
                <a:solidFill>
                  <a:prstClr val="black"/>
                </a:solidFill>
              </a:rPr>
              <a:t>インターンシップの受入れ・派遣</a:t>
            </a:r>
            <a:endParaRPr lang="ja-JP" altLang="en-US" dirty="0">
              <a:solidFill>
                <a:prstClr val="black"/>
              </a:solidFill>
            </a:endParaRPr>
          </a:p>
        </p:txBody>
      </p:sp>
      <p:pic>
        <p:nvPicPr>
          <p:cNvPr id="21" name="図 20"/>
          <p:cNvPicPr>
            <a:picLocks noChangeAspect="1"/>
          </p:cNvPicPr>
          <p:nvPr/>
        </p:nvPicPr>
        <p:blipFill>
          <a:blip r:embed="rId5"/>
          <a:stretch>
            <a:fillRect/>
          </a:stretch>
        </p:blipFill>
        <p:spPr>
          <a:xfrm>
            <a:off x="4623408" y="6114783"/>
            <a:ext cx="2279028" cy="543621"/>
          </a:xfrm>
          <a:prstGeom prst="rect">
            <a:avLst/>
          </a:prstGeom>
        </p:spPr>
      </p:pic>
      <p:pic>
        <p:nvPicPr>
          <p:cNvPr id="22" name="図 21"/>
          <p:cNvPicPr>
            <a:picLocks noChangeAspect="1"/>
          </p:cNvPicPr>
          <p:nvPr/>
        </p:nvPicPr>
        <p:blipFill>
          <a:blip r:embed="rId4"/>
          <a:stretch>
            <a:fillRect/>
          </a:stretch>
        </p:blipFill>
        <p:spPr>
          <a:xfrm>
            <a:off x="-96634" y="1314479"/>
            <a:ext cx="1138853" cy="1138853"/>
          </a:xfrm>
          <a:prstGeom prst="rect">
            <a:avLst/>
          </a:prstGeom>
        </p:spPr>
      </p:pic>
      <p:pic>
        <p:nvPicPr>
          <p:cNvPr id="23" name="図 22" descr="7-1220756193_8.G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659" y="1460220"/>
            <a:ext cx="601061" cy="583029"/>
          </a:xfrm>
          <a:prstGeom prst="rect">
            <a:avLst/>
          </a:prstGeom>
        </p:spPr>
      </p:pic>
      <p:pic>
        <p:nvPicPr>
          <p:cNvPr id="25" name="図 24"/>
          <p:cNvPicPr>
            <a:picLocks noChangeAspect="1"/>
          </p:cNvPicPr>
          <p:nvPr/>
        </p:nvPicPr>
        <p:blipFill>
          <a:blip r:embed="rId4"/>
          <a:stretch>
            <a:fillRect/>
          </a:stretch>
        </p:blipFill>
        <p:spPr>
          <a:xfrm>
            <a:off x="4774128" y="1257423"/>
            <a:ext cx="1327625" cy="1327625"/>
          </a:xfrm>
          <a:prstGeom prst="rect">
            <a:avLst/>
          </a:prstGeom>
        </p:spPr>
      </p:pic>
      <p:pic>
        <p:nvPicPr>
          <p:cNvPr id="26" name="図 25"/>
          <p:cNvPicPr>
            <a:picLocks noChangeAspect="1"/>
          </p:cNvPicPr>
          <p:nvPr/>
        </p:nvPicPr>
        <p:blipFill>
          <a:blip r:embed="rId7"/>
          <a:stretch>
            <a:fillRect/>
          </a:stretch>
        </p:blipFill>
        <p:spPr>
          <a:xfrm>
            <a:off x="5080916" y="1766482"/>
            <a:ext cx="717129" cy="420977"/>
          </a:xfrm>
          <a:prstGeom prst="rect">
            <a:avLst/>
          </a:prstGeom>
        </p:spPr>
      </p:pic>
      <p:sp>
        <p:nvSpPr>
          <p:cNvPr id="27" name="テキスト ボックス 26"/>
          <p:cNvSpPr txBox="1"/>
          <p:nvPr/>
        </p:nvSpPr>
        <p:spPr>
          <a:xfrm>
            <a:off x="855902" y="1767134"/>
            <a:ext cx="1201024" cy="461665"/>
          </a:xfrm>
          <a:prstGeom prst="rect">
            <a:avLst/>
          </a:prstGeom>
          <a:noFill/>
        </p:spPr>
        <p:txBody>
          <a:bodyPr wrap="square" rtlCol="0">
            <a:spAutoFit/>
          </a:bodyPr>
          <a:lstStyle/>
          <a:p>
            <a:r>
              <a:rPr lang="ja-JP" altLang="en-US" sz="2400" dirty="0" smtClean="0">
                <a:solidFill>
                  <a:prstClr val="black"/>
                </a:solidFill>
              </a:rPr>
              <a:t>土浦市</a:t>
            </a:r>
            <a:endParaRPr lang="ja-JP" altLang="en-US" sz="2400" dirty="0">
              <a:solidFill>
                <a:prstClr val="black"/>
              </a:solidFill>
            </a:endParaRPr>
          </a:p>
        </p:txBody>
      </p:sp>
      <p:sp>
        <p:nvSpPr>
          <p:cNvPr id="28" name="テキスト ボックス 27"/>
          <p:cNvSpPr txBox="1"/>
          <p:nvPr/>
        </p:nvSpPr>
        <p:spPr>
          <a:xfrm>
            <a:off x="3445980" y="1213781"/>
            <a:ext cx="1807809" cy="892552"/>
          </a:xfrm>
          <a:prstGeom prst="rect">
            <a:avLst/>
          </a:prstGeom>
          <a:noFill/>
        </p:spPr>
        <p:txBody>
          <a:bodyPr wrap="square" rtlCol="0">
            <a:spAutoFit/>
          </a:bodyPr>
          <a:lstStyle/>
          <a:p>
            <a:r>
              <a:rPr lang="ja-JP" altLang="en-US" sz="2400" b="1" dirty="0" smtClean="0">
                <a:solidFill>
                  <a:prstClr val="black"/>
                </a:solidFill>
              </a:rPr>
              <a:t>指定管理者</a:t>
            </a:r>
            <a:endParaRPr lang="en-US" altLang="ja-JP" sz="2400" b="1" dirty="0" smtClean="0">
              <a:solidFill>
                <a:prstClr val="black"/>
              </a:solidFill>
            </a:endParaRPr>
          </a:p>
          <a:p>
            <a:r>
              <a:rPr lang="ja-JP" altLang="en-US" sz="2400" b="1" dirty="0" smtClean="0">
                <a:solidFill>
                  <a:prstClr val="black"/>
                </a:solidFill>
              </a:rPr>
              <a:t>　　</a:t>
            </a:r>
            <a:r>
              <a:rPr lang="en-US" altLang="ja-JP" sz="2800" b="1" dirty="0" smtClean="0">
                <a:solidFill>
                  <a:prstClr val="black"/>
                </a:solidFill>
              </a:rPr>
              <a:t>JA</a:t>
            </a:r>
            <a:endParaRPr lang="ja-JP" altLang="en-US" sz="2800" b="1" dirty="0">
              <a:solidFill>
                <a:prstClr val="black"/>
              </a:solidFill>
            </a:endParaRPr>
          </a:p>
        </p:txBody>
      </p:sp>
      <p:sp>
        <p:nvSpPr>
          <p:cNvPr id="29" name="左矢印 28"/>
          <p:cNvSpPr/>
          <p:nvPr/>
        </p:nvSpPr>
        <p:spPr>
          <a:xfrm rot="16200000">
            <a:off x="4145847" y="2712491"/>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dirty="0">
              <a:solidFill>
                <a:prstClr val="black"/>
              </a:solidFill>
            </a:endParaRPr>
          </a:p>
        </p:txBody>
      </p:sp>
      <p:sp>
        <p:nvSpPr>
          <p:cNvPr id="30" name="テキスト ボックス 29"/>
          <p:cNvSpPr txBox="1"/>
          <p:nvPr/>
        </p:nvSpPr>
        <p:spPr>
          <a:xfrm>
            <a:off x="4344606" y="2780450"/>
            <a:ext cx="646331" cy="369332"/>
          </a:xfrm>
          <a:prstGeom prst="rect">
            <a:avLst/>
          </a:prstGeom>
          <a:noFill/>
        </p:spPr>
        <p:txBody>
          <a:bodyPr wrap="none" rtlCol="0">
            <a:spAutoFit/>
          </a:bodyPr>
          <a:lstStyle/>
          <a:p>
            <a:r>
              <a:rPr lang="ja-JP" altLang="en-US" dirty="0" smtClean="0">
                <a:solidFill>
                  <a:prstClr val="black"/>
                </a:solidFill>
              </a:rPr>
              <a:t>管理</a:t>
            </a:r>
            <a:endParaRPr lang="ja-JP" altLang="en-US" dirty="0">
              <a:solidFill>
                <a:prstClr val="black"/>
              </a:solidFill>
            </a:endParaRPr>
          </a:p>
        </p:txBody>
      </p:sp>
      <p:sp>
        <p:nvSpPr>
          <p:cNvPr id="31" name="左矢印 30"/>
          <p:cNvSpPr/>
          <p:nvPr/>
        </p:nvSpPr>
        <p:spPr>
          <a:xfrm flipH="1">
            <a:off x="2368621" y="1658732"/>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委託</a:t>
            </a:r>
            <a:endParaRPr lang="ja-JP" altLang="en-US" b="1" dirty="0">
              <a:solidFill>
                <a:prstClr val="black"/>
              </a:solidFill>
            </a:endParaRPr>
          </a:p>
        </p:txBody>
      </p:sp>
      <p:sp>
        <p:nvSpPr>
          <p:cNvPr id="32" name="左矢印 31"/>
          <p:cNvSpPr/>
          <p:nvPr/>
        </p:nvSpPr>
        <p:spPr>
          <a:xfrm>
            <a:off x="1760656" y="1257830"/>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土地</a:t>
            </a:r>
            <a:endParaRPr lang="ja-JP" altLang="en-US" b="1" dirty="0">
              <a:solidFill>
                <a:prstClr val="black"/>
              </a:solidFill>
            </a:endParaRPr>
          </a:p>
        </p:txBody>
      </p:sp>
      <p:pic>
        <p:nvPicPr>
          <p:cNvPr id="33" name="図 32"/>
          <p:cNvPicPr>
            <a:picLocks noChangeAspect="1"/>
          </p:cNvPicPr>
          <p:nvPr/>
        </p:nvPicPr>
        <p:blipFill>
          <a:blip r:embed="rId8"/>
          <a:stretch>
            <a:fillRect/>
          </a:stretch>
        </p:blipFill>
        <p:spPr>
          <a:xfrm>
            <a:off x="0" y="3609473"/>
            <a:ext cx="1128195" cy="1128195"/>
          </a:xfrm>
          <a:prstGeom prst="rect">
            <a:avLst/>
          </a:prstGeom>
        </p:spPr>
      </p:pic>
      <p:sp>
        <p:nvSpPr>
          <p:cNvPr id="34" name="テキスト ボックス 33"/>
          <p:cNvSpPr txBox="1"/>
          <p:nvPr/>
        </p:nvSpPr>
        <p:spPr>
          <a:xfrm>
            <a:off x="916905" y="3476959"/>
            <a:ext cx="924379" cy="461665"/>
          </a:xfrm>
          <a:prstGeom prst="rect">
            <a:avLst/>
          </a:prstGeom>
          <a:noFill/>
        </p:spPr>
        <p:txBody>
          <a:bodyPr wrap="square" rtlCol="0">
            <a:spAutoFit/>
          </a:bodyPr>
          <a:lstStyle/>
          <a:p>
            <a:r>
              <a:rPr lang="ja-JP" altLang="en-US" sz="2400" dirty="0" smtClean="0">
                <a:solidFill>
                  <a:prstClr val="black"/>
                </a:solidFill>
              </a:rPr>
              <a:t>農家</a:t>
            </a:r>
            <a:endParaRPr lang="ja-JP" altLang="en-US" sz="2400" dirty="0">
              <a:solidFill>
                <a:prstClr val="black"/>
              </a:solidFill>
            </a:endParaRPr>
          </a:p>
        </p:txBody>
      </p:sp>
      <p:sp>
        <p:nvSpPr>
          <p:cNvPr id="35" name="屈折矢印 34"/>
          <p:cNvSpPr/>
          <p:nvPr/>
        </p:nvSpPr>
        <p:spPr>
          <a:xfrm rot="5400000" flipV="1">
            <a:off x="1897624" y="2708313"/>
            <a:ext cx="980208" cy="1473312"/>
          </a:xfrm>
          <a:prstGeom prst="bentUpArrow">
            <a:avLst>
              <a:gd name="adj1" fmla="val 17011"/>
              <a:gd name="adj2" fmla="val 25000"/>
              <a:gd name="adj3" fmla="val 23859"/>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36" name="左矢印 35"/>
          <p:cNvSpPr/>
          <p:nvPr/>
        </p:nvSpPr>
        <p:spPr>
          <a:xfrm rot="16200000">
            <a:off x="479536" y="2610892"/>
            <a:ext cx="1047454"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dirty="0">
              <a:solidFill>
                <a:prstClr val="black"/>
              </a:solidFill>
            </a:endParaRPr>
          </a:p>
        </p:txBody>
      </p:sp>
      <p:sp>
        <p:nvSpPr>
          <p:cNvPr id="37" name="テキスト ボックス 36"/>
          <p:cNvSpPr txBox="1"/>
          <p:nvPr/>
        </p:nvSpPr>
        <p:spPr>
          <a:xfrm>
            <a:off x="307474" y="2653426"/>
            <a:ext cx="1338828" cy="646331"/>
          </a:xfrm>
          <a:prstGeom prst="rect">
            <a:avLst/>
          </a:prstGeom>
          <a:noFill/>
        </p:spPr>
        <p:txBody>
          <a:bodyPr wrap="none" rtlCol="0">
            <a:spAutoFit/>
          </a:bodyPr>
          <a:lstStyle/>
          <a:p>
            <a:pPr algn="ctr"/>
            <a:r>
              <a:rPr lang="ja-JP" altLang="en-US" dirty="0" smtClean="0">
                <a:solidFill>
                  <a:prstClr val="black"/>
                </a:solidFill>
              </a:rPr>
              <a:t>固定資産税</a:t>
            </a:r>
            <a:endParaRPr lang="en-US" altLang="ja-JP" dirty="0" smtClean="0">
              <a:solidFill>
                <a:prstClr val="black"/>
              </a:solidFill>
            </a:endParaRPr>
          </a:p>
          <a:p>
            <a:pPr algn="ctr"/>
            <a:r>
              <a:rPr lang="ja-JP" altLang="en-US" dirty="0" smtClean="0">
                <a:solidFill>
                  <a:prstClr val="black"/>
                </a:solidFill>
              </a:rPr>
              <a:t>引き下げ</a:t>
            </a:r>
            <a:endParaRPr lang="ja-JP" altLang="en-US" dirty="0">
              <a:solidFill>
                <a:prstClr val="black"/>
              </a:solidFill>
            </a:endParaRPr>
          </a:p>
        </p:txBody>
      </p:sp>
      <p:sp>
        <p:nvSpPr>
          <p:cNvPr id="38" name="テキスト ボックス 37"/>
          <p:cNvSpPr txBox="1"/>
          <p:nvPr/>
        </p:nvSpPr>
        <p:spPr>
          <a:xfrm>
            <a:off x="1649982" y="3798525"/>
            <a:ext cx="1749197" cy="646331"/>
          </a:xfrm>
          <a:prstGeom prst="rect">
            <a:avLst/>
          </a:prstGeom>
          <a:noFill/>
        </p:spPr>
        <p:txBody>
          <a:bodyPr wrap="none" rtlCol="0">
            <a:spAutoFit/>
          </a:bodyPr>
          <a:lstStyle/>
          <a:p>
            <a:r>
              <a:rPr lang="ja-JP" altLang="en-US" dirty="0" smtClean="0">
                <a:solidFill>
                  <a:prstClr val="black"/>
                </a:solidFill>
              </a:rPr>
              <a:t>直販所の提供</a:t>
            </a:r>
            <a:endParaRPr lang="en-US" altLang="ja-JP" dirty="0" smtClean="0">
              <a:solidFill>
                <a:prstClr val="black"/>
              </a:solidFill>
            </a:endParaRPr>
          </a:p>
          <a:p>
            <a:r>
              <a:rPr lang="ja-JP" altLang="en-US" dirty="0" smtClean="0">
                <a:solidFill>
                  <a:prstClr val="black"/>
                </a:solidFill>
              </a:rPr>
              <a:t>消費者との交流</a:t>
            </a:r>
            <a:endParaRPr lang="ja-JP" altLang="en-US" dirty="0">
              <a:solidFill>
                <a:prstClr val="black"/>
              </a:solidFill>
            </a:endParaRPr>
          </a:p>
        </p:txBody>
      </p:sp>
      <p:sp>
        <p:nvSpPr>
          <p:cNvPr id="39" name="屈折矢印 38"/>
          <p:cNvSpPr/>
          <p:nvPr/>
        </p:nvSpPr>
        <p:spPr>
          <a:xfrm rot="16200000" flipV="1">
            <a:off x="2715560" y="2302967"/>
            <a:ext cx="980744" cy="1473312"/>
          </a:xfrm>
          <a:prstGeom prst="bentUpArrow">
            <a:avLst>
              <a:gd name="adj1" fmla="val 14728"/>
              <a:gd name="adj2" fmla="val 25000"/>
              <a:gd name="adj3" fmla="val 23859"/>
            </a:avLst>
          </a:prstGeom>
          <a:solidFill>
            <a:srgbClr val="FFC000"/>
          </a:solidFill>
          <a:ln>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40" name="テキスト ボックス 39"/>
          <p:cNvSpPr txBox="1"/>
          <p:nvPr/>
        </p:nvSpPr>
        <p:spPr>
          <a:xfrm>
            <a:off x="1854547" y="2469340"/>
            <a:ext cx="1338828" cy="369332"/>
          </a:xfrm>
          <a:prstGeom prst="rect">
            <a:avLst/>
          </a:prstGeom>
          <a:noFill/>
        </p:spPr>
        <p:txBody>
          <a:bodyPr wrap="none" rtlCol="0">
            <a:spAutoFit/>
          </a:bodyPr>
          <a:lstStyle/>
          <a:p>
            <a:r>
              <a:rPr lang="ja-JP" altLang="en-US" dirty="0" smtClean="0">
                <a:solidFill>
                  <a:prstClr val="black"/>
                </a:solidFill>
              </a:rPr>
              <a:t>耕作放棄地</a:t>
            </a:r>
            <a:endParaRPr lang="ja-JP" altLang="en-US" dirty="0">
              <a:solidFill>
                <a:prstClr val="black"/>
              </a:solidFill>
            </a:endParaRPr>
          </a:p>
        </p:txBody>
      </p:sp>
      <p:sp>
        <p:nvSpPr>
          <p:cNvPr id="41" name="正方形/長方形 40"/>
          <p:cNvSpPr/>
          <p:nvPr/>
        </p:nvSpPr>
        <p:spPr>
          <a:xfrm>
            <a:off x="7316579" y="2567866"/>
            <a:ext cx="1716981" cy="1753329"/>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smtClean="0">
              <a:solidFill>
                <a:prstClr val="white"/>
              </a:solidFill>
            </a:endParaRPr>
          </a:p>
          <a:p>
            <a:pPr algn="ctr"/>
            <a:endParaRPr lang="en-US" altLang="ja-JP" dirty="0">
              <a:solidFill>
                <a:prstClr val="white"/>
              </a:solidFill>
            </a:endParaRPr>
          </a:p>
          <a:p>
            <a:pPr algn="ctr"/>
            <a:endParaRPr lang="en-US" altLang="ja-JP" sz="2400" dirty="0" smtClean="0">
              <a:solidFill>
                <a:srgbClr val="000000"/>
              </a:solidFill>
            </a:endParaRPr>
          </a:p>
          <a:p>
            <a:pPr algn="ctr"/>
            <a:endParaRPr lang="en-US" altLang="ja-JP" sz="2400" dirty="0">
              <a:solidFill>
                <a:srgbClr val="000000"/>
              </a:solidFill>
            </a:endParaRPr>
          </a:p>
          <a:p>
            <a:pPr algn="ctr"/>
            <a:r>
              <a:rPr lang="ja-JP" altLang="en-US" sz="2400" dirty="0" smtClean="0">
                <a:solidFill>
                  <a:srgbClr val="000000"/>
                </a:solidFill>
              </a:rPr>
              <a:t>利用者</a:t>
            </a:r>
            <a:endParaRPr lang="ja-JP" altLang="en-US" sz="2400" dirty="0">
              <a:solidFill>
                <a:srgbClr val="000000"/>
              </a:solidFill>
            </a:endParaRPr>
          </a:p>
        </p:txBody>
      </p:sp>
      <p:sp>
        <p:nvSpPr>
          <p:cNvPr id="44" name="角丸四角形吹き出し 43"/>
          <p:cNvSpPr/>
          <p:nvPr/>
        </p:nvSpPr>
        <p:spPr>
          <a:xfrm>
            <a:off x="6930044" y="4711669"/>
            <a:ext cx="2213956" cy="1128158"/>
          </a:xfrm>
          <a:prstGeom prst="wedgeRoundRectCallout">
            <a:avLst>
              <a:gd name="adj1" fmla="val 9040"/>
              <a:gd name="adj2" fmla="val -93054"/>
              <a:gd name="adj3" fmla="val 16667"/>
            </a:avLst>
          </a:prstGeom>
          <a:solidFill>
            <a:srgbClr val="FFFFFF"/>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dirty="0" smtClean="0">
                <a:solidFill>
                  <a:srgbClr val="000000"/>
                </a:solidFill>
              </a:rPr>
              <a:t>耕作放棄地を</a:t>
            </a:r>
            <a:endParaRPr lang="en-US" altLang="ja-JP" dirty="0" smtClean="0">
              <a:solidFill>
                <a:srgbClr val="000000"/>
              </a:solidFill>
            </a:endParaRPr>
          </a:p>
          <a:p>
            <a:pPr algn="r"/>
            <a:r>
              <a:rPr lang="ja-JP" altLang="en-US" dirty="0" smtClean="0">
                <a:solidFill>
                  <a:srgbClr val="000000"/>
                </a:solidFill>
              </a:rPr>
              <a:t>活用した</a:t>
            </a:r>
            <a:endParaRPr lang="en-US" altLang="ja-JP" dirty="0" smtClean="0">
              <a:solidFill>
                <a:srgbClr val="000000"/>
              </a:solidFill>
            </a:endParaRPr>
          </a:p>
          <a:p>
            <a:pPr algn="r"/>
            <a:r>
              <a:rPr lang="ja-JP" altLang="en-US" dirty="0" smtClean="0">
                <a:solidFill>
                  <a:srgbClr val="000000"/>
                </a:solidFill>
              </a:rPr>
              <a:t>市民農園</a:t>
            </a:r>
            <a:endParaRPr lang="ja-JP" altLang="en-US" dirty="0">
              <a:solidFill>
                <a:srgbClr val="000000"/>
              </a:solidFill>
            </a:endParaRPr>
          </a:p>
        </p:txBody>
      </p:sp>
      <p:pic>
        <p:nvPicPr>
          <p:cNvPr id="42" name="図 41"/>
          <p:cNvPicPr>
            <a:picLocks noChangeAspect="1"/>
          </p:cNvPicPr>
          <p:nvPr/>
        </p:nvPicPr>
        <p:blipFill>
          <a:blip r:embed="rId9"/>
          <a:stretch>
            <a:fillRect/>
          </a:stretch>
        </p:blipFill>
        <p:spPr>
          <a:xfrm>
            <a:off x="7785666" y="2798553"/>
            <a:ext cx="1098998" cy="1098998"/>
          </a:xfrm>
          <a:prstGeom prst="rect">
            <a:avLst/>
          </a:prstGeom>
        </p:spPr>
      </p:pic>
      <p:pic>
        <p:nvPicPr>
          <p:cNvPr id="43" name="図 42"/>
          <p:cNvPicPr>
            <a:picLocks noChangeAspect="1"/>
          </p:cNvPicPr>
          <p:nvPr/>
        </p:nvPicPr>
        <p:blipFill>
          <a:blip r:embed="rId10"/>
          <a:stretch>
            <a:fillRect/>
          </a:stretch>
        </p:blipFill>
        <p:spPr>
          <a:xfrm>
            <a:off x="7040483" y="4710357"/>
            <a:ext cx="1101857" cy="1101857"/>
          </a:xfrm>
          <a:prstGeom prst="rect">
            <a:avLst/>
          </a:prstGeom>
        </p:spPr>
      </p:pic>
      <p:sp>
        <p:nvSpPr>
          <p:cNvPr id="45" name="左矢印 44"/>
          <p:cNvSpPr/>
          <p:nvPr/>
        </p:nvSpPr>
        <p:spPr>
          <a:xfrm>
            <a:off x="5516000" y="3365146"/>
            <a:ext cx="1756421"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賑わいの創造</a:t>
            </a:r>
            <a:endParaRPr lang="ja-JP" altLang="en-US" b="1" dirty="0">
              <a:solidFill>
                <a:prstClr val="black"/>
              </a:solidFill>
            </a:endParaRPr>
          </a:p>
        </p:txBody>
      </p:sp>
      <p:sp>
        <p:nvSpPr>
          <p:cNvPr id="46" name="左矢印 45"/>
          <p:cNvSpPr/>
          <p:nvPr/>
        </p:nvSpPr>
        <p:spPr>
          <a:xfrm flipH="1">
            <a:off x="6176210" y="2980247"/>
            <a:ext cx="1592112" cy="734613"/>
          </a:xfrm>
          <a:prstGeom prst="leftArrow">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rPr>
              <a:t>機能の提供</a:t>
            </a:r>
            <a:endParaRPr lang="ja-JP" altLang="en-US" b="1" dirty="0">
              <a:solidFill>
                <a:prstClr val="black"/>
              </a:solidFill>
            </a:endParaRPr>
          </a:p>
        </p:txBody>
      </p:sp>
      <p:sp>
        <p:nvSpPr>
          <p:cNvPr id="47" name="角丸四角形吹き出し 46"/>
          <p:cNvSpPr/>
          <p:nvPr/>
        </p:nvSpPr>
        <p:spPr>
          <a:xfrm>
            <a:off x="6352968" y="1400749"/>
            <a:ext cx="2213956" cy="1035431"/>
          </a:xfrm>
          <a:prstGeom prst="wedgeRoundRectCallout">
            <a:avLst>
              <a:gd name="adj1" fmla="val -43645"/>
              <a:gd name="adj2" fmla="val 122287"/>
              <a:gd name="adj3" fmla="val 16667"/>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a:buChar char="•"/>
            </a:pPr>
            <a:r>
              <a:rPr lang="ja-JP" altLang="en-US" dirty="0" smtClean="0">
                <a:solidFill>
                  <a:srgbClr val="000000"/>
                </a:solidFill>
              </a:rPr>
              <a:t>休憩機能</a:t>
            </a:r>
            <a:endParaRPr lang="en-US" altLang="ja-JP" dirty="0" smtClean="0">
              <a:solidFill>
                <a:srgbClr val="000000"/>
              </a:solidFill>
            </a:endParaRPr>
          </a:p>
          <a:p>
            <a:pPr marL="285750" indent="-285750">
              <a:buFont typeface="Arial"/>
              <a:buChar char="•"/>
            </a:pPr>
            <a:r>
              <a:rPr lang="ja-JP" altLang="en-US" dirty="0" smtClean="0">
                <a:solidFill>
                  <a:srgbClr val="000000"/>
                </a:solidFill>
              </a:rPr>
              <a:t>情報発信機能</a:t>
            </a:r>
            <a:endParaRPr lang="en-US" altLang="ja-JP" dirty="0" smtClean="0">
              <a:solidFill>
                <a:srgbClr val="000000"/>
              </a:solidFill>
            </a:endParaRPr>
          </a:p>
          <a:p>
            <a:pPr marL="285750" indent="-285750">
              <a:buFont typeface="Arial"/>
              <a:buChar char="•"/>
            </a:pPr>
            <a:r>
              <a:rPr lang="ja-JP" altLang="en-US" dirty="0" smtClean="0">
                <a:solidFill>
                  <a:srgbClr val="000000"/>
                </a:solidFill>
              </a:rPr>
              <a:t>地域の連携機能</a:t>
            </a:r>
            <a:endParaRPr lang="ja-JP" altLang="en-US" dirty="0">
              <a:solidFill>
                <a:srgbClr val="000000"/>
              </a:solidFill>
            </a:endParaRPr>
          </a:p>
        </p:txBody>
      </p:sp>
    </p:spTree>
    <p:extLst>
      <p:ext uri="{BB962C8B-B14F-4D97-AF65-F5344CB8AC3E}">
        <p14:creationId xmlns:p14="http://schemas.microsoft.com/office/powerpoint/2010/main" val="24917755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7" name="正方形/長方形 6"/>
          <p:cNvSpPr/>
          <p:nvPr/>
        </p:nvSpPr>
        <p:spPr>
          <a:xfrm>
            <a:off x="249382" y="1128156"/>
            <a:ext cx="8645236" cy="1187531"/>
          </a:xfrm>
          <a:prstGeom prst="rect">
            <a:avLst/>
          </a:prstGeom>
          <a:solidFill>
            <a:schemeClr val="bg1"/>
          </a:solidFill>
          <a:ln w="762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prstClr val="black"/>
                </a:solidFill>
              </a:rPr>
              <a:t>人々の目が輝くまちへ</a:t>
            </a:r>
            <a:endParaRPr lang="ja-JP" altLang="en-US" sz="3600" dirty="0">
              <a:solidFill>
                <a:prstClr val="black"/>
              </a:solidFill>
            </a:endParaRPr>
          </a:p>
        </p:txBody>
      </p:sp>
      <p:pic>
        <p:nvPicPr>
          <p:cNvPr id="10" name="図 9"/>
          <p:cNvPicPr>
            <a:picLocks noChangeAspect="1"/>
          </p:cNvPicPr>
          <p:nvPr/>
        </p:nvPicPr>
        <p:blipFill>
          <a:blip r:embed="rId2">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2099938" y="5021239"/>
            <a:ext cx="1492750" cy="1492750"/>
          </a:xfrm>
          <a:prstGeom prst="ellipse">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霞ヶ浦</a:t>
            </a:r>
          </a:p>
        </p:txBody>
      </p:sp>
      <p:sp>
        <p:nvSpPr>
          <p:cNvPr id="12" name="角丸四角形 11"/>
          <p:cNvSpPr/>
          <p:nvPr/>
        </p:nvSpPr>
        <p:spPr>
          <a:xfrm>
            <a:off x="4073237" y="2597734"/>
            <a:ext cx="1116280" cy="415635"/>
          </a:xfrm>
          <a:prstGeom prst="roundRect">
            <a:avLst/>
          </a:prstGeom>
          <a:solidFill>
            <a:srgbClr val="2FA4D9"/>
          </a:solidFill>
          <a:ln w="381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背景</a:t>
            </a:r>
            <a:endParaRPr lang="ja-JP" altLang="en-US" sz="2400" dirty="0">
              <a:solidFill>
                <a:prstClr val="white"/>
              </a:solidFill>
            </a:endParaRPr>
          </a:p>
        </p:txBody>
      </p:sp>
      <p:sp>
        <p:nvSpPr>
          <p:cNvPr id="13" name="正方形/長方形 12"/>
          <p:cNvSpPr/>
          <p:nvPr/>
        </p:nvSpPr>
        <p:spPr>
          <a:xfrm>
            <a:off x="4085111" y="3004464"/>
            <a:ext cx="4655127" cy="1686298"/>
          </a:xfrm>
          <a:prstGeom prst="rect">
            <a:avLst/>
          </a:prstGeom>
          <a:solidFill>
            <a:schemeClr val="bg1"/>
          </a:solidFill>
          <a:ln w="381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2FA4D9"/>
              </a:buClr>
              <a:buFont typeface="Wingdings" panose="05000000000000000000" pitchFamily="2" charset="2"/>
              <a:buChar char="n"/>
            </a:pPr>
            <a:r>
              <a:rPr lang="ja-JP" altLang="en-US" sz="2000" dirty="0" smtClean="0">
                <a:solidFill>
                  <a:prstClr val="black"/>
                </a:solidFill>
              </a:rPr>
              <a:t>水質汚染問題</a:t>
            </a:r>
            <a:endParaRPr lang="en-US" altLang="ja-JP" sz="2000" dirty="0" smtClean="0">
              <a:solidFill>
                <a:prstClr val="black"/>
              </a:solidFill>
            </a:endParaRPr>
          </a:p>
          <a:p>
            <a:pPr marL="285750" indent="-285750">
              <a:buClr>
                <a:srgbClr val="2FA4D9"/>
              </a:buClr>
              <a:buFont typeface="Wingdings" panose="05000000000000000000" pitchFamily="2" charset="2"/>
              <a:buChar char="n"/>
            </a:pPr>
            <a:r>
              <a:rPr lang="ja-JP" altLang="en-US" sz="2000" dirty="0" smtClean="0">
                <a:solidFill>
                  <a:prstClr val="black"/>
                </a:solidFill>
              </a:rPr>
              <a:t>親水性の低下</a:t>
            </a:r>
            <a:endParaRPr lang="en-US" altLang="ja-JP" sz="2000" dirty="0" smtClean="0">
              <a:solidFill>
                <a:prstClr val="black"/>
              </a:solidFill>
            </a:endParaRPr>
          </a:p>
        </p:txBody>
      </p:sp>
      <p:sp>
        <p:nvSpPr>
          <p:cNvPr id="15" name="角丸四角形 14"/>
          <p:cNvSpPr/>
          <p:nvPr/>
        </p:nvSpPr>
        <p:spPr>
          <a:xfrm>
            <a:off x="4071262" y="4614509"/>
            <a:ext cx="1116280" cy="415635"/>
          </a:xfrm>
          <a:prstGeom prst="roundRect">
            <a:avLst/>
          </a:prstGeom>
          <a:solidFill>
            <a:srgbClr val="2FA4D9"/>
          </a:solidFill>
          <a:ln w="381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提案</a:t>
            </a:r>
          </a:p>
        </p:txBody>
      </p:sp>
      <p:sp>
        <p:nvSpPr>
          <p:cNvPr id="16" name="正方形/長方形 15"/>
          <p:cNvSpPr/>
          <p:nvPr/>
        </p:nvSpPr>
        <p:spPr>
          <a:xfrm>
            <a:off x="4083136" y="5021239"/>
            <a:ext cx="4655127" cy="1686298"/>
          </a:xfrm>
          <a:prstGeom prst="rect">
            <a:avLst/>
          </a:prstGeom>
          <a:solidFill>
            <a:schemeClr val="bg1"/>
          </a:solidFill>
          <a:ln w="38100">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2FA4D9"/>
              </a:buClr>
              <a:buFont typeface="Wingdings" charset="2"/>
              <a:buChar char="n"/>
            </a:pPr>
            <a:r>
              <a:rPr lang="ja-JP" altLang="en-US" sz="2000" dirty="0" smtClean="0">
                <a:solidFill>
                  <a:prstClr val="black"/>
                </a:solidFill>
              </a:rPr>
              <a:t>人工なぎさプロジェクト</a:t>
            </a:r>
            <a:endParaRPr lang="en-US" altLang="ja-JP" sz="2000" dirty="0" smtClean="0">
              <a:solidFill>
                <a:prstClr val="black"/>
              </a:solidFill>
            </a:endParaRPr>
          </a:p>
          <a:p>
            <a:pPr marL="342900" indent="-342900">
              <a:buClr>
                <a:srgbClr val="2FA4D9"/>
              </a:buClr>
              <a:buFont typeface="Wingdings" charset="2"/>
              <a:buChar char="n"/>
            </a:pPr>
            <a:r>
              <a:rPr lang="ja-JP" altLang="en-US" sz="2000" dirty="0" smtClean="0">
                <a:solidFill>
                  <a:prstClr val="black"/>
                </a:solidFill>
              </a:rPr>
              <a:t>サイクリストの拠点づくり</a:t>
            </a:r>
            <a:endParaRPr lang="en-US" altLang="ja-JP" sz="2000" dirty="0" smtClean="0">
              <a:solidFill>
                <a:prstClr val="black"/>
              </a:solidFill>
            </a:endParaRPr>
          </a:p>
        </p:txBody>
      </p:sp>
      <p:pic>
        <p:nvPicPr>
          <p:cNvPr id="17" name="図 1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01846" y="2932076"/>
            <a:ext cx="1533377" cy="963472"/>
          </a:xfrm>
          <a:prstGeom prst="rect">
            <a:avLst/>
          </a:prstGeom>
        </p:spPr>
      </p:pic>
      <p:sp>
        <p:nvSpPr>
          <p:cNvPr id="14" name="角丸四角形 13"/>
          <p:cNvSpPr/>
          <p:nvPr/>
        </p:nvSpPr>
        <p:spPr>
          <a:xfrm>
            <a:off x="384665" y="140706"/>
            <a:ext cx="2353468" cy="756555"/>
          </a:xfrm>
          <a:prstGeom prst="roundRect">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grpSp>
        <p:nvGrpSpPr>
          <p:cNvPr id="18" name="グループ化 17"/>
          <p:cNvGrpSpPr/>
          <p:nvPr/>
        </p:nvGrpSpPr>
        <p:grpSpPr>
          <a:xfrm>
            <a:off x="3767861" y="195517"/>
            <a:ext cx="679382" cy="633783"/>
            <a:chOff x="5471418" y="-1240631"/>
            <a:chExt cx="679382" cy="633783"/>
          </a:xfrm>
        </p:grpSpPr>
        <p:sp>
          <p:nvSpPr>
            <p:cNvPr id="19" name="角丸四角形 18"/>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21" name="グループ化 20"/>
          <p:cNvGrpSpPr/>
          <p:nvPr/>
        </p:nvGrpSpPr>
        <p:grpSpPr>
          <a:xfrm>
            <a:off x="2913306" y="202091"/>
            <a:ext cx="679382" cy="633783"/>
            <a:chOff x="-51821" y="-1068035"/>
            <a:chExt cx="679382" cy="633783"/>
          </a:xfrm>
        </p:grpSpPr>
        <p:sp>
          <p:nvSpPr>
            <p:cNvPr id="22" name="角丸四角形 21"/>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sp>
        <p:nvSpPr>
          <p:cNvPr id="24"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32</a:t>
            </a:r>
            <a:endParaRPr lang="ja-JP" altLang="en-US" sz="2000" dirty="0">
              <a:solidFill>
                <a:prstClr val="black">
                  <a:tint val="75000"/>
                </a:prstClr>
              </a:solidFill>
            </a:endParaRPr>
          </a:p>
        </p:txBody>
      </p:sp>
    </p:spTree>
    <p:extLst>
      <p:ext uri="{BB962C8B-B14F-4D97-AF65-F5344CB8AC3E}">
        <p14:creationId xmlns:p14="http://schemas.microsoft.com/office/powerpoint/2010/main" val="31134825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171175" y="4629700"/>
            <a:ext cx="4770362" cy="539946"/>
          </a:xfrm>
          <a:prstGeom prst="roundRect">
            <a:avLst/>
          </a:prstGeom>
          <a:solidFill>
            <a:srgbClr val="FFFFFF"/>
          </a:solidFill>
          <a:ln w="28575" cmpd="sng">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5" name="角丸四角形 24"/>
          <p:cNvSpPr/>
          <p:nvPr/>
        </p:nvSpPr>
        <p:spPr>
          <a:xfrm>
            <a:off x="186117" y="3319885"/>
            <a:ext cx="4759412" cy="534939"/>
          </a:xfrm>
          <a:prstGeom prst="roundRect">
            <a:avLst/>
          </a:prstGeom>
          <a:solidFill>
            <a:schemeClr val="bg1"/>
          </a:solid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人工なぎさプロジェクト</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61437" y="6059880"/>
            <a:ext cx="7296903"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r>
              <a:rPr kumimoji="0" lang="ja-JP" altLang="en-US" sz="2800" kern="0" dirty="0" smtClean="0">
                <a:solidFill>
                  <a:prstClr val="black"/>
                </a:solidFill>
              </a:rPr>
              <a:t>地域の子どもや学生の目を増やす</a:t>
            </a:r>
            <a:endParaRPr kumimoji="0" lang="en-US" altLang="ja-JP" sz="2800" kern="0" dirty="0" smtClean="0">
              <a:solidFill>
                <a:prstClr val="black"/>
              </a:solidFill>
            </a:endParaRPr>
          </a:p>
        </p:txBody>
      </p:sp>
      <p:pic>
        <p:nvPicPr>
          <p:cNvPr id="6" name="図 5" descr="人工なぎさ.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8833"/>
            <a:ext cx="2454808" cy="1831483"/>
          </a:xfrm>
          <a:prstGeom prst="rect">
            <a:avLst/>
          </a:prstGeom>
          <a:ln>
            <a:noFill/>
          </a:ln>
          <a:effectLst>
            <a:softEdge rad="112500"/>
          </a:effectLst>
        </p:spPr>
      </p:pic>
      <p:pic>
        <p:nvPicPr>
          <p:cNvPr id="8" name="図 7" descr="スクリーンショット 2014-12-15 15.00.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741" y="1314629"/>
            <a:ext cx="3995197" cy="4400139"/>
          </a:xfrm>
          <a:prstGeom prst="rect">
            <a:avLst/>
          </a:prstGeom>
        </p:spPr>
      </p:pic>
      <p:sp>
        <p:nvSpPr>
          <p:cNvPr id="7" name="フレーム 6"/>
          <p:cNvSpPr/>
          <p:nvPr/>
        </p:nvSpPr>
        <p:spPr>
          <a:xfrm>
            <a:off x="5785568" y="1465296"/>
            <a:ext cx="871755" cy="172190"/>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9" name="フレーム 8"/>
          <p:cNvSpPr/>
          <p:nvPr/>
        </p:nvSpPr>
        <p:spPr>
          <a:xfrm>
            <a:off x="6679832" y="1778935"/>
            <a:ext cx="902315" cy="170457"/>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10" name="フレーム 9"/>
          <p:cNvSpPr/>
          <p:nvPr/>
        </p:nvSpPr>
        <p:spPr>
          <a:xfrm>
            <a:off x="7361072" y="3869032"/>
            <a:ext cx="879063" cy="179485"/>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1" name="フレーム 10"/>
          <p:cNvSpPr/>
          <p:nvPr/>
        </p:nvSpPr>
        <p:spPr>
          <a:xfrm>
            <a:off x="6172458" y="1650356"/>
            <a:ext cx="624220" cy="159693"/>
          </a:xfrm>
          <a:prstGeom prst="fram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2" name="ドーナツ 11"/>
          <p:cNvSpPr/>
          <p:nvPr/>
        </p:nvSpPr>
        <p:spPr>
          <a:xfrm>
            <a:off x="7593466" y="2801823"/>
            <a:ext cx="828703" cy="1226852"/>
          </a:xfrm>
          <a:prstGeom prst="donut">
            <a:avLst>
              <a:gd name="adj" fmla="val 8069"/>
            </a:avLst>
          </a:prstGeom>
          <a:solidFill>
            <a:srgbClr val="ED7D31">
              <a:alpha val="50000"/>
            </a:srgbClr>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13" name="ドーナツ 12"/>
          <p:cNvSpPr/>
          <p:nvPr/>
        </p:nvSpPr>
        <p:spPr>
          <a:xfrm>
            <a:off x="5654197" y="3498728"/>
            <a:ext cx="870584" cy="552296"/>
          </a:xfrm>
          <a:prstGeom prst="donut">
            <a:avLst>
              <a:gd name="adj" fmla="val 7820"/>
            </a:avLst>
          </a:prstGeom>
          <a:solidFill>
            <a:schemeClr val="accent2">
              <a:lumMod val="75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black"/>
              </a:solidFill>
            </a:endParaRPr>
          </a:p>
        </p:txBody>
      </p:sp>
      <p:sp>
        <p:nvSpPr>
          <p:cNvPr id="15" name="下矢印 14"/>
          <p:cNvSpPr/>
          <p:nvPr/>
        </p:nvSpPr>
        <p:spPr>
          <a:xfrm>
            <a:off x="6120129" y="1927496"/>
            <a:ext cx="398208" cy="1452852"/>
          </a:xfrm>
          <a:prstGeom prst="downArrow">
            <a:avLst>
              <a:gd name="adj1" fmla="val 49046"/>
              <a:gd name="adj2" fmla="val 45833"/>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6" name="左矢印 15"/>
          <p:cNvSpPr/>
          <p:nvPr/>
        </p:nvSpPr>
        <p:spPr>
          <a:xfrm>
            <a:off x="6581060" y="3380722"/>
            <a:ext cx="860992" cy="398189"/>
          </a:xfrm>
          <a:prstGeom prst="leftArrow">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7" name="テキスト ボックス 16"/>
          <p:cNvSpPr txBox="1"/>
          <p:nvPr/>
        </p:nvSpPr>
        <p:spPr>
          <a:xfrm>
            <a:off x="1118745" y="4715176"/>
            <a:ext cx="2812631" cy="400110"/>
          </a:xfrm>
          <a:prstGeom prst="rect">
            <a:avLst/>
          </a:prstGeom>
          <a:noFill/>
        </p:spPr>
        <p:txBody>
          <a:bodyPr wrap="square" rtlCol="0">
            <a:spAutoFit/>
          </a:bodyPr>
          <a:lstStyle/>
          <a:p>
            <a:r>
              <a:rPr lang="ja-JP" altLang="en-US" sz="2000" dirty="0">
                <a:solidFill>
                  <a:prstClr val="black"/>
                </a:solidFill>
              </a:rPr>
              <a:t>　</a:t>
            </a:r>
            <a:r>
              <a:rPr lang="ja-JP" altLang="en-US" sz="2000" dirty="0" smtClean="0">
                <a:solidFill>
                  <a:prstClr val="black"/>
                </a:solidFill>
              </a:rPr>
              <a:t>学生の自然学習の場</a:t>
            </a:r>
            <a:endParaRPr lang="ja-JP" altLang="en-US" sz="2000" dirty="0">
              <a:solidFill>
                <a:prstClr val="black"/>
              </a:solidFill>
            </a:endParaRPr>
          </a:p>
        </p:txBody>
      </p:sp>
      <p:sp>
        <p:nvSpPr>
          <p:cNvPr id="18" name="テキスト ボックス 17"/>
          <p:cNvSpPr txBox="1"/>
          <p:nvPr/>
        </p:nvSpPr>
        <p:spPr>
          <a:xfrm>
            <a:off x="781055" y="3391769"/>
            <a:ext cx="3257176" cy="400110"/>
          </a:xfrm>
          <a:prstGeom prst="rect">
            <a:avLst/>
          </a:prstGeom>
          <a:noFill/>
        </p:spPr>
        <p:txBody>
          <a:bodyPr wrap="square" rtlCol="0">
            <a:spAutoFit/>
          </a:bodyPr>
          <a:lstStyle/>
          <a:p>
            <a:r>
              <a:rPr lang="ja-JP" altLang="en-US" sz="2000" dirty="0">
                <a:solidFill>
                  <a:srgbClr val="000000"/>
                </a:solidFill>
              </a:rPr>
              <a:t>　</a:t>
            </a:r>
            <a:r>
              <a:rPr lang="ja-JP" altLang="en-US" sz="2000" dirty="0" smtClean="0">
                <a:solidFill>
                  <a:srgbClr val="000000"/>
                </a:solidFill>
              </a:rPr>
              <a:t>自然を身近に感じられる場</a:t>
            </a:r>
            <a:endParaRPr lang="ja-JP" altLang="en-US" sz="2000" dirty="0">
              <a:solidFill>
                <a:srgbClr val="000000"/>
              </a:solidFill>
            </a:endParaRPr>
          </a:p>
        </p:txBody>
      </p:sp>
      <p:pic>
        <p:nvPicPr>
          <p:cNvPr id="21" name="図 20"/>
          <p:cNvPicPr>
            <a:picLocks noChangeAspect="1"/>
          </p:cNvPicPr>
          <p:nvPr/>
        </p:nvPicPr>
        <p:blipFill>
          <a:blip r:embed="rId4"/>
          <a:stretch>
            <a:fillRect/>
          </a:stretch>
        </p:blipFill>
        <p:spPr>
          <a:xfrm>
            <a:off x="7605291" y="5760583"/>
            <a:ext cx="1440180" cy="1097417"/>
          </a:xfrm>
          <a:prstGeom prst="rect">
            <a:avLst/>
          </a:prstGeom>
        </p:spPr>
      </p:pic>
      <p:pic>
        <p:nvPicPr>
          <p:cNvPr id="23" name="図 22"/>
          <p:cNvPicPr>
            <a:picLocks noChangeAspect="1"/>
          </p:cNvPicPr>
          <p:nvPr/>
        </p:nvPicPr>
        <p:blipFill>
          <a:blip r:embed="rId5"/>
          <a:stretch>
            <a:fillRect/>
          </a:stretch>
        </p:blipFill>
        <p:spPr>
          <a:xfrm>
            <a:off x="2479563" y="1092234"/>
            <a:ext cx="2460552" cy="1786470"/>
          </a:xfrm>
          <a:prstGeom prst="rect">
            <a:avLst/>
          </a:prstGeom>
          <a:ln>
            <a:noFill/>
          </a:ln>
          <a:effectLst>
            <a:softEdge rad="112500"/>
          </a:effectLst>
        </p:spPr>
      </p:pic>
      <p:pic>
        <p:nvPicPr>
          <p:cNvPr id="4" name="図 3"/>
          <p:cNvPicPr>
            <a:picLocks noChangeAspect="1"/>
          </p:cNvPicPr>
          <p:nvPr/>
        </p:nvPicPr>
        <p:blipFill>
          <a:blip r:embed="rId6"/>
          <a:stretch>
            <a:fillRect/>
          </a:stretch>
        </p:blipFill>
        <p:spPr>
          <a:xfrm>
            <a:off x="7575900" y="1769297"/>
            <a:ext cx="1441216" cy="1131355"/>
          </a:xfrm>
          <a:prstGeom prst="rect">
            <a:avLst/>
          </a:prstGeom>
        </p:spPr>
      </p:pic>
      <p:pic>
        <p:nvPicPr>
          <p:cNvPr id="19" name="図 18"/>
          <p:cNvPicPr>
            <a:picLocks noChangeAspect="1"/>
          </p:cNvPicPr>
          <p:nvPr/>
        </p:nvPicPr>
        <p:blipFill>
          <a:blip r:embed="rId7">
            <a:extLst>
              <a:ext uri="{BEBA8EAE-BF5A-486C-A8C5-ECC9F3942E4B}">
                <a14:imgProps xmlns:a14="http://schemas.microsoft.com/office/drawing/2010/main">
                  <a14:imgLayer r:embed="rId8">
                    <a14:imgEffect>
                      <a14:brightnessContrast bright="10000"/>
                    </a14:imgEffect>
                  </a14:imgLayer>
                </a14:imgProps>
              </a:ext>
            </a:extLst>
          </a:blip>
          <a:stretch>
            <a:fillRect/>
          </a:stretch>
        </p:blipFill>
        <p:spPr>
          <a:xfrm>
            <a:off x="7722549" y="2461918"/>
            <a:ext cx="639746" cy="777807"/>
          </a:xfrm>
          <a:prstGeom prst="rect">
            <a:avLst/>
          </a:prstGeom>
          <a:scene3d>
            <a:camera prst="orthographicFront">
              <a:rot lat="0" lon="10800000" rev="0"/>
            </a:camera>
            <a:lightRig rig="threePt" dir="t"/>
          </a:scene3d>
        </p:spPr>
      </p:pic>
      <p:pic>
        <p:nvPicPr>
          <p:cNvPr id="22" name="図 21"/>
          <p:cNvPicPr>
            <a:picLocks noChangeAspect="1"/>
          </p:cNvPicPr>
          <p:nvPr/>
        </p:nvPicPr>
        <p:blipFill>
          <a:blip r:embed="rId9"/>
          <a:stretch>
            <a:fillRect/>
          </a:stretch>
        </p:blipFill>
        <p:spPr>
          <a:xfrm>
            <a:off x="6262890" y="1771242"/>
            <a:ext cx="486925" cy="588429"/>
          </a:xfrm>
          <a:prstGeom prst="rect">
            <a:avLst/>
          </a:prstGeom>
        </p:spPr>
      </p:pic>
      <p:pic>
        <p:nvPicPr>
          <p:cNvPr id="27" name="図 26"/>
          <p:cNvPicPr>
            <a:picLocks noChangeAspect="1"/>
          </p:cNvPicPr>
          <p:nvPr/>
        </p:nvPicPr>
        <p:blipFill>
          <a:blip r:embed="rId10"/>
          <a:stretch>
            <a:fillRect/>
          </a:stretch>
        </p:blipFill>
        <p:spPr>
          <a:xfrm>
            <a:off x="5617624" y="1748962"/>
            <a:ext cx="700446" cy="722109"/>
          </a:xfrm>
          <a:prstGeom prst="rect">
            <a:avLst/>
          </a:prstGeom>
        </p:spPr>
      </p:pic>
      <p:sp>
        <p:nvSpPr>
          <p:cNvPr id="14" name="角丸四角形 13"/>
          <p:cNvSpPr/>
          <p:nvPr/>
        </p:nvSpPr>
        <p:spPr>
          <a:xfrm>
            <a:off x="179294" y="1150470"/>
            <a:ext cx="4542117" cy="732118"/>
          </a:xfrm>
          <a:prstGeom prst="roundRect">
            <a:avLst/>
          </a:prstGeom>
          <a:solidFill>
            <a:schemeClr val="accent1">
              <a:lumMod val="60000"/>
              <a:lumOff val="40000"/>
              <a:alpha val="7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0" name="テキスト ボックス 19"/>
          <p:cNvSpPr txBox="1"/>
          <p:nvPr/>
        </p:nvSpPr>
        <p:spPr>
          <a:xfrm>
            <a:off x="653760" y="1225177"/>
            <a:ext cx="3470004" cy="461665"/>
          </a:xfrm>
          <a:prstGeom prst="rect">
            <a:avLst/>
          </a:prstGeom>
          <a:noFill/>
        </p:spPr>
        <p:txBody>
          <a:bodyPr wrap="square" rtlCol="0">
            <a:spAutoFit/>
          </a:bodyPr>
          <a:lstStyle/>
          <a:p>
            <a:r>
              <a:rPr lang="ja-JP" altLang="en-US" sz="2400" dirty="0">
                <a:solidFill>
                  <a:prstClr val="black"/>
                </a:solidFill>
              </a:rPr>
              <a:t>　</a:t>
            </a:r>
            <a:r>
              <a:rPr lang="ja-JP" altLang="en-US" sz="2400" dirty="0" smtClean="0">
                <a:solidFill>
                  <a:prstClr val="black"/>
                </a:solidFill>
              </a:rPr>
              <a:t>自然や生き物の拠点へ</a:t>
            </a:r>
            <a:endParaRPr lang="ja-JP" altLang="en-US" sz="2400" dirty="0">
              <a:solidFill>
                <a:prstClr val="black"/>
              </a:solidFill>
            </a:endParaRPr>
          </a:p>
        </p:txBody>
      </p:sp>
      <p:sp>
        <p:nvSpPr>
          <p:cNvPr id="28" name="ホームベース 27"/>
          <p:cNvSpPr/>
          <p:nvPr/>
        </p:nvSpPr>
        <p:spPr>
          <a:xfrm rot="5400000">
            <a:off x="2315880" y="2808941"/>
            <a:ext cx="298824" cy="537883"/>
          </a:xfrm>
          <a:prstGeom prst="homePlate">
            <a:avLst>
              <a:gd name="adj" fmla="val 10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29" name="テキスト ボックス 28"/>
          <p:cNvSpPr txBox="1"/>
          <p:nvPr/>
        </p:nvSpPr>
        <p:spPr>
          <a:xfrm>
            <a:off x="418353" y="3899648"/>
            <a:ext cx="4004236" cy="369332"/>
          </a:xfrm>
          <a:prstGeom prst="rect">
            <a:avLst/>
          </a:prstGeom>
          <a:noFill/>
        </p:spPr>
        <p:txBody>
          <a:bodyPr wrap="square" rtlCol="0">
            <a:spAutoFit/>
          </a:bodyPr>
          <a:lstStyle/>
          <a:p>
            <a:r>
              <a:rPr lang="ja-JP" altLang="en-US" dirty="0" smtClean="0">
                <a:solidFill>
                  <a:prstClr val="black"/>
                </a:solidFill>
              </a:rPr>
              <a:t>・直接手で触れられる</a:t>
            </a:r>
            <a:endParaRPr lang="en-US" altLang="ja-JP" dirty="0" smtClean="0">
              <a:solidFill>
                <a:prstClr val="black"/>
              </a:solidFill>
            </a:endParaRPr>
          </a:p>
        </p:txBody>
      </p:sp>
      <p:sp>
        <p:nvSpPr>
          <p:cNvPr id="30" name="テキスト ボックス 29"/>
          <p:cNvSpPr txBox="1"/>
          <p:nvPr/>
        </p:nvSpPr>
        <p:spPr>
          <a:xfrm>
            <a:off x="418939" y="4233025"/>
            <a:ext cx="4004236" cy="369332"/>
          </a:xfrm>
          <a:prstGeom prst="rect">
            <a:avLst/>
          </a:prstGeom>
          <a:noFill/>
        </p:spPr>
        <p:txBody>
          <a:bodyPr wrap="square" rtlCol="0">
            <a:spAutoFit/>
          </a:bodyPr>
          <a:lstStyle/>
          <a:p>
            <a:r>
              <a:rPr lang="ja-JP" altLang="en-US" dirty="0" smtClean="0">
                <a:solidFill>
                  <a:prstClr val="black"/>
                </a:solidFill>
              </a:rPr>
              <a:t>・実際に育成できる</a:t>
            </a:r>
            <a:endParaRPr lang="en-US" altLang="ja-JP" dirty="0" smtClean="0">
              <a:solidFill>
                <a:prstClr val="black"/>
              </a:solidFill>
            </a:endParaRPr>
          </a:p>
        </p:txBody>
      </p:sp>
      <p:sp>
        <p:nvSpPr>
          <p:cNvPr id="31" name="テキスト ボックス 30"/>
          <p:cNvSpPr txBox="1"/>
          <p:nvPr/>
        </p:nvSpPr>
        <p:spPr>
          <a:xfrm>
            <a:off x="388471" y="5244352"/>
            <a:ext cx="2136590" cy="369332"/>
          </a:xfrm>
          <a:prstGeom prst="rect">
            <a:avLst/>
          </a:prstGeom>
          <a:noFill/>
        </p:spPr>
        <p:txBody>
          <a:bodyPr wrap="square" rtlCol="0">
            <a:spAutoFit/>
          </a:bodyPr>
          <a:lstStyle/>
          <a:p>
            <a:r>
              <a:rPr lang="ja-JP" altLang="en-US" dirty="0" smtClean="0">
                <a:solidFill>
                  <a:prstClr val="black"/>
                </a:solidFill>
              </a:rPr>
              <a:t>・地域の学校と連携</a:t>
            </a:r>
            <a:endParaRPr lang="ja-JP" altLang="en-US" dirty="0">
              <a:solidFill>
                <a:prstClr val="black"/>
              </a:solidFill>
            </a:endParaRPr>
          </a:p>
        </p:txBody>
      </p:sp>
      <p:sp>
        <p:nvSpPr>
          <p:cNvPr id="32" name="テキスト ボックス 31"/>
          <p:cNvSpPr txBox="1"/>
          <p:nvPr/>
        </p:nvSpPr>
        <p:spPr>
          <a:xfrm>
            <a:off x="388470" y="5602941"/>
            <a:ext cx="2644589" cy="369332"/>
          </a:xfrm>
          <a:prstGeom prst="rect">
            <a:avLst/>
          </a:prstGeom>
          <a:noFill/>
        </p:spPr>
        <p:txBody>
          <a:bodyPr wrap="square" rtlCol="0">
            <a:spAutoFit/>
          </a:bodyPr>
          <a:lstStyle/>
          <a:p>
            <a:r>
              <a:rPr lang="ja-JP" altLang="en-US" dirty="0" smtClean="0">
                <a:solidFill>
                  <a:prstClr val="black"/>
                </a:solidFill>
              </a:rPr>
              <a:t>・新たな自然発見の機会</a:t>
            </a:r>
            <a:endParaRPr lang="ja-JP" altLang="en-US" dirty="0">
              <a:solidFill>
                <a:prstClr val="black"/>
              </a:solidFill>
            </a:endParaRPr>
          </a:p>
        </p:txBody>
      </p:sp>
      <p:sp>
        <p:nvSpPr>
          <p:cNvPr id="33"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schemeClr val="tx1"/>
                </a:solidFill>
              </a:rPr>
              <a:t>33</a:t>
            </a:r>
            <a:endParaRPr lang="ja-JP" altLang="en-US" sz="2000" dirty="0">
              <a:solidFill>
                <a:schemeClr val="tx1"/>
              </a:solidFill>
            </a:endParaRPr>
          </a:p>
        </p:txBody>
      </p:sp>
    </p:spTree>
    <p:extLst>
      <p:ext uri="{BB962C8B-B14F-4D97-AF65-F5344CB8AC3E}">
        <p14:creationId xmlns:p14="http://schemas.microsoft.com/office/powerpoint/2010/main" val="23368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35335E-6 4.60097E-6 L 0.00364 0.23594 " pathEditMode="relative" rAng="0" ptsTypes="AA">
                                      <p:cBhvr>
                                        <p:cTn id="6" dur="2000" fill="hold"/>
                                        <p:tgtEl>
                                          <p:spTgt spid="27"/>
                                        </p:tgtEl>
                                        <p:attrNameLst>
                                          <p:attrName>ppt_x</p:attrName>
                                          <p:attrName>ppt_y</p:attrName>
                                        </p:attrNameLst>
                                      </p:cBhvr>
                                      <p:rCtr x="174" y="11797"/>
                                    </p:animMotion>
                                  </p:childTnLst>
                                </p:cTn>
                              </p:par>
                              <p:par>
                                <p:cTn id="7" presetID="42" presetClass="path" presetSubtype="0" accel="50000" decel="50000" fill="hold" nodeType="withEffect">
                                  <p:stCondLst>
                                    <p:cond delay="0"/>
                                  </p:stCondLst>
                                  <p:childTnLst>
                                    <p:animMotion origin="layout" path="M -1.38494E-6 1.58455E-6 L -0.04026 0.23918 " pathEditMode="relative" rAng="0" ptsTypes="AA">
                                      <p:cBhvr>
                                        <p:cTn id="8" dur="2000" fill="hold"/>
                                        <p:tgtEl>
                                          <p:spTgt spid="22"/>
                                        </p:tgtEl>
                                        <p:attrNameLst>
                                          <p:attrName>ppt_x</p:attrName>
                                          <p:attrName>ppt_y</p:attrName>
                                        </p:attrNameLst>
                                      </p:cBhvr>
                                      <p:rCtr x="-2013" y="11959"/>
                                    </p:animMotion>
                                  </p:childTnLst>
                                </p:cTn>
                              </p:par>
                              <p:par>
                                <p:cTn id="9" presetID="0" presetClass="path" presetSubtype="0" accel="50000" decel="50000" fill="hold" nodeType="withEffect">
                                  <p:stCondLst>
                                    <p:cond delay="0"/>
                                  </p:stCondLst>
                                  <p:childTnLst>
                                    <p:animMotion origin="layout" path="M 1.3051E-6 -1.51746E-6 C -0.0007 0.01018 0.00121 0.0273 -0.00608 0.03401 C -0.0092 0.04974 -0.01389 0.05228 -0.02187 0.06315 C -0.02343 0.065 -0.02413 0.06778 -0.02551 0.06963 C -0.02968 0.07426 -0.03523 0.07842 -0.04027 0.0812 C -0.04547 0.08791 -0.05189 0.08814 -0.05849 0.09091 C -0.07775 0.09808 -0.09736 0.10017 -0.11698 0.10225 C -0.14075 0.11104 -0.16748 0.10872 -0.19126 0.10872 " pathEditMode="relative" ptsTypes="fffffffA">
                                      <p:cBhvr>
                                        <p:cTn id="10"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円形吹き出し 19"/>
          <p:cNvSpPr/>
          <p:nvPr/>
        </p:nvSpPr>
        <p:spPr>
          <a:xfrm>
            <a:off x="4813028" y="1242519"/>
            <a:ext cx="3725718" cy="1171772"/>
          </a:xfrm>
          <a:prstGeom prst="wedgeEllipseCallout">
            <a:avLst>
              <a:gd name="adj1" fmla="val -67952"/>
              <a:gd name="adj2" fmla="val 2037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サイクリストの拠点づくり</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4" name="図 3"/>
          <p:cNvPicPr>
            <a:picLocks noChangeAspect="1"/>
          </p:cNvPicPr>
          <p:nvPr/>
        </p:nvPicPr>
        <p:blipFill>
          <a:blip r:embed="rId2"/>
          <a:stretch>
            <a:fillRect/>
          </a:stretch>
        </p:blipFill>
        <p:spPr>
          <a:xfrm>
            <a:off x="7134628" y="2747933"/>
            <a:ext cx="2009372" cy="1753178"/>
          </a:xfrm>
          <a:prstGeom prst="rect">
            <a:avLst/>
          </a:prstGeom>
          <a:scene3d>
            <a:camera prst="orthographicFront">
              <a:rot lat="0" lon="0" rev="0"/>
            </a:camera>
            <a:lightRig rig="threePt" dir="t"/>
          </a:scene3d>
        </p:spPr>
      </p:pic>
      <p:sp>
        <p:nvSpPr>
          <p:cNvPr id="6" name="円形吹き出し 5"/>
          <p:cNvSpPr/>
          <p:nvPr/>
        </p:nvSpPr>
        <p:spPr>
          <a:xfrm>
            <a:off x="3186476" y="3222081"/>
            <a:ext cx="3523876" cy="1171772"/>
          </a:xfrm>
          <a:prstGeom prst="wedgeEllipseCallout">
            <a:avLst>
              <a:gd name="adj1" fmla="val 59913"/>
              <a:gd name="adj2" fmla="val -33819"/>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テキスト ボックス 6"/>
          <p:cNvSpPr txBox="1"/>
          <p:nvPr/>
        </p:nvSpPr>
        <p:spPr>
          <a:xfrm>
            <a:off x="3329675" y="3578157"/>
            <a:ext cx="3433003" cy="400110"/>
          </a:xfrm>
          <a:prstGeom prst="rect">
            <a:avLst/>
          </a:prstGeom>
          <a:noFill/>
        </p:spPr>
        <p:txBody>
          <a:bodyPr wrap="square" rtlCol="0">
            <a:spAutoFit/>
          </a:bodyPr>
          <a:lstStyle/>
          <a:p>
            <a:r>
              <a:rPr lang="ja-JP" altLang="en-US" sz="2000" dirty="0" smtClean="0">
                <a:solidFill>
                  <a:prstClr val="black"/>
                </a:solidFill>
              </a:rPr>
              <a:t>サイクリストの拠点がない・・・</a:t>
            </a:r>
            <a:endParaRPr lang="ja-JP" altLang="en-US" sz="2000" dirty="0">
              <a:solidFill>
                <a:prstClr val="black"/>
              </a:solidFill>
            </a:endParaRPr>
          </a:p>
        </p:txBody>
      </p:sp>
      <p:pic>
        <p:nvPicPr>
          <p:cNvPr id="8" name="図 7"/>
          <p:cNvPicPr>
            <a:picLocks noChangeAspect="1"/>
          </p:cNvPicPr>
          <p:nvPr/>
        </p:nvPicPr>
        <p:blipFill>
          <a:blip r:embed="rId3"/>
          <a:stretch>
            <a:fillRect/>
          </a:stretch>
        </p:blipFill>
        <p:spPr>
          <a:xfrm>
            <a:off x="144745" y="1203109"/>
            <a:ext cx="2935177" cy="3639294"/>
          </a:xfrm>
          <a:prstGeom prst="rect">
            <a:avLst/>
          </a:prstGeom>
        </p:spPr>
      </p:pic>
      <p:sp>
        <p:nvSpPr>
          <p:cNvPr id="9" name="テキスト ボックス 8"/>
          <p:cNvSpPr txBox="1"/>
          <p:nvPr/>
        </p:nvSpPr>
        <p:spPr>
          <a:xfrm>
            <a:off x="5249330" y="1527571"/>
            <a:ext cx="3278076" cy="707886"/>
          </a:xfrm>
          <a:prstGeom prst="rect">
            <a:avLst/>
          </a:prstGeom>
          <a:noFill/>
        </p:spPr>
        <p:txBody>
          <a:bodyPr wrap="square" rtlCol="0">
            <a:spAutoFit/>
          </a:bodyPr>
          <a:lstStyle/>
          <a:p>
            <a:r>
              <a:rPr lang="ja-JP" altLang="en-US" sz="2000" dirty="0" smtClean="0">
                <a:solidFill>
                  <a:prstClr val="black"/>
                </a:solidFill>
              </a:rPr>
              <a:t>日本一のサイクリングロード</a:t>
            </a:r>
            <a:endParaRPr lang="en-US" altLang="ja-JP" sz="2000" dirty="0" smtClean="0">
              <a:solidFill>
                <a:prstClr val="black"/>
              </a:solidFill>
            </a:endParaRPr>
          </a:p>
          <a:p>
            <a:r>
              <a:rPr lang="ja-JP" altLang="en-US" sz="2000" dirty="0" smtClean="0">
                <a:solidFill>
                  <a:prstClr val="black"/>
                </a:solidFill>
              </a:rPr>
              <a:t>が整備される</a:t>
            </a:r>
            <a:endParaRPr lang="ja-JP" altLang="en-US" sz="2000" dirty="0">
              <a:solidFill>
                <a:prstClr val="black"/>
              </a:solidFill>
            </a:endParaRPr>
          </a:p>
        </p:txBody>
      </p:sp>
      <p:sp>
        <p:nvSpPr>
          <p:cNvPr id="13" name="テキスト ボックス 12"/>
          <p:cNvSpPr txBox="1"/>
          <p:nvPr/>
        </p:nvSpPr>
        <p:spPr>
          <a:xfrm>
            <a:off x="4127645" y="4726333"/>
            <a:ext cx="3623661" cy="461665"/>
          </a:xfrm>
          <a:prstGeom prst="rect">
            <a:avLst/>
          </a:prstGeom>
          <a:noFill/>
        </p:spPr>
        <p:txBody>
          <a:bodyPr wrap="square" rtlCol="0">
            <a:spAutoFit/>
          </a:bodyPr>
          <a:lstStyle/>
          <a:p>
            <a:r>
              <a:rPr lang="ja-JP" altLang="en-US" sz="2400" dirty="0" smtClean="0">
                <a:solidFill>
                  <a:srgbClr val="FF0000"/>
                </a:solidFill>
              </a:rPr>
              <a:t>サイクリストの拠点が必要</a:t>
            </a:r>
            <a:endParaRPr lang="en-US" altLang="ja-JP" sz="2400" dirty="0" smtClean="0">
              <a:solidFill>
                <a:srgbClr val="FF0000"/>
              </a:solidFill>
            </a:endParaRPr>
          </a:p>
        </p:txBody>
      </p:sp>
      <p:pic>
        <p:nvPicPr>
          <p:cNvPr id="14" name="図 13"/>
          <p:cNvPicPr>
            <a:picLocks noChangeAspect="1"/>
          </p:cNvPicPr>
          <p:nvPr/>
        </p:nvPicPr>
        <p:blipFill>
          <a:blip r:embed="rId4"/>
          <a:stretch>
            <a:fillRect/>
          </a:stretch>
        </p:blipFill>
        <p:spPr>
          <a:xfrm>
            <a:off x="160177" y="5024094"/>
            <a:ext cx="2847901" cy="1571901"/>
          </a:xfrm>
          <a:prstGeom prst="rect">
            <a:avLst/>
          </a:prstGeom>
          <a:ln>
            <a:noFill/>
          </a:ln>
          <a:effectLst>
            <a:outerShdw blurRad="190500" algn="tl" rotWithShape="0">
              <a:srgbClr val="000000">
                <a:alpha val="70000"/>
              </a:srgbClr>
            </a:outerShdw>
          </a:effectLst>
        </p:spPr>
      </p:pic>
      <p:sp>
        <p:nvSpPr>
          <p:cNvPr id="16" name="フレーム 15"/>
          <p:cNvSpPr/>
          <p:nvPr/>
        </p:nvSpPr>
        <p:spPr>
          <a:xfrm>
            <a:off x="3109124" y="6059880"/>
            <a:ext cx="5880616"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17" name="テキスト ボックス 16"/>
          <p:cNvSpPr txBox="1"/>
          <p:nvPr/>
        </p:nvSpPr>
        <p:spPr>
          <a:xfrm>
            <a:off x="4028724" y="6164127"/>
            <a:ext cx="3981579" cy="523220"/>
          </a:xfrm>
          <a:prstGeom prst="rect">
            <a:avLst/>
          </a:prstGeom>
          <a:noFill/>
        </p:spPr>
        <p:txBody>
          <a:bodyPr wrap="none" rtlCol="0">
            <a:spAutoFit/>
          </a:bodyPr>
          <a:lstStyle/>
          <a:p>
            <a:r>
              <a:rPr lang="ja-JP" altLang="en-US" sz="2800" dirty="0" smtClean="0">
                <a:solidFill>
                  <a:prstClr val="black"/>
                </a:solidFill>
              </a:rPr>
              <a:t>霞ヶ浦総合公園を拠点に</a:t>
            </a:r>
            <a:endParaRPr lang="ja-JP" altLang="en-US" sz="2800" dirty="0">
              <a:solidFill>
                <a:prstClr val="black"/>
              </a:solidFill>
            </a:endParaRPr>
          </a:p>
        </p:txBody>
      </p:sp>
      <p:sp>
        <p:nvSpPr>
          <p:cNvPr id="19" name="下矢印 18"/>
          <p:cNvSpPr/>
          <p:nvPr/>
        </p:nvSpPr>
        <p:spPr>
          <a:xfrm>
            <a:off x="5331100" y="5375832"/>
            <a:ext cx="1050971" cy="509745"/>
          </a:xfrm>
          <a:prstGeom prst="downArrow">
            <a:avLst>
              <a:gd name="adj1" fmla="val 52158"/>
              <a:gd name="adj2" fmla="val 10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pic>
        <p:nvPicPr>
          <p:cNvPr id="18" name="図 17"/>
          <p:cNvPicPr>
            <a:picLocks noChangeAspect="1"/>
          </p:cNvPicPr>
          <p:nvPr/>
        </p:nvPicPr>
        <p:blipFill>
          <a:blip r:embed="rId5"/>
          <a:stretch>
            <a:fillRect/>
          </a:stretch>
        </p:blipFill>
        <p:spPr>
          <a:xfrm>
            <a:off x="2898301" y="1347985"/>
            <a:ext cx="1490137" cy="2020526"/>
          </a:xfrm>
          <a:prstGeom prst="rect">
            <a:avLst/>
          </a:prstGeom>
        </p:spPr>
      </p:pic>
      <p:sp>
        <p:nvSpPr>
          <p:cNvPr id="5" name="テキスト ボックス 4"/>
          <p:cNvSpPr txBox="1"/>
          <p:nvPr/>
        </p:nvSpPr>
        <p:spPr>
          <a:xfrm>
            <a:off x="6939858" y="4536089"/>
            <a:ext cx="1825682" cy="230832"/>
          </a:xfrm>
          <a:prstGeom prst="rect">
            <a:avLst/>
          </a:prstGeom>
          <a:noFill/>
        </p:spPr>
        <p:txBody>
          <a:bodyPr wrap="square" rtlCol="0">
            <a:spAutoFit/>
          </a:bodyPr>
          <a:lstStyle/>
          <a:p>
            <a:r>
              <a:rPr lang="ja-JP" altLang="en-US" sz="900" dirty="0" smtClean="0">
                <a:solidFill>
                  <a:prstClr val="black"/>
                </a:solidFill>
              </a:rPr>
              <a:t>聞き取り調査より（</a:t>
            </a:r>
            <a:r>
              <a:rPr lang="en-US" altLang="ja-JP" sz="900" dirty="0" smtClean="0">
                <a:solidFill>
                  <a:prstClr val="black"/>
                </a:solidFill>
              </a:rPr>
              <a:t>H25.12.01</a:t>
            </a:r>
            <a:r>
              <a:rPr lang="ja-JP" altLang="en-US" sz="900" dirty="0" smtClean="0">
                <a:solidFill>
                  <a:prstClr val="black"/>
                </a:solidFill>
              </a:rPr>
              <a:t>）</a:t>
            </a:r>
            <a:endParaRPr lang="ja-JP" altLang="en-US" sz="900" dirty="0">
              <a:solidFill>
                <a:prstClr val="black"/>
              </a:solidFill>
            </a:endParaRPr>
          </a:p>
        </p:txBody>
      </p:sp>
      <p:sp>
        <p:nvSpPr>
          <p:cNvPr id="21"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34</a:t>
            </a:r>
            <a:endParaRPr lang="ja-JP" altLang="en-US" sz="2000" dirty="0">
              <a:solidFill>
                <a:prstClr val="black">
                  <a:tint val="75000"/>
                </a:prstClr>
              </a:solidFill>
            </a:endParaRPr>
          </a:p>
        </p:txBody>
      </p:sp>
    </p:spTree>
    <p:extLst>
      <p:ext uri="{BB962C8B-B14F-4D97-AF65-F5344CB8AC3E}">
        <p14:creationId xmlns:p14="http://schemas.microsoft.com/office/powerpoint/2010/main" val="27584601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角丸四角形 11"/>
          <p:cNvSpPr/>
          <p:nvPr/>
        </p:nvSpPr>
        <p:spPr>
          <a:xfrm>
            <a:off x="4322479" y="3096574"/>
            <a:ext cx="4204750" cy="590347"/>
          </a:xfrm>
          <a:prstGeom prst="roundRect">
            <a:avLst/>
          </a:prstGeom>
          <a:noFill/>
          <a:ln w="28575" cmpd="sng">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0" name="角丸四角形 9"/>
          <p:cNvSpPr/>
          <p:nvPr/>
        </p:nvSpPr>
        <p:spPr>
          <a:xfrm>
            <a:off x="4324310" y="1246241"/>
            <a:ext cx="4379048" cy="635026"/>
          </a:xfrm>
          <a:prstGeom prst="round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霞ヶ浦総合公園の拠点化</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8" name="テキスト ボックス 7"/>
          <p:cNvSpPr txBox="1"/>
          <p:nvPr/>
        </p:nvSpPr>
        <p:spPr>
          <a:xfrm>
            <a:off x="2960128" y="5651959"/>
            <a:ext cx="1291819" cy="369332"/>
          </a:xfrm>
          <a:prstGeom prst="rect">
            <a:avLst/>
          </a:prstGeom>
          <a:noFill/>
        </p:spPr>
        <p:txBody>
          <a:bodyPr wrap="square" rtlCol="0">
            <a:spAutoFit/>
          </a:bodyPr>
          <a:lstStyle/>
          <a:p>
            <a:r>
              <a:rPr lang="ja-JP" altLang="en-US" dirty="0" smtClean="0">
                <a:solidFill>
                  <a:prstClr val="black"/>
                </a:solidFill>
              </a:rPr>
              <a:t>イメージ図</a:t>
            </a:r>
            <a:endParaRPr lang="ja-JP" altLang="en-US" dirty="0">
              <a:solidFill>
                <a:prstClr val="black"/>
              </a:solidFill>
            </a:endParaRPr>
          </a:p>
        </p:txBody>
      </p:sp>
      <p:sp>
        <p:nvSpPr>
          <p:cNvPr id="9" name="テキスト ボックス 8"/>
          <p:cNvSpPr txBox="1"/>
          <p:nvPr/>
        </p:nvSpPr>
        <p:spPr>
          <a:xfrm>
            <a:off x="4400943" y="1344780"/>
            <a:ext cx="4455682" cy="400110"/>
          </a:xfrm>
          <a:prstGeom prst="rect">
            <a:avLst/>
          </a:prstGeom>
          <a:noFill/>
        </p:spPr>
        <p:txBody>
          <a:bodyPr wrap="square" rtlCol="0">
            <a:spAutoFit/>
          </a:bodyPr>
          <a:lstStyle/>
          <a:p>
            <a:r>
              <a:rPr lang="ja-JP" altLang="en-US" sz="2000" dirty="0" smtClean="0">
                <a:solidFill>
                  <a:prstClr val="black"/>
                </a:solidFill>
              </a:rPr>
              <a:t>サイクリスト</a:t>
            </a:r>
            <a:r>
              <a:rPr lang="en-US" altLang="ja-JP" sz="2000" dirty="0" smtClean="0">
                <a:solidFill>
                  <a:prstClr val="black"/>
                </a:solidFill>
              </a:rPr>
              <a:t> × </a:t>
            </a:r>
            <a:r>
              <a:rPr lang="ja-JP" altLang="en-US" sz="2000" dirty="0" smtClean="0">
                <a:solidFill>
                  <a:prstClr val="black"/>
                </a:solidFill>
              </a:rPr>
              <a:t>サイクリストの交流の場</a:t>
            </a:r>
            <a:endParaRPr lang="en-US" altLang="ja-JP" sz="2000" dirty="0" smtClean="0">
              <a:solidFill>
                <a:prstClr val="black"/>
              </a:solidFill>
            </a:endParaRPr>
          </a:p>
        </p:txBody>
      </p:sp>
      <p:sp>
        <p:nvSpPr>
          <p:cNvPr id="11" name="正方形/長方形 10"/>
          <p:cNvSpPr/>
          <p:nvPr/>
        </p:nvSpPr>
        <p:spPr>
          <a:xfrm>
            <a:off x="4409800" y="3180262"/>
            <a:ext cx="4000063" cy="400110"/>
          </a:xfrm>
          <a:prstGeom prst="rect">
            <a:avLst/>
          </a:prstGeom>
        </p:spPr>
        <p:txBody>
          <a:bodyPr wrap="none">
            <a:spAutoFit/>
          </a:bodyPr>
          <a:lstStyle/>
          <a:p>
            <a:r>
              <a:rPr lang="ja-JP" altLang="en-US" sz="2000" dirty="0">
                <a:solidFill>
                  <a:prstClr val="black"/>
                </a:solidFill>
              </a:rPr>
              <a:t>サイクリスト</a:t>
            </a:r>
            <a:r>
              <a:rPr lang="en-US" altLang="ja-JP" sz="2000" dirty="0">
                <a:solidFill>
                  <a:prstClr val="black"/>
                </a:solidFill>
              </a:rPr>
              <a:t> × </a:t>
            </a:r>
            <a:r>
              <a:rPr lang="ja-JP" altLang="en-US" sz="2000" dirty="0">
                <a:solidFill>
                  <a:prstClr val="black"/>
                </a:solidFill>
              </a:rPr>
              <a:t>地域住民の交流の場</a:t>
            </a:r>
          </a:p>
        </p:txBody>
      </p:sp>
      <p:sp>
        <p:nvSpPr>
          <p:cNvPr id="13" name="テキスト ボックス 12"/>
          <p:cNvSpPr txBox="1"/>
          <p:nvPr/>
        </p:nvSpPr>
        <p:spPr>
          <a:xfrm>
            <a:off x="4598001" y="3873933"/>
            <a:ext cx="2605533" cy="380280"/>
          </a:xfrm>
          <a:prstGeom prst="rect">
            <a:avLst/>
          </a:prstGeom>
          <a:noFill/>
        </p:spPr>
        <p:txBody>
          <a:bodyPr wrap="square" rtlCol="0">
            <a:spAutoFit/>
          </a:bodyPr>
          <a:lstStyle/>
          <a:p>
            <a:r>
              <a:rPr lang="ja-JP" altLang="en-US" dirty="0" smtClean="0">
                <a:solidFill>
                  <a:prstClr val="black"/>
                </a:solidFill>
              </a:rPr>
              <a:t>・子どもへの自転車教室</a:t>
            </a:r>
            <a:endParaRPr lang="en-US" altLang="ja-JP" dirty="0" smtClean="0">
              <a:solidFill>
                <a:prstClr val="black"/>
              </a:solidFill>
            </a:endParaRPr>
          </a:p>
        </p:txBody>
      </p:sp>
      <p:sp>
        <p:nvSpPr>
          <p:cNvPr id="14" name="テキスト ボックス 13"/>
          <p:cNvSpPr txBox="1"/>
          <p:nvPr/>
        </p:nvSpPr>
        <p:spPr>
          <a:xfrm>
            <a:off x="1740673" y="6142228"/>
            <a:ext cx="6430567" cy="523220"/>
          </a:xfrm>
          <a:prstGeom prst="rect">
            <a:avLst/>
          </a:prstGeom>
          <a:noFill/>
        </p:spPr>
        <p:txBody>
          <a:bodyPr wrap="none" rtlCol="0">
            <a:spAutoFit/>
          </a:bodyPr>
          <a:lstStyle/>
          <a:p>
            <a:r>
              <a:rPr lang="ja-JP" altLang="en-US" sz="2800" dirty="0" smtClean="0">
                <a:solidFill>
                  <a:prstClr val="black"/>
                </a:solidFill>
              </a:rPr>
              <a:t>地域の大人やサイクリストの目を増やす</a:t>
            </a:r>
            <a:endParaRPr lang="ja-JP" altLang="en-US" sz="2800" dirty="0">
              <a:solidFill>
                <a:prstClr val="black"/>
              </a:solidFill>
            </a:endParaRPr>
          </a:p>
        </p:txBody>
      </p:sp>
      <p:pic>
        <p:nvPicPr>
          <p:cNvPr id="15" name="図 14"/>
          <p:cNvPicPr>
            <a:picLocks noChangeAspect="1"/>
          </p:cNvPicPr>
          <p:nvPr/>
        </p:nvPicPr>
        <p:blipFill>
          <a:blip r:embed="rId2"/>
          <a:stretch>
            <a:fillRect/>
          </a:stretch>
        </p:blipFill>
        <p:spPr>
          <a:xfrm>
            <a:off x="7442317" y="3840184"/>
            <a:ext cx="1498018" cy="2059131"/>
          </a:xfrm>
          <a:prstGeom prst="rect">
            <a:avLst/>
          </a:prstGeom>
        </p:spPr>
      </p:pic>
      <p:sp>
        <p:nvSpPr>
          <p:cNvPr id="16" name="テキスト ボックス 15"/>
          <p:cNvSpPr txBox="1"/>
          <p:nvPr/>
        </p:nvSpPr>
        <p:spPr>
          <a:xfrm>
            <a:off x="4565158" y="2034549"/>
            <a:ext cx="3514186" cy="369332"/>
          </a:xfrm>
          <a:prstGeom prst="rect">
            <a:avLst/>
          </a:prstGeom>
          <a:noFill/>
        </p:spPr>
        <p:txBody>
          <a:bodyPr wrap="square" rtlCol="0">
            <a:spAutoFit/>
          </a:bodyPr>
          <a:lstStyle/>
          <a:p>
            <a:r>
              <a:rPr lang="ja-JP" altLang="en-US" dirty="0">
                <a:solidFill>
                  <a:prstClr val="black"/>
                </a:solidFill>
              </a:rPr>
              <a:t>・自転車のチューニング場の</a:t>
            </a:r>
            <a:r>
              <a:rPr lang="ja-JP" altLang="en-US" dirty="0" smtClean="0">
                <a:solidFill>
                  <a:prstClr val="black"/>
                </a:solidFill>
              </a:rPr>
              <a:t>設置</a:t>
            </a:r>
            <a:endParaRPr lang="en-US" altLang="ja-JP" dirty="0">
              <a:solidFill>
                <a:prstClr val="black"/>
              </a:solidFill>
            </a:endParaRPr>
          </a:p>
        </p:txBody>
      </p:sp>
      <p:sp>
        <p:nvSpPr>
          <p:cNvPr id="17" name="テキスト ボックス 16"/>
          <p:cNvSpPr txBox="1"/>
          <p:nvPr/>
        </p:nvSpPr>
        <p:spPr>
          <a:xfrm>
            <a:off x="4565158" y="2516293"/>
            <a:ext cx="3689348" cy="369332"/>
          </a:xfrm>
          <a:prstGeom prst="rect">
            <a:avLst/>
          </a:prstGeom>
          <a:noFill/>
        </p:spPr>
        <p:txBody>
          <a:bodyPr wrap="square" rtlCol="0">
            <a:spAutoFit/>
          </a:bodyPr>
          <a:lstStyle/>
          <a:p>
            <a:r>
              <a:rPr lang="ja-JP" altLang="en-US" dirty="0">
                <a:solidFill>
                  <a:prstClr val="black"/>
                </a:solidFill>
              </a:rPr>
              <a:t>・シャワーやコインロッカーの</a:t>
            </a:r>
            <a:r>
              <a:rPr lang="ja-JP" altLang="en-US" dirty="0" smtClean="0">
                <a:solidFill>
                  <a:prstClr val="black"/>
                </a:solidFill>
              </a:rPr>
              <a:t>設置</a:t>
            </a:r>
            <a:endParaRPr lang="ja-JP" altLang="en-US" dirty="0">
              <a:solidFill>
                <a:prstClr val="black"/>
              </a:solidFill>
            </a:endParaRPr>
          </a:p>
        </p:txBody>
      </p:sp>
      <p:sp>
        <p:nvSpPr>
          <p:cNvPr id="18" name="テキスト ボックス 17"/>
          <p:cNvSpPr txBox="1"/>
          <p:nvPr/>
        </p:nvSpPr>
        <p:spPr>
          <a:xfrm>
            <a:off x="4597420" y="4286542"/>
            <a:ext cx="2715010" cy="369332"/>
          </a:xfrm>
          <a:prstGeom prst="rect">
            <a:avLst/>
          </a:prstGeom>
          <a:noFill/>
        </p:spPr>
        <p:txBody>
          <a:bodyPr wrap="square" rtlCol="0">
            <a:spAutoFit/>
          </a:bodyPr>
          <a:lstStyle/>
          <a:p>
            <a:r>
              <a:rPr lang="ja-JP" altLang="en-US" dirty="0" smtClean="0">
                <a:solidFill>
                  <a:prstClr val="black"/>
                </a:solidFill>
              </a:rPr>
              <a:t>・自転車の無料貸し出し</a:t>
            </a:r>
            <a:endParaRPr lang="ja-JP" altLang="en-US" dirty="0">
              <a:solidFill>
                <a:prstClr val="black"/>
              </a:solidFill>
            </a:endParaRPr>
          </a:p>
        </p:txBody>
      </p:sp>
      <p:sp>
        <p:nvSpPr>
          <p:cNvPr id="4" name="角丸四角形 3"/>
          <p:cNvSpPr/>
          <p:nvPr/>
        </p:nvSpPr>
        <p:spPr>
          <a:xfrm>
            <a:off x="4311578" y="4790157"/>
            <a:ext cx="3052642" cy="556995"/>
          </a:xfrm>
          <a:prstGeom prst="roundRect">
            <a:avLst/>
          </a:prstGeom>
          <a:noFill/>
          <a:ln w="28575" cmpd="sng">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テキスト ボックス 6"/>
          <p:cNvSpPr txBox="1"/>
          <p:nvPr/>
        </p:nvSpPr>
        <p:spPr>
          <a:xfrm>
            <a:off x="4478694" y="4856996"/>
            <a:ext cx="2963623" cy="400110"/>
          </a:xfrm>
          <a:prstGeom prst="rect">
            <a:avLst/>
          </a:prstGeom>
          <a:noFill/>
        </p:spPr>
        <p:txBody>
          <a:bodyPr wrap="square" rtlCol="0">
            <a:spAutoFit/>
          </a:bodyPr>
          <a:lstStyle/>
          <a:p>
            <a:r>
              <a:rPr lang="ja-JP" altLang="en-US" sz="2000" dirty="0" smtClean="0">
                <a:solidFill>
                  <a:prstClr val="black"/>
                </a:solidFill>
              </a:rPr>
              <a:t>イベントスペースの設置</a:t>
            </a:r>
            <a:endParaRPr lang="ja-JP" altLang="en-US" sz="2000" dirty="0">
              <a:solidFill>
                <a:prstClr val="black"/>
              </a:solidFill>
            </a:endParaRPr>
          </a:p>
        </p:txBody>
      </p:sp>
      <p:sp>
        <p:nvSpPr>
          <p:cNvPr id="19" name="テキスト ボックス 18"/>
          <p:cNvSpPr txBox="1"/>
          <p:nvPr/>
        </p:nvSpPr>
        <p:spPr>
          <a:xfrm>
            <a:off x="4578963" y="5402851"/>
            <a:ext cx="3052642" cy="369332"/>
          </a:xfrm>
          <a:prstGeom prst="rect">
            <a:avLst/>
          </a:prstGeom>
          <a:noFill/>
        </p:spPr>
        <p:txBody>
          <a:bodyPr wrap="square" rtlCol="0">
            <a:spAutoFit/>
          </a:bodyPr>
          <a:lstStyle/>
          <a:p>
            <a:r>
              <a:rPr lang="ja-JP" altLang="en-US" dirty="0" smtClean="0">
                <a:solidFill>
                  <a:prstClr val="black"/>
                </a:solidFill>
              </a:rPr>
              <a:t>・四季折々のイベントを実施</a:t>
            </a:r>
            <a:endParaRPr lang="ja-JP" altLang="en-US" dirty="0">
              <a:solidFill>
                <a:prstClr val="black"/>
              </a:solidFill>
            </a:endParaRPr>
          </a:p>
        </p:txBody>
      </p:sp>
      <p:pic>
        <p:nvPicPr>
          <p:cNvPr id="20" name="図 19"/>
          <p:cNvPicPr>
            <a:picLocks noChangeAspect="1"/>
          </p:cNvPicPr>
          <p:nvPr/>
        </p:nvPicPr>
        <p:blipFill>
          <a:blip r:embed="rId3"/>
          <a:stretch>
            <a:fillRect/>
          </a:stretch>
        </p:blipFill>
        <p:spPr>
          <a:xfrm>
            <a:off x="242795" y="1165411"/>
            <a:ext cx="3880970" cy="2247995"/>
          </a:xfrm>
          <a:prstGeom prst="rect">
            <a:avLst/>
          </a:prstGeom>
        </p:spPr>
      </p:pic>
      <p:pic>
        <p:nvPicPr>
          <p:cNvPr id="21" name="図 20"/>
          <p:cNvPicPr>
            <a:picLocks noChangeAspect="1"/>
          </p:cNvPicPr>
          <p:nvPr/>
        </p:nvPicPr>
        <p:blipFill>
          <a:blip r:embed="rId4"/>
          <a:stretch>
            <a:fillRect/>
          </a:stretch>
        </p:blipFill>
        <p:spPr>
          <a:xfrm>
            <a:off x="197970" y="3526117"/>
            <a:ext cx="3940735" cy="2189355"/>
          </a:xfrm>
          <a:prstGeom prst="rect">
            <a:avLst/>
          </a:prstGeom>
        </p:spPr>
      </p:pic>
      <p:sp>
        <p:nvSpPr>
          <p:cNvPr id="22"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35</a:t>
            </a:r>
            <a:endParaRPr lang="ja-JP" altLang="en-US" sz="2000" dirty="0">
              <a:solidFill>
                <a:prstClr val="black">
                  <a:tint val="75000"/>
                </a:prstClr>
              </a:solidFill>
            </a:endParaRPr>
          </a:p>
        </p:txBody>
      </p:sp>
    </p:spTree>
    <p:extLst>
      <p:ext uri="{BB962C8B-B14F-4D97-AF65-F5344CB8AC3E}">
        <p14:creationId xmlns:p14="http://schemas.microsoft.com/office/powerpoint/2010/main" val="39500682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p:cNvSpPr/>
          <p:nvPr/>
        </p:nvSpPr>
        <p:spPr>
          <a:xfrm>
            <a:off x="2988233" y="1344706"/>
            <a:ext cx="5976473" cy="4527175"/>
          </a:xfrm>
          <a:prstGeom prst="roundRect">
            <a:avLst/>
          </a:prstGeom>
          <a:solidFill>
            <a:schemeClr val="accent1">
              <a:lumMod val="40000"/>
              <a:lumOff val="60000"/>
            </a:schemeClr>
          </a:solidFill>
          <a:ln>
            <a:prstDash val="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pic>
        <p:nvPicPr>
          <p:cNvPr id="13" name="図 12"/>
          <p:cNvPicPr>
            <a:picLocks noChangeAspect="1"/>
          </p:cNvPicPr>
          <p:nvPr/>
        </p:nvPicPr>
        <p:blipFill>
          <a:blip r:embed="rId2"/>
          <a:stretch>
            <a:fillRect/>
          </a:stretch>
        </p:blipFill>
        <p:spPr>
          <a:xfrm>
            <a:off x="7179235" y="4355353"/>
            <a:ext cx="1157941" cy="1157941"/>
          </a:xfrm>
          <a:prstGeom prst="rect">
            <a:avLst/>
          </a:prstGeom>
        </p:spPr>
      </p:pic>
      <p:sp>
        <p:nvSpPr>
          <p:cNvPr id="17" name="テキスト ボックス 16"/>
          <p:cNvSpPr txBox="1"/>
          <p:nvPr/>
        </p:nvSpPr>
        <p:spPr>
          <a:xfrm>
            <a:off x="7590117" y="1389529"/>
            <a:ext cx="1225176" cy="400110"/>
          </a:xfrm>
          <a:prstGeom prst="rect">
            <a:avLst/>
          </a:prstGeom>
          <a:noFill/>
        </p:spPr>
        <p:txBody>
          <a:bodyPr wrap="square" rtlCol="0">
            <a:spAutoFit/>
          </a:bodyPr>
          <a:lstStyle/>
          <a:p>
            <a:r>
              <a:rPr lang="ja-JP" altLang="en-US" sz="2000" u="sng" dirty="0" smtClean="0">
                <a:solidFill>
                  <a:prstClr val="black"/>
                </a:solidFill>
              </a:rPr>
              <a:t>霞ヶ浦</a:t>
            </a:r>
            <a:endParaRPr lang="ja-JP" altLang="en-US" sz="2000" u="sng" dirty="0">
              <a:solidFill>
                <a:prstClr val="black"/>
              </a:solidFill>
            </a:endParaRPr>
          </a:p>
        </p:txBody>
      </p:sp>
      <p:sp>
        <p:nvSpPr>
          <p:cNvPr id="18" name="テキスト ボックス 17"/>
          <p:cNvSpPr txBox="1"/>
          <p:nvPr/>
        </p:nvSpPr>
        <p:spPr>
          <a:xfrm>
            <a:off x="3600824" y="5453530"/>
            <a:ext cx="1867646" cy="369332"/>
          </a:xfrm>
          <a:prstGeom prst="rect">
            <a:avLst/>
          </a:prstGeom>
          <a:noFill/>
        </p:spPr>
        <p:txBody>
          <a:bodyPr wrap="square" rtlCol="0">
            <a:spAutoFit/>
          </a:bodyPr>
          <a:lstStyle/>
          <a:p>
            <a:r>
              <a:rPr lang="ja-JP" altLang="en-US" dirty="0" smtClean="0">
                <a:solidFill>
                  <a:prstClr val="black"/>
                </a:solidFill>
              </a:rPr>
              <a:t>霞ヶ浦総合公園</a:t>
            </a:r>
            <a:endParaRPr lang="ja-JP" altLang="en-US" dirty="0">
              <a:solidFill>
                <a:prstClr val="black"/>
              </a:solidFill>
            </a:endParaRPr>
          </a:p>
        </p:txBody>
      </p:sp>
      <p:pic>
        <p:nvPicPr>
          <p:cNvPr id="22" name="図 21"/>
          <p:cNvPicPr>
            <a:picLocks noChangeAspect="1"/>
          </p:cNvPicPr>
          <p:nvPr/>
        </p:nvPicPr>
        <p:blipFill>
          <a:blip r:embed="rId3"/>
          <a:stretch>
            <a:fillRect/>
          </a:stretch>
        </p:blipFill>
        <p:spPr>
          <a:xfrm>
            <a:off x="5216645" y="1436594"/>
            <a:ext cx="1448039" cy="1103406"/>
          </a:xfrm>
          <a:prstGeom prst="rect">
            <a:avLst/>
          </a:prstGeom>
        </p:spPr>
      </p:pic>
      <p:sp>
        <p:nvSpPr>
          <p:cNvPr id="24" name="角丸四角形 23"/>
          <p:cNvSpPr/>
          <p:nvPr/>
        </p:nvSpPr>
        <p:spPr>
          <a:xfrm>
            <a:off x="298823" y="3690469"/>
            <a:ext cx="2017059" cy="2151529"/>
          </a:xfrm>
          <a:prstGeom prst="roundRect">
            <a:avLst/>
          </a:prstGeom>
          <a:solidFill>
            <a:schemeClr val="bg2">
              <a:lumMod val="90000"/>
            </a:schemeClr>
          </a:solidFill>
          <a:ln>
            <a:prstDash val="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6" name="テキスト ボックス 25"/>
          <p:cNvSpPr txBox="1"/>
          <p:nvPr/>
        </p:nvSpPr>
        <p:spPr>
          <a:xfrm>
            <a:off x="806824" y="3839883"/>
            <a:ext cx="1001059" cy="400110"/>
          </a:xfrm>
          <a:prstGeom prst="rect">
            <a:avLst/>
          </a:prstGeom>
          <a:noFill/>
        </p:spPr>
        <p:txBody>
          <a:bodyPr wrap="square" rtlCol="0">
            <a:spAutoFit/>
          </a:bodyPr>
          <a:lstStyle/>
          <a:p>
            <a:r>
              <a:rPr lang="ja-JP" altLang="en-US" sz="2000" u="sng" dirty="0" smtClean="0">
                <a:solidFill>
                  <a:prstClr val="black"/>
                </a:solidFill>
              </a:rPr>
              <a:t>他地域</a:t>
            </a:r>
            <a:endParaRPr lang="ja-JP" altLang="en-US" sz="2000" u="sng" dirty="0">
              <a:solidFill>
                <a:prstClr val="black"/>
              </a:solidFill>
            </a:endParaRPr>
          </a:p>
        </p:txBody>
      </p:sp>
      <p:pic>
        <p:nvPicPr>
          <p:cNvPr id="28" name="図 27"/>
          <p:cNvPicPr>
            <a:picLocks noChangeAspect="1"/>
          </p:cNvPicPr>
          <p:nvPr/>
        </p:nvPicPr>
        <p:blipFill>
          <a:blip r:embed="rId4"/>
          <a:stretch>
            <a:fillRect/>
          </a:stretch>
        </p:blipFill>
        <p:spPr>
          <a:xfrm>
            <a:off x="1246095" y="4459941"/>
            <a:ext cx="950259" cy="1187824"/>
          </a:xfrm>
          <a:prstGeom prst="rect">
            <a:avLst/>
          </a:prstGeom>
        </p:spPr>
      </p:pic>
      <p:pic>
        <p:nvPicPr>
          <p:cNvPr id="29" name="図 28"/>
          <p:cNvPicPr>
            <a:picLocks noChangeAspect="1"/>
          </p:cNvPicPr>
          <p:nvPr/>
        </p:nvPicPr>
        <p:blipFill>
          <a:blip r:embed="rId5"/>
          <a:stretch>
            <a:fillRect/>
          </a:stretch>
        </p:blipFill>
        <p:spPr>
          <a:xfrm>
            <a:off x="298824" y="4430059"/>
            <a:ext cx="860836" cy="1247588"/>
          </a:xfrm>
          <a:prstGeom prst="rect">
            <a:avLst/>
          </a:prstGeom>
        </p:spPr>
      </p:pic>
      <p:sp>
        <p:nvSpPr>
          <p:cNvPr id="30" name="右矢印 29"/>
          <p:cNvSpPr/>
          <p:nvPr/>
        </p:nvSpPr>
        <p:spPr>
          <a:xfrm>
            <a:off x="2181411" y="4332941"/>
            <a:ext cx="1270001" cy="522941"/>
          </a:xfrm>
          <a:prstGeom prst="rightArrow">
            <a:avLst/>
          </a:prstGeom>
          <a:solidFill>
            <a:schemeClr val="bg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2" name="テキスト ボックス 31"/>
          <p:cNvSpPr txBox="1"/>
          <p:nvPr/>
        </p:nvSpPr>
        <p:spPr>
          <a:xfrm>
            <a:off x="5244355" y="2540000"/>
            <a:ext cx="1434352" cy="369332"/>
          </a:xfrm>
          <a:prstGeom prst="rect">
            <a:avLst/>
          </a:prstGeom>
          <a:noFill/>
        </p:spPr>
        <p:txBody>
          <a:bodyPr wrap="square" rtlCol="0">
            <a:spAutoFit/>
          </a:bodyPr>
          <a:lstStyle/>
          <a:p>
            <a:r>
              <a:rPr lang="ja-JP" altLang="en-US" dirty="0" smtClean="0">
                <a:solidFill>
                  <a:prstClr val="black"/>
                </a:solidFill>
              </a:rPr>
              <a:t>人工なぎさ</a:t>
            </a:r>
            <a:endParaRPr lang="ja-JP" altLang="en-US" dirty="0">
              <a:solidFill>
                <a:prstClr val="black"/>
              </a:solidFill>
            </a:endParaRPr>
          </a:p>
        </p:txBody>
      </p:sp>
      <p:sp>
        <p:nvSpPr>
          <p:cNvPr id="33" name="角丸四角形 32"/>
          <p:cNvSpPr/>
          <p:nvPr/>
        </p:nvSpPr>
        <p:spPr>
          <a:xfrm>
            <a:off x="298823" y="1389528"/>
            <a:ext cx="2002118" cy="2151530"/>
          </a:xfrm>
          <a:prstGeom prst="roundRect">
            <a:avLst/>
          </a:prstGeom>
          <a:solidFill>
            <a:schemeClr val="accent2">
              <a:lumMod val="40000"/>
              <a:lumOff val="60000"/>
            </a:schemeClr>
          </a:solidFill>
          <a:ln>
            <a:prstDash val="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34" name="テキスト ボックス 33"/>
          <p:cNvSpPr txBox="1"/>
          <p:nvPr/>
        </p:nvSpPr>
        <p:spPr>
          <a:xfrm>
            <a:off x="732118" y="1449294"/>
            <a:ext cx="1210235" cy="369332"/>
          </a:xfrm>
          <a:prstGeom prst="rect">
            <a:avLst/>
          </a:prstGeom>
          <a:noFill/>
        </p:spPr>
        <p:txBody>
          <a:bodyPr wrap="square" rtlCol="0">
            <a:spAutoFit/>
          </a:bodyPr>
          <a:lstStyle/>
          <a:p>
            <a:r>
              <a:rPr lang="ja-JP" altLang="en-US" u="sng" dirty="0" smtClean="0">
                <a:solidFill>
                  <a:prstClr val="black"/>
                </a:solidFill>
              </a:rPr>
              <a:t>地域住民</a:t>
            </a:r>
            <a:endParaRPr lang="ja-JP" altLang="en-US" u="sng" dirty="0">
              <a:solidFill>
                <a:prstClr val="black"/>
              </a:solidFill>
            </a:endParaRPr>
          </a:p>
        </p:txBody>
      </p:sp>
      <p:sp>
        <p:nvSpPr>
          <p:cNvPr id="35" name="テキスト ボックス 34"/>
          <p:cNvSpPr txBox="1"/>
          <p:nvPr/>
        </p:nvSpPr>
        <p:spPr>
          <a:xfrm>
            <a:off x="6708588" y="5468470"/>
            <a:ext cx="2076824" cy="369332"/>
          </a:xfrm>
          <a:prstGeom prst="rect">
            <a:avLst/>
          </a:prstGeom>
          <a:noFill/>
        </p:spPr>
        <p:txBody>
          <a:bodyPr wrap="square" rtlCol="0">
            <a:spAutoFit/>
          </a:bodyPr>
          <a:lstStyle/>
          <a:p>
            <a:r>
              <a:rPr lang="ja-JP" altLang="en-US" dirty="0" smtClean="0">
                <a:solidFill>
                  <a:prstClr val="black"/>
                </a:solidFill>
              </a:rPr>
              <a:t>サイクリングロード</a:t>
            </a:r>
            <a:endParaRPr lang="ja-JP" altLang="en-US" dirty="0">
              <a:solidFill>
                <a:prstClr val="black"/>
              </a:solidFill>
            </a:endParaRPr>
          </a:p>
        </p:txBody>
      </p:sp>
      <p:pic>
        <p:nvPicPr>
          <p:cNvPr id="36" name="図 35"/>
          <p:cNvPicPr>
            <a:picLocks noChangeAspect="1"/>
          </p:cNvPicPr>
          <p:nvPr/>
        </p:nvPicPr>
        <p:blipFill>
          <a:blip r:embed="rId6"/>
          <a:stretch>
            <a:fillRect/>
          </a:stretch>
        </p:blipFill>
        <p:spPr>
          <a:xfrm>
            <a:off x="3563471" y="4362822"/>
            <a:ext cx="1700165" cy="1152712"/>
          </a:xfrm>
          <a:prstGeom prst="rect">
            <a:avLst/>
          </a:prstGeom>
        </p:spPr>
      </p:pic>
      <p:sp>
        <p:nvSpPr>
          <p:cNvPr id="38" name="右矢印 37"/>
          <p:cNvSpPr/>
          <p:nvPr/>
        </p:nvSpPr>
        <p:spPr>
          <a:xfrm>
            <a:off x="2064870" y="1822824"/>
            <a:ext cx="2940424" cy="600634"/>
          </a:xfrm>
          <a:prstGeom prst="rightArrow">
            <a:avLst/>
          </a:prstGeom>
          <a:solidFill>
            <a:schemeClr val="bg1"/>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40" name="下矢印 39"/>
          <p:cNvSpPr/>
          <p:nvPr/>
        </p:nvSpPr>
        <p:spPr>
          <a:xfrm rot="19451025">
            <a:off x="2882105" y="2124480"/>
            <a:ext cx="698836" cy="2399619"/>
          </a:xfrm>
          <a:prstGeom prst="downArrow">
            <a:avLst/>
          </a:prstGeom>
          <a:solidFill>
            <a:schemeClr val="bg1"/>
          </a:solidFill>
          <a:ln w="38100"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pic>
        <p:nvPicPr>
          <p:cNvPr id="42" name="図 41"/>
          <p:cNvPicPr>
            <a:picLocks noChangeAspect="1"/>
          </p:cNvPicPr>
          <p:nvPr/>
        </p:nvPicPr>
        <p:blipFill>
          <a:blip r:embed="rId7"/>
          <a:stretch>
            <a:fillRect/>
          </a:stretch>
        </p:blipFill>
        <p:spPr>
          <a:xfrm>
            <a:off x="349624" y="2046941"/>
            <a:ext cx="819573" cy="1355912"/>
          </a:xfrm>
          <a:prstGeom prst="rect">
            <a:avLst/>
          </a:prstGeom>
        </p:spPr>
      </p:pic>
      <p:pic>
        <p:nvPicPr>
          <p:cNvPr id="43" name="図 42"/>
          <p:cNvPicPr>
            <a:picLocks noChangeAspect="1"/>
          </p:cNvPicPr>
          <p:nvPr/>
        </p:nvPicPr>
        <p:blipFill>
          <a:blip r:embed="rId8"/>
          <a:stretch>
            <a:fillRect/>
          </a:stretch>
        </p:blipFill>
        <p:spPr>
          <a:xfrm>
            <a:off x="959224" y="2017058"/>
            <a:ext cx="1041306" cy="1411941"/>
          </a:xfrm>
          <a:prstGeom prst="rect">
            <a:avLst/>
          </a:prstGeom>
        </p:spPr>
      </p:pic>
      <p:sp>
        <p:nvSpPr>
          <p:cNvPr id="44" name="円/楕円 43"/>
          <p:cNvSpPr/>
          <p:nvPr/>
        </p:nvSpPr>
        <p:spPr>
          <a:xfrm>
            <a:off x="2285999" y="4557058"/>
            <a:ext cx="791883" cy="433294"/>
          </a:xfrm>
          <a:prstGeom prst="ellipse">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フローチャート</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25" name="テキスト ボックス 24"/>
          <p:cNvSpPr txBox="1"/>
          <p:nvPr/>
        </p:nvSpPr>
        <p:spPr>
          <a:xfrm>
            <a:off x="2112890" y="6175074"/>
            <a:ext cx="4963418" cy="523220"/>
          </a:xfrm>
          <a:prstGeom prst="rect">
            <a:avLst/>
          </a:prstGeom>
          <a:noFill/>
        </p:spPr>
        <p:txBody>
          <a:bodyPr wrap="none" rtlCol="0">
            <a:spAutoFit/>
          </a:bodyPr>
          <a:lstStyle/>
          <a:p>
            <a:r>
              <a:rPr lang="ja-JP" altLang="en-US" sz="2800" dirty="0" smtClean="0">
                <a:solidFill>
                  <a:prstClr val="black"/>
                </a:solidFill>
              </a:rPr>
              <a:t>人々の目に輝きがやどる霞ヶ浦</a:t>
            </a:r>
            <a:endParaRPr lang="ja-JP" altLang="en-US" sz="2800" dirty="0">
              <a:solidFill>
                <a:prstClr val="black"/>
              </a:solidFill>
            </a:endParaRPr>
          </a:p>
        </p:txBody>
      </p:sp>
      <p:pic>
        <p:nvPicPr>
          <p:cNvPr id="14" name="図 13"/>
          <p:cNvPicPr>
            <a:picLocks noChangeAspect="1"/>
          </p:cNvPicPr>
          <p:nvPr/>
        </p:nvPicPr>
        <p:blipFill>
          <a:blip r:embed="rId9"/>
          <a:stretch>
            <a:fillRect/>
          </a:stretch>
        </p:blipFill>
        <p:spPr>
          <a:xfrm>
            <a:off x="-2226235" y="3157820"/>
            <a:ext cx="1464234" cy="1354416"/>
          </a:xfrm>
          <a:prstGeom prst="rect">
            <a:avLst/>
          </a:prstGeom>
        </p:spPr>
      </p:pic>
      <p:pic>
        <p:nvPicPr>
          <p:cNvPr id="15" name="図 14"/>
          <p:cNvPicPr>
            <a:picLocks noChangeAspect="1"/>
          </p:cNvPicPr>
          <p:nvPr/>
        </p:nvPicPr>
        <p:blipFill>
          <a:blip r:embed="rId10"/>
          <a:stretch>
            <a:fillRect/>
          </a:stretch>
        </p:blipFill>
        <p:spPr>
          <a:xfrm>
            <a:off x="10010588" y="3780118"/>
            <a:ext cx="1092762" cy="953435"/>
          </a:xfrm>
          <a:prstGeom prst="rect">
            <a:avLst/>
          </a:prstGeom>
        </p:spPr>
      </p:pic>
      <p:pic>
        <p:nvPicPr>
          <p:cNvPr id="21" name="図 20"/>
          <p:cNvPicPr>
            <a:picLocks noChangeAspect="1"/>
          </p:cNvPicPr>
          <p:nvPr/>
        </p:nvPicPr>
        <p:blipFill>
          <a:blip r:embed="rId11"/>
          <a:stretch>
            <a:fillRect/>
          </a:stretch>
        </p:blipFill>
        <p:spPr>
          <a:xfrm>
            <a:off x="9876425" y="5692588"/>
            <a:ext cx="617791" cy="849197"/>
          </a:xfrm>
          <a:prstGeom prst="rect">
            <a:avLst/>
          </a:prstGeom>
        </p:spPr>
      </p:pic>
      <p:sp>
        <p:nvSpPr>
          <p:cNvPr id="45" name="テキスト ボックス 44"/>
          <p:cNvSpPr txBox="1"/>
          <p:nvPr/>
        </p:nvSpPr>
        <p:spPr>
          <a:xfrm>
            <a:off x="2360706" y="4601882"/>
            <a:ext cx="687294" cy="369332"/>
          </a:xfrm>
          <a:prstGeom prst="rect">
            <a:avLst/>
          </a:prstGeom>
          <a:noFill/>
        </p:spPr>
        <p:txBody>
          <a:bodyPr wrap="square" rtlCol="0">
            <a:spAutoFit/>
          </a:bodyPr>
          <a:lstStyle/>
          <a:p>
            <a:r>
              <a:rPr lang="ja-JP" altLang="en-US" dirty="0" smtClean="0">
                <a:solidFill>
                  <a:prstClr val="black"/>
                </a:solidFill>
              </a:rPr>
              <a:t>来訪</a:t>
            </a:r>
            <a:endParaRPr lang="ja-JP" altLang="en-US" dirty="0">
              <a:solidFill>
                <a:prstClr val="black"/>
              </a:solidFill>
            </a:endParaRPr>
          </a:p>
        </p:txBody>
      </p:sp>
      <p:sp>
        <p:nvSpPr>
          <p:cNvPr id="46" name="円/楕円 45"/>
          <p:cNvSpPr/>
          <p:nvPr/>
        </p:nvSpPr>
        <p:spPr>
          <a:xfrm>
            <a:off x="2300941" y="1897529"/>
            <a:ext cx="1195294" cy="821765"/>
          </a:xfrm>
          <a:prstGeom prst="ellipse">
            <a:avLst/>
          </a:prstGeom>
          <a:solidFill>
            <a:srgbClr val="FFE6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47" name="テキスト ボックス 46"/>
          <p:cNvSpPr txBox="1"/>
          <p:nvPr/>
        </p:nvSpPr>
        <p:spPr>
          <a:xfrm>
            <a:off x="2510119" y="1972235"/>
            <a:ext cx="806824" cy="646331"/>
          </a:xfrm>
          <a:prstGeom prst="rect">
            <a:avLst/>
          </a:prstGeom>
          <a:noFill/>
        </p:spPr>
        <p:txBody>
          <a:bodyPr wrap="square" rtlCol="0">
            <a:spAutoFit/>
          </a:bodyPr>
          <a:lstStyle/>
          <a:p>
            <a:r>
              <a:rPr lang="ja-JP" altLang="en-US" dirty="0" smtClean="0">
                <a:solidFill>
                  <a:prstClr val="black"/>
                </a:solidFill>
              </a:rPr>
              <a:t>管理</a:t>
            </a:r>
            <a:endParaRPr lang="en-US" altLang="ja-JP" dirty="0" smtClean="0">
              <a:solidFill>
                <a:prstClr val="black"/>
              </a:solidFill>
            </a:endParaRPr>
          </a:p>
          <a:p>
            <a:r>
              <a:rPr lang="ja-JP" altLang="en-US" dirty="0" smtClean="0">
                <a:solidFill>
                  <a:prstClr val="black"/>
                </a:solidFill>
              </a:rPr>
              <a:t>協力</a:t>
            </a:r>
            <a:endParaRPr lang="ja-JP" altLang="en-US" dirty="0">
              <a:solidFill>
                <a:prstClr val="black"/>
              </a:solidFill>
            </a:endParaRPr>
          </a:p>
        </p:txBody>
      </p:sp>
      <p:sp>
        <p:nvSpPr>
          <p:cNvPr id="49" name="左右矢印 48"/>
          <p:cNvSpPr/>
          <p:nvPr/>
        </p:nvSpPr>
        <p:spPr>
          <a:xfrm rot="3663699">
            <a:off x="6194793" y="3244372"/>
            <a:ext cx="1423647" cy="747609"/>
          </a:xfrm>
          <a:prstGeom prst="leftRightArrow">
            <a:avLst/>
          </a:prstGeom>
          <a:solidFill>
            <a:srgbClr val="2FA4D9"/>
          </a:solidFill>
          <a:ln w="381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0" name="円/楕円 49"/>
          <p:cNvSpPr/>
          <p:nvPr/>
        </p:nvSpPr>
        <p:spPr>
          <a:xfrm>
            <a:off x="7261412" y="2435412"/>
            <a:ext cx="1389529" cy="1016000"/>
          </a:xfrm>
          <a:prstGeom prst="ellipse">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1" name="テキスト ボックス 50"/>
          <p:cNvSpPr txBox="1"/>
          <p:nvPr/>
        </p:nvSpPr>
        <p:spPr>
          <a:xfrm>
            <a:off x="7530353" y="2614705"/>
            <a:ext cx="1045883" cy="646331"/>
          </a:xfrm>
          <a:prstGeom prst="rect">
            <a:avLst/>
          </a:prstGeom>
          <a:noFill/>
        </p:spPr>
        <p:txBody>
          <a:bodyPr wrap="square" rtlCol="0">
            <a:spAutoFit/>
          </a:bodyPr>
          <a:lstStyle/>
          <a:p>
            <a:r>
              <a:rPr lang="ja-JP" altLang="en-US" dirty="0" smtClean="0">
                <a:solidFill>
                  <a:prstClr val="black"/>
                </a:solidFill>
              </a:rPr>
              <a:t>景観の変化</a:t>
            </a:r>
            <a:endParaRPr lang="ja-JP" altLang="en-US" dirty="0">
              <a:solidFill>
                <a:prstClr val="black"/>
              </a:solidFill>
            </a:endParaRPr>
          </a:p>
        </p:txBody>
      </p:sp>
      <p:sp>
        <p:nvSpPr>
          <p:cNvPr id="52" name="左右矢印 51"/>
          <p:cNvSpPr/>
          <p:nvPr/>
        </p:nvSpPr>
        <p:spPr>
          <a:xfrm rot="7229625">
            <a:off x="4307306" y="3253004"/>
            <a:ext cx="1612814" cy="825934"/>
          </a:xfrm>
          <a:prstGeom prst="leftRightArrow">
            <a:avLst/>
          </a:prstGeom>
          <a:solidFill>
            <a:srgbClr val="2FA4D9"/>
          </a:solidFill>
          <a:ln w="381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3" name="左右矢印 52"/>
          <p:cNvSpPr/>
          <p:nvPr/>
        </p:nvSpPr>
        <p:spPr>
          <a:xfrm>
            <a:off x="5244353" y="4153648"/>
            <a:ext cx="1619623" cy="812801"/>
          </a:xfrm>
          <a:prstGeom prst="leftRightArrow">
            <a:avLst/>
          </a:prstGeom>
          <a:solidFill>
            <a:srgbClr val="2FA4D9"/>
          </a:solidFill>
          <a:ln w="381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4" name="円/楕円 53"/>
          <p:cNvSpPr/>
          <p:nvPr/>
        </p:nvSpPr>
        <p:spPr>
          <a:xfrm>
            <a:off x="5381812" y="4814046"/>
            <a:ext cx="1389529" cy="1016000"/>
          </a:xfrm>
          <a:prstGeom prst="ellipse">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5" name="円/楕円 54"/>
          <p:cNvSpPr/>
          <p:nvPr/>
        </p:nvSpPr>
        <p:spPr>
          <a:xfrm>
            <a:off x="3681505" y="2794000"/>
            <a:ext cx="1338730" cy="791882"/>
          </a:xfrm>
          <a:prstGeom prst="ellipse">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6" name="テキスト ボックス 55"/>
          <p:cNvSpPr txBox="1"/>
          <p:nvPr/>
        </p:nvSpPr>
        <p:spPr>
          <a:xfrm>
            <a:off x="5468471" y="5079999"/>
            <a:ext cx="1464235" cy="646331"/>
          </a:xfrm>
          <a:prstGeom prst="rect">
            <a:avLst/>
          </a:prstGeom>
          <a:noFill/>
        </p:spPr>
        <p:txBody>
          <a:bodyPr wrap="square" rtlCol="0">
            <a:spAutoFit/>
          </a:bodyPr>
          <a:lstStyle/>
          <a:p>
            <a:r>
              <a:rPr lang="ja-JP" altLang="en-US" dirty="0" smtClean="0">
                <a:solidFill>
                  <a:prstClr val="black"/>
                </a:solidFill>
              </a:rPr>
              <a:t>サイクリストの拠点</a:t>
            </a:r>
            <a:endParaRPr lang="ja-JP" altLang="en-US" dirty="0">
              <a:solidFill>
                <a:prstClr val="black"/>
              </a:solidFill>
            </a:endParaRPr>
          </a:p>
        </p:txBody>
      </p:sp>
      <p:sp>
        <p:nvSpPr>
          <p:cNvPr id="57" name="テキスト ボックス 56"/>
          <p:cNvSpPr txBox="1"/>
          <p:nvPr/>
        </p:nvSpPr>
        <p:spPr>
          <a:xfrm>
            <a:off x="3944470" y="2868706"/>
            <a:ext cx="1090706" cy="646331"/>
          </a:xfrm>
          <a:prstGeom prst="rect">
            <a:avLst/>
          </a:prstGeom>
          <a:noFill/>
        </p:spPr>
        <p:txBody>
          <a:bodyPr wrap="square" rtlCol="0">
            <a:spAutoFit/>
          </a:bodyPr>
          <a:lstStyle/>
          <a:p>
            <a:r>
              <a:rPr lang="ja-JP" altLang="en-US" dirty="0" smtClean="0">
                <a:solidFill>
                  <a:prstClr val="black"/>
                </a:solidFill>
              </a:rPr>
              <a:t>自然の拠点</a:t>
            </a:r>
            <a:endParaRPr lang="ja-JP" altLang="en-US" dirty="0">
              <a:solidFill>
                <a:prstClr val="black"/>
              </a:solidFill>
            </a:endParaRPr>
          </a:p>
        </p:txBody>
      </p:sp>
      <p:sp>
        <p:nvSpPr>
          <p:cNvPr id="41" name="スライド番号プレースホルダー 3"/>
          <p:cNvSpPr>
            <a:spLocks noGrp="1"/>
          </p:cNvSpPr>
          <p:nvPr>
            <p:ph type="sldNum" sz="quarter" idx="12"/>
          </p:nvPr>
        </p:nvSpPr>
        <p:spPr>
          <a:xfrm>
            <a:off x="6553200" y="6356350"/>
            <a:ext cx="2133600" cy="365125"/>
          </a:xfrm>
        </p:spPr>
        <p:txBody>
          <a:bodyPr/>
          <a:lstStyle/>
          <a:p>
            <a:r>
              <a:rPr lang="en-US" altLang="ja-JP" sz="2000" dirty="0" smtClean="0">
                <a:solidFill>
                  <a:prstClr val="black">
                    <a:tint val="75000"/>
                  </a:prstClr>
                </a:solidFill>
              </a:rPr>
              <a:t>36</a:t>
            </a:r>
            <a:endParaRPr lang="ja-JP" altLang="en-US" sz="2000" dirty="0">
              <a:solidFill>
                <a:prstClr val="black">
                  <a:tint val="75000"/>
                </a:prstClr>
              </a:solidFill>
            </a:endParaRPr>
          </a:p>
        </p:txBody>
      </p:sp>
    </p:spTree>
    <p:extLst>
      <p:ext uri="{BB962C8B-B14F-4D97-AF65-F5344CB8AC3E}">
        <p14:creationId xmlns:p14="http://schemas.microsoft.com/office/powerpoint/2010/main" val="28292721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2"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5452258" y="4396838"/>
            <a:ext cx="3691742" cy="2461162"/>
          </a:xfrm>
          <a:prstGeom prst="rect">
            <a:avLst/>
          </a:prstGeom>
        </p:spPr>
      </p:pic>
      <p:pic>
        <p:nvPicPr>
          <p:cNvPr id="13" name="図 12" descr="名称未設定3.psd"/>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207958" y="266325"/>
            <a:ext cx="5090171" cy="6090025"/>
          </a:xfrm>
          <a:prstGeom prst="rect">
            <a:avLst/>
          </a:prstGeom>
        </p:spPr>
      </p:pic>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37</a:t>
            </a:fld>
            <a:endParaRPr lang="ja-JP" altLang="en-US" sz="2000" dirty="0">
              <a:solidFill>
                <a:prstClr val="black">
                  <a:tint val="75000"/>
                </a:prstClr>
              </a:solidFill>
            </a:endParaRPr>
          </a:p>
        </p:txBody>
      </p:sp>
      <p:pic>
        <p:nvPicPr>
          <p:cNvPr id="9" name="図 8"/>
          <p:cNvPicPr>
            <a:picLocks noChangeAspect="1"/>
          </p:cNvPicPr>
          <p:nvPr/>
        </p:nvPicPr>
        <p:blipFill>
          <a:blip r:embed="rId4" cstate="print">
            <a:clrChange>
              <a:clrFrom>
                <a:srgbClr val="FFFFFF"/>
              </a:clrFrom>
              <a:clrTo>
                <a:srgbClr val="FFFFFF">
                  <a:alpha val="0"/>
                </a:srgbClr>
              </a:clrTo>
            </a:clrChange>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rot="708119">
            <a:off x="6719674" y="4013330"/>
            <a:ext cx="1021566" cy="864926"/>
          </a:xfrm>
          <a:prstGeom prst="rect">
            <a:avLst/>
          </a:prstGeom>
        </p:spPr>
      </p:pic>
      <p:pic>
        <p:nvPicPr>
          <p:cNvPr id="10" name="図 9"/>
          <p:cNvPicPr>
            <a:picLocks noChangeAspect="1"/>
          </p:cNvPicPr>
          <p:nvPr/>
        </p:nvPicPr>
        <p:blipFill>
          <a:blip r:embed="rId4" cstate="print">
            <a:clrChange>
              <a:clrFrom>
                <a:srgbClr val="FFFFFF"/>
              </a:clrFrom>
              <a:clrTo>
                <a:srgbClr val="FFFFFF">
                  <a:alpha val="0"/>
                </a:srgbClr>
              </a:clrTo>
            </a:clrChange>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5651853" y="3908419"/>
            <a:ext cx="1020332" cy="863881"/>
          </a:xfrm>
          <a:prstGeom prst="rect">
            <a:avLst/>
          </a:prstGeom>
        </p:spPr>
      </p:pic>
      <p:pic>
        <p:nvPicPr>
          <p:cNvPr id="11" name="図 10"/>
          <p:cNvPicPr>
            <a:picLocks noChangeAspect="1"/>
          </p:cNvPicPr>
          <p:nvPr/>
        </p:nvPicPr>
        <p:blipFill>
          <a:blip r:embed="rId4" cstate="print">
            <a:clrChange>
              <a:clrFrom>
                <a:srgbClr val="FFFFFF"/>
              </a:clrFrom>
              <a:clrTo>
                <a:srgbClr val="FFFFFF">
                  <a:alpha val="0"/>
                </a:srgbClr>
              </a:clrTo>
            </a:clrChange>
            <a:duotone>
              <a:srgbClr val="70AD47">
                <a:shade val="45000"/>
                <a:satMod val="135000"/>
              </a:srgbClr>
              <a:prstClr val="white"/>
            </a:duotone>
            <a:extLst>
              <a:ext uri="{28A0092B-C50C-407E-A947-70E740481C1C}">
                <a14:useLocalDpi xmlns:a14="http://schemas.microsoft.com/office/drawing/2010/main" val="0"/>
              </a:ext>
            </a:extLst>
          </a:blip>
          <a:stretch>
            <a:fillRect/>
          </a:stretch>
        </p:blipFill>
        <p:spPr>
          <a:xfrm rot="20011231">
            <a:off x="5421722" y="4836277"/>
            <a:ext cx="958607" cy="811621"/>
          </a:xfrm>
          <a:prstGeom prst="rect">
            <a:avLst/>
          </a:prstGeom>
        </p:spPr>
      </p:pic>
      <p:pic>
        <p:nvPicPr>
          <p:cNvPr id="12" name="図 11"/>
          <p:cNvPicPr>
            <a:picLocks noChangeAspect="1"/>
          </p:cNvPicPr>
          <p:nvPr/>
        </p:nvPicPr>
        <p:blipFill>
          <a:blip r:embed="rId4" cstate="print">
            <a:clrChange>
              <a:clrFrom>
                <a:srgbClr val="FFFFFF"/>
              </a:clrFrom>
              <a:clrTo>
                <a:srgbClr val="FFFFFF">
                  <a:alpha val="0"/>
                </a:srgbClr>
              </a:clrTo>
            </a:clrChange>
            <a:duotone>
              <a:srgbClr val="FFC000">
                <a:shade val="45000"/>
                <a:satMod val="135000"/>
              </a:srgbClr>
              <a:prstClr val="white"/>
            </a:duotone>
            <a:extLst>
              <a:ext uri="{28A0092B-C50C-407E-A947-70E740481C1C}">
                <a14:useLocalDpi xmlns:a14="http://schemas.microsoft.com/office/drawing/2010/main" val="0"/>
              </a:ext>
            </a:extLst>
          </a:blip>
          <a:stretch>
            <a:fillRect/>
          </a:stretch>
        </p:blipFill>
        <p:spPr>
          <a:xfrm>
            <a:off x="6162019" y="4532289"/>
            <a:ext cx="968637" cy="820113"/>
          </a:xfrm>
          <a:prstGeom prst="rect">
            <a:avLst/>
          </a:prstGeom>
        </p:spPr>
      </p:pic>
      <p:sp>
        <p:nvSpPr>
          <p:cNvPr id="15" name="円/楕円 14"/>
          <p:cNvSpPr/>
          <p:nvPr/>
        </p:nvSpPr>
        <p:spPr>
          <a:xfrm>
            <a:off x="104262" y="5346906"/>
            <a:ext cx="1511094" cy="1511094"/>
          </a:xfrm>
          <a:prstGeom prst="ellipse">
            <a:avLst/>
          </a:prstGeom>
          <a:solidFill>
            <a:srgbClr val="2FA4D9"/>
          </a:solidFill>
          <a:ln>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霞ヶ浦</a:t>
            </a:r>
          </a:p>
        </p:txBody>
      </p:sp>
      <p:cxnSp>
        <p:nvCxnSpPr>
          <p:cNvPr id="19" name="直線コネクタ 18"/>
          <p:cNvCxnSpPr/>
          <p:nvPr/>
        </p:nvCxnSpPr>
        <p:spPr>
          <a:xfrm>
            <a:off x="1106214" y="5134877"/>
            <a:ext cx="2646081" cy="0"/>
          </a:xfrm>
          <a:prstGeom prst="line">
            <a:avLst/>
          </a:prstGeom>
          <a:ln>
            <a:solidFill>
              <a:srgbClr val="33D5AB"/>
            </a:solidFill>
          </a:ln>
        </p:spPr>
        <p:style>
          <a:lnRef idx="3">
            <a:schemeClr val="accent4"/>
          </a:lnRef>
          <a:fillRef idx="0">
            <a:schemeClr val="accent4"/>
          </a:fillRef>
          <a:effectRef idx="2">
            <a:schemeClr val="accent4"/>
          </a:effectRef>
          <a:fontRef idx="minor">
            <a:schemeClr val="tx1"/>
          </a:fontRef>
        </p:style>
      </p:cxnSp>
      <p:cxnSp>
        <p:nvCxnSpPr>
          <p:cNvPr id="20" name="直線コネクタ 19"/>
          <p:cNvCxnSpPr/>
          <p:nvPr/>
        </p:nvCxnSpPr>
        <p:spPr>
          <a:xfrm flipV="1">
            <a:off x="1282535" y="1513440"/>
            <a:ext cx="4738255" cy="18294"/>
          </a:xfrm>
          <a:prstGeom prst="line">
            <a:avLst/>
          </a:prstGeom>
          <a:ln>
            <a:solidFill>
              <a:srgbClr val="F8806C"/>
            </a:solidFill>
          </a:ln>
        </p:spPr>
        <p:style>
          <a:lnRef idx="3">
            <a:schemeClr val="accent4"/>
          </a:lnRef>
          <a:fillRef idx="0">
            <a:schemeClr val="accent4"/>
          </a:fillRef>
          <a:effectRef idx="2">
            <a:schemeClr val="accent4"/>
          </a:effectRef>
          <a:fontRef idx="minor">
            <a:schemeClr val="tx1"/>
          </a:fontRef>
        </p:style>
      </p:cxnSp>
      <p:cxnSp>
        <p:nvCxnSpPr>
          <p:cNvPr id="21" name="直線コネクタ 20"/>
          <p:cNvCxnSpPr/>
          <p:nvPr/>
        </p:nvCxnSpPr>
        <p:spPr>
          <a:xfrm>
            <a:off x="1106214" y="3943676"/>
            <a:ext cx="3798295" cy="0"/>
          </a:xfrm>
          <a:prstGeom prst="line">
            <a:avLst/>
          </a:prstGeom>
          <a:ln>
            <a:solidFill>
              <a:srgbClr val="FBB425"/>
            </a:solidFill>
          </a:ln>
        </p:spPr>
        <p:style>
          <a:lnRef idx="3">
            <a:schemeClr val="accent4"/>
          </a:lnRef>
          <a:fillRef idx="0">
            <a:schemeClr val="accent4"/>
          </a:fillRef>
          <a:effectRef idx="2">
            <a:schemeClr val="accent4"/>
          </a:effectRef>
          <a:fontRef idx="minor">
            <a:schemeClr val="tx1"/>
          </a:fontRef>
        </p:style>
      </p:cxnSp>
      <p:cxnSp>
        <p:nvCxnSpPr>
          <p:cNvPr id="22" name="直線コネクタ 21"/>
          <p:cNvCxnSpPr/>
          <p:nvPr/>
        </p:nvCxnSpPr>
        <p:spPr>
          <a:xfrm>
            <a:off x="1282535" y="6686811"/>
            <a:ext cx="3621974" cy="0"/>
          </a:xfrm>
          <a:prstGeom prst="line">
            <a:avLst/>
          </a:prstGeom>
          <a:ln>
            <a:solidFill>
              <a:srgbClr val="2FA4D9"/>
            </a:solidFill>
          </a:ln>
        </p:spPr>
        <p:style>
          <a:lnRef idx="3">
            <a:schemeClr val="accent4"/>
          </a:lnRef>
          <a:fillRef idx="0">
            <a:schemeClr val="accent4"/>
          </a:fillRef>
          <a:effectRef idx="2">
            <a:schemeClr val="accent4"/>
          </a:effectRef>
          <a:fontRef idx="minor">
            <a:schemeClr val="tx1"/>
          </a:fontRef>
        </p:style>
      </p:cxnSp>
      <p:cxnSp>
        <p:nvCxnSpPr>
          <p:cNvPr id="23" name="直線コネクタ 22"/>
          <p:cNvCxnSpPr/>
          <p:nvPr/>
        </p:nvCxnSpPr>
        <p:spPr>
          <a:xfrm>
            <a:off x="1139687" y="2769919"/>
            <a:ext cx="3488524" cy="0"/>
          </a:xfrm>
          <a:prstGeom prst="line">
            <a:avLst/>
          </a:prstGeom>
          <a:ln>
            <a:solidFill>
              <a:srgbClr val="928DCD"/>
            </a:solidFill>
          </a:ln>
        </p:spPr>
        <p:style>
          <a:lnRef idx="3">
            <a:schemeClr val="accent4"/>
          </a:lnRef>
          <a:fillRef idx="0">
            <a:schemeClr val="accent4"/>
          </a:fillRef>
          <a:effectRef idx="2">
            <a:schemeClr val="accent4"/>
          </a:effectRef>
          <a:fontRef idx="minor">
            <a:schemeClr val="tx1"/>
          </a:fontRef>
        </p:style>
      </p:cxnSp>
      <p:sp>
        <p:nvSpPr>
          <p:cNvPr id="14" name="円/楕円 13"/>
          <p:cNvSpPr/>
          <p:nvPr/>
        </p:nvSpPr>
        <p:spPr>
          <a:xfrm>
            <a:off x="41448" y="49019"/>
            <a:ext cx="1692187" cy="1692187"/>
          </a:xfrm>
          <a:prstGeom prst="ellipse">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中心　市街地</a:t>
            </a:r>
            <a:endParaRPr lang="ja-JP" altLang="en-US" sz="2400" dirty="0">
              <a:solidFill>
                <a:prstClr val="white"/>
              </a:solidFill>
            </a:endParaRPr>
          </a:p>
        </p:txBody>
      </p:sp>
      <p:sp>
        <p:nvSpPr>
          <p:cNvPr id="17" name="円/楕円 16"/>
          <p:cNvSpPr/>
          <p:nvPr/>
        </p:nvSpPr>
        <p:spPr>
          <a:xfrm>
            <a:off x="239976" y="2955907"/>
            <a:ext cx="1189797" cy="1189797"/>
          </a:xfrm>
          <a:prstGeom prst="ellipse">
            <a:avLst/>
          </a:prstGeom>
          <a:solidFill>
            <a:srgbClr val="FBB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南部地区</a:t>
            </a:r>
          </a:p>
        </p:txBody>
      </p:sp>
      <p:sp>
        <p:nvSpPr>
          <p:cNvPr id="18" name="円/楕円 17"/>
          <p:cNvSpPr/>
          <p:nvPr/>
        </p:nvSpPr>
        <p:spPr>
          <a:xfrm>
            <a:off x="220394" y="1745676"/>
            <a:ext cx="1221015" cy="1221015"/>
          </a:xfrm>
          <a:prstGeom prst="ellipse">
            <a:avLst/>
          </a:prstGeom>
          <a:solidFill>
            <a:srgbClr val="928DCD"/>
          </a:solidFill>
          <a:ln>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北部地区</a:t>
            </a:r>
            <a:endParaRPr lang="ja-JP" altLang="en-US" sz="2400" dirty="0">
              <a:solidFill>
                <a:prstClr val="white"/>
              </a:solidFill>
            </a:endParaRPr>
          </a:p>
        </p:txBody>
      </p:sp>
      <p:sp>
        <p:nvSpPr>
          <p:cNvPr id="16" name="円/楕円 15"/>
          <p:cNvSpPr/>
          <p:nvPr/>
        </p:nvSpPr>
        <p:spPr>
          <a:xfrm>
            <a:off x="239976" y="4156514"/>
            <a:ext cx="1189797" cy="1189797"/>
          </a:xfrm>
          <a:prstGeom prst="ellipse">
            <a:avLst/>
          </a:prstGeom>
          <a:solidFill>
            <a:srgbClr val="33D5AB"/>
          </a:solidFill>
          <a:ln>
            <a:solidFill>
              <a:srgbClr val="33D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新治</a:t>
            </a:r>
          </a:p>
        </p:txBody>
      </p:sp>
      <p:sp>
        <p:nvSpPr>
          <p:cNvPr id="24" name="テキスト ボックス 23"/>
          <p:cNvSpPr txBox="1"/>
          <p:nvPr/>
        </p:nvSpPr>
        <p:spPr>
          <a:xfrm>
            <a:off x="1781952" y="273267"/>
            <a:ext cx="4060707" cy="1200329"/>
          </a:xfrm>
          <a:prstGeom prst="rect">
            <a:avLst/>
          </a:prstGeom>
          <a:noFill/>
        </p:spPr>
        <p:txBody>
          <a:bodyPr wrap="square" rtlCol="0">
            <a:spAutoFit/>
          </a:bodyPr>
          <a:lstStyle/>
          <a:p>
            <a:pPr marL="285750" indent="-285750">
              <a:buClr>
                <a:srgbClr val="F8806C"/>
              </a:buClr>
              <a:buFont typeface="Wingdings" panose="05000000000000000000" pitchFamily="2" charset="2"/>
              <a:buChar char="n"/>
            </a:pPr>
            <a:r>
              <a:rPr lang="ja-JP" altLang="en-US" dirty="0">
                <a:solidFill>
                  <a:prstClr val="black"/>
                </a:solidFill>
              </a:rPr>
              <a:t>大和町再開発事業</a:t>
            </a:r>
          </a:p>
          <a:p>
            <a:pPr marL="285750" indent="-285750">
              <a:buClr>
                <a:srgbClr val="F8806C"/>
              </a:buClr>
              <a:buFont typeface="Wingdings" panose="05000000000000000000" pitchFamily="2" charset="2"/>
              <a:buChar char="n"/>
            </a:pPr>
            <a:r>
              <a:rPr lang="ja-JP" altLang="en-US" dirty="0">
                <a:solidFill>
                  <a:prstClr val="black"/>
                </a:solidFill>
              </a:rPr>
              <a:t>モール５０５の減築再編</a:t>
            </a:r>
          </a:p>
          <a:p>
            <a:pPr marL="285750" indent="-285750">
              <a:buClr>
                <a:srgbClr val="F8806C"/>
              </a:buClr>
              <a:buFont typeface="Wingdings" panose="05000000000000000000" pitchFamily="2" charset="2"/>
              <a:buChar char="n"/>
            </a:pPr>
            <a:r>
              <a:rPr lang="ja-JP" altLang="en-US" dirty="0">
                <a:solidFill>
                  <a:prstClr val="black"/>
                </a:solidFill>
              </a:rPr>
              <a:t>土浦駅－亀城公園軸の形成</a:t>
            </a:r>
          </a:p>
          <a:p>
            <a:pPr marL="285750" indent="-285750">
              <a:buClr>
                <a:srgbClr val="F8806C"/>
              </a:buClr>
              <a:buFont typeface="Wingdings" panose="05000000000000000000" pitchFamily="2" charset="2"/>
              <a:buChar char="n"/>
            </a:pPr>
            <a:r>
              <a:rPr lang="ja-JP" altLang="en-US" dirty="0">
                <a:solidFill>
                  <a:prstClr val="black"/>
                </a:solidFill>
              </a:rPr>
              <a:t>交通混雑緩和による環境負荷の低減</a:t>
            </a:r>
          </a:p>
        </p:txBody>
      </p:sp>
      <p:sp>
        <p:nvSpPr>
          <p:cNvPr id="26" name="テキスト ボックス 25"/>
          <p:cNvSpPr txBox="1"/>
          <p:nvPr/>
        </p:nvSpPr>
        <p:spPr>
          <a:xfrm>
            <a:off x="1334772" y="2090188"/>
            <a:ext cx="3281564" cy="646331"/>
          </a:xfrm>
          <a:prstGeom prst="rect">
            <a:avLst/>
          </a:prstGeom>
          <a:noFill/>
        </p:spPr>
        <p:txBody>
          <a:bodyPr wrap="square" rtlCol="0">
            <a:spAutoFit/>
          </a:bodyPr>
          <a:lstStyle/>
          <a:p>
            <a:pPr marL="800100" lvl="1" indent="-342900">
              <a:buClr>
                <a:srgbClr val="928DCD"/>
              </a:buClr>
              <a:buFont typeface="Wingdings" panose="05000000000000000000" pitchFamily="2" charset="2"/>
              <a:buChar char="n"/>
            </a:pPr>
            <a:r>
              <a:rPr lang="ja-JP" altLang="en-US" dirty="0">
                <a:solidFill>
                  <a:prstClr val="black"/>
                </a:solidFill>
              </a:rPr>
              <a:t>工場こどもプロジェクト</a:t>
            </a:r>
            <a:endParaRPr lang="en-US" altLang="ja-JP" dirty="0">
              <a:solidFill>
                <a:prstClr val="black"/>
              </a:solidFill>
            </a:endParaRPr>
          </a:p>
          <a:p>
            <a:pPr marL="800100" lvl="1" indent="-342900">
              <a:buClr>
                <a:srgbClr val="928DCD"/>
              </a:buClr>
              <a:buFont typeface="Wingdings" panose="05000000000000000000" pitchFamily="2" charset="2"/>
              <a:buChar char="n"/>
            </a:pPr>
            <a:r>
              <a:rPr lang="ja-JP" altLang="en-US" dirty="0">
                <a:solidFill>
                  <a:prstClr val="black"/>
                </a:solidFill>
              </a:rPr>
              <a:t>健やかおおつ野プラン</a:t>
            </a:r>
            <a:endParaRPr lang="en-US" altLang="ja-JP" dirty="0">
              <a:solidFill>
                <a:prstClr val="black"/>
              </a:solidFill>
            </a:endParaRPr>
          </a:p>
        </p:txBody>
      </p:sp>
      <p:sp>
        <p:nvSpPr>
          <p:cNvPr id="28" name="テキスト ボックス 27"/>
          <p:cNvSpPr txBox="1"/>
          <p:nvPr/>
        </p:nvSpPr>
        <p:spPr>
          <a:xfrm>
            <a:off x="1781952" y="3041640"/>
            <a:ext cx="3289153" cy="923330"/>
          </a:xfrm>
          <a:prstGeom prst="rect">
            <a:avLst/>
          </a:prstGeom>
          <a:noFill/>
        </p:spPr>
        <p:txBody>
          <a:bodyPr wrap="square" rtlCol="0">
            <a:spAutoFit/>
          </a:bodyPr>
          <a:lstStyle/>
          <a:p>
            <a:pPr marL="342900" indent="-342900">
              <a:buClr>
                <a:srgbClr val="FBB425"/>
              </a:buClr>
              <a:buFont typeface="Wingdings" panose="05000000000000000000" pitchFamily="2" charset="2"/>
              <a:buChar char="n"/>
            </a:pPr>
            <a:r>
              <a:rPr lang="en-US" altLang="ja-JP" dirty="0">
                <a:solidFill>
                  <a:prstClr val="black"/>
                </a:solidFill>
              </a:rPr>
              <a:t>『AKINAI』</a:t>
            </a:r>
            <a:r>
              <a:rPr lang="ja-JP" altLang="en-US" dirty="0">
                <a:solidFill>
                  <a:prstClr val="black"/>
                </a:solidFill>
              </a:rPr>
              <a:t>コンバージョン</a:t>
            </a:r>
            <a:endParaRPr lang="en-US" altLang="ja-JP" dirty="0">
              <a:solidFill>
                <a:prstClr val="black"/>
              </a:solidFill>
            </a:endParaRPr>
          </a:p>
          <a:p>
            <a:pPr marL="800100" lvl="1" indent="-342900">
              <a:buClr>
                <a:srgbClr val="FBB425"/>
              </a:buClr>
              <a:buFont typeface="Wingdings" panose="05000000000000000000" pitchFamily="2" charset="2"/>
              <a:buChar char="n"/>
            </a:pPr>
            <a:r>
              <a:rPr lang="ja-JP" altLang="en-US" dirty="0">
                <a:solidFill>
                  <a:prstClr val="black"/>
                </a:solidFill>
              </a:rPr>
              <a:t>空きルームバンク設立</a:t>
            </a:r>
            <a:endParaRPr lang="en-US" altLang="ja-JP" dirty="0">
              <a:solidFill>
                <a:prstClr val="black"/>
              </a:solidFill>
            </a:endParaRPr>
          </a:p>
          <a:p>
            <a:pPr marL="800100" lvl="1" indent="-342900">
              <a:buClr>
                <a:srgbClr val="FBB425"/>
              </a:buClr>
              <a:buFont typeface="Wingdings" panose="05000000000000000000" pitchFamily="2" charset="2"/>
              <a:buChar char="n"/>
            </a:pPr>
            <a:r>
              <a:rPr lang="ja-JP" altLang="en-US" dirty="0" err="1">
                <a:solidFill>
                  <a:prstClr val="black"/>
                </a:solidFill>
              </a:rPr>
              <a:t>さんぱる</a:t>
            </a:r>
            <a:r>
              <a:rPr lang="ja-JP" altLang="en-US" dirty="0">
                <a:solidFill>
                  <a:prstClr val="black"/>
                </a:solidFill>
              </a:rPr>
              <a:t>オフィス計画</a:t>
            </a:r>
          </a:p>
        </p:txBody>
      </p:sp>
      <p:sp>
        <p:nvSpPr>
          <p:cNvPr id="30" name="テキスト ボックス 29"/>
          <p:cNvSpPr txBox="1"/>
          <p:nvPr/>
        </p:nvSpPr>
        <p:spPr>
          <a:xfrm>
            <a:off x="1820194" y="4661047"/>
            <a:ext cx="3170874" cy="369332"/>
          </a:xfrm>
          <a:prstGeom prst="rect">
            <a:avLst/>
          </a:prstGeom>
          <a:noFill/>
        </p:spPr>
        <p:txBody>
          <a:bodyPr wrap="square" rtlCol="0">
            <a:spAutoFit/>
          </a:bodyPr>
          <a:lstStyle/>
          <a:p>
            <a:pPr marL="342900" indent="-342900">
              <a:buClr>
                <a:srgbClr val="33D5AB"/>
              </a:buClr>
              <a:buFont typeface="Wingdings" charset="2"/>
              <a:buChar char="n"/>
            </a:pPr>
            <a:r>
              <a:rPr lang="ja-JP" altLang="en-US" dirty="0">
                <a:solidFill>
                  <a:prstClr val="black"/>
                </a:solidFill>
              </a:rPr>
              <a:t>道の駅の</a:t>
            </a:r>
            <a:r>
              <a:rPr lang="ja-JP" altLang="en-US" dirty="0" smtClean="0">
                <a:solidFill>
                  <a:prstClr val="black"/>
                </a:solidFill>
              </a:rPr>
              <a:t>設置</a:t>
            </a:r>
            <a:endParaRPr lang="en-US" altLang="ja-JP" dirty="0">
              <a:solidFill>
                <a:prstClr val="black"/>
              </a:solidFill>
            </a:endParaRPr>
          </a:p>
        </p:txBody>
      </p:sp>
      <p:sp>
        <p:nvSpPr>
          <p:cNvPr id="31" name="テキスト ボックス 30"/>
          <p:cNvSpPr txBox="1"/>
          <p:nvPr/>
        </p:nvSpPr>
        <p:spPr>
          <a:xfrm>
            <a:off x="1820194" y="5970956"/>
            <a:ext cx="3209116" cy="646331"/>
          </a:xfrm>
          <a:prstGeom prst="rect">
            <a:avLst/>
          </a:prstGeom>
          <a:noFill/>
        </p:spPr>
        <p:txBody>
          <a:bodyPr wrap="square" rtlCol="0">
            <a:spAutoFit/>
          </a:bodyPr>
          <a:lstStyle/>
          <a:p>
            <a:pPr marL="342900" indent="-342900">
              <a:buClr>
                <a:srgbClr val="2FA4D9"/>
              </a:buClr>
              <a:buFont typeface="Wingdings" charset="2"/>
              <a:buChar char="n"/>
            </a:pPr>
            <a:r>
              <a:rPr lang="ja-JP" altLang="en-US">
                <a:solidFill>
                  <a:prstClr val="black"/>
                </a:solidFill>
              </a:rPr>
              <a:t>人工なぎさプロジェクト</a:t>
            </a:r>
            <a:endParaRPr lang="en-US" altLang="ja-JP">
              <a:solidFill>
                <a:prstClr val="black"/>
              </a:solidFill>
            </a:endParaRPr>
          </a:p>
          <a:p>
            <a:pPr marL="342900" indent="-342900">
              <a:buClr>
                <a:srgbClr val="2FA4D9"/>
              </a:buClr>
              <a:buFont typeface="Wingdings" charset="2"/>
              <a:buChar char="n"/>
            </a:pPr>
            <a:r>
              <a:rPr lang="ja-JP" altLang="en-US">
                <a:solidFill>
                  <a:prstClr val="black"/>
                </a:solidFill>
              </a:rPr>
              <a:t>サイクリストの拠点づくり</a:t>
            </a:r>
            <a:endParaRPr lang="en-US" altLang="ja-JP" dirty="0">
              <a:solidFill>
                <a:prstClr val="black"/>
              </a:solidFill>
            </a:endParaRPr>
          </a:p>
        </p:txBody>
      </p:sp>
    </p:spTree>
    <p:extLst>
      <p:ext uri="{BB962C8B-B14F-4D97-AF65-F5344CB8AC3E}">
        <p14:creationId xmlns:p14="http://schemas.microsoft.com/office/powerpoint/2010/main" val="16086524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5452258" y="4396838"/>
            <a:ext cx="3691742" cy="2461162"/>
          </a:xfrm>
          <a:prstGeom prst="rect">
            <a:avLst/>
          </a:prstGeom>
        </p:spPr>
      </p:pic>
      <p:pic>
        <p:nvPicPr>
          <p:cNvPr id="3" name="図 2" descr="名称未設定3.psd"/>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207958" y="266325"/>
            <a:ext cx="5090171" cy="6090025"/>
          </a:xfrm>
          <a:prstGeom prst="rect">
            <a:avLst/>
          </a:prstGeom>
        </p:spPr>
      </p:pic>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38</a:t>
            </a:fld>
            <a:endParaRPr lang="ja-JP" altLang="en-US" sz="2000" dirty="0">
              <a:solidFill>
                <a:prstClr val="black">
                  <a:tint val="75000"/>
                </a:prstClr>
              </a:solidFill>
            </a:endParaRPr>
          </a:p>
        </p:txBody>
      </p:sp>
      <p:pic>
        <p:nvPicPr>
          <p:cNvPr id="5" name="図 4"/>
          <p:cNvPicPr>
            <a:picLocks noChangeAspect="1"/>
          </p:cNvPicPr>
          <p:nvPr/>
        </p:nvPicPr>
        <p:blipFill>
          <a:blip r:embed="rId4" cstate="print">
            <a:clrChange>
              <a:clrFrom>
                <a:srgbClr val="FFFFFF"/>
              </a:clrFrom>
              <a:clrTo>
                <a:srgbClr val="FFFFFF">
                  <a:alpha val="0"/>
                </a:srgbClr>
              </a:clrTo>
            </a:clrChange>
            <a:duotone>
              <a:srgbClr val="ED7D31">
                <a:shade val="45000"/>
                <a:satMod val="135000"/>
              </a:srgbClr>
              <a:prstClr val="white"/>
            </a:duotone>
            <a:extLst>
              <a:ext uri="{28A0092B-C50C-407E-A947-70E740481C1C}">
                <a14:useLocalDpi xmlns:a14="http://schemas.microsoft.com/office/drawing/2010/main" val="0"/>
              </a:ext>
            </a:extLst>
          </a:blip>
          <a:stretch>
            <a:fillRect/>
          </a:stretch>
        </p:blipFill>
        <p:spPr>
          <a:xfrm rot="708119">
            <a:off x="6719674" y="4013330"/>
            <a:ext cx="1021566" cy="864926"/>
          </a:xfrm>
          <a:prstGeom prst="rect">
            <a:avLst/>
          </a:prstGeom>
        </p:spPr>
      </p:pic>
      <p:pic>
        <p:nvPicPr>
          <p:cNvPr id="6" name="図 5"/>
          <p:cNvPicPr>
            <a:picLocks noChangeAspect="1"/>
          </p:cNvPicPr>
          <p:nvPr/>
        </p:nvPicPr>
        <p:blipFill>
          <a:blip r:embed="rId4" cstate="print">
            <a:clrChange>
              <a:clrFrom>
                <a:srgbClr val="FFFFFF"/>
              </a:clrFrom>
              <a:clrTo>
                <a:srgbClr val="FFFFFF">
                  <a:alpha val="0"/>
                </a:srgbClr>
              </a:clrTo>
            </a:clrChange>
            <a:duotone>
              <a:srgbClr val="5B9BD5">
                <a:shade val="45000"/>
                <a:satMod val="135000"/>
              </a:srgbClr>
              <a:prstClr val="white"/>
            </a:duotone>
            <a:extLst>
              <a:ext uri="{28A0092B-C50C-407E-A947-70E740481C1C}">
                <a14:useLocalDpi xmlns:a14="http://schemas.microsoft.com/office/drawing/2010/main" val="0"/>
              </a:ext>
            </a:extLst>
          </a:blip>
          <a:stretch>
            <a:fillRect/>
          </a:stretch>
        </p:blipFill>
        <p:spPr>
          <a:xfrm>
            <a:off x="5651853" y="3908419"/>
            <a:ext cx="1020332" cy="863881"/>
          </a:xfrm>
          <a:prstGeom prst="rect">
            <a:avLst/>
          </a:prstGeom>
        </p:spPr>
      </p:pic>
      <p:pic>
        <p:nvPicPr>
          <p:cNvPr id="7" name="図 6"/>
          <p:cNvPicPr>
            <a:picLocks noChangeAspect="1"/>
          </p:cNvPicPr>
          <p:nvPr/>
        </p:nvPicPr>
        <p:blipFill>
          <a:blip r:embed="rId4" cstate="print">
            <a:clrChange>
              <a:clrFrom>
                <a:srgbClr val="FFFFFF"/>
              </a:clrFrom>
              <a:clrTo>
                <a:srgbClr val="FFFFFF">
                  <a:alpha val="0"/>
                </a:srgbClr>
              </a:clrTo>
            </a:clrChange>
            <a:duotone>
              <a:srgbClr val="70AD47">
                <a:shade val="45000"/>
                <a:satMod val="135000"/>
              </a:srgbClr>
              <a:prstClr val="white"/>
            </a:duotone>
            <a:extLst>
              <a:ext uri="{28A0092B-C50C-407E-A947-70E740481C1C}">
                <a14:useLocalDpi xmlns:a14="http://schemas.microsoft.com/office/drawing/2010/main" val="0"/>
              </a:ext>
            </a:extLst>
          </a:blip>
          <a:stretch>
            <a:fillRect/>
          </a:stretch>
        </p:blipFill>
        <p:spPr>
          <a:xfrm rot="20011231">
            <a:off x="5421722" y="4836277"/>
            <a:ext cx="958607" cy="811621"/>
          </a:xfrm>
          <a:prstGeom prst="rect">
            <a:avLst/>
          </a:prstGeom>
        </p:spPr>
      </p:pic>
      <p:pic>
        <p:nvPicPr>
          <p:cNvPr id="8" name="図 7"/>
          <p:cNvPicPr>
            <a:picLocks noChangeAspect="1"/>
          </p:cNvPicPr>
          <p:nvPr/>
        </p:nvPicPr>
        <p:blipFill>
          <a:blip r:embed="rId4" cstate="print">
            <a:clrChange>
              <a:clrFrom>
                <a:srgbClr val="FFFFFF"/>
              </a:clrFrom>
              <a:clrTo>
                <a:srgbClr val="FFFFFF">
                  <a:alpha val="0"/>
                </a:srgbClr>
              </a:clrTo>
            </a:clrChange>
            <a:duotone>
              <a:srgbClr val="FFC000">
                <a:shade val="45000"/>
                <a:satMod val="135000"/>
              </a:srgbClr>
              <a:prstClr val="white"/>
            </a:duotone>
            <a:extLst>
              <a:ext uri="{28A0092B-C50C-407E-A947-70E740481C1C}">
                <a14:useLocalDpi xmlns:a14="http://schemas.microsoft.com/office/drawing/2010/main" val="0"/>
              </a:ext>
            </a:extLst>
          </a:blip>
          <a:stretch>
            <a:fillRect/>
          </a:stretch>
        </p:blipFill>
        <p:spPr>
          <a:xfrm>
            <a:off x="6162019" y="4532289"/>
            <a:ext cx="968637" cy="820113"/>
          </a:xfrm>
          <a:prstGeom prst="rect">
            <a:avLst/>
          </a:prstGeom>
        </p:spPr>
      </p:pic>
      <p:sp>
        <p:nvSpPr>
          <p:cNvPr id="9" name="テキスト ボックス 8"/>
          <p:cNvSpPr txBox="1"/>
          <p:nvPr/>
        </p:nvSpPr>
        <p:spPr>
          <a:xfrm>
            <a:off x="344384" y="2386940"/>
            <a:ext cx="8342416" cy="923330"/>
          </a:xfrm>
          <a:prstGeom prst="rect">
            <a:avLst/>
          </a:prstGeom>
          <a:noFill/>
        </p:spPr>
        <p:txBody>
          <a:bodyPr wrap="square" rtlCol="0">
            <a:spAutoFit/>
          </a:bodyPr>
          <a:lstStyle/>
          <a:p>
            <a:endParaRPr kumimoji="1" lang="ja-JP" altLang="en-US" sz="5400" dirty="0"/>
          </a:p>
        </p:txBody>
      </p:sp>
      <p:sp>
        <p:nvSpPr>
          <p:cNvPr id="12" name="円/楕円 11"/>
          <p:cNvSpPr/>
          <p:nvPr/>
        </p:nvSpPr>
        <p:spPr>
          <a:xfrm>
            <a:off x="5146420" y="2021815"/>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3" name="円/楕円 12"/>
          <p:cNvSpPr/>
          <p:nvPr/>
        </p:nvSpPr>
        <p:spPr>
          <a:xfrm>
            <a:off x="5928102" y="2063508"/>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7" name="円/楕円 16"/>
          <p:cNvSpPr/>
          <p:nvPr/>
        </p:nvSpPr>
        <p:spPr>
          <a:xfrm>
            <a:off x="6510989" y="2039862"/>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8" name="円/楕円 17"/>
          <p:cNvSpPr/>
          <p:nvPr/>
        </p:nvSpPr>
        <p:spPr>
          <a:xfrm>
            <a:off x="7292671" y="2081555"/>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9" name="円/楕円 18"/>
          <p:cNvSpPr/>
          <p:nvPr/>
        </p:nvSpPr>
        <p:spPr>
          <a:xfrm>
            <a:off x="3918342" y="2837274"/>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0" name="円/楕円 19"/>
          <p:cNvSpPr/>
          <p:nvPr/>
        </p:nvSpPr>
        <p:spPr>
          <a:xfrm>
            <a:off x="4640649" y="2843342"/>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1" name="円/楕円 20"/>
          <p:cNvSpPr/>
          <p:nvPr/>
        </p:nvSpPr>
        <p:spPr>
          <a:xfrm>
            <a:off x="5259160" y="2831571"/>
            <a:ext cx="1270403" cy="1246762"/>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22" name="円/楕円 21"/>
          <p:cNvSpPr/>
          <p:nvPr/>
        </p:nvSpPr>
        <p:spPr>
          <a:xfrm>
            <a:off x="5874588" y="2861389"/>
            <a:ext cx="1270403" cy="1246762"/>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4000" dirty="0">
              <a:solidFill>
                <a:srgbClr val="663300"/>
              </a:solidFill>
            </a:endParaRPr>
          </a:p>
        </p:txBody>
      </p:sp>
      <p:sp>
        <p:nvSpPr>
          <p:cNvPr id="10" name="テキスト ボックス 9"/>
          <p:cNvSpPr txBox="1"/>
          <p:nvPr/>
        </p:nvSpPr>
        <p:spPr>
          <a:xfrm>
            <a:off x="341890" y="2277024"/>
            <a:ext cx="8650224" cy="1569660"/>
          </a:xfrm>
          <a:prstGeom prst="rect">
            <a:avLst/>
          </a:prstGeom>
          <a:noFill/>
        </p:spPr>
        <p:txBody>
          <a:bodyPr wrap="square" rtlCol="0">
            <a:spAutoFit/>
          </a:bodyPr>
          <a:lstStyle/>
          <a:p>
            <a:pPr algn="ctr"/>
            <a:r>
              <a:rPr lang="ja-JP" altLang="en-US" sz="4800" dirty="0" smtClean="0"/>
              <a:t>地区がそれぞれ</a:t>
            </a:r>
            <a:r>
              <a:rPr lang="ja-JP" altLang="en-US" sz="1200" dirty="0" smtClean="0"/>
              <a:t>　</a:t>
            </a:r>
            <a:r>
              <a:rPr lang="ja-JP" altLang="en-US" sz="4800" dirty="0" smtClean="0"/>
              <a:t>か</a:t>
            </a:r>
            <a:r>
              <a:rPr lang="ja-JP" altLang="en-US" sz="1200" dirty="0" smtClean="0"/>
              <a:t>　</a:t>
            </a:r>
            <a:r>
              <a:rPr lang="ja-JP" altLang="en-US" sz="4800" dirty="0" smtClean="0"/>
              <a:t>が</a:t>
            </a:r>
            <a:r>
              <a:rPr lang="ja-JP" altLang="en-US" sz="1200" dirty="0" smtClean="0"/>
              <a:t>　</a:t>
            </a:r>
            <a:r>
              <a:rPr lang="ja-JP" altLang="en-US" sz="4800" dirty="0" smtClean="0"/>
              <a:t>や</a:t>
            </a:r>
            <a:r>
              <a:rPr lang="ja-JP" altLang="en-US" sz="1200" dirty="0" smtClean="0"/>
              <a:t>　</a:t>
            </a:r>
            <a:r>
              <a:rPr lang="ja-JP" altLang="en-US" sz="4800" dirty="0" smtClean="0"/>
              <a:t>き</a:t>
            </a:r>
            <a:endParaRPr lang="en-US" altLang="ja-JP" sz="4800" dirty="0" smtClean="0"/>
          </a:p>
          <a:p>
            <a:pPr algn="ctr"/>
            <a:r>
              <a:rPr kumimoji="1" lang="ja-JP" altLang="en-US" sz="4800" dirty="0" smtClean="0"/>
              <a:t>土浦市として</a:t>
            </a:r>
            <a:r>
              <a:rPr kumimoji="1" lang="ja-JP" altLang="en-US" sz="1200" dirty="0" smtClean="0"/>
              <a:t>　</a:t>
            </a:r>
            <a:r>
              <a:rPr kumimoji="1" lang="ja-JP" altLang="en-US" sz="4800" dirty="0" smtClean="0"/>
              <a:t>き</a:t>
            </a:r>
            <a:r>
              <a:rPr kumimoji="1" lang="ja-JP" altLang="en-US" sz="1200" dirty="0" smtClean="0"/>
              <a:t>　</a:t>
            </a:r>
            <a:r>
              <a:rPr kumimoji="1" lang="ja-JP" altLang="en-US" sz="4800" dirty="0" smtClean="0"/>
              <a:t>ら</a:t>
            </a:r>
            <a:r>
              <a:rPr kumimoji="1" lang="ja-JP" altLang="en-US" sz="1200" dirty="0" smtClean="0"/>
              <a:t>　</a:t>
            </a:r>
            <a:r>
              <a:rPr kumimoji="1" lang="ja-JP" altLang="en-US" sz="4800" dirty="0" smtClean="0"/>
              <a:t>め</a:t>
            </a:r>
            <a:r>
              <a:rPr kumimoji="1" lang="ja-JP" altLang="en-US" sz="1200" dirty="0" smtClean="0"/>
              <a:t>　</a:t>
            </a:r>
            <a:r>
              <a:rPr kumimoji="1" lang="ja-JP" altLang="en-US" sz="4800" dirty="0" smtClean="0"/>
              <a:t>く</a:t>
            </a:r>
            <a:r>
              <a:rPr kumimoji="1" lang="ja-JP" altLang="en-US" sz="1200" dirty="0" smtClean="0"/>
              <a:t>　</a:t>
            </a:r>
            <a:r>
              <a:rPr kumimoji="1" lang="ja-JP" altLang="en-US" sz="4800" dirty="0" smtClean="0"/>
              <a:t>まちへ</a:t>
            </a:r>
            <a:endParaRPr kumimoji="1" lang="ja-JP" altLang="en-US" sz="4800" dirty="0"/>
          </a:p>
        </p:txBody>
      </p:sp>
    </p:spTree>
    <p:extLst>
      <p:ext uri="{BB962C8B-B14F-4D97-AF65-F5344CB8AC3E}">
        <p14:creationId xmlns:p14="http://schemas.microsoft.com/office/powerpoint/2010/main" val="9090606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39</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4000" b="0" i="0" u="none" strike="noStrike" kern="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4" name="角丸四角形 3"/>
          <p:cNvSpPr/>
          <p:nvPr/>
        </p:nvSpPr>
        <p:spPr>
          <a:xfrm>
            <a:off x="384665" y="140706"/>
            <a:ext cx="2935184"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4000" kern="0" noProof="0" dirty="0" smtClean="0">
                <a:solidFill>
                  <a:prstClr val="black"/>
                </a:solidFill>
                <a:latin typeface="HGS明朝E" panose="02020900000000000000" pitchFamily="18" charset="-128"/>
                <a:ea typeface="HGS明朝E" panose="02020900000000000000" pitchFamily="18" charset="-128"/>
              </a:rPr>
              <a:t>今後の方針</a:t>
            </a:r>
            <a:endParaRPr kumimoji="0" lang="ja-JP" altLang="en-US" sz="4000" b="0" i="0" u="none" strike="noStrike" kern="0" cap="none" spc="0" normalizeH="0" baseline="0" noProof="0" dirty="0" smtClean="0">
              <a:ln>
                <a:noFill/>
              </a:ln>
              <a:solidFill>
                <a:prstClr val="black"/>
              </a:solidFill>
              <a:effectLst/>
              <a:uLnTx/>
              <a:uFillTx/>
              <a:latin typeface="HGS明朝E" panose="02020900000000000000" pitchFamily="18" charset="-128"/>
              <a:ea typeface="HGS明朝E" panose="02020900000000000000" pitchFamily="18" charset="-128"/>
              <a:cs typeface="+mn-cs"/>
            </a:endParaRPr>
          </a:p>
        </p:txBody>
      </p:sp>
      <p:sp>
        <p:nvSpPr>
          <p:cNvPr id="5" name="テキスト ボックス 4"/>
          <p:cNvSpPr txBox="1"/>
          <p:nvPr/>
        </p:nvSpPr>
        <p:spPr>
          <a:xfrm>
            <a:off x="324853" y="1528011"/>
            <a:ext cx="8361947" cy="3539430"/>
          </a:xfrm>
          <a:prstGeom prst="rect">
            <a:avLst/>
          </a:prstGeom>
          <a:noFill/>
        </p:spPr>
        <p:txBody>
          <a:bodyPr wrap="square" rtlCol="0">
            <a:spAutoFit/>
          </a:bodyPr>
          <a:lstStyle/>
          <a:p>
            <a:pPr marL="342900" indent="-342900">
              <a:buClr>
                <a:srgbClr val="FBB425"/>
              </a:buClr>
              <a:buFont typeface="Wingdings" panose="05000000000000000000" pitchFamily="2" charset="2"/>
              <a:buChar char="n"/>
            </a:pPr>
            <a:r>
              <a:rPr lang="ja-JP" altLang="en-US" sz="2800" dirty="0" smtClean="0"/>
              <a:t>各提案の具体化、実現可能性の評価</a:t>
            </a:r>
            <a:endParaRPr lang="en-US" altLang="ja-JP" sz="2800" dirty="0"/>
          </a:p>
          <a:p>
            <a:pPr marL="342900" indent="-342900">
              <a:buClr>
                <a:srgbClr val="FBB425"/>
              </a:buClr>
              <a:buFont typeface="Wingdings" panose="05000000000000000000" pitchFamily="2" charset="2"/>
              <a:buChar char="n"/>
            </a:pPr>
            <a:r>
              <a:rPr lang="ja-JP" altLang="en-US" sz="2800" dirty="0" smtClean="0"/>
              <a:t>荒川沖駅周辺に住む小学生の子供を持つ家庭を　対象にしたアンケート調査</a:t>
            </a:r>
            <a:endParaRPr lang="en-US" altLang="ja-JP" sz="2800" dirty="0" smtClean="0"/>
          </a:p>
          <a:p>
            <a:pPr marL="342900" indent="-342900">
              <a:buClr>
                <a:srgbClr val="FBB425"/>
              </a:buClr>
              <a:buFont typeface="Wingdings" panose="05000000000000000000" pitchFamily="2" charset="2"/>
              <a:buChar char="n"/>
            </a:pPr>
            <a:r>
              <a:rPr lang="ja-JP" altLang="en-US" sz="2800" dirty="0" smtClean="0"/>
              <a:t>道の</a:t>
            </a:r>
            <a:r>
              <a:rPr lang="ja-JP" altLang="en-US" sz="2800" dirty="0"/>
              <a:t>駅</a:t>
            </a:r>
            <a:r>
              <a:rPr lang="ja-JP" altLang="en-US" sz="2800" dirty="0" smtClean="0"/>
              <a:t>へのヒアリング</a:t>
            </a:r>
            <a:endParaRPr lang="en-US" altLang="ja-JP" sz="2800" dirty="0" smtClean="0"/>
          </a:p>
          <a:p>
            <a:pPr marL="342900" indent="-342900">
              <a:buClr>
                <a:srgbClr val="FBB425"/>
              </a:buClr>
              <a:buFont typeface="Wingdings" panose="05000000000000000000" pitchFamily="2" charset="2"/>
              <a:buChar char="n"/>
            </a:pPr>
            <a:r>
              <a:rPr lang="ja-JP" altLang="en-US" sz="2800" dirty="0"/>
              <a:t>施策</a:t>
            </a:r>
            <a:r>
              <a:rPr kumimoji="1" lang="ja-JP" altLang="en-US" sz="2800" dirty="0" smtClean="0"/>
              <a:t>の波及効果の見直し・費用対効果の算出</a:t>
            </a:r>
            <a:endParaRPr kumimoji="1" lang="en-US" altLang="ja-JP" sz="2800" dirty="0" smtClean="0"/>
          </a:p>
          <a:p>
            <a:pPr marL="342900" indent="-342900">
              <a:buClr>
                <a:srgbClr val="FBB425"/>
              </a:buClr>
              <a:buFont typeface="Wingdings" panose="05000000000000000000" pitchFamily="2" charset="2"/>
              <a:buChar char="n"/>
            </a:pPr>
            <a:r>
              <a:rPr lang="en-US" altLang="ja-JP" sz="2800" dirty="0" smtClean="0"/>
              <a:t>Photoshop</a:t>
            </a:r>
            <a:r>
              <a:rPr lang="ja-JP" altLang="en-US" sz="2800" dirty="0" smtClean="0"/>
              <a:t>による修景作業</a:t>
            </a:r>
            <a:endParaRPr lang="en-US" altLang="ja-JP" sz="2800" dirty="0" smtClean="0"/>
          </a:p>
          <a:p>
            <a:pPr>
              <a:buClr>
                <a:srgbClr val="FBB425"/>
              </a:buClr>
            </a:pPr>
            <a:endParaRPr lang="en-US" altLang="ja-JP" sz="2800" dirty="0" smtClean="0"/>
          </a:p>
          <a:p>
            <a:pPr>
              <a:buClr>
                <a:srgbClr val="FBB425"/>
              </a:buClr>
            </a:pPr>
            <a:endParaRPr kumimoji="1" lang="ja-JP" altLang="en-US" sz="2800" dirty="0"/>
          </a:p>
        </p:txBody>
      </p:sp>
    </p:spTree>
    <p:extLst>
      <p:ext uri="{BB962C8B-B14F-4D97-AF65-F5344CB8AC3E}">
        <p14:creationId xmlns:p14="http://schemas.microsoft.com/office/powerpoint/2010/main" val="1098190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名称未設定1.psd"/>
          <p:cNvPicPr>
            <a:picLocks noChangeAspect="1"/>
          </p:cNvPicPr>
          <p:nvPr/>
        </p:nvPicPr>
        <p:blipFill>
          <a:blip r:embed="rId2" cstate="print">
            <a:alphaModFix amt="87000"/>
            <a:extLst>
              <a:ext uri="{28A0092B-C50C-407E-A947-70E740481C1C}">
                <a14:useLocalDpi xmlns:a14="http://schemas.microsoft.com/office/drawing/2010/main" val="0"/>
              </a:ext>
            </a:extLst>
          </a:blip>
          <a:stretch>
            <a:fillRect/>
          </a:stretch>
        </p:blipFill>
        <p:spPr>
          <a:xfrm>
            <a:off x="2786658" y="1671507"/>
            <a:ext cx="3771503" cy="4512333"/>
          </a:xfrm>
          <a:prstGeom prst="rect">
            <a:avLst/>
          </a:prstGeom>
        </p:spPr>
      </p:pic>
      <p:sp>
        <p:nvSpPr>
          <p:cNvPr id="3" name="スライド番号プレースホルダー 2"/>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4</a:t>
            </a:fld>
            <a:endParaRPr lang="ja-JP" altLang="en-US" sz="2000" dirty="0">
              <a:solidFill>
                <a:prstClr val="black">
                  <a:tint val="75000"/>
                </a:prstClr>
              </a:solidFill>
            </a:endParaRPr>
          </a:p>
        </p:txBody>
      </p:sp>
      <p:sp>
        <p:nvSpPr>
          <p:cNvPr id="4" name="正方形/長方形 3"/>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a:rPr>
              <a:t>ダイヤモンド土浦</a:t>
            </a:r>
            <a:endParaRPr lang="ja-JP" altLang="en-US" sz="4000" dirty="0">
              <a:solidFill>
                <a:prstClr val="black"/>
              </a:solidFill>
              <a:latin typeface="ＭＳ Ｐゴシック"/>
            </a:endParaRPr>
          </a:p>
        </p:txBody>
      </p:sp>
      <p:sp>
        <p:nvSpPr>
          <p:cNvPr id="5" name="角丸四角形 4"/>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将来都市像</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sp>
        <p:nvSpPr>
          <p:cNvPr id="8" name="テキスト ボックス 7"/>
          <p:cNvSpPr txBox="1"/>
          <p:nvPr/>
        </p:nvSpPr>
        <p:spPr>
          <a:xfrm>
            <a:off x="1356914" y="6139357"/>
            <a:ext cx="6430170" cy="584775"/>
          </a:xfrm>
          <a:prstGeom prst="rect">
            <a:avLst/>
          </a:prstGeom>
          <a:noFill/>
          <a:ln>
            <a:noFill/>
          </a:ln>
        </p:spPr>
        <p:txBody>
          <a:bodyPr wrap="square" rtlCol="0">
            <a:spAutoFit/>
          </a:bodyPr>
          <a:lstStyle/>
          <a:p>
            <a:pPr algn="ctr">
              <a:buClr>
                <a:srgbClr val="002060"/>
              </a:buClr>
            </a:pPr>
            <a:r>
              <a:rPr lang="ja-JP" altLang="en-US" sz="3200" dirty="0" smtClean="0">
                <a:solidFill>
                  <a:srgbClr val="FBB425"/>
                </a:solidFill>
                <a:latin typeface="ＭＳ Ｐゴシック"/>
              </a:rPr>
              <a:t>輝き</a:t>
            </a:r>
            <a:r>
              <a:rPr lang="ja-JP" altLang="en-US" sz="2400" dirty="0" smtClean="0">
                <a:solidFill>
                  <a:prstClr val="black"/>
                </a:solidFill>
                <a:latin typeface="ＭＳ Ｐゴシック"/>
              </a:rPr>
              <a:t>を放つ</a:t>
            </a:r>
            <a:r>
              <a:rPr lang="ja-JP" altLang="en-US" sz="2800" dirty="0" smtClean="0">
                <a:solidFill>
                  <a:srgbClr val="E5564B"/>
                </a:solidFill>
                <a:latin typeface="ＭＳ Ｐゴシック"/>
              </a:rPr>
              <a:t>魅力</a:t>
            </a:r>
            <a:r>
              <a:rPr lang="ja-JP" altLang="en-US" sz="2400" dirty="0" smtClean="0">
                <a:solidFill>
                  <a:prstClr val="black"/>
                </a:solidFill>
                <a:latin typeface="ＭＳ Ｐゴシック"/>
              </a:rPr>
              <a:t>あるまちへ</a:t>
            </a:r>
            <a:endParaRPr lang="en-US" altLang="ja-JP" sz="2400" dirty="0" smtClean="0">
              <a:solidFill>
                <a:prstClr val="black"/>
              </a:solidFill>
              <a:latin typeface="ＭＳ Ｐゴシック"/>
            </a:endParaRPr>
          </a:p>
        </p:txBody>
      </p:sp>
      <p:pic>
        <p:nvPicPr>
          <p:cNvPr id="1026" name="Picture 2" descr="あかちゃん"/>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065" y="2659382"/>
            <a:ext cx="1365979" cy="2056312"/>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p:cNvSpPr txBox="1"/>
          <p:nvPr/>
        </p:nvSpPr>
        <p:spPr>
          <a:xfrm>
            <a:off x="-135607" y="6978212"/>
            <a:ext cx="3252652" cy="400110"/>
          </a:xfrm>
          <a:prstGeom prst="rect">
            <a:avLst/>
          </a:prstGeom>
          <a:noFill/>
        </p:spPr>
        <p:txBody>
          <a:bodyPr wrap="square" rtlCol="0">
            <a:spAutoFit/>
          </a:bodyPr>
          <a:lstStyle/>
          <a:p>
            <a:r>
              <a:rPr lang="ja-JP" altLang="en-US" sz="1000" dirty="0" smtClean="0"/>
              <a:t>子供と赤ちゃん</a:t>
            </a:r>
            <a:r>
              <a:rPr lang="en-US" altLang="ja-JP" sz="1000" dirty="0" smtClean="0"/>
              <a:t>http</a:t>
            </a:r>
            <a:r>
              <a:rPr lang="en-US" altLang="ja-JP" sz="1000" dirty="0"/>
              <a:t>://happyoasis.net/wp-content/uploads/p54.jpg</a:t>
            </a:r>
            <a:endParaRPr kumimoji="1" lang="ja-JP" altLang="en-US" sz="1000" dirty="0"/>
          </a:p>
        </p:txBody>
      </p:sp>
      <p:pic>
        <p:nvPicPr>
          <p:cNvPr id="1030" name="Picture 6" descr="http://www.ken-o-do-ibaraki.com/kanko/photo_gallery/images/tsuchiura/ph_tsuchiura_b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2632" y="-1663854"/>
            <a:ext cx="2469157" cy="16435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テキスト ボックス 9"/>
          <p:cNvSpPr txBox="1"/>
          <p:nvPr/>
        </p:nvSpPr>
        <p:spPr>
          <a:xfrm>
            <a:off x="2786658" y="7178267"/>
            <a:ext cx="5651948" cy="246221"/>
          </a:xfrm>
          <a:prstGeom prst="rect">
            <a:avLst/>
          </a:prstGeom>
          <a:noFill/>
        </p:spPr>
        <p:txBody>
          <a:bodyPr wrap="square" rtlCol="0">
            <a:spAutoFit/>
          </a:bodyPr>
          <a:lstStyle/>
          <a:p>
            <a:r>
              <a:rPr lang="ja-JP" altLang="en-US" sz="1000" dirty="0" smtClean="0"/>
              <a:t>花火</a:t>
            </a:r>
            <a:r>
              <a:rPr lang="en-US" altLang="ja-JP" sz="1000" dirty="0" smtClean="0"/>
              <a:t>http</a:t>
            </a:r>
            <a:r>
              <a:rPr lang="en-US" altLang="ja-JP" sz="1000" dirty="0"/>
              <a:t>://</a:t>
            </a:r>
            <a:r>
              <a:rPr lang="en-US" altLang="ja-JP" sz="1000" dirty="0" smtClean="0"/>
              <a:t>www.ken-o-do-ibaraki.com/kanko/photo_gallery/images/tsuchiura_s/ph_tsuchiura001.jpg</a:t>
            </a:r>
            <a:endParaRPr kumimoji="1" lang="ja-JP" altLang="en-US" sz="1000" dirty="0"/>
          </a:p>
        </p:txBody>
      </p:sp>
      <p:pic>
        <p:nvPicPr>
          <p:cNvPr id="1032" name="Picture 8" descr="http://www.ken-o-do-ibaraki.com/kanko/photo_gallery/images/tsuchiura_s/ph_tsuchiura00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0382" y="-1758745"/>
            <a:ext cx="2089100" cy="14884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4" name="Picture 10" descr="http://www.ken-o-do-ibaraki.com/kanko/photo_gallery/images/tsuchiura_s/ph_tsuchiura01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3114" y="-1696881"/>
            <a:ext cx="2274117" cy="15208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6" name="Picture 12" descr="http://www.ken-o-do-ibaraki.com/kanko/photo_gallery/images/tsuchiura_s/ph_tsuchiura006.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882" y="1229539"/>
            <a:ext cx="2337331" cy="15338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40" name="Picture 16" descr="http://www.ken-o-do-ibaraki.com/kanko/photo_gallery/images/tsuchiura_s/ph_tsuchiura02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03521" y="-2129876"/>
            <a:ext cx="2237511" cy="14963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42" name="Picture 18" descr="http://www.ken-o-do-ibaraki.com/kanko/photo_gallery/images/tsuchiura_s/ph_tsuchiura026.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4665" y="4796983"/>
            <a:ext cx="2057939" cy="13762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2786658" y="6978212"/>
            <a:ext cx="6357342" cy="246221"/>
          </a:xfrm>
          <a:prstGeom prst="rect">
            <a:avLst/>
          </a:prstGeom>
          <a:noFill/>
        </p:spPr>
        <p:txBody>
          <a:bodyPr wrap="square" rtlCol="0">
            <a:spAutoFit/>
          </a:bodyPr>
          <a:lstStyle/>
          <a:p>
            <a:r>
              <a:rPr lang="en-US" altLang="ja-JP" sz="1000" dirty="0"/>
              <a:t>http://www.ken-o-do-ibaraki.com/kanko/photo_gallery/tsuchiura.html</a:t>
            </a:r>
            <a:endParaRPr kumimoji="1" lang="ja-JP" altLang="en-US" sz="1000" dirty="0"/>
          </a:p>
        </p:txBody>
      </p:sp>
      <p:pic>
        <p:nvPicPr>
          <p:cNvPr id="2" name="図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70041" y="4745348"/>
            <a:ext cx="2341934" cy="1565532"/>
          </a:xfrm>
          <a:prstGeom prst="rect">
            <a:avLst/>
          </a:prstGeom>
          <a:ln>
            <a:noFill/>
          </a:ln>
          <a:effectLst>
            <a:softEdge rad="112500"/>
          </a:effectLst>
        </p:spPr>
      </p:pic>
      <p:pic>
        <p:nvPicPr>
          <p:cNvPr id="12" name="図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37567" y="3218017"/>
            <a:ext cx="2282865" cy="1468643"/>
          </a:xfrm>
          <a:prstGeom prst="rect">
            <a:avLst/>
          </a:prstGeom>
          <a:ln>
            <a:noFill/>
          </a:ln>
          <a:effectLst>
            <a:softEdge rad="112500"/>
          </a:effectLst>
        </p:spPr>
      </p:pic>
      <p:pic>
        <p:nvPicPr>
          <p:cNvPr id="13" name="図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6674" y="2986793"/>
            <a:ext cx="2383082" cy="1588101"/>
          </a:xfrm>
          <a:prstGeom prst="rect">
            <a:avLst/>
          </a:prstGeom>
          <a:ln>
            <a:noFill/>
          </a:ln>
          <a:effectLst>
            <a:softEdge rad="112500"/>
          </a:effectLst>
        </p:spPr>
      </p:pic>
      <p:pic>
        <p:nvPicPr>
          <p:cNvPr id="21" name="図 20"/>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507189" y="1517618"/>
            <a:ext cx="2163175" cy="1622381"/>
          </a:xfrm>
          <a:prstGeom prst="rect">
            <a:avLst/>
          </a:prstGeom>
          <a:ln>
            <a:noFill/>
          </a:ln>
          <a:effectLst>
            <a:softEdge rad="112500"/>
          </a:effectLst>
        </p:spPr>
      </p:pic>
      <p:pic>
        <p:nvPicPr>
          <p:cNvPr id="6" name="図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94986" y="1191857"/>
            <a:ext cx="1928916" cy="1446687"/>
          </a:xfrm>
          <a:prstGeom prst="rect">
            <a:avLst/>
          </a:prstGeom>
          <a:ln>
            <a:noFill/>
          </a:ln>
          <a:effectLst>
            <a:softEdge rad="112500"/>
          </a:effectLst>
        </p:spPr>
      </p:pic>
    </p:spTree>
    <p:extLst>
      <p:ext uri="{BB962C8B-B14F-4D97-AF65-F5344CB8AC3E}">
        <p14:creationId xmlns:p14="http://schemas.microsoft.com/office/powerpoint/2010/main" val="264705920"/>
      </p:ext>
    </p:extLst>
  </p:cSld>
  <p:clrMapOvr>
    <a:masterClrMapping/>
  </p:clrMapOvr>
  <mc:AlternateContent xmlns:mc="http://schemas.openxmlformats.org/markup-compatibility/2006" xmlns:p14="http://schemas.microsoft.com/office/powerpoint/2010/main">
    <mc:Choice Requires="p14">
      <p:transition spd="slow" p14:dur="2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1037968"/>
          </a:xfrm>
          <a:prstGeom prst="rect">
            <a:avLst/>
          </a:prstGeom>
          <a:pattFill prst="pct25">
            <a:fgClr>
              <a:srgbClr val="FFFF99"/>
            </a:fgClr>
            <a:bgClr>
              <a:sysClr val="window" lastClr="FFFFFF"/>
            </a:bgClr>
          </a:pattFill>
          <a:ln w="12700" cap="flat" cmpd="sng" algn="ctr">
            <a:solidFill>
              <a:sysClr val="window" lastClr="FFFFFF">
                <a:lumMod val="50000"/>
              </a:sysClr>
            </a:solid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4000" b="0" i="0" u="none" strike="noStrike" kern="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5" name="角丸四角形 4"/>
          <p:cNvSpPr/>
          <p:nvPr/>
        </p:nvSpPr>
        <p:spPr>
          <a:xfrm>
            <a:off x="384665" y="140706"/>
            <a:ext cx="3915486" cy="756555"/>
          </a:xfrm>
          <a:prstGeom prst="roundRect">
            <a:avLst/>
          </a:prstGeom>
          <a:solidFill>
            <a:srgbClr val="FFFF99"/>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4000" kern="0" dirty="0" smtClean="0">
                <a:solidFill>
                  <a:prstClr val="black"/>
                </a:solidFill>
                <a:latin typeface="HGS明朝E" panose="02020900000000000000" pitchFamily="18" charset="-128"/>
                <a:ea typeface="HGS明朝E" panose="02020900000000000000" pitchFamily="18" charset="-128"/>
              </a:rPr>
              <a:t>参考文献・謝辞</a:t>
            </a:r>
            <a:endParaRPr kumimoji="0" lang="ja-JP" altLang="en-US" sz="4000" b="0" i="0" u="none" strike="noStrike" kern="0" cap="none" spc="0" normalizeH="0" baseline="0" noProof="0" dirty="0" smtClean="0">
              <a:ln>
                <a:noFill/>
              </a:ln>
              <a:solidFill>
                <a:prstClr val="black"/>
              </a:solidFill>
              <a:effectLst/>
              <a:uLnTx/>
              <a:uFillTx/>
              <a:latin typeface="HGS明朝E" panose="02020900000000000000" pitchFamily="18" charset="-128"/>
              <a:ea typeface="HGS明朝E" panose="02020900000000000000" pitchFamily="18" charset="-128"/>
              <a:cs typeface="+mn-cs"/>
            </a:endParaRPr>
          </a:p>
        </p:txBody>
      </p:sp>
      <p:sp>
        <p:nvSpPr>
          <p:cNvPr id="2" name="スライド番号プレースホルダー 1"/>
          <p:cNvSpPr>
            <a:spLocks noGrp="1"/>
          </p:cNvSpPr>
          <p:nvPr>
            <p:ph type="sldNum" sz="quarter" idx="12"/>
          </p:nvPr>
        </p:nvSpPr>
        <p:spPr/>
        <p:txBody>
          <a:bodyPr/>
          <a:lstStyle/>
          <a:p>
            <a:fld id="{0BB1508F-D018-9240-A02E-51D33B9A99DD}" type="slidenum">
              <a:rPr lang="ja-JP" altLang="en-US" sz="2000" smtClean="0">
                <a:solidFill>
                  <a:prstClr val="black">
                    <a:tint val="75000"/>
                  </a:prstClr>
                </a:solidFill>
              </a:rPr>
              <a:pPr/>
              <a:t>40</a:t>
            </a:fld>
            <a:endParaRPr lang="ja-JP" altLang="en-US" sz="2000" dirty="0">
              <a:solidFill>
                <a:prstClr val="black">
                  <a:tint val="75000"/>
                </a:prstClr>
              </a:solidFill>
            </a:endParaRPr>
          </a:p>
        </p:txBody>
      </p:sp>
      <p:sp>
        <p:nvSpPr>
          <p:cNvPr id="6" name="テキスト ボックス 5"/>
          <p:cNvSpPr txBox="1"/>
          <p:nvPr/>
        </p:nvSpPr>
        <p:spPr>
          <a:xfrm>
            <a:off x="28288" y="1614515"/>
            <a:ext cx="8361947" cy="3600986"/>
          </a:xfrm>
          <a:prstGeom prst="rect">
            <a:avLst/>
          </a:prstGeom>
          <a:noFill/>
        </p:spPr>
        <p:txBody>
          <a:bodyPr wrap="square" rtlCol="0">
            <a:spAutoFit/>
          </a:bodyPr>
          <a:lstStyle/>
          <a:p>
            <a:pPr marL="342900" indent="-342900">
              <a:buClr>
                <a:srgbClr val="FBB425"/>
              </a:buClr>
              <a:buFont typeface="Wingdings" panose="05000000000000000000" pitchFamily="2" charset="2"/>
              <a:buChar char="n"/>
            </a:pPr>
            <a:r>
              <a:rPr lang="ja-JP" altLang="en-US" sz="1200" dirty="0" smtClean="0"/>
              <a:t>中心市街地再生と持続可能なまちづくり（</a:t>
            </a:r>
            <a:r>
              <a:rPr lang="en-US" altLang="ja-JP" sz="1200" dirty="0" smtClean="0"/>
              <a:t>2003</a:t>
            </a:r>
            <a:r>
              <a:rPr lang="ja-JP" altLang="en-US" sz="1200" dirty="0" err="1" smtClean="0"/>
              <a:t>、</a:t>
            </a:r>
            <a:r>
              <a:rPr lang="ja-JP" altLang="en-US" sz="1200" dirty="0" smtClean="0"/>
              <a:t>学芸出版社）</a:t>
            </a:r>
            <a:endParaRPr lang="en-US" altLang="ja-JP" sz="1200" dirty="0" smtClean="0"/>
          </a:p>
          <a:p>
            <a:pPr marL="342900" indent="-342900">
              <a:buClr>
                <a:srgbClr val="FBB425"/>
              </a:buClr>
              <a:buFont typeface="Wingdings" panose="05000000000000000000" pitchFamily="2" charset="2"/>
              <a:buChar char="n"/>
            </a:pPr>
            <a:r>
              <a:rPr lang="en-US" altLang="ja-JP" sz="1200" dirty="0" smtClean="0"/>
              <a:t>FM</a:t>
            </a:r>
            <a:r>
              <a:rPr lang="ja-JP" altLang="en-US" sz="1200" dirty="0" smtClean="0"/>
              <a:t>ひたち　</a:t>
            </a:r>
            <a:r>
              <a:rPr lang="en-US" altLang="ja-JP" sz="1200" dirty="0" smtClean="0"/>
              <a:t>HP</a:t>
            </a:r>
          </a:p>
          <a:p>
            <a:pPr marL="342900" indent="-342900">
              <a:buClr>
                <a:srgbClr val="FBB425"/>
              </a:buClr>
              <a:buFont typeface="Wingdings" panose="05000000000000000000" pitchFamily="2" charset="2"/>
              <a:buChar char="n"/>
            </a:pPr>
            <a:r>
              <a:rPr lang="ja-JP" altLang="en-US" sz="1200" dirty="0"/>
              <a:t>安全</a:t>
            </a:r>
            <a:r>
              <a:rPr lang="ja-JP" altLang="en-US" sz="1200" dirty="0" smtClean="0"/>
              <a:t>で</a:t>
            </a:r>
            <a:r>
              <a:rPr lang="ja-JP" altLang="en-US" sz="1200" dirty="0"/>
              <a:t>快適</a:t>
            </a:r>
            <a:r>
              <a:rPr lang="ja-JP" altLang="en-US" sz="1200" dirty="0" smtClean="0"/>
              <a:t>な自転車利用環境創出ガイドライン</a:t>
            </a:r>
            <a:endParaRPr lang="en-US" altLang="ja-JP" sz="1200" dirty="0" smtClean="0"/>
          </a:p>
          <a:p>
            <a:pPr marL="342900" indent="-342900">
              <a:buClr>
                <a:srgbClr val="FBB425"/>
              </a:buClr>
              <a:buFont typeface="Wingdings" panose="05000000000000000000" pitchFamily="2" charset="2"/>
              <a:buChar char="n"/>
            </a:pPr>
            <a:r>
              <a:rPr lang="ja-JP" altLang="en-US" sz="1200" dirty="0" smtClean="0"/>
              <a:t>日本経済新聞</a:t>
            </a:r>
            <a:endParaRPr lang="en-US" altLang="ja-JP" sz="1200" dirty="0" smtClean="0"/>
          </a:p>
          <a:p>
            <a:pPr marL="342900" indent="-342900">
              <a:buClr>
                <a:srgbClr val="FBB425"/>
              </a:buClr>
              <a:buFont typeface="Wingdings" panose="05000000000000000000" pitchFamily="2" charset="2"/>
              <a:buChar char="n"/>
            </a:pPr>
            <a:r>
              <a:rPr lang="ja-JP" altLang="en-US" sz="1200" dirty="0" smtClean="0"/>
              <a:t>平成</a:t>
            </a:r>
            <a:r>
              <a:rPr lang="en-US" altLang="ja-JP" sz="1200" dirty="0"/>
              <a:t>17</a:t>
            </a:r>
            <a:r>
              <a:rPr lang="ja-JP" altLang="en-US" sz="1200" dirty="0" smtClean="0"/>
              <a:t>年度都市構造再編に伴う土地利用転換手法調査の結果</a:t>
            </a:r>
            <a:endParaRPr lang="en-US" altLang="ja-JP" sz="1200" dirty="0" smtClean="0"/>
          </a:p>
          <a:p>
            <a:pPr marL="342900" indent="-342900">
              <a:buClr>
                <a:srgbClr val="FBB425"/>
              </a:buClr>
              <a:buFont typeface="Wingdings" panose="05000000000000000000" pitchFamily="2" charset="2"/>
              <a:buChar char="n"/>
            </a:pPr>
            <a:r>
              <a:rPr lang="ja-JP" altLang="en-US" sz="1200" dirty="0" smtClean="0"/>
              <a:t>土浦市住民基本台帳　平成</a:t>
            </a:r>
            <a:r>
              <a:rPr lang="en-US" altLang="ja-JP" sz="1200" dirty="0" smtClean="0"/>
              <a:t>26</a:t>
            </a:r>
            <a:r>
              <a:rPr lang="ja-JP" altLang="en-US" sz="1200" dirty="0" smtClean="0"/>
              <a:t>年</a:t>
            </a:r>
            <a:r>
              <a:rPr lang="en-US" altLang="ja-JP" sz="1200" dirty="0" smtClean="0"/>
              <a:t>10</a:t>
            </a:r>
            <a:r>
              <a:rPr lang="ja-JP" altLang="en-US" sz="1200" dirty="0" smtClean="0"/>
              <a:t>月</a:t>
            </a:r>
            <a:r>
              <a:rPr lang="en-US" altLang="ja-JP" sz="1200" dirty="0" smtClean="0"/>
              <a:t>1</a:t>
            </a:r>
            <a:r>
              <a:rPr lang="ja-JP" altLang="en-US" sz="1200" dirty="0" smtClean="0"/>
              <a:t>日</a:t>
            </a:r>
            <a:endParaRPr kumimoji="1" lang="en-US" altLang="ja-JP" sz="1200" dirty="0" smtClean="0"/>
          </a:p>
          <a:p>
            <a:pPr marL="342900" indent="-342900">
              <a:buClr>
                <a:srgbClr val="FBB425"/>
              </a:buClr>
              <a:buFont typeface="Wingdings" panose="05000000000000000000" pitchFamily="2" charset="2"/>
              <a:buChar char="n"/>
            </a:pPr>
            <a:r>
              <a:rPr lang="ja-JP" altLang="en-US" sz="1200" dirty="0" smtClean="0"/>
              <a:t>土浦ニュータウンおおつ野ヒルズ</a:t>
            </a:r>
            <a:r>
              <a:rPr lang="en-US" altLang="ja-JP" sz="1200" dirty="0" smtClean="0"/>
              <a:t>HP</a:t>
            </a:r>
          </a:p>
          <a:p>
            <a:pPr>
              <a:buClr>
                <a:srgbClr val="FBB425"/>
              </a:buClr>
            </a:pPr>
            <a:r>
              <a:rPr lang="ja-JP" altLang="en-US" sz="1200" dirty="0"/>
              <a:t>　</a:t>
            </a:r>
            <a:r>
              <a:rPr lang="ja-JP" altLang="en-US" sz="1200" dirty="0" smtClean="0"/>
              <a:t>　</a:t>
            </a:r>
            <a:r>
              <a:rPr lang="en-US" altLang="ja-JP" sz="1200" dirty="0"/>
              <a:t>http://www.otsuno.com/</a:t>
            </a:r>
            <a:endParaRPr lang="en-US" altLang="ja-JP" sz="1200" dirty="0" smtClean="0"/>
          </a:p>
          <a:p>
            <a:pPr marL="342900" indent="-342900">
              <a:buClr>
                <a:srgbClr val="FBB425"/>
              </a:buClr>
              <a:buFont typeface="Wingdings" panose="05000000000000000000" pitchFamily="2" charset="2"/>
              <a:buChar char="n"/>
            </a:pPr>
            <a:r>
              <a:rPr lang="ja-JP" altLang="en-US" sz="1200" dirty="0" smtClean="0"/>
              <a:t>土浦・かすみがうら土地区画整理一部事務組合</a:t>
            </a:r>
            <a:r>
              <a:rPr lang="en-US" altLang="ja-JP" sz="1200" dirty="0" smtClean="0"/>
              <a:t>HP</a:t>
            </a:r>
          </a:p>
          <a:p>
            <a:pPr>
              <a:buClr>
                <a:srgbClr val="FBB425"/>
              </a:buClr>
            </a:pPr>
            <a:r>
              <a:rPr kumimoji="1" lang="ja-JP" altLang="en-US" sz="1200" dirty="0"/>
              <a:t>　</a:t>
            </a:r>
            <a:r>
              <a:rPr kumimoji="1" lang="ja-JP" altLang="en-US" sz="1200" dirty="0" smtClean="0"/>
              <a:t>　</a:t>
            </a:r>
            <a:r>
              <a:rPr lang="en-US" altLang="ja-JP" sz="1200" dirty="0"/>
              <a:t>http://</a:t>
            </a:r>
            <a:r>
              <a:rPr lang="en-US" altLang="ja-JP" sz="1200" dirty="0" smtClean="0"/>
              <a:t>www.kandatsu1.jp/index.html</a:t>
            </a:r>
          </a:p>
          <a:p>
            <a:pPr marL="342900" indent="-342900">
              <a:buClr>
                <a:srgbClr val="FBB425"/>
              </a:buClr>
              <a:buFont typeface="Wingdings" panose="05000000000000000000" pitchFamily="2" charset="2"/>
              <a:buChar char="n"/>
            </a:pPr>
            <a:r>
              <a:rPr lang="en-US" altLang="ja-JP" sz="1200" dirty="0" smtClean="0"/>
              <a:t>RENOVATION</a:t>
            </a:r>
            <a:r>
              <a:rPr lang="ja-JP" altLang="en-US" sz="1200" dirty="0" smtClean="0"/>
              <a:t>　</a:t>
            </a:r>
            <a:r>
              <a:rPr lang="en-US" altLang="ja-JP" sz="1200" dirty="0" smtClean="0"/>
              <a:t>EXPO</a:t>
            </a:r>
            <a:r>
              <a:rPr lang="ja-JP" altLang="en-US" sz="1200" dirty="0" smtClean="0"/>
              <a:t>　</a:t>
            </a:r>
            <a:r>
              <a:rPr lang="en-US" altLang="ja-JP" sz="1200" dirty="0" smtClean="0"/>
              <a:t>JAPAN2013</a:t>
            </a:r>
            <a:r>
              <a:rPr lang="ja-JP" altLang="en-US" sz="1200" dirty="0" smtClean="0"/>
              <a:t>　</a:t>
            </a:r>
            <a:endParaRPr lang="en-US" altLang="ja-JP" sz="1200" dirty="0" smtClean="0"/>
          </a:p>
          <a:p>
            <a:pPr>
              <a:buClr>
                <a:srgbClr val="FBB425"/>
              </a:buClr>
            </a:pPr>
            <a:r>
              <a:rPr lang="ja-JP" altLang="en-US" sz="1200" dirty="0"/>
              <a:t>　</a:t>
            </a:r>
            <a:r>
              <a:rPr lang="ja-JP" altLang="en-US" sz="1200" dirty="0" smtClean="0"/>
              <a:t>　第</a:t>
            </a:r>
            <a:r>
              <a:rPr lang="en-US" altLang="ja-JP" sz="1200" dirty="0" smtClean="0"/>
              <a:t>3</a:t>
            </a:r>
            <a:r>
              <a:rPr lang="ja-JP" altLang="en-US" sz="1200" dirty="0" smtClean="0"/>
              <a:t>回リノベーション・アイデアコンペ</a:t>
            </a:r>
            <a:endParaRPr lang="en-US" altLang="ja-JP" sz="1200" dirty="0" smtClean="0"/>
          </a:p>
          <a:p>
            <a:pPr>
              <a:buClr>
                <a:srgbClr val="FBB425"/>
              </a:buClr>
            </a:pPr>
            <a:r>
              <a:rPr lang="ja-JP" altLang="en-US" sz="1200" dirty="0"/>
              <a:t>　</a:t>
            </a:r>
            <a:r>
              <a:rPr lang="ja-JP" altLang="en-US" sz="1200" dirty="0" smtClean="0"/>
              <a:t>　</a:t>
            </a:r>
            <a:r>
              <a:rPr lang="en-US" altLang="ja-JP" sz="1200" dirty="0" smtClean="0"/>
              <a:t>http://www.renovation.or.jp/expo2013/competition/</a:t>
            </a:r>
          </a:p>
          <a:p>
            <a:pPr marL="342900" indent="-342900">
              <a:buClr>
                <a:srgbClr val="FBB425"/>
              </a:buClr>
              <a:buFont typeface="Wingdings" panose="05000000000000000000" pitchFamily="2" charset="2"/>
              <a:buChar char="n"/>
            </a:pPr>
            <a:r>
              <a:rPr lang="ja-JP" altLang="en-US" sz="1200" dirty="0" smtClean="0"/>
              <a:t>国土交通省道路局</a:t>
            </a:r>
            <a:r>
              <a:rPr lang="en-US" altLang="ja-JP" sz="1200" dirty="0" smtClean="0"/>
              <a:t>HP</a:t>
            </a:r>
          </a:p>
          <a:p>
            <a:pPr marL="342900" indent="-342900">
              <a:buClr>
                <a:srgbClr val="FBB425"/>
              </a:buClr>
              <a:buFont typeface="Wingdings" panose="05000000000000000000" pitchFamily="2" charset="2"/>
              <a:buChar char="n"/>
            </a:pPr>
            <a:r>
              <a:rPr kumimoji="1" lang="ja-JP" altLang="en-US" sz="1200" dirty="0" smtClean="0"/>
              <a:t>茨城県政策審議室</a:t>
            </a:r>
            <a:r>
              <a:rPr kumimoji="1" lang="en-US" altLang="ja-JP" sz="1200" dirty="0" smtClean="0"/>
              <a:t>HP</a:t>
            </a:r>
          </a:p>
          <a:p>
            <a:pPr marL="342900" indent="-342900">
              <a:buClr>
                <a:srgbClr val="FBB425"/>
              </a:buClr>
              <a:buFont typeface="Wingdings" panose="05000000000000000000" pitchFamily="2" charset="2"/>
              <a:buChar char="n"/>
            </a:pPr>
            <a:r>
              <a:rPr lang="en-US" altLang="ja-JP" sz="1200" dirty="0" smtClean="0"/>
              <a:t>ONOMICHI</a:t>
            </a:r>
            <a:r>
              <a:rPr lang="ja-JP" altLang="en-US" sz="1200" dirty="0" smtClean="0"/>
              <a:t>　</a:t>
            </a:r>
            <a:r>
              <a:rPr lang="en-US" altLang="ja-JP" sz="1200" dirty="0" smtClean="0"/>
              <a:t>U2</a:t>
            </a:r>
          </a:p>
          <a:p>
            <a:pPr>
              <a:buClr>
                <a:srgbClr val="FBB425"/>
              </a:buClr>
            </a:pPr>
            <a:r>
              <a:rPr lang="ja-JP" altLang="en-US" sz="1200" dirty="0"/>
              <a:t>　</a:t>
            </a:r>
            <a:r>
              <a:rPr lang="ja-JP" altLang="en-US" sz="1200" dirty="0" smtClean="0"/>
              <a:t>　</a:t>
            </a:r>
            <a:r>
              <a:rPr lang="en-US" altLang="ja-JP" sz="1200" dirty="0" smtClean="0"/>
              <a:t>http://www.onomichi-u2.com/</a:t>
            </a:r>
            <a:endParaRPr lang="en-US" altLang="ja-JP" sz="1200" dirty="0"/>
          </a:p>
          <a:p>
            <a:pPr marL="342900" indent="-342900">
              <a:buClr>
                <a:srgbClr val="FBB425"/>
              </a:buClr>
              <a:buFont typeface="Wingdings" panose="05000000000000000000" pitchFamily="2" charset="2"/>
              <a:buChar char="n"/>
            </a:pPr>
            <a:r>
              <a:rPr lang="en-US" altLang="ja-JP" sz="1200" dirty="0" smtClean="0"/>
              <a:t>TIPNESS KIDS AFTER SCHOOL</a:t>
            </a:r>
            <a:r>
              <a:rPr lang="ja-JP" altLang="en-US" sz="1200" dirty="0" smtClean="0"/>
              <a:t>　</a:t>
            </a:r>
            <a:r>
              <a:rPr lang="en-US" altLang="ja-JP" sz="1200" dirty="0" smtClean="0"/>
              <a:t>HP</a:t>
            </a:r>
          </a:p>
          <a:p>
            <a:pPr>
              <a:buClr>
                <a:srgbClr val="FBB425"/>
              </a:buClr>
            </a:pPr>
            <a:r>
              <a:rPr lang="ja-JP" altLang="en-US" sz="1200" dirty="0"/>
              <a:t>　</a:t>
            </a:r>
            <a:r>
              <a:rPr lang="ja-JP" altLang="en-US" sz="1200" dirty="0" smtClean="0"/>
              <a:t>　</a:t>
            </a:r>
            <a:r>
              <a:rPr lang="en-US" altLang="ja-JP" sz="1200" dirty="0"/>
              <a:t>http://kids.tipness.co.jp/afterschool/index.html#about</a:t>
            </a:r>
            <a:endParaRPr lang="en-US" altLang="ja-JP" sz="1200" dirty="0" smtClean="0"/>
          </a:p>
        </p:txBody>
      </p:sp>
      <p:sp>
        <p:nvSpPr>
          <p:cNvPr id="7" name="テキスト ボックス 6"/>
          <p:cNvSpPr txBox="1"/>
          <p:nvPr/>
        </p:nvSpPr>
        <p:spPr>
          <a:xfrm>
            <a:off x="4563221" y="1548087"/>
            <a:ext cx="4778488" cy="1938992"/>
          </a:xfrm>
          <a:prstGeom prst="rect">
            <a:avLst/>
          </a:prstGeom>
          <a:noFill/>
        </p:spPr>
        <p:txBody>
          <a:bodyPr wrap="square" rtlCol="0">
            <a:spAutoFit/>
          </a:bodyPr>
          <a:lstStyle/>
          <a:p>
            <a:pPr marL="342900" indent="-342900">
              <a:buClr>
                <a:srgbClr val="F8806C"/>
              </a:buClr>
              <a:buFont typeface="Wingdings" panose="05000000000000000000" pitchFamily="2" charset="2"/>
              <a:buChar char="n"/>
            </a:pPr>
            <a:r>
              <a:rPr lang="ja-JP" altLang="en-US" sz="1200" dirty="0"/>
              <a:t>土浦市</a:t>
            </a:r>
            <a:r>
              <a:rPr lang="ja-JP" altLang="en-US" sz="1200" dirty="0" smtClean="0"/>
              <a:t>役所都市計画課　東郷様</a:t>
            </a:r>
            <a:endParaRPr lang="en-US" altLang="ja-JP" sz="1200" dirty="0" smtClean="0"/>
          </a:p>
          <a:p>
            <a:pPr marL="342900" indent="-342900">
              <a:buClr>
                <a:srgbClr val="F8806C"/>
              </a:buClr>
              <a:buFont typeface="Wingdings" panose="05000000000000000000" pitchFamily="2" charset="2"/>
              <a:buChar char="n"/>
            </a:pPr>
            <a:r>
              <a:rPr kumimoji="1" lang="ja-JP" altLang="en-US" sz="1200" dirty="0" smtClean="0"/>
              <a:t>土浦商工会議所　稲葉様</a:t>
            </a:r>
            <a:r>
              <a:rPr lang="ja-JP" altLang="en-US" sz="1200" dirty="0"/>
              <a:t>　菅原</a:t>
            </a:r>
            <a:r>
              <a:rPr lang="ja-JP" altLang="en-US" sz="1200" dirty="0" smtClean="0"/>
              <a:t>様</a:t>
            </a:r>
            <a:endParaRPr lang="en-US" altLang="ja-JP" sz="1200" dirty="0" smtClean="0"/>
          </a:p>
          <a:p>
            <a:pPr marL="342900" indent="-342900">
              <a:buClr>
                <a:srgbClr val="F8806C"/>
              </a:buClr>
              <a:buFont typeface="Wingdings" panose="05000000000000000000" pitchFamily="2" charset="2"/>
              <a:buChar char="n"/>
            </a:pPr>
            <a:r>
              <a:rPr kumimoji="1" lang="en-US" altLang="ja-JP" sz="1200" dirty="0" smtClean="0"/>
              <a:t>NPO</a:t>
            </a:r>
            <a:r>
              <a:rPr kumimoji="1" lang="ja-JP" altLang="en-US" sz="1200" dirty="0" smtClean="0"/>
              <a:t>法人まちづくり活性化土浦　</a:t>
            </a:r>
            <a:r>
              <a:rPr lang="ja-JP" altLang="en-US" sz="1200" dirty="0"/>
              <a:t>小林</a:t>
            </a:r>
            <a:r>
              <a:rPr kumimoji="1" lang="ja-JP" altLang="en-US" sz="1200" dirty="0" smtClean="0"/>
              <a:t>様</a:t>
            </a:r>
            <a:endParaRPr kumimoji="1" lang="en-US" altLang="ja-JP" sz="1200" dirty="0" smtClean="0"/>
          </a:p>
          <a:p>
            <a:pPr marL="342900" indent="-342900">
              <a:buClr>
                <a:srgbClr val="F8806C"/>
              </a:buClr>
              <a:buFont typeface="Wingdings" panose="05000000000000000000" pitchFamily="2" charset="2"/>
              <a:buChar char="n"/>
            </a:pPr>
            <a:r>
              <a:rPr lang="ja-JP" altLang="en-US" sz="1200" dirty="0" smtClean="0"/>
              <a:t>土浦・かすみがうら土地区画整理一部事務組合　三浦様</a:t>
            </a:r>
            <a:endParaRPr lang="en-US" altLang="ja-JP" sz="1200" dirty="0" smtClean="0"/>
          </a:p>
          <a:p>
            <a:pPr marL="342900" indent="-342900">
              <a:buClr>
                <a:srgbClr val="F8806C"/>
              </a:buClr>
              <a:buFont typeface="Wingdings" panose="05000000000000000000" pitchFamily="2" charset="2"/>
              <a:buChar char="n"/>
            </a:pPr>
            <a:r>
              <a:rPr lang="en-US" altLang="ja-JP" sz="1200" dirty="0" smtClean="0"/>
              <a:t>JFE</a:t>
            </a:r>
            <a:r>
              <a:rPr lang="ja-JP" altLang="en-US" sz="1200" dirty="0" smtClean="0"/>
              <a:t>商事</a:t>
            </a:r>
            <a:r>
              <a:rPr lang="en-US" altLang="ja-JP" sz="1200" dirty="0" smtClean="0"/>
              <a:t>(</a:t>
            </a:r>
            <a:r>
              <a:rPr lang="ja-JP" altLang="en-US" sz="1200" dirty="0" smtClean="0"/>
              <a:t>株</a:t>
            </a:r>
            <a:r>
              <a:rPr lang="en-US" altLang="ja-JP" sz="1200" dirty="0" smtClean="0"/>
              <a:t>)</a:t>
            </a:r>
            <a:r>
              <a:rPr lang="ja-JP" altLang="en-US" sz="1200" dirty="0" smtClean="0"/>
              <a:t>　土浦ニュータウンおおつ野ヒルズ現地販売センター</a:t>
            </a:r>
            <a:endParaRPr lang="en-US" altLang="ja-JP" sz="1200" dirty="0" smtClean="0"/>
          </a:p>
          <a:p>
            <a:pPr>
              <a:buClr>
                <a:srgbClr val="F8806C"/>
              </a:buClr>
            </a:pPr>
            <a:r>
              <a:rPr lang="ja-JP" altLang="en-US" sz="1200" dirty="0" smtClean="0"/>
              <a:t>　　　山本様　藤井様</a:t>
            </a:r>
            <a:endParaRPr lang="en-US" altLang="ja-JP" sz="1200" dirty="0" smtClean="0"/>
          </a:p>
          <a:p>
            <a:pPr marL="342900" indent="-342900">
              <a:buClr>
                <a:srgbClr val="F8806C"/>
              </a:buClr>
              <a:buFont typeface="Wingdings" panose="05000000000000000000" pitchFamily="2" charset="2"/>
              <a:buChar char="n"/>
            </a:pPr>
            <a:r>
              <a:rPr lang="ja-JP" altLang="en-US" sz="1200" dirty="0" smtClean="0"/>
              <a:t>国土交通省道路局企画課課長補佐　小島様</a:t>
            </a:r>
            <a:endParaRPr kumimoji="1" lang="en-US" altLang="ja-JP" sz="1200" dirty="0" smtClean="0"/>
          </a:p>
          <a:p>
            <a:pPr marL="342900" indent="-342900">
              <a:buClr>
                <a:srgbClr val="F8806C"/>
              </a:buClr>
              <a:buFont typeface="Wingdings" panose="05000000000000000000" pitchFamily="2" charset="2"/>
              <a:buChar char="n"/>
            </a:pPr>
            <a:r>
              <a:rPr lang="ja-JP" altLang="en-US" sz="1200" dirty="0" smtClean="0"/>
              <a:t>国土交通省観光庁観光産業課課長補佐　堀江様</a:t>
            </a:r>
            <a:endParaRPr lang="en-US" altLang="ja-JP" sz="1200" dirty="0" smtClean="0"/>
          </a:p>
          <a:p>
            <a:pPr marL="342900" indent="-342900">
              <a:buClr>
                <a:srgbClr val="F8806C"/>
              </a:buClr>
              <a:buFont typeface="Wingdings" panose="05000000000000000000" pitchFamily="2" charset="2"/>
              <a:buChar char="n"/>
            </a:pPr>
            <a:r>
              <a:rPr kumimoji="1" lang="ja-JP" altLang="en-US" sz="1200" dirty="0" smtClean="0"/>
              <a:t>都市計画主専攻学士</a:t>
            </a:r>
            <a:r>
              <a:rPr kumimoji="1" lang="en-US" altLang="ja-JP" sz="1200" dirty="0" smtClean="0"/>
              <a:t>4</a:t>
            </a:r>
            <a:r>
              <a:rPr kumimoji="1" lang="ja-JP" altLang="en-US" sz="1200" dirty="0" smtClean="0"/>
              <a:t>年　濱野様</a:t>
            </a:r>
            <a:endParaRPr kumimoji="1" lang="en-US" altLang="ja-JP" sz="1200" dirty="0" smtClean="0"/>
          </a:p>
          <a:p>
            <a:pPr>
              <a:buClr>
                <a:srgbClr val="FBB425"/>
              </a:buClr>
            </a:pPr>
            <a:endParaRPr kumimoji="1" lang="ja-JP" altLang="en-US" sz="1200" dirty="0"/>
          </a:p>
        </p:txBody>
      </p:sp>
      <p:sp>
        <p:nvSpPr>
          <p:cNvPr id="3" name="正方形/長方形 2"/>
          <p:cNvSpPr/>
          <p:nvPr/>
        </p:nvSpPr>
        <p:spPr>
          <a:xfrm>
            <a:off x="88100" y="1117480"/>
            <a:ext cx="1213209" cy="334218"/>
          </a:xfrm>
          <a:prstGeom prst="rect">
            <a:avLst/>
          </a:prstGeom>
          <a:solidFill>
            <a:schemeClr val="bg1"/>
          </a:solidFill>
          <a:ln w="19050">
            <a:solidFill>
              <a:srgbClr val="FBB42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chemeClr val="tx1"/>
                </a:solidFill>
              </a:rPr>
              <a:t>参考文献</a:t>
            </a:r>
            <a:endParaRPr kumimoji="1" lang="ja-JP" altLang="en-US" dirty="0">
              <a:solidFill>
                <a:schemeClr val="tx1"/>
              </a:solidFill>
            </a:endParaRPr>
          </a:p>
        </p:txBody>
      </p:sp>
      <p:sp>
        <p:nvSpPr>
          <p:cNvPr id="8" name="正方形/長方形 7"/>
          <p:cNvSpPr/>
          <p:nvPr/>
        </p:nvSpPr>
        <p:spPr>
          <a:xfrm>
            <a:off x="4697173" y="1117480"/>
            <a:ext cx="1213209" cy="334218"/>
          </a:xfrm>
          <a:prstGeom prst="rect">
            <a:avLst/>
          </a:prstGeom>
          <a:solidFill>
            <a:schemeClr val="bg1"/>
          </a:solidFill>
          <a:ln w="19050">
            <a:solidFill>
              <a:srgbClr val="F8806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solidFill>
                  <a:schemeClr val="tx1"/>
                </a:solidFill>
              </a:rPr>
              <a:t>謝辞</a:t>
            </a:r>
            <a:endParaRPr kumimoji="1" lang="ja-JP" altLang="en-US" dirty="0">
              <a:solidFill>
                <a:schemeClr val="tx1"/>
              </a:solidFill>
            </a:endParaRPr>
          </a:p>
        </p:txBody>
      </p:sp>
    </p:spTree>
    <p:extLst>
      <p:ext uri="{BB962C8B-B14F-4D97-AF65-F5344CB8AC3E}">
        <p14:creationId xmlns:p14="http://schemas.microsoft.com/office/powerpoint/2010/main" val="30418028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41</a:t>
            </a:fld>
            <a:endParaRPr lang="ja-JP" altLang="en-US">
              <a:solidFill>
                <a:prstClr val="black">
                  <a:tint val="75000"/>
                </a:prstClr>
              </a:solidFill>
            </a:endParaRPr>
          </a:p>
        </p:txBody>
      </p:sp>
      <p:sp>
        <p:nvSpPr>
          <p:cNvPr id="3" name="円/楕円 2"/>
          <p:cNvSpPr/>
          <p:nvPr/>
        </p:nvSpPr>
        <p:spPr>
          <a:xfrm>
            <a:off x="3515097" y="2030681"/>
            <a:ext cx="2315688" cy="231568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ここから</a:t>
            </a:r>
            <a:endParaRPr kumimoji="1" lang="en-US" altLang="ja-JP" dirty="0" smtClean="0"/>
          </a:p>
          <a:p>
            <a:pPr algn="ctr"/>
            <a:r>
              <a:rPr kumimoji="1" lang="ja-JP" altLang="en-US" dirty="0" smtClean="0"/>
              <a:t>隠し</a:t>
            </a:r>
            <a:endParaRPr kumimoji="1" lang="en-US" altLang="ja-JP" dirty="0" smtClean="0"/>
          </a:p>
          <a:p>
            <a:pPr algn="ctr"/>
            <a:r>
              <a:rPr lang="ja-JP" altLang="en-US" dirty="0"/>
              <a:t>スライド</a:t>
            </a:r>
            <a:endParaRPr kumimoji="1" lang="ja-JP" altLang="en-US" dirty="0"/>
          </a:p>
        </p:txBody>
      </p:sp>
    </p:spTree>
    <p:extLst>
      <p:ext uri="{BB962C8B-B14F-4D97-AF65-F5344CB8AC3E}">
        <p14:creationId xmlns:p14="http://schemas.microsoft.com/office/powerpoint/2010/main" val="36876952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市</a:t>
            </a:r>
            <a:r>
              <a:rPr lang="ja-JP" altLang="en-US" sz="4000" dirty="0">
                <a:solidFill>
                  <a:prstClr val="black"/>
                </a:solidFill>
                <a:latin typeface="ＭＳ Ｐゴシック" panose="020B0600070205080204" pitchFamily="50" charset="-128"/>
              </a:rPr>
              <a:t>役所跡地</a:t>
            </a:r>
            <a:r>
              <a:rPr lang="ja-JP" altLang="en-US" sz="4000" dirty="0" smtClean="0">
                <a:solidFill>
                  <a:prstClr val="black"/>
                </a:solidFill>
                <a:latin typeface="ＭＳ Ｐゴシック" panose="020B0600070205080204" pitchFamily="50" charset="-128"/>
              </a:rPr>
              <a:t>活用</a:t>
            </a:r>
            <a:endParaRPr lang="en-US" altLang="ja-JP" sz="4000" dirty="0" smtClean="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16" name="正方形/長方形 15"/>
          <p:cNvSpPr/>
          <p:nvPr/>
        </p:nvSpPr>
        <p:spPr>
          <a:xfrm>
            <a:off x="255373" y="6143677"/>
            <a:ext cx="8696167" cy="523220"/>
          </a:xfrm>
          <a:prstGeom prst="rect">
            <a:avLst/>
          </a:prstGeom>
        </p:spPr>
        <p:txBody>
          <a:bodyPr wrap="square">
            <a:spAutoFit/>
          </a:bodyPr>
          <a:lstStyle/>
          <a:p>
            <a:pPr algn="ctr"/>
            <a:r>
              <a:rPr lang="ja-JP" altLang="en-US" sz="2800" dirty="0" smtClean="0">
                <a:solidFill>
                  <a:prstClr val="black"/>
                </a:solidFill>
              </a:rPr>
              <a:t>住民の土浦への愛着が増す情報発信・交流拠点へ</a:t>
            </a:r>
            <a:endParaRPr lang="ja-JP" altLang="en-US" sz="2800" dirty="0">
              <a:solidFill>
                <a:prstClr val="black"/>
              </a:solidFill>
            </a:endParaRPr>
          </a:p>
        </p:txBody>
      </p:sp>
      <p:pic>
        <p:nvPicPr>
          <p:cNvPr id="22" name="図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8" y="1132110"/>
            <a:ext cx="4726148" cy="3544611"/>
          </a:xfrm>
          <a:prstGeom prst="rect">
            <a:avLst/>
          </a:prstGeom>
        </p:spPr>
      </p:pic>
      <p:sp>
        <p:nvSpPr>
          <p:cNvPr id="26" name="角丸四角形 25"/>
          <p:cNvSpPr/>
          <p:nvPr/>
        </p:nvSpPr>
        <p:spPr>
          <a:xfrm>
            <a:off x="150286" y="4760519"/>
            <a:ext cx="8852189" cy="1215563"/>
          </a:xfrm>
          <a:prstGeom prst="roundRect">
            <a:avLst/>
          </a:prstGeom>
          <a:solidFill>
            <a:schemeClr val="bg1"/>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smtClean="0">
                <a:solidFill>
                  <a:prstClr val="black"/>
                </a:solidFill>
                <a:latin typeface="HGS明朝E" panose="02020900000000000000" pitchFamily="18" charset="-128"/>
                <a:ea typeface="HGS明朝E" panose="02020900000000000000" pitchFamily="18" charset="-128"/>
              </a:rPr>
              <a:t>コミュニティラジオとは</a:t>
            </a:r>
            <a:endParaRPr lang="en-US" altLang="ja-JP" dirty="0" smtClean="0">
              <a:solidFill>
                <a:prstClr val="black"/>
              </a:solidFill>
              <a:latin typeface="HGS明朝E" panose="02020900000000000000" pitchFamily="18" charset="-128"/>
              <a:ea typeface="HGS明朝E" panose="02020900000000000000" pitchFamily="18" charset="-128"/>
            </a:endParaRPr>
          </a:p>
          <a:p>
            <a:r>
              <a:rPr lang="ja-JP" altLang="en-US" dirty="0">
                <a:solidFill>
                  <a:prstClr val="black"/>
                </a:solidFill>
                <a:latin typeface="HGS明朝E" panose="02020900000000000000" pitchFamily="18" charset="-128"/>
                <a:ea typeface="HGS明朝E" panose="02020900000000000000" pitchFamily="18" charset="-128"/>
              </a:rPr>
              <a:t>「地域の商業、行政情報や独自の地元情報に特化し、地域活性化に</a:t>
            </a:r>
            <a:r>
              <a:rPr lang="ja-JP" altLang="en-US" dirty="0" smtClean="0">
                <a:solidFill>
                  <a:prstClr val="black"/>
                </a:solidFill>
                <a:latin typeface="HGS明朝E" panose="02020900000000000000" pitchFamily="18" charset="-128"/>
                <a:ea typeface="HGS明朝E" panose="02020900000000000000" pitchFamily="18" charset="-128"/>
              </a:rPr>
              <a:t>役立つ」ことと「</a:t>
            </a:r>
            <a:r>
              <a:rPr lang="ja-JP" altLang="en-US" dirty="0">
                <a:solidFill>
                  <a:prstClr val="black"/>
                </a:solidFill>
                <a:latin typeface="HGS明朝E" panose="02020900000000000000" pitchFamily="18" charset="-128"/>
                <a:ea typeface="HGS明朝E" panose="02020900000000000000" pitchFamily="18" charset="-128"/>
              </a:rPr>
              <a:t>防災・災害放送では地域と緊密な連携を</a:t>
            </a:r>
            <a:r>
              <a:rPr lang="ja-JP" altLang="en-US" dirty="0" smtClean="0">
                <a:solidFill>
                  <a:prstClr val="black"/>
                </a:solidFill>
                <a:latin typeface="HGS明朝E" panose="02020900000000000000" pitchFamily="18" charset="-128"/>
                <a:ea typeface="HGS明朝E" panose="02020900000000000000" pitchFamily="18" charset="-128"/>
              </a:rPr>
              <a:t>保つ」ことを目的としたラジオ</a:t>
            </a:r>
            <a:endParaRPr lang="en-US" altLang="ja-JP" dirty="0" smtClean="0">
              <a:solidFill>
                <a:prstClr val="black"/>
              </a:solidFill>
              <a:latin typeface="HGS明朝E" panose="02020900000000000000" pitchFamily="18" charset="-128"/>
              <a:ea typeface="HGS明朝E" panose="02020900000000000000" pitchFamily="18" charset="-128"/>
            </a:endParaRPr>
          </a:p>
          <a:p>
            <a:pPr algn="r"/>
            <a:r>
              <a:rPr lang="ja-JP" altLang="en-US" sz="1200" dirty="0" smtClean="0">
                <a:solidFill>
                  <a:prstClr val="black"/>
                </a:solidFill>
                <a:latin typeface="HGS明朝E" panose="02020900000000000000" pitchFamily="18" charset="-128"/>
                <a:ea typeface="HGS明朝E" panose="02020900000000000000" pitchFamily="18" charset="-128"/>
              </a:rPr>
              <a:t>出典：</a:t>
            </a:r>
            <a:r>
              <a:rPr lang="en-US" altLang="ja-JP" sz="1200" dirty="0">
                <a:solidFill>
                  <a:prstClr val="black"/>
                </a:solidFill>
                <a:latin typeface="HGS明朝E" panose="02020900000000000000" pitchFamily="18" charset="-128"/>
                <a:ea typeface="HGS明朝E" panose="02020900000000000000" pitchFamily="18" charset="-128"/>
              </a:rPr>
              <a:t>JCBA </a:t>
            </a:r>
            <a:r>
              <a:rPr lang="ja-JP" altLang="en-US" sz="1200" dirty="0">
                <a:solidFill>
                  <a:prstClr val="black"/>
                </a:solidFill>
                <a:latin typeface="HGS明朝E" panose="02020900000000000000" pitchFamily="18" charset="-128"/>
                <a:ea typeface="HGS明朝E" panose="02020900000000000000" pitchFamily="18" charset="-128"/>
              </a:rPr>
              <a:t>日本コミュニティ放送</a:t>
            </a:r>
            <a:r>
              <a:rPr lang="ja-JP" altLang="en-US" sz="1200" dirty="0" smtClean="0">
                <a:solidFill>
                  <a:prstClr val="black"/>
                </a:solidFill>
                <a:latin typeface="HGS明朝E" panose="02020900000000000000" pitchFamily="18" charset="-128"/>
                <a:ea typeface="HGS明朝E" panose="02020900000000000000" pitchFamily="18" charset="-128"/>
              </a:rPr>
              <a:t>協会 </a:t>
            </a:r>
            <a:r>
              <a:rPr lang="en-US" altLang="ja-JP" sz="1200" dirty="0" smtClean="0">
                <a:solidFill>
                  <a:prstClr val="black"/>
                </a:solidFill>
                <a:latin typeface="HGS明朝E" panose="02020900000000000000" pitchFamily="18" charset="-128"/>
                <a:ea typeface="HGS明朝E" panose="02020900000000000000" pitchFamily="18" charset="-128"/>
              </a:rPr>
              <a:t>http</a:t>
            </a:r>
            <a:r>
              <a:rPr lang="en-US" altLang="ja-JP" sz="1200" dirty="0">
                <a:solidFill>
                  <a:prstClr val="black"/>
                </a:solidFill>
                <a:latin typeface="HGS明朝E" panose="02020900000000000000" pitchFamily="18" charset="-128"/>
                <a:ea typeface="HGS明朝E" panose="02020900000000000000" pitchFamily="18" charset="-128"/>
              </a:rPr>
              <a:t>://www.jcba.jp/community/</a:t>
            </a:r>
            <a:endParaRPr lang="ja-JP" altLang="en-US" sz="1200" dirty="0">
              <a:solidFill>
                <a:prstClr val="black"/>
              </a:solidFill>
              <a:latin typeface="HGS明朝E" panose="02020900000000000000" pitchFamily="18" charset="-128"/>
              <a:ea typeface="HGS明朝E" panose="02020900000000000000" pitchFamily="18" charset="-128"/>
            </a:endParaRPr>
          </a:p>
          <a:p>
            <a:pPr algn="ctr"/>
            <a:endParaRPr lang="ja-JP" altLang="en-US" dirty="0">
              <a:solidFill>
                <a:prstClr val="black"/>
              </a:solidFill>
              <a:latin typeface="HGS明朝E" panose="02020900000000000000" pitchFamily="18" charset="-128"/>
              <a:ea typeface="HGS明朝E" panose="02020900000000000000" pitchFamily="18" charset="-128"/>
            </a:endParaRPr>
          </a:p>
        </p:txBody>
      </p:sp>
      <p:sp>
        <p:nvSpPr>
          <p:cNvPr id="34" name="テキスト ボックス 33"/>
          <p:cNvSpPr txBox="1"/>
          <p:nvPr/>
        </p:nvSpPr>
        <p:spPr>
          <a:xfrm>
            <a:off x="4873969" y="1132110"/>
            <a:ext cx="4115771" cy="830997"/>
          </a:xfrm>
          <a:prstGeom prst="rect">
            <a:avLst/>
          </a:prstGeom>
          <a:noFill/>
        </p:spPr>
        <p:txBody>
          <a:bodyPr wrap="square" rtlCol="0">
            <a:spAutoFit/>
          </a:bodyPr>
          <a:lstStyle/>
          <a:p>
            <a:r>
              <a:rPr lang="ja-JP" altLang="en-US" sz="2400" dirty="0" smtClean="0">
                <a:solidFill>
                  <a:prstClr val="black"/>
                </a:solidFill>
              </a:rPr>
              <a:t>１</a:t>
            </a:r>
            <a:r>
              <a:rPr lang="en-US" altLang="ja-JP" sz="2400" dirty="0" smtClean="0">
                <a:solidFill>
                  <a:prstClr val="black"/>
                </a:solidFill>
              </a:rPr>
              <a:t>F</a:t>
            </a:r>
            <a:r>
              <a:rPr lang="ja-JP" altLang="en-US" sz="2400" dirty="0" smtClean="0">
                <a:solidFill>
                  <a:prstClr val="black"/>
                </a:solidFill>
              </a:rPr>
              <a:t>：スタジオ、休憩所、保育所</a:t>
            </a:r>
            <a:endParaRPr lang="en-US" altLang="ja-JP" sz="2400" dirty="0" smtClean="0">
              <a:solidFill>
                <a:prstClr val="black"/>
              </a:solidFill>
            </a:endParaRPr>
          </a:p>
          <a:p>
            <a:r>
              <a:rPr lang="ja-JP" altLang="en-US" sz="2400" dirty="0" smtClean="0">
                <a:solidFill>
                  <a:prstClr val="black"/>
                </a:solidFill>
              </a:rPr>
              <a:t>２</a:t>
            </a:r>
            <a:r>
              <a:rPr lang="en-US" altLang="ja-JP" sz="2400" dirty="0" smtClean="0">
                <a:solidFill>
                  <a:prstClr val="black"/>
                </a:solidFill>
              </a:rPr>
              <a:t>F</a:t>
            </a:r>
            <a:r>
              <a:rPr lang="ja-JP" altLang="en-US" sz="2400" dirty="0" smtClean="0">
                <a:solidFill>
                  <a:prstClr val="black"/>
                </a:solidFill>
              </a:rPr>
              <a:t>：大小ホール、展望所</a:t>
            </a:r>
            <a:endParaRPr lang="en-US" altLang="ja-JP" sz="2400" dirty="0" smtClean="0">
              <a:solidFill>
                <a:prstClr val="black"/>
              </a:solidFill>
            </a:endParaRPr>
          </a:p>
        </p:txBody>
      </p:sp>
      <p:sp>
        <p:nvSpPr>
          <p:cNvPr id="35" name="テキスト ボックス 34"/>
          <p:cNvSpPr txBox="1"/>
          <p:nvPr/>
        </p:nvSpPr>
        <p:spPr>
          <a:xfrm>
            <a:off x="4912168" y="2435090"/>
            <a:ext cx="4039372" cy="646331"/>
          </a:xfrm>
          <a:prstGeom prst="rect">
            <a:avLst/>
          </a:prstGeom>
          <a:solidFill>
            <a:srgbClr val="2FA4D9"/>
          </a:solidFill>
          <a:ln>
            <a:noFill/>
          </a:ln>
        </p:spPr>
        <p:txBody>
          <a:bodyPr wrap="square" rtlCol="0">
            <a:spAutoFit/>
          </a:bodyPr>
          <a:lstStyle/>
          <a:p>
            <a:r>
              <a:rPr lang="ja-JP" altLang="en-US" dirty="0" smtClean="0">
                <a:solidFill>
                  <a:prstClr val="black"/>
                </a:solidFill>
              </a:rPr>
              <a:t>作成した図面か事例の紹介を入れます</a:t>
            </a:r>
            <a:endParaRPr lang="en-US" altLang="ja-JP" dirty="0" smtClean="0">
              <a:solidFill>
                <a:prstClr val="black"/>
              </a:solidFill>
            </a:endParaRPr>
          </a:p>
          <a:p>
            <a:r>
              <a:rPr lang="ja-JP" altLang="en-US" dirty="0" smtClean="0">
                <a:solidFill>
                  <a:prstClr val="black"/>
                </a:solidFill>
              </a:rPr>
              <a:t>（図面は間に合わないかも</a:t>
            </a:r>
            <a:r>
              <a:rPr lang="en-US" altLang="ja-JP" dirty="0" smtClean="0">
                <a:solidFill>
                  <a:prstClr val="black"/>
                </a:solidFill>
              </a:rPr>
              <a:t>……</a:t>
            </a:r>
            <a:r>
              <a:rPr lang="ja-JP" altLang="en-US" dirty="0" smtClean="0">
                <a:solidFill>
                  <a:prstClr val="black"/>
                </a:solidFill>
              </a:rPr>
              <a:t>）</a:t>
            </a:r>
            <a:endParaRPr lang="ja-JP" altLang="en-US" dirty="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42</a:t>
            </a:fld>
            <a:endParaRPr lang="ja-JP" altLang="en-US">
              <a:solidFill>
                <a:prstClr val="black">
                  <a:tint val="75000"/>
                </a:prstClr>
              </a:solidFill>
            </a:endParaRPr>
          </a:p>
        </p:txBody>
      </p:sp>
    </p:spTree>
    <p:extLst>
      <p:ext uri="{BB962C8B-B14F-4D97-AF65-F5344CB8AC3E}">
        <p14:creationId xmlns:p14="http://schemas.microsoft.com/office/powerpoint/2010/main" val="1706308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グループ化 11"/>
          <p:cNvGrpSpPr/>
          <p:nvPr/>
        </p:nvGrpSpPr>
        <p:grpSpPr>
          <a:xfrm>
            <a:off x="665018" y="4986008"/>
            <a:ext cx="7841177" cy="1629972"/>
            <a:chOff x="665018" y="4707327"/>
            <a:chExt cx="7841177" cy="1629972"/>
          </a:xfrm>
        </p:grpSpPr>
        <p:sp>
          <p:nvSpPr>
            <p:cNvPr id="15" name="正方形/長方形 14"/>
            <p:cNvSpPr/>
            <p:nvPr/>
          </p:nvSpPr>
          <p:spPr>
            <a:xfrm>
              <a:off x="665018" y="4707327"/>
              <a:ext cx="7802831" cy="1629972"/>
            </a:xfrm>
            <a:prstGeom prst="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marL="285750" indent="-285750">
                <a:buClr>
                  <a:srgbClr val="FBB425"/>
                </a:buClr>
                <a:buFont typeface="Wingdings" panose="05000000000000000000" pitchFamily="2" charset="2"/>
                <a:buChar char="n"/>
              </a:pPr>
              <a:r>
                <a:rPr kumimoji="1" lang="ja-JP" altLang="en-US" dirty="0" smtClean="0">
                  <a:solidFill>
                    <a:schemeClr val="tx1"/>
                  </a:solidFill>
                </a:rPr>
                <a:t>さまざまな習い事の提供</a:t>
              </a:r>
              <a:endParaRPr kumimoji="1" lang="en-US" altLang="ja-JP" dirty="0" smtClean="0">
                <a:solidFill>
                  <a:schemeClr val="tx1"/>
                </a:solidFill>
              </a:endParaRPr>
            </a:p>
            <a:p>
              <a:pPr marL="285750" indent="-285750">
                <a:buClr>
                  <a:srgbClr val="FBB425"/>
                </a:buClr>
                <a:buFont typeface="Wingdings" panose="05000000000000000000" pitchFamily="2" charset="2"/>
                <a:buChar char="n"/>
              </a:pPr>
              <a:r>
                <a:rPr lang="ja-JP" altLang="en-US" dirty="0" smtClean="0">
                  <a:solidFill>
                    <a:schemeClr val="tx1"/>
                  </a:solidFill>
                </a:rPr>
                <a:t>放課後・長期休み中のお預かり</a:t>
              </a:r>
              <a:endParaRPr lang="en-US" altLang="ja-JP" dirty="0" smtClean="0">
                <a:solidFill>
                  <a:schemeClr val="tx1"/>
                </a:solidFill>
              </a:endParaRPr>
            </a:p>
            <a:p>
              <a:pPr marL="285750" indent="-285750">
                <a:buClr>
                  <a:srgbClr val="FBB425"/>
                </a:buClr>
                <a:buFont typeface="Wingdings" panose="05000000000000000000" pitchFamily="2" charset="2"/>
                <a:buChar char="n"/>
              </a:pPr>
              <a:r>
                <a:rPr kumimoji="1" lang="ja-JP" altLang="en-US" dirty="0">
                  <a:solidFill>
                    <a:schemeClr val="tx1"/>
                  </a:solidFill>
                </a:rPr>
                <a:t>学校</a:t>
              </a:r>
              <a:r>
                <a:rPr kumimoji="1" lang="ja-JP" altLang="en-US" dirty="0" smtClean="0">
                  <a:solidFill>
                    <a:schemeClr val="tx1"/>
                  </a:solidFill>
                </a:rPr>
                <a:t>の宿題サポート</a:t>
              </a:r>
              <a:endParaRPr kumimoji="1" lang="en-US" altLang="ja-JP" dirty="0" smtClean="0">
                <a:solidFill>
                  <a:schemeClr val="tx1"/>
                </a:solidFill>
              </a:endParaRPr>
            </a:p>
            <a:p>
              <a:pPr marL="285750" indent="-285750">
                <a:buClr>
                  <a:srgbClr val="FBB425"/>
                </a:buClr>
                <a:buFont typeface="Wingdings" panose="05000000000000000000" pitchFamily="2" charset="2"/>
                <a:buChar char="n"/>
              </a:pPr>
              <a:r>
                <a:rPr lang="ja-JP" altLang="en-US" dirty="0" smtClean="0">
                  <a:solidFill>
                    <a:schemeClr val="tx1"/>
                  </a:solidFill>
                </a:rPr>
                <a:t>送迎サービス</a:t>
              </a:r>
              <a:endParaRPr kumimoji="1" lang="ja-JP" altLang="en-US" dirty="0">
                <a:solidFill>
                  <a:schemeClr val="tx1"/>
                </a:solidFill>
              </a:endParaRPr>
            </a:p>
          </p:txBody>
        </p:sp>
        <p:sp>
          <p:nvSpPr>
            <p:cNvPr id="16" name="テキスト ボックス 15"/>
            <p:cNvSpPr txBox="1"/>
            <p:nvPr/>
          </p:nvSpPr>
          <p:spPr>
            <a:xfrm>
              <a:off x="4670465" y="4941123"/>
              <a:ext cx="3835730" cy="1200329"/>
            </a:xfrm>
            <a:prstGeom prst="rect">
              <a:avLst/>
            </a:prstGeom>
            <a:noFill/>
          </p:spPr>
          <p:txBody>
            <a:bodyPr wrap="square" rtlCol="0">
              <a:spAutoFit/>
            </a:bodyPr>
            <a:lstStyle/>
            <a:p>
              <a:pPr marL="285750" indent="-285750">
                <a:buClr>
                  <a:srgbClr val="FFC000"/>
                </a:buClr>
                <a:buFont typeface="Wingdings" panose="05000000000000000000" pitchFamily="2" charset="2"/>
                <a:buChar char="n"/>
              </a:pPr>
              <a:r>
                <a:rPr kumimoji="1" lang="ja-JP" altLang="en-US" dirty="0" smtClean="0"/>
                <a:t>最長</a:t>
              </a:r>
              <a:r>
                <a:rPr kumimoji="1" lang="en-US" altLang="ja-JP" dirty="0" smtClean="0"/>
                <a:t>22</a:t>
              </a:r>
              <a:r>
                <a:rPr kumimoji="1" lang="ja-JP" altLang="en-US" dirty="0" smtClean="0"/>
                <a:t>時までのお預かり</a:t>
              </a:r>
              <a:endParaRPr kumimoji="1" lang="en-US" altLang="ja-JP" dirty="0" smtClean="0"/>
            </a:p>
            <a:p>
              <a:pPr marL="285750" indent="-285750">
                <a:buClr>
                  <a:srgbClr val="FFC000"/>
                </a:buClr>
                <a:buFont typeface="Wingdings" panose="05000000000000000000" pitchFamily="2" charset="2"/>
                <a:buChar char="n"/>
              </a:pPr>
              <a:r>
                <a:rPr lang="ja-JP" altLang="en-US" dirty="0" smtClean="0"/>
                <a:t>安全管理</a:t>
              </a:r>
              <a:endParaRPr lang="en-US" altLang="ja-JP" dirty="0" smtClean="0"/>
            </a:p>
            <a:p>
              <a:pPr marL="285750" indent="-285750">
                <a:buClr>
                  <a:srgbClr val="FFC000"/>
                </a:buClr>
                <a:buFont typeface="Wingdings" panose="05000000000000000000" pitchFamily="2" charset="2"/>
                <a:buChar char="n"/>
              </a:pPr>
              <a:r>
                <a:rPr kumimoji="1" lang="ja-JP" altLang="en-US" dirty="0" smtClean="0"/>
                <a:t>おやつ・食事</a:t>
              </a:r>
              <a:endParaRPr kumimoji="1" lang="en-US" altLang="ja-JP" dirty="0" smtClean="0"/>
            </a:p>
            <a:p>
              <a:pPr marL="285750" indent="-285750">
                <a:buClr>
                  <a:srgbClr val="FFC000"/>
                </a:buClr>
                <a:buFont typeface="Wingdings" panose="05000000000000000000" pitchFamily="2" charset="2"/>
                <a:buChar char="n"/>
              </a:pPr>
              <a:r>
                <a:rPr lang="ja-JP" altLang="en-US" dirty="0" smtClean="0"/>
                <a:t>高水準なイベントプログラム</a:t>
              </a:r>
              <a:endParaRPr kumimoji="1" lang="ja-JP" altLang="en-US" dirty="0"/>
            </a:p>
          </p:txBody>
        </p:sp>
      </p:grpSp>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43</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健やかホーム</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5" name="対角する 2 つの角を切り取った四角形 4"/>
          <p:cNvSpPr/>
          <p:nvPr/>
        </p:nvSpPr>
        <p:spPr>
          <a:xfrm>
            <a:off x="137550" y="1263982"/>
            <a:ext cx="5040091"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事例：</a:t>
            </a:r>
            <a:r>
              <a:rPr lang="en-US" altLang="ja-JP" sz="2400" dirty="0" smtClean="0">
                <a:solidFill>
                  <a:prstClr val="black"/>
                </a:solidFill>
              </a:rPr>
              <a:t>TIPNESS</a:t>
            </a:r>
            <a:r>
              <a:rPr lang="ja-JP" altLang="en-US" sz="2400" dirty="0" smtClean="0">
                <a:solidFill>
                  <a:prstClr val="black"/>
                </a:solidFill>
              </a:rPr>
              <a:t> </a:t>
            </a:r>
            <a:r>
              <a:rPr lang="en-US" altLang="ja-JP" sz="2400" dirty="0" smtClean="0">
                <a:solidFill>
                  <a:prstClr val="black"/>
                </a:solidFill>
              </a:rPr>
              <a:t>KIDS</a:t>
            </a:r>
            <a:r>
              <a:rPr lang="ja-JP" altLang="en-US" sz="2400" dirty="0">
                <a:solidFill>
                  <a:prstClr val="black"/>
                </a:solidFill>
              </a:rPr>
              <a:t> </a:t>
            </a:r>
            <a:r>
              <a:rPr lang="en-US" altLang="ja-JP" sz="2400" dirty="0" smtClean="0">
                <a:solidFill>
                  <a:prstClr val="black"/>
                </a:solidFill>
              </a:rPr>
              <a:t>AFTER</a:t>
            </a:r>
            <a:r>
              <a:rPr lang="ja-JP" altLang="en-US" sz="2400" dirty="0">
                <a:solidFill>
                  <a:prstClr val="black"/>
                </a:solidFill>
              </a:rPr>
              <a:t> </a:t>
            </a:r>
            <a:r>
              <a:rPr lang="en-US" altLang="ja-JP" sz="2400" dirty="0" smtClean="0">
                <a:solidFill>
                  <a:prstClr val="black"/>
                </a:solidFill>
              </a:rPr>
              <a:t>SCHOOL</a:t>
            </a:r>
            <a:endParaRPr lang="ja-JP" altLang="en-US" sz="2400" dirty="0">
              <a:solidFill>
                <a:prstClr val="black"/>
              </a:solidFill>
            </a:endParaRPr>
          </a:p>
        </p:txBody>
      </p:sp>
      <p:sp>
        <p:nvSpPr>
          <p:cNvPr id="7" name="角丸四角形 6"/>
          <p:cNvSpPr/>
          <p:nvPr/>
        </p:nvSpPr>
        <p:spPr>
          <a:xfrm>
            <a:off x="1033152" y="2318806"/>
            <a:ext cx="2992582" cy="1626919"/>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文武両道</a:t>
            </a:r>
            <a:endParaRPr kumimoji="1" lang="en-US" altLang="ja-JP" sz="2000" dirty="0" smtClean="0">
              <a:solidFill>
                <a:schemeClr val="tx1"/>
              </a:solidFill>
            </a:endParaRPr>
          </a:p>
          <a:p>
            <a:pPr algn="ctr"/>
            <a:endParaRPr lang="en-US" altLang="ja-JP" sz="2000" dirty="0">
              <a:solidFill>
                <a:schemeClr val="tx1"/>
              </a:solidFill>
            </a:endParaRPr>
          </a:p>
          <a:p>
            <a:pPr algn="ctr"/>
            <a:endParaRPr kumimoji="1" lang="ja-JP" altLang="en-US" sz="2000" dirty="0">
              <a:solidFill>
                <a:schemeClr val="tx1"/>
              </a:solidFill>
            </a:endParaRPr>
          </a:p>
        </p:txBody>
      </p:sp>
      <p:sp>
        <p:nvSpPr>
          <p:cNvPr id="8" name="角丸四角形 7"/>
          <p:cNvSpPr/>
          <p:nvPr/>
        </p:nvSpPr>
        <p:spPr>
          <a:xfrm>
            <a:off x="5118266" y="2318806"/>
            <a:ext cx="2992582" cy="162691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完全</a:t>
            </a:r>
            <a:endParaRPr lang="en-US" altLang="ja-JP" sz="2000" dirty="0" smtClean="0">
              <a:solidFill>
                <a:schemeClr val="tx1"/>
              </a:solidFill>
            </a:endParaRPr>
          </a:p>
          <a:p>
            <a:pPr algn="ctr"/>
            <a:r>
              <a:rPr lang="ja-JP" altLang="en-US" sz="2000" dirty="0" smtClean="0">
                <a:solidFill>
                  <a:schemeClr val="tx1"/>
                </a:solidFill>
              </a:rPr>
              <a:t>ワンストップ型</a:t>
            </a:r>
            <a:endParaRPr lang="en-US" altLang="ja-JP" sz="2000" dirty="0" smtClean="0">
              <a:solidFill>
                <a:schemeClr val="tx1"/>
              </a:solidFill>
            </a:endParaRPr>
          </a:p>
          <a:p>
            <a:pPr algn="ctr"/>
            <a:r>
              <a:rPr kumimoji="1" lang="ja-JP" altLang="en-US" sz="2000" dirty="0">
                <a:solidFill>
                  <a:schemeClr val="tx1"/>
                </a:solidFill>
              </a:rPr>
              <a:t>サービス</a:t>
            </a:r>
          </a:p>
        </p:txBody>
      </p:sp>
      <p:sp>
        <p:nvSpPr>
          <p:cNvPr id="9" name="十字形 8"/>
          <p:cNvSpPr/>
          <p:nvPr/>
        </p:nvSpPr>
        <p:spPr>
          <a:xfrm>
            <a:off x="4168239" y="2673909"/>
            <a:ext cx="807522" cy="807522"/>
          </a:xfrm>
          <a:prstGeom prst="plus">
            <a:avLst>
              <a:gd name="adj" fmla="val 3823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585350" y="4250328"/>
            <a:ext cx="3888184" cy="646331"/>
          </a:xfrm>
          <a:prstGeom prst="rect">
            <a:avLst/>
          </a:prstGeom>
          <a:noFill/>
        </p:spPr>
        <p:txBody>
          <a:bodyPr wrap="square" rtlCol="0">
            <a:spAutoFit/>
          </a:bodyPr>
          <a:lstStyle/>
          <a:p>
            <a:pPr algn="ctr"/>
            <a:r>
              <a:rPr kumimoji="1" lang="ja-JP" altLang="en-US" dirty="0" smtClean="0"/>
              <a:t>スイミング、英会話、学習サポートなど</a:t>
            </a:r>
            <a:endParaRPr kumimoji="1" lang="en-US" altLang="ja-JP" dirty="0" smtClean="0"/>
          </a:p>
          <a:p>
            <a:pPr algn="ctr"/>
            <a:r>
              <a:rPr lang="ja-JP" altLang="en-US" dirty="0" smtClean="0"/>
              <a:t>文武両道の習い事を実現</a:t>
            </a:r>
            <a:endParaRPr kumimoji="1" lang="ja-JP" altLang="en-US" dirty="0"/>
          </a:p>
        </p:txBody>
      </p:sp>
      <p:sp>
        <p:nvSpPr>
          <p:cNvPr id="11" name="テキスト ボックス 10"/>
          <p:cNvSpPr txBox="1"/>
          <p:nvPr/>
        </p:nvSpPr>
        <p:spPr>
          <a:xfrm>
            <a:off x="4670465" y="4250328"/>
            <a:ext cx="3888184" cy="646331"/>
          </a:xfrm>
          <a:prstGeom prst="rect">
            <a:avLst/>
          </a:prstGeom>
          <a:noFill/>
        </p:spPr>
        <p:txBody>
          <a:bodyPr wrap="square" rtlCol="0">
            <a:spAutoFit/>
          </a:bodyPr>
          <a:lstStyle/>
          <a:p>
            <a:pPr algn="ctr"/>
            <a:r>
              <a:rPr lang="ja-JP" altLang="en-US" dirty="0" smtClean="0"/>
              <a:t>学童保育から習い事まで</a:t>
            </a:r>
            <a:endParaRPr lang="en-US" altLang="ja-JP" dirty="0" smtClean="0"/>
          </a:p>
          <a:p>
            <a:pPr algn="ctr"/>
            <a:r>
              <a:rPr kumimoji="1" lang="ja-JP" altLang="en-US" dirty="0" smtClean="0"/>
              <a:t>同一施設内で提供可能</a:t>
            </a:r>
            <a:endParaRPr kumimoji="1" lang="en-US" altLang="ja-JP" dirty="0" smtClean="0"/>
          </a:p>
        </p:txBody>
      </p:sp>
      <p:pic>
        <p:nvPicPr>
          <p:cNvPr id="13" name="図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0515" y="1778806"/>
            <a:ext cx="1728134" cy="1293632"/>
          </a:xfrm>
          <a:prstGeom prst="ellipse">
            <a:avLst/>
          </a:prstGeom>
          <a:ln>
            <a:noFill/>
          </a:ln>
          <a:effectLst>
            <a:softEdge rad="112500"/>
          </a:effectLst>
        </p:spPr>
      </p:pic>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101" y="2910720"/>
            <a:ext cx="2390682" cy="1442478"/>
          </a:xfrm>
          <a:prstGeom prst="ellipse">
            <a:avLst/>
          </a:prstGeom>
          <a:ln>
            <a:noFill/>
          </a:ln>
          <a:effectLst>
            <a:softEdge rad="112500"/>
          </a:effectLst>
        </p:spPr>
      </p:pic>
      <p:sp>
        <p:nvSpPr>
          <p:cNvPr id="17" name="テキスト ボックス 16"/>
          <p:cNvSpPr txBox="1"/>
          <p:nvPr/>
        </p:nvSpPr>
        <p:spPr>
          <a:xfrm>
            <a:off x="4737758" y="6607524"/>
            <a:ext cx="3440383" cy="246221"/>
          </a:xfrm>
          <a:prstGeom prst="rect">
            <a:avLst/>
          </a:prstGeom>
          <a:noFill/>
        </p:spPr>
        <p:txBody>
          <a:bodyPr wrap="square" rtlCol="0">
            <a:spAutoFit/>
          </a:bodyPr>
          <a:lstStyle/>
          <a:p>
            <a:r>
              <a:rPr lang="ja-JP" altLang="en-US" sz="1000" dirty="0" smtClean="0"/>
              <a:t>引用　</a:t>
            </a:r>
            <a:r>
              <a:rPr lang="en-US" altLang="ja-JP" sz="1000" dirty="0" smtClean="0"/>
              <a:t>http</a:t>
            </a:r>
            <a:r>
              <a:rPr lang="en-US" altLang="ja-JP" sz="1000" dirty="0"/>
              <a:t>://kids.tipness.co.jp/afterschool/index.html#about</a:t>
            </a:r>
            <a:endParaRPr kumimoji="1" lang="ja-JP" altLang="en-US" sz="1000" dirty="0"/>
          </a:p>
        </p:txBody>
      </p:sp>
      <p:sp>
        <p:nvSpPr>
          <p:cNvPr id="18" name="円/楕円 17"/>
          <p:cNvSpPr/>
          <p:nvPr/>
        </p:nvSpPr>
        <p:spPr>
          <a:xfrm>
            <a:off x="1033152" y="-1513285"/>
            <a:ext cx="6388926" cy="1317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小学生だけ</a:t>
            </a:r>
            <a:endParaRPr kumimoji="1" lang="en-US" altLang="ja-JP" dirty="0" smtClean="0"/>
          </a:p>
          <a:p>
            <a:pPr algn="ctr"/>
            <a:r>
              <a:rPr lang="ja-JP" altLang="en-US" dirty="0" smtClean="0"/>
              <a:t>これに保育園機能も併設</a:t>
            </a:r>
            <a:endParaRPr lang="en-US" altLang="ja-JP" dirty="0" smtClean="0"/>
          </a:p>
          <a:p>
            <a:pPr algn="ctr"/>
            <a:r>
              <a:rPr kumimoji="1" lang="ja-JP" altLang="en-US" dirty="0" smtClean="0"/>
              <a:t>協同病院と連携したイベント</a:t>
            </a:r>
            <a:endParaRPr kumimoji="1" lang="en-US" altLang="ja-JP" dirty="0" smtClean="0"/>
          </a:p>
          <a:p>
            <a:pPr algn="ctr"/>
            <a:r>
              <a:rPr lang="ja-JP" altLang="en-US" dirty="0" smtClean="0"/>
              <a:t>こども向けに風邪予防対策とか</a:t>
            </a:r>
            <a:endParaRPr kumimoji="1" lang="ja-JP" altLang="en-US" dirty="0"/>
          </a:p>
        </p:txBody>
      </p:sp>
      <p:sp>
        <p:nvSpPr>
          <p:cNvPr id="6" name="テキスト ボックス 5"/>
          <p:cNvSpPr txBox="1"/>
          <p:nvPr/>
        </p:nvSpPr>
        <p:spPr>
          <a:xfrm>
            <a:off x="1152945" y="1829537"/>
            <a:ext cx="3163329" cy="369332"/>
          </a:xfrm>
          <a:prstGeom prst="rect">
            <a:avLst/>
          </a:prstGeom>
          <a:noFill/>
        </p:spPr>
        <p:txBody>
          <a:bodyPr wrap="square" rtlCol="0">
            <a:spAutoFit/>
          </a:bodyPr>
          <a:lstStyle/>
          <a:p>
            <a:r>
              <a:rPr kumimoji="1" lang="ja-JP" altLang="en-US" dirty="0" smtClean="0"/>
              <a:t>東京に</a:t>
            </a:r>
            <a:r>
              <a:rPr kumimoji="1" lang="en-US" altLang="ja-JP" dirty="0" smtClean="0"/>
              <a:t>3</a:t>
            </a:r>
            <a:r>
              <a:rPr kumimoji="1" lang="ja-JP" altLang="en-US" dirty="0" smtClean="0"/>
              <a:t>店舗、神奈川に</a:t>
            </a:r>
            <a:r>
              <a:rPr kumimoji="1" lang="en-US" altLang="ja-JP" dirty="0" smtClean="0"/>
              <a:t>1</a:t>
            </a:r>
            <a:r>
              <a:rPr lang="ja-JP" altLang="en-US" dirty="0" smtClean="0"/>
              <a:t>店舗</a:t>
            </a:r>
            <a:endParaRPr kumimoji="1" lang="en-US" altLang="ja-JP" dirty="0" smtClean="0"/>
          </a:p>
        </p:txBody>
      </p:sp>
    </p:spTree>
    <p:extLst>
      <p:ext uri="{BB962C8B-B14F-4D97-AF65-F5344CB8AC3E}">
        <p14:creationId xmlns:p14="http://schemas.microsoft.com/office/powerpoint/2010/main" val="2327864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44</a:t>
            </a:fld>
            <a:endParaRPr lang="ja-JP" altLang="en-US">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928DCD"/>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a:solidFill>
                  <a:prstClr val="black"/>
                </a:solidFill>
                <a:latin typeface="ＭＳ Ｐゴシック" panose="020B0600070205080204" pitchFamily="50" charset="-128"/>
              </a:rPr>
              <a:t>健</a:t>
            </a:r>
            <a:r>
              <a:rPr lang="ja-JP" altLang="en-US" sz="4000" dirty="0" smtClean="0">
                <a:solidFill>
                  <a:prstClr val="black"/>
                </a:solidFill>
                <a:latin typeface="ＭＳ Ｐゴシック" panose="020B0600070205080204" pitchFamily="50" charset="-128"/>
              </a:rPr>
              <a:t>やかおおつ野プロジェクト</a:t>
            </a: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137551" y="140706"/>
            <a:ext cx="2847696" cy="756555"/>
          </a:xfrm>
          <a:prstGeom prst="roundRect">
            <a:avLst/>
          </a:prstGeom>
          <a:solidFill>
            <a:srgbClr val="92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北部地区</a:t>
            </a:r>
          </a:p>
        </p:txBody>
      </p:sp>
      <p:sp>
        <p:nvSpPr>
          <p:cNvPr id="5" name="対角する 2 つの角を切り取った四角形 4"/>
          <p:cNvSpPr/>
          <p:nvPr/>
        </p:nvSpPr>
        <p:spPr>
          <a:xfrm>
            <a:off x="137550" y="2249634"/>
            <a:ext cx="3401297"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smtClean="0">
                <a:solidFill>
                  <a:prstClr val="black"/>
                </a:solidFill>
              </a:rPr>
              <a:t>事例：</a:t>
            </a:r>
            <a:endParaRPr lang="ja-JP" altLang="en-US" sz="2400" dirty="0">
              <a:solidFill>
                <a:prstClr val="black"/>
              </a:solidFill>
            </a:endParaRPr>
          </a:p>
        </p:txBody>
      </p:sp>
      <p:sp>
        <p:nvSpPr>
          <p:cNvPr id="6" name="対角する 2 つの角を切り取った四角形 5"/>
          <p:cNvSpPr/>
          <p:nvPr/>
        </p:nvSpPr>
        <p:spPr>
          <a:xfrm>
            <a:off x="4572000" y="2249634"/>
            <a:ext cx="3401297" cy="541422"/>
          </a:xfrm>
          <a:prstGeom prst="snip2DiagRect">
            <a:avLst/>
          </a:prstGeom>
          <a:ln w="38100">
            <a:solidFill>
              <a:srgbClr val="002060"/>
            </a:solidFill>
            <a:prstDash val="solid"/>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smtClean="0">
                <a:solidFill>
                  <a:prstClr val="black"/>
                </a:solidFill>
              </a:rPr>
              <a:t>事例：鹿児島県鹿屋市</a:t>
            </a:r>
            <a:endParaRPr lang="ja-JP" altLang="en-US" sz="2400" dirty="0">
              <a:solidFill>
                <a:prstClr val="black"/>
              </a:solidFill>
            </a:endParaRPr>
          </a:p>
        </p:txBody>
      </p:sp>
      <p:sp>
        <p:nvSpPr>
          <p:cNvPr id="7" name="テキスト ボックス 6"/>
          <p:cNvSpPr txBox="1"/>
          <p:nvPr/>
        </p:nvSpPr>
        <p:spPr>
          <a:xfrm>
            <a:off x="145964" y="1391995"/>
            <a:ext cx="3384467" cy="461665"/>
          </a:xfrm>
          <a:prstGeom prst="rect">
            <a:avLst/>
          </a:prstGeom>
          <a:noFill/>
        </p:spPr>
        <p:txBody>
          <a:bodyPr wrap="square" rtlCol="0">
            <a:spAutoFit/>
          </a:bodyPr>
          <a:lstStyle/>
          <a:p>
            <a:pPr algn="ctr"/>
            <a:r>
              <a:rPr kumimoji="1" lang="ja-JP" altLang="en-US" sz="2400" dirty="0" smtClean="0"/>
              <a:t>ウォーキングレーン</a:t>
            </a:r>
            <a:endParaRPr kumimoji="1" lang="ja-JP" altLang="en-US" sz="2400" dirty="0"/>
          </a:p>
        </p:txBody>
      </p:sp>
      <p:sp>
        <p:nvSpPr>
          <p:cNvPr id="8" name="テキスト ボックス 7"/>
          <p:cNvSpPr txBox="1"/>
          <p:nvPr/>
        </p:nvSpPr>
        <p:spPr>
          <a:xfrm>
            <a:off x="4572000" y="1391994"/>
            <a:ext cx="3384467" cy="461665"/>
          </a:xfrm>
          <a:prstGeom prst="rect">
            <a:avLst/>
          </a:prstGeom>
          <a:noFill/>
        </p:spPr>
        <p:txBody>
          <a:bodyPr wrap="square" rtlCol="0">
            <a:spAutoFit/>
          </a:bodyPr>
          <a:lstStyle/>
          <a:p>
            <a:pPr algn="ctr"/>
            <a:r>
              <a:rPr lang="ja-JP" altLang="en-US" sz="2400" dirty="0" smtClean="0"/>
              <a:t>健康</a:t>
            </a:r>
            <a:r>
              <a:rPr lang="ja-JP" altLang="en-US" sz="2400" dirty="0"/>
              <a:t>遊具</a:t>
            </a:r>
            <a:endParaRPr kumimoji="1" lang="ja-JP" altLang="en-US" sz="2400" dirty="0"/>
          </a:p>
        </p:txBody>
      </p:sp>
    </p:spTree>
    <p:extLst>
      <p:ext uri="{BB962C8B-B14F-4D97-AF65-F5344CB8AC3E}">
        <p14:creationId xmlns:p14="http://schemas.microsoft.com/office/powerpoint/2010/main" val="4037283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4" name="テキスト ボックス 3"/>
          <p:cNvSpPr txBox="1"/>
          <p:nvPr/>
        </p:nvSpPr>
        <p:spPr>
          <a:xfrm>
            <a:off x="304800" y="1255068"/>
            <a:ext cx="4641064" cy="5262979"/>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400" dirty="0" smtClean="0">
                <a:solidFill>
                  <a:prstClr val="black"/>
                </a:solidFill>
              </a:rPr>
              <a:t>カウント調査詳細</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居住有：</a:t>
            </a:r>
            <a:r>
              <a:rPr lang="en-US" altLang="ja-JP" sz="2400" dirty="0" smtClean="0">
                <a:solidFill>
                  <a:prstClr val="black"/>
                </a:solidFill>
              </a:rPr>
              <a:t>49</a:t>
            </a:r>
            <a:r>
              <a:rPr lang="ja-JP" altLang="en-US" sz="2400" dirty="0">
                <a:solidFill>
                  <a:prstClr val="black"/>
                </a:solidFill>
              </a:rPr>
              <a:t>棟</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空き家：</a:t>
            </a:r>
            <a:r>
              <a:rPr lang="en-US" altLang="ja-JP" sz="2400" dirty="0" smtClean="0">
                <a:solidFill>
                  <a:prstClr val="black"/>
                </a:solidFill>
              </a:rPr>
              <a:t>11</a:t>
            </a:r>
            <a:r>
              <a:rPr lang="ja-JP" altLang="en-US" sz="2400" dirty="0">
                <a:solidFill>
                  <a:prstClr val="black"/>
                </a:solidFill>
              </a:rPr>
              <a:t>棟</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空き家率：</a:t>
            </a:r>
            <a:r>
              <a:rPr lang="en-US" altLang="ja-JP" sz="2400" dirty="0" smtClean="0">
                <a:solidFill>
                  <a:prstClr val="black"/>
                </a:solidFill>
              </a:rPr>
              <a:t>18.3</a:t>
            </a:r>
            <a:r>
              <a:rPr lang="ja-JP" altLang="en-US" sz="2400" dirty="0" smtClean="0">
                <a:solidFill>
                  <a:prstClr val="black"/>
                </a:solidFill>
              </a:rPr>
              <a:t>％</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endParaRPr lang="en-US" altLang="ja-JP" sz="2400" dirty="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テナント・店舗有：</a:t>
            </a:r>
            <a:r>
              <a:rPr lang="en-US" altLang="ja-JP" sz="2400" dirty="0" smtClean="0">
                <a:solidFill>
                  <a:prstClr val="black"/>
                </a:solidFill>
              </a:rPr>
              <a:t>41</a:t>
            </a:r>
            <a:r>
              <a:rPr lang="ja-JP" altLang="en-US" sz="2400" dirty="0">
                <a:solidFill>
                  <a:prstClr val="black"/>
                </a:solidFill>
              </a:rPr>
              <a:t>棟</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a:solidFill>
                  <a:prstClr val="black"/>
                </a:solidFill>
              </a:rPr>
              <a:t>空きテナント・</a:t>
            </a:r>
            <a:r>
              <a:rPr lang="ja-JP" altLang="en-US" sz="2400" dirty="0" smtClean="0">
                <a:solidFill>
                  <a:prstClr val="black"/>
                </a:solidFill>
              </a:rPr>
              <a:t>店舗：</a:t>
            </a:r>
            <a:r>
              <a:rPr lang="en-US" altLang="ja-JP" sz="2400" dirty="0" smtClean="0">
                <a:solidFill>
                  <a:prstClr val="black"/>
                </a:solidFill>
              </a:rPr>
              <a:t>32</a:t>
            </a:r>
            <a:r>
              <a:rPr lang="ja-JP" altLang="en-US" sz="2400" dirty="0">
                <a:solidFill>
                  <a:prstClr val="black"/>
                </a:solidFill>
              </a:rPr>
              <a:t>棟</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a:solidFill>
                  <a:prstClr val="black"/>
                </a:solidFill>
              </a:rPr>
              <a:t>空きテナント</a:t>
            </a:r>
            <a:r>
              <a:rPr lang="ja-JP" altLang="en-US" sz="2400" dirty="0" smtClean="0">
                <a:solidFill>
                  <a:prstClr val="black"/>
                </a:solidFill>
              </a:rPr>
              <a:t>・店舗率：</a:t>
            </a:r>
            <a:r>
              <a:rPr lang="en-US" altLang="ja-JP" sz="2400" dirty="0" smtClean="0">
                <a:solidFill>
                  <a:prstClr val="black"/>
                </a:solidFill>
              </a:rPr>
              <a:t>43.8</a:t>
            </a:r>
            <a:r>
              <a:rPr lang="ja-JP" altLang="en-US" sz="2400" dirty="0" smtClean="0">
                <a:solidFill>
                  <a:prstClr val="black"/>
                </a:solidFill>
              </a:rPr>
              <a:t>％</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endParaRPr lang="en-US" altLang="ja-JP" sz="2400" dirty="0">
              <a:solidFill>
                <a:prstClr val="black"/>
              </a:solidFill>
            </a:endParaRPr>
          </a:p>
          <a:p>
            <a:pPr marL="285750" indent="-285750">
              <a:buClr>
                <a:srgbClr val="002060"/>
              </a:buClr>
              <a:buFont typeface="Wingdings" panose="05000000000000000000" pitchFamily="2" charset="2"/>
              <a:buChar char="n"/>
            </a:pPr>
            <a:r>
              <a:rPr lang="ja-JP" altLang="en-US" sz="2400" dirty="0" smtClean="0">
                <a:solidFill>
                  <a:prstClr val="black"/>
                </a:solidFill>
              </a:rPr>
              <a:t>さんぱる（</a:t>
            </a:r>
            <a:r>
              <a:rPr lang="en-US" altLang="ja-JP" sz="2400" dirty="0" smtClean="0">
                <a:solidFill>
                  <a:prstClr val="black"/>
                </a:solidFill>
              </a:rPr>
              <a:t>MEGA</a:t>
            </a:r>
            <a:r>
              <a:rPr lang="ja-JP" altLang="en-US" sz="2400" dirty="0" smtClean="0">
                <a:solidFill>
                  <a:prstClr val="black"/>
                </a:solidFill>
              </a:rPr>
              <a:t>ドンキ除く）</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テナント数：</a:t>
            </a:r>
            <a:r>
              <a:rPr lang="en-US" altLang="ja-JP" sz="2400" dirty="0" smtClean="0">
                <a:solidFill>
                  <a:prstClr val="black"/>
                </a:solidFill>
              </a:rPr>
              <a:t>22</a:t>
            </a:r>
            <a:r>
              <a:rPr lang="ja-JP" altLang="en-US" sz="2400" dirty="0" smtClean="0">
                <a:solidFill>
                  <a:prstClr val="black"/>
                </a:solidFill>
              </a:rPr>
              <a:t>区画</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空きテナント数：</a:t>
            </a:r>
            <a:r>
              <a:rPr lang="en-US" altLang="ja-JP" sz="2400" dirty="0" smtClean="0">
                <a:solidFill>
                  <a:prstClr val="black"/>
                </a:solidFill>
              </a:rPr>
              <a:t>16</a:t>
            </a:r>
            <a:r>
              <a:rPr lang="ja-JP" altLang="en-US" sz="2400" dirty="0" smtClean="0">
                <a:solidFill>
                  <a:prstClr val="black"/>
                </a:solidFill>
              </a:rPr>
              <a:t>区画</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a:solidFill>
                  <a:prstClr val="black"/>
                </a:solidFill>
              </a:rPr>
              <a:t>空き</a:t>
            </a:r>
            <a:r>
              <a:rPr lang="ja-JP" altLang="en-US" sz="2400" dirty="0" smtClean="0">
                <a:solidFill>
                  <a:prstClr val="black"/>
                </a:solidFill>
              </a:rPr>
              <a:t>テナント率：</a:t>
            </a:r>
            <a:r>
              <a:rPr lang="en-US" altLang="ja-JP" sz="2400" dirty="0" smtClean="0">
                <a:solidFill>
                  <a:prstClr val="black"/>
                </a:solidFill>
              </a:rPr>
              <a:t>42.1</a:t>
            </a:r>
            <a:r>
              <a:rPr lang="ja-JP" altLang="en-US" sz="2400" dirty="0" smtClean="0">
                <a:solidFill>
                  <a:prstClr val="black"/>
                </a:solidFill>
              </a:rPr>
              <a:t>％</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endParaRPr lang="en-US" altLang="ja-JP" sz="2400" dirty="0" smtClean="0">
              <a:solidFill>
                <a:prstClr val="black"/>
              </a:solidFill>
            </a:endParaRPr>
          </a:p>
        </p:txBody>
      </p:sp>
      <p:sp>
        <p:nvSpPr>
          <p:cNvPr id="5" name="テキスト ボックス 4"/>
          <p:cNvSpPr txBox="1"/>
          <p:nvPr/>
        </p:nvSpPr>
        <p:spPr>
          <a:xfrm>
            <a:off x="4572000" y="1251648"/>
            <a:ext cx="4267200" cy="3785652"/>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400" dirty="0">
                <a:solidFill>
                  <a:prstClr val="black"/>
                </a:solidFill>
              </a:rPr>
              <a:t>「</a:t>
            </a:r>
            <a:r>
              <a:rPr lang="ja-JP" altLang="en-US" sz="2400" dirty="0" smtClean="0">
                <a:solidFill>
                  <a:prstClr val="black"/>
                </a:solidFill>
              </a:rPr>
              <a:t>空き」の定義</a:t>
            </a:r>
            <a:endParaRPr lang="ja-JP" altLang="en-US" sz="2400" dirty="0">
              <a:solidFill>
                <a:prstClr val="black"/>
              </a:solidFill>
            </a:endParaRPr>
          </a:p>
          <a:p>
            <a:pPr marL="742950" lvl="1" indent="-285750">
              <a:buClr>
                <a:srgbClr val="002060"/>
              </a:buClr>
              <a:buFont typeface="Wingdings" panose="05000000000000000000" pitchFamily="2" charset="2"/>
              <a:buChar char="n"/>
            </a:pPr>
            <a:r>
              <a:rPr lang="ja-JP" altLang="en-US" sz="2400" dirty="0">
                <a:solidFill>
                  <a:prstClr val="black"/>
                </a:solidFill>
              </a:rPr>
              <a:t>表札がない</a:t>
            </a:r>
            <a:endParaRPr lang="en-US" altLang="ja-JP" sz="2400" dirty="0">
              <a:solidFill>
                <a:prstClr val="black"/>
              </a:solidFill>
            </a:endParaRPr>
          </a:p>
          <a:p>
            <a:pPr lvl="2">
              <a:buClr>
                <a:srgbClr val="002060"/>
              </a:buClr>
            </a:pPr>
            <a:r>
              <a:rPr lang="ja-JP" altLang="en-US" sz="2400" dirty="0">
                <a:solidFill>
                  <a:prstClr val="black"/>
                </a:solidFill>
              </a:rPr>
              <a:t>→空き家</a:t>
            </a:r>
          </a:p>
          <a:p>
            <a:pPr marL="742950" lvl="1" indent="-285750">
              <a:buClr>
                <a:srgbClr val="002060"/>
              </a:buClr>
              <a:buFont typeface="Wingdings" panose="05000000000000000000" pitchFamily="2" charset="2"/>
              <a:buChar char="n"/>
            </a:pPr>
            <a:r>
              <a:rPr lang="ja-JP" altLang="en-US" sz="2400" dirty="0" smtClean="0">
                <a:solidFill>
                  <a:prstClr val="black"/>
                </a:solidFill>
              </a:rPr>
              <a:t>テナント</a:t>
            </a:r>
            <a:r>
              <a:rPr lang="ja-JP" altLang="en-US" sz="2400" dirty="0">
                <a:solidFill>
                  <a:prstClr val="black"/>
                </a:solidFill>
              </a:rPr>
              <a:t>募集の</a:t>
            </a:r>
            <a:r>
              <a:rPr lang="ja-JP" altLang="en-US" sz="2400" dirty="0" smtClean="0">
                <a:solidFill>
                  <a:prstClr val="black"/>
                </a:solidFill>
              </a:rPr>
              <a:t>掲示</a:t>
            </a:r>
            <a:endParaRPr lang="en-US" altLang="ja-JP" sz="2400" dirty="0" smtClean="0">
              <a:solidFill>
                <a:prstClr val="black"/>
              </a:solidFill>
            </a:endParaRPr>
          </a:p>
          <a:p>
            <a:pPr lvl="1">
              <a:buClr>
                <a:srgbClr val="002060"/>
              </a:buClr>
            </a:pPr>
            <a:r>
              <a:rPr lang="en-US" altLang="ja-JP" sz="2400" dirty="0">
                <a:solidFill>
                  <a:prstClr val="black"/>
                </a:solidFill>
              </a:rPr>
              <a:t>	</a:t>
            </a:r>
            <a:r>
              <a:rPr lang="ja-JP" altLang="en-US" sz="2400" dirty="0" smtClean="0">
                <a:solidFill>
                  <a:prstClr val="black"/>
                </a:solidFill>
              </a:rPr>
              <a:t>→</a:t>
            </a:r>
            <a:r>
              <a:rPr lang="ja-JP" altLang="en-US" sz="2400" dirty="0">
                <a:solidFill>
                  <a:prstClr val="black"/>
                </a:solidFill>
              </a:rPr>
              <a:t>空きテナント</a:t>
            </a:r>
          </a:p>
          <a:p>
            <a:pPr marL="742950" lvl="1" indent="-285750">
              <a:buClr>
                <a:srgbClr val="002060"/>
              </a:buClr>
              <a:buFont typeface="Wingdings" panose="05000000000000000000" pitchFamily="2" charset="2"/>
              <a:buChar char="n"/>
            </a:pPr>
            <a:r>
              <a:rPr lang="ja-JP" altLang="en-US" sz="2400" dirty="0">
                <a:solidFill>
                  <a:prstClr val="black"/>
                </a:solidFill>
              </a:rPr>
              <a:t>シャッターが下りて</a:t>
            </a:r>
            <a:r>
              <a:rPr lang="ja-JP" altLang="en-US" sz="2400" dirty="0" smtClean="0">
                <a:solidFill>
                  <a:prstClr val="black"/>
                </a:solidFill>
              </a:rPr>
              <a:t>いる</a:t>
            </a:r>
            <a:endParaRPr lang="en-US" altLang="ja-JP" sz="2400" dirty="0" smtClean="0">
              <a:solidFill>
                <a:prstClr val="black"/>
              </a:solidFill>
            </a:endParaRPr>
          </a:p>
          <a:p>
            <a:pPr lvl="2">
              <a:buClr>
                <a:srgbClr val="002060"/>
              </a:buClr>
            </a:pPr>
            <a:r>
              <a:rPr lang="ja-JP" altLang="en-US" sz="2400" dirty="0" smtClean="0">
                <a:solidFill>
                  <a:prstClr val="black"/>
                </a:solidFill>
              </a:rPr>
              <a:t>→</a:t>
            </a:r>
            <a:r>
              <a:rPr lang="ja-JP" altLang="en-US" sz="2400" dirty="0">
                <a:solidFill>
                  <a:prstClr val="black"/>
                </a:solidFill>
              </a:rPr>
              <a:t>空き</a:t>
            </a:r>
            <a:r>
              <a:rPr lang="ja-JP" altLang="en-US" sz="2400" dirty="0" smtClean="0">
                <a:solidFill>
                  <a:prstClr val="black"/>
                </a:solidFill>
              </a:rPr>
              <a:t>店舗</a:t>
            </a:r>
            <a:endParaRPr lang="en-US" altLang="ja-JP" sz="2400" dirty="0" smtClean="0">
              <a:solidFill>
                <a:prstClr val="black"/>
              </a:solidFill>
            </a:endParaRPr>
          </a:p>
          <a:p>
            <a:pPr marL="800100" lvl="1" indent="-342900">
              <a:buClr>
                <a:srgbClr val="002060"/>
              </a:buClr>
              <a:buFont typeface="Wingdings" panose="05000000000000000000" pitchFamily="2" charset="2"/>
              <a:buChar char="n"/>
            </a:pPr>
            <a:r>
              <a:rPr lang="ja-JP" altLang="en-US" sz="2400" dirty="0" smtClean="0">
                <a:solidFill>
                  <a:prstClr val="black"/>
                </a:solidFill>
              </a:rPr>
              <a:t>柵</a:t>
            </a:r>
            <a:r>
              <a:rPr lang="ja-JP" altLang="en-US" sz="2400" dirty="0">
                <a:solidFill>
                  <a:prstClr val="black"/>
                </a:solidFill>
              </a:rPr>
              <a:t>で囲われた</a:t>
            </a:r>
            <a:r>
              <a:rPr lang="ja-JP" altLang="en-US" sz="2400" dirty="0" smtClean="0">
                <a:solidFill>
                  <a:prstClr val="black"/>
                </a:solidFill>
              </a:rPr>
              <a:t>未利用地</a:t>
            </a:r>
            <a:endParaRPr lang="en-US" altLang="ja-JP" sz="2400" dirty="0" smtClean="0">
              <a:solidFill>
                <a:prstClr val="black"/>
              </a:solidFill>
            </a:endParaRPr>
          </a:p>
          <a:p>
            <a:pPr lvl="2">
              <a:buClr>
                <a:srgbClr val="002060"/>
              </a:buClr>
            </a:pPr>
            <a:r>
              <a:rPr lang="ja-JP" altLang="en-US" sz="2400" dirty="0" smtClean="0">
                <a:solidFill>
                  <a:prstClr val="black"/>
                </a:solidFill>
              </a:rPr>
              <a:t>→</a:t>
            </a:r>
            <a:r>
              <a:rPr lang="ja-JP" altLang="en-US" sz="2400" dirty="0">
                <a:solidFill>
                  <a:prstClr val="black"/>
                </a:solidFill>
              </a:rPr>
              <a:t>空き地</a:t>
            </a:r>
          </a:p>
          <a:p>
            <a:pPr marL="742950" lvl="1" indent="-285750">
              <a:buClr>
                <a:srgbClr val="002060"/>
              </a:buClr>
              <a:buFont typeface="Wingdings" panose="05000000000000000000" pitchFamily="2" charset="2"/>
              <a:buChar char="n"/>
            </a:pPr>
            <a:endParaRPr lang="ja-JP" altLang="en-US" sz="2400" dirty="0" smtClean="0">
              <a:solidFill>
                <a:prstClr val="black"/>
              </a:solidFill>
            </a:endParaRPr>
          </a:p>
        </p:txBody>
      </p:sp>
    </p:spTree>
    <p:extLst>
      <p:ext uri="{BB962C8B-B14F-4D97-AF65-F5344CB8AC3E}">
        <p14:creationId xmlns:p14="http://schemas.microsoft.com/office/powerpoint/2010/main" val="1665929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南部地区</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4" name="テキスト ボックス 3"/>
          <p:cNvSpPr txBox="1"/>
          <p:nvPr/>
        </p:nvSpPr>
        <p:spPr>
          <a:xfrm>
            <a:off x="304800" y="1255068"/>
            <a:ext cx="8534400" cy="4154984"/>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ja-JP" altLang="en-US" sz="2400" dirty="0" smtClean="0">
                <a:solidFill>
                  <a:prstClr val="black"/>
                </a:solidFill>
              </a:rPr>
              <a:t>サポート団体例</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土浦市青年会議所</a:t>
            </a:r>
            <a:r>
              <a:rPr lang="ja-JP" altLang="en-US" sz="2000" dirty="0">
                <a:solidFill>
                  <a:prstClr val="black"/>
                </a:solidFill>
              </a:rPr>
              <a:t>（</a:t>
            </a:r>
            <a:r>
              <a:rPr lang="en-US" altLang="ja-JP" sz="2000" dirty="0" smtClean="0">
                <a:solidFill>
                  <a:prstClr val="black"/>
                </a:solidFill>
                <a:hlinkClick r:id="rId2"/>
              </a:rPr>
              <a:t>http</a:t>
            </a:r>
            <a:r>
              <a:rPr lang="en-US" altLang="ja-JP" sz="2000" dirty="0">
                <a:solidFill>
                  <a:prstClr val="black"/>
                </a:solidFill>
                <a:hlinkClick r:id="rId2"/>
              </a:rPr>
              <a:t>://www.tsuchiura-jc.jp</a:t>
            </a:r>
            <a:r>
              <a:rPr lang="en-US" altLang="ja-JP" sz="2000" dirty="0" smtClean="0">
                <a:solidFill>
                  <a:prstClr val="black"/>
                </a:solidFill>
                <a:hlinkClick r:id="rId2"/>
              </a:rPr>
              <a:t>/</a:t>
            </a:r>
            <a:r>
              <a:rPr lang="ja-JP" altLang="en-US" sz="2000" dirty="0" smtClean="0">
                <a:solidFill>
                  <a:prstClr val="black"/>
                </a:solidFill>
              </a:rPr>
              <a:t>）</a:t>
            </a:r>
            <a:endParaRPr lang="en-US" altLang="ja-JP" sz="2400" dirty="0" smtClean="0">
              <a:solidFill>
                <a:prstClr val="black"/>
              </a:solidFill>
            </a:endParaRPr>
          </a:p>
          <a:p>
            <a:pPr lvl="2">
              <a:buClr>
                <a:srgbClr val="002060"/>
              </a:buClr>
            </a:pPr>
            <a:r>
              <a:rPr lang="ja-JP" altLang="en-US" sz="2400" dirty="0">
                <a:solidFill>
                  <a:prstClr val="black"/>
                </a:solidFill>
              </a:rPr>
              <a:t>若く行動力</a:t>
            </a:r>
            <a:r>
              <a:rPr lang="ja-JP" altLang="en-US" sz="2400" dirty="0" smtClean="0">
                <a:solidFill>
                  <a:prstClr val="black"/>
                </a:solidFill>
              </a:rPr>
              <a:t>ある人材を集め、地域との協働で社会発展への貢献を目指す。</a:t>
            </a:r>
            <a:endParaRPr lang="en-US" altLang="ja-JP" sz="2400" dirty="0">
              <a:solidFill>
                <a:prstClr val="black"/>
              </a:solidFill>
            </a:endParaRPr>
          </a:p>
          <a:p>
            <a:pPr marL="742950" lvl="1" indent="-285750">
              <a:buClr>
                <a:srgbClr val="002060"/>
              </a:buClr>
              <a:buFont typeface="Wingdings" panose="05000000000000000000" pitchFamily="2" charset="2"/>
              <a:buChar char="n"/>
            </a:pPr>
            <a:r>
              <a:rPr lang="en-US" altLang="ja-JP" sz="2400" dirty="0" err="1" smtClean="0">
                <a:solidFill>
                  <a:prstClr val="black"/>
                </a:solidFill>
              </a:rPr>
              <a:t>DreamGate</a:t>
            </a:r>
            <a:r>
              <a:rPr lang="ja-JP" altLang="en-US" sz="2000" dirty="0" smtClean="0">
                <a:solidFill>
                  <a:prstClr val="black"/>
                </a:solidFill>
              </a:rPr>
              <a:t>（</a:t>
            </a:r>
            <a:r>
              <a:rPr lang="en-US" altLang="ja-JP" sz="2000" dirty="0">
                <a:solidFill>
                  <a:prstClr val="black"/>
                </a:solidFill>
                <a:hlinkClick r:id="rId3"/>
              </a:rPr>
              <a:t>http://www.dreamgate.gr.jp</a:t>
            </a:r>
            <a:r>
              <a:rPr lang="en-US" altLang="ja-JP" sz="2000" dirty="0" smtClean="0">
                <a:solidFill>
                  <a:prstClr val="black"/>
                </a:solidFill>
                <a:hlinkClick r:id="rId3"/>
              </a:rPr>
              <a:t>/</a:t>
            </a:r>
            <a:r>
              <a:rPr lang="ja-JP" altLang="en-US" sz="2000" dirty="0" smtClean="0">
                <a:solidFill>
                  <a:prstClr val="black"/>
                </a:solidFill>
              </a:rPr>
              <a:t>）</a:t>
            </a:r>
            <a:endParaRPr lang="en-US" altLang="ja-JP" sz="2000" dirty="0" smtClean="0">
              <a:solidFill>
                <a:prstClr val="black"/>
              </a:solidFill>
            </a:endParaRPr>
          </a:p>
          <a:p>
            <a:pPr lvl="2">
              <a:buClr>
                <a:srgbClr val="002060"/>
              </a:buClr>
            </a:pPr>
            <a:r>
              <a:rPr lang="ja-JP" altLang="en-US" sz="2400" dirty="0" smtClean="0">
                <a:solidFill>
                  <a:prstClr val="black"/>
                </a:solidFill>
              </a:rPr>
              <a:t>起業、会社設立を目指すものをサポートする。</a:t>
            </a:r>
            <a:endParaRPr lang="en-US" altLang="ja-JP" sz="2400" dirty="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ジョイフル本田</a:t>
            </a:r>
            <a:r>
              <a:rPr lang="ja-JP" altLang="en-US" sz="2000" dirty="0" smtClean="0">
                <a:solidFill>
                  <a:prstClr val="black"/>
                </a:solidFill>
              </a:rPr>
              <a:t>（</a:t>
            </a:r>
            <a:r>
              <a:rPr lang="en-US" altLang="ja-JP" sz="2000" dirty="0">
                <a:solidFill>
                  <a:prstClr val="black"/>
                </a:solidFill>
                <a:hlinkClick r:id="rId4"/>
              </a:rPr>
              <a:t>http://www.joyfulhonda.com</a:t>
            </a:r>
            <a:r>
              <a:rPr lang="en-US" altLang="ja-JP" sz="2000" dirty="0" smtClean="0">
                <a:solidFill>
                  <a:prstClr val="black"/>
                </a:solidFill>
                <a:hlinkClick r:id="rId4"/>
              </a:rPr>
              <a:t>/</a:t>
            </a:r>
            <a:r>
              <a:rPr lang="ja-JP" altLang="en-US" sz="2000" dirty="0" smtClean="0">
                <a:solidFill>
                  <a:prstClr val="black"/>
                </a:solidFill>
              </a:rPr>
              <a:t>）</a:t>
            </a:r>
            <a:endParaRPr lang="en-US" altLang="ja-JP" sz="2400" dirty="0">
              <a:solidFill>
                <a:prstClr val="black"/>
              </a:solidFill>
            </a:endParaRPr>
          </a:p>
          <a:p>
            <a:pPr lvl="2">
              <a:buClr>
                <a:srgbClr val="002060"/>
              </a:buClr>
            </a:pPr>
            <a:r>
              <a:rPr lang="ja-JP" altLang="en-US" sz="2400" dirty="0" smtClean="0">
                <a:solidFill>
                  <a:prstClr val="black"/>
                </a:solidFill>
              </a:rPr>
              <a:t>ワークショップの実施（体験型イベント「</a:t>
            </a:r>
            <a:r>
              <a:rPr lang="en-US" altLang="ja-JP" sz="2400" dirty="0" smtClean="0">
                <a:solidFill>
                  <a:prstClr val="black"/>
                </a:solidFill>
              </a:rPr>
              <a:t>JOY</a:t>
            </a:r>
            <a:r>
              <a:rPr lang="ja-JP" altLang="en-US" sz="2400" dirty="0" smtClean="0">
                <a:solidFill>
                  <a:prstClr val="black"/>
                </a:solidFill>
              </a:rPr>
              <a:t>コミュ」）</a:t>
            </a:r>
            <a:endParaRPr lang="en-US" altLang="ja-JP" sz="2400" dirty="0" smtClean="0">
              <a:solidFill>
                <a:prstClr val="black"/>
              </a:solidFill>
            </a:endParaRPr>
          </a:p>
          <a:p>
            <a:pPr lvl="2">
              <a:buClr>
                <a:srgbClr val="002060"/>
              </a:buClr>
            </a:pPr>
            <a:r>
              <a:rPr lang="en-US" altLang="ja-JP" sz="2400" dirty="0" smtClean="0">
                <a:solidFill>
                  <a:prstClr val="black"/>
                </a:solidFill>
              </a:rPr>
              <a:t>DIY</a:t>
            </a:r>
            <a:r>
              <a:rPr lang="ja-JP" altLang="en-US" sz="2400" dirty="0" smtClean="0">
                <a:solidFill>
                  <a:prstClr val="black"/>
                </a:solidFill>
              </a:rPr>
              <a:t>レシピの提供（えんじょいふる）</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土浦魚市場</a:t>
            </a:r>
            <a:r>
              <a:rPr lang="ja-JP" altLang="en-US" sz="2000" dirty="0" smtClean="0">
                <a:solidFill>
                  <a:prstClr val="black"/>
                </a:solidFill>
              </a:rPr>
              <a:t>（</a:t>
            </a:r>
            <a:r>
              <a:rPr lang="en-US" altLang="ja-JP" sz="2000" dirty="0">
                <a:solidFill>
                  <a:prstClr val="black"/>
                </a:solidFill>
                <a:hlinkClick r:id="rId5"/>
              </a:rPr>
              <a:t>http://www.tsuchiurauoichiba.com/</a:t>
            </a:r>
            <a:r>
              <a:rPr lang="ja-JP" altLang="en-US" sz="2000" dirty="0" smtClean="0">
                <a:solidFill>
                  <a:prstClr val="black"/>
                </a:solidFill>
              </a:rPr>
              <a:t>）</a:t>
            </a:r>
            <a:endParaRPr lang="en-US" altLang="ja-JP" sz="2400" dirty="0" smtClean="0">
              <a:solidFill>
                <a:prstClr val="black"/>
              </a:solidFill>
            </a:endParaRPr>
          </a:p>
          <a:p>
            <a:pPr lvl="2">
              <a:buClr>
                <a:srgbClr val="002060"/>
              </a:buClr>
            </a:pPr>
            <a:r>
              <a:rPr lang="ja-JP" altLang="en-US" sz="2400" dirty="0" smtClean="0">
                <a:solidFill>
                  <a:prstClr val="black"/>
                </a:solidFill>
              </a:rPr>
              <a:t>単発イベント時の出店</a:t>
            </a:r>
            <a:endParaRPr lang="en-US" altLang="ja-JP" sz="2400" dirty="0">
              <a:solidFill>
                <a:prstClr val="black"/>
              </a:solidFill>
            </a:endParaRPr>
          </a:p>
        </p:txBody>
      </p:sp>
    </p:spTree>
    <p:extLst>
      <p:ext uri="{BB962C8B-B14F-4D97-AF65-F5344CB8AC3E}">
        <p14:creationId xmlns:p14="http://schemas.microsoft.com/office/powerpoint/2010/main" val="3080322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正方形/長方形 29"/>
          <p:cNvSpPr/>
          <p:nvPr/>
        </p:nvSpPr>
        <p:spPr>
          <a:xfrm>
            <a:off x="5265354" y="3607183"/>
            <a:ext cx="1532136" cy="2525967"/>
          </a:xfrm>
          <a:prstGeom prst="rect">
            <a:avLst/>
          </a:prstGeom>
          <a:solidFill>
            <a:srgbClr val="FFFF99"/>
          </a:solidFill>
          <a:ln w="28575" cmpd="sng">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4" name="正方形/長方形 23"/>
          <p:cNvSpPr/>
          <p:nvPr/>
        </p:nvSpPr>
        <p:spPr>
          <a:xfrm>
            <a:off x="7485632" y="3576269"/>
            <a:ext cx="1532136" cy="3125059"/>
          </a:xfrm>
          <a:prstGeom prst="rect">
            <a:avLst/>
          </a:prstGeom>
          <a:solidFill>
            <a:srgbClr val="FFFF99"/>
          </a:solidFill>
          <a:ln w="28575" cmpd="sng">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正方形/長方形 9"/>
          <p:cNvSpPr/>
          <p:nvPr/>
        </p:nvSpPr>
        <p:spPr>
          <a:xfrm>
            <a:off x="233927" y="3626406"/>
            <a:ext cx="4310922" cy="3074924"/>
          </a:xfrm>
          <a:prstGeom prst="rect">
            <a:avLst/>
          </a:prstGeom>
          <a:solidFill>
            <a:srgbClr val="FFFF99"/>
          </a:solidFill>
          <a:ln w="28575">
            <a:solidFill>
              <a:srgbClr val="FBB42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FBB425"/>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21269" y="140706"/>
            <a:ext cx="2880000" cy="756555"/>
          </a:xfrm>
          <a:prstGeom prst="roundRect">
            <a:avLst/>
          </a:prstGeom>
          <a:solidFill>
            <a:srgbClr val="FBB425"/>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補足</a:t>
            </a:r>
            <a:endParaRPr lang="ja-JP" altLang="en-US" sz="4000" dirty="0">
              <a:solidFill>
                <a:prstClr val="white"/>
              </a:solidFill>
              <a:latin typeface="HGS明朝E" panose="02020900000000000000" pitchFamily="18" charset="-128"/>
              <a:ea typeface="HGS明朝E" panose="02020900000000000000" pitchFamily="18" charset="-128"/>
            </a:endParaRPr>
          </a:p>
        </p:txBody>
      </p:sp>
      <p:sp>
        <p:nvSpPr>
          <p:cNvPr id="4" name="テキスト ボックス 3"/>
          <p:cNvSpPr txBox="1"/>
          <p:nvPr/>
        </p:nvSpPr>
        <p:spPr>
          <a:xfrm>
            <a:off x="304800" y="1204932"/>
            <a:ext cx="8534400" cy="2308324"/>
          </a:xfrm>
          <a:prstGeom prst="rect">
            <a:avLst/>
          </a:prstGeom>
          <a:noFill/>
        </p:spPr>
        <p:txBody>
          <a:bodyPr wrap="square" rtlCol="0">
            <a:spAutoFit/>
          </a:bodyPr>
          <a:lstStyle/>
          <a:p>
            <a:pPr marL="285750" indent="-285750">
              <a:buClr>
                <a:srgbClr val="002060"/>
              </a:buClr>
              <a:buFont typeface="Wingdings" panose="05000000000000000000" pitchFamily="2" charset="2"/>
              <a:buChar char="n"/>
            </a:pPr>
            <a:r>
              <a:rPr lang="en-US" altLang="ja-JP" sz="2400" dirty="0" smtClean="0">
                <a:solidFill>
                  <a:prstClr val="black"/>
                </a:solidFill>
              </a:rPr>
              <a:t>TMO</a:t>
            </a:r>
            <a:endParaRPr lang="en-US" altLang="ja-JP" sz="2400" dirty="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主体：商工会議所、商業者、市民有志による共同出資</a:t>
            </a:r>
            <a:endParaRPr lang="en-US" altLang="ja-JP" sz="2400" dirty="0" smtClean="0">
              <a:solidFill>
                <a:prstClr val="black"/>
              </a:solidFill>
            </a:endParaRPr>
          </a:p>
          <a:p>
            <a:pPr marL="742950" lvl="1" indent="-285750">
              <a:buClr>
                <a:srgbClr val="002060"/>
              </a:buClr>
              <a:buFont typeface="Wingdings" panose="05000000000000000000" pitchFamily="2" charset="2"/>
              <a:buChar char="n"/>
            </a:pPr>
            <a:r>
              <a:rPr lang="ja-JP" altLang="en-US" sz="2400" dirty="0" smtClean="0">
                <a:solidFill>
                  <a:prstClr val="black"/>
                </a:solidFill>
              </a:rPr>
              <a:t>活動：商業地活性化に向けた支援</a:t>
            </a:r>
            <a:endParaRPr lang="en-US" altLang="ja-JP" sz="2400" dirty="0" smtClean="0">
              <a:solidFill>
                <a:prstClr val="black"/>
              </a:solidFill>
            </a:endParaRPr>
          </a:p>
          <a:p>
            <a:pPr lvl="2">
              <a:buClr>
                <a:srgbClr val="002060"/>
              </a:buClr>
            </a:pPr>
            <a:r>
              <a:rPr lang="en-US" altLang="ja-JP" sz="2400" dirty="0" smtClean="0">
                <a:solidFill>
                  <a:prstClr val="black"/>
                </a:solidFill>
              </a:rPr>
              <a:t>-</a:t>
            </a:r>
            <a:r>
              <a:rPr lang="ja-JP" altLang="en-US" sz="2400" dirty="0" smtClean="0">
                <a:solidFill>
                  <a:prstClr val="black"/>
                </a:solidFill>
              </a:rPr>
              <a:t>新規出店主・居住者の誘致と</a:t>
            </a:r>
            <a:r>
              <a:rPr lang="en-US" altLang="ja-JP" sz="2400" dirty="0" smtClean="0">
                <a:solidFill>
                  <a:prstClr val="black"/>
                </a:solidFill>
              </a:rPr>
              <a:t>PR</a:t>
            </a:r>
            <a:endParaRPr lang="en-US" altLang="ja-JP" sz="2400" dirty="0">
              <a:solidFill>
                <a:prstClr val="black"/>
              </a:solidFill>
            </a:endParaRPr>
          </a:p>
          <a:p>
            <a:pPr lvl="2">
              <a:buClr>
                <a:srgbClr val="002060"/>
              </a:buClr>
            </a:pPr>
            <a:r>
              <a:rPr lang="en-US" altLang="ja-JP" sz="2400" dirty="0" smtClean="0">
                <a:solidFill>
                  <a:prstClr val="black"/>
                </a:solidFill>
              </a:rPr>
              <a:t>-</a:t>
            </a:r>
            <a:r>
              <a:rPr lang="ja-JP" altLang="en-US" sz="2400" dirty="0" smtClean="0">
                <a:solidFill>
                  <a:prstClr val="black"/>
                </a:solidFill>
              </a:rPr>
              <a:t>インフラ整備</a:t>
            </a:r>
            <a:endParaRPr lang="en-US" altLang="ja-JP" sz="2400" dirty="0" smtClean="0">
              <a:solidFill>
                <a:prstClr val="black"/>
              </a:solidFill>
            </a:endParaRPr>
          </a:p>
          <a:p>
            <a:pPr lvl="2">
              <a:buClr>
                <a:srgbClr val="002060"/>
              </a:buClr>
            </a:pPr>
            <a:r>
              <a:rPr lang="en-US" altLang="ja-JP" sz="2400" dirty="0" smtClean="0">
                <a:solidFill>
                  <a:prstClr val="black"/>
                </a:solidFill>
              </a:rPr>
              <a:t>-</a:t>
            </a:r>
            <a:r>
              <a:rPr lang="ja-JP" altLang="en-US" sz="2400" dirty="0" smtClean="0">
                <a:solidFill>
                  <a:prstClr val="black"/>
                </a:solidFill>
              </a:rPr>
              <a:t>空き空間の改修・マネジメント</a:t>
            </a:r>
            <a:endParaRPr lang="en-US" altLang="ja-JP" sz="2400" dirty="0" smtClean="0">
              <a:solidFill>
                <a:prstClr val="black"/>
              </a:solidFill>
            </a:endParaRPr>
          </a:p>
        </p:txBody>
      </p:sp>
      <p:pic>
        <p:nvPicPr>
          <p:cNvPr id="6" name="Picture 6" descr="カフェ・喫茶店のイラスト（建物）"/>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5840" y="5393654"/>
            <a:ext cx="1208443" cy="1048325"/>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図 6"/>
          <p:cNvPicPr>
            <a:picLocks noChangeAspect="1"/>
          </p:cNvPicPr>
          <p:nvPr/>
        </p:nvPicPr>
        <p:blipFill>
          <a:blip r:embed="rId3"/>
          <a:stretch>
            <a:fillRect/>
          </a:stretch>
        </p:blipFill>
        <p:spPr>
          <a:xfrm>
            <a:off x="3494236" y="4371731"/>
            <a:ext cx="983776" cy="1653406"/>
          </a:xfrm>
          <a:prstGeom prst="rect">
            <a:avLst/>
          </a:prstGeom>
        </p:spPr>
      </p:pic>
      <p:pic>
        <p:nvPicPr>
          <p:cNvPr id="5" name="図 4"/>
          <p:cNvPicPr>
            <a:picLocks noChangeAspect="1"/>
          </p:cNvPicPr>
          <p:nvPr/>
        </p:nvPicPr>
        <p:blipFill>
          <a:blip r:embed="rId4"/>
          <a:stretch>
            <a:fillRect/>
          </a:stretch>
        </p:blipFill>
        <p:spPr>
          <a:xfrm>
            <a:off x="3206372" y="5145583"/>
            <a:ext cx="887334" cy="1358165"/>
          </a:xfrm>
          <a:prstGeom prst="rect">
            <a:avLst/>
          </a:prstGeom>
        </p:spPr>
      </p:pic>
      <p:pic>
        <p:nvPicPr>
          <p:cNvPr id="9" name="図 8"/>
          <p:cNvPicPr>
            <a:picLocks noChangeAspect="1"/>
          </p:cNvPicPr>
          <p:nvPr/>
        </p:nvPicPr>
        <p:blipFill>
          <a:blip r:embed="rId5"/>
          <a:stretch>
            <a:fillRect/>
          </a:stretch>
        </p:blipFill>
        <p:spPr>
          <a:xfrm>
            <a:off x="1183880" y="5471347"/>
            <a:ext cx="938163" cy="1069132"/>
          </a:xfrm>
          <a:prstGeom prst="rect">
            <a:avLst/>
          </a:prstGeom>
        </p:spPr>
      </p:pic>
      <p:sp>
        <p:nvSpPr>
          <p:cNvPr id="13" name="右矢印 12"/>
          <p:cNvSpPr/>
          <p:nvPr/>
        </p:nvSpPr>
        <p:spPr>
          <a:xfrm>
            <a:off x="4442781" y="6135472"/>
            <a:ext cx="3209941" cy="609562"/>
          </a:xfrm>
          <a:prstGeom prst="rightArrow">
            <a:avLst>
              <a:gd name="adj1" fmla="val 61765"/>
              <a:gd name="adj2" fmla="val 44117"/>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マネジメント・アドバイス</a:t>
            </a:r>
            <a:endParaRPr lang="ja-JP" altLang="en-US" b="1" dirty="0">
              <a:solidFill>
                <a:sysClr val="windowText" lastClr="000000"/>
              </a:solidFill>
            </a:endParaRPr>
          </a:p>
        </p:txBody>
      </p:sp>
      <p:sp>
        <p:nvSpPr>
          <p:cNvPr id="15" name="テキスト ボックス 14"/>
          <p:cNvSpPr txBox="1"/>
          <p:nvPr/>
        </p:nvSpPr>
        <p:spPr>
          <a:xfrm>
            <a:off x="3596690" y="3871994"/>
            <a:ext cx="814195" cy="461665"/>
          </a:xfrm>
          <a:prstGeom prst="rect">
            <a:avLst/>
          </a:prstGeom>
          <a:noFill/>
        </p:spPr>
        <p:txBody>
          <a:bodyPr wrap="none" rtlCol="0">
            <a:spAutoFit/>
          </a:bodyPr>
          <a:lstStyle/>
          <a:p>
            <a:r>
              <a:rPr lang="en-US" altLang="ja-JP" sz="2400" b="1" dirty="0" smtClean="0">
                <a:solidFill>
                  <a:prstClr val="black"/>
                </a:solidFill>
              </a:rPr>
              <a:t>TMO</a:t>
            </a:r>
            <a:endParaRPr lang="ja-JP" altLang="en-US" sz="2400" b="1" dirty="0">
              <a:solidFill>
                <a:prstClr val="black"/>
              </a:solidFill>
            </a:endParaRPr>
          </a:p>
        </p:txBody>
      </p:sp>
      <p:pic>
        <p:nvPicPr>
          <p:cNvPr id="16" name="図 15"/>
          <p:cNvPicPr>
            <a:picLocks noChangeAspect="1"/>
          </p:cNvPicPr>
          <p:nvPr/>
        </p:nvPicPr>
        <p:blipFill rotWithShape="1">
          <a:blip r:embed="rId6"/>
          <a:srcRect r="28598"/>
          <a:stretch/>
        </p:blipFill>
        <p:spPr>
          <a:xfrm>
            <a:off x="962625" y="3609693"/>
            <a:ext cx="1044076" cy="1286789"/>
          </a:xfrm>
          <a:prstGeom prst="rect">
            <a:avLst/>
          </a:prstGeom>
        </p:spPr>
      </p:pic>
      <p:sp>
        <p:nvSpPr>
          <p:cNvPr id="17" name="テキスト ボックス 16"/>
          <p:cNvSpPr txBox="1"/>
          <p:nvPr/>
        </p:nvSpPr>
        <p:spPr>
          <a:xfrm>
            <a:off x="2061481" y="4224932"/>
            <a:ext cx="954107" cy="400110"/>
          </a:xfrm>
          <a:prstGeom prst="rect">
            <a:avLst/>
          </a:prstGeom>
          <a:noFill/>
        </p:spPr>
        <p:txBody>
          <a:bodyPr wrap="none" rtlCol="0">
            <a:spAutoFit/>
          </a:bodyPr>
          <a:lstStyle/>
          <a:p>
            <a:r>
              <a:rPr lang="ja-JP" altLang="en-US" sz="2000" b="1" dirty="0" smtClean="0">
                <a:solidFill>
                  <a:prstClr val="black"/>
                </a:solidFill>
              </a:rPr>
              <a:t>商工会</a:t>
            </a:r>
            <a:endParaRPr lang="ja-JP" altLang="en-US" sz="2000" b="1" dirty="0">
              <a:solidFill>
                <a:prstClr val="black"/>
              </a:solidFill>
            </a:endParaRPr>
          </a:p>
        </p:txBody>
      </p:sp>
      <p:sp>
        <p:nvSpPr>
          <p:cNvPr id="18" name="テキスト ボックス 17"/>
          <p:cNvSpPr txBox="1"/>
          <p:nvPr/>
        </p:nvSpPr>
        <p:spPr>
          <a:xfrm>
            <a:off x="1810846" y="6180183"/>
            <a:ext cx="697627" cy="400110"/>
          </a:xfrm>
          <a:prstGeom prst="rect">
            <a:avLst/>
          </a:prstGeom>
          <a:noFill/>
        </p:spPr>
        <p:txBody>
          <a:bodyPr wrap="none" rtlCol="0">
            <a:spAutoFit/>
          </a:bodyPr>
          <a:lstStyle/>
          <a:p>
            <a:r>
              <a:rPr lang="ja-JP" altLang="en-US" sz="2000" b="1" dirty="0" smtClean="0">
                <a:solidFill>
                  <a:prstClr val="black"/>
                </a:solidFill>
              </a:rPr>
              <a:t>有志</a:t>
            </a:r>
            <a:endParaRPr lang="ja-JP" altLang="en-US" sz="2000" b="1" dirty="0">
              <a:solidFill>
                <a:prstClr val="black"/>
              </a:solidFill>
            </a:endParaRPr>
          </a:p>
        </p:txBody>
      </p:sp>
      <p:pic>
        <p:nvPicPr>
          <p:cNvPr id="19" name="図 18"/>
          <p:cNvPicPr>
            <a:picLocks noChangeAspect="1"/>
          </p:cNvPicPr>
          <p:nvPr/>
        </p:nvPicPr>
        <p:blipFill>
          <a:blip r:embed="rId7"/>
          <a:stretch>
            <a:fillRect/>
          </a:stretch>
        </p:blipFill>
        <p:spPr>
          <a:xfrm>
            <a:off x="485466" y="4812927"/>
            <a:ext cx="836292" cy="1206191"/>
          </a:xfrm>
          <a:prstGeom prst="rect">
            <a:avLst/>
          </a:prstGeom>
        </p:spPr>
      </p:pic>
      <p:sp>
        <p:nvSpPr>
          <p:cNvPr id="20" name="テキスト ボックス 19"/>
          <p:cNvSpPr txBox="1"/>
          <p:nvPr/>
        </p:nvSpPr>
        <p:spPr>
          <a:xfrm>
            <a:off x="392600" y="5981641"/>
            <a:ext cx="954107" cy="400110"/>
          </a:xfrm>
          <a:prstGeom prst="rect">
            <a:avLst/>
          </a:prstGeom>
          <a:noFill/>
        </p:spPr>
        <p:txBody>
          <a:bodyPr wrap="none" rtlCol="0">
            <a:spAutoFit/>
          </a:bodyPr>
          <a:lstStyle/>
          <a:p>
            <a:r>
              <a:rPr lang="ja-JP" altLang="en-US" sz="2000" b="1" dirty="0" smtClean="0">
                <a:solidFill>
                  <a:prstClr val="black"/>
                </a:solidFill>
              </a:rPr>
              <a:t>商店主</a:t>
            </a:r>
            <a:endParaRPr lang="ja-JP" altLang="en-US" sz="2000" b="1" dirty="0">
              <a:solidFill>
                <a:prstClr val="black"/>
              </a:solidFill>
            </a:endParaRPr>
          </a:p>
        </p:txBody>
      </p:sp>
      <p:sp>
        <p:nvSpPr>
          <p:cNvPr id="23" name="右矢印 22"/>
          <p:cNvSpPr/>
          <p:nvPr/>
        </p:nvSpPr>
        <p:spPr>
          <a:xfrm>
            <a:off x="2105540" y="4984372"/>
            <a:ext cx="1273577" cy="609562"/>
          </a:xfrm>
          <a:prstGeom prst="rightArrow">
            <a:avLst>
              <a:gd name="adj1" fmla="val 61765"/>
              <a:gd name="adj2" fmla="val 44117"/>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活動支援</a:t>
            </a:r>
            <a:endParaRPr lang="ja-JP" altLang="en-US" b="1" dirty="0">
              <a:solidFill>
                <a:sysClr val="windowText" lastClr="000000"/>
              </a:solidFill>
            </a:endParaRPr>
          </a:p>
        </p:txBody>
      </p:sp>
      <p:sp>
        <p:nvSpPr>
          <p:cNvPr id="25" name="テキスト ボックス 24"/>
          <p:cNvSpPr txBox="1"/>
          <p:nvPr/>
        </p:nvSpPr>
        <p:spPr>
          <a:xfrm>
            <a:off x="7681257" y="4822505"/>
            <a:ext cx="1338828" cy="369332"/>
          </a:xfrm>
          <a:prstGeom prst="rect">
            <a:avLst/>
          </a:prstGeom>
          <a:noFill/>
        </p:spPr>
        <p:txBody>
          <a:bodyPr wrap="none" rtlCol="0">
            <a:spAutoFit/>
          </a:bodyPr>
          <a:lstStyle/>
          <a:p>
            <a:r>
              <a:rPr lang="ja-JP" altLang="en-US" b="1" dirty="0">
                <a:solidFill>
                  <a:prstClr val="black"/>
                </a:solidFill>
              </a:rPr>
              <a:t>利用希望者</a:t>
            </a:r>
          </a:p>
        </p:txBody>
      </p:sp>
      <p:pic>
        <p:nvPicPr>
          <p:cNvPr id="26" name="図 25"/>
          <p:cNvPicPr>
            <a:picLocks noChangeAspect="1"/>
          </p:cNvPicPr>
          <p:nvPr/>
        </p:nvPicPr>
        <p:blipFill>
          <a:blip r:embed="rId8"/>
          <a:stretch>
            <a:fillRect/>
          </a:stretch>
        </p:blipFill>
        <p:spPr>
          <a:xfrm>
            <a:off x="7504221" y="3706598"/>
            <a:ext cx="994063" cy="1166056"/>
          </a:xfrm>
          <a:prstGeom prst="rect">
            <a:avLst/>
          </a:prstGeom>
        </p:spPr>
      </p:pic>
      <p:pic>
        <p:nvPicPr>
          <p:cNvPr id="27" name="図 26"/>
          <p:cNvPicPr>
            <a:picLocks noChangeAspect="1"/>
          </p:cNvPicPr>
          <p:nvPr/>
        </p:nvPicPr>
        <p:blipFill>
          <a:blip r:embed="rId9"/>
          <a:stretch>
            <a:fillRect/>
          </a:stretch>
        </p:blipFill>
        <p:spPr>
          <a:xfrm>
            <a:off x="8339292" y="3628381"/>
            <a:ext cx="679306" cy="1118199"/>
          </a:xfrm>
          <a:prstGeom prst="rect">
            <a:avLst/>
          </a:prstGeom>
        </p:spPr>
      </p:pic>
      <p:sp>
        <p:nvSpPr>
          <p:cNvPr id="14" name="右矢印 13"/>
          <p:cNvSpPr/>
          <p:nvPr/>
        </p:nvSpPr>
        <p:spPr>
          <a:xfrm>
            <a:off x="6767145" y="4614721"/>
            <a:ext cx="852159" cy="609562"/>
          </a:xfrm>
          <a:prstGeom prst="rightArrow">
            <a:avLst>
              <a:gd name="adj1" fmla="val 61765"/>
              <a:gd name="adj2" fmla="val 44117"/>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提供</a:t>
            </a:r>
            <a:endParaRPr lang="ja-JP" altLang="en-US" b="1" dirty="0">
              <a:solidFill>
                <a:sysClr val="windowText" lastClr="000000"/>
              </a:solidFill>
            </a:endParaRPr>
          </a:p>
        </p:txBody>
      </p:sp>
      <p:pic>
        <p:nvPicPr>
          <p:cNvPr id="28" name="図 27"/>
          <p:cNvPicPr>
            <a:picLocks noChangeAspect="1"/>
          </p:cNvPicPr>
          <p:nvPr/>
        </p:nvPicPr>
        <p:blipFill>
          <a:blip r:embed="rId10"/>
          <a:stretch>
            <a:fillRect/>
          </a:stretch>
        </p:blipFill>
        <p:spPr>
          <a:xfrm>
            <a:off x="5490763" y="3576269"/>
            <a:ext cx="1113137" cy="1032435"/>
          </a:xfrm>
          <a:prstGeom prst="rect">
            <a:avLst/>
          </a:prstGeom>
        </p:spPr>
      </p:pic>
      <p:pic>
        <p:nvPicPr>
          <p:cNvPr id="29" name="図 28"/>
          <p:cNvPicPr>
            <a:picLocks noChangeAspect="1"/>
          </p:cNvPicPr>
          <p:nvPr/>
        </p:nvPicPr>
        <p:blipFill>
          <a:blip r:embed="rId11"/>
          <a:stretch>
            <a:fillRect/>
          </a:stretch>
        </p:blipFill>
        <p:spPr>
          <a:xfrm>
            <a:off x="5373800" y="5180579"/>
            <a:ext cx="1222854" cy="1021083"/>
          </a:xfrm>
          <a:prstGeom prst="rect">
            <a:avLst/>
          </a:prstGeom>
        </p:spPr>
      </p:pic>
      <p:sp>
        <p:nvSpPr>
          <p:cNvPr id="31" name="右矢印 30"/>
          <p:cNvSpPr/>
          <p:nvPr/>
        </p:nvSpPr>
        <p:spPr>
          <a:xfrm>
            <a:off x="4480031" y="4516448"/>
            <a:ext cx="852159" cy="609562"/>
          </a:xfrm>
          <a:prstGeom prst="rightArrow">
            <a:avLst>
              <a:gd name="adj1" fmla="val 61765"/>
              <a:gd name="adj2" fmla="val 44117"/>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管理</a:t>
            </a:r>
            <a:endParaRPr lang="ja-JP" altLang="en-US" b="1" dirty="0">
              <a:solidFill>
                <a:sysClr val="windowText" lastClr="000000"/>
              </a:solidFill>
            </a:endParaRPr>
          </a:p>
        </p:txBody>
      </p:sp>
      <p:sp>
        <p:nvSpPr>
          <p:cNvPr id="33" name="下矢印 32"/>
          <p:cNvSpPr/>
          <p:nvPr/>
        </p:nvSpPr>
        <p:spPr>
          <a:xfrm>
            <a:off x="5719727" y="4551980"/>
            <a:ext cx="596276" cy="712157"/>
          </a:xfrm>
          <a:prstGeom prst="downArrow">
            <a:avLst>
              <a:gd name="adj1" fmla="val 55605"/>
              <a:gd name="adj2" fmla="val 31193"/>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ysClr val="windowText" lastClr="000000"/>
                </a:solidFill>
              </a:rPr>
              <a:t>改修</a:t>
            </a:r>
            <a:endParaRPr lang="ja-JP" altLang="en-US" b="1" dirty="0">
              <a:solidFill>
                <a:sysClr val="windowText" lastClr="000000"/>
              </a:solidFill>
            </a:endParaRPr>
          </a:p>
        </p:txBody>
      </p:sp>
    </p:spTree>
    <p:extLst>
      <p:ext uri="{BB962C8B-B14F-4D97-AF65-F5344CB8AC3E}">
        <p14:creationId xmlns:p14="http://schemas.microsoft.com/office/powerpoint/2010/main" val="1152239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841"/>
            <a:ext cx="8229600" cy="531593"/>
          </a:xfrm>
        </p:spPr>
        <p:txBody>
          <a:bodyPr>
            <a:normAutofit fontScale="90000"/>
          </a:bodyPr>
          <a:lstStyle/>
          <a:p>
            <a:r>
              <a:rPr kumimoji="1" lang="ja-JP" altLang="en-US" dirty="0" smtClean="0"/>
              <a:t>道の駅の効果</a:t>
            </a:r>
            <a:endParaRPr kumimoji="1" lang="ja-JP" altLang="en-US" dirty="0"/>
          </a:p>
        </p:txBody>
      </p:sp>
      <p:sp>
        <p:nvSpPr>
          <p:cNvPr id="3" name="テキスト ボックス 2"/>
          <p:cNvSpPr txBox="1"/>
          <p:nvPr/>
        </p:nvSpPr>
        <p:spPr>
          <a:xfrm>
            <a:off x="181418" y="843278"/>
            <a:ext cx="4063733" cy="369332"/>
          </a:xfrm>
          <a:prstGeom prst="rect">
            <a:avLst/>
          </a:prstGeom>
          <a:noFill/>
        </p:spPr>
        <p:txBody>
          <a:bodyPr wrap="none" rtlCol="0">
            <a:spAutoFit/>
          </a:bodyPr>
          <a:lstStyle/>
          <a:p>
            <a:pPr defTabSz="457200"/>
            <a:r>
              <a:rPr lang="ja-JP" altLang="en-US" dirty="0" smtClean="0">
                <a:solidFill>
                  <a:prstClr val="black"/>
                </a:solidFill>
              </a:rPr>
              <a:t>＜安全で快適な道路交通環境の提供＞</a:t>
            </a:r>
            <a:endParaRPr lang="ja-JP" altLang="en-US" dirty="0">
              <a:solidFill>
                <a:prstClr val="black"/>
              </a:solidFill>
            </a:endParaRPr>
          </a:p>
        </p:txBody>
      </p:sp>
      <p:sp>
        <p:nvSpPr>
          <p:cNvPr id="4" name="テキスト ボックス 3"/>
          <p:cNvSpPr txBox="1"/>
          <p:nvPr/>
        </p:nvSpPr>
        <p:spPr>
          <a:xfrm>
            <a:off x="181418" y="2181604"/>
            <a:ext cx="2492990" cy="369332"/>
          </a:xfrm>
          <a:prstGeom prst="rect">
            <a:avLst/>
          </a:prstGeom>
          <a:noFill/>
        </p:spPr>
        <p:txBody>
          <a:bodyPr wrap="none" rtlCol="0">
            <a:spAutoFit/>
          </a:bodyPr>
          <a:lstStyle/>
          <a:p>
            <a:pPr defTabSz="457200"/>
            <a:r>
              <a:rPr lang="ja-JP" altLang="en-US" dirty="0" smtClean="0">
                <a:solidFill>
                  <a:prstClr val="black"/>
                </a:solidFill>
              </a:rPr>
              <a:t>＜地域振興への寄与＞</a:t>
            </a:r>
            <a:endParaRPr lang="ja-JP" altLang="en-US" dirty="0">
              <a:solidFill>
                <a:prstClr val="black"/>
              </a:solidFill>
            </a:endParaRPr>
          </a:p>
        </p:txBody>
      </p:sp>
      <p:sp>
        <p:nvSpPr>
          <p:cNvPr id="5" name="正方形/長方形 4"/>
          <p:cNvSpPr/>
          <p:nvPr/>
        </p:nvSpPr>
        <p:spPr>
          <a:xfrm>
            <a:off x="181418" y="1491527"/>
            <a:ext cx="3787951" cy="503894"/>
          </a:xfrm>
          <a:prstGeom prst="rect">
            <a:avLst/>
          </a:prstGeom>
          <a:solidFill>
            <a:schemeClr val="accent3">
              <a:lumMod val="60000"/>
              <a:lumOff val="40000"/>
            </a:schemeClr>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en-US" altLang="ja-JP" dirty="0" smtClean="0">
                <a:solidFill>
                  <a:prstClr val="black"/>
                </a:solidFill>
              </a:rPr>
              <a:t>①</a:t>
            </a:r>
            <a:r>
              <a:rPr lang="ja-JP" altLang="en-US" dirty="0" smtClean="0">
                <a:solidFill>
                  <a:prstClr val="black"/>
                </a:solidFill>
              </a:rPr>
              <a:t>道路利用者への交通安全に寄与</a:t>
            </a:r>
            <a:endParaRPr lang="ja-JP" altLang="en-US" dirty="0">
              <a:solidFill>
                <a:prstClr val="black"/>
              </a:solidFill>
            </a:endParaRPr>
          </a:p>
        </p:txBody>
      </p:sp>
      <p:sp>
        <p:nvSpPr>
          <p:cNvPr id="7" name="正方形/長方形 6"/>
          <p:cNvSpPr/>
          <p:nvPr/>
        </p:nvSpPr>
        <p:spPr>
          <a:xfrm>
            <a:off x="5131332" y="1491527"/>
            <a:ext cx="3787951" cy="503894"/>
          </a:xfrm>
          <a:prstGeom prst="rect">
            <a:avLst/>
          </a:prstGeom>
          <a:solidFill>
            <a:schemeClr val="accent3">
              <a:lumMod val="60000"/>
              <a:lumOff val="40000"/>
            </a:schemeClr>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ja-JP" altLang="en-US" dirty="0" smtClean="0">
                <a:solidFill>
                  <a:prstClr val="black"/>
                </a:solidFill>
              </a:rPr>
              <a:t>・休憩場所の提供</a:t>
            </a:r>
            <a:endParaRPr lang="en-US" altLang="ja-JP" dirty="0" smtClean="0">
              <a:solidFill>
                <a:prstClr val="black"/>
              </a:solidFill>
            </a:endParaRPr>
          </a:p>
          <a:p>
            <a:pPr defTabSz="457200"/>
            <a:r>
              <a:rPr lang="ja-JP" altLang="en-US" dirty="0" smtClean="0">
                <a:solidFill>
                  <a:prstClr val="black"/>
                </a:solidFill>
              </a:rPr>
              <a:t>・ドライブに必要な道路情報の提供</a:t>
            </a:r>
            <a:endParaRPr lang="ja-JP" altLang="en-US" dirty="0">
              <a:solidFill>
                <a:prstClr val="black"/>
              </a:solidFill>
            </a:endParaRPr>
          </a:p>
        </p:txBody>
      </p:sp>
      <p:sp>
        <p:nvSpPr>
          <p:cNvPr id="8" name="テキスト ボックス 7"/>
          <p:cNvSpPr txBox="1"/>
          <p:nvPr/>
        </p:nvSpPr>
        <p:spPr>
          <a:xfrm>
            <a:off x="4783530" y="566279"/>
            <a:ext cx="3839016" cy="646331"/>
          </a:xfrm>
          <a:prstGeom prst="rect">
            <a:avLst/>
          </a:prstGeom>
          <a:noFill/>
        </p:spPr>
        <p:txBody>
          <a:bodyPr wrap="square" rtlCol="0">
            <a:spAutoFit/>
          </a:bodyPr>
          <a:lstStyle/>
          <a:p>
            <a:pPr defTabSz="457200"/>
            <a:r>
              <a:rPr lang="en-US" altLang="ja-JP" dirty="0" smtClean="0">
                <a:solidFill>
                  <a:prstClr val="black"/>
                </a:solidFill>
              </a:rPr>
              <a:t>[</a:t>
            </a:r>
            <a:r>
              <a:rPr lang="ja-JP" altLang="en-US" dirty="0" smtClean="0">
                <a:solidFill>
                  <a:prstClr val="black"/>
                </a:solidFill>
              </a:rPr>
              <a:t>２４時間利用可能なトイレ、休憩場所、</a:t>
            </a:r>
            <a:endParaRPr lang="en-US" altLang="ja-JP" dirty="0" smtClean="0">
              <a:solidFill>
                <a:prstClr val="black"/>
              </a:solidFill>
            </a:endParaRPr>
          </a:p>
          <a:p>
            <a:pPr defTabSz="457200"/>
            <a:r>
              <a:rPr lang="ja-JP" altLang="ja-JP" dirty="0">
                <a:solidFill>
                  <a:prstClr val="black"/>
                </a:solidFill>
              </a:rPr>
              <a:t>　</a:t>
            </a:r>
            <a:r>
              <a:rPr lang="ja-JP" altLang="en-US" dirty="0" smtClean="0">
                <a:solidFill>
                  <a:prstClr val="black"/>
                </a:solidFill>
              </a:rPr>
              <a:t>道路情報提供施設</a:t>
            </a:r>
            <a:r>
              <a:rPr lang="en-US" altLang="ja-JP" dirty="0" smtClean="0">
                <a:solidFill>
                  <a:prstClr val="black"/>
                </a:solidFill>
              </a:rPr>
              <a:t>]</a:t>
            </a:r>
          </a:p>
        </p:txBody>
      </p:sp>
      <p:sp>
        <p:nvSpPr>
          <p:cNvPr id="9" name="テキスト ボックス 8"/>
          <p:cNvSpPr txBox="1"/>
          <p:nvPr/>
        </p:nvSpPr>
        <p:spPr>
          <a:xfrm>
            <a:off x="4827812" y="2181604"/>
            <a:ext cx="3839016" cy="369332"/>
          </a:xfrm>
          <a:prstGeom prst="rect">
            <a:avLst/>
          </a:prstGeom>
          <a:noFill/>
        </p:spPr>
        <p:txBody>
          <a:bodyPr wrap="square" rtlCol="0">
            <a:spAutoFit/>
          </a:bodyPr>
          <a:lstStyle/>
          <a:p>
            <a:pPr defTabSz="457200"/>
            <a:r>
              <a:rPr lang="en-US" altLang="ja-JP" dirty="0" smtClean="0">
                <a:solidFill>
                  <a:prstClr val="black"/>
                </a:solidFill>
              </a:rPr>
              <a:t>[</a:t>
            </a:r>
            <a:r>
              <a:rPr lang="ja-JP" altLang="en-US" dirty="0" smtClean="0">
                <a:solidFill>
                  <a:prstClr val="black"/>
                </a:solidFill>
              </a:rPr>
              <a:t>地域振興施設・観光情報提供施設</a:t>
            </a:r>
            <a:r>
              <a:rPr lang="en-US" altLang="ja-JP" dirty="0" smtClean="0">
                <a:solidFill>
                  <a:prstClr val="black"/>
                </a:solidFill>
              </a:rPr>
              <a:t>]</a:t>
            </a:r>
          </a:p>
        </p:txBody>
      </p:sp>
      <p:sp>
        <p:nvSpPr>
          <p:cNvPr id="10" name="正方形/長方形 9"/>
          <p:cNvSpPr/>
          <p:nvPr/>
        </p:nvSpPr>
        <p:spPr>
          <a:xfrm>
            <a:off x="181418" y="2724540"/>
            <a:ext cx="3787951" cy="503894"/>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en-US" altLang="ja-JP" dirty="0" smtClean="0">
                <a:solidFill>
                  <a:prstClr val="black"/>
                </a:solidFill>
              </a:rPr>
              <a:t>②</a:t>
            </a:r>
            <a:r>
              <a:rPr lang="ja-JP" altLang="en-US" dirty="0" smtClean="0">
                <a:solidFill>
                  <a:prstClr val="black"/>
                </a:solidFill>
              </a:rPr>
              <a:t>観光拡大効果</a:t>
            </a:r>
            <a:endParaRPr lang="ja-JP" altLang="en-US" dirty="0">
              <a:solidFill>
                <a:prstClr val="black"/>
              </a:solidFill>
            </a:endParaRPr>
          </a:p>
        </p:txBody>
      </p:sp>
      <p:sp>
        <p:nvSpPr>
          <p:cNvPr id="11" name="正方形/長方形 10"/>
          <p:cNvSpPr/>
          <p:nvPr/>
        </p:nvSpPr>
        <p:spPr>
          <a:xfrm>
            <a:off x="181418" y="3584863"/>
            <a:ext cx="3787951" cy="503894"/>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en-US" altLang="ja-JP" dirty="0" smtClean="0">
                <a:solidFill>
                  <a:prstClr val="black"/>
                </a:solidFill>
              </a:rPr>
              <a:t>③</a:t>
            </a:r>
            <a:r>
              <a:rPr lang="ja-JP" altLang="en-US" dirty="0" smtClean="0">
                <a:solidFill>
                  <a:prstClr val="black"/>
                </a:solidFill>
              </a:rPr>
              <a:t>地域の雇用、就業拡大効果</a:t>
            </a:r>
            <a:endParaRPr lang="ja-JP" altLang="en-US" dirty="0">
              <a:solidFill>
                <a:prstClr val="black"/>
              </a:solidFill>
            </a:endParaRPr>
          </a:p>
        </p:txBody>
      </p:sp>
      <p:sp>
        <p:nvSpPr>
          <p:cNvPr id="12" name="正方形/長方形 11"/>
          <p:cNvSpPr/>
          <p:nvPr/>
        </p:nvSpPr>
        <p:spPr>
          <a:xfrm>
            <a:off x="181418" y="4563733"/>
            <a:ext cx="3787951" cy="503894"/>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en-US" altLang="ja-JP" dirty="0" smtClean="0">
                <a:solidFill>
                  <a:prstClr val="black"/>
                </a:solidFill>
              </a:rPr>
              <a:t>④</a:t>
            </a:r>
            <a:r>
              <a:rPr lang="ja-JP" altLang="en-US" dirty="0" smtClean="0">
                <a:solidFill>
                  <a:prstClr val="black"/>
                </a:solidFill>
              </a:rPr>
              <a:t>地域コミュニティーの拡大</a:t>
            </a:r>
            <a:endParaRPr lang="ja-JP" altLang="en-US" dirty="0">
              <a:solidFill>
                <a:prstClr val="black"/>
              </a:solidFill>
            </a:endParaRPr>
          </a:p>
        </p:txBody>
      </p:sp>
      <p:sp>
        <p:nvSpPr>
          <p:cNvPr id="14" name="正方形/長方形 13"/>
          <p:cNvSpPr/>
          <p:nvPr/>
        </p:nvSpPr>
        <p:spPr>
          <a:xfrm>
            <a:off x="5131332" y="2550935"/>
            <a:ext cx="3787951" cy="863749"/>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ja-JP" altLang="en-US" dirty="0" smtClean="0">
                <a:solidFill>
                  <a:prstClr val="black"/>
                </a:solidFill>
              </a:rPr>
              <a:t>・観光拠点情報の提供</a:t>
            </a:r>
            <a:endParaRPr lang="en-US" altLang="ja-JP" dirty="0" smtClean="0">
              <a:solidFill>
                <a:prstClr val="black"/>
              </a:solidFill>
            </a:endParaRPr>
          </a:p>
          <a:p>
            <a:pPr defTabSz="457200"/>
            <a:r>
              <a:rPr lang="ja-JP" altLang="en-US" dirty="0" smtClean="0">
                <a:solidFill>
                  <a:prstClr val="black"/>
                </a:solidFill>
              </a:rPr>
              <a:t>・イベント実施</a:t>
            </a:r>
            <a:endParaRPr lang="en-US" altLang="ja-JP" dirty="0" smtClean="0">
              <a:solidFill>
                <a:prstClr val="black"/>
              </a:solidFill>
            </a:endParaRPr>
          </a:p>
          <a:p>
            <a:pPr defTabSz="457200"/>
            <a:r>
              <a:rPr lang="ja-JP" altLang="en-US" dirty="0" smtClean="0">
                <a:solidFill>
                  <a:prstClr val="black"/>
                </a:solidFill>
              </a:rPr>
              <a:t>・地域の特産品などの紹介・販売</a:t>
            </a:r>
            <a:endParaRPr lang="ja-JP" altLang="en-US" dirty="0">
              <a:solidFill>
                <a:prstClr val="black"/>
              </a:solidFill>
            </a:endParaRPr>
          </a:p>
        </p:txBody>
      </p:sp>
      <p:sp>
        <p:nvSpPr>
          <p:cNvPr id="15" name="正方形/長方形 14"/>
          <p:cNvSpPr/>
          <p:nvPr/>
        </p:nvSpPr>
        <p:spPr>
          <a:xfrm>
            <a:off x="5131332" y="3613475"/>
            <a:ext cx="3787951" cy="503894"/>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ja-JP" altLang="en-US" dirty="0" smtClean="0">
                <a:solidFill>
                  <a:prstClr val="black"/>
                </a:solidFill>
              </a:rPr>
              <a:t>・農産品などの生産拡大、出荷・販売</a:t>
            </a:r>
            <a:endParaRPr lang="en-US" altLang="ja-JP" dirty="0" smtClean="0">
              <a:solidFill>
                <a:prstClr val="black"/>
              </a:solidFill>
            </a:endParaRPr>
          </a:p>
          <a:p>
            <a:pPr defTabSz="457200"/>
            <a:r>
              <a:rPr lang="ja-JP" altLang="en-US" dirty="0" smtClean="0">
                <a:solidFill>
                  <a:prstClr val="black"/>
                </a:solidFill>
              </a:rPr>
              <a:t>・レストラン、売店などでの雇用の場</a:t>
            </a:r>
            <a:endParaRPr lang="en-US" altLang="ja-JP" dirty="0" smtClean="0">
              <a:solidFill>
                <a:prstClr val="black"/>
              </a:solidFill>
            </a:endParaRPr>
          </a:p>
        </p:txBody>
      </p:sp>
      <p:sp>
        <p:nvSpPr>
          <p:cNvPr id="16" name="正方形/長方形 15"/>
          <p:cNvSpPr/>
          <p:nvPr/>
        </p:nvSpPr>
        <p:spPr>
          <a:xfrm>
            <a:off x="5131332" y="4563733"/>
            <a:ext cx="3787951" cy="503894"/>
          </a:xfrm>
          <a:prstGeom prst="rect">
            <a:avLst/>
          </a:prstGeom>
          <a:solidFill>
            <a:schemeClr val="accent2">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ja-JP" altLang="en-US" dirty="0" smtClean="0">
                <a:solidFill>
                  <a:prstClr val="black"/>
                </a:solidFill>
              </a:rPr>
              <a:t>・地域の交流の場</a:t>
            </a:r>
            <a:endParaRPr lang="en-US" altLang="ja-JP" dirty="0" smtClean="0">
              <a:solidFill>
                <a:prstClr val="black"/>
              </a:solidFill>
            </a:endParaRPr>
          </a:p>
          <a:p>
            <a:pPr defTabSz="457200"/>
            <a:r>
              <a:rPr lang="ja-JP" altLang="en-US" dirty="0" smtClean="0">
                <a:solidFill>
                  <a:prstClr val="black"/>
                </a:solidFill>
              </a:rPr>
              <a:t>・農産品などの生産者間の交流の場</a:t>
            </a:r>
            <a:endParaRPr lang="ja-JP" altLang="en-US" dirty="0">
              <a:solidFill>
                <a:prstClr val="black"/>
              </a:solidFill>
            </a:endParaRPr>
          </a:p>
        </p:txBody>
      </p:sp>
      <p:sp>
        <p:nvSpPr>
          <p:cNvPr id="17" name="テキスト ボックス 16"/>
          <p:cNvSpPr txBox="1"/>
          <p:nvPr/>
        </p:nvSpPr>
        <p:spPr>
          <a:xfrm>
            <a:off x="333818" y="5248979"/>
            <a:ext cx="2031325" cy="369332"/>
          </a:xfrm>
          <a:prstGeom prst="rect">
            <a:avLst/>
          </a:prstGeom>
          <a:noFill/>
        </p:spPr>
        <p:txBody>
          <a:bodyPr wrap="none" rtlCol="0">
            <a:spAutoFit/>
          </a:bodyPr>
          <a:lstStyle/>
          <a:p>
            <a:pPr defTabSz="457200"/>
            <a:r>
              <a:rPr lang="ja-JP" altLang="en-US" dirty="0" smtClean="0">
                <a:solidFill>
                  <a:prstClr val="black"/>
                </a:solidFill>
              </a:rPr>
              <a:t>＜防災拠点機能＞</a:t>
            </a:r>
            <a:endParaRPr lang="ja-JP" altLang="en-US" dirty="0">
              <a:solidFill>
                <a:prstClr val="black"/>
              </a:solidFill>
            </a:endParaRPr>
          </a:p>
        </p:txBody>
      </p:sp>
      <p:sp>
        <p:nvSpPr>
          <p:cNvPr id="18" name="テキスト ボックス 17"/>
          <p:cNvSpPr txBox="1"/>
          <p:nvPr/>
        </p:nvSpPr>
        <p:spPr>
          <a:xfrm>
            <a:off x="4847784" y="5245935"/>
            <a:ext cx="3839016" cy="369332"/>
          </a:xfrm>
          <a:prstGeom prst="rect">
            <a:avLst/>
          </a:prstGeom>
          <a:noFill/>
        </p:spPr>
        <p:txBody>
          <a:bodyPr wrap="square" rtlCol="0">
            <a:spAutoFit/>
          </a:bodyPr>
          <a:lstStyle/>
          <a:p>
            <a:pPr defTabSz="457200"/>
            <a:r>
              <a:rPr lang="en-US" altLang="ja-JP" dirty="0" smtClean="0">
                <a:solidFill>
                  <a:prstClr val="black"/>
                </a:solidFill>
              </a:rPr>
              <a:t>[</a:t>
            </a:r>
            <a:r>
              <a:rPr lang="ja-JP" altLang="en-US" dirty="0" smtClean="0">
                <a:solidFill>
                  <a:prstClr val="black"/>
                </a:solidFill>
              </a:rPr>
              <a:t>防災設備</a:t>
            </a:r>
            <a:r>
              <a:rPr lang="en-US" altLang="ja-JP" dirty="0" smtClean="0">
                <a:solidFill>
                  <a:prstClr val="black"/>
                </a:solidFill>
              </a:rPr>
              <a:t>]</a:t>
            </a:r>
          </a:p>
        </p:txBody>
      </p:sp>
      <p:sp>
        <p:nvSpPr>
          <p:cNvPr id="19" name="正方形/長方形 18"/>
          <p:cNvSpPr/>
          <p:nvPr/>
        </p:nvSpPr>
        <p:spPr>
          <a:xfrm>
            <a:off x="181418" y="5819388"/>
            <a:ext cx="3787951" cy="503894"/>
          </a:xfrm>
          <a:prstGeom prst="rect">
            <a:avLst/>
          </a:prstGeom>
          <a:solidFill>
            <a:srgbClr val="FBFC93"/>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en-US" altLang="ja-JP" dirty="0" smtClean="0">
                <a:solidFill>
                  <a:prstClr val="black"/>
                </a:solidFill>
              </a:rPr>
              <a:t>⑤</a:t>
            </a:r>
            <a:r>
              <a:rPr lang="ja-JP" altLang="en-US" dirty="0" smtClean="0">
                <a:solidFill>
                  <a:prstClr val="black"/>
                </a:solidFill>
              </a:rPr>
              <a:t>災害対策の拠点</a:t>
            </a:r>
            <a:endParaRPr lang="ja-JP" altLang="en-US" dirty="0">
              <a:solidFill>
                <a:prstClr val="black"/>
              </a:solidFill>
            </a:endParaRPr>
          </a:p>
        </p:txBody>
      </p:sp>
      <p:sp>
        <p:nvSpPr>
          <p:cNvPr id="20" name="正方形/長方形 19"/>
          <p:cNvSpPr/>
          <p:nvPr/>
        </p:nvSpPr>
        <p:spPr>
          <a:xfrm>
            <a:off x="5131332" y="5618311"/>
            <a:ext cx="3787951" cy="1239689"/>
          </a:xfrm>
          <a:prstGeom prst="rect">
            <a:avLst/>
          </a:prstGeom>
          <a:solidFill>
            <a:srgbClr val="FBFC93"/>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defTabSz="457200"/>
            <a:r>
              <a:rPr lang="ja-JP" altLang="en-US" dirty="0" smtClean="0">
                <a:solidFill>
                  <a:prstClr val="black"/>
                </a:solidFill>
              </a:rPr>
              <a:t>・自衛隊などの災害対策の拠点</a:t>
            </a:r>
            <a:endParaRPr lang="en-US" altLang="ja-JP" dirty="0" smtClean="0">
              <a:solidFill>
                <a:prstClr val="black"/>
              </a:solidFill>
            </a:endParaRPr>
          </a:p>
          <a:p>
            <a:pPr defTabSz="457200"/>
            <a:r>
              <a:rPr lang="ja-JP" altLang="en-US" dirty="0" smtClean="0">
                <a:solidFill>
                  <a:prstClr val="black"/>
                </a:solidFill>
              </a:rPr>
              <a:t>・救援物資の中継場所</a:t>
            </a:r>
            <a:endParaRPr lang="en-US" altLang="ja-JP" dirty="0" smtClean="0">
              <a:solidFill>
                <a:prstClr val="black"/>
              </a:solidFill>
            </a:endParaRPr>
          </a:p>
          <a:p>
            <a:pPr defTabSz="457200"/>
            <a:r>
              <a:rPr lang="ja-JP" altLang="en-US" dirty="0" smtClean="0">
                <a:solidFill>
                  <a:prstClr val="black"/>
                </a:solidFill>
              </a:rPr>
              <a:t>・臨時避難所として利用</a:t>
            </a:r>
            <a:endParaRPr lang="en-US" altLang="ja-JP" dirty="0" smtClean="0">
              <a:solidFill>
                <a:prstClr val="black"/>
              </a:solidFill>
            </a:endParaRPr>
          </a:p>
          <a:p>
            <a:pPr defTabSz="457200"/>
            <a:r>
              <a:rPr lang="ja-JP" altLang="en-US" dirty="0" smtClean="0">
                <a:solidFill>
                  <a:prstClr val="black"/>
                </a:solidFill>
              </a:rPr>
              <a:t>・緊急輸送路、災害状況の情報提供</a:t>
            </a:r>
            <a:endParaRPr lang="ja-JP" altLang="en-US" dirty="0">
              <a:solidFill>
                <a:prstClr val="black"/>
              </a:solidFill>
            </a:endParaRPr>
          </a:p>
        </p:txBody>
      </p:sp>
      <p:sp>
        <p:nvSpPr>
          <p:cNvPr id="6" name="スライド番号プレースホルダー 5"/>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48</a:t>
            </a:fld>
            <a:endParaRPr lang="ja-JP" altLang="en-US">
              <a:solidFill>
                <a:prstClr val="black">
                  <a:tint val="75000"/>
                </a:prstClr>
              </a:solidFill>
            </a:endParaRPr>
          </a:p>
        </p:txBody>
      </p:sp>
    </p:spTree>
    <p:extLst>
      <p:ext uri="{BB962C8B-B14F-4D97-AF65-F5344CB8AC3E}">
        <p14:creationId xmlns:p14="http://schemas.microsoft.com/office/powerpoint/2010/main" val="2305447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1419" y="52924"/>
            <a:ext cx="9131402" cy="531593"/>
          </a:xfrm>
        </p:spPr>
        <p:txBody>
          <a:bodyPr>
            <a:normAutofit fontScale="90000"/>
          </a:bodyPr>
          <a:lstStyle/>
          <a:p>
            <a:r>
              <a:rPr kumimoji="1" lang="ja-JP" altLang="en-US" dirty="0" smtClean="0"/>
              <a:t>「道の駅」設置時の管理運営主体</a:t>
            </a:r>
            <a:endParaRPr kumimoji="1" lang="ja-JP" altLang="en-US" dirty="0"/>
          </a:p>
        </p:txBody>
      </p:sp>
      <p:graphicFrame>
        <p:nvGraphicFramePr>
          <p:cNvPr id="3" name="表 2"/>
          <p:cNvGraphicFramePr>
            <a:graphicFrameLocks noGrp="1"/>
          </p:cNvGraphicFramePr>
          <p:nvPr>
            <p:extLst/>
          </p:nvPr>
        </p:nvGraphicFramePr>
        <p:xfrm>
          <a:off x="322520" y="1175286"/>
          <a:ext cx="8405728" cy="2225040"/>
        </p:xfrm>
        <a:graphic>
          <a:graphicData uri="http://schemas.openxmlformats.org/drawingml/2006/table">
            <a:tbl>
              <a:tblPr firstRow="1" bandRow="1">
                <a:tableStyleId>{5C22544A-7EE6-4342-B048-85BDC9FD1C3A}</a:tableStyleId>
              </a:tblPr>
              <a:tblGrid>
                <a:gridCol w="2101432"/>
                <a:gridCol w="1035035"/>
                <a:gridCol w="1212767"/>
                <a:gridCol w="4056494"/>
              </a:tblGrid>
              <a:tr h="370840">
                <a:tc>
                  <a:txBody>
                    <a:bodyPr/>
                    <a:lstStyle/>
                    <a:p>
                      <a:r>
                        <a:rPr kumimoji="1" lang="ja-JP" altLang="en-US" dirty="0" smtClean="0"/>
                        <a:t>設置者</a:t>
                      </a:r>
                      <a:endParaRPr kumimoji="1" lang="en-US" altLang="ja-JP" dirty="0" smtClean="0"/>
                    </a:p>
                  </a:txBody>
                  <a:tcPr/>
                </a:tc>
                <a:tc>
                  <a:txBody>
                    <a:bodyPr/>
                    <a:lstStyle/>
                    <a:p>
                      <a:r>
                        <a:rPr kumimoji="1" lang="ja-JP" altLang="en-US" dirty="0" smtClean="0"/>
                        <a:t>箇所数</a:t>
                      </a:r>
                      <a:endParaRPr kumimoji="1" lang="ja-JP" altLang="en-US" dirty="0"/>
                    </a:p>
                  </a:txBody>
                  <a:tcPr/>
                </a:tc>
                <a:tc>
                  <a:txBody>
                    <a:bodyPr/>
                    <a:lstStyle/>
                    <a:p>
                      <a:r>
                        <a:rPr kumimoji="1" lang="ja-JP" altLang="en-US" dirty="0" smtClean="0"/>
                        <a:t>構成比率</a:t>
                      </a:r>
                      <a:endParaRPr kumimoji="1" lang="ja-JP" altLang="en-US" dirty="0"/>
                    </a:p>
                  </a:txBody>
                  <a:tcPr/>
                </a:tc>
                <a:tc>
                  <a:txBody>
                    <a:bodyPr/>
                    <a:lstStyle/>
                    <a:p>
                      <a:r>
                        <a:rPr kumimoji="1" lang="ja-JP" altLang="en-US" dirty="0" smtClean="0"/>
                        <a:t>備考</a:t>
                      </a:r>
                      <a:endParaRPr kumimoji="1" lang="ja-JP" altLang="en-US" dirty="0"/>
                    </a:p>
                  </a:txBody>
                  <a:tcPr/>
                </a:tc>
              </a:tr>
              <a:tr h="370840">
                <a:tc>
                  <a:txBody>
                    <a:bodyPr/>
                    <a:lstStyle/>
                    <a:p>
                      <a:r>
                        <a:rPr kumimoji="1" lang="ja-JP" altLang="en-US" dirty="0" smtClean="0"/>
                        <a:t>自治体（市町村）</a:t>
                      </a:r>
                      <a:endParaRPr kumimoji="1" lang="ja-JP" altLang="en-US" dirty="0"/>
                    </a:p>
                  </a:txBody>
                  <a:tcPr/>
                </a:tc>
                <a:tc>
                  <a:txBody>
                    <a:bodyPr/>
                    <a:lstStyle/>
                    <a:p>
                      <a:r>
                        <a:rPr kumimoji="1" lang="en-US" altLang="ja-JP" dirty="0" smtClean="0"/>
                        <a:t>985</a:t>
                      </a:r>
                      <a:endParaRPr kumimoji="1" lang="ja-JP" altLang="en-US" dirty="0"/>
                    </a:p>
                  </a:txBody>
                  <a:tcPr/>
                </a:tc>
                <a:tc>
                  <a:txBody>
                    <a:bodyPr/>
                    <a:lstStyle/>
                    <a:p>
                      <a:r>
                        <a:rPr kumimoji="1" lang="en-US" altLang="ja-JP" dirty="0" smtClean="0"/>
                        <a:t>98.1%</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自治体（都道府県）</a:t>
                      </a:r>
                      <a:endParaRPr kumimoji="1" lang="ja-JP" altLang="en-US" dirty="0"/>
                    </a:p>
                  </a:txBody>
                  <a:tcPr/>
                </a:tc>
                <a:tc>
                  <a:txBody>
                    <a:bodyPr/>
                    <a:lstStyle/>
                    <a:p>
                      <a:r>
                        <a:rPr kumimoji="1" lang="en-US" altLang="ja-JP" dirty="0" smtClean="0"/>
                        <a:t>6</a:t>
                      </a:r>
                      <a:endParaRPr kumimoji="1" lang="ja-JP" altLang="en-US" dirty="0"/>
                    </a:p>
                  </a:txBody>
                  <a:tcPr/>
                </a:tc>
                <a:tc>
                  <a:txBody>
                    <a:bodyPr/>
                    <a:lstStyle/>
                    <a:p>
                      <a:r>
                        <a:rPr kumimoji="1" lang="en-US" altLang="ja-JP" dirty="0" smtClean="0"/>
                        <a:t>0.6%</a:t>
                      </a:r>
                    </a:p>
                  </a:txBody>
                  <a:tcPr/>
                </a:tc>
                <a:tc>
                  <a:txBody>
                    <a:bodyPr/>
                    <a:lstStyle/>
                    <a:p>
                      <a:endParaRPr kumimoji="1" lang="ja-JP" altLang="en-US"/>
                    </a:p>
                  </a:txBody>
                  <a:tcPr/>
                </a:tc>
              </a:tr>
              <a:tr h="370840">
                <a:tc>
                  <a:txBody>
                    <a:bodyPr/>
                    <a:lstStyle/>
                    <a:p>
                      <a:r>
                        <a:rPr kumimoji="1" lang="ja-JP" altLang="en-US" dirty="0" smtClean="0"/>
                        <a:t>第三セクター</a:t>
                      </a:r>
                      <a:endParaRPr kumimoji="1" lang="ja-JP" altLang="en-US" dirty="0"/>
                    </a:p>
                  </a:txBody>
                  <a:tcPr/>
                </a:tc>
                <a:tc>
                  <a:txBody>
                    <a:bodyPr/>
                    <a:lstStyle/>
                    <a:p>
                      <a:r>
                        <a:rPr kumimoji="1" lang="en-US" altLang="ja-JP" dirty="0" smtClean="0"/>
                        <a:t>8</a:t>
                      </a:r>
                      <a:endParaRPr kumimoji="1" lang="ja-JP" altLang="en-US" dirty="0"/>
                    </a:p>
                  </a:txBody>
                  <a:tcPr/>
                </a:tc>
                <a:tc>
                  <a:txBody>
                    <a:bodyPr/>
                    <a:lstStyle/>
                    <a:p>
                      <a:r>
                        <a:rPr kumimoji="1" lang="en-US" altLang="ja-JP" dirty="0" smtClean="0"/>
                        <a:t>0.8%</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公益法人</a:t>
                      </a:r>
                      <a:endParaRPr kumimoji="1" lang="ja-JP" altLang="en-US" dirty="0"/>
                    </a:p>
                  </a:txBody>
                  <a:tcPr/>
                </a:tc>
                <a:tc>
                  <a:txBody>
                    <a:bodyPr/>
                    <a:lstStyle/>
                    <a:p>
                      <a:r>
                        <a:rPr kumimoji="1" lang="en-US" altLang="ja-JP" dirty="0" smtClean="0"/>
                        <a:t>5</a:t>
                      </a:r>
                      <a:endParaRPr kumimoji="1" lang="ja-JP" altLang="en-US" dirty="0"/>
                    </a:p>
                  </a:txBody>
                  <a:tcPr/>
                </a:tc>
                <a:tc>
                  <a:txBody>
                    <a:bodyPr/>
                    <a:lstStyle/>
                    <a:p>
                      <a:r>
                        <a:rPr kumimoji="1" lang="en-US" altLang="ja-JP" dirty="0" smtClean="0"/>
                        <a:t>0.5%</a:t>
                      </a:r>
                      <a:endParaRPr kumimoji="1" lang="ja-JP" altLang="en-US" dirty="0"/>
                    </a:p>
                  </a:txBody>
                  <a:tcPr/>
                </a:tc>
                <a:tc>
                  <a:txBody>
                    <a:bodyPr/>
                    <a:lstStyle/>
                    <a:p>
                      <a:endParaRPr kumimoji="1" lang="ja-JP" altLang="en-US"/>
                    </a:p>
                  </a:txBody>
                  <a:tcPr/>
                </a:tc>
              </a:tr>
              <a:tr h="370840">
                <a:tc>
                  <a:txBody>
                    <a:bodyPr/>
                    <a:lstStyle/>
                    <a:p>
                      <a:r>
                        <a:rPr kumimoji="1" lang="ja-JP" altLang="en-US" dirty="0" smtClean="0"/>
                        <a:t>合計</a:t>
                      </a:r>
                      <a:endParaRPr kumimoji="1" lang="ja-JP" altLang="en-US" dirty="0"/>
                    </a:p>
                  </a:txBody>
                  <a:tcPr/>
                </a:tc>
                <a:tc>
                  <a:txBody>
                    <a:bodyPr/>
                    <a:lstStyle/>
                    <a:p>
                      <a:r>
                        <a:rPr kumimoji="1" lang="en-US" altLang="ja-JP" dirty="0" smtClean="0"/>
                        <a:t>1004</a:t>
                      </a:r>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graphicFrame>
        <p:nvGraphicFramePr>
          <p:cNvPr id="4" name="表 3"/>
          <p:cNvGraphicFramePr>
            <a:graphicFrameLocks noGrp="1"/>
          </p:cNvGraphicFramePr>
          <p:nvPr>
            <p:extLst/>
          </p:nvPr>
        </p:nvGraphicFramePr>
        <p:xfrm>
          <a:off x="322520" y="3759904"/>
          <a:ext cx="8405728" cy="2372360"/>
        </p:xfrm>
        <a:graphic>
          <a:graphicData uri="http://schemas.openxmlformats.org/drawingml/2006/table">
            <a:tbl>
              <a:tblPr firstRow="1" bandRow="1">
                <a:tableStyleId>{5C22544A-7EE6-4342-B048-85BDC9FD1C3A}</a:tableStyleId>
              </a:tblPr>
              <a:tblGrid>
                <a:gridCol w="2101432"/>
                <a:gridCol w="993216"/>
                <a:gridCol w="1118296"/>
                <a:gridCol w="4192784"/>
              </a:tblGrid>
              <a:tr h="370840">
                <a:tc>
                  <a:txBody>
                    <a:bodyPr/>
                    <a:lstStyle/>
                    <a:p>
                      <a:r>
                        <a:rPr kumimoji="1" lang="ja-JP" altLang="en-US" dirty="0" smtClean="0"/>
                        <a:t>管理・運営者</a:t>
                      </a:r>
                      <a:endParaRPr kumimoji="1" lang="en-US" altLang="ja-JP" dirty="0" smtClean="0"/>
                    </a:p>
                  </a:txBody>
                  <a:tcPr/>
                </a:tc>
                <a:tc>
                  <a:txBody>
                    <a:bodyPr/>
                    <a:lstStyle/>
                    <a:p>
                      <a:r>
                        <a:rPr kumimoji="1" lang="ja-JP" altLang="en-US" dirty="0" smtClean="0"/>
                        <a:t>箇所数</a:t>
                      </a:r>
                      <a:endParaRPr kumimoji="1" lang="ja-JP" altLang="en-US" dirty="0"/>
                    </a:p>
                  </a:txBody>
                  <a:tcPr/>
                </a:tc>
                <a:tc>
                  <a:txBody>
                    <a:bodyPr/>
                    <a:lstStyle/>
                    <a:p>
                      <a:r>
                        <a:rPr kumimoji="1" lang="ja-JP" altLang="en-US" dirty="0" smtClean="0"/>
                        <a:t>構成比率</a:t>
                      </a:r>
                      <a:endParaRPr kumimoji="1" lang="ja-JP" altLang="en-US" dirty="0"/>
                    </a:p>
                  </a:txBody>
                  <a:tcPr/>
                </a:tc>
                <a:tc>
                  <a:txBody>
                    <a:bodyPr/>
                    <a:lstStyle/>
                    <a:p>
                      <a:r>
                        <a:rPr kumimoji="1" lang="ja-JP" altLang="en-US" dirty="0" smtClean="0"/>
                        <a:t>備考</a:t>
                      </a:r>
                      <a:endParaRPr kumimoji="1" lang="ja-JP" altLang="en-US" dirty="0"/>
                    </a:p>
                  </a:txBody>
                  <a:tcPr/>
                </a:tc>
              </a:tr>
              <a:tr h="370840">
                <a:tc>
                  <a:txBody>
                    <a:bodyPr/>
                    <a:lstStyle/>
                    <a:p>
                      <a:r>
                        <a:rPr kumimoji="1" lang="ja-JP" altLang="en-US" dirty="0" smtClean="0"/>
                        <a:t>自治体</a:t>
                      </a:r>
                      <a:endParaRPr kumimoji="1" lang="ja-JP" altLang="en-US" dirty="0"/>
                    </a:p>
                  </a:txBody>
                  <a:tcPr/>
                </a:tc>
                <a:tc>
                  <a:txBody>
                    <a:bodyPr/>
                    <a:lstStyle/>
                    <a:p>
                      <a:r>
                        <a:rPr kumimoji="1" lang="en-US" altLang="ja-JP" dirty="0" smtClean="0"/>
                        <a:t>158</a:t>
                      </a:r>
                      <a:endParaRPr kumimoji="1" lang="ja-JP" altLang="en-US" dirty="0"/>
                    </a:p>
                  </a:txBody>
                  <a:tcPr/>
                </a:tc>
                <a:tc>
                  <a:txBody>
                    <a:bodyPr/>
                    <a:lstStyle/>
                    <a:p>
                      <a:r>
                        <a:rPr kumimoji="1" lang="en-US" altLang="ja-JP" dirty="0" smtClean="0"/>
                        <a:t>15.7%</a:t>
                      </a:r>
                      <a:endParaRPr kumimoji="1" lang="ja-JP" altLang="en-US" dirty="0"/>
                    </a:p>
                  </a:txBody>
                  <a:tcPr/>
                </a:tc>
                <a:tc>
                  <a:txBody>
                    <a:bodyPr/>
                    <a:lstStyle/>
                    <a:p>
                      <a:endParaRPr kumimoji="1" lang="ja-JP" altLang="en-US" dirty="0"/>
                    </a:p>
                  </a:txBody>
                  <a:tcPr/>
                </a:tc>
              </a:tr>
              <a:tr h="370840">
                <a:tc>
                  <a:txBody>
                    <a:bodyPr/>
                    <a:lstStyle/>
                    <a:p>
                      <a:r>
                        <a:rPr kumimoji="1" lang="ja-JP" altLang="en-US" dirty="0" smtClean="0"/>
                        <a:t>第三セクター</a:t>
                      </a:r>
                      <a:endParaRPr kumimoji="1" lang="ja-JP" altLang="en-US" dirty="0"/>
                    </a:p>
                  </a:txBody>
                  <a:tcPr/>
                </a:tc>
                <a:tc>
                  <a:txBody>
                    <a:bodyPr/>
                    <a:lstStyle/>
                    <a:p>
                      <a:r>
                        <a:rPr kumimoji="1" lang="en-US" altLang="ja-JP" dirty="0" smtClean="0"/>
                        <a:t>312</a:t>
                      </a:r>
                      <a:endParaRPr kumimoji="1" lang="ja-JP" altLang="en-US" dirty="0"/>
                    </a:p>
                  </a:txBody>
                  <a:tcPr/>
                </a:tc>
                <a:tc>
                  <a:txBody>
                    <a:bodyPr/>
                    <a:lstStyle/>
                    <a:p>
                      <a:r>
                        <a:rPr kumimoji="1" lang="en-US" altLang="ja-JP" dirty="0" smtClean="0"/>
                        <a:t>31.1%</a:t>
                      </a:r>
                    </a:p>
                  </a:txBody>
                  <a:tcPr/>
                </a:tc>
                <a:tc>
                  <a:txBody>
                    <a:bodyPr/>
                    <a:lstStyle/>
                    <a:p>
                      <a:endParaRPr kumimoji="1" lang="ja-JP" altLang="en-US" dirty="0"/>
                    </a:p>
                  </a:txBody>
                  <a:tcPr/>
                </a:tc>
              </a:tr>
              <a:tr h="370840">
                <a:tc>
                  <a:txBody>
                    <a:bodyPr/>
                    <a:lstStyle/>
                    <a:p>
                      <a:r>
                        <a:rPr kumimoji="1" lang="ja-JP" altLang="en-US" dirty="0" smtClean="0"/>
                        <a:t>財団法人へ委託</a:t>
                      </a:r>
                      <a:endParaRPr kumimoji="1" lang="ja-JP" altLang="en-US" dirty="0"/>
                    </a:p>
                  </a:txBody>
                  <a:tcPr/>
                </a:tc>
                <a:tc>
                  <a:txBody>
                    <a:bodyPr/>
                    <a:lstStyle/>
                    <a:p>
                      <a:r>
                        <a:rPr kumimoji="1" lang="en-US" altLang="ja-JP" dirty="0" smtClean="0"/>
                        <a:t>89</a:t>
                      </a:r>
                      <a:endParaRPr kumimoji="1" lang="ja-JP" altLang="en-US" dirty="0"/>
                    </a:p>
                  </a:txBody>
                  <a:tcPr/>
                </a:tc>
                <a:tc>
                  <a:txBody>
                    <a:bodyPr/>
                    <a:lstStyle/>
                    <a:p>
                      <a:r>
                        <a:rPr kumimoji="1" lang="en-US" altLang="ja-JP" dirty="0" smtClean="0"/>
                        <a:t>8.9%</a:t>
                      </a:r>
                      <a:endParaRPr kumimoji="1" lang="ja-JP" altLang="en-US" dirty="0"/>
                    </a:p>
                  </a:txBody>
                  <a:tcPr/>
                </a:tc>
                <a:tc>
                  <a:txBody>
                    <a:bodyPr/>
                    <a:lstStyle/>
                    <a:p>
                      <a:r>
                        <a:rPr kumimoji="1" lang="ja-JP" altLang="en-US" dirty="0" smtClean="0"/>
                        <a:t>観光施設管理協会、地域振興財団　など</a:t>
                      </a:r>
                      <a:endParaRPr kumimoji="1" lang="ja-JP" altLang="en-US" dirty="0"/>
                    </a:p>
                  </a:txBody>
                  <a:tcPr/>
                </a:tc>
              </a:tr>
              <a:tr h="370840">
                <a:tc>
                  <a:txBody>
                    <a:bodyPr/>
                    <a:lstStyle/>
                    <a:p>
                      <a:r>
                        <a:rPr kumimoji="1" lang="ja-JP" altLang="en-US" dirty="0" smtClean="0"/>
                        <a:t>指定管理者　など</a:t>
                      </a:r>
                      <a:endParaRPr kumimoji="1" lang="ja-JP" altLang="en-US" dirty="0"/>
                    </a:p>
                  </a:txBody>
                  <a:tcPr/>
                </a:tc>
                <a:tc>
                  <a:txBody>
                    <a:bodyPr/>
                    <a:lstStyle/>
                    <a:p>
                      <a:r>
                        <a:rPr kumimoji="1" lang="en-US" altLang="ja-JP" b="1" dirty="0" smtClean="0">
                          <a:solidFill>
                            <a:srgbClr val="FF0000"/>
                          </a:solidFill>
                        </a:rPr>
                        <a:t>445</a:t>
                      </a:r>
                      <a:endParaRPr kumimoji="1" lang="ja-JP" altLang="en-US" b="1" dirty="0">
                        <a:solidFill>
                          <a:srgbClr val="FF0000"/>
                        </a:solidFill>
                      </a:endParaRPr>
                    </a:p>
                  </a:txBody>
                  <a:tcPr/>
                </a:tc>
                <a:tc>
                  <a:txBody>
                    <a:bodyPr/>
                    <a:lstStyle/>
                    <a:p>
                      <a:r>
                        <a:rPr kumimoji="1" lang="en-US" altLang="ja-JP" b="1" dirty="0" smtClean="0">
                          <a:solidFill>
                            <a:srgbClr val="FF0000"/>
                          </a:solidFill>
                        </a:rPr>
                        <a:t>44.3%</a:t>
                      </a:r>
                      <a:endParaRPr kumimoji="1" lang="ja-JP" altLang="en-US" b="1" dirty="0">
                        <a:solidFill>
                          <a:srgbClr val="FF0000"/>
                        </a:solidFill>
                      </a:endParaRPr>
                    </a:p>
                  </a:txBody>
                  <a:tcPr/>
                </a:tc>
                <a:tc>
                  <a:txBody>
                    <a:bodyPr/>
                    <a:lstStyle/>
                    <a:p>
                      <a:r>
                        <a:rPr kumimoji="1" lang="en-US" altLang="ja-JP" sz="2800" b="1" dirty="0" smtClean="0">
                          <a:solidFill>
                            <a:srgbClr val="FF0000"/>
                          </a:solidFill>
                        </a:rPr>
                        <a:t>JA</a:t>
                      </a:r>
                      <a:r>
                        <a:rPr kumimoji="1" lang="en-US" altLang="ja-JP" dirty="0" smtClean="0"/>
                        <a:t>, </a:t>
                      </a:r>
                      <a:r>
                        <a:rPr kumimoji="1" lang="ja-JP" altLang="en-US" dirty="0" smtClean="0"/>
                        <a:t>民間企業　など</a:t>
                      </a:r>
                      <a:endParaRPr kumimoji="1" lang="ja-JP" altLang="en-US" dirty="0"/>
                    </a:p>
                  </a:txBody>
                  <a:tcPr/>
                </a:tc>
              </a:tr>
              <a:tr h="370840">
                <a:tc>
                  <a:txBody>
                    <a:bodyPr/>
                    <a:lstStyle/>
                    <a:p>
                      <a:r>
                        <a:rPr kumimoji="1" lang="ja-JP" altLang="en-US" dirty="0" smtClean="0"/>
                        <a:t>合計</a:t>
                      </a:r>
                      <a:endParaRPr kumimoji="1" lang="ja-JP" altLang="en-US" dirty="0"/>
                    </a:p>
                  </a:txBody>
                  <a:tcPr/>
                </a:tc>
                <a:tc>
                  <a:txBody>
                    <a:bodyPr/>
                    <a:lstStyle/>
                    <a:p>
                      <a:r>
                        <a:rPr kumimoji="1" lang="en-US" altLang="ja-JP" dirty="0" smtClean="0"/>
                        <a:t>1004</a:t>
                      </a:r>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sp>
        <p:nvSpPr>
          <p:cNvPr id="5" name="スライド番号プレースホルダー 4"/>
          <p:cNvSpPr>
            <a:spLocks noGrp="1"/>
          </p:cNvSpPr>
          <p:nvPr>
            <p:ph type="sldNum" sz="quarter" idx="12"/>
          </p:nvPr>
        </p:nvSpPr>
        <p:spPr/>
        <p:txBody>
          <a:bodyPr/>
          <a:lstStyle/>
          <a:p>
            <a:fld id="{0BB1508F-D018-9240-A02E-51D33B9A99DD}" type="slidenum">
              <a:rPr lang="ja-JP" altLang="en-US" smtClean="0">
                <a:solidFill>
                  <a:prstClr val="black">
                    <a:tint val="75000"/>
                  </a:prstClr>
                </a:solidFill>
              </a:rPr>
              <a:pPr/>
              <a:t>49</a:t>
            </a:fld>
            <a:endParaRPr lang="ja-JP" altLang="en-US">
              <a:solidFill>
                <a:prstClr val="black">
                  <a:tint val="75000"/>
                </a:prstClr>
              </a:solidFill>
            </a:endParaRPr>
          </a:p>
        </p:txBody>
      </p:sp>
    </p:spTree>
    <p:extLst>
      <p:ext uri="{BB962C8B-B14F-4D97-AF65-F5344CB8AC3E}">
        <p14:creationId xmlns:p14="http://schemas.microsoft.com/office/powerpoint/2010/main" val="1179973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図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3193" y="6897493"/>
            <a:ext cx="3953457" cy="2741063"/>
          </a:xfrm>
          <a:prstGeom prst="ellipse">
            <a:avLst/>
          </a:prstGeom>
          <a:ln>
            <a:noFill/>
          </a:ln>
          <a:effectLst>
            <a:softEdge rad="112500"/>
          </a:effectLst>
        </p:spPr>
      </p:pic>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全体構想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6" name="円弧 5"/>
          <p:cNvSpPr/>
          <p:nvPr/>
        </p:nvSpPr>
        <p:spPr>
          <a:xfrm>
            <a:off x="-1491677" y="1594621"/>
            <a:ext cx="2983354" cy="5238665"/>
          </a:xfrm>
          <a:prstGeom prst="arc">
            <a:avLst>
              <a:gd name="adj1" fmla="val 16200000"/>
              <a:gd name="adj2" fmla="val 5565790"/>
            </a:avLst>
          </a:prstGeom>
          <a:noFill/>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pic>
        <p:nvPicPr>
          <p:cNvPr id="7" name="図 6"/>
          <p:cNvPicPr>
            <a:picLocks noChangeAspect="1"/>
          </p:cNvPicPr>
          <p:nvPr/>
        </p:nvPicPr>
        <p:blipFill>
          <a:blip r:embed="rId3"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94734" y="1793770"/>
            <a:ext cx="1231723" cy="1042859"/>
          </a:xfrm>
          <a:prstGeom prst="rect">
            <a:avLst/>
          </a:prstGeom>
        </p:spPr>
      </p:pic>
      <p:pic>
        <p:nvPicPr>
          <p:cNvPr id="9" name="図 8"/>
          <p:cNvPicPr>
            <a:picLocks noChangeAspect="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62902" y="2922900"/>
            <a:ext cx="1231723" cy="1042859"/>
          </a:xfrm>
          <a:prstGeom prst="rect">
            <a:avLst/>
          </a:prstGeom>
        </p:spPr>
      </p:pic>
      <p:pic>
        <p:nvPicPr>
          <p:cNvPr id="11" name="図 10"/>
          <p:cNvPicPr>
            <a:picLocks noChangeAspect="1"/>
          </p:cNvPicPr>
          <p:nvPr/>
        </p:nvPicPr>
        <p:blipFill>
          <a:blip r:embed="rId3"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1476" y="4148789"/>
            <a:ext cx="1231723" cy="1042859"/>
          </a:xfrm>
          <a:prstGeom prst="rect">
            <a:avLst/>
          </a:prstGeom>
        </p:spPr>
      </p:pic>
      <p:pic>
        <p:nvPicPr>
          <p:cNvPr id="12" name="図 11"/>
          <p:cNvPicPr>
            <a:picLocks noChangeAspect="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71217" y="5270324"/>
            <a:ext cx="1231723" cy="1042859"/>
          </a:xfrm>
          <a:prstGeom prst="rect">
            <a:avLst/>
          </a:prstGeom>
        </p:spPr>
      </p:pic>
      <p:sp>
        <p:nvSpPr>
          <p:cNvPr id="14" name="テキスト ボックス 13"/>
          <p:cNvSpPr txBox="1"/>
          <p:nvPr/>
        </p:nvSpPr>
        <p:spPr>
          <a:xfrm>
            <a:off x="2019489" y="3234477"/>
            <a:ext cx="5711245" cy="523220"/>
          </a:xfrm>
          <a:prstGeom prst="rect">
            <a:avLst/>
          </a:prstGeom>
          <a:noFill/>
        </p:spPr>
        <p:txBody>
          <a:bodyPr wrap="square" rtlCol="0">
            <a:spAutoFit/>
          </a:bodyPr>
          <a:lstStyle/>
          <a:p>
            <a:r>
              <a:rPr lang="ja-JP" altLang="en-US" sz="2800" dirty="0" smtClean="0">
                <a:solidFill>
                  <a:srgbClr val="F8806C"/>
                </a:solidFill>
              </a:rPr>
              <a:t>多</a:t>
            </a:r>
            <a:r>
              <a:rPr lang="ja-JP" altLang="en-US" sz="2800" dirty="0">
                <a:solidFill>
                  <a:srgbClr val="F8806C"/>
                </a:solidFill>
              </a:rPr>
              <a:t>世代</a:t>
            </a:r>
            <a:r>
              <a:rPr lang="ja-JP" altLang="en-US" sz="2800" dirty="0" smtClean="0">
                <a:solidFill>
                  <a:srgbClr val="F8806C"/>
                </a:solidFill>
              </a:rPr>
              <a:t>が</a:t>
            </a:r>
            <a:r>
              <a:rPr lang="ja-JP" altLang="en-US" sz="2800" dirty="0">
                <a:solidFill>
                  <a:srgbClr val="F8806C"/>
                </a:solidFill>
              </a:rPr>
              <a:t>笑顔</a:t>
            </a:r>
            <a:r>
              <a:rPr lang="ja-JP" altLang="en-US" sz="2800" dirty="0" smtClean="0">
                <a:solidFill>
                  <a:srgbClr val="F8806C"/>
                </a:solidFill>
              </a:rPr>
              <a:t>になれる</a:t>
            </a:r>
            <a:r>
              <a:rPr lang="ja-JP" altLang="en-US" sz="2400" dirty="0" smtClean="0">
                <a:solidFill>
                  <a:srgbClr val="F8806C"/>
                </a:solidFill>
              </a:rPr>
              <a:t>　</a:t>
            </a:r>
            <a:endParaRPr lang="en-US" altLang="ja-JP" sz="2400" i="1" dirty="0" smtClean="0">
              <a:solidFill>
                <a:srgbClr val="F8806C"/>
              </a:solidFill>
            </a:endParaRPr>
          </a:p>
        </p:txBody>
      </p:sp>
      <p:sp>
        <p:nvSpPr>
          <p:cNvPr id="16" name="テキスト ボックス 15"/>
          <p:cNvSpPr txBox="1"/>
          <p:nvPr/>
        </p:nvSpPr>
        <p:spPr>
          <a:xfrm>
            <a:off x="2019488" y="4398182"/>
            <a:ext cx="5711245" cy="523220"/>
          </a:xfrm>
          <a:prstGeom prst="rect">
            <a:avLst/>
          </a:prstGeom>
          <a:noFill/>
        </p:spPr>
        <p:txBody>
          <a:bodyPr wrap="square" rtlCol="0">
            <a:spAutoFit/>
          </a:bodyPr>
          <a:lstStyle/>
          <a:p>
            <a:r>
              <a:rPr lang="ja-JP" altLang="en-US" sz="2800" dirty="0" smtClean="0">
                <a:solidFill>
                  <a:srgbClr val="FBB425"/>
                </a:solidFill>
              </a:rPr>
              <a:t>今あるものを大切にする</a:t>
            </a:r>
            <a:endParaRPr lang="en-US" altLang="ja-JP" sz="2800" dirty="0" smtClean="0">
              <a:solidFill>
                <a:srgbClr val="FBB425"/>
              </a:solidFill>
            </a:endParaRPr>
          </a:p>
        </p:txBody>
      </p:sp>
      <p:sp>
        <p:nvSpPr>
          <p:cNvPr id="17" name="テキスト ボックス 16"/>
          <p:cNvSpPr txBox="1"/>
          <p:nvPr/>
        </p:nvSpPr>
        <p:spPr>
          <a:xfrm>
            <a:off x="1533077" y="5657114"/>
            <a:ext cx="5711245" cy="523220"/>
          </a:xfrm>
          <a:prstGeom prst="rect">
            <a:avLst/>
          </a:prstGeom>
          <a:noFill/>
        </p:spPr>
        <p:txBody>
          <a:bodyPr wrap="square" rtlCol="0">
            <a:spAutoFit/>
          </a:bodyPr>
          <a:lstStyle/>
          <a:p>
            <a:r>
              <a:rPr lang="ja-JP" altLang="en-US" sz="2800" dirty="0">
                <a:solidFill>
                  <a:srgbClr val="70AD47">
                    <a:lumMod val="75000"/>
                  </a:srgbClr>
                </a:solidFill>
              </a:rPr>
              <a:t>未来</a:t>
            </a:r>
            <a:r>
              <a:rPr lang="ja-JP" altLang="en-US" sz="2800" dirty="0" smtClean="0">
                <a:solidFill>
                  <a:srgbClr val="70AD47">
                    <a:lumMod val="75000"/>
                  </a:srgbClr>
                </a:solidFill>
              </a:rPr>
              <a:t>へ歩き続ける</a:t>
            </a:r>
            <a:r>
              <a:rPr lang="ja-JP" altLang="en-US" sz="2400" dirty="0" smtClean="0">
                <a:solidFill>
                  <a:prstClr val="black"/>
                </a:solidFill>
              </a:rPr>
              <a:t>　</a:t>
            </a:r>
            <a:endParaRPr lang="en-US" altLang="ja-JP" sz="2400" i="1" dirty="0" smtClean="0">
              <a:solidFill>
                <a:prstClr val="black"/>
              </a:solidFill>
            </a:endParaRPr>
          </a:p>
        </p:txBody>
      </p:sp>
      <p:sp>
        <p:nvSpPr>
          <p:cNvPr id="8" name="円/楕円 7"/>
          <p:cNvSpPr/>
          <p:nvPr/>
        </p:nvSpPr>
        <p:spPr>
          <a:xfrm>
            <a:off x="192236" y="1134230"/>
            <a:ext cx="8759526" cy="732041"/>
          </a:xfrm>
          <a:prstGeom prst="ellipse">
            <a:avLst/>
          </a:prstGeom>
          <a:no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2060"/>
              </a:buClr>
            </a:pPr>
            <a:r>
              <a:rPr lang="ja-JP" altLang="en-US" sz="4000" dirty="0">
                <a:solidFill>
                  <a:srgbClr val="FBB425"/>
                </a:solidFill>
                <a:latin typeface="ＭＳ Ｐゴシック"/>
              </a:rPr>
              <a:t>輝き</a:t>
            </a:r>
            <a:r>
              <a:rPr lang="ja-JP" altLang="en-US" sz="3200" dirty="0">
                <a:solidFill>
                  <a:prstClr val="black"/>
                </a:solidFill>
                <a:latin typeface="ＭＳ Ｐゴシック"/>
              </a:rPr>
              <a:t>を放つ</a:t>
            </a:r>
            <a:r>
              <a:rPr lang="ja-JP" altLang="en-US" sz="3600" dirty="0">
                <a:solidFill>
                  <a:srgbClr val="E5564B"/>
                </a:solidFill>
                <a:latin typeface="ＭＳ Ｐゴシック"/>
              </a:rPr>
              <a:t>魅力</a:t>
            </a:r>
            <a:r>
              <a:rPr lang="ja-JP" altLang="en-US" sz="3200" dirty="0">
                <a:solidFill>
                  <a:prstClr val="black"/>
                </a:solidFill>
                <a:latin typeface="ＭＳ Ｐゴシック"/>
              </a:rPr>
              <a:t>ある</a:t>
            </a:r>
            <a:r>
              <a:rPr lang="ja-JP" altLang="en-US" sz="3200" dirty="0" smtClean="0">
                <a:solidFill>
                  <a:prstClr val="black"/>
                </a:solidFill>
                <a:latin typeface="ＭＳ Ｐゴシック"/>
              </a:rPr>
              <a:t>まちとは・・・</a:t>
            </a:r>
            <a:endParaRPr lang="en-US" altLang="ja-JP" sz="3200" dirty="0">
              <a:solidFill>
                <a:prstClr val="black"/>
              </a:solidFill>
              <a:latin typeface="ＭＳ Ｐゴシック"/>
            </a:endParaRPr>
          </a:p>
        </p:txBody>
      </p:sp>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2968" y="2457875"/>
            <a:ext cx="1210445" cy="1344939"/>
          </a:xfrm>
          <a:prstGeom prst="rect">
            <a:avLst/>
          </a:prstGeom>
        </p:spPr>
      </p:pic>
      <p:sp>
        <p:nvSpPr>
          <p:cNvPr id="27" name="テキスト ボックス 26"/>
          <p:cNvSpPr txBox="1"/>
          <p:nvPr/>
        </p:nvSpPr>
        <p:spPr>
          <a:xfrm>
            <a:off x="1714204" y="2037364"/>
            <a:ext cx="5711245" cy="523220"/>
          </a:xfrm>
          <a:prstGeom prst="rect">
            <a:avLst/>
          </a:prstGeom>
          <a:noFill/>
        </p:spPr>
        <p:txBody>
          <a:bodyPr wrap="square" rtlCol="0">
            <a:spAutoFit/>
          </a:bodyPr>
          <a:lstStyle/>
          <a:p>
            <a:r>
              <a:rPr lang="ja-JP" altLang="en-US" sz="2800" dirty="0" smtClean="0">
                <a:solidFill>
                  <a:schemeClr val="accent5">
                    <a:lumMod val="60000"/>
                    <a:lumOff val="40000"/>
                  </a:schemeClr>
                </a:solidFill>
              </a:rPr>
              <a:t>便利で快適に暮らせる</a:t>
            </a:r>
            <a:r>
              <a:rPr lang="ja-JP" altLang="en-US" sz="2400" dirty="0" smtClean="0">
                <a:solidFill>
                  <a:schemeClr val="accent5">
                    <a:lumMod val="60000"/>
                    <a:lumOff val="40000"/>
                  </a:schemeClr>
                </a:solidFill>
              </a:rPr>
              <a:t>　</a:t>
            </a:r>
            <a:endParaRPr lang="en-US" altLang="ja-JP" sz="2400" i="1" dirty="0" smtClean="0">
              <a:solidFill>
                <a:schemeClr val="accent5">
                  <a:lumMod val="60000"/>
                  <a:lumOff val="40000"/>
                </a:schemeClr>
              </a:solidFill>
            </a:endParaRPr>
          </a:p>
        </p:txBody>
      </p:sp>
      <p:pic>
        <p:nvPicPr>
          <p:cNvPr id="34" name="図 33"/>
          <p:cNvPicPr>
            <a:picLocks noChangeAspect="1"/>
          </p:cNvPicPr>
          <p:nvPr/>
        </p:nvPicPr>
        <p:blipFill rotWithShape="1">
          <a:blip r:embed="rId5">
            <a:extLst>
              <a:ext uri="{28A0092B-C50C-407E-A947-70E740481C1C}">
                <a14:useLocalDpi xmlns:a14="http://schemas.microsoft.com/office/drawing/2010/main" val="0"/>
              </a:ext>
            </a:extLst>
          </a:blip>
          <a:srcRect b="13286"/>
          <a:stretch/>
        </p:blipFill>
        <p:spPr>
          <a:xfrm>
            <a:off x="6090479" y="3387117"/>
            <a:ext cx="2792341" cy="2859867"/>
          </a:xfrm>
          <a:prstGeom prst="rect">
            <a:avLst/>
          </a:prstGeom>
        </p:spPr>
      </p:pic>
      <p:pic>
        <p:nvPicPr>
          <p:cNvPr id="35" name="図 34"/>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656354" y="7780830"/>
            <a:ext cx="2148757" cy="1350136"/>
          </a:xfrm>
          <a:prstGeom prst="rect">
            <a:avLst/>
          </a:prstGeom>
        </p:spPr>
      </p:pic>
    </p:spTree>
    <p:extLst>
      <p:ext uri="{BB962C8B-B14F-4D97-AF65-F5344CB8AC3E}">
        <p14:creationId xmlns:p14="http://schemas.microsoft.com/office/powerpoint/2010/main" val="29105712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50</a:t>
            </a:fld>
            <a:endParaRPr lang="ja-JP" altLang="en-US">
              <a:solidFill>
                <a:prstClr val="black">
                  <a:tint val="75000"/>
                </a:prstClr>
              </a:solidFill>
            </a:endParaRPr>
          </a:p>
        </p:txBody>
      </p:sp>
      <p:pic>
        <p:nvPicPr>
          <p:cNvPr id="3" name="図 2"/>
          <p:cNvPicPr>
            <a:picLocks noChangeAspect="1"/>
          </p:cNvPicPr>
          <p:nvPr/>
        </p:nvPicPr>
        <p:blipFill>
          <a:blip r:embed="rId2"/>
          <a:stretch>
            <a:fillRect/>
          </a:stretch>
        </p:blipFill>
        <p:spPr>
          <a:xfrm>
            <a:off x="2440169" y="228600"/>
            <a:ext cx="5765800" cy="6629400"/>
          </a:xfrm>
          <a:prstGeom prst="rect">
            <a:avLst/>
          </a:prstGeom>
        </p:spPr>
      </p:pic>
      <p:sp>
        <p:nvSpPr>
          <p:cNvPr id="4" name="テキスト ボックス 3"/>
          <p:cNvSpPr txBox="1"/>
          <p:nvPr/>
        </p:nvSpPr>
        <p:spPr>
          <a:xfrm>
            <a:off x="865874" y="360758"/>
            <a:ext cx="1415772" cy="584776"/>
          </a:xfrm>
          <a:prstGeom prst="rect">
            <a:avLst/>
          </a:prstGeom>
          <a:noFill/>
        </p:spPr>
        <p:txBody>
          <a:bodyPr wrap="none" rtlCol="0">
            <a:spAutoFit/>
          </a:bodyPr>
          <a:lstStyle/>
          <a:p>
            <a:r>
              <a:rPr lang="ja-JP" altLang="en-US" sz="3200" dirty="0" smtClean="0">
                <a:solidFill>
                  <a:prstClr val="black"/>
                </a:solidFill>
              </a:rPr>
              <a:t>対象地</a:t>
            </a:r>
            <a:endParaRPr lang="ja-JP" altLang="en-US" sz="3200" dirty="0">
              <a:solidFill>
                <a:prstClr val="black"/>
              </a:solidFill>
            </a:endParaRPr>
          </a:p>
        </p:txBody>
      </p:sp>
    </p:spTree>
    <p:extLst>
      <p:ext uri="{BB962C8B-B14F-4D97-AF65-F5344CB8AC3E}">
        <p14:creationId xmlns:p14="http://schemas.microsoft.com/office/powerpoint/2010/main" val="338126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角丸四角形 3"/>
          <p:cNvSpPr/>
          <p:nvPr/>
        </p:nvSpPr>
        <p:spPr>
          <a:xfrm>
            <a:off x="3449274" y="1357449"/>
            <a:ext cx="2156681" cy="1127717"/>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6" name="角丸四角形 5"/>
          <p:cNvSpPr/>
          <p:nvPr/>
        </p:nvSpPr>
        <p:spPr>
          <a:xfrm>
            <a:off x="6469757" y="4611204"/>
            <a:ext cx="2562610" cy="1051958"/>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角丸四角形 6"/>
          <p:cNvSpPr/>
          <p:nvPr/>
        </p:nvSpPr>
        <p:spPr>
          <a:xfrm>
            <a:off x="217219" y="4552900"/>
            <a:ext cx="2333577" cy="1118533"/>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8" name="テキスト ボックス 7"/>
          <p:cNvSpPr txBox="1"/>
          <p:nvPr/>
        </p:nvSpPr>
        <p:spPr>
          <a:xfrm>
            <a:off x="3733138" y="1651535"/>
            <a:ext cx="1850148" cy="461665"/>
          </a:xfrm>
          <a:prstGeom prst="rect">
            <a:avLst/>
          </a:prstGeom>
          <a:noFill/>
        </p:spPr>
        <p:txBody>
          <a:bodyPr wrap="square" rtlCol="0">
            <a:spAutoFit/>
          </a:bodyPr>
          <a:lstStyle/>
          <a:p>
            <a:r>
              <a:rPr lang="ja-JP" altLang="en-US" sz="2400" dirty="0" smtClean="0">
                <a:solidFill>
                  <a:srgbClr val="FFFFFF"/>
                </a:solidFill>
              </a:rPr>
              <a:t>人工なぎさ</a:t>
            </a:r>
            <a:endParaRPr lang="ja-JP" altLang="en-US" sz="2400" dirty="0">
              <a:solidFill>
                <a:srgbClr val="FFFFFF"/>
              </a:solidFill>
            </a:endParaRPr>
          </a:p>
        </p:txBody>
      </p:sp>
      <p:sp>
        <p:nvSpPr>
          <p:cNvPr id="9" name="テキスト ボックス 8"/>
          <p:cNvSpPr txBox="1"/>
          <p:nvPr/>
        </p:nvSpPr>
        <p:spPr>
          <a:xfrm>
            <a:off x="534695" y="4912694"/>
            <a:ext cx="1804922" cy="461665"/>
          </a:xfrm>
          <a:prstGeom prst="rect">
            <a:avLst/>
          </a:prstGeom>
          <a:noFill/>
        </p:spPr>
        <p:txBody>
          <a:bodyPr wrap="square" rtlCol="0">
            <a:spAutoFit/>
          </a:bodyPr>
          <a:lstStyle/>
          <a:p>
            <a:r>
              <a:rPr lang="ja-JP" altLang="en-US" sz="2400" dirty="0" smtClean="0">
                <a:solidFill>
                  <a:srgbClr val="FFFFFF"/>
                </a:solidFill>
              </a:rPr>
              <a:t>サイクリスト</a:t>
            </a:r>
            <a:endParaRPr lang="ja-JP" altLang="en-US" sz="2400" dirty="0">
              <a:solidFill>
                <a:srgbClr val="FFFFFF"/>
              </a:solidFill>
            </a:endParaRPr>
          </a:p>
        </p:txBody>
      </p:sp>
      <p:sp>
        <p:nvSpPr>
          <p:cNvPr id="10" name="テキスト ボックス 9"/>
          <p:cNvSpPr txBox="1"/>
          <p:nvPr/>
        </p:nvSpPr>
        <p:spPr>
          <a:xfrm>
            <a:off x="6673406" y="4918076"/>
            <a:ext cx="2373109" cy="461665"/>
          </a:xfrm>
          <a:prstGeom prst="rect">
            <a:avLst/>
          </a:prstGeom>
          <a:noFill/>
        </p:spPr>
        <p:txBody>
          <a:bodyPr wrap="square" rtlCol="0">
            <a:spAutoFit/>
          </a:bodyPr>
          <a:lstStyle/>
          <a:p>
            <a:r>
              <a:rPr lang="ja-JP" altLang="en-US" sz="2400" dirty="0" smtClean="0">
                <a:solidFill>
                  <a:srgbClr val="FFFFFF"/>
                </a:solidFill>
              </a:rPr>
              <a:t>霞ヶ浦総合公園</a:t>
            </a:r>
            <a:endParaRPr lang="ja-JP" altLang="en-US" sz="2400" dirty="0">
              <a:solidFill>
                <a:srgbClr val="FFFFFF"/>
              </a:solidFill>
            </a:endParaRPr>
          </a:p>
        </p:txBody>
      </p:sp>
      <p:sp>
        <p:nvSpPr>
          <p:cNvPr id="25" name="テキスト ボックス 24"/>
          <p:cNvSpPr txBox="1"/>
          <p:nvPr/>
        </p:nvSpPr>
        <p:spPr>
          <a:xfrm>
            <a:off x="2112890" y="6175074"/>
            <a:ext cx="4963418" cy="523220"/>
          </a:xfrm>
          <a:prstGeom prst="rect">
            <a:avLst/>
          </a:prstGeom>
          <a:noFill/>
        </p:spPr>
        <p:txBody>
          <a:bodyPr wrap="none" rtlCol="0">
            <a:spAutoFit/>
          </a:bodyPr>
          <a:lstStyle/>
          <a:p>
            <a:r>
              <a:rPr lang="ja-JP" altLang="en-US" sz="2800" dirty="0" smtClean="0">
                <a:solidFill>
                  <a:prstClr val="black"/>
                </a:solidFill>
              </a:rPr>
              <a:t>人々の目に輝きがやどる霞ヶ浦</a:t>
            </a:r>
            <a:endParaRPr lang="ja-JP" altLang="en-US" sz="2800" dirty="0">
              <a:solidFill>
                <a:prstClr val="black"/>
              </a:solidFill>
            </a:endParaRPr>
          </a:p>
        </p:txBody>
      </p:sp>
      <p:sp>
        <p:nvSpPr>
          <p:cNvPr id="11" name="上矢印 10"/>
          <p:cNvSpPr/>
          <p:nvPr/>
        </p:nvSpPr>
        <p:spPr>
          <a:xfrm rot="2415480">
            <a:off x="1578209" y="1609973"/>
            <a:ext cx="441463" cy="312299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9" name="上矢印 18"/>
          <p:cNvSpPr/>
          <p:nvPr/>
        </p:nvSpPr>
        <p:spPr>
          <a:xfrm rot="13226295">
            <a:off x="2247286" y="2172457"/>
            <a:ext cx="441463" cy="25211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0" name="上矢印 19"/>
          <p:cNvSpPr/>
          <p:nvPr/>
        </p:nvSpPr>
        <p:spPr>
          <a:xfrm rot="19210359">
            <a:off x="6264990" y="2268252"/>
            <a:ext cx="441463" cy="2297123"/>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3" name="上矢印 22"/>
          <p:cNvSpPr/>
          <p:nvPr/>
        </p:nvSpPr>
        <p:spPr>
          <a:xfrm rot="8408664">
            <a:off x="6803769" y="1599295"/>
            <a:ext cx="441463" cy="312299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12" name="テキスト ボックス 11"/>
          <p:cNvSpPr txBox="1"/>
          <p:nvPr/>
        </p:nvSpPr>
        <p:spPr>
          <a:xfrm>
            <a:off x="2584718" y="3364250"/>
            <a:ext cx="2361898" cy="369332"/>
          </a:xfrm>
          <a:prstGeom prst="rect">
            <a:avLst/>
          </a:prstGeom>
          <a:noFill/>
        </p:spPr>
        <p:txBody>
          <a:bodyPr wrap="square" rtlCol="0">
            <a:spAutoFit/>
          </a:bodyPr>
          <a:lstStyle/>
          <a:p>
            <a:r>
              <a:rPr lang="ja-JP" altLang="en-US" dirty="0" smtClean="0">
                <a:solidFill>
                  <a:prstClr val="black"/>
                </a:solidFill>
              </a:rPr>
              <a:t>景観の変化</a:t>
            </a:r>
            <a:endParaRPr lang="ja-JP" altLang="en-US" dirty="0">
              <a:solidFill>
                <a:prstClr val="black"/>
              </a:solidFill>
            </a:endParaRPr>
          </a:p>
        </p:txBody>
      </p:sp>
      <p:sp>
        <p:nvSpPr>
          <p:cNvPr id="13" name="右矢印 12"/>
          <p:cNvSpPr/>
          <p:nvPr/>
        </p:nvSpPr>
        <p:spPr>
          <a:xfrm>
            <a:off x="3003176" y="4661647"/>
            <a:ext cx="3077883" cy="4482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14" name="左矢印 13"/>
          <p:cNvSpPr/>
          <p:nvPr/>
        </p:nvSpPr>
        <p:spPr>
          <a:xfrm>
            <a:off x="2943412" y="5214471"/>
            <a:ext cx="3167530" cy="40341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5" name="テキスト ボックス 14"/>
          <p:cNvSpPr txBox="1"/>
          <p:nvPr/>
        </p:nvSpPr>
        <p:spPr>
          <a:xfrm>
            <a:off x="388471" y="2271059"/>
            <a:ext cx="1598705" cy="646331"/>
          </a:xfrm>
          <a:prstGeom prst="rect">
            <a:avLst/>
          </a:prstGeom>
          <a:noFill/>
        </p:spPr>
        <p:txBody>
          <a:bodyPr wrap="square" rtlCol="0">
            <a:spAutoFit/>
          </a:bodyPr>
          <a:lstStyle/>
          <a:p>
            <a:r>
              <a:rPr lang="ja-JP" altLang="en-US" dirty="0" smtClean="0">
                <a:solidFill>
                  <a:prstClr val="black"/>
                </a:solidFill>
              </a:rPr>
              <a:t>新たな霞ヶ浦の自然の発見</a:t>
            </a:r>
            <a:endParaRPr lang="ja-JP" altLang="en-US" dirty="0">
              <a:solidFill>
                <a:prstClr val="black"/>
              </a:solidFill>
            </a:endParaRPr>
          </a:p>
        </p:txBody>
      </p:sp>
      <p:sp>
        <p:nvSpPr>
          <p:cNvPr id="26" name="テキスト ボックス 25"/>
          <p:cNvSpPr txBox="1"/>
          <p:nvPr/>
        </p:nvSpPr>
        <p:spPr>
          <a:xfrm>
            <a:off x="3854824" y="5662706"/>
            <a:ext cx="1030941" cy="369332"/>
          </a:xfrm>
          <a:prstGeom prst="rect">
            <a:avLst/>
          </a:prstGeom>
          <a:noFill/>
        </p:spPr>
        <p:txBody>
          <a:bodyPr wrap="square" rtlCol="0">
            <a:spAutoFit/>
          </a:bodyPr>
          <a:lstStyle/>
          <a:p>
            <a:r>
              <a:rPr lang="ja-JP" altLang="en-US" dirty="0" smtClean="0">
                <a:solidFill>
                  <a:prstClr val="black"/>
                </a:solidFill>
              </a:rPr>
              <a:t>拠点</a:t>
            </a:r>
            <a:endParaRPr lang="ja-JP" altLang="en-US" dirty="0">
              <a:solidFill>
                <a:prstClr val="black"/>
              </a:solidFill>
            </a:endParaRPr>
          </a:p>
        </p:txBody>
      </p:sp>
      <p:sp>
        <p:nvSpPr>
          <p:cNvPr id="28" name="テキスト ボックス 27"/>
          <p:cNvSpPr txBox="1"/>
          <p:nvPr/>
        </p:nvSpPr>
        <p:spPr>
          <a:xfrm>
            <a:off x="5602941" y="3526118"/>
            <a:ext cx="747059" cy="369332"/>
          </a:xfrm>
          <a:prstGeom prst="rect">
            <a:avLst/>
          </a:prstGeom>
          <a:noFill/>
        </p:spPr>
        <p:txBody>
          <a:bodyPr wrap="square" rtlCol="0">
            <a:spAutoFit/>
          </a:bodyPr>
          <a:lstStyle/>
          <a:p>
            <a:r>
              <a:rPr lang="ja-JP" altLang="en-US" dirty="0" smtClean="0">
                <a:solidFill>
                  <a:prstClr val="black"/>
                </a:solidFill>
              </a:rPr>
              <a:t>協力</a:t>
            </a:r>
            <a:endParaRPr lang="ja-JP" altLang="en-US" dirty="0">
              <a:solidFill>
                <a:prstClr val="black"/>
              </a:solidFill>
            </a:endParaRPr>
          </a:p>
        </p:txBody>
      </p:sp>
      <p:sp>
        <p:nvSpPr>
          <p:cNvPr id="29" name="テキスト ボックス 28"/>
          <p:cNvSpPr txBox="1"/>
          <p:nvPr/>
        </p:nvSpPr>
        <p:spPr>
          <a:xfrm>
            <a:off x="6917765" y="2584824"/>
            <a:ext cx="1479176" cy="369332"/>
          </a:xfrm>
          <a:prstGeom prst="rect">
            <a:avLst/>
          </a:prstGeom>
          <a:noFill/>
        </p:spPr>
        <p:txBody>
          <a:bodyPr wrap="square" rtlCol="0">
            <a:spAutoFit/>
          </a:bodyPr>
          <a:lstStyle/>
          <a:p>
            <a:r>
              <a:rPr lang="ja-JP" altLang="en-US" dirty="0" smtClean="0">
                <a:solidFill>
                  <a:prstClr val="black"/>
                </a:solidFill>
              </a:rPr>
              <a:t>自然の拠点</a:t>
            </a:r>
            <a:endParaRPr lang="ja-JP" altLang="en-US" dirty="0">
              <a:solidFill>
                <a:prstClr val="black"/>
              </a:solidFill>
            </a:endParaRPr>
          </a:p>
        </p:txBody>
      </p:sp>
      <p:sp>
        <p:nvSpPr>
          <p:cNvPr id="30" name="テキスト ボックス 29"/>
          <p:cNvSpPr txBox="1"/>
          <p:nvPr/>
        </p:nvSpPr>
        <p:spPr>
          <a:xfrm>
            <a:off x="3869765" y="4407647"/>
            <a:ext cx="1673412" cy="369332"/>
          </a:xfrm>
          <a:prstGeom prst="rect">
            <a:avLst/>
          </a:prstGeom>
          <a:noFill/>
        </p:spPr>
        <p:txBody>
          <a:bodyPr wrap="square" rtlCol="0">
            <a:spAutoFit/>
          </a:bodyPr>
          <a:lstStyle/>
          <a:p>
            <a:r>
              <a:rPr lang="ja-JP" altLang="en-US" dirty="0" smtClean="0">
                <a:solidFill>
                  <a:prstClr val="black"/>
                </a:solidFill>
              </a:rPr>
              <a:t>活気を与える</a:t>
            </a:r>
            <a:endParaRPr lang="ja-JP" altLang="en-US" dirty="0">
              <a:solidFill>
                <a:prstClr val="black"/>
              </a:solidFill>
            </a:endParaRPr>
          </a:p>
        </p:txBody>
      </p:sp>
      <p:sp>
        <p:nvSpPr>
          <p:cNvPr id="16" name="スライド番号プレースホルダー 15"/>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51</a:t>
            </a:fld>
            <a:endParaRPr lang="ja-JP" altLang="en-US">
              <a:solidFill>
                <a:prstClr val="black">
                  <a:tint val="75000"/>
                </a:prstClr>
              </a:solidFill>
            </a:endParaRPr>
          </a:p>
        </p:txBody>
      </p:sp>
    </p:spTree>
    <p:extLst>
      <p:ext uri="{BB962C8B-B14F-4D97-AF65-F5344CB8AC3E}">
        <p14:creationId xmlns:p14="http://schemas.microsoft.com/office/powerpoint/2010/main" val="2215557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下矢印 15"/>
          <p:cNvSpPr/>
          <p:nvPr/>
        </p:nvSpPr>
        <p:spPr>
          <a:xfrm>
            <a:off x="6400686" y="2773834"/>
            <a:ext cx="740833" cy="299345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6" name="図 5" descr="スクリーンショット 2014-12-11 11.03.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00667"/>
            <a:ext cx="4378916" cy="5566833"/>
          </a:xfrm>
          <a:prstGeom prst="rect">
            <a:avLst/>
          </a:prstGeom>
        </p:spPr>
      </p:pic>
      <p:sp>
        <p:nvSpPr>
          <p:cNvPr id="7" name="ドーナツ 6"/>
          <p:cNvSpPr/>
          <p:nvPr/>
        </p:nvSpPr>
        <p:spPr>
          <a:xfrm>
            <a:off x="1499249" y="1528587"/>
            <a:ext cx="3087726" cy="505604"/>
          </a:xfrm>
          <a:prstGeom prst="donut">
            <a:avLst>
              <a:gd name="adj" fmla="val 15688"/>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black"/>
              </a:solidFill>
            </a:endParaRPr>
          </a:p>
        </p:txBody>
      </p:sp>
      <p:sp>
        <p:nvSpPr>
          <p:cNvPr id="8" name="テキスト ボックス 7"/>
          <p:cNvSpPr txBox="1"/>
          <p:nvPr/>
        </p:nvSpPr>
        <p:spPr>
          <a:xfrm>
            <a:off x="1397958" y="6581001"/>
            <a:ext cx="2880927" cy="276999"/>
          </a:xfrm>
          <a:prstGeom prst="rect">
            <a:avLst/>
          </a:prstGeom>
          <a:noFill/>
        </p:spPr>
        <p:txBody>
          <a:bodyPr wrap="square" rtlCol="0">
            <a:spAutoFit/>
          </a:bodyPr>
          <a:lstStyle/>
          <a:p>
            <a:r>
              <a:rPr lang="ja-JP" altLang="en-US" sz="1200" dirty="0" smtClean="0">
                <a:solidFill>
                  <a:prstClr val="black"/>
                </a:solidFill>
              </a:rPr>
              <a:t>出典：平成</a:t>
            </a:r>
            <a:r>
              <a:rPr lang="en-US" altLang="ja-JP" sz="1200" dirty="0" smtClean="0">
                <a:solidFill>
                  <a:prstClr val="black"/>
                </a:solidFill>
              </a:rPr>
              <a:t>25</a:t>
            </a:r>
            <a:r>
              <a:rPr lang="ja-JP" altLang="en-US" sz="1200" dirty="0" smtClean="0">
                <a:solidFill>
                  <a:prstClr val="black"/>
                </a:solidFill>
              </a:rPr>
              <a:t>年度　土浦市民満足度調査</a:t>
            </a:r>
            <a:endParaRPr lang="ja-JP" altLang="en-US" sz="1200" dirty="0">
              <a:solidFill>
                <a:prstClr val="black"/>
              </a:solidFill>
            </a:endParaRPr>
          </a:p>
        </p:txBody>
      </p:sp>
      <p:pic>
        <p:nvPicPr>
          <p:cNvPr id="9" name="図 8" descr="汚い霞ヶ浦１.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599" y="1303867"/>
            <a:ext cx="2212461" cy="1659346"/>
          </a:xfrm>
          <a:prstGeom prst="ellipse">
            <a:avLst/>
          </a:prstGeom>
          <a:ln>
            <a:noFill/>
          </a:ln>
          <a:effectLst>
            <a:softEdge rad="112500"/>
          </a:effectLst>
        </p:spPr>
      </p:pic>
      <p:pic>
        <p:nvPicPr>
          <p:cNvPr id="10" name="図 9" descr="汚い霞ヶ浦２.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8093" y="1301749"/>
            <a:ext cx="2154812" cy="1616109"/>
          </a:xfrm>
          <a:prstGeom prst="ellipse">
            <a:avLst/>
          </a:prstGeom>
          <a:ln>
            <a:noFill/>
          </a:ln>
          <a:effectLst>
            <a:softEdge rad="112500"/>
          </a:effectLst>
        </p:spPr>
      </p:pic>
      <p:sp>
        <p:nvSpPr>
          <p:cNvPr id="11" name="爆発 2 10"/>
          <p:cNvSpPr/>
          <p:nvPr/>
        </p:nvSpPr>
        <p:spPr>
          <a:xfrm>
            <a:off x="5624224" y="1726683"/>
            <a:ext cx="2174497" cy="859554"/>
          </a:xfrm>
          <a:prstGeom prst="irregularSeal2">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2" name="テキスト ボックス 11"/>
          <p:cNvSpPr txBox="1"/>
          <p:nvPr/>
        </p:nvSpPr>
        <p:spPr>
          <a:xfrm>
            <a:off x="6073159" y="1975744"/>
            <a:ext cx="1322916" cy="369332"/>
          </a:xfrm>
          <a:prstGeom prst="rect">
            <a:avLst/>
          </a:prstGeom>
          <a:noFill/>
        </p:spPr>
        <p:txBody>
          <a:bodyPr wrap="square" rtlCol="0">
            <a:spAutoFit/>
          </a:bodyPr>
          <a:lstStyle/>
          <a:p>
            <a:r>
              <a:rPr lang="ja-JP" altLang="en-US" dirty="0" smtClean="0">
                <a:solidFill>
                  <a:prstClr val="black"/>
                </a:solidFill>
              </a:rPr>
              <a:t>水質汚染</a:t>
            </a:r>
            <a:endParaRPr lang="ja-JP" altLang="en-US" dirty="0">
              <a:solidFill>
                <a:prstClr val="black"/>
              </a:solidFill>
            </a:endParaRPr>
          </a:p>
        </p:txBody>
      </p:sp>
      <p:sp>
        <p:nvSpPr>
          <p:cNvPr id="13" name="角丸四角形 12"/>
          <p:cNvSpPr/>
          <p:nvPr/>
        </p:nvSpPr>
        <p:spPr>
          <a:xfrm>
            <a:off x="4616823" y="3346824"/>
            <a:ext cx="4349127" cy="537569"/>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4" name="角丸四角形 13"/>
          <p:cNvSpPr/>
          <p:nvPr/>
        </p:nvSpPr>
        <p:spPr>
          <a:xfrm>
            <a:off x="4638184" y="4392706"/>
            <a:ext cx="4328584" cy="537411"/>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7" name="テキスト ボックス 16"/>
          <p:cNvSpPr txBox="1"/>
          <p:nvPr/>
        </p:nvSpPr>
        <p:spPr>
          <a:xfrm>
            <a:off x="5695207" y="3359575"/>
            <a:ext cx="2148911" cy="461665"/>
          </a:xfrm>
          <a:prstGeom prst="rect">
            <a:avLst/>
          </a:prstGeom>
          <a:noFill/>
        </p:spPr>
        <p:txBody>
          <a:bodyPr wrap="square" rtlCol="0">
            <a:spAutoFit/>
          </a:bodyPr>
          <a:lstStyle/>
          <a:p>
            <a:r>
              <a:rPr lang="ja-JP" altLang="en-US" sz="2400" dirty="0" smtClean="0">
                <a:solidFill>
                  <a:prstClr val="black"/>
                </a:solidFill>
              </a:rPr>
              <a:t>親水性の向上</a:t>
            </a:r>
            <a:endParaRPr lang="ja-JP" altLang="en-US" sz="2400" dirty="0">
              <a:solidFill>
                <a:prstClr val="black"/>
              </a:solidFill>
            </a:endParaRPr>
          </a:p>
        </p:txBody>
      </p:sp>
      <p:sp>
        <p:nvSpPr>
          <p:cNvPr id="19" name="テキスト ボックス 18"/>
          <p:cNvSpPr txBox="1"/>
          <p:nvPr/>
        </p:nvSpPr>
        <p:spPr>
          <a:xfrm>
            <a:off x="5537508" y="4426638"/>
            <a:ext cx="3016250" cy="461665"/>
          </a:xfrm>
          <a:prstGeom prst="rect">
            <a:avLst/>
          </a:prstGeom>
          <a:noFill/>
        </p:spPr>
        <p:txBody>
          <a:bodyPr wrap="square" rtlCol="0">
            <a:spAutoFit/>
          </a:bodyPr>
          <a:lstStyle/>
          <a:p>
            <a:r>
              <a:rPr lang="ja-JP" altLang="en-US" sz="2400" dirty="0" smtClean="0">
                <a:solidFill>
                  <a:srgbClr val="000000"/>
                </a:solidFill>
              </a:rPr>
              <a:t>人の目を増やす</a:t>
            </a:r>
            <a:endParaRPr lang="ja-JP" altLang="en-US" sz="2400" dirty="0">
              <a:solidFill>
                <a:srgbClr val="000000"/>
              </a:solidFill>
            </a:endParaRPr>
          </a:p>
        </p:txBody>
      </p:sp>
      <p:sp>
        <p:nvSpPr>
          <p:cNvPr id="20" name="角丸四角形 19"/>
          <p:cNvSpPr/>
          <p:nvPr/>
        </p:nvSpPr>
        <p:spPr>
          <a:xfrm>
            <a:off x="4641172" y="5815106"/>
            <a:ext cx="4328584" cy="833718"/>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5" name="テキスト ボックス 4"/>
          <p:cNvSpPr txBox="1"/>
          <p:nvPr/>
        </p:nvSpPr>
        <p:spPr>
          <a:xfrm>
            <a:off x="5289177" y="6021293"/>
            <a:ext cx="3197412" cy="523220"/>
          </a:xfrm>
          <a:prstGeom prst="rect">
            <a:avLst/>
          </a:prstGeom>
          <a:noFill/>
        </p:spPr>
        <p:txBody>
          <a:bodyPr wrap="square" rtlCol="0">
            <a:spAutoFit/>
          </a:bodyPr>
          <a:lstStyle/>
          <a:p>
            <a:r>
              <a:rPr lang="ja-JP" altLang="en-US" sz="2800" dirty="0" smtClean="0">
                <a:solidFill>
                  <a:srgbClr val="FF0000"/>
                </a:solidFill>
              </a:rPr>
              <a:t>輝きを放つ霞ヶ浦へ</a:t>
            </a:r>
            <a:endParaRPr lang="ja-JP" altLang="en-US" sz="2800" dirty="0">
              <a:solidFill>
                <a:srgbClr val="FF0000"/>
              </a:solidFill>
            </a:endParaRPr>
          </a:p>
        </p:txBody>
      </p:sp>
    </p:spTree>
    <p:extLst>
      <p:ext uri="{BB962C8B-B14F-4D97-AF65-F5344CB8AC3E}">
        <p14:creationId xmlns:p14="http://schemas.microsoft.com/office/powerpoint/2010/main" val="4019675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角丸四角形 3"/>
          <p:cNvSpPr/>
          <p:nvPr/>
        </p:nvSpPr>
        <p:spPr>
          <a:xfrm>
            <a:off x="3449274" y="1357449"/>
            <a:ext cx="2156681" cy="1127717"/>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6" name="角丸四角形 5"/>
          <p:cNvSpPr/>
          <p:nvPr/>
        </p:nvSpPr>
        <p:spPr>
          <a:xfrm>
            <a:off x="6469757" y="4611204"/>
            <a:ext cx="2562610" cy="1051958"/>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7" name="角丸四角形 6"/>
          <p:cNvSpPr/>
          <p:nvPr/>
        </p:nvSpPr>
        <p:spPr>
          <a:xfrm>
            <a:off x="217219" y="4552900"/>
            <a:ext cx="2333577" cy="1118533"/>
          </a:xfrm>
          <a:prstGeom prst="roundRect">
            <a:avLst/>
          </a:prstGeom>
          <a:solidFill>
            <a:srgbClr val="2FA4D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8" name="テキスト ボックス 7"/>
          <p:cNvSpPr txBox="1"/>
          <p:nvPr/>
        </p:nvSpPr>
        <p:spPr>
          <a:xfrm>
            <a:off x="3733138" y="1651535"/>
            <a:ext cx="1850148" cy="461665"/>
          </a:xfrm>
          <a:prstGeom prst="rect">
            <a:avLst/>
          </a:prstGeom>
          <a:noFill/>
        </p:spPr>
        <p:txBody>
          <a:bodyPr wrap="square" rtlCol="0">
            <a:spAutoFit/>
          </a:bodyPr>
          <a:lstStyle/>
          <a:p>
            <a:r>
              <a:rPr lang="ja-JP" altLang="en-US" sz="2400" dirty="0" smtClean="0">
                <a:solidFill>
                  <a:srgbClr val="FFFFFF"/>
                </a:solidFill>
              </a:rPr>
              <a:t>人工なぎさ</a:t>
            </a:r>
            <a:endParaRPr lang="ja-JP" altLang="en-US" sz="2400" dirty="0">
              <a:solidFill>
                <a:srgbClr val="FFFFFF"/>
              </a:solidFill>
            </a:endParaRPr>
          </a:p>
        </p:txBody>
      </p:sp>
      <p:sp>
        <p:nvSpPr>
          <p:cNvPr id="9" name="テキスト ボックス 8"/>
          <p:cNvSpPr txBox="1"/>
          <p:nvPr/>
        </p:nvSpPr>
        <p:spPr>
          <a:xfrm>
            <a:off x="534695" y="4912694"/>
            <a:ext cx="1804922" cy="461665"/>
          </a:xfrm>
          <a:prstGeom prst="rect">
            <a:avLst/>
          </a:prstGeom>
          <a:noFill/>
        </p:spPr>
        <p:txBody>
          <a:bodyPr wrap="square" rtlCol="0">
            <a:spAutoFit/>
          </a:bodyPr>
          <a:lstStyle/>
          <a:p>
            <a:r>
              <a:rPr lang="ja-JP" altLang="en-US" sz="2400" dirty="0" smtClean="0">
                <a:solidFill>
                  <a:srgbClr val="FFFFFF"/>
                </a:solidFill>
              </a:rPr>
              <a:t>サイクリスト</a:t>
            </a:r>
            <a:endParaRPr lang="ja-JP" altLang="en-US" sz="2400" dirty="0">
              <a:solidFill>
                <a:srgbClr val="FFFFFF"/>
              </a:solidFill>
            </a:endParaRPr>
          </a:p>
        </p:txBody>
      </p:sp>
      <p:sp>
        <p:nvSpPr>
          <p:cNvPr id="10" name="テキスト ボックス 9"/>
          <p:cNvSpPr txBox="1"/>
          <p:nvPr/>
        </p:nvSpPr>
        <p:spPr>
          <a:xfrm>
            <a:off x="6673406" y="4918076"/>
            <a:ext cx="2373109" cy="461665"/>
          </a:xfrm>
          <a:prstGeom prst="rect">
            <a:avLst/>
          </a:prstGeom>
          <a:noFill/>
        </p:spPr>
        <p:txBody>
          <a:bodyPr wrap="square" rtlCol="0">
            <a:spAutoFit/>
          </a:bodyPr>
          <a:lstStyle/>
          <a:p>
            <a:r>
              <a:rPr lang="ja-JP" altLang="en-US" sz="2400" dirty="0" smtClean="0">
                <a:solidFill>
                  <a:srgbClr val="FFFFFF"/>
                </a:solidFill>
              </a:rPr>
              <a:t>霞ヶ浦総合公園</a:t>
            </a:r>
            <a:endParaRPr lang="ja-JP" altLang="en-US" sz="2400" dirty="0">
              <a:solidFill>
                <a:srgbClr val="FFFFFF"/>
              </a:solidFill>
            </a:endParaRPr>
          </a:p>
        </p:txBody>
      </p:sp>
      <p:sp>
        <p:nvSpPr>
          <p:cNvPr id="25" name="テキスト ボックス 24"/>
          <p:cNvSpPr txBox="1"/>
          <p:nvPr/>
        </p:nvSpPr>
        <p:spPr>
          <a:xfrm>
            <a:off x="2112890" y="6175074"/>
            <a:ext cx="4963418" cy="523220"/>
          </a:xfrm>
          <a:prstGeom prst="rect">
            <a:avLst/>
          </a:prstGeom>
          <a:noFill/>
        </p:spPr>
        <p:txBody>
          <a:bodyPr wrap="none" rtlCol="0">
            <a:spAutoFit/>
          </a:bodyPr>
          <a:lstStyle/>
          <a:p>
            <a:r>
              <a:rPr lang="ja-JP" altLang="en-US" sz="2800" dirty="0" smtClean="0">
                <a:solidFill>
                  <a:prstClr val="black"/>
                </a:solidFill>
              </a:rPr>
              <a:t>人々の目に輝きがやどる霞ヶ浦</a:t>
            </a:r>
            <a:endParaRPr lang="ja-JP" altLang="en-US" sz="2800" dirty="0">
              <a:solidFill>
                <a:prstClr val="black"/>
              </a:solidFill>
            </a:endParaRPr>
          </a:p>
        </p:txBody>
      </p:sp>
      <p:sp>
        <p:nvSpPr>
          <p:cNvPr id="11" name="上矢印 10"/>
          <p:cNvSpPr/>
          <p:nvPr/>
        </p:nvSpPr>
        <p:spPr>
          <a:xfrm rot="2415480">
            <a:off x="1578209" y="1609973"/>
            <a:ext cx="441463" cy="312299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9" name="上矢印 18"/>
          <p:cNvSpPr/>
          <p:nvPr/>
        </p:nvSpPr>
        <p:spPr>
          <a:xfrm rot="13226295">
            <a:off x="2247286" y="2172457"/>
            <a:ext cx="441463" cy="25211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0" name="上矢印 19"/>
          <p:cNvSpPr/>
          <p:nvPr/>
        </p:nvSpPr>
        <p:spPr>
          <a:xfrm rot="19210359">
            <a:off x="6264990" y="2268252"/>
            <a:ext cx="441463" cy="2297123"/>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3" name="上矢印 22"/>
          <p:cNvSpPr/>
          <p:nvPr/>
        </p:nvSpPr>
        <p:spPr>
          <a:xfrm rot="8408664">
            <a:off x="6803769" y="1599295"/>
            <a:ext cx="441463" cy="312299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12" name="テキスト ボックス 11"/>
          <p:cNvSpPr txBox="1"/>
          <p:nvPr/>
        </p:nvSpPr>
        <p:spPr>
          <a:xfrm>
            <a:off x="2584718" y="3364250"/>
            <a:ext cx="2361898" cy="369332"/>
          </a:xfrm>
          <a:prstGeom prst="rect">
            <a:avLst/>
          </a:prstGeom>
          <a:noFill/>
        </p:spPr>
        <p:txBody>
          <a:bodyPr wrap="square" rtlCol="0">
            <a:spAutoFit/>
          </a:bodyPr>
          <a:lstStyle/>
          <a:p>
            <a:r>
              <a:rPr lang="ja-JP" altLang="en-US" dirty="0" smtClean="0">
                <a:solidFill>
                  <a:prstClr val="black"/>
                </a:solidFill>
              </a:rPr>
              <a:t>景観の変化</a:t>
            </a:r>
            <a:endParaRPr lang="ja-JP" altLang="en-US" dirty="0">
              <a:solidFill>
                <a:prstClr val="black"/>
              </a:solidFill>
            </a:endParaRPr>
          </a:p>
        </p:txBody>
      </p:sp>
      <p:sp>
        <p:nvSpPr>
          <p:cNvPr id="13" name="右矢印 12"/>
          <p:cNvSpPr/>
          <p:nvPr/>
        </p:nvSpPr>
        <p:spPr>
          <a:xfrm>
            <a:off x="3003176" y="4661647"/>
            <a:ext cx="3077883" cy="4482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endParaRPr>
          </a:p>
        </p:txBody>
      </p:sp>
      <p:sp>
        <p:nvSpPr>
          <p:cNvPr id="14" name="左矢印 13"/>
          <p:cNvSpPr/>
          <p:nvPr/>
        </p:nvSpPr>
        <p:spPr>
          <a:xfrm>
            <a:off x="2943412" y="5214471"/>
            <a:ext cx="3167530" cy="40341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5" name="テキスト ボックス 14"/>
          <p:cNvSpPr txBox="1"/>
          <p:nvPr/>
        </p:nvSpPr>
        <p:spPr>
          <a:xfrm>
            <a:off x="388471" y="2271059"/>
            <a:ext cx="1598705" cy="646331"/>
          </a:xfrm>
          <a:prstGeom prst="rect">
            <a:avLst/>
          </a:prstGeom>
          <a:noFill/>
        </p:spPr>
        <p:txBody>
          <a:bodyPr wrap="square" rtlCol="0">
            <a:spAutoFit/>
          </a:bodyPr>
          <a:lstStyle/>
          <a:p>
            <a:r>
              <a:rPr lang="ja-JP" altLang="en-US" dirty="0" smtClean="0">
                <a:solidFill>
                  <a:prstClr val="black"/>
                </a:solidFill>
              </a:rPr>
              <a:t>新たな霞ヶ浦の自然の発見</a:t>
            </a:r>
            <a:endParaRPr lang="ja-JP" altLang="en-US" dirty="0">
              <a:solidFill>
                <a:prstClr val="black"/>
              </a:solidFill>
            </a:endParaRPr>
          </a:p>
        </p:txBody>
      </p:sp>
      <p:sp>
        <p:nvSpPr>
          <p:cNvPr id="26" name="テキスト ボックス 25"/>
          <p:cNvSpPr txBox="1"/>
          <p:nvPr/>
        </p:nvSpPr>
        <p:spPr>
          <a:xfrm>
            <a:off x="3854824" y="5662706"/>
            <a:ext cx="1030941" cy="369332"/>
          </a:xfrm>
          <a:prstGeom prst="rect">
            <a:avLst/>
          </a:prstGeom>
          <a:noFill/>
        </p:spPr>
        <p:txBody>
          <a:bodyPr wrap="square" rtlCol="0">
            <a:spAutoFit/>
          </a:bodyPr>
          <a:lstStyle/>
          <a:p>
            <a:r>
              <a:rPr lang="ja-JP" altLang="en-US" dirty="0" smtClean="0">
                <a:solidFill>
                  <a:prstClr val="black"/>
                </a:solidFill>
              </a:rPr>
              <a:t>拠点</a:t>
            </a:r>
            <a:endParaRPr lang="ja-JP" altLang="en-US" dirty="0">
              <a:solidFill>
                <a:prstClr val="black"/>
              </a:solidFill>
            </a:endParaRPr>
          </a:p>
        </p:txBody>
      </p:sp>
      <p:sp>
        <p:nvSpPr>
          <p:cNvPr id="28" name="テキスト ボックス 27"/>
          <p:cNvSpPr txBox="1"/>
          <p:nvPr/>
        </p:nvSpPr>
        <p:spPr>
          <a:xfrm>
            <a:off x="5602941" y="3526118"/>
            <a:ext cx="747059" cy="369332"/>
          </a:xfrm>
          <a:prstGeom prst="rect">
            <a:avLst/>
          </a:prstGeom>
          <a:noFill/>
        </p:spPr>
        <p:txBody>
          <a:bodyPr wrap="square" rtlCol="0">
            <a:spAutoFit/>
          </a:bodyPr>
          <a:lstStyle/>
          <a:p>
            <a:r>
              <a:rPr lang="ja-JP" altLang="en-US" dirty="0" smtClean="0">
                <a:solidFill>
                  <a:prstClr val="black"/>
                </a:solidFill>
              </a:rPr>
              <a:t>協力</a:t>
            </a:r>
            <a:endParaRPr lang="ja-JP" altLang="en-US" dirty="0">
              <a:solidFill>
                <a:prstClr val="black"/>
              </a:solidFill>
            </a:endParaRPr>
          </a:p>
        </p:txBody>
      </p:sp>
      <p:sp>
        <p:nvSpPr>
          <p:cNvPr id="29" name="テキスト ボックス 28"/>
          <p:cNvSpPr txBox="1"/>
          <p:nvPr/>
        </p:nvSpPr>
        <p:spPr>
          <a:xfrm>
            <a:off x="6917765" y="2584824"/>
            <a:ext cx="1479176" cy="369332"/>
          </a:xfrm>
          <a:prstGeom prst="rect">
            <a:avLst/>
          </a:prstGeom>
          <a:noFill/>
        </p:spPr>
        <p:txBody>
          <a:bodyPr wrap="square" rtlCol="0">
            <a:spAutoFit/>
          </a:bodyPr>
          <a:lstStyle/>
          <a:p>
            <a:r>
              <a:rPr lang="ja-JP" altLang="en-US" dirty="0" smtClean="0">
                <a:solidFill>
                  <a:prstClr val="black"/>
                </a:solidFill>
              </a:rPr>
              <a:t>自然の拠点</a:t>
            </a:r>
            <a:endParaRPr lang="ja-JP" altLang="en-US" dirty="0">
              <a:solidFill>
                <a:prstClr val="black"/>
              </a:solidFill>
            </a:endParaRPr>
          </a:p>
        </p:txBody>
      </p:sp>
      <p:sp>
        <p:nvSpPr>
          <p:cNvPr id="30" name="テキスト ボックス 29"/>
          <p:cNvSpPr txBox="1"/>
          <p:nvPr/>
        </p:nvSpPr>
        <p:spPr>
          <a:xfrm>
            <a:off x="3869765" y="4407647"/>
            <a:ext cx="1673412" cy="369332"/>
          </a:xfrm>
          <a:prstGeom prst="rect">
            <a:avLst/>
          </a:prstGeom>
          <a:noFill/>
        </p:spPr>
        <p:txBody>
          <a:bodyPr wrap="square" rtlCol="0">
            <a:spAutoFit/>
          </a:bodyPr>
          <a:lstStyle/>
          <a:p>
            <a:r>
              <a:rPr lang="ja-JP" altLang="en-US" dirty="0" smtClean="0">
                <a:solidFill>
                  <a:prstClr val="black"/>
                </a:solidFill>
              </a:rPr>
              <a:t>活気を与える</a:t>
            </a:r>
            <a:endParaRPr lang="ja-JP" altLang="en-US" dirty="0">
              <a:solidFill>
                <a:prstClr val="black"/>
              </a:solidFill>
            </a:endParaRPr>
          </a:p>
        </p:txBody>
      </p:sp>
    </p:spTree>
    <p:extLst>
      <p:ext uri="{BB962C8B-B14F-4D97-AF65-F5344CB8AC3E}">
        <p14:creationId xmlns:p14="http://schemas.microsoft.com/office/powerpoint/2010/main" val="1848804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 name="図 46"/>
          <p:cNvPicPr>
            <a:picLocks noChangeAspect="1"/>
          </p:cNvPicPr>
          <p:nvPr/>
        </p:nvPicPr>
        <p:blipFill>
          <a:blip r:embed="rId2"/>
          <a:stretch>
            <a:fillRect/>
          </a:stretch>
        </p:blipFill>
        <p:spPr>
          <a:xfrm>
            <a:off x="384244" y="4403670"/>
            <a:ext cx="3946246" cy="2319859"/>
          </a:xfrm>
          <a:prstGeom prst="rect">
            <a:avLst/>
          </a:prstGeom>
          <a:ln>
            <a:noFill/>
          </a:ln>
          <a:effectLst>
            <a:outerShdw blurRad="190500" algn="tl" rotWithShape="0">
              <a:srgbClr val="000000">
                <a:alpha val="70000"/>
              </a:srgbClr>
            </a:outerShdw>
          </a:effectLst>
        </p:spPr>
      </p:pic>
      <p:pic>
        <p:nvPicPr>
          <p:cNvPr id="25" name="図 24"/>
          <p:cNvPicPr>
            <a:picLocks noChangeAspect="1"/>
          </p:cNvPicPr>
          <p:nvPr/>
        </p:nvPicPr>
        <p:blipFill>
          <a:blip r:embed="rId3"/>
          <a:stretch>
            <a:fillRect/>
          </a:stretch>
        </p:blipFill>
        <p:spPr>
          <a:xfrm>
            <a:off x="-4141299" y="6858000"/>
            <a:ext cx="3932784" cy="23393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1" name="角丸四角形 30"/>
          <p:cNvSpPr/>
          <p:nvPr/>
        </p:nvSpPr>
        <p:spPr>
          <a:xfrm>
            <a:off x="508912" y="3951104"/>
            <a:ext cx="1897549" cy="445596"/>
          </a:xfrm>
          <a:prstGeom prst="round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8" name="円/楕円 17"/>
          <p:cNvSpPr/>
          <p:nvPr/>
        </p:nvSpPr>
        <p:spPr>
          <a:xfrm>
            <a:off x="152399" y="3951105"/>
            <a:ext cx="835578" cy="779792"/>
          </a:xfrm>
          <a:prstGeom prst="ellipse">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3" name="テキスト ボックス 32"/>
          <p:cNvSpPr txBox="1"/>
          <p:nvPr/>
        </p:nvSpPr>
        <p:spPr>
          <a:xfrm>
            <a:off x="891282" y="3954663"/>
            <a:ext cx="1804847" cy="400110"/>
          </a:xfrm>
          <a:prstGeom prst="rect">
            <a:avLst/>
          </a:prstGeom>
          <a:noFill/>
        </p:spPr>
        <p:txBody>
          <a:bodyPr wrap="square" rtlCol="0">
            <a:spAutoFit/>
          </a:bodyPr>
          <a:lstStyle/>
          <a:p>
            <a:r>
              <a:rPr lang="ja-JP" altLang="en-US" sz="2000" dirty="0" smtClean="0">
                <a:solidFill>
                  <a:prstClr val="black"/>
                </a:solidFill>
              </a:rPr>
              <a:t>　　運動会</a:t>
            </a:r>
            <a:endParaRPr lang="ja-JP" altLang="en-US" sz="2000" dirty="0">
              <a:solidFill>
                <a:prstClr val="black"/>
              </a:solidFill>
            </a:endParaRPr>
          </a:p>
        </p:txBody>
      </p:sp>
      <p:sp>
        <p:nvSpPr>
          <p:cNvPr id="23" name="テキスト ボックス 22"/>
          <p:cNvSpPr txBox="1"/>
          <p:nvPr/>
        </p:nvSpPr>
        <p:spPr>
          <a:xfrm>
            <a:off x="300808" y="4155182"/>
            <a:ext cx="479064" cy="461665"/>
          </a:xfrm>
          <a:prstGeom prst="rect">
            <a:avLst/>
          </a:prstGeom>
          <a:noFill/>
        </p:spPr>
        <p:txBody>
          <a:bodyPr wrap="square" rtlCol="0">
            <a:spAutoFit/>
          </a:bodyPr>
          <a:lstStyle/>
          <a:p>
            <a:r>
              <a:rPr lang="ja-JP" altLang="en-US" sz="2400" dirty="0" smtClean="0">
                <a:solidFill>
                  <a:prstClr val="black"/>
                </a:solidFill>
              </a:rPr>
              <a:t>秋</a:t>
            </a:r>
            <a:endParaRPr lang="ja-JP" altLang="en-US" sz="2400" dirty="0">
              <a:solidFill>
                <a:prstClr val="black"/>
              </a:solidFill>
            </a:endParaRPr>
          </a:p>
        </p:txBody>
      </p:sp>
      <p:pic>
        <p:nvPicPr>
          <p:cNvPr id="26" name="図 25"/>
          <p:cNvPicPr>
            <a:picLocks noChangeAspect="1"/>
          </p:cNvPicPr>
          <p:nvPr/>
        </p:nvPicPr>
        <p:blipFill>
          <a:blip r:embed="rId4"/>
          <a:stretch>
            <a:fillRect/>
          </a:stretch>
        </p:blipFill>
        <p:spPr>
          <a:xfrm>
            <a:off x="445641" y="1459328"/>
            <a:ext cx="3943925" cy="2328237"/>
          </a:xfrm>
          <a:prstGeom prst="rect">
            <a:avLst/>
          </a:prstGeom>
          <a:ln>
            <a:noFill/>
          </a:ln>
          <a:effectLst>
            <a:outerShdw blurRad="190500" algn="tl" rotWithShape="0">
              <a:srgbClr val="000000">
                <a:alpha val="70000"/>
              </a:srgbClr>
            </a:outerShdw>
          </a:effectLst>
        </p:spPr>
      </p:pic>
      <p:sp>
        <p:nvSpPr>
          <p:cNvPr id="27" name="角丸四角形 26"/>
          <p:cNvSpPr/>
          <p:nvPr/>
        </p:nvSpPr>
        <p:spPr>
          <a:xfrm>
            <a:off x="512487" y="1069430"/>
            <a:ext cx="1637732" cy="445596"/>
          </a:xfrm>
          <a:prstGeom prst="roundRect">
            <a:avLst/>
          </a:prstGeom>
          <a:solidFill>
            <a:srgbClr val="FF80C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 name="正方形/長方形 1"/>
          <p:cNvSpPr/>
          <p:nvPr/>
        </p:nvSpPr>
        <p:spPr>
          <a:xfrm>
            <a:off x="0" y="0"/>
            <a:ext cx="9144000" cy="1037968"/>
          </a:xfrm>
          <a:prstGeom prst="rect">
            <a:avLst/>
          </a:prstGeom>
          <a:pattFill prst="pct25">
            <a:fgClr>
              <a:srgbClr val="2FA4D9"/>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panose="020B0600070205080204" pitchFamily="50" charset="-128"/>
              </a:rPr>
              <a:t>イベントスペースの設置</a:t>
            </a: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384665" y="140706"/>
            <a:ext cx="2353468" cy="756555"/>
          </a:xfrm>
          <a:prstGeom prst="roundRect">
            <a:avLst/>
          </a:prstGeom>
          <a:solidFill>
            <a:srgbClr val="2FA4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prstClr val="white"/>
                </a:solidFill>
                <a:latin typeface="HGS明朝E" panose="02020900000000000000" pitchFamily="18" charset="-128"/>
                <a:ea typeface="HGS明朝E" panose="02020900000000000000" pitchFamily="18" charset="-128"/>
              </a:rPr>
              <a:t>霞ヶ浦</a:t>
            </a:r>
          </a:p>
        </p:txBody>
      </p:sp>
      <p:pic>
        <p:nvPicPr>
          <p:cNvPr id="7" name="図 6"/>
          <p:cNvPicPr>
            <a:picLocks noChangeAspect="1"/>
          </p:cNvPicPr>
          <p:nvPr/>
        </p:nvPicPr>
        <p:blipFill>
          <a:blip r:embed="rId5"/>
          <a:stretch>
            <a:fillRect/>
          </a:stretch>
        </p:blipFill>
        <p:spPr>
          <a:xfrm>
            <a:off x="5068821" y="4422539"/>
            <a:ext cx="3955413" cy="2317099"/>
          </a:xfrm>
          <a:prstGeom prst="rect">
            <a:avLst/>
          </a:prstGeom>
          <a:ln>
            <a:noFill/>
          </a:ln>
          <a:effectLst>
            <a:outerShdw blurRad="190500" algn="tl" rotWithShape="0">
              <a:srgbClr val="000000">
                <a:alpha val="70000"/>
              </a:srgbClr>
            </a:outerShdw>
          </a:effectLst>
        </p:spPr>
      </p:pic>
      <p:pic>
        <p:nvPicPr>
          <p:cNvPr id="16" name="図 15"/>
          <p:cNvPicPr>
            <a:picLocks noChangeAspect="1"/>
          </p:cNvPicPr>
          <p:nvPr/>
        </p:nvPicPr>
        <p:blipFill>
          <a:blip r:embed="rId6"/>
          <a:stretch>
            <a:fillRect/>
          </a:stretch>
        </p:blipFill>
        <p:spPr>
          <a:xfrm>
            <a:off x="5069170" y="1460042"/>
            <a:ext cx="3955065" cy="2338663"/>
          </a:xfrm>
          <a:prstGeom prst="rect">
            <a:avLst/>
          </a:prstGeom>
          <a:ln>
            <a:noFill/>
          </a:ln>
          <a:effectLst>
            <a:outerShdw blurRad="190500" algn="tl" rotWithShape="0">
              <a:srgbClr val="000000">
                <a:alpha val="70000"/>
              </a:srgbClr>
            </a:outerShdw>
          </a:effectLst>
        </p:spPr>
      </p:pic>
      <p:sp>
        <p:nvSpPr>
          <p:cNvPr id="17" name="円/楕円 16"/>
          <p:cNvSpPr/>
          <p:nvPr/>
        </p:nvSpPr>
        <p:spPr>
          <a:xfrm>
            <a:off x="155974" y="1069430"/>
            <a:ext cx="835578" cy="779792"/>
          </a:xfrm>
          <a:prstGeom prst="ellipse">
            <a:avLst/>
          </a:prstGeom>
          <a:solidFill>
            <a:srgbClr val="FF80C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19" name="円/楕円 18"/>
          <p:cNvSpPr/>
          <p:nvPr/>
        </p:nvSpPr>
        <p:spPr>
          <a:xfrm>
            <a:off x="4538391" y="3947548"/>
            <a:ext cx="835578" cy="779792"/>
          </a:xfrm>
          <a:prstGeom prst="ellipse">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21" name="テキスト ボックス 20"/>
          <p:cNvSpPr txBox="1"/>
          <p:nvPr/>
        </p:nvSpPr>
        <p:spPr>
          <a:xfrm>
            <a:off x="323090" y="1236528"/>
            <a:ext cx="456782" cy="461665"/>
          </a:xfrm>
          <a:prstGeom prst="rect">
            <a:avLst/>
          </a:prstGeom>
          <a:noFill/>
        </p:spPr>
        <p:txBody>
          <a:bodyPr wrap="square" rtlCol="0">
            <a:spAutoFit/>
          </a:bodyPr>
          <a:lstStyle/>
          <a:p>
            <a:r>
              <a:rPr lang="ja-JP" altLang="en-US" sz="2400" dirty="0" smtClean="0">
                <a:solidFill>
                  <a:prstClr val="black"/>
                </a:solidFill>
              </a:rPr>
              <a:t>春</a:t>
            </a:r>
            <a:endParaRPr lang="ja-JP" altLang="en-US" sz="2400" dirty="0">
              <a:solidFill>
                <a:prstClr val="black"/>
              </a:solidFill>
            </a:endParaRPr>
          </a:p>
        </p:txBody>
      </p:sp>
      <p:sp>
        <p:nvSpPr>
          <p:cNvPr id="28" name="テキスト ボックス 27"/>
          <p:cNvSpPr txBox="1"/>
          <p:nvPr/>
        </p:nvSpPr>
        <p:spPr>
          <a:xfrm>
            <a:off x="1125244" y="1102848"/>
            <a:ext cx="969269" cy="400110"/>
          </a:xfrm>
          <a:prstGeom prst="rect">
            <a:avLst/>
          </a:prstGeom>
          <a:noFill/>
        </p:spPr>
        <p:txBody>
          <a:bodyPr wrap="square" rtlCol="0">
            <a:spAutoFit/>
          </a:bodyPr>
          <a:lstStyle/>
          <a:p>
            <a:r>
              <a:rPr lang="ja-JP" altLang="en-US" sz="2000" dirty="0" smtClean="0">
                <a:solidFill>
                  <a:prstClr val="black"/>
                </a:solidFill>
              </a:rPr>
              <a:t>春祭り</a:t>
            </a:r>
            <a:endParaRPr lang="ja-JP" altLang="en-US" sz="2000" dirty="0">
              <a:solidFill>
                <a:prstClr val="black"/>
              </a:solidFill>
            </a:endParaRPr>
          </a:p>
        </p:txBody>
      </p:sp>
      <p:sp>
        <p:nvSpPr>
          <p:cNvPr id="32" name="角丸四角形 31"/>
          <p:cNvSpPr/>
          <p:nvPr/>
        </p:nvSpPr>
        <p:spPr>
          <a:xfrm>
            <a:off x="4928328" y="3958687"/>
            <a:ext cx="2513880" cy="445596"/>
          </a:xfrm>
          <a:prstGeom prst="round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34" name="テキスト ボックス 33"/>
          <p:cNvSpPr txBox="1"/>
          <p:nvPr/>
        </p:nvSpPr>
        <p:spPr>
          <a:xfrm>
            <a:off x="5291991" y="3988084"/>
            <a:ext cx="1983103" cy="400110"/>
          </a:xfrm>
          <a:prstGeom prst="rect">
            <a:avLst/>
          </a:prstGeom>
          <a:noFill/>
        </p:spPr>
        <p:txBody>
          <a:bodyPr wrap="square" rtlCol="0">
            <a:spAutoFit/>
          </a:bodyPr>
          <a:lstStyle/>
          <a:p>
            <a:r>
              <a:rPr lang="ja-JP" altLang="en-US" sz="2000" dirty="0" smtClean="0">
                <a:solidFill>
                  <a:prstClr val="black"/>
                </a:solidFill>
              </a:rPr>
              <a:t>クリスマスツリー</a:t>
            </a:r>
            <a:endParaRPr lang="ja-JP" altLang="en-US" sz="2000" dirty="0">
              <a:solidFill>
                <a:prstClr val="black"/>
              </a:solidFill>
            </a:endParaRPr>
          </a:p>
        </p:txBody>
      </p:sp>
      <p:sp>
        <p:nvSpPr>
          <p:cNvPr id="43" name="角丸四角形 42"/>
          <p:cNvSpPr/>
          <p:nvPr/>
        </p:nvSpPr>
        <p:spPr>
          <a:xfrm>
            <a:off x="4831632" y="1065873"/>
            <a:ext cx="1786140" cy="445596"/>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44" name="円/楕円 43"/>
          <p:cNvSpPr/>
          <p:nvPr/>
        </p:nvSpPr>
        <p:spPr>
          <a:xfrm>
            <a:off x="4564247" y="1065873"/>
            <a:ext cx="835578" cy="779792"/>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dirty="0">
              <a:solidFill>
                <a:prstClr val="white"/>
              </a:solidFill>
            </a:endParaRPr>
          </a:p>
        </p:txBody>
      </p:sp>
      <p:sp>
        <p:nvSpPr>
          <p:cNvPr id="45" name="テキスト ボックス 44"/>
          <p:cNvSpPr txBox="1"/>
          <p:nvPr/>
        </p:nvSpPr>
        <p:spPr>
          <a:xfrm>
            <a:off x="4731363" y="1232971"/>
            <a:ext cx="456782" cy="461665"/>
          </a:xfrm>
          <a:prstGeom prst="rect">
            <a:avLst/>
          </a:prstGeom>
          <a:noFill/>
        </p:spPr>
        <p:txBody>
          <a:bodyPr wrap="square" rtlCol="0">
            <a:spAutoFit/>
          </a:bodyPr>
          <a:lstStyle/>
          <a:p>
            <a:r>
              <a:rPr lang="ja-JP" altLang="en-US" sz="2400" dirty="0" smtClean="0">
                <a:solidFill>
                  <a:prstClr val="black"/>
                </a:solidFill>
              </a:rPr>
              <a:t>夏</a:t>
            </a:r>
            <a:endParaRPr lang="ja-JP" altLang="en-US" sz="2400" dirty="0">
              <a:solidFill>
                <a:prstClr val="black"/>
              </a:solidFill>
            </a:endParaRPr>
          </a:p>
        </p:txBody>
      </p:sp>
      <p:sp>
        <p:nvSpPr>
          <p:cNvPr id="46" name="テキスト ボックス 45"/>
          <p:cNvSpPr txBox="1"/>
          <p:nvPr/>
        </p:nvSpPr>
        <p:spPr>
          <a:xfrm>
            <a:off x="5366400" y="1088152"/>
            <a:ext cx="1284793" cy="400110"/>
          </a:xfrm>
          <a:prstGeom prst="rect">
            <a:avLst/>
          </a:prstGeom>
          <a:noFill/>
        </p:spPr>
        <p:txBody>
          <a:bodyPr wrap="square" rtlCol="0">
            <a:spAutoFit/>
          </a:bodyPr>
          <a:lstStyle/>
          <a:p>
            <a:r>
              <a:rPr lang="ja-JP" altLang="en-US" sz="2000" dirty="0" smtClean="0">
                <a:solidFill>
                  <a:prstClr val="black"/>
                </a:solidFill>
              </a:rPr>
              <a:t>花火大会</a:t>
            </a:r>
            <a:endParaRPr lang="ja-JP" altLang="en-US" sz="2000" dirty="0">
              <a:solidFill>
                <a:prstClr val="black"/>
              </a:solidFill>
            </a:endParaRPr>
          </a:p>
        </p:txBody>
      </p:sp>
      <p:sp>
        <p:nvSpPr>
          <p:cNvPr id="24" name="テキスト ボックス 23"/>
          <p:cNvSpPr txBox="1"/>
          <p:nvPr/>
        </p:nvSpPr>
        <p:spPr>
          <a:xfrm>
            <a:off x="4690373" y="4110622"/>
            <a:ext cx="579334" cy="461665"/>
          </a:xfrm>
          <a:prstGeom prst="rect">
            <a:avLst/>
          </a:prstGeom>
          <a:noFill/>
        </p:spPr>
        <p:txBody>
          <a:bodyPr wrap="square" rtlCol="0">
            <a:spAutoFit/>
          </a:bodyPr>
          <a:lstStyle/>
          <a:p>
            <a:r>
              <a:rPr lang="ja-JP" altLang="en-US" sz="2400" dirty="0" smtClean="0">
                <a:solidFill>
                  <a:prstClr val="black"/>
                </a:solidFill>
              </a:rPr>
              <a:t>冬</a:t>
            </a:r>
            <a:endParaRPr lang="ja-JP" altLang="en-US" sz="2400" dirty="0">
              <a:solidFill>
                <a:prstClr val="black"/>
              </a:solidFill>
            </a:endParaRPr>
          </a:p>
        </p:txBody>
      </p:sp>
    </p:spTree>
    <p:extLst>
      <p:ext uri="{BB962C8B-B14F-4D97-AF65-F5344CB8AC3E}">
        <p14:creationId xmlns:p14="http://schemas.microsoft.com/office/powerpoint/2010/main" val="1302358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55</a:t>
            </a:fld>
            <a:endParaRPr lang="ja-JP" altLang="en-US" sz="2000" dirty="0">
              <a:solidFill>
                <a:prstClr val="black">
                  <a:tint val="75000"/>
                </a:prstClr>
              </a:solidFill>
            </a:endParaRPr>
          </a:p>
        </p:txBody>
      </p:sp>
      <p:sp>
        <p:nvSpPr>
          <p:cNvPr id="3" name="正方形/長方形 2"/>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4" name="角丸四角形 3"/>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全体構想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6" name="円弧 5"/>
          <p:cNvSpPr/>
          <p:nvPr/>
        </p:nvSpPr>
        <p:spPr>
          <a:xfrm>
            <a:off x="-1491677" y="1594621"/>
            <a:ext cx="2983354" cy="5238665"/>
          </a:xfrm>
          <a:prstGeom prst="arc">
            <a:avLst>
              <a:gd name="adj1" fmla="val 16200000"/>
              <a:gd name="adj2" fmla="val 5565790"/>
            </a:avLst>
          </a:prstGeom>
          <a:noFill/>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pic>
        <p:nvPicPr>
          <p:cNvPr id="7" name="図 6"/>
          <p:cNvPicPr>
            <a:picLocks noChangeAspect="1"/>
          </p:cNvPicPr>
          <p:nvPr/>
        </p:nvPicPr>
        <p:blipFill>
          <a:blip r:embed="rId2"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94734" y="1793770"/>
            <a:ext cx="1231723" cy="1042859"/>
          </a:xfrm>
          <a:prstGeom prst="rect">
            <a:avLst/>
          </a:prstGeom>
        </p:spPr>
      </p:pic>
      <p:pic>
        <p:nvPicPr>
          <p:cNvPr id="9" name="図 8"/>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62902" y="2922900"/>
            <a:ext cx="1231723" cy="1042859"/>
          </a:xfrm>
          <a:prstGeom prst="rect">
            <a:avLst/>
          </a:prstGeom>
        </p:spPr>
      </p:pic>
      <p:pic>
        <p:nvPicPr>
          <p:cNvPr id="11" name="図 10"/>
          <p:cNvPicPr>
            <a:picLocks noChangeAspect="1"/>
          </p:cNvPicPr>
          <p:nvPr/>
        </p:nvPicPr>
        <p:blipFill>
          <a:blip r:embed="rId2"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61476" y="4148789"/>
            <a:ext cx="1231723" cy="1042859"/>
          </a:xfrm>
          <a:prstGeom prst="rect">
            <a:avLst/>
          </a:prstGeom>
        </p:spPr>
      </p:pic>
      <p:pic>
        <p:nvPicPr>
          <p:cNvPr id="12" name="図 11"/>
          <p:cNvPicPr>
            <a:picLocks noChangeAspect="1"/>
          </p:cNvPicPr>
          <p:nvPr/>
        </p:nvPicPr>
        <p:blipFill>
          <a:blip r:embed="rId2"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71217" y="5270324"/>
            <a:ext cx="1231723" cy="1042859"/>
          </a:xfrm>
          <a:prstGeom prst="rect">
            <a:avLst/>
          </a:prstGeom>
        </p:spPr>
      </p:pic>
      <p:sp>
        <p:nvSpPr>
          <p:cNvPr id="14" name="テキスト ボックス 13"/>
          <p:cNvSpPr txBox="1"/>
          <p:nvPr/>
        </p:nvSpPr>
        <p:spPr>
          <a:xfrm>
            <a:off x="2019489" y="3234477"/>
            <a:ext cx="5711245" cy="523220"/>
          </a:xfrm>
          <a:prstGeom prst="rect">
            <a:avLst/>
          </a:prstGeom>
          <a:noFill/>
        </p:spPr>
        <p:txBody>
          <a:bodyPr wrap="square" rtlCol="0">
            <a:spAutoFit/>
          </a:bodyPr>
          <a:lstStyle/>
          <a:p>
            <a:r>
              <a:rPr lang="ja-JP" altLang="en-US" sz="2800" dirty="0" smtClean="0">
                <a:solidFill>
                  <a:srgbClr val="F8806C"/>
                </a:solidFill>
              </a:rPr>
              <a:t>多</a:t>
            </a:r>
            <a:r>
              <a:rPr lang="ja-JP" altLang="en-US" sz="2800" dirty="0">
                <a:solidFill>
                  <a:srgbClr val="F8806C"/>
                </a:solidFill>
              </a:rPr>
              <a:t>世代</a:t>
            </a:r>
            <a:r>
              <a:rPr lang="ja-JP" altLang="en-US" sz="2800" dirty="0" smtClean="0">
                <a:solidFill>
                  <a:srgbClr val="F8806C"/>
                </a:solidFill>
              </a:rPr>
              <a:t>が</a:t>
            </a:r>
            <a:r>
              <a:rPr lang="ja-JP" altLang="en-US" sz="2800" dirty="0">
                <a:solidFill>
                  <a:srgbClr val="F8806C"/>
                </a:solidFill>
              </a:rPr>
              <a:t>笑顔</a:t>
            </a:r>
            <a:r>
              <a:rPr lang="ja-JP" altLang="en-US" sz="2800" dirty="0" smtClean="0">
                <a:solidFill>
                  <a:srgbClr val="F8806C"/>
                </a:solidFill>
              </a:rPr>
              <a:t>になれる</a:t>
            </a:r>
            <a:r>
              <a:rPr lang="ja-JP" altLang="en-US" sz="2400" dirty="0" smtClean="0">
                <a:solidFill>
                  <a:srgbClr val="F8806C"/>
                </a:solidFill>
              </a:rPr>
              <a:t>　</a:t>
            </a:r>
            <a:endParaRPr lang="en-US" altLang="ja-JP" sz="2400" i="1" dirty="0" smtClean="0">
              <a:solidFill>
                <a:srgbClr val="F8806C"/>
              </a:solidFill>
            </a:endParaRPr>
          </a:p>
        </p:txBody>
      </p:sp>
      <p:sp>
        <p:nvSpPr>
          <p:cNvPr id="16" name="テキスト ボックス 15"/>
          <p:cNvSpPr txBox="1"/>
          <p:nvPr/>
        </p:nvSpPr>
        <p:spPr>
          <a:xfrm>
            <a:off x="2019488" y="4398182"/>
            <a:ext cx="5711245" cy="523220"/>
          </a:xfrm>
          <a:prstGeom prst="rect">
            <a:avLst/>
          </a:prstGeom>
          <a:noFill/>
        </p:spPr>
        <p:txBody>
          <a:bodyPr wrap="square" rtlCol="0">
            <a:spAutoFit/>
          </a:bodyPr>
          <a:lstStyle/>
          <a:p>
            <a:r>
              <a:rPr lang="ja-JP" altLang="en-US" sz="2800" dirty="0" smtClean="0">
                <a:solidFill>
                  <a:srgbClr val="FBB425"/>
                </a:solidFill>
              </a:rPr>
              <a:t>今あるものを大切にする</a:t>
            </a:r>
            <a:endParaRPr lang="en-US" altLang="ja-JP" sz="2800" dirty="0" smtClean="0">
              <a:solidFill>
                <a:srgbClr val="FBB425"/>
              </a:solidFill>
            </a:endParaRPr>
          </a:p>
        </p:txBody>
      </p:sp>
      <p:sp>
        <p:nvSpPr>
          <p:cNvPr id="17" name="テキスト ボックス 16"/>
          <p:cNvSpPr txBox="1"/>
          <p:nvPr/>
        </p:nvSpPr>
        <p:spPr>
          <a:xfrm>
            <a:off x="1533077" y="5657114"/>
            <a:ext cx="5711245" cy="523220"/>
          </a:xfrm>
          <a:prstGeom prst="rect">
            <a:avLst/>
          </a:prstGeom>
          <a:noFill/>
        </p:spPr>
        <p:txBody>
          <a:bodyPr wrap="square" rtlCol="0">
            <a:spAutoFit/>
          </a:bodyPr>
          <a:lstStyle/>
          <a:p>
            <a:r>
              <a:rPr lang="ja-JP" altLang="en-US" sz="2800" dirty="0">
                <a:solidFill>
                  <a:srgbClr val="70AD47">
                    <a:lumMod val="75000"/>
                  </a:srgbClr>
                </a:solidFill>
              </a:rPr>
              <a:t>未来</a:t>
            </a:r>
            <a:r>
              <a:rPr lang="ja-JP" altLang="en-US" sz="2800" dirty="0" smtClean="0">
                <a:solidFill>
                  <a:srgbClr val="70AD47">
                    <a:lumMod val="75000"/>
                  </a:srgbClr>
                </a:solidFill>
              </a:rPr>
              <a:t>へ歩き続ける</a:t>
            </a:r>
            <a:r>
              <a:rPr lang="ja-JP" altLang="en-US" sz="2400" dirty="0" smtClean="0">
                <a:solidFill>
                  <a:prstClr val="black"/>
                </a:solidFill>
              </a:rPr>
              <a:t>　</a:t>
            </a:r>
            <a:endParaRPr lang="en-US" altLang="ja-JP" sz="2400" i="1" dirty="0" smtClean="0">
              <a:solidFill>
                <a:prstClr val="black"/>
              </a:solidFill>
            </a:endParaRPr>
          </a:p>
        </p:txBody>
      </p:sp>
      <p:sp>
        <p:nvSpPr>
          <p:cNvPr id="8" name="円/楕円 7"/>
          <p:cNvSpPr/>
          <p:nvPr/>
        </p:nvSpPr>
        <p:spPr>
          <a:xfrm>
            <a:off x="192236" y="1134230"/>
            <a:ext cx="8759526" cy="732041"/>
          </a:xfrm>
          <a:prstGeom prst="ellipse">
            <a:avLst/>
          </a:prstGeom>
          <a:noFill/>
          <a:ln w="38100">
            <a:solidFill>
              <a:srgbClr val="F4BA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2060"/>
              </a:buClr>
            </a:pPr>
            <a:r>
              <a:rPr lang="ja-JP" altLang="en-US" sz="4000" dirty="0">
                <a:solidFill>
                  <a:srgbClr val="FBB425"/>
                </a:solidFill>
                <a:latin typeface="ＭＳ Ｐゴシック"/>
              </a:rPr>
              <a:t>輝き</a:t>
            </a:r>
            <a:r>
              <a:rPr lang="ja-JP" altLang="en-US" sz="3200" dirty="0">
                <a:solidFill>
                  <a:prstClr val="black"/>
                </a:solidFill>
                <a:latin typeface="ＭＳ Ｐゴシック"/>
              </a:rPr>
              <a:t>を放つ</a:t>
            </a:r>
            <a:r>
              <a:rPr lang="ja-JP" altLang="en-US" sz="3600" dirty="0">
                <a:solidFill>
                  <a:srgbClr val="E5564B"/>
                </a:solidFill>
                <a:latin typeface="ＭＳ Ｐゴシック"/>
              </a:rPr>
              <a:t>魅力</a:t>
            </a:r>
            <a:r>
              <a:rPr lang="ja-JP" altLang="en-US" sz="3200" dirty="0">
                <a:solidFill>
                  <a:prstClr val="black"/>
                </a:solidFill>
                <a:latin typeface="ＭＳ Ｐゴシック"/>
              </a:rPr>
              <a:t>ある</a:t>
            </a:r>
            <a:r>
              <a:rPr lang="ja-JP" altLang="en-US" sz="3200" dirty="0" smtClean="0">
                <a:solidFill>
                  <a:prstClr val="black"/>
                </a:solidFill>
                <a:latin typeface="ＭＳ Ｐゴシック"/>
              </a:rPr>
              <a:t>まちとは・・・</a:t>
            </a:r>
            <a:endParaRPr lang="en-US" altLang="ja-JP" sz="3200" dirty="0">
              <a:solidFill>
                <a:prstClr val="black"/>
              </a:solidFill>
              <a:latin typeface="ＭＳ Ｐゴシック"/>
            </a:endParaRPr>
          </a:p>
        </p:txBody>
      </p:sp>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2968" y="2457875"/>
            <a:ext cx="1210445" cy="1344939"/>
          </a:xfrm>
          <a:prstGeom prst="rect">
            <a:avLst/>
          </a:prstGeom>
        </p:spPr>
      </p:pic>
      <p:sp>
        <p:nvSpPr>
          <p:cNvPr id="27" name="テキスト ボックス 26"/>
          <p:cNvSpPr txBox="1"/>
          <p:nvPr/>
        </p:nvSpPr>
        <p:spPr>
          <a:xfrm>
            <a:off x="1714204" y="2037364"/>
            <a:ext cx="5711245" cy="523220"/>
          </a:xfrm>
          <a:prstGeom prst="rect">
            <a:avLst/>
          </a:prstGeom>
          <a:noFill/>
        </p:spPr>
        <p:txBody>
          <a:bodyPr wrap="square" rtlCol="0">
            <a:spAutoFit/>
          </a:bodyPr>
          <a:lstStyle/>
          <a:p>
            <a:r>
              <a:rPr lang="ja-JP" altLang="en-US" sz="2800" dirty="0" smtClean="0">
                <a:solidFill>
                  <a:srgbClr val="4472C4">
                    <a:lumMod val="60000"/>
                    <a:lumOff val="40000"/>
                  </a:srgbClr>
                </a:solidFill>
              </a:rPr>
              <a:t>便利で快適に暮らせる</a:t>
            </a:r>
            <a:r>
              <a:rPr lang="ja-JP" altLang="en-US" sz="2400" dirty="0" smtClean="0">
                <a:solidFill>
                  <a:srgbClr val="4472C4">
                    <a:lumMod val="60000"/>
                    <a:lumOff val="40000"/>
                  </a:srgbClr>
                </a:solidFill>
              </a:rPr>
              <a:t>　</a:t>
            </a:r>
            <a:endParaRPr lang="en-US" altLang="ja-JP" sz="2400" i="1" dirty="0" smtClean="0">
              <a:solidFill>
                <a:srgbClr val="4472C4">
                  <a:lumMod val="60000"/>
                  <a:lumOff val="40000"/>
                </a:srgbClr>
              </a:solidFill>
            </a:endParaRPr>
          </a:p>
        </p:txBody>
      </p:sp>
      <p:pic>
        <p:nvPicPr>
          <p:cNvPr id="19" name="図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7010" y="5189499"/>
            <a:ext cx="1702788" cy="1519738"/>
          </a:xfrm>
          <a:prstGeom prst="rect">
            <a:avLst/>
          </a:prstGeom>
        </p:spPr>
      </p:pic>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7743" y="2707085"/>
            <a:ext cx="1210445" cy="1344939"/>
          </a:xfrm>
          <a:prstGeom prst="rect">
            <a:avLst/>
          </a:prstGeom>
        </p:spPr>
      </p:pic>
      <p:pic>
        <p:nvPicPr>
          <p:cNvPr id="21" name="図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9798" y="5382374"/>
            <a:ext cx="1761323" cy="1326863"/>
          </a:xfrm>
          <a:prstGeom prst="rect">
            <a:avLst/>
          </a:prstGeom>
        </p:spPr>
      </p:pic>
      <p:pic>
        <p:nvPicPr>
          <p:cNvPr id="22" name="図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84841" y="4251939"/>
            <a:ext cx="1267326" cy="1172277"/>
          </a:xfrm>
          <a:prstGeom prst="rect">
            <a:avLst/>
          </a:prstGeom>
        </p:spPr>
      </p:pic>
      <p:pic>
        <p:nvPicPr>
          <p:cNvPr id="23" name="図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3666" y="1819956"/>
            <a:ext cx="1639070" cy="1165561"/>
          </a:xfrm>
          <a:prstGeom prst="rect">
            <a:avLst/>
          </a:prstGeom>
        </p:spPr>
      </p:pic>
      <p:pic>
        <p:nvPicPr>
          <p:cNvPr id="24" name="図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89457" y="2907655"/>
            <a:ext cx="1974026" cy="1283117"/>
          </a:xfrm>
          <a:prstGeom prst="rect">
            <a:avLst/>
          </a:prstGeom>
        </p:spPr>
      </p:pic>
      <p:grpSp>
        <p:nvGrpSpPr>
          <p:cNvPr id="26" name="グループ化 25"/>
          <p:cNvGrpSpPr/>
          <p:nvPr/>
        </p:nvGrpSpPr>
        <p:grpSpPr>
          <a:xfrm>
            <a:off x="7819783" y="5609292"/>
            <a:ext cx="1317026" cy="1137113"/>
            <a:chOff x="-3321408" y="4196885"/>
            <a:chExt cx="1317026" cy="1137113"/>
          </a:xfrm>
        </p:grpSpPr>
        <p:pic>
          <p:nvPicPr>
            <p:cNvPr id="28" name="図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9" name="図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spTree>
    <p:extLst>
      <p:ext uri="{BB962C8B-B14F-4D97-AF65-F5344CB8AC3E}">
        <p14:creationId xmlns:p14="http://schemas.microsoft.com/office/powerpoint/2010/main" val="907380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混雑度</a:t>
            </a:r>
            <a:endParaRPr kumimoji="1" lang="ja-JP" altLang="en-US" dirty="0"/>
          </a:p>
        </p:txBody>
      </p:sp>
      <p:sp>
        <p:nvSpPr>
          <p:cNvPr id="5" name="コンテンツ プレースホルダー 4"/>
          <p:cNvSpPr>
            <a:spLocks noGrp="1"/>
          </p:cNvSpPr>
          <p:nvPr>
            <p:ph idx="1"/>
          </p:nvPr>
        </p:nvSpPr>
        <p:spPr/>
        <p:txBody>
          <a:bodyPr>
            <a:normAutofit fontScale="92500" lnSpcReduction="10000"/>
          </a:bodyPr>
          <a:lstStyle/>
          <a:p>
            <a:r>
              <a:rPr lang="en-US" altLang="ja-JP" dirty="0"/>
              <a:t>1.00</a:t>
            </a:r>
            <a:r>
              <a:rPr lang="ja-JP" altLang="en-US" dirty="0"/>
              <a:t>以下 ：道路が混雑することなく、円滑に走行できる</a:t>
            </a:r>
            <a:r>
              <a:rPr lang="ja-JP" altLang="en-US" dirty="0" smtClean="0"/>
              <a:t>。</a:t>
            </a:r>
            <a:endParaRPr lang="en-US" altLang="ja-JP" dirty="0" smtClean="0"/>
          </a:p>
          <a:p>
            <a:r>
              <a:rPr lang="en-US" altLang="ja-JP" dirty="0" smtClean="0"/>
              <a:t>1.00-1.25</a:t>
            </a:r>
            <a:r>
              <a:rPr lang="ja-JP" altLang="en-US" dirty="0"/>
              <a:t>：道路が混雑する可能性のある時間帯が</a:t>
            </a:r>
            <a:r>
              <a:rPr lang="en-US" altLang="ja-JP" dirty="0"/>
              <a:t>1</a:t>
            </a:r>
            <a:r>
              <a:rPr lang="ja-JP" altLang="en-US" dirty="0"/>
              <a:t>～</a:t>
            </a:r>
            <a:r>
              <a:rPr lang="en-US" altLang="ja-JP" dirty="0"/>
              <a:t>2</a:t>
            </a:r>
            <a:r>
              <a:rPr lang="ja-JP" altLang="en-US" dirty="0"/>
              <a:t>時間あるものの、何時間も混雑が連続する可能性は小さい</a:t>
            </a:r>
            <a:r>
              <a:rPr lang="ja-JP" altLang="en-US" dirty="0" smtClean="0"/>
              <a:t>。</a:t>
            </a:r>
            <a:endParaRPr lang="en-US" altLang="ja-JP" dirty="0" smtClean="0"/>
          </a:p>
          <a:p>
            <a:r>
              <a:rPr lang="en-US" altLang="ja-JP" dirty="0" smtClean="0"/>
              <a:t>1.25-1.75</a:t>
            </a:r>
            <a:r>
              <a:rPr lang="ja-JP" altLang="en-US" dirty="0"/>
              <a:t>：ピーク時間帯はもとより、ピーク時間を中心として混雑する時間帯が加速度的に増加する可能性が高い状態</a:t>
            </a:r>
            <a:r>
              <a:rPr lang="ja-JP" altLang="en-US" dirty="0" smtClean="0"/>
              <a:t>。</a:t>
            </a:r>
            <a:endParaRPr lang="en-US" altLang="ja-JP" dirty="0" smtClean="0"/>
          </a:p>
          <a:p>
            <a:r>
              <a:rPr lang="en-US" altLang="ja-JP" dirty="0" smtClean="0"/>
              <a:t>1.75-2.00</a:t>
            </a:r>
            <a:r>
              <a:rPr lang="ja-JP" altLang="en-US" dirty="0"/>
              <a:t>：慢性的混雑状態。昼間</a:t>
            </a:r>
            <a:r>
              <a:rPr lang="en-US" altLang="ja-JP" dirty="0"/>
              <a:t>12</a:t>
            </a:r>
            <a:r>
              <a:rPr lang="ja-JP" altLang="en-US" dirty="0"/>
              <a:t>時間のうち混雑する時間帯が約</a:t>
            </a:r>
            <a:r>
              <a:rPr lang="en-US" altLang="ja-JP" dirty="0"/>
              <a:t>50%</a:t>
            </a:r>
            <a:r>
              <a:rPr lang="ja-JP" altLang="en-US" dirty="0"/>
              <a:t>に達する</a:t>
            </a:r>
            <a:r>
              <a:rPr lang="ja-JP" altLang="en-US" dirty="0" smtClean="0"/>
              <a:t>。</a:t>
            </a:r>
            <a:endParaRPr lang="en-US" altLang="ja-JP" dirty="0" smtClean="0"/>
          </a:p>
          <a:p>
            <a:r>
              <a:rPr lang="en-US" altLang="ja-JP" dirty="0" smtClean="0"/>
              <a:t>2.00</a:t>
            </a:r>
            <a:r>
              <a:rPr lang="ja-JP" altLang="en-US" dirty="0"/>
              <a:t>以上 ：慢性的混雑状態。昼間</a:t>
            </a:r>
            <a:r>
              <a:rPr lang="en-US" altLang="ja-JP" dirty="0"/>
              <a:t>12</a:t>
            </a:r>
            <a:r>
              <a:rPr lang="ja-JP" altLang="en-US" dirty="0"/>
              <a:t>時間のうち混雑する時間帯が約</a:t>
            </a:r>
            <a:r>
              <a:rPr lang="en-US" altLang="ja-JP" dirty="0"/>
              <a:t>70%</a:t>
            </a:r>
            <a:r>
              <a:rPr lang="ja-JP" altLang="en-US" dirty="0"/>
              <a:t>に達する。</a:t>
            </a:r>
            <a:endParaRPr kumimoji="1" lang="ja-JP" altLang="en-US" dirty="0"/>
          </a:p>
        </p:txBody>
      </p:sp>
      <p:sp>
        <p:nvSpPr>
          <p:cNvPr id="3" name="スライド番号プレースホルダー 2"/>
          <p:cNvSpPr>
            <a:spLocks noGrp="1"/>
          </p:cNvSpPr>
          <p:nvPr>
            <p:ph type="sldNum" sz="quarter" idx="12"/>
          </p:nvPr>
        </p:nvSpPr>
        <p:spPr/>
        <p:txBody>
          <a:bodyPr/>
          <a:lstStyle/>
          <a:p>
            <a:fld id="{FA8F30AE-BE2D-46FD-AE1D-351BB67E9D83}" type="slidenum">
              <a:rPr lang="ja-JP" altLang="en-US" smtClean="0">
                <a:solidFill>
                  <a:prstClr val="black">
                    <a:tint val="75000"/>
                  </a:prstClr>
                </a:solidFill>
              </a:rPr>
              <a:pPr/>
              <a:t>56</a:t>
            </a:fld>
            <a:endParaRPr lang="ja-JP" altLang="en-US">
              <a:solidFill>
                <a:prstClr val="black">
                  <a:tint val="75000"/>
                </a:prstClr>
              </a:solidFill>
            </a:endParaRPr>
          </a:p>
        </p:txBody>
      </p:sp>
    </p:spTree>
    <p:extLst>
      <p:ext uri="{BB962C8B-B14F-4D97-AF65-F5344CB8AC3E}">
        <p14:creationId xmlns:p14="http://schemas.microsoft.com/office/powerpoint/2010/main" val="4273844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再開発集合住宅に</a:t>
            </a:r>
            <a:r>
              <a:rPr lang="ja-JP" altLang="en-US" sz="3200" dirty="0">
                <a:solidFill>
                  <a:prstClr val="black"/>
                </a:solidFill>
                <a:latin typeface="ＭＳ Ｐゴシック" panose="020B0600070205080204" pitchFamily="50" charset="-128"/>
              </a:rPr>
              <a:t>関する試算</a:t>
            </a: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補足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57</a:t>
            </a:fld>
            <a:endParaRPr lang="ja-JP" altLang="en-US" sz="2000" dirty="0">
              <a:solidFill>
                <a:prstClr val="black">
                  <a:tint val="75000"/>
                </a:prstClr>
              </a:solidFill>
            </a:endParaRPr>
          </a:p>
        </p:txBody>
      </p:sp>
      <p:sp>
        <p:nvSpPr>
          <p:cNvPr id="26" name="テキスト ボックス 25"/>
          <p:cNvSpPr txBox="1"/>
          <p:nvPr/>
        </p:nvSpPr>
        <p:spPr>
          <a:xfrm>
            <a:off x="0" y="1178674"/>
            <a:ext cx="4860323" cy="6186309"/>
          </a:xfrm>
          <a:prstGeom prst="rect">
            <a:avLst/>
          </a:prstGeom>
          <a:noFill/>
        </p:spPr>
        <p:txBody>
          <a:bodyPr wrap="square" rtlCol="0">
            <a:spAutoFit/>
          </a:bodyPr>
          <a:lstStyle/>
          <a:p>
            <a:r>
              <a:rPr lang="ja-JP" altLang="en-US" dirty="0">
                <a:solidFill>
                  <a:prstClr val="black"/>
                </a:solidFill>
              </a:rPr>
              <a:t>第一種市街地再開発事業（権利変換方式）</a:t>
            </a:r>
            <a:endParaRPr lang="en-US" altLang="ja-JP" dirty="0">
              <a:solidFill>
                <a:prstClr val="black"/>
              </a:solidFill>
            </a:endParaRPr>
          </a:p>
          <a:p>
            <a:r>
              <a:rPr lang="ja-JP" altLang="en-US" dirty="0">
                <a:solidFill>
                  <a:prstClr val="black"/>
                </a:solidFill>
              </a:rPr>
              <a:t>権利者数：</a:t>
            </a:r>
            <a:r>
              <a:rPr lang="en-US" altLang="ja-JP" dirty="0">
                <a:solidFill>
                  <a:prstClr val="black"/>
                </a:solidFill>
              </a:rPr>
              <a:t>30</a:t>
            </a:r>
            <a:r>
              <a:rPr lang="ja-JP" altLang="en-US" dirty="0" smtClean="0">
                <a:solidFill>
                  <a:prstClr val="black"/>
                </a:solidFill>
              </a:rPr>
              <a:t>人（仮定）</a:t>
            </a:r>
            <a:endParaRPr lang="en-US" altLang="ja-JP" dirty="0">
              <a:solidFill>
                <a:prstClr val="black"/>
              </a:solidFill>
            </a:endParaRPr>
          </a:p>
          <a:p>
            <a:r>
              <a:rPr lang="ja-JP" altLang="en-US" dirty="0">
                <a:solidFill>
                  <a:prstClr val="black"/>
                </a:solidFill>
              </a:rPr>
              <a:t>従前総土地面積：</a:t>
            </a:r>
            <a:r>
              <a:rPr lang="en-US" altLang="ja-JP" dirty="0">
                <a:solidFill>
                  <a:prstClr val="black"/>
                </a:solidFill>
              </a:rPr>
              <a:t>2958</a:t>
            </a:r>
            <a:r>
              <a:rPr lang="ja-JP" altLang="en-US" dirty="0">
                <a:solidFill>
                  <a:prstClr val="black"/>
                </a:solidFill>
              </a:rPr>
              <a:t>㎡</a:t>
            </a:r>
            <a:endParaRPr lang="en-US" altLang="ja-JP" dirty="0">
              <a:solidFill>
                <a:prstClr val="black"/>
              </a:solidFill>
            </a:endParaRPr>
          </a:p>
          <a:p>
            <a:r>
              <a:rPr lang="ja-JP" altLang="en-US" dirty="0">
                <a:solidFill>
                  <a:prstClr val="black"/>
                </a:solidFill>
              </a:rPr>
              <a:t>開発マンション敷地面積：</a:t>
            </a:r>
            <a:r>
              <a:rPr lang="en-US" altLang="ja-JP" dirty="0">
                <a:solidFill>
                  <a:prstClr val="black"/>
                </a:solidFill>
              </a:rPr>
              <a:t>2692</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容積率：</a:t>
            </a:r>
            <a:r>
              <a:rPr lang="en-US" altLang="ja-JP" dirty="0">
                <a:solidFill>
                  <a:prstClr val="black"/>
                </a:solidFill>
              </a:rPr>
              <a:t>600%</a:t>
            </a:r>
          </a:p>
          <a:p>
            <a:r>
              <a:rPr lang="ja-JP" altLang="en-US" dirty="0">
                <a:solidFill>
                  <a:prstClr val="black"/>
                </a:solidFill>
              </a:rPr>
              <a:t>延床面積：</a:t>
            </a:r>
            <a:r>
              <a:rPr lang="en-US" altLang="ja-JP" dirty="0">
                <a:solidFill>
                  <a:prstClr val="black"/>
                </a:solidFill>
              </a:rPr>
              <a:t>2692×600=16154</a:t>
            </a:r>
            <a:r>
              <a:rPr lang="ja-JP" altLang="en-US" dirty="0">
                <a:solidFill>
                  <a:prstClr val="black"/>
                </a:solidFill>
              </a:rPr>
              <a:t>㎡</a:t>
            </a:r>
            <a:endParaRPr lang="en-US" altLang="ja-JP" dirty="0">
              <a:solidFill>
                <a:prstClr val="black"/>
              </a:solidFill>
            </a:endParaRPr>
          </a:p>
          <a:p>
            <a:r>
              <a:rPr lang="ja-JP" altLang="en-US" dirty="0">
                <a:solidFill>
                  <a:prstClr val="black"/>
                </a:solidFill>
              </a:rPr>
              <a:t>専有面積：</a:t>
            </a:r>
            <a:r>
              <a:rPr lang="en-US" altLang="ja-JP" dirty="0">
                <a:solidFill>
                  <a:prstClr val="black"/>
                </a:solidFill>
              </a:rPr>
              <a:t>16154×0.91=14700</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総戸数：</a:t>
            </a:r>
            <a:r>
              <a:rPr lang="en-US" altLang="ja-JP" dirty="0">
                <a:solidFill>
                  <a:prstClr val="black"/>
                </a:solidFill>
              </a:rPr>
              <a:t>210</a:t>
            </a:r>
            <a:r>
              <a:rPr lang="ja-JP" altLang="en-US" dirty="0">
                <a:solidFill>
                  <a:prstClr val="black"/>
                </a:solidFill>
              </a:rPr>
              <a:t>戸</a:t>
            </a:r>
            <a:endParaRPr lang="en-US" altLang="ja-JP" dirty="0">
              <a:solidFill>
                <a:prstClr val="black"/>
              </a:solidFill>
            </a:endParaRPr>
          </a:p>
          <a:p>
            <a:r>
              <a:rPr lang="ja-JP" altLang="en-US" dirty="0">
                <a:solidFill>
                  <a:prstClr val="black"/>
                </a:solidFill>
              </a:rPr>
              <a:t>住戸面積：</a:t>
            </a:r>
            <a:r>
              <a:rPr lang="en-US" altLang="ja-JP" dirty="0">
                <a:solidFill>
                  <a:prstClr val="black"/>
                </a:solidFill>
              </a:rPr>
              <a:t>14700÷210=70</a:t>
            </a:r>
            <a:r>
              <a:rPr lang="ja-JP" altLang="en-US" dirty="0">
                <a:solidFill>
                  <a:prstClr val="black"/>
                </a:solidFill>
              </a:rPr>
              <a:t>㎡</a:t>
            </a:r>
            <a:endParaRPr lang="en-US" altLang="ja-JP" dirty="0">
              <a:solidFill>
                <a:prstClr val="black"/>
              </a:solidFill>
            </a:endParaRPr>
          </a:p>
          <a:p>
            <a:endParaRPr lang="en-US" altLang="ja-JP" dirty="0">
              <a:solidFill>
                <a:prstClr val="black"/>
              </a:solidFill>
            </a:endParaRPr>
          </a:p>
          <a:p>
            <a:r>
              <a:rPr lang="ja-JP" altLang="en-US" dirty="0">
                <a:solidFill>
                  <a:prstClr val="black"/>
                </a:solidFill>
              </a:rPr>
              <a:t>解体費用：</a:t>
            </a:r>
            <a:r>
              <a:rPr lang="en-US" altLang="ja-JP" dirty="0">
                <a:solidFill>
                  <a:prstClr val="black"/>
                </a:solidFill>
              </a:rPr>
              <a:t>1</a:t>
            </a:r>
            <a:r>
              <a:rPr lang="ja-JP" altLang="en-US" dirty="0">
                <a:solidFill>
                  <a:prstClr val="black"/>
                </a:solidFill>
              </a:rPr>
              <a:t>万円</a:t>
            </a:r>
            <a:r>
              <a:rPr lang="en-US" altLang="ja-JP" dirty="0">
                <a:solidFill>
                  <a:prstClr val="black"/>
                </a:solidFill>
              </a:rPr>
              <a:t>/</a:t>
            </a:r>
            <a:r>
              <a:rPr lang="ja-JP" altLang="en-US" dirty="0">
                <a:solidFill>
                  <a:prstClr val="black"/>
                </a:solidFill>
              </a:rPr>
              <a:t>㎡（仮定）</a:t>
            </a:r>
            <a:endParaRPr lang="en-US" altLang="ja-JP" dirty="0">
              <a:solidFill>
                <a:prstClr val="black"/>
              </a:solidFill>
            </a:endParaRPr>
          </a:p>
          <a:p>
            <a:r>
              <a:rPr lang="ja-JP" altLang="en-US" dirty="0">
                <a:solidFill>
                  <a:prstClr val="black"/>
                </a:solidFill>
              </a:rPr>
              <a:t>総解体費用：</a:t>
            </a:r>
            <a:r>
              <a:rPr lang="en-US" altLang="ja-JP" dirty="0">
                <a:solidFill>
                  <a:prstClr val="black"/>
                </a:solidFill>
              </a:rPr>
              <a:t>26,920,000</a:t>
            </a:r>
            <a:r>
              <a:rPr lang="ja-JP" altLang="en-US" dirty="0">
                <a:solidFill>
                  <a:prstClr val="black"/>
                </a:solidFill>
              </a:rPr>
              <a:t>円</a:t>
            </a:r>
            <a:endParaRPr lang="en-US" altLang="ja-JP" dirty="0">
              <a:solidFill>
                <a:prstClr val="black"/>
              </a:solidFill>
            </a:endParaRPr>
          </a:p>
          <a:p>
            <a:r>
              <a:rPr lang="en-US" altLang="ja-JP" dirty="0">
                <a:solidFill>
                  <a:srgbClr val="FF0000"/>
                </a:solidFill>
              </a:rPr>
              <a:t>26,920,000÷30=897,333</a:t>
            </a:r>
            <a:r>
              <a:rPr lang="ja-JP" altLang="en-US" dirty="0">
                <a:solidFill>
                  <a:srgbClr val="FF0000"/>
                </a:solidFill>
              </a:rPr>
              <a:t>円</a:t>
            </a:r>
            <a:r>
              <a:rPr lang="en-US" altLang="ja-JP" dirty="0">
                <a:solidFill>
                  <a:srgbClr val="FF0000"/>
                </a:solidFill>
              </a:rPr>
              <a:t>/</a:t>
            </a:r>
            <a:r>
              <a:rPr lang="ja-JP" altLang="en-US" dirty="0">
                <a:solidFill>
                  <a:srgbClr val="FF0000"/>
                </a:solidFill>
              </a:rPr>
              <a:t>人（従前住民負担）</a:t>
            </a:r>
            <a:endParaRPr lang="en-US" altLang="ja-JP" dirty="0">
              <a:solidFill>
                <a:srgbClr val="FF0000"/>
              </a:solidFill>
            </a:endParaRPr>
          </a:p>
          <a:p>
            <a:endParaRPr lang="en-US" altLang="ja-JP" dirty="0">
              <a:solidFill>
                <a:prstClr val="black"/>
              </a:solidFill>
            </a:endParaRPr>
          </a:p>
          <a:p>
            <a:r>
              <a:rPr lang="ja-JP" altLang="en-US" dirty="0">
                <a:solidFill>
                  <a:prstClr val="black"/>
                </a:solidFill>
              </a:rPr>
              <a:t>建築工事費：</a:t>
            </a:r>
            <a:r>
              <a:rPr lang="en-US" altLang="ja-JP" dirty="0">
                <a:solidFill>
                  <a:prstClr val="black"/>
                </a:solidFill>
              </a:rPr>
              <a:t>250000</a:t>
            </a:r>
            <a:r>
              <a:rPr lang="ja-JP" altLang="en-US" dirty="0">
                <a:solidFill>
                  <a:prstClr val="black"/>
                </a:solidFill>
              </a:rPr>
              <a:t>円</a:t>
            </a:r>
            <a:r>
              <a:rPr lang="en-US" altLang="ja-JP" dirty="0">
                <a:solidFill>
                  <a:prstClr val="black"/>
                </a:solidFill>
              </a:rPr>
              <a:t>/</a:t>
            </a:r>
            <a:r>
              <a:rPr lang="ja-JP" altLang="en-US" dirty="0">
                <a:solidFill>
                  <a:prstClr val="black"/>
                </a:solidFill>
              </a:rPr>
              <a:t>㎡</a:t>
            </a:r>
            <a:endParaRPr lang="en-US" altLang="ja-JP" dirty="0">
              <a:solidFill>
                <a:prstClr val="black"/>
              </a:solidFill>
            </a:endParaRPr>
          </a:p>
          <a:p>
            <a:r>
              <a:rPr lang="ja-JP" altLang="en-US" dirty="0">
                <a:solidFill>
                  <a:prstClr val="black"/>
                </a:solidFill>
              </a:rPr>
              <a:t>総建築工事費：</a:t>
            </a:r>
            <a:r>
              <a:rPr lang="en-US" altLang="ja-JP" dirty="0">
                <a:solidFill>
                  <a:prstClr val="black"/>
                </a:solidFill>
              </a:rPr>
              <a:t>16154×250000=4,038,500,000</a:t>
            </a:r>
            <a:r>
              <a:rPr lang="ja-JP" altLang="en-US" dirty="0" smtClean="0">
                <a:solidFill>
                  <a:prstClr val="black"/>
                </a:solidFill>
              </a:rPr>
              <a:t>円</a:t>
            </a:r>
            <a:endParaRPr lang="en-US" altLang="ja-JP" dirty="0">
              <a:solidFill>
                <a:prstClr val="black"/>
              </a:solidFill>
            </a:endParaRPr>
          </a:p>
          <a:p>
            <a:r>
              <a:rPr lang="zh-TW" altLang="en-US" dirty="0">
                <a:solidFill>
                  <a:prstClr val="black"/>
                </a:solidFill>
                <a:latin typeface="ＭＳ Ｐゴシック" panose="020B0600070205080204" pitchFamily="50" charset="-128"/>
                <a:ea typeface="ＭＳ Ｐゴシック" panose="020B0600070205080204" pitchFamily="50" charset="-128"/>
              </a:rPr>
              <a:t>公共交通沿線共同住宅建設促進事業</a:t>
            </a:r>
            <a:r>
              <a:rPr lang="ja-JP" altLang="en-US" dirty="0">
                <a:solidFill>
                  <a:prstClr val="black"/>
                </a:solidFill>
              </a:rPr>
              <a:t>（富山市）</a:t>
            </a:r>
            <a:endParaRPr lang="en-US" altLang="ja-JP" dirty="0">
              <a:solidFill>
                <a:prstClr val="black"/>
              </a:solidFill>
            </a:endParaRPr>
          </a:p>
          <a:p>
            <a:r>
              <a:rPr lang="en-US" altLang="ja-JP" dirty="0">
                <a:solidFill>
                  <a:prstClr val="black"/>
                </a:solidFill>
              </a:rPr>
              <a:t>70</a:t>
            </a:r>
            <a:r>
              <a:rPr lang="ja-JP" altLang="en-US" dirty="0">
                <a:solidFill>
                  <a:prstClr val="black"/>
                </a:solidFill>
              </a:rPr>
              <a:t>万円</a:t>
            </a:r>
            <a:r>
              <a:rPr lang="en-US" altLang="ja-JP" dirty="0">
                <a:solidFill>
                  <a:prstClr val="black"/>
                </a:solidFill>
              </a:rPr>
              <a:t>/</a:t>
            </a:r>
            <a:r>
              <a:rPr lang="ja-JP" altLang="en-US" dirty="0">
                <a:solidFill>
                  <a:prstClr val="black"/>
                </a:solidFill>
              </a:rPr>
              <a:t>戸</a:t>
            </a:r>
            <a:r>
              <a:rPr lang="en-US" altLang="ja-JP" dirty="0">
                <a:solidFill>
                  <a:prstClr val="black"/>
                </a:solidFill>
              </a:rPr>
              <a:t>,</a:t>
            </a:r>
            <a:r>
              <a:rPr lang="ja-JP" altLang="en-US" dirty="0">
                <a:solidFill>
                  <a:prstClr val="black"/>
                </a:solidFill>
              </a:rPr>
              <a:t>　補助限度額</a:t>
            </a:r>
            <a:r>
              <a:rPr lang="en-US" altLang="ja-JP" dirty="0">
                <a:solidFill>
                  <a:prstClr val="black"/>
                </a:solidFill>
              </a:rPr>
              <a:t>3,500</a:t>
            </a:r>
            <a:r>
              <a:rPr lang="ja-JP" altLang="en-US" dirty="0">
                <a:solidFill>
                  <a:prstClr val="black"/>
                </a:solidFill>
              </a:rPr>
              <a:t>万円</a:t>
            </a:r>
            <a:endParaRPr lang="en-US" altLang="ja-JP" dirty="0">
              <a:solidFill>
                <a:prstClr val="black"/>
              </a:solidFill>
            </a:endParaRPr>
          </a:p>
          <a:p>
            <a:r>
              <a:rPr lang="en-US" altLang="ja-JP" dirty="0">
                <a:solidFill>
                  <a:prstClr val="black"/>
                </a:solidFill>
              </a:rPr>
              <a:t>4,038,500,000-35,000,000=4,003,500,000</a:t>
            </a:r>
          </a:p>
          <a:p>
            <a:endParaRPr lang="en-US" altLang="ja-JP" dirty="0">
              <a:solidFill>
                <a:prstClr val="black"/>
              </a:solidFill>
            </a:endParaRPr>
          </a:p>
          <a:p>
            <a:endParaRPr lang="en-US" altLang="ja-JP" dirty="0">
              <a:solidFill>
                <a:prstClr val="black"/>
              </a:solidFill>
            </a:endParaRPr>
          </a:p>
          <a:p>
            <a:endParaRPr lang="ja-JP" altLang="en-US" dirty="0">
              <a:solidFill>
                <a:prstClr val="black"/>
              </a:solidFill>
            </a:endParaRPr>
          </a:p>
        </p:txBody>
      </p:sp>
      <p:sp>
        <p:nvSpPr>
          <p:cNvPr id="27" name="テキスト ボックス 26"/>
          <p:cNvSpPr txBox="1"/>
          <p:nvPr/>
        </p:nvSpPr>
        <p:spPr>
          <a:xfrm>
            <a:off x="4655336" y="1178674"/>
            <a:ext cx="4701928" cy="4678204"/>
          </a:xfrm>
          <a:prstGeom prst="rect">
            <a:avLst/>
          </a:prstGeom>
          <a:noFill/>
        </p:spPr>
        <p:txBody>
          <a:bodyPr wrap="none" rtlCol="0">
            <a:spAutoFit/>
          </a:bodyPr>
          <a:lstStyle/>
          <a:p>
            <a:r>
              <a:rPr lang="en-US" altLang="ja-JP" dirty="0">
                <a:solidFill>
                  <a:prstClr val="black"/>
                </a:solidFill>
              </a:rPr>
              <a:t>180</a:t>
            </a:r>
            <a:r>
              <a:rPr lang="ja-JP" altLang="en-US" dirty="0">
                <a:solidFill>
                  <a:prstClr val="black"/>
                </a:solidFill>
              </a:rPr>
              <a:t>戸全てが売れるとすると、</a:t>
            </a:r>
          </a:p>
          <a:p>
            <a:r>
              <a:rPr lang="en-US" altLang="ja-JP" dirty="0">
                <a:solidFill>
                  <a:prstClr val="black"/>
                </a:solidFill>
              </a:rPr>
              <a:t>4,003,500,000÷180=22,241,666</a:t>
            </a:r>
            <a:r>
              <a:rPr lang="ja-JP" altLang="en-US" dirty="0">
                <a:solidFill>
                  <a:prstClr val="black"/>
                </a:solidFill>
              </a:rPr>
              <a:t>円</a:t>
            </a:r>
            <a:r>
              <a:rPr lang="en-US" altLang="ja-JP" dirty="0">
                <a:solidFill>
                  <a:prstClr val="black"/>
                </a:solidFill>
              </a:rPr>
              <a:t>/</a:t>
            </a:r>
            <a:r>
              <a:rPr lang="ja-JP" altLang="en-US" dirty="0">
                <a:solidFill>
                  <a:prstClr val="black"/>
                </a:solidFill>
              </a:rPr>
              <a:t>戸</a:t>
            </a:r>
            <a:endParaRPr lang="en-US" altLang="ja-JP" dirty="0">
              <a:solidFill>
                <a:prstClr val="black"/>
              </a:solidFill>
            </a:endParaRPr>
          </a:p>
          <a:p>
            <a:endParaRPr lang="en-US" altLang="ja-JP" dirty="0">
              <a:solidFill>
                <a:prstClr val="black"/>
              </a:solidFill>
            </a:endParaRPr>
          </a:p>
          <a:p>
            <a:r>
              <a:rPr lang="ja-JP" altLang="en-US" dirty="0">
                <a:solidFill>
                  <a:srgbClr val="4472C4"/>
                </a:solidFill>
              </a:rPr>
              <a:t>民間業者に販売委託する場合</a:t>
            </a:r>
            <a:endParaRPr lang="en-US" altLang="ja-JP" dirty="0">
              <a:solidFill>
                <a:srgbClr val="4472C4"/>
              </a:solidFill>
            </a:endParaRPr>
          </a:p>
          <a:p>
            <a:r>
              <a:rPr lang="en-US" altLang="ja-JP" dirty="0">
                <a:solidFill>
                  <a:srgbClr val="4472C4"/>
                </a:solidFill>
              </a:rPr>
              <a:t>20%</a:t>
            </a:r>
            <a:r>
              <a:rPr lang="ja-JP" altLang="en-US" dirty="0">
                <a:solidFill>
                  <a:srgbClr val="4472C4"/>
                </a:solidFill>
              </a:rPr>
              <a:t>～</a:t>
            </a:r>
            <a:r>
              <a:rPr lang="en-US" altLang="ja-JP" dirty="0">
                <a:solidFill>
                  <a:srgbClr val="4472C4"/>
                </a:solidFill>
              </a:rPr>
              <a:t>25%</a:t>
            </a:r>
            <a:r>
              <a:rPr lang="ja-JP" altLang="en-US" dirty="0">
                <a:solidFill>
                  <a:srgbClr val="4472C4"/>
                </a:solidFill>
              </a:rPr>
              <a:t>上乗せ（仮定）</a:t>
            </a:r>
            <a:endParaRPr lang="en-US" altLang="ja-JP" dirty="0">
              <a:solidFill>
                <a:srgbClr val="4472C4"/>
              </a:solidFill>
            </a:endParaRPr>
          </a:p>
          <a:p>
            <a:r>
              <a:rPr lang="en-US" altLang="ja-JP" dirty="0">
                <a:solidFill>
                  <a:srgbClr val="FF0000"/>
                </a:solidFill>
              </a:rPr>
              <a:t>22,241,666×1.2=26,690,000</a:t>
            </a:r>
            <a:r>
              <a:rPr lang="ja-JP" altLang="en-US" dirty="0">
                <a:solidFill>
                  <a:srgbClr val="FF0000"/>
                </a:solidFill>
              </a:rPr>
              <a:t>円</a:t>
            </a:r>
            <a:r>
              <a:rPr lang="en-US" altLang="ja-JP" dirty="0">
                <a:solidFill>
                  <a:srgbClr val="FF0000"/>
                </a:solidFill>
              </a:rPr>
              <a:t>/</a:t>
            </a:r>
            <a:r>
              <a:rPr lang="ja-JP" altLang="en-US" dirty="0">
                <a:solidFill>
                  <a:srgbClr val="FF0000"/>
                </a:solidFill>
              </a:rPr>
              <a:t>戸</a:t>
            </a:r>
            <a:endParaRPr lang="en-US" altLang="ja-JP" dirty="0">
              <a:solidFill>
                <a:srgbClr val="FF0000"/>
              </a:solidFill>
            </a:endParaRPr>
          </a:p>
          <a:p>
            <a:endParaRPr lang="en-US" altLang="ja-JP" dirty="0">
              <a:solidFill>
                <a:prstClr val="black"/>
              </a:solidFill>
            </a:endParaRPr>
          </a:p>
          <a:p>
            <a:r>
              <a:rPr lang="ja-JP" altLang="en-US" dirty="0">
                <a:solidFill>
                  <a:srgbClr val="0070C0"/>
                </a:solidFill>
              </a:rPr>
              <a:t>まちづくり</a:t>
            </a:r>
            <a:r>
              <a:rPr lang="ja-JP" altLang="en-US" dirty="0" smtClean="0">
                <a:solidFill>
                  <a:srgbClr val="0070C0"/>
                </a:solidFill>
              </a:rPr>
              <a:t>会社等が</a:t>
            </a:r>
            <a:r>
              <a:rPr lang="ja-JP" altLang="en-US" dirty="0">
                <a:solidFill>
                  <a:srgbClr val="0070C0"/>
                </a:solidFill>
              </a:rPr>
              <a:t>販売を業務を</a:t>
            </a:r>
            <a:r>
              <a:rPr lang="ja-JP" altLang="en-US" dirty="0" smtClean="0">
                <a:solidFill>
                  <a:srgbClr val="0070C0"/>
                </a:solidFill>
              </a:rPr>
              <a:t>代行する場合</a:t>
            </a:r>
            <a:endParaRPr lang="en-US" altLang="ja-JP" dirty="0" smtClean="0">
              <a:solidFill>
                <a:srgbClr val="0070C0"/>
              </a:solidFill>
            </a:endParaRPr>
          </a:p>
          <a:p>
            <a:r>
              <a:rPr lang="en-US" altLang="ja-JP" dirty="0" smtClean="0">
                <a:solidFill>
                  <a:srgbClr val="0070C0"/>
                </a:solidFill>
              </a:rPr>
              <a:t>1</a:t>
            </a:r>
            <a:r>
              <a:rPr lang="en-US" altLang="ja-JP" dirty="0">
                <a:solidFill>
                  <a:srgbClr val="0070C0"/>
                </a:solidFill>
              </a:rPr>
              <a:t>%</a:t>
            </a:r>
            <a:r>
              <a:rPr lang="ja-JP" altLang="en-US" dirty="0">
                <a:solidFill>
                  <a:srgbClr val="0070C0"/>
                </a:solidFill>
              </a:rPr>
              <a:t>上乗せ（仮定</a:t>
            </a:r>
            <a:r>
              <a:rPr lang="ja-JP" altLang="en-US" dirty="0" smtClean="0">
                <a:solidFill>
                  <a:srgbClr val="0070C0"/>
                </a:solidFill>
              </a:rPr>
              <a:t>）</a:t>
            </a:r>
            <a:endParaRPr lang="en-US" altLang="ja-JP" dirty="0">
              <a:solidFill>
                <a:srgbClr val="0070C0"/>
              </a:solidFill>
            </a:endParaRPr>
          </a:p>
          <a:p>
            <a:r>
              <a:rPr lang="en-US" altLang="ja-JP" dirty="0">
                <a:solidFill>
                  <a:srgbClr val="FF0000"/>
                </a:solidFill>
              </a:rPr>
              <a:t>22,241,666×1.01=22,464,083</a:t>
            </a:r>
            <a:r>
              <a:rPr lang="ja-JP" altLang="en-US" dirty="0">
                <a:solidFill>
                  <a:srgbClr val="FF0000"/>
                </a:solidFill>
              </a:rPr>
              <a:t>円</a:t>
            </a:r>
            <a:r>
              <a:rPr lang="en-US" altLang="ja-JP" dirty="0">
                <a:solidFill>
                  <a:srgbClr val="FF0000"/>
                </a:solidFill>
              </a:rPr>
              <a:t>/</a:t>
            </a:r>
            <a:r>
              <a:rPr lang="ja-JP" altLang="en-US" dirty="0">
                <a:solidFill>
                  <a:srgbClr val="FF0000"/>
                </a:solidFill>
              </a:rPr>
              <a:t>戸</a:t>
            </a:r>
            <a:endParaRPr lang="en-US" altLang="ja-JP" dirty="0">
              <a:solidFill>
                <a:srgbClr val="FF0000"/>
              </a:solidFill>
            </a:endParaRPr>
          </a:p>
          <a:p>
            <a:endParaRPr lang="en-US" altLang="ja-JP" dirty="0">
              <a:solidFill>
                <a:prstClr val="black"/>
              </a:solidFill>
            </a:endParaRPr>
          </a:p>
          <a:p>
            <a:r>
              <a:rPr lang="ja-JP" altLang="en-US" dirty="0">
                <a:solidFill>
                  <a:prstClr val="black"/>
                </a:solidFill>
              </a:rPr>
              <a:t>まちなか定住補助（つくば市）</a:t>
            </a:r>
            <a:endParaRPr lang="en-US" altLang="ja-JP" dirty="0">
              <a:solidFill>
                <a:prstClr val="black"/>
              </a:solidFill>
            </a:endParaRPr>
          </a:p>
          <a:p>
            <a:r>
              <a:rPr lang="en-US" altLang="ja-JP" dirty="0">
                <a:solidFill>
                  <a:prstClr val="black"/>
                </a:solidFill>
              </a:rPr>
              <a:t>500,000</a:t>
            </a:r>
            <a:r>
              <a:rPr lang="ja-JP" altLang="en-US" dirty="0">
                <a:solidFill>
                  <a:prstClr val="black"/>
                </a:solidFill>
              </a:rPr>
              <a:t>円</a:t>
            </a:r>
            <a:r>
              <a:rPr lang="en-US" altLang="ja-JP" dirty="0">
                <a:solidFill>
                  <a:prstClr val="black"/>
                </a:solidFill>
              </a:rPr>
              <a:t>/</a:t>
            </a:r>
            <a:r>
              <a:rPr lang="ja-JP" altLang="en-US" dirty="0">
                <a:solidFill>
                  <a:prstClr val="black"/>
                </a:solidFill>
              </a:rPr>
              <a:t>戸</a:t>
            </a:r>
            <a:endParaRPr lang="en-US" altLang="ja-JP" dirty="0">
              <a:solidFill>
                <a:prstClr val="black"/>
              </a:solidFill>
            </a:endParaRPr>
          </a:p>
          <a:p>
            <a:r>
              <a:rPr lang="en-US" altLang="ja-JP" dirty="0">
                <a:solidFill>
                  <a:prstClr val="black"/>
                </a:solidFill>
              </a:rPr>
              <a:t>22,464,083-500,000=21,964,082</a:t>
            </a:r>
            <a:r>
              <a:rPr lang="ja-JP" altLang="en-US" dirty="0">
                <a:solidFill>
                  <a:prstClr val="black"/>
                </a:solidFill>
              </a:rPr>
              <a:t>円</a:t>
            </a:r>
            <a:r>
              <a:rPr lang="en-US" altLang="ja-JP" dirty="0">
                <a:solidFill>
                  <a:prstClr val="black"/>
                </a:solidFill>
              </a:rPr>
              <a:t>/</a:t>
            </a:r>
            <a:r>
              <a:rPr lang="ja-JP" altLang="en-US" dirty="0" smtClean="0">
                <a:solidFill>
                  <a:prstClr val="black"/>
                </a:solidFill>
              </a:rPr>
              <a:t>戸</a:t>
            </a:r>
            <a:endParaRPr lang="en-US" altLang="ja-JP" dirty="0" smtClean="0">
              <a:solidFill>
                <a:prstClr val="black"/>
              </a:solidFill>
            </a:endParaRPr>
          </a:p>
          <a:p>
            <a:endParaRPr lang="en-US" altLang="ja-JP" dirty="0">
              <a:solidFill>
                <a:prstClr val="black"/>
              </a:solidFill>
            </a:endParaRPr>
          </a:p>
          <a:p>
            <a:r>
              <a:rPr lang="ja-JP" altLang="en-US" sz="1400" dirty="0" smtClean="0">
                <a:solidFill>
                  <a:prstClr val="black"/>
                </a:solidFill>
              </a:rPr>
              <a:t>その他、優良建築物等整備事業（国）等、各種補助金、</a:t>
            </a:r>
            <a:endParaRPr lang="en-US" altLang="ja-JP" sz="1400" dirty="0" smtClean="0">
              <a:solidFill>
                <a:prstClr val="black"/>
              </a:solidFill>
            </a:endParaRPr>
          </a:p>
          <a:p>
            <a:r>
              <a:rPr lang="ja-JP" altLang="en-US" sz="1400" dirty="0" smtClean="0">
                <a:solidFill>
                  <a:prstClr val="black"/>
                </a:solidFill>
              </a:rPr>
              <a:t>助成金により事業費の削減を図って</a:t>
            </a:r>
            <a:r>
              <a:rPr lang="ja-JP" altLang="en-US" sz="1400" dirty="0">
                <a:solidFill>
                  <a:prstClr val="black"/>
                </a:solidFill>
              </a:rPr>
              <a:t>いく</a:t>
            </a:r>
            <a:r>
              <a:rPr lang="ja-JP" altLang="en-US" sz="1400" dirty="0" smtClean="0">
                <a:solidFill>
                  <a:prstClr val="black"/>
                </a:solidFill>
              </a:rPr>
              <a:t>。</a:t>
            </a:r>
          </a:p>
        </p:txBody>
      </p:sp>
      <p:sp>
        <p:nvSpPr>
          <p:cNvPr id="5" name="正方形/長方形 4"/>
          <p:cNvSpPr/>
          <p:nvPr/>
        </p:nvSpPr>
        <p:spPr>
          <a:xfrm>
            <a:off x="4655336" y="5856878"/>
            <a:ext cx="4572000" cy="830997"/>
          </a:xfrm>
          <a:prstGeom prst="rect">
            <a:avLst/>
          </a:prstGeom>
        </p:spPr>
        <p:txBody>
          <a:bodyPr>
            <a:spAutoFit/>
          </a:bodyPr>
          <a:lstStyle/>
          <a:p>
            <a:r>
              <a:rPr lang="ja-JP" altLang="en-US" sz="1200" dirty="0" smtClean="0">
                <a:solidFill>
                  <a:prstClr val="black"/>
                </a:solidFill>
              </a:rPr>
              <a:t>計算は</a:t>
            </a:r>
            <a:r>
              <a:rPr lang="ja-JP" altLang="en-US" sz="1200" dirty="0">
                <a:solidFill>
                  <a:prstClr val="black"/>
                </a:solidFill>
              </a:rPr>
              <a:t>「レッツプラザ 三井のレッツ」</a:t>
            </a:r>
            <a:endParaRPr lang="en-US" altLang="ja-JP" sz="1200" dirty="0">
              <a:solidFill>
                <a:prstClr val="black"/>
              </a:solidFill>
            </a:endParaRPr>
          </a:p>
          <a:p>
            <a:r>
              <a:rPr lang="en-US" altLang="ja-JP" sz="1200" dirty="0">
                <a:solidFill>
                  <a:prstClr val="black"/>
                </a:solidFill>
                <a:hlinkClick r:id="rId2"/>
              </a:rPr>
              <a:t>http://</a:t>
            </a:r>
            <a:r>
              <a:rPr lang="en-US" altLang="ja-JP" sz="1200" dirty="0" smtClean="0">
                <a:solidFill>
                  <a:prstClr val="black"/>
                </a:solidFill>
                <a:hlinkClick r:id="rId2"/>
              </a:rPr>
              <a:t>www.mitsuifudosan.co.jp/lets/column/unyou/unyou23.html</a:t>
            </a:r>
            <a:endParaRPr lang="en-US" altLang="ja-JP" sz="1200" dirty="0" smtClean="0">
              <a:solidFill>
                <a:prstClr val="black"/>
              </a:solidFill>
            </a:endParaRPr>
          </a:p>
          <a:p>
            <a:r>
              <a:rPr lang="ja-JP" altLang="en-US" sz="1200" dirty="0" smtClean="0">
                <a:solidFill>
                  <a:prstClr val="black"/>
                </a:solidFill>
              </a:rPr>
              <a:t>という新築マンションの原価に関する計算を用い、多くの仮定を置いていることから、あくまで参考値である。</a:t>
            </a:r>
            <a:endParaRPr lang="en-US" altLang="ja-JP" sz="1200" dirty="0">
              <a:solidFill>
                <a:prstClr val="black"/>
              </a:solidFill>
            </a:endParaRPr>
          </a:p>
        </p:txBody>
      </p:sp>
    </p:spTree>
    <p:extLst>
      <p:ext uri="{BB962C8B-B14F-4D97-AF65-F5344CB8AC3E}">
        <p14:creationId xmlns:p14="http://schemas.microsoft.com/office/powerpoint/2010/main" val="1157776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再開発集合住宅に</a:t>
            </a:r>
            <a:r>
              <a:rPr lang="ja-JP" altLang="en-US" sz="3200" dirty="0">
                <a:solidFill>
                  <a:prstClr val="black"/>
                </a:solidFill>
                <a:latin typeface="ＭＳ Ｐゴシック" panose="020B0600070205080204" pitchFamily="50" charset="-128"/>
              </a:rPr>
              <a:t>関する試算</a:t>
            </a: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補足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58</a:t>
            </a:fld>
            <a:endParaRPr lang="ja-JP" altLang="en-US" sz="2000" dirty="0">
              <a:solidFill>
                <a:prstClr val="black">
                  <a:tint val="75000"/>
                </a:prstClr>
              </a:solidFill>
            </a:endParaRPr>
          </a:p>
        </p:txBody>
      </p:sp>
      <p:pic>
        <p:nvPicPr>
          <p:cNvPr id="6" name="図 5"/>
          <p:cNvPicPr>
            <a:picLocks noChangeAspect="1"/>
          </p:cNvPicPr>
          <p:nvPr/>
        </p:nvPicPr>
        <p:blipFill rotWithShape="1">
          <a:blip r:embed="rId2">
            <a:extLst>
              <a:ext uri="{28A0092B-C50C-407E-A947-70E740481C1C}">
                <a14:useLocalDpi xmlns:a14="http://schemas.microsoft.com/office/drawing/2010/main" val="0"/>
              </a:ext>
            </a:extLst>
          </a:blip>
          <a:srcRect l="24775" t="20650" r="25496" b="10161"/>
          <a:stretch/>
        </p:blipFill>
        <p:spPr>
          <a:xfrm>
            <a:off x="576647" y="1178674"/>
            <a:ext cx="7166919" cy="5608891"/>
          </a:xfrm>
          <a:prstGeom prst="rect">
            <a:avLst/>
          </a:prstGeom>
        </p:spPr>
      </p:pic>
      <p:sp>
        <p:nvSpPr>
          <p:cNvPr id="7" name="テキスト ボックス 6"/>
          <p:cNvSpPr txBox="1"/>
          <p:nvPr/>
        </p:nvSpPr>
        <p:spPr>
          <a:xfrm>
            <a:off x="3896497" y="3373994"/>
            <a:ext cx="1351006" cy="646331"/>
          </a:xfrm>
          <a:prstGeom prst="rect">
            <a:avLst/>
          </a:prstGeom>
          <a:noFill/>
          <a:ln>
            <a:solidFill>
              <a:srgbClr val="FF0000"/>
            </a:solidFill>
          </a:ln>
        </p:spPr>
        <p:txBody>
          <a:bodyPr wrap="square" rtlCol="0">
            <a:spAutoFit/>
          </a:bodyPr>
          <a:lstStyle/>
          <a:p>
            <a:r>
              <a:rPr lang="en-US" altLang="ja-JP" dirty="0" smtClean="0">
                <a:solidFill>
                  <a:prstClr val="black"/>
                </a:solidFill>
              </a:rPr>
              <a:t>2380</a:t>
            </a:r>
            <a:r>
              <a:rPr lang="ja-JP" altLang="en-US" dirty="0" smtClean="0">
                <a:solidFill>
                  <a:prstClr val="black"/>
                </a:solidFill>
              </a:rPr>
              <a:t>万円</a:t>
            </a:r>
            <a:endParaRPr lang="en-US" altLang="ja-JP" dirty="0" smtClean="0">
              <a:solidFill>
                <a:prstClr val="black"/>
              </a:solidFill>
            </a:endParaRPr>
          </a:p>
          <a:p>
            <a:r>
              <a:rPr lang="en-US" altLang="ja-JP" dirty="0" smtClean="0">
                <a:solidFill>
                  <a:prstClr val="black"/>
                </a:solidFill>
              </a:rPr>
              <a:t>78.32</a:t>
            </a:r>
            <a:r>
              <a:rPr lang="ja-JP" altLang="en-US" dirty="0">
                <a:solidFill>
                  <a:prstClr val="black"/>
                </a:solidFill>
              </a:rPr>
              <a:t>㎡</a:t>
            </a:r>
          </a:p>
        </p:txBody>
      </p:sp>
      <p:sp>
        <p:nvSpPr>
          <p:cNvPr id="10" name="テキスト ボックス 9"/>
          <p:cNvSpPr txBox="1"/>
          <p:nvPr/>
        </p:nvSpPr>
        <p:spPr>
          <a:xfrm>
            <a:off x="3896497" y="6141234"/>
            <a:ext cx="1351006" cy="646331"/>
          </a:xfrm>
          <a:prstGeom prst="rect">
            <a:avLst/>
          </a:prstGeom>
          <a:noFill/>
          <a:ln>
            <a:solidFill>
              <a:srgbClr val="FF0000"/>
            </a:solidFill>
          </a:ln>
        </p:spPr>
        <p:txBody>
          <a:bodyPr wrap="square" rtlCol="0">
            <a:spAutoFit/>
          </a:bodyPr>
          <a:lstStyle/>
          <a:p>
            <a:r>
              <a:rPr lang="en-US" altLang="ja-JP" dirty="0" smtClean="0">
                <a:solidFill>
                  <a:prstClr val="black"/>
                </a:solidFill>
              </a:rPr>
              <a:t>2630</a:t>
            </a:r>
            <a:r>
              <a:rPr lang="ja-JP" altLang="en-US" dirty="0" smtClean="0">
                <a:solidFill>
                  <a:prstClr val="black"/>
                </a:solidFill>
              </a:rPr>
              <a:t>万円</a:t>
            </a:r>
            <a:endParaRPr lang="en-US" altLang="ja-JP" dirty="0" smtClean="0">
              <a:solidFill>
                <a:prstClr val="black"/>
              </a:solidFill>
            </a:endParaRPr>
          </a:p>
          <a:p>
            <a:r>
              <a:rPr lang="en-US" altLang="ja-JP" dirty="0" smtClean="0">
                <a:solidFill>
                  <a:prstClr val="black"/>
                </a:solidFill>
              </a:rPr>
              <a:t>78.74</a:t>
            </a:r>
            <a:r>
              <a:rPr lang="ja-JP" altLang="en-US" dirty="0" smtClean="0">
                <a:solidFill>
                  <a:prstClr val="black"/>
                </a:solidFill>
              </a:rPr>
              <a:t>㎡</a:t>
            </a:r>
            <a:endParaRPr lang="ja-JP" altLang="en-US" dirty="0">
              <a:solidFill>
                <a:prstClr val="black"/>
              </a:solidFill>
            </a:endParaRPr>
          </a:p>
        </p:txBody>
      </p:sp>
      <p:sp>
        <p:nvSpPr>
          <p:cNvPr id="8" name="円/楕円 7"/>
          <p:cNvSpPr/>
          <p:nvPr/>
        </p:nvSpPr>
        <p:spPr>
          <a:xfrm>
            <a:off x="913144" y="989203"/>
            <a:ext cx="939113" cy="8732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円/楕円 12"/>
          <p:cNvSpPr/>
          <p:nvPr/>
        </p:nvSpPr>
        <p:spPr>
          <a:xfrm>
            <a:off x="913144" y="3888384"/>
            <a:ext cx="939113" cy="8732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6850152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3200" dirty="0" smtClean="0">
                <a:solidFill>
                  <a:prstClr val="black"/>
                </a:solidFill>
                <a:latin typeface="ＭＳ Ｐゴシック" panose="020B0600070205080204" pitchFamily="50" charset="-128"/>
              </a:rPr>
              <a:t>コミュニティラジオ</a:t>
            </a:r>
            <a:endParaRPr lang="ja-JP" altLang="en-US" sz="3200" dirty="0">
              <a:solidFill>
                <a:prstClr val="black"/>
              </a:solidFill>
              <a:latin typeface="ＭＳ Ｐゴシック" panose="020B0600070205080204" pitchFamily="50" charset="-128"/>
            </a:endParaRPr>
          </a:p>
        </p:txBody>
      </p:sp>
      <p:sp>
        <p:nvSpPr>
          <p:cNvPr id="3" name="角丸四角形 2"/>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black"/>
                </a:solidFill>
                <a:latin typeface="HGS明朝E" panose="02020900000000000000" pitchFamily="18" charset="-128"/>
                <a:ea typeface="HGS明朝E" panose="02020900000000000000" pitchFamily="18" charset="-128"/>
              </a:rPr>
              <a:t>補足</a:t>
            </a:r>
            <a:endParaRPr lang="ja-JP" altLang="en-US" sz="4000" dirty="0">
              <a:solidFill>
                <a:prstClr val="black"/>
              </a:solidFill>
              <a:latin typeface="HGS明朝E" panose="02020900000000000000" pitchFamily="18" charset="-128"/>
              <a:ea typeface="HGS明朝E" panose="02020900000000000000" pitchFamily="18" charset="-128"/>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59</a:t>
            </a:fld>
            <a:endParaRPr lang="ja-JP" altLang="en-US" sz="2000" dirty="0">
              <a:solidFill>
                <a:prstClr val="black">
                  <a:tint val="75000"/>
                </a:prstClr>
              </a:solidFill>
            </a:endParaRPr>
          </a:p>
        </p:txBody>
      </p:sp>
      <p:sp>
        <p:nvSpPr>
          <p:cNvPr id="5" name="テキスト ボックス 4"/>
          <p:cNvSpPr txBox="1"/>
          <p:nvPr/>
        </p:nvSpPr>
        <p:spPr>
          <a:xfrm>
            <a:off x="609600" y="2523587"/>
            <a:ext cx="877163" cy="923330"/>
          </a:xfrm>
          <a:prstGeom prst="rect">
            <a:avLst/>
          </a:prstGeom>
          <a:noFill/>
        </p:spPr>
        <p:txBody>
          <a:bodyPr wrap="none" rtlCol="0">
            <a:spAutoFit/>
          </a:bodyPr>
          <a:lstStyle/>
          <a:p>
            <a:r>
              <a:rPr lang="en-US" altLang="ja-JP" dirty="0" smtClean="0">
                <a:solidFill>
                  <a:prstClr val="black"/>
                </a:solidFill>
              </a:rPr>
              <a:t>【</a:t>
            </a:r>
            <a:r>
              <a:rPr lang="ja-JP" altLang="en-US" dirty="0" smtClean="0">
                <a:solidFill>
                  <a:prstClr val="black"/>
                </a:solidFill>
              </a:rPr>
              <a:t>事例</a:t>
            </a:r>
            <a:r>
              <a:rPr lang="en-US" altLang="ja-JP" dirty="0" smtClean="0">
                <a:solidFill>
                  <a:prstClr val="black"/>
                </a:solidFill>
              </a:rPr>
              <a:t>】</a:t>
            </a:r>
          </a:p>
          <a:p>
            <a:endParaRPr lang="en-US" altLang="ja-JP" dirty="0">
              <a:solidFill>
                <a:prstClr val="black"/>
              </a:solidFill>
            </a:endParaRPr>
          </a:p>
          <a:p>
            <a:endParaRPr lang="ja-JP" altLang="en-US" dirty="0">
              <a:solidFill>
                <a:prstClr val="black"/>
              </a:solidFill>
            </a:endParaRPr>
          </a:p>
        </p:txBody>
      </p:sp>
      <p:sp>
        <p:nvSpPr>
          <p:cNvPr id="9" name="テキスト ボックス 8"/>
          <p:cNvSpPr txBox="1"/>
          <p:nvPr/>
        </p:nvSpPr>
        <p:spPr>
          <a:xfrm>
            <a:off x="498764" y="1353787"/>
            <a:ext cx="7441461" cy="1200329"/>
          </a:xfrm>
          <a:prstGeom prst="rect">
            <a:avLst/>
          </a:prstGeom>
          <a:noFill/>
        </p:spPr>
        <p:txBody>
          <a:bodyPr wrap="none" rtlCol="0">
            <a:spAutoFit/>
          </a:bodyPr>
          <a:lstStyle/>
          <a:p>
            <a:r>
              <a:rPr lang="en-US" altLang="ja-JP" dirty="0" smtClean="0">
                <a:solidFill>
                  <a:prstClr val="black"/>
                </a:solidFill>
              </a:rPr>
              <a:t>【</a:t>
            </a:r>
            <a:r>
              <a:rPr lang="ja-JP" altLang="en-US" dirty="0" smtClean="0">
                <a:solidFill>
                  <a:prstClr val="black"/>
                </a:solidFill>
              </a:rPr>
              <a:t>特徴</a:t>
            </a:r>
            <a:r>
              <a:rPr lang="en-US" altLang="ja-JP" dirty="0" smtClean="0">
                <a:solidFill>
                  <a:prstClr val="black"/>
                </a:solidFill>
              </a:rPr>
              <a:t>】</a:t>
            </a:r>
          </a:p>
          <a:p>
            <a:r>
              <a:rPr lang="ja-JP" altLang="en-US" dirty="0" smtClean="0">
                <a:solidFill>
                  <a:prstClr val="black"/>
                </a:solidFill>
              </a:rPr>
              <a:t>・「放送</a:t>
            </a:r>
            <a:r>
              <a:rPr lang="ja-JP" altLang="en-US" dirty="0">
                <a:solidFill>
                  <a:prstClr val="black"/>
                </a:solidFill>
              </a:rPr>
              <a:t>エリアが地域（市町村単位）に限定されるため、地域の商業</a:t>
            </a:r>
            <a:r>
              <a:rPr lang="ja-JP" altLang="en-US" dirty="0" smtClean="0">
                <a:solidFill>
                  <a:prstClr val="black"/>
                </a:solidFill>
              </a:rPr>
              <a:t>、</a:t>
            </a:r>
            <a:endParaRPr lang="en-US" altLang="ja-JP" dirty="0" smtClean="0">
              <a:solidFill>
                <a:prstClr val="black"/>
              </a:solidFill>
            </a:endParaRPr>
          </a:p>
          <a:p>
            <a:r>
              <a:rPr lang="ja-JP" altLang="en-US" dirty="0" smtClean="0">
                <a:solidFill>
                  <a:prstClr val="black"/>
                </a:solidFill>
              </a:rPr>
              <a:t>　行政</a:t>
            </a:r>
            <a:r>
              <a:rPr lang="ja-JP" altLang="en-US" dirty="0">
                <a:solidFill>
                  <a:prstClr val="black"/>
                </a:solidFill>
              </a:rPr>
              <a:t>情報や独自の地元情報に特化し、地域活性化に役立つ</a:t>
            </a:r>
            <a:r>
              <a:rPr lang="ja-JP" altLang="en-US" dirty="0" smtClean="0">
                <a:solidFill>
                  <a:prstClr val="black"/>
                </a:solidFill>
              </a:rPr>
              <a:t>放送」が可能</a:t>
            </a:r>
            <a:endParaRPr lang="en-US" altLang="ja-JP" dirty="0" smtClean="0">
              <a:solidFill>
                <a:prstClr val="black"/>
              </a:solidFill>
            </a:endParaRPr>
          </a:p>
          <a:p>
            <a:r>
              <a:rPr lang="ja-JP" altLang="en-US" smtClean="0">
                <a:solidFill>
                  <a:prstClr val="black"/>
                </a:solidFill>
              </a:rPr>
              <a:t>・市民や地元企業、学校など、地域に密着した放送</a:t>
            </a:r>
            <a:endParaRPr lang="ja-JP" altLang="en-US" dirty="0">
              <a:solidFill>
                <a:prstClr val="black"/>
              </a:solidFill>
            </a:endParaRPr>
          </a:p>
        </p:txBody>
      </p:sp>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985252"/>
            <a:ext cx="4193059" cy="1324124"/>
          </a:xfrm>
          <a:prstGeom prst="rect">
            <a:avLst/>
          </a:prstGeom>
        </p:spPr>
      </p:pic>
      <p:sp>
        <p:nvSpPr>
          <p:cNvPr id="12" name="テキスト ボックス 11"/>
          <p:cNvSpPr txBox="1"/>
          <p:nvPr/>
        </p:nvSpPr>
        <p:spPr>
          <a:xfrm>
            <a:off x="590823" y="4470871"/>
            <a:ext cx="7512908" cy="2585323"/>
          </a:xfrm>
          <a:prstGeom prst="rect">
            <a:avLst/>
          </a:prstGeom>
          <a:noFill/>
        </p:spPr>
        <p:txBody>
          <a:bodyPr wrap="square" rtlCol="0">
            <a:spAutoFit/>
          </a:bodyPr>
          <a:lstStyle/>
          <a:p>
            <a:pPr marL="285750" indent="-285750">
              <a:buFont typeface="Arial" panose="020B0604020202020204" pitchFamily="34" charset="0"/>
              <a:buChar char="•"/>
            </a:pPr>
            <a:r>
              <a:rPr lang="ja-JP" altLang="en-US" dirty="0">
                <a:solidFill>
                  <a:prstClr val="black"/>
                </a:solidFill>
              </a:rPr>
              <a:t>日立市中心市街地４商店街の有志が中心市街地の活性化を目指し設立した協同</a:t>
            </a:r>
            <a:r>
              <a:rPr lang="ja-JP" altLang="en-US" dirty="0" smtClean="0">
                <a:solidFill>
                  <a:prstClr val="black"/>
                </a:solidFill>
              </a:rPr>
              <a:t>組合が運営</a:t>
            </a:r>
            <a:endParaRPr lang="en-US" altLang="ja-JP" dirty="0" smtClean="0">
              <a:solidFill>
                <a:prstClr val="black"/>
              </a:solidFill>
            </a:endParaRPr>
          </a:p>
          <a:p>
            <a:pPr marL="285750" indent="-285750">
              <a:buFont typeface="Arial" panose="020B0604020202020204" pitchFamily="34" charset="0"/>
              <a:buChar char="•"/>
            </a:pPr>
            <a:r>
              <a:rPr lang="ja-JP" altLang="en-US" dirty="0" smtClean="0">
                <a:solidFill>
                  <a:prstClr val="black"/>
                </a:solidFill>
                <a:latin typeface="ＭＳ Ｐゴシック" panose="020B0600070205080204" pitchFamily="50" charset="-128"/>
              </a:rPr>
              <a:t>会員数：</a:t>
            </a:r>
            <a:r>
              <a:rPr lang="en-US" altLang="zh-TW" dirty="0" smtClean="0">
                <a:solidFill>
                  <a:prstClr val="black"/>
                </a:solidFill>
                <a:latin typeface="ＭＳ Ｐゴシック" panose="020B0600070205080204" pitchFamily="50" charset="-128"/>
                <a:ea typeface="ＭＳ Ｐゴシック" panose="020B0600070205080204" pitchFamily="50" charset="-128"/>
              </a:rPr>
              <a:t>42</a:t>
            </a:r>
            <a:r>
              <a:rPr lang="zh-TW" altLang="en-US" dirty="0">
                <a:solidFill>
                  <a:prstClr val="black"/>
                </a:solidFill>
                <a:latin typeface="ＭＳ Ｐゴシック" panose="020B0600070205080204" pitchFamily="50" charset="-128"/>
                <a:ea typeface="ＭＳ Ｐゴシック" panose="020B0600070205080204" pitchFamily="50" charset="-128"/>
              </a:rPr>
              <a:t>事業者</a:t>
            </a:r>
          </a:p>
          <a:p>
            <a:pPr marL="285750" indent="-285750">
              <a:buFont typeface="Arial" panose="020B0604020202020204" pitchFamily="34" charset="0"/>
              <a:buChar char="•"/>
            </a:pPr>
            <a:r>
              <a:rPr lang="zh-TW" altLang="en-US" dirty="0">
                <a:solidFill>
                  <a:prstClr val="black"/>
                </a:solidFill>
                <a:latin typeface="ＭＳ Ｐゴシック" panose="020B0600070205080204" pitchFamily="50" charset="-128"/>
                <a:ea typeface="ＭＳ Ｐゴシック" panose="020B0600070205080204" pitchFamily="50" charset="-128"/>
              </a:rPr>
              <a:t>出</a:t>
            </a:r>
            <a:r>
              <a:rPr lang="zh-TW" altLang="en-US" dirty="0" smtClean="0">
                <a:solidFill>
                  <a:prstClr val="black"/>
                </a:solidFill>
                <a:latin typeface="ＭＳ Ｐゴシック" panose="020B0600070205080204" pitchFamily="50" charset="-128"/>
                <a:ea typeface="ＭＳ Ｐゴシック" panose="020B0600070205080204" pitchFamily="50" charset="-128"/>
              </a:rPr>
              <a:t>資金</a:t>
            </a:r>
            <a:r>
              <a:rPr lang="ja-JP" altLang="en-US" dirty="0" smtClean="0">
                <a:solidFill>
                  <a:prstClr val="black"/>
                </a:solidFill>
                <a:latin typeface="ＭＳ Ｐゴシック" panose="020B0600070205080204" pitchFamily="50" charset="-128"/>
              </a:rPr>
              <a:t>：</a:t>
            </a:r>
            <a:r>
              <a:rPr lang="en-US" altLang="zh-TW" dirty="0" smtClean="0">
                <a:solidFill>
                  <a:prstClr val="black"/>
                </a:solidFill>
                <a:latin typeface="ＭＳ Ｐゴシック" panose="020B0600070205080204" pitchFamily="50" charset="-128"/>
                <a:ea typeface="ＭＳ Ｐゴシック" panose="020B0600070205080204" pitchFamily="50" charset="-128"/>
              </a:rPr>
              <a:t>8,093</a:t>
            </a:r>
            <a:r>
              <a:rPr lang="zh-TW" altLang="en-US" dirty="0" smtClean="0">
                <a:solidFill>
                  <a:prstClr val="black"/>
                </a:solidFill>
                <a:latin typeface="ＭＳ Ｐゴシック" panose="020B0600070205080204" pitchFamily="50" charset="-128"/>
                <a:ea typeface="ＭＳ Ｐゴシック" panose="020B0600070205080204" pitchFamily="50" charset="-128"/>
              </a:rPr>
              <a:t>千円</a:t>
            </a:r>
            <a:endParaRPr lang="en-US" altLang="zh-TW" dirty="0" smtClean="0">
              <a:solidFill>
                <a:prstClr val="black"/>
              </a:solidFill>
              <a:latin typeface="ＭＳ Ｐゴシック" panose="020B0600070205080204" pitchFamily="50" charset="-128"/>
              <a:ea typeface="ＭＳ Ｐゴシック" panose="020B0600070205080204" pitchFamily="50" charset="-128"/>
            </a:endParaRPr>
          </a:p>
          <a:p>
            <a:pPr marL="285750" indent="-285750">
              <a:buFont typeface="Arial" panose="020B0604020202020204" pitchFamily="34" charset="0"/>
              <a:buChar char="•"/>
            </a:pPr>
            <a:endParaRPr lang="en-US" altLang="zh-TW" dirty="0" smtClean="0">
              <a:solidFill>
                <a:prstClr val="black"/>
              </a:solidFill>
              <a:latin typeface="ＭＳ Ｐゴシック" panose="020B0600070205080204" pitchFamily="50" charset="-128"/>
              <a:ea typeface="ＭＳ Ｐゴシック" panose="020B0600070205080204" pitchFamily="50" charset="-128"/>
            </a:endParaRPr>
          </a:p>
          <a:p>
            <a:pPr marL="285750" indent="-285750">
              <a:buFont typeface="Arial" panose="020B0604020202020204" pitchFamily="34" charset="0"/>
              <a:buChar char="•"/>
            </a:pPr>
            <a:r>
              <a:rPr lang="ja-JP" altLang="en-US" dirty="0">
                <a:solidFill>
                  <a:prstClr val="black"/>
                </a:solidFill>
                <a:latin typeface="ＭＳ Ｐゴシック" panose="020B0600070205080204" pitchFamily="50" charset="-128"/>
              </a:rPr>
              <a:t>商店街の交流施設「よって家ｆｍ」の</a:t>
            </a:r>
            <a:r>
              <a:rPr lang="ja-JP" altLang="en-US" dirty="0" smtClean="0">
                <a:solidFill>
                  <a:prstClr val="black"/>
                </a:solidFill>
                <a:latin typeface="ＭＳ Ｐゴシック" panose="020B0600070205080204" pitchFamily="50" charset="-128"/>
              </a:rPr>
              <a:t>運営も手掛ける</a:t>
            </a:r>
            <a:endParaRPr lang="en-US" altLang="ja-JP" dirty="0" smtClean="0">
              <a:solidFill>
                <a:prstClr val="black"/>
              </a:solidFill>
              <a:latin typeface="ＭＳ Ｐゴシック" panose="020B0600070205080204" pitchFamily="50" charset="-128"/>
            </a:endParaRPr>
          </a:p>
          <a:p>
            <a:pPr marL="742950" lvl="1" indent="-285750">
              <a:buFont typeface="Arial" panose="020B0604020202020204" pitchFamily="34" charset="0"/>
              <a:buChar char="•"/>
            </a:pPr>
            <a:r>
              <a:rPr lang="ja-JP" altLang="en-US" dirty="0" smtClean="0">
                <a:solidFill>
                  <a:prstClr val="black"/>
                </a:solidFill>
                <a:latin typeface="ＭＳ Ｐゴシック" panose="020B0600070205080204" pitchFamily="50" charset="-128"/>
              </a:rPr>
              <a:t>１</a:t>
            </a:r>
            <a:r>
              <a:rPr lang="en-US" altLang="ja-JP" dirty="0" smtClean="0">
                <a:solidFill>
                  <a:prstClr val="black"/>
                </a:solidFill>
                <a:latin typeface="ＭＳ Ｐゴシック" panose="020B0600070205080204" pitchFamily="50" charset="-128"/>
              </a:rPr>
              <a:t>F</a:t>
            </a:r>
            <a:r>
              <a:rPr lang="ja-JP" altLang="en-US" dirty="0" smtClean="0">
                <a:solidFill>
                  <a:prstClr val="black"/>
                </a:solidFill>
                <a:latin typeface="ＭＳ Ｐゴシック" panose="020B0600070205080204" pitchFamily="50" charset="-128"/>
              </a:rPr>
              <a:t>：公開放送</a:t>
            </a:r>
            <a:endParaRPr lang="en-US" altLang="ja-JP" dirty="0" smtClean="0">
              <a:solidFill>
                <a:prstClr val="black"/>
              </a:solidFill>
              <a:latin typeface="ＭＳ Ｐゴシック" panose="020B0600070205080204" pitchFamily="50" charset="-128"/>
            </a:endParaRPr>
          </a:p>
          <a:p>
            <a:pPr marL="742950" lvl="1" indent="-285750">
              <a:buFont typeface="Arial" panose="020B0604020202020204" pitchFamily="34" charset="0"/>
              <a:buChar char="•"/>
            </a:pPr>
            <a:r>
              <a:rPr lang="ja-JP" altLang="en-US" dirty="0" smtClean="0">
                <a:solidFill>
                  <a:prstClr val="black"/>
                </a:solidFill>
                <a:latin typeface="ＭＳ Ｐゴシック" panose="020B0600070205080204" pitchFamily="50" charset="-128"/>
              </a:rPr>
              <a:t>２</a:t>
            </a:r>
            <a:r>
              <a:rPr lang="en-US" altLang="ja-JP" dirty="0" smtClean="0">
                <a:solidFill>
                  <a:prstClr val="black"/>
                </a:solidFill>
                <a:latin typeface="ＭＳ Ｐゴシック" panose="020B0600070205080204" pitchFamily="50" charset="-128"/>
              </a:rPr>
              <a:t>F</a:t>
            </a:r>
            <a:r>
              <a:rPr lang="ja-JP" altLang="en-US" dirty="0" smtClean="0">
                <a:solidFill>
                  <a:prstClr val="black"/>
                </a:solidFill>
                <a:latin typeface="ＭＳ Ｐゴシック" panose="020B0600070205080204" pitchFamily="50" charset="-128"/>
              </a:rPr>
              <a:t>：大小ホール、貸しスペース</a:t>
            </a:r>
            <a:endParaRPr lang="zh-TW" altLang="en-US" dirty="0">
              <a:solidFill>
                <a:prstClr val="black"/>
              </a:solidFill>
              <a:latin typeface="ＭＳ Ｐゴシック" panose="020B0600070205080204" pitchFamily="50" charset="-128"/>
              <a:ea typeface="ＭＳ Ｐゴシック" panose="020B0600070205080204" pitchFamily="50" charset="-128"/>
            </a:endParaRPr>
          </a:p>
          <a:p>
            <a:pPr marL="285750" indent="-285750">
              <a:buFont typeface="Arial" panose="020B0604020202020204" pitchFamily="34" charset="0"/>
              <a:buChar char="•"/>
            </a:pPr>
            <a:endParaRPr lang="ja-JP" altLang="en-US" dirty="0">
              <a:solidFill>
                <a:prstClr val="black"/>
              </a:solidFill>
            </a:endParaRPr>
          </a:p>
        </p:txBody>
      </p:sp>
    </p:spTree>
    <p:extLst>
      <p:ext uri="{BB962C8B-B14F-4D97-AF65-F5344CB8AC3E}">
        <p14:creationId xmlns:p14="http://schemas.microsoft.com/office/powerpoint/2010/main" val="27966321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4000" dirty="0" smtClean="0">
                <a:solidFill>
                  <a:prstClr val="black"/>
                </a:solidFill>
                <a:latin typeface="ＭＳ Ｐゴシック"/>
              </a:rPr>
              <a:t>7</a:t>
            </a:r>
            <a:r>
              <a:rPr lang="ja-JP" altLang="en-US" sz="4000" dirty="0" smtClean="0">
                <a:solidFill>
                  <a:prstClr val="black"/>
                </a:solidFill>
                <a:latin typeface="ＭＳ Ｐゴシック"/>
              </a:rPr>
              <a:t>部門</a:t>
            </a:r>
            <a:endParaRPr lang="ja-JP" altLang="en-US" sz="4000" dirty="0">
              <a:solidFill>
                <a:prstClr val="black"/>
              </a:solidFill>
              <a:latin typeface="ＭＳ Ｐゴシック"/>
            </a:endParaRP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3510" y="326287"/>
            <a:ext cx="1702788" cy="1519738"/>
          </a:xfrm>
          <a:prstGeom prst="rect">
            <a:avLst/>
          </a:prstGeom>
        </p:spPr>
      </p:pic>
      <p:graphicFrame>
        <p:nvGraphicFramePr>
          <p:cNvPr id="3" name="図表 2"/>
          <p:cNvGraphicFramePr/>
          <p:nvPr>
            <p:extLst>
              <p:ext uri="{D42A27DB-BD31-4B8C-83A1-F6EECF244321}">
                <p14:modId xmlns:p14="http://schemas.microsoft.com/office/powerpoint/2010/main" val="3317159415"/>
              </p:ext>
            </p:extLst>
          </p:nvPr>
        </p:nvGraphicFramePr>
        <p:xfrm>
          <a:off x="74140" y="1668920"/>
          <a:ext cx="8995719" cy="485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2" descr="F:\都市計画MP\pictogram\ambulanc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8623" y="-1340310"/>
            <a:ext cx="690960" cy="6909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F:\都市計画MP\pictogram\christmas103.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94475" y="7413927"/>
            <a:ext cx="946764" cy="9467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F:\都市計画MP\pictogram\city8.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66885" y="-997337"/>
            <a:ext cx="787583" cy="78758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F:\都市計画MP\pictogram\factory7.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94847" y="-964182"/>
            <a:ext cx="544675" cy="5446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F:\都市計画MP\pictogram\mountain6.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18789" y="7170753"/>
            <a:ext cx="748096" cy="74809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F:\都市計画MP\pictogram\train2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3338" y="7413927"/>
            <a:ext cx="751097" cy="5049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F:\都市計画MP\pictogram\group57.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09741" y="7161405"/>
            <a:ext cx="757444" cy="757444"/>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161961" y="1721116"/>
            <a:ext cx="1210445" cy="1344939"/>
          </a:xfrm>
          <a:prstGeom prst="rect">
            <a:avLst/>
          </a:prstGeom>
        </p:spPr>
      </p:pic>
      <p:pic>
        <p:nvPicPr>
          <p:cNvPr id="14" name="図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045360" y="5474500"/>
            <a:ext cx="1761323" cy="1326863"/>
          </a:xfrm>
          <a:prstGeom prst="rect">
            <a:avLst/>
          </a:prstGeom>
        </p:spPr>
      </p:pic>
      <p:pic>
        <p:nvPicPr>
          <p:cNvPr id="15" name="図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485700" y="5629086"/>
            <a:ext cx="1267326" cy="1172277"/>
          </a:xfrm>
          <a:prstGeom prst="rect">
            <a:avLst/>
          </a:prstGeom>
        </p:spPr>
      </p:pic>
      <p:pic>
        <p:nvPicPr>
          <p:cNvPr id="16" name="図 1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63443" y="3850962"/>
            <a:ext cx="1639070" cy="1165561"/>
          </a:xfrm>
          <a:prstGeom prst="rect">
            <a:avLst/>
          </a:prstGeom>
        </p:spPr>
      </p:pic>
      <p:pic>
        <p:nvPicPr>
          <p:cNvPr id="17" name="図 1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268584" y="1202085"/>
            <a:ext cx="1033626" cy="1191500"/>
          </a:xfrm>
          <a:prstGeom prst="rect">
            <a:avLst/>
          </a:prstGeom>
        </p:spPr>
      </p:pic>
      <p:pic>
        <p:nvPicPr>
          <p:cNvPr id="18" name="図 17"/>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926022" y="3629788"/>
            <a:ext cx="1974026" cy="1283117"/>
          </a:xfrm>
          <a:prstGeom prst="rect">
            <a:avLst/>
          </a:prstGeom>
        </p:spPr>
      </p:pic>
      <p:sp>
        <p:nvSpPr>
          <p:cNvPr id="19" name="スライド番号プレースホルダー 18"/>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6</a:t>
            </a:fld>
            <a:endParaRPr lang="ja-JP" altLang="en-US" sz="2000" dirty="0">
              <a:solidFill>
                <a:prstClr val="black">
                  <a:tint val="75000"/>
                </a:prstClr>
              </a:solidFill>
            </a:endParaRPr>
          </a:p>
        </p:txBody>
      </p:sp>
      <p:sp>
        <p:nvSpPr>
          <p:cNvPr id="20" name="角丸四角形 19"/>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部門別構想</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grpSp>
        <p:nvGrpSpPr>
          <p:cNvPr id="22" name="グループ化 21"/>
          <p:cNvGrpSpPr/>
          <p:nvPr/>
        </p:nvGrpSpPr>
        <p:grpSpPr>
          <a:xfrm>
            <a:off x="968886" y="1662568"/>
            <a:ext cx="1317026" cy="1137113"/>
            <a:chOff x="-3321408" y="4196885"/>
            <a:chExt cx="1317026" cy="1137113"/>
          </a:xfrm>
        </p:grpSpPr>
        <p:pic>
          <p:nvPicPr>
            <p:cNvPr id="6" name="図 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21" name="図 2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nvGrpSpPr>
          <p:cNvPr id="47" name="グループ化 46"/>
          <p:cNvGrpSpPr/>
          <p:nvPr/>
        </p:nvGrpSpPr>
        <p:grpSpPr>
          <a:xfrm>
            <a:off x="806318" y="-1055692"/>
            <a:ext cx="679382" cy="633783"/>
            <a:chOff x="806318" y="-1055692"/>
            <a:chExt cx="679382" cy="633783"/>
          </a:xfrm>
        </p:grpSpPr>
        <p:sp>
          <p:nvSpPr>
            <p:cNvPr id="23" name="角丸四角形 22"/>
            <p:cNvSpPr/>
            <p:nvPr/>
          </p:nvSpPr>
          <p:spPr>
            <a:xfrm>
              <a:off x="806318" y="-1055692"/>
              <a:ext cx="679382" cy="633783"/>
            </a:xfrm>
            <a:prstGeom prst="roundRect">
              <a:avLst/>
            </a:prstGeom>
            <a:solidFill>
              <a:schemeClr val="bg1"/>
            </a:solidFill>
            <a:ln w="38100">
              <a:solidFill>
                <a:srgbClr val="FBB4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24434" y="-997337"/>
              <a:ext cx="443150" cy="492389"/>
            </a:xfrm>
            <a:prstGeom prst="rect">
              <a:avLst/>
            </a:prstGeom>
          </p:spPr>
        </p:pic>
      </p:grpSp>
      <p:grpSp>
        <p:nvGrpSpPr>
          <p:cNvPr id="48" name="グループ化 47"/>
          <p:cNvGrpSpPr/>
          <p:nvPr/>
        </p:nvGrpSpPr>
        <p:grpSpPr>
          <a:xfrm>
            <a:off x="1577972" y="-1047318"/>
            <a:ext cx="679382" cy="633783"/>
            <a:chOff x="1577972" y="-1047318"/>
            <a:chExt cx="679382" cy="633783"/>
          </a:xfrm>
        </p:grpSpPr>
        <p:sp>
          <p:nvSpPr>
            <p:cNvPr id="25" name="角丸四角形 24"/>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49" name="グループ化 48"/>
          <p:cNvGrpSpPr/>
          <p:nvPr/>
        </p:nvGrpSpPr>
        <p:grpSpPr>
          <a:xfrm>
            <a:off x="3282036" y="-997337"/>
            <a:ext cx="688198" cy="633783"/>
            <a:chOff x="3282036" y="-997337"/>
            <a:chExt cx="688198" cy="633783"/>
          </a:xfrm>
        </p:grpSpPr>
        <p:sp>
          <p:nvSpPr>
            <p:cNvPr id="27" name="角丸四角形 26"/>
            <p:cNvSpPr/>
            <p:nvPr/>
          </p:nvSpPr>
          <p:spPr>
            <a:xfrm>
              <a:off x="3290852" y="-997337"/>
              <a:ext cx="679382" cy="633783"/>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p:cNvGrpSpPr/>
            <p:nvPr/>
          </p:nvGrpSpPr>
          <p:grpSpPr>
            <a:xfrm>
              <a:off x="3282036" y="-973899"/>
              <a:ext cx="673506" cy="581502"/>
              <a:chOff x="-3321408" y="4196885"/>
              <a:chExt cx="1317026" cy="1137113"/>
            </a:xfrm>
          </p:grpSpPr>
          <p:pic>
            <p:nvPicPr>
              <p:cNvPr id="29" name="図 2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321408" y="4196885"/>
                <a:ext cx="707940" cy="1132703"/>
              </a:xfrm>
              <a:prstGeom prst="rect">
                <a:avLst/>
              </a:prstGeom>
            </p:spPr>
          </p:pic>
          <p:pic>
            <p:nvPicPr>
              <p:cNvPr id="30" name="図 29"/>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2712322" y="4201295"/>
                <a:ext cx="707940" cy="1132703"/>
              </a:xfrm>
              <a:prstGeom prst="rect">
                <a:avLst/>
              </a:prstGeom>
            </p:spPr>
          </p:pic>
        </p:grpSp>
      </p:grpSp>
      <p:grpSp>
        <p:nvGrpSpPr>
          <p:cNvPr id="51" name="グループ化 50"/>
          <p:cNvGrpSpPr/>
          <p:nvPr/>
        </p:nvGrpSpPr>
        <p:grpSpPr>
          <a:xfrm>
            <a:off x="5471418" y="-1240631"/>
            <a:ext cx="679382" cy="633783"/>
            <a:chOff x="5471418" y="-1240631"/>
            <a:chExt cx="679382" cy="633783"/>
          </a:xfrm>
        </p:grpSpPr>
        <p:sp>
          <p:nvSpPr>
            <p:cNvPr id="31" name="角丸四角形 30"/>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52" name="グループ化 51"/>
          <p:cNvGrpSpPr/>
          <p:nvPr/>
        </p:nvGrpSpPr>
        <p:grpSpPr>
          <a:xfrm>
            <a:off x="6457950" y="-1124949"/>
            <a:ext cx="679382" cy="633783"/>
            <a:chOff x="6457950" y="-1124949"/>
            <a:chExt cx="679382" cy="633783"/>
          </a:xfrm>
        </p:grpSpPr>
        <p:sp>
          <p:nvSpPr>
            <p:cNvPr id="33" name="角丸四角形 32"/>
            <p:cNvSpPr/>
            <p:nvPr/>
          </p:nvSpPr>
          <p:spPr>
            <a:xfrm>
              <a:off x="6457950" y="-1124949"/>
              <a:ext cx="679382" cy="633783"/>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492704" y="-1016507"/>
              <a:ext cx="625134" cy="470934"/>
            </a:xfrm>
            <a:prstGeom prst="rect">
              <a:avLst/>
            </a:prstGeom>
          </p:spPr>
        </p:pic>
      </p:grpSp>
      <p:grpSp>
        <p:nvGrpSpPr>
          <p:cNvPr id="46" name="グループ化 45"/>
          <p:cNvGrpSpPr/>
          <p:nvPr/>
        </p:nvGrpSpPr>
        <p:grpSpPr>
          <a:xfrm>
            <a:off x="-51821" y="-1068035"/>
            <a:ext cx="679382" cy="633783"/>
            <a:chOff x="-51821" y="-1068035"/>
            <a:chExt cx="679382" cy="633783"/>
          </a:xfrm>
        </p:grpSpPr>
        <p:sp>
          <p:nvSpPr>
            <p:cNvPr id="35" name="角丸四角形 34"/>
            <p:cNvSpPr/>
            <p:nvPr/>
          </p:nvSpPr>
          <p:spPr>
            <a:xfrm>
              <a:off x="-51821" y="-1068035"/>
              <a:ext cx="679382" cy="63378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 name="図 3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2005" y="-1047318"/>
              <a:ext cx="626165" cy="579203"/>
            </a:xfrm>
            <a:prstGeom prst="rect">
              <a:avLst/>
            </a:prstGeom>
          </p:spPr>
        </p:pic>
      </p:grpSp>
      <p:grpSp>
        <p:nvGrpSpPr>
          <p:cNvPr id="50" name="グループ化 49"/>
          <p:cNvGrpSpPr/>
          <p:nvPr/>
        </p:nvGrpSpPr>
        <p:grpSpPr>
          <a:xfrm>
            <a:off x="4025863" y="-1486404"/>
            <a:ext cx="679382" cy="633783"/>
            <a:chOff x="4025863" y="-1486404"/>
            <a:chExt cx="679382" cy="633783"/>
          </a:xfrm>
        </p:grpSpPr>
        <p:sp>
          <p:nvSpPr>
            <p:cNvPr id="37" name="角丸四角形 36"/>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spTree>
    <p:extLst>
      <p:ext uri="{BB962C8B-B14F-4D97-AF65-F5344CB8AC3E}">
        <p14:creationId xmlns:p14="http://schemas.microsoft.com/office/powerpoint/2010/main" val="2389995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3"/>
          <p:cNvGrpSpPr>
            <a:grpSpLocks noChangeAspect="1"/>
          </p:cNvGrpSpPr>
          <p:nvPr/>
        </p:nvGrpSpPr>
        <p:grpSpPr>
          <a:xfrm>
            <a:off x="2343197" y="1535307"/>
            <a:ext cx="5078014" cy="4919918"/>
            <a:chOff x="595613" y="443090"/>
            <a:chExt cx="5797107" cy="5616624"/>
          </a:xfrm>
        </p:grpSpPr>
        <p:pic>
          <p:nvPicPr>
            <p:cNvPr id="4" name="Picture 2" descr="C:\Users\yoshida92\Desktop\土浦市.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613" y="443090"/>
              <a:ext cx="5797107" cy="5616624"/>
            </a:xfrm>
            <a:prstGeom prst="rect">
              <a:avLst/>
            </a:prstGeom>
            <a:noFill/>
            <a:extLst>
              <a:ext uri="{909E8E84-426E-40DD-AFC4-6F175D3DCCD1}">
                <a14:hiddenFill xmlns:a14="http://schemas.microsoft.com/office/drawing/2010/main">
                  <a:solidFill>
                    <a:srgbClr val="FFFFFF"/>
                  </a:solidFill>
                </a14:hiddenFill>
              </a:ext>
            </a:extLst>
          </p:spPr>
        </p:pic>
        <p:sp>
          <p:nvSpPr>
            <p:cNvPr id="11" name="フリーフォーム 10"/>
            <p:cNvSpPr/>
            <p:nvPr/>
          </p:nvSpPr>
          <p:spPr>
            <a:xfrm>
              <a:off x="2233113" y="1874594"/>
              <a:ext cx="2801945" cy="3917995"/>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ＭＳ Ｐゴシック"/>
              </a:endParaRPr>
            </a:p>
          </p:txBody>
        </p:sp>
      </p:grpSp>
      <p:sp>
        <p:nvSpPr>
          <p:cNvPr id="39" name="フリーフォーム 38"/>
          <p:cNvSpPr/>
          <p:nvPr/>
        </p:nvSpPr>
        <p:spPr>
          <a:xfrm>
            <a:off x="3774513" y="2790925"/>
            <a:ext cx="2454382" cy="3431993"/>
          </a:xfrm>
          <a:custGeom>
            <a:avLst/>
            <a:gdLst>
              <a:gd name="connsiteX0" fmla="*/ 11535 w 3436222"/>
              <a:gd name="connsiteY0" fmla="*/ 4804913 h 4804913"/>
              <a:gd name="connsiteX1" fmla="*/ 97799 w 3436222"/>
              <a:gd name="connsiteY1" fmla="*/ 4192438 h 4804913"/>
              <a:gd name="connsiteX2" fmla="*/ 727528 w 3436222"/>
              <a:gd name="connsiteY2" fmla="*/ 3234906 h 4804913"/>
              <a:gd name="connsiteX3" fmla="*/ 900056 w 3436222"/>
              <a:gd name="connsiteY3" fmla="*/ 2838091 h 4804913"/>
              <a:gd name="connsiteX4" fmla="*/ 1314124 w 3436222"/>
              <a:gd name="connsiteY4" fmla="*/ 2510287 h 4804913"/>
              <a:gd name="connsiteX5" fmla="*/ 1641928 w 3436222"/>
              <a:gd name="connsiteY5" fmla="*/ 1777042 h 4804913"/>
              <a:gd name="connsiteX6" fmla="*/ 2901384 w 3436222"/>
              <a:gd name="connsiteY6" fmla="*/ 534838 h 4804913"/>
              <a:gd name="connsiteX7" fmla="*/ 3436222 w 3436222"/>
              <a:gd name="connsiteY7" fmla="*/ 0 h 480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22" h="4804913">
                <a:moveTo>
                  <a:pt x="11535" y="4804913"/>
                </a:moveTo>
                <a:cubicBezTo>
                  <a:pt x="-4999" y="4629509"/>
                  <a:pt x="-21533" y="4454106"/>
                  <a:pt x="97799" y="4192438"/>
                </a:cubicBezTo>
                <a:cubicBezTo>
                  <a:pt x="217131" y="3930770"/>
                  <a:pt x="593819" y="3460630"/>
                  <a:pt x="727528" y="3234906"/>
                </a:cubicBezTo>
                <a:cubicBezTo>
                  <a:pt x="861237" y="3009182"/>
                  <a:pt x="802290" y="2958861"/>
                  <a:pt x="900056" y="2838091"/>
                </a:cubicBezTo>
                <a:cubicBezTo>
                  <a:pt x="997822" y="2717321"/>
                  <a:pt x="1190479" y="2687128"/>
                  <a:pt x="1314124" y="2510287"/>
                </a:cubicBezTo>
                <a:cubicBezTo>
                  <a:pt x="1437769" y="2333446"/>
                  <a:pt x="1377385" y="2106283"/>
                  <a:pt x="1641928" y="1777042"/>
                </a:cubicBezTo>
                <a:cubicBezTo>
                  <a:pt x="1906471" y="1447801"/>
                  <a:pt x="2901384" y="534838"/>
                  <a:pt x="2901384" y="534838"/>
                </a:cubicBezTo>
                <a:lnTo>
                  <a:pt x="3436222" y="0"/>
                </a:ln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n>
                <a:solidFill>
                  <a:prstClr val="black">
                    <a:lumMod val="50000"/>
                    <a:lumOff val="50000"/>
                  </a:prstClr>
                </a:solidFill>
              </a:ln>
              <a:solidFill>
                <a:prstClr val="white"/>
              </a:solidFill>
              <a:latin typeface="ＭＳ Ｐゴシック"/>
            </a:endParaRPr>
          </a:p>
        </p:txBody>
      </p:sp>
      <p:sp>
        <p:nvSpPr>
          <p:cNvPr id="40" name="正方形/長方形 39"/>
          <p:cNvSpPr/>
          <p:nvPr/>
        </p:nvSpPr>
        <p:spPr>
          <a:xfrm rot="18960000">
            <a:off x="5520065" y="3350040"/>
            <a:ext cx="205732" cy="77141"/>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ＭＳ Ｐゴシック"/>
            </a:endParaRPr>
          </a:p>
        </p:txBody>
      </p:sp>
      <p:sp>
        <p:nvSpPr>
          <p:cNvPr id="41" name="正方形/長方形 40"/>
          <p:cNvSpPr/>
          <p:nvPr/>
        </p:nvSpPr>
        <p:spPr>
          <a:xfrm rot="17179684">
            <a:off x="4654720" y="445219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ＭＳ Ｐゴシック"/>
            </a:endParaRPr>
          </a:p>
        </p:txBody>
      </p:sp>
      <p:sp>
        <p:nvSpPr>
          <p:cNvPr id="42" name="正方形/長方形 41"/>
          <p:cNvSpPr/>
          <p:nvPr/>
        </p:nvSpPr>
        <p:spPr>
          <a:xfrm rot="18006558">
            <a:off x="3744245" y="5739144"/>
            <a:ext cx="205732" cy="77149"/>
          </a:xfrm>
          <a:prstGeom prst="rect">
            <a:avLst/>
          </a:prstGeom>
          <a:solidFill>
            <a:srgbClr val="3D6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ＭＳ Ｐゴシック"/>
            </a:endParaRPr>
          </a:p>
        </p:txBody>
      </p:sp>
      <p:sp>
        <p:nvSpPr>
          <p:cNvPr id="49" name="フリーフォーム 48"/>
          <p:cNvSpPr/>
          <p:nvPr/>
        </p:nvSpPr>
        <p:spPr>
          <a:xfrm>
            <a:off x="843280" y="3830320"/>
            <a:ext cx="3779520" cy="568960"/>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1" name="フリーフォーム 50"/>
          <p:cNvSpPr/>
          <p:nvPr/>
        </p:nvSpPr>
        <p:spPr>
          <a:xfrm>
            <a:off x="325120" y="1910080"/>
            <a:ext cx="3779520" cy="568960"/>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2" name="フリーフォーム 51"/>
          <p:cNvSpPr/>
          <p:nvPr/>
        </p:nvSpPr>
        <p:spPr>
          <a:xfrm flipH="1">
            <a:off x="5252720" y="4206240"/>
            <a:ext cx="3779520" cy="568960"/>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4" name="フリーフォーム 53"/>
          <p:cNvSpPr/>
          <p:nvPr/>
        </p:nvSpPr>
        <p:spPr>
          <a:xfrm flipH="1">
            <a:off x="4947920" y="2753360"/>
            <a:ext cx="3779520" cy="568960"/>
          </a:xfrm>
          <a:custGeom>
            <a:avLst/>
            <a:gdLst>
              <a:gd name="connsiteX0" fmla="*/ 3779520 w 3779520"/>
              <a:gd name="connsiteY0" fmla="*/ 568960 h 568960"/>
              <a:gd name="connsiteX1" fmla="*/ 2306320 w 3779520"/>
              <a:gd name="connsiteY1" fmla="*/ 0 h 568960"/>
              <a:gd name="connsiteX2" fmla="*/ 0 w 3779520"/>
              <a:gd name="connsiteY2" fmla="*/ 20320 h 568960"/>
            </a:gdLst>
            <a:ahLst/>
            <a:cxnLst>
              <a:cxn ang="0">
                <a:pos x="connsiteX0" y="connsiteY0"/>
              </a:cxn>
              <a:cxn ang="0">
                <a:pos x="connsiteX1" y="connsiteY1"/>
              </a:cxn>
              <a:cxn ang="0">
                <a:pos x="connsiteX2" y="connsiteY2"/>
              </a:cxn>
            </a:cxnLst>
            <a:rect l="l" t="t" r="r" b="b"/>
            <a:pathLst>
              <a:path w="3779520" h="568960">
                <a:moveTo>
                  <a:pt x="3779520" y="568960"/>
                </a:moveTo>
                <a:lnTo>
                  <a:pt x="2306320" y="0"/>
                </a:lnTo>
                <a:lnTo>
                  <a:pt x="0" y="2032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55" name="テキスト ボックス 54"/>
          <p:cNvSpPr txBox="1"/>
          <p:nvPr/>
        </p:nvSpPr>
        <p:spPr>
          <a:xfrm>
            <a:off x="355600" y="1402080"/>
            <a:ext cx="1620957" cy="523220"/>
          </a:xfrm>
          <a:prstGeom prst="rect">
            <a:avLst/>
          </a:prstGeom>
          <a:noFill/>
        </p:spPr>
        <p:txBody>
          <a:bodyPr wrap="none" rtlCol="0">
            <a:spAutoFit/>
          </a:bodyPr>
          <a:lstStyle/>
          <a:p>
            <a:r>
              <a:rPr lang="ja-JP" altLang="en-US" sz="2800" dirty="0" smtClean="0">
                <a:solidFill>
                  <a:prstClr val="black"/>
                </a:solidFill>
                <a:latin typeface="ＭＳ Ｐゴシック"/>
              </a:rPr>
              <a:t>新治地区</a:t>
            </a:r>
            <a:endParaRPr lang="ja-JP" altLang="en-US" sz="2800" dirty="0">
              <a:solidFill>
                <a:prstClr val="black"/>
              </a:solidFill>
              <a:latin typeface="ＭＳ Ｐゴシック"/>
            </a:endParaRPr>
          </a:p>
        </p:txBody>
      </p:sp>
      <p:sp>
        <p:nvSpPr>
          <p:cNvPr id="56" name="テキスト ボックス 55"/>
          <p:cNvSpPr txBox="1"/>
          <p:nvPr/>
        </p:nvSpPr>
        <p:spPr>
          <a:xfrm>
            <a:off x="7112000" y="2255520"/>
            <a:ext cx="1620957" cy="523220"/>
          </a:xfrm>
          <a:prstGeom prst="rect">
            <a:avLst/>
          </a:prstGeom>
          <a:noFill/>
        </p:spPr>
        <p:txBody>
          <a:bodyPr wrap="none" rtlCol="0">
            <a:spAutoFit/>
          </a:bodyPr>
          <a:lstStyle/>
          <a:p>
            <a:r>
              <a:rPr lang="ja-JP" altLang="en-US" sz="2800" dirty="0" smtClean="0">
                <a:solidFill>
                  <a:prstClr val="black"/>
                </a:solidFill>
                <a:latin typeface="ＭＳ Ｐゴシック"/>
              </a:rPr>
              <a:t>北部地区</a:t>
            </a:r>
            <a:endParaRPr lang="ja-JP" altLang="en-US" sz="2800" dirty="0">
              <a:solidFill>
                <a:prstClr val="black"/>
              </a:solidFill>
              <a:latin typeface="ＭＳ Ｐゴシック"/>
            </a:endParaRPr>
          </a:p>
        </p:txBody>
      </p:sp>
      <p:sp>
        <p:nvSpPr>
          <p:cNvPr id="57" name="テキスト ボックス 56"/>
          <p:cNvSpPr txBox="1"/>
          <p:nvPr/>
        </p:nvSpPr>
        <p:spPr>
          <a:xfrm>
            <a:off x="782320" y="3322320"/>
            <a:ext cx="1980029" cy="523220"/>
          </a:xfrm>
          <a:prstGeom prst="rect">
            <a:avLst/>
          </a:prstGeom>
          <a:noFill/>
        </p:spPr>
        <p:txBody>
          <a:bodyPr wrap="none" rtlCol="0">
            <a:spAutoFit/>
          </a:bodyPr>
          <a:lstStyle/>
          <a:p>
            <a:r>
              <a:rPr lang="ja-JP" altLang="en-US" sz="2800" dirty="0" smtClean="0">
                <a:solidFill>
                  <a:prstClr val="black"/>
                </a:solidFill>
                <a:latin typeface="ＭＳ Ｐゴシック"/>
              </a:rPr>
              <a:t>中心市街地</a:t>
            </a:r>
            <a:endParaRPr lang="ja-JP" altLang="en-US" sz="2800" dirty="0">
              <a:solidFill>
                <a:prstClr val="black"/>
              </a:solidFill>
              <a:latin typeface="ＭＳ Ｐゴシック"/>
            </a:endParaRPr>
          </a:p>
        </p:txBody>
      </p:sp>
      <p:sp>
        <p:nvSpPr>
          <p:cNvPr id="58" name="テキスト ボックス 57"/>
          <p:cNvSpPr txBox="1"/>
          <p:nvPr/>
        </p:nvSpPr>
        <p:spPr>
          <a:xfrm>
            <a:off x="7112000" y="3718560"/>
            <a:ext cx="1900080" cy="523220"/>
          </a:xfrm>
          <a:prstGeom prst="rect">
            <a:avLst/>
          </a:prstGeom>
          <a:noFill/>
        </p:spPr>
        <p:txBody>
          <a:bodyPr wrap="none" rtlCol="0">
            <a:spAutoFit/>
          </a:bodyPr>
          <a:lstStyle/>
          <a:p>
            <a:r>
              <a:rPr lang="ja-JP" altLang="en-US" sz="2800" dirty="0" smtClean="0">
                <a:solidFill>
                  <a:prstClr val="black"/>
                </a:solidFill>
                <a:latin typeface="ＭＳ Ｐゴシック"/>
              </a:rPr>
              <a:t>霞ヶ浦地区</a:t>
            </a:r>
            <a:endParaRPr lang="ja-JP" altLang="en-US" sz="2800" dirty="0">
              <a:solidFill>
                <a:prstClr val="black"/>
              </a:solidFill>
              <a:latin typeface="ＭＳ Ｐゴシック"/>
            </a:endParaRPr>
          </a:p>
        </p:txBody>
      </p:sp>
      <p:sp>
        <p:nvSpPr>
          <p:cNvPr id="59" name="テキスト ボックス 58"/>
          <p:cNvSpPr txBox="1"/>
          <p:nvPr/>
        </p:nvSpPr>
        <p:spPr>
          <a:xfrm>
            <a:off x="264160" y="4714240"/>
            <a:ext cx="1620957" cy="523220"/>
          </a:xfrm>
          <a:prstGeom prst="rect">
            <a:avLst/>
          </a:prstGeom>
          <a:noFill/>
        </p:spPr>
        <p:txBody>
          <a:bodyPr wrap="none" rtlCol="0">
            <a:spAutoFit/>
          </a:bodyPr>
          <a:lstStyle/>
          <a:p>
            <a:r>
              <a:rPr lang="ja-JP" altLang="en-US" sz="2800" dirty="0" smtClean="0">
                <a:solidFill>
                  <a:prstClr val="black"/>
                </a:solidFill>
                <a:latin typeface="ＭＳ Ｐゴシック"/>
              </a:rPr>
              <a:t>南部地区</a:t>
            </a:r>
            <a:endParaRPr lang="ja-JP" altLang="en-US" sz="2800" dirty="0">
              <a:solidFill>
                <a:prstClr val="black"/>
              </a:solidFill>
              <a:latin typeface="ＭＳ Ｐゴシック"/>
            </a:endParaRPr>
          </a:p>
        </p:txBody>
      </p:sp>
      <p:sp>
        <p:nvSpPr>
          <p:cNvPr id="60" name="フリーフォーム 59"/>
          <p:cNvSpPr/>
          <p:nvPr/>
        </p:nvSpPr>
        <p:spPr>
          <a:xfrm>
            <a:off x="355600" y="5191760"/>
            <a:ext cx="3393440" cy="558800"/>
          </a:xfrm>
          <a:custGeom>
            <a:avLst/>
            <a:gdLst>
              <a:gd name="connsiteX0" fmla="*/ 3393440 w 3393440"/>
              <a:gd name="connsiteY0" fmla="*/ 558800 h 558800"/>
              <a:gd name="connsiteX1" fmla="*/ 1910080 w 3393440"/>
              <a:gd name="connsiteY1" fmla="*/ 0 h 558800"/>
              <a:gd name="connsiteX2" fmla="*/ 0 w 3393440"/>
              <a:gd name="connsiteY2" fmla="*/ 10160 h 558800"/>
            </a:gdLst>
            <a:ahLst/>
            <a:cxnLst>
              <a:cxn ang="0">
                <a:pos x="connsiteX0" y="connsiteY0"/>
              </a:cxn>
              <a:cxn ang="0">
                <a:pos x="connsiteX1" y="connsiteY1"/>
              </a:cxn>
              <a:cxn ang="0">
                <a:pos x="connsiteX2" y="connsiteY2"/>
              </a:cxn>
            </a:cxnLst>
            <a:rect l="l" t="t" r="r" b="b"/>
            <a:pathLst>
              <a:path w="3393440" h="558800">
                <a:moveTo>
                  <a:pt x="3393440" y="558800"/>
                </a:moveTo>
                <a:lnTo>
                  <a:pt x="1910080" y="0"/>
                </a:lnTo>
                <a:lnTo>
                  <a:pt x="0" y="1016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solidFill>
                <a:prstClr val="black"/>
              </a:solidFill>
              <a:latin typeface="ＭＳ Ｐゴシック"/>
            </a:endParaRPr>
          </a:p>
        </p:txBody>
      </p:sp>
      <p:sp>
        <p:nvSpPr>
          <p:cNvPr id="61" name="テキスト ボックス 60"/>
          <p:cNvSpPr txBox="1"/>
          <p:nvPr/>
        </p:nvSpPr>
        <p:spPr>
          <a:xfrm>
            <a:off x="325120" y="2009894"/>
            <a:ext cx="2757486" cy="369332"/>
          </a:xfrm>
          <a:prstGeom prst="rect">
            <a:avLst/>
          </a:prstGeom>
          <a:noFill/>
        </p:spPr>
        <p:txBody>
          <a:bodyPr wrap="none" rtlCol="0">
            <a:spAutoFit/>
          </a:bodyPr>
          <a:lstStyle/>
          <a:p>
            <a:r>
              <a:rPr lang="ja-JP" altLang="en-US" dirty="0">
                <a:solidFill>
                  <a:srgbClr val="33D5AB"/>
                </a:solidFill>
                <a:latin typeface="ＭＳ Ｐゴシック"/>
              </a:rPr>
              <a:t>地域</a:t>
            </a:r>
            <a:r>
              <a:rPr lang="ja-JP" altLang="en-US" dirty="0" smtClean="0">
                <a:solidFill>
                  <a:srgbClr val="33D5AB"/>
                </a:solidFill>
                <a:latin typeface="ＭＳ Ｐゴシック"/>
              </a:rPr>
              <a:t>の成長か</a:t>
            </a:r>
            <a:r>
              <a:rPr lang="ja-JP" altLang="en-US" dirty="0">
                <a:solidFill>
                  <a:srgbClr val="33D5AB"/>
                </a:solidFill>
                <a:latin typeface="ＭＳ Ｐゴシック"/>
              </a:rPr>
              <a:t>ら</a:t>
            </a:r>
            <a:r>
              <a:rPr lang="ja-JP" altLang="en-US" dirty="0" smtClean="0">
                <a:solidFill>
                  <a:srgbClr val="33D5AB"/>
                </a:solidFill>
                <a:latin typeface="ＭＳ Ｐゴシック"/>
              </a:rPr>
              <a:t>輝くまち</a:t>
            </a:r>
            <a:r>
              <a:rPr lang="ja-JP" altLang="en-US" dirty="0">
                <a:solidFill>
                  <a:srgbClr val="33D5AB"/>
                </a:solidFill>
                <a:latin typeface="ＭＳ Ｐゴシック"/>
              </a:rPr>
              <a:t>へ</a:t>
            </a:r>
          </a:p>
        </p:txBody>
      </p:sp>
      <p:sp>
        <p:nvSpPr>
          <p:cNvPr id="62" name="テキスト ボックス 61"/>
          <p:cNvSpPr txBox="1"/>
          <p:nvPr/>
        </p:nvSpPr>
        <p:spPr>
          <a:xfrm>
            <a:off x="6785012" y="2851814"/>
            <a:ext cx="2236510" cy="646331"/>
          </a:xfrm>
          <a:prstGeom prst="rect">
            <a:avLst/>
          </a:prstGeom>
          <a:noFill/>
        </p:spPr>
        <p:txBody>
          <a:bodyPr wrap="none" rtlCol="0">
            <a:spAutoFit/>
          </a:bodyPr>
          <a:lstStyle/>
          <a:p>
            <a:r>
              <a:rPr lang="ja-JP" altLang="en-US" dirty="0" smtClean="0">
                <a:solidFill>
                  <a:srgbClr val="928DCD"/>
                </a:solidFill>
                <a:latin typeface="ＭＳ Ｐゴシック"/>
              </a:rPr>
              <a:t>どの世代も</a:t>
            </a:r>
            <a:endParaRPr lang="en-US" altLang="ja-JP" dirty="0" smtClean="0">
              <a:solidFill>
                <a:srgbClr val="928DCD"/>
              </a:solidFill>
              <a:latin typeface="ＭＳ Ｐゴシック"/>
            </a:endParaRPr>
          </a:p>
          <a:p>
            <a:r>
              <a:rPr lang="ja-JP" altLang="en-US" dirty="0" smtClean="0">
                <a:solidFill>
                  <a:srgbClr val="928DCD"/>
                </a:solidFill>
                <a:latin typeface="ＭＳ Ｐゴシック"/>
              </a:rPr>
              <a:t>住みやすく輝くまちへ</a:t>
            </a:r>
            <a:endParaRPr lang="ja-JP" altLang="en-US" dirty="0">
              <a:solidFill>
                <a:srgbClr val="928DCD"/>
              </a:solidFill>
              <a:latin typeface="ＭＳ Ｐゴシック"/>
            </a:endParaRPr>
          </a:p>
        </p:txBody>
      </p:sp>
      <p:sp>
        <p:nvSpPr>
          <p:cNvPr id="63" name="テキスト ボックス 62"/>
          <p:cNvSpPr txBox="1"/>
          <p:nvPr/>
        </p:nvSpPr>
        <p:spPr>
          <a:xfrm>
            <a:off x="425929" y="3850640"/>
            <a:ext cx="3007555" cy="369332"/>
          </a:xfrm>
          <a:prstGeom prst="rect">
            <a:avLst/>
          </a:prstGeom>
          <a:noFill/>
        </p:spPr>
        <p:txBody>
          <a:bodyPr wrap="none" rtlCol="0">
            <a:spAutoFit/>
          </a:bodyPr>
          <a:lstStyle/>
          <a:p>
            <a:r>
              <a:rPr lang="ja-JP" altLang="en-US" dirty="0" smtClean="0">
                <a:solidFill>
                  <a:srgbClr val="F8806C"/>
                </a:solidFill>
                <a:latin typeface="ＭＳ Ｐゴシック"/>
              </a:rPr>
              <a:t>人々が集い賑わい輝くまちへ</a:t>
            </a:r>
            <a:endParaRPr lang="ja-JP" altLang="en-US" dirty="0">
              <a:solidFill>
                <a:srgbClr val="F8806C"/>
              </a:solidFill>
              <a:latin typeface="ＭＳ Ｐゴシック"/>
            </a:endParaRPr>
          </a:p>
        </p:txBody>
      </p:sp>
      <p:sp>
        <p:nvSpPr>
          <p:cNvPr id="64" name="テキスト ボックス 63"/>
          <p:cNvSpPr txBox="1"/>
          <p:nvPr/>
        </p:nvSpPr>
        <p:spPr>
          <a:xfrm>
            <a:off x="375920" y="5201920"/>
            <a:ext cx="2509020" cy="646331"/>
          </a:xfrm>
          <a:prstGeom prst="rect">
            <a:avLst/>
          </a:prstGeom>
          <a:noFill/>
        </p:spPr>
        <p:txBody>
          <a:bodyPr wrap="none" rtlCol="0">
            <a:spAutoFit/>
          </a:bodyPr>
          <a:lstStyle/>
          <a:p>
            <a:r>
              <a:rPr lang="ja-JP" altLang="en-US" dirty="0" smtClean="0">
                <a:solidFill>
                  <a:srgbClr val="FBB425"/>
                </a:solidFill>
                <a:latin typeface="ＭＳ Ｐゴシック"/>
              </a:rPr>
              <a:t>地域を越えて</a:t>
            </a:r>
            <a:endParaRPr lang="en-US" altLang="ja-JP" dirty="0" smtClean="0">
              <a:solidFill>
                <a:srgbClr val="FBB425"/>
              </a:solidFill>
              <a:latin typeface="ＭＳ Ｐゴシック"/>
            </a:endParaRPr>
          </a:p>
          <a:p>
            <a:r>
              <a:rPr lang="ja-JP" altLang="en-US" dirty="0" smtClean="0">
                <a:solidFill>
                  <a:srgbClr val="FBB425"/>
                </a:solidFill>
                <a:latin typeface="ＭＳ Ｐゴシック"/>
              </a:rPr>
              <a:t>コミュニティが輝くまち</a:t>
            </a:r>
            <a:r>
              <a:rPr lang="ja-JP" altLang="en-US" dirty="0">
                <a:solidFill>
                  <a:srgbClr val="FBB425"/>
                </a:solidFill>
                <a:latin typeface="ＭＳ Ｐゴシック"/>
              </a:rPr>
              <a:t>へ</a:t>
            </a:r>
            <a:endParaRPr lang="en-US" altLang="ja-JP" dirty="0">
              <a:solidFill>
                <a:srgbClr val="FBB425"/>
              </a:solidFill>
              <a:latin typeface="ＭＳ Ｐゴシック"/>
            </a:endParaRPr>
          </a:p>
        </p:txBody>
      </p:sp>
      <p:sp>
        <p:nvSpPr>
          <p:cNvPr id="65" name="テキスト ボックス 64"/>
          <p:cNvSpPr txBox="1"/>
          <p:nvPr/>
        </p:nvSpPr>
        <p:spPr>
          <a:xfrm>
            <a:off x="6679252" y="4306054"/>
            <a:ext cx="2342308" cy="369332"/>
          </a:xfrm>
          <a:prstGeom prst="rect">
            <a:avLst/>
          </a:prstGeom>
          <a:noFill/>
        </p:spPr>
        <p:txBody>
          <a:bodyPr wrap="none" rtlCol="0">
            <a:spAutoFit/>
          </a:bodyPr>
          <a:lstStyle/>
          <a:p>
            <a:r>
              <a:rPr lang="ja-JP" altLang="en-US" dirty="0">
                <a:solidFill>
                  <a:srgbClr val="2FA4D9"/>
                </a:solidFill>
                <a:latin typeface="ＭＳ Ｐゴシック"/>
              </a:rPr>
              <a:t>人々</a:t>
            </a:r>
            <a:r>
              <a:rPr lang="ja-JP" altLang="en-US" dirty="0" smtClean="0">
                <a:solidFill>
                  <a:srgbClr val="2FA4D9"/>
                </a:solidFill>
                <a:latin typeface="ＭＳ Ｐゴシック"/>
              </a:rPr>
              <a:t>の目</a:t>
            </a:r>
            <a:r>
              <a:rPr lang="ja-JP" altLang="en-US" dirty="0">
                <a:solidFill>
                  <a:srgbClr val="2FA4D9"/>
                </a:solidFill>
                <a:latin typeface="ＭＳ Ｐゴシック"/>
              </a:rPr>
              <a:t>が</a:t>
            </a:r>
            <a:r>
              <a:rPr lang="ja-JP" altLang="en-US" dirty="0" smtClean="0">
                <a:solidFill>
                  <a:srgbClr val="2FA4D9"/>
                </a:solidFill>
                <a:latin typeface="ＭＳ Ｐゴシック"/>
              </a:rPr>
              <a:t>輝くまちへ</a:t>
            </a:r>
            <a:endParaRPr lang="ja-JP" altLang="en-US" dirty="0">
              <a:solidFill>
                <a:srgbClr val="2FA4D9"/>
              </a:solidFill>
              <a:latin typeface="ＭＳ Ｐゴシック"/>
            </a:endParaRPr>
          </a:p>
        </p:txBody>
      </p:sp>
      <p:sp>
        <p:nvSpPr>
          <p:cNvPr id="25" name="正方形/長方形 24"/>
          <p:cNvSpPr/>
          <p:nvPr/>
        </p:nvSpPr>
        <p:spPr>
          <a:xfrm>
            <a:off x="0" y="0"/>
            <a:ext cx="9144000" cy="1037968"/>
          </a:xfrm>
          <a:prstGeom prst="rect">
            <a:avLst/>
          </a:prstGeom>
          <a:pattFill prst="pct25">
            <a:fgClr>
              <a:srgbClr val="FFFF99"/>
            </a:fgClr>
            <a:bgClr>
              <a:schemeClr val="bg1"/>
            </a:bgClr>
          </a:patt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ja-JP" altLang="en-US" sz="4000" dirty="0" smtClean="0">
                <a:solidFill>
                  <a:prstClr val="black"/>
                </a:solidFill>
                <a:latin typeface="ＭＳ Ｐゴシック"/>
              </a:rPr>
              <a:t>輝く５つの地区</a:t>
            </a:r>
            <a:endParaRPr lang="ja-JP" altLang="en-US" sz="4000" dirty="0">
              <a:solidFill>
                <a:prstClr val="black"/>
              </a:solidFill>
              <a:latin typeface="ＭＳ Ｐゴシック"/>
            </a:endParaRPr>
          </a:p>
        </p:txBody>
      </p:sp>
      <p:sp>
        <p:nvSpPr>
          <p:cNvPr id="2" name="スライド番号プレースホルダー 1"/>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7</a:t>
            </a:fld>
            <a:endParaRPr lang="ja-JP" altLang="en-US" sz="2000" dirty="0">
              <a:solidFill>
                <a:prstClr val="black">
                  <a:tint val="75000"/>
                </a:prstClr>
              </a:solidFill>
            </a:endParaRPr>
          </a:p>
        </p:txBody>
      </p:sp>
      <p:sp>
        <p:nvSpPr>
          <p:cNvPr id="27" name="角丸四角形 26"/>
          <p:cNvSpPr/>
          <p:nvPr/>
        </p:nvSpPr>
        <p:spPr>
          <a:xfrm>
            <a:off x="384665" y="140706"/>
            <a:ext cx="2935184" cy="756555"/>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schemeClr val="tx1"/>
                </a:solidFill>
                <a:latin typeface="HGS明朝E" panose="02020900000000000000" pitchFamily="18" charset="-128"/>
                <a:ea typeface="HGS明朝E" panose="02020900000000000000" pitchFamily="18" charset="-128"/>
              </a:rPr>
              <a:t>地区別構想</a:t>
            </a:r>
            <a:endParaRPr kumimoji="1" lang="ja-JP" altLang="en-US" sz="4000" dirty="0">
              <a:solidFill>
                <a:schemeClr val="tx1"/>
              </a:solidFill>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40453596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249381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ja-JP" altLang="en-US" sz="4000" dirty="0">
              <a:solidFill>
                <a:prstClr val="black"/>
              </a:solidFill>
              <a:latin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7" name="正方形/長方形 6"/>
          <p:cNvSpPr/>
          <p:nvPr/>
        </p:nvSpPr>
        <p:spPr>
          <a:xfrm>
            <a:off x="249382" y="1128156"/>
            <a:ext cx="8645236" cy="1187531"/>
          </a:xfrm>
          <a:prstGeom prst="rect">
            <a:avLst/>
          </a:prstGeom>
          <a:solidFill>
            <a:schemeClr val="bg1"/>
          </a:solidFill>
          <a:ln w="762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prstClr val="black"/>
                </a:solidFill>
              </a:rPr>
              <a:t>人々が集い賑わい輝くまちへ</a:t>
            </a:r>
            <a:endParaRPr lang="ja-JP" altLang="en-US" sz="3600" dirty="0">
              <a:solidFill>
                <a:prstClr val="black"/>
              </a:solidFill>
            </a:endParaRPr>
          </a:p>
        </p:txBody>
      </p:sp>
      <p:pic>
        <p:nvPicPr>
          <p:cNvPr id="10" name="図 9"/>
          <p:cNvPicPr>
            <a:picLocks noChangeAspect="1"/>
          </p:cNvPicPr>
          <p:nvPr/>
        </p:nvPicPr>
        <p:blipFill>
          <a:blip r:embed="rId2">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21276" y="2636321"/>
            <a:ext cx="3313947" cy="3962609"/>
          </a:xfrm>
          <a:prstGeom prst="rect">
            <a:avLst/>
          </a:prstGeom>
        </p:spPr>
      </p:pic>
      <p:sp>
        <p:nvSpPr>
          <p:cNvPr id="9" name="円/楕円 8"/>
          <p:cNvSpPr/>
          <p:nvPr/>
        </p:nvSpPr>
        <p:spPr>
          <a:xfrm>
            <a:off x="1060948" y="3764769"/>
            <a:ext cx="1699480" cy="1699480"/>
          </a:xfrm>
          <a:prstGeom prst="ellipse">
            <a:avLst/>
          </a:prstGeom>
          <a:solidFill>
            <a:srgbClr val="F8806C"/>
          </a:solidFill>
          <a:ln>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中心　市街地</a:t>
            </a:r>
            <a:endParaRPr lang="ja-JP" altLang="en-US" sz="2400" dirty="0">
              <a:solidFill>
                <a:prstClr val="white"/>
              </a:solidFill>
            </a:endParaRPr>
          </a:p>
        </p:txBody>
      </p:sp>
      <p:sp>
        <p:nvSpPr>
          <p:cNvPr id="12" name="角丸四角形 11"/>
          <p:cNvSpPr/>
          <p:nvPr/>
        </p:nvSpPr>
        <p:spPr>
          <a:xfrm>
            <a:off x="4073237" y="2597734"/>
            <a:ext cx="1116280" cy="415635"/>
          </a:xfrm>
          <a:prstGeom prst="roundRect">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white"/>
                </a:solidFill>
              </a:rPr>
              <a:t>背景</a:t>
            </a:r>
            <a:endParaRPr lang="ja-JP" altLang="en-US" sz="2400" dirty="0">
              <a:solidFill>
                <a:prstClr val="white"/>
              </a:solidFill>
            </a:endParaRPr>
          </a:p>
        </p:txBody>
      </p:sp>
      <p:sp>
        <p:nvSpPr>
          <p:cNvPr id="13" name="正方形/長方形 12"/>
          <p:cNvSpPr/>
          <p:nvPr/>
        </p:nvSpPr>
        <p:spPr>
          <a:xfrm>
            <a:off x="4085111" y="3004464"/>
            <a:ext cx="4655127" cy="1686298"/>
          </a:xfrm>
          <a:prstGeom prst="rect">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F8806C"/>
              </a:buClr>
              <a:buFont typeface="Wingdings" panose="05000000000000000000" pitchFamily="2" charset="2"/>
              <a:buChar char="n"/>
            </a:pPr>
            <a:r>
              <a:rPr lang="ja-JP" altLang="en-US" sz="2000" dirty="0">
                <a:solidFill>
                  <a:prstClr val="black"/>
                </a:solidFill>
              </a:rPr>
              <a:t>市役所移転・土浦駅北再開発</a:t>
            </a:r>
            <a:endParaRPr lang="en-US" altLang="ja-JP" sz="2000" dirty="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まちづくりが停滞している大和町</a:t>
            </a:r>
            <a:endParaRPr lang="en-US" altLang="ja-JP" sz="2000" dirty="0" smtClean="0">
              <a:solidFill>
                <a:prstClr val="black"/>
              </a:solidFill>
            </a:endParaRPr>
          </a:p>
          <a:p>
            <a:pPr marL="342900" indent="-342900">
              <a:buClr>
                <a:srgbClr val="F8806C"/>
              </a:buClr>
              <a:buFont typeface="Wingdings" panose="05000000000000000000" pitchFamily="2" charset="2"/>
              <a:buChar char="n"/>
            </a:pPr>
            <a:r>
              <a:rPr lang="ja-JP" altLang="en-US" sz="2000" dirty="0" smtClean="0">
                <a:solidFill>
                  <a:prstClr val="black"/>
                </a:solidFill>
              </a:rPr>
              <a:t>閑散としたモール</a:t>
            </a:r>
            <a:r>
              <a:rPr lang="en-US" altLang="ja-JP" sz="2000" dirty="0" smtClean="0">
                <a:solidFill>
                  <a:prstClr val="black"/>
                </a:solidFill>
              </a:rPr>
              <a:t>505</a:t>
            </a:r>
          </a:p>
          <a:p>
            <a:pPr marL="285750" indent="-285750">
              <a:buClr>
                <a:srgbClr val="F8806C"/>
              </a:buClr>
              <a:buFont typeface="Wingdings" panose="05000000000000000000" pitchFamily="2" charset="2"/>
              <a:buChar char="n"/>
            </a:pPr>
            <a:r>
              <a:rPr lang="ja-JP" altLang="en-US" sz="2000" dirty="0" smtClean="0">
                <a:solidFill>
                  <a:prstClr val="black"/>
                </a:solidFill>
              </a:rPr>
              <a:t>シャッター街と化した商店街</a:t>
            </a:r>
            <a:endParaRPr lang="ja-JP" altLang="en-US" sz="2000" dirty="0">
              <a:solidFill>
                <a:prstClr val="black"/>
              </a:solidFill>
            </a:endParaRPr>
          </a:p>
        </p:txBody>
      </p:sp>
      <p:sp>
        <p:nvSpPr>
          <p:cNvPr id="15" name="角丸四角形 14"/>
          <p:cNvSpPr/>
          <p:nvPr/>
        </p:nvSpPr>
        <p:spPr>
          <a:xfrm>
            <a:off x="4071262" y="4614509"/>
            <a:ext cx="1116280" cy="415635"/>
          </a:xfrm>
          <a:prstGeom prst="roundRect">
            <a:avLst/>
          </a:prstGeom>
          <a:solidFill>
            <a:srgbClr val="F8806C"/>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提案</a:t>
            </a:r>
          </a:p>
        </p:txBody>
      </p:sp>
      <p:sp>
        <p:nvSpPr>
          <p:cNvPr id="16" name="正方形/長方形 15"/>
          <p:cNvSpPr/>
          <p:nvPr/>
        </p:nvSpPr>
        <p:spPr>
          <a:xfrm>
            <a:off x="4083136" y="5021239"/>
            <a:ext cx="4655127" cy="1686298"/>
          </a:xfrm>
          <a:prstGeom prst="rect">
            <a:avLst/>
          </a:prstGeom>
          <a:solidFill>
            <a:schemeClr val="bg1"/>
          </a:solidFill>
          <a:ln w="38100">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F8806C"/>
              </a:buClr>
              <a:buFont typeface="Wingdings" panose="05000000000000000000" pitchFamily="2" charset="2"/>
              <a:buChar char="n"/>
            </a:pPr>
            <a:r>
              <a:rPr lang="ja-JP" altLang="en-US" sz="2000" dirty="0" smtClean="0">
                <a:solidFill>
                  <a:prstClr val="black"/>
                </a:solidFill>
              </a:rPr>
              <a:t>大和町再開発</a:t>
            </a:r>
            <a:r>
              <a:rPr lang="ja-JP" altLang="en-US" sz="2000" dirty="0">
                <a:solidFill>
                  <a:prstClr val="black"/>
                </a:solidFill>
              </a:rPr>
              <a:t>事業</a:t>
            </a:r>
          </a:p>
          <a:p>
            <a:pPr marL="285750" indent="-285750">
              <a:buClr>
                <a:srgbClr val="F8806C"/>
              </a:buClr>
              <a:buFont typeface="Wingdings" panose="05000000000000000000" pitchFamily="2" charset="2"/>
              <a:buChar char="n"/>
            </a:pPr>
            <a:r>
              <a:rPr lang="ja-JP" altLang="en-US" sz="2000" dirty="0" smtClean="0">
                <a:solidFill>
                  <a:prstClr val="black"/>
                </a:solidFill>
              </a:rPr>
              <a:t>モール５０５の減築再編</a:t>
            </a:r>
            <a:endParaRPr lang="ja-JP" altLang="en-US" sz="2000" dirty="0">
              <a:solidFill>
                <a:prstClr val="black"/>
              </a:solidFill>
            </a:endParaRPr>
          </a:p>
          <a:p>
            <a:pPr marL="285750" indent="-285750">
              <a:buClr>
                <a:srgbClr val="F8806C"/>
              </a:buClr>
              <a:buFont typeface="Wingdings" panose="05000000000000000000" pitchFamily="2" charset="2"/>
              <a:buChar char="n"/>
            </a:pPr>
            <a:r>
              <a:rPr lang="ja-JP" altLang="en-US" sz="2000" dirty="0" smtClean="0">
                <a:solidFill>
                  <a:prstClr val="black"/>
                </a:solidFill>
              </a:rPr>
              <a:t>土浦駅</a:t>
            </a:r>
            <a:r>
              <a:rPr lang="ja-JP" altLang="en-US" sz="2000" dirty="0">
                <a:solidFill>
                  <a:prstClr val="black"/>
                </a:solidFill>
              </a:rPr>
              <a:t>－</a:t>
            </a:r>
            <a:r>
              <a:rPr lang="ja-JP" altLang="en-US" sz="2000" dirty="0" smtClean="0">
                <a:solidFill>
                  <a:prstClr val="black"/>
                </a:solidFill>
              </a:rPr>
              <a:t>亀城公園軸の形成</a:t>
            </a:r>
            <a:endParaRPr lang="ja-JP" altLang="en-US" sz="2000" dirty="0">
              <a:solidFill>
                <a:prstClr val="black"/>
              </a:solidFill>
            </a:endParaRPr>
          </a:p>
          <a:p>
            <a:pPr marL="285750" indent="-285750">
              <a:buClr>
                <a:srgbClr val="F8806C"/>
              </a:buClr>
              <a:buFont typeface="Wingdings" panose="05000000000000000000" pitchFamily="2" charset="2"/>
              <a:buChar char="n"/>
            </a:pPr>
            <a:r>
              <a:rPr lang="ja-JP" altLang="en-US" sz="2000" dirty="0" smtClean="0">
                <a:solidFill>
                  <a:prstClr val="black"/>
                </a:solidFill>
              </a:rPr>
              <a:t>交通混雑緩和による環境負荷の低減</a:t>
            </a:r>
            <a:endParaRPr lang="ja-JP" altLang="en-US" sz="2000" dirty="0">
              <a:solidFill>
                <a:prstClr val="black"/>
              </a:solidFill>
            </a:endParaRPr>
          </a:p>
        </p:txBody>
      </p:sp>
      <p:pic>
        <p:nvPicPr>
          <p:cNvPr id="17" name="図 1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218558" y="5688895"/>
            <a:ext cx="1533377" cy="963472"/>
          </a:xfrm>
          <a:prstGeom prst="rect">
            <a:avLst/>
          </a:prstGeom>
        </p:spPr>
      </p:pic>
      <p:grpSp>
        <p:nvGrpSpPr>
          <p:cNvPr id="14" name="グループ化 13"/>
          <p:cNvGrpSpPr/>
          <p:nvPr/>
        </p:nvGrpSpPr>
        <p:grpSpPr>
          <a:xfrm>
            <a:off x="3142920" y="229953"/>
            <a:ext cx="679382" cy="633783"/>
            <a:chOff x="1577972" y="-1047318"/>
            <a:chExt cx="679382" cy="633783"/>
          </a:xfrm>
        </p:grpSpPr>
        <p:sp>
          <p:nvSpPr>
            <p:cNvPr id="18" name="角丸四角形 17"/>
            <p:cNvSpPr/>
            <p:nvPr/>
          </p:nvSpPr>
          <p:spPr>
            <a:xfrm>
              <a:off x="1577972" y="-1047318"/>
              <a:ext cx="679382" cy="633783"/>
            </a:xfrm>
            <a:prstGeom prst="roundRect">
              <a:avLst/>
            </a:prstGeom>
            <a:solidFill>
              <a:schemeClr val="bg1"/>
            </a:solidFill>
            <a:ln w="38100">
              <a:solidFill>
                <a:srgbClr val="E556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834" y="-966143"/>
              <a:ext cx="528216" cy="471432"/>
            </a:xfrm>
            <a:prstGeom prst="rect">
              <a:avLst/>
            </a:prstGeom>
          </p:spPr>
        </p:pic>
      </p:grpSp>
      <p:grpSp>
        <p:nvGrpSpPr>
          <p:cNvPr id="20" name="グループ化 19"/>
          <p:cNvGrpSpPr/>
          <p:nvPr/>
        </p:nvGrpSpPr>
        <p:grpSpPr>
          <a:xfrm>
            <a:off x="4757120" y="229953"/>
            <a:ext cx="679382" cy="633783"/>
            <a:chOff x="5471418" y="-1240631"/>
            <a:chExt cx="679382" cy="633783"/>
          </a:xfrm>
        </p:grpSpPr>
        <p:sp>
          <p:nvSpPr>
            <p:cNvPr id="21" name="角丸四角形 20"/>
            <p:cNvSpPr/>
            <p:nvPr/>
          </p:nvSpPr>
          <p:spPr>
            <a:xfrm>
              <a:off x="5471418" y="-1240631"/>
              <a:ext cx="679382" cy="633783"/>
            </a:xfrm>
            <a:prstGeom prst="roundRect">
              <a:avLst/>
            </a:prstGeom>
            <a:solidFill>
              <a:schemeClr val="bg1"/>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2" name="図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49980" y="-1087886"/>
              <a:ext cx="558526" cy="363042"/>
            </a:xfrm>
            <a:prstGeom prst="rect">
              <a:avLst/>
            </a:prstGeom>
          </p:spPr>
        </p:pic>
      </p:grpSp>
      <p:grpSp>
        <p:nvGrpSpPr>
          <p:cNvPr id="23" name="グループ化 22"/>
          <p:cNvGrpSpPr/>
          <p:nvPr/>
        </p:nvGrpSpPr>
        <p:grpSpPr>
          <a:xfrm>
            <a:off x="3950020" y="239050"/>
            <a:ext cx="679382" cy="633783"/>
            <a:chOff x="4025863" y="-1486404"/>
            <a:chExt cx="679382" cy="633783"/>
          </a:xfrm>
        </p:grpSpPr>
        <p:sp>
          <p:nvSpPr>
            <p:cNvPr id="24" name="角丸四角形 23"/>
            <p:cNvSpPr/>
            <p:nvPr/>
          </p:nvSpPr>
          <p:spPr>
            <a:xfrm>
              <a:off x="4025863" y="-1486404"/>
              <a:ext cx="679382" cy="633783"/>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5" name="図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2278" y="-1379669"/>
              <a:ext cx="616469" cy="438378"/>
            </a:xfrm>
            <a:prstGeom prst="rect">
              <a:avLst/>
            </a:prstGeom>
          </p:spPr>
        </p:pic>
      </p:gr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8</a:t>
            </a:fld>
            <a:endParaRPr lang="ja-JP" altLang="en-US" sz="2000" dirty="0">
              <a:solidFill>
                <a:prstClr val="black">
                  <a:tint val="75000"/>
                </a:prstClr>
              </a:solidFill>
            </a:endParaRPr>
          </a:p>
        </p:txBody>
      </p:sp>
    </p:spTree>
    <p:extLst>
      <p:ext uri="{BB962C8B-B14F-4D97-AF65-F5344CB8AC3E}">
        <p14:creationId xmlns:p14="http://schemas.microsoft.com/office/powerpoint/2010/main" val="3276620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9144000" cy="1037968"/>
          </a:xfrm>
          <a:prstGeom prst="rect">
            <a:avLst/>
          </a:prstGeom>
          <a:pattFill prst="pct25">
            <a:fgClr>
              <a:srgbClr val="F8806C"/>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TW" altLang="en-US" sz="4000" dirty="0">
              <a:solidFill>
                <a:prstClr val="black"/>
              </a:solidFill>
              <a:latin typeface="ＭＳ Ｐゴシック" panose="020B0600070205080204" pitchFamily="50" charset="-128"/>
              <a:ea typeface="ＭＳ Ｐゴシック" panose="020B0600070205080204" pitchFamily="50" charset="-128"/>
            </a:endParaRPr>
          </a:p>
        </p:txBody>
      </p:sp>
      <p:sp>
        <p:nvSpPr>
          <p:cNvPr id="3" name="角丸四角形 2"/>
          <p:cNvSpPr/>
          <p:nvPr/>
        </p:nvSpPr>
        <p:spPr>
          <a:xfrm>
            <a:off x="137551" y="140706"/>
            <a:ext cx="2847696" cy="756555"/>
          </a:xfrm>
          <a:prstGeom prst="roundRect">
            <a:avLst/>
          </a:prstGeom>
          <a:solidFill>
            <a:srgbClr val="F88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smtClean="0">
                <a:solidFill>
                  <a:prstClr val="white"/>
                </a:solidFill>
                <a:latin typeface="HGS明朝E" panose="02020900000000000000" pitchFamily="18" charset="-128"/>
                <a:ea typeface="HGS明朝E" panose="02020900000000000000" pitchFamily="18" charset="-128"/>
              </a:rPr>
              <a:t>中心</a:t>
            </a:r>
            <a:r>
              <a:rPr lang="ja-JP" altLang="en-US" sz="4000" dirty="0">
                <a:solidFill>
                  <a:prstClr val="white"/>
                </a:solidFill>
                <a:latin typeface="HGS明朝E" panose="02020900000000000000" pitchFamily="18" charset="-128"/>
                <a:ea typeface="HGS明朝E" panose="02020900000000000000" pitchFamily="18" charset="-128"/>
              </a:rPr>
              <a:t>市街地</a:t>
            </a:r>
          </a:p>
        </p:txBody>
      </p:sp>
      <p:sp>
        <p:nvSpPr>
          <p:cNvPr id="5" name="フレーム 4"/>
          <p:cNvSpPr/>
          <p:nvPr/>
        </p:nvSpPr>
        <p:spPr>
          <a:xfrm>
            <a:off x="150286" y="6059880"/>
            <a:ext cx="8839454" cy="690815"/>
          </a:xfrm>
          <a:prstGeom prst="frame">
            <a:avLst>
              <a:gd name="adj1" fmla="val 5717"/>
            </a:avLst>
          </a:prstGeom>
          <a:noFill/>
          <a:ln w="12700" cap="flat" cmpd="sng" algn="ctr">
            <a:solidFill>
              <a:srgbClr val="818181"/>
            </a:solidFill>
            <a:prstDash val="solid"/>
            <a:miter lim="800000"/>
          </a:ln>
          <a:effectLst/>
        </p:spPr>
        <p:txBody>
          <a:bodyPr rtlCol="0" anchor="ctr"/>
          <a:lstStyle/>
          <a:p>
            <a:pPr algn="ctr">
              <a:defRPr/>
            </a:pPr>
            <a:endParaRPr kumimoji="0" lang="en-US" altLang="ja-JP" sz="2400" kern="0" dirty="0" smtClean="0">
              <a:solidFill>
                <a:prstClr val="black"/>
              </a:solidFill>
            </a:endParaRPr>
          </a:p>
        </p:txBody>
      </p:sp>
      <p:sp>
        <p:nvSpPr>
          <p:cNvPr id="4" name="スライド番号プレースホルダー 3"/>
          <p:cNvSpPr>
            <a:spLocks noGrp="1"/>
          </p:cNvSpPr>
          <p:nvPr>
            <p:ph type="sldNum" sz="quarter" idx="12"/>
          </p:nvPr>
        </p:nvSpPr>
        <p:spPr/>
        <p:txBody>
          <a:bodyPr/>
          <a:lstStyle/>
          <a:p>
            <a:fld id="{FA8F30AE-BE2D-46FD-AE1D-351BB67E9D83}" type="slidenum">
              <a:rPr lang="ja-JP" altLang="en-US" sz="2000" smtClean="0">
                <a:solidFill>
                  <a:prstClr val="black">
                    <a:tint val="75000"/>
                  </a:prstClr>
                </a:solidFill>
              </a:rPr>
              <a:pPr/>
              <a:t>9</a:t>
            </a:fld>
            <a:endParaRPr lang="ja-JP" altLang="en-US" sz="2000">
              <a:solidFill>
                <a:prstClr val="black">
                  <a:tint val="75000"/>
                </a:prstClr>
              </a:solidFill>
            </a:endParaRPr>
          </a:p>
        </p:txBody>
      </p:sp>
      <p:sp>
        <p:nvSpPr>
          <p:cNvPr id="17" name="正方形/長方形 16"/>
          <p:cNvSpPr/>
          <p:nvPr/>
        </p:nvSpPr>
        <p:spPr>
          <a:xfrm>
            <a:off x="21216" y="2039403"/>
            <a:ext cx="1569660" cy="369332"/>
          </a:xfrm>
          <a:prstGeom prst="rect">
            <a:avLst/>
          </a:prstGeom>
        </p:spPr>
        <p:txBody>
          <a:bodyPr wrap="none">
            <a:spAutoFit/>
          </a:bodyPr>
          <a:lstStyle/>
          <a:p>
            <a:r>
              <a:rPr lang="ja-JP" altLang="en-US" dirty="0" smtClean="0">
                <a:solidFill>
                  <a:prstClr val="black"/>
                </a:solidFill>
              </a:rPr>
              <a:t>＜現地調査＞</a:t>
            </a:r>
            <a:endParaRPr lang="en-US" altLang="ja-JP" dirty="0">
              <a:solidFill>
                <a:prstClr val="black"/>
              </a:solidFill>
            </a:endParaRPr>
          </a:p>
        </p:txBody>
      </p:sp>
      <p:sp>
        <p:nvSpPr>
          <p:cNvPr id="18" name="正方形/長方形 17"/>
          <p:cNvSpPr/>
          <p:nvPr/>
        </p:nvSpPr>
        <p:spPr>
          <a:xfrm>
            <a:off x="-2421092" y="3563417"/>
            <a:ext cx="2045476" cy="12518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木造住宅</a:t>
            </a:r>
            <a:r>
              <a:rPr lang="en-US" altLang="ja-JP" dirty="0" smtClean="0">
                <a:solidFill>
                  <a:prstClr val="white"/>
                </a:solidFill>
              </a:rPr>
              <a:t>×</a:t>
            </a:r>
            <a:r>
              <a:rPr lang="ja-JP" altLang="en-US" dirty="0" smtClean="0">
                <a:solidFill>
                  <a:prstClr val="white"/>
                </a:solidFill>
              </a:rPr>
              <a:t>駐車場</a:t>
            </a:r>
            <a:endParaRPr lang="ja-JP" altLang="en-US" dirty="0">
              <a:solidFill>
                <a:prstClr val="white"/>
              </a:solidFill>
            </a:endParaRPr>
          </a:p>
        </p:txBody>
      </p:sp>
      <p:sp>
        <p:nvSpPr>
          <p:cNvPr id="21" name="正方形/長方形 20"/>
          <p:cNvSpPr/>
          <p:nvPr/>
        </p:nvSpPr>
        <p:spPr>
          <a:xfrm>
            <a:off x="-2589328" y="1464927"/>
            <a:ext cx="2032742" cy="12518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モール５０５</a:t>
            </a:r>
            <a:endParaRPr lang="en-US" altLang="ja-JP" dirty="0" smtClean="0">
              <a:solidFill>
                <a:prstClr val="white"/>
              </a:solidFill>
            </a:endParaRPr>
          </a:p>
        </p:txBody>
      </p:sp>
      <p:sp>
        <p:nvSpPr>
          <p:cNvPr id="19" name="テキスト ボックス 18"/>
          <p:cNvSpPr txBox="1"/>
          <p:nvPr/>
        </p:nvSpPr>
        <p:spPr>
          <a:xfrm>
            <a:off x="8671" y="1131894"/>
            <a:ext cx="5702202" cy="923330"/>
          </a:xfrm>
          <a:prstGeom prst="rect">
            <a:avLst/>
          </a:prstGeom>
          <a:noFill/>
        </p:spPr>
        <p:txBody>
          <a:bodyPr wrap="none" rtlCol="0">
            <a:spAutoFit/>
          </a:bodyPr>
          <a:lstStyle/>
          <a:p>
            <a:r>
              <a:rPr lang="ja-JP" altLang="en-US" dirty="0" smtClean="0">
                <a:solidFill>
                  <a:prstClr val="black"/>
                </a:solidFill>
              </a:rPr>
              <a:t>＜まちづくりの動き＞</a:t>
            </a:r>
            <a:endParaRPr lang="en-US" altLang="ja-JP" dirty="0" smtClean="0">
              <a:solidFill>
                <a:prstClr val="black"/>
              </a:solidFill>
            </a:endParaRPr>
          </a:p>
          <a:p>
            <a:r>
              <a:rPr lang="ja-JP" altLang="en-US" dirty="0" smtClean="0">
                <a:solidFill>
                  <a:prstClr val="black"/>
                </a:solidFill>
              </a:rPr>
              <a:t>　土浦駅</a:t>
            </a:r>
            <a:r>
              <a:rPr lang="ja-JP" altLang="en-US" dirty="0">
                <a:solidFill>
                  <a:prstClr val="black"/>
                </a:solidFill>
              </a:rPr>
              <a:t>西口周辺地区市街地総合</a:t>
            </a:r>
            <a:r>
              <a:rPr lang="ja-JP" altLang="en-US" dirty="0" smtClean="0">
                <a:solidFill>
                  <a:prstClr val="black"/>
                </a:solidFill>
              </a:rPr>
              <a:t>再生計画</a:t>
            </a:r>
            <a:r>
              <a:rPr lang="ja-JP" altLang="en-US" sz="1200" dirty="0" smtClean="0">
                <a:solidFill>
                  <a:prstClr val="black"/>
                </a:solidFill>
              </a:rPr>
              <a:t>（</a:t>
            </a:r>
            <a:r>
              <a:rPr lang="en-US" altLang="ja-JP" sz="1200" dirty="0" smtClean="0">
                <a:solidFill>
                  <a:prstClr val="black"/>
                </a:solidFill>
              </a:rPr>
              <a:t>H14</a:t>
            </a:r>
            <a:r>
              <a:rPr lang="ja-JP" altLang="en-US" sz="1200" dirty="0" smtClean="0">
                <a:solidFill>
                  <a:prstClr val="black"/>
                </a:solidFill>
              </a:rPr>
              <a:t>）</a:t>
            </a:r>
            <a:endParaRPr lang="en-US" altLang="ja-JP" sz="1200" dirty="0" smtClean="0">
              <a:solidFill>
                <a:prstClr val="black"/>
              </a:solidFill>
            </a:endParaRPr>
          </a:p>
          <a:p>
            <a:r>
              <a:rPr lang="ja-JP" altLang="en-US" dirty="0" smtClean="0">
                <a:solidFill>
                  <a:prstClr val="black"/>
                </a:solidFill>
              </a:rPr>
              <a:t>　都市</a:t>
            </a:r>
            <a:r>
              <a:rPr lang="ja-JP" altLang="en-US" dirty="0">
                <a:solidFill>
                  <a:prstClr val="black"/>
                </a:solidFill>
              </a:rPr>
              <a:t>構造再編に伴う土地利用転換手法調査の</a:t>
            </a:r>
            <a:r>
              <a:rPr lang="ja-JP" altLang="en-US" dirty="0" smtClean="0">
                <a:solidFill>
                  <a:prstClr val="black"/>
                </a:solidFill>
              </a:rPr>
              <a:t>結果</a:t>
            </a:r>
            <a:r>
              <a:rPr lang="en-US" altLang="ja-JP" sz="1200" dirty="0" smtClean="0">
                <a:solidFill>
                  <a:prstClr val="black"/>
                </a:solidFill>
              </a:rPr>
              <a:t>(H17)</a:t>
            </a:r>
            <a:endParaRPr lang="ja-JP" altLang="en-US" sz="1200" dirty="0">
              <a:solidFill>
                <a:prstClr val="black"/>
              </a:solidFill>
            </a:endParaRPr>
          </a:p>
        </p:txBody>
      </p:sp>
      <p:pic>
        <p:nvPicPr>
          <p:cNvPr id="24" name="図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35" y="4146099"/>
            <a:ext cx="2042557" cy="1531918"/>
          </a:xfrm>
          <a:prstGeom prst="rect">
            <a:avLst/>
          </a:prstGeom>
          <a:ln>
            <a:noFill/>
          </a:ln>
          <a:effectLst>
            <a:outerShdw blurRad="292100" dist="139700" dir="2700000" algn="tl" rotWithShape="0">
              <a:srgbClr val="333333">
                <a:alpha val="65000"/>
              </a:srgbClr>
            </a:outerShdw>
          </a:effectLst>
        </p:spPr>
      </p:pic>
      <p:pic>
        <p:nvPicPr>
          <p:cNvPr id="1029" name="Picture 5" descr="http://3.bp.blogspot.com/-f3f2D9hd0O8/UP54cZJYoiI/AAAAAAAALAo/UKafgH3Rk14/s1600/man_kangaechu.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4578" y="4766212"/>
            <a:ext cx="910104" cy="1339432"/>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126317" y="5679774"/>
            <a:ext cx="2488181" cy="338554"/>
          </a:xfrm>
          <a:prstGeom prst="rect">
            <a:avLst/>
          </a:prstGeom>
          <a:noFill/>
        </p:spPr>
        <p:txBody>
          <a:bodyPr wrap="none" rtlCol="0">
            <a:spAutoFit/>
          </a:bodyPr>
          <a:lstStyle/>
          <a:p>
            <a:pPr algn="r"/>
            <a:r>
              <a:rPr lang="ja-JP" altLang="en-US" sz="1600" dirty="0" smtClean="0">
                <a:solidFill>
                  <a:prstClr val="black"/>
                </a:solidFill>
              </a:rPr>
              <a:t>＜都市計画課ヒアリング＞</a:t>
            </a:r>
            <a:endParaRPr lang="en-US" altLang="ja-JP" sz="1600" dirty="0" smtClean="0">
              <a:solidFill>
                <a:prstClr val="black"/>
              </a:solidFill>
            </a:endParaRPr>
          </a:p>
        </p:txBody>
      </p:sp>
      <p:sp>
        <p:nvSpPr>
          <p:cNvPr id="30" name="円形吹き出し 29"/>
          <p:cNvSpPr/>
          <p:nvPr/>
        </p:nvSpPr>
        <p:spPr>
          <a:xfrm>
            <a:off x="2803789" y="4113193"/>
            <a:ext cx="2063816" cy="1487112"/>
          </a:xfrm>
          <a:prstGeom prst="wedgeEllipseCallout">
            <a:avLst>
              <a:gd name="adj1" fmla="val -44906"/>
              <a:gd name="adj2" fmla="val 4906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rPr>
              <a:t>問題意識はあるが計画は停滞中</a:t>
            </a:r>
            <a:endParaRPr lang="ja-JP" altLang="en-US" sz="2000" dirty="0">
              <a:solidFill>
                <a:prstClr val="black"/>
              </a:solidFill>
            </a:endParaRPr>
          </a:p>
        </p:txBody>
      </p:sp>
      <p:sp>
        <p:nvSpPr>
          <p:cNvPr id="37" name="正方形/長方形 36"/>
          <p:cNvSpPr/>
          <p:nvPr/>
        </p:nvSpPr>
        <p:spPr>
          <a:xfrm>
            <a:off x="64010" y="6151408"/>
            <a:ext cx="9044464" cy="523220"/>
          </a:xfrm>
          <a:prstGeom prst="rect">
            <a:avLst/>
          </a:prstGeom>
        </p:spPr>
        <p:txBody>
          <a:bodyPr wrap="none">
            <a:spAutoFit/>
          </a:bodyPr>
          <a:lstStyle/>
          <a:p>
            <a:r>
              <a:rPr lang="ja-JP" altLang="en-US" sz="2800" dirty="0" smtClean="0">
                <a:solidFill>
                  <a:prstClr val="black"/>
                </a:solidFill>
              </a:rPr>
              <a:t>中心市街地活性化のために一体的な施策を打ち出していく</a:t>
            </a:r>
            <a:endParaRPr lang="ja-JP" altLang="en-US" sz="2800" dirty="0">
              <a:solidFill>
                <a:prstClr val="black"/>
              </a:solidFill>
            </a:endParaRPr>
          </a:p>
        </p:txBody>
      </p:sp>
      <p:pic>
        <p:nvPicPr>
          <p:cNvPr id="41" name="図 40"/>
          <p:cNvPicPr>
            <a:picLocks noChangeAspect="1"/>
          </p:cNvPicPr>
          <p:nvPr/>
        </p:nvPicPr>
        <p:blipFill rotWithShape="1">
          <a:blip r:embed="rId5">
            <a:extLst>
              <a:ext uri="{28A0092B-C50C-407E-A947-70E740481C1C}">
                <a14:useLocalDpi xmlns:a14="http://schemas.microsoft.com/office/drawing/2010/main" val="0"/>
              </a:ext>
            </a:extLst>
          </a:blip>
          <a:srcRect l="27733" t="9458" r="23430" b="6667"/>
          <a:stretch/>
        </p:blipFill>
        <p:spPr>
          <a:xfrm>
            <a:off x="4991441" y="2400422"/>
            <a:ext cx="4068259" cy="3620848"/>
          </a:xfrm>
          <a:prstGeom prst="rect">
            <a:avLst/>
          </a:prstGeom>
          <a:pattFill prst="smConfetti">
            <a:fgClr>
              <a:schemeClr val="accent1"/>
            </a:fgClr>
            <a:bgClr>
              <a:schemeClr val="bg1"/>
            </a:bgClr>
          </a:pattFill>
        </p:spPr>
      </p:pic>
      <p:sp>
        <p:nvSpPr>
          <p:cNvPr id="35" name="右矢印 34"/>
          <p:cNvSpPr/>
          <p:nvPr/>
        </p:nvSpPr>
        <p:spPr>
          <a:xfrm>
            <a:off x="4060046" y="3665838"/>
            <a:ext cx="1007249" cy="597093"/>
          </a:xfrm>
          <a:prstGeom prst="rightArrow">
            <a:avLst/>
          </a:prstGeom>
          <a:solidFill>
            <a:srgbClr val="F880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一方で</a:t>
            </a:r>
            <a:endParaRPr lang="ja-JP" altLang="en-US" dirty="0">
              <a:solidFill>
                <a:prstClr val="white"/>
              </a:solidFill>
            </a:endParaRPr>
          </a:p>
        </p:txBody>
      </p:sp>
      <p:sp>
        <p:nvSpPr>
          <p:cNvPr id="38" name="円/楕円 37"/>
          <p:cNvSpPr/>
          <p:nvPr/>
        </p:nvSpPr>
        <p:spPr>
          <a:xfrm>
            <a:off x="7768046" y="5574240"/>
            <a:ext cx="452846" cy="400270"/>
          </a:xfrm>
          <a:prstGeom prst="ellipse">
            <a:avLst/>
          </a:prstGeom>
          <a:noFill/>
          <a:ln w="38100">
            <a:solidFill>
              <a:srgbClr val="5B9B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9" name="乗算記号 38"/>
          <p:cNvSpPr/>
          <p:nvPr/>
        </p:nvSpPr>
        <p:spPr>
          <a:xfrm>
            <a:off x="4682062" y="1217622"/>
            <a:ext cx="797034" cy="637403"/>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4" name="乗算記号 43"/>
          <p:cNvSpPr/>
          <p:nvPr/>
        </p:nvSpPr>
        <p:spPr>
          <a:xfrm>
            <a:off x="5479096" y="1597213"/>
            <a:ext cx="797034" cy="637403"/>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円/楕円 44"/>
          <p:cNvSpPr/>
          <p:nvPr/>
        </p:nvSpPr>
        <p:spPr>
          <a:xfrm rot="1421347">
            <a:off x="8644889" y="4777928"/>
            <a:ext cx="238485" cy="927746"/>
          </a:xfrm>
          <a:prstGeom prst="ellipse">
            <a:avLst/>
          </a:prstGeom>
          <a:noFill/>
          <a:ln w="38100">
            <a:solidFill>
              <a:srgbClr val="5B9B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42" name="直線コネクタ 41"/>
          <p:cNvCxnSpPr>
            <a:stCxn id="38" idx="2"/>
            <a:endCxn id="49" idx="3"/>
          </p:cNvCxnSpPr>
          <p:nvPr/>
        </p:nvCxnSpPr>
        <p:spPr>
          <a:xfrm flipH="1" flipV="1">
            <a:off x="7628148" y="5772743"/>
            <a:ext cx="139898" cy="1632"/>
          </a:xfrm>
          <a:prstGeom prst="line">
            <a:avLst/>
          </a:prstGeom>
          <a:ln w="38100">
            <a:solidFill>
              <a:srgbClr val="5B9BD5"/>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a:stCxn id="45" idx="1"/>
            <a:endCxn id="55" idx="2"/>
          </p:cNvCxnSpPr>
          <p:nvPr/>
        </p:nvCxnSpPr>
        <p:spPr>
          <a:xfrm flipH="1" flipV="1">
            <a:off x="8367511" y="4558664"/>
            <a:ext cx="451193" cy="348891"/>
          </a:xfrm>
          <a:prstGeom prst="line">
            <a:avLst/>
          </a:prstGeom>
          <a:ln w="38100">
            <a:solidFill>
              <a:srgbClr val="5B9BD5"/>
            </a:solidFill>
          </a:ln>
        </p:spPr>
        <p:style>
          <a:lnRef idx="1">
            <a:schemeClr val="accent1"/>
          </a:lnRef>
          <a:fillRef idx="0">
            <a:schemeClr val="accent1"/>
          </a:fillRef>
          <a:effectRef idx="0">
            <a:schemeClr val="accent1"/>
          </a:effectRef>
          <a:fontRef idx="minor">
            <a:schemeClr val="tx1"/>
          </a:fontRef>
        </p:style>
      </p:cxnSp>
      <p:sp>
        <p:nvSpPr>
          <p:cNvPr id="49" name="テキスト ボックス 48"/>
          <p:cNvSpPr txBox="1"/>
          <p:nvPr/>
        </p:nvSpPr>
        <p:spPr>
          <a:xfrm>
            <a:off x="6289320" y="5588077"/>
            <a:ext cx="1338828" cy="369332"/>
          </a:xfrm>
          <a:prstGeom prst="rect">
            <a:avLst/>
          </a:prstGeom>
          <a:solidFill>
            <a:schemeClr val="bg1"/>
          </a:solidFill>
          <a:ln w="38100">
            <a:solidFill>
              <a:srgbClr val="5B9BD5"/>
            </a:solidFill>
          </a:ln>
        </p:spPr>
        <p:txBody>
          <a:bodyPr wrap="none" rtlCol="0">
            <a:spAutoFit/>
          </a:bodyPr>
          <a:lstStyle/>
          <a:p>
            <a:r>
              <a:rPr lang="ja-JP" altLang="en-US" dirty="0" smtClean="0">
                <a:solidFill>
                  <a:prstClr val="black"/>
                </a:solidFill>
              </a:rPr>
              <a:t>市役所移転</a:t>
            </a:r>
            <a:endParaRPr lang="ja-JP" altLang="en-US" dirty="0">
              <a:solidFill>
                <a:prstClr val="black"/>
              </a:solidFill>
            </a:endParaRPr>
          </a:p>
        </p:txBody>
      </p:sp>
      <p:sp>
        <p:nvSpPr>
          <p:cNvPr id="55" name="テキスト ボックス 54"/>
          <p:cNvSpPr txBox="1"/>
          <p:nvPr/>
        </p:nvSpPr>
        <p:spPr>
          <a:xfrm>
            <a:off x="7698097" y="4189332"/>
            <a:ext cx="1338828" cy="369332"/>
          </a:xfrm>
          <a:prstGeom prst="rect">
            <a:avLst/>
          </a:prstGeom>
          <a:solidFill>
            <a:schemeClr val="bg1"/>
          </a:solidFill>
          <a:ln w="38100">
            <a:solidFill>
              <a:srgbClr val="5B9BD5"/>
            </a:solidFill>
          </a:ln>
        </p:spPr>
        <p:txBody>
          <a:bodyPr wrap="none" rtlCol="0">
            <a:spAutoFit/>
          </a:bodyPr>
          <a:lstStyle/>
          <a:p>
            <a:r>
              <a:rPr lang="ja-JP" altLang="en-US" dirty="0" smtClean="0">
                <a:solidFill>
                  <a:prstClr val="black"/>
                </a:solidFill>
              </a:rPr>
              <a:t>駅北再開発</a:t>
            </a:r>
            <a:endParaRPr lang="ja-JP" altLang="en-US" dirty="0">
              <a:solidFill>
                <a:prstClr val="black"/>
              </a:solidFill>
            </a:endParaRPr>
          </a:p>
        </p:txBody>
      </p:sp>
      <p:sp>
        <p:nvSpPr>
          <p:cNvPr id="89" name="フリーフォーム 88"/>
          <p:cNvSpPr/>
          <p:nvPr/>
        </p:nvSpPr>
        <p:spPr>
          <a:xfrm>
            <a:off x="5950283" y="2641636"/>
            <a:ext cx="1330083" cy="2124576"/>
          </a:xfrm>
          <a:custGeom>
            <a:avLst/>
            <a:gdLst>
              <a:gd name="connsiteX0" fmla="*/ 0 w 1762125"/>
              <a:gd name="connsiteY0" fmla="*/ 257175 h 2962275"/>
              <a:gd name="connsiteX1" fmla="*/ 323850 w 1762125"/>
              <a:gd name="connsiteY1" fmla="*/ 609600 h 2962275"/>
              <a:gd name="connsiteX2" fmla="*/ 638175 w 1762125"/>
              <a:gd name="connsiteY2" fmla="*/ 1362075 h 2962275"/>
              <a:gd name="connsiteX3" fmla="*/ 695325 w 1762125"/>
              <a:gd name="connsiteY3" fmla="*/ 1657350 h 2962275"/>
              <a:gd name="connsiteX4" fmla="*/ 838200 w 1762125"/>
              <a:gd name="connsiteY4" fmla="*/ 2038350 h 2962275"/>
              <a:gd name="connsiteX5" fmla="*/ 1181100 w 1762125"/>
              <a:gd name="connsiteY5" fmla="*/ 2562225 h 2962275"/>
              <a:gd name="connsiteX6" fmla="*/ 1457325 w 1762125"/>
              <a:gd name="connsiteY6" fmla="*/ 2838450 h 2962275"/>
              <a:gd name="connsiteX7" fmla="*/ 1543050 w 1762125"/>
              <a:gd name="connsiteY7" fmla="*/ 2962275 h 2962275"/>
              <a:gd name="connsiteX8" fmla="*/ 1762125 w 1762125"/>
              <a:gd name="connsiteY8" fmla="*/ 2733675 h 2962275"/>
              <a:gd name="connsiteX9" fmla="*/ 1381125 w 1762125"/>
              <a:gd name="connsiteY9" fmla="*/ 2343150 h 2962275"/>
              <a:gd name="connsiteX10" fmla="*/ 1209675 w 1762125"/>
              <a:gd name="connsiteY10" fmla="*/ 2114550 h 2962275"/>
              <a:gd name="connsiteX11" fmla="*/ 1114425 w 1762125"/>
              <a:gd name="connsiteY11" fmla="*/ 1933575 h 2962275"/>
              <a:gd name="connsiteX12" fmla="*/ 1000125 w 1762125"/>
              <a:gd name="connsiteY12" fmla="*/ 1685925 h 2962275"/>
              <a:gd name="connsiteX13" fmla="*/ 942975 w 1762125"/>
              <a:gd name="connsiteY13" fmla="*/ 1381125 h 2962275"/>
              <a:gd name="connsiteX14" fmla="*/ 923925 w 1762125"/>
              <a:gd name="connsiteY14" fmla="*/ 1257300 h 2962275"/>
              <a:gd name="connsiteX15" fmla="*/ 762000 w 1762125"/>
              <a:gd name="connsiteY15" fmla="*/ 933450 h 2962275"/>
              <a:gd name="connsiteX16" fmla="*/ 561975 w 1762125"/>
              <a:gd name="connsiteY16" fmla="*/ 438150 h 2962275"/>
              <a:gd name="connsiteX17" fmla="*/ 142875 w 1762125"/>
              <a:gd name="connsiteY17" fmla="*/ 0 h 2962275"/>
              <a:gd name="connsiteX18" fmla="*/ 0 w 1762125"/>
              <a:gd name="connsiteY18" fmla="*/ 257175 h 2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62125" h="2962275">
                <a:moveTo>
                  <a:pt x="0" y="257175"/>
                </a:moveTo>
                <a:lnTo>
                  <a:pt x="323850" y="609600"/>
                </a:lnTo>
                <a:lnTo>
                  <a:pt x="638175" y="1362075"/>
                </a:lnTo>
                <a:lnTo>
                  <a:pt x="695325" y="1657350"/>
                </a:lnTo>
                <a:lnTo>
                  <a:pt x="838200" y="2038350"/>
                </a:lnTo>
                <a:lnTo>
                  <a:pt x="1181100" y="2562225"/>
                </a:lnTo>
                <a:lnTo>
                  <a:pt x="1457325" y="2838450"/>
                </a:lnTo>
                <a:lnTo>
                  <a:pt x="1543050" y="2962275"/>
                </a:lnTo>
                <a:lnTo>
                  <a:pt x="1762125" y="2733675"/>
                </a:lnTo>
                <a:lnTo>
                  <a:pt x="1381125" y="2343150"/>
                </a:lnTo>
                <a:lnTo>
                  <a:pt x="1209675" y="2114550"/>
                </a:lnTo>
                <a:lnTo>
                  <a:pt x="1114425" y="1933575"/>
                </a:lnTo>
                <a:lnTo>
                  <a:pt x="1000125" y="1685925"/>
                </a:lnTo>
                <a:lnTo>
                  <a:pt x="942975" y="1381125"/>
                </a:lnTo>
                <a:lnTo>
                  <a:pt x="923925" y="1257300"/>
                </a:lnTo>
                <a:lnTo>
                  <a:pt x="762000" y="933450"/>
                </a:lnTo>
                <a:lnTo>
                  <a:pt x="561975" y="438150"/>
                </a:lnTo>
                <a:lnTo>
                  <a:pt x="142875" y="0"/>
                </a:lnTo>
                <a:lnTo>
                  <a:pt x="0" y="257175"/>
                </a:lnTo>
                <a:close/>
              </a:path>
            </a:pathLst>
          </a:custGeom>
          <a:noFill/>
          <a:ln w="3810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91" name="テキスト ボックス 90"/>
          <p:cNvSpPr txBox="1"/>
          <p:nvPr/>
        </p:nvSpPr>
        <p:spPr>
          <a:xfrm>
            <a:off x="5067295" y="4844369"/>
            <a:ext cx="2076756" cy="646331"/>
          </a:xfrm>
          <a:prstGeom prst="rect">
            <a:avLst/>
          </a:prstGeom>
          <a:solidFill>
            <a:srgbClr val="F8806C"/>
          </a:solidFill>
          <a:ln w="38100">
            <a:solidFill>
              <a:srgbClr val="F8806C"/>
            </a:solidFill>
          </a:ln>
        </p:spPr>
        <p:txBody>
          <a:bodyPr wrap="square" rtlCol="0">
            <a:spAutoFit/>
          </a:bodyPr>
          <a:lstStyle/>
          <a:p>
            <a:r>
              <a:rPr lang="ja-JP" altLang="en-US" dirty="0">
                <a:solidFill>
                  <a:prstClr val="white"/>
                </a:solidFill>
              </a:rPr>
              <a:t>土浦駅－亀城公園軸の形成</a:t>
            </a:r>
          </a:p>
        </p:txBody>
      </p:sp>
      <p:cxnSp>
        <p:nvCxnSpPr>
          <p:cNvPr id="1050" name="直線コネクタ 1049"/>
          <p:cNvCxnSpPr>
            <a:stCxn id="91" idx="0"/>
            <a:endCxn id="89" idx="3"/>
          </p:cNvCxnSpPr>
          <p:nvPr/>
        </p:nvCxnSpPr>
        <p:spPr>
          <a:xfrm flipV="1">
            <a:off x="6105673" y="3830306"/>
            <a:ext cx="369454" cy="1014063"/>
          </a:xfrm>
          <a:prstGeom prst="line">
            <a:avLst/>
          </a:prstGeom>
          <a:ln w="38100">
            <a:solidFill>
              <a:srgbClr val="F8806C"/>
            </a:solidFill>
          </a:ln>
        </p:spPr>
        <p:style>
          <a:lnRef idx="1">
            <a:schemeClr val="accent1"/>
          </a:lnRef>
          <a:fillRef idx="0">
            <a:schemeClr val="accent1"/>
          </a:fillRef>
          <a:effectRef idx="0">
            <a:schemeClr val="accent1"/>
          </a:effectRef>
          <a:fontRef idx="minor">
            <a:schemeClr val="tx1"/>
          </a:fontRef>
        </p:style>
      </p:cxnSp>
      <p:sp>
        <p:nvSpPr>
          <p:cNvPr id="94" name="フリーフォーム 93"/>
          <p:cNvSpPr/>
          <p:nvPr/>
        </p:nvSpPr>
        <p:spPr>
          <a:xfrm>
            <a:off x="7269908" y="4636074"/>
            <a:ext cx="1638961" cy="952003"/>
          </a:xfrm>
          <a:custGeom>
            <a:avLst/>
            <a:gdLst>
              <a:gd name="connsiteX0" fmla="*/ 0 w 2047164"/>
              <a:gd name="connsiteY0" fmla="*/ 95534 h 1323832"/>
              <a:gd name="connsiteX1" fmla="*/ 122830 w 2047164"/>
              <a:gd name="connsiteY1" fmla="*/ 416256 h 1323832"/>
              <a:gd name="connsiteX2" fmla="*/ 156949 w 2047164"/>
              <a:gd name="connsiteY2" fmla="*/ 491319 h 1323832"/>
              <a:gd name="connsiteX3" fmla="*/ 348018 w 2047164"/>
              <a:gd name="connsiteY3" fmla="*/ 736979 h 1323832"/>
              <a:gd name="connsiteX4" fmla="*/ 491319 w 2047164"/>
              <a:gd name="connsiteY4" fmla="*/ 880280 h 1323832"/>
              <a:gd name="connsiteX5" fmla="*/ 580030 w 2047164"/>
              <a:gd name="connsiteY5" fmla="*/ 955343 h 1323832"/>
              <a:gd name="connsiteX6" fmla="*/ 675564 w 2047164"/>
              <a:gd name="connsiteY6" fmla="*/ 1050877 h 1323832"/>
              <a:gd name="connsiteX7" fmla="*/ 1378424 w 2047164"/>
              <a:gd name="connsiteY7" fmla="*/ 1323832 h 1323832"/>
              <a:gd name="connsiteX8" fmla="*/ 2047164 w 2047164"/>
              <a:gd name="connsiteY8" fmla="*/ 13647 h 1323832"/>
              <a:gd name="connsiteX9" fmla="*/ 1917510 w 2047164"/>
              <a:gd name="connsiteY9" fmla="*/ 0 h 1323832"/>
              <a:gd name="connsiteX10" fmla="*/ 1753737 w 2047164"/>
              <a:gd name="connsiteY10" fmla="*/ 6823 h 1323832"/>
              <a:gd name="connsiteX11" fmla="*/ 1535373 w 2047164"/>
              <a:gd name="connsiteY11" fmla="*/ 95534 h 1323832"/>
              <a:gd name="connsiteX12" fmla="*/ 1351128 w 2047164"/>
              <a:gd name="connsiteY12" fmla="*/ 218364 h 1323832"/>
              <a:gd name="connsiteX13" fmla="*/ 1248770 w 2047164"/>
              <a:gd name="connsiteY13" fmla="*/ 279779 h 1323832"/>
              <a:gd name="connsiteX14" fmla="*/ 1105468 w 2047164"/>
              <a:gd name="connsiteY14" fmla="*/ 348017 h 1323832"/>
              <a:gd name="connsiteX15" fmla="*/ 880280 w 2047164"/>
              <a:gd name="connsiteY15" fmla="*/ 348017 h 1323832"/>
              <a:gd name="connsiteX16" fmla="*/ 573206 w 2047164"/>
              <a:gd name="connsiteY16" fmla="*/ 279779 h 1323832"/>
              <a:gd name="connsiteX17" fmla="*/ 259307 w 2047164"/>
              <a:gd name="connsiteY17" fmla="*/ 211540 h 1323832"/>
              <a:gd name="connsiteX18" fmla="*/ 129653 w 2047164"/>
              <a:gd name="connsiteY18" fmla="*/ 177420 h 1323832"/>
              <a:gd name="connsiteX19" fmla="*/ 0 w 2047164"/>
              <a:gd name="connsiteY19" fmla="*/ 95534 h 132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7164" h="1323832">
                <a:moveTo>
                  <a:pt x="0" y="95534"/>
                </a:moveTo>
                <a:lnTo>
                  <a:pt x="122830" y="416256"/>
                </a:lnTo>
                <a:lnTo>
                  <a:pt x="156949" y="491319"/>
                </a:lnTo>
                <a:lnTo>
                  <a:pt x="348018" y="736979"/>
                </a:lnTo>
                <a:lnTo>
                  <a:pt x="491319" y="880280"/>
                </a:lnTo>
                <a:lnTo>
                  <a:pt x="580030" y="955343"/>
                </a:lnTo>
                <a:lnTo>
                  <a:pt x="675564" y="1050877"/>
                </a:lnTo>
                <a:lnTo>
                  <a:pt x="1378424" y="1323832"/>
                </a:lnTo>
                <a:lnTo>
                  <a:pt x="2047164" y="13647"/>
                </a:lnTo>
                <a:lnTo>
                  <a:pt x="1917510" y="0"/>
                </a:lnTo>
                <a:lnTo>
                  <a:pt x="1753737" y="6823"/>
                </a:lnTo>
                <a:lnTo>
                  <a:pt x="1535373" y="95534"/>
                </a:lnTo>
                <a:lnTo>
                  <a:pt x="1351128" y="218364"/>
                </a:lnTo>
                <a:lnTo>
                  <a:pt x="1248770" y="279779"/>
                </a:lnTo>
                <a:lnTo>
                  <a:pt x="1105468" y="348017"/>
                </a:lnTo>
                <a:lnTo>
                  <a:pt x="880280" y="348017"/>
                </a:lnTo>
                <a:lnTo>
                  <a:pt x="573206" y="279779"/>
                </a:lnTo>
                <a:lnTo>
                  <a:pt x="259307" y="211540"/>
                </a:lnTo>
                <a:lnTo>
                  <a:pt x="129653" y="177420"/>
                </a:lnTo>
                <a:lnTo>
                  <a:pt x="0" y="95534"/>
                </a:lnTo>
                <a:close/>
              </a:path>
            </a:pathLst>
          </a:custGeom>
          <a:noFill/>
          <a:ln w="38100">
            <a:solidFill>
              <a:srgbClr val="F8806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prstClr val="white"/>
              </a:solidFill>
            </a:endParaRPr>
          </a:p>
        </p:txBody>
      </p:sp>
      <p:sp>
        <p:nvSpPr>
          <p:cNvPr id="96" name="テキスト ボックス 95"/>
          <p:cNvSpPr txBox="1"/>
          <p:nvPr/>
        </p:nvSpPr>
        <p:spPr>
          <a:xfrm>
            <a:off x="6651182" y="2716757"/>
            <a:ext cx="2502255" cy="646331"/>
          </a:xfrm>
          <a:prstGeom prst="rect">
            <a:avLst/>
          </a:prstGeom>
          <a:solidFill>
            <a:srgbClr val="F8806C"/>
          </a:solidFill>
          <a:ln w="38100">
            <a:solidFill>
              <a:srgbClr val="F8806C"/>
            </a:solidFill>
          </a:ln>
        </p:spPr>
        <p:txBody>
          <a:bodyPr wrap="square" rtlCol="0">
            <a:spAutoFit/>
          </a:bodyPr>
          <a:lstStyle/>
          <a:p>
            <a:r>
              <a:rPr lang="ja-JP" altLang="en-US" dirty="0">
                <a:solidFill>
                  <a:prstClr val="white"/>
                </a:solidFill>
              </a:rPr>
              <a:t>大和町再開発事業</a:t>
            </a:r>
          </a:p>
          <a:p>
            <a:r>
              <a:rPr lang="ja-JP" altLang="en-US" dirty="0">
                <a:solidFill>
                  <a:prstClr val="white"/>
                </a:solidFill>
              </a:rPr>
              <a:t>モール５０５の減築再編</a:t>
            </a:r>
          </a:p>
        </p:txBody>
      </p:sp>
      <p:cxnSp>
        <p:nvCxnSpPr>
          <p:cNvPr id="98" name="直線コネクタ 97"/>
          <p:cNvCxnSpPr>
            <a:stCxn id="94" idx="14"/>
            <a:endCxn id="96" idx="2"/>
          </p:cNvCxnSpPr>
          <p:nvPr/>
        </p:nvCxnSpPr>
        <p:spPr>
          <a:xfrm flipH="1" flipV="1">
            <a:off x="7902310" y="3363088"/>
            <a:ext cx="252636" cy="1523254"/>
          </a:xfrm>
          <a:prstGeom prst="line">
            <a:avLst/>
          </a:prstGeom>
          <a:ln w="38100">
            <a:solidFill>
              <a:srgbClr val="F8806C"/>
            </a:solidFill>
          </a:ln>
        </p:spPr>
        <p:style>
          <a:lnRef idx="1">
            <a:schemeClr val="accent1"/>
          </a:lnRef>
          <a:fillRef idx="0">
            <a:schemeClr val="accent1"/>
          </a:fillRef>
          <a:effectRef idx="0">
            <a:schemeClr val="accent1"/>
          </a:effectRef>
          <a:fontRef idx="minor">
            <a:schemeClr val="tx1"/>
          </a:fontRef>
        </p:style>
      </p:cxnSp>
      <p:pic>
        <p:nvPicPr>
          <p:cNvPr id="31" name="図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23711" y="2390442"/>
            <a:ext cx="1914460" cy="1435845"/>
          </a:xfrm>
          <a:prstGeom prst="rect">
            <a:avLst/>
          </a:prstGeom>
          <a:ln>
            <a:noFill/>
          </a:ln>
          <a:effectLst>
            <a:outerShdw blurRad="292100" dist="139700" dir="2700000" algn="tl" rotWithShape="0">
              <a:srgbClr val="333333">
                <a:alpha val="65000"/>
              </a:srgbClr>
            </a:outerShdw>
          </a:effectLst>
        </p:spPr>
      </p:pic>
      <p:pic>
        <p:nvPicPr>
          <p:cNvPr id="6" name="図 5"/>
          <p:cNvPicPr>
            <a:picLocks noChangeAspect="1"/>
          </p:cNvPicPr>
          <p:nvPr/>
        </p:nvPicPr>
        <p:blipFill>
          <a:blip r:embed="rId7" cstate="print">
            <a:extLst>
              <a:ext uri="{BEBA8EAE-BF5A-486C-A8C5-ECC9F3942E4B}">
                <a14:imgProps xmlns:a14="http://schemas.microsoft.com/office/drawing/2010/main">
                  <a14:imgLayer r:embed="rId8">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263765" y="169023"/>
            <a:ext cx="1823067" cy="1367300"/>
          </a:xfrm>
          <a:prstGeom prst="rect">
            <a:avLst/>
          </a:prstGeom>
        </p:spPr>
      </p:pic>
      <p:pic>
        <p:nvPicPr>
          <p:cNvPr id="7" name="図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732" y="2389206"/>
            <a:ext cx="1950623" cy="1462967"/>
          </a:xfrm>
          <a:prstGeom prst="rect">
            <a:avLst/>
          </a:prstGeom>
        </p:spPr>
      </p:pic>
      <p:sp>
        <p:nvSpPr>
          <p:cNvPr id="34" name="テキスト ボックス 33"/>
          <p:cNvSpPr txBox="1"/>
          <p:nvPr/>
        </p:nvSpPr>
        <p:spPr>
          <a:xfrm>
            <a:off x="91323" y="3642243"/>
            <a:ext cx="1961439" cy="338554"/>
          </a:xfrm>
          <a:prstGeom prst="rect">
            <a:avLst/>
          </a:prstGeom>
          <a:solidFill>
            <a:schemeClr val="bg1"/>
          </a:solidFill>
          <a:ln>
            <a:solidFill>
              <a:schemeClr val="tx1"/>
            </a:solidFill>
          </a:ln>
        </p:spPr>
        <p:txBody>
          <a:bodyPr wrap="square" rtlCol="0">
            <a:spAutoFit/>
          </a:bodyPr>
          <a:lstStyle/>
          <a:p>
            <a:pPr algn="ctr"/>
            <a:r>
              <a:rPr lang="ja-JP" altLang="en-US" sz="1600" dirty="0" smtClean="0"/>
              <a:t>大和町</a:t>
            </a:r>
            <a:r>
              <a:rPr lang="en-US" altLang="ja-JP" sz="1600" dirty="0" smtClean="0"/>
              <a:t>5</a:t>
            </a:r>
            <a:r>
              <a:rPr lang="ja-JP" altLang="en-US" sz="1600" dirty="0" smtClean="0"/>
              <a:t>丁目内</a:t>
            </a:r>
            <a:endParaRPr kumimoji="1" lang="ja-JP" altLang="en-US" sz="1600" dirty="0"/>
          </a:p>
        </p:txBody>
      </p:sp>
      <p:sp>
        <p:nvSpPr>
          <p:cNvPr id="36" name="テキスト ボックス 35"/>
          <p:cNvSpPr txBox="1"/>
          <p:nvPr/>
        </p:nvSpPr>
        <p:spPr>
          <a:xfrm>
            <a:off x="2109490" y="3642243"/>
            <a:ext cx="1928681" cy="338554"/>
          </a:xfrm>
          <a:prstGeom prst="rect">
            <a:avLst/>
          </a:prstGeom>
          <a:solidFill>
            <a:schemeClr val="bg1"/>
          </a:solidFill>
          <a:ln>
            <a:solidFill>
              <a:schemeClr val="tx1"/>
            </a:solidFill>
          </a:ln>
        </p:spPr>
        <p:txBody>
          <a:bodyPr wrap="square" rtlCol="0">
            <a:spAutoFit/>
          </a:bodyPr>
          <a:lstStyle/>
          <a:p>
            <a:pPr algn="ctr"/>
            <a:r>
              <a:rPr lang="ja-JP" altLang="en-US" sz="1600" dirty="0" smtClean="0"/>
              <a:t>モール５０５</a:t>
            </a:r>
            <a:endParaRPr kumimoji="1" lang="ja-JP" altLang="en-US" sz="1600" dirty="0"/>
          </a:p>
        </p:txBody>
      </p:sp>
    </p:spTree>
    <p:extLst>
      <p:ext uri="{BB962C8B-B14F-4D97-AF65-F5344CB8AC3E}">
        <p14:creationId xmlns:p14="http://schemas.microsoft.com/office/powerpoint/2010/main" val="116988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2"/>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4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5" grpId="0" animBg="1"/>
      <p:bldP spid="49" grpId="0" animBg="1"/>
      <p:bldP spid="55" grpId="0" animBg="1"/>
      <p:bldP spid="89" grpId="0" animBg="1"/>
      <p:bldP spid="91" grpId="0" animBg="1"/>
      <p:bldP spid="94" grpId="0" animBg="1"/>
      <p:bldP spid="96"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2893</TotalTime>
  <Words>3357</Words>
  <Application>Microsoft Office PowerPoint</Application>
  <PresentationFormat>画面に合わせる (4:3)</PresentationFormat>
  <Paragraphs>974</Paragraphs>
  <Slides>59</Slides>
  <Notes>9</Notes>
  <HiddenSlides>18</HiddenSlides>
  <MMClips>0</MMClips>
  <ScaleCrop>false</ScaleCrop>
  <HeadingPairs>
    <vt:vector size="6" baseType="variant">
      <vt:variant>
        <vt:lpstr>使用されているフォント</vt:lpstr>
      </vt:variant>
      <vt:variant>
        <vt:i4>6</vt:i4>
      </vt:variant>
      <vt:variant>
        <vt:lpstr>テーマ</vt:lpstr>
      </vt:variant>
      <vt:variant>
        <vt:i4>8</vt:i4>
      </vt:variant>
      <vt:variant>
        <vt:lpstr>スライド タイトル</vt:lpstr>
      </vt:variant>
      <vt:variant>
        <vt:i4>59</vt:i4>
      </vt:variant>
    </vt:vector>
  </HeadingPairs>
  <TitlesOfParts>
    <vt:vector size="73" baseType="lpstr">
      <vt:lpstr>HGS明朝E</vt:lpstr>
      <vt:lpstr>ＭＳ Ｐゴシック</vt:lpstr>
      <vt:lpstr>Arial</vt:lpstr>
      <vt:lpstr>Calibri</vt:lpstr>
      <vt:lpstr>Calibri Light</vt:lpstr>
      <vt:lpstr>Wingdings</vt:lpstr>
      <vt:lpstr>Office テーマ</vt:lpstr>
      <vt:lpstr>2_Office テーマ</vt:lpstr>
      <vt:lpstr>ホワイト</vt:lpstr>
      <vt:lpstr>1_Office テーマ</vt:lpstr>
      <vt:lpstr>5_Office テーマ</vt:lpstr>
      <vt:lpstr>6_Office テーマ</vt:lpstr>
      <vt:lpstr>7_Office テーマ</vt:lpstr>
      <vt:lpstr>3_Office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道の駅の効果</vt:lpstr>
      <vt:lpstr>「道の駅」設置時の管理運営主体</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混雑度</vt:lpstr>
      <vt:lpstr>PowerPoint プレゼンテーション</vt:lpstr>
      <vt:lpstr>PowerPoint プレゼンテーション</vt:lpstr>
      <vt:lpstr>PowerPoint プレゼンテーション</vt:lpstr>
    </vt:vector>
  </TitlesOfParts>
  <Company>筑波大学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石崎　絢子</dc:creator>
  <cp:lastModifiedBy>小野　将平</cp:lastModifiedBy>
  <cp:revision>264</cp:revision>
  <cp:lastPrinted>2014-12-18T08:03:30Z</cp:lastPrinted>
  <dcterms:created xsi:type="dcterms:W3CDTF">2014-12-11T08:29:11Z</dcterms:created>
  <dcterms:modified xsi:type="dcterms:W3CDTF">2014-12-19T03:10:31Z</dcterms:modified>
</cp:coreProperties>
</file>