
<file path=[Content_Types].xml><?xml version="1.0" encoding="utf-8"?>
<Types xmlns="http://schemas.openxmlformats.org/package/2006/content-types">
  <Default Extension="png" ContentType="image/png"/>
  <Default Extension="wmf" ContentType="image/x-wmf"/>
  <Default Extension="mov" ContentType="vide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14" r:id="rId23"/>
    <p:sldId id="278" r:id="rId24"/>
    <p:sldId id="279" r:id="rId25"/>
    <p:sldId id="280" r:id="rId26"/>
    <p:sldId id="281" r:id="rId27"/>
    <p:sldId id="282" r:id="rId28"/>
    <p:sldId id="283" r:id="rId29"/>
    <p:sldId id="285" r:id="rId30"/>
    <p:sldId id="286" r:id="rId31"/>
    <p:sldId id="287" r:id="rId32"/>
    <p:sldId id="288" r:id="rId33"/>
    <p:sldId id="289" r:id="rId34"/>
    <p:sldId id="290" r:id="rId35"/>
    <p:sldId id="291" r:id="rId36"/>
    <p:sldId id="292" r:id="rId37"/>
    <p:sldId id="318" r:id="rId38"/>
    <p:sldId id="319" r:id="rId39"/>
    <p:sldId id="317" r:id="rId40"/>
    <p:sldId id="320" r:id="rId41"/>
    <p:sldId id="321" r:id="rId42"/>
    <p:sldId id="322" r:id="rId43"/>
    <p:sldId id="324" r:id="rId44"/>
    <p:sldId id="325" r:id="rId45"/>
    <p:sldId id="307" r:id="rId46"/>
    <p:sldId id="306" r:id="rId47"/>
    <p:sldId id="308" r:id="rId48"/>
    <p:sldId id="309" r:id="rId49"/>
    <p:sldId id="310" r:id="rId50"/>
    <p:sldId id="299" r:id="rId51"/>
    <p:sldId id="301" r:id="rId52"/>
    <p:sldId id="313" r:id="rId53"/>
    <p:sldId id="296" r:id="rId54"/>
    <p:sldId id="293" r:id="rId55"/>
    <p:sldId id="294" r:id="rId56"/>
    <p:sldId id="295" r:id="rId57"/>
    <p:sldId id="297" r:id="rId58"/>
    <p:sldId id="316" r:id="rId59"/>
    <p:sldId id="315" r:id="rId60"/>
    <p:sldId id="298" r:id="rId61"/>
    <p:sldId id="300" r:id="rId62"/>
    <p:sldId id="312" r:id="rId63"/>
    <p:sldId id="302" r:id="rId64"/>
    <p:sldId id="284" r:id="rId65"/>
    <p:sldId id="323" r:id="rId6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57" autoAdjust="0"/>
    <p:restoredTop sz="94670" autoAdjust="0"/>
  </p:normalViewPr>
  <p:slideViewPr>
    <p:cSldViewPr snapToGrid="0" showGuides="1">
      <p:cViewPr>
        <p:scale>
          <a:sx n="70" d="100"/>
          <a:sy n="70" d="100"/>
        </p:scale>
        <p:origin x="-1212"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781F2-0DC1-4D01-878A-4CD49D7E3AF4}"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kumimoji="1" lang="ja-JP" altLang="en-US"/>
        </a:p>
      </dgm:t>
    </dgm:pt>
    <dgm:pt modelId="{43FE1923-5ACB-4B89-AC01-F5A9646B537B}">
      <dgm:prSet phldrT="[テキスト]" custT="1"/>
      <dgm:spPr/>
      <dgm:t>
        <a:bodyPr/>
        <a:lstStyle/>
        <a:p>
          <a:r>
            <a:rPr kumimoji="1" lang="ja-JP" altLang="en-US" sz="3600" dirty="0" smtClean="0"/>
            <a:t>医療</a:t>
          </a:r>
          <a:endParaRPr kumimoji="1" lang="ja-JP" altLang="en-US" sz="3600" dirty="0"/>
        </a:p>
      </dgm:t>
    </dgm:pt>
    <dgm:pt modelId="{2C0EA06B-EBE3-43E0-AF49-C1DFAF08210F}" type="parTrans" cxnId="{6C142829-CD8B-44F8-B328-126AC0C103DE}">
      <dgm:prSet/>
      <dgm:spPr/>
      <dgm:t>
        <a:bodyPr/>
        <a:lstStyle/>
        <a:p>
          <a:endParaRPr kumimoji="1" lang="ja-JP" altLang="en-US" sz="2400"/>
        </a:p>
      </dgm:t>
    </dgm:pt>
    <dgm:pt modelId="{88EE1959-EA32-4C86-BA62-5EE6770FCCA4}" type="sibTrans" cxnId="{6C142829-CD8B-44F8-B328-126AC0C103DE}">
      <dgm:prSet/>
      <dgm:spPr/>
      <dgm:t>
        <a:bodyPr/>
        <a:lstStyle/>
        <a:p>
          <a:endParaRPr kumimoji="1" lang="ja-JP" altLang="en-US" sz="2400"/>
        </a:p>
      </dgm:t>
    </dgm:pt>
    <dgm:pt modelId="{DC56364D-36E4-4651-A8B6-30B1188BD12D}">
      <dgm:prSet phldrT="[テキスト]" custT="1"/>
      <dgm:spPr/>
      <dgm:t>
        <a:bodyPr/>
        <a:lstStyle/>
        <a:p>
          <a:r>
            <a:rPr kumimoji="1" lang="ja-JP" altLang="en-US" sz="3600" dirty="0" smtClean="0"/>
            <a:t>環境</a:t>
          </a:r>
          <a:endParaRPr kumimoji="1" lang="ja-JP" altLang="en-US" sz="3600" dirty="0"/>
        </a:p>
      </dgm:t>
    </dgm:pt>
    <dgm:pt modelId="{E376D339-133D-4266-8238-2BE605000230}" type="parTrans" cxnId="{5430E37F-ABD9-401B-9152-1570B8AAE1B7}">
      <dgm:prSet/>
      <dgm:spPr/>
      <dgm:t>
        <a:bodyPr/>
        <a:lstStyle/>
        <a:p>
          <a:endParaRPr kumimoji="1" lang="ja-JP" altLang="en-US" sz="2400"/>
        </a:p>
      </dgm:t>
    </dgm:pt>
    <dgm:pt modelId="{38DE0C73-4C61-458D-97FD-1689A753A1BF}" type="sibTrans" cxnId="{5430E37F-ABD9-401B-9152-1570B8AAE1B7}">
      <dgm:prSet/>
      <dgm:spPr/>
      <dgm:t>
        <a:bodyPr/>
        <a:lstStyle/>
        <a:p>
          <a:endParaRPr kumimoji="1" lang="ja-JP" altLang="en-US" sz="2400"/>
        </a:p>
      </dgm:t>
    </dgm:pt>
    <dgm:pt modelId="{4CA19D0A-94A1-431D-9987-31A3838FFBFE}">
      <dgm:prSet phldrT="[テキスト]" custT="1"/>
      <dgm:spPr/>
      <dgm:t>
        <a:bodyPr/>
        <a:lstStyle/>
        <a:p>
          <a:r>
            <a:rPr kumimoji="1" lang="ja-JP" altLang="en-US" sz="2400" b="1" dirty="0" smtClean="0"/>
            <a:t>自然を活かした場の創出</a:t>
          </a:r>
          <a:endParaRPr kumimoji="1" lang="ja-JP" altLang="en-US" sz="2400" b="1" dirty="0"/>
        </a:p>
      </dgm:t>
    </dgm:pt>
    <dgm:pt modelId="{30023384-6926-4ECE-AF90-0C1FBE1BA096}" type="parTrans" cxnId="{CDFB0CA4-E164-4146-B989-9FC991950754}">
      <dgm:prSet/>
      <dgm:spPr/>
      <dgm:t>
        <a:bodyPr/>
        <a:lstStyle/>
        <a:p>
          <a:endParaRPr kumimoji="1" lang="ja-JP" altLang="en-US" sz="2400"/>
        </a:p>
      </dgm:t>
    </dgm:pt>
    <dgm:pt modelId="{AEFFC6D5-6DE7-40F1-8BA1-549797E39C74}" type="sibTrans" cxnId="{CDFB0CA4-E164-4146-B989-9FC991950754}">
      <dgm:prSet/>
      <dgm:spPr/>
      <dgm:t>
        <a:bodyPr/>
        <a:lstStyle/>
        <a:p>
          <a:endParaRPr kumimoji="1" lang="ja-JP" altLang="en-US" sz="2400"/>
        </a:p>
      </dgm:t>
    </dgm:pt>
    <dgm:pt modelId="{DD96EB7F-C54D-4D75-B3B7-91F24288C842}">
      <dgm:prSet phldrT="[テキスト]" custT="1"/>
      <dgm:spPr/>
      <dgm:t>
        <a:bodyPr/>
        <a:lstStyle/>
        <a:p>
          <a:r>
            <a:rPr kumimoji="1" lang="ja-JP" altLang="en-US" sz="3600" dirty="0" smtClean="0"/>
            <a:t>交通</a:t>
          </a:r>
          <a:endParaRPr kumimoji="1" lang="ja-JP" altLang="en-US" sz="3600" dirty="0"/>
        </a:p>
      </dgm:t>
    </dgm:pt>
    <dgm:pt modelId="{9D69956E-1D4E-4801-A4A4-8DC4ADF6B14D}" type="parTrans" cxnId="{19C9DEC2-26F1-4312-B1C7-F24EC5F7E711}">
      <dgm:prSet/>
      <dgm:spPr/>
      <dgm:t>
        <a:bodyPr/>
        <a:lstStyle/>
        <a:p>
          <a:endParaRPr kumimoji="1" lang="ja-JP" altLang="en-US" sz="2400"/>
        </a:p>
      </dgm:t>
    </dgm:pt>
    <dgm:pt modelId="{1B9CA619-0DDD-44B8-B01E-052E3A1ECD1B}" type="sibTrans" cxnId="{19C9DEC2-26F1-4312-B1C7-F24EC5F7E711}">
      <dgm:prSet/>
      <dgm:spPr/>
      <dgm:t>
        <a:bodyPr/>
        <a:lstStyle/>
        <a:p>
          <a:endParaRPr kumimoji="1" lang="ja-JP" altLang="en-US" sz="2400"/>
        </a:p>
      </dgm:t>
    </dgm:pt>
    <dgm:pt modelId="{541E42FA-A02F-4E85-99CD-3E3D06E084D0}">
      <dgm:prSet phldrT="[テキスト]" custT="1"/>
      <dgm:spPr/>
      <dgm:t>
        <a:bodyPr/>
        <a:lstStyle/>
        <a:p>
          <a:r>
            <a:rPr kumimoji="1" lang="ja-JP" altLang="en-US" sz="2400" b="1" dirty="0" smtClean="0"/>
            <a:t>便利で安全な交通環境の整備</a:t>
          </a:r>
          <a:endParaRPr kumimoji="1" lang="ja-JP" altLang="en-US" sz="2400" b="1" dirty="0"/>
        </a:p>
      </dgm:t>
    </dgm:pt>
    <dgm:pt modelId="{64C57D6F-46FE-475F-B01A-0017AB820260}" type="parTrans" cxnId="{88EC9076-9CEC-42FE-8AFB-F275A7C15822}">
      <dgm:prSet/>
      <dgm:spPr/>
      <dgm:t>
        <a:bodyPr/>
        <a:lstStyle/>
        <a:p>
          <a:endParaRPr kumimoji="1" lang="ja-JP" altLang="en-US" sz="2400"/>
        </a:p>
      </dgm:t>
    </dgm:pt>
    <dgm:pt modelId="{29473396-9348-4034-A544-B9063821FF6B}" type="sibTrans" cxnId="{88EC9076-9CEC-42FE-8AFB-F275A7C15822}">
      <dgm:prSet/>
      <dgm:spPr/>
      <dgm:t>
        <a:bodyPr/>
        <a:lstStyle/>
        <a:p>
          <a:endParaRPr kumimoji="1" lang="ja-JP" altLang="en-US" sz="2400"/>
        </a:p>
      </dgm:t>
    </dgm:pt>
    <dgm:pt modelId="{848EC3CD-DACC-4548-A266-6EA6F9736147}">
      <dgm:prSet phldrT="[テキスト]" custT="1"/>
      <dgm:spPr/>
      <dgm:t>
        <a:bodyPr/>
        <a:lstStyle/>
        <a:p>
          <a:r>
            <a:rPr kumimoji="1" lang="ja-JP" altLang="en-US" sz="3600" dirty="0" smtClean="0"/>
            <a:t>工業</a:t>
          </a:r>
          <a:endParaRPr kumimoji="1" lang="ja-JP" altLang="en-US" sz="3600" dirty="0"/>
        </a:p>
      </dgm:t>
    </dgm:pt>
    <dgm:pt modelId="{F8FE26CF-1E78-4B1C-AA88-8338EDE2642C}" type="parTrans" cxnId="{45775C15-DB16-42EF-850A-C73EBC9D076D}">
      <dgm:prSet/>
      <dgm:spPr/>
      <dgm:t>
        <a:bodyPr/>
        <a:lstStyle/>
        <a:p>
          <a:endParaRPr kumimoji="1" lang="ja-JP" altLang="en-US" sz="2400"/>
        </a:p>
      </dgm:t>
    </dgm:pt>
    <dgm:pt modelId="{9392D4F4-DB91-4F0E-BD21-BA39B7809552}" type="sibTrans" cxnId="{45775C15-DB16-42EF-850A-C73EBC9D076D}">
      <dgm:prSet/>
      <dgm:spPr/>
      <dgm:t>
        <a:bodyPr/>
        <a:lstStyle/>
        <a:p>
          <a:endParaRPr kumimoji="1" lang="ja-JP" altLang="en-US" sz="2400"/>
        </a:p>
      </dgm:t>
    </dgm:pt>
    <dgm:pt modelId="{4F62E9DA-C27A-4634-B506-AD8CB6284D9F}">
      <dgm:prSet phldrT="[テキスト]" custT="1"/>
      <dgm:spPr/>
      <dgm:t>
        <a:bodyPr/>
        <a:lstStyle/>
        <a:p>
          <a:r>
            <a:rPr kumimoji="1" lang="ja-JP" altLang="en-US" sz="3600" dirty="0" smtClean="0"/>
            <a:t>商業</a:t>
          </a:r>
          <a:endParaRPr kumimoji="1" lang="ja-JP" altLang="en-US" sz="3600" dirty="0"/>
        </a:p>
      </dgm:t>
    </dgm:pt>
    <dgm:pt modelId="{7C0219D7-FDA9-454D-8D80-65BDCC9007F4}" type="parTrans" cxnId="{21AF2C1D-90A2-45F4-8032-843F8BCAA185}">
      <dgm:prSet/>
      <dgm:spPr/>
      <dgm:t>
        <a:bodyPr/>
        <a:lstStyle/>
        <a:p>
          <a:endParaRPr kumimoji="1" lang="ja-JP" altLang="en-US" sz="2400"/>
        </a:p>
      </dgm:t>
    </dgm:pt>
    <dgm:pt modelId="{1C4EC5FF-BF4A-4186-B0B6-4960D6B1E30C}" type="sibTrans" cxnId="{21AF2C1D-90A2-45F4-8032-843F8BCAA185}">
      <dgm:prSet/>
      <dgm:spPr/>
      <dgm:t>
        <a:bodyPr/>
        <a:lstStyle/>
        <a:p>
          <a:endParaRPr kumimoji="1" lang="ja-JP" altLang="en-US" sz="2400"/>
        </a:p>
      </dgm:t>
    </dgm:pt>
    <dgm:pt modelId="{4C78FFC1-B088-4B14-B87D-4579DC3166F6}">
      <dgm:prSet phldrT="[テキスト]" custT="1"/>
      <dgm:spPr/>
      <dgm:t>
        <a:bodyPr/>
        <a:lstStyle/>
        <a:p>
          <a:r>
            <a:rPr kumimoji="1" lang="ja-JP" altLang="en-US" sz="2400" b="1" dirty="0" smtClean="0"/>
            <a:t>住環境との調和</a:t>
          </a:r>
          <a:endParaRPr kumimoji="1" lang="ja-JP" altLang="en-US" sz="2400" b="1" dirty="0"/>
        </a:p>
      </dgm:t>
    </dgm:pt>
    <dgm:pt modelId="{779E2360-B719-406D-8CAA-4B99B2A668BA}" type="parTrans" cxnId="{2FDCBD60-5647-4448-9A58-6EB50315B21A}">
      <dgm:prSet/>
      <dgm:spPr/>
      <dgm:t>
        <a:bodyPr/>
        <a:lstStyle/>
        <a:p>
          <a:endParaRPr kumimoji="1" lang="ja-JP" altLang="en-US" sz="2400"/>
        </a:p>
      </dgm:t>
    </dgm:pt>
    <dgm:pt modelId="{9D42AEFE-078B-49DC-A1C3-5BD1B184CFB7}" type="sibTrans" cxnId="{2FDCBD60-5647-4448-9A58-6EB50315B21A}">
      <dgm:prSet/>
      <dgm:spPr/>
      <dgm:t>
        <a:bodyPr/>
        <a:lstStyle/>
        <a:p>
          <a:endParaRPr kumimoji="1" lang="ja-JP" altLang="en-US" sz="2400"/>
        </a:p>
      </dgm:t>
    </dgm:pt>
    <dgm:pt modelId="{37483CC3-0EDF-4EDE-AD76-64C488E573AC}">
      <dgm:prSet phldrT="[テキスト]" custT="1"/>
      <dgm:spPr/>
      <dgm:t>
        <a:bodyPr/>
        <a:lstStyle/>
        <a:p>
          <a:r>
            <a:rPr kumimoji="1" lang="ja-JP" altLang="en-US" sz="3600" dirty="0" smtClean="0"/>
            <a:t>農業</a:t>
          </a:r>
          <a:endParaRPr kumimoji="1" lang="ja-JP" altLang="en-US" sz="3600" dirty="0"/>
        </a:p>
      </dgm:t>
    </dgm:pt>
    <dgm:pt modelId="{93D784AD-DAD3-415D-8B9D-9570FFEEE7CF}" type="parTrans" cxnId="{68C837C2-B965-408E-BACC-E1A83462DB65}">
      <dgm:prSet/>
      <dgm:spPr/>
      <dgm:t>
        <a:bodyPr/>
        <a:lstStyle/>
        <a:p>
          <a:endParaRPr kumimoji="1" lang="ja-JP" altLang="en-US" sz="2400"/>
        </a:p>
      </dgm:t>
    </dgm:pt>
    <dgm:pt modelId="{4B988BC7-3145-4EA1-A6B1-0A9613D627B0}" type="sibTrans" cxnId="{68C837C2-B965-408E-BACC-E1A83462DB65}">
      <dgm:prSet/>
      <dgm:spPr/>
      <dgm:t>
        <a:bodyPr/>
        <a:lstStyle/>
        <a:p>
          <a:endParaRPr kumimoji="1" lang="ja-JP" altLang="en-US" sz="2400"/>
        </a:p>
      </dgm:t>
    </dgm:pt>
    <dgm:pt modelId="{4CCE91EA-3790-492F-B4F1-32D1D8677630}">
      <dgm:prSet phldrT="[テキスト]" custT="1"/>
      <dgm:spPr/>
      <dgm:t>
        <a:bodyPr/>
        <a:lstStyle/>
        <a:p>
          <a:r>
            <a:rPr kumimoji="1" lang="ja-JP" altLang="en-US" sz="2400" b="1" dirty="0" smtClean="0"/>
            <a:t>地域の活性化による賑わいの創出</a:t>
          </a:r>
          <a:endParaRPr kumimoji="1" lang="ja-JP" altLang="en-US" sz="2400" b="1" dirty="0"/>
        </a:p>
      </dgm:t>
    </dgm:pt>
    <dgm:pt modelId="{F8E62EEC-E629-4C45-8CF6-D72D99B1949D}" type="parTrans" cxnId="{E478DE57-ADFB-4E07-AB77-8C924D149C3B}">
      <dgm:prSet/>
      <dgm:spPr/>
      <dgm:t>
        <a:bodyPr/>
        <a:lstStyle/>
        <a:p>
          <a:endParaRPr kumimoji="1" lang="ja-JP" altLang="en-US" sz="2400"/>
        </a:p>
      </dgm:t>
    </dgm:pt>
    <dgm:pt modelId="{0AA36B7B-7FFF-4B52-907A-A5E8A3C06621}" type="sibTrans" cxnId="{E478DE57-ADFB-4E07-AB77-8C924D149C3B}">
      <dgm:prSet/>
      <dgm:spPr/>
      <dgm:t>
        <a:bodyPr/>
        <a:lstStyle/>
        <a:p>
          <a:endParaRPr kumimoji="1" lang="ja-JP" altLang="en-US" sz="2400"/>
        </a:p>
      </dgm:t>
    </dgm:pt>
    <dgm:pt modelId="{A9B4B8BC-6C38-48C6-B6F1-6CAD629F4014}">
      <dgm:prSet phldrT="[テキスト]" custT="1"/>
      <dgm:spPr/>
      <dgm:t>
        <a:bodyPr/>
        <a:lstStyle/>
        <a:p>
          <a:r>
            <a:rPr kumimoji="1" lang="ja-JP" altLang="en-US" sz="2400" b="1" dirty="0" smtClean="0"/>
            <a:t>特産品のさらなる魅力向上</a:t>
          </a:r>
          <a:endParaRPr kumimoji="1" lang="ja-JP" altLang="en-US" sz="2400" b="1" dirty="0"/>
        </a:p>
      </dgm:t>
    </dgm:pt>
    <dgm:pt modelId="{6A276061-7B5D-41ED-9B0F-7B0D6B1FA534}" type="parTrans" cxnId="{03E2B138-60E9-49A1-BD43-98FD068F1513}">
      <dgm:prSet/>
      <dgm:spPr/>
      <dgm:t>
        <a:bodyPr/>
        <a:lstStyle/>
        <a:p>
          <a:endParaRPr kumimoji="1" lang="ja-JP" altLang="en-US" sz="2400"/>
        </a:p>
      </dgm:t>
    </dgm:pt>
    <dgm:pt modelId="{831549C3-9A83-4FD4-8EBB-21A1BA260954}" type="sibTrans" cxnId="{03E2B138-60E9-49A1-BD43-98FD068F1513}">
      <dgm:prSet/>
      <dgm:spPr/>
      <dgm:t>
        <a:bodyPr/>
        <a:lstStyle/>
        <a:p>
          <a:endParaRPr kumimoji="1" lang="ja-JP" altLang="en-US" sz="2400"/>
        </a:p>
      </dgm:t>
    </dgm:pt>
    <dgm:pt modelId="{64654A04-1E8B-428C-9C33-9D769ADE3C2B}">
      <dgm:prSet phldrT="[テキスト]" custT="1"/>
      <dgm:spPr/>
      <dgm:t>
        <a:bodyPr/>
        <a:lstStyle/>
        <a:p>
          <a:r>
            <a:rPr kumimoji="1" lang="ja-JP" altLang="en-US" sz="2400" b="1" dirty="0" smtClean="0"/>
            <a:t>充実したサービスの提供</a:t>
          </a:r>
          <a:endParaRPr kumimoji="1" lang="ja-JP" altLang="en-US" sz="2400" b="1" dirty="0"/>
        </a:p>
      </dgm:t>
    </dgm:pt>
    <dgm:pt modelId="{A79AA09E-F60F-423F-9BB5-26ACBC252BFD}" type="parTrans" cxnId="{4B40C44C-E651-4C61-B5DC-A7858C5D059B}">
      <dgm:prSet/>
      <dgm:spPr/>
      <dgm:t>
        <a:bodyPr/>
        <a:lstStyle/>
        <a:p>
          <a:endParaRPr kumimoji="1" lang="ja-JP" altLang="en-US" sz="2400"/>
        </a:p>
      </dgm:t>
    </dgm:pt>
    <dgm:pt modelId="{1D65012D-429C-47B3-AFFE-D6C6E34A4FB3}" type="sibTrans" cxnId="{4B40C44C-E651-4C61-B5DC-A7858C5D059B}">
      <dgm:prSet/>
      <dgm:spPr/>
      <dgm:t>
        <a:bodyPr/>
        <a:lstStyle/>
        <a:p>
          <a:endParaRPr kumimoji="1" lang="ja-JP" altLang="en-US" sz="2400"/>
        </a:p>
      </dgm:t>
    </dgm:pt>
    <dgm:pt modelId="{8697D534-8B04-45F6-AD9B-D3D0E6E7609F}">
      <dgm:prSet phldrT="[テキスト]" custT="1"/>
      <dgm:spPr>
        <a:solidFill>
          <a:schemeClr val="bg1">
            <a:alpha val="90000"/>
          </a:schemeClr>
        </a:solidFill>
      </dgm:spPr>
      <dgm:t>
        <a:bodyPr/>
        <a:lstStyle/>
        <a:p>
          <a:r>
            <a:rPr kumimoji="1" lang="ja-JP" altLang="en-US" sz="3600" b="1" dirty="0" smtClean="0">
              <a:solidFill>
                <a:sysClr val="windowText" lastClr="000000"/>
              </a:solidFill>
            </a:rPr>
            <a:t>目標像</a:t>
          </a:r>
          <a:endParaRPr kumimoji="1" lang="ja-JP" altLang="en-US" sz="3600" b="1" dirty="0">
            <a:solidFill>
              <a:sysClr val="windowText" lastClr="000000"/>
            </a:solidFill>
          </a:endParaRPr>
        </a:p>
      </dgm:t>
    </dgm:pt>
    <dgm:pt modelId="{BEC1E5BE-05C6-461B-BEE1-F1CEE6323607}" type="parTrans" cxnId="{3A3AEF5D-4409-4DC3-B47D-AA33E13DD5B6}">
      <dgm:prSet/>
      <dgm:spPr/>
      <dgm:t>
        <a:bodyPr/>
        <a:lstStyle/>
        <a:p>
          <a:endParaRPr kumimoji="1" lang="ja-JP" altLang="en-US"/>
        </a:p>
      </dgm:t>
    </dgm:pt>
    <dgm:pt modelId="{5CF7FDAE-EA4E-4B5F-8D72-7BA44A116A97}" type="sibTrans" cxnId="{3A3AEF5D-4409-4DC3-B47D-AA33E13DD5B6}">
      <dgm:prSet/>
      <dgm:spPr/>
      <dgm:t>
        <a:bodyPr/>
        <a:lstStyle/>
        <a:p>
          <a:endParaRPr kumimoji="1" lang="ja-JP" altLang="en-US"/>
        </a:p>
      </dgm:t>
    </dgm:pt>
    <dgm:pt modelId="{40EE01E8-CAD7-42FC-9660-F169968DF76E}">
      <dgm:prSet phldrT="[テキスト]" custT="1"/>
      <dgm:spPr>
        <a:solidFill>
          <a:schemeClr val="bg1"/>
        </a:solidFill>
      </dgm:spPr>
      <dgm:t>
        <a:bodyPr/>
        <a:lstStyle/>
        <a:p>
          <a:r>
            <a:rPr kumimoji="1" lang="ja-JP" altLang="en-US" sz="3600" b="1" dirty="0" smtClean="0">
              <a:solidFill>
                <a:sysClr val="windowText" lastClr="000000"/>
              </a:solidFill>
            </a:rPr>
            <a:t>部門</a:t>
          </a:r>
          <a:endParaRPr kumimoji="1" lang="ja-JP" altLang="en-US" sz="3600" b="1" dirty="0">
            <a:solidFill>
              <a:sysClr val="windowText" lastClr="000000"/>
            </a:solidFill>
          </a:endParaRPr>
        </a:p>
      </dgm:t>
    </dgm:pt>
    <dgm:pt modelId="{18BF2B21-D02E-425D-BB43-D8E08CF92715}" type="parTrans" cxnId="{62823BF2-9EA6-4F80-BB11-F4E439EBDE08}">
      <dgm:prSet/>
      <dgm:spPr/>
      <dgm:t>
        <a:bodyPr/>
        <a:lstStyle/>
        <a:p>
          <a:endParaRPr kumimoji="1" lang="ja-JP" altLang="en-US"/>
        </a:p>
      </dgm:t>
    </dgm:pt>
    <dgm:pt modelId="{2F3D7E68-3BEB-4B33-9675-4034F562CEB8}" type="sibTrans" cxnId="{62823BF2-9EA6-4F80-BB11-F4E439EBDE08}">
      <dgm:prSet/>
      <dgm:spPr/>
      <dgm:t>
        <a:bodyPr/>
        <a:lstStyle/>
        <a:p>
          <a:endParaRPr kumimoji="1" lang="ja-JP" altLang="en-US"/>
        </a:p>
      </dgm:t>
    </dgm:pt>
    <dgm:pt modelId="{555C73D4-A25C-4CEA-AC33-4CE1CB01C7D6}" type="pres">
      <dgm:prSet presAssocID="{F4B781F2-0DC1-4D01-878A-4CD49D7E3AF4}" presName="Name0" presStyleCnt="0">
        <dgm:presLayoutVars>
          <dgm:dir/>
          <dgm:animLvl val="lvl"/>
          <dgm:resizeHandles val="exact"/>
        </dgm:presLayoutVars>
      </dgm:prSet>
      <dgm:spPr/>
      <dgm:t>
        <a:bodyPr/>
        <a:lstStyle/>
        <a:p>
          <a:endParaRPr kumimoji="1" lang="ja-JP" altLang="en-US"/>
        </a:p>
      </dgm:t>
    </dgm:pt>
    <dgm:pt modelId="{394D6C22-250A-40AF-B563-AA5318518EBF}" type="pres">
      <dgm:prSet presAssocID="{40EE01E8-CAD7-42FC-9660-F169968DF76E}" presName="linNode" presStyleCnt="0"/>
      <dgm:spPr/>
      <dgm:t>
        <a:bodyPr/>
        <a:lstStyle/>
        <a:p>
          <a:endParaRPr kumimoji="1" lang="ja-JP" altLang="en-US"/>
        </a:p>
      </dgm:t>
    </dgm:pt>
    <dgm:pt modelId="{95D99609-46FB-4A60-9496-E606B5D5B7E2}" type="pres">
      <dgm:prSet presAssocID="{40EE01E8-CAD7-42FC-9660-F169968DF76E}" presName="parentText" presStyleLbl="node1" presStyleIdx="0" presStyleCnt="7">
        <dgm:presLayoutVars>
          <dgm:chMax val="1"/>
          <dgm:bulletEnabled val="1"/>
        </dgm:presLayoutVars>
      </dgm:prSet>
      <dgm:spPr/>
      <dgm:t>
        <a:bodyPr/>
        <a:lstStyle/>
        <a:p>
          <a:endParaRPr kumimoji="1" lang="ja-JP" altLang="en-US"/>
        </a:p>
      </dgm:t>
    </dgm:pt>
    <dgm:pt modelId="{8393767F-DEA7-4F7B-9BC5-E184C9156821}" type="pres">
      <dgm:prSet presAssocID="{40EE01E8-CAD7-42FC-9660-F169968DF76E}" presName="descendantText" presStyleLbl="alignAccFollowNode1" presStyleIdx="0" presStyleCnt="7">
        <dgm:presLayoutVars>
          <dgm:bulletEnabled val="1"/>
        </dgm:presLayoutVars>
      </dgm:prSet>
      <dgm:spPr/>
      <dgm:t>
        <a:bodyPr/>
        <a:lstStyle/>
        <a:p>
          <a:endParaRPr kumimoji="1" lang="ja-JP" altLang="en-US"/>
        </a:p>
      </dgm:t>
    </dgm:pt>
    <dgm:pt modelId="{41589D65-D3F8-4DFE-8F4F-516C00D148CD}" type="pres">
      <dgm:prSet presAssocID="{2F3D7E68-3BEB-4B33-9675-4034F562CEB8}" presName="sp" presStyleCnt="0"/>
      <dgm:spPr/>
      <dgm:t>
        <a:bodyPr/>
        <a:lstStyle/>
        <a:p>
          <a:endParaRPr kumimoji="1" lang="ja-JP" altLang="en-US"/>
        </a:p>
      </dgm:t>
    </dgm:pt>
    <dgm:pt modelId="{9844407B-802A-407F-BCBD-C33218B36285}" type="pres">
      <dgm:prSet presAssocID="{43FE1923-5ACB-4B89-AC01-F5A9646B537B}" presName="linNode" presStyleCnt="0"/>
      <dgm:spPr/>
      <dgm:t>
        <a:bodyPr/>
        <a:lstStyle/>
        <a:p>
          <a:endParaRPr kumimoji="1" lang="ja-JP" altLang="en-US"/>
        </a:p>
      </dgm:t>
    </dgm:pt>
    <dgm:pt modelId="{D41095DA-DC5A-40BF-BE1B-61174F491412}" type="pres">
      <dgm:prSet presAssocID="{43FE1923-5ACB-4B89-AC01-F5A9646B537B}" presName="parentText" presStyleLbl="node1" presStyleIdx="1" presStyleCnt="7" custLinFactNeighborX="-873">
        <dgm:presLayoutVars>
          <dgm:chMax val="1"/>
          <dgm:bulletEnabled val="1"/>
        </dgm:presLayoutVars>
      </dgm:prSet>
      <dgm:spPr/>
      <dgm:t>
        <a:bodyPr/>
        <a:lstStyle/>
        <a:p>
          <a:endParaRPr kumimoji="1" lang="ja-JP" altLang="en-US"/>
        </a:p>
      </dgm:t>
    </dgm:pt>
    <dgm:pt modelId="{E789E704-2B30-489D-B3D9-3A53C0592E91}" type="pres">
      <dgm:prSet presAssocID="{43FE1923-5ACB-4B89-AC01-F5A9646B537B}" presName="descendantText" presStyleLbl="alignAccFollowNode1" presStyleIdx="1" presStyleCnt="7">
        <dgm:presLayoutVars>
          <dgm:bulletEnabled val="1"/>
        </dgm:presLayoutVars>
      </dgm:prSet>
      <dgm:spPr/>
      <dgm:t>
        <a:bodyPr/>
        <a:lstStyle/>
        <a:p>
          <a:endParaRPr kumimoji="1" lang="ja-JP" altLang="en-US"/>
        </a:p>
      </dgm:t>
    </dgm:pt>
    <dgm:pt modelId="{F8FF877F-B1E6-422B-AC76-563399866F44}" type="pres">
      <dgm:prSet presAssocID="{88EE1959-EA32-4C86-BA62-5EE6770FCCA4}" presName="sp" presStyleCnt="0"/>
      <dgm:spPr/>
      <dgm:t>
        <a:bodyPr/>
        <a:lstStyle/>
        <a:p>
          <a:endParaRPr kumimoji="1" lang="ja-JP" altLang="en-US"/>
        </a:p>
      </dgm:t>
    </dgm:pt>
    <dgm:pt modelId="{28A1EF32-8238-4940-B550-0C7268EA9B21}" type="pres">
      <dgm:prSet presAssocID="{DC56364D-36E4-4651-A8B6-30B1188BD12D}" presName="linNode" presStyleCnt="0"/>
      <dgm:spPr/>
      <dgm:t>
        <a:bodyPr/>
        <a:lstStyle/>
        <a:p>
          <a:endParaRPr kumimoji="1" lang="ja-JP" altLang="en-US"/>
        </a:p>
      </dgm:t>
    </dgm:pt>
    <dgm:pt modelId="{DB795F13-111E-4FB0-9B6C-9BC808311A53}" type="pres">
      <dgm:prSet presAssocID="{DC56364D-36E4-4651-A8B6-30B1188BD12D}" presName="parentText" presStyleLbl="node1" presStyleIdx="2" presStyleCnt="7">
        <dgm:presLayoutVars>
          <dgm:chMax val="1"/>
          <dgm:bulletEnabled val="1"/>
        </dgm:presLayoutVars>
      </dgm:prSet>
      <dgm:spPr/>
      <dgm:t>
        <a:bodyPr/>
        <a:lstStyle/>
        <a:p>
          <a:endParaRPr kumimoji="1" lang="ja-JP" altLang="en-US"/>
        </a:p>
      </dgm:t>
    </dgm:pt>
    <dgm:pt modelId="{1F9BE797-8DAF-4684-A934-6278644BED10}" type="pres">
      <dgm:prSet presAssocID="{DC56364D-36E4-4651-A8B6-30B1188BD12D}" presName="descendantText" presStyleLbl="alignAccFollowNode1" presStyleIdx="2" presStyleCnt="7">
        <dgm:presLayoutVars>
          <dgm:bulletEnabled val="1"/>
        </dgm:presLayoutVars>
      </dgm:prSet>
      <dgm:spPr/>
      <dgm:t>
        <a:bodyPr/>
        <a:lstStyle/>
        <a:p>
          <a:endParaRPr kumimoji="1" lang="ja-JP" altLang="en-US"/>
        </a:p>
      </dgm:t>
    </dgm:pt>
    <dgm:pt modelId="{9EB17353-6190-463D-B93B-09289B262431}" type="pres">
      <dgm:prSet presAssocID="{38DE0C73-4C61-458D-97FD-1689A753A1BF}" presName="sp" presStyleCnt="0"/>
      <dgm:spPr/>
      <dgm:t>
        <a:bodyPr/>
        <a:lstStyle/>
        <a:p>
          <a:endParaRPr kumimoji="1" lang="ja-JP" altLang="en-US"/>
        </a:p>
      </dgm:t>
    </dgm:pt>
    <dgm:pt modelId="{6238C8DA-A71C-4D35-8821-E33530D6455D}" type="pres">
      <dgm:prSet presAssocID="{DD96EB7F-C54D-4D75-B3B7-91F24288C842}" presName="linNode" presStyleCnt="0"/>
      <dgm:spPr/>
      <dgm:t>
        <a:bodyPr/>
        <a:lstStyle/>
        <a:p>
          <a:endParaRPr kumimoji="1" lang="ja-JP" altLang="en-US"/>
        </a:p>
      </dgm:t>
    </dgm:pt>
    <dgm:pt modelId="{A526C311-DFAF-4A6E-A3E1-577FBC1986AA}" type="pres">
      <dgm:prSet presAssocID="{DD96EB7F-C54D-4D75-B3B7-91F24288C842}" presName="parentText" presStyleLbl="node1" presStyleIdx="3" presStyleCnt="7">
        <dgm:presLayoutVars>
          <dgm:chMax val="1"/>
          <dgm:bulletEnabled val="1"/>
        </dgm:presLayoutVars>
      </dgm:prSet>
      <dgm:spPr/>
      <dgm:t>
        <a:bodyPr/>
        <a:lstStyle/>
        <a:p>
          <a:endParaRPr kumimoji="1" lang="ja-JP" altLang="en-US"/>
        </a:p>
      </dgm:t>
    </dgm:pt>
    <dgm:pt modelId="{35568BC5-79A9-4EF2-AA4B-77D7857C9652}" type="pres">
      <dgm:prSet presAssocID="{DD96EB7F-C54D-4D75-B3B7-91F24288C842}" presName="descendantText" presStyleLbl="alignAccFollowNode1" presStyleIdx="3" presStyleCnt="7">
        <dgm:presLayoutVars>
          <dgm:bulletEnabled val="1"/>
        </dgm:presLayoutVars>
      </dgm:prSet>
      <dgm:spPr/>
      <dgm:t>
        <a:bodyPr/>
        <a:lstStyle/>
        <a:p>
          <a:endParaRPr kumimoji="1" lang="ja-JP" altLang="en-US"/>
        </a:p>
      </dgm:t>
    </dgm:pt>
    <dgm:pt modelId="{65A0601B-7A6B-4003-BDCC-BEE86034058B}" type="pres">
      <dgm:prSet presAssocID="{1B9CA619-0DDD-44B8-B01E-052E3A1ECD1B}" presName="sp" presStyleCnt="0"/>
      <dgm:spPr/>
      <dgm:t>
        <a:bodyPr/>
        <a:lstStyle/>
        <a:p>
          <a:endParaRPr kumimoji="1" lang="ja-JP" altLang="en-US"/>
        </a:p>
      </dgm:t>
    </dgm:pt>
    <dgm:pt modelId="{0FE345D1-44D0-483D-8D9D-481A29F2A2C3}" type="pres">
      <dgm:prSet presAssocID="{848EC3CD-DACC-4548-A266-6EA6F9736147}" presName="linNode" presStyleCnt="0"/>
      <dgm:spPr/>
      <dgm:t>
        <a:bodyPr/>
        <a:lstStyle/>
        <a:p>
          <a:endParaRPr kumimoji="1" lang="ja-JP" altLang="en-US"/>
        </a:p>
      </dgm:t>
    </dgm:pt>
    <dgm:pt modelId="{2CCCFCCD-2766-4E28-BCC1-E4F022B861E6}" type="pres">
      <dgm:prSet presAssocID="{848EC3CD-DACC-4548-A266-6EA6F9736147}" presName="parentText" presStyleLbl="node1" presStyleIdx="4" presStyleCnt="7">
        <dgm:presLayoutVars>
          <dgm:chMax val="1"/>
          <dgm:bulletEnabled val="1"/>
        </dgm:presLayoutVars>
      </dgm:prSet>
      <dgm:spPr/>
      <dgm:t>
        <a:bodyPr/>
        <a:lstStyle/>
        <a:p>
          <a:endParaRPr kumimoji="1" lang="ja-JP" altLang="en-US"/>
        </a:p>
      </dgm:t>
    </dgm:pt>
    <dgm:pt modelId="{9649BAFB-56B4-4CE5-93F6-7CBB620C5437}" type="pres">
      <dgm:prSet presAssocID="{848EC3CD-DACC-4548-A266-6EA6F9736147}" presName="descendantText" presStyleLbl="alignAccFollowNode1" presStyleIdx="4" presStyleCnt="7">
        <dgm:presLayoutVars>
          <dgm:bulletEnabled val="1"/>
        </dgm:presLayoutVars>
      </dgm:prSet>
      <dgm:spPr/>
      <dgm:t>
        <a:bodyPr/>
        <a:lstStyle/>
        <a:p>
          <a:endParaRPr kumimoji="1" lang="ja-JP" altLang="en-US"/>
        </a:p>
      </dgm:t>
    </dgm:pt>
    <dgm:pt modelId="{298E6371-5441-4AA4-9F27-E4C2A55A9C2F}" type="pres">
      <dgm:prSet presAssocID="{9392D4F4-DB91-4F0E-BD21-BA39B7809552}" presName="sp" presStyleCnt="0"/>
      <dgm:spPr/>
      <dgm:t>
        <a:bodyPr/>
        <a:lstStyle/>
        <a:p>
          <a:endParaRPr kumimoji="1" lang="ja-JP" altLang="en-US"/>
        </a:p>
      </dgm:t>
    </dgm:pt>
    <dgm:pt modelId="{CB7F76F6-B8EB-496F-9B24-E347A3624B33}" type="pres">
      <dgm:prSet presAssocID="{4F62E9DA-C27A-4634-B506-AD8CB6284D9F}" presName="linNode" presStyleCnt="0"/>
      <dgm:spPr/>
      <dgm:t>
        <a:bodyPr/>
        <a:lstStyle/>
        <a:p>
          <a:endParaRPr kumimoji="1" lang="ja-JP" altLang="en-US"/>
        </a:p>
      </dgm:t>
    </dgm:pt>
    <dgm:pt modelId="{0D6A2EF9-2732-4D9A-BC7E-8DCB445D4811}" type="pres">
      <dgm:prSet presAssocID="{4F62E9DA-C27A-4634-B506-AD8CB6284D9F}" presName="parentText" presStyleLbl="node1" presStyleIdx="5" presStyleCnt="7">
        <dgm:presLayoutVars>
          <dgm:chMax val="1"/>
          <dgm:bulletEnabled val="1"/>
        </dgm:presLayoutVars>
      </dgm:prSet>
      <dgm:spPr/>
      <dgm:t>
        <a:bodyPr/>
        <a:lstStyle/>
        <a:p>
          <a:endParaRPr kumimoji="1" lang="ja-JP" altLang="en-US"/>
        </a:p>
      </dgm:t>
    </dgm:pt>
    <dgm:pt modelId="{1F3CD054-A824-47B8-A1E1-2CBD8BA76A3F}" type="pres">
      <dgm:prSet presAssocID="{4F62E9DA-C27A-4634-B506-AD8CB6284D9F}" presName="descendantText" presStyleLbl="alignAccFollowNode1" presStyleIdx="5" presStyleCnt="7">
        <dgm:presLayoutVars>
          <dgm:bulletEnabled val="1"/>
        </dgm:presLayoutVars>
      </dgm:prSet>
      <dgm:spPr/>
      <dgm:t>
        <a:bodyPr/>
        <a:lstStyle/>
        <a:p>
          <a:endParaRPr kumimoji="1" lang="ja-JP" altLang="en-US"/>
        </a:p>
      </dgm:t>
    </dgm:pt>
    <dgm:pt modelId="{DEF87261-B9AA-4763-9B6B-BEEAE031C011}" type="pres">
      <dgm:prSet presAssocID="{1C4EC5FF-BF4A-4186-B0B6-4960D6B1E30C}" presName="sp" presStyleCnt="0"/>
      <dgm:spPr/>
      <dgm:t>
        <a:bodyPr/>
        <a:lstStyle/>
        <a:p>
          <a:endParaRPr kumimoji="1" lang="ja-JP" altLang="en-US"/>
        </a:p>
      </dgm:t>
    </dgm:pt>
    <dgm:pt modelId="{42CCE721-D742-4296-B34E-3AA05F7894A2}" type="pres">
      <dgm:prSet presAssocID="{37483CC3-0EDF-4EDE-AD76-64C488E573AC}" presName="linNode" presStyleCnt="0"/>
      <dgm:spPr/>
      <dgm:t>
        <a:bodyPr/>
        <a:lstStyle/>
        <a:p>
          <a:endParaRPr kumimoji="1" lang="ja-JP" altLang="en-US"/>
        </a:p>
      </dgm:t>
    </dgm:pt>
    <dgm:pt modelId="{1DCC5707-CDFE-4BF0-8437-0E8B62553F22}" type="pres">
      <dgm:prSet presAssocID="{37483CC3-0EDF-4EDE-AD76-64C488E573AC}" presName="parentText" presStyleLbl="node1" presStyleIdx="6" presStyleCnt="7">
        <dgm:presLayoutVars>
          <dgm:chMax val="1"/>
          <dgm:bulletEnabled val="1"/>
        </dgm:presLayoutVars>
      </dgm:prSet>
      <dgm:spPr/>
      <dgm:t>
        <a:bodyPr/>
        <a:lstStyle/>
        <a:p>
          <a:endParaRPr kumimoji="1" lang="ja-JP" altLang="en-US"/>
        </a:p>
      </dgm:t>
    </dgm:pt>
    <dgm:pt modelId="{03F4EFFA-3030-4D59-889C-649E4696DBA1}" type="pres">
      <dgm:prSet presAssocID="{37483CC3-0EDF-4EDE-AD76-64C488E573AC}" presName="descendantText" presStyleLbl="alignAccFollowNode1" presStyleIdx="6" presStyleCnt="7">
        <dgm:presLayoutVars>
          <dgm:bulletEnabled val="1"/>
        </dgm:presLayoutVars>
      </dgm:prSet>
      <dgm:spPr/>
      <dgm:t>
        <a:bodyPr/>
        <a:lstStyle/>
        <a:p>
          <a:endParaRPr kumimoji="1" lang="ja-JP" altLang="en-US"/>
        </a:p>
      </dgm:t>
    </dgm:pt>
  </dgm:ptLst>
  <dgm:cxnLst>
    <dgm:cxn modelId="{2CC1ECF6-16C3-4984-A5B3-F73C36D02555}" type="presOf" srcId="{541E42FA-A02F-4E85-99CD-3E3D06E084D0}" destId="{35568BC5-79A9-4EF2-AA4B-77D7857C9652}" srcOrd="0" destOrd="0" presId="urn:microsoft.com/office/officeart/2005/8/layout/vList5"/>
    <dgm:cxn modelId="{EB9A62BB-5B39-4E4C-9860-36C0D98BC9BA}" type="presOf" srcId="{4CCE91EA-3790-492F-B4F1-32D1D8677630}" destId="{1F3CD054-A824-47B8-A1E1-2CBD8BA76A3F}" srcOrd="0" destOrd="0" presId="urn:microsoft.com/office/officeart/2005/8/layout/vList5"/>
    <dgm:cxn modelId="{710A3A70-B609-4AF5-9847-B4D4940C83E4}" type="presOf" srcId="{40EE01E8-CAD7-42FC-9660-F169968DF76E}" destId="{95D99609-46FB-4A60-9496-E606B5D5B7E2}" srcOrd="0" destOrd="0" presId="urn:microsoft.com/office/officeart/2005/8/layout/vList5"/>
    <dgm:cxn modelId="{C76E73EC-67B4-4FA7-8B59-DD164EAB3429}" type="presOf" srcId="{A9B4B8BC-6C38-48C6-B6F1-6CAD629F4014}" destId="{03F4EFFA-3030-4D59-889C-649E4696DBA1}" srcOrd="0" destOrd="0" presId="urn:microsoft.com/office/officeart/2005/8/layout/vList5"/>
    <dgm:cxn modelId="{CFDDAE04-75D2-45CE-A4A6-F59BFD2B686A}" type="presOf" srcId="{848EC3CD-DACC-4548-A266-6EA6F9736147}" destId="{2CCCFCCD-2766-4E28-BCC1-E4F022B861E6}" srcOrd="0" destOrd="0" presId="urn:microsoft.com/office/officeart/2005/8/layout/vList5"/>
    <dgm:cxn modelId="{68C837C2-B965-408E-BACC-E1A83462DB65}" srcId="{F4B781F2-0DC1-4D01-878A-4CD49D7E3AF4}" destId="{37483CC3-0EDF-4EDE-AD76-64C488E573AC}" srcOrd="6" destOrd="0" parTransId="{93D784AD-DAD3-415D-8B9D-9570FFEEE7CF}" sibTransId="{4B988BC7-3145-4EA1-A6B1-0A9613D627B0}"/>
    <dgm:cxn modelId="{EE42F548-DDDA-4841-9CD7-428B81EE045D}" type="presOf" srcId="{37483CC3-0EDF-4EDE-AD76-64C488E573AC}" destId="{1DCC5707-CDFE-4BF0-8437-0E8B62553F22}" srcOrd="0" destOrd="0" presId="urn:microsoft.com/office/officeart/2005/8/layout/vList5"/>
    <dgm:cxn modelId="{76D028A3-BE59-4089-8E57-F7A16587A36B}" type="presOf" srcId="{DD96EB7F-C54D-4D75-B3B7-91F24288C842}" destId="{A526C311-DFAF-4A6E-A3E1-577FBC1986AA}" srcOrd="0" destOrd="0" presId="urn:microsoft.com/office/officeart/2005/8/layout/vList5"/>
    <dgm:cxn modelId="{4B40C44C-E651-4C61-B5DC-A7858C5D059B}" srcId="{43FE1923-5ACB-4B89-AC01-F5A9646B537B}" destId="{64654A04-1E8B-428C-9C33-9D769ADE3C2B}" srcOrd="0" destOrd="0" parTransId="{A79AA09E-F60F-423F-9BB5-26ACBC252BFD}" sibTransId="{1D65012D-429C-47B3-AFFE-D6C6E34A4FB3}"/>
    <dgm:cxn modelId="{F79CD54F-381E-4D7C-815C-AE6BD0D6C749}" type="presOf" srcId="{4F62E9DA-C27A-4634-B506-AD8CB6284D9F}" destId="{0D6A2EF9-2732-4D9A-BC7E-8DCB445D4811}" srcOrd="0" destOrd="0" presId="urn:microsoft.com/office/officeart/2005/8/layout/vList5"/>
    <dgm:cxn modelId="{7940D9A9-9C36-43B0-A67F-01CD24804981}" type="presOf" srcId="{4C78FFC1-B088-4B14-B87D-4579DC3166F6}" destId="{9649BAFB-56B4-4CE5-93F6-7CBB620C5437}" srcOrd="0" destOrd="0" presId="urn:microsoft.com/office/officeart/2005/8/layout/vList5"/>
    <dgm:cxn modelId="{6C142829-CD8B-44F8-B328-126AC0C103DE}" srcId="{F4B781F2-0DC1-4D01-878A-4CD49D7E3AF4}" destId="{43FE1923-5ACB-4B89-AC01-F5A9646B537B}" srcOrd="1" destOrd="0" parTransId="{2C0EA06B-EBE3-43E0-AF49-C1DFAF08210F}" sibTransId="{88EE1959-EA32-4C86-BA62-5EE6770FCCA4}"/>
    <dgm:cxn modelId="{3A3AEF5D-4409-4DC3-B47D-AA33E13DD5B6}" srcId="{40EE01E8-CAD7-42FC-9660-F169968DF76E}" destId="{8697D534-8B04-45F6-AD9B-D3D0E6E7609F}" srcOrd="0" destOrd="0" parTransId="{BEC1E5BE-05C6-461B-BEE1-F1CEE6323607}" sibTransId="{5CF7FDAE-EA4E-4B5F-8D72-7BA44A116A97}"/>
    <dgm:cxn modelId="{E478DE57-ADFB-4E07-AB77-8C924D149C3B}" srcId="{4F62E9DA-C27A-4634-B506-AD8CB6284D9F}" destId="{4CCE91EA-3790-492F-B4F1-32D1D8677630}" srcOrd="0" destOrd="0" parTransId="{F8E62EEC-E629-4C45-8CF6-D72D99B1949D}" sibTransId="{0AA36B7B-7FFF-4B52-907A-A5E8A3C06621}"/>
    <dgm:cxn modelId="{88EC9076-9CEC-42FE-8AFB-F275A7C15822}" srcId="{DD96EB7F-C54D-4D75-B3B7-91F24288C842}" destId="{541E42FA-A02F-4E85-99CD-3E3D06E084D0}" srcOrd="0" destOrd="0" parTransId="{64C57D6F-46FE-475F-B01A-0017AB820260}" sibTransId="{29473396-9348-4034-A544-B9063821FF6B}"/>
    <dgm:cxn modelId="{03E2B138-60E9-49A1-BD43-98FD068F1513}" srcId="{37483CC3-0EDF-4EDE-AD76-64C488E573AC}" destId="{A9B4B8BC-6C38-48C6-B6F1-6CAD629F4014}" srcOrd="0" destOrd="0" parTransId="{6A276061-7B5D-41ED-9B0F-7B0D6B1FA534}" sibTransId="{831549C3-9A83-4FD4-8EBB-21A1BA260954}"/>
    <dgm:cxn modelId="{04FC6E0F-85ED-42D7-9BCD-BB26343ACC5A}" type="presOf" srcId="{DC56364D-36E4-4651-A8B6-30B1188BD12D}" destId="{DB795F13-111E-4FB0-9B6C-9BC808311A53}" srcOrd="0" destOrd="0" presId="urn:microsoft.com/office/officeart/2005/8/layout/vList5"/>
    <dgm:cxn modelId="{94DE9DCA-728F-41B7-A833-D68F793F1885}" type="presOf" srcId="{64654A04-1E8B-428C-9C33-9D769ADE3C2B}" destId="{E789E704-2B30-489D-B3D9-3A53C0592E91}" srcOrd="0" destOrd="0" presId="urn:microsoft.com/office/officeart/2005/8/layout/vList5"/>
    <dgm:cxn modelId="{1AE2EAAE-5259-4ACF-98EB-3EFBEE96D824}" type="presOf" srcId="{F4B781F2-0DC1-4D01-878A-4CD49D7E3AF4}" destId="{555C73D4-A25C-4CEA-AC33-4CE1CB01C7D6}" srcOrd="0" destOrd="0" presId="urn:microsoft.com/office/officeart/2005/8/layout/vList5"/>
    <dgm:cxn modelId="{CDFB0CA4-E164-4146-B989-9FC991950754}" srcId="{DC56364D-36E4-4651-A8B6-30B1188BD12D}" destId="{4CA19D0A-94A1-431D-9987-31A3838FFBFE}" srcOrd="0" destOrd="0" parTransId="{30023384-6926-4ECE-AF90-0C1FBE1BA096}" sibTransId="{AEFFC6D5-6DE7-40F1-8BA1-549797E39C74}"/>
    <dgm:cxn modelId="{2FDCBD60-5647-4448-9A58-6EB50315B21A}" srcId="{848EC3CD-DACC-4548-A266-6EA6F9736147}" destId="{4C78FFC1-B088-4B14-B87D-4579DC3166F6}" srcOrd="0" destOrd="0" parTransId="{779E2360-B719-406D-8CAA-4B99B2A668BA}" sibTransId="{9D42AEFE-078B-49DC-A1C3-5BD1B184CFB7}"/>
    <dgm:cxn modelId="{5430E37F-ABD9-401B-9152-1570B8AAE1B7}" srcId="{F4B781F2-0DC1-4D01-878A-4CD49D7E3AF4}" destId="{DC56364D-36E4-4651-A8B6-30B1188BD12D}" srcOrd="2" destOrd="0" parTransId="{E376D339-133D-4266-8238-2BE605000230}" sibTransId="{38DE0C73-4C61-458D-97FD-1689A753A1BF}"/>
    <dgm:cxn modelId="{BD75298A-4119-480E-8822-B53779A41246}" type="presOf" srcId="{8697D534-8B04-45F6-AD9B-D3D0E6E7609F}" destId="{8393767F-DEA7-4F7B-9BC5-E184C9156821}" srcOrd="0" destOrd="0" presId="urn:microsoft.com/office/officeart/2005/8/layout/vList5"/>
    <dgm:cxn modelId="{21AF2C1D-90A2-45F4-8032-843F8BCAA185}" srcId="{F4B781F2-0DC1-4D01-878A-4CD49D7E3AF4}" destId="{4F62E9DA-C27A-4634-B506-AD8CB6284D9F}" srcOrd="5" destOrd="0" parTransId="{7C0219D7-FDA9-454D-8D80-65BDCC9007F4}" sibTransId="{1C4EC5FF-BF4A-4186-B0B6-4960D6B1E30C}"/>
    <dgm:cxn modelId="{19C9DEC2-26F1-4312-B1C7-F24EC5F7E711}" srcId="{F4B781F2-0DC1-4D01-878A-4CD49D7E3AF4}" destId="{DD96EB7F-C54D-4D75-B3B7-91F24288C842}" srcOrd="3" destOrd="0" parTransId="{9D69956E-1D4E-4801-A4A4-8DC4ADF6B14D}" sibTransId="{1B9CA619-0DDD-44B8-B01E-052E3A1ECD1B}"/>
    <dgm:cxn modelId="{62823BF2-9EA6-4F80-BB11-F4E439EBDE08}" srcId="{F4B781F2-0DC1-4D01-878A-4CD49D7E3AF4}" destId="{40EE01E8-CAD7-42FC-9660-F169968DF76E}" srcOrd="0" destOrd="0" parTransId="{18BF2B21-D02E-425D-BB43-D8E08CF92715}" sibTransId="{2F3D7E68-3BEB-4B33-9675-4034F562CEB8}"/>
    <dgm:cxn modelId="{45775C15-DB16-42EF-850A-C73EBC9D076D}" srcId="{F4B781F2-0DC1-4D01-878A-4CD49D7E3AF4}" destId="{848EC3CD-DACC-4548-A266-6EA6F9736147}" srcOrd="4" destOrd="0" parTransId="{F8FE26CF-1E78-4B1C-AA88-8338EDE2642C}" sibTransId="{9392D4F4-DB91-4F0E-BD21-BA39B7809552}"/>
    <dgm:cxn modelId="{F2362EEE-2631-4E88-832E-896FC2693F26}" type="presOf" srcId="{43FE1923-5ACB-4B89-AC01-F5A9646B537B}" destId="{D41095DA-DC5A-40BF-BE1B-61174F491412}" srcOrd="0" destOrd="0" presId="urn:microsoft.com/office/officeart/2005/8/layout/vList5"/>
    <dgm:cxn modelId="{A3304637-4812-4601-9F65-D4325A51D169}" type="presOf" srcId="{4CA19D0A-94A1-431D-9987-31A3838FFBFE}" destId="{1F9BE797-8DAF-4684-A934-6278644BED10}" srcOrd="0" destOrd="0" presId="urn:microsoft.com/office/officeart/2005/8/layout/vList5"/>
    <dgm:cxn modelId="{854CF90B-69E0-4A4A-BE06-8CAA9DC75B94}" type="presParOf" srcId="{555C73D4-A25C-4CEA-AC33-4CE1CB01C7D6}" destId="{394D6C22-250A-40AF-B563-AA5318518EBF}" srcOrd="0" destOrd="0" presId="urn:microsoft.com/office/officeart/2005/8/layout/vList5"/>
    <dgm:cxn modelId="{524FD387-B921-4EF7-B268-3D0973B79A8A}" type="presParOf" srcId="{394D6C22-250A-40AF-B563-AA5318518EBF}" destId="{95D99609-46FB-4A60-9496-E606B5D5B7E2}" srcOrd="0" destOrd="0" presId="urn:microsoft.com/office/officeart/2005/8/layout/vList5"/>
    <dgm:cxn modelId="{4489D684-37E8-4739-BEBF-3FD8832EA2B5}" type="presParOf" srcId="{394D6C22-250A-40AF-B563-AA5318518EBF}" destId="{8393767F-DEA7-4F7B-9BC5-E184C9156821}" srcOrd="1" destOrd="0" presId="urn:microsoft.com/office/officeart/2005/8/layout/vList5"/>
    <dgm:cxn modelId="{63597B43-A6B7-44E1-BF00-F16DA077AD30}" type="presParOf" srcId="{555C73D4-A25C-4CEA-AC33-4CE1CB01C7D6}" destId="{41589D65-D3F8-4DFE-8F4F-516C00D148CD}" srcOrd="1" destOrd="0" presId="urn:microsoft.com/office/officeart/2005/8/layout/vList5"/>
    <dgm:cxn modelId="{211B2CE8-9276-45A2-96EF-53E3EC74E0CC}" type="presParOf" srcId="{555C73D4-A25C-4CEA-AC33-4CE1CB01C7D6}" destId="{9844407B-802A-407F-BCBD-C33218B36285}" srcOrd="2" destOrd="0" presId="urn:microsoft.com/office/officeart/2005/8/layout/vList5"/>
    <dgm:cxn modelId="{EB6694D6-C762-4943-A09D-E81DCE3E7761}" type="presParOf" srcId="{9844407B-802A-407F-BCBD-C33218B36285}" destId="{D41095DA-DC5A-40BF-BE1B-61174F491412}" srcOrd="0" destOrd="0" presId="urn:microsoft.com/office/officeart/2005/8/layout/vList5"/>
    <dgm:cxn modelId="{BE783D27-F56D-49B7-96BD-AF90FB50CCA2}" type="presParOf" srcId="{9844407B-802A-407F-BCBD-C33218B36285}" destId="{E789E704-2B30-489D-B3D9-3A53C0592E91}" srcOrd="1" destOrd="0" presId="urn:microsoft.com/office/officeart/2005/8/layout/vList5"/>
    <dgm:cxn modelId="{A9A95594-E926-41F4-93CE-2DBADAB86890}" type="presParOf" srcId="{555C73D4-A25C-4CEA-AC33-4CE1CB01C7D6}" destId="{F8FF877F-B1E6-422B-AC76-563399866F44}" srcOrd="3" destOrd="0" presId="urn:microsoft.com/office/officeart/2005/8/layout/vList5"/>
    <dgm:cxn modelId="{29CB1AA9-41E5-49D5-8F74-6C04EB9BF74E}" type="presParOf" srcId="{555C73D4-A25C-4CEA-AC33-4CE1CB01C7D6}" destId="{28A1EF32-8238-4940-B550-0C7268EA9B21}" srcOrd="4" destOrd="0" presId="urn:microsoft.com/office/officeart/2005/8/layout/vList5"/>
    <dgm:cxn modelId="{CE4215E2-8140-432A-A011-64E5E3B61EF1}" type="presParOf" srcId="{28A1EF32-8238-4940-B550-0C7268EA9B21}" destId="{DB795F13-111E-4FB0-9B6C-9BC808311A53}" srcOrd="0" destOrd="0" presId="urn:microsoft.com/office/officeart/2005/8/layout/vList5"/>
    <dgm:cxn modelId="{B13E6869-7061-4D46-BF69-84DB9A41562B}" type="presParOf" srcId="{28A1EF32-8238-4940-B550-0C7268EA9B21}" destId="{1F9BE797-8DAF-4684-A934-6278644BED10}" srcOrd="1" destOrd="0" presId="urn:microsoft.com/office/officeart/2005/8/layout/vList5"/>
    <dgm:cxn modelId="{B2F73CF4-BFF2-436B-8ACE-41894B557A84}" type="presParOf" srcId="{555C73D4-A25C-4CEA-AC33-4CE1CB01C7D6}" destId="{9EB17353-6190-463D-B93B-09289B262431}" srcOrd="5" destOrd="0" presId="urn:microsoft.com/office/officeart/2005/8/layout/vList5"/>
    <dgm:cxn modelId="{0CDA8B05-087F-45F7-BCA6-74DE1A859B77}" type="presParOf" srcId="{555C73D4-A25C-4CEA-AC33-4CE1CB01C7D6}" destId="{6238C8DA-A71C-4D35-8821-E33530D6455D}" srcOrd="6" destOrd="0" presId="urn:microsoft.com/office/officeart/2005/8/layout/vList5"/>
    <dgm:cxn modelId="{745E5F0E-2BC4-4BE5-921D-6307034950C4}" type="presParOf" srcId="{6238C8DA-A71C-4D35-8821-E33530D6455D}" destId="{A526C311-DFAF-4A6E-A3E1-577FBC1986AA}" srcOrd="0" destOrd="0" presId="urn:microsoft.com/office/officeart/2005/8/layout/vList5"/>
    <dgm:cxn modelId="{20105401-276B-4734-A85B-6DD044AA0DD4}" type="presParOf" srcId="{6238C8DA-A71C-4D35-8821-E33530D6455D}" destId="{35568BC5-79A9-4EF2-AA4B-77D7857C9652}" srcOrd="1" destOrd="0" presId="urn:microsoft.com/office/officeart/2005/8/layout/vList5"/>
    <dgm:cxn modelId="{B71D5FDB-F600-4F74-86F0-AE81B0EEBCC3}" type="presParOf" srcId="{555C73D4-A25C-4CEA-AC33-4CE1CB01C7D6}" destId="{65A0601B-7A6B-4003-BDCC-BEE86034058B}" srcOrd="7" destOrd="0" presId="urn:microsoft.com/office/officeart/2005/8/layout/vList5"/>
    <dgm:cxn modelId="{81A0F2A4-A8C8-4B20-B175-C595FDA3DF5A}" type="presParOf" srcId="{555C73D4-A25C-4CEA-AC33-4CE1CB01C7D6}" destId="{0FE345D1-44D0-483D-8D9D-481A29F2A2C3}" srcOrd="8" destOrd="0" presId="urn:microsoft.com/office/officeart/2005/8/layout/vList5"/>
    <dgm:cxn modelId="{9E6AE578-91B6-4E03-9A5D-58ABF1E2003A}" type="presParOf" srcId="{0FE345D1-44D0-483D-8D9D-481A29F2A2C3}" destId="{2CCCFCCD-2766-4E28-BCC1-E4F022B861E6}" srcOrd="0" destOrd="0" presId="urn:microsoft.com/office/officeart/2005/8/layout/vList5"/>
    <dgm:cxn modelId="{C94C7FF9-0FC9-4E4F-8E68-42B9B3A48D77}" type="presParOf" srcId="{0FE345D1-44D0-483D-8D9D-481A29F2A2C3}" destId="{9649BAFB-56B4-4CE5-93F6-7CBB620C5437}" srcOrd="1" destOrd="0" presId="urn:microsoft.com/office/officeart/2005/8/layout/vList5"/>
    <dgm:cxn modelId="{CE0EFA04-04D6-4A3B-8421-510FF5CC8889}" type="presParOf" srcId="{555C73D4-A25C-4CEA-AC33-4CE1CB01C7D6}" destId="{298E6371-5441-4AA4-9F27-E4C2A55A9C2F}" srcOrd="9" destOrd="0" presId="urn:microsoft.com/office/officeart/2005/8/layout/vList5"/>
    <dgm:cxn modelId="{2706439E-1980-4CDF-9AA6-F50A35D49FBE}" type="presParOf" srcId="{555C73D4-A25C-4CEA-AC33-4CE1CB01C7D6}" destId="{CB7F76F6-B8EB-496F-9B24-E347A3624B33}" srcOrd="10" destOrd="0" presId="urn:microsoft.com/office/officeart/2005/8/layout/vList5"/>
    <dgm:cxn modelId="{7D7E51D2-9296-44B5-8442-F7DF0D1A877A}" type="presParOf" srcId="{CB7F76F6-B8EB-496F-9B24-E347A3624B33}" destId="{0D6A2EF9-2732-4D9A-BC7E-8DCB445D4811}" srcOrd="0" destOrd="0" presId="urn:microsoft.com/office/officeart/2005/8/layout/vList5"/>
    <dgm:cxn modelId="{D4ABAB81-3EE5-4655-8774-02950BD87FC4}" type="presParOf" srcId="{CB7F76F6-B8EB-496F-9B24-E347A3624B33}" destId="{1F3CD054-A824-47B8-A1E1-2CBD8BA76A3F}" srcOrd="1" destOrd="0" presId="urn:microsoft.com/office/officeart/2005/8/layout/vList5"/>
    <dgm:cxn modelId="{1FBDE69E-29EE-4032-9C68-00DF8499F642}" type="presParOf" srcId="{555C73D4-A25C-4CEA-AC33-4CE1CB01C7D6}" destId="{DEF87261-B9AA-4763-9B6B-BEEAE031C011}" srcOrd="11" destOrd="0" presId="urn:microsoft.com/office/officeart/2005/8/layout/vList5"/>
    <dgm:cxn modelId="{DAD8FB69-8B45-409C-A876-C033B2336FE6}" type="presParOf" srcId="{555C73D4-A25C-4CEA-AC33-4CE1CB01C7D6}" destId="{42CCE721-D742-4296-B34E-3AA05F7894A2}" srcOrd="12" destOrd="0" presId="urn:microsoft.com/office/officeart/2005/8/layout/vList5"/>
    <dgm:cxn modelId="{E270810E-2E53-4F96-B1ED-002A9EFDBDF4}" type="presParOf" srcId="{42CCE721-D742-4296-B34E-3AA05F7894A2}" destId="{1DCC5707-CDFE-4BF0-8437-0E8B62553F22}" srcOrd="0" destOrd="0" presId="urn:microsoft.com/office/officeart/2005/8/layout/vList5"/>
    <dgm:cxn modelId="{9C8D4A94-1BFF-4A73-96A4-70205A56DBFD}" type="presParOf" srcId="{42CCE721-D742-4296-B34E-3AA05F7894A2}" destId="{03F4EFFA-3030-4D59-889C-649E4696DBA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BD10F4-0649-448E-840F-46723BA38E7E}" type="doc">
      <dgm:prSet loTypeId="urn:microsoft.com/office/officeart/2005/8/layout/arrow2" loCatId="process" qsTypeId="urn:microsoft.com/office/officeart/2005/8/quickstyle/simple1" qsCatId="simple" csTypeId="urn:microsoft.com/office/officeart/2005/8/colors/accent6_2" csCatId="accent6" phldr="1"/>
      <dgm:spPr/>
    </dgm:pt>
    <dgm:pt modelId="{203467D0-2AD9-4C2D-A6C6-37594DF9308C}">
      <dgm:prSet phldrT="[テキスト]" custT="1"/>
      <dgm:spPr/>
      <dgm:t>
        <a:bodyPr/>
        <a:lstStyle/>
        <a:p>
          <a:r>
            <a:rPr kumimoji="1" lang="ja-JP" altLang="en-US" sz="2800" dirty="0" smtClean="0"/>
            <a:t>神立地区</a:t>
          </a:r>
          <a:endParaRPr kumimoji="1" lang="ja-JP" altLang="en-US" sz="2800" dirty="0"/>
        </a:p>
      </dgm:t>
    </dgm:pt>
    <dgm:pt modelId="{5BFE9D69-3C98-41A1-82C8-AAD2F6A053B0}" type="parTrans" cxnId="{62F72D9A-CCCE-4EF1-9573-A1C9CC0D746E}">
      <dgm:prSet/>
      <dgm:spPr/>
      <dgm:t>
        <a:bodyPr/>
        <a:lstStyle/>
        <a:p>
          <a:endParaRPr kumimoji="1" lang="ja-JP" altLang="en-US"/>
        </a:p>
      </dgm:t>
    </dgm:pt>
    <dgm:pt modelId="{086DE9C8-C7BE-4C36-8365-4E14C66CE594}" type="sibTrans" cxnId="{62F72D9A-CCCE-4EF1-9573-A1C9CC0D746E}">
      <dgm:prSet/>
      <dgm:spPr/>
      <dgm:t>
        <a:bodyPr/>
        <a:lstStyle/>
        <a:p>
          <a:endParaRPr kumimoji="1" lang="ja-JP" altLang="en-US"/>
        </a:p>
      </dgm:t>
    </dgm:pt>
    <dgm:pt modelId="{864251A0-93F7-457C-B6DE-3AABCF0A9C5B}">
      <dgm:prSet phldrT="[テキスト]" custT="1"/>
      <dgm:spPr/>
      <dgm:t>
        <a:bodyPr/>
        <a:lstStyle/>
        <a:p>
          <a:r>
            <a:rPr kumimoji="1" lang="ja-JP" altLang="en-US" sz="2800" dirty="0" smtClean="0"/>
            <a:t>土浦市</a:t>
          </a:r>
          <a:endParaRPr kumimoji="1" lang="ja-JP" altLang="en-US" sz="2800" dirty="0"/>
        </a:p>
      </dgm:t>
    </dgm:pt>
    <dgm:pt modelId="{E00FC7B7-AEC5-4248-B1AA-6919732B3B7B}" type="parTrans" cxnId="{2FCE7E06-C437-49F1-8DF7-2AD31B72F594}">
      <dgm:prSet/>
      <dgm:spPr/>
      <dgm:t>
        <a:bodyPr/>
        <a:lstStyle/>
        <a:p>
          <a:endParaRPr kumimoji="1" lang="ja-JP" altLang="en-US"/>
        </a:p>
      </dgm:t>
    </dgm:pt>
    <dgm:pt modelId="{B2420F6F-3375-4609-9046-CA93FAC3BC71}" type="sibTrans" cxnId="{2FCE7E06-C437-49F1-8DF7-2AD31B72F594}">
      <dgm:prSet/>
      <dgm:spPr/>
      <dgm:t>
        <a:bodyPr/>
        <a:lstStyle/>
        <a:p>
          <a:endParaRPr kumimoji="1" lang="ja-JP" altLang="en-US"/>
        </a:p>
      </dgm:t>
    </dgm:pt>
    <dgm:pt modelId="{B4691040-3D4A-4F10-BA45-759593240B71}">
      <dgm:prSet phldrT="[テキスト]" custT="1"/>
      <dgm:spPr/>
      <dgm:t>
        <a:bodyPr/>
        <a:lstStyle/>
        <a:p>
          <a:r>
            <a:rPr kumimoji="1" lang="ja-JP" altLang="en-US" sz="2800" dirty="0" smtClean="0"/>
            <a:t>隣接都市、</a:t>
          </a:r>
          <a:endParaRPr kumimoji="1" lang="en-US" altLang="ja-JP" sz="2800" dirty="0" smtClean="0"/>
        </a:p>
        <a:p>
          <a:r>
            <a:rPr kumimoji="1" lang="ja-JP" altLang="en-US" sz="2800" dirty="0" smtClean="0"/>
            <a:t>そして全国へ</a:t>
          </a:r>
          <a:endParaRPr kumimoji="1" lang="ja-JP" altLang="en-US" sz="2800" dirty="0"/>
        </a:p>
      </dgm:t>
    </dgm:pt>
    <dgm:pt modelId="{5ECBB297-DA80-4E04-B02D-870819D9F48D}" type="parTrans" cxnId="{6354F0DA-6773-4287-B601-FBBFD5C11337}">
      <dgm:prSet/>
      <dgm:spPr/>
      <dgm:t>
        <a:bodyPr/>
        <a:lstStyle/>
        <a:p>
          <a:endParaRPr kumimoji="1" lang="ja-JP" altLang="en-US"/>
        </a:p>
      </dgm:t>
    </dgm:pt>
    <dgm:pt modelId="{B9F290E9-49E1-4222-A439-F128653BBFF9}" type="sibTrans" cxnId="{6354F0DA-6773-4287-B601-FBBFD5C11337}">
      <dgm:prSet/>
      <dgm:spPr/>
      <dgm:t>
        <a:bodyPr/>
        <a:lstStyle/>
        <a:p>
          <a:endParaRPr kumimoji="1" lang="ja-JP" altLang="en-US"/>
        </a:p>
      </dgm:t>
    </dgm:pt>
    <dgm:pt modelId="{B05E1885-9E01-4E0C-8DD9-98DC65C2F0CE}" type="pres">
      <dgm:prSet presAssocID="{AABD10F4-0649-448E-840F-46723BA38E7E}" presName="arrowDiagram" presStyleCnt="0">
        <dgm:presLayoutVars>
          <dgm:chMax val="5"/>
          <dgm:dir/>
          <dgm:resizeHandles val="exact"/>
        </dgm:presLayoutVars>
      </dgm:prSet>
      <dgm:spPr/>
    </dgm:pt>
    <dgm:pt modelId="{EE048766-64D1-478E-BF1A-6DCC72D29021}" type="pres">
      <dgm:prSet presAssocID="{AABD10F4-0649-448E-840F-46723BA38E7E}" presName="arrow" presStyleLbl="bgShp" presStyleIdx="0" presStyleCnt="1" custLinFactNeighborX="-4865" custLinFactNeighborY="3454"/>
      <dgm:spPr/>
    </dgm:pt>
    <dgm:pt modelId="{CC0D70F6-E480-407F-810B-AEE3239522AA}" type="pres">
      <dgm:prSet presAssocID="{AABD10F4-0649-448E-840F-46723BA38E7E}" presName="arrowDiagram3" presStyleCnt="0"/>
      <dgm:spPr/>
    </dgm:pt>
    <dgm:pt modelId="{FFFEF9AE-525F-4533-90B0-7C3AFEE27800}" type="pres">
      <dgm:prSet presAssocID="{203467D0-2AD9-4C2D-A6C6-37594DF9308C}" presName="bullet3a" presStyleLbl="node1" presStyleIdx="0" presStyleCnt="3" custLinFactNeighborX="70806" custLinFactNeighborY="11801"/>
      <dgm:spPr/>
    </dgm:pt>
    <dgm:pt modelId="{F6AC0F07-7C79-49BC-9B2F-6F404AB0BB99}" type="pres">
      <dgm:prSet presAssocID="{203467D0-2AD9-4C2D-A6C6-37594DF9308C}" presName="textBox3a" presStyleLbl="revTx" presStyleIdx="0" presStyleCnt="3" custScaleX="150745" custScaleY="41058" custLinFactNeighborX="32752" custLinFactNeighborY="-18689">
        <dgm:presLayoutVars>
          <dgm:bulletEnabled val="1"/>
        </dgm:presLayoutVars>
      </dgm:prSet>
      <dgm:spPr/>
      <dgm:t>
        <a:bodyPr/>
        <a:lstStyle/>
        <a:p>
          <a:endParaRPr kumimoji="1" lang="ja-JP" altLang="en-US"/>
        </a:p>
      </dgm:t>
    </dgm:pt>
    <dgm:pt modelId="{1A35A0AC-DC76-42A7-B2AE-4BE3EE9C005D}" type="pres">
      <dgm:prSet presAssocID="{864251A0-93F7-457C-B6DE-3AABCF0A9C5B}" presName="bullet3b" presStyleLbl="node1" presStyleIdx="1" presStyleCnt="3"/>
      <dgm:spPr/>
    </dgm:pt>
    <dgm:pt modelId="{F8528F58-0679-403E-B499-BDB693A01107}" type="pres">
      <dgm:prSet presAssocID="{864251A0-93F7-457C-B6DE-3AABCF0A9C5B}" presName="textBox3b" presStyleLbl="revTx" presStyleIdx="1" presStyleCnt="3" custLinFactNeighborY="3115">
        <dgm:presLayoutVars>
          <dgm:bulletEnabled val="1"/>
        </dgm:presLayoutVars>
      </dgm:prSet>
      <dgm:spPr/>
      <dgm:t>
        <a:bodyPr/>
        <a:lstStyle/>
        <a:p>
          <a:endParaRPr kumimoji="1" lang="ja-JP" altLang="en-US"/>
        </a:p>
      </dgm:t>
    </dgm:pt>
    <dgm:pt modelId="{8A695F80-973B-4337-A0A9-72BAED240FE4}" type="pres">
      <dgm:prSet presAssocID="{B4691040-3D4A-4F10-BA45-759593240B71}" presName="bullet3c" presStyleLbl="node1" presStyleIdx="2" presStyleCnt="3"/>
      <dgm:spPr/>
    </dgm:pt>
    <dgm:pt modelId="{3738FE05-99D2-49F5-92AA-2B8841787ED6}" type="pres">
      <dgm:prSet presAssocID="{B4691040-3D4A-4F10-BA45-759593240B71}" presName="textBox3c" presStyleLbl="revTx" presStyleIdx="2" presStyleCnt="3" custScaleX="143052" custScaleY="45501" custLinFactNeighborX="9673" custLinFactNeighborY="-18869">
        <dgm:presLayoutVars>
          <dgm:bulletEnabled val="1"/>
        </dgm:presLayoutVars>
      </dgm:prSet>
      <dgm:spPr/>
      <dgm:t>
        <a:bodyPr/>
        <a:lstStyle/>
        <a:p>
          <a:endParaRPr kumimoji="1" lang="ja-JP" altLang="en-US"/>
        </a:p>
      </dgm:t>
    </dgm:pt>
  </dgm:ptLst>
  <dgm:cxnLst>
    <dgm:cxn modelId="{62F72D9A-CCCE-4EF1-9573-A1C9CC0D746E}" srcId="{AABD10F4-0649-448E-840F-46723BA38E7E}" destId="{203467D0-2AD9-4C2D-A6C6-37594DF9308C}" srcOrd="0" destOrd="0" parTransId="{5BFE9D69-3C98-41A1-82C8-AAD2F6A053B0}" sibTransId="{086DE9C8-C7BE-4C36-8365-4E14C66CE594}"/>
    <dgm:cxn modelId="{5EC6315D-5E41-46F1-8889-88E77579FD92}" type="presOf" srcId="{B4691040-3D4A-4F10-BA45-759593240B71}" destId="{3738FE05-99D2-49F5-92AA-2B8841787ED6}" srcOrd="0" destOrd="0" presId="urn:microsoft.com/office/officeart/2005/8/layout/arrow2"/>
    <dgm:cxn modelId="{2E97C978-AC8F-408A-A1F9-CB46ECD747D2}" type="presOf" srcId="{203467D0-2AD9-4C2D-A6C6-37594DF9308C}" destId="{F6AC0F07-7C79-49BC-9B2F-6F404AB0BB99}" srcOrd="0" destOrd="0" presId="urn:microsoft.com/office/officeart/2005/8/layout/arrow2"/>
    <dgm:cxn modelId="{74890FAC-9003-4E1B-926E-278020C9402E}" type="presOf" srcId="{AABD10F4-0649-448E-840F-46723BA38E7E}" destId="{B05E1885-9E01-4E0C-8DD9-98DC65C2F0CE}" srcOrd="0" destOrd="0" presId="urn:microsoft.com/office/officeart/2005/8/layout/arrow2"/>
    <dgm:cxn modelId="{2FCE7E06-C437-49F1-8DF7-2AD31B72F594}" srcId="{AABD10F4-0649-448E-840F-46723BA38E7E}" destId="{864251A0-93F7-457C-B6DE-3AABCF0A9C5B}" srcOrd="1" destOrd="0" parTransId="{E00FC7B7-AEC5-4248-B1AA-6919732B3B7B}" sibTransId="{B2420F6F-3375-4609-9046-CA93FAC3BC71}"/>
    <dgm:cxn modelId="{49CB38E4-12C9-42FF-AA11-F2CDB24E3C48}" type="presOf" srcId="{864251A0-93F7-457C-B6DE-3AABCF0A9C5B}" destId="{F8528F58-0679-403E-B499-BDB693A01107}" srcOrd="0" destOrd="0" presId="urn:microsoft.com/office/officeart/2005/8/layout/arrow2"/>
    <dgm:cxn modelId="{6354F0DA-6773-4287-B601-FBBFD5C11337}" srcId="{AABD10F4-0649-448E-840F-46723BA38E7E}" destId="{B4691040-3D4A-4F10-BA45-759593240B71}" srcOrd="2" destOrd="0" parTransId="{5ECBB297-DA80-4E04-B02D-870819D9F48D}" sibTransId="{B9F290E9-49E1-4222-A439-F128653BBFF9}"/>
    <dgm:cxn modelId="{227A3A36-8D2D-4041-9DC7-EA785BDD5C20}" type="presParOf" srcId="{B05E1885-9E01-4E0C-8DD9-98DC65C2F0CE}" destId="{EE048766-64D1-478E-BF1A-6DCC72D29021}" srcOrd="0" destOrd="0" presId="urn:microsoft.com/office/officeart/2005/8/layout/arrow2"/>
    <dgm:cxn modelId="{552F9A25-0995-4A01-864E-1DEF30ECE8C2}" type="presParOf" srcId="{B05E1885-9E01-4E0C-8DD9-98DC65C2F0CE}" destId="{CC0D70F6-E480-407F-810B-AEE3239522AA}" srcOrd="1" destOrd="0" presId="urn:microsoft.com/office/officeart/2005/8/layout/arrow2"/>
    <dgm:cxn modelId="{A3B31827-DE18-40E3-A531-200CE65C619E}" type="presParOf" srcId="{CC0D70F6-E480-407F-810B-AEE3239522AA}" destId="{FFFEF9AE-525F-4533-90B0-7C3AFEE27800}" srcOrd="0" destOrd="0" presId="urn:microsoft.com/office/officeart/2005/8/layout/arrow2"/>
    <dgm:cxn modelId="{8F98F30D-7C71-4865-B784-729F96A29B04}" type="presParOf" srcId="{CC0D70F6-E480-407F-810B-AEE3239522AA}" destId="{F6AC0F07-7C79-49BC-9B2F-6F404AB0BB99}" srcOrd="1" destOrd="0" presId="urn:microsoft.com/office/officeart/2005/8/layout/arrow2"/>
    <dgm:cxn modelId="{C2D4F547-B356-4739-97C3-534B5ABBA7ED}" type="presParOf" srcId="{CC0D70F6-E480-407F-810B-AEE3239522AA}" destId="{1A35A0AC-DC76-42A7-B2AE-4BE3EE9C005D}" srcOrd="2" destOrd="0" presId="urn:microsoft.com/office/officeart/2005/8/layout/arrow2"/>
    <dgm:cxn modelId="{53396C3A-27FE-4767-A6B3-22BB26F214EA}" type="presParOf" srcId="{CC0D70F6-E480-407F-810B-AEE3239522AA}" destId="{F8528F58-0679-403E-B499-BDB693A01107}" srcOrd="3" destOrd="0" presId="urn:microsoft.com/office/officeart/2005/8/layout/arrow2"/>
    <dgm:cxn modelId="{51F83BF6-F9B2-431B-AA16-C7CDAE5338DF}" type="presParOf" srcId="{CC0D70F6-E480-407F-810B-AEE3239522AA}" destId="{8A695F80-973B-4337-A0A9-72BAED240FE4}" srcOrd="4" destOrd="0" presId="urn:microsoft.com/office/officeart/2005/8/layout/arrow2"/>
    <dgm:cxn modelId="{97C036D6-3020-4EC4-9815-E16B25085D8F}" type="presParOf" srcId="{CC0D70F6-E480-407F-810B-AEE3239522AA}" destId="{3738FE05-99D2-49F5-92AA-2B8841787ED6}"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CF3D7F-DD90-4BFE-A4A4-586D357259BB}" type="doc">
      <dgm:prSet loTypeId="urn:microsoft.com/office/officeart/2005/8/layout/rings+Icon#1" loCatId="relationship" qsTypeId="urn:microsoft.com/office/officeart/2005/8/quickstyle/simple1" qsCatId="simple" csTypeId="urn:microsoft.com/office/officeart/2005/8/colors/accent1_2" csCatId="accent1" phldr="1"/>
      <dgm:spPr/>
    </dgm:pt>
    <dgm:pt modelId="{F21828B2-96B1-4968-A934-6E6747AEF3F5}">
      <dgm:prSet phldrT="[テキスト]"/>
      <dgm:spPr/>
      <dgm:t>
        <a:bodyPr/>
        <a:lstStyle/>
        <a:p>
          <a:r>
            <a:rPr kumimoji="1" lang="ja-JP" altLang="en-US" sz="3300" b="1" dirty="0" smtClean="0"/>
            <a:t>職</a:t>
          </a:r>
          <a:endParaRPr kumimoji="1" lang="ja-JP" altLang="en-US" sz="3300" b="1" dirty="0"/>
        </a:p>
      </dgm:t>
    </dgm:pt>
    <dgm:pt modelId="{04AF827F-BA1A-401E-9854-E919A37D8465}" type="parTrans" cxnId="{46409606-23CF-4001-8B1E-BB363E4DDBA7}">
      <dgm:prSet/>
      <dgm:spPr/>
      <dgm:t>
        <a:bodyPr/>
        <a:lstStyle/>
        <a:p>
          <a:endParaRPr kumimoji="1" lang="ja-JP" altLang="en-US"/>
        </a:p>
      </dgm:t>
    </dgm:pt>
    <dgm:pt modelId="{31C5C2D3-2063-4E41-9ADE-D31C5AC5775A}" type="sibTrans" cxnId="{46409606-23CF-4001-8B1E-BB363E4DDBA7}">
      <dgm:prSet/>
      <dgm:spPr/>
      <dgm:t>
        <a:bodyPr/>
        <a:lstStyle/>
        <a:p>
          <a:endParaRPr kumimoji="1" lang="ja-JP" altLang="en-US"/>
        </a:p>
      </dgm:t>
    </dgm:pt>
    <dgm:pt modelId="{AA034632-90D7-490D-B6D7-B0EA74E367DC}">
      <dgm:prSet phldrT="[テキスト]"/>
      <dgm:spPr/>
      <dgm:t>
        <a:bodyPr/>
        <a:lstStyle/>
        <a:p>
          <a:r>
            <a:rPr kumimoji="1" lang="ja-JP" altLang="en-US" sz="3300" b="1" dirty="0" smtClean="0"/>
            <a:t>住</a:t>
          </a:r>
          <a:endParaRPr kumimoji="1" lang="ja-JP" altLang="en-US" sz="3300" b="1" dirty="0"/>
        </a:p>
      </dgm:t>
    </dgm:pt>
    <dgm:pt modelId="{38607EAB-50BA-416A-9D18-74A85BD07CD0}" type="parTrans" cxnId="{95A764E9-B0D0-4107-83D0-60994FEE3C43}">
      <dgm:prSet/>
      <dgm:spPr/>
      <dgm:t>
        <a:bodyPr/>
        <a:lstStyle/>
        <a:p>
          <a:endParaRPr kumimoji="1" lang="ja-JP" altLang="en-US"/>
        </a:p>
      </dgm:t>
    </dgm:pt>
    <dgm:pt modelId="{2E6CE240-CEDE-4338-A5CE-1687EA91D843}" type="sibTrans" cxnId="{95A764E9-B0D0-4107-83D0-60994FEE3C43}">
      <dgm:prSet/>
      <dgm:spPr/>
      <dgm:t>
        <a:bodyPr/>
        <a:lstStyle/>
        <a:p>
          <a:endParaRPr kumimoji="1" lang="ja-JP" altLang="en-US"/>
        </a:p>
      </dgm:t>
    </dgm:pt>
    <dgm:pt modelId="{99B4615C-CE57-4135-BD0A-DF705E25DB89}">
      <dgm:prSet phldrT="[テキスト]"/>
      <dgm:spPr/>
      <dgm:t>
        <a:bodyPr/>
        <a:lstStyle/>
        <a:p>
          <a:r>
            <a:rPr kumimoji="1" lang="ja-JP" altLang="en-US" sz="3300" b="1" dirty="0" smtClean="0"/>
            <a:t>商</a:t>
          </a:r>
          <a:endParaRPr kumimoji="1" lang="ja-JP" altLang="en-US" sz="3300" b="1" dirty="0"/>
        </a:p>
      </dgm:t>
    </dgm:pt>
    <dgm:pt modelId="{C2AAF2AB-921B-4F2B-84EB-AB26A202B33A}" type="parTrans" cxnId="{A7D4F93F-82B2-42DF-991D-A28CEB76C191}">
      <dgm:prSet/>
      <dgm:spPr/>
      <dgm:t>
        <a:bodyPr/>
        <a:lstStyle/>
        <a:p>
          <a:endParaRPr kumimoji="1" lang="ja-JP" altLang="en-US"/>
        </a:p>
      </dgm:t>
    </dgm:pt>
    <dgm:pt modelId="{693AE064-A576-4F05-B7CE-39A8E44B695E}" type="sibTrans" cxnId="{A7D4F93F-82B2-42DF-991D-A28CEB76C191}">
      <dgm:prSet/>
      <dgm:spPr/>
      <dgm:t>
        <a:bodyPr/>
        <a:lstStyle/>
        <a:p>
          <a:endParaRPr kumimoji="1" lang="ja-JP" altLang="en-US"/>
        </a:p>
      </dgm:t>
    </dgm:pt>
    <dgm:pt modelId="{6D367EBF-1AF2-4E4D-A103-6193D912769A}" type="pres">
      <dgm:prSet presAssocID="{6ECF3D7F-DD90-4BFE-A4A4-586D357259BB}" presName="Name0" presStyleCnt="0">
        <dgm:presLayoutVars>
          <dgm:chMax val="7"/>
          <dgm:dir/>
          <dgm:resizeHandles val="exact"/>
        </dgm:presLayoutVars>
      </dgm:prSet>
      <dgm:spPr/>
    </dgm:pt>
    <dgm:pt modelId="{DD8F44FB-C477-454A-B6CD-B5D3CEE71675}" type="pres">
      <dgm:prSet presAssocID="{6ECF3D7F-DD90-4BFE-A4A4-586D357259BB}" presName="ellipse1" presStyleLbl="vennNode1" presStyleIdx="0" presStyleCnt="3">
        <dgm:presLayoutVars>
          <dgm:bulletEnabled val="1"/>
        </dgm:presLayoutVars>
      </dgm:prSet>
      <dgm:spPr/>
      <dgm:t>
        <a:bodyPr/>
        <a:lstStyle/>
        <a:p>
          <a:endParaRPr kumimoji="1" lang="ja-JP" altLang="en-US"/>
        </a:p>
      </dgm:t>
    </dgm:pt>
    <dgm:pt modelId="{005D994A-52E7-4BAE-A10D-01EFFA50C744}" type="pres">
      <dgm:prSet presAssocID="{6ECF3D7F-DD90-4BFE-A4A4-586D357259BB}" presName="ellipse2" presStyleLbl="vennNode1" presStyleIdx="1" presStyleCnt="3">
        <dgm:presLayoutVars>
          <dgm:bulletEnabled val="1"/>
        </dgm:presLayoutVars>
      </dgm:prSet>
      <dgm:spPr/>
      <dgm:t>
        <a:bodyPr/>
        <a:lstStyle/>
        <a:p>
          <a:endParaRPr kumimoji="1" lang="ja-JP" altLang="en-US"/>
        </a:p>
      </dgm:t>
    </dgm:pt>
    <dgm:pt modelId="{41588769-7C81-43EE-B381-66825F09230F}" type="pres">
      <dgm:prSet presAssocID="{6ECF3D7F-DD90-4BFE-A4A4-586D357259BB}" presName="ellipse3" presStyleLbl="vennNode1" presStyleIdx="2" presStyleCnt="3">
        <dgm:presLayoutVars>
          <dgm:bulletEnabled val="1"/>
        </dgm:presLayoutVars>
      </dgm:prSet>
      <dgm:spPr/>
      <dgm:t>
        <a:bodyPr/>
        <a:lstStyle/>
        <a:p>
          <a:endParaRPr kumimoji="1" lang="ja-JP" altLang="en-US"/>
        </a:p>
      </dgm:t>
    </dgm:pt>
  </dgm:ptLst>
  <dgm:cxnLst>
    <dgm:cxn modelId="{FE96970B-26AB-4696-83A6-175484DEE1DE}" type="presOf" srcId="{6ECF3D7F-DD90-4BFE-A4A4-586D357259BB}" destId="{6D367EBF-1AF2-4E4D-A103-6193D912769A}" srcOrd="0" destOrd="0" presId="urn:microsoft.com/office/officeart/2005/8/layout/rings+Icon#1"/>
    <dgm:cxn modelId="{2F0BE71E-87C9-4302-9112-B8773CA51DCC}" type="presOf" srcId="{AA034632-90D7-490D-B6D7-B0EA74E367DC}" destId="{005D994A-52E7-4BAE-A10D-01EFFA50C744}" srcOrd="0" destOrd="0" presId="urn:microsoft.com/office/officeart/2005/8/layout/rings+Icon#1"/>
    <dgm:cxn modelId="{3F8D7524-4C51-4B64-9BEB-BD343250CEDC}" type="presOf" srcId="{F21828B2-96B1-4968-A934-6E6747AEF3F5}" destId="{DD8F44FB-C477-454A-B6CD-B5D3CEE71675}" srcOrd="0" destOrd="0" presId="urn:microsoft.com/office/officeart/2005/8/layout/rings+Icon#1"/>
    <dgm:cxn modelId="{CB93A7DF-BE58-4A7E-AC73-EC02EAB36074}" type="presOf" srcId="{99B4615C-CE57-4135-BD0A-DF705E25DB89}" destId="{41588769-7C81-43EE-B381-66825F09230F}" srcOrd="0" destOrd="0" presId="urn:microsoft.com/office/officeart/2005/8/layout/rings+Icon#1"/>
    <dgm:cxn modelId="{95A764E9-B0D0-4107-83D0-60994FEE3C43}" srcId="{6ECF3D7F-DD90-4BFE-A4A4-586D357259BB}" destId="{AA034632-90D7-490D-B6D7-B0EA74E367DC}" srcOrd="1" destOrd="0" parTransId="{38607EAB-50BA-416A-9D18-74A85BD07CD0}" sibTransId="{2E6CE240-CEDE-4338-A5CE-1687EA91D843}"/>
    <dgm:cxn modelId="{A7D4F93F-82B2-42DF-991D-A28CEB76C191}" srcId="{6ECF3D7F-DD90-4BFE-A4A4-586D357259BB}" destId="{99B4615C-CE57-4135-BD0A-DF705E25DB89}" srcOrd="2" destOrd="0" parTransId="{C2AAF2AB-921B-4F2B-84EB-AB26A202B33A}" sibTransId="{693AE064-A576-4F05-B7CE-39A8E44B695E}"/>
    <dgm:cxn modelId="{46409606-23CF-4001-8B1E-BB363E4DDBA7}" srcId="{6ECF3D7F-DD90-4BFE-A4A4-586D357259BB}" destId="{F21828B2-96B1-4968-A934-6E6747AEF3F5}" srcOrd="0" destOrd="0" parTransId="{04AF827F-BA1A-401E-9854-E919A37D8465}" sibTransId="{31C5C2D3-2063-4E41-9ADE-D31C5AC5775A}"/>
    <dgm:cxn modelId="{0E588D14-AB49-4053-B98A-B27EE1CE2242}" type="presParOf" srcId="{6D367EBF-1AF2-4E4D-A103-6193D912769A}" destId="{DD8F44FB-C477-454A-B6CD-B5D3CEE71675}" srcOrd="0" destOrd="0" presId="urn:microsoft.com/office/officeart/2005/8/layout/rings+Icon#1"/>
    <dgm:cxn modelId="{F2ACEED1-79BE-48EB-BEC2-6DB3EA7D422E}" type="presParOf" srcId="{6D367EBF-1AF2-4E4D-A103-6193D912769A}" destId="{005D994A-52E7-4BAE-A10D-01EFFA50C744}" srcOrd="1" destOrd="0" presId="urn:microsoft.com/office/officeart/2005/8/layout/rings+Icon#1"/>
    <dgm:cxn modelId="{19B8B477-AFF9-48C3-9A39-C5DC98DD26FC}" type="presParOf" srcId="{6D367EBF-1AF2-4E4D-A103-6193D912769A}" destId="{41588769-7C81-43EE-B381-66825F09230F}" srcOrd="2" destOrd="0" presId="urn:microsoft.com/office/officeart/2005/8/layout/rings+Ic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F0A11B-8769-489B-97D5-7FB91862D8FD}" type="doc">
      <dgm:prSet loTypeId="urn:microsoft.com/office/officeart/2005/8/layout/radial3" loCatId="relationship" qsTypeId="urn:microsoft.com/office/officeart/2005/8/quickstyle/simple1" qsCatId="simple" csTypeId="urn:microsoft.com/office/officeart/2005/8/colors/accent1_4" csCatId="accent1" phldr="1"/>
      <dgm:spPr/>
      <dgm:t>
        <a:bodyPr/>
        <a:lstStyle/>
        <a:p>
          <a:endParaRPr kumimoji="1" lang="ja-JP" altLang="en-US"/>
        </a:p>
      </dgm:t>
    </dgm:pt>
    <dgm:pt modelId="{B1AD9951-9F17-4F44-B91E-010C01F76736}">
      <dgm:prSet phldrT="[テキスト]" custT="1"/>
      <dgm:spPr/>
      <dgm:t>
        <a:bodyPr/>
        <a:lstStyle/>
        <a:p>
          <a:r>
            <a:rPr kumimoji="1" lang="ja-JP" altLang="en-US" sz="2800" dirty="0" smtClean="0"/>
            <a:t>おおつ野</a:t>
          </a:r>
          <a:endParaRPr kumimoji="1" lang="ja-JP" altLang="en-US" sz="2800" dirty="0"/>
        </a:p>
      </dgm:t>
    </dgm:pt>
    <dgm:pt modelId="{1FA5093F-C10E-40BC-907E-B79A673F2FB9}" type="parTrans" cxnId="{DD026922-25DF-4247-9391-7E46D3F7663E}">
      <dgm:prSet/>
      <dgm:spPr/>
      <dgm:t>
        <a:bodyPr/>
        <a:lstStyle/>
        <a:p>
          <a:endParaRPr kumimoji="1" lang="ja-JP" altLang="en-US"/>
        </a:p>
      </dgm:t>
    </dgm:pt>
    <dgm:pt modelId="{13BD3C12-0141-41AE-94A9-CD1C22274665}" type="sibTrans" cxnId="{DD026922-25DF-4247-9391-7E46D3F7663E}">
      <dgm:prSet/>
      <dgm:spPr/>
      <dgm:t>
        <a:bodyPr/>
        <a:lstStyle/>
        <a:p>
          <a:endParaRPr kumimoji="1" lang="ja-JP" altLang="en-US"/>
        </a:p>
      </dgm:t>
    </dgm:pt>
    <dgm:pt modelId="{F7D7ED86-CDE9-4EDB-B9CB-B764FB8E4D08}">
      <dgm:prSet phldrT="[テキスト]"/>
      <dgm:spPr/>
      <dgm:t>
        <a:bodyPr/>
        <a:lstStyle/>
        <a:p>
          <a:r>
            <a:rPr kumimoji="1" lang="ja-JP" altLang="en-US" dirty="0" smtClean="0"/>
            <a:t>食</a:t>
          </a:r>
          <a:endParaRPr kumimoji="1" lang="ja-JP" altLang="en-US" dirty="0"/>
        </a:p>
      </dgm:t>
    </dgm:pt>
    <dgm:pt modelId="{7A9E98C8-FC6F-47AA-9B2B-D17D9C0D5A41}" type="parTrans" cxnId="{EB7C1DC7-F51B-480D-B4F6-EFF68B8C5038}">
      <dgm:prSet/>
      <dgm:spPr/>
      <dgm:t>
        <a:bodyPr/>
        <a:lstStyle/>
        <a:p>
          <a:endParaRPr kumimoji="1" lang="ja-JP" altLang="en-US"/>
        </a:p>
      </dgm:t>
    </dgm:pt>
    <dgm:pt modelId="{B7162EB9-70C2-4CE6-A3AB-5033E4A50A94}" type="sibTrans" cxnId="{EB7C1DC7-F51B-480D-B4F6-EFF68B8C5038}">
      <dgm:prSet/>
      <dgm:spPr/>
      <dgm:t>
        <a:bodyPr/>
        <a:lstStyle/>
        <a:p>
          <a:endParaRPr kumimoji="1" lang="ja-JP" altLang="en-US"/>
        </a:p>
      </dgm:t>
    </dgm:pt>
    <dgm:pt modelId="{0F55D1BB-AC18-4D8D-B383-3C75E1CCF1C3}">
      <dgm:prSet phldrT="[テキスト]"/>
      <dgm:spPr/>
      <dgm:t>
        <a:bodyPr/>
        <a:lstStyle/>
        <a:p>
          <a:r>
            <a:rPr kumimoji="1" lang="ja-JP" altLang="en-US" dirty="0" smtClean="0"/>
            <a:t>住</a:t>
          </a:r>
          <a:endParaRPr kumimoji="1" lang="ja-JP" altLang="en-US" dirty="0"/>
        </a:p>
      </dgm:t>
    </dgm:pt>
    <dgm:pt modelId="{1BB5EC17-2EDE-4081-832B-EF3E1BD36D57}" type="parTrans" cxnId="{CB69C354-4646-40E0-B9A3-3E5B18C82278}">
      <dgm:prSet/>
      <dgm:spPr/>
      <dgm:t>
        <a:bodyPr/>
        <a:lstStyle/>
        <a:p>
          <a:endParaRPr kumimoji="1" lang="ja-JP" altLang="en-US"/>
        </a:p>
      </dgm:t>
    </dgm:pt>
    <dgm:pt modelId="{A2D6DB35-DE0C-4156-A497-06653F29D3A2}" type="sibTrans" cxnId="{CB69C354-4646-40E0-B9A3-3E5B18C82278}">
      <dgm:prSet/>
      <dgm:spPr/>
      <dgm:t>
        <a:bodyPr/>
        <a:lstStyle/>
        <a:p>
          <a:endParaRPr kumimoji="1" lang="ja-JP" altLang="en-US"/>
        </a:p>
      </dgm:t>
    </dgm:pt>
    <dgm:pt modelId="{9423F648-A511-4CDF-A66F-280A68A16DE2}">
      <dgm:prSet phldrT="[テキスト]"/>
      <dgm:spPr/>
      <dgm:t>
        <a:bodyPr/>
        <a:lstStyle/>
        <a:p>
          <a:r>
            <a:rPr kumimoji="1" lang="ja-JP" altLang="en-US" dirty="0" smtClean="0"/>
            <a:t>職</a:t>
          </a:r>
          <a:endParaRPr kumimoji="1" lang="ja-JP" altLang="en-US" dirty="0"/>
        </a:p>
      </dgm:t>
    </dgm:pt>
    <dgm:pt modelId="{1688C9FF-C10B-4F0F-A8BB-1F7C0DFB4B30}" type="parTrans" cxnId="{6DEAA4A5-C309-48F5-9A6B-380C8FE98A16}">
      <dgm:prSet/>
      <dgm:spPr/>
      <dgm:t>
        <a:bodyPr/>
        <a:lstStyle/>
        <a:p>
          <a:endParaRPr kumimoji="1" lang="ja-JP" altLang="en-US"/>
        </a:p>
      </dgm:t>
    </dgm:pt>
    <dgm:pt modelId="{4C9DE46E-024C-4142-9DDC-2FACA81910CB}" type="sibTrans" cxnId="{6DEAA4A5-C309-48F5-9A6B-380C8FE98A16}">
      <dgm:prSet/>
      <dgm:spPr/>
      <dgm:t>
        <a:bodyPr/>
        <a:lstStyle/>
        <a:p>
          <a:endParaRPr kumimoji="1" lang="ja-JP" altLang="en-US"/>
        </a:p>
      </dgm:t>
    </dgm:pt>
    <dgm:pt modelId="{C1EC97DA-1091-46F8-85E6-E84E33ED6BDA}">
      <dgm:prSet phldrT="[テキスト]"/>
      <dgm:spPr/>
      <dgm:t>
        <a:bodyPr/>
        <a:lstStyle/>
        <a:p>
          <a:r>
            <a:rPr kumimoji="1" lang="ja-JP" altLang="en-US" dirty="0" smtClean="0"/>
            <a:t>医</a:t>
          </a:r>
          <a:endParaRPr kumimoji="1" lang="ja-JP" altLang="en-US" dirty="0"/>
        </a:p>
      </dgm:t>
    </dgm:pt>
    <dgm:pt modelId="{336DC050-C775-41E9-994A-3D8812B0180E}" type="sibTrans" cxnId="{7F4F3F6A-B5EB-48F7-81BC-35A1D1D4EC6B}">
      <dgm:prSet/>
      <dgm:spPr/>
      <dgm:t>
        <a:bodyPr/>
        <a:lstStyle/>
        <a:p>
          <a:endParaRPr kumimoji="1" lang="ja-JP" altLang="en-US"/>
        </a:p>
      </dgm:t>
    </dgm:pt>
    <dgm:pt modelId="{9ED7D8FC-E4C8-4AFD-A8FD-585562E128D9}" type="parTrans" cxnId="{7F4F3F6A-B5EB-48F7-81BC-35A1D1D4EC6B}">
      <dgm:prSet/>
      <dgm:spPr/>
      <dgm:t>
        <a:bodyPr/>
        <a:lstStyle/>
        <a:p>
          <a:endParaRPr kumimoji="1" lang="ja-JP" altLang="en-US"/>
        </a:p>
      </dgm:t>
    </dgm:pt>
    <dgm:pt modelId="{2344AC10-3323-4ECE-8FEF-C77993676010}" type="pres">
      <dgm:prSet presAssocID="{CEF0A11B-8769-489B-97D5-7FB91862D8FD}" presName="composite" presStyleCnt="0">
        <dgm:presLayoutVars>
          <dgm:chMax val="1"/>
          <dgm:dir/>
          <dgm:resizeHandles val="exact"/>
        </dgm:presLayoutVars>
      </dgm:prSet>
      <dgm:spPr/>
      <dgm:t>
        <a:bodyPr/>
        <a:lstStyle/>
        <a:p>
          <a:endParaRPr kumimoji="1" lang="ja-JP" altLang="en-US"/>
        </a:p>
      </dgm:t>
    </dgm:pt>
    <dgm:pt modelId="{96B57751-8A2B-4177-8B3F-FC819ABE3B6C}" type="pres">
      <dgm:prSet presAssocID="{CEF0A11B-8769-489B-97D5-7FB91862D8FD}" presName="radial" presStyleCnt="0">
        <dgm:presLayoutVars>
          <dgm:animLvl val="ctr"/>
        </dgm:presLayoutVars>
      </dgm:prSet>
      <dgm:spPr/>
    </dgm:pt>
    <dgm:pt modelId="{96C1F196-0469-4F2E-BB30-342E4EF0941D}" type="pres">
      <dgm:prSet presAssocID="{B1AD9951-9F17-4F44-B91E-010C01F76736}" presName="centerShape" presStyleLbl="vennNode1" presStyleIdx="0" presStyleCnt="5"/>
      <dgm:spPr/>
      <dgm:t>
        <a:bodyPr/>
        <a:lstStyle/>
        <a:p>
          <a:endParaRPr kumimoji="1" lang="ja-JP" altLang="en-US"/>
        </a:p>
      </dgm:t>
    </dgm:pt>
    <dgm:pt modelId="{18952B4D-12F8-40D8-9B9D-0B5B10F70369}" type="pres">
      <dgm:prSet presAssocID="{C1EC97DA-1091-46F8-85E6-E84E33ED6BDA}" presName="node" presStyleLbl="vennNode1" presStyleIdx="1" presStyleCnt="5">
        <dgm:presLayoutVars>
          <dgm:bulletEnabled val="1"/>
        </dgm:presLayoutVars>
      </dgm:prSet>
      <dgm:spPr/>
      <dgm:t>
        <a:bodyPr/>
        <a:lstStyle/>
        <a:p>
          <a:endParaRPr kumimoji="1" lang="ja-JP" altLang="en-US"/>
        </a:p>
      </dgm:t>
    </dgm:pt>
    <dgm:pt modelId="{35C8870E-06EB-485A-B2E5-6C4F8926BCD8}" type="pres">
      <dgm:prSet presAssocID="{F7D7ED86-CDE9-4EDB-B9CB-B764FB8E4D08}" presName="node" presStyleLbl="vennNode1" presStyleIdx="2" presStyleCnt="5">
        <dgm:presLayoutVars>
          <dgm:bulletEnabled val="1"/>
        </dgm:presLayoutVars>
      </dgm:prSet>
      <dgm:spPr/>
      <dgm:t>
        <a:bodyPr/>
        <a:lstStyle/>
        <a:p>
          <a:endParaRPr kumimoji="1" lang="ja-JP" altLang="en-US"/>
        </a:p>
      </dgm:t>
    </dgm:pt>
    <dgm:pt modelId="{7A5FC3B3-1C67-4426-AD96-0EAE9FD6311D}" type="pres">
      <dgm:prSet presAssocID="{0F55D1BB-AC18-4D8D-B383-3C75E1CCF1C3}" presName="node" presStyleLbl="vennNode1" presStyleIdx="3" presStyleCnt="5">
        <dgm:presLayoutVars>
          <dgm:bulletEnabled val="1"/>
        </dgm:presLayoutVars>
      </dgm:prSet>
      <dgm:spPr/>
      <dgm:t>
        <a:bodyPr/>
        <a:lstStyle/>
        <a:p>
          <a:endParaRPr kumimoji="1" lang="ja-JP" altLang="en-US"/>
        </a:p>
      </dgm:t>
    </dgm:pt>
    <dgm:pt modelId="{7FC6CD34-B444-46E2-9B81-2745B14B1887}" type="pres">
      <dgm:prSet presAssocID="{9423F648-A511-4CDF-A66F-280A68A16DE2}" presName="node" presStyleLbl="vennNode1" presStyleIdx="4" presStyleCnt="5">
        <dgm:presLayoutVars>
          <dgm:bulletEnabled val="1"/>
        </dgm:presLayoutVars>
      </dgm:prSet>
      <dgm:spPr/>
      <dgm:t>
        <a:bodyPr/>
        <a:lstStyle/>
        <a:p>
          <a:endParaRPr kumimoji="1" lang="ja-JP" altLang="en-US"/>
        </a:p>
      </dgm:t>
    </dgm:pt>
  </dgm:ptLst>
  <dgm:cxnLst>
    <dgm:cxn modelId="{EB7C1DC7-F51B-480D-B4F6-EFF68B8C5038}" srcId="{B1AD9951-9F17-4F44-B91E-010C01F76736}" destId="{F7D7ED86-CDE9-4EDB-B9CB-B764FB8E4D08}" srcOrd="1" destOrd="0" parTransId="{7A9E98C8-FC6F-47AA-9B2B-D17D9C0D5A41}" sibTransId="{B7162EB9-70C2-4CE6-A3AB-5033E4A50A94}"/>
    <dgm:cxn modelId="{E6BF7E57-DE61-4FCC-B06C-8EE79C478C14}" type="presOf" srcId="{B1AD9951-9F17-4F44-B91E-010C01F76736}" destId="{96C1F196-0469-4F2E-BB30-342E4EF0941D}" srcOrd="0" destOrd="0" presId="urn:microsoft.com/office/officeart/2005/8/layout/radial3"/>
    <dgm:cxn modelId="{C496C57B-43F5-46B8-97E6-6B5E38A6F6DB}" type="presOf" srcId="{F7D7ED86-CDE9-4EDB-B9CB-B764FB8E4D08}" destId="{35C8870E-06EB-485A-B2E5-6C4F8926BCD8}" srcOrd="0" destOrd="0" presId="urn:microsoft.com/office/officeart/2005/8/layout/radial3"/>
    <dgm:cxn modelId="{7F4F3F6A-B5EB-48F7-81BC-35A1D1D4EC6B}" srcId="{B1AD9951-9F17-4F44-B91E-010C01F76736}" destId="{C1EC97DA-1091-46F8-85E6-E84E33ED6BDA}" srcOrd="0" destOrd="0" parTransId="{9ED7D8FC-E4C8-4AFD-A8FD-585562E128D9}" sibTransId="{336DC050-C775-41E9-994A-3D8812B0180E}"/>
    <dgm:cxn modelId="{02FDA356-C3EF-41B0-A300-D4AC6B8A927E}" type="presOf" srcId="{0F55D1BB-AC18-4D8D-B383-3C75E1CCF1C3}" destId="{7A5FC3B3-1C67-4426-AD96-0EAE9FD6311D}" srcOrd="0" destOrd="0" presId="urn:microsoft.com/office/officeart/2005/8/layout/radial3"/>
    <dgm:cxn modelId="{6DEAA4A5-C309-48F5-9A6B-380C8FE98A16}" srcId="{B1AD9951-9F17-4F44-B91E-010C01F76736}" destId="{9423F648-A511-4CDF-A66F-280A68A16DE2}" srcOrd="3" destOrd="0" parTransId="{1688C9FF-C10B-4F0F-A8BB-1F7C0DFB4B30}" sibTransId="{4C9DE46E-024C-4142-9DDC-2FACA81910CB}"/>
    <dgm:cxn modelId="{B9AD12AB-B5D4-47DC-80D5-9448B0A405DC}" type="presOf" srcId="{9423F648-A511-4CDF-A66F-280A68A16DE2}" destId="{7FC6CD34-B444-46E2-9B81-2745B14B1887}" srcOrd="0" destOrd="0" presId="urn:microsoft.com/office/officeart/2005/8/layout/radial3"/>
    <dgm:cxn modelId="{A733BB7C-6B66-42A6-B710-85784C27B7E1}" type="presOf" srcId="{C1EC97DA-1091-46F8-85E6-E84E33ED6BDA}" destId="{18952B4D-12F8-40D8-9B9D-0B5B10F70369}" srcOrd="0" destOrd="0" presId="urn:microsoft.com/office/officeart/2005/8/layout/radial3"/>
    <dgm:cxn modelId="{CB69C354-4646-40E0-B9A3-3E5B18C82278}" srcId="{B1AD9951-9F17-4F44-B91E-010C01F76736}" destId="{0F55D1BB-AC18-4D8D-B383-3C75E1CCF1C3}" srcOrd="2" destOrd="0" parTransId="{1BB5EC17-2EDE-4081-832B-EF3E1BD36D57}" sibTransId="{A2D6DB35-DE0C-4156-A497-06653F29D3A2}"/>
    <dgm:cxn modelId="{DD026922-25DF-4247-9391-7E46D3F7663E}" srcId="{CEF0A11B-8769-489B-97D5-7FB91862D8FD}" destId="{B1AD9951-9F17-4F44-B91E-010C01F76736}" srcOrd="0" destOrd="0" parTransId="{1FA5093F-C10E-40BC-907E-B79A673F2FB9}" sibTransId="{13BD3C12-0141-41AE-94A9-CD1C22274665}"/>
    <dgm:cxn modelId="{6174EE8E-E59F-4F30-A512-BC8BC21DDFE8}" type="presOf" srcId="{CEF0A11B-8769-489B-97D5-7FB91862D8FD}" destId="{2344AC10-3323-4ECE-8FEF-C77993676010}" srcOrd="0" destOrd="0" presId="urn:microsoft.com/office/officeart/2005/8/layout/radial3"/>
    <dgm:cxn modelId="{F0598699-518D-4FB1-9A6A-1AFF3E1C3F9C}" type="presParOf" srcId="{2344AC10-3323-4ECE-8FEF-C77993676010}" destId="{96B57751-8A2B-4177-8B3F-FC819ABE3B6C}" srcOrd="0" destOrd="0" presId="urn:microsoft.com/office/officeart/2005/8/layout/radial3"/>
    <dgm:cxn modelId="{11BACE1F-389D-44AD-8300-33A890D6B082}" type="presParOf" srcId="{96B57751-8A2B-4177-8B3F-FC819ABE3B6C}" destId="{96C1F196-0469-4F2E-BB30-342E4EF0941D}" srcOrd="0" destOrd="0" presId="urn:microsoft.com/office/officeart/2005/8/layout/radial3"/>
    <dgm:cxn modelId="{1DBD9B3C-9699-482E-B666-6B8E0FDE582D}" type="presParOf" srcId="{96B57751-8A2B-4177-8B3F-FC819ABE3B6C}" destId="{18952B4D-12F8-40D8-9B9D-0B5B10F70369}" srcOrd="1" destOrd="0" presId="urn:microsoft.com/office/officeart/2005/8/layout/radial3"/>
    <dgm:cxn modelId="{72B38D4F-26E9-4BA2-823D-980B32702692}" type="presParOf" srcId="{96B57751-8A2B-4177-8B3F-FC819ABE3B6C}" destId="{35C8870E-06EB-485A-B2E5-6C4F8926BCD8}" srcOrd="2" destOrd="0" presId="urn:microsoft.com/office/officeart/2005/8/layout/radial3"/>
    <dgm:cxn modelId="{A8EA334C-7BBD-4CC4-B8F8-17DE82C4C1AD}" type="presParOf" srcId="{96B57751-8A2B-4177-8B3F-FC819ABE3B6C}" destId="{7A5FC3B3-1C67-4426-AD96-0EAE9FD6311D}" srcOrd="3" destOrd="0" presId="urn:microsoft.com/office/officeart/2005/8/layout/radial3"/>
    <dgm:cxn modelId="{F0DB62CF-5555-4E38-824F-2E3436210CF8}" type="presParOf" srcId="{96B57751-8A2B-4177-8B3F-FC819ABE3B6C}" destId="{7FC6CD34-B444-46E2-9B81-2745B14B1887}" srcOrd="4" destOrd="0" presId="urn:microsoft.com/office/officeart/2005/8/layout/radial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CF3D7F-DD90-4BFE-A4A4-586D357259BB}" type="doc">
      <dgm:prSet loTypeId="urn:microsoft.com/office/officeart/2005/8/layout/rings+Icon#1" loCatId="relationship" qsTypeId="urn:microsoft.com/office/officeart/2005/8/quickstyle/simple1" qsCatId="simple" csTypeId="urn:microsoft.com/office/officeart/2005/8/colors/accent1_2" csCatId="accent1" phldr="1"/>
      <dgm:spPr/>
    </dgm:pt>
    <dgm:pt modelId="{F21828B2-96B1-4968-A934-6E6747AEF3F5}">
      <dgm:prSet phldrT="[テキスト]"/>
      <dgm:spPr/>
      <dgm:t>
        <a:bodyPr/>
        <a:lstStyle/>
        <a:p>
          <a:r>
            <a:rPr kumimoji="1" lang="ja-JP" altLang="en-US" sz="3300" b="1" dirty="0" smtClean="0"/>
            <a:t>職</a:t>
          </a:r>
          <a:endParaRPr kumimoji="1" lang="ja-JP" altLang="en-US" sz="3300" b="1" dirty="0"/>
        </a:p>
      </dgm:t>
    </dgm:pt>
    <dgm:pt modelId="{04AF827F-BA1A-401E-9854-E919A37D8465}" type="parTrans" cxnId="{46409606-23CF-4001-8B1E-BB363E4DDBA7}">
      <dgm:prSet/>
      <dgm:spPr/>
      <dgm:t>
        <a:bodyPr/>
        <a:lstStyle/>
        <a:p>
          <a:endParaRPr kumimoji="1" lang="ja-JP" altLang="en-US"/>
        </a:p>
      </dgm:t>
    </dgm:pt>
    <dgm:pt modelId="{31C5C2D3-2063-4E41-9ADE-D31C5AC5775A}" type="sibTrans" cxnId="{46409606-23CF-4001-8B1E-BB363E4DDBA7}">
      <dgm:prSet/>
      <dgm:spPr/>
      <dgm:t>
        <a:bodyPr/>
        <a:lstStyle/>
        <a:p>
          <a:endParaRPr kumimoji="1" lang="ja-JP" altLang="en-US"/>
        </a:p>
      </dgm:t>
    </dgm:pt>
    <dgm:pt modelId="{AA034632-90D7-490D-B6D7-B0EA74E367DC}">
      <dgm:prSet phldrT="[テキスト]"/>
      <dgm:spPr/>
      <dgm:t>
        <a:bodyPr/>
        <a:lstStyle/>
        <a:p>
          <a:r>
            <a:rPr kumimoji="1" lang="ja-JP" altLang="en-US" sz="3300" b="1" dirty="0" smtClean="0"/>
            <a:t>住</a:t>
          </a:r>
          <a:endParaRPr kumimoji="1" lang="ja-JP" altLang="en-US" sz="3300" b="1" dirty="0"/>
        </a:p>
      </dgm:t>
    </dgm:pt>
    <dgm:pt modelId="{38607EAB-50BA-416A-9D18-74A85BD07CD0}" type="parTrans" cxnId="{95A764E9-B0D0-4107-83D0-60994FEE3C43}">
      <dgm:prSet/>
      <dgm:spPr/>
      <dgm:t>
        <a:bodyPr/>
        <a:lstStyle/>
        <a:p>
          <a:endParaRPr kumimoji="1" lang="ja-JP" altLang="en-US"/>
        </a:p>
      </dgm:t>
    </dgm:pt>
    <dgm:pt modelId="{2E6CE240-CEDE-4338-A5CE-1687EA91D843}" type="sibTrans" cxnId="{95A764E9-B0D0-4107-83D0-60994FEE3C43}">
      <dgm:prSet/>
      <dgm:spPr/>
      <dgm:t>
        <a:bodyPr/>
        <a:lstStyle/>
        <a:p>
          <a:endParaRPr kumimoji="1" lang="ja-JP" altLang="en-US"/>
        </a:p>
      </dgm:t>
    </dgm:pt>
    <dgm:pt modelId="{99B4615C-CE57-4135-BD0A-DF705E25DB89}">
      <dgm:prSet phldrT="[テキスト]"/>
      <dgm:spPr/>
      <dgm:t>
        <a:bodyPr/>
        <a:lstStyle/>
        <a:p>
          <a:r>
            <a:rPr kumimoji="1" lang="ja-JP" altLang="en-US" sz="3300" b="1" dirty="0" smtClean="0"/>
            <a:t>商</a:t>
          </a:r>
          <a:endParaRPr kumimoji="1" lang="ja-JP" altLang="en-US" sz="3300" b="1" dirty="0"/>
        </a:p>
      </dgm:t>
    </dgm:pt>
    <dgm:pt modelId="{C2AAF2AB-921B-4F2B-84EB-AB26A202B33A}" type="parTrans" cxnId="{A7D4F93F-82B2-42DF-991D-A28CEB76C191}">
      <dgm:prSet/>
      <dgm:spPr/>
      <dgm:t>
        <a:bodyPr/>
        <a:lstStyle/>
        <a:p>
          <a:endParaRPr kumimoji="1" lang="ja-JP" altLang="en-US"/>
        </a:p>
      </dgm:t>
    </dgm:pt>
    <dgm:pt modelId="{693AE064-A576-4F05-B7CE-39A8E44B695E}" type="sibTrans" cxnId="{A7D4F93F-82B2-42DF-991D-A28CEB76C191}">
      <dgm:prSet/>
      <dgm:spPr/>
      <dgm:t>
        <a:bodyPr/>
        <a:lstStyle/>
        <a:p>
          <a:endParaRPr kumimoji="1" lang="ja-JP" altLang="en-US"/>
        </a:p>
      </dgm:t>
    </dgm:pt>
    <dgm:pt modelId="{6D367EBF-1AF2-4E4D-A103-6193D912769A}" type="pres">
      <dgm:prSet presAssocID="{6ECF3D7F-DD90-4BFE-A4A4-586D357259BB}" presName="Name0" presStyleCnt="0">
        <dgm:presLayoutVars>
          <dgm:chMax val="7"/>
          <dgm:dir/>
          <dgm:resizeHandles val="exact"/>
        </dgm:presLayoutVars>
      </dgm:prSet>
      <dgm:spPr/>
    </dgm:pt>
    <dgm:pt modelId="{DD8F44FB-C477-454A-B6CD-B5D3CEE71675}" type="pres">
      <dgm:prSet presAssocID="{6ECF3D7F-DD90-4BFE-A4A4-586D357259BB}" presName="ellipse1" presStyleLbl="vennNode1" presStyleIdx="0" presStyleCnt="3">
        <dgm:presLayoutVars>
          <dgm:bulletEnabled val="1"/>
        </dgm:presLayoutVars>
      </dgm:prSet>
      <dgm:spPr/>
      <dgm:t>
        <a:bodyPr/>
        <a:lstStyle/>
        <a:p>
          <a:endParaRPr kumimoji="1" lang="ja-JP" altLang="en-US"/>
        </a:p>
      </dgm:t>
    </dgm:pt>
    <dgm:pt modelId="{005D994A-52E7-4BAE-A10D-01EFFA50C744}" type="pres">
      <dgm:prSet presAssocID="{6ECF3D7F-DD90-4BFE-A4A4-586D357259BB}" presName="ellipse2" presStyleLbl="vennNode1" presStyleIdx="1" presStyleCnt="3">
        <dgm:presLayoutVars>
          <dgm:bulletEnabled val="1"/>
        </dgm:presLayoutVars>
      </dgm:prSet>
      <dgm:spPr/>
      <dgm:t>
        <a:bodyPr/>
        <a:lstStyle/>
        <a:p>
          <a:endParaRPr kumimoji="1" lang="ja-JP" altLang="en-US"/>
        </a:p>
      </dgm:t>
    </dgm:pt>
    <dgm:pt modelId="{41588769-7C81-43EE-B381-66825F09230F}" type="pres">
      <dgm:prSet presAssocID="{6ECF3D7F-DD90-4BFE-A4A4-586D357259BB}" presName="ellipse3" presStyleLbl="vennNode1" presStyleIdx="2" presStyleCnt="3">
        <dgm:presLayoutVars>
          <dgm:bulletEnabled val="1"/>
        </dgm:presLayoutVars>
      </dgm:prSet>
      <dgm:spPr/>
      <dgm:t>
        <a:bodyPr/>
        <a:lstStyle/>
        <a:p>
          <a:endParaRPr kumimoji="1" lang="ja-JP" altLang="en-US"/>
        </a:p>
      </dgm:t>
    </dgm:pt>
  </dgm:ptLst>
  <dgm:cxnLst>
    <dgm:cxn modelId="{589294C6-22B8-4DBC-9380-178AA38D2A09}" type="presOf" srcId="{99B4615C-CE57-4135-BD0A-DF705E25DB89}" destId="{41588769-7C81-43EE-B381-66825F09230F}" srcOrd="0" destOrd="0" presId="urn:microsoft.com/office/officeart/2005/8/layout/rings+Icon#1"/>
    <dgm:cxn modelId="{95A764E9-B0D0-4107-83D0-60994FEE3C43}" srcId="{6ECF3D7F-DD90-4BFE-A4A4-586D357259BB}" destId="{AA034632-90D7-490D-B6D7-B0EA74E367DC}" srcOrd="1" destOrd="0" parTransId="{38607EAB-50BA-416A-9D18-74A85BD07CD0}" sibTransId="{2E6CE240-CEDE-4338-A5CE-1687EA91D843}"/>
    <dgm:cxn modelId="{FBDEB66A-A127-4692-9A39-9988A17CA03D}" type="presOf" srcId="{F21828B2-96B1-4968-A934-6E6747AEF3F5}" destId="{DD8F44FB-C477-454A-B6CD-B5D3CEE71675}" srcOrd="0" destOrd="0" presId="urn:microsoft.com/office/officeart/2005/8/layout/rings+Icon#1"/>
    <dgm:cxn modelId="{A7D4F93F-82B2-42DF-991D-A28CEB76C191}" srcId="{6ECF3D7F-DD90-4BFE-A4A4-586D357259BB}" destId="{99B4615C-CE57-4135-BD0A-DF705E25DB89}" srcOrd="2" destOrd="0" parTransId="{C2AAF2AB-921B-4F2B-84EB-AB26A202B33A}" sibTransId="{693AE064-A576-4F05-B7CE-39A8E44B695E}"/>
    <dgm:cxn modelId="{46409606-23CF-4001-8B1E-BB363E4DDBA7}" srcId="{6ECF3D7F-DD90-4BFE-A4A4-586D357259BB}" destId="{F21828B2-96B1-4968-A934-6E6747AEF3F5}" srcOrd="0" destOrd="0" parTransId="{04AF827F-BA1A-401E-9854-E919A37D8465}" sibTransId="{31C5C2D3-2063-4E41-9ADE-D31C5AC5775A}"/>
    <dgm:cxn modelId="{DCB36184-B489-4648-A256-2BEB2235B160}" type="presOf" srcId="{AA034632-90D7-490D-B6D7-B0EA74E367DC}" destId="{005D994A-52E7-4BAE-A10D-01EFFA50C744}" srcOrd="0" destOrd="0" presId="urn:microsoft.com/office/officeart/2005/8/layout/rings+Icon#1"/>
    <dgm:cxn modelId="{C26598F1-C9F3-4017-AEF4-32828F1C01D3}" type="presOf" srcId="{6ECF3D7F-DD90-4BFE-A4A4-586D357259BB}" destId="{6D367EBF-1AF2-4E4D-A103-6193D912769A}" srcOrd="0" destOrd="0" presId="urn:microsoft.com/office/officeart/2005/8/layout/rings+Icon#1"/>
    <dgm:cxn modelId="{791D6017-7C50-40D6-B641-37964B8DDC7B}" type="presParOf" srcId="{6D367EBF-1AF2-4E4D-A103-6193D912769A}" destId="{DD8F44FB-C477-454A-B6CD-B5D3CEE71675}" srcOrd="0" destOrd="0" presId="urn:microsoft.com/office/officeart/2005/8/layout/rings+Icon#1"/>
    <dgm:cxn modelId="{B0C8A78C-F0C3-4684-84D7-A0FE17F2FD1E}" type="presParOf" srcId="{6D367EBF-1AF2-4E4D-A103-6193D912769A}" destId="{005D994A-52E7-4BAE-A10D-01EFFA50C744}" srcOrd="1" destOrd="0" presId="urn:microsoft.com/office/officeart/2005/8/layout/rings+Icon#1"/>
    <dgm:cxn modelId="{C01B5827-50E3-4E44-8539-1468555D71A9}" type="presParOf" srcId="{6D367EBF-1AF2-4E4D-A103-6193D912769A}" destId="{41588769-7C81-43EE-B381-66825F09230F}" srcOrd="2" destOrd="0" presId="urn:microsoft.com/office/officeart/2005/8/layout/rings+Ic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CF3D7F-DD90-4BFE-A4A4-586D357259BB}" type="doc">
      <dgm:prSet loTypeId="urn:microsoft.com/office/officeart/2005/8/layout/rings+Icon#1" loCatId="relationship" qsTypeId="urn:microsoft.com/office/officeart/2005/8/quickstyle/simple1" qsCatId="simple" csTypeId="urn:microsoft.com/office/officeart/2005/8/colors/accent1_2" csCatId="accent1" phldr="1"/>
      <dgm:spPr/>
    </dgm:pt>
    <dgm:pt modelId="{F21828B2-96B1-4968-A934-6E6747AEF3F5}">
      <dgm:prSet phldrT="[テキスト]"/>
      <dgm:spPr/>
      <dgm:t>
        <a:bodyPr/>
        <a:lstStyle/>
        <a:p>
          <a:r>
            <a:rPr kumimoji="1" lang="ja-JP" altLang="en-US" sz="3300" b="1" dirty="0" smtClean="0"/>
            <a:t>職</a:t>
          </a:r>
          <a:endParaRPr kumimoji="1" lang="ja-JP" altLang="en-US" sz="3300" b="1" dirty="0"/>
        </a:p>
      </dgm:t>
    </dgm:pt>
    <dgm:pt modelId="{04AF827F-BA1A-401E-9854-E919A37D8465}" type="parTrans" cxnId="{46409606-23CF-4001-8B1E-BB363E4DDBA7}">
      <dgm:prSet/>
      <dgm:spPr/>
      <dgm:t>
        <a:bodyPr/>
        <a:lstStyle/>
        <a:p>
          <a:endParaRPr kumimoji="1" lang="ja-JP" altLang="en-US"/>
        </a:p>
      </dgm:t>
    </dgm:pt>
    <dgm:pt modelId="{31C5C2D3-2063-4E41-9ADE-D31C5AC5775A}" type="sibTrans" cxnId="{46409606-23CF-4001-8B1E-BB363E4DDBA7}">
      <dgm:prSet/>
      <dgm:spPr/>
      <dgm:t>
        <a:bodyPr/>
        <a:lstStyle/>
        <a:p>
          <a:endParaRPr kumimoji="1" lang="ja-JP" altLang="en-US"/>
        </a:p>
      </dgm:t>
    </dgm:pt>
    <dgm:pt modelId="{AA034632-90D7-490D-B6D7-B0EA74E367DC}">
      <dgm:prSet phldrT="[テキスト]"/>
      <dgm:spPr/>
      <dgm:t>
        <a:bodyPr/>
        <a:lstStyle/>
        <a:p>
          <a:r>
            <a:rPr kumimoji="1" lang="ja-JP" altLang="en-US" sz="3300" b="1" dirty="0" smtClean="0"/>
            <a:t>住</a:t>
          </a:r>
          <a:endParaRPr kumimoji="1" lang="ja-JP" altLang="en-US" sz="3300" b="1" dirty="0"/>
        </a:p>
      </dgm:t>
    </dgm:pt>
    <dgm:pt modelId="{38607EAB-50BA-416A-9D18-74A85BD07CD0}" type="parTrans" cxnId="{95A764E9-B0D0-4107-83D0-60994FEE3C43}">
      <dgm:prSet/>
      <dgm:spPr/>
      <dgm:t>
        <a:bodyPr/>
        <a:lstStyle/>
        <a:p>
          <a:endParaRPr kumimoji="1" lang="ja-JP" altLang="en-US"/>
        </a:p>
      </dgm:t>
    </dgm:pt>
    <dgm:pt modelId="{2E6CE240-CEDE-4338-A5CE-1687EA91D843}" type="sibTrans" cxnId="{95A764E9-B0D0-4107-83D0-60994FEE3C43}">
      <dgm:prSet/>
      <dgm:spPr/>
      <dgm:t>
        <a:bodyPr/>
        <a:lstStyle/>
        <a:p>
          <a:endParaRPr kumimoji="1" lang="ja-JP" altLang="en-US"/>
        </a:p>
      </dgm:t>
    </dgm:pt>
    <dgm:pt modelId="{99B4615C-CE57-4135-BD0A-DF705E25DB89}">
      <dgm:prSet phldrT="[テキスト]"/>
      <dgm:spPr/>
      <dgm:t>
        <a:bodyPr/>
        <a:lstStyle/>
        <a:p>
          <a:r>
            <a:rPr kumimoji="1" lang="ja-JP" altLang="en-US" sz="3300" b="1" dirty="0" smtClean="0"/>
            <a:t>商</a:t>
          </a:r>
          <a:endParaRPr kumimoji="1" lang="ja-JP" altLang="en-US" sz="3300" b="1" dirty="0"/>
        </a:p>
      </dgm:t>
    </dgm:pt>
    <dgm:pt modelId="{C2AAF2AB-921B-4F2B-84EB-AB26A202B33A}" type="parTrans" cxnId="{A7D4F93F-82B2-42DF-991D-A28CEB76C191}">
      <dgm:prSet/>
      <dgm:spPr/>
      <dgm:t>
        <a:bodyPr/>
        <a:lstStyle/>
        <a:p>
          <a:endParaRPr kumimoji="1" lang="ja-JP" altLang="en-US"/>
        </a:p>
      </dgm:t>
    </dgm:pt>
    <dgm:pt modelId="{693AE064-A576-4F05-B7CE-39A8E44B695E}" type="sibTrans" cxnId="{A7D4F93F-82B2-42DF-991D-A28CEB76C191}">
      <dgm:prSet/>
      <dgm:spPr/>
      <dgm:t>
        <a:bodyPr/>
        <a:lstStyle/>
        <a:p>
          <a:endParaRPr kumimoji="1" lang="ja-JP" altLang="en-US"/>
        </a:p>
      </dgm:t>
    </dgm:pt>
    <dgm:pt modelId="{6D367EBF-1AF2-4E4D-A103-6193D912769A}" type="pres">
      <dgm:prSet presAssocID="{6ECF3D7F-DD90-4BFE-A4A4-586D357259BB}" presName="Name0" presStyleCnt="0">
        <dgm:presLayoutVars>
          <dgm:chMax val="7"/>
          <dgm:dir/>
          <dgm:resizeHandles val="exact"/>
        </dgm:presLayoutVars>
      </dgm:prSet>
      <dgm:spPr/>
    </dgm:pt>
    <dgm:pt modelId="{DD8F44FB-C477-454A-B6CD-B5D3CEE71675}" type="pres">
      <dgm:prSet presAssocID="{6ECF3D7F-DD90-4BFE-A4A4-586D357259BB}" presName="ellipse1" presStyleLbl="vennNode1" presStyleIdx="0" presStyleCnt="3">
        <dgm:presLayoutVars>
          <dgm:bulletEnabled val="1"/>
        </dgm:presLayoutVars>
      </dgm:prSet>
      <dgm:spPr/>
      <dgm:t>
        <a:bodyPr/>
        <a:lstStyle/>
        <a:p>
          <a:endParaRPr kumimoji="1" lang="ja-JP" altLang="en-US"/>
        </a:p>
      </dgm:t>
    </dgm:pt>
    <dgm:pt modelId="{005D994A-52E7-4BAE-A10D-01EFFA50C744}" type="pres">
      <dgm:prSet presAssocID="{6ECF3D7F-DD90-4BFE-A4A4-586D357259BB}" presName="ellipse2" presStyleLbl="vennNode1" presStyleIdx="1" presStyleCnt="3">
        <dgm:presLayoutVars>
          <dgm:bulletEnabled val="1"/>
        </dgm:presLayoutVars>
      </dgm:prSet>
      <dgm:spPr/>
      <dgm:t>
        <a:bodyPr/>
        <a:lstStyle/>
        <a:p>
          <a:endParaRPr kumimoji="1" lang="ja-JP" altLang="en-US"/>
        </a:p>
      </dgm:t>
    </dgm:pt>
    <dgm:pt modelId="{41588769-7C81-43EE-B381-66825F09230F}" type="pres">
      <dgm:prSet presAssocID="{6ECF3D7F-DD90-4BFE-A4A4-586D357259BB}" presName="ellipse3" presStyleLbl="vennNode1" presStyleIdx="2" presStyleCnt="3">
        <dgm:presLayoutVars>
          <dgm:bulletEnabled val="1"/>
        </dgm:presLayoutVars>
      </dgm:prSet>
      <dgm:spPr/>
      <dgm:t>
        <a:bodyPr/>
        <a:lstStyle/>
        <a:p>
          <a:endParaRPr kumimoji="1" lang="ja-JP" altLang="en-US"/>
        </a:p>
      </dgm:t>
    </dgm:pt>
  </dgm:ptLst>
  <dgm:cxnLst>
    <dgm:cxn modelId="{9954BE30-7FAA-4FDC-8920-1AFEE836EDF2}" type="presOf" srcId="{F21828B2-96B1-4968-A934-6E6747AEF3F5}" destId="{DD8F44FB-C477-454A-B6CD-B5D3CEE71675}" srcOrd="0" destOrd="0" presId="urn:microsoft.com/office/officeart/2005/8/layout/rings+Icon#1"/>
    <dgm:cxn modelId="{95A764E9-B0D0-4107-83D0-60994FEE3C43}" srcId="{6ECF3D7F-DD90-4BFE-A4A4-586D357259BB}" destId="{AA034632-90D7-490D-B6D7-B0EA74E367DC}" srcOrd="1" destOrd="0" parTransId="{38607EAB-50BA-416A-9D18-74A85BD07CD0}" sibTransId="{2E6CE240-CEDE-4338-A5CE-1687EA91D843}"/>
    <dgm:cxn modelId="{59EF1F92-DCE8-435A-A098-E3E2AB9083A6}" type="presOf" srcId="{99B4615C-CE57-4135-BD0A-DF705E25DB89}" destId="{41588769-7C81-43EE-B381-66825F09230F}" srcOrd="0" destOrd="0" presId="urn:microsoft.com/office/officeart/2005/8/layout/rings+Icon#1"/>
    <dgm:cxn modelId="{A7D4F93F-82B2-42DF-991D-A28CEB76C191}" srcId="{6ECF3D7F-DD90-4BFE-A4A4-586D357259BB}" destId="{99B4615C-CE57-4135-BD0A-DF705E25DB89}" srcOrd="2" destOrd="0" parTransId="{C2AAF2AB-921B-4F2B-84EB-AB26A202B33A}" sibTransId="{693AE064-A576-4F05-B7CE-39A8E44B695E}"/>
    <dgm:cxn modelId="{DD3A9BE0-5F44-4FB1-92FD-FE54EC6BCCF7}" type="presOf" srcId="{AA034632-90D7-490D-B6D7-B0EA74E367DC}" destId="{005D994A-52E7-4BAE-A10D-01EFFA50C744}" srcOrd="0" destOrd="0" presId="urn:microsoft.com/office/officeart/2005/8/layout/rings+Icon#1"/>
    <dgm:cxn modelId="{46409606-23CF-4001-8B1E-BB363E4DDBA7}" srcId="{6ECF3D7F-DD90-4BFE-A4A4-586D357259BB}" destId="{F21828B2-96B1-4968-A934-6E6747AEF3F5}" srcOrd="0" destOrd="0" parTransId="{04AF827F-BA1A-401E-9854-E919A37D8465}" sibTransId="{31C5C2D3-2063-4E41-9ADE-D31C5AC5775A}"/>
    <dgm:cxn modelId="{D5FDCEB9-1112-4250-A6FF-54D6576CD331}" type="presOf" srcId="{6ECF3D7F-DD90-4BFE-A4A4-586D357259BB}" destId="{6D367EBF-1AF2-4E4D-A103-6193D912769A}" srcOrd="0" destOrd="0" presId="urn:microsoft.com/office/officeart/2005/8/layout/rings+Icon#1"/>
    <dgm:cxn modelId="{5C303074-5A74-4C39-9477-3EDD7B3E2861}" type="presParOf" srcId="{6D367EBF-1AF2-4E4D-A103-6193D912769A}" destId="{DD8F44FB-C477-454A-B6CD-B5D3CEE71675}" srcOrd="0" destOrd="0" presId="urn:microsoft.com/office/officeart/2005/8/layout/rings+Icon#1"/>
    <dgm:cxn modelId="{8B08D1EB-35F8-4D7F-91DF-E90F09885D29}" type="presParOf" srcId="{6D367EBF-1AF2-4E4D-A103-6193D912769A}" destId="{005D994A-52E7-4BAE-A10D-01EFFA50C744}" srcOrd="1" destOrd="0" presId="urn:microsoft.com/office/officeart/2005/8/layout/rings+Icon#1"/>
    <dgm:cxn modelId="{1A48DC07-9325-4A99-ACF5-78750F086DDC}" type="presParOf" srcId="{6D367EBF-1AF2-4E4D-A103-6193D912769A}" destId="{41588769-7C81-43EE-B381-66825F09230F}" srcOrd="2" destOrd="0" presId="urn:microsoft.com/office/officeart/2005/8/layout/rings+Ic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F0A11B-8769-489B-97D5-7FB91862D8FD}" type="doc">
      <dgm:prSet loTypeId="urn:microsoft.com/office/officeart/2005/8/layout/radial3" loCatId="relationship" qsTypeId="urn:microsoft.com/office/officeart/2005/8/quickstyle/simple1" qsCatId="simple" csTypeId="urn:microsoft.com/office/officeart/2005/8/colors/accent1_4" csCatId="accent1" phldr="1"/>
      <dgm:spPr/>
      <dgm:t>
        <a:bodyPr/>
        <a:lstStyle/>
        <a:p>
          <a:endParaRPr kumimoji="1" lang="ja-JP" altLang="en-US"/>
        </a:p>
      </dgm:t>
    </dgm:pt>
    <dgm:pt modelId="{B1AD9951-9F17-4F44-B91E-010C01F76736}">
      <dgm:prSet phldrT="[テキスト]" custT="1"/>
      <dgm:spPr/>
      <dgm:t>
        <a:bodyPr/>
        <a:lstStyle/>
        <a:p>
          <a:r>
            <a:rPr kumimoji="1" lang="ja-JP" altLang="en-US" sz="2800" dirty="0" smtClean="0"/>
            <a:t>おおつ野</a:t>
          </a:r>
          <a:endParaRPr kumimoji="1" lang="ja-JP" altLang="en-US" sz="2800" dirty="0"/>
        </a:p>
      </dgm:t>
    </dgm:pt>
    <dgm:pt modelId="{1FA5093F-C10E-40BC-907E-B79A673F2FB9}" type="parTrans" cxnId="{DD026922-25DF-4247-9391-7E46D3F7663E}">
      <dgm:prSet/>
      <dgm:spPr/>
      <dgm:t>
        <a:bodyPr/>
        <a:lstStyle/>
        <a:p>
          <a:endParaRPr kumimoji="1" lang="ja-JP" altLang="en-US"/>
        </a:p>
      </dgm:t>
    </dgm:pt>
    <dgm:pt modelId="{13BD3C12-0141-41AE-94A9-CD1C22274665}" type="sibTrans" cxnId="{DD026922-25DF-4247-9391-7E46D3F7663E}">
      <dgm:prSet/>
      <dgm:spPr/>
      <dgm:t>
        <a:bodyPr/>
        <a:lstStyle/>
        <a:p>
          <a:endParaRPr kumimoji="1" lang="ja-JP" altLang="en-US"/>
        </a:p>
      </dgm:t>
    </dgm:pt>
    <dgm:pt modelId="{F7D7ED86-CDE9-4EDB-B9CB-B764FB8E4D08}">
      <dgm:prSet phldrT="[テキスト]"/>
      <dgm:spPr/>
      <dgm:t>
        <a:bodyPr/>
        <a:lstStyle/>
        <a:p>
          <a:r>
            <a:rPr kumimoji="1" lang="ja-JP" altLang="en-US" dirty="0" smtClean="0"/>
            <a:t>食</a:t>
          </a:r>
          <a:endParaRPr kumimoji="1" lang="ja-JP" altLang="en-US" dirty="0"/>
        </a:p>
      </dgm:t>
    </dgm:pt>
    <dgm:pt modelId="{7A9E98C8-FC6F-47AA-9B2B-D17D9C0D5A41}" type="parTrans" cxnId="{EB7C1DC7-F51B-480D-B4F6-EFF68B8C5038}">
      <dgm:prSet/>
      <dgm:spPr/>
      <dgm:t>
        <a:bodyPr/>
        <a:lstStyle/>
        <a:p>
          <a:endParaRPr kumimoji="1" lang="ja-JP" altLang="en-US"/>
        </a:p>
      </dgm:t>
    </dgm:pt>
    <dgm:pt modelId="{B7162EB9-70C2-4CE6-A3AB-5033E4A50A94}" type="sibTrans" cxnId="{EB7C1DC7-F51B-480D-B4F6-EFF68B8C5038}">
      <dgm:prSet/>
      <dgm:spPr/>
      <dgm:t>
        <a:bodyPr/>
        <a:lstStyle/>
        <a:p>
          <a:endParaRPr kumimoji="1" lang="ja-JP" altLang="en-US"/>
        </a:p>
      </dgm:t>
    </dgm:pt>
    <dgm:pt modelId="{0F55D1BB-AC18-4D8D-B383-3C75E1CCF1C3}">
      <dgm:prSet phldrT="[テキスト]"/>
      <dgm:spPr/>
      <dgm:t>
        <a:bodyPr/>
        <a:lstStyle/>
        <a:p>
          <a:r>
            <a:rPr kumimoji="1" lang="ja-JP" altLang="en-US" dirty="0" smtClean="0"/>
            <a:t>住</a:t>
          </a:r>
          <a:endParaRPr kumimoji="1" lang="ja-JP" altLang="en-US" dirty="0"/>
        </a:p>
      </dgm:t>
    </dgm:pt>
    <dgm:pt modelId="{1BB5EC17-2EDE-4081-832B-EF3E1BD36D57}" type="parTrans" cxnId="{CB69C354-4646-40E0-B9A3-3E5B18C82278}">
      <dgm:prSet/>
      <dgm:spPr/>
      <dgm:t>
        <a:bodyPr/>
        <a:lstStyle/>
        <a:p>
          <a:endParaRPr kumimoji="1" lang="ja-JP" altLang="en-US"/>
        </a:p>
      </dgm:t>
    </dgm:pt>
    <dgm:pt modelId="{A2D6DB35-DE0C-4156-A497-06653F29D3A2}" type="sibTrans" cxnId="{CB69C354-4646-40E0-B9A3-3E5B18C82278}">
      <dgm:prSet/>
      <dgm:spPr/>
      <dgm:t>
        <a:bodyPr/>
        <a:lstStyle/>
        <a:p>
          <a:endParaRPr kumimoji="1" lang="ja-JP" altLang="en-US"/>
        </a:p>
      </dgm:t>
    </dgm:pt>
    <dgm:pt modelId="{9423F648-A511-4CDF-A66F-280A68A16DE2}">
      <dgm:prSet phldrT="[テキスト]"/>
      <dgm:spPr/>
      <dgm:t>
        <a:bodyPr/>
        <a:lstStyle/>
        <a:p>
          <a:r>
            <a:rPr kumimoji="1" lang="ja-JP" altLang="en-US" dirty="0" smtClean="0"/>
            <a:t>職</a:t>
          </a:r>
          <a:endParaRPr kumimoji="1" lang="ja-JP" altLang="en-US" dirty="0"/>
        </a:p>
      </dgm:t>
    </dgm:pt>
    <dgm:pt modelId="{1688C9FF-C10B-4F0F-A8BB-1F7C0DFB4B30}" type="parTrans" cxnId="{6DEAA4A5-C309-48F5-9A6B-380C8FE98A16}">
      <dgm:prSet/>
      <dgm:spPr/>
      <dgm:t>
        <a:bodyPr/>
        <a:lstStyle/>
        <a:p>
          <a:endParaRPr kumimoji="1" lang="ja-JP" altLang="en-US"/>
        </a:p>
      </dgm:t>
    </dgm:pt>
    <dgm:pt modelId="{4C9DE46E-024C-4142-9DDC-2FACA81910CB}" type="sibTrans" cxnId="{6DEAA4A5-C309-48F5-9A6B-380C8FE98A16}">
      <dgm:prSet/>
      <dgm:spPr/>
      <dgm:t>
        <a:bodyPr/>
        <a:lstStyle/>
        <a:p>
          <a:endParaRPr kumimoji="1" lang="ja-JP" altLang="en-US"/>
        </a:p>
      </dgm:t>
    </dgm:pt>
    <dgm:pt modelId="{C1EC97DA-1091-46F8-85E6-E84E33ED6BDA}">
      <dgm:prSet phldrT="[テキスト]"/>
      <dgm:spPr/>
      <dgm:t>
        <a:bodyPr/>
        <a:lstStyle/>
        <a:p>
          <a:r>
            <a:rPr kumimoji="1" lang="ja-JP" altLang="en-US" dirty="0" smtClean="0"/>
            <a:t>医</a:t>
          </a:r>
          <a:endParaRPr kumimoji="1" lang="ja-JP" altLang="en-US" dirty="0"/>
        </a:p>
      </dgm:t>
    </dgm:pt>
    <dgm:pt modelId="{336DC050-C775-41E9-994A-3D8812B0180E}" type="sibTrans" cxnId="{7F4F3F6A-B5EB-48F7-81BC-35A1D1D4EC6B}">
      <dgm:prSet/>
      <dgm:spPr/>
      <dgm:t>
        <a:bodyPr/>
        <a:lstStyle/>
        <a:p>
          <a:endParaRPr kumimoji="1" lang="ja-JP" altLang="en-US"/>
        </a:p>
      </dgm:t>
    </dgm:pt>
    <dgm:pt modelId="{9ED7D8FC-E4C8-4AFD-A8FD-585562E128D9}" type="parTrans" cxnId="{7F4F3F6A-B5EB-48F7-81BC-35A1D1D4EC6B}">
      <dgm:prSet/>
      <dgm:spPr/>
      <dgm:t>
        <a:bodyPr/>
        <a:lstStyle/>
        <a:p>
          <a:endParaRPr kumimoji="1" lang="ja-JP" altLang="en-US"/>
        </a:p>
      </dgm:t>
    </dgm:pt>
    <dgm:pt modelId="{2344AC10-3323-4ECE-8FEF-C77993676010}" type="pres">
      <dgm:prSet presAssocID="{CEF0A11B-8769-489B-97D5-7FB91862D8FD}" presName="composite" presStyleCnt="0">
        <dgm:presLayoutVars>
          <dgm:chMax val="1"/>
          <dgm:dir/>
          <dgm:resizeHandles val="exact"/>
        </dgm:presLayoutVars>
      </dgm:prSet>
      <dgm:spPr/>
      <dgm:t>
        <a:bodyPr/>
        <a:lstStyle/>
        <a:p>
          <a:endParaRPr kumimoji="1" lang="ja-JP" altLang="en-US"/>
        </a:p>
      </dgm:t>
    </dgm:pt>
    <dgm:pt modelId="{96B57751-8A2B-4177-8B3F-FC819ABE3B6C}" type="pres">
      <dgm:prSet presAssocID="{CEF0A11B-8769-489B-97D5-7FB91862D8FD}" presName="radial" presStyleCnt="0">
        <dgm:presLayoutVars>
          <dgm:animLvl val="ctr"/>
        </dgm:presLayoutVars>
      </dgm:prSet>
      <dgm:spPr/>
    </dgm:pt>
    <dgm:pt modelId="{96C1F196-0469-4F2E-BB30-342E4EF0941D}" type="pres">
      <dgm:prSet presAssocID="{B1AD9951-9F17-4F44-B91E-010C01F76736}" presName="centerShape" presStyleLbl="vennNode1" presStyleIdx="0" presStyleCnt="5"/>
      <dgm:spPr/>
      <dgm:t>
        <a:bodyPr/>
        <a:lstStyle/>
        <a:p>
          <a:endParaRPr kumimoji="1" lang="ja-JP" altLang="en-US"/>
        </a:p>
      </dgm:t>
    </dgm:pt>
    <dgm:pt modelId="{18952B4D-12F8-40D8-9B9D-0B5B10F70369}" type="pres">
      <dgm:prSet presAssocID="{C1EC97DA-1091-46F8-85E6-E84E33ED6BDA}" presName="node" presStyleLbl="vennNode1" presStyleIdx="1" presStyleCnt="5">
        <dgm:presLayoutVars>
          <dgm:bulletEnabled val="1"/>
        </dgm:presLayoutVars>
      </dgm:prSet>
      <dgm:spPr/>
      <dgm:t>
        <a:bodyPr/>
        <a:lstStyle/>
        <a:p>
          <a:endParaRPr kumimoji="1" lang="ja-JP" altLang="en-US"/>
        </a:p>
      </dgm:t>
    </dgm:pt>
    <dgm:pt modelId="{35C8870E-06EB-485A-B2E5-6C4F8926BCD8}" type="pres">
      <dgm:prSet presAssocID="{F7D7ED86-CDE9-4EDB-B9CB-B764FB8E4D08}" presName="node" presStyleLbl="vennNode1" presStyleIdx="2" presStyleCnt="5">
        <dgm:presLayoutVars>
          <dgm:bulletEnabled val="1"/>
        </dgm:presLayoutVars>
      </dgm:prSet>
      <dgm:spPr/>
      <dgm:t>
        <a:bodyPr/>
        <a:lstStyle/>
        <a:p>
          <a:endParaRPr kumimoji="1" lang="ja-JP" altLang="en-US"/>
        </a:p>
      </dgm:t>
    </dgm:pt>
    <dgm:pt modelId="{7A5FC3B3-1C67-4426-AD96-0EAE9FD6311D}" type="pres">
      <dgm:prSet presAssocID="{0F55D1BB-AC18-4D8D-B383-3C75E1CCF1C3}" presName="node" presStyleLbl="vennNode1" presStyleIdx="3" presStyleCnt="5">
        <dgm:presLayoutVars>
          <dgm:bulletEnabled val="1"/>
        </dgm:presLayoutVars>
      </dgm:prSet>
      <dgm:spPr/>
      <dgm:t>
        <a:bodyPr/>
        <a:lstStyle/>
        <a:p>
          <a:endParaRPr kumimoji="1" lang="ja-JP" altLang="en-US"/>
        </a:p>
      </dgm:t>
    </dgm:pt>
    <dgm:pt modelId="{7FC6CD34-B444-46E2-9B81-2745B14B1887}" type="pres">
      <dgm:prSet presAssocID="{9423F648-A511-4CDF-A66F-280A68A16DE2}" presName="node" presStyleLbl="vennNode1" presStyleIdx="4" presStyleCnt="5">
        <dgm:presLayoutVars>
          <dgm:bulletEnabled val="1"/>
        </dgm:presLayoutVars>
      </dgm:prSet>
      <dgm:spPr/>
      <dgm:t>
        <a:bodyPr/>
        <a:lstStyle/>
        <a:p>
          <a:endParaRPr kumimoji="1" lang="ja-JP" altLang="en-US"/>
        </a:p>
      </dgm:t>
    </dgm:pt>
  </dgm:ptLst>
  <dgm:cxnLst>
    <dgm:cxn modelId="{E41FA305-99EC-4EF4-9320-E2C34FE8057B}" type="presOf" srcId="{9423F648-A511-4CDF-A66F-280A68A16DE2}" destId="{7FC6CD34-B444-46E2-9B81-2745B14B1887}" srcOrd="0" destOrd="0" presId="urn:microsoft.com/office/officeart/2005/8/layout/radial3"/>
    <dgm:cxn modelId="{DD026922-25DF-4247-9391-7E46D3F7663E}" srcId="{CEF0A11B-8769-489B-97D5-7FB91862D8FD}" destId="{B1AD9951-9F17-4F44-B91E-010C01F76736}" srcOrd="0" destOrd="0" parTransId="{1FA5093F-C10E-40BC-907E-B79A673F2FB9}" sibTransId="{13BD3C12-0141-41AE-94A9-CD1C22274665}"/>
    <dgm:cxn modelId="{6DEAA4A5-C309-48F5-9A6B-380C8FE98A16}" srcId="{B1AD9951-9F17-4F44-B91E-010C01F76736}" destId="{9423F648-A511-4CDF-A66F-280A68A16DE2}" srcOrd="3" destOrd="0" parTransId="{1688C9FF-C10B-4F0F-A8BB-1F7C0DFB4B30}" sibTransId="{4C9DE46E-024C-4142-9DDC-2FACA81910CB}"/>
    <dgm:cxn modelId="{7F4F3F6A-B5EB-48F7-81BC-35A1D1D4EC6B}" srcId="{B1AD9951-9F17-4F44-B91E-010C01F76736}" destId="{C1EC97DA-1091-46F8-85E6-E84E33ED6BDA}" srcOrd="0" destOrd="0" parTransId="{9ED7D8FC-E4C8-4AFD-A8FD-585562E128D9}" sibTransId="{336DC050-C775-41E9-994A-3D8812B0180E}"/>
    <dgm:cxn modelId="{1BB87BA2-3C60-42D9-BA4C-4212DD9D50D8}" type="presOf" srcId="{C1EC97DA-1091-46F8-85E6-E84E33ED6BDA}" destId="{18952B4D-12F8-40D8-9B9D-0B5B10F70369}" srcOrd="0" destOrd="0" presId="urn:microsoft.com/office/officeart/2005/8/layout/radial3"/>
    <dgm:cxn modelId="{6B357856-D563-4CB3-9F1D-6D8A3851011A}" type="presOf" srcId="{F7D7ED86-CDE9-4EDB-B9CB-B764FB8E4D08}" destId="{35C8870E-06EB-485A-B2E5-6C4F8926BCD8}" srcOrd="0" destOrd="0" presId="urn:microsoft.com/office/officeart/2005/8/layout/radial3"/>
    <dgm:cxn modelId="{CB69C354-4646-40E0-B9A3-3E5B18C82278}" srcId="{B1AD9951-9F17-4F44-B91E-010C01F76736}" destId="{0F55D1BB-AC18-4D8D-B383-3C75E1CCF1C3}" srcOrd="2" destOrd="0" parTransId="{1BB5EC17-2EDE-4081-832B-EF3E1BD36D57}" sibTransId="{A2D6DB35-DE0C-4156-A497-06653F29D3A2}"/>
    <dgm:cxn modelId="{CD0AAD2F-1066-40C7-9B18-77F56162441C}" type="presOf" srcId="{CEF0A11B-8769-489B-97D5-7FB91862D8FD}" destId="{2344AC10-3323-4ECE-8FEF-C77993676010}" srcOrd="0" destOrd="0" presId="urn:microsoft.com/office/officeart/2005/8/layout/radial3"/>
    <dgm:cxn modelId="{EB7C1DC7-F51B-480D-B4F6-EFF68B8C5038}" srcId="{B1AD9951-9F17-4F44-B91E-010C01F76736}" destId="{F7D7ED86-CDE9-4EDB-B9CB-B764FB8E4D08}" srcOrd="1" destOrd="0" parTransId="{7A9E98C8-FC6F-47AA-9B2B-D17D9C0D5A41}" sibTransId="{B7162EB9-70C2-4CE6-A3AB-5033E4A50A94}"/>
    <dgm:cxn modelId="{44CC2EEA-519E-4795-B0AA-F7E801913AFE}" type="presOf" srcId="{B1AD9951-9F17-4F44-B91E-010C01F76736}" destId="{96C1F196-0469-4F2E-BB30-342E4EF0941D}" srcOrd="0" destOrd="0" presId="urn:microsoft.com/office/officeart/2005/8/layout/radial3"/>
    <dgm:cxn modelId="{5C6EC68C-DB1F-4637-9102-30FEDDA60F1A}" type="presOf" srcId="{0F55D1BB-AC18-4D8D-B383-3C75E1CCF1C3}" destId="{7A5FC3B3-1C67-4426-AD96-0EAE9FD6311D}" srcOrd="0" destOrd="0" presId="urn:microsoft.com/office/officeart/2005/8/layout/radial3"/>
    <dgm:cxn modelId="{964660DB-EC79-423C-85CD-5DBE1B8F1FC4}" type="presParOf" srcId="{2344AC10-3323-4ECE-8FEF-C77993676010}" destId="{96B57751-8A2B-4177-8B3F-FC819ABE3B6C}" srcOrd="0" destOrd="0" presId="urn:microsoft.com/office/officeart/2005/8/layout/radial3"/>
    <dgm:cxn modelId="{63A7B7E5-751A-49ED-849E-615242262723}" type="presParOf" srcId="{96B57751-8A2B-4177-8B3F-FC819ABE3B6C}" destId="{96C1F196-0469-4F2E-BB30-342E4EF0941D}" srcOrd="0" destOrd="0" presId="urn:microsoft.com/office/officeart/2005/8/layout/radial3"/>
    <dgm:cxn modelId="{C9F9C577-0E44-4BC3-833E-6F89FC74B04B}" type="presParOf" srcId="{96B57751-8A2B-4177-8B3F-FC819ABE3B6C}" destId="{18952B4D-12F8-40D8-9B9D-0B5B10F70369}" srcOrd="1" destOrd="0" presId="urn:microsoft.com/office/officeart/2005/8/layout/radial3"/>
    <dgm:cxn modelId="{E3AB8E14-5F48-42BF-B909-E040E80D0129}" type="presParOf" srcId="{96B57751-8A2B-4177-8B3F-FC819ABE3B6C}" destId="{35C8870E-06EB-485A-B2E5-6C4F8926BCD8}" srcOrd="2" destOrd="0" presId="urn:microsoft.com/office/officeart/2005/8/layout/radial3"/>
    <dgm:cxn modelId="{37A28A09-E760-4A16-BCFF-388B7FBB2EC0}" type="presParOf" srcId="{96B57751-8A2B-4177-8B3F-FC819ABE3B6C}" destId="{7A5FC3B3-1C67-4426-AD96-0EAE9FD6311D}" srcOrd="3" destOrd="0" presId="urn:microsoft.com/office/officeart/2005/8/layout/radial3"/>
    <dgm:cxn modelId="{0FD215BC-8AC3-47D4-85ED-50F3525473B1}" type="presParOf" srcId="{96B57751-8A2B-4177-8B3F-FC819ABE3B6C}" destId="{7FC6CD34-B444-46E2-9B81-2745B14B1887}" srcOrd="4" destOrd="0" presId="urn:microsoft.com/office/officeart/2005/8/layout/radial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F44FB-C477-454A-B6CD-B5D3CEE71675}">
      <dsp:nvSpPr>
        <dsp:cNvPr id="0" name=""/>
        <dsp:cNvSpPr/>
      </dsp:nvSpPr>
      <dsp:spPr>
        <a:xfrm>
          <a:off x="574852" y="0"/>
          <a:ext cx="2438028" cy="243799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職</a:t>
          </a:r>
          <a:endParaRPr kumimoji="1" lang="ja-JP" altLang="en-US" sz="6500" b="1" kern="1200" dirty="0"/>
        </a:p>
      </dsp:txBody>
      <dsp:txXfrm>
        <a:off x="931893" y="357036"/>
        <a:ext cx="1723946" cy="1723921"/>
      </dsp:txXfrm>
    </dsp:sp>
    <dsp:sp modelId="{005D994A-52E7-4BAE-A10D-01EFFA50C744}">
      <dsp:nvSpPr>
        <dsp:cNvPr id="0" name=""/>
        <dsp:cNvSpPr/>
      </dsp:nvSpPr>
      <dsp:spPr>
        <a:xfrm>
          <a:off x="1829727" y="1626006"/>
          <a:ext cx="2438028" cy="243799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住</a:t>
          </a:r>
          <a:endParaRPr kumimoji="1" lang="ja-JP" altLang="en-US" sz="6500" b="1" kern="1200" dirty="0"/>
        </a:p>
      </dsp:txBody>
      <dsp:txXfrm>
        <a:off x="2186768" y="1983042"/>
        <a:ext cx="1723946" cy="1723921"/>
      </dsp:txXfrm>
    </dsp:sp>
    <dsp:sp modelId="{41588769-7C81-43EE-B381-66825F09230F}">
      <dsp:nvSpPr>
        <dsp:cNvPr id="0" name=""/>
        <dsp:cNvSpPr/>
      </dsp:nvSpPr>
      <dsp:spPr>
        <a:xfrm>
          <a:off x="3083118" y="0"/>
          <a:ext cx="2438028" cy="243799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商</a:t>
          </a:r>
          <a:endParaRPr kumimoji="1" lang="ja-JP" altLang="en-US" sz="6500" b="1" kern="1200" dirty="0"/>
        </a:p>
      </dsp:txBody>
      <dsp:txXfrm>
        <a:off x="3440159" y="357036"/>
        <a:ext cx="1723946" cy="17239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1F196-0469-4F2E-BB30-342E4EF0941D}">
      <dsp:nvSpPr>
        <dsp:cNvPr id="0" name=""/>
        <dsp:cNvSpPr/>
      </dsp:nvSpPr>
      <dsp:spPr>
        <a:xfrm>
          <a:off x="1920875" y="904875"/>
          <a:ext cx="2254249" cy="2254249"/>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kern="1200" dirty="0" smtClean="0"/>
            <a:t>おおつ野</a:t>
          </a:r>
          <a:endParaRPr kumimoji="1" lang="ja-JP" altLang="en-US" sz="2800" kern="1200" dirty="0"/>
        </a:p>
      </dsp:txBody>
      <dsp:txXfrm>
        <a:off x="2251002" y="1235002"/>
        <a:ext cx="1593995" cy="1593995"/>
      </dsp:txXfrm>
    </dsp:sp>
    <dsp:sp modelId="{18952B4D-12F8-40D8-9B9D-0B5B10F70369}">
      <dsp:nvSpPr>
        <dsp:cNvPr id="0" name=""/>
        <dsp:cNvSpPr/>
      </dsp:nvSpPr>
      <dsp:spPr>
        <a:xfrm>
          <a:off x="2484437" y="402"/>
          <a:ext cx="1127124" cy="1127124"/>
        </a:xfrm>
        <a:prstGeom prst="ellipse">
          <a:avLst/>
        </a:prstGeom>
        <a:solidFill>
          <a:schemeClr val="accent1">
            <a:shade val="80000"/>
            <a:alpha val="50000"/>
            <a:hueOff val="140354"/>
            <a:satOff val="1034"/>
            <a:lumOff val="12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kumimoji="1" lang="ja-JP" altLang="en-US" sz="4500" kern="1200" dirty="0" smtClean="0"/>
            <a:t>医</a:t>
          </a:r>
          <a:endParaRPr kumimoji="1" lang="ja-JP" altLang="en-US" sz="4500" kern="1200" dirty="0"/>
        </a:p>
      </dsp:txBody>
      <dsp:txXfrm>
        <a:off x="2649500" y="165465"/>
        <a:ext cx="796998" cy="796998"/>
      </dsp:txXfrm>
    </dsp:sp>
    <dsp:sp modelId="{35C8870E-06EB-485A-B2E5-6C4F8926BCD8}">
      <dsp:nvSpPr>
        <dsp:cNvPr id="0" name=""/>
        <dsp:cNvSpPr/>
      </dsp:nvSpPr>
      <dsp:spPr>
        <a:xfrm>
          <a:off x="3952472" y="1468437"/>
          <a:ext cx="1127124" cy="1127124"/>
        </a:xfrm>
        <a:prstGeom prst="ellipse">
          <a:avLst/>
        </a:prstGeom>
        <a:solidFill>
          <a:schemeClr val="accent1">
            <a:shade val="80000"/>
            <a:alpha val="50000"/>
            <a:hueOff val="280708"/>
            <a:satOff val="2069"/>
            <a:lumOff val="24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kumimoji="1" lang="ja-JP" altLang="en-US" sz="4500" kern="1200" dirty="0" smtClean="0"/>
            <a:t>食</a:t>
          </a:r>
          <a:endParaRPr kumimoji="1" lang="ja-JP" altLang="en-US" sz="4500" kern="1200" dirty="0"/>
        </a:p>
      </dsp:txBody>
      <dsp:txXfrm>
        <a:off x="4117535" y="1633500"/>
        <a:ext cx="796998" cy="796998"/>
      </dsp:txXfrm>
    </dsp:sp>
    <dsp:sp modelId="{7A5FC3B3-1C67-4426-AD96-0EAE9FD6311D}">
      <dsp:nvSpPr>
        <dsp:cNvPr id="0" name=""/>
        <dsp:cNvSpPr/>
      </dsp:nvSpPr>
      <dsp:spPr>
        <a:xfrm>
          <a:off x="2484437" y="2936472"/>
          <a:ext cx="1127124" cy="1127124"/>
        </a:xfrm>
        <a:prstGeom prst="ellipse">
          <a:avLst/>
        </a:prstGeom>
        <a:solidFill>
          <a:schemeClr val="accent1">
            <a:shade val="80000"/>
            <a:alpha val="50000"/>
            <a:hueOff val="280708"/>
            <a:satOff val="2069"/>
            <a:lumOff val="24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kumimoji="1" lang="ja-JP" altLang="en-US" sz="4500" kern="1200" dirty="0" smtClean="0"/>
            <a:t>住</a:t>
          </a:r>
          <a:endParaRPr kumimoji="1" lang="ja-JP" altLang="en-US" sz="4500" kern="1200" dirty="0"/>
        </a:p>
      </dsp:txBody>
      <dsp:txXfrm>
        <a:off x="2649500" y="3101535"/>
        <a:ext cx="796998" cy="796998"/>
      </dsp:txXfrm>
    </dsp:sp>
    <dsp:sp modelId="{7FC6CD34-B444-46E2-9B81-2745B14B1887}">
      <dsp:nvSpPr>
        <dsp:cNvPr id="0" name=""/>
        <dsp:cNvSpPr/>
      </dsp:nvSpPr>
      <dsp:spPr>
        <a:xfrm>
          <a:off x="1016402" y="1468437"/>
          <a:ext cx="1127124" cy="1127124"/>
        </a:xfrm>
        <a:prstGeom prst="ellipse">
          <a:avLst/>
        </a:prstGeom>
        <a:solidFill>
          <a:schemeClr val="accent1">
            <a:shade val="80000"/>
            <a:alpha val="50000"/>
            <a:hueOff val="140354"/>
            <a:satOff val="1034"/>
            <a:lumOff val="12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kumimoji="1" lang="ja-JP" altLang="en-US" sz="4500" kern="1200" dirty="0" smtClean="0"/>
            <a:t>職</a:t>
          </a:r>
          <a:endParaRPr kumimoji="1" lang="ja-JP" altLang="en-US" sz="4500" kern="1200" dirty="0"/>
        </a:p>
      </dsp:txBody>
      <dsp:txXfrm>
        <a:off x="1181465" y="1633500"/>
        <a:ext cx="796998" cy="7969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F44FB-C477-454A-B6CD-B5D3CEE71675}">
      <dsp:nvSpPr>
        <dsp:cNvPr id="0" name=""/>
        <dsp:cNvSpPr/>
      </dsp:nvSpPr>
      <dsp:spPr>
        <a:xfrm>
          <a:off x="574852" y="0"/>
          <a:ext cx="2438028" cy="243799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職</a:t>
          </a:r>
          <a:endParaRPr kumimoji="1" lang="ja-JP" altLang="en-US" sz="6500" b="1" kern="1200" dirty="0"/>
        </a:p>
      </dsp:txBody>
      <dsp:txXfrm>
        <a:off x="931893" y="357036"/>
        <a:ext cx="1723946" cy="1723921"/>
      </dsp:txXfrm>
    </dsp:sp>
    <dsp:sp modelId="{005D994A-52E7-4BAE-A10D-01EFFA50C744}">
      <dsp:nvSpPr>
        <dsp:cNvPr id="0" name=""/>
        <dsp:cNvSpPr/>
      </dsp:nvSpPr>
      <dsp:spPr>
        <a:xfrm>
          <a:off x="1829727" y="1626006"/>
          <a:ext cx="2438028" cy="243799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住</a:t>
          </a:r>
          <a:endParaRPr kumimoji="1" lang="ja-JP" altLang="en-US" sz="6500" b="1" kern="1200" dirty="0"/>
        </a:p>
      </dsp:txBody>
      <dsp:txXfrm>
        <a:off x="2186768" y="1983042"/>
        <a:ext cx="1723946" cy="1723921"/>
      </dsp:txXfrm>
    </dsp:sp>
    <dsp:sp modelId="{41588769-7C81-43EE-B381-66825F09230F}">
      <dsp:nvSpPr>
        <dsp:cNvPr id="0" name=""/>
        <dsp:cNvSpPr/>
      </dsp:nvSpPr>
      <dsp:spPr>
        <a:xfrm>
          <a:off x="3083118" y="0"/>
          <a:ext cx="2438028" cy="243799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商</a:t>
          </a:r>
          <a:endParaRPr kumimoji="1" lang="ja-JP" altLang="en-US" sz="6500" b="1" kern="1200" dirty="0"/>
        </a:p>
      </dsp:txBody>
      <dsp:txXfrm>
        <a:off x="3440159" y="357036"/>
        <a:ext cx="1723946" cy="17239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F44FB-C477-454A-B6CD-B5D3CEE71675}">
      <dsp:nvSpPr>
        <dsp:cNvPr id="0" name=""/>
        <dsp:cNvSpPr/>
      </dsp:nvSpPr>
      <dsp:spPr>
        <a:xfrm>
          <a:off x="574852" y="0"/>
          <a:ext cx="2438028" cy="243799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職</a:t>
          </a:r>
          <a:endParaRPr kumimoji="1" lang="ja-JP" altLang="en-US" sz="6500" b="1" kern="1200" dirty="0"/>
        </a:p>
      </dsp:txBody>
      <dsp:txXfrm>
        <a:off x="931893" y="357036"/>
        <a:ext cx="1723946" cy="1723921"/>
      </dsp:txXfrm>
    </dsp:sp>
    <dsp:sp modelId="{005D994A-52E7-4BAE-A10D-01EFFA50C744}">
      <dsp:nvSpPr>
        <dsp:cNvPr id="0" name=""/>
        <dsp:cNvSpPr/>
      </dsp:nvSpPr>
      <dsp:spPr>
        <a:xfrm>
          <a:off x="1829727" y="1626006"/>
          <a:ext cx="2438028" cy="243799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住</a:t>
          </a:r>
          <a:endParaRPr kumimoji="1" lang="ja-JP" altLang="en-US" sz="6500" b="1" kern="1200" dirty="0"/>
        </a:p>
      </dsp:txBody>
      <dsp:txXfrm>
        <a:off x="2186768" y="1983042"/>
        <a:ext cx="1723946" cy="1723921"/>
      </dsp:txXfrm>
    </dsp:sp>
    <dsp:sp modelId="{41588769-7C81-43EE-B381-66825F09230F}">
      <dsp:nvSpPr>
        <dsp:cNvPr id="0" name=""/>
        <dsp:cNvSpPr/>
      </dsp:nvSpPr>
      <dsp:spPr>
        <a:xfrm>
          <a:off x="3083118" y="0"/>
          <a:ext cx="2438028" cy="243799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kumimoji="1" lang="ja-JP" altLang="en-US" sz="6500" b="1" kern="1200" dirty="0" smtClean="0"/>
            <a:t>商</a:t>
          </a:r>
          <a:endParaRPr kumimoji="1" lang="ja-JP" altLang="en-US" sz="6500" b="1" kern="1200" dirty="0"/>
        </a:p>
      </dsp:txBody>
      <dsp:txXfrm>
        <a:off x="3440159" y="357036"/>
        <a:ext cx="1723946" cy="17239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1F196-0469-4F2E-BB30-342E4EF0941D}">
      <dsp:nvSpPr>
        <dsp:cNvPr id="0" name=""/>
        <dsp:cNvSpPr/>
      </dsp:nvSpPr>
      <dsp:spPr>
        <a:xfrm>
          <a:off x="1920875" y="904875"/>
          <a:ext cx="2254249" cy="2254249"/>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kumimoji="1" lang="ja-JP" altLang="en-US" sz="2800" kern="1200" dirty="0" smtClean="0"/>
            <a:t>おおつ野</a:t>
          </a:r>
          <a:endParaRPr kumimoji="1" lang="ja-JP" altLang="en-US" sz="2800" kern="1200" dirty="0"/>
        </a:p>
      </dsp:txBody>
      <dsp:txXfrm>
        <a:off x="2251002" y="1235002"/>
        <a:ext cx="1593995" cy="1593995"/>
      </dsp:txXfrm>
    </dsp:sp>
    <dsp:sp modelId="{18952B4D-12F8-40D8-9B9D-0B5B10F70369}">
      <dsp:nvSpPr>
        <dsp:cNvPr id="0" name=""/>
        <dsp:cNvSpPr/>
      </dsp:nvSpPr>
      <dsp:spPr>
        <a:xfrm>
          <a:off x="2484437" y="402"/>
          <a:ext cx="1127124" cy="1127124"/>
        </a:xfrm>
        <a:prstGeom prst="ellipse">
          <a:avLst/>
        </a:prstGeom>
        <a:solidFill>
          <a:schemeClr val="accent1">
            <a:shade val="80000"/>
            <a:alpha val="50000"/>
            <a:hueOff val="140354"/>
            <a:satOff val="1034"/>
            <a:lumOff val="12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kumimoji="1" lang="ja-JP" altLang="en-US" sz="4500" kern="1200" dirty="0" smtClean="0"/>
            <a:t>医</a:t>
          </a:r>
          <a:endParaRPr kumimoji="1" lang="ja-JP" altLang="en-US" sz="4500" kern="1200" dirty="0"/>
        </a:p>
      </dsp:txBody>
      <dsp:txXfrm>
        <a:off x="2649500" y="165465"/>
        <a:ext cx="796998" cy="796998"/>
      </dsp:txXfrm>
    </dsp:sp>
    <dsp:sp modelId="{35C8870E-06EB-485A-B2E5-6C4F8926BCD8}">
      <dsp:nvSpPr>
        <dsp:cNvPr id="0" name=""/>
        <dsp:cNvSpPr/>
      </dsp:nvSpPr>
      <dsp:spPr>
        <a:xfrm>
          <a:off x="3952472" y="1468437"/>
          <a:ext cx="1127124" cy="1127124"/>
        </a:xfrm>
        <a:prstGeom prst="ellipse">
          <a:avLst/>
        </a:prstGeom>
        <a:solidFill>
          <a:schemeClr val="accent1">
            <a:shade val="80000"/>
            <a:alpha val="50000"/>
            <a:hueOff val="280708"/>
            <a:satOff val="2069"/>
            <a:lumOff val="24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kumimoji="1" lang="ja-JP" altLang="en-US" sz="4500" kern="1200" dirty="0" smtClean="0"/>
            <a:t>食</a:t>
          </a:r>
          <a:endParaRPr kumimoji="1" lang="ja-JP" altLang="en-US" sz="4500" kern="1200" dirty="0"/>
        </a:p>
      </dsp:txBody>
      <dsp:txXfrm>
        <a:off x="4117535" y="1633500"/>
        <a:ext cx="796998" cy="796998"/>
      </dsp:txXfrm>
    </dsp:sp>
    <dsp:sp modelId="{7A5FC3B3-1C67-4426-AD96-0EAE9FD6311D}">
      <dsp:nvSpPr>
        <dsp:cNvPr id="0" name=""/>
        <dsp:cNvSpPr/>
      </dsp:nvSpPr>
      <dsp:spPr>
        <a:xfrm>
          <a:off x="2484437" y="2936472"/>
          <a:ext cx="1127124" cy="1127124"/>
        </a:xfrm>
        <a:prstGeom prst="ellipse">
          <a:avLst/>
        </a:prstGeom>
        <a:solidFill>
          <a:schemeClr val="accent1">
            <a:shade val="80000"/>
            <a:alpha val="50000"/>
            <a:hueOff val="280708"/>
            <a:satOff val="2069"/>
            <a:lumOff val="24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kumimoji="1" lang="ja-JP" altLang="en-US" sz="4500" kern="1200" dirty="0" smtClean="0"/>
            <a:t>住</a:t>
          </a:r>
          <a:endParaRPr kumimoji="1" lang="ja-JP" altLang="en-US" sz="4500" kern="1200" dirty="0"/>
        </a:p>
      </dsp:txBody>
      <dsp:txXfrm>
        <a:off x="2649500" y="3101535"/>
        <a:ext cx="796998" cy="796998"/>
      </dsp:txXfrm>
    </dsp:sp>
    <dsp:sp modelId="{7FC6CD34-B444-46E2-9B81-2745B14B1887}">
      <dsp:nvSpPr>
        <dsp:cNvPr id="0" name=""/>
        <dsp:cNvSpPr/>
      </dsp:nvSpPr>
      <dsp:spPr>
        <a:xfrm>
          <a:off x="1016402" y="1468437"/>
          <a:ext cx="1127124" cy="1127124"/>
        </a:xfrm>
        <a:prstGeom prst="ellipse">
          <a:avLst/>
        </a:prstGeom>
        <a:solidFill>
          <a:schemeClr val="accent1">
            <a:shade val="80000"/>
            <a:alpha val="50000"/>
            <a:hueOff val="140354"/>
            <a:satOff val="1034"/>
            <a:lumOff val="12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kumimoji="1" lang="ja-JP" altLang="en-US" sz="4500" kern="1200" dirty="0" smtClean="0"/>
            <a:t>職</a:t>
          </a:r>
          <a:endParaRPr kumimoji="1" lang="ja-JP" altLang="en-US" sz="4500" kern="1200" dirty="0"/>
        </a:p>
      </dsp:txBody>
      <dsp:txXfrm>
        <a:off x="1181465" y="1633500"/>
        <a:ext cx="796998" cy="79699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1">
  <dgm:title val="交差円"/>
  <dgm:desc val="重複関係や相互関係にあるアイデアや概念を示すときに使用します。第 1 レベルのテキストの初めの 7 項目が円に対応します。使用されていないテキストは表示されませんが、レイアウトを切り替えると使用可能になります。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ings+Icon#1">
  <dgm:title val="交差円"/>
  <dgm:desc val="重複関係や相互関係にあるアイデアや概念を示すときに使用します。第 1 レベルのテキストの初めの 7 項目が円に対応します。使用されていないテキストは表示されませんが、レイアウトを切り替えると使用可能になります。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6.xml><?xml version="1.0" encoding="utf-8"?>
<dgm:layoutDef xmlns:dgm="http://schemas.openxmlformats.org/drawingml/2006/diagram" xmlns:a="http://schemas.openxmlformats.org/drawingml/2006/main" uniqueId="urn:microsoft.com/office/officeart/2005/8/layout/rings+Icon#1">
  <dgm:title val="交差円"/>
  <dgm:desc val="重複関係や相互関係にあるアイデアや概念を示すときに使用します。第 1 レベルのテキストの初めの 7 項目が円に対応します。使用されていないテキストは表示されませんが、レイアウトを切り替えると使用可能になります。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F1FE3-DC75-45E9-92FA-44CAAEDBB20A}" type="datetimeFigureOut">
              <a:rPr kumimoji="1" lang="ja-JP" altLang="en-US" smtClean="0"/>
              <a:t>2014/1/2</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F4131-0116-464F-89E6-F93840902CBA}" type="slidenum">
              <a:rPr kumimoji="1" lang="ja-JP" altLang="en-US" smtClean="0"/>
              <a:t>‹#›</a:t>
            </a:fld>
            <a:endParaRPr kumimoji="1" lang="ja-JP" altLang="en-US"/>
          </a:p>
        </p:txBody>
      </p:sp>
    </p:spTree>
    <p:extLst>
      <p:ext uri="{BB962C8B-B14F-4D97-AF65-F5344CB8AC3E}">
        <p14:creationId xmlns:p14="http://schemas.microsoft.com/office/powerpoint/2010/main" val="14144598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それぞれの都市の目標像がいる！</a:t>
            </a:r>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5</a:t>
            </a:fld>
            <a:endParaRPr kumimoji="1" lang="ja-JP" altLang="en-US"/>
          </a:p>
        </p:txBody>
      </p:sp>
    </p:spTree>
    <p:extLst>
      <p:ext uri="{BB962C8B-B14F-4D97-AF65-F5344CB8AC3E}">
        <p14:creationId xmlns:p14="http://schemas.microsoft.com/office/powerpoint/2010/main" val="620362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17</a:t>
            </a:fld>
            <a:endParaRPr kumimoji="1" lang="ja-JP" altLang="en-US"/>
          </a:p>
        </p:txBody>
      </p:sp>
    </p:spTree>
    <p:extLst>
      <p:ext uri="{BB962C8B-B14F-4D97-AF65-F5344CB8AC3E}">
        <p14:creationId xmlns:p14="http://schemas.microsoft.com/office/powerpoint/2010/main" val="402809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19</a:t>
            </a:fld>
            <a:endParaRPr kumimoji="1" lang="ja-JP" altLang="en-US"/>
          </a:p>
        </p:txBody>
      </p:sp>
    </p:spTree>
    <p:extLst>
      <p:ext uri="{BB962C8B-B14F-4D97-AF65-F5344CB8AC3E}">
        <p14:creationId xmlns:p14="http://schemas.microsoft.com/office/powerpoint/2010/main" val="805737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20</a:t>
            </a:fld>
            <a:endParaRPr kumimoji="1" lang="ja-JP" altLang="en-US"/>
          </a:p>
        </p:txBody>
      </p:sp>
    </p:spTree>
    <p:extLst>
      <p:ext uri="{BB962C8B-B14F-4D97-AF65-F5344CB8AC3E}">
        <p14:creationId xmlns:p14="http://schemas.microsoft.com/office/powerpoint/2010/main" val="112429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21</a:t>
            </a:fld>
            <a:endParaRPr kumimoji="1" lang="ja-JP" altLang="en-US"/>
          </a:p>
        </p:txBody>
      </p:sp>
    </p:spTree>
    <p:extLst>
      <p:ext uri="{BB962C8B-B14F-4D97-AF65-F5344CB8AC3E}">
        <p14:creationId xmlns:p14="http://schemas.microsoft.com/office/powerpoint/2010/main" val="331881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22</a:t>
            </a:fld>
            <a:endParaRPr kumimoji="1" lang="ja-JP" altLang="en-US"/>
          </a:p>
        </p:txBody>
      </p:sp>
    </p:spTree>
    <p:extLst>
      <p:ext uri="{BB962C8B-B14F-4D97-AF65-F5344CB8AC3E}">
        <p14:creationId xmlns:p14="http://schemas.microsoft.com/office/powerpoint/2010/main" val="916321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23</a:t>
            </a:fld>
            <a:endParaRPr kumimoji="1" lang="ja-JP" altLang="en-US"/>
          </a:p>
        </p:txBody>
      </p:sp>
    </p:spTree>
    <p:extLst>
      <p:ext uri="{BB962C8B-B14F-4D97-AF65-F5344CB8AC3E}">
        <p14:creationId xmlns:p14="http://schemas.microsoft.com/office/powerpoint/2010/main" val="1949926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24</a:t>
            </a:fld>
            <a:endParaRPr kumimoji="1" lang="ja-JP" altLang="en-US"/>
          </a:p>
        </p:txBody>
      </p:sp>
    </p:spTree>
    <p:extLst>
      <p:ext uri="{BB962C8B-B14F-4D97-AF65-F5344CB8AC3E}">
        <p14:creationId xmlns:p14="http://schemas.microsoft.com/office/powerpoint/2010/main" val="1146797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25</a:t>
            </a:fld>
            <a:endParaRPr kumimoji="1" lang="ja-JP" altLang="en-US"/>
          </a:p>
        </p:txBody>
      </p:sp>
    </p:spTree>
    <p:extLst>
      <p:ext uri="{BB962C8B-B14F-4D97-AF65-F5344CB8AC3E}">
        <p14:creationId xmlns:p14="http://schemas.microsoft.com/office/powerpoint/2010/main" val="3746833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26</a:t>
            </a:fld>
            <a:endParaRPr kumimoji="1" lang="ja-JP" altLang="en-US"/>
          </a:p>
        </p:txBody>
      </p:sp>
    </p:spTree>
    <p:extLst>
      <p:ext uri="{BB962C8B-B14F-4D97-AF65-F5344CB8AC3E}">
        <p14:creationId xmlns:p14="http://schemas.microsoft.com/office/powerpoint/2010/main" val="4290603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ja-JP" altLang="en-US" sz="1200" b="1" dirty="0" smtClean="0"/>
              <a:t>根拠：ヒアリング結果</a:t>
            </a:r>
            <a:endParaRPr lang="en-US" altLang="ja-JP" sz="1200" b="1"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27</a:t>
            </a:fld>
            <a:endParaRPr kumimoji="1" lang="ja-JP" altLang="en-US"/>
          </a:p>
        </p:txBody>
      </p:sp>
    </p:spTree>
    <p:extLst>
      <p:ext uri="{BB962C8B-B14F-4D97-AF65-F5344CB8AC3E}">
        <p14:creationId xmlns:p14="http://schemas.microsoft.com/office/powerpoint/2010/main" val="1975696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8</a:t>
            </a:fld>
            <a:endParaRPr kumimoji="1" lang="ja-JP" altLang="en-US"/>
          </a:p>
        </p:txBody>
      </p:sp>
    </p:spTree>
    <p:extLst>
      <p:ext uri="{BB962C8B-B14F-4D97-AF65-F5344CB8AC3E}">
        <p14:creationId xmlns:p14="http://schemas.microsoft.com/office/powerpoint/2010/main" val="1320816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ターゲット：荒川沖駅周辺施設を利用する親子</a:t>
            </a:r>
            <a:endParaRPr kumimoji="1" lang="en-US" altLang="ja-JP" dirty="0" smtClean="0"/>
          </a:p>
          <a:p>
            <a:r>
              <a:rPr kumimoji="1" lang="ja-JP" altLang="en-US" dirty="0" smtClean="0"/>
              <a:t>根拠：駅周辺に公園がないこと</a:t>
            </a:r>
            <a:endParaRPr kumimoji="1" lang="en-US" altLang="ja-JP" dirty="0" smtClean="0"/>
          </a:p>
          <a:p>
            <a:endParaRPr kumimoji="1" lang="en-US" altLang="ja-JP" dirty="0" smtClean="0"/>
          </a:p>
          <a:p>
            <a:r>
              <a:rPr kumimoji="1" lang="ja-JP" altLang="en-US" dirty="0" smtClean="0"/>
              <a:t>ヒアリング結果からも公園を欲しがっていた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28</a:t>
            </a:fld>
            <a:endParaRPr kumimoji="1" lang="ja-JP" altLang="en-US"/>
          </a:p>
        </p:txBody>
      </p:sp>
    </p:spTree>
    <p:extLst>
      <p:ext uri="{BB962C8B-B14F-4D97-AF65-F5344CB8AC3E}">
        <p14:creationId xmlns:p14="http://schemas.microsoft.com/office/powerpoint/2010/main" val="3175537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ターゲット：荒川沖駅周辺施設を利用する親子</a:t>
            </a:r>
            <a:endParaRPr kumimoji="1" lang="en-US" altLang="ja-JP" dirty="0" smtClean="0"/>
          </a:p>
          <a:p>
            <a:r>
              <a:rPr kumimoji="1" lang="ja-JP" altLang="en-US" dirty="0" smtClean="0"/>
              <a:t>根拠：駅周辺に公園がないこと</a:t>
            </a:r>
            <a:endParaRPr kumimoji="1" lang="en-US" altLang="ja-JP" dirty="0" smtClean="0"/>
          </a:p>
          <a:p>
            <a:endParaRPr kumimoji="1" lang="en-US" altLang="ja-JP" dirty="0" smtClean="0"/>
          </a:p>
          <a:p>
            <a:r>
              <a:rPr kumimoji="1" lang="ja-JP" altLang="en-US" dirty="0" smtClean="0"/>
              <a:t>ヒアリング結果からも公園を欲しがっていた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29</a:t>
            </a:fld>
            <a:endParaRPr kumimoji="1" lang="ja-JP" altLang="en-US"/>
          </a:p>
        </p:txBody>
      </p:sp>
    </p:spTree>
    <p:extLst>
      <p:ext uri="{BB962C8B-B14F-4D97-AF65-F5344CB8AC3E}">
        <p14:creationId xmlns:p14="http://schemas.microsoft.com/office/powerpoint/2010/main" val="3649787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30</a:t>
            </a:fld>
            <a:endParaRPr kumimoji="1" lang="ja-JP" altLang="en-US"/>
          </a:p>
        </p:txBody>
      </p:sp>
    </p:spTree>
    <p:extLst>
      <p:ext uri="{BB962C8B-B14F-4D97-AF65-F5344CB8AC3E}">
        <p14:creationId xmlns:p14="http://schemas.microsoft.com/office/powerpoint/2010/main" val="1643366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31</a:t>
            </a:fld>
            <a:endParaRPr kumimoji="1" lang="ja-JP" altLang="en-US"/>
          </a:p>
        </p:txBody>
      </p:sp>
    </p:spTree>
    <p:extLst>
      <p:ext uri="{BB962C8B-B14F-4D97-AF65-F5344CB8AC3E}">
        <p14:creationId xmlns:p14="http://schemas.microsoft.com/office/powerpoint/2010/main" val="2147873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32</a:t>
            </a:fld>
            <a:endParaRPr kumimoji="1" lang="ja-JP" altLang="en-US"/>
          </a:p>
        </p:txBody>
      </p:sp>
    </p:spTree>
    <p:extLst>
      <p:ext uri="{BB962C8B-B14F-4D97-AF65-F5344CB8AC3E}">
        <p14:creationId xmlns:p14="http://schemas.microsoft.com/office/powerpoint/2010/main" val="2321371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33</a:t>
            </a:fld>
            <a:endParaRPr kumimoji="1" lang="ja-JP" altLang="en-US"/>
          </a:p>
        </p:txBody>
      </p:sp>
    </p:spTree>
    <p:extLst>
      <p:ext uri="{BB962C8B-B14F-4D97-AF65-F5344CB8AC3E}">
        <p14:creationId xmlns:p14="http://schemas.microsoft.com/office/powerpoint/2010/main" val="1786854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まずは、日立とコカコーラが神立周辺の清掃活動に参加する</a:t>
            </a:r>
            <a:endParaRPr kumimoji="1" lang="en-US" altLang="ja-JP" dirty="0" smtClean="0"/>
          </a:p>
          <a:p>
            <a:r>
              <a:rPr kumimoji="1" lang="ja-JP" altLang="en-US" dirty="0" smtClean="0"/>
              <a:t>→</a:t>
            </a:r>
            <a:endParaRPr kumimoji="1" lang="en-US" altLang="ja-JP" dirty="0" smtClean="0"/>
          </a:p>
          <a:p>
            <a:r>
              <a:rPr kumimoji="1" lang="ja-JP" altLang="en-US" dirty="0" smtClean="0"/>
              <a:t>将来的には、土浦市の企業全体を巻き込むことの出来る環境配慮への取り組み</a:t>
            </a:r>
            <a:endParaRPr kumimoji="1" lang="en-US" altLang="ja-JP" dirty="0" smtClean="0"/>
          </a:p>
          <a:p>
            <a:endParaRPr kumimoji="1" lang="en-US" altLang="ja-JP" dirty="0" smtClean="0"/>
          </a:p>
          <a:p>
            <a:r>
              <a:rPr kumimoji="1" lang="en-US" altLang="ja-JP" dirty="0" smtClean="0"/>
              <a:t>http://www.city.tsuchiura.lg.jp/cms/data/doc/1308630893_doc_26_0.pdf</a:t>
            </a:r>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34</a:t>
            </a:fld>
            <a:endParaRPr kumimoji="1" lang="ja-JP" altLang="en-US"/>
          </a:p>
        </p:txBody>
      </p:sp>
    </p:spTree>
    <p:extLst>
      <p:ext uri="{BB962C8B-B14F-4D97-AF65-F5344CB8AC3E}">
        <p14:creationId xmlns:p14="http://schemas.microsoft.com/office/powerpoint/2010/main" val="1583535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35</a:t>
            </a:fld>
            <a:endParaRPr kumimoji="1" lang="ja-JP" altLang="en-US"/>
          </a:p>
        </p:txBody>
      </p:sp>
    </p:spTree>
    <p:extLst>
      <p:ext uri="{BB962C8B-B14F-4D97-AF65-F5344CB8AC3E}">
        <p14:creationId xmlns:p14="http://schemas.microsoft.com/office/powerpoint/2010/main" val="3355083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36</a:t>
            </a:fld>
            <a:endParaRPr kumimoji="1" lang="ja-JP" altLang="en-US"/>
          </a:p>
        </p:txBody>
      </p:sp>
    </p:spTree>
    <p:extLst>
      <p:ext uri="{BB962C8B-B14F-4D97-AF65-F5344CB8AC3E}">
        <p14:creationId xmlns:p14="http://schemas.microsoft.com/office/powerpoint/2010/main" val="2525041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37</a:t>
            </a:fld>
            <a:endParaRPr kumimoji="1" lang="ja-JP" altLang="en-US"/>
          </a:p>
        </p:txBody>
      </p:sp>
    </p:spTree>
    <p:extLst>
      <p:ext uri="{BB962C8B-B14F-4D97-AF65-F5344CB8AC3E}">
        <p14:creationId xmlns:p14="http://schemas.microsoft.com/office/powerpoint/2010/main" val="8701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9</a:t>
            </a:fld>
            <a:endParaRPr kumimoji="1" lang="ja-JP" altLang="en-US"/>
          </a:p>
        </p:txBody>
      </p:sp>
    </p:spTree>
    <p:extLst>
      <p:ext uri="{BB962C8B-B14F-4D97-AF65-F5344CB8AC3E}">
        <p14:creationId xmlns:p14="http://schemas.microsoft.com/office/powerpoint/2010/main" val="548673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38</a:t>
            </a:fld>
            <a:endParaRPr kumimoji="1" lang="ja-JP" altLang="en-US"/>
          </a:p>
        </p:txBody>
      </p:sp>
    </p:spTree>
    <p:extLst>
      <p:ext uri="{BB962C8B-B14F-4D97-AF65-F5344CB8AC3E}">
        <p14:creationId xmlns:p14="http://schemas.microsoft.com/office/powerpoint/2010/main" val="3004594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39</a:t>
            </a:fld>
            <a:endParaRPr kumimoji="1" lang="ja-JP" altLang="en-US"/>
          </a:p>
        </p:txBody>
      </p:sp>
    </p:spTree>
    <p:extLst>
      <p:ext uri="{BB962C8B-B14F-4D97-AF65-F5344CB8AC3E}">
        <p14:creationId xmlns:p14="http://schemas.microsoft.com/office/powerpoint/2010/main" val="3685446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40</a:t>
            </a:fld>
            <a:endParaRPr kumimoji="1" lang="ja-JP" altLang="en-US"/>
          </a:p>
        </p:txBody>
      </p:sp>
    </p:spTree>
    <p:extLst>
      <p:ext uri="{BB962C8B-B14F-4D97-AF65-F5344CB8AC3E}">
        <p14:creationId xmlns:p14="http://schemas.microsoft.com/office/powerpoint/2010/main" val="1417272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画像変更版</a:t>
            </a:r>
            <a:endParaRPr kumimoji="1" lang="en-US" altLang="ja-JP" dirty="0" smtClean="0"/>
          </a:p>
          <a:p>
            <a:r>
              <a:rPr kumimoji="1" lang="ja-JP" altLang="en-US" dirty="0" smtClean="0"/>
              <a:t>おおつのヒルズを中心とした医職住のまちづくり</a:t>
            </a:r>
            <a:endParaRPr kumimoji="1" lang="en-US" altLang="ja-JP" dirty="0" smtClean="0"/>
          </a:p>
          <a:p>
            <a:endParaRPr kumimoji="1" lang="en-US" altLang="ja-JP" dirty="0" smtClean="0"/>
          </a:p>
          <a:p>
            <a:r>
              <a:rPr kumimoji="1" lang="ja-JP" altLang="en-US" dirty="0" smtClean="0"/>
              <a:t>イートイン・・・まちあるきからの、その場で土浦の特産品が食べられる→食の教育</a:t>
            </a:r>
            <a:endParaRPr kumimoji="1" lang="en-US" altLang="ja-JP" dirty="0" smtClean="0"/>
          </a:p>
          <a:p>
            <a:endParaRPr kumimoji="1" lang="en-US" altLang="ja-JP" dirty="0" smtClean="0"/>
          </a:p>
          <a:p>
            <a:r>
              <a:rPr kumimoji="1" lang="ja-JP" altLang="en-US" dirty="0" smtClean="0"/>
              <a:t>ホームセンター・・・まるもが土地を貸す</a:t>
            </a:r>
            <a:endParaRPr kumimoji="1" lang="en-US" altLang="ja-JP" dirty="0" smtClean="0"/>
          </a:p>
          <a:p>
            <a:r>
              <a:rPr kumimoji="1" lang="en-US" altLang="ja-JP" dirty="0" smtClean="0"/>
              <a:t>http://www.h-sokken.co.jp/tamura/tamurapage1.htm</a:t>
            </a:r>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41</a:t>
            </a:fld>
            <a:endParaRPr kumimoji="1" lang="ja-JP" altLang="en-US"/>
          </a:p>
        </p:txBody>
      </p:sp>
    </p:spTree>
    <p:extLst>
      <p:ext uri="{BB962C8B-B14F-4D97-AF65-F5344CB8AC3E}">
        <p14:creationId xmlns:p14="http://schemas.microsoft.com/office/powerpoint/2010/main" val="3356129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画像変更版</a:t>
            </a:r>
            <a:endParaRPr kumimoji="1" lang="en-US" altLang="ja-JP" dirty="0" smtClean="0"/>
          </a:p>
          <a:p>
            <a:r>
              <a:rPr kumimoji="1" lang="ja-JP" altLang="en-US" dirty="0" smtClean="0"/>
              <a:t>おおつのヒルズを中心とした医職住のまちづくり</a:t>
            </a:r>
            <a:endParaRPr kumimoji="1" lang="en-US" altLang="ja-JP" dirty="0" smtClean="0"/>
          </a:p>
          <a:p>
            <a:endParaRPr kumimoji="1" lang="en-US" altLang="ja-JP" dirty="0" smtClean="0"/>
          </a:p>
          <a:p>
            <a:r>
              <a:rPr kumimoji="1" lang="ja-JP" altLang="en-US" dirty="0" smtClean="0"/>
              <a:t>イートイン・・・まちあるきからの、その場で土浦の特産品が食べられる→食の教育</a:t>
            </a:r>
            <a:endParaRPr kumimoji="1" lang="en-US" altLang="ja-JP" dirty="0" smtClean="0"/>
          </a:p>
          <a:p>
            <a:endParaRPr kumimoji="1" lang="en-US" altLang="ja-JP" dirty="0" smtClean="0"/>
          </a:p>
          <a:p>
            <a:r>
              <a:rPr kumimoji="1" lang="ja-JP" altLang="en-US" dirty="0" smtClean="0"/>
              <a:t>ホームセンター・・・まるもが土地を貸す</a:t>
            </a:r>
            <a:endParaRPr kumimoji="1" lang="en-US" altLang="ja-JP" dirty="0" smtClean="0"/>
          </a:p>
          <a:p>
            <a:r>
              <a:rPr kumimoji="1" lang="en-US" altLang="ja-JP" dirty="0" smtClean="0"/>
              <a:t>http://www.h-sokken.co.jp/tamura/tamurapage1.htm</a:t>
            </a:r>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42</a:t>
            </a:fld>
            <a:endParaRPr kumimoji="1" lang="ja-JP" altLang="en-US"/>
          </a:p>
        </p:txBody>
      </p:sp>
    </p:spTree>
    <p:extLst>
      <p:ext uri="{BB962C8B-B14F-4D97-AF65-F5344CB8AC3E}">
        <p14:creationId xmlns:p14="http://schemas.microsoft.com/office/powerpoint/2010/main" val="3723178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画像変更版</a:t>
            </a:r>
            <a:endParaRPr kumimoji="1" lang="en-US" altLang="ja-JP" dirty="0" smtClean="0"/>
          </a:p>
          <a:p>
            <a:r>
              <a:rPr kumimoji="1" lang="ja-JP" altLang="en-US" dirty="0" smtClean="0"/>
              <a:t>おおつのヒルズを中心とした医職住のまちづくり</a:t>
            </a:r>
            <a:endParaRPr kumimoji="1" lang="en-US" altLang="ja-JP" dirty="0" smtClean="0"/>
          </a:p>
          <a:p>
            <a:endParaRPr kumimoji="1" lang="en-US" altLang="ja-JP" dirty="0" smtClean="0"/>
          </a:p>
          <a:p>
            <a:r>
              <a:rPr kumimoji="1" lang="ja-JP" altLang="en-US" dirty="0" smtClean="0"/>
              <a:t>イートイン・・・まちあるきからの、その場で土浦の特産品が食べられる→食の教育</a:t>
            </a:r>
            <a:endParaRPr kumimoji="1" lang="en-US" altLang="ja-JP" dirty="0" smtClean="0"/>
          </a:p>
          <a:p>
            <a:endParaRPr kumimoji="1" lang="en-US" altLang="ja-JP" dirty="0" smtClean="0"/>
          </a:p>
          <a:p>
            <a:r>
              <a:rPr kumimoji="1" lang="ja-JP" altLang="en-US" dirty="0" smtClean="0"/>
              <a:t>ホームセンター・・・まるもが土地を貸す</a:t>
            </a:r>
            <a:endParaRPr kumimoji="1" lang="en-US" altLang="ja-JP" dirty="0" smtClean="0"/>
          </a:p>
          <a:p>
            <a:r>
              <a:rPr kumimoji="1" lang="en-US" altLang="ja-JP" dirty="0" smtClean="0"/>
              <a:t>http://www.h-sokken.co.jp/tamura/tamurapage1.htm</a:t>
            </a:r>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43</a:t>
            </a:fld>
            <a:endParaRPr kumimoji="1" lang="ja-JP" altLang="en-US"/>
          </a:p>
        </p:txBody>
      </p:sp>
    </p:spTree>
    <p:extLst>
      <p:ext uri="{BB962C8B-B14F-4D97-AF65-F5344CB8AC3E}">
        <p14:creationId xmlns:p14="http://schemas.microsoft.com/office/powerpoint/2010/main" val="2284896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国道</a:t>
            </a:r>
            <a:r>
              <a:rPr kumimoji="1" lang="en-US" altLang="ja-JP" dirty="0" smtClean="0"/>
              <a:t>354</a:t>
            </a:r>
            <a:r>
              <a:rPr kumimoji="1" lang="ja-JP" altLang="en-US" dirty="0" smtClean="0"/>
              <a:t>号</a:t>
            </a:r>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44</a:t>
            </a:fld>
            <a:endParaRPr kumimoji="1" lang="ja-JP" altLang="en-US"/>
          </a:p>
        </p:txBody>
      </p:sp>
    </p:spTree>
    <p:extLst>
      <p:ext uri="{BB962C8B-B14F-4D97-AF65-F5344CB8AC3E}">
        <p14:creationId xmlns:p14="http://schemas.microsoft.com/office/powerpoint/2010/main" val="2211112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画像変更版</a:t>
            </a:r>
            <a:endParaRPr kumimoji="1" lang="en-US" altLang="ja-JP" dirty="0" smtClean="0"/>
          </a:p>
          <a:p>
            <a:r>
              <a:rPr kumimoji="1" lang="ja-JP" altLang="en-US" dirty="0" smtClean="0"/>
              <a:t>おおつのヒルズを中心とした医職住のまちづくり</a:t>
            </a:r>
            <a:endParaRPr kumimoji="1" lang="en-US" altLang="ja-JP" dirty="0" smtClean="0"/>
          </a:p>
          <a:p>
            <a:endParaRPr kumimoji="1" lang="en-US" altLang="ja-JP" dirty="0" smtClean="0"/>
          </a:p>
          <a:p>
            <a:r>
              <a:rPr kumimoji="1" lang="ja-JP" altLang="en-US" dirty="0" smtClean="0"/>
              <a:t>イートイン・・・まちあるきからの、その場で土浦の特産品が食べられる→食の教育</a:t>
            </a:r>
            <a:endParaRPr kumimoji="1" lang="en-US" altLang="ja-JP" dirty="0" smtClean="0"/>
          </a:p>
          <a:p>
            <a:endParaRPr kumimoji="1" lang="en-US" altLang="ja-JP" dirty="0" smtClean="0"/>
          </a:p>
          <a:p>
            <a:r>
              <a:rPr kumimoji="1" lang="ja-JP" altLang="en-US" dirty="0" smtClean="0"/>
              <a:t>ホームセンター・・・まるもが土地を貸す</a:t>
            </a:r>
            <a:endParaRPr kumimoji="1" lang="en-US" altLang="ja-JP" dirty="0" smtClean="0"/>
          </a:p>
          <a:p>
            <a:r>
              <a:rPr kumimoji="1" lang="en-US" altLang="ja-JP" dirty="0" smtClean="0"/>
              <a:t>http://www.h-sokken.co.jp/tamura/tamurapage1.htm</a:t>
            </a:r>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50</a:t>
            </a:fld>
            <a:endParaRPr kumimoji="1" lang="ja-JP" altLang="en-US"/>
          </a:p>
        </p:txBody>
      </p:sp>
    </p:spTree>
    <p:extLst>
      <p:ext uri="{BB962C8B-B14F-4D97-AF65-F5344CB8AC3E}">
        <p14:creationId xmlns:p14="http://schemas.microsoft.com/office/powerpoint/2010/main" val="748548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画像変更版</a:t>
            </a:r>
            <a:endParaRPr kumimoji="1" lang="en-US" altLang="ja-JP" dirty="0" smtClean="0"/>
          </a:p>
          <a:p>
            <a:r>
              <a:rPr kumimoji="1" lang="ja-JP" altLang="en-US" dirty="0" smtClean="0"/>
              <a:t>おおつのヒルズを中心とした医職住のまちづくり</a:t>
            </a:r>
            <a:endParaRPr kumimoji="1" lang="en-US" altLang="ja-JP" dirty="0" smtClean="0"/>
          </a:p>
          <a:p>
            <a:endParaRPr kumimoji="1" lang="en-US" altLang="ja-JP" dirty="0" smtClean="0"/>
          </a:p>
          <a:p>
            <a:r>
              <a:rPr kumimoji="1" lang="ja-JP" altLang="en-US" dirty="0" smtClean="0"/>
              <a:t>イートイン・・・まちあるきからの、その場で土浦の特産品が食べられる→食の教育</a:t>
            </a:r>
            <a:endParaRPr kumimoji="1" lang="en-US" altLang="ja-JP" dirty="0" smtClean="0"/>
          </a:p>
          <a:p>
            <a:endParaRPr kumimoji="1" lang="en-US" altLang="ja-JP" dirty="0" smtClean="0"/>
          </a:p>
          <a:p>
            <a:r>
              <a:rPr kumimoji="1" lang="ja-JP" altLang="en-US" dirty="0" smtClean="0"/>
              <a:t>ホームセンター・・・まるもが土地を貸す</a:t>
            </a:r>
            <a:endParaRPr kumimoji="1" lang="en-US" altLang="ja-JP" dirty="0" smtClean="0"/>
          </a:p>
          <a:p>
            <a:r>
              <a:rPr kumimoji="1" lang="en-US" altLang="ja-JP" dirty="0" smtClean="0"/>
              <a:t>http://www.h-sokken.co.jp/tamura/tamurapage1.htm</a:t>
            </a:r>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51</a:t>
            </a:fld>
            <a:endParaRPr kumimoji="1" lang="ja-JP" altLang="en-US"/>
          </a:p>
        </p:txBody>
      </p:sp>
    </p:spTree>
    <p:extLst>
      <p:ext uri="{BB962C8B-B14F-4D97-AF65-F5344CB8AC3E}">
        <p14:creationId xmlns:p14="http://schemas.microsoft.com/office/powerpoint/2010/main" val="1637637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52</a:t>
            </a:fld>
            <a:endParaRPr kumimoji="1" lang="ja-JP" altLang="en-US"/>
          </a:p>
        </p:txBody>
      </p:sp>
    </p:spTree>
    <p:extLst>
      <p:ext uri="{BB962C8B-B14F-4D97-AF65-F5344CB8AC3E}">
        <p14:creationId xmlns:p14="http://schemas.microsoft.com/office/powerpoint/2010/main" val="407736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10</a:t>
            </a:fld>
            <a:endParaRPr kumimoji="1" lang="ja-JP" altLang="en-US"/>
          </a:p>
        </p:txBody>
      </p:sp>
    </p:spTree>
    <p:extLst>
      <p:ext uri="{BB962C8B-B14F-4D97-AF65-F5344CB8AC3E}">
        <p14:creationId xmlns:p14="http://schemas.microsoft.com/office/powerpoint/2010/main" val="1599899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53</a:t>
            </a:fld>
            <a:endParaRPr kumimoji="1" lang="ja-JP" altLang="en-US"/>
          </a:p>
        </p:txBody>
      </p:sp>
    </p:spTree>
    <p:extLst>
      <p:ext uri="{BB962C8B-B14F-4D97-AF65-F5344CB8AC3E}">
        <p14:creationId xmlns:p14="http://schemas.microsoft.com/office/powerpoint/2010/main" val="1080777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54</a:t>
            </a:fld>
            <a:endParaRPr kumimoji="1" lang="ja-JP" altLang="en-US"/>
          </a:p>
        </p:txBody>
      </p:sp>
    </p:spTree>
    <p:extLst>
      <p:ext uri="{BB962C8B-B14F-4D97-AF65-F5344CB8AC3E}">
        <p14:creationId xmlns:p14="http://schemas.microsoft.com/office/powerpoint/2010/main" val="3184661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55</a:t>
            </a:fld>
            <a:endParaRPr kumimoji="1" lang="ja-JP" altLang="en-US"/>
          </a:p>
        </p:txBody>
      </p:sp>
    </p:spTree>
    <p:extLst>
      <p:ext uri="{BB962C8B-B14F-4D97-AF65-F5344CB8AC3E}">
        <p14:creationId xmlns:p14="http://schemas.microsoft.com/office/powerpoint/2010/main" val="1107556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56</a:t>
            </a:fld>
            <a:endParaRPr kumimoji="1" lang="ja-JP" altLang="en-US"/>
          </a:p>
        </p:txBody>
      </p:sp>
    </p:spTree>
    <p:extLst>
      <p:ext uri="{BB962C8B-B14F-4D97-AF65-F5344CB8AC3E}">
        <p14:creationId xmlns:p14="http://schemas.microsoft.com/office/powerpoint/2010/main" val="2161724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57</a:t>
            </a:fld>
            <a:endParaRPr kumimoji="1" lang="ja-JP" altLang="en-US"/>
          </a:p>
        </p:txBody>
      </p:sp>
    </p:spTree>
    <p:extLst>
      <p:ext uri="{BB962C8B-B14F-4D97-AF65-F5344CB8AC3E}">
        <p14:creationId xmlns:p14="http://schemas.microsoft.com/office/powerpoint/2010/main" val="1271397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58</a:t>
            </a:fld>
            <a:endParaRPr kumimoji="1" lang="ja-JP" altLang="en-US"/>
          </a:p>
        </p:txBody>
      </p:sp>
    </p:spTree>
    <p:extLst>
      <p:ext uri="{BB962C8B-B14F-4D97-AF65-F5344CB8AC3E}">
        <p14:creationId xmlns:p14="http://schemas.microsoft.com/office/powerpoint/2010/main" val="10549135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59</a:t>
            </a:fld>
            <a:endParaRPr kumimoji="1" lang="ja-JP" altLang="en-US"/>
          </a:p>
        </p:txBody>
      </p:sp>
    </p:spTree>
    <p:extLst>
      <p:ext uri="{BB962C8B-B14F-4D97-AF65-F5344CB8AC3E}">
        <p14:creationId xmlns:p14="http://schemas.microsoft.com/office/powerpoint/2010/main" val="1870099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60</a:t>
            </a:fld>
            <a:endParaRPr kumimoji="1" lang="ja-JP" altLang="en-US"/>
          </a:p>
        </p:txBody>
      </p:sp>
    </p:spTree>
    <p:extLst>
      <p:ext uri="{BB962C8B-B14F-4D97-AF65-F5344CB8AC3E}">
        <p14:creationId xmlns:p14="http://schemas.microsoft.com/office/powerpoint/2010/main" val="16499244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画像変更版</a:t>
            </a:r>
            <a:endParaRPr kumimoji="1" lang="en-US" altLang="ja-JP" dirty="0" smtClean="0"/>
          </a:p>
          <a:p>
            <a:r>
              <a:rPr kumimoji="1" lang="ja-JP" altLang="en-US" dirty="0" smtClean="0"/>
              <a:t>おおつのヒルズを中心とした医職住のまちづくり</a:t>
            </a:r>
            <a:endParaRPr kumimoji="1" lang="en-US" altLang="ja-JP" dirty="0" smtClean="0"/>
          </a:p>
          <a:p>
            <a:endParaRPr kumimoji="1" lang="en-US" altLang="ja-JP" dirty="0" smtClean="0"/>
          </a:p>
          <a:p>
            <a:r>
              <a:rPr kumimoji="1" lang="ja-JP" altLang="en-US" dirty="0" smtClean="0"/>
              <a:t>イートイン・・・まちあるきからの、その場で土浦の特産品が食べられる→食の教育</a:t>
            </a:r>
            <a:endParaRPr kumimoji="1" lang="en-US" altLang="ja-JP" dirty="0" smtClean="0"/>
          </a:p>
          <a:p>
            <a:endParaRPr kumimoji="1" lang="en-US" altLang="ja-JP" dirty="0" smtClean="0"/>
          </a:p>
          <a:p>
            <a:r>
              <a:rPr kumimoji="1" lang="ja-JP" altLang="en-US" dirty="0" smtClean="0"/>
              <a:t>ホームセンター・・・まるもが土地を貸す</a:t>
            </a:r>
            <a:endParaRPr kumimoji="1" lang="en-US" altLang="ja-JP" dirty="0" smtClean="0"/>
          </a:p>
          <a:p>
            <a:r>
              <a:rPr kumimoji="1" lang="en-US" altLang="ja-JP" dirty="0" smtClean="0"/>
              <a:t>http://www.h-sokken.co.jp/tamura/tamurapage1.htm</a:t>
            </a:r>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61</a:t>
            </a:fld>
            <a:endParaRPr kumimoji="1" lang="ja-JP" altLang="en-US"/>
          </a:p>
        </p:txBody>
      </p:sp>
    </p:spTree>
    <p:extLst>
      <p:ext uri="{BB962C8B-B14F-4D97-AF65-F5344CB8AC3E}">
        <p14:creationId xmlns:p14="http://schemas.microsoft.com/office/powerpoint/2010/main" val="4291555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画像変更版</a:t>
            </a:r>
            <a:endParaRPr kumimoji="1" lang="en-US" altLang="ja-JP" dirty="0" smtClean="0"/>
          </a:p>
          <a:p>
            <a:r>
              <a:rPr kumimoji="1" lang="ja-JP" altLang="en-US" dirty="0" smtClean="0"/>
              <a:t>おおつのヒルズを中心とした医職住のまちづくり</a:t>
            </a:r>
            <a:endParaRPr kumimoji="1" lang="en-US" altLang="ja-JP" dirty="0" smtClean="0"/>
          </a:p>
          <a:p>
            <a:endParaRPr kumimoji="1" lang="en-US" altLang="ja-JP" dirty="0" smtClean="0"/>
          </a:p>
          <a:p>
            <a:r>
              <a:rPr kumimoji="1" lang="ja-JP" altLang="en-US" dirty="0" smtClean="0"/>
              <a:t>イートイン・・・まちあるきからの、その場で土浦の特産品が食べられる→食の教育</a:t>
            </a:r>
            <a:endParaRPr kumimoji="1" lang="en-US" altLang="ja-JP" dirty="0" smtClean="0"/>
          </a:p>
          <a:p>
            <a:endParaRPr kumimoji="1" lang="en-US" altLang="ja-JP" dirty="0" smtClean="0"/>
          </a:p>
          <a:p>
            <a:r>
              <a:rPr kumimoji="1" lang="ja-JP" altLang="en-US" dirty="0" smtClean="0"/>
              <a:t>ホームセンター・・・まるもが土地を貸す</a:t>
            </a:r>
            <a:endParaRPr kumimoji="1" lang="en-US" altLang="ja-JP" dirty="0" smtClean="0"/>
          </a:p>
          <a:p>
            <a:r>
              <a:rPr kumimoji="1" lang="en-US" altLang="ja-JP" dirty="0" smtClean="0"/>
              <a:t>http://www.h-sokken.co.jp/tamura/tamurapage1.htm</a:t>
            </a:r>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62</a:t>
            </a:fld>
            <a:endParaRPr kumimoji="1" lang="ja-JP" altLang="en-US"/>
          </a:p>
        </p:txBody>
      </p:sp>
    </p:spTree>
    <p:extLst>
      <p:ext uri="{BB962C8B-B14F-4D97-AF65-F5344CB8AC3E}">
        <p14:creationId xmlns:p14="http://schemas.microsoft.com/office/powerpoint/2010/main" val="920787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11</a:t>
            </a:fld>
            <a:endParaRPr kumimoji="1" lang="ja-JP" altLang="en-US"/>
          </a:p>
        </p:txBody>
      </p:sp>
    </p:spTree>
    <p:extLst>
      <p:ext uri="{BB962C8B-B14F-4D97-AF65-F5344CB8AC3E}">
        <p14:creationId xmlns:p14="http://schemas.microsoft.com/office/powerpoint/2010/main" val="2697750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画像変更版</a:t>
            </a:r>
            <a:endParaRPr kumimoji="1" lang="en-US" altLang="ja-JP" dirty="0" smtClean="0"/>
          </a:p>
          <a:p>
            <a:r>
              <a:rPr kumimoji="1" lang="ja-JP" altLang="en-US" dirty="0" smtClean="0"/>
              <a:t>おおつのヒルズを中心とした医職住のまちづくり</a:t>
            </a:r>
            <a:endParaRPr kumimoji="1" lang="en-US" altLang="ja-JP" dirty="0" smtClean="0"/>
          </a:p>
          <a:p>
            <a:endParaRPr kumimoji="1" lang="en-US" altLang="ja-JP" dirty="0" smtClean="0"/>
          </a:p>
          <a:p>
            <a:r>
              <a:rPr kumimoji="1" lang="ja-JP" altLang="en-US" dirty="0" smtClean="0"/>
              <a:t>イートイン・・・まちあるきからの、その場で土浦の特産品が食べられる→食の教育</a:t>
            </a:r>
            <a:endParaRPr kumimoji="1" lang="en-US" altLang="ja-JP" dirty="0" smtClean="0"/>
          </a:p>
          <a:p>
            <a:endParaRPr kumimoji="1" lang="en-US" altLang="ja-JP" dirty="0" smtClean="0"/>
          </a:p>
          <a:p>
            <a:r>
              <a:rPr kumimoji="1" lang="ja-JP" altLang="en-US" dirty="0" smtClean="0"/>
              <a:t>ホームセンター・・・まるもが土地を貸す</a:t>
            </a:r>
            <a:endParaRPr kumimoji="1" lang="en-US" altLang="ja-JP" dirty="0" smtClean="0"/>
          </a:p>
          <a:p>
            <a:r>
              <a:rPr kumimoji="1" lang="en-US" altLang="ja-JP" dirty="0" smtClean="0"/>
              <a:t>http://www.h-sokken.co.jp/tamura/tamurapage1.htm</a:t>
            </a:r>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63</a:t>
            </a:fld>
            <a:endParaRPr kumimoji="1" lang="ja-JP" altLang="en-US"/>
          </a:p>
        </p:txBody>
      </p:sp>
    </p:spTree>
    <p:extLst>
      <p:ext uri="{BB962C8B-B14F-4D97-AF65-F5344CB8AC3E}">
        <p14:creationId xmlns:p14="http://schemas.microsoft.com/office/powerpoint/2010/main" val="41065128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ターゲット：荒川沖駅周辺施設を利用する親子</a:t>
            </a:r>
            <a:endParaRPr kumimoji="1" lang="en-US" altLang="ja-JP" dirty="0" smtClean="0"/>
          </a:p>
          <a:p>
            <a:r>
              <a:rPr kumimoji="1" lang="ja-JP" altLang="en-US" dirty="0" smtClean="0"/>
              <a:t>根拠：駅周辺に公園がないこと</a:t>
            </a:r>
            <a:endParaRPr kumimoji="1" lang="en-US" altLang="ja-JP" dirty="0" smtClean="0"/>
          </a:p>
          <a:p>
            <a:endParaRPr kumimoji="1" lang="en-US" altLang="ja-JP" dirty="0" smtClean="0"/>
          </a:p>
          <a:p>
            <a:r>
              <a:rPr kumimoji="1" lang="ja-JP" altLang="en-US" dirty="0" smtClean="0"/>
              <a:t>ヒアリング結果からも公園を欲しがっていた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64</a:t>
            </a:fld>
            <a:endParaRPr kumimoji="1" lang="ja-JP" altLang="en-US"/>
          </a:p>
        </p:txBody>
      </p:sp>
    </p:spTree>
    <p:extLst>
      <p:ext uri="{BB962C8B-B14F-4D97-AF65-F5344CB8AC3E}">
        <p14:creationId xmlns:p14="http://schemas.microsoft.com/office/powerpoint/2010/main" val="35686238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r>
              <a:rPr kumimoji="1" lang="ja-JP" altLang="en-US" dirty="0" smtClean="0"/>
              <a:t>画像変更版</a:t>
            </a:r>
            <a:endParaRPr kumimoji="1" lang="en-US" altLang="ja-JP" dirty="0" smtClean="0"/>
          </a:p>
          <a:p>
            <a:r>
              <a:rPr kumimoji="1" lang="ja-JP" altLang="en-US" dirty="0" smtClean="0"/>
              <a:t>おおつのヒルズを中心とした医職住のまちづくり</a:t>
            </a:r>
            <a:endParaRPr kumimoji="1" lang="en-US" altLang="ja-JP" dirty="0" smtClean="0"/>
          </a:p>
          <a:p>
            <a:endParaRPr kumimoji="1" lang="en-US" altLang="ja-JP" dirty="0" smtClean="0"/>
          </a:p>
          <a:p>
            <a:r>
              <a:rPr kumimoji="1" lang="ja-JP" altLang="en-US" dirty="0" smtClean="0"/>
              <a:t>イートイン・・・まちあるきからの、その場で土浦の特産品が食べられる→食の教育</a:t>
            </a:r>
            <a:endParaRPr kumimoji="1" lang="en-US" altLang="ja-JP" dirty="0" smtClean="0"/>
          </a:p>
          <a:p>
            <a:endParaRPr kumimoji="1" lang="en-US" altLang="ja-JP" dirty="0" smtClean="0"/>
          </a:p>
          <a:p>
            <a:r>
              <a:rPr kumimoji="1" lang="ja-JP" altLang="en-US" dirty="0" smtClean="0"/>
              <a:t>ホームセンター・・・まるもが土地を貸す</a:t>
            </a:r>
            <a:endParaRPr kumimoji="1" lang="en-US" altLang="ja-JP" dirty="0" smtClean="0"/>
          </a:p>
          <a:p>
            <a:r>
              <a:rPr kumimoji="1" lang="en-US" altLang="ja-JP" dirty="0" smtClean="0"/>
              <a:t>http://www.h-sokken.co.jp/tamura/tamurapage1.htm</a:t>
            </a:r>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65</a:t>
            </a:fld>
            <a:endParaRPr kumimoji="1" lang="ja-JP" altLang="en-US"/>
          </a:p>
        </p:txBody>
      </p:sp>
    </p:spTree>
    <p:extLst>
      <p:ext uri="{BB962C8B-B14F-4D97-AF65-F5344CB8AC3E}">
        <p14:creationId xmlns:p14="http://schemas.microsoft.com/office/powerpoint/2010/main" val="3921496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12</a:t>
            </a:fld>
            <a:endParaRPr kumimoji="1" lang="ja-JP" altLang="en-US"/>
          </a:p>
        </p:txBody>
      </p:sp>
    </p:spTree>
    <p:extLst>
      <p:ext uri="{BB962C8B-B14F-4D97-AF65-F5344CB8AC3E}">
        <p14:creationId xmlns:p14="http://schemas.microsoft.com/office/powerpoint/2010/main" val="56672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13</a:t>
            </a:fld>
            <a:endParaRPr kumimoji="1" lang="ja-JP" altLang="en-US"/>
          </a:p>
        </p:txBody>
      </p:sp>
    </p:spTree>
    <p:extLst>
      <p:ext uri="{BB962C8B-B14F-4D97-AF65-F5344CB8AC3E}">
        <p14:creationId xmlns:p14="http://schemas.microsoft.com/office/powerpoint/2010/main" val="4005494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14</a:t>
            </a:fld>
            <a:endParaRPr kumimoji="1" lang="ja-JP" altLang="en-US"/>
          </a:p>
        </p:txBody>
      </p:sp>
    </p:spTree>
    <p:extLst>
      <p:ext uri="{BB962C8B-B14F-4D97-AF65-F5344CB8AC3E}">
        <p14:creationId xmlns:p14="http://schemas.microsoft.com/office/powerpoint/2010/main" val="3620749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8636322-DB88-48BB-851C-E532A7669C09}" type="slidenum">
              <a:rPr kumimoji="1" lang="ja-JP" altLang="en-US" smtClean="0"/>
              <a:t>15</a:t>
            </a:fld>
            <a:endParaRPr kumimoji="1" lang="ja-JP" altLang="en-US"/>
          </a:p>
        </p:txBody>
      </p:sp>
    </p:spTree>
    <p:extLst>
      <p:ext uri="{BB962C8B-B14F-4D97-AF65-F5344CB8AC3E}">
        <p14:creationId xmlns:p14="http://schemas.microsoft.com/office/powerpoint/2010/main" val="3085415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F7D57B6E-87E6-4B7F-AD13-0097C7FC8180}" type="datetimeFigureOut">
              <a:rPr kumimoji="1" lang="ja-JP" altLang="en-US" smtClean="0"/>
              <a:t>2014/1/2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D7150E7-5EA9-47CA-9B57-21536F06DA28}" type="slidenum">
              <a:rPr kumimoji="1" lang="ja-JP" altLang="en-US" smtClean="0"/>
              <a:t>‹#›</a:t>
            </a:fld>
            <a:endParaRPr kumimoji="1" lang="ja-JP" altLang="en-US"/>
          </a:p>
        </p:txBody>
      </p:sp>
    </p:spTree>
    <p:extLst>
      <p:ext uri="{BB962C8B-B14F-4D97-AF65-F5344CB8AC3E}">
        <p14:creationId xmlns:p14="http://schemas.microsoft.com/office/powerpoint/2010/main" val="507803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7D57B6E-87E6-4B7F-AD13-0097C7FC8180}" type="datetimeFigureOut">
              <a:rPr kumimoji="1" lang="ja-JP" altLang="en-US" smtClean="0"/>
              <a:t>2014/1/2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D7150E7-5EA9-47CA-9B57-21536F06DA28}" type="slidenum">
              <a:rPr kumimoji="1" lang="ja-JP" altLang="en-US" smtClean="0"/>
              <a:t>‹#›</a:t>
            </a:fld>
            <a:endParaRPr kumimoji="1" lang="ja-JP" altLang="en-US"/>
          </a:p>
        </p:txBody>
      </p:sp>
    </p:spTree>
    <p:extLst>
      <p:ext uri="{BB962C8B-B14F-4D97-AF65-F5344CB8AC3E}">
        <p14:creationId xmlns:p14="http://schemas.microsoft.com/office/powerpoint/2010/main" val="1802884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7D57B6E-87E6-4B7F-AD13-0097C7FC8180}" type="datetimeFigureOut">
              <a:rPr kumimoji="1" lang="ja-JP" altLang="en-US" smtClean="0"/>
              <a:t>2014/1/2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D7150E7-5EA9-47CA-9B57-21536F06DA28}" type="slidenum">
              <a:rPr kumimoji="1" lang="ja-JP" altLang="en-US" smtClean="0"/>
              <a:t>‹#›</a:t>
            </a:fld>
            <a:endParaRPr kumimoji="1" lang="ja-JP" altLang="en-US"/>
          </a:p>
        </p:txBody>
      </p:sp>
    </p:spTree>
    <p:extLst>
      <p:ext uri="{BB962C8B-B14F-4D97-AF65-F5344CB8AC3E}">
        <p14:creationId xmlns:p14="http://schemas.microsoft.com/office/powerpoint/2010/main" val="241697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7D57B6E-87E6-4B7F-AD13-0097C7FC8180}" type="datetimeFigureOut">
              <a:rPr kumimoji="1" lang="ja-JP" altLang="en-US" smtClean="0"/>
              <a:t>2014/1/2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D7150E7-5EA9-47CA-9B57-21536F06DA28}" type="slidenum">
              <a:rPr kumimoji="1" lang="ja-JP" altLang="en-US" smtClean="0"/>
              <a:t>‹#›</a:t>
            </a:fld>
            <a:endParaRPr kumimoji="1" lang="ja-JP" altLang="en-US"/>
          </a:p>
        </p:txBody>
      </p:sp>
    </p:spTree>
    <p:extLst>
      <p:ext uri="{BB962C8B-B14F-4D97-AF65-F5344CB8AC3E}">
        <p14:creationId xmlns:p14="http://schemas.microsoft.com/office/powerpoint/2010/main" val="3299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7D57B6E-87E6-4B7F-AD13-0097C7FC8180}" type="datetimeFigureOut">
              <a:rPr kumimoji="1" lang="ja-JP" altLang="en-US" smtClean="0"/>
              <a:t>2014/1/2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D7150E7-5EA9-47CA-9B57-21536F06DA28}" type="slidenum">
              <a:rPr kumimoji="1" lang="ja-JP" altLang="en-US" smtClean="0"/>
              <a:t>‹#›</a:t>
            </a:fld>
            <a:endParaRPr kumimoji="1" lang="ja-JP" altLang="en-US"/>
          </a:p>
        </p:txBody>
      </p:sp>
    </p:spTree>
    <p:extLst>
      <p:ext uri="{BB962C8B-B14F-4D97-AF65-F5344CB8AC3E}">
        <p14:creationId xmlns:p14="http://schemas.microsoft.com/office/powerpoint/2010/main" val="426616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F7D57B6E-87E6-4B7F-AD13-0097C7FC8180}" type="datetimeFigureOut">
              <a:rPr kumimoji="1" lang="ja-JP" altLang="en-US" smtClean="0"/>
              <a:t>2014/1/2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D7150E7-5EA9-47CA-9B57-21536F06DA28}" type="slidenum">
              <a:rPr kumimoji="1" lang="ja-JP" altLang="en-US" smtClean="0"/>
              <a:t>‹#›</a:t>
            </a:fld>
            <a:endParaRPr kumimoji="1" lang="ja-JP" altLang="en-US"/>
          </a:p>
        </p:txBody>
      </p:sp>
    </p:spTree>
    <p:extLst>
      <p:ext uri="{BB962C8B-B14F-4D97-AF65-F5344CB8AC3E}">
        <p14:creationId xmlns:p14="http://schemas.microsoft.com/office/powerpoint/2010/main" val="114055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F7D57B6E-87E6-4B7F-AD13-0097C7FC8180}" type="datetimeFigureOut">
              <a:rPr kumimoji="1" lang="ja-JP" altLang="en-US" smtClean="0"/>
              <a:t>2014/1/2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D7150E7-5EA9-47CA-9B57-21536F06DA28}" type="slidenum">
              <a:rPr kumimoji="1" lang="ja-JP" altLang="en-US" smtClean="0"/>
              <a:t>‹#›</a:t>
            </a:fld>
            <a:endParaRPr kumimoji="1" lang="ja-JP" altLang="en-US"/>
          </a:p>
        </p:txBody>
      </p:sp>
    </p:spTree>
    <p:extLst>
      <p:ext uri="{BB962C8B-B14F-4D97-AF65-F5344CB8AC3E}">
        <p14:creationId xmlns:p14="http://schemas.microsoft.com/office/powerpoint/2010/main" val="71883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F7D57B6E-87E6-4B7F-AD13-0097C7FC8180}" type="datetimeFigureOut">
              <a:rPr kumimoji="1" lang="ja-JP" altLang="en-US" smtClean="0"/>
              <a:t>2014/1/2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D7150E7-5EA9-47CA-9B57-21536F06DA28}" type="slidenum">
              <a:rPr kumimoji="1" lang="ja-JP" altLang="en-US" smtClean="0"/>
              <a:t>‹#›</a:t>
            </a:fld>
            <a:endParaRPr kumimoji="1" lang="ja-JP" altLang="en-US"/>
          </a:p>
        </p:txBody>
      </p:sp>
    </p:spTree>
    <p:extLst>
      <p:ext uri="{BB962C8B-B14F-4D97-AF65-F5344CB8AC3E}">
        <p14:creationId xmlns:p14="http://schemas.microsoft.com/office/powerpoint/2010/main" val="2451495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57B6E-87E6-4B7F-AD13-0097C7FC8180}" type="datetimeFigureOut">
              <a:rPr kumimoji="1" lang="ja-JP" altLang="en-US" smtClean="0"/>
              <a:t>2014/1/2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D7150E7-5EA9-47CA-9B57-21536F06DA28}" type="slidenum">
              <a:rPr kumimoji="1" lang="ja-JP" altLang="en-US" smtClean="0"/>
              <a:t>‹#›</a:t>
            </a:fld>
            <a:endParaRPr kumimoji="1" lang="ja-JP" altLang="en-US"/>
          </a:p>
        </p:txBody>
      </p:sp>
    </p:spTree>
    <p:extLst>
      <p:ext uri="{BB962C8B-B14F-4D97-AF65-F5344CB8AC3E}">
        <p14:creationId xmlns:p14="http://schemas.microsoft.com/office/powerpoint/2010/main" val="275245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7D57B6E-87E6-4B7F-AD13-0097C7FC8180}" type="datetimeFigureOut">
              <a:rPr kumimoji="1" lang="ja-JP" altLang="en-US" smtClean="0"/>
              <a:t>2014/1/2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D7150E7-5EA9-47CA-9B57-21536F06DA28}" type="slidenum">
              <a:rPr kumimoji="1" lang="ja-JP" altLang="en-US" smtClean="0"/>
              <a:t>‹#›</a:t>
            </a:fld>
            <a:endParaRPr kumimoji="1" lang="ja-JP" altLang="en-US"/>
          </a:p>
        </p:txBody>
      </p:sp>
    </p:spTree>
    <p:extLst>
      <p:ext uri="{BB962C8B-B14F-4D97-AF65-F5344CB8AC3E}">
        <p14:creationId xmlns:p14="http://schemas.microsoft.com/office/powerpoint/2010/main" val="2660588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7D57B6E-87E6-4B7F-AD13-0097C7FC8180}" type="datetimeFigureOut">
              <a:rPr kumimoji="1" lang="ja-JP" altLang="en-US" smtClean="0"/>
              <a:t>2014/1/2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D7150E7-5EA9-47CA-9B57-21536F06DA28}" type="slidenum">
              <a:rPr kumimoji="1" lang="ja-JP" altLang="en-US" smtClean="0"/>
              <a:t>‹#›</a:t>
            </a:fld>
            <a:endParaRPr kumimoji="1" lang="ja-JP" altLang="en-US"/>
          </a:p>
        </p:txBody>
      </p:sp>
    </p:spTree>
    <p:extLst>
      <p:ext uri="{BB962C8B-B14F-4D97-AF65-F5344CB8AC3E}">
        <p14:creationId xmlns:p14="http://schemas.microsoft.com/office/powerpoint/2010/main" val="4186093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D57B6E-87E6-4B7F-AD13-0097C7FC8180}" type="datetimeFigureOut">
              <a:rPr kumimoji="1" lang="ja-JP" altLang="en-US" smtClean="0"/>
              <a:t>2014/1/2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150E7-5EA9-47CA-9B57-21536F06DA28}" type="slidenum">
              <a:rPr kumimoji="1" lang="ja-JP" altLang="en-US" smtClean="0"/>
              <a:t>‹#›</a:t>
            </a:fld>
            <a:endParaRPr kumimoji="1" lang="ja-JP" altLang="en-US"/>
          </a:p>
        </p:txBody>
      </p:sp>
    </p:spTree>
    <p:extLst>
      <p:ext uri="{BB962C8B-B14F-4D97-AF65-F5344CB8AC3E}">
        <p14:creationId xmlns:p14="http://schemas.microsoft.com/office/powerpoint/2010/main" val="2351566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2.wdp"/><Relationship Id="rId10" Type="http://schemas.microsoft.com/office/2007/relationships/hdphoto" Target="../media/hdphoto14.wdp"/><Relationship Id="rId4" Type="http://schemas.openxmlformats.org/officeDocument/2006/relationships/image" Target="../media/image46.pn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7.png"/><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microsoft.com/office/2007/relationships/hdphoto" Target="../media/hdphoto15.wdp"/><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20.wdp"/><Relationship Id="rId3" Type="http://schemas.openxmlformats.org/officeDocument/2006/relationships/image" Target="../media/image65.png"/><Relationship Id="rId7" Type="http://schemas.microsoft.com/office/2007/relationships/hdphoto" Target="../media/hdphoto17.wdp"/><Relationship Id="rId12"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7.png"/><Relationship Id="rId11" Type="http://schemas.microsoft.com/office/2007/relationships/hdphoto" Target="../media/hdphoto19.wdp"/><Relationship Id="rId5" Type="http://schemas.openxmlformats.org/officeDocument/2006/relationships/image" Target="../media/image66.png"/><Relationship Id="rId10" Type="http://schemas.openxmlformats.org/officeDocument/2006/relationships/image" Target="../media/image69.png"/><Relationship Id="rId4" Type="http://schemas.microsoft.com/office/2007/relationships/hdphoto" Target="../media/hdphoto16.wdp"/><Relationship Id="rId9" Type="http://schemas.microsoft.com/office/2007/relationships/hdphoto" Target="../media/hdphoto18.wdp"/></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1.emf"/><Relationship Id="rId7" Type="http://schemas.openxmlformats.org/officeDocument/2006/relationships/diagramColors" Target="../diagrams/colors2.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www.city.tsuchiura.lg.jp/cms/data/doc/1308630893_doc_26_0.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hyperlink" Target="http://www.google.co.jp/url?sa=i&amp;rct=j&amp;q=&amp;esrc=s&amp;frm=1&amp;source=images&amp;cd=&amp;cad=rja&amp;docid=9C_u-mOD9RmNTM&amp;tbnid=fe0B7eLb2p1FRM:&amp;ved=0CAUQjRw&amp;url=http://www.rurubu.com/season/autumn/mikaku/detail.aspx?SozaiNo=260002&amp;ei=1BOgUqzPA8nZigfRx4CYDQ&amp;bvm=bv.57155469,d.cGU&amp;psig=AFQjCNF5f1H57hgkCERIEgLhCMHv2XyL2A&amp;ust=1386308905769170" TargetMode="External"/><Relationship Id="rId13" Type="http://schemas.openxmlformats.org/officeDocument/2006/relationships/image" Target="../media/image80.png"/><Relationship Id="rId3" Type="http://schemas.openxmlformats.org/officeDocument/2006/relationships/image" Target="../media/image13.png"/><Relationship Id="rId7" Type="http://schemas.openxmlformats.org/officeDocument/2006/relationships/image" Target="../media/image75.jpeg"/><Relationship Id="rId12"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jpe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jpe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25.wdp"/><Relationship Id="rId3" Type="http://schemas.openxmlformats.org/officeDocument/2006/relationships/hyperlink" Target="http://www.google.co.jp/url?sa=i&amp;rct=j&amp;q=&amp;esrc=s&amp;frm=1&amp;source=images&amp;cd=&amp;cad=rja&amp;docid=UGagg92ppzuLdM&amp;tbnid=dno37bu8nLtnkM:&amp;ved=0CAUQjRw&amp;url=http://hanafe.exblog.jp/i6/&amp;ei=rdigUsfXI8uZiAe5xIDoDw&amp;bvm=bv.57155469,d.aGc&amp;psig=AFQjCNG9oj6kZcLprZ-SpMQIyLlIo8cIxw&amp;ust=1386359311011505" TargetMode="External"/><Relationship Id="rId7" Type="http://schemas.microsoft.com/office/2007/relationships/hdphoto" Target="../media/hdphoto22.wdp"/><Relationship Id="rId12"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2.png"/><Relationship Id="rId11" Type="http://schemas.microsoft.com/office/2007/relationships/hdphoto" Target="../media/hdphoto24.wdp"/><Relationship Id="rId5" Type="http://schemas.microsoft.com/office/2007/relationships/hdphoto" Target="../media/hdphoto21.wdp"/><Relationship Id="rId10" Type="http://schemas.openxmlformats.org/officeDocument/2006/relationships/image" Target="../media/image84.png"/><Relationship Id="rId4" Type="http://schemas.openxmlformats.org/officeDocument/2006/relationships/image" Target="../media/image81.png"/><Relationship Id="rId9" Type="http://schemas.microsoft.com/office/2007/relationships/hdphoto" Target="../media/hdphoto23.wdp"/><Relationship Id="rId14" Type="http://schemas.openxmlformats.org/officeDocument/2006/relationships/image" Target="../media/image86.png"/></Relationships>
</file>

<file path=ppt/slides/_rels/slide38.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88.png"/><Relationship Id="rId3" Type="http://schemas.openxmlformats.org/officeDocument/2006/relationships/hyperlink" Target="http://www.google.co.jp/url?sa=i&amp;rct=j&amp;q=&amp;esrc=s&amp;frm=1&amp;source=images&amp;cd=&amp;cad=rja&amp;docid=0CW0ffESgJoU0M&amp;tbnid=YTw1QBmHBUJJuM:&amp;ved=0CAUQjRw&amp;url=http://illustration-free.com/human/human-dl-05.html&amp;ei=zDWcUsrDBoOpkwWYtoDgDw&amp;bvm=bv.57155469,d.dGI&amp;psig=AFQjCNFu7doRzYZr0EbY-XCJv4vnZdwncQ&amp;ust=1386055397668601" TargetMode="External"/><Relationship Id="rId7" Type="http://schemas.openxmlformats.org/officeDocument/2006/relationships/image" Target="../media/image81.png"/><Relationship Id="rId12" Type="http://schemas.microsoft.com/office/2007/relationships/hdphoto" Target="../media/hdphoto25.wdp"/><Relationship Id="rId17" Type="http://schemas.openxmlformats.org/officeDocument/2006/relationships/image" Target="../media/image86.png"/><Relationship Id="rId2" Type="http://schemas.openxmlformats.org/officeDocument/2006/relationships/notesSlide" Target="../notesSlides/notesSlide30.xml"/><Relationship Id="rId16" Type="http://schemas.microsoft.com/office/2007/relationships/hdphoto" Target="../media/hdphoto23.wdp"/><Relationship Id="rId1" Type="http://schemas.openxmlformats.org/officeDocument/2006/relationships/slideLayout" Target="../slideLayouts/slideLayout2.xml"/><Relationship Id="rId6" Type="http://schemas.microsoft.com/office/2007/relationships/hdphoto" Target="../media/hdphoto24.wdp"/><Relationship Id="rId11" Type="http://schemas.openxmlformats.org/officeDocument/2006/relationships/image" Target="../media/image85.png"/><Relationship Id="rId5" Type="http://schemas.openxmlformats.org/officeDocument/2006/relationships/image" Target="../media/image84.png"/><Relationship Id="rId15" Type="http://schemas.openxmlformats.org/officeDocument/2006/relationships/image" Target="../media/image83.png"/><Relationship Id="rId10" Type="http://schemas.microsoft.com/office/2007/relationships/hdphoto" Target="../media/hdphoto22.wdp"/><Relationship Id="rId4" Type="http://schemas.openxmlformats.org/officeDocument/2006/relationships/image" Target="../media/image87.gif"/><Relationship Id="rId9" Type="http://schemas.openxmlformats.org/officeDocument/2006/relationships/image" Target="../media/image82.png"/><Relationship Id="rId14" Type="http://schemas.microsoft.com/office/2007/relationships/hdphoto" Target="../media/hdphoto26.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png"/><Relationship Id="rId12"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11.png"/><Relationship Id="rId5" Type="http://schemas.openxmlformats.org/officeDocument/2006/relationships/image" Target="../media/image9.png"/><Relationship Id="rId10" Type="http://schemas.microsoft.com/office/2007/relationships/hdphoto" Target="../media/hdphoto7.wdp"/><Relationship Id="rId4" Type="http://schemas.microsoft.com/office/2007/relationships/hdphoto" Target="../media/hdphoto2.wdp"/><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89.wmf"/><Relationship Id="rId13" Type="http://schemas.openxmlformats.org/officeDocument/2006/relationships/diagramQuickStyle" Target="../diagrams/quickStyle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Layout" Target="../diagrams/layout4.xml"/><Relationship Id="rId2" Type="http://schemas.openxmlformats.org/officeDocument/2006/relationships/notesSlide" Target="../notesSlides/notesSlide32.xml"/><Relationship Id="rId16" Type="http://schemas.openxmlformats.org/officeDocument/2006/relationships/image" Target="../media/image92.wmf"/><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Data" Target="../diagrams/data4.xml"/><Relationship Id="rId5" Type="http://schemas.openxmlformats.org/officeDocument/2006/relationships/diagramQuickStyle" Target="../diagrams/quickStyle3.xml"/><Relationship Id="rId15" Type="http://schemas.microsoft.com/office/2007/relationships/diagramDrawing" Target="../diagrams/drawing4.xml"/><Relationship Id="rId10" Type="http://schemas.openxmlformats.org/officeDocument/2006/relationships/image" Target="../media/image91.wmf"/><Relationship Id="rId4" Type="http://schemas.openxmlformats.org/officeDocument/2006/relationships/diagramLayout" Target="../diagrams/layout3.xml"/><Relationship Id="rId9" Type="http://schemas.openxmlformats.org/officeDocument/2006/relationships/image" Target="../media/image90.wmf"/><Relationship Id="rId14" Type="http://schemas.openxmlformats.org/officeDocument/2006/relationships/diagramColors" Target="../diagrams/colors4.xml"/></Relationships>
</file>

<file path=ppt/slides/_rels/slide41.xml.rels><?xml version="1.0" encoding="UTF-8" standalone="yes"?>
<Relationships xmlns="http://schemas.openxmlformats.org/package/2006/relationships"><Relationship Id="rId8" Type="http://schemas.openxmlformats.org/officeDocument/2006/relationships/hyperlink" Target="http://www.h-sokken.co.jp/tamura/tamurapage1.htm" TargetMode="External"/><Relationship Id="rId3" Type="http://schemas.openxmlformats.org/officeDocument/2006/relationships/image" Target="../media/image93.png"/><Relationship Id="rId7"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94.png"/><Relationship Id="rId4" Type="http://schemas.microsoft.com/office/2007/relationships/hdphoto" Target="../media/hdphoto27.wdp"/></Relationships>
</file>

<file path=ppt/slides/_rels/slide42.xml.rels><?xml version="1.0" encoding="UTF-8" standalone="yes"?>
<Relationships xmlns="http://schemas.openxmlformats.org/package/2006/relationships"><Relationship Id="rId8" Type="http://schemas.openxmlformats.org/officeDocument/2006/relationships/hyperlink" Target="http://www.h-sokken.co.jp/tamura/tamurapage1.htm" TargetMode="External"/><Relationship Id="rId3" Type="http://schemas.openxmlformats.org/officeDocument/2006/relationships/image" Target="../media/image93.png"/><Relationship Id="rId7"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94.png"/><Relationship Id="rId4" Type="http://schemas.microsoft.com/office/2007/relationships/hdphoto" Target="../media/hdphoto27.wdp"/></Relationships>
</file>

<file path=ppt/slides/_rels/slide4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microsoft.com/office/2007/relationships/hdphoto" Target="../media/hdphoto29.wdp"/><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hyperlink" Target="http://www.google.co.jp/url?sa=i&amp;rct=j&amp;q=&amp;esrc=s&amp;frm=1&amp;source=images&amp;cd=&amp;cad=rja&amp;docid=pAPOqpXkbyeRaM&amp;tbnid=zmlRmJM6Ac4MBM:&amp;ved=0CAUQjRw&amp;url=http://www.hitachi.co.jp/Div/soft/ongakutai/profile/part.html&amp;ei=xGOgUvOZLemBiQeQtoHoDA&amp;bvm=bv.57155469,d.cGE&amp;psig=AFQjCNHr4C_7uA5_3b4A0HwprzM4NTUsxg&amp;ust=1386328978286471" TargetMode="External"/><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png"/><Relationship Id="rId14" Type="http://schemas.microsoft.com/office/2007/relationships/hdphoto" Target="../media/hdphoto30.wdp"/></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9.png"/><Relationship Id="rId3" Type="http://schemas.openxmlformats.org/officeDocument/2006/relationships/image" Target="../media/image2.png"/><Relationship Id="rId7" Type="http://schemas.openxmlformats.org/officeDocument/2006/relationships/image" Target="../media/image3.png"/><Relationship Id="rId12"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11.png"/><Relationship Id="rId5" Type="http://schemas.openxmlformats.org/officeDocument/2006/relationships/image" Target="../media/image9.png"/><Relationship Id="rId10" Type="http://schemas.microsoft.com/office/2007/relationships/hdphoto" Target="../media/hdphoto7.wdp"/><Relationship Id="rId4" Type="http://schemas.microsoft.com/office/2007/relationships/hdphoto" Target="../media/hdphoto2.wdp"/><Relationship Id="rId9"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city.tsuchiura.lg.jp/cms/data/doc/1308630893_doc_26_0.pdf" TargetMode="External"/><Relationship Id="rId2" Type="http://schemas.openxmlformats.org/officeDocument/2006/relationships/hyperlink" Target="http://www.ecosys.or.jp/100select/" TargetMode="External"/><Relationship Id="rId1" Type="http://schemas.openxmlformats.org/officeDocument/2006/relationships/slideLayout" Target="../slideLayouts/slideLayout7.xml"/><Relationship Id="rId5" Type="http://schemas.openxmlformats.org/officeDocument/2006/relationships/hyperlink" Target="http://www.otsuno.com/" TargetMode="External"/><Relationship Id="rId4" Type="http://schemas.openxmlformats.org/officeDocument/2006/relationships/hyperlink" Target="http://www.h-sokken.co.jp/tamura/tamurapage1.htm"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8.wdp"/><Relationship Id="rId3" Type="http://schemas.openxmlformats.org/officeDocument/2006/relationships/image" Target="../media/image8.png"/><Relationship Id="rId7" Type="http://schemas.microsoft.com/office/2007/relationships/hdphoto" Target="../media/hdphoto6.wdp"/><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7.wdp"/><Relationship Id="rId5" Type="http://schemas.microsoft.com/office/2007/relationships/hdphoto" Target="../media/hdphoto2.wdp"/><Relationship Id="rId10" Type="http://schemas.openxmlformats.org/officeDocument/2006/relationships/image" Target="../media/image10.png"/><Relationship Id="rId4" Type="http://schemas.openxmlformats.org/officeDocument/2006/relationships/image" Target="../media/image2.png"/><Relationship Id="rId9" Type="http://schemas.microsoft.com/office/2007/relationships/hdphoto" Target="../media/hdphoto3.wdp"/></Relationships>
</file>

<file path=ppt/slides/_rels/slide50.xml.rels><?xml version="1.0" encoding="UTF-8" standalone="yes"?>
<Relationships xmlns="http://schemas.openxmlformats.org/package/2006/relationships"><Relationship Id="rId8" Type="http://schemas.openxmlformats.org/officeDocument/2006/relationships/hyperlink" Target="http://www.h-sokken.co.jp/tamura/tamurapage1.htm" TargetMode="External"/><Relationship Id="rId3" Type="http://schemas.openxmlformats.org/officeDocument/2006/relationships/image" Target="../media/image93.png"/><Relationship Id="rId7" Type="http://schemas.openxmlformats.org/officeDocument/2006/relationships/image" Target="../media/image95.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94.png"/><Relationship Id="rId4" Type="http://schemas.microsoft.com/office/2007/relationships/hdphoto" Target="../media/hdphoto27.wdp"/></Relationships>
</file>

<file path=ppt/slides/_rels/slide5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microsoft.com/office/2007/relationships/hdphoto" Target="../media/hdphoto31.wdp"/><Relationship Id="rId5" Type="http://schemas.openxmlformats.org/officeDocument/2006/relationships/image" Target="../media/image111.png"/><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13" Type="http://schemas.microsoft.com/office/2007/relationships/hdphoto" Target="../media/hdphoto20.wdp"/><Relationship Id="rId3" Type="http://schemas.openxmlformats.org/officeDocument/2006/relationships/image" Target="../media/image65.png"/><Relationship Id="rId7" Type="http://schemas.microsoft.com/office/2007/relationships/hdphoto" Target="../media/hdphoto17.wdp"/><Relationship Id="rId12"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7.png"/><Relationship Id="rId11" Type="http://schemas.microsoft.com/office/2007/relationships/hdphoto" Target="../media/hdphoto19.wdp"/><Relationship Id="rId5" Type="http://schemas.openxmlformats.org/officeDocument/2006/relationships/image" Target="../media/image66.png"/><Relationship Id="rId10" Type="http://schemas.openxmlformats.org/officeDocument/2006/relationships/image" Target="../media/image69.png"/><Relationship Id="rId4" Type="http://schemas.microsoft.com/office/2007/relationships/hdphoto" Target="../media/hdphoto16.wdp"/><Relationship Id="rId9" Type="http://schemas.microsoft.com/office/2007/relationships/hdphoto" Target="../media/hdphoto18.wdp"/></Relationships>
</file>

<file path=ppt/slides/_rels/slide5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4.emf"/></Relationships>
</file>

<file path=ppt/slides/_rels/slide55.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hdphoto" Target="../media/hdphoto25.wdp"/><Relationship Id="rId3" Type="http://schemas.openxmlformats.org/officeDocument/2006/relationships/hyperlink" Target="http://www.google.co.jp/url?sa=i&amp;rct=j&amp;q=&amp;esrc=s&amp;frm=1&amp;source=images&amp;cd=&amp;cad=rja&amp;docid=UGagg92ppzuLdM&amp;tbnid=dno37bu8nLtnkM:&amp;ved=0CAUQjRw&amp;url=http://hanafe.exblog.jp/i6/&amp;ei=rdigUsfXI8uZiAe5xIDoDw&amp;bvm=bv.57155469,d.aGc&amp;psig=AFQjCNG9oj6kZcLprZ-SpMQIyLlIo8cIxw&amp;ust=1386359311011505" TargetMode="External"/><Relationship Id="rId7" Type="http://schemas.microsoft.com/office/2007/relationships/hdphoto" Target="../media/hdphoto22.wdp"/><Relationship Id="rId12"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2.png"/><Relationship Id="rId11" Type="http://schemas.microsoft.com/office/2007/relationships/hdphoto" Target="../media/hdphoto24.wdp"/><Relationship Id="rId5" Type="http://schemas.microsoft.com/office/2007/relationships/hdphoto" Target="../media/hdphoto21.wdp"/><Relationship Id="rId10" Type="http://schemas.openxmlformats.org/officeDocument/2006/relationships/image" Target="../media/image84.png"/><Relationship Id="rId4" Type="http://schemas.openxmlformats.org/officeDocument/2006/relationships/image" Target="../media/image81.png"/><Relationship Id="rId9" Type="http://schemas.microsoft.com/office/2007/relationships/hdphoto" Target="../media/hdphoto23.wdp"/><Relationship Id="rId14" Type="http://schemas.openxmlformats.org/officeDocument/2006/relationships/image" Target="../media/image86.png"/></Relationships>
</file>

<file path=ppt/slides/_rels/slide56.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media/image88.png"/><Relationship Id="rId3" Type="http://schemas.openxmlformats.org/officeDocument/2006/relationships/hyperlink" Target="http://www.google.co.jp/url?sa=i&amp;rct=j&amp;q=&amp;esrc=s&amp;frm=1&amp;source=images&amp;cd=&amp;cad=rja&amp;docid=0CW0ffESgJoU0M&amp;tbnid=YTw1QBmHBUJJuM:&amp;ved=0CAUQjRw&amp;url=http://illustration-free.com/human/human-dl-05.html&amp;ei=zDWcUsrDBoOpkwWYtoDgDw&amp;bvm=bv.57155469,d.dGI&amp;psig=AFQjCNFu7doRzYZr0EbY-XCJv4vnZdwncQ&amp;ust=1386055397668601" TargetMode="External"/><Relationship Id="rId7" Type="http://schemas.openxmlformats.org/officeDocument/2006/relationships/image" Target="../media/image81.png"/><Relationship Id="rId12" Type="http://schemas.microsoft.com/office/2007/relationships/hdphoto" Target="../media/hdphoto25.wdp"/><Relationship Id="rId17" Type="http://schemas.openxmlformats.org/officeDocument/2006/relationships/image" Target="../media/image86.png"/><Relationship Id="rId2" Type="http://schemas.openxmlformats.org/officeDocument/2006/relationships/notesSlide" Target="../notesSlides/notesSlide43.xml"/><Relationship Id="rId16" Type="http://schemas.microsoft.com/office/2007/relationships/hdphoto" Target="../media/hdphoto23.wdp"/><Relationship Id="rId1" Type="http://schemas.openxmlformats.org/officeDocument/2006/relationships/slideLayout" Target="../slideLayouts/slideLayout2.xml"/><Relationship Id="rId6" Type="http://schemas.microsoft.com/office/2007/relationships/hdphoto" Target="../media/hdphoto24.wdp"/><Relationship Id="rId11" Type="http://schemas.openxmlformats.org/officeDocument/2006/relationships/image" Target="../media/image85.png"/><Relationship Id="rId5" Type="http://schemas.openxmlformats.org/officeDocument/2006/relationships/image" Target="../media/image84.png"/><Relationship Id="rId15" Type="http://schemas.openxmlformats.org/officeDocument/2006/relationships/image" Target="../media/image83.png"/><Relationship Id="rId10" Type="http://schemas.microsoft.com/office/2007/relationships/hdphoto" Target="../media/hdphoto22.wdp"/><Relationship Id="rId4" Type="http://schemas.openxmlformats.org/officeDocument/2006/relationships/image" Target="../media/image87.gif"/><Relationship Id="rId9" Type="http://schemas.openxmlformats.org/officeDocument/2006/relationships/image" Target="../media/image82.png"/><Relationship Id="rId14" Type="http://schemas.microsoft.com/office/2007/relationships/hdphoto" Target="../media/hdphoto26.wdp"/></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92.wmf"/><Relationship Id="rId5" Type="http://schemas.openxmlformats.org/officeDocument/2006/relationships/diagramQuickStyle" Target="../diagrams/quickStyle5.xml"/><Relationship Id="rId10" Type="http://schemas.openxmlformats.org/officeDocument/2006/relationships/image" Target="../media/image91.wmf"/><Relationship Id="rId4" Type="http://schemas.openxmlformats.org/officeDocument/2006/relationships/diagramLayout" Target="../diagrams/layout5.xml"/><Relationship Id="rId9" Type="http://schemas.openxmlformats.org/officeDocument/2006/relationships/image" Target="../media/image90.wmf"/></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wmf"/><Relationship Id="rId3" Type="http://schemas.openxmlformats.org/officeDocument/2006/relationships/image" Target="../media/image2.png"/><Relationship Id="rId7" Type="http://schemas.openxmlformats.org/officeDocument/2006/relationships/image" Target="../media/image3.png"/><Relationship Id="rId12" Type="http://schemas.microsoft.com/office/2007/relationships/hdphoto" Target="../media/hdphoto8.wdp"/><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11.png"/><Relationship Id="rId5" Type="http://schemas.openxmlformats.org/officeDocument/2006/relationships/image" Target="../media/image9.png"/><Relationship Id="rId10" Type="http://schemas.microsoft.com/office/2007/relationships/hdphoto" Target="../media/hdphoto7.wdp"/><Relationship Id="rId4" Type="http://schemas.microsoft.com/office/2007/relationships/hdphoto" Target="../media/hdphoto2.wdp"/><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89.wmf"/><Relationship Id="rId13" Type="http://schemas.openxmlformats.org/officeDocument/2006/relationships/diagramQuickStyle" Target="../diagrams/quickStyle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Layout" Target="../diagrams/layout7.xml"/><Relationship Id="rId2" Type="http://schemas.openxmlformats.org/officeDocument/2006/relationships/notesSlide" Target="../notesSlides/notesSlide47.xml"/><Relationship Id="rId16" Type="http://schemas.openxmlformats.org/officeDocument/2006/relationships/image" Target="../media/image92.wmf"/><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Data" Target="../diagrams/data7.xml"/><Relationship Id="rId5" Type="http://schemas.openxmlformats.org/officeDocument/2006/relationships/diagramQuickStyle" Target="../diagrams/quickStyle6.xml"/><Relationship Id="rId15" Type="http://schemas.microsoft.com/office/2007/relationships/diagramDrawing" Target="../diagrams/drawing7.xml"/><Relationship Id="rId10" Type="http://schemas.openxmlformats.org/officeDocument/2006/relationships/image" Target="../media/image91.wmf"/><Relationship Id="rId4" Type="http://schemas.openxmlformats.org/officeDocument/2006/relationships/diagramLayout" Target="../diagrams/layout6.xml"/><Relationship Id="rId9" Type="http://schemas.openxmlformats.org/officeDocument/2006/relationships/image" Target="../media/image90.wmf"/><Relationship Id="rId14" Type="http://schemas.openxmlformats.org/officeDocument/2006/relationships/diagramColors" Target="../diagrams/colors7.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hyperlink" Target="http://www.h-sokken.co.jp/tamura/tamurapage1.htm"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94.png"/><Relationship Id="rId4" Type="http://schemas.microsoft.com/office/2007/relationships/hdphoto" Target="../media/hdphoto27.wdp"/></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hyperlink" Target="http://www.h-sokken.co.jp/tamura/tamurapage1.htm"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94.png"/><Relationship Id="rId4" Type="http://schemas.microsoft.com/office/2007/relationships/hdphoto" Target="../media/hdphoto27.wdp"/></Relationships>
</file>

<file path=ppt/slides/_rels/slide6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microsoft.com/office/2007/relationships/hdphoto" Target="../media/hdphoto31.wdp"/><Relationship Id="rId5" Type="http://schemas.openxmlformats.org/officeDocument/2006/relationships/image" Target="../media/image111.png"/><Relationship Id="rId4" Type="http://schemas.openxmlformats.org/officeDocument/2006/relationships/image" Target="../media/image110.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8.png"/><Relationship Id="rId12" Type="http://schemas.microsoft.com/office/2007/relationships/hdphoto" Target="../media/hdphoto10.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a:blip r:embed="rId2"/>
          <a:stretch>
            <a:fillRect/>
          </a:stretch>
        </p:blipFill>
        <p:spPr>
          <a:xfrm>
            <a:off x="36513" y="6460613"/>
            <a:ext cx="9144000" cy="412345"/>
          </a:xfrm>
          <a:prstGeom prst="rect">
            <a:avLst/>
          </a:prstGeom>
        </p:spPr>
      </p:pic>
      <p:pic>
        <p:nvPicPr>
          <p:cNvPr id="37" name="図 36"/>
          <p:cNvPicPr>
            <a:picLocks noChangeAspect="1"/>
          </p:cNvPicPr>
          <p:nvPr/>
        </p:nvPicPr>
        <p:blipFill>
          <a:blip r:embed="rId2">
            <a:extLst>
              <a:ext uri="{BEBA8EAE-BF5A-486C-A8C5-ECC9F3942E4B}">
                <a14:imgProps xmlns:a14="http://schemas.microsoft.com/office/drawing/2010/main">
                  <a14:imgLayer r:embed="rId3">
                    <a14:imgEffect>
                      <a14:backgroundRemoval t="0" b="100000" l="0" r="99670"/>
                    </a14:imgEffect>
                  </a14:imgLayer>
                </a14:imgProps>
              </a:ext>
            </a:extLst>
          </a:blip>
          <a:stretch>
            <a:fillRect/>
          </a:stretch>
        </p:blipFill>
        <p:spPr>
          <a:xfrm>
            <a:off x="0" y="14868"/>
            <a:ext cx="9144000" cy="412345"/>
          </a:xfrm>
          <a:prstGeom prst="rect">
            <a:avLst/>
          </a:prstGeom>
        </p:spPr>
      </p:pic>
      <p:sp>
        <p:nvSpPr>
          <p:cNvPr id="19" name="フリーフォーム 18"/>
          <p:cNvSpPr>
            <a:spLocks noChangeAspect="1"/>
          </p:cNvSpPr>
          <p:nvPr/>
        </p:nvSpPr>
        <p:spPr>
          <a:xfrm rot="1745406">
            <a:off x="890014" y="710689"/>
            <a:ext cx="5993812" cy="5509646"/>
          </a:xfrm>
          <a:custGeom>
            <a:avLst/>
            <a:gdLst>
              <a:gd name="connsiteX0" fmla="*/ 4923692 w 5134708"/>
              <a:gd name="connsiteY0" fmla="*/ 3235569 h 6400800"/>
              <a:gd name="connsiteX1" fmla="*/ 5008098 w 5134708"/>
              <a:gd name="connsiteY1" fmla="*/ 2912012 h 6400800"/>
              <a:gd name="connsiteX2" fmla="*/ 5134708 w 5134708"/>
              <a:gd name="connsiteY2" fmla="*/ 2799471 h 6400800"/>
              <a:gd name="connsiteX3" fmla="*/ 5106572 w 5134708"/>
              <a:gd name="connsiteY3" fmla="*/ 2644726 h 6400800"/>
              <a:gd name="connsiteX4" fmla="*/ 5078437 w 5134708"/>
              <a:gd name="connsiteY4" fmla="*/ 2574388 h 6400800"/>
              <a:gd name="connsiteX5" fmla="*/ 5008098 w 5134708"/>
              <a:gd name="connsiteY5" fmla="*/ 2504049 h 6400800"/>
              <a:gd name="connsiteX6" fmla="*/ 5036234 w 5134708"/>
              <a:gd name="connsiteY6" fmla="*/ 2433711 h 6400800"/>
              <a:gd name="connsiteX7" fmla="*/ 4937760 w 5134708"/>
              <a:gd name="connsiteY7" fmla="*/ 2475914 h 6400800"/>
              <a:gd name="connsiteX8" fmla="*/ 4895557 w 5134708"/>
              <a:gd name="connsiteY8" fmla="*/ 2405575 h 6400800"/>
              <a:gd name="connsiteX9" fmla="*/ 4951828 w 5134708"/>
              <a:gd name="connsiteY9" fmla="*/ 2518117 h 6400800"/>
              <a:gd name="connsiteX10" fmla="*/ 4909624 w 5134708"/>
              <a:gd name="connsiteY10" fmla="*/ 2560320 h 6400800"/>
              <a:gd name="connsiteX11" fmla="*/ 4783015 w 5134708"/>
              <a:gd name="connsiteY11" fmla="*/ 2504049 h 6400800"/>
              <a:gd name="connsiteX12" fmla="*/ 4797083 w 5134708"/>
              <a:gd name="connsiteY12" fmla="*/ 2419643 h 6400800"/>
              <a:gd name="connsiteX13" fmla="*/ 4572000 w 5134708"/>
              <a:gd name="connsiteY13" fmla="*/ 2419643 h 6400800"/>
              <a:gd name="connsiteX14" fmla="*/ 4529797 w 5134708"/>
              <a:gd name="connsiteY14" fmla="*/ 2489982 h 6400800"/>
              <a:gd name="connsiteX15" fmla="*/ 4529797 w 5134708"/>
              <a:gd name="connsiteY15" fmla="*/ 2405575 h 6400800"/>
              <a:gd name="connsiteX16" fmla="*/ 4262511 w 5134708"/>
              <a:gd name="connsiteY16" fmla="*/ 2335237 h 6400800"/>
              <a:gd name="connsiteX17" fmla="*/ 4234375 w 5134708"/>
              <a:gd name="connsiteY17" fmla="*/ 2208628 h 6400800"/>
              <a:gd name="connsiteX18" fmla="*/ 3798277 w 5134708"/>
              <a:gd name="connsiteY18" fmla="*/ 2110154 h 6400800"/>
              <a:gd name="connsiteX19" fmla="*/ 3559126 w 5134708"/>
              <a:gd name="connsiteY19" fmla="*/ 2124222 h 6400800"/>
              <a:gd name="connsiteX20" fmla="*/ 3376246 w 5134708"/>
              <a:gd name="connsiteY20" fmla="*/ 2039815 h 6400800"/>
              <a:gd name="connsiteX21" fmla="*/ 3221501 w 5134708"/>
              <a:gd name="connsiteY21" fmla="*/ 2067951 h 6400800"/>
              <a:gd name="connsiteX22" fmla="*/ 3137095 w 5134708"/>
              <a:gd name="connsiteY22" fmla="*/ 1969477 h 6400800"/>
              <a:gd name="connsiteX23" fmla="*/ 3080824 w 5134708"/>
              <a:gd name="connsiteY23" fmla="*/ 2011680 h 6400800"/>
              <a:gd name="connsiteX24" fmla="*/ 2996418 w 5134708"/>
              <a:gd name="connsiteY24" fmla="*/ 1969477 h 6400800"/>
              <a:gd name="connsiteX25" fmla="*/ 2940148 w 5134708"/>
              <a:gd name="connsiteY25" fmla="*/ 1997612 h 6400800"/>
              <a:gd name="connsiteX26" fmla="*/ 2546252 w 5134708"/>
              <a:gd name="connsiteY26" fmla="*/ 1856935 h 6400800"/>
              <a:gd name="connsiteX27" fmla="*/ 2278966 w 5134708"/>
              <a:gd name="connsiteY27" fmla="*/ 1842868 h 6400800"/>
              <a:gd name="connsiteX28" fmla="*/ 2447778 w 5134708"/>
              <a:gd name="connsiteY28" fmla="*/ 1603717 h 6400800"/>
              <a:gd name="connsiteX29" fmla="*/ 2475914 w 5134708"/>
              <a:gd name="connsiteY29" fmla="*/ 1477108 h 6400800"/>
              <a:gd name="connsiteX30" fmla="*/ 2644726 w 5134708"/>
              <a:gd name="connsiteY30" fmla="*/ 1336431 h 6400800"/>
              <a:gd name="connsiteX31" fmla="*/ 2644726 w 5134708"/>
              <a:gd name="connsiteY31" fmla="*/ 1237957 h 6400800"/>
              <a:gd name="connsiteX32" fmla="*/ 2644726 w 5134708"/>
              <a:gd name="connsiteY32" fmla="*/ 1237957 h 6400800"/>
              <a:gd name="connsiteX33" fmla="*/ 2574388 w 5134708"/>
              <a:gd name="connsiteY33" fmla="*/ 1111348 h 6400800"/>
              <a:gd name="connsiteX34" fmla="*/ 2518117 w 5134708"/>
              <a:gd name="connsiteY34" fmla="*/ 745588 h 6400800"/>
              <a:gd name="connsiteX35" fmla="*/ 2405575 w 5134708"/>
              <a:gd name="connsiteY35" fmla="*/ 633046 h 6400800"/>
              <a:gd name="connsiteX36" fmla="*/ 2293034 w 5134708"/>
              <a:gd name="connsiteY36" fmla="*/ 562708 h 6400800"/>
              <a:gd name="connsiteX37" fmla="*/ 2067951 w 5134708"/>
              <a:gd name="connsiteY37" fmla="*/ 436099 h 6400800"/>
              <a:gd name="connsiteX38" fmla="*/ 1856935 w 5134708"/>
              <a:gd name="connsiteY38" fmla="*/ 422031 h 6400800"/>
              <a:gd name="connsiteX39" fmla="*/ 1744394 w 5134708"/>
              <a:gd name="connsiteY39" fmla="*/ 422031 h 6400800"/>
              <a:gd name="connsiteX40" fmla="*/ 1688123 w 5134708"/>
              <a:gd name="connsiteY40" fmla="*/ 351692 h 6400800"/>
              <a:gd name="connsiteX41" fmla="*/ 1702191 w 5134708"/>
              <a:gd name="connsiteY41" fmla="*/ 253219 h 6400800"/>
              <a:gd name="connsiteX42" fmla="*/ 1688123 w 5134708"/>
              <a:gd name="connsiteY42" fmla="*/ 168812 h 6400800"/>
              <a:gd name="connsiteX43" fmla="*/ 1477108 w 5134708"/>
              <a:gd name="connsiteY43" fmla="*/ 154745 h 6400800"/>
              <a:gd name="connsiteX44" fmla="*/ 1322363 w 5134708"/>
              <a:gd name="connsiteY44" fmla="*/ 140677 h 6400800"/>
              <a:gd name="connsiteX45" fmla="*/ 1209821 w 5134708"/>
              <a:gd name="connsiteY45" fmla="*/ 84406 h 6400800"/>
              <a:gd name="connsiteX46" fmla="*/ 1055077 w 5134708"/>
              <a:gd name="connsiteY46" fmla="*/ 0 h 6400800"/>
              <a:gd name="connsiteX47" fmla="*/ 956603 w 5134708"/>
              <a:gd name="connsiteY47" fmla="*/ 112542 h 6400800"/>
              <a:gd name="connsiteX48" fmla="*/ 872197 w 5134708"/>
              <a:gd name="connsiteY48" fmla="*/ 98474 h 6400800"/>
              <a:gd name="connsiteX49" fmla="*/ 759655 w 5134708"/>
              <a:gd name="connsiteY49" fmla="*/ 154745 h 6400800"/>
              <a:gd name="connsiteX50" fmla="*/ 576775 w 5134708"/>
              <a:gd name="connsiteY50" fmla="*/ 140677 h 6400800"/>
              <a:gd name="connsiteX51" fmla="*/ 576775 w 5134708"/>
              <a:gd name="connsiteY51" fmla="*/ 140677 h 6400800"/>
              <a:gd name="connsiteX52" fmla="*/ 478301 w 5134708"/>
              <a:gd name="connsiteY52" fmla="*/ 70339 h 6400800"/>
              <a:gd name="connsiteX53" fmla="*/ 478301 w 5134708"/>
              <a:gd name="connsiteY53" fmla="*/ 70339 h 6400800"/>
              <a:gd name="connsiteX54" fmla="*/ 351692 w 5134708"/>
              <a:gd name="connsiteY54" fmla="*/ 126609 h 6400800"/>
              <a:gd name="connsiteX55" fmla="*/ 309489 w 5134708"/>
              <a:gd name="connsiteY55" fmla="*/ 211015 h 6400800"/>
              <a:gd name="connsiteX56" fmla="*/ 182880 w 5134708"/>
              <a:gd name="connsiteY56" fmla="*/ 323557 h 6400800"/>
              <a:gd name="connsiteX57" fmla="*/ 267286 w 5134708"/>
              <a:gd name="connsiteY57" fmla="*/ 450166 h 6400800"/>
              <a:gd name="connsiteX58" fmla="*/ 407963 w 5134708"/>
              <a:gd name="connsiteY58" fmla="*/ 520505 h 6400800"/>
              <a:gd name="connsiteX59" fmla="*/ 464234 w 5134708"/>
              <a:gd name="connsiteY59" fmla="*/ 647114 h 6400800"/>
              <a:gd name="connsiteX60" fmla="*/ 506437 w 5134708"/>
              <a:gd name="connsiteY60" fmla="*/ 759655 h 6400800"/>
              <a:gd name="connsiteX61" fmla="*/ 590843 w 5134708"/>
              <a:gd name="connsiteY61" fmla="*/ 801859 h 6400800"/>
              <a:gd name="connsiteX62" fmla="*/ 562708 w 5134708"/>
              <a:gd name="connsiteY62" fmla="*/ 928468 h 6400800"/>
              <a:gd name="connsiteX63" fmla="*/ 618978 w 5134708"/>
              <a:gd name="connsiteY63" fmla="*/ 1055077 h 6400800"/>
              <a:gd name="connsiteX64" fmla="*/ 520504 w 5134708"/>
              <a:gd name="connsiteY64" fmla="*/ 1167619 h 6400800"/>
              <a:gd name="connsiteX65" fmla="*/ 436098 w 5134708"/>
              <a:gd name="connsiteY65" fmla="*/ 1280160 h 6400800"/>
              <a:gd name="connsiteX66" fmla="*/ 436098 w 5134708"/>
              <a:gd name="connsiteY66" fmla="*/ 1280160 h 6400800"/>
              <a:gd name="connsiteX67" fmla="*/ 506437 w 5134708"/>
              <a:gd name="connsiteY67" fmla="*/ 1575582 h 6400800"/>
              <a:gd name="connsiteX68" fmla="*/ 576775 w 5134708"/>
              <a:gd name="connsiteY68" fmla="*/ 1617785 h 6400800"/>
              <a:gd name="connsiteX69" fmla="*/ 590843 w 5134708"/>
              <a:gd name="connsiteY69" fmla="*/ 1702191 h 6400800"/>
              <a:gd name="connsiteX70" fmla="*/ 562708 w 5134708"/>
              <a:gd name="connsiteY70" fmla="*/ 1730326 h 6400800"/>
              <a:gd name="connsiteX71" fmla="*/ 464234 w 5134708"/>
              <a:gd name="connsiteY71" fmla="*/ 1716259 h 6400800"/>
              <a:gd name="connsiteX72" fmla="*/ 407963 w 5134708"/>
              <a:gd name="connsiteY72" fmla="*/ 1772529 h 6400800"/>
              <a:gd name="connsiteX73" fmla="*/ 239151 w 5134708"/>
              <a:gd name="connsiteY73" fmla="*/ 1645920 h 6400800"/>
              <a:gd name="connsiteX74" fmla="*/ 281354 w 5134708"/>
              <a:gd name="connsiteY74" fmla="*/ 1603717 h 6400800"/>
              <a:gd name="connsiteX75" fmla="*/ 225083 w 5134708"/>
              <a:gd name="connsiteY75" fmla="*/ 1631852 h 6400800"/>
              <a:gd name="connsiteX76" fmla="*/ 211015 w 5134708"/>
              <a:gd name="connsiteY76" fmla="*/ 1603717 h 6400800"/>
              <a:gd name="connsiteX77" fmla="*/ 253218 w 5134708"/>
              <a:gd name="connsiteY77" fmla="*/ 1561514 h 6400800"/>
              <a:gd name="connsiteX78" fmla="*/ 98474 w 5134708"/>
              <a:gd name="connsiteY78" fmla="*/ 1547446 h 6400800"/>
              <a:gd name="connsiteX79" fmla="*/ 56271 w 5134708"/>
              <a:gd name="connsiteY79" fmla="*/ 1603717 h 6400800"/>
              <a:gd name="connsiteX80" fmla="*/ 70338 w 5134708"/>
              <a:gd name="connsiteY80" fmla="*/ 1688123 h 6400800"/>
              <a:gd name="connsiteX81" fmla="*/ 0 w 5134708"/>
              <a:gd name="connsiteY81" fmla="*/ 1702191 h 6400800"/>
              <a:gd name="connsiteX82" fmla="*/ 98474 w 5134708"/>
              <a:gd name="connsiteY82" fmla="*/ 1730326 h 6400800"/>
              <a:gd name="connsiteX83" fmla="*/ 42203 w 5134708"/>
              <a:gd name="connsiteY83" fmla="*/ 1899139 h 6400800"/>
              <a:gd name="connsiteX84" fmla="*/ 14068 w 5134708"/>
              <a:gd name="connsiteY84" fmla="*/ 1955409 h 6400800"/>
              <a:gd name="connsiteX85" fmla="*/ 84406 w 5134708"/>
              <a:gd name="connsiteY85" fmla="*/ 1969477 h 6400800"/>
              <a:gd name="connsiteX86" fmla="*/ 168812 w 5134708"/>
              <a:gd name="connsiteY86" fmla="*/ 2039815 h 6400800"/>
              <a:gd name="connsiteX87" fmla="*/ 126609 w 5134708"/>
              <a:gd name="connsiteY87" fmla="*/ 2110154 h 6400800"/>
              <a:gd name="connsiteX88" fmla="*/ 126609 w 5134708"/>
              <a:gd name="connsiteY88" fmla="*/ 2110154 h 6400800"/>
              <a:gd name="connsiteX89" fmla="*/ 239151 w 5134708"/>
              <a:gd name="connsiteY89" fmla="*/ 2222695 h 6400800"/>
              <a:gd name="connsiteX90" fmla="*/ 323557 w 5134708"/>
              <a:gd name="connsiteY90" fmla="*/ 2307102 h 6400800"/>
              <a:gd name="connsiteX91" fmla="*/ 407963 w 5134708"/>
              <a:gd name="connsiteY91" fmla="*/ 2349305 h 6400800"/>
              <a:gd name="connsiteX92" fmla="*/ 407963 w 5134708"/>
              <a:gd name="connsiteY92" fmla="*/ 2349305 h 6400800"/>
              <a:gd name="connsiteX93" fmla="*/ 618978 w 5134708"/>
              <a:gd name="connsiteY93" fmla="*/ 2461846 h 6400800"/>
              <a:gd name="connsiteX94" fmla="*/ 689317 w 5134708"/>
              <a:gd name="connsiteY94" fmla="*/ 2461846 h 6400800"/>
              <a:gd name="connsiteX95" fmla="*/ 815926 w 5134708"/>
              <a:gd name="connsiteY95" fmla="*/ 2447779 h 6400800"/>
              <a:gd name="connsiteX96" fmla="*/ 1209821 w 5134708"/>
              <a:gd name="connsiteY96" fmla="*/ 2743200 h 6400800"/>
              <a:gd name="connsiteX97" fmla="*/ 1139483 w 5134708"/>
              <a:gd name="connsiteY97" fmla="*/ 2785403 h 6400800"/>
              <a:gd name="connsiteX98" fmla="*/ 1111348 w 5134708"/>
              <a:gd name="connsiteY98" fmla="*/ 2926080 h 6400800"/>
              <a:gd name="connsiteX99" fmla="*/ 1041009 w 5134708"/>
              <a:gd name="connsiteY99" fmla="*/ 3080825 h 6400800"/>
              <a:gd name="connsiteX100" fmla="*/ 956603 w 5134708"/>
              <a:gd name="connsiteY100" fmla="*/ 3137095 h 6400800"/>
              <a:gd name="connsiteX101" fmla="*/ 872197 w 5134708"/>
              <a:gd name="connsiteY101" fmla="*/ 3094892 h 6400800"/>
              <a:gd name="connsiteX102" fmla="*/ 858129 w 5134708"/>
              <a:gd name="connsiteY102" fmla="*/ 3249637 h 6400800"/>
              <a:gd name="connsiteX103" fmla="*/ 928468 w 5134708"/>
              <a:gd name="connsiteY103" fmla="*/ 3249637 h 6400800"/>
              <a:gd name="connsiteX104" fmla="*/ 886264 w 5134708"/>
              <a:gd name="connsiteY104" fmla="*/ 3348111 h 6400800"/>
              <a:gd name="connsiteX105" fmla="*/ 956603 w 5134708"/>
              <a:gd name="connsiteY105" fmla="*/ 3418449 h 6400800"/>
              <a:gd name="connsiteX106" fmla="*/ 1069144 w 5134708"/>
              <a:gd name="connsiteY106" fmla="*/ 3502855 h 6400800"/>
              <a:gd name="connsiteX107" fmla="*/ 1111348 w 5134708"/>
              <a:gd name="connsiteY107" fmla="*/ 3573194 h 6400800"/>
              <a:gd name="connsiteX108" fmla="*/ 1055077 w 5134708"/>
              <a:gd name="connsiteY108" fmla="*/ 3742006 h 6400800"/>
              <a:gd name="connsiteX109" fmla="*/ 998806 w 5134708"/>
              <a:gd name="connsiteY109" fmla="*/ 3910819 h 6400800"/>
              <a:gd name="connsiteX110" fmla="*/ 1083212 w 5134708"/>
              <a:gd name="connsiteY110" fmla="*/ 4051495 h 6400800"/>
              <a:gd name="connsiteX111" fmla="*/ 1252024 w 5134708"/>
              <a:gd name="connsiteY111" fmla="*/ 4051495 h 6400800"/>
              <a:gd name="connsiteX112" fmla="*/ 1336431 w 5134708"/>
              <a:gd name="connsiteY112" fmla="*/ 4234375 h 6400800"/>
              <a:gd name="connsiteX113" fmla="*/ 1505243 w 5134708"/>
              <a:gd name="connsiteY113" fmla="*/ 4234375 h 6400800"/>
              <a:gd name="connsiteX114" fmla="*/ 1589649 w 5134708"/>
              <a:gd name="connsiteY114" fmla="*/ 4318782 h 6400800"/>
              <a:gd name="connsiteX115" fmla="*/ 1589649 w 5134708"/>
              <a:gd name="connsiteY115" fmla="*/ 4318782 h 6400800"/>
              <a:gd name="connsiteX116" fmla="*/ 1505243 w 5134708"/>
              <a:gd name="connsiteY116" fmla="*/ 4445391 h 6400800"/>
              <a:gd name="connsiteX117" fmla="*/ 1420837 w 5134708"/>
              <a:gd name="connsiteY117" fmla="*/ 4515729 h 6400800"/>
              <a:gd name="connsiteX118" fmla="*/ 1252024 w 5134708"/>
              <a:gd name="connsiteY118" fmla="*/ 4487594 h 6400800"/>
              <a:gd name="connsiteX119" fmla="*/ 1181686 w 5134708"/>
              <a:gd name="connsiteY119" fmla="*/ 4586068 h 6400800"/>
              <a:gd name="connsiteX120" fmla="*/ 1181686 w 5134708"/>
              <a:gd name="connsiteY120" fmla="*/ 4586068 h 6400800"/>
              <a:gd name="connsiteX121" fmla="*/ 1055077 w 5134708"/>
              <a:gd name="connsiteY121" fmla="*/ 4712677 h 6400800"/>
              <a:gd name="connsiteX122" fmla="*/ 1026941 w 5134708"/>
              <a:gd name="connsiteY122" fmla="*/ 4811151 h 6400800"/>
              <a:gd name="connsiteX123" fmla="*/ 956603 w 5134708"/>
              <a:gd name="connsiteY123" fmla="*/ 4754880 h 6400800"/>
              <a:gd name="connsiteX124" fmla="*/ 942535 w 5134708"/>
              <a:gd name="connsiteY124" fmla="*/ 4825219 h 6400800"/>
              <a:gd name="connsiteX125" fmla="*/ 745588 w 5134708"/>
              <a:gd name="connsiteY125" fmla="*/ 4923692 h 6400800"/>
              <a:gd name="connsiteX126" fmla="*/ 647114 w 5134708"/>
              <a:gd name="connsiteY126" fmla="*/ 5064369 h 6400800"/>
              <a:gd name="connsiteX127" fmla="*/ 675249 w 5134708"/>
              <a:gd name="connsiteY127" fmla="*/ 5190979 h 6400800"/>
              <a:gd name="connsiteX128" fmla="*/ 548640 w 5134708"/>
              <a:gd name="connsiteY128" fmla="*/ 5106572 h 6400800"/>
              <a:gd name="connsiteX129" fmla="*/ 548640 w 5134708"/>
              <a:gd name="connsiteY129" fmla="*/ 5106572 h 6400800"/>
              <a:gd name="connsiteX130" fmla="*/ 450166 w 5134708"/>
              <a:gd name="connsiteY130" fmla="*/ 5176911 h 6400800"/>
              <a:gd name="connsiteX131" fmla="*/ 590843 w 5134708"/>
              <a:gd name="connsiteY131" fmla="*/ 5613009 h 6400800"/>
              <a:gd name="connsiteX132" fmla="*/ 590843 w 5134708"/>
              <a:gd name="connsiteY132" fmla="*/ 5711483 h 6400800"/>
              <a:gd name="connsiteX133" fmla="*/ 661181 w 5134708"/>
              <a:gd name="connsiteY133" fmla="*/ 5852160 h 6400800"/>
              <a:gd name="connsiteX134" fmla="*/ 759655 w 5134708"/>
              <a:gd name="connsiteY134" fmla="*/ 5852160 h 6400800"/>
              <a:gd name="connsiteX135" fmla="*/ 872197 w 5134708"/>
              <a:gd name="connsiteY135" fmla="*/ 6077243 h 6400800"/>
              <a:gd name="connsiteX136" fmla="*/ 970671 w 5134708"/>
              <a:gd name="connsiteY136" fmla="*/ 6161649 h 6400800"/>
              <a:gd name="connsiteX137" fmla="*/ 1055077 w 5134708"/>
              <a:gd name="connsiteY137" fmla="*/ 6400800 h 6400800"/>
              <a:gd name="connsiteX138" fmla="*/ 1209821 w 5134708"/>
              <a:gd name="connsiteY138" fmla="*/ 6302326 h 6400800"/>
              <a:gd name="connsiteX139" fmla="*/ 1308295 w 5134708"/>
              <a:gd name="connsiteY139" fmla="*/ 6147582 h 6400800"/>
              <a:gd name="connsiteX140" fmla="*/ 1364566 w 5134708"/>
              <a:gd name="connsiteY140" fmla="*/ 6203852 h 6400800"/>
              <a:gd name="connsiteX141" fmla="*/ 1364566 w 5134708"/>
              <a:gd name="connsiteY141" fmla="*/ 6203852 h 6400800"/>
              <a:gd name="connsiteX142" fmla="*/ 1378634 w 5134708"/>
              <a:gd name="connsiteY142" fmla="*/ 6147582 h 6400800"/>
              <a:gd name="connsiteX143" fmla="*/ 1448972 w 5134708"/>
              <a:gd name="connsiteY143" fmla="*/ 6119446 h 6400800"/>
              <a:gd name="connsiteX144" fmla="*/ 1448972 w 5134708"/>
              <a:gd name="connsiteY144" fmla="*/ 6119446 h 6400800"/>
              <a:gd name="connsiteX145" fmla="*/ 1434904 w 5134708"/>
              <a:gd name="connsiteY145" fmla="*/ 6035040 h 6400800"/>
              <a:gd name="connsiteX146" fmla="*/ 1434904 w 5134708"/>
              <a:gd name="connsiteY146" fmla="*/ 5894363 h 6400800"/>
              <a:gd name="connsiteX147" fmla="*/ 1575581 w 5134708"/>
              <a:gd name="connsiteY147" fmla="*/ 5908431 h 6400800"/>
              <a:gd name="connsiteX148" fmla="*/ 1603717 w 5134708"/>
              <a:gd name="connsiteY148" fmla="*/ 5781822 h 6400800"/>
              <a:gd name="connsiteX149" fmla="*/ 1547446 w 5134708"/>
              <a:gd name="connsiteY149" fmla="*/ 5711483 h 6400800"/>
              <a:gd name="connsiteX150" fmla="*/ 1533378 w 5134708"/>
              <a:gd name="connsiteY150" fmla="*/ 5570806 h 6400800"/>
              <a:gd name="connsiteX151" fmla="*/ 1603717 w 5134708"/>
              <a:gd name="connsiteY151" fmla="*/ 5514535 h 6400800"/>
              <a:gd name="connsiteX152" fmla="*/ 1519311 w 5134708"/>
              <a:gd name="connsiteY152" fmla="*/ 5500468 h 6400800"/>
              <a:gd name="connsiteX153" fmla="*/ 1617784 w 5134708"/>
              <a:gd name="connsiteY153" fmla="*/ 5359791 h 6400800"/>
              <a:gd name="connsiteX154" fmla="*/ 2110154 w 5134708"/>
              <a:gd name="connsiteY154" fmla="*/ 5753686 h 6400800"/>
              <a:gd name="connsiteX155" fmla="*/ 2110154 w 5134708"/>
              <a:gd name="connsiteY155" fmla="*/ 5514535 h 6400800"/>
              <a:gd name="connsiteX156" fmla="*/ 2236763 w 5134708"/>
              <a:gd name="connsiteY156" fmla="*/ 5317588 h 6400800"/>
              <a:gd name="connsiteX157" fmla="*/ 2363372 w 5134708"/>
              <a:gd name="connsiteY157" fmla="*/ 5345723 h 6400800"/>
              <a:gd name="connsiteX158" fmla="*/ 2518117 w 5134708"/>
              <a:gd name="connsiteY158" fmla="*/ 5331655 h 6400800"/>
              <a:gd name="connsiteX159" fmla="*/ 2532184 w 5134708"/>
              <a:gd name="connsiteY159" fmla="*/ 5247249 h 6400800"/>
              <a:gd name="connsiteX160" fmla="*/ 2532184 w 5134708"/>
              <a:gd name="connsiteY160" fmla="*/ 5219114 h 6400800"/>
              <a:gd name="connsiteX161" fmla="*/ 2672861 w 5134708"/>
              <a:gd name="connsiteY161" fmla="*/ 5106572 h 6400800"/>
              <a:gd name="connsiteX162" fmla="*/ 2827606 w 5134708"/>
              <a:gd name="connsiteY162" fmla="*/ 5036234 h 6400800"/>
              <a:gd name="connsiteX163" fmla="*/ 2729132 w 5134708"/>
              <a:gd name="connsiteY163" fmla="*/ 4923692 h 6400800"/>
              <a:gd name="connsiteX164" fmla="*/ 2743200 w 5134708"/>
              <a:gd name="connsiteY164" fmla="*/ 4853354 h 6400800"/>
              <a:gd name="connsiteX165" fmla="*/ 2841674 w 5134708"/>
              <a:gd name="connsiteY165" fmla="*/ 4825219 h 6400800"/>
              <a:gd name="connsiteX166" fmla="*/ 2827606 w 5134708"/>
              <a:gd name="connsiteY166" fmla="*/ 4740812 h 6400800"/>
              <a:gd name="connsiteX167" fmla="*/ 3179298 w 5134708"/>
              <a:gd name="connsiteY167" fmla="*/ 4740812 h 6400800"/>
              <a:gd name="connsiteX168" fmla="*/ 3123028 w 5134708"/>
              <a:gd name="connsiteY168" fmla="*/ 4586068 h 6400800"/>
              <a:gd name="connsiteX169" fmla="*/ 3207434 w 5134708"/>
              <a:gd name="connsiteY169" fmla="*/ 4501662 h 6400800"/>
              <a:gd name="connsiteX170" fmla="*/ 3207434 w 5134708"/>
              <a:gd name="connsiteY170" fmla="*/ 4360985 h 6400800"/>
              <a:gd name="connsiteX171" fmla="*/ 3151163 w 5134708"/>
              <a:gd name="connsiteY171" fmla="*/ 4248443 h 6400800"/>
              <a:gd name="connsiteX172" fmla="*/ 3094892 w 5134708"/>
              <a:gd name="connsiteY172" fmla="*/ 4290646 h 6400800"/>
              <a:gd name="connsiteX173" fmla="*/ 3094892 w 5134708"/>
              <a:gd name="connsiteY173" fmla="*/ 4079631 h 6400800"/>
              <a:gd name="connsiteX174" fmla="*/ 3123028 w 5134708"/>
              <a:gd name="connsiteY174" fmla="*/ 4051495 h 6400800"/>
              <a:gd name="connsiteX175" fmla="*/ 3066757 w 5134708"/>
              <a:gd name="connsiteY175" fmla="*/ 3967089 h 6400800"/>
              <a:gd name="connsiteX176" fmla="*/ 3066757 w 5134708"/>
              <a:gd name="connsiteY176" fmla="*/ 3812345 h 6400800"/>
              <a:gd name="connsiteX177" fmla="*/ 3024554 w 5134708"/>
              <a:gd name="connsiteY177" fmla="*/ 3727939 h 6400800"/>
              <a:gd name="connsiteX178" fmla="*/ 3024554 w 5134708"/>
              <a:gd name="connsiteY178" fmla="*/ 3671668 h 6400800"/>
              <a:gd name="connsiteX179" fmla="*/ 3151163 w 5134708"/>
              <a:gd name="connsiteY179" fmla="*/ 3545059 h 6400800"/>
              <a:gd name="connsiteX180" fmla="*/ 3319975 w 5134708"/>
              <a:gd name="connsiteY180" fmla="*/ 3559126 h 6400800"/>
              <a:gd name="connsiteX181" fmla="*/ 3404381 w 5134708"/>
              <a:gd name="connsiteY181" fmla="*/ 3657600 h 6400800"/>
              <a:gd name="connsiteX182" fmla="*/ 3488788 w 5134708"/>
              <a:gd name="connsiteY182" fmla="*/ 3699803 h 6400800"/>
              <a:gd name="connsiteX183" fmla="*/ 3615397 w 5134708"/>
              <a:gd name="connsiteY183" fmla="*/ 3699803 h 6400800"/>
              <a:gd name="connsiteX184" fmla="*/ 3727938 w 5134708"/>
              <a:gd name="connsiteY184" fmla="*/ 3882683 h 6400800"/>
              <a:gd name="connsiteX185" fmla="*/ 3756074 w 5134708"/>
              <a:gd name="connsiteY185" fmla="*/ 4121834 h 6400800"/>
              <a:gd name="connsiteX186" fmla="*/ 3840480 w 5134708"/>
              <a:gd name="connsiteY186" fmla="*/ 4220308 h 6400800"/>
              <a:gd name="connsiteX187" fmla="*/ 4192172 w 5134708"/>
              <a:gd name="connsiteY187" fmla="*/ 4248443 h 6400800"/>
              <a:gd name="connsiteX188" fmla="*/ 4459458 w 5134708"/>
              <a:gd name="connsiteY188" fmla="*/ 4234375 h 6400800"/>
              <a:gd name="connsiteX189" fmla="*/ 4557932 w 5134708"/>
              <a:gd name="connsiteY189" fmla="*/ 4234375 h 6400800"/>
              <a:gd name="connsiteX190" fmla="*/ 4557932 w 5134708"/>
              <a:gd name="connsiteY190" fmla="*/ 4023360 h 6400800"/>
              <a:gd name="connsiteX191" fmla="*/ 4600135 w 5134708"/>
              <a:gd name="connsiteY191" fmla="*/ 3868615 h 6400800"/>
              <a:gd name="connsiteX192" fmla="*/ 4572000 w 5134708"/>
              <a:gd name="connsiteY192" fmla="*/ 3601329 h 6400800"/>
              <a:gd name="connsiteX193" fmla="*/ 4600135 w 5134708"/>
              <a:gd name="connsiteY193" fmla="*/ 3516923 h 6400800"/>
              <a:gd name="connsiteX194" fmla="*/ 4417255 w 5134708"/>
              <a:gd name="connsiteY194" fmla="*/ 3460652 h 6400800"/>
              <a:gd name="connsiteX195" fmla="*/ 4473526 w 5134708"/>
              <a:gd name="connsiteY195" fmla="*/ 3319975 h 6400800"/>
              <a:gd name="connsiteX196" fmla="*/ 4403188 w 5134708"/>
              <a:gd name="connsiteY196" fmla="*/ 3263705 h 6400800"/>
              <a:gd name="connsiteX197" fmla="*/ 4445391 w 5134708"/>
              <a:gd name="connsiteY197" fmla="*/ 3123028 h 6400800"/>
              <a:gd name="connsiteX198" fmla="*/ 4572000 w 5134708"/>
              <a:gd name="connsiteY198" fmla="*/ 3179299 h 6400800"/>
              <a:gd name="connsiteX199" fmla="*/ 4684541 w 5134708"/>
              <a:gd name="connsiteY199" fmla="*/ 3038622 h 6400800"/>
              <a:gd name="connsiteX200" fmla="*/ 4783015 w 5134708"/>
              <a:gd name="connsiteY200" fmla="*/ 3137095 h 6400800"/>
              <a:gd name="connsiteX201" fmla="*/ 4811151 w 5134708"/>
              <a:gd name="connsiteY201" fmla="*/ 3249637 h 6400800"/>
              <a:gd name="connsiteX202" fmla="*/ 4867421 w 5134708"/>
              <a:gd name="connsiteY202" fmla="*/ 3193366 h 6400800"/>
              <a:gd name="connsiteX203" fmla="*/ 4923692 w 5134708"/>
              <a:gd name="connsiteY203" fmla="*/ 3235569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5134708" h="6400800">
                <a:moveTo>
                  <a:pt x="4923692" y="3235569"/>
                </a:moveTo>
                <a:lnTo>
                  <a:pt x="5008098" y="2912012"/>
                </a:lnTo>
                <a:lnTo>
                  <a:pt x="5134708" y="2799471"/>
                </a:lnTo>
                <a:lnTo>
                  <a:pt x="5106572" y="2644726"/>
                </a:lnTo>
                <a:lnTo>
                  <a:pt x="5078437" y="2574388"/>
                </a:lnTo>
                <a:lnTo>
                  <a:pt x="5008098" y="2504049"/>
                </a:lnTo>
                <a:lnTo>
                  <a:pt x="5036234" y="2433711"/>
                </a:lnTo>
                <a:lnTo>
                  <a:pt x="4937760" y="2475914"/>
                </a:lnTo>
                <a:lnTo>
                  <a:pt x="4895557" y="2405575"/>
                </a:lnTo>
                <a:lnTo>
                  <a:pt x="4951828" y="2518117"/>
                </a:lnTo>
                <a:lnTo>
                  <a:pt x="4909624" y="2560320"/>
                </a:lnTo>
                <a:lnTo>
                  <a:pt x="4783015" y="2504049"/>
                </a:lnTo>
                <a:lnTo>
                  <a:pt x="4797083" y="2419643"/>
                </a:lnTo>
                <a:lnTo>
                  <a:pt x="4572000" y="2419643"/>
                </a:lnTo>
                <a:lnTo>
                  <a:pt x="4529797" y="2489982"/>
                </a:lnTo>
                <a:lnTo>
                  <a:pt x="4529797" y="2405575"/>
                </a:lnTo>
                <a:lnTo>
                  <a:pt x="4262511" y="2335237"/>
                </a:lnTo>
                <a:lnTo>
                  <a:pt x="4234375" y="2208628"/>
                </a:lnTo>
                <a:lnTo>
                  <a:pt x="3798277" y="2110154"/>
                </a:lnTo>
                <a:lnTo>
                  <a:pt x="3559126" y="2124222"/>
                </a:lnTo>
                <a:lnTo>
                  <a:pt x="3376246" y="2039815"/>
                </a:lnTo>
                <a:lnTo>
                  <a:pt x="3221501" y="2067951"/>
                </a:lnTo>
                <a:lnTo>
                  <a:pt x="3137095" y="1969477"/>
                </a:lnTo>
                <a:lnTo>
                  <a:pt x="3080824" y="2011680"/>
                </a:lnTo>
                <a:lnTo>
                  <a:pt x="2996418" y="1969477"/>
                </a:lnTo>
                <a:lnTo>
                  <a:pt x="2940148" y="1997612"/>
                </a:lnTo>
                <a:lnTo>
                  <a:pt x="2546252" y="1856935"/>
                </a:lnTo>
                <a:lnTo>
                  <a:pt x="2278966" y="1842868"/>
                </a:lnTo>
                <a:lnTo>
                  <a:pt x="2447778" y="1603717"/>
                </a:lnTo>
                <a:lnTo>
                  <a:pt x="2475914" y="1477108"/>
                </a:lnTo>
                <a:lnTo>
                  <a:pt x="2644726" y="1336431"/>
                </a:lnTo>
                <a:lnTo>
                  <a:pt x="2644726" y="1237957"/>
                </a:lnTo>
                <a:lnTo>
                  <a:pt x="2644726" y="1237957"/>
                </a:lnTo>
                <a:lnTo>
                  <a:pt x="2574388" y="1111348"/>
                </a:lnTo>
                <a:lnTo>
                  <a:pt x="2518117" y="745588"/>
                </a:lnTo>
                <a:lnTo>
                  <a:pt x="2405575" y="633046"/>
                </a:lnTo>
                <a:lnTo>
                  <a:pt x="2293034" y="562708"/>
                </a:lnTo>
                <a:lnTo>
                  <a:pt x="2067951" y="436099"/>
                </a:lnTo>
                <a:lnTo>
                  <a:pt x="1856935" y="422031"/>
                </a:lnTo>
                <a:lnTo>
                  <a:pt x="1744394" y="422031"/>
                </a:lnTo>
                <a:lnTo>
                  <a:pt x="1688123" y="351692"/>
                </a:lnTo>
                <a:lnTo>
                  <a:pt x="1702191" y="253219"/>
                </a:lnTo>
                <a:lnTo>
                  <a:pt x="1688123" y="168812"/>
                </a:lnTo>
                <a:lnTo>
                  <a:pt x="1477108" y="154745"/>
                </a:lnTo>
                <a:lnTo>
                  <a:pt x="1322363" y="140677"/>
                </a:lnTo>
                <a:lnTo>
                  <a:pt x="1209821" y="84406"/>
                </a:lnTo>
                <a:lnTo>
                  <a:pt x="1055077" y="0"/>
                </a:lnTo>
                <a:lnTo>
                  <a:pt x="956603" y="112542"/>
                </a:lnTo>
                <a:lnTo>
                  <a:pt x="872197" y="98474"/>
                </a:lnTo>
                <a:lnTo>
                  <a:pt x="759655" y="154745"/>
                </a:lnTo>
                <a:lnTo>
                  <a:pt x="576775" y="140677"/>
                </a:lnTo>
                <a:lnTo>
                  <a:pt x="576775" y="140677"/>
                </a:lnTo>
                <a:lnTo>
                  <a:pt x="478301" y="70339"/>
                </a:lnTo>
                <a:lnTo>
                  <a:pt x="478301" y="70339"/>
                </a:lnTo>
                <a:lnTo>
                  <a:pt x="351692" y="126609"/>
                </a:lnTo>
                <a:lnTo>
                  <a:pt x="309489" y="211015"/>
                </a:lnTo>
                <a:lnTo>
                  <a:pt x="182880" y="323557"/>
                </a:lnTo>
                <a:lnTo>
                  <a:pt x="267286" y="450166"/>
                </a:lnTo>
                <a:lnTo>
                  <a:pt x="407963" y="520505"/>
                </a:lnTo>
                <a:lnTo>
                  <a:pt x="464234" y="647114"/>
                </a:lnTo>
                <a:lnTo>
                  <a:pt x="506437" y="759655"/>
                </a:lnTo>
                <a:lnTo>
                  <a:pt x="590843" y="801859"/>
                </a:lnTo>
                <a:lnTo>
                  <a:pt x="562708" y="928468"/>
                </a:lnTo>
                <a:lnTo>
                  <a:pt x="618978" y="1055077"/>
                </a:lnTo>
                <a:lnTo>
                  <a:pt x="520504" y="1167619"/>
                </a:lnTo>
                <a:lnTo>
                  <a:pt x="436098" y="1280160"/>
                </a:lnTo>
                <a:lnTo>
                  <a:pt x="436098" y="1280160"/>
                </a:lnTo>
                <a:lnTo>
                  <a:pt x="506437" y="1575582"/>
                </a:lnTo>
                <a:lnTo>
                  <a:pt x="576775" y="1617785"/>
                </a:lnTo>
                <a:lnTo>
                  <a:pt x="590843" y="1702191"/>
                </a:lnTo>
                <a:lnTo>
                  <a:pt x="562708" y="1730326"/>
                </a:lnTo>
                <a:lnTo>
                  <a:pt x="464234" y="1716259"/>
                </a:lnTo>
                <a:lnTo>
                  <a:pt x="407963" y="1772529"/>
                </a:lnTo>
                <a:lnTo>
                  <a:pt x="239151" y="1645920"/>
                </a:lnTo>
                <a:lnTo>
                  <a:pt x="281354" y="1603717"/>
                </a:lnTo>
                <a:lnTo>
                  <a:pt x="225083" y="1631852"/>
                </a:lnTo>
                <a:lnTo>
                  <a:pt x="211015" y="1603717"/>
                </a:lnTo>
                <a:lnTo>
                  <a:pt x="253218" y="1561514"/>
                </a:lnTo>
                <a:lnTo>
                  <a:pt x="98474" y="1547446"/>
                </a:lnTo>
                <a:lnTo>
                  <a:pt x="56271" y="1603717"/>
                </a:lnTo>
                <a:lnTo>
                  <a:pt x="70338" y="1688123"/>
                </a:lnTo>
                <a:lnTo>
                  <a:pt x="0" y="1702191"/>
                </a:lnTo>
                <a:lnTo>
                  <a:pt x="98474" y="1730326"/>
                </a:lnTo>
                <a:lnTo>
                  <a:pt x="42203" y="1899139"/>
                </a:lnTo>
                <a:lnTo>
                  <a:pt x="14068" y="1955409"/>
                </a:lnTo>
                <a:lnTo>
                  <a:pt x="84406" y="1969477"/>
                </a:lnTo>
                <a:lnTo>
                  <a:pt x="168812" y="2039815"/>
                </a:lnTo>
                <a:lnTo>
                  <a:pt x="126609" y="2110154"/>
                </a:lnTo>
                <a:lnTo>
                  <a:pt x="126609" y="2110154"/>
                </a:lnTo>
                <a:lnTo>
                  <a:pt x="239151" y="2222695"/>
                </a:lnTo>
                <a:lnTo>
                  <a:pt x="323557" y="2307102"/>
                </a:lnTo>
                <a:lnTo>
                  <a:pt x="407963" y="2349305"/>
                </a:lnTo>
                <a:lnTo>
                  <a:pt x="407963" y="2349305"/>
                </a:lnTo>
                <a:lnTo>
                  <a:pt x="618978" y="2461846"/>
                </a:lnTo>
                <a:lnTo>
                  <a:pt x="689317" y="2461846"/>
                </a:lnTo>
                <a:lnTo>
                  <a:pt x="815926" y="2447779"/>
                </a:lnTo>
                <a:lnTo>
                  <a:pt x="1209821" y="2743200"/>
                </a:lnTo>
                <a:lnTo>
                  <a:pt x="1139483" y="2785403"/>
                </a:lnTo>
                <a:lnTo>
                  <a:pt x="1111348" y="2926080"/>
                </a:lnTo>
                <a:lnTo>
                  <a:pt x="1041009" y="3080825"/>
                </a:lnTo>
                <a:lnTo>
                  <a:pt x="956603" y="3137095"/>
                </a:lnTo>
                <a:lnTo>
                  <a:pt x="872197" y="3094892"/>
                </a:lnTo>
                <a:lnTo>
                  <a:pt x="858129" y="3249637"/>
                </a:lnTo>
                <a:lnTo>
                  <a:pt x="928468" y="3249637"/>
                </a:lnTo>
                <a:lnTo>
                  <a:pt x="886264" y="3348111"/>
                </a:lnTo>
                <a:lnTo>
                  <a:pt x="956603" y="3418449"/>
                </a:lnTo>
                <a:lnTo>
                  <a:pt x="1069144" y="3502855"/>
                </a:lnTo>
                <a:lnTo>
                  <a:pt x="1111348" y="3573194"/>
                </a:lnTo>
                <a:lnTo>
                  <a:pt x="1055077" y="3742006"/>
                </a:lnTo>
                <a:lnTo>
                  <a:pt x="998806" y="3910819"/>
                </a:lnTo>
                <a:lnTo>
                  <a:pt x="1083212" y="4051495"/>
                </a:lnTo>
                <a:lnTo>
                  <a:pt x="1252024" y="4051495"/>
                </a:lnTo>
                <a:lnTo>
                  <a:pt x="1336431" y="4234375"/>
                </a:lnTo>
                <a:lnTo>
                  <a:pt x="1505243" y="4234375"/>
                </a:lnTo>
                <a:lnTo>
                  <a:pt x="1589649" y="4318782"/>
                </a:lnTo>
                <a:lnTo>
                  <a:pt x="1589649" y="4318782"/>
                </a:lnTo>
                <a:lnTo>
                  <a:pt x="1505243" y="4445391"/>
                </a:lnTo>
                <a:lnTo>
                  <a:pt x="1420837" y="4515729"/>
                </a:lnTo>
                <a:lnTo>
                  <a:pt x="1252024" y="4487594"/>
                </a:lnTo>
                <a:lnTo>
                  <a:pt x="1181686" y="4586068"/>
                </a:lnTo>
                <a:lnTo>
                  <a:pt x="1181686" y="4586068"/>
                </a:lnTo>
                <a:lnTo>
                  <a:pt x="1055077" y="4712677"/>
                </a:lnTo>
                <a:lnTo>
                  <a:pt x="1026941" y="4811151"/>
                </a:lnTo>
                <a:lnTo>
                  <a:pt x="956603" y="4754880"/>
                </a:lnTo>
                <a:lnTo>
                  <a:pt x="942535" y="4825219"/>
                </a:lnTo>
                <a:lnTo>
                  <a:pt x="745588" y="4923692"/>
                </a:lnTo>
                <a:lnTo>
                  <a:pt x="647114" y="5064369"/>
                </a:lnTo>
                <a:lnTo>
                  <a:pt x="675249" y="5190979"/>
                </a:lnTo>
                <a:lnTo>
                  <a:pt x="548640" y="5106572"/>
                </a:lnTo>
                <a:lnTo>
                  <a:pt x="548640" y="5106572"/>
                </a:lnTo>
                <a:lnTo>
                  <a:pt x="450166" y="5176911"/>
                </a:lnTo>
                <a:lnTo>
                  <a:pt x="590843" y="5613009"/>
                </a:lnTo>
                <a:lnTo>
                  <a:pt x="590843" y="5711483"/>
                </a:lnTo>
                <a:lnTo>
                  <a:pt x="661181" y="5852160"/>
                </a:lnTo>
                <a:lnTo>
                  <a:pt x="759655" y="5852160"/>
                </a:lnTo>
                <a:lnTo>
                  <a:pt x="872197" y="6077243"/>
                </a:lnTo>
                <a:lnTo>
                  <a:pt x="970671" y="6161649"/>
                </a:lnTo>
                <a:lnTo>
                  <a:pt x="1055077" y="6400800"/>
                </a:lnTo>
                <a:lnTo>
                  <a:pt x="1209821" y="6302326"/>
                </a:lnTo>
                <a:lnTo>
                  <a:pt x="1308295" y="6147582"/>
                </a:lnTo>
                <a:lnTo>
                  <a:pt x="1364566" y="6203852"/>
                </a:lnTo>
                <a:lnTo>
                  <a:pt x="1364566" y="6203852"/>
                </a:lnTo>
                <a:lnTo>
                  <a:pt x="1378634" y="6147582"/>
                </a:lnTo>
                <a:lnTo>
                  <a:pt x="1448972" y="6119446"/>
                </a:lnTo>
                <a:lnTo>
                  <a:pt x="1448972" y="6119446"/>
                </a:lnTo>
                <a:lnTo>
                  <a:pt x="1434904" y="6035040"/>
                </a:lnTo>
                <a:lnTo>
                  <a:pt x="1434904" y="5894363"/>
                </a:lnTo>
                <a:lnTo>
                  <a:pt x="1575581" y="5908431"/>
                </a:lnTo>
                <a:lnTo>
                  <a:pt x="1603717" y="5781822"/>
                </a:lnTo>
                <a:lnTo>
                  <a:pt x="1547446" y="5711483"/>
                </a:lnTo>
                <a:lnTo>
                  <a:pt x="1533378" y="5570806"/>
                </a:lnTo>
                <a:lnTo>
                  <a:pt x="1603717" y="5514535"/>
                </a:lnTo>
                <a:lnTo>
                  <a:pt x="1519311" y="5500468"/>
                </a:lnTo>
                <a:lnTo>
                  <a:pt x="1617784" y="5359791"/>
                </a:lnTo>
                <a:lnTo>
                  <a:pt x="2110154" y="5753686"/>
                </a:lnTo>
                <a:lnTo>
                  <a:pt x="2110154" y="5514535"/>
                </a:lnTo>
                <a:lnTo>
                  <a:pt x="2236763" y="5317588"/>
                </a:lnTo>
                <a:lnTo>
                  <a:pt x="2363372" y="5345723"/>
                </a:lnTo>
                <a:lnTo>
                  <a:pt x="2518117" y="5331655"/>
                </a:lnTo>
                <a:lnTo>
                  <a:pt x="2532184" y="5247249"/>
                </a:lnTo>
                <a:lnTo>
                  <a:pt x="2532184" y="5219114"/>
                </a:lnTo>
                <a:lnTo>
                  <a:pt x="2672861" y="5106572"/>
                </a:lnTo>
                <a:lnTo>
                  <a:pt x="2827606" y="5036234"/>
                </a:lnTo>
                <a:lnTo>
                  <a:pt x="2729132" y="4923692"/>
                </a:lnTo>
                <a:lnTo>
                  <a:pt x="2743200" y="4853354"/>
                </a:lnTo>
                <a:lnTo>
                  <a:pt x="2841674" y="4825219"/>
                </a:lnTo>
                <a:lnTo>
                  <a:pt x="2827606" y="4740812"/>
                </a:lnTo>
                <a:lnTo>
                  <a:pt x="3179298" y="4740812"/>
                </a:lnTo>
                <a:lnTo>
                  <a:pt x="3123028" y="4586068"/>
                </a:lnTo>
                <a:lnTo>
                  <a:pt x="3207434" y="4501662"/>
                </a:lnTo>
                <a:lnTo>
                  <a:pt x="3207434" y="4360985"/>
                </a:lnTo>
                <a:lnTo>
                  <a:pt x="3151163" y="4248443"/>
                </a:lnTo>
                <a:lnTo>
                  <a:pt x="3094892" y="4290646"/>
                </a:lnTo>
                <a:lnTo>
                  <a:pt x="3094892" y="4079631"/>
                </a:lnTo>
                <a:lnTo>
                  <a:pt x="3123028" y="4051495"/>
                </a:lnTo>
                <a:lnTo>
                  <a:pt x="3066757" y="3967089"/>
                </a:lnTo>
                <a:lnTo>
                  <a:pt x="3066757" y="3812345"/>
                </a:lnTo>
                <a:lnTo>
                  <a:pt x="3024554" y="3727939"/>
                </a:lnTo>
                <a:lnTo>
                  <a:pt x="3024554" y="3671668"/>
                </a:lnTo>
                <a:lnTo>
                  <a:pt x="3151163" y="3545059"/>
                </a:lnTo>
                <a:lnTo>
                  <a:pt x="3319975" y="3559126"/>
                </a:lnTo>
                <a:lnTo>
                  <a:pt x="3404381" y="3657600"/>
                </a:lnTo>
                <a:lnTo>
                  <a:pt x="3488788" y="3699803"/>
                </a:lnTo>
                <a:lnTo>
                  <a:pt x="3615397" y="3699803"/>
                </a:lnTo>
                <a:lnTo>
                  <a:pt x="3727938" y="3882683"/>
                </a:lnTo>
                <a:lnTo>
                  <a:pt x="3756074" y="4121834"/>
                </a:lnTo>
                <a:lnTo>
                  <a:pt x="3840480" y="4220308"/>
                </a:lnTo>
                <a:lnTo>
                  <a:pt x="4192172" y="4248443"/>
                </a:lnTo>
                <a:lnTo>
                  <a:pt x="4459458" y="4234375"/>
                </a:lnTo>
                <a:lnTo>
                  <a:pt x="4557932" y="4234375"/>
                </a:lnTo>
                <a:lnTo>
                  <a:pt x="4557932" y="4023360"/>
                </a:lnTo>
                <a:lnTo>
                  <a:pt x="4600135" y="3868615"/>
                </a:lnTo>
                <a:lnTo>
                  <a:pt x="4572000" y="3601329"/>
                </a:lnTo>
                <a:lnTo>
                  <a:pt x="4600135" y="3516923"/>
                </a:lnTo>
                <a:lnTo>
                  <a:pt x="4417255" y="3460652"/>
                </a:lnTo>
                <a:lnTo>
                  <a:pt x="4473526" y="3319975"/>
                </a:lnTo>
                <a:lnTo>
                  <a:pt x="4403188" y="3263705"/>
                </a:lnTo>
                <a:lnTo>
                  <a:pt x="4445391" y="3123028"/>
                </a:lnTo>
                <a:lnTo>
                  <a:pt x="4572000" y="3179299"/>
                </a:lnTo>
                <a:lnTo>
                  <a:pt x="4684541" y="3038622"/>
                </a:lnTo>
                <a:lnTo>
                  <a:pt x="4783015" y="3137095"/>
                </a:lnTo>
                <a:lnTo>
                  <a:pt x="4811151" y="3249637"/>
                </a:lnTo>
                <a:lnTo>
                  <a:pt x="4867421" y="3193366"/>
                </a:lnTo>
                <a:lnTo>
                  <a:pt x="4923692" y="3235569"/>
                </a:lnTo>
                <a:close/>
              </a:path>
            </a:pathLst>
          </a:custGeom>
          <a:solidFill>
            <a:schemeClr val="accent2">
              <a:lumMod val="75000"/>
            </a:schemeClr>
          </a:solidFill>
          <a:ln w="0">
            <a:solidFill>
              <a:schemeClr val="accent2">
                <a:lumMod val="75000"/>
              </a:schemeClr>
            </a:solidFill>
          </a:ln>
          <a:scene3d>
            <a:camera prst="orthographicFront">
              <a:rot lat="0" lon="131806" rev="1993467"/>
            </a:camera>
            <a:lightRig rig="threePt" dir="t"/>
          </a:scene3d>
          <a:sp3d>
            <a:bevelB h="508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8" name="図 17"/>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5102" r="100000"/>
                    </a14:imgEffect>
                  </a14:imgLayer>
                </a14:imgProps>
              </a:ext>
              <a:ext uri="{28A0092B-C50C-407E-A947-70E740481C1C}">
                <a14:useLocalDpi xmlns:a14="http://schemas.microsoft.com/office/drawing/2010/main"/>
              </a:ext>
            </a:extLst>
          </a:blip>
          <a:stretch>
            <a:fillRect/>
          </a:stretch>
        </p:blipFill>
        <p:spPr>
          <a:xfrm>
            <a:off x="3568449" y="1482745"/>
            <a:ext cx="1182383" cy="1640859"/>
          </a:xfrm>
          <a:prstGeom prst="rect">
            <a:avLst/>
          </a:prstGeom>
        </p:spPr>
      </p:pic>
      <p:sp>
        <p:nvSpPr>
          <p:cNvPr id="16" name="テキスト ボックス 15"/>
          <p:cNvSpPr txBox="1"/>
          <p:nvPr/>
        </p:nvSpPr>
        <p:spPr>
          <a:xfrm>
            <a:off x="7059090" y="4253616"/>
            <a:ext cx="788231" cy="369332"/>
          </a:xfrm>
          <a:prstGeom prst="rect">
            <a:avLst/>
          </a:prstGeom>
          <a:noFill/>
        </p:spPr>
        <p:txBody>
          <a:bodyPr wrap="square" rtlCol="0">
            <a:spAutoFit/>
          </a:bodyPr>
          <a:lstStyle/>
          <a:p>
            <a:pPr algn="ctr"/>
            <a:r>
              <a:rPr kumimoji="1" lang="en-US" altLang="ja-JP" b="1" dirty="0" smtClean="0"/>
              <a:t>6</a:t>
            </a:r>
            <a:r>
              <a:rPr kumimoji="1" lang="ja-JP" altLang="en-US" b="1" dirty="0" smtClean="0"/>
              <a:t>班</a:t>
            </a:r>
            <a:endParaRPr kumimoji="1" lang="ja-JP" altLang="en-US" b="1" dirty="0"/>
          </a:p>
        </p:txBody>
      </p:sp>
      <p:pic>
        <p:nvPicPr>
          <p:cNvPr id="17" name="図 16"/>
          <p:cNvPicPr>
            <a:picLocks noChangeAspect="1"/>
          </p:cNvPicPr>
          <p:nvPr/>
        </p:nvPicPr>
        <p:blipFill>
          <a:blip r:embed="rId6" cstate="email">
            <a:extLst>
              <a:ext uri="{BEBA8EAE-BF5A-486C-A8C5-ECC9F3942E4B}">
                <a14:imgProps xmlns:a14="http://schemas.microsoft.com/office/drawing/2010/main">
                  <a14:imgLayer r:embed="rId7">
                    <a14:imgEffect>
                      <a14:backgroundRemoval t="0" b="97403" l="0" r="99083">
                        <a14:foregroundMark x1="36697" y1="70996" x2="36697" y2="70996"/>
                        <a14:foregroundMark x1="22936" y1="61905" x2="22936" y2="61905"/>
                        <a14:foregroundMark x1="22936" y1="82251" x2="22936" y2="82251"/>
                        <a14:foregroundMark x1="42661" y1="80519" x2="42661" y2="80519"/>
                        <a14:foregroundMark x1="85321" y1="74892" x2="85321" y2="74892"/>
                        <a14:foregroundMark x1="45872" y1="16883" x2="45872" y2="16883"/>
                        <a14:foregroundMark x1="52752" y1="18615" x2="52752" y2="18615"/>
                        <a14:foregroundMark x1="47706" y1="37662" x2="47706" y2="37662"/>
                        <a14:foregroundMark x1="40826" y1="20779" x2="40826" y2="20779"/>
                        <a14:foregroundMark x1="66514" y1="62771" x2="66514" y2="62771"/>
                        <a14:foregroundMark x1="58716" y1="59307" x2="58716" y2="59307"/>
                        <a14:foregroundMark x1="66055" y1="57576" x2="66055" y2="57576"/>
                        <a14:foregroundMark x1="64220" y1="50216" x2="70642" y2="58874"/>
                        <a14:foregroundMark x1="75229" y1="66234" x2="75229" y2="66234"/>
                        <a14:foregroundMark x1="40826" y1="63203" x2="43578" y2="42424"/>
                        <a14:foregroundMark x1="74312" y1="67965" x2="45872" y2="43723"/>
                        <a14:foregroundMark x1="27064" y1="69264" x2="53211" y2="41991"/>
                        <a14:foregroundMark x1="51835" y1="3896" x2="58257" y2="23377"/>
                      </a14:backgroundRemoval>
                    </a14:imgEffect>
                  </a14:imgLayer>
                </a14:imgProps>
              </a:ext>
              <a:ext uri="{28A0092B-C50C-407E-A947-70E740481C1C}">
                <a14:useLocalDpi xmlns:a14="http://schemas.microsoft.com/office/drawing/2010/main"/>
              </a:ext>
            </a:extLst>
          </a:blip>
          <a:stretch>
            <a:fillRect/>
          </a:stretch>
        </p:blipFill>
        <p:spPr>
          <a:xfrm>
            <a:off x="1344074" y="724511"/>
            <a:ext cx="1721812" cy="1824487"/>
          </a:xfrm>
          <a:prstGeom prst="rect">
            <a:avLst/>
          </a:prstGeom>
        </p:spPr>
      </p:pic>
      <p:pic>
        <p:nvPicPr>
          <p:cNvPr id="20" name="図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662204" y="2206511"/>
            <a:ext cx="1263020" cy="1598707"/>
          </a:xfrm>
          <a:prstGeom prst="rect">
            <a:avLst/>
          </a:prstGeom>
        </p:spPr>
      </p:pic>
      <p:pic>
        <p:nvPicPr>
          <p:cNvPr id="11" name="図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40551" y="2457799"/>
            <a:ext cx="1864985" cy="1615039"/>
          </a:xfrm>
          <a:prstGeom prst="rect">
            <a:avLst/>
          </a:prstGeom>
        </p:spPr>
      </p:pic>
      <p:pic>
        <p:nvPicPr>
          <p:cNvPr id="22" name="図 21"/>
          <p:cNvPicPr>
            <a:picLocks noChangeAspect="1"/>
          </p:cNvPicPr>
          <p:nvPr/>
        </p:nvPicPr>
        <p:blipFill>
          <a:blip r:embed="rId10">
            <a:extLst>
              <a:ext uri="{BEBA8EAE-BF5A-486C-A8C5-ECC9F3942E4B}">
                <a14:imgProps xmlns:a14="http://schemas.microsoft.com/office/drawing/2010/main">
                  <a14:imgLayer r:embed="rId11">
                    <a14:imgEffect>
                      <a14:backgroundRemoval t="0" b="97959" l="7143" r="95918"/>
                    </a14:imgEffect>
                  </a14:imgLayer>
                </a14:imgProps>
              </a:ext>
            </a:extLst>
          </a:blip>
          <a:stretch>
            <a:fillRect/>
          </a:stretch>
        </p:blipFill>
        <p:spPr>
          <a:xfrm>
            <a:off x="2077101" y="3716690"/>
            <a:ext cx="1249727" cy="1874590"/>
          </a:xfrm>
          <a:prstGeom prst="rect">
            <a:avLst/>
          </a:prstGeom>
        </p:spPr>
      </p:pic>
      <p:grpSp>
        <p:nvGrpSpPr>
          <p:cNvPr id="26" name="グループ化 25"/>
          <p:cNvGrpSpPr/>
          <p:nvPr/>
        </p:nvGrpSpPr>
        <p:grpSpPr>
          <a:xfrm>
            <a:off x="4058046" y="440652"/>
            <a:ext cx="3121224" cy="876324"/>
            <a:chOff x="478122" y="-164753"/>
            <a:chExt cx="3121224" cy="876324"/>
          </a:xfrm>
        </p:grpSpPr>
        <p:sp>
          <p:nvSpPr>
            <p:cNvPr id="27" name="テキスト ボックス 26"/>
            <p:cNvSpPr txBox="1"/>
            <p:nvPr/>
          </p:nvSpPr>
          <p:spPr>
            <a:xfrm>
              <a:off x="478122" y="65240"/>
              <a:ext cx="3121224" cy="646331"/>
            </a:xfrm>
            <a:prstGeom prst="rect">
              <a:avLst/>
            </a:prstGeom>
            <a:noFill/>
          </p:spPr>
          <p:txBody>
            <a:bodyPr wrap="square" rtlCol="0">
              <a:spAutoFit/>
            </a:bodyPr>
            <a:lstStyle/>
            <a:p>
              <a:r>
                <a:rPr lang="ja-JP" altLang="en-US" sz="3600" b="1" dirty="0">
                  <a:latin typeface="+mn-ea"/>
                </a:rPr>
                <a:t>土浦管弦楽団</a:t>
              </a:r>
            </a:p>
          </p:txBody>
        </p:sp>
        <p:sp>
          <p:nvSpPr>
            <p:cNvPr id="28" name="テキスト ボックス 27"/>
            <p:cNvSpPr txBox="1"/>
            <p:nvPr/>
          </p:nvSpPr>
          <p:spPr>
            <a:xfrm>
              <a:off x="2003536" y="-164753"/>
              <a:ext cx="1536467" cy="369332"/>
            </a:xfrm>
            <a:prstGeom prst="rect">
              <a:avLst/>
            </a:prstGeom>
            <a:noFill/>
          </p:spPr>
          <p:txBody>
            <a:bodyPr wrap="square" rtlCol="0">
              <a:spAutoFit/>
            </a:bodyPr>
            <a:lstStyle/>
            <a:p>
              <a:r>
                <a:rPr lang="ja-JP" altLang="en-US" b="1" dirty="0">
                  <a:latin typeface="+mn-ea"/>
                </a:rPr>
                <a:t>オーケストラ</a:t>
              </a:r>
            </a:p>
          </p:txBody>
        </p:sp>
      </p:grpSp>
      <p:pic>
        <p:nvPicPr>
          <p:cNvPr id="40" name="図 39"/>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41818" y1="7420" x2="41818" y2="7420"/>
                        <a14:foregroundMark x1="36364" y1="18718" x2="36364" y2="18718"/>
                        <a14:foregroundMark x1="50909" y1="32209" x2="50909" y2="32209"/>
                        <a14:foregroundMark x1="52727" y1="45363" x2="52727" y2="45363"/>
                        <a14:foregroundMark x1="45455" y1="57841" x2="45455" y2="57841"/>
                        <a14:foregroundMark x1="40000" y1="72850" x2="40000" y2="72850"/>
                        <a14:foregroundMark x1="74545" y1="2361" x2="74545" y2="2361"/>
                        <a14:foregroundMark x1="63636" y1="4216" x2="63636" y2="4216"/>
                        <a14:foregroundMark x1="60000" y1="2530" x2="60000" y2="2530"/>
                        <a14:foregroundMark x1="65455" y1="28836" x2="65455" y2="28836"/>
                        <a14:foregroundMark x1="63636" y1="27656" x2="58182" y2="30185"/>
                        <a14:foregroundMark x1="65455" y1="40472" x2="65455" y2="42833"/>
                        <a14:foregroundMark x1="74545" y1="92411" x2="70909" y2="96796"/>
                        <a14:foregroundMark x1="74545" y1="92243" x2="69091" y2="95784"/>
                      </a14:backgroundRemoval>
                    </a14:imgEffect>
                  </a14:imgLayer>
                </a14:imgProps>
              </a:ext>
            </a:extLst>
          </a:blip>
          <a:stretch>
            <a:fillRect/>
          </a:stretch>
        </p:blipFill>
        <p:spPr>
          <a:xfrm>
            <a:off x="35326" y="648214"/>
            <a:ext cx="523875" cy="5648325"/>
          </a:xfrm>
          <a:prstGeom prst="rect">
            <a:avLst/>
          </a:prstGeom>
        </p:spPr>
      </p:pic>
      <p:pic>
        <p:nvPicPr>
          <p:cNvPr id="41" name="図 40"/>
          <p:cNvPicPr>
            <a:picLocks noChangeAspect="1"/>
          </p:cNvPicPr>
          <p:nvPr/>
        </p:nvPicPr>
        <p:blipFill>
          <a:blip r:embed="rId12"/>
          <a:stretch>
            <a:fillRect/>
          </a:stretch>
        </p:blipFill>
        <p:spPr>
          <a:xfrm>
            <a:off x="8631981" y="455796"/>
            <a:ext cx="523875" cy="5648325"/>
          </a:xfrm>
          <a:prstGeom prst="rect">
            <a:avLst/>
          </a:prstGeom>
        </p:spPr>
      </p:pic>
      <p:sp>
        <p:nvSpPr>
          <p:cNvPr id="15" name="テキスト ボックス 14"/>
          <p:cNvSpPr txBox="1"/>
          <p:nvPr/>
        </p:nvSpPr>
        <p:spPr>
          <a:xfrm>
            <a:off x="6533900" y="4653985"/>
            <a:ext cx="1978925" cy="1477328"/>
          </a:xfrm>
          <a:prstGeom prst="rect">
            <a:avLst/>
          </a:prstGeom>
          <a:noFill/>
        </p:spPr>
        <p:txBody>
          <a:bodyPr wrap="square" rtlCol="0">
            <a:spAutoFit/>
          </a:bodyPr>
          <a:lstStyle/>
          <a:p>
            <a:r>
              <a:rPr kumimoji="1" lang="en-US" altLang="ja-JP" b="1" dirty="0" smtClean="0"/>
              <a:t>    TA </a:t>
            </a:r>
            <a:r>
              <a:rPr kumimoji="1" lang="ja-JP" altLang="en-US" b="1" dirty="0" smtClean="0"/>
              <a:t>今井 純</a:t>
            </a:r>
            <a:endParaRPr kumimoji="1" lang="en-US" altLang="ja-JP" b="1" dirty="0" smtClean="0"/>
          </a:p>
          <a:p>
            <a:r>
              <a:rPr kumimoji="1" lang="ja-JP" altLang="en-US" b="1" dirty="0" smtClean="0"/>
              <a:t>班長 山縣 杏香</a:t>
            </a:r>
            <a:endParaRPr kumimoji="1" lang="en-US" altLang="ja-JP" b="1" dirty="0" smtClean="0"/>
          </a:p>
          <a:p>
            <a:r>
              <a:rPr kumimoji="1" lang="ja-JP" altLang="en-US" b="1" dirty="0" smtClean="0"/>
              <a:t>　　　 戸田 大暉</a:t>
            </a:r>
            <a:endParaRPr kumimoji="1" lang="en-US" altLang="ja-JP" b="1" dirty="0" smtClean="0"/>
          </a:p>
          <a:p>
            <a:r>
              <a:rPr lang="en-US" altLang="ja-JP" b="1" dirty="0"/>
              <a:t> </a:t>
            </a:r>
            <a:r>
              <a:rPr lang="en-US" altLang="ja-JP" b="1" dirty="0" smtClean="0"/>
              <a:t>         </a:t>
            </a:r>
            <a:r>
              <a:rPr lang="ja-JP" altLang="en-US" b="1" dirty="0" smtClean="0"/>
              <a:t>信太 一郎</a:t>
            </a:r>
            <a:endParaRPr lang="en-US" altLang="ja-JP" b="1" dirty="0" smtClean="0"/>
          </a:p>
          <a:p>
            <a:r>
              <a:rPr kumimoji="1" lang="ja-JP" altLang="en-US" b="1" dirty="0"/>
              <a:t>　</a:t>
            </a:r>
            <a:r>
              <a:rPr kumimoji="1" lang="ja-JP" altLang="en-US" b="1" dirty="0" smtClean="0"/>
              <a:t>　　 濱野 百恵</a:t>
            </a:r>
            <a:endParaRPr kumimoji="1" lang="ja-JP" altLang="en-US" b="1" dirty="0"/>
          </a:p>
        </p:txBody>
      </p:sp>
      <p:sp>
        <p:nvSpPr>
          <p:cNvPr id="43" name="テキスト ボックス 42"/>
          <p:cNvSpPr txBox="1"/>
          <p:nvPr/>
        </p:nvSpPr>
        <p:spPr>
          <a:xfrm>
            <a:off x="5104263" y="1456258"/>
            <a:ext cx="3493072" cy="461665"/>
          </a:xfrm>
          <a:prstGeom prst="rect">
            <a:avLst/>
          </a:prstGeom>
          <a:noFill/>
        </p:spPr>
        <p:txBody>
          <a:bodyPr wrap="square" rtlCol="0">
            <a:spAutoFit/>
          </a:bodyPr>
          <a:lstStyle/>
          <a:p>
            <a:r>
              <a:rPr kumimoji="1" lang="ja-JP" altLang="en-US" sz="2400" b="1" dirty="0" smtClean="0"/>
              <a:t>～土浦音楽を奏でよう～</a:t>
            </a:r>
            <a:endParaRPr kumimoji="1" lang="ja-JP" altLang="en-US" sz="2400" b="1" dirty="0"/>
          </a:p>
        </p:txBody>
      </p:sp>
    </p:spTree>
    <p:extLst>
      <p:ext uri="{BB962C8B-B14F-4D97-AF65-F5344CB8AC3E}">
        <p14:creationId xmlns:p14="http://schemas.microsoft.com/office/powerpoint/2010/main" val="2417658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5316881" y="6407678"/>
            <a:ext cx="2716214" cy="307777"/>
          </a:xfrm>
          <a:prstGeom prst="rect">
            <a:avLst/>
          </a:prstGeom>
          <a:noFill/>
          <a:ln>
            <a:noFill/>
          </a:ln>
        </p:spPr>
        <p:txBody>
          <a:bodyPr wrap="square" rtlCol="0">
            <a:spAutoFit/>
          </a:bodyPr>
          <a:lstStyle/>
          <a:p>
            <a:pPr algn="ctr"/>
            <a:r>
              <a:rPr kumimoji="1" lang="ja-JP" altLang="en-US" sz="1400" b="1" dirty="0" smtClean="0"/>
              <a:t>中心市街地飲食店配置</a:t>
            </a:r>
            <a:r>
              <a:rPr lang="ja-JP" altLang="en-US" sz="1400" b="1" dirty="0" smtClean="0"/>
              <a:t>図</a:t>
            </a:r>
            <a:endParaRPr kumimoji="1" lang="en-US" altLang="ja-JP" sz="1400" b="1" dirty="0" smtClean="0"/>
          </a:p>
        </p:txBody>
      </p:sp>
      <p:sp>
        <p:nvSpPr>
          <p:cNvPr id="6" name="角丸四角形 5"/>
          <p:cNvSpPr/>
          <p:nvPr/>
        </p:nvSpPr>
        <p:spPr>
          <a:xfrm>
            <a:off x="55875" y="158731"/>
            <a:ext cx="9016796" cy="46398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400" b="1" dirty="0" smtClean="0">
                <a:solidFill>
                  <a:schemeClr val="tx1"/>
                </a:solidFill>
              </a:rPr>
              <a:t>指揮者タウン　中心市街地</a:t>
            </a:r>
            <a:endParaRPr lang="ja-JP" altLang="en-US" sz="2400" b="1" dirty="0">
              <a:solidFill>
                <a:schemeClr val="tx1"/>
              </a:solidFill>
            </a:endParaRPr>
          </a:p>
        </p:txBody>
      </p:sp>
      <p:grpSp>
        <p:nvGrpSpPr>
          <p:cNvPr id="22" name="グループ化 21"/>
          <p:cNvGrpSpPr/>
          <p:nvPr/>
        </p:nvGrpSpPr>
        <p:grpSpPr>
          <a:xfrm>
            <a:off x="1396763" y="-1150783"/>
            <a:ext cx="7267888" cy="1023425"/>
            <a:chOff x="875464" y="1636121"/>
            <a:chExt cx="7267888" cy="1023425"/>
          </a:xfrm>
        </p:grpSpPr>
        <p:pic>
          <p:nvPicPr>
            <p:cNvPr id="1035"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64" y="1636121"/>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吹き出し 20"/>
            <p:cNvSpPr/>
            <p:nvPr/>
          </p:nvSpPr>
          <p:spPr>
            <a:xfrm>
              <a:off x="2096886" y="1753562"/>
              <a:ext cx="6046466" cy="788544"/>
            </a:xfrm>
            <a:prstGeom prst="wedgeRoundRectCallout">
              <a:avLst>
                <a:gd name="adj1" fmla="val -54656"/>
                <a:gd name="adj2" fmla="val 54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モール５０５よりイオンの方が魅力がある</a:t>
              </a:r>
              <a:r>
                <a:rPr lang="en-US" altLang="ja-JP" sz="2400" dirty="0" smtClean="0"/>
                <a:t>…</a:t>
              </a:r>
            </a:p>
            <a:p>
              <a:r>
                <a:rPr lang="en-US" altLang="ja-JP" sz="2400" dirty="0" smtClean="0"/>
                <a:t>50</a:t>
              </a:r>
              <a:r>
                <a:rPr lang="en-US" altLang="ja-JP" sz="2400" dirty="0"/>
                <a:t>5</a:t>
              </a:r>
              <a:r>
                <a:rPr lang="ja-JP" altLang="en-US" sz="2400" dirty="0" smtClean="0"/>
                <a:t>通るだけ</a:t>
              </a:r>
              <a:r>
                <a:rPr lang="en-US" altLang="ja-JP" sz="2400" dirty="0" smtClean="0"/>
                <a:t>…</a:t>
              </a:r>
              <a:endParaRPr lang="en-US" altLang="ja-JP" sz="2400" dirty="0"/>
            </a:p>
          </p:txBody>
        </p:sp>
      </p:grpSp>
      <p:sp>
        <p:nvSpPr>
          <p:cNvPr id="36" name="正方形/長方形 35"/>
          <p:cNvSpPr/>
          <p:nvPr/>
        </p:nvSpPr>
        <p:spPr>
          <a:xfrm>
            <a:off x="68581" y="794137"/>
            <a:ext cx="9016796" cy="5955579"/>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55" name="グループ化 54"/>
          <p:cNvGrpSpPr>
            <a:grpSpLocks noChangeAspect="1"/>
          </p:cNvGrpSpPr>
          <p:nvPr/>
        </p:nvGrpSpPr>
        <p:grpSpPr>
          <a:xfrm>
            <a:off x="-657225" y="-1610450"/>
            <a:ext cx="2933700" cy="1238250"/>
            <a:chOff x="828675" y="2971800"/>
            <a:chExt cx="2933700" cy="1238250"/>
          </a:xfrm>
        </p:grpSpPr>
        <p:sp>
          <p:nvSpPr>
            <p:cNvPr id="19" name="フリーフォーム 18"/>
            <p:cNvSpPr/>
            <p:nvPr/>
          </p:nvSpPr>
          <p:spPr>
            <a:xfrm>
              <a:off x="1571625" y="3181350"/>
              <a:ext cx="2047875" cy="400050"/>
            </a:xfrm>
            <a:custGeom>
              <a:avLst/>
              <a:gdLst>
                <a:gd name="connsiteX0" fmla="*/ 0 w 2047875"/>
                <a:gd name="connsiteY0" fmla="*/ 390525 h 400050"/>
                <a:gd name="connsiteX1" fmla="*/ 9525 w 2047875"/>
                <a:gd name="connsiteY1" fmla="*/ 152400 h 400050"/>
                <a:gd name="connsiteX2" fmla="*/ 409575 w 2047875"/>
                <a:gd name="connsiteY2" fmla="*/ 114300 h 400050"/>
                <a:gd name="connsiteX3" fmla="*/ 695325 w 2047875"/>
                <a:gd name="connsiteY3" fmla="*/ 57150 h 400050"/>
                <a:gd name="connsiteX4" fmla="*/ 923925 w 2047875"/>
                <a:gd name="connsiteY4" fmla="*/ 19050 h 400050"/>
                <a:gd name="connsiteX5" fmla="*/ 1200150 w 2047875"/>
                <a:gd name="connsiteY5" fmla="*/ 0 h 400050"/>
                <a:gd name="connsiteX6" fmla="*/ 1343025 w 2047875"/>
                <a:gd name="connsiteY6" fmla="*/ 0 h 400050"/>
                <a:gd name="connsiteX7" fmla="*/ 1590675 w 2047875"/>
                <a:gd name="connsiteY7" fmla="*/ 0 h 400050"/>
                <a:gd name="connsiteX8" fmla="*/ 1809750 w 2047875"/>
                <a:gd name="connsiteY8" fmla="*/ 9525 h 400050"/>
                <a:gd name="connsiteX9" fmla="*/ 1952625 w 2047875"/>
                <a:gd name="connsiteY9" fmla="*/ 38100 h 400050"/>
                <a:gd name="connsiteX10" fmla="*/ 2028825 w 2047875"/>
                <a:gd name="connsiteY10" fmla="*/ 76200 h 400050"/>
                <a:gd name="connsiteX11" fmla="*/ 2047875 w 2047875"/>
                <a:gd name="connsiteY11" fmla="*/ 400050 h 400050"/>
                <a:gd name="connsiteX12" fmla="*/ 0 w 2047875"/>
                <a:gd name="connsiteY12" fmla="*/ 3905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875" h="400050">
                  <a:moveTo>
                    <a:pt x="0" y="390525"/>
                  </a:moveTo>
                  <a:lnTo>
                    <a:pt x="9525" y="152400"/>
                  </a:lnTo>
                  <a:lnTo>
                    <a:pt x="409575" y="114300"/>
                  </a:lnTo>
                  <a:lnTo>
                    <a:pt x="695325" y="57150"/>
                  </a:lnTo>
                  <a:lnTo>
                    <a:pt x="923925" y="19050"/>
                  </a:lnTo>
                  <a:lnTo>
                    <a:pt x="1200150" y="0"/>
                  </a:lnTo>
                  <a:lnTo>
                    <a:pt x="1343025" y="0"/>
                  </a:lnTo>
                  <a:lnTo>
                    <a:pt x="1590675" y="0"/>
                  </a:lnTo>
                  <a:lnTo>
                    <a:pt x="1809750" y="9525"/>
                  </a:lnTo>
                  <a:lnTo>
                    <a:pt x="1952625" y="38100"/>
                  </a:lnTo>
                  <a:lnTo>
                    <a:pt x="2028825" y="76200"/>
                  </a:lnTo>
                  <a:lnTo>
                    <a:pt x="2047875" y="400050"/>
                  </a:lnTo>
                  <a:lnTo>
                    <a:pt x="0" y="390525"/>
                  </a:lnTo>
                  <a:close/>
                </a:path>
              </a:pathLst>
            </a:custGeom>
            <a:gradFill>
              <a:gsLst>
                <a:gs pos="0">
                  <a:schemeClr val="accent1">
                    <a:tint val="100000"/>
                    <a:shade val="100000"/>
                    <a:satMod val="130000"/>
                  </a:schemeClr>
                </a:gs>
                <a:gs pos="0">
                  <a:schemeClr val="accent1">
                    <a:tint val="50000"/>
                    <a:shade val="100000"/>
                    <a:satMod val="350000"/>
                  </a:schemeClr>
                </a:gs>
              </a:gsLst>
            </a:gra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76325" y="3733800"/>
              <a:ext cx="2533650" cy="47625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96763" y="3581400"/>
              <a:ext cx="2213212" cy="1524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828675" y="2971800"/>
              <a:ext cx="2933700" cy="352425"/>
            </a:xfrm>
            <a:custGeom>
              <a:avLst/>
              <a:gdLst>
                <a:gd name="connsiteX0" fmla="*/ 0 w 2933700"/>
                <a:gd name="connsiteY0" fmla="*/ 190500 h 352425"/>
                <a:gd name="connsiteX1" fmla="*/ 266700 w 2933700"/>
                <a:gd name="connsiteY1" fmla="*/ 285750 h 352425"/>
                <a:gd name="connsiteX2" fmla="*/ 552450 w 2933700"/>
                <a:gd name="connsiteY2" fmla="*/ 342900 h 352425"/>
                <a:gd name="connsiteX3" fmla="*/ 914400 w 2933700"/>
                <a:gd name="connsiteY3" fmla="*/ 352425 h 352425"/>
                <a:gd name="connsiteX4" fmla="*/ 1314450 w 2933700"/>
                <a:gd name="connsiteY4" fmla="*/ 276225 h 352425"/>
                <a:gd name="connsiteX5" fmla="*/ 1419225 w 2933700"/>
                <a:gd name="connsiteY5" fmla="*/ 247650 h 352425"/>
                <a:gd name="connsiteX6" fmla="*/ 1752600 w 2933700"/>
                <a:gd name="connsiteY6" fmla="*/ 209550 h 352425"/>
                <a:gd name="connsiteX7" fmla="*/ 2000250 w 2933700"/>
                <a:gd name="connsiteY7" fmla="*/ 200025 h 352425"/>
                <a:gd name="connsiteX8" fmla="*/ 2457450 w 2933700"/>
                <a:gd name="connsiteY8" fmla="*/ 200025 h 352425"/>
                <a:gd name="connsiteX9" fmla="*/ 2905125 w 2933700"/>
                <a:gd name="connsiteY9" fmla="*/ 304800 h 352425"/>
                <a:gd name="connsiteX10" fmla="*/ 2933700 w 2933700"/>
                <a:gd name="connsiteY10" fmla="*/ 114300 h 352425"/>
                <a:gd name="connsiteX11" fmla="*/ 2505075 w 2933700"/>
                <a:gd name="connsiteY11" fmla="*/ 19050 h 352425"/>
                <a:gd name="connsiteX12" fmla="*/ 2190750 w 2933700"/>
                <a:gd name="connsiteY12" fmla="*/ 0 h 352425"/>
                <a:gd name="connsiteX13" fmla="*/ 1714500 w 2933700"/>
                <a:gd name="connsiteY13" fmla="*/ 0 h 352425"/>
                <a:gd name="connsiteX14" fmla="*/ 1381125 w 2933700"/>
                <a:gd name="connsiteY14" fmla="*/ 57150 h 352425"/>
                <a:gd name="connsiteX15" fmla="*/ 1019175 w 2933700"/>
                <a:gd name="connsiteY15" fmla="*/ 142875 h 352425"/>
                <a:gd name="connsiteX16" fmla="*/ 666750 w 2933700"/>
                <a:gd name="connsiteY16" fmla="*/ 171450 h 352425"/>
                <a:gd name="connsiteX17" fmla="*/ 390525 w 2933700"/>
                <a:gd name="connsiteY17" fmla="*/ 152400 h 352425"/>
                <a:gd name="connsiteX18" fmla="*/ 76200 w 2933700"/>
                <a:gd name="connsiteY18" fmla="*/ 47625 h 352425"/>
                <a:gd name="connsiteX19" fmla="*/ 0 w 2933700"/>
                <a:gd name="connsiteY19" fmla="*/ 1905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33700" h="352425">
                  <a:moveTo>
                    <a:pt x="0" y="190500"/>
                  </a:moveTo>
                  <a:lnTo>
                    <a:pt x="266700" y="285750"/>
                  </a:lnTo>
                  <a:lnTo>
                    <a:pt x="552450" y="342900"/>
                  </a:lnTo>
                  <a:lnTo>
                    <a:pt x="914400" y="352425"/>
                  </a:lnTo>
                  <a:lnTo>
                    <a:pt x="1314450" y="276225"/>
                  </a:lnTo>
                  <a:lnTo>
                    <a:pt x="1419225" y="247650"/>
                  </a:lnTo>
                  <a:lnTo>
                    <a:pt x="1752600" y="209550"/>
                  </a:lnTo>
                  <a:lnTo>
                    <a:pt x="2000250" y="200025"/>
                  </a:lnTo>
                  <a:lnTo>
                    <a:pt x="2457450" y="200025"/>
                  </a:lnTo>
                  <a:lnTo>
                    <a:pt x="2905125" y="304800"/>
                  </a:lnTo>
                  <a:lnTo>
                    <a:pt x="2933700" y="114300"/>
                  </a:lnTo>
                  <a:lnTo>
                    <a:pt x="2505075" y="19050"/>
                  </a:lnTo>
                  <a:lnTo>
                    <a:pt x="2190750" y="0"/>
                  </a:lnTo>
                  <a:lnTo>
                    <a:pt x="1714500" y="0"/>
                  </a:lnTo>
                  <a:lnTo>
                    <a:pt x="1381125" y="57150"/>
                  </a:lnTo>
                  <a:lnTo>
                    <a:pt x="1019175" y="142875"/>
                  </a:lnTo>
                  <a:lnTo>
                    <a:pt x="666750" y="171450"/>
                  </a:lnTo>
                  <a:lnTo>
                    <a:pt x="390525" y="152400"/>
                  </a:lnTo>
                  <a:lnTo>
                    <a:pt x="76200" y="47625"/>
                  </a:lnTo>
                  <a:lnTo>
                    <a:pt x="0" y="190500"/>
                  </a:lnTo>
                  <a:close/>
                </a:path>
              </a:pathLst>
            </a:cu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a:off x="1752600"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1933575"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2105025" y="3300412"/>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2276475" y="3238500"/>
              <a:ext cx="0" cy="31908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2448763" y="3209925"/>
              <a:ext cx="0" cy="3476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26181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28086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3008710" y="3162300"/>
              <a:ext cx="0" cy="4191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3218260"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399235" y="3202780"/>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1" name="フローチャート: 代替処理 15"/>
          <p:cNvSpPr/>
          <p:nvPr/>
        </p:nvSpPr>
        <p:spPr>
          <a:xfrm>
            <a:off x="400124" y="914400"/>
            <a:ext cx="2648264" cy="443578"/>
          </a:xfrm>
          <a:prstGeom prst="flowChartAlternateProcess">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商店</a:t>
            </a:r>
            <a:endParaRPr lang="ja-JP" altLang="en-US" sz="2400" dirty="0">
              <a:solidFill>
                <a:schemeClr val="tx1"/>
              </a:solidFill>
            </a:endParaRPr>
          </a:p>
        </p:txBody>
      </p:sp>
      <p:sp>
        <p:nvSpPr>
          <p:cNvPr id="65" name="テキスト ボックス 64"/>
          <p:cNvSpPr txBox="1"/>
          <p:nvPr/>
        </p:nvSpPr>
        <p:spPr>
          <a:xfrm>
            <a:off x="535742" y="3784560"/>
            <a:ext cx="3882875" cy="830997"/>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400" dirty="0" smtClean="0"/>
              <a:t>平日約</a:t>
            </a:r>
            <a:r>
              <a:rPr lang="en-US" altLang="ja-JP" sz="2400" dirty="0" smtClean="0"/>
              <a:t>2000</a:t>
            </a:r>
            <a:r>
              <a:rPr lang="ja-JP" altLang="en-US" sz="2400" dirty="0" smtClean="0"/>
              <a:t>人</a:t>
            </a:r>
            <a:r>
              <a:rPr lang="en-US" altLang="ja-JP" sz="2400" dirty="0" smtClean="0"/>
              <a:t>/</a:t>
            </a:r>
            <a:r>
              <a:rPr lang="ja-JP" altLang="en-US" sz="2400" dirty="0" smtClean="0"/>
              <a:t>日以上の増加が見込まれる</a:t>
            </a:r>
          </a:p>
        </p:txBody>
      </p:sp>
      <p:sp>
        <p:nvSpPr>
          <p:cNvPr id="5" name="正方形/長方形 4"/>
          <p:cNvSpPr/>
          <p:nvPr/>
        </p:nvSpPr>
        <p:spPr>
          <a:xfrm>
            <a:off x="461380" y="3251136"/>
            <a:ext cx="4099199" cy="461665"/>
          </a:xfrm>
          <a:prstGeom prst="rect">
            <a:avLst/>
          </a:prstGeom>
        </p:spPr>
        <p:txBody>
          <a:bodyPr wrap="none">
            <a:spAutoFit/>
          </a:bodyPr>
          <a:lstStyle/>
          <a:p>
            <a:r>
              <a:rPr lang="ja-JP" altLang="en-US" sz="2400" dirty="0">
                <a:solidFill>
                  <a:prstClr val="black"/>
                </a:solidFill>
              </a:rPr>
              <a:t>新庁舎・図書館の建設により、</a:t>
            </a:r>
            <a:endParaRPr lang="ja-JP" altLang="en-US" dirty="0"/>
          </a:p>
        </p:txBody>
      </p:sp>
      <p:sp>
        <p:nvSpPr>
          <p:cNvPr id="31" name="正方形/長方形 30"/>
          <p:cNvSpPr/>
          <p:nvPr/>
        </p:nvSpPr>
        <p:spPr>
          <a:xfrm>
            <a:off x="400124" y="4667708"/>
            <a:ext cx="4291021" cy="338554"/>
          </a:xfrm>
          <a:prstGeom prst="rect">
            <a:avLst/>
          </a:prstGeom>
        </p:spPr>
        <p:txBody>
          <a:bodyPr wrap="square">
            <a:spAutoFit/>
          </a:bodyPr>
          <a:lstStyle/>
          <a:p>
            <a:pPr algn="ctr"/>
            <a:r>
              <a:rPr lang="en-US" altLang="ja-JP" sz="1600" dirty="0" smtClean="0">
                <a:solidFill>
                  <a:srgbClr val="000000"/>
                </a:solidFill>
                <a:latin typeface="ＭＳ Ｐゴシック" panose="020B0600070205080204" pitchFamily="50" charset="-128"/>
              </a:rPr>
              <a:t>※</a:t>
            </a:r>
            <a:r>
              <a:rPr lang="ja-JP" altLang="en-US" sz="1600" dirty="0" smtClean="0">
                <a:solidFill>
                  <a:srgbClr val="000000"/>
                </a:solidFill>
                <a:latin typeface="ＭＳ Ｐゴシック" panose="020B0600070205080204" pitchFamily="50" charset="-128"/>
              </a:rPr>
              <a:t>土浦市中心市街地活性化基本計画より</a:t>
            </a:r>
            <a:endParaRPr lang="en-US" altLang="ja-JP" sz="1600" dirty="0">
              <a:solidFill>
                <a:srgbClr val="000000"/>
              </a:solidFill>
              <a:latin typeface="ＭＳ Ｐゴシック" panose="020B0600070205080204" pitchFamily="50" charset="-128"/>
            </a:endParaRPr>
          </a:p>
        </p:txBody>
      </p:sp>
      <p:grpSp>
        <p:nvGrpSpPr>
          <p:cNvPr id="17" name="グループ化 16"/>
          <p:cNvGrpSpPr>
            <a:grpSpLocks noChangeAspect="1"/>
          </p:cNvGrpSpPr>
          <p:nvPr/>
        </p:nvGrpSpPr>
        <p:grpSpPr>
          <a:xfrm>
            <a:off x="5080032" y="3149834"/>
            <a:ext cx="3016389" cy="3208960"/>
            <a:chOff x="4451684" y="2736011"/>
            <a:chExt cx="3427660" cy="3646487"/>
          </a:xfrm>
        </p:grpSpPr>
        <p:pic>
          <p:nvPicPr>
            <p:cNvPr id="3" name="図 2"/>
            <p:cNvPicPr>
              <a:picLocks noChangeAspect="1"/>
            </p:cNvPicPr>
            <p:nvPr/>
          </p:nvPicPr>
          <p:blipFill>
            <a:blip r:embed="rId4"/>
            <a:stretch>
              <a:fillRect/>
            </a:stretch>
          </p:blipFill>
          <p:spPr>
            <a:xfrm>
              <a:off x="4483012" y="2736011"/>
              <a:ext cx="3396332" cy="3646487"/>
            </a:xfrm>
            <a:prstGeom prst="rect">
              <a:avLst/>
            </a:prstGeom>
            <a:ln>
              <a:solidFill>
                <a:schemeClr val="tx1"/>
              </a:solidFill>
            </a:ln>
          </p:spPr>
        </p:pic>
        <p:sp>
          <p:nvSpPr>
            <p:cNvPr id="4" name="星 5 3"/>
            <p:cNvSpPr/>
            <p:nvPr/>
          </p:nvSpPr>
          <p:spPr>
            <a:xfrm>
              <a:off x="5829626" y="5642256"/>
              <a:ext cx="175437" cy="15417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星 5 31"/>
            <p:cNvSpPr/>
            <p:nvPr/>
          </p:nvSpPr>
          <p:spPr>
            <a:xfrm>
              <a:off x="5063278" y="5796428"/>
              <a:ext cx="175437" cy="15417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星 5 32"/>
            <p:cNvSpPr/>
            <p:nvPr/>
          </p:nvSpPr>
          <p:spPr>
            <a:xfrm>
              <a:off x="6944272" y="5650230"/>
              <a:ext cx="175437" cy="15417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星 5 33"/>
            <p:cNvSpPr/>
            <p:nvPr/>
          </p:nvSpPr>
          <p:spPr>
            <a:xfrm>
              <a:off x="6136198" y="4482168"/>
              <a:ext cx="175437" cy="15417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星 5 36"/>
            <p:cNvSpPr/>
            <p:nvPr/>
          </p:nvSpPr>
          <p:spPr>
            <a:xfrm>
              <a:off x="4451684" y="3454228"/>
              <a:ext cx="175437" cy="15417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星 5 39"/>
            <p:cNvSpPr/>
            <p:nvPr/>
          </p:nvSpPr>
          <p:spPr>
            <a:xfrm>
              <a:off x="5651456" y="3327902"/>
              <a:ext cx="175437" cy="15417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星 5 42"/>
            <p:cNvSpPr/>
            <p:nvPr/>
          </p:nvSpPr>
          <p:spPr>
            <a:xfrm>
              <a:off x="6898787" y="4038949"/>
              <a:ext cx="175437" cy="15417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星 5 44"/>
            <p:cNvSpPr/>
            <p:nvPr/>
          </p:nvSpPr>
          <p:spPr>
            <a:xfrm>
              <a:off x="7122292" y="3770724"/>
              <a:ext cx="175437" cy="15417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星 5 46"/>
            <p:cNvSpPr/>
            <p:nvPr/>
          </p:nvSpPr>
          <p:spPr>
            <a:xfrm>
              <a:off x="7234923" y="3506300"/>
              <a:ext cx="175437" cy="15417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星 5 48"/>
            <p:cNvSpPr/>
            <p:nvPr/>
          </p:nvSpPr>
          <p:spPr>
            <a:xfrm>
              <a:off x="7410360" y="4790227"/>
              <a:ext cx="175437" cy="15417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星 5 49"/>
            <p:cNvSpPr/>
            <p:nvPr/>
          </p:nvSpPr>
          <p:spPr>
            <a:xfrm>
              <a:off x="5752539" y="4260562"/>
              <a:ext cx="175437" cy="15417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角丸四角形 14"/>
          <p:cNvSpPr/>
          <p:nvPr/>
        </p:nvSpPr>
        <p:spPr>
          <a:xfrm>
            <a:off x="552458" y="5269649"/>
            <a:ext cx="3779154" cy="93240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現在の飲食店舗数</a:t>
            </a:r>
            <a:r>
              <a:rPr kumimoji="1" lang="en-US" altLang="ja-JP" sz="2400" b="1" u="sng" dirty="0" smtClean="0">
                <a:solidFill>
                  <a:srgbClr val="FF0000"/>
                </a:solidFill>
              </a:rPr>
              <a:t>11</a:t>
            </a:r>
            <a:r>
              <a:rPr kumimoji="1" lang="ja-JP" altLang="en-US" sz="2400" b="1" u="sng" dirty="0" smtClean="0">
                <a:solidFill>
                  <a:srgbClr val="FF0000"/>
                </a:solidFill>
              </a:rPr>
              <a:t>店舗</a:t>
            </a:r>
            <a:endParaRPr kumimoji="1" lang="en-US" altLang="ja-JP" sz="2400" b="1" u="sng" dirty="0" smtClean="0">
              <a:solidFill>
                <a:srgbClr val="FF0000"/>
              </a:solidFill>
            </a:endParaRPr>
          </a:p>
          <a:p>
            <a:pPr algn="ctr"/>
            <a:r>
              <a:rPr lang="ja-JP" altLang="en-US" sz="2400" b="1" dirty="0" smtClean="0">
                <a:solidFill>
                  <a:schemeClr val="tx1"/>
                </a:solidFill>
              </a:rPr>
              <a:t>（ランチ</a:t>
            </a:r>
            <a:r>
              <a:rPr lang="en-US" altLang="ja-JP" sz="2400" b="1" dirty="0" smtClean="0">
                <a:solidFill>
                  <a:schemeClr val="tx1"/>
                </a:solidFill>
              </a:rPr>
              <a:t>1000</a:t>
            </a:r>
            <a:r>
              <a:rPr lang="ja-JP" altLang="en-US" sz="2400" b="1" dirty="0" smtClean="0">
                <a:solidFill>
                  <a:schemeClr val="tx1"/>
                </a:solidFill>
              </a:rPr>
              <a:t>円以下）</a:t>
            </a:r>
            <a:endParaRPr kumimoji="1" lang="ja-JP" altLang="en-US" sz="2400" b="1" dirty="0">
              <a:solidFill>
                <a:schemeClr val="tx1"/>
              </a:solidFill>
            </a:endParaRPr>
          </a:p>
        </p:txBody>
      </p:sp>
      <p:sp>
        <p:nvSpPr>
          <p:cNvPr id="66" name="正方形/長方形 65"/>
          <p:cNvSpPr/>
          <p:nvPr/>
        </p:nvSpPr>
        <p:spPr>
          <a:xfrm>
            <a:off x="1417120" y="1401089"/>
            <a:ext cx="531246" cy="121869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dirty="0"/>
              <a:t>住民</a:t>
            </a:r>
            <a:r>
              <a:rPr lang="ja-JP" altLang="en-US" sz="2000" dirty="0" smtClean="0"/>
              <a:t>の声</a:t>
            </a:r>
            <a:endParaRPr kumimoji="1" lang="ja-JP" altLang="en-US" sz="2000" dirty="0"/>
          </a:p>
        </p:txBody>
      </p:sp>
      <p:pic>
        <p:nvPicPr>
          <p:cNvPr id="67"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64332" y="1553380"/>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68" name="角丸四角形吹き出し 67"/>
          <p:cNvSpPr/>
          <p:nvPr/>
        </p:nvSpPr>
        <p:spPr>
          <a:xfrm>
            <a:off x="2991566" y="1404936"/>
            <a:ext cx="5996027" cy="1057450"/>
          </a:xfrm>
          <a:prstGeom prst="wedgeRoundRectCallout">
            <a:avLst>
              <a:gd name="adj1" fmla="val -55460"/>
              <a:gd name="adj2" fmla="val -225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panose="020B0604020202020204" pitchFamily="34" charset="0"/>
              <a:buChar char="•"/>
            </a:pPr>
            <a:r>
              <a:rPr lang="ja-JP" altLang="en-US" sz="2000" dirty="0" smtClean="0"/>
              <a:t>中心市街地に飲食店舗が欲しい</a:t>
            </a:r>
            <a:endParaRPr lang="en-US" altLang="ja-JP" sz="2000" dirty="0" smtClean="0"/>
          </a:p>
          <a:p>
            <a:pPr marL="342900" indent="-342900">
              <a:buFont typeface="Arial" panose="020B0604020202020204" pitchFamily="34" charset="0"/>
              <a:buChar char="•"/>
            </a:pPr>
            <a:r>
              <a:rPr lang="ja-JP" altLang="en-US" sz="2000" dirty="0" smtClean="0"/>
              <a:t>モール</a:t>
            </a:r>
            <a:r>
              <a:rPr lang="en-US" altLang="ja-JP" sz="2000" dirty="0" smtClean="0"/>
              <a:t>505</a:t>
            </a:r>
            <a:r>
              <a:rPr lang="ja-JP" altLang="en-US" sz="2000" dirty="0" smtClean="0"/>
              <a:t>にどんなお店を入れても利用しない</a:t>
            </a:r>
            <a:endParaRPr lang="en-US" altLang="ja-JP" sz="2000" dirty="0"/>
          </a:p>
          <a:p>
            <a:pPr marL="342900" indent="-342900">
              <a:buFont typeface="Arial" panose="020B0604020202020204" pitchFamily="34" charset="0"/>
              <a:buChar char="•"/>
            </a:pPr>
            <a:r>
              <a:rPr lang="ja-JP" altLang="en-US" sz="2000" dirty="0" smtClean="0"/>
              <a:t>モール</a:t>
            </a:r>
            <a:r>
              <a:rPr lang="en-US" altLang="ja-JP" sz="2000" dirty="0" smtClean="0"/>
              <a:t>505</a:t>
            </a:r>
            <a:r>
              <a:rPr lang="ja-JP" altLang="en-US" sz="2000" dirty="0" smtClean="0"/>
              <a:t>に特徴があれば利用する</a:t>
            </a:r>
            <a:endParaRPr lang="ja-JP" altLang="en-US" sz="2000" dirty="0"/>
          </a:p>
        </p:txBody>
      </p:sp>
      <p:sp>
        <p:nvSpPr>
          <p:cNvPr id="69" name="テキスト ボックス 68"/>
          <p:cNvSpPr txBox="1"/>
          <p:nvPr/>
        </p:nvSpPr>
        <p:spPr>
          <a:xfrm>
            <a:off x="105012" y="2025898"/>
            <a:ext cx="1333373" cy="523220"/>
          </a:xfrm>
          <a:prstGeom prst="rect">
            <a:avLst/>
          </a:prstGeom>
          <a:noFill/>
        </p:spPr>
        <p:txBody>
          <a:bodyPr wrap="square" rtlCol="0">
            <a:spAutoFit/>
          </a:bodyPr>
          <a:lstStyle/>
          <a:p>
            <a:r>
              <a:rPr lang="en-US" altLang="ja-JP" sz="1400" dirty="0" smtClean="0"/>
              <a:t>2013/11/28</a:t>
            </a:r>
            <a:endParaRPr lang="en-US" altLang="ja-JP" sz="1400" dirty="0"/>
          </a:p>
          <a:p>
            <a:r>
              <a:rPr lang="ja-JP" altLang="en-US" sz="1400" dirty="0" smtClean="0"/>
              <a:t>ヒアリング結果</a:t>
            </a:r>
            <a:endParaRPr kumimoji="1" lang="ja-JP" altLang="en-US" sz="1400" dirty="0"/>
          </a:p>
        </p:txBody>
      </p:sp>
      <p:cxnSp>
        <p:nvCxnSpPr>
          <p:cNvPr id="70" name="直線コネクタ 69"/>
          <p:cNvCxnSpPr/>
          <p:nvPr/>
        </p:nvCxnSpPr>
        <p:spPr>
          <a:xfrm flipV="1">
            <a:off x="85725" y="2691225"/>
            <a:ext cx="8986946" cy="406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2153845" y="2694375"/>
            <a:ext cx="4815256" cy="461665"/>
          </a:xfrm>
          <a:prstGeom prst="rect">
            <a:avLst/>
          </a:prstGeom>
          <a:noFill/>
        </p:spPr>
        <p:txBody>
          <a:bodyPr wrap="square" rtlCol="0">
            <a:spAutoFit/>
          </a:bodyPr>
          <a:lstStyle/>
          <a:p>
            <a:pPr algn="ctr"/>
            <a:r>
              <a:rPr lang="ja-JP" altLang="en-US" sz="2400" u="sng" dirty="0" smtClean="0"/>
              <a:t>現在の駅前飲食店舗数</a:t>
            </a:r>
          </a:p>
        </p:txBody>
      </p:sp>
      <p:sp>
        <p:nvSpPr>
          <p:cNvPr id="18" name="正方形/長方形 17"/>
          <p:cNvSpPr/>
          <p:nvPr/>
        </p:nvSpPr>
        <p:spPr>
          <a:xfrm>
            <a:off x="8188670" y="6004750"/>
            <a:ext cx="839919" cy="28951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8259563" y="5995620"/>
            <a:ext cx="903228" cy="307777"/>
          </a:xfrm>
          <a:prstGeom prst="rect">
            <a:avLst/>
          </a:prstGeom>
          <a:noFill/>
        </p:spPr>
        <p:txBody>
          <a:bodyPr wrap="square" rtlCol="0">
            <a:spAutoFit/>
          </a:bodyPr>
          <a:lstStyle/>
          <a:p>
            <a:pPr algn="ctr"/>
            <a:r>
              <a:rPr kumimoji="1" lang="ja-JP" altLang="en-US" sz="1400" dirty="0" smtClean="0"/>
              <a:t>飲食店</a:t>
            </a:r>
            <a:endParaRPr kumimoji="1" lang="en-US" altLang="ja-JP" sz="1400" dirty="0" smtClean="0"/>
          </a:p>
        </p:txBody>
      </p:sp>
      <p:sp>
        <p:nvSpPr>
          <p:cNvPr id="58" name="星 5 57"/>
          <p:cNvSpPr/>
          <p:nvPr/>
        </p:nvSpPr>
        <p:spPr>
          <a:xfrm>
            <a:off x="8225819" y="6064616"/>
            <a:ext cx="181926" cy="15417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p:cNvGrpSpPr/>
          <p:nvPr/>
        </p:nvGrpSpPr>
        <p:grpSpPr>
          <a:xfrm>
            <a:off x="706009" y="1410096"/>
            <a:ext cx="8230680" cy="4499812"/>
            <a:chOff x="602149" y="1487803"/>
            <a:chExt cx="8230680" cy="4499812"/>
          </a:xfrm>
          <a:solidFill>
            <a:schemeClr val="accent2">
              <a:lumMod val="75000"/>
              <a:alpha val="90000"/>
            </a:schemeClr>
          </a:solidFill>
        </p:grpSpPr>
        <p:sp>
          <p:nvSpPr>
            <p:cNvPr id="74" name="円/楕円 73"/>
            <p:cNvSpPr/>
            <p:nvPr/>
          </p:nvSpPr>
          <p:spPr>
            <a:xfrm>
              <a:off x="602149" y="1487803"/>
              <a:ext cx="8230680" cy="44998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4800" dirty="0" smtClean="0">
                <a:solidFill>
                  <a:schemeClr val="tx1"/>
                </a:solidFill>
              </a:endParaRPr>
            </a:p>
          </p:txBody>
        </p:sp>
        <p:sp>
          <p:nvSpPr>
            <p:cNvPr id="20" name="正方形/長方形 19"/>
            <p:cNvSpPr/>
            <p:nvPr/>
          </p:nvSpPr>
          <p:spPr>
            <a:xfrm>
              <a:off x="1220784" y="2863292"/>
              <a:ext cx="6997645" cy="1754326"/>
            </a:xfrm>
            <a:prstGeom prst="rect">
              <a:avLst/>
            </a:prstGeom>
            <a:noFill/>
          </p:spPr>
          <p:txBody>
            <a:bodyPr wrap="square">
              <a:spAutoFit/>
            </a:bodyPr>
            <a:lstStyle/>
            <a:p>
              <a:pPr algn="ctr"/>
              <a:r>
                <a:rPr lang="ja-JP" altLang="en-US" sz="5400" dirty="0"/>
                <a:t>昼間人口は増加するが、</a:t>
              </a:r>
              <a:r>
                <a:rPr lang="ja-JP" altLang="en-US" sz="5400" u="sng" dirty="0"/>
                <a:t>飲食店舗数</a:t>
              </a:r>
              <a:r>
                <a:rPr lang="ja-JP" altLang="en-US" sz="5400" dirty="0"/>
                <a:t>が少ない</a:t>
              </a:r>
              <a:endParaRPr lang="en-US" altLang="ja-JP" sz="5400" dirty="0"/>
            </a:p>
          </p:txBody>
        </p:sp>
      </p:grpSp>
    </p:spTree>
    <p:extLst>
      <p:ext uri="{BB962C8B-B14F-4D97-AF65-F5344CB8AC3E}">
        <p14:creationId xmlns:p14="http://schemas.microsoft.com/office/powerpoint/2010/main" val="2051463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55875" y="158731"/>
            <a:ext cx="9016796" cy="46398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400" b="1" dirty="0" smtClean="0">
                <a:solidFill>
                  <a:schemeClr val="tx1"/>
                </a:solidFill>
              </a:rPr>
              <a:t>指揮者タウン　中心市街地</a:t>
            </a:r>
            <a:endParaRPr lang="ja-JP" altLang="en-US" sz="2400" b="1" dirty="0">
              <a:solidFill>
                <a:schemeClr val="tx1"/>
              </a:solidFill>
            </a:endParaRPr>
          </a:p>
        </p:txBody>
      </p:sp>
      <p:grpSp>
        <p:nvGrpSpPr>
          <p:cNvPr id="22" name="グループ化 21"/>
          <p:cNvGrpSpPr/>
          <p:nvPr/>
        </p:nvGrpSpPr>
        <p:grpSpPr>
          <a:xfrm>
            <a:off x="1396763" y="-1150783"/>
            <a:ext cx="7267888" cy="1023425"/>
            <a:chOff x="875464" y="1636121"/>
            <a:chExt cx="7267888" cy="1023425"/>
          </a:xfrm>
        </p:grpSpPr>
        <p:pic>
          <p:nvPicPr>
            <p:cNvPr id="1035"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64" y="1636121"/>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吹き出し 20"/>
            <p:cNvSpPr/>
            <p:nvPr/>
          </p:nvSpPr>
          <p:spPr>
            <a:xfrm>
              <a:off x="2096886" y="1753562"/>
              <a:ext cx="6046466" cy="788544"/>
            </a:xfrm>
            <a:prstGeom prst="wedgeRoundRectCallout">
              <a:avLst>
                <a:gd name="adj1" fmla="val -54656"/>
                <a:gd name="adj2" fmla="val 54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モール５０５よりイオンの方が魅力がある</a:t>
              </a:r>
              <a:r>
                <a:rPr lang="en-US" altLang="ja-JP" sz="2400" dirty="0" smtClean="0"/>
                <a:t>…</a:t>
              </a:r>
            </a:p>
            <a:p>
              <a:r>
                <a:rPr lang="en-US" altLang="ja-JP" sz="2400" dirty="0" smtClean="0"/>
                <a:t>50</a:t>
              </a:r>
              <a:r>
                <a:rPr lang="en-US" altLang="ja-JP" sz="2400" dirty="0"/>
                <a:t>5</a:t>
              </a:r>
              <a:r>
                <a:rPr lang="ja-JP" altLang="en-US" sz="2400" dirty="0" smtClean="0"/>
                <a:t>通るだけ</a:t>
              </a:r>
              <a:r>
                <a:rPr lang="en-US" altLang="ja-JP" sz="2400" dirty="0" smtClean="0"/>
                <a:t>…</a:t>
              </a:r>
              <a:endParaRPr lang="en-US" altLang="ja-JP" sz="2400" dirty="0"/>
            </a:p>
          </p:txBody>
        </p:sp>
      </p:grpSp>
      <p:sp>
        <p:nvSpPr>
          <p:cNvPr id="36" name="正方形/長方形 35"/>
          <p:cNvSpPr/>
          <p:nvPr/>
        </p:nvSpPr>
        <p:spPr>
          <a:xfrm>
            <a:off x="68581" y="794137"/>
            <a:ext cx="9016796" cy="5955579"/>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55" name="グループ化 54"/>
          <p:cNvGrpSpPr>
            <a:grpSpLocks noChangeAspect="1"/>
          </p:cNvGrpSpPr>
          <p:nvPr/>
        </p:nvGrpSpPr>
        <p:grpSpPr>
          <a:xfrm>
            <a:off x="-657225" y="-1610450"/>
            <a:ext cx="2933700" cy="1238250"/>
            <a:chOff x="828675" y="2971800"/>
            <a:chExt cx="2933700" cy="1238250"/>
          </a:xfrm>
        </p:grpSpPr>
        <p:sp>
          <p:nvSpPr>
            <p:cNvPr id="19" name="フリーフォーム 18"/>
            <p:cNvSpPr/>
            <p:nvPr/>
          </p:nvSpPr>
          <p:spPr>
            <a:xfrm>
              <a:off x="1571625" y="3181350"/>
              <a:ext cx="2047875" cy="400050"/>
            </a:xfrm>
            <a:custGeom>
              <a:avLst/>
              <a:gdLst>
                <a:gd name="connsiteX0" fmla="*/ 0 w 2047875"/>
                <a:gd name="connsiteY0" fmla="*/ 390525 h 400050"/>
                <a:gd name="connsiteX1" fmla="*/ 9525 w 2047875"/>
                <a:gd name="connsiteY1" fmla="*/ 152400 h 400050"/>
                <a:gd name="connsiteX2" fmla="*/ 409575 w 2047875"/>
                <a:gd name="connsiteY2" fmla="*/ 114300 h 400050"/>
                <a:gd name="connsiteX3" fmla="*/ 695325 w 2047875"/>
                <a:gd name="connsiteY3" fmla="*/ 57150 h 400050"/>
                <a:gd name="connsiteX4" fmla="*/ 923925 w 2047875"/>
                <a:gd name="connsiteY4" fmla="*/ 19050 h 400050"/>
                <a:gd name="connsiteX5" fmla="*/ 1200150 w 2047875"/>
                <a:gd name="connsiteY5" fmla="*/ 0 h 400050"/>
                <a:gd name="connsiteX6" fmla="*/ 1343025 w 2047875"/>
                <a:gd name="connsiteY6" fmla="*/ 0 h 400050"/>
                <a:gd name="connsiteX7" fmla="*/ 1590675 w 2047875"/>
                <a:gd name="connsiteY7" fmla="*/ 0 h 400050"/>
                <a:gd name="connsiteX8" fmla="*/ 1809750 w 2047875"/>
                <a:gd name="connsiteY8" fmla="*/ 9525 h 400050"/>
                <a:gd name="connsiteX9" fmla="*/ 1952625 w 2047875"/>
                <a:gd name="connsiteY9" fmla="*/ 38100 h 400050"/>
                <a:gd name="connsiteX10" fmla="*/ 2028825 w 2047875"/>
                <a:gd name="connsiteY10" fmla="*/ 76200 h 400050"/>
                <a:gd name="connsiteX11" fmla="*/ 2047875 w 2047875"/>
                <a:gd name="connsiteY11" fmla="*/ 400050 h 400050"/>
                <a:gd name="connsiteX12" fmla="*/ 0 w 2047875"/>
                <a:gd name="connsiteY12" fmla="*/ 3905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875" h="400050">
                  <a:moveTo>
                    <a:pt x="0" y="390525"/>
                  </a:moveTo>
                  <a:lnTo>
                    <a:pt x="9525" y="152400"/>
                  </a:lnTo>
                  <a:lnTo>
                    <a:pt x="409575" y="114300"/>
                  </a:lnTo>
                  <a:lnTo>
                    <a:pt x="695325" y="57150"/>
                  </a:lnTo>
                  <a:lnTo>
                    <a:pt x="923925" y="19050"/>
                  </a:lnTo>
                  <a:lnTo>
                    <a:pt x="1200150" y="0"/>
                  </a:lnTo>
                  <a:lnTo>
                    <a:pt x="1343025" y="0"/>
                  </a:lnTo>
                  <a:lnTo>
                    <a:pt x="1590675" y="0"/>
                  </a:lnTo>
                  <a:lnTo>
                    <a:pt x="1809750" y="9525"/>
                  </a:lnTo>
                  <a:lnTo>
                    <a:pt x="1952625" y="38100"/>
                  </a:lnTo>
                  <a:lnTo>
                    <a:pt x="2028825" y="76200"/>
                  </a:lnTo>
                  <a:lnTo>
                    <a:pt x="2047875" y="400050"/>
                  </a:lnTo>
                  <a:lnTo>
                    <a:pt x="0" y="390525"/>
                  </a:lnTo>
                  <a:close/>
                </a:path>
              </a:pathLst>
            </a:custGeom>
            <a:gradFill>
              <a:gsLst>
                <a:gs pos="0">
                  <a:schemeClr val="accent1">
                    <a:tint val="100000"/>
                    <a:shade val="100000"/>
                    <a:satMod val="130000"/>
                  </a:schemeClr>
                </a:gs>
                <a:gs pos="0">
                  <a:schemeClr val="accent1">
                    <a:tint val="50000"/>
                    <a:shade val="100000"/>
                    <a:satMod val="350000"/>
                  </a:schemeClr>
                </a:gs>
              </a:gsLst>
            </a:gra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76325" y="3733800"/>
              <a:ext cx="2533650" cy="47625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96763" y="3581400"/>
              <a:ext cx="2213212" cy="1524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828675" y="2971800"/>
              <a:ext cx="2933700" cy="352425"/>
            </a:xfrm>
            <a:custGeom>
              <a:avLst/>
              <a:gdLst>
                <a:gd name="connsiteX0" fmla="*/ 0 w 2933700"/>
                <a:gd name="connsiteY0" fmla="*/ 190500 h 352425"/>
                <a:gd name="connsiteX1" fmla="*/ 266700 w 2933700"/>
                <a:gd name="connsiteY1" fmla="*/ 285750 h 352425"/>
                <a:gd name="connsiteX2" fmla="*/ 552450 w 2933700"/>
                <a:gd name="connsiteY2" fmla="*/ 342900 h 352425"/>
                <a:gd name="connsiteX3" fmla="*/ 914400 w 2933700"/>
                <a:gd name="connsiteY3" fmla="*/ 352425 h 352425"/>
                <a:gd name="connsiteX4" fmla="*/ 1314450 w 2933700"/>
                <a:gd name="connsiteY4" fmla="*/ 276225 h 352425"/>
                <a:gd name="connsiteX5" fmla="*/ 1419225 w 2933700"/>
                <a:gd name="connsiteY5" fmla="*/ 247650 h 352425"/>
                <a:gd name="connsiteX6" fmla="*/ 1752600 w 2933700"/>
                <a:gd name="connsiteY6" fmla="*/ 209550 h 352425"/>
                <a:gd name="connsiteX7" fmla="*/ 2000250 w 2933700"/>
                <a:gd name="connsiteY7" fmla="*/ 200025 h 352425"/>
                <a:gd name="connsiteX8" fmla="*/ 2457450 w 2933700"/>
                <a:gd name="connsiteY8" fmla="*/ 200025 h 352425"/>
                <a:gd name="connsiteX9" fmla="*/ 2905125 w 2933700"/>
                <a:gd name="connsiteY9" fmla="*/ 304800 h 352425"/>
                <a:gd name="connsiteX10" fmla="*/ 2933700 w 2933700"/>
                <a:gd name="connsiteY10" fmla="*/ 114300 h 352425"/>
                <a:gd name="connsiteX11" fmla="*/ 2505075 w 2933700"/>
                <a:gd name="connsiteY11" fmla="*/ 19050 h 352425"/>
                <a:gd name="connsiteX12" fmla="*/ 2190750 w 2933700"/>
                <a:gd name="connsiteY12" fmla="*/ 0 h 352425"/>
                <a:gd name="connsiteX13" fmla="*/ 1714500 w 2933700"/>
                <a:gd name="connsiteY13" fmla="*/ 0 h 352425"/>
                <a:gd name="connsiteX14" fmla="*/ 1381125 w 2933700"/>
                <a:gd name="connsiteY14" fmla="*/ 57150 h 352425"/>
                <a:gd name="connsiteX15" fmla="*/ 1019175 w 2933700"/>
                <a:gd name="connsiteY15" fmla="*/ 142875 h 352425"/>
                <a:gd name="connsiteX16" fmla="*/ 666750 w 2933700"/>
                <a:gd name="connsiteY16" fmla="*/ 171450 h 352425"/>
                <a:gd name="connsiteX17" fmla="*/ 390525 w 2933700"/>
                <a:gd name="connsiteY17" fmla="*/ 152400 h 352425"/>
                <a:gd name="connsiteX18" fmla="*/ 76200 w 2933700"/>
                <a:gd name="connsiteY18" fmla="*/ 47625 h 352425"/>
                <a:gd name="connsiteX19" fmla="*/ 0 w 2933700"/>
                <a:gd name="connsiteY19" fmla="*/ 1905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33700" h="352425">
                  <a:moveTo>
                    <a:pt x="0" y="190500"/>
                  </a:moveTo>
                  <a:lnTo>
                    <a:pt x="266700" y="285750"/>
                  </a:lnTo>
                  <a:lnTo>
                    <a:pt x="552450" y="342900"/>
                  </a:lnTo>
                  <a:lnTo>
                    <a:pt x="914400" y="352425"/>
                  </a:lnTo>
                  <a:lnTo>
                    <a:pt x="1314450" y="276225"/>
                  </a:lnTo>
                  <a:lnTo>
                    <a:pt x="1419225" y="247650"/>
                  </a:lnTo>
                  <a:lnTo>
                    <a:pt x="1752600" y="209550"/>
                  </a:lnTo>
                  <a:lnTo>
                    <a:pt x="2000250" y="200025"/>
                  </a:lnTo>
                  <a:lnTo>
                    <a:pt x="2457450" y="200025"/>
                  </a:lnTo>
                  <a:lnTo>
                    <a:pt x="2905125" y="304800"/>
                  </a:lnTo>
                  <a:lnTo>
                    <a:pt x="2933700" y="114300"/>
                  </a:lnTo>
                  <a:lnTo>
                    <a:pt x="2505075" y="19050"/>
                  </a:lnTo>
                  <a:lnTo>
                    <a:pt x="2190750" y="0"/>
                  </a:lnTo>
                  <a:lnTo>
                    <a:pt x="1714500" y="0"/>
                  </a:lnTo>
                  <a:lnTo>
                    <a:pt x="1381125" y="57150"/>
                  </a:lnTo>
                  <a:lnTo>
                    <a:pt x="1019175" y="142875"/>
                  </a:lnTo>
                  <a:lnTo>
                    <a:pt x="666750" y="171450"/>
                  </a:lnTo>
                  <a:lnTo>
                    <a:pt x="390525" y="152400"/>
                  </a:lnTo>
                  <a:lnTo>
                    <a:pt x="76200" y="47625"/>
                  </a:lnTo>
                  <a:lnTo>
                    <a:pt x="0" y="190500"/>
                  </a:lnTo>
                  <a:close/>
                </a:path>
              </a:pathLst>
            </a:cu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a:off x="1752600"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1933575"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2105025" y="3300412"/>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2276475" y="3238500"/>
              <a:ext cx="0" cy="31908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2448763" y="3209925"/>
              <a:ext cx="0" cy="3476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26181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28086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3008710" y="3162300"/>
              <a:ext cx="0" cy="4191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3218260"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399235" y="3202780"/>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3" name="テキスト ボックス 22"/>
          <p:cNvSpPr txBox="1"/>
          <p:nvPr/>
        </p:nvSpPr>
        <p:spPr>
          <a:xfrm>
            <a:off x="507835" y="1694785"/>
            <a:ext cx="4065343" cy="830997"/>
          </a:xfrm>
          <a:prstGeom prst="rect">
            <a:avLst/>
          </a:prstGeom>
          <a:solidFill>
            <a:schemeClr val="accent1">
              <a:lumMod val="40000"/>
              <a:lumOff val="60000"/>
            </a:schemeClr>
          </a:solidFill>
        </p:spPr>
        <p:txBody>
          <a:bodyPr wrap="square" rtlCol="0">
            <a:spAutoFit/>
          </a:bodyPr>
          <a:lstStyle/>
          <a:p>
            <a:r>
              <a:rPr kumimoji="1" lang="ja-JP" altLang="en-US" sz="2400" dirty="0" smtClean="0"/>
              <a:t>駅前バスターミナルの危険性</a:t>
            </a:r>
            <a:endParaRPr kumimoji="1" lang="en-US" altLang="ja-JP" sz="2400" dirty="0" smtClean="0"/>
          </a:p>
          <a:p>
            <a:r>
              <a:rPr lang="ja-JP" altLang="en-US" sz="2400" dirty="0" smtClean="0"/>
              <a:t>商業の衰退</a:t>
            </a:r>
            <a:endParaRPr kumimoji="1" lang="en-US" altLang="ja-JP" sz="2400" dirty="0" smtClean="0"/>
          </a:p>
        </p:txBody>
      </p:sp>
      <p:sp>
        <p:nvSpPr>
          <p:cNvPr id="106" name="正方形/長方形 105"/>
          <p:cNvSpPr/>
          <p:nvPr/>
        </p:nvSpPr>
        <p:spPr>
          <a:xfrm>
            <a:off x="266700" y="992168"/>
            <a:ext cx="3416320" cy="523220"/>
          </a:xfrm>
          <a:prstGeom prst="rect">
            <a:avLst/>
          </a:prstGeom>
        </p:spPr>
        <p:txBody>
          <a:bodyPr wrap="none">
            <a:spAutoFit/>
          </a:bodyPr>
          <a:lstStyle/>
          <a:p>
            <a:r>
              <a:rPr lang="ja-JP" altLang="en-US" sz="2800" dirty="0" smtClean="0"/>
              <a:t>中心市街地の問題点</a:t>
            </a:r>
            <a:endParaRPr lang="en-US" altLang="ja-JP" sz="2800" dirty="0"/>
          </a:p>
        </p:txBody>
      </p:sp>
      <p:sp>
        <p:nvSpPr>
          <p:cNvPr id="24" name="テキスト ボックス 23"/>
          <p:cNvSpPr txBox="1"/>
          <p:nvPr/>
        </p:nvSpPr>
        <p:spPr>
          <a:xfrm>
            <a:off x="5131044" y="1839182"/>
            <a:ext cx="3034326" cy="584775"/>
          </a:xfrm>
          <a:prstGeom prst="rect">
            <a:avLst/>
          </a:prstGeom>
          <a:solidFill>
            <a:schemeClr val="accent1">
              <a:lumMod val="40000"/>
              <a:lumOff val="60000"/>
            </a:schemeClr>
          </a:solidFill>
        </p:spPr>
        <p:txBody>
          <a:bodyPr wrap="square" rtlCol="0">
            <a:spAutoFit/>
          </a:bodyPr>
          <a:lstStyle/>
          <a:p>
            <a:r>
              <a:rPr kumimoji="1" lang="ja-JP" altLang="en-US" sz="3200" dirty="0" smtClean="0"/>
              <a:t>にぎわい不足</a:t>
            </a:r>
            <a:r>
              <a:rPr kumimoji="1" lang="en-US" altLang="ja-JP" sz="3200" dirty="0" smtClean="0"/>
              <a:t>…</a:t>
            </a:r>
            <a:endParaRPr kumimoji="1" lang="ja-JP" altLang="en-US" sz="3200" dirty="0"/>
          </a:p>
        </p:txBody>
      </p:sp>
      <p:sp>
        <p:nvSpPr>
          <p:cNvPr id="26" name="正方形/長方形 25"/>
          <p:cNvSpPr/>
          <p:nvPr/>
        </p:nvSpPr>
        <p:spPr>
          <a:xfrm>
            <a:off x="1277051" y="2904145"/>
            <a:ext cx="6574443" cy="830997"/>
          </a:xfrm>
          <a:prstGeom prst="rect">
            <a:avLst/>
          </a:prstGeom>
        </p:spPr>
        <p:txBody>
          <a:bodyPr wrap="square">
            <a:spAutoFit/>
          </a:bodyPr>
          <a:lstStyle/>
          <a:p>
            <a:pPr algn="ctr"/>
            <a:r>
              <a:rPr lang="ja-JP" altLang="en-US" sz="2400" dirty="0">
                <a:solidFill>
                  <a:prstClr val="black"/>
                </a:solidFill>
              </a:rPr>
              <a:t>現状で</a:t>
            </a:r>
            <a:r>
              <a:rPr lang="ja-JP" altLang="en-US" sz="2400" dirty="0" smtClean="0">
                <a:solidFill>
                  <a:prstClr val="black"/>
                </a:solidFill>
              </a:rPr>
              <a:t>は</a:t>
            </a:r>
            <a:r>
              <a:rPr lang="ja-JP" altLang="en-US" sz="2400" dirty="0"/>
              <a:t>中心</a:t>
            </a:r>
            <a:r>
              <a:rPr lang="ja-JP" altLang="en-US" sz="2400" dirty="0" smtClean="0"/>
              <a:t>市街地として</a:t>
            </a:r>
            <a:r>
              <a:rPr lang="ja-JP" altLang="en-US" sz="2400" dirty="0" smtClean="0">
                <a:solidFill>
                  <a:srgbClr val="FF0000"/>
                </a:solidFill>
              </a:rPr>
              <a:t>土浦市</a:t>
            </a:r>
            <a:r>
              <a:rPr lang="ja-JP" altLang="en-US" sz="2400" dirty="0" smtClean="0"/>
              <a:t>をひっぱていくことはできない</a:t>
            </a:r>
            <a:endParaRPr lang="en-US" altLang="ja-JP" sz="2400" dirty="0"/>
          </a:p>
        </p:txBody>
      </p:sp>
      <p:cxnSp>
        <p:nvCxnSpPr>
          <p:cNvPr id="108" name="直線コネクタ 107"/>
          <p:cNvCxnSpPr/>
          <p:nvPr/>
        </p:nvCxnSpPr>
        <p:spPr>
          <a:xfrm flipV="1">
            <a:off x="70800" y="2765139"/>
            <a:ext cx="8986946" cy="406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4394883" y="1648618"/>
            <a:ext cx="902368" cy="923330"/>
          </a:xfrm>
          <a:prstGeom prst="rect">
            <a:avLst/>
          </a:prstGeom>
          <a:noFill/>
        </p:spPr>
        <p:txBody>
          <a:bodyPr wrap="square" rtlCol="0">
            <a:spAutoFit/>
          </a:bodyPr>
          <a:lstStyle/>
          <a:p>
            <a:pPr algn="ctr"/>
            <a:r>
              <a:rPr kumimoji="1" lang="en-US" altLang="ja-JP" sz="5400" b="1" dirty="0" smtClean="0"/>
              <a:t>+</a:t>
            </a:r>
            <a:endParaRPr kumimoji="1" lang="ja-JP" altLang="en-US" sz="5400" b="1" dirty="0"/>
          </a:p>
        </p:txBody>
      </p:sp>
      <p:sp>
        <p:nvSpPr>
          <p:cNvPr id="109" name="テキスト ボックス 108"/>
          <p:cNvSpPr txBox="1"/>
          <p:nvPr/>
        </p:nvSpPr>
        <p:spPr>
          <a:xfrm>
            <a:off x="1396763" y="4341290"/>
            <a:ext cx="6440403" cy="954107"/>
          </a:xfrm>
          <a:prstGeom prst="rect">
            <a:avLst/>
          </a:prstGeom>
          <a:noFill/>
        </p:spPr>
        <p:txBody>
          <a:bodyPr wrap="square" rtlCol="0">
            <a:spAutoFit/>
          </a:bodyPr>
          <a:lstStyle/>
          <a:p>
            <a:pPr algn="ctr"/>
            <a:r>
              <a:rPr lang="ja-JP" altLang="en-US" sz="2800" b="1" u="sng" dirty="0" smtClean="0"/>
              <a:t>指揮者</a:t>
            </a:r>
            <a:r>
              <a:rPr lang="ja-JP" altLang="en-US" sz="2800" b="1" dirty="0" smtClean="0"/>
              <a:t>になりきれていない</a:t>
            </a:r>
            <a:endParaRPr lang="en-US" altLang="ja-JP" sz="2800" b="1" dirty="0" smtClean="0"/>
          </a:p>
          <a:p>
            <a:pPr algn="ctr"/>
            <a:r>
              <a:rPr lang="ja-JP" altLang="en-US" sz="2800" b="1" u="sng" dirty="0" smtClean="0"/>
              <a:t>指揮</a:t>
            </a:r>
            <a:r>
              <a:rPr lang="ja-JP" altLang="en-US" sz="2800" b="1" dirty="0"/>
              <a:t>をするには力</a:t>
            </a:r>
            <a:r>
              <a:rPr lang="ja-JP" altLang="en-US" sz="2800" b="1" dirty="0" smtClean="0"/>
              <a:t>不足</a:t>
            </a:r>
            <a:endParaRPr lang="ja-JP" altLang="en-US" sz="2800" b="1" dirty="0"/>
          </a:p>
        </p:txBody>
      </p:sp>
      <p:sp>
        <p:nvSpPr>
          <p:cNvPr id="28" name="下矢印 27"/>
          <p:cNvSpPr/>
          <p:nvPr/>
        </p:nvSpPr>
        <p:spPr>
          <a:xfrm>
            <a:off x="4324316" y="3850085"/>
            <a:ext cx="505326" cy="3918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p:cNvPicPr>
            <a:picLocks noChangeAspect="1"/>
          </p:cNvPicPr>
          <p:nvPr/>
        </p:nvPicPr>
        <p:blipFill rotWithShape="1">
          <a:blip r:embed="rId4" cstate="print">
            <a:extLst>
              <a:ext uri="{28A0092B-C50C-407E-A947-70E740481C1C}">
                <a14:useLocalDpi xmlns:a14="http://schemas.microsoft.com/office/drawing/2010/main" val="0"/>
              </a:ext>
            </a:extLst>
          </a:blip>
          <a:srcRect t="17851" b="21236"/>
          <a:stretch/>
        </p:blipFill>
        <p:spPr>
          <a:xfrm>
            <a:off x="4667098" y="5728933"/>
            <a:ext cx="1390121" cy="846774"/>
          </a:xfrm>
          <a:prstGeom prst="rect">
            <a:avLst/>
          </a:prstGeom>
        </p:spPr>
      </p:pic>
      <p:pic>
        <p:nvPicPr>
          <p:cNvPr id="34" name="図 33"/>
          <p:cNvPicPr>
            <a:picLocks noChangeAspect="1"/>
          </p:cNvPicPr>
          <p:nvPr/>
        </p:nvPicPr>
        <p:blipFill rotWithShape="1">
          <a:blip r:embed="rId5">
            <a:extLst>
              <a:ext uri="{BEBA8EAE-BF5A-486C-A8C5-ECC9F3942E4B}">
                <a14:imgProps xmlns:a14="http://schemas.microsoft.com/office/drawing/2010/main">
                  <a14:imgLayer r:embed="rId6">
                    <a14:imgEffect>
                      <a14:backgroundRemoval t="12000" b="83111" l="13111" r="82000"/>
                    </a14:imgEffect>
                  </a14:imgLayer>
                </a14:imgProps>
              </a:ext>
              <a:ext uri="{28A0092B-C50C-407E-A947-70E740481C1C}">
                <a14:useLocalDpi xmlns:a14="http://schemas.microsoft.com/office/drawing/2010/main" val="0"/>
              </a:ext>
            </a:extLst>
          </a:blip>
          <a:srcRect l="12437" t="13553" r="17590" b="16474"/>
          <a:stretch/>
        </p:blipFill>
        <p:spPr>
          <a:xfrm>
            <a:off x="3289135" y="5217041"/>
            <a:ext cx="1353179" cy="1353180"/>
          </a:xfrm>
          <a:prstGeom prst="rect">
            <a:avLst/>
          </a:prstGeom>
        </p:spPr>
      </p:pic>
      <p:pic>
        <p:nvPicPr>
          <p:cNvPr id="35" name="図 34"/>
          <p:cNvPicPr>
            <a:picLocks noChangeAspect="1"/>
          </p:cNvPicPr>
          <p:nvPr/>
        </p:nvPicPr>
        <p:blipFill>
          <a:blip r:embed="rId7"/>
          <a:stretch>
            <a:fillRect/>
          </a:stretch>
        </p:blipFill>
        <p:spPr>
          <a:xfrm>
            <a:off x="1260044" y="5269979"/>
            <a:ext cx="428590" cy="965926"/>
          </a:xfrm>
          <a:prstGeom prst="rect">
            <a:avLst/>
          </a:prstGeom>
        </p:spPr>
      </p:pic>
      <p:pic>
        <p:nvPicPr>
          <p:cNvPr id="37" name="図 36"/>
          <p:cNvPicPr>
            <a:picLocks noChangeAspect="1"/>
          </p:cNvPicPr>
          <p:nvPr/>
        </p:nvPicPr>
        <p:blipFill>
          <a:blip r:embed="rId8"/>
          <a:stretch>
            <a:fillRect/>
          </a:stretch>
        </p:blipFill>
        <p:spPr>
          <a:xfrm>
            <a:off x="7373962" y="5161457"/>
            <a:ext cx="331092" cy="1039628"/>
          </a:xfrm>
          <a:prstGeom prst="rect">
            <a:avLst/>
          </a:prstGeom>
        </p:spPr>
      </p:pic>
      <p:pic>
        <p:nvPicPr>
          <p:cNvPr id="38" name="図 37"/>
          <p:cNvPicPr>
            <a:picLocks noChangeAspect="1"/>
          </p:cNvPicPr>
          <p:nvPr/>
        </p:nvPicPr>
        <p:blipFill>
          <a:blip r:embed="rId9"/>
          <a:stretch>
            <a:fillRect/>
          </a:stretch>
        </p:blipFill>
        <p:spPr>
          <a:xfrm>
            <a:off x="6959507" y="5426391"/>
            <a:ext cx="420993" cy="1143830"/>
          </a:xfrm>
          <a:prstGeom prst="rect">
            <a:avLst/>
          </a:prstGeom>
        </p:spPr>
      </p:pic>
      <p:pic>
        <p:nvPicPr>
          <p:cNvPr id="40" name="図 39"/>
          <p:cNvPicPr>
            <a:picLocks noChangeAspect="1"/>
          </p:cNvPicPr>
          <p:nvPr/>
        </p:nvPicPr>
        <p:blipFill>
          <a:blip r:embed="rId10"/>
          <a:stretch>
            <a:fillRect/>
          </a:stretch>
        </p:blipFill>
        <p:spPr>
          <a:xfrm>
            <a:off x="883241" y="5550870"/>
            <a:ext cx="339813" cy="1025975"/>
          </a:xfrm>
          <a:prstGeom prst="rect">
            <a:avLst/>
          </a:prstGeom>
        </p:spPr>
      </p:pic>
      <p:cxnSp>
        <p:nvCxnSpPr>
          <p:cNvPr id="43" name="直線コネクタ 42"/>
          <p:cNvCxnSpPr/>
          <p:nvPr/>
        </p:nvCxnSpPr>
        <p:spPr>
          <a:xfrm>
            <a:off x="289955" y="6599897"/>
            <a:ext cx="85410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45" name="図 44"/>
          <p:cNvPicPr>
            <a:picLocks noChangeAspect="1"/>
          </p:cNvPicPr>
          <p:nvPr/>
        </p:nvPicPr>
        <p:blipFill>
          <a:blip r:embed="rId7"/>
          <a:stretch>
            <a:fillRect/>
          </a:stretch>
        </p:blipFill>
        <p:spPr>
          <a:xfrm flipH="1">
            <a:off x="7705054" y="5617447"/>
            <a:ext cx="414455" cy="934069"/>
          </a:xfrm>
          <a:prstGeom prst="rect">
            <a:avLst/>
          </a:prstGeom>
        </p:spPr>
      </p:pic>
      <p:pic>
        <p:nvPicPr>
          <p:cNvPr id="47" name="図 46"/>
          <p:cNvPicPr>
            <a:picLocks noChangeAspect="1"/>
          </p:cNvPicPr>
          <p:nvPr/>
        </p:nvPicPr>
        <p:blipFill>
          <a:blip r:embed="rId9"/>
          <a:stretch>
            <a:fillRect/>
          </a:stretch>
        </p:blipFill>
        <p:spPr>
          <a:xfrm flipH="1">
            <a:off x="1637314" y="5612584"/>
            <a:ext cx="354902" cy="964261"/>
          </a:xfrm>
          <a:prstGeom prst="rect">
            <a:avLst/>
          </a:prstGeom>
        </p:spPr>
      </p:pic>
      <p:pic>
        <p:nvPicPr>
          <p:cNvPr id="49" name="図 48"/>
          <p:cNvPicPr>
            <a:picLocks noChangeAspect="1"/>
          </p:cNvPicPr>
          <p:nvPr/>
        </p:nvPicPr>
        <p:blipFill>
          <a:blip r:embed="rId10"/>
          <a:stretch>
            <a:fillRect/>
          </a:stretch>
        </p:blipFill>
        <p:spPr>
          <a:xfrm flipH="1">
            <a:off x="8179277" y="5296005"/>
            <a:ext cx="349172" cy="1054232"/>
          </a:xfrm>
          <a:prstGeom prst="rect">
            <a:avLst/>
          </a:prstGeom>
        </p:spPr>
      </p:pic>
      <p:pic>
        <p:nvPicPr>
          <p:cNvPr id="50" name="図 49"/>
          <p:cNvPicPr>
            <a:picLocks noChangeAspect="1"/>
          </p:cNvPicPr>
          <p:nvPr/>
        </p:nvPicPr>
        <p:blipFill>
          <a:blip r:embed="rId8"/>
          <a:stretch>
            <a:fillRect/>
          </a:stretch>
        </p:blipFill>
        <p:spPr>
          <a:xfrm flipH="1">
            <a:off x="2047012" y="5217041"/>
            <a:ext cx="356982" cy="1120924"/>
          </a:xfrm>
          <a:prstGeom prst="rect">
            <a:avLst/>
          </a:prstGeom>
        </p:spPr>
      </p:pic>
    </p:spTree>
    <p:extLst>
      <p:ext uri="{BB962C8B-B14F-4D97-AF65-F5344CB8AC3E}">
        <p14:creationId xmlns:p14="http://schemas.microsoft.com/office/powerpoint/2010/main" val="3665339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0" presetClass="entr" presetSubtype="0"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55875" y="158731"/>
            <a:ext cx="9016796" cy="46398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400" b="1" dirty="0" smtClean="0">
                <a:solidFill>
                  <a:schemeClr val="tx1"/>
                </a:solidFill>
              </a:rPr>
              <a:t>指揮者タウン　中心市街地</a:t>
            </a:r>
            <a:endParaRPr lang="ja-JP" altLang="en-US" sz="2400" b="1" dirty="0">
              <a:solidFill>
                <a:schemeClr val="tx1"/>
              </a:solidFill>
            </a:endParaRPr>
          </a:p>
        </p:txBody>
      </p:sp>
      <p:grpSp>
        <p:nvGrpSpPr>
          <p:cNvPr id="22" name="グループ化 21"/>
          <p:cNvGrpSpPr/>
          <p:nvPr/>
        </p:nvGrpSpPr>
        <p:grpSpPr>
          <a:xfrm>
            <a:off x="1396763" y="-1150783"/>
            <a:ext cx="7267888" cy="1023425"/>
            <a:chOff x="875464" y="1636121"/>
            <a:chExt cx="7267888" cy="1023425"/>
          </a:xfrm>
        </p:grpSpPr>
        <p:pic>
          <p:nvPicPr>
            <p:cNvPr id="1035"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64" y="1636121"/>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吹き出し 20"/>
            <p:cNvSpPr/>
            <p:nvPr/>
          </p:nvSpPr>
          <p:spPr>
            <a:xfrm>
              <a:off x="2096886" y="1753562"/>
              <a:ext cx="6046466" cy="788544"/>
            </a:xfrm>
            <a:prstGeom prst="wedgeRoundRectCallout">
              <a:avLst>
                <a:gd name="adj1" fmla="val -54656"/>
                <a:gd name="adj2" fmla="val 54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モール５０５よりイオンの方が魅力がある</a:t>
              </a:r>
              <a:r>
                <a:rPr lang="en-US" altLang="ja-JP" sz="2400" dirty="0" smtClean="0"/>
                <a:t>…</a:t>
              </a:r>
            </a:p>
            <a:p>
              <a:r>
                <a:rPr lang="en-US" altLang="ja-JP" sz="2400" dirty="0" smtClean="0"/>
                <a:t>50</a:t>
              </a:r>
              <a:r>
                <a:rPr lang="en-US" altLang="ja-JP" sz="2400" dirty="0"/>
                <a:t>5</a:t>
              </a:r>
              <a:r>
                <a:rPr lang="ja-JP" altLang="en-US" sz="2400" dirty="0" smtClean="0"/>
                <a:t>通るだけ</a:t>
              </a:r>
              <a:r>
                <a:rPr lang="en-US" altLang="ja-JP" sz="2400" dirty="0" smtClean="0"/>
                <a:t>…</a:t>
              </a:r>
              <a:endParaRPr lang="en-US" altLang="ja-JP" sz="2400" dirty="0"/>
            </a:p>
          </p:txBody>
        </p:sp>
      </p:grpSp>
      <p:sp>
        <p:nvSpPr>
          <p:cNvPr id="36" name="正方形/長方形 35"/>
          <p:cNvSpPr/>
          <p:nvPr/>
        </p:nvSpPr>
        <p:spPr>
          <a:xfrm>
            <a:off x="68581" y="794137"/>
            <a:ext cx="9016796" cy="5955579"/>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55" name="グループ化 54"/>
          <p:cNvGrpSpPr>
            <a:grpSpLocks noChangeAspect="1"/>
          </p:cNvGrpSpPr>
          <p:nvPr/>
        </p:nvGrpSpPr>
        <p:grpSpPr>
          <a:xfrm>
            <a:off x="-657225" y="-1610450"/>
            <a:ext cx="2933700" cy="1238250"/>
            <a:chOff x="828675" y="2971800"/>
            <a:chExt cx="2933700" cy="1238250"/>
          </a:xfrm>
        </p:grpSpPr>
        <p:sp>
          <p:nvSpPr>
            <p:cNvPr id="19" name="フリーフォーム 18"/>
            <p:cNvSpPr/>
            <p:nvPr/>
          </p:nvSpPr>
          <p:spPr>
            <a:xfrm>
              <a:off x="1571625" y="3181350"/>
              <a:ext cx="2047875" cy="400050"/>
            </a:xfrm>
            <a:custGeom>
              <a:avLst/>
              <a:gdLst>
                <a:gd name="connsiteX0" fmla="*/ 0 w 2047875"/>
                <a:gd name="connsiteY0" fmla="*/ 390525 h 400050"/>
                <a:gd name="connsiteX1" fmla="*/ 9525 w 2047875"/>
                <a:gd name="connsiteY1" fmla="*/ 152400 h 400050"/>
                <a:gd name="connsiteX2" fmla="*/ 409575 w 2047875"/>
                <a:gd name="connsiteY2" fmla="*/ 114300 h 400050"/>
                <a:gd name="connsiteX3" fmla="*/ 695325 w 2047875"/>
                <a:gd name="connsiteY3" fmla="*/ 57150 h 400050"/>
                <a:gd name="connsiteX4" fmla="*/ 923925 w 2047875"/>
                <a:gd name="connsiteY4" fmla="*/ 19050 h 400050"/>
                <a:gd name="connsiteX5" fmla="*/ 1200150 w 2047875"/>
                <a:gd name="connsiteY5" fmla="*/ 0 h 400050"/>
                <a:gd name="connsiteX6" fmla="*/ 1343025 w 2047875"/>
                <a:gd name="connsiteY6" fmla="*/ 0 h 400050"/>
                <a:gd name="connsiteX7" fmla="*/ 1590675 w 2047875"/>
                <a:gd name="connsiteY7" fmla="*/ 0 h 400050"/>
                <a:gd name="connsiteX8" fmla="*/ 1809750 w 2047875"/>
                <a:gd name="connsiteY8" fmla="*/ 9525 h 400050"/>
                <a:gd name="connsiteX9" fmla="*/ 1952625 w 2047875"/>
                <a:gd name="connsiteY9" fmla="*/ 38100 h 400050"/>
                <a:gd name="connsiteX10" fmla="*/ 2028825 w 2047875"/>
                <a:gd name="connsiteY10" fmla="*/ 76200 h 400050"/>
                <a:gd name="connsiteX11" fmla="*/ 2047875 w 2047875"/>
                <a:gd name="connsiteY11" fmla="*/ 400050 h 400050"/>
                <a:gd name="connsiteX12" fmla="*/ 0 w 2047875"/>
                <a:gd name="connsiteY12" fmla="*/ 3905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875" h="400050">
                  <a:moveTo>
                    <a:pt x="0" y="390525"/>
                  </a:moveTo>
                  <a:lnTo>
                    <a:pt x="9525" y="152400"/>
                  </a:lnTo>
                  <a:lnTo>
                    <a:pt x="409575" y="114300"/>
                  </a:lnTo>
                  <a:lnTo>
                    <a:pt x="695325" y="57150"/>
                  </a:lnTo>
                  <a:lnTo>
                    <a:pt x="923925" y="19050"/>
                  </a:lnTo>
                  <a:lnTo>
                    <a:pt x="1200150" y="0"/>
                  </a:lnTo>
                  <a:lnTo>
                    <a:pt x="1343025" y="0"/>
                  </a:lnTo>
                  <a:lnTo>
                    <a:pt x="1590675" y="0"/>
                  </a:lnTo>
                  <a:lnTo>
                    <a:pt x="1809750" y="9525"/>
                  </a:lnTo>
                  <a:lnTo>
                    <a:pt x="1952625" y="38100"/>
                  </a:lnTo>
                  <a:lnTo>
                    <a:pt x="2028825" y="76200"/>
                  </a:lnTo>
                  <a:lnTo>
                    <a:pt x="2047875" y="400050"/>
                  </a:lnTo>
                  <a:lnTo>
                    <a:pt x="0" y="390525"/>
                  </a:lnTo>
                  <a:close/>
                </a:path>
              </a:pathLst>
            </a:custGeom>
            <a:gradFill>
              <a:gsLst>
                <a:gs pos="0">
                  <a:schemeClr val="accent1">
                    <a:tint val="100000"/>
                    <a:shade val="100000"/>
                    <a:satMod val="130000"/>
                  </a:schemeClr>
                </a:gs>
                <a:gs pos="0">
                  <a:schemeClr val="accent1">
                    <a:tint val="50000"/>
                    <a:shade val="100000"/>
                    <a:satMod val="350000"/>
                  </a:schemeClr>
                </a:gs>
              </a:gsLst>
            </a:gra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76325" y="3733800"/>
              <a:ext cx="2533650" cy="47625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96763" y="3581400"/>
              <a:ext cx="2213212" cy="1524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828675" y="2971800"/>
              <a:ext cx="2933700" cy="352425"/>
            </a:xfrm>
            <a:custGeom>
              <a:avLst/>
              <a:gdLst>
                <a:gd name="connsiteX0" fmla="*/ 0 w 2933700"/>
                <a:gd name="connsiteY0" fmla="*/ 190500 h 352425"/>
                <a:gd name="connsiteX1" fmla="*/ 266700 w 2933700"/>
                <a:gd name="connsiteY1" fmla="*/ 285750 h 352425"/>
                <a:gd name="connsiteX2" fmla="*/ 552450 w 2933700"/>
                <a:gd name="connsiteY2" fmla="*/ 342900 h 352425"/>
                <a:gd name="connsiteX3" fmla="*/ 914400 w 2933700"/>
                <a:gd name="connsiteY3" fmla="*/ 352425 h 352425"/>
                <a:gd name="connsiteX4" fmla="*/ 1314450 w 2933700"/>
                <a:gd name="connsiteY4" fmla="*/ 276225 h 352425"/>
                <a:gd name="connsiteX5" fmla="*/ 1419225 w 2933700"/>
                <a:gd name="connsiteY5" fmla="*/ 247650 h 352425"/>
                <a:gd name="connsiteX6" fmla="*/ 1752600 w 2933700"/>
                <a:gd name="connsiteY6" fmla="*/ 209550 h 352425"/>
                <a:gd name="connsiteX7" fmla="*/ 2000250 w 2933700"/>
                <a:gd name="connsiteY7" fmla="*/ 200025 h 352425"/>
                <a:gd name="connsiteX8" fmla="*/ 2457450 w 2933700"/>
                <a:gd name="connsiteY8" fmla="*/ 200025 h 352425"/>
                <a:gd name="connsiteX9" fmla="*/ 2905125 w 2933700"/>
                <a:gd name="connsiteY9" fmla="*/ 304800 h 352425"/>
                <a:gd name="connsiteX10" fmla="*/ 2933700 w 2933700"/>
                <a:gd name="connsiteY10" fmla="*/ 114300 h 352425"/>
                <a:gd name="connsiteX11" fmla="*/ 2505075 w 2933700"/>
                <a:gd name="connsiteY11" fmla="*/ 19050 h 352425"/>
                <a:gd name="connsiteX12" fmla="*/ 2190750 w 2933700"/>
                <a:gd name="connsiteY12" fmla="*/ 0 h 352425"/>
                <a:gd name="connsiteX13" fmla="*/ 1714500 w 2933700"/>
                <a:gd name="connsiteY13" fmla="*/ 0 h 352425"/>
                <a:gd name="connsiteX14" fmla="*/ 1381125 w 2933700"/>
                <a:gd name="connsiteY14" fmla="*/ 57150 h 352425"/>
                <a:gd name="connsiteX15" fmla="*/ 1019175 w 2933700"/>
                <a:gd name="connsiteY15" fmla="*/ 142875 h 352425"/>
                <a:gd name="connsiteX16" fmla="*/ 666750 w 2933700"/>
                <a:gd name="connsiteY16" fmla="*/ 171450 h 352425"/>
                <a:gd name="connsiteX17" fmla="*/ 390525 w 2933700"/>
                <a:gd name="connsiteY17" fmla="*/ 152400 h 352425"/>
                <a:gd name="connsiteX18" fmla="*/ 76200 w 2933700"/>
                <a:gd name="connsiteY18" fmla="*/ 47625 h 352425"/>
                <a:gd name="connsiteX19" fmla="*/ 0 w 2933700"/>
                <a:gd name="connsiteY19" fmla="*/ 1905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33700" h="352425">
                  <a:moveTo>
                    <a:pt x="0" y="190500"/>
                  </a:moveTo>
                  <a:lnTo>
                    <a:pt x="266700" y="285750"/>
                  </a:lnTo>
                  <a:lnTo>
                    <a:pt x="552450" y="342900"/>
                  </a:lnTo>
                  <a:lnTo>
                    <a:pt x="914400" y="352425"/>
                  </a:lnTo>
                  <a:lnTo>
                    <a:pt x="1314450" y="276225"/>
                  </a:lnTo>
                  <a:lnTo>
                    <a:pt x="1419225" y="247650"/>
                  </a:lnTo>
                  <a:lnTo>
                    <a:pt x="1752600" y="209550"/>
                  </a:lnTo>
                  <a:lnTo>
                    <a:pt x="2000250" y="200025"/>
                  </a:lnTo>
                  <a:lnTo>
                    <a:pt x="2457450" y="200025"/>
                  </a:lnTo>
                  <a:lnTo>
                    <a:pt x="2905125" y="304800"/>
                  </a:lnTo>
                  <a:lnTo>
                    <a:pt x="2933700" y="114300"/>
                  </a:lnTo>
                  <a:lnTo>
                    <a:pt x="2505075" y="19050"/>
                  </a:lnTo>
                  <a:lnTo>
                    <a:pt x="2190750" y="0"/>
                  </a:lnTo>
                  <a:lnTo>
                    <a:pt x="1714500" y="0"/>
                  </a:lnTo>
                  <a:lnTo>
                    <a:pt x="1381125" y="57150"/>
                  </a:lnTo>
                  <a:lnTo>
                    <a:pt x="1019175" y="142875"/>
                  </a:lnTo>
                  <a:lnTo>
                    <a:pt x="666750" y="171450"/>
                  </a:lnTo>
                  <a:lnTo>
                    <a:pt x="390525" y="152400"/>
                  </a:lnTo>
                  <a:lnTo>
                    <a:pt x="76200" y="47625"/>
                  </a:lnTo>
                  <a:lnTo>
                    <a:pt x="0" y="190500"/>
                  </a:lnTo>
                  <a:close/>
                </a:path>
              </a:pathLst>
            </a:cu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a:off x="1752600"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1933575"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2105025" y="3300412"/>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2276475" y="3238500"/>
              <a:ext cx="0" cy="31908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2448763" y="3209925"/>
              <a:ext cx="0" cy="3476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26181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28086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3008710" y="3162300"/>
              <a:ext cx="0" cy="4191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3218260"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399235" y="3202780"/>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 name="グループ化 1"/>
          <p:cNvGrpSpPr/>
          <p:nvPr/>
        </p:nvGrpSpPr>
        <p:grpSpPr>
          <a:xfrm>
            <a:off x="2547409" y="1477594"/>
            <a:ext cx="4105919" cy="2773662"/>
            <a:chOff x="2708052" y="1786210"/>
            <a:chExt cx="3933569" cy="3021216"/>
          </a:xfrm>
          <a:solidFill>
            <a:schemeClr val="accent1">
              <a:lumMod val="40000"/>
              <a:lumOff val="60000"/>
            </a:schemeClr>
          </a:solidFill>
        </p:grpSpPr>
        <p:grpSp>
          <p:nvGrpSpPr>
            <p:cNvPr id="11" name="グループ化 10"/>
            <p:cNvGrpSpPr/>
            <p:nvPr/>
          </p:nvGrpSpPr>
          <p:grpSpPr>
            <a:xfrm>
              <a:off x="3799949" y="2127216"/>
              <a:ext cx="1697387" cy="1697386"/>
              <a:chOff x="3481388" y="3536852"/>
              <a:chExt cx="2254249" cy="2254249"/>
            </a:xfrm>
            <a:grpFill/>
          </p:grpSpPr>
          <p:sp>
            <p:nvSpPr>
              <p:cNvPr id="84" name="円/楕円 83"/>
              <p:cNvSpPr/>
              <p:nvPr/>
            </p:nvSpPr>
            <p:spPr>
              <a:xfrm>
                <a:off x="3481388" y="3536852"/>
                <a:ext cx="2254249" cy="2254249"/>
              </a:xfrm>
              <a:prstGeom prst="ellipse">
                <a:avLst/>
              </a:prstGeom>
              <a:solidFill>
                <a:schemeClr val="accent1">
                  <a:lumMod val="60000"/>
                  <a:lumOff val="40000"/>
                </a:schemeClr>
              </a:solidFill>
            </p:spPr>
            <p:style>
              <a:lnRef idx="2">
                <a:schemeClr val="lt1">
                  <a:hueOff val="0"/>
                  <a:satOff val="0"/>
                  <a:lumOff val="0"/>
                  <a:alphaOff val="0"/>
                </a:schemeClr>
              </a:lnRef>
              <a:fillRef idx="1">
                <a:schemeClr val="accent1">
                  <a:shade val="80000"/>
                  <a:alpha val="50000"/>
                  <a:hueOff val="0"/>
                  <a:satOff val="0"/>
                  <a:lumOff val="0"/>
                  <a:alphaOff val="0"/>
                </a:schemeClr>
              </a:fillRef>
              <a:effectRef idx="0">
                <a:schemeClr val="accent1">
                  <a:shade val="80000"/>
                  <a:alpha val="50000"/>
                  <a:hueOff val="0"/>
                  <a:satOff val="0"/>
                  <a:lumOff val="0"/>
                  <a:alphaOff val="0"/>
                </a:schemeClr>
              </a:effectRef>
              <a:fontRef idx="minor">
                <a:schemeClr val="tx1"/>
              </a:fontRef>
            </p:style>
          </p:sp>
          <p:sp>
            <p:nvSpPr>
              <p:cNvPr id="85" name="円/楕円 4"/>
              <p:cNvSpPr/>
              <p:nvPr/>
            </p:nvSpPr>
            <p:spPr>
              <a:xfrm>
                <a:off x="3694113" y="3883910"/>
                <a:ext cx="1854673" cy="1593995"/>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ja-JP" altLang="en-US" sz="2400" dirty="0" smtClean="0">
                    <a:ln>
                      <a:gradFill>
                        <a:gsLst>
                          <a:gs pos="0">
                            <a:srgbClr val="FFFFFF"/>
                          </a:gs>
                          <a:gs pos="57000">
                            <a:srgbClr val="F49EDD"/>
                          </a:gs>
                          <a:gs pos="0">
                            <a:srgbClr val="F49EDD"/>
                          </a:gs>
                          <a:gs pos="100000">
                            <a:schemeClr val="accent1">
                              <a:lumMod val="30000"/>
                              <a:lumOff val="70000"/>
                            </a:schemeClr>
                          </a:gs>
                        </a:gsLst>
                        <a:lin ang="5400000" scaled="1"/>
                      </a:gradFill>
                    </a:ln>
                    <a:solidFill>
                      <a:srgbClr val="ED098B"/>
                    </a:solidFill>
                  </a:rPr>
                  <a:t>にぎわ</a:t>
                </a:r>
                <a:r>
                  <a:rPr lang="ja-JP" altLang="en-US" sz="2400" dirty="0">
                    <a:ln>
                      <a:gradFill>
                        <a:gsLst>
                          <a:gs pos="0">
                            <a:srgbClr val="FFFFFF"/>
                          </a:gs>
                          <a:gs pos="57000">
                            <a:srgbClr val="F49EDD"/>
                          </a:gs>
                          <a:gs pos="0">
                            <a:srgbClr val="F49EDD"/>
                          </a:gs>
                          <a:gs pos="100000">
                            <a:schemeClr val="accent1">
                              <a:lumMod val="30000"/>
                              <a:lumOff val="70000"/>
                            </a:schemeClr>
                          </a:gs>
                        </a:gsLst>
                        <a:lin ang="5400000" scaled="1"/>
                      </a:gradFill>
                    </a:ln>
                    <a:solidFill>
                      <a:srgbClr val="ED098B"/>
                    </a:solidFill>
                  </a:rPr>
                  <a:t>い</a:t>
                </a:r>
                <a:endParaRPr kumimoji="1" lang="ja-JP" altLang="en-US" sz="2400" kern="1200" dirty="0">
                  <a:ln>
                    <a:gradFill>
                      <a:gsLst>
                        <a:gs pos="0">
                          <a:srgbClr val="FFFFFF"/>
                        </a:gs>
                        <a:gs pos="57000">
                          <a:srgbClr val="F49EDD"/>
                        </a:gs>
                        <a:gs pos="0">
                          <a:srgbClr val="F49EDD"/>
                        </a:gs>
                        <a:gs pos="100000">
                          <a:schemeClr val="accent1">
                            <a:lumMod val="30000"/>
                            <a:lumOff val="70000"/>
                          </a:schemeClr>
                        </a:gs>
                      </a:gsLst>
                      <a:lin ang="5400000" scaled="1"/>
                    </a:gradFill>
                  </a:ln>
                  <a:solidFill>
                    <a:srgbClr val="ED098B"/>
                  </a:solidFill>
                </a:endParaRPr>
              </a:p>
            </p:txBody>
          </p:sp>
        </p:grpSp>
        <p:grpSp>
          <p:nvGrpSpPr>
            <p:cNvPr id="18" name="グループ化 17"/>
            <p:cNvGrpSpPr/>
            <p:nvPr/>
          </p:nvGrpSpPr>
          <p:grpSpPr>
            <a:xfrm>
              <a:off x="3960125" y="3532680"/>
              <a:ext cx="1448970" cy="1274746"/>
              <a:chOff x="3694113" y="5403408"/>
              <a:chExt cx="1924334" cy="1692952"/>
            </a:xfrm>
            <a:grpFill/>
          </p:grpSpPr>
          <p:sp>
            <p:nvSpPr>
              <p:cNvPr id="86" name="円/楕円 85"/>
              <p:cNvSpPr/>
              <p:nvPr/>
            </p:nvSpPr>
            <p:spPr>
              <a:xfrm>
                <a:off x="3694113" y="5403408"/>
                <a:ext cx="1924334" cy="1692952"/>
              </a:xfrm>
              <a:prstGeom prst="ellipse">
                <a:avLst/>
              </a:prstGeom>
              <a:grpFill/>
            </p:spPr>
            <p:style>
              <a:lnRef idx="2">
                <a:schemeClr val="lt1">
                  <a:hueOff val="0"/>
                  <a:satOff val="0"/>
                  <a:lumOff val="0"/>
                  <a:alphaOff val="0"/>
                </a:schemeClr>
              </a:lnRef>
              <a:fillRef idx="1">
                <a:schemeClr val="accent1">
                  <a:shade val="80000"/>
                  <a:alpha val="50000"/>
                  <a:hueOff val="280707"/>
                  <a:satOff val="2069"/>
                  <a:lumOff val="24590"/>
                  <a:alphaOff val="0"/>
                </a:schemeClr>
              </a:fillRef>
              <a:effectRef idx="0">
                <a:schemeClr val="accent1">
                  <a:shade val="80000"/>
                  <a:alpha val="50000"/>
                  <a:hueOff val="280707"/>
                  <a:satOff val="2069"/>
                  <a:lumOff val="24590"/>
                  <a:alphaOff val="0"/>
                </a:schemeClr>
              </a:effectRef>
              <a:fontRef idx="minor">
                <a:schemeClr val="tx1"/>
              </a:fontRef>
            </p:style>
          </p:sp>
          <p:sp>
            <p:nvSpPr>
              <p:cNvPr id="87" name="円/楕円 4"/>
              <p:cNvSpPr/>
              <p:nvPr/>
            </p:nvSpPr>
            <p:spPr>
              <a:xfrm>
                <a:off x="3975924" y="5651334"/>
                <a:ext cx="1360711" cy="119709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kumimoji="1" lang="ja-JP" altLang="en-US" sz="3200" kern="1200" dirty="0" smtClean="0"/>
                  <a:t>商業</a:t>
                </a:r>
                <a:endParaRPr kumimoji="1" lang="ja-JP" altLang="en-US" sz="3200" kern="1200" dirty="0"/>
              </a:p>
            </p:txBody>
          </p:sp>
        </p:grpSp>
        <p:grpSp>
          <p:nvGrpSpPr>
            <p:cNvPr id="7" name="グループ化 6"/>
            <p:cNvGrpSpPr/>
            <p:nvPr/>
          </p:nvGrpSpPr>
          <p:grpSpPr>
            <a:xfrm>
              <a:off x="5192651" y="1786210"/>
              <a:ext cx="1448970" cy="1498515"/>
              <a:chOff x="5330995" y="3083972"/>
              <a:chExt cx="1924334" cy="1990134"/>
            </a:xfrm>
            <a:grpFill/>
          </p:grpSpPr>
          <p:sp>
            <p:nvSpPr>
              <p:cNvPr id="90" name="円/楕円 89"/>
              <p:cNvSpPr/>
              <p:nvPr/>
            </p:nvSpPr>
            <p:spPr>
              <a:xfrm>
                <a:off x="5330995" y="3083972"/>
                <a:ext cx="1924334" cy="1990134"/>
              </a:xfrm>
              <a:prstGeom prst="ellipse">
                <a:avLst/>
              </a:prstGeom>
              <a:grpFill/>
            </p:spPr>
            <p:style>
              <a:lnRef idx="2">
                <a:schemeClr val="lt1">
                  <a:hueOff val="0"/>
                  <a:satOff val="0"/>
                  <a:lumOff val="0"/>
                  <a:alphaOff val="0"/>
                </a:schemeClr>
              </a:lnRef>
              <a:fillRef idx="1">
                <a:schemeClr val="accent1">
                  <a:shade val="80000"/>
                  <a:alpha val="50000"/>
                  <a:hueOff val="280707"/>
                  <a:satOff val="2069"/>
                  <a:lumOff val="24590"/>
                  <a:alphaOff val="0"/>
                </a:schemeClr>
              </a:fillRef>
              <a:effectRef idx="0">
                <a:schemeClr val="accent1">
                  <a:shade val="80000"/>
                  <a:alpha val="50000"/>
                  <a:hueOff val="280707"/>
                  <a:satOff val="2069"/>
                  <a:lumOff val="24590"/>
                  <a:alphaOff val="0"/>
                </a:schemeClr>
              </a:effectRef>
              <a:fontRef idx="minor">
                <a:schemeClr val="tx1"/>
              </a:fontRef>
            </p:style>
          </p:sp>
          <p:sp>
            <p:nvSpPr>
              <p:cNvPr id="91" name="円/楕円 4"/>
              <p:cNvSpPr/>
              <p:nvPr/>
            </p:nvSpPr>
            <p:spPr>
              <a:xfrm>
                <a:off x="5612806" y="3486392"/>
                <a:ext cx="1455459" cy="120073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57150" tIns="57150" rIns="57150" bIns="57150" numCol="1" spcCol="1270" anchor="ctr" anchorCtr="0">
                <a:noAutofit/>
              </a:bodyPr>
              <a:lstStyle/>
              <a:p>
                <a:pPr lvl="0" algn="ctr" defTabSz="2000250">
                  <a:spcBef>
                    <a:spcPct val="0"/>
                  </a:spcBef>
                  <a:spcAft>
                    <a:spcPct val="35000"/>
                  </a:spcAft>
                </a:pPr>
                <a:r>
                  <a:rPr kumimoji="1" lang="ja-JP" altLang="en-US" sz="2800" kern="1200" dirty="0" smtClean="0"/>
                  <a:t>安全</a:t>
                </a:r>
                <a:endParaRPr kumimoji="1" lang="en-US" altLang="ja-JP" sz="2800" kern="1200" dirty="0" smtClean="0"/>
              </a:p>
            </p:txBody>
          </p:sp>
        </p:grpSp>
        <p:grpSp>
          <p:nvGrpSpPr>
            <p:cNvPr id="10" name="グループ化 9"/>
            <p:cNvGrpSpPr/>
            <p:nvPr/>
          </p:nvGrpSpPr>
          <p:grpSpPr>
            <a:xfrm>
              <a:off x="2708052" y="1820443"/>
              <a:ext cx="1340314" cy="1358423"/>
              <a:chOff x="2031272" y="3129436"/>
              <a:chExt cx="1780031" cy="1804082"/>
            </a:xfrm>
            <a:grpFill/>
          </p:grpSpPr>
          <p:sp>
            <p:nvSpPr>
              <p:cNvPr id="88" name="円/楕円 87"/>
              <p:cNvSpPr/>
              <p:nvPr/>
            </p:nvSpPr>
            <p:spPr>
              <a:xfrm>
                <a:off x="2031272" y="3129436"/>
                <a:ext cx="1780031" cy="1804082"/>
              </a:xfrm>
              <a:prstGeom prst="ellipse">
                <a:avLst/>
              </a:prstGeom>
              <a:grpFill/>
            </p:spPr>
            <p:style>
              <a:lnRef idx="2">
                <a:schemeClr val="lt1">
                  <a:hueOff val="0"/>
                  <a:satOff val="0"/>
                  <a:lumOff val="0"/>
                  <a:alphaOff val="0"/>
                </a:schemeClr>
              </a:lnRef>
              <a:fillRef idx="1">
                <a:schemeClr val="accent1">
                  <a:shade val="80000"/>
                  <a:alpha val="50000"/>
                  <a:hueOff val="280707"/>
                  <a:satOff val="2069"/>
                  <a:lumOff val="24590"/>
                  <a:alphaOff val="0"/>
                </a:schemeClr>
              </a:fillRef>
              <a:effectRef idx="0">
                <a:schemeClr val="accent1">
                  <a:shade val="80000"/>
                  <a:alpha val="50000"/>
                  <a:hueOff val="280707"/>
                  <a:satOff val="2069"/>
                  <a:lumOff val="24590"/>
                  <a:alphaOff val="0"/>
                </a:schemeClr>
              </a:effectRef>
              <a:fontRef idx="minor">
                <a:schemeClr val="tx1"/>
              </a:fontRef>
            </p:style>
          </p:sp>
          <p:sp>
            <p:nvSpPr>
              <p:cNvPr id="89" name="円/楕円 4"/>
              <p:cNvSpPr/>
              <p:nvPr/>
            </p:nvSpPr>
            <p:spPr>
              <a:xfrm>
                <a:off x="2291951" y="3393637"/>
                <a:ext cx="1258674" cy="127568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kumimoji="1" lang="ja-JP" altLang="en-US" sz="3200" kern="1200" dirty="0" smtClean="0"/>
                  <a:t>開発</a:t>
                </a:r>
                <a:endParaRPr kumimoji="1" lang="ja-JP" altLang="en-US" sz="3200" kern="1200" dirty="0"/>
              </a:p>
            </p:txBody>
          </p:sp>
        </p:grpSp>
      </p:grpSp>
      <p:sp>
        <p:nvSpPr>
          <p:cNvPr id="106" name="正方形/長方形 105"/>
          <p:cNvSpPr/>
          <p:nvPr/>
        </p:nvSpPr>
        <p:spPr>
          <a:xfrm>
            <a:off x="314479" y="926817"/>
            <a:ext cx="3416320" cy="523220"/>
          </a:xfrm>
          <a:prstGeom prst="rect">
            <a:avLst/>
          </a:prstGeom>
        </p:spPr>
        <p:txBody>
          <a:bodyPr wrap="none">
            <a:spAutoFit/>
          </a:bodyPr>
          <a:lstStyle/>
          <a:p>
            <a:r>
              <a:rPr lang="ja-JP" altLang="en-US" sz="2800" dirty="0" smtClean="0"/>
              <a:t>中心市街地の将来像</a:t>
            </a:r>
            <a:endParaRPr lang="en-US" altLang="ja-JP" sz="2800" dirty="0"/>
          </a:p>
        </p:txBody>
      </p:sp>
      <p:sp>
        <p:nvSpPr>
          <p:cNvPr id="3" name="テキスト ボックス 2"/>
          <p:cNvSpPr txBox="1"/>
          <p:nvPr/>
        </p:nvSpPr>
        <p:spPr>
          <a:xfrm>
            <a:off x="975278" y="4474802"/>
            <a:ext cx="7270583" cy="461665"/>
          </a:xfrm>
          <a:prstGeom prst="rect">
            <a:avLst/>
          </a:prstGeom>
          <a:noFill/>
        </p:spPr>
        <p:txBody>
          <a:bodyPr wrap="square" rtlCol="0">
            <a:spAutoFit/>
          </a:bodyPr>
          <a:lstStyle/>
          <a:p>
            <a:pPr algn="ctr"/>
            <a:r>
              <a:rPr kumimoji="1" lang="ja-JP" altLang="en-US" sz="2400" u="sng" dirty="0" smtClean="0"/>
              <a:t>開発</a:t>
            </a:r>
            <a:r>
              <a:rPr kumimoji="1" lang="ja-JP" altLang="en-US" sz="2400" dirty="0" smtClean="0"/>
              <a:t>・</a:t>
            </a:r>
            <a:r>
              <a:rPr kumimoji="1" lang="ja-JP" altLang="en-US" sz="2400" u="sng" dirty="0" smtClean="0"/>
              <a:t>安全</a:t>
            </a:r>
            <a:r>
              <a:rPr kumimoji="1" lang="ja-JP" altLang="en-US" sz="2400" dirty="0" smtClean="0"/>
              <a:t>・</a:t>
            </a:r>
            <a:r>
              <a:rPr kumimoji="1" lang="ja-JP" altLang="en-US" sz="2400" u="sng" dirty="0" smtClean="0"/>
              <a:t>商業</a:t>
            </a:r>
            <a:r>
              <a:rPr kumimoji="1" lang="ja-JP" altLang="en-US" sz="2400" dirty="0" smtClean="0"/>
              <a:t>が混ざり合って、</a:t>
            </a:r>
            <a:r>
              <a:rPr kumimoji="1" lang="ja-JP" altLang="en-US" sz="2400" dirty="0" smtClean="0">
                <a:solidFill>
                  <a:srgbClr val="FF66FF"/>
                </a:solidFill>
              </a:rPr>
              <a:t>にぎわい</a:t>
            </a:r>
            <a:r>
              <a:rPr kumimoji="1" lang="ja-JP" altLang="en-US" sz="2400" dirty="0" smtClean="0"/>
              <a:t>をもたらす</a:t>
            </a:r>
            <a:endParaRPr kumimoji="1" lang="ja-JP" altLang="en-US" sz="2400" dirty="0"/>
          </a:p>
        </p:txBody>
      </p:sp>
      <p:sp>
        <p:nvSpPr>
          <p:cNvPr id="4" name="下矢印 3"/>
          <p:cNvSpPr/>
          <p:nvPr/>
        </p:nvSpPr>
        <p:spPr>
          <a:xfrm>
            <a:off x="4212093" y="5040109"/>
            <a:ext cx="796954" cy="490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1396763" y="5673719"/>
            <a:ext cx="6440403" cy="523220"/>
          </a:xfrm>
          <a:prstGeom prst="rect">
            <a:avLst/>
          </a:prstGeom>
          <a:noFill/>
        </p:spPr>
        <p:txBody>
          <a:bodyPr wrap="square" rtlCol="0">
            <a:spAutoFit/>
          </a:bodyPr>
          <a:lstStyle/>
          <a:p>
            <a:pPr algn="ctr"/>
            <a:r>
              <a:rPr lang="ja-JP" altLang="en-US" sz="2800" b="1" dirty="0" smtClean="0"/>
              <a:t>実力を兼ね備えた</a:t>
            </a:r>
            <a:r>
              <a:rPr lang="ja-JP" altLang="en-US" sz="2800" b="1" u="sng" dirty="0" smtClean="0"/>
              <a:t>指揮者</a:t>
            </a:r>
            <a:endParaRPr lang="ja-JP" altLang="en-US" sz="2800" b="1" dirty="0"/>
          </a:p>
        </p:txBody>
      </p:sp>
      <p:pic>
        <p:nvPicPr>
          <p:cNvPr id="43" name="図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2005" y="5107891"/>
            <a:ext cx="1864985" cy="1615039"/>
          </a:xfrm>
          <a:prstGeom prst="rect">
            <a:avLst/>
          </a:prstGeom>
        </p:spPr>
      </p:pic>
    </p:spTree>
    <p:extLst>
      <p:ext uri="{BB962C8B-B14F-4D97-AF65-F5344CB8AC3E}">
        <p14:creationId xmlns:p14="http://schemas.microsoft.com/office/powerpoint/2010/main" val="3750679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147" name="Group 66"/>
          <p:cNvGrpSpPr>
            <a:grpSpLocks/>
          </p:cNvGrpSpPr>
          <p:nvPr/>
        </p:nvGrpSpPr>
        <p:grpSpPr bwMode="auto">
          <a:xfrm>
            <a:off x="9052579" y="6977616"/>
            <a:ext cx="182165" cy="323850"/>
            <a:chOff x="5059" y="3668"/>
            <a:chExt cx="153" cy="272"/>
          </a:xfrm>
        </p:grpSpPr>
        <p:grpSp>
          <p:nvGrpSpPr>
            <p:cNvPr id="148" name="Group 67"/>
            <p:cNvGrpSpPr>
              <a:grpSpLocks/>
            </p:cNvGrpSpPr>
            <p:nvPr/>
          </p:nvGrpSpPr>
          <p:grpSpPr bwMode="auto">
            <a:xfrm>
              <a:off x="5059" y="3668"/>
              <a:ext cx="153" cy="272"/>
              <a:chOff x="1805" y="2478"/>
              <a:chExt cx="408" cy="726"/>
            </a:xfrm>
          </p:grpSpPr>
          <p:sp>
            <p:nvSpPr>
              <p:cNvPr id="153" name="Oval 6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4" name="Oval 6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5" name="Rectangle 7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49" name="Group 71"/>
            <p:cNvGrpSpPr>
              <a:grpSpLocks/>
            </p:cNvGrpSpPr>
            <p:nvPr/>
          </p:nvGrpSpPr>
          <p:grpSpPr bwMode="auto">
            <a:xfrm>
              <a:off x="5059" y="3668"/>
              <a:ext cx="153" cy="272"/>
              <a:chOff x="535" y="2160"/>
              <a:chExt cx="408" cy="726"/>
            </a:xfrm>
          </p:grpSpPr>
          <p:sp>
            <p:nvSpPr>
              <p:cNvPr id="150" name="Oval 72"/>
              <p:cNvSpPr>
                <a:spLocks noChangeArrowheads="1"/>
              </p:cNvSpPr>
              <p:nvPr/>
            </p:nvSpPr>
            <p:spPr bwMode="auto">
              <a:xfrm>
                <a:off x="580" y="2160"/>
                <a:ext cx="317" cy="317"/>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1" name="Oval 73"/>
              <p:cNvSpPr>
                <a:spLocks noChangeArrowheads="1"/>
              </p:cNvSpPr>
              <p:nvPr/>
            </p:nvSpPr>
            <p:spPr bwMode="auto">
              <a:xfrm>
                <a:off x="535" y="2478"/>
                <a:ext cx="408" cy="408"/>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2" name="Rectangle 74"/>
              <p:cNvSpPr>
                <a:spLocks noChangeArrowheads="1"/>
              </p:cNvSpPr>
              <p:nvPr/>
            </p:nvSpPr>
            <p:spPr bwMode="auto">
              <a:xfrm>
                <a:off x="535" y="2704"/>
                <a:ext cx="408" cy="182"/>
              </a:xfrm>
              <a:prstGeom prst="rect">
                <a:avLst/>
              </a:prstGeom>
              <a:solidFill>
                <a:srgbClr val="0080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56" name="Text Box 75"/>
          <p:cNvSpPr txBox="1">
            <a:spLocks noChangeArrowheads="1"/>
          </p:cNvSpPr>
          <p:nvPr/>
        </p:nvSpPr>
        <p:spPr bwMode="auto">
          <a:xfrm>
            <a:off x="8855410" y="7290892"/>
            <a:ext cx="593428" cy="268865"/>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積水樹脂</a:t>
            </a:r>
          </a:p>
        </p:txBody>
      </p:sp>
      <p:grpSp>
        <p:nvGrpSpPr>
          <p:cNvPr id="167" name="Group 86"/>
          <p:cNvGrpSpPr>
            <a:grpSpLocks/>
          </p:cNvGrpSpPr>
          <p:nvPr/>
        </p:nvGrpSpPr>
        <p:grpSpPr bwMode="auto">
          <a:xfrm>
            <a:off x="8513105" y="6981530"/>
            <a:ext cx="182166" cy="323850"/>
            <a:chOff x="4741" y="3667"/>
            <a:chExt cx="153" cy="272"/>
          </a:xfrm>
        </p:grpSpPr>
        <p:grpSp>
          <p:nvGrpSpPr>
            <p:cNvPr id="168" name="Group 87"/>
            <p:cNvGrpSpPr>
              <a:grpSpLocks/>
            </p:cNvGrpSpPr>
            <p:nvPr/>
          </p:nvGrpSpPr>
          <p:grpSpPr bwMode="auto">
            <a:xfrm>
              <a:off x="4741" y="3667"/>
              <a:ext cx="153" cy="272"/>
              <a:chOff x="1805" y="2478"/>
              <a:chExt cx="408" cy="726"/>
            </a:xfrm>
          </p:grpSpPr>
          <p:sp>
            <p:nvSpPr>
              <p:cNvPr id="173" name="Oval 8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4" name="Oval 8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5" name="Rectangle 9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69" name="Group 91"/>
            <p:cNvGrpSpPr>
              <a:grpSpLocks/>
            </p:cNvGrpSpPr>
            <p:nvPr/>
          </p:nvGrpSpPr>
          <p:grpSpPr bwMode="auto">
            <a:xfrm>
              <a:off x="4741" y="3667"/>
              <a:ext cx="153" cy="272"/>
              <a:chOff x="535" y="2160"/>
              <a:chExt cx="408" cy="726"/>
            </a:xfrm>
          </p:grpSpPr>
          <p:sp>
            <p:nvSpPr>
              <p:cNvPr id="170" name="Oval 92"/>
              <p:cNvSpPr>
                <a:spLocks noChangeArrowheads="1"/>
              </p:cNvSpPr>
              <p:nvPr/>
            </p:nvSpPr>
            <p:spPr bwMode="auto">
              <a:xfrm>
                <a:off x="580" y="2160"/>
                <a:ext cx="317" cy="317"/>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1" name="Oval 93"/>
              <p:cNvSpPr>
                <a:spLocks noChangeArrowheads="1"/>
              </p:cNvSpPr>
              <p:nvPr/>
            </p:nvSpPr>
            <p:spPr bwMode="auto">
              <a:xfrm>
                <a:off x="535" y="2478"/>
                <a:ext cx="408" cy="408"/>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2" name="Rectangle 94"/>
              <p:cNvSpPr>
                <a:spLocks noChangeArrowheads="1"/>
              </p:cNvSpPr>
              <p:nvPr/>
            </p:nvSpPr>
            <p:spPr bwMode="auto">
              <a:xfrm>
                <a:off x="535" y="2704"/>
                <a:ext cx="408" cy="182"/>
              </a:xfrm>
              <a:prstGeom prst="rect">
                <a:avLst/>
              </a:prstGeom>
              <a:solidFill>
                <a:srgbClr val="FF99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76" name="Text Box 95"/>
          <p:cNvSpPr txBox="1">
            <a:spLocks noChangeArrowheads="1"/>
          </p:cNvSpPr>
          <p:nvPr/>
        </p:nvSpPr>
        <p:spPr bwMode="auto">
          <a:xfrm>
            <a:off x="8283326" y="7296385"/>
            <a:ext cx="558841" cy="269603"/>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en-US" altLang="ja-JP" sz="1050" dirty="0">
                <a:ea typeface="メイリオ" panose="020B0604030504040204" pitchFamily="50" charset="-128"/>
                <a:cs typeface="メイリオ" panose="020B0604030504040204" pitchFamily="50" charset="-128"/>
              </a:rPr>
              <a:t>TOKIRON</a:t>
            </a:r>
            <a:endParaRPr lang="ja-JP" altLang="en-US" sz="1050" dirty="0">
              <a:ea typeface="メイリオ" panose="020B0604030504040204" pitchFamily="50" charset="-128"/>
              <a:cs typeface="メイリオ" panose="020B0604030504040204" pitchFamily="50" charset="-128"/>
            </a:endParaRPr>
          </a:p>
        </p:txBody>
      </p:sp>
      <p:sp>
        <p:nvSpPr>
          <p:cNvPr id="140" name="テキスト ボックス 139"/>
          <p:cNvSpPr txBox="1"/>
          <p:nvPr/>
        </p:nvSpPr>
        <p:spPr>
          <a:xfrm>
            <a:off x="314479" y="926817"/>
            <a:ext cx="1667444" cy="523220"/>
          </a:xfrm>
          <a:prstGeom prst="rect">
            <a:avLst/>
          </a:prstGeom>
          <a:noFill/>
        </p:spPr>
        <p:txBody>
          <a:bodyPr wrap="none" rtlCol="0">
            <a:spAutoFit/>
          </a:bodyPr>
          <a:lstStyle/>
          <a:p>
            <a:r>
              <a:rPr lang="ja-JP" altLang="en-US" sz="2800" dirty="0" smtClean="0"/>
              <a:t>重点施策</a:t>
            </a:r>
            <a:endParaRPr lang="en-US" altLang="ja-JP" sz="2800" dirty="0" smtClean="0"/>
          </a:p>
        </p:txBody>
      </p:sp>
      <p:sp>
        <p:nvSpPr>
          <p:cNvPr id="30" name="角丸四角形 29"/>
          <p:cNvSpPr/>
          <p:nvPr/>
        </p:nvSpPr>
        <p:spPr>
          <a:xfrm>
            <a:off x="55875" y="158731"/>
            <a:ext cx="9016796" cy="46398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400" b="1" dirty="0" smtClean="0">
                <a:solidFill>
                  <a:schemeClr val="tx1"/>
                </a:solidFill>
              </a:rPr>
              <a:t>指揮者タウン　中心市街地</a:t>
            </a:r>
            <a:endParaRPr lang="ja-JP" altLang="en-US" sz="2400" b="1" dirty="0">
              <a:solidFill>
                <a:schemeClr val="tx1"/>
              </a:solidFill>
            </a:endParaRPr>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4883" y="1804465"/>
            <a:ext cx="4834703" cy="4513092"/>
          </a:xfrm>
          <a:prstGeom prst="rect">
            <a:avLst/>
          </a:prstGeom>
          <a:ln>
            <a:solidFill>
              <a:schemeClr val="tx1"/>
            </a:solidFill>
          </a:ln>
        </p:spPr>
      </p:pic>
      <p:sp>
        <p:nvSpPr>
          <p:cNvPr id="8" name="フリーフォーム 7"/>
          <p:cNvSpPr/>
          <p:nvPr/>
        </p:nvSpPr>
        <p:spPr>
          <a:xfrm>
            <a:off x="2466756" y="1924472"/>
            <a:ext cx="3674660" cy="839337"/>
          </a:xfrm>
          <a:custGeom>
            <a:avLst/>
            <a:gdLst>
              <a:gd name="connsiteX0" fmla="*/ 71651 w 3674660"/>
              <a:gd name="connsiteY0" fmla="*/ 334370 h 839337"/>
              <a:gd name="connsiteX1" fmla="*/ 0 w 3674660"/>
              <a:gd name="connsiteY1" fmla="*/ 399197 h 839337"/>
              <a:gd name="connsiteX2" fmla="*/ 13648 w 3674660"/>
              <a:gd name="connsiteY2" fmla="*/ 436728 h 839337"/>
              <a:gd name="connsiteX3" fmla="*/ 58003 w 3674660"/>
              <a:gd name="connsiteY3" fmla="*/ 446964 h 839337"/>
              <a:gd name="connsiteX4" fmla="*/ 102358 w 3674660"/>
              <a:gd name="connsiteY4" fmla="*/ 484495 h 839337"/>
              <a:gd name="connsiteX5" fmla="*/ 150125 w 3674660"/>
              <a:gd name="connsiteY5" fmla="*/ 545910 h 839337"/>
              <a:gd name="connsiteX6" fmla="*/ 385549 w 3674660"/>
              <a:gd name="connsiteY6" fmla="*/ 634620 h 839337"/>
              <a:gd name="connsiteX7" fmla="*/ 699448 w 3674660"/>
              <a:gd name="connsiteY7" fmla="*/ 719919 h 839337"/>
              <a:gd name="connsiteX8" fmla="*/ 1102057 w 3674660"/>
              <a:gd name="connsiteY8" fmla="*/ 794982 h 839337"/>
              <a:gd name="connsiteX9" fmla="*/ 1494430 w 3674660"/>
              <a:gd name="connsiteY9" fmla="*/ 835925 h 839337"/>
              <a:gd name="connsiteX10" fmla="*/ 1552433 w 3674660"/>
              <a:gd name="connsiteY10" fmla="*/ 832513 h 839337"/>
              <a:gd name="connsiteX11" fmla="*/ 1555845 w 3674660"/>
              <a:gd name="connsiteY11" fmla="*/ 747214 h 839337"/>
              <a:gd name="connsiteX12" fmla="*/ 1647967 w 3674660"/>
              <a:gd name="connsiteY12" fmla="*/ 750626 h 839337"/>
              <a:gd name="connsiteX13" fmla="*/ 1644555 w 3674660"/>
              <a:gd name="connsiteY13" fmla="*/ 815453 h 839337"/>
              <a:gd name="connsiteX14" fmla="*/ 1733266 w 3674660"/>
              <a:gd name="connsiteY14" fmla="*/ 839337 h 839337"/>
              <a:gd name="connsiteX15" fmla="*/ 2009633 w 3674660"/>
              <a:gd name="connsiteY15" fmla="*/ 784746 h 839337"/>
              <a:gd name="connsiteX16" fmla="*/ 2296236 w 3674660"/>
              <a:gd name="connsiteY16" fmla="*/ 678976 h 839337"/>
              <a:gd name="connsiteX17" fmla="*/ 2378122 w 3674660"/>
              <a:gd name="connsiteY17" fmla="*/ 638032 h 839337"/>
              <a:gd name="connsiteX18" fmla="*/ 2344003 w 3674660"/>
              <a:gd name="connsiteY18" fmla="*/ 552734 h 839337"/>
              <a:gd name="connsiteX19" fmla="*/ 2391770 w 3674660"/>
              <a:gd name="connsiteY19" fmla="*/ 535674 h 839337"/>
              <a:gd name="connsiteX20" fmla="*/ 2453185 w 3674660"/>
              <a:gd name="connsiteY20" fmla="*/ 610737 h 839337"/>
              <a:gd name="connsiteX21" fmla="*/ 2702257 w 3674660"/>
              <a:gd name="connsiteY21" fmla="*/ 436728 h 839337"/>
              <a:gd name="connsiteX22" fmla="*/ 2777319 w 3674660"/>
              <a:gd name="connsiteY22" fmla="*/ 392373 h 839337"/>
              <a:gd name="connsiteX23" fmla="*/ 2729552 w 3674660"/>
              <a:gd name="connsiteY23" fmla="*/ 283191 h 839337"/>
              <a:gd name="connsiteX24" fmla="*/ 2760260 w 3674660"/>
              <a:gd name="connsiteY24" fmla="*/ 262719 h 839337"/>
              <a:gd name="connsiteX25" fmla="*/ 2821675 w 3674660"/>
              <a:gd name="connsiteY25" fmla="*/ 344605 h 839337"/>
              <a:gd name="connsiteX26" fmla="*/ 2978624 w 3674660"/>
              <a:gd name="connsiteY26" fmla="*/ 252483 h 839337"/>
              <a:gd name="connsiteX27" fmla="*/ 3121925 w 3674660"/>
              <a:gd name="connsiteY27" fmla="*/ 153537 h 839337"/>
              <a:gd name="connsiteX28" fmla="*/ 3295934 w 3674660"/>
              <a:gd name="connsiteY28" fmla="*/ 136477 h 839337"/>
              <a:gd name="connsiteX29" fmla="*/ 3500651 w 3674660"/>
              <a:gd name="connsiteY29" fmla="*/ 211540 h 839337"/>
              <a:gd name="connsiteX30" fmla="*/ 3592773 w 3674660"/>
              <a:gd name="connsiteY30" fmla="*/ 238835 h 839337"/>
              <a:gd name="connsiteX31" fmla="*/ 3674660 w 3674660"/>
              <a:gd name="connsiteY31" fmla="*/ 47767 h 839337"/>
              <a:gd name="connsiteX32" fmla="*/ 3585949 w 3674660"/>
              <a:gd name="connsiteY32" fmla="*/ 23883 h 839337"/>
              <a:gd name="connsiteX33" fmla="*/ 3459707 w 3674660"/>
              <a:gd name="connsiteY33" fmla="*/ 3411 h 839337"/>
              <a:gd name="connsiteX34" fmla="*/ 3316406 w 3674660"/>
              <a:gd name="connsiteY34" fmla="*/ 0 h 839337"/>
              <a:gd name="connsiteX35" fmla="*/ 3149221 w 3674660"/>
              <a:gd name="connsiteY35" fmla="*/ 27295 h 839337"/>
              <a:gd name="connsiteX36" fmla="*/ 2975212 w 3674660"/>
              <a:gd name="connsiteY36" fmla="*/ 61414 h 839337"/>
              <a:gd name="connsiteX37" fmla="*/ 2808027 w 3674660"/>
              <a:gd name="connsiteY37" fmla="*/ 139889 h 839337"/>
              <a:gd name="connsiteX38" fmla="*/ 2726140 w 3674660"/>
              <a:gd name="connsiteY38" fmla="*/ 194480 h 839337"/>
              <a:gd name="connsiteX39" fmla="*/ 2726140 w 3674660"/>
              <a:gd name="connsiteY39" fmla="*/ 228600 h 839337"/>
              <a:gd name="connsiteX40" fmla="*/ 2698845 w 3674660"/>
              <a:gd name="connsiteY40" fmla="*/ 252483 h 839337"/>
              <a:gd name="connsiteX41" fmla="*/ 2661313 w 3674660"/>
              <a:gd name="connsiteY41" fmla="*/ 242247 h 839337"/>
              <a:gd name="connsiteX42" fmla="*/ 2514600 w 3674660"/>
              <a:gd name="connsiteY42" fmla="*/ 330958 h 839337"/>
              <a:gd name="connsiteX43" fmla="*/ 2344003 w 3674660"/>
              <a:gd name="connsiteY43" fmla="*/ 457200 h 839337"/>
              <a:gd name="connsiteX44" fmla="*/ 2347415 w 3674660"/>
              <a:gd name="connsiteY44" fmla="*/ 504967 h 839337"/>
              <a:gd name="connsiteX45" fmla="*/ 2303060 w 3674660"/>
              <a:gd name="connsiteY45" fmla="*/ 518614 h 839337"/>
              <a:gd name="connsiteX46" fmla="*/ 2292824 w 3674660"/>
              <a:gd name="connsiteY46" fmla="*/ 484495 h 839337"/>
              <a:gd name="connsiteX47" fmla="*/ 2111991 w 3674660"/>
              <a:gd name="connsiteY47" fmla="*/ 559558 h 839337"/>
              <a:gd name="connsiteX48" fmla="*/ 1995985 w 3674660"/>
              <a:gd name="connsiteY48" fmla="*/ 607325 h 839337"/>
              <a:gd name="connsiteX49" fmla="*/ 1873155 w 3674660"/>
              <a:gd name="connsiteY49" fmla="*/ 655092 h 839337"/>
              <a:gd name="connsiteX50" fmla="*/ 1750325 w 3674660"/>
              <a:gd name="connsiteY50" fmla="*/ 678976 h 839337"/>
              <a:gd name="connsiteX51" fmla="*/ 1641143 w 3674660"/>
              <a:gd name="connsiteY51" fmla="*/ 689211 h 839337"/>
              <a:gd name="connsiteX52" fmla="*/ 1637731 w 3674660"/>
              <a:gd name="connsiteY52" fmla="*/ 709683 h 839337"/>
              <a:gd name="connsiteX53" fmla="*/ 1552433 w 3674660"/>
              <a:gd name="connsiteY53" fmla="*/ 713095 h 839337"/>
              <a:gd name="connsiteX54" fmla="*/ 1542197 w 3674660"/>
              <a:gd name="connsiteY54" fmla="*/ 672152 h 839337"/>
              <a:gd name="connsiteX55" fmla="*/ 1381836 w 3674660"/>
              <a:gd name="connsiteY55" fmla="*/ 644856 h 839337"/>
              <a:gd name="connsiteX56" fmla="*/ 1218063 w 3674660"/>
              <a:gd name="connsiteY56" fmla="*/ 638032 h 839337"/>
              <a:gd name="connsiteX57" fmla="*/ 1071349 w 3674660"/>
              <a:gd name="connsiteY57" fmla="*/ 610737 h 839337"/>
              <a:gd name="connsiteX58" fmla="*/ 900752 w 3674660"/>
              <a:gd name="connsiteY58" fmla="*/ 569794 h 839337"/>
              <a:gd name="connsiteX59" fmla="*/ 696036 w 3674660"/>
              <a:gd name="connsiteY59" fmla="*/ 525438 h 839337"/>
              <a:gd name="connsiteX60" fmla="*/ 528851 w 3674660"/>
              <a:gd name="connsiteY60" fmla="*/ 494731 h 839337"/>
              <a:gd name="connsiteX61" fmla="*/ 351430 w 3674660"/>
              <a:gd name="connsiteY61" fmla="*/ 460611 h 839337"/>
              <a:gd name="connsiteX62" fmla="*/ 201304 w 3674660"/>
              <a:gd name="connsiteY62" fmla="*/ 416256 h 839337"/>
              <a:gd name="connsiteX63" fmla="*/ 71651 w 3674660"/>
              <a:gd name="connsiteY63" fmla="*/ 334370 h 8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674660" h="839337">
                <a:moveTo>
                  <a:pt x="71651" y="334370"/>
                </a:moveTo>
                <a:lnTo>
                  <a:pt x="0" y="399197"/>
                </a:lnTo>
                <a:lnTo>
                  <a:pt x="13648" y="436728"/>
                </a:lnTo>
                <a:lnTo>
                  <a:pt x="58003" y="446964"/>
                </a:lnTo>
                <a:lnTo>
                  <a:pt x="102358" y="484495"/>
                </a:lnTo>
                <a:lnTo>
                  <a:pt x="150125" y="545910"/>
                </a:lnTo>
                <a:lnTo>
                  <a:pt x="385549" y="634620"/>
                </a:lnTo>
                <a:lnTo>
                  <a:pt x="699448" y="719919"/>
                </a:lnTo>
                <a:lnTo>
                  <a:pt x="1102057" y="794982"/>
                </a:lnTo>
                <a:lnTo>
                  <a:pt x="1494430" y="835925"/>
                </a:lnTo>
                <a:lnTo>
                  <a:pt x="1552433" y="832513"/>
                </a:lnTo>
                <a:lnTo>
                  <a:pt x="1555845" y="747214"/>
                </a:lnTo>
                <a:lnTo>
                  <a:pt x="1647967" y="750626"/>
                </a:lnTo>
                <a:lnTo>
                  <a:pt x="1644555" y="815453"/>
                </a:lnTo>
                <a:lnTo>
                  <a:pt x="1733266" y="839337"/>
                </a:lnTo>
                <a:lnTo>
                  <a:pt x="2009633" y="784746"/>
                </a:lnTo>
                <a:lnTo>
                  <a:pt x="2296236" y="678976"/>
                </a:lnTo>
                <a:lnTo>
                  <a:pt x="2378122" y="638032"/>
                </a:lnTo>
                <a:lnTo>
                  <a:pt x="2344003" y="552734"/>
                </a:lnTo>
                <a:lnTo>
                  <a:pt x="2391770" y="535674"/>
                </a:lnTo>
                <a:lnTo>
                  <a:pt x="2453185" y="610737"/>
                </a:lnTo>
                <a:lnTo>
                  <a:pt x="2702257" y="436728"/>
                </a:lnTo>
                <a:lnTo>
                  <a:pt x="2777319" y="392373"/>
                </a:lnTo>
                <a:lnTo>
                  <a:pt x="2729552" y="283191"/>
                </a:lnTo>
                <a:lnTo>
                  <a:pt x="2760260" y="262719"/>
                </a:lnTo>
                <a:lnTo>
                  <a:pt x="2821675" y="344605"/>
                </a:lnTo>
                <a:lnTo>
                  <a:pt x="2978624" y="252483"/>
                </a:lnTo>
                <a:lnTo>
                  <a:pt x="3121925" y="153537"/>
                </a:lnTo>
                <a:lnTo>
                  <a:pt x="3295934" y="136477"/>
                </a:lnTo>
                <a:lnTo>
                  <a:pt x="3500651" y="211540"/>
                </a:lnTo>
                <a:lnTo>
                  <a:pt x="3592773" y="238835"/>
                </a:lnTo>
                <a:lnTo>
                  <a:pt x="3674660" y="47767"/>
                </a:lnTo>
                <a:lnTo>
                  <a:pt x="3585949" y="23883"/>
                </a:lnTo>
                <a:lnTo>
                  <a:pt x="3459707" y="3411"/>
                </a:lnTo>
                <a:lnTo>
                  <a:pt x="3316406" y="0"/>
                </a:lnTo>
                <a:lnTo>
                  <a:pt x="3149221" y="27295"/>
                </a:lnTo>
                <a:lnTo>
                  <a:pt x="2975212" y="61414"/>
                </a:lnTo>
                <a:lnTo>
                  <a:pt x="2808027" y="139889"/>
                </a:lnTo>
                <a:lnTo>
                  <a:pt x="2726140" y="194480"/>
                </a:lnTo>
                <a:lnTo>
                  <a:pt x="2726140" y="228600"/>
                </a:lnTo>
                <a:lnTo>
                  <a:pt x="2698845" y="252483"/>
                </a:lnTo>
                <a:lnTo>
                  <a:pt x="2661313" y="242247"/>
                </a:lnTo>
                <a:lnTo>
                  <a:pt x="2514600" y="330958"/>
                </a:lnTo>
                <a:lnTo>
                  <a:pt x="2344003" y="457200"/>
                </a:lnTo>
                <a:lnTo>
                  <a:pt x="2347415" y="504967"/>
                </a:lnTo>
                <a:lnTo>
                  <a:pt x="2303060" y="518614"/>
                </a:lnTo>
                <a:lnTo>
                  <a:pt x="2292824" y="484495"/>
                </a:lnTo>
                <a:lnTo>
                  <a:pt x="2111991" y="559558"/>
                </a:lnTo>
                <a:lnTo>
                  <a:pt x="1995985" y="607325"/>
                </a:lnTo>
                <a:lnTo>
                  <a:pt x="1873155" y="655092"/>
                </a:lnTo>
                <a:lnTo>
                  <a:pt x="1750325" y="678976"/>
                </a:lnTo>
                <a:lnTo>
                  <a:pt x="1641143" y="689211"/>
                </a:lnTo>
                <a:lnTo>
                  <a:pt x="1637731" y="709683"/>
                </a:lnTo>
                <a:lnTo>
                  <a:pt x="1552433" y="713095"/>
                </a:lnTo>
                <a:lnTo>
                  <a:pt x="1542197" y="672152"/>
                </a:lnTo>
                <a:lnTo>
                  <a:pt x="1381836" y="644856"/>
                </a:lnTo>
                <a:lnTo>
                  <a:pt x="1218063" y="638032"/>
                </a:lnTo>
                <a:lnTo>
                  <a:pt x="1071349" y="610737"/>
                </a:lnTo>
                <a:lnTo>
                  <a:pt x="900752" y="569794"/>
                </a:lnTo>
                <a:lnTo>
                  <a:pt x="696036" y="525438"/>
                </a:lnTo>
                <a:lnTo>
                  <a:pt x="528851" y="494731"/>
                </a:lnTo>
                <a:lnTo>
                  <a:pt x="351430" y="460611"/>
                </a:lnTo>
                <a:lnTo>
                  <a:pt x="201304" y="416256"/>
                </a:lnTo>
                <a:lnTo>
                  <a:pt x="71651" y="334370"/>
                </a:lnTo>
                <a:close/>
              </a:path>
            </a:pathLst>
          </a:cu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線吹き出し 2 (枠付き) 31"/>
          <p:cNvSpPr/>
          <p:nvPr/>
        </p:nvSpPr>
        <p:spPr>
          <a:xfrm>
            <a:off x="188325" y="2863874"/>
            <a:ext cx="2921159" cy="696978"/>
          </a:xfrm>
          <a:prstGeom prst="borderCallout2">
            <a:avLst>
              <a:gd name="adj1" fmla="val 51587"/>
              <a:gd name="adj2" fmla="val 99701"/>
              <a:gd name="adj3" fmla="val 40658"/>
              <a:gd name="adj4" fmla="val 131812"/>
              <a:gd name="adj5" fmla="val -34335"/>
              <a:gd name="adj6" fmla="val 134831"/>
            </a:avLst>
          </a:prstGeom>
          <a:solidFill>
            <a:schemeClr val="bg1">
              <a:alpha val="70000"/>
            </a:schemeClr>
          </a:solidFill>
          <a:ln w="2222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a:p>
        </p:txBody>
      </p:sp>
      <p:sp>
        <p:nvSpPr>
          <p:cNvPr id="34" name="フローチャート: 代替処理 33"/>
          <p:cNvSpPr/>
          <p:nvPr/>
        </p:nvSpPr>
        <p:spPr>
          <a:xfrm>
            <a:off x="176293" y="2544595"/>
            <a:ext cx="2921157" cy="304525"/>
          </a:xfrm>
          <a:prstGeom prst="flowChartAlternateProcess">
            <a:avLst/>
          </a:prstGeom>
          <a:gradFill flip="none" rotWithShape="1">
            <a:gsLst>
              <a:gs pos="0">
                <a:srgbClr val="FF0000"/>
              </a:gs>
              <a:gs pos="100000">
                <a:srgbClr val="FFFFFF"/>
              </a:gs>
              <a:gs pos="50000">
                <a:srgbClr val="FF0000"/>
              </a:gs>
            </a:gsLst>
            <a:lin ang="162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solidFill>
                  <a:schemeClr val="tx1"/>
                </a:solidFill>
              </a:rPr>
              <a:t>商店</a:t>
            </a:r>
            <a:endParaRPr lang="ja-JP" altLang="en-US" sz="1100" b="1" dirty="0">
              <a:solidFill>
                <a:schemeClr val="tx1"/>
              </a:solidFill>
            </a:endParaRPr>
          </a:p>
        </p:txBody>
      </p:sp>
      <p:sp>
        <p:nvSpPr>
          <p:cNvPr id="9" name="テキスト ボックス 8"/>
          <p:cNvSpPr txBox="1"/>
          <p:nvPr/>
        </p:nvSpPr>
        <p:spPr>
          <a:xfrm>
            <a:off x="188325" y="2866878"/>
            <a:ext cx="2921159" cy="646331"/>
          </a:xfrm>
          <a:prstGeom prst="rect">
            <a:avLst/>
          </a:prstGeom>
          <a:solidFill>
            <a:schemeClr val="bg1"/>
          </a:solidFill>
          <a:ln>
            <a:noFill/>
          </a:ln>
        </p:spPr>
        <p:txBody>
          <a:bodyPr wrap="square" rtlCol="0">
            <a:spAutoFit/>
          </a:bodyPr>
          <a:lstStyle/>
          <a:p>
            <a:pPr marL="285750" indent="-285750">
              <a:buFont typeface="Arial" panose="020B0604020202020204" pitchFamily="34" charset="0"/>
              <a:buChar char="•"/>
            </a:pPr>
            <a:r>
              <a:rPr kumimoji="1" lang="ja-JP" altLang="en-US" b="1" dirty="0" smtClean="0"/>
              <a:t>飲食店だけを集中させる飲食店街の創出</a:t>
            </a:r>
            <a:endParaRPr kumimoji="1" lang="en-US" altLang="ja-JP" b="1" dirty="0" smtClean="0"/>
          </a:p>
        </p:txBody>
      </p:sp>
      <p:sp>
        <p:nvSpPr>
          <p:cNvPr id="11" name="フリーフォーム 10"/>
          <p:cNvSpPr/>
          <p:nvPr/>
        </p:nvSpPr>
        <p:spPr>
          <a:xfrm>
            <a:off x="4895073" y="2573764"/>
            <a:ext cx="408924" cy="1116022"/>
          </a:xfrm>
          <a:custGeom>
            <a:avLst/>
            <a:gdLst>
              <a:gd name="connsiteX0" fmla="*/ 0 w 408924"/>
              <a:gd name="connsiteY0" fmla="*/ 36917 h 1116022"/>
              <a:gd name="connsiteX1" fmla="*/ 59635 w 408924"/>
              <a:gd name="connsiteY1" fmla="*/ 0 h 1116022"/>
              <a:gd name="connsiteX2" fmla="*/ 247058 w 408924"/>
              <a:gd name="connsiteY2" fmla="*/ 391886 h 1116022"/>
              <a:gd name="connsiteX3" fmla="*/ 408924 w 408924"/>
              <a:gd name="connsiteY3" fmla="*/ 962676 h 1116022"/>
              <a:gd name="connsiteX4" fmla="*/ 394725 w 408924"/>
              <a:gd name="connsiteY4" fmla="*/ 1116022 h 1116022"/>
              <a:gd name="connsiteX5" fmla="*/ 201622 w 408924"/>
              <a:gd name="connsiteY5" fmla="*/ 397565 h 1116022"/>
              <a:gd name="connsiteX6" fmla="*/ 0 w 408924"/>
              <a:gd name="connsiteY6" fmla="*/ 36917 h 111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924" h="1116022">
                <a:moveTo>
                  <a:pt x="0" y="36917"/>
                </a:moveTo>
                <a:lnTo>
                  <a:pt x="59635" y="0"/>
                </a:lnTo>
                <a:lnTo>
                  <a:pt x="247058" y="391886"/>
                </a:lnTo>
                <a:lnTo>
                  <a:pt x="408924" y="962676"/>
                </a:lnTo>
                <a:lnTo>
                  <a:pt x="394725" y="1116022"/>
                </a:lnTo>
                <a:lnTo>
                  <a:pt x="201622" y="397565"/>
                </a:lnTo>
                <a:lnTo>
                  <a:pt x="0" y="36917"/>
                </a:lnTo>
                <a:close/>
              </a:path>
            </a:pathLst>
          </a:cu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フローチャート: 代替処理 15"/>
          <p:cNvSpPr/>
          <p:nvPr/>
        </p:nvSpPr>
        <p:spPr>
          <a:xfrm>
            <a:off x="5765216" y="2256648"/>
            <a:ext cx="3251620" cy="319278"/>
          </a:xfrm>
          <a:prstGeom prst="flowChartAlternateProcess">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smtClean="0">
                <a:solidFill>
                  <a:schemeClr val="tx1"/>
                </a:solidFill>
              </a:rPr>
              <a:t>通り</a:t>
            </a:r>
            <a:endParaRPr lang="ja-JP" altLang="en-US" b="1" dirty="0">
              <a:solidFill>
                <a:schemeClr val="tx1"/>
              </a:solidFill>
            </a:endParaRPr>
          </a:p>
        </p:txBody>
      </p:sp>
      <p:sp>
        <p:nvSpPr>
          <p:cNvPr id="40" name="線吹き出し 2 (枠付き) 39"/>
          <p:cNvSpPr/>
          <p:nvPr/>
        </p:nvSpPr>
        <p:spPr>
          <a:xfrm>
            <a:off x="5771696" y="2575927"/>
            <a:ext cx="3245140" cy="767259"/>
          </a:xfrm>
          <a:prstGeom prst="borderCallout2">
            <a:avLst>
              <a:gd name="adj1" fmla="val 33056"/>
              <a:gd name="adj2" fmla="val 225"/>
              <a:gd name="adj3" fmla="val 23315"/>
              <a:gd name="adj4" fmla="val -7578"/>
              <a:gd name="adj5" fmla="val 17297"/>
              <a:gd name="adj6" fmla="val -21918"/>
            </a:avLst>
          </a:prstGeom>
          <a:solidFill>
            <a:schemeClr val="bg1"/>
          </a:solidFill>
          <a:ln w="22225">
            <a:solidFill>
              <a:srgbClr val="458B65"/>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ja-JP" altLang="en-US" b="1" dirty="0" smtClean="0">
                <a:solidFill>
                  <a:schemeClr val="tx1"/>
                </a:solidFill>
              </a:rPr>
              <a:t>図書館前広場とモール</a:t>
            </a:r>
            <a:r>
              <a:rPr lang="en-US" altLang="ja-JP" b="1" dirty="0" smtClean="0">
                <a:solidFill>
                  <a:schemeClr val="tx1"/>
                </a:solidFill>
              </a:rPr>
              <a:t>505</a:t>
            </a:r>
            <a:r>
              <a:rPr lang="ja-JP" altLang="en-US" b="1" dirty="0" smtClean="0">
                <a:solidFill>
                  <a:schemeClr val="tx1"/>
                </a:solidFill>
              </a:rPr>
              <a:t>をつなぐ回遊性のある通り</a:t>
            </a:r>
            <a:endParaRPr lang="ja-JP" altLang="en-US" b="1" dirty="0">
              <a:solidFill>
                <a:schemeClr val="tx1"/>
              </a:solidFill>
            </a:endParaRPr>
          </a:p>
        </p:txBody>
      </p:sp>
      <p:sp>
        <p:nvSpPr>
          <p:cNvPr id="15" name="円/楕円 14"/>
          <p:cNvSpPr/>
          <p:nvPr/>
        </p:nvSpPr>
        <p:spPr>
          <a:xfrm rot="1196771">
            <a:off x="5194947" y="3440480"/>
            <a:ext cx="703077" cy="1233862"/>
          </a:xfrm>
          <a:prstGeom prst="ellipse">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3" name="図 6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9173" y="3705459"/>
            <a:ext cx="2555416" cy="1447043"/>
          </a:xfrm>
          <a:prstGeom prst="rect">
            <a:avLst/>
          </a:prstGeom>
          <a:ln>
            <a:solidFill>
              <a:schemeClr val="tx1"/>
            </a:solidFill>
          </a:ln>
        </p:spPr>
      </p:pic>
      <p:sp>
        <p:nvSpPr>
          <p:cNvPr id="44" name="フローチャート: 代替処理 15"/>
          <p:cNvSpPr/>
          <p:nvPr/>
        </p:nvSpPr>
        <p:spPr>
          <a:xfrm>
            <a:off x="6009632" y="4376961"/>
            <a:ext cx="3031269" cy="321071"/>
          </a:xfrm>
          <a:prstGeom prst="flowChartAlternateProcess">
            <a:avLst/>
          </a:prstGeom>
          <a:solidFill>
            <a:srgbClr val="7030A0">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smtClean="0">
                <a:solidFill>
                  <a:schemeClr val="tx1"/>
                </a:solidFill>
              </a:rPr>
              <a:t>駅前</a:t>
            </a:r>
            <a:endParaRPr lang="ja-JP" altLang="en-US" b="1" dirty="0">
              <a:solidFill>
                <a:schemeClr val="tx1"/>
              </a:solidFill>
            </a:endParaRPr>
          </a:p>
        </p:txBody>
      </p:sp>
      <p:sp>
        <p:nvSpPr>
          <p:cNvPr id="12" name="フリーフォーム 11"/>
          <p:cNvSpPr/>
          <p:nvPr/>
        </p:nvSpPr>
        <p:spPr>
          <a:xfrm>
            <a:off x="4048125" y="4410075"/>
            <a:ext cx="1314450" cy="1800225"/>
          </a:xfrm>
          <a:custGeom>
            <a:avLst/>
            <a:gdLst>
              <a:gd name="connsiteX0" fmla="*/ 219075 w 1314450"/>
              <a:gd name="connsiteY0" fmla="*/ 933450 h 1800225"/>
              <a:gd name="connsiteX1" fmla="*/ 647700 w 1314450"/>
              <a:gd name="connsiteY1" fmla="*/ 0 h 1800225"/>
              <a:gd name="connsiteX2" fmla="*/ 1314450 w 1314450"/>
              <a:gd name="connsiteY2" fmla="*/ 228600 h 1800225"/>
              <a:gd name="connsiteX3" fmla="*/ 1143000 w 1314450"/>
              <a:gd name="connsiteY3" fmla="*/ 628650 h 1800225"/>
              <a:gd name="connsiteX4" fmla="*/ 638175 w 1314450"/>
              <a:gd name="connsiteY4" fmla="*/ 1800225 h 1800225"/>
              <a:gd name="connsiteX5" fmla="*/ 0 w 1314450"/>
              <a:gd name="connsiteY5" fmla="*/ 1504950 h 1800225"/>
              <a:gd name="connsiteX6" fmla="*/ 219075 w 1314450"/>
              <a:gd name="connsiteY6" fmla="*/ 93345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450" h="1800225">
                <a:moveTo>
                  <a:pt x="219075" y="933450"/>
                </a:moveTo>
                <a:lnTo>
                  <a:pt x="647700" y="0"/>
                </a:lnTo>
                <a:lnTo>
                  <a:pt x="1314450" y="228600"/>
                </a:lnTo>
                <a:lnTo>
                  <a:pt x="1143000" y="628650"/>
                </a:lnTo>
                <a:lnTo>
                  <a:pt x="638175" y="1800225"/>
                </a:lnTo>
                <a:lnTo>
                  <a:pt x="0" y="1504950"/>
                </a:lnTo>
                <a:lnTo>
                  <a:pt x="219075" y="933450"/>
                </a:lnTo>
                <a:close/>
              </a:path>
            </a:pathLst>
          </a:custGeom>
          <a:solidFill>
            <a:srgbClr val="7030A0">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線吹き出し 2 (枠付き) 44"/>
          <p:cNvSpPr/>
          <p:nvPr/>
        </p:nvSpPr>
        <p:spPr>
          <a:xfrm>
            <a:off x="6019692" y="4671218"/>
            <a:ext cx="2997982" cy="679795"/>
          </a:xfrm>
          <a:prstGeom prst="borderCallout2">
            <a:avLst>
              <a:gd name="adj1" fmla="val 19183"/>
              <a:gd name="adj2" fmla="val -288"/>
              <a:gd name="adj3" fmla="val 23422"/>
              <a:gd name="adj4" fmla="val -12400"/>
              <a:gd name="adj5" fmla="val 24913"/>
              <a:gd name="adj6" fmla="val -26578"/>
            </a:avLst>
          </a:prstGeom>
          <a:noFill/>
          <a:ln w="22225">
            <a:solidFill>
              <a:srgbClr val="66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ja-JP" altLang="en-US" b="1" dirty="0" smtClean="0">
                <a:solidFill>
                  <a:schemeClr val="tx1"/>
                </a:solidFill>
              </a:rPr>
              <a:t>安全なバスターミナルと</a:t>
            </a:r>
            <a:endParaRPr lang="en-US" altLang="ja-JP" b="1" dirty="0" smtClean="0">
              <a:solidFill>
                <a:schemeClr val="tx1"/>
              </a:solidFill>
            </a:endParaRPr>
          </a:p>
          <a:p>
            <a:r>
              <a:rPr lang="ja-JP" altLang="en-US" b="1" dirty="0">
                <a:solidFill>
                  <a:schemeClr val="tx1"/>
                </a:solidFill>
              </a:rPr>
              <a:t>　</a:t>
            </a:r>
            <a:r>
              <a:rPr lang="ja-JP" altLang="en-US" b="1" dirty="0" smtClean="0">
                <a:solidFill>
                  <a:schemeClr val="tx1"/>
                </a:solidFill>
              </a:rPr>
              <a:t>　溜まれる駅前広場の整備</a:t>
            </a:r>
            <a:endParaRPr lang="ja-JP" altLang="en-US" b="1" dirty="0">
              <a:solidFill>
                <a:schemeClr val="tx1"/>
              </a:solidFill>
            </a:endParaRPr>
          </a:p>
        </p:txBody>
      </p:sp>
      <p:cxnSp>
        <p:nvCxnSpPr>
          <p:cNvPr id="17" name="直線コネクタ 16"/>
          <p:cNvCxnSpPr>
            <a:stCxn id="15" idx="2"/>
            <a:endCxn id="63" idx="3"/>
          </p:cNvCxnSpPr>
          <p:nvPr/>
        </p:nvCxnSpPr>
        <p:spPr>
          <a:xfrm flipH="1">
            <a:off x="2694589" y="3937488"/>
            <a:ext cx="2521446" cy="491493"/>
          </a:xfrm>
          <a:prstGeom prst="line">
            <a:avLst/>
          </a:prstGeom>
          <a:ln w="28575">
            <a:solidFill>
              <a:srgbClr val="FFC000"/>
            </a:solidFill>
            <a:prstDash val="dash"/>
          </a:ln>
        </p:spPr>
        <p:style>
          <a:lnRef idx="2">
            <a:schemeClr val="accent1"/>
          </a:lnRef>
          <a:fillRef idx="0">
            <a:schemeClr val="accent1"/>
          </a:fillRef>
          <a:effectRef idx="1">
            <a:schemeClr val="accent1"/>
          </a:effectRef>
          <a:fontRef idx="minor">
            <a:schemeClr val="tx1"/>
          </a:fontRef>
        </p:style>
      </p:cxnSp>
      <p:pic>
        <p:nvPicPr>
          <p:cNvPr id="23" name="図 22"/>
          <p:cNvPicPr>
            <a:picLocks noChangeAspect="1"/>
          </p:cNvPicPr>
          <p:nvPr/>
        </p:nvPicPr>
        <p:blipFill>
          <a:blip r:embed="rId5"/>
          <a:stretch>
            <a:fillRect/>
          </a:stretch>
        </p:blipFill>
        <p:spPr>
          <a:xfrm flipH="1">
            <a:off x="4184735" y="7790711"/>
            <a:ext cx="615609" cy="841751"/>
          </a:xfrm>
          <a:prstGeom prst="rect">
            <a:avLst/>
          </a:prstGeom>
        </p:spPr>
      </p:pic>
      <p:pic>
        <p:nvPicPr>
          <p:cNvPr id="24" name="図 23"/>
          <p:cNvPicPr>
            <a:picLocks noChangeAspect="1"/>
          </p:cNvPicPr>
          <p:nvPr/>
        </p:nvPicPr>
        <p:blipFill>
          <a:blip r:embed="rId6"/>
          <a:stretch>
            <a:fillRect/>
          </a:stretch>
        </p:blipFill>
        <p:spPr>
          <a:xfrm flipH="1">
            <a:off x="7700328" y="818972"/>
            <a:ext cx="662553" cy="1230456"/>
          </a:xfrm>
          <a:prstGeom prst="rect">
            <a:avLst/>
          </a:prstGeom>
        </p:spPr>
      </p:pic>
      <p:pic>
        <p:nvPicPr>
          <p:cNvPr id="25" name="図 24"/>
          <p:cNvPicPr>
            <a:picLocks noChangeAspect="1"/>
          </p:cNvPicPr>
          <p:nvPr/>
        </p:nvPicPr>
        <p:blipFill>
          <a:blip r:embed="rId7"/>
          <a:stretch>
            <a:fillRect/>
          </a:stretch>
        </p:blipFill>
        <p:spPr>
          <a:xfrm>
            <a:off x="731685" y="1456584"/>
            <a:ext cx="838200" cy="1000125"/>
          </a:xfrm>
          <a:prstGeom prst="rect">
            <a:avLst/>
          </a:prstGeom>
        </p:spPr>
      </p:pic>
      <p:pic>
        <p:nvPicPr>
          <p:cNvPr id="27" name="図 26"/>
          <p:cNvPicPr>
            <a:picLocks noChangeAspect="1"/>
          </p:cNvPicPr>
          <p:nvPr/>
        </p:nvPicPr>
        <p:blipFill>
          <a:blip r:embed="rId8"/>
          <a:stretch>
            <a:fillRect/>
          </a:stretch>
        </p:blipFill>
        <p:spPr>
          <a:xfrm>
            <a:off x="7467196" y="5553632"/>
            <a:ext cx="953883" cy="978985"/>
          </a:xfrm>
          <a:prstGeom prst="rect">
            <a:avLst/>
          </a:prstGeom>
        </p:spPr>
      </p:pic>
      <p:sp>
        <p:nvSpPr>
          <p:cNvPr id="46" name="円/楕円 45"/>
          <p:cNvSpPr/>
          <p:nvPr/>
        </p:nvSpPr>
        <p:spPr>
          <a:xfrm rot="1196771">
            <a:off x="3333126" y="4345588"/>
            <a:ext cx="1059475" cy="889528"/>
          </a:xfrm>
          <a:prstGeom prst="ellipse">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線吹き出し 2 (枠付き) 56"/>
          <p:cNvSpPr/>
          <p:nvPr/>
        </p:nvSpPr>
        <p:spPr>
          <a:xfrm>
            <a:off x="210980" y="5674815"/>
            <a:ext cx="1843411" cy="696978"/>
          </a:xfrm>
          <a:prstGeom prst="borderCallout2">
            <a:avLst>
              <a:gd name="adj1" fmla="val 3252"/>
              <a:gd name="adj2" fmla="val 98877"/>
              <a:gd name="adj3" fmla="val 4407"/>
              <a:gd name="adj4" fmla="val 139423"/>
              <a:gd name="adj5" fmla="val -67134"/>
              <a:gd name="adj6" fmla="val 188946"/>
            </a:avLst>
          </a:prstGeom>
          <a:solidFill>
            <a:schemeClr val="bg1">
              <a:alpha val="70000"/>
            </a:schemeClr>
          </a:solidFill>
          <a:ln w="25400">
            <a:solidFill>
              <a:schemeClr val="accent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800" b="1" dirty="0" smtClean="0">
                <a:solidFill>
                  <a:schemeClr val="tx1"/>
                </a:solidFill>
              </a:rPr>
              <a:t>新庁舎</a:t>
            </a:r>
            <a:endParaRPr lang="ja-JP" altLang="en-US" sz="3600" b="1" dirty="0">
              <a:solidFill>
                <a:schemeClr val="tx1"/>
              </a:solidFill>
            </a:endParaRPr>
          </a:p>
        </p:txBody>
      </p:sp>
      <p:sp>
        <p:nvSpPr>
          <p:cNvPr id="58" name="テキスト ボックス 57"/>
          <p:cNvSpPr txBox="1"/>
          <p:nvPr/>
        </p:nvSpPr>
        <p:spPr>
          <a:xfrm>
            <a:off x="3412199" y="6379194"/>
            <a:ext cx="2697189" cy="307777"/>
          </a:xfrm>
          <a:prstGeom prst="rect">
            <a:avLst/>
          </a:prstGeom>
          <a:noFill/>
        </p:spPr>
        <p:txBody>
          <a:bodyPr wrap="square" rtlCol="0">
            <a:spAutoFit/>
          </a:bodyPr>
          <a:lstStyle/>
          <a:p>
            <a:pPr algn="ctr"/>
            <a:r>
              <a:rPr lang="ja-JP" altLang="en-US" sz="1400" dirty="0" smtClean="0"/>
              <a:t>出典：</a:t>
            </a:r>
            <a:r>
              <a:rPr lang="en-US" altLang="ja-JP" sz="1400" dirty="0" err="1" smtClean="0"/>
              <a:t>googlemap</a:t>
            </a:r>
            <a:endParaRPr kumimoji="1" lang="ja-JP" altLang="en-US" sz="1400" dirty="0"/>
          </a:p>
        </p:txBody>
      </p:sp>
    </p:spTree>
    <p:extLst>
      <p:ext uri="{BB962C8B-B14F-4D97-AF65-F5344CB8AC3E}">
        <p14:creationId xmlns:p14="http://schemas.microsoft.com/office/powerpoint/2010/main" val="24750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2" grpId="0" animBg="1"/>
      <p:bldP spid="34" grpId="0" animBg="1"/>
      <p:bldP spid="9" grpId="0" animBg="1"/>
      <p:bldP spid="11" grpId="0" animBg="1"/>
      <p:bldP spid="39" grpId="0" animBg="1"/>
      <p:bldP spid="40" grpId="0" animBg="1"/>
      <p:bldP spid="15" grpId="0" animBg="1"/>
      <p:bldP spid="44" grpId="0" animBg="1"/>
      <p:bldP spid="12"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p:cNvGrpSpPr/>
          <p:nvPr/>
        </p:nvGrpSpPr>
        <p:grpSpPr>
          <a:xfrm>
            <a:off x="1396763" y="-1150783"/>
            <a:ext cx="7267888" cy="1023425"/>
            <a:chOff x="875464" y="1636121"/>
            <a:chExt cx="7267888" cy="1023425"/>
          </a:xfrm>
        </p:grpSpPr>
        <p:pic>
          <p:nvPicPr>
            <p:cNvPr id="1035" name="Picture 11" descr="C:\Users\山縣　杏香\AppData\Local\Microsoft\Windows\Temporary Internet Files\Content.IE5\08ON69E6\MC900432609[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5464" y="1636121"/>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吹き出し 20"/>
            <p:cNvSpPr/>
            <p:nvPr/>
          </p:nvSpPr>
          <p:spPr>
            <a:xfrm>
              <a:off x="2096886" y="1753562"/>
              <a:ext cx="6046466" cy="788544"/>
            </a:xfrm>
            <a:prstGeom prst="wedgeRoundRectCallout">
              <a:avLst>
                <a:gd name="adj1" fmla="val -54656"/>
                <a:gd name="adj2" fmla="val 54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モール５０５よりイオンの方が魅力がある</a:t>
              </a:r>
              <a:r>
                <a:rPr lang="en-US" altLang="ja-JP" sz="2400" dirty="0" smtClean="0"/>
                <a:t>…</a:t>
              </a:r>
            </a:p>
            <a:p>
              <a:r>
                <a:rPr lang="en-US" altLang="ja-JP" sz="2400" dirty="0" smtClean="0"/>
                <a:t>50</a:t>
              </a:r>
              <a:r>
                <a:rPr lang="en-US" altLang="ja-JP" sz="2400" dirty="0"/>
                <a:t>5</a:t>
              </a:r>
              <a:r>
                <a:rPr lang="ja-JP" altLang="en-US" sz="2400" dirty="0" smtClean="0"/>
                <a:t>通るだけ</a:t>
              </a:r>
              <a:r>
                <a:rPr lang="en-US" altLang="ja-JP" sz="2400" dirty="0" smtClean="0"/>
                <a:t>…</a:t>
              </a:r>
              <a:endParaRPr lang="en-US" altLang="ja-JP" sz="2400" dirty="0"/>
            </a:p>
          </p:txBody>
        </p:sp>
      </p:grpSp>
      <p:grpSp>
        <p:nvGrpSpPr>
          <p:cNvPr id="55" name="グループ化 54"/>
          <p:cNvGrpSpPr>
            <a:grpSpLocks noChangeAspect="1"/>
          </p:cNvGrpSpPr>
          <p:nvPr/>
        </p:nvGrpSpPr>
        <p:grpSpPr>
          <a:xfrm>
            <a:off x="-657225" y="-1610450"/>
            <a:ext cx="2933700" cy="1238250"/>
            <a:chOff x="828675" y="2971800"/>
            <a:chExt cx="2933700" cy="1238250"/>
          </a:xfrm>
        </p:grpSpPr>
        <p:sp>
          <p:nvSpPr>
            <p:cNvPr id="19" name="フリーフォーム 18"/>
            <p:cNvSpPr/>
            <p:nvPr/>
          </p:nvSpPr>
          <p:spPr>
            <a:xfrm>
              <a:off x="1571625" y="3181350"/>
              <a:ext cx="2047875" cy="400050"/>
            </a:xfrm>
            <a:custGeom>
              <a:avLst/>
              <a:gdLst>
                <a:gd name="connsiteX0" fmla="*/ 0 w 2047875"/>
                <a:gd name="connsiteY0" fmla="*/ 390525 h 400050"/>
                <a:gd name="connsiteX1" fmla="*/ 9525 w 2047875"/>
                <a:gd name="connsiteY1" fmla="*/ 152400 h 400050"/>
                <a:gd name="connsiteX2" fmla="*/ 409575 w 2047875"/>
                <a:gd name="connsiteY2" fmla="*/ 114300 h 400050"/>
                <a:gd name="connsiteX3" fmla="*/ 695325 w 2047875"/>
                <a:gd name="connsiteY3" fmla="*/ 57150 h 400050"/>
                <a:gd name="connsiteX4" fmla="*/ 923925 w 2047875"/>
                <a:gd name="connsiteY4" fmla="*/ 19050 h 400050"/>
                <a:gd name="connsiteX5" fmla="*/ 1200150 w 2047875"/>
                <a:gd name="connsiteY5" fmla="*/ 0 h 400050"/>
                <a:gd name="connsiteX6" fmla="*/ 1343025 w 2047875"/>
                <a:gd name="connsiteY6" fmla="*/ 0 h 400050"/>
                <a:gd name="connsiteX7" fmla="*/ 1590675 w 2047875"/>
                <a:gd name="connsiteY7" fmla="*/ 0 h 400050"/>
                <a:gd name="connsiteX8" fmla="*/ 1809750 w 2047875"/>
                <a:gd name="connsiteY8" fmla="*/ 9525 h 400050"/>
                <a:gd name="connsiteX9" fmla="*/ 1952625 w 2047875"/>
                <a:gd name="connsiteY9" fmla="*/ 38100 h 400050"/>
                <a:gd name="connsiteX10" fmla="*/ 2028825 w 2047875"/>
                <a:gd name="connsiteY10" fmla="*/ 76200 h 400050"/>
                <a:gd name="connsiteX11" fmla="*/ 2047875 w 2047875"/>
                <a:gd name="connsiteY11" fmla="*/ 400050 h 400050"/>
                <a:gd name="connsiteX12" fmla="*/ 0 w 2047875"/>
                <a:gd name="connsiteY12" fmla="*/ 3905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875" h="400050">
                  <a:moveTo>
                    <a:pt x="0" y="390525"/>
                  </a:moveTo>
                  <a:lnTo>
                    <a:pt x="9525" y="152400"/>
                  </a:lnTo>
                  <a:lnTo>
                    <a:pt x="409575" y="114300"/>
                  </a:lnTo>
                  <a:lnTo>
                    <a:pt x="695325" y="57150"/>
                  </a:lnTo>
                  <a:lnTo>
                    <a:pt x="923925" y="19050"/>
                  </a:lnTo>
                  <a:lnTo>
                    <a:pt x="1200150" y="0"/>
                  </a:lnTo>
                  <a:lnTo>
                    <a:pt x="1343025" y="0"/>
                  </a:lnTo>
                  <a:lnTo>
                    <a:pt x="1590675" y="0"/>
                  </a:lnTo>
                  <a:lnTo>
                    <a:pt x="1809750" y="9525"/>
                  </a:lnTo>
                  <a:lnTo>
                    <a:pt x="1952625" y="38100"/>
                  </a:lnTo>
                  <a:lnTo>
                    <a:pt x="2028825" y="76200"/>
                  </a:lnTo>
                  <a:lnTo>
                    <a:pt x="2047875" y="400050"/>
                  </a:lnTo>
                  <a:lnTo>
                    <a:pt x="0" y="390525"/>
                  </a:lnTo>
                  <a:close/>
                </a:path>
              </a:pathLst>
            </a:custGeom>
            <a:gradFill>
              <a:gsLst>
                <a:gs pos="0">
                  <a:schemeClr val="accent1">
                    <a:tint val="100000"/>
                    <a:shade val="100000"/>
                    <a:satMod val="130000"/>
                  </a:schemeClr>
                </a:gs>
                <a:gs pos="0">
                  <a:schemeClr val="accent1">
                    <a:tint val="50000"/>
                    <a:shade val="100000"/>
                    <a:satMod val="350000"/>
                  </a:schemeClr>
                </a:gs>
              </a:gsLst>
            </a:gra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76325" y="3733800"/>
              <a:ext cx="2533650" cy="47625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96763" y="3581400"/>
              <a:ext cx="2213212" cy="1524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828675" y="2971800"/>
              <a:ext cx="2933700" cy="352425"/>
            </a:xfrm>
            <a:custGeom>
              <a:avLst/>
              <a:gdLst>
                <a:gd name="connsiteX0" fmla="*/ 0 w 2933700"/>
                <a:gd name="connsiteY0" fmla="*/ 190500 h 352425"/>
                <a:gd name="connsiteX1" fmla="*/ 266700 w 2933700"/>
                <a:gd name="connsiteY1" fmla="*/ 285750 h 352425"/>
                <a:gd name="connsiteX2" fmla="*/ 552450 w 2933700"/>
                <a:gd name="connsiteY2" fmla="*/ 342900 h 352425"/>
                <a:gd name="connsiteX3" fmla="*/ 914400 w 2933700"/>
                <a:gd name="connsiteY3" fmla="*/ 352425 h 352425"/>
                <a:gd name="connsiteX4" fmla="*/ 1314450 w 2933700"/>
                <a:gd name="connsiteY4" fmla="*/ 276225 h 352425"/>
                <a:gd name="connsiteX5" fmla="*/ 1419225 w 2933700"/>
                <a:gd name="connsiteY5" fmla="*/ 247650 h 352425"/>
                <a:gd name="connsiteX6" fmla="*/ 1752600 w 2933700"/>
                <a:gd name="connsiteY6" fmla="*/ 209550 h 352425"/>
                <a:gd name="connsiteX7" fmla="*/ 2000250 w 2933700"/>
                <a:gd name="connsiteY7" fmla="*/ 200025 h 352425"/>
                <a:gd name="connsiteX8" fmla="*/ 2457450 w 2933700"/>
                <a:gd name="connsiteY8" fmla="*/ 200025 h 352425"/>
                <a:gd name="connsiteX9" fmla="*/ 2905125 w 2933700"/>
                <a:gd name="connsiteY9" fmla="*/ 304800 h 352425"/>
                <a:gd name="connsiteX10" fmla="*/ 2933700 w 2933700"/>
                <a:gd name="connsiteY10" fmla="*/ 114300 h 352425"/>
                <a:gd name="connsiteX11" fmla="*/ 2505075 w 2933700"/>
                <a:gd name="connsiteY11" fmla="*/ 19050 h 352425"/>
                <a:gd name="connsiteX12" fmla="*/ 2190750 w 2933700"/>
                <a:gd name="connsiteY12" fmla="*/ 0 h 352425"/>
                <a:gd name="connsiteX13" fmla="*/ 1714500 w 2933700"/>
                <a:gd name="connsiteY13" fmla="*/ 0 h 352425"/>
                <a:gd name="connsiteX14" fmla="*/ 1381125 w 2933700"/>
                <a:gd name="connsiteY14" fmla="*/ 57150 h 352425"/>
                <a:gd name="connsiteX15" fmla="*/ 1019175 w 2933700"/>
                <a:gd name="connsiteY15" fmla="*/ 142875 h 352425"/>
                <a:gd name="connsiteX16" fmla="*/ 666750 w 2933700"/>
                <a:gd name="connsiteY16" fmla="*/ 171450 h 352425"/>
                <a:gd name="connsiteX17" fmla="*/ 390525 w 2933700"/>
                <a:gd name="connsiteY17" fmla="*/ 152400 h 352425"/>
                <a:gd name="connsiteX18" fmla="*/ 76200 w 2933700"/>
                <a:gd name="connsiteY18" fmla="*/ 47625 h 352425"/>
                <a:gd name="connsiteX19" fmla="*/ 0 w 2933700"/>
                <a:gd name="connsiteY19" fmla="*/ 1905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33700" h="352425">
                  <a:moveTo>
                    <a:pt x="0" y="190500"/>
                  </a:moveTo>
                  <a:lnTo>
                    <a:pt x="266700" y="285750"/>
                  </a:lnTo>
                  <a:lnTo>
                    <a:pt x="552450" y="342900"/>
                  </a:lnTo>
                  <a:lnTo>
                    <a:pt x="914400" y="352425"/>
                  </a:lnTo>
                  <a:lnTo>
                    <a:pt x="1314450" y="276225"/>
                  </a:lnTo>
                  <a:lnTo>
                    <a:pt x="1419225" y="247650"/>
                  </a:lnTo>
                  <a:lnTo>
                    <a:pt x="1752600" y="209550"/>
                  </a:lnTo>
                  <a:lnTo>
                    <a:pt x="2000250" y="200025"/>
                  </a:lnTo>
                  <a:lnTo>
                    <a:pt x="2457450" y="200025"/>
                  </a:lnTo>
                  <a:lnTo>
                    <a:pt x="2905125" y="304800"/>
                  </a:lnTo>
                  <a:lnTo>
                    <a:pt x="2933700" y="114300"/>
                  </a:lnTo>
                  <a:lnTo>
                    <a:pt x="2505075" y="19050"/>
                  </a:lnTo>
                  <a:lnTo>
                    <a:pt x="2190750" y="0"/>
                  </a:lnTo>
                  <a:lnTo>
                    <a:pt x="1714500" y="0"/>
                  </a:lnTo>
                  <a:lnTo>
                    <a:pt x="1381125" y="57150"/>
                  </a:lnTo>
                  <a:lnTo>
                    <a:pt x="1019175" y="142875"/>
                  </a:lnTo>
                  <a:lnTo>
                    <a:pt x="666750" y="171450"/>
                  </a:lnTo>
                  <a:lnTo>
                    <a:pt x="390525" y="152400"/>
                  </a:lnTo>
                  <a:lnTo>
                    <a:pt x="76200" y="47625"/>
                  </a:lnTo>
                  <a:lnTo>
                    <a:pt x="0" y="190500"/>
                  </a:lnTo>
                  <a:close/>
                </a:path>
              </a:pathLst>
            </a:cu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a:off x="1752600"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1933575"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2105025" y="3300412"/>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2276475" y="3238500"/>
              <a:ext cx="0" cy="31908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2448763" y="3209925"/>
              <a:ext cx="0" cy="3476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26181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28086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3008710" y="3162300"/>
              <a:ext cx="0" cy="4191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3218260"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399235" y="3202780"/>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2" name="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4000" y="83555"/>
            <a:ext cx="8636000" cy="6477000"/>
          </a:xfrm>
          <a:prstGeom prst="rect">
            <a:avLst/>
          </a:prstGeom>
        </p:spPr>
      </p:pic>
    </p:spTree>
    <p:extLst>
      <p:ext uri="{BB962C8B-B14F-4D97-AF65-F5344CB8AC3E}">
        <p14:creationId xmlns:p14="http://schemas.microsoft.com/office/powerpoint/2010/main" val="206123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93" y="2069077"/>
            <a:ext cx="4212449" cy="2941310"/>
          </a:xfrm>
          <a:prstGeom prst="rect">
            <a:avLst/>
          </a:prstGeom>
          <a:ln>
            <a:solidFill>
              <a:schemeClr val="tx1"/>
            </a:solidFill>
          </a:ln>
        </p:spPr>
      </p:pic>
      <p:sp>
        <p:nvSpPr>
          <p:cNvPr id="6" name="角丸四角形 5"/>
          <p:cNvSpPr/>
          <p:nvPr/>
        </p:nvSpPr>
        <p:spPr>
          <a:xfrm>
            <a:off x="55875" y="158731"/>
            <a:ext cx="9016796" cy="46398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400" b="1" dirty="0" smtClean="0">
                <a:solidFill>
                  <a:schemeClr val="tx1"/>
                </a:solidFill>
              </a:rPr>
              <a:t>指揮者タウン　中心市街地</a:t>
            </a:r>
            <a:endParaRPr lang="ja-JP" altLang="en-US" sz="2400" b="1" dirty="0">
              <a:solidFill>
                <a:schemeClr val="tx1"/>
              </a:solidFill>
            </a:endParaRPr>
          </a:p>
        </p:txBody>
      </p:sp>
      <p:grpSp>
        <p:nvGrpSpPr>
          <p:cNvPr id="22" name="グループ化 21"/>
          <p:cNvGrpSpPr/>
          <p:nvPr/>
        </p:nvGrpSpPr>
        <p:grpSpPr>
          <a:xfrm>
            <a:off x="1396763" y="-1150783"/>
            <a:ext cx="7267888" cy="1023425"/>
            <a:chOff x="875464" y="1636121"/>
            <a:chExt cx="7267888" cy="1023425"/>
          </a:xfrm>
        </p:grpSpPr>
        <p:pic>
          <p:nvPicPr>
            <p:cNvPr id="1035" name="Picture 11" descr="C:\Users\山縣　杏香\AppData\Local\Microsoft\Windows\Temporary Internet Files\Content.IE5\08ON69E6\MC900432609[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5464" y="1636121"/>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吹き出し 20"/>
            <p:cNvSpPr/>
            <p:nvPr/>
          </p:nvSpPr>
          <p:spPr>
            <a:xfrm>
              <a:off x="2096886" y="1753562"/>
              <a:ext cx="6046466" cy="788544"/>
            </a:xfrm>
            <a:prstGeom prst="wedgeRoundRectCallout">
              <a:avLst>
                <a:gd name="adj1" fmla="val -54656"/>
                <a:gd name="adj2" fmla="val 54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モール５０５よりイオンの方が魅力がある</a:t>
              </a:r>
              <a:r>
                <a:rPr lang="en-US" altLang="ja-JP" sz="2400" dirty="0" smtClean="0"/>
                <a:t>…</a:t>
              </a:r>
            </a:p>
            <a:p>
              <a:r>
                <a:rPr lang="en-US" altLang="ja-JP" sz="2400" dirty="0" smtClean="0"/>
                <a:t>50</a:t>
              </a:r>
              <a:r>
                <a:rPr lang="en-US" altLang="ja-JP" sz="2400" dirty="0"/>
                <a:t>5</a:t>
              </a:r>
              <a:r>
                <a:rPr lang="ja-JP" altLang="en-US" sz="2400" dirty="0" smtClean="0"/>
                <a:t>通るだけ</a:t>
              </a:r>
              <a:r>
                <a:rPr lang="en-US" altLang="ja-JP" sz="2400" dirty="0" smtClean="0"/>
                <a:t>…</a:t>
              </a:r>
              <a:endParaRPr lang="en-US" altLang="ja-JP" sz="2400" dirty="0"/>
            </a:p>
          </p:txBody>
        </p:sp>
      </p:grpSp>
      <p:sp>
        <p:nvSpPr>
          <p:cNvPr id="36" name="正方形/長方形 35"/>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55" name="グループ化 54"/>
          <p:cNvGrpSpPr>
            <a:grpSpLocks noChangeAspect="1"/>
          </p:cNvGrpSpPr>
          <p:nvPr/>
        </p:nvGrpSpPr>
        <p:grpSpPr>
          <a:xfrm>
            <a:off x="-657225" y="-1610450"/>
            <a:ext cx="2933700" cy="1238250"/>
            <a:chOff x="828675" y="2971800"/>
            <a:chExt cx="2933700" cy="1238250"/>
          </a:xfrm>
        </p:grpSpPr>
        <p:sp>
          <p:nvSpPr>
            <p:cNvPr id="19" name="フリーフォーム 18"/>
            <p:cNvSpPr/>
            <p:nvPr/>
          </p:nvSpPr>
          <p:spPr>
            <a:xfrm>
              <a:off x="1571625" y="3181350"/>
              <a:ext cx="2047875" cy="400050"/>
            </a:xfrm>
            <a:custGeom>
              <a:avLst/>
              <a:gdLst>
                <a:gd name="connsiteX0" fmla="*/ 0 w 2047875"/>
                <a:gd name="connsiteY0" fmla="*/ 390525 h 400050"/>
                <a:gd name="connsiteX1" fmla="*/ 9525 w 2047875"/>
                <a:gd name="connsiteY1" fmla="*/ 152400 h 400050"/>
                <a:gd name="connsiteX2" fmla="*/ 409575 w 2047875"/>
                <a:gd name="connsiteY2" fmla="*/ 114300 h 400050"/>
                <a:gd name="connsiteX3" fmla="*/ 695325 w 2047875"/>
                <a:gd name="connsiteY3" fmla="*/ 57150 h 400050"/>
                <a:gd name="connsiteX4" fmla="*/ 923925 w 2047875"/>
                <a:gd name="connsiteY4" fmla="*/ 19050 h 400050"/>
                <a:gd name="connsiteX5" fmla="*/ 1200150 w 2047875"/>
                <a:gd name="connsiteY5" fmla="*/ 0 h 400050"/>
                <a:gd name="connsiteX6" fmla="*/ 1343025 w 2047875"/>
                <a:gd name="connsiteY6" fmla="*/ 0 h 400050"/>
                <a:gd name="connsiteX7" fmla="*/ 1590675 w 2047875"/>
                <a:gd name="connsiteY7" fmla="*/ 0 h 400050"/>
                <a:gd name="connsiteX8" fmla="*/ 1809750 w 2047875"/>
                <a:gd name="connsiteY8" fmla="*/ 9525 h 400050"/>
                <a:gd name="connsiteX9" fmla="*/ 1952625 w 2047875"/>
                <a:gd name="connsiteY9" fmla="*/ 38100 h 400050"/>
                <a:gd name="connsiteX10" fmla="*/ 2028825 w 2047875"/>
                <a:gd name="connsiteY10" fmla="*/ 76200 h 400050"/>
                <a:gd name="connsiteX11" fmla="*/ 2047875 w 2047875"/>
                <a:gd name="connsiteY11" fmla="*/ 400050 h 400050"/>
                <a:gd name="connsiteX12" fmla="*/ 0 w 2047875"/>
                <a:gd name="connsiteY12" fmla="*/ 3905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875" h="400050">
                  <a:moveTo>
                    <a:pt x="0" y="390525"/>
                  </a:moveTo>
                  <a:lnTo>
                    <a:pt x="9525" y="152400"/>
                  </a:lnTo>
                  <a:lnTo>
                    <a:pt x="409575" y="114300"/>
                  </a:lnTo>
                  <a:lnTo>
                    <a:pt x="695325" y="57150"/>
                  </a:lnTo>
                  <a:lnTo>
                    <a:pt x="923925" y="19050"/>
                  </a:lnTo>
                  <a:lnTo>
                    <a:pt x="1200150" y="0"/>
                  </a:lnTo>
                  <a:lnTo>
                    <a:pt x="1343025" y="0"/>
                  </a:lnTo>
                  <a:lnTo>
                    <a:pt x="1590675" y="0"/>
                  </a:lnTo>
                  <a:lnTo>
                    <a:pt x="1809750" y="9525"/>
                  </a:lnTo>
                  <a:lnTo>
                    <a:pt x="1952625" y="38100"/>
                  </a:lnTo>
                  <a:lnTo>
                    <a:pt x="2028825" y="76200"/>
                  </a:lnTo>
                  <a:lnTo>
                    <a:pt x="2047875" y="400050"/>
                  </a:lnTo>
                  <a:lnTo>
                    <a:pt x="0" y="390525"/>
                  </a:lnTo>
                  <a:close/>
                </a:path>
              </a:pathLst>
            </a:custGeom>
            <a:gradFill>
              <a:gsLst>
                <a:gs pos="0">
                  <a:schemeClr val="accent1">
                    <a:tint val="100000"/>
                    <a:shade val="100000"/>
                    <a:satMod val="130000"/>
                  </a:schemeClr>
                </a:gs>
                <a:gs pos="0">
                  <a:schemeClr val="accent1">
                    <a:tint val="50000"/>
                    <a:shade val="100000"/>
                    <a:satMod val="350000"/>
                  </a:schemeClr>
                </a:gs>
              </a:gsLst>
            </a:gra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76325" y="3733800"/>
              <a:ext cx="2533650" cy="47625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96763" y="3581400"/>
              <a:ext cx="2213212" cy="1524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828675" y="2971800"/>
              <a:ext cx="2933700" cy="352425"/>
            </a:xfrm>
            <a:custGeom>
              <a:avLst/>
              <a:gdLst>
                <a:gd name="connsiteX0" fmla="*/ 0 w 2933700"/>
                <a:gd name="connsiteY0" fmla="*/ 190500 h 352425"/>
                <a:gd name="connsiteX1" fmla="*/ 266700 w 2933700"/>
                <a:gd name="connsiteY1" fmla="*/ 285750 h 352425"/>
                <a:gd name="connsiteX2" fmla="*/ 552450 w 2933700"/>
                <a:gd name="connsiteY2" fmla="*/ 342900 h 352425"/>
                <a:gd name="connsiteX3" fmla="*/ 914400 w 2933700"/>
                <a:gd name="connsiteY3" fmla="*/ 352425 h 352425"/>
                <a:gd name="connsiteX4" fmla="*/ 1314450 w 2933700"/>
                <a:gd name="connsiteY4" fmla="*/ 276225 h 352425"/>
                <a:gd name="connsiteX5" fmla="*/ 1419225 w 2933700"/>
                <a:gd name="connsiteY5" fmla="*/ 247650 h 352425"/>
                <a:gd name="connsiteX6" fmla="*/ 1752600 w 2933700"/>
                <a:gd name="connsiteY6" fmla="*/ 209550 h 352425"/>
                <a:gd name="connsiteX7" fmla="*/ 2000250 w 2933700"/>
                <a:gd name="connsiteY7" fmla="*/ 200025 h 352425"/>
                <a:gd name="connsiteX8" fmla="*/ 2457450 w 2933700"/>
                <a:gd name="connsiteY8" fmla="*/ 200025 h 352425"/>
                <a:gd name="connsiteX9" fmla="*/ 2905125 w 2933700"/>
                <a:gd name="connsiteY9" fmla="*/ 304800 h 352425"/>
                <a:gd name="connsiteX10" fmla="*/ 2933700 w 2933700"/>
                <a:gd name="connsiteY10" fmla="*/ 114300 h 352425"/>
                <a:gd name="connsiteX11" fmla="*/ 2505075 w 2933700"/>
                <a:gd name="connsiteY11" fmla="*/ 19050 h 352425"/>
                <a:gd name="connsiteX12" fmla="*/ 2190750 w 2933700"/>
                <a:gd name="connsiteY12" fmla="*/ 0 h 352425"/>
                <a:gd name="connsiteX13" fmla="*/ 1714500 w 2933700"/>
                <a:gd name="connsiteY13" fmla="*/ 0 h 352425"/>
                <a:gd name="connsiteX14" fmla="*/ 1381125 w 2933700"/>
                <a:gd name="connsiteY14" fmla="*/ 57150 h 352425"/>
                <a:gd name="connsiteX15" fmla="*/ 1019175 w 2933700"/>
                <a:gd name="connsiteY15" fmla="*/ 142875 h 352425"/>
                <a:gd name="connsiteX16" fmla="*/ 666750 w 2933700"/>
                <a:gd name="connsiteY16" fmla="*/ 171450 h 352425"/>
                <a:gd name="connsiteX17" fmla="*/ 390525 w 2933700"/>
                <a:gd name="connsiteY17" fmla="*/ 152400 h 352425"/>
                <a:gd name="connsiteX18" fmla="*/ 76200 w 2933700"/>
                <a:gd name="connsiteY18" fmla="*/ 47625 h 352425"/>
                <a:gd name="connsiteX19" fmla="*/ 0 w 2933700"/>
                <a:gd name="connsiteY19" fmla="*/ 1905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33700" h="352425">
                  <a:moveTo>
                    <a:pt x="0" y="190500"/>
                  </a:moveTo>
                  <a:lnTo>
                    <a:pt x="266700" y="285750"/>
                  </a:lnTo>
                  <a:lnTo>
                    <a:pt x="552450" y="342900"/>
                  </a:lnTo>
                  <a:lnTo>
                    <a:pt x="914400" y="352425"/>
                  </a:lnTo>
                  <a:lnTo>
                    <a:pt x="1314450" y="276225"/>
                  </a:lnTo>
                  <a:lnTo>
                    <a:pt x="1419225" y="247650"/>
                  </a:lnTo>
                  <a:lnTo>
                    <a:pt x="1752600" y="209550"/>
                  </a:lnTo>
                  <a:lnTo>
                    <a:pt x="2000250" y="200025"/>
                  </a:lnTo>
                  <a:lnTo>
                    <a:pt x="2457450" y="200025"/>
                  </a:lnTo>
                  <a:lnTo>
                    <a:pt x="2905125" y="304800"/>
                  </a:lnTo>
                  <a:lnTo>
                    <a:pt x="2933700" y="114300"/>
                  </a:lnTo>
                  <a:lnTo>
                    <a:pt x="2505075" y="19050"/>
                  </a:lnTo>
                  <a:lnTo>
                    <a:pt x="2190750" y="0"/>
                  </a:lnTo>
                  <a:lnTo>
                    <a:pt x="1714500" y="0"/>
                  </a:lnTo>
                  <a:lnTo>
                    <a:pt x="1381125" y="57150"/>
                  </a:lnTo>
                  <a:lnTo>
                    <a:pt x="1019175" y="142875"/>
                  </a:lnTo>
                  <a:lnTo>
                    <a:pt x="666750" y="171450"/>
                  </a:lnTo>
                  <a:lnTo>
                    <a:pt x="390525" y="152400"/>
                  </a:lnTo>
                  <a:lnTo>
                    <a:pt x="76200" y="47625"/>
                  </a:lnTo>
                  <a:lnTo>
                    <a:pt x="0" y="190500"/>
                  </a:lnTo>
                  <a:close/>
                </a:path>
              </a:pathLst>
            </a:cu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a:off x="1752600"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1933575"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2105025" y="3300412"/>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2276475" y="3238500"/>
              <a:ext cx="0" cy="31908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2448763" y="3209925"/>
              <a:ext cx="0" cy="3476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26181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28086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3008710" y="3162300"/>
              <a:ext cx="0" cy="4191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3218260"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399235" y="3202780"/>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5" name="テキスト ボックス 64"/>
          <p:cNvSpPr txBox="1"/>
          <p:nvPr/>
        </p:nvSpPr>
        <p:spPr>
          <a:xfrm>
            <a:off x="1221044" y="1443802"/>
            <a:ext cx="6712889" cy="461665"/>
          </a:xfrm>
          <a:prstGeom prst="rect">
            <a:avLst/>
          </a:prstGeom>
          <a:solidFill>
            <a:schemeClr val="accent1">
              <a:lumMod val="40000"/>
              <a:lumOff val="60000"/>
            </a:schemeClr>
          </a:solidFill>
        </p:spPr>
        <p:txBody>
          <a:bodyPr wrap="square" rtlCol="0">
            <a:spAutoFit/>
          </a:bodyPr>
          <a:lstStyle/>
          <a:p>
            <a:pPr algn="ctr"/>
            <a:r>
              <a:rPr lang="ja-JP" altLang="en-US" sz="2400" dirty="0" smtClean="0"/>
              <a:t>安全なバスターミナルと</a:t>
            </a:r>
            <a:r>
              <a:rPr lang="ja-JP" altLang="en-US" sz="2400" dirty="0"/>
              <a:t>溜</a:t>
            </a:r>
            <a:r>
              <a:rPr lang="ja-JP" altLang="en-US" sz="2400" dirty="0" smtClean="0"/>
              <a:t>まれる駅前空間の整備</a:t>
            </a:r>
          </a:p>
        </p:txBody>
      </p:sp>
      <p:sp>
        <p:nvSpPr>
          <p:cNvPr id="27" name="フローチャート: 代替処理 15"/>
          <p:cNvSpPr/>
          <p:nvPr/>
        </p:nvSpPr>
        <p:spPr>
          <a:xfrm>
            <a:off x="175725" y="879729"/>
            <a:ext cx="2562395" cy="417137"/>
          </a:xfrm>
          <a:prstGeom prst="flowChartAlternateProcess">
            <a:avLst/>
          </a:prstGeom>
          <a:solidFill>
            <a:srgbClr val="6600FF">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駅前</a:t>
            </a:r>
            <a:endParaRPr lang="ja-JP" altLang="en-US" sz="2400" dirty="0">
              <a:solidFill>
                <a:schemeClr val="tx1"/>
              </a:solidFill>
            </a:endParaRPr>
          </a:p>
        </p:txBody>
      </p:sp>
      <p:sp>
        <p:nvSpPr>
          <p:cNvPr id="11" name="円/楕円 10"/>
          <p:cNvSpPr/>
          <p:nvPr/>
        </p:nvSpPr>
        <p:spPr>
          <a:xfrm>
            <a:off x="502242" y="2822522"/>
            <a:ext cx="3707023" cy="1600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a:stCxn id="11" idx="4"/>
            <a:endCxn id="37" idx="0"/>
          </p:cNvCxnSpPr>
          <p:nvPr/>
        </p:nvCxnSpPr>
        <p:spPr>
          <a:xfrm flipH="1">
            <a:off x="1820173" y="4422722"/>
            <a:ext cx="535581" cy="122530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496147" y="5648030"/>
            <a:ext cx="2648052" cy="830997"/>
          </a:xfrm>
          <a:prstGeom prst="rect">
            <a:avLst/>
          </a:prstGeom>
          <a:noFill/>
          <a:ln w="28575">
            <a:solidFill>
              <a:srgbClr val="FF0000"/>
            </a:solidFill>
            <a:prstDash val="dash"/>
          </a:ln>
        </p:spPr>
        <p:txBody>
          <a:bodyPr wrap="square" rtlCol="0">
            <a:spAutoFit/>
          </a:bodyPr>
          <a:lstStyle/>
          <a:p>
            <a:r>
              <a:rPr kumimoji="1" lang="ja-JP" altLang="en-US" sz="2400" u="sng" dirty="0" smtClean="0">
                <a:uFill>
                  <a:solidFill>
                    <a:srgbClr val="FF0000"/>
                  </a:solidFill>
                </a:uFill>
              </a:rPr>
              <a:t>導線が交わらないバスターミナル</a:t>
            </a:r>
            <a:endParaRPr kumimoji="1" lang="ja-JP" altLang="en-US" sz="2400" u="sng" dirty="0">
              <a:uFill>
                <a:solidFill>
                  <a:srgbClr val="FF0000"/>
                </a:solidFill>
              </a:uFill>
            </a:endParaRPr>
          </a:p>
        </p:txBody>
      </p:sp>
      <p:pic>
        <p:nvPicPr>
          <p:cNvPr id="17" name="図 16"/>
          <p:cNvPicPr>
            <a:picLocks noChangeAspect="1"/>
          </p:cNvPicPr>
          <p:nvPr/>
        </p:nvPicPr>
        <p:blipFill rotWithShape="1">
          <a:blip r:embed="rId5" cstate="print">
            <a:extLst>
              <a:ext uri="{28A0092B-C50C-407E-A947-70E740481C1C}">
                <a14:useLocalDpi xmlns:a14="http://schemas.microsoft.com/office/drawing/2010/main" val="0"/>
              </a:ext>
            </a:extLst>
          </a:blip>
          <a:srcRect l="13510" r="16598"/>
          <a:stretch/>
        </p:blipFill>
        <p:spPr>
          <a:xfrm>
            <a:off x="4730541" y="2119904"/>
            <a:ext cx="4342130" cy="2963962"/>
          </a:xfrm>
          <a:prstGeom prst="rect">
            <a:avLst/>
          </a:prstGeom>
          <a:ln>
            <a:solidFill>
              <a:schemeClr val="tx1"/>
            </a:solidFill>
          </a:ln>
        </p:spPr>
      </p:pic>
      <p:sp>
        <p:nvSpPr>
          <p:cNvPr id="40" name="円/楕円 39"/>
          <p:cNvSpPr/>
          <p:nvPr/>
        </p:nvSpPr>
        <p:spPr>
          <a:xfrm>
            <a:off x="6763091" y="3539732"/>
            <a:ext cx="1864895" cy="6448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p:cNvCxnSpPr>
            <a:endCxn id="45" idx="0"/>
          </p:cNvCxnSpPr>
          <p:nvPr/>
        </p:nvCxnSpPr>
        <p:spPr>
          <a:xfrm>
            <a:off x="7937493" y="4184549"/>
            <a:ext cx="233520" cy="172714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7389183" y="5911690"/>
            <a:ext cx="1563659" cy="461665"/>
          </a:xfrm>
          <a:prstGeom prst="rect">
            <a:avLst/>
          </a:prstGeom>
          <a:noFill/>
          <a:ln w="28575">
            <a:solidFill>
              <a:srgbClr val="FF0000"/>
            </a:solidFill>
            <a:prstDash val="dash"/>
          </a:ln>
        </p:spPr>
        <p:txBody>
          <a:bodyPr wrap="square" rtlCol="0">
            <a:spAutoFit/>
          </a:bodyPr>
          <a:lstStyle/>
          <a:p>
            <a:pPr algn="ctr"/>
            <a:r>
              <a:rPr kumimoji="1" lang="ja-JP" altLang="en-US" sz="2400" u="sng" dirty="0" smtClean="0">
                <a:uFill>
                  <a:solidFill>
                    <a:srgbClr val="FF0000"/>
                  </a:solidFill>
                </a:uFill>
              </a:rPr>
              <a:t>駅前広場</a:t>
            </a:r>
            <a:endParaRPr kumimoji="1" lang="ja-JP" altLang="en-US" sz="2400" u="sng" dirty="0">
              <a:uFill>
                <a:solidFill>
                  <a:srgbClr val="FF0000"/>
                </a:solidFill>
              </a:uFill>
            </a:endParaRPr>
          </a:p>
        </p:txBody>
      </p:sp>
      <p:sp>
        <p:nvSpPr>
          <p:cNvPr id="47" name="円/楕円 46"/>
          <p:cNvSpPr/>
          <p:nvPr/>
        </p:nvSpPr>
        <p:spPr>
          <a:xfrm>
            <a:off x="6584167" y="3137772"/>
            <a:ext cx="1432075" cy="48485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p:cNvCxnSpPr>
            <a:stCxn id="47" idx="2"/>
            <a:endCxn id="50" idx="0"/>
          </p:cNvCxnSpPr>
          <p:nvPr/>
        </p:nvCxnSpPr>
        <p:spPr>
          <a:xfrm flipH="1">
            <a:off x="6158199" y="3380197"/>
            <a:ext cx="425968" cy="192525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5079057" y="5305454"/>
            <a:ext cx="2158284" cy="461665"/>
          </a:xfrm>
          <a:prstGeom prst="rect">
            <a:avLst/>
          </a:prstGeom>
          <a:noFill/>
          <a:ln w="28575">
            <a:solidFill>
              <a:schemeClr val="accent1"/>
            </a:solidFill>
            <a:prstDash val="dash"/>
          </a:ln>
        </p:spPr>
        <p:txBody>
          <a:bodyPr wrap="square" rtlCol="0">
            <a:spAutoFit/>
          </a:bodyPr>
          <a:lstStyle/>
          <a:p>
            <a:pPr algn="ctr"/>
            <a:r>
              <a:rPr kumimoji="1" lang="ja-JP" altLang="en-US" sz="2400" u="sng" dirty="0" smtClean="0">
                <a:uFill>
                  <a:solidFill>
                    <a:srgbClr val="FF0000"/>
                  </a:solidFill>
                </a:uFill>
              </a:rPr>
              <a:t>一般車駐車場</a:t>
            </a:r>
            <a:endParaRPr kumimoji="1" lang="ja-JP" altLang="en-US" sz="2400" u="sng" dirty="0">
              <a:uFill>
                <a:solidFill>
                  <a:srgbClr val="FF0000"/>
                </a:solidFill>
              </a:uFill>
            </a:endParaRPr>
          </a:p>
        </p:txBody>
      </p:sp>
      <p:sp>
        <p:nvSpPr>
          <p:cNvPr id="57" name="円/楕円 56"/>
          <p:cNvSpPr/>
          <p:nvPr/>
        </p:nvSpPr>
        <p:spPr>
          <a:xfrm>
            <a:off x="4952094" y="3074030"/>
            <a:ext cx="738970" cy="105571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3872952" y="6046210"/>
            <a:ext cx="2158284" cy="461665"/>
          </a:xfrm>
          <a:prstGeom prst="rect">
            <a:avLst/>
          </a:prstGeom>
          <a:noFill/>
          <a:ln w="28575">
            <a:solidFill>
              <a:srgbClr val="00B050"/>
            </a:solidFill>
            <a:prstDash val="dash"/>
          </a:ln>
        </p:spPr>
        <p:txBody>
          <a:bodyPr wrap="square" rtlCol="0">
            <a:spAutoFit/>
          </a:bodyPr>
          <a:lstStyle/>
          <a:p>
            <a:pPr algn="ctr"/>
            <a:r>
              <a:rPr kumimoji="1" lang="ja-JP" altLang="en-US" sz="2400" u="sng" dirty="0" smtClean="0">
                <a:uFill>
                  <a:solidFill>
                    <a:srgbClr val="FF0000"/>
                  </a:solidFill>
                </a:uFill>
              </a:rPr>
              <a:t>タクシー乗り場</a:t>
            </a:r>
            <a:endParaRPr kumimoji="1" lang="ja-JP" altLang="en-US" sz="2400" u="sng" dirty="0">
              <a:uFill>
                <a:solidFill>
                  <a:srgbClr val="FF0000"/>
                </a:solidFill>
              </a:uFill>
            </a:endParaRPr>
          </a:p>
        </p:txBody>
      </p:sp>
      <p:cxnSp>
        <p:nvCxnSpPr>
          <p:cNvPr id="59" name="直線コネクタ 58"/>
          <p:cNvCxnSpPr/>
          <p:nvPr/>
        </p:nvCxnSpPr>
        <p:spPr>
          <a:xfrm flipH="1">
            <a:off x="4350052" y="4129740"/>
            <a:ext cx="971530" cy="184537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45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10" presetClass="entr" presetSubtype="0"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0"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7" grpId="0" animBg="1"/>
      <p:bldP spid="40" grpId="0" animBg="1"/>
      <p:bldP spid="45" grpId="0" animBg="1"/>
      <p:bldP spid="47" grpId="0" animBg="1"/>
      <p:bldP spid="50" grpId="0" animBg="1"/>
      <p:bldP spid="57" grpId="0"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273" y="99294"/>
            <a:ext cx="8549794" cy="6412345"/>
          </a:xfrm>
          <a:prstGeom prst="rect">
            <a:avLst/>
          </a:prstGeom>
        </p:spPr>
      </p:pic>
    </p:spTree>
    <p:extLst>
      <p:ext uri="{BB962C8B-B14F-4D97-AF65-F5344CB8AC3E}">
        <p14:creationId xmlns:p14="http://schemas.microsoft.com/office/powerpoint/2010/main" val="19307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147" name="Group 66"/>
          <p:cNvGrpSpPr>
            <a:grpSpLocks/>
          </p:cNvGrpSpPr>
          <p:nvPr/>
        </p:nvGrpSpPr>
        <p:grpSpPr bwMode="auto">
          <a:xfrm>
            <a:off x="9052579" y="6977616"/>
            <a:ext cx="182165" cy="323850"/>
            <a:chOff x="5059" y="3668"/>
            <a:chExt cx="153" cy="272"/>
          </a:xfrm>
        </p:grpSpPr>
        <p:grpSp>
          <p:nvGrpSpPr>
            <p:cNvPr id="148" name="Group 67"/>
            <p:cNvGrpSpPr>
              <a:grpSpLocks/>
            </p:cNvGrpSpPr>
            <p:nvPr/>
          </p:nvGrpSpPr>
          <p:grpSpPr bwMode="auto">
            <a:xfrm>
              <a:off x="5059" y="3668"/>
              <a:ext cx="153" cy="272"/>
              <a:chOff x="1805" y="2478"/>
              <a:chExt cx="408" cy="726"/>
            </a:xfrm>
          </p:grpSpPr>
          <p:sp>
            <p:nvSpPr>
              <p:cNvPr id="153" name="Oval 6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4" name="Oval 6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5" name="Rectangle 7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49" name="Group 71"/>
            <p:cNvGrpSpPr>
              <a:grpSpLocks/>
            </p:cNvGrpSpPr>
            <p:nvPr/>
          </p:nvGrpSpPr>
          <p:grpSpPr bwMode="auto">
            <a:xfrm>
              <a:off x="5059" y="3668"/>
              <a:ext cx="153" cy="272"/>
              <a:chOff x="535" y="2160"/>
              <a:chExt cx="408" cy="726"/>
            </a:xfrm>
          </p:grpSpPr>
          <p:sp>
            <p:nvSpPr>
              <p:cNvPr id="150" name="Oval 72"/>
              <p:cNvSpPr>
                <a:spLocks noChangeArrowheads="1"/>
              </p:cNvSpPr>
              <p:nvPr/>
            </p:nvSpPr>
            <p:spPr bwMode="auto">
              <a:xfrm>
                <a:off x="580" y="2160"/>
                <a:ext cx="317" cy="317"/>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1" name="Oval 73"/>
              <p:cNvSpPr>
                <a:spLocks noChangeArrowheads="1"/>
              </p:cNvSpPr>
              <p:nvPr/>
            </p:nvSpPr>
            <p:spPr bwMode="auto">
              <a:xfrm>
                <a:off x="535" y="2478"/>
                <a:ext cx="408" cy="408"/>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2" name="Rectangle 74"/>
              <p:cNvSpPr>
                <a:spLocks noChangeArrowheads="1"/>
              </p:cNvSpPr>
              <p:nvPr/>
            </p:nvSpPr>
            <p:spPr bwMode="auto">
              <a:xfrm>
                <a:off x="535" y="2704"/>
                <a:ext cx="408" cy="182"/>
              </a:xfrm>
              <a:prstGeom prst="rect">
                <a:avLst/>
              </a:prstGeom>
              <a:solidFill>
                <a:srgbClr val="0080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56" name="Text Box 75"/>
          <p:cNvSpPr txBox="1">
            <a:spLocks noChangeArrowheads="1"/>
          </p:cNvSpPr>
          <p:nvPr/>
        </p:nvSpPr>
        <p:spPr bwMode="auto">
          <a:xfrm>
            <a:off x="8855410" y="7290892"/>
            <a:ext cx="593428" cy="268865"/>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積水樹脂</a:t>
            </a:r>
          </a:p>
        </p:txBody>
      </p:sp>
      <p:grpSp>
        <p:nvGrpSpPr>
          <p:cNvPr id="167" name="Group 86"/>
          <p:cNvGrpSpPr>
            <a:grpSpLocks/>
          </p:cNvGrpSpPr>
          <p:nvPr/>
        </p:nvGrpSpPr>
        <p:grpSpPr bwMode="auto">
          <a:xfrm>
            <a:off x="8513105" y="6981530"/>
            <a:ext cx="182166" cy="323850"/>
            <a:chOff x="4741" y="3667"/>
            <a:chExt cx="153" cy="272"/>
          </a:xfrm>
        </p:grpSpPr>
        <p:grpSp>
          <p:nvGrpSpPr>
            <p:cNvPr id="168" name="Group 87"/>
            <p:cNvGrpSpPr>
              <a:grpSpLocks/>
            </p:cNvGrpSpPr>
            <p:nvPr/>
          </p:nvGrpSpPr>
          <p:grpSpPr bwMode="auto">
            <a:xfrm>
              <a:off x="4741" y="3667"/>
              <a:ext cx="153" cy="272"/>
              <a:chOff x="1805" y="2478"/>
              <a:chExt cx="408" cy="726"/>
            </a:xfrm>
          </p:grpSpPr>
          <p:sp>
            <p:nvSpPr>
              <p:cNvPr id="173" name="Oval 8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4" name="Oval 8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5" name="Rectangle 9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69" name="Group 91"/>
            <p:cNvGrpSpPr>
              <a:grpSpLocks/>
            </p:cNvGrpSpPr>
            <p:nvPr/>
          </p:nvGrpSpPr>
          <p:grpSpPr bwMode="auto">
            <a:xfrm>
              <a:off x="4741" y="3667"/>
              <a:ext cx="153" cy="272"/>
              <a:chOff x="535" y="2160"/>
              <a:chExt cx="408" cy="726"/>
            </a:xfrm>
          </p:grpSpPr>
          <p:sp>
            <p:nvSpPr>
              <p:cNvPr id="170" name="Oval 92"/>
              <p:cNvSpPr>
                <a:spLocks noChangeArrowheads="1"/>
              </p:cNvSpPr>
              <p:nvPr/>
            </p:nvSpPr>
            <p:spPr bwMode="auto">
              <a:xfrm>
                <a:off x="580" y="2160"/>
                <a:ext cx="317" cy="317"/>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1" name="Oval 93"/>
              <p:cNvSpPr>
                <a:spLocks noChangeArrowheads="1"/>
              </p:cNvSpPr>
              <p:nvPr/>
            </p:nvSpPr>
            <p:spPr bwMode="auto">
              <a:xfrm>
                <a:off x="535" y="2478"/>
                <a:ext cx="408" cy="408"/>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2" name="Rectangle 94"/>
              <p:cNvSpPr>
                <a:spLocks noChangeArrowheads="1"/>
              </p:cNvSpPr>
              <p:nvPr/>
            </p:nvSpPr>
            <p:spPr bwMode="auto">
              <a:xfrm>
                <a:off x="535" y="2704"/>
                <a:ext cx="408" cy="182"/>
              </a:xfrm>
              <a:prstGeom prst="rect">
                <a:avLst/>
              </a:prstGeom>
              <a:solidFill>
                <a:srgbClr val="FF99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76" name="Text Box 95"/>
          <p:cNvSpPr txBox="1">
            <a:spLocks noChangeArrowheads="1"/>
          </p:cNvSpPr>
          <p:nvPr/>
        </p:nvSpPr>
        <p:spPr bwMode="auto">
          <a:xfrm>
            <a:off x="8283326" y="7296385"/>
            <a:ext cx="558841" cy="269603"/>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en-US" altLang="ja-JP" sz="1050" dirty="0">
                <a:ea typeface="メイリオ" panose="020B0604030504040204" pitchFamily="50" charset="-128"/>
                <a:cs typeface="メイリオ" panose="020B0604030504040204" pitchFamily="50" charset="-128"/>
              </a:rPr>
              <a:t>TOKIRON</a:t>
            </a:r>
            <a:endParaRPr lang="ja-JP" altLang="en-US" sz="1050" dirty="0">
              <a:ea typeface="メイリオ" panose="020B0604030504040204" pitchFamily="50" charset="-128"/>
              <a:cs typeface="メイリオ" panose="020B0604030504040204" pitchFamily="50" charset="-128"/>
            </a:endParaRPr>
          </a:p>
        </p:txBody>
      </p:sp>
      <p:sp>
        <p:nvSpPr>
          <p:cNvPr id="30" name="角丸四角形 29"/>
          <p:cNvSpPr/>
          <p:nvPr/>
        </p:nvSpPr>
        <p:spPr>
          <a:xfrm>
            <a:off x="55875" y="158731"/>
            <a:ext cx="9016796" cy="46398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400" b="1" dirty="0" smtClean="0">
                <a:solidFill>
                  <a:schemeClr val="tx1"/>
                </a:solidFill>
              </a:rPr>
              <a:t>指揮者タウン　中心市街地</a:t>
            </a:r>
            <a:endParaRPr lang="ja-JP" altLang="en-US" sz="2400" b="1" dirty="0">
              <a:solidFill>
                <a:schemeClr val="tx1"/>
              </a:solidFill>
            </a:endParaRPr>
          </a:p>
        </p:txBody>
      </p:sp>
      <p:sp>
        <p:nvSpPr>
          <p:cNvPr id="39" name="フローチャート: 代替処理 15"/>
          <p:cNvSpPr/>
          <p:nvPr/>
        </p:nvSpPr>
        <p:spPr>
          <a:xfrm>
            <a:off x="152402" y="904353"/>
            <a:ext cx="2534145" cy="443578"/>
          </a:xfrm>
          <a:prstGeom prst="flowChartAlternateProcess">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通り</a:t>
            </a:r>
            <a:endParaRPr lang="ja-JP" altLang="en-US" sz="2400" dirty="0">
              <a:solidFill>
                <a:schemeClr val="tx1"/>
              </a:solidFill>
            </a:endParaRPr>
          </a:p>
        </p:txBody>
      </p:sp>
      <p:sp>
        <p:nvSpPr>
          <p:cNvPr id="13" name="テキスト ボックス 12"/>
          <p:cNvSpPr txBox="1"/>
          <p:nvPr/>
        </p:nvSpPr>
        <p:spPr>
          <a:xfrm>
            <a:off x="1862249" y="1462067"/>
            <a:ext cx="5429459" cy="461665"/>
          </a:xfrm>
          <a:prstGeom prst="rect">
            <a:avLst/>
          </a:prstGeom>
          <a:solidFill>
            <a:schemeClr val="accent1">
              <a:lumMod val="40000"/>
              <a:lumOff val="60000"/>
            </a:schemeClr>
          </a:solidFill>
        </p:spPr>
        <p:txBody>
          <a:bodyPr wrap="square" rtlCol="0">
            <a:spAutoFit/>
          </a:bodyPr>
          <a:lstStyle/>
          <a:p>
            <a:pPr algn="ctr"/>
            <a:r>
              <a:rPr lang="ja-JP" altLang="en-US" sz="2400" dirty="0" smtClean="0"/>
              <a:t>回遊性のある、歩きたくなる道の創出</a:t>
            </a:r>
            <a:endParaRPr kumimoji="1" lang="en-US" altLang="ja-JP" sz="2400" dirty="0" smtClean="0"/>
          </a:p>
        </p:txBody>
      </p:sp>
      <p:pic>
        <p:nvPicPr>
          <p:cNvPr id="41" name="図 40"/>
          <p:cNvPicPr>
            <a:picLocks noChangeAspect="1"/>
          </p:cNvPicPr>
          <p:nvPr/>
        </p:nvPicPr>
        <p:blipFill rotWithShape="1">
          <a:blip r:embed="rId3" cstate="email">
            <a:extLst>
              <a:ext uri="{28A0092B-C50C-407E-A947-70E740481C1C}">
                <a14:useLocalDpi xmlns:a14="http://schemas.microsoft.com/office/drawing/2010/main"/>
              </a:ext>
            </a:extLst>
          </a:blip>
          <a:srcRect l="-597"/>
          <a:stretch/>
        </p:blipFill>
        <p:spPr>
          <a:xfrm>
            <a:off x="217321" y="3089675"/>
            <a:ext cx="5688090" cy="3457675"/>
          </a:xfrm>
          <a:prstGeom prst="rect">
            <a:avLst/>
          </a:prstGeom>
        </p:spPr>
      </p:pic>
      <p:pic>
        <p:nvPicPr>
          <p:cNvPr id="28" name="図 27"/>
          <p:cNvPicPr>
            <a:picLocks noChangeAspect="1"/>
          </p:cNvPicPr>
          <p:nvPr/>
        </p:nvPicPr>
        <p:blipFill rotWithShape="1">
          <a:blip r:embed="rId4">
            <a:extLst>
              <a:ext uri="{28A0092B-C50C-407E-A947-70E740481C1C}">
                <a14:useLocalDpi xmlns:a14="http://schemas.microsoft.com/office/drawing/2010/main" val="0"/>
              </a:ext>
            </a:extLst>
          </a:blip>
          <a:srcRect t="11471" r="15074" b="10935"/>
          <a:stretch/>
        </p:blipFill>
        <p:spPr>
          <a:xfrm>
            <a:off x="216564" y="3004904"/>
            <a:ext cx="5718873" cy="3648420"/>
          </a:xfrm>
          <a:prstGeom prst="rect">
            <a:avLst/>
          </a:prstGeom>
          <a:ln>
            <a:solidFill>
              <a:schemeClr val="tx1"/>
            </a:solidFill>
          </a:ln>
        </p:spPr>
      </p:pic>
      <p:sp>
        <p:nvSpPr>
          <p:cNvPr id="47" name="テキスト ボックス 46"/>
          <p:cNvSpPr txBox="1"/>
          <p:nvPr/>
        </p:nvSpPr>
        <p:spPr>
          <a:xfrm>
            <a:off x="244756" y="2064683"/>
            <a:ext cx="4712255" cy="830997"/>
          </a:xfrm>
          <a:prstGeom prst="rect">
            <a:avLst/>
          </a:prstGeom>
          <a:noFill/>
        </p:spPr>
        <p:txBody>
          <a:bodyPr wrap="square" rtlCol="0">
            <a:spAutoFit/>
          </a:bodyPr>
          <a:lstStyle/>
          <a:p>
            <a:pPr marL="285750" indent="-285750">
              <a:buFont typeface="Wingdings" panose="05000000000000000000" pitchFamily="2" charset="2"/>
              <a:buChar char="Ø"/>
            </a:pPr>
            <a:r>
              <a:rPr lang="ja-JP" altLang="en-US" sz="2400" dirty="0"/>
              <a:t>通</a:t>
            </a:r>
            <a:r>
              <a:rPr lang="ja-JP" altLang="en-US" sz="2400" dirty="0" smtClean="0"/>
              <a:t>りの拡幅・整備</a:t>
            </a:r>
            <a:endParaRPr lang="en-US" altLang="ja-JP" sz="2400" dirty="0" smtClean="0"/>
          </a:p>
          <a:p>
            <a:pPr marL="285750" indent="-285750">
              <a:buFont typeface="Wingdings" panose="05000000000000000000" pitchFamily="2" charset="2"/>
              <a:buChar char="Ø"/>
            </a:pPr>
            <a:r>
              <a:rPr lang="ja-JP" altLang="en-US" sz="2400" dirty="0" smtClean="0"/>
              <a:t>モール</a:t>
            </a:r>
            <a:r>
              <a:rPr lang="en-US" altLang="ja-JP" sz="2400" dirty="0" smtClean="0"/>
              <a:t>505</a:t>
            </a:r>
            <a:r>
              <a:rPr lang="ja-JP" altLang="en-US" sz="2400" dirty="0" smtClean="0"/>
              <a:t>既存の商店の移転</a:t>
            </a:r>
            <a:endParaRPr lang="en-US" altLang="ja-JP" sz="2400" dirty="0" smtClean="0"/>
          </a:p>
        </p:txBody>
      </p:sp>
      <p:sp>
        <p:nvSpPr>
          <p:cNvPr id="51" name="円/楕円 50"/>
          <p:cNvSpPr/>
          <p:nvPr/>
        </p:nvSpPr>
        <p:spPr>
          <a:xfrm rot="530633">
            <a:off x="2871958" y="4028005"/>
            <a:ext cx="2204834" cy="1369126"/>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rot="20790382">
            <a:off x="66971" y="4217706"/>
            <a:ext cx="2231914" cy="13784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コネクタ 52"/>
          <p:cNvCxnSpPr>
            <a:stCxn id="51" idx="0"/>
            <a:endCxn id="63" idx="1"/>
          </p:cNvCxnSpPr>
          <p:nvPr/>
        </p:nvCxnSpPr>
        <p:spPr>
          <a:xfrm flipV="1">
            <a:off x="4079622" y="3593022"/>
            <a:ext cx="2480498" cy="443122"/>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endCxn id="56" idx="1"/>
          </p:cNvCxnSpPr>
          <p:nvPr/>
        </p:nvCxnSpPr>
        <p:spPr>
          <a:xfrm flipV="1">
            <a:off x="1014396" y="2586941"/>
            <a:ext cx="5067190" cy="16356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6081586" y="2356108"/>
            <a:ext cx="1997711" cy="461665"/>
          </a:xfrm>
          <a:prstGeom prst="rect">
            <a:avLst/>
          </a:prstGeom>
          <a:noFill/>
          <a:ln w="28575">
            <a:solidFill>
              <a:schemeClr val="accent2">
                <a:lumMod val="75000"/>
              </a:schemeClr>
            </a:solidFill>
            <a:prstDash val="dash"/>
          </a:ln>
        </p:spPr>
        <p:txBody>
          <a:bodyPr wrap="square" rtlCol="0">
            <a:spAutoFit/>
          </a:bodyPr>
          <a:lstStyle/>
          <a:p>
            <a:pPr algn="ctr"/>
            <a:r>
              <a:rPr kumimoji="1" lang="ja-JP" altLang="en-US" sz="2400" u="sng" dirty="0" smtClean="0">
                <a:uFill>
                  <a:solidFill>
                    <a:srgbClr val="FF0000"/>
                  </a:solidFill>
                </a:uFill>
              </a:rPr>
              <a:t>緑のある空間</a:t>
            </a:r>
            <a:endParaRPr kumimoji="1" lang="ja-JP" altLang="en-US" sz="2400" u="sng" dirty="0">
              <a:uFill>
                <a:solidFill>
                  <a:srgbClr val="FF0000"/>
                </a:solidFill>
              </a:uFill>
            </a:endParaRPr>
          </a:p>
        </p:txBody>
      </p:sp>
      <p:cxnSp>
        <p:nvCxnSpPr>
          <p:cNvPr id="57" name="直線コネクタ 56"/>
          <p:cNvCxnSpPr>
            <a:stCxn id="62" idx="6"/>
            <a:endCxn id="58" idx="1"/>
          </p:cNvCxnSpPr>
          <p:nvPr/>
        </p:nvCxnSpPr>
        <p:spPr>
          <a:xfrm flipV="1">
            <a:off x="3723457" y="5578419"/>
            <a:ext cx="2922348" cy="30773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6645805" y="5347586"/>
            <a:ext cx="2028928" cy="461665"/>
          </a:xfrm>
          <a:prstGeom prst="rect">
            <a:avLst/>
          </a:prstGeom>
          <a:noFill/>
          <a:ln w="28575">
            <a:solidFill>
              <a:schemeClr val="accent2">
                <a:lumMod val="75000"/>
              </a:schemeClr>
            </a:solidFill>
            <a:prstDash val="dash"/>
          </a:ln>
        </p:spPr>
        <p:txBody>
          <a:bodyPr wrap="square" rtlCol="0">
            <a:spAutoFit/>
          </a:bodyPr>
          <a:lstStyle/>
          <a:p>
            <a:pPr algn="ctr"/>
            <a:r>
              <a:rPr kumimoji="1" lang="ja-JP" altLang="en-US" sz="2400" u="sng" dirty="0" smtClean="0">
                <a:uFill>
                  <a:solidFill>
                    <a:schemeClr val="accent1"/>
                  </a:solidFill>
                </a:uFill>
              </a:rPr>
              <a:t>整備された道</a:t>
            </a:r>
            <a:endParaRPr kumimoji="1" lang="ja-JP" altLang="en-US" sz="2400" u="sng" dirty="0">
              <a:uFill>
                <a:solidFill>
                  <a:schemeClr val="accent1"/>
                </a:solidFill>
              </a:uFill>
            </a:endParaRPr>
          </a:p>
        </p:txBody>
      </p:sp>
      <p:sp>
        <p:nvSpPr>
          <p:cNvPr id="59" name="角丸四角形 58"/>
          <p:cNvSpPr/>
          <p:nvPr/>
        </p:nvSpPr>
        <p:spPr>
          <a:xfrm>
            <a:off x="1791476" y="3930662"/>
            <a:ext cx="1636295" cy="1118381"/>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0" name="直線コネクタ 59"/>
          <p:cNvCxnSpPr>
            <a:stCxn id="59" idx="3"/>
            <a:endCxn id="61" idx="1"/>
          </p:cNvCxnSpPr>
          <p:nvPr/>
        </p:nvCxnSpPr>
        <p:spPr>
          <a:xfrm>
            <a:off x="3427771" y="4489853"/>
            <a:ext cx="3158215" cy="14379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6585986" y="4402817"/>
            <a:ext cx="2054645" cy="461665"/>
          </a:xfrm>
          <a:prstGeom prst="rect">
            <a:avLst/>
          </a:prstGeom>
          <a:noFill/>
          <a:ln w="28575">
            <a:solidFill>
              <a:schemeClr val="accent2">
                <a:lumMod val="75000"/>
              </a:schemeClr>
            </a:solidFill>
            <a:prstDash val="dash"/>
          </a:ln>
        </p:spPr>
        <p:txBody>
          <a:bodyPr wrap="square" rtlCol="0">
            <a:spAutoFit/>
          </a:bodyPr>
          <a:lstStyle/>
          <a:p>
            <a:pPr algn="ctr"/>
            <a:r>
              <a:rPr kumimoji="1" lang="ja-JP" altLang="en-US" sz="2400" u="sng" dirty="0" smtClean="0">
                <a:uFill>
                  <a:solidFill>
                    <a:srgbClr val="FFFF00"/>
                  </a:solidFill>
                </a:uFill>
              </a:rPr>
              <a:t>見通し</a:t>
            </a:r>
            <a:r>
              <a:rPr lang="ja-JP" altLang="en-US" sz="2400" u="sng" dirty="0" smtClean="0">
                <a:uFill>
                  <a:solidFill>
                    <a:srgbClr val="FFFF00"/>
                  </a:solidFill>
                </a:uFill>
              </a:rPr>
              <a:t>が</a:t>
            </a:r>
            <a:r>
              <a:rPr kumimoji="1" lang="ja-JP" altLang="en-US" sz="2400" u="sng" dirty="0" smtClean="0">
                <a:uFill>
                  <a:solidFill>
                    <a:srgbClr val="FFFF00"/>
                  </a:solidFill>
                </a:uFill>
              </a:rPr>
              <a:t>良い</a:t>
            </a:r>
            <a:endParaRPr kumimoji="1" lang="ja-JP" altLang="en-US" sz="2400" u="sng" dirty="0">
              <a:uFill>
                <a:solidFill>
                  <a:srgbClr val="FFFF00"/>
                </a:solidFill>
              </a:uFill>
            </a:endParaRPr>
          </a:p>
        </p:txBody>
      </p:sp>
      <p:sp>
        <p:nvSpPr>
          <p:cNvPr id="62" name="円/楕円 61"/>
          <p:cNvSpPr/>
          <p:nvPr/>
        </p:nvSpPr>
        <p:spPr>
          <a:xfrm>
            <a:off x="3398605" y="5793962"/>
            <a:ext cx="324852" cy="1843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6560120" y="3177523"/>
            <a:ext cx="1997711" cy="830997"/>
          </a:xfrm>
          <a:prstGeom prst="rect">
            <a:avLst/>
          </a:prstGeom>
          <a:noFill/>
          <a:ln w="28575">
            <a:solidFill>
              <a:schemeClr val="accent2">
                <a:lumMod val="75000"/>
              </a:schemeClr>
            </a:solidFill>
            <a:prstDash val="dash"/>
          </a:ln>
        </p:spPr>
        <p:txBody>
          <a:bodyPr wrap="square" rtlCol="0">
            <a:spAutoFit/>
          </a:bodyPr>
          <a:lstStyle/>
          <a:p>
            <a:pPr algn="ctr"/>
            <a:r>
              <a:rPr kumimoji="1" lang="ja-JP" altLang="en-US" sz="2400" u="sng" dirty="0" smtClean="0">
                <a:uFill>
                  <a:solidFill>
                    <a:schemeClr val="accent6">
                      <a:lumMod val="75000"/>
                    </a:schemeClr>
                  </a:solidFill>
                </a:uFill>
              </a:rPr>
              <a:t>地元商店の移転</a:t>
            </a:r>
            <a:endParaRPr kumimoji="1" lang="ja-JP" altLang="en-US" sz="2400" u="sng" dirty="0">
              <a:uFill>
                <a:solidFill>
                  <a:schemeClr val="accent6">
                    <a:lumMod val="75000"/>
                  </a:schemeClr>
                </a:solidFill>
              </a:uFill>
            </a:endParaRPr>
          </a:p>
        </p:txBody>
      </p:sp>
      <p:pic>
        <p:nvPicPr>
          <p:cNvPr id="67" name="図 66"/>
          <p:cNvPicPr>
            <a:picLocks noChangeAspect="1"/>
          </p:cNvPicPr>
          <p:nvPr/>
        </p:nvPicPr>
        <p:blipFill>
          <a:blip r:embed="rId5"/>
          <a:stretch>
            <a:fillRect/>
          </a:stretch>
        </p:blipFill>
        <p:spPr>
          <a:xfrm flipH="1">
            <a:off x="8254941" y="5901110"/>
            <a:ext cx="615609" cy="841751"/>
          </a:xfrm>
          <a:prstGeom prst="rect">
            <a:avLst/>
          </a:prstGeom>
        </p:spPr>
      </p:pic>
    </p:spTree>
    <p:extLst>
      <p:ext uri="{BB962C8B-B14F-4D97-AF65-F5344CB8AC3E}">
        <p14:creationId xmlns:p14="http://schemas.microsoft.com/office/powerpoint/2010/main" val="390543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2"/>
                                        </p:tgtEl>
                                      </p:cBhvr>
                                    </p:animEffect>
                                    <p:set>
                                      <p:cBhvr>
                                        <p:cTn id="23" dur="1" fill="hold">
                                          <p:stCondLst>
                                            <p:cond delay="499"/>
                                          </p:stCondLst>
                                        </p:cTn>
                                        <p:tgtEl>
                                          <p:spTgt spid="5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4"/>
                                        </p:tgtEl>
                                      </p:cBhvr>
                                    </p:animEffect>
                                    <p:set>
                                      <p:cBhvr>
                                        <p:cTn id="26" dur="1" fill="hold">
                                          <p:stCondLst>
                                            <p:cond delay="499"/>
                                          </p:stCondLst>
                                        </p:cTn>
                                        <p:tgtEl>
                                          <p:spTgt spid="5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56"/>
                                        </p:tgtEl>
                                      </p:cBhvr>
                                    </p:animEffect>
                                    <p:set>
                                      <p:cBhvr>
                                        <p:cTn id="29" dur="1" fill="hold">
                                          <p:stCondLst>
                                            <p:cond delay="499"/>
                                          </p:stCondLst>
                                        </p:cTn>
                                        <p:tgtEl>
                                          <p:spTgt spid="5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fade">
                                      <p:cBhvr>
                                        <p:cTn id="40" dur="500"/>
                                        <p:tgtEl>
                                          <p:spTgt spid="6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1"/>
                                        </p:tgtEl>
                                      </p:cBhvr>
                                    </p:animEffect>
                                    <p:set>
                                      <p:cBhvr>
                                        <p:cTn id="45" dur="1" fill="hold">
                                          <p:stCondLst>
                                            <p:cond delay="499"/>
                                          </p:stCondLst>
                                        </p:cTn>
                                        <p:tgtEl>
                                          <p:spTgt spid="5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53"/>
                                        </p:tgtEl>
                                      </p:cBhvr>
                                    </p:animEffect>
                                    <p:set>
                                      <p:cBhvr>
                                        <p:cTn id="48" dur="1" fill="hold">
                                          <p:stCondLst>
                                            <p:cond delay="499"/>
                                          </p:stCondLst>
                                        </p:cTn>
                                        <p:tgtEl>
                                          <p:spTgt spid="5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63"/>
                                        </p:tgtEl>
                                      </p:cBhvr>
                                    </p:animEffect>
                                    <p:set>
                                      <p:cBhvr>
                                        <p:cTn id="51" dur="1" fill="hold">
                                          <p:stCondLst>
                                            <p:cond delay="499"/>
                                          </p:stCondLst>
                                        </p:cTn>
                                        <p:tgtEl>
                                          <p:spTgt spid="6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500"/>
                                        <p:tgtEl>
                                          <p:spTgt spid="6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59"/>
                                        </p:tgtEl>
                                      </p:cBhvr>
                                    </p:animEffect>
                                    <p:set>
                                      <p:cBhvr>
                                        <p:cTn id="67" dur="1" fill="hold">
                                          <p:stCondLst>
                                            <p:cond delay="499"/>
                                          </p:stCondLst>
                                        </p:cTn>
                                        <p:tgtEl>
                                          <p:spTgt spid="5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60"/>
                                        </p:tgtEl>
                                      </p:cBhvr>
                                    </p:animEffect>
                                    <p:set>
                                      <p:cBhvr>
                                        <p:cTn id="70" dur="1" fill="hold">
                                          <p:stCondLst>
                                            <p:cond delay="499"/>
                                          </p:stCondLst>
                                        </p:cTn>
                                        <p:tgtEl>
                                          <p:spTgt spid="6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61"/>
                                        </p:tgtEl>
                                      </p:cBhvr>
                                    </p:animEffect>
                                    <p:set>
                                      <p:cBhvr>
                                        <p:cTn id="73" dur="1" fill="hold">
                                          <p:stCondLst>
                                            <p:cond delay="499"/>
                                          </p:stCondLst>
                                        </p:cTn>
                                        <p:tgtEl>
                                          <p:spTgt spid="6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fade">
                                      <p:cBhvr>
                                        <p:cTn id="78" dur="500"/>
                                        <p:tgtEl>
                                          <p:spTgt spid="62"/>
                                        </p:tgtEl>
                                      </p:cBhvr>
                                    </p:animEffect>
                                  </p:childTnLst>
                                </p:cTn>
                              </p:par>
                              <p:par>
                                <p:cTn id="79" presetID="10" presetClass="entr" presetSubtype="0" fill="hold" nodeType="with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fade">
                                      <p:cBhvr>
                                        <p:cTn id="81" dur="500"/>
                                        <p:tgtEl>
                                          <p:spTgt spid="5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fade">
                                      <p:cBhvr>
                                        <p:cTn id="8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2" grpId="0" animBg="1"/>
      <p:bldP spid="52" grpId="1" animBg="1"/>
      <p:bldP spid="56" grpId="0" animBg="1"/>
      <p:bldP spid="56" grpId="1" animBg="1"/>
      <p:bldP spid="58" grpId="0" animBg="1"/>
      <p:bldP spid="59" grpId="0" animBg="1"/>
      <p:bldP spid="59" grpId="1" animBg="1"/>
      <p:bldP spid="61" grpId="0" animBg="1"/>
      <p:bldP spid="61" grpId="1" animBg="1"/>
      <p:bldP spid="62" grpId="0" animBg="1"/>
      <p:bldP spid="63" grpId="0" animBg="1"/>
      <p:bldP spid="6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2526" y="196186"/>
            <a:ext cx="8620836" cy="6465627"/>
          </a:xfrm>
          <a:prstGeom prst="rect">
            <a:avLst/>
          </a:prstGeom>
        </p:spPr>
      </p:pic>
    </p:spTree>
    <p:extLst>
      <p:ext uri="{BB962C8B-B14F-4D97-AF65-F5344CB8AC3E}">
        <p14:creationId xmlns:p14="http://schemas.microsoft.com/office/powerpoint/2010/main" val="4411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55875" y="158731"/>
            <a:ext cx="9016796" cy="46398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400" b="1" dirty="0" smtClean="0">
                <a:solidFill>
                  <a:schemeClr val="tx1"/>
                </a:solidFill>
              </a:rPr>
              <a:t>指揮者タウン　中心市街地</a:t>
            </a:r>
            <a:endParaRPr lang="ja-JP" altLang="en-US" sz="2400" b="1" dirty="0">
              <a:solidFill>
                <a:schemeClr val="tx1"/>
              </a:solidFill>
            </a:endParaRPr>
          </a:p>
        </p:txBody>
      </p:sp>
      <p:grpSp>
        <p:nvGrpSpPr>
          <p:cNvPr id="22" name="グループ化 21"/>
          <p:cNvGrpSpPr/>
          <p:nvPr/>
        </p:nvGrpSpPr>
        <p:grpSpPr>
          <a:xfrm>
            <a:off x="1396763" y="-1150783"/>
            <a:ext cx="7267888" cy="1023425"/>
            <a:chOff x="875464" y="1636121"/>
            <a:chExt cx="7267888" cy="1023425"/>
          </a:xfrm>
        </p:grpSpPr>
        <p:pic>
          <p:nvPicPr>
            <p:cNvPr id="1035"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64" y="1636121"/>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吹き出し 20"/>
            <p:cNvSpPr/>
            <p:nvPr/>
          </p:nvSpPr>
          <p:spPr>
            <a:xfrm>
              <a:off x="2096886" y="1753562"/>
              <a:ext cx="6046466" cy="788544"/>
            </a:xfrm>
            <a:prstGeom prst="wedgeRoundRectCallout">
              <a:avLst>
                <a:gd name="adj1" fmla="val -54656"/>
                <a:gd name="adj2" fmla="val 54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モール５０５よりイオンの方が魅力がある</a:t>
              </a:r>
              <a:r>
                <a:rPr lang="en-US" altLang="ja-JP" sz="2400" dirty="0" smtClean="0"/>
                <a:t>…</a:t>
              </a:r>
            </a:p>
            <a:p>
              <a:r>
                <a:rPr lang="en-US" altLang="ja-JP" sz="2400" dirty="0" smtClean="0"/>
                <a:t>50</a:t>
              </a:r>
              <a:r>
                <a:rPr lang="en-US" altLang="ja-JP" sz="2400" dirty="0"/>
                <a:t>5</a:t>
              </a:r>
              <a:r>
                <a:rPr lang="ja-JP" altLang="en-US" sz="2400" dirty="0" smtClean="0"/>
                <a:t>通るだけ</a:t>
              </a:r>
              <a:r>
                <a:rPr lang="en-US" altLang="ja-JP" sz="2400" dirty="0" smtClean="0"/>
                <a:t>…</a:t>
              </a:r>
              <a:endParaRPr lang="en-US" altLang="ja-JP" sz="2400" dirty="0"/>
            </a:p>
          </p:txBody>
        </p:sp>
      </p:grpSp>
      <p:sp>
        <p:nvSpPr>
          <p:cNvPr id="36" name="正方形/長方形 35"/>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55" name="グループ化 54"/>
          <p:cNvGrpSpPr>
            <a:grpSpLocks noChangeAspect="1"/>
          </p:cNvGrpSpPr>
          <p:nvPr/>
        </p:nvGrpSpPr>
        <p:grpSpPr>
          <a:xfrm>
            <a:off x="-657225" y="-1610450"/>
            <a:ext cx="2933700" cy="1238250"/>
            <a:chOff x="828675" y="2971800"/>
            <a:chExt cx="2933700" cy="1238250"/>
          </a:xfrm>
        </p:grpSpPr>
        <p:sp>
          <p:nvSpPr>
            <p:cNvPr id="19" name="フリーフォーム 18"/>
            <p:cNvSpPr/>
            <p:nvPr/>
          </p:nvSpPr>
          <p:spPr>
            <a:xfrm>
              <a:off x="1571625" y="3181350"/>
              <a:ext cx="2047875" cy="400050"/>
            </a:xfrm>
            <a:custGeom>
              <a:avLst/>
              <a:gdLst>
                <a:gd name="connsiteX0" fmla="*/ 0 w 2047875"/>
                <a:gd name="connsiteY0" fmla="*/ 390525 h 400050"/>
                <a:gd name="connsiteX1" fmla="*/ 9525 w 2047875"/>
                <a:gd name="connsiteY1" fmla="*/ 152400 h 400050"/>
                <a:gd name="connsiteX2" fmla="*/ 409575 w 2047875"/>
                <a:gd name="connsiteY2" fmla="*/ 114300 h 400050"/>
                <a:gd name="connsiteX3" fmla="*/ 695325 w 2047875"/>
                <a:gd name="connsiteY3" fmla="*/ 57150 h 400050"/>
                <a:gd name="connsiteX4" fmla="*/ 923925 w 2047875"/>
                <a:gd name="connsiteY4" fmla="*/ 19050 h 400050"/>
                <a:gd name="connsiteX5" fmla="*/ 1200150 w 2047875"/>
                <a:gd name="connsiteY5" fmla="*/ 0 h 400050"/>
                <a:gd name="connsiteX6" fmla="*/ 1343025 w 2047875"/>
                <a:gd name="connsiteY6" fmla="*/ 0 h 400050"/>
                <a:gd name="connsiteX7" fmla="*/ 1590675 w 2047875"/>
                <a:gd name="connsiteY7" fmla="*/ 0 h 400050"/>
                <a:gd name="connsiteX8" fmla="*/ 1809750 w 2047875"/>
                <a:gd name="connsiteY8" fmla="*/ 9525 h 400050"/>
                <a:gd name="connsiteX9" fmla="*/ 1952625 w 2047875"/>
                <a:gd name="connsiteY9" fmla="*/ 38100 h 400050"/>
                <a:gd name="connsiteX10" fmla="*/ 2028825 w 2047875"/>
                <a:gd name="connsiteY10" fmla="*/ 76200 h 400050"/>
                <a:gd name="connsiteX11" fmla="*/ 2047875 w 2047875"/>
                <a:gd name="connsiteY11" fmla="*/ 400050 h 400050"/>
                <a:gd name="connsiteX12" fmla="*/ 0 w 2047875"/>
                <a:gd name="connsiteY12" fmla="*/ 3905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875" h="400050">
                  <a:moveTo>
                    <a:pt x="0" y="390525"/>
                  </a:moveTo>
                  <a:lnTo>
                    <a:pt x="9525" y="152400"/>
                  </a:lnTo>
                  <a:lnTo>
                    <a:pt x="409575" y="114300"/>
                  </a:lnTo>
                  <a:lnTo>
                    <a:pt x="695325" y="57150"/>
                  </a:lnTo>
                  <a:lnTo>
                    <a:pt x="923925" y="19050"/>
                  </a:lnTo>
                  <a:lnTo>
                    <a:pt x="1200150" y="0"/>
                  </a:lnTo>
                  <a:lnTo>
                    <a:pt x="1343025" y="0"/>
                  </a:lnTo>
                  <a:lnTo>
                    <a:pt x="1590675" y="0"/>
                  </a:lnTo>
                  <a:lnTo>
                    <a:pt x="1809750" y="9525"/>
                  </a:lnTo>
                  <a:lnTo>
                    <a:pt x="1952625" y="38100"/>
                  </a:lnTo>
                  <a:lnTo>
                    <a:pt x="2028825" y="76200"/>
                  </a:lnTo>
                  <a:lnTo>
                    <a:pt x="2047875" y="400050"/>
                  </a:lnTo>
                  <a:lnTo>
                    <a:pt x="0" y="390525"/>
                  </a:lnTo>
                  <a:close/>
                </a:path>
              </a:pathLst>
            </a:custGeom>
            <a:gradFill>
              <a:gsLst>
                <a:gs pos="0">
                  <a:schemeClr val="accent1">
                    <a:tint val="100000"/>
                    <a:shade val="100000"/>
                    <a:satMod val="130000"/>
                  </a:schemeClr>
                </a:gs>
                <a:gs pos="0">
                  <a:schemeClr val="accent1">
                    <a:tint val="50000"/>
                    <a:shade val="100000"/>
                    <a:satMod val="350000"/>
                  </a:schemeClr>
                </a:gs>
              </a:gsLst>
            </a:gra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76325" y="3733800"/>
              <a:ext cx="2533650" cy="47625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96763" y="3581400"/>
              <a:ext cx="2213212" cy="1524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828675" y="2971800"/>
              <a:ext cx="2933700" cy="352425"/>
            </a:xfrm>
            <a:custGeom>
              <a:avLst/>
              <a:gdLst>
                <a:gd name="connsiteX0" fmla="*/ 0 w 2933700"/>
                <a:gd name="connsiteY0" fmla="*/ 190500 h 352425"/>
                <a:gd name="connsiteX1" fmla="*/ 266700 w 2933700"/>
                <a:gd name="connsiteY1" fmla="*/ 285750 h 352425"/>
                <a:gd name="connsiteX2" fmla="*/ 552450 w 2933700"/>
                <a:gd name="connsiteY2" fmla="*/ 342900 h 352425"/>
                <a:gd name="connsiteX3" fmla="*/ 914400 w 2933700"/>
                <a:gd name="connsiteY3" fmla="*/ 352425 h 352425"/>
                <a:gd name="connsiteX4" fmla="*/ 1314450 w 2933700"/>
                <a:gd name="connsiteY4" fmla="*/ 276225 h 352425"/>
                <a:gd name="connsiteX5" fmla="*/ 1419225 w 2933700"/>
                <a:gd name="connsiteY5" fmla="*/ 247650 h 352425"/>
                <a:gd name="connsiteX6" fmla="*/ 1752600 w 2933700"/>
                <a:gd name="connsiteY6" fmla="*/ 209550 h 352425"/>
                <a:gd name="connsiteX7" fmla="*/ 2000250 w 2933700"/>
                <a:gd name="connsiteY7" fmla="*/ 200025 h 352425"/>
                <a:gd name="connsiteX8" fmla="*/ 2457450 w 2933700"/>
                <a:gd name="connsiteY8" fmla="*/ 200025 h 352425"/>
                <a:gd name="connsiteX9" fmla="*/ 2905125 w 2933700"/>
                <a:gd name="connsiteY9" fmla="*/ 304800 h 352425"/>
                <a:gd name="connsiteX10" fmla="*/ 2933700 w 2933700"/>
                <a:gd name="connsiteY10" fmla="*/ 114300 h 352425"/>
                <a:gd name="connsiteX11" fmla="*/ 2505075 w 2933700"/>
                <a:gd name="connsiteY11" fmla="*/ 19050 h 352425"/>
                <a:gd name="connsiteX12" fmla="*/ 2190750 w 2933700"/>
                <a:gd name="connsiteY12" fmla="*/ 0 h 352425"/>
                <a:gd name="connsiteX13" fmla="*/ 1714500 w 2933700"/>
                <a:gd name="connsiteY13" fmla="*/ 0 h 352425"/>
                <a:gd name="connsiteX14" fmla="*/ 1381125 w 2933700"/>
                <a:gd name="connsiteY14" fmla="*/ 57150 h 352425"/>
                <a:gd name="connsiteX15" fmla="*/ 1019175 w 2933700"/>
                <a:gd name="connsiteY15" fmla="*/ 142875 h 352425"/>
                <a:gd name="connsiteX16" fmla="*/ 666750 w 2933700"/>
                <a:gd name="connsiteY16" fmla="*/ 171450 h 352425"/>
                <a:gd name="connsiteX17" fmla="*/ 390525 w 2933700"/>
                <a:gd name="connsiteY17" fmla="*/ 152400 h 352425"/>
                <a:gd name="connsiteX18" fmla="*/ 76200 w 2933700"/>
                <a:gd name="connsiteY18" fmla="*/ 47625 h 352425"/>
                <a:gd name="connsiteX19" fmla="*/ 0 w 2933700"/>
                <a:gd name="connsiteY19" fmla="*/ 1905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33700" h="352425">
                  <a:moveTo>
                    <a:pt x="0" y="190500"/>
                  </a:moveTo>
                  <a:lnTo>
                    <a:pt x="266700" y="285750"/>
                  </a:lnTo>
                  <a:lnTo>
                    <a:pt x="552450" y="342900"/>
                  </a:lnTo>
                  <a:lnTo>
                    <a:pt x="914400" y="352425"/>
                  </a:lnTo>
                  <a:lnTo>
                    <a:pt x="1314450" y="276225"/>
                  </a:lnTo>
                  <a:lnTo>
                    <a:pt x="1419225" y="247650"/>
                  </a:lnTo>
                  <a:lnTo>
                    <a:pt x="1752600" y="209550"/>
                  </a:lnTo>
                  <a:lnTo>
                    <a:pt x="2000250" y="200025"/>
                  </a:lnTo>
                  <a:lnTo>
                    <a:pt x="2457450" y="200025"/>
                  </a:lnTo>
                  <a:lnTo>
                    <a:pt x="2905125" y="304800"/>
                  </a:lnTo>
                  <a:lnTo>
                    <a:pt x="2933700" y="114300"/>
                  </a:lnTo>
                  <a:lnTo>
                    <a:pt x="2505075" y="19050"/>
                  </a:lnTo>
                  <a:lnTo>
                    <a:pt x="2190750" y="0"/>
                  </a:lnTo>
                  <a:lnTo>
                    <a:pt x="1714500" y="0"/>
                  </a:lnTo>
                  <a:lnTo>
                    <a:pt x="1381125" y="57150"/>
                  </a:lnTo>
                  <a:lnTo>
                    <a:pt x="1019175" y="142875"/>
                  </a:lnTo>
                  <a:lnTo>
                    <a:pt x="666750" y="171450"/>
                  </a:lnTo>
                  <a:lnTo>
                    <a:pt x="390525" y="152400"/>
                  </a:lnTo>
                  <a:lnTo>
                    <a:pt x="76200" y="47625"/>
                  </a:lnTo>
                  <a:lnTo>
                    <a:pt x="0" y="190500"/>
                  </a:lnTo>
                  <a:close/>
                </a:path>
              </a:pathLst>
            </a:cu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a:off x="1752600"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1933575"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2105025" y="3300412"/>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2276475" y="3238500"/>
              <a:ext cx="0" cy="31908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2448763" y="3209925"/>
              <a:ext cx="0" cy="3476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26181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28086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3008710" y="3162300"/>
              <a:ext cx="0" cy="4191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3218260"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399235" y="3202780"/>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1" name="フローチャート: 代替処理 15"/>
          <p:cNvSpPr/>
          <p:nvPr/>
        </p:nvSpPr>
        <p:spPr>
          <a:xfrm>
            <a:off x="176465" y="915985"/>
            <a:ext cx="2648264" cy="443578"/>
          </a:xfrm>
          <a:prstGeom prst="flowChartAlternateProcess">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商店</a:t>
            </a:r>
            <a:endParaRPr lang="ja-JP" altLang="en-US" sz="2400" dirty="0">
              <a:solidFill>
                <a:schemeClr val="tx1"/>
              </a:solidFill>
            </a:endParaRPr>
          </a:p>
        </p:txBody>
      </p:sp>
      <p:sp>
        <p:nvSpPr>
          <p:cNvPr id="65" name="テキスト ボックス 64"/>
          <p:cNvSpPr txBox="1"/>
          <p:nvPr/>
        </p:nvSpPr>
        <p:spPr>
          <a:xfrm>
            <a:off x="1135456" y="1628896"/>
            <a:ext cx="6881695" cy="400110"/>
          </a:xfrm>
          <a:prstGeom prst="rect">
            <a:avLst/>
          </a:prstGeom>
          <a:solidFill>
            <a:schemeClr val="accent1">
              <a:lumMod val="40000"/>
              <a:lumOff val="60000"/>
            </a:schemeClr>
          </a:solidFill>
        </p:spPr>
        <p:txBody>
          <a:bodyPr wrap="square" rtlCol="0">
            <a:spAutoFit/>
          </a:bodyPr>
          <a:lstStyle/>
          <a:p>
            <a:pPr algn="ctr"/>
            <a:r>
              <a:rPr lang="ja-JP" altLang="en-US" sz="2000" dirty="0" smtClean="0"/>
              <a:t>既存のモール</a:t>
            </a:r>
            <a:r>
              <a:rPr lang="en-US" altLang="ja-JP" sz="2000" dirty="0" smtClean="0"/>
              <a:t>505</a:t>
            </a:r>
            <a:r>
              <a:rPr lang="ja-JP" altLang="en-US" sz="2000" dirty="0" smtClean="0"/>
              <a:t>を一階層に建替え、</a:t>
            </a:r>
            <a:r>
              <a:rPr lang="ja-JP" altLang="en-US" sz="2000" u="sng" dirty="0" smtClean="0"/>
              <a:t>飲食店街</a:t>
            </a:r>
            <a:r>
              <a:rPr lang="ja-JP" altLang="en-US" sz="2000" dirty="0" smtClean="0"/>
              <a:t>を創出</a:t>
            </a:r>
          </a:p>
        </p:txBody>
      </p:sp>
      <p:sp>
        <p:nvSpPr>
          <p:cNvPr id="2" name="テキスト ボックス 1"/>
          <p:cNvSpPr txBox="1"/>
          <p:nvPr/>
        </p:nvSpPr>
        <p:spPr>
          <a:xfrm>
            <a:off x="349284" y="2124025"/>
            <a:ext cx="8429977" cy="1200329"/>
          </a:xfrm>
          <a:prstGeom prst="rect">
            <a:avLst/>
          </a:prstGeom>
          <a:noFill/>
        </p:spPr>
        <p:txBody>
          <a:bodyPr wrap="square" rtlCol="0">
            <a:spAutoFit/>
          </a:bodyPr>
          <a:lstStyle/>
          <a:p>
            <a:pPr marL="285750" indent="-285750">
              <a:buFont typeface="Wingdings" panose="05000000000000000000" pitchFamily="2" charset="2"/>
              <a:buChar char="Ø"/>
            </a:pPr>
            <a:r>
              <a:rPr lang="ja-JP" altLang="en-US" sz="2400" dirty="0" smtClean="0"/>
              <a:t>新規飲食</a:t>
            </a:r>
            <a:r>
              <a:rPr kumimoji="1" lang="ja-JP" altLang="en-US" sz="2400" dirty="0" smtClean="0"/>
              <a:t>店舗を開設したい人</a:t>
            </a:r>
            <a:r>
              <a:rPr lang="ja-JP" altLang="en-US" sz="2400" dirty="0"/>
              <a:t>の</a:t>
            </a:r>
            <a:r>
              <a:rPr kumimoji="1" lang="ja-JP" altLang="en-US" sz="2400" dirty="0" smtClean="0"/>
              <a:t>誘致を行う</a:t>
            </a:r>
            <a:endParaRPr lang="en-US" altLang="ja-JP" sz="2400" dirty="0"/>
          </a:p>
          <a:p>
            <a:pPr marL="285750" indent="-285750">
              <a:buFont typeface="Wingdings" panose="05000000000000000000" pitchFamily="2" charset="2"/>
              <a:buChar char="Ø"/>
            </a:pPr>
            <a:r>
              <a:rPr kumimoji="1" lang="ja-JP" altLang="en-US" sz="2400" dirty="0" smtClean="0"/>
              <a:t>店舗前通路を回遊性のよいものにする</a:t>
            </a:r>
            <a:endParaRPr lang="en-US" altLang="ja-JP" sz="2400" dirty="0"/>
          </a:p>
          <a:p>
            <a:pPr marL="285750" indent="-285750">
              <a:buFont typeface="Wingdings" panose="05000000000000000000" pitchFamily="2" charset="2"/>
              <a:buChar char="Ø"/>
            </a:pPr>
            <a:r>
              <a:rPr kumimoji="1" lang="ja-JP" altLang="en-US" sz="2400" dirty="0" smtClean="0"/>
              <a:t>立体道路の下に店舗を配置し、明るい店舗前通路をつくる</a:t>
            </a:r>
            <a:endParaRPr kumimoji="1" lang="ja-JP" altLang="en-US" sz="2400" dirty="0"/>
          </a:p>
        </p:txBody>
      </p:sp>
      <p:pic>
        <p:nvPicPr>
          <p:cNvPr id="32" name="図 31"/>
          <p:cNvPicPr>
            <a:picLocks noChangeAspect="1"/>
          </p:cNvPicPr>
          <p:nvPr/>
        </p:nvPicPr>
        <p:blipFill>
          <a:blip r:embed="rId4"/>
          <a:stretch>
            <a:fillRect/>
          </a:stretch>
        </p:blipFill>
        <p:spPr>
          <a:xfrm>
            <a:off x="240419" y="3465513"/>
            <a:ext cx="4755531" cy="3070220"/>
          </a:xfrm>
          <a:prstGeom prst="rect">
            <a:avLst/>
          </a:prstGeom>
          <a:ln>
            <a:solidFill>
              <a:schemeClr val="tx1"/>
            </a:solidFill>
          </a:ln>
        </p:spPr>
      </p:pic>
      <p:sp>
        <p:nvSpPr>
          <p:cNvPr id="3" name="円/楕円 2"/>
          <p:cNvSpPr/>
          <p:nvPr/>
        </p:nvSpPr>
        <p:spPr>
          <a:xfrm>
            <a:off x="1922122" y="4533972"/>
            <a:ext cx="2571518" cy="14995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線吹き出し 2 (枠付き) 33"/>
          <p:cNvSpPr/>
          <p:nvPr/>
        </p:nvSpPr>
        <p:spPr>
          <a:xfrm>
            <a:off x="5179558" y="4118473"/>
            <a:ext cx="3811197" cy="830997"/>
          </a:xfrm>
          <a:prstGeom prst="borderCallout2">
            <a:avLst>
              <a:gd name="adj1" fmla="val 55503"/>
              <a:gd name="adj2" fmla="val -748"/>
              <a:gd name="adj3" fmla="val 39762"/>
              <a:gd name="adj4" fmla="val -7576"/>
              <a:gd name="adj5" fmla="val 104818"/>
              <a:gd name="adj6" fmla="val -23534"/>
            </a:avLst>
          </a:prstGeom>
          <a:solidFill>
            <a:schemeClr val="bg1">
              <a:alpha val="70000"/>
            </a:schemeClr>
          </a:solidFill>
          <a:ln w="2222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a:p>
        </p:txBody>
      </p:sp>
      <p:sp>
        <p:nvSpPr>
          <p:cNvPr id="4" name="テキスト ボックス 3"/>
          <p:cNvSpPr txBox="1"/>
          <p:nvPr/>
        </p:nvSpPr>
        <p:spPr>
          <a:xfrm>
            <a:off x="5151139" y="4159417"/>
            <a:ext cx="4034826" cy="707886"/>
          </a:xfrm>
          <a:prstGeom prst="rect">
            <a:avLst/>
          </a:prstGeom>
          <a:noFill/>
        </p:spPr>
        <p:txBody>
          <a:bodyPr wrap="square" rtlCol="0">
            <a:spAutoFit/>
          </a:bodyPr>
          <a:lstStyle/>
          <a:p>
            <a:pPr algn="ctr"/>
            <a:r>
              <a:rPr kumimoji="1" lang="ja-JP" altLang="en-US" sz="2000" dirty="0" smtClean="0"/>
              <a:t>店舗前空間まで店舗を広げ、</a:t>
            </a:r>
            <a:endParaRPr kumimoji="1" lang="en-US" altLang="ja-JP" sz="2000" dirty="0" smtClean="0"/>
          </a:p>
          <a:p>
            <a:pPr algn="ctr"/>
            <a:r>
              <a:rPr kumimoji="1" lang="ja-JP" altLang="en-US" sz="2000" dirty="0" smtClean="0"/>
              <a:t>通りの通行人を巻き込む</a:t>
            </a:r>
            <a:endParaRPr kumimoji="1" lang="ja-JP" altLang="en-US" sz="2000" dirty="0"/>
          </a:p>
        </p:txBody>
      </p:sp>
      <p:sp>
        <p:nvSpPr>
          <p:cNvPr id="14" name="角丸四角形吹き出し 13"/>
          <p:cNvSpPr/>
          <p:nvPr/>
        </p:nvSpPr>
        <p:spPr>
          <a:xfrm>
            <a:off x="5133572" y="868410"/>
            <a:ext cx="3725525" cy="433359"/>
          </a:xfrm>
          <a:prstGeom prst="wedgeRoundRectCallout">
            <a:avLst>
              <a:gd name="adj1" fmla="val -24835"/>
              <a:gd name="adj2" fmla="val 9663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コンセプト：地域と共に、地域と育む</a:t>
            </a:r>
            <a:endParaRPr kumimoji="1" lang="ja-JP" altLang="en-US" dirty="0">
              <a:solidFill>
                <a:schemeClr val="tx1"/>
              </a:solidFill>
            </a:endParaRPr>
          </a:p>
        </p:txBody>
      </p:sp>
    </p:spTree>
    <p:extLst>
      <p:ext uri="{BB962C8B-B14F-4D97-AF65-F5344CB8AC3E}">
        <p14:creationId xmlns:p14="http://schemas.microsoft.com/office/powerpoint/2010/main" val="316644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5875" y="158731"/>
            <a:ext cx="9016796" cy="463982"/>
          </a:xfrm>
          <a:prstGeom prst="round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b="1" dirty="0" smtClean="0">
                <a:solidFill>
                  <a:schemeClr val="tx1"/>
                </a:solidFill>
              </a:rPr>
              <a:t>現状把握　＜特色＞</a:t>
            </a:r>
            <a:endParaRPr lang="ja-JP" altLang="en-US" sz="2400" b="1" dirty="0">
              <a:solidFill>
                <a:schemeClr val="tx1"/>
              </a:solidFill>
            </a:endParaRPr>
          </a:p>
        </p:txBody>
      </p:sp>
      <p:sp>
        <p:nvSpPr>
          <p:cNvPr id="3" name="正方形/長方形 2"/>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1" name="フリーフォーム 40"/>
          <p:cNvSpPr>
            <a:spLocks noChangeAspect="1"/>
          </p:cNvSpPr>
          <p:nvPr/>
        </p:nvSpPr>
        <p:spPr>
          <a:xfrm>
            <a:off x="2203378" y="858713"/>
            <a:ext cx="4647707" cy="5793717"/>
          </a:xfrm>
          <a:custGeom>
            <a:avLst/>
            <a:gdLst>
              <a:gd name="connsiteX0" fmla="*/ 4923692 w 5134708"/>
              <a:gd name="connsiteY0" fmla="*/ 3235569 h 6400800"/>
              <a:gd name="connsiteX1" fmla="*/ 5008098 w 5134708"/>
              <a:gd name="connsiteY1" fmla="*/ 2912012 h 6400800"/>
              <a:gd name="connsiteX2" fmla="*/ 5134708 w 5134708"/>
              <a:gd name="connsiteY2" fmla="*/ 2799471 h 6400800"/>
              <a:gd name="connsiteX3" fmla="*/ 5106572 w 5134708"/>
              <a:gd name="connsiteY3" fmla="*/ 2644726 h 6400800"/>
              <a:gd name="connsiteX4" fmla="*/ 5078437 w 5134708"/>
              <a:gd name="connsiteY4" fmla="*/ 2574388 h 6400800"/>
              <a:gd name="connsiteX5" fmla="*/ 5008098 w 5134708"/>
              <a:gd name="connsiteY5" fmla="*/ 2504049 h 6400800"/>
              <a:gd name="connsiteX6" fmla="*/ 5036234 w 5134708"/>
              <a:gd name="connsiteY6" fmla="*/ 2433711 h 6400800"/>
              <a:gd name="connsiteX7" fmla="*/ 4937760 w 5134708"/>
              <a:gd name="connsiteY7" fmla="*/ 2475914 h 6400800"/>
              <a:gd name="connsiteX8" fmla="*/ 4895557 w 5134708"/>
              <a:gd name="connsiteY8" fmla="*/ 2405575 h 6400800"/>
              <a:gd name="connsiteX9" fmla="*/ 4951828 w 5134708"/>
              <a:gd name="connsiteY9" fmla="*/ 2518117 h 6400800"/>
              <a:gd name="connsiteX10" fmla="*/ 4909624 w 5134708"/>
              <a:gd name="connsiteY10" fmla="*/ 2560320 h 6400800"/>
              <a:gd name="connsiteX11" fmla="*/ 4783015 w 5134708"/>
              <a:gd name="connsiteY11" fmla="*/ 2504049 h 6400800"/>
              <a:gd name="connsiteX12" fmla="*/ 4797083 w 5134708"/>
              <a:gd name="connsiteY12" fmla="*/ 2419643 h 6400800"/>
              <a:gd name="connsiteX13" fmla="*/ 4572000 w 5134708"/>
              <a:gd name="connsiteY13" fmla="*/ 2419643 h 6400800"/>
              <a:gd name="connsiteX14" fmla="*/ 4529797 w 5134708"/>
              <a:gd name="connsiteY14" fmla="*/ 2489982 h 6400800"/>
              <a:gd name="connsiteX15" fmla="*/ 4529797 w 5134708"/>
              <a:gd name="connsiteY15" fmla="*/ 2405575 h 6400800"/>
              <a:gd name="connsiteX16" fmla="*/ 4262511 w 5134708"/>
              <a:gd name="connsiteY16" fmla="*/ 2335237 h 6400800"/>
              <a:gd name="connsiteX17" fmla="*/ 4234375 w 5134708"/>
              <a:gd name="connsiteY17" fmla="*/ 2208628 h 6400800"/>
              <a:gd name="connsiteX18" fmla="*/ 3798277 w 5134708"/>
              <a:gd name="connsiteY18" fmla="*/ 2110154 h 6400800"/>
              <a:gd name="connsiteX19" fmla="*/ 3559126 w 5134708"/>
              <a:gd name="connsiteY19" fmla="*/ 2124222 h 6400800"/>
              <a:gd name="connsiteX20" fmla="*/ 3376246 w 5134708"/>
              <a:gd name="connsiteY20" fmla="*/ 2039815 h 6400800"/>
              <a:gd name="connsiteX21" fmla="*/ 3221501 w 5134708"/>
              <a:gd name="connsiteY21" fmla="*/ 2067951 h 6400800"/>
              <a:gd name="connsiteX22" fmla="*/ 3137095 w 5134708"/>
              <a:gd name="connsiteY22" fmla="*/ 1969477 h 6400800"/>
              <a:gd name="connsiteX23" fmla="*/ 3080824 w 5134708"/>
              <a:gd name="connsiteY23" fmla="*/ 2011680 h 6400800"/>
              <a:gd name="connsiteX24" fmla="*/ 2996418 w 5134708"/>
              <a:gd name="connsiteY24" fmla="*/ 1969477 h 6400800"/>
              <a:gd name="connsiteX25" fmla="*/ 2940148 w 5134708"/>
              <a:gd name="connsiteY25" fmla="*/ 1997612 h 6400800"/>
              <a:gd name="connsiteX26" fmla="*/ 2546252 w 5134708"/>
              <a:gd name="connsiteY26" fmla="*/ 1856935 h 6400800"/>
              <a:gd name="connsiteX27" fmla="*/ 2278966 w 5134708"/>
              <a:gd name="connsiteY27" fmla="*/ 1842868 h 6400800"/>
              <a:gd name="connsiteX28" fmla="*/ 2447778 w 5134708"/>
              <a:gd name="connsiteY28" fmla="*/ 1603717 h 6400800"/>
              <a:gd name="connsiteX29" fmla="*/ 2475914 w 5134708"/>
              <a:gd name="connsiteY29" fmla="*/ 1477108 h 6400800"/>
              <a:gd name="connsiteX30" fmla="*/ 2644726 w 5134708"/>
              <a:gd name="connsiteY30" fmla="*/ 1336431 h 6400800"/>
              <a:gd name="connsiteX31" fmla="*/ 2644726 w 5134708"/>
              <a:gd name="connsiteY31" fmla="*/ 1237957 h 6400800"/>
              <a:gd name="connsiteX32" fmla="*/ 2644726 w 5134708"/>
              <a:gd name="connsiteY32" fmla="*/ 1237957 h 6400800"/>
              <a:gd name="connsiteX33" fmla="*/ 2574388 w 5134708"/>
              <a:gd name="connsiteY33" fmla="*/ 1111348 h 6400800"/>
              <a:gd name="connsiteX34" fmla="*/ 2518117 w 5134708"/>
              <a:gd name="connsiteY34" fmla="*/ 745588 h 6400800"/>
              <a:gd name="connsiteX35" fmla="*/ 2405575 w 5134708"/>
              <a:gd name="connsiteY35" fmla="*/ 633046 h 6400800"/>
              <a:gd name="connsiteX36" fmla="*/ 2293034 w 5134708"/>
              <a:gd name="connsiteY36" fmla="*/ 562708 h 6400800"/>
              <a:gd name="connsiteX37" fmla="*/ 2067951 w 5134708"/>
              <a:gd name="connsiteY37" fmla="*/ 436099 h 6400800"/>
              <a:gd name="connsiteX38" fmla="*/ 1856935 w 5134708"/>
              <a:gd name="connsiteY38" fmla="*/ 422031 h 6400800"/>
              <a:gd name="connsiteX39" fmla="*/ 1744394 w 5134708"/>
              <a:gd name="connsiteY39" fmla="*/ 422031 h 6400800"/>
              <a:gd name="connsiteX40" fmla="*/ 1688123 w 5134708"/>
              <a:gd name="connsiteY40" fmla="*/ 351692 h 6400800"/>
              <a:gd name="connsiteX41" fmla="*/ 1702191 w 5134708"/>
              <a:gd name="connsiteY41" fmla="*/ 253219 h 6400800"/>
              <a:gd name="connsiteX42" fmla="*/ 1688123 w 5134708"/>
              <a:gd name="connsiteY42" fmla="*/ 168812 h 6400800"/>
              <a:gd name="connsiteX43" fmla="*/ 1477108 w 5134708"/>
              <a:gd name="connsiteY43" fmla="*/ 154745 h 6400800"/>
              <a:gd name="connsiteX44" fmla="*/ 1322363 w 5134708"/>
              <a:gd name="connsiteY44" fmla="*/ 140677 h 6400800"/>
              <a:gd name="connsiteX45" fmla="*/ 1209821 w 5134708"/>
              <a:gd name="connsiteY45" fmla="*/ 84406 h 6400800"/>
              <a:gd name="connsiteX46" fmla="*/ 1055077 w 5134708"/>
              <a:gd name="connsiteY46" fmla="*/ 0 h 6400800"/>
              <a:gd name="connsiteX47" fmla="*/ 956603 w 5134708"/>
              <a:gd name="connsiteY47" fmla="*/ 112542 h 6400800"/>
              <a:gd name="connsiteX48" fmla="*/ 872197 w 5134708"/>
              <a:gd name="connsiteY48" fmla="*/ 98474 h 6400800"/>
              <a:gd name="connsiteX49" fmla="*/ 759655 w 5134708"/>
              <a:gd name="connsiteY49" fmla="*/ 154745 h 6400800"/>
              <a:gd name="connsiteX50" fmla="*/ 576775 w 5134708"/>
              <a:gd name="connsiteY50" fmla="*/ 140677 h 6400800"/>
              <a:gd name="connsiteX51" fmla="*/ 576775 w 5134708"/>
              <a:gd name="connsiteY51" fmla="*/ 140677 h 6400800"/>
              <a:gd name="connsiteX52" fmla="*/ 478301 w 5134708"/>
              <a:gd name="connsiteY52" fmla="*/ 70339 h 6400800"/>
              <a:gd name="connsiteX53" fmla="*/ 478301 w 5134708"/>
              <a:gd name="connsiteY53" fmla="*/ 70339 h 6400800"/>
              <a:gd name="connsiteX54" fmla="*/ 351692 w 5134708"/>
              <a:gd name="connsiteY54" fmla="*/ 126609 h 6400800"/>
              <a:gd name="connsiteX55" fmla="*/ 309489 w 5134708"/>
              <a:gd name="connsiteY55" fmla="*/ 211015 h 6400800"/>
              <a:gd name="connsiteX56" fmla="*/ 182880 w 5134708"/>
              <a:gd name="connsiteY56" fmla="*/ 323557 h 6400800"/>
              <a:gd name="connsiteX57" fmla="*/ 267286 w 5134708"/>
              <a:gd name="connsiteY57" fmla="*/ 450166 h 6400800"/>
              <a:gd name="connsiteX58" fmla="*/ 407963 w 5134708"/>
              <a:gd name="connsiteY58" fmla="*/ 520505 h 6400800"/>
              <a:gd name="connsiteX59" fmla="*/ 464234 w 5134708"/>
              <a:gd name="connsiteY59" fmla="*/ 647114 h 6400800"/>
              <a:gd name="connsiteX60" fmla="*/ 506437 w 5134708"/>
              <a:gd name="connsiteY60" fmla="*/ 759655 h 6400800"/>
              <a:gd name="connsiteX61" fmla="*/ 590843 w 5134708"/>
              <a:gd name="connsiteY61" fmla="*/ 801859 h 6400800"/>
              <a:gd name="connsiteX62" fmla="*/ 562708 w 5134708"/>
              <a:gd name="connsiteY62" fmla="*/ 928468 h 6400800"/>
              <a:gd name="connsiteX63" fmla="*/ 618978 w 5134708"/>
              <a:gd name="connsiteY63" fmla="*/ 1055077 h 6400800"/>
              <a:gd name="connsiteX64" fmla="*/ 520504 w 5134708"/>
              <a:gd name="connsiteY64" fmla="*/ 1167619 h 6400800"/>
              <a:gd name="connsiteX65" fmla="*/ 436098 w 5134708"/>
              <a:gd name="connsiteY65" fmla="*/ 1280160 h 6400800"/>
              <a:gd name="connsiteX66" fmla="*/ 436098 w 5134708"/>
              <a:gd name="connsiteY66" fmla="*/ 1280160 h 6400800"/>
              <a:gd name="connsiteX67" fmla="*/ 506437 w 5134708"/>
              <a:gd name="connsiteY67" fmla="*/ 1575582 h 6400800"/>
              <a:gd name="connsiteX68" fmla="*/ 576775 w 5134708"/>
              <a:gd name="connsiteY68" fmla="*/ 1617785 h 6400800"/>
              <a:gd name="connsiteX69" fmla="*/ 590843 w 5134708"/>
              <a:gd name="connsiteY69" fmla="*/ 1702191 h 6400800"/>
              <a:gd name="connsiteX70" fmla="*/ 562708 w 5134708"/>
              <a:gd name="connsiteY70" fmla="*/ 1730326 h 6400800"/>
              <a:gd name="connsiteX71" fmla="*/ 464234 w 5134708"/>
              <a:gd name="connsiteY71" fmla="*/ 1716259 h 6400800"/>
              <a:gd name="connsiteX72" fmla="*/ 407963 w 5134708"/>
              <a:gd name="connsiteY72" fmla="*/ 1772529 h 6400800"/>
              <a:gd name="connsiteX73" fmla="*/ 239151 w 5134708"/>
              <a:gd name="connsiteY73" fmla="*/ 1645920 h 6400800"/>
              <a:gd name="connsiteX74" fmla="*/ 281354 w 5134708"/>
              <a:gd name="connsiteY74" fmla="*/ 1603717 h 6400800"/>
              <a:gd name="connsiteX75" fmla="*/ 225083 w 5134708"/>
              <a:gd name="connsiteY75" fmla="*/ 1631852 h 6400800"/>
              <a:gd name="connsiteX76" fmla="*/ 211015 w 5134708"/>
              <a:gd name="connsiteY76" fmla="*/ 1603717 h 6400800"/>
              <a:gd name="connsiteX77" fmla="*/ 253218 w 5134708"/>
              <a:gd name="connsiteY77" fmla="*/ 1561514 h 6400800"/>
              <a:gd name="connsiteX78" fmla="*/ 98474 w 5134708"/>
              <a:gd name="connsiteY78" fmla="*/ 1547446 h 6400800"/>
              <a:gd name="connsiteX79" fmla="*/ 56271 w 5134708"/>
              <a:gd name="connsiteY79" fmla="*/ 1603717 h 6400800"/>
              <a:gd name="connsiteX80" fmla="*/ 70338 w 5134708"/>
              <a:gd name="connsiteY80" fmla="*/ 1688123 h 6400800"/>
              <a:gd name="connsiteX81" fmla="*/ 0 w 5134708"/>
              <a:gd name="connsiteY81" fmla="*/ 1702191 h 6400800"/>
              <a:gd name="connsiteX82" fmla="*/ 98474 w 5134708"/>
              <a:gd name="connsiteY82" fmla="*/ 1730326 h 6400800"/>
              <a:gd name="connsiteX83" fmla="*/ 42203 w 5134708"/>
              <a:gd name="connsiteY83" fmla="*/ 1899139 h 6400800"/>
              <a:gd name="connsiteX84" fmla="*/ 14068 w 5134708"/>
              <a:gd name="connsiteY84" fmla="*/ 1955409 h 6400800"/>
              <a:gd name="connsiteX85" fmla="*/ 84406 w 5134708"/>
              <a:gd name="connsiteY85" fmla="*/ 1969477 h 6400800"/>
              <a:gd name="connsiteX86" fmla="*/ 168812 w 5134708"/>
              <a:gd name="connsiteY86" fmla="*/ 2039815 h 6400800"/>
              <a:gd name="connsiteX87" fmla="*/ 126609 w 5134708"/>
              <a:gd name="connsiteY87" fmla="*/ 2110154 h 6400800"/>
              <a:gd name="connsiteX88" fmla="*/ 126609 w 5134708"/>
              <a:gd name="connsiteY88" fmla="*/ 2110154 h 6400800"/>
              <a:gd name="connsiteX89" fmla="*/ 239151 w 5134708"/>
              <a:gd name="connsiteY89" fmla="*/ 2222695 h 6400800"/>
              <a:gd name="connsiteX90" fmla="*/ 323557 w 5134708"/>
              <a:gd name="connsiteY90" fmla="*/ 2307102 h 6400800"/>
              <a:gd name="connsiteX91" fmla="*/ 407963 w 5134708"/>
              <a:gd name="connsiteY91" fmla="*/ 2349305 h 6400800"/>
              <a:gd name="connsiteX92" fmla="*/ 407963 w 5134708"/>
              <a:gd name="connsiteY92" fmla="*/ 2349305 h 6400800"/>
              <a:gd name="connsiteX93" fmla="*/ 618978 w 5134708"/>
              <a:gd name="connsiteY93" fmla="*/ 2461846 h 6400800"/>
              <a:gd name="connsiteX94" fmla="*/ 689317 w 5134708"/>
              <a:gd name="connsiteY94" fmla="*/ 2461846 h 6400800"/>
              <a:gd name="connsiteX95" fmla="*/ 815926 w 5134708"/>
              <a:gd name="connsiteY95" fmla="*/ 2447779 h 6400800"/>
              <a:gd name="connsiteX96" fmla="*/ 1209821 w 5134708"/>
              <a:gd name="connsiteY96" fmla="*/ 2743200 h 6400800"/>
              <a:gd name="connsiteX97" fmla="*/ 1139483 w 5134708"/>
              <a:gd name="connsiteY97" fmla="*/ 2785403 h 6400800"/>
              <a:gd name="connsiteX98" fmla="*/ 1111348 w 5134708"/>
              <a:gd name="connsiteY98" fmla="*/ 2926080 h 6400800"/>
              <a:gd name="connsiteX99" fmla="*/ 1041009 w 5134708"/>
              <a:gd name="connsiteY99" fmla="*/ 3080825 h 6400800"/>
              <a:gd name="connsiteX100" fmla="*/ 956603 w 5134708"/>
              <a:gd name="connsiteY100" fmla="*/ 3137095 h 6400800"/>
              <a:gd name="connsiteX101" fmla="*/ 872197 w 5134708"/>
              <a:gd name="connsiteY101" fmla="*/ 3094892 h 6400800"/>
              <a:gd name="connsiteX102" fmla="*/ 858129 w 5134708"/>
              <a:gd name="connsiteY102" fmla="*/ 3249637 h 6400800"/>
              <a:gd name="connsiteX103" fmla="*/ 928468 w 5134708"/>
              <a:gd name="connsiteY103" fmla="*/ 3249637 h 6400800"/>
              <a:gd name="connsiteX104" fmla="*/ 886264 w 5134708"/>
              <a:gd name="connsiteY104" fmla="*/ 3348111 h 6400800"/>
              <a:gd name="connsiteX105" fmla="*/ 956603 w 5134708"/>
              <a:gd name="connsiteY105" fmla="*/ 3418449 h 6400800"/>
              <a:gd name="connsiteX106" fmla="*/ 1069144 w 5134708"/>
              <a:gd name="connsiteY106" fmla="*/ 3502855 h 6400800"/>
              <a:gd name="connsiteX107" fmla="*/ 1111348 w 5134708"/>
              <a:gd name="connsiteY107" fmla="*/ 3573194 h 6400800"/>
              <a:gd name="connsiteX108" fmla="*/ 1055077 w 5134708"/>
              <a:gd name="connsiteY108" fmla="*/ 3742006 h 6400800"/>
              <a:gd name="connsiteX109" fmla="*/ 998806 w 5134708"/>
              <a:gd name="connsiteY109" fmla="*/ 3910819 h 6400800"/>
              <a:gd name="connsiteX110" fmla="*/ 1083212 w 5134708"/>
              <a:gd name="connsiteY110" fmla="*/ 4051495 h 6400800"/>
              <a:gd name="connsiteX111" fmla="*/ 1252024 w 5134708"/>
              <a:gd name="connsiteY111" fmla="*/ 4051495 h 6400800"/>
              <a:gd name="connsiteX112" fmla="*/ 1336431 w 5134708"/>
              <a:gd name="connsiteY112" fmla="*/ 4234375 h 6400800"/>
              <a:gd name="connsiteX113" fmla="*/ 1505243 w 5134708"/>
              <a:gd name="connsiteY113" fmla="*/ 4234375 h 6400800"/>
              <a:gd name="connsiteX114" fmla="*/ 1589649 w 5134708"/>
              <a:gd name="connsiteY114" fmla="*/ 4318782 h 6400800"/>
              <a:gd name="connsiteX115" fmla="*/ 1589649 w 5134708"/>
              <a:gd name="connsiteY115" fmla="*/ 4318782 h 6400800"/>
              <a:gd name="connsiteX116" fmla="*/ 1505243 w 5134708"/>
              <a:gd name="connsiteY116" fmla="*/ 4445391 h 6400800"/>
              <a:gd name="connsiteX117" fmla="*/ 1420837 w 5134708"/>
              <a:gd name="connsiteY117" fmla="*/ 4515729 h 6400800"/>
              <a:gd name="connsiteX118" fmla="*/ 1252024 w 5134708"/>
              <a:gd name="connsiteY118" fmla="*/ 4487594 h 6400800"/>
              <a:gd name="connsiteX119" fmla="*/ 1181686 w 5134708"/>
              <a:gd name="connsiteY119" fmla="*/ 4586068 h 6400800"/>
              <a:gd name="connsiteX120" fmla="*/ 1181686 w 5134708"/>
              <a:gd name="connsiteY120" fmla="*/ 4586068 h 6400800"/>
              <a:gd name="connsiteX121" fmla="*/ 1055077 w 5134708"/>
              <a:gd name="connsiteY121" fmla="*/ 4712677 h 6400800"/>
              <a:gd name="connsiteX122" fmla="*/ 1026941 w 5134708"/>
              <a:gd name="connsiteY122" fmla="*/ 4811151 h 6400800"/>
              <a:gd name="connsiteX123" fmla="*/ 956603 w 5134708"/>
              <a:gd name="connsiteY123" fmla="*/ 4754880 h 6400800"/>
              <a:gd name="connsiteX124" fmla="*/ 942535 w 5134708"/>
              <a:gd name="connsiteY124" fmla="*/ 4825219 h 6400800"/>
              <a:gd name="connsiteX125" fmla="*/ 745588 w 5134708"/>
              <a:gd name="connsiteY125" fmla="*/ 4923692 h 6400800"/>
              <a:gd name="connsiteX126" fmla="*/ 647114 w 5134708"/>
              <a:gd name="connsiteY126" fmla="*/ 5064369 h 6400800"/>
              <a:gd name="connsiteX127" fmla="*/ 675249 w 5134708"/>
              <a:gd name="connsiteY127" fmla="*/ 5190979 h 6400800"/>
              <a:gd name="connsiteX128" fmla="*/ 548640 w 5134708"/>
              <a:gd name="connsiteY128" fmla="*/ 5106572 h 6400800"/>
              <a:gd name="connsiteX129" fmla="*/ 548640 w 5134708"/>
              <a:gd name="connsiteY129" fmla="*/ 5106572 h 6400800"/>
              <a:gd name="connsiteX130" fmla="*/ 450166 w 5134708"/>
              <a:gd name="connsiteY130" fmla="*/ 5176911 h 6400800"/>
              <a:gd name="connsiteX131" fmla="*/ 590843 w 5134708"/>
              <a:gd name="connsiteY131" fmla="*/ 5613009 h 6400800"/>
              <a:gd name="connsiteX132" fmla="*/ 590843 w 5134708"/>
              <a:gd name="connsiteY132" fmla="*/ 5711483 h 6400800"/>
              <a:gd name="connsiteX133" fmla="*/ 661181 w 5134708"/>
              <a:gd name="connsiteY133" fmla="*/ 5852160 h 6400800"/>
              <a:gd name="connsiteX134" fmla="*/ 759655 w 5134708"/>
              <a:gd name="connsiteY134" fmla="*/ 5852160 h 6400800"/>
              <a:gd name="connsiteX135" fmla="*/ 872197 w 5134708"/>
              <a:gd name="connsiteY135" fmla="*/ 6077243 h 6400800"/>
              <a:gd name="connsiteX136" fmla="*/ 970671 w 5134708"/>
              <a:gd name="connsiteY136" fmla="*/ 6161649 h 6400800"/>
              <a:gd name="connsiteX137" fmla="*/ 1055077 w 5134708"/>
              <a:gd name="connsiteY137" fmla="*/ 6400800 h 6400800"/>
              <a:gd name="connsiteX138" fmla="*/ 1209821 w 5134708"/>
              <a:gd name="connsiteY138" fmla="*/ 6302326 h 6400800"/>
              <a:gd name="connsiteX139" fmla="*/ 1308295 w 5134708"/>
              <a:gd name="connsiteY139" fmla="*/ 6147582 h 6400800"/>
              <a:gd name="connsiteX140" fmla="*/ 1364566 w 5134708"/>
              <a:gd name="connsiteY140" fmla="*/ 6203852 h 6400800"/>
              <a:gd name="connsiteX141" fmla="*/ 1364566 w 5134708"/>
              <a:gd name="connsiteY141" fmla="*/ 6203852 h 6400800"/>
              <a:gd name="connsiteX142" fmla="*/ 1378634 w 5134708"/>
              <a:gd name="connsiteY142" fmla="*/ 6147582 h 6400800"/>
              <a:gd name="connsiteX143" fmla="*/ 1448972 w 5134708"/>
              <a:gd name="connsiteY143" fmla="*/ 6119446 h 6400800"/>
              <a:gd name="connsiteX144" fmla="*/ 1448972 w 5134708"/>
              <a:gd name="connsiteY144" fmla="*/ 6119446 h 6400800"/>
              <a:gd name="connsiteX145" fmla="*/ 1434904 w 5134708"/>
              <a:gd name="connsiteY145" fmla="*/ 6035040 h 6400800"/>
              <a:gd name="connsiteX146" fmla="*/ 1434904 w 5134708"/>
              <a:gd name="connsiteY146" fmla="*/ 5894363 h 6400800"/>
              <a:gd name="connsiteX147" fmla="*/ 1575581 w 5134708"/>
              <a:gd name="connsiteY147" fmla="*/ 5908431 h 6400800"/>
              <a:gd name="connsiteX148" fmla="*/ 1603717 w 5134708"/>
              <a:gd name="connsiteY148" fmla="*/ 5781822 h 6400800"/>
              <a:gd name="connsiteX149" fmla="*/ 1547446 w 5134708"/>
              <a:gd name="connsiteY149" fmla="*/ 5711483 h 6400800"/>
              <a:gd name="connsiteX150" fmla="*/ 1533378 w 5134708"/>
              <a:gd name="connsiteY150" fmla="*/ 5570806 h 6400800"/>
              <a:gd name="connsiteX151" fmla="*/ 1603717 w 5134708"/>
              <a:gd name="connsiteY151" fmla="*/ 5514535 h 6400800"/>
              <a:gd name="connsiteX152" fmla="*/ 1519311 w 5134708"/>
              <a:gd name="connsiteY152" fmla="*/ 5500468 h 6400800"/>
              <a:gd name="connsiteX153" fmla="*/ 1617784 w 5134708"/>
              <a:gd name="connsiteY153" fmla="*/ 5359791 h 6400800"/>
              <a:gd name="connsiteX154" fmla="*/ 2110154 w 5134708"/>
              <a:gd name="connsiteY154" fmla="*/ 5753686 h 6400800"/>
              <a:gd name="connsiteX155" fmla="*/ 2110154 w 5134708"/>
              <a:gd name="connsiteY155" fmla="*/ 5514535 h 6400800"/>
              <a:gd name="connsiteX156" fmla="*/ 2236763 w 5134708"/>
              <a:gd name="connsiteY156" fmla="*/ 5317588 h 6400800"/>
              <a:gd name="connsiteX157" fmla="*/ 2363372 w 5134708"/>
              <a:gd name="connsiteY157" fmla="*/ 5345723 h 6400800"/>
              <a:gd name="connsiteX158" fmla="*/ 2518117 w 5134708"/>
              <a:gd name="connsiteY158" fmla="*/ 5331655 h 6400800"/>
              <a:gd name="connsiteX159" fmla="*/ 2532184 w 5134708"/>
              <a:gd name="connsiteY159" fmla="*/ 5247249 h 6400800"/>
              <a:gd name="connsiteX160" fmla="*/ 2532184 w 5134708"/>
              <a:gd name="connsiteY160" fmla="*/ 5219114 h 6400800"/>
              <a:gd name="connsiteX161" fmla="*/ 2672861 w 5134708"/>
              <a:gd name="connsiteY161" fmla="*/ 5106572 h 6400800"/>
              <a:gd name="connsiteX162" fmla="*/ 2827606 w 5134708"/>
              <a:gd name="connsiteY162" fmla="*/ 5036234 h 6400800"/>
              <a:gd name="connsiteX163" fmla="*/ 2729132 w 5134708"/>
              <a:gd name="connsiteY163" fmla="*/ 4923692 h 6400800"/>
              <a:gd name="connsiteX164" fmla="*/ 2743200 w 5134708"/>
              <a:gd name="connsiteY164" fmla="*/ 4853354 h 6400800"/>
              <a:gd name="connsiteX165" fmla="*/ 2841674 w 5134708"/>
              <a:gd name="connsiteY165" fmla="*/ 4825219 h 6400800"/>
              <a:gd name="connsiteX166" fmla="*/ 2827606 w 5134708"/>
              <a:gd name="connsiteY166" fmla="*/ 4740812 h 6400800"/>
              <a:gd name="connsiteX167" fmla="*/ 3179298 w 5134708"/>
              <a:gd name="connsiteY167" fmla="*/ 4740812 h 6400800"/>
              <a:gd name="connsiteX168" fmla="*/ 3123028 w 5134708"/>
              <a:gd name="connsiteY168" fmla="*/ 4586068 h 6400800"/>
              <a:gd name="connsiteX169" fmla="*/ 3207434 w 5134708"/>
              <a:gd name="connsiteY169" fmla="*/ 4501662 h 6400800"/>
              <a:gd name="connsiteX170" fmla="*/ 3207434 w 5134708"/>
              <a:gd name="connsiteY170" fmla="*/ 4360985 h 6400800"/>
              <a:gd name="connsiteX171" fmla="*/ 3151163 w 5134708"/>
              <a:gd name="connsiteY171" fmla="*/ 4248443 h 6400800"/>
              <a:gd name="connsiteX172" fmla="*/ 3094892 w 5134708"/>
              <a:gd name="connsiteY172" fmla="*/ 4290646 h 6400800"/>
              <a:gd name="connsiteX173" fmla="*/ 3094892 w 5134708"/>
              <a:gd name="connsiteY173" fmla="*/ 4079631 h 6400800"/>
              <a:gd name="connsiteX174" fmla="*/ 3123028 w 5134708"/>
              <a:gd name="connsiteY174" fmla="*/ 4051495 h 6400800"/>
              <a:gd name="connsiteX175" fmla="*/ 3066757 w 5134708"/>
              <a:gd name="connsiteY175" fmla="*/ 3967089 h 6400800"/>
              <a:gd name="connsiteX176" fmla="*/ 3066757 w 5134708"/>
              <a:gd name="connsiteY176" fmla="*/ 3812345 h 6400800"/>
              <a:gd name="connsiteX177" fmla="*/ 3024554 w 5134708"/>
              <a:gd name="connsiteY177" fmla="*/ 3727939 h 6400800"/>
              <a:gd name="connsiteX178" fmla="*/ 3024554 w 5134708"/>
              <a:gd name="connsiteY178" fmla="*/ 3671668 h 6400800"/>
              <a:gd name="connsiteX179" fmla="*/ 3151163 w 5134708"/>
              <a:gd name="connsiteY179" fmla="*/ 3545059 h 6400800"/>
              <a:gd name="connsiteX180" fmla="*/ 3319975 w 5134708"/>
              <a:gd name="connsiteY180" fmla="*/ 3559126 h 6400800"/>
              <a:gd name="connsiteX181" fmla="*/ 3404381 w 5134708"/>
              <a:gd name="connsiteY181" fmla="*/ 3657600 h 6400800"/>
              <a:gd name="connsiteX182" fmla="*/ 3488788 w 5134708"/>
              <a:gd name="connsiteY182" fmla="*/ 3699803 h 6400800"/>
              <a:gd name="connsiteX183" fmla="*/ 3615397 w 5134708"/>
              <a:gd name="connsiteY183" fmla="*/ 3699803 h 6400800"/>
              <a:gd name="connsiteX184" fmla="*/ 3727938 w 5134708"/>
              <a:gd name="connsiteY184" fmla="*/ 3882683 h 6400800"/>
              <a:gd name="connsiteX185" fmla="*/ 3756074 w 5134708"/>
              <a:gd name="connsiteY185" fmla="*/ 4121834 h 6400800"/>
              <a:gd name="connsiteX186" fmla="*/ 3840480 w 5134708"/>
              <a:gd name="connsiteY186" fmla="*/ 4220308 h 6400800"/>
              <a:gd name="connsiteX187" fmla="*/ 4192172 w 5134708"/>
              <a:gd name="connsiteY187" fmla="*/ 4248443 h 6400800"/>
              <a:gd name="connsiteX188" fmla="*/ 4459458 w 5134708"/>
              <a:gd name="connsiteY188" fmla="*/ 4234375 h 6400800"/>
              <a:gd name="connsiteX189" fmla="*/ 4557932 w 5134708"/>
              <a:gd name="connsiteY189" fmla="*/ 4234375 h 6400800"/>
              <a:gd name="connsiteX190" fmla="*/ 4557932 w 5134708"/>
              <a:gd name="connsiteY190" fmla="*/ 4023360 h 6400800"/>
              <a:gd name="connsiteX191" fmla="*/ 4600135 w 5134708"/>
              <a:gd name="connsiteY191" fmla="*/ 3868615 h 6400800"/>
              <a:gd name="connsiteX192" fmla="*/ 4572000 w 5134708"/>
              <a:gd name="connsiteY192" fmla="*/ 3601329 h 6400800"/>
              <a:gd name="connsiteX193" fmla="*/ 4600135 w 5134708"/>
              <a:gd name="connsiteY193" fmla="*/ 3516923 h 6400800"/>
              <a:gd name="connsiteX194" fmla="*/ 4417255 w 5134708"/>
              <a:gd name="connsiteY194" fmla="*/ 3460652 h 6400800"/>
              <a:gd name="connsiteX195" fmla="*/ 4473526 w 5134708"/>
              <a:gd name="connsiteY195" fmla="*/ 3319975 h 6400800"/>
              <a:gd name="connsiteX196" fmla="*/ 4403188 w 5134708"/>
              <a:gd name="connsiteY196" fmla="*/ 3263705 h 6400800"/>
              <a:gd name="connsiteX197" fmla="*/ 4445391 w 5134708"/>
              <a:gd name="connsiteY197" fmla="*/ 3123028 h 6400800"/>
              <a:gd name="connsiteX198" fmla="*/ 4572000 w 5134708"/>
              <a:gd name="connsiteY198" fmla="*/ 3179299 h 6400800"/>
              <a:gd name="connsiteX199" fmla="*/ 4684541 w 5134708"/>
              <a:gd name="connsiteY199" fmla="*/ 3038622 h 6400800"/>
              <a:gd name="connsiteX200" fmla="*/ 4783015 w 5134708"/>
              <a:gd name="connsiteY200" fmla="*/ 3137095 h 6400800"/>
              <a:gd name="connsiteX201" fmla="*/ 4811151 w 5134708"/>
              <a:gd name="connsiteY201" fmla="*/ 3249637 h 6400800"/>
              <a:gd name="connsiteX202" fmla="*/ 4867421 w 5134708"/>
              <a:gd name="connsiteY202" fmla="*/ 3193366 h 6400800"/>
              <a:gd name="connsiteX203" fmla="*/ 4923692 w 5134708"/>
              <a:gd name="connsiteY203" fmla="*/ 3235569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5134708" h="6400800">
                <a:moveTo>
                  <a:pt x="4923692" y="3235569"/>
                </a:moveTo>
                <a:lnTo>
                  <a:pt x="5008098" y="2912012"/>
                </a:lnTo>
                <a:lnTo>
                  <a:pt x="5134708" y="2799471"/>
                </a:lnTo>
                <a:lnTo>
                  <a:pt x="5106572" y="2644726"/>
                </a:lnTo>
                <a:lnTo>
                  <a:pt x="5078437" y="2574388"/>
                </a:lnTo>
                <a:lnTo>
                  <a:pt x="5008098" y="2504049"/>
                </a:lnTo>
                <a:lnTo>
                  <a:pt x="5036234" y="2433711"/>
                </a:lnTo>
                <a:lnTo>
                  <a:pt x="4937760" y="2475914"/>
                </a:lnTo>
                <a:lnTo>
                  <a:pt x="4895557" y="2405575"/>
                </a:lnTo>
                <a:lnTo>
                  <a:pt x="4951828" y="2518117"/>
                </a:lnTo>
                <a:lnTo>
                  <a:pt x="4909624" y="2560320"/>
                </a:lnTo>
                <a:lnTo>
                  <a:pt x="4783015" y="2504049"/>
                </a:lnTo>
                <a:lnTo>
                  <a:pt x="4797083" y="2419643"/>
                </a:lnTo>
                <a:lnTo>
                  <a:pt x="4572000" y="2419643"/>
                </a:lnTo>
                <a:lnTo>
                  <a:pt x="4529797" y="2489982"/>
                </a:lnTo>
                <a:lnTo>
                  <a:pt x="4529797" y="2405575"/>
                </a:lnTo>
                <a:lnTo>
                  <a:pt x="4262511" y="2335237"/>
                </a:lnTo>
                <a:lnTo>
                  <a:pt x="4234375" y="2208628"/>
                </a:lnTo>
                <a:lnTo>
                  <a:pt x="3798277" y="2110154"/>
                </a:lnTo>
                <a:lnTo>
                  <a:pt x="3559126" y="2124222"/>
                </a:lnTo>
                <a:lnTo>
                  <a:pt x="3376246" y="2039815"/>
                </a:lnTo>
                <a:lnTo>
                  <a:pt x="3221501" y="2067951"/>
                </a:lnTo>
                <a:lnTo>
                  <a:pt x="3137095" y="1969477"/>
                </a:lnTo>
                <a:lnTo>
                  <a:pt x="3080824" y="2011680"/>
                </a:lnTo>
                <a:lnTo>
                  <a:pt x="2996418" y="1969477"/>
                </a:lnTo>
                <a:lnTo>
                  <a:pt x="2940148" y="1997612"/>
                </a:lnTo>
                <a:lnTo>
                  <a:pt x="2546252" y="1856935"/>
                </a:lnTo>
                <a:lnTo>
                  <a:pt x="2278966" y="1842868"/>
                </a:lnTo>
                <a:lnTo>
                  <a:pt x="2447778" y="1603717"/>
                </a:lnTo>
                <a:lnTo>
                  <a:pt x="2475914" y="1477108"/>
                </a:lnTo>
                <a:lnTo>
                  <a:pt x="2644726" y="1336431"/>
                </a:lnTo>
                <a:lnTo>
                  <a:pt x="2644726" y="1237957"/>
                </a:lnTo>
                <a:lnTo>
                  <a:pt x="2644726" y="1237957"/>
                </a:lnTo>
                <a:lnTo>
                  <a:pt x="2574388" y="1111348"/>
                </a:lnTo>
                <a:lnTo>
                  <a:pt x="2518117" y="745588"/>
                </a:lnTo>
                <a:lnTo>
                  <a:pt x="2405575" y="633046"/>
                </a:lnTo>
                <a:lnTo>
                  <a:pt x="2293034" y="562708"/>
                </a:lnTo>
                <a:lnTo>
                  <a:pt x="2067951" y="436099"/>
                </a:lnTo>
                <a:lnTo>
                  <a:pt x="1856935" y="422031"/>
                </a:lnTo>
                <a:lnTo>
                  <a:pt x="1744394" y="422031"/>
                </a:lnTo>
                <a:lnTo>
                  <a:pt x="1688123" y="351692"/>
                </a:lnTo>
                <a:lnTo>
                  <a:pt x="1702191" y="253219"/>
                </a:lnTo>
                <a:lnTo>
                  <a:pt x="1688123" y="168812"/>
                </a:lnTo>
                <a:lnTo>
                  <a:pt x="1477108" y="154745"/>
                </a:lnTo>
                <a:lnTo>
                  <a:pt x="1322363" y="140677"/>
                </a:lnTo>
                <a:lnTo>
                  <a:pt x="1209821" y="84406"/>
                </a:lnTo>
                <a:lnTo>
                  <a:pt x="1055077" y="0"/>
                </a:lnTo>
                <a:lnTo>
                  <a:pt x="956603" y="112542"/>
                </a:lnTo>
                <a:lnTo>
                  <a:pt x="872197" y="98474"/>
                </a:lnTo>
                <a:lnTo>
                  <a:pt x="759655" y="154745"/>
                </a:lnTo>
                <a:lnTo>
                  <a:pt x="576775" y="140677"/>
                </a:lnTo>
                <a:lnTo>
                  <a:pt x="576775" y="140677"/>
                </a:lnTo>
                <a:lnTo>
                  <a:pt x="478301" y="70339"/>
                </a:lnTo>
                <a:lnTo>
                  <a:pt x="478301" y="70339"/>
                </a:lnTo>
                <a:lnTo>
                  <a:pt x="351692" y="126609"/>
                </a:lnTo>
                <a:lnTo>
                  <a:pt x="309489" y="211015"/>
                </a:lnTo>
                <a:lnTo>
                  <a:pt x="182880" y="323557"/>
                </a:lnTo>
                <a:lnTo>
                  <a:pt x="267286" y="450166"/>
                </a:lnTo>
                <a:lnTo>
                  <a:pt x="407963" y="520505"/>
                </a:lnTo>
                <a:lnTo>
                  <a:pt x="464234" y="647114"/>
                </a:lnTo>
                <a:lnTo>
                  <a:pt x="506437" y="759655"/>
                </a:lnTo>
                <a:lnTo>
                  <a:pt x="590843" y="801859"/>
                </a:lnTo>
                <a:lnTo>
                  <a:pt x="562708" y="928468"/>
                </a:lnTo>
                <a:lnTo>
                  <a:pt x="618978" y="1055077"/>
                </a:lnTo>
                <a:lnTo>
                  <a:pt x="520504" y="1167619"/>
                </a:lnTo>
                <a:lnTo>
                  <a:pt x="436098" y="1280160"/>
                </a:lnTo>
                <a:lnTo>
                  <a:pt x="436098" y="1280160"/>
                </a:lnTo>
                <a:lnTo>
                  <a:pt x="506437" y="1575582"/>
                </a:lnTo>
                <a:lnTo>
                  <a:pt x="576775" y="1617785"/>
                </a:lnTo>
                <a:lnTo>
                  <a:pt x="590843" y="1702191"/>
                </a:lnTo>
                <a:lnTo>
                  <a:pt x="562708" y="1730326"/>
                </a:lnTo>
                <a:lnTo>
                  <a:pt x="464234" y="1716259"/>
                </a:lnTo>
                <a:lnTo>
                  <a:pt x="407963" y="1772529"/>
                </a:lnTo>
                <a:lnTo>
                  <a:pt x="239151" y="1645920"/>
                </a:lnTo>
                <a:lnTo>
                  <a:pt x="281354" y="1603717"/>
                </a:lnTo>
                <a:lnTo>
                  <a:pt x="225083" y="1631852"/>
                </a:lnTo>
                <a:lnTo>
                  <a:pt x="211015" y="1603717"/>
                </a:lnTo>
                <a:lnTo>
                  <a:pt x="253218" y="1561514"/>
                </a:lnTo>
                <a:lnTo>
                  <a:pt x="98474" y="1547446"/>
                </a:lnTo>
                <a:lnTo>
                  <a:pt x="56271" y="1603717"/>
                </a:lnTo>
                <a:lnTo>
                  <a:pt x="70338" y="1688123"/>
                </a:lnTo>
                <a:lnTo>
                  <a:pt x="0" y="1702191"/>
                </a:lnTo>
                <a:lnTo>
                  <a:pt x="98474" y="1730326"/>
                </a:lnTo>
                <a:lnTo>
                  <a:pt x="42203" y="1899139"/>
                </a:lnTo>
                <a:lnTo>
                  <a:pt x="14068" y="1955409"/>
                </a:lnTo>
                <a:lnTo>
                  <a:pt x="84406" y="1969477"/>
                </a:lnTo>
                <a:lnTo>
                  <a:pt x="168812" y="2039815"/>
                </a:lnTo>
                <a:lnTo>
                  <a:pt x="126609" y="2110154"/>
                </a:lnTo>
                <a:lnTo>
                  <a:pt x="126609" y="2110154"/>
                </a:lnTo>
                <a:lnTo>
                  <a:pt x="239151" y="2222695"/>
                </a:lnTo>
                <a:lnTo>
                  <a:pt x="323557" y="2307102"/>
                </a:lnTo>
                <a:lnTo>
                  <a:pt x="407963" y="2349305"/>
                </a:lnTo>
                <a:lnTo>
                  <a:pt x="407963" y="2349305"/>
                </a:lnTo>
                <a:lnTo>
                  <a:pt x="618978" y="2461846"/>
                </a:lnTo>
                <a:lnTo>
                  <a:pt x="689317" y="2461846"/>
                </a:lnTo>
                <a:lnTo>
                  <a:pt x="815926" y="2447779"/>
                </a:lnTo>
                <a:lnTo>
                  <a:pt x="1209821" y="2743200"/>
                </a:lnTo>
                <a:lnTo>
                  <a:pt x="1139483" y="2785403"/>
                </a:lnTo>
                <a:lnTo>
                  <a:pt x="1111348" y="2926080"/>
                </a:lnTo>
                <a:lnTo>
                  <a:pt x="1041009" y="3080825"/>
                </a:lnTo>
                <a:lnTo>
                  <a:pt x="956603" y="3137095"/>
                </a:lnTo>
                <a:lnTo>
                  <a:pt x="872197" y="3094892"/>
                </a:lnTo>
                <a:lnTo>
                  <a:pt x="858129" y="3249637"/>
                </a:lnTo>
                <a:lnTo>
                  <a:pt x="928468" y="3249637"/>
                </a:lnTo>
                <a:lnTo>
                  <a:pt x="886264" y="3348111"/>
                </a:lnTo>
                <a:lnTo>
                  <a:pt x="956603" y="3418449"/>
                </a:lnTo>
                <a:lnTo>
                  <a:pt x="1069144" y="3502855"/>
                </a:lnTo>
                <a:lnTo>
                  <a:pt x="1111348" y="3573194"/>
                </a:lnTo>
                <a:lnTo>
                  <a:pt x="1055077" y="3742006"/>
                </a:lnTo>
                <a:lnTo>
                  <a:pt x="998806" y="3910819"/>
                </a:lnTo>
                <a:lnTo>
                  <a:pt x="1083212" y="4051495"/>
                </a:lnTo>
                <a:lnTo>
                  <a:pt x="1252024" y="4051495"/>
                </a:lnTo>
                <a:lnTo>
                  <a:pt x="1336431" y="4234375"/>
                </a:lnTo>
                <a:lnTo>
                  <a:pt x="1505243" y="4234375"/>
                </a:lnTo>
                <a:lnTo>
                  <a:pt x="1589649" y="4318782"/>
                </a:lnTo>
                <a:lnTo>
                  <a:pt x="1589649" y="4318782"/>
                </a:lnTo>
                <a:lnTo>
                  <a:pt x="1505243" y="4445391"/>
                </a:lnTo>
                <a:lnTo>
                  <a:pt x="1420837" y="4515729"/>
                </a:lnTo>
                <a:lnTo>
                  <a:pt x="1252024" y="4487594"/>
                </a:lnTo>
                <a:lnTo>
                  <a:pt x="1181686" y="4586068"/>
                </a:lnTo>
                <a:lnTo>
                  <a:pt x="1181686" y="4586068"/>
                </a:lnTo>
                <a:lnTo>
                  <a:pt x="1055077" y="4712677"/>
                </a:lnTo>
                <a:lnTo>
                  <a:pt x="1026941" y="4811151"/>
                </a:lnTo>
                <a:lnTo>
                  <a:pt x="956603" y="4754880"/>
                </a:lnTo>
                <a:lnTo>
                  <a:pt x="942535" y="4825219"/>
                </a:lnTo>
                <a:lnTo>
                  <a:pt x="745588" y="4923692"/>
                </a:lnTo>
                <a:lnTo>
                  <a:pt x="647114" y="5064369"/>
                </a:lnTo>
                <a:lnTo>
                  <a:pt x="675249" y="5190979"/>
                </a:lnTo>
                <a:lnTo>
                  <a:pt x="548640" y="5106572"/>
                </a:lnTo>
                <a:lnTo>
                  <a:pt x="548640" y="5106572"/>
                </a:lnTo>
                <a:lnTo>
                  <a:pt x="450166" y="5176911"/>
                </a:lnTo>
                <a:lnTo>
                  <a:pt x="590843" y="5613009"/>
                </a:lnTo>
                <a:lnTo>
                  <a:pt x="590843" y="5711483"/>
                </a:lnTo>
                <a:lnTo>
                  <a:pt x="661181" y="5852160"/>
                </a:lnTo>
                <a:lnTo>
                  <a:pt x="759655" y="5852160"/>
                </a:lnTo>
                <a:lnTo>
                  <a:pt x="872197" y="6077243"/>
                </a:lnTo>
                <a:lnTo>
                  <a:pt x="970671" y="6161649"/>
                </a:lnTo>
                <a:lnTo>
                  <a:pt x="1055077" y="6400800"/>
                </a:lnTo>
                <a:lnTo>
                  <a:pt x="1209821" y="6302326"/>
                </a:lnTo>
                <a:lnTo>
                  <a:pt x="1308295" y="6147582"/>
                </a:lnTo>
                <a:lnTo>
                  <a:pt x="1364566" y="6203852"/>
                </a:lnTo>
                <a:lnTo>
                  <a:pt x="1364566" y="6203852"/>
                </a:lnTo>
                <a:lnTo>
                  <a:pt x="1378634" y="6147582"/>
                </a:lnTo>
                <a:lnTo>
                  <a:pt x="1448972" y="6119446"/>
                </a:lnTo>
                <a:lnTo>
                  <a:pt x="1448972" y="6119446"/>
                </a:lnTo>
                <a:lnTo>
                  <a:pt x="1434904" y="6035040"/>
                </a:lnTo>
                <a:lnTo>
                  <a:pt x="1434904" y="5894363"/>
                </a:lnTo>
                <a:lnTo>
                  <a:pt x="1575581" y="5908431"/>
                </a:lnTo>
                <a:lnTo>
                  <a:pt x="1603717" y="5781822"/>
                </a:lnTo>
                <a:lnTo>
                  <a:pt x="1547446" y="5711483"/>
                </a:lnTo>
                <a:lnTo>
                  <a:pt x="1533378" y="5570806"/>
                </a:lnTo>
                <a:lnTo>
                  <a:pt x="1603717" y="5514535"/>
                </a:lnTo>
                <a:lnTo>
                  <a:pt x="1519311" y="5500468"/>
                </a:lnTo>
                <a:lnTo>
                  <a:pt x="1617784" y="5359791"/>
                </a:lnTo>
                <a:lnTo>
                  <a:pt x="2110154" y="5753686"/>
                </a:lnTo>
                <a:lnTo>
                  <a:pt x="2110154" y="5514535"/>
                </a:lnTo>
                <a:lnTo>
                  <a:pt x="2236763" y="5317588"/>
                </a:lnTo>
                <a:lnTo>
                  <a:pt x="2363372" y="5345723"/>
                </a:lnTo>
                <a:lnTo>
                  <a:pt x="2518117" y="5331655"/>
                </a:lnTo>
                <a:lnTo>
                  <a:pt x="2532184" y="5247249"/>
                </a:lnTo>
                <a:lnTo>
                  <a:pt x="2532184" y="5219114"/>
                </a:lnTo>
                <a:lnTo>
                  <a:pt x="2672861" y="5106572"/>
                </a:lnTo>
                <a:lnTo>
                  <a:pt x="2827606" y="5036234"/>
                </a:lnTo>
                <a:lnTo>
                  <a:pt x="2729132" y="4923692"/>
                </a:lnTo>
                <a:lnTo>
                  <a:pt x="2743200" y="4853354"/>
                </a:lnTo>
                <a:lnTo>
                  <a:pt x="2841674" y="4825219"/>
                </a:lnTo>
                <a:lnTo>
                  <a:pt x="2827606" y="4740812"/>
                </a:lnTo>
                <a:lnTo>
                  <a:pt x="3179298" y="4740812"/>
                </a:lnTo>
                <a:lnTo>
                  <a:pt x="3123028" y="4586068"/>
                </a:lnTo>
                <a:lnTo>
                  <a:pt x="3207434" y="4501662"/>
                </a:lnTo>
                <a:lnTo>
                  <a:pt x="3207434" y="4360985"/>
                </a:lnTo>
                <a:lnTo>
                  <a:pt x="3151163" y="4248443"/>
                </a:lnTo>
                <a:lnTo>
                  <a:pt x="3094892" y="4290646"/>
                </a:lnTo>
                <a:lnTo>
                  <a:pt x="3094892" y="4079631"/>
                </a:lnTo>
                <a:lnTo>
                  <a:pt x="3123028" y="4051495"/>
                </a:lnTo>
                <a:lnTo>
                  <a:pt x="3066757" y="3967089"/>
                </a:lnTo>
                <a:lnTo>
                  <a:pt x="3066757" y="3812345"/>
                </a:lnTo>
                <a:lnTo>
                  <a:pt x="3024554" y="3727939"/>
                </a:lnTo>
                <a:lnTo>
                  <a:pt x="3024554" y="3671668"/>
                </a:lnTo>
                <a:lnTo>
                  <a:pt x="3151163" y="3545059"/>
                </a:lnTo>
                <a:lnTo>
                  <a:pt x="3319975" y="3559126"/>
                </a:lnTo>
                <a:lnTo>
                  <a:pt x="3404381" y="3657600"/>
                </a:lnTo>
                <a:lnTo>
                  <a:pt x="3488788" y="3699803"/>
                </a:lnTo>
                <a:lnTo>
                  <a:pt x="3615397" y="3699803"/>
                </a:lnTo>
                <a:lnTo>
                  <a:pt x="3727938" y="3882683"/>
                </a:lnTo>
                <a:lnTo>
                  <a:pt x="3756074" y="4121834"/>
                </a:lnTo>
                <a:lnTo>
                  <a:pt x="3840480" y="4220308"/>
                </a:lnTo>
                <a:lnTo>
                  <a:pt x="4192172" y="4248443"/>
                </a:lnTo>
                <a:lnTo>
                  <a:pt x="4459458" y="4234375"/>
                </a:lnTo>
                <a:lnTo>
                  <a:pt x="4557932" y="4234375"/>
                </a:lnTo>
                <a:lnTo>
                  <a:pt x="4557932" y="4023360"/>
                </a:lnTo>
                <a:lnTo>
                  <a:pt x="4600135" y="3868615"/>
                </a:lnTo>
                <a:lnTo>
                  <a:pt x="4572000" y="3601329"/>
                </a:lnTo>
                <a:lnTo>
                  <a:pt x="4600135" y="3516923"/>
                </a:lnTo>
                <a:lnTo>
                  <a:pt x="4417255" y="3460652"/>
                </a:lnTo>
                <a:lnTo>
                  <a:pt x="4473526" y="3319975"/>
                </a:lnTo>
                <a:lnTo>
                  <a:pt x="4403188" y="3263705"/>
                </a:lnTo>
                <a:lnTo>
                  <a:pt x="4445391" y="3123028"/>
                </a:lnTo>
                <a:lnTo>
                  <a:pt x="4572000" y="3179299"/>
                </a:lnTo>
                <a:lnTo>
                  <a:pt x="4684541" y="3038622"/>
                </a:lnTo>
                <a:lnTo>
                  <a:pt x="4783015" y="3137095"/>
                </a:lnTo>
                <a:lnTo>
                  <a:pt x="4811151" y="3249637"/>
                </a:lnTo>
                <a:lnTo>
                  <a:pt x="4867421" y="3193366"/>
                </a:lnTo>
                <a:lnTo>
                  <a:pt x="4923692" y="3235569"/>
                </a:lnTo>
                <a:close/>
              </a:path>
            </a:pathLst>
          </a:custGeom>
          <a:solidFill>
            <a:srgbClr val="C5FFDF">
              <a:alpha val="3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2777334" y="1389397"/>
            <a:ext cx="1511457" cy="1511457"/>
          </a:xfrm>
          <a:prstGeom prst="ellipse">
            <a:avLst/>
          </a:prstGeom>
          <a:gradFill>
            <a:gsLst>
              <a:gs pos="0">
                <a:schemeClr val="accent6">
                  <a:lumMod val="110000"/>
                  <a:satMod val="105000"/>
                  <a:tint val="67000"/>
                </a:schemeClr>
              </a:gs>
              <a:gs pos="0">
                <a:schemeClr val="accent6">
                  <a:lumMod val="105000"/>
                  <a:satMod val="103000"/>
                  <a:tint val="73000"/>
                </a:schemeClr>
              </a:gs>
              <a:gs pos="0">
                <a:schemeClr val="accent6">
                  <a:satMod val="109000"/>
                  <a:tint val="81000"/>
                  <a:lumMod val="69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43" name="円/楕円 42"/>
          <p:cNvSpPr/>
          <p:nvPr/>
        </p:nvSpPr>
        <p:spPr>
          <a:xfrm>
            <a:off x="2801853" y="5059938"/>
            <a:ext cx="1165552" cy="1151676"/>
          </a:xfrm>
          <a:prstGeom prst="ellipse">
            <a:avLst/>
          </a:prstGeom>
          <a:gradFill>
            <a:gsLst>
              <a:gs pos="0">
                <a:schemeClr val="accent5">
                  <a:lumMod val="110000"/>
                  <a:satMod val="105000"/>
                  <a:tint val="67000"/>
                </a:schemeClr>
              </a:gs>
              <a:gs pos="0">
                <a:schemeClr val="accent5">
                  <a:lumMod val="105000"/>
                  <a:satMod val="103000"/>
                  <a:tint val="73000"/>
                </a:schemeClr>
              </a:gs>
              <a:gs pos="0">
                <a:schemeClr val="accent5">
                  <a:lumMod val="105000"/>
                  <a:satMod val="103000"/>
                  <a:tint val="73000"/>
                </a:schemeClr>
              </a:gs>
              <a:gs pos="0">
                <a:schemeClr val="accent5">
                  <a:satMod val="109000"/>
                  <a:tint val="81000"/>
                  <a:lumMod val="89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p>
        </p:txBody>
      </p:sp>
      <p:sp>
        <p:nvSpPr>
          <p:cNvPr id="44" name="円/楕円 43"/>
          <p:cNvSpPr/>
          <p:nvPr/>
        </p:nvSpPr>
        <p:spPr>
          <a:xfrm>
            <a:off x="3501531" y="3582151"/>
            <a:ext cx="1369416" cy="1369416"/>
          </a:xfrm>
          <a:prstGeom prst="ellipse">
            <a:avLst/>
          </a:prstGeom>
          <a:gradFill>
            <a:gsLst>
              <a:gs pos="0">
                <a:schemeClr val="accent2">
                  <a:lumMod val="110000"/>
                  <a:satMod val="105000"/>
                  <a:tint val="67000"/>
                </a:schemeClr>
              </a:gs>
              <a:gs pos="0">
                <a:schemeClr val="accent2">
                  <a:lumMod val="105000"/>
                  <a:satMod val="103000"/>
                  <a:tint val="73000"/>
                </a:schemeClr>
              </a:gs>
              <a:gs pos="0">
                <a:schemeClr val="accent2">
                  <a:satMod val="109000"/>
                  <a:tint val="81000"/>
                  <a:lumMod val="83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45" name="円/楕円 44"/>
          <p:cNvSpPr/>
          <p:nvPr/>
        </p:nvSpPr>
        <p:spPr>
          <a:xfrm>
            <a:off x="4464168" y="2724903"/>
            <a:ext cx="1014428" cy="1062200"/>
          </a:xfrm>
          <a:prstGeom prst="ellipse">
            <a:avLst/>
          </a:prstGeom>
          <a:gradFill>
            <a:gsLst>
              <a:gs pos="0">
                <a:schemeClr val="accent4">
                  <a:lumMod val="110000"/>
                  <a:satMod val="105000"/>
                  <a:tint val="67000"/>
                </a:schemeClr>
              </a:gs>
              <a:gs pos="0">
                <a:schemeClr val="accent4">
                  <a:lumMod val="105000"/>
                  <a:satMod val="103000"/>
                  <a:tint val="73000"/>
                </a:schemeClr>
              </a:gs>
              <a:gs pos="0">
                <a:schemeClr val="accent4">
                  <a:satMod val="109000"/>
                  <a:tint val="81000"/>
                  <a:lumMod val="88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47" name="円/楕円 46"/>
          <p:cNvSpPr/>
          <p:nvPr/>
        </p:nvSpPr>
        <p:spPr>
          <a:xfrm>
            <a:off x="5381825" y="3576400"/>
            <a:ext cx="1013464" cy="1061191"/>
          </a:xfrm>
          <a:prstGeom prst="ellipse">
            <a:avLst/>
          </a:prstGeom>
          <a:gradFill>
            <a:gsLst>
              <a:gs pos="0">
                <a:schemeClr val="accent1">
                  <a:lumMod val="110000"/>
                  <a:satMod val="105000"/>
                  <a:tint val="67000"/>
                </a:schemeClr>
              </a:gs>
              <a:gs pos="0">
                <a:schemeClr val="accent1">
                  <a:lumMod val="105000"/>
                  <a:satMod val="103000"/>
                  <a:tint val="73000"/>
                </a:schemeClr>
              </a:gs>
              <a:gs pos="8000">
                <a:schemeClr val="accent1">
                  <a:satMod val="109000"/>
                  <a:tint val="81000"/>
                  <a:lumMod val="89000"/>
                  <a:lumOff val="11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sp>
        <p:nvSpPr>
          <p:cNvPr id="49" name="線吹き出し 2 (枠付き) 48"/>
          <p:cNvSpPr/>
          <p:nvPr/>
        </p:nvSpPr>
        <p:spPr>
          <a:xfrm>
            <a:off x="387227" y="1389397"/>
            <a:ext cx="1564020" cy="893706"/>
          </a:xfrm>
          <a:prstGeom prst="borderCallout2">
            <a:avLst>
              <a:gd name="adj1" fmla="val 76127"/>
              <a:gd name="adj2" fmla="val 178991"/>
              <a:gd name="adj3" fmla="val 49888"/>
              <a:gd name="adj4" fmla="val 144454"/>
              <a:gd name="adj5" fmla="val 50592"/>
              <a:gd name="adj6" fmla="val 99555"/>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観光</a:t>
            </a:r>
            <a:endParaRPr lang="en-US" altLang="ja-JP" sz="2400" dirty="0" smtClean="0">
              <a:solidFill>
                <a:schemeClr val="tx1"/>
              </a:solidFill>
            </a:endParaRPr>
          </a:p>
          <a:p>
            <a:pPr algn="ctr"/>
            <a:r>
              <a:rPr lang="ja-JP" altLang="en-US" sz="2400" dirty="0">
                <a:solidFill>
                  <a:schemeClr val="tx1"/>
                </a:solidFill>
              </a:rPr>
              <a:t>自然</a:t>
            </a:r>
          </a:p>
        </p:txBody>
      </p:sp>
      <p:sp>
        <p:nvSpPr>
          <p:cNvPr id="50" name="角丸四角形 49"/>
          <p:cNvSpPr/>
          <p:nvPr/>
        </p:nvSpPr>
        <p:spPr>
          <a:xfrm>
            <a:off x="387227" y="1089891"/>
            <a:ext cx="1564020" cy="269252"/>
          </a:xfrm>
          <a:prstGeom prst="roundRect">
            <a:avLst/>
          </a:prstGeom>
          <a:gradFill>
            <a:gsLst>
              <a:gs pos="0">
                <a:schemeClr val="accent6">
                  <a:lumMod val="110000"/>
                  <a:satMod val="105000"/>
                  <a:tint val="67000"/>
                </a:schemeClr>
              </a:gs>
              <a:gs pos="0">
                <a:schemeClr val="accent6">
                  <a:lumMod val="105000"/>
                  <a:satMod val="103000"/>
                  <a:tint val="73000"/>
                </a:schemeClr>
              </a:gs>
              <a:gs pos="0">
                <a:schemeClr val="accent6">
                  <a:satMod val="109000"/>
                  <a:tint val="81000"/>
                  <a:lumMod val="69000"/>
                </a:schemeClr>
              </a:gs>
            </a:gsLs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b="1" dirty="0">
                <a:solidFill>
                  <a:schemeClr val="tx1"/>
                </a:solidFill>
              </a:rPr>
              <a:t>新治</a:t>
            </a:r>
          </a:p>
        </p:txBody>
      </p:sp>
      <p:sp>
        <p:nvSpPr>
          <p:cNvPr id="51" name="線吹き出し 2 (枠付き) 50"/>
          <p:cNvSpPr/>
          <p:nvPr/>
        </p:nvSpPr>
        <p:spPr>
          <a:xfrm>
            <a:off x="6706141" y="1389397"/>
            <a:ext cx="1564020" cy="893706"/>
          </a:xfrm>
          <a:prstGeom prst="borderCallout2">
            <a:avLst>
              <a:gd name="adj1" fmla="val 185741"/>
              <a:gd name="adj2" fmla="val -87661"/>
              <a:gd name="adj3" fmla="val 47509"/>
              <a:gd name="adj4" fmla="val -28901"/>
              <a:gd name="adj5" fmla="val 47023"/>
              <a:gd name="adj6" fmla="val 98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工場</a:t>
            </a:r>
            <a:endParaRPr lang="en-US" altLang="ja-JP" sz="2400" dirty="0" smtClean="0">
              <a:solidFill>
                <a:schemeClr val="tx1"/>
              </a:solidFill>
            </a:endParaRPr>
          </a:p>
          <a:p>
            <a:pPr algn="ctr"/>
            <a:r>
              <a:rPr lang="ja-JP" altLang="en-US" sz="2400" dirty="0" smtClean="0">
                <a:solidFill>
                  <a:schemeClr val="tx1"/>
                </a:solidFill>
              </a:rPr>
              <a:t>住宅</a:t>
            </a:r>
            <a:endParaRPr lang="ja-JP" altLang="en-US" sz="2400" dirty="0">
              <a:solidFill>
                <a:schemeClr val="tx1"/>
              </a:solidFill>
            </a:endParaRPr>
          </a:p>
        </p:txBody>
      </p:sp>
      <p:sp>
        <p:nvSpPr>
          <p:cNvPr id="52" name="角丸四角形 51"/>
          <p:cNvSpPr/>
          <p:nvPr/>
        </p:nvSpPr>
        <p:spPr>
          <a:xfrm>
            <a:off x="6706141" y="1089891"/>
            <a:ext cx="1564020" cy="269252"/>
          </a:xfrm>
          <a:prstGeom prst="roundRect">
            <a:avLst/>
          </a:prstGeom>
          <a:gradFill>
            <a:gsLst>
              <a:gs pos="0">
                <a:schemeClr val="accent4">
                  <a:lumMod val="110000"/>
                  <a:satMod val="105000"/>
                  <a:tint val="67000"/>
                </a:schemeClr>
              </a:gs>
              <a:gs pos="0">
                <a:schemeClr val="accent4">
                  <a:lumMod val="105000"/>
                  <a:satMod val="103000"/>
                  <a:tint val="73000"/>
                </a:schemeClr>
              </a:gs>
              <a:gs pos="0">
                <a:schemeClr val="accent4">
                  <a:satMod val="109000"/>
                  <a:tint val="81000"/>
                  <a:lumMod val="88000"/>
                </a:schemeClr>
              </a:gs>
            </a:gsLst>
          </a:gra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b="1" dirty="0">
                <a:solidFill>
                  <a:schemeClr val="tx1"/>
                </a:solidFill>
              </a:rPr>
              <a:t>神立</a:t>
            </a:r>
          </a:p>
        </p:txBody>
      </p:sp>
      <p:sp>
        <p:nvSpPr>
          <p:cNvPr id="53" name="線吹き出し 2 (枠付き) 52"/>
          <p:cNvSpPr/>
          <p:nvPr/>
        </p:nvSpPr>
        <p:spPr>
          <a:xfrm>
            <a:off x="539627" y="4530393"/>
            <a:ext cx="1564020" cy="529545"/>
          </a:xfrm>
          <a:prstGeom prst="borderCallout2">
            <a:avLst>
              <a:gd name="adj1" fmla="val 132141"/>
              <a:gd name="adj2" fmla="val 169652"/>
              <a:gd name="adj3" fmla="val 49888"/>
              <a:gd name="adj4" fmla="val 144454"/>
              <a:gd name="adj5" fmla="val 50592"/>
              <a:gd name="adj6" fmla="val 99555"/>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住宅街</a:t>
            </a:r>
            <a:endParaRPr lang="en-US" altLang="ja-JP" sz="2400" dirty="0" smtClean="0">
              <a:solidFill>
                <a:schemeClr val="tx1"/>
              </a:solidFill>
            </a:endParaRPr>
          </a:p>
        </p:txBody>
      </p:sp>
      <p:sp>
        <p:nvSpPr>
          <p:cNvPr id="54" name="角丸四角形 53"/>
          <p:cNvSpPr/>
          <p:nvPr/>
        </p:nvSpPr>
        <p:spPr>
          <a:xfrm>
            <a:off x="539627" y="4230887"/>
            <a:ext cx="1564020" cy="269252"/>
          </a:xfrm>
          <a:prstGeom prst="roundRect">
            <a:avLst/>
          </a:prstGeom>
          <a:gradFill>
            <a:gsLst>
              <a:gs pos="0">
                <a:schemeClr val="accent5">
                  <a:lumMod val="110000"/>
                  <a:satMod val="105000"/>
                  <a:tint val="67000"/>
                </a:schemeClr>
              </a:gs>
              <a:gs pos="0">
                <a:schemeClr val="accent5">
                  <a:lumMod val="105000"/>
                  <a:satMod val="103000"/>
                  <a:tint val="73000"/>
                </a:schemeClr>
              </a:gs>
              <a:gs pos="0">
                <a:schemeClr val="accent5">
                  <a:lumMod val="105000"/>
                  <a:satMod val="103000"/>
                  <a:tint val="73000"/>
                </a:schemeClr>
              </a:gs>
              <a:gs pos="0">
                <a:schemeClr val="accent5">
                  <a:satMod val="109000"/>
                  <a:tint val="81000"/>
                  <a:lumMod val="89000"/>
                </a:schemeClr>
              </a:gs>
            </a:gsLst>
          </a:gra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b="1" dirty="0">
                <a:solidFill>
                  <a:schemeClr val="tx1"/>
                </a:solidFill>
              </a:rPr>
              <a:t>荒川沖</a:t>
            </a:r>
          </a:p>
        </p:txBody>
      </p:sp>
      <p:sp>
        <p:nvSpPr>
          <p:cNvPr id="55" name="線吹き出し 2 (枠付き) 54"/>
          <p:cNvSpPr/>
          <p:nvPr/>
        </p:nvSpPr>
        <p:spPr>
          <a:xfrm>
            <a:off x="7177299" y="3402897"/>
            <a:ext cx="1564020" cy="893706"/>
          </a:xfrm>
          <a:prstGeom prst="borderCallout2">
            <a:avLst>
              <a:gd name="adj1" fmla="val 93503"/>
              <a:gd name="adj2" fmla="val -67401"/>
              <a:gd name="adj3" fmla="val 50292"/>
              <a:gd name="adj4" fmla="val -31967"/>
              <a:gd name="adj5" fmla="val 50592"/>
              <a:gd name="adj6" fmla="val -379"/>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職・住・商</a:t>
            </a:r>
            <a:endParaRPr lang="en-US" altLang="ja-JP" sz="2400" dirty="0">
              <a:solidFill>
                <a:schemeClr val="tx1"/>
              </a:solidFill>
            </a:endParaRPr>
          </a:p>
        </p:txBody>
      </p:sp>
      <p:sp>
        <p:nvSpPr>
          <p:cNvPr id="56" name="角丸四角形 55"/>
          <p:cNvSpPr/>
          <p:nvPr/>
        </p:nvSpPr>
        <p:spPr>
          <a:xfrm>
            <a:off x="7177299" y="3103391"/>
            <a:ext cx="1564020" cy="269252"/>
          </a:xfrm>
          <a:prstGeom prst="roundRect">
            <a:avLst/>
          </a:prstGeom>
          <a:gradFill>
            <a:gsLst>
              <a:gs pos="0">
                <a:schemeClr val="accent1">
                  <a:lumMod val="110000"/>
                  <a:satMod val="105000"/>
                  <a:tint val="67000"/>
                </a:schemeClr>
              </a:gs>
              <a:gs pos="0">
                <a:schemeClr val="accent1">
                  <a:lumMod val="105000"/>
                  <a:satMod val="103000"/>
                  <a:tint val="73000"/>
                </a:schemeClr>
              </a:gs>
              <a:gs pos="8000">
                <a:schemeClr val="accent1">
                  <a:satMod val="109000"/>
                  <a:tint val="81000"/>
                  <a:lumMod val="89000"/>
                  <a:lumOff val="11000"/>
                </a:schemeClr>
              </a:gs>
            </a:gsLst>
          </a:gra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b="1" dirty="0" smtClean="0">
                <a:solidFill>
                  <a:schemeClr val="tx1"/>
                </a:solidFill>
              </a:rPr>
              <a:t>おおつ野</a:t>
            </a:r>
            <a:endParaRPr lang="ja-JP" altLang="en-US" b="1" dirty="0">
              <a:solidFill>
                <a:schemeClr val="tx1"/>
              </a:solidFill>
            </a:endParaRPr>
          </a:p>
        </p:txBody>
      </p:sp>
      <p:sp>
        <p:nvSpPr>
          <p:cNvPr id="57" name="線吹き出し 2 (枠付き) 56"/>
          <p:cNvSpPr/>
          <p:nvPr/>
        </p:nvSpPr>
        <p:spPr>
          <a:xfrm>
            <a:off x="6188138" y="5396774"/>
            <a:ext cx="1564020" cy="893706"/>
          </a:xfrm>
          <a:prstGeom prst="borderCallout2">
            <a:avLst>
              <a:gd name="adj1" fmla="val -113162"/>
              <a:gd name="adj2" fmla="val -95302"/>
              <a:gd name="adj3" fmla="val -114080"/>
              <a:gd name="adj4" fmla="val -54014"/>
              <a:gd name="adj5" fmla="val 55351"/>
              <a:gd name="adj6" fmla="val 30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商業</a:t>
            </a:r>
            <a:endParaRPr lang="en-US" altLang="ja-JP" sz="2400" dirty="0" smtClean="0">
              <a:solidFill>
                <a:schemeClr val="tx1"/>
              </a:solidFill>
            </a:endParaRPr>
          </a:p>
          <a:p>
            <a:pPr algn="ctr"/>
            <a:r>
              <a:rPr lang="ja-JP" altLang="en-US" sz="2400" dirty="0" smtClean="0">
                <a:solidFill>
                  <a:schemeClr val="tx1"/>
                </a:solidFill>
              </a:rPr>
              <a:t>開発</a:t>
            </a:r>
            <a:endParaRPr lang="ja-JP" altLang="en-US" sz="2400" dirty="0">
              <a:solidFill>
                <a:schemeClr val="tx1"/>
              </a:solidFill>
            </a:endParaRPr>
          </a:p>
        </p:txBody>
      </p:sp>
      <p:sp>
        <p:nvSpPr>
          <p:cNvPr id="58" name="角丸四角形 57"/>
          <p:cNvSpPr/>
          <p:nvPr/>
        </p:nvSpPr>
        <p:spPr>
          <a:xfrm>
            <a:off x="6188138" y="5097268"/>
            <a:ext cx="1564020" cy="269252"/>
          </a:xfrm>
          <a:prstGeom prst="roundRect">
            <a:avLst/>
          </a:prstGeom>
          <a:gradFill>
            <a:gsLst>
              <a:gs pos="0">
                <a:schemeClr val="accent2">
                  <a:lumMod val="110000"/>
                  <a:satMod val="105000"/>
                  <a:tint val="67000"/>
                </a:schemeClr>
              </a:gs>
              <a:gs pos="0">
                <a:schemeClr val="accent2">
                  <a:lumMod val="105000"/>
                  <a:satMod val="103000"/>
                  <a:tint val="73000"/>
                </a:schemeClr>
              </a:gs>
              <a:gs pos="0">
                <a:schemeClr val="accent2">
                  <a:satMod val="109000"/>
                  <a:tint val="81000"/>
                  <a:lumMod val="83000"/>
                </a:schemeClr>
              </a:gs>
            </a:gsLst>
          </a:gra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b="1" dirty="0" smtClean="0">
                <a:solidFill>
                  <a:schemeClr val="tx1"/>
                </a:solidFill>
              </a:rPr>
              <a:t>中心市街地</a:t>
            </a:r>
            <a:endParaRPr lang="ja-JP" altLang="en-US" b="1" dirty="0">
              <a:solidFill>
                <a:schemeClr val="tx1"/>
              </a:solidFill>
            </a:endParaRPr>
          </a:p>
        </p:txBody>
      </p:sp>
    </p:spTree>
    <p:extLst>
      <p:ext uri="{BB962C8B-B14F-4D97-AF65-F5344CB8AC3E}">
        <p14:creationId xmlns:p14="http://schemas.microsoft.com/office/powerpoint/2010/main" val="13952422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55875" y="158731"/>
            <a:ext cx="9016796" cy="46398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400" b="1" dirty="0" smtClean="0">
                <a:solidFill>
                  <a:schemeClr val="tx1"/>
                </a:solidFill>
              </a:rPr>
              <a:t>指揮者タウン　中心市街地</a:t>
            </a:r>
            <a:endParaRPr lang="ja-JP" altLang="en-US" sz="2400" b="1" dirty="0">
              <a:solidFill>
                <a:schemeClr val="tx1"/>
              </a:solidFill>
            </a:endParaRPr>
          </a:p>
        </p:txBody>
      </p:sp>
      <p:grpSp>
        <p:nvGrpSpPr>
          <p:cNvPr id="22" name="グループ化 21"/>
          <p:cNvGrpSpPr/>
          <p:nvPr/>
        </p:nvGrpSpPr>
        <p:grpSpPr>
          <a:xfrm>
            <a:off x="1396763" y="-1150783"/>
            <a:ext cx="7267888" cy="1023425"/>
            <a:chOff x="875464" y="1636121"/>
            <a:chExt cx="7267888" cy="1023425"/>
          </a:xfrm>
        </p:grpSpPr>
        <p:pic>
          <p:nvPicPr>
            <p:cNvPr id="1035"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64" y="1636121"/>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吹き出し 20"/>
            <p:cNvSpPr/>
            <p:nvPr/>
          </p:nvSpPr>
          <p:spPr>
            <a:xfrm>
              <a:off x="2096886" y="1753562"/>
              <a:ext cx="6046466" cy="788544"/>
            </a:xfrm>
            <a:prstGeom prst="wedgeRoundRectCallout">
              <a:avLst>
                <a:gd name="adj1" fmla="val -54656"/>
                <a:gd name="adj2" fmla="val 54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モール５０５よりイオンの方が魅力がある</a:t>
              </a:r>
              <a:r>
                <a:rPr lang="en-US" altLang="ja-JP" sz="2400" dirty="0" smtClean="0"/>
                <a:t>…</a:t>
              </a:r>
            </a:p>
            <a:p>
              <a:r>
                <a:rPr lang="en-US" altLang="ja-JP" sz="2400" dirty="0" smtClean="0"/>
                <a:t>50</a:t>
              </a:r>
              <a:r>
                <a:rPr lang="en-US" altLang="ja-JP" sz="2400" dirty="0"/>
                <a:t>5</a:t>
              </a:r>
              <a:r>
                <a:rPr lang="ja-JP" altLang="en-US" sz="2400" dirty="0" smtClean="0"/>
                <a:t>通るだけ</a:t>
              </a:r>
              <a:r>
                <a:rPr lang="en-US" altLang="ja-JP" sz="2400" dirty="0" smtClean="0"/>
                <a:t>…</a:t>
              </a:r>
              <a:endParaRPr lang="en-US" altLang="ja-JP" sz="2400" dirty="0"/>
            </a:p>
          </p:txBody>
        </p:sp>
      </p:grpSp>
      <p:sp>
        <p:nvSpPr>
          <p:cNvPr id="36" name="正方形/長方形 35"/>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55" name="グループ化 54"/>
          <p:cNvGrpSpPr>
            <a:grpSpLocks noChangeAspect="1"/>
          </p:cNvGrpSpPr>
          <p:nvPr/>
        </p:nvGrpSpPr>
        <p:grpSpPr>
          <a:xfrm>
            <a:off x="-657225" y="-1610450"/>
            <a:ext cx="2933700" cy="1238250"/>
            <a:chOff x="828675" y="2971800"/>
            <a:chExt cx="2933700" cy="1238250"/>
          </a:xfrm>
        </p:grpSpPr>
        <p:sp>
          <p:nvSpPr>
            <p:cNvPr id="19" name="フリーフォーム 18"/>
            <p:cNvSpPr/>
            <p:nvPr/>
          </p:nvSpPr>
          <p:spPr>
            <a:xfrm>
              <a:off x="1571625" y="3181350"/>
              <a:ext cx="2047875" cy="400050"/>
            </a:xfrm>
            <a:custGeom>
              <a:avLst/>
              <a:gdLst>
                <a:gd name="connsiteX0" fmla="*/ 0 w 2047875"/>
                <a:gd name="connsiteY0" fmla="*/ 390525 h 400050"/>
                <a:gd name="connsiteX1" fmla="*/ 9525 w 2047875"/>
                <a:gd name="connsiteY1" fmla="*/ 152400 h 400050"/>
                <a:gd name="connsiteX2" fmla="*/ 409575 w 2047875"/>
                <a:gd name="connsiteY2" fmla="*/ 114300 h 400050"/>
                <a:gd name="connsiteX3" fmla="*/ 695325 w 2047875"/>
                <a:gd name="connsiteY3" fmla="*/ 57150 h 400050"/>
                <a:gd name="connsiteX4" fmla="*/ 923925 w 2047875"/>
                <a:gd name="connsiteY4" fmla="*/ 19050 h 400050"/>
                <a:gd name="connsiteX5" fmla="*/ 1200150 w 2047875"/>
                <a:gd name="connsiteY5" fmla="*/ 0 h 400050"/>
                <a:gd name="connsiteX6" fmla="*/ 1343025 w 2047875"/>
                <a:gd name="connsiteY6" fmla="*/ 0 h 400050"/>
                <a:gd name="connsiteX7" fmla="*/ 1590675 w 2047875"/>
                <a:gd name="connsiteY7" fmla="*/ 0 h 400050"/>
                <a:gd name="connsiteX8" fmla="*/ 1809750 w 2047875"/>
                <a:gd name="connsiteY8" fmla="*/ 9525 h 400050"/>
                <a:gd name="connsiteX9" fmla="*/ 1952625 w 2047875"/>
                <a:gd name="connsiteY9" fmla="*/ 38100 h 400050"/>
                <a:gd name="connsiteX10" fmla="*/ 2028825 w 2047875"/>
                <a:gd name="connsiteY10" fmla="*/ 76200 h 400050"/>
                <a:gd name="connsiteX11" fmla="*/ 2047875 w 2047875"/>
                <a:gd name="connsiteY11" fmla="*/ 400050 h 400050"/>
                <a:gd name="connsiteX12" fmla="*/ 0 w 2047875"/>
                <a:gd name="connsiteY12" fmla="*/ 3905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875" h="400050">
                  <a:moveTo>
                    <a:pt x="0" y="390525"/>
                  </a:moveTo>
                  <a:lnTo>
                    <a:pt x="9525" y="152400"/>
                  </a:lnTo>
                  <a:lnTo>
                    <a:pt x="409575" y="114300"/>
                  </a:lnTo>
                  <a:lnTo>
                    <a:pt x="695325" y="57150"/>
                  </a:lnTo>
                  <a:lnTo>
                    <a:pt x="923925" y="19050"/>
                  </a:lnTo>
                  <a:lnTo>
                    <a:pt x="1200150" y="0"/>
                  </a:lnTo>
                  <a:lnTo>
                    <a:pt x="1343025" y="0"/>
                  </a:lnTo>
                  <a:lnTo>
                    <a:pt x="1590675" y="0"/>
                  </a:lnTo>
                  <a:lnTo>
                    <a:pt x="1809750" y="9525"/>
                  </a:lnTo>
                  <a:lnTo>
                    <a:pt x="1952625" y="38100"/>
                  </a:lnTo>
                  <a:lnTo>
                    <a:pt x="2028825" y="76200"/>
                  </a:lnTo>
                  <a:lnTo>
                    <a:pt x="2047875" y="400050"/>
                  </a:lnTo>
                  <a:lnTo>
                    <a:pt x="0" y="390525"/>
                  </a:lnTo>
                  <a:close/>
                </a:path>
              </a:pathLst>
            </a:custGeom>
            <a:gradFill>
              <a:gsLst>
                <a:gs pos="0">
                  <a:schemeClr val="accent1">
                    <a:tint val="100000"/>
                    <a:shade val="100000"/>
                    <a:satMod val="130000"/>
                  </a:schemeClr>
                </a:gs>
                <a:gs pos="0">
                  <a:schemeClr val="accent1">
                    <a:tint val="50000"/>
                    <a:shade val="100000"/>
                    <a:satMod val="350000"/>
                  </a:schemeClr>
                </a:gs>
              </a:gsLst>
            </a:gra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76325" y="3733800"/>
              <a:ext cx="2533650" cy="47625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96763" y="3581400"/>
              <a:ext cx="2213212" cy="1524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828675" y="2971800"/>
              <a:ext cx="2933700" cy="352425"/>
            </a:xfrm>
            <a:custGeom>
              <a:avLst/>
              <a:gdLst>
                <a:gd name="connsiteX0" fmla="*/ 0 w 2933700"/>
                <a:gd name="connsiteY0" fmla="*/ 190500 h 352425"/>
                <a:gd name="connsiteX1" fmla="*/ 266700 w 2933700"/>
                <a:gd name="connsiteY1" fmla="*/ 285750 h 352425"/>
                <a:gd name="connsiteX2" fmla="*/ 552450 w 2933700"/>
                <a:gd name="connsiteY2" fmla="*/ 342900 h 352425"/>
                <a:gd name="connsiteX3" fmla="*/ 914400 w 2933700"/>
                <a:gd name="connsiteY3" fmla="*/ 352425 h 352425"/>
                <a:gd name="connsiteX4" fmla="*/ 1314450 w 2933700"/>
                <a:gd name="connsiteY4" fmla="*/ 276225 h 352425"/>
                <a:gd name="connsiteX5" fmla="*/ 1419225 w 2933700"/>
                <a:gd name="connsiteY5" fmla="*/ 247650 h 352425"/>
                <a:gd name="connsiteX6" fmla="*/ 1752600 w 2933700"/>
                <a:gd name="connsiteY6" fmla="*/ 209550 h 352425"/>
                <a:gd name="connsiteX7" fmla="*/ 2000250 w 2933700"/>
                <a:gd name="connsiteY7" fmla="*/ 200025 h 352425"/>
                <a:gd name="connsiteX8" fmla="*/ 2457450 w 2933700"/>
                <a:gd name="connsiteY8" fmla="*/ 200025 h 352425"/>
                <a:gd name="connsiteX9" fmla="*/ 2905125 w 2933700"/>
                <a:gd name="connsiteY9" fmla="*/ 304800 h 352425"/>
                <a:gd name="connsiteX10" fmla="*/ 2933700 w 2933700"/>
                <a:gd name="connsiteY10" fmla="*/ 114300 h 352425"/>
                <a:gd name="connsiteX11" fmla="*/ 2505075 w 2933700"/>
                <a:gd name="connsiteY11" fmla="*/ 19050 h 352425"/>
                <a:gd name="connsiteX12" fmla="*/ 2190750 w 2933700"/>
                <a:gd name="connsiteY12" fmla="*/ 0 h 352425"/>
                <a:gd name="connsiteX13" fmla="*/ 1714500 w 2933700"/>
                <a:gd name="connsiteY13" fmla="*/ 0 h 352425"/>
                <a:gd name="connsiteX14" fmla="*/ 1381125 w 2933700"/>
                <a:gd name="connsiteY14" fmla="*/ 57150 h 352425"/>
                <a:gd name="connsiteX15" fmla="*/ 1019175 w 2933700"/>
                <a:gd name="connsiteY15" fmla="*/ 142875 h 352425"/>
                <a:gd name="connsiteX16" fmla="*/ 666750 w 2933700"/>
                <a:gd name="connsiteY16" fmla="*/ 171450 h 352425"/>
                <a:gd name="connsiteX17" fmla="*/ 390525 w 2933700"/>
                <a:gd name="connsiteY17" fmla="*/ 152400 h 352425"/>
                <a:gd name="connsiteX18" fmla="*/ 76200 w 2933700"/>
                <a:gd name="connsiteY18" fmla="*/ 47625 h 352425"/>
                <a:gd name="connsiteX19" fmla="*/ 0 w 2933700"/>
                <a:gd name="connsiteY19" fmla="*/ 1905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33700" h="352425">
                  <a:moveTo>
                    <a:pt x="0" y="190500"/>
                  </a:moveTo>
                  <a:lnTo>
                    <a:pt x="266700" y="285750"/>
                  </a:lnTo>
                  <a:lnTo>
                    <a:pt x="552450" y="342900"/>
                  </a:lnTo>
                  <a:lnTo>
                    <a:pt x="914400" y="352425"/>
                  </a:lnTo>
                  <a:lnTo>
                    <a:pt x="1314450" y="276225"/>
                  </a:lnTo>
                  <a:lnTo>
                    <a:pt x="1419225" y="247650"/>
                  </a:lnTo>
                  <a:lnTo>
                    <a:pt x="1752600" y="209550"/>
                  </a:lnTo>
                  <a:lnTo>
                    <a:pt x="2000250" y="200025"/>
                  </a:lnTo>
                  <a:lnTo>
                    <a:pt x="2457450" y="200025"/>
                  </a:lnTo>
                  <a:lnTo>
                    <a:pt x="2905125" y="304800"/>
                  </a:lnTo>
                  <a:lnTo>
                    <a:pt x="2933700" y="114300"/>
                  </a:lnTo>
                  <a:lnTo>
                    <a:pt x="2505075" y="19050"/>
                  </a:lnTo>
                  <a:lnTo>
                    <a:pt x="2190750" y="0"/>
                  </a:lnTo>
                  <a:lnTo>
                    <a:pt x="1714500" y="0"/>
                  </a:lnTo>
                  <a:lnTo>
                    <a:pt x="1381125" y="57150"/>
                  </a:lnTo>
                  <a:lnTo>
                    <a:pt x="1019175" y="142875"/>
                  </a:lnTo>
                  <a:lnTo>
                    <a:pt x="666750" y="171450"/>
                  </a:lnTo>
                  <a:lnTo>
                    <a:pt x="390525" y="152400"/>
                  </a:lnTo>
                  <a:lnTo>
                    <a:pt x="76200" y="47625"/>
                  </a:lnTo>
                  <a:lnTo>
                    <a:pt x="0" y="190500"/>
                  </a:lnTo>
                  <a:close/>
                </a:path>
              </a:pathLst>
            </a:cu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a:off x="1752600"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1933575"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2105025" y="3300412"/>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2276475" y="3238500"/>
              <a:ext cx="0" cy="31908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2448763" y="3209925"/>
              <a:ext cx="0" cy="3476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26181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28086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3008710" y="3162300"/>
              <a:ext cx="0" cy="4191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3218260"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399235" y="3202780"/>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2" name="Text Box 6"/>
          <p:cNvSpPr txBox="1">
            <a:spLocks noChangeArrowheads="1"/>
          </p:cNvSpPr>
          <p:nvPr/>
        </p:nvSpPr>
        <p:spPr bwMode="auto">
          <a:xfrm>
            <a:off x="3537234" y="1602402"/>
            <a:ext cx="2142558" cy="457200"/>
          </a:xfrm>
          <a:prstGeom prst="rect">
            <a:avLst/>
          </a:prstGeom>
          <a:solidFill>
            <a:schemeClr val="accent1">
              <a:lumMod val="40000"/>
              <a:lumOff val="60000"/>
            </a:schemeClr>
          </a:solidFill>
          <a:ln>
            <a:noFill/>
          </a:ln>
        </p:spPr>
        <p:txBody>
          <a:bodyPr wrap="square">
            <a:spAutoFit/>
          </a:bodyPr>
          <a:lstStyle>
            <a:lvl1pPr>
              <a:defRPr sz="2000">
                <a:solidFill>
                  <a:schemeClr val="tx1"/>
                </a:solidFill>
                <a:latin typeface="Arial" panose="020B0604020202020204" pitchFamily="34" charset="0"/>
                <a:ea typeface="ＭＳ Ｐゴシック" panose="020B0600070205080204" pitchFamily="50" charset="-128"/>
              </a:defRPr>
            </a:lvl1pPr>
            <a:lvl2pPr marL="742950" indent="-285750">
              <a:defRPr sz="2000">
                <a:solidFill>
                  <a:schemeClr val="tx1"/>
                </a:solidFill>
                <a:latin typeface="Arial" panose="020B0604020202020204" pitchFamily="34" charset="0"/>
                <a:ea typeface="ＭＳ Ｐゴシック" panose="020B0600070205080204" pitchFamily="50" charset="-128"/>
              </a:defRPr>
            </a:lvl2pPr>
            <a:lvl3pPr marL="1143000" indent="-228600">
              <a:defRPr sz="2000">
                <a:solidFill>
                  <a:schemeClr val="tx1"/>
                </a:solidFill>
                <a:latin typeface="Arial" panose="020B0604020202020204" pitchFamily="34" charset="0"/>
                <a:ea typeface="ＭＳ Ｐゴシック" panose="020B0600070205080204" pitchFamily="50" charset="-128"/>
              </a:defRPr>
            </a:lvl3pPr>
            <a:lvl4pPr marL="1600200" indent="-228600">
              <a:defRPr sz="2000">
                <a:solidFill>
                  <a:schemeClr val="tx1"/>
                </a:solidFill>
                <a:latin typeface="Arial" panose="020B0604020202020204" pitchFamily="34" charset="0"/>
                <a:ea typeface="ＭＳ Ｐゴシック" panose="020B0600070205080204" pitchFamily="50" charset="-128"/>
              </a:defRPr>
            </a:lvl4pPr>
            <a:lvl5pPr marL="2057400" indent="-228600">
              <a:defRPr sz="20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r>
              <a:rPr kumimoji="1" lang="ja-JP" altLang="en-US" sz="2400" dirty="0" smtClean="0"/>
              <a:t>市役所移転</a:t>
            </a:r>
            <a:endParaRPr kumimoji="1" lang="ja-JP" altLang="en-US" sz="2400" dirty="0"/>
          </a:p>
        </p:txBody>
      </p:sp>
      <p:sp>
        <p:nvSpPr>
          <p:cNvPr id="63" name="Text Box 7"/>
          <p:cNvSpPr txBox="1">
            <a:spLocks noChangeArrowheads="1"/>
          </p:cNvSpPr>
          <p:nvPr/>
        </p:nvSpPr>
        <p:spPr bwMode="auto">
          <a:xfrm>
            <a:off x="1402402" y="1585952"/>
            <a:ext cx="1826850" cy="461665"/>
          </a:xfrm>
          <a:prstGeom prst="rect">
            <a:avLst/>
          </a:prstGeom>
          <a:solidFill>
            <a:schemeClr val="accent1">
              <a:lumMod val="40000"/>
              <a:lumOff val="60000"/>
            </a:schemeClr>
          </a:solidFill>
          <a:ln>
            <a:noFill/>
          </a:ln>
        </p:spPr>
        <p:txBody>
          <a:bodyPr wrap="square">
            <a:spAutoFit/>
          </a:bodyPr>
          <a:lstStyle>
            <a:lvl1pPr>
              <a:defRPr sz="2000">
                <a:solidFill>
                  <a:schemeClr val="tx1"/>
                </a:solidFill>
                <a:latin typeface="Arial" panose="020B0604020202020204" pitchFamily="34" charset="0"/>
                <a:ea typeface="ＭＳ Ｐゴシック" panose="020B0600070205080204" pitchFamily="50" charset="-128"/>
              </a:defRPr>
            </a:lvl1pPr>
            <a:lvl2pPr marL="742950" indent="-285750">
              <a:defRPr sz="2000">
                <a:solidFill>
                  <a:schemeClr val="tx1"/>
                </a:solidFill>
                <a:latin typeface="Arial" panose="020B0604020202020204" pitchFamily="34" charset="0"/>
                <a:ea typeface="ＭＳ Ｐゴシック" panose="020B0600070205080204" pitchFamily="50" charset="-128"/>
              </a:defRPr>
            </a:lvl2pPr>
            <a:lvl3pPr marL="1143000" indent="-228600">
              <a:defRPr sz="2000">
                <a:solidFill>
                  <a:schemeClr val="tx1"/>
                </a:solidFill>
                <a:latin typeface="Arial" panose="020B0604020202020204" pitchFamily="34" charset="0"/>
                <a:ea typeface="ＭＳ Ｐゴシック" panose="020B0600070205080204" pitchFamily="50" charset="-128"/>
              </a:defRPr>
            </a:lvl3pPr>
            <a:lvl4pPr marL="1600200" indent="-228600">
              <a:defRPr sz="2000">
                <a:solidFill>
                  <a:schemeClr val="tx1"/>
                </a:solidFill>
                <a:latin typeface="Arial" panose="020B0604020202020204" pitchFamily="34" charset="0"/>
                <a:ea typeface="ＭＳ Ｐゴシック" panose="020B0600070205080204" pitchFamily="50" charset="-128"/>
              </a:defRPr>
            </a:lvl4pPr>
            <a:lvl5pPr marL="2057400" indent="-228600">
              <a:defRPr sz="20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r>
              <a:rPr kumimoji="1" lang="ja-JP" altLang="en-US" sz="2400" dirty="0" smtClean="0"/>
              <a:t>図書館新設</a:t>
            </a:r>
            <a:endParaRPr kumimoji="1" lang="ja-JP" altLang="en-US" sz="2400" dirty="0"/>
          </a:p>
        </p:txBody>
      </p:sp>
      <p:sp>
        <p:nvSpPr>
          <p:cNvPr id="66" name="Text Box 6"/>
          <p:cNvSpPr txBox="1">
            <a:spLocks noChangeArrowheads="1"/>
          </p:cNvSpPr>
          <p:nvPr/>
        </p:nvSpPr>
        <p:spPr bwMode="auto">
          <a:xfrm>
            <a:off x="5987774" y="1609877"/>
            <a:ext cx="2280889" cy="461665"/>
          </a:xfrm>
          <a:prstGeom prst="rect">
            <a:avLst/>
          </a:prstGeom>
          <a:solidFill>
            <a:schemeClr val="accent1">
              <a:lumMod val="40000"/>
              <a:lumOff val="60000"/>
            </a:schemeClr>
          </a:solidFill>
          <a:ln>
            <a:noFill/>
          </a:ln>
        </p:spPr>
        <p:txBody>
          <a:bodyPr wrap="square">
            <a:spAutoFit/>
          </a:bodyPr>
          <a:lstStyle>
            <a:lvl1pPr>
              <a:defRPr sz="2000">
                <a:solidFill>
                  <a:schemeClr val="tx1"/>
                </a:solidFill>
                <a:latin typeface="Arial" panose="020B0604020202020204" pitchFamily="34" charset="0"/>
                <a:ea typeface="ＭＳ Ｐゴシック" panose="020B0600070205080204" pitchFamily="50" charset="-128"/>
              </a:defRPr>
            </a:lvl1pPr>
            <a:lvl2pPr marL="742950" indent="-285750">
              <a:defRPr sz="2000">
                <a:solidFill>
                  <a:schemeClr val="tx1"/>
                </a:solidFill>
                <a:latin typeface="Arial" panose="020B0604020202020204" pitchFamily="34" charset="0"/>
                <a:ea typeface="ＭＳ Ｐゴシック" panose="020B0600070205080204" pitchFamily="50" charset="-128"/>
              </a:defRPr>
            </a:lvl2pPr>
            <a:lvl3pPr marL="1143000" indent="-228600">
              <a:defRPr sz="2000">
                <a:solidFill>
                  <a:schemeClr val="tx1"/>
                </a:solidFill>
                <a:latin typeface="Arial" panose="020B0604020202020204" pitchFamily="34" charset="0"/>
                <a:ea typeface="ＭＳ Ｐゴシック" panose="020B0600070205080204" pitchFamily="50" charset="-128"/>
              </a:defRPr>
            </a:lvl3pPr>
            <a:lvl4pPr marL="1600200" indent="-228600">
              <a:defRPr sz="2000">
                <a:solidFill>
                  <a:schemeClr val="tx1"/>
                </a:solidFill>
                <a:latin typeface="Arial" panose="020B0604020202020204" pitchFamily="34" charset="0"/>
                <a:ea typeface="ＭＳ Ｐゴシック" panose="020B0600070205080204" pitchFamily="50" charset="-128"/>
              </a:defRPr>
            </a:lvl4pPr>
            <a:lvl5pPr marL="2057400" indent="-228600">
              <a:defRPr sz="20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r>
              <a:rPr kumimoji="1" lang="ja-JP" altLang="en-US" sz="2400" dirty="0" smtClean="0"/>
              <a:t>東京駅との接続</a:t>
            </a:r>
            <a:endParaRPr kumimoji="1" lang="ja-JP" altLang="en-US" sz="2400" dirty="0"/>
          </a:p>
        </p:txBody>
      </p:sp>
      <p:sp>
        <p:nvSpPr>
          <p:cNvPr id="67" name="Rectangle 4"/>
          <p:cNvSpPr>
            <a:spLocks noChangeArrowheads="1"/>
          </p:cNvSpPr>
          <p:nvPr/>
        </p:nvSpPr>
        <p:spPr bwMode="auto">
          <a:xfrm>
            <a:off x="2698130" y="2295318"/>
            <a:ext cx="3820765" cy="542935"/>
          </a:xfrm>
          <a:prstGeom prst="rect">
            <a:avLst/>
          </a:prstGeom>
          <a:solidFill>
            <a:srgbClr val="92D050"/>
          </a:solidFill>
          <a:ln w="9525" algn="ctr">
            <a:solidFill>
              <a:schemeClr val="tx1"/>
            </a:solidFill>
            <a:miter lim="800000"/>
            <a:headEnd/>
            <a:tailEnd/>
          </a:ln>
        </p:spPr>
        <p:txBody>
          <a:bodyPr wrap="none"/>
          <a:lstStyle>
            <a:lvl1pPr>
              <a:defRPr sz="2000">
                <a:solidFill>
                  <a:schemeClr val="tx1"/>
                </a:solidFill>
                <a:latin typeface="Arial" panose="020B0604020202020204" pitchFamily="34" charset="0"/>
                <a:ea typeface="ＭＳ Ｐゴシック" panose="020B0600070205080204" pitchFamily="50" charset="-128"/>
              </a:defRPr>
            </a:lvl1pPr>
            <a:lvl2pPr marL="742950" indent="-285750">
              <a:defRPr sz="2000">
                <a:solidFill>
                  <a:schemeClr val="tx1"/>
                </a:solidFill>
                <a:latin typeface="Arial" panose="020B0604020202020204" pitchFamily="34" charset="0"/>
                <a:ea typeface="ＭＳ Ｐゴシック" panose="020B0600070205080204" pitchFamily="50" charset="-128"/>
              </a:defRPr>
            </a:lvl2pPr>
            <a:lvl3pPr marL="1143000" indent="-228600">
              <a:defRPr sz="2000">
                <a:solidFill>
                  <a:schemeClr val="tx1"/>
                </a:solidFill>
                <a:latin typeface="Arial" panose="020B0604020202020204" pitchFamily="34" charset="0"/>
                <a:ea typeface="ＭＳ Ｐゴシック" panose="020B0600070205080204" pitchFamily="50" charset="-128"/>
              </a:defRPr>
            </a:lvl3pPr>
            <a:lvl4pPr marL="1600200" indent="-228600">
              <a:defRPr sz="2000">
                <a:solidFill>
                  <a:schemeClr val="tx1"/>
                </a:solidFill>
                <a:latin typeface="Arial" panose="020B0604020202020204" pitchFamily="34" charset="0"/>
                <a:ea typeface="ＭＳ Ｐゴシック" panose="020B0600070205080204" pitchFamily="50" charset="-128"/>
              </a:defRPr>
            </a:lvl4pPr>
            <a:lvl5pPr marL="2057400" indent="-228600">
              <a:defRPr sz="2000">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algn="ctr"/>
            <a:r>
              <a:rPr lang="ja-JP" altLang="en-US" sz="2400" dirty="0" smtClean="0"/>
              <a:t>駅前の人口の増加</a:t>
            </a:r>
            <a:endParaRPr lang="ja-JP" altLang="en-US" sz="2400" dirty="0"/>
          </a:p>
        </p:txBody>
      </p:sp>
      <p:sp>
        <p:nvSpPr>
          <p:cNvPr id="37" name="テキスト ボックス 36"/>
          <p:cNvSpPr txBox="1"/>
          <p:nvPr/>
        </p:nvSpPr>
        <p:spPr>
          <a:xfrm>
            <a:off x="412928" y="3320727"/>
            <a:ext cx="1665841" cy="523220"/>
          </a:xfrm>
          <a:prstGeom prst="rect">
            <a:avLst/>
          </a:prstGeom>
          <a:noFill/>
        </p:spPr>
        <p:txBody>
          <a:bodyPr wrap="none" rtlCol="0">
            <a:spAutoFit/>
          </a:bodyPr>
          <a:lstStyle/>
          <a:p>
            <a:r>
              <a:rPr lang="ja-JP" altLang="en-US" sz="2800" dirty="0" smtClean="0"/>
              <a:t>重点施策</a:t>
            </a:r>
            <a:endParaRPr lang="en-US" altLang="ja-JP" sz="2800" dirty="0" smtClean="0"/>
          </a:p>
        </p:txBody>
      </p:sp>
      <p:sp>
        <p:nvSpPr>
          <p:cNvPr id="2" name="テキスト ボックス 1"/>
          <p:cNvSpPr txBox="1"/>
          <p:nvPr/>
        </p:nvSpPr>
        <p:spPr>
          <a:xfrm>
            <a:off x="68581" y="970886"/>
            <a:ext cx="4073288" cy="523220"/>
          </a:xfrm>
          <a:prstGeom prst="rect">
            <a:avLst/>
          </a:prstGeom>
          <a:noFill/>
        </p:spPr>
        <p:txBody>
          <a:bodyPr wrap="square" rtlCol="0">
            <a:spAutoFit/>
          </a:bodyPr>
          <a:lstStyle/>
          <a:p>
            <a:pPr algn="ctr"/>
            <a:r>
              <a:rPr kumimoji="1" lang="ja-JP" altLang="en-US" sz="2800" dirty="0" smtClean="0"/>
              <a:t>重点施策による効果</a:t>
            </a:r>
            <a:endParaRPr kumimoji="1" lang="ja-JP" altLang="en-US" sz="2800" dirty="0"/>
          </a:p>
        </p:txBody>
      </p:sp>
      <p:pic>
        <p:nvPicPr>
          <p:cNvPr id="10" name="図 9"/>
          <p:cNvPicPr>
            <a:picLocks noChangeAspect="1"/>
          </p:cNvPicPr>
          <p:nvPr/>
        </p:nvPicPr>
        <p:blipFill>
          <a:blip r:embed="rId4"/>
          <a:stretch>
            <a:fillRect/>
          </a:stretch>
        </p:blipFill>
        <p:spPr>
          <a:xfrm>
            <a:off x="1966282" y="3874238"/>
            <a:ext cx="5319712" cy="2760499"/>
          </a:xfrm>
          <a:prstGeom prst="rect">
            <a:avLst/>
          </a:prstGeom>
          <a:ln>
            <a:solidFill>
              <a:schemeClr val="tx1"/>
            </a:solidFill>
          </a:ln>
        </p:spPr>
      </p:pic>
      <p:sp>
        <p:nvSpPr>
          <p:cNvPr id="11" name="円/楕円 10"/>
          <p:cNvSpPr/>
          <p:nvPr/>
        </p:nvSpPr>
        <p:spPr>
          <a:xfrm>
            <a:off x="2269312" y="5513695"/>
            <a:ext cx="3312621" cy="668883"/>
          </a:xfrm>
          <a:prstGeom prst="ellipse">
            <a:avLst/>
          </a:prstGeom>
          <a:solidFill>
            <a:srgbClr val="FF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a:spLocks noChangeAspect="1"/>
          </p:cNvSpPr>
          <p:nvPr/>
        </p:nvSpPr>
        <p:spPr>
          <a:xfrm rot="2400000">
            <a:off x="5564869" y="4700157"/>
            <a:ext cx="175315" cy="1098940"/>
          </a:xfrm>
          <a:prstGeom prst="rect">
            <a:avLst/>
          </a:prstGeom>
          <a:solidFill>
            <a:srgbClr val="FF00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rot="2218974">
            <a:off x="4856967" y="4445789"/>
            <a:ext cx="2767331" cy="808202"/>
          </a:xfrm>
          <a:prstGeom prst="ellipse">
            <a:avLst/>
          </a:prstGeom>
          <a:solidFill>
            <a:srgbClr val="FF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7548080" y="5513695"/>
            <a:ext cx="1492581" cy="1038215"/>
            <a:chOff x="7548080" y="5513695"/>
            <a:chExt cx="1492581" cy="1038215"/>
          </a:xfrm>
        </p:grpSpPr>
        <p:sp>
          <p:nvSpPr>
            <p:cNvPr id="49" name="円/楕円 48"/>
            <p:cNvSpPr/>
            <p:nvPr/>
          </p:nvSpPr>
          <p:spPr>
            <a:xfrm>
              <a:off x="7731463" y="5682552"/>
              <a:ext cx="1084949" cy="443453"/>
            </a:xfrm>
            <a:prstGeom prst="ellipse">
              <a:avLst/>
            </a:prstGeom>
            <a:solidFill>
              <a:srgbClr val="FF000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575376" y="6182578"/>
              <a:ext cx="1465285" cy="369332"/>
            </a:xfrm>
            <a:prstGeom prst="rect">
              <a:avLst/>
            </a:prstGeom>
            <a:noFill/>
          </p:spPr>
          <p:txBody>
            <a:bodyPr wrap="square" rtlCol="0">
              <a:spAutoFit/>
            </a:bodyPr>
            <a:lstStyle/>
            <a:p>
              <a:pPr algn="ctr"/>
              <a:r>
                <a:rPr kumimoji="1" lang="ja-JP" altLang="en-US" b="1" dirty="0" smtClean="0"/>
                <a:t>人の流れ</a:t>
              </a:r>
              <a:endParaRPr kumimoji="1" lang="ja-JP" altLang="en-US" b="1" dirty="0"/>
            </a:p>
          </p:txBody>
        </p:sp>
        <p:sp>
          <p:nvSpPr>
            <p:cNvPr id="15" name="正方形/長方形 14"/>
            <p:cNvSpPr/>
            <p:nvPr/>
          </p:nvSpPr>
          <p:spPr>
            <a:xfrm>
              <a:off x="7548080" y="5513695"/>
              <a:ext cx="1465285" cy="103821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下矢印 56"/>
          <p:cNvSpPr/>
          <p:nvPr/>
        </p:nvSpPr>
        <p:spPr>
          <a:xfrm>
            <a:off x="3925414" y="3009677"/>
            <a:ext cx="1306769" cy="569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602253" y="1852099"/>
            <a:ext cx="7966142" cy="4228681"/>
            <a:chOff x="857250" y="1908465"/>
            <a:chExt cx="7616446" cy="3671248"/>
          </a:xfrm>
          <a:solidFill>
            <a:srgbClr val="66FFFF">
              <a:alpha val="90000"/>
            </a:srgbClr>
          </a:solidFill>
        </p:grpSpPr>
        <p:sp>
          <p:nvSpPr>
            <p:cNvPr id="18" name="円/楕円 17"/>
            <p:cNvSpPr/>
            <p:nvPr/>
          </p:nvSpPr>
          <p:spPr>
            <a:xfrm>
              <a:off x="857250" y="1908465"/>
              <a:ext cx="7616446" cy="3671248"/>
            </a:xfrm>
            <a:prstGeom prst="ellipse">
              <a:avLst/>
            </a:prstGeom>
            <a:solidFill>
              <a:srgbClr val="0070C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4800" dirty="0" smtClean="0">
                <a:solidFill>
                  <a:srgbClr val="FF66FF"/>
                </a:solidFill>
              </a:endParaRPr>
            </a:p>
          </p:txBody>
        </p:sp>
        <p:sp>
          <p:nvSpPr>
            <p:cNvPr id="4" name="正方形/長方形 3"/>
            <p:cNvSpPr/>
            <p:nvPr/>
          </p:nvSpPr>
          <p:spPr>
            <a:xfrm>
              <a:off x="1598681" y="2741561"/>
              <a:ext cx="6133584" cy="2308324"/>
            </a:xfrm>
            <a:prstGeom prst="rect">
              <a:avLst/>
            </a:prstGeom>
            <a:noFill/>
          </p:spPr>
          <p:txBody>
            <a:bodyPr wrap="square">
              <a:spAutoFit/>
            </a:bodyPr>
            <a:lstStyle/>
            <a:p>
              <a:pPr lvl="0" algn="ctr"/>
              <a:r>
                <a:rPr lang="ja-JP" altLang="en-US" sz="4800" dirty="0">
                  <a:solidFill>
                    <a:prstClr val="white"/>
                  </a:solidFill>
                </a:rPr>
                <a:t>駅前周辺の新たな人の流れを作り</a:t>
              </a:r>
              <a:r>
                <a:rPr lang="ja-JP" altLang="en-US" sz="4800" dirty="0" smtClean="0">
                  <a:solidFill>
                    <a:srgbClr val="FF66FF"/>
                  </a:solidFill>
                </a:rPr>
                <a:t>にぎわい</a:t>
              </a:r>
              <a:r>
                <a:rPr lang="ja-JP" altLang="en-US" sz="4800" dirty="0" smtClean="0">
                  <a:solidFill>
                    <a:prstClr val="white"/>
                  </a:solidFill>
                </a:rPr>
                <a:t>を生み出す</a:t>
              </a:r>
              <a:endParaRPr lang="en-US" altLang="ja-JP" sz="4800" dirty="0">
                <a:solidFill>
                  <a:srgbClr val="FF66FF"/>
                </a:solidFill>
              </a:endParaRPr>
            </a:p>
          </p:txBody>
        </p:sp>
      </p:grpSp>
    </p:spTree>
    <p:extLst>
      <p:ext uri="{BB962C8B-B14F-4D97-AF65-F5344CB8AC3E}">
        <p14:creationId xmlns:p14="http://schemas.microsoft.com/office/powerpoint/2010/main" val="176220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animBg="1"/>
      <p:bldP spid="12" grpId="0" animBg="1"/>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55875" y="158731"/>
            <a:ext cx="9016796" cy="46398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400" b="1" dirty="0" smtClean="0">
                <a:solidFill>
                  <a:schemeClr val="tx1"/>
                </a:solidFill>
              </a:rPr>
              <a:t>木管タウン　荒川沖</a:t>
            </a:r>
            <a:endParaRPr lang="ja-JP" altLang="en-US" sz="2400" b="1" dirty="0">
              <a:solidFill>
                <a:schemeClr val="tx1"/>
              </a:solidFill>
            </a:endParaRPr>
          </a:p>
        </p:txBody>
      </p:sp>
      <p:sp>
        <p:nvSpPr>
          <p:cNvPr id="11" name="正方形/長方形 10"/>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35" name="Picture 13" descr="C:\Users\山縣　杏香\AppData\Local\Microsoft\Windows\Temporary Internet Files\Content.IE5\8AY63AEH\MC900432610[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9286" y="5494821"/>
            <a:ext cx="1074930" cy="1074930"/>
          </a:xfrm>
          <a:prstGeom prst="rect">
            <a:avLst/>
          </a:prstGeom>
          <a:noFill/>
          <a:extLst>
            <a:ext uri="{909E8E84-426E-40DD-AFC4-6F175D3DCCD1}">
              <a14:hiddenFill xmlns:a14="http://schemas.microsoft.com/office/drawing/2010/main">
                <a:solidFill>
                  <a:srgbClr val="FFFFFF"/>
                </a:solidFill>
              </a14:hiddenFill>
            </a:ext>
          </a:extLst>
        </p:spPr>
      </p:pic>
      <p:sp>
        <p:nvSpPr>
          <p:cNvPr id="36" name="角丸四角形吹き出し 35"/>
          <p:cNvSpPr/>
          <p:nvPr/>
        </p:nvSpPr>
        <p:spPr>
          <a:xfrm>
            <a:off x="3256310" y="4476393"/>
            <a:ext cx="4473478" cy="810271"/>
          </a:xfrm>
          <a:prstGeom prst="wedgeRoundRectCallout">
            <a:avLst>
              <a:gd name="adj1" fmla="val -57825"/>
              <a:gd name="adj2" fmla="val -100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Arial" panose="020B0604020202020204" pitchFamily="34" charset="0"/>
              <a:buChar char="•"/>
            </a:pPr>
            <a:r>
              <a:rPr lang="ja-JP" altLang="en-US" sz="2000" dirty="0"/>
              <a:t>子どもが遊べる公園が欲しい</a:t>
            </a:r>
            <a:endParaRPr lang="en-US" altLang="ja-JP" sz="2000" dirty="0"/>
          </a:p>
          <a:p>
            <a:pPr marL="342900" indent="-342900">
              <a:buFont typeface="Arial" panose="020B0604020202020204" pitchFamily="34" charset="0"/>
              <a:buChar char="•"/>
            </a:pPr>
            <a:r>
              <a:rPr lang="ja-JP" altLang="en-US" sz="2000" dirty="0" smtClean="0"/>
              <a:t>駅前に</a:t>
            </a:r>
            <a:r>
              <a:rPr kumimoji="1" lang="ja-JP" altLang="en-US" sz="2000" dirty="0" smtClean="0"/>
              <a:t>子育て支援施設がほしい</a:t>
            </a:r>
            <a:endParaRPr kumimoji="1" lang="en-US" altLang="ja-JP" sz="2000" dirty="0" smtClean="0"/>
          </a:p>
        </p:txBody>
      </p:sp>
      <p:pic>
        <p:nvPicPr>
          <p:cNvPr id="38" name="Picture 11" descr="C:\Users\山縣　杏香\AppData\Local\Microsoft\Windows\Temporary Internet Files\Content.IE5\08ON69E6\MC900432609[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15179" y="4496190"/>
            <a:ext cx="1023425" cy="1023425"/>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線コネクタ 38"/>
          <p:cNvCxnSpPr/>
          <p:nvPr/>
        </p:nvCxnSpPr>
        <p:spPr>
          <a:xfrm flipV="1">
            <a:off x="83506" y="3565337"/>
            <a:ext cx="8986946" cy="406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角丸四角形吹き出し 39"/>
          <p:cNvSpPr/>
          <p:nvPr/>
        </p:nvSpPr>
        <p:spPr>
          <a:xfrm>
            <a:off x="2830910" y="5623723"/>
            <a:ext cx="5589456" cy="653953"/>
          </a:xfrm>
          <a:prstGeom prst="wedgeRoundRectCallout">
            <a:avLst>
              <a:gd name="adj1" fmla="val -56062"/>
              <a:gd name="adj2" fmla="val -159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panose="020B0604020202020204" pitchFamily="34" charset="0"/>
              <a:buChar char="•"/>
            </a:pPr>
            <a:r>
              <a:rPr lang="ja-JP" altLang="en-US" sz="2000" dirty="0" smtClean="0"/>
              <a:t>駅前にデイサービスが受けれる施設が欲しい</a:t>
            </a:r>
            <a:endParaRPr lang="en-US" altLang="ja-JP" sz="2000" dirty="0" smtClean="0"/>
          </a:p>
          <a:p>
            <a:pPr marL="342900" indent="-342900">
              <a:buFont typeface="Arial" panose="020B0604020202020204" pitchFamily="34" charset="0"/>
              <a:buChar char="•"/>
            </a:pPr>
            <a:r>
              <a:rPr lang="ja-JP" altLang="en-US" sz="2000" dirty="0"/>
              <a:t>同世代</a:t>
            </a:r>
            <a:r>
              <a:rPr lang="ja-JP" altLang="en-US" sz="2000" dirty="0" smtClean="0"/>
              <a:t>の人だけではなく子どもと触れ合いたい</a:t>
            </a:r>
            <a:endParaRPr lang="ja-JP" altLang="en-US" sz="2000" dirty="0"/>
          </a:p>
        </p:txBody>
      </p:sp>
      <p:sp>
        <p:nvSpPr>
          <p:cNvPr id="41" name="テキスト ボックス 40"/>
          <p:cNvSpPr txBox="1"/>
          <p:nvPr/>
        </p:nvSpPr>
        <p:spPr>
          <a:xfrm>
            <a:off x="1262061" y="3730462"/>
            <a:ext cx="6714438" cy="461665"/>
          </a:xfrm>
          <a:prstGeom prst="rect">
            <a:avLst/>
          </a:prstGeom>
          <a:noFill/>
        </p:spPr>
        <p:txBody>
          <a:bodyPr wrap="square" rtlCol="0">
            <a:spAutoFit/>
          </a:bodyPr>
          <a:lstStyle/>
          <a:p>
            <a:pPr algn="ctr"/>
            <a:r>
              <a:rPr lang="en-US" altLang="ja-JP" sz="2400" dirty="0" smtClean="0"/>
              <a:t>11/28</a:t>
            </a:r>
            <a:r>
              <a:rPr lang="ja-JP" altLang="en-US" sz="2400" dirty="0" smtClean="0"/>
              <a:t>　</a:t>
            </a:r>
            <a:r>
              <a:rPr lang="ja-JP" altLang="en-US" sz="2400" u="sng" dirty="0" smtClean="0"/>
              <a:t>荒川沖に</a:t>
            </a:r>
            <a:r>
              <a:rPr lang="ja-JP" altLang="en-US" sz="2400" dirty="0" smtClean="0"/>
              <a:t>て行ったヒアリング結果</a:t>
            </a:r>
          </a:p>
        </p:txBody>
      </p:sp>
      <p:sp>
        <p:nvSpPr>
          <p:cNvPr id="43" name="テキスト ボックス 42"/>
          <p:cNvSpPr txBox="1"/>
          <p:nvPr/>
        </p:nvSpPr>
        <p:spPr>
          <a:xfrm>
            <a:off x="4079003" y="1082353"/>
            <a:ext cx="4585648" cy="830997"/>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400" dirty="0"/>
              <a:t>常磐線の東京駅との接続</a:t>
            </a:r>
          </a:p>
          <a:p>
            <a:pPr marL="342900" indent="-342900">
              <a:buFont typeface="Wingdings" panose="05000000000000000000" pitchFamily="2" charset="2"/>
              <a:buChar char="Ø"/>
            </a:pPr>
            <a:r>
              <a:rPr kumimoji="1" lang="ja-JP" altLang="en-US" sz="2400" dirty="0" smtClean="0"/>
              <a:t>荒川沖駅周辺のバリアフリー化</a:t>
            </a:r>
            <a:endParaRPr kumimoji="1" lang="en-US" altLang="ja-JP" sz="2400" dirty="0" smtClean="0"/>
          </a:p>
        </p:txBody>
      </p:sp>
      <p:sp>
        <p:nvSpPr>
          <p:cNvPr id="44" name="テキスト ボックス 43"/>
          <p:cNvSpPr txBox="1"/>
          <p:nvPr/>
        </p:nvSpPr>
        <p:spPr>
          <a:xfrm>
            <a:off x="570565" y="1246043"/>
            <a:ext cx="3087712" cy="461665"/>
          </a:xfrm>
          <a:prstGeom prst="rect">
            <a:avLst/>
          </a:prstGeom>
          <a:noFill/>
          <a:ln w="28575">
            <a:solidFill>
              <a:schemeClr val="tx1"/>
            </a:solidFill>
          </a:ln>
        </p:spPr>
        <p:txBody>
          <a:bodyPr wrap="square" rtlCol="0">
            <a:spAutoFit/>
          </a:bodyPr>
          <a:lstStyle/>
          <a:p>
            <a:pPr algn="ctr"/>
            <a:r>
              <a:rPr kumimoji="1" lang="ja-JP" altLang="en-US" sz="2400" dirty="0" smtClean="0"/>
              <a:t>現在進んでいる計画</a:t>
            </a:r>
            <a:endParaRPr kumimoji="1" lang="ja-JP" altLang="en-US" sz="2400" dirty="0"/>
          </a:p>
        </p:txBody>
      </p:sp>
      <p:sp>
        <p:nvSpPr>
          <p:cNvPr id="45" name="角丸四角形 44"/>
          <p:cNvSpPr/>
          <p:nvPr/>
        </p:nvSpPr>
        <p:spPr>
          <a:xfrm>
            <a:off x="2099547" y="2528061"/>
            <a:ext cx="4971105" cy="77087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居住人口増加と高齢者への配慮が</a:t>
            </a:r>
            <a:r>
              <a:rPr lang="ja-JP" altLang="en-US" sz="2400" dirty="0" smtClean="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ポイント</a:t>
            </a:r>
            <a:r>
              <a:rPr lang="ja-JP" altLang="en-US" sz="2400" dirty="0" smtClean="0">
                <a:solidFill>
                  <a:schemeClr val="tx1"/>
                </a:solidFill>
                <a:effectLst>
                  <a:outerShdw blurRad="38100" dist="38100" dir="2700000" algn="tl">
                    <a:srgbClr val="000000">
                      <a:alpha val="43137"/>
                    </a:srgbClr>
                  </a:outerShdw>
                </a:effectLst>
                <a:latin typeface="HGPｺﾞｼｯｸM" pitchFamily="50" charset="-128"/>
                <a:ea typeface="HGPｺﾞｼｯｸM" pitchFamily="50" charset="-128"/>
              </a:rPr>
              <a:t>になる</a:t>
            </a:r>
            <a:endParaRPr lang="en-US" altLang="ja-JP" sz="2400" dirty="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
        <p:nvSpPr>
          <p:cNvPr id="57" name="下矢印 56"/>
          <p:cNvSpPr/>
          <p:nvPr/>
        </p:nvSpPr>
        <p:spPr>
          <a:xfrm>
            <a:off x="4122684" y="2109616"/>
            <a:ext cx="966826" cy="329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604754" y="6126974"/>
            <a:ext cx="967563" cy="369332"/>
          </a:xfrm>
          <a:prstGeom prst="rect">
            <a:avLst/>
          </a:prstGeom>
          <a:solidFill>
            <a:schemeClr val="bg1"/>
          </a:solidFill>
          <a:ln>
            <a:solidFill>
              <a:schemeClr val="tx1"/>
            </a:solidFill>
          </a:ln>
        </p:spPr>
        <p:txBody>
          <a:bodyPr wrap="square" rtlCol="0">
            <a:spAutoFit/>
          </a:bodyPr>
          <a:lstStyle/>
          <a:p>
            <a:pPr algn="ctr"/>
            <a:r>
              <a:rPr kumimoji="1" lang="ja-JP" altLang="en-US" b="1" dirty="0" smtClean="0"/>
              <a:t>高齢者</a:t>
            </a:r>
            <a:endParaRPr kumimoji="1" lang="ja-JP" altLang="en-US" b="1" dirty="0"/>
          </a:p>
        </p:txBody>
      </p:sp>
      <p:sp>
        <p:nvSpPr>
          <p:cNvPr id="58" name="正方形/長方形 57"/>
          <p:cNvSpPr/>
          <p:nvPr/>
        </p:nvSpPr>
        <p:spPr>
          <a:xfrm>
            <a:off x="881821" y="4389554"/>
            <a:ext cx="492658" cy="134395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dirty="0"/>
              <a:t>住民</a:t>
            </a:r>
            <a:r>
              <a:rPr lang="ja-JP" altLang="en-US" sz="2000" dirty="0" smtClean="0"/>
              <a:t>の声</a:t>
            </a:r>
            <a:endParaRPr kumimoji="1" lang="ja-JP" altLang="en-US" sz="2000" dirty="0"/>
          </a:p>
        </p:txBody>
      </p:sp>
    </p:spTree>
    <p:extLst>
      <p:ext uri="{BB962C8B-B14F-4D97-AF65-F5344CB8AC3E}">
        <p14:creationId xmlns:p14="http://schemas.microsoft.com/office/powerpoint/2010/main" val="63017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1" grpId="0"/>
      <p:bldP spid="3" grpId="0" animBg="1"/>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正方形/長方形 89"/>
          <p:cNvSpPr/>
          <p:nvPr/>
        </p:nvSpPr>
        <p:spPr>
          <a:xfrm>
            <a:off x="1739375" y="1549013"/>
            <a:ext cx="492658" cy="134395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dirty="0"/>
              <a:t>住民</a:t>
            </a:r>
            <a:r>
              <a:rPr lang="ja-JP" altLang="en-US" sz="2000" dirty="0" smtClean="0"/>
              <a:t>の声</a:t>
            </a:r>
            <a:endParaRPr kumimoji="1" lang="ja-JP" altLang="en-US" sz="2000" dirty="0"/>
          </a:p>
        </p:txBody>
      </p:sp>
      <p:sp>
        <p:nvSpPr>
          <p:cNvPr id="4" name="正方形/長方形 3"/>
          <p:cNvSpPr/>
          <p:nvPr/>
        </p:nvSpPr>
        <p:spPr>
          <a:xfrm>
            <a:off x="68581" y="794137"/>
            <a:ext cx="9016796" cy="598180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5" name="角丸四角形 34"/>
          <p:cNvSpPr/>
          <p:nvPr/>
        </p:nvSpPr>
        <p:spPr>
          <a:xfrm>
            <a:off x="55875" y="158731"/>
            <a:ext cx="9016796" cy="46398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400" b="1" dirty="0" smtClean="0">
                <a:solidFill>
                  <a:schemeClr val="tx1"/>
                </a:solidFill>
              </a:rPr>
              <a:t>木管タウン　荒川沖</a:t>
            </a:r>
            <a:endParaRPr lang="ja-JP" altLang="en-US" sz="2400" b="1" dirty="0">
              <a:solidFill>
                <a:schemeClr val="tx1"/>
              </a:solidFill>
            </a:endParaRPr>
          </a:p>
        </p:txBody>
      </p:sp>
      <p:sp>
        <p:nvSpPr>
          <p:cNvPr id="47" name="フローチャート: 代替処理 15"/>
          <p:cNvSpPr/>
          <p:nvPr/>
        </p:nvSpPr>
        <p:spPr>
          <a:xfrm>
            <a:off x="325693" y="850602"/>
            <a:ext cx="2917234" cy="443578"/>
          </a:xfrm>
          <a:prstGeom prst="flowChartAlternateProcess">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公園・子育て施設</a:t>
            </a:r>
            <a:endParaRPr lang="ja-JP" altLang="en-US" sz="2400" dirty="0">
              <a:solidFill>
                <a:schemeClr val="tx1"/>
              </a:solidFill>
            </a:endParaRPr>
          </a:p>
        </p:txBody>
      </p:sp>
      <p:sp>
        <p:nvSpPr>
          <p:cNvPr id="49" name="テキスト ボックス 48"/>
          <p:cNvSpPr txBox="1"/>
          <p:nvPr/>
        </p:nvSpPr>
        <p:spPr>
          <a:xfrm>
            <a:off x="105012" y="2025898"/>
            <a:ext cx="1333373" cy="523220"/>
          </a:xfrm>
          <a:prstGeom prst="rect">
            <a:avLst/>
          </a:prstGeom>
          <a:noFill/>
        </p:spPr>
        <p:txBody>
          <a:bodyPr wrap="square" rtlCol="0">
            <a:spAutoFit/>
          </a:bodyPr>
          <a:lstStyle/>
          <a:p>
            <a:r>
              <a:rPr lang="en-US" altLang="ja-JP" sz="1400" dirty="0" smtClean="0"/>
              <a:t>2013/11/28</a:t>
            </a:r>
            <a:endParaRPr lang="en-US" altLang="ja-JP" sz="1400" dirty="0"/>
          </a:p>
          <a:p>
            <a:r>
              <a:rPr lang="ja-JP" altLang="en-US" sz="1400" dirty="0" smtClean="0"/>
              <a:t>ヒアリング結果</a:t>
            </a:r>
            <a:endParaRPr kumimoji="1" lang="ja-JP" altLang="en-US" sz="1400" dirty="0"/>
          </a:p>
        </p:txBody>
      </p:sp>
      <p:pic>
        <p:nvPicPr>
          <p:cNvPr id="51"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87236" y="1314511"/>
            <a:ext cx="802803" cy="802803"/>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p:cNvSpPr/>
          <p:nvPr/>
        </p:nvSpPr>
        <p:spPr>
          <a:xfrm>
            <a:off x="4446264" y="1918492"/>
            <a:ext cx="4606315" cy="80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吹き出し 49"/>
          <p:cNvSpPr/>
          <p:nvPr/>
        </p:nvSpPr>
        <p:spPr>
          <a:xfrm>
            <a:off x="3760642" y="1330075"/>
            <a:ext cx="4744252" cy="502431"/>
          </a:xfrm>
          <a:prstGeom prst="wedgeRoundRectCallout">
            <a:avLst>
              <a:gd name="adj1" fmla="val -57825"/>
              <a:gd name="adj2" fmla="val -100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Arial" panose="020B0604020202020204" pitchFamily="34" charset="0"/>
              <a:buChar char="•"/>
            </a:pPr>
            <a:r>
              <a:rPr lang="ja-JP" altLang="en-US" sz="2000" dirty="0" smtClean="0"/>
              <a:t>駅前に</a:t>
            </a:r>
            <a:r>
              <a:rPr kumimoji="1" lang="ja-JP" altLang="en-US" sz="2000" dirty="0" smtClean="0"/>
              <a:t>子育て支援施設がほしい</a:t>
            </a:r>
            <a:endParaRPr kumimoji="1" lang="en-US" altLang="ja-JP" sz="2000" dirty="0" smtClean="0"/>
          </a:p>
        </p:txBody>
      </p:sp>
      <p:cxnSp>
        <p:nvCxnSpPr>
          <p:cNvPr id="66" name="直線コネクタ 65"/>
          <p:cNvCxnSpPr/>
          <p:nvPr/>
        </p:nvCxnSpPr>
        <p:spPr>
          <a:xfrm flipV="1">
            <a:off x="118330" y="3136520"/>
            <a:ext cx="8980365" cy="16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71" name="Picture 13" descr="C:\Users\山縣　杏香\AppData\Local\Microsoft\Windows\Temporary Internet Files\Content.IE5\8AY63AEH\MC90043261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45723" y="2001552"/>
            <a:ext cx="948633" cy="948633"/>
          </a:xfrm>
          <a:prstGeom prst="rect">
            <a:avLst/>
          </a:prstGeom>
          <a:noFill/>
          <a:extLst>
            <a:ext uri="{909E8E84-426E-40DD-AFC4-6F175D3DCCD1}">
              <a14:hiddenFill xmlns:a14="http://schemas.microsoft.com/office/drawing/2010/main">
                <a:solidFill>
                  <a:srgbClr val="FFFFFF"/>
                </a:solidFill>
              </a14:hiddenFill>
            </a:ext>
          </a:extLst>
        </p:spPr>
      </p:pic>
      <p:sp>
        <p:nvSpPr>
          <p:cNvPr id="72" name="角丸四角形吹き出し 71"/>
          <p:cNvSpPr/>
          <p:nvPr/>
        </p:nvSpPr>
        <p:spPr>
          <a:xfrm>
            <a:off x="3503007" y="2203026"/>
            <a:ext cx="5589456" cy="455902"/>
          </a:xfrm>
          <a:prstGeom prst="wedgeRoundRectCallout">
            <a:avLst>
              <a:gd name="adj1" fmla="val -56062"/>
              <a:gd name="adj2" fmla="val -159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panose="020B0604020202020204" pitchFamily="34" charset="0"/>
              <a:buChar char="•"/>
            </a:pPr>
            <a:r>
              <a:rPr lang="ja-JP" altLang="en-US" sz="2000" dirty="0" smtClean="0"/>
              <a:t>駅前にデイサービスが受けれる施設が欲しい</a:t>
            </a:r>
            <a:endParaRPr lang="en-US" altLang="ja-JP" sz="2000" dirty="0" smtClean="0"/>
          </a:p>
        </p:txBody>
      </p:sp>
      <p:sp>
        <p:nvSpPr>
          <p:cNvPr id="73" name="テキスト ボックス 72"/>
          <p:cNvSpPr txBox="1"/>
          <p:nvPr/>
        </p:nvSpPr>
        <p:spPr>
          <a:xfrm>
            <a:off x="2319858" y="2659925"/>
            <a:ext cx="1000361" cy="369332"/>
          </a:xfrm>
          <a:prstGeom prst="rect">
            <a:avLst/>
          </a:prstGeom>
          <a:solidFill>
            <a:schemeClr val="bg1"/>
          </a:solidFill>
          <a:ln>
            <a:solidFill>
              <a:schemeClr val="tx1"/>
            </a:solidFill>
          </a:ln>
        </p:spPr>
        <p:txBody>
          <a:bodyPr wrap="square" rtlCol="0">
            <a:spAutoFit/>
          </a:bodyPr>
          <a:lstStyle/>
          <a:p>
            <a:pPr algn="ctr"/>
            <a:r>
              <a:rPr kumimoji="1" lang="ja-JP" altLang="en-US" b="1" dirty="0" smtClean="0"/>
              <a:t>高齢者</a:t>
            </a:r>
            <a:endParaRPr kumimoji="1" lang="ja-JP" altLang="en-US" b="1" dirty="0"/>
          </a:p>
        </p:txBody>
      </p:sp>
      <p:graphicFrame>
        <p:nvGraphicFramePr>
          <p:cNvPr id="74" name="表 73"/>
          <p:cNvGraphicFramePr>
            <a:graphicFrameLocks noGrp="1"/>
          </p:cNvGraphicFramePr>
          <p:nvPr>
            <p:extLst/>
          </p:nvPr>
        </p:nvGraphicFramePr>
        <p:xfrm>
          <a:off x="226399" y="4282835"/>
          <a:ext cx="2912707" cy="1620770"/>
        </p:xfrm>
        <a:graphic>
          <a:graphicData uri="http://schemas.openxmlformats.org/drawingml/2006/table">
            <a:tbl>
              <a:tblPr firstRow="1" bandRow="1">
                <a:tableStyleId>{5C22544A-7EE6-4342-B048-85BDC9FD1C3A}</a:tableStyleId>
              </a:tblPr>
              <a:tblGrid>
                <a:gridCol w="1697517"/>
                <a:gridCol w="1215190"/>
              </a:tblGrid>
              <a:tr h="517254">
                <a:tc>
                  <a:txBody>
                    <a:bodyPr/>
                    <a:lstStyle/>
                    <a:p>
                      <a:pPr algn="ctr"/>
                      <a:r>
                        <a:rPr kumimoji="1" lang="ja-JP" altLang="en-US" sz="1800" dirty="0" smtClean="0"/>
                        <a:t>地区名</a:t>
                      </a:r>
                      <a:endParaRPr kumimoji="1" lang="ja-JP" altLang="en-US" sz="1800" dirty="0"/>
                    </a:p>
                  </a:txBody>
                  <a:tcPr/>
                </a:tc>
                <a:tc>
                  <a:txBody>
                    <a:bodyPr/>
                    <a:lstStyle/>
                    <a:p>
                      <a:pPr algn="ctr"/>
                      <a:r>
                        <a:rPr kumimoji="1" lang="en-US" altLang="ja-JP" sz="1800" dirty="0" smtClean="0"/>
                        <a:t>0</a:t>
                      </a:r>
                      <a:r>
                        <a:rPr kumimoji="1" lang="ja-JP" altLang="en-US" sz="1800" dirty="0" smtClean="0"/>
                        <a:t>～</a:t>
                      </a:r>
                      <a:r>
                        <a:rPr kumimoji="1" lang="en-US" altLang="ja-JP" sz="1800" dirty="0" smtClean="0"/>
                        <a:t>4</a:t>
                      </a:r>
                      <a:r>
                        <a:rPr kumimoji="1" lang="ja-JP" altLang="en-US" sz="1800" dirty="0" smtClean="0"/>
                        <a:t>歳</a:t>
                      </a:r>
                      <a:endParaRPr kumimoji="1" lang="ja-JP" altLang="en-US" sz="1800" dirty="0"/>
                    </a:p>
                  </a:txBody>
                  <a:tcPr/>
                </a:tc>
              </a:tr>
              <a:tr h="371996">
                <a:tc>
                  <a:txBody>
                    <a:bodyPr/>
                    <a:lstStyle/>
                    <a:p>
                      <a:pPr algn="ctr"/>
                      <a:r>
                        <a:rPr kumimoji="1" lang="ja-JP" altLang="en-US" sz="1800" b="1" dirty="0" smtClean="0"/>
                        <a:t>土浦駅周辺</a:t>
                      </a:r>
                      <a:endParaRPr kumimoji="1" lang="ja-JP" altLang="en-US" sz="1800" b="1" dirty="0"/>
                    </a:p>
                  </a:txBody>
                  <a:tcPr/>
                </a:tc>
                <a:tc>
                  <a:txBody>
                    <a:bodyPr/>
                    <a:lstStyle/>
                    <a:p>
                      <a:pPr algn="ctr"/>
                      <a:r>
                        <a:rPr kumimoji="1" lang="en-US" altLang="ja-JP" sz="1800" b="1" dirty="0" smtClean="0"/>
                        <a:t>808</a:t>
                      </a:r>
                      <a:r>
                        <a:rPr kumimoji="1" lang="ja-JP" altLang="en-US" sz="1800" b="1" dirty="0" smtClean="0"/>
                        <a:t>人</a:t>
                      </a:r>
                      <a:endParaRPr kumimoji="1" lang="ja-JP" altLang="en-US" sz="1800" b="1" dirty="0"/>
                    </a:p>
                  </a:txBody>
                  <a:tcPr/>
                </a:tc>
              </a:tr>
              <a:tr h="356846">
                <a:tc>
                  <a:txBody>
                    <a:bodyPr/>
                    <a:lstStyle/>
                    <a:p>
                      <a:pPr algn="ctr"/>
                      <a:r>
                        <a:rPr kumimoji="1" lang="ja-JP" altLang="en-US" sz="1800" b="1" dirty="0" smtClean="0"/>
                        <a:t>荒川沖駅周辺</a:t>
                      </a:r>
                      <a:endParaRPr kumimoji="1" lang="ja-JP" altLang="en-US" sz="1800" b="1" dirty="0"/>
                    </a:p>
                  </a:txBody>
                  <a:tcPr/>
                </a:tc>
                <a:tc>
                  <a:txBody>
                    <a:bodyPr/>
                    <a:lstStyle/>
                    <a:p>
                      <a:pPr algn="ctr"/>
                      <a:r>
                        <a:rPr kumimoji="1" lang="en-US" altLang="ja-JP" sz="1800" b="1" dirty="0" smtClean="0"/>
                        <a:t>1072</a:t>
                      </a:r>
                      <a:r>
                        <a:rPr kumimoji="1" lang="ja-JP" altLang="en-US" sz="1800" b="1" dirty="0" smtClean="0"/>
                        <a:t>人</a:t>
                      </a:r>
                      <a:endParaRPr kumimoji="1" lang="ja-JP" altLang="en-US" sz="1800" b="1" dirty="0"/>
                    </a:p>
                  </a:txBody>
                  <a:tcPr/>
                </a:tc>
              </a:tr>
              <a:tr h="355988">
                <a:tc>
                  <a:txBody>
                    <a:bodyPr/>
                    <a:lstStyle/>
                    <a:p>
                      <a:pPr algn="ctr"/>
                      <a:r>
                        <a:rPr kumimoji="1" lang="ja-JP" altLang="en-US" sz="1800" b="1" dirty="0" smtClean="0"/>
                        <a:t>神立駅周辺</a:t>
                      </a:r>
                      <a:endParaRPr kumimoji="1" lang="ja-JP" altLang="en-US" sz="1800" b="1" dirty="0"/>
                    </a:p>
                  </a:txBody>
                  <a:tcPr/>
                </a:tc>
                <a:tc>
                  <a:txBody>
                    <a:bodyPr/>
                    <a:lstStyle/>
                    <a:p>
                      <a:pPr algn="ctr"/>
                      <a:r>
                        <a:rPr kumimoji="1" lang="en-US" altLang="ja-JP" sz="1800" b="1" dirty="0" smtClean="0"/>
                        <a:t>563</a:t>
                      </a:r>
                      <a:r>
                        <a:rPr kumimoji="1" lang="ja-JP" altLang="en-US" sz="1800" b="1" dirty="0" smtClean="0"/>
                        <a:t>人</a:t>
                      </a:r>
                      <a:endParaRPr kumimoji="1" lang="ja-JP" altLang="en-US" sz="1800" b="1" dirty="0"/>
                    </a:p>
                  </a:txBody>
                  <a:tcPr/>
                </a:tc>
              </a:tr>
            </a:tbl>
          </a:graphicData>
        </a:graphic>
      </p:graphicFrame>
      <p:sp>
        <p:nvSpPr>
          <p:cNvPr id="75" name="正方形/長方形 74"/>
          <p:cNvSpPr/>
          <p:nvPr/>
        </p:nvSpPr>
        <p:spPr>
          <a:xfrm>
            <a:off x="251526" y="5175471"/>
            <a:ext cx="2850033" cy="3936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角丸四角形吹き出し 75"/>
          <p:cNvSpPr/>
          <p:nvPr/>
        </p:nvSpPr>
        <p:spPr>
          <a:xfrm>
            <a:off x="383046" y="6124074"/>
            <a:ext cx="2174140" cy="601434"/>
          </a:xfrm>
          <a:prstGeom prst="wedgeRoundRectCallout">
            <a:avLst>
              <a:gd name="adj1" fmla="val 23597"/>
              <a:gd name="adj2" fmla="val -135510"/>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子供が多い！</a:t>
            </a:r>
            <a:endParaRPr kumimoji="1" lang="ja-JP" altLang="en-US" sz="2000" b="1" dirty="0">
              <a:solidFill>
                <a:schemeClr val="tx1"/>
              </a:solidFill>
            </a:endParaRPr>
          </a:p>
        </p:txBody>
      </p:sp>
      <p:pic>
        <p:nvPicPr>
          <p:cNvPr id="82" name="図 81" descr="スクリーンショット（2013-12-05 23.26.23）.png"/>
          <p:cNvPicPr>
            <a:picLocks noChangeAspect="1"/>
          </p:cNvPicPr>
          <p:nvPr/>
        </p:nvPicPr>
        <p:blipFill rotWithShape="1">
          <a:blip r:embed="rId5">
            <a:extLst>
              <a:ext uri="{28A0092B-C50C-407E-A947-70E740481C1C}">
                <a14:useLocalDpi xmlns:a14="http://schemas.microsoft.com/office/drawing/2010/main" val="0"/>
              </a:ext>
            </a:extLst>
          </a:blip>
          <a:srcRect l="7976" r="47634" b="14623"/>
          <a:stretch/>
        </p:blipFill>
        <p:spPr>
          <a:xfrm>
            <a:off x="3652059" y="3189473"/>
            <a:ext cx="2303574" cy="3536035"/>
          </a:xfrm>
          <a:prstGeom prst="rect">
            <a:avLst/>
          </a:prstGeom>
          <a:noFill/>
          <a:ln>
            <a:solidFill>
              <a:schemeClr val="tx1"/>
            </a:solidFill>
          </a:ln>
        </p:spPr>
      </p:pic>
      <p:sp>
        <p:nvSpPr>
          <p:cNvPr id="83" name="円/楕円 82"/>
          <p:cNvSpPr/>
          <p:nvPr/>
        </p:nvSpPr>
        <p:spPr>
          <a:xfrm>
            <a:off x="5498877" y="3402871"/>
            <a:ext cx="306866" cy="321215"/>
          </a:xfrm>
          <a:prstGeom prst="ellipse">
            <a:avLst/>
          </a:prstGeom>
          <a:solidFill>
            <a:schemeClr val="accent6"/>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dirty="0" smtClean="0"/>
              <a:t>A</a:t>
            </a:r>
            <a:endParaRPr kumimoji="1" lang="ja-JP" altLang="en-US" dirty="0"/>
          </a:p>
        </p:txBody>
      </p:sp>
      <p:sp>
        <p:nvSpPr>
          <p:cNvPr id="84" name="円/楕円 83"/>
          <p:cNvSpPr/>
          <p:nvPr/>
        </p:nvSpPr>
        <p:spPr>
          <a:xfrm>
            <a:off x="3903978" y="4597520"/>
            <a:ext cx="306866" cy="321215"/>
          </a:xfrm>
          <a:prstGeom prst="ellipse">
            <a:avLst/>
          </a:prstGeom>
          <a:solidFill>
            <a:schemeClr val="accent6"/>
          </a:solidFill>
          <a:ln>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dirty="0"/>
              <a:t>B</a:t>
            </a:r>
            <a:endParaRPr kumimoji="1" lang="ja-JP" altLang="en-US" dirty="0"/>
          </a:p>
        </p:txBody>
      </p:sp>
      <p:graphicFrame>
        <p:nvGraphicFramePr>
          <p:cNvPr id="81" name="表 80"/>
          <p:cNvGraphicFramePr>
            <a:graphicFrameLocks noGrp="1"/>
          </p:cNvGraphicFramePr>
          <p:nvPr>
            <p:extLst/>
          </p:nvPr>
        </p:nvGraphicFramePr>
        <p:xfrm>
          <a:off x="6421536" y="5742388"/>
          <a:ext cx="2126885" cy="731520"/>
        </p:xfrm>
        <a:graphic>
          <a:graphicData uri="http://schemas.openxmlformats.org/drawingml/2006/table">
            <a:tbl>
              <a:tblPr firstRow="1" bandRow="1">
                <a:tableStyleId>{93296810-A885-4BE3-A3E7-6D5BEEA58F35}</a:tableStyleId>
              </a:tblPr>
              <a:tblGrid>
                <a:gridCol w="1176391"/>
                <a:gridCol w="950494"/>
              </a:tblGrid>
              <a:tr h="365760">
                <a:tc>
                  <a:txBody>
                    <a:bodyPr/>
                    <a:lstStyle/>
                    <a:p>
                      <a:pPr algn="ctr"/>
                      <a:r>
                        <a:rPr kumimoji="1" lang="ja-JP" altLang="en-US" sz="1800" dirty="0" smtClean="0">
                          <a:solidFill>
                            <a:schemeClr val="tx1"/>
                          </a:solidFill>
                        </a:rPr>
                        <a:t>高齢者数</a:t>
                      </a:r>
                      <a:endParaRPr kumimoji="1" lang="ja-JP" altLang="en-US" sz="1800" dirty="0">
                        <a:solidFill>
                          <a:schemeClr val="tx1"/>
                        </a:solidFill>
                      </a:endParaRPr>
                    </a:p>
                  </a:txBody>
                  <a:tcPr/>
                </a:tc>
                <a:tc>
                  <a:txBody>
                    <a:bodyPr/>
                    <a:lstStyle/>
                    <a:p>
                      <a:pPr algn="ctr"/>
                      <a:r>
                        <a:rPr kumimoji="1" lang="en-US" altLang="ja-JP" sz="1800" dirty="0" smtClean="0">
                          <a:solidFill>
                            <a:schemeClr val="tx1"/>
                          </a:solidFill>
                        </a:rPr>
                        <a:t>6,382</a:t>
                      </a:r>
                      <a:r>
                        <a:rPr kumimoji="1" lang="ja-JP" altLang="en-US" sz="1800" dirty="0" smtClean="0">
                          <a:solidFill>
                            <a:schemeClr val="tx1"/>
                          </a:solidFill>
                        </a:rPr>
                        <a:t>人</a:t>
                      </a:r>
                      <a:endParaRPr kumimoji="1" lang="ja-JP" altLang="en-US" sz="1800" dirty="0">
                        <a:solidFill>
                          <a:schemeClr val="tx1"/>
                        </a:solidFill>
                      </a:endParaRPr>
                    </a:p>
                  </a:txBody>
                  <a:tcPr/>
                </a:tc>
              </a:tr>
              <a:tr h="365760">
                <a:tc>
                  <a:txBody>
                    <a:bodyPr/>
                    <a:lstStyle/>
                    <a:p>
                      <a:pPr algn="ctr"/>
                      <a:r>
                        <a:rPr kumimoji="1" lang="ja-JP" altLang="en-US" sz="1800" b="1" dirty="0" smtClean="0"/>
                        <a:t>高齢化率</a:t>
                      </a:r>
                      <a:endParaRPr kumimoji="1" lang="ja-JP" altLang="en-US" sz="1800" b="1" dirty="0"/>
                    </a:p>
                  </a:txBody>
                  <a:tcPr/>
                </a:tc>
                <a:tc>
                  <a:txBody>
                    <a:bodyPr/>
                    <a:lstStyle/>
                    <a:p>
                      <a:pPr algn="ctr"/>
                      <a:r>
                        <a:rPr kumimoji="1" lang="en-US" altLang="ja-JP" sz="1800" b="1" dirty="0" smtClean="0"/>
                        <a:t>25</a:t>
                      </a:r>
                      <a:r>
                        <a:rPr kumimoji="1" lang="ja-JP" altLang="en-US" sz="1800" b="1" dirty="0" smtClean="0"/>
                        <a:t>％</a:t>
                      </a:r>
                      <a:endParaRPr kumimoji="1" lang="ja-JP" altLang="en-US" sz="1800" b="1" dirty="0"/>
                    </a:p>
                  </a:txBody>
                  <a:tcPr/>
                </a:tc>
              </a:tr>
            </a:tbl>
          </a:graphicData>
        </a:graphic>
      </p:graphicFrame>
      <p:graphicFrame>
        <p:nvGraphicFramePr>
          <p:cNvPr id="86" name="表 85"/>
          <p:cNvGraphicFramePr>
            <a:graphicFrameLocks noGrp="1"/>
          </p:cNvGraphicFramePr>
          <p:nvPr>
            <p:extLst>
              <p:ext uri="{D42A27DB-BD31-4B8C-83A1-F6EECF244321}">
                <p14:modId xmlns:p14="http://schemas.microsoft.com/office/powerpoint/2010/main" val="1031760892"/>
              </p:ext>
            </p:extLst>
          </p:nvPr>
        </p:nvGraphicFramePr>
        <p:xfrm>
          <a:off x="6003760" y="3315322"/>
          <a:ext cx="2950027" cy="1645920"/>
        </p:xfrm>
        <a:graphic>
          <a:graphicData uri="http://schemas.openxmlformats.org/drawingml/2006/table">
            <a:tbl>
              <a:tblPr firstRow="1" bandRow="1">
                <a:tableStyleId>{10A1B5D5-9B99-4C35-A422-299274C87663}</a:tableStyleId>
              </a:tblPr>
              <a:tblGrid>
                <a:gridCol w="1691357"/>
                <a:gridCol w="1258670"/>
              </a:tblGrid>
              <a:tr h="359868">
                <a:tc>
                  <a:txBody>
                    <a:bodyPr/>
                    <a:lstStyle>
                      <a:lvl1pPr marL="0" algn="l" defTabSz="914400" rtl="0" eaLnBrk="1" latinLnBrk="0" hangingPunct="1">
                        <a:defRPr kumimoji="1" sz="1800" b="1" kern="1200">
                          <a:solidFill>
                            <a:schemeClr val="lt1"/>
                          </a:solidFill>
                          <a:latin typeface="Calibri"/>
                          <a:ea typeface=""/>
                          <a:cs typeface=""/>
                        </a:defRPr>
                      </a:lvl1pPr>
                      <a:lvl2pPr marL="457200" algn="l" defTabSz="914400" rtl="0" eaLnBrk="1" latinLnBrk="0" hangingPunct="1">
                        <a:defRPr kumimoji="1" sz="1800" b="1" kern="1200">
                          <a:solidFill>
                            <a:schemeClr val="lt1"/>
                          </a:solidFill>
                          <a:latin typeface="Calibri"/>
                          <a:ea typeface=""/>
                          <a:cs typeface=""/>
                        </a:defRPr>
                      </a:lvl2pPr>
                      <a:lvl3pPr marL="914400" algn="l" defTabSz="914400" rtl="0" eaLnBrk="1" latinLnBrk="0" hangingPunct="1">
                        <a:defRPr kumimoji="1" sz="1800" b="1" kern="1200">
                          <a:solidFill>
                            <a:schemeClr val="lt1"/>
                          </a:solidFill>
                          <a:latin typeface="Calibri"/>
                          <a:ea typeface=""/>
                          <a:cs typeface=""/>
                        </a:defRPr>
                      </a:lvl3pPr>
                      <a:lvl4pPr marL="1371600" algn="l" defTabSz="914400" rtl="0" eaLnBrk="1" latinLnBrk="0" hangingPunct="1">
                        <a:defRPr kumimoji="1" sz="1800" b="1" kern="1200">
                          <a:solidFill>
                            <a:schemeClr val="lt1"/>
                          </a:solidFill>
                          <a:latin typeface="Calibri"/>
                          <a:ea typeface=""/>
                          <a:cs typeface=""/>
                        </a:defRPr>
                      </a:lvl4pPr>
                      <a:lvl5pPr marL="1828800" algn="l" defTabSz="914400" rtl="0" eaLnBrk="1" latinLnBrk="0" hangingPunct="1">
                        <a:defRPr kumimoji="1" sz="1800" b="1" kern="1200">
                          <a:solidFill>
                            <a:schemeClr val="lt1"/>
                          </a:solidFill>
                          <a:latin typeface="Calibri"/>
                          <a:ea typeface=""/>
                          <a:cs typeface=""/>
                        </a:defRPr>
                      </a:lvl5pPr>
                      <a:lvl6pPr marL="2286000" algn="l" defTabSz="914400" rtl="0" eaLnBrk="1" latinLnBrk="0" hangingPunct="1">
                        <a:defRPr kumimoji="1" sz="1800" b="1" kern="1200">
                          <a:solidFill>
                            <a:schemeClr val="lt1"/>
                          </a:solidFill>
                          <a:latin typeface="Calibri"/>
                          <a:ea typeface=""/>
                          <a:cs typeface=""/>
                        </a:defRPr>
                      </a:lvl6pPr>
                      <a:lvl7pPr marL="2743200" algn="l" defTabSz="914400" rtl="0" eaLnBrk="1" latinLnBrk="0" hangingPunct="1">
                        <a:defRPr kumimoji="1" sz="1800" b="1" kern="1200">
                          <a:solidFill>
                            <a:schemeClr val="lt1"/>
                          </a:solidFill>
                          <a:latin typeface="Calibri"/>
                          <a:ea typeface=""/>
                          <a:cs typeface=""/>
                        </a:defRPr>
                      </a:lvl7pPr>
                      <a:lvl8pPr marL="3200400" algn="l" defTabSz="914400" rtl="0" eaLnBrk="1" latinLnBrk="0" hangingPunct="1">
                        <a:defRPr kumimoji="1" sz="1800" b="1" kern="1200">
                          <a:solidFill>
                            <a:schemeClr val="lt1"/>
                          </a:solidFill>
                          <a:latin typeface="Calibri"/>
                          <a:ea typeface=""/>
                          <a:cs typeface=""/>
                        </a:defRPr>
                      </a:lvl8pPr>
                      <a:lvl9pPr marL="3657600" algn="l" defTabSz="914400" rtl="0" eaLnBrk="1" latinLnBrk="0" hangingPunct="1">
                        <a:defRPr kumimoji="1" sz="1800" b="1" kern="1200">
                          <a:solidFill>
                            <a:schemeClr val="lt1"/>
                          </a:solidFill>
                          <a:latin typeface="Calibri"/>
                          <a:ea typeface=""/>
                          <a:cs typeface=""/>
                        </a:defRPr>
                      </a:lvl9pPr>
                    </a:lstStyle>
                    <a:p>
                      <a:pPr algn="ctr"/>
                      <a:r>
                        <a:rPr kumimoji="1" lang="ja-JP" altLang="en-US" sz="1800" dirty="0" smtClean="0"/>
                        <a:t>デイサービス</a:t>
                      </a:r>
                      <a:endParaRPr kumimoji="1" lang="ja-JP" altLang="en-US" sz="1800" b="1" dirty="0"/>
                    </a:p>
                  </a:txBody>
                  <a:tcPr/>
                </a:tc>
                <a:tc>
                  <a:txBody>
                    <a:bodyPr/>
                    <a:lstStyle>
                      <a:lvl1pPr marL="0" algn="l" defTabSz="914400" rtl="0" eaLnBrk="1" latinLnBrk="0" hangingPunct="1">
                        <a:defRPr kumimoji="1" sz="1800" b="1" kern="1200">
                          <a:solidFill>
                            <a:schemeClr val="lt1"/>
                          </a:solidFill>
                          <a:latin typeface="Calibri"/>
                          <a:ea typeface=""/>
                          <a:cs typeface=""/>
                        </a:defRPr>
                      </a:lvl1pPr>
                      <a:lvl2pPr marL="457200" algn="l" defTabSz="914400" rtl="0" eaLnBrk="1" latinLnBrk="0" hangingPunct="1">
                        <a:defRPr kumimoji="1" sz="1800" b="1" kern="1200">
                          <a:solidFill>
                            <a:schemeClr val="lt1"/>
                          </a:solidFill>
                          <a:latin typeface="Calibri"/>
                          <a:ea typeface=""/>
                          <a:cs typeface=""/>
                        </a:defRPr>
                      </a:lvl2pPr>
                      <a:lvl3pPr marL="914400" algn="l" defTabSz="914400" rtl="0" eaLnBrk="1" latinLnBrk="0" hangingPunct="1">
                        <a:defRPr kumimoji="1" sz="1800" b="1" kern="1200">
                          <a:solidFill>
                            <a:schemeClr val="lt1"/>
                          </a:solidFill>
                          <a:latin typeface="Calibri"/>
                          <a:ea typeface=""/>
                          <a:cs typeface=""/>
                        </a:defRPr>
                      </a:lvl3pPr>
                      <a:lvl4pPr marL="1371600" algn="l" defTabSz="914400" rtl="0" eaLnBrk="1" latinLnBrk="0" hangingPunct="1">
                        <a:defRPr kumimoji="1" sz="1800" b="1" kern="1200">
                          <a:solidFill>
                            <a:schemeClr val="lt1"/>
                          </a:solidFill>
                          <a:latin typeface="Calibri"/>
                          <a:ea typeface=""/>
                          <a:cs typeface=""/>
                        </a:defRPr>
                      </a:lvl4pPr>
                      <a:lvl5pPr marL="1828800" algn="l" defTabSz="914400" rtl="0" eaLnBrk="1" latinLnBrk="0" hangingPunct="1">
                        <a:defRPr kumimoji="1" sz="1800" b="1" kern="1200">
                          <a:solidFill>
                            <a:schemeClr val="lt1"/>
                          </a:solidFill>
                          <a:latin typeface="Calibri"/>
                          <a:ea typeface=""/>
                          <a:cs typeface=""/>
                        </a:defRPr>
                      </a:lvl5pPr>
                      <a:lvl6pPr marL="2286000" algn="l" defTabSz="914400" rtl="0" eaLnBrk="1" latinLnBrk="0" hangingPunct="1">
                        <a:defRPr kumimoji="1" sz="1800" b="1" kern="1200">
                          <a:solidFill>
                            <a:schemeClr val="lt1"/>
                          </a:solidFill>
                          <a:latin typeface="Calibri"/>
                          <a:ea typeface=""/>
                          <a:cs typeface=""/>
                        </a:defRPr>
                      </a:lvl6pPr>
                      <a:lvl7pPr marL="2743200" algn="l" defTabSz="914400" rtl="0" eaLnBrk="1" latinLnBrk="0" hangingPunct="1">
                        <a:defRPr kumimoji="1" sz="1800" b="1" kern="1200">
                          <a:solidFill>
                            <a:schemeClr val="lt1"/>
                          </a:solidFill>
                          <a:latin typeface="Calibri"/>
                          <a:ea typeface=""/>
                          <a:cs typeface=""/>
                        </a:defRPr>
                      </a:lvl7pPr>
                      <a:lvl8pPr marL="3200400" algn="l" defTabSz="914400" rtl="0" eaLnBrk="1" latinLnBrk="0" hangingPunct="1">
                        <a:defRPr kumimoji="1" sz="1800" b="1" kern="1200">
                          <a:solidFill>
                            <a:schemeClr val="lt1"/>
                          </a:solidFill>
                          <a:latin typeface="Calibri"/>
                          <a:ea typeface=""/>
                          <a:cs typeface=""/>
                        </a:defRPr>
                      </a:lvl8pPr>
                      <a:lvl9pPr marL="3657600" algn="l" defTabSz="914400" rtl="0" eaLnBrk="1" latinLnBrk="0" hangingPunct="1">
                        <a:defRPr kumimoji="1" sz="1800" b="1" kern="1200">
                          <a:solidFill>
                            <a:schemeClr val="lt1"/>
                          </a:solidFill>
                          <a:latin typeface="Calibri"/>
                          <a:ea typeface=""/>
                          <a:cs typeface=""/>
                        </a:defRPr>
                      </a:lvl9pPr>
                    </a:lstStyle>
                    <a:p>
                      <a:pPr algn="ctr"/>
                      <a:r>
                        <a:rPr kumimoji="1" lang="ja-JP" altLang="en-US" sz="1800" dirty="0" smtClean="0"/>
                        <a:t>入居定員数</a:t>
                      </a:r>
                      <a:endParaRPr kumimoji="1" lang="ja-JP" altLang="en-US" sz="1800" b="1" dirty="0"/>
                    </a:p>
                  </a:txBody>
                  <a:tcPr/>
                </a:tc>
              </a:tr>
              <a:tr h="359868">
                <a:tc>
                  <a:txBody>
                    <a:bodyPr/>
                    <a:lstStyle>
                      <a:lvl1pPr marL="0" algn="l" defTabSz="914400" rtl="0" eaLnBrk="1" latinLnBrk="0" hangingPunct="1">
                        <a:defRPr kumimoji="1" sz="1800" kern="1200">
                          <a:solidFill>
                            <a:schemeClr val="dk1"/>
                          </a:solidFill>
                          <a:latin typeface="Calibri"/>
                          <a:ea typeface=""/>
                          <a:cs typeface=""/>
                        </a:defRPr>
                      </a:lvl1pPr>
                      <a:lvl2pPr marL="457200" algn="l" defTabSz="914400" rtl="0" eaLnBrk="1" latinLnBrk="0" hangingPunct="1">
                        <a:defRPr kumimoji="1" sz="1800" kern="1200">
                          <a:solidFill>
                            <a:schemeClr val="dk1"/>
                          </a:solidFill>
                          <a:latin typeface="Calibri"/>
                          <a:ea typeface=""/>
                          <a:cs typeface=""/>
                        </a:defRPr>
                      </a:lvl2pPr>
                      <a:lvl3pPr marL="914400" algn="l" defTabSz="914400" rtl="0" eaLnBrk="1" latinLnBrk="0" hangingPunct="1">
                        <a:defRPr kumimoji="1" sz="1800" kern="1200">
                          <a:solidFill>
                            <a:schemeClr val="dk1"/>
                          </a:solidFill>
                          <a:latin typeface="Calibri"/>
                          <a:ea typeface=""/>
                          <a:cs typeface=""/>
                        </a:defRPr>
                      </a:lvl3pPr>
                      <a:lvl4pPr marL="1371600" algn="l" defTabSz="914400" rtl="0" eaLnBrk="1" latinLnBrk="0" hangingPunct="1">
                        <a:defRPr kumimoji="1" sz="1800" kern="1200">
                          <a:solidFill>
                            <a:schemeClr val="dk1"/>
                          </a:solidFill>
                          <a:latin typeface="Calibri"/>
                          <a:ea typeface=""/>
                          <a:cs typeface=""/>
                        </a:defRPr>
                      </a:lvl4pPr>
                      <a:lvl5pPr marL="1828800" algn="l" defTabSz="914400" rtl="0" eaLnBrk="1" latinLnBrk="0" hangingPunct="1">
                        <a:defRPr kumimoji="1" sz="1800" kern="1200">
                          <a:solidFill>
                            <a:schemeClr val="dk1"/>
                          </a:solidFill>
                          <a:latin typeface="Calibri"/>
                          <a:ea typeface=""/>
                          <a:cs typeface=""/>
                        </a:defRPr>
                      </a:lvl5pPr>
                      <a:lvl6pPr marL="2286000" algn="l" defTabSz="914400" rtl="0" eaLnBrk="1" latinLnBrk="0" hangingPunct="1">
                        <a:defRPr kumimoji="1" sz="1800" kern="1200">
                          <a:solidFill>
                            <a:schemeClr val="dk1"/>
                          </a:solidFill>
                          <a:latin typeface="Calibri"/>
                          <a:ea typeface=""/>
                          <a:cs typeface=""/>
                        </a:defRPr>
                      </a:lvl6pPr>
                      <a:lvl7pPr marL="2743200" algn="l" defTabSz="914400" rtl="0" eaLnBrk="1" latinLnBrk="0" hangingPunct="1">
                        <a:defRPr kumimoji="1" sz="1800" kern="1200">
                          <a:solidFill>
                            <a:schemeClr val="dk1"/>
                          </a:solidFill>
                          <a:latin typeface="Calibri"/>
                          <a:ea typeface=""/>
                          <a:cs typeface=""/>
                        </a:defRPr>
                      </a:lvl7pPr>
                      <a:lvl8pPr marL="3200400" algn="l" defTabSz="914400" rtl="0" eaLnBrk="1" latinLnBrk="0" hangingPunct="1">
                        <a:defRPr kumimoji="1" sz="1800" kern="1200">
                          <a:solidFill>
                            <a:schemeClr val="dk1"/>
                          </a:solidFill>
                          <a:latin typeface="Calibri"/>
                          <a:ea typeface=""/>
                          <a:cs typeface=""/>
                        </a:defRPr>
                      </a:lvl8pPr>
                      <a:lvl9pPr marL="3657600" algn="l" defTabSz="914400" rtl="0" eaLnBrk="1" latinLnBrk="0" hangingPunct="1">
                        <a:defRPr kumimoji="1" sz="1800" kern="1200">
                          <a:solidFill>
                            <a:schemeClr val="dk1"/>
                          </a:solidFill>
                          <a:latin typeface="Calibri"/>
                          <a:ea typeface=""/>
                          <a:cs typeface=""/>
                        </a:defRPr>
                      </a:lvl9pPr>
                    </a:lstStyle>
                    <a:p>
                      <a:pPr algn="l"/>
                      <a:r>
                        <a:rPr kumimoji="1" lang="en-US" altLang="ja-JP" sz="1800" b="1" dirty="0" smtClean="0"/>
                        <a:t>A:</a:t>
                      </a:r>
                      <a:r>
                        <a:rPr kumimoji="1" lang="ja-JP" altLang="en-US" sz="1800" b="1" dirty="0" smtClean="0"/>
                        <a:t>もりの家</a:t>
                      </a:r>
                      <a:endParaRPr kumimoji="1" lang="en-US" altLang="ja-JP" sz="1800" b="1" dirty="0" smtClean="0"/>
                    </a:p>
                  </a:txBody>
                  <a:tcPr/>
                </a:tc>
                <a:tc>
                  <a:txBody>
                    <a:bodyPr/>
                    <a:lstStyle>
                      <a:lvl1pPr marL="0" algn="l" defTabSz="914400" rtl="0" eaLnBrk="1" latinLnBrk="0" hangingPunct="1">
                        <a:defRPr kumimoji="1" sz="1800" kern="1200">
                          <a:solidFill>
                            <a:schemeClr val="dk1"/>
                          </a:solidFill>
                          <a:latin typeface="Calibri"/>
                          <a:ea typeface=""/>
                          <a:cs typeface=""/>
                        </a:defRPr>
                      </a:lvl1pPr>
                      <a:lvl2pPr marL="457200" algn="l" defTabSz="914400" rtl="0" eaLnBrk="1" latinLnBrk="0" hangingPunct="1">
                        <a:defRPr kumimoji="1" sz="1800" kern="1200">
                          <a:solidFill>
                            <a:schemeClr val="dk1"/>
                          </a:solidFill>
                          <a:latin typeface="Calibri"/>
                          <a:ea typeface=""/>
                          <a:cs typeface=""/>
                        </a:defRPr>
                      </a:lvl2pPr>
                      <a:lvl3pPr marL="914400" algn="l" defTabSz="914400" rtl="0" eaLnBrk="1" latinLnBrk="0" hangingPunct="1">
                        <a:defRPr kumimoji="1" sz="1800" kern="1200">
                          <a:solidFill>
                            <a:schemeClr val="dk1"/>
                          </a:solidFill>
                          <a:latin typeface="Calibri"/>
                          <a:ea typeface=""/>
                          <a:cs typeface=""/>
                        </a:defRPr>
                      </a:lvl3pPr>
                      <a:lvl4pPr marL="1371600" algn="l" defTabSz="914400" rtl="0" eaLnBrk="1" latinLnBrk="0" hangingPunct="1">
                        <a:defRPr kumimoji="1" sz="1800" kern="1200">
                          <a:solidFill>
                            <a:schemeClr val="dk1"/>
                          </a:solidFill>
                          <a:latin typeface="Calibri"/>
                          <a:ea typeface=""/>
                          <a:cs typeface=""/>
                        </a:defRPr>
                      </a:lvl4pPr>
                      <a:lvl5pPr marL="1828800" algn="l" defTabSz="914400" rtl="0" eaLnBrk="1" latinLnBrk="0" hangingPunct="1">
                        <a:defRPr kumimoji="1" sz="1800" kern="1200">
                          <a:solidFill>
                            <a:schemeClr val="dk1"/>
                          </a:solidFill>
                          <a:latin typeface="Calibri"/>
                          <a:ea typeface=""/>
                          <a:cs typeface=""/>
                        </a:defRPr>
                      </a:lvl5pPr>
                      <a:lvl6pPr marL="2286000" algn="l" defTabSz="914400" rtl="0" eaLnBrk="1" latinLnBrk="0" hangingPunct="1">
                        <a:defRPr kumimoji="1" sz="1800" kern="1200">
                          <a:solidFill>
                            <a:schemeClr val="dk1"/>
                          </a:solidFill>
                          <a:latin typeface="Calibri"/>
                          <a:ea typeface=""/>
                          <a:cs typeface=""/>
                        </a:defRPr>
                      </a:lvl6pPr>
                      <a:lvl7pPr marL="2743200" algn="l" defTabSz="914400" rtl="0" eaLnBrk="1" latinLnBrk="0" hangingPunct="1">
                        <a:defRPr kumimoji="1" sz="1800" kern="1200">
                          <a:solidFill>
                            <a:schemeClr val="dk1"/>
                          </a:solidFill>
                          <a:latin typeface="Calibri"/>
                          <a:ea typeface=""/>
                          <a:cs typeface=""/>
                        </a:defRPr>
                      </a:lvl7pPr>
                      <a:lvl8pPr marL="3200400" algn="l" defTabSz="914400" rtl="0" eaLnBrk="1" latinLnBrk="0" hangingPunct="1">
                        <a:defRPr kumimoji="1" sz="1800" kern="1200">
                          <a:solidFill>
                            <a:schemeClr val="dk1"/>
                          </a:solidFill>
                          <a:latin typeface="Calibri"/>
                          <a:ea typeface=""/>
                          <a:cs typeface=""/>
                        </a:defRPr>
                      </a:lvl8pPr>
                      <a:lvl9pPr marL="3657600" algn="l" defTabSz="914400" rtl="0" eaLnBrk="1" latinLnBrk="0" hangingPunct="1">
                        <a:defRPr kumimoji="1" sz="1800" kern="1200">
                          <a:solidFill>
                            <a:schemeClr val="dk1"/>
                          </a:solidFill>
                          <a:latin typeface="Calibri"/>
                          <a:ea typeface=""/>
                          <a:cs typeface=""/>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dirty="0" smtClean="0"/>
                        <a:t>54</a:t>
                      </a:r>
                      <a:r>
                        <a:rPr kumimoji="1" lang="ja-JP" altLang="en-US" sz="1800" b="1" dirty="0" smtClean="0"/>
                        <a:t>名</a:t>
                      </a:r>
                    </a:p>
                  </a:txBody>
                  <a:tcPr/>
                </a:tc>
              </a:tr>
              <a:tr h="360546">
                <a:tc>
                  <a:txBody>
                    <a:bodyPr/>
                    <a:lstStyle>
                      <a:lvl1pPr marL="0" algn="l" defTabSz="914400" rtl="0" eaLnBrk="1" latinLnBrk="0" hangingPunct="1">
                        <a:defRPr kumimoji="1" sz="1800" kern="1200">
                          <a:solidFill>
                            <a:schemeClr val="dk1"/>
                          </a:solidFill>
                          <a:latin typeface="Calibri"/>
                          <a:ea typeface=""/>
                          <a:cs typeface=""/>
                        </a:defRPr>
                      </a:lvl1pPr>
                      <a:lvl2pPr marL="457200" algn="l" defTabSz="914400" rtl="0" eaLnBrk="1" latinLnBrk="0" hangingPunct="1">
                        <a:defRPr kumimoji="1" sz="1800" kern="1200">
                          <a:solidFill>
                            <a:schemeClr val="dk1"/>
                          </a:solidFill>
                          <a:latin typeface="Calibri"/>
                          <a:ea typeface=""/>
                          <a:cs typeface=""/>
                        </a:defRPr>
                      </a:lvl2pPr>
                      <a:lvl3pPr marL="914400" algn="l" defTabSz="914400" rtl="0" eaLnBrk="1" latinLnBrk="0" hangingPunct="1">
                        <a:defRPr kumimoji="1" sz="1800" kern="1200">
                          <a:solidFill>
                            <a:schemeClr val="dk1"/>
                          </a:solidFill>
                          <a:latin typeface="Calibri"/>
                          <a:ea typeface=""/>
                          <a:cs typeface=""/>
                        </a:defRPr>
                      </a:lvl3pPr>
                      <a:lvl4pPr marL="1371600" algn="l" defTabSz="914400" rtl="0" eaLnBrk="1" latinLnBrk="0" hangingPunct="1">
                        <a:defRPr kumimoji="1" sz="1800" kern="1200">
                          <a:solidFill>
                            <a:schemeClr val="dk1"/>
                          </a:solidFill>
                          <a:latin typeface="Calibri"/>
                          <a:ea typeface=""/>
                          <a:cs typeface=""/>
                        </a:defRPr>
                      </a:lvl4pPr>
                      <a:lvl5pPr marL="1828800" algn="l" defTabSz="914400" rtl="0" eaLnBrk="1" latinLnBrk="0" hangingPunct="1">
                        <a:defRPr kumimoji="1" sz="1800" kern="1200">
                          <a:solidFill>
                            <a:schemeClr val="dk1"/>
                          </a:solidFill>
                          <a:latin typeface="Calibri"/>
                          <a:ea typeface=""/>
                          <a:cs typeface=""/>
                        </a:defRPr>
                      </a:lvl5pPr>
                      <a:lvl6pPr marL="2286000" algn="l" defTabSz="914400" rtl="0" eaLnBrk="1" latinLnBrk="0" hangingPunct="1">
                        <a:defRPr kumimoji="1" sz="1800" kern="1200">
                          <a:solidFill>
                            <a:schemeClr val="dk1"/>
                          </a:solidFill>
                          <a:latin typeface="Calibri"/>
                          <a:ea typeface=""/>
                          <a:cs typeface=""/>
                        </a:defRPr>
                      </a:lvl6pPr>
                      <a:lvl7pPr marL="2743200" algn="l" defTabSz="914400" rtl="0" eaLnBrk="1" latinLnBrk="0" hangingPunct="1">
                        <a:defRPr kumimoji="1" sz="1800" kern="1200">
                          <a:solidFill>
                            <a:schemeClr val="dk1"/>
                          </a:solidFill>
                          <a:latin typeface="Calibri"/>
                          <a:ea typeface=""/>
                          <a:cs typeface=""/>
                        </a:defRPr>
                      </a:lvl7pPr>
                      <a:lvl8pPr marL="3200400" algn="l" defTabSz="914400" rtl="0" eaLnBrk="1" latinLnBrk="0" hangingPunct="1">
                        <a:defRPr kumimoji="1" sz="1800" kern="1200">
                          <a:solidFill>
                            <a:schemeClr val="dk1"/>
                          </a:solidFill>
                          <a:latin typeface="Calibri"/>
                          <a:ea typeface=""/>
                          <a:cs typeface=""/>
                        </a:defRPr>
                      </a:lvl8pPr>
                      <a:lvl9pPr marL="3657600" algn="l" defTabSz="914400" rtl="0" eaLnBrk="1" latinLnBrk="0" hangingPunct="1">
                        <a:defRPr kumimoji="1" sz="1800" kern="1200">
                          <a:solidFill>
                            <a:schemeClr val="dk1"/>
                          </a:solidFill>
                          <a:latin typeface="Calibri"/>
                          <a:ea typeface=""/>
                          <a:cs typeface=""/>
                        </a:defRPr>
                      </a:lvl9pPr>
                    </a:lstStyle>
                    <a:p>
                      <a:pPr algn="l"/>
                      <a:r>
                        <a:rPr kumimoji="1" lang="en-US" altLang="ja-JP" sz="1800" b="1" dirty="0" smtClean="0"/>
                        <a:t>B:</a:t>
                      </a:r>
                      <a:r>
                        <a:rPr kumimoji="1" lang="ja-JP" altLang="en-US" sz="1800" b="1" dirty="0" smtClean="0"/>
                        <a:t>オレンジ</a:t>
                      </a:r>
                      <a:endParaRPr kumimoji="1" lang="en-US" altLang="ja-JP" sz="1800" b="1" dirty="0" smtClean="0"/>
                    </a:p>
                    <a:p>
                      <a:pPr algn="l"/>
                      <a:r>
                        <a:rPr kumimoji="1" lang="en-US" altLang="ja-JP" sz="1800" b="1" dirty="0" smtClean="0"/>
                        <a:t>      </a:t>
                      </a:r>
                      <a:r>
                        <a:rPr kumimoji="1" lang="ja-JP" altLang="en-US" sz="1800" b="1" dirty="0" smtClean="0"/>
                        <a:t>ハウス</a:t>
                      </a:r>
                      <a:endParaRPr kumimoji="1" lang="en-US" altLang="ja-JP" sz="1800" b="1" dirty="0" smtClean="0"/>
                    </a:p>
                  </a:txBody>
                  <a:tcPr/>
                </a:tc>
                <a:tc>
                  <a:txBody>
                    <a:bodyPr/>
                    <a:lstStyle>
                      <a:lvl1pPr marL="0" algn="l" defTabSz="914400" rtl="0" eaLnBrk="1" latinLnBrk="0" hangingPunct="1">
                        <a:defRPr kumimoji="1" sz="1800" kern="1200">
                          <a:solidFill>
                            <a:schemeClr val="dk1"/>
                          </a:solidFill>
                          <a:latin typeface="Calibri"/>
                          <a:ea typeface=""/>
                          <a:cs typeface=""/>
                        </a:defRPr>
                      </a:lvl1pPr>
                      <a:lvl2pPr marL="457200" algn="l" defTabSz="914400" rtl="0" eaLnBrk="1" latinLnBrk="0" hangingPunct="1">
                        <a:defRPr kumimoji="1" sz="1800" kern="1200">
                          <a:solidFill>
                            <a:schemeClr val="dk1"/>
                          </a:solidFill>
                          <a:latin typeface="Calibri"/>
                          <a:ea typeface=""/>
                          <a:cs typeface=""/>
                        </a:defRPr>
                      </a:lvl2pPr>
                      <a:lvl3pPr marL="914400" algn="l" defTabSz="914400" rtl="0" eaLnBrk="1" latinLnBrk="0" hangingPunct="1">
                        <a:defRPr kumimoji="1" sz="1800" kern="1200">
                          <a:solidFill>
                            <a:schemeClr val="dk1"/>
                          </a:solidFill>
                          <a:latin typeface="Calibri"/>
                          <a:ea typeface=""/>
                          <a:cs typeface=""/>
                        </a:defRPr>
                      </a:lvl3pPr>
                      <a:lvl4pPr marL="1371600" algn="l" defTabSz="914400" rtl="0" eaLnBrk="1" latinLnBrk="0" hangingPunct="1">
                        <a:defRPr kumimoji="1" sz="1800" kern="1200">
                          <a:solidFill>
                            <a:schemeClr val="dk1"/>
                          </a:solidFill>
                          <a:latin typeface="Calibri"/>
                          <a:ea typeface=""/>
                          <a:cs typeface=""/>
                        </a:defRPr>
                      </a:lvl4pPr>
                      <a:lvl5pPr marL="1828800" algn="l" defTabSz="914400" rtl="0" eaLnBrk="1" latinLnBrk="0" hangingPunct="1">
                        <a:defRPr kumimoji="1" sz="1800" kern="1200">
                          <a:solidFill>
                            <a:schemeClr val="dk1"/>
                          </a:solidFill>
                          <a:latin typeface="Calibri"/>
                          <a:ea typeface=""/>
                          <a:cs typeface=""/>
                        </a:defRPr>
                      </a:lvl5pPr>
                      <a:lvl6pPr marL="2286000" algn="l" defTabSz="914400" rtl="0" eaLnBrk="1" latinLnBrk="0" hangingPunct="1">
                        <a:defRPr kumimoji="1" sz="1800" kern="1200">
                          <a:solidFill>
                            <a:schemeClr val="dk1"/>
                          </a:solidFill>
                          <a:latin typeface="Calibri"/>
                          <a:ea typeface=""/>
                          <a:cs typeface=""/>
                        </a:defRPr>
                      </a:lvl6pPr>
                      <a:lvl7pPr marL="2743200" algn="l" defTabSz="914400" rtl="0" eaLnBrk="1" latinLnBrk="0" hangingPunct="1">
                        <a:defRPr kumimoji="1" sz="1800" kern="1200">
                          <a:solidFill>
                            <a:schemeClr val="dk1"/>
                          </a:solidFill>
                          <a:latin typeface="Calibri"/>
                          <a:ea typeface=""/>
                          <a:cs typeface=""/>
                        </a:defRPr>
                      </a:lvl7pPr>
                      <a:lvl8pPr marL="3200400" algn="l" defTabSz="914400" rtl="0" eaLnBrk="1" latinLnBrk="0" hangingPunct="1">
                        <a:defRPr kumimoji="1" sz="1800" kern="1200">
                          <a:solidFill>
                            <a:schemeClr val="dk1"/>
                          </a:solidFill>
                          <a:latin typeface="Calibri"/>
                          <a:ea typeface=""/>
                          <a:cs typeface=""/>
                        </a:defRPr>
                      </a:lvl8pPr>
                      <a:lvl9pPr marL="3657600" algn="l" defTabSz="914400" rtl="0" eaLnBrk="1" latinLnBrk="0" hangingPunct="1">
                        <a:defRPr kumimoji="1" sz="1800" kern="1200">
                          <a:solidFill>
                            <a:schemeClr val="dk1"/>
                          </a:solidFill>
                          <a:latin typeface="Calibri"/>
                          <a:ea typeface=""/>
                          <a:cs typeface=""/>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dirty="0" smtClean="0"/>
                        <a:t>20</a:t>
                      </a:r>
                      <a:r>
                        <a:rPr kumimoji="1" lang="ja-JP" altLang="en-US" sz="1800" b="1" dirty="0" smtClean="0"/>
                        <a:t>名</a:t>
                      </a:r>
                    </a:p>
                  </a:txBody>
                  <a:tcPr/>
                </a:tc>
              </a:tr>
            </a:tbl>
          </a:graphicData>
        </a:graphic>
      </p:graphicFrame>
      <p:sp>
        <p:nvSpPr>
          <p:cNvPr id="3" name="下矢印 2"/>
          <p:cNvSpPr/>
          <p:nvPr/>
        </p:nvSpPr>
        <p:spPr>
          <a:xfrm>
            <a:off x="7050506" y="5143290"/>
            <a:ext cx="745958"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47525" y="3364464"/>
            <a:ext cx="3456406" cy="707886"/>
          </a:xfrm>
          <a:prstGeom prst="rect">
            <a:avLst/>
          </a:prstGeom>
          <a:noFill/>
          <a:ln>
            <a:solidFill>
              <a:schemeClr val="tx1"/>
            </a:solidFill>
          </a:ln>
        </p:spPr>
        <p:txBody>
          <a:bodyPr wrap="square" rtlCol="0">
            <a:spAutoFit/>
          </a:bodyPr>
          <a:lstStyle/>
          <a:p>
            <a:r>
              <a:rPr kumimoji="1" lang="ja-JP" altLang="en-US" sz="2000" b="1" dirty="0" smtClean="0"/>
              <a:t>子育て支援を行っている施設は、駅周辺にはない</a:t>
            </a:r>
            <a:endParaRPr kumimoji="1" lang="ja-JP" altLang="en-US" sz="2000" b="1" dirty="0"/>
          </a:p>
        </p:txBody>
      </p:sp>
      <p:sp>
        <p:nvSpPr>
          <p:cNvPr id="91" name="テキスト ボックス 90"/>
          <p:cNvSpPr txBox="1"/>
          <p:nvPr/>
        </p:nvSpPr>
        <p:spPr>
          <a:xfrm>
            <a:off x="5157538" y="6498939"/>
            <a:ext cx="2697189" cy="276999"/>
          </a:xfrm>
          <a:prstGeom prst="rect">
            <a:avLst/>
          </a:prstGeom>
          <a:noFill/>
        </p:spPr>
        <p:txBody>
          <a:bodyPr wrap="square" rtlCol="0">
            <a:spAutoFit/>
          </a:bodyPr>
          <a:lstStyle/>
          <a:p>
            <a:pPr algn="ctr"/>
            <a:r>
              <a:rPr lang="ja-JP" altLang="en-US" sz="1100" dirty="0" smtClean="0"/>
              <a:t>出典</a:t>
            </a:r>
            <a:r>
              <a:rPr lang="ja-JP" altLang="en-US" sz="1200" dirty="0" smtClean="0"/>
              <a:t>：</a:t>
            </a:r>
            <a:r>
              <a:rPr lang="en-US" altLang="ja-JP" sz="1200" dirty="0" err="1" smtClean="0"/>
              <a:t>googlemap</a:t>
            </a:r>
            <a:endParaRPr kumimoji="1" lang="ja-JP" altLang="en-US" sz="1200" dirty="0"/>
          </a:p>
        </p:txBody>
      </p:sp>
      <p:sp>
        <p:nvSpPr>
          <p:cNvPr id="10" name="フリーフォーム 9"/>
          <p:cNvSpPr/>
          <p:nvPr/>
        </p:nvSpPr>
        <p:spPr>
          <a:xfrm>
            <a:off x="4902926" y="5712823"/>
            <a:ext cx="748937" cy="1010194"/>
          </a:xfrm>
          <a:custGeom>
            <a:avLst/>
            <a:gdLst>
              <a:gd name="connsiteX0" fmla="*/ 557348 w 748937"/>
              <a:gd name="connsiteY0" fmla="*/ 0 h 1010194"/>
              <a:gd name="connsiteX1" fmla="*/ 0 w 748937"/>
              <a:gd name="connsiteY1" fmla="*/ 949234 h 1010194"/>
              <a:gd name="connsiteX2" fmla="*/ 200297 w 748937"/>
              <a:gd name="connsiteY2" fmla="*/ 1010194 h 1010194"/>
              <a:gd name="connsiteX3" fmla="*/ 748937 w 748937"/>
              <a:gd name="connsiteY3" fmla="*/ 104503 h 1010194"/>
              <a:gd name="connsiteX4" fmla="*/ 557348 w 748937"/>
              <a:gd name="connsiteY4" fmla="*/ 0 h 101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937" h="1010194">
                <a:moveTo>
                  <a:pt x="557348" y="0"/>
                </a:moveTo>
                <a:lnTo>
                  <a:pt x="0" y="949234"/>
                </a:lnTo>
                <a:lnTo>
                  <a:pt x="200297" y="1010194"/>
                </a:lnTo>
                <a:lnTo>
                  <a:pt x="748937" y="104503"/>
                </a:lnTo>
                <a:lnTo>
                  <a:pt x="557348"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811485" y="6084676"/>
            <a:ext cx="931817" cy="307777"/>
          </a:xfrm>
          <a:prstGeom prst="rect">
            <a:avLst/>
          </a:prstGeom>
          <a:noFill/>
        </p:spPr>
        <p:txBody>
          <a:bodyPr wrap="square" rtlCol="0">
            <a:spAutoFit/>
          </a:bodyPr>
          <a:lstStyle/>
          <a:p>
            <a:r>
              <a:rPr lang="ja-JP" altLang="en-US" sz="1400" b="1" dirty="0"/>
              <a:t>荒川沖駅</a:t>
            </a:r>
            <a:endParaRPr kumimoji="1" lang="ja-JP" altLang="en-US" sz="1400" b="1" dirty="0"/>
          </a:p>
        </p:txBody>
      </p:sp>
      <p:grpSp>
        <p:nvGrpSpPr>
          <p:cNvPr id="9" name="グループ化 8"/>
          <p:cNvGrpSpPr/>
          <p:nvPr/>
        </p:nvGrpSpPr>
        <p:grpSpPr>
          <a:xfrm>
            <a:off x="614636" y="1865439"/>
            <a:ext cx="8230680" cy="3864840"/>
            <a:chOff x="493172" y="2170103"/>
            <a:chExt cx="8230680" cy="3864840"/>
          </a:xfrm>
        </p:grpSpPr>
        <p:sp>
          <p:nvSpPr>
            <p:cNvPr id="87" name="円/楕円 86"/>
            <p:cNvSpPr/>
            <p:nvPr/>
          </p:nvSpPr>
          <p:spPr>
            <a:xfrm>
              <a:off x="493172" y="2170103"/>
              <a:ext cx="8230680" cy="3864840"/>
            </a:xfrm>
            <a:prstGeom prst="ellipse">
              <a:avLst/>
            </a:prstGeom>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4800" dirty="0" smtClean="0">
                <a:solidFill>
                  <a:schemeClr val="tx1"/>
                </a:solidFill>
              </a:endParaRPr>
            </a:p>
          </p:txBody>
        </p:sp>
        <p:sp>
          <p:nvSpPr>
            <p:cNvPr id="8" name="正方形/長方形 7"/>
            <p:cNvSpPr/>
            <p:nvPr/>
          </p:nvSpPr>
          <p:spPr>
            <a:xfrm>
              <a:off x="733926" y="3176143"/>
              <a:ext cx="7770968" cy="1754326"/>
            </a:xfrm>
            <a:prstGeom prst="rect">
              <a:avLst/>
            </a:prstGeom>
          </p:spPr>
          <p:txBody>
            <a:bodyPr wrap="square">
              <a:spAutoFit/>
            </a:bodyPr>
            <a:lstStyle/>
            <a:p>
              <a:pPr lvl="0" algn="ctr"/>
              <a:r>
                <a:rPr lang="ja-JP" altLang="en-US" sz="3600" dirty="0">
                  <a:solidFill>
                    <a:prstClr val="black"/>
                  </a:solidFill>
                </a:rPr>
                <a:t>子育て・高齢者の</a:t>
              </a:r>
              <a:endParaRPr lang="en-US" altLang="ja-JP" sz="3600" dirty="0">
                <a:solidFill>
                  <a:prstClr val="black"/>
                </a:solidFill>
              </a:endParaRPr>
            </a:p>
            <a:p>
              <a:pPr lvl="0" algn="ctr"/>
              <a:r>
                <a:rPr lang="ja-JP" altLang="en-US" sz="3600" dirty="0">
                  <a:solidFill>
                    <a:prstClr val="black"/>
                  </a:solidFill>
                </a:rPr>
                <a:t>支援</a:t>
              </a:r>
              <a:r>
                <a:rPr lang="ja-JP" altLang="en-US" sz="3600" dirty="0" smtClean="0">
                  <a:solidFill>
                    <a:prstClr val="black"/>
                  </a:solidFill>
                </a:rPr>
                <a:t>施設の</a:t>
              </a:r>
              <a:r>
                <a:rPr lang="ja-JP" altLang="en-US" sz="3600" dirty="0">
                  <a:solidFill>
                    <a:prstClr val="black"/>
                  </a:solidFill>
                </a:rPr>
                <a:t>ニーズはあるがニーズ</a:t>
              </a:r>
              <a:r>
                <a:rPr lang="ja-JP" altLang="en-US" sz="3600" dirty="0" smtClean="0">
                  <a:solidFill>
                    <a:prstClr val="black"/>
                  </a:solidFill>
                </a:rPr>
                <a:t>に</a:t>
              </a:r>
              <a:endParaRPr lang="en-US" altLang="ja-JP" sz="3600" dirty="0" smtClean="0">
                <a:solidFill>
                  <a:prstClr val="black"/>
                </a:solidFill>
              </a:endParaRPr>
            </a:p>
            <a:p>
              <a:pPr lvl="0" algn="ctr"/>
              <a:r>
                <a:rPr lang="ja-JP" altLang="en-US" sz="3600" dirty="0" smtClean="0">
                  <a:solidFill>
                    <a:prstClr val="black"/>
                  </a:solidFill>
                </a:rPr>
                <a:t>応えきれていない</a:t>
              </a:r>
              <a:endParaRPr lang="en-US" altLang="ja-JP" sz="3600" dirty="0">
                <a:solidFill>
                  <a:prstClr val="black"/>
                </a:solidFill>
              </a:endParaRPr>
            </a:p>
          </p:txBody>
        </p:sp>
      </p:grpSp>
    </p:spTree>
    <p:extLst>
      <p:ext uri="{BB962C8B-B14F-4D97-AF65-F5344CB8AC3E}">
        <p14:creationId xmlns:p14="http://schemas.microsoft.com/office/powerpoint/2010/main" val="426352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500"/>
                                        <p:tgtEl>
                                          <p:spTgt spid="7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500"/>
                                        <p:tgtEl>
                                          <p:spTgt spid="91"/>
                                        </p:tgtEl>
                                      </p:cBhvr>
                                    </p:animEffect>
                                  </p:childTnLst>
                                </p:cTn>
                              </p:par>
                              <p:par>
                                <p:cTn id="28" presetID="10" presetClass="entr" presetSubtype="0" fill="hold" nodeType="with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500"/>
                                        <p:tgtEl>
                                          <p:spTgt spid="8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fade">
                                      <p:cBhvr>
                                        <p:cTn id="39" dur="500"/>
                                        <p:tgtEl>
                                          <p:spTgt spid="8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0" presetClass="entr" presetSubtype="0" fill="hold" nodeType="with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500"/>
                                        <p:tgtEl>
                                          <p:spTgt spid="8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fade">
                                      <p:cBhvr>
                                        <p:cTn id="5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75" grpId="0" animBg="1"/>
      <p:bldP spid="76" grpId="0" animBg="1"/>
      <p:bldP spid="83" grpId="0" animBg="1"/>
      <p:bldP spid="84" grpId="0" animBg="1"/>
      <p:bldP spid="3" grpId="0" animBg="1"/>
      <p:bldP spid="5" grpId="0" animBg="1"/>
      <p:bldP spid="91" grpId="0"/>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147" name="Group 66"/>
          <p:cNvGrpSpPr>
            <a:grpSpLocks/>
          </p:cNvGrpSpPr>
          <p:nvPr/>
        </p:nvGrpSpPr>
        <p:grpSpPr bwMode="auto">
          <a:xfrm>
            <a:off x="9052579" y="6977616"/>
            <a:ext cx="182165" cy="323850"/>
            <a:chOff x="5059" y="3668"/>
            <a:chExt cx="153" cy="272"/>
          </a:xfrm>
        </p:grpSpPr>
        <p:grpSp>
          <p:nvGrpSpPr>
            <p:cNvPr id="148" name="Group 67"/>
            <p:cNvGrpSpPr>
              <a:grpSpLocks/>
            </p:cNvGrpSpPr>
            <p:nvPr/>
          </p:nvGrpSpPr>
          <p:grpSpPr bwMode="auto">
            <a:xfrm>
              <a:off x="5059" y="3668"/>
              <a:ext cx="153" cy="272"/>
              <a:chOff x="1805" y="2478"/>
              <a:chExt cx="408" cy="726"/>
            </a:xfrm>
          </p:grpSpPr>
          <p:sp>
            <p:nvSpPr>
              <p:cNvPr id="153" name="Oval 6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4" name="Oval 6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5" name="Rectangle 7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49" name="Group 71"/>
            <p:cNvGrpSpPr>
              <a:grpSpLocks/>
            </p:cNvGrpSpPr>
            <p:nvPr/>
          </p:nvGrpSpPr>
          <p:grpSpPr bwMode="auto">
            <a:xfrm>
              <a:off x="5059" y="3668"/>
              <a:ext cx="153" cy="272"/>
              <a:chOff x="535" y="2160"/>
              <a:chExt cx="408" cy="726"/>
            </a:xfrm>
          </p:grpSpPr>
          <p:sp>
            <p:nvSpPr>
              <p:cNvPr id="150" name="Oval 72"/>
              <p:cNvSpPr>
                <a:spLocks noChangeArrowheads="1"/>
              </p:cNvSpPr>
              <p:nvPr/>
            </p:nvSpPr>
            <p:spPr bwMode="auto">
              <a:xfrm>
                <a:off x="580" y="2160"/>
                <a:ext cx="317" cy="317"/>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1" name="Oval 73"/>
              <p:cNvSpPr>
                <a:spLocks noChangeArrowheads="1"/>
              </p:cNvSpPr>
              <p:nvPr/>
            </p:nvSpPr>
            <p:spPr bwMode="auto">
              <a:xfrm>
                <a:off x="535" y="2478"/>
                <a:ext cx="408" cy="408"/>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2" name="Rectangle 74"/>
              <p:cNvSpPr>
                <a:spLocks noChangeArrowheads="1"/>
              </p:cNvSpPr>
              <p:nvPr/>
            </p:nvSpPr>
            <p:spPr bwMode="auto">
              <a:xfrm>
                <a:off x="535" y="2704"/>
                <a:ext cx="408" cy="182"/>
              </a:xfrm>
              <a:prstGeom prst="rect">
                <a:avLst/>
              </a:prstGeom>
              <a:solidFill>
                <a:srgbClr val="0080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56" name="Text Box 75"/>
          <p:cNvSpPr txBox="1">
            <a:spLocks noChangeArrowheads="1"/>
          </p:cNvSpPr>
          <p:nvPr/>
        </p:nvSpPr>
        <p:spPr bwMode="auto">
          <a:xfrm>
            <a:off x="8855410" y="7290892"/>
            <a:ext cx="593428" cy="268865"/>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積水樹脂</a:t>
            </a:r>
          </a:p>
        </p:txBody>
      </p:sp>
      <p:grpSp>
        <p:nvGrpSpPr>
          <p:cNvPr id="167" name="Group 86"/>
          <p:cNvGrpSpPr>
            <a:grpSpLocks/>
          </p:cNvGrpSpPr>
          <p:nvPr/>
        </p:nvGrpSpPr>
        <p:grpSpPr bwMode="auto">
          <a:xfrm>
            <a:off x="8513105" y="6981530"/>
            <a:ext cx="182166" cy="323850"/>
            <a:chOff x="4741" y="3667"/>
            <a:chExt cx="153" cy="272"/>
          </a:xfrm>
        </p:grpSpPr>
        <p:grpSp>
          <p:nvGrpSpPr>
            <p:cNvPr id="168" name="Group 87"/>
            <p:cNvGrpSpPr>
              <a:grpSpLocks/>
            </p:cNvGrpSpPr>
            <p:nvPr/>
          </p:nvGrpSpPr>
          <p:grpSpPr bwMode="auto">
            <a:xfrm>
              <a:off x="4741" y="3667"/>
              <a:ext cx="153" cy="272"/>
              <a:chOff x="1805" y="2478"/>
              <a:chExt cx="408" cy="726"/>
            </a:xfrm>
          </p:grpSpPr>
          <p:sp>
            <p:nvSpPr>
              <p:cNvPr id="173" name="Oval 8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4" name="Oval 8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5" name="Rectangle 9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69" name="Group 91"/>
            <p:cNvGrpSpPr>
              <a:grpSpLocks/>
            </p:cNvGrpSpPr>
            <p:nvPr/>
          </p:nvGrpSpPr>
          <p:grpSpPr bwMode="auto">
            <a:xfrm>
              <a:off x="4741" y="3667"/>
              <a:ext cx="153" cy="272"/>
              <a:chOff x="535" y="2160"/>
              <a:chExt cx="408" cy="726"/>
            </a:xfrm>
          </p:grpSpPr>
          <p:sp>
            <p:nvSpPr>
              <p:cNvPr id="170" name="Oval 92"/>
              <p:cNvSpPr>
                <a:spLocks noChangeArrowheads="1"/>
              </p:cNvSpPr>
              <p:nvPr/>
            </p:nvSpPr>
            <p:spPr bwMode="auto">
              <a:xfrm>
                <a:off x="580" y="2160"/>
                <a:ext cx="317" cy="317"/>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1" name="Oval 93"/>
              <p:cNvSpPr>
                <a:spLocks noChangeArrowheads="1"/>
              </p:cNvSpPr>
              <p:nvPr/>
            </p:nvSpPr>
            <p:spPr bwMode="auto">
              <a:xfrm>
                <a:off x="535" y="2478"/>
                <a:ext cx="408" cy="408"/>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2" name="Rectangle 94"/>
              <p:cNvSpPr>
                <a:spLocks noChangeArrowheads="1"/>
              </p:cNvSpPr>
              <p:nvPr/>
            </p:nvSpPr>
            <p:spPr bwMode="auto">
              <a:xfrm>
                <a:off x="535" y="2704"/>
                <a:ext cx="408" cy="182"/>
              </a:xfrm>
              <a:prstGeom prst="rect">
                <a:avLst/>
              </a:prstGeom>
              <a:solidFill>
                <a:srgbClr val="FF99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76" name="Text Box 95"/>
          <p:cNvSpPr txBox="1">
            <a:spLocks noChangeArrowheads="1"/>
          </p:cNvSpPr>
          <p:nvPr/>
        </p:nvSpPr>
        <p:spPr bwMode="auto">
          <a:xfrm>
            <a:off x="8283326" y="7296385"/>
            <a:ext cx="558841" cy="269603"/>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en-US" altLang="ja-JP" sz="1050" dirty="0">
                <a:ea typeface="メイリオ" panose="020B0604030504040204" pitchFamily="50" charset="-128"/>
                <a:cs typeface="メイリオ" panose="020B0604030504040204" pitchFamily="50" charset="-128"/>
              </a:rPr>
              <a:t>TOKIRON</a:t>
            </a:r>
            <a:endParaRPr lang="ja-JP" altLang="en-US" sz="1050" dirty="0">
              <a:ea typeface="メイリオ" panose="020B0604030504040204" pitchFamily="50" charset="-128"/>
              <a:cs typeface="メイリオ" panose="020B0604030504040204" pitchFamily="50" charset="-128"/>
            </a:endParaRPr>
          </a:p>
        </p:txBody>
      </p:sp>
      <p:sp>
        <p:nvSpPr>
          <p:cNvPr id="35" name="角丸四角形 34"/>
          <p:cNvSpPr/>
          <p:nvPr/>
        </p:nvSpPr>
        <p:spPr>
          <a:xfrm>
            <a:off x="55875" y="158731"/>
            <a:ext cx="9016796" cy="46398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400" b="1" dirty="0" smtClean="0">
                <a:solidFill>
                  <a:schemeClr val="tx1"/>
                </a:solidFill>
              </a:rPr>
              <a:t>木管タウン　荒川沖</a:t>
            </a:r>
            <a:endParaRPr lang="ja-JP" altLang="en-US" sz="2400" b="1" dirty="0">
              <a:solidFill>
                <a:schemeClr val="tx1"/>
              </a:solidFill>
            </a:endParaRPr>
          </a:p>
        </p:txBody>
      </p:sp>
      <p:sp>
        <p:nvSpPr>
          <p:cNvPr id="47" name="フローチャート: 代替処理 15"/>
          <p:cNvSpPr/>
          <p:nvPr/>
        </p:nvSpPr>
        <p:spPr>
          <a:xfrm>
            <a:off x="400124" y="914400"/>
            <a:ext cx="2917234" cy="443578"/>
          </a:xfrm>
          <a:prstGeom prst="flowChartAlternateProcess">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公園・子育て施設</a:t>
            </a:r>
            <a:endParaRPr lang="ja-JP" altLang="en-US" sz="2400" dirty="0">
              <a:solidFill>
                <a:schemeClr val="tx1"/>
              </a:solidFill>
            </a:endParaRPr>
          </a:p>
        </p:txBody>
      </p:sp>
      <p:sp>
        <p:nvSpPr>
          <p:cNvPr id="49" name="テキスト ボックス 48"/>
          <p:cNvSpPr txBox="1"/>
          <p:nvPr/>
        </p:nvSpPr>
        <p:spPr>
          <a:xfrm>
            <a:off x="105012" y="2025898"/>
            <a:ext cx="1333373" cy="523220"/>
          </a:xfrm>
          <a:prstGeom prst="rect">
            <a:avLst/>
          </a:prstGeom>
          <a:noFill/>
        </p:spPr>
        <p:txBody>
          <a:bodyPr wrap="square" rtlCol="0">
            <a:spAutoFit/>
          </a:bodyPr>
          <a:lstStyle/>
          <a:p>
            <a:r>
              <a:rPr lang="en-US" altLang="ja-JP" sz="1400" dirty="0" smtClean="0"/>
              <a:t>2013/11/28</a:t>
            </a:r>
            <a:endParaRPr lang="en-US" altLang="ja-JP" sz="1400" dirty="0"/>
          </a:p>
          <a:p>
            <a:r>
              <a:rPr lang="ja-JP" altLang="en-US" sz="1400" dirty="0" smtClean="0"/>
              <a:t>ヒアリング結果</a:t>
            </a:r>
            <a:endParaRPr kumimoji="1" lang="ja-JP" altLang="en-US" sz="1400" dirty="0"/>
          </a:p>
        </p:txBody>
      </p:sp>
      <p:pic>
        <p:nvPicPr>
          <p:cNvPr id="51"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32637" y="1667800"/>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53" name="Text Box 75"/>
          <p:cNvSpPr txBox="1">
            <a:spLocks noChangeArrowheads="1"/>
          </p:cNvSpPr>
          <p:nvPr/>
        </p:nvSpPr>
        <p:spPr bwMode="auto">
          <a:xfrm>
            <a:off x="9018740" y="7378028"/>
            <a:ext cx="539445" cy="244407"/>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積水樹脂</a:t>
            </a:r>
          </a:p>
        </p:txBody>
      </p:sp>
      <p:pic>
        <p:nvPicPr>
          <p:cNvPr id="54" name="図 53"/>
          <p:cNvPicPr>
            <a:picLocks noChangeAspect="1"/>
          </p:cNvPicPr>
          <p:nvPr/>
        </p:nvPicPr>
        <p:blipFill>
          <a:blip r:embed="rId4"/>
          <a:stretch>
            <a:fillRect/>
          </a:stretch>
        </p:blipFill>
        <p:spPr>
          <a:xfrm>
            <a:off x="4493065" y="2853916"/>
            <a:ext cx="4536308" cy="3821381"/>
          </a:xfrm>
          <a:prstGeom prst="rect">
            <a:avLst/>
          </a:prstGeom>
          <a:ln>
            <a:solidFill>
              <a:schemeClr val="tx1"/>
            </a:solidFill>
          </a:ln>
        </p:spPr>
      </p:pic>
      <p:cxnSp>
        <p:nvCxnSpPr>
          <p:cNvPr id="59" name="直線コネクタ 58"/>
          <p:cNvCxnSpPr/>
          <p:nvPr/>
        </p:nvCxnSpPr>
        <p:spPr>
          <a:xfrm flipH="1" flipV="1">
            <a:off x="5359868" y="5478706"/>
            <a:ext cx="2449924" cy="9539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円/楕円 59"/>
          <p:cNvSpPr/>
          <p:nvPr/>
        </p:nvSpPr>
        <p:spPr>
          <a:xfrm>
            <a:off x="5359866" y="2941095"/>
            <a:ext cx="4899854" cy="496207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a:spLocks noChangeAspect="1"/>
          </p:cNvSpPr>
          <p:nvPr/>
        </p:nvSpPr>
        <p:spPr>
          <a:xfrm>
            <a:off x="4405569" y="1983366"/>
            <a:ext cx="6738154" cy="6806073"/>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 name="直線コネクタ 61"/>
          <p:cNvCxnSpPr/>
          <p:nvPr/>
        </p:nvCxnSpPr>
        <p:spPr>
          <a:xfrm flipH="1" flipV="1">
            <a:off x="5057691" y="3363277"/>
            <a:ext cx="2752101" cy="221082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a:off x="6577582" y="4098869"/>
            <a:ext cx="1212921" cy="461665"/>
          </a:xfrm>
          <a:prstGeom prst="rect">
            <a:avLst/>
          </a:prstGeom>
          <a:solidFill>
            <a:schemeClr val="bg1"/>
          </a:solidFill>
          <a:ln>
            <a:solidFill>
              <a:schemeClr val="tx1"/>
            </a:solidFill>
          </a:ln>
        </p:spPr>
        <p:txBody>
          <a:bodyPr wrap="square" rtlCol="0">
            <a:spAutoFit/>
          </a:bodyPr>
          <a:lstStyle/>
          <a:p>
            <a:pPr algn="ctr"/>
            <a:r>
              <a:rPr kumimoji="1" lang="en-US" altLang="ja-JP" sz="2400" b="1" u="sng" dirty="0" smtClean="0"/>
              <a:t>1400</a:t>
            </a:r>
            <a:r>
              <a:rPr kumimoji="1" lang="ja-JP" altLang="en-US" sz="2400" b="1" u="sng" dirty="0" smtClean="0"/>
              <a:t>ｍ</a:t>
            </a:r>
            <a:endParaRPr kumimoji="1" lang="ja-JP" altLang="en-US" sz="2400" b="1" u="sng" dirty="0"/>
          </a:p>
        </p:txBody>
      </p:sp>
      <p:sp>
        <p:nvSpPr>
          <p:cNvPr id="64" name="テキスト ボックス 63"/>
          <p:cNvSpPr txBox="1"/>
          <p:nvPr/>
        </p:nvSpPr>
        <p:spPr>
          <a:xfrm>
            <a:off x="5679795" y="4969614"/>
            <a:ext cx="1263520" cy="461665"/>
          </a:xfrm>
          <a:prstGeom prst="rect">
            <a:avLst/>
          </a:prstGeom>
          <a:solidFill>
            <a:schemeClr val="bg1"/>
          </a:solidFill>
          <a:ln>
            <a:solidFill>
              <a:schemeClr val="tx1"/>
            </a:solidFill>
          </a:ln>
        </p:spPr>
        <p:txBody>
          <a:bodyPr wrap="square" rtlCol="0">
            <a:spAutoFit/>
          </a:bodyPr>
          <a:lstStyle/>
          <a:p>
            <a:pPr algn="ctr"/>
            <a:r>
              <a:rPr kumimoji="1" lang="en-US" altLang="ja-JP" sz="2400" b="1" u="sng" dirty="0" smtClean="0"/>
              <a:t>1200</a:t>
            </a:r>
            <a:r>
              <a:rPr kumimoji="1" lang="ja-JP" altLang="en-US" sz="2400" b="1" u="sng" dirty="0" smtClean="0"/>
              <a:t>ｍ</a:t>
            </a:r>
            <a:endParaRPr kumimoji="1" lang="ja-JP" altLang="en-US" sz="2400" b="1" u="sng" dirty="0"/>
          </a:p>
        </p:txBody>
      </p:sp>
      <p:sp>
        <p:nvSpPr>
          <p:cNvPr id="55" name="円/楕円 54"/>
          <p:cNvSpPr/>
          <p:nvPr/>
        </p:nvSpPr>
        <p:spPr>
          <a:xfrm>
            <a:off x="4608513" y="2900506"/>
            <a:ext cx="921766" cy="70144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コネクタ 56"/>
          <p:cNvCxnSpPr>
            <a:endCxn id="58" idx="0"/>
          </p:cNvCxnSpPr>
          <p:nvPr/>
        </p:nvCxnSpPr>
        <p:spPr>
          <a:xfrm>
            <a:off x="5103073" y="3601948"/>
            <a:ext cx="331006" cy="35218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6" name="円/楕円 55"/>
          <p:cNvSpPr/>
          <p:nvPr/>
        </p:nvSpPr>
        <p:spPr>
          <a:xfrm>
            <a:off x="5103073" y="5058829"/>
            <a:ext cx="619498" cy="55585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コネクタ 64"/>
          <p:cNvCxnSpPr>
            <a:endCxn id="69" idx="0"/>
          </p:cNvCxnSpPr>
          <p:nvPr/>
        </p:nvCxnSpPr>
        <p:spPr>
          <a:xfrm>
            <a:off x="5359866" y="5638973"/>
            <a:ext cx="30258" cy="37168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4617632" y="6010656"/>
            <a:ext cx="1544984" cy="400110"/>
          </a:xfrm>
          <a:prstGeom prst="rect">
            <a:avLst/>
          </a:prstGeom>
          <a:solidFill>
            <a:schemeClr val="bg1"/>
          </a:solidFill>
          <a:ln w="28575">
            <a:solidFill>
              <a:srgbClr val="FF0000"/>
            </a:solidFill>
            <a:prstDash val="dash"/>
          </a:ln>
        </p:spPr>
        <p:txBody>
          <a:bodyPr wrap="square" rtlCol="0">
            <a:spAutoFit/>
          </a:bodyPr>
          <a:lstStyle/>
          <a:p>
            <a:pPr algn="ctr"/>
            <a:r>
              <a:rPr lang="ja-JP" altLang="en-US" sz="2000" dirty="0" smtClean="0"/>
              <a:t>乙戸南公園</a:t>
            </a:r>
            <a:endParaRPr kumimoji="1" lang="ja-JP" altLang="en-US" sz="2000" dirty="0"/>
          </a:p>
        </p:txBody>
      </p:sp>
      <p:sp>
        <p:nvSpPr>
          <p:cNvPr id="58" name="テキスト ボックス 57"/>
          <p:cNvSpPr txBox="1"/>
          <p:nvPr/>
        </p:nvSpPr>
        <p:spPr>
          <a:xfrm>
            <a:off x="4671902" y="3954131"/>
            <a:ext cx="1524353" cy="400110"/>
          </a:xfrm>
          <a:prstGeom prst="rect">
            <a:avLst/>
          </a:prstGeom>
          <a:solidFill>
            <a:schemeClr val="bg1"/>
          </a:solidFill>
          <a:ln w="28575">
            <a:solidFill>
              <a:srgbClr val="FF0000"/>
            </a:solidFill>
            <a:prstDash val="dash"/>
          </a:ln>
        </p:spPr>
        <p:txBody>
          <a:bodyPr wrap="square" rtlCol="0">
            <a:spAutoFit/>
          </a:bodyPr>
          <a:lstStyle/>
          <a:p>
            <a:pPr algn="ctr"/>
            <a:r>
              <a:rPr lang="ja-JP" altLang="en-US" sz="2000" dirty="0" smtClean="0"/>
              <a:t>乙戸沼公園</a:t>
            </a:r>
            <a:endParaRPr kumimoji="1" lang="ja-JP" altLang="en-US" sz="2000" dirty="0"/>
          </a:p>
        </p:txBody>
      </p:sp>
      <p:sp>
        <p:nvSpPr>
          <p:cNvPr id="77" name="正方形/長方形 76"/>
          <p:cNvSpPr/>
          <p:nvPr/>
        </p:nvSpPr>
        <p:spPr>
          <a:xfrm>
            <a:off x="241569" y="3890738"/>
            <a:ext cx="4054315" cy="400110"/>
          </a:xfrm>
          <a:prstGeom prst="rect">
            <a:avLst/>
          </a:prstGeom>
          <a:solidFill>
            <a:schemeClr val="accent1">
              <a:lumMod val="40000"/>
              <a:lumOff val="60000"/>
            </a:schemeClr>
          </a:solidFill>
        </p:spPr>
        <p:txBody>
          <a:bodyPr wrap="none">
            <a:spAutoFit/>
          </a:bodyPr>
          <a:lstStyle/>
          <a:p>
            <a:r>
              <a:rPr lang="ja-JP" altLang="en-US" sz="2000" b="1" dirty="0"/>
              <a:t>荒川沖駅周辺には、公園</a:t>
            </a:r>
            <a:r>
              <a:rPr lang="ja-JP" altLang="en-US" sz="2000" b="1" dirty="0" smtClean="0"/>
              <a:t>が</a:t>
            </a:r>
            <a:r>
              <a:rPr lang="ja-JP" altLang="en-US" sz="2000" b="1" dirty="0"/>
              <a:t>少</a:t>
            </a:r>
            <a:r>
              <a:rPr lang="ja-JP" altLang="en-US" sz="2000" b="1" dirty="0" smtClean="0"/>
              <a:t>ない</a:t>
            </a:r>
            <a:endParaRPr lang="en-US" altLang="ja-JP" sz="2000" b="1" dirty="0"/>
          </a:p>
        </p:txBody>
      </p:sp>
      <p:sp>
        <p:nvSpPr>
          <p:cNvPr id="78" name="正方形/長方形 77"/>
          <p:cNvSpPr/>
          <p:nvPr/>
        </p:nvSpPr>
        <p:spPr>
          <a:xfrm>
            <a:off x="557105" y="5575411"/>
            <a:ext cx="3458811" cy="707886"/>
          </a:xfrm>
          <a:prstGeom prst="rect">
            <a:avLst/>
          </a:prstGeom>
          <a:solidFill>
            <a:schemeClr val="accent1">
              <a:lumMod val="40000"/>
              <a:lumOff val="60000"/>
            </a:schemeClr>
          </a:solidFill>
        </p:spPr>
        <p:txBody>
          <a:bodyPr wrap="square">
            <a:spAutoFit/>
          </a:bodyPr>
          <a:lstStyle/>
          <a:p>
            <a:r>
              <a:rPr lang="ja-JP" altLang="en-US" sz="2000" b="1" dirty="0" smtClean="0"/>
              <a:t>荒川沖周辺に</a:t>
            </a:r>
            <a:r>
              <a:rPr lang="en-US" altLang="ja-JP" sz="2000" b="1" dirty="0" smtClean="0"/>
              <a:t>2</a:t>
            </a:r>
            <a:r>
              <a:rPr lang="ja-JP" altLang="en-US" sz="2000" b="1" dirty="0" smtClean="0"/>
              <a:t>つある公園は駅から遠い</a:t>
            </a:r>
            <a:endParaRPr lang="en-US" altLang="ja-JP" sz="2000" b="1" dirty="0"/>
          </a:p>
        </p:txBody>
      </p:sp>
      <p:sp>
        <p:nvSpPr>
          <p:cNvPr id="79" name="下矢印 78"/>
          <p:cNvSpPr/>
          <p:nvPr/>
        </p:nvSpPr>
        <p:spPr>
          <a:xfrm>
            <a:off x="1489879" y="4598227"/>
            <a:ext cx="1747603" cy="83996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さらに</a:t>
            </a:r>
            <a:endParaRPr kumimoji="1" lang="ja-JP" altLang="en-US" sz="2000" b="1" dirty="0">
              <a:solidFill>
                <a:schemeClr val="tx1"/>
              </a:solidFill>
            </a:endParaRPr>
          </a:p>
        </p:txBody>
      </p:sp>
      <p:sp>
        <p:nvSpPr>
          <p:cNvPr id="80" name="テキスト ボックス 79"/>
          <p:cNvSpPr txBox="1"/>
          <p:nvPr/>
        </p:nvSpPr>
        <p:spPr>
          <a:xfrm>
            <a:off x="424537" y="3132760"/>
            <a:ext cx="3518414" cy="461665"/>
          </a:xfrm>
          <a:prstGeom prst="rect">
            <a:avLst/>
          </a:prstGeom>
          <a:noFill/>
        </p:spPr>
        <p:txBody>
          <a:bodyPr wrap="square" rtlCol="0">
            <a:spAutoFit/>
          </a:bodyPr>
          <a:lstStyle/>
          <a:p>
            <a:pPr algn="ctr"/>
            <a:r>
              <a:rPr lang="ja-JP" altLang="en-US" sz="2400" u="sng" dirty="0" smtClean="0"/>
              <a:t>現在の荒川沖の公園</a:t>
            </a:r>
          </a:p>
        </p:txBody>
      </p:sp>
      <p:cxnSp>
        <p:nvCxnSpPr>
          <p:cNvPr id="48" name="直線コネクタ 47"/>
          <p:cNvCxnSpPr/>
          <p:nvPr/>
        </p:nvCxnSpPr>
        <p:spPr>
          <a:xfrm flipV="1">
            <a:off x="105012" y="2788878"/>
            <a:ext cx="8980365" cy="16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4446264" y="1918492"/>
            <a:ext cx="4606315" cy="80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吹き出し 49"/>
          <p:cNvSpPr/>
          <p:nvPr/>
        </p:nvSpPr>
        <p:spPr>
          <a:xfrm>
            <a:off x="3760642" y="1894233"/>
            <a:ext cx="4744252" cy="575242"/>
          </a:xfrm>
          <a:prstGeom prst="wedgeRoundRectCallout">
            <a:avLst>
              <a:gd name="adj1" fmla="val -57825"/>
              <a:gd name="adj2" fmla="val -100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Arial" panose="020B0604020202020204" pitchFamily="34" charset="0"/>
              <a:buChar char="•"/>
            </a:pPr>
            <a:r>
              <a:rPr lang="ja-JP" altLang="en-US" sz="2000" dirty="0"/>
              <a:t>子どもが遊べる公園が欲しい</a:t>
            </a:r>
            <a:endParaRPr lang="en-US" altLang="ja-JP" sz="2000" dirty="0"/>
          </a:p>
        </p:txBody>
      </p:sp>
      <p:cxnSp>
        <p:nvCxnSpPr>
          <p:cNvPr id="28" name="直線コネクタ 27"/>
          <p:cNvCxnSpPr/>
          <p:nvPr/>
        </p:nvCxnSpPr>
        <p:spPr>
          <a:xfrm>
            <a:off x="5268576" y="2813301"/>
            <a:ext cx="427174" cy="805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5428047" y="2731738"/>
            <a:ext cx="427174" cy="805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9113468" y="2179512"/>
            <a:ext cx="12189" cy="4171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正方形/長方形 91"/>
          <p:cNvSpPr/>
          <p:nvPr/>
        </p:nvSpPr>
        <p:spPr>
          <a:xfrm>
            <a:off x="1852101" y="1468219"/>
            <a:ext cx="409037" cy="124109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dirty="0"/>
              <a:t>住民</a:t>
            </a:r>
            <a:r>
              <a:rPr lang="ja-JP" altLang="en-US" sz="2000" dirty="0" smtClean="0"/>
              <a:t>の声</a:t>
            </a:r>
            <a:endParaRPr kumimoji="1" lang="ja-JP" altLang="en-US" sz="2000" dirty="0"/>
          </a:p>
        </p:txBody>
      </p:sp>
      <p:grpSp>
        <p:nvGrpSpPr>
          <p:cNvPr id="34" name="グループ化 33"/>
          <p:cNvGrpSpPr/>
          <p:nvPr/>
        </p:nvGrpSpPr>
        <p:grpSpPr>
          <a:xfrm>
            <a:off x="524828" y="2272943"/>
            <a:ext cx="8230680" cy="3016346"/>
            <a:chOff x="643162" y="2397050"/>
            <a:chExt cx="8230680" cy="3016346"/>
          </a:xfrm>
        </p:grpSpPr>
        <p:grpSp>
          <p:nvGrpSpPr>
            <p:cNvPr id="93" name="グループ化 92"/>
            <p:cNvGrpSpPr/>
            <p:nvPr/>
          </p:nvGrpSpPr>
          <p:grpSpPr>
            <a:xfrm>
              <a:off x="643162" y="2397050"/>
              <a:ext cx="8230680" cy="3016346"/>
              <a:chOff x="369825" y="2009567"/>
              <a:chExt cx="8230680" cy="3348424"/>
            </a:xfrm>
          </p:grpSpPr>
          <p:sp>
            <p:nvSpPr>
              <p:cNvPr id="94" name="円/楕円 93"/>
              <p:cNvSpPr/>
              <p:nvPr/>
            </p:nvSpPr>
            <p:spPr>
              <a:xfrm>
                <a:off x="369825" y="2009567"/>
                <a:ext cx="8230680" cy="3348424"/>
              </a:xfrm>
              <a:prstGeom prst="ellipse">
                <a:avLst/>
              </a:prstGeom>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4800" dirty="0" smtClean="0">
                  <a:solidFill>
                    <a:schemeClr val="tx1"/>
                  </a:solidFill>
                </a:endParaRPr>
              </a:p>
            </p:txBody>
          </p:sp>
          <p:sp>
            <p:nvSpPr>
              <p:cNvPr id="95" name="正方形/長方形 94"/>
              <p:cNvSpPr/>
              <p:nvPr/>
            </p:nvSpPr>
            <p:spPr>
              <a:xfrm>
                <a:off x="733926" y="3176143"/>
                <a:ext cx="7770968" cy="646331"/>
              </a:xfrm>
              <a:prstGeom prst="rect">
                <a:avLst/>
              </a:prstGeom>
            </p:spPr>
            <p:txBody>
              <a:bodyPr wrap="square">
                <a:spAutoFit/>
              </a:bodyPr>
              <a:lstStyle/>
              <a:p>
                <a:pPr lvl="0" algn="ctr"/>
                <a:endParaRPr lang="en-US" altLang="ja-JP" sz="3600" dirty="0">
                  <a:solidFill>
                    <a:prstClr val="black"/>
                  </a:solidFill>
                </a:endParaRPr>
              </a:p>
            </p:txBody>
          </p:sp>
        </p:grpSp>
        <p:sp>
          <p:nvSpPr>
            <p:cNvPr id="33" name="テキスト ボックス 32"/>
            <p:cNvSpPr txBox="1"/>
            <p:nvPr/>
          </p:nvSpPr>
          <p:spPr>
            <a:xfrm>
              <a:off x="1390636" y="3522332"/>
              <a:ext cx="6959657" cy="707886"/>
            </a:xfrm>
            <a:prstGeom prst="rect">
              <a:avLst/>
            </a:prstGeom>
            <a:noFill/>
          </p:spPr>
          <p:txBody>
            <a:bodyPr wrap="square" rtlCol="0">
              <a:spAutoFit/>
            </a:bodyPr>
            <a:lstStyle/>
            <a:p>
              <a:pPr algn="ctr"/>
              <a:r>
                <a:rPr kumimoji="1" lang="ja-JP" altLang="en-US" sz="4000" dirty="0" smtClean="0"/>
                <a:t>公園の不足・留まる空間の不足</a:t>
              </a:r>
              <a:endParaRPr kumimoji="1" lang="ja-JP" altLang="en-US" sz="4000" dirty="0"/>
            </a:p>
          </p:txBody>
        </p:sp>
      </p:grpSp>
      <p:sp>
        <p:nvSpPr>
          <p:cNvPr id="99" name="テキスト ボックス 98"/>
          <p:cNvSpPr txBox="1"/>
          <p:nvPr/>
        </p:nvSpPr>
        <p:spPr>
          <a:xfrm>
            <a:off x="7843411" y="5644047"/>
            <a:ext cx="931817" cy="307777"/>
          </a:xfrm>
          <a:prstGeom prst="rect">
            <a:avLst/>
          </a:prstGeom>
          <a:solidFill>
            <a:schemeClr val="bg1"/>
          </a:solidFill>
          <a:ln>
            <a:solidFill>
              <a:schemeClr val="tx1"/>
            </a:solidFill>
          </a:ln>
        </p:spPr>
        <p:txBody>
          <a:bodyPr wrap="square" rtlCol="0">
            <a:spAutoFit/>
          </a:bodyPr>
          <a:lstStyle/>
          <a:p>
            <a:r>
              <a:rPr lang="ja-JP" altLang="en-US" sz="1400" b="1" dirty="0"/>
              <a:t>荒川沖駅</a:t>
            </a:r>
            <a:endParaRPr kumimoji="1" lang="ja-JP" altLang="en-US" sz="1400" b="1" dirty="0"/>
          </a:p>
        </p:txBody>
      </p:sp>
      <p:sp>
        <p:nvSpPr>
          <p:cNvPr id="98" name="フリーフォーム 97"/>
          <p:cNvSpPr/>
          <p:nvPr/>
        </p:nvSpPr>
        <p:spPr>
          <a:xfrm>
            <a:off x="7480706" y="5013507"/>
            <a:ext cx="748937" cy="1010194"/>
          </a:xfrm>
          <a:custGeom>
            <a:avLst/>
            <a:gdLst>
              <a:gd name="connsiteX0" fmla="*/ 557348 w 748937"/>
              <a:gd name="connsiteY0" fmla="*/ 0 h 1010194"/>
              <a:gd name="connsiteX1" fmla="*/ 0 w 748937"/>
              <a:gd name="connsiteY1" fmla="*/ 949234 h 1010194"/>
              <a:gd name="connsiteX2" fmla="*/ 200297 w 748937"/>
              <a:gd name="connsiteY2" fmla="*/ 1010194 h 1010194"/>
              <a:gd name="connsiteX3" fmla="*/ 748937 w 748937"/>
              <a:gd name="connsiteY3" fmla="*/ 104503 h 1010194"/>
              <a:gd name="connsiteX4" fmla="*/ 557348 w 748937"/>
              <a:gd name="connsiteY4" fmla="*/ 0 h 101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937" h="1010194">
                <a:moveTo>
                  <a:pt x="557348" y="0"/>
                </a:moveTo>
                <a:lnTo>
                  <a:pt x="0" y="949234"/>
                </a:lnTo>
                <a:lnTo>
                  <a:pt x="200297" y="1010194"/>
                </a:lnTo>
                <a:lnTo>
                  <a:pt x="748937" y="104503"/>
                </a:lnTo>
                <a:lnTo>
                  <a:pt x="557348"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p:cNvSpPr txBox="1"/>
          <p:nvPr/>
        </p:nvSpPr>
        <p:spPr>
          <a:xfrm>
            <a:off x="7539577" y="6376910"/>
            <a:ext cx="1457661" cy="276999"/>
          </a:xfrm>
          <a:prstGeom prst="rect">
            <a:avLst/>
          </a:prstGeom>
          <a:solidFill>
            <a:schemeClr val="bg1"/>
          </a:solidFill>
        </p:spPr>
        <p:txBody>
          <a:bodyPr wrap="square" rtlCol="0">
            <a:spAutoFit/>
          </a:bodyPr>
          <a:lstStyle/>
          <a:p>
            <a:pPr algn="ctr"/>
            <a:r>
              <a:rPr lang="ja-JP" altLang="en-US" sz="1100" dirty="0" smtClean="0"/>
              <a:t>出典</a:t>
            </a:r>
            <a:r>
              <a:rPr lang="ja-JP" altLang="en-US" sz="1200" dirty="0" smtClean="0"/>
              <a:t>：</a:t>
            </a:r>
            <a:r>
              <a:rPr lang="en-US" altLang="ja-JP" sz="1200" dirty="0" err="1" smtClean="0"/>
              <a:t>googlemap</a:t>
            </a:r>
            <a:endParaRPr kumimoji="1" lang="ja-JP" altLang="en-US" sz="1200" dirty="0"/>
          </a:p>
        </p:txBody>
      </p:sp>
    </p:spTree>
    <p:extLst>
      <p:ext uri="{BB962C8B-B14F-4D97-AF65-F5344CB8AC3E}">
        <p14:creationId xmlns:p14="http://schemas.microsoft.com/office/powerpoint/2010/main" val="382368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par>
                                <p:cTn id="17" presetID="10" presetClass="entr" presetSubtype="0"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3" grpId="0" animBg="1"/>
      <p:bldP spid="64" grpId="0" animBg="1"/>
      <p:bldP spid="78" grpId="0" animBg="1"/>
      <p:bldP spid="79" grpId="0" animBg="1"/>
      <p:bldP spid="6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p:cNvGrpSpPr/>
          <p:nvPr/>
        </p:nvGrpSpPr>
        <p:grpSpPr>
          <a:xfrm>
            <a:off x="1396763" y="-1150783"/>
            <a:ext cx="7267888" cy="1023425"/>
            <a:chOff x="875464" y="1636121"/>
            <a:chExt cx="7267888" cy="1023425"/>
          </a:xfrm>
        </p:grpSpPr>
        <p:pic>
          <p:nvPicPr>
            <p:cNvPr id="1035"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64" y="1636121"/>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吹き出し 20"/>
            <p:cNvSpPr/>
            <p:nvPr/>
          </p:nvSpPr>
          <p:spPr>
            <a:xfrm>
              <a:off x="2096886" y="1753562"/>
              <a:ext cx="6046466" cy="788544"/>
            </a:xfrm>
            <a:prstGeom prst="wedgeRoundRectCallout">
              <a:avLst>
                <a:gd name="adj1" fmla="val -54656"/>
                <a:gd name="adj2" fmla="val 54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モール５０５よりイオンの方が魅力がある</a:t>
              </a:r>
              <a:r>
                <a:rPr lang="en-US" altLang="ja-JP" sz="2400" dirty="0" smtClean="0"/>
                <a:t>…</a:t>
              </a:r>
            </a:p>
            <a:p>
              <a:r>
                <a:rPr lang="en-US" altLang="ja-JP" sz="2400" dirty="0" smtClean="0"/>
                <a:t>50</a:t>
              </a:r>
              <a:r>
                <a:rPr lang="en-US" altLang="ja-JP" sz="2400" dirty="0"/>
                <a:t>5</a:t>
              </a:r>
              <a:r>
                <a:rPr lang="ja-JP" altLang="en-US" sz="2400" dirty="0" smtClean="0"/>
                <a:t>通るだけ</a:t>
              </a:r>
              <a:r>
                <a:rPr lang="en-US" altLang="ja-JP" sz="2400" dirty="0" smtClean="0"/>
                <a:t>…</a:t>
              </a:r>
              <a:endParaRPr lang="en-US" altLang="ja-JP" sz="2400" dirty="0"/>
            </a:p>
          </p:txBody>
        </p:sp>
      </p:grpSp>
      <p:sp>
        <p:nvSpPr>
          <p:cNvPr id="36" name="正方形/長方形 35"/>
          <p:cNvSpPr/>
          <p:nvPr/>
        </p:nvSpPr>
        <p:spPr>
          <a:xfrm>
            <a:off x="68581" y="794137"/>
            <a:ext cx="9016796" cy="5955579"/>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55" name="グループ化 54"/>
          <p:cNvGrpSpPr>
            <a:grpSpLocks noChangeAspect="1"/>
          </p:cNvGrpSpPr>
          <p:nvPr/>
        </p:nvGrpSpPr>
        <p:grpSpPr>
          <a:xfrm>
            <a:off x="-657225" y="-1610450"/>
            <a:ext cx="2933700" cy="1238250"/>
            <a:chOff x="828675" y="2971800"/>
            <a:chExt cx="2933700" cy="1238250"/>
          </a:xfrm>
        </p:grpSpPr>
        <p:sp>
          <p:nvSpPr>
            <p:cNvPr id="19" name="フリーフォーム 18"/>
            <p:cNvSpPr/>
            <p:nvPr/>
          </p:nvSpPr>
          <p:spPr>
            <a:xfrm>
              <a:off x="1571625" y="3181350"/>
              <a:ext cx="2047875" cy="400050"/>
            </a:xfrm>
            <a:custGeom>
              <a:avLst/>
              <a:gdLst>
                <a:gd name="connsiteX0" fmla="*/ 0 w 2047875"/>
                <a:gd name="connsiteY0" fmla="*/ 390525 h 400050"/>
                <a:gd name="connsiteX1" fmla="*/ 9525 w 2047875"/>
                <a:gd name="connsiteY1" fmla="*/ 152400 h 400050"/>
                <a:gd name="connsiteX2" fmla="*/ 409575 w 2047875"/>
                <a:gd name="connsiteY2" fmla="*/ 114300 h 400050"/>
                <a:gd name="connsiteX3" fmla="*/ 695325 w 2047875"/>
                <a:gd name="connsiteY3" fmla="*/ 57150 h 400050"/>
                <a:gd name="connsiteX4" fmla="*/ 923925 w 2047875"/>
                <a:gd name="connsiteY4" fmla="*/ 19050 h 400050"/>
                <a:gd name="connsiteX5" fmla="*/ 1200150 w 2047875"/>
                <a:gd name="connsiteY5" fmla="*/ 0 h 400050"/>
                <a:gd name="connsiteX6" fmla="*/ 1343025 w 2047875"/>
                <a:gd name="connsiteY6" fmla="*/ 0 h 400050"/>
                <a:gd name="connsiteX7" fmla="*/ 1590675 w 2047875"/>
                <a:gd name="connsiteY7" fmla="*/ 0 h 400050"/>
                <a:gd name="connsiteX8" fmla="*/ 1809750 w 2047875"/>
                <a:gd name="connsiteY8" fmla="*/ 9525 h 400050"/>
                <a:gd name="connsiteX9" fmla="*/ 1952625 w 2047875"/>
                <a:gd name="connsiteY9" fmla="*/ 38100 h 400050"/>
                <a:gd name="connsiteX10" fmla="*/ 2028825 w 2047875"/>
                <a:gd name="connsiteY10" fmla="*/ 76200 h 400050"/>
                <a:gd name="connsiteX11" fmla="*/ 2047875 w 2047875"/>
                <a:gd name="connsiteY11" fmla="*/ 400050 h 400050"/>
                <a:gd name="connsiteX12" fmla="*/ 0 w 2047875"/>
                <a:gd name="connsiteY12" fmla="*/ 3905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875" h="400050">
                  <a:moveTo>
                    <a:pt x="0" y="390525"/>
                  </a:moveTo>
                  <a:lnTo>
                    <a:pt x="9525" y="152400"/>
                  </a:lnTo>
                  <a:lnTo>
                    <a:pt x="409575" y="114300"/>
                  </a:lnTo>
                  <a:lnTo>
                    <a:pt x="695325" y="57150"/>
                  </a:lnTo>
                  <a:lnTo>
                    <a:pt x="923925" y="19050"/>
                  </a:lnTo>
                  <a:lnTo>
                    <a:pt x="1200150" y="0"/>
                  </a:lnTo>
                  <a:lnTo>
                    <a:pt x="1343025" y="0"/>
                  </a:lnTo>
                  <a:lnTo>
                    <a:pt x="1590675" y="0"/>
                  </a:lnTo>
                  <a:lnTo>
                    <a:pt x="1809750" y="9525"/>
                  </a:lnTo>
                  <a:lnTo>
                    <a:pt x="1952625" y="38100"/>
                  </a:lnTo>
                  <a:lnTo>
                    <a:pt x="2028825" y="76200"/>
                  </a:lnTo>
                  <a:lnTo>
                    <a:pt x="2047875" y="400050"/>
                  </a:lnTo>
                  <a:lnTo>
                    <a:pt x="0" y="390525"/>
                  </a:lnTo>
                  <a:close/>
                </a:path>
              </a:pathLst>
            </a:custGeom>
            <a:gradFill>
              <a:gsLst>
                <a:gs pos="0">
                  <a:schemeClr val="accent1">
                    <a:tint val="100000"/>
                    <a:shade val="100000"/>
                    <a:satMod val="130000"/>
                  </a:schemeClr>
                </a:gs>
                <a:gs pos="0">
                  <a:schemeClr val="accent1">
                    <a:tint val="50000"/>
                    <a:shade val="100000"/>
                    <a:satMod val="350000"/>
                  </a:schemeClr>
                </a:gs>
              </a:gsLst>
            </a:gra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76325" y="3733800"/>
              <a:ext cx="2533650" cy="47625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96763" y="3581400"/>
              <a:ext cx="2213212" cy="1524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828675" y="2971800"/>
              <a:ext cx="2933700" cy="352425"/>
            </a:xfrm>
            <a:custGeom>
              <a:avLst/>
              <a:gdLst>
                <a:gd name="connsiteX0" fmla="*/ 0 w 2933700"/>
                <a:gd name="connsiteY0" fmla="*/ 190500 h 352425"/>
                <a:gd name="connsiteX1" fmla="*/ 266700 w 2933700"/>
                <a:gd name="connsiteY1" fmla="*/ 285750 h 352425"/>
                <a:gd name="connsiteX2" fmla="*/ 552450 w 2933700"/>
                <a:gd name="connsiteY2" fmla="*/ 342900 h 352425"/>
                <a:gd name="connsiteX3" fmla="*/ 914400 w 2933700"/>
                <a:gd name="connsiteY3" fmla="*/ 352425 h 352425"/>
                <a:gd name="connsiteX4" fmla="*/ 1314450 w 2933700"/>
                <a:gd name="connsiteY4" fmla="*/ 276225 h 352425"/>
                <a:gd name="connsiteX5" fmla="*/ 1419225 w 2933700"/>
                <a:gd name="connsiteY5" fmla="*/ 247650 h 352425"/>
                <a:gd name="connsiteX6" fmla="*/ 1752600 w 2933700"/>
                <a:gd name="connsiteY6" fmla="*/ 209550 h 352425"/>
                <a:gd name="connsiteX7" fmla="*/ 2000250 w 2933700"/>
                <a:gd name="connsiteY7" fmla="*/ 200025 h 352425"/>
                <a:gd name="connsiteX8" fmla="*/ 2457450 w 2933700"/>
                <a:gd name="connsiteY8" fmla="*/ 200025 h 352425"/>
                <a:gd name="connsiteX9" fmla="*/ 2905125 w 2933700"/>
                <a:gd name="connsiteY9" fmla="*/ 304800 h 352425"/>
                <a:gd name="connsiteX10" fmla="*/ 2933700 w 2933700"/>
                <a:gd name="connsiteY10" fmla="*/ 114300 h 352425"/>
                <a:gd name="connsiteX11" fmla="*/ 2505075 w 2933700"/>
                <a:gd name="connsiteY11" fmla="*/ 19050 h 352425"/>
                <a:gd name="connsiteX12" fmla="*/ 2190750 w 2933700"/>
                <a:gd name="connsiteY12" fmla="*/ 0 h 352425"/>
                <a:gd name="connsiteX13" fmla="*/ 1714500 w 2933700"/>
                <a:gd name="connsiteY13" fmla="*/ 0 h 352425"/>
                <a:gd name="connsiteX14" fmla="*/ 1381125 w 2933700"/>
                <a:gd name="connsiteY14" fmla="*/ 57150 h 352425"/>
                <a:gd name="connsiteX15" fmla="*/ 1019175 w 2933700"/>
                <a:gd name="connsiteY15" fmla="*/ 142875 h 352425"/>
                <a:gd name="connsiteX16" fmla="*/ 666750 w 2933700"/>
                <a:gd name="connsiteY16" fmla="*/ 171450 h 352425"/>
                <a:gd name="connsiteX17" fmla="*/ 390525 w 2933700"/>
                <a:gd name="connsiteY17" fmla="*/ 152400 h 352425"/>
                <a:gd name="connsiteX18" fmla="*/ 76200 w 2933700"/>
                <a:gd name="connsiteY18" fmla="*/ 47625 h 352425"/>
                <a:gd name="connsiteX19" fmla="*/ 0 w 2933700"/>
                <a:gd name="connsiteY19" fmla="*/ 1905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33700" h="352425">
                  <a:moveTo>
                    <a:pt x="0" y="190500"/>
                  </a:moveTo>
                  <a:lnTo>
                    <a:pt x="266700" y="285750"/>
                  </a:lnTo>
                  <a:lnTo>
                    <a:pt x="552450" y="342900"/>
                  </a:lnTo>
                  <a:lnTo>
                    <a:pt x="914400" y="352425"/>
                  </a:lnTo>
                  <a:lnTo>
                    <a:pt x="1314450" y="276225"/>
                  </a:lnTo>
                  <a:lnTo>
                    <a:pt x="1419225" y="247650"/>
                  </a:lnTo>
                  <a:lnTo>
                    <a:pt x="1752600" y="209550"/>
                  </a:lnTo>
                  <a:lnTo>
                    <a:pt x="2000250" y="200025"/>
                  </a:lnTo>
                  <a:lnTo>
                    <a:pt x="2457450" y="200025"/>
                  </a:lnTo>
                  <a:lnTo>
                    <a:pt x="2905125" y="304800"/>
                  </a:lnTo>
                  <a:lnTo>
                    <a:pt x="2933700" y="114300"/>
                  </a:lnTo>
                  <a:lnTo>
                    <a:pt x="2505075" y="19050"/>
                  </a:lnTo>
                  <a:lnTo>
                    <a:pt x="2190750" y="0"/>
                  </a:lnTo>
                  <a:lnTo>
                    <a:pt x="1714500" y="0"/>
                  </a:lnTo>
                  <a:lnTo>
                    <a:pt x="1381125" y="57150"/>
                  </a:lnTo>
                  <a:lnTo>
                    <a:pt x="1019175" y="142875"/>
                  </a:lnTo>
                  <a:lnTo>
                    <a:pt x="666750" y="171450"/>
                  </a:lnTo>
                  <a:lnTo>
                    <a:pt x="390525" y="152400"/>
                  </a:lnTo>
                  <a:lnTo>
                    <a:pt x="76200" y="47625"/>
                  </a:lnTo>
                  <a:lnTo>
                    <a:pt x="0" y="190500"/>
                  </a:lnTo>
                  <a:close/>
                </a:path>
              </a:pathLst>
            </a:cu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a:off x="1752600"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1933575"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2105025" y="3300412"/>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2276475" y="3238500"/>
              <a:ext cx="0" cy="31908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2448763" y="3209925"/>
              <a:ext cx="0" cy="3476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26181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28086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3008710" y="3162300"/>
              <a:ext cx="0" cy="4191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3218260"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399235" y="3202780"/>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59" name="直線コネクタ 58"/>
          <p:cNvCxnSpPr/>
          <p:nvPr/>
        </p:nvCxnSpPr>
        <p:spPr>
          <a:xfrm>
            <a:off x="498449" y="6559994"/>
            <a:ext cx="8110139" cy="50715"/>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3" name="テキスト ボックス 22"/>
          <p:cNvSpPr txBox="1"/>
          <p:nvPr/>
        </p:nvSpPr>
        <p:spPr>
          <a:xfrm>
            <a:off x="370472" y="1681974"/>
            <a:ext cx="3812005" cy="707886"/>
          </a:xfrm>
          <a:prstGeom prst="rect">
            <a:avLst/>
          </a:prstGeom>
          <a:solidFill>
            <a:schemeClr val="accent1">
              <a:lumMod val="40000"/>
              <a:lumOff val="60000"/>
            </a:schemeClr>
          </a:solidFill>
          <a:ln>
            <a:noFill/>
          </a:ln>
        </p:spPr>
        <p:txBody>
          <a:bodyPr wrap="square" rtlCol="0">
            <a:spAutoFit/>
          </a:bodyPr>
          <a:lstStyle/>
          <a:p>
            <a:r>
              <a:rPr kumimoji="1" lang="ja-JP" altLang="en-US" sz="2000" dirty="0" smtClean="0"/>
              <a:t>子育て・高齢者支援施設の不足</a:t>
            </a:r>
            <a:endParaRPr kumimoji="1" lang="en-US" altLang="ja-JP" sz="2000" dirty="0" smtClean="0"/>
          </a:p>
          <a:p>
            <a:r>
              <a:rPr lang="ja-JP" altLang="en-US" sz="2000" dirty="0" smtClean="0"/>
              <a:t>公園の不足</a:t>
            </a:r>
            <a:endParaRPr lang="en-US" altLang="ja-JP" sz="2000" dirty="0" smtClean="0"/>
          </a:p>
        </p:txBody>
      </p:sp>
      <p:sp>
        <p:nvSpPr>
          <p:cNvPr id="106" name="正方形/長方形 105"/>
          <p:cNvSpPr/>
          <p:nvPr/>
        </p:nvSpPr>
        <p:spPr>
          <a:xfrm>
            <a:off x="266700" y="992168"/>
            <a:ext cx="2698175" cy="523220"/>
          </a:xfrm>
          <a:prstGeom prst="rect">
            <a:avLst/>
          </a:prstGeom>
        </p:spPr>
        <p:txBody>
          <a:bodyPr wrap="none">
            <a:spAutoFit/>
          </a:bodyPr>
          <a:lstStyle/>
          <a:p>
            <a:r>
              <a:rPr lang="ja-JP" altLang="en-US" sz="2800" dirty="0" smtClean="0"/>
              <a:t>荒川沖の問題点</a:t>
            </a:r>
            <a:endParaRPr lang="en-US" altLang="ja-JP" sz="2800" dirty="0"/>
          </a:p>
        </p:txBody>
      </p:sp>
      <p:sp>
        <p:nvSpPr>
          <p:cNvPr id="24" name="テキスト ボックス 23"/>
          <p:cNvSpPr txBox="1"/>
          <p:nvPr/>
        </p:nvSpPr>
        <p:spPr>
          <a:xfrm>
            <a:off x="5006064" y="1692368"/>
            <a:ext cx="3912825" cy="707886"/>
          </a:xfrm>
          <a:prstGeom prst="rect">
            <a:avLst/>
          </a:prstGeom>
          <a:solidFill>
            <a:schemeClr val="accent1">
              <a:lumMod val="40000"/>
              <a:lumOff val="60000"/>
            </a:schemeClr>
          </a:solidFill>
        </p:spPr>
        <p:txBody>
          <a:bodyPr wrap="square" rtlCol="0">
            <a:spAutoFit/>
          </a:bodyPr>
          <a:lstStyle/>
          <a:p>
            <a:r>
              <a:rPr kumimoji="1" lang="ja-JP" altLang="en-US" sz="2000" dirty="0" smtClean="0"/>
              <a:t>子どもから高齢者まで</a:t>
            </a:r>
            <a:r>
              <a:rPr lang="ja-JP" altLang="en-US" sz="2000" dirty="0" smtClean="0"/>
              <a:t>多く</a:t>
            </a:r>
            <a:endParaRPr lang="en-US" altLang="ja-JP" sz="2000" dirty="0" smtClean="0"/>
          </a:p>
          <a:p>
            <a:r>
              <a:rPr lang="ja-JP" altLang="en-US" sz="2000" dirty="0" smtClean="0"/>
              <a:t>住んでいる</a:t>
            </a:r>
            <a:r>
              <a:rPr kumimoji="1" lang="ja-JP" altLang="en-US" sz="2000" dirty="0" smtClean="0"/>
              <a:t>が、交流がない</a:t>
            </a:r>
            <a:endParaRPr kumimoji="1" lang="ja-JP" altLang="en-US" sz="2000" dirty="0"/>
          </a:p>
        </p:txBody>
      </p:sp>
      <p:sp>
        <p:nvSpPr>
          <p:cNvPr id="26" name="正方形/長方形 25"/>
          <p:cNvSpPr/>
          <p:nvPr/>
        </p:nvSpPr>
        <p:spPr>
          <a:xfrm>
            <a:off x="1396765" y="2960940"/>
            <a:ext cx="6407527" cy="830997"/>
          </a:xfrm>
          <a:prstGeom prst="rect">
            <a:avLst/>
          </a:prstGeom>
        </p:spPr>
        <p:txBody>
          <a:bodyPr wrap="square">
            <a:spAutoFit/>
          </a:bodyPr>
          <a:lstStyle/>
          <a:p>
            <a:pPr algn="ctr"/>
            <a:r>
              <a:rPr lang="ja-JP" altLang="en-US" sz="2400" dirty="0" smtClean="0"/>
              <a:t>世代を越えた地域コミュニティ確立が目指せるが、現段階ではつながりはない</a:t>
            </a:r>
            <a:endParaRPr lang="en-US" altLang="ja-JP" sz="2400" dirty="0"/>
          </a:p>
        </p:txBody>
      </p:sp>
      <p:cxnSp>
        <p:nvCxnSpPr>
          <p:cNvPr id="108" name="直線コネクタ 107"/>
          <p:cNvCxnSpPr/>
          <p:nvPr/>
        </p:nvCxnSpPr>
        <p:spPr>
          <a:xfrm flipV="1">
            <a:off x="70800" y="2846934"/>
            <a:ext cx="8986946" cy="406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4149344" y="1584646"/>
            <a:ext cx="902368" cy="923330"/>
          </a:xfrm>
          <a:prstGeom prst="rect">
            <a:avLst/>
          </a:prstGeom>
          <a:noFill/>
        </p:spPr>
        <p:txBody>
          <a:bodyPr wrap="square" rtlCol="0">
            <a:spAutoFit/>
          </a:bodyPr>
          <a:lstStyle/>
          <a:p>
            <a:pPr algn="ctr"/>
            <a:r>
              <a:rPr kumimoji="1" lang="en-US" altLang="ja-JP" sz="5400" b="1" dirty="0" smtClean="0"/>
              <a:t>+</a:t>
            </a:r>
            <a:endParaRPr kumimoji="1" lang="ja-JP" altLang="en-US" sz="5400" b="1" dirty="0"/>
          </a:p>
        </p:txBody>
      </p:sp>
      <p:sp>
        <p:nvSpPr>
          <p:cNvPr id="109" name="テキスト ボックス 108"/>
          <p:cNvSpPr txBox="1"/>
          <p:nvPr/>
        </p:nvSpPr>
        <p:spPr>
          <a:xfrm>
            <a:off x="1363889" y="4323490"/>
            <a:ext cx="6440403" cy="523220"/>
          </a:xfrm>
          <a:prstGeom prst="rect">
            <a:avLst/>
          </a:prstGeom>
          <a:noFill/>
        </p:spPr>
        <p:txBody>
          <a:bodyPr wrap="square" rtlCol="0">
            <a:spAutoFit/>
          </a:bodyPr>
          <a:lstStyle/>
          <a:p>
            <a:pPr algn="ctr"/>
            <a:r>
              <a:rPr lang="ja-JP" altLang="en-US" sz="2800" b="1" dirty="0" smtClean="0"/>
              <a:t>ところどころ木管パートの音が抜けている</a:t>
            </a:r>
            <a:endParaRPr lang="en-US" altLang="ja-JP" sz="2800" b="1" dirty="0" smtClean="0"/>
          </a:p>
        </p:txBody>
      </p:sp>
      <p:sp>
        <p:nvSpPr>
          <p:cNvPr id="28" name="下矢印 27"/>
          <p:cNvSpPr/>
          <p:nvPr/>
        </p:nvSpPr>
        <p:spPr>
          <a:xfrm>
            <a:off x="4324316" y="3877787"/>
            <a:ext cx="505326" cy="3918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55875" y="158731"/>
            <a:ext cx="9016796" cy="46398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400" b="1" dirty="0" smtClean="0">
                <a:solidFill>
                  <a:schemeClr val="tx1"/>
                </a:solidFill>
              </a:rPr>
              <a:t>木管タウン　荒川沖</a:t>
            </a:r>
            <a:endParaRPr lang="ja-JP" altLang="en-US" sz="2400" b="1" dirty="0">
              <a:solidFill>
                <a:schemeClr val="tx1"/>
              </a:solidFill>
            </a:endParaRPr>
          </a:p>
        </p:txBody>
      </p:sp>
      <p:pic>
        <p:nvPicPr>
          <p:cNvPr id="2" name="図 1"/>
          <p:cNvPicPr>
            <a:picLocks noChangeAspect="1"/>
          </p:cNvPicPr>
          <p:nvPr/>
        </p:nvPicPr>
        <p:blipFill>
          <a:blip r:embed="rId4">
            <a:extLst>
              <a:ext uri="{BEBA8EAE-BF5A-486C-A8C5-ECC9F3942E4B}">
                <a14:imgProps xmlns:a14="http://schemas.microsoft.com/office/drawing/2010/main">
                  <a14:imgLayer r:embed="rId5">
                    <a14:imgEffect>
                      <a14:backgroundRemoval t="905" b="99095" l="800" r="100000"/>
                    </a14:imgEffect>
                  </a14:imgLayer>
                </a14:imgProps>
              </a:ext>
            </a:extLst>
          </a:blip>
          <a:stretch>
            <a:fillRect/>
          </a:stretch>
        </p:blipFill>
        <p:spPr>
          <a:xfrm>
            <a:off x="5979695" y="4899992"/>
            <a:ext cx="3058156" cy="1802274"/>
          </a:xfrm>
          <a:prstGeom prst="rect">
            <a:avLst/>
          </a:prstGeom>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6239" y="4844019"/>
            <a:ext cx="1156068" cy="1715975"/>
          </a:xfrm>
          <a:prstGeom prst="rect">
            <a:avLst/>
          </a:prstGeom>
        </p:spPr>
      </p:pic>
      <p:pic>
        <p:nvPicPr>
          <p:cNvPr id="4" name="図 3"/>
          <p:cNvPicPr>
            <a:picLocks noChangeAspect="1"/>
          </p:cNvPicPr>
          <p:nvPr/>
        </p:nvPicPr>
        <p:blipFill>
          <a:blip r:embed="rId7" cstate="print">
            <a:extLst>
              <a:ext uri="{BEBA8EAE-BF5A-486C-A8C5-ECC9F3942E4B}">
                <a14:imgProps xmlns:a14="http://schemas.microsoft.com/office/drawing/2010/main">
                  <a14:imgLayer r:embed="rId8">
                    <a14:imgEffect>
                      <a14:backgroundRemoval t="0" b="96657" l="0" r="100000"/>
                    </a14:imgEffect>
                  </a14:imgLayer>
                </a14:imgProps>
              </a:ext>
              <a:ext uri="{28A0092B-C50C-407E-A947-70E740481C1C}">
                <a14:useLocalDpi xmlns:a14="http://schemas.microsoft.com/office/drawing/2010/main" val="0"/>
              </a:ext>
            </a:extLst>
          </a:blip>
          <a:stretch>
            <a:fillRect/>
          </a:stretch>
        </p:blipFill>
        <p:spPr>
          <a:xfrm>
            <a:off x="1786009" y="5243398"/>
            <a:ext cx="1114389" cy="1347918"/>
          </a:xfrm>
          <a:prstGeom prst="rect">
            <a:avLst/>
          </a:prstGeom>
        </p:spPr>
      </p:pic>
      <p:pic>
        <p:nvPicPr>
          <p:cNvPr id="5" name="図 4"/>
          <p:cNvPicPr>
            <a:picLocks noChangeAspect="1"/>
          </p:cNvPicPr>
          <p:nvPr/>
        </p:nvPicPr>
        <p:blipFill>
          <a:blip r:embed="rId9" cstate="print">
            <a:extLst>
              <a:ext uri="{BEBA8EAE-BF5A-486C-A8C5-ECC9F3942E4B}">
                <a14:imgProps xmlns:a14="http://schemas.microsoft.com/office/drawing/2010/main">
                  <a14:imgLayer r:embed="rId10">
                    <a14:imgEffect>
                      <a14:backgroundRemoval t="0" b="98222" l="0" r="96477"/>
                    </a14:imgEffect>
                  </a14:imgLayer>
                </a14:imgProps>
              </a:ext>
              <a:ext uri="{28A0092B-C50C-407E-A947-70E740481C1C}">
                <a14:useLocalDpi xmlns:a14="http://schemas.microsoft.com/office/drawing/2010/main" val="0"/>
              </a:ext>
            </a:extLst>
          </a:blip>
          <a:stretch>
            <a:fillRect/>
          </a:stretch>
        </p:blipFill>
        <p:spPr>
          <a:xfrm>
            <a:off x="604236" y="4975459"/>
            <a:ext cx="1309100" cy="1596463"/>
          </a:xfrm>
          <a:prstGeom prst="rect">
            <a:avLst/>
          </a:prstGeom>
        </p:spPr>
      </p:pic>
    </p:spTree>
    <p:extLst>
      <p:ext uri="{BB962C8B-B14F-4D97-AF65-F5344CB8AC3E}">
        <p14:creationId xmlns:p14="http://schemas.microsoft.com/office/powerpoint/2010/main" val="2232696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p:cNvGrpSpPr/>
          <p:nvPr/>
        </p:nvGrpSpPr>
        <p:grpSpPr>
          <a:xfrm>
            <a:off x="1396763" y="-1150783"/>
            <a:ext cx="7267888" cy="1023425"/>
            <a:chOff x="875464" y="1636121"/>
            <a:chExt cx="7267888" cy="1023425"/>
          </a:xfrm>
        </p:grpSpPr>
        <p:pic>
          <p:nvPicPr>
            <p:cNvPr id="1035"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64" y="1636121"/>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吹き出し 20"/>
            <p:cNvSpPr/>
            <p:nvPr/>
          </p:nvSpPr>
          <p:spPr>
            <a:xfrm>
              <a:off x="2096886" y="1753562"/>
              <a:ext cx="6046466" cy="788544"/>
            </a:xfrm>
            <a:prstGeom prst="wedgeRoundRectCallout">
              <a:avLst>
                <a:gd name="adj1" fmla="val -54656"/>
                <a:gd name="adj2" fmla="val 54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モール５０５よりイオンの方が魅力がある</a:t>
              </a:r>
              <a:r>
                <a:rPr lang="en-US" altLang="ja-JP" sz="2400" dirty="0" smtClean="0"/>
                <a:t>…</a:t>
              </a:r>
            </a:p>
            <a:p>
              <a:r>
                <a:rPr lang="en-US" altLang="ja-JP" sz="2400" dirty="0" smtClean="0"/>
                <a:t>50</a:t>
              </a:r>
              <a:r>
                <a:rPr lang="en-US" altLang="ja-JP" sz="2400" dirty="0"/>
                <a:t>5</a:t>
              </a:r>
              <a:r>
                <a:rPr lang="ja-JP" altLang="en-US" sz="2400" dirty="0" smtClean="0"/>
                <a:t>通るだけ</a:t>
              </a:r>
              <a:r>
                <a:rPr lang="en-US" altLang="ja-JP" sz="2400" dirty="0" smtClean="0"/>
                <a:t>…</a:t>
              </a:r>
              <a:endParaRPr lang="en-US" altLang="ja-JP" sz="2400" dirty="0"/>
            </a:p>
          </p:txBody>
        </p:sp>
      </p:grpSp>
      <p:sp>
        <p:nvSpPr>
          <p:cNvPr id="36" name="正方形/長方形 35"/>
          <p:cNvSpPr/>
          <p:nvPr/>
        </p:nvSpPr>
        <p:spPr>
          <a:xfrm>
            <a:off x="68581" y="794137"/>
            <a:ext cx="9016796" cy="5955579"/>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55" name="グループ化 54"/>
          <p:cNvGrpSpPr>
            <a:grpSpLocks noChangeAspect="1"/>
          </p:cNvGrpSpPr>
          <p:nvPr/>
        </p:nvGrpSpPr>
        <p:grpSpPr>
          <a:xfrm>
            <a:off x="-657225" y="-1610450"/>
            <a:ext cx="2933700" cy="1238250"/>
            <a:chOff x="828675" y="2971800"/>
            <a:chExt cx="2933700" cy="1238250"/>
          </a:xfrm>
        </p:grpSpPr>
        <p:sp>
          <p:nvSpPr>
            <p:cNvPr id="19" name="フリーフォーム 18"/>
            <p:cNvSpPr/>
            <p:nvPr/>
          </p:nvSpPr>
          <p:spPr>
            <a:xfrm>
              <a:off x="1571625" y="3181350"/>
              <a:ext cx="2047875" cy="400050"/>
            </a:xfrm>
            <a:custGeom>
              <a:avLst/>
              <a:gdLst>
                <a:gd name="connsiteX0" fmla="*/ 0 w 2047875"/>
                <a:gd name="connsiteY0" fmla="*/ 390525 h 400050"/>
                <a:gd name="connsiteX1" fmla="*/ 9525 w 2047875"/>
                <a:gd name="connsiteY1" fmla="*/ 152400 h 400050"/>
                <a:gd name="connsiteX2" fmla="*/ 409575 w 2047875"/>
                <a:gd name="connsiteY2" fmla="*/ 114300 h 400050"/>
                <a:gd name="connsiteX3" fmla="*/ 695325 w 2047875"/>
                <a:gd name="connsiteY3" fmla="*/ 57150 h 400050"/>
                <a:gd name="connsiteX4" fmla="*/ 923925 w 2047875"/>
                <a:gd name="connsiteY4" fmla="*/ 19050 h 400050"/>
                <a:gd name="connsiteX5" fmla="*/ 1200150 w 2047875"/>
                <a:gd name="connsiteY5" fmla="*/ 0 h 400050"/>
                <a:gd name="connsiteX6" fmla="*/ 1343025 w 2047875"/>
                <a:gd name="connsiteY6" fmla="*/ 0 h 400050"/>
                <a:gd name="connsiteX7" fmla="*/ 1590675 w 2047875"/>
                <a:gd name="connsiteY7" fmla="*/ 0 h 400050"/>
                <a:gd name="connsiteX8" fmla="*/ 1809750 w 2047875"/>
                <a:gd name="connsiteY8" fmla="*/ 9525 h 400050"/>
                <a:gd name="connsiteX9" fmla="*/ 1952625 w 2047875"/>
                <a:gd name="connsiteY9" fmla="*/ 38100 h 400050"/>
                <a:gd name="connsiteX10" fmla="*/ 2028825 w 2047875"/>
                <a:gd name="connsiteY10" fmla="*/ 76200 h 400050"/>
                <a:gd name="connsiteX11" fmla="*/ 2047875 w 2047875"/>
                <a:gd name="connsiteY11" fmla="*/ 400050 h 400050"/>
                <a:gd name="connsiteX12" fmla="*/ 0 w 2047875"/>
                <a:gd name="connsiteY12" fmla="*/ 3905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875" h="400050">
                  <a:moveTo>
                    <a:pt x="0" y="390525"/>
                  </a:moveTo>
                  <a:lnTo>
                    <a:pt x="9525" y="152400"/>
                  </a:lnTo>
                  <a:lnTo>
                    <a:pt x="409575" y="114300"/>
                  </a:lnTo>
                  <a:lnTo>
                    <a:pt x="695325" y="57150"/>
                  </a:lnTo>
                  <a:lnTo>
                    <a:pt x="923925" y="19050"/>
                  </a:lnTo>
                  <a:lnTo>
                    <a:pt x="1200150" y="0"/>
                  </a:lnTo>
                  <a:lnTo>
                    <a:pt x="1343025" y="0"/>
                  </a:lnTo>
                  <a:lnTo>
                    <a:pt x="1590675" y="0"/>
                  </a:lnTo>
                  <a:lnTo>
                    <a:pt x="1809750" y="9525"/>
                  </a:lnTo>
                  <a:lnTo>
                    <a:pt x="1952625" y="38100"/>
                  </a:lnTo>
                  <a:lnTo>
                    <a:pt x="2028825" y="76200"/>
                  </a:lnTo>
                  <a:lnTo>
                    <a:pt x="2047875" y="400050"/>
                  </a:lnTo>
                  <a:lnTo>
                    <a:pt x="0" y="390525"/>
                  </a:lnTo>
                  <a:close/>
                </a:path>
              </a:pathLst>
            </a:custGeom>
            <a:gradFill>
              <a:gsLst>
                <a:gs pos="0">
                  <a:schemeClr val="accent1">
                    <a:tint val="100000"/>
                    <a:shade val="100000"/>
                    <a:satMod val="130000"/>
                  </a:schemeClr>
                </a:gs>
                <a:gs pos="0">
                  <a:schemeClr val="accent1">
                    <a:tint val="50000"/>
                    <a:shade val="100000"/>
                    <a:satMod val="350000"/>
                  </a:schemeClr>
                </a:gs>
              </a:gsLst>
            </a:gra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76325" y="3733800"/>
              <a:ext cx="2533650" cy="47625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96763" y="3581400"/>
              <a:ext cx="2213212" cy="1524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828675" y="2971800"/>
              <a:ext cx="2933700" cy="352425"/>
            </a:xfrm>
            <a:custGeom>
              <a:avLst/>
              <a:gdLst>
                <a:gd name="connsiteX0" fmla="*/ 0 w 2933700"/>
                <a:gd name="connsiteY0" fmla="*/ 190500 h 352425"/>
                <a:gd name="connsiteX1" fmla="*/ 266700 w 2933700"/>
                <a:gd name="connsiteY1" fmla="*/ 285750 h 352425"/>
                <a:gd name="connsiteX2" fmla="*/ 552450 w 2933700"/>
                <a:gd name="connsiteY2" fmla="*/ 342900 h 352425"/>
                <a:gd name="connsiteX3" fmla="*/ 914400 w 2933700"/>
                <a:gd name="connsiteY3" fmla="*/ 352425 h 352425"/>
                <a:gd name="connsiteX4" fmla="*/ 1314450 w 2933700"/>
                <a:gd name="connsiteY4" fmla="*/ 276225 h 352425"/>
                <a:gd name="connsiteX5" fmla="*/ 1419225 w 2933700"/>
                <a:gd name="connsiteY5" fmla="*/ 247650 h 352425"/>
                <a:gd name="connsiteX6" fmla="*/ 1752600 w 2933700"/>
                <a:gd name="connsiteY6" fmla="*/ 209550 h 352425"/>
                <a:gd name="connsiteX7" fmla="*/ 2000250 w 2933700"/>
                <a:gd name="connsiteY7" fmla="*/ 200025 h 352425"/>
                <a:gd name="connsiteX8" fmla="*/ 2457450 w 2933700"/>
                <a:gd name="connsiteY8" fmla="*/ 200025 h 352425"/>
                <a:gd name="connsiteX9" fmla="*/ 2905125 w 2933700"/>
                <a:gd name="connsiteY9" fmla="*/ 304800 h 352425"/>
                <a:gd name="connsiteX10" fmla="*/ 2933700 w 2933700"/>
                <a:gd name="connsiteY10" fmla="*/ 114300 h 352425"/>
                <a:gd name="connsiteX11" fmla="*/ 2505075 w 2933700"/>
                <a:gd name="connsiteY11" fmla="*/ 19050 h 352425"/>
                <a:gd name="connsiteX12" fmla="*/ 2190750 w 2933700"/>
                <a:gd name="connsiteY12" fmla="*/ 0 h 352425"/>
                <a:gd name="connsiteX13" fmla="*/ 1714500 w 2933700"/>
                <a:gd name="connsiteY13" fmla="*/ 0 h 352425"/>
                <a:gd name="connsiteX14" fmla="*/ 1381125 w 2933700"/>
                <a:gd name="connsiteY14" fmla="*/ 57150 h 352425"/>
                <a:gd name="connsiteX15" fmla="*/ 1019175 w 2933700"/>
                <a:gd name="connsiteY15" fmla="*/ 142875 h 352425"/>
                <a:gd name="connsiteX16" fmla="*/ 666750 w 2933700"/>
                <a:gd name="connsiteY16" fmla="*/ 171450 h 352425"/>
                <a:gd name="connsiteX17" fmla="*/ 390525 w 2933700"/>
                <a:gd name="connsiteY17" fmla="*/ 152400 h 352425"/>
                <a:gd name="connsiteX18" fmla="*/ 76200 w 2933700"/>
                <a:gd name="connsiteY18" fmla="*/ 47625 h 352425"/>
                <a:gd name="connsiteX19" fmla="*/ 0 w 2933700"/>
                <a:gd name="connsiteY19" fmla="*/ 1905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33700" h="352425">
                  <a:moveTo>
                    <a:pt x="0" y="190500"/>
                  </a:moveTo>
                  <a:lnTo>
                    <a:pt x="266700" y="285750"/>
                  </a:lnTo>
                  <a:lnTo>
                    <a:pt x="552450" y="342900"/>
                  </a:lnTo>
                  <a:lnTo>
                    <a:pt x="914400" y="352425"/>
                  </a:lnTo>
                  <a:lnTo>
                    <a:pt x="1314450" y="276225"/>
                  </a:lnTo>
                  <a:lnTo>
                    <a:pt x="1419225" y="247650"/>
                  </a:lnTo>
                  <a:lnTo>
                    <a:pt x="1752600" y="209550"/>
                  </a:lnTo>
                  <a:lnTo>
                    <a:pt x="2000250" y="200025"/>
                  </a:lnTo>
                  <a:lnTo>
                    <a:pt x="2457450" y="200025"/>
                  </a:lnTo>
                  <a:lnTo>
                    <a:pt x="2905125" y="304800"/>
                  </a:lnTo>
                  <a:lnTo>
                    <a:pt x="2933700" y="114300"/>
                  </a:lnTo>
                  <a:lnTo>
                    <a:pt x="2505075" y="19050"/>
                  </a:lnTo>
                  <a:lnTo>
                    <a:pt x="2190750" y="0"/>
                  </a:lnTo>
                  <a:lnTo>
                    <a:pt x="1714500" y="0"/>
                  </a:lnTo>
                  <a:lnTo>
                    <a:pt x="1381125" y="57150"/>
                  </a:lnTo>
                  <a:lnTo>
                    <a:pt x="1019175" y="142875"/>
                  </a:lnTo>
                  <a:lnTo>
                    <a:pt x="666750" y="171450"/>
                  </a:lnTo>
                  <a:lnTo>
                    <a:pt x="390525" y="152400"/>
                  </a:lnTo>
                  <a:lnTo>
                    <a:pt x="76200" y="47625"/>
                  </a:lnTo>
                  <a:lnTo>
                    <a:pt x="0" y="190500"/>
                  </a:lnTo>
                  <a:close/>
                </a:path>
              </a:pathLst>
            </a:cu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a:off x="1752600"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1933575"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2105025" y="3300412"/>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2276475" y="3238500"/>
              <a:ext cx="0" cy="31908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2448763" y="3209925"/>
              <a:ext cx="0" cy="3476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26181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28086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3008710" y="3162300"/>
              <a:ext cx="0" cy="4191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3218260"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399235" y="3202780"/>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3" name="角丸四角形 32"/>
          <p:cNvSpPr/>
          <p:nvPr/>
        </p:nvSpPr>
        <p:spPr>
          <a:xfrm>
            <a:off x="55875" y="158731"/>
            <a:ext cx="9016796" cy="46398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400" b="1" dirty="0" smtClean="0">
                <a:solidFill>
                  <a:schemeClr val="tx1"/>
                </a:solidFill>
              </a:rPr>
              <a:t>木管タウン　荒川沖</a:t>
            </a:r>
            <a:endParaRPr lang="ja-JP" altLang="en-US" sz="2400" b="1" dirty="0">
              <a:solidFill>
                <a:schemeClr val="tx1"/>
              </a:solidFill>
            </a:endParaRPr>
          </a:p>
        </p:txBody>
      </p:sp>
      <p:sp>
        <p:nvSpPr>
          <p:cNvPr id="38" name="正方形/長方形 37"/>
          <p:cNvSpPr/>
          <p:nvPr/>
        </p:nvSpPr>
        <p:spPr>
          <a:xfrm>
            <a:off x="314479" y="926817"/>
            <a:ext cx="2698175" cy="523220"/>
          </a:xfrm>
          <a:prstGeom prst="rect">
            <a:avLst/>
          </a:prstGeom>
        </p:spPr>
        <p:txBody>
          <a:bodyPr wrap="none">
            <a:spAutoFit/>
          </a:bodyPr>
          <a:lstStyle/>
          <a:p>
            <a:r>
              <a:rPr lang="ja-JP" altLang="en-US" sz="2800" dirty="0" smtClean="0"/>
              <a:t>荒川沖の将来像</a:t>
            </a:r>
            <a:endParaRPr lang="en-US" altLang="ja-JP" sz="2800" dirty="0"/>
          </a:p>
        </p:txBody>
      </p:sp>
      <p:sp>
        <p:nvSpPr>
          <p:cNvPr id="40" name="円/楕円 39"/>
          <p:cNvSpPr/>
          <p:nvPr/>
        </p:nvSpPr>
        <p:spPr>
          <a:xfrm>
            <a:off x="2778806" y="1747466"/>
            <a:ext cx="3167063" cy="1508914"/>
          </a:xfrm>
          <a:prstGeom prst="ellipse">
            <a:avLst/>
          </a:prstGeom>
          <a:solidFill>
            <a:schemeClr val="accent1">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親子コミュニティの親子</a:t>
            </a:r>
            <a:endParaRPr kumimoji="1" lang="ja-JP" altLang="en-US" sz="2400" dirty="0">
              <a:solidFill>
                <a:schemeClr val="tx1"/>
              </a:solidFill>
            </a:endParaRPr>
          </a:p>
        </p:txBody>
      </p:sp>
      <p:sp>
        <p:nvSpPr>
          <p:cNvPr id="43" name="円/楕円 42"/>
          <p:cNvSpPr/>
          <p:nvPr/>
        </p:nvSpPr>
        <p:spPr>
          <a:xfrm>
            <a:off x="4346798" y="2745765"/>
            <a:ext cx="2217409" cy="1364078"/>
          </a:xfrm>
          <a:prstGeom prst="ellipse">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高齢者</a:t>
            </a:r>
            <a:endParaRPr kumimoji="1" lang="ja-JP" altLang="en-US" sz="2800" dirty="0">
              <a:solidFill>
                <a:schemeClr val="tx1"/>
              </a:solidFill>
            </a:endParaRPr>
          </a:p>
        </p:txBody>
      </p:sp>
      <p:sp>
        <p:nvSpPr>
          <p:cNvPr id="45" name="円/楕円 44"/>
          <p:cNvSpPr/>
          <p:nvPr/>
        </p:nvSpPr>
        <p:spPr>
          <a:xfrm>
            <a:off x="2184908" y="2852706"/>
            <a:ext cx="2450580" cy="1364078"/>
          </a:xfrm>
          <a:prstGeom prst="ellipse">
            <a:avLst/>
          </a:prstGeom>
          <a:solidFill>
            <a:srgbClr val="92D05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rPr>
              <a:t>周辺住民</a:t>
            </a:r>
            <a:endParaRPr kumimoji="1" lang="ja-JP" altLang="en-US" sz="2800" dirty="0">
              <a:solidFill>
                <a:schemeClr val="tx1"/>
              </a:solidFill>
            </a:endParaRPr>
          </a:p>
        </p:txBody>
      </p:sp>
      <p:sp>
        <p:nvSpPr>
          <p:cNvPr id="47" name="テキスト ボックス 46"/>
          <p:cNvSpPr txBox="1"/>
          <p:nvPr/>
        </p:nvSpPr>
        <p:spPr>
          <a:xfrm>
            <a:off x="1141064" y="4335757"/>
            <a:ext cx="6868528" cy="830997"/>
          </a:xfrm>
          <a:prstGeom prst="rect">
            <a:avLst/>
          </a:prstGeom>
          <a:noFill/>
        </p:spPr>
        <p:txBody>
          <a:bodyPr wrap="square" rtlCol="0">
            <a:spAutoFit/>
          </a:bodyPr>
          <a:lstStyle/>
          <a:p>
            <a:pPr algn="ctr"/>
            <a:r>
              <a:rPr kumimoji="1" lang="ja-JP" altLang="en-US" sz="2400" dirty="0" smtClean="0"/>
              <a:t>子どもから高齢者まで世代を越えた人々が集まり、</a:t>
            </a:r>
            <a:r>
              <a:rPr kumimoji="1" lang="ja-JP" altLang="en-US" sz="2400" dirty="0" smtClean="0">
                <a:solidFill>
                  <a:srgbClr val="FF66FF"/>
                </a:solidFill>
              </a:rPr>
              <a:t>つながり</a:t>
            </a:r>
            <a:r>
              <a:rPr kumimoji="1" lang="ja-JP" altLang="en-US" sz="2400" dirty="0" smtClean="0"/>
              <a:t>を築く</a:t>
            </a:r>
            <a:endParaRPr kumimoji="1" lang="ja-JP" altLang="en-US" sz="2400" dirty="0"/>
          </a:p>
        </p:txBody>
      </p:sp>
      <p:sp>
        <p:nvSpPr>
          <p:cNvPr id="49" name="下矢印 48"/>
          <p:cNvSpPr/>
          <p:nvPr/>
        </p:nvSpPr>
        <p:spPr>
          <a:xfrm>
            <a:off x="4176851" y="5225770"/>
            <a:ext cx="796954" cy="490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1415286" y="5887265"/>
            <a:ext cx="6440403" cy="523220"/>
          </a:xfrm>
          <a:prstGeom prst="rect">
            <a:avLst/>
          </a:prstGeom>
          <a:noFill/>
        </p:spPr>
        <p:txBody>
          <a:bodyPr wrap="square" rtlCol="0">
            <a:spAutoFit/>
          </a:bodyPr>
          <a:lstStyle/>
          <a:p>
            <a:pPr algn="ctr"/>
            <a:r>
              <a:rPr lang="ja-JP" altLang="en-US" sz="2800" b="1" dirty="0" smtClean="0"/>
              <a:t>みんなで力を合わせた演奏を！</a:t>
            </a:r>
            <a:endParaRPr lang="ja-JP" altLang="en-US" sz="2800" b="1" dirty="0"/>
          </a:p>
        </p:txBody>
      </p:sp>
    </p:spTree>
    <p:extLst>
      <p:ext uri="{BB962C8B-B14F-4D97-AF65-F5344CB8AC3E}">
        <p14:creationId xmlns:p14="http://schemas.microsoft.com/office/powerpoint/2010/main" val="3371430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147" name="Group 66"/>
          <p:cNvGrpSpPr>
            <a:grpSpLocks/>
          </p:cNvGrpSpPr>
          <p:nvPr/>
        </p:nvGrpSpPr>
        <p:grpSpPr bwMode="auto">
          <a:xfrm>
            <a:off x="9052579" y="6977616"/>
            <a:ext cx="182165" cy="323850"/>
            <a:chOff x="5059" y="3668"/>
            <a:chExt cx="153" cy="272"/>
          </a:xfrm>
        </p:grpSpPr>
        <p:grpSp>
          <p:nvGrpSpPr>
            <p:cNvPr id="148" name="Group 67"/>
            <p:cNvGrpSpPr>
              <a:grpSpLocks/>
            </p:cNvGrpSpPr>
            <p:nvPr/>
          </p:nvGrpSpPr>
          <p:grpSpPr bwMode="auto">
            <a:xfrm>
              <a:off x="5059" y="3668"/>
              <a:ext cx="153" cy="272"/>
              <a:chOff x="1805" y="2478"/>
              <a:chExt cx="408" cy="726"/>
            </a:xfrm>
          </p:grpSpPr>
          <p:sp>
            <p:nvSpPr>
              <p:cNvPr id="153" name="Oval 6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4" name="Oval 6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5" name="Rectangle 7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49" name="Group 71"/>
            <p:cNvGrpSpPr>
              <a:grpSpLocks/>
            </p:cNvGrpSpPr>
            <p:nvPr/>
          </p:nvGrpSpPr>
          <p:grpSpPr bwMode="auto">
            <a:xfrm>
              <a:off x="5059" y="3668"/>
              <a:ext cx="153" cy="272"/>
              <a:chOff x="535" y="2160"/>
              <a:chExt cx="408" cy="726"/>
            </a:xfrm>
          </p:grpSpPr>
          <p:sp>
            <p:nvSpPr>
              <p:cNvPr id="150" name="Oval 72"/>
              <p:cNvSpPr>
                <a:spLocks noChangeArrowheads="1"/>
              </p:cNvSpPr>
              <p:nvPr/>
            </p:nvSpPr>
            <p:spPr bwMode="auto">
              <a:xfrm>
                <a:off x="580" y="2160"/>
                <a:ext cx="317" cy="317"/>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1" name="Oval 73"/>
              <p:cNvSpPr>
                <a:spLocks noChangeArrowheads="1"/>
              </p:cNvSpPr>
              <p:nvPr/>
            </p:nvSpPr>
            <p:spPr bwMode="auto">
              <a:xfrm>
                <a:off x="535" y="2478"/>
                <a:ext cx="408" cy="408"/>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2" name="Rectangle 74"/>
              <p:cNvSpPr>
                <a:spLocks noChangeArrowheads="1"/>
              </p:cNvSpPr>
              <p:nvPr/>
            </p:nvSpPr>
            <p:spPr bwMode="auto">
              <a:xfrm>
                <a:off x="535" y="2704"/>
                <a:ext cx="408" cy="182"/>
              </a:xfrm>
              <a:prstGeom prst="rect">
                <a:avLst/>
              </a:prstGeom>
              <a:solidFill>
                <a:srgbClr val="0080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56" name="Text Box 75"/>
          <p:cNvSpPr txBox="1">
            <a:spLocks noChangeArrowheads="1"/>
          </p:cNvSpPr>
          <p:nvPr/>
        </p:nvSpPr>
        <p:spPr bwMode="auto">
          <a:xfrm>
            <a:off x="8855410" y="7290892"/>
            <a:ext cx="593428" cy="268865"/>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積水樹脂</a:t>
            </a:r>
          </a:p>
        </p:txBody>
      </p:sp>
      <p:grpSp>
        <p:nvGrpSpPr>
          <p:cNvPr id="167" name="Group 86"/>
          <p:cNvGrpSpPr>
            <a:grpSpLocks/>
          </p:cNvGrpSpPr>
          <p:nvPr/>
        </p:nvGrpSpPr>
        <p:grpSpPr bwMode="auto">
          <a:xfrm>
            <a:off x="8513105" y="6981530"/>
            <a:ext cx="182166" cy="323850"/>
            <a:chOff x="4741" y="3667"/>
            <a:chExt cx="153" cy="272"/>
          </a:xfrm>
        </p:grpSpPr>
        <p:grpSp>
          <p:nvGrpSpPr>
            <p:cNvPr id="168" name="Group 87"/>
            <p:cNvGrpSpPr>
              <a:grpSpLocks/>
            </p:cNvGrpSpPr>
            <p:nvPr/>
          </p:nvGrpSpPr>
          <p:grpSpPr bwMode="auto">
            <a:xfrm>
              <a:off x="4741" y="3667"/>
              <a:ext cx="153" cy="272"/>
              <a:chOff x="1805" y="2478"/>
              <a:chExt cx="408" cy="726"/>
            </a:xfrm>
          </p:grpSpPr>
          <p:sp>
            <p:nvSpPr>
              <p:cNvPr id="173" name="Oval 8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4" name="Oval 8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5" name="Rectangle 9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69" name="Group 91"/>
            <p:cNvGrpSpPr>
              <a:grpSpLocks/>
            </p:cNvGrpSpPr>
            <p:nvPr/>
          </p:nvGrpSpPr>
          <p:grpSpPr bwMode="auto">
            <a:xfrm>
              <a:off x="4741" y="3667"/>
              <a:ext cx="153" cy="272"/>
              <a:chOff x="535" y="2160"/>
              <a:chExt cx="408" cy="726"/>
            </a:xfrm>
          </p:grpSpPr>
          <p:sp>
            <p:nvSpPr>
              <p:cNvPr id="170" name="Oval 92"/>
              <p:cNvSpPr>
                <a:spLocks noChangeArrowheads="1"/>
              </p:cNvSpPr>
              <p:nvPr/>
            </p:nvSpPr>
            <p:spPr bwMode="auto">
              <a:xfrm>
                <a:off x="580" y="2160"/>
                <a:ext cx="317" cy="317"/>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1" name="Oval 93"/>
              <p:cNvSpPr>
                <a:spLocks noChangeArrowheads="1"/>
              </p:cNvSpPr>
              <p:nvPr/>
            </p:nvSpPr>
            <p:spPr bwMode="auto">
              <a:xfrm>
                <a:off x="535" y="2478"/>
                <a:ext cx="408" cy="408"/>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2" name="Rectangle 94"/>
              <p:cNvSpPr>
                <a:spLocks noChangeArrowheads="1"/>
              </p:cNvSpPr>
              <p:nvPr/>
            </p:nvSpPr>
            <p:spPr bwMode="auto">
              <a:xfrm>
                <a:off x="535" y="2704"/>
                <a:ext cx="408" cy="182"/>
              </a:xfrm>
              <a:prstGeom prst="rect">
                <a:avLst/>
              </a:prstGeom>
              <a:solidFill>
                <a:srgbClr val="FF99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76" name="Text Box 95"/>
          <p:cNvSpPr txBox="1">
            <a:spLocks noChangeArrowheads="1"/>
          </p:cNvSpPr>
          <p:nvPr/>
        </p:nvSpPr>
        <p:spPr bwMode="auto">
          <a:xfrm>
            <a:off x="8283326" y="7296385"/>
            <a:ext cx="558841" cy="269603"/>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en-US" altLang="ja-JP" sz="1050" dirty="0">
                <a:ea typeface="メイリオ" panose="020B0604030504040204" pitchFamily="50" charset="-128"/>
                <a:cs typeface="メイリオ" panose="020B0604030504040204" pitchFamily="50" charset="-128"/>
              </a:rPr>
              <a:t>TOKIRON</a:t>
            </a:r>
            <a:endParaRPr lang="ja-JP" altLang="en-US" sz="1050" dirty="0">
              <a:ea typeface="メイリオ" panose="020B0604030504040204" pitchFamily="50" charset="-128"/>
              <a:cs typeface="メイリオ" panose="020B0604030504040204" pitchFamily="50" charset="-128"/>
            </a:endParaRPr>
          </a:p>
        </p:txBody>
      </p:sp>
      <p:pic>
        <p:nvPicPr>
          <p:cNvPr id="36" name="図 35" descr="スクリーンショット（2013-12-02 0.34.27）.png"/>
          <p:cNvPicPr>
            <a:picLocks noChangeAspect="1"/>
          </p:cNvPicPr>
          <p:nvPr/>
        </p:nvPicPr>
        <p:blipFill rotWithShape="1">
          <a:blip r:embed="rId3" cstate="print">
            <a:extLst>
              <a:ext uri="{28A0092B-C50C-407E-A947-70E740481C1C}">
                <a14:useLocalDpi xmlns:a14="http://schemas.microsoft.com/office/drawing/2010/main" val="0"/>
              </a:ext>
            </a:extLst>
          </a:blip>
          <a:srcRect l="11820"/>
          <a:stretch/>
        </p:blipFill>
        <p:spPr>
          <a:xfrm>
            <a:off x="5391428" y="1503001"/>
            <a:ext cx="3597565" cy="2113836"/>
          </a:xfrm>
          <a:prstGeom prst="rect">
            <a:avLst/>
          </a:prstGeom>
          <a:ln>
            <a:solidFill>
              <a:schemeClr val="tx1"/>
            </a:solidFill>
          </a:ln>
        </p:spPr>
      </p:pic>
      <p:pic>
        <p:nvPicPr>
          <p:cNvPr id="40" name="図 39" descr="CIMG161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553" y="1639855"/>
            <a:ext cx="2840230" cy="2130174"/>
          </a:xfrm>
          <a:prstGeom prst="rect">
            <a:avLst/>
          </a:prstGeom>
          <a:ln>
            <a:solidFill>
              <a:schemeClr val="tx1"/>
            </a:solidFill>
          </a:ln>
        </p:spPr>
      </p:pic>
      <p:pic>
        <p:nvPicPr>
          <p:cNvPr id="38" name="図 37" descr="スクリーンショット（2013-12-02 0.06.48）.png"/>
          <p:cNvPicPr>
            <a:picLocks noChangeAspect="1"/>
          </p:cNvPicPr>
          <p:nvPr/>
        </p:nvPicPr>
        <p:blipFill rotWithShape="1">
          <a:blip r:embed="rId5">
            <a:extLst>
              <a:ext uri="{28A0092B-C50C-407E-A947-70E740481C1C}">
                <a14:useLocalDpi xmlns:a14="http://schemas.microsoft.com/office/drawing/2010/main" val="0"/>
              </a:ext>
            </a:extLst>
          </a:blip>
          <a:srcRect r="15975" b="22027"/>
          <a:stretch/>
        </p:blipFill>
        <p:spPr>
          <a:xfrm>
            <a:off x="3086055" y="3803416"/>
            <a:ext cx="3152775" cy="2814035"/>
          </a:xfrm>
          <a:prstGeom prst="rect">
            <a:avLst/>
          </a:prstGeom>
          <a:ln>
            <a:solidFill>
              <a:schemeClr val="tx1"/>
            </a:solidFill>
          </a:ln>
        </p:spPr>
      </p:pic>
      <p:sp>
        <p:nvSpPr>
          <p:cNvPr id="39" name="フリーフォーム 38"/>
          <p:cNvSpPr/>
          <p:nvPr/>
        </p:nvSpPr>
        <p:spPr>
          <a:xfrm>
            <a:off x="3393960" y="4053198"/>
            <a:ext cx="479334" cy="277012"/>
          </a:xfrm>
          <a:custGeom>
            <a:avLst/>
            <a:gdLst>
              <a:gd name="connsiteX0" fmla="*/ 0 w 656301"/>
              <a:gd name="connsiteY0" fmla="*/ 323882 h 379283"/>
              <a:gd name="connsiteX1" fmla="*/ 25570 w 656301"/>
              <a:gd name="connsiteY1" fmla="*/ 0 h 379283"/>
              <a:gd name="connsiteX2" fmla="*/ 511403 w 656301"/>
              <a:gd name="connsiteY2" fmla="*/ 29831 h 379283"/>
              <a:gd name="connsiteX3" fmla="*/ 558282 w 656301"/>
              <a:gd name="connsiteY3" fmla="*/ 106540 h 379283"/>
              <a:gd name="connsiteX4" fmla="*/ 562544 w 656301"/>
              <a:gd name="connsiteY4" fmla="*/ 217342 h 379283"/>
              <a:gd name="connsiteX5" fmla="*/ 656301 w 656301"/>
              <a:gd name="connsiteY5" fmla="*/ 315359 h 379283"/>
              <a:gd name="connsiteX6" fmla="*/ 647777 w 656301"/>
              <a:gd name="connsiteY6" fmla="*/ 379283 h 379283"/>
              <a:gd name="connsiteX7" fmla="*/ 0 w 656301"/>
              <a:gd name="connsiteY7" fmla="*/ 323882 h 37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301" h="379283">
                <a:moveTo>
                  <a:pt x="0" y="323882"/>
                </a:moveTo>
                <a:lnTo>
                  <a:pt x="25570" y="0"/>
                </a:lnTo>
                <a:lnTo>
                  <a:pt x="511403" y="29831"/>
                </a:lnTo>
                <a:lnTo>
                  <a:pt x="558282" y="106540"/>
                </a:lnTo>
                <a:lnTo>
                  <a:pt x="562544" y="217342"/>
                </a:lnTo>
                <a:lnTo>
                  <a:pt x="656301" y="315359"/>
                </a:lnTo>
                <a:lnTo>
                  <a:pt x="647777" y="379283"/>
                </a:lnTo>
                <a:lnTo>
                  <a:pt x="0" y="323882"/>
                </a:lnTo>
                <a:close/>
              </a:path>
            </a:pathLst>
          </a:cu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3384801" y="4325839"/>
            <a:ext cx="497162" cy="414669"/>
          </a:xfrm>
          <a:custGeom>
            <a:avLst/>
            <a:gdLst>
              <a:gd name="connsiteX0" fmla="*/ 0 w 731557"/>
              <a:gd name="connsiteY0" fmla="*/ 519898 h 568174"/>
              <a:gd name="connsiteX1" fmla="*/ 40848 w 731557"/>
              <a:gd name="connsiteY1" fmla="*/ 0 h 568174"/>
              <a:gd name="connsiteX2" fmla="*/ 683282 w 731557"/>
              <a:gd name="connsiteY2" fmla="*/ 51990 h 568174"/>
              <a:gd name="connsiteX3" fmla="*/ 731557 w 731557"/>
              <a:gd name="connsiteY3" fmla="*/ 568174 h 568174"/>
              <a:gd name="connsiteX4" fmla="*/ 0 w 731557"/>
              <a:gd name="connsiteY4" fmla="*/ 519898 h 56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57" h="568174">
                <a:moveTo>
                  <a:pt x="0" y="519898"/>
                </a:moveTo>
                <a:lnTo>
                  <a:pt x="40848" y="0"/>
                </a:lnTo>
                <a:lnTo>
                  <a:pt x="683282" y="51990"/>
                </a:lnTo>
                <a:lnTo>
                  <a:pt x="731557" y="568174"/>
                </a:lnTo>
                <a:lnTo>
                  <a:pt x="0" y="519898"/>
                </a:lnTo>
                <a:close/>
              </a:path>
            </a:pathLst>
          </a:cu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7689639" y="-648589"/>
            <a:ext cx="318229" cy="369332"/>
          </a:xfrm>
          <a:prstGeom prst="rect">
            <a:avLst/>
          </a:prstGeom>
          <a:solidFill>
            <a:schemeClr val="bg1"/>
          </a:solidFill>
          <a:ln>
            <a:solidFill>
              <a:schemeClr val="tx1"/>
            </a:solidFill>
          </a:ln>
        </p:spPr>
        <p:txBody>
          <a:bodyPr wrap="none">
            <a:spAutoFit/>
          </a:bodyPr>
          <a:lstStyle/>
          <a:p>
            <a:r>
              <a:rPr lang="en-US" altLang="ja-JP" dirty="0"/>
              <a:t>A</a:t>
            </a:r>
          </a:p>
        </p:txBody>
      </p:sp>
      <p:sp>
        <p:nvSpPr>
          <p:cNvPr id="45" name="正方形/長方形 44"/>
          <p:cNvSpPr/>
          <p:nvPr/>
        </p:nvSpPr>
        <p:spPr>
          <a:xfrm>
            <a:off x="5391428" y="1490844"/>
            <a:ext cx="312906" cy="369332"/>
          </a:xfrm>
          <a:prstGeom prst="rect">
            <a:avLst/>
          </a:prstGeom>
          <a:solidFill>
            <a:schemeClr val="bg1"/>
          </a:solidFill>
          <a:ln>
            <a:solidFill>
              <a:schemeClr val="tx1"/>
            </a:solidFill>
          </a:ln>
        </p:spPr>
        <p:txBody>
          <a:bodyPr wrap="none">
            <a:spAutoFit/>
          </a:bodyPr>
          <a:lstStyle/>
          <a:p>
            <a:r>
              <a:rPr lang="en-US" altLang="ja-JP" dirty="0" smtClean="0"/>
              <a:t>B</a:t>
            </a:r>
            <a:endParaRPr lang="en-US" altLang="ja-JP" dirty="0"/>
          </a:p>
        </p:txBody>
      </p:sp>
      <p:sp>
        <p:nvSpPr>
          <p:cNvPr id="35" name="角丸四角形 34"/>
          <p:cNvSpPr/>
          <p:nvPr/>
        </p:nvSpPr>
        <p:spPr>
          <a:xfrm>
            <a:off x="55875" y="158731"/>
            <a:ext cx="9016796" cy="46398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400" b="1" dirty="0" smtClean="0">
                <a:solidFill>
                  <a:schemeClr val="tx1"/>
                </a:solidFill>
              </a:rPr>
              <a:t>木管タウン　荒川沖</a:t>
            </a:r>
            <a:endParaRPr lang="ja-JP" altLang="en-US" sz="2400" b="1" dirty="0">
              <a:solidFill>
                <a:schemeClr val="tx1"/>
              </a:solidFill>
            </a:endParaRPr>
          </a:p>
        </p:txBody>
      </p:sp>
      <p:sp>
        <p:nvSpPr>
          <p:cNvPr id="19" name="テキスト ボックス 18"/>
          <p:cNvSpPr txBox="1"/>
          <p:nvPr/>
        </p:nvSpPr>
        <p:spPr>
          <a:xfrm>
            <a:off x="3365849" y="4004212"/>
            <a:ext cx="485775" cy="369332"/>
          </a:xfrm>
          <a:prstGeom prst="rect">
            <a:avLst/>
          </a:prstGeom>
          <a:noFill/>
        </p:spPr>
        <p:txBody>
          <a:bodyPr wrap="square" rtlCol="0">
            <a:spAutoFit/>
          </a:bodyPr>
          <a:lstStyle/>
          <a:p>
            <a:pPr algn="ctr"/>
            <a:r>
              <a:rPr kumimoji="1" lang="en-US" altLang="ja-JP" dirty="0" smtClean="0"/>
              <a:t>A</a:t>
            </a:r>
            <a:endParaRPr kumimoji="1" lang="ja-JP" altLang="en-US" dirty="0"/>
          </a:p>
        </p:txBody>
      </p:sp>
      <p:sp>
        <p:nvSpPr>
          <p:cNvPr id="54" name="テキスト ボックス 53"/>
          <p:cNvSpPr txBox="1"/>
          <p:nvPr/>
        </p:nvSpPr>
        <p:spPr>
          <a:xfrm>
            <a:off x="3386745" y="4366842"/>
            <a:ext cx="473547" cy="369332"/>
          </a:xfrm>
          <a:prstGeom prst="rect">
            <a:avLst/>
          </a:prstGeom>
          <a:noFill/>
        </p:spPr>
        <p:txBody>
          <a:bodyPr wrap="square" rtlCol="0">
            <a:spAutoFit/>
          </a:bodyPr>
          <a:lstStyle/>
          <a:p>
            <a:pPr algn="ctr"/>
            <a:r>
              <a:rPr kumimoji="1" lang="en-US" altLang="ja-JP" dirty="0" smtClean="0"/>
              <a:t>B</a:t>
            </a:r>
            <a:endParaRPr kumimoji="1" lang="ja-JP" altLang="en-US" dirty="0"/>
          </a:p>
        </p:txBody>
      </p:sp>
      <p:cxnSp>
        <p:nvCxnSpPr>
          <p:cNvPr id="41" name="直線コネクタ 40"/>
          <p:cNvCxnSpPr/>
          <p:nvPr/>
        </p:nvCxnSpPr>
        <p:spPr>
          <a:xfrm flipH="1">
            <a:off x="3808874" y="3683082"/>
            <a:ext cx="1595522" cy="818552"/>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56" name="テキスト ボックス 55"/>
          <p:cNvSpPr txBox="1"/>
          <p:nvPr/>
        </p:nvSpPr>
        <p:spPr>
          <a:xfrm>
            <a:off x="325323" y="945211"/>
            <a:ext cx="1667444" cy="523220"/>
          </a:xfrm>
          <a:prstGeom prst="rect">
            <a:avLst/>
          </a:prstGeom>
          <a:noFill/>
        </p:spPr>
        <p:txBody>
          <a:bodyPr wrap="none" rtlCol="0">
            <a:spAutoFit/>
          </a:bodyPr>
          <a:lstStyle/>
          <a:p>
            <a:r>
              <a:rPr lang="ja-JP" altLang="en-US" sz="2800" dirty="0" smtClean="0"/>
              <a:t>重点施策</a:t>
            </a:r>
            <a:endParaRPr lang="en-US" altLang="ja-JP" sz="2800" dirty="0" smtClean="0"/>
          </a:p>
        </p:txBody>
      </p:sp>
      <p:sp>
        <p:nvSpPr>
          <p:cNvPr id="61" name="正方形/長方形 60"/>
          <p:cNvSpPr/>
          <p:nvPr/>
        </p:nvSpPr>
        <p:spPr>
          <a:xfrm>
            <a:off x="157170" y="1627290"/>
            <a:ext cx="318229" cy="369332"/>
          </a:xfrm>
          <a:prstGeom prst="rect">
            <a:avLst/>
          </a:prstGeom>
          <a:solidFill>
            <a:schemeClr val="bg1"/>
          </a:solidFill>
          <a:ln>
            <a:solidFill>
              <a:schemeClr val="tx1"/>
            </a:solidFill>
          </a:ln>
        </p:spPr>
        <p:txBody>
          <a:bodyPr wrap="none">
            <a:spAutoFit/>
          </a:bodyPr>
          <a:lstStyle/>
          <a:p>
            <a:r>
              <a:rPr lang="en-US" altLang="ja-JP" dirty="0"/>
              <a:t>A</a:t>
            </a:r>
          </a:p>
        </p:txBody>
      </p:sp>
      <p:cxnSp>
        <p:nvCxnSpPr>
          <p:cNvPr id="62" name="直線コネクタ 61"/>
          <p:cNvCxnSpPr/>
          <p:nvPr/>
        </p:nvCxnSpPr>
        <p:spPr>
          <a:xfrm>
            <a:off x="3053257" y="3953641"/>
            <a:ext cx="379371" cy="158467"/>
          </a:xfrm>
          <a:prstGeom prst="line">
            <a:avLst/>
          </a:prstGeom>
          <a:ln w="28575">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70" name="四角形吹き出し 69"/>
          <p:cNvSpPr/>
          <p:nvPr/>
        </p:nvSpPr>
        <p:spPr>
          <a:xfrm>
            <a:off x="204260" y="4954266"/>
            <a:ext cx="2764816" cy="1166502"/>
          </a:xfrm>
          <a:prstGeom prst="wedgeRectCallout">
            <a:avLst>
              <a:gd name="adj1" fmla="val -21516"/>
              <a:gd name="adj2" fmla="val -12634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78" name="四角形吹き出し 77"/>
          <p:cNvSpPr/>
          <p:nvPr/>
        </p:nvSpPr>
        <p:spPr>
          <a:xfrm>
            <a:off x="6318102" y="4699004"/>
            <a:ext cx="2764816" cy="1346346"/>
          </a:xfrm>
          <a:prstGeom prst="wedgeRectCallout">
            <a:avLst>
              <a:gd name="adj1" fmla="val -22804"/>
              <a:gd name="adj2" fmla="val -103533"/>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四角形吹き出し 86"/>
          <p:cNvSpPr/>
          <p:nvPr/>
        </p:nvSpPr>
        <p:spPr>
          <a:xfrm>
            <a:off x="3184121" y="1157144"/>
            <a:ext cx="2061393" cy="438800"/>
          </a:xfrm>
          <a:prstGeom prst="wedgeRectCallout">
            <a:avLst>
              <a:gd name="adj1" fmla="val -52330"/>
              <a:gd name="adj2" fmla="val 14064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三階建て空き店舗</a:t>
            </a:r>
          </a:p>
        </p:txBody>
      </p:sp>
      <p:sp>
        <p:nvSpPr>
          <p:cNvPr id="88" name="四角形吹き出し 87"/>
          <p:cNvSpPr/>
          <p:nvPr/>
        </p:nvSpPr>
        <p:spPr>
          <a:xfrm>
            <a:off x="3184121" y="2971641"/>
            <a:ext cx="1781101" cy="438800"/>
          </a:xfrm>
          <a:prstGeom prst="wedgeRectCallout">
            <a:avLst>
              <a:gd name="adj1" fmla="val 67340"/>
              <a:gd name="adj2" fmla="val -15456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rPr>
              <a:t>駅前未利用地</a:t>
            </a:r>
            <a:endParaRPr lang="ja-JP" altLang="en-US" dirty="0">
              <a:solidFill>
                <a:schemeClr val="tx1"/>
              </a:solidFill>
            </a:endParaRPr>
          </a:p>
        </p:txBody>
      </p:sp>
      <p:sp>
        <p:nvSpPr>
          <p:cNvPr id="64" name="正方形/長方形 63"/>
          <p:cNvSpPr/>
          <p:nvPr/>
        </p:nvSpPr>
        <p:spPr>
          <a:xfrm>
            <a:off x="235238" y="5029686"/>
            <a:ext cx="2684161" cy="1015663"/>
          </a:xfrm>
          <a:prstGeom prst="rect">
            <a:avLst/>
          </a:prstGeom>
        </p:spPr>
        <p:txBody>
          <a:bodyPr wrap="square">
            <a:spAutoFit/>
          </a:bodyPr>
          <a:lstStyle/>
          <a:p>
            <a:pPr marL="285750" indent="-285750">
              <a:buFont typeface="Arial" panose="020B0604020202020204" pitchFamily="34" charset="0"/>
              <a:buChar char="•"/>
            </a:pPr>
            <a:r>
              <a:rPr lang="ja-JP" altLang="en-US" sz="2000" b="1" dirty="0" smtClean="0"/>
              <a:t>親子コミュニティの</a:t>
            </a:r>
            <a:endParaRPr lang="en-US" altLang="ja-JP" sz="2000" b="1" dirty="0" smtClean="0"/>
          </a:p>
          <a:p>
            <a:r>
              <a:rPr lang="ja-JP" altLang="en-US" sz="2000" b="1" dirty="0"/>
              <a:t>　 </a:t>
            </a:r>
            <a:r>
              <a:rPr lang="ja-JP" altLang="en-US" sz="2000" b="1" dirty="0" smtClean="0"/>
              <a:t> 交流所</a:t>
            </a:r>
            <a:endParaRPr lang="en-US" altLang="ja-JP" sz="2000" b="1" dirty="0" smtClean="0"/>
          </a:p>
          <a:p>
            <a:pPr marL="285750" lvl="0" indent="-285750">
              <a:buFont typeface="Arial" panose="020B0604020202020204" pitchFamily="34" charset="0"/>
              <a:buChar char="•"/>
            </a:pPr>
            <a:r>
              <a:rPr lang="ja-JP" altLang="en-US" sz="2000" b="1" dirty="0" smtClean="0">
                <a:solidFill>
                  <a:prstClr val="black"/>
                </a:solidFill>
              </a:rPr>
              <a:t>デイサービス施設</a:t>
            </a:r>
            <a:endParaRPr lang="en-US" altLang="ja-JP" sz="2000" b="1" dirty="0" smtClean="0">
              <a:solidFill>
                <a:prstClr val="black"/>
              </a:solidFill>
            </a:endParaRPr>
          </a:p>
        </p:txBody>
      </p:sp>
      <p:sp>
        <p:nvSpPr>
          <p:cNvPr id="91" name="正方形/長方形 90"/>
          <p:cNvSpPr/>
          <p:nvPr/>
        </p:nvSpPr>
        <p:spPr>
          <a:xfrm>
            <a:off x="6377897" y="4810122"/>
            <a:ext cx="2684161" cy="1015663"/>
          </a:xfrm>
          <a:prstGeom prst="rect">
            <a:avLst/>
          </a:prstGeom>
        </p:spPr>
        <p:txBody>
          <a:bodyPr wrap="square">
            <a:spAutoFit/>
          </a:bodyPr>
          <a:lstStyle/>
          <a:p>
            <a:pPr marL="285750" indent="-285750">
              <a:buFont typeface="Arial" panose="020B0604020202020204" pitchFamily="34" charset="0"/>
              <a:buChar char="•"/>
            </a:pPr>
            <a:r>
              <a:rPr lang="ja-JP" altLang="en-US" sz="2000" b="1" dirty="0" smtClean="0">
                <a:solidFill>
                  <a:prstClr val="black"/>
                </a:solidFill>
              </a:rPr>
              <a:t>子どもから高齢者まで利用できる公園</a:t>
            </a:r>
            <a:endParaRPr lang="en-US" altLang="ja-JP" sz="2000" b="1" dirty="0" smtClean="0">
              <a:solidFill>
                <a:prstClr val="black"/>
              </a:solidFill>
            </a:endParaRPr>
          </a:p>
          <a:p>
            <a:pPr marL="285750" indent="-285750">
              <a:buFont typeface="Arial" panose="020B0604020202020204" pitchFamily="34" charset="0"/>
              <a:buChar char="•"/>
            </a:pPr>
            <a:r>
              <a:rPr lang="ja-JP" altLang="en-US" sz="2000" b="1" dirty="0" smtClean="0">
                <a:solidFill>
                  <a:prstClr val="black"/>
                </a:solidFill>
              </a:rPr>
              <a:t>共同菜園を行う</a:t>
            </a:r>
            <a:endParaRPr lang="en-US" altLang="ja-JP" sz="2000" b="1" dirty="0" smtClean="0">
              <a:solidFill>
                <a:prstClr val="black"/>
              </a:solidFill>
            </a:endParaRPr>
          </a:p>
        </p:txBody>
      </p:sp>
      <p:sp>
        <p:nvSpPr>
          <p:cNvPr id="69" name="フリーフォーム 68"/>
          <p:cNvSpPr/>
          <p:nvPr/>
        </p:nvSpPr>
        <p:spPr>
          <a:xfrm>
            <a:off x="5159624" y="5357409"/>
            <a:ext cx="1080654" cy="1261242"/>
          </a:xfrm>
          <a:custGeom>
            <a:avLst/>
            <a:gdLst>
              <a:gd name="connsiteX0" fmla="*/ 0 w 1080654"/>
              <a:gd name="connsiteY0" fmla="*/ 1261242 h 1261242"/>
              <a:gd name="connsiteX1" fmla="*/ 768210 w 1080654"/>
              <a:gd name="connsiteY1" fmla="*/ 0 h 1261242"/>
              <a:gd name="connsiteX2" fmla="*/ 1080654 w 1080654"/>
              <a:gd name="connsiteY2" fmla="*/ 2867 h 1261242"/>
              <a:gd name="connsiteX3" fmla="*/ 1074921 w 1080654"/>
              <a:gd name="connsiteY3" fmla="*/ 1258375 h 1261242"/>
              <a:gd name="connsiteX4" fmla="*/ 0 w 1080654"/>
              <a:gd name="connsiteY4" fmla="*/ 1261242 h 126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654" h="1261242">
                <a:moveTo>
                  <a:pt x="0" y="1261242"/>
                </a:moveTo>
                <a:lnTo>
                  <a:pt x="768210" y="0"/>
                </a:lnTo>
                <a:lnTo>
                  <a:pt x="1080654" y="2867"/>
                </a:lnTo>
                <a:lnTo>
                  <a:pt x="1074921" y="1258375"/>
                </a:lnTo>
                <a:lnTo>
                  <a:pt x="0" y="126124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p:cNvSpPr txBox="1"/>
          <p:nvPr/>
        </p:nvSpPr>
        <p:spPr>
          <a:xfrm>
            <a:off x="5799680" y="5445184"/>
            <a:ext cx="515963" cy="1200329"/>
          </a:xfrm>
          <a:prstGeom prst="rect">
            <a:avLst/>
          </a:prstGeom>
          <a:noFill/>
        </p:spPr>
        <p:txBody>
          <a:bodyPr wrap="square" rtlCol="0">
            <a:spAutoFit/>
          </a:bodyPr>
          <a:lstStyle/>
          <a:p>
            <a:r>
              <a:rPr kumimoji="1" lang="ja-JP" altLang="en-US" dirty="0" smtClean="0"/>
              <a:t>荒川沖駅</a:t>
            </a:r>
            <a:endParaRPr kumimoji="1" lang="ja-JP" altLang="en-US" dirty="0"/>
          </a:p>
        </p:txBody>
      </p:sp>
      <p:sp>
        <p:nvSpPr>
          <p:cNvPr id="46" name="テキスト ボックス 45"/>
          <p:cNvSpPr txBox="1"/>
          <p:nvPr/>
        </p:nvSpPr>
        <p:spPr>
          <a:xfrm>
            <a:off x="5480811" y="6428227"/>
            <a:ext cx="2697189" cy="276999"/>
          </a:xfrm>
          <a:prstGeom prst="rect">
            <a:avLst/>
          </a:prstGeom>
          <a:noFill/>
        </p:spPr>
        <p:txBody>
          <a:bodyPr wrap="square" rtlCol="0">
            <a:spAutoFit/>
          </a:bodyPr>
          <a:lstStyle/>
          <a:p>
            <a:pPr algn="ctr"/>
            <a:r>
              <a:rPr lang="ja-JP" altLang="en-US" sz="1100" dirty="0" smtClean="0"/>
              <a:t>出典</a:t>
            </a:r>
            <a:r>
              <a:rPr lang="ja-JP" altLang="en-US" sz="1200" dirty="0" smtClean="0"/>
              <a:t>：</a:t>
            </a:r>
            <a:r>
              <a:rPr lang="en-US" altLang="ja-JP" sz="1200" dirty="0" err="1" smtClean="0"/>
              <a:t>googlemap</a:t>
            </a:r>
            <a:endParaRPr kumimoji="1" lang="ja-JP" altLang="en-US" sz="1200" dirty="0"/>
          </a:p>
        </p:txBody>
      </p:sp>
    </p:spTree>
    <p:extLst>
      <p:ext uri="{BB962C8B-B14F-4D97-AF65-F5344CB8AC3E}">
        <p14:creationId xmlns:p14="http://schemas.microsoft.com/office/powerpoint/2010/main" val="304410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500"/>
                                        <p:tgtEl>
                                          <p:spTgt spid="9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8" grpId="0" animBg="1"/>
      <p:bldP spid="64" grpId="0"/>
      <p:bldP spid="91" grpId="0"/>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581" y="794137"/>
            <a:ext cx="9016796" cy="5955579"/>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147" name="Group 66"/>
          <p:cNvGrpSpPr>
            <a:grpSpLocks/>
          </p:cNvGrpSpPr>
          <p:nvPr/>
        </p:nvGrpSpPr>
        <p:grpSpPr bwMode="auto">
          <a:xfrm>
            <a:off x="8895684" y="9385404"/>
            <a:ext cx="182165" cy="323850"/>
            <a:chOff x="5059" y="3668"/>
            <a:chExt cx="153" cy="272"/>
          </a:xfrm>
        </p:grpSpPr>
        <p:grpSp>
          <p:nvGrpSpPr>
            <p:cNvPr id="148" name="Group 67"/>
            <p:cNvGrpSpPr>
              <a:grpSpLocks/>
            </p:cNvGrpSpPr>
            <p:nvPr/>
          </p:nvGrpSpPr>
          <p:grpSpPr bwMode="auto">
            <a:xfrm>
              <a:off x="5059" y="3668"/>
              <a:ext cx="153" cy="272"/>
              <a:chOff x="1805" y="2478"/>
              <a:chExt cx="408" cy="726"/>
            </a:xfrm>
          </p:grpSpPr>
          <p:sp>
            <p:nvSpPr>
              <p:cNvPr id="153" name="Oval 6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4" name="Oval 6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5" name="Rectangle 7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49" name="Group 71"/>
            <p:cNvGrpSpPr>
              <a:grpSpLocks/>
            </p:cNvGrpSpPr>
            <p:nvPr/>
          </p:nvGrpSpPr>
          <p:grpSpPr bwMode="auto">
            <a:xfrm>
              <a:off x="5059" y="3668"/>
              <a:ext cx="153" cy="272"/>
              <a:chOff x="535" y="2160"/>
              <a:chExt cx="408" cy="726"/>
            </a:xfrm>
          </p:grpSpPr>
          <p:sp>
            <p:nvSpPr>
              <p:cNvPr id="150" name="Oval 72"/>
              <p:cNvSpPr>
                <a:spLocks noChangeArrowheads="1"/>
              </p:cNvSpPr>
              <p:nvPr/>
            </p:nvSpPr>
            <p:spPr bwMode="auto">
              <a:xfrm>
                <a:off x="580" y="2160"/>
                <a:ext cx="317" cy="317"/>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1" name="Oval 73"/>
              <p:cNvSpPr>
                <a:spLocks noChangeArrowheads="1"/>
              </p:cNvSpPr>
              <p:nvPr/>
            </p:nvSpPr>
            <p:spPr bwMode="auto">
              <a:xfrm>
                <a:off x="535" y="2478"/>
                <a:ext cx="408" cy="408"/>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2" name="Rectangle 74"/>
              <p:cNvSpPr>
                <a:spLocks noChangeArrowheads="1"/>
              </p:cNvSpPr>
              <p:nvPr/>
            </p:nvSpPr>
            <p:spPr bwMode="auto">
              <a:xfrm>
                <a:off x="535" y="2704"/>
                <a:ext cx="408" cy="182"/>
              </a:xfrm>
              <a:prstGeom prst="rect">
                <a:avLst/>
              </a:prstGeom>
              <a:solidFill>
                <a:srgbClr val="0080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56" name="Text Box 75"/>
          <p:cNvSpPr txBox="1">
            <a:spLocks noChangeArrowheads="1"/>
          </p:cNvSpPr>
          <p:nvPr/>
        </p:nvSpPr>
        <p:spPr bwMode="auto">
          <a:xfrm>
            <a:off x="8698515" y="9698680"/>
            <a:ext cx="593428" cy="268865"/>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積水樹脂</a:t>
            </a:r>
          </a:p>
        </p:txBody>
      </p:sp>
      <p:grpSp>
        <p:nvGrpSpPr>
          <p:cNvPr id="167" name="Group 86"/>
          <p:cNvGrpSpPr>
            <a:grpSpLocks/>
          </p:cNvGrpSpPr>
          <p:nvPr/>
        </p:nvGrpSpPr>
        <p:grpSpPr bwMode="auto">
          <a:xfrm>
            <a:off x="8356210" y="9389318"/>
            <a:ext cx="182166" cy="323850"/>
            <a:chOff x="4741" y="3667"/>
            <a:chExt cx="153" cy="272"/>
          </a:xfrm>
        </p:grpSpPr>
        <p:grpSp>
          <p:nvGrpSpPr>
            <p:cNvPr id="168" name="Group 87"/>
            <p:cNvGrpSpPr>
              <a:grpSpLocks/>
            </p:cNvGrpSpPr>
            <p:nvPr/>
          </p:nvGrpSpPr>
          <p:grpSpPr bwMode="auto">
            <a:xfrm>
              <a:off x="4741" y="3667"/>
              <a:ext cx="153" cy="272"/>
              <a:chOff x="1805" y="2478"/>
              <a:chExt cx="408" cy="726"/>
            </a:xfrm>
          </p:grpSpPr>
          <p:sp>
            <p:nvSpPr>
              <p:cNvPr id="173" name="Oval 8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4" name="Oval 8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5" name="Rectangle 9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69" name="Group 91"/>
            <p:cNvGrpSpPr>
              <a:grpSpLocks/>
            </p:cNvGrpSpPr>
            <p:nvPr/>
          </p:nvGrpSpPr>
          <p:grpSpPr bwMode="auto">
            <a:xfrm>
              <a:off x="4741" y="3667"/>
              <a:ext cx="153" cy="272"/>
              <a:chOff x="535" y="2160"/>
              <a:chExt cx="408" cy="726"/>
            </a:xfrm>
          </p:grpSpPr>
          <p:sp>
            <p:nvSpPr>
              <p:cNvPr id="170" name="Oval 92"/>
              <p:cNvSpPr>
                <a:spLocks noChangeArrowheads="1"/>
              </p:cNvSpPr>
              <p:nvPr/>
            </p:nvSpPr>
            <p:spPr bwMode="auto">
              <a:xfrm>
                <a:off x="580" y="2160"/>
                <a:ext cx="317" cy="317"/>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1" name="Oval 93"/>
              <p:cNvSpPr>
                <a:spLocks noChangeArrowheads="1"/>
              </p:cNvSpPr>
              <p:nvPr/>
            </p:nvSpPr>
            <p:spPr bwMode="auto">
              <a:xfrm>
                <a:off x="535" y="2478"/>
                <a:ext cx="408" cy="408"/>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2" name="Rectangle 94"/>
              <p:cNvSpPr>
                <a:spLocks noChangeArrowheads="1"/>
              </p:cNvSpPr>
              <p:nvPr/>
            </p:nvSpPr>
            <p:spPr bwMode="auto">
              <a:xfrm>
                <a:off x="535" y="2704"/>
                <a:ext cx="408" cy="182"/>
              </a:xfrm>
              <a:prstGeom prst="rect">
                <a:avLst/>
              </a:prstGeom>
              <a:solidFill>
                <a:srgbClr val="FF99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76" name="Text Box 95"/>
          <p:cNvSpPr txBox="1">
            <a:spLocks noChangeArrowheads="1"/>
          </p:cNvSpPr>
          <p:nvPr/>
        </p:nvSpPr>
        <p:spPr bwMode="auto">
          <a:xfrm>
            <a:off x="8126431" y="9704173"/>
            <a:ext cx="558841" cy="269603"/>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en-US" altLang="ja-JP" sz="1050" dirty="0">
                <a:ea typeface="メイリオ" panose="020B0604030504040204" pitchFamily="50" charset="-128"/>
                <a:cs typeface="メイリオ" panose="020B0604030504040204" pitchFamily="50" charset="-128"/>
              </a:rPr>
              <a:t>TOKIRON</a:t>
            </a:r>
            <a:endParaRPr lang="ja-JP" altLang="en-US" sz="1050" dirty="0">
              <a:ea typeface="メイリオ" panose="020B0604030504040204" pitchFamily="50" charset="-128"/>
              <a:cs typeface="メイリオ" panose="020B0604030504040204" pitchFamily="50" charset="-128"/>
            </a:endParaRPr>
          </a:p>
        </p:txBody>
      </p:sp>
      <p:sp>
        <p:nvSpPr>
          <p:cNvPr id="139" name="角丸四角形 138"/>
          <p:cNvSpPr/>
          <p:nvPr/>
        </p:nvSpPr>
        <p:spPr>
          <a:xfrm>
            <a:off x="55875" y="158731"/>
            <a:ext cx="9016796" cy="46398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400" b="1" dirty="0" smtClean="0">
                <a:solidFill>
                  <a:schemeClr val="tx1"/>
                </a:solidFill>
              </a:rPr>
              <a:t>木管タウン　荒川沖</a:t>
            </a:r>
            <a:endParaRPr lang="ja-JP" altLang="en-US" sz="2400" b="1" dirty="0">
              <a:solidFill>
                <a:schemeClr val="tx1"/>
              </a:solidFill>
            </a:endParaRPr>
          </a:p>
        </p:txBody>
      </p:sp>
      <p:sp>
        <p:nvSpPr>
          <p:cNvPr id="31" name="テキスト ボックス 30"/>
          <p:cNvSpPr txBox="1"/>
          <p:nvPr/>
        </p:nvSpPr>
        <p:spPr>
          <a:xfrm>
            <a:off x="647851" y="1069104"/>
            <a:ext cx="5229073" cy="461665"/>
          </a:xfrm>
          <a:prstGeom prst="rect">
            <a:avLst/>
          </a:prstGeom>
          <a:noFill/>
        </p:spPr>
        <p:txBody>
          <a:bodyPr wrap="square" rtlCol="0">
            <a:spAutoFit/>
          </a:bodyPr>
          <a:lstStyle/>
          <a:p>
            <a:r>
              <a:rPr lang="ja-JP" altLang="en-US" sz="2400" dirty="0" smtClean="0"/>
              <a:t>デイサービス</a:t>
            </a:r>
            <a:r>
              <a:rPr lang="en-US" altLang="ja-JP" sz="2400" dirty="0" smtClean="0"/>
              <a:t>/</a:t>
            </a:r>
            <a:r>
              <a:rPr lang="ja-JP" altLang="en-US" sz="2400" dirty="0" smtClean="0"/>
              <a:t>親子</a:t>
            </a:r>
            <a:r>
              <a:rPr lang="ja-JP" altLang="en-US" sz="2400" dirty="0"/>
              <a:t>コミュニティ創出所</a:t>
            </a:r>
            <a:endParaRPr kumimoji="1" lang="ja-JP" altLang="en-US" sz="2400" dirty="0"/>
          </a:p>
        </p:txBody>
      </p:sp>
      <p:sp>
        <p:nvSpPr>
          <p:cNvPr id="32" name="正方形/長方形 31"/>
          <p:cNvSpPr/>
          <p:nvPr/>
        </p:nvSpPr>
        <p:spPr>
          <a:xfrm>
            <a:off x="329622" y="1094185"/>
            <a:ext cx="318229" cy="369332"/>
          </a:xfrm>
          <a:prstGeom prst="rect">
            <a:avLst/>
          </a:prstGeom>
          <a:solidFill>
            <a:schemeClr val="bg1"/>
          </a:solidFill>
          <a:ln>
            <a:solidFill>
              <a:schemeClr val="tx1"/>
            </a:solidFill>
          </a:ln>
        </p:spPr>
        <p:txBody>
          <a:bodyPr wrap="none">
            <a:spAutoFit/>
          </a:bodyPr>
          <a:lstStyle/>
          <a:p>
            <a:r>
              <a:rPr lang="en-US" altLang="ja-JP" dirty="0"/>
              <a:t>A</a:t>
            </a:r>
          </a:p>
        </p:txBody>
      </p:sp>
      <p:sp>
        <p:nvSpPr>
          <p:cNvPr id="2" name="円/楕円 1"/>
          <p:cNvSpPr/>
          <p:nvPr/>
        </p:nvSpPr>
        <p:spPr>
          <a:xfrm>
            <a:off x="577224" y="3519996"/>
            <a:ext cx="3209774" cy="1376914"/>
          </a:xfrm>
          <a:prstGeom prst="ellipse">
            <a:avLst/>
          </a:prstGeom>
          <a:solidFill>
            <a:schemeClr val="accent1">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親子コミュニティ創出所</a:t>
            </a:r>
            <a:endParaRPr kumimoji="1" lang="ja-JP" altLang="en-US" sz="2400" dirty="0">
              <a:solidFill>
                <a:schemeClr val="tx1"/>
              </a:solidFill>
            </a:endParaRPr>
          </a:p>
        </p:txBody>
      </p:sp>
      <p:sp>
        <p:nvSpPr>
          <p:cNvPr id="37" name="円/楕円 36"/>
          <p:cNvSpPr/>
          <p:nvPr/>
        </p:nvSpPr>
        <p:spPr>
          <a:xfrm>
            <a:off x="3345040" y="3513138"/>
            <a:ext cx="3153878" cy="1364078"/>
          </a:xfrm>
          <a:prstGeom prst="ellipse">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デイサービス</a:t>
            </a:r>
            <a:endParaRPr kumimoji="1" lang="ja-JP" altLang="en-US" sz="2800" dirty="0">
              <a:solidFill>
                <a:schemeClr val="tx1"/>
              </a:solidFill>
            </a:endParaRPr>
          </a:p>
        </p:txBody>
      </p:sp>
      <p:sp>
        <p:nvSpPr>
          <p:cNvPr id="8" name="正方形/長方形 7"/>
          <p:cNvSpPr/>
          <p:nvPr/>
        </p:nvSpPr>
        <p:spPr>
          <a:xfrm>
            <a:off x="936249" y="5842694"/>
            <a:ext cx="5266185" cy="461665"/>
          </a:xfrm>
          <a:prstGeom prst="rect">
            <a:avLst/>
          </a:prstGeom>
        </p:spPr>
        <p:txBody>
          <a:bodyPr wrap="none">
            <a:spAutoFit/>
          </a:bodyPr>
          <a:lstStyle/>
          <a:p>
            <a:pPr lvl="0"/>
            <a:r>
              <a:rPr lang="ja-JP" altLang="en-US" sz="2400" dirty="0" smtClean="0">
                <a:solidFill>
                  <a:srgbClr val="FF66FF"/>
                </a:solidFill>
              </a:rPr>
              <a:t>子ども</a:t>
            </a:r>
            <a:r>
              <a:rPr lang="en-US" altLang="ja-JP" sz="2400" dirty="0" smtClean="0">
                <a:solidFill>
                  <a:srgbClr val="FF66FF"/>
                </a:solidFill>
              </a:rPr>
              <a:t>×</a:t>
            </a:r>
            <a:r>
              <a:rPr lang="ja-JP" altLang="en-US" sz="2400" dirty="0" smtClean="0">
                <a:solidFill>
                  <a:srgbClr val="FF66FF"/>
                </a:solidFill>
              </a:rPr>
              <a:t>親</a:t>
            </a:r>
            <a:r>
              <a:rPr lang="en-US" altLang="ja-JP" sz="2400" dirty="0">
                <a:solidFill>
                  <a:srgbClr val="FF66FF"/>
                </a:solidFill>
              </a:rPr>
              <a:t>×</a:t>
            </a:r>
            <a:r>
              <a:rPr lang="ja-JP" altLang="en-US" sz="2400" dirty="0" smtClean="0">
                <a:solidFill>
                  <a:srgbClr val="FF66FF"/>
                </a:solidFill>
              </a:rPr>
              <a:t>高齢者の交流を生み出す</a:t>
            </a:r>
            <a:endParaRPr lang="en-US" altLang="ja-JP" sz="2400" dirty="0">
              <a:solidFill>
                <a:srgbClr val="FF66FF"/>
              </a:solidFill>
            </a:endParaRPr>
          </a:p>
        </p:txBody>
      </p:sp>
      <p:pic>
        <p:nvPicPr>
          <p:cNvPr id="41" name="図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123" y="1612553"/>
            <a:ext cx="2582106" cy="2065684"/>
          </a:xfrm>
          <a:prstGeom prst="rect">
            <a:avLst/>
          </a:prstGeom>
          <a:ln>
            <a:solidFill>
              <a:schemeClr val="tx1"/>
            </a:solidFill>
          </a:ln>
        </p:spPr>
      </p:pic>
      <p:sp>
        <p:nvSpPr>
          <p:cNvPr id="10" name="下矢印 9"/>
          <p:cNvSpPr/>
          <p:nvPr/>
        </p:nvSpPr>
        <p:spPr>
          <a:xfrm>
            <a:off x="2316767" y="4863455"/>
            <a:ext cx="2373437" cy="6260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2" name="表 11"/>
          <p:cNvGraphicFramePr>
            <a:graphicFrameLocks noGrp="1"/>
          </p:cNvGraphicFramePr>
          <p:nvPr>
            <p:extLst/>
          </p:nvPr>
        </p:nvGraphicFramePr>
        <p:xfrm>
          <a:off x="170737" y="1818316"/>
          <a:ext cx="6043729" cy="1188720"/>
        </p:xfrm>
        <a:graphic>
          <a:graphicData uri="http://schemas.openxmlformats.org/drawingml/2006/table">
            <a:tbl>
              <a:tblPr firstRow="1" bandRow="1">
                <a:tableStyleId>{5C22544A-7EE6-4342-B048-85BDC9FD1C3A}</a:tableStyleId>
              </a:tblPr>
              <a:tblGrid>
                <a:gridCol w="728779"/>
                <a:gridCol w="2905125"/>
                <a:gridCol w="2409825"/>
              </a:tblGrid>
              <a:tr h="370840">
                <a:tc>
                  <a:txBody>
                    <a:bodyPr/>
                    <a:lstStyle/>
                    <a:p>
                      <a:pPr algn="ctr"/>
                      <a:r>
                        <a:rPr kumimoji="1" lang="ja-JP" altLang="en-US" sz="2000" dirty="0" smtClean="0"/>
                        <a:t>階数</a:t>
                      </a:r>
                      <a:endParaRPr kumimoji="1" lang="ja-JP" altLang="en-US" sz="2000" dirty="0"/>
                    </a:p>
                  </a:txBody>
                  <a:tcPr/>
                </a:tc>
                <a:tc>
                  <a:txBody>
                    <a:bodyPr/>
                    <a:lstStyle/>
                    <a:p>
                      <a:pPr algn="ctr"/>
                      <a:r>
                        <a:rPr kumimoji="1" lang="ja-JP" altLang="en-US" sz="2000" dirty="0" smtClean="0"/>
                        <a:t>施設</a:t>
                      </a:r>
                      <a:endParaRPr kumimoji="1" lang="ja-JP" altLang="en-US" sz="2000" dirty="0"/>
                    </a:p>
                  </a:txBody>
                  <a:tcPr/>
                </a:tc>
                <a:tc>
                  <a:txBody>
                    <a:bodyPr/>
                    <a:lstStyle/>
                    <a:p>
                      <a:pPr algn="ctr"/>
                      <a:r>
                        <a:rPr kumimoji="1" lang="ja-JP" altLang="en-US" sz="2000" dirty="0" smtClean="0"/>
                        <a:t>概要</a:t>
                      </a:r>
                      <a:endParaRPr kumimoji="1" lang="ja-JP" altLang="en-US" sz="2000" dirty="0"/>
                    </a:p>
                  </a:txBody>
                  <a:tcPr/>
                </a:tc>
              </a:tr>
              <a:tr h="370840">
                <a:tc>
                  <a:txBody>
                    <a:bodyPr/>
                    <a:lstStyle/>
                    <a:p>
                      <a:pPr algn="ctr"/>
                      <a:r>
                        <a:rPr kumimoji="1" lang="en-US" altLang="ja-JP" sz="2000" dirty="0" smtClean="0"/>
                        <a:t>1</a:t>
                      </a:r>
                      <a:r>
                        <a:rPr kumimoji="1" lang="ja-JP" altLang="en-US" sz="2000" dirty="0" smtClean="0"/>
                        <a:t>階</a:t>
                      </a:r>
                      <a:endParaRPr kumimoji="1" lang="ja-JP" altLang="en-US" sz="2000" dirty="0"/>
                    </a:p>
                  </a:txBody>
                  <a:tcPr/>
                </a:tc>
                <a:tc>
                  <a:txBody>
                    <a:bodyPr/>
                    <a:lstStyle/>
                    <a:p>
                      <a:pPr algn="ctr"/>
                      <a:r>
                        <a:rPr kumimoji="1" lang="ja-JP" altLang="en-US" sz="2000" dirty="0" smtClean="0"/>
                        <a:t>デイサービス</a:t>
                      </a:r>
                      <a:endParaRPr kumimoji="1" lang="ja-JP" altLang="en-US" sz="2000" dirty="0"/>
                    </a:p>
                  </a:txBody>
                  <a:tcPr/>
                </a:tc>
                <a:tc>
                  <a:txBody>
                    <a:bodyPr/>
                    <a:lstStyle/>
                    <a:p>
                      <a:pPr algn="ctr"/>
                      <a:r>
                        <a:rPr kumimoji="1" lang="ja-JP" altLang="en-US" sz="2000" dirty="0" smtClean="0"/>
                        <a:t>高齢者支援</a:t>
                      </a:r>
                      <a:endParaRPr kumimoji="1" lang="ja-JP" altLang="en-US" sz="2000" dirty="0"/>
                    </a:p>
                  </a:txBody>
                  <a:tcPr/>
                </a:tc>
              </a:tr>
              <a:tr h="370840">
                <a:tc>
                  <a:txBody>
                    <a:bodyPr/>
                    <a:lstStyle/>
                    <a:p>
                      <a:pPr algn="ctr"/>
                      <a:r>
                        <a:rPr kumimoji="1" lang="en-US" altLang="ja-JP" sz="2000" dirty="0" smtClean="0"/>
                        <a:t>2</a:t>
                      </a:r>
                      <a:r>
                        <a:rPr kumimoji="1" lang="ja-JP" altLang="en-US" sz="2000" dirty="0" smtClean="0"/>
                        <a:t>階</a:t>
                      </a:r>
                      <a:endParaRPr kumimoji="1" lang="ja-JP" altLang="en-US" sz="2000" dirty="0"/>
                    </a:p>
                  </a:txBody>
                  <a:tcPr/>
                </a:tc>
                <a:tc>
                  <a:txBody>
                    <a:bodyPr/>
                    <a:lstStyle/>
                    <a:p>
                      <a:pPr algn="ctr"/>
                      <a:r>
                        <a:rPr kumimoji="1" lang="ja-JP" altLang="en-US" sz="2000" dirty="0" smtClean="0"/>
                        <a:t>親子コミュニティ創出所</a:t>
                      </a:r>
                      <a:endParaRPr kumimoji="1" lang="ja-JP" altLang="en-US" sz="2000" dirty="0"/>
                    </a:p>
                  </a:txBody>
                  <a:tcPr/>
                </a:tc>
                <a:tc>
                  <a:txBody>
                    <a:bodyPr/>
                    <a:lstStyle/>
                    <a:p>
                      <a:pPr algn="ctr"/>
                      <a:r>
                        <a:rPr kumimoji="1" lang="ja-JP" altLang="en-US" sz="2000" dirty="0" smtClean="0"/>
                        <a:t>子育ての悩みを共有</a:t>
                      </a:r>
                      <a:endParaRPr kumimoji="1" lang="ja-JP" altLang="en-US" sz="2000" dirty="0"/>
                    </a:p>
                  </a:txBody>
                  <a:tcPr/>
                </a:tc>
              </a:tr>
            </a:tbl>
          </a:graphicData>
        </a:graphic>
      </p:graphicFrame>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627" y="4612932"/>
            <a:ext cx="2809875" cy="1857574"/>
          </a:xfrm>
          <a:prstGeom prst="rect">
            <a:avLst/>
          </a:prstGeom>
          <a:ln>
            <a:solidFill>
              <a:schemeClr val="tx1"/>
            </a:solidFill>
          </a:ln>
        </p:spPr>
      </p:pic>
      <p:sp>
        <p:nvSpPr>
          <p:cNvPr id="14" name="テキスト ボックス 13"/>
          <p:cNvSpPr txBox="1"/>
          <p:nvPr/>
        </p:nvSpPr>
        <p:spPr>
          <a:xfrm>
            <a:off x="6226498" y="6451786"/>
            <a:ext cx="2697189" cy="307777"/>
          </a:xfrm>
          <a:prstGeom prst="rect">
            <a:avLst/>
          </a:prstGeom>
          <a:noFill/>
        </p:spPr>
        <p:txBody>
          <a:bodyPr wrap="square" rtlCol="0">
            <a:spAutoFit/>
          </a:bodyPr>
          <a:lstStyle/>
          <a:p>
            <a:pPr algn="ctr"/>
            <a:r>
              <a:rPr lang="ja-JP" altLang="en-US" sz="1400" dirty="0" smtClean="0"/>
              <a:t>出典：鎌倉ガイドレポート</a:t>
            </a:r>
            <a:endParaRPr kumimoji="1" lang="ja-JP" altLang="en-US" sz="1400" dirty="0"/>
          </a:p>
        </p:txBody>
      </p:sp>
      <p:sp>
        <p:nvSpPr>
          <p:cNvPr id="48" name="テキスト ボックス 47"/>
          <p:cNvSpPr txBox="1"/>
          <p:nvPr/>
        </p:nvSpPr>
        <p:spPr>
          <a:xfrm>
            <a:off x="6697442" y="3685233"/>
            <a:ext cx="2186354" cy="523220"/>
          </a:xfrm>
          <a:prstGeom prst="rect">
            <a:avLst/>
          </a:prstGeom>
          <a:noFill/>
        </p:spPr>
        <p:txBody>
          <a:bodyPr wrap="square" rtlCol="0">
            <a:spAutoFit/>
          </a:bodyPr>
          <a:lstStyle/>
          <a:p>
            <a:pPr algn="ctr"/>
            <a:r>
              <a:rPr lang="ja-JP" altLang="en-US" sz="1400" dirty="0" smtClean="0"/>
              <a:t>出典：あきた子育て情報「いっしょにネット」</a:t>
            </a:r>
            <a:endParaRPr kumimoji="1" lang="ja-JP" altLang="en-US" sz="1400" dirty="0"/>
          </a:p>
        </p:txBody>
      </p:sp>
    </p:spTree>
    <p:extLst>
      <p:ext uri="{BB962C8B-B14F-4D97-AF65-F5344CB8AC3E}">
        <p14:creationId xmlns:p14="http://schemas.microsoft.com/office/powerpoint/2010/main" val="34170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P spid="8"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39" name="角丸四角形 138"/>
          <p:cNvSpPr/>
          <p:nvPr/>
        </p:nvSpPr>
        <p:spPr>
          <a:xfrm>
            <a:off x="55875" y="158731"/>
            <a:ext cx="9016796" cy="46398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400" b="1" dirty="0" smtClean="0">
                <a:solidFill>
                  <a:schemeClr val="tx1"/>
                </a:solidFill>
              </a:rPr>
              <a:t>木管タウン　荒川沖</a:t>
            </a:r>
            <a:endParaRPr lang="ja-JP" altLang="en-US" sz="2400" b="1" dirty="0">
              <a:solidFill>
                <a:schemeClr val="tx1"/>
              </a:solidFill>
            </a:endParaRPr>
          </a:p>
        </p:txBody>
      </p:sp>
      <p:sp>
        <p:nvSpPr>
          <p:cNvPr id="35" name="テキスト ボックス 34"/>
          <p:cNvSpPr txBox="1"/>
          <p:nvPr/>
        </p:nvSpPr>
        <p:spPr>
          <a:xfrm>
            <a:off x="329622" y="864888"/>
            <a:ext cx="1967907" cy="461665"/>
          </a:xfrm>
          <a:prstGeom prst="rect">
            <a:avLst/>
          </a:prstGeom>
          <a:noFill/>
        </p:spPr>
        <p:txBody>
          <a:bodyPr wrap="square" rtlCol="0">
            <a:spAutoFit/>
          </a:bodyPr>
          <a:lstStyle/>
          <a:p>
            <a:pPr algn="ctr"/>
            <a:r>
              <a:rPr kumimoji="1" lang="ja-JP" altLang="en-US" sz="2400" dirty="0" smtClean="0"/>
              <a:t>駅前公園</a:t>
            </a:r>
            <a:endParaRPr kumimoji="1" lang="ja-JP" altLang="en-US" sz="2400" dirty="0"/>
          </a:p>
        </p:txBody>
      </p:sp>
      <p:sp>
        <p:nvSpPr>
          <p:cNvPr id="37" name="テキスト ボックス 36"/>
          <p:cNvSpPr txBox="1"/>
          <p:nvPr/>
        </p:nvSpPr>
        <p:spPr>
          <a:xfrm>
            <a:off x="1008712" y="1385781"/>
            <a:ext cx="7136533" cy="461665"/>
          </a:xfrm>
          <a:prstGeom prst="rect">
            <a:avLst/>
          </a:prstGeom>
          <a:solidFill>
            <a:schemeClr val="accent1">
              <a:lumMod val="40000"/>
              <a:lumOff val="60000"/>
            </a:schemeClr>
          </a:solidFill>
        </p:spPr>
        <p:txBody>
          <a:bodyPr wrap="square" rtlCol="0">
            <a:spAutoFit/>
          </a:bodyPr>
          <a:lstStyle/>
          <a:p>
            <a:pPr algn="ctr"/>
            <a:r>
              <a:rPr lang="ja-JP" altLang="en-US" sz="2400" dirty="0" smtClean="0"/>
              <a:t>子どもが遊ぶことができる公園</a:t>
            </a:r>
            <a:r>
              <a:rPr lang="en-US" altLang="ja-JP" sz="2400" dirty="0"/>
              <a:t>/</a:t>
            </a:r>
            <a:r>
              <a:rPr lang="ja-JP" altLang="en-US" sz="2400" dirty="0" smtClean="0"/>
              <a:t>共同菜園を行う公園</a:t>
            </a:r>
            <a:endParaRPr lang="en-US" altLang="ja-JP" sz="2400" dirty="0" smtClean="0"/>
          </a:p>
        </p:txBody>
      </p:sp>
      <p:pic>
        <p:nvPicPr>
          <p:cNvPr id="38" name="図 37" descr="スクリーンショット（2013-12-02 0.34.27）.png"/>
          <p:cNvPicPr>
            <a:picLocks noChangeAspect="1"/>
          </p:cNvPicPr>
          <p:nvPr/>
        </p:nvPicPr>
        <p:blipFill rotWithShape="1">
          <a:blip r:embed="rId3" cstate="print">
            <a:extLst>
              <a:ext uri="{28A0092B-C50C-407E-A947-70E740481C1C}">
                <a14:useLocalDpi xmlns:a14="http://schemas.microsoft.com/office/drawing/2010/main" val="0"/>
              </a:ext>
            </a:extLst>
          </a:blip>
          <a:srcRect l="11820"/>
          <a:stretch/>
        </p:blipFill>
        <p:spPr>
          <a:xfrm>
            <a:off x="488736" y="4182292"/>
            <a:ext cx="3497757" cy="2055192"/>
          </a:xfrm>
          <a:prstGeom prst="rect">
            <a:avLst/>
          </a:prstGeom>
          <a:ln>
            <a:solidFill>
              <a:schemeClr val="tx1"/>
            </a:solidFill>
          </a:ln>
        </p:spPr>
      </p:pic>
      <p:sp>
        <p:nvSpPr>
          <p:cNvPr id="39" name="正方形/長方形 38"/>
          <p:cNvSpPr/>
          <p:nvPr/>
        </p:nvSpPr>
        <p:spPr>
          <a:xfrm>
            <a:off x="488736" y="4177309"/>
            <a:ext cx="311798" cy="369332"/>
          </a:xfrm>
          <a:prstGeom prst="rect">
            <a:avLst/>
          </a:prstGeom>
          <a:solidFill>
            <a:schemeClr val="bg1"/>
          </a:solidFill>
          <a:ln>
            <a:solidFill>
              <a:schemeClr val="tx1"/>
            </a:solidFill>
          </a:ln>
        </p:spPr>
        <p:txBody>
          <a:bodyPr wrap="square">
            <a:spAutoFit/>
          </a:bodyPr>
          <a:lstStyle/>
          <a:p>
            <a:r>
              <a:rPr lang="en-US" altLang="ja-JP" dirty="0" smtClean="0"/>
              <a:t>B</a:t>
            </a:r>
            <a:endParaRPr lang="en-US" altLang="ja-JP" dirty="0"/>
          </a:p>
        </p:txBody>
      </p:sp>
      <p:sp>
        <p:nvSpPr>
          <p:cNvPr id="49" name="下矢印 48"/>
          <p:cNvSpPr/>
          <p:nvPr/>
        </p:nvSpPr>
        <p:spPr>
          <a:xfrm rot="16200000">
            <a:off x="4211968" y="4776188"/>
            <a:ext cx="665174" cy="867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721" y="4007248"/>
            <a:ext cx="3122331" cy="2230236"/>
          </a:xfrm>
          <a:prstGeom prst="rect">
            <a:avLst/>
          </a:prstGeom>
          <a:ln>
            <a:solidFill>
              <a:schemeClr val="tx1"/>
            </a:solidFill>
          </a:ln>
        </p:spPr>
      </p:pic>
      <p:sp>
        <p:nvSpPr>
          <p:cNvPr id="17" name="正方形/長方形 16"/>
          <p:cNvSpPr/>
          <p:nvPr/>
        </p:nvSpPr>
        <p:spPr>
          <a:xfrm>
            <a:off x="329622" y="910795"/>
            <a:ext cx="309700" cy="369332"/>
          </a:xfrm>
          <a:prstGeom prst="rect">
            <a:avLst/>
          </a:prstGeom>
          <a:solidFill>
            <a:schemeClr val="bg1"/>
          </a:solidFill>
          <a:ln>
            <a:solidFill>
              <a:schemeClr val="tx1"/>
            </a:solidFill>
          </a:ln>
        </p:spPr>
        <p:txBody>
          <a:bodyPr wrap="none">
            <a:spAutoFit/>
          </a:bodyPr>
          <a:lstStyle/>
          <a:p>
            <a:r>
              <a:rPr lang="en-US" altLang="ja-JP" dirty="0"/>
              <a:t>B</a:t>
            </a:r>
          </a:p>
        </p:txBody>
      </p:sp>
      <p:graphicFrame>
        <p:nvGraphicFramePr>
          <p:cNvPr id="5" name="表 4"/>
          <p:cNvGraphicFramePr>
            <a:graphicFrameLocks noGrp="1"/>
          </p:cNvGraphicFramePr>
          <p:nvPr>
            <p:extLst/>
          </p:nvPr>
        </p:nvGraphicFramePr>
        <p:xfrm>
          <a:off x="288073" y="2077826"/>
          <a:ext cx="8567854" cy="1554480"/>
        </p:xfrm>
        <a:graphic>
          <a:graphicData uri="http://schemas.openxmlformats.org/drawingml/2006/table">
            <a:tbl>
              <a:tblPr firstRow="1" bandRow="1">
                <a:tableStyleId>{5C22544A-7EE6-4342-B048-85BDC9FD1C3A}</a:tableStyleId>
              </a:tblPr>
              <a:tblGrid>
                <a:gridCol w="2016536"/>
                <a:gridCol w="1510292"/>
                <a:gridCol w="5041026"/>
              </a:tblGrid>
              <a:tr h="370840">
                <a:tc>
                  <a:txBody>
                    <a:bodyPr/>
                    <a:lstStyle/>
                    <a:p>
                      <a:pPr algn="ctr"/>
                      <a:r>
                        <a:rPr kumimoji="1" lang="ja-JP" altLang="en-US" sz="2400" dirty="0" smtClean="0"/>
                        <a:t>対象</a:t>
                      </a:r>
                      <a:endParaRPr kumimoji="1" lang="ja-JP" altLang="en-US" sz="2400" dirty="0"/>
                    </a:p>
                  </a:txBody>
                  <a:tcPr/>
                </a:tc>
                <a:tc>
                  <a:txBody>
                    <a:bodyPr/>
                    <a:lstStyle/>
                    <a:p>
                      <a:pPr algn="ctr"/>
                      <a:r>
                        <a:rPr kumimoji="1" lang="ja-JP" altLang="en-US" sz="2400" dirty="0" smtClean="0"/>
                        <a:t>共同菜園</a:t>
                      </a:r>
                      <a:endParaRPr kumimoji="1" lang="ja-JP" altLang="en-US" sz="2400" dirty="0"/>
                    </a:p>
                  </a:txBody>
                  <a:tcPr/>
                </a:tc>
                <a:tc>
                  <a:txBody>
                    <a:bodyPr/>
                    <a:lstStyle/>
                    <a:p>
                      <a:pPr algn="ctr"/>
                      <a:r>
                        <a:rPr kumimoji="1" lang="ja-JP" altLang="en-US" sz="2400" dirty="0" smtClean="0"/>
                        <a:t>期待されること</a:t>
                      </a:r>
                      <a:endParaRPr kumimoji="1" lang="ja-JP" altLang="en-US" sz="2400" dirty="0"/>
                    </a:p>
                  </a:txBody>
                  <a:tcPr/>
                </a:tc>
              </a:tr>
              <a:tr h="370840">
                <a:tc>
                  <a:txBody>
                    <a:bodyPr/>
                    <a:lstStyle/>
                    <a:p>
                      <a:pPr algn="ctr"/>
                      <a:r>
                        <a:rPr kumimoji="1" lang="ja-JP" altLang="en-US" sz="2000" dirty="0" smtClean="0"/>
                        <a:t>デイサービスを受ける高齢者</a:t>
                      </a:r>
                      <a:endParaRPr kumimoji="1" lang="ja-JP" altLang="en-US" sz="2000" dirty="0"/>
                    </a:p>
                  </a:txBody>
                  <a:tcPr/>
                </a:tc>
                <a:tc>
                  <a:txBody>
                    <a:bodyPr/>
                    <a:lstStyle/>
                    <a:p>
                      <a:pPr algn="ctr" fontAlgn="ctr"/>
                      <a:r>
                        <a:rPr kumimoji="1" lang="ja-JP" altLang="en-US" sz="2000" dirty="0" smtClean="0"/>
                        <a:t>管理者</a:t>
                      </a:r>
                      <a:endParaRPr kumimoji="1" lang="ja-JP" altLang="en-US" sz="2000" dirty="0"/>
                    </a:p>
                  </a:txBody>
                  <a:tcPr anchor="ctr"/>
                </a:tc>
                <a:tc>
                  <a:txBody>
                    <a:bodyPr/>
                    <a:lstStyle/>
                    <a:p>
                      <a:pPr algn="ctr" fontAlgn="ctr"/>
                      <a:r>
                        <a:rPr kumimoji="1" lang="ja-JP" altLang="en-US" sz="2000" dirty="0" smtClean="0"/>
                        <a:t>健康増進・リハビリ・子どもとの触れ合い</a:t>
                      </a:r>
                      <a:endParaRPr kumimoji="1" lang="ja-JP" altLang="en-US" sz="2000" dirty="0"/>
                    </a:p>
                  </a:txBody>
                  <a:tcPr anchor="ctr"/>
                </a:tc>
              </a:tr>
              <a:tr h="370840">
                <a:tc>
                  <a:txBody>
                    <a:bodyPr/>
                    <a:lstStyle/>
                    <a:p>
                      <a:pPr algn="ctr"/>
                      <a:r>
                        <a:rPr kumimoji="1" lang="ja-JP" altLang="en-US" sz="2000" dirty="0" smtClean="0"/>
                        <a:t>子ども</a:t>
                      </a:r>
                      <a:endParaRPr kumimoji="1" lang="ja-JP" altLang="en-US" sz="2000" dirty="0"/>
                    </a:p>
                  </a:txBody>
                  <a:tcPr/>
                </a:tc>
                <a:tc>
                  <a:txBody>
                    <a:bodyPr/>
                    <a:lstStyle/>
                    <a:p>
                      <a:pPr algn="ctr"/>
                      <a:r>
                        <a:rPr kumimoji="1" lang="ja-JP" altLang="en-US" sz="2000" dirty="0" smtClean="0"/>
                        <a:t>参加者</a:t>
                      </a:r>
                      <a:endParaRPr kumimoji="1" lang="ja-JP" altLang="en-US" sz="2000" dirty="0"/>
                    </a:p>
                  </a:txBody>
                  <a:tcPr/>
                </a:tc>
                <a:tc>
                  <a:txBody>
                    <a:bodyPr/>
                    <a:lstStyle/>
                    <a:p>
                      <a:pPr algn="ctr"/>
                      <a:r>
                        <a:rPr kumimoji="1" lang="ja-JP" altLang="en-US" sz="2000" dirty="0" smtClean="0"/>
                        <a:t>学びの場・高齢者との触れ合い</a:t>
                      </a:r>
                      <a:endParaRPr kumimoji="1" lang="ja-JP" altLang="en-US" sz="2000" dirty="0"/>
                    </a:p>
                  </a:txBody>
                  <a:tcPr/>
                </a:tc>
              </a:tr>
            </a:tbl>
          </a:graphicData>
        </a:graphic>
      </p:graphicFrame>
      <p:sp>
        <p:nvSpPr>
          <p:cNvPr id="22" name="テキスト ボックス 21"/>
          <p:cNvSpPr txBox="1"/>
          <p:nvPr/>
        </p:nvSpPr>
        <p:spPr>
          <a:xfrm>
            <a:off x="5448056" y="6261546"/>
            <a:ext cx="2697189" cy="307777"/>
          </a:xfrm>
          <a:prstGeom prst="rect">
            <a:avLst/>
          </a:prstGeom>
          <a:noFill/>
        </p:spPr>
        <p:txBody>
          <a:bodyPr wrap="square" rtlCol="0">
            <a:spAutoFit/>
          </a:bodyPr>
          <a:lstStyle/>
          <a:p>
            <a:pPr algn="ctr"/>
            <a:r>
              <a:rPr lang="ja-JP" altLang="en-US" sz="1400" dirty="0" smtClean="0"/>
              <a:t>出典：まちなか菜園</a:t>
            </a:r>
            <a:endParaRPr kumimoji="1" lang="ja-JP" altLang="en-US" sz="1400" dirty="0"/>
          </a:p>
        </p:txBody>
      </p:sp>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8272" y="3879823"/>
            <a:ext cx="3726723" cy="2689500"/>
          </a:xfrm>
          <a:prstGeom prst="rect">
            <a:avLst/>
          </a:prstGeom>
          <a:ln>
            <a:solidFill>
              <a:schemeClr val="tx1"/>
            </a:solidFill>
          </a:ln>
        </p:spPr>
      </p:pic>
      <p:grpSp>
        <p:nvGrpSpPr>
          <p:cNvPr id="9" name="グループ化 8"/>
          <p:cNvGrpSpPr/>
          <p:nvPr/>
        </p:nvGrpSpPr>
        <p:grpSpPr>
          <a:xfrm>
            <a:off x="147604" y="3766577"/>
            <a:ext cx="3932258" cy="2814035"/>
            <a:chOff x="147604" y="3766577"/>
            <a:chExt cx="3932258" cy="2814035"/>
          </a:xfrm>
        </p:grpSpPr>
        <p:sp>
          <p:nvSpPr>
            <p:cNvPr id="8" name="正方形/長方形 7"/>
            <p:cNvSpPr/>
            <p:nvPr/>
          </p:nvSpPr>
          <p:spPr>
            <a:xfrm>
              <a:off x="147604" y="3891112"/>
              <a:ext cx="3932258" cy="268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descr="スクリーンショット（2013-12-02 0.06.48）.png"/>
            <p:cNvPicPr>
              <a:picLocks noChangeAspect="1"/>
            </p:cNvPicPr>
            <p:nvPr/>
          </p:nvPicPr>
          <p:blipFill rotWithShape="1">
            <a:blip r:embed="rId6">
              <a:extLst>
                <a:ext uri="{28A0092B-C50C-407E-A947-70E740481C1C}">
                  <a14:useLocalDpi xmlns:a14="http://schemas.microsoft.com/office/drawing/2010/main" val="0"/>
                </a:ext>
              </a:extLst>
            </a:blip>
            <a:srcRect r="15975" b="22027"/>
            <a:stretch/>
          </p:blipFill>
          <p:spPr>
            <a:xfrm>
              <a:off x="583968" y="3766577"/>
              <a:ext cx="3152775" cy="2814035"/>
            </a:xfrm>
            <a:prstGeom prst="rect">
              <a:avLst/>
            </a:prstGeom>
            <a:ln>
              <a:solidFill>
                <a:schemeClr val="tx1"/>
              </a:solidFill>
            </a:ln>
          </p:spPr>
        </p:pic>
      </p:grpSp>
      <p:sp>
        <p:nvSpPr>
          <p:cNvPr id="20" name="フリーフォーム 19"/>
          <p:cNvSpPr/>
          <p:nvPr/>
        </p:nvSpPr>
        <p:spPr>
          <a:xfrm>
            <a:off x="879557" y="4287470"/>
            <a:ext cx="497162" cy="414669"/>
          </a:xfrm>
          <a:custGeom>
            <a:avLst/>
            <a:gdLst>
              <a:gd name="connsiteX0" fmla="*/ 0 w 731557"/>
              <a:gd name="connsiteY0" fmla="*/ 519898 h 568174"/>
              <a:gd name="connsiteX1" fmla="*/ 40848 w 731557"/>
              <a:gd name="connsiteY1" fmla="*/ 0 h 568174"/>
              <a:gd name="connsiteX2" fmla="*/ 683282 w 731557"/>
              <a:gd name="connsiteY2" fmla="*/ 51990 h 568174"/>
              <a:gd name="connsiteX3" fmla="*/ 731557 w 731557"/>
              <a:gd name="connsiteY3" fmla="*/ 568174 h 568174"/>
              <a:gd name="connsiteX4" fmla="*/ 0 w 731557"/>
              <a:gd name="connsiteY4" fmla="*/ 519898 h 56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57" h="568174">
                <a:moveTo>
                  <a:pt x="0" y="519898"/>
                </a:moveTo>
                <a:lnTo>
                  <a:pt x="40848" y="0"/>
                </a:lnTo>
                <a:lnTo>
                  <a:pt x="683282" y="51990"/>
                </a:lnTo>
                <a:lnTo>
                  <a:pt x="731557" y="568174"/>
                </a:lnTo>
                <a:lnTo>
                  <a:pt x="0" y="519898"/>
                </a:lnTo>
                <a:close/>
              </a:path>
            </a:pathLst>
          </a:cu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985302" y="4310138"/>
            <a:ext cx="266417" cy="369332"/>
          </a:xfrm>
          <a:prstGeom prst="rect">
            <a:avLst/>
          </a:prstGeom>
          <a:noFill/>
        </p:spPr>
        <p:txBody>
          <a:bodyPr wrap="square" rtlCol="0">
            <a:spAutoFit/>
          </a:bodyPr>
          <a:lstStyle/>
          <a:p>
            <a:pPr algn="ctr"/>
            <a:r>
              <a:rPr kumimoji="1" lang="en-US" altLang="ja-JP" dirty="0" smtClean="0"/>
              <a:t>B</a:t>
            </a:r>
            <a:endParaRPr kumimoji="1" lang="ja-JP" altLang="en-US" dirty="0"/>
          </a:p>
        </p:txBody>
      </p:sp>
      <p:sp>
        <p:nvSpPr>
          <p:cNvPr id="10" name="二等辺三角形 9"/>
          <p:cNvSpPr/>
          <p:nvPr/>
        </p:nvSpPr>
        <p:spPr>
          <a:xfrm rot="18272066">
            <a:off x="2031369" y="5258614"/>
            <a:ext cx="304202" cy="35359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2665091" y="5308081"/>
            <a:ext cx="1080654" cy="1261242"/>
          </a:xfrm>
          <a:custGeom>
            <a:avLst/>
            <a:gdLst>
              <a:gd name="connsiteX0" fmla="*/ 0 w 1080654"/>
              <a:gd name="connsiteY0" fmla="*/ 1261242 h 1261242"/>
              <a:gd name="connsiteX1" fmla="*/ 768210 w 1080654"/>
              <a:gd name="connsiteY1" fmla="*/ 0 h 1261242"/>
              <a:gd name="connsiteX2" fmla="*/ 1080654 w 1080654"/>
              <a:gd name="connsiteY2" fmla="*/ 2867 h 1261242"/>
              <a:gd name="connsiteX3" fmla="*/ 1074921 w 1080654"/>
              <a:gd name="connsiteY3" fmla="*/ 1258375 h 1261242"/>
              <a:gd name="connsiteX4" fmla="*/ 0 w 1080654"/>
              <a:gd name="connsiteY4" fmla="*/ 1261242 h 126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654" h="1261242">
                <a:moveTo>
                  <a:pt x="0" y="1261242"/>
                </a:moveTo>
                <a:lnTo>
                  <a:pt x="768210" y="0"/>
                </a:lnTo>
                <a:lnTo>
                  <a:pt x="1080654" y="2867"/>
                </a:lnTo>
                <a:lnTo>
                  <a:pt x="1074921" y="1258375"/>
                </a:lnTo>
                <a:lnTo>
                  <a:pt x="0" y="1261242"/>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3305147" y="5395856"/>
            <a:ext cx="515963" cy="1200329"/>
          </a:xfrm>
          <a:prstGeom prst="rect">
            <a:avLst/>
          </a:prstGeom>
          <a:noFill/>
        </p:spPr>
        <p:txBody>
          <a:bodyPr wrap="square" rtlCol="0">
            <a:spAutoFit/>
          </a:bodyPr>
          <a:lstStyle/>
          <a:p>
            <a:r>
              <a:rPr kumimoji="1" lang="ja-JP" altLang="en-US" dirty="0" smtClean="0"/>
              <a:t>荒川沖駅</a:t>
            </a:r>
            <a:endParaRPr kumimoji="1" lang="ja-JP" altLang="en-US" dirty="0"/>
          </a:p>
        </p:txBody>
      </p:sp>
      <p:cxnSp>
        <p:nvCxnSpPr>
          <p:cNvPr id="13" name="直線矢印コネクタ 12"/>
          <p:cNvCxnSpPr/>
          <p:nvPr/>
        </p:nvCxnSpPr>
        <p:spPr>
          <a:xfrm flipH="1" flipV="1">
            <a:off x="1376720" y="4786490"/>
            <a:ext cx="574878" cy="449371"/>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035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10" grpId="0" animBg="1"/>
      <p:bldP spid="23" grpId="0" animBg="1"/>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円/楕円 51"/>
          <p:cNvSpPr/>
          <p:nvPr/>
        </p:nvSpPr>
        <p:spPr>
          <a:xfrm>
            <a:off x="4991609" y="4663998"/>
            <a:ext cx="2077303" cy="900853"/>
          </a:xfrm>
          <a:prstGeom prst="ellipse">
            <a:avLst/>
          </a:prstGeom>
          <a:solidFill>
            <a:srgbClr val="FF66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健康増進</a:t>
            </a:r>
            <a:endParaRPr kumimoji="1" lang="ja-JP" altLang="en-US" sz="2400" b="1" dirty="0">
              <a:solidFill>
                <a:schemeClr val="tx1"/>
              </a:solidFill>
            </a:endParaRPr>
          </a:p>
        </p:txBody>
      </p:sp>
      <p:sp>
        <p:nvSpPr>
          <p:cNvPr id="10" name="円/楕円 9"/>
          <p:cNvSpPr/>
          <p:nvPr/>
        </p:nvSpPr>
        <p:spPr>
          <a:xfrm>
            <a:off x="2520005" y="4640214"/>
            <a:ext cx="1608801" cy="913389"/>
          </a:xfrm>
          <a:prstGeom prst="ellipse">
            <a:avLst/>
          </a:prstGeom>
          <a:solidFill>
            <a:srgbClr val="FF66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学び</a:t>
            </a:r>
            <a:endParaRPr kumimoji="1" lang="ja-JP" altLang="en-US" sz="2400" b="1" dirty="0">
              <a:solidFill>
                <a:schemeClr val="tx1"/>
              </a:solidFill>
            </a:endParaRPr>
          </a:p>
        </p:txBody>
      </p:sp>
      <p:sp>
        <p:nvSpPr>
          <p:cNvPr id="51" name="円/楕円 50"/>
          <p:cNvSpPr/>
          <p:nvPr/>
        </p:nvSpPr>
        <p:spPr>
          <a:xfrm>
            <a:off x="6710304" y="1602375"/>
            <a:ext cx="2116059" cy="843961"/>
          </a:xfrm>
          <a:prstGeom prst="ellipse">
            <a:avLst/>
          </a:prstGeom>
          <a:solidFill>
            <a:srgbClr val="92D05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高齢者支援</a:t>
            </a:r>
            <a:endParaRPr kumimoji="1" lang="ja-JP" altLang="en-US" sz="2000" b="1" dirty="0">
              <a:solidFill>
                <a:schemeClr val="tx1"/>
              </a:solidFill>
            </a:endParaRPr>
          </a:p>
        </p:txBody>
      </p:sp>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39" name="角丸四角形 138"/>
          <p:cNvSpPr/>
          <p:nvPr/>
        </p:nvSpPr>
        <p:spPr>
          <a:xfrm>
            <a:off x="55875" y="158731"/>
            <a:ext cx="9016796" cy="46398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400" b="1" dirty="0" smtClean="0">
                <a:solidFill>
                  <a:schemeClr val="tx1"/>
                </a:solidFill>
              </a:rPr>
              <a:t>木管タウン　荒川沖</a:t>
            </a:r>
            <a:endParaRPr lang="ja-JP" altLang="en-US" sz="2400" b="1" dirty="0">
              <a:solidFill>
                <a:schemeClr val="tx1"/>
              </a:solidFill>
            </a:endParaRPr>
          </a:p>
        </p:txBody>
      </p:sp>
      <p:sp>
        <p:nvSpPr>
          <p:cNvPr id="46" name="円/楕円 45"/>
          <p:cNvSpPr/>
          <p:nvPr/>
        </p:nvSpPr>
        <p:spPr>
          <a:xfrm>
            <a:off x="3522329" y="4163221"/>
            <a:ext cx="2069432" cy="874245"/>
          </a:xfrm>
          <a:prstGeom prst="ellipse">
            <a:avLst/>
          </a:prstGeom>
          <a:solidFill>
            <a:srgbClr val="92D05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共同菜園</a:t>
            </a:r>
            <a:endParaRPr kumimoji="1" lang="ja-JP" altLang="en-US" sz="2400" b="1" dirty="0">
              <a:solidFill>
                <a:schemeClr val="tx1"/>
              </a:solidFill>
            </a:endParaRPr>
          </a:p>
        </p:txBody>
      </p:sp>
      <p:sp>
        <p:nvSpPr>
          <p:cNvPr id="48" name="円/楕円 47"/>
          <p:cNvSpPr/>
          <p:nvPr/>
        </p:nvSpPr>
        <p:spPr>
          <a:xfrm>
            <a:off x="277531" y="1602375"/>
            <a:ext cx="2152616" cy="822289"/>
          </a:xfrm>
          <a:prstGeom prst="ellipse">
            <a:avLst/>
          </a:prstGeom>
          <a:solidFill>
            <a:srgbClr val="92D05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子育て支援</a:t>
            </a:r>
            <a:endParaRPr kumimoji="1" lang="ja-JP" altLang="en-US" sz="2000" b="1" dirty="0">
              <a:solidFill>
                <a:schemeClr val="tx1"/>
              </a:solidFill>
            </a:endParaRPr>
          </a:p>
        </p:txBody>
      </p:sp>
      <p:sp>
        <p:nvSpPr>
          <p:cNvPr id="47" name="円/楕円 46"/>
          <p:cNvSpPr/>
          <p:nvPr/>
        </p:nvSpPr>
        <p:spPr>
          <a:xfrm>
            <a:off x="3793328" y="3248601"/>
            <a:ext cx="1527435" cy="1046822"/>
          </a:xfrm>
          <a:prstGeom prst="ellipse">
            <a:avLst/>
          </a:prstGeom>
          <a:solidFill>
            <a:schemeClr val="accent2">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smtClean="0">
                <a:solidFill>
                  <a:schemeClr val="tx1"/>
                </a:solidFill>
              </a:rPr>
              <a:t>公園</a:t>
            </a:r>
            <a:endParaRPr kumimoji="1" lang="ja-JP" altLang="en-US" sz="3200" b="1" dirty="0">
              <a:solidFill>
                <a:schemeClr val="tx1"/>
              </a:solidFill>
            </a:endParaRPr>
          </a:p>
        </p:txBody>
      </p:sp>
      <p:sp>
        <p:nvSpPr>
          <p:cNvPr id="50" name="テキスト ボックス 49"/>
          <p:cNvSpPr txBox="1"/>
          <p:nvPr/>
        </p:nvSpPr>
        <p:spPr>
          <a:xfrm>
            <a:off x="68581" y="970886"/>
            <a:ext cx="4073288" cy="523220"/>
          </a:xfrm>
          <a:prstGeom prst="rect">
            <a:avLst/>
          </a:prstGeom>
          <a:noFill/>
        </p:spPr>
        <p:txBody>
          <a:bodyPr wrap="square" rtlCol="0">
            <a:spAutoFit/>
          </a:bodyPr>
          <a:lstStyle/>
          <a:p>
            <a:pPr algn="ctr"/>
            <a:r>
              <a:rPr kumimoji="1" lang="ja-JP" altLang="en-US" sz="2800" dirty="0" smtClean="0"/>
              <a:t>重点施策による効果</a:t>
            </a:r>
            <a:endParaRPr kumimoji="1" lang="ja-JP" altLang="en-US" sz="2800" dirty="0"/>
          </a:p>
        </p:txBody>
      </p:sp>
      <p:sp>
        <p:nvSpPr>
          <p:cNvPr id="13" name="円/楕円 12"/>
          <p:cNvSpPr/>
          <p:nvPr/>
        </p:nvSpPr>
        <p:spPr>
          <a:xfrm>
            <a:off x="5320763" y="2203097"/>
            <a:ext cx="2339086" cy="884178"/>
          </a:xfrm>
          <a:prstGeom prst="ellipse">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デイサービス</a:t>
            </a:r>
            <a:endParaRPr kumimoji="1" lang="ja-JP" altLang="en-US" sz="2000" b="1" dirty="0">
              <a:solidFill>
                <a:schemeClr val="tx1"/>
              </a:solidFill>
            </a:endParaRPr>
          </a:p>
        </p:txBody>
      </p:sp>
      <p:sp>
        <p:nvSpPr>
          <p:cNvPr id="14" name="円/楕円 13"/>
          <p:cNvSpPr/>
          <p:nvPr/>
        </p:nvSpPr>
        <p:spPr>
          <a:xfrm>
            <a:off x="1157586" y="2203097"/>
            <a:ext cx="2724838" cy="796056"/>
          </a:xfrm>
          <a:prstGeom prst="ellipse">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親子コミュニティ創出所</a:t>
            </a:r>
            <a:endParaRPr kumimoji="1" lang="ja-JP" altLang="en-US" sz="2000" b="1" dirty="0">
              <a:solidFill>
                <a:schemeClr val="tx1"/>
              </a:solidFill>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7606" y="1568263"/>
            <a:ext cx="1688207" cy="1582506"/>
          </a:xfrm>
          <a:prstGeom prst="rect">
            <a:avLst/>
          </a:prstGeom>
        </p:spPr>
      </p:pic>
      <p:pic>
        <p:nvPicPr>
          <p:cNvPr id="5" name="図 4"/>
          <p:cNvPicPr>
            <a:picLocks noChangeAspect="1"/>
          </p:cNvPicPr>
          <p:nvPr/>
        </p:nvPicPr>
        <p:blipFill>
          <a:blip r:embed="rId4" cstate="print">
            <a:extLst>
              <a:ext uri="{BEBA8EAE-BF5A-486C-A8C5-ECC9F3942E4B}">
                <a14:imgProps xmlns:a14="http://schemas.microsoft.com/office/drawing/2010/main">
                  <a14:imgLayer r:embed="rId5">
                    <a14:imgEffect>
                      <a14:backgroundRemoval t="739" b="100000" l="0" r="100000"/>
                    </a14:imgEffect>
                  </a14:imgLayer>
                </a14:imgProps>
              </a:ext>
              <a:ext uri="{28A0092B-C50C-407E-A947-70E740481C1C}">
                <a14:useLocalDpi xmlns:a14="http://schemas.microsoft.com/office/drawing/2010/main" val="0"/>
              </a:ext>
            </a:extLst>
          </a:blip>
          <a:stretch>
            <a:fillRect/>
          </a:stretch>
        </p:blipFill>
        <p:spPr>
          <a:xfrm>
            <a:off x="6102795" y="1770244"/>
            <a:ext cx="1932235" cy="1426341"/>
          </a:xfrm>
          <a:prstGeom prst="rect">
            <a:avLst/>
          </a:prstGeom>
        </p:spPr>
      </p:pic>
      <p:sp>
        <p:nvSpPr>
          <p:cNvPr id="18" name="下矢印 17"/>
          <p:cNvSpPr/>
          <p:nvPr/>
        </p:nvSpPr>
        <p:spPr>
          <a:xfrm rot="18246524">
            <a:off x="3116083" y="2999922"/>
            <a:ext cx="631702" cy="5860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rot="3122682">
            <a:off x="5395929" y="3048308"/>
            <a:ext cx="631702" cy="5860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3121202" y="5170946"/>
            <a:ext cx="3167063" cy="1508914"/>
          </a:xfrm>
          <a:prstGeom prst="ellipse">
            <a:avLst/>
          </a:prstGeom>
          <a:solidFill>
            <a:srgbClr val="66FF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smtClean="0">
                <a:solidFill>
                  <a:schemeClr val="tx1"/>
                </a:solidFill>
              </a:rPr>
              <a:t>つながり</a:t>
            </a:r>
            <a:endParaRPr kumimoji="1" lang="ja-JP" altLang="en-US" sz="4400" b="1" dirty="0">
              <a:solidFill>
                <a:schemeClr val="tx1"/>
              </a:solidFill>
            </a:endParaRPr>
          </a:p>
        </p:txBody>
      </p:sp>
      <p:grpSp>
        <p:nvGrpSpPr>
          <p:cNvPr id="16" name="グループ化 15"/>
          <p:cNvGrpSpPr/>
          <p:nvPr/>
        </p:nvGrpSpPr>
        <p:grpSpPr>
          <a:xfrm>
            <a:off x="593908" y="1681299"/>
            <a:ext cx="7966142" cy="4428385"/>
            <a:chOff x="577278" y="1889413"/>
            <a:chExt cx="7966142" cy="4428385"/>
          </a:xfrm>
        </p:grpSpPr>
        <p:sp>
          <p:nvSpPr>
            <p:cNvPr id="22" name="円/楕円 21"/>
            <p:cNvSpPr/>
            <p:nvPr/>
          </p:nvSpPr>
          <p:spPr>
            <a:xfrm>
              <a:off x="577278" y="1889413"/>
              <a:ext cx="7966142" cy="4428385"/>
            </a:xfrm>
            <a:prstGeom prst="ellipse">
              <a:avLst/>
            </a:prstGeom>
            <a:solidFill>
              <a:srgbClr val="0070C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4800" dirty="0" smtClean="0">
                <a:solidFill>
                  <a:srgbClr val="FF66FF"/>
                </a:solidFill>
              </a:endParaRPr>
            </a:p>
          </p:txBody>
        </p:sp>
        <p:sp>
          <p:nvSpPr>
            <p:cNvPr id="9" name="正方形/長方形 8"/>
            <p:cNvSpPr/>
            <p:nvPr/>
          </p:nvSpPr>
          <p:spPr>
            <a:xfrm>
              <a:off x="1303807" y="2803202"/>
              <a:ext cx="6571234" cy="646331"/>
            </a:xfrm>
            <a:prstGeom prst="rect">
              <a:avLst/>
            </a:prstGeom>
          </p:spPr>
          <p:txBody>
            <a:bodyPr wrap="square">
              <a:spAutoFit/>
            </a:bodyPr>
            <a:lstStyle/>
            <a:p>
              <a:pPr algn="ctr"/>
              <a:r>
                <a:rPr lang="ja-JP" altLang="en-US" sz="3600" b="1" dirty="0">
                  <a:solidFill>
                    <a:prstClr val="white"/>
                  </a:solidFill>
                </a:rPr>
                <a:t>駅前の公園という舞台において</a:t>
              </a:r>
              <a:endParaRPr lang="ja-JP" altLang="en-US" b="1" dirty="0"/>
            </a:p>
          </p:txBody>
        </p:sp>
        <p:sp>
          <p:nvSpPr>
            <p:cNvPr id="12" name="正方形/長方形 11"/>
            <p:cNvSpPr/>
            <p:nvPr/>
          </p:nvSpPr>
          <p:spPr>
            <a:xfrm>
              <a:off x="768616" y="3648711"/>
              <a:ext cx="7642452" cy="646331"/>
            </a:xfrm>
            <a:prstGeom prst="rect">
              <a:avLst/>
            </a:prstGeom>
          </p:spPr>
          <p:txBody>
            <a:bodyPr wrap="square">
              <a:spAutoFit/>
            </a:bodyPr>
            <a:lstStyle/>
            <a:p>
              <a:pPr algn="ctr"/>
              <a:r>
                <a:rPr lang="ja-JP" altLang="en-US" sz="3600" b="1" dirty="0">
                  <a:solidFill>
                    <a:prstClr val="white"/>
                  </a:solidFill>
                </a:rPr>
                <a:t>子どもから高齢者まで</a:t>
              </a:r>
              <a:r>
                <a:rPr lang="ja-JP" altLang="en-US" sz="3600" b="1" u="sng" dirty="0">
                  <a:solidFill>
                    <a:prstClr val="white"/>
                  </a:solidFill>
                </a:rPr>
                <a:t>世代を越えた</a:t>
              </a:r>
              <a:endParaRPr lang="ja-JP" altLang="en-US" b="1" u="sng" dirty="0"/>
            </a:p>
          </p:txBody>
        </p:sp>
        <p:sp>
          <p:nvSpPr>
            <p:cNvPr id="15" name="正方形/長方形 14"/>
            <p:cNvSpPr/>
            <p:nvPr/>
          </p:nvSpPr>
          <p:spPr>
            <a:xfrm>
              <a:off x="2871050" y="4501699"/>
              <a:ext cx="3436748" cy="769441"/>
            </a:xfrm>
            <a:prstGeom prst="rect">
              <a:avLst/>
            </a:prstGeom>
          </p:spPr>
          <p:txBody>
            <a:bodyPr wrap="square">
              <a:spAutoFit/>
            </a:bodyPr>
            <a:lstStyle/>
            <a:p>
              <a:pPr lvl="0" algn="ctr"/>
              <a:r>
                <a:rPr lang="ja-JP" altLang="en-US" sz="4400" b="1" dirty="0">
                  <a:solidFill>
                    <a:srgbClr val="FF66FF"/>
                  </a:solidFill>
                </a:rPr>
                <a:t>つながり</a:t>
              </a:r>
              <a:r>
                <a:rPr lang="ja-JP" altLang="en-US" sz="3600" b="1" dirty="0">
                  <a:solidFill>
                    <a:prstClr val="white"/>
                  </a:solidFill>
                </a:rPr>
                <a:t>を築く</a:t>
              </a:r>
              <a:endParaRPr lang="en-US" altLang="ja-JP" sz="3600" b="1" dirty="0">
                <a:solidFill>
                  <a:prstClr val="white"/>
                </a:solidFill>
              </a:endParaRPr>
            </a:p>
          </p:txBody>
        </p:sp>
      </p:grpSp>
    </p:spTree>
    <p:extLst>
      <p:ext uri="{BB962C8B-B14F-4D97-AF65-F5344CB8AC3E}">
        <p14:creationId xmlns:p14="http://schemas.microsoft.com/office/powerpoint/2010/main" val="2625176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0" grpId="0" animBg="1"/>
      <p:bldP spid="51" grpId="0" animBg="1"/>
      <p:bldP spid="46" grpId="0" animBg="1"/>
      <p:bldP spid="48" grpId="0" animBg="1"/>
      <p:bldP spid="4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5875" y="158731"/>
            <a:ext cx="9016796" cy="463982"/>
          </a:xfrm>
          <a:prstGeom prst="round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b="1" dirty="0" smtClean="0">
                <a:solidFill>
                  <a:schemeClr val="tx1"/>
                </a:solidFill>
              </a:rPr>
              <a:t>現状把握　＜課題＞</a:t>
            </a:r>
            <a:endParaRPr lang="ja-JP" altLang="en-US" sz="2400" b="1" dirty="0">
              <a:solidFill>
                <a:schemeClr val="tx1"/>
              </a:solidFill>
            </a:endParaRPr>
          </a:p>
        </p:txBody>
      </p:sp>
      <p:sp>
        <p:nvSpPr>
          <p:cNvPr id="3" name="正方形/長方形 2"/>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フリーフォーム 20"/>
          <p:cNvSpPr>
            <a:spLocks noChangeAspect="1"/>
          </p:cNvSpPr>
          <p:nvPr/>
        </p:nvSpPr>
        <p:spPr>
          <a:xfrm>
            <a:off x="2203378" y="858713"/>
            <a:ext cx="4647707" cy="5793717"/>
          </a:xfrm>
          <a:custGeom>
            <a:avLst/>
            <a:gdLst>
              <a:gd name="connsiteX0" fmla="*/ 4923692 w 5134708"/>
              <a:gd name="connsiteY0" fmla="*/ 3235569 h 6400800"/>
              <a:gd name="connsiteX1" fmla="*/ 5008098 w 5134708"/>
              <a:gd name="connsiteY1" fmla="*/ 2912012 h 6400800"/>
              <a:gd name="connsiteX2" fmla="*/ 5134708 w 5134708"/>
              <a:gd name="connsiteY2" fmla="*/ 2799471 h 6400800"/>
              <a:gd name="connsiteX3" fmla="*/ 5106572 w 5134708"/>
              <a:gd name="connsiteY3" fmla="*/ 2644726 h 6400800"/>
              <a:gd name="connsiteX4" fmla="*/ 5078437 w 5134708"/>
              <a:gd name="connsiteY4" fmla="*/ 2574388 h 6400800"/>
              <a:gd name="connsiteX5" fmla="*/ 5008098 w 5134708"/>
              <a:gd name="connsiteY5" fmla="*/ 2504049 h 6400800"/>
              <a:gd name="connsiteX6" fmla="*/ 5036234 w 5134708"/>
              <a:gd name="connsiteY6" fmla="*/ 2433711 h 6400800"/>
              <a:gd name="connsiteX7" fmla="*/ 4937760 w 5134708"/>
              <a:gd name="connsiteY7" fmla="*/ 2475914 h 6400800"/>
              <a:gd name="connsiteX8" fmla="*/ 4895557 w 5134708"/>
              <a:gd name="connsiteY8" fmla="*/ 2405575 h 6400800"/>
              <a:gd name="connsiteX9" fmla="*/ 4951828 w 5134708"/>
              <a:gd name="connsiteY9" fmla="*/ 2518117 h 6400800"/>
              <a:gd name="connsiteX10" fmla="*/ 4909624 w 5134708"/>
              <a:gd name="connsiteY10" fmla="*/ 2560320 h 6400800"/>
              <a:gd name="connsiteX11" fmla="*/ 4783015 w 5134708"/>
              <a:gd name="connsiteY11" fmla="*/ 2504049 h 6400800"/>
              <a:gd name="connsiteX12" fmla="*/ 4797083 w 5134708"/>
              <a:gd name="connsiteY12" fmla="*/ 2419643 h 6400800"/>
              <a:gd name="connsiteX13" fmla="*/ 4572000 w 5134708"/>
              <a:gd name="connsiteY13" fmla="*/ 2419643 h 6400800"/>
              <a:gd name="connsiteX14" fmla="*/ 4529797 w 5134708"/>
              <a:gd name="connsiteY14" fmla="*/ 2489982 h 6400800"/>
              <a:gd name="connsiteX15" fmla="*/ 4529797 w 5134708"/>
              <a:gd name="connsiteY15" fmla="*/ 2405575 h 6400800"/>
              <a:gd name="connsiteX16" fmla="*/ 4262511 w 5134708"/>
              <a:gd name="connsiteY16" fmla="*/ 2335237 h 6400800"/>
              <a:gd name="connsiteX17" fmla="*/ 4234375 w 5134708"/>
              <a:gd name="connsiteY17" fmla="*/ 2208628 h 6400800"/>
              <a:gd name="connsiteX18" fmla="*/ 3798277 w 5134708"/>
              <a:gd name="connsiteY18" fmla="*/ 2110154 h 6400800"/>
              <a:gd name="connsiteX19" fmla="*/ 3559126 w 5134708"/>
              <a:gd name="connsiteY19" fmla="*/ 2124222 h 6400800"/>
              <a:gd name="connsiteX20" fmla="*/ 3376246 w 5134708"/>
              <a:gd name="connsiteY20" fmla="*/ 2039815 h 6400800"/>
              <a:gd name="connsiteX21" fmla="*/ 3221501 w 5134708"/>
              <a:gd name="connsiteY21" fmla="*/ 2067951 h 6400800"/>
              <a:gd name="connsiteX22" fmla="*/ 3137095 w 5134708"/>
              <a:gd name="connsiteY22" fmla="*/ 1969477 h 6400800"/>
              <a:gd name="connsiteX23" fmla="*/ 3080824 w 5134708"/>
              <a:gd name="connsiteY23" fmla="*/ 2011680 h 6400800"/>
              <a:gd name="connsiteX24" fmla="*/ 2996418 w 5134708"/>
              <a:gd name="connsiteY24" fmla="*/ 1969477 h 6400800"/>
              <a:gd name="connsiteX25" fmla="*/ 2940148 w 5134708"/>
              <a:gd name="connsiteY25" fmla="*/ 1997612 h 6400800"/>
              <a:gd name="connsiteX26" fmla="*/ 2546252 w 5134708"/>
              <a:gd name="connsiteY26" fmla="*/ 1856935 h 6400800"/>
              <a:gd name="connsiteX27" fmla="*/ 2278966 w 5134708"/>
              <a:gd name="connsiteY27" fmla="*/ 1842868 h 6400800"/>
              <a:gd name="connsiteX28" fmla="*/ 2447778 w 5134708"/>
              <a:gd name="connsiteY28" fmla="*/ 1603717 h 6400800"/>
              <a:gd name="connsiteX29" fmla="*/ 2475914 w 5134708"/>
              <a:gd name="connsiteY29" fmla="*/ 1477108 h 6400800"/>
              <a:gd name="connsiteX30" fmla="*/ 2644726 w 5134708"/>
              <a:gd name="connsiteY30" fmla="*/ 1336431 h 6400800"/>
              <a:gd name="connsiteX31" fmla="*/ 2644726 w 5134708"/>
              <a:gd name="connsiteY31" fmla="*/ 1237957 h 6400800"/>
              <a:gd name="connsiteX32" fmla="*/ 2644726 w 5134708"/>
              <a:gd name="connsiteY32" fmla="*/ 1237957 h 6400800"/>
              <a:gd name="connsiteX33" fmla="*/ 2574388 w 5134708"/>
              <a:gd name="connsiteY33" fmla="*/ 1111348 h 6400800"/>
              <a:gd name="connsiteX34" fmla="*/ 2518117 w 5134708"/>
              <a:gd name="connsiteY34" fmla="*/ 745588 h 6400800"/>
              <a:gd name="connsiteX35" fmla="*/ 2405575 w 5134708"/>
              <a:gd name="connsiteY35" fmla="*/ 633046 h 6400800"/>
              <a:gd name="connsiteX36" fmla="*/ 2293034 w 5134708"/>
              <a:gd name="connsiteY36" fmla="*/ 562708 h 6400800"/>
              <a:gd name="connsiteX37" fmla="*/ 2067951 w 5134708"/>
              <a:gd name="connsiteY37" fmla="*/ 436099 h 6400800"/>
              <a:gd name="connsiteX38" fmla="*/ 1856935 w 5134708"/>
              <a:gd name="connsiteY38" fmla="*/ 422031 h 6400800"/>
              <a:gd name="connsiteX39" fmla="*/ 1744394 w 5134708"/>
              <a:gd name="connsiteY39" fmla="*/ 422031 h 6400800"/>
              <a:gd name="connsiteX40" fmla="*/ 1688123 w 5134708"/>
              <a:gd name="connsiteY40" fmla="*/ 351692 h 6400800"/>
              <a:gd name="connsiteX41" fmla="*/ 1702191 w 5134708"/>
              <a:gd name="connsiteY41" fmla="*/ 253219 h 6400800"/>
              <a:gd name="connsiteX42" fmla="*/ 1688123 w 5134708"/>
              <a:gd name="connsiteY42" fmla="*/ 168812 h 6400800"/>
              <a:gd name="connsiteX43" fmla="*/ 1477108 w 5134708"/>
              <a:gd name="connsiteY43" fmla="*/ 154745 h 6400800"/>
              <a:gd name="connsiteX44" fmla="*/ 1322363 w 5134708"/>
              <a:gd name="connsiteY44" fmla="*/ 140677 h 6400800"/>
              <a:gd name="connsiteX45" fmla="*/ 1209821 w 5134708"/>
              <a:gd name="connsiteY45" fmla="*/ 84406 h 6400800"/>
              <a:gd name="connsiteX46" fmla="*/ 1055077 w 5134708"/>
              <a:gd name="connsiteY46" fmla="*/ 0 h 6400800"/>
              <a:gd name="connsiteX47" fmla="*/ 956603 w 5134708"/>
              <a:gd name="connsiteY47" fmla="*/ 112542 h 6400800"/>
              <a:gd name="connsiteX48" fmla="*/ 872197 w 5134708"/>
              <a:gd name="connsiteY48" fmla="*/ 98474 h 6400800"/>
              <a:gd name="connsiteX49" fmla="*/ 759655 w 5134708"/>
              <a:gd name="connsiteY49" fmla="*/ 154745 h 6400800"/>
              <a:gd name="connsiteX50" fmla="*/ 576775 w 5134708"/>
              <a:gd name="connsiteY50" fmla="*/ 140677 h 6400800"/>
              <a:gd name="connsiteX51" fmla="*/ 576775 w 5134708"/>
              <a:gd name="connsiteY51" fmla="*/ 140677 h 6400800"/>
              <a:gd name="connsiteX52" fmla="*/ 478301 w 5134708"/>
              <a:gd name="connsiteY52" fmla="*/ 70339 h 6400800"/>
              <a:gd name="connsiteX53" fmla="*/ 478301 w 5134708"/>
              <a:gd name="connsiteY53" fmla="*/ 70339 h 6400800"/>
              <a:gd name="connsiteX54" fmla="*/ 351692 w 5134708"/>
              <a:gd name="connsiteY54" fmla="*/ 126609 h 6400800"/>
              <a:gd name="connsiteX55" fmla="*/ 309489 w 5134708"/>
              <a:gd name="connsiteY55" fmla="*/ 211015 h 6400800"/>
              <a:gd name="connsiteX56" fmla="*/ 182880 w 5134708"/>
              <a:gd name="connsiteY56" fmla="*/ 323557 h 6400800"/>
              <a:gd name="connsiteX57" fmla="*/ 267286 w 5134708"/>
              <a:gd name="connsiteY57" fmla="*/ 450166 h 6400800"/>
              <a:gd name="connsiteX58" fmla="*/ 407963 w 5134708"/>
              <a:gd name="connsiteY58" fmla="*/ 520505 h 6400800"/>
              <a:gd name="connsiteX59" fmla="*/ 464234 w 5134708"/>
              <a:gd name="connsiteY59" fmla="*/ 647114 h 6400800"/>
              <a:gd name="connsiteX60" fmla="*/ 506437 w 5134708"/>
              <a:gd name="connsiteY60" fmla="*/ 759655 h 6400800"/>
              <a:gd name="connsiteX61" fmla="*/ 590843 w 5134708"/>
              <a:gd name="connsiteY61" fmla="*/ 801859 h 6400800"/>
              <a:gd name="connsiteX62" fmla="*/ 562708 w 5134708"/>
              <a:gd name="connsiteY62" fmla="*/ 928468 h 6400800"/>
              <a:gd name="connsiteX63" fmla="*/ 618978 w 5134708"/>
              <a:gd name="connsiteY63" fmla="*/ 1055077 h 6400800"/>
              <a:gd name="connsiteX64" fmla="*/ 520504 w 5134708"/>
              <a:gd name="connsiteY64" fmla="*/ 1167619 h 6400800"/>
              <a:gd name="connsiteX65" fmla="*/ 436098 w 5134708"/>
              <a:gd name="connsiteY65" fmla="*/ 1280160 h 6400800"/>
              <a:gd name="connsiteX66" fmla="*/ 436098 w 5134708"/>
              <a:gd name="connsiteY66" fmla="*/ 1280160 h 6400800"/>
              <a:gd name="connsiteX67" fmla="*/ 506437 w 5134708"/>
              <a:gd name="connsiteY67" fmla="*/ 1575582 h 6400800"/>
              <a:gd name="connsiteX68" fmla="*/ 576775 w 5134708"/>
              <a:gd name="connsiteY68" fmla="*/ 1617785 h 6400800"/>
              <a:gd name="connsiteX69" fmla="*/ 590843 w 5134708"/>
              <a:gd name="connsiteY69" fmla="*/ 1702191 h 6400800"/>
              <a:gd name="connsiteX70" fmla="*/ 562708 w 5134708"/>
              <a:gd name="connsiteY70" fmla="*/ 1730326 h 6400800"/>
              <a:gd name="connsiteX71" fmla="*/ 464234 w 5134708"/>
              <a:gd name="connsiteY71" fmla="*/ 1716259 h 6400800"/>
              <a:gd name="connsiteX72" fmla="*/ 407963 w 5134708"/>
              <a:gd name="connsiteY72" fmla="*/ 1772529 h 6400800"/>
              <a:gd name="connsiteX73" fmla="*/ 239151 w 5134708"/>
              <a:gd name="connsiteY73" fmla="*/ 1645920 h 6400800"/>
              <a:gd name="connsiteX74" fmla="*/ 281354 w 5134708"/>
              <a:gd name="connsiteY74" fmla="*/ 1603717 h 6400800"/>
              <a:gd name="connsiteX75" fmla="*/ 225083 w 5134708"/>
              <a:gd name="connsiteY75" fmla="*/ 1631852 h 6400800"/>
              <a:gd name="connsiteX76" fmla="*/ 211015 w 5134708"/>
              <a:gd name="connsiteY76" fmla="*/ 1603717 h 6400800"/>
              <a:gd name="connsiteX77" fmla="*/ 253218 w 5134708"/>
              <a:gd name="connsiteY77" fmla="*/ 1561514 h 6400800"/>
              <a:gd name="connsiteX78" fmla="*/ 98474 w 5134708"/>
              <a:gd name="connsiteY78" fmla="*/ 1547446 h 6400800"/>
              <a:gd name="connsiteX79" fmla="*/ 56271 w 5134708"/>
              <a:gd name="connsiteY79" fmla="*/ 1603717 h 6400800"/>
              <a:gd name="connsiteX80" fmla="*/ 70338 w 5134708"/>
              <a:gd name="connsiteY80" fmla="*/ 1688123 h 6400800"/>
              <a:gd name="connsiteX81" fmla="*/ 0 w 5134708"/>
              <a:gd name="connsiteY81" fmla="*/ 1702191 h 6400800"/>
              <a:gd name="connsiteX82" fmla="*/ 98474 w 5134708"/>
              <a:gd name="connsiteY82" fmla="*/ 1730326 h 6400800"/>
              <a:gd name="connsiteX83" fmla="*/ 42203 w 5134708"/>
              <a:gd name="connsiteY83" fmla="*/ 1899139 h 6400800"/>
              <a:gd name="connsiteX84" fmla="*/ 14068 w 5134708"/>
              <a:gd name="connsiteY84" fmla="*/ 1955409 h 6400800"/>
              <a:gd name="connsiteX85" fmla="*/ 84406 w 5134708"/>
              <a:gd name="connsiteY85" fmla="*/ 1969477 h 6400800"/>
              <a:gd name="connsiteX86" fmla="*/ 168812 w 5134708"/>
              <a:gd name="connsiteY86" fmla="*/ 2039815 h 6400800"/>
              <a:gd name="connsiteX87" fmla="*/ 126609 w 5134708"/>
              <a:gd name="connsiteY87" fmla="*/ 2110154 h 6400800"/>
              <a:gd name="connsiteX88" fmla="*/ 126609 w 5134708"/>
              <a:gd name="connsiteY88" fmla="*/ 2110154 h 6400800"/>
              <a:gd name="connsiteX89" fmla="*/ 239151 w 5134708"/>
              <a:gd name="connsiteY89" fmla="*/ 2222695 h 6400800"/>
              <a:gd name="connsiteX90" fmla="*/ 323557 w 5134708"/>
              <a:gd name="connsiteY90" fmla="*/ 2307102 h 6400800"/>
              <a:gd name="connsiteX91" fmla="*/ 407963 w 5134708"/>
              <a:gd name="connsiteY91" fmla="*/ 2349305 h 6400800"/>
              <a:gd name="connsiteX92" fmla="*/ 407963 w 5134708"/>
              <a:gd name="connsiteY92" fmla="*/ 2349305 h 6400800"/>
              <a:gd name="connsiteX93" fmla="*/ 618978 w 5134708"/>
              <a:gd name="connsiteY93" fmla="*/ 2461846 h 6400800"/>
              <a:gd name="connsiteX94" fmla="*/ 689317 w 5134708"/>
              <a:gd name="connsiteY94" fmla="*/ 2461846 h 6400800"/>
              <a:gd name="connsiteX95" fmla="*/ 815926 w 5134708"/>
              <a:gd name="connsiteY95" fmla="*/ 2447779 h 6400800"/>
              <a:gd name="connsiteX96" fmla="*/ 1209821 w 5134708"/>
              <a:gd name="connsiteY96" fmla="*/ 2743200 h 6400800"/>
              <a:gd name="connsiteX97" fmla="*/ 1139483 w 5134708"/>
              <a:gd name="connsiteY97" fmla="*/ 2785403 h 6400800"/>
              <a:gd name="connsiteX98" fmla="*/ 1111348 w 5134708"/>
              <a:gd name="connsiteY98" fmla="*/ 2926080 h 6400800"/>
              <a:gd name="connsiteX99" fmla="*/ 1041009 w 5134708"/>
              <a:gd name="connsiteY99" fmla="*/ 3080825 h 6400800"/>
              <a:gd name="connsiteX100" fmla="*/ 956603 w 5134708"/>
              <a:gd name="connsiteY100" fmla="*/ 3137095 h 6400800"/>
              <a:gd name="connsiteX101" fmla="*/ 872197 w 5134708"/>
              <a:gd name="connsiteY101" fmla="*/ 3094892 h 6400800"/>
              <a:gd name="connsiteX102" fmla="*/ 858129 w 5134708"/>
              <a:gd name="connsiteY102" fmla="*/ 3249637 h 6400800"/>
              <a:gd name="connsiteX103" fmla="*/ 928468 w 5134708"/>
              <a:gd name="connsiteY103" fmla="*/ 3249637 h 6400800"/>
              <a:gd name="connsiteX104" fmla="*/ 886264 w 5134708"/>
              <a:gd name="connsiteY104" fmla="*/ 3348111 h 6400800"/>
              <a:gd name="connsiteX105" fmla="*/ 956603 w 5134708"/>
              <a:gd name="connsiteY105" fmla="*/ 3418449 h 6400800"/>
              <a:gd name="connsiteX106" fmla="*/ 1069144 w 5134708"/>
              <a:gd name="connsiteY106" fmla="*/ 3502855 h 6400800"/>
              <a:gd name="connsiteX107" fmla="*/ 1111348 w 5134708"/>
              <a:gd name="connsiteY107" fmla="*/ 3573194 h 6400800"/>
              <a:gd name="connsiteX108" fmla="*/ 1055077 w 5134708"/>
              <a:gd name="connsiteY108" fmla="*/ 3742006 h 6400800"/>
              <a:gd name="connsiteX109" fmla="*/ 998806 w 5134708"/>
              <a:gd name="connsiteY109" fmla="*/ 3910819 h 6400800"/>
              <a:gd name="connsiteX110" fmla="*/ 1083212 w 5134708"/>
              <a:gd name="connsiteY110" fmla="*/ 4051495 h 6400800"/>
              <a:gd name="connsiteX111" fmla="*/ 1252024 w 5134708"/>
              <a:gd name="connsiteY111" fmla="*/ 4051495 h 6400800"/>
              <a:gd name="connsiteX112" fmla="*/ 1336431 w 5134708"/>
              <a:gd name="connsiteY112" fmla="*/ 4234375 h 6400800"/>
              <a:gd name="connsiteX113" fmla="*/ 1505243 w 5134708"/>
              <a:gd name="connsiteY113" fmla="*/ 4234375 h 6400800"/>
              <a:gd name="connsiteX114" fmla="*/ 1589649 w 5134708"/>
              <a:gd name="connsiteY114" fmla="*/ 4318782 h 6400800"/>
              <a:gd name="connsiteX115" fmla="*/ 1589649 w 5134708"/>
              <a:gd name="connsiteY115" fmla="*/ 4318782 h 6400800"/>
              <a:gd name="connsiteX116" fmla="*/ 1505243 w 5134708"/>
              <a:gd name="connsiteY116" fmla="*/ 4445391 h 6400800"/>
              <a:gd name="connsiteX117" fmla="*/ 1420837 w 5134708"/>
              <a:gd name="connsiteY117" fmla="*/ 4515729 h 6400800"/>
              <a:gd name="connsiteX118" fmla="*/ 1252024 w 5134708"/>
              <a:gd name="connsiteY118" fmla="*/ 4487594 h 6400800"/>
              <a:gd name="connsiteX119" fmla="*/ 1181686 w 5134708"/>
              <a:gd name="connsiteY119" fmla="*/ 4586068 h 6400800"/>
              <a:gd name="connsiteX120" fmla="*/ 1181686 w 5134708"/>
              <a:gd name="connsiteY120" fmla="*/ 4586068 h 6400800"/>
              <a:gd name="connsiteX121" fmla="*/ 1055077 w 5134708"/>
              <a:gd name="connsiteY121" fmla="*/ 4712677 h 6400800"/>
              <a:gd name="connsiteX122" fmla="*/ 1026941 w 5134708"/>
              <a:gd name="connsiteY122" fmla="*/ 4811151 h 6400800"/>
              <a:gd name="connsiteX123" fmla="*/ 956603 w 5134708"/>
              <a:gd name="connsiteY123" fmla="*/ 4754880 h 6400800"/>
              <a:gd name="connsiteX124" fmla="*/ 942535 w 5134708"/>
              <a:gd name="connsiteY124" fmla="*/ 4825219 h 6400800"/>
              <a:gd name="connsiteX125" fmla="*/ 745588 w 5134708"/>
              <a:gd name="connsiteY125" fmla="*/ 4923692 h 6400800"/>
              <a:gd name="connsiteX126" fmla="*/ 647114 w 5134708"/>
              <a:gd name="connsiteY126" fmla="*/ 5064369 h 6400800"/>
              <a:gd name="connsiteX127" fmla="*/ 675249 w 5134708"/>
              <a:gd name="connsiteY127" fmla="*/ 5190979 h 6400800"/>
              <a:gd name="connsiteX128" fmla="*/ 548640 w 5134708"/>
              <a:gd name="connsiteY128" fmla="*/ 5106572 h 6400800"/>
              <a:gd name="connsiteX129" fmla="*/ 548640 w 5134708"/>
              <a:gd name="connsiteY129" fmla="*/ 5106572 h 6400800"/>
              <a:gd name="connsiteX130" fmla="*/ 450166 w 5134708"/>
              <a:gd name="connsiteY130" fmla="*/ 5176911 h 6400800"/>
              <a:gd name="connsiteX131" fmla="*/ 590843 w 5134708"/>
              <a:gd name="connsiteY131" fmla="*/ 5613009 h 6400800"/>
              <a:gd name="connsiteX132" fmla="*/ 590843 w 5134708"/>
              <a:gd name="connsiteY132" fmla="*/ 5711483 h 6400800"/>
              <a:gd name="connsiteX133" fmla="*/ 661181 w 5134708"/>
              <a:gd name="connsiteY133" fmla="*/ 5852160 h 6400800"/>
              <a:gd name="connsiteX134" fmla="*/ 759655 w 5134708"/>
              <a:gd name="connsiteY134" fmla="*/ 5852160 h 6400800"/>
              <a:gd name="connsiteX135" fmla="*/ 872197 w 5134708"/>
              <a:gd name="connsiteY135" fmla="*/ 6077243 h 6400800"/>
              <a:gd name="connsiteX136" fmla="*/ 970671 w 5134708"/>
              <a:gd name="connsiteY136" fmla="*/ 6161649 h 6400800"/>
              <a:gd name="connsiteX137" fmla="*/ 1055077 w 5134708"/>
              <a:gd name="connsiteY137" fmla="*/ 6400800 h 6400800"/>
              <a:gd name="connsiteX138" fmla="*/ 1209821 w 5134708"/>
              <a:gd name="connsiteY138" fmla="*/ 6302326 h 6400800"/>
              <a:gd name="connsiteX139" fmla="*/ 1308295 w 5134708"/>
              <a:gd name="connsiteY139" fmla="*/ 6147582 h 6400800"/>
              <a:gd name="connsiteX140" fmla="*/ 1364566 w 5134708"/>
              <a:gd name="connsiteY140" fmla="*/ 6203852 h 6400800"/>
              <a:gd name="connsiteX141" fmla="*/ 1364566 w 5134708"/>
              <a:gd name="connsiteY141" fmla="*/ 6203852 h 6400800"/>
              <a:gd name="connsiteX142" fmla="*/ 1378634 w 5134708"/>
              <a:gd name="connsiteY142" fmla="*/ 6147582 h 6400800"/>
              <a:gd name="connsiteX143" fmla="*/ 1448972 w 5134708"/>
              <a:gd name="connsiteY143" fmla="*/ 6119446 h 6400800"/>
              <a:gd name="connsiteX144" fmla="*/ 1448972 w 5134708"/>
              <a:gd name="connsiteY144" fmla="*/ 6119446 h 6400800"/>
              <a:gd name="connsiteX145" fmla="*/ 1434904 w 5134708"/>
              <a:gd name="connsiteY145" fmla="*/ 6035040 h 6400800"/>
              <a:gd name="connsiteX146" fmla="*/ 1434904 w 5134708"/>
              <a:gd name="connsiteY146" fmla="*/ 5894363 h 6400800"/>
              <a:gd name="connsiteX147" fmla="*/ 1575581 w 5134708"/>
              <a:gd name="connsiteY147" fmla="*/ 5908431 h 6400800"/>
              <a:gd name="connsiteX148" fmla="*/ 1603717 w 5134708"/>
              <a:gd name="connsiteY148" fmla="*/ 5781822 h 6400800"/>
              <a:gd name="connsiteX149" fmla="*/ 1547446 w 5134708"/>
              <a:gd name="connsiteY149" fmla="*/ 5711483 h 6400800"/>
              <a:gd name="connsiteX150" fmla="*/ 1533378 w 5134708"/>
              <a:gd name="connsiteY150" fmla="*/ 5570806 h 6400800"/>
              <a:gd name="connsiteX151" fmla="*/ 1603717 w 5134708"/>
              <a:gd name="connsiteY151" fmla="*/ 5514535 h 6400800"/>
              <a:gd name="connsiteX152" fmla="*/ 1519311 w 5134708"/>
              <a:gd name="connsiteY152" fmla="*/ 5500468 h 6400800"/>
              <a:gd name="connsiteX153" fmla="*/ 1617784 w 5134708"/>
              <a:gd name="connsiteY153" fmla="*/ 5359791 h 6400800"/>
              <a:gd name="connsiteX154" fmla="*/ 2110154 w 5134708"/>
              <a:gd name="connsiteY154" fmla="*/ 5753686 h 6400800"/>
              <a:gd name="connsiteX155" fmla="*/ 2110154 w 5134708"/>
              <a:gd name="connsiteY155" fmla="*/ 5514535 h 6400800"/>
              <a:gd name="connsiteX156" fmla="*/ 2236763 w 5134708"/>
              <a:gd name="connsiteY156" fmla="*/ 5317588 h 6400800"/>
              <a:gd name="connsiteX157" fmla="*/ 2363372 w 5134708"/>
              <a:gd name="connsiteY157" fmla="*/ 5345723 h 6400800"/>
              <a:gd name="connsiteX158" fmla="*/ 2518117 w 5134708"/>
              <a:gd name="connsiteY158" fmla="*/ 5331655 h 6400800"/>
              <a:gd name="connsiteX159" fmla="*/ 2532184 w 5134708"/>
              <a:gd name="connsiteY159" fmla="*/ 5247249 h 6400800"/>
              <a:gd name="connsiteX160" fmla="*/ 2532184 w 5134708"/>
              <a:gd name="connsiteY160" fmla="*/ 5219114 h 6400800"/>
              <a:gd name="connsiteX161" fmla="*/ 2672861 w 5134708"/>
              <a:gd name="connsiteY161" fmla="*/ 5106572 h 6400800"/>
              <a:gd name="connsiteX162" fmla="*/ 2827606 w 5134708"/>
              <a:gd name="connsiteY162" fmla="*/ 5036234 h 6400800"/>
              <a:gd name="connsiteX163" fmla="*/ 2729132 w 5134708"/>
              <a:gd name="connsiteY163" fmla="*/ 4923692 h 6400800"/>
              <a:gd name="connsiteX164" fmla="*/ 2743200 w 5134708"/>
              <a:gd name="connsiteY164" fmla="*/ 4853354 h 6400800"/>
              <a:gd name="connsiteX165" fmla="*/ 2841674 w 5134708"/>
              <a:gd name="connsiteY165" fmla="*/ 4825219 h 6400800"/>
              <a:gd name="connsiteX166" fmla="*/ 2827606 w 5134708"/>
              <a:gd name="connsiteY166" fmla="*/ 4740812 h 6400800"/>
              <a:gd name="connsiteX167" fmla="*/ 3179298 w 5134708"/>
              <a:gd name="connsiteY167" fmla="*/ 4740812 h 6400800"/>
              <a:gd name="connsiteX168" fmla="*/ 3123028 w 5134708"/>
              <a:gd name="connsiteY168" fmla="*/ 4586068 h 6400800"/>
              <a:gd name="connsiteX169" fmla="*/ 3207434 w 5134708"/>
              <a:gd name="connsiteY169" fmla="*/ 4501662 h 6400800"/>
              <a:gd name="connsiteX170" fmla="*/ 3207434 w 5134708"/>
              <a:gd name="connsiteY170" fmla="*/ 4360985 h 6400800"/>
              <a:gd name="connsiteX171" fmla="*/ 3151163 w 5134708"/>
              <a:gd name="connsiteY171" fmla="*/ 4248443 h 6400800"/>
              <a:gd name="connsiteX172" fmla="*/ 3094892 w 5134708"/>
              <a:gd name="connsiteY172" fmla="*/ 4290646 h 6400800"/>
              <a:gd name="connsiteX173" fmla="*/ 3094892 w 5134708"/>
              <a:gd name="connsiteY173" fmla="*/ 4079631 h 6400800"/>
              <a:gd name="connsiteX174" fmla="*/ 3123028 w 5134708"/>
              <a:gd name="connsiteY174" fmla="*/ 4051495 h 6400800"/>
              <a:gd name="connsiteX175" fmla="*/ 3066757 w 5134708"/>
              <a:gd name="connsiteY175" fmla="*/ 3967089 h 6400800"/>
              <a:gd name="connsiteX176" fmla="*/ 3066757 w 5134708"/>
              <a:gd name="connsiteY176" fmla="*/ 3812345 h 6400800"/>
              <a:gd name="connsiteX177" fmla="*/ 3024554 w 5134708"/>
              <a:gd name="connsiteY177" fmla="*/ 3727939 h 6400800"/>
              <a:gd name="connsiteX178" fmla="*/ 3024554 w 5134708"/>
              <a:gd name="connsiteY178" fmla="*/ 3671668 h 6400800"/>
              <a:gd name="connsiteX179" fmla="*/ 3151163 w 5134708"/>
              <a:gd name="connsiteY179" fmla="*/ 3545059 h 6400800"/>
              <a:gd name="connsiteX180" fmla="*/ 3319975 w 5134708"/>
              <a:gd name="connsiteY180" fmla="*/ 3559126 h 6400800"/>
              <a:gd name="connsiteX181" fmla="*/ 3404381 w 5134708"/>
              <a:gd name="connsiteY181" fmla="*/ 3657600 h 6400800"/>
              <a:gd name="connsiteX182" fmla="*/ 3488788 w 5134708"/>
              <a:gd name="connsiteY182" fmla="*/ 3699803 h 6400800"/>
              <a:gd name="connsiteX183" fmla="*/ 3615397 w 5134708"/>
              <a:gd name="connsiteY183" fmla="*/ 3699803 h 6400800"/>
              <a:gd name="connsiteX184" fmla="*/ 3727938 w 5134708"/>
              <a:gd name="connsiteY184" fmla="*/ 3882683 h 6400800"/>
              <a:gd name="connsiteX185" fmla="*/ 3756074 w 5134708"/>
              <a:gd name="connsiteY185" fmla="*/ 4121834 h 6400800"/>
              <a:gd name="connsiteX186" fmla="*/ 3840480 w 5134708"/>
              <a:gd name="connsiteY186" fmla="*/ 4220308 h 6400800"/>
              <a:gd name="connsiteX187" fmla="*/ 4192172 w 5134708"/>
              <a:gd name="connsiteY187" fmla="*/ 4248443 h 6400800"/>
              <a:gd name="connsiteX188" fmla="*/ 4459458 w 5134708"/>
              <a:gd name="connsiteY188" fmla="*/ 4234375 h 6400800"/>
              <a:gd name="connsiteX189" fmla="*/ 4557932 w 5134708"/>
              <a:gd name="connsiteY189" fmla="*/ 4234375 h 6400800"/>
              <a:gd name="connsiteX190" fmla="*/ 4557932 w 5134708"/>
              <a:gd name="connsiteY190" fmla="*/ 4023360 h 6400800"/>
              <a:gd name="connsiteX191" fmla="*/ 4600135 w 5134708"/>
              <a:gd name="connsiteY191" fmla="*/ 3868615 h 6400800"/>
              <a:gd name="connsiteX192" fmla="*/ 4572000 w 5134708"/>
              <a:gd name="connsiteY192" fmla="*/ 3601329 h 6400800"/>
              <a:gd name="connsiteX193" fmla="*/ 4600135 w 5134708"/>
              <a:gd name="connsiteY193" fmla="*/ 3516923 h 6400800"/>
              <a:gd name="connsiteX194" fmla="*/ 4417255 w 5134708"/>
              <a:gd name="connsiteY194" fmla="*/ 3460652 h 6400800"/>
              <a:gd name="connsiteX195" fmla="*/ 4473526 w 5134708"/>
              <a:gd name="connsiteY195" fmla="*/ 3319975 h 6400800"/>
              <a:gd name="connsiteX196" fmla="*/ 4403188 w 5134708"/>
              <a:gd name="connsiteY196" fmla="*/ 3263705 h 6400800"/>
              <a:gd name="connsiteX197" fmla="*/ 4445391 w 5134708"/>
              <a:gd name="connsiteY197" fmla="*/ 3123028 h 6400800"/>
              <a:gd name="connsiteX198" fmla="*/ 4572000 w 5134708"/>
              <a:gd name="connsiteY198" fmla="*/ 3179299 h 6400800"/>
              <a:gd name="connsiteX199" fmla="*/ 4684541 w 5134708"/>
              <a:gd name="connsiteY199" fmla="*/ 3038622 h 6400800"/>
              <a:gd name="connsiteX200" fmla="*/ 4783015 w 5134708"/>
              <a:gd name="connsiteY200" fmla="*/ 3137095 h 6400800"/>
              <a:gd name="connsiteX201" fmla="*/ 4811151 w 5134708"/>
              <a:gd name="connsiteY201" fmla="*/ 3249637 h 6400800"/>
              <a:gd name="connsiteX202" fmla="*/ 4867421 w 5134708"/>
              <a:gd name="connsiteY202" fmla="*/ 3193366 h 6400800"/>
              <a:gd name="connsiteX203" fmla="*/ 4923692 w 5134708"/>
              <a:gd name="connsiteY203" fmla="*/ 3235569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5134708" h="6400800">
                <a:moveTo>
                  <a:pt x="4923692" y="3235569"/>
                </a:moveTo>
                <a:lnTo>
                  <a:pt x="5008098" y="2912012"/>
                </a:lnTo>
                <a:lnTo>
                  <a:pt x="5134708" y="2799471"/>
                </a:lnTo>
                <a:lnTo>
                  <a:pt x="5106572" y="2644726"/>
                </a:lnTo>
                <a:lnTo>
                  <a:pt x="5078437" y="2574388"/>
                </a:lnTo>
                <a:lnTo>
                  <a:pt x="5008098" y="2504049"/>
                </a:lnTo>
                <a:lnTo>
                  <a:pt x="5036234" y="2433711"/>
                </a:lnTo>
                <a:lnTo>
                  <a:pt x="4937760" y="2475914"/>
                </a:lnTo>
                <a:lnTo>
                  <a:pt x="4895557" y="2405575"/>
                </a:lnTo>
                <a:lnTo>
                  <a:pt x="4951828" y="2518117"/>
                </a:lnTo>
                <a:lnTo>
                  <a:pt x="4909624" y="2560320"/>
                </a:lnTo>
                <a:lnTo>
                  <a:pt x="4783015" y="2504049"/>
                </a:lnTo>
                <a:lnTo>
                  <a:pt x="4797083" y="2419643"/>
                </a:lnTo>
                <a:lnTo>
                  <a:pt x="4572000" y="2419643"/>
                </a:lnTo>
                <a:lnTo>
                  <a:pt x="4529797" y="2489982"/>
                </a:lnTo>
                <a:lnTo>
                  <a:pt x="4529797" y="2405575"/>
                </a:lnTo>
                <a:lnTo>
                  <a:pt x="4262511" y="2335237"/>
                </a:lnTo>
                <a:lnTo>
                  <a:pt x="4234375" y="2208628"/>
                </a:lnTo>
                <a:lnTo>
                  <a:pt x="3798277" y="2110154"/>
                </a:lnTo>
                <a:lnTo>
                  <a:pt x="3559126" y="2124222"/>
                </a:lnTo>
                <a:lnTo>
                  <a:pt x="3376246" y="2039815"/>
                </a:lnTo>
                <a:lnTo>
                  <a:pt x="3221501" y="2067951"/>
                </a:lnTo>
                <a:lnTo>
                  <a:pt x="3137095" y="1969477"/>
                </a:lnTo>
                <a:lnTo>
                  <a:pt x="3080824" y="2011680"/>
                </a:lnTo>
                <a:lnTo>
                  <a:pt x="2996418" y="1969477"/>
                </a:lnTo>
                <a:lnTo>
                  <a:pt x="2940148" y="1997612"/>
                </a:lnTo>
                <a:lnTo>
                  <a:pt x="2546252" y="1856935"/>
                </a:lnTo>
                <a:lnTo>
                  <a:pt x="2278966" y="1842868"/>
                </a:lnTo>
                <a:lnTo>
                  <a:pt x="2447778" y="1603717"/>
                </a:lnTo>
                <a:lnTo>
                  <a:pt x="2475914" y="1477108"/>
                </a:lnTo>
                <a:lnTo>
                  <a:pt x="2644726" y="1336431"/>
                </a:lnTo>
                <a:lnTo>
                  <a:pt x="2644726" y="1237957"/>
                </a:lnTo>
                <a:lnTo>
                  <a:pt x="2644726" y="1237957"/>
                </a:lnTo>
                <a:lnTo>
                  <a:pt x="2574388" y="1111348"/>
                </a:lnTo>
                <a:lnTo>
                  <a:pt x="2518117" y="745588"/>
                </a:lnTo>
                <a:lnTo>
                  <a:pt x="2405575" y="633046"/>
                </a:lnTo>
                <a:lnTo>
                  <a:pt x="2293034" y="562708"/>
                </a:lnTo>
                <a:lnTo>
                  <a:pt x="2067951" y="436099"/>
                </a:lnTo>
                <a:lnTo>
                  <a:pt x="1856935" y="422031"/>
                </a:lnTo>
                <a:lnTo>
                  <a:pt x="1744394" y="422031"/>
                </a:lnTo>
                <a:lnTo>
                  <a:pt x="1688123" y="351692"/>
                </a:lnTo>
                <a:lnTo>
                  <a:pt x="1702191" y="253219"/>
                </a:lnTo>
                <a:lnTo>
                  <a:pt x="1688123" y="168812"/>
                </a:lnTo>
                <a:lnTo>
                  <a:pt x="1477108" y="154745"/>
                </a:lnTo>
                <a:lnTo>
                  <a:pt x="1322363" y="140677"/>
                </a:lnTo>
                <a:lnTo>
                  <a:pt x="1209821" y="84406"/>
                </a:lnTo>
                <a:lnTo>
                  <a:pt x="1055077" y="0"/>
                </a:lnTo>
                <a:lnTo>
                  <a:pt x="956603" y="112542"/>
                </a:lnTo>
                <a:lnTo>
                  <a:pt x="872197" y="98474"/>
                </a:lnTo>
                <a:lnTo>
                  <a:pt x="759655" y="154745"/>
                </a:lnTo>
                <a:lnTo>
                  <a:pt x="576775" y="140677"/>
                </a:lnTo>
                <a:lnTo>
                  <a:pt x="576775" y="140677"/>
                </a:lnTo>
                <a:lnTo>
                  <a:pt x="478301" y="70339"/>
                </a:lnTo>
                <a:lnTo>
                  <a:pt x="478301" y="70339"/>
                </a:lnTo>
                <a:lnTo>
                  <a:pt x="351692" y="126609"/>
                </a:lnTo>
                <a:lnTo>
                  <a:pt x="309489" y="211015"/>
                </a:lnTo>
                <a:lnTo>
                  <a:pt x="182880" y="323557"/>
                </a:lnTo>
                <a:lnTo>
                  <a:pt x="267286" y="450166"/>
                </a:lnTo>
                <a:lnTo>
                  <a:pt x="407963" y="520505"/>
                </a:lnTo>
                <a:lnTo>
                  <a:pt x="464234" y="647114"/>
                </a:lnTo>
                <a:lnTo>
                  <a:pt x="506437" y="759655"/>
                </a:lnTo>
                <a:lnTo>
                  <a:pt x="590843" y="801859"/>
                </a:lnTo>
                <a:lnTo>
                  <a:pt x="562708" y="928468"/>
                </a:lnTo>
                <a:lnTo>
                  <a:pt x="618978" y="1055077"/>
                </a:lnTo>
                <a:lnTo>
                  <a:pt x="520504" y="1167619"/>
                </a:lnTo>
                <a:lnTo>
                  <a:pt x="436098" y="1280160"/>
                </a:lnTo>
                <a:lnTo>
                  <a:pt x="436098" y="1280160"/>
                </a:lnTo>
                <a:lnTo>
                  <a:pt x="506437" y="1575582"/>
                </a:lnTo>
                <a:lnTo>
                  <a:pt x="576775" y="1617785"/>
                </a:lnTo>
                <a:lnTo>
                  <a:pt x="590843" y="1702191"/>
                </a:lnTo>
                <a:lnTo>
                  <a:pt x="562708" y="1730326"/>
                </a:lnTo>
                <a:lnTo>
                  <a:pt x="464234" y="1716259"/>
                </a:lnTo>
                <a:lnTo>
                  <a:pt x="407963" y="1772529"/>
                </a:lnTo>
                <a:lnTo>
                  <a:pt x="239151" y="1645920"/>
                </a:lnTo>
                <a:lnTo>
                  <a:pt x="281354" y="1603717"/>
                </a:lnTo>
                <a:lnTo>
                  <a:pt x="225083" y="1631852"/>
                </a:lnTo>
                <a:lnTo>
                  <a:pt x="211015" y="1603717"/>
                </a:lnTo>
                <a:lnTo>
                  <a:pt x="253218" y="1561514"/>
                </a:lnTo>
                <a:lnTo>
                  <a:pt x="98474" y="1547446"/>
                </a:lnTo>
                <a:lnTo>
                  <a:pt x="56271" y="1603717"/>
                </a:lnTo>
                <a:lnTo>
                  <a:pt x="70338" y="1688123"/>
                </a:lnTo>
                <a:lnTo>
                  <a:pt x="0" y="1702191"/>
                </a:lnTo>
                <a:lnTo>
                  <a:pt x="98474" y="1730326"/>
                </a:lnTo>
                <a:lnTo>
                  <a:pt x="42203" y="1899139"/>
                </a:lnTo>
                <a:lnTo>
                  <a:pt x="14068" y="1955409"/>
                </a:lnTo>
                <a:lnTo>
                  <a:pt x="84406" y="1969477"/>
                </a:lnTo>
                <a:lnTo>
                  <a:pt x="168812" y="2039815"/>
                </a:lnTo>
                <a:lnTo>
                  <a:pt x="126609" y="2110154"/>
                </a:lnTo>
                <a:lnTo>
                  <a:pt x="126609" y="2110154"/>
                </a:lnTo>
                <a:lnTo>
                  <a:pt x="239151" y="2222695"/>
                </a:lnTo>
                <a:lnTo>
                  <a:pt x="323557" y="2307102"/>
                </a:lnTo>
                <a:lnTo>
                  <a:pt x="407963" y="2349305"/>
                </a:lnTo>
                <a:lnTo>
                  <a:pt x="407963" y="2349305"/>
                </a:lnTo>
                <a:lnTo>
                  <a:pt x="618978" y="2461846"/>
                </a:lnTo>
                <a:lnTo>
                  <a:pt x="689317" y="2461846"/>
                </a:lnTo>
                <a:lnTo>
                  <a:pt x="815926" y="2447779"/>
                </a:lnTo>
                <a:lnTo>
                  <a:pt x="1209821" y="2743200"/>
                </a:lnTo>
                <a:lnTo>
                  <a:pt x="1139483" y="2785403"/>
                </a:lnTo>
                <a:lnTo>
                  <a:pt x="1111348" y="2926080"/>
                </a:lnTo>
                <a:lnTo>
                  <a:pt x="1041009" y="3080825"/>
                </a:lnTo>
                <a:lnTo>
                  <a:pt x="956603" y="3137095"/>
                </a:lnTo>
                <a:lnTo>
                  <a:pt x="872197" y="3094892"/>
                </a:lnTo>
                <a:lnTo>
                  <a:pt x="858129" y="3249637"/>
                </a:lnTo>
                <a:lnTo>
                  <a:pt x="928468" y="3249637"/>
                </a:lnTo>
                <a:lnTo>
                  <a:pt x="886264" y="3348111"/>
                </a:lnTo>
                <a:lnTo>
                  <a:pt x="956603" y="3418449"/>
                </a:lnTo>
                <a:lnTo>
                  <a:pt x="1069144" y="3502855"/>
                </a:lnTo>
                <a:lnTo>
                  <a:pt x="1111348" y="3573194"/>
                </a:lnTo>
                <a:lnTo>
                  <a:pt x="1055077" y="3742006"/>
                </a:lnTo>
                <a:lnTo>
                  <a:pt x="998806" y="3910819"/>
                </a:lnTo>
                <a:lnTo>
                  <a:pt x="1083212" y="4051495"/>
                </a:lnTo>
                <a:lnTo>
                  <a:pt x="1252024" y="4051495"/>
                </a:lnTo>
                <a:lnTo>
                  <a:pt x="1336431" y="4234375"/>
                </a:lnTo>
                <a:lnTo>
                  <a:pt x="1505243" y="4234375"/>
                </a:lnTo>
                <a:lnTo>
                  <a:pt x="1589649" y="4318782"/>
                </a:lnTo>
                <a:lnTo>
                  <a:pt x="1589649" y="4318782"/>
                </a:lnTo>
                <a:lnTo>
                  <a:pt x="1505243" y="4445391"/>
                </a:lnTo>
                <a:lnTo>
                  <a:pt x="1420837" y="4515729"/>
                </a:lnTo>
                <a:lnTo>
                  <a:pt x="1252024" y="4487594"/>
                </a:lnTo>
                <a:lnTo>
                  <a:pt x="1181686" y="4586068"/>
                </a:lnTo>
                <a:lnTo>
                  <a:pt x="1181686" y="4586068"/>
                </a:lnTo>
                <a:lnTo>
                  <a:pt x="1055077" y="4712677"/>
                </a:lnTo>
                <a:lnTo>
                  <a:pt x="1026941" y="4811151"/>
                </a:lnTo>
                <a:lnTo>
                  <a:pt x="956603" y="4754880"/>
                </a:lnTo>
                <a:lnTo>
                  <a:pt x="942535" y="4825219"/>
                </a:lnTo>
                <a:lnTo>
                  <a:pt x="745588" y="4923692"/>
                </a:lnTo>
                <a:lnTo>
                  <a:pt x="647114" y="5064369"/>
                </a:lnTo>
                <a:lnTo>
                  <a:pt x="675249" y="5190979"/>
                </a:lnTo>
                <a:lnTo>
                  <a:pt x="548640" y="5106572"/>
                </a:lnTo>
                <a:lnTo>
                  <a:pt x="548640" y="5106572"/>
                </a:lnTo>
                <a:lnTo>
                  <a:pt x="450166" y="5176911"/>
                </a:lnTo>
                <a:lnTo>
                  <a:pt x="590843" y="5613009"/>
                </a:lnTo>
                <a:lnTo>
                  <a:pt x="590843" y="5711483"/>
                </a:lnTo>
                <a:lnTo>
                  <a:pt x="661181" y="5852160"/>
                </a:lnTo>
                <a:lnTo>
                  <a:pt x="759655" y="5852160"/>
                </a:lnTo>
                <a:lnTo>
                  <a:pt x="872197" y="6077243"/>
                </a:lnTo>
                <a:lnTo>
                  <a:pt x="970671" y="6161649"/>
                </a:lnTo>
                <a:lnTo>
                  <a:pt x="1055077" y="6400800"/>
                </a:lnTo>
                <a:lnTo>
                  <a:pt x="1209821" y="6302326"/>
                </a:lnTo>
                <a:lnTo>
                  <a:pt x="1308295" y="6147582"/>
                </a:lnTo>
                <a:lnTo>
                  <a:pt x="1364566" y="6203852"/>
                </a:lnTo>
                <a:lnTo>
                  <a:pt x="1364566" y="6203852"/>
                </a:lnTo>
                <a:lnTo>
                  <a:pt x="1378634" y="6147582"/>
                </a:lnTo>
                <a:lnTo>
                  <a:pt x="1448972" y="6119446"/>
                </a:lnTo>
                <a:lnTo>
                  <a:pt x="1448972" y="6119446"/>
                </a:lnTo>
                <a:lnTo>
                  <a:pt x="1434904" y="6035040"/>
                </a:lnTo>
                <a:lnTo>
                  <a:pt x="1434904" y="5894363"/>
                </a:lnTo>
                <a:lnTo>
                  <a:pt x="1575581" y="5908431"/>
                </a:lnTo>
                <a:lnTo>
                  <a:pt x="1603717" y="5781822"/>
                </a:lnTo>
                <a:lnTo>
                  <a:pt x="1547446" y="5711483"/>
                </a:lnTo>
                <a:lnTo>
                  <a:pt x="1533378" y="5570806"/>
                </a:lnTo>
                <a:lnTo>
                  <a:pt x="1603717" y="5514535"/>
                </a:lnTo>
                <a:lnTo>
                  <a:pt x="1519311" y="5500468"/>
                </a:lnTo>
                <a:lnTo>
                  <a:pt x="1617784" y="5359791"/>
                </a:lnTo>
                <a:lnTo>
                  <a:pt x="2110154" y="5753686"/>
                </a:lnTo>
                <a:lnTo>
                  <a:pt x="2110154" y="5514535"/>
                </a:lnTo>
                <a:lnTo>
                  <a:pt x="2236763" y="5317588"/>
                </a:lnTo>
                <a:lnTo>
                  <a:pt x="2363372" y="5345723"/>
                </a:lnTo>
                <a:lnTo>
                  <a:pt x="2518117" y="5331655"/>
                </a:lnTo>
                <a:lnTo>
                  <a:pt x="2532184" y="5247249"/>
                </a:lnTo>
                <a:lnTo>
                  <a:pt x="2532184" y="5219114"/>
                </a:lnTo>
                <a:lnTo>
                  <a:pt x="2672861" y="5106572"/>
                </a:lnTo>
                <a:lnTo>
                  <a:pt x="2827606" y="5036234"/>
                </a:lnTo>
                <a:lnTo>
                  <a:pt x="2729132" y="4923692"/>
                </a:lnTo>
                <a:lnTo>
                  <a:pt x="2743200" y="4853354"/>
                </a:lnTo>
                <a:lnTo>
                  <a:pt x="2841674" y="4825219"/>
                </a:lnTo>
                <a:lnTo>
                  <a:pt x="2827606" y="4740812"/>
                </a:lnTo>
                <a:lnTo>
                  <a:pt x="3179298" y="4740812"/>
                </a:lnTo>
                <a:lnTo>
                  <a:pt x="3123028" y="4586068"/>
                </a:lnTo>
                <a:lnTo>
                  <a:pt x="3207434" y="4501662"/>
                </a:lnTo>
                <a:lnTo>
                  <a:pt x="3207434" y="4360985"/>
                </a:lnTo>
                <a:lnTo>
                  <a:pt x="3151163" y="4248443"/>
                </a:lnTo>
                <a:lnTo>
                  <a:pt x="3094892" y="4290646"/>
                </a:lnTo>
                <a:lnTo>
                  <a:pt x="3094892" y="4079631"/>
                </a:lnTo>
                <a:lnTo>
                  <a:pt x="3123028" y="4051495"/>
                </a:lnTo>
                <a:lnTo>
                  <a:pt x="3066757" y="3967089"/>
                </a:lnTo>
                <a:lnTo>
                  <a:pt x="3066757" y="3812345"/>
                </a:lnTo>
                <a:lnTo>
                  <a:pt x="3024554" y="3727939"/>
                </a:lnTo>
                <a:lnTo>
                  <a:pt x="3024554" y="3671668"/>
                </a:lnTo>
                <a:lnTo>
                  <a:pt x="3151163" y="3545059"/>
                </a:lnTo>
                <a:lnTo>
                  <a:pt x="3319975" y="3559126"/>
                </a:lnTo>
                <a:lnTo>
                  <a:pt x="3404381" y="3657600"/>
                </a:lnTo>
                <a:lnTo>
                  <a:pt x="3488788" y="3699803"/>
                </a:lnTo>
                <a:lnTo>
                  <a:pt x="3615397" y="3699803"/>
                </a:lnTo>
                <a:lnTo>
                  <a:pt x="3727938" y="3882683"/>
                </a:lnTo>
                <a:lnTo>
                  <a:pt x="3756074" y="4121834"/>
                </a:lnTo>
                <a:lnTo>
                  <a:pt x="3840480" y="4220308"/>
                </a:lnTo>
                <a:lnTo>
                  <a:pt x="4192172" y="4248443"/>
                </a:lnTo>
                <a:lnTo>
                  <a:pt x="4459458" y="4234375"/>
                </a:lnTo>
                <a:lnTo>
                  <a:pt x="4557932" y="4234375"/>
                </a:lnTo>
                <a:lnTo>
                  <a:pt x="4557932" y="4023360"/>
                </a:lnTo>
                <a:lnTo>
                  <a:pt x="4600135" y="3868615"/>
                </a:lnTo>
                <a:lnTo>
                  <a:pt x="4572000" y="3601329"/>
                </a:lnTo>
                <a:lnTo>
                  <a:pt x="4600135" y="3516923"/>
                </a:lnTo>
                <a:lnTo>
                  <a:pt x="4417255" y="3460652"/>
                </a:lnTo>
                <a:lnTo>
                  <a:pt x="4473526" y="3319975"/>
                </a:lnTo>
                <a:lnTo>
                  <a:pt x="4403188" y="3263705"/>
                </a:lnTo>
                <a:lnTo>
                  <a:pt x="4445391" y="3123028"/>
                </a:lnTo>
                <a:lnTo>
                  <a:pt x="4572000" y="3179299"/>
                </a:lnTo>
                <a:lnTo>
                  <a:pt x="4684541" y="3038622"/>
                </a:lnTo>
                <a:lnTo>
                  <a:pt x="4783015" y="3137095"/>
                </a:lnTo>
                <a:lnTo>
                  <a:pt x="4811151" y="3249637"/>
                </a:lnTo>
                <a:lnTo>
                  <a:pt x="4867421" y="3193366"/>
                </a:lnTo>
                <a:lnTo>
                  <a:pt x="4923692" y="3235569"/>
                </a:lnTo>
                <a:close/>
              </a:path>
            </a:pathLst>
          </a:custGeom>
          <a:solidFill>
            <a:srgbClr val="C5FFDF">
              <a:alpha val="3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2777334" y="1389397"/>
            <a:ext cx="1511457" cy="1511457"/>
          </a:xfrm>
          <a:prstGeom prst="ellipse">
            <a:avLst/>
          </a:prstGeom>
          <a:gradFill>
            <a:gsLst>
              <a:gs pos="0">
                <a:schemeClr val="accent6">
                  <a:lumMod val="110000"/>
                  <a:satMod val="105000"/>
                  <a:tint val="67000"/>
                </a:schemeClr>
              </a:gs>
              <a:gs pos="0">
                <a:schemeClr val="accent6">
                  <a:lumMod val="105000"/>
                  <a:satMod val="103000"/>
                  <a:tint val="73000"/>
                </a:schemeClr>
              </a:gs>
              <a:gs pos="0">
                <a:schemeClr val="accent6">
                  <a:satMod val="109000"/>
                  <a:tint val="81000"/>
                  <a:lumMod val="69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52" name="円/楕円 51"/>
          <p:cNvSpPr/>
          <p:nvPr/>
        </p:nvSpPr>
        <p:spPr>
          <a:xfrm>
            <a:off x="2801853" y="5059938"/>
            <a:ext cx="1165552" cy="1151676"/>
          </a:xfrm>
          <a:prstGeom prst="ellipse">
            <a:avLst/>
          </a:prstGeom>
          <a:gradFill>
            <a:gsLst>
              <a:gs pos="0">
                <a:schemeClr val="accent5">
                  <a:lumMod val="110000"/>
                  <a:satMod val="105000"/>
                  <a:tint val="67000"/>
                </a:schemeClr>
              </a:gs>
              <a:gs pos="0">
                <a:schemeClr val="accent5">
                  <a:lumMod val="105000"/>
                  <a:satMod val="103000"/>
                  <a:tint val="73000"/>
                </a:schemeClr>
              </a:gs>
              <a:gs pos="0">
                <a:schemeClr val="accent5">
                  <a:lumMod val="105000"/>
                  <a:satMod val="103000"/>
                  <a:tint val="73000"/>
                </a:schemeClr>
              </a:gs>
              <a:gs pos="0">
                <a:schemeClr val="accent5">
                  <a:satMod val="109000"/>
                  <a:tint val="81000"/>
                  <a:lumMod val="89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p>
        </p:txBody>
      </p:sp>
      <p:sp>
        <p:nvSpPr>
          <p:cNvPr id="53" name="円/楕円 52"/>
          <p:cNvSpPr/>
          <p:nvPr/>
        </p:nvSpPr>
        <p:spPr>
          <a:xfrm>
            <a:off x="3501531" y="3582151"/>
            <a:ext cx="1369416" cy="1369416"/>
          </a:xfrm>
          <a:prstGeom prst="ellipse">
            <a:avLst/>
          </a:prstGeom>
          <a:gradFill>
            <a:gsLst>
              <a:gs pos="0">
                <a:schemeClr val="accent2">
                  <a:lumMod val="110000"/>
                  <a:satMod val="105000"/>
                  <a:tint val="67000"/>
                </a:schemeClr>
              </a:gs>
              <a:gs pos="0">
                <a:schemeClr val="accent2">
                  <a:lumMod val="105000"/>
                  <a:satMod val="103000"/>
                  <a:tint val="73000"/>
                </a:schemeClr>
              </a:gs>
              <a:gs pos="0">
                <a:schemeClr val="accent2">
                  <a:satMod val="109000"/>
                  <a:tint val="81000"/>
                  <a:lumMod val="83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54" name="円/楕円 53"/>
          <p:cNvSpPr/>
          <p:nvPr/>
        </p:nvSpPr>
        <p:spPr>
          <a:xfrm>
            <a:off x="4464168" y="2724903"/>
            <a:ext cx="1014428" cy="1062200"/>
          </a:xfrm>
          <a:prstGeom prst="ellipse">
            <a:avLst/>
          </a:prstGeom>
          <a:gradFill>
            <a:gsLst>
              <a:gs pos="0">
                <a:schemeClr val="accent4">
                  <a:lumMod val="110000"/>
                  <a:satMod val="105000"/>
                  <a:tint val="67000"/>
                </a:schemeClr>
              </a:gs>
              <a:gs pos="0">
                <a:schemeClr val="accent4">
                  <a:lumMod val="105000"/>
                  <a:satMod val="103000"/>
                  <a:tint val="73000"/>
                </a:schemeClr>
              </a:gs>
              <a:gs pos="0">
                <a:schemeClr val="accent4">
                  <a:satMod val="109000"/>
                  <a:tint val="81000"/>
                  <a:lumMod val="88000"/>
                </a:schemeClr>
              </a:gs>
            </a:gsLs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55" name="円/楕円 54"/>
          <p:cNvSpPr/>
          <p:nvPr/>
        </p:nvSpPr>
        <p:spPr>
          <a:xfrm>
            <a:off x="5381825" y="3576400"/>
            <a:ext cx="1013464" cy="1061191"/>
          </a:xfrm>
          <a:prstGeom prst="ellipse">
            <a:avLst/>
          </a:prstGeom>
          <a:gradFill>
            <a:gsLst>
              <a:gs pos="0">
                <a:schemeClr val="accent1">
                  <a:lumMod val="110000"/>
                  <a:satMod val="105000"/>
                  <a:tint val="67000"/>
                </a:schemeClr>
              </a:gs>
              <a:gs pos="0">
                <a:schemeClr val="accent1">
                  <a:lumMod val="105000"/>
                  <a:satMod val="103000"/>
                  <a:tint val="73000"/>
                </a:schemeClr>
              </a:gs>
              <a:gs pos="8000">
                <a:schemeClr val="accent1">
                  <a:satMod val="109000"/>
                  <a:tint val="81000"/>
                  <a:lumMod val="89000"/>
                  <a:lumOff val="11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sp>
        <p:nvSpPr>
          <p:cNvPr id="57" name="角丸四角形 56"/>
          <p:cNvSpPr/>
          <p:nvPr/>
        </p:nvSpPr>
        <p:spPr>
          <a:xfrm>
            <a:off x="187518" y="1043709"/>
            <a:ext cx="1995573" cy="315434"/>
          </a:xfrm>
          <a:prstGeom prst="roundRect">
            <a:avLst/>
          </a:prstGeom>
          <a:gradFill>
            <a:gsLst>
              <a:gs pos="0">
                <a:schemeClr val="accent6">
                  <a:lumMod val="110000"/>
                  <a:satMod val="105000"/>
                  <a:tint val="67000"/>
                </a:schemeClr>
              </a:gs>
              <a:gs pos="0">
                <a:schemeClr val="accent6">
                  <a:lumMod val="105000"/>
                  <a:satMod val="103000"/>
                  <a:tint val="73000"/>
                </a:schemeClr>
              </a:gs>
              <a:gs pos="0">
                <a:schemeClr val="accent6">
                  <a:satMod val="109000"/>
                  <a:tint val="81000"/>
                  <a:lumMod val="69000"/>
                </a:schemeClr>
              </a:gs>
            </a:gsLst>
          </a:gra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b="1" dirty="0">
                <a:solidFill>
                  <a:schemeClr val="tx1"/>
                </a:solidFill>
              </a:rPr>
              <a:t>新治</a:t>
            </a:r>
          </a:p>
        </p:txBody>
      </p:sp>
      <p:sp>
        <p:nvSpPr>
          <p:cNvPr id="59" name="角丸四角形 58"/>
          <p:cNvSpPr/>
          <p:nvPr/>
        </p:nvSpPr>
        <p:spPr>
          <a:xfrm>
            <a:off x="6487666" y="1068777"/>
            <a:ext cx="2469427" cy="315434"/>
          </a:xfrm>
          <a:prstGeom prst="roundRect">
            <a:avLst/>
          </a:prstGeom>
          <a:gradFill>
            <a:gsLst>
              <a:gs pos="0">
                <a:schemeClr val="accent4">
                  <a:lumMod val="110000"/>
                  <a:satMod val="105000"/>
                  <a:tint val="67000"/>
                </a:schemeClr>
              </a:gs>
              <a:gs pos="0">
                <a:schemeClr val="accent4">
                  <a:lumMod val="105000"/>
                  <a:satMod val="103000"/>
                  <a:tint val="73000"/>
                </a:schemeClr>
              </a:gs>
              <a:gs pos="0">
                <a:schemeClr val="accent4">
                  <a:satMod val="109000"/>
                  <a:tint val="81000"/>
                  <a:lumMod val="88000"/>
                </a:schemeClr>
              </a:gs>
            </a:gsLst>
          </a:gra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b="1" dirty="0">
                <a:solidFill>
                  <a:schemeClr val="tx1"/>
                </a:solidFill>
              </a:rPr>
              <a:t>神立</a:t>
            </a:r>
          </a:p>
        </p:txBody>
      </p:sp>
      <p:sp>
        <p:nvSpPr>
          <p:cNvPr id="61" name="角丸四角形 60"/>
          <p:cNvSpPr/>
          <p:nvPr/>
        </p:nvSpPr>
        <p:spPr>
          <a:xfrm>
            <a:off x="392090" y="4184705"/>
            <a:ext cx="1995573" cy="315434"/>
          </a:xfrm>
          <a:prstGeom prst="roundRect">
            <a:avLst/>
          </a:prstGeom>
          <a:gradFill>
            <a:gsLst>
              <a:gs pos="0">
                <a:schemeClr val="accent5">
                  <a:lumMod val="110000"/>
                  <a:satMod val="105000"/>
                  <a:tint val="67000"/>
                </a:schemeClr>
              </a:gs>
              <a:gs pos="0">
                <a:schemeClr val="accent5">
                  <a:lumMod val="105000"/>
                  <a:satMod val="103000"/>
                  <a:tint val="73000"/>
                </a:schemeClr>
              </a:gs>
              <a:gs pos="0">
                <a:schemeClr val="accent5">
                  <a:lumMod val="105000"/>
                  <a:satMod val="103000"/>
                  <a:tint val="73000"/>
                </a:schemeClr>
              </a:gs>
              <a:gs pos="0">
                <a:schemeClr val="accent5">
                  <a:satMod val="109000"/>
                  <a:tint val="81000"/>
                  <a:lumMod val="89000"/>
                </a:schemeClr>
              </a:gs>
            </a:gsLst>
          </a:gra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b="1" dirty="0">
                <a:solidFill>
                  <a:schemeClr val="tx1"/>
                </a:solidFill>
              </a:rPr>
              <a:t>荒川沖</a:t>
            </a:r>
          </a:p>
        </p:txBody>
      </p:sp>
      <p:sp>
        <p:nvSpPr>
          <p:cNvPr id="63" name="角丸四角形 62"/>
          <p:cNvSpPr/>
          <p:nvPr/>
        </p:nvSpPr>
        <p:spPr>
          <a:xfrm>
            <a:off x="6945814" y="2900854"/>
            <a:ext cx="2011281" cy="259238"/>
          </a:xfrm>
          <a:prstGeom prst="roundRect">
            <a:avLst/>
          </a:prstGeom>
          <a:gradFill>
            <a:gsLst>
              <a:gs pos="0">
                <a:schemeClr val="accent1">
                  <a:lumMod val="110000"/>
                  <a:satMod val="105000"/>
                  <a:tint val="67000"/>
                </a:schemeClr>
              </a:gs>
              <a:gs pos="0">
                <a:schemeClr val="accent1">
                  <a:lumMod val="105000"/>
                  <a:satMod val="103000"/>
                  <a:tint val="73000"/>
                </a:schemeClr>
              </a:gs>
              <a:gs pos="8000">
                <a:schemeClr val="accent1">
                  <a:satMod val="109000"/>
                  <a:tint val="81000"/>
                  <a:lumMod val="89000"/>
                  <a:lumOff val="11000"/>
                </a:schemeClr>
              </a:gs>
            </a:gsLst>
          </a:gra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b="1" dirty="0" smtClean="0">
                <a:solidFill>
                  <a:schemeClr val="tx1"/>
                </a:solidFill>
              </a:rPr>
              <a:t>おおつ野</a:t>
            </a:r>
            <a:endParaRPr lang="ja-JP" altLang="en-US" b="1" dirty="0">
              <a:solidFill>
                <a:schemeClr val="tx1"/>
              </a:solidFill>
            </a:endParaRPr>
          </a:p>
        </p:txBody>
      </p:sp>
      <p:sp>
        <p:nvSpPr>
          <p:cNvPr id="65" name="角丸四角形 64"/>
          <p:cNvSpPr/>
          <p:nvPr/>
        </p:nvSpPr>
        <p:spPr>
          <a:xfrm>
            <a:off x="6308856" y="5306267"/>
            <a:ext cx="2429626" cy="315434"/>
          </a:xfrm>
          <a:prstGeom prst="roundRect">
            <a:avLst/>
          </a:prstGeom>
          <a:gradFill>
            <a:gsLst>
              <a:gs pos="0">
                <a:schemeClr val="accent2">
                  <a:lumMod val="110000"/>
                  <a:satMod val="105000"/>
                  <a:tint val="67000"/>
                </a:schemeClr>
              </a:gs>
              <a:gs pos="0">
                <a:schemeClr val="accent2">
                  <a:lumMod val="105000"/>
                  <a:satMod val="103000"/>
                  <a:tint val="73000"/>
                </a:schemeClr>
              </a:gs>
              <a:gs pos="0">
                <a:schemeClr val="accent2">
                  <a:satMod val="109000"/>
                  <a:tint val="81000"/>
                  <a:lumMod val="83000"/>
                </a:schemeClr>
              </a:gs>
            </a:gsLst>
          </a:gra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b="1" dirty="0" smtClean="0">
                <a:solidFill>
                  <a:schemeClr val="tx1"/>
                </a:solidFill>
              </a:rPr>
              <a:t>中心市街地</a:t>
            </a:r>
            <a:endParaRPr lang="ja-JP" altLang="en-US" b="1" dirty="0">
              <a:solidFill>
                <a:schemeClr val="tx1"/>
              </a:solidFill>
            </a:endParaRPr>
          </a:p>
        </p:txBody>
      </p:sp>
      <p:sp>
        <p:nvSpPr>
          <p:cNvPr id="67" name="線吹き出し 2 (枠付き) 66"/>
          <p:cNvSpPr/>
          <p:nvPr/>
        </p:nvSpPr>
        <p:spPr>
          <a:xfrm>
            <a:off x="187518" y="1389397"/>
            <a:ext cx="1995574" cy="919694"/>
          </a:xfrm>
          <a:prstGeom prst="borderCallout2">
            <a:avLst>
              <a:gd name="adj1" fmla="val 83876"/>
              <a:gd name="adj2" fmla="val 150460"/>
              <a:gd name="adj3" fmla="val 49072"/>
              <a:gd name="adj4" fmla="val 116771"/>
              <a:gd name="adj5" fmla="val 48143"/>
              <a:gd name="adj6" fmla="val 99555"/>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tx1"/>
                </a:solidFill>
              </a:rPr>
              <a:t>観光</a:t>
            </a:r>
            <a:r>
              <a:rPr lang="ja-JP" altLang="en-US" dirty="0">
                <a:solidFill>
                  <a:schemeClr val="tx1"/>
                </a:solidFill>
              </a:rPr>
              <a:t>・</a:t>
            </a:r>
            <a:r>
              <a:rPr lang="ja-JP" altLang="en-US" dirty="0" smtClean="0">
                <a:solidFill>
                  <a:schemeClr val="tx1"/>
                </a:solidFill>
              </a:rPr>
              <a:t>自然</a:t>
            </a:r>
            <a:endParaRPr lang="en-US" altLang="ja-JP" dirty="0" smtClean="0">
              <a:solidFill>
                <a:schemeClr val="tx1"/>
              </a:solidFill>
            </a:endParaRPr>
          </a:p>
          <a:p>
            <a:pPr algn="ctr"/>
            <a:r>
              <a:rPr lang="ja-JP" altLang="en-US" sz="2000" b="1" dirty="0" smtClean="0">
                <a:solidFill>
                  <a:schemeClr val="tx1"/>
                </a:solidFill>
              </a:rPr>
              <a:t>観光資源の活用</a:t>
            </a:r>
            <a:endParaRPr lang="en-US" altLang="ja-JP" sz="2000" b="1" dirty="0" smtClean="0">
              <a:solidFill>
                <a:schemeClr val="tx1"/>
              </a:solidFill>
            </a:endParaRPr>
          </a:p>
        </p:txBody>
      </p:sp>
      <p:sp>
        <p:nvSpPr>
          <p:cNvPr id="68" name="線吹き出し 2 (枠付き) 67"/>
          <p:cNvSpPr/>
          <p:nvPr/>
        </p:nvSpPr>
        <p:spPr>
          <a:xfrm>
            <a:off x="392090" y="4528282"/>
            <a:ext cx="1995574" cy="777985"/>
          </a:xfrm>
          <a:prstGeom prst="borderCallout2">
            <a:avLst>
              <a:gd name="adj1" fmla="val 81823"/>
              <a:gd name="adj2" fmla="val 136933"/>
              <a:gd name="adj3" fmla="val 49072"/>
              <a:gd name="adj4" fmla="val 116771"/>
              <a:gd name="adj5" fmla="val 48143"/>
              <a:gd name="adj6" fmla="val 99555"/>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tx1"/>
                </a:solidFill>
              </a:rPr>
              <a:t>住宅街</a:t>
            </a:r>
            <a:endParaRPr lang="en-US" altLang="ja-JP" dirty="0" smtClean="0">
              <a:solidFill>
                <a:schemeClr val="tx1"/>
              </a:solidFill>
            </a:endParaRPr>
          </a:p>
          <a:p>
            <a:pPr algn="ctr"/>
            <a:r>
              <a:rPr lang="ja-JP" altLang="en-US" sz="2000" b="1" dirty="0">
                <a:solidFill>
                  <a:schemeClr val="tx1"/>
                </a:solidFill>
              </a:rPr>
              <a:t>交流</a:t>
            </a:r>
            <a:r>
              <a:rPr lang="ja-JP" altLang="en-US" sz="2000" b="1" dirty="0" smtClean="0">
                <a:solidFill>
                  <a:schemeClr val="tx1"/>
                </a:solidFill>
              </a:rPr>
              <a:t>がな</a:t>
            </a:r>
            <a:r>
              <a:rPr lang="ja-JP" altLang="en-US" sz="2000" b="1" dirty="0">
                <a:solidFill>
                  <a:schemeClr val="tx1"/>
                </a:solidFill>
              </a:rPr>
              <a:t>い</a:t>
            </a:r>
            <a:endParaRPr lang="ja-JP" altLang="en-US" sz="2000" b="1" dirty="0" smtClean="0">
              <a:solidFill>
                <a:schemeClr val="tx1"/>
              </a:solidFill>
            </a:endParaRPr>
          </a:p>
        </p:txBody>
      </p:sp>
      <p:sp>
        <p:nvSpPr>
          <p:cNvPr id="69" name="線吹き出し 2 (枠付き) 68"/>
          <p:cNvSpPr/>
          <p:nvPr/>
        </p:nvSpPr>
        <p:spPr>
          <a:xfrm>
            <a:off x="6308856" y="5633669"/>
            <a:ext cx="2429626" cy="850249"/>
          </a:xfrm>
          <a:prstGeom prst="borderCallout2">
            <a:avLst>
              <a:gd name="adj1" fmla="val -138626"/>
              <a:gd name="adj2" fmla="val -84671"/>
              <a:gd name="adj3" fmla="val -109778"/>
              <a:gd name="adj4" fmla="val -42810"/>
              <a:gd name="adj5" fmla="val 49506"/>
              <a:gd name="adj6" fmla="val -1252"/>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tx1"/>
                </a:solidFill>
              </a:rPr>
              <a:t>商業・開発</a:t>
            </a:r>
            <a:endParaRPr lang="en-US" altLang="ja-JP" dirty="0" smtClean="0">
              <a:solidFill>
                <a:schemeClr val="tx1"/>
              </a:solidFill>
            </a:endParaRPr>
          </a:p>
          <a:p>
            <a:pPr algn="ctr"/>
            <a:r>
              <a:rPr lang="ja-JP" altLang="en-US" sz="2000" b="1" dirty="0" smtClean="0">
                <a:solidFill>
                  <a:schemeClr val="tx1"/>
                </a:solidFill>
              </a:rPr>
              <a:t>にぎわい不足</a:t>
            </a:r>
            <a:endParaRPr lang="en-US" altLang="ja-JP" sz="2000" b="1" dirty="0" smtClean="0">
              <a:solidFill>
                <a:schemeClr val="tx1"/>
              </a:solidFill>
            </a:endParaRPr>
          </a:p>
        </p:txBody>
      </p:sp>
      <p:sp>
        <p:nvSpPr>
          <p:cNvPr id="70" name="線吹き出し 2 (枠付き) 69"/>
          <p:cNvSpPr/>
          <p:nvPr/>
        </p:nvSpPr>
        <p:spPr>
          <a:xfrm>
            <a:off x="6961522" y="3180722"/>
            <a:ext cx="1995574" cy="827860"/>
          </a:xfrm>
          <a:prstGeom prst="borderCallout2">
            <a:avLst>
              <a:gd name="adj1" fmla="val 100108"/>
              <a:gd name="adj2" fmla="val -42908"/>
              <a:gd name="adj3" fmla="val 50436"/>
              <a:gd name="adj4" fmla="val -15114"/>
              <a:gd name="adj5" fmla="val 49506"/>
              <a:gd name="adj6" fmla="val -165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tx1"/>
                </a:solidFill>
              </a:rPr>
              <a:t>職・住・商</a:t>
            </a:r>
            <a:endParaRPr lang="en-US" altLang="ja-JP" dirty="0" smtClean="0">
              <a:solidFill>
                <a:schemeClr val="tx1"/>
              </a:solidFill>
            </a:endParaRPr>
          </a:p>
          <a:p>
            <a:pPr algn="ctr"/>
            <a:r>
              <a:rPr lang="ja-JP" altLang="en-US" sz="2000" b="1" dirty="0" smtClean="0">
                <a:solidFill>
                  <a:schemeClr val="tx1"/>
                </a:solidFill>
              </a:rPr>
              <a:t>不完全な開発</a:t>
            </a:r>
            <a:endParaRPr lang="en-US" altLang="ja-JP" sz="2000" b="1" dirty="0" smtClean="0">
              <a:solidFill>
                <a:schemeClr val="tx1"/>
              </a:solidFill>
            </a:endParaRPr>
          </a:p>
        </p:txBody>
      </p:sp>
      <p:sp>
        <p:nvSpPr>
          <p:cNvPr id="71" name="線吹き出し 2 (枠付き) 70"/>
          <p:cNvSpPr/>
          <p:nvPr/>
        </p:nvSpPr>
        <p:spPr>
          <a:xfrm>
            <a:off x="6497983" y="1404841"/>
            <a:ext cx="2469427" cy="743695"/>
          </a:xfrm>
          <a:prstGeom prst="borderCallout2">
            <a:avLst>
              <a:gd name="adj1" fmla="val 236859"/>
              <a:gd name="adj2" fmla="val -60389"/>
              <a:gd name="adj3" fmla="val 51118"/>
              <a:gd name="adj4" fmla="val -24677"/>
              <a:gd name="adj5" fmla="val 49506"/>
              <a:gd name="adj6" fmla="val -165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schemeClr val="tx1"/>
                </a:solidFill>
              </a:rPr>
              <a:t>工場・住宅</a:t>
            </a:r>
            <a:endParaRPr lang="en-US" altLang="ja-JP" dirty="0" smtClean="0">
              <a:solidFill>
                <a:schemeClr val="tx1"/>
              </a:solidFill>
            </a:endParaRPr>
          </a:p>
          <a:p>
            <a:pPr algn="ctr"/>
            <a:r>
              <a:rPr lang="ja-JP" altLang="en-US" sz="2000" b="1" dirty="0" smtClean="0">
                <a:solidFill>
                  <a:schemeClr val="tx1"/>
                </a:solidFill>
              </a:rPr>
              <a:t>工場と住民の関わり</a:t>
            </a:r>
            <a:endParaRPr lang="en-US" altLang="ja-JP" sz="2000" b="1" dirty="0" smtClean="0">
              <a:solidFill>
                <a:schemeClr val="tx1"/>
              </a:solidFill>
            </a:endParaRPr>
          </a:p>
        </p:txBody>
      </p:sp>
    </p:spTree>
    <p:extLst>
      <p:ext uri="{BB962C8B-B14F-4D97-AF65-F5344CB8AC3E}">
        <p14:creationId xmlns:p14="http://schemas.microsoft.com/office/powerpoint/2010/main" val="42558409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8582" y="794140"/>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grpSp>
        <p:nvGrpSpPr>
          <p:cNvPr id="22" name="グループ化 21"/>
          <p:cNvGrpSpPr/>
          <p:nvPr/>
        </p:nvGrpSpPr>
        <p:grpSpPr>
          <a:xfrm>
            <a:off x="1396763" y="-1150783"/>
            <a:ext cx="7267888" cy="1023425"/>
            <a:chOff x="875464" y="1636121"/>
            <a:chExt cx="7267888" cy="1023425"/>
          </a:xfrm>
        </p:grpSpPr>
        <p:pic>
          <p:nvPicPr>
            <p:cNvPr id="1035"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64" y="1636121"/>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吹き出し 20"/>
            <p:cNvSpPr/>
            <p:nvPr/>
          </p:nvSpPr>
          <p:spPr>
            <a:xfrm>
              <a:off x="2096886" y="1753562"/>
              <a:ext cx="6046466" cy="788544"/>
            </a:xfrm>
            <a:prstGeom prst="wedgeRoundRectCallout">
              <a:avLst>
                <a:gd name="adj1" fmla="val -54656"/>
                <a:gd name="adj2" fmla="val 54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a:t>モール５０５よりイオンの方が魅力がある</a:t>
              </a:r>
              <a:r>
                <a:rPr lang="en-US" altLang="ja-JP" sz="2400" dirty="0"/>
                <a:t>…</a:t>
              </a:r>
            </a:p>
            <a:p>
              <a:r>
                <a:rPr lang="en-US" altLang="ja-JP" sz="2400" dirty="0"/>
                <a:t>505</a:t>
              </a:r>
              <a:r>
                <a:rPr lang="ja-JP" altLang="en-US" sz="2400" dirty="0"/>
                <a:t>通るだけ</a:t>
              </a:r>
              <a:r>
                <a:rPr lang="en-US" altLang="ja-JP" sz="2400" dirty="0"/>
                <a:t>…</a:t>
              </a:r>
            </a:p>
          </p:txBody>
        </p:sp>
      </p:grpSp>
      <p:pic>
        <p:nvPicPr>
          <p:cNvPr id="17" name="Picture 13" descr="C:\Users\山縣　杏香\AppData\Local\Microsoft\Windows\Temporary Internet Files\Content.IE5\8AY63AEH\MC90043261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95981" y="4540327"/>
            <a:ext cx="1074931" cy="1074931"/>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吹き出し 18"/>
          <p:cNvSpPr/>
          <p:nvPr/>
        </p:nvSpPr>
        <p:spPr>
          <a:xfrm>
            <a:off x="3276607" y="4713035"/>
            <a:ext cx="4994662" cy="477805"/>
          </a:xfrm>
          <a:prstGeom prst="wedgeRoundRectCallout">
            <a:avLst>
              <a:gd name="adj1" fmla="val -57825"/>
              <a:gd name="adj2" fmla="val -100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r>
              <a:rPr lang="ja-JP" altLang="en-US" sz="2300" dirty="0" smtClean="0"/>
              <a:t>工場の主催するイベントに興味はない</a:t>
            </a:r>
            <a:endParaRPr lang="ja-JP" altLang="en-US" sz="2300" dirty="0"/>
          </a:p>
        </p:txBody>
      </p:sp>
      <p:sp>
        <p:nvSpPr>
          <p:cNvPr id="23" name="正方形/長方形 22"/>
          <p:cNvSpPr/>
          <p:nvPr/>
        </p:nvSpPr>
        <p:spPr>
          <a:xfrm>
            <a:off x="829104" y="4540328"/>
            <a:ext cx="390656" cy="13010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dirty="0"/>
              <a:t>住民の声</a:t>
            </a:r>
          </a:p>
        </p:txBody>
      </p:sp>
      <p:pic>
        <p:nvPicPr>
          <p:cNvPr id="24"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0766" y="5615258"/>
            <a:ext cx="1023425" cy="1023425"/>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線コネクタ 26"/>
          <p:cNvCxnSpPr/>
          <p:nvPr/>
        </p:nvCxnSpPr>
        <p:spPr>
          <a:xfrm flipV="1">
            <a:off x="144789" y="3618625"/>
            <a:ext cx="8986947" cy="406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角丸四角形吹き出し 29"/>
          <p:cNvSpPr/>
          <p:nvPr/>
        </p:nvSpPr>
        <p:spPr>
          <a:xfrm>
            <a:off x="2523188" y="5774893"/>
            <a:ext cx="4285385" cy="541574"/>
          </a:xfrm>
          <a:prstGeom prst="wedgeRoundRectCallout">
            <a:avLst>
              <a:gd name="adj1" fmla="val -56062"/>
              <a:gd name="adj2" fmla="val -159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300" dirty="0" smtClean="0"/>
              <a:t>工場が閉塞的で近づきにくい</a:t>
            </a:r>
            <a:r>
              <a:rPr lang="en-US" altLang="ja-JP" sz="2300" dirty="0"/>
              <a:t>…</a:t>
            </a:r>
            <a:r>
              <a:rPr lang="ja-JP" altLang="en-US" sz="2300" dirty="0" err="1"/>
              <a:t>。</a:t>
            </a:r>
            <a:endParaRPr lang="ja-JP" altLang="en-US" sz="2300" dirty="0"/>
          </a:p>
        </p:txBody>
      </p:sp>
      <p:sp>
        <p:nvSpPr>
          <p:cNvPr id="31" name="テキスト ボックス 30"/>
          <p:cNvSpPr txBox="1"/>
          <p:nvPr/>
        </p:nvSpPr>
        <p:spPr>
          <a:xfrm>
            <a:off x="1219760" y="3830679"/>
            <a:ext cx="6714439" cy="461665"/>
          </a:xfrm>
          <a:prstGeom prst="rect">
            <a:avLst/>
          </a:prstGeom>
          <a:noFill/>
        </p:spPr>
        <p:txBody>
          <a:bodyPr wrap="square" rtlCol="0">
            <a:spAutoFit/>
          </a:bodyPr>
          <a:lstStyle/>
          <a:p>
            <a:pPr algn="ctr"/>
            <a:r>
              <a:rPr lang="en-US" altLang="ja-JP" sz="2400" dirty="0"/>
              <a:t>11/28</a:t>
            </a:r>
            <a:r>
              <a:rPr lang="ja-JP" altLang="en-US" sz="2400" dirty="0"/>
              <a:t>　</a:t>
            </a:r>
            <a:r>
              <a:rPr lang="ja-JP" altLang="en-US" sz="2400" u="sng" dirty="0" smtClean="0"/>
              <a:t>神立</a:t>
            </a:r>
            <a:r>
              <a:rPr lang="ja-JP" altLang="en-US" sz="2400" dirty="0" smtClean="0"/>
              <a:t>にて行ったヒアリング</a:t>
            </a:r>
            <a:r>
              <a:rPr lang="ja-JP" altLang="en-US" sz="2400" dirty="0"/>
              <a:t>結果</a:t>
            </a:r>
          </a:p>
        </p:txBody>
      </p:sp>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878" y="931412"/>
            <a:ext cx="3251200" cy="2438400"/>
          </a:xfrm>
          <a:prstGeom prst="rect">
            <a:avLst/>
          </a:prstGeom>
        </p:spPr>
      </p:pic>
      <p:sp>
        <p:nvSpPr>
          <p:cNvPr id="9" name="テキスト ボックス 8"/>
          <p:cNvSpPr txBox="1"/>
          <p:nvPr/>
        </p:nvSpPr>
        <p:spPr>
          <a:xfrm>
            <a:off x="3556374" y="931412"/>
            <a:ext cx="2693366" cy="523220"/>
          </a:xfrm>
          <a:prstGeom prst="rect">
            <a:avLst/>
          </a:prstGeom>
          <a:noFill/>
        </p:spPr>
        <p:txBody>
          <a:bodyPr wrap="none" rtlCol="0">
            <a:spAutoFit/>
          </a:bodyPr>
          <a:lstStyle/>
          <a:p>
            <a:r>
              <a:rPr kumimoji="1" lang="en-US" altLang="ja-JP" sz="2800" dirty="0" smtClean="0"/>
              <a:t>3.11</a:t>
            </a:r>
            <a:r>
              <a:rPr kumimoji="1" lang="ja-JP" altLang="en-US" sz="2800" dirty="0" smtClean="0"/>
              <a:t>を受けて・・・</a:t>
            </a:r>
            <a:endParaRPr kumimoji="1" lang="ja-JP" altLang="en-US" sz="2800" dirty="0"/>
          </a:p>
        </p:txBody>
      </p:sp>
      <p:sp>
        <p:nvSpPr>
          <p:cNvPr id="25" name="角丸四角形 24"/>
          <p:cNvSpPr/>
          <p:nvPr/>
        </p:nvSpPr>
        <p:spPr>
          <a:xfrm>
            <a:off x="55875" y="158731"/>
            <a:ext cx="9016796" cy="463982"/>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金管タウン　神立</a:t>
            </a:r>
            <a:endParaRPr lang="ja-JP" altLang="en-US" sz="2400" b="1" dirty="0">
              <a:solidFill>
                <a:schemeClr val="tx1"/>
              </a:solidFill>
            </a:endParaRPr>
          </a:p>
        </p:txBody>
      </p:sp>
      <p:sp>
        <p:nvSpPr>
          <p:cNvPr id="12" name="テキスト ボックス 11"/>
          <p:cNvSpPr txBox="1"/>
          <p:nvPr/>
        </p:nvSpPr>
        <p:spPr>
          <a:xfrm>
            <a:off x="3810225" y="2597929"/>
            <a:ext cx="4507965" cy="461665"/>
          </a:xfrm>
          <a:prstGeom prst="rect">
            <a:avLst/>
          </a:prstGeom>
          <a:noFill/>
        </p:spPr>
        <p:txBody>
          <a:bodyPr wrap="none" rtlCol="0">
            <a:spAutoFit/>
          </a:bodyPr>
          <a:lstStyle/>
          <a:p>
            <a:r>
              <a:rPr kumimoji="1" lang="ja-JP" altLang="en-US" sz="2400" dirty="0" smtClean="0"/>
              <a:t>工場・・・災害時のための備蓄アリ</a:t>
            </a:r>
            <a:endParaRPr kumimoji="1" lang="en-US" altLang="ja-JP" sz="2400" dirty="0" smtClean="0"/>
          </a:p>
        </p:txBody>
      </p:sp>
      <p:sp>
        <p:nvSpPr>
          <p:cNvPr id="15" name="テキスト ボックス 14"/>
          <p:cNvSpPr txBox="1"/>
          <p:nvPr/>
        </p:nvSpPr>
        <p:spPr>
          <a:xfrm>
            <a:off x="3810225" y="1865046"/>
            <a:ext cx="3724096" cy="461665"/>
          </a:xfrm>
          <a:prstGeom prst="rect">
            <a:avLst/>
          </a:prstGeom>
          <a:noFill/>
        </p:spPr>
        <p:txBody>
          <a:bodyPr wrap="none" rtlCol="0">
            <a:spAutoFit/>
          </a:bodyPr>
          <a:lstStyle/>
          <a:p>
            <a:r>
              <a:rPr kumimoji="1" lang="ja-JP" altLang="en-US" sz="2400" dirty="0" smtClean="0"/>
              <a:t>住民・・・避難場所は小学校</a:t>
            </a:r>
            <a:endParaRPr kumimoji="1" lang="ja-JP" altLang="en-US" sz="2400" dirty="0"/>
          </a:p>
        </p:txBody>
      </p:sp>
    </p:spTree>
    <p:extLst>
      <p:ext uri="{BB962C8B-B14F-4D97-AF65-F5344CB8AC3E}">
        <p14:creationId xmlns:p14="http://schemas.microsoft.com/office/powerpoint/2010/main" val="328476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30" grpId="0" animBg="1"/>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8582" y="794140"/>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cxnSp>
        <p:nvCxnSpPr>
          <p:cNvPr id="27" name="直線コネクタ 26"/>
          <p:cNvCxnSpPr/>
          <p:nvPr/>
        </p:nvCxnSpPr>
        <p:spPr>
          <a:xfrm>
            <a:off x="55875" y="2923460"/>
            <a:ext cx="9029503" cy="919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角丸四角形 24"/>
          <p:cNvSpPr/>
          <p:nvPr/>
        </p:nvSpPr>
        <p:spPr>
          <a:xfrm>
            <a:off x="55875" y="158731"/>
            <a:ext cx="9016796" cy="463982"/>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金管タウン　神立</a:t>
            </a:r>
            <a:endParaRPr lang="ja-JP" altLang="en-US" sz="2400" b="1" dirty="0">
              <a:solidFill>
                <a:schemeClr val="tx1"/>
              </a:solidFill>
            </a:endParaRPr>
          </a:p>
        </p:txBody>
      </p:sp>
      <p:sp>
        <p:nvSpPr>
          <p:cNvPr id="2" name="テキスト ボックス 1"/>
          <p:cNvSpPr txBox="1"/>
          <p:nvPr/>
        </p:nvSpPr>
        <p:spPr>
          <a:xfrm>
            <a:off x="278534" y="896724"/>
            <a:ext cx="3057247" cy="523220"/>
          </a:xfrm>
          <a:prstGeom prst="rect">
            <a:avLst/>
          </a:prstGeom>
          <a:noFill/>
        </p:spPr>
        <p:txBody>
          <a:bodyPr wrap="none" rtlCol="0">
            <a:spAutoFit/>
          </a:bodyPr>
          <a:lstStyle/>
          <a:p>
            <a:r>
              <a:rPr kumimoji="1" lang="ja-JP" altLang="en-US" sz="2800" dirty="0" smtClean="0"/>
              <a:t>神立地区の問題点</a:t>
            </a:r>
            <a:endParaRPr kumimoji="1" lang="ja-JP" altLang="en-US" sz="2800" dirty="0"/>
          </a:p>
        </p:txBody>
      </p:sp>
      <p:sp>
        <p:nvSpPr>
          <p:cNvPr id="3" name="テキスト ボックス 2"/>
          <p:cNvSpPr txBox="1"/>
          <p:nvPr/>
        </p:nvSpPr>
        <p:spPr>
          <a:xfrm>
            <a:off x="627550" y="1667563"/>
            <a:ext cx="3220246" cy="830997"/>
          </a:xfrm>
          <a:prstGeom prst="rect">
            <a:avLst/>
          </a:prstGeom>
          <a:solidFill>
            <a:schemeClr val="accent1">
              <a:lumMod val="40000"/>
              <a:lumOff val="60000"/>
            </a:schemeClr>
          </a:solidFill>
        </p:spPr>
        <p:txBody>
          <a:bodyPr wrap="square" rtlCol="0">
            <a:spAutoFit/>
          </a:bodyPr>
          <a:lstStyle/>
          <a:p>
            <a:r>
              <a:rPr kumimoji="1" lang="ja-JP" altLang="en-US" sz="2400" dirty="0" smtClean="0"/>
              <a:t>工場と住民の意思疎通が取れていない</a:t>
            </a:r>
            <a:endParaRPr kumimoji="1" lang="ja-JP" altLang="en-US" sz="2400" dirty="0"/>
          </a:p>
        </p:txBody>
      </p:sp>
      <p:sp>
        <p:nvSpPr>
          <p:cNvPr id="4" name="テキスト ボックス 3"/>
          <p:cNvSpPr txBox="1"/>
          <p:nvPr/>
        </p:nvSpPr>
        <p:spPr>
          <a:xfrm>
            <a:off x="4546233" y="1694719"/>
            <a:ext cx="4337334" cy="830997"/>
          </a:xfrm>
          <a:prstGeom prst="rect">
            <a:avLst/>
          </a:prstGeom>
          <a:solidFill>
            <a:schemeClr val="accent1">
              <a:lumMod val="40000"/>
              <a:lumOff val="60000"/>
            </a:schemeClr>
          </a:solidFill>
        </p:spPr>
        <p:txBody>
          <a:bodyPr wrap="square" rtlCol="0">
            <a:spAutoFit/>
          </a:bodyPr>
          <a:lstStyle/>
          <a:p>
            <a:r>
              <a:rPr kumimoji="1" lang="ja-JP" altLang="en-US" sz="2400" dirty="0" smtClean="0"/>
              <a:t>工場が持つ災害対策の</a:t>
            </a:r>
            <a:endParaRPr kumimoji="1" lang="en-US" altLang="ja-JP" sz="2400" dirty="0" smtClean="0"/>
          </a:p>
          <a:p>
            <a:r>
              <a:rPr kumimoji="1" lang="ja-JP" altLang="en-US" sz="2400" dirty="0" smtClean="0"/>
              <a:t>ポテンシャルを活かせていない</a:t>
            </a:r>
            <a:endParaRPr kumimoji="1" lang="ja-JP" altLang="en-US" sz="2400" dirty="0"/>
          </a:p>
        </p:txBody>
      </p:sp>
      <p:grpSp>
        <p:nvGrpSpPr>
          <p:cNvPr id="26" name="グループ化 25"/>
          <p:cNvGrpSpPr/>
          <p:nvPr/>
        </p:nvGrpSpPr>
        <p:grpSpPr>
          <a:xfrm>
            <a:off x="278534" y="4952872"/>
            <a:ext cx="8541034" cy="1622628"/>
            <a:chOff x="293756" y="3755572"/>
            <a:chExt cx="8541034" cy="1622628"/>
          </a:xfrm>
        </p:grpSpPr>
        <p:grpSp>
          <p:nvGrpSpPr>
            <p:cNvPr id="28" name="グループ化 27"/>
            <p:cNvGrpSpPr/>
            <p:nvPr/>
          </p:nvGrpSpPr>
          <p:grpSpPr>
            <a:xfrm>
              <a:off x="293756" y="3902990"/>
              <a:ext cx="8541034" cy="1475210"/>
              <a:chOff x="309489" y="4209359"/>
              <a:chExt cx="8541034" cy="1475210"/>
            </a:xfrm>
          </p:grpSpPr>
          <p:pic>
            <p:nvPicPr>
              <p:cNvPr id="33" name="Picture 3" descr="C:\Users\山縣　杏香\AppData\Local\Microsoft\Windows\Temporary Internet Files\Content.IE5\7OYM7MOE\MC900079072[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6789" y="4209359"/>
                <a:ext cx="2611658" cy="14752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http://t.pimg.jp/008/635/777/1/863577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76909" y="4918067"/>
                <a:ext cx="3434461" cy="766501"/>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線コネクタ 34"/>
              <p:cNvCxnSpPr/>
              <p:nvPr/>
            </p:nvCxnSpPr>
            <p:spPr>
              <a:xfrm>
                <a:off x="309489" y="5684569"/>
                <a:ext cx="85410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36" name="Firewall"/>
              <p:cNvSpPr>
                <a:spLocks noEditPoints="1" noChangeArrowheads="1"/>
              </p:cNvSpPr>
              <p:nvPr/>
            </p:nvSpPr>
            <p:spPr bwMode="auto">
              <a:xfrm>
                <a:off x="4385604" y="4209360"/>
                <a:ext cx="382749" cy="1475209"/>
              </a:xfrm>
              <a:custGeom>
                <a:avLst/>
                <a:gdLst>
                  <a:gd name="T0" fmla="*/ 0 w 21600"/>
                  <a:gd name="T1" fmla="*/ 0 h 21600"/>
                  <a:gd name="T2" fmla="*/ 10800 w 21600"/>
                  <a:gd name="T3" fmla="*/ 0 h 21600"/>
                  <a:gd name="T4" fmla="*/ 21600 w 21600"/>
                  <a:gd name="T5" fmla="*/ 0 h 21600"/>
                  <a:gd name="T6" fmla="*/ 21060 w 21600"/>
                  <a:gd name="T7" fmla="*/ 10800 h 21600"/>
                  <a:gd name="T8" fmla="*/ 21060 w 21600"/>
                  <a:gd name="T9" fmla="*/ 21600 h 21600"/>
                  <a:gd name="T10" fmla="*/ 10800 w 21600"/>
                  <a:gd name="T11" fmla="*/ 21600 h 21600"/>
                  <a:gd name="T12" fmla="*/ 540 w 21600"/>
                  <a:gd name="T13" fmla="*/ 21600 h 21600"/>
                  <a:gd name="T14" fmla="*/ 540 w 21600"/>
                  <a:gd name="T15" fmla="*/ 10800 h 21600"/>
                  <a:gd name="T16" fmla="*/ 761 w 21600"/>
                  <a:gd name="T17" fmla="*/ 22454 h 21600"/>
                  <a:gd name="T18" fmla="*/ 21069 w 21600"/>
                  <a:gd name="T19" fmla="*/ 32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540" y="4628"/>
                    </a:moveTo>
                    <a:lnTo>
                      <a:pt x="0" y="4628"/>
                    </a:lnTo>
                    <a:lnTo>
                      <a:pt x="0" y="0"/>
                    </a:lnTo>
                    <a:lnTo>
                      <a:pt x="21600" y="0"/>
                    </a:lnTo>
                    <a:lnTo>
                      <a:pt x="21600" y="4628"/>
                    </a:lnTo>
                    <a:lnTo>
                      <a:pt x="21060" y="4628"/>
                    </a:lnTo>
                    <a:lnTo>
                      <a:pt x="21060" y="21600"/>
                    </a:lnTo>
                    <a:lnTo>
                      <a:pt x="540" y="21600"/>
                    </a:lnTo>
                    <a:lnTo>
                      <a:pt x="540" y="4628"/>
                    </a:lnTo>
                    <a:close/>
                  </a:path>
                  <a:path w="21600" h="21600" extrusionOk="0">
                    <a:moveTo>
                      <a:pt x="540" y="4628"/>
                    </a:moveTo>
                    <a:lnTo>
                      <a:pt x="540" y="6171"/>
                    </a:lnTo>
                    <a:lnTo>
                      <a:pt x="2700" y="6171"/>
                    </a:lnTo>
                    <a:lnTo>
                      <a:pt x="2700" y="4628"/>
                    </a:lnTo>
                    <a:lnTo>
                      <a:pt x="540" y="4628"/>
                    </a:lnTo>
                    <a:close/>
                  </a:path>
                  <a:path w="21600" h="21600" extrusionOk="0">
                    <a:moveTo>
                      <a:pt x="2700" y="4628"/>
                    </a:moveTo>
                    <a:lnTo>
                      <a:pt x="2700" y="6171"/>
                    </a:lnTo>
                    <a:lnTo>
                      <a:pt x="4860" y="6171"/>
                    </a:lnTo>
                    <a:lnTo>
                      <a:pt x="4860" y="4628"/>
                    </a:lnTo>
                    <a:lnTo>
                      <a:pt x="2700" y="4628"/>
                    </a:lnTo>
                    <a:close/>
                  </a:path>
                  <a:path w="21600" h="21600" extrusionOk="0">
                    <a:moveTo>
                      <a:pt x="4860" y="4628"/>
                    </a:moveTo>
                    <a:lnTo>
                      <a:pt x="4860" y="6171"/>
                    </a:lnTo>
                    <a:lnTo>
                      <a:pt x="7020" y="6171"/>
                    </a:lnTo>
                    <a:lnTo>
                      <a:pt x="7020" y="4628"/>
                    </a:lnTo>
                    <a:lnTo>
                      <a:pt x="4860" y="4628"/>
                    </a:lnTo>
                    <a:close/>
                  </a:path>
                  <a:path w="21600" h="21600" extrusionOk="0">
                    <a:moveTo>
                      <a:pt x="7020" y="4628"/>
                    </a:moveTo>
                    <a:lnTo>
                      <a:pt x="7020" y="6171"/>
                    </a:lnTo>
                    <a:lnTo>
                      <a:pt x="9180" y="6171"/>
                    </a:lnTo>
                    <a:lnTo>
                      <a:pt x="9180" y="4628"/>
                    </a:lnTo>
                    <a:lnTo>
                      <a:pt x="7020" y="4628"/>
                    </a:lnTo>
                    <a:close/>
                  </a:path>
                  <a:path w="21600" h="21600" extrusionOk="0">
                    <a:moveTo>
                      <a:pt x="9180" y="4628"/>
                    </a:moveTo>
                    <a:lnTo>
                      <a:pt x="9180" y="6171"/>
                    </a:lnTo>
                    <a:lnTo>
                      <a:pt x="11340" y="6171"/>
                    </a:lnTo>
                    <a:lnTo>
                      <a:pt x="11340" y="4628"/>
                    </a:lnTo>
                    <a:lnTo>
                      <a:pt x="9180" y="4628"/>
                    </a:lnTo>
                    <a:close/>
                  </a:path>
                  <a:path w="21600" h="21600" extrusionOk="0">
                    <a:moveTo>
                      <a:pt x="11340" y="4628"/>
                    </a:moveTo>
                    <a:lnTo>
                      <a:pt x="11340" y="6171"/>
                    </a:lnTo>
                    <a:lnTo>
                      <a:pt x="13500" y="6171"/>
                    </a:lnTo>
                    <a:lnTo>
                      <a:pt x="13500" y="4628"/>
                    </a:lnTo>
                    <a:lnTo>
                      <a:pt x="11340" y="4628"/>
                    </a:lnTo>
                    <a:close/>
                  </a:path>
                  <a:path w="21600" h="21600" extrusionOk="0">
                    <a:moveTo>
                      <a:pt x="13500" y="4628"/>
                    </a:moveTo>
                    <a:lnTo>
                      <a:pt x="13500" y="6171"/>
                    </a:lnTo>
                    <a:lnTo>
                      <a:pt x="15660" y="6171"/>
                    </a:lnTo>
                    <a:lnTo>
                      <a:pt x="15660" y="4628"/>
                    </a:lnTo>
                    <a:lnTo>
                      <a:pt x="13500" y="4628"/>
                    </a:lnTo>
                    <a:close/>
                  </a:path>
                  <a:path w="21600" h="21600" extrusionOk="0">
                    <a:moveTo>
                      <a:pt x="15660" y="4628"/>
                    </a:moveTo>
                    <a:lnTo>
                      <a:pt x="15660" y="6171"/>
                    </a:lnTo>
                    <a:lnTo>
                      <a:pt x="17820" y="6171"/>
                    </a:lnTo>
                    <a:lnTo>
                      <a:pt x="17820" y="4628"/>
                    </a:lnTo>
                    <a:lnTo>
                      <a:pt x="15660" y="4628"/>
                    </a:lnTo>
                    <a:close/>
                  </a:path>
                  <a:path w="21600" h="21600" extrusionOk="0">
                    <a:moveTo>
                      <a:pt x="17820" y="4628"/>
                    </a:moveTo>
                    <a:lnTo>
                      <a:pt x="17820" y="6171"/>
                    </a:lnTo>
                    <a:lnTo>
                      <a:pt x="19980" y="6171"/>
                    </a:lnTo>
                    <a:lnTo>
                      <a:pt x="19980" y="4628"/>
                    </a:lnTo>
                    <a:lnTo>
                      <a:pt x="17820" y="4628"/>
                    </a:lnTo>
                    <a:close/>
                  </a:path>
                  <a:path w="21600" h="21600" extrusionOk="0">
                    <a:moveTo>
                      <a:pt x="1620" y="6171"/>
                    </a:moveTo>
                    <a:lnTo>
                      <a:pt x="1620" y="7714"/>
                    </a:lnTo>
                    <a:lnTo>
                      <a:pt x="3779" y="7714"/>
                    </a:lnTo>
                    <a:lnTo>
                      <a:pt x="3779" y="6171"/>
                    </a:lnTo>
                    <a:lnTo>
                      <a:pt x="1620" y="6171"/>
                    </a:lnTo>
                    <a:close/>
                  </a:path>
                  <a:path w="21600" h="21600" extrusionOk="0">
                    <a:moveTo>
                      <a:pt x="3779" y="6171"/>
                    </a:moveTo>
                    <a:lnTo>
                      <a:pt x="3779" y="7714"/>
                    </a:lnTo>
                    <a:lnTo>
                      <a:pt x="5940" y="7714"/>
                    </a:lnTo>
                    <a:lnTo>
                      <a:pt x="5940" y="6171"/>
                    </a:lnTo>
                    <a:lnTo>
                      <a:pt x="3779" y="6171"/>
                    </a:lnTo>
                    <a:close/>
                  </a:path>
                  <a:path w="21600" h="21600" extrusionOk="0">
                    <a:moveTo>
                      <a:pt x="5940" y="6171"/>
                    </a:moveTo>
                    <a:lnTo>
                      <a:pt x="5940" y="7714"/>
                    </a:lnTo>
                    <a:lnTo>
                      <a:pt x="8100" y="7714"/>
                    </a:lnTo>
                    <a:lnTo>
                      <a:pt x="8100" y="6171"/>
                    </a:lnTo>
                    <a:lnTo>
                      <a:pt x="5940" y="6171"/>
                    </a:lnTo>
                    <a:close/>
                  </a:path>
                  <a:path w="21600" h="21600" extrusionOk="0">
                    <a:moveTo>
                      <a:pt x="8100" y="6171"/>
                    </a:moveTo>
                    <a:lnTo>
                      <a:pt x="8100" y="7714"/>
                    </a:lnTo>
                    <a:lnTo>
                      <a:pt x="10260" y="7714"/>
                    </a:lnTo>
                    <a:lnTo>
                      <a:pt x="10260" y="6171"/>
                    </a:lnTo>
                    <a:lnTo>
                      <a:pt x="8100" y="6171"/>
                    </a:lnTo>
                    <a:close/>
                  </a:path>
                  <a:path w="21600" h="21600" extrusionOk="0">
                    <a:moveTo>
                      <a:pt x="10260" y="6171"/>
                    </a:moveTo>
                    <a:lnTo>
                      <a:pt x="10260" y="7714"/>
                    </a:lnTo>
                    <a:lnTo>
                      <a:pt x="12419" y="7714"/>
                    </a:lnTo>
                    <a:lnTo>
                      <a:pt x="12419" y="6171"/>
                    </a:lnTo>
                    <a:lnTo>
                      <a:pt x="10260" y="6171"/>
                    </a:lnTo>
                    <a:close/>
                  </a:path>
                  <a:path w="21600" h="21600" extrusionOk="0">
                    <a:moveTo>
                      <a:pt x="12419" y="6171"/>
                    </a:moveTo>
                    <a:lnTo>
                      <a:pt x="12419" y="7714"/>
                    </a:lnTo>
                    <a:lnTo>
                      <a:pt x="14580" y="7714"/>
                    </a:lnTo>
                    <a:lnTo>
                      <a:pt x="14580" y="6171"/>
                    </a:lnTo>
                    <a:lnTo>
                      <a:pt x="12419" y="6171"/>
                    </a:lnTo>
                    <a:close/>
                  </a:path>
                  <a:path w="21600" h="21600" extrusionOk="0">
                    <a:moveTo>
                      <a:pt x="14580" y="6171"/>
                    </a:moveTo>
                    <a:lnTo>
                      <a:pt x="14580" y="7714"/>
                    </a:lnTo>
                    <a:lnTo>
                      <a:pt x="16740" y="7714"/>
                    </a:lnTo>
                    <a:lnTo>
                      <a:pt x="16740" y="6171"/>
                    </a:lnTo>
                    <a:lnTo>
                      <a:pt x="14580" y="6171"/>
                    </a:lnTo>
                    <a:close/>
                  </a:path>
                  <a:path w="21600" h="21600" extrusionOk="0">
                    <a:moveTo>
                      <a:pt x="16740" y="6171"/>
                    </a:moveTo>
                    <a:lnTo>
                      <a:pt x="16740" y="7714"/>
                    </a:lnTo>
                    <a:lnTo>
                      <a:pt x="18900" y="7714"/>
                    </a:lnTo>
                    <a:lnTo>
                      <a:pt x="18900" y="6171"/>
                    </a:lnTo>
                    <a:lnTo>
                      <a:pt x="16740" y="6171"/>
                    </a:lnTo>
                    <a:close/>
                  </a:path>
                  <a:path w="21600" h="21600" extrusionOk="0">
                    <a:moveTo>
                      <a:pt x="18900" y="6171"/>
                    </a:moveTo>
                    <a:lnTo>
                      <a:pt x="18900" y="7714"/>
                    </a:lnTo>
                    <a:lnTo>
                      <a:pt x="21060" y="7714"/>
                    </a:lnTo>
                    <a:lnTo>
                      <a:pt x="21060" y="6171"/>
                    </a:lnTo>
                    <a:lnTo>
                      <a:pt x="18900" y="6171"/>
                    </a:lnTo>
                    <a:close/>
                  </a:path>
                  <a:path w="21600" h="21600" extrusionOk="0">
                    <a:moveTo>
                      <a:pt x="540" y="7714"/>
                    </a:moveTo>
                    <a:lnTo>
                      <a:pt x="540" y="9257"/>
                    </a:lnTo>
                    <a:lnTo>
                      <a:pt x="2700" y="9257"/>
                    </a:lnTo>
                    <a:lnTo>
                      <a:pt x="2700" y="7714"/>
                    </a:lnTo>
                    <a:lnTo>
                      <a:pt x="540" y="7714"/>
                    </a:lnTo>
                    <a:close/>
                  </a:path>
                  <a:path w="21600" h="21600" extrusionOk="0">
                    <a:moveTo>
                      <a:pt x="2700" y="7714"/>
                    </a:moveTo>
                    <a:lnTo>
                      <a:pt x="2700" y="9257"/>
                    </a:lnTo>
                    <a:lnTo>
                      <a:pt x="4860" y="9257"/>
                    </a:lnTo>
                    <a:lnTo>
                      <a:pt x="4860" y="7714"/>
                    </a:lnTo>
                    <a:lnTo>
                      <a:pt x="2700" y="7714"/>
                    </a:lnTo>
                    <a:close/>
                  </a:path>
                  <a:path w="21600" h="21600" extrusionOk="0">
                    <a:moveTo>
                      <a:pt x="4860" y="7714"/>
                    </a:moveTo>
                    <a:lnTo>
                      <a:pt x="4860" y="9257"/>
                    </a:lnTo>
                    <a:lnTo>
                      <a:pt x="7020" y="9257"/>
                    </a:lnTo>
                    <a:lnTo>
                      <a:pt x="7020" y="7714"/>
                    </a:lnTo>
                    <a:lnTo>
                      <a:pt x="4860" y="7714"/>
                    </a:lnTo>
                    <a:close/>
                  </a:path>
                  <a:path w="21600" h="21600" extrusionOk="0">
                    <a:moveTo>
                      <a:pt x="7020" y="7714"/>
                    </a:moveTo>
                    <a:lnTo>
                      <a:pt x="7020" y="9257"/>
                    </a:lnTo>
                    <a:lnTo>
                      <a:pt x="9180" y="9257"/>
                    </a:lnTo>
                    <a:lnTo>
                      <a:pt x="9180" y="7714"/>
                    </a:lnTo>
                    <a:lnTo>
                      <a:pt x="7020" y="7714"/>
                    </a:lnTo>
                    <a:close/>
                  </a:path>
                  <a:path w="21600" h="21600" extrusionOk="0">
                    <a:moveTo>
                      <a:pt x="9180" y="7714"/>
                    </a:moveTo>
                    <a:lnTo>
                      <a:pt x="9180" y="9257"/>
                    </a:lnTo>
                    <a:lnTo>
                      <a:pt x="11340" y="9257"/>
                    </a:lnTo>
                    <a:lnTo>
                      <a:pt x="11340" y="7714"/>
                    </a:lnTo>
                    <a:lnTo>
                      <a:pt x="9180" y="7714"/>
                    </a:lnTo>
                    <a:close/>
                  </a:path>
                  <a:path w="21600" h="21600" extrusionOk="0">
                    <a:moveTo>
                      <a:pt x="11340" y="7714"/>
                    </a:moveTo>
                    <a:lnTo>
                      <a:pt x="11340" y="9257"/>
                    </a:lnTo>
                    <a:lnTo>
                      <a:pt x="13500" y="9257"/>
                    </a:lnTo>
                    <a:lnTo>
                      <a:pt x="13500" y="7714"/>
                    </a:lnTo>
                    <a:lnTo>
                      <a:pt x="11340" y="7714"/>
                    </a:lnTo>
                    <a:close/>
                  </a:path>
                  <a:path w="21600" h="21600" extrusionOk="0">
                    <a:moveTo>
                      <a:pt x="13500" y="7714"/>
                    </a:moveTo>
                    <a:lnTo>
                      <a:pt x="13500" y="9257"/>
                    </a:lnTo>
                    <a:lnTo>
                      <a:pt x="15660" y="9257"/>
                    </a:lnTo>
                    <a:lnTo>
                      <a:pt x="15660" y="7714"/>
                    </a:lnTo>
                    <a:lnTo>
                      <a:pt x="13500" y="7714"/>
                    </a:lnTo>
                    <a:close/>
                  </a:path>
                  <a:path w="21600" h="21600" extrusionOk="0">
                    <a:moveTo>
                      <a:pt x="15660" y="7714"/>
                    </a:moveTo>
                    <a:lnTo>
                      <a:pt x="15660" y="9257"/>
                    </a:lnTo>
                    <a:lnTo>
                      <a:pt x="17820" y="9257"/>
                    </a:lnTo>
                    <a:lnTo>
                      <a:pt x="17820" y="7714"/>
                    </a:lnTo>
                    <a:lnTo>
                      <a:pt x="15660" y="7714"/>
                    </a:lnTo>
                    <a:close/>
                  </a:path>
                  <a:path w="21600" h="21600" extrusionOk="0">
                    <a:moveTo>
                      <a:pt x="17820" y="7714"/>
                    </a:moveTo>
                    <a:lnTo>
                      <a:pt x="17820" y="9257"/>
                    </a:lnTo>
                    <a:lnTo>
                      <a:pt x="19980" y="9257"/>
                    </a:lnTo>
                    <a:lnTo>
                      <a:pt x="19980" y="7714"/>
                    </a:lnTo>
                    <a:lnTo>
                      <a:pt x="17820" y="7714"/>
                    </a:lnTo>
                    <a:close/>
                  </a:path>
                  <a:path w="21600" h="21600" extrusionOk="0">
                    <a:moveTo>
                      <a:pt x="1620" y="9257"/>
                    </a:moveTo>
                    <a:lnTo>
                      <a:pt x="1620" y="10800"/>
                    </a:lnTo>
                    <a:lnTo>
                      <a:pt x="3779" y="10800"/>
                    </a:lnTo>
                    <a:lnTo>
                      <a:pt x="3779" y="9257"/>
                    </a:lnTo>
                    <a:lnTo>
                      <a:pt x="1620" y="9257"/>
                    </a:lnTo>
                    <a:close/>
                  </a:path>
                  <a:path w="21600" h="21600" extrusionOk="0">
                    <a:moveTo>
                      <a:pt x="3779" y="9257"/>
                    </a:moveTo>
                    <a:lnTo>
                      <a:pt x="3779" y="10800"/>
                    </a:lnTo>
                    <a:lnTo>
                      <a:pt x="5940" y="10800"/>
                    </a:lnTo>
                    <a:lnTo>
                      <a:pt x="5940" y="9257"/>
                    </a:lnTo>
                    <a:lnTo>
                      <a:pt x="3779" y="9257"/>
                    </a:lnTo>
                    <a:close/>
                  </a:path>
                  <a:path w="21600" h="21600" extrusionOk="0">
                    <a:moveTo>
                      <a:pt x="5940" y="9257"/>
                    </a:moveTo>
                    <a:lnTo>
                      <a:pt x="5940" y="10800"/>
                    </a:lnTo>
                    <a:lnTo>
                      <a:pt x="8100" y="10800"/>
                    </a:lnTo>
                    <a:lnTo>
                      <a:pt x="8100" y="9257"/>
                    </a:lnTo>
                    <a:lnTo>
                      <a:pt x="5940" y="9257"/>
                    </a:lnTo>
                    <a:close/>
                  </a:path>
                  <a:path w="21600" h="21600" extrusionOk="0">
                    <a:moveTo>
                      <a:pt x="8100" y="9257"/>
                    </a:moveTo>
                    <a:lnTo>
                      <a:pt x="8100" y="10800"/>
                    </a:lnTo>
                    <a:lnTo>
                      <a:pt x="10260" y="10800"/>
                    </a:lnTo>
                    <a:lnTo>
                      <a:pt x="10260" y="9257"/>
                    </a:lnTo>
                    <a:lnTo>
                      <a:pt x="8100" y="9257"/>
                    </a:lnTo>
                    <a:close/>
                  </a:path>
                  <a:path w="21600" h="21600" extrusionOk="0">
                    <a:moveTo>
                      <a:pt x="10260" y="9257"/>
                    </a:moveTo>
                    <a:lnTo>
                      <a:pt x="10260" y="10800"/>
                    </a:lnTo>
                    <a:lnTo>
                      <a:pt x="12419" y="10800"/>
                    </a:lnTo>
                    <a:lnTo>
                      <a:pt x="12419" y="9257"/>
                    </a:lnTo>
                    <a:lnTo>
                      <a:pt x="10260" y="9257"/>
                    </a:lnTo>
                    <a:close/>
                  </a:path>
                  <a:path w="21600" h="21600" extrusionOk="0">
                    <a:moveTo>
                      <a:pt x="12419" y="9257"/>
                    </a:moveTo>
                    <a:lnTo>
                      <a:pt x="12419" y="10800"/>
                    </a:lnTo>
                    <a:lnTo>
                      <a:pt x="14580" y="10800"/>
                    </a:lnTo>
                    <a:lnTo>
                      <a:pt x="14580" y="9257"/>
                    </a:lnTo>
                    <a:lnTo>
                      <a:pt x="12419" y="9257"/>
                    </a:lnTo>
                    <a:close/>
                  </a:path>
                  <a:path w="21600" h="21600" extrusionOk="0">
                    <a:moveTo>
                      <a:pt x="14580" y="9257"/>
                    </a:moveTo>
                    <a:lnTo>
                      <a:pt x="14580" y="10800"/>
                    </a:lnTo>
                    <a:lnTo>
                      <a:pt x="16740" y="10800"/>
                    </a:lnTo>
                    <a:lnTo>
                      <a:pt x="16740" y="9257"/>
                    </a:lnTo>
                    <a:lnTo>
                      <a:pt x="14580" y="9257"/>
                    </a:lnTo>
                    <a:close/>
                  </a:path>
                  <a:path w="21600" h="21600" extrusionOk="0">
                    <a:moveTo>
                      <a:pt x="16740" y="9257"/>
                    </a:moveTo>
                    <a:lnTo>
                      <a:pt x="16740" y="10800"/>
                    </a:lnTo>
                    <a:lnTo>
                      <a:pt x="18900" y="10800"/>
                    </a:lnTo>
                    <a:lnTo>
                      <a:pt x="18900" y="9257"/>
                    </a:lnTo>
                    <a:lnTo>
                      <a:pt x="16740" y="9257"/>
                    </a:lnTo>
                    <a:close/>
                  </a:path>
                  <a:path w="21600" h="21600" extrusionOk="0">
                    <a:moveTo>
                      <a:pt x="18900" y="9257"/>
                    </a:moveTo>
                    <a:lnTo>
                      <a:pt x="18900" y="10800"/>
                    </a:lnTo>
                    <a:lnTo>
                      <a:pt x="21060" y="10800"/>
                    </a:lnTo>
                    <a:lnTo>
                      <a:pt x="21060" y="9257"/>
                    </a:lnTo>
                    <a:lnTo>
                      <a:pt x="18900" y="9257"/>
                    </a:lnTo>
                    <a:close/>
                  </a:path>
                  <a:path w="21600" h="21600" extrusionOk="0">
                    <a:moveTo>
                      <a:pt x="540" y="10800"/>
                    </a:moveTo>
                    <a:lnTo>
                      <a:pt x="540" y="12342"/>
                    </a:lnTo>
                    <a:lnTo>
                      <a:pt x="2700" y="12342"/>
                    </a:lnTo>
                    <a:lnTo>
                      <a:pt x="2700" y="10800"/>
                    </a:lnTo>
                    <a:lnTo>
                      <a:pt x="540" y="10800"/>
                    </a:lnTo>
                    <a:close/>
                  </a:path>
                  <a:path w="21600" h="21600" extrusionOk="0">
                    <a:moveTo>
                      <a:pt x="2700" y="10800"/>
                    </a:moveTo>
                    <a:lnTo>
                      <a:pt x="2700" y="12342"/>
                    </a:lnTo>
                    <a:lnTo>
                      <a:pt x="4860" y="12342"/>
                    </a:lnTo>
                    <a:lnTo>
                      <a:pt x="4860" y="10800"/>
                    </a:lnTo>
                    <a:lnTo>
                      <a:pt x="2700" y="10800"/>
                    </a:lnTo>
                    <a:close/>
                  </a:path>
                  <a:path w="21600" h="21600" extrusionOk="0">
                    <a:moveTo>
                      <a:pt x="4860" y="10800"/>
                    </a:moveTo>
                    <a:lnTo>
                      <a:pt x="4860" y="12342"/>
                    </a:lnTo>
                    <a:lnTo>
                      <a:pt x="7020" y="12342"/>
                    </a:lnTo>
                    <a:lnTo>
                      <a:pt x="7020" y="10800"/>
                    </a:lnTo>
                    <a:lnTo>
                      <a:pt x="4860" y="10800"/>
                    </a:lnTo>
                    <a:close/>
                  </a:path>
                  <a:path w="21600" h="21600" extrusionOk="0">
                    <a:moveTo>
                      <a:pt x="7020" y="10800"/>
                    </a:moveTo>
                    <a:lnTo>
                      <a:pt x="7020" y="12342"/>
                    </a:lnTo>
                    <a:lnTo>
                      <a:pt x="9180" y="12342"/>
                    </a:lnTo>
                    <a:lnTo>
                      <a:pt x="9180" y="10800"/>
                    </a:lnTo>
                    <a:lnTo>
                      <a:pt x="7020" y="10800"/>
                    </a:lnTo>
                    <a:close/>
                  </a:path>
                  <a:path w="21600" h="21600" extrusionOk="0">
                    <a:moveTo>
                      <a:pt x="9180" y="10800"/>
                    </a:moveTo>
                    <a:lnTo>
                      <a:pt x="9180" y="12342"/>
                    </a:lnTo>
                    <a:lnTo>
                      <a:pt x="11340" y="12342"/>
                    </a:lnTo>
                    <a:lnTo>
                      <a:pt x="11340" y="10800"/>
                    </a:lnTo>
                    <a:lnTo>
                      <a:pt x="9180" y="10800"/>
                    </a:lnTo>
                    <a:close/>
                  </a:path>
                  <a:path w="21600" h="21600" extrusionOk="0">
                    <a:moveTo>
                      <a:pt x="11340" y="10800"/>
                    </a:moveTo>
                    <a:lnTo>
                      <a:pt x="11340" y="12342"/>
                    </a:lnTo>
                    <a:lnTo>
                      <a:pt x="13500" y="12342"/>
                    </a:lnTo>
                    <a:lnTo>
                      <a:pt x="13500" y="10800"/>
                    </a:lnTo>
                    <a:lnTo>
                      <a:pt x="11340" y="10800"/>
                    </a:lnTo>
                    <a:close/>
                  </a:path>
                  <a:path w="21600" h="21600" extrusionOk="0">
                    <a:moveTo>
                      <a:pt x="13500" y="10800"/>
                    </a:moveTo>
                    <a:lnTo>
                      <a:pt x="13500" y="12342"/>
                    </a:lnTo>
                    <a:lnTo>
                      <a:pt x="15660" y="12342"/>
                    </a:lnTo>
                    <a:lnTo>
                      <a:pt x="15660" y="10800"/>
                    </a:lnTo>
                    <a:lnTo>
                      <a:pt x="13500" y="10800"/>
                    </a:lnTo>
                    <a:close/>
                  </a:path>
                  <a:path w="21600" h="21600" extrusionOk="0">
                    <a:moveTo>
                      <a:pt x="15660" y="10800"/>
                    </a:moveTo>
                    <a:lnTo>
                      <a:pt x="15660" y="12342"/>
                    </a:lnTo>
                    <a:lnTo>
                      <a:pt x="17820" y="12342"/>
                    </a:lnTo>
                    <a:lnTo>
                      <a:pt x="17820" y="10800"/>
                    </a:lnTo>
                    <a:lnTo>
                      <a:pt x="15660" y="10800"/>
                    </a:lnTo>
                    <a:close/>
                  </a:path>
                  <a:path w="21600" h="21600" extrusionOk="0">
                    <a:moveTo>
                      <a:pt x="17820" y="10800"/>
                    </a:moveTo>
                    <a:lnTo>
                      <a:pt x="17820" y="12342"/>
                    </a:lnTo>
                    <a:lnTo>
                      <a:pt x="19980" y="12342"/>
                    </a:lnTo>
                    <a:lnTo>
                      <a:pt x="19980" y="10800"/>
                    </a:lnTo>
                    <a:lnTo>
                      <a:pt x="17820" y="10800"/>
                    </a:lnTo>
                    <a:close/>
                  </a:path>
                  <a:path w="21600" h="21600" extrusionOk="0">
                    <a:moveTo>
                      <a:pt x="1620" y="12342"/>
                    </a:moveTo>
                    <a:lnTo>
                      <a:pt x="1620" y="13885"/>
                    </a:lnTo>
                    <a:lnTo>
                      <a:pt x="3779" y="13885"/>
                    </a:lnTo>
                    <a:lnTo>
                      <a:pt x="3779" y="12342"/>
                    </a:lnTo>
                    <a:lnTo>
                      <a:pt x="1620" y="12342"/>
                    </a:lnTo>
                    <a:close/>
                  </a:path>
                  <a:path w="21600" h="21600" extrusionOk="0">
                    <a:moveTo>
                      <a:pt x="3779" y="12342"/>
                    </a:moveTo>
                    <a:lnTo>
                      <a:pt x="3779" y="13885"/>
                    </a:lnTo>
                    <a:lnTo>
                      <a:pt x="5940" y="13885"/>
                    </a:lnTo>
                    <a:lnTo>
                      <a:pt x="5940" y="12342"/>
                    </a:lnTo>
                    <a:lnTo>
                      <a:pt x="3779" y="12342"/>
                    </a:lnTo>
                    <a:close/>
                  </a:path>
                  <a:path w="21600" h="21600" extrusionOk="0">
                    <a:moveTo>
                      <a:pt x="5940" y="12342"/>
                    </a:moveTo>
                    <a:lnTo>
                      <a:pt x="5940" y="13885"/>
                    </a:lnTo>
                    <a:lnTo>
                      <a:pt x="8100" y="13885"/>
                    </a:lnTo>
                    <a:lnTo>
                      <a:pt x="8100" y="12342"/>
                    </a:lnTo>
                    <a:lnTo>
                      <a:pt x="5940" y="12342"/>
                    </a:lnTo>
                    <a:close/>
                  </a:path>
                  <a:path w="21600" h="21600" extrusionOk="0">
                    <a:moveTo>
                      <a:pt x="8100" y="12342"/>
                    </a:moveTo>
                    <a:lnTo>
                      <a:pt x="8100" y="13885"/>
                    </a:lnTo>
                    <a:lnTo>
                      <a:pt x="10260" y="13885"/>
                    </a:lnTo>
                    <a:lnTo>
                      <a:pt x="10260" y="12342"/>
                    </a:lnTo>
                    <a:lnTo>
                      <a:pt x="8100" y="12342"/>
                    </a:lnTo>
                    <a:close/>
                  </a:path>
                  <a:path w="21600" h="21600" extrusionOk="0">
                    <a:moveTo>
                      <a:pt x="10260" y="12342"/>
                    </a:moveTo>
                    <a:lnTo>
                      <a:pt x="10260" y="13885"/>
                    </a:lnTo>
                    <a:lnTo>
                      <a:pt x="12419" y="13885"/>
                    </a:lnTo>
                    <a:lnTo>
                      <a:pt x="12419" y="12342"/>
                    </a:lnTo>
                    <a:lnTo>
                      <a:pt x="10260" y="12342"/>
                    </a:lnTo>
                    <a:close/>
                  </a:path>
                  <a:path w="21600" h="21600" extrusionOk="0">
                    <a:moveTo>
                      <a:pt x="12419" y="12342"/>
                    </a:moveTo>
                    <a:lnTo>
                      <a:pt x="12419" y="13885"/>
                    </a:lnTo>
                    <a:lnTo>
                      <a:pt x="14580" y="13885"/>
                    </a:lnTo>
                    <a:lnTo>
                      <a:pt x="14580" y="12342"/>
                    </a:lnTo>
                    <a:lnTo>
                      <a:pt x="12419" y="12342"/>
                    </a:lnTo>
                    <a:close/>
                  </a:path>
                  <a:path w="21600" h="21600" extrusionOk="0">
                    <a:moveTo>
                      <a:pt x="14580" y="12342"/>
                    </a:moveTo>
                    <a:lnTo>
                      <a:pt x="14580" y="13885"/>
                    </a:lnTo>
                    <a:lnTo>
                      <a:pt x="16740" y="13885"/>
                    </a:lnTo>
                    <a:lnTo>
                      <a:pt x="16740" y="12342"/>
                    </a:lnTo>
                    <a:lnTo>
                      <a:pt x="14580" y="12342"/>
                    </a:lnTo>
                    <a:close/>
                  </a:path>
                  <a:path w="21600" h="21600" extrusionOk="0">
                    <a:moveTo>
                      <a:pt x="16740" y="12342"/>
                    </a:moveTo>
                    <a:lnTo>
                      <a:pt x="16740" y="13885"/>
                    </a:lnTo>
                    <a:lnTo>
                      <a:pt x="18900" y="13885"/>
                    </a:lnTo>
                    <a:lnTo>
                      <a:pt x="18900" y="12342"/>
                    </a:lnTo>
                    <a:lnTo>
                      <a:pt x="16740" y="12342"/>
                    </a:lnTo>
                    <a:close/>
                  </a:path>
                  <a:path w="21600" h="21600" extrusionOk="0">
                    <a:moveTo>
                      <a:pt x="18900" y="12342"/>
                    </a:moveTo>
                    <a:lnTo>
                      <a:pt x="18900" y="13885"/>
                    </a:lnTo>
                    <a:lnTo>
                      <a:pt x="21060" y="13885"/>
                    </a:lnTo>
                    <a:lnTo>
                      <a:pt x="21060" y="12342"/>
                    </a:lnTo>
                    <a:lnTo>
                      <a:pt x="18900" y="12342"/>
                    </a:lnTo>
                    <a:close/>
                  </a:path>
                  <a:path w="21600" h="21600" extrusionOk="0">
                    <a:moveTo>
                      <a:pt x="540" y="13885"/>
                    </a:moveTo>
                    <a:lnTo>
                      <a:pt x="540" y="15428"/>
                    </a:lnTo>
                    <a:lnTo>
                      <a:pt x="2700" y="15428"/>
                    </a:lnTo>
                    <a:lnTo>
                      <a:pt x="2700" y="13885"/>
                    </a:lnTo>
                    <a:lnTo>
                      <a:pt x="540" y="13885"/>
                    </a:lnTo>
                    <a:close/>
                  </a:path>
                  <a:path w="21600" h="21600" extrusionOk="0">
                    <a:moveTo>
                      <a:pt x="2700" y="13885"/>
                    </a:moveTo>
                    <a:lnTo>
                      <a:pt x="2700" y="15428"/>
                    </a:lnTo>
                    <a:lnTo>
                      <a:pt x="4860" y="15428"/>
                    </a:lnTo>
                    <a:lnTo>
                      <a:pt x="4860" y="13885"/>
                    </a:lnTo>
                    <a:lnTo>
                      <a:pt x="2700" y="13885"/>
                    </a:lnTo>
                    <a:close/>
                  </a:path>
                  <a:path w="21600" h="21600" extrusionOk="0">
                    <a:moveTo>
                      <a:pt x="4860" y="13885"/>
                    </a:moveTo>
                    <a:lnTo>
                      <a:pt x="4860" y="15428"/>
                    </a:lnTo>
                    <a:lnTo>
                      <a:pt x="7020" y="15428"/>
                    </a:lnTo>
                    <a:lnTo>
                      <a:pt x="7020" y="13885"/>
                    </a:lnTo>
                    <a:lnTo>
                      <a:pt x="4860" y="13885"/>
                    </a:lnTo>
                    <a:close/>
                  </a:path>
                  <a:path w="21600" h="21600" extrusionOk="0">
                    <a:moveTo>
                      <a:pt x="7020" y="13885"/>
                    </a:moveTo>
                    <a:lnTo>
                      <a:pt x="7020" y="15428"/>
                    </a:lnTo>
                    <a:lnTo>
                      <a:pt x="9180" y="15428"/>
                    </a:lnTo>
                    <a:lnTo>
                      <a:pt x="9180" y="13885"/>
                    </a:lnTo>
                    <a:lnTo>
                      <a:pt x="7020" y="13885"/>
                    </a:lnTo>
                    <a:close/>
                  </a:path>
                  <a:path w="21600" h="21600" extrusionOk="0">
                    <a:moveTo>
                      <a:pt x="9180" y="13885"/>
                    </a:moveTo>
                    <a:lnTo>
                      <a:pt x="9180" y="15428"/>
                    </a:lnTo>
                    <a:lnTo>
                      <a:pt x="11340" y="15428"/>
                    </a:lnTo>
                    <a:lnTo>
                      <a:pt x="11340" y="13885"/>
                    </a:lnTo>
                    <a:lnTo>
                      <a:pt x="9180" y="13885"/>
                    </a:lnTo>
                    <a:close/>
                  </a:path>
                  <a:path w="21600" h="21600" extrusionOk="0">
                    <a:moveTo>
                      <a:pt x="11340" y="13885"/>
                    </a:moveTo>
                    <a:lnTo>
                      <a:pt x="11340" y="15428"/>
                    </a:lnTo>
                    <a:lnTo>
                      <a:pt x="13500" y="15428"/>
                    </a:lnTo>
                    <a:lnTo>
                      <a:pt x="13500" y="13885"/>
                    </a:lnTo>
                    <a:lnTo>
                      <a:pt x="11340" y="13885"/>
                    </a:lnTo>
                    <a:close/>
                  </a:path>
                  <a:path w="21600" h="21600" extrusionOk="0">
                    <a:moveTo>
                      <a:pt x="13500" y="13885"/>
                    </a:moveTo>
                    <a:lnTo>
                      <a:pt x="13500" y="15428"/>
                    </a:lnTo>
                    <a:lnTo>
                      <a:pt x="15660" y="15428"/>
                    </a:lnTo>
                    <a:lnTo>
                      <a:pt x="15660" y="13885"/>
                    </a:lnTo>
                    <a:lnTo>
                      <a:pt x="13500" y="13885"/>
                    </a:lnTo>
                    <a:close/>
                  </a:path>
                  <a:path w="21600" h="21600" extrusionOk="0">
                    <a:moveTo>
                      <a:pt x="15660" y="13885"/>
                    </a:moveTo>
                    <a:lnTo>
                      <a:pt x="15660" y="15428"/>
                    </a:lnTo>
                    <a:lnTo>
                      <a:pt x="17820" y="15428"/>
                    </a:lnTo>
                    <a:lnTo>
                      <a:pt x="17820" y="13885"/>
                    </a:lnTo>
                    <a:lnTo>
                      <a:pt x="15660" y="13885"/>
                    </a:lnTo>
                    <a:close/>
                  </a:path>
                  <a:path w="21600" h="21600" extrusionOk="0">
                    <a:moveTo>
                      <a:pt x="17820" y="13885"/>
                    </a:moveTo>
                    <a:lnTo>
                      <a:pt x="17820" y="15428"/>
                    </a:lnTo>
                    <a:lnTo>
                      <a:pt x="19980" y="15428"/>
                    </a:lnTo>
                    <a:lnTo>
                      <a:pt x="19980" y="13885"/>
                    </a:lnTo>
                    <a:lnTo>
                      <a:pt x="17820" y="13885"/>
                    </a:lnTo>
                    <a:close/>
                  </a:path>
                  <a:path w="21600" h="21600" extrusionOk="0">
                    <a:moveTo>
                      <a:pt x="1620" y="15428"/>
                    </a:moveTo>
                    <a:lnTo>
                      <a:pt x="1620" y="16971"/>
                    </a:lnTo>
                    <a:lnTo>
                      <a:pt x="3779" y="16971"/>
                    </a:lnTo>
                    <a:lnTo>
                      <a:pt x="3779" y="15428"/>
                    </a:lnTo>
                    <a:lnTo>
                      <a:pt x="1620" y="15428"/>
                    </a:lnTo>
                    <a:close/>
                  </a:path>
                  <a:path w="21600" h="21600" extrusionOk="0">
                    <a:moveTo>
                      <a:pt x="3779" y="15428"/>
                    </a:moveTo>
                    <a:lnTo>
                      <a:pt x="3779" y="16971"/>
                    </a:lnTo>
                    <a:lnTo>
                      <a:pt x="5940" y="16971"/>
                    </a:lnTo>
                    <a:lnTo>
                      <a:pt x="5940" y="15428"/>
                    </a:lnTo>
                    <a:lnTo>
                      <a:pt x="3779" y="15428"/>
                    </a:lnTo>
                    <a:close/>
                  </a:path>
                  <a:path w="21600" h="21600" extrusionOk="0">
                    <a:moveTo>
                      <a:pt x="5940" y="15428"/>
                    </a:moveTo>
                    <a:lnTo>
                      <a:pt x="5940" y="16971"/>
                    </a:lnTo>
                    <a:lnTo>
                      <a:pt x="8100" y="16971"/>
                    </a:lnTo>
                    <a:lnTo>
                      <a:pt x="8100" y="15428"/>
                    </a:lnTo>
                    <a:lnTo>
                      <a:pt x="5940" y="15428"/>
                    </a:lnTo>
                    <a:close/>
                  </a:path>
                  <a:path w="21600" h="21600" extrusionOk="0">
                    <a:moveTo>
                      <a:pt x="8100" y="15428"/>
                    </a:moveTo>
                    <a:lnTo>
                      <a:pt x="8100" y="16971"/>
                    </a:lnTo>
                    <a:lnTo>
                      <a:pt x="10260" y="16971"/>
                    </a:lnTo>
                    <a:lnTo>
                      <a:pt x="10260" y="15428"/>
                    </a:lnTo>
                    <a:lnTo>
                      <a:pt x="8100" y="15428"/>
                    </a:lnTo>
                    <a:close/>
                  </a:path>
                  <a:path w="21600" h="21600" extrusionOk="0">
                    <a:moveTo>
                      <a:pt x="10260" y="15428"/>
                    </a:moveTo>
                    <a:lnTo>
                      <a:pt x="10260" y="16971"/>
                    </a:lnTo>
                    <a:lnTo>
                      <a:pt x="12419" y="16971"/>
                    </a:lnTo>
                    <a:lnTo>
                      <a:pt x="12419" y="15428"/>
                    </a:lnTo>
                    <a:lnTo>
                      <a:pt x="10260" y="15428"/>
                    </a:lnTo>
                    <a:close/>
                  </a:path>
                  <a:path w="21600" h="21600" extrusionOk="0">
                    <a:moveTo>
                      <a:pt x="12419" y="15428"/>
                    </a:moveTo>
                    <a:lnTo>
                      <a:pt x="12419" y="16971"/>
                    </a:lnTo>
                    <a:lnTo>
                      <a:pt x="14580" y="16971"/>
                    </a:lnTo>
                    <a:lnTo>
                      <a:pt x="14580" y="15428"/>
                    </a:lnTo>
                    <a:lnTo>
                      <a:pt x="12419" y="15428"/>
                    </a:lnTo>
                    <a:close/>
                  </a:path>
                  <a:path w="21600" h="21600" extrusionOk="0">
                    <a:moveTo>
                      <a:pt x="14580" y="15428"/>
                    </a:moveTo>
                    <a:lnTo>
                      <a:pt x="14580" y="16971"/>
                    </a:lnTo>
                    <a:lnTo>
                      <a:pt x="16740" y="16971"/>
                    </a:lnTo>
                    <a:lnTo>
                      <a:pt x="16740" y="15428"/>
                    </a:lnTo>
                    <a:lnTo>
                      <a:pt x="14580" y="15428"/>
                    </a:lnTo>
                    <a:close/>
                  </a:path>
                  <a:path w="21600" h="21600" extrusionOk="0">
                    <a:moveTo>
                      <a:pt x="16740" y="15428"/>
                    </a:moveTo>
                    <a:lnTo>
                      <a:pt x="16740" y="16971"/>
                    </a:lnTo>
                    <a:lnTo>
                      <a:pt x="18900" y="16971"/>
                    </a:lnTo>
                    <a:lnTo>
                      <a:pt x="18900" y="15428"/>
                    </a:lnTo>
                    <a:lnTo>
                      <a:pt x="16740" y="15428"/>
                    </a:lnTo>
                    <a:close/>
                  </a:path>
                  <a:path w="21600" h="21600" extrusionOk="0">
                    <a:moveTo>
                      <a:pt x="18900" y="15428"/>
                    </a:moveTo>
                    <a:lnTo>
                      <a:pt x="18900" y="16971"/>
                    </a:lnTo>
                    <a:lnTo>
                      <a:pt x="21060" y="16971"/>
                    </a:lnTo>
                    <a:lnTo>
                      <a:pt x="21060" y="15428"/>
                    </a:lnTo>
                    <a:lnTo>
                      <a:pt x="18900" y="15428"/>
                    </a:lnTo>
                    <a:close/>
                  </a:path>
                  <a:path w="21600" h="21600" extrusionOk="0">
                    <a:moveTo>
                      <a:pt x="540" y="16971"/>
                    </a:moveTo>
                    <a:lnTo>
                      <a:pt x="540" y="18514"/>
                    </a:lnTo>
                    <a:lnTo>
                      <a:pt x="2700" y="18514"/>
                    </a:lnTo>
                    <a:lnTo>
                      <a:pt x="2700" y="16971"/>
                    </a:lnTo>
                    <a:lnTo>
                      <a:pt x="540" y="16971"/>
                    </a:lnTo>
                    <a:close/>
                  </a:path>
                  <a:path w="21600" h="21600" extrusionOk="0">
                    <a:moveTo>
                      <a:pt x="2700" y="16971"/>
                    </a:moveTo>
                    <a:lnTo>
                      <a:pt x="2700" y="18514"/>
                    </a:lnTo>
                    <a:lnTo>
                      <a:pt x="4860" y="18514"/>
                    </a:lnTo>
                    <a:lnTo>
                      <a:pt x="4860" y="16971"/>
                    </a:lnTo>
                    <a:lnTo>
                      <a:pt x="2700" y="16971"/>
                    </a:lnTo>
                    <a:close/>
                  </a:path>
                  <a:path w="21600" h="21600" extrusionOk="0">
                    <a:moveTo>
                      <a:pt x="4860" y="16971"/>
                    </a:moveTo>
                    <a:lnTo>
                      <a:pt x="4860" y="18514"/>
                    </a:lnTo>
                    <a:lnTo>
                      <a:pt x="7020" y="18514"/>
                    </a:lnTo>
                    <a:lnTo>
                      <a:pt x="7020" y="16971"/>
                    </a:lnTo>
                    <a:lnTo>
                      <a:pt x="4860" y="16971"/>
                    </a:lnTo>
                    <a:close/>
                  </a:path>
                  <a:path w="21600" h="21600" extrusionOk="0">
                    <a:moveTo>
                      <a:pt x="7020" y="16971"/>
                    </a:moveTo>
                    <a:lnTo>
                      <a:pt x="7020" y="18514"/>
                    </a:lnTo>
                    <a:lnTo>
                      <a:pt x="9180" y="18514"/>
                    </a:lnTo>
                    <a:lnTo>
                      <a:pt x="9180" y="16971"/>
                    </a:lnTo>
                    <a:lnTo>
                      <a:pt x="7020" y="16971"/>
                    </a:lnTo>
                    <a:close/>
                  </a:path>
                  <a:path w="21600" h="21600" extrusionOk="0">
                    <a:moveTo>
                      <a:pt x="9180" y="16971"/>
                    </a:moveTo>
                    <a:lnTo>
                      <a:pt x="9180" y="18514"/>
                    </a:lnTo>
                    <a:lnTo>
                      <a:pt x="11340" y="18514"/>
                    </a:lnTo>
                    <a:lnTo>
                      <a:pt x="11340" y="16971"/>
                    </a:lnTo>
                    <a:lnTo>
                      <a:pt x="9180" y="16971"/>
                    </a:lnTo>
                    <a:close/>
                  </a:path>
                  <a:path w="21600" h="21600" extrusionOk="0">
                    <a:moveTo>
                      <a:pt x="11340" y="16971"/>
                    </a:moveTo>
                    <a:lnTo>
                      <a:pt x="11340" y="18514"/>
                    </a:lnTo>
                    <a:lnTo>
                      <a:pt x="13500" y="18514"/>
                    </a:lnTo>
                    <a:lnTo>
                      <a:pt x="13500" y="16971"/>
                    </a:lnTo>
                    <a:lnTo>
                      <a:pt x="11340" y="16971"/>
                    </a:lnTo>
                    <a:close/>
                  </a:path>
                  <a:path w="21600" h="21600" extrusionOk="0">
                    <a:moveTo>
                      <a:pt x="13500" y="16971"/>
                    </a:moveTo>
                    <a:lnTo>
                      <a:pt x="13500" y="18514"/>
                    </a:lnTo>
                    <a:lnTo>
                      <a:pt x="15660" y="18514"/>
                    </a:lnTo>
                    <a:lnTo>
                      <a:pt x="15660" y="16971"/>
                    </a:lnTo>
                    <a:lnTo>
                      <a:pt x="13500" y="16971"/>
                    </a:lnTo>
                    <a:close/>
                  </a:path>
                  <a:path w="21600" h="21600" extrusionOk="0">
                    <a:moveTo>
                      <a:pt x="15660" y="16971"/>
                    </a:moveTo>
                    <a:lnTo>
                      <a:pt x="15660" y="18514"/>
                    </a:lnTo>
                    <a:lnTo>
                      <a:pt x="17820" y="18514"/>
                    </a:lnTo>
                    <a:lnTo>
                      <a:pt x="17820" y="16971"/>
                    </a:lnTo>
                    <a:lnTo>
                      <a:pt x="15660" y="16971"/>
                    </a:lnTo>
                    <a:close/>
                  </a:path>
                  <a:path w="21600" h="21600" extrusionOk="0">
                    <a:moveTo>
                      <a:pt x="17820" y="16971"/>
                    </a:moveTo>
                    <a:lnTo>
                      <a:pt x="17820" y="18514"/>
                    </a:lnTo>
                    <a:lnTo>
                      <a:pt x="19980" y="18514"/>
                    </a:lnTo>
                    <a:lnTo>
                      <a:pt x="19980" y="16971"/>
                    </a:lnTo>
                    <a:lnTo>
                      <a:pt x="17820" y="16971"/>
                    </a:lnTo>
                    <a:close/>
                  </a:path>
                  <a:path w="21600" h="21600" extrusionOk="0">
                    <a:moveTo>
                      <a:pt x="1620" y="18514"/>
                    </a:moveTo>
                    <a:lnTo>
                      <a:pt x="1620" y="20057"/>
                    </a:lnTo>
                    <a:lnTo>
                      <a:pt x="3779" y="20057"/>
                    </a:lnTo>
                    <a:lnTo>
                      <a:pt x="3779" y="18514"/>
                    </a:lnTo>
                    <a:lnTo>
                      <a:pt x="1620" y="18514"/>
                    </a:lnTo>
                    <a:close/>
                  </a:path>
                  <a:path w="21600" h="21600" extrusionOk="0">
                    <a:moveTo>
                      <a:pt x="3779" y="18514"/>
                    </a:moveTo>
                    <a:lnTo>
                      <a:pt x="3779" y="20057"/>
                    </a:lnTo>
                    <a:lnTo>
                      <a:pt x="5940" y="20057"/>
                    </a:lnTo>
                    <a:lnTo>
                      <a:pt x="5940" y="18514"/>
                    </a:lnTo>
                    <a:lnTo>
                      <a:pt x="3779" y="18514"/>
                    </a:lnTo>
                    <a:close/>
                  </a:path>
                  <a:path w="21600" h="21600" extrusionOk="0">
                    <a:moveTo>
                      <a:pt x="5940" y="18514"/>
                    </a:moveTo>
                    <a:lnTo>
                      <a:pt x="5940" y="20057"/>
                    </a:lnTo>
                    <a:lnTo>
                      <a:pt x="8100" y="20057"/>
                    </a:lnTo>
                    <a:lnTo>
                      <a:pt x="8100" y="18514"/>
                    </a:lnTo>
                    <a:lnTo>
                      <a:pt x="5940" y="18514"/>
                    </a:lnTo>
                    <a:close/>
                  </a:path>
                  <a:path w="21600" h="21600" extrusionOk="0">
                    <a:moveTo>
                      <a:pt x="8100" y="18514"/>
                    </a:moveTo>
                    <a:lnTo>
                      <a:pt x="8100" y="20057"/>
                    </a:lnTo>
                    <a:lnTo>
                      <a:pt x="10260" y="20057"/>
                    </a:lnTo>
                    <a:lnTo>
                      <a:pt x="10260" y="18514"/>
                    </a:lnTo>
                    <a:lnTo>
                      <a:pt x="8100" y="18514"/>
                    </a:lnTo>
                    <a:close/>
                  </a:path>
                  <a:path w="21600" h="21600" extrusionOk="0">
                    <a:moveTo>
                      <a:pt x="10260" y="18514"/>
                    </a:moveTo>
                    <a:lnTo>
                      <a:pt x="10260" y="20057"/>
                    </a:lnTo>
                    <a:lnTo>
                      <a:pt x="12419" y="20057"/>
                    </a:lnTo>
                    <a:lnTo>
                      <a:pt x="12419" y="18514"/>
                    </a:lnTo>
                    <a:lnTo>
                      <a:pt x="10260" y="18514"/>
                    </a:lnTo>
                    <a:close/>
                  </a:path>
                  <a:path w="21600" h="21600" extrusionOk="0">
                    <a:moveTo>
                      <a:pt x="12419" y="18514"/>
                    </a:moveTo>
                    <a:lnTo>
                      <a:pt x="12419" y="20057"/>
                    </a:lnTo>
                    <a:lnTo>
                      <a:pt x="14580" y="20057"/>
                    </a:lnTo>
                    <a:lnTo>
                      <a:pt x="14580" y="18514"/>
                    </a:lnTo>
                    <a:lnTo>
                      <a:pt x="12419" y="18514"/>
                    </a:lnTo>
                    <a:close/>
                  </a:path>
                  <a:path w="21600" h="21600" extrusionOk="0">
                    <a:moveTo>
                      <a:pt x="14580" y="18514"/>
                    </a:moveTo>
                    <a:lnTo>
                      <a:pt x="14580" y="20057"/>
                    </a:lnTo>
                    <a:lnTo>
                      <a:pt x="16740" y="20057"/>
                    </a:lnTo>
                    <a:lnTo>
                      <a:pt x="16740" y="18514"/>
                    </a:lnTo>
                    <a:lnTo>
                      <a:pt x="14580" y="18514"/>
                    </a:lnTo>
                    <a:close/>
                  </a:path>
                  <a:path w="21600" h="21600" extrusionOk="0">
                    <a:moveTo>
                      <a:pt x="16740" y="18514"/>
                    </a:moveTo>
                    <a:lnTo>
                      <a:pt x="16740" y="20057"/>
                    </a:lnTo>
                    <a:lnTo>
                      <a:pt x="18900" y="20057"/>
                    </a:lnTo>
                    <a:lnTo>
                      <a:pt x="18900" y="18514"/>
                    </a:lnTo>
                    <a:lnTo>
                      <a:pt x="16740" y="18514"/>
                    </a:lnTo>
                    <a:close/>
                  </a:path>
                  <a:path w="21600" h="21600" extrusionOk="0">
                    <a:moveTo>
                      <a:pt x="18900" y="18514"/>
                    </a:moveTo>
                    <a:lnTo>
                      <a:pt x="18900" y="20057"/>
                    </a:lnTo>
                    <a:lnTo>
                      <a:pt x="21060" y="20057"/>
                    </a:lnTo>
                    <a:lnTo>
                      <a:pt x="21060" y="18514"/>
                    </a:lnTo>
                    <a:lnTo>
                      <a:pt x="18900" y="18514"/>
                    </a:lnTo>
                    <a:close/>
                  </a:path>
                  <a:path w="21600" h="21600" extrusionOk="0">
                    <a:moveTo>
                      <a:pt x="540" y="20057"/>
                    </a:moveTo>
                    <a:lnTo>
                      <a:pt x="540" y="21600"/>
                    </a:lnTo>
                    <a:lnTo>
                      <a:pt x="2700" y="21600"/>
                    </a:lnTo>
                    <a:lnTo>
                      <a:pt x="2700" y="20057"/>
                    </a:lnTo>
                    <a:lnTo>
                      <a:pt x="540" y="20057"/>
                    </a:lnTo>
                    <a:close/>
                  </a:path>
                  <a:path w="21600" h="21600" extrusionOk="0">
                    <a:moveTo>
                      <a:pt x="2700" y="20057"/>
                    </a:moveTo>
                    <a:lnTo>
                      <a:pt x="2700" y="21600"/>
                    </a:lnTo>
                    <a:lnTo>
                      <a:pt x="4860" y="21600"/>
                    </a:lnTo>
                    <a:lnTo>
                      <a:pt x="4860" y="20057"/>
                    </a:lnTo>
                    <a:lnTo>
                      <a:pt x="2700" y="20057"/>
                    </a:lnTo>
                    <a:close/>
                  </a:path>
                  <a:path w="21600" h="21600" extrusionOk="0">
                    <a:moveTo>
                      <a:pt x="4860" y="20057"/>
                    </a:moveTo>
                    <a:lnTo>
                      <a:pt x="4860" y="21600"/>
                    </a:lnTo>
                    <a:lnTo>
                      <a:pt x="7020" y="21600"/>
                    </a:lnTo>
                    <a:lnTo>
                      <a:pt x="7020" y="20057"/>
                    </a:lnTo>
                    <a:lnTo>
                      <a:pt x="4860" y="20057"/>
                    </a:lnTo>
                    <a:close/>
                  </a:path>
                  <a:path w="21600" h="21600" extrusionOk="0">
                    <a:moveTo>
                      <a:pt x="7020" y="20057"/>
                    </a:moveTo>
                    <a:lnTo>
                      <a:pt x="7020" y="21600"/>
                    </a:lnTo>
                    <a:lnTo>
                      <a:pt x="9180" y="21600"/>
                    </a:lnTo>
                    <a:lnTo>
                      <a:pt x="9180" y="20057"/>
                    </a:lnTo>
                    <a:lnTo>
                      <a:pt x="7020" y="20057"/>
                    </a:lnTo>
                    <a:close/>
                  </a:path>
                  <a:path w="21600" h="21600" extrusionOk="0">
                    <a:moveTo>
                      <a:pt x="9180" y="20057"/>
                    </a:moveTo>
                    <a:lnTo>
                      <a:pt x="9180" y="21600"/>
                    </a:lnTo>
                    <a:lnTo>
                      <a:pt x="11340" y="21600"/>
                    </a:lnTo>
                    <a:lnTo>
                      <a:pt x="11340" y="20057"/>
                    </a:lnTo>
                    <a:lnTo>
                      <a:pt x="9180" y="20057"/>
                    </a:lnTo>
                    <a:close/>
                  </a:path>
                  <a:path w="21600" h="21600" extrusionOk="0">
                    <a:moveTo>
                      <a:pt x="11340" y="20057"/>
                    </a:moveTo>
                    <a:lnTo>
                      <a:pt x="11340" y="21600"/>
                    </a:lnTo>
                    <a:lnTo>
                      <a:pt x="13500" y="21600"/>
                    </a:lnTo>
                    <a:lnTo>
                      <a:pt x="13500" y="20057"/>
                    </a:lnTo>
                    <a:lnTo>
                      <a:pt x="11340" y="20057"/>
                    </a:lnTo>
                    <a:close/>
                  </a:path>
                  <a:path w="21600" h="21600" extrusionOk="0">
                    <a:moveTo>
                      <a:pt x="13500" y="20057"/>
                    </a:moveTo>
                    <a:lnTo>
                      <a:pt x="13500" y="21600"/>
                    </a:lnTo>
                    <a:lnTo>
                      <a:pt x="15660" y="21600"/>
                    </a:lnTo>
                    <a:lnTo>
                      <a:pt x="15660" y="20057"/>
                    </a:lnTo>
                    <a:lnTo>
                      <a:pt x="13500" y="20057"/>
                    </a:lnTo>
                    <a:close/>
                  </a:path>
                  <a:path w="21600" h="21600" extrusionOk="0">
                    <a:moveTo>
                      <a:pt x="15660" y="20057"/>
                    </a:moveTo>
                    <a:lnTo>
                      <a:pt x="15660" y="21600"/>
                    </a:lnTo>
                    <a:lnTo>
                      <a:pt x="17820" y="21600"/>
                    </a:lnTo>
                    <a:lnTo>
                      <a:pt x="17820" y="20057"/>
                    </a:lnTo>
                    <a:lnTo>
                      <a:pt x="15660" y="20057"/>
                    </a:lnTo>
                    <a:close/>
                  </a:path>
                  <a:path w="21600" h="21600" extrusionOk="0">
                    <a:moveTo>
                      <a:pt x="17820" y="20057"/>
                    </a:moveTo>
                    <a:lnTo>
                      <a:pt x="17820" y="21600"/>
                    </a:lnTo>
                    <a:lnTo>
                      <a:pt x="19980" y="21600"/>
                    </a:lnTo>
                    <a:lnTo>
                      <a:pt x="19980" y="20057"/>
                    </a:lnTo>
                    <a:lnTo>
                      <a:pt x="17820" y="20057"/>
                    </a:lnTo>
                    <a:close/>
                  </a:path>
                  <a:path w="21600" h="21600" extrusionOk="0">
                    <a:moveTo>
                      <a:pt x="19980" y="4628"/>
                    </a:moveTo>
                    <a:lnTo>
                      <a:pt x="21060" y="4628"/>
                    </a:lnTo>
                    <a:lnTo>
                      <a:pt x="21060" y="6171"/>
                    </a:lnTo>
                    <a:lnTo>
                      <a:pt x="19980" y="6171"/>
                    </a:lnTo>
                    <a:lnTo>
                      <a:pt x="19980" y="4628"/>
                    </a:lnTo>
                    <a:close/>
                  </a:path>
                </a:pathLst>
              </a:custGeom>
              <a:solidFill>
                <a:srgbClr val="9966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9" name="正方形/長方形 28"/>
            <p:cNvSpPr/>
            <p:nvPr/>
          </p:nvSpPr>
          <p:spPr>
            <a:xfrm>
              <a:off x="2349305" y="3755572"/>
              <a:ext cx="1164591" cy="56321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400" dirty="0" smtClean="0"/>
                <a:t>工場</a:t>
              </a:r>
              <a:endParaRPr kumimoji="1" lang="ja-JP" altLang="en-US" sz="2400" dirty="0"/>
            </a:p>
          </p:txBody>
        </p:sp>
        <p:sp>
          <p:nvSpPr>
            <p:cNvPr id="32" name="正方形/長方形 31"/>
            <p:cNvSpPr/>
            <p:nvPr/>
          </p:nvSpPr>
          <p:spPr>
            <a:xfrm>
              <a:off x="5726521" y="3755572"/>
              <a:ext cx="1164591" cy="56321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smtClean="0"/>
                <a:t>住民</a:t>
              </a:r>
              <a:endParaRPr kumimoji="1" lang="ja-JP" altLang="en-US" sz="2400" dirty="0"/>
            </a:p>
          </p:txBody>
        </p:sp>
      </p:grpSp>
      <p:sp>
        <p:nvSpPr>
          <p:cNvPr id="5" name="テキスト ボックス 4"/>
          <p:cNvSpPr txBox="1"/>
          <p:nvPr/>
        </p:nvSpPr>
        <p:spPr>
          <a:xfrm>
            <a:off x="2081663" y="4213772"/>
            <a:ext cx="5330305" cy="523220"/>
          </a:xfrm>
          <a:prstGeom prst="rect">
            <a:avLst/>
          </a:prstGeom>
          <a:noFill/>
        </p:spPr>
        <p:txBody>
          <a:bodyPr wrap="none" rtlCol="0">
            <a:spAutoFit/>
          </a:bodyPr>
          <a:lstStyle/>
          <a:p>
            <a:r>
              <a:rPr kumimoji="1" lang="ja-JP" altLang="en-US" sz="2800" dirty="0" smtClean="0"/>
              <a:t>互いの音が聞きあえていない状態</a:t>
            </a:r>
            <a:endParaRPr kumimoji="1" lang="ja-JP" altLang="en-US" sz="2800" dirty="0"/>
          </a:p>
        </p:txBody>
      </p:sp>
      <p:sp>
        <p:nvSpPr>
          <p:cNvPr id="6" name="テキスト ボックス 5"/>
          <p:cNvSpPr txBox="1"/>
          <p:nvPr/>
        </p:nvSpPr>
        <p:spPr>
          <a:xfrm>
            <a:off x="1069365" y="3125564"/>
            <a:ext cx="7354899" cy="461665"/>
          </a:xfrm>
          <a:prstGeom prst="rect">
            <a:avLst/>
          </a:prstGeom>
          <a:noFill/>
        </p:spPr>
        <p:txBody>
          <a:bodyPr wrap="none" rtlCol="0">
            <a:spAutoFit/>
          </a:bodyPr>
          <a:lstStyle/>
          <a:p>
            <a:r>
              <a:rPr kumimoji="1" lang="ja-JP" altLang="en-US" sz="2400" dirty="0" smtClean="0"/>
              <a:t>工場が行うイベントや活動に住民が興味を持っていない</a:t>
            </a:r>
            <a:endParaRPr kumimoji="1" lang="ja-JP" altLang="en-US" sz="2400" dirty="0"/>
          </a:p>
        </p:txBody>
      </p:sp>
      <p:sp>
        <p:nvSpPr>
          <p:cNvPr id="19" name="テキスト ボックス 18"/>
          <p:cNvSpPr txBox="1"/>
          <p:nvPr/>
        </p:nvSpPr>
        <p:spPr>
          <a:xfrm>
            <a:off x="3739047" y="1623933"/>
            <a:ext cx="902368" cy="923330"/>
          </a:xfrm>
          <a:prstGeom prst="rect">
            <a:avLst/>
          </a:prstGeom>
          <a:noFill/>
        </p:spPr>
        <p:txBody>
          <a:bodyPr wrap="square" rtlCol="0">
            <a:spAutoFit/>
          </a:bodyPr>
          <a:lstStyle/>
          <a:p>
            <a:pPr algn="ctr"/>
            <a:r>
              <a:rPr kumimoji="1" lang="en-US" altLang="ja-JP" sz="5400" b="1" dirty="0" smtClean="0"/>
              <a:t>+</a:t>
            </a:r>
            <a:endParaRPr kumimoji="1" lang="ja-JP" altLang="en-US" sz="5400" b="1" dirty="0"/>
          </a:p>
        </p:txBody>
      </p:sp>
      <p:sp>
        <p:nvSpPr>
          <p:cNvPr id="20" name="下矢印 19"/>
          <p:cNvSpPr/>
          <p:nvPr/>
        </p:nvSpPr>
        <p:spPr>
          <a:xfrm>
            <a:off x="4311610" y="3664468"/>
            <a:ext cx="505326" cy="3918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342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8582" y="794140"/>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25" name="角丸四角形 24"/>
          <p:cNvSpPr/>
          <p:nvPr/>
        </p:nvSpPr>
        <p:spPr>
          <a:xfrm>
            <a:off x="55875" y="158731"/>
            <a:ext cx="9016796" cy="463982"/>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金管タウン　神立</a:t>
            </a:r>
            <a:endParaRPr lang="ja-JP" altLang="en-US" sz="2400" b="1" dirty="0">
              <a:solidFill>
                <a:schemeClr val="tx1"/>
              </a:solidFill>
            </a:endParaRPr>
          </a:p>
        </p:txBody>
      </p:sp>
      <p:sp>
        <p:nvSpPr>
          <p:cNvPr id="2" name="テキスト ボックス 1"/>
          <p:cNvSpPr txBox="1"/>
          <p:nvPr/>
        </p:nvSpPr>
        <p:spPr>
          <a:xfrm>
            <a:off x="278534" y="896724"/>
            <a:ext cx="3057247" cy="523220"/>
          </a:xfrm>
          <a:prstGeom prst="rect">
            <a:avLst/>
          </a:prstGeom>
          <a:noFill/>
        </p:spPr>
        <p:txBody>
          <a:bodyPr wrap="none" rtlCol="0">
            <a:spAutoFit/>
          </a:bodyPr>
          <a:lstStyle/>
          <a:p>
            <a:r>
              <a:rPr kumimoji="1" lang="ja-JP" altLang="en-US" sz="2800" dirty="0" smtClean="0"/>
              <a:t>神立地区</a:t>
            </a:r>
            <a:r>
              <a:rPr lang="ja-JP" altLang="en-US" sz="2800" dirty="0" smtClean="0"/>
              <a:t>の将来像</a:t>
            </a:r>
            <a:endParaRPr kumimoji="1" lang="ja-JP" altLang="en-US" sz="2800" dirty="0"/>
          </a:p>
        </p:txBody>
      </p:sp>
      <p:sp>
        <p:nvSpPr>
          <p:cNvPr id="5" name="テキスト ボックス 4"/>
          <p:cNvSpPr txBox="1"/>
          <p:nvPr/>
        </p:nvSpPr>
        <p:spPr>
          <a:xfrm>
            <a:off x="1870883" y="3435600"/>
            <a:ext cx="5367175" cy="523220"/>
          </a:xfrm>
          <a:prstGeom prst="rect">
            <a:avLst/>
          </a:prstGeom>
          <a:noFill/>
        </p:spPr>
        <p:txBody>
          <a:bodyPr wrap="none" rtlCol="0">
            <a:spAutoFit/>
          </a:bodyPr>
          <a:lstStyle/>
          <a:p>
            <a:pPr algn="ctr"/>
            <a:r>
              <a:rPr kumimoji="1" lang="ja-JP" altLang="en-US" sz="2800" dirty="0" smtClean="0"/>
              <a:t>音を１つに揃えて音楽にメリハリを</a:t>
            </a:r>
            <a:endParaRPr kumimoji="1" lang="ja-JP" altLang="en-US" sz="2800" dirty="0"/>
          </a:p>
        </p:txBody>
      </p:sp>
      <p:sp>
        <p:nvSpPr>
          <p:cNvPr id="6" name="テキスト ボックス 5"/>
          <p:cNvSpPr txBox="1"/>
          <p:nvPr/>
        </p:nvSpPr>
        <p:spPr>
          <a:xfrm>
            <a:off x="1724399" y="1861295"/>
            <a:ext cx="5649303" cy="461665"/>
          </a:xfrm>
          <a:prstGeom prst="rect">
            <a:avLst/>
          </a:prstGeom>
          <a:noFill/>
        </p:spPr>
        <p:txBody>
          <a:bodyPr wrap="none" rtlCol="0">
            <a:spAutoFit/>
          </a:bodyPr>
          <a:lstStyle/>
          <a:p>
            <a:r>
              <a:rPr kumimoji="1" lang="ja-JP" altLang="en-US" sz="2400" dirty="0" smtClean="0"/>
              <a:t>工場</a:t>
            </a:r>
            <a:r>
              <a:rPr lang="ja-JP" altLang="en-US" sz="2400" dirty="0" smtClean="0"/>
              <a:t>と住民との</a:t>
            </a:r>
            <a:r>
              <a:rPr lang="ja-JP" altLang="en-US" sz="2400" dirty="0" smtClean="0">
                <a:solidFill>
                  <a:srgbClr val="FF66FF"/>
                </a:solidFill>
              </a:rPr>
              <a:t>相互理解・コミュニティ形成</a:t>
            </a:r>
            <a:endParaRPr kumimoji="1" lang="en-US" altLang="ja-JP" sz="2400" dirty="0" smtClean="0">
              <a:solidFill>
                <a:srgbClr val="FF66FF"/>
              </a:solidFill>
            </a:endParaRPr>
          </a:p>
        </p:txBody>
      </p:sp>
      <p:pic>
        <p:nvPicPr>
          <p:cNvPr id="23" name="Picture 3" descr="C:\Users\山縣　杏香\AppData\Local\Microsoft\Windows\Temporary Internet Files\Content.IE5\7OYM7MOE\MC900079072[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783" y="4909398"/>
            <a:ext cx="2611658" cy="14752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http://t.pimg.jp/008/635/777/1/863577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68903" y="5618106"/>
            <a:ext cx="3434461" cy="766501"/>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線コネクタ 29"/>
          <p:cNvCxnSpPr/>
          <p:nvPr/>
        </p:nvCxnSpPr>
        <p:spPr>
          <a:xfrm>
            <a:off x="301483" y="6384608"/>
            <a:ext cx="85410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31" name="正方形/長方形 30"/>
          <p:cNvSpPr/>
          <p:nvPr/>
        </p:nvSpPr>
        <p:spPr>
          <a:xfrm>
            <a:off x="5679410" y="4393455"/>
            <a:ext cx="1164591" cy="56321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400" dirty="0" smtClean="0"/>
              <a:t>住民</a:t>
            </a:r>
            <a:endParaRPr kumimoji="1" lang="ja-JP" altLang="en-US" sz="2400" dirty="0"/>
          </a:p>
        </p:txBody>
      </p:sp>
      <p:pic>
        <p:nvPicPr>
          <p:cNvPr id="38" name="Picture 3" descr="C:\Users\山縣　杏香\AppData\Local\Microsoft\Windows\Temporary Internet Files\Content.IE5\08ON69E6\MC900441798[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1230856">
            <a:off x="3434425" y="5019839"/>
            <a:ext cx="983576" cy="93149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C:\Users\山縣　杏香\AppData\Local\Microsoft\Windows\Temporary Internet Files\Content.IE5\08ON69E6\MC900441798[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9483765">
            <a:off x="4128043" y="5509567"/>
            <a:ext cx="983576" cy="983576"/>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2250830" y="4393455"/>
            <a:ext cx="1164591" cy="56321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400" dirty="0" smtClean="0"/>
              <a:t>工場</a:t>
            </a:r>
            <a:endParaRPr kumimoji="1" lang="ja-JP" altLang="en-US" sz="2400" dirty="0"/>
          </a:p>
        </p:txBody>
      </p:sp>
      <p:sp>
        <p:nvSpPr>
          <p:cNvPr id="26" name="下矢印 25"/>
          <p:cNvSpPr/>
          <p:nvPr/>
        </p:nvSpPr>
        <p:spPr>
          <a:xfrm>
            <a:off x="4150574" y="2626499"/>
            <a:ext cx="796954" cy="490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16887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84" name="Group 2"/>
          <p:cNvGrpSpPr>
            <a:grpSpLocks noChangeAspect="1"/>
          </p:cNvGrpSpPr>
          <p:nvPr/>
        </p:nvGrpSpPr>
        <p:grpSpPr bwMode="auto">
          <a:xfrm>
            <a:off x="314479" y="3767928"/>
            <a:ext cx="9605376" cy="2815108"/>
            <a:chOff x="342" y="363"/>
            <a:chExt cx="5200" cy="3576"/>
          </a:xfrm>
        </p:grpSpPr>
        <p:sp>
          <p:nvSpPr>
            <p:cNvPr id="85" name="Rectangle 3"/>
            <p:cNvSpPr>
              <a:spLocks noChangeArrowheads="1"/>
            </p:cNvSpPr>
            <p:nvPr/>
          </p:nvSpPr>
          <p:spPr bwMode="auto">
            <a:xfrm>
              <a:off x="354" y="709"/>
              <a:ext cx="4382" cy="3220"/>
            </a:xfrm>
            <a:prstGeom prst="rect">
              <a:avLst/>
            </a:prstGeom>
            <a:solidFill>
              <a:srgbClr val="FFFFFF"/>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ja-JP" altLang="en-US" sz="1350"/>
            </a:p>
          </p:txBody>
        </p:sp>
        <p:grpSp>
          <p:nvGrpSpPr>
            <p:cNvPr id="86" name="Group 4"/>
            <p:cNvGrpSpPr>
              <a:grpSpLocks/>
            </p:cNvGrpSpPr>
            <p:nvPr/>
          </p:nvGrpSpPr>
          <p:grpSpPr bwMode="auto">
            <a:xfrm>
              <a:off x="342" y="568"/>
              <a:ext cx="4377" cy="147"/>
              <a:chOff x="1958" y="2727"/>
              <a:chExt cx="2722" cy="141"/>
            </a:xfrm>
          </p:grpSpPr>
          <p:sp>
            <p:nvSpPr>
              <p:cNvPr id="102" name="Rectangle 5"/>
              <p:cNvSpPr>
                <a:spLocks noChangeArrowheads="1"/>
              </p:cNvSpPr>
              <p:nvPr/>
            </p:nvSpPr>
            <p:spPr bwMode="auto">
              <a:xfrm>
                <a:off x="1958" y="2732"/>
                <a:ext cx="227" cy="136"/>
              </a:xfrm>
              <a:prstGeom prst="rect">
                <a:avLst/>
              </a:prstGeom>
              <a:solidFill>
                <a:srgbClr val="FFFF0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1</a:t>
                </a:r>
              </a:p>
            </p:txBody>
          </p:sp>
          <p:sp>
            <p:nvSpPr>
              <p:cNvPr id="103" name="Rectangle 6"/>
              <p:cNvSpPr>
                <a:spLocks noChangeArrowheads="1"/>
              </p:cNvSpPr>
              <p:nvPr/>
            </p:nvSpPr>
            <p:spPr bwMode="auto">
              <a:xfrm>
                <a:off x="2185" y="2727"/>
                <a:ext cx="227" cy="136"/>
              </a:xfrm>
              <a:prstGeom prst="rect">
                <a:avLst/>
              </a:prstGeom>
              <a:solidFill>
                <a:srgbClr val="FFFF0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2</a:t>
                </a:r>
              </a:p>
            </p:txBody>
          </p:sp>
          <p:sp>
            <p:nvSpPr>
              <p:cNvPr id="104" name="Rectangle 7"/>
              <p:cNvSpPr>
                <a:spLocks noChangeArrowheads="1"/>
              </p:cNvSpPr>
              <p:nvPr/>
            </p:nvSpPr>
            <p:spPr bwMode="auto">
              <a:xfrm>
                <a:off x="2412" y="2727"/>
                <a:ext cx="227" cy="136"/>
              </a:xfrm>
              <a:prstGeom prst="rect">
                <a:avLst/>
              </a:prstGeom>
              <a:solidFill>
                <a:srgbClr val="FFC00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3</a:t>
                </a:r>
              </a:p>
            </p:txBody>
          </p:sp>
          <p:sp>
            <p:nvSpPr>
              <p:cNvPr id="105" name="Rectangle 8"/>
              <p:cNvSpPr>
                <a:spLocks noChangeArrowheads="1"/>
              </p:cNvSpPr>
              <p:nvPr/>
            </p:nvSpPr>
            <p:spPr bwMode="auto">
              <a:xfrm>
                <a:off x="2639" y="2727"/>
                <a:ext cx="227" cy="136"/>
              </a:xfrm>
              <a:prstGeom prst="rect">
                <a:avLst/>
              </a:prstGeom>
              <a:solidFill>
                <a:srgbClr val="FFC00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contourClr>
                  <a:srgbClr val="00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4</a:t>
                </a:r>
              </a:p>
            </p:txBody>
          </p:sp>
          <p:sp>
            <p:nvSpPr>
              <p:cNvPr id="106" name="Rectangle 9"/>
              <p:cNvSpPr>
                <a:spLocks noChangeArrowheads="1"/>
              </p:cNvSpPr>
              <p:nvPr/>
            </p:nvSpPr>
            <p:spPr bwMode="auto">
              <a:xfrm>
                <a:off x="2866" y="2727"/>
                <a:ext cx="227" cy="136"/>
              </a:xfrm>
              <a:prstGeom prst="rect">
                <a:avLst/>
              </a:prstGeom>
              <a:solidFill>
                <a:srgbClr val="92D05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contourClr>
                  <a:srgbClr val="00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5</a:t>
                </a:r>
              </a:p>
            </p:txBody>
          </p:sp>
          <p:sp>
            <p:nvSpPr>
              <p:cNvPr id="107" name="Rectangle 10"/>
              <p:cNvSpPr>
                <a:spLocks noChangeArrowheads="1"/>
              </p:cNvSpPr>
              <p:nvPr/>
            </p:nvSpPr>
            <p:spPr bwMode="auto">
              <a:xfrm>
                <a:off x="3092" y="2727"/>
                <a:ext cx="227" cy="136"/>
              </a:xfrm>
              <a:prstGeom prst="rect">
                <a:avLst/>
              </a:prstGeom>
              <a:solidFill>
                <a:srgbClr val="92D05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contourClr>
                  <a:srgbClr val="00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6</a:t>
                </a:r>
              </a:p>
            </p:txBody>
          </p:sp>
          <p:sp>
            <p:nvSpPr>
              <p:cNvPr id="108" name="Rectangle 11"/>
              <p:cNvSpPr>
                <a:spLocks noChangeArrowheads="1"/>
              </p:cNvSpPr>
              <p:nvPr/>
            </p:nvSpPr>
            <p:spPr bwMode="auto">
              <a:xfrm>
                <a:off x="3319" y="2727"/>
                <a:ext cx="227" cy="136"/>
              </a:xfrm>
              <a:prstGeom prst="rect">
                <a:avLst/>
              </a:prstGeom>
              <a:solidFill>
                <a:srgbClr val="00B0F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contourClr>
                  <a:srgbClr val="00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7</a:t>
                </a:r>
              </a:p>
            </p:txBody>
          </p:sp>
          <p:sp>
            <p:nvSpPr>
              <p:cNvPr id="109" name="Rectangle 12"/>
              <p:cNvSpPr>
                <a:spLocks noChangeArrowheads="1"/>
              </p:cNvSpPr>
              <p:nvPr/>
            </p:nvSpPr>
            <p:spPr bwMode="auto">
              <a:xfrm>
                <a:off x="3546" y="2727"/>
                <a:ext cx="227" cy="136"/>
              </a:xfrm>
              <a:prstGeom prst="rect">
                <a:avLst/>
              </a:prstGeom>
              <a:solidFill>
                <a:srgbClr val="00B0F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contourClr>
                  <a:srgbClr val="00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8</a:t>
                </a:r>
              </a:p>
            </p:txBody>
          </p:sp>
          <p:sp>
            <p:nvSpPr>
              <p:cNvPr id="110" name="Rectangle 13"/>
              <p:cNvSpPr>
                <a:spLocks noChangeArrowheads="1"/>
              </p:cNvSpPr>
              <p:nvPr/>
            </p:nvSpPr>
            <p:spPr bwMode="auto">
              <a:xfrm>
                <a:off x="3773" y="2727"/>
                <a:ext cx="227" cy="136"/>
              </a:xfrm>
              <a:prstGeom prst="rect">
                <a:avLst/>
              </a:prstGeom>
              <a:solidFill>
                <a:srgbClr val="0070C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9</a:t>
                </a:r>
              </a:p>
            </p:txBody>
          </p:sp>
          <p:sp>
            <p:nvSpPr>
              <p:cNvPr id="111" name="Rectangle 14"/>
              <p:cNvSpPr>
                <a:spLocks noChangeArrowheads="1"/>
              </p:cNvSpPr>
              <p:nvPr/>
            </p:nvSpPr>
            <p:spPr bwMode="auto">
              <a:xfrm>
                <a:off x="4000" y="2727"/>
                <a:ext cx="227" cy="136"/>
              </a:xfrm>
              <a:prstGeom prst="rect">
                <a:avLst/>
              </a:prstGeom>
              <a:solidFill>
                <a:srgbClr val="0070C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10</a:t>
                </a:r>
              </a:p>
            </p:txBody>
          </p:sp>
          <p:sp>
            <p:nvSpPr>
              <p:cNvPr id="112" name="Rectangle 15"/>
              <p:cNvSpPr>
                <a:spLocks noChangeArrowheads="1"/>
              </p:cNvSpPr>
              <p:nvPr/>
            </p:nvSpPr>
            <p:spPr bwMode="auto">
              <a:xfrm>
                <a:off x="4227" y="2727"/>
                <a:ext cx="227" cy="136"/>
              </a:xfrm>
              <a:prstGeom prst="rect">
                <a:avLst/>
              </a:prstGeom>
              <a:solidFill>
                <a:srgbClr val="7030A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11</a:t>
                </a:r>
              </a:p>
            </p:txBody>
          </p:sp>
          <p:sp>
            <p:nvSpPr>
              <p:cNvPr id="113" name="Rectangle 16"/>
              <p:cNvSpPr>
                <a:spLocks noChangeArrowheads="1"/>
              </p:cNvSpPr>
              <p:nvPr/>
            </p:nvSpPr>
            <p:spPr bwMode="auto">
              <a:xfrm>
                <a:off x="4453" y="2727"/>
                <a:ext cx="227" cy="136"/>
              </a:xfrm>
              <a:prstGeom prst="rect">
                <a:avLst/>
              </a:prstGeom>
              <a:solidFill>
                <a:srgbClr val="7030A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12</a:t>
                </a:r>
              </a:p>
            </p:txBody>
          </p:sp>
        </p:grpSp>
        <p:sp>
          <p:nvSpPr>
            <p:cNvPr id="87" name="Freeform 20"/>
            <p:cNvSpPr>
              <a:spLocks/>
            </p:cNvSpPr>
            <p:nvPr/>
          </p:nvSpPr>
          <p:spPr bwMode="auto">
            <a:xfrm>
              <a:off x="704" y="48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88" name="Freeform 21"/>
            <p:cNvSpPr>
              <a:spLocks/>
            </p:cNvSpPr>
            <p:nvPr/>
          </p:nvSpPr>
          <p:spPr bwMode="auto">
            <a:xfrm>
              <a:off x="1073"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89" name="Freeform 22"/>
            <p:cNvSpPr>
              <a:spLocks/>
            </p:cNvSpPr>
            <p:nvPr/>
          </p:nvSpPr>
          <p:spPr bwMode="auto">
            <a:xfrm>
              <a:off x="1419" y="48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0" name="Freeform 23"/>
            <p:cNvSpPr>
              <a:spLocks/>
            </p:cNvSpPr>
            <p:nvPr/>
          </p:nvSpPr>
          <p:spPr bwMode="auto">
            <a:xfrm>
              <a:off x="1788"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1" name="Freeform 24"/>
            <p:cNvSpPr>
              <a:spLocks/>
            </p:cNvSpPr>
            <p:nvPr/>
          </p:nvSpPr>
          <p:spPr bwMode="auto">
            <a:xfrm>
              <a:off x="2178" y="48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2" name="Freeform 25"/>
            <p:cNvSpPr>
              <a:spLocks/>
            </p:cNvSpPr>
            <p:nvPr/>
          </p:nvSpPr>
          <p:spPr bwMode="auto">
            <a:xfrm>
              <a:off x="2547"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3" name="Freeform 26"/>
            <p:cNvSpPr>
              <a:spLocks/>
            </p:cNvSpPr>
            <p:nvPr/>
          </p:nvSpPr>
          <p:spPr bwMode="auto">
            <a:xfrm>
              <a:off x="2893" y="48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4" name="Freeform 27"/>
            <p:cNvSpPr>
              <a:spLocks/>
            </p:cNvSpPr>
            <p:nvPr/>
          </p:nvSpPr>
          <p:spPr bwMode="auto">
            <a:xfrm>
              <a:off x="3262"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5" name="Freeform 28"/>
            <p:cNvSpPr>
              <a:spLocks/>
            </p:cNvSpPr>
            <p:nvPr/>
          </p:nvSpPr>
          <p:spPr bwMode="auto">
            <a:xfrm>
              <a:off x="3631" y="49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6" name="Freeform 29"/>
            <p:cNvSpPr>
              <a:spLocks/>
            </p:cNvSpPr>
            <p:nvPr/>
          </p:nvSpPr>
          <p:spPr bwMode="auto">
            <a:xfrm>
              <a:off x="3977"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7" name="Freeform 30"/>
            <p:cNvSpPr>
              <a:spLocks/>
            </p:cNvSpPr>
            <p:nvPr/>
          </p:nvSpPr>
          <p:spPr bwMode="auto">
            <a:xfrm>
              <a:off x="4346" y="49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8" name="Freeform 31"/>
            <p:cNvSpPr>
              <a:spLocks/>
            </p:cNvSpPr>
            <p:nvPr/>
          </p:nvSpPr>
          <p:spPr bwMode="auto">
            <a:xfrm>
              <a:off x="4736"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9" name="Freeform 32"/>
            <p:cNvSpPr>
              <a:spLocks/>
            </p:cNvSpPr>
            <p:nvPr/>
          </p:nvSpPr>
          <p:spPr bwMode="auto">
            <a:xfrm>
              <a:off x="5105" y="49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100" name="Freeform 33"/>
            <p:cNvSpPr>
              <a:spLocks/>
            </p:cNvSpPr>
            <p:nvPr/>
          </p:nvSpPr>
          <p:spPr bwMode="auto">
            <a:xfrm>
              <a:off x="5451"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101" name="Freeform 34"/>
            <p:cNvSpPr>
              <a:spLocks/>
            </p:cNvSpPr>
            <p:nvPr/>
          </p:nvSpPr>
          <p:spPr bwMode="auto">
            <a:xfrm>
              <a:off x="354" y="363"/>
              <a:ext cx="4473" cy="3566"/>
            </a:xfrm>
            <a:custGeom>
              <a:avLst/>
              <a:gdLst>
                <a:gd name="T0" fmla="*/ 0 w 5534"/>
                <a:gd name="T1" fmla="*/ 3447 h 3447"/>
                <a:gd name="T2" fmla="*/ 0 w 5534"/>
                <a:gd name="T3" fmla="*/ 90 h 3447"/>
                <a:gd name="T4" fmla="*/ 91 w 5534"/>
                <a:gd name="T5" fmla="*/ 0 h 3447"/>
                <a:gd name="T6" fmla="*/ 5534 w 5534"/>
                <a:gd name="T7" fmla="*/ 0 h 3447"/>
                <a:gd name="T8" fmla="*/ 5534 w 5534"/>
                <a:gd name="T9" fmla="*/ 3356 h 3447"/>
                <a:gd name="T10" fmla="*/ 5443 w 5534"/>
                <a:gd name="T11" fmla="*/ 3447 h 3447"/>
                <a:gd name="T12" fmla="*/ 0 w 5534"/>
                <a:gd name="T13" fmla="*/ 3447 h 3447"/>
              </a:gdLst>
              <a:ahLst/>
              <a:cxnLst>
                <a:cxn ang="0">
                  <a:pos x="T0" y="T1"/>
                </a:cxn>
                <a:cxn ang="0">
                  <a:pos x="T2" y="T3"/>
                </a:cxn>
                <a:cxn ang="0">
                  <a:pos x="T4" y="T5"/>
                </a:cxn>
                <a:cxn ang="0">
                  <a:pos x="T6" y="T7"/>
                </a:cxn>
                <a:cxn ang="0">
                  <a:pos x="T8" y="T9"/>
                </a:cxn>
                <a:cxn ang="0">
                  <a:pos x="T10" y="T11"/>
                </a:cxn>
                <a:cxn ang="0">
                  <a:pos x="T12" y="T13"/>
                </a:cxn>
              </a:cxnLst>
              <a:rect l="0" t="0" r="r" b="b"/>
              <a:pathLst>
                <a:path w="5534" h="3447">
                  <a:moveTo>
                    <a:pt x="0" y="3447"/>
                  </a:moveTo>
                  <a:lnTo>
                    <a:pt x="0" y="90"/>
                  </a:lnTo>
                  <a:lnTo>
                    <a:pt x="91" y="0"/>
                  </a:lnTo>
                  <a:lnTo>
                    <a:pt x="5534" y="0"/>
                  </a:lnTo>
                  <a:lnTo>
                    <a:pt x="5534" y="3356"/>
                  </a:lnTo>
                  <a:lnTo>
                    <a:pt x="5443" y="3447"/>
                  </a:lnTo>
                  <a:lnTo>
                    <a:pt x="0" y="3447"/>
                  </a:lnTo>
                  <a:close/>
                </a:path>
              </a:pathLst>
            </a:custGeom>
            <a:noFill/>
            <a:ln w="38100" cap="flat" cmpd="sng">
              <a:solidFill>
                <a:srgbClr val="333333"/>
              </a:solidFill>
              <a:prstDash val="solid"/>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grpSp>
      <p:grpSp>
        <p:nvGrpSpPr>
          <p:cNvPr id="147" name="Group 66"/>
          <p:cNvGrpSpPr>
            <a:grpSpLocks/>
          </p:cNvGrpSpPr>
          <p:nvPr/>
        </p:nvGrpSpPr>
        <p:grpSpPr bwMode="auto">
          <a:xfrm>
            <a:off x="9052579" y="6977616"/>
            <a:ext cx="182165" cy="323850"/>
            <a:chOff x="5059" y="3668"/>
            <a:chExt cx="153" cy="272"/>
          </a:xfrm>
        </p:grpSpPr>
        <p:grpSp>
          <p:nvGrpSpPr>
            <p:cNvPr id="148" name="Group 67"/>
            <p:cNvGrpSpPr>
              <a:grpSpLocks/>
            </p:cNvGrpSpPr>
            <p:nvPr/>
          </p:nvGrpSpPr>
          <p:grpSpPr bwMode="auto">
            <a:xfrm>
              <a:off x="5059" y="3668"/>
              <a:ext cx="153" cy="272"/>
              <a:chOff x="1805" y="2478"/>
              <a:chExt cx="408" cy="726"/>
            </a:xfrm>
          </p:grpSpPr>
          <p:sp>
            <p:nvSpPr>
              <p:cNvPr id="153" name="Oval 6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4" name="Oval 6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5" name="Rectangle 7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49" name="Group 71"/>
            <p:cNvGrpSpPr>
              <a:grpSpLocks/>
            </p:cNvGrpSpPr>
            <p:nvPr/>
          </p:nvGrpSpPr>
          <p:grpSpPr bwMode="auto">
            <a:xfrm>
              <a:off x="5059" y="3668"/>
              <a:ext cx="153" cy="272"/>
              <a:chOff x="535" y="2160"/>
              <a:chExt cx="408" cy="726"/>
            </a:xfrm>
          </p:grpSpPr>
          <p:sp>
            <p:nvSpPr>
              <p:cNvPr id="150" name="Oval 72"/>
              <p:cNvSpPr>
                <a:spLocks noChangeArrowheads="1"/>
              </p:cNvSpPr>
              <p:nvPr/>
            </p:nvSpPr>
            <p:spPr bwMode="auto">
              <a:xfrm>
                <a:off x="580" y="2160"/>
                <a:ext cx="317" cy="317"/>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1" name="Oval 73"/>
              <p:cNvSpPr>
                <a:spLocks noChangeArrowheads="1"/>
              </p:cNvSpPr>
              <p:nvPr/>
            </p:nvSpPr>
            <p:spPr bwMode="auto">
              <a:xfrm>
                <a:off x="535" y="2478"/>
                <a:ext cx="408" cy="408"/>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2" name="Rectangle 74"/>
              <p:cNvSpPr>
                <a:spLocks noChangeArrowheads="1"/>
              </p:cNvSpPr>
              <p:nvPr/>
            </p:nvSpPr>
            <p:spPr bwMode="auto">
              <a:xfrm>
                <a:off x="535" y="2704"/>
                <a:ext cx="408" cy="182"/>
              </a:xfrm>
              <a:prstGeom prst="rect">
                <a:avLst/>
              </a:prstGeom>
              <a:solidFill>
                <a:srgbClr val="0080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56" name="Text Box 75"/>
          <p:cNvSpPr txBox="1">
            <a:spLocks noChangeArrowheads="1"/>
          </p:cNvSpPr>
          <p:nvPr/>
        </p:nvSpPr>
        <p:spPr bwMode="auto">
          <a:xfrm>
            <a:off x="8855410" y="7290892"/>
            <a:ext cx="593428" cy="268865"/>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積水樹脂</a:t>
            </a:r>
          </a:p>
        </p:txBody>
      </p:sp>
      <p:grpSp>
        <p:nvGrpSpPr>
          <p:cNvPr id="167" name="Group 86"/>
          <p:cNvGrpSpPr>
            <a:grpSpLocks/>
          </p:cNvGrpSpPr>
          <p:nvPr/>
        </p:nvGrpSpPr>
        <p:grpSpPr bwMode="auto">
          <a:xfrm>
            <a:off x="8513105" y="6981530"/>
            <a:ext cx="182166" cy="323850"/>
            <a:chOff x="4741" y="3667"/>
            <a:chExt cx="153" cy="272"/>
          </a:xfrm>
        </p:grpSpPr>
        <p:grpSp>
          <p:nvGrpSpPr>
            <p:cNvPr id="168" name="Group 87"/>
            <p:cNvGrpSpPr>
              <a:grpSpLocks/>
            </p:cNvGrpSpPr>
            <p:nvPr/>
          </p:nvGrpSpPr>
          <p:grpSpPr bwMode="auto">
            <a:xfrm>
              <a:off x="4741" y="3667"/>
              <a:ext cx="153" cy="272"/>
              <a:chOff x="1805" y="2478"/>
              <a:chExt cx="408" cy="726"/>
            </a:xfrm>
          </p:grpSpPr>
          <p:sp>
            <p:nvSpPr>
              <p:cNvPr id="173" name="Oval 8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4" name="Oval 8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5" name="Rectangle 9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69" name="Group 91"/>
            <p:cNvGrpSpPr>
              <a:grpSpLocks/>
            </p:cNvGrpSpPr>
            <p:nvPr/>
          </p:nvGrpSpPr>
          <p:grpSpPr bwMode="auto">
            <a:xfrm>
              <a:off x="4741" y="3667"/>
              <a:ext cx="153" cy="272"/>
              <a:chOff x="535" y="2160"/>
              <a:chExt cx="408" cy="726"/>
            </a:xfrm>
          </p:grpSpPr>
          <p:sp>
            <p:nvSpPr>
              <p:cNvPr id="170" name="Oval 92"/>
              <p:cNvSpPr>
                <a:spLocks noChangeArrowheads="1"/>
              </p:cNvSpPr>
              <p:nvPr/>
            </p:nvSpPr>
            <p:spPr bwMode="auto">
              <a:xfrm>
                <a:off x="580" y="2160"/>
                <a:ext cx="317" cy="317"/>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1" name="Oval 93"/>
              <p:cNvSpPr>
                <a:spLocks noChangeArrowheads="1"/>
              </p:cNvSpPr>
              <p:nvPr/>
            </p:nvSpPr>
            <p:spPr bwMode="auto">
              <a:xfrm>
                <a:off x="535" y="2478"/>
                <a:ext cx="408" cy="408"/>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2" name="Rectangle 94"/>
              <p:cNvSpPr>
                <a:spLocks noChangeArrowheads="1"/>
              </p:cNvSpPr>
              <p:nvPr/>
            </p:nvSpPr>
            <p:spPr bwMode="auto">
              <a:xfrm>
                <a:off x="535" y="2704"/>
                <a:ext cx="408" cy="182"/>
              </a:xfrm>
              <a:prstGeom prst="rect">
                <a:avLst/>
              </a:prstGeom>
              <a:solidFill>
                <a:srgbClr val="FF99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76" name="Text Box 95"/>
          <p:cNvSpPr txBox="1">
            <a:spLocks noChangeArrowheads="1"/>
          </p:cNvSpPr>
          <p:nvPr/>
        </p:nvSpPr>
        <p:spPr bwMode="auto">
          <a:xfrm>
            <a:off x="8283326" y="7296385"/>
            <a:ext cx="558841" cy="269603"/>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en-US" altLang="ja-JP" sz="1050" dirty="0">
                <a:ea typeface="メイリオ" panose="020B0604030504040204" pitchFamily="50" charset="-128"/>
                <a:cs typeface="メイリオ" panose="020B0604030504040204" pitchFamily="50" charset="-128"/>
              </a:rPr>
              <a:t>TOKIRON</a:t>
            </a:r>
            <a:endParaRPr lang="ja-JP" altLang="en-US" sz="1050" dirty="0">
              <a:ea typeface="メイリオ" panose="020B0604030504040204" pitchFamily="50" charset="-128"/>
              <a:cs typeface="メイリオ" panose="020B0604030504040204" pitchFamily="50" charset="-128"/>
            </a:endParaRPr>
          </a:p>
        </p:txBody>
      </p:sp>
      <p:sp>
        <p:nvSpPr>
          <p:cNvPr id="250" name="テキスト ボックス 249"/>
          <p:cNvSpPr txBox="1"/>
          <p:nvPr/>
        </p:nvSpPr>
        <p:spPr>
          <a:xfrm>
            <a:off x="1167215" y="1698394"/>
            <a:ext cx="6853158" cy="1200329"/>
          </a:xfrm>
          <a:prstGeom prst="rect">
            <a:avLst/>
          </a:prstGeom>
          <a:noFill/>
        </p:spPr>
        <p:txBody>
          <a:bodyPr wrap="none" rtlCol="0">
            <a:spAutoFit/>
          </a:bodyPr>
          <a:lstStyle/>
          <a:p>
            <a:pPr>
              <a:lnSpc>
                <a:spcPct val="150000"/>
              </a:lnSpc>
            </a:pPr>
            <a:r>
              <a:rPr lang="ja-JP" altLang="en-US" sz="2400" dirty="0" smtClean="0"/>
              <a:t>・工場主催、住民・行政参加型の神立地区清掃活動</a:t>
            </a:r>
            <a:endParaRPr lang="en-US" altLang="ja-JP" sz="2400" dirty="0" smtClean="0"/>
          </a:p>
          <a:p>
            <a:pPr>
              <a:lnSpc>
                <a:spcPct val="150000"/>
              </a:lnSpc>
            </a:pPr>
            <a:r>
              <a:rPr lang="ja-JP" altLang="en-US" sz="2400" dirty="0" smtClean="0"/>
              <a:t>・参加特典として景品プレゼント</a:t>
            </a:r>
            <a:endParaRPr lang="en-US" altLang="ja-JP" sz="2400" dirty="0"/>
          </a:p>
        </p:txBody>
      </p:sp>
      <p:sp>
        <p:nvSpPr>
          <p:cNvPr id="139" name="角丸四角形 138"/>
          <p:cNvSpPr/>
          <p:nvPr/>
        </p:nvSpPr>
        <p:spPr>
          <a:xfrm>
            <a:off x="55875" y="158731"/>
            <a:ext cx="9016796" cy="463982"/>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金管タウン　神立</a:t>
            </a:r>
            <a:endParaRPr lang="ja-JP" altLang="en-US" sz="2400" b="1" dirty="0">
              <a:solidFill>
                <a:schemeClr val="tx1"/>
              </a:solidFill>
            </a:endParaRPr>
          </a:p>
        </p:txBody>
      </p:sp>
      <p:sp>
        <p:nvSpPr>
          <p:cNvPr id="3" name="テキスト ボックス 2"/>
          <p:cNvSpPr txBox="1"/>
          <p:nvPr/>
        </p:nvSpPr>
        <p:spPr>
          <a:xfrm>
            <a:off x="3826580" y="3367338"/>
            <a:ext cx="1488310" cy="369332"/>
          </a:xfrm>
          <a:prstGeom prst="rect">
            <a:avLst/>
          </a:prstGeom>
          <a:noFill/>
        </p:spPr>
        <p:txBody>
          <a:bodyPr wrap="square" rtlCol="0">
            <a:spAutoFit/>
          </a:bodyPr>
          <a:lstStyle/>
          <a:p>
            <a:r>
              <a:rPr kumimoji="1" lang="ja-JP" altLang="en-US" dirty="0" smtClean="0"/>
              <a:t>～実施例～</a:t>
            </a:r>
            <a:endParaRPr kumimoji="1" lang="ja-JP" altLang="en-US" dirty="0"/>
          </a:p>
        </p:txBody>
      </p:sp>
      <p:grpSp>
        <p:nvGrpSpPr>
          <p:cNvPr id="2" name="グループ化 1"/>
          <p:cNvGrpSpPr>
            <a:grpSpLocks noChangeAspect="1"/>
          </p:cNvGrpSpPr>
          <p:nvPr/>
        </p:nvGrpSpPr>
        <p:grpSpPr>
          <a:xfrm>
            <a:off x="425851" y="4146222"/>
            <a:ext cx="8186894" cy="2458528"/>
            <a:chOff x="425851" y="4146222"/>
            <a:chExt cx="8186894" cy="2458528"/>
          </a:xfrm>
        </p:grpSpPr>
        <p:sp>
          <p:nvSpPr>
            <p:cNvPr id="117" name="Line 36"/>
            <p:cNvSpPr>
              <a:spLocks noChangeShapeType="1"/>
            </p:cNvSpPr>
            <p:nvPr/>
          </p:nvSpPr>
          <p:spPr bwMode="auto">
            <a:xfrm>
              <a:off x="425851" y="5267177"/>
              <a:ext cx="1203638" cy="1284"/>
            </a:xfrm>
            <a:prstGeom prst="line">
              <a:avLst/>
            </a:prstGeom>
            <a:noFill/>
            <a:ln w="38100">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grpSp>
          <p:nvGrpSpPr>
            <p:cNvPr id="119" name="Group 38"/>
            <p:cNvGrpSpPr>
              <a:grpSpLocks/>
            </p:cNvGrpSpPr>
            <p:nvPr/>
          </p:nvGrpSpPr>
          <p:grpSpPr bwMode="auto">
            <a:xfrm>
              <a:off x="2096439" y="4146222"/>
              <a:ext cx="427346" cy="615493"/>
              <a:chOff x="626" y="3665"/>
              <a:chExt cx="153" cy="272"/>
            </a:xfrm>
          </p:grpSpPr>
          <p:grpSp>
            <p:nvGrpSpPr>
              <p:cNvPr id="120" name="Group 39"/>
              <p:cNvGrpSpPr>
                <a:grpSpLocks/>
              </p:cNvGrpSpPr>
              <p:nvPr/>
            </p:nvGrpSpPr>
            <p:grpSpPr bwMode="auto">
              <a:xfrm>
                <a:off x="626" y="3665"/>
                <a:ext cx="153" cy="272"/>
                <a:chOff x="1805" y="2478"/>
                <a:chExt cx="408" cy="726"/>
              </a:xfrm>
            </p:grpSpPr>
            <p:sp>
              <p:nvSpPr>
                <p:cNvPr id="125" name="Oval 40"/>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26" name="Oval 41"/>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27" name="Rectangle 42"/>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21" name="Group 43"/>
              <p:cNvGrpSpPr>
                <a:grpSpLocks/>
              </p:cNvGrpSpPr>
              <p:nvPr/>
            </p:nvGrpSpPr>
            <p:grpSpPr bwMode="auto">
              <a:xfrm>
                <a:off x="626" y="3665"/>
                <a:ext cx="153" cy="272"/>
                <a:chOff x="535" y="2160"/>
                <a:chExt cx="408" cy="726"/>
              </a:xfrm>
            </p:grpSpPr>
            <p:sp>
              <p:nvSpPr>
                <p:cNvPr id="122" name="Oval 44"/>
                <p:cNvSpPr>
                  <a:spLocks noChangeArrowheads="1"/>
                </p:cNvSpPr>
                <p:nvPr/>
              </p:nvSpPr>
              <p:spPr bwMode="auto">
                <a:xfrm>
                  <a:off x="580" y="2160"/>
                  <a:ext cx="317" cy="317"/>
                </a:xfrm>
                <a:prstGeom prst="ellipse">
                  <a:avLst/>
                </a:prstGeom>
                <a:solidFill>
                  <a:srgbClr val="00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23" name="Oval 45"/>
                <p:cNvSpPr>
                  <a:spLocks noChangeArrowheads="1"/>
                </p:cNvSpPr>
                <p:nvPr/>
              </p:nvSpPr>
              <p:spPr bwMode="auto">
                <a:xfrm>
                  <a:off x="535" y="2478"/>
                  <a:ext cx="408" cy="408"/>
                </a:xfrm>
                <a:prstGeom prst="ellipse">
                  <a:avLst/>
                </a:prstGeom>
                <a:solidFill>
                  <a:srgbClr val="00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24" name="Rectangle 46"/>
                <p:cNvSpPr>
                  <a:spLocks noChangeArrowheads="1"/>
                </p:cNvSpPr>
                <p:nvPr/>
              </p:nvSpPr>
              <p:spPr bwMode="auto">
                <a:xfrm>
                  <a:off x="535" y="2704"/>
                  <a:ext cx="408" cy="182"/>
                </a:xfrm>
                <a:prstGeom prst="rect">
                  <a:avLst/>
                </a:prstGeom>
                <a:solidFill>
                  <a:srgbClr val="00FF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28" name="Text Box 47"/>
            <p:cNvSpPr txBox="1">
              <a:spLocks noChangeArrowheads="1"/>
            </p:cNvSpPr>
            <p:nvPr/>
          </p:nvSpPr>
          <p:spPr bwMode="auto">
            <a:xfrm>
              <a:off x="1945481" y="4697142"/>
              <a:ext cx="748388" cy="429807"/>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東レ</a:t>
              </a:r>
              <a:endParaRPr lang="en-US" altLang="ja-JP" sz="1050" dirty="0">
                <a:ea typeface="メイリオ" panose="020B0604030504040204" pitchFamily="50" charset="-128"/>
                <a:cs typeface="メイリオ" panose="020B0604030504040204" pitchFamily="50" charset="-128"/>
              </a:endParaRPr>
            </a:p>
          </p:txBody>
        </p:sp>
        <p:grpSp>
          <p:nvGrpSpPr>
            <p:cNvPr id="129" name="Group 48"/>
            <p:cNvGrpSpPr>
              <a:grpSpLocks/>
            </p:cNvGrpSpPr>
            <p:nvPr/>
          </p:nvGrpSpPr>
          <p:grpSpPr bwMode="auto">
            <a:xfrm>
              <a:off x="3471087" y="4184971"/>
              <a:ext cx="456391" cy="531078"/>
              <a:chOff x="943" y="3665"/>
              <a:chExt cx="153" cy="272"/>
            </a:xfrm>
          </p:grpSpPr>
          <p:grpSp>
            <p:nvGrpSpPr>
              <p:cNvPr id="130" name="Group 49"/>
              <p:cNvGrpSpPr>
                <a:grpSpLocks/>
              </p:cNvGrpSpPr>
              <p:nvPr/>
            </p:nvGrpSpPr>
            <p:grpSpPr bwMode="auto">
              <a:xfrm>
                <a:off x="943" y="3665"/>
                <a:ext cx="153" cy="272"/>
                <a:chOff x="1805" y="2478"/>
                <a:chExt cx="408" cy="726"/>
              </a:xfrm>
            </p:grpSpPr>
            <p:sp>
              <p:nvSpPr>
                <p:cNvPr id="135" name="Oval 50"/>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36" name="Oval 51"/>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37" name="Rectangle 52"/>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31" name="Group 53"/>
              <p:cNvGrpSpPr>
                <a:grpSpLocks/>
              </p:cNvGrpSpPr>
              <p:nvPr/>
            </p:nvGrpSpPr>
            <p:grpSpPr bwMode="auto">
              <a:xfrm>
                <a:off x="943" y="3665"/>
                <a:ext cx="153" cy="272"/>
                <a:chOff x="535" y="2160"/>
                <a:chExt cx="408" cy="726"/>
              </a:xfrm>
            </p:grpSpPr>
            <p:sp>
              <p:nvSpPr>
                <p:cNvPr id="132" name="Oval 54"/>
                <p:cNvSpPr>
                  <a:spLocks noChangeArrowheads="1"/>
                </p:cNvSpPr>
                <p:nvPr/>
              </p:nvSpPr>
              <p:spPr bwMode="auto">
                <a:xfrm>
                  <a:off x="580" y="2160"/>
                  <a:ext cx="317" cy="317"/>
                </a:xfrm>
                <a:prstGeom prst="ellipse">
                  <a:avLst/>
                </a:prstGeom>
                <a:solidFill>
                  <a:srgbClr val="FF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33" name="Oval 55"/>
                <p:cNvSpPr>
                  <a:spLocks noChangeArrowheads="1"/>
                </p:cNvSpPr>
                <p:nvPr/>
              </p:nvSpPr>
              <p:spPr bwMode="auto">
                <a:xfrm>
                  <a:off x="535" y="2478"/>
                  <a:ext cx="408" cy="408"/>
                </a:xfrm>
                <a:prstGeom prst="ellipse">
                  <a:avLst/>
                </a:prstGeom>
                <a:solidFill>
                  <a:srgbClr val="FF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34" name="Rectangle 56"/>
                <p:cNvSpPr>
                  <a:spLocks noChangeArrowheads="1"/>
                </p:cNvSpPr>
                <p:nvPr/>
              </p:nvSpPr>
              <p:spPr bwMode="auto">
                <a:xfrm>
                  <a:off x="535" y="2704"/>
                  <a:ext cx="408" cy="182"/>
                </a:xfrm>
                <a:prstGeom prst="rect">
                  <a:avLst/>
                </a:prstGeom>
                <a:solidFill>
                  <a:srgbClr val="FFFF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38" name="Text Box 57"/>
            <p:cNvSpPr txBox="1">
              <a:spLocks noChangeArrowheads="1"/>
            </p:cNvSpPr>
            <p:nvPr/>
          </p:nvSpPr>
          <p:spPr bwMode="auto">
            <a:xfrm>
              <a:off x="3315132" y="4723317"/>
              <a:ext cx="720975" cy="362294"/>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日立</a:t>
              </a:r>
            </a:p>
          </p:txBody>
        </p:sp>
        <p:pic>
          <p:nvPicPr>
            <p:cNvPr id="245" name="図 24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3822" b="100000" l="0" r="100000"/>
                      </a14:imgEffect>
                    </a14:imgLayer>
                  </a14:imgProps>
                </a:ext>
                <a:ext uri="{28A0092B-C50C-407E-A947-70E740481C1C}">
                  <a14:useLocalDpi xmlns:a14="http://schemas.microsoft.com/office/drawing/2010/main"/>
                </a:ext>
              </a:extLst>
            </a:blip>
            <a:srcRect/>
            <a:stretch/>
          </p:blipFill>
          <p:spPr>
            <a:xfrm>
              <a:off x="437385" y="5360639"/>
              <a:ext cx="1199897" cy="1053563"/>
            </a:xfrm>
            <a:prstGeom prst="rect">
              <a:avLst/>
            </a:prstGeom>
          </p:spPr>
        </p:pic>
        <p:pic>
          <p:nvPicPr>
            <p:cNvPr id="246" name="図 24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1723" y="5421741"/>
              <a:ext cx="1190321" cy="971929"/>
            </a:xfrm>
            <a:prstGeom prst="rect">
              <a:avLst/>
            </a:prstGeom>
          </p:spPr>
        </p:pic>
        <p:pic>
          <p:nvPicPr>
            <p:cNvPr id="247" name="図 246"/>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97980" l="0" r="100000"/>
                      </a14:imgEffect>
                    </a14:imgLayer>
                  </a14:imgProps>
                </a:ext>
                <a:ext uri="{28A0092B-C50C-407E-A947-70E740481C1C}">
                  <a14:useLocalDpi xmlns:a14="http://schemas.microsoft.com/office/drawing/2010/main"/>
                </a:ext>
              </a:extLst>
            </a:blip>
            <a:srcRect/>
            <a:stretch/>
          </p:blipFill>
          <p:spPr>
            <a:xfrm>
              <a:off x="5799130" y="5650458"/>
              <a:ext cx="1194855" cy="655569"/>
            </a:xfrm>
            <a:prstGeom prst="rect">
              <a:avLst/>
            </a:prstGeom>
          </p:spPr>
        </p:pic>
        <p:pic>
          <p:nvPicPr>
            <p:cNvPr id="248" name="図 247"/>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100000" l="1875" r="100000"/>
                      </a14:imgEffect>
                    </a14:imgLayer>
                  </a14:imgProps>
                </a:ext>
                <a:ext uri="{28A0092B-C50C-407E-A947-70E740481C1C}">
                  <a14:useLocalDpi xmlns:a14="http://schemas.microsoft.com/office/drawing/2010/main"/>
                </a:ext>
              </a:extLst>
            </a:blip>
            <a:srcRect/>
            <a:stretch/>
          </p:blipFill>
          <p:spPr>
            <a:xfrm>
              <a:off x="3162671" y="5362832"/>
              <a:ext cx="1035452" cy="1067412"/>
            </a:xfrm>
            <a:prstGeom prst="rect">
              <a:avLst/>
            </a:prstGeom>
          </p:spPr>
        </p:pic>
        <p:pic>
          <p:nvPicPr>
            <p:cNvPr id="249" name="図 248"/>
            <p:cNvPicPr>
              <a:picLocks noChangeAspect="1"/>
            </p:cNvPicPr>
            <p:nvPr/>
          </p:nvPicPr>
          <p:blipFill>
            <a:blip r:embed="rId10" cstate="email">
              <a:extLst>
                <a:ext uri="{BEBA8EAE-BF5A-486C-A8C5-ECC9F3942E4B}">
                  <a14:imgProps xmlns:a14="http://schemas.microsoft.com/office/drawing/2010/main">
                    <a14:imgLayer r:embed="rId11">
                      <a14:imgEffect>
                        <a14:backgroundRemoval t="4000" b="90000" l="1500" r="99500"/>
                      </a14:imgEffect>
                    </a14:imgLayer>
                  </a14:imgProps>
                </a:ext>
                <a:ext uri="{28A0092B-C50C-407E-A947-70E740481C1C}">
                  <a14:useLocalDpi xmlns:a14="http://schemas.microsoft.com/office/drawing/2010/main"/>
                </a:ext>
              </a:extLst>
            </a:blip>
            <a:stretch>
              <a:fillRect/>
            </a:stretch>
          </p:blipFill>
          <p:spPr>
            <a:xfrm>
              <a:off x="4497072" y="5485050"/>
              <a:ext cx="1137471" cy="928774"/>
            </a:xfrm>
            <a:prstGeom prst="rect">
              <a:avLst/>
            </a:prstGeom>
          </p:spPr>
        </p:pic>
        <p:grpSp>
          <p:nvGrpSpPr>
            <p:cNvPr id="276" name="Group 96"/>
            <p:cNvGrpSpPr>
              <a:grpSpLocks/>
            </p:cNvGrpSpPr>
            <p:nvPr/>
          </p:nvGrpSpPr>
          <p:grpSpPr bwMode="auto">
            <a:xfrm>
              <a:off x="832939" y="4216522"/>
              <a:ext cx="376752" cy="517209"/>
              <a:chOff x="4118" y="3667"/>
              <a:chExt cx="153" cy="272"/>
            </a:xfrm>
          </p:grpSpPr>
          <p:grpSp>
            <p:nvGrpSpPr>
              <p:cNvPr id="277" name="Group 97"/>
              <p:cNvGrpSpPr>
                <a:grpSpLocks/>
              </p:cNvGrpSpPr>
              <p:nvPr/>
            </p:nvGrpSpPr>
            <p:grpSpPr bwMode="auto">
              <a:xfrm>
                <a:off x="4118" y="3667"/>
                <a:ext cx="153" cy="272"/>
                <a:chOff x="1805" y="2478"/>
                <a:chExt cx="408" cy="726"/>
              </a:xfrm>
            </p:grpSpPr>
            <p:sp>
              <p:nvSpPr>
                <p:cNvPr id="282" name="Oval 9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283" name="Oval 9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284" name="Rectangle 10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278" name="Group 101"/>
              <p:cNvGrpSpPr>
                <a:grpSpLocks/>
              </p:cNvGrpSpPr>
              <p:nvPr/>
            </p:nvGrpSpPr>
            <p:grpSpPr bwMode="auto">
              <a:xfrm>
                <a:off x="4118" y="3667"/>
                <a:ext cx="153" cy="272"/>
                <a:chOff x="535" y="2160"/>
                <a:chExt cx="408" cy="726"/>
              </a:xfrm>
            </p:grpSpPr>
            <p:sp>
              <p:nvSpPr>
                <p:cNvPr id="279" name="Oval 102"/>
                <p:cNvSpPr>
                  <a:spLocks noChangeArrowheads="1"/>
                </p:cNvSpPr>
                <p:nvPr/>
              </p:nvSpPr>
              <p:spPr bwMode="auto">
                <a:xfrm>
                  <a:off x="580" y="2160"/>
                  <a:ext cx="317" cy="317"/>
                </a:xfrm>
                <a:prstGeom prst="ellipse">
                  <a:avLst/>
                </a:prstGeom>
                <a:solidFill>
                  <a:srgbClr val="FF0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280" name="Oval 103"/>
                <p:cNvSpPr>
                  <a:spLocks noChangeArrowheads="1"/>
                </p:cNvSpPr>
                <p:nvPr/>
              </p:nvSpPr>
              <p:spPr bwMode="auto">
                <a:xfrm>
                  <a:off x="535" y="2478"/>
                  <a:ext cx="408" cy="408"/>
                </a:xfrm>
                <a:prstGeom prst="ellipse">
                  <a:avLst/>
                </a:prstGeom>
                <a:solidFill>
                  <a:srgbClr val="FF0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281" name="Rectangle 104"/>
                <p:cNvSpPr>
                  <a:spLocks noChangeArrowheads="1"/>
                </p:cNvSpPr>
                <p:nvPr/>
              </p:nvSpPr>
              <p:spPr bwMode="auto">
                <a:xfrm>
                  <a:off x="535" y="2704"/>
                  <a:ext cx="408" cy="182"/>
                </a:xfrm>
                <a:prstGeom prst="rect">
                  <a:avLst/>
                </a:prstGeom>
                <a:solidFill>
                  <a:srgbClr val="FF00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285" name="Text Box 105"/>
            <p:cNvSpPr txBox="1">
              <a:spLocks noChangeArrowheads="1"/>
            </p:cNvSpPr>
            <p:nvPr/>
          </p:nvSpPr>
          <p:spPr bwMode="auto">
            <a:xfrm>
              <a:off x="644206" y="4723317"/>
              <a:ext cx="799880" cy="399978"/>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コカコーラ</a:t>
              </a:r>
            </a:p>
          </p:txBody>
        </p:sp>
        <p:grpSp>
          <p:nvGrpSpPr>
            <p:cNvPr id="142" name="Group 96"/>
            <p:cNvGrpSpPr>
              <a:grpSpLocks/>
            </p:cNvGrpSpPr>
            <p:nvPr/>
          </p:nvGrpSpPr>
          <p:grpSpPr bwMode="auto">
            <a:xfrm>
              <a:off x="4807907" y="4162506"/>
              <a:ext cx="376752" cy="517209"/>
              <a:chOff x="4118" y="3667"/>
              <a:chExt cx="153" cy="272"/>
            </a:xfrm>
          </p:grpSpPr>
          <p:grpSp>
            <p:nvGrpSpPr>
              <p:cNvPr id="143" name="Group 97"/>
              <p:cNvGrpSpPr>
                <a:grpSpLocks/>
              </p:cNvGrpSpPr>
              <p:nvPr/>
            </p:nvGrpSpPr>
            <p:grpSpPr bwMode="auto">
              <a:xfrm>
                <a:off x="4118" y="3667"/>
                <a:ext cx="153" cy="272"/>
                <a:chOff x="1805" y="2478"/>
                <a:chExt cx="408" cy="726"/>
              </a:xfrm>
            </p:grpSpPr>
            <p:sp>
              <p:nvSpPr>
                <p:cNvPr id="159" name="Oval 9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60" name="Oval 9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61" name="Rectangle 10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44" name="Group 101"/>
              <p:cNvGrpSpPr>
                <a:grpSpLocks/>
              </p:cNvGrpSpPr>
              <p:nvPr/>
            </p:nvGrpSpPr>
            <p:grpSpPr bwMode="auto">
              <a:xfrm>
                <a:off x="4118" y="3667"/>
                <a:ext cx="153" cy="272"/>
                <a:chOff x="535" y="2160"/>
                <a:chExt cx="408" cy="726"/>
              </a:xfrm>
            </p:grpSpPr>
            <p:sp>
              <p:nvSpPr>
                <p:cNvPr id="146" name="Oval 102"/>
                <p:cNvSpPr>
                  <a:spLocks noChangeArrowheads="1"/>
                </p:cNvSpPr>
                <p:nvPr/>
              </p:nvSpPr>
              <p:spPr bwMode="auto">
                <a:xfrm>
                  <a:off x="580" y="2160"/>
                  <a:ext cx="317" cy="317"/>
                </a:xfrm>
                <a:prstGeom prst="ellipse">
                  <a:avLst/>
                </a:prstGeom>
                <a:solidFill>
                  <a:srgbClr val="FF0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7" name="Oval 103"/>
                <p:cNvSpPr>
                  <a:spLocks noChangeArrowheads="1"/>
                </p:cNvSpPr>
                <p:nvPr/>
              </p:nvSpPr>
              <p:spPr bwMode="auto">
                <a:xfrm>
                  <a:off x="535" y="2478"/>
                  <a:ext cx="408" cy="408"/>
                </a:xfrm>
                <a:prstGeom prst="ellipse">
                  <a:avLst/>
                </a:prstGeom>
                <a:solidFill>
                  <a:srgbClr val="FF0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8" name="Rectangle 104"/>
                <p:cNvSpPr>
                  <a:spLocks noChangeArrowheads="1"/>
                </p:cNvSpPr>
                <p:nvPr/>
              </p:nvSpPr>
              <p:spPr bwMode="auto">
                <a:xfrm>
                  <a:off x="535" y="2704"/>
                  <a:ext cx="408" cy="182"/>
                </a:xfrm>
                <a:prstGeom prst="rect">
                  <a:avLst/>
                </a:prstGeom>
                <a:solidFill>
                  <a:srgbClr val="FF00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62" name="Text Box 105"/>
            <p:cNvSpPr txBox="1">
              <a:spLocks noChangeArrowheads="1"/>
            </p:cNvSpPr>
            <p:nvPr/>
          </p:nvSpPr>
          <p:spPr bwMode="auto">
            <a:xfrm>
              <a:off x="4621843" y="4685633"/>
              <a:ext cx="799880" cy="399978"/>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コカコーラ</a:t>
              </a:r>
            </a:p>
          </p:txBody>
        </p:sp>
        <p:grpSp>
          <p:nvGrpSpPr>
            <p:cNvPr id="163" name="Group 38"/>
            <p:cNvGrpSpPr>
              <a:grpSpLocks/>
            </p:cNvGrpSpPr>
            <p:nvPr/>
          </p:nvGrpSpPr>
          <p:grpSpPr bwMode="auto">
            <a:xfrm>
              <a:off x="6172818" y="4188718"/>
              <a:ext cx="361113" cy="615493"/>
              <a:chOff x="626" y="3665"/>
              <a:chExt cx="153" cy="272"/>
            </a:xfrm>
          </p:grpSpPr>
          <p:grpSp>
            <p:nvGrpSpPr>
              <p:cNvPr id="164" name="Group 39"/>
              <p:cNvGrpSpPr>
                <a:grpSpLocks/>
              </p:cNvGrpSpPr>
              <p:nvPr/>
            </p:nvGrpSpPr>
            <p:grpSpPr bwMode="auto">
              <a:xfrm>
                <a:off x="626" y="3665"/>
                <a:ext cx="153" cy="272"/>
                <a:chOff x="1805" y="2478"/>
                <a:chExt cx="408" cy="726"/>
              </a:xfrm>
            </p:grpSpPr>
            <p:sp>
              <p:nvSpPr>
                <p:cNvPr id="179" name="Oval 40"/>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80" name="Oval 41"/>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81" name="Rectangle 42"/>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65" name="Group 43"/>
              <p:cNvGrpSpPr>
                <a:grpSpLocks/>
              </p:cNvGrpSpPr>
              <p:nvPr/>
            </p:nvGrpSpPr>
            <p:grpSpPr bwMode="auto">
              <a:xfrm>
                <a:off x="626" y="3665"/>
                <a:ext cx="153" cy="272"/>
                <a:chOff x="535" y="2160"/>
                <a:chExt cx="408" cy="726"/>
              </a:xfrm>
            </p:grpSpPr>
            <p:sp>
              <p:nvSpPr>
                <p:cNvPr id="166" name="Oval 44"/>
                <p:cNvSpPr>
                  <a:spLocks noChangeArrowheads="1"/>
                </p:cNvSpPr>
                <p:nvPr/>
              </p:nvSpPr>
              <p:spPr bwMode="auto">
                <a:xfrm>
                  <a:off x="580" y="2160"/>
                  <a:ext cx="317" cy="317"/>
                </a:xfrm>
                <a:prstGeom prst="ellipse">
                  <a:avLst/>
                </a:prstGeom>
                <a:solidFill>
                  <a:srgbClr val="00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7" name="Oval 45"/>
                <p:cNvSpPr>
                  <a:spLocks noChangeArrowheads="1"/>
                </p:cNvSpPr>
                <p:nvPr/>
              </p:nvSpPr>
              <p:spPr bwMode="auto">
                <a:xfrm>
                  <a:off x="535" y="2478"/>
                  <a:ext cx="408" cy="408"/>
                </a:xfrm>
                <a:prstGeom prst="ellipse">
                  <a:avLst/>
                </a:prstGeom>
                <a:solidFill>
                  <a:srgbClr val="00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8" name="Rectangle 46"/>
                <p:cNvSpPr>
                  <a:spLocks noChangeArrowheads="1"/>
                </p:cNvSpPr>
                <p:nvPr/>
              </p:nvSpPr>
              <p:spPr bwMode="auto">
                <a:xfrm>
                  <a:off x="535" y="2704"/>
                  <a:ext cx="408" cy="182"/>
                </a:xfrm>
                <a:prstGeom prst="rect">
                  <a:avLst/>
                </a:prstGeom>
                <a:solidFill>
                  <a:srgbClr val="00FF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82" name="Text Box 47"/>
            <p:cNvSpPr txBox="1">
              <a:spLocks noChangeArrowheads="1"/>
            </p:cNvSpPr>
            <p:nvPr/>
          </p:nvSpPr>
          <p:spPr bwMode="auto">
            <a:xfrm>
              <a:off x="6013400" y="4697142"/>
              <a:ext cx="748388" cy="373939"/>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東レ</a:t>
              </a:r>
              <a:endParaRPr lang="en-US" altLang="ja-JP" sz="1050" dirty="0">
                <a:ea typeface="メイリオ" panose="020B0604030504040204" pitchFamily="50" charset="-128"/>
                <a:cs typeface="メイリオ" panose="020B0604030504040204" pitchFamily="50" charset="-128"/>
              </a:endParaRPr>
            </a:p>
          </p:txBody>
        </p:sp>
        <p:grpSp>
          <p:nvGrpSpPr>
            <p:cNvPr id="183" name="Group 48"/>
            <p:cNvGrpSpPr>
              <a:grpSpLocks/>
            </p:cNvGrpSpPr>
            <p:nvPr/>
          </p:nvGrpSpPr>
          <p:grpSpPr bwMode="auto">
            <a:xfrm>
              <a:off x="7489718" y="4212351"/>
              <a:ext cx="440078" cy="531078"/>
              <a:chOff x="943" y="3665"/>
              <a:chExt cx="153" cy="272"/>
            </a:xfrm>
          </p:grpSpPr>
          <p:grpSp>
            <p:nvGrpSpPr>
              <p:cNvPr id="184" name="Group 49"/>
              <p:cNvGrpSpPr>
                <a:grpSpLocks/>
              </p:cNvGrpSpPr>
              <p:nvPr/>
            </p:nvGrpSpPr>
            <p:grpSpPr bwMode="auto">
              <a:xfrm>
                <a:off x="943" y="3665"/>
                <a:ext cx="153" cy="272"/>
                <a:chOff x="1805" y="2478"/>
                <a:chExt cx="408" cy="726"/>
              </a:xfrm>
            </p:grpSpPr>
            <p:sp>
              <p:nvSpPr>
                <p:cNvPr id="189" name="Oval 50"/>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90" name="Oval 51"/>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91" name="Rectangle 52"/>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85" name="Group 53"/>
              <p:cNvGrpSpPr>
                <a:grpSpLocks/>
              </p:cNvGrpSpPr>
              <p:nvPr/>
            </p:nvGrpSpPr>
            <p:grpSpPr bwMode="auto">
              <a:xfrm>
                <a:off x="943" y="3665"/>
                <a:ext cx="153" cy="272"/>
                <a:chOff x="535" y="2160"/>
                <a:chExt cx="408" cy="726"/>
              </a:xfrm>
            </p:grpSpPr>
            <p:sp>
              <p:nvSpPr>
                <p:cNvPr id="186" name="Oval 54"/>
                <p:cNvSpPr>
                  <a:spLocks noChangeArrowheads="1"/>
                </p:cNvSpPr>
                <p:nvPr/>
              </p:nvSpPr>
              <p:spPr bwMode="auto">
                <a:xfrm>
                  <a:off x="580" y="2160"/>
                  <a:ext cx="317" cy="317"/>
                </a:xfrm>
                <a:prstGeom prst="ellipse">
                  <a:avLst/>
                </a:prstGeom>
                <a:solidFill>
                  <a:srgbClr val="FF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87" name="Oval 55"/>
                <p:cNvSpPr>
                  <a:spLocks noChangeArrowheads="1"/>
                </p:cNvSpPr>
                <p:nvPr/>
              </p:nvSpPr>
              <p:spPr bwMode="auto">
                <a:xfrm>
                  <a:off x="535" y="2478"/>
                  <a:ext cx="408" cy="408"/>
                </a:xfrm>
                <a:prstGeom prst="ellipse">
                  <a:avLst/>
                </a:prstGeom>
                <a:solidFill>
                  <a:srgbClr val="FF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88" name="Rectangle 56"/>
                <p:cNvSpPr>
                  <a:spLocks noChangeArrowheads="1"/>
                </p:cNvSpPr>
                <p:nvPr/>
              </p:nvSpPr>
              <p:spPr bwMode="auto">
                <a:xfrm>
                  <a:off x="535" y="2704"/>
                  <a:ext cx="408" cy="182"/>
                </a:xfrm>
                <a:prstGeom prst="rect">
                  <a:avLst/>
                </a:prstGeom>
                <a:solidFill>
                  <a:srgbClr val="FFFF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92" name="Text Box 57"/>
            <p:cNvSpPr txBox="1">
              <a:spLocks noChangeArrowheads="1"/>
            </p:cNvSpPr>
            <p:nvPr/>
          </p:nvSpPr>
          <p:spPr bwMode="auto">
            <a:xfrm>
              <a:off x="7428172" y="4681767"/>
              <a:ext cx="651524" cy="389314"/>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日立</a:t>
              </a:r>
            </a:p>
          </p:txBody>
        </p:sp>
        <p:sp>
          <p:nvSpPr>
            <p:cNvPr id="193" name="Line 36"/>
            <p:cNvSpPr>
              <a:spLocks noChangeShapeType="1"/>
            </p:cNvSpPr>
            <p:nvPr/>
          </p:nvSpPr>
          <p:spPr bwMode="auto">
            <a:xfrm>
              <a:off x="1770313" y="5266236"/>
              <a:ext cx="1203638" cy="1284"/>
            </a:xfrm>
            <a:prstGeom prst="line">
              <a:avLst/>
            </a:prstGeom>
            <a:noFill/>
            <a:ln w="38100">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194" name="Line 36"/>
            <p:cNvSpPr>
              <a:spLocks noChangeShapeType="1"/>
            </p:cNvSpPr>
            <p:nvPr/>
          </p:nvSpPr>
          <p:spPr bwMode="auto">
            <a:xfrm>
              <a:off x="3144401" y="5251906"/>
              <a:ext cx="1203638" cy="1284"/>
            </a:xfrm>
            <a:prstGeom prst="line">
              <a:avLst/>
            </a:prstGeom>
            <a:noFill/>
            <a:ln w="38100">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195" name="Line 36"/>
            <p:cNvSpPr>
              <a:spLocks noChangeShapeType="1"/>
            </p:cNvSpPr>
            <p:nvPr/>
          </p:nvSpPr>
          <p:spPr bwMode="auto">
            <a:xfrm>
              <a:off x="4488231" y="5266878"/>
              <a:ext cx="1203638" cy="1284"/>
            </a:xfrm>
            <a:prstGeom prst="line">
              <a:avLst/>
            </a:prstGeom>
            <a:noFill/>
            <a:ln w="38100">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196" name="Line 36"/>
            <p:cNvSpPr>
              <a:spLocks noChangeShapeType="1"/>
            </p:cNvSpPr>
            <p:nvPr/>
          </p:nvSpPr>
          <p:spPr bwMode="auto">
            <a:xfrm>
              <a:off x="5789544" y="5280809"/>
              <a:ext cx="1203638" cy="1284"/>
            </a:xfrm>
            <a:prstGeom prst="line">
              <a:avLst/>
            </a:prstGeom>
            <a:noFill/>
            <a:ln w="38100">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197" name="Line 36"/>
            <p:cNvSpPr>
              <a:spLocks noChangeShapeType="1"/>
            </p:cNvSpPr>
            <p:nvPr/>
          </p:nvSpPr>
          <p:spPr bwMode="auto">
            <a:xfrm>
              <a:off x="7188592" y="5280809"/>
              <a:ext cx="1203638" cy="1284"/>
            </a:xfrm>
            <a:prstGeom prst="line">
              <a:avLst/>
            </a:prstGeom>
            <a:noFill/>
            <a:ln w="38100">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pic>
          <p:nvPicPr>
            <p:cNvPr id="5" name="図 4"/>
            <p:cNvPicPr>
              <a:picLocks noChangeAspect="1"/>
            </p:cNvPicPr>
            <p:nvPr/>
          </p:nvPicPr>
          <p:blipFill>
            <a:blip r:embed="rId12">
              <a:extLst>
                <a:ext uri="{BEBA8EAE-BF5A-486C-A8C5-ECC9F3942E4B}">
                  <a14:imgProps xmlns:a14="http://schemas.microsoft.com/office/drawing/2010/main">
                    <a14:imgLayer r:embed="rId13">
                      <a14:imgEffect>
                        <a14:backgroundRemoval t="9135" b="89904" l="1235" r="96708"/>
                      </a14:imgEffect>
                    </a14:imgLayer>
                  </a14:imgProps>
                </a:ext>
              </a:extLst>
            </a:blip>
            <a:stretch>
              <a:fillRect/>
            </a:stretch>
          </p:blipFill>
          <p:spPr>
            <a:xfrm>
              <a:off x="7081581" y="5294124"/>
              <a:ext cx="1531164" cy="1310626"/>
            </a:xfrm>
            <a:prstGeom prst="rect">
              <a:avLst/>
            </a:prstGeom>
          </p:spPr>
        </p:pic>
      </p:grpSp>
      <p:sp>
        <p:nvSpPr>
          <p:cNvPr id="6" name="テキスト ボックス 5"/>
          <p:cNvSpPr txBox="1"/>
          <p:nvPr/>
        </p:nvSpPr>
        <p:spPr>
          <a:xfrm>
            <a:off x="3194755" y="1157718"/>
            <a:ext cx="2698175" cy="523220"/>
          </a:xfrm>
          <a:prstGeom prst="rect">
            <a:avLst/>
          </a:prstGeom>
          <a:solidFill>
            <a:schemeClr val="accent1">
              <a:lumMod val="40000"/>
              <a:lumOff val="60000"/>
            </a:schemeClr>
          </a:solidFill>
        </p:spPr>
        <p:txBody>
          <a:bodyPr wrap="none" rtlCol="0">
            <a:spAutoFit/>
          </a:bodyPr>
          <a:lstStyle/>
          <a:p>
            <a:pPr algn="ctr"/>
            <a:r>
              <a:rPr kumimoji="1" lang="ja-JP" altLang="en-US" sz="2800" dirty="0" smtClean="0"/>
              <a:t>防災</a:t>
            </a:r>
            <a:r>
              <a:rPr kumimoji="1" lang="en-US" altLang="ja-JP" sz="2800" dirty="0" smtClean="0"/>
              <a:t>×</a:t>
            </a:r>
            <a:r>
              <a:rPr kumimoji="1" lang="ja-JP" altLang="en-US" sz="2800" dirty="0" smtClean="0"/>
              <a:t>清掃活動</a:t>
            </a:r>
            <a:endParaRPr kumimoji="1" lang="ja-JP" altLang="en-US" sz="2800" dirty="0"/>
          </a:p>
        </p:txBody>
      </p:sp>
      <p:sp>
        <p:nvSpPr>
          <p:cNvPr id="140" name="テキスト ボックス 139"/>
          <p:cNvSpPr txBox="1"/>
          <p:nvPr/>
        </p:nvSpPr>
        <p:spPr>
          <a:xfrm>
            <a:off x="314479" y="926817"/>
            <a:ext cx="1667444" cy="523220"/>
          </a:xfrm>
          <a:prstGeom prst="rect">
            <a:avLst/>
          </a:prstGeom>
          <a:noFill/>
        </p:spPr>
        <p:txBody>
          <a:bodyPr wrap="none" rtlCol="0">
            <a:spAutoFit/>
          </a:bodyPr>
          <a:lstStyle/>
          <a:p>
            <a:r>
              <a:rPr lang="ja-JP" altLang="en-US" sz="2800" dirty="0" smtClean="0"/>
              <a:t>重点施策</a:t>
            </a:r>
            <a:endParaRPr lang="en-US" altLang="ja-JP" sz="2800" dirty="0" smtClean="0"/>
          </a:p>
        </p:txBody>
      </p:sp>
    </p:spTree>
    <p:extLst>
      <p:ext uri="{BB962C8B-B14F-4D97-AF65-F5344CB8AC3E}">
        <p14:creationId xmlns:p14="http://schemas.microsoft.com/office/powerpoint/2010/main" val="201258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8707" r="4256"/>
          <a:stretch/>
        </p:blipFill>
        <p:spPr bwMode="auto">
          <a:xfrm>
            <a:off x="1926196" y="858911"/>
            <a:ext cx="5221932" cy="5915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正方形/長方形 20"/>
          <p:cNvSpPr/>
          <p:nvPr/>
        </p:nvSpPr>
        <p:spPr>
          <a:xfrm>
            <a:off x="68581" y="723900"/>
            <a:ext cx="9016796" cy="6032499"/>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角丸四角形 10"/>
          <p:cNvSpPr/>
          <p:nvPr/>
        </p:nvSpPr>
        <p:spPr>
          <a:xfrm>
            <a:off x="55875" y="158731"/>
            <a:ext cx="9016796" cy="463982"/>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金管タウン　神立</a:t>
            </a:r>
            <a:endParaRPr lang="ja-JP" altLang="en-US" sz="2400" b="1" dirty="0">
              <a:solidFill>
                <a:schemeClr val="tx1"/>
              </a:solidFill>
            </a:endParaRPr>
          </a:p>
        </p:txBody>
      </p:sp>
      <p:sp>
        <p:nvSpPr>
          <p:cNvPr id="3" name="円/楕円 2"/>
          <p:cNvSpPr/>
          <p:nvPr/>
        </p:nvSpPr>
        <p:spPr>
          <a:xfrm>
            <a:off x="5118667" y="930119"/>
            <a:ext cx="2671949" cy="90252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2000" b="1" dirty="0" smtClean="0">
                <a:solidFill>
                  <a:schemeClr val="tx1"/>
                </a:solidFill>
              </a:rPr>
              <a:t>かすみがうら市</a:t>
            </a:r>
            <a:endParaRPr kumimoji="1" lang="ja-JP" altLang="en-US" sz="2000" b="1" dirty="0">
              <a:solidFill>
                <a:schemeClr val="tx1"/>
              </a:solidFill>
            </a:endParaRPr>
          </a:p>
        </p:txBody>
      </p:sp>
      <p:sp>
        <p:nvSpPr>
          <p:cNvPr id="13" name="円/楕円 12"/>
          <p:cNvSpPr/>
          <p:nvPr/>
        </p:nvSpPr>
        <p:spPr>
          <a:xfrm>
            <a:off x="2176813" y="751196"/>
            <a:ext cx="1365663" cy="90252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000" b="1" dirty="0">
                <a:solidFill>
                  <a:schemeClr val="tx1"/>
                </a:solidFill>
              </a:rPr>
              <a:t>石岡市</a:t>
            </a:r>
            <a:endParaRPr kumimoji="1" lang="ja-JP" altLang="en-US" sz="2000" b="1" dirty="0">
              <a:solidFill>
                <a:schemeClr val="tx1"/>
              </a:solidFill>
            </a:endParaRPr>
          </a:p>
        </p:txBody>
      </p:sp>
      <p:sp>
        <p:nvSpPr>
          <p:cNvPr id="8" name="正方形/長方形 7"/>
          <p:cNvSpPr/>
          <p:nvPr/>
        </p:nvSpPr>
        <p:spPr>
          <a:xfrm>
            <a:off x="1955822" y="1949234"/>
            <a:ext cx="1795460" cy="7048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東筑波新治</a:t>
            </a:r>
            <a:endParaRPr kumimoji="1" lang="en-US" altLang="ja-JP" sz="2000" b="1" dirty="0" smtClean="0"/>
          </a:p>
          <a:p>
            <a:pPr algn="ctr"/>
            <a:r>
              <a:rPr kumimoji="1" lang="ja-JP" altLang="en-US" sz="2000" b="1" dirty="0" smtClean="0"/>
              <a:t>工業団地</a:t>
            </a:r>
            <a:endParaRPr kumimoji="1" lang="ja-JP" altLang="en-US" sz="2000" b="1" dirty="0"/>
          </a:p>
        </p:txBody>
      </p:sp>
      <p:sp>
        <p:nvSpPr>
          <p:cNvPr id="18" name="正方形/長方形 17"/>
          <p:cNvSpPr/>
          <p:nvPr/>
        </p:nvSpPr>
        <p:spPr>
          <a:xfrm>
            <a:off x="3867162" y="1949234"/>
            <a:ext cx="2311079" cy="43678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テクノパーク土浦北</a:t>
            </a:r>
            <a:endParaRPr kumimoji="1" lang="ja-JP" altLang="en-US" sz="2000" b="1" dirty="0"/>
          </a:p>
        </p:txBody>
      </p:sp>
      <p:sp>
        <p:nvSpPr>
          <p:cNvPr id="19" name="正方形/長方形 18"/>
          <p:cNvSpPr/>
          <p:nvPr/>
        </p:nvSpPr>
        <p:spPr>
          <a:xfrm>
            <a:off x="5504268" y="3587063"/>
            <a:ext cx="1900746" cy="3910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おおつ野ヒルズ</a:t>
            </a:r>
            <a:endParaRPr kumimoji="1" lang="ja-JP" altLang="en-US" sz="2000" b="1" dirty="0"/>
          </a:p>
        </p:txBody>
      </p:sp>
      <p:sp>
        <p:nvSpPr>
          <p:cNvPr id="20" name="正方形/長方形 19"/>
          <p:cNvSpPr/>
          <p:nvPr/>
        </p:nvSpPr>
        <p:spPr>
          <a:xfrm>
            <a:off x="4801470" y="2464008"/>
            <a:ext cx="2346658" cy="61568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神立地区工業団地</a:t>
            </a:r>
            <a:endParaRPr kumimoji="1" lang="ja-JP" altLang="en-US" sz="2000" b="1" dirty="0"/>
          </a:p>
        </p:txBody>
      </p:sp>
      <p:graphicFrame>
        <p:nvGraphicFramePr>
          <p:cNvPr id="26" name="図表 25"/>
          <p:cNvGraphicFramePr>
            <a:graphicFrameLocks noChangeAspect="1"/>
          </p:cNvGraphicFramePr>
          <p:nvPr>
            <p:extLst>
              <p:ext uri="{D42A27DB-BD31-4B8C-83A1-F6EECF244321}">
                <p14:modId xmlns:p14="http://schemas.microsoft.com/office/powerpoint/2010/main" val="3971861762"/>
              </p:ext>
            </p:extLst>
          </p:nvPr>
        </p:nvGraphicFramePr>
        <p:xfrm>
          <a:off x="1390401" y="2318673"/>
          <a:ext cx="7264600" cy="4139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テキスト ボックス 1"/>
          <p:cNvSpPr txBox="1"/>
          <p:nvPr/>
        </p:nvSpPr>
        <p:spPr>
          <a:xfrm>
            <a:off x="3784519" y="6382783"/>
            <a:ext cx="5359481" cy="276999"/>
          </a:xfrm>
          <a:prstGeom prst="rect">
            <a:avLst/>
          </a:prstGeom>
          <a:noFill/>
        </p:spPr>
        <p:txBody>
          <a:bodyPr wrap="none" rtlCol="0">
            <a:spAutoFit/>
          </a:bodyPr>
          <a:lstStyle/>
          <a:p>
            <a:r>
              <a:rPr lang="en-US" altLang="ja-JP" sz="1200" dirty="0">
                <a:hlinkClick r:id="rId9"/>
              </a:rPr>
              <a:t>http://</a:t>
            </a:r>
            <a:r>
              <a:rPr lang="en-US" altLang="ja-JP" sz="1200" dirty="0" smtClean="0">
                <a:hlinkClick r:id="rId9"/>
              </a:rPr>
              <a:t>www.city.tsuchiura.lg.jp/cms/data/doc/1308630893_doc_26_0.pdf</a:t>
            </a:r>
            <a:r>
              <a:rPr lang="ja-JP" altLang="en-US" sz="1200" dirty="0" smtClean="0"/>
              <a:t>より引用</a:t>
            </a:r>
            <a:endParaRPr kumimoji="1" lang="ja-JP" altLang="en-US" sz="1200" dirty="0"/>
          </a:p>
        </p:txBody>
      </p:sp>
    </p:spTree>
    <p:extLst>
      <p:ext uri="{BB962C8B-B14F-4D97-AF65-F5344CB8AC3E}">
        <p14:creationId xmlns:p14="http://schemas.microsoft.com/office/powerpoint/2010/main" val="1314297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9" name="角丸四角形 138"/>
          <p:cNvSpPr/>
          <p:nvPr/>
        </p:nvSpPr>
        <p:spPr>
          <a:xfrm>
            <a:off x="55875" y="158731"/>
            <a:ext cx="9016796" cy="463982"/>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金管タウン　神立</a:t>
            </a:r>
            <a:endParaRPr lang="ja-JP" altLang="en-US" sz="2400" b="1" dirty="0">
              <a:solidFill>
                <a:schemeClr val="tx1"/>
              </a:solidFill>
            </a:endParaRPr>
          </a:p>
        </p:txBody>
      </p:sp>
      <p:sp>
        <p:nvSpPr>
          <p:cNvPr id="6" name="テキスト ボックス 5"/>
          <p:cNvSpPr txBox="1"/>
          <p:nvPr/>
        </p:nvSpPr>
        <p:spPr>
          <a:xfrm>
            <a:off x="280401" y="972176"/>
            <a:ext cx="3340979" cy="523220"/>
          </a:xfrm>
          <a:prstGeom prst="rect">
            <a:avLst/>
          </a:prstGeom>
          <a:noFill/>
        </p:spPr>
        <p:txBody>
          <a:bodyPr wrap="none" rtlCol="0">
            <a:spAutoFit/>
          </a:bodyPr>
          <a:lstStyle/>
          <a:p>
            <a:r>
              <a:rPr lang="ja-JP" altLang="en-US" sz="2800" dirty="0" smtClean="0"/>
              <a:t>重点施策による効果</a:t>
            </a:r>
            <a:endParaRPr kumimoji="1" lang="ja-JP" altLang="en-US" sz="2800" dirty="0"/>
          </a:p>
        </p:txBody>
      </p:sp>
      <p:sp>
        <p:nvSpPr>
          <p:cNvPr id="2" name="円/楕円 1"/>
          <p:cNvSpPr/>
          <p:nvPr/>
        </p:nvSpPr>
        <p:spPr>
          <a:xfrm>
            <a:off x="3096492" y="1673435"/>
            <a:ext cx="2514599" cy="169078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ja-JP" altLang="en-US" sz="6000" dirty="0" smtClean="0"/>
              <a:t>工業</a:t>
            </a:r>
            <a:endParaRPr kumimoji="1" lang="ja-JP" altLang="en-US" sz="6000" dirty="0"/>
          </a:p>
        </p:txBody>
      </p:sp>
      <p:sp>
        <p:nvSpPr>
          <p:cNvPr id="199" name="円/楕円 198"/>
          <p:cNvSpPr/>
          <p:nvPr/>
        </p:nvSpPr>
        <p:spPr>
          <a:xfrm>
            <a:off x="660489" y="4075918"/>
            <a:ext cx="2514599" cy="1690782"/>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sz="6000" dirty="0">
                <a:solidFill>
                  <a:schemeClr val="tx1"/>
                </a:solidFill>
              </a:rPr>
              <a:t>行政</a:t>
            </a:r>
            <a:endParaRPr kumimoji="1" lang="ja-JP" altLang="en-US" sz="6000" dirty="0">
              <a:solidFill>
                <a:schemeClr val="tx1"/>
              </a:solidFill>
            </a:endParaRPr>
          </a:p>
        </p:txBody>
      </p:sp>
      <p:sp>
        <p:nvSpPr>
          <p:cNvPr id="200" name="円/楕円 199"/>
          <p:cNvSpPr/>
          <p:nvPr/>
        </p:nvSpPr>
        <p:spPr>
          <a:xfrm>
            <a:off x="5611091" y="4082477"/>
            <a:ext cx="2514599" cy="169078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6000" dirty="0">
                <a:solidFill>
                  <a:schemeClr val="tx1"/>
                </a:solidFill>
              </a:rPr>
              <a:t>住民</a:t>
            </a:r>
            <a:endParaRPr kumimoji="1" lang="ja-JP" altLang="en-US" sz="6000" dirty="0">
              <a:solidFill>
                <a:schemeClr val="tx1"/>
              </a:solidFill>
            </a:endParaRPr>
          </a:p>
        </p:txBody>
      </p:sp>
      <p:sp>
        <p:nvSpPr>
          <p:cNvPr id="7" name="正方形/長方形 6"/>
          <p:cNvSpPr/>
          <p:nvPr/>
        </p:nvSpPr>
        <p:spPr>
          <a:xfrm>
            <a:off x="4774707" y="5740878"/>
            <a:ext cx="4187365" cy="584775"/>
          </a:xfrm>
          <a:prstGeom prst="rect">
            <a:avLst/>
          </a:prstGeom>
        </p:spPr>
        <p:txBody>
          <a:bodyPr wrap="none">
            <a:spAutoFit/>
          </a:bodyPr>
          <a:lstStyle/>
          <a:p>
            <a:r>
              <a:rPr lang="ja-JP" altLang="en-US" sz="3200" dirty="0"/>
              <a:t>まち再発見＋防災意識</a:t>
            </a:r>
          </a:p>
        </p:txBody>
      </p:sp>
      <p:sp>
        <p:nvSpPr>
          <p:cNvPr id="8" name="正方形/長方形 7"/>
          <p:cNvSpPr/>
          <p:nvPr/>
        </p:nvSpPr>
        <p:spPr>
          <a:xfrm>
            <a:off x="2915737" y="3324145"/>
            <a:ext cx="2876108" cy="584775"/>
          </a:xfrm>
          <a:prstGeom prst="rect">
            <a:avLst/>
          </a:prstGeom>
        </p:spPr>
        <p:txBody>
          <a:bodyPr wrap="none">
            <a:spAutoFit/>
          </a:bodyPr>
          <a:lstStyle/>
          <a:p>
            <a:r>
              <a:rPr lang="ja-JP" altLang="en-US" sz="3200" dirty="0"/>
              <a:t>企業イメージ</a:t>
            </a:r>
            <a:r>
              <a:rPr lang="en-US" altLang="ja-JP" sz="3200" dirty="0"/>
              <a:t>UP</a:t>
            </a:r>
          </a:p>
        </p:txBody>
      </p:sp>
      <p:sp>
        <p:nvSpPr>
          <p:cNvPr id="9" name="正方形/長方形 8"/>
          <p:cNvSpPr/>
          <p:nvPr/>
        </p:nvSpPr>
        <p:spPr>
          <a:xfrm>
            <a:off x="799533" y="5769909"/>
            <a:ext cx="2236510" cy="584775"/>
          </a:xfrm>
          <a:prstGeom prst="rect">
            <a:avLst/>
          </a:prstGeom>
        </p:spPr>
        <p:txBody>
          <a:bodyPr wrap="none">
            <a:spAutoFit/>
          </a:bodyPr>
          <a:lstStyle/>
          <a:p>
            <a:r>
              <a:rPr lang="ja-JP" altLang="en-US" sz="3200" dirty="0"/>
              <a:t>地域の把握</a:t>
            </a:r>
          </a:p>
        </p:txBody>
      </p:sp>
      <p:grpSp>
        <p:nvGrpSpPr>
          <p:cNvPr id="10" name="グループ化 9"/>
          <p:cNvGrpSpPr/>
          <p:nvPr/>
        </p:nvGrpSpPr>
        <p:grpSpPr>
          <a:xfrm>
            <a:off x="602253" y="1852099"/>
            <a:ext cx="7966142" cy="4228681"/>
            <a:chOff x="602253" y="1852099"/>
            <a:chExt cx="7966142" cy="4228681"/>
          </a:xfrm>
        </p:grpSpPr>
        <p:grpSp>
          <p:nvGrpSpPr>
            <p:cNvPr id="14" name="グループ化 13"/>
            <p:cNvGrpSpPr/>
            <p:nvPr/>
          </p:nvGrpSpPr>
          <p:grpSpPr>
            <a:xfrm>
              <a:off x="602253" y="1852099"/>
              <a:ext cx="7966142" cy="4228681"/>
              <a:chOff x="857250" y="1908465"/>
              <a:chExt cx="7616446" cy="3671248"/>
            </a:xfrm>
            <a:solidFill>
              <a:srgbClr val="66FFFF">
                <a:alpha val="90000"/>
              </a:srgbClr>
            </a:solidFill>
          </p:grpSpPr>
          <p:sp>
            <p:nvSpPr>
              <p:cNvPr id="15" name="円/楕円 14"/>
              <p:cNvSpPr/>
              <p:nvPr/>
            </p:nvSpPr>
            <p:spPr>
              <a:xfrm>
                <a:off x="857250" y="1908465"/>
                <a:ext cx="7616446" cy="3671248"/>
              </a:xfrm>
              <a:prstGeom prst="ellipse">
                <a:avLst/>
              </a:prstGeom>
              <a:solidFill>
                <a:srgbClr val="0070C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4800" dirty="0" smtClean="0">
                  <a:solidFill>
                    <a:srgbClr val="FF66FF"/>
                  </a:solidFill>
                </a:endParaRPr>
              </a:p>
            </p:txBody>
          </p:sp>
          <p:sp>
            <p:nvSpPr>
              <p:cNvPr id="16" name="正方形/長方形 15"/>
              <p:cNvSpPr/>
              <p:nvPr/>
            </p:nvSpPr>
            <p:spPr>
              <a:xfrm>
                <a:off x="1598681" y="2741561"/>
                <a:ext cx="6133584" cy="721453"/>
              </a:xfrm>
              <a:prstGeom prst="rect">
                <a:avLst/>
              </a:prstGeom>
              <a:noFill/>
            </p:spPr>
            <p:txBody>
              <a:bodyPr wrap="square">
                <a:spAutoFit/>
              </a:bodyPr>
              <a:lstStyle/>
              <a:p>
                <a:pPr lvl="0" algn="ctr"/>
                <a:endParaRPr lang="en-US" altLang="ja-JP" sz="4800" dirty="0">
                  <a:solidFill>
                    <a:srgbClr val="FF66FF"/>
                  </a:solidFill>
                </a:endParaRPr>
              </a:p>
            </p:txBody>
          </p:sp>
        </p:grpSp>
        <p:sp>
          <p:nvSpPr>
            <p:cNvPr id="19" name="正方形/長方形 18"/>
            <p:cNvSpPr/>
            <p:nvPr/>
          </p:nvSpPr>
          <p:spPr>
            <a:xfrm>
              <a:off x="1200816" y="2683442"/>
              <a:ext cx="6769016" cy="2308324"/>
            </a:xfrm>
            <a:prstGeom prst="rect">
              <a:avLst/>
            </a:prstGeom>
          </p:spPr>
          <p:txBody>
            <a:bodyPr wrap="square">
              <a:spAutoFit/>
            </a:bodyPr>
            <a:lstStyle/>
            <a:p>
              <a:pPr lvl="0" algn="ctr"/>
              <a:r>
                <a:rPr lang="ja-JP" altLang="en-US" sz="4800" dirty="0" smtClean="0">
                  <a:solidFill>
                    <a:schemeClr val="bg1"/>
                  </a:solidFill>
                </a:rPr>
                <a:t>工場</a:t>
              </a:r>
              <a:r>
                <a:rPr lang="ja-JP" altLang="en-US" sz="4800" dirty="0">
                  <a:solidFill>
                    <a:schemeClr val="bg1"/>
                  </a:solidFill>
                </a:rPr>
                <a:t>・</a:t>
              </a:r>
              <a:r>
                <a:rPr lang="ja-JP" altLang="en-US" sz="4800" dirty="0" smtClean="0">
                  <a:solidFill>
                    <a:schemeClr val="bg1"/>
                  </a:solidFill>
                </a:rPr>
                <a:t>住民・行政の</a:t>
              </a:r>
              <a:endParaRPr lang="en-US" altLang="ja-JP" sz="4800" dirty="0" smtClean="0">
                <a:solidFill>
                  <a:schemeClr val="bg1"/>
                </a:solidFill>
              </a:endParaRPr>
            </a:p>
            <a:p>
              <a:pPr lvl="0" algn="ctr"/>
              <a:r>
                <a:rPr lang="ja-JP" altLang="en-US" sz="4800" dirty="0" smtClean="0">
                  <a:solidFill>
                    <a:schemeClr val="bg1"/>
                  </a:solidFill>
                </a:rPr>
                <a:t>相互理解を促進し</a:t>
              </a:r>
              <a:endParaRPr lang="en-US" altLang="ja-JP" sz="4800" dirty="0" smtClean="0">
                <a:solidFill>
                  <a:schemeClr val="bg1"/>
                </a:solidFill>
              </a:endParaRPr>
            </a:p>
            <a:p>
              <a:pPr lvl="0" algn="ctr"/>
              <a:r>
                <a:rPr lang="ja-JP" altLang="en-US" sz="4800" dirty="0" smtClean="0">
                  <a:solidFill>
                    <a:srgbClr val="FF66FF"/>
                  </a:solidFill>
                </a:rPr>
                <a:t>コミュニティ</a:t>
              </a:r>
              <a:r>
                <a:rPr lang="ja-JP" altLang="en-US" sz="4800" dirty="0" smtClean="0">
                  <a:solidFill>
                    <a:schemeClr val="bg1"/>
                  </a:solidFill>
                </a:rPr>
                <a:t>の形成を図る</a:t>
              </a:r>
              <a:endParaRPr lang="en-US" altLang="ja-JP" sz="4800" dirty="0" smtClean="0">
                <a:solidFill>
                  <a:schemeClr val="bg1"/>
                </a:solidFill>
              </a:endParaRPr>
            </a:p>
          </p:txBody>
        </p:sp>
      </p:grpSp>
    </p:spTree>
    <p:extLst>
      <p:ext uri="{BB962C8B-B14F-4D97-AF65-F5344CB8AC3E}">
        <p14:creationId xmlns:p14="http://schemas.microsoft.com/office/powerpoint/2010/main" val="2934090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8582" y="622714"/>
            <a:ext cx="9016796" cy="6094298"/>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23" name="正方形/長方形 22"/>
          <p:cNvSpPr/>
          <p:nvPr/>
        </p:nvSpPr>
        <p:spPr>
          <a:xfrm>
            <a:off x="1134126" y="4414041"/>
            <a:ext cx="390656" cy="13010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dirty="0"/>
              <a:t>住民の声</a:t>
            </a:r>
          </a:p>
        </p:txBody>
      </p:sp>
      <p:pic>
        <p:nvPicPr>
          <p:cNvPr id="24"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40436" y="5391632"/>
            <a:ext cx="1023425" cy="1023425"/>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線コネクタ 26"/>
          <p:cNvCxnSpPr/>
          <p:nvPr/>
        </p:nvCxnSpPr>
        <p:spPr>
          <a:xfrm flipV="1">
            <a:off x="70799" y="3590487"/>
            <a:ext cx="8986947" cy="406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1242208" y="3588963"/>
            <a:ext cx="6714439" cy="461665"/>
          </a:xfrm>
          <a:prstGeom prst="rect">
            <a:avLst/>
          </a:prstGeom>
          <a:noFill/>
        </p:spPr>
        <p:txBody>
          <a:bodyPr wrap="square" rtlCol="0">
            <a:spAutoFit/>
          </a:bodyPr>
          <a:lstStyle/>
          <a:p>
            <a:pPr algn="ctr"/>
            <a:r>
              <a:rPr lang="en-US" altLang="ja-JP" sz="2400" dirty="0" smtClean="0"/>
              <a:t>10/11</a:t>
            </a:r>
            <a:r>
              <a:rPr lang="ja-JP" altLang="en-US" sz="2400" dirty="0"/>
              <a:t>　</a:t>
            </a:r>
            <a:r>
              <a:rPr lang="ja-JP" altLang="en-US" sz="2400" u="sng" dirty="0"/>
              <a:t>観光地</a:t>
            </a:r>
            <a:r>
              <a:rPr lang="ja-JP" altLang="en-US" sz="2400" dirty="0" smtClean="0"/>
              <a:t>について</a:t>
            </a:r>
            <a:r>
              <a:rPr lang="ja-JP" altLang="en-US" sz="2400" dirty="0"/>
              <a:t>のヒアリング結果</a:t>
            </a:r>
          </a:p>
        </p:txBody>
      </p:sp>
      <p:sp>
        <p:nvSpPr>
          <p:cNvPr id="18" name="角丸四角形 17"/>
          <p:cNvSpPr/>
          <p:nvPr/>
        </p:nvSpPr>
        <p:spPr>
          <a:xfrm>
            <a:off x="63602" y="103260"/>
            <a:ext cx="9016796" cy="463982"/>
          </a:xfrm>
          <a:prstGeom prst="roundRect">
            <a:avLst/>
          </a:prstGeom>
          <a:gradFill flip="none" rotWithShape="1">
            <a:gsLst>
              <a:gs pos="0">
                <a:schemeClr val="accent6">
                  <a:lumMod val="50000"/>
                </a:schemeClr>
              </a:gs>
              <a:gs pos="48000">
                <a:schemeClr val="accent6">
                  <a:lumMod val="75000"/>
                </a:schemeClr>
              </a:gs>
              <a:gs pos="100000">
                <a:schemeClr val="accent6">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打楽器タウン　</a:t>
            </a:r>
            <a:r>
              <a:rPr lang="ja-JP" altLang="en-US" sz="2400" b="1" dirty="0">
                <a:solidFill>
                  <a:schemeClr val="tx1"/>
                </a:solidFill>
              </a:rPr>
              <a:t>新治</a:t>
            </a:r>
          </a:p>
        </p:txBody>
      </p:sp>
      <p:pic>
        <p:nvPicPr>
          <p:cNvPr id="20" name="図 19"/>
          <p:cNvPicPr>
            <a:picLocks noChangeAspect="1"/>
          </p:cNvPicPr>
          <p:nvPr/>
        </p:nvPicPr>
        <p:blipFill>
          <a:blip r:embed="rId4"/>
          <a:stretch>
            <a:fillRect/>
          </a:stretch>
        </p:blipFill>
        <p:spPr>
          <a:xfrm>
            <a:off x="549336" y="764615"/>
            <a:ext cx="1950892" cy="1461286"/>
          </a:xfrm>
          <a:prstGeom prst="rect">
            <a:avLst/>
          </a:prstGeom>
          <a:ln>
            <a:solidFill>
              <a:schemeClr val="tx1"/>
            </a:solidFill>
          </a:ln>
        </p:spPr>
      </p:pic>
      <p:pic>
        <p:nvPicPr>
          <p:cNvPr id="26" name="図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7600" y="724251"/>
            <a:ext cx="1939636" cy="1454727"/>
          </a:xfrm>
          <a:prstGeom prst="rect">
            <a:avLst/>
          </a:prstGeom>
          <a:ln>
            <a:solidFill>
              <a:schemeClr val="tx1"/>
            </a:solidFill>
          </a:ln>
        </p:spPr>
      </p:pic>
      <p:pic>
        <p:nvPicPr>
          <p:cNvPr id="28" name="図 27"/>
          <p:cNvPicPr>
            <a:picLocks noChangeAspect="1"/>
          </p:cNvPicPr>
          <p:nvPr/>
        </p:nvPicPr>
        <p:blipFill>
          <a:blip r:embed="rId6"/>
          <a:stretch>
            <a:fillRect/>
          </a:stretch>
        </p:blipFill>
        <p:spPr>
          <a:xfrm>
            <a:off x="710641" y="2291653"/>
            <a:ext cx="1848287" cy="1229951"/>
          </a:xfrm>
          <a:prstGeom prst="rect">
            <a:avLst/>
          </a:prstGeom>
          <a:ln>
            <a:solidFill>
              <a:schemeClr val="tx1"/>
            </a:solidFill>
          </a:ln>
        </p:spPr>
      </p:pic>
      <p:pic>
        <p:nvPicPr>
          <p:cNvPr id="29" name="Picture 4" descr="http://www.joyoliving.co.jp/special/sakura/photo/SkrTsuchiura06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3290" y="747880"/>
            <a:ext cx="1746704" cy="14555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6" descr="http://www.rurubu.com/season/autumn/mikaku/img/photo/P260002.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747" y="750831"/>
            <a:ext cx="1954185" cy="14656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3" name="図 32"/>
          <p:cNvPicPr>
            <a:picLocks noChangeAspect="1"/>
          </p:cNvPicPr>
          <p:nvPr/>
        </p:nvPicPr>
        <p:blipFill>
          <a:blip r:embed="rId10"/>
          <a:stretch>
            <a:fillRect/>
          </a:stretch>
        </p:blipFill>
        <p:spPr>
          <a:xfrm>
            <a:off x="2667142" y="2286128"/>
            <a:ext cx="1866454" cy="1242040"/>
          </a:xfrm>
          <a:prstGeom prst="rect">
            <a:avLst/>
          </a:prstGeom>
          <a:ln>
            <a:solidFill>
              <a:schemeClr val="tx1"/>
            </a:solidFill>
          </a:ln>
        </p:spPr>
      </p:pic>
      <p:pic>
        <p:nvPicPr>
          <p:cNvPr id="2" name="図 1"/>
          <p:cNvPicPr>
            <a:picLocks noChangeAspect="1"/>
          </p:cNvPicPr>
          <p:nvPr/>
        </p:nvPicPr>
        <p:blipFill>
          <a:blip r:embed="rId11"/>
          <a:stretch>
            <a:fillRect/>
          </a:stretch>
        </p:blipFill>
        <p:spPr>
          <a:xfrm>
            <a:off x="4651639" y="2306111"/>
            <a:ext cx="1652973" cy="1238134"/>
          </a:xfrm>
          <a:prstGeom prst="rect">
            <a:avLst/>
          </a:prstGeom>
          <a:ln>
            <a:solidFill>
              <a:schemeClr val="tx1"/>
            </a:solidFill>
          </a:ln>
        </p:spPr>
      </p:pic>
      <p:pic>
        <p:nvPicPr>
          <p:cNvPr id="3" name="図 2"/>
          <p:cNvPicPr>
            <a:picLocks noChangeAspect="1"/>
          </p:cNvPicPr>
          <p:nvPr/>
        </p:nvPicPr>
        <p:blipFill>
          <a:blip r:embed="rId12"/>
          <a:stretch>
            <a:fillRect/>
          </a:stretch>
        </p:blipFill>
        <p:spPr>
          <a:xfrm>
            <a:off x="6449952" y="2277346"/>
            <a:ext cx="1811500" cy="1220938"/>
          </a:xfrm>
          <a:prstGeom prst="rect">
            <a:avLst/>
          </a:prstGeom>
          <a:ln>
            <a:solidFill>
              <a:schemeClr val="tx1"/>
            </a:solidFill>
          </a:ln>
        </p:spPr>
      </p:pic>
      <p:pic>
        <p:nvPicPr>
          <p:cNvPr id="34" name="Picture 2" descr="C:\Users\山縣　杏香\AppData\Local\Microsoft\Windows\Temporary Internet Files\Content.IE5\8AY63AEH\MC900432611[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56699" y="4141524"/>
            <a:ext cx="1132102" cy="1132102"/>
          </a:xfrm>
          <a:prstGeom prst="rect">
            <a:avLst/>
          </a:prstGeom>
          <a:noFill/>
          <a:extLst>
            <a:ext uri="{909E8E84-426E-40DD-AFC4-6F175D3DCCD1}">
              <a14:hiddenFill xmlns:a14="http://schemas.microsoft.com/office/drawing/2010/main">
                <a:solidFill>
                  <a:srgbClr val="FFFFFF"/>
                </a:solidFill>
              </a14:hiddenFill>
            </a:ext>
          </a:extLst>
        </p:spPr>
      </p:pic>
      <p:sp>
        <p:nvSpPr>
          <p:cNvPr id="35" name="角丸四角形吹き出し 34"/>
          <p:cNvSpPr/>
          <p:nvPr/>
        </p:nvSpPr>
        <p:spPr>
          <a:xfrm>
            <a:off x="3459774" y="4340022"/>
            <a:ext cx="3759892" cy="521337"/>
          </a:xfrm>
          <a:prstGeom prst="wedgeRoundRectCallout">
            <a:avLst>
              <a:gd name="adj1" fmla="val -61064"/>
              <a:gd name="adj2" fmla="val -11129"/>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r>
              <a:rPr lang="ja-JP" altLang="en-US" sz="2400" dirty="0" smtClean="0"/>
              <a:t>もっと農業を活かしたい！</a:t>
            </a:r>
            <a:endParaRPr kumimoji="1" lang="ja-JP" altLang="en-US" sz="2400" dirty="0"/>
          </a:p>
        </p:txBody>
      </p:sp>
      <p:sp>
        <p:nvSpPr>
          <p:cNvPr id="36" name="角丸四角形吹き出し 35"/>
          <p:cNvSpPr/>
          <p:nvPr/>
        </p:nvSpPr>
        <p:spPr>
          <a:xfrm>
            <a:off x="3088802" y="5315451"/>
            <a:ext cx="2793384" cy="659778"/>
          </a:xfrm>
          <a:prstGeom prst="wedgeRoundRectCallout">
            <a:avLst>
              <a:gd name="adj1" fmla="val -56941"/>
              <a:gd name="adj2" fmla="val -670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地域交流が欲しい</a:t>
            </a:r>
            <a:endParaRPr lang="en-US" altLang="ja-JP" sz="2400" dirty="0" smtClean="0"/>
          </a:p>
        </p:txBody>
      </p:sp>
      <p:sp>
        <p:nvSpPr>
          <p:cNvPr id="4" name="テキスト ボックス 3"/>
          <p:cNvSpPr txBox="1"/>
          <p:nvPr/>
        </p:nvSpPr>
        <p:spPr>
          <a:xfrm>
            <a:off x="1732574" y="6071517"/>
            <a:ext cx="1535307" cy="369332"/>
          </a:xfrm>
          <a:prstGeom prst="rect">
            <a:avLst/>
          </a:prstGeom>
          <a:noFill/>
        </p:spPr>
        <p:txBody>
          <a:bodyPr wrap="square" rtlCol="0">
            <a:spAutoFit/>
          </a:bodyPr>
          <a:lstStyle/>
          <a:p>
            <a:pPr algn="ctr"/>
            <a:r>
              <a:rPr kumimoji="1" lang="ja-JP" altLang="en-US" b="1" dirty="0" smtClean="0"/>
              <a:t>高齢者</a:t>
            </a:r>
            <a:endParaRPr kumimoji="1" lang="ja-JP" altLang="en-US" b="1" dirty="0"/>
          </a:p>
        </p:txBody>
      </p:sp>
    </p:spTree>
    <p:extLst>
      <p:ext uri="{BB962C8B-B14F-4D97-AF65-F5344CB8AC3E}">
        <p14:creationId xmlns:p14="http://schemas.microsoft.com/office/powerpoint/2010/main" val="25374731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8582" y="794140"/>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8" name="角丸四角形 17"/>
          <p:cNvSpPr/>
          <p:nvPr/>
        </p:nvSpPr>
        <p:spPr>
          <a:xfrm>
            <a:off x="55875" y="158731"/>
            <a:ext cx="9016796" cy="463982"/>
          </a:xfrm>
          <a:prstGeom prst="roundRect">
            <a:avLst/>
          </a:prstGeom>
          <a:gradFill flip="none" rotWithShape="1">
            <a:gsLst>
              <a:gs pos="0">
                <a:schemeClr val="accent6">
                  <a:lumMod val="50000"/>
                </a:schemeClr>
              </a:gs>
              <a:gs pos="48000">
                <a:schemeClr val="accent6">
                  <a:lumMod val="75000"/>
                </a:schemeClr>
              </a:gs>
              <a:gs pos="100000">
                <a:schemeClr val="accent6">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打楽器タウン　</a:t>
            </a:r>
            <a:r>
              <a:rPr lang="ja-JP" altLang="en-US" sz="2400" b="1" dirty="0">
                <a:solidFill>
                  <a:schemeClr val="tx1"/>
                </a:solidFill>
              </a:rPr>
              <a:t>新治</a:t>
            </a:r>
          </a:p>
        </p:txBody>
      </p:sp>
      <p:sp>
        <p:nvSpPr>
          <p:cNvPr id="19" name="テキスト ボックス 18"/>
          <p:cNvSpPr txBox="1"/>
          <p:nvPr/>
        </p:nvSpPr>
        <p:spPr>
          <a:xfrm>
            <a:off x="278534" y="896724"/>
            <a:ext cx="3057247" cy="523220"/>
          </a:xfrm>
          <a:prstGeom prst="rect">
            <a:avLst/>
          </a:prstGeom>
          <a:noFill/>
        </p:spPr>
        <p:txBody>
          <a:bodyPr wrap="none" rtlCol="0">
            <a:spAutoFit/>
          </a:bodyPr>
          <a:lstStyle/>
          <a:p>
            <a:r>
              <a:rPr lang="ja-JP" altLang="en-US" sz="2800" dirty="0"/>
              <a:t>新治</a:t>
            </a:r>
            <a:r>
              <a:rPr kumimoji="1" lang="ja-JP" altLang="en-US" sz="2800" dirty="0" smtClean="0"/>
              <a:t>地区の問題点</a:t>
            </a:r>
            <a:endParaRPr kumimoji="1" lang="ja-JP" altLang="en-US" sz="2800" dirty="0"/>
          </a:p>
        </p:txBody>
      </p:sp>
      <p:sp>
        <p:nvSpPr>
          <p:cNvPr id="21" name="テキスト ボックス 20"/>
          <p:cNvSpPr txBox="1"/>
          <p:nvPr/>
        </p:nvSpPr>
        <p:spPr>
          <a:xfrm>
            <a:off x="1198614" y="2102251"/>
            <a:ext cx="2788776" cy="461665"/>
          </a:xfrm>
          <a:prstGeom prst="rect">
            <a:avLst/>
          </a:prstGeom>
          <a:solidFill>
            <a:schemeClr val="accent1">
              <a:lumMod val="40000"/>
              <a:lumOff val="60000"/>
            </a:schemeClr>
          </a:solidFill>
        </p:spPr>
        <p:txBody>
          <a:bodyPr wrap="square" rtlCol="0">
            <a:spAutoFit/>
          </a:bodyPr>
          <a:lstStyle/>
          <a:p>
            <a:pPr algn="ctr"/>
            <a:r>
              <a:rPr lang="ja-JP" altLang="en-US" sz="2400" dirty="0" smtClean="0"/>
              <a:t>農業を活かしたい</a:t>
            </a:r>
            <a:endParaRPr kumimoji="1" lang="ja-JP" altLang="en-US" sz="2400" dirty="0"/>
          </a:p>
        </p:txBody>
      </p:sp>
      <p:sp>
        <p:nvSpPr>
          <p:cNvPr id="22" name="テキスト ボックス 21"/>
          <p:cNvSpPr txBox="1"/>
          <p:nvPr/>
        </p:nvSpPr>
        <p:spPr>
          <a:xfrm>
            <a:off x="4916290" y="2124557"/>
            <a:ext cx="3709095" cy="461665"/>
          </a:xfrm>
          <a:prstGeom prst="rect">
            <a:avLst/>
          </a:prstGeom>
          <a:solidFill>
            <a:schemeClr val="accent1">
              <a:lumMod val="40000"/>
              <a:lumOff val="60000"/>
            </a:schemeClr>
          </a:solidFill>
        </p:spPr>
        <p:txBody>
          <a:bodyPr wrap="square" rtlCol="0">
            <a:spAutoFit/>
          </a:bodyPr>
          <a:lstStyle/>
          <a:p>
            <a:pPr algn="ctr"/>
            <a:r>
              <a:rPr lang="ja-JP" altLang="en-US" sz="2400" dirty="0" smtClean="0"/>
              <a:t>地域交流を生み出したい</a:t>
            </a:r>
            <a:endParaRPr kumimoji="1" lang="ja-JP" altLang="en-US" sz="2400" dirty="0"/>
          </a:p>
        </p:txBody>
      </p:sp>
      <p:sp>
        <p:nvSpPr>
          <p:cNvPr id="5" name="AutoShape 2" descr="data:image/jpeg;base64,/9j/4AAQSkZJRgABAQAAAQABAAD/2wCEAAkGBxMTEhUUExQWFhUXGB0aGRgYGR8dIBkcHx4bHh4cHiAhHCggIBolHRwgIjIhJSkrLi4uHR8zODMsNygtLisBCgoKDg0OGhAQGzQkHyQvLCwsNCwsLCwsLCwsLCwsLCwsLCwsLCwsLCwsLCwsLCwsLCwsLCwsLCwsLCwsLCwsLP/AABEIAMIBAwMBIgACEQEDEQH/xAAcAAACAwEBAQEAAAAAAAAAAAAFBgMEBwACAQj/xABDEAACAQIEBAQEBAQFAgQHAQABAhEDIQAEEjEFQVFhBhMicTKBkaFCscHRBxQj8FJiguHxcqIVM0PCNFNzg5Oy0iT/xAAaAQADAQEBAQAAAAAAAAAAAAABAgMEAAUG/8QALxEAAgICAgEEAAQEBwAAAAAAAAECEQMhEjFBBBMiURRhcfAygZGhBSNCQ7HR8f/aAAwDAQACEQMRAD8AXvD/AIapOfMZPSPhW8E+20YaqeSprAChBygW+2Cf8uqBhOlhGldhPIC/M8p54jp5umiAkmUPqOnfmReRtzx5b/xTEtRTZzxy8lH/AMIbVqADLpiQRe8nc7bYBrwqkaudDEg09LyLRIY7fIYd6Wdp1D5hIVDsSQAQBuCd95+mFriiIozdYuH85FphV3LwVgdvUDqO9+kYb03roZ5ceLTGcGkZrmMpKqxk65/2+VsFUcqU0R8MzNo77AkHE3FsqRQolbFQB9v+cUMnWAKh11hbx37c73vjS3yR6nse1kS8UrCbViHCRZhY73i3Ll3xZyWgtBiP8XLFbN5kWtBJNxI0+/TtixQ4edJEMxIkdx1HtcfLGfhTtHZ5R9x43/4eOKqhICRaZn5EfI/piekgK0oa/qUydoAMjtLfU4pZ7LVLnTcbnoLb9NwL4r5d2gTcfnEWB6/tiik0Benwzj8Xv+wX4QxJMdDb9cEq7rFiReDPvy+mIPBuVZy729PpAPMmT0x5zrwYIiDB9x/ziuqPOZ6CTmAgJJ16VHXae1gD9cNxyq0qRL2IEsOYnt8sIfC6jtnqQpzvq6zPKOe22GrO8VKbMpvqIYSdRGkgH2JMbWMHB58VaQuVPQgJlcwj1qqUmpvqJR1MES1rTzGBfHOK5us6rmWquZgKbbGPSsRPcC+NEfjtEkLWLKWGklV/AokdiJ/DE9Ivj2vFKYpVKVFENQCFJM8oBdlkE7fDaftP3mn8kDHGU5UDtYCUgEanppoArbrA29+Z7k4+1NNSi1M6ZIIDkXX8QMjuI25xjqmUZaVJmaHdSWMyJ6fpOPnniszU1UAeWyKFAkyu/ffEn/G2y3jQscHBo1KblgCpJ2DdbxIBABOD2TV30v5rwFuYN5MSOQiDBEmSRbFDMcIHmMXqaTYR/hETy5mZ9iMM/h/hEtoVipRAdvi1GefL9sWu2CcVVlLQoruanrpwBFpWALBRNrT1ufnNxBQlImnA02VVkg6mYAk9SCGiOZnBfxdwtKdIOIBJg9D2I+/y74Vcz4nTymo0lZp0y2yyBHuefLDODSJx20e+G8dZKoWoNIf0sQLkEECb73/LpgrTzqGoCwMmGMWhRss9+f8Acq9GmC4qMrk0l1GPrtsT0FsEk4jTqOSo1AwNJsYMTPQEYmtjZI0xvoVvN/qSY/wzt9tv3xX4vmFak2oSFM/9XLTPz3xDwXLynoY2MHoO0WvfHcWpP5NRSoI0m62ggTMHl8zisaolVAWi4dlsE9Kyfy+fPHZ3KFWHz/X9sR8Ipl/UzS2vQesRI3+n0xJxt9LATYz/AH/thX0OiGk07xYf38sfGfcn3/v54hWoAO7AfIf3+WPWdp+ksDMAb2JH92+mEqxrJssJIEmJEjqBePtglnKyEqWU6kJGoQZkdTf88CuFUJcCdlJ94/5xPmJBJ3vP3w8dID2yOtRo6jNTTc20zHTn0x2Amckux1HfHYa0NQ61Kjgeul5jEr6nktBG8AxsD/c4nyNSm9MgllYXEAADURDGfuJnfecB6eYalqBqgEMToJuIvAPKOki2PHFePUX1zU9WmUCjUNU22jSDEG/PGbh9mdLzZbfJUmLf1AukbaW0na45+wgHbEGczRZahAX02DAQTuN+h3g4j4Hnf5g/1Bpk3dbBQAt9rmbyTi660yrp5hZWJBYL6hc+qJ35/fFI44rZXG9p+ABSIq0mX8Q+H+ziLJPQRv60hwbjaPcxvJ5dMS0+D5im/o0VBzgxA7qec2F9wcRZ7KK9YqW9WgkzHxqPy2GClTPWz+ohKNp7R5ytD+ZqHUWAWDoWJYG3pJsSPfbGiZXI0UpELDWk2iRuZievT5YScpIVCsTEyOZ5/rhx4VnUi50Meux/bFYI8rLJyk5S7AubVqysqAEMwjRe8CBItpI02/eMecjwT/8Ay1gynWNUoP8A072AEbrDGe5wu8S4vUy1euaDmmC8HTYW5Ach3xf8FcfqVcx5L+oVFILcwBO/XeL4XjPxQiXkL+Gcno1aWYr6WAMWJLKTYDcDFXxlTFKogWfVBJN+cfkMOFHw5UoavxppADDexY3HLfvjMf4hcTf+bNJoimoFucgNf64MsdsKk7CvB2qU+IUhT9DhA0n/AKJ6WEHvvi/x0zVdnEMxZj0mQbX6MBGA/gRXbMCrVY/DCk3J+GB2kT8gcGfFhmobQNMyeZsDHyA+eFa0PNp0KnEfU6DYzzEz8O/P+/fE1PiKILqwZREAgSep6dt+eK2fqBSpuCAe0+0+2/fFbLspqqXjSTJIMWFudpm/e+JuCl2TWSUJOhjTOFqa6h6iATBkf8zj5TraQ5UXB0i/Wxg48VcuFCssEcyNmB2Nrf8AOITV9PzA/wC7EHDhKjV7jy7ZYTKIcx5lT1iZEEqSYHxCYYA/31OZXNlq9QybaVQ7RaSBfvP2wvPmkWxZRG4PLkCf76Yu8NZnCmnJZjCjcnr3+sbY0QyS+gz9PFb5IN+L88VyTir6ixCoTYhmMT3tOMzyGvySVWZN+oBt+Yw3fxTrNpyadSzNaPWpVYI5EEn64V+EIdXpY6RCdAb9b+/LGnJ0Z8KJ8lxpsvUcMNYiNINi3Iz0icR+GaoGeRWspJX2gWH1EfPE+cSmoLwSQes3Bt/pnngP4foM+coLe9emGI7uJOBCKoOQvVeN1kYsKjq02E/D2jb7Y0rO8QqDJLVEB3RDBAIlhcGbQcA/H3BKFHN1tEFNIao0fAWuV39TGRG3xDAjiXjJXopQFIU0Gkaw5JhbSRHTeDifcqXg5vQ5cJUVUOtUBj8KxyFydybi5wu+KVAZNJYg9TMRb36/TDbkuGuiGqBNNhAK3sqt9rYS+NZpWMAHUupZLd2P+EXM/wC+A7OjGyrl60xPK+30H3xfzHqKqIkEkxeyqCJ67H6YqcHb1qRYaRA3jeDzmCZjooGLXEKS620mQabkEEXkTfv1+eABot+HK7F59PwkQdt5j2MTixxMKLxsdPvtf7DlzGBfDKmgRBkkCRuJEz02t2v7YucWf0MdtJUe0Ak+5Mf3zZdA8i5Wc6jBtNsdjwu3LHYSilhzx3kVBQifgJYzbfe/M7YUcuRqF5Hzw7fxBpqtNNJu+4A2Ajn3MfQ4UOHZBmFRojQFJHK5A/WcC227Msq1Qw8JzNRU3AAJsYIgkGY53/sY8LmtLMHE35TE3HUdb3wxcN4AoTyqkPN1aOljB5bg/wDGAGfygy1RtSny7gG5jeCO/PDu0kVhLwQZTiENqLGee+3LEqZoEgAXg+8wZ+v6DAuiwJ53if1M98FuEBhU1gFgtmExba/zxO6ZVvVsPcD4EQis7elzKW2nkb7SIm2+COdyeiZsOfaOftjq3EWYKgYoxB/pRJO8qeSm0zy7YjdqlZatBtJuQ0NcIbFVOxI2n3xReohFGdy5MyfxDmxVq60WF29+574Yf4eZUpWNRjyiOl+f6YqZrw2y1tAb+mbhjy6gj/EMXeBZV1qurQRSKeoC7o8re/KANvynFYSU4qUeh3rTN/T4RB5Ywr+IfBi+eeopkDSD3KgA+2NKyucqZajSYOGDwNBIFtiy35bwIxnNfi5Z3MAlmJM9zOBOW9Bgi94RL16opqvqp+srABiCCw/xXI2xb8Y0CFV9tJvPQkDr1P54F+F875XEstVnQNehpMKFcMs35CcaR/FbLL/ItUIUMHT1RcgsBHzMfTAUVxGknLIjAuJ1v6hAVgZ59IECORsefPBXhmRYMhYNBGqdM35pe3z9sS0ssGbWDDzPX88EspxZ6dZNKS9lKbg9SPfeew6YDlapGyf+H5Et/wBfAZr5QJSfoF9Kn8P9jlhazbQpP2+eNB4fkhXaqHlUgb7eom072AJOEbxfkRQraASR03+nzEYytN5FaMul0DMyoMAc1+HlN73/AL2xDX4zXosopDy3QTqHMEFCYM3M7zbHvziuogH02kchsOXU4oCtXzNYeXTJcxTUAT1O/UD6DGrEjOqbNF8XZujnMll6yj+pKs9rqyjRUg9GOn/8a4S8uCQqLJkiB9h7nDFXyRyeS8qo2pxIIjbXeB1AMYVjxTynVqRKkdRPW5G2Gnt0WjqNhKpwOoEJqGSfiUC67W3ub7C/MxgrwZUy5pl9NQK4ZW0AEANqvMkWjnE4q0OIPUonVU1NqBYmTqaIBjaeW0/ljqlZdzYwBpF495jrtjN7k0yPyl5J+OZjz/OB1BSxYnmxLSD+VsI/EuHsnqEsvMx8M7T0nDpwp5qCwdA4JXkR0bDnlVpigURAP5hXFR1XTe8qQPiCgiDeBMRjoZODGulbQN/hjxNzkTScj+izaBsfLKm56jUxAtyHbALxhU1VFaBq0UySY3jaPYg3/wCLXF6VPKgMupW0aSNplRbaJBgzzwv8UqM720yyBSCNtJjfkbR7e+LrIporijexl8GcKLU6lcz6didrDUTJ3N46iItOB2byL0k1upUOpK9wSJ+xw+cCRf5JKJ9DGmAZuJIv03wE8TZZ6dItUYVCAAvO0EHftfHKIjdsAcHq6mAIH+ETyEhiT1sIjvi7xeunroMCQIcOLEwOYPY8o5YHcBy5eoAi2JXqYt8U8iYPyJ5Ti3xFdWYrMPhWF+n/ADgJBbFisRqMbSYvy5fbH3BFeFA39Xy/4x2FGNC8WcFD6GYkJTcMxAn0jeBzOFIUaNOmkQ5JqRKmCpI9iGsPqb40PxTTPkVQNmRgfcAkfXCbR4PUqpRVANR1RJjq35LirSbIcUEOG5sw0wL2AAAFuQGFzxOtQrrqMumQAqz3gknnfB45KqjPKMIIm21t/bvjkytCorrXdlAWViN+/O0jbAavQfNiDk/T6Rt+XT2wd4XmT5floQGYkSwkBbEyZG/1kARc4EZmlpn6G0cz/wA4P+G0Lo4QL6rMT36cztiHG3RSa+JbzfFGahVqaUSkzldakzrJgNIXTEQLAkyeuB383SU0TSqeb6QX/wAsDmSthLG1yIwq5+npmeRgqTzAEyIFrx9fn6oVlNMzaINrdd+v++FcCePjfz6GvOcRpFiVZnJm17bG0jrbFDKcUFOpVYjUKiCmQT8ImZ/6hJ+3zDZMMU13BY7dNwBe3vj279QIOOx/5dqLPYw4cWVJuP8AX90OmV8UUHo6aqEVVBCOt9yJ5iP2B64SDV0vPLY/ocSUW5cz0mecY5gjC5/v54dS3s7J6PH/ALb2u/r+RbeG0tIGkjfncHDB4v8AFRzGQWmQzN56l6pJILBHsOUbenlGEJWZbzI5YevFLL/4Rlgqhf6y7CPwVu3O84rsxY69yInUMyQQMaF/CzKU62YrJVEnygVafUpDQY9wwn2GM0Pxf30xoH8HswF4gAYAek636+lhHf04ZdnqeoblhkjQ6mSFDWskrMliIkQPyGrbGW+JV83OoHkBgrOQJIB9bQPYnGr+Lsq1SQdSpqWSATCjcwPmcLvA+DUM3ma7MGACjSdmUFQig2j8LWvhGvlR4a6szzxBworlazK+qArPuJXVC9txP74u/wAIMyIzFJtpR49wQf8A9Rhw8W+C64y+YFAiqjUdOgKfMLKSwgT8oEzPLCN/CvLOK2YWIYKgYMIIMmxBuDh+NRYq10Ofi/hzVsu9wAnq1G5AAmJ3iL88Yu+ck/Dc9/8AbG9cdq0/JYOpamykMobTIaRuJ5Lj8/0TckNoA5xP254XEnG7djOWhl8P54nRdUUMSWMAggdY6iwxPlc8kVSzajyUrMz05HlEximvDawRDUiKoDIwgalIse3LfbHmtTemzLUSCqQQCD+GVMgkXnkefXE2k5CLJJBHKcWRdBSkRuKkwocnlIuRab97DEfC/EdfLuWpsQGI1CzSNUwoYGPcYrZ/h1SmiGCTUaQokmwPLfvgZlnJ9MGQSPpg8NWCTbWxo4rxd3pCsdPqqOLvqaCokQRAgRHvtGKPBwatXnp1MwXpN/2wJzdMqdJ3Ez+2H3+HHADVQ1RABYC5uAtyRbmY+mGhHWjTF8cY316cADoIwteK3cUCoMywAB2w8V+HH3wpeK8uSaKWkvMG1hirpIz2CPBNIo7GoCggAHczeTbsQJ7e0MuU4KqtqVgy6pPfAajmQqB+TEgTaIiSewkYnp8VAPomR8UT6eV/n+WJxnD7A5ouZrLrraw39sdiL/xVGu3lknfUL/PHYpcTrX2P2YSnmKTFGm3pIvqtMEW63HLA7huTanUVho0oNhJtB7DrhS4RxGpR1PTqSVIUjSYM8o5m3vgjnPFygqUQq6k6rAgrMtz2sbQcTeRRe+xkmxsaolSoAZACT0iSNsJ/jfg7DRUpKTTE6mXltBI5c77YsZvxVToEVah9DCVH4iIJAjfcD1RB3wX4L4ky+aH9GqpYCSpBB9wDcjDxmprQDLc/wxXrsssIUGzcyAdoOO4ZwbOUpqIqGnUAmGM6TcdIYTyOGTiOWBz+YA2CCw2+FcMWW4Y38tSZTqBprI5j0ibc8LFdjSbox7jCVIE0yoLEE6pDGLETcW58/lgj4TyqVS9I1fLZkhbfEdyJmOkgTbBvjqUyXpv/AOmDpb/Mw53gDnPbBDwhRRUWiyodINUOpmDOn6wfpGFrZNoQlqCjqpl1bQ7JIBBkEiSD+K333xXZlkaiTAtHYHfrff2x4zdRar1KsTrdmC8luY54jytHzairIQdW2tJgiRubfPCOCvRb8TOlG+g3wpBUqhaYLWtAmBzMEiRJnH3PcMqLWamlMkTYyBbmxBPpFjv26jBDL1PSKivpYCKgVQQFB6bi147x3xLVJUmGIaDeZERJ1cgZJFu/TAUVEM8kpA7JeEcw3oDUTpFyXYAAbz6Nx0wx+IuAVXydClRlvWtQBrEzTfUBb8P31HpenRzg0slSQCPSsxqJuWtuZ2n/AGwwrmmq03FSKSgKibEqOu4ueY/WcLPJJbE5yi014Mr4nlWpVGR41IYJBkHuCOWD38Pr5xL/AIW/LBzxLwmiAoqHW5sPKgEmJBYxASJMbiAPaf8Ah/w2iF1OwSoAFplhp1zMmDfYAX74rDIn2ehL1XLG7VNocnz1UIaeolSPmB79Md4ArqwruxANSsVUG0rTAA+d5jvijx/MHyC6wD5cgg2aSApHbn8sD+FByx1Mx9NpJMbdTin+o87waiBGBnEvJ1+pF1sp9UXIXYE8xfngHkOLVKVml16E3HscEMznkrKAhGohhDWN1P6jDSujhL8V1nc1Uprq0oAFXcuQf3FsYt/L+mCYjl0xveY4ZVoq9Z1L6QztsdcKbRzOPz608zfC41VhHXK8AAy6BKq1da+YTqjyyfwXPa4gmT88Uq9MpS8ooU9QL1NRYMBOkAaZVRbvYYYvBPAswcsKjJFMsAuqxKyCWg/hnY8/a+DnF6CaCbEQdxyhre0RiORtSOWO7YmcP4m2qkzN/wCUrsCSD6lpvvzvtHUjAJCQ7AH8RIP0P54+ZPiKBa5iKlQBEXezn1/PTYe+D/CeE0yoaoSCWMDsB17mBPXrjssljjsm0+il4iyPlmkdWougcn3kiPocOvg/XRoJpJUkaj3m4H0wFzuVpOq69RKAj4hdY2ETEG1+RwZy/EUAVVBiPhFyvQEi1+RwuP1MLSKudxob8p4h5VB/qH7YC+J2U1KVQkupZVRltpJPwvcRPI9JG98QoQ2x/cY8ZqkGQq2x3j8/lvjTJKaJtAzhufy81KVYuupiFVgSBBM7fisSQe18RUeKo9OspAk3UqNze7GRzMx0nAXjMJVLAgsSYJE6ZFjc77R/cVstQaowNMSSbgb3BsBzMKTjK8a6Aq6D68WcABWZRGw2/vnjsQ5arpUKUYwImAZ+xx2IuaWqf7/mV9n8xmrZKmVpZWmTBK65IBYQSxmPi584JG0YVOK5ZzUilpcL0F+ck/i1TPWJth28R8Lh6QhhLEkixMCYB32kdL3xngzGYr1VpICC5O407EGZ3FhG53Pvja4wWq87JPHlnK09fQB4lmqlaoNyVAUb7Dr+WGDwoHyuYy+YY28wKwBuAbX7YvcT4IuXq6tNmW9zvz74veH8zTasqsqCRMGCDGxO4Hvifu110bfZ+zQOJ8GqNUd1UEuLG23KZ7YMZCnopopEFVAt2GPPCeKpVMTDwPSY5TJHW9sESoPcY0Ku0ZmmnTMu8f8ACGpmpWkFKrLYWIMGxt9x9sVeG1fLpO5tGXJ+ynDv414cKlDRMSwv7XwD4bRpkV1dVdPLCshuIJG8bCBvhH2C9GNZeqSmkMFUbKCSSeuPNFJIBJB1X7W5fthwbw/RRmq5cEpAOljPltJlS34ogQeY6nFTL8EWpUpsbamhgOZJ63vE79BibnGybCVPw1CPNUlFTVOqxUi6gAHUSFbpGnYGQFfK546anmFmqFYUyeltiAIgdZxpWTz6U6FWg0VCFNJXRSGZdOka268tUxbljKFkNpIuN8G14Ouhny/HUcl6tP1gRCf4Y7mIk8wbQO+C+Y4gBTptTZyKsnytQMSYBIChZA9PW4wmZDMU1u4J9jyI6dec9hi7nKdCmoZizB2IV9J0+m0rtqsSTAiSvfCuNjKcrsYanEhZXKrrYBRuBEbmRzke/LHZYgsmpiSGZYtBF4MewN/thSoZpkZX9JEyARY/LeYM2xLk6pqVCxJmZU3A6RbbEnjNMfUJ7mOlfPOwio5K2UDkESCoA2AGDvC+JIpXzhpD+lXGwiSZvP7X+ayyj0KSynSbHYkRMwZ2tYg/pcXiVMLNPWAVChDuWaxkTaRYnnynElklGVorKMXael4+/sba9VC7JImAfcGII+dsUc6+mnr5BgLEbzBjADKcYWW1EIxUxzOmxSLcoFzbaMeVzaKrU1A0karNdT0k23035+rniz9VL6M6xr9/2Ddfxc4pjQQW6vePpz7mcKK5ZKlQ1GpIWLajc+ozJnnftilnKmhtF5G84jp5vrg23s9WGHGlpGufztLMUSqEK2n4DuIGw7d/bGeZFahIUySTHuTa4IuL7+2PPBc+adVKhJIBvHQiDhn4DkkLqFaSFvJ9lPzkM3yxOeH3XsGP1X4Lkoq+XQoeJf4f5iaVbL0UIABdE+IGZnTYEDsZ7YsUc8WAokQwJUlwD6eS7GDb7X2xrhUxhB8f8PopTRVSjTLvapsxYXiRzMC5nFsnp1KCi/B5OXK5zc/v6BWYCooQqHUaS5UiJ9V/b0i/bbEeacFnZVC21KWkaxBiLqPw/lhKfiRvBYEgyJgEAiPpGGLwxVTMaaVVizISVk6YBF4jdpgwB1JmcZY+krt7Ec0/Aw8OVXezgkoNrGedvfHrjTPTpVLBoWZ6DrHyO2CGS4ZTon0Ux1Ecid4k2Hz5xyGBfjpnGX1AEfhJB5NaD7mPy540YoPGqTDyVdGf5vOlySTvH9/rizwPPFW3j/NEkf7nb2JxHxnhNTLFVqaTrUOCpkdx8jIwS8K8AqVQKxUeVPPdo5qLSB3++HqtkoxbYyJxysoA82p9KQ+xWfrjsFlqIBEx2NsditIpxY9cayK1GTUoYX32uI22M98JXFXNCqWhZVTA3CLz+dp+UYI8M4uyQrktTHQ3X2PTtil41pppRqLahVDKZM8hG9xvg5Y/GymJ/IUeIeNaVWQKLMRzkAH25xjuEhaoFagioBU/qD8Uj4h7kG2M6zGum5VhBGHv+HevyMw0eguArHm0eoewGnEpY4xjaLwySlKmOOdzlJVks2owy6eQ5t274M8N8XxCVCCNhUHS1zAN4PS53wiV3WmGJriWBVgBMA8gffFrw6gqBwzBdJgFQNLRNpHcz8xhcbcf0Bmp/qaySlRBs6m4O/zBwh+M6dJKqgEKkqKgF2ubEA3MA2A5kHlOPGQztXKn0sNJPwEyD9Nj3x78Q8boilqRKZfUAyORrqMTstjq6mLfli89oztce0Aq7rRZqQD3J1G6yANoPK8nrGKWSoqWdajwgkjTzE6bQI3tyxHn0hY0stQgjSDq7hdXwkKpUDTyjkLS5XiK0mlnVjoBPqAhiDMD22npjK47H4qVX0c7BZKr6dWkIV62+fU9cQVKFOoVYKEJJJgBREgDtE2nfpgh5U0zUEPUYBj6pF4IWDFyIM85tirKF1VDqpsdJQeskTy7zsCJsMIkwPGor9QFxzgYTS4Ihmgoom+o2UgdJgdsEc5wZcxlaLOWTSrOAsQoaCRBvFt5wWzGUDrqWynQwWZjmYM9ov1OL1fNUkpLT06oXSFiQdvSRPwkH6DuMVx5Uu2CWKUd1oUcn4WJyBzlR2RAT5crOoRb5FrA+/bFDw3m6a1H84QrLAMXB3sTti94jogIPKVVp2mmpc6WEyQDaIMfJsL9NZBIBidvbfDNqSJdMcw+moF8xSWAKncSQCNj/fbFTNcWVVZNRaqWlzFiOojr7AwcL6cl2mOXX5/X54v5ionlPSqU2FUQLiCoUcxuD15mcQ9vZWOS7S0EuI1nqUFempIU6iS07kjblY/T2xNleIpoUUxpIuWYC5tF+vy+uF/IZqqAUpnTr9J2E3F5O28exOGrh3B2KMABIAZARuDvy27b3ws0oopCalK39AvM8OqPVLMQTUbeIB27AAARiWlwOo5Oi8Az2j87YLZVlDAwpAViQxgMRCyI2v1/4hymZKN5hJE3GkEaAbTPQTG/TCvLLwH8TkpeADRpNTeWmbMrA8uW42scOmRzIqVWqUzAUACDcGO3ucfeHVz5Y1lTTqD4huOfr7AAmffBPJ8MBapUpoIYi4FyBz774thyOUqoObJzir7CWR42y2qDUOo3/wB8CPGOWR6T1DW8xNJ/psg1qBf0sullAMGTMnTM2xYekcU83kjUV0BiVIJ7G39/PGuWomarMky+QZmAS8bmCYAkkmATG+NA8CcGp1fVrqSFgRVprC/FGhSzHe+qPkRivw/h9OlUqGR5iOjIw3DFtRBA3XRyjZuuNF4Tw7JHTUpUaQYACVAkdm6nub4lGSlsHF2e6vCmUen1D7/74C8XpK6mk+zC4+/uNpkdBh1D4UeOVFd2feCR20qL/WD9cGUU1Qy0Z54h4EzZlW8wOCyqymxAEHTaxBE7RucaDlsqKahVsoEAbx7dMLvDMsarqdJJDFz7SBhnLYSK+KTD07QPzGZoajqBJ5+hj9wMdi9jsHihvckJiZmrkz5dfVUo/hqblffqPvifi2cTSGDiNwwP5HDhxTJo6nUBpgkz0x+f83mw7sVspJ0joJti3FyXFnKSTtBPiecpVKhLQeu+/Uek4I5HjyJRFBbU5NoNpvMmDv2wpF8fRVw/txqg+47sb6NcFHVAtRmZYVp5TeOl8O3BqdFU8oKZJv2PIXt/wcZh4WzZXN0DO9RVPsxCn7HGl+Is26AELGgggAc7j7CfacJOCS+wp8nTKHF8wtJtQ3ckBvUNNwNiIB9/cYHZ3Op5JqtRUkQFZrjUTuJ3jptjxxBvNYQ5YAKzSYgWPpI/FsL372wGz3EFeolNpCggXNgJMW9zg3LpjSTSVnp+I1FY1BUOtgdUiBfcdPpg3kclS/kjqDpWqNKFqblXNioWKZUkxyM8oiceDk6REtpIgzuIN++K3h7xXURGVWC2hZEkA7lTuCN8Ri+QuXHxRWr8VzNN3p1I83VGow28kNMxImx5jfbB7LGnTVAhaSfUQCul/wDEY2PXe18DPF2cp1Xp16NUSx0OsQaYAUAmYLE6iS37Y8+Gsy7HQAa9RmcaTc2QQSS3pW5vO457YE42TU67Cnh6sDUZUUKVF7WgWsOZMXPKTidYAPobzVgljeNthPSftikmaBzKUSQhRmIYjSdV7GTEza9jjwM1K1WerqWTDLYNsLD9B1PLGWWN2aYOPGr+witenUpwFUlVKMWsCSJloE7BvnOBPFKoamipR06YG09iAZuNiAb7/KDhOUq1CROlCSwmbiSNtztgo1V0JVQDfn26DlikY0QcnNb6DnCvDSVadAVG8xBT0FSqhqRCg2YLqseR6z2Khx7gFXLOQASJJFTUIIBa5vYgRPfV2Jc8lxNv5YhX0l2YlwJZfVDQDA1aYiTaZvgV4spImX9DMxLBGL/FYAyTJDkiPUOuK8rJuOrEjIVQroSJuPqPzvaMPXC+KEuXqCNQUIZ9O8Hab/vGEnJ0FdqaMdOogT0nb72w2cY4eynLIpCIqaVYkWZbmeckQR3B5bTnHkqFg2toI8QVQGJ8uo6knYgQdktIgw0kDfliEcVFTQUYatRUozA7gghgALyo5Dc4T85XqsWLVXbXCtcwQJ0g9eZE/vijmjpUQIJuZ6cv0xOOG/JV5t/FDzkeKOzmmUZvUQFQloI3YJp1Ec7R+eNC4PVVJpl1L6tucxMdzAnGUeHs61JVqj0knUpBggCxkx9uYIxJlOOVlb1F9Ul7CCZmTI2m/IfLF41j6RRR5xs1/M5ZKgnn1GAGcIpoxOxvPUbfrH+o4WOGccrIH8piVDAwDqmN1vZVPYdMSZ/i5qr5Z1MWbVqAsOenvBnBlmUhfakiKishWP4mZvyGLdCoyGVJU9Ribh2TFQAKfgWPmb4kqZF03EjqMOhWGOHeIzZao/1D9R+2KXGqb1ZKLIJ9RG8YoaemJEzDg6gxnrh3BMWy7wfKMhkqQIC35jt84++C7ZXUPUIOBdLjE2cGWMSNvp1i9umGDIVhVTUNpj6YRShz4eTqdWCDk2/xY7BxqS47FOCBYE4pQ82jVpTHmU2SempSJ++PzznMlUpMy1EZSrFTIMSOh54/RSnCB/F7N/0aVODd9U6JFgRAbk3YbjDpnIyucdOPhx2GCGPC2XZszSbSSiVFZyOQUg/UxtjUeK1NYNQAODM9BfbGZ+F8+KTPIJVgJjlE3jDlks+V9VNpB+YPuMI3sKQGzXDjJlTewCyIJ52vAEk+xOF/xLklo1SisWEAknlPL6Y0St5lcRRjVMlSwB+R6ffCfwh/5rPU2ME6SZYA3XVE9eW847p66DSr8wEeKVCmifTF+pHc4sZBvKdGJWZupEwD17xy+/IR59NOYqyB6HckAQLMQIAsATFsUlqGb88FJeANt9jXxakGQsp1EXBCqoA6ROo35xibwnxKnTjWWUarlJ1EbmYOqBtbBfJ8M8zLUXsDUpgamYgCxHsZjHnhPCBSpguAKjciZMcgOh5nEn9CVsveJPDKmvTOXSVzB0DW+oElSdSidcADVqLWI2wEy9NFoihLpVBLUiNBSq95LSAyyIWJiykXwxZfilShLqocqp0huQsSFO6zHLCvSzNA57WQfIY6lBmVmW0mLmHJE4D0Bqghwqg40VHcQkiCSYNx3EBtoxNmaRVVcvOokpYGOx6mAfacW+MZSiWZ6bA00pAaAsTYXaCTMAXidsUMwrv5NNaisqgyENxBPqBj4TsB26HGedu/yNOOox2tsl4g60wYDRU21NdT+Igcx7npiGuxWnT1IXV1CjuQRECLGQOeKmayhqI7K7aaRIgzM9IOw2Pe45Y+rmqflBfMcsAYW40vb4ZFlvhVEo5fJ+NFupQNT+X1EA0iV0mFIWYjUB6iIkDv3x5/iHXZ1y5QBCPMYCbsAVAJ5SAepnUfbHui7kjWsOBeefeeeIPHNFi1DVeKfo0giJiQd72F7e2Lx0ZZUtoX6TvIDEgkavciQPvI+uIKockkwdyOe3bFrJ0nZtI3Cm3OJgj/ALtvfFjg1U0q5Y09aj0kLNheTBmbA2OOXZJBha4p0aR6AGNjB623tyxb4bmywen6QzCUPxG5uO0QYnHvjmTpIjHQCuk+WpBOkGLG9jO24tink6rGafliN/VKkJp/Dfci87e2ISR6GOVZIrwy3RSGaCpAMFTzHeOdvbHunnmLFSnpEkxbVHKfvtfFPMeSHf8Aqs1QiRF4J3iDv7+/LFRqsAoADN1XqTyE7n3wtWPJ8U/+/wDke/CeZpEOQIW0SZtcwe464LV+LUALsLgkQRJ6W77jtExOM94VmTJR5FzBUGwINoFpM8+0YHVs6B/RRSSXHqndrBRJiBPz3vi0MklpGXJt8jRDlKdQgU3ksmu142ufebCBscV62WZLMPmNj+2F/J8XamEQKyTZ2sVkMNyPS20A7Qxwbo8cqlH10lqAA6RsSV2XYrqMTyvi0Mi8kuLsHcbzjqfLQfDDMSd5Fok7A/memIuB8YdFGlwrc42+YNuX3wLoh67k6VoeXZmdpYhY9MEFiQsxEA8ziOk6KxhmNz8Ub7iLW5fMYkopNtFMcFN7e/ofU8S29SqW5mY/9p/PHYApwuo4DBluOcz87747D+5+QlfkXm8REGGpQRuJiPthX/iDxJMxQRdJDLUkX7EEfljTeOcCp1/V8Lj8Q59j++Ms8e8MFBKZ1EkvBB9icPHkpUyj4NaWzP2o4myfDatU6aVN6hAkhFLEDrYYlo0C+vT+BS3uBy++C/gvjQy2ZVmEq3pb1MIBO9iJjobYtJ6dCxSbSZd8H5Cl5VU1YV9en1SCAAJEcr/lj7m8oaBLUXVl5rIxpnGeApmVaogQViQSwJ9VoGoX3AF/bCLmeC1bjQDG8EH8jjGsvJ2a3hUVTZBkM+tUHSdLRtzHcfvgH4KQiu+0qlxAJPqAt7c/lj1xPhb0j5gBpkGzbX98Xf4dZaalZzyCrPuSSPsPti93FmZrjIq+LMzl6k6ABV1wxURIAIMjYmYvhXAxY4x/59WOVRh9CcV6KkkDqQJ98UgqQspcnZq9NNPDMsP8qn6gt+uKfCcsWajH/wAv/wBuGDjmUC0UpjYAKvsFgYg4JQioo6JH5YnWweCvWpxM2jCVVrLUqhlBAO4FrycarnckrghhhGXIoKtSw/p/D/l2NhsL46a0K02M2T8QrRoslSkVdUCKUG4GymRI3P1OFjjNZ1bzKZZHSmpYMACgM6RcwZ32HxL2xaSqz+piSTzP0xWq0Vp06oW5qgB9jMEEb7Qem+ElHyG3VIg4FwzzabOTqmV1AmVazFmvdtDGPYzecWuD8DamQ9ZQGKggHcWBkHreD0jEvC6606lNaN0rQHW8hwXXVEfD5e4HNsaXR8uqsyriY2BAIsR2j64KVipCdkcqjOdZA1Aql925/a4HPE3FswAzotM1VAUEBJjoSTYmfp8jgz4p4SatDTSUawy6dvSCy6iPYX+WEzxJxwrXanRJggKrLs0mDFr81kcxvieSDDyPWV8Pqr1Ki6QWgIJiCQJB5Anrt8sVV4UXd1O5WCFP4gRBMbxg8fLoJqq/1NLAaRAM2m3OOR6DA9OLUarBkUrrbSSbCOhgaZ7T3nE1Jo7SPniip5WhXNqkEm1tNvSJv87bYE085S8tS1S15Ulo3gkWie3v3w71UovQY1ApGnS5kCQPw67Wm2/XGZ+IHBeQFVYhUWIUCbSPi/6sO4JhU+Lt7Or5UyalMTTDEKZiQJv7A8z2xYylaU0pTlgQSSZU6jA/7iAJmJ+WA2XzB0lZIUmdO02xpPBOFVfS1VKaAJpGj4ipgjURAkRuLm+DxO57+K/UHZVvLZkqFTESTBiZmBvzAt2x8omk0oVUBGkNIDcjB5kg4k4tSQ1RSSJU6m2LAR2uZmY5ADaRgDlajo9QhPMpmEczAU3/AP69sS4uzVFxpX1sYVzRqAsllSeUEem9pjbnvbFxOMtrRVkIBJEfFYQTN9hsD+uAHD6dSmCQq01MkM0kWPT63OPi8XdkKNqDXjUAADtz9U3++OVroaSUo7W+xiztbUGZ0DgE7i6EWItz5YX+CZhzWbXR00bwHWCCIA6fecTtVNBQ51sJ9QW177nmOWKlHNOWsk+YpOlz8IBCzPbr3GGg6RPjWvI2+QrXC2PQ47CfmstUViBUYDpO1tsdivuEnCf0apnuP0wdNOar8go/X9pxmn8Ts1VemoqoEIYFR7zz54aeHKVNgy1CbEEWHe/54r+Ksqa2UqgwX0kgtedJk8oUmCAZtjPL1nHKo1o0Q9K3DlezL/DdEsa5300HI7G36TilQsy+4xb8OcQNNqogsKlJlgdYsfr+ePPDMp5lanT2lgD+v2x6X2ZadWaF4VzrALBI0sAJuO5H1w+ZDgi1qKuKjGpuSwtJ3U2m3XCSqQQRvrH6j8xhoyHFGy8agxVpsvI2OrHnZVLjcOxlN1TehQ/iP4Zzgh1pu9ECW8v1CesbwBzjr0nFDwLR00SxEB2P2gD7g740yp4laoDFIGkZDamvpiDYbTfC1U4etJNFNfLoz6Axn4jMarifc4fFkyONTVDe3LtIx3jaAZitG3mN+c4qUxi1xSm4rVNQKtraQREXP6Y9ZNChDsgdOYONvSJ0zbeE56lWRUaCwABDfigbjBOllESdKgT0GM14dn1qKGQ7ctip6HDhwfxALJW+T/v++ETA0FqlM4RQs1cwf80fbGiwCJFxhIr5Gopb0NJPIEz9MLLYVo8ZfhbeUrC8iSPmcC+KPTDKrqhbnq/COp/3w78OolaSgiCBcYBeJeHoqF1UTrUt3vBvvN98c+gMRsvQ8yoFJOk8t45jfkRz740PwtxJaSCkzHSLLMQB0sPz+uF7MZOhAZKWkyFmSSIi84mIwiQEqNAzuX86m1PUQG3IPLp7HY9icI/i3w15ZosjwqoEW8EFdTMxtFyd++CHB+MPSgH1J0PL2/bAPjXiGof5nzA5FQinSE6RTA1EMeRN1tzve2GaOlQAoOZYnVIPqvvNjv3/AD9sMfhfM02C0TTmlrOo3B2POewOqbXGE/LZ5qbK4YBgRFgZN4McwPaJjGh5bNoGVwtOo70qOikGGpqklgTYfCCDMC7EAWkp7Yi0U/EPEwgNKg4qU1Ipujrs4mwEAlBG/IjCbVZmUU1Aa/xAdTf5c8OreGn8t2raabvV1gAyZLXU8ovyJ/QjKPDNIJVhppzcG5n5QduuElJR7KRxymd4Q4XcpXA9bAEWYMByG4Im0i/fDeeIJRU0jJNNRH+ZZIEHmQBf2wr/AMxMFDpVF+a7DpMmcSLnRUlVEgG7NtF72uDP2xP3WaI4I/YBz1YCpUYM3q5ECbkE4+5ziwRFFPTeLyZHIkjkbd4tj3xPKU2jTepsykWXmI774HZXJMBULILCJYgaDyNzERP0xSNPZO5Y20ui9xPOEURqNyAZA+K8zvBHfn9ceOH5rUV1D8VuUGN9oP6WxKeDVCkM6KtKkrEuYjXdUM/i7Dt1wK4VUp6/6pXQLn5dOsmLfPBrR0ssnJDaEqKmuF2DAFpJPTaNR/TE5JX4hZj6SYBBiDHb84xD5yBRFUnUbXB5/DBNoHPHV8uLITLxKsZaD26bXv8AXHKJ6cUqtHyafSoe4i/e7Y7Fpcy5AOvkPwr0747DUFX9hPiHG2B06ItF/wA9h98Ac1nnKlCxKFWGnlcH98NHiDiFM5f1ANUK+kC5DcjPIYQ62og6vy98Z4YoQ6R588mSb2wJk6flqQYvux/LFzhQUVkq2+LrE8pxWehewJwZ4H4dzOYOimoAidTWAE79x7Y12e1J4seFRyrSXXmwhmuMor2ltLXjrJJjrucM1bic06dQAXAK8jcX68sV6nAqaBQ6K9RSFZtIOqDE4K8XyIXLUiVj0IGYEDlE87yeY588dBJOz51+Srw/P+vUdKCwMkCdxFgIvf8AucWq3FKIH9V1pSYmQFY99hhdz1cH1BUUlrx07d/7tgL4mYOKdO06lIHeefuAR88XyJJdFMWaUHoreMRlK39TLMxrCpodJJ1AAgMu9hpix5jAzh1EmnBU2JAkb8zjVeED+ay+WzlFsvlalMMlRlQECmJBUCBBkAi9r9cUOIeM1zDNlmoU6tMWVpKqXkjzNvSDMxPW5xklktVR3u/PkZtl8nUVy9HcCSORHtg9w3iAqWPpcbqf07YvZDhbUqlVKghlbQb785B5gggjscQ8T4LrOpJRwd8NGX2NOr0HeE8XelY+pOnT2w05eulRdSGR9x74zHI8TIby63pfYHk37HB7KZlqZlTB/P3xVMk0N1RcA/EKzTg9Rgpw/iK1bGzdOvt+2PPGcizqNImDcYV2chWpZaQgP+KcSVuHstxcYJZfIVCwlCAOZ/TBdcvjlFnNinTTC34gdVCmoTqLFggiwIgCflc32xoub4YDdbHGZ+IuHVHrFZZ6gMRAAFuXb9Pu0hGBzldQ803VWUEf4pub8rQPn2w6fw+JpZt6dSmremQxAJQgcjEiRY9xhc4ZwqoXCtIRfijYsMN/D815RsAQd+v1whyQV49nneqUbSiNSbSWEhWBkMY2uBe9hhZGYqKCoJLXHpBh7/FsLEYO0eKa2YCWKer0A2n8E8z7239sK/EBUWoWBZCCW1FI77RFsZ5XLstz47Xk+8NzFRqrjTdhpMiQT3OwMDuMRUtFNmpt6ZEqQdieoAMfPHleIlXLBihZlOkAEEeqZkd9u88sX6nGFUVipUuxVNYEwG1ayebABQAMcoWwrJ8bvpgyhXVTIdmAJk2uSbmJ7DHnj2ZbQQT6Wt3MGQDFut+mJeIU6TgVPUswJ02MCDA5DoO2PlegtaqKaksgCy8WUAXJtM8uXLDJUycm6qxm4XxBszlqgWmk1WJqPVVfLWABCiSW0KAASOU4Q61NaZIE2PpVvSSOTmeo5T++NSyvC0p0Aunz4+GVQMQdgTAHz/PGecZ4BWpuC5pqz63Kj4VCgmCdpNwAOmKJ2JJaPuQzGplUlUIgqSOYuJvG43xPmPMq1HqTGn0qV56RMbm9zfC6WtOn2xIa5pnSpIG7AGJOOopDO6phn/xgm/muvaJj/uH5Y7FTK06TKCxqg8wtLUPke++PuDsP4nINmQP9P/W364tZUev64+Y7E2CX8R64TlULGUXZz8I/xAflh08N7p/9H9Vx2OxRdhzP5socS+Nv+tvzOIfGFMfy2UsLkE23OkXPe5+uOx2CuxGJecPo/wBQxVr/APxdL/7ePuOw+UBFlKjA5pQSFIY6QYEyt42wT8G0VbOFWUEeqxAI+mPuOxnfYI/xoac3RUNUhR8fQf4VxUqC5x2OxyNE+xX8WoNOw+mJ+BOTRQkkmOfvjsdiseibCYOHbKGaak39Ix2Ow6FZIRjwMdjsMgEbYU+KKP5kmLx+2Ox2FydBiDKGx/6j+ePmPmOwoS/wyziLTgJmnJy1Ukknz4k3t09sdjsJLoSQMzAirVAsAj2+YwKoOQKcEj1jHY7AXSJjxlBOUzE3/qHf/Rga4g2tJgxzGo29sdjsH6KY+jSc2oExa/L3wk/xF+OgP8lQ/MAQfcY7HYVdjvoUfCtJWzNJWUMp1WIkfCeWBFO7mb+ofnjsdii8ki34qqsmbqqhKqCIVTAHpGwFsfMdjsUXQT//2Q==">
            <a:hlinkClick r:id="rId3"/>
          </p:cNvPr>
          <p:cNvSpPr>
            <a:spLocks noChangeAspect="1" noChangeArrowheads="1"/>
          </p:cNvSpPr>
          <p:nvPr/>
        </p:nvSpPr>
        <p:spPr bwMode="auto">
          <a:xfrm>
            <a:off x="28575" y="-1646238"/>
            <a:ext cx="4572000"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35" name="グループ化 134"/>
          <p:cNvGrpSpPr/>
          <p:nvPr/>
        </p:nvGrpSpPr>
        <p:grpSpPr>
          <a:xfrm>
            <a:off x="963043" y="4947827"/>
            <a:ext cx="7210959" cy="1612271"/>
            <a:chOff x="180246" y="4075364"/>
            <a:chExt cx="8347192" cy="2106639"/>
          </a:xfrm>
        </p:grpSpPr>
        <p:pic>
          <p:nvPicPr>
            <p:cNvPr id="136" name="図 135"/>
            <p:cNvPicPr>
              <a:picLocks noChangeAspect="1"/>
            </p:cNvPicPr>
            <p:nvPr/>
          </p:nvPicPr>
          <p:blipFill rotWithShape="1">
            <a:blip r:embed="rId4">
              <a:extLst>
                <a:ext uri="{BEBA8EAE-BF5A-486C-A8C5-ECC9F3942E4B}">
                  <a14:imgProps xmlns:a14="http://schemas.microsoft.com/office/drawing/2010/main">
                    <a14:imgLayer r:embed="rId5">
                      <a14:imgEffect>
                        <a14:backgroundRemoval t="1093" b="100000" l="0" r="80000"/>
                      </a14:imgEffect>
                    </a14:imgLayer>
                  </a14:imgProps>
                </a:ext>
              </a:extLst>
            </a:blip>
            <a:srcRect l="1858" t="3065" r="25255" b="2969"/>
            <a:stretch/>
          </p:blipFill>
          <p:spPr>
            <a:xfrm>
              <a:off x="2243979" y="4551512"/>
              <a:ext cx="1475118" cy="1265496"/>
            </a:xfrm>
            <a:prstGeom prst="rect">
              <a:avLst/>
            </a:prstGeom>
          </p:spPr>
        </p:pic>
        <p:pic>
          <p:nvPicPr>
            <p:cNvPr id="137" name="図 136"/>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500" r="71000"/>
                      </a14:imgEffect>
                    </a14:imgLayer>
                  </a14:imgProps>
                </a:ext>
              </a:extLst>
            </a:blip>
            <a:srcRect l="4107" t="7892" r="28990" b="7843"/>
            <a:stretch/>
          </p:blipFill>
          <p:spPr>
            <a:xfrm>
              <a:off x="452936" y="4659975"/>
              <a:ext cx="1574931" cy="1322411"/>
            </a:xfrm>
            <a:prstGeom prst="rect">
              <a:avLst/>
            </a:prstGeom>
          </p:spPr>
        </p:pic>
        <p:pic>
          <p:nvPicPr>
            <p:cNvPr id="138" name="図 137"/>
            <p:cNvPicPr>
              <a:picLocks noChangeAspect="1"/>
            </p:cNvPicPr>
            <p:nvPr/>
          </p:nvPicPr>
          <p:blipFill>
            <a:blip r:embed="rId8">
              <a:extLst>
                <a:ext uri="{BEBA8EAE-BF5A-486C-A8C5-ECC9F3942E4B}">
                  <a14:imgProps xmlns:a14="http://schemas.microsoft.com/office/drawing/2010/main">
                    <a14:imgLayer r:embed="rId9">
                      <a14:imgEffect>
                        <a14:backgroundRemoval t="1639" b="98361" l="1455" r="89455"/>
                      </a14:imgEffect>
                    </a14:imgLayer>
                  </a14:imgProps>
                </a:ext>
              </a:extLst>
            </a:blip>
            <a:stretch>
              <a:fillRect/>
            </a:stretch>
          </p:blipFill>
          <p:spPr>
            <a:xfrm>
              <a:off x="3757774" y="4075364"/>
              <a:ext cx="2619375" cy="1743075"/>
            </a:xfrm>
            <a:prstGeom prst="rect">
              <a:avLst/>
            </a:prstGeom>
          </p:spPr>
        </p:pic>
        <p:pic>
          <p:nvPicPr>
            <p:cNvPr id="139" name="図 138"/>
            <p:cNvPicPr>
              <a:picLocks noChangeAspect="1"/>
            </p:cNvPicPr>
            <p:nvPr/>
          </p:nvPicPr>
          <p:blipFill>
            <a:blip r:embed="rId10">
              <a:extLst>
                <a:ext uri="{BEBA8EAE-BF5A-486C-A8C5-ECC9F3942E4B}">
                  <a14:imgProps xmlns:a14="http://schemas.microsoft.com/office/drawing/2010/main">
                    <a14:imgLayer r:embed="rId11">
                      <a14:imgEffect>
                        <a14:backgroundRemoval t="0" b="100000" l="0" r="96250"/>
                      </a14:imgEffect>
                    </a14:imgLayer>
                  </a14:imgProps>
                </a:ext>
              </a:extLst>
            </a:blip>
            <a:stretch>
              <a:fillRect/>
            </a:stretch>
          </p:blipFill>
          <p:spPr>
            <a:xfrm>
              <a:off x="6241438" y="4496078"/>
              <a:ext cx="2286000" cy="1685925"/>
            </a:xfrm>
            <a:prstGeom prst="rect">
              <a:avLst/>
            </a:prstGeom>
          </p:spPr>
        </p:pic>
        <p:grpSp>
          <p:nvGrpSpPr>
            <p:cNvPr id="140" name="グループ化 139"/>
            <p:cNvGrpSpPr/>
            <p:nvPr/>
          </p:nvGrpSpPr>
          <p:grpSpPr>
            <a:xfrm>
              <a:off x="620824" y="4943171"/>
              <a:ext cx="844797" cy="526633"/>
              <a:chOff x="-961891" y="4427204"/>
              <a:chExt cx="844797" cy="526633"/>
            </a:xfrm>
          </p:grpSpPr>
          <p:sp>
            <p:nvSpPr>
              <p:cNvPr id="160" name="円弧 159"/>
              <p:cNvSpPr/>
              <p:nvPr/>
            </p:nvSpPr>
            <p:spPr>
              <a:xfrm rot="9960798">
                <a:off x="-468787"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1" name="円弧 160"/>
              <p:cNvSpPr/>
              <p:nvPr/>
            </p:nvSpPr>
            <p:spPr>
              <a:xfrm rot="6479865">
                <a:off x="-1008016"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2" name="円/楕円 161"/>
              <p:cNvSpPr/>
              <p:nvPr/>
            </p:nvSpPr>
            <p:spPr>
              <a:xfrm>
                <a:off x="-785539"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162"/>
              <p:cNvSpPr/>
              <p:nvPr/>
            </p:nvSpPr>
            <p:spPr>
              <a:xfrm>
                <a:off x="-508136"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1" name="フリーフォーム 140"/>
            <p:cNvSpPr/>
            <p:nvPr/>
          </p:nvSpPr>
          <p:spPr>
            <a:xfrm>
              <a:off x="2664932" y="5404695"/>
              <a:ext cx="351692" cy="150792"/>
            </a:xfrm>
            <a:custGeom>
              <a:avLst/>
              <a:gdLst>
                <a:gd name="connsiteX0" fmla="*/ 0 w 351692"/>
                <a:gd name="connsiteY0" fmla="*/ 90502 h 150792"/>
                <a:gd name="connsiteX1" fmla="*/ 60290 w 351692"/>
                <a:gd name="connsiteY1" fmla="*/ 40260 h 150792"/>
                <a:gd name="connsiteX2" fmla="*/ 120580 w 351692"/>
                <a:gd name="connsiteY2" fmla="*/ 120647 h 150792"/>
                <a:gd name="connsiteX3" fmla="*/ 160773 w 351692"/>
                <a:gd name="connsiteY3" fmla="*/ 70405 h 150792"/>
                <a:gd name="connsiteX4" fmla="*/ 231112 w 351692"/>
                <a:gd name="connsiteY4" fmla="*/ 130695 h 150792"/>
                <a:gd name="connsiteX5" fmla="*/ 281353 w 351692"/>
                <a:gd name="connsiteY5" fmla="*/ 67 h 150792"/>
                <a:gd name="connsiteX6" fmla="*/ 351692 w 351692"/>
                <a:gd name="connsiteY6" fmla="*/ 150792 h 15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692" h="150792">
                  <a:moveTo>
                    <a:pt x="0" y="90502"/>
                  </a:moveTo>
                  <a:cubicBezTo>
                    <a:pt x="20096" y="62869"/>
                    <a:pt x="40193" y="35236"/>
                    <a:pt x="60290" y="40260"/>
                  </a:cubicBezTo>
                  <a:cubicBezTo>
                    <a:pt x="80387" y="45284"/>
                    <a:pt x="103833" y="115623"/>
                    <a:pt x="120580" y="120647"/>
                  </a:cubicBezTo>
                  <a:cubicBezTo>
                    <a:pt x="137327" y="125671"/>
                    <a:pt x="142351" y="68730"/>
                    <a:pt x="160773" y="70405"/>
                  </a:cubicBezTo>
                  <a:cubicBezTo>
                    <a:pt x="179195" y="72080"/>
                    <a:pt x="211015" y="142418"/>
                    <a:pt x="231112" y="130695"/>
                  </a:cubicBezTo>
                  <a:cubicBezTo>
                    <a:pt x="251209" y="118972"/>
                    <a:pt x="261256" y="-3283"/>
                    <a:pt x="281353" y="67"/>
                  </a:cubicBezTo>
                  <a:cubicBezTo>
                    <a:pt x="301450" y="3417"/>
                    <a:pt x="326571" y="77104"/>
                    <a:pt x="351692" y="15079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フリーフォーム 141"/>
            <p:cNvSpPr/>
            <p:nvPr/>
          </p:nvSpPr>
          <p:spPr>
            <a:xfrm>
              <a:off x="7050690" y="5309189"/>
              <a:ext cx="180870" cy="191012"/>
            </a:xfrm>
            <a:custGeom>
              <a:avLst/>
              <a:gdLst>
                <a:gd name="connsiteX0" fmla="*/ 0 w 180870"/>
                <a:gd name="connsiteY0" fmla="*/ 191012 h 191012"/>
                <a:gd name="connsiteX1" fmla="*/ 80387 w 180870"/>
                <a:gd name="connsiteY1" fmla="*/ 93 h 191012"/>
                <a:gd name="connsiteX2" fmla="*/ 180870 w 180870"/>
                <a:gd name="connsiteY2" fmla="*/ 170915 h 191012"/>
              </a:gdLst>
              <a:ahLst/>
              <a:cxnLst>
                <a:cxn ang="0">
                  <a:pos x="connsiteX0" y="connsiteY0"/>
                </a:cxn>
                <a:cxn ang="0">
                  <a:pos x="connsiteX1" y="connsiteY1"/>
                </a:cxn>
                <a:cxn ang="0">
                  <a:pos x="connsiteX2" y="connsiteY2"/>
                </a:cxn>
              </a:cxnLst>
              <a:rect l="l" t="t" r="r" b="b"/>
              <a:pathLst>
                <a:path w="180870" h="191012">
                  <a:moveTo>
                    <a:pt x="0" y="191012"/>
                  </a:moveTo>
                  <a:cubicBezTo>
                    <a:pt x="25121" y="97227"/>
                    <a:pt x="50242" y="3442"/>
                    <a:pt x="80387" y="93"/>
                  </a:cubicBezTo>
                  <a:cubicBezTo>
                    <a:pt x="110532" y="-3256"/>
                    <a:pt x="145701" y="83829"/>
                    <a:pt x="180870" y="170915"/>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3" name="図 142"/>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42215" l="0" r="42647"/>
                      </a14:imgEffect>
                    </a14:imgLayer>
                  </a14:imgProps>
                </a:ext>
              </a:extLst>
            </a:blip>
            <a:srcRect r="59570" b="70254"/>
            <a:stretch/>
          </p:blipFill>
          <p:spPr>
            <a:xfrm>
              <a:off x="180246" y="4303494"/>
              <a:ext cx="758210" cy="790270"/>
            </a:xfrm>
            <a:prstGeom prst="rect">
              <a:avLst/>
            </a:prstGeom>
          </p:spPr>
        </p:pic>
        <p:grpSp>
          <p:nvGrpSpPr>
            <p:cNvPr id="144" name="グループ化 143"/>
            <p:cNvGrpSpPr/>
            <p:nvPr/>
          </p:nvGrpSpPr>
          <p:grpSpPr>
            <a:xfrm>
              <a:off x="2514574" y="4695722"/>
              <a:ext cx="844797" cy="526633"/>
              <a:chOff x="-961891" y="4427204"/>
              <a:chExt cx="844797" cy="526633"/>
            </a:xfrm>
          </p:grpSpPr>
          <p:sp>
            <p:nvSpPr>
              <p:cNvPr id="156" name="円弧 155"/>
              <p:cNvSpPr/>
              <p:nvPr/>
            </p:nvSpPr>
            <p:spPr>
              <a:xfrm rot="9960798">
                <a:off x="-468787"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7" name="円弧 156"/>
              <p:cNvSpPr/>
              <p:nvPr/>
            </p:nvSpPr>
            <p:spPr>
              <a:xfrm rot="6479865">
                <a:off x="-1008016"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8" name="円/楕円 157"/>
              <p:cNvSpPr/>
              <p:nvPr/>
            </p:nvSpPr>
            <p:spPr>
              <a:xfrm>
                <a:off x="-785539"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円/楕円 158"/>
              <p:cNvSpPr/>
              <p:nvPr/>
            </p:nvSpPr>
            <p:spPr>
              <a:xfrm>
                <a:off x="-508136"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5" name="グループ化 144"/>
            <p:cNvGrpSpPr/>
            <p:nvPr/>
          </p:nvGrpSpPr>
          <p:grpSpPr>
            <a:xfrm>
              <a:off x="4426053" y="4585032"/>
              <a:ext cx="844797" cy="526633"/>
              <a:chOff x="-961891" y="4427204"/>
              <a:chExt cx="844797" cy="526633"/>
            </a:xfrm>
          </p:grpSpPr>
          <p:sp>
            <p:nvSpPr>
              <p:cNvPr id="152" name="円弧 151"/>
              <p:cNvSpPr/>
              <p:nvPr/>
            </p:nvSpPr>
            <p:spPr>
              <a:xfrm rot="9960798">
                <a:off x="-468787"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3" name="円弧 152"/>
              <p:cNvSpPr/>
              <p:nvPr/>
            </p:nvSpPr>
            <p:spPr>
              <a:xfrm rot="6479865">
                <a:off x="-1008016"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4" name="円/楕円 153"/>
              <p:cNvSpPr/>
              <p:nvPr/>
            </p:nvSpPr>
            <p:spPr>
              <a:xfrm>
                <a:off x="-785539"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154"/>
              <p:cNvSpPr/>
              <p:nvPr/>
            </p:nvSpPr>
            <p:spPr>
              <a:xfrm>
                <a:off x="-508136"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6" name="グループ化 145"/>
            <p:cNvGrpSpPr/>
            <p:nvPr/>
          </p:nvGrpSpPr>
          <p:grpSpPr>
            <a:xfrm>
              <a:off x="6785186" y="4688253"/>
              <a:ext cx="844797" cy="526633"/>
              <a:chOff x="-961891" y="4427204"/>
              <a:chExt cx="844797" cy="526633"/>
            </a:xfrm>
          </p:grpSpPr>
          <p:sp>
            <p:nvSpPr>
              <p:cNvPr id="148" name="円弧 147"/>
              <p:cNvSpPr/>
              <p:nvPr/>
            </p:nvSpPr>
            <p:spPr>
              <a:xfrm rot="9960798">
                <a:off x="-468787"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9" name="円弧 148"/>
              <p:cNvSpPr/>
              <p:nvPr/>
            </p:nvSpPr>
            <p:spPr>
              <a:xfrm rot="6479865">
                <a:off x="-1008016"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0" name="円/楕円 149"/>
              <p:cNvSpPr/>
              <p:nvPr/>
            </p:nvSpPr>
            <p:spPr>
              <a:xfrm>
                <a:off x="-785539"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円/楕円 150"/>
              <p:cNvSpPr/>
              <p:nvPr/>
            </p:nvSpPr>
            <p:spPr>
              <a:xfrm>
                <a:off x="-508136"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7" name="図 146"/>
            <p:cNvPicPr>
              <a:picLocks noChangeAspect="1"/>
            </p:cNvPicPr>
            <p:nvPr/>
          </p:nvPicPr>
          <p:blipFill rotWithShape="1">
            <a:blip r:embed="rId14"/>
            <a:srcRect l="65252" b="62201"/>
            <a:stretch/>
          </p:blipFill>
          <p:spPr>
            <a:xfrm>
              <a:off x="5596858" y="4106911"/>
              <a:ext cx="786011" cy="889201"/>
            </a:xfrm>
            <a:prstGeom prst="rect">
              <a:avLst/>
            </a:prstGeom>
          </p:spPr>
        </p:pic>
      </p:grpSp>
      <p:sp>
        <p:nvSpPr>
          <p:cNvPr id="42" name="テキスト ボックス 41"/>
          <p:cNvSpPr txBox="1"/>
          <p:nvPr/>
        </p:nvSpPr>
        <p:spPr>
          <a:xfrm>
            <a:off x="1501276" y="4225870"/>
            <a:ext cx="6103908" cy="523220"/>
          </a:xfrm>
          <a:prstGeom prst="rect">
            <a:avLst/>
          </a:prstGeom>
          <a:noFill/>
        </p:spPr>
        <p:txBody>
          <a:bodyPr wrap="square" rtlCol="0">
            <a:spAutoFit/>
          </a:bodyPr>
          <a:lstStyle/>
          <a:p>
            <a:r>
              <a:rPr lang="ja-JP" altLang="en-US" sz="2800" b="1" dirty="0" smtClean="0"/>
              <a:t>楽器は揃っているが奏者のいない状態</a:t>
            </a:r>
            <a:endParaRPr kumimoji="1" lang="ja-JP" altLang="en-US" sz="2800" b="1" dirty="0"/>
          </a:p>
        </p:txBody>
      </p:sp>
      <p:sp>
        <p:nvSpPr>
          <p:cNvPr id="43" name="テキスト ボックス 42"/>
          <p:cNvSpPr txBox="1"/>
          <p:nvPr/>
        </p:nvSpPr>
        <p:spPr>
          <a:xfrm>
            <a:off x="4027397" y="1874994"/>
            <a:ext cx="902368" cy="923330"/>
          </a:xfrm>
          <a:prstGeom prst="rect">
            <a:avLst/>
          </a:prstGeom>
          <a:noFill/>
        </p:spPr>
        <p:txBody>
          <a:bodyPr wrap="square" rtlCol="0">
            <a:spAutoFit/>
          </a:bodyPr>
          <a:lstStyle/>
          <a:p>
            <a:pPr algn="ctr"/>
            <a:r>
              <a:rPr kumimoji="1" lang="en-US" altLang="ja-JP" sz="5400" b="1" dirty="0" smtClean="0"/>
              <a:t>+</a:t>
            </a:r>
            <a:endParaRPr kumimoji="1" lang="ja-JP" altLang="en-US" sz="5400" b="1" dirty="0"/>
          </a:p>
        </p:txBody>
      </p:sp>
      <p:sp>
        <p:nvSpPr>
          <p:cNvPr id="44" name="下矢印 43"/>
          <p:cNvSpPr/>
          <p:nvPr/>
        </p:nvSpPr>
        <p:spPr>
          <a:xfrm>
            <a:off x="3918057" y="2924788"/>
            <a:ext cx="1317846" cy="1055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6275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8582" y="794140"/>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8" name="角丸四角形 17"/>
          <p:cNvSpPr/>
          <p:nvPr/>
        </p:nvSpPr>
        <p:spPr>
          <a:xfrm>
            <a:off x="55875" y="158731"/>
            <a:ext cx="9016796" cy="463982"/>
          </a:xfrm>
          <a:prstGeom prst="roundRect">
            <a:avLst/>
          </a:prstGeom>
          <a:gradFill flip="none" rotWithShape="1">
            <a:gsLst>
              <a:gs pos="0">
                <a:schemeClr val="accent6">
                  <a:lumMod val="50000"/>
                </a:schemeClr>
              </a:gs>
              <a:gs pos="48000">
                <a:schemeClr val="accent6">
                  <a:lumMod val="75000"/>
                </a:schemeClr>
              </a:gs>
              <a:gs pos="100000">
                <a:schemeClr val="accent6">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打楽器タウン　</a:t>
            </a:r>
            <a:r>
              <a:rPr lang="ja-JP" altLang="en-US" sz="2400" b="1" dirty="0">
                <a:solidFill>
                  <a:schemeClr val="tx1"/>
                </a:solidFill>
              </a:rPr>
              <a:t>新治</a:t>
            </a:r>
          </a:p>
        </p:txBody>
      </p:sp>
      <p:sp>
        <p:nvSpPr>
          <p:cNvPr id="2" name="テキスト ボックス 1"/>
          <p:cNvSpPr txBox="1"/>
          <p:nvPr/>
        </p:nvSpPr>
        <p:spPr>
          <a:xfrm>
            <a:off x="1026293" y="1994621"/>
            <a:ext cx="7075976" cy="461665"/>
          </a:xfrm>
          <a:prstGeom prst="rect">
            <a:avLst/>
          </a:prstGeom>
          <a:noFill/>
        </p:spPr>
        <p:txBody>
          <a:bodyPr wrap="none" rtlCol="0">
            <a:spAutoFit/>
          </a:bodyPr>
          <a:lstStyle/>
          <a:p>
            <a:pPr algn="ctr"/>
            <a:r>
              <a:rPr kumimoji="1" lang="ja-JP" altLang="en-US" sz="2400" dirty="0" smtClean="0"/>
              <a:t>農業を活かした地域交流を生み出し、活気あるまちへ</a:t>
            </a:r>
            <a:endParaRPr kumimoji="1" lang="ja-JP" altLang="en-US" sz="2400" dirty="0">
              <a:solidFill>
                <a:srgbClr val="FF66FF"/>
              </a:solidFill>
            </a:endParaRPr>
          </a:p>
        </p:txBody>
      </p:sp>
      <p:sp>
        <p:nvSpPr>
          <p:cNvPr id="42" name="テキスト ボックス 41"/>
          <p:cNvSpPr txBox="1"/>
          <p:nvPr/>
        </p:nvSpPr>
        <p:spPr>
          <a:xfrm>
            <a:off x="2124162" y="3673533"/>
            <a:ext cx="4916994" cy="523220"/>
          </a:xfrm>
          <a:prstGeom prst="rect">
            <a:avLst/>
          </a:prstGeom>
          <a:noFill/>
        </p:spPr>
        <p:txBody>
          <a:bodyPr wrap="square" rtlCol="0">
            <a:spAutoFit/>
          </a:bodyPr>
          <a:lstStyle/>
          <a:p>
            <a:r>
              <a:rPr lang="ja-JP" altLang="en-US" sz="2800" b="1" dirty="0" smtClean="0"/>
              <a:t>演奏者を集め、観客を魅了する</a:t>
            </a:r>
            <a:endParaRPr kumimoji="1" lang="ja-JP" altLang="en-US" sz="2800" b="1" dirty="0"/>
          </a:p>
        </p:txBody>
      </p:sp>
      <p:grpSp>
        <p:nvGrpSpPr>
          <p:cNvPr id="43" name="グループ化 42"/>
          <p:cNvGrpSpPr/>
          <p:nvPr/>
        </p:nvGrpSpPr>
        <p:grpSpPr>
          <a:xfrm>
            <a:off x="1380378" y="4667948"/>
            <a:ext cx="6386381" cy="1649102"/>
            <a:chOff x="283301" y="3962108"/>
            <a:chExt cx="8612846" cy="2528461"/>
          </a:xfrm>
        </p:grpSpPr>
        <p:pic>
          <p:nvPicPr>
            <p:cNvPr id="44" name="Picture 2" descr="http://illustration-free.com/material/human/l_05.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3881" y="3981338"/>
              <a:ext cx="2304797" cy="17295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illustration-free.com/material/human/l_05.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1814" y="3962108"/>
              <a:ext cx="2304797" cy="17295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illustration-free.com/material/human/l_05.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6142" y="4018587"/>
              <a:ext cx="2304797" cy="17295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illustration-free.com/material/human/l_05.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301" y="4113648"/>
              <a:ext cx="2304797" cy="172959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グループ化 47"/>
            <p:cNvGrpSpPr/>
            <p:nvPr/>
          </p:nvGrpSpPr>
          <p:grpSpPr>
            <a:xfrm>
              <a:off x="6610147" y="4804644"/>
              <a:ext cx="2286000" cy="1685925"/>
              <a:chOff x="6241438" y="4496078"/>
              <a:chExt cx="2286000" cy="1685925"/>
            </a:xfrm>
          </p:grpSpPr>
          <p:pic>
            <p:nvPicPr>
              <p:cNvPr id="80" name="図 79"/>
              <p:cNvPicPr>
                <a:picLocks noChangeAspect="1"/>
              </p:cNvPicPr>
              <p:nvPr/>
            </p:nvPicPr>
            <p:blipFill>
              <a:blip r:embed="rId5">
                <a:extLst>
                  <a:ext uri="{BEBA8EAE-BF5A-486C-A8C5-ECC9F3942E4B}">
                    <a14:imgProps xmlns:a14="http://schemas.microsoft.com/office/drawing/2010/main">
                      <a14:imgLayer r:embed="rId6">
                        <a14:imgEffect>
                          <a14:backgroundRemoval t="0" b="100000" l="0" r="96250"/>
                        </a14:imgEffect>
                      </a14:imgLayer>
                    </a14:imgProps>
                  </a:ext>
                </a:extLst>
              </a:blip>
              <a:stretch>
                <a:fillRect/>
              </a:stretch>
            </p:blipFill>
            <p:spPr>
              <a:xfrm>
                <a:off x="6241438" y="4496078"/>
                <a:ext cx="2286000" cy="1685925"/>
              </a:xfrm>
              <a:prstGeom prst="rect">
                <a:avLst/>
              </a:prstGeom>
            </p:spPr>
          </p:pic>
          <p:sp>
            <p:nvSpPr>
              <p:cNvPr id="81" name="フリーフォーム 80"/>
              <p:cNvSpPr/>
              <p:nvPr/>
            </p:nvSpPr>
            <p:spPr>
              <a:xfrm>
                <a:off x="6925900" y="5248494"/>
                <a:ext cx="412955" cy="191826"/>
              </a:xfrm>
              <a:custGeom>
                <a:avLst/>
                <a:gdLst>
                  <a:gd name="connsiteX0" fmla="*/ 0 w 412955"/>
                  <a:gd name="connsiteY0" fmla="*/ 0 h 246046"/>
                  <a:gd name="connsiteX1" fmla="*/ 206477 w 412955"/>
                  <a:gd name="connsiteY1" fmla="*/ 245807 h 246046"/>
                  <a:gd name="connsiteX2" fmla="*/ 412955 w 412955"/>
                  <a:gd name="connsiteY2" fmla="*/ 49162 h 246046"/>
                  <a:gd name="connsiteX3" fmla="*/ 412955 w 412955"/>
                  <a:gd name="connsiteY3" fmla="*/ 49162 h 246046"/>
                  <a:gd name="connsiteX4" fmla="*/ 412955 w 412955"/>
                  <a:gd name="connsiteY4" fmla="*/ 49162 h 24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246046">
                    <a:moveTo>
                      <a:pt x="0" y="0"/>
                    </a:moveTo>
                    <a:cubicBezTo>
                      <a:pt x="68825" y="118806"/>
                      <a:pt x="137651" y="237613"/>
                      <a:pt x="206477" y="245807"/>
                    </a:cubicBezTo>
                    <a:cubicBezTo>
                      <a:pt x="275303" y="254001"/>
                      <a:pt x="412955" y="49162"/>
                      <a:pt x="412955" y="49162"/>
                    </a:cubicBezTo>
                    <a:lnTo>
                      <a:pt x="412955" y="49162"/>
                    </a:lnTo>
                    <a:lnTo>
                      <a:pt x="412955" y="49162"/>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2" name="グループ化 81"/>
              <p:cNvGrpSpPr/>
              <p:nvPr/>
            </p:nvGrpSpPr>
            <p:grpSpPr>
              <a:xfrm>
                <a:off x="6809144" y="4894369"/>
                <a:ext cx="575294" cy="85912"/>
                <a:chOff x="-971893" y="4075364"/>
                <a:chExt cx="575294" cy="85912"/>
              </a:xfrm>
            </p:grpSpPr>
            <p:cxnSp>
              <p:nvCxnSpPr>
                <p:cNvPr id="86" name="直線コネクタ 85"/>
                <p:cNvCxnSpPr/>
                <p:nvPr/>
              </p:nvCxnSpPr>
              <p:spPr>
                <a:xfrm flipV="1">
                  <a:off x="-590214" y="4080844"/>
                  <a:ext cx="193615" cy="6648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971893" y="4075364"/>
                  <a:ext cx="188471" cy="8591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グループ化 82"/>
              <p:cNvGrpSpPr/>
              <p:nvPr/>
            </p:nvGrpSpPr>
            <p:grpSpPr>
              <a:xfrm>
                <a:off x="6954184" y="5063839"/>
                <a:ext cx="373882" cy="104394"/>
                <a:chOff x="-836785" y="5540200"/>
                <a:chExt cx="373882" cy="104394"/>
              </a:xfrm>
            </p:grpSpPr>
            <p:sp>
              <p:nvSpPr>
                <p:cNvPr id="84" name="円/楕円 83"/>
                <p:cNvSpPr/>
                <p:nvPr/>
              </p:nvSpPr>
              <p:spPr>
                <a:xfrm>
                  <a:off x="-836785" y="5540200"/>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p:nvPr/>
              </p:nvSpPr>
              <p:spPr>
                <a:xfrm>
                  <a:off x="-559382" y="5540200"/>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9" name="グループ化 48"/>
            <p:cNvGrpSpPr/>
            <p:nvPr/>
          </p:nvGrpSpPr>
          <p:grpSpPr>
            <a:xfrm>
              <a:off x="2599567" y="4822444"/>
              <a:ext cx="1475118" cy="1265496"/>
              <a:chOff x="2191550" y="4598337"/>
              <a:chExt cx="1475118" cy="1265496"/>
            </a:xfrm>
          </p:grpSpPr>
          <p:sp>
            <p:nvSpPr>
              <p:cNvPr id="72" name="円/楕円 71"/>
              <p:cNvSpPr/>
              <p:nvPr/>
            </p:nvSpPr>
            <p:spPr>
              <a:xfrm>
                <a:off x="2314512" y="4674275"/>
                <a:ext cx="1056829" cy="11444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3" name="図 72"/>
              <p:cNvPicPr>
                <a:picLocks noChangeAspect="1"/>
              </p:cNvPicPr>
              <p:nvPr/>
            </p:nvPicPr>
            <p:blipFill rotWithShape="1">
              <a:blip r:embed="rId7">
                <a:extLst>
                  <a:ext uri="{BEBA8EAE-BF5A-486C-A8C5-ECC9F3942E4B}">
                    <a14:imgProps xmlns:a14="http://schemas.microsoft.com/office/drawing/2010/main">
                      <a14:imgLayer r:embed="rId8">
                        <a14:imgEffect>
                          <a14:backgroundRemoval t="1093" b="100000" l="0" r="80000"/>
                        </a14:imgEffect>
                      </a14:imgLayer>
                    </a14:imgProps>
                  </a:ext>
                </a:extLst>
              </a:blip>
              <a:srcRect l="1858" t="3065" r="25255" b="2969"/>
              <a:stretch/>
            </p:blipFill>
            <p:spPr>
              <a:xfrm>
                <a:off x="2191550" y="4598337"/>
                <a:ext cx="1475118" cy="1265496"/>
              </a:xfrm>
              <a:prstGeom prst="rect">
                <a:avLst/>
              </a:prstGeom>
            </p:spPr>
          </p:pic>
          <p:grpSp>
            <p:nvGrpSpPr>
              <p:cNvPr id="74" name="グループ化 73"/>
              <p:cNvGrpSpPr/>
              <p:nvPr/>
            </p:nvGrpSpPr>
            <p:grpSpPr>
              <a:xfrm>
                <a:off x="2664932" y="4926341"/>
                <a:ext cx="360478" cy="216833"/>
                <a:chOff x="-1002890" y="4512987"/>
                <a:chExt cx="360478" cy="216833"/>
              </a:xfrm>
            </p:grpSpPr>
            <p:sp>
              <p:nvSpPr>
                <p:cNvPr id="78" name="フリーフォーム 77"/>
                <p:cNvSpPr/>
                <p:nvPr/>
              </p:nvSpPr>
              <p:spPr>
                <a:xfrm>
                  <a:off x="-1002890" y="4512987"/>
                  <a:ext cx="117987" cy="216329"/>
                </a:xfrm>
                <a:custGeom>
                  <a:avLst/>
                  <a:gdLst>
                    <a:gd name="connsiteX0" fmla="*/ 0 w 117987"/>
                    <a:gd name="connsiteY0" fmla="*/ 216329 h 216329"/>
                    <a:gd name="connsiteX1" fmla="*/ 58993 w 117987"/>
                    <a:gd name="connsiteY1" fmla="*/ 19 h 216329"/>
                    <a:gd name="connsiteX2" fmla="*/ 117987 w 117987"/>
                    <a:gd name="connsiteY2" fmla="*/ 206497 h 216329"/>
                  </a:gdLst>
                  <a:ahLst/>
                  <a:cxnLst>
                    <a:cxn ang="0">
                      <a:pos x="connsiteX0" y="connsiteY0"/>
                    </a:cxn>
                    <a:cxn ang="0">
                      <a:pos x="connsiteX1" y="connsiteY1"/>
                    </a:cxn>
                    <a:cxn ang="0">
                      <a:pos x="connsiteX2" y="connsiteY2"/>
                    </a:cxn>
                  </a:cxnLst>
                  <a:rect l="l" t="t" r="r" b="b"/>
                  <a:pathLst>
                    <a:path w="117987" h="216329">
                      <a:moveTo>
                        <a:pt x="0" y="216329"/>
                      </a:moveTo>
                      <a:cubicBezTo>
                        <a:pt x="19664" y="108993"/>
                        <a:pt x="39329" y="1658"/>
                        <a:pt x="58993" y="19"/>
                      </a:cubicBezTo>
                      <a:cubicBezTo>
                        <a:pt x="78657" y="-1620"/>
                        <a:pt x="98322" y="102438"/>
                        <a:pt x="117987" y="20649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リーフォーム 78"/>
                <p:cNvSpPr/>
                <p:nvPr/>
              </p:nvSpPr>
              <p:spPr>
                <a:xfrm>
                  <a:off x="-760399" y="4513491"/>
                  <a:ext cx="117987" cy="216329"/>
                </a:xfrm>
                <a:custGeom>
                  <a:avLst/>
                  <a:gdLst>
                    <a:gd name="connsiteX0" fmla="*/ 0 w 117987"/>
                    <a:gd name="connsiteY0" fmla="*/ 216329 h 216329"/>
                    <a:gd name="connsiteX1" fmla="*/ 58993 w 117987"/>
                    <a:gd name="connsiteY1" fmla="*/ 19 h 216329"/>
                    <a:gd name="connsiteX2" fmla="*/ 117987 w 117987"/>
                    <a:gd name="connsiteY2" fmla="*/ 206497 h 216329"/>
                  </a:gdLst>
                  <a:ahLst/>
                  <a:cxnLst>
                    <a:cxn ang="0">
                      <a:pos x="connsiteX0" y="connsiteY0"/>
                    </a:cxn>
                    <a:cxn ang="0">
                      <a:pos x="connsiteX1" y="connsiteY1"/>
                    </a:cxn>
                    <a:cxn ang="0">
                      <a:pos x="connsiteX2" y="connsiteY2"/>
                    </a:cxn>
                  </a:cxnLst>
                  <a:rect l="l" t="t" r="r" b="b"/>
                  <a:pathLst>
                    <a:path w="117987" h="216329">
                      <a:moveTo>
                        <a:pt x="0" y="216329"/>
                      </a:moveTo>
                      <a:cubicBezTo>
                        <a:pt x="19664" y="108993"/>
                        <a:pt x="39329" y="1658"/>
                        <a:pt x="58993" y="19"/>
                      </a:cubicBezTo>
                      <a:cubicBezTo>
                        <a:pt x="78657" y="-1620"/>
                        <a:pt x="98322" y="102438"/>
                        <a:pt x="117987" y="20649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5" name="円/楕円 74"/>
              <p:cNvSpPr/>
              <p:nvPr/>
            </p:nvSpPr>
            <p:spPr>
              <a:xfrm>
                <a:off x="2409492" y="5112600"/>
                <a:ext cx="186993" cy="1380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リーフォーム 75"/>
              <p:cNvSpPr/>
              <p:nvPr/>
            </p:nvSpPr>
            <p:spPr>
              <a:xfrm>
                <a:off x="2631603" y="5338649"/>
                <a:ext cx="412955" cy="191826"/>
              </a:xfrm>
              <a:custGeom>
                <a:avLst/>
                <a:gdLst>
                  <a:gd name="connsiteX0" fmla="*/ 0 w 412955"/>
                  <a:gd name="connsiteY0" fmla="*/ 0 h 246046"/>
                  <a:gd name="connsiteX1" fmla="*/ 206477 w 412955"/>
                  <a:gd name="connsiteY1" fmla="*/ 245807 h 246046"/>
                  <a:gd name="connsiteX2" fmla="*/ 412955 w 412955"/>
                  <a:gd name="connsiteY2" fmla="*/ 49162 h 246046"/>
                  <a:gd name="connsiteX3" fmla="*/ 412955 w 412955"/>
                  <a:gd name="connsiteY3" fmla="*/ 49162 h 246046"/>
                  <a:gd name="connsiteX4" fmla="*/ 412955 w 412955"/>
                  <a:gd name="connsiteY4" fmla="*/ 49162 h 24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246046">
                    <a:moveTo>
                      <a:pt x="0" y="0"/>
                    </a:moveTo>
                    <a:cubicBezTo>
                      <a:pt x="68825" y="118806"/>
                      <a:pt x="137651" y="237613"/>
                      <a:pt x="206477" y="245807"/>
                    </a:cubicBezTo>
                    <a:cubicBezTo>
                      <a:pt x="275303" y="254001"/>
                      <a:pt x="412955" y="49162"/>
                      <a:pt x="412955" y="49162"/>
                    </a:cubicBezTo>
                    <a:lnTo>
                      <a:pt x="412955" y="49162"/>
                    </a:lnTo>
                    <a:lnTo>
                      <a:pt x="412955" y="49162"/>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3079788" y="5110492"/>
                <a:ext cx="186993" cy="1380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p:cNvGrpSpPr/>
            <p:nvPr/>
          </p:nvGrpSpPr>
          <p:grpSpPr>
            <a:xfrm>
              <a:off x="400412" y="4345790"/>
              <a:ext cx="1913051" cy="1787842"/>
              <a:chOff x="124388" y="4409048"/>
              <a:chExt cx="1913051" cy="1787842"/>
            </a:xfrm>
          </p:grpSpPr>
          <p:pic>
            <p:nvPicPr>
              <p:cNvPr id="63" name="図 6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4500" r="71000"/>
                        </a14:imgEffect>
                      </a14:imgLayer>
                    </a14:imgProps>
                  </a:ext>
                </a:extLst>
              </a:blip>
              <a:srcRect l="4107" t="7892" r="28990" b="7843"/>
              <a:stretch/>
            </p:blipFill>
            <p:spPr>
              <a:xfrm>
                <a:off x="462508" y="4874479"/>
                <a:ext cx="1574931" cy="1322411"/>
              </a:xfrm>
              <a:prstGeom prst="rect">
                <a:avLst/>
              </a:prstGeom>
            </p:spPr>
          </p:pic>
          <p:grpSp>
            <p:nvGrpSpPr>
              <p:cNvPr id="64" name="グループ化 63"/>
              <p:cNvGrpSpPr/>
              <p:nvPr/>
            </p:nvGrpSpPr>
            <p:grpSpPr>
              <a:xfrm>
                <a:off x="803124" y="5403600"/>
                <a:ext cx="373882" cy="104394"/>
                <a:chOff x="-836785" y="5540200"/>
                <a:chExt cx="373882" cy="104394"/>
              </a:xfrm>
            </p:grpSpPr>
            <p:sp>
              <p:nvSpPr>
                <p:cNvPr id="70" name="円/楕円 69"/>
                <p:cNvSpPr/>
                <p:nvPr/>
              </p:nvSpPr>
              <p:spPr>
                <a:xfrm>
                  <a:off x="-836785" y="5540200"/>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559382" y="5540200"/>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月 64"/>
              <p:cNvSpPr/>
              <p:nvPr/>
            </p:nvSpPr>
            <p:spPr>
              <a:xfrm rot="16200000">
                <a:off x="871055" y="5453144"/>
                <a:ext cx="278620" cy="637318"/>
              </a:xfrm>
              <a:prstGeom prst="mo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6" name="グループ化 65"/>
              <p:cNvGrpSpPr/>
              <p:nvPr/>
            </p:nvGrpSpPr>
            <p:grpSpPr>
              <a:xfrm>
                <a:off x="124388" y="4409048"/>
                <a:ext cx="758210" cy="790270"/>
                <a:chOff x="124388" y="4409048"/>
                <a:chExt cx="758210" cy="790270"/>
              </a:xfrm>
            </p:grpSpPr>
            <p:pic>
              <p:nvPicPr>
                <p:cNvPr id="68" name="図 67"/>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42215" l="0" r="42647"/>
                          </a14:imgEffect>
                        </a14:imgLayer>
                      </a14:imgProps>
                    </a:ext>
                  </a:extLst>
                </a:blip>
                <a:srcRect r="59570" b="70254"/>
                <a:stretch/>
              </p:blipFill>
              <p:spPr>
                <a:xfrm>
                  <a:off x="124388" y="4409048"/>
                  <a:ext cx="758210" cy="790270"/>
                </a:xfrm>
                <a:prstGeom prst="rect">
                  <a:avLst/>
                </a:prstGeom>
              </p:spPr>
            </p:pic>
            <p:sp>
              <p:nvSpPr>
                <p:cNvPr id="69" name="円/楕円 68"/>
                <p:cNvSpPr/>
                <p:nvPr/>
              </p:nvSpPr>
              <p:spPr>
                <a:xfrm>
                  <a:off x="254444" y="4467111"/>
                  <a:ext cx="401230" cy="4851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7" name="図 66"/>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11999" t="10607" r="8172" b="10941"/>
              <a:stretch/>
            </p:blipFill>
            <p:spPr>
              <a:xfrm>
                <a:off x="183479" y="4507407"/>
                <a:ext cx="508227" cy="499464"/>
              </a:xfrm>
              <a:prstGeom prst="rect">
                <a:avLst/>
              </a:prstGeom>
            </p:spPr>
          </p:pic>
        </p:grpSp>
        <p:grpSp>
          <p:nvGrpSpPr>
            <p:cNvPr id="51" name="グループ化 50"/>
            <p:cNvGrpSpPr/>
            <p:nvPr/>
          </p:nvGrpSpPr>
          <p:grpSpPr>
            <a:xfrm>
              <a:off x="4285486" y="4382307"/>
              <a:ext cx="2619375" cy="1771335"/>
              <a:chOff x="4641253" y="3515420"/>
              <a:chExt cx="2619375" cy="1771335"/>
            </a:xfrm>
          </p:grpSpPr>
          <p:sp>
            <p:nvSpPr>
              <p:cNvPr id="52" name="フリーフォーム 51"/>
              <p:cNvSpPr/>
              <p:nvPr/>
            </p:nvSpPr>
            <p:spPr>
              <a:xfrm>
                <a:off x="5139949" y="4180323"/>
                <a:ext cx="1097280" cy="615142"/>
              </a:xfrm>
              <a:custGeom>
                <a:avLst/>
                <a:gdLst>
                  <a:gd name="connsiteX0" fmla="*/ 670560 w 1097280"/>
                  <a:gd name="connsiteY0" fmla="*/ 543098 h 615142"/>
                  <a:gd name="connsiteX1" fmla="*/ 670560 w 1097280"/>
                  <a:gd name="connsiteY1" fmla="*/ 543098 h 615142"/>
                  <a:gd name="connsiteX2" fmla="*/ 526472 w 1097280"/>
                  <a:gd name="connsiteY2" fmla="*/ 604058 h 615142"/>
                  <a:gd name="connsiteX3" fmla="*/ 338051 w 1097280"/>
                  <a:gd name="connsiteY3" fmla="*/ 615142 h 615142"/>
                  <a:gd name="connsiteX4" fmla="*/ 127462 w 1097280"/>
                  <a:gd name="connsiteY4" fmla="*/ 581891 h 615142"/>
                  <a:gd name="connsiteX5" fmla="*/ 0 w 1097280"/>
                  <a:gd name="connsiteY5" fmla="*/ 459971 h 615142"/>
                  <a:gd name="connsiteX6" fmla="*/ 0 w 1097280"/>
                  <a:gd name="connsiteY6" fmla="*/ 360218 h 615142"/>
                  <a:gd name="connsiteX7" fmla="*/ 105294 w 1097280"/>
                  <a:gd name="connsiteY7" fmla="*/ 216131 h 615142"/>
                  <a:gd name="connsiteX8" fmla="*/ 282632 w 1097280"/>
                  <a:gd name="connsiteY8" fmla="*/ 116378 h 615142"/>
                  <a:gd name="connsiteX9" fmla="*/ 537556 w 1097280"/>
                  <a:gd name="connsiteY9" fmla="*/ 22167 h 615142"/>
                  <a:gd name="connsiteX10" fmla="*/ 770312 w 1097280"/>
                  <a:gd name="connsiteY10" fmla="*/ 0 h 615142"/>
                  <a:gd name="connsiteX11" fmla="*/ 931025 w 1097280"/>
                  <a:gd name="connsiteY11" fmla="*/ 22167 h 615142"/>
                  <a:gd name="connsiteX12" fmla="*/ 1030778 w 1097280"/>
                  <a:gd name="connsiteY12" fmla="*/ 60960 h 615142"/>
                  <a:gd name="connsiteX13" fmla="*/ 1075112 w 1097280"/>
                  <a:gd name="connsiteY13" fmla="*/ 144087 h 615142"/>
                  <a:gd name="connsiteX14" fmla="*/ 1097280 w 1097280"/>
                  <a:gd name="connsiteY14" fmla="*/ 182880 h 615142"/>
                  <a:gd name="connsiteX15" fmla="*/ 1058487 w 1097280"/>
                  <a:gd name="connsiteY15" fmla="*/ 304800 h 615142"/>
                  <a:gd name="connsiteX16" fmla="*/ 886691 w 1097280"/>
                  <a:gd name="connsiteY16" fmla="*/ 448887 h 615142"/>
                  <a:gd name="connsiteX17" fmla="*/ 670560 w 1097280"/>
                  <a:gd name="connsiteY17" fmla="*/ 543098 h 6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7280" h="615142">
                    <a:moveTo>
                      <a:pt x="670560" y="543098"/>
                    </a:moveTo>
                    <a:lnTo>
                      <a:pt x="670560" y="543098"/>
                    </a:lnTo>
                    <a:lnTo>
                      <a:pt x="526472" y="604058"/>
                    </a:lnTo>
                    <a:lnTo>
                      <a:pt x="338051" y="615142"/>
                    </a:lnTo>
                    <a:lnTo>
                      <a:pt x="127462" y="581891"/>
                    </a:lnTo>
                    <a:lnTo>
                      <a:pt x="0" y="459971"/>
                    </a:lnTo>
                    <a:lnTo>
                      <a:pt x="0" y="360218"/>
                    </a:lnTo>
                    <a:lnTo>
                      <a:pt x="105294" y="216131"/>
                    </a:lnTo>
                    <a:lnTo>
                      <a:pt x="282632" y="116378"/>
                    </a:lnTo>
                    <a:lnTo>
                      <a:pt x="537556" y="22167"/>
                    </a:lnTo>
                    <a:lnTo>
                      <a:pt x="770312" y="0"/>
                    </a:lnTo>
                    <a:lnTo>
                      <a:pt x="931025" y="22167"/>
                    </a:lnTo>
                    <a:lnTo>
                      <a:pt x="1030778" y="60960"/>
                    </a:lnTo>
                    <a:lnTo>
                      <a:pt x="1075112" y="144087"/>
                    </a:lnTo>
                    <a:lnTo>
                      <a:pt x="1097280" y="182880"/>
                    </a:lnTo>
                    <a:lnTo>
                      <a:pt x="1058487" y="304800"/>
                    </a:lnTo>
                    <a:lnTo>
                      <a:pt x="886691" y="448887"/>
                    </a:lnTo>
                    <a:lnTo>
                      <a:pt x="670560" y="5430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グループ化 52"/>
              <p:cNvGrpSpPr/>
              <p:nvPr/>
            </p:nvGrpSpPr>
            <p:grpSpPr>
              <a:xfrm>
                <a:off x="4641253" y="3515420"/>
                <a:ext cx="2619375" cy="1771335"/>
                <a:chOff x="4126216" y="4438851"/>
                <a:chExt cx="2619375" cy="1771335"/>
              </a:xfrm>
            </p:grpSpPr>
            <p:pic>
              <p:nvPicPr>
                <p:cNvPr id="54" name="図 53"/>
                <p:cNvPicPr>
                  <a:picLocks noChangeAspect="1"/>
                </p:cNvPicPr>
                <p:nvPr/>
              </p:nvPicPr>
              <p:blipFill>
                <a:blip r:embed="rId15">
                  <a:extLst>
                    <a:ext uri="{BEBA8EAE-BF5A-486C-A8C5-ECC9F3942E4B}">
                      <a14:imgProps xmlns:a14="http://schemas.microsoft.com/office/drawing/2010/main">
                        <a14:imgLayer r:embed="rId16">
                          <a14:imgEffect>
                            <a14:backgroundRemoval t="1639" b="98361" l="1455" r="89455"/>
                          </a14:imgEffect>
                        </a14:imgLayer>
                      </a14:imgProps>
                    </a:ext>
                  </a:extLst>
                </a:blip>
                <a:stretch>
                  <a:fillRect/>
                </a:stretch>
              </p:blipFill>
              <p:spPr>
                <a:xfrm>
                  <a:off x="4126216" y="4467111"/>
                  <a:ext cx="2619375" cy="1743075"/>
                </a:xfrm>
                <a:prstGeom prst="rect">
                  <a:avLst/>
                </a:prstGeom>
              </p:spPr>
            </p:pic>
            <p:grpSp>
              <p:nvGrpSpPr>
                <p:cNvPr id="55" name="グループ化 54"/>
                <p:cNvGrpSpPr/>
                <p:nvPr/>
              </p:nvGrpSpPr>
              <p:grpSpPr>
                <a:xfrm>
                  <a:off x="5042877" y="5231420"/>
                  <a:ext cx="373882" cy="104394"/>
                  <a:chOff x="-836785" y="5540200"/>
                  <a:chExt cx="373882" cy="104394"/>
                </a:xfrm>
              </p:grpSpPr>
              <p:sp>
                <p:nvSpPr>
                  <p:cNvPr id="61" name="円/楕円 60"/>
                  <p:cNvSpPr/>
                  <p:nvPr/>
                </p:nvSpPr>
                <p:spPr>
                  <a:xfrm>
                    <a:off x="-836785" y="5540200"/>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559382" y="5540200"/>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フリーフォーム 55"/>
                <p:cNvSpPr/>
                <p:nvPr/>
              </p:nvSpPr>
              <p:spPr>
                <a:xfrm>
                  <a:off x="4998617" y="5411325"/>
                  <a:ext cx="412955" cy="191826"/>
                </a:xfrm>
                <a:custGeom>
                  <a:avLst/>
                  <a:gdLst>
                    <a:gd name="connsiteX0" fmla="*/ 0 w 412955"/>
                    <a:gd name="connsiteY0" fmla="*/ 0 h 246046"/>
                    <a:gd name="connsiteX1" fmla="*/ 206477 w 412955"/>
                    <a:gd name="connsiteY1" fmla="*/ 245807 h 246046"/>
                    <a:gd name="connsiteX2" fmla="*/ 412955 w 412955"/>
                    <a:gd name="connsiteY2" fmla="*/ 49162 h 246046"/>
                    <a:gd name="connsiteX3" fmla="*/ 412955 w 412955"/>
                    <a:gd name="connsiteY3" fmla="*/ 49162 h 246046"/>
                    <a:gd name="connsiteX4" fmla="*/ 412955 w 412955"/>
                    <a:gd name="connsiteY4" fmla="*/ 49162 h 24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246046">
                      <a:moveTo>
                        <a:pt x="0" y="0"/>
                      </a:moveTo>
                      <a:cubicBezTo>
                        <a:pt x="68825" y="118806"/>
                        <a:pt x="137651" y="237613"/>
                        <a:pt x="206477" y="245807"/>
                      </a:cubicBezTo>
                      <a:cubicBezTo>
                        <a:pt x="275303" y="254001"/>
                        <a:pt x="412955" y="49162"/>
                        <a:pt x="412955" y="49162"/>
                      </a:cubicBezTo>
                      <a:lnTo>
                        <a:pt x="412955" y="49162"/>
                      </a:lnTo>
                      <a:lnTo>
                        <a:pt x="412955" y="49162"/>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グループ化 56"/>
                <p:cNvGrpSpPr/>
                <p:nvPr/>
              </p:nvGrpSpPr>
              <p:grpSpPr>
                <a:xfrm>
                  <a:off x="5801475" y="4438851"/>
                  <a:ext cx="786011" cy="889201"/>
                  <a:chOff x="5801475" y="4438851"/>
                  <a:chExt cx="786011" cy="889201"/>
                </a:xfrm>
              </p:grpSpPr>
              <p:pic>
                <p:nvPicPr>
                  <p:cNvPr id="59" name="図 58"/>
                  <p:cNvPicPr>
                    <a:picLocks noChangeAspect="1"/>
                  </p:cNvPicPr>
                  <p:nvPr/>
                </p:nvPicPr>
                <p:blipFill rotWithShape="1">
                  <a:blip r:embed="rId17"/>
                  <a:srcRect l="65252" b="62201"/>
                  <a:stretch/>
                </p:blipFill>
                <p:spPr>
                  <a:xfrm>
                    <a:off x="5801475" y="4438851"/>
                    <a:ext cx="786011" cy="889201"/>
                  </a:xfrm>
                  <a:prstGeom prst="rect">
                    <a:avLst/>
                  </a:prstGeom>
                </p:spPr>
              </p:pic>
              <p:sp>
                <p:nvSpPr>
                  <p:cNvPr id="60" name="円/楕円 59"/>
                  <p:cNvSpPr/>
                  <p:nvPr/>
                </p:nvSpPr>
                <p:spPr>
                  <a:xfrm>
                    <a:off x="5922163" y="4656699"/>
                    <a:ext cx="482911" cy="435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8" name="図 57"/>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11999" t="10607" r="8172" b="10941"/>
                <a:stretch/>
              </p:blipFill>
              <p:spPr>
                <a:xfrm>
                  <a:off x="5943006" y="4677184"/>
                  <a:ext cx="508227" cy="499464"/>
                </a:xfrm>
                <a:prstGeom prst="rect">
                  <a:avLst/>
                </a:prstGeom>
              </p:spPr>
            </p:pic>
          </p:grpSp>
        </p:grpSp>
      </p:grpSp>
      <p:sp>
        <p:nvSpPr>
          <p:cNvPr id="88" name="テキスト ボックス 87"/>
          <p:cNvSpPr txBox="1"/>
          <p:nvPr/>
        </p:nvSpPr>
        <p:spPr>
          <a:xfrm>
            <a:off x="302592" y="1056028"/>
            <a:ext cx="3057247" cy="523220"/>
          </a:xfrm>
          <a:prstGeom prst="rect">
            <a:avLst/>
          </a:prstGeom>
          <a:noFill/>
        </p:spPr>
        <p:txBody>
          <a:bodyPr wrap="none" rtlCol="0">
            <a:spAutoFit/>
          </a:bodyPr>
          <a:lstStyle/>
          <a:p>
            <a:r>
              <a:rPr kumimoji="1" lang="ja-JP" altLang="en-US" sz="2800" dirty="0" smtClean="0"/>
              <a:t>新治地区</a:t>
            </a:r>
            <a:r>
              <a:rPr lang="ja-JP" altLang="en-US" sz="2800" dirty="0" smtClean="0"/>
              <a:t>の将来像</a:t>
            </a:r>
            <a:endParaRPr kumimoji="1" lang="ja-JP" altLang="en-US" sz="2800" dirty="0"/>
          </a:p>
        </p:txBody>
      </p:sp>
      <p:sp>
        <p:nvSpPr>
          <p:cNvPr id="89" name="下矢印 88"/>
          <p:cNvSpPr/>
          <p:nvPr/>
        </p:nvSpPr>
        <p:spPr>
          <a:xfrm>
            <a:off x="4107977" y="2748779"/>
            <a:ext cx="882069" cy="5940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46746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9" name="角丸四角形 138"/>
          <p:cNvSpPr/>
          <p:nvPr/>
        </p:nvSpPr>
        <p:spPr>
          <a:xfrm>
            <a:off x="55875" y="158731"/>
            <a:ext cx="9016796" cy="463982"/>
          </a:xfrm>
          <a:prstGeom prst="roundRect">
            <a:avLst/>
          </a:prstGeom>
          <a:gradFill flip="none" rotWithShape="1">
            <a:gsLst>
              <a:gs pos="0">
                <a:schemeClr val="accent6">
                  <a:lumMod val="50000"/>
                </a:schemeClr>
              </a:gs>
              <a:gs pos="48000">
                <a:schemeClr val="accent6">
                  <a:lumMod val="75000"/>
                </a:schemeClr>
              </a:gs>
              <a:gs pos="100000">
                <a:schemeClr val="accent6">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打楽器タウン　</a:t>
            </a:r>
            <a:r>
              <a:rPr lang="ja-JP" altLang="en-US" sz="2400" b="1" dirty="0">
                <a:solidFill>
                  <a:schemeClr val="tx1"/>
                </a:solidFill>
              </a:rPr>
              <a:t>新治</a:t>
            </a:r>
          </a:p>
        </p:txBody>
      </p:sp>
      <p:sp>
        <p:nvSpPr>
          <p:cNvPr id="13" name="テキスト ボックス 12"/>
          <p:cNvSpPr txBox="1"/>
          <p:nvPr/>
        </p:nvSpPr>
        <p:spPr>
          <a:xfrm>
            <a:off x="314479" y="926817"/>
            <a:ext cx="1667444" cy="523220"/>
          </a:xfrm>
          <a:prstGeom prst="rect">
            <a:avLst/>
          </a:prstGeom>
          <a:noFill/>
        </p:spPr>
        <p:txBody>
          <a:bodyPr wrap="none" rtlCol="0">
            <a:spAutoFit/>
          </a:bodyPr>
          <a:lstStyle/>
          <a:p>
            <a:r>
              <a:rPr lang="ja-JP" altLang="en-US" sz="2800" dirty="0" smtClean="0"/>
              <a:t>重点施策</a:t>
            </a:r>
            <a:endParaRPr lang="en-US" altLang="ja-JP" sz="2800" dirty="0" smtClean="0"/>
          </a:p>
        </p:txBody>
      </p:sp>
      <p:sp>
        <p:nvSpPr>
          <p:cNvPr id="2" name="テキスト ボックス 1"/>
          <p:cNvSpPr txBox="1"/>
          <p:nvPr/>
        </p:nvSpPr>
        <p:spPr>
          <a:xfrm>
            <a:off x="1008089" y="1637669"/>
            <a:ext cx="7137779" cy="461665"/>
          </a:xfrm>
          <a:prstGeom prst="rect">
            <a:avLst/>
          </a:prstGeom>
          <a:solidFill>
            <a:schemeClr val="accent1">
              <a:lumMod val="40000"/>
              <a:lumOff val="60000"/>
            </a:schemeClr>
          </a:solidFill>
        </p:spPr>
        <p:txBody>
          <a:bodyPr wrap="square" rtlCol="0">
            <a:spAutoFit/>
          </a:bodyPr>
          <a:lstStyle/>
          <a:p>
            <a:r>
              <a:rPr kumimoji="1" lang="ja-JP" altLang="en-US" sz="2400" dirty="0" smtClean="0"/>
              <a:t>生活拠点、公共施設において、農産物の直売を！！</a:t>
            </a:r>
            <a:endParaRPr kumimoji="1" lang="ja-JP" altLang="en-US" sz="2400" dirty="0"/>
          </a:p>
        </p:txBody>
      </p:sp>
      <p:sp>
        <p:nvSpPr>
          <p:cNvPr id="3" name="テキスト ボックス 2"/>
          <p:cNvSpPr txBox="1"/>
          <p:nvPr/>
        </p:nvSpPr>
        <p:spPr>
          <a:xfrm>
            <a:off x="840119" y="2386957"/>
            <a:ext cx="3466531" cy="1569660"/>
          </a:xfrm>
          <a:prstGeom prst="rect">
            <a:avLst/>
          </a:prstGeom>
          <a:noFill/>
          <a:ln>
            <a:solidFill>
              <a:schemeClr val="tx1"/>
            </a:solidFill>
          </a:ln>
        </p:spPr>
        <p:txBody>
          <a:bodyPr wrap="square" rtlCol="0">
            <a:spAutoFit/>
          </a:bodyPr>
          <a:lstStyle/>
          <a:p>
            <a:pPr marL="457200" indent="-457200">
              <a:buFont typeface="Arial" panose="020B0604020202020204" pitchFamily="34" charset="0"/>
              <a:buChar char="•"/>
            </a:pPr>
            <a:r>
              <a:rPr kumimoji="1" lang="ja-JP" altLang="en-US" sz="3200" dirty="0" err="1" smtClean="0"/>
              <a:t>さんあぴお</a:t>
            </a:r>
            <a:endParaRPr kumimoji="1" lang="en-US" altLang="ja-JP" sz="3200" dirty="0" smtClean="0"/>
          </a:p>
          <a:p>
            <a:pPr marL="457200" indent="-457200">
              <a:buFont typeface="Arial" panose="020B0604020202020204" pitchFamily="34" charset="0"/>
              <a:buChar char="•"/>
            </a:pPr>
            <a:r>
              <a:rPr kumimoji="1" lang="ja-JP" altLang="en-US" sz="3200" dirty="0" smtClean="0"/>
              <a:t>市内小中学校</a:t>
            </a:r>
            <a:endParaRPr kumimoji="1" lang="en-US" altLang="ja-JP" sz="3200" dirty="0" smtClean="0"/>
          </a:p>
          <a:p>
            <a:pPr marL="457200" indent="-457200">
              <a:buFont typeface="Arial" panose="020B0604020202020204" pitchFamily="34" charset="0"/>
              <a:buChar char="•"/>
            </a:pPr>
            <a:r>
              <a:rPr lang="ja-JP" altLang="en-US" sz="3200" dirty="0" smtClean="0"/>
              <a:t>観光農園</a:t>
            </a:r>
            <a:endParaRPr kumimoji="1" lang="ja-JP" altLang="en-US" sz="3200" dirty="0"/>
          </a:p>
        </p:txBody>
      </p:sp>
      <p:sp>
        <p:nvSpPr>
          <p:cNvPr id="7" name="下矢印 6"/>
          <p:cNvSpPr/>
          <p:nvPr/>
        </p:nvSpPr>
        <p:spPr>
          <a:xfrm>
            <a:off x="3292724" y="4128042"/>
            <a:ext cx="2568503" cy="1801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045806" y="2942866"/>
            <a:ext cx="3100062" cy="584775"/>
          </a:xfrm>
          <a:prstGeom prst="rect">
            <a:avLst/>
          </a:prstGeom>
          <a:noFill/>
          <a:ln>
            <a:solidFill>
              <a:schemeClr val="tx1"/>
            </a:solidFill>
          </a:ln>
        </p:spPr>
        <p:txBody>
          <a:bodyPr wrap="square" rtlCol="0">
            <a:spAutoFit/>
          </a:bodyPr>
          <a:lstStyle/>
          <a:p>
            <a:pPr algn="ctr"/>
            <a:r>
              <a:rPr kumimoji="1" lang="ja-JP" altLang="en-US" sz="3200" dirty="0" smtClean="0"/>
              <a:t>農産物の直売</a:t>
            </a:r>
            <a:endParaRPr kumimoji="1" lang="ja-JP" altLang="en-US" sz="3200" dirty="0"/>
          </a:p>
        </p:txBody>
      </p:sp>
      <p:sp>
        <p:nvSpPr>
          <p:cNvPr id="9" name="テキスト ボックス 8"/>
          <p:cNvSpPr txBox="1"/>
          <p:nvPr/>
        </p:nvSpPr>
        <p:spPr>
          <a:xfrm>
            <a:off x="2436907" y="4338484"/>
            <a:ext cx="4482509" cy="461665"/>
          </a:xfrm>
          <a:prstGeom prst="rect">
            <a:avLst/>
          </a:prstGeom>
          <a:solidFill>
            <a:schemeClr val="bg1"/>
          </a:solidFill>
          <a:ln>
            <a:solidFill>
              <a:schemeClr val="tx1"/>
            </a:solidFill>
          </a:ln>
        </p:spPr>
        <p:txBody>
          <a:bodyPr wrap="square" rtlCol="0">
            <a:spAutoFit/>
          </a:bodyPr>
          <a:lstStyle/>
          <a:p>
            <a:r>
              <a:rPr kumimoji="1" lang="ja-JP" altLang="en-US" sz="2400" dirty="0" smtClean="0"/>
              <a:t>一般住民・小中学生を巻き込み</a:t>
            </a:r>
            <a:endParaRPr kumimoji="1" lang="ja-JP" altLang="en-US" sz="2400" dirty="0"/>
          </a:p>
        </p:txBody>
      </p:sp>
      <p:sp>
        <p:nvSpPr>
          <p:cNvPr id="14" name="正方形/長方形 13"/>
          <p:cNvSpPr/>
          <p:nvPr/>
        </p:nvSpPr>
        <p:spPr>
          <a:xfrm>
            <a:off x="1914228" y="5929241"/>
            <a:ext cx="5325497" cy="523220"/>
          </a:xfrm>
          <a:prstGeom prst="rect">
            <a:avLst/>
          </a:prstGeom>
        </p:spPr>
        <p:txBody>
          <a:bodyPr wrap="none">
            <a:spAutoFit/>
          </a:bodyPr>
          <a:lstStyle/>
          <a:p>
            <a:pPr algn="ctr"/>
            <a:r>
              <a:rPr lang="ja-JP" altLang="en-US" sz="2800" b="1" dirty="0" smtClean="0">
                <a:solidFill>
                  <a:schemeClr val="accent6">
                    <a:lumMod val="50000"/>
                  </a:schemeClr>
                </a:solidFill>
                <a:latin typeface="HGPｺﾞｼｯｸM" pitchFamily="50" charset="-128"/>
                <a:ea typeface="HGPｺﾞｼｯｸM" pitchFamily="50" charset="-128"/>
              </a:rPr>
              <a:t>新治文化を活かした地域交流の場</a:t>
            </a:r>
            <a:endParaRPr lang="ja-JP" altLang="en-US" sz="2800" b="1" dirty="0">
              <a:solidFill>
                <a:schemeClr val="accent6">
                  <a:lumMod val="50000"/>
                </a:schemeClr>
              </a:solidFill>
              <a:latin typeface="HGPｺﾞｼｯｸM" pitchFamily="50" charset="-128"/>
              <a:ea typeface="HGPｺﾞｼｯｸM" pitchFamily="50" charset="-128"/>
            </a:endParaRPr>
          </a:p>
        </p:txBody>
      </p:sp>
      <p:sp>
        <p:nvSpPr>
          <p:cNvPr id="21" name="テキスト ボックス 20"/>
          <p:cNvSpPr txBox="1"/>
          <p:nvPr/>
        </p:nvSpPr>
        <p:spPr>
          <a:xfrm>
            <a:off x="4246297" y="2710122"/>
            <a:ext cx="902368" cy="923330"/>
          </a:xfrm>
          <a:prstGeom prst="rect">
            <a:avLst/>
          </a:prstGeom>
          <a:noFill/>
        </p:spPr>
        <p:txBody>
          <a:bodyPr wrap="square" rtlCol="0">
            <a:spAutoFit/>
          </a:bodyPr>
          <a:lstStyle/>
          <a:p>
            <a:pPr algn="ctr"/>
            <a:r>
              <a:rPr kumimoji="1" lang="en-US" altLang="ja-JP" sz="5400" b="1" dirty="0" smtClean="0"/>
              <a:t>+</a:t>
            </a:r>
            <a:endParaRPr kumimoji="1" lang="ja-JP" altLang="en-US" sz="5400" b="1" dirty="0"/>
          </a:p>
        </p:txBody>
      </p:sp>
    </p:spTree>
    <p:extLst>
      <p:ext uri="{BB962C8B-B14F-4D97-AF65-F5344CB8AC3E}">
        <p14:creationId xmlns:p14="http://schemas.microsoft.com/office/powerpoint/2010/main" val="574696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9144000" cy="6858000"/>
          </a:xfrm>
          <a:prstGeom prst="rect">
            <a:avLst/>
          </a:prstGeom>
          <a:blipFill dpi="0" rotWithShape="1">
            <a:blip r:embed="rId2" cstate="email">
              <a:alphaModFix amt="18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55875" y="158731"/>
            <a:ext cx="9016796" cy="463982"/>
          </a:xfrm>
          <a:prstGeom prst="round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b="1" dirty="0" smtClean="0">
                <a:solidFill>
                  <a:schemeClr val="tx1"/>
                </a:solidFill>
              </a:rPr>
              <a:t>コンセプト</a:t>
            </a:r>
            <a:endParaRPr lang="ja-JP" altLang="en-US" sz="2400" b="1" dirty="0">
              <a:solidFill>
                <a:schemeClr val="tx1"/>
              </a:solidFill>
            </a:endParaRPr>
          </a:p>
        </p:txBody>
      </p:sp>
      <p:sp>
        <p:nvSpPr>
          <p:cNvPr id="3" name="正方形/長方形 2"/>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フリーフォーム 4"/>
          <p:cNvSpPr>
            <a:spLocks noChangeAspect="1"/>
          </p:cNvSpPr>
          <p:nvPr/>
        </p:nvSpPr>
        <p:spPr>
          <a:xfrm>
            <a:off x="2203378" y="858713"/>
            <a:ext cx="4647707" cy="5793717"/>
          </a:xfrm>
          <a:custGeom>
            <a:avLst/>
            <a:gdLst>
              <a:gd name="connsiteX0" fmla="*/ 4923692 w 5134708"/>
              <a:gd name="connsiteY0" fmla="*/ 3235569 h 6400800"/>
              <a:gd name="connsiteX1" fmla="*/ 5008098 w 5134708"/>
              <a:gd name="connsiteY1" fmla="*/ 2912012 h 6400800"/>
              <a:gd name="connsiteX2" fmla="*/ 5134708 w 5134708"/>
              <a:gd name="connsiteY2" fmla="*/ 2799471 h 6400800"/>
              <a:gd name="connsiteX3" fmla="*/ 5106572 w 5134708"/>
              <a:gd name="connsiteY3" fmla="*/ 2644726 h 6400800"/>
              <a:gd name="connsiteX4" fmla="*/ 5078437 w 5134708"/>
              <a:gd name="connsiteY4" fmla="*/ 2574388 h 6400800"/>
              <a:gd name="connsiteX5" fmla="*/ 5008098 w 5134708"/>
              <a:gd name="connsiteY5" fmla="*/ 2504049 h 6400800"/>
              <a:gd name="connsiteX6" fmla="*/ 5036234 w 5134708"/>
              <a:gd name="connsiteY6" fmla="*/ 2433711 h 6400800"/>
              <a:gd name="connsiteX7" fmla="*/ 4937760 w 5134708"/>
              <a:gd name="connsiteY7" fmla="*/ 2475914 h 6400800"/>
              <a:gd name="connsiteX8" fmla="*/ 4895557 w 5134708"/>
              <a:gd name="connsiteY8" fmla="*/ 2405575 h 6400800"/>
              <a:gd name="connsiteX9" fmla="*/ 4951828 w 5134708"/>
              <a:gd name="connsiteY9" fmla="*/ 2518117 h 6400800"/>
              <a:gd name="connsiteX10" fmla="*/ 4909624 w 5134708"/>
              <a:gd name="connsiteY10" fmla="*/ 2560320 h 6400800"/>
              <a:gd name="connsiteX11" fmla="*/ 4783015 w 5134708"/>
              <a:gd name="connsiteY11" fmla="*/ 2504049 h 6400800"/>
              <a:gd name="connsiteX12" fmla="*/ 4797083 w 5134708"/>
              <a:gd name="connsiteY12" fmla="*/ 2419643 h 6400800"/>
              <a:gd name="connsiteX13" fmla="*/ 4572000 w 5134708"/>
              <a:gd name="connsiteY13" fmla="*/ 2419643 h 6400800"/>
              <a:gd name="connsiteX14" fmla="*/ 4529797 w 5134708"/>
              <a:gd name="connsiteY14" fmla="*/ 2489982 h 6400800"/>
              <a:gd name="connsiteX15" fmla="*/ 4529797 w 5134708"/>
              <a:gd name="connsiteY15" fmla="*/ 2405575 h 6400800"/>
              <a:gd name="connsiteX16" fmla="*/ 4262511 w 5134708"/>
              <a:gd name="connsiteY16" fmla="*/ 2335237 h 6400800"/>
              <a:gd name="connsiteX17" fmla="*/ 4234375 w 5134708"/>
              <a:gd name="connsiteY17" fmla="*/ 2208628 h 6400800"/>
              <a:gd name="connsiteX18" fmla="*/ 3798277 w 5134708"/>
              <a:gd name="connsiteY18" fmla="*/ 2110154 h 6400800"/>
              <a:gd name="connsiteX19" fmla="*/ 3559126 w 5134708"/>
              <a:gd name="connsiteY19" fmla="*/ 2124222 h 6400800"/>
              <a:gd name="connsiteX20" fmla="*/ 3376246 w 5134708"/>
              <a:gd name="connsiteY20" fmla="*/ 2039815 h 6400800"/>
              <a:gd name="connsiteX21" fmla="*/ 3221501 w 5134708"/>
              <a:gd name="connsiteY21" fmla="*/ 2067951 h 6400800"/>
              <a:gd name="connsiteX22" fmla="*/ 3137095 w 5134708"/>
              <a:gd name="connsiteY22" fmla="*/ 1969477 h 6400800"/>
              <a:gd name="connsiteX23" fmla="*/ 3080824 w 5134708"/>
              <a:gd name="connsiteY23" fmla="*/ 2011680 h 6400800"/>
              <a:gd name="connsiteX24" fmla="*/ 2996418 w 5134708"/>
              <a:gd name="connsiteY24" fmla="*/ 1969477 h 6400800"/>
              <a:gd name="connsiteX25" fmla="*/ 2940148 w 5134708"/>
              <a:gd name="connsiteY25" fmla="*/ 1997612 h 6400800"/>
              <a:gd name="connsiteX26" fmla="*/ 2546252 w 5134708"/>
              <a:gd name="connsiteY26" fmla="*/ 1856935 h 6400800"/>
              <a:gd name="connsiteX27" fmla="*/ 2278966 w 5134708"/>
              <a:gd name="connsiteY27" fmla="*/ 1842868 h 6400800"/>
              <a:gd name="connsiteX28" fmla="*/ 2447778 w 5134708"/>
              <a:gd name="connsiteY28" fmla="*/ 1603717 h 6400800"/>
              <a:gd name="connsiteX29" fmla="*/ 2475914 w 5134708"/>
              <a:gd name="connsiteY29" fmla="*/ 1477108 h 6400800"/>
              <a:gd name="connsiteX30" fmla="*/ 2644726 w 5134708"/>
              <a:gd name="connsiteY30" fmla="*/ 1336431 h 6400800"/>
              <a:gd name="connsiteX31" fmla="*/ 2644726 w 5134708"/>
              <a:gd name="connsiteY31" fmla="*/ 1237957 h 6400800"/>
              <a:gd name="connsiteX32" fmla="*/ 2644726 w 5134708"/>
              <a:gd name="connsiteY32" fmla="*/ 1237957 h 6400800"/>
              <a:gd name="connsiteX33" fmla="*/ 2574388 w 5134708"/>
              <a:gd name="connsiteY33" fmla="*/ 1111348 h 6400800"/>
              <a:gd name="connsiteX34" fmla="*/ 2518117 w 5134708"/>
              <a:gd name="connsiteY34" fmla="*/ 745588 h 6400800"/>
              <a:gd name="connsiteX35" fmla="*/ 2405575 w 5134708"/>
              <a:gd name="connsiteY35" fmla="*/ 633046 h 6400800"/>
              <a:gd name="connsiteX36" fmla="*/ 2293034 w 5134708"/>
              <a:gd name="connsiteY36" fmla="*/ 562708 h 6400800"/>
              <a:gd name="connsiteX37" fmla="*/ 2067951 w 5134708"/>
              <a:gd name="connsiteY37" fmla="*/ 436099 h 6400800"/>
              <a:gd name="connsiteX38" fmla="*/ 1856935 w 5134708"/>
              <a:gd name="connsiteY38" fmla="*/ 422031 h 6400800"/>
              <a:gd name="connsiteX39" fmla="*/ 1744394 w 5134708"/>
              <a:gd name="connsiteY39" fmla="*/ 422031 h 6400800"/>
              <a:gd name="connsiteX40" fmla="*/ 1688123 w 5134708"/>
              <a:gd name="connsiteY40" fmla="*/ 351692 h 6400800"/>
              <a:gd name="connsiteX41" fmla="*/ 1702191 w 5134708"/>
              <a:gd name="connsiteY41" fmla="*/ 253219 h 6400800"/>
              <a:gd name="connsiteX42" fmla="*/ 1688123 w 5134708"/>
              <a:gd name="connsiteY42" fmla="*/ 168812 h 6400800"/>
              <a:gd name="connsiteX43" fmla="*/ 1477108 w 5134708"/>
              <a:gd name="connsiteY43" fmla="*/ 154745 h 6400800"/>
              <a:gd name="connsiteX44" fmla="*/ 1322363 w 5134708"/>
              <a:gd name="connsiteY44" fmla="*/ 140677 h 6400800"/>
              <a:gd name="connsiteX45" fmla="*/ 1209821 w 5134708"/>
              <a:gd name="connsiteY45" fmla="*/ 84406 h 6400800"/>
              <a:gd name="connsiteX46" fmla="*/ 1055077 w 5134708"/>
              <a:gd name="connsiteY46" fmla="*/ 0 h 6400800"/>
              <a:gd name="connsiteX47" fmla="*/ 956603 w 5134708"/>
              <a:gd name="connsiteY47" fmla="*/ 112542 h 6400800"/>
              <a:gd name="connsiteX48" fmla="*/ 872197 w 5134708"/>
              <a:gd name="connsiteY48" fmla="*/ 98474 h 6400800"/>
              <a:gd name="connsiteX49" fmla="*/ 759655 w 5134708"/>
              <a:gd name="connsiteY49" fmla="*/ 154745 h 6400800"/>
              <a:gd name="connsiteX50" fmla="*/ 576775 w 5134708"/>
              <a:gd name="connsiteY50" fmla="*/ 140677 h 6400800"/>
              <a:gd name="connsiteX51" fmla="*/ 576775 w 5134708"/>
              <a:gd name="connsiteY51" fmla="*/ 140677 h 6400800"/>
              <a:gd name="connsiteX52" fmla="*/ 478301 w 5134708"/>
              <a:gd name="connsiteY52" fmla="*/ 70339 h 6400800"/>
              <a:gd name="connsiteX53" fmla="*/ 478301 w 5134708"/>
              <a:gd name="connsiteY53" fmla="*/ 70339 h 6400800"/>
              <a:gd name="connsiteX54" fmla="*/ 351692 w 5134708"/>
              <a:gd name="connsiteY54" fmla="*/ 126609 h 6400800"/>
              <a:gd name="connsiteX55" fmla="*/ 309489 w 5134708"/>
              <a:gd name="connsiteY55" fmla="*/ 211015 h 6400800"/>
              <a:gd name="connsiteX56" fmla="*/ 182880 w 5134708"/>
              <a:gd name="connsiteY56" fmla="*/ 323557 h 6400800"/>
              <a:gd name="connsiteX57" fmla="*/ 267286 w 5134708"/>
              <a:gd name="connsiteY57" fmla="*/ 450166 h 6400800"/>
              <a:gd name="connsiteX58" fmla="*/ 407963 w 5134708"/>
              <a:gd name="connsiteY58" fmla="*/ 520505 h 6400800"/>
              <a:gd name="connsiteX59" fmla="*/ 464234 w 5134708"/>
              <a:gd name="connsiteY59" fmla="*/ 647114 h 6400800"/>
              <a:gd name="connsiteX60" fmla="*/ 506437 w 5134708"/>
              <a:gd name="connsiteY60" fmla="*/ 759655 h 6400800"/>
              <a:gd name="connsiteX61" fmla="*/ 590843 w 5134708"/>
              <a:gd name="connsiteY61" fmla="*/ 801859 h 6400800"/>
              <a:gd name="connsiteX62" fmla="*/ 562708 w 5134708"/>
              <a:gd name="connsiteY62" fmla="*/ 928468 h 6400800"/>
              <a:gd name="connsiteX63" fmla="*/ 618978 w 5134708"/>
              <a:gd name="connsiteY63" fmla="*/ 1055077 h 6400800"/>
              <a:gd name="connsiteX64" fmla="*/ 520504 w 5134708"/>
              <a:gd name="connsiteY64" fmla="*/ 1167619 h 6400800"/>
              <a:gd name="connsiteX65" fmla="*/ 436098 w 5134708"/>
              <a:gd name="connsiteY65" fmla="*/ 1280160 h 6400800"/>
              <a:gd name="connsiteX66" fmla="*/ 436098 w 5134708"/>
              <a:gd name="connsiteY66" fmla="*/ 1280160 h 6400800"/>
              <a:gd name="connsiteX67" fmla="*/ 506437 w 5134708"/>
              <a:gd name="connsiteY67" fmla="*/ 1575582 h 6400800"/>
              <a:gd name="connsiteX68" fmla="*/ 576775 w 5134708"/>
              <a:gd name="connsiteY68" fmla="*/ 1617785 h 6400800"/>
              <a:gd name="connsiteX69" fmla="*/ 590843 w 5134708"/>
              <a:gd name="connsiteY69" fmla="*/ 1702191 h 6400800"/>
              <a:gd name="connsiteX70" fmla="*/ 562708 w 5134708"/>
              <a:gd name="connsiteY70" fmla="*/ 1730326 h 6400800"/>
              <a:gd name="connsiteX71" fmla="*/ 464234 w 5134708"/>
              <a:gd name="connsiteY71" fmla="*/ 1716259 h 6400800"/>
              <a:gd name="connsiteX72" fmla="*/ 407963 w 5134708"/>
              <a:gd name="connsiteY72" fmla="*/ 1772529 h 6400800"/>
              <a:gd name="connsiteX73" fmla="*/ 239151 w 5134708"/>
              <a:gd name="connsiteY73" fmla="*/ 1645920 h 6400800"/>
              <a:gd name="connsiteX74" fmla="*/ 281354 w 5134708"/>
              <a:gd name="connsiteY74" fmla="*/ 1603717 h 6400800"/>
              <a:gd name="connsiteX75" fmla="*/ 225083 w 5134708"/>
              <a:gd name="connsiteY75" fmla="*/ 1631852 h 6400800"/>
              <a:gd name="connsiteX76" fmla="*/ 211015 w 5134708"/>
              <a:gd name="connsiteY76" fmla="*/ 1603717 h 6400800"/>
              <a:gd name="connsiteX77" fmla="*/ 253218 w 5134708"/>
              <a:gd name="connsiteY77" fmla="*/ 1561514 h 6400800"/>
              <a:gd name="connsiteX78" fmla="*/ 98474 w 5134708"/>
              <a:gd name="connsiteY78" fmla="*/ 1547446 h 6400800"/>
              <a:gd name="connsiteX79" fmla="*/ 56271 w 5134708"/>
              <a:gd name="connsiteY79" fmla="*/ 1603717 h 6400800"/>
              <a:gd name="connsiteX80" fmla="*/ 70338 w 5134708"/>
              <a:gd name="connsiteY80" fmla="*/ 1688123 h 6400800"/>
              <a:gd name="connsiteX81" fmla="*/ 0 w 5134708"/>
              <a:gd name="connsiteY81" fmla="*/ 1702191 h 6400800"/>
              <a:gd name="connsiteX82" fmla="*/ 98474 w 5134708"/>
              <a:gd name="connsiteY82" fmla="*/ 1730326 h 6400800"/>
              <a:gd name="connsiteX83" fmla="*/ 42203 w 5134708"/>
              <a:gd name="connsiteY83" fmla="*/ 1899139 h 6400800"/>
              <a:gd name="connsiteX84" fmla="*/ 14068 w 5134708"/>
              <a:gd name="connsiteY84" fmla="*/ 1955409 h 6400800"/>
              <a:gd name="connsiteX85" fmla="*/ 84406 w 5134708"/>
              <a:gd name="connsiteY85" fmla="*/ 1969477 h 6400800"/>
              <a:gd name="connsiteX86" fmla="*/ 168812 w 5134708"/>
              <a:gd name="connsiteY86" fmla="*/ 2039815 h 6400800"/>
              <a:gd name="connsiteX87" fmla="*/ 126609 w 5134708"/>
              <a:gd name="connsiteY87" fmla="*/ 2110154 h 6400800"/>
              <a:gd name="connsiteX88" fmla="*/ 126609 w 5134708"/>
              <a:gd name="connsiteY88" fmla="*/ 2110154 h 6400800"/>
              <a:gd name="connsiteX89" fmla="*/ 239151 w 5134708"/>
              <a:gd name="connsiteY89" fmla="*/ 2222695 h 6400800"/>
              <a:gd name="connsiteX90" fmla="*/ 323557 w 5134708"/>
              <a:gd name="connsiteY90" fmla="*/ 2307102 h 6400800"/>
              <a:gd name="connsiteX91" fmla="*/ 407963 w 5134708"/>
              <a:gd name="connsiteY91" fmla="*/ 2349305 h 6400800"/>
              <a:gd name="connsiteX92" fmla="*/ 407963 w 5134708"/>
              <a:gd name="connsiteY92" fmla="*/ 2349305 h 6400800"/>
              <a:gd name="connsiteX93" fmla="*/ 618978 w 5134708"/>
              <a:gd name="connsiteY93" fmla="*/ 2461846 h 6400800"/>
              <a:gd name="connsiteX94" fmla="*/ 689317 w 5134708"/>
              <a:gd name="connsiteY94" fmla="*/ 2461846 h 6400800"/>
              <a:gd name="connsiteX95" fmla="*/ 815926 w 5134708"/>
              <a:gd name="connsiteY95" fmla="*/ 2447779 h 6400800"/>
              <a:gd name="connsiteX96" fmla="*/ 1209821 w 5134708"/>
              <a:gd name="connsiteY96" fmla="*/ 2743200 h 6400800"/>
              <a:gd name="connsiteX97" fmla="*/ 1139483 w 5134708"/>
              <a:gd name="connsiteY97" fmla="*/ 2785403 h 6400800"/>
              <a:gd name="connsiteX98" fmla="*/ 1111348 w 5134708"/>
              <a:gd name="connsiteY98" fmla="*/ 2926080 h 6400800"/>
              <a:gd name="connsiteX99" fmla="*/ 1041009 w 5134708"/>
              <a:gd name="connsiteY99" fmla="*/ 3080825 h 6400800"/>
              <a:gd name="connsiteX100" fmla="*/ 956603 w 5134708"/>
              <a:gd name="connsiteY100" fmla="*/ 3137095 h 6400800"/>
              <a:gd name="connsiteX101" fmla="*/ 872197 w 5134708"/>
              <a:gd name="connsiteY101" fmla="*/ 3094892 h 6400800"/>
              <a:gd name="connsiteX102" fmla="*/ 858129 w 5134708"/>
              <a:gd name="connsiteY102" fmla="*/ 3249637 h 6400800"/>
              <a:gd name="connsiteX103" fmla="*/ 928468 w 5134708"/>
              <a:gd name="connsiteY103" fmla="*/ 3249637 h 6400800"/>
              <a:gd name="connsiteX104" fmla="*/ 886264 w 5134708"/>
              <a:gd name="connsiteY104" fmla="*/ 3348111 h 6400800"/>
              <a:gd name="connsiteX105" fmla="*/ 956603 w 5134708"/>
              <a:gd name="connsiteY105" fmla="*/ 3418449 h 6400800"/>
              <a:gd name="connsiteX106" fmla="*/ 1069144 w 5134708"/>
              <a:gd name="connsiteY106" fmla="*/ 3502855 h 6400800"/>
              <a:gd name="connsiteX107" fmla="*/ 1111348 w 5134708"/>
              <a:gd name="connsiteY107" fmla="*/ 3573194 h 6400800"/>
              <a:gd name="connsiteX108" fmla="*/ 1055077 w 5134708"/>
              <a:gd name="connsiteY108" fmla="*/ 3742006 h 6400800"/>
              <a:gd name="connsiteX109" fmla="*/ 998806 w 5134708"/>
              <a:gd name="connsiteY109" fmla="*/ 3910819 h 6400800"/>
              <a:gd name="connsiteX110" fmla="*/ 1083212 w 5134708"/>
              <a:gd name="connsiteY110" fmla="*/ 4051495 h 6400800"/>
              <a:gd name="connsiteX111" fmla="*/ 1252024 w 5134708"/>
              <a:gd name="connsiteY111" fmla="*/ 4051495 h 6400800"/>
              <a:gd name="connsiteX112" fmla="*/ 1336431 w 5134708"/>
              <a:gd name="connsiteY112" fmla="*/ 4234375 h 6400800"/>
              <a:gd name="connsiteX113" fmla="*/ 1505243 w 5134708"/>
              <a:gd name="connsiteY113" fmla="*/ 4234375 h 6400800"/>
              <a:gd name="connsiteX114" fmla="*/ 1589649 w 5134708"/>
              <a:gd name="connsiteY114" fmla="*/ 4318782 h 6400800"/>
              <a:gd name="connsiteX115" fmla="*/ 1589649 w 5134708"/>
              <a:gd name="connsiteY115" fmla="*/ 4318782 h 6400800"/>
              <a:gd name="connsiteX116" fmla="*/ 1505243 w 5134708"/>
              <a:gd name="connsiteY116" fmla="*/ 4445391 h 6400800"/>
              <a:gd name="connsiteX117" fmla="*/ 1420837 w 5134708"/>
              <a:gd name="connsiteY117" fmla="*/ 4515729 h 6400800"/>
              <a:gd name="connsiteX118" fmla="*/ 1252024 w 5134708"/>
              <a:gd name="connsiteY118" fmla="*/ 4487594 h 6400800"/>
              <a:gd name="connsiteX119" fmla="*/ 1181686 w 5134708"/>
              <a:gd name="connsiteY119" fmla="*/ 4586068 h 6400800"/>
              <a:gd name="connsiteX120" fmla="*/ 1181686 w 5134708"/>
              <a:gd name="connsiteY120" fmla="*/ 4586068 h 6400800"/>
              <a:gd name="connsiteX121" fmla="*/ 1055077 w 5134708"/>
              <a:gd name="connsiteY121" fmla="*/ 4712677 h 6400800"/>
              <a:gd name="connsiteX122" fmla="*/ 1026941 w 5134708"/>
              <a:gd name="connsiteY122" fmla="*/ 4811151 h 6400800"/>
              <a:gd name="connsiteX123" fmla="*/ 956603 w 5134708"/>
              <a:gd name="connsiteY123" fmla="*/ 4754880 h 6400800"/>
              <a:gd name="connsiteX124" fmla="*/ 942535 w 5134708"/>
              <a:gd name="connsiteY124" fmla="*/ 4825219 h 6400800"/>
              <a:gd name="connsiteX125" fmla="*/ 745588 w 5134708"/>
              <a:gd name="connsiteY125" fmla="*/ 4923692 h 6400800"/>
              <a:gd name="connsiteX126" fmla="*/ 647114 w 5134708"/>
              <a:gd name="connsiteY126" fmla="*/ 5064369 h 6400800"/>
              <a:gd name="connsiteX127" fmla="*/ 675249 w 5134708"/>
              <a:gd name="connsiteY127" fmla="*/ 5190979 h 6400800"/>
              <a:gd name="connsiteX128" fmla="*/ 548640 w 5134708"/>
              <a:gd name="connsiteY128" fmla="*/ 5106572 h 6400800"/>
              <a:gd name="connsiteX129" fmla="*/ 548640 w 5134708"/>
              <a:gd name="connsiteY129" fmla="*/ 5106572 h 6400800"/>
              <a:gd name="connsiteX130" fmla="*/ 450166 w 5134708"/>
              <a:gd name="connsiteY130" fmla="*/ 5176911 h 6400800"/>
              <a:gd name="connsiteX131" fmla="*/ 590843 w 5134708"/>
              <a:gd name="connsiteY131" fmla="*/ 5613009 h 6400800"/>
              <a:gd name="connsiteX132" fmla="*/ 590843 w 5134708"/>
              <a:gd name="connsiteY132" fmla="*/ 5711483 h 6400800"/>
              <a:gd name="connsiteX133" fmla="*/ 661181 w 5134708"/>
              <a:gd name="connsiteY133" fmla="*/ 5852160 h 6400800"/>
              <a:gd name="connsiteX134" fmla="*/ 759655 w 5134708"/>
              <a:gd name="connsiteY134" fmla="*/ 5852160 h 6400800"/>
              <a:gd name="connsiteX135" fmla="*/ 872197 w 5134708"/>
              <a:gd name="connsiteY135" fmla="*/ 6077243 h 6400800"/>
              <a:gd name="connsiteX136" fmla="*/ 970671 w 5134708"/>
              <a:gd name="connsiteY136" fmla="*/ 6161649 h 6400800"/>
              <a:gd name="connsiteX137" fmla="*/ 1055077 w 5134708"/>
              <a:gd name="connsiteY137" fmla="*/ 6400800 h 6400800"/>
              <a:gd name="connsiteX138" fmla="*/ 1209821 w 5134708"/>
              <a:gd name="connsiteY138" fmla="*/ 6302326 h 6400800"/>
              <a:gd name="connsiteX139" fmla="*/ 1308295 w 5134708"/>
              <a:gd name="connsiteY139" fmla="*/ 6147582 h 6400800"/>
              <a:gd name="connsiteX140" fmla="*/ 1364566 w 5134708"/>
              <a:gd name="connsiteY140" fmla="*/ 6203852 h 6400800"/>
              <a:gd name="connsiteX141" fmla="*/ 1364566 w 5134708"/>
              <a:gd name="connsiteY141" fmla="*/ 6203852 h 6400800"/>
              <a:gd name="connsiteX142" fmla="*/ 1378634 w 5134708"/>
              <a:gd name="connsiteY142" fmla="*/ 6147582 h 6400800"/>
              <a:gd name="connsiteX143" fmla="*/ 1448972 w 5134708"/>
              <a:gd name="connsiteY143" fmla="*/ 6119446 h 6400800"/>
              <a:gd name="connsiteX144" fmla="*/ 1448972 w 5134708"/>
              <a:gd name="connsiteY144" fmla="*/ 6119446 h 6400800"/>
              <a:gd name="connsiteX145" fmla="*/ 1434904 w 5134708"/>
              <a:gd name="connsiteY145" fmla="*/ 6035040 h 6400800"/>
              <a:gd name="connsiteX146" fmla="*/ 1434904 w 5134708"/>
              <a:gd name="connsiteY146" fmla="*/ 5894363 h 6400800"/>
              <a:gd name="connsiteX147" fmla="*/ 1575581 w 5134708"/>
              <a:gd name="connsiteY147" fmla="*/ 5908431 h 6400800"/>
              <a:gd name="connsiteX148" fmla="*/ 1603717 w 5134708"/>
              <a:gd name="connsiteY148" fmla="*/ 5781822 h 6400800"/>
              <a:gd name="connsiteX149" fmla="*/ 1547446 w 5134708"/>
              <a:gd name="connsiteY149" fmla="*/ 5711483 h 6400800"/>
              <a:gd name="connsiteX150" fmla="*/ 1533378 w 5134708"/>
              <a:gd name="connsiteY150" fmla="*/ 5570806 h 6400800"/>
              <a:gd name="connsiteX151" fmla="*/ 1603717 w 5134708"/>
              <a:gd name="connsiteY151" fmla="*/ 5514535 h 6400800"/>
              <a:gd name="connsiteX152" fmla="*/ 1519311 w 5134708"/>
              <a:gd name="connsiteY152" fmla="*/ 5500468 h 6400800"/>
              <a:gd name="connsiteX153" fmla="*/ 1617784 w 5134708"/>
              <a:gd name="connsiteY153" fmla="*/ 5359791 h 6400800"/>
              <a:gd name="connsiteX154" fmla="*/ 2110154 w 5134708"/>
              <a:gd name="connsiteY154" fmla="*/ 5753686 h 6400800"/>
              <a:gd name="connsiteX155" fmla="*/ 2110154 w 5134708"/>
              <a:gd name="connsiteY155" fmla="*/ 5514535 h 6400800"/>
              <a:gd name="connsiteX156" fmla="*/ 2236763 w 5134708"/>
              <a:gd name="connsiteY156" fmla="*/ 5317588 h 6400800"/>
              <a:gd name="connsiteX157" fmla="*/ 2363372 w 5134708"/>
              <a:gd name="connsiteY157" fmla="*/ 5345723 h 6400800"/>
              <a:gd name="connsiteX158" fmla="*/ 2518117 w 5134708"/>
              <a:gd name="connsiteY158" fmla="*/ 5331655 h 6400800"/>
              <a:gd name="connsiteX159" fmla="*/ 2532184 w 5134708"/>
              <a:gd name="connsiteY159" fmla="*/ 5247249 h 6400800"/>
              <a:gd name="connsiteX160" fmla="*/ 2532184 w 5134708"/>
              <a:gd name="connsiteY160" fmla="*/ 5219114 h 6400800"/>
              <a:gd name="connsiteX161" fmla="*/ 2672861 w 5134708"/>
              <a:gd name="connsiteY161" fmla="*/ 5106572 h 6400800"/>
              <a:gd name="connsiteX162" fmla="*/ 2827606 w 5134708"/>
              <a:gd name="connsiteY162" fmla="*/ 5036234 h 6400800"/>
              <a:gd name="connsiteX163" fmla="*/ 2729132 w 5134708"/>
              <a:gd name="connsiteY163" fmla="*/ 4923692 h 6400800"/>
              <a:gd name="connsiteX164" fmla="*/ 2743200 w 5134708"/>
              <a:gd name="connsiteY164" fmla="*/ 4853354 h 6400800"/>
              <a:gd name="connsiteX165" fmla="*/ 2841674 w 5134708"/>
              <a:gd name="connsiteY165" fmla="*/ 4825219 h 6400800"/>
              <a:gd name="connsiteX166" fmla="*/ 2827606 w 5134708"/>
              <a:gd name="connsiteY166" fmla="*/ 4740812 h 6400800"/>
              <a:gd name="connsiteX167" fmla="*/ 3179298 w 5134708"/>
              <a:gd name="connsiteY167" fmla="*/ 4740812 h 6400800"/>
              <a:gd name="connsiteX168" fmla="*/ 3123028 w 5134708"/>
              <a:gd name="connsiteY168" fmla="*/ 4586068 h 6400800"/>
              <a:gd name="connsiteX169" fmla="*/ 3207434 w 5134708"/>
              <a:gd name="connsiteY169" fmla="*/ 4501662 h 6400800"/>
              <a:gd name="connsiteX170" fmla="*/ 3207434 w 5134708"/>
              <a:gd name="connsiteY170" fmla="*/ 4360985 h 6400800"/>
              <a:gd name="connsiteX171" fmla="*/ 3151163 w 5134708"/>
              <a:gd name="connsiteY171" fmla="*/ 4248443 h 6400800"/>
              <a:gd name="connsiteX172" fmla="*/ 3094892 w 5134708"/>
              <a:gd name="connsiteY172" fmla="*/ 4290646 h 6400800"/>
              <a:gd name="connsiteX173" fmla="*/ 3094892 w 5134708"/>
              <a:gd name="connsiteY173" fmla="*/ 4079631 h 6400800"/>
              <a:gd name="connsiteX174" fmla="*/ 3123028 w 5134708"/>
              <a:gd name="connsiteY174" fmla="*/ 4051495 h 6400800"/>
              <a:gd name="connsiteX175" fmla="*/ 3066757 w 5134708"/>
              <a:gd name="connsiteY175" fmla="*/ 3967089 h 6400800"/>
              <a:gd name="connsiteX176" fmla="*/ 3066757 w 5134708"/>
              <a:gd name="connsiteY176" fmla="*/ 3812345 h 6400800"/>
              <a:gd name="connsiteX177" fmla="*/ 3024554 w 5134708"/>
              <a:gd name="connsiteY177" fmla="*/ 3727939 h 6400800"/>
              <a:gd name="connsiteX178" fmla="*/ 3024554 w 5134708"/>
              <a:gd name="connsiteY178" fmla="*/ 3671668 h 6400800"/>
              <a:gd name="connsiteX179" fmla="*/ 3151163 w 5134708"/>
              <a:gd name="connsiteY179" fmla="*/ 3545059 h 6400800"/>
              <a:gd name="connsiteX180" fmla="*/ 3319975 w 5134708"/>
              <a:gd name="connsiteY180" fmla="*/ 3559126 h 6400800"/>
              <a:gd name="connsiteX181" fmla="*/ 3404381 w 5134708"/>
              <a:gd name="connsiteY181" fmla="*/ 3657600 h 6400800"/>
              <a:gd name="connsiteX182" fmla="*/ 3488788 w 5134708"/>
              <a:gd name="connsiteY182" fmla="*/ 3699803 h 6400800"/>
              <a:gd name="connsiteX183" fmla="*/ 3615397 w 5134708"/>
              <a:gd name="connsiteY183" fmla="*/ 3699803 h 6400800"/>
              <a:gd name="connsiteX184" fmla="*/ 3727938 w 5134708"/>
              <a:gd name="connsiteY184" fmla="*/ 3882683 h 6400800"/>
              <a:gd name="connsiteX185" fmla="*/ 3756074 w 5134708"/>
              <a:gd name="connsiteY185" fmla="*/ 4121834 h 6400800"/>
              <a:gd name="connsiteX186" fmla="*/ 3840480 w 5134708"/>
              <a:gd name="connsiteY186" fmla="*/ 4220308 h 6400800"/>
              <a:gd name="connsiteX187" fmla="*/ 4192172 w 5134708"/>
              <a:gd name="connsiteY187" fmla="*/ 4248443 h 6400800"/>
              <a:gd name="connsiteX188" fmla="*/ 4459458 w 5134708"/>
              <a:gd name="connsiteY188" fmla="*/ 4234375 h 6400800"/>
              <a:gd name="connsiteX189" fmla="*/ 4557932 w 5134708"/>
              <a:gd name="connsiteY189" fmla="*/ 4234375 h 6400800"/>
              <a:gd name="connsiteX190" fmla="*/ 4557932 w 5134708"/>
              <a:gd name="connsiteY190" fmla="*/ 4023360 h 6400800"/>
              <a:gd name="connsiteX191" fmla="*/ 4600135 w 5134708"/>
              <a:gd name="connsiteY191" fmla="*/ 3868615 h 6400800"/>
              <a:gd name="connsiteX192" fmla="*/ 4572000 w 5134708"/>
              <a:gd name="connsiteY192" fmla="*/ 3601329 h 6400800"/>
              <a:gd name="connsiteX193" fmla="*/ 4600135 w 5134708"/>
              <a:gd name="connsiteY193" fmla="*/ 3516923 h 6400800"/>
              <a:gd name="connsiteX194" fmla="*/ 4417255 w 5134708"/>
              <a:gd name="connsiteY194" fmla="*/ 3460652 h 6400800"/>
              <a:gd name="connsiteX195" fmla="*/ 4473526 w 5134708"/>
              <a:gd name="connsiteY195" fmla="*/ 3319975 h 6400800"/>
              <a:gd name="connsiteX196" fmla="*/ 4403188 w 5134708"/>
              <a:gd name="connsiteY196" fmla="*/ 3263705 h 6400800"/>
              <a:gd name="connsiteX197" fmla="*/ 4445391 w 5134708"/>
              <a:gd name="connsiteY197" fmla="*/ 3123028 h 6400800"/>
              <a:gd name="connsiteX198" fmla="*/ 4572000 w 5134708"/>
              <a:gd name="connsiteY198" fmla="*/ 3179299 h 6400800"/>
              <a:gd name="connsiteX199" fmla="*/ 4684541 w 5134708"/>
              <a:gd name="connsiteY199" fmla="*/ 3038622 h 6400800"/>
              <a:gd name="connsiteX200" fmla="*/ 4783015 w 5134708"/>
              <a:gd name="connsiteY200" fmla="*/ 3137095 h 6400800"/>
              <a:gd name="connsiteX201" fmla="*/ 4811151 w 5134708"/>
              <a:gd name="connsiteY201" fmla="*/ 3249637 h 6400800"/>
              <a:gd name="connsiteX202" fmla="*/ 4867421 w 5134708"/>
              <a:gd name="connsiteY202" fmla="*/ 3193366 h 6400800"/>
              <a:gd name="connsiteX203" fmla="*/ 4923692 w 5134708"/>
              <a:gd name="connsiteY203" fmla="*/ 3235569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5134708" h="6400800">
                <a:moveTo>
                  <a:pt x="4923692" y="3235569"/>
                </a:moveTo>
                <a:lnTo>
                  <a:pt x="5008098" y="2912012"/>
                </a:lnTo>
                <a:lnTo>
                  <a:pt x="5134708" y="2799471"/>
                </a:lnTo>
                <a:lnTo>
                  <a:pt x="5106572" y="2644726"/>
                </a:lnTo>
                <a:lnTo>
                  <a:pt x="5078437" y="2574388"/>
                </a:lnTo>
                <a:lnTo>
                  <a:pt x="5008098" y="2504049"/>
                </a:lnTo>
                <a:lnTo>
                  <a:pt x="5036234" y="2433711"/>
                </a:lnTo>
                <a:lnTo>
                  <a:pt x="4937760" y="2475914"/>
                </a:lnTo>
                <a:lnTo>
                  <a:pt x="4895557" y="2405575"/>
                </a:lnTo>
                <a:lnTo>
                  <a:pt x="4951828" y="2518117"/>
                </a:lnTo>
                <a:lnTo>
                  <a:pt x="4909624" y="2560320"/>
                </a:lnTo>
                <a:lnTo>
                  <a:pt x="4783015" y="2504049"/>
                </a:lnTo>
                <a:lnTo>
                  <a:pt x="4797083" y="2419643"/>
                </a:lnTo>
                <a:lnTo>
                  <a:pt x="4572000" y="2419643"/>
                </a:lnTo>
                <a:lnTo>
                  <a:pt x="4529797" y="2489982"/>
                </a:lnTo>
                <a:lnTo>
                  <a:pt x="4529797" y="2405575"/>
                </a:lnTo>
                <a:lnTo>
                  <a:pt x="4262511" y="2335237"/>
                </a:lnTo>
                <a:lnTo>
                  <a:pt x="4234375" y="2208628"/>
                </a:lnTo>
                <a:lnTo>
                  <a:pt x="3798277" y="2110154"/>
                </a:lnTo>
                <a:lnTo>
                  <a:pt x="3559126" y="2124222"/>
                </a:lnTo>
                <a:lnTo>
                  <a:pt x="3376246" y="2039815"/>
                </a:lnTo>
                <a:lnTo>
                  <a:pt x="3221501" y="2067951"/>
                </a:lnTo>
                <a:lnTo>
                  <a:pt x="3137095" y="1969477"/>
                </a:lnTo>
                <a:lnTo>
                  <a:pt x="3080824" y="2011680"/>
                </a:lnTo>
                <a:lnTo>
                  <a:pt x="2996418" y="1969477"/>
                </a:lnTo>
                <a:lnTo>
                  <a:pt x="2940148" y="1997612"/>
                </a:lnTo>
                <a:lnTo>
                  <a:pt x="2546252" y="1856935"/>
                </a:lnTo>
                <a:lnTo>
                  <a:pt x="2278966" y="1842868"/>
                </a:lnTo>
                <a:lnTo>
                  <a:pt x="2447778" y="1603717"/>
                </a:lnTo>
                <a:lnTo>
                  <a:pt x="2475914" y="1477108"/>
                </a:lnTo>
                <a:lnTo>
                  <a:pt x="2644726" y="1336431"/>
                </a:lnTo>
                <a:lnTo>
                  <a:pt x="2644726" y="1237957"/>
                </a:lnTo>
                <a:lnTo>
                  <a:pt x="2644726" y="1237957"/>
                </a:lnTo>
                <a:lnTo>
                  <a:pt x="2574388" y="1111348"/>
                </a:lnTo>
                <a:lnTo>
                  <a:pt x="2518117" y="745588"/>
                </a:lnTo>
                <a:lnTo>
                  <a:pt x="2405575" y="633046"/>
                </a:lnTo>
                <a:lnTo>
                  <a:pt x="2293034" y="562708"/>
                </a:lnTo>
                <a:lnTo>
                  <a:pt x="2067951" y="436099"/>
                </a:lnTo>
                <a:lnTo>
                  <a:pt x="1856935" y="422031"/>
                </a:lnTo>
                <a:lnTo>
                  <a:pt x="1744394" y="422031"/>
                </a:lnTo>
                <a:lnTo>
                  <a:pt x="1688123" y="351692"/>
                </a:lnTo>
                <a:lnTo>
                  <a:pt x="1702191" y="253219"/>
                </a:lnTo>
                <a:lnTo>
                  <a:pt x="1688123" y="168812"/>
                </a:lnTo>
                <a:lnTo>
                  <a:pt x="1477108" y="154745"/>
                </a:lnTo>
                <a:lnTo>
                  <a:pt x="1322363" y="140677"/>
                </a:lnTo>
                <a:lnTo>
                  <a:pt x="1209821" y="84406"/>
                </a:lnTo>
                <a:lnTo>
                  <a:pt x="1055077" y="0"/>
                </a:lnTo>
                <a:lnTo>
                  <a:pt x="956603" y="112542"/>
                </a:lnTo>
                <a:lnTo>
                  <a:pt x="872197" y="98474"/>
                </a:lnTo>
                <a:lnTo>
                  <a:pt x="759655" y="154745"/>
                </a:lnTo>
                <a:lnTo>
                  <a:pt x="576775" y="140677"/>
                </a:lnTo>
                <a:lnTo>
                  <a:pt x="576775" y="140677"/>
                </a:lnTo>
                <a:lnTo>
                  <a:pt x="478301" y="70339"/>
                </a:lnTo>
                <a:lnTo>
                  <a:pt x="478301" y="70339"/>
                </a:lnTo>
                <a:lnTo>
                  <a:pt x="351692" y="126609"/>
                </a:lnTo>
                <a:lnTo>
                  <a:pt x="309489" y="211015"/>
                </a:lnTo>
                <a:lnTo>
                  <a:pt x="182880" y="323557"/>
                </a:lnTo>
                <a:lnTo>
                  <a:pt x="267286" y="450166"/>
                </a:lnTo>
                <a:lnTo>
                  <a:pt x="407963" y="520505"/>
                </a:lnTo>
                <a:lnTo>
                  <a:pt x="464234" y="647114"/>
                </a:lnTo>
                <a:lnTo>
                  <a:pt x="506437" y="759655"/>
                </a:lnTo>
                <a:lnTo>
                  <a:pt x="590843" y="801859"/>
                </a:lnTo>
                <a:lnTo>
                  <a:pt x="562708" y="928468"/>
                </a:lnTo>
                <a:lnTo>
                  <a:pt x="618978" y="1055077"/>
                </a:lnTo>
                <a:lnTo>
                  <a:pt x="520504" y="1167619"/>
                </a:lnTo>
                <a:lnTo>
                  <a:pt x="436098" y="1280160"/>
                </a:lnTo>
                <a:lnTo>
                  <a:pt x="436098" y="1280160"/>
                </a:lnTo>
                <a:lnTo>
                  <a:pt x="506437" y="1575582"/>
                </a:lnTo>
                <a:lnTo>
                  <a:pt x="576775" y="1617785"/>
                </a:lnTo>
                <a:lnTo>
                  <a:pt x="590843" y="1702191"/>
                </a:lnTo>
                <a:lnTo>
                  <a:pt x="562708" y="1730326"/>
                </a:lnTo>
                <a:lnTo>
                  <a:pt x="464234" y="1716259"/>
                </a:lnTo>
                <a:lnTo>
                  <a:pt x="407963" y="1772529"/>
                </a:lnTo>
                <a:lnTo>
                  <a:pt x="239151" y="1645920"/>
                </a:lnTo>
                <a:lnTo>
                  <a:pt x="281354" y="1603717"/>
                </a:lnTo>
                <a:lnTo>
                  <a:pt x="225083" y="1631852"/>
                </a:lnTo>
                <a:lnTo>
                  <a:pt x="211015" y="1603717"/>
                </a:lnTo>
                <a:lnTo>
                  <a:pt x="253218" y="1561514"/>
                </a:lnTo>
                <a:lnTo>
                  <a:pt x="98474" y="1547446"/>
                </a:lnTo>
                <a:lnTo>
                  <a:pt x="56271" y="1603717"/>
                </a:lnTo>
                <a:lnTo>
                  <a:pt x="70338" y="1688123"/>
                </a:lnTo>
                <a:lnTo>
                  <a:pt x="0" y="1702191"/>
                </a:lnTo>
                <a:lnTo>
                  <a:pt x="98474" y="1730326"/>
                </a:lnTo>
                <a:lnTo>
                  <a:pt x="42203" y="1899139"/>
                </a:lnTo>
                <a:lnTo>
                  <a:pt x="14068" y="1955409"/>
                </a:lnTo>
                <a:lnTo>
                  <a:pt x="84406" y="1969477"/>
                </a:lnTo>
                <a:lnTo>
                  <a:pt x="168812" y="2039815"/>
                </a:lnTo>
                <a:lnTo>
                  <a:pt x="126609" y="2110154"/>
                </a:lnTo>
                <a:lnTo>
                  <a:pt x="126609" y="2110154"/>
                </a:lnTo>
                <a:lnTo>
                  <a:pt x="239151" y="2222695"/>
                </a:lnTo>
                <a:lnTo>
                  <a:pt x="323557" y="2307102"/>
                </a:lnTo>
                <a:lnTo>
                  <a:pt x="407963" y="2349305"/>
                </a:lnTo>
                <a:lnTo>
                  <a:pt x="407963" y="2349305"/>
                </a:lnTo>
                <a:lnTo>
                  <a:pt x="618978" y="2461846"/>
                </a:lnTo>
                <a:lnTo>
                  <a:pt x="689317" y="2461846"/>
                </a:lnTo>
                <a:lnTo>
                  <a:pt x="815926" y="2447779"/>
                </a:lnTo>
                <a:lnTo>
                  <a:pt x="1209821" y="2743200"/>
                </a:lnTo>
                <a:lnTo>
                  <a:pt x="1139483" y="2785403"/>
                </a:lnTo>
                <a:lnTo>
                  <a:pt x="1111348" y="2926080"/>
                </a:lnTo>
                <a:lnTo>
                  <a:pt x="1041009" y="3080825"/>
                </a:lnTo>
                <a:lnTo>
                  <a:pt x="956603" y="3137095"/>
                </a:lnTo>
                <a:lnTo>
                  <a:pt x="872197" y="3094892"/>
                </a:lnTo>
                <a:lnTo>
                  <a:pt x="858129" y="3249637"/>
                </a:lnTo>
                <a:lnTo>
                  <a:pt x="928468" y="3249637"/>
                </a:lnTo>
                <a:lnTo>
                  <a:pt x="886264" y="3348111"/>
                </a:lnTo>
                <a:lnTo>
                  <a:pt x="956603" y="3418449"/>
                </a:lnTo>
                <a:lnTo>
                  <a:pt x="1069144" y="3502855"/>
                </a:lnTo>
                <a:lnTo>
                  <a:pt x="1111348" y="3573194"/>
                </a:lnTo>
                <a:lnTo>
                  <a:pt x="1055077" y="3742006"/>
                </a:lnTo>
                <a:lnTo>
                  <a:pt x="998806" y="3910819"/>
                </a:lnTo>
                <a:lnTo>
                  <a:pt x="1083212" y="4051495"/>
                </a:lnTo>
                <a:lnTo>
                  <a:pt x="1252024" y="4051495"/>
                </a:lnTo>
                <a:lnTo>
                  <a:pt x="1336431" y="4234375"/>
                </a:lnTo>
                <a:lnTo>
                  <a:pt x="1505243" y="4234375"/>
                </a:lnTo>
                <a:lnTo>
                  <a:pt x="1589649" y="4318782"/>
                </a:lnTo>
                <a:lnTo>
                  <a:pt x="1589649" y="4318782"/>
                </a:lnTo>
                <a:lnTo>
                  <a:pt x="1505243" y="4445391"/>
                </a:lnTo>
                <a:lnTo>
                  <a:pt x="1420837" y="4515729"/>
                </a:lnTo>
                <a:lnTo>
                  <a:pt x="1252024" y="4487594"/>
                </a:lnTo>
                <a:lnTo>
                  <a:pt x="1181686" y="4586068"/>
                </a:lnTo>
                <a:lnTo>
                  <a:pt x="1181686" y="4586068"/>
                </a:lnTo>
                <a:lnTo>
                  <a:pt x="1055077" y="4712677"/>
                </a:lnTo>
                <a:lnTo>
                  <a:pt x="1026941" y="4811151"/>
                </a:lnTo>
                <a:lnTo>
                  <a:pt x="956603" y="4754880"/>
                </a:lnTo>
                <a:lnTo>
                  <a:pt x="942535" y="4825219"/>
                </a:lnTo>
                <a:lnTo>
                  <a:pt x="745588" y="4923692"/>
                </a:lnTo>
                <a:lnTo>
                  <a:pt x="647114" y="5064369"/>
                </a:lnTo>
                <a:lnTo>
                  <a:pt x="675249" y="5190979"/>
                </a:lnTo>
                <a:lnTo>
                  <a:pt x="548640" y="5106572"/>
                </a:lnTo>
                <a:lnTo>
                  <a:pt x="548640" y="5106572"/>
                </a:lnTo>
                <a:lnTo>
                  <a:pt x="450166" y="5176911"/>
                </a:lnTo>
                <a:lnTo>
                  <a:pt x="590843" y="5613009"/>
                </a:lnTo>
                <a:lnTo>
                  <a:pt x="590843" y="5711483"/>
                </a:lnTo>
                <a:lnTo>
                  <a:pt x="661181" y="5852160"/>
                </a:lnTo>
                <a:lnTo>
                  <a:pt x="759655" y="5852160"/>
                </a:lnTo>
                <a:lnTo>
                  <a:pt x="872197" y="6077243"/>
                </a:lnTo>
                <a:lnTo>
                  <a:pt x="970671" y="6161649"/>
                </a:lnTo>
                <a:lnTo>
                  <a:pt x="1055077" y="6400800"/>
                </a:lnTo>
                <a:lnTo>
                  <a:pt x="1209821" y="6302326"/>
                </a:lnTo>
                <a:lnTo>
                  <a:pt x="1308295" y="6147582"/>
                </a:lnTo>
                <a:lnTo>
                  <a:pt x="1364566" y="6203852"/>
                </a:lnTo>
                <a:lnTo>
                  <a:pt x="1364566" y="6203852"/>
                </a:lnTo>
                <a:lnTo>
                  <a:pt x="1378634" y="6147582"/>
                </a:lnTo>
                <a:lnTo>
                  <a:pt x="1448972" y="6119446"/>
                </a:lnTo>
                <a:lnTo>
                  <a:pt x="1448972" y="6119446"/>
                </a:lnTo>
                <a:lnTo>
                  <a:pt x="1434904" y="6035040"/>
                </a:lnTo>
                <a:lnTo>
                  <a:pt x="1434904" y="5894363"/>
                </a:lnTo>
                <a:lnTo>
                  <a:pt x="1575581" y="5908431"/>
                </a:lnTo>
                <a:lnTo>
                  <a:pt x="1603717" y="5781822"/>
                </a:lnTo>
                <a:lnTo>
                  <a:pt x="1547446" y="5711483"/>
                </a:lnTo>
                <a:lnTo>
                  <a:pt x="1533378" y="5570806"/>
                </a:lnTo>
                <a:lnTo>
                  <a:pt x="1603717" y="5514535"/>
                </a:lnTo>
                <a:lnTo>
                  <a:pt x="1519311" y="5500468"/>
                </a:lnTo>
                <a:lnTo>
                  <a:pt x="1617784" y="5359791"/>
                </a:lnTo>
                <a:lnTo>
                  <a:pt x="2110154" y="5753686"/>
                </a:lnTo>
                <a:lnTo>
                  <a:pt x="2110154" y="5514535"/>
                </a:lnTo>
                <a:lnTo>
                  <a:pt x="2236763" y="5317588"/>
                </a:lnTo>
                <a:lnTo>
                  <a:pt x="2363372" y="5345723"/>
                </a:lnTo>
                <a:lnTo>
                  <a:pt x="2518117" y="5331655"/>
                </a:lnTo>
                <a:lnTo>
                  <a:pt x="2532184" y="5247249"/>
                </a:lnTo>
                <a:lnTo>
                  <a:pt x="2532184" y="5219114"/>
                </a:lnTo>
                <a:lnTo>
                  <a:pt x="2672861" y="5106572"/>
                </a:lnTo>
                <a:lnTo>
                  <a:pt x="2827606" y="5036234"/>
                </a:lnTo>
                <a:lnTo>
                  <a:pt x="2729132" y="4923692"/>
                </a:lnTo>
                <a:lnTo>
                  <a:pt x="2743200" y="4853354"/>
                </a:lnTo>
                <a:lnTo>
                  <a:pt x="2841674" y="4825219"/>
                </a:lnTo>
                <a:lnTo>
                  <a:pt x="2827606" y="4740812"/>
                </a:lnTo>
                <a:lnTo>
                  <a:pt x="3179298" y="4740812"/>
                </a:lnTo>
                <a:lnTo>
                  <a:pt x="3123028" y="4586068"/>
                </a:lnTo>
                <a:lnTo>
                  <a:pt x="3207434" y="4501662"/>
                </a:lnTo>
                <a:lnTo>
                  <a:pt x="3207434" y="4360985"/>
                </a:lnTo>
                <a:lnTo>
                  <a:pt x="3151163" y="4248443"/>
                </a:lnTo>
                <a:lnTo>
                  <a:pt x="3094892" y="4290646"/>
                </a:lnTo>
                <a:lnTo>
                  <a:pt x="3094892" y="4079631"/>
                </a:lnTo>
                <a:lnTo>
                  <a:pt x="3123028" y="4051495"/>
                </a:lnTo>
                <a:lnTo>
                  <a:pt x="3066757" y="3967089"/>
                </a:lnTo>
                <a:lnTo>
                  <a:pt x="3066757" y="3812345"/>
                </a:lnTo>
                <a:lnTo>
                  <a:pt x="3024554" y="3727939"/>
                </a:lnTo>
                <a:lnTo>
                  <a:pt x="3024554" y="3671668"/>
                </a:lnTo>
                <a:lnTo>
                  <a:pt x="3151163" y="3545059"/>
                </a:lnTo>
                <a:lnTo>
                  <a:pt x="3319975" y="3559126"/>
                </a:lnTo>
                <a:lnTo>
                  <a:pt x="3404381" y="3657600"/>
                </a:lnTo>
                <a:lnTo>
                  <a:pt x="3488788" y="3699803"/>
                </a:lnTo>
                <a:lnTo>
                  <a:pt x="3615397" y="3699803"/>
                </a:lnTo>
                <a:lnTo>
                  <a:pt x="3727938" y="3882683"/>
                </a:lnTo>
                <a:lnTo>
                  <a:pt x="3756074" y="4121834"/>
                </a:lnTo>
                <a:lnTo>
                  <a:pt x="3840480" y="4220308"/>
                </a:lnTo>
                <a:lnTo>
                  <a:pt x="4192172" y="4248443"/>
                </a:lnTo>
                <a:lnTo>
                  <a:pt x="4459458" y="4234375"/>
                </a:lnTo>
                <a:lnTo>
                  <a:pt x="4557932" y="4234375"/>
                </a:lnTo>
                <a:lnTo>
                  <a:pt x="4557932" y="4023360"/>
                </a:lnTo>
                <a:lnTo>
                  <a:pt x="4600135" y="3868615"/>
                </a:lnTo>
                <a:lnTo>
                  <a:pt x="4572000" y="3601329"/>
                </a:lnTo>
                <a:lnTo>
                  <a:pt x="4600135" y="3516923"/>
                </a:lnTo>
                <a:lnTo>
                  <a:pt x="4417255" y="3460652"/>
                </a:lnTo>
                <a:lnTo>
                  <a:pt x="4473526" y="3319975"/>
                </a:lnTo>
                <a:lnTo>
                  <a:pt x="4403188" y="3263705"/>
                </a:lnTo>
                <a:lnTo>
                  <a:pt x="4445391" y="3123028"/>
                </a:lnTo>
                <a:lnTo>
                  <a:pt x="4572000" y="3179299"/>
                </a:lnTo>
                <a:lnTo>
                  <a:pt x="4684541" y="3038622"/>
                </a:lnTo>
                <a:lnTo>
                  <a:pt x="4783015" y="3137095"/>
                </a:lnTo>
                <a:lnTo>
                  <a:pt x="4811151" y="3249637"/>
                </a:lnTo>
                <a:lnTo>
                  <a:pt x="4867421" y="3193366"/>
                </a:lnTo>
                <a:lnTo>
                  <a:pt x="4923692" y="3235569"/>
                </a:lnTo>
                <a:close/>
              </a:path>
            </a:pathLst>
          </a:custGeom>
          <a:solidFill>
            <a:srgbClr val="C5FFDF">
              <a:alpha val="3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2777334" y="1389397"/>
            <a:ext cx="1511457" cy="151145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7" name="円/楕円 6"/>
          <p:cNvSpPr/>
          <p:nvPr/>
        </p:nvSpPr>
        <p:spPr>
          <a:xfrm>
            <a:off x="2801853" y="5059938"/>
            <a:ext cx="1165552" cy="115167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p>
        </p:txBody>
      </p:sp>
      <p:sp>
        <p:nvSpPr>
          <p:cNvPr id="8" name="円/楕円 7"/>
          <p:cNvSpPr/>
          <p:nvPr/>
        </p:nvSpPr>
        <p:spPr>
          <a:xfrm>
            <a:off x="3501531" y="3582151"/>
            <a:ext cx="1369416" cy="13694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9" name="円/楕円 8"/>
          <p:cNvSpPr/>
          <p:nvPr/>
        </p:nvSpPr>
        <p:spPr>
          <a:xfrm>
            <a:off x="4464168" y="2724903"/>
            <a:ext cx="1014428" cy="10622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10" name="円/楕円 9"/>
          <p:cNvSpPr/>
          <p:nvPr/>
        </p:nvSpPr>
        <p:spPr>
          <a:xfrm>
            <a:off x="5381825" y="3576400"/>
            <a:ext cx="1013464" cy="106119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pic>
        <p:nvPicPr>
          <p:cNvPr id="22" name="図 21"/>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5102" r="100000"/>
                    </a14:imgEffect>
                  </a14:imgLayer>
                </a14:imgProps>
              </a:ext>
              <a:ext uri="{28A0092B-C50C-407E-A947-70E740481C1C}">
                <a14:useLocalDpi xmlns:a14="http://schemas.microsoft.com/office/drawing/2010/main"/>
              </a:ext>
            </a:extLst>
          </a:blip>
          <a:stretch>
            <a:fillRect/>
          </a:stretch>
        </p:blipFill>
        <p:spPr>
          <a:xfrm>
            <a:off x="4404222" y="2102625"/>
            <a:ext cx="896812" cy="1244556"/>
          </a:xfrm>
          <a:prstGeom prst="rect">
            <a:avLst/>
          </a:prstGeom>
        </p:spPr>
      </p:pic>
      <p:pic>
        <p:nvPicPr>
          <p:cNvPr id="23" name="図 2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2473749" y="4637591"/>
            <a:ext cx="1312359" cy="1312359"/>
          </a:xfrm>
          <a:prstGeom prst="rect">
            <a:avLst/>
          </a:prstGeom>
        </p:spPr>
      </p:pic>
      <p:pic>
        <p:nvPicPr>
          <p:cNvPr id="24" name="図 23"/>
          <p:cNvPicPr>
            <a:picLocks noChangeAspect="1"/>
          </p:cNvPicPr>
          <p:nvPr/>
        </p:nvPicPr>
        <p:blipFill>
          <a:blip r:embed="rId7" cstate="email">
            <a:extLst>
              <a:ext uri="{BEBA8EAE-BF5A-486C-A8C5-ECC9F3942E4B}">
                <a14:imgProps xmlns:a14="http://schemas.microsoft.com/office/drawing/2010/main">
                  <a14:imgLayer r:embed="rId8">
                    <a14:imgEffect>
                      <a14:backgroundRemoval t="0" b="97403" l="0" r="99083">
                        <a14:foregroundMark x1="36697" y1="70996" x2="36697" y2="70996"/>
                        <a14:foregroundMark x1="22936" y1="61905" x2="22936" y2="61905"/>
                        <a14:foregroundMark x1="22936" y1="82251" x2="22936" y2="82251"/>
                        <a14:foregroundMark x1="42661" y1="80519" x2="42661" y2="80519"/>
                        <a14:foregroundMark x1="85321" y1="74892" x2="85321" y2="74892"/>
                        <a14:foregroundMark x1="45872" y1="16883" x2="45872" y2="16883"/>
                        <a14:foregroundMark x1="52752" y1="18615" x2="52752" y2="18615"/>
                        <a14:foregroundMark x1="47706" y1="37662" x2="47706" y2="37662"/>
                        <a14:foregroundMark x1="40826" y1="20779" x2="40826" y2="20779"/>
                        <a14:foregroundMark x1="66514" y1="62771" x2="66514" y2="62771"/>
                        <a14:foregroundMark x1="58716" y1="59307" x2="58716" y2="59307"/>
                        <a14:foregroundMark x1="66055" y1="57576" x2="66055" y2="57576"/>
                        <a14:foregroundMark x1="64220" y1="50216" x2="70642" y2="58874"/>
                        <a14:foregroundMark x1="75229" y1="66234" x2="75229" y2="66234"/>
                        <a14:foregroundMark x1="40826" y1="63203" x2="43578" y2="42424"/>
                        <a14:foregroundMark x1="74312" y1="67965" x2="45872" y2="43723"/>
                        <a14:foregroundMark x1="27064" y1="69264" x2="53211" y2="41991"/>
                        <a14:foregroundMark x1="51835" y1="3896" x2="58257" y2="23377"/>
                      </a14:backgroundRemoval>
                    </a14:imgEffect>
                  </a14:imgLayer>
                </a14:imgProps>
              </a:ext>
              <a:ext uri="{28A0092B-C50C-407E-A947-70E740481C1C}">
                <a14:useLocalDpi xmlns:a14="http://schemas.microsoft.com/office/drawing/2010/main"/>
              </a:ext>
            </a:extLst>
          </a:blip>
          <a:stretch>
            <a:fillRect/>
          </a:stretch>
        </p:blipFill>
        <p:spPr>
          <a:xfrm>
            <a:off x="2861849" y="1043080"/>
            <a:ext cx="1252952" cy="1327668"/>
          </a:xfrm>
          <a:prstGeom prst="rect">
            <a:avLst/>
          </a:prstGeom>
        </p:spPr>
      </p:pic>
      <p:pic>
        <p:nvPicPr>
          <p:cNvPr id="25" name="図 24"/>
          <p:cNvPicPr>
            <a:picLocks noChangeAspect="1"/>
          </p:cNvPicPr>
          <p:nvPr/>
        </p:nvPicPr>
        <p:blipFill>
          <a:blip r:embed="rId9" cstate="email">
            <a:extLst>
              <a:ext uri="{BEBA8EAE-BF5A-486C-A8C5-ECC9F3942E4B}">
                <a14:imgProps xmlns:a14="http://schemas.microsoft.com/office/drawing/2010/main">
                  <a14:imgLayer r:embed="rId10">
                    <a14:imgEffect>
                      <a14:backgroundRemoval t="481" b="100000" l="0" r="100000">
                        <a14:foregroundMark x1="71901" y1="21635" x2="75620" y2="62981"/>
                        <a14:foregroundMark x1="68595" y1="77404" x2="71074" y2="55769"/>
                        <a14:foregroundMark x1="73140" y1="77885" x2="74380" y2="53365"/>
                        <a14:foregroundMark x1="90909" y1="44712" x2="76446" y2="47596"/>
                        <a14:foregroundMark x1="46281" y1="39423" x2="26033" y2="42788"/>
                        <a14:foregroundMark x1="73967" y1="14904" x2="74380" y2="32692"/>
                      </a14:backgroundRemoval>
                    </a14:imgEffect>
                  </a14:imgLayer>
                </a14:imgProps>
              </a:ext>
              <a:ext uri="{28A0092B-C50C-407E-A947-70E740481C1C}">
                <a14:useLocalDpi xmlns:a14="http://schemas.microsoft.com/office/drawing/2010/main"/>
              </a:ext>
            </a:extLst>
          </a:blip>
          <a:stretch>
            <a:fillRect/>
          </a:stretch>
        </p:blipFill>
        <p:spPr>
          <a:xfrm>
            <a:off x="5297937" y="3256002"/>
            <a:ext cx="1292923" cy="1111273"/>
          </a:xfrm>
          <a:prstGeom prst="rect">
            <a:avLst/>
          </a:prstGeom>
        </p:spPr>
      </p:pic>
      <p:pic>
        <p:nvPicPr>
          <p:cNvPr id="26" name="図 25"/>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100000" l="27679" r="70536">
                        <a14:foregroundMark x1="32143" y1="18452" x2="29911" y2="2381"/>
                      </a14:backgroundRemoval>
                    </a14:imgEffect>
                    <a14:imgEffect>
                      <a14:colorTemperature colorTemp="11200"/>
                    </a14:imgEffect>
                  </a14:imgLayer>
                </a14:imgProps>
              </a:ext>
              <a:ext uri="{28A0092B-C50C-407E-A947-70E740481C1C}">
                <a14:useLocalDpi xmlns:a14="http://schemas.microsoft.com/office/drawing/2010/main"/>
              </a:ext>
            </a:extLst>
          </a:blip>
          <a:srcRect l="27352" r="29367"/>
          <a:stretch/>
        </p:blipFill>
        <p:spPr>
          <a:xfrm>
            <a:off x="3697910" y="2851300"/>
            <a:ext cx="990806" cy="1716911"/>
          </a:xfrm>
          <a:prstGeom prst="rect">
            <a:avLst/>
          </a:prstGeom>
        </p:spPr>
      </p:pic>
      <p:sp>
        <p:nvSpPr>
          <p:cNvPr id="29" name="線吹き出し 2 (枠付き) 28"/>
          <p:cNvSpPr/>
          <p:nvPr/>
        </p:nvSpPr>
        <p:spPr>
          <a:xfrm>
            <a:off x="190214" y="1389397"/>
            <a:ext cx="1995574" cy="1166858"/>
          </a:xfrm>
          <a:prstGeom prst="borderCallout2">
            <a:avLst>
              <a:gd name="adj1" fmla="val 83876"/>
              <a:gd name="adj2" fmla="val 150460"/>
              <a:gd name="adj3" fmla="val 49072"/>
              <a:gd name="adj4" fmla="val 116771"/>
              <a:gd name="adj5" fmla="val 48143"/>
              <a:gd name="adj6" fmla="val 99555"/>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打楽器タウン</a:t>
            </a:r>
            <a:endParaRPr lang="en-US" altLang="ja-JP" sz="2400" b="1" dirty="0" smtClean="0">
              <a:solidFill>
                <a:schemeClr val="tx1"/>
              </a:solidFill>
            </a:endParaRPr>
          </a:p>
        </p:txBody>
      </p:sp>
      <p:sp>
        <p:nvSpPr>
          <p:cNvPr id="30" name="角丸四角形 29"/>
          <p:cNvSpPr/>
          <p:nvPr/>
        </p:nvSpPr>
        <p:spPr>
          <a:xfrm>
            <a:off x="190214" y="1116338"/>
            <a:ext cx="1995574" cy="23328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350" b="1" dirty="0">
                <a:solidFill>
                  <a:schemeClr val="tx1"/>
                </a:solidFill>
              </a:rPr>
              <a:t>新治</a:t>
            </a:r>
          </a:p>
        </p:txBody>
      </p:sp>
      <p:sp>
        <p:nvSpPr>
          <p:cNvPr id="31" name="角丸四角形 30"/>
          <p:cNvSpPr/>
          <p:nvPr/>
        </p:nvSpPr>
        <p:spPr>
          <a:xfrm>
            <a:off x="6490364" y="1125863"/>
            <a:ext cx="1995574" cy="23328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350" b="1" dirty="0">
                <a:solidFill>
                  <a:schemeClr val="tx1"/>
                </a:solidFill>
              </a:rPr>
              <a:t>神立</a:t>
            </a:r>
          </a:p>
        </p:txBody>
      </p:sp>
      <p:sp>
        <p:nvSpPr>
          <p:cNvPr id="32" name="角丸四角形 31"/>
          <p:cNvSpPr/>
          <p:nvPr/>
        </p:nvSpPr>
        <p:spPr>
          <a:xfrm>
            <a:off x="392090" y="4266859"/>
            <a:ext cx="1995574" cy="23328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350" b="1" dirty="0">
                <a:solidFill>
                  <a:schemeClr val="tx1"/>
                </a:solidFill>
              </a:rPr>
              <a:t>荒川沖</a:t>
            </a:r>
          </a:p>
        </p:txBody>
      </p:sp>
      <p:sp>
        <p:nvSpPr>
          <p:cNvPr id="33" name="角丸四角形 32"/>
          <p:cNvSpPr/>
          <p:nvPr/>
        </p:nvSpPr>
        <p:spPr>
          <a:xfrm>
            <a:off x="6961522" y="3139363"/>
            <a:ext cx="1995574" cy="2332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350" b="1" dirty="0" smtClean="0">
                <a:solidFill>
                  <a:schemeClr val="tx1"/>
                </a:solidFill>
              </a:rPr>
              <a:t>おおつ野</a:t>
            </a:r>
            <a:endParaRPr lang="ja-JP" altLang="en-US" sz="1350" b="1" dirty="0">
              <a:solidFill>
                <a:schemeClr val="tx1"/>
              </a:solidFill>
            </a:endParaRPr>
          </a:p>
        </p:txBody>
      </p:sp>
      <p:sp>
        <p:nvSpPr>
          <p:cNvPr id="34" name="角丸四角形 33"/>
          <p:cNvSpPr/>
          <p:nvPr/>
        </p:nvSpPr>
        <p:spPr>
          <a:xfrm>
            <a:off x="5963735" y="5133240"/>
            <a:ext cx="1995574" cy="2332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350" b="1" dirty="0" smtClean="0">
                <a:solidFill>
                  <a:schemeClr val="tx1"/>
                </a:solidFill>
              </a:rPr>
              <a:t>中心市街地</a:t>
            </a:r>
            <a:endParaRPr lang="ja-JP" altLang="en-US" sz="1350" b="1" dirty="0">
              <a:solidFill>
                <a:schemeClr val="tx1"/>
              </a:solidFill>
            </a:endParaRPr>
          </a:p>
        </p:txBody>
      </p:sp>
      <p:sp>
        <p:nvSpPr>
          <p:cNvPr id="35" name="線吹き出し 2 (枠付き) 34"/>
          <p:cNvSpPr/>
          <p:nvPr/>
        </p:nvSpPr>
        <p:spPr>
          <a:xfrm>
            <a:off x="392090" y="4530393"/>
            <a:ext cx="1995574" cy="1166858"/>
          </a:xfrm>
          <a:prstGeom prst="borderCallout2">
            <a:avLst>
              <a:gd name="adj1" fmla="val 81823"/>
              <a:gd name="adj2" fmla="val 136933"/>
              <a:gd name="adj3" fmla="val 49072"/>
              <a:gd name="adj4" fmla="val 116771"/>
              <a:gd name="adj5" fmla="val 48143"/>
              <a:gd name="adj6" fmla="val 99555"/>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木管タウン</a:t>
            </a:r>
            <a:endParaRPr lang="en-US" altLang="ja-JP" sz="2400" b="1" dirty="0" smtClean="0">
              <a:solidFill>
                <a:schemeClr val="tx1"/>
              </a:solidFill>
            </a:endParaRPr>
          </a:p>
        </p:txBody>
      </p:sp>
      <p:sp>
        <p:nvSpPr>
          <p:cNvPr id="36" name="線吹き出し 2 (枠付き) 35"/>
          <p:cNvSpPr/>
          <p:nvPr/>
        </p:nvSpPr>
        <p:spPr>
          <a:xfrm>
            <a:off x="5963735" y="5406397"/>
            <a:ext cx="1995574" cy="1166858"/>
          </a:xfrm>
          <a:prstGeom prst="borderCallout2">
            <a:avLst>
              <a:gd name="adj1" fmla="val -87853"/>
              <a:gd name="adj2" fmla="val -61095"/>
              <a:gd name="adj3" fmla="val -87895"/>
              <a:gd name="adj4" fmla="val -41810"/>
              <a:gd name="adj5" fmla="val 49506"/>
              <a:gd name="adj6" fmla="val -1252"/>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指揮者タウン</a:t>
            </a:r>
            <a:endParaRPr lang="en-US" altLang="ja-JP" sz="2400" b="1" dirty="0" smtClean="0">
              <a:solidFill>
                <a:schemeClr val="tx1"/>
              </a:solidFill>
            </a:endParaRPr>
          </a:p>
        </p:txBody>
      </p:sp>
      <p:sp>
        <p:nvSpPr>
          <p:cNvPr id="37" name="線吹き出し 2 (枠付き) 36"/>
          <p:cNvSpPr/>
          <p:nvPr/>
        </p:nvSpPr>
        <p:spPr>
          <a:xfrm>
            <a:off x="6961522" y="3402372"/>
            <a:ext cx="1995574" cy="1166858"/>
          </a:xfrm>
          <a:prstGeom prst="borderCallout2">
            <a:avLst>
              <a:gd name="adj1" fmla="val 69946"/>
              <a:gd name="adj2" fmla="val -37618"/>
              <a:gd name="adj3" fmla="val 50436"/>
              <a:gd name="adj4" fmla="val -15114"/>
              <a:gd name="adj5" fmla="val 49506"/>
              <a:gd name="adj6" fmla="val -165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弦楽器タウン</a:t>
            </a:r>
            <a:endParaRPr lang="en-US" altLang="ja-JP" sz="2400" b="1" dirty="0" smtClean="0">
              <a:solidFill>
                <a:schemeClr val="tx1"/>
              </a:solidFill>
            </a:endParaRPr>
          </a:p>
        </p:txBody>
      </p:sp>
      <p:sp>
        <p:nvSpPr>
          <p:cNvPr id="38" name="線吹き出し 2 (枠付き) 37"/>
          <p:cNvSpPr/>
          <p:nvPr/>
        </p:nvSpPr>
        <p:spPr>
          <a:xfrm>
            <a:off x="6490364" y="1395661"/>
            <a:ext cx="1995574" cy="1166858"/>
          </a:xfrm>
          <a:prstGeom prst="borderCallout2">
            <a:avLst>
              <a:gd name="adj1" fmla="val 142470"/>
              <a:gd name="adj2" fmla="val -67870"/>
              <a:gd name="adj3" fmla="val 51118"/>
              <a:gd name="adj4" fmla="val -24677"/>
              <a:gd name="adj5" fmla="val 49506"/>
              <a:gd name="adj6" fmla="val -165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金管タウン</a:t>
            </a:r>
            <a:endParaRPr lang="en-US" altLang="ja-JP" sz="2400" b="1" dirty="0" smtClean="0">
              <a:solidFill>
                <a:schemeClr val="tx1"/>
              </a:solidFill>
            </a:endParaRPr>
          </a:p>
        </p:txBody>
      </p:sp>
      <p:sp>
        <p:nvSpPr>
          <p:cNvPr id="40" name="正方形/長方形 39"/>
          <p:cNvSpPr/>
          <p:nvPr/>
        </p:nvSpPr>
        <p:spPr>
          <a:xfrm>
            <a:off x="68581" y="790648"/>
            <a:ext cx="9016796" cy="5922871"/>
          </a:xfrm>
          <a:prstGeom prst="rect">
            <a:avLst/>
          </a:prstGeom>
          <a:solidFill>
            <a:schemeClr val="bg1">
              <a:lumMod val="85000"/>
              <a:alpha val="64000"/>
            </a:schemeClr>
          </a:solid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39" name="グループ化 38"/>
          <p:cNvGrpSpPr/>
          <p:nvPr/>
        </p:nvGrpSpPr>
        <p:grpSpPr>
          <a:xfrm>
            <a:off x="1923165" y="1379783"/>
            <a:ext cx="5282215" cy="1588156"/>
            <a:chOff x="9349089" y="2312663"/>
            <a:chExt cx="5282215" cy="1588156"/>
          </a:xfrm>
        </p:grpSpPr>
        <p:sp>
          <p:nvSpPr>
            <p:cNvPr id="27" name="テキスト ボックス 26"/>
            <p:cNvSpPr txBox="1"/>
            <p:nvPr/>
          </p:nvSpPr>
          <p:spPr>
            <a:xfrm>
              <a:off x="9349089" y="2792823"/>
              <a:ext cx="5282215" cy="1107996"/>
            </a:xfrm>
            <a:prstGeom prst="rect">
              <a:avLst/>
            </a:prstGeom>
            <a:noFill/>
          </p:spPr>
          <p:txBody>
            <a:bodyPr wrap="none" rtlCol="0">
              <a:spAutoFit/>
            </a:bodyPr>
            <a:lstStyle/>
            <a:p>
              <a:r>
                <a:rPr lang="ja-JP" altLang="en-US" sz="6600" b="1" dirty="0">
                  <a:latin typeface="HGP教科書体" panose="02020600000000000000" pitchFamily="18" charset="-128"/>
                  <a:ea typeface="HGP教科書体" panose="02020600000000000000" pitchFamily="18" charset="-128"/>
                </a:rPr>
                <a:t>土浦管弦楽団</a:t>
              </a:r>
            </a:p>
          </p:txBody>
        </p:sp>
        <p:sp>
          <p:nvSpPr>
            <p:cNvPr id="28" name="テキスト ボックス 27"/>
            <p:cNvSpPr txBox="1"/>
            <p:nvPr/>
          </p:nvSpPr>
          <p:spPr>
            <a:xfrm>
              <a:off x="11467966" y="2312663"/>
              <a:ext cx="2566728" cy="707886"/>
            </a:xfrm>
            <a:prstGeom prst="rect">
              <a:avLst/>
            </a:prstGeom>
            <a:noFill/>
          </p:spPr>
          <p:txBody>
            <a:bodyPr wrap="none" rtlCol="0">
              <a:spAutoFit/>
            </a:bodyPr>
            <a:lstStyle/>
            <a:p>
              <a:r>
                <a:rPr lang="ja-JP" altLang="en-US" sz="4000" b="1" dirty="0">
                  <a:latin typeface="HGP教科書体" panose="02020600000000000000" pitchFamily="18" charset="-128"/>
                  <a:ea typeface="HGP教科書体" panose="02020600000000000000" pitchFamily="18" charset="-128"/>
                </a:rPr>
                <a:t>オーケストラ</a:t>
              </a:r>
            </a:p>
          </p:txBody>
        </p:sp>
      </p:grpSp>
      <p:sp>
        <p:nvSpPr>
          <p:cNvPr id="4" name="テキスト ボックス 3"/>
          <p:cNvSpPr txBox="1"/>
          <p:nvPr/>
        </p:nvSpPr>
        <p:spPr>
          <a:xfrm>
            <a:off x="747655" y="3558021"/>
            <a:ext cx="7724633" cy="954107"/>
          </a:xfrm>
          <a:prstGeom prst="rect">
            <a:avLst/>
          </a:prstGeom>
          <a:noFill/>
        </p:spPr>
        <p:txBody>
          <a:bodyPr wrap="square" rtlCol="0">
            <a:spAutoFit/>
          </a:bodyPr>
          <a:lstStyle/>
          <a:p>
            <a:pPr algn="ctr"/>
            <a:r>
              <a:rPr lang="ja-JP" altLang="en-US" sz="2800" b="1" dirty="0" smtClean="0"/>
              <a:t>各地区がそれぞれの問題を解決し、</a:t>
            </a:r>
            <a:endParaRPr lang="en-US" altLang="ja-JP" sz="2800" b="1" dirty="0" smtClean="0"/>
          </a:p>
          <a:p>
            <a:pPr algn="ctr"/>
            <a:r>
              <a:rPr lang="ja-JP" altLang="en-US" sz="2800" b="1" dirty="0" smtClean="0"/>
              <a:t>各地区の役割を果たすことで、</a:t>
            </a:r>
            <a:r>
              <a:rPr lang="ja-JP" altLang="en-US" sz="2800" b="1" dirty="0" smtClean="0">
                <a:solidFill>
                  <a:srgbClr val="FF66FF"/>
                </a:solidFill>
              </a:rPr>
              <a:t>土浦音楽</a:t>
            </a:r>
            <a:r>
              <a:rPr lang="ja-JP" altLang="en-US" sz="2800" b="1" dirty="0" smtClean="0"/>
              <a:t>を奏でる</a:t>
            </a:r>
            <a:endParaRPr kumimoji="1" lang="ja-JP" altLang="en-US" sz="2800" b="1" dirty="0"/>
          </a:p>
        </p:txBody>
      </p:sp>
      <p:sp>
        <p:nvSpPr>
          <p:cNvPr id="11" name="テキスト ボックス 10"/>
          <p:cNvSpPr txBox="1"/>
          <p:nvPr/>
        </p:nvSpPr>
        <p:spPr>
          <a:xfrm>
            <a:off x="995983" y="5174409"/>
            <a:ext cx="7227975" cy="954107"/>
          </a:xfrm>
          <a:prstGeom prst="rect">
            <a:avLst/>
          </a:prstGeom>
          <a:noFill/>
          <a:ln w="28575">
            <a:solidFill>
              <a:schemeClr val="tx1"/>
            </a:solidFill>
          </a:ln>
        </p:spPr>
        <p:txBody>
          <a:bodyPr wrap="square" rtlCol="0">
            <a:spAutoFit/>
          </a:bodyPr>
          <a:lstStyle/>
          <a:p>
            <a:r>
              <a:rPr lang="ja-JP" altLang="en-US" sz="2800" dirty="0" smtClean="0">
                <a:solidFill>
                  <a:srgbClr val="FF66FF"/>
                </a:solidFill>
              </a:rPr>
              <a:t>土浦音楽</a:t>
            </a:r>
            <a:r>
              <a:rPr lang="ja-JP" altLang="en-US" sz="2800" dirty="0" smtClean="0"/>
              <a:t>とは、みんなに好かれる・聞きたいと思われる音楽</a:t>
            </a:r>
            <a:endParaRPr kumimoji="1" lang="ja-JP" altLang="en-US" sz="2800" dirty="0"/>
          </a:p>
        </p:txBody>
      </p:sp>
    </p:spTree>
    <p:extLst>
      <p:ext uri="{BB962C8B-B14F-4D97-AF65-F5344CB8AC3E}">
        <p14:creationId xmlns:p14="http://schemas.microsoft.com/office/powerpoint/2010/main" val="28205408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14479" y="926817"/>
            <a:ext cx="7170553" cy="523220"/>
          </a:xfrm>
          <a:prstGeom prst="rect">
            <a:avLst/>
          </a:prstGeom>
          <a:noFill/>
        </p:spPr>
        <p:txBody>
          <a:bodyPr wrap="none" rtlCol="0">
            <a:spAutoFit/>
          </a:bodyPr>
          <a:lstStyle/>
          <a:p>
            <a:r>
              <a:rPr lang="ja-JP" altLang="en-US" sz="2800" dirty="0" smtClean="0"/>
              <a:t>おおつ野ヒルズを中心とした未来あふれるまち</a:t>
            </a:r>
            <a:endParaRPr lang="en-US" altLang="ja-JP" sz="2800" dirty="0" smtClean="0"/>
          </a:p>
        </p:txBody>
      </p:sp>
      <p:sp>
        <p:nvSpPr>
          <p:cNvPr id="6" name="角丸四角形 5"/>
          <p:cNvSpPr/>
          <p:nvPr/>
        </p:nvSpPr>
        <p:spPr>
          <a:xfrm>
            <a:off x="55875" y="158731"/>
            <a:ext cx="9016796" cy="46398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弦楽器</a:t>
            </a:r>
            <a:r>
              <a:rPr lang="ja-JP" altLang="en-US" sz="2400" b="1" dirty="0" smtClean="0">
                <a:solidFill>
                  <a:schemeClr val="tx1"/>
                </a:solidFill>
              </a:rPr>
              <a:t>タウン　おおつ野</a:t>
            </a:r>
            <a:endParaRPr lang="ja-JP" altLang="en-US" sz="2400" b="1" dirty="0">
              <a:solidFill>
                <a:schemeClr val="tx1"/>
              </a:solidFill>
            </a:endParaRPr>
          </a:p>
        </p:txBody>
      </p:sp>
      <p:sp>
        <p:nvSpPr>
          <p:cNvPr id="11" name="正方形/長方形 10"/>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4" name="グループ化 3"/>
          <p:cNvGrpSpPr/>
          <p:nvPr/>
        </p:nvGrpSpPr>
        <p:grpSpPr>
          <a:xfrm>
            <a:off x="1234499" y="1976795"/>
            <a:ext cx="6659547" cy="4175258"/>
            <a:chOff x="1093568" y="1864251"/>
            <a:chExt cx="6659547" cy="4175258"/>
          </a:xfrm>
        </p:grpSpPr>
        <p:graphicFrame>
          <p:nvGraphicFramePr>
            <p:cNvPr id="3" name="図表 2"/>
            <p:cNvGraphicFramePr/>
            <p:nvPr>
              <p:extLst/>
            </p:nvPr>
          </p:nvGraphicFramePr>
          <p:xfrm>
            <a:off x="1404118" y="186425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6" name="Picture 2" descr="C:\Users\山縣　杏香\AppData\Local\Microsoft\Windows\Temporary Internet Files\Content.IE5\7OYM7MOE\MC900325262[1].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313340" y="4224425"/>
              <a:ext cx="1332281" cy="181508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C:\Users\山縣　杏香\AppData\Local\Microsoft\Windows\Temporary Internet Files\Content.IE5\08ON69E6\MC900379279[1].wm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3568" y="2252037"/>
              <a:ext cx="1105510" cy="183337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descr="C:\Users\山縣　杏香\AppData\Local\Microsoft\Windows\Temporary Internet Files\Content.IE5\08ON69E6\MC900379411[1].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flipH="1">
              <a:off x="6728073" y="2237055"/>
              <a:ext cx="1025042" cy="1834286"/>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テキスト ボックス 58"/>
          <p:cNvSpPr txBox="1"/>
          <p:nvPr/>
        </p:nvSpPr>
        <p:spPr>
          <a:xfrm>
            <a:off x="314479" y="1493306"/>
            <a:ext cx="6056466" cy="400110"/>
          </a:xfrm>
          <a:prstGeom prst="rect">
            <a:avLst/>
          </a:prstGeom>
          <a:noFill/>
        </p:spPr>
        <p:txBody>
          <a:bodyPr wrap="none" rtlCol="0">
            <a:spAutoFit/>
          </a:bodyPr>
          <a:lstStyle/>
          <a:p>
            <a:r>
              <a:rPr kumimoji="1" lang="ja-JP" altLang="en-US" sz="2000" dirty="0" smtClean="0"/>
              <a:t>職・住・商の融合を目指した都市づくり</a:t>
            </a:r>
            <a:r>
              <a:rPr lang="ja-JP" altLang="en-US" sz="2000" dirty="0" smtClean="0"/>
              <a:t>を行っているが</a:t>
            </a:r>
            <a:r>
              <a:rPr kumimoji="1" lang="en-US" altLang="ja-JP" sz="2000" dirty="0" smtClean="0"/>
              <a:t>…</a:t>
            </a:r>
            <a:endParaRPr kumimoji="1" lang="ja-JP" altLang="en-US" sz="2000" dirty="0"/>
          </a:p>
        </p:txBody>
      </p:sp>
      <p:sp>
        <p:nvSpPr>
          <p:cNvPr id="2" name="正方形/長方形 1"/>
          <p:cNvSpPr/>
          <p:nvPr/>
        </p:nvSpPr>
        <p:spPr>
          <a:xfrm>
            <a:off x="2479884" y="3478690"/>
            <a:ext cx="4389120" cy="829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パートが不揃いな状態</a:t>
            </a:r>
            <a:endParaRPr kumimoji="1" lang="ja-JP" altLang="en-US" sz="2800" dirty="0">
              <a:solidFill>
                <a:schemeClr val="tx1"/>
              </a:solidFill>
            </a:endParaRPr>
          </a:p>
        </p:txBody>
      </p:sp>
      <p:sp>
        <p:nvSpPr>
          <p:cNvPr id="8" name="正方形/長方形 7"/>
          <p:cNvSpPr/>
          <p:nvPr/>
        </p:nvSpPr>
        <p:spPr>
          <a:xfrm>
            <a:off x="946673" y="1893416"/>
            <a:ext cx="7250654" cy="4481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1234499" y="1928326"/>
            <a:ext cx="6419310" cy="4462207"/>
            <a:chOff x="1406969" y="1680900"/>
            <a:chExt cx="6419310" cy="4462207"/>
          </a:xfrm>
        </p:grpSpPr>
        <p:graphicFrame>
          <p:nvGraphicFramePr>
            <p:cNvPr id="13" name="図表 12"/>
            <p:cNvGraphicFramePr/>
            <p:nvPr>
              <p:extLst/>
            </p:nvPr>
          </p:nvGraphicFramePr>
          <p:xfrm>
            <a:off x="1528979" y="1850184"/>
            <a:ext cx="6096000" cy="4064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4" name="Picture 2" descr="C:\Users\山縣　杏香\AppData\Local\Microsoft\Windows\Temporary Internet Files\Content.IE5\7OYM7MOE\MC900325262[1].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406969" y="3504984"/>
              <a:ext cx="1161777" cy="15827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山縣　杏香\AppData\Local\Microsoft\Windows\Temporary Internet Files\Content.IE5\7OYM7MOE\MC900325262[1].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6664502" y="2870431"/>
              <a:ext cx="1161777" cy="15827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山縣　杏香\AppData\Local\Microsoft\Windows\Temporary Internet Files\Content.IE5\08ON69E6\MC900379279[1].wm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371040" y="1680900"/>
              <a:ext cx="964028" cy="15987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山縣　杏香\AppData\Local\Microsoft\Windows\Temporary Internet Files\Content.IE5\08ON69E6\MC900379411[1].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flipH="1">
              <a:off x="2865220" y="4543571"/>
              <a:ext cx="893858" cy="159953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正方形/長方形 24"/>
          <p:cNvSpPr/>
          <p:nvPr/>
        </p:nvSpPr>
        <p:spPr>
          <a:xfrm>
            <a:off x="2017275" y="3714006"/>
            <a:ext cx="5008085" cy="829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幅広い音域で音楽を作り上げる</a:t>
            </a:r>
            <a:endParaRPr kumimoji="1" lang="ja-JP" altLang="en-US" sz="2800" dirty="0">
              <a:solidFill>
                <a:schemeClr val="tx1"/>
              </a:solidFill>
            </a:endParaRPr>
          </a:p>
        </p:txBody>
      </p:sp>
      <p:pic>
        <p:nvPicPr>
          <p:cNvPr id="22" name="Picture 4" descr="C:\Users\山縣　杏香\AppData\Local\Microsoft\Windows\Temporary Internet Files\Content.IE5\7OYM7MOE\MC900331471[1].wmf"/>
          <p:cNvPicPr>
            <a:picLocks noChangeAspect="1" noChangeArrowheads="1"/>
          </p:cNvPicPr>
          <p:nvPr/>
        </p:nvPicPr>
        <p:blipFill>
          <a:blip r:embed="rId16" cstate="email">
            <a:grayscl/>
            <a:extLst>
              <a:ext uri="{28A0092B-C50C-407E-A947-70E740481C1C}">
                <a14:useLocalDpi xmlns:a14="http://schemas.microsoft.com/office/drawing/2010/main"/>
              </a:ext>
            </a:extLst>
          </a:blip>
          <a:srcRect/>
          <a:stretch>
            <a:fillRect/>
          </a:stretch>
        </p:blipFill>
        <p:spPr bwMode="auto">
          <a:xfrm rot="1162669">
            <a:off x="6093920" y="5089456"/>
            <a:ext cx="1862879" cy="128944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14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テキスト ボックス 65"/>
          <p:cNvSpPr txBox="1"/>
          <p:nvPr/>
        </p:nvSpPr>
        <p:spPr>
          <a:xfrm>
            <a:off x="314479" y="926817"/>
            <a:ext cx="2339102" cy="523220"/>
          </a:xfrm>
          <a:prstGeom prst="rect">
            <a:avLst/>
          </a:prstGeom>
          <a:noFill/>
        </p:spPr>
        <p:txBody>
          <a:bodyPr wrap="none" rtlCol="0">
            <a:spAutoFit/>
          </a:bodyPr>
          <a:lstStyle/>
          <a:p>
            <a:r>
              <a:rPr lang="ja-JP" altLang="en-US" sz="2800" dirty="0" smtClean="0"/>
              <a:t>医職食住計画</a:t>
            </a:r>
            <a:endParaRPr lang="en-US" altLang="ja-JP" sz="2800" dirty="0" smtClean="0"/>
          </a:p>
        </p:txBody>
      </p:sp>
      <p:sp>
        <p:nvSpPr>
          <p:cNvPr id="64" name="フローチャート: 代替処理 15"/>
          <p:cNvSpPr/>
          <p:nvPr/>
        </p:nvSpPr>
        <p:spPr>
          <a:xfrm>
            <a:off x="1076708" y="5358772"/>
            <a:ext cx="2608018" cy="550191"/>
          </a:xfrm>
          <a:prstGeom prst="flowChartAlternateProcess">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a:solidFill>
                  <a:schemeClr val="tx1"/>
                </a:solidFill>
              </a:rPr>
              <a:t>食</a:t>
            </a:r>
          </a:p>
        </p:txBody>
      </p:sp>
      <p:grpSp>
        <p:nvGrpSpPr>
          <p:cNvPr id="7189" name="グループ化 7188"/>
          <p:cNvGrpSpPr/>
          <p:nvPr/>
        </p:nvGrpSpPr>
        <p:grpSpPr>
          <a:xfrm>
            <a:off x="2815633" y="990062"/>
            <a:ext cx="4874574" cy="5726946"/>
            <a:chOff x="2031608" y="623727"/>
            <a:chExt cx="4874574" cy="5726946"/>
          </a:xfrm>
        </p:grpSpPr>
        <p:grpSp>
          <p:nvGrpSpPr>
            <p:cNvPr id="7169" name="グループ化 7168"/>
            <p:cNvGrpSpPr/>
            <p:nvPr/>
          </p:nvGrpSpPr>
          <p:grpSpPr>
            <a:xfrm>
              <a:off x="2031608" y="623727"/>
              <a:ext cx="4874574" cy="5726946"/>
              <a:chOff x="2031608" y="623727"/>
              <a:chExt cx="4874574" cy="5726946"/>
            </a:xfrm>
          </p:grpSpPr>
          <p:sp>
            <p:nvSpPr>
              <p:cNvPr id="28" name="正方形/長方形 27"/>
              <p:cNvSpPr>
                <a:spLocks noChangeAspect="1"/>
              </p:cNvSpPr>
              <p:nvPr/>
            </p:nvSpPr>
            <p:spPr>
              <a:xfrm rot="20070305">
                <a:off x="2031608" y="623727"/>
                <a:ext cx="3848671" cy="5423874"/>
              </a:xfrm>
              <a:prstGeom prst="rect">
                <a:avLst/>
              </a:prstGeom>
              <a:blipFill>
                <a:blip r:embed="rId3" cstate="email">
                  <a:extLst>
                    <a:ext uri="{BEBA8EAE-BF5A-486C-A8C5-ECC9F3942E4B}">
                      <a14:imgProps xmlns:a14="http://schemas.microsoft.com/office/drawing/2010/main">
                        <a14:imgLayer r:embed="rId4">
                          <a14:imgEffect>
                            <a14:backgroundRemoval t="0" b="100000" l="0" r="100000">
                              <a14:foregroundMark x1="50887" y1="13454" x2="52660" y2="27601"/>
                              <a14:foregroundMark x1="17908" y1="19556" x2="21631" y2="21637"/>
                              <a14:foregroundMark x1="60638" y1="11096" x2="56738" y2="15257"/>
                              <a14:foregroundMark x1="83333" y1="21637" x2="45213" y2="2774"/>
                              <a14:foregroundMark x1="55851" y1="7767" x2="51773" y2="2635"/>
                              <a14:foregroundMark x1="45390" y1="2774" x2="34043" y2="1387"/>
                              <a14:foregroundMark x1="35461" y1="2219" x2="27482" y2="2358"/>
                              <a14:foregroundMark x1="28546" y1="2358" x2="5142" y2="5548"/>
                              <a14:foregroundMark x1="48227" y1="7490" x2="47695" y2="9847"/>
                              <a14:foregroundMark x1="30142" y1="4438" x2="28191" y2="6935"/>
                              <a14:foregroundMark x1="21986" y1="13731" x2="20035" y2="15950"/>
                              <a14:foregroundMark x1="43085" y1="49653" x2="39362" y2="59085"/>
                              <a14:foregroundMark x1="45745" y1="39112" x2="50000" y2="48128"/>
                              <a14:foregroundMark x1="24291" y1="75728" x2="46099" y2="75312"/>
                              <a14:foregroundMark x1="36348" y1="94591" x2="32979" y2="99861"/>
                              <a14:foregroundMark x1="51950" y1="2497" x2="57270" y2="2219"/>
                              <a14:foregroundMark x1="62057" y1="10264" x2="73404" y2="10125"/>
                              <a14:foregroundMark x1="82979" y1="21775" x2="90248" y2="22053"/>
                              <a14:foregroundMark x1="73050" y1="18863" x2="80319" y2="21637"/>
                              <a14:foregroundMark x1="15957" y1="5409" x2="20922" y2="4438"/>
                              <a14:foregroundMark x1="6383" y1="18585" x2="15780" y2="18447"/>
                              <a14:foregroundMark x1="22518" y1="26352" x2="31560" y2="26214"/>
                              <a14:foregroundMark x1="22518" y1="22330" x2="27128" y2="25520"/>
                              <a14:foregroundMark x1="39362" y1="28017" x2="47163" y2="27739"/>
                              <a14:foregroundMark x1="49113" y1="33010" x2="42730" y2="27739"/>
                              <a14:foregroundMark x1="22872" y1="90153" x2="18972" y2="93343"/>
                              <a14:foregroundMark x1="15248" y1="94175" x2="21277" y2="94036"/>
                            </a14:backgroundRemoval>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a:spLocks noChangeAspect="1"/>
              </p:cNvSpPr>
              <p:nvPr/>
            </p:nvSpPr>
            <p:spPr>
              <a:xfrm rot="20070305">
                <a:off x="4100219" y="4367439"/>
                <a:ext cx="2805963" cy="1983234"/>
              </a:xfrm>
              <a:prstGeom prst="rect">
                <a:avLst/>
              </a:prstGeom>
              <a:blipFill>
                <a:blip r:embed="rId5" cstate="email">
                  <a:extLst>
                    <a:ext uri="{BEBA8EAE-BF5A-486C-A8C5-ECC9F3942E4B}">
                      <a14:imgProps xmlns:a14="http://schemas.microsoft.com/office/drawing/2010/main">
                        <a14:imgLayer r:embed="rId6">
                          <a14:imgEffect>
                            <a14:backgroundRemoval t="383" b="100000" l="0" r="100000">
                              <a14:foregroundMark x1="49148" y1="36782" x2="54501" y2="47126"/>
                              <a14:foregroundMark x1="23844" y1="50192" x2="36983" y2="31801"/>
                              <a14:foregroundMark x1="34550" y1="59004" x2="41119" y2="45594"/>
                              <a14:foregroundMark x1="24088" y1="40996" x2="16788" y2="34100"/>
                            </a14:backgroundRemoval>
                          </a14:imgEffect>
                        </a14:imgLayer>
                      </a14:imgProps>
                    </a:ext>
                    <a:ext uri="{28A0092B-C50C-407E-A947-70E740481C1C}">
                      <a14:useLocalDpi xmlns:a14="http://schemas.microsoft.com/office/drawing/2010/main"/>
                    </a:ext>
                  </a:extLst>
                </a:blip>
                <a:srcRect/>
                <a:stretch>
                  <a:fillRect r="154" b="10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180" name="フリーフォーム 7179"/>
            <p:cNvSpPr/>
            <p:nvPr/>
          </p:nvSpPr>
          <p:spPr>
            <a:xfrm>
              <a:off x="3740258" y="3161654"/>
              <a:ext cx="904067" cy="1146875"/>
            </a:xfrm>
            <a:custGeom>
              <a:avLst/>
              <a:gdLst>
                <a:gd name="connsiteX0" fmla="*/ 175647 w 904067"/>
                <a:gd name="connsiteY0" fmla="*/ 30997 h 1146875"/>
                <a:gd name="connsiteX1" fmla="*/ 258305 w 904067"/>
                <a:gd name="connsiteY1" fmla="*/ 0 h 1146875"/>
                <a:gd name="connsiteX2" fmla="*/ 356461 w 904067"/>
                <a:gd name="connsiteY2" fmla="*/ 30997 h 1146875"/>
                <a:gd name="connsiteX3" fmla="*/ 382291 w 904067"/>
                <a:gd name="connsiteY3" fmla="*/ 108488 h 1146875"/>
                <a:gd name="connsiteX4" fmla="*/ 444284 w 904067"/>
                <a:gd name="connsiteY4" fmla="*/ 134319 h 1146875"/>
                <a:gd name="connsiteX5" fmla="*/ 635430 w 904067"/>
                <a:gd name="connsiteY5" fmla="*/ 346129 h 1146875"/>
                <a:gd name="connsiteX6" fmla="*/ 754250 w 904067"/>
                <a:gd name="connsiteY6" fmla="*/ 676760 h 1146875"/>
                <a:gd name="connsiteX7" fmla="*/ 743918 w 904067"/>
                <a:gd name="connsiteY7" fmla="*/ 785248 h 1146875"/>
                <a:gd name="connsiteX8" fmla="*/ 904067 w 904067"/>
                <a:gd name="connsiteY8" fmla="*/ 1022888 h 1146875"/>
                <a:gd name="connsiteX9" fmla="*/ 842074 w 904067"/>
                <a:gd name="connsiteY9" fmla="*/ 1038387 h 1146875"/>
                <a:gd name="connsiteX10" fmla="*/ 842074 w 904067"/>
                <a:gd name="connsiteY10" fmla="*/ 1074549 h 1146875"/>
                <a:gd name="connsiteX11" fmla="*/ 552773 w 904067"/>
                <a:gd name="connsiteY11" fmla="*/ 1146875 h 1146875"/>
                <a:gd name="connsiteX12" fmla="*/ 454617 w 904067"/>
                <a:gd name="connsiteY12" fmla="*/ 873071 h 1146875"/>
                <a:gd name="connsiteX13" fmla="*/ 51661 w 904067"/>
                <a:gd name="connsiteY13" fmla="*/ 986726 h 1146875"/>
                <a:gd name="connsiteX14" fmla="*/ 0 w 904067"/>
                <a:gd name="connsiteY14" fmla="*/ 795580 h 1146875"/>
                <a:gd name="connsiteX15" fmla="*/ 397789 w 904067"/>
                <a:gd name="connsiteY15" fmla="*/ 692258 h 1146875"/>
                <a:gd name="connsiteX16" fmla="*/ 175647 w 904067"/>
                <a:gd name="connsiteY16" fmla="*/ 30997 h 114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067" h="1146875">
                  <a:moveTo>
                    <a:pt x="175647" y="30997"/>
                  </a:moveTo>
                  <a:lnTo>
                    <a:pt x="258305" y="0"/>
                  </a:lnTo>
                  <a:lnTo>
                    <a:pt x="356461" y="30997"/>
                  </a:lnTo>
                  <a:lnTo>
                    <a:pt x="382291" y="108488"/>
                  </a:lnTo>
                  <a:lnTo>
                    <a:pt x="444284" y="134319"/>
                  </a:lnTo>
                  <a:lnTo>
                    <a:pt x="635430" y="346129"/>
                  </a:lnTo>
                  <a:lnTo>
                    <a:pt x="754250" y="676760"/>
                  </a:lnTo>
                  <a:lnTo>
                    <a:pt x="743918" y="785248"/>
                  </a:lnTo>
                  <a:lnTo>
                    <a:pt x="904067" y="1022888"/>
                  </a:lnTo>
                  <a:lnTo>
                    <a:pt x="842074" y="1038387"/>
                  </a:lnTo>
                  <a:lnTo>
                    <a:pt x="842074" y="1074549"/>
                  </a:lnTo>
                  <a:lnTo>
                    <a:pt x="552773" y="1146875"/>
                  </a:lnTo>
                  <a:lnTo>
                    <a:pt x="454617" y="873071"/>
                  </a:lnTo>
                  <a:lnTo>
                    <a:pt x="51661" y="986726"/>
                  </a:lnTo>
                  <a:lnTo>
                    <a:pt x="0" y="795580"/>
                  </a:lnTo>
                  <a:lnTo>
                    <a:pt x="397789" y="692258"/>
                  </a:lnTo>
                  <a:lnTo>
                    <a:pt x="175647" y="30997"/>
                  </a:ln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7185" name="フリーフォーム 7184"/>
            <p:cNvSpPr/>
            <p:nvPr/>
          </p:nvSpPr>
          <p:spPr>
            <a:xfrm>
              <a:off x="5713708" y="5450237"/>
              <a:ext cx="718089" cy="552773"/>
            </a:xfrm>
            <a:custGeom>
              <a:avLst/>
              <a:gdLst>
                <a:gd name="connsiteX0" fmla="*/ 134319 w 718089"/>
                <a:gd name="connsiteY0" fmla="*/ 0 h 552773"/>
                <a:gd name="connsiteX1" fmla="*/ 666428 w 718089"/>
                <a:gd name="connsiteY1" fmla="*/ 180814 h 552773"/>
                <a:gd name="connsiteX2" fmla="*/ 718089 w 718089"/>
                <a:gd name="connsiteY2" fmla="*/ 304800 h 552773"/>
                <a:gd name="connsiteX3" fmla="*/ 676760 w 718089"/>
                <a:gd name="connsiteY3" fmla="*/ 366794 h 552773"/>
                <a:gd name="connsiteX4" fmla="*/ 707756 w 718089"/>
                <a:gd name="connsiteY4" fmla="*/ 423621 h 552773"/>
                <a:gd name="connsiteX5" fmla="*/ 707756 w 718089"/>
                <a:gd name="connsiteY5" fmla="*/ 485614 h 552773"/>
                <a:gd name="connsiteX6" fmla="*/ 635431 w 718089"/>
                <a:gd name="connsiteY6" fmla="*/ 552773 h 552773"/>
                <a:gd name="connsiteX7" fmla="*/ 511445 w 718089"/>
                <a:gd name="connsiteY7" fmla="*/ 532109 h 552773"/>
                <a:gd name="connsiteX8" fmla="*/ 470116 w 718089"/>
                <a:gd name="connsiteY8" fmla="*/ 547607 h 552773"/>
                <a:gd name="connsiteX9" fmla="*/ 366794 w 718089"/>
                <a:gd name="connsiteY9" fmla="*/ 511444 h 552773"/>
                <a:gd name="connsiteX10" fmla="*/ 361628 w 718089"/>
                <a:gd name="connsiteY10" fmla="*/ 542441 h 552773"/>
                <a:gd name="connsiteX11" fmla="*/ 330631 w 718089"/>
                <a:gd name="connsiteY11" fmla="*/ 521777 h 552773"/>
                <a:gd name="connsiteX12" fmla="*/ 315133 w 718089"/>
                <a:gd name="connsiteY12" fmla="*/ 490780 h 552773"/>
                <a:gd name="connsiteX13" fmla="*/ 309967 w 718089"/>
                <a:gd name="connsiteY13" fmla="*/ 475282 h 552773"/>
                <a:gd name="connsiteX14" fmla="*/ 289302 w 718089"/>
                <a:gd name="connsiteY14" fmla="*/ 475282 h 552773"/>
                <a:gd name="connsiteX15" fmla="*/ 263472 w 718089"/>
                <a:gd name="connsiteY15" fmla="*/ 495946 h 552773"/>
                <a:gd name="connsiteX16" fmla="*/ 247973 w 718089"/>
                <a:gd name="connsiteY16" fmla="*/ 475282 h 552773"/>
                <a:gd name="connsiteX17" fmla="*/ 237641 w 718089"/>
                <a:gd name="connsiteY17" fmla="*/ 449451 h 552773"/>
                <a:gd name="connsiteX18" fmla="*/ 165316 w 718089"/>
                <a:gd name="connsiteY18" fmla="*/ 501112 h 552773"/>
                <a:gd name="connsiteX19" fmla="*/ 61994 w 718089"/>
                <a:gd name="connsiteY19" fmla="*/ 444285 h 552773"/>
                <a:gd name="connsiteX20" fmla="*/ 25831 w 718089"/>
                <a:gd name="connsiteY20" fmla="*/ 464949 h 552773"/>
                <a:gd name="connsiteX21" fmla="*/ 0 w 718089"/>
                <a:gd name="connsiteY21" fmla="*/ 428787 h 552773"/>
                <a:gd name="connsiteX22" fmla="*/ 30997 w 718089"/>
                <a:gd name="connsiteY22" fmla="*/ 377126 h 552773"/>
                <a:gd name="connsiteX23" fmla="*/ 51661 w 718089"/>
                <a:gd name="connsiteY23" fmla="*/ 377126 h 552773"/>
                <a:gd name="connsiteX24" fmla="*/ 165316 w 718089"/>
                <a:gd name="connsiteY24" fmla="*/ 149817 h 552773"/>
                <a:gd name="connsiteX25" fmla="*/ 103323 w 718089"/>
                <a:gd name="connsiteY25" fmla="*/ 123987 h 552773"/>
                <a:gd name="connsiteX26" fmla="*/ 134319 w 718089"/>
                <a:gd name="connsiteY26" fmla="*/ 0 h 5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8089" h="552773">
                  <a:moveTo>
                    <a:pt x="134319" y="0"/>
                  </a:moveTo>
                  <a:lnTo>
                    <a:pt x="666428" y="180814"/>
                  </a:lnTo>
                  <a:lnTo>
                    <a:pt x="718089" y="304800"/>
                  </a:lnTo>
                  <a:lnTo>
                    <a:pt x="676760" y="366794"/>
                  </a:lnTo>
                  <a:lnTo>
                    <a:pt x="707756" y="423621"/>
                  </a:lnTo>
                  <a:lnTo>
                    <a:pt x="707756" y="485614"/>
                  </a:lnTo>
                  <a:lnTo>
                    <a:pt x="635431" y="552773"/>
                  </a:lnTo>
                  <a:lnTo>
                    <a:pt x="511445" y="532109"/>
                  </a:lnTo>
                  <a:lnTo>
                    <a:pt x="470116" y="547607"/>
                  </a:lnTo>
                  <a:lnTo>
                    <a:pt x="366794" y="511444"/>
                  </a:lnTo>
                  <a:lnTo>
                    <a:pt x="361628" y="542441"/>
                  </a:lnTo>
                  <a:lnTo>
                    <a:pt x="330631" y="521777"/>
                  </a:lnTo>
                  <a:lnTo>
                    <a:pt x="315133" y="490780"/>
                  </a:lnTo>
                  <a:lnTo>
                    <a:pt x="309967" y="475282"/>
                  </a:lnTo>
                  <a:lnTo>
                    <a:pt x="289302" y="475282"/>
                  </a:lnTo>
                  <a:lnTo>
                    <a:pt x="263472" y="495946"/>
                  </a:lnTo>
                  <a:lnTo>
                    <a:pt x="247973" y="475282"/>
                  </a:lnTo>
                  <a:lnTo>
                    <a:pt x="237641" y="449451"/>
                  </a:lnTo>
                  <a:lnTo>
                    <a:pt x="165316" y="501112"/>
                  </a:lnTo>
                  <a:lnTo>
                    <a:pt x="61994" y="444285"/>
                  </a:lnTo>
                  <a:lnTo>
                    <a:pt x="25831" y="464949"/>
                  </a:lnTo>
                  <a:lnTo>
                    <a:pt x="0" y="428787"/>
                  </a:lnTo>
                  <a:lnTo>
                    <a:pt x="30997" y="377126"/>
                  </a:lnTo>
                  <a:lnTo>
                    <a:pt x="51661" y="377126"/>
                  </a:lnTo>
                  <a:lnTo>
                    <a:pt x="165316" y="149817"/>
                  </a:lnTo>
                  <a:lnTo>
                    <a:pt x="103323" y="123987"/>
                  </a:lnTo>
                  <a:lnTo>
                    <a:pt x="134319" y="0"/>
                  </a:lnTo>
                  <a:close/>
                </a:path>
              </a:pathLst>
            </a:custGeom>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7186" name="フリーフォーム 7185"/>
            <p:cNvSpPr/>
            <p:nvPr/>
          </p:nvSpPr>
          <p:spPr>
            <a:xfrm>
              <a:off x="4303363" y="4246536"/>
              <a:ext cx="1524000" cy="1720311"/>
            </a:xfrm>
            <a:custGeom>
              <a:avLst/>
              <a:gdLst>
                <a:gd name="connsiteX0" fmla="*/ 232474 w 1524000"/>
                <a:gd name="connsiteY0" fmla="*/ 1477505 h 1720311"/>
                <a:gd name="connsiteX1" fmla="*/ 237640 w 1524000"/>
                <a:gd name="connsiteY1" fmla="*/ 1208867 h 1720311"/>
                <a:gd name="connsiteX2" fmla="*/ 196312 w 1524000"/>
                <a:gd name="connsiteY2" fmla="*/ 687091 h 1720311"/>
                <a:gd name="connsiteX3" fmla="*/ 160149 w 1524000"/>
                <a:gd name="connsiteY3" fmla="*/ 557939 h 1720311"/>
                <a:gd name="connsiteX4" fmla="*/ 0 w 1524000"/>
                <a:gd name="connsiteY4" fmla="*/ 72325 h 1720311"/>
                <a:gd name="connsiteX5" fmla="*/ 299634 w 1524000"/>
                <a:gd name="connsiteY5" fmla="*/ 5166 h 1720311"/>
                <a:gd name="connsiteX6" fmla="*/ 335796 w 1524000"/>
                <a:gd name="connsiteY6" fmla="*/ 46495 h 1720311"/>
                <a:gd name="connsiteX7" fmla="*/ 361627 w 1524000"/>
                <a:gd name="connsiteY7" fmla="*/ 0 h 1720311"/>
                <a:gd name="connsiteX8" fmla="*/ 377125 w 1524000"/>
                <a:gd name="connsiteY8" fmla="*/ 139484 h 1720311"/>
                <a:gd name="connsiteX9" fmla="*/ 423620 w 1524000"/>
                <a:gd name="connsiteY9" fmla="*/ 165315 h 1720311"/>
                <a:gd name="connsiteX10" fmla="*/ 485613 w 1524000"/>
                <a:gd name="connsiteY10" fmla="*/ 149817 h 1720311"/>
                <a:gd name="connsiteX11" fmla="*/ 516610 w 1524000"/>
                <a:gd name="connsiteY11" fmla="*/ 201478 h 1720311"/>
                <a:gd name="connsiteX12" fmla="*/ 583769 w 1524000"/>
                <a:gd name="connsiteY12" fmla="*/ 211810 h 1720311"/>
                <a:gd name="connsiteX13" fmla="*/ 656095 w 1524000"/>
                <a:gd name="connsiteY13" fmla="*/ 232474 h 1720311"/>
                <a:gd name="connsiteX14" fmla="*/ 650929 w 1524000"/>
                <a:gd name="connsiteY14" fmla="*/ 268637 h 1720311"/>
                <a:gd name="connsiteX15" fmla="*/ 676759 w 1524000"/>
                <a:gd name="connsiteY15" fmla="*/ 299633 h 1720311"/>
                <a:gd name="connsiteX16" fmla="*/ 666427 w 1524000"/>
                <a:gd name="connsiteY16" fmla="*/ 320298 h 1720311"/>
                <a:gd name="connsiteX17" fmla="*/ 774915 w 1524000"/>
                <a:gd name="connsiteY17" fmla="*/ 366793 h 1720311"/>
                <a:gd name="connsiteX18" fmla="*/ 836908 w 1524000"/>
                <a:gd name="connsiteY18" fmla="*/ 278969 h 1720311"/>
                <a:gd name="connsiteX19" fmla="*/ 971227 w 1524000"/>
                <a:gd name="connsiteY19" fmla="*/ 377125 h 1720311"/>
                <a:gd name="connsiteX20" fmla="*/ 1074549 w 1524000"/>
                <a:gd name="connsiteY20" fmla="*/ 377125 h 1720311"/>
                <a:gd name="connsiteX21" fmla="*/ 1157206 w 1524000"/>
                <a:gd name="connsiteY21" fmla="*/ 408122 h 1720311"/>
                <a:gd name="connsiteX22" fmla="*/ 1208868 w 1524000"/>
                <a:gd name="connsiteY22" fmla="*/ 454617 h 1720311"/>
                <a:gd name="connsiteX23" fmla="*/ 1286359 w 1524000"/>
                <a:gd name="connsiteY23" fmla="*/ 625098 h 1720311"/>
                <a:gd name="connsiteX24" fmla="*/ 1090047 w 1524000"/>
                <a:gd name="connsiteY24" fmla="*/ 940230 h 1720311"/>
                <a:gd name="connsiteX25" fmla="*/ 1524000 w 1524000"/>
                <a:gd name="connsiteY25" fmla="*/ 1203701 h 1720311"/>
                <a:gd name="connsiteX26" fmla="*/ 1482671 w 1524000"/>
                <a:gd name="connsiteY26" fmla="*/ 1374183 h 1720311"/>
                <a:gd name="connsiteX27" fmla="*/ 1462006 w 1524000"/>
                <a:gd name="connsiteY27" fmla="*/ 1374183 h 1720311"/>
                <a:gd name="connsiteX28" fmla="*/ 1462006 w 1524000"/>
                <a:gd name="connsiteY28" fmla="*/ 1374183 h 1720311"/>
                <a:gd name="connsiteX29" fmla="*/ 1451674 w 1524000"/>
                <a:gd name="connsiteY29" fmla="*/ 1431010 h 1720311"/>
                <a:gd name="connsiteX30" fmla="*/ 1405179 w 1524000"/>
                <a:gd name="connsiteY30" fmla="*/ 1405179 h 1720311"/>
                <a:gd name="connsiteX31" fmla="*/ 1317356 w 1524000"/>
                <a:gd name="connsiteY31" fmla="*/ 1327688 h 1720311"/>
                <a:gd name="connsiteX32" fmla="*/ 1281193 w 1524000"/>
                <a:gd name="connsiteY32" fmla="*/ 1353518 h 1720311"/>
                <a:gd name="connsiteX33" fmla="*/ 1053884 w 1524000"/>
                <a:gd name="connsiteY33" fmla="*/ 1265695 h 1720311"/>
                <a:gd name="connsiteX34" fmla="*/ 986725 w 1524000"/>
                <a:gd name="connsiteY34" fmla="*/ 1281193 h 1720311"/>
                <a:gd name="connsiteX35" fmla="*/ 960895 w 1524000"/>
                <a:gd name="connsiteY35" fmla="*/ 1276027 h 1720311"/>
                <a:gd name="connsiteX36" fmla="*/ 878237 w 1524000"/>
                <a:gd name="connsiteY36" fmla="*/ 1451674 h 1720311"/>
                <a:gd name="connsiteX37" fmla="*/ 769749 w 1524000"/>
                <a:gd name="connsiteY37" fmla="*/ 1591159 h 1720311"/>
                <a:gd name="connsiteX38" fmla="*/ 697423 w 1524000"/>
                <a:gd name="connsiteY38" fmla="*/ 1720311 h 1720311"/>
                <a:gd name="connsiteX39" fmla="*/ 413288 w 1524000"/>
                <a:gd name="connsiteY39" fmla="*/ 1591159 h 1720311"/>
                <a:gd name="connsiteX40" fmla="*/ 361627 w 1524000"/>
                <a:gd name="connsiteY40" fmla="*/ 1467172 h 1720311"/>
                <a:gd name="connsiteX41" fmla="*/ 232474 w 1524000"/>
                <a:gd name="connsiteY41" fmla="*/ 1477505 h 172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24000" h="1720311">
                  <a:moveTo>
                    <a:pt x="232474" y="1477505"/>
                  </a:moveTo>
                  <a:lnTo>
                    <a:pt x="237640" y="1208867"/>
                  </a:lnTo>
                  <a:lnTo>
                    <a:pt x="196312" y="687091"/>
                  </a:lnTo>
                  <a:lnTo>
                    <a:pt x="160149" y="557939"/>
                  </a:lnTo>
                  <a:lnTo>
                    <a:pt x="0" y="72325"/>
                  </a:lnTo>
                  <a:lnTo>
                    <a:pt x="299634" y="5166"/>
                  </a:lnTo>
                  <a:lnTo>
                    <a:pt x="335796" y="46495"/>
                  </a:lnTo>
                  <a:lnTo>
                    <a:pt x="361627" y="0"/>
                  </a:lnTo>
                  <a:lnTo>
                    <a:pt x="377125" y="139484"/>
                  </a:lnTo>
                  <a:lnTo>
                    <a:pt x="423620" y="165315"/>
                  </a:lnTo>
                  <a:lnTo>
                    <a:pt x="485613" y="149817"/>
                  </a:lnTo>
                  <a:lnTo>
                    <a:pt x="516610" y="201478"/>
                  </a:lnTo>
                  <a:lnTo>
                    <a:pt x="583769" y="211810"/>
                  </a:lnTo>
                  <a:lnTo>
                    <a:pt x="656095" y="232474"/>
                  </a:lnTo>
                  <a:lnTo>
                    <a:pt x="650929" y="268637"/>
                  </a:lnTo>
                  <a:lnTo>
                    <a:pt x="676759" y="299633"/>
                  </a:lnTo>
                  <a:lnTo>
                    <a:pt x="666427" y="320298"/>
                  </a:lnTo>
                  <a:lnTo>
                    <a:pt x="774915" y="366793"/>
                  </a:lnTo>
                  <a:lnTo>
                    <a:pt x="836908" y="278969"/>
                  </a:lnTo>
                  <a:lnTo>
                    <a:pt x="971227" y="377125"/>
                  </a:lnTo>
                  <a:lnTo>
                    <a:pt x="1074549" y="377125"/>
                  </a:lnTo>
                  <a:lnTo>
                    <a:pt x="1157206" y="408122"/>
                  </a:lnTo>
                  <a:lnTo>
                    <a:pt x="1208868" y="454617"/>
                  </a:lnTo>
                  <a:lnTo>
                    <a:pt x="1286359" y="625098"/>
                  </a:lnTo>
                  <a:lnTo>
                    <a:pt x="1090047" y="940230"/>
                  </a:lnTo>
                  <a:lnTo>
                    <a:pt x="1524000" y="1203701"/>
                  </a:lnTo>
                  <a:lnTo>
                    <a:pt x="1482671" y="1374183"/>
                  </a:lnTo>
                  <a:lnTo>
                    <a:pt x="1462006" y="1374183"/>
                  </a:lnTo>
                  <a:lnTo>
                    <a:pt x="1462006" y="1374183"/>
                  </a:lnTo>
                  <a:lnTo>
                    <a:pt x="1451674" y="1431010"/>
                  </a:lnTo>
                  <a:lnTo>
                    <a:pt x="1405179" y="1405179"/>
                  </a:lnTo>
                  <a:lnTo>
                    <a:pt x="1317356" y="1327688"/>
                  </a:lnTo>
                  <a:lnTo>
                    <a:pt x="1281193" y="1353518"/>
                  </a:lnTo>
                  <a:lnTo>
                    <a:pt x="1053884" y="1265695"/>
                  </a:lnTo>
                  <a:lnTo>
                    <a:pt x="986725" y="1281193"/>
                  </a:lnTo>
                  <a:lnTo>
                    <a:pt x="960895" y="1276027"/>
                  </a:lnTo>
                  <a:lnTo>
                    <a:pt x="878237" y="1451674"/>
                  </a:lnTo>
                  <a:lnTo>
                    <a:pt x="769749" y="1591159"/>
                  </a:lnTo>
                  <a:lnTo>
                    <a:pt x="697423" y="1720311"/>
                  </a:lnTo>
                  <a:lnTo>
                    <a:pt x="413288" y="1591159"/>
                  </a:lnTo>
                  <a:lnTo>
                    <a:pt x="361627" y="1467172"/>
                  </a:lnTo>
                  <a:lnTo>
                    <a:pt x="232474" y="1477505"/>
                  </a:lnTo>
                  <a:close/>
                </a:path>
              </a:pathLst>
            </a:custGeom>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grpSp>
      <p:sp>
        <p:nvSpPr>
          <p:cNvPr id="13" name="線吹き出し 2 (枠付き) 12"/>
          <p:cNvSpPr/>
          <p:nvPr/>
        </p:nvSpPr>
        <p:spPr>
          <a:xfrm>
            <a:off x="6658721" y="3016491"/>
            <a:ext cx="2142521" cy="488377"/>
          </a:xfrm>
          <a:prstGeom prst="borderCallout2">
            <a:avLst>
              <a:gd name="adj1" fmla="val 50444"/>
              <a:gd name="adj2" fmla="val -362"/>
              <a:gd name="adj3" fmla="val 51046"/>
              <a:gd name="adj4" fmla="val -33350"/>
              <a:gd name="adj5" fmla="val 245000"/>
              <a:gd name="adj6" fmla="val -69446"/>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dirty="0" smtClean="0">
                <a:solidFill>
                  <a:sysClr val="windowText" lastClr="000000"/>
                </a:solidFill>
              </a:rPr>
              <a:t>　　　スーパーまるも</a:t>
            </a:r>
            <a:endParaRPr lang="ja-JP" altLang="en-US" dirty="0">
              <a:solidFill>
                <a:sysClr val="windowText" lastClr="000000"/>
              </a:solidFill>
            </a:endParaRPr>
          </a:p>
        </p:txBody>
      </p:sp>
      <p:sp>
        <p:nvSpPr>
          <p:cNvPr id="36" name="線吹き出し 2 (枠付き) 35"/>
          <p:cNvSpPr/>
          <p:nvPr/>
        </p:nvSpPr>
        <p:spPr>
          <a:xfrm>
            <a:off x="1076709" y="5922360"/>
            <a:ext cx="2608017" cy="518281"/>
          </a:xfrm>
          <a:prstGeom prst="borderCallout2">
            <a:avLst>
              <a:gd name="adj1" fmla="val 80726"/>
              <a:gd name="adj2" fmla="val 100889"/>
              <a:gd name="adj3" fmla="val 83514"/>
              <a:gd name="adj4" fmla="val 210021"/>
              <a:gd name="adj5" fmla="val 33716"/>
              <a:gd name="adj6" fmla="val 21772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b="1" dirty="0" smtClean="0">
                <a:solidFill>
                  <a:sysClr val="windowText" lastClr="000000"/>
                </a:solidFill>
              </a:rPr>
              <a:t>　　 土浦野菜センター</a:t>
            </a:r>
            <a:endParaRPr lang="ja-JP" altLang="en-US" sz="2000" b="1" dirty="0">
              <a:solidFill>
                <a:sysClr val="windowText" lastClr="000000"/>
              </a:solidFill>
            </a:endParaRPr>
          </a:p>
        </p:txBody>
      </p:sp>
      <p:sp>
        <p:nvSpPr>
          <p:cNvPr id="45" name="線吹き出し 2 (枠付き) 44"/>
          <p:cNvSpPr/>
          <p:nvPr/>
        </p:nvSpPr>
        <p:spPr>
          <a:xfrm>
            <a:off x="7033265" y="4422648"/>
            <a:ext cx="1790789" cy="541961"/>
          </a:xfrm>
          <a:prstGeom prst="borderCallout2">
            <a:avLst>
              <a:gd name="adj1" fmla="val 20342"/>
              <a:gd name="adj2" fmla="val -5763"/>
              <a:gd name="adj3" fmla="val 21268"/>
              <a:gd name="adj4" fmla="val -14502"/>
              <a:gd name="adj5" fmla="val 151390"/>
              <a:gd name="adj6" fmla="val -55468"/>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dirty="0" smtClean="0">
                <a:solidFill>
                  <a:sysClr val="windowText" lastClr="000000"/>
                </a:solidFill>
              </a:rPr>
              <a:t>　　  新協同病院</a:t>
            </a:r>
            <a:endParaRPr lang="ja-JP" altLang="en-US" dirty="0">
              <a:solidFill>
                <a:sysClr val="windowText" lastClr="000000"/>
              </a:solidFill>
            </a:endParaRPr>
          </a:p>
        </p:txBody>
      </p:sp>
      <p:pic>
        <p:nvPicPr>
          <p:cNvPr id="6" name="図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1569" y="3026492"/>
            <a:ext cx="454351" cy="454351"/>
          </a:xfrm>
          <a:prstGeom prst="rect">
            <a:avLst/>
          </a:prstGeom>
        </p:spPr>
      </p:pic>
      <p:sp>
        <p:nvSpPr>
          <p:cNvPr id="35" name="角丸四角形 34"/>
          <p:cNvSpPr/>
          <p:nvPr/>
        </p:nvSpPr>
        <p:spPr>
          <a:xfrm>
            <a:off x="55875" y="158731"/>
            <a:ext cx="9016796" cy="46398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弦楽器</a:t>
            </a:r>
            <a:r>
              <a:rPr lang="ja-JP" altLang="en-US" sz="2400" b="1" dirty="0" smtClean="0">
                <a:solidFill>
                  <a:schemeClr val="tx1"/>
                </a:solidFill>
              </a:rPr>
              <a:t>タウン　おおつ野</a:t>
            </a:r>
            <a:endParaRPr lang="ja-JP" altLang="en-US" sz="2400" b="1" dirty="0">
              <a:solidFill>
                <a:schemeClr val="tx1"/>
              </a:solidFill>
            </a:endParaRPr>
          </a:p>
        </p:txBody>
      </p:sp>
      <p:sp>
        <p:nvSpPr>
          <p:cNvPr id="37" name="正方形/長方形 36"/>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40" name="図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56754" y="4468834"/>
            <a:ext cx="454351" cy="454351"/>
          </a:xfrm>
          <a:prstGeom prst="rect">
            <a:avLst/>
          </a:prstGeom>
        </p:spPr>
      </p:pic>
      <p:pic>
        <p:nvPicPr>
          <p:cNvPr id="41" name="図 4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6926" y="5968010"/>
            <a:ext cx="454351" cy="454351"/>
          </a:xfrm>
          <a:prstGeom prst="rect">
            <a:avLst/>
          </a:prstGeom>
        </p:spPr>
      </p:pic>
      <p:sp>
        <p:nvSpPr>
          <p:cNvPr id="29" name="線吹き出し 2 (枠付き) 28"/>
          <p:cNvSpPr/>
          <p:nvPr/>
        </p:nvSpPr>
        <p:spPr>
          <a:xfrm>
            <a:off x="503854" y="2340428"/>
            <a:ext cx="3173122" cy="1886019"/>
          </a:xfrm>
          <a:prstGeom prst="borderCallout2">
            <a:avLst>
              <a:gd name="adj1" fmla="val 48729"/>
              <a:gd name="adj2" fmla="val 98908"/>
              <a:gd name="adj3" fmla="val 49111"/>
              <a:gd name="adj4" fmla="val 105108"/>
              <a:gd name="adj5" fmla="val 114482"/>
              <a:gd name="adj6" fmla="val 118246"/>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土浦市内からの移住</a:t>
            </a:r>
            <a:endParaRPr lang="en-US" altLang="ja-JP" sz="2400" dirty="0">
              <a:solidFill>
                <a:schemeClr val="tx1"/>
              </a:solidFill>
            </a:endParaRPr>
          </a:p>
          <a:p>
            <a:pPr algn="ctr"/>
            <a:r>
              <a:rPr lang="ja-JP" altLang="en-US" sz="2400" dirty="0">
                <a:solidFill>
                  <a:schemeClr val="tx1"/>
                </a:solidFill>
              </a:rPr>
              <a:t>＋</a:t>
            </a:r>
            <a:endParaRPr lang="en-US" altLang="ja-JP" sz="2400" dirty="0">
              <a:solidFill>
                <a:schemeClr val="tx1"/>
              </a:solidFill>
            </a:endParaRPr>
          </a:p>
          <a:p>
            <a:pPr algn="ctr"/>
            <a:r>
              <a:rPr lang="ja-JP" altLang="en-US" sz="2400" dirty="0">
                <a:solidFill>
                  <a:schemeClr val="tx1"/>
                </a:solidFill>
              </a:rPr>
              <a:t>福島県からの</a:t>
            </a:r>
            <a:r>
              <a:rPr lang="ja-JP" altLang="en-US" sz="2400" dirty="0" smtClean="0">
                <a:solidFill>
                  <a:schemeClr val="tx1"/>
                </a:solidFill>
              </a:rPr>
              <a:t>移住</a:t>
            </a:r>
            <a:endParaRPr lang="en-US" altLang="ja-JP" sz="2400" dirty="0">
              <a:solidFill>
                <a:schemeClr val="tx1"/>
              </a:solidFill>
            </a:endParaRPr>
          </a:p>
        </p:txBody>
      </p:sp>
      <p:sp>
        <p:nvSpPr>
          <p:cNvPr id="31" name="フローチャート: 代替処理 15"/>
          <p:cNvSpPr/>
          <p:nvPr/>
        </p:nvSpPr>
        <p:spPr>
          <a:xfrm>
            <a:off x="463206" y="1754794"/>
            <a:ext cx="3217853" cy="554101"/>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solidFill>
                  <a:schemeClr val="tx1"/>
                </a:solidFill>
              </a:rPr>
              <a:t>住</a:t>
            </a:r>
          </a:p>
        </p:txBody>
      </p:sp>
      <p:sp>
        <p:nvSpPr>
          <p:cNvPr id="32" name="フローチャート: 代替処理 15"/>
          <p:cNvSpPr/>
          <p:nvPr/>
        </p:nvSpPr>
        <p:spPr>
          <a:xfrm>
            <a:off x="6628753" y="2430967"/>
            <a:ext cx="2172489" cy="571500"/>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solidFill>
                  <a:schemeClr val="tx1"/>
                </a:solidFill>
              </a:rPr>
              <a:t>住</a:t>
            </a:r>
          </a:p>
        </p:txBody>
      </p:sp>
      <p:sp>
        <p:nvSpPr>
          <p:cNvPr id="33" name="フローチャート: 代替処理 15"/>
          <p:cNvSpPr/>
          <p:nvPr/>
        </p:nvSpPr>
        <p:spPr>
          <a:xfrm>
            <a:off x="7033265" y="3835382"/>
            <a:ext cx="1790789" cy="563241"/>
          </a:xfrm>
          <a:prstGeom prst="flowChartAlternateProcess">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2400" b="1" dirty="0" smtClean="0">
                <a:solidFill>
                  <a:schemeClr val="tx1"/>
                </a:solidFill>
              </a:rPr>
              <a:t>医・職</a:t>
            </a:r>
            <a:endParaRPr lang="ja-JP" altLang="en-US" sz="2400" b="1" dirty="0">
              <a:solidFill>
                <a:schemeClr val="tx1"/>
              </a:solidFill>
            </a:endParaRPr>
          </a:p>
        </p:txBody>
      </p:sp>
      <p:sp>
        <p:nvSpPr>
          <p:cNvPr id="47" name="テキスト ボックス 46"/>
          <p:cNvSpPr txBox="1"/>
          <p:nvPr/>
        </p:nvSpPr>
        <p:spPr>
          <a:xfrm>
            <a:off x="5016967" y="6382784"/>
            <a:ext cx="4144141" cy="276999"/>
          </a:xfrm>
          <a:prstGeom prst="rect">
            <a:avLst/>
          </a:prstGeom>
          <a:noFill/>
        </p:spPr>
        <p:txBody>
          <a:bodyPr wrap="square" rtlCol="0">
            <a:spAutoFit/>
          </a:bodyPr>
          <a:lstStyle/>
          <a:p>
            <a:r>
              <a:rPr lang="en-US" altLang="ja-JP" sz="1200" dirty="0">
                <a:hlinkClick r:id="rId8"/>
              </a:rPr>
              <a:t>http://</a:t>
            </a:r>
            <a:r>
              <a:rPr lang="en-US" altLang="ja-JP" sz="1200" dirty="0" smtClean="0">
                <a:hlinkClick r:id="rId8"/>
              </a:rPr>
              <a:t>www.h-sokken.co.jp/tamura/tamurapage1.htm</a:t>
            </a:r>
            <a:r>
              <a:rPr lang="ja-JP" altLang="en-US" sz="1200" dirty="0" smtClean="0"/>
              <a:t>より引用</a:t>
            </a:r>
            <a:endParaRPr lang="en-US" altLang="ja-JP" sz="1200" dirty="0" smtClean="0"/>
          </a:p>
        </p:txBody>
      </p:sp>
      <p:grpSp>
        <p:nvGrpSpPr>
          <p:cNvPr id="38" name="グループ化 37"/>
          <p:cNvGrpSpPr/>
          <p:nvPr/>
        </p:nvGrpSpPr>
        <p:grpSpPr>
          <a:xfrm>
            <a:off x="-10646" y="622713"/>
            <a:ext cx="9709500" cy="6140238"/>
            <a:chOff x="-533761" y="659954"/>
            <a:chExt cx="9709500" cy="6251787"/>
          </a:xfrm>
        </p:grpSpPr>
        <p:sp>
          <p:nvSpPr>
            <p:cNvPr id="39" name="正方形/長方形 38"/>
            <p:cNvSpPr/>
            <p:nvPr/>
          </p:nvSpPr>
          <p:spPr>
            <a:xfrm>
              <a:off x="-533761" y="659954"/>
              <a:ext cx="9709500" cy="6251787"/>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a:p>
          </p:txBody>
        </p:sp>
        <p:sp>
          <p:nvSpPr>
            <p:cNvPr id="42" name="円/楕円 41"/>
            <p:cNvSpPr/>
            <p:nvPr/>
          </p:nvSpPr>
          <p:spPr>
            <a:xfrm>
              <a:off x="4479284" y="4532869"/>
              <a:ext cx="1514539" cy="1576242"/>
            </a:xfrm>
            <a:prstGeom prst="ellipse">
              <a:avLst/>
            </a:pr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t>医・職</a:t>
              </a:r>
              <a:endParaRPr lang="ja-JP" altLang="en-US" sz="2400" dirty="0"/>
            </a:p>
          </p:txBody>
        </p:sp>
        <p:sp>
          <p:nvSpPr>
            <p:cNvPr id="43" name="円/楕円 42"/>
            <p:cNvSpPr/>
            <p:nvPr/>
          </p:nvSpPr>
          <p:spPr>
            <a:xfrm>
              <a:off x="2834587" y="2709301"/>
              <a:ext cx="1950720" cy="3383280"/>
            </a:xfrm>
            <a:prstGeom prst="ellipse">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300" dirty="0"/>
                <a:t>住</a:t>
              </a:r>
            </a:p>
          </p:txBody>
        </p:sp>
        <p:sp>
          <p:nvSpPr>
            <p:cNvPr id="46" name="円/楕円 45"/>
            <p:cNvSpPr/>
            <p:nvPr/>
          </p:nvSpPr>
          <p:spPr>
            <a:xfrm>
              <a:off x="5795544" y="5349754"/>
              <a:ext cx="1105582" cy="1122343"/>
            </a:xfrm>
            <a:prstGeom prst="ellipse">
              <a:avLst/>
            </a:prstGeom>
            <a:solidFill>
              <a:schemeClr val="accent6">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300" dirty="0"/>
                <a:t>食</a:t>
              </a:r>
            </a:p>
          </p:txBody>
        </p:sp>
      </p:grpSp>
    </p:spTree>
    <p:extLst>
      <p:ext uri="{BB962C8B-B14F-4D97-AF65-F5344CB8AC3E}">
        <p14:creationId xmlns:p14="http://schemas.microsoft.com/office/powerpoint/2010/main" val="102394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テキスト ボックス 65"/>
          <p:cNvSpPr txBox="1"/>
          <p:nvPr/>
        </p:nvSpPr>
        <p:spPr>
          <a:xfrm>
            <a:off x="314479" y="926817"/>
            <a:ext cx="2339102" cy="523220"/>
          </a:xfrm>
          <a:prstGeom prst="rect">
            <a:avLst/>
          </a:prstGeom>
          <a:noFill/>
        </p:spPr>
        <p:txBody>
          <a:bodyPr wrap="none" rtlCol="0">
            <a:spAutoFit/>
          </a:bodyPr>
          <a:lstStyle/>
          <a:p>
            <a:r>
              <a:rPr lang="ja-JP" altLang="en-US" sz="2800" dirty="0" smtClean="0"/>
              <a:t>医職食住計画</a:t>
            </a:r>
            <a:endParaRPr lang="en-US" altLang="ja-JP" sz="2800" dirty="0" smtClean="0"/>
          </a:p>
        </p:txBody>
      </p:sp>
      <p:sp>
        <p:nvSpPr>
          <p:cNvPr id="64" name="フローチャート: 代替処理 15"/>
          <p:cNvSpPr/>
          <p:nvPr/>
        </p:nvSpPr>
        <p:spPr>
          <a:xfrm>
            <a:off x="1076708" y="5358772"/>
            <a:ext cx="2608018" cy="550191"/>
          </a:xfrm>
          <a:prstGeom prst="flowChartAlternateProcess">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a:solidFill>
                  <a:schemeClr val="tx1"/>
                </a:solidFill>
              </a:rPr>
              <a:t>食</a:t>
            </a:r>
          </a:p>
        </p:txBody>
      </p:sp>
      <p:grpSp>
        <p:nvGrpSpPr>
          <p:cNvPr id="7189" name="グループ化 7188"/>
          <p:cNvGrpSpPr/>
          <p:nvPr/>
        </p:nvGrpSpPr>
        <p:grpSpPr>
          <a:xfrm>
            <a:off x="2815633" y="990062"/>
            <a:ext cx="4874574" cy="5726946"/>
            <a:chOff x="2031608" y="623727"/>
            <a:chExt cx="4874574" cy="5726946"/>
          </a:xfrm>
        </p:grpSpPr>
        <p:grpSp>
          <p:nvGrpSpPr>
            <p:cNvPr id="7169" name="グループ化 7168"/>
            <p:cNvGrpSpPr/>
            <p:nvPr/>
          </p:nvGrpSpPr>
          <p:grpSpPr>
            <a:xfrm>
              <a:off x="2031608" y="623727"/>
              <a:ext cx="4874574" cy="5726946"/>
              <a:chOff x="2031608" y="623727"/>
              <a:chExt cx="4874574" cy="5726946"/>
            </a:xfrm>
          </p:grpSpPr>
          <p:sp>
            <p:nvSpPr>
              <p:cNvPr id="28" name="正方形/長方形 27"/>
              <p:cNvSpPr>
                <a:spLocks noChangeAspect="1"/>
              </p:cNvSpPr>
              <p:nvPr/>
            </p:nvSpPr>
            <p:spPr>
              <a:xfrm rot="20070305">
                <a:off x="2031608" y="623727"/>
                <a:ext cx="3848671" cy="5423874"/>
              </a:xfrm>
              <a:prstGeom prst="rect">
                <a:avLst/>
              </a:prstGeom>
              <a:blipFill>
                <a:blip r:embed="rId3" cstate="email">
                  <a:extLst>
                    <a:ext uri="{BEBA8EAE-BF5A-486C-A8C5-ECC9F3942E4B}">
                      <a14:imgProps xmlns:a14="http://schemas.microsoft.com/office/drawing/2010/main">
                        <a14:imgLayer r:embed="rId4">
                          <a14:imgEffect>
                            <a14:backgroundRemoval t="0" b="100000" l="0" r="100000">
                              <a14:foregroundMark x1="50887" y1="13454" x2="52660" y2="27601"/>
                              <a14:foregroundMark x1="17908" y1="19556" x2="21631" y2="21637"/>
                              <a14:foregroundMark x1="60638" y1="11096" x2="56738" y2="15257"/>
                              <a14:foregroundMark x1="83333" y1="21637" x2="45213" y2="2774"/>
                              <a14:foregroundMark x1="55851" y1="7767" x2="51773" y2="2635"/>
                              <a14:foregroundMark x1="45390" y1="2774" x2="34043" y2="1387"/>
                              <a14:foregroundMark x1="35461" y1="2219" x2="27482" y2="2358"/>
                              <a14:foregroundMark x1="28546" y1="2358" x2="5142" y2="5548"/>
                              <a14:foregroundMark x1="48227" y1="7490" x2="47695" y2="9847"/>
                              <a14:foregroundMark x1="30142" y1="4438" x2="28191" y2="6935"/>
                              <a14:foregroundMark x1="21986" y1="13731" x2="20035" y2="15950"/>
                              <a14:foregroundMark x1="43085" y1="49653" x2="39362" y2="59085"/>
                              <a14:foregroundMark x1="45745" y1="39112" x2="50000" y2="48128"/>
                              <a14:foregroundMark x1="24291" y1="75728" x2="46099" y2="75312"/>
                              <a14:foregroundMark x1="36348" y1="94591" x2="32979" y2="99861"/>
                              <a14:foregroundMark x1="51950" y1="2497" x2="57270" y2="2219"/>
                              <a14:foregroundMark x1="62057" y1="10264" x2="73404" y2="10125"/>
                              <a14:foregroundMark x1="82979" y1="21775" x2="90248" y2="22053"/>
                              <a14:foregroundMark x1="73050" y1="18863" x2="80319" y2="21637"/>
                              <a14:foregroundMark x1="15957" y1="5409" x2="20922" y2="4438"/>
                              <a14:foregroundMark x1="6383" y1="18585" x2="15780" y2="18447"/>
                              <a14:foregroundMark x1="22518" y1="26352" x2="31560" y2="26214"/>
                              <a14:foregroundMark x1="22518" y1="22330" x2="27128" y2="25520"/>
                              <a14:foregroundMark x1="39362" y1="28017" x2="47163" y2="27739"/>
                              <a14:foregroundMark x1="49113" y1="33010" x2="42730" y2="27739"/>
                              <a14:foregroundMark x1="22872" y1="90153" x2="18972" y2="93343"/>
                              <a14:foregroundMark x1="15248" y1="94175" x2="21277" y2="94036"/>
                            </a14:backgroundRemoval>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a:spLocks noChangeAspect="1"/>
              </p:cNvSpPr>
              <p:nvPr/>
            </p:nvSpPr>
            <p:spPr>
              <a:xfrm rot="20070305">
                <a:off x="4100219" y="4367439"/>
                <a:ext cx="2805963" cy="1983234"/>
              </a:xfrm>
              <a:prstGeom prst="rect">
                <a:avLst/>
              </a:prstGeom>
              <a:blipFill>
                <a:blip r:embed="rId5" cstate="email">
                  <a:extLst>
                    <a:ext uri="{BEBA8EAE-BF5A-486C-A8C5-ECC9F3942E4B}">
                      <a14:imgProps xmlns:a14="http://schemas.microsoft.com/office/drawing/2010/main">
                        <a14:imgLayer r:embed="rId6">
                          <a14:imgEffect>
                            <a14:backgroundRemoval t="383" b="100000" l="0" r="100000">
                              <a14:foregroundMark x1="49148" y1="36782" x2="54501" y2="47126"/>
                              <a14:foregroundMark x1="23844" y1="50192" x2="36983" y2="31801"/>
                              <a14:foregroundMark x1="34550" y1="59004" x2="41119" y2="45594"/>
                              <a14:foregroundMark x1="24088" y1="40996" x2="16788" y2="34100"/>
                            </a14:backgroundRemoval>
                          </a14:imgEffect>
                        </a14:imgLayer>
                      </a14:imgProps>
                    </a:ext>
                    <a:ext uri="{28A0092B-C50C-407E-A947-70E740481C1C}">
                      <a14:useLocalDpi xmlns:a14="http://schemas.microsoft.com/office/drawing/2010/main"/>
                    </a:ext>
                  </a:extLst>
                </a:blip>
                <a:srcRect/>
                <a:stretch>
                  <a:fillRect r="154" b="10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180" name="フリーフォーム 7179"/>
            <p:cNvSpPr/>
            <p:nvPr/>
          </p:nvSpPr>
          <p:spPr>
            <a:xfrm>
              <a:off x="3740258" y="3161654"/>
              <a:ext cx="904067" cy="1146875"/>
            </a:xfrm>
            <a:custGeom>
              <a:avLst/>
              <a:gdLst>
                <a:gd name="connsiteX0" fmla="*/ 175647 w 904067"/>
                <a:gd name="connsiteY0" fmla="*/ 30997 h 1146875"/>
                <a:gd name="connsiteX1" fmla="*/ 258305 w 904067"/>
                <a:gd name="connsiteY1" fmla="*/ 0 h 1146875"/>
                <a:gd name="connsiteX2" fmla="*/ 356461 w 904067"/>
                <a:gd name="connsiteY2" fmla="*/ 30997 h 1146875"/>
                <a:gd name="connsiteX3" fmla="*/ 382291 w 904067"/>
                <a:gd name="connsiteY3" fmla="*/ 108488 h 1146875"/>
                <a:gd name="connsiteX4" fmla="*/ 444284 w 904067"/>
                <a:gd name="connsiteY4" fmla="*/ 134319 h 1146875"/>
                <a:gd name="connsiteX5" fmla="*/ 635430 w 904067"/>
                <a:gd name="connsiteY5" fmla="*/ 346129 h 1146875"/>
                <a:gd name="connsiteX6" fmla="*/ 754250 w 904067"/>
                <a:gd name="connsiteY6" fmla="*/ 676760 h 1146875"/>
                <a:gd name="connsiteX7" fmla="*/ 743918 w 904067"/>
                <a:gd name="connsiteY7" fmla="*/ 785248 h 1146875"/>
                <a:gd name="connsiteX8" fmla="*/ 904067 w 904067"/>
                <a:gd name="connsiteY8" fmla="*/ 1022888 h 1146875"/>
                <a:gd name="connsiteX9" fmla="*/ 842074 w 904067"/>
                <a:gd name="connsiteY9" fmla="*/ 1038387 h 1146875"/>
                <a:gd name="connsiteX10" fmla="*/ 842074 w 904067"/>
                <a:gd name="connsiteY10" fmla="*/ 1074549 h 1146875"/>
                <a:gd name="connsiteX11" fmla="*/ 552773 w 904067"/>
                <a:gd name="connsiteY11" fmla="*/ 1146875 h 1146875"/>
                <a:gd name="connsiteX12" fmla="*/ 454617 w 904067"/>
                <a:gd name="connsiteY12" fmla="*/ 873071 h 1146875"/>
                <a:gd name="connsiteX13" fmla="*/ 51661 w 904067"/>
                <a:gd name="connsiteY13" fmla="*/ 986726 h 1146875"/>
                <a:gd name="connsiteX14" fmla="*/ 0 w 904067"/>
                <a:gd name="connsiteY14" fmla="*/ 795580 h 1146875"/>
                <a:gd name="connsiteX15" fmla="*/ 397789 w 904067"/>
                <a:gd name="connsiteY15" fmla="*/ 692258 h 1146875"/>
                <a:gd name="connsiteX16" fmla="*/ 175647 w 904067"/>
                <a:gd name="connsiteY16" fmla="*/ 30997 h 114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067" h="1146875">
                  <a:moveTo>
                    <a:pt x="175647" y="30997"/>
                  </a:moveTo>
                  <a:lnTo>
                    <a:pt x="258305" y="0"/>
                  </a:lnTo>
                  <a:lnTo>
                    <a:pt x="356461" y="30997"/>
                  </a:lnTo>
                  <a:lnTo>
                    <a:pt x="382291" y="108488"/>
                  </a:lnTo>
                  <a:lnTo>
                    <a:pt x="444284" y="134319"/>
                  </a:lnTo>
                  <a:lnTo>
                    <a:pt x="635430" y="346129"/>
                  </a:lnTo>
                  <a:lnTo>
                    <a:pt x="754250" y="676760"/>
                  </a:lnTo>
                  <a:lnTo>
                    <a:pt x="743918" y="785248"/>
                  </a:lnTo>
                  <a:lnTo>
                    <a:pt x="904067" y="1022888"/>
                  </a:lnTo>
                  <a:lnTo>
                    <a:pt x="842074" y="1038387"/>
                  </a:lnTo>
                  <a:lnTo>
                    <a:pt x="842074" y="1074549"/>
                  </a:lnTo>
                  <a:lnTo>
                    <a:pt x="552773" y="1146875"/>
                  </a:lnTo>
                  <a:lnTo>
                    <a:pt x="454617" y="873071"/>
                  </a:lnTo>
                  <a:lnTo>
                    <a:pt x="51661" y="986726"/>
                  </a:lnTo>
                  <a:lnTo>
                    <a:pt x="0" y="795580"/>
                  </a:lnTo>
                  <a:lnTo>
                    <a:pt x="397789" y="692258"/>
                  </a:lnTo>
                  <a:lnTo>
                    <a:pt x="175647" y="30997"/>
                  </a:ln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7185" name="フリーフォーム 7184"/>
            <p:cNvSpPr/>
            <p:nvPr/>
          </p:nvSpPr>
          <p:spPr>
            <a:xfrm>
              <a:off x="5713708" y="5450237"/>
              <a:ext cx="718089" cy="552773"/>
            </a:xfrm>
            <a:custGeom>
              <a:avLst/>
              <a:gdLst>
                <a:gd name="connsiteX0" fmla="*/ 134319 w 718089"/>
                <a:gd name="connsiteY0" fmla="*/ 0 h 552773"/>
                <a:gd name="connsiteX1" fmla="*/ 666428 w 718089"/>
                <a:gd name="connsiteY1" fmla="*/ 180814 h 552773"/>
                <a:gd name="connsiteX2" fmla="*/ 718089 w 718089"/>
                <a:gd name="connsiteY2" fmla="*/ 304800 h 552773"/>
                <a:gd name="connsiteX3" fmla="*/ 676760 w 718089"/>
                <a:gd name="connsiteY3" fmla="*/ 366794 h 552773"/>
                <a:gd name="connsiteX4" fmla="*/ 707756 w 718089"/>
                <a:gd name="connsiteY4" fmla="*/ 423621 h 552773"/>
                <a:gd name="connsiteX5" fmla="*/ 707756 w 718089"/>
                <a:gd name="connsiteY5" fmla="*/ 485614 h 552773"/>
                <a:gd name="connsiteX6" fmla="*/ 635431 w 718089"/>
                <a:gd name="connsiteY6" fmla="*/ 552773 h 552773"/>
                <a:gd name="connsiteX7" fmla="*/ 511445 w 718089"/>
                <a:gd name="connsiteY7" fmla="*/ 532109 h 552773"/>
                <a:gd name="connsiteX8" fmla="*/ 470116 w 718089"/>
                <a:gd name="connsiteY8" fmla="*/ 547607 h 552773"/>
                <a:gd name="connsiteX9" fmla="*/ 366794 w 718089"/>
                <a:gd name="connsiteY9" fmla="*/ 511444 h 552773"/>
                <a:gd name="connsiteX10" fmla="*/ 361628 w 718089"/>
                <a:gd name="connsiteY10" fmla="*/ 542441 h 552773"/>
                <a:gd name="connsiteX11" fmla="*/ 330631 w 718089"/>
                <a:gd name="connsiteY11" fmla="*/ 521777 h 552773"/>
                <a:gd name="connsiteX12" fmla="*/ 315133 w 718089"/>
                <a:gd name="connsiteY12" fmla="*/ 490780 h 552773"/>
                <a:gd name="connsiteX13" fmla="*/ 309967 w 718089"/>
                <a:gd name="connsiteY13" fmla="*/ 475282 h 552773"/>
                <a:gd name="connsiteX14" fmla="*/ 289302 w 718089"/>
                <a:gd name="connsiteY14" fmla="*/ 475282 h 552773"/>
                <a:gd name="connsiteX15" fmla="*/ 263472 w 718089"/>
                <a:gd name="connsiteY15" fmla="*/ 495946 h 552773"/>
                <a:gd name="connsiteX16" fmla="*/ 247973 w 718089"/>
                <a:gd name="connsiteY16" fmla="*/ 475282 h 552773"/>
                <a:gd name="connsiteX17" fmla="*/ 237641 w 718089"/>
                <a:gd name="connsiteY17" fmla="*/ 449451 h 552773"/>
                <a:gd name="connsiteX18" fmla="*/ 165316 w 718089"/>
                <a:gd name="connsiteY18" fmla="*/ 501112 h 552773"/>
                <a:gd name="connsiteX19" fmla="*/ 61994 w 718089"/>
                <a:gd name="connsiteY19" fmla="*/ 444285 h 552773"/>
                <a:gd name="connsiteX20" fmla="*/ 25831 w 718089"/>
                <a:gd name="connsiteY20" fmla="*/ 464949 h 552773"/>
                <a:gd name="connsiteX21" fmla="*/ 0 w 718089"/>
                <a:gd name="connsiteY21" fmla="*/ 428787 h 552773"/>
                <a:gd name="connsiteX22" fmla="*/ 30997 w 718089"/>
                <a:gd name="connsiteY22" fmla="*/ 377126 h 552773"/>
                <a:gd name="connsiteX23" fmla="*/ 51661 w 718089"/>
                <a:gd name="connsiteY23" fmla="*/ 377126 h 552773"/>
                <a:gd name="connsiteX24" fmla="*/ 165316 w 718089"/>
                <a:gd name="connsiteY24" fmla="*/ 149817 h 552773"/>
                <a:gd name="connsiteX25" fmla="*/ 103323 w 718089"/>
                <a:gd name="connsiteY25" fmla="*/ 123987 h 552773"/>
                <a:gd name="connsiteX26" fmla="*/ 134319 w 718089"/>
                <a:gd name="connsiteY26" fmla="*/ 0 h 5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8089" h="552773">
                  <a:moveTo>
                    <a:pt x="134319" y="0"/>
                  </a:moveTo>
                  <a:lnTo>
                    <a:pt x="666428" y="180814"/>
                  </a:lnTo>
                  <a:lnTo>
                    <a:pt x="718089" y="304800"/>
                  </a:lnTo>
                  <a:lnTo>
                    <a:pt x="676760" y="366794"/>
                  </a:lnTo>
                  <a:lnTo>
                    <a:pt x="707756" y="423621"/>
                  </a:lnTo>
                  <a:lnTo>
                    <a:pt x="707756" y="485614"/>
                  </a:lnTo>
                  <a:lnTo>
                    <a:pt x="635431" y="552773"/>
                  </a:lnTo>
                  <a:lnTo>
                    <a:pt x="511445" y="532109"/>
                  </a:lnTo>
                  <a:lnTo>
                    <a:pt x="470116" y="547607"/>
                  </a:lnTo>
                  <a:lnTo>
                    <a:pt x="366794" y="511444"/>
                  </a:lnTo>
                  <a:lnTo>
                    <a:pt x="361628" y="542441"/>
                  </a:lnTo>
                  <a:lnTo>
                    <a:pt x="330631" y="521777"/>
                  </a:lnTo>
                  <a:lnTo>
                    <a:pt x="315133" y="490780"/>
                  </a:lnTo>
                  <a:lnTo>
                    <a:pt x="309967" y="475282"/>
                  </a:lnTo>
                  <a:lnTo>
                    <a:pt x="289302" y="475282"/>
                  </a:lnTo>
                  <a:lnTo>
                    <a:pt x="263472" y="495946"/>
                  </a:lnTo>
                  <a:lnTo>
                    <a:pt x="247973" y="475282"/>
                  </a:lnTo>
                  <a:lnTo>
                    <a:pt x="237641" y="449451"/>
                  </a:lnTo>
                  <a:lnTo>
                    <a:pt x="165316" y="501112"/>
                  </a:lnTo>
                  <a:lnTo>
                    <a:pt x="61994" y="444285"/>
                  </a:lnTo>
                  <a:lnTo>
                    <a:pt x="25831" y="464949"/>
                  </a:lnTo>
                  <a:lnTo>
                    <a:pt x="0" y="428787"/>
                  </a:lnTo>
                  <a:lnTo>
                    <a:pt x="30997" y="377126"/>
                  </a:lnTo>
                  <a:lnTo>
                    <a:pt x="51661" y="377126"/>
                  </a:lnTo>
                  <a:lnTo>
                    <a:pt x="165316" y="149817"/>
                  </a:lnTo>
                  <a:lnTo>
                    <a:pt x="103323" y="123987"/>
                  </a:lnTo>
                  <a:lnTo>
                    <a:pt x="134319" y="0"/>
                  </a:lnTo>
                  <a:close/>
                </a:path>
              </a:pathLst>
            </a:custGeom>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7186" name="フリーフォーム 7185"/>
            <p:cNvSpPr/>
            <p:nvPr/>
          </p:nvSpPr>
          <p:spPr>
            <a:xfrm>
              <a:off x="4303363" y="4246536"/>
              <a:ext cx="1524000" cy="1720311"/>
            </a:xfrm>
            <a:custGeom>
              <a:avLst/>
              <a:gdLst>
                <a:gd name="connsiteX0" fmla="*/ 232474 w 1524000"/>
                <a:gd name="connsiteY0" fmla="*/ 1477505 h 1720311"/>
                <a:gd name="connsiteX1" fmla="*/ 237640 w 1524000"/>
                <a:gd name="connsiteY1" fmla="*/ 1208867 h 1720311"/>
                <a:gd name="connsiteX2" fmla="*/ 196312 w 1524000"/>
                <a:gd name="connsiteY2" fmla="*/ 687091 h 1720311"/>
                <a:gd name="connsiteX3" fmla="*/ 160149 w 1524000"/>
                <a:gd name="connsiteY3" fmla="*/ 557939 h 1720311"/>
                <a:gd name="connsiteX4" fmla="*/ 0 w 1524000"/>
                <a:gd name="connsiteY4" fmla="*/ 72325 h 1720311"/>
                <a:gd name="connsiteX5" fmla="*/ 299634 w 1524000"/>
                <a:gd name="connsiteY5" fmla="*/ 5166 h 1720311"/>
                <a:gd name="connsiteX6" fmla="*/ 335796 w 1524000"/>
                <a:gd name="connsiteY6" fmla="*/ 46495 h 1720311"/>
                <a:gd name="connsiteX7" fmla="*/ 361627 w 1524000"/>
                <a:gd name="connsiteY7" fmla="*/ 0 h 1720311"/>
                <a:gd name="connsiteX8" fmla="*/ 377125 w 1524000"/>
                <a:gd name="connsiteY8" fmla="*/ 139484 h 1720311"/>
                <a:gd name="connsiteX9" fmla="*/ 423620 w 1524000"/>
                <a:gd name="connsiteY9" fmla="*/ 165315 h 1720311"/>
                <a:gd name="connsiteX10" fmla="*/ 485613 w 1524000"/>
                <a:gd name="connsiteY10" fmla="*/ 149817 h 1720311"/>
                <a:gd name="connsiteX11" fmla="*/ 516610 w 1524000"/>
                <a:gd name="connsiteY11" fmla="*/ 201478 h 1720311"/>
                <a:gd name="connsiteX12" fmla="*/ 583769 w 1524000"/>
                <a:gd name="connsiteY12" fmla="*/ 211810 h 1720311"/>
                <a:gd name="connsiteX13" fmla="*/ 656095 w 1524000"/>
                <a:gd name="connsiteY13" fmla="*/ 232474 h 1720311"/>
                <a:gd name="connsiteX14" fmla="*/ 650929 w 1524000"/>
                <a:gd name="connsiteY14" fmla="*/ 268637 h 1720311"/>
                <a:gd name="connsiteX15" fmla="*/ 676759 w 1524000"/>
                <a:gd name="connsiteY15" fmla="*/ 299633 h 1720311"/>
                <a:gd name="connsiteX16" fmla="*/ 666427 w 1524000"/>
                <a:gd name="connsiteY16" fmla="*/ 320298 h 1720311"/>
                <a:gd name="connsiteX17" fmla="*/ 774915 w 1524000"/>
                <a:gd name="connsiteY17" fmla="*/ 366793 h 1720311"/>
                <a:gd name="connsiteX18" fmla="*/ 836908 w 1524000"/>
                <a:gd name="connsiteY18" fmla="*/ 278969 h 1720311"/>
                <a:gd name="connsiteX19" fmla="*/ 971227 w 1524000"/>
                <a:gd name="connsiteY19" fmla="*/ 377125 h 1720311"/>
                <a:gd name="connsiteX20" fmla="*/ 1074549 w 1524000"/>
                <a:gd name="connsiteY20" fmla="*/ 377125 h 1720311"/>
                <a:gd name="connsiteX21" fmla="*/ 1157206 w 1524000"/>
                <a:gd name="connsiteY21" fmla="*/ 408122 h 1720311"/>
                <a:gd name="connsiteX22" fmla="*/ 1208868 w 1524000"/>
                <a:gd name="connsiteY22" fmla="*/ 454617 h 1720311"/>
                <a:gd name="connsiteX23" fmla="*/ 1286359 w 1524000"/>
                <a:gd name="connsiteY23" fmla="*/ 625098 h 1720311"/>
                <a:gd name="connsiteX24" fmla="*/ 1090047 w 1524000"/>
                <a:gd name="connsiteY24" fmla="*/ 940230 h 1720311"/>
                <a:gd name="connsiteX25" fmla="*/ 1524000 w 1524000"/>
                <a:gd name="connsiteY25" fmla="*/ 1203701 h 1720311"/>
                <a:gd name="connsiteX26" fmla="*/ 1482671 w 1524000"/>
                <a:gd name="connsiteY26" fmla="*/ 1374183 h 1720311"/>
                <a:gd name="connsiteX27" fmla="*/ 1462006 w 1524000"/>
                <a:gd name="connsiteY27" fmla="*/ 1374183 h 1720311"/>
                <a:gd name="connsiteX28" fmla="*/ 1462006 w 1524000"/>
                <a:gd name="connsiteY28" fmla="*/ 1374183 h 1720311"/>
                <a:gd name="connsiteX29" fmla="*/ 1451674 w 1524000"/>
                <a:gd name="connsiteY29" fmla="*/ 1431010 h 1720311"/>
                <a:gd name="connsiteX30" fmla="*/ 1405179 w 1524000"/>
                <a:gd name="connsiteY30" fmla="*/ 1405179 h 1720311"/>
                <a:gd name="connsiteX31" fmla="*/ 1317356 w 1524000"/>
                <a:gd name="connsiteY31" fmla="*/ 1327688 h 1720311"/>
                <a:gd name="connsiteX32" fmla="*/ 1281193 w 1524000"/>
                <a:gd name="connsiteY32" fmla="*/ 1353518 h 1720311"/>
                <a:gd name="connsiteX33" fmla="*/ 1053884 w 1524000"/>
                <a:gd name="connsiteY33" fmla="*/ 1265695 h 1720311"/>
                <a:gd name="connsiteX34" fmla="*/ 986725 w 1524000"/>
                <a:gd name="connsiteY34" fmla="*/ 1281193 h 1720311"/>
                <a:gd name="connsiteX35" fmla="*/ 960895 w 1524000"/>
                <a:gd name="connsiteY35" fmla="*/ 1276027 h 1720311"/>
                <a:gd name="connsiteX36" fmla="*/ 878237 w 1524000"/>
                <a:gd name="connsiteY36" fmla="*/ 1451674 h 1720311"/>
                <a:gd name="connsiteX37" fmla="*/ 769749 w 1524000"/>
                <a:gd name="connsiteY37" fmla="*/ 1591159 h 1720311"/>
                <a:gd name="connsiteX38" fmla="*/ 697423 w 1524000"/>
                <a:gd name="connsiteY38" fmla="*/ 1720311 h 1720311"/>
                <a:gd name="connsiteX39" fmla="*/ 413288 w 1524000"/>
                <a:gd name="connsiteY39" fmla="*/ 1591159 h 1720311"/>
                <a:gd name="connsiteX40" fmla="*/ 361627 w 1524000"/>
                <a:gd name="connsiteY40" fmla="*/ 1467172 h 1720311"/>
                <a:gd name="connsiteX41" fmla="*/ 232474 w 1524000"/>
                <a:gd name="connsiteY41" fmla="*/ 1477505 h 172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24000" h="1720311">
                  <a:moveTo>
                    <a:pt x="232474" y="1477505"/>
                  </a:moveTo>
                  <a:lnTo>
                    <a:pt x="237640" y="1208867"/>
                  </a:lnTo>
                  <a:lnTo>
                    <a:pt x="196312" y="687091"/>
                  </a:lnTo>
                  <a:lnTo>
                    <a:pt x="160149" y="557939"/>
                  </a:lnTo>
                  <a:lnTo>
                    <a:pt x="0" y="72325"/>
                  </a:lnTo>
                  <a:lnTo>
                    <a:pt x="299634" y="5166"/>
                  </a:lnTo>
                  <a:lnTo>
                    <a:pt x="335796" y="46495"/>
                  </a:lnTo>
                  <a:lnTo>
                    <a:pt x="361627" y="0"/>
                  </a:lnTo>
                  <a:lnTo>
                    <a:pt x="377125" y="139484"/>
                  </a:lnTo>
                  <a:lnTo>
                    <a:pt x="423620" y="165315"/>
                  </a:lnTo>
                  <a:lnTo>
                    <a:pt x="485613" y="149817"/>
                  </a:lnTo>
                  <a:lnTo>
                    <a:pt x="516610" y="201478"/>
                  </a:lnTo>
                  <a:lnTo>
                    <a:pt x="583769" y="211810"/>
                  </a:lnTo>
                  <a:lnTo>
                    <a:pt x="656095" y="232474"/>
                  </a:lnTo>
                  <a:lnTo>
                    <a:pt x="650929" y="268637"/>
                  </a:lnTo>
                  <a:lnTo>
                    <a:pt x="676759" y="299633"/>
                  </a:lnTo>
                  <a:lnTo>
                    <a:pt x="666427" y="320298"/>
                  </a:lnTo>
                  <a:lnTo>
                    <a:pt x="774915" y="366793"/>
                  </a:lnTo>
                  <a:lnTo>
                    <a:pt x="836908" y="278969"/>
                  </a:lnTo>
                  <a:lnTo>
                    <a:pt x="971227" y="377125"/>
                  </a:lnTo>
                  <a:lnTo>
                    <a:pt x="1074549" y="377125"/>
                  </a:lnTo>
                  <a:lnTo>
                    <a:pt x="1157206" y="408122"/>
                  </a:lnTo>
                  <a:lnTo>
                    <a:pt x="1208868" y="454617"/>
                  </a:lnTo>
                  <a:lnTo>
                    <a:pt x="1286359" y="625098"/>
                  </a:lnTo>
                  <a:lnTo>
                    <a:pt x="1090047" y="940230"/>
                  </a:lnTo>
                  <a:lnTo>
                    <a:pt x="1524000" y="1203701"/>
                  </a:lnTo>
                  <a:lnTo>
                    <a:pt x="1482671" y="1374183"/>
                  </a:lnTo>
                  <a:lnTo>
                    <a:pt x="1462006" y="1374183"/>
                  </a:lnTo>
                  <a:lnTo>
                    <a:pt x="1462006" y="1374183"/>
                  </a:lnTo>
                  <a:lnTo>
                    <a:pt x="1451674" y="1431010"/>
                  </a:lnTo>
                  <a:lnTo>
                    <a:pt x="1405179" y="1405179"/>
                  </a:lnTo>
                  <a:lnTo>
                    <a:pt x="1317356" y="1327688"/>
                  </a:lnTo>
                  <a:lnTo>
                    <a:pt x="1281193" y="1353518"/>
                  </a:lnTo>
                  <a:lnTo>
                    <a:pt x="1053884" y="1265695"/>
                  </a:lnTo>
                  <a:lnTo>
                    <a:pt x="986725" y="1281193"/>
                  </a:lnTo>
                  <a:lnTo>
                    <a:pt x="960895" y="1276027"/>
                  </a:lnTo>
                  <a:lnTo>
                    <a:pt x="878237" y="1451674"/>
                  </a:lnTo>
                  <a:lnTo>
                    <a:pt x="769749" y="1591159"/>
                  </a:lnTo>
                  <a:lnTo>
                    <a:pt x="697423" y="1720311"/>
                  </a:lnTo>
                  <a:lnTo>
                    <a:pt x="413288" y="1591159"/>
                  </a:lnTo>
                  <a:lnTo>
                    <a:pt x="361627" y="1467172"/>
                  </a:lnTo>
                  <a:lnTo>
                    <a:pt x="232474" y="1477505"/>
                  </a:lnTo>
                  <a:close/>
                </a:path>
              </a:pathLst>
            </a:custGeom>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grpSp>
      <p:sp>
        <p:nvSpPr>
          <p:cNvPr id="13" name="線吹き出し 2 (枠付き) 12"/>
          <p:cNvSpPr/>
          <p:nvPr/>
        </p:nvSpPr>
        <p:spPr>
          <a:xfrm>
            <a:off x="6658721" y="3016491"/>
            <a:ext cx="2142521" cy="488377"/>
          </a:xfrm>
          <a:prstGeom prst="borderCallout2">
            <a:avLst>
              <a:gd name="adj1" fmla="val 50444"/>
              <a:gd name="adj2" fmla="val -362"/>
              <a:gd name="adj3" fmla="val 51046"/>
              <a:gd name="adj4" fmla="val -33350"/>
              <a:gd name="adj5" fmla="val 245000"/>
              <a:gd name="adj6" fmla="val -69446"/>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dirty="0" smtClean="0">
                <a:solidFill>
                  <a:sysClr val="windowText" lastClr="000000"/>
                </a:solidFill>
              </a:rPr>
              <a:t>　　　スーパーまるも</a:t>
            </a:r>
            <a:endParaRPr lang="ja-JP" altLang="en-US" dirty="0">
              <a:solidFill>
                <a:sysClr val="windowText" lastClr="000000"/>
              </a:solidFill>
            </a:endParaRPr>
          </a:p>
        </p:txBody>
      </p:sp>
      <p:sp>
        <p:nvSpPr>
          <p:cNvPr id="36" name="線吹き出し 2 (枠付き) 35"/>
          <p:cNvSpPr/>
          <p:nvPr/>
        </p:nvSpPr>
        <p:spPr>
          <a:xfrm>
            <a:off x="1076709" y="5922360"/>
            <a:ext cx="2608017" cy="518281"/>
          </a:xfrm>
          <a:prstGeom prst="borderCallout2">
            <a:avLst>
              <a:gd name="adj1" fmla="val 80726"/>
              <a:gd name="adj2" fmla="val 100889"/>
              <a:gd name="adj3" fmla="val 83514"/>
              <a:gd name="adj4" fmla="val 210021"/>
              <a:gd name="adj5" fmla="val 33716"/>
              <a:gd name="adj6" fmla="val 21772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b="1" dirty="0" smtClean="0">
                <a:solidFill>
                  <a:sysClr val="windowText" lastClr="000000"/>
                </a:solidFill>
              </a:rPr>
              <a:t>　　 土浦野菜センター</a:t>
            </a:r>
            <a:endParaRPr lang="ja-JP" altLang="en-US" sz="2000" b="1" dirty="0">
              <a:solidFill>
                <a:sysClr val="windowText" lastClr="000000"/>
              </a:solidFill>
            </a:endParaRPr>
          </a:p>
        </p:txBody>
      </p:sp>
      <p:sp>
        <p:nvSpPr>
          <p:cNvPr id="45" name="線吹き出し 2 (枠付き) 44"/>
          <p:cNvSpPr/>
          <p:nvPr/>
        </p:nvSpPr>
        <p:spPr>
          <a:xfrm>
            <a:off x="7033265" y="4422648"/>
            <a:ext cx="1790789" cy="541961"/>
          </a:xfrm>
          <a:prstGeom prst="borderCallout2">
            <a:avLst>
              <a:gd name="adj1" fmla="val 20342"/>
              <a:gd name="adj2" fmla="val -5763"/>
              <a:gd name="adj3" fmla="val 21268"/>
              <a:gd name="adj4" fmla="val -14502"/>
              <a:gd name="adj5" fmla="val 151390"/>
              <a:gd name="adj6" fmla="val -55468"/>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dirty="0" smtClean="0">
                <a:solidFill>
                  <a:sysClr val="windowText" lastClr="000000"/>
                </a:solidFill>
              </a:rPr>
              <a:t>　　  新協同病院</a:t>
            </a:r>
            <a:endParaRPr lang="ja-JP" altLang="en-US" dirty="0">
              <a:solidFill>
                <a:sysClr val="windowText" lastClr="000000"/>
              </a:solidFill>
            </a:endParaRPr>
          </a:p>
        </p:txBody>
      </p:sp>
      <p:pic>
        <p:nvPicPr>
          <p:cNvPr id="6" name="図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1569" y="3026492"/>
            <a:ext cx="454351" cy="454351"/>
          </a:xfrm>
          <a:prstGeom prst="rect">
            <a:avLst/>
          </a:prstGeom>
        </p:spPr>
      </p:pic>
      <p:sp>
        <p:nvSpPr>
          <p:cNvPr id="35" name="角丸四角形 34"/>
          <p:cNvSpPr/>
          <p:nvPr/>
        </p:nvSpPr>
        <p:spPr>
          <a:xfrm>
            <a:off x="55875" y="158731"/>
            <a:ext cx="9016796" cy="46398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弦楽器</a:t>
            </a:r>
            <a:r>
              <a:rPr lang="ja-JP" altLang="en-US" sz="2400" b="1" dirty="0" smtClean="0">
                <a:solidFill>
                  <a:schemeClr val="tx1"/>
                </a:solidFill>
              </a:rPr>
              <a:t>タウン　おおつ野</a:t>
            </a:r>
            <a:endParaRPr lang="ja-JP" altLang="en-US" sz="2400" b="1" dirty="0">
              <a:solidFill>
                <a:schemeClr val="tx1"/>
              </a:solidFill>
            </a:endParaRPr>
          </a:p>
        </p:txBody>
      </p:sp>
      <p:sp>
        <p:nvSpPr>
          <p:cNvPr id="37" name="正方形/長方形 36"/>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40" name="図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56754" y="4468834"/>
            <a:ext cx="454351" cy="454351"/>
          </a:xfrm>
          <a:prstGeom prst="rect">
            <a:avLst/>
          </a:prstGeom>
        </p:spPr>
      </p:pic>
      <p:pic>
        <p:nvPicPr>
          <p:cNvPr id="41" name="図 4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6926" y="5968010"/>
            <a:ext cx="454351" cy="454351"/>
          </a:xfrm>
          <a:prstGeom prst="rect">
            <a:avLst/>
          </a:prstGeom>
        </p:spPr>
      </p:pic>
      <p:sp>
        <p:nvSpPr>
          <p:cNvPr id="8" name="円/楕円 7"/>
          <p:cNvSpPr/>
          <p:nvPr/>
        </p:nvSpPr>
        <p:spPr>
          <a:xfrm rot="949232">
            <a:off x="6027006" y="5346499"/>
            <a:ext cx="1463303" cy="664218"/>
          </a:xfrm>
          <a:prstGeom prst="ellipse">
            <a:avLst/>
          </a:prstGeom>
          <a:noFill/>
          <a:ln w="92075">
            <a:solidFill>
              <a:srgbClr val="0000FF"/>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線吹き出し 2 (枠付き) 28"/>
          <p:cNvSpPr/>
          <p:nvPr/>
        </p:nvSpPr>
        <p:spPr>
          <a:xfrm>
            <a:off x="503854" y="2340428"/>
            <a:ext cx="3173122" cy="1886019"/>
          </a:xfrm>
          <a:prstGeom prst="borderCallout2">
            <a:avLst>
              <a:gd name="adj1" fmla="val 48729"/>
              <a:gd name="adj2" fmla="val 98908"/>
              <a:gd name="adj3" fmla="val 49111"/>
              <a:gd name="adj4" fmla="val 105108"/>
              <a:gd name="adj5" fmla="val 114482"/>
              <a:gd name="adj6" fmla="val 118246"/>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土浦市内からの移住</a:t>
            </a:r>
            <a:endParaRPr lang="en-US" altLang="ja-JP" sz="2400" dirty="0">
              <a:solidFill>
                <a:schemeClr val="tx1"/>
              </a:solidFill>
            </a:endParaRPr>
          </a:p>
          <a:p>
            <a:pPr algn="ctr"/>
            <a:r>
              <a:rPr lang="ja-JP" altLang="en-US" sz="2400" dirty="0">
                <a:solidFill>
                  <a:schemeClr val="tx1"/>
                </a:solidFill>
              </a:rPr>
              <a:t>＋</a:t>
            </a:r>
            <a:endParaRPr lang="en-US" altLang="ja-JP" sz="2400" dirty="0">
              <a:solidFill>
                <a:schemeClr val="tx1"/>
              </a:solidFill>
            </a:endParaRPr>
          </a:p>
          <a:p>
            <a:pPr algn="ctr"/>
            <a:r>
              <a:rPr lang="ja-JP" altLang="en-US" sz="2400" dirty="0">
                <a:solidFill>
                  <a:schemeClr val="tx1"/>
                </a:solidFill>
              </a:rPr>
              <a:t>福島県からの</a:t>
            </a:r>
            <a:r>
              <a:rPr lang="ja-JP" altLang="en-US" sz="2400" dirty="0" smtClean="0">
                <a:solidFill>
                  <a:schemeClr val="tx1"/>
                </a:solidFill>
              </a:rPr>
              <a:t>移住</a:t>
            </a:r>
            <a:endParaRPr lang="en-US" altLang="ja-JP" sz="2400" dirty="0">
              <a:solidFill>
                <a:schemeClr val="tx1"/>
              </a:solidFill>
            </a:endParaRPr>
          </a:p>
        </p:txBody>
      </p:sp>
      <p:sp>
        <p:nvSpPr>
          <p:cNvPr id="31" name="フローチャート: 代替処理 15"/>
          <p:cNvSpPr/>
          <p:nvPr/>
        </p:nvSpPr>
        <p:spPr>
          <a:xfrm>
            <a:off x="463206" y="1754794"/>
            <a:ext cx="3217853" cy="554101"/>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solidFill>
                  <a:schemeClr val="tx1"/>
                </a:solidFill>
              </a:rPr>
              <a:t>住</a:t>
            </a:r>
          </a:p>
        </p:txBody>
      </p:sp>
      <p:sp>
        <p:nvSpPr>
          <p:cNvPr id="32" name="フローチャート: 代替処理 15"/>
          <p:cNvSpPr/>
          <p:nvPr/>
        </p:nvSpPr>
        <p:spPr>
          <a:xfrm>
            <a:off x="6628753" y="2430967"/>
            <a:ext cx="2172489" cy="571500"/>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solidFill>
                  <a:schemeClr val="tx1"/>
                </a:solidFill>
              </a:rPr>
              <a:t>住</a:t>
            </a:r>
          </a:p>
        </p:txBody>
      </p:sp>
      <p:sp>
        <p:nvSpPr>
          <p:cNvPr id="33" name="フローチャート: 代替処理 15"/>
          <p:cNvSpPr/>
          <p:nvPr/>
        </p:nvSpPr>
        <p:spPr>
          <a:xfrm>
            <a:off x="7033265" y="3835382"/>
            <a:ext cx="1790789" cy="563241"/>
          </a:xfrm>
          <a:prstGeom prst="flowChartAlternateProcess">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2400" b="1" dirty="0" smtClean="0">
                <a:solidFill>
                  <a:schemeClr val="tx1"/>
                </a:solidFill>
              </a:rPr>
              <a:t>医・職</a:t>
            </a:r>
            <a:endParaRPr lang="ja-JP" altLang="en-US" sz="2400" b="1" dirty="0">
              <a:solidFill>
                <a:schemeClr val="tx1"/>
              </a:solidFill>
            </a:endParaRPr>
          </a:p>
        </p:txBody>
      </p:sp>
      <p:sp>
        <p:nvSpPr>
          <p:cNvPr id="2" name="円/楕円 1"/>
          <p:cNvSpPr/>
          <p:nvPr/>
        </p:nvSpPr>
        <p:spPr>
          <a:xfrm>
            <a:off x="312896" y="2354545"/>
            <a:ext cx="3518471" cy="1871902"/>
          </a:xfrm>
          <a:prstGeom prst="ellipse">
            <a:avLst/>
          </a:prstGeom>
          <a:solidFill>
            <a:srgbClr val="33CCCC">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新しいコミュニティ</a:t>
            </a:r>
            <a:endParaRPr kumimoji="1" lang="ja-JP" altLang="en-US" sz="2400" dirty="0">
              <a:solidFill>
                <a:schemeClr val="tx1"/>
              </a:solidFill>
            </a:endParaRPr>
          </a:p>
        </p:txBody>
      </p:sp>
      <p:sp>
        <p:nvSpPr>
          <p:cNvPr id="25" name="テキスト ボックス 24"/>
          <p:cNvSpPr txBox="1"/>
          <p:nvPr/>
        </p:nvSpPr>
        <p:spPr>
          <a:xfrm>
            <a:off x="5016967" y="6382784"/>
            <a:ext cx="4144141" cy="276999"/>
          </a:xfrm>
          <a:prstGeom prst="rect">
            <a:avLst/>
          </a:prstGeom>
          <a:noFill/>
        </p:spPr>
        <p:txBody>
          <a:bodyPr wrap="square" rtlCol="0">
            <a:spAutoFit/>
          </a:bodyPr>
          <a:lstStyle/>
          <a:p>
            <a:r>
              <a:rPr lang="en-US" altLang="ja-JP" sz="1200" dirty="0">
                <a:hlinkClick r:id="rId8"/>
              </a:rPr>
              <a:t>http://</a:t>
            </a:r>
            <a:r>
              <a:rPr lang="en-US" altLang="ja-JP" sz="1200" dirty="0" smtClean="0">
                <a:hlinkClick r:id="rId8"/>
              </a:rPr>
              <a:t>www.h-sokken.co.jp/tamura/tamurapage1.htm</a:t>
            </a:r>
            <a:r>
              <a:rPr lang="ja-JP" altLang="en-US" sz="1200" dirty="0" smtClean="0"/>
              <a:t>より引用</a:t>
            </a:r>
            <a:endParaRPr lang="en-US" altLang="ja-JP" sz="1200" dirty="0" smtClean="0"/>
          </a:p>
        </p:txBody>
      </p:sp>
    </p:spTree>
    <p:extLst>
      <p:ext uri="{BB962C8B-B14F-4D97-AF65-F5344CB8AC3E}">
        <p14:creationId xmlns:p14="http://schemas.microsoft.com/office/powerpoint/2010/main" val="346068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円/楕円 77"/>
          <p:cNvSpPr/>
          <p:nvPr/>
        </p:nvSpPr>
        <p:spPr>
          <a:xfrm>
            <a:off x="6052545" y="4111662"/>
            <a:ext cx="2158979" cy="2000927"/>
          </a:xfrm>
          <a:prstGeom prst="ellipse">
            <a:avLst/>
          </a:prstGeom>
          <a:noFill/>
          <a:ln w="666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395" y="3653983"/>
            <a:ext cx="4247091" cy="3024993"/>
          </a:xfrm>
          <a:prstGeom prst="rect">
            <a:avLst/>
          </a:prstGeom>
        </p:spPr>
      </p:pic>
      <p:sp>
        <p:nvSpPr>
          <p:cNvPr id="39" name="円/楕円 38"/>
          <p:cNvSpPr/>
          <p:nvPr/>
        </p:nvSpPr>
        <p:spPr>
          <a:xfrm>
            <a:off x="5108630" y="2365504"/>
            <a:ext cx="1828800" cy="84258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000" b="1" dirty="0" smtClean="0"/>
              <a:t>病院</a:t>
            </a:r>
            <a:endParaRPr kumimoji="1" lang="ja-JP" altLang="en-US" sz="2000" b="1" dirty="0"/>
          </a:p>
        </p:txBody>
      </p:sp>
      <p:sp>
        <p:nvSpPr>
          <p:cNvPr id="35" name="角丸四角形 34"/>
          <p:cNvSpPr/>
          <p:nvPr/>
        </p:nvSpPr>
        <p:spPr>
          <a:xfrm>
            <a:off x="55875" y="158731"/>
            <a:ext cx="9016796" cy="46398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弦楽器</a:t>
            </a:r>
            <a:r>
              <a:rPr lang="ja-JP" altLang="en-US" sz="2400" b="1" dirty="0" smtClean="0">
                <a:solidFill>
                  <a:schemeClr val="tx1"/>
                </a:solidFill>
              </a:rPr>
              <a:t>タウン　おおつ野</a:t>
            </a:r>
            <a:endParaRPr lang="ja-JP" altLang="en-US" sz="2400" b="1" dirty="0">
              <a:solidFill>
                <a:schemeClr val="tx1"/>
              </a:solidFill>
            </a:endParaRPr>
          </a:p>
        </p:txBody>
      </p:sp>
      <p:sp>
        <p:nvSpPr>
          <p:cNvPr id="37" name="正方形/長方形 36"/>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7" name="テキスト ボックス 26"/>
          <p:cNvSpPr txBox="1"/>
          <p:nvPr/>
        </p:nvSpPr>
        <p:spPr>
          <a:xfrm>
            <a:off x="314479" y="926817"/>
            <a:ext cx="2339102" cy="523220"/>
          </a:xfrm>
          <a:prstGeom prst="rect">
            <a:avLst/>
          </a:prstGeom>
          <a:noFill/>
        </p:spPr>
        <p:txBody>
          <a:bodyPr wrap="none" rtlCol="0">
            <a:spAutoFit/>
          </a:bodyPr>
          <a:lstStyle/>
          <a:p>
            <a:r>
              <a:rPr lang="ja-JP" altLang="en-US" sz="2800" dirty="0" smtClean="0"/>
              <a:t>医職食住計画</a:t>
            </a:r>
            <a:endParaRPr lang="en-US" altLang="ja-JP" sz="2800" dirty="0" smtClean="0"/>
          </a:p>
        </p:txBody>
      </p:sp>
      <p:sp>
        <p:nvSpPr>
          <p:cNvPr id="30" name="円/楕円 29"/>
          <p:cNvSpPr/>
          <p:nvPr/>
        </p:nvSpPr>
        <p:spPr>
          <a:xfrm>
            <a:off x="7215473" y="2337867"/>
            <a:ext cx="1828800" cy="84258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b="1" dirty="0" smtClean="0"/>
              <a:t>小学校</a:t>
            </a:r>
            <a:endParaRPr kumimoji="1" lang="ja-JP" altLang="en-US" sz="2000" b="1" dirty="0"/>
          </a:p>
        </p:txBody>
      </p:sp>
      <p:sp>
        <p:nvSpPr>
          <p:cNvPr id="31" name="円/楕円 30"/>
          <p:cNvSpPr/>
          <p:nvPr/>
        </p:nvSpPr>
        <p:spPr>
          <a:xfrm>
            <a:off x="6130256" y="910077"/>
            <a:ext cx="1828800" cy="84258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000" b="1" dirty="0"/>
              <a:t>市</a:t>
            </a:r>
            <a:endParaRPr kumimoji="1" lang="ja-JP" altLang="en-US" sz="2000" b="1" dirty="0"/>
          </a:p>
        </p:txBody>
      </p:sp>
      <p:sp>
        <p:nvSpPr>
          <p:cNvPr id="33" name="円/楕円 32"/>
          <p:cNvSpPr/>
          <p:nvPr/>
        </p:nvSpPr>
        <p:spPr>
          <a:xfrm>
            <a:off x="7283639" y="4292043"/>
            <a:ext cx="1703687" cy="88169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000" b="1" dirty="0"/>
              <a:t>子供</a:t>
            </a:r>
            <a:endParaRPr kumimoji="1" lang="ja-JP" altLang="en-US" sz="2000" b="1" dirty="0"/>
          </a:p>
        </p:txBody>
      </p:sp>
      <p:sp>
        <p:nvSpPr>
          <p:cNvPr id="34" name="円/楕円 33"/>
          <p:cNvSpPr/>
          <p:nvPr/>
        </p:nvSpPr>
        <p:spPr>
          <a:xfrm>
            <a:off x="5173196" y="4291077"/>
            <a:ext cx="1703687" cy="88169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000" b="1" dirty="0"/>
              <a:t>患者</a:t>
            </a:r>
            <a:endParaRPr kumimoji="1" lang="ja-JP" altLang="en-US" sz="2000" b="1" dirty="0"/>
          </a:p>
        </p:txBody>
      </p:sp>
      <p:cxnSp>
        <p:nvCxnSpPr>
          <p:cNvPr id="14" name="直線矢印コネクタ 13"/>
          <p:cNvCxnSpPr>
            <a:stCxn id="31" idx="4"/>
            <a:endCxn id="30" idx="0"/>
          </p:cNvCxnSpPr>
          <p:nvPr/>
        </p:nvCxnSpPr>
        <p:spPr>
          <a:xfrm>
            <a:off x="7044656" y="1752666"/>
            <a:ext cx="1085217" cy="58520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a:stCxn id="31" idx="4"/>
            <a:endCxn id="39" idx="0"/>
          </p:cNvCxnSpPr>
          <p:nvPr/>
        </p:nvCxnSpPr>
        <p:spPr>
          <a:xfrm flipH="1">
            <a:off x="6023030" y="1752666"/>
            <a:ext cx="1021626" cy="61283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p:cNvCxnSpPr>
            <a:stCxn id="39" idx="4"/>
            <a:endCxn id="34" idx="0"/>
          </p:cNvCxnSpPr>
          <p:nvPr/>
        </p:nvCxnSpPr>
        <p:spPr>
          <a:xfrm>
            <a:off x="6023030" y="3208093"/>
            <a:ext cx="2010" cy="108298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p:cNvCxnSpPr>
            <a:stCxn id="30" idx="4"/>
            <a:endCxn id="33" idx="0"/>
          </p:cNvCxnSpPr>
          <p:nvPr/>
        </p:nvCxnSpPr>
        <p:spPr>
          <a:xfrm>
            <a:off x="8129873" y="3180456"/>
            <a:ext cx="5610" cy="1111587"/>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6503244" y="1959338"/>
            <a:ext cx="1107996" cy="369332"/>
          </a:xfrm>
          <a:prstGeom prst="rect">
            <a:avLst/>
          </a:prstGeom>
          <a:noFill/>
        </p:spPr>
        <p:txBody>
          <a:bodyPr wrap="none" rtlCol="0">
            <a:spAutoFit/>
          </a:bodyPr>
          <a:lstStyle/>
          <a:p>
            <a:r>
              <a:rPr kumimoji="1" lang="ja-JP" altLang="en-US" dirty="0" smtClean="0"/>
              <a:t>情報発信</a:t>
            </a:r>
            <a:endParaRPr kumimoji="1" lang="ja-JP" altLang="en-US" dirty="0"/>
          </a:p>
        </p:txBody>
      </p:sp>
      <p:sp>
        <p:nvSpPr>
          <p:cNvPr id="32" name="テキスト ボックス 31"/>
          <p:cNvSpPr txBox="1"/>
          <p:nvPr/>
        </p:nvSpPr>
        <p:spPr>
          <a:xfrm>
            <a:off x="5001389" y="3570906"/>
            <a:ext cx="1107996" cy="369332"/>
          </a:xfrm>
          <a:prstGeom prst="rect">
            <a:avLst/>
          </a:prstGeom>
          <a:noFill/>
        </p:spPr>
        <p:txBody>
          <a:bodyPr wrap="none" rtlCol="0">
            <a:spAutoFit/>
          </a:bodyPr>
          <a:lstStyle/>
          <a:p>
            <a:r>
              <a:rPr lang="ja-JP" altLang="en-US" dirty="0" smtClean="0"/>
              <a:t>情報</a:t>
            </a:r>
            <a:r>
              <a:rPr lang="ja-JP" altLang="en-US" dirty="0"/>
              <a:t>提供</a:t>
            </a:r>
            <a:endParaRPr kumimoji="1" lang="ja-JP" altLang="en-US" dirty="0"/>
          </a:p>
        </p:txBody>
      </p:sp>
      <p:sp>
        <p:nvSpPr>
          <p:cNvPr id="28" name="円/楕円 27"/>
          <p:cNvSpPr/>
          <p:nvPr/>
        </p:nvSpPr>
        <p:spPr>
          <a:xfrm>
            <a:off x="6052545" y="5526037"/>
            <a:ext cx="2009394" cy="84309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b="1" dirty="0" smtClean="0"/>
              <a:t>地元農家</a:t>
            </a:r>
            <a:endParaRPr kumimoji="1" lang="ja-JP" altLang="en-US" sz="2400" b="1" dirty="0"/>
          </a:p>
        </p:txBody>
      </p:sp>
      <p:sp>
        <p:nvSpPr>
          <p:cNvPr id="72" name="円/楕円 71"/>
          <p:cNvSpPr/>
          <p:nvPr/>
        </p:nvSpPr>
        <p:spPr>
          <a:xfrm>
            <a:off x="429616" y="1538346"/>
            <a:ext cx="3650647" cy="115417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b="1" dirty="0" smtClean="0"/>
              <a:t>地元農家を中心に</a:t>
            </a:r>
            <a:endParaRPr kumimoji="1" lang="ja-JP" altLang="en-US" sz="2400" b="1" dirty="0"/>
          </a:p>
        </p:txBody>
      </p:sp>
      <p:sp>
        <p:nvSpPr>
          <p:cNvPr id="77" name="テキスト ボックス 76"/>
          <p:cNvSpPr txBox="1"/>
          <p:nvPr/>
        </p:nvSpPr>
        <p:spPr>
          <a:xfrm>
            <a:off x="8049600" y="3551583"/>
            <a:ext cx="1107996" cy="369332"/>
          </a:xfrm>
          <a:prstGeom prst="rect">
            <a:avLst/>
          </a:prstGeom>
          <a:noFill/>
        </p:spPr>
        <p:txBody>
          <a:bodyPr wrap="none" rtlCol="0">
            <a:spAutoFit/>
          </a:bodyPr>
          <a:lstStyle/>
          <a:p>
            <a:r>
              <a:rPr lang="ja-JP" altLang="en-US" dirty="0" smtClean="0"/>
              <a:t>情報</a:t>
            </a:r>
            <a:r>
              <a:rPr lang="ja-JP" altLang="en-US" dirty="0"/>
              <a:t>提供</a:t>
            </a:r>
            <a:endParaRPr kumimoji="1" lang="ja-JP" altLang="en-US" dirty="0"/>
          </a:p>
        </p:txBody>
      </p:sp>
      <p:sp>
        <p:nvSpPr>
          <p:cNvPr id="79" name="正方形/長方形 78"/>
          <p:cNvSpPr/>
          <p:nvPr/>
        </p:nvSpPr>
        <p:spPr>
          <a:xfrm>
            <a:off x="-121827" y="7177540"/>
            <a:ext cx="8938261" cy="59228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149264" y="3499080"/>
            <a:ext cx="2046707" cy="1569660"/>
            <a:chOff x="1240905" y="4336413"/>
            <a:chExt cx="2046707" cy="1569660"/>
          </a:xfrm>
        </p:grpSpPr>
        <p:sp>
          <p:nvSpPr>
            <p:cNvPr id="3" name="正方形/長方形 2"/>
            <p:cNvSpPr/>
            <p:nvPr/>
          </p:nvSpPr>
          <p:spPr>
            <a:xfrm>
              <a:off x="1258808" y="4336413"/>
              <a:ext cx="2028804" cy="15507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240905" y="4336413"/>
              <a:ext cx="2028068" cy="1569660"/>
            </a:xfrm>
            <a:prstGeom prst="rect">
              <a:avLst/>
            </a:prstGeom>
            <a:noFill/>
          </p:spPr>
          <p:txBody>
            <a:bodyPr wrap="square" rtlCol="0">
              <a:spAutoFit/>
            </a:bodyPr>
            <a:lstStyle/>
            <a:p>
              <a:r>
                <a:rPr kumimoji="1" lang="ja-JP" altLang="en-US" sz="2400" dirty="0" smtClean="0"/>
                <a:t>・育て方講座</a:t>
              </a:r>
              <a:endParaRPr kumimoji="1" lang="en-US" altLang="ja-JP" sz="2400" dirty="0" smtClean="0"/>
            </a:p>
            <a:p>
              <a:r>
                <a:rPr lang="ja-JP" altLang="en-US" sz="2400" dirty="0" smtClean="0"/>
                <a:t>・収穫講座</a:t>
              </a:r>
              <a:endParaRPr lang="en-US" altLang="ja-JP" sz="2400" dirty="0" smtClean="0"/>
            </a:p>
            <a:p>
              <a:r>
                <a:rPr kumimoji="1" lang="ja-JP" altLang="en-US" sz="2400" dirty="0" smtClean="0"/>
                <a:t>・料理講座</a:t>
              </a:r>
              <a:endParaRPr kumimoji="1" lang="en-US" altLang="ja-JP" sz="2400" dirty="0" smtClean="0"/>
            </a:p>
            <a:p>
              <a:r>
                <a:rPr lang="ja-JP" altLang="en-US" sz="2400" dirty="0" smtClean="0"/>
                <a:t>・食育講座</a:t>
              </a:r>
              <a:endParaRPr lang="en-US" altLang="ja-JP" sz="2400" dirty="0" smtClean="0"/>
            </a:p>
          </p:txBody>
        </p:sp>
      </p:grpSp>
      <p:sp>
        <p:nvSpPr>
          <p:cNvPr id="6" name="角丸四角形 5"/>
          <p:cNvSpPr/>
          <p:nvPr/>
        </p:nvSpPr>
        <p:spPr>
          <a:xfrm>
            <a:off x="167167" y="3038548"/>
            <a:ext cx="2028035" cy="454666"/>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併設施設</a:t>
            </a:r>
            <a:endParaRPr kumimoji="1" lang="ja-JP" altLang="en-US" dirty="0">
              <a:solidFill>
                <a:schemeClr val="tx1"/>
              </a:solidFill>
            </a:endParaRPr>
          </a:p>
        </p:txBody>
      </p:sp>
      <p:sp>
        <p:nvSpPr>
          <p:cNvPr id="7" name="正方形/長方形 6"/>
          <p:cNvSpPr/>
          <p:nvPr/>
        </p:nvSpPr>
        <p:spPr>
          <a:xfrm>
            <a:off x="2764963" y="5173737"/>
            <a:ext cx="1624404" cy="8462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農業体験</a:t>
            </a:r>
            <a:endParaRPr kumimoji="1" lang="ja-JP" altLang="en-US" sz="2400" dirty="0">
              <a:solidFill>
                <a:schemeClr val="tx1"/>
              </a:solidFill>
            </a:endParaRPr>
          </a:p>
        </p:txBody>
      </p:sp>
      <p:sp>
        <p:nvSpPr>
          <p:cNvPr id="36" name="正方形/長方形 35"/>
          <p:cNvSpPr/>
          <p:nvPr/>
        </p:nvSpPr>
        <p:spPr>
          <a:xfrm>
            <a:off x="642853" y="2736632"/>
            <a:ext cx="8094170" cy="1877505"/>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800" b="1" dirty="0" smtClean="0"/>
              <a:t>「食」を通した</a:t>
            </a:r>
            <a:endParaRPr lang="en-US" altLang="ja-JP" sz="2800" b="1" dirty="0" smtClean="0"/>
          </a:p>
          <a:p>
            <a:pPr algn="ctr"/>
            <a:r>
              <a:rPr lang="ja-JP" altLang="en-US" sz="2800" b="1" dirty="0" smtClean="0"/>
              <a:t>新たなコミュニティ形成のきっかけづくり</a:t>
            </a:r>
            <a:endParaRPr lang="en-US" altLang="ja-JP" sz="2800" b="1" dirty="0" smtClean="0"/>
          </a:p>
        </p:txBody>
      </p:sp>
    </p:spTree>
    <p:extLst>
      <p:ext uri="{BB962C8B-B14F-4D97-AF65-F5344CB8AC3E}">
        <p14:creationId xmlns:p14="http://schemas.microsoft.com/office/powerpoint/2010/main" val="211372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500"/>
                                        <p:tgtEl>
                                          <p:spTgt spid="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6" grpId="0" animBg="1"/>
      <p:bldP spid="7" grpId="0" animBg="1"/>
      <p:bldP spid="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5875" y="158731"/>
            <a:ext cx="9016796" cy="463982"/>
          </a:xfrm>
          <a:prstGeom prst="round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ja-JP" sz="2400" b="1" dirty="0" smtClean="0">
                <a:solidFill>
                  <a:schemeClr val="tx1"/>
                </a:solidFill>
              </a:rPr>
              <a:t>CUTE</a:t>
            </a:r>
            <a:r>
              <a:rPr lang="ja-JP" altLang="en-US" sz="2400" b="1" dirty="0" smtClean="0">
                <a:solidFill>
                  <a:schemeClr val="tx1"/>
                </a:solidFill>
              </a:rPr>
              <a:t>・</a:t>
            </a:r>
            <a:r>
              <a:rPr lang="en-US" altLang="ja-JP" sz="2400" b="1" dirty="0" smtClean="0">
                <a:solidFill>
                  <a:schemeClr val="tx1"/>
                </a:solidFill>
              </a:rPr>
              <a:t>JICA</a:t>
            </a:r>
            <a:r>
              <a:rPr lang="ja-JP" altLang="en-US" sz="2400" b="1" dirty="0" smtClean="0">
                <a:solidFill>
                  <a:schemeClr val="tx1"/>
                </a:solidFill>
              </a:rPr>
              <a:t>　交通分析</a:t>
            </a:r>
            <a:endParaRPr lang="ja-JP" altLang="en-US" sz="2400" b="1" dirty="0">
              <a:solidFill>
                <a:schemeClr val="tx1"/>
              </a:solidFill>
            </a:endParaRPr>
          </a:p>
        </p:txBody>
      </p:sp>
      <p:sp>
        <p:nvSpPr>
          <p:cNvPr id="3" name="正方形/長方形 2"/>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11" name="コンテンツ プレースホルダー 10"/>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4866157" y="1956733"/>
            <a:ext cx="3889021" cy="3632201"/>
          </a:xfrm>
        </p:spPr>
      </p:pic>
      <p:pic>
        <p:nvPicPr>
          <p:cNvPr id="10" name="コンテンツ プレースホルダー 9"/>
          <p:cNvPicPr>
            <a:picLocks noGrp="1" noChangeAspect="1"/>
          </p:cNvPicPr>
          <p:nvPr>
            <p:ph sz="half" idx="1"/>
          </p:nvPr>
        </p:nvPicPr>
        <p:blipFill rotWithShape="1">
          <a:blip r:embed="rId4" cstate="email">
            <a:extLst>
              <a:ext uri="{28A0092B-C50C-407E-A947-70E740481C1C}">
                <a14:useLocalDpi xmlns:a14="http://schemas.microsoft.com/office/drawing/2010/main"/>
              </a:ext>
            </a:extLst>
          </a:blip>
          <a:srcRect/>
          <a:stretch/>
        </p:blipFill>
        <p:spPr>
          <a:xfrm>
            <a:off x="396259" y="1956733"/>
            <a:ext cx="4219220" cy="3742267"/>
          </a:xfrm>
        </p:spPr>
      </p:pic>
      <p:sp>
        <p:nvSpPr>
          <p:cNvPr id="13" name="テキスト ボックス 12"/>
          <p:cNvSpPr txBox="1"/>
          <p:nvPr/>
        </p:nvSpPr>
        <p:spPr>
          <a:xfrm>
            <a:off x="314479" y="926817"/>
            <a:ext cx="7282763" cy="523220"/>
          </a:xfrm>
          <a:prstGeom prst="rect">
            <a:avLst/>
          </a:prstGeom>
          <a:noFill/>
        </p:spPr>
        <p:txBody>
          <a:bodyPr wrap="none" rtlCol="0">
            <a:spAutoFit/>
          </a:bodyPr>
          <a:lstStyle/>
          <a:p>
            <a:r>
              <a:rPr lang="ja-JP" altLang="en-US" sz="2800" dirty="0"/>
              <a:t>おおつ野ヒルズへつながる国道</a:t>
            </a:r>
            <a:r>
              <a:rPr lang="en-US" altLang="ja-JP" sz="2800" dirty="0"/>
              <a:t>354</a:t>
            </a:r>
            <a:r>
              <a:rPr lang="ja-JP" altLang="en-US" sz="2800" dirty="0"/>
              <a:t>号線に注目</a:t>
            </a:r>
          </a:p>
        </p:txBody>
      </p:sp>
      <p:sp>
        <p:nvSpPr>
          <p:cNvPr id="18" name="円/楕円 17"/>
          <p:cNvSpPr/>
          <p:nvPr/>
        </p:nvSpPr>
        <p:spPr>
          <a:xfrm>
            <a:off x="863600" y="2960034"/>
            <a:ext cx="2565400" cy="965200"/>
          </a:xfrm>
          <a:prstGeom prst="ellipse">
            <a:avLst/>
          </a:prstGeom>
          <a:noFill/>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1" name="円/楕円 20"/>
          <p:cNvSpPr/>
          <p:nvPr/>
        </p:nvSpPr>
        <p:spPr>
          <a:xfrm>
            <a:off x="5082820" y="2904889"/>
            <a:ext cx="2565400" cy="965200"/>
          </a:xfrm>
          <a:prstGeom prst="ellipse">
            <a:avLst/>
          </a:prstGeom>
          <a:noFill/>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2" name="右矢印 21"/>
          <p:cNvSpPr/>
          <p:nvPr/>
        </p:nvSpPr>
        <p:spPr>
          <a:xfrm>
            <a:off x="3960193" y="3201334"/>
            <a:ext cx="947827" cy="482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119416" y="4007022"/>
            <a:ext cx="2199641" cy="400110"/>
          </a:xfrm>
          <a:prstGeom prst="rect">
            <a:avLst/>
          </a:prstGeom>
          <a:noFill/>
        </p:spPr>
        <p:txBody>
          <a:bodyPr wrap="none" rtlCol="0">
            <a:spAutoFit/>
          </a:bodyPr>
          <a:lstStyle/>
          <a:p>
            <a:r>
              <a:rPr kumimoji="1" lang="ja-JP" altLang="en-US" sz="2000" b="1" dirty="0" smtClean="0"/>
              <a:t>交通量：</a:t>
            </a:r>
            <a:r>
              <a:rPr kumimoji="1" lang="en-US" altLang="ja-JP" sz="2000" b="1" dirty="0" smtClean="0"/>
              <a:t>0.44 - 0.80</a:t>
            </a:r>
            <a:endParaRPr kumimoji="1" lang="ja-JP" altLang="en-US" sz="2000" b="1" dirty="0"/>
          </a:p>
        </p:txBody>
      </p:sp>
      <p:sp>
        <p:nvSpPr>
          <p:cNvPr id="24" name="テキスト ボックス 23"/>
          <p:cNvSpPr txBox="1"/>
          <p:nvPr/>
        </p:nvSpPr>
        <p:spPr>
          <a:xfrm>
            <a:off x="5338636" y="4007022"/>
            <a:ext cx="2199641" cy="400110"/>
          </a:xfrm>
          <a:prstGeom prst="rect">
            <a:avLst/>
          </a:prstGeom>
          <a:noFill/>
        </p:spPr>
        <p:txBody>
          <a:bodyPr wrap="none" rtlCol="0">
            <a:spAutoFit/>
          </a:bodyPr>
          <a:lstStyle/>
          <a:p>
            <a:r>
              <a:rPr kumimoji="1" lang="ja-JP" altLang="en-US" sz="2000" b="1" dirty="0" smtClean="0"/>
              <a:t>交通量：</a:t>
            </a:r>
            <a:r>
              <a:rPr kumimoji="1" lang="en-US" altLang="ja-JP" sz="2000" b="1" dirty="0" smtClean="0"/>
              <a:t>0.15 - 0.45</a:t>
            </a:r>
            <a:endParaRPr kumimoji="1" lang="ja-JP" altLang="en-US" sz="2000" b="1" dirty="0"/>
          </a:p>
        </p:txBody>
      </p:sp>
      <p:sp>
        <p:nvSpPr>
          <p:cNvPr id="6" name="角丸四角形吹き出し 5"/>
          <p:cNvSpPr/>
          <p:nvPr/>
        </p:nvSpPr>
        <p:spPr>
          <a:xfrm>
            <a:off x="3595652" y="2159734"/>
            <a:ext cx="1676908" cy="831728"/>
          </a:xfrm>
          <a:prstGeom prst="wedgeRoundRectCallout">
            <a:avLst>
              <a:gd name="adj1" fmla="val -20370"/>
              <a:gd name="adj2" fmla="val 8189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dirty="0" smtClean="0"/>
              <a:t>交通量は</a:t>
            </a:r>
            <a:endParaRPr kumimoji="1" lang="en-US" altLang="ja-JP" dirty="0" smtClean="0"/>
          </a:p>
          <a:p>
            <a:r>
              <a:rPr kumimoji="1" lang="ja-JP" altLang="en-US" dirty="0" smtClean="0"/>
              <a:t>わずかに減少</a:t>
            </a:r>
            <a:endParaRPr kumimoji="1" lang="ja-JP" altLang="en-US" dirty="0"/>
          </a:p>
        </p:txBody>
      </p:sp>
      <p:sp>
        <p:nvSpPr>
          <p:cNvPr id="7" name="正方形/長方形 6"/>
          <p:cNvSpPr/>
          <p:nvPr/>
        </p:nvSpPr>
        <p:spPr>
          <a:xfrm>
            <a:off x="1288858" y="5865086"/>
            <a:ext cx="2922798" cy="463567"/>
          </a:xfrm>
          <a:prstGeom prst="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病院、市役所移転後</a:t>
            </a:r>
            <a:endParaRPr kumimoji="1" lang="ja-JP" altLang="en-US" sz="2400" dirty="0">
              <a:solidFill>
                <a:schemeClr val="tx1"/>
              </a:solidFill>
            </a:endParaRPr>
          </a:p>
        </p:txBody>
      </p:sp>
      <p:sp>
        <p:nvSpPr>
          <p:cNvPr id="19" name="正方形/長方形 18"/>
          <p:cNvSpPr/>
          <p:nvPr/>
        </p:nvSpPr>
        <p:spPr>
          <a:xfrm>
            <a:off x="5511149" y="5863846"/>
            <a:ext cx="2137071" cy="463567"/>
          </a:xfrm>
          <a:prstGeom prst="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２車線→４車線</a:t>
            </a:r>
            <a:endParaRPr lang="en-US" altLang="ja-JP" sz="2400" dirty="0" smtClean="0">
              <a:solidFill>
                <a:schemeClr val="tx1"/>
              </a:solidFill>
            </a:endParaRPr>
          </a:p>
        </p:txBody>
      </p:sp>
      <p:sp>
        <p:nvSpPr>
          <p:cNvPr id="5" name="正方形/長方形 4"/>
          <p:cNvSpPr/>
          <p:nvPr/>
        </p:nvSpPr>
        <p:spPr>
          <a:xfrm>
            <a:off x="1160825" y="4839507"/>
            <a:ext cx="6546561" cy="177376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ja-JP" altLang="en-US" sz="2400" dirty="0"/>
              <a:t>評価期間：</a:t>
            </a:r>
            <a:r>
              <a:rPr lang="en-US" altLang="ja-JP" sz="2400" dirty="0"/>
              <a:t>40</a:t>
            </a:r>
            <a:r>
              <a:rPr lang="ja-JP" altLang="en-US" sz="2400" dirty="0" smtClean="0"/>
              <a:t>年</a:t>
            </a:r>
            <a:endParaRPr lang="en-US" altLang="ja-JP" sz="2400" dirty="0"/>
          </a:p>
          <a:p>
            <a:r>
              <a:rPr lang="en-US" altLang="ja-JP" sz="2400" dirty="0"/>
              <a:t>B</a:t>
            </a:r>
            <a:r>
              <a:rPr lang="ja-JP" altLang="en-US" sz="2400" dirty="0"/>
              <a:t>：約</a:t>
            </a:r>
            <a:r>
              <a:rPr lang="en-US" altLang="ja-JP" sz="2400" dirty="0"/>
              <a:t>75</a:t>
            </a:r>
            <a:r>
              <a:rPr lang="ja-JP" altLang="en-US" sz="2400" dirty="0"/>
              <a:t>（億円）</a:t>
            </a:r>
            <a:endParaRPr lang="en-US" altLang="ja-JP" sz="2400" dirty="0"/>
          </a:p>
          <a:p>
            <a:r>
              <a:rPr lang="en-US" altLang="ja-JP" sz="2400" dirty="0"/>
              <a:t>C</a:t>
            </a:r>
            <a:r>
              <a:rPr lang="ja-JP" altLang="en-US" sz="2400" dirty="0"/>
              <a:t>：</a:t>
            </a:r>
            <a:r>
              <a:rPr lang="en-US" altLang="ja-JP" sz="2400" dirty="0"/>
              <a:t>20</a:t>
            </a:r>
            <a:r>
              <a:rPr lang="ja-JP" altLang="en-US" sz="2400" dirty="0"/>
              <a:t>（億円）</a:t>
            </a:r>
            <a:r>
              <a:rPr lang="en-US" altLang="ja-JP" sz="2400" dirty="0"/>
              <a:t>×3.47</a:t>
            </a:r>
            <a:r>
              <a:rPr lang="ja-JP" altLang="en-US" sz="2400" dirty="0"/>
              <a:t>（</a:t>
            </a:r>
            <a:r>
              <a:rPr lang="en-US" altLang="ja-JP" sz="2400" dirty="0"/>
              <a:t>km</a:t>
            </a:r>
            <a:r>
              <a:rPr lang="ja-JP" altLang="en-US" sz="2400" dirty="0"/>
              <a:t>）</a:t>
            </a:r>
            <a:r>
              <a:rPr lang="en-US" altLang="ja-JP" sz="2400" dirty="0"/>
              <a:t>=69.4</a:t>
            </a:r>
            <a:r>
              <a:rPr lang="ja-JP" altLang="en-US" sz="2400" dirty="0"/>
              <a:t>（億円）</a:t>
            </a:r>
            <a:endParaRPr lang="en-US" altLang="ja-JP" sz="2400" dirty="0"/>
          </a:p>
          <a:p>
            <a:r>
              <a:rPr lang="ja-JP" altLang="en-US" sz="2400" dirty="0"/>
              <a:t>→</a:t>
            </a:r>
            <a:r>
              <a:rPr lang="en-US" altLang="ja-JP" sz="2400" dirty="0"/>
              <a:t>B/C=1.08 &gt; 1</a:t>
            </a:r>
            <a:r>
              <a:rPr lang="ja-JP" altLang="en-US" sz="2400" dirty="0"/>
              <a:t>より費用対効果がある</a:t>
            </a:r>
            <a:r>
              <a:rPr lang="ja-JP" altLang="en-US" sz="2400" dirty="0" smtClean="0"/>
              <a:t>と考えられる</a:t>
            </a:r>
            <a:endParaRPr lang="en-US" altLang="ja-JP" sz="2400" dirty="0"/>
          </a:p>
        </p:txBody>
      </p:sp>
    </p:spTree>
    <p:extLst>
      <p:ext uri="{BB962C8B-B14F-4D97-AF65-F5344CB8AC3E}">
        <p14:creationId xmlns:p14="http://schemas.microsoft.com/office/powerpoint/2010/main" val="120877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5875" y="158731"/>
            <a:ext cx="9016796" cy="463982"/>
          </a:xfrm>
          <a:prstGeom prst="round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b="1" dirty="0" smtClean="0">
                <a:solidFill>
                  <a:schemeClr val="tx1"/>
                </a:solidFill>
              </a:rPr>
              <a:t>まと</a:t>
            </a:r>
            <a:r>
              <a:rPr lang="ja-JP" altLang="en-US" sz="2400" b="1" dirty="0">
                <a:solidFill>
                  <a:schemeClr val="tx1"/>
                </a:solidFill>
              </a:rPr>
              <a:t>め</a:t>
            </a:r>
          </a:p>
        </p:txBody>
      </p:sp>
      <p:sp>
        <p:nvSpPr>
          <p:cNvPr id="3" name="正方形/長方形 2"/>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1" name="フリーフォーム 40"/>
          <p:cNvSpPr>
            <a:spLocks noChangeAspect="1"/>
          </p:cNvSpPr>
          <p:nvPr/>
        </p:nvSpPr>
        <p:spPr>
          <a:xfrm>
            <a:off x="2203378" y="858713"/>
            <a:ext cx="4647707" cy="5793717"/>
          </a:xfrm>
          <a:custGeom>
            <a:avLst/>
            <a:gdLst>
              <a:gd name="connsiteX0" fmla="*/ 4923692 w 5134708"/>
              <a:gd name="connsiteY0" fmla="*/ 3235569 h 6400800"/>
              <a:gd name="connsiteX1" fmla="*/ 5008098 w 5134708"/>
              <a:gd name="connsiteY1" fmla="*/ 2912012 h 6400800"/>
              <a:gd name="connsiteX2" fmla="*/ 5134708 w 5134708"/>
              <a:gd name="connsiteY2" fmla="*/ 2799471 h 6400800"/>
              <a:gd name="connsiteX3" fmla="*/ 5106572 w 5134708"/>
              <a:gd name="connsiteY3" fmla="*/ 2644726 h 6400800"/>
              <a:gd name="connsiteX4" fmla="*/ 5078437 w 5134708"/>
              <a:gd name="connsiteY4" fmla="*/ 2574388 h 6400800"/>
              <a:gd name="connsiteX5" fmla="*/ 5008098 w 5134708"/>
              <a:gd name="connsiteY5" fmla="*/ 2504049 h 6400800"/>
              <a:gd name="connsiteX6" fmla="*/ 5036234 w 5134708"/>
              <a:gd name="connsiteY6" fmla="*/ 2433711 h 6400800"/>
              <a:gd name="connsiteX7" fmla="*/ 4937760 w 5134708"/>
              <a:gd name="connsiteY7" fmla="*/ 2475914 h 6400800"/>
              <a:gd name="connsiteX8" fmla="*/ 4895557 w 5134708"/>
              <a:gd name="connsiteY8" fmla="*/ 2405575 h 6400800"/>
              <a:gd name="connsiteX9" fmla="*/ 4951828 w 5134708"/>
              <a:gd name="connsiteY9" fmla="*/ 2518117 h 6400800"/>
              <a:gd name="connsiteX10" fmla="*/ 4909624 w 5134708"/>
              <a:gd name="connsiteY10" fmla="*/ 2560320 h 6400800"/>
              <a:gd name="connsiteX11" fmla="*/ 4783015 w 5134708"/>
              <a:gd name="connsiteY11" fmla="*/ 2504049 h 6400800"/>
              <a:gd name="connsiteX12" fmla="*/ 4797083 w 5134708"/>
              <a:gd name="connsiteY12" fmla="*/ 2419643 h 6400800"/>
              <a:gd name="connsiteX13" fmla="*/ 4572000 w 5134708"/>
              <a:gd name="connsiteY13" fmla="*/ 2419643 h 6400800"/>
              <a:gd name="connsiteX14" fmla="*/ 4529797 w 5134708"/>
              <a:gd name="connsiteY14" fmla="*/ 2489982 h 6400800"/>
              <a:gd name="connsiteX15" fmla="*/ 4529797 w 5134708"/>
              <a:gd name="connsiteY15" fmla="*/ 2405575 h 6400800"/>
              <a:gd name="connsiteX16" fmla="*/ 4262511 w 5134708"/>
              <a:gd name="connsiteY16" fmla="*/ 2335237 h 6400800"/>
              <a:gd name="connsiteX17" fmla="*/ 4234375 w 5134708"/>
              <a:gd name="connsiteY17" fmla="*/ 2208628 h 6400800"/>
              <a:gd name="connsiteX18" fmla="*/ 3798277 w 5134708"/>
              <a:gd name="connsiteY18" fmla="*/ 2110154 h 6400800"/>
              <a:gd name="connsiteX19" fmla="*/ 3559126 w 5134708"/>
              <a:gd name="connsiteY19" fmla="*/ 2124222 h 6400800"/>
              <a:gd name="connsiteX20" fmla="*/ 3376246 w 5134708"/>
              <a:gd name="connsiteY20" fmla="*/ 2039815 h 6400800"/>
              <a:gd name="connsiteX21" fmla="*/ 3221501 w 5134708"/>
              <a:gd name="connsiteY21" fmla="*/ 2067951 h 6400800"/>
              <a:gd name="connsiteX22" fmla="*/ 3137095 w 5134708"/>
              <a:gd name="connsiteY22" fmla="*/ 1969477 h 6400800"/>
              <a:gd name="connsiteX23" fmla="*/ 3080824 w 5134708"/>
              <a:gd name="connsiteY23" fmla="*/ 2011680 h 6400800"/>
              <a:gd name="connsiteX24" fmla="*/ 2996418 w 5134708"/>
              <a:gd name="connsiteY24" fmla="*/ 1969477 h 6400800"/>
              <a:gd name="connsiteX25" fmla="*/ 2940148 w 5134708"/>
              <a:gd name="connsiteY25" fmla="*/ 1997612 h 6400800"/>
              <a:gd name="connsiteX26" fmla="*/ 2546252 w 5134708"/>
              <a:gd name="connsiteY26" fmla="*/ 1856935 h 6400800"/>
              <a:gd name="connsiteX27" fmla="*/ 2278966 w 5134708"/>
              <a:gd name="connsiteY27" fmla="*/ 1842868 h 6400800"/>
              <a:gd name="connsiteX28" fmla="*/ 2447778 w 5134708"/>
              <a:gd name="connsiteY28" fmla="*/ 1603717 h 6400800"/>
              <a:gd name="connsiteX29" fmla="*/ 2475914 w 5134708"/>
              <a:gd name="connsiteY29" fmla="*/ 1477108 h 6400800"/>
              <a:gd name="connsiteX30" fmla="*/ 2644726 w 5134708"/>
              <a:gd name="connsiteY30" fmla="*/ 1336431 h 6400800"/>
              <a:gd name="connsiteX31" fmla="*/ 2644726 w 5134708"/>
              <a:gd name="connsiteY31" fmla="*/ 1237957 h 6400800"/>
              <a:gd name="connsiteX32" fmla="*/ 2644726 w 5134708"/>
              <a:gd name="connsiteY32" fmla="*/ 1237957 h 6400800"/>
              <a:gd name="connsiteX33" fmla="*/ 2574388 w 5134708"/>
              <a:gd name="connsiteY33" fmla="*/ 1111348 h 6400800"/>
              <a:gd name="connsiteX34" fmla="*/ 2518117 w 5134708"/>
              <a:gd name="connsiteY34" fmla="*/ 745588 h 6400800"/>
              <a:gd name="connsiteX35" fmla="*/ 2405575 w 5134708"/>
              <a:gd name="connsiteY35" fmla="*/ 633046 h 6400800"/>
              <a:gd name="connsiteX36" fmla="*/ 2293034 w 5134708"/>
              <a:gd name="connsiteY36" fmla="*/ 562708 h 6400800"/>
              <a:gd name="connsiteX37" fmla="*/ 2067951 w 5134708"/>
              <a:gd name="connsiteY37" fmla="*/ 436099 h 6400800"/>
              <a:gd name="connsiteX38" fmla="*/ 1856935 w 5134708"/>
              <a:gd name="connsiteY38" fmla="*/ 422031 h 6400800"/>
              <a:gd name="connsiteX39" fmla="*/ 1744394 w 5134708"/>
              <a:gd name="connsiteY39" fmla="*/ 422031 h 6400800"/>
              <a:gd name="connsiteX40" fmla="*/ 1688123 w 5134708"/>
              <a:gd name="connsiteY40" fmla="*/ 351692 h 6400800"/>
              <a:gd name="connsiteX41" fmla="*/ 1702191 w 5134708"/>
              <a:gd name="connsiteY41" fmla="*/ 253219 h 6400800"/>
              <a:gd name="connsiteX42" fmla="*/ 1688123 w 5134708"/>
              <a:gd name="connsiteY42" fmla="*/ 168812 h 6400800"/>
              <a:gd name="connsiteX43" fmla="*/ 1477108 w 5134708"/>
              <a:gd name="connsiteY43" fmla="*/ 154745 h 6400800"/>
              <a:gd name="connsiteX44" fmla="*/ 1322363 w 5134708"/>
              <a:gd name="connsiteY44" fmla="*/ 140677 h 6400800"/>
              <a:gd name="connsiteX45" fmla="*/ 1209821 w 5134708"/>
              <a:gd name="connsiteY45" fmla="*/ 84406 h 6400800"/>
              <a:gd name="connsiteX46" fmla="*/ 1055077 w 5134708"/>
              <a:gd name="connsiteY46" fmla="*/ 0 h 6400800"/>
              <a:gd name="connsiteX47" fmla="*/ 956603 w 5134708"/>
              <a:gd name="connsiteY47" fmla="*/ 112542 h 6400800"/>
              <a:gd name="connsiteX48" fmla="*/ 872197 w 5134708"/>
              <a:gd name="connsiteY48" fmla="*/ 98474 h 6400800"/>
              <a:gd name="connsiteX49" fmla="*/ 759655 w 5134708"/>
              <a:gd name="connsiteY49" fmla="*/ 154745 h 6400800"/>
              <a:gd name="connsiteX50" fmla="*/ 576775 w 5134708"/>
              <a:gd name="connsiteY50" fmla="*/ 140677 h 6400800"/>
              <a:gd name="connsiteX51" fmla="*/ 576775 w 5134708"/>
              <a:gd name="connsiteY51" fmla="*/ 140677 h 6400800"/>
              <a:gd name="connsiteX52" fmla="*/ 478301 w 5134708"/>
              <a:gd name="connsiteY52" fmla="*/ 70339 h 6400800"/>
              <a:gd name="connsiteX53" fmla="*/ 478301 w 5134708"/>
              <a:gd name="connsiteY53" fmla="*/ 70339 h 6400800"/>
              <a:gd name="connsiteX54" fmla="*/ 351692 w 5134708"/>
              <a:gd name="connsiteY54" fmla="*/ 126609 h 6400800"/>
              <a:gd name="connsiteX55" fmla="*/ 309489 w 5134708"/>
              <a:gd name="connsiteY55" fmla="*/ 211015 h 6400800"/>
              <a:gd name="connsiteX56" fmla="*/ 182880 w 5134708"/>
              <a:gd name="connsiteY56" fmla="*/ 323557 h 6400800"/>
              <a:gd name="connsiteX57" fmla="*/ 267286 w 5134708"/>
              <a:gd name="connsiteY57" fmla="*/ 450166 h 6400800"/>
              <a:gd name="connsiteX58" fmla="*/ 407963 w 5134708"/>
              <a:gd name="connsiteY58" fmla="*/ 520505 h 6400800"/>
              <a:gd name="connsiteX59" fmla="*/ 464234 w 5134708"/>
              <a:gd name="connsiteY59" fmla="*/ 647114 h 6400800"/>
              <a:gd name="connsiteX60" fmla="*/ 506437 w 5134708"/>
              <a:gd name="connsiteY60" fmla="*/ 759655 h 6400800"/>
              <a:gd name="connsiteX61" fmla="*/ 590843 w 5134708"/>
              <a:gd name="connsiteY61" fmla="*/ 801859 h 6400800"/>
              <a:gd name="connsiteX62" fmla="*/ 562708 w 5134708"/>
              <a:gd name="connsiteY62" fmla="*/ 928468 h 6400800"/>
              <a:gd name="connsiteX63" fmla="*/ 618978 w 5134708"/>
              <a:gd name="connsiteY63" fmla="*/ 1055077 h 6400800"/>
              <a:gd name="connsiteX64" fmla="*/ 520504 w 5134708"/>
              <a:gd name="connsiteY64" fmla="*/ 1167619 h 6400800"/>
              <a:gd name="connsiteX65" fmla="*/ 436098 w 5134708"/>
              <a:gd name="connsiteY65" fmla="*/ 1280160 h 6400800"/>
              <a:gd name="connsiteX66" fmla="*/ 436098 w 5134708"/>
              <a:gd name="connsiteY66" fmla="*/ 1280160 h 6400800"/>
              <a:gd name="connsiteX67" fmla="*/ 506437 w 5134708"/>
              <a:gd name="connsiteY67" fmla="*/ 1575582 h 6400800"/>
              <a:gd name="connsiteX68" fmla="*/ 576775 w 5134708"/>
              <a:gd name="connsiteY68" fmla="*/ 1617785 h 6400800"/>
              <a:gd name="connsiteX69" fmla="*/ 590843 w 5134708"/>
              <a:gd name="connsiteY69" fmla="*/ 1702191 h 6400800"/>
              <a:gd name="connsiteX70" fmla="*/ 562708 w 5134708"/>
              <a:gd name="connsiteY70" fmla="*/ 1730326 h 6400800"/>
              <a:gd name="connsiteX71" fmla="*/ 464234 w 5134708"/>
              <a:gd name="connsiteY71" fmla="*/ 1716259 h 6400800"/>
              <a:gd name="connsiteX72" fmla="*/ 407963 w 5134708"/>
              <a:gd name="connsiteY72" fmla="*/ 1772529 h 6400800"/>
              <a:gd name="connsiteX73" fmla="*/ 239151 w 5134708"/>
              <a:gd name="connsiteY73" fmla="*/ 1645920 h 6400800"/>
              <a:gd name="connsiteX74" fmla="*/ 281354 w 5134708"/>
              <a:gd name="connsiteY74" fmla="*/ 1603717 h 6400800"/>
              <a:gd name="connsiteX75" fmla="*/ 225083 w 5134708"/>
              <a:gd name="connsiteY75" fmla="*/ 1631852 h 6400800"/>
              <a:gd name="connsiteX76" fmla="*/ 211015 w 5134708"/>
              <a:gd name="connsiteY76" fmla="*/ 1603717 h 6400800"/>
              <a:gd name="connsiteX77" fmla="*/ 253218 w 5134708"/>
              <a:gd name="connsiteY77" fmla="*/ 1561514 h 6400800"/>
              <a:gd name="connsiteX78" fmla="*/ 98474 w 5134708"/>
              <a:gd name="connsiteY78" fmla="*/ 1547446 h 6400800"/>
              <a:gd name="connsiteX79" fmla="*/ 56271 w 5134708"/>
              <a:gd name="connsiteY79" fmla="*/ 1603717 h 6400800"/>
              <a:gd name="connsiteX80" fmla="*/ 70338 w 5134708"/>
              <a:gd name="connsiteY80" fmla="*/ 1688123 h 6400800"/>
              <a:gd name="connsiteX81" fmla="*/ 0 w 5134708"/>
              <a:gd name="connsiteY81" fmla="*/ 1702191 h 6400800"/>
              <a:gd name="connsiteX82" fmla="*/ 98474 w 5134708"/>
              <a:gd name="connsiteY82" fmla="*/ 1730326 h 6400800"/>
              <a:gd name="connsiteX83" fmla="*/ 42203 w 5134708"/>
              <a:gd name="connsiteY83" fmla="*/ 1899139 h 6400800"/>
              <a:gd name="connsiteX84" fmla="*/ 14068 w 5134708"/>
              <a:gd name="connsiteY84" fmla="*/ 1955409 h 6400800"/>
              <a:gd name="connsiteX85" fmla="*/ 84406 w 5134708"/>
              <a:gd name="connsiteY85" fmla="*/ 1969477 h 6400800"/>
              <a:gd name="connsiteX86" fmla="*/ 168812 w 5134708"/>
              <a:gd name="connsiteY86" fmla="*/ 2039815 h 6400800"/>
              <a:gd name="connsiteX87" fmla="*/ 126609 w 5134708"/>
              <a:gd name="connsiteY87" fmla="*/ 2110154 h 6400800"/>
              <a:gd name="connsiteX88" fmla="*/ 126609 w 5134708"/>
              <a:gd name="connsiteY88" fmla="*/ 2110154 h 6400800"/>
              <a:gd name="connsiteX89" fmla="*/ 239151 w 5134708"/>
              <a:gd name="connsiteY89" fmla="*/ 2222695 h 6400800"/>
              <a:gd name="connsiteX90" fmla="*/ 323557 w 5134708"/>
              <a:gd name="connsiteY90" fmla="*/ 2307102 h 6400800"/>
              <a:gd name="connsiteX91" fmla="*/ 407963 w 5134708"/>
              <a:gd name="connsiteY91" fmla="*/ 2349305 h 6400800"/>
              <a:gd name="connsiteX92" fmla="*/ 407963 w 5134708"/>
              <a:gd name="connsiteY92" fmla="*/ 2349305 h 6400800"/>
              <a:gd name="connsiteX93" fmla="*/ 618978 w 5134708"/>
              <a:gd name="connsiteY93" fmla="*/ 2461846 h 6400800"/>
              <a:gd name="connsiteX94" fmla="*/ 689317 w 5134708"/>
              <a:gd name="connsiteY94" fmla="*/ 2461846 h 6400800"/>
              <a:gd name="connsiteX95" fmla="*/ 815926 w 5134708"/>
              <a:gd name="connsiteY95" fmla="*/ 2447779 h 6400800"/>
              <a:gd name="connsiteX96" fmla="*/ 1209821 w 5134708"/>
              <a:gd name="connsiteY96" fmla="*/ 2743200 h 6400800"/>
              <a:gd name="connsiteX97" fmla="*/ 1139483 w 5134708"/>
              <a:gd name="connsiteY97" fmla="*/ 2785403 h 6400800"/>
              <a:gd name="connsiteX98" fmla="*/ 1111348 w 5134708"/>
              <a:gd name="connsiteY98" fmla="*/ 2926080 h 6400800"/>
              <a:gd name="connsiteX99" fmla="*/ 1041009 w 5134708"/>
              <a:gd name="connsiteY99" fmla="*/ 3080825 h 6400800"/>
              <a:gd name="connsiteX100" fmla="*/ 956603 w 5134708"/>
              <a:gd name="connsiteY100" fmla="*/ 3137095 h 6400800"/>
              <a:gd name="connsiteX101" fmla="*/ 872197 w 5134708"/>
              <a:gd name="connsiteY101" fmla="*/ 3094892 h 6400800"/>
              <a:gd name="connsiteX102" fmla="*/ 858129 w 5134708"/>
              <a:gd name="connsiteY102" fmla="*/ 3249637 h 6400800"/>
              <a:gd name="connsiteX103" fmla="*/ 928468 w 5134708"/>
              <a:gd name="connsiteY103" fmla="*/ 3249637 h 6400800"/>
              <a:gd name="connsiteX104" fmla="*/ 886264 w 5134708"/>
              <a:gd name="connsiteY104" fmla="*/ 3348111 h 6400800"/>
              <a:gd name="connsiteX105" fmla="*/ 956603 w 5134708"/>
              <a:gd name="connsiteY105" fmla="*/ 3418449 h 6400800"/>
              <a:gd name="connsiteX106" fmla="*/ 1069144 w 5134708"/>
              <a:gd name="connsiteY106" fmla="*/ 3502855 h 6400800"/>
              <a:gd name="connsiteX107" fmla="*/ 1111348 w 5134708"/>
              <a:gd name="connsiteY107" fmla="*/ 3573194 h 6400800"/>
              <a:gd name="connsiteX108" fmla="*/ 1055077 w 5134708"/>
              <a:gd name="connsiteY108" fmla="*/ 3742006 h 6400800"/>
              <a:gd name="connsiteX109" fmla="*/ 998806 w 5134708"/>
              <a:gd name="connsiteY109" fmla="*/ 3910819 h 6400800"/>
              <a:gd name="connsiteX110" fmla="*/ 1083212 w 5134708"/>
              <a:gd name="connsiteY110" fmla="*/ 4051495 h 6400800"/>
              <a:gd name="connsiteX111" fmla="*/ 1252024 w 5134708"/>
              <a:gd name="connsiteY111" fmla="*/ 4051495 h 6400800"/>
              <a:gd name="connsiteX112" fmla="*/ 1336431 w 5134708"/>
              <a:gd name="connsiteY112" fmla="*/ 4234375 h 6400800"/>
              <a:gd name="connsiteX113" fmla="*/ 1505243 w 5134708"/>
              <a:gd name="connsiteY113" fmla="*/ 4234375 h 6400800"/>
              <a:gd name="connsiteX114" fmla="*/ 1589649 w 5134708"/>
              <a:gd name="connsiteY114" fmla="*/ 4318782 h 6400800"/>
              <a:gd name="connsiteX115" fmla="*/ 1589649 w 5134708"/>
              <a:gd name="connsiteY115" fmla="*/ 4318782 h 6400800"/>
              <a:gd name="connsiteX116" fmla="*/ 1505243 w 5134708"/>
              <a:gd name="connsiteY116" fmla="*/ 4445391 h 6400800"/>
              <a:gd name="connsiteX117" fmla="*/ 1420837 w 5134708"/>
              <a:gd name="connsiteY117" fmla="*/ 4515729 h 6400800"/>
              <a:gd name="connsiteX118" fmla="*/ 1252024 w 5134708"/>
              <a:gd name="connsiteY118" fmla="*/ 4487594 h 6400800"/>
              <a:gd name="connsiteX119" fmla="*/ 1181686 w 5134708"/>
              <a:gd name="connsiteY119" fmla="*/ 4586068 h 6400800"/>
              <a:gd name="connsiteX120" fmla="*/ 1181686 w 5134708"/>
              <a:gd name="connsiteY120" fmla="*/ 4586068 h 6400800"/>
              <a:gd name="connsiteX121" fmla="*/ 1055077 w 5134708"/>
              <a:gd name="connsiteY121" fmla="*/ 4712677 h 6400800"/>
              <a:gd name="connsiteX122" fmla="*/ 1026941 w 5134708"/>
              <a:gd name="connsiteY122" fmla="*/ 4811151 h 6400800"/>
              <a:gd name="connsiteX123" fmla="*/ 956603 w 5134708"/>
              <a:gd name="connsiteY123" fmla="*/ 4754880 h 6400800"/>
              <a:gd name="connsiteX124" fmla="*/ 942535 w 5134708"/>
              <a:gd name="connsiteY124" fmla="*/ 4825219 h 6400800"/>
              <a:gd name="connsiteX125" fmla="*/ 745588 w 5134708"/>
              <a:gd name="connsiteY125" fmla="*/ 4923692 h 6400800"/>
              <a:gd name="connsiteX126" fmla="*/ 647114 w 5134708"/>
              <a:gd name="connsiteY126" fmla="*/ 5064369 h 6400800"/>
              <a:gd name="connsiteX127" fmla="*/ 675249 w 5134708"/>
              <a:gd name="connsiteY127" fmla="*/ 5190979 h 6400800"/>
              <a:gd name="connsiteX128" fmla="*/ 548640 w 5134708"/>
              <a:gd name="connsiteY128" fmla="*/ 5106572 h 6400800"/>
              <a:gd name="connsiteX129" fmla="*/ 548640 w 5134708"/>
              <a:gd name="connsiteY129" fmla="*/ 5106572 h 6400800"/>
              <a:gd name="connsiteX130" fmla="*/ 450166 w 5134708"/>
              <a:gd name="connsiteY130" fmla="*/ 5176911 h 6400800"/>
              <a:gd name="connsiteX131" fmla="*/ 590843 w 5134708"/>
              <a:gd name="connsiteY131" fmla="*/ 5613009 h 6400800"/>
              <a:gd name="connsiteX132" fmla="*/ 590843 w 5134708"/>
              <a:gd name="connsiteY132" fmla="*/ 5711483 h 6400800"/>
              <a:gd name="connsiteX133" fmla="*/ 661181 w 5134708"/>
              <a:gd name="connsiteY133" fmla="*/ 5852160 h 6400800"/>
              <a:gd name="connsiteX134" fmla="*/ 759655 w 5134708"/>
              <a:gd name="connsiteY134" fmla="*/ 5852160 h 6400800"/>
              <a:gd name="connsiteX135" fmla="*/ 872197 w 5134708"/>
              <a:gd name="connsiteY135" fmla="*/ 6077243 h 6400800"/>
              <a:gd name="connsiteX136" fmla="*/ 970671 w 5134708"/>
              <a:gd name="connsiteY136" fmla="*/ 6161649 h 6400800"/>
              <a:gd name="connsiteX137" fmla="*/ 1055077 w 5134708"/>
              <a:gd name="connsiteY137" fmla="*/ 6400800 h 6400800"/>
              <a:gd name="connsiteX138" fmla="*/ 1209821 w 5134708"/>
              <a:gd name="connsiteY138" fmla="*/ 6302326 h 6400800"/>
              <a:gd name="connsiteX139" fmla="*/ 1308295 w 5134708"/>
              <a:gd name="connsiteY139" fmla="*/ 6147582 h 6400800"/>
              <a:gd name="connsiteX140" fmla="*/ 1364566 w 5134708"/>
              <a:gd name="connsiteY140" fmla="*/ 6203852 h 6400800"/>
              <a:gd name="connsiteX141" fmla="*/ 1364566 w 5134708"/>
              <a:gd name="connsiteY141" fmla="*/ 6203852 h 6400800"/>
              <a:gd name="connsiteX142" fmla="*/ 1378634 w 5134708"/>
              <a:gd name="connsiteY142" fmla="*/ 6147582 h 6400800"/>
              <a:gd name="connsiteX143" fmla="*/ 1448972 w 5134708"/>
              <a:gd name="connsiteY143" fmla="*/ 6119446 h 6400800"/>
              <a:gd name="connsiteX144" fmla="*/ 1448972 w 5134708"/>
              <a:gd name="connsiteY144" fmla="*/ 6119446 h 6400800"/>
              <a:gd name="connsiteX145" fmla="*/ 1434904 w 5134708"/>
              <a:gd name="connsiteY145" fmla="*/ 6035040 h 6400800"/>
              <a:gd name="connsiteX146" fmla="*/ 1434904 w 5134708"/>
              <a:gd name="connsiteY146" fmla="*/ 5894363 h 6400800"/>
              <a:gd name="connsiteX147" fmla="*/ 1575581 w 5134708"/>
              <a:gd name="connsiteY147" fmla="*/ 5908431 h 6400800"/>
              <a:gd name="connsiteX148" fmla="*/ 1603717 w 5134708"/>
              <a:gd name="connsiteY148" fmla="*/ 5781822 h 6400800"/>
              <a:gd name="connsiteX149" fmla="*/ 1547446 w 5134708"/>
              <a:gd name="connsiteY149" fmla="*/ 5711483 h 6400800"/>
              <a:gd name="connsiteX150" fmla="*/ 1533378 w 5134708"/>
              <a:gd name="connsiteY150" fmla="*/ 5570806 h 6400800"/>
              <a:gd name="connsiteX151" fmla="*/ 1603717 w 5134708"/>
              <a:gd name="connsiteY151" fmla="*/ 5514535 h 6400800"/>
              <a:gd name="connsiteX152" fmla="*/ 1519311 w 5134708"/>
              <a:gd name="connsiteY152" fmla="*/ 5500468 h 6400800"/>
              <a:gd name="connsiteX153" fmla="*/ 1617784 w 5134708"/>
              <a:gd name="connsiteY153" fmla="*/ 5359791 h 6400800"/>
              <a:gd name="connsiteX154" fmla="*/ 2110154 w 5134708"/>
              <a:gd name="connsiteY154" fmla="*/ 5753686 h 6400800"/>
              <a:gd name="connsiteX155" fmla="*/ 2110154 w 5134708"/>
              <a:gd name="connsiteY155" fmla="*/ 5514535 h 6400800"/>
              <a:gd name="connsiteX156" fmla="*/ 2236763 w 5134708"/>
              <a:gd name="connsiteY156" fmla="*/ 5317588 h 6400800"/>
              <a:gd name="connsiteX157" fmla="*/ 2363372 w 5134708"/>
              <a:gd name="connsiteY157" fmla="*/ 5345723 h 6400800"/>
              <a:gd name="connsiteX158" fmla="*/ 2518117 w 5134708"/>
              <a:gd name="connsiteY158" fmla="*/ 5331655 h 6400800"/>
              <a:gd name="connsiteX159" fmla="*/ 2532184 w 5134708"/>
              <a:gd name="connsiteY159" fmla="*/ 5247249 h 6400800"/>
              <a:gd name="connsiteX160" fmla="*/ 2532184 w 5134708"/>
              <a:gd name="connsiteY160" fmla="*/ 5219114 h 6400800"/>
              <a:gd name="connsiteX161" fmla="*/ 2672861 w 5134708"/>
              <a:gd name="connsiteY161" fmla="*/ 5106572 h 6400800"/>
              <a:gd name="connsiteX162" fmla="*/ 2827606 w 5134708"/>
              <a:gd name="connsiteY162" fmla="*/ 5036234 h 6400800"/>
              <a:gd name="connsiteX163" fmla="*/ 2729132 w 5134708"/>
              <a:gd name="connsiteY163" fmla="*/ 4923692 h 6400800"/>
              <a:gd name="connsiteX164" fmla="*/ 2743200 w 5134708"/>
              <a:gd name="connsiteY164" fmla="*/ 4853354 h 6400800"/>
              <a:gd name="connsiteX165" fmla="*/ 2841674 w 5134708"/>
              <a:gd name="connsiteY165" fmla="*/ 4825219 h 6400800"/>
              <a:gd name="connsiteX166" fmla="*/ 2827606 w 5134708"/>
              <a:gd name="connsiteY166" fmla="*/ 4740812 h 6400800"/>
              <a:gd name="connsiteX167" fmla="*/ 3179298 w 5134708"/>
              <a:gd name="connsiteY167" fmla="*/ 4740812 h 6400800"/>
              <a:gd name="connsiteX168" fmla="*/ 3123028 w 5134708"/>
              <a:gd name="connsiteY168" fmla="*/ 4586068 h 6400800"/>
              <a:gd name="connsiteX169" fmla="*/ 3207434 w 5134708"/>
              <a:gd name="connsiteY169" fmla="*/ 4501662 h 6400800"/>
              <a:gd name="connsiteX170" fmla="*/ 3207434 w 5134708"/>
              <a:gd name="connsiteY170" fmla="*/ 4360985 h 6400800"/>
              <a:gd name="connsiteX171" fmla="*/ 3151163 w 5134708"/>
              <a:gd name="connsiteY171" fmla="*/ 4248443 h 6400800"/>
              <a:gd name="connsiteX172" fmla="*/ 3094892 w 5134708"/>
              <a:gd name="connsiteY172" fmla="*/ 4290646 h 6400800"/>
              <a:gd name="connsiteX173" fmla="*/ 3094892 w 5134708"/>
              <a:gd name="connsiteY173" fmla="*/ 4079631 h 6400800"/>
              <a:gd name="connsiteX174" fmla="*/ 3123028 w 5134708"/>
              <a:gd name="connsiteY174" fmla="*/ 4051495 h 6400800"/>
              <a:gd name="connsiteX175" fmla="*/ 3066757 w 5134708"/>
              <a:gd name="connsiteY175" fmla="*/ 3967089 h 6400800"/>
              <a:gd name="connsiteX176" fmla="*/ 3066757 w 5134708"/>
              <a:gd name="connsiteY176" fmla="*/ 3812345 h 6400800"/>
              <a:gd name="connsiteX177" fmla="*/ 3024554 w 5134708"/>
              <a:gd name="connsiteY177" fmla="*/ 3727939 h 6400800"/>
              <a:gd name="connsiteX178" fmla="*/ 3024554 w 5134708"/>
              <a:gd name="connsiteY178" fmla="*/ 3671668 h 6400800"/>
              <a:gd name="connsiteX179" fmla="*/ 3151163 w 5134708"/>
              <a:gd name="connsiteY179" fmla="*/ 3545059 h 6400800"/>
              <a:gd name="connsiteX180" fmla="*/ 3319975 w 5134708"/>
              <a:gd name="connsiteY180" fmla="*/ 3559126 h 6400800"/>
              <a:gd name="connsiteX181" fmla="*/ 3404381 w 5134708"/>
              <a:gd name="connsiteY181" fmla="*/ 3657600 h 6400800"/>
              <a:gd name="connsiteX182" fmla="*/ 3488788 w 5134708"/>
              <a:gd name="connsiteY182" fmla="*/ 3699803 h 6400800"/>
              <a:gd name="connsiteX183" fmla="*/ 3615397 w 5134708"/>
              <a:gd name="connsiteY183" fmla="*/ 3699803 h 6400800"/>
              <a:gd name="connsiteX184" fmla="*/ 3727938 w 5134708"/>
              <a:gd name="connsiteY184" fmla="*/ 3882683 h 6400800"/>
              <a:gd name="connsiteX185" fmla="*/ 3756074 w 5134708"/>
              <a:gd name="connsiteY185" fmla="*/ 4121834 h 6400800"/>
              <a:gd name="connsiteX186" fmla="*/ 3840480 w 5134708"/>
              <a:gd name="connsiteY186" fmla="*/ 4220308 h 6400800"/>
              <a:gd name="connsiteX187" fmla="*/ 4192172 w 5134708"/>
              <a:gd name="connsiteY187" fmla="*/ 4248443 h 6400800"/>
              <a:gd name="connsiteX188" fmla="*/ 4459458 w 5134708"/>
              <a:gd name="connsiteY188" fmla="*/ 4234375 h 6400800"/>
              <a:gd name="connsiteX189" fmla="*/ 4557932 w 5134708"/>
              <a:gd name="connsiteY189" fmla="*/ 4234375 h 6400800"/>
              <a:gd name="connsiteX190" fmla="*/ 4557932 w 5134708"/>
              <a:gd name="connsiteY190" fmla="*/ 4023360 h 6400800"/>
              <a:gd name="connsiteX191" fmla="*/ 4600135 w 5134708"/>
              <a:gd name="connsiteY191" fmla="*/ 3868615 h 6400800"/>
              <a:gd name="connsiteX192" fmla="*/ 4572000 w 5134708"/>
              <a:gd name="connsiteY192" fmla="*/ 3601329 h 6400800"/>
              <a:gd name="connsiteX193" fmla="*/ 4600135 w 5134708"/>
              <a:gd name="connsiteY193" fmla="*/ 3516923 h 6400800"/>
              <a:gd name="connsiteX194" fmla="*/ 4417255 w 5134708"/>
              <a:gd name="connsiteY194" fmla="*/ 3460652 h 6400800"/>
              <a:gd name="connsiteX195" fmla="*/ 4473526 w 5134708"/>
              <a:gd name="connsiteY195" fmla="*/ 3319975 h 6400800"/>
              <a:gd name="connsiteX196" fmla="*/ 4403188 w 5134708"/>
              <a:gd name="connsiteY196" fmla="*/ 3263705 h 6400800"/>
              <a:gd name="connsiteX197" fmla="*/ 4445391 w 5134708"/>
              <a:gd name="connsiteY197" fmla="*/ 3123028 h 6400800"/>
              <a:gd name="connsiteX198" fmla="*/ 4572000 w 5134708"/>
              <a:gd name="connsiteY198" fmla="*/ 3179299 h 6400800"/>
              <a:gd name="connsiteX199" fmla="*/ 4684541 w 5134708"/>
              <a:gd name="connsiteY199" fmla="*/ 3038622 h 6400800"/>
              <a:gd name="connsiteX200" fmla="*/ 4783015 w 5134708"/>
              <a:gd name="connsiteY200" fmla="*/ 3137095 h 6400800"/>
              <a:gd name="connsiteX201" fmla="*/ 4811151 w 5134708"/>
              <a:gd name="connsiteY201" fmla="*/ 3249637 h 6400800"/>
              <a:gd name="connsiteX202" fmla="*/ 4867421 w 5134708"/>
              <a:gd name="connsiteY202" fmla="*/ 3193366 h 6400800"/>
              <a:gd name="connsiteX203" fmla="*/ 4923692 w 5134708"/>
              <a:gd name="connsiteY203" fmla="*/ 3235569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5134708" h="6400800">
                <a:moveTo>
                  <a:pt x="4923692" y="3235569"/>
                </a:moveTo>
                <a:lnTo>
                  <a:pt x="5008098" y="2912012"/>
                </a:lnTo>
                <a:lnTo>
                  <a:pt x="5134708" y="2799471"/>
                </a:lnTo>
                <a:lnTo>
                  <a:pt x="5106572" y="2644726"/>
                </a:lnTo>
                <a:lnTo>
                  <a:pt x="5078437" y="2574388"/>
                </a:lnTo>
                <a:lnTo>
                  <a:pt x="5008098" y="2504049"/>
                </a:lnTo>
                <a:lnTo>
                  <a:pt x="5036234" y="2433711"/>
                </a:lnTo>
                <a:lnTo>
                  <a:pt x="4937760" y="2475914"/>
                </a:lnTo>
                <a:lnTo>
                  <a:pt x="4895557" y="2405575"/>
                </a:lnTo>
                <a:lnTo>
                  <a:pt x="4951828" y="2518117"/>
                </a:lnTo>
                <a:lnTo>
                  <a:pt x="4909624" y="2560320"/>
                </a:lnTo>
                <a:lnTo>
                  <a:pt x="4783015" y="2504049"/>
                </a:lnTo>
                <a:lnTo>
                  <a:pt x="4797083" y="2419643"/>
                </a:lnTo>
                <a:lnTo>
                  <a:pt x="4572000" y="2419643"/>
                </a:lnTo>
                <a:lnTo>
                  <a:pt x="4529797" y="2489982"/>
                </a:lnTo>
                <a:lnTo>
                  <a:pt x="4529797" y="2405575"/>
                </a:lnTo>
                <a:lnTo>
                  <a:pt x="4262511" y="2335237"/>
                </a:lnTo>
                <a:lnTo>
                  <a:pt x="4234375" y="2208628"/>
                </a:lnTo>
                <a:lnTo>
                  <a:pt x="3798277" y="2110154"/>
                </a:lnTo>
                <a:lnTo>
                  <a:pt x="3559126" y="2124222"/>
                </a:lnTo>
                <a:lnTo>
                  <a:pt x="3376246" y="2039815"/>
                </a:lnTo>
                <a:lnTo>
                  <a:pt x="3221501" y="2067951"/>
                </a:lnTo>
                <a:lnTo>
                  <a:pt x="3137095" y="1969477"/>
                </a:lnTo>
                <a:lnTo>
                  <a:pt x="3080824" y="2011680"/>
                </a:lnTo>
                <a:lnTo>
                  <a:pt x="2996418" y="1969477"/>
                </a:lnTo>
                <a:lnTo>
                  <a:pt x="2940148" y="1997612"/>
                </a:lnTo>
                <a:lnTo>
                  <a:pt x="2546252" y="1856935"/>
                </a:lnTo>
                <a:lnTo>
                  <a:pt x="2278966" y="1842868"/>
                </a:lnTo>
                <a:lnTo>
                  <a:pt x="2447778" y="1603717"/>
                </a:lnTo>
                <a:lnTo>
                  <a:pt x="2475914" y="1477108"/>
                </a:lnTo>
                <a:lnTo>
                  <a:pt x="2644726" y="1336431"/>
                </a:lnTo>
                <a:lnTo>
                  <a:pt x="2644726" y="1237957"/>
                </a:lnTo>
                <a:lnTo>
                  <a:pt x="2644726" y="1237957"/>
                </a:lnTo>
                <a:lnTo>
                  <a:pt x="2574388" y="1111348"/>
                </a:lnTo>
                <a:lnTo>
                  <a:pt x="2518117" y="745588"/>
                </a:lnTo>
                <a:lnTo>
                  <a:pt x="2405575" y="633046"/>
                </a:lnTo>
                <a:lnTo>
                  <a:pt x="2293034" y="562708"/>
                </a:lnTo>
                <a:lnTo>
                  <a:pt x="2067951" y="436099"/>
                </a:lnTo>
                <a:lnTo>
                  <a:pt x="1856935" y="422031"/>
                </a:lnTo>
                <a:lnTo>
                  <a:pt x="1744394" y="422031"/>
                </a:lnTo>
                <a:lnTo>
                  <a:pt x="1688123" y="351692"/>
                </a:lnTo>
                <a:lnTo>
                  <a:pt x="1702191" y="253219"/>
                </a:lnTo>
                <a:lnTo>
                  <a:pt x="1688123" y="168812"/>
                </a:lnTo>
                <a:lnTo>
                  <a:pt x="1477108" y="154745"/>
                </a:lnTo>
                <a:lnTo>
                  <a:pt x="1322363" y="140677"/>
                </a:lnTo>
                <a:lnTo>
                  <a:pt x="1209821" y="84406"/>
                </a:lnTo>
                <a:lnTo>
                  <a:pt x="1055077" y="0"/>
                </a:lnTo>
                <a:lnTo>
                  <a:pt x="956603" y="112542"/>
                </a:lnTo>
                <a:lnTo>
                  <a:pt x="872197" y="98474"/>
                </a:lnTo>
                <a:lnTo>
                  <a:pt x="759655" y="154745"/>
                </a:lnTo>
                <a:lnTo>
                  <a:pt x="576775" y="140677"/>
                </a:lnTo>
                <a:lnTo>
                  <a:pt x="576775" y="140677"/>
                </a:lnTo>
                <a:lnTo>
                  <a:pt x="478301" y="70339"/>
                </a:lnTo>
                <a:lnTo>
                  <a:pt x="478301" y="70339"/>
                </a:lnTo>
                <a:lnTo>
                  <a:pt x="351692" y="126609"/>
                </a:lnTo>
                <a:lnTo>
                  <a:pt x="309489" y="211015"/>
                </a:lnTo>
                <a:lnTo>
                  <a:pt x="182880" y="323557"/>
                </a:lnTo>
                <a:lnTo>
                  <a:pt x="267286" y="450166"/>
                </a:lnTo>
                <a:lnTo>
                  <a:pt x="407963" y="520505"/>
                </a:lnTo>
                <a:lnTo>
                  <a:pt x="464234" y="647114"/>
                </a:lnTo>
                <a:lnTo>
                  <a:pt x="506437" y="759655"/>
                </a:lnTo>
                <a:lnTo>
                  <a:pt x="590843" y="801859"/>
                </a:lnTo>
                <a:lnTo>
                  <a:pt x="562708" y="928468"/>
                </a:lnTo>
                <a:lnTo>
                  <a:pt x="618978" y="1055077"/>
                </a:lnTo>
                <a:lnTo>
                  <a:pt x="520504" y="1167619"/>
                </a:lnTo>
                <a:lnTo>
                  <a:pt x="436098" y="1280160"/>
                </a:lnTo>
                <a:lnTo>
                  <a:pt x="436098" y="1280160"/>
                </a:lnTo>
                <a:lnTo>
                  <a:pt x="506437" y="1575582"/>
                </a:lnTo>
                <a:lnTo>
                  <a:pt x="576775" y="1617785"/>
                </a:lnTo>
                <a:lnTo>
                  <a:pt x="590843" y="1702191"/>
                </a:lnTo>
                <a:lnTo>
                  <a:pt x="562708" y="1730326"/>
                </a:lnTo>
                <a:lnTo>
                  <a:pt x="464234" y="1716259"/>
                </a:lnTo>
                <a:lnTo>
                  <a:pt x="407963" y="1772529"/>
                </a:lnTo>
                <a:lnTo>
                  <a:pt x="239151" y="1645920"/>
                </a:lnTo>
                <a:lnTo>
                  <a:pt x="281354" y="1603717"/>
                </a:lnTo>
                <a:lnTo>
                  <a:pt x="225083" y="1631852"/>
                </a:lnTo>
                <a:lnTo>
                  <a:pt x="211015" y="1603717"/>
                </a:lnTo>
                <a:lnTo>
                  <a:pt x="253218" y="1561514"/>
                </a:lnTo>
                <a:lnTo>
                  <a:pt x="98474" y="1547446"/>
                </a:lnTo>
                <a:lnTo>
                  <a:pt x="56271" y="1603717"/>
                </a:lnTo>
                <a:lnTo>
                  <a:pt x="70338" y="1688123"/>
                </a:lnTo>
                <a:lnTo>
                  <a:pt x="0" y="1702191"/>
                </a:lnTo>
                <a:lnTo>
                  <a:pt x="98474" y="1730326"/>
                </a:lnTo>
                <a:lnTo>
                  <a:pt x="42203" y="1899139"/>
                </a:lnTo>
                <a:lnTo>
                  <a:pt x="14068" y="1955409"/>
                </a:lnTo>
                <a:lnTo>
                  <a:pt x="84406" y="1969477"/>
                </a:lnTo>
                <a:lnTo>
                  <a:pt x="168812" y="2039815"/>
                </a:lnTo>
                <a:lnTo>
                  <a:pt x="126609" y="2110154"/>
                </a:lnTo>
                <a:lnTo>
                  <a:pt x="126609" y="2110154"/>
                </a:lnTo>
                <a:lnTo>
                  <a:pt x="239151" y="2222695"/>
                </a:lnTo>
                <a:lnTo>
                  <a:pt x="323557" y="2307102"/>
                </a:lnTo>
                <a:lnTo>
                  <a:pt x="407963" y="2349305"/>
                </a:lnTo>
                <a:lnTo>
                  <a:pt x="407963" y="2349305"/>
                </a:lnTo>
                <a:lnTo>
                  <a:pt x="618978" y="2461846"/>
                </a:lnTo>
                <a:lnTo>
                  <a:pt x="689317" y="2461846"/>
                </a:lnTo>
                <a:lnTo>
                  <a:pt x="815926" y="2447779"/>
                </a:lnTo>
                <a:lnTo>
                  <a:pt x="1209821" y="2743200"/>
                </a:lnTo>
                <a:lnTo>
                  <a:pt x="1139483" y="2785403"/>
                </a:lnTo>
                <a:lnTo>
                  <a:pt x="1111348" y="2926080"/>
                </a:lnTo>
                <a:lnTo>
                  <a:pt x="1041009" y="3080825"/>
                </a:lnTo>
                <a:lnTo>
                  <a:pt x="956603" y="3137095"/>
                </a:lnTo>
                <a:lnTo>
                  <a:pt x="872197" y="3094892"/>
                </a:lnTo>
                <a:lnTo>
                  <a:pt x="858129" y="3249637"/>
                </a:lnTo>
                <a:lnTo>
                  <a:pt x="928468" y="3249637"/>
                </a:lnTo>
                <a:lnTo>
                  <a:pt x="886264" y="3348111"/>
                </a:lnTo>
                <a:lnTo>
                  <a:pt x="956603" y="3418449"/>
                </a:lnTo>
                <a:lnTo>
                  <a:pt x="1069144" y="3502855"/>
                </a:lnTo>
                <a:lnTo>
                  <a:pt x="1111348" y="3573194"/>
                </a:lnTo>
                <a:lnTo>
                  <a:pt x="1055077" y="3742006"/>
                </a:lnTo>
                <a:lnTo>
                  <a:pt x="998806" y="3910819"/>
                </a:lnTo>
                <a:lnTo>
                  <a:pt x="1083212" y="4051495"/>
                </a:lnTo>
                <a:lnTo>
                  <a:pt x="1252024" y="4051495"/>
                </a:lnTo>
                <a:lnTo>
                  <a:pt x="1336431" y="4234375"/>
                </a:lnTo>
                <a:lnTo>
                  <a:pt x="1505243" y="4234375"/>
                </a:lnTo>
                <a:lnTo>
                  <a:pt x="1589649" y="4318782"/>
                </a:lnTo>
                <a:lnTo>
                  <a:pt x="1589649" y="4318782"/>
                </a:lnTo>
                <a:lnTo>
                  <a:pt x="1505243" y="4445391"/>
                </a:lnTo>
                <a:lnTo>
                  <a:pt x="1420837" y="4515729"/>
                </a:lnTo>
                <a:lnTo>
                  <a:pt x="1252024" y="4487594"/>
                </a:lnTo>
                <a:lnTo>
                  <a:pt x="1181686" y="4586068"/>
                </a:lnTo>
                <a:lnTo>
                  <a:pt x="1181686" y="4586068"/>
                </a:lnTo>
                <a:lnTo>
                  <a:pt x="1055077" y="4712677"/>
                </a:lnTo>
                <a:lnTo>
                  <a:pt x="1026941" y="4811151"/>
                </a:lnTo>
                <a:lnTo>
                  <a:pt x="956603" y="4754880"/>
                </a:lnTo>
                <a:lnTo>
                  <a:pt x="942535" y="4825219"/>
                </a:lnTo>
                <a:lnTo>
                  <a:pt x="745588" y="4923692"/>
                </a:lnTo>
                <a:lnTo>
                  <a:pt x="647114" y="5064369"/>
                </a:lnTo>
                <a:lnTo>
                  <a:pt x="675249" y="5190979"/>
                </a:lnTo>
                <a:lnTo>
                  <a:pt x="548640" y="5106572"/>
                </a:lnTo>
                <a:lnTo>
                  <a:pt x="548640" y="5106572"/>
                </a:lnTo>
                <a:lnTo>
                  <a:pt x="450166" y="5176911"/>
                </a:lnTo>
                <a:lnTo>
                  <a:pt x="590843" y="5613009"/>
                </a:lnTo>
                <a:lnTo>
                  <a:pt x="590843" y="5711483"/>
                </a:lnTo>
                <a:lnTo>
                  <a:pt x="661181" y="5852160"/>
                </a:lnTo>
                <a:lnTo>
                  <a:pt x="759655" y="5852160"/>
                </a:lnTo>
                <a:lnTo>
                  <a:pt x="872197" y="6077243"/>
                </a:lnTo>
                <a:lnTo>
                  <a:pt x="970671" y="6161649"/>
                </a:lnTo>
                <a:lnTo>
                  <a:pt x="1055077" y="6400800"/>
                </a:lnTo>
                <a:lnTo>
                  <a:pt x="1209821" y="6302326"/>
                </a:lnTo>
                <a:lnTo>
                  <a:pt x="1308295" y="6147582"/>
                </a:lnTo>
                <a:lnTo>
                  <a:pt x="1364566" y="6203852"/>
                </a:lnTo>
                <a:lnTo>
                  <a:pt x="1364566" y="6203852"/>
                </a:lnTo>
                <a:lnTo>
                  <a:pt x="1378634" y="6147582"/>
                </a:lnTo>
                <a:lnTo>
                  <a:pt x="1448972" y="6119446"/>
                </a:lnTo>
                <a:lnTo>
                  <a:pt x="1448972" y="6119446"/>
                </a:lnTo>
                <a:lnTo>
                  <a:pt x="1434904" y="6035040"/>
                </a:lnTo>
                <a:lnTo>
                  <a:pt x="1434904" y="5894363"/>
                </a:lnTo>
                <a:lnTo>
                  <a:pt x="1575581" y="5908431"/>
                </a:lnTo>
                <a:lnTo>
                  <a:pt x="1603717" y="5781822"/>
                </a:lnTo>
                <a:lnTo>
                  <a:pt x="1547446" y="5711483"/>
                </a:lnTo>
                <a:lnTo>
                  <a:pt x="1533378" y="5570806"/>
                </a:lnTo>
                <a:lnTo>
                  <a:pt x="1603717" y="5514535"/>
                </a:lnTo>
                <a:lnTo>
                  <a:pt x="1519311" y="5500468"/>
                </a:lnTo>
                <a:lnTo>
                  <a:pt x="1617784" y="5359791"/>
                </a:lnTo>
                <a:lnTo>
                  <a:pt x="2110154" y="5753686"/>
                </a:lnTo>
                <a:lnTo>
                  <a:pt x="2110154" y="5514535"/>
                </a:lnTo>
                <a:lnTo>
                  <a:pt x="2236763" y="5317588"/>
                </a:lnTo>
                <a:lnTo>
                  <a:pt x="2363372" y="5345723"/>
                </a:lnTo>
                <a:lnTo>
                  <a:pt x="2518117" y="5331655"/>
                </a:lnTo>
                <a:lnTo>
                  <a:pt x="2532184" y="5247249"/>
                </a:lnTo>
                <a:lnTo>
                  <a:pt x="2532184" y="5219114"/>
                </a:lnTo>
                <a:lnTo>
                  <a:pt x="2672861" y="5106572"/>
                </a:lnTo>
                <a:lnTo>
                  <a:pt x="2827606" y="5036234"/>
                </a:lnTo>
                <a:lnTo>
                  <a:pt x="2729132" y="4923692"/>
                </a:lnTo>
                <a:lnTo>
                  <a:pt x="2743200" y="4853354"/>
                </a:lnTo>
                <a:lnTo>
                  <a:pt x="2841674" y="4825219"/>
                </a:lnTo>
                <a:lnTo>
                  <a:pt x="2827606" y="4740812"/>
                </a:lnTo>
                <a:lnTo>
                  <a:pt x="3179298" y="4740812"/>
                </a:lnTo>
                <a:lnTo>
                  <a:pt x="3123028" y="4586068"/>
                </a:lnTo>
                <a:lnTo>
                  <a:pt x="3207434" y="4501662"/>
                </a:lnTo>
                <a:lnTo>
                  <a:pt x="3207434" y="4360985"/>
                </a:lnTo>
                <a:lnTo>
                  <a:pt x="3151163" y="4248443"/>
                </a:lnTo>
                <a:lnTo>
                  <a:pt x="3094892" y="4290646"/>
                </a:lnTo>
                <a:lnTo>
                  <a:pt x="3094892" y="4079631"/>
                </a:lnTo>
                <a:lnTo>
                  <a:pt x="3123028" y="4051495"/>
                </a:lnTo>
                <a:lnTo>
                  <a:pt x="3066757" y="3967089"/>
                </a:lnTo>
                <a:lnTo>
                  <a:pt x="3066757" y="3812345"/>
                </a:lnTo>
                <a:lnTo>
                  <a:pt x="3024554" y="3727939"/>
                </a:lnTo>
                <a:lnTo>
                  <a:pt x="3024554" y="3671668"/>
                </a:lnTo>
                <a:lnTo>
                  <a:pt x="3151163" y="3545059"/>
                </a:lnTo>
                <a:lnTo>
                  <a:pt x="3319975" y="3559126"/>
                </a:lnTo>
                <a:lnTo>
                  <a:pt x="3404381" y="3657600"/>
                </a:lnTo>
                <a:lnTo>
                  <a:pt x="3488788" y="3699803"/>
                </a:lnTo>
                <a:lnTo>
                  <a:pt x="3615397" y="3699803"/>
                </a:lnTo>
                <a:lnTo>
                  <a:pt x="3727938" y="3882683"/>
                </a:lnTo>
                <a:lnTo>
                  <a:pt x="3756074" y="4121834"/>
                </a:lnTo>
                <a:lnTo>
                  <a:pt x="3840480" y="4220308"/>
                </a:lnTo>
                <a:lnTo>
                  <a:pt x="4192172" y="4248443"/>
                </a:lnTo>
                <a:lnTo>
                  <a:pt x="4459458" y="4234375"/>
                </a:lnTo>
                <a:lnTo>
                  <a:pt x="4557932" y="4234375"/>
                </a:lnTo>
                <a:lnTo>
                  <a:pt x="4557932" y="4023360"/>
                </a:lnTo>
                <a:lnTo>
                  <a:pt x="4600135" y="3868615"/>
                </a:lnTo>
                <a:lnTo>
                  <a:pt x="4572000" y="3601329"/>
                </a:lnTo>
                <a:lnTo>
                  <a:pt x="4600135" y="3516923"/>
                </a:lnTo>
                <a:lnTo>
                  <a:pt x="4417255" y="3460652"/>
                </a:lnTo>
                <a:lnTo>
                  <a:pt x="4473526" y="3319975"/>
                </a:lnTo>
                <a:lnTo>
                  <a:pt x="4403188" y="3263705"/>
                </a:lnTo>
                <a:lnTo>
                  <a:pt x="4445391" y="3123028"/>
                </a:lnTo>
                <a:lnTo>
                  <a:pt x="4572000" y="3179299"/>
                </a:lnTo>
                <a:lnTo>
                  <a:pt x="4684541" y="3038622"/>
                </a:lnTo>
                <a:lnTo>
                  <a:pt x="4783015" y="3137095"/>
                </a:lnTo>
                <a:lnTo>
                  <a:pt x="4811151" y="3249637"/>
                </a:lnTo>
                <a:lnTo>
                  <a:pt x="4867421" y="3193366"/>
                </a:lnTo>
                <a:lnTo>
                  <a:pt x="4923692" y="3235569"/>
                </a:lnTo>
                <a:close/>
              </a:path>
            </a:pathLst>
          </a:custGeom>
          <a:solidFill>
            <a:srgbClr val="C5FFDF">
              <a:alpha val="3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2461132" y="1192839"/>
            <a:ext cx="1511457" cy="151145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43" name="円/楕円 42"/>
          <p:cNvSpPr/>
          <p:nvPr/>
        </p:nvSpPr>
        <p:spPr>
          <a:xfrm>
            <a:off x="2777334" y="5595994"/>
            <a:ext cx="1831636" cy="115167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p>
        </p:txBody>
      </p:sp>
      <p:sp>
        <p:nvSpPr>
          <p:cNvPr id="44" name="円/楕円 43"/>
          <p:cNvSpPr/>
          <p:nvPr/>
        </p:nvSpPr>
        <p:spPr>
          <a:xfrm>
            <a:off x="2676456" y="3402489"/>
            <a:ext cx="1837281" cy="13694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45" name="円/楕円 44"/>
          <p:cNvSpPr/>
          <p:nvPr/>
        </p:nvSpPr>
        <p:spPr>
          <a:xfrm>
            <a:off x="4604497" y="2299954"/>
            <a:ext cx="1815806" cy="10622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47" name="円/楕円 46"/>
          <p:cNvSpPr/>
          <p:nvPr/>
        </p:nvSpPr>
        <p:spPr>
          <a:xfrm>
            <a:off x="5520375" y="3948111"/>
            <a:ext cx="2553028" cy="106119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sp>
        <p:nvSpPr>
          <p:cNvPr id="50" name="角丸四角形 49"/>
          <p:cNvSpPr/>
          <p:nvPr/>
        </p:nvSpPr>
        <p:spPr>
          <a:xfrm>
            <a:off x="2430696" y="882363"/>
            <a:ext cx="1564020" cy="316556"/>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000" b="1" dirty="0">
                <a:solidFill>
                  <a:schemeClr val="tx1"/>
                </a:solidFill>
              </a:rPr>
              <a:t>新治</a:t>
            </a:r>
          </a:p>
        </p:txBody>
      </p:sp>
      <p:sp>
        <p:nvSpPr>
          <p:cNvPr id="52" name="角丸四角形 51"/>
          <p:cNvSpPr/>
          <p:nvPr/>
        </p:nvSpPr>
        <p:spPr>
          <a:xfrm>
            <a:off x="4713715" y="1981645"/>
            <a:ext cx="1564020" cy="316556"/>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2000" b="1" dirty="0">
                <a:solidFill>
                  <a:schemeClr val="tx1"/>
                </a:solidFill>
              </a:rPr>
              <a:t>神立</a:t>
            </a:r>
          </a:p>
        </p:txBody>
      </p:sp>
      <p:sp>
        <p:nvSpPr>
          <p:cNvPr id="54" name="角丸四角形 53"/>
          <p:cNvSpPr/>
          <p:nvPr/>
        </p:nvSpPr>
        <p:spPr>
          <a:xfrm>
            <a:off x="2923229" y="5264562"/>
            <a:ext cx="1564020" cy="32360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000" b="1" dirty="0">
                <a:solidFill>
                  <a:schemeClr val="tx1"/>
                </a:solidFill>
              </a:rPr>
              <a:t>荒川沖</a:t>
            </a:r>
          </a:p>
        </p:txBody>
      </p:sp>
      <p:sp>
        <p:nvSpPr>
          <p:cNvPr id="56" name="角丸四角形 55"/>
          <p:cNvSpPr/>
          <p:nvPr/>
        </p:nvSpPr>
        <p:spPr>
          <a:xfrm>
            <a:off x="5995128" y="3647341"/>
            <a:ext cx="1564020" cy="291392"/>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000" b="1" dirty="0" smtClean="0">
                <a:solidFill>
                  <a:schemeClr val="tx1"/>
                </a:solidFill>
              </a:rPr>
              <a:t>おおつ野</a:t>
            </a:r>
            <a:endParaRPr lang="ja-JP" altLang="en-US" sz="2000" b="1" dirty="0">
              <a:solidFill>
                <a:schemeClr val="tx1"/>
              </a:solidFill>
            </a:endParaRPr>
          </a:p>
        </p:txBody>
      </p:sp>
      <p:sp>
        <p:nvSpPr>
          <p:cNvPr id="58" name="角丸四角形 57"/>
          <p:cNvSpPr/>
          <p:nvPr/>
        </p:nvSpPr>
        <p:spPr>
          <a:xfrm>
            <a:off x="2833883" y="3043403"/>
            <a:ext cx="1564020" cy="347814"/>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b="1" dirty="0" smtClean="0">
                <a:solidFill>
                  <a:schemeClr val="tx1"/>
                </a:solidFill>
              </a:rPr>
              <a:t>中心市街地</a:t>
            </a:r>
            <a:endParaRPr lang="ja-JP" altLang="en-US" sz="2000" b="1" dirty="0">
              <a:solidFill>
                <a:schemeClr val="tx1"/>
              </a:solidFill>
            </a:endParaRPr>
          </a:p>
        </p:txBody>
      </p:sp>
      <p:grpSp>
        <p:nvGrpSpPr>
          <p:cNvPr id="17" name="グループ化 16"/>
          <p:cNvGrpSpPr/>
          <p:nvPr/>
        </p:nvGrpSpPr>
        <p:grpSpPr>
          <a:xfrm>
            <a:off x="7559148" y="4204617"/>
            <a:ext cx="741598" cy="565006"/>
            <a:chOff x="2430402" y="3919778"/>
            <a:chExt cx="741598" cy="565006"/>
          </a:xfrm>
        </p:grpSpPr>
        <p:sp>
          <p:nvSpPr>
            <p:cNvPr id="37" name="正方形/長方形 36"/>
            <p:cNvSpPr>
              <a:spLocks noChangeAspect="1"/>
            </p:cNvSpPr>
            <p:nvPr/>
          </p:nvSpPr>
          <p:spPr>
            <a:xfrm>
              <a:off x="2478317" y="3919778"/>
              <a:ext cx="693683" cy="565006"/>
            </a:xfrm>
            <a:prstGeom prst="rect">
              <a:avLst/>
            </a:prstGeom>
            <a:blipFill dpi="0" rotWithShape="1">
              <a:blip r:embed="rId2">
                <a:alphaModFix amt="92000"/>
                <a:duotone>
                  <a:prstClr val="black"/>
                  <a:srgbClr val="FF6600">
                    <a:tint val="45000"/>
                    <a:satMod val="400000"/>
                  </a:srgbClr>
                </a:duotone>
                <a:extLst>
                  <a:ext uri="{BEBA8EAE-BF5A-486C-A8C5-ECC9F3942E4B}">
                    <a14:imgProps xmlns:a14="http://schemas.microsoft.com/office/drawing/2010/main">
                      <a14:imgLayer r:embed="rId3">
                        <a14:imgEffect>
                          <a14:artisticPencilSketch/>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2430402" y="4033622"/>
              <a:ext cx="646331" cy="369332"/>
            </a:xfrm>
            <a:prstGeom prst="rect">
              <a:avLst/>
            </a:prstGeom>
            <a:noFill/>
          </p:spPr>
          <p:txBody>
            <a:bodyPr wrap="none" rtlCol="0">
              <a:spAutoFit/>
            </a:bodyPr>
            <a:lstStyle/>
            <a:p>
              <a:r>
                <a:rPr kumimoji="1" lang="ja-JP" altLang="en-US" b="1" dirty="0" smtClean="0"/>
                <a:t>医療</a:t>
              </a:r>
              <a:endParaRPr kumimoji="1" lang="ja-JP" altLang="en-US" b="1" dirty="0"/>
            </a:p>
          </p:txBody>
        </p:sp>
      </p:grpSp>
      <p:grpSp>
        <p:nvGrpSpPr>
          <p:cNvPr id="18" name="グループ化 17"/>
          <p:cNvGrpSpPr/>
          <p:nvPr/>
        </p:nvGrpSpPr>
        <p:grpSpPr>
          <a:xfrm>
            <a:off x="3753442" y="3778865"/>
            <a:ext cx="719869" cy="565006"/>
            <a:chOff x="4464014" y="4079345"/>
            <a:chExt cx="719869" cy="565006"/>
          </a:xfrm>
        </p:grpSpPr>
        <p:sp>
          <p:nvSpPr>
            <p:cNvPr id="36" name="正方形/長方形 35"/>
            <p:cNvSpPr>
              <a:spLocks noChangeAspect="1"/>
            </p:cNvSpPr>
            <p:nvPr/>
          </p:nvSpPr>
          <p:spPr>
            <a:xfrm>
              <a:off x="4490200" y="4079345"/>
              <a:ext cx="693683" cy="565006"/>
            </a:xfrm>
            <a:prstGeom prst="rect">
              <a:avLst/>
            </a:prstGeom>
            <a:blipFill dpi="0" rotWithShape="1">
              <a:blip r:embed="rId2">
                <a:alphaModFix amt="92000"/>
                <a:duotone>
                  <a:prstClr val="black"/>
                  <a:srgbClr val="FF0000">
                    <a:tint val="45000"/>
                    <a:satMod val="400000"/>
                  </a:srgbClr>
                </a:duotone>
                <a:extLst>
                  <a:ext uri="{BEBA8EAE-BF5A-486C-A8C5-ECC9F3942E4B}">
                    <a14:imgProps xmlns:a14="http://schemas.microsoft.com/office/drawing/2010/main">
                      <a14:imgLayer r:embed="rId3">
                        <a14:imgEffect>
                          <a14:artisticPencilSketch/>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464014" y="4177182"/>
              <a:ext cx="646331" cy="369332"/>
            </a:xfrm>
            <a:prstGeom prst="rect">
              <a:avLst/>
            </a:prstGeom>
            <a:noFill/>
          </p:spPr>
          <p:txBody>
            <a:bodyPr wrap="none" rtlCol="0">
              <a:spAutoFit/>
            </a:bodyPr>
            <a:lstStyle/>
            <a:p>
              <a:r>
                <a:rPr kumimoji="1" lang="ja-JP" altLang="en-US" b="1" dirty="0" smtClean="0"/>
                <a:t>商業</a:t>
              </a:r>
              <a:endParaRPr kumimoji="1" lang="ja-JP" altLang="en-US" b="1" dirty="0"/>
            </a:p>
          </p:txBody>
        </p:sp>
      </p:grpSp>
      <p:grpSp>
        <p:nvGrpSpPr>
          <p:cNvPr id="22" name="グループ化 21"/>
          <p:cNvGrpSpPr/>
          <p:nvPr/>
        </p:nvGrpSpPr>
        <p:grpSpPr>
          <a:xfrm>
            <a:off x="5116480" y="2561661"/>
            <a:ext cx="732892" cy="565006"/>
            <a:chOff x="1152886" y="2257734"/>
            <a:chExt cx="732892" cy="565006"/>
          </a:xfrm>
        </p:grpSpPr>
        <p:sp>
          <p:nvSpPr>
            <p:cNvPr id="27" name="正方形/長方形 26"/>
            <p:cNvSpPr>
              <a:spLocks noChangeAspect="1"/>
            </p:cNvSpPr>
            <p:nvPr/>
          </p:nvSpPr>
          <p:spPr>
            <a:xfrm>
              <a:off x="1192095" y="2257734"/>
              <a:ext cx="693683" cy="565006"/>
            </a:xfrm>
            <a:prstGeom prst="rect">
              <a:avLst/>
            </a:prstGeom>
            <a:blipFill dpi="0" rotWithShape="1">
              <a:blip r:embed="rId2">
                <a:alphaModFix amt="92000"/>
                <a:duotone>
                  <a:prstClr val="black"/>
                  <a:schemeClr val="accent4">
                    <a:tint val="45000"/>
                    <a:satMod val="400000"/>
                  </a:schemeClr>
                </a:duotone>
                <a:extLst>
                  <a:ext uri="{BEBA8EAE-BF5A-486C-A8C5-ECC9F3942E4B}">
                    <a14:imgProps xmlns:a14="http://schemas.microsoft.com/office/drawing/2010/main">
                      <a14:imgLayer r:embed="rId3">
                        <a14:imgEffect>
                          <a14:artisticPencilSketch/>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152886" y="2374327"/>
              <a:ext cx="646331" cy="369332"/>
            </a:xfrm>
            <a:prstGeom prst="rect">
              <a:avLst/>
            </a:prstGeom>
            <a:noFill/>
          </p:spPr>
          <p:txBody>
            <a:bodyPr wrap="none" rtlCol="0">
              <a:spAutoFit/>
            </a:bodyPr>
            <a:lstStyle/>
            <a:p>
              <a:r>
                <a:rPr kumimoji="1" lang="ja-JP" altLang="en-US" b="1" dirty="0" smtClean="0"/>
                <a:t>環境</a:t>
              </a:r>
              <a:endParaRPr kumimoji="1" lang="ja-JP" altLang="en-US" b="1" dirty="0"/>
            </a:p>
          </p:txBody>
        </p:sp>
      </p:grpSp>
      <p:grpSp>
        <p:nvGrpSpPr>
          <p:cNvPr id="20" name="グループ化 19"/>
          <p:cNvGrpSpPr/>
          <p:nvPr/>
        </p:nvGrpSpPr>
        <p:grpSpPr>
          <a:xfrm>
            <a:off x="2584279" y="1648010"/>
            <a:ext cx="749506" cy="565006"/>
            <a:chOff x="486477" y="2975140"/>
            <a:chExt cx="749506" cy="565006"/>
          </a:xfrm>
        </p:grpSpPr>
        <p:sp>
          <p:nvSpPr>
            <p:cNvPr id="38" name="正方形/長方形 37"/>
            <p:cNvSpPr>
              <a:spLocks noChangeAspect="1"/>
            </p:cNvSpPr>
            <p:nvPr/>
          </p:nvSpPr>
          <p:spPr>
            <a:xfrm>
              <a:off x="542300" y="2975140"/>
              <a:ext cx="693683" cy="565006"/>
            </a:xfrm>
            <a:prstGeom prst="rect">
              <a:avLst/>
            </a:prstGeom>
            <a:blipFill dpi="0" rotWithShape="1">
              <a:blip r:embed="rId2">
                <a:alphaModFix amt="92000"/>
                <a:duotone>
                  <a:prstClr val="black"/>
                  <a:srgbClr val="0000FF">
                    <a:tint val="45000"/>
                    <a:satMod val="400000"/>
                  </a:srgbClr>
                </a:duotone>
                <a:extLst>
                  <a:ext uri="{BEBA8EAE-BF5A-486C-A8C5-ECC9F3942E4B}">
                    <a14:imgProps xmlns:a14="http://schemas.microsoft.com/office/drawing/2010/main">
                      <a14:imgLayer r:embed="rId3">
                        <a14:imgEffect>
                          <a14:artisticPencilSketch/>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86477" y="3071337"/>
              <a:ext cx="646331" cy="369332"/>
            </a:xfrm>
            <a:prstGeom prst="rect">
              <a:avLst/>
            </a:prstGeom>
            <a:noFill/>
          </p:spPr>
          <p:txBody>
            <a:bodyPr wrap="none" rtlCol="0">
              <a:spAutoFit/>
            </a:bodyPr>
            <a:lstStyle/>
            <a:p>
              <a:r>
                <a:rPr kumimoji="1" lang="ja-JP" altLang="en-US" b="1" dirty="0" smtClean="0"/>
                <a:t>交通</a:t>
              </a:r>
              <a:endParaRPr kumimoji="1" lang="ja-JP" altLang="en-US" b="1" dirty="0"/>
            </a:p>
          </p:txBody>
        </p:sp>
      </p:grpSp>
      <p:grpSp>
        <p:nvGrpSpPr>
          <p:cNvPr id="19" name="グループ化 18"/>
          <p:cNvGrpSpPr/>
          <p:nvPr/>
        </p:nvGrpSpPr>
        <p:grpSpPr>
          <a:xfrm>
            <a:off x="5684982" y="2556769"/>
            <a:ext cx="735321" cy="565006"/>
            <a:chOff x="1186906" y="2929809"/>
            <a:chExt cx="735321" cy="565006"/>
          </a:xfrm>
        </p:grpSpPr>
        <p:sp>
          <p:nvSpPr>
            <p:cNvPr id="35" name="正方形/長方形 34"/>
            <p:cNvSpPr>
              <a:spLocks noChangeAspect="1"/>
            </p:cNvSpPr>
            <p:nvPr/>
          </p:nvSpPr>
          <p:spPr>
            <a:xfrm>
              <a:off x="1228544" y="2929809"/>
              <a:ext cx="693683" cy="565006"/>
            </a:xfrm>
            <a:prstGeom prst="rect">
              <a:avLst/>
            </a:prstGeom>
            <a:blipFill dpi="0" rotWithShape="1">
              <a:blip r:embed="rId4">
                <a:alphaModFix amt="92000"/>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186906" y="3039305"/>
              <a:ext cx="646331" cy="369332"/>
            </a:xfrm>
            <a:prstGeom prst="rect">
              <a:avLst/>
            </a:prstGeom>
            <a:noFill/>
          </p:spPr>
          <p:txBody>
            <a:bodyPr wrap="none" rtlCol="0">
              <a:spAutoFit/>
            </a:bodyPr>
            <a:lstStyle/>
            <a:p>
              <a:r>
                <a:rPr kumimoji="1" lang="ja-JP" altLang="en-US" b="1" dirty="0" smtClean="0"/>
                <a:t>工業</a:t>
              </a:r>
              <a:endParaRPr kumimoji="1" lang="ja-JP" altLang="en-US" b="1" dirty="0"/>
            </a:p>
          </p:txBody>
        </p:sp>
      </p:grpSp>
      <p:grpSp>
        <p:nvGrpSpPr>
          <p:cNvPr id="21" name="グループ化 20"/>
          <p:cNvGrpSpPr/>
          <p:nvPr/>
        </p:nvGrpSpPr>
        <p:grpSpPr>
          <a:xfrm>
            <a:off x="7018623" y="4206257"/>
            <a:ext cx="736016" cy="565006"/>
            <a:chOff x="351608" y="2257734"/>
            <a:chExt cx="736016" cy="565006"/>
          </a:xfrm>
        </p:grpSpPr>
        <p:sp>
          <p:nvSpPr>
            <p:cNvPr id="34" name="正方形/長方形 33"/>
            <p:cNvSpPr>
              <a:spLocks noChangeAspect="1"/>
            </p:cNvSpPr>
            <p:nvPr/>
          </p:nvSpPr>
          <p:spPr>
            <a:xfrm>
              <a:off x="393941" y="2257734"/>
              <a:ext cx="693683" cy="565006"/>
            </a:xfrm>
            <a:prstGeom prst="rect">
              <a:avLst/>
            </a:prstGeom>
            <a:blipFill dpi="0" rotWithShape="1">
              <a:blip r:embed="rId2">
                <a:alphaModFix amt="92000"/>
                <a:duotone>
                  <a:prstClr val="black"/>
                  <a:srgbClr val="00B050">
                    <a:tint val="45000"/>
                    <a:satMod val="400000"/>
                  </a:srgbClr>
                </a:duotone>
                <a:extLst>
                  <a:ext uri="{BEBA8EAE-BF5A-486C-A8C5-ECC9F3942E4B}">
                    <a14:imgProps xmlns:a14="http://schemas.microsoft.com/office/drawing/2010/main">
                      <a14:imgLayer r:embed="rId3">
                        <a14:imgEffect>
                          <a14:artisticPencilSketch/>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351608" y="2374327"/>
              <a:ext cx="646331" cy="369332"/>
            </a:xfrm>
            <a:prstGeom prst="rect">
              <a:avLst/>
            </a:prstGeom>
            <a:noFill/>
          </p:spPr>
          <p:txBody>
            <a:bodyPr wrap="none" rtlCol="0">
              <a:spAutoFit/>
            </a:bodyPr>
            <a:lstStyle/>
            <a:p>
              <a:r>
                <a:rPr kumimoji="1" lang="ja-JP" altLang="en-US" b="1" dirty="0" smtClean="0"/>
                <a:t>農業</a:t>
              </a:r>
              <a:endParaRPr kumimoji="1" lang="ja-JP" altLang="en-US" b="1" dirty="0"/>
            </a:p>
          </p:txBody>
        </p:sp>
      </p:grpSp>
      <p:grpSp>
        <p:nvGrpSpPr>
          <p:cNvPr id="59" name="グループ化 58"/>
          <p:cNvGrpSpPr/>
          <p:nvPr/>
        </p:nvGrpSpPr>
        <p:grpSpPr>
          <a:xfrm>
            <a:off x="4532105" y="2559908"/>
            <a:ext cx="749506" cy="565006"/>
            <a:chOff x="486477" y="2975140"/>
            <a:chExt cx="749506" cy="565006"/>
          </a:xfrm>
        </p:grpSpPr>
        <p:sp>
          <p:nvSpPr>
            <p:cNvPr id="60" name="正方形/長方形 59"/>
            <p:cNvSpPr>
              <a:spLocks noChangeAspect="1"/>
            </p:cNvSpPr>
            <p:nvPr/>
          </p:nvSpPr>
          <p:spPr>
            <a:xfrm>
              <a:off x="542300" y="2975140"/>
              <a:ext cx="693683" cy="565006"/>
            </a:xfrm>
            <a:prstGeom prst="rect">
              <a:avLst/>
            </a:prstGeom>
            <a:blipFill dpi="0" rotWithShape="1">
              <a:blip r:embed="rId2">
                <a:alphaModFix amt="92000"/>
                <a:duotone>
                  <a:prstClr val="black"/>
                  <a:srgbClr val="0000FF">
                    <a:tint val="45000"/>
                    <a:satMod val="400000"/>
                  </a:srgbClr>
                </a:duotone>
                <a:extLst>
                  <a:ext uri="{BEBA8EAE-BF5A-486C-A8C5-ECC9F3942E4B}">
                    <a14:imgProps xmlns:a14="http://schemas.microsoft.com/office/drawing/2010/main">
                      <a14:imgLayer r:embed="rId3">
                        <a14:imgEffect>
                          <a14:artisticPencilSketch/>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486477" y="3071337"/>
              <a:ext cx="646331" cy="369332"/>
            </a:xfrm>
            <a:prstGeom prst="rect">
              <a:avLst/>
            </a:prstGeom>
            <a:noFill/>
          </p:spPr>
          <p:txBody>
            <a:bodyPr wrap="none" rtlCol="0">
              <a:spAutoFit/>
            </a:bodyPr>
            <a:lstStyle/>
            <a:p>
              <a:r>
                <a:rPr kumimoji="1" lang="ja-JP" altLang="en-US" b="1" dirty="0" smtClean="0"/>
                <a:t>交通</a:t>
              </a:r>
              <a:endParaRPr kumimoji="1" lang="ja-JP" altLang="en-US" b="1" dirty="0"/>
            </a:p>
          </p:txBody>
        </p:sp>
      </p:grpSp>
      <p:grpSp>
        <p:nvGrpSpPr>
          <p:cNvPr id="62" name="グループ化 61"/>
          <p:cNvGrpSpPr/>
          <p:nvPr/>
        </p:nvGrpSpPr>
        <p:grpSpPr>
          <a:xfrm>
            <a:off x="2600064" y="3781629"/>
            <a:ext cx="749506" cy="565006"/>
            <a:chOff x="486477" y="2975140"/>
            <a:chExt cx="749506" cy="565006"/>
          </a:xfrm>
        </p:grpSpPr>
        <p:sp>
          <p:nvSpPr>
            <p:cNvPr id="63" name="正方形/長方形 62"/>
            <p:cNvSpPr>
              <a:spLocks noChangeAspect="1"/>
            </p:cNvSpPr>
            <p:nvPr/>
          </p:nvSpPr>
          <p:spPr>
            <a:xfrm>
              <a:off x="542300" y="2975140"/>
              <a:ext cx="693683" cy="565006"/>
            </a:xfrm>
            <a:prstGeom prst="rect">
              <a:avLst/>
            </a:prstGeom>
            <a:blipFill dpi="0" rotWithShape="1">
              <a:blip r:embed="rId2">
                <a:alphaModFix amt="92000"/>
                <a:duotone>
                  <a:prstClr val="black"/>
                  <a:srgbClr val="0000FF">
                    <a:tint val="45000"/>
                    <a:satMod val="400000"/>
                  </a:srgbClr>
                </a:duotone>
                <a:extLst>
                  <a:ext uri="{BEBA8EAE-BF5A-486C-A8C5-ECC9F3942E4B}">
                    <a14:imgProps xmlns:a14="http://schemas.microsoft.com/office/drawing/2010/main">
                      <a14:imgLayer r:embed="rId3">
                        <a14:imgEffect>
                          <a14:artisticPencilSketch/>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486477" y="3071337"/>
              <a:ext cx="646331" cy="369332"/>
            </a:xfrm>
            <a:prstGeom prst="rect">
              <a:avLst/>
            </a:prstGeom>
            <a:noFill/>
          </p:spPr>
          <p:txBody>
            <a:bodyPr wrap="none" rtlCol="0">
              <a:spAutoFit/>
            </a:bodyPr>
            <a:lstStyle/>
            <a:p>
              <a:r>
                <a:rPr kumimoji="1" lang="ja-JP" altLang="en-US" b="1" dirty="0" smtClean="0"/>
                <a:t>交通</a:t>
              </a:r>
              <a:endParaRPr kumimoji="1" lang="ja-JP" altLang="en-US" b="1" dirty="0"/>
            </a:p>
          </p:txBody>
        </p:sp>
      </p:grpSp>
      <p:grpSp>
        <p:nvGrpSpPr>
          <p:cNvPr id="65" name="グループ化 64"/>
          <p:cNvGrpSpPr/>
          <p:nvPr/>
        </p:nvGrpSpPr>
        <p:grpSpPr>
          <a:xfrm>
            <a:off x="5377228" y="4206257"/>
            <a:ext cx="749506" cy="565006"/>
            <a:chOff x="486477" y="2975140"/>
            <a:chExt cx="749506" cy="565006"/>
          </a:xfrm>
        </p:grpSpPr>
        <p:sp>
          <p:nvSpPr>
            <p:cNvPr id="66" name="正方形/長方形 65"/>
            <p:cNvSpPr>
              <a:spLocks noChangeAspect="1"/>
            </p:cNvSpPr>
            <p:nvPr/>
          </p:nvSpPr>
          <p:spPr>
            <a:xfrm>
              <a:off x="542300" y="2975140"/>
              <a:ext cx="693683" cy="565006"/>
            </a:xfrm>
            <a:prstGeom prst="rect">
              <a:avLst/>
            </a:prstGeom>
            <a:blipFill dpi="0" rotWithShape="1">
              <a:blip r:embed="rId2">
                <a:alphaModFix amt="92000"/>
                <a:duotone>
                  <a:prstClr val="black"/>
                  <a:srgbClr val="0000FF">
                    <a:tint val="45000"/>
                    <a:satMod val="400000"/>
                  </a:srgbClr>
                </a:duotone>
                <a:extLst>
                  <a:ext uri="{BEBA8EAE-BF5A-486C-A8C5-ECC9F3942E4B}">
                    <a14:imgProps xmlns:a14="http://schemas.microsoft.com/office/drawing/2010/main">
                      <a14:imgLayer r:embed="rId3">
                        <a14:imgEffect>
                          <a14:artisticPencilSketch/>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p:cNvSpPr txBox="1"/>
            <p:nvPr/>
          </p:nvSpPr>
          <p:spPr>
            <a:xfrm>
              <a:off x="486477" y="3071337"/>
              <a:ext cx="646331" cy="369332"/>
            </a:xfrm>
            <a:prstGeom prst="rect">
              <a:avLst/>
            </a:prstGeom>
            <a:noFill/>
          </p:spPr>
          <p:txBody>
            <a:bodyPr wrap="none" rtlCol="0">
              <a:spAutoFit/>
            </a:bodyPr>
            <a:lstStyle/>
            <a:p>
              <a:r>
                <a:rPr kumimoji="1" lang="ja-JP" altLang="en-US" b="1" dirty="0" smtClean="0"/>
                <a:t>交通</a:t>
              </a:r>
              <a:endParaRPr kumimoji="1" lang="ja-JP" altLang="en-US" b="1" dirty="0"/>
            </a:p>
          </p:txBody>
        </p:sp>
      </p:grpSp>
      <p:grpSp>
        <p:nvGrpSpPr>
          <p:cNvPr id="68" name="グループ化 67"/>
          <p:cNvGrpSpPr/>
          <p:nvPr/>
        </p:nvGrpSpPr>
        <p:grpSpPr>
          <a:xfrm>
            <a:off x="2721511" y="5931529"/>
            <a:ext cx="749506" cy="565006"/>
            <a:chOff x="486477" y="2975140"/>
            <a:chExt cx="749506" cy="565006"/>
          </a:xfrm>
        </p:grpSpPr>
        <p:sp>
          <p:nvSpPr>
            <p:cNvPr id="69" name="正方形/長方形 68"/>
            <p:cNvSpPr>
              <a:spLocks noChangeAspect="1"/>
            </p:cNvSpPr>
            <p:nvPr/>
          </p:nvSpPr>
          <p:spPr>
            <a:xfrm>
              <a:off x="542300" y="2975140"/>
              <a:ext cx="693683" cy="565006"/>
            </a:xfrm>
            <a:prstGeom prst="rect">
              <a:avLst/>
            </a:prstGeom>
            <a:blipFill dpi="0" rotWithShape="1">
              <a:blip r:embed="rId2">
                <a:alphaModFix amt="92000"/>
                <a:duotone>
                  <a:prstClr val="black"/>
                  <a:srgbClr val="0000FF">
                    <a:tint val="45000"/>
                    <a:satMod val="400000"/>
                  </a:srgbClr>
                </a:duotone>
                <a:extLst>
                  <a:ext uri="{BEBA8EAE-BF5A-486C-A8C5-ECC9F3942E4B}">
                    <a14:imgProps xmlns:a14="http://schemas.microsoft.com/office/drawing/2010/main">
                      <a14:imgLayer r:embed="rId3">
                        <a14:imgEffect>
                          <a14:artisticPencilSketch/>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p:cNvSpPr txBox="1"/>
            <p:nvPr/>
          </p:nvSpPr>
          <p:spPr>
            <a:xfrm>
              <a:off x="486477" y="3071337"/>
              <a:ext cx="646331" cy="369332"/>
            </a:xfrm>
            <a:prstGeom prst="rect">
              <a:avLst/>
            </a:prstGeom>
            <a:noFill/>
          </p:spPr>
          <p:txBody>
            <a:bodyPr wrap="none" rtlCol="0">
              <a:spAutoFit/>
            </a:bodyPr>
            <a:lstStyle/>
            <a:p>
              <a:r>
                <a:rPr kumimoji="1" lang="ja-JP" altLang="en-US" b="1" dirty="0" smtClean="0"/>
                <a:t>交通</a:t>
              </a:r>
              <a:endParaRPr kumimoji="1" lang="ja-JP" altLang="en-US" b="1" dirty="0"/>
            </a:p>
          </p:txBody>
        </p:sp>
      </p:grpSp>
      <p:grpSp>
        <p:nvGrpSpPr>
          <p:cNvPr id="71" name="グループ化 70"/>
          <p:cNvGrpSpPr/>
          <p:nvPr/>
        </p:nvGrpSpPr>
        <p:grpSpPr>
          <a:xfrm>
            <a:off x="3159647" y="1641943"/>
            <a:ext cx="732892" cy="565006"/>
            <a:chOff x="1152886" y="2257734"/>
            <a:chExt cx="732892" cy="565006"/>
          </a:xfrm>
        </p:grpSpPr>
        <p:sp>
          <p:nvSpPr>
            <p:cNvPr id="72" name="正方形/長方形 71"/>
            <p:cNvSpPr>
              <a:spLocks noChangeAspect="1"/>
            </p:cNvSpPr>
            <p:nvPr/>
          </p:nvSpPr>
          <p:spPr>
            <a:xfrm>
              <a:off x="1192095" y="2257734"/>
              <a:ext cx="693683" cy="565006"/>
            </a:xfrm>
            <a:prstGeom prst="rect">
              <a:avLst/>
            </a:prstGeom>
            <a:blipFill dpi="0" rotWithShape="1">
              <a:blip r:embed="rId2">
                <a:alphaModFix amt="92000"/>
                <a:duotone>
                  <a:prstClr val="black"/>
                  <a:schemeClr val="accent4">
                    <a:tint val="45000"/>
                    <a:satMod val="400000"/>
                  </a:schemeClr>
                </a:duotone>
                <a:extLst>
                  <a:ext uri="{BEBA8EAE-BF5A-486C-A8C5-ECC9F3942E4B}">
                    <a14:imgProps xmlns:a14="http://schemas.microsoft.com/office/drawing/2010/main">
                      <a14:imgLayer r:embed="rId3">
                        <a14:imgEffect>
                          <a14:artisticPencilSketch/>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p:cNvSpPr txBox="1"/>
            <p:nvPr/>
          </p:nvSpPr>
          <p:spPr>
            <a:xfrm>
              <a:off x="1152886" y="2374327"/>
              <a:ext cx="646331" cy="369332"/>
            </a:xfrm>
            <a:prstGeom prst="rect">
              <a:avLst/>
            </a:prstGeom>
            <a:noFill/>
          </p:spPr>
          <p:txBody>
            <a:bodyPr wrap="none" rtlCol="0">
              <a:spAutoFit/>
            </a:bodyPr>
            <a:lstStyle/>
            <a:p>
              <a:r>
                <a:rPr kumimoji="1" lang="ja-JP" altLang="en-US" b="1" dirty="0" smtClean="0"/>
                <a:t>環境</a:t>
              </a:r>
              <a:endParaRPr kumimoji="1" lang="ja-JP" altLang="en-US" b="1" dirty="0"/>
            </a:p>
          </p:txBody>
        </p:sp>
      </p:grpSp>
      <p:grpSp>
        <p:nvGrpSpPr>
          <p:cNvPr id="74" name="グループ化 73"/>
          <p:cNvGrpSpPr/>
          <p:nvPr/>
        </p:nvGrpSpPr>
        <p:grpSpPr>
          <a:xfrm>
            <a:off x="3173497" y="3781629"/>
            <a:ext cx="732892" cy="565006"/>
            <a:chOff x="1152886" y="2257734"/>
            <a:chExt cx="732892" cy="565006"/>
          </a:xfrm>
        </p:grpSpPr>
        <p:sp>
          <p:nvSpPr>
            <p:cNvPr id="75" name="正方形/長方形 74"/>
            <p:cNvSpPr>
              <a:spLocks noChangeAspect="1"/>
            </p:cNvSpPr>
            <p:nvPr/>
          </p:nvSpPr>
          <p:spPr>
            <a:xfrm>
              <a:off x="1192095" y="2257734"/>
              <a:ext cx="693683" cy="565006"/>
            </a:xfrm>
            <a:prstGeom prst="rect">
              <a:avLst/>
            </a:prstGeom>
            <a:blipFill dpi="0" rotWithShape="1">
              <a:blip r:embed="rId2">
                <a:alphaModFix amt="92000"/>
                <a:duotone>
                  <a:prstClr val="black"/>
                  <a:schemeClr val="accent4">
                    <a:tint val="45000"/>
                    <a:satMod val="400000"/>
                  </a:schemeClr>
                </a:duotone>
                <a:extLst>
                  <a:ext uri="{BEBA8EAE-BF5A-486C-A8C5-ECC9F3942E4B}">
                    <a14:imgProps xmlns:a14="http://schemas.microsoft.com/office/drawing/2010/main">
                      <a14:imgLayer r:embed="rId3">
                        <a14:imgEffect>
                          <a14:artisticPencilSketch/>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1152886" y="2374327"/>
              <a:ext cx="646331" cy="369332"/>
            </a:xfrm>
            <a:prstGeom prst="rect">
              <a:avLst/>
            </a:prstGeom>
            <a:noFill/>
          </p:spPr>
          <p:txBody>
            <a:bodyPr wrap="none" rtlCol="0">
              <a:spAutoFit/>
            </a:bodyPr>
            <a:lstStyle/>
            <a:p>
              <a:r>
                <a:rPr kumimoji="1" lang="ja-JP" altLang="en-US" b="1" dirty="0" smtClean="0"/>
                <a:t>環境</a:t>
              </a:r>
              <a:endParaRPr kumimoji="1" lang="ja-JP" altLang="en-US" b="1" dirty="0"/>
            </a:p>
          </p:txBody>
        </p:sp>
      </p:grpSp>
      <p:grpSp>
        <p:nvGrpSpPr>
          <p:cNvPr id="80" name="グループ化 79"/>
          <p:cNvGrpSpPr/>
          <p:nvPr/>
        </p:nvGrpSpPr>
        <p:grpSpPr>
          <a:xfrm>
            <a:off x="3889101" y="5906636"/>
            <a:ext cx="719869" cy="565006"/>
            <a:chOff x="4464014" y="4079345"/>
            <a:chExt cx="719869" cy="565006"/>
          </a:xfrm>
        </p:grpSpPr>
        <p:sp>
          <p:nvSpPr>
            <p:cNvPr id="81" name="正方形/長方形 80"/>
            <p:cNvSpPr>
              <a:spLocks noChangeAspect="1"/>
            </p:cNvSpPr>
            <p:nvPr/>
          </p:nvSpPr>
          <p:spPr>
            <a:xfrm>
              <a:off x="4490200" y="4079345"/>
              <a:ext cx="693683" cy="565006"/>
            </a:xfrm>
            <a:prstGeom prst="rect">
              <a:avLst/>
            </a:prstGeom>
            <a:blipFill dpi="0" rotWithShape="1">
              <a:blip r:embed="rId2">
                <a:alphaModFix amt="92000"/>
                <a:duotone>
                  <a:prstClr val="black"/>
                  <a:srgbClr val="FF0000">
                    <a:tint val="45000"/>
                    <a:satMod val="400000"/>
                  </a:srgbClr>
                </a:duotone>
                <a:extLst>
                  <a:ext uri="{BEBA8EAE-BF5A-486C-A8C5-ECC9F3942E4B}">
                    <a14:imgProps xmlns:a14="http://schemas.microsoft.com/office/drawing/2010/main">
                      <a14:imgLayer r:embed="rId3">
                        <a14:imgEffect>
                          <a14:artisticPencilSketch/>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4464014" y="4177182"/>
              <a:ext cx="646331" cy="369332"/>
            </a:xfrm>
            <a:prstGeom prst="rect">
              <a:avLst/>
            </a:prstGeom>
            <a:noFill/>
          </p:spPr>
          <p:txBody>
            <a:bodyPr wrap="none" rtlCol="0">
              <a:spAutoFit/>
            </a:bodyPr>
            <a:lstStyle/>
            <a:p>
              <a:r>
                <a:rPr kumimoji="1" lang="ja-JP" altLang="en-US" b="1" dirty="0" smtClean="0"/>
                <a:t>商業</a:t>
              </a:r>
              <a:endParaRPr kumimoji="1" lang="ja-JP" altLang="en-US" b="1" dirty="0"/>
            </a:p>
          </p:txBody>
        </p:sp>
      </p:grpSp>
      <p:grpSp>
        <p:nvGrpSpPr>
          <p:cNvPr id="83" name="グループ化 82"/>
          <p:cNvGrpSpPr/>
          <p:nvPr/>
        </p:nvGrpSpPr>
        <p:grpSpPr>
          <a:xfrm>
            <a:off x="6506679" y="4206257"/>
            <a:ext cx="719869" cy="565006"/>
            <a:chOff x="4464014" y="4079345"/>
            <a:chExt cx="719869" cy="565006"/>
          </a:xfrm>
        </p:grpSpPr>
        <p:sp>
          <p:nvSpPr>
            <p:cNvPr id="84" name="正方形/長方形 83"/>
            <p:cNvSpPr>
              <a:spLocks noChangeAspect="1"/>
            </p:cNvSpPr>
            <p:nvPr/>
          </p:nvSpPr>
          <p:spPr>
            <a:xfrm>
              <a:off x="4490200" y="4079345"/>
              <a:ext cx="693683" cy="565006"/>
            </a:xfrm>
            <a:prstGeom prst="rect">
              <a:avLst/>
            </a:prstGeom>
            <a:blipFill dpi="0" rotWithShape="1">
              <a:blip r:embed="rId2">
                <a:alphaModFix amt="92000"/>
                <a:duotone>
                  <a:prstClr val="black"/>
                  <a:srgbClr val="FF0000">
                    <a:tint val="45000"/>
                    <a:satMod val="400000"/>
                  </a:srgbClr>
                </a:duotone>
                <a:extLst>
                  <a:ext uri="{BEBA8EAE-BF5A-486C-A8C5-ECC9F3942E4B}">
                    <a14:imgProps xmlns:a14="http://schemas.microsoft.com/office/drawing/2010/main">
                      <a14:imgLayer r:embed="rId3">
                        <a14:imgEffect>
                          <a14:artisticPencilSketch/>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4464014" y="4177182"/>
              <a:ext cx="646331" cy="369332"/>
            </a:xfrm>
            <a:prstGeom prst="rect">
              <a:avLst/>
            </a:prstGeom>
            <a:noFill/>
          </p:spPr>
          <p:txBody>
            <a:bodyPr wrap="none" rtlCol="0">
              <a:spAutoFit/>
            </a:bodyPr>
            <a:lstStyle/>
            <a:p>
              <a:r>
                <a:rPr kumimoji="1" lang="ja-JP" altLang="en-US" b="1" dirty="0" smtClean="0"/>
                <a:t>商業</a:t>
              </a:r>
              <a:endParaRPr kumimoji="1" lang="ja-JP" altLang="en-US" b="1" dirty="0"/>
            </a:p>
          </p:txBody>
        </p:sp>
      </p:grpSp>
      <p:grpSp>
        <p:nvGrpSpPr>
          <p:cNvPr id="86" name="グループ化 85"/>
          <p:cNvGrpSpPr/>
          <p:nvPr/>
        </p:nvGrpSpPr>
        <p:grpSpPr>
          <a:xfrm>
            <a:off x="5940799" y="4206257"/>
            <a:ext cx="732892" cy="565006"/>
            <a:chOff x="1152886" y="2257734"/>
            <a:chExt cx="732892" cy="565006"/>
          </a:xfrm>
        </p:grpSpPr>
        <p:sp>
          <p:nvSpPr>
            <p:cNvPr id="87" name="正方形/長方形 86"/>
            <p:cNvSpPr>
              <a:spLocks noChangeAspect="1"/>
            </p:cNvSpPr>
            <p:nvPr/>
          </p:nvSpPr>
          <p:spPr>
            <a:xfrm>
              <a:off x="1192095" y="2257734"/>
              <a:ext cx="693683" cy="565006"/>
            </a:xfrm>
            <a:prstGeom prst="rect">
              <a:avLst/>
            </a:prstGeom>
            <a:blipFill dpi="0" rotWithShape="1">
              <a:blip r:embed="rId2">
                <a:alphaModFix amt="92000"/>
                <a:duotone>
                  <a:prstClr val="black"/>
                  <a:schemeClr val="accent4">
                    <a:tint val="45000"/>
                    <a:satMod val="400000"/>
                  </a:schemeClr>
                </a:duotone>
                <a:extLst>
                  <a:ext uri="{BEBA8EAE-BF5A-486C-A8C5-ECC9F3942E4B}">
                    <a14:imgProps xmlns:a14="http://schemas.microsoft.com/office/drawing/2010/main">
                      <a14:imgLayer r:embed="rId3">
                        <a14:imgEffect>
                          <a14:artisticPencilSketch/>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p:cNvSpPr txBox="1"/>
            <p:nvPr/>
          </p:nvSpPr>
          <p:spPr>
            <a:xfrm>
              <a:off x="1152886" y="2374327"/>
              <a:ext cx="646331" cy="369332"/>
            </a:xfrm>
            <a:prstGeom prst="rect">
              <a:avLst/>
            </a:prstGeom>
            <a:noFill/>
          </p:spPr>
          <p:txBody>
            <a:bodyPr wrap="none" rtlCol="0">
              <a:spAutoFit/>
            </a:bodyPr>
            <a:lstStyle/>
            <a:p>
              <a:r>
                <a:rPr kumimoji="1" lang="ja-JP" altLang="en-US" b="1" dirty="0" smtClean="0"/>
                <a:t>環境</a:t>
              </a:r>
              <a:endParaRPr kumimoji="1" lang="ja-JP" altLang="en-US" b="1" dirty="0"/>
            </a:p>
          </p:txBody>
        </p:sp>
      </p:grpSp>
      <p:grpSp>
        <p:nvGrpSpPr>
          <p:cNvPr id="89" name="グループ化 88"/>
          <p:cNvGrpSpPr/>
          <p:nvPr/>
        </p:nvGrpSpPr>
        <p:grpSpPr>
          <a:xfrm>
            <a:off x="3309219" y="5910156"/>
            <a:ext cx="732892" cy="565006"/>
            <a:chOff x="1152886" y="2257734"/>
            <a:chExt cx="732892" cy="565006"/>
          </a:xfrm>
        </p:grpSpPr>
        <p:sp>
          <p:nvSpPr>
            <p:cNvPr id="90" name="正方形/長方形 89"/>
            <p:cNvSpPr>
              <a:spLocks noChangeAspect="1"/>
            </p:cNvSpPr>
            <p:nvPr/>
          </p:nvSpPr>
          <p:spPr>
            <a:xfrm>
              <a:off x="1192095" y="2257734"/>
              <a:ext cx="693683" cy="565006"/>
            </a:xfrm>
            <a:prstGeom prst="rect">
              <a:avLst/>
            </a:prstGeom>
            <a:blipFill dpi="0" rotWithShape="1">
              <a:blip r:embed="rId2">
                <a:alphaModFix amt="92000"/>
                <a:duotone>
                  <a:prstClr val="black"/>
                  <a:schemeClr val="accent4">
                    <a:tint val="45000"/>
                    <a:satMod val="400000"/>
                  </a:schemeClr>
                </a:duotone>
                <a:extLst>
                  <a:ext uri="{BEBA8EAE-BF5A-486C-A8C5-ECC9F3942E4B}">
                    <a14:imgProps xmlns:a14="http://schemas.microsoft.com/office/drawing/2010/main">
                      <a14:imgLayer r:embed="rId3">
                        <a14:imgEffect>
                          <a14:artisticPencilSketch/>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1152886" y="2374327"/>
              <a:ext cx="646331" cy="369332"/>
            </a:xfrm>
            <a:prstGeom prst="rect">
              <a:avLst/>
            </a:prstGeom>
            <a:noFill/>
          </p:spPr>
          <p:txBody>
            <a:bodyPr wrap="none" rtlCol="0">
              <a:spAutoFit/>
            </a:bodyPr>
            <a:lstStyle/>
            <a:p>
              <a:r>
                <a:rPr kumimoji="1" lang="ja-JP" altLang="en-US" b="1" dirty="0" smtClean="0"/>
                <a:t>環境</a:t>
              </a:r>
              <a:endParaRPr kumimoji="1" lang="ja-JP" altLang="en-US" b="1" dirty="0"/>
            </a:p>
          </p:txBody>
        </p:sp>
      </p:grpSp>
      <p:pic>
        <p:nvPicPr>
          <p:cNvPr id="92" name="Picture 2" descr="http://www.hitachi.co.jp/Div/soft/ongakutai/profile/images/band.gif">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79" t="14268" r="73725" b="60335"/>
          <a:stretch/>
        </p:blipFill>
        <p:spPr bwMode="auto">
          <a:xfrm>
            <a:off x="943303" y="882363"/>
            <a:ext cx="819944" cy="1256085"/>
          </a:xfrm>
          <a:prstGeom prst="rect">
            <a:avLst/>
          </a:prstGeom>
          <a:noFill/>
          <a:extLst>
            <a:ext uri="{909E8E84-426E-40DD-AFC4-6F175D3DCCD1}">
              <a14:hiddenFill xmlns:a14="http://schemas.microsoft.com/office/drawing/2010/main">
                <a:solidFill>
                  <a:srgbClr val="FFFFFF"/>
                </a:solidFill>
              </a14:hiddenFill>
            </a:ext>
          </a:extLst>
        </p:spPr>
      </p:pic>
      <p:pic>
        <p:nvPicPr>
          <p:cNvPr id="39" name="図 38"/>
          <p:cNvPicPr>
            <a:picLocks noChangeAspect="1"/>
          </p:cNvPicPr>
          <p:nvPr/>
        </p:nvPicPr>
        <p:blipFill>
          <a:blip r:embed="rId7"/>
          <a:stretch>
            <a:fillRect/>
          </a:stretch>
        </p:blipFill>
        <p:spPr>
          <a:xfrm>
            <a:off x="7661921" y="1760619"/>
            <a:ext cx="947823" cy="897560"/>
          </a:xfrm>
          <a:prstGeom prst="rect">
            <a:avLst/>
          </a:prstGeom>
        </p:spPr>
      </p:pic>
      <p:pic>
        <p:nvPicPr>
          <p:cNvPr id="93" name="Picture 24" descr="http://www.hitachi.co.jp/Div/soft/ongakutai/profile/images/band.gif">
            <a:hlinkClick r:id="rId5"/>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8343" t="43656" r="17097" b="29471"/>
          <a:stretch/>
        </p:blipFill>
        <p:spPr bwMode="auto">
          <a:xfrm>
            <a:off x="4835562" y="5145661"/>
            <a:ext cx="927249" cy="150676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 descr="http://www.hitachi.co.jp/Div/soft/ongakutai/profile/images/band.gif">
            <a:hlinkClick r:id="rId5"/>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421" t="3946" r="50635" b="74890"/>
          <a:stretch/>
        </p:blipFill>
        <p:spPr bwMode="auto">
          <a:xfrm>
            <a:off x="6529287" y="1085237"/>
            <a:ext cx="1001536" cy="98511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0" descr="http://www.hitachi.co.jp/Div/soft/ongakutai/profile/images/band.gif">
            <a:hlinkClick r:id="rId5"/>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925" t="44147" r="72368" b="28980"/>
          <a:stretch/>
        </p:blipFill>
        <p:spPr bwMode="auto">
          <a:xfrm>
            <a:off x="1650415" y="5061815"/>
            <a:ext cx="665796" cy="1622904"/>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http://www.hitachi.co.jp/Div/soft/ongakutai/profile/images/band.gif">
            <a:hlinkClick r:id="rId5"/>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2025" t="30219" r="3378" b="43679"/>
          <a:stretch/>
        </p:blipFill>
        <p:spPr bwMode="auto">
          <a:xfrm>
            <a:off x="7644020" y="4281380"/>
            <a:ext cx="1591799" cy="250622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http://www.hitachi.co.jp/Div/soft/ongakutai/profile/images/band.gif">
            <a:hlinkClick r:id="rId5"/>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162" t="37392" r="82000" b="38269"/>
          <a:stretch/>
        </p:blipFill>
        <p:spPr bwMode="auto">
          <a:xfrm>
            <a:off x="200324" y="1743660"/>
            <a:ext cx="915028" cy="1237977"/>
          </a:xfrm>
          <a:prstGeom prst="rect">
            <a:avLst/>
          </a:prstGeom>
          <a:noFill/>
          <a:extLst>
            <a:ext uri="{909E8E84-426E-40DD-AFC4-6F175D3DCCD1}">
              <a14:hiddenFill xmlns:a14="http://schemas.microsoft.com/office/drawing/2010/main">
                <a:solidFill>
                  <a:srgbClr val="FFFFFF"/>
                </a:solidFill>
              </a14:hiddenFill>
            </a:ext>
          </a:extLst>
        </p:spPr>
      </p:pic>
      <p:pic>
        <p:nvPicPr>
          <p:cNvPr id="101" name="図 100"/>
          <p:cNvPicPr>
            <a:picLocks noChangeAspect="1"/>
          </p:cNvPicPr>
          <p:nvPr/>
        </p:nvPicPr>
        <p:blipFill rotWithShape="1">
          <a:blip r:embed="rId13">
            <a:extLst>
              <a:ext uri="{BEBA8EAE-BF5A-486C-A8C5-ECC9F3942E4B}">
                <a14:imgProps xmlns:a14="http://schemas.microsoft.com/office/drawing/2010/main">
                  <a14:imgLayer r:embed="rId14">
                    <a14:imgEffect>
                      <a14:backgroundRemoval t="64198" b="96605" l="34511" r="64130"/>
                    </a14:imgEffect>
                  </a14:imgLayer>
                </a14:imgProps>
              </a:ext>
            </a:extLst>
          </a:blip>
          <a:srcRect l="34257" t="64460" r="35567" b="3454"/>
          <a:stretch/>
        </p:blipFill>
        <p:spPr>
          <a:xfrm>
            <a:off x="1083968" y="3148453"/>
            <a:ext cx="1534886" cy="1436915"/>
          </a:xfrm>
          <a:prstGeom prst="rect">
            <a:avLst/>
          </a:prstGeom>
        </p:spPr>
      </p:pic>
    </p:spTree>
    <p:extLst>
      <p:ext uri="{BB962C8B-B14F-4D97-AF65-F5344CB8AC3E}">
        <p14:creationId xmlns:p14="http://schemas.microsoft.com/office/powerpoint/2010/main" val="10018631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9144000" cy="6858000"/>
          </a:xfrm>
          <a:prstGeom prst="rect">
            <a:avLst/>
          </a:prstGeom>
          <a:blipFill dpi="0" rotWithShape="1">
            <a:blip r:embed="rId2" cstate="email">
              <a:alphaModFix amt="18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55875" y="158731"/>
            <a:ext cx="9016796" cy="463982"/>
          </a:xfrm>
          <a:prstGeom prst="round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b="1" dirty="0">
                <a:solidFill>
                  <a:schemeClr val="tx1"/>
                </a:solidFill>
              </a:rPr>
              <a:t>まとめ</a:t>
            </a:r>
          </a:p>
        </p:txBody>
      </p:sp>
      <p:sp>
        <p:nvSpPr>
          <p:cNvPr id="3" name="正方形/長方形 2"/>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フリーフォーム 4"/>
          <p:cNvSpPr>
            <a:spLocks noChangeAspect="1"/>
          </p:cNvSpPr>
          <p:nvPr/>
        </p:nvSpPr>
        <p:spPr>
          <a:xfrm>
            <a:off x="2203378" y="858713"/>
            <a:ext cx="4647707" cy="5793717"/>
          </a:xfrm>
          <a:custGeom>
            <a:avLst/>
            <a:gdLst>
              <a:gd name="connsiteX0" fmla="*/ 4923692 w 5134708"/>
              <a:gd name="connsiteY0" fmla="*/ 3235569 h 6400800"/>
              <a:gd name="connsiteX1" fmla="*/ 5008098 w 5134708"/>
              <a:gd name="connsiteY1" fmla="*/ 2912012 h 6400800"/>
              <a:gd name="connsiteX2" fmla="*/ 5134708 w 5134708"/>
              <a:gd name="connsiteY2" fmla="*/ 2799471 h 6400800"/>
              <a:gd name="connsiteX3" fmla="*/ 5106572 w 5134708"/>
              <a:gd name="connsiteY3" fmla="*/ 2644726 h 6400800"/>
              <a:gd name="connsiteX4" fmla="*/ 5078437 w 5134708"/>
              <a:gd name="connsiteY4" fmla="*/ 2574388 h 6400800"/>
              <a:gd name="connsiteX5" fmla="*/ 5008098 w 5134708"/>
              <a:gd name="connsiteY5" fmla="*/ 2504049 h 6400800"/>
              <a:gd name="connsiteX6" fmla="*/ 5036234 w 5134708"/>
              <a:gd name="connsiteY6" fmla="*/ 2433711 h 6400800"/>
              <a:gd name="connsiteX7" fmla="*/ 4937760 w 5134708"/>
              <a:gd name="connsiteY7" fmla="*/ 2475914 h 6400800"/>
              <a:gd name="connsiteX8" fmla="*/ 4895557 w 5134708"/>
              <a:gd name="connsiteY8" fmla="*/ 2405575 h 6400800"/>
              <a:gd name="connsiteX9" fmla="*/ 4951828 w 5134708"/>
              <a:gd name="connsiteY9" fmla="*/ 2518117 h 6400800"/>
              <a:gd name="connsiteX10" fmla="*/ 4909624 w 5134708"/>
              <a:gd name="connsiteY10" fmla="*/ 2560320 h 6400800"/>
              <a:gd name="connsiteX11" fmla="*/ 4783015 w 5134708"/>
              <a:gd name="connsiteY11" fmla="*/ 2504049 h 6400800"/>
              <a:gd name="connsiteX12" fmla="*/ 4797083 w 5134708"/>
              <a:gd name="connsiteY12" fmla="*/ 2419643 h 6400800"/>
              <a:gd name="connsiteX13" fmla="*/ 4572000 w 5134708"/>
              <a:gd name="connsiteY13" fmla="*/ 2419643 h 6400800"/>
              <a:gd name="connsiteX14" fmla="*/ 4529797 w 5134708"/>
              <a:gd name="connsiteY14" fmla="*/ 2489982 h 6400800"/>
              <a:gd name="connsiteX15" fmla="*/ 4529797 w 5134708"/>
              <a:gd name="connsiteY15" fmla="*/ 2405575 h 6400800"/>
              <a:gd name="connsiteX16" fmla="*/ 4262511 w 5134708"/>
              <a:gd name="connsiteY16" fmla="*/ 2335237 h 6400800"/>
              <a:gd name="connsiteX17" fmla="*/ 4234375 w 5134708"/>
              <a:gd name="connsiteY17" fmla="*/ 2208628 h 6400800"/>
              <a:gd name="connsiteX18" fmla="*/ 3798277 w 5134708"/>
              <a:gd name="connsiteY18" fmla="*/ 2110154 h 6400800"/>
              <a:gd name="connsiteX19" fmla="*/ 3559126 w 5134708"/>
              <a:gd name="connsiteY19" fmla="*/ 2124222 h 6400800"/>
              <a:gd name="connsiteX20" fmla="*/ 3376246 w 5134708"/>
              <a:gd name="connsiteY20" fmla="*/ 2039815 h 6400800"/>
              <a:gd name="connsiteX21" fmla="*/ 3221501 w 5134708"/>
              <a:gd name="connsiteY21" fmla="*/ 2067951 h 6400800"/>
              <a:gd name="connsiteX22" fmla="*/ 3137095 w 5134708"/>
              <a:gd name="connsiteY22" fmla="*/ 1969477 h 6400800"/>
              <a:gd name="connsiteX23" fmla="*/ 3080824 w 5134708"/>
              <a:gd name="connsiteY23" fmla="*/ 2011680 h 6400800"/>
              <a:gd name="connsiteX24" fmla="*/ 2996418 w 5134708"/>
              <a:gd name="connsiteY24" fmla="*/ 1969477 h 6400800"/>
              <a:gd name="connsiteX25" fmla="*/ 2940148 w 5134708"/>
              <a:gd name="connsiteY25" fmla="*/ 1997612 h 6400800"/>
              <a:gd name="connsiteX26" fmla="*/ 2546252 w 5134708"/>
              <a:gd name="connsiteY26" fmla="*/ 1856935 h 6400800"/>
              <a:gd name="connsiteX27" fmla="*/ 2278966 w 5134708"/>
              <a:gd name="connsiteY27" fmla="*/ 1842868 h 6400800"/>
              <a:gd name="connsiteX28" fmla="*/ 2447778 w 5134708"/>
              <a:gd name="connsiteY28" fmla="*/ 1603717 h 6400800"/>
              <a:gd name="connsiteX29" fmla="*/ 2475914 w 5134708"/>
              <a:gd name="connsiteY29" fmla="*/ 1477108 h 6400800"/>
              <a:gd name="connsiteX30" fmla="*/ 2644726 w 5134708"/>
              <a:gd name="connsiteY30" fmla="*/ 1336431 h 6400800"/>
              <a:gd name="connsiteX31" fmla="*/ 2644726 w 5134708"/>
              <a:gd name="connsiteY31" fmla="*/ 1237957 h 6400800"/>
              <a:gd name="connsiteX32" fmla="*/ 2644726 w 5134708"/>
              <a:gd name="connsiteY32" fmla="*/ 1237957 h 6400800"/>
              <a:gd name="connsiteX33" fmla="*/ 2574388 w 5134708"/>
              <a:gd name="connsiteY33" fmla="*/ 1111348 h 6400800"/>
              <a:gd name="connsiteX34" fmla="*/ 2518117 w 5134708"/>
              <a:gd name="connsiteY34" fmla="*/ 745588 h 6400800"/>
              <a:gd name="connsiteX35" fmla="*/ 2405575 w 5134708"/>
              <a:gd name="connsiteY35" fmla="*/ 633046 h 6400800"/>
              <a:gd name="connsiteX36" fmla="*/ 2293034 w 5134708"/>
              <a:gd name="connsiteY36" fmla="*/ 562708 h 6400800"/>
              <a:gd name="connsiteX37" fmla="*/ 2067951 w 5134708"/>
              <a:gd name="connsiteY37" fmla="*/ 436099 h 6400800"/>
              <a:gd name="connsiteX38" fmla="*/ 1856935 w 5134708"/>
              <a:gd name="connsiteY38" fmla="*/ 422031 h 6400800"/>
              <a:gd name="connsiteX39" fmla="*/ 1744394 w 5134708"/>
              <a:gd name="connsiteY39" fmla="*/ 422031 h 6400800"/>
              <a:gd name="connsiteX40" fmla="*/ 1688123 w 5134708"/>
              <a:gd name="connsiteY40" fmla="*/ 351692 h 6400800"/>
              <a:gd name="connsiteX41" fmla="*/ 1702191 w 5134708"/>
              <a:gd name="connsiteY41" fmla="*/ 253219 h 6400800"/>
              <a:gd name="connsiteX42" fmla="*/ 1688123 w 5134708"/>
              <a:gd name="connsiteY42" fmla="*/ 168812 h 6400800"/>
              <a:gd name="connsiteX43" fmla="*/ 1477108 w 5134708"/>
              <a:gd name="connsiteY43" fmla="*/ 154745 h 6400800"/>
              <a:gd name="connsiteX44" fmla="*/ 1322363 w 5134708"/>
              <a:gd name="connsiteY44" fmla="*/ 140677 h 6400800"/>
              <a:gd name="connsiteX45" fmla="*/ 1209821 w 5134708"/>
              <a:gd name="connsiteY45" fmla="*/ 84406 h 6400800"/>
              <a:gd name="connsiteX46" fmla="*/ 1055077 w 5134708"/>
              <a:gd name="connsiteY46" fmla="*/ 0 h 6400800"/>
              <a:gd name="connsiteX47" fmla="*/ 956603 w 5134708"/>
              <a:gd name="connsiteY47" fmla="*/ 112542 h 6400800"/>
              <a:gd name="connsiteX48" fmla="*/ 872197 w 5134708"/>
              <a:gd name="connsiteY48" fmla="*/ 98474 h 6400800"/>
              <a:gd name="connsiteX49" fmla="*/ 759655 w 5134708"/>
              <a:gd name="connsiteY49" fmla="*/ 154745 h 6400800"/>
              <a:gd name="connsiteX50" fmla="*/ 576775 w 5134708"/>
              <a:gd name="connsiteY50" fmla="*/ 140677 h 6400800"/>
              <a:gd name="connsiteX51" fmla="*/ 576775 w 5134708"/>
              <a:gd name="connsiteY51" fmla="*/ 140677 h 6400800"/>
              <a:gd name="connsiteX52" fmla="*/ 478301 w 5134708"/>
              <a:gd name="connsiteY52" fmla="*/ 70339 h 6400800"/>
              <a:gd name="connsiteX53" fmla="*/ 478301 w 5134708"/>
              <a:gd name="connsiteY53" fmla="*/ 70339 h 6400800"/>
              <a:gd name="connsiteX54" fmla="*/ 351692 w 5134708"/>
              <a:gd name="connsiteY54" fmla="*/ 126609 h 6400800"/>
              <a:gd name="connsiteX55" fmla="*/ 309489 w 5134708"/>
              <a:gd name="connsiteY55" fmla="*/ 211015 h 6400800"/>
              <a:gd name="connsiteX56" fmla="*/ 182880 w 5134708"/>
              <a:gd name="connsiteY56" fmla="*/ 323557 h 6400800"/>
              <a:gd name="connsiteX57" fmla="*/ 267286 w 5134708"/>
              <a:gd name="connsiteY57" fmla="*/ 450166 h 6400800"/>
              <a:gd name="connsiteX58" fmla="*/ 407963 w 5134708"/>
              <a:gd name="connsiteY58" fmla="*/ 520505 h 6400800"/>
              <a:gd name="connsiteX59" fmla="*/ 464234 w 5134708"/>
              <a:gd name="connsiteY59" fmla="*/ 647114 h 6400800"/>
              <a:gd name="connsiteX60" fmla="*/ 506437 w 5134708"/>
              <a:gd name="connsiteY60" fmla="*/ 759655 h 6400800"/>
              <a:gd name="connsiteX61" fmla="*/ 590843 w 5134708"/>
              <a:gd name="connsiteY61" fmla="*/ 801859 h 6400800"/>
              <a:gd name="connsiteX62" fmla="*/ 562708 w 5134708"/>
              <a:gd name="connsiteY62" fmla="*/ 928468 h 6400800"/>
              <a:gd name="connsiteX63" fmla="*/ 618978 w 5134708"/>
              <a:gd name="connsiteY63" fmla="*/ 1055077 h 6400800"/>
              <a:gd name="connsiteX64" fmla="*/ 520504 w 5134708"/>
              <a:gd name="connsiteY64" fmla="*/ 1167619 h 6400800"/>
              <a:gd name="connsiteX65" fmla="*/ 436098 w 5134708"/>
              <a:gd name="connsiteY65" fmla="*/ 1280160 h 6400800"/>
              <a:gd name="connsiteX66" fmla="*/ 436098 w 5134708"/>
              <a:gd name="connsiteY66" fmla="*/ 1280160 h 6400800"/>
              <a:gd name="connsiteX67" fmla="*/ 506437 w 5134708"/>
              <a:gd name="connsiteY67" fmla="*/ 1575582 h 6400800"/>
              <a:gd name="connsiteX68" fmla="*/ 576775 w 5134708"/>
              <a:gd name="connsiteY68" fmla="*/ 1617785 h 6400800"/>
              <a:gd name="connsiteX69" fmla="*/ 590843 w 5134708"/>
              <a:gd name="connsiteY69" fmla="*/ 1702191 h 6400800"/>
              <a:gd name="connsiteX70" fmla="*/ 562708 w 5134708"/>
              <a:gd name="connsiteY70" fmla="*/ 1730326 h 6400800"/>
              <a:gd name="connsiteX71" fmla="*/ 464234 w 5134708"/>
              <a:gd name="connsiteY71" fmla="*/ 1716259 h 6400800"/>
              <a:gd name="connsiteX72" fmla="*/ 407963 w 5134708"/>
              <a:gd name="connsiteY72" fmla="*/ 1772529 h 6400800"/>
              <a:gd name="connsiteX73" fmla="*/ 239151 w 5134708"/>
              <a:gd name="connsiteY73" fmla="*/ 1645920 h 6400800"/>
              <a:gd name="connsiteX74" fmla="*/ 281354 w 5134708"/>
              <a:gd name="connsiteY74" fmla="*/ 1603717 h 6400800"/>
              <a:gd name="connsiteX75" fmla="*/ 225083 w 5134708"/>
              <a:gd name="connsiteY75" fmla="*/ 1631852 h 6400800"/>
              <a:gd name="connsiteX76" fmla="*/ 211015 w 5134708"/>
              <a:gd name="connsiteY76" fmla="*/ 1603717 h 6400800"/>
              <a:gd name="connsiteX77" fmla="*/ 253218 w 5134708"/>
              <a:gd name="connsiteY77" fmla="*/ 1561514 h 6400800"/>
              <a:gd name="connsiteX78" fmla="*/ 98474 w 5134708"/>
              <a:gd name="connsiteY78" fmla="*/ 1547446 h 6400800"/>
              <a:gd name="connsiteX79" fmla="*/ 56271 w 5134708"/>
              <a:gd name="connsiteY79" fmla="*/ 1603717 h 6400800"/>
              <a:gd name="connsiteX80" fmla="*/ 70338 w 5134708"/>
              <a:gd name="connsiteY80" fmla="*/ 1688123 h 6400800"/>
              <a:gd name="connsiteX81" fmla="*/ 0 w 5134708"/>
              <a:gd name="connsiteY81" fmla="*/ 1702191 h 6400800"/>
              <a:gd name="connsiteX82" fmla="*/ 98474 w 5134708"/>
              <a:gd name="connsiteY82" fmla="*/ 1730326 h 6400800"/>
              <a:gd name="connsiteX83" fmla="*/ 42203 w 5134708"/>
              <a:gd name="connsiteY83" fmla="*/ 1899139 h 6400800"/>
              <a:gd name="connsiteX84" fmla="*/ 14068 w 5134708"/>
              <a:gd name="connsiteY84" fmla="*/ 1955409 h 6400800"/>
              <a:gd name="connsiteX85" fmla="*/ 84406 w 5134708"/>
              <a:gd name="connsiteY85" fmla="*/ 1969477 h 6400800"/>
              <a:gd name="connsiteX86" fmla="*/ 168812 w 5134708"/>
              <a:gd name="connsiteY86" fmla="*/ 2039815 h 6400800"/>
              <a:gd name="connsiteX87" fmla="*/ 126609 w 5134708"/>
              <a:gd name="connsiteY87" fmla="*/ 2110154 h 6400800"/>
              <a:gd name="connsiteX88" fmla="*/ 126609 w 5134708"/>
              <a:gd name="connsiteY88" fmla="*/ 2110154 h 6400800"/>
              <a:gd name="connsiteX89" fmla="*/ 239151 w 5134708"/>
              <a:gd name="connsiteY89" fmla="*/ 2222695 h 6400800"/>
              <a:gd name="connsiteX90" fmla="*/ 323557 w 5134708"/>
              <a:gd name="connsiteY90" fmla="*/ 2307102 h 6400800"/>
              <a:gd name="connsiteX91" fmla="*/ 407963 w 5134708"/>
              <a:gd name="connsiteY91" fmla="*/ 2349305 h 6400800"/>
              <a:gd name="connsiteX92" fmla="*/ 407963 w 5134708"/>
              <a:gd name="connsiteY92" fmla="*/ 2349305 h 6400800"/>
              <a:gd name="connsiteX93" fmla="*/ 618978 w 5134708"/>
              <a:gd name="connsiteY93" fmla="*/ 2461846 h 6400800"/>
              <a:gd name="connsiteX94" fmla="*/ 689317 w 5134708"/>
              <a:gd name="connsiteY94" fmla="*/ 2461846 h 6400800"/>
              <a:gd name="connsiteX95" fmla="*/ 815926 w 5134708"/>
              <a:gd name="connsiteY95" fmla="*/ 2447779 h 6400800"/>
              <a:gd name="connsiteX96" fmla="*/ 1209821 w 5134708"/>
              <a:gd name="connsiteY96" fmla="*/ 2743200 h 6400800"/>
              <a:gd name="connsiteX97" fmla="*/ 1139483 w 5134708"/>
              <a:gd name="connsiteY97" fmla="*/ 2785403 h 6400800"/>
              <a:gd name="connsiteX98" fmla="*/ 1111348 w 5134708"/>
              <a:gd name="connsiteY98" fmla="*/ 2926080 h 6400800"/>
              <a:gd name="connsiteX99" fmla="*/ 1041009 w 5134708"/>
              <a:gd name="connsiteY99" fmla="*/ 3080825 h 6400800"/>
              <a:gd name="connsiteX100" fmla="*/ 956603 w 5134708"/>
              <a:gd name="connsiteY100" fmla="*/ 3137095 h 6400800"/>
              <a:gd name="connsiteX101" fmla="*/ 872197 w 5134708"/>
              <a:gd name="connsiteY101" fmla="*/ 3094892 h 6400800"/>
              <a:gd name="connsiteX102" fmla="*/ 858129 w 5134708"/>
              <a:gd name="connsiteY102" fmla="*/ 3249637 h 6400800"/>
              <a:gd name="connsiteX103" fmla="*/ 928468 w 5134708"/>
              <a:gd name="connsiteY103" fmla="*/ 3249637 h 6400800"/>
              <a:gd name="connsiteX104" fmla="*/ 886264 w 5134708"/>
              <a:gd name="connsiteY104" fmla="*/ 3348111 h 6400800"/>
              <a:gd name="connsiteX105" fmla="*/ 956603 w 5134708"/>
              <a:gd name="connsiteY105" fmla="*/ 3418449 h 6400800"/>
              <a:gd name="connsiteX106" fmla="*/ 1069144 w 5134708"/>
              <a:gd name="connsiteY106" fmla="*/ 3502855 h 6400800"/>
              <a:gd name="connsiteX107" fmla="*/ 1111348 w 5134708"/>
              <a:gd name="connsiteY107" fmla="*/ 3573194 h 6400800"/>
              <a:gd name="connsiteX108" fmla="*/ 1055077 w 5134708"/>
              <a:gd name="connsiteY108" fmla="*/ 3742006 h 6400800"/>
              <a:gd name="connsiteX109" fmla="*/ 998806 w 5134708"/>
              <a:gd name="connsiteY109" fmla="*/ 3910819 h 6400800"/>
              <a:gd name="connsiteX110" fmla="*/ 1083212 w 5134708"/>
              <a:gd name="connsiteY110" fmla="*/ 4051495 h 6400800"/>
              <a:gd name="connsiteX111" fmla="*/ 1252024 w 5134708"/>
              <a:gd name="connsiteY111" fmla="*/ 4051495 h 6400800"/>
              <a:gd name="connsiteX112" fmla="*/ 1336431 w 5134708"/>
              <a:gd name="connsiteY112" fmla="*/ 4234375 h 6400800"/>
              <a:gd name="connsiteX113" fmla="*/ 1505243 w 5134708"/>
              <a:gd name="connsiteY113" fmla="*/ 4234375 h 6400800"/>
              <a:gd name="connsiteX114" fmla="*/ 1589649 w 5134708"/>
              <a:gd name="connsiteY114" fmla="*/ 4318782 h 6400800"/>
              <a:gd name="connsiteX115" fmla="*/ 1589649 w 5134708"/>
              <a:gd name="connsiteY115" fmla="*/ 4318782 h 6400800"/>
              <a:gd name="connsiteX116" fmla="*/ 1505243 w 5134708"/>
              <a:gd name="connsiteY116" fmla="*/ 4445391 h 6400800"/>
              <a:gd name="connsiteX117" fmla="*/ 1420837 w 5134708"/>
              <a:gd name="connsiteY117" fmla="*/ 4515729 h 6400800"/>
              <a:gd name="connsiteX118" fmla="*/ 1252024 w 5134708"/>
              <a:gd name="connsiteY118" fmla="*/ 4487594 h 6400800"/>
              <a:gd name="connsiteX119" fmla="*/ 1181686 w 5134708"/>
              <a:gd name="connsiteY119" fmla="*/ 4586068 h 6400800"/>
              <a:gd name="connsiteX120" fmla="*/ 1181686 w 5134708"/>
              <a:gd name="connsiteY120" fmla="*/ 4586068 h 6400800"/>
              <a:gd name="connsiteX121" fmla="*/ 1055077 w 5134708"/>
              <a:gd name="connsiteY121" fmla="*/ 4712677 h 6400800"/>
              <a:gd name="connsiteX122" fmla="*/ 1026941 w 5134708"/>
              <a:gd name="connsiteY122" fmla="*/ 4811151 h 6400800"/>
              <a:gd name="connsiteX123" fmla="*/ 956603 w 5134708"/>
              <a:gd name="connsiteY123" fmla="*/ 4754880 h 6400800"/>
              <a:gd name="connsiteX124" fmla="*/ 942535 w 5134708"/>
              <a:gd name="connsiteY124" fmla="*/ 4825219 h 6400800"/>
              <a:gd name="connsiteX125" fmla="*/ 745588 w 5134708"/>
              <a:gd name="connsiteY125" fmla="*/ 4923692 h 6400800"/>
              <a:gd name="connsiteX126" fmla="*/ 647114 w 5134708"/>
              <a:gd name="connsiteY126" fmla="*/ 5064369 h 6400800"/>
              <a:gd name="connsiteX127" fmla="*/ 675249 w 5134708"/>
              <a:gd name="connsiteY127" fmla="*/ 5190979 h 6400800"/>
              <a:gd name="connsiteX128" fmla="*/ 548640 w 5134708"/>
              <a:gd name="connsiteY128" fmla="*/ 5106572 h 6400800"/>
              <a:gd name="connsiteX129" fmla="*/ 548640 w 5134708"/>
              <a:gd name="connsiteY129" fmla="*/ 5106572 h 6400800"/>
              <a:gd name="connsiteX130" fmla="*/ 450166 w 5134708"/>
              <a:gd name="connsiteY130" fmla="*/ 5176911 h 6400800"/>
              <a:gd name="connsiteX131" fmla="*/ 590843 w 5134708"/>
              <a:gd name="connsiteY131" fmla="*/ 5613009 h 6400800"/>
              <a:gd name="connsiteX132" fmla="*/ 590843 w 5134708"/>
              <a:gd name="connsiteY132" fmla="*/ 5711483 h 6400800"/>
              <a:gd name="connsiteX133" fmla="*/ 661181 w 5134708"/>
              <a:gd name="connsiteY133" fmla="*/ 5852160 h 6400800"/>
              <a:gd name="connsiteX134" fmla="*/ 759655 w 5134708"/>
              <a:gd name="connsiteY134" fmla="*/ 5852160 h 6400800"/>
              <a:gd name="connsiteX135" fmla="*/ 872197 w 5134708"/>
              <a:gd name="connsiteY135" fmla="*/ 6077243 h 6400800"/>
              <a:gd name="connsiteX136" fmla="*/ 970671 w 5134708"/>
              <a:gd name="connsiteY136" fmla="*/ 6161649 h 6400800"/>
              <a:gd name="connsiteX137" fmla="*/ 1055077 w 5134708"/>
              <a:gd name="connsiteY137" fmla="*/ 6400800 h 6400800"/>
              <a:gd name="connsiteX138" fmla="*/ 1209821 w 5134708"/>
              <a:gd name="connsiteY138" fmla="*/ 6302326 h 6400800"/>
              <a:gd name="connsiteX139" fmla="*/ 1308295 w 5134708"/>
              <a:gd name="connsiteY139" fmla="*/ 6147582 h 6400800"/>
              <a:gd name="connsiteX140" fmla="*/ 1364566 w 5134708"/>
              <a:gd name="connsiteY140" fmla="*/ 6203852 h 6400800"/>
              <a:gd name="connsiteX141" fmla="*/ 1364566 w 5134708"/>
              <a:gd name="connsiteY141" fmla="*/ 6203852 h 6400800"/>
              <a:gd name="connsiteX142" fmla="*/ 1378634 w 5134708"/>
              <a:gd name="connsiteY142" fmla="*/ 6147582 h 6400800"/>
              <a:gd name="connsiteX143" fmla="*/ 1448972 w 5134708"/>
              <a:gd name="connsiteY143" fmla="*/ 6119446 h 6400800"/>
              <a:gd name="connsiteX144" fmla="*/ 1448972 w 5134708"/>
              <a:gd name="connsiteY144" fmla="*/ 6119446 h 6400800"/>
              <a:gd name="connsiteX145" fmla="*/ 1434904 w 5134708"/>
              <a:gd name="connsiteY145" fmla="*/ 6035040 h 6400800"/>
              <a:gd name="connsiteX146" fmla="*/ 1434904 w 5134708"/>
              <a:gd name="connsiteY146" fmla="*/ 5894363 h 6400800"/>
              <a:gd name="connsiteX147" fmla="*/ 1575581 w 5134708"/>
              <a:gd name="connsiteY147" fmla="*/ 5908431 h 6400800"/>
              <a:gd name="connsiteX148" fmla="*/ 1603717 w 5134708"/>
              <a:gd name="connsiteY148" fmla="*/ 5781822 h 6400800"/>
              <a:gd name="connsiteX149" fmla="*/ 1547446 w 5134708"/>
              <a:gd name="connsiteY149" fmla="*/ 5711483 h 6400800"/>
              <a:gd name="connsiteX150" fmla="*/ 1533378 w 5134708"/>
              <a:gd name="connsiteY150" fmla="*/ 5570806 h 6400800"/>
              <a:gd name="connsiteX151" fmla="*/ 1603717 w 5134708"/>
              <a:gd name="connsiteY151" fmla="*/ 5514535 h 6400800"/>
              <a:gd name="connsiteX152" fmla="*/ 1519311 w 5134708"/>
              <a:gd name="connsiteY152" fmla="*/ 5500468 h 6400800"/>
              <a:gd name="connsiteX153" fmla="*/ 1617784 w 5134708"/>
              <a:gd name="connsiteY153" fmla="*/ 5359791 h 6400800"/>
              <a:gd name="connsiteX154" fmla="*/ 2110154 w 5134708"/>
              <a:gd name="connsiteY154" fmla="*/ 5753686 h 6400800"/>
              <a:gd name="connsiteX155" fmla="*/ 2110154 w 5134708"/>
              <a:gd name="connsiteY155" fmla="*/ 5514535 h 6400800"/>
              <a:gd name="connsiteX156" fmla="*/ 2236763 w 5134708"/>
              <a:gd name="connsiteY156" fmla="*/ 5317588 h 6400800"/>
              <a:gd name="connsiteX157" fmla="*/ 2363372 w 5134708"/>
              <a:gd name="connsiteY157" fmla="*/ 5345723 h 6400800"/>
              <a:gd name="connsiteX158" fmla="*/ 2518117 w 5134708"/>
              <a:gd name="connsiteY158" fmla="*/ 5331655 h 6400800"/>
              <a:gd name="connsiteX159" fmla="*/ 2532184 w 5134708"/>
              <a:gd name="connsiteY159" fmla="*/ 5247249 h 6400800"/>
              <a:gd name="connsiteX160" fmla="*/ 2532184 w 5134708"/>
              <a:gd name="connsiteY160" fmla="*/ 5219114 h 6400800"/>
              <a:gd name="connsiteX161" fmla="*/ 2672861 w 5134708"/>
              <a:gd name="connsiteY161" fmla="*/ 5106572 h 6400800"/>
              <a:gd name="connsiteX162" fmla="*/ 2827606 w 5134708"/>
              <a:gd name="connsiteY162" fmla="*/ 5036234 h 6400800"/>
              <a:gd name="connsiteX163" fmla="*/ 2729132 w 5134708"/>
              <a:gd name="connsiteY163" fmla="*/ 4923692 h 6400800"/>
              <a:gd name="connsiteX164" fmla="*/ 2743200 w 5134708"/>
              <a:gd name="connsiteY164" fmla="*/ 4853354 h 6400800"/>
              <a:gd name="connsiteX165" fmla="*/ 2841674 w 5134708"/>
              <a:gd name="connsiteY165" fmla="*/ 4825219 h 6400800"/>
              <a:gd name="connsiteX166" fmla="*/ 2827606 w 5134708"/>
              <a:gd name="connsiteY166" fmla="*/ 4740812 h 6400800"/>
              <a:gd name="connsiteX167" fmla="*/ 3179298 w 5134708"/>
              <a:gd name="connsiteY167" fmla="*/ 4740812 h 6400800"/>
              <a:gd name="connsiteX168" fmla="*/ 3123028 w 5134708"/>
              <a:gd name="connsiteY168" fmla="*/ 4586068 h 6400800"/>
              <a:gd name="connsiteX169" fmla="*/ 3207434 w 5134708"/>
              <a:gd name="connsiteY169" fmla="*/ 4501662 h 6400800"/>
              <a:gd name="connsiteX170" fmla="*/ 3207434 w 5134708"/>
              <a:gd name="connsiteY170" fmla="*/ 4360985 h 6400800"/>
              <a:gd name="connsiteX171" fmla="*/ 3151163 w 5134708"/>
              <a:gd name="connsiteY171" fmla="*/ 4248443 h 6400800"/>
              <a:gd name="connsiteX172" fmla="*/ 3094892 w 5134708"/>
              <a:gd name="connsiteY172" fmla="*/ 4290646 h 6400800"/>
              <a:gd name="connsiteX173" fmla="*/ 3094892 w 5134708"/>
              <a:gd name="connsiteY173" fmla="*/ 4079631 h 6400800"/>
              <a:gd name="connsiteX174" fmla="*/ 3123028 w 5134708"/>
              <a:gd name="connsiteY174" fmla="*/ 4051495 h 6400800"/>
              <a:gd name="connsiteX175" fmla="*/ 3066757 w 5134708"/>
              <a:gd name="connsiteY175" fmla="*/ 3967089 h 6400800"/>
              <a:gd name="connsiteX176" fmla="*/ 3066757 w 5134708"/>
              <a:gd name="connsiteY176" fmla="*/ 3812345 h 6400800"/>
              <a:gd name="connsiteX177" fmla="*/ 3024554 w 5134708"/>
              <a:gd name="connsiteY177" fmla="*/ 3727939 h 6400800"/>
              <a:gd name="connsiteX178" fmla="*/ 3024554 w 5134708"/>
              <a:gd name="connsiteY178" fmla="*/ 3671668 h 6400800"/>
              <a:gd name="connsiteX179" fmla="*/ 3151163 w 5134708"/>
              <a:gd name="connsiteY179" fmla="*/ 3545059 h 6400800"/>
              <a:gd name="connsiteX180" fmla="*/ 3319975 w 5134708"/>
              <a:gd name="connsiteY180" fmla="*/ 3559126 h 6400800"/>
              <a:gd name="connsiteX181" fmla="*/ 3404381 w 5134708"/>
              <a:gd name="connsiteY181" fmla="*/ 3657600 h 6400800"/>
              <a:gd name="connsiteX182" fmla="*/ 3488788 w 5134708"/>
              <a:gd name="connsiteY182" fmla="*/ 3699803 h 6400800"/>
              <a:gd name="connsiteX183" fmla="*/ 3615397 w 5134708"/>
              <a:gd name="connsiteY183" fmla="*/ 3699803 h 6400800"/>
              <a:gd name="connsiteX184" fmla="*/ 3727938 w 5134708"/>
              <a:gd name="connsiteY184" fmla="*/ 3882683 h 6400800"/>
              <a:gd name="connsiteX185" fmla="*/ 3756074 w 5134708"/>
              <a:gd name="connsiteY185" fmla="*/ 4121834 h 6400800"/>
              <a:gd name="connsiteX186" fmla="*/ 3840480 w 5134708"/>
              <a:gd name="connsiteY186" fmla="*/ 4220308 h 6400800"/>
              <a:gd name="connsiteX187" fmla="*/ 4192172 w 5134708"/>
              <a:gd name="connsiteY187" fmla="*/ 4248443 h 6400800"/>
              <a:gd name="connsiteX188" fmla="*/ 4459458 w 5134708"/>
              <a:gd name="connsiteY188" fmla="*/ 4234375 h 6400800"/>
              <a:gd name="connsiteX189" fmla="*/ 4557932 w 5134708"/>
              <a:gd name="connsiteY189" fmla="*/ 4234375 h 6400800"/>
              <a:gd name="connsiteX190" fmla="*/ 4557932 w 5134708"/>
              <a:gd name="connsiteY190" fmla="*/ 4023360 h 6400800"/>
              <a:gd name="connsiteX191" fmla="*/ 4600135 w 5134708"/>
              <a:gd name="connsiteY191" fmla="*/ 3868615 h 6400800"/>
              <a:gd name="connsiteX192" fmla="*/ 4572000 w 5134708"/>
              <a:gd name="connsiteY192" fmla="*/ 3601329 h 6400800"/>
              <a:gd name="connsiteX193" fmla="*/ 4600135 w 5134708"/>
              <a:gd name="connsiteY193" fmla="*/ 3516923 h 6400800"/>
              <a:gd name="connsiteX194" fmla="*/ 4417255 w 5134708"/>
              <a:gd name="connsiteY194" fmla="*/ 3460652 h 6400800"/>
              <a:gd name="connsiteX195" fmla="*/ 4473526 w 5134708"/>
              <a:gd name="connsiteY195" fmla="*/ 3319975 h 6400800"/>
              <a:gd name="connsiteX196" fmla="*/ 4403188 w 5134708"/>
              <a:gd name="connsiteY196" fmla="*/ 3263705 h 6400800"/>
              <a:gd name="connsiteX197" fmla="*/ 4445391 w 5134708"/>
              <a:gd name="connsiteY197" fmla="*/ 3123028 h 6400800"/>
              <a:gd name="connsiteX198" fmla="*/ 4572000 w 5134708"/>
              <a:gd name="connsiteY198" fmla="*/ 3179299 h 6400800"/>
              <a:gd name="connsiteX199" fmla="*/ 4684541 w 5134708"/>
              <a:gd name="connsiteY199" fmla="*/ 3038622 h 6400800"/>
              <a:gd name="connsiteX200" fmla="*/ 4783015 w 5134708"/>
              <a:gd name="connsiteY200" fmla="*/ 3137095 h 6400800"/>
              <a:gd name="connsiteX201" fmla="*/ 4811151 w 5134708"/>
              <a:gd name="connsiteY201" fmla="*/ 3249637 h 6400800"/>
              <a:gd name="connsiteX202" fmla="*/ 4867421 w 5134708"/>
              <a:gd name="connsiteY202" fmla="*/ 3193366 h 6400800"/>
              <a:gd name="connsiteX203" fmla="*/ 4923692 w 5134708"/>
              <a:gd name="connsiteY203" fmla="*/ 3235569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5134708" h="6400800">
                <a:moveTo>
                  <a:pt x="4923692" y="3235569"/>
                </a:moveTo>
                <a:lnTo>
                  <a:pt x="5008098" y="2912012"/>
                </a:lnTo>
                <a:lnTo>
                  <a:pt x="5134708" y="2799471"/>
                </a:lnTo>
                <a:lnTo>
                  <a:pt x="5106572" y="2644726"/>
                </a:lnTo>
                <a:lnTo>
                  <a:pt x="5078437" y="2574388"/>
                </a:lnTo>
                <a:lnTo>
                  <a:pt x="5008098" y="2504049"/>
                </a:lnTo>
                <a:lnTo>
                  <a:pt x="5036234" y="2433711"/>
                </a:lnTo>
                <a:lnTo>
                  <a:pt x="4937760" y="2475914"/>
                </a:lnTo>
                <a:lnTo>
                  <a:pt x="4895557" y="2405575"/>
                </a:lnTo>
                <a:lnTo>
                  <a:pt x="4951828" y="2518117"/>
                </a:lnTo>
                <a:lnTo>
                  <a:pt x="4909624" y="2560320"/>
                </a:lnTo>
                <a:lnTo>
                  <a:pt x="4783015" y="2504049"/>
                </a:lnTo>
                <a:lnTo>
                  <a:pt x="4797083" y="2419643"/>
                </a:lnTo>
                <a:lnTo>
                  <a:pt x="4572000" y="2419643"/>
                </a:lnTo>
                <a:lnTo>
                  <a:pt x="4529797" y="2489982"/>
                </a:lnTo>
                <a:lnTo>
                  <a:pt x="4529797" y="2405575"/>
                </a:lnTo>
                <a:lnTo>
                  <a:pt x="4262511" y="2335237"/>
                </a:lnTo>
                <a:lnTo>
                  <a:pt x="4234375" y="2208628"/>
                </a:lnTo>
                <a:lnTo>
                  <a:pt x="3798277" y="2110154"/>
                </a:lnTo>
                <a:lnTo>
                  <a:pt x="3559126" y="2124222"/>
                </a:lnTo>
                <a:lnTo>
                  <a:pt x="3376246" y="2039815"/>
                </a:lnTo>
                <a:lnTo>
                  <a:pt x="3221501" y="2067951"/>
                </a:lnTo>
                <a:lnTo>
                  <a:pt x="3137095" y="1969477"/>
                </a:lnTo>
                <a:lnTo>
                  <a:pt x="3080824" y="2011680"/>
                </a:lnTo>
                <a:lnTo>
                  <a:pt x="2996418" y="1969477"/>
                </a:lnTo>
                <a:lnTo>
                  <a:pt x="2940148" y="1997612"/>
                </a:lnTo>
                <a:lnTo>
                  <a:pt x="2546252" y="1856935"/>
                </a:lnTo>
                <a:lnTo>
                  <a:pt x="2278966" y="1842868"/>
                </a:lnTo>
                <a:lnTo>
                  <a:pt x="2447778" y="1603717"/>
                </a:lnTo>
                <a:lnTo>
                  <a:pt x="2475914" y="1477108"/>
                </a:lnTo>
                <a:lnTo>
                  <a:pt x="2644726" y="1336431"/>
                </a:lnTo>
                <a:lnTo>
                  <a:pt x="2644726" y="1237957"/>
                </a:lnTo>
                <a:lnTo>
                  <a:pt x="2644726" y="1237957"/>
                </a:lnTo>
                <a:lnTo>
                  <a:pt x="2574388" y="1111348"/>
                </a:lnTo>
                <a:lnTo>
                  <a:pt x="2518117" y="745588"/>
                </a:lnTo>
                <a:lnTo>
                  <a:pt x="2405575" y="633046"/>
                </a:lnTo>
                <a:lnTo>
                  <a:pt x="2293034" y="562708"/>
                </a:lnTo>
                <a:lnTo>
                  <a:pt x="2067951" y="436099"/>
                </a:lnTo>
                <a:lnTo>
                  <a:pt x="1856935" y="422031"/>
                </a:lnTo>
                <a:lnTo>
                  <a:pt x="1744394" y="422031"/>
                </a:lnTo>
                <a:lnTo>
                  <a:pt x="1688123" y="351692"/>
                </a:lnTo>
                <a:lnTo>
                  <a:pt x="1702191" y="253219"/>
                </a:lnTo>
                <a:lnTo>
                  <a:pt x="1688123" y="168812"/>
                </a:lnTo>
                <a:lnTo>
                  <a:pt x="1477108" y="154745"/>
                </a:lnTo>
                <a:lnTo>
                  <a:pt x="1322363" y="140677"/>
                </a:lnTo>
                <a:lnTo>
                  <a:pt x="1209821" y="84406"/>
                </a:lnTo>
                <a:lnTo>
                  <a:pt x="1055077" y="0"/>
                </a:lnTo>
                <a:lnTo>
                  <a:pt x="956603" y="112542"/>
                </a:lnTo>
                <a:lnTo>
                  <a:pt x="872197" y="98474"/>
                </a:lnTo>
                <a:lnTo>
                  <a:pt x="759655" y="154745"/>
                </a:lnTo>
                <a:lnTo>
                  <a:pt x="576775" y="140677"/>
                </a:lnTo>
                <a:lnTo>
                  <a:pt x="576775" y="140677"/>
                </a:lnTo>
                <a:lnTo>
                  <a:pt x="478301" y="70339"/>
                </a:lnTo>
                <a:lnTo>
                  <a:pt x="478301" y="70339"/>
                </a:lnTo>
                <a:lnTo>
                  <a:pt x="351692" y="126609"/>
                </a:lnTo>
                <a:lnTo>
                  <a:pt x="309489" y="211015"/>
                </a:lnTo>
                <a:lnTo>
                  <a:pt x="182880" y="323557"/>
                </a:lnTo>
                <a:lnTo>
                  <a:pt x="267286" y="450166"/>
                </a:lnTo>
                <a:lnTo>
                  <a:pt x="407963" y="520505"/>
                </a:lnTo>
                <a:lnTo>
                  <a:pt x="464234" y="647114"/>
                </a:lnTo>
                <a:lnTo>
                  <a:pt x="506437" y="759655"/>
                </a:lnTo>
                <a:lnTo>
                  <a:pt x="590843" y="801859"/>
                </a:lnTo>
                <a:lnTo>
                  <a:pt x="562708" y="928468"/>
                </a:lnTo>
                <a:lnTo>
                  <a:pt x="618978" y="1055077"/>
                </a:lnTo>
                <a:lnTo>
                  <a:pt x="520504" y="1167619"/>
                </a:lnTo>
                <a:lnTo>
                  <a:pt x="436098" y="1280160"/>
                </a:lnTo>
                <a:lnTo>
                  <a:pt x="436098" y="1280160"/>
                </a:lnTo>
                <a:lnTo>
                  <a:pt x="506437" y="1575582"/>
                </a:lnTo>
                <a:lnTo>
                  <a:pt x="576775" y="1617785"/>
                </a:lnTo>
                <a:lnTo>
                  <a:pt x="590843" y="1702191"/>
                </a:lnTo>
                <a:lnTo>
                  <a:pt x="562708" y="1730326"/>
                </a:lnTo>
                <a:lnTo>
                  <a:pt x="464234" y="1716259"/>
                </a:lnTo>
                <a:lnTo>
                  <a:pt x="407963" y="1772529"/>
                </a:lnTo>
                <a:lnTo>
                  <a:pt x="239151" y="1645920"/>
                </a:lnTo>
                <a:lnTo>
                  <a:pt x="281354" y="1603717"/>
                </a:lnTo>
                <a:lnTo>
                  <a:pt x="225083" y="1631852"/>
                </a:lnTo>
                <a:lnTo>
                  <a:pt x="211015" y="1603717"/>
                </a:lnTo>
                <a:lnTo>
                  <a:pt x="253218" y="1561514"/>
                </a:lnTo>
                <a:lnTo>
                  <a:pt x="98474" y="1547446"/>
                </a:lnTo>
                <a:lnTo>
                  <a:pt x="56271" y="1603717"/>
                </a:lnTo>
                <a:lnTo>
                  <a:pt x="70338" y="1688123"/>
                </a:lnTo>
                <a:lnTo>
                  <a:pt x="0" y="1702191"/>
                </a:lnTo>
                <a:lnTo>
                  <a:pt x="98474" y="1730326"/>
                </a:lnTo>
                <a:lnTo>
                  <a:pt x="42203" y="1899139"/>
                </a:lnTo>
                <a:lnTo>
                  <a:pt x="14068" y="1955409"/>
                </a:lnTo>
                <a:lnTo>
                  <a:pt x="84406" y="1969477"/>
                </a:lnTo>
                <a:lnTo>
                  <a:pt x="168812" y="2039815"/>
                </a:lnTo>
                <a:lnTo>
                  <a:pt x="126609" y="2110154"/>
                </a:lnTo>
                <a:lnTo>
                  <a:pt x="126609" y="2110154"/>
                </a:lnTo>
                <a:lnTo>
                  <a:pt x="239151" y="2222695"/>
                </a:lnTo>
                <a:lnTo>
                  <a:pt x="323557" y="2307102"/>
                </a:lnTo>
                <a:lnTo>
                  <a:pt x="407963" y="2349305"/>
                </a:lnTo>
                <a:lnTo>
                  <a:pt x="407963" y="2349305"/>
                </a:lnTo>
                <a:lnTo>
                  <a:pt x="618978" y="2461846"/>
                </a:lnTo>
                <a:lnTo>
                  <a:pt x="689317" y="2461846"/>
                </a:lnTo>
                <a:lnTo>
                  <a:pt x="815926" y="2447779"/>
                </a:lnTo>
                <a:lnTo>
                  <a:pt x="1209821" y="2743200"/>
                </a:lnTo>
                <a:lnTo>
                  <a:pt x="1139483" y="2785403"/>
                </a:lnTo>
                <a:lnTo>
                  <a:pt x="1111348" y="2926080"/>
                </a:lnTo>
                <a:lnTo>
                  <a:pt x="1041009" y="3080825"/>
                </a:lnTo>
                <a:lnTo>
                  <a:pt x="956603" y="3137095"/>
                </a:lnTo>
                <a:lnTo>
                  <a:pt x="872197" y="3094892"/>
                </a:lnTo>
                <a:lnTo>
                  <a:pt x="858129" y="3249637"/>
                </a:lnTo>
                <a:lnTo>
                  <a:pt x="928468" y="3249637"/>
                </a:lnTo>
                <a:lnTo>
                  <a:pt x="886264" y="3348111"/>
                </a:lnTo>
                <a:lnTo>
                  <a:pt x="956603" y="3418449"/>
                </a:lnTo>
                <a:lnTo>
                  <a:pt x="1069144" y="3502855"/>
                </a:lnTo>
                <a:lnTo>
                  <a:pt x="1111348" y="3573194"/>
                </a:lnTo>
                <a:lnTo>
                  <a:pt x="1055077" y="3742006"/>
                </a:lnTo>
                <a:lnTo>
                  <a:pt x="998806" y="3910819"/>
                </a:lnTo>
                <a:lnTo>
                  <a:pt x="1083212" y="4051495"/>
                </a:lnTo>
                <a:lnTo>
                  <a:pt x="1252024" y="4051495"/>
                </a:lnTo>
                <a:lnTo>
                  <a:pt x="1336431" y="4234375"/>
                </a:lnTo>
                <a:lnTo>
                  <a:pt x="1505243" y="4234375"/>
                </a:lnTo>
                <a:lnTo>
                  <a:pt x="1589649" y="4318782"/>
                </a:lnTo>
                <a:lnTo>
                  <a:pt x="1589649" y="4318782"/>
                </a:lnTo>
                <a:lnTo>
                  <a:pt x="1505243" y="4445391"/>
                </a:lnTo>
                <a:lnTo>
                  <a:pt x="1420837" y="4515729"/>
                </a:lnTo>
                <a:lnTo>
                  <a:pt x="1252024" y="4487594"/>
                </a:lnTo>
                <a:lnTo>
                  <a:pt x="1181686" y="4586068"/>
                </a:lnTo>
                <a:lnTo>
                  <a:pt x="1181686" y="4586068"/>
                </a:lnTo>
                <a:lnTo>
                  <a:pt x="1055077" y="4712677"/>
                </a:lnTo>
                <a:lnTo>
                  <a:pt x="1026941" y="4811151"/>
                </a:lnTo>
                <a:lnTo>
                  <a:pt x="956603" y="4754880"/>
                </a:lnTo>
                <a:lnTo>
                  <a:pt x="942535" y="4825219"/>
                </a:lnTo>
                <a:lnTo>
                  <a:pt x="745588" y="4923692"/>
                </a:lnTo>
                <a:lnTo>
                  <a:pt x="647114" y="5064369"/>
                </a:lnTo>
                <a:lnTo>
                  <a:pt x="675249" y="5190979"/>
                </a:lnTo>
                <a:lnTo>
                  <a:pt x="548640" y="5106572"/>
                </a:lnTo>
                <a:lnTo>
                  <a:pt x="548640" y="5106572"/>
                </a:lnTo>
                <a:lnTo>
                  <a:pt x="450166" y="5176911"/>
                </a:lnTo>
                <a:lnTo>
                  <a:pt x="590843" y="5613009"/>
                </a:lnTo>
                <a:lnTo>
                  <a:pt x="590843" y="5711483"/>
                </a:lnTo>
                <a:lnTo>
                  <a:pt x="661181" y="5852160"/>
                </a:lnTo>
                <a:lnTo>
                  <a:pt x="759655" y="5852160"/>
                </a:lnTo>
                <a:lnTo>
                  <a:pt x="872197" y="6077243"/>
                </a:lnTo>
                <a:lnTo>
                  <a:pt x="970671" y="6161649"/>
                </a:lnTo>
                <a:lnTo>
                  <a:pt x="1055077" y="6400800"/>
                </a:lnTo>
                <a:lnTo>
                  <a:pt x="1209821" y="6302326"/>
                </a:lnTo>
                <a:lnTo>
                  <a:pt x="1308295" y="6147582"/>
                </a:lnTo>
                <a:lnTo>
                  <a:pt x="1364566" y="6203852"/>
                </a:lnTo>
                <a:lnTo>
                  <a:pt x="1364566" y="6203852"/>
                </a:lnTo>
                <a:lnTo>
                  <a:pt x="1378634" y="6147582"/>
                </a:lnTo>
                <a:lnTo>
                  <a:pt x="1448972" y="6119446"/>
                </a:lnTo>
                <a:lnTo>
                  <a:pt x="1448972" y="6119446"/>
                </a:lnTo>
                <a:lnTo>
                  <a:pt x="1434904" y="6035040"/>
                </a:lnTo>
                <a:lnTo>
                  <a:pt x="1434904" y="5894363"/>
                </a:lnTo>
                <a:lnTo>
                  <a:pt x="1575581" y="5908431"/>
                </a:lnTo>
                <a:lnTo>
                  <a:pt x="1603717" y="5781822"/>
                </a:lnTo>
                <a:lnTo>
                  <a:pt x="1547446" y="5711483"/>
                </a:lnTo>
                <a:lnTo>
                  <a:pt x="1533378" y="5570806"/>
                </a:lnTo>
                <a:lnTo>
                  <a:pt x="1603717" y="5514535"/>
                </a:lnTo>
                <a:lnTo>
                  <a:pt x="1519311" y="5500468"/>
                </a:lnTo>
                <a:lnTo>
                  <a:pt x="1617784" y="5359791"/>
                </a:lnTo>
                <a:lnTo>
                  <a:pt x="2110154" y="5753686"/>
                </a:lnTo>
                <a:lnTo>
                  <a:pt x="2110154" y="5514535"/>
                </a:lnTo>
                <a:lnTo>
                  <a:pt x="2236763" y="5317588"/>
                </a:lnTo>
                <a:lnTo>
                  <a:pt x="2363372" y="5345723"/>
                </a:lnTo>
                <a:lnTo>
                  <a:pt x="2518117" y="5331655"/>
                </a:lnTo>
                <a:lnTo>
                  <a:pt x="2532184" y="5247249"/>
                </a:lnTo>
                <a:lnTo>
                  <a:pt x="2532184" y="5219114"/>
                </a:lnTo>
                <a:lnTo>
                  <a:pt x="2672861" y="5106572"/>
                </a:lnTo>
                <a:lnTo>
                  <a:pt x="2827606" y="5036234"/>
                </a:lnTo>
                <a:lnTo>
                  <a:pt x="2729132" y="4923692"/>
                </a:lnTo>
                <a:lnTo>
                  <a:pt x="2743200" y="4853354"/>
                </a:lnTo>
                <a:lnTo>
                  <a:pt x="2841674" y="4825219"/>
                </a:lnTo>
                <a:lnTo>
                  <a:pt x="2827606" y="4740812"/>
                </a:lnTo>
                <a:lnTo>
                  <a:pt x="3179298" y="4740812"/>
                </a:lnTo>
                <a:lnTo>
                  <a:pt x="3123028" y="4586068"/>
                </a:lnTo>
                <a:lnTo>
                  <a:pt x="3207434" y="4501662"/>
                </a:lnTo>
                <a:lnTo>
                  <a:pt x="3207434" y="4360985"/>
                </a:lnTo>
                <a:lnTo>
                  <a:pt x="3151163" y="4248443"/>
                </a:lnTo>
                <a:lnTo>
                  <a:pt x="3094892" y="4290646"/>
                </a:lnTo>
                <a:lnTo>
                  <a:pt x="3094892" y="4079631"/>
                </a:lnTo>
                <a:lnTo>
                  <a:pt x="3123028" y="4051495"/>
                </a:lnTo>
                <a:lnTo>
                  <a:pt x="3066757" y="3967089"/>
                </a:lnTo>
                <a:lnTo>
                  <a:pt x="3066757" y="3812345"/>
                </a:lnTo>
                <a:lnTo>
                  <a:pt x="3024554" y="3727939"/>
                </a:lnTo>
                <a:lnTo>
                  <a:pt x="3024554" y="3671668"/>
                </a:lnTo>
                <a:lnTo>
                  <a:pt x="3151163" y="3545059"/>
                </a:lnTo>
                <a:lnTo>
                  <a:pt x="3319975" y="3559126"/>
                </a:lnTo>
                <a:lnTo>
                  <a:pt x="3404381" y="3657600"/>
                </a:lnTo>
                <a:lnTo>
                  <a:pt x="3488788" y="3699803"/>
                </a:lnTo>
                <a:lnTo>
                  <a:pt x="3615397" y="3699803"/>
                </a:lnTo>
                <a:lnTo>
                  <a:pt x="3727938" y="3882683"/>
                </a:lnTo>
                <a:lnTo>
                  <a:pt x="3756074" y="4121834"/>
                </a:lnTo>
                <a:lnTo>
                  <a:pt x="3840480" y="4220308"/>
                </a:lnTo>
                <a:lnTo>
                  <a:pt x="4192172" y="4248443"/>
                </a:lnTo>
                <a:lnTo>
                  <a:pt x="4459458" y="4234375"/>
                </a:lnTo>
                <a:lnTo>
                  <a:pt x="4557932" y="4234375"/>
                </a:lnTo>
                <a:lnTo>
                  <a:pt x="4557932" y="4023360"/>
                </a:lnTo>
                <a:lnTo>
                  <a:pt x="4600135" y="3868615"/>
                </a:lnTo>
                <a:lnTo>
                  <a:pt x="4572000" y="3601329"/>
                </a:lnTo>
                <a:lnTo>
                  <a:pt x="4600135" y="3516923"/>
                </a:lnTo>
                <a:lnTo>
                  <a:pt x="4417255" y="3460652"/>
                </a:lnTo>
                <a:lnTo>
                  <a:pt x="4473526" y="3319975"/>
                </a:lnTo>
                <a:lnTo>
                  <a:pt x="4403188" y="3263705"/>
                </a:lnTo>
                <a:lnTo>
                  <a:pt x="4445391" y="3123028"/>
                </a:lnTo>
                <a:lnTo>
                  <a:pt x="4572000" y="3179299"/>
                </a:lnTo>
                <a:lnTo>
                  <a:pt x="4684541" y="3038622"/>
                </a:lnTo>
                <a:lnTo>
                  <a:pt x="4783015" y="3137095"/>
                </a:lnTo>
                <a:lnTo>
                  <a:pt x="4811151" y="3249637"/>
                </a:lnTo>
                <a:lnTo>
                  <a:pt x="4867421" y="3193366"/>
                </a:lnTo>
                <a:lnTo>
                  <a:pt x="4923692" y="3235569"/>
                </a:lnTo>
                <a:close/>
              </a:path>
            </a:pathLst>
          </a:custGeom>
          <a:solidFill>
            <a:srgbClr val="C5FFDF">
              <a:alpha val="3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2777334" y="1389397"/>
            <a:ext cx="1511457" cy="151145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7" name="円/楕円 6"/>
          <p:cNvSpPr/>
          <p:nvPr/>
        </p:nvSpPr>
        <p:spPr>
          <a:xfrm>
            <a:off x="2801853" y="5059938"/>
            <a:ext cx="1165552" cy="115167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p>
        </p:txBody>
      </p:sp>
      <p:sp>
        <p:nvSpPr>
          <p:cNvPr id="8" name="円/楕円 7"/>
          <p:cNvSpPr/>
          <p:nvPr/>
        </p:nvSpPr>
        <p:spPr>
          <a:xfrm>
            <a:off x="3501531" y="3582151"/>
            <a:ext cx="1369416" cy="13694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9" name="円/楕円 8"/>
          <p:cNvSpPr/>
          <p:nvPr/>
        </p:nvSpPr>
        <p:spPr>
          <a:xfrm>
            <a:off x="4464168" y="2724903"/>
            <a:ext cx="1014428" cy="10622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10" name="円/楕円 9"/>
          <p:cNvSpPr/>
          <p:nvPr/>
        </p:nvSpPr>
        <p:spPr>
          <a:xfrm>
            <a:off x="5381825" y="3576400"/>
            <a:ext cx="1013464" cy="106119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pic>
        <p:nvPicPr>
          <p:cNvPr id="22" name="図 21"/>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5102" r="100000"/>
                    </a14:imgEffect>
                  </a14:imgLayer>
                </a14:imgProps>
              </a:ext>
              <a:ext uri="{28A0092B-C50C-407E-A947-70E740481C1C}">
                <a14:useLocalDpi xmlns:a14="http://schemas.microsoft.com/office/drawing/2010/main"/>
              </a:ext>
            </a:extLst>
          </a:blip>
          <a:stretch>
            <a:fillRect/>
          </a:stretch>
        </p:blipFill>
        <p:spPr>
          <a:xfrm>
            <a:off x="4404222" y="2102625"/>
            <a:ext cx="896812" cy="1244556"/>
          </a:xfrm>
          <a:prstGeom prst="rect">
            <a:avLst/>
          </a:prstGeom>
        </p:spPr>
      </p:pic>
      <p:pic>
        <p:nvPicPr>
          <p:cNvPr id="23" name="図 2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2473749" y="4637591"/>
            <a:ext cx="1312359" cy="1312359"/>
          </a:xfrm>
          <a:prstGeom prst="rect">
            <a:avLst/>
          </a:prstGeom>
        </p:spPr>
      </p:pic>
      <p:pic>
        <p:nvPicPr>
          <p:cNvPr id="24" name="図 23"/>
          <p:cNvPicPr>
            <a:picLocks noChangeAspect="1"/>
          </p:cNvPicPr>
          <p:nvPr/>
        </p:nvPicPr>
        <p:blipFill>
          <a:blip r:embed="rId7" cstate="email">
            <a:extLst>
              <a:ext uri="{BEBA8EAE-BF5A-486C-A8C5-ECC9F3942E4B}">
                <a14:imgProps xmlns:a14="http://schemas.microsoft.com/office/drawing/2010/main">
                  <a14:imgLayer r:embed="rId8">
                    <a14:imgEffect>
                      <a14:backgroundRemoval t="0" b="97403" l="0" r="99083">
                        <a14:foregroundMark x1="36697" y1="70996" x2="36697" y2="70996"/>
                        <a14:foregroundMark x1="22936" y1="61905" x2="22936" y2="61905"/>
                        <a14:foregroundMark x1="22936" y1="82251" x2="22936" y2="82251"/>
                        <a14:foregroundMark x1="42661" y1="80519" x2="42661" y2="80519"/>
                        <a14:foregroundMark x1="85321" y1="74892" x2="85321" y2="74892"/>
                        <a14:foregroundMark x1="45872" y1="16883" x2="45872" y2="16883"/>
                        <a14:foregroundMark x1="52752" y1="18615" x2="52752" y2="18615"/>
                        <a14:foregroundMark x1="47706" y1="37662" x2="47706" y2="37662"/>
                        <a14:foregroundMark x1="40826" y1="20779" x2="40826" y2="20779"/>
                        <a14:foregroundMark x1="66514" y1="62771" x2="66514" y2="62771"/>
                        <a14:foregroundMark x1="58716" y1="59307" x2="58716" y2="59307"/>
                        <a14:foregroundMark x1="66055" y1="57576" x2="66055" y2="57576"/>
                        <a14:foregroundMark x1="64220" y1="50216" x2="70642" y2="58874"/>
                        <a14:foregroundMark x1="75229" y1="66234" x2="75229" y2="66234"/>
                        <a14:foregroundMark x1="40826" y1="63203" x2="43578" y2="42424"/>
                        <a14:foregroundMark x1="74312" y1="67965" x2="45872" y2="43723"/>
                        <a14:foregroundMark x1="27064" y1="69264" x2="53211" y2="41991"/>
                        <a14:foregroundMark x1="51835" y1="3896" x2="58257" y2="23377"/>
                      </a14:backgroundRemoval>
                    </a14:imgEffect>
                  </a14:imgLayer>
                </a14:imgProps>
              </a:ext>
              <a:ext uri="{28A0092B-C50C-407E-A947-70E740481C1C}">
                <a14:useLocalDpi xmlns:a14="http://schemas.microsoft.com/office/drawing/2010/main"/>
              </a:ext>
            </a:extLst>
          </a:blip>
          <a:stretch>
            <a:fillRect/>
          </a:stretch>
        </p:blipFill>
        <p:spPr>
          <a:xfrm>
            <a:off x="2861849" y="1043080"/>
            <a:ext cx="1252952" cy="1327668"/>
          </a:xfrm>
          <a:prstGeom prst="rect">
            <a:avLst/>
          </a:prstGeom>
        </p:spPr>
      </p:pic>
      <p:pic>
        <p:nvPicPr>
          <p:cNvPr id="25" name="図 24"/>
          <p:cNvPicPr>
            <a:picLocks noChangeAspect="1"/>
          </p:cNvPicPr>
          <p:nvPr/>
        </p:nvPicPr>
        <p:blipFill>
          <a:blip r:embed="rId9" cstate="email">
            <a:extLst>
              <a:ext uri="{BEBA8EAE-BF5A-486C-A8C5-ECC9F3942E4B}">
                <a14:imgProps xmlns:a14="http://schemas.microsoft.com/office/drawing/2010/main">
                  <a14:imgLayer r:embed="rId10">
                    <a14:imgEffect>
                      <a14:backgroundRemoval t="481" b="100000" l="0" r="100000">
                        <a14:foregroundMark x1="71901" y1="21635" x2="75620" y2="62981"/>
                        <a14:foregroundMark x1="68595" y1="77404" x2="71074" y2="55769"/>
                        <a14:foregroundMark x1="73140" y1="77885" x2="74380" y2="53365"/>
                        <a14:foregroundMark x1="90909" y1="44712" x2="76446" y2="47596"/>
                        <a14:foregroundMark x1="46281" y1="39423" x2="26033" y2="42788"/>
                        <a14:foregroundMark x1="73967" y1="14904" x2="74380" y2="32692"/>
                      </a14:backgroundRemoval>
                    </a14:imgEffect>
                  </a14:imgLayer>
                </a14:imgProps>
              </a:ext>
              <a:ext uri="{28A0092B-C50C-407E-A947-70E740481C1C}">
                <a14:useLocalDpi xmlns:a14="http://schemas.microsoft.com/office/drawing/2010/main"/>
              </a:ext>
            </a:extLst>
          </a:blip>
          <a:stretch>
            <a:fillRect/>
          </a:stretch>
        </p:blipFill>
        <p:spPr>
          <a:xfrm>
            <a:off x="5297937" y="3256002"/>
            <a:ext cx="1292923" cy="1111273"/>
          </a:xfrm>
          <a:prstGeom prst="rect">
            <a:avLst/>
          </a:prstGeom>
        </p:spPr>
      </p:pic>
      <p:pic>
        <p:nvPicPr>
          <p:cNvPr id="26" name="図 25"/>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100000" l="27679" r="70536">
                        <a14:foregroundMark x1="32143" y1="18452" x2="29911" y2="2381"/>
                      </a14:backgroundRemoval>
                    </a14:imgEffect>
                    <a14:imgEffect>
                      <a14:colorTemperature colorTemp="11200"/>
                    </a14:imgEffect>
                  </a14:imgLayer>
                </a14:imgProps>
              </a:ext>
              <a:ext uri="{28A0092B-C50C-407E-A947-70E740481C1C}">
                <a14:useLocalDpi xmlns:a14="http://schemas.microsoft.com/office/drawing/2010/main"/>
              </a:ext>
            </a:extLst>
          </a:blip>
          <a:srcRect l="27352" r="29367"/>
          <a:stretch/>
        </p:blipFill>
        <p:spPr>
          <a:xfrm>
            <a:off x="3697910" y="2851300"/>
            <a:ext cx="990806" cy="1716911"/>
          </a:xfrm>
          <a:prstGeom prst="rect">
            <a:avLst/>
          </a:prstGeom>
        </p:spPr>
      </p:pic>
      <p:sp>
        <p:nvSpPr>
          <p:cNvPr id="29" name="線吹き出し 2 (枠付き) 28"/>
          <p:cNvSpPr/>
          <p:nvPr/>
        </p:nvSpPr>
        <p:spPr>
          <a:xfrm>
            <a:off x="190214" y="1389397"/>
            <a:ext cx="1995574" cy="1166858"/>
          </a:xfrm>
          <a:prstGeom prst="borderCallout2">
            <a:avLst>
              <a:gd name="adj1" fmla="val 83876"/>
              <a:gd name="adj2" fmla="val 150460"/>
              <a:gd name="adj3" fmla="val 49072"/>
              <a:gd name="adj4" fmla="val 116771"/>
              <a:gd name="adj5" fmla="val 48143"/>
              <a:gd name="adj6" fmla="val 99555"/>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打楽器タウン</a:t>
            </a:r>
            <a:endParaRPr lang="en-US" altLang="ja-JP" sz="2400" b="1" dirty="0" smtClean="0">
              <a:solidFill>
                <a:schemeClr val="tx1"/>
              </a:solidFill>
            </a:endParaRPr>
          </a:p>
        </p:txBody>
      </p:sp>
      <p:sp>
        <p:nvSpPr>
          <p:cNvPr id="30" name="角丸四角形 29"/>
          <p:cNvSpPr/>
          <p:nvPr/>
        </p:nvSpPr>
        <p:spPr>
          <a:xfrm>
            <a:off x="190214" y="1116338"/>
            <a:ext cx="1995574" cy="23328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350" b="1" dirty="0">
                <a:solidFill>
                  <a:schemeClr val="tx1"/>
                </a:solidFill>
              </a:rPr>
              <a:t>新治</a:t>
            </a:r>
          </a:p>
        </p:txBody>
      </p:sp>
      <p:sp>
        <p:nvSpPr>
          <p:cNvPr id="31" name="角丸四角形 30"/>
          <p:cNvSpPr/>
          <p:nvPr/>
        </p:nvSpPr>
        <p:spPr>
          <a:xfrm>
            <a:off x="6490364" y="1125863"/>
            <a:ext cx="1995574" cy="23328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350" b="1" dirty="0">
                <a:solidFill>
                  <a:schemeClr val="tx1"/>
                </a:solidFill>
              </a:rPr>
              <a:t>神立</a:t>
            </a:r>
          </a:p>
        </p:txBody>
      </p:sp>
      <p:sp>
        <p:nvSpPr>
          <p:cNvPr id="32" name="角丸四角形 31"/>
          <p:cNvSpPr/>
          <p:nvPr/>
        </p:nvSpPr>
        <p:spPr>
          <a:xfrm>
            <a:off x="392090" y="4266859"/>
            <a:ext cx="1995574" cy="23328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350" b="1" dirty="0">
                <a:solidFill>
                  <a:schemeClr val="tx1"/>
                </a:solidFill>
              </a:rPr>
              <a:t>荒川沖</a:t>
            </a:r>
          </a:p>
        </p:txBody>
      </p:sp>
      <p:sp>
        <p:nvSpPr>
          <p:cNvPr id="33" name="角丸四角形 32"/>
          <p:cNvSpPr/>
          <p:nvPr/>
        </p:nvSpPr>
        <p:spPr>
          <a:xfrm>
            <a:off x="6961522" y="3139363"/>
            <a:ext cx="1995574" cy="2332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350" b="1" dirty="0" smtClean="0">
                <a:solidFill>
                  <a:schemeClr val="tx1"/>
                </a:solidFill>
              </a:rPr>
              <a:t>おおつ野</a:t>
            </a:r>
            <a:endParaRPr lang="ja-JP" altLang="en-US" sz="1350" b="1" dirty="0">
              <a:solidFill>
                <a:schemeClr val="tx1"/>
              </a:solidFill>
            </a:endParaRPr>
          </a:p>
        </p:txBody>
      </p:sp>
      <p:sp>
        <p:nvSpPr>
          <p:cNvPr id="34" name="角丸四角形 33"/>
          <p:cNvSpPr/>
          <p:nvPr/>
        </p:nvSpPr>
        <p:spPr>
          <a:xfrm>
            <a:off x="5963735" y="5133240"/>
            <a:ext cx="1995574" cy="2332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350" b="1" dirty="0" smtClean="0">
                <a:solidFill>
                  <a:schemeClr val="tx1"/>
                </a:solidFill>
              </a:rPr>
              <a:t>中心市街地</a:t>
            </a:r>
            <a:endParaRPr lang="ja-JP" altLang="en-US" sz="1350" b="1" dirty="0">
              <a:solidFill>
                <a:schemeClr val="tx1"/>
              </a:solidFill>
            </a:endParaRPr>
          </a:p>
        </p:txBody>
      </p:sp>
      <p:sp>
        <p:nvSpPr>
          <p:cNvPr id="35" name="線吹き出し 2 (枠付き) 34"/>
          <p:cNvSpPr/>
          <p:nvPr/>
        </p:nvSpPr>
        <p:spPr>
          <a:xfrm>
            <a:off x="392090" y="4530393"/>
            <a:ext cx="1995574" cy="1166858"/>
          </a:xfrm>
          <a:prstGeom prst="borderCallout2">
            <a:avLst>
              <a:gd name="adj1" fmla="val 81823"/>
              <a:gd name="adj2" fmla="val 136933"/>
              <a:gd name="adj3" fmla="val 49072"/>
              <a:gd name="adj4" fmla="val 116771"/>
              <a:gd name="adj5" fmla="val 48143"/>
              <a:gd name="adj6" fmla="val 99555"/>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木管タウン</a:t>
            </a:r>
            <a:endParaRPr lang="en-US" altLang="ja-JP" sz="2400" b="1" dirty="0" smtClean="0">
              <a:solidFill>
                <a:schemeClr val="tx1"/>
              </a:solidFill>
            </a:endParaRPr>
          </a:p>
        </p:txBody>
      </p:sp>
      <p:sp>
        <p:nvSpPr>
          <p:cNvPr id="36" name="線吹き出し 2 (枠付き) 35"/>
          <p:cNvSpPr/>
          <p:nvPr/>
        </p:nvSpPr>
        <p:spPr>
          <a:xfrm>
            <a:off x="5963735" y="5406397"/>
            <a:ext cx="1995574" cy="1166858"/>
          </a:xfrm>
          <a:prstGeom prst="borderCallout2">
            <a:avLst>
              <a:gd name="adj1" fmla="val -87853"/>
              <a:gd name="adj2" fmla="val -61095"/>
              <a:gd name="adj3" fmla="val -87895"/>
              <a:gd name="adj4" fmla="val -41810"/>
              <a:gd name="adj5" fmla="val 49506"/>
              <a:gd name="adj6" fmla="val -1252"/>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指揮者タウン</a:t>
            </a:r>
            <a:endParaRPr lang="en-US" altLang="ja-JP" sz="2400" b="1" dirty="0" smtClean="0">
              <a:solidFill>
                <a:schemeClr val="tx1"/>
              </a:solidFill>
            </a:endParaRPr>
          </a:p>
        </p:txBody>
      </p:sp>
      <p:sp>
        <p:nvSpPr>
          <p:cNvPr id="37" name="線吹き出し 2 (枠付き) 36"/>
          <p:cNvSpPr/>
          <p:nvPr/>
        </p:nvSpPr>
        <p:spPr>
          <a:xfrm>
            <a:off x="6961522" y="3402372"/>
            <a:ext cx="1995574" cy="1166858"/>
          </a:xfrm>
          <a:prstGeom prst="borderCallout2">
            <a:avLst>
              <a:gd name="adj1" fmla="val 69946"/>
              <a:gd name="adj2" fmla="val -37618"/>
              <a:gd name="adj3" fmla="val 50436"/>
              <a:gd name="adj4" fmla="val -15114"/>
              <a:gd name="adj5" fmla="val 49506"/>
              <a:gd name="adj6" fmla="val -165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弦楽器タウン</a:t>
            </a:r>
            <a:endParaRPr lang="en-US" altLang="ja-JP" sz="2400" b="1" dirty="0" smtClean="0">
              <a:solidFill>
                <a:schemeClr val="tx1"/>
              </a:solidFill>
            </a:endParaRPr>
          </a:p>
        </p:txBody>
      </p:sp>
      <p:sp>
        <p:nvSpPr>
          <p:cNvPr id="38" name="線吹き出し 2 (枠付き) 37"/>
          <p:cNvSpPr/>
          <p:nvPr/>
        </p:nvSpPr>
        <p:spPr>
          <a:xfrm>
            <a:off x="6490364" y="1395661"/>
            <a:ext cx="1995574" cy="1166858"/>
          </a:xfrm>
          <a:prstGeom prst="borderCallout2">
            <a:avLst>
              <a:gd name="adj1" fmla="val 142470"/>
              <a:gd name="adj2" fmla="val -67870"/>
              <a:gd name="adj3" fmla="val 51118"/>
              <a:gd name="adj4" fmla="val -24677"/>
              <a:gd name="adj5" fmla="val 49506"/>
              <a:gd name="adj6" fmla="val -165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金管タウン</a:t>
            </a:r>
            <a:endParaRPr lang="en-US" altLang="ja-JP" sz="2400" b="1" dirty="0" smtClean="0">
              <a:solidFill>
                <a:schemeClr val="tx1"/>
              </a:solidFill>
            </a:endParaRPr>
          </a:p>
        </p:txBody>
      </p:sp>
      <p:sp>
        <p:nvSpPr>
          <p:cNvPr id="27" name="線吹き出し 2 (枠付き) 26"/>
          <p:cNvSpPr/>
          <p:nvPr/>
        </p:nvSpPr>
        <p:spPr>
          <a:xfrm>
            <a:off x="6490364" y="1395661"/>
            <a:ext cx="1995574" cy="1166858"/>
          </a:xfrm>
          <a:prstGeom prst="borderCallout2">
            <a:avLst>
              <a:gd name="adj1" fmla="val 142470"/>
              <a:gd name="adj2" fmla="val -67870"/>
              <a:gd name="adj3" fmla="val 51118"/>
              <a:gd name="adj4" fmla="val -24677"/>
              <a:gd name="adj5" fmla="val 49506"/>
              <a:gd name="adj6" fmla="val -1651"/>
            </a:avLst>
          </a:prstGeom>
          <a:solidFill>
            <a:schemeClr val="bg1"/>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音楽に</a:t>
            </a:r>
            <a:endParaRPr lang="en-US" altLang="ja-JP" sz="2400" b="1" dirty="0" smtClean="0">
              <a:solidFill>
                <a:schemeClr val="tx1"/>
              </a:solidFill>
            </a:endParaRPr>
          </a:p>
          <a:p>
            <a:pPr algn="ctr"/>
            <a:r>
              <a:rPr lang="ja-JP" altLang="en-US" sz="2400" b="1" dirty="0" smtClean="0">
                <a:solidFill>
                  <a:schemeClr val="tx1"/>
                </a:solidFill>
              </a:rPr>
              <a:t>メリハリ</a:t>
            </a:r>
            <a:endParaRPr lang="ja-JP" altLang="en-US" sz="2400" b="1" dirty="0">
              <a:solidFill>
                <a:schemeClr val="tx1"/>
              </a:solidFill>
            </a:endParaRPr>
          </a:p>
        </p:txBody>
      </p:sp>
      <p:sp>
        <p:nvSpPr>
          <p:cNvPr id="28" name="線吹き出し 2 (枠付き) 27"/>
          <p:cNvSpPr/>
          <p:nvPr/>
        </p:nvSpPr>
        <p:spPr>
          <a:xfrm>
            <a:off x="6961522" y="3394915"/>
            <a:ext cx="1995574" cy="1166858"/>
          </a:xfrm>
          <a:prstGeom prst="borderCallout2">
            <a:avLst>
              <a:gd name="adj1" fmla="val 69946"/>
              <a:gd name="adj2" fmla="val -37618"/>
              <a:gd name="adj3" fmla="val 50436"/>
              <a:gd name="adj4" fmla="val -15114"/>
              <a:gd name="adj5" fmla="val 49506"/>
              <a:gd name="adj6" fmla="val -1651"/>
            </a:avLst>
          </a:prstGeom>
          <a:solidFill>
            <a:schemeClr val="bg1"/>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a:solidFill>
                  <a:schemeClr val="tx1"/>
                </a:solidFill>
              </a:rPr>
              <a:t>幅広い</a:t>
            </a:r>
            <a:r>
              <a:rPr lang="ja-JP" altLang="en-US" sz="2400" b="1" dirty="0" smtClean="0">
                <a:solidFill>
                  <a:schemeClr val="tx1"/>
                </a:solidFill>
              </a:rPr>
              <a:t>音域の提供</a:t>
            </a:r>
            <a:endParaRPr lang="en-US" altLang="ja-JP" sz="2400" b="1" dirty="0" smtClean="0">
              <a:solidFill>
                <a:schemeClr val="tx1"/>
              </a:solidFill>
            </a:endParaRPr>
          </a:p>
        </p:txBody>
      </p:sp>
      <p:sp>
        <p:nvSpPr>
          <p:cNvPr id="39" name="線吹き出し 2 (枠付き) 38"/>
          <p:cNvSpPr/>
          <p:nvPr/>
        </p:nvSpPr>
        <p:spPr>
          <a:xfrm>
            <a:off x="5963735" y="5406397"/>
            <a:ext cx="1995574" cy="1166858"/>
          </a:xfrm>
          <a:prstGeom prst="borderCallout2">
            <a:avLst>
              <a:gd name="adj1" fmla="val -87853"/>
              <a:gd name="adj2" fmla="val -61095"/>
              <a:gd name="adj3" fmla="val -87895"/>
              <a:gd name="adj4" fmla="val -41810"/>
              <a:gd name="adj5" fmla="val 49506"/>
              <a:gd name="adj6" fmla="val -1252"/>
            </a:avLst>
          </a:prstGeom>
          <a:solidFill>
            <a:schemeClr val="bg1"/>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指揮者としてまとめる</a:t>
            </a:r>
            <a:endParaRPr lang="en-US" altLang="ja-JP" sz="2400" b="1" dirty="0" smtClean="0">
              <a:solidFill>
                <a:schemeClr val="tx1"/>
              </a:solidFill>
            </a:endParaRPr>
          </a:p>
        </p:txBody>
      </p:sp>
      <p:sp>
        <p:nvSpPr>
          <p:cNvPr id="40" name="線吹き出し 2 (枠付き) 39"/>
          <p:cNvSpPr/>
          <p:nvPr/>
        </p:nvSpPr>
        <p:spPr>
          <a:xfrm>
            <a:off x="392090" y="4530393"/>
            <a:ext cx="1995574" cy="1166858"/>
          </a:xfrm>
          <a:prstGeom prst="borderCallout2">
            <a:avLst>
              <a:gd name="adj1" fmla="val 81823"/>
              <a:gd name="adj2" fmla="val 136933"/>
              <a:gd name="adj3" fmla="val 49072"/>
              <a:gd name="adj4" fmla="val 116771"/>
              <a:gd name="adj5" fmla="val 48143"/>
              <a:gd name="adj6" fmla="val 99555"/>
            </a:avLst>
          </a:prstGeom>
          <a:solidFill>
            <a:schemeClr val="bg1"/>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滑らかな音楽を奏でる</a:t>
            </a:r>
            <a:endParaRPr lang="en-US" altLang="ja-JP" sz="2400" b="1" dirty="0" smtClean="0">
              <a:solidFill>
                <a:schemeClr val="tx1"/>
              </a:solidFill>
            </a:endParaRPr>
          </a:p>
        </p:txBody>
      </p:sp>
      <p:sp>
        <p:nvSpPr>
          <p:cNvPr id="41" name="線吹き出し 2 (枠付き) 40"/>
          <p:cNvSpPr/>
          <p:nvPr/>
        </p:nvSpPr>
        <p:spPr>
          <a:xfrm>
            <a:off x="190214" y="1389397"/>
            <a:ext cx="1995574" cy="1166858"/>
          </a:xfrm>
          <a:prstGeom prst="borderCallout2">
            <a:avLst>
              <a:gd name="adj1" fmla="val 83876"/>
              <a:gd name="adj2" fmla="val 150460"/>
              <a:gd name="adj3" fmla="val 49072"/>
              <a:gd name="adj4" fmla="val 116771"/>
              <a:gd name="adj5" fmla="val 48143"/>
              <a:gd name="adj6" fmla="val 99555"/>
            </a:avLst>
          </a:prstGeom>
          <a:solidFill>
            <a:schemeClr val="bg1"/>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音楽を</a:t>
            </a:r>
            <a:endParaRPr lang="en-US" altLang="ja-JP" sz="2400" b="1" dirty="0" smtClean="0">
              <a:solidFill>
                <a:schemeClr val="tx1"/>
              </a:solidFill>
            </a:endParaRPr>
          </a:p>
          <a:p>
            <a:pPr algn="ctr"/>
            <a:r>
              <a:rPr lang="ja-JP" altLang="en-US" sz="2400" b="1" dirty="0" smtClean="0">
                <a:solidFill>
                  <a:schemeClr val="tx1"/>
                </a:solidFill>
              </a:rPr>
              <a:t>引き立てる</a:t>
            </a:r>
            <a:endParaRPr lang="en-US" altLang="ja-JP" sz="2400" b="1" dirty="0" smtClean="0">
              <a:solidFill>
                <a:schemeClr val="tx1"/>
              </a:solidFill>
            </a:endParaRPr>
          </a:p>
        </p:txBody>
      </p:sp>
      <p:sp>
        <p:nvSpPr>
          <p:cNvPr id="42" name="正方形/長方形 41"/>
          <p:cNvSpPr/>
          <p:nvPr/>
        </p:nvSpPr>
        <p:spPr>
          <a:xfrm>
            <a:off x="31" y="5021"/>
            <a:ext cx="9128484" cy="6847957"/>
          </a:xfrm>
          <a:prstGeom prst="rect">
            <a:avLst/>
          </a:prstGeom>
          <a:blipFill dpi="0" rotWithShape="1">
            <a:blip r:embed="rId13" cstate="email">
              <a:alphaModFix amt="21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mtClean="0"/>
              <a:t>ｚ</a:t>
            </a:r>
            <a:endParaRPr kumimoji="1" lang="ja-JP" altLang="en-US" dirty="0"/>
          </a:p>
        </p:txBody>
      </p:sp>
      <p:grpSp>
        <p:nvGrpSpPr>
          <p:cNvPr id="43" name="グループ化 42"/>
          <p:cNvGrpSpPr/>
          <p:nvPr/>
        </p:nvGrpSpPr>
        <p:grpSpPr>
          <a:xfrm>
            <a:off x="1935871" y="2894070"/>
            <a:ext cx="5282215" cy="1588156"/>
            <a:chOff x="9364717" y="4066462"/>
            <a:chExt cx="5282215" cy="1588156"/>
          </a:xfrm>
        </p:grpSpPr>
        <p:sp>
          <p:nvSpPr>
            <p:cNvPr id="44" name="テキスト ボックス 43"/>
            <p:cNvSpPr txBox="1"/>
            <p:nvPr/>
          </p:nvSpPr>
          <p:spPr>
            <a:xfrm>
              <a:off x="9364717" y="4546622"/>
              <a:ext cx="5282215" cy="1107996"/>
            </a:xfrm>
            <a:prstGeom prst="rect">
              <a:avLst/>
            </a:prstGeom>
            <a:noFill/>
          </p:spPr>
          <p:txBody>
            <a:bodyPr wrap="none" rtlCol="0">
              <a:spAutoFit/>
            </a:bodyPr>
            <a:lstStyle/>
            <a:p>
              <a:r>
                <a:rPr lang="ja-JP" altLang="en-US" sz="6600" b="1" dirty="0">
                  <a:latin typeface="HGP教科書体" panose="02020600000000000000" pitchFamily="18" charset="-128"/>
                  <a:ea typeface="HGP教科書体" panose="02020600000000000000" pitchFamily="18" charset="-128"/>
                </a:rPr>
                <a:t>土浦管弦楽団</a:t>
              </a:r>
            </a:p>
          </p:txBody>
        </p:sp>
        <p:sp>
          <p:nvSpPr>
            <p:cNvPr id="45" name="テキスト ボックス 44"/>
            <p:cNvSpPr txBox="1"/>
            <p:nvPr/>
          </p:nvSpPr>
          <p:spPr>
            <a:xfrm>
              <a:off x="11483594" y="4066462"/>
              <a:ext cx="2566728" cy="707886"/>
            </a:xfrm>
            <a:prstGeom prst="rect">
              <a:avLst/>
            </a:prstGeom>
            <a:noFill/>
          </p:spPr>
          <p:txBody>
            <a:bodyPr wrap="none" rtlCol="0">
              <a:spAutoFit/>
            </a:bodyPr>
            <a:lstStyle/>
            <a:p>
              <a:r>
                <a:rPr lang="ja-JP" altLang="en-US" sz="4000" b="1" dirty="0">
                  <a:latin typeface="HGP教科書体" panose="02020600000000000000" pitchFamily="18" charset="-128"/>
                  <a:ea typeface="HGP教科書体" panose="02020600000000000000" pitchFamily="18" charset="-128"/>
                </a:rPr>
                <a:t>オーケストラ</a:t>
              </a:r>
            </a:p>
          </p:txBody>
        </p:sp>
      </p:grpSp>
    </p:spTree>
    <p:extLst>
      <p:ext uri="{BB962C8B-B14F-4D97-AF65-F5344CB8AC3E}">
        <p14:creationId xmlns:p14="http://schemas.microsoft.com/office/powerpoint/2010/main" val="38281282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5875" y="158731"/>
            <a:ext cx="9016796" cy="463982"/>
          </a:xfrm>
          <a:prstGeom prst="round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b="1" dirty="0">
                <a:solidFill>
                  <a:schemeClr val="tx1"/>
                </a:solidFill>
              </a:rPr>
              <a:t>今後</a:t>
            </a:r>
            <a:r>
              <a:rPr lang="ja-JP" altLang="en-US" sz="2400" b="1" dirty="0" smtClean="0">
                <a:solidFill>
                  <a:schemeClr val="tx1"/>
                </a:solidFill>
              </a:rPr>
              <a:t>の予定</a:t>
            </a:r>
            <a:endParaRPr lang="ja-JP" altLang="en-US" sz="2400" b="1" dirty="0">
              <a:solidFill>
                <a:schemeClr val="tx1"/>
              </a:solidFill>
            </a:endParaRPr>
          </a:p>
        </p:txBody>
      </p:sp>
      <p:sp>
        <p:nvSpPr>
          <p:cNvPr id="3" name="正方形/長方形 2"/>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コンテンツ プレースホルダー 6"/>
          <p:cNvSpPr>
            <a:spLocks noGrp="1"/>
          </p:cNvSpPr>
          <p:nvPr>
            <p:ph idx="1"/>
          </p:nvPr>
        </p:nvSpPr>
        <p:spPr>
          <a:xfrm>
            <a:off x="620923" y="1749425"/>
            <a:ext cx="7886700" cy="4351338"/>
          </a:xfrm>
        </p:spPr>
        <p:txBody>
          <a:bodyPr/>
          <a:lstStyle/>
          <a:p>
            <a:r>
              <a:rPr lang="ja-JP" altLang="en-US" dirty="0" smtClean="0"/>
              <a:t>各所への</a:t>
            </a:r>
            <a:r>
              <a:rPr kumimoji="1" lang="ja-JP" altLang="en-US" dirty="0" smtClean="0"/>
              <a:t>ヒアリング調査実施</a:t>
            </a:r>
            <a:endParaRPr kumimoji="1" lang="en-US" altLang="ja-JP" dirty="0" smtClean="0"/>
          </a:p>
          <a:p>
            <a:r>
              <a:rPr lang="ja-JP" altLang="en-US" dirty="0"/>
              <a:t>地</a:t>
            </a:r>
            <a:r>
              <a:rPr lang="ja-JP" altLang="en-US" dirty="0" smtClean="0"/>
              <a:t>区</a:t>
            </a:r>
            <a:r>
              <a:rPr lang="ja-JP" altLang="en-US" dirty="0"/>
              <a:t>間</a:t>
            </a:r>
            <a:r>
              <a:rPr lang="ja-JP" altLang="en-US" dirty="0" smtClean="0"/>
              <a:t>の連携の検証</a:t>
            </a:r>
            <a:endParaRPr kumimoji="1" lang="en-US" altLang="ja-JP" dirty="0" smtClean="0"/>
          </a:p>
          <a:p>
            <a:r>
              <a:rPr lang="ja-JP" altLang="en-US" dirty="0"/>
              <a:t>提案</a:t>
            </a:r>
            <a:r>
              <a:rPr lang="ja-JP" altLang="en-US" dirty="0" smtClean="0"/>
              <a:t>の実現性の検証</a:t>
            </a:r>
            <a:endParaRPr lang="en-US" altLang="ja-JP" dirty="0" smtClean="0"/>
          </a:p>
          <a:p>
            <a:r>
              <a:rPr kumimoji="1" lang="ja-JP" altLang="en-US" dirty="0"/>
              <a:t>提案</a:t>
            </a:r>
            <a:r>
              <a:rPr kumimoji="1" lang="ja-JP" altLang="en-US" dirty="0" smtClean="0"/>
              <a:t>の費用対効果の評価</a:t>
            </a:r>
            <a:endParaRPr kumimoji="1" lang="ja-JP" altLang="en-US" dirty="0"/>
          </a:p>
        </p:txBody>
      </p:sp>
    </p:spTree>
    <p:extLst>
      <p:ext uri="{BB962C8B-B14F-4D97-AF65-F5344CB8AC3E}">
        <p14:creationId xmlns:p14="http://schemas.microsoft.com/office/powerpoint/2010/main" val="36926095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5875" y="158731"/>
            <a:ext cx="9016796" cy="463982"/>
          </a:xfrm>
          <a:prstGeom prst="round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b="1" dirty="0" smtClean="0">
                <a:solidFill>
                  <a:schemeClr val="tx1"/>
                </a:solidFill>
              </a:rPr>
              <a:t>参考文献</a:t>
            </a:r>
            <a:endParaRPr lang="ja-JP" altLang="en-US" sz="2400" b="1" dirty="0">
              <a:solidFill>
                <a:schemeClr val="tx1"/>
              </a:solidFill>
            </a:endParaRPr>
          </a:p>
        </p:txBody>
      </p:sp>
      <p:sp>
        <p:nvSpPr>
          <p:cNvPr id="3" name="正方形/長方形 2"/>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 name="テキスト ボックス 5"/>
          <p:cNvSpPr txBox="1"/>
          <p:nvPr/>
        </p:nvSpPr>
        <p:spPr>
          <a:xfrm>
            <a:off x="318052" y="1060174"/>
            <a:ext cx="8627165" cy="3970318"/>
          </a:xfrm>
          <a:prstGeom prst="rect">
            <a:avLst/>
          </a:prstGeom>
          <a:noFill/>
        </p:spPr>
        <p:txBody>
          <a:bodyPr wrap="square" rtlCol="0">
            <a:spAutoFit/>
          </a:bodyPr>
          <a:lstStyle/>
          <a:p>
            <a:r>
              <a:rPr lang="ja-JP" altLang="en-US" dirty="0" smtClean="0"/>
              <a:t>・</a:t>
            </a:r>
            <a:r>
              <a:rPr lang="ja-JP" altLang="ja-JP" dirty="0"/>
              <a:t>第７次土浦市総合</a:t>
            </a:r>
            <a:r>
              <a:rPr lang="ja-JP" altLang="ja-JP" dirty="0" smtClean="0"/>
              <a:t>計画</a:t>
            </a:r>
            <a:endParaRPr lang="en-US" altLang="ja-JP" dirty="0" smtClean="0"/>
          </a:p>
          <a:p>
            <a:r>
              <a:rPr lang="ja-JP" altLang="en-US" dirty="0" smtClean="0"/>
              <a:t>・関東地域づくり協会・日本生態系協会「関東・水と緑のネットワーク拠点百選」</a:t>
            </a:r>
            <a:endParaRPr lang="en-US" altLang="ja-JP" dirty="0" smtClean="0"/>
          </a:p>
          <a:p>
            <a:r>
              <a:rPr lang="ja-JP" altLang="en-US" dirty="0" smtClean="0"/>
              <a:t>　</a:t>
            </a:r>
            <a:r>
              <a:rPr lang="en-US" altLang="ja-JP" dirty="0" smtClean="0">
                <a:hlinkClick r:id="rId2"/>
              </a:rPr>
              <a:t>http</a:t>
            </a:r>
            <a:r>
              <a:rPr lang="en-US" altLang="ja-JP" dirty="0">
                <a:hlinkClick r:id="rId2"/>
              </a:rPr>
              <a:t>://www.ecosys.or.jp/100select</a:t>
            </a:r>
            <a:r>
              <a:rPr lang="en-US" altLang="ja-JP" dirty="0" smtClean="0">
                <a:hlinkClick r:id="rId2"/>
              </a:rPr>
              <a:t>/</a:t>
            </a:r>
            <a:endParaRPr lang="en-US" altLang="ja-JP" dirty="0" smtClean="0"/>
          </a:p>
          <a:p>
            <a:r>
              <a:rPr lang="ja-JP" altLang="en-US" dirty="0"/>
              <a:t>　（最終閲覧日 </a:t>
            </a:r>
            <a:r>
              <a:rPr lang="en-US" altLang="ja-JP" dirty="0"/>
              <a:t>2013/12/5</a:t>
            </a:r>
            <a:r>
              <a:rPr lang="ja-JP" altLang="en-US" dirty="0" smtClean="0"/>
              <a:t>）</a:t>
            </a:r>
            <a:endParaRPr lang="en-US" altLang="ja-JP" dirty="0"/>
          </a:p>
          <a:p>
            <a:r>
              <a:rPr lang="ja-JP" altLang="en-US" dirty="0" smtClean="0"/>
              <a:t>・茨城県土浦市産業部商工観光課「土浦市の工業団地のご案内」</a:t>
            </a:r>
            <a:endParaRPr lang="en-US" altLang="ja-JP" dirty="0" smtClean="0"/>
          </a:p>
          <a:p>
            <a:r>
              <a:rPr lang="ja-JP" altLang="en-US" dirty="0" smtClean="0"/>
              <a:t>　</a:t>
            </a:r>
            <a:r>
              <a:rPr lang="en-US" altLang="ja-JP" dirty="0" smtClean="0">
                <a:hlinkClick r:id="rId3"/>
              </a:rPr>
              <a:t>http</a:t>
            </a:r>
            <a:r>
              <a:rPr lang="en-US" altLang="ja-JP" dirty="0">
                <a:hlinkClick r:id="rId3"/>
              </a:rPr>
              <a:t>://</a:t>
            </a:r>
            <a:r>
              <a:rPr lang="en-US" altLang="ja-JP" dirty="0" smtClean="0">
                <a:hlinkClick r:id="rId3"/>
              </a:rPr>
              <a:t>www.city.tsuchiura.lg.jp/cms/data/doc/1308630893_doc_26_0.pdf</a:t>
            </a:r>
            <a:endParaRPr lang="en-US" altLang="ja-JP" dirty="0" smtClean="0"/>
          </a:p>
          <a:p>
            <a:r>
              <a:rPr kumimoji="1" lang="ja-JP" altLang="en-US" dirty="0" smtClean="0"/>
              <a:t>　（最終閲覧日 </a:t>
            </a:r>
            <a:r>
              <a:rPr kumimoji="1" lang="en-US" altLang="ja-JP" dirty="0" smtClean="0"/>
              <a:t>2013/12/5</a:t>
            </a:r>
            <a:r>
              <a:rPr kumimoji="1" lang="ja-JP" altLang="en-US" dirty="0" smtClean="0"/>
              <a:t>）</a:t>
            </a:r>
            <a:endParaRPr kumimoji="1" lang="en-US" altLang="ja-JP" dirty="0" smtClean="0"/>
          </a:p>
          <a:p>
            <a:r>
              <a:rPr lang="ja-JP" altLang="en-US" dirty="0" smtClean="0"/>
              <a:t>・川鉄商事会社「土浦ニュータウン　おおつ野ヒルズ」</a:t>
            </a:r>
            <a:endParaRPr lang="en-US" altLang="ja-JP" dirty="0" smtClean="0"/>
          </a:p>
          <a:p>
            <a:r>
              <a:rPr lang="ja-JP" altLang="en-US" dirty="0" smtClean="0"/>
              <a:t>　</a:t>
            </a:r>
            <a:r>
              <a:rPr lang="en-US" altLang="ja-JP" dirty="0" smtClean="0">
                <a:hlinkClick r:id="rId4"/>
              </a:rPr>
              <a:t>http</a:t>
            </a:r>
            <a:r>
              <a:rPr lang="en-US" altLang="ja-JP" dirty="0">
                <a:hlinkClick r:id="rId4"/>
              </a:rPr>
              <a:t>://</a:t>
            </a:r>
            <a:r>
              <a:rPr lang="en-US" altLang="ja-JP" dirty="0" smtClean="0">
                <a:hlinkClick r:id="rId4"/>
              </a:rPr>
              <a:t>www.h-sokken.co.jp/tamura/tamurapage1.htm</a:t>
            </a:r>
            <a:endParaRPr lang="en-US" altLang="ja-JP" dirty="0" smtClean="0"/>
          </a:p>
          <a:p>
            <a:r>
              <a:rPr kumimoji="1" lang="ja-JP" altLang="en-US" dirty="0"/>
              <a:t>　</a:t>
            </a:r>
            <a:r>
              <a:rPr lang="ja-JP" altLang="en-US" dirty="0" smtClean="0"/>
              <a:t>（</a:t>
            </a:r>
            <a:r>
              <a:rPr lang="ja-JP" altLang="en-US" dirty="0"/>
              <a:t>最終閲覧日 </a:t>
            </a:r>
            <a:r>
              <a:rPr lang="en-US" altLang="ja-JP" dirty="0"/>
              <a:t>2013/12/5</a:t>
            </a:r>
            <a:r>
              <a:rPr lang="ja-JP" altLang="en-US" dirty="0"/>
              <a:t>）</a:t>
            </a:r>
            <a:endParaRPr lang="en-US" altLang="ja-JP" dirty="0"/>
          </a:p>
          <a:p>
            <a:r>
              <a:rPr kumimoji="1" lang="ja-JP" altLang="en-US" dirty="0" smtClean="0"/>
              <a:t>・</a:t>
            </a:r>
            <a:r>
              <a:rPr kumimoji="1" lang="en-US" altLang="ja-JP" dirty="0" smtClean="0"/>
              <a:t>JFE</a:t>
            </a:r>
            <a:r>
              <a:rPr kumimoji="1" lang="ja-JP" altLang="en-US" dirty="0" smtClean="0"/>
              <a:t>商事　株式会社「土浦ニュータウン　おおつ野ヒルズ」</a:t>
            </a:r>
            <a:endParaRPr kumimoji="1" lang="en-US" altLang="ja-JP" dirty="0" smtClean="0"/>
          </a:p>
          <a:p>
            <a:r>
              <a:rPr lang="ja-JP" altLang="en-US" dirty="0" smtClean="0"/>
              <a:t>　</a:t>
            </a:r>
            <a:r>
              <a:rPr lang="en-US" altLang="ja-JP" dirty="0" smtClean="0">
                <a:hlinkClick r:id="rId5"/>
              </a:rPr>
              <a:t>http</a:t>
            </a:r>
            <a:r>
              <a:rPr lang="en-US" altLang="ja-JP" dirty="0">
                <a:hlinkClick r:id="rId5"/>
              </a:rPr>
              <a:t>://www.otsuno.com</a:t>
            </a:r>
            <a:r>
              <a:rPr lang="en-US" altLang="ja-JP" dirty="0" smtClean="0">
                <a:hlinkClick r:id="rId5"/>
              </a:rPr>
              <a:t>/</a:t>
            </a:r>
            <a:endParaRPr lang="en-US" altLang="ja-JP" dirty="0" smtClean="0"/>
          </a:p>
          <a:p>
            <a:r>
              <a:rPr kumimoji="1" lang="ja-JP" altLang="en-US" dirty="0"/>
              <a:t>　</a:t>
            </a:r>
            <a:r>
              <a:rPr lang="ja-JP" altLang="en-US" dirty="0"/>
              <a:t>（最終閲覧日 </a:t>
            </a:r>
            <a:r>
              <a:rPr lang="en-US" altLang="ja-JP" dirty="0"/>
              <a:t>2013/12/5</a:t>
            </a:r>
            <a:r>
              <a:rPr lang="ja-JP" altLang="en-US" dirty="0"/>
              <a:t>）</a:t>
            </a:r>
            <a:endParaRPr lang="en-US" altLang="ja-JP" dirty="0"/>
          </a:p>
          <a:p>
            <a:endParaRPr kumimoji="1" lang="ja-JP" altLang="en-US" dirty="0"/>
          </a:p>
        </p:txBody>
      </p:sp>
    </p:spTree>
    <p:extLst>
      <p:ext uri="{BB962C8B-B14F-4D97-AF65-F5344CB8AC3E}">
        <p14:creationId xmlns:p14="http://schemas.microsoft.com/office/powerpoint/2010/main" val="39276199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5875" y="158731"/>
            <a:ext cx="9016796" cy="463982"/>
          </a:xfrm>
          <a:prstGeom prst="round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b="1" dirty="0">
                <a:solidFill>
                  <a:schemeClr val="tx1"/>
                </a:solidFill>
              </a:rPr>
              <a:t>おわり</a:t>
            </a:r>
          </a:p>
        </p:txBody>
      </p:sp>
      <p:sp>
        <p:nvSpPr>
          <p:cNvPr id="3" name="正方形/長方形 2"/>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 name="テキスト ボックス 3"/>
          <p:cNvSpPr txBox="1"/>
          <p:nvPr/>
        </p:nvSpPr>
        <p:spPr>
          <a:xfrm>
            <a:off x="1252754" y="3393622"/>
            <a:ext cx="6648450" cy="723900"/>
          </a:xfrm>
          <a:prstGeom prst="rect">
            <a:avLst/>
          </a:prstGeom>
          <a:noFill/>
        </p:spPr>
        <p:txBody>
          <a:bodyPr wrap="square" rtlCol="0">
            <a:spAutoFit/>
          </a:bodyPr>
          <a:lstStyle/>
          <a:p>
            <a:r>
              <a:rPr kumimoji="1" lang="ja-JP" altLang="en-US" sz="4000" dirty="0" smtClean="0"/>
              <a:t>ご清聴ありがとうございました</a:t>
            </a:r>
            <a:endParaRPr kumimoji="1" lang="ja-JP" altLang="en-US" sz="4000" dirty="0"/>
          </a:p>
        </p:txBody>
      </p:sp>
      <p:sp>
        <p:nvSpPr>
          <p:cNvPr id="5" name="正方形/長方形 4"/>
          <p:cNvSpPr/>
          <p:nvPr/>
        </p:nvSpPr>
        <p:spPr>
          <a:xfrm>
            <a:off x="31" y="5021"/>
            <a:ext cx="9128484" cy="6847957"/>
          </a:xfrm>
          <a:prstGeom prst="rect">
            <a:avLst/>
          </a:prstGeom>
          <a:blipFill dpi="0" rotWithShape="1">
            <a:blip r:embed="rId2" cstate="email">
              <a:alphaModFix amt="21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mtClean="0"/>
              <a:t>ｚ</a:t>
            </a:r>
            <a:endParaRPr kumimoji="1" lang="ja-JP" altLang="en-US" dirty="0"/>
          </a:p>
        </p:txBody>
      </p:sp>
    </p:spTree>
    <p:extLst>
      <p:ext uri="{BB962C8B-B14F-4D97-AF65-F5344CB8AC3E}">
        <p14:creationId xmlns:p14="http://schemas.microsoft.com/office/powerpoint/2010/main" val="218383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9144000" cy="6858000"/>
          </a:xfrm>
          <a:prstGeom prst="rect">
            <a:avLst/>
          </a:prstGeom>
          <a:blipFill dpi="0" rotWithShape="1">
            <a:blip r:embed="rId3" cstate="email">
              <a:alphaModFix amt="18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55875" y="158731"/>
            <a:ext cx="9016796" cy="463982"/>
          </a:xfrm>
          <a:prstGeom prst="round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b="1" dirty="0" smtClean="0">
                <a:solidFill>
                  <a:schemeClr val="tx1"/>
                </a:solidFill>
              </a:rPr>
              <a:t>コンセプト</a:t>
            </a:r>
            <a:endParaRPr lang="ja-JP" altLang="en-US" sz="2400" b="1" dirty="0">
              <a:solidFill>
                <a:schemeClr val="tx1"/>
              </a:solidFill>
            </a:endParaRPr>
          </a:p>
        </p:txBody>
      </p:sp>
      <p:sp>
        <p:nvSpPr>
          <p:cNvPr id="3" name="正方形/長方形 2"/>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フリーフォーム 4"/>
          <p:cNvSpPr>
            <a:spLocks noChangeAspect="1"/>
          </p:cNvSpPr>
          <p:nvPr/>
        </p:nvSpPr>
        <p:spPr>
          <a:xfrm>
            <a:off x="2203378" y="858713"/>
            <a:ext cx="4647707" cy="5793717"/>
          </a:xfrm>
          <a:custGeom>
            <a:avLst/>
            <a:gdLst>
              <a:gd name="connsiteX0" fmla="*/ 4923692 w 5134708"/>
              <a:gd name="connsiteY0" fmla="*/ 3235569 h 6400800"/>
              <a:gd name="connsiteX1" fmla="*/ 5008098 w 5134708"/>
              <a:gd name="connsiteY1" fmla="*/ 2912012 h 6400800"/>
              <a:gd name="connsiteX2" fmla="*/ 5134708 w 5134708"/>
              <a:gd name="connsiteY2" fmla="*/ 2799471 h 6400800"/>
              <a:gd name="connsiteX3" fmla="*/ 5106572 w 5134708"/>
              <a:gd name="connsiteY3" fmla="*/ 2644726 h 6400800"/>
              <a:gd name="connsiteX4" fmla="*/ 5078437 w 5134708"/>
              <a:gd name="connsiteY4" fmla="*/ 2574388 h 6400800"/>
              <a:gd name="connsiteX5" fmla="*/ 5008098 w 5134708"/>
              <a:gd name="connsiteY5" fmla="*/ 2504049 h 6400800"/>
              <a:gd name="connsiteX6" fmla="*/ 5036234 w 5134708"/>
              <a:gd name="connsiteY6" fmla="*/ 2433711 h 6400800"/>
              <a:gd name="connsiteX7" fmla="*/ 4937760 w 5134708"/>
              <a:gd name="connsiteY7" fmla="*/ 2475914 h 6400800"/>
              <a:gd name="connsiteX8" fmla="*/ 4895557 w 5134708"/>
              <a:gd name="connsiteY8" fmla="*/ 2405575 h 6400800"/>
              <a:gd name="connsiteX9" fmla="*/ 4951828 w 5134708"/>
              <a:gd name="connsiteY9" fmla="*/ 2518117 h 6400800"/>
              <a:gd name="connsiteX10" fmla="*/ 4909624 w 5134708"/>
              <a:gd name="connsiteY10" fmla="*/ 2560320 h 6400800"/>
              <a:gd name="connsiteX11" fmla="*/ 4783015 w 5134708"/>
              <a:gd name="connsiteY11" fmla="*/ 2504049 h 6400800"/>
              <a:gd name="connsiteX12" fmla="*/ 4797083 w 5134708"/>
              <a:gd name="connsiteY12" fmla="*/ 2419643 h 6400800"/>
              <a:gd name="connsiteX13" fmla="*/ 4572000 w 5134708"/>
              <a:gd name="connsiteY13" fmla="*/ 2419643 h 6400800"/>
              <a:gd name="connsiteX14" fmla="*/ 4529797 w 5134708"/>
              <a:gd name="connsiteY14" fmla="*/ 2489982 h 6400800"/>
              <a:gd name="connsiteX15" fmla="*/ 4529797 w 5134708"/>
              <a:gd name="connsiteY15" fmla="*/ 2405575 h 6400800"/>
              <a:gd name="connsiteX16" fmla="*/ 4262511 w 5134708"/>
              <a:gd name="connsiteY16" fmla="*/ 2335237 h 6400800"/>
              <a:gd name="connsiteX17" fmla="*/ 4234375 w 5134708"/>
              <a:gd name="connsiteY17" fmla="*/ 2208628 h 6400800"/>
              <a:gd name="connsiteX18" fmla="*/ 3798277 w 5134708"/>
              <a:gd name="connsiteY18" fmla="*/ 2110154 h 6400800"/>
              <a:gd name="connsiteX19" fmla="*/ 3559126 w 5134708"/>
              <a:gd name="connsiteY19" fmla="*/ 2124222 h 6400800"/>
              <a:gd name="connsiteX20" fmla="*/ 3376246 w 5134708"/>
              <a:gd name="connsiteY20" fmla="*/ 2039815 h 6400800"/>
              <a:gd name="connsiteX21" fmla="*/ 3221501 w 5134708"/>
              <a:gd name="connsiteY21" fmla="*/ 2067951 h 6400800"/>
              <a:gd name="connsiteX22" fmla="*/ 3137095 w 5134708"/>
              <a:gd name="connsiteY22" fmla="*/ 1969477 h 6400800"/>
              <a:gd name="connsiteX23" fmla="*/ 3080824 w 5134708"/>
              <a:gd name="connsiteY23" fmla="*/ 2011680 h 6400800"/>
              <a:gd name="connsiteX24" fmla="*/ 2996418 w 5134708"/>
              <a:gd name="connsiteY24" fmla="*/ 1969477 h 6400800"/>
              <a:gd name="connsiteX25" fmla="*/ 2940148 w 5134708"/>
              <a:gd name="connsiteY25" fmla="*/ 1997612 h 6400800"/>
              <a:gd name="connsiteX26" fmla="*/ 2546252 w 5134708"/>
              <a:gd name="connsiteY26" fmla="*/ 1856935 h 6400800"/>
              <a:gd name="connsiteX27" fmla="*/ 2278966 w 5134708"/>
              <a:gd name="connsiteY27" fmla="*/ 1842868 h 6400800"/>
              <a:gd name="connsiteX28" fmla="*/ 2447778 w 5134708"/>
              <a:gd name="connsiteY28" fmla="*/ 1603717 h 6400800"/>
              <a:gd name="connsiteX29" fmla="*/ 2475914 w 5134708"/>
              <a:gd name="connsiteY29" fmla="*/ 1477108 h 6400800"/>
              <a:gd name="connsiteX30" fmla="*/ 2644726 w 5134708"/>
              <a:gd name="connsiteY30" fmla="*/ 1336431 h 6400800"/>
              <a:gd name="connsiteX31" fmla="*/ 2644726 w 5134708"/>
              <a:gd name="connsiteY31" fmla="*/ 1237957 h 6400800"/>
              <a:gd name="connsiteX32" fmla="*/ 2644726 w 5134708"/>
              <a:gd name="connsiteY32" fmla="*/ 1237957 h 6400800"/>
              <a:gd name="connsiteX33" fmla="*/ 2574388 w 5134708"/>
              <a:gd name="connsiteY33" fmla="*/ 1111348 h 6400800"/>
              <a:gd name="connsiteX34" fmla="*/ 2518117 w 5134708"/>
              <a:gd name="connsiteY34" fmla="*/ 745588 h 6400800"/>
              <a:gd name="connsiteX35" fmla="*/ 2405575 w 5134708"/>
              <a:gd name="connsiteY35" fmla="*/ 633046 h 6400800"/>
              <a:gd name="connsiteX36" fmla="*/ 2293034 w 5134708"/>
              <a:gd name="connsiteY36" fmla="*/ 562708 h 6400800"/>
              <a:gd name="connsiteX37" fmla="*/ 2067951 w 5134708"/>
              <a:gd name="connsiteY37" fmla="*/ 436099 h 6400800"/>
              <a:gd name="connsiteX38" fmla="*/ 1856935 w 5134708"/>
              <a:gd name="connsiteY38" fmla="*/ 422031 h 6400800"/>
              <a:gd name="connsiteX39" fmla="*/ 1744394 w 5134708"/>
              <a:gd name="connsiteY39" fmla="*/ 422031 h 6400800"/>
              <a:gd name="connsiteX40" fmla="*/ 1688123 w 5134708"/>
              <a:gd name="connsiteY40" fmla="*/ 351692 h 6400800"/>
              <a:gd name="connsiteX41" fmla="*/ 1702191 w 5134708"/>
              <a:gd name="connsiteY41" fmla="*/ 253219 h 6400800"/>
              <a:gd name="connsiteX42" fmla="*/ 1688123 w 5134708"/>
              <a:gd name="connsiteY42" fmla="*/ 168812 h 6400800"/>
              <a:gd name="connsiteX43" fmla="*/ 1477108 w 5134708"/>
              <a:gd name="connsiteY43" fmla="*/ 154745 h 6400800"/>
              <a:gd name="connsiteX44" fmla="*/ 1322363 w 5134708"/>
              <a:gd name="connsiteY44" fmla="*/ 140677 h 6400800"/>
              <a:gd name="connsiteX45" fmla="*/ 1209821 w 5134708"/>
              <a:gd name="connsiteY45" fmla="*/ 84406 h 6400800"/>
              <a:gd name="connsiteX46" fmla="*/ 1055077 w 5134708"/>
              <a:gd name="connsiteY46" fmla="*/ 0 h 6400800"/>
              <a:gd name="connsiteX47" fmla="*/ 956603 w 5134708"/>
              <a:gd name="connsiteY47" fmla="*/ 112542 h 6400800"/>
              <a:gd name="connsiteX48" fmla="*/ 872197 w 5134708"/>
              <a:gd name="connsiteY48" fmla="*/ 98474 h 6400800"/>
              <a:gd name="connsiteX49" fmla="*/ 759655 w 5134708"/>
              <a:gd name="connsiteY49" fmla="*/ 154745 h 6400800"/>
              <a:gd name="connsiteX50" fmla="*/ 576775 w 5134708"/>
              <a:gd name="connsiteY50" fmla="*/ 140677 h 6400800"/>
              <a:gd name="connsiteX51" fmla="*/ 576775 w 5134708"/>
              <a:gd name="connsiteY51" fmla="*/ 140677 h 6400800"/>
              <a:gd name="connsiteX52" fmla="*/ 478301 w 5134708"/>
              <a:gd name="connsiteY52" fmla="*/ 70339 h 6400800"/>
              <a:gd name="connsiteX53" fmla="*/ 478301 w 5134708"/>
              <a:gd name="connsiteY53" fmla="*/ 70339 h 6400800"/>
              <a:gd name="connsiteX54" fmla="*/ 351692 w 5134708"/>
              <a:gd name="connsiteY54" fmla="*/ 126609 h 6400800"/>
              <a:gd name="connsiteX55" fmla="*/ 309489 w 5134708"/>
              <a:gd name="connsiteY55" fmla="*/ 211015 h 6400800"/>
              <a:gd name="connsiteX56" fmla="*/ 182880 w 5134708"/>
              <a:gd name="connsiteY56" fmla="*/ 323557 h 6400800"/>
              <a:gd name="connsiteX57" fmla="*/ 267286 w 5134708"/>
              <a:gd name="connsiteY57" fmla="*/ 450166 h 6400800"/>
              <a:gd name="connsiteX58" fmla="*/ 407963 w 5134708"/>
              <a:gd name="connsiteY58" fmla="*/ 520505 h 6400800"/>
              <a:gd name="connsiteX59" fmla="*/ 464234 w 5134708"/>
              <a:gd name="connsiteY59" fmla="*/ 647114 h 6400800"/>
              <a:gd name="connsiteX60" fmla="*/ 506437 w 5134708"/>
              <a:gd name="connsiteY60" fmla="*/ 759655 h 6400800"/>
              <a:gd name="connsiteX61" fmla="*/ 590843 w 5134708"/>
              <a:gd name="connsiteY61" fmla="*/ 801859 h 6400800"/>
              <a:gd name="connsiteX62" fmla="*/ 562708 w 5134708"/>
              <a:gd name="connsiteY62" fmla="*/ 928468 h 6400800"/>
              <a:gd name="connsiteX63" fmla="*/ 618978 w 5134708"/>
              <a:gd name="connsiteY63" fmla="*/ 1055077 h 6400800"/>
              <a:gd name="connsiteX64" fmla="*/ 520504 w 5134708"/>
              <a:gd name="connsiteY64" fmla="*/ 1167619 h 6400800"/>
              <a:gd name="connsiteX65" fmla="*/ 436098 w 5134708"/>
              <a:gd name="connsiteY65" fmla="*/ 1280160 h 6400800"/>
              <a:gd name="connsiteX66" fmla="*/ 436098 w 5134708"/>
              <a:gd name="connsiteY66" fmla="*/ 1280160 h 6400800"/>
              <a:gd name="connsiteX67" fmla="*/ 506437 w 5134708"/>
              <a:gd name="connsiteY67" fmla="*/ 1575582 h 6400800"/>
              <a:gd name="connsiteX68" fmla="*/ 576775 w 5134708"/>
              <a:gd name="connsiteY68" fmla="*/ 1617785 h 6400800"/>
              <a:gd name="connsiteX69" fmla="*/ 590843 w 5134708"/>
              <a:gd name="connsiteY69" fmla="*/ 1702191 h 6400800"/>
              <a:gd name="connsiteX70" fmla="*/ 562708 w 5134708"/>
              <a:gd name="connsiteY70" fmla="*/ 1730326 h 6400800"/>
              <a:gd name="connsiteX71" fmla="*/ 464234 w 5134708"/>
              <a:gd name="connsiteY71" fmla="*/ 1716259 h 6400800"/>
              <a:gd name="connsiteX72" fmla="*/ 407963 w 5134708"/>
              <a:gd name="connsiteY72" fmla="*/ 1772529 h 6400800"/>
              <a:gd name="connsiteX73" fmla="*/ 239151 w 5134708"/>
              <a:gd name="connsiteY73" fmla="*/ 1645920 h 6400800"/>
              <a:gd name="connsiteX74" fmla="*/ 281354 w 5134708"/>
              <a:gd name="connsiteY74" fmla="*/ 1603717 h 6400800"/>
              <a:gd name="connsiteX75" fmla="*/ 225083 w 5134708"/>
              <a:gd name="connsiteY75" fmla="*/ 1631852 h 6400800"/>
              <a:gd name="connsiteX76" fmla="*/ 211015 w 5134708"/>
              <a:gd name="connsiteY76" fmla="*/ 1603717 h 6400800"/>
              <a:gd name="connsiteX77" fmla="*/ 253218 w 5134708"/>
              <a:gd name="connsiteY77" fmla="*/ 1561514 h 6400800"/>
              <a:gd name="connsiteX78" fmla="*/ 98474 w 5134708"/>
              <a:gd name="connsiteY78" fmla="*/ 1547446 h 6400800"/>
              <a:gd name="connsiteX79" fmla="*/ 56271 w 5134708"/>
              <a:gd name="connsiteY79" fmla="*/ 1603717 h 6400800"/>
              <a:gd name="connsiteX80" fmla="*/ 70338 w 5134708"/>
              <a:gd name="connsiteY80" fmla="*/ 1688123 h 6400800"/>
              <a:gd name="connsiteX81" fmla="*/ 0 w 5134708"/>
              <a:gd name="connsiteY81" fmla="*/ 1702191 h 6400800"/>
              <a:gd name="connsiteX82" fmla="*/ 98474 w 5134708"/>
              <a:gd name="connsiteY82" fmla="*/ 1730326 h 6400800"/>
              <a:gd name="connsiteX83" fmla="*/ 42203 w 5134708"/>
              <a:gd name="connsiteY83" fmla="*/ 1899139 h 6400800"/>
              <a:gd name="connsiteX84" fmla="*/ 14068 w 5134708"/>
              <a:gd name="connsiteY84" fmla="*/ 1955409 h 6400800"/>
              <a:gd name="connsiteX85" fmla="*/ 84406 w 5134708"/>
              <a:gd name="connsiteY85" fmla="*/ 1969477 h 6400800"/>
              <a:gd name="connsiteX86" fmla="*/ 168812 w 5134708"/>
              <a:gd name="connsiteY86" fmla="*/ 2039815 h 6400800"/>
              <a:gd name="connsiteX87" fmla="*/ 126609 w 5134708"/>
              <a:gd name="connsiteY87" fmla="*/ 2110154 h 6400800"/>
              <a:gd name="connsiteX88" fmla="*/ 126609 w 5134708"/>
              <a:gd name="connsiteY88" fmla="*/ 2110154 h 6400800"/>
              <a:gd name="connsiteX89" fmla="*/ 239151 w 5134708"/>
              <a:gd name="connsiteY89" fmla="*/ 2222695 h 6400800"/>
              <a:gd name="connsiteX90" fmla="*/ 323557 w 5134708"/>
              <a:gd name="connsiteY90" fmla="*/ 2307102 h 6400800"/>
              <a:gd name="connsiteX91" fmla="*/ 407963 w 5134708"/>
              <a:gd name="connsiteY91" fmla="*/ 2349305 h 6400800"/>
              <a:gd name="connsiteX92" fmla="*/ 407963 w 5134708"/>
              <a:gd name="connsiteY92" fmla="*/ 2349305 h 6400800"/>
              <a:gd name="connsiteX93" fmla="*/ 618978 w 5134708"/>
              <a:gd name="connsiteY93" fmla="*/ 2461846 h 6400800"/>
              <a:gd name="connsiteX94" fmla="*/ 689317 w 5134708"/>
              <a:gd name="connsiteY94" fmla="*/ 2461846 h 6400800"/>
              <a:gd name="connsiteX95" fmla="*/ 815926 w 5134708"/>
              <a:gd name="connsiteY95" fmla="*/ 2447779 h 6400800"/>
              <a:gd name="connsiteX96" fmla="*/ 1209821 w 5134708"/>
              <a:gd name="connsiteY96" fmla="*/ 2743200 h 6400800"/>
              <a:gd name="connsiteX97" fmla="*/ 1139483 w 5134708"/>
              <a:gd name="connsiteY97" fmla="*/ 2785403 h 6400800"/>
              <a:gd name="connsiteX98" fmla="*/ 1111348 w 5134708"/>
              <a:gd name="connsiteY98" fmla="*/ 2926080 h 6400800"/>
              <a:gd name="connsiteX99" fmla="*/ 1041009 w 5134708"/>
              <a:gd name="connsiteY99" fmla="*/ 3080825 h 6400800"/>
              <a:gd name="connsiteX100" fmla="*/ 956603 w 5134708"/>
              <a:gd name="connsiteY100" fmla="*/ 3137095 h 6400800"/>
              <a:gd name="connsiteX101" fmla="*/ 872197 w 5134708"/>
              <a:gd name="connsiteY101" fmla="*/ 3094892 h 6400800"/>
              <a:gd name="connsiteX102" fmla="*/ 858129 w 5134708"/>
              <a:gd name="connsiteY102" fmla="*/ 3249637 h 6400800"/>
              <a:gd name="connsiteX103" fmla="*/ 928468 w 5134708"/>
              <a:gd name="connsiteY103" fmla="*/ 3249637 h 6400800"/>
              <a:gd name="connsiteX104" fmla="*/ 886264 w 5134708"/>
              <a:gd name="connsiteY104" fmla="*/ 3348111 h 6400800"/>
              <a:gd name="connsiteX105" fmla="*/ 956603 w 5134708"/>
              <a:gd name="connsiteY105" fmla="*/ 3418449 h 6400800"/>
              <a:gd name="connsiteX106" fmla="*/ 1069144 w 5134708"/>
              <a:gd name="connsiteY106" fmla="*/ 3502855 h 6400800"/>
              <a:gd name="connsiteX107" fmla="*/ 1111348 w 5134708"/>
              <a:gd name="connsiteY107" fmla="*/ 3573194 h 6400800"/>
              <a:gd name="connsiteX108" fmla="*/ 1055077 w 5134708"/>
              <a:gd name="connsiteY108" fmla="*/ 3742006 h 6400800"/>
              <a:gd name="connsiteX109" fmla="*/ 998806 w 5134708"/>
              <a:gd name="connsiteY109" fmla="*/ 3910819 h 6400800"/>
              <a:gd name="connsiteX110" fmla="*/ 1083212 w 5134708"/>
              <a:gd name="connsiteY110" fmla="*/ 4051495 h 6400800"/>
              <a:gd name="connsiteX111" fmla="*/ 1252024 w 5134708"/>
              <a:gd name="connsiteY111" fmla="*/ 4051495 h 6400800"/>
              <a:gd name="connsiteX112" fmla="*/ 1336431 w 5134708"/>
              <a:gd name="connsiteY112" fmla="*/ 4234375 h 6400800"/>
              <a:gd name="connsiteX113" fmla="*/ 1505243 w 5134708"/>
              <a:gd name="connsiteY113" fmla="*/ 4234375 h 6400800"/>
              <a:gd name="connsiteX114" fmla="*/ 1589649 w 5134708"/>
              <a:gd name="connsiteY114" fmla="*/ 4318782 h 6400800"/>
              <a:gd name="connsiteX115" fmla="*/ 1589649 w 5134708"/>
              <a:gd name="connsiteY115" fmla="*/ 4318782 h 6400800"/>
              <a:gd name="connsiteX116" fmla="*/ 1505243 w 5134708"/>
              <a:gd name="connsiteY116" fmla="*/ 4445391 h 6400800"/>
              <a:gd name="connsiteX117" fmla="*/ 1420837 w 5134708"/>
              <a:gd name="connsiteY117" fmla="*/ 4515729 h 6400800"/>
              <a:gd name="connsiteX118" fmla="*/ 1252024 w 5134708"/>
              <a:gd name="connsiteY118" fmla="*/ 4487594 h 6400800"/>
              <a:gd name="connsiteX119" fmla="*/ 1181686 w 5134708"/>
              <a:gd name="connsiteY119" fmla="*/ 4586068 h 6400800"/>
              <a:gd name="connsiteX120" fmla="*/ 1181686 w 5134708"/>
              <a:gd name="connsiteY120" fmla="*/ 4586068 h 6400800"/>
              <a:gd name="connsiteX121" fmla="*/ 1055077 w 5134708"/>
              <a:gd name="connsiteY121" fmla="*/ 4712677 h 6400800"/>
              <a:gd name="connsiteX122" fmla="*/ 1026941 w 5134708"/>
              <a:gd name="connsiteY122" fmla="*/ 4811151 h 6400800"/>
              <a:gd name="connsiteX123" fmla="*/ 956603 w 5134708"/>
              <a:gd name="connsiteY123" fmla="*/ 4754880 h 6400800"/>
              <a:gd name="connsiteX124" fmla="*/ 942535 w 5134708"/>
              <a:gd name="connsiteY124" fmla="*/ 4825219 h 6400800"/>
              <a:gd name="connsiteX125" fmla="*/ 745588 w 5134708"/>
              <a:gd name="connsiteY125" fmla="*/ 4923692 h 6400800"/>
              <a:gd name="connsiteX126" fmla="*/ 647114 w 5134708"/>
              <a:gd name="connsiteY126" fmla="*/ 5064369 h 6400800"/>
              <a:gd name="connsiteX127" fmla="*/ 675249 w 5134708"/>
              <a:gd name="connsiteY127" fmla="*/ 5190979 h 6400800"/>
              <a:gd name="connsiteX128" fmla="*/ 548640 w 5134708"/>
              <a:gd name="connsiteY128" fmla="*/ 5106572 h 6400800"/>
              <a:gd name="connsiteX129" fmla="*/ 548640 w 5134708"/>
              <a:gd name="connsiteY129" fmla="*/ 5106572 h 6400800"/>
              <a:gd name="connsiteX130" fmla="*/ 450166 w 5134708"/>
              <a:gd name="connsiteY130" fmla="*/ 5176911 h 6400800"/>
              <a:gd name="connsiteX131" fmla="*/ 590843 w 5134708"/>
              <a:gd name="connsiteY131" fmla="*/ 5613009 h 6400800"/>
              <a:gd name="connsiteX132" fmla="*/ 590843 w 5134708"/>
              <a:gd name="connsiteY132" fmla="*/ 5711483 h 6400800"/>
              <a:gd name="connsiteX133" fmla="*/ 661181 w 5134708"/>
              <a:gd name="connsiteY133" fmla="*/ 5852160 h 6400800"/>
              <a:gd name="connsiteX134" fmla="*/ 759655 w 5134708"/>
              <a:gd name="connsiteY134" fmla="*/ 5852160 h 6400800"/>
              <a:gd name="connsiteX135" fmla="*/ 872197 w 5134708"/>
              <a:gd name="connsiteY135" fmla="*/ 6077243 h 6400800"/>
              <a:gd name="connsiteX136" fmla="*/ 970671 w 5134708"/>
              <a:gd name="connsiteY136" fmla="*/ 6161649 h 6400800"/>
              <a:gd name="connsiteX137" fmla="*/ 1055077 w 5134708"/>
              <a:gd name="connsiteY137" fmla="*/ 6400800 h 6400800"/>
              <a:gd name="connsiteX138" fmla="*/ 1209821 w 5134708"/>
              <a:gd name="connsiteY138" fmla="*/ 6302326 h 6400800"/>
              <a:gd name="connsiteX139" fmla="*/ 1308295 w 5134708"/>
              <a:gd name="connsiteY139" fmla="*/ 6147582 h 6400800"/>
              <a:gd name="connsiteX140" fmla="*/ 1364566 w 5134708"/>
              <a:gd name="connsiteY140" fmla="*/ 6203852 h 6400800"/>
              <a:gd name="connsiteX141" fmla="*/ 1364566 w 5134708"/>
              <a:gd name="connsiteY141" fmla="*/ 6203852 h 6400800"/>
              <a:gd name="connsiteX142" fmla="*/ 1378634 w 5134708"/>
              <a:gd name="connsiteY142" fmla="*/ 6147582 h 6400800"/>
              <a:gd name="connsiteX143" fmla="*/ 1448972 w 5134708"/>
              <a:gd name="connsiteY143" fmla="*/ 6119446 h 6400800"/>
              <a:gd name="connsiteX144" fmla="*/ 1448972 w 5134708"/>
              <a:gd name="connsiteY144" fmla="*/ 6119446 h 6400800"/>
              <a:gd name="connsiteX145" fmla="*/ 1434904 w 5134708"/>
              <a:gd name="connsiteY145" fmla="*/ 6035040 h 6400800"/>
              <a:gd name="connsiteX146" fmla="*/ 1434904 w 5134708"/>
              <a:gd name="connsiteY146" fmla="*/ 5894363 h 6400800"/>
              <a:gd name="connsiteX147" fmla="*/ 1575581 w 5134708"/>
              <a:gd name="connsiteY147" fmla="*/ 5908431 h 6400800"/>
              <a:gd name="connsiteX148" fmla="*/ 1603717 w 5134708"/>
              <a:gd name="connsiteY148" fmla="*/ 5781822 h 6400800"/>
              <a:gd name="connsiteX149" fmla="*/ 1547446 w 5134708"/>
              <a:gd name="connsiteY149" fmla="*/ 5711483 h 6400800"/>
              <a:gd name="connsiteX150" fmla="*/ 1533378 w 5134708"/>
              <a:gd name="connsiteY150" fmla="*/ 5570806 h 6400800"/>
              <a:gd name="connsiteX151" fmla="*/ 1603717 w 5134708"/>
              <a:gd name="connsiteY151" fmla="*/ 5514535 h 6400800"/>
              <a:gd name="connsiteX152" fmla="*/ 1519311 w 5134708"/>
              <a:gd name="connsiteY152" fmla="*/ 5500468 h 6400800"/>
              <a:gd name="connsiteX153" fmla="*/ 1617784 w 5134708"/>
              <a:gd name="connsiteY153" fmla="*/ 5359791 h 6400800"/>
              <a:gd name="connsiteX154" fmla="*/ 2110154 w 5134708"/>
              <a:gd name="connsiteY154" fmla="*/ 5753686 h 6400800"/>
              <a:gd name="connsiteX155" fmla="*/ 2110154 w 5134708"/>
              <a:gd name="connsiteY155" fmla="*/ 5514535 h 6400800"/>
              <a:gd name="connsiteX156" fmla="*/ 2236763 w 5134708"/>
              <a:gd name="connsiteY156" fmla="*/ 5317588 h 6400800"/>
              <a:gd name="connsiteX157" fmla="*/ 2363372 w 5134708"/>
              <a:gd name="connsiteY157" fmla="*/ 5345723 h 6400800"/>
              <a:gd name="connsiteX158" fmla="*/ 2518117 w 5134708"/>
              <a:gd name="connsiteY158" fmla="*/ 5331655 h 6400800"/>
              <a:gd name="connsiteX159" fmla="*/ 2532184 w 5134708"/>
              <a:gd name="connsiteY159" fmla="*/ 5247249 h 6400800"/>
              <a:gd name="connsiteX160" fmla="*/ 2532184 w 5134708"/>
              <a:gd name="connsiteY160" fmla="*/ 5219114 h 6400800"/>
              <a:gd name="connsiteX161" fmla="*/ 2672861 w 5134708"/>
              <a:gd name="connsiteY161" fmla="*/ 5106572 h 6400800"/>
              <a:gd name="connsiteX162" fmla="*/ 2827606 w 5134708"/>
              <a:gd name="connsiteY162" fmla="*/ 5036234 h 6400800"/>
              <a:gd name="connsiteX163" fmla="*/ 2729132 w 5134708"/>
              <a:gd name="connsiteY163" fmla="*/ 4923692 h 6400800"/>
              <a:gd name="connsiteX164" fmla="*/ 2743200 w 5134708"/>
              <a:gd name="connsiteY164" fmla="*/ 4853354 h 6400800"/>
              <a:gd name="connsiteX165" fmla="*/ 2841674 w 5134708"/>
              <a:gd name="connsiteY165" fmla="*/ 4825219 h 6400800"/>
              <a:gd name="connsiteX166" fmla="*/ 2827606 w 5134708"/>
              <a:gd name="connsiteY166" fmla="*/ 4740812 h 6400800"/>
              <a:gd name="connsiteX167" fmla="*/ 3179298 w 5134708"/>
              <a:gd name="connsiteY167" fmla="*/ 4740812 h 6400800"/>
              <a:gd name="connsiteX168" fmla="*/ 3123028 w 5134708"/>
              <a:gd name="connsiteY168" fmla="*/ 4586068 h 6400800"/>
              <a:gd name="connsiteX169" fmla="*/ 3207434 w 5134708"/>
              <a:gd name="connsiteY169" fmla="*/ 4501662 h 6400800"/>
              <a:gd name="connsiteX170" fmla="*/ 3207434 w 5134708"/>
              <a:gd name="connsiteY170" fmla="*/ 4360985 h 6400800"/>
              <a:gd name="connsiteX171" fmla="*/ 3151163 w 5134708"/>
              <a:gd name="connsiteY171" fmla="*/ 4248443 h 6400800"/>
              <a:gd name="connsiteX172" fmla="*/ 3094892 w 5134708"/>
              <a:gd name="connsiteY172" fmla="*/ 4290646 h 6400800"/>
              <a:gd name="connsiteX173" fmla="*/ 3094892 w 5134708"/>
              <a:gd name="connsiteY173" fmla="*/ 4079631 h 6400800"/>
              <a:gd name="connsiteX174" fmla="*/ 3123028 w 5134708"/>
              <a:gd name="connsiteY174" fmla="*/ 4051495 h 6400800"/>
              <a:gd name="connsiteX175" fmla="*/ 3066757 w 5134708"/>
              <a:gd name="connsiteY175" fmla="*/ 3967089 h 6400800"/>
              <a:gd name="connsiteX176" fmla="*/ 3066757 w 5134708"/>
              <a:gd name="connsiteY176" fmla="*/ 3812345 h 6400800"/>
              <a:gd name="connsiteX177" fmla="*/ 3024554 w 5134708"/>
              <a:gd name="connsiteY177" fmla="*/ 3727939 h 6400800"/>
              <a:gd name="connsiteX178" fmla="*/ 3024554 w 5134708"/>
              <a:gd name="connsiteY178" fmla="*/ 3671668 h 6400800"/>
              <a:gd name="connsiteX179" fmla="*/ 3151163 w 5134708"/>
              <a:gd name="connsiteY179" fmla="*/ 3545059 h 6400800"/>
              <a:gd name="connsiteX180" fmla="*/ 3319975 w 5134708"/>
              <a:gd name="connsiteY180" fmla="*/ 3559126 h 6400800"/>
              <a:gd name="connsiteX181" fmla="*/ 3404381 w 5134708"/>
              <a:gd name="connsiteY181" fmla="*/ 3657600 h 6400800"/>
              <a:gd name="connsiteX182" fmla="*/ 3488788 w 5134708"/>
              <a:gd name="connsiteY182" fmla="*/ 3699803 h 6400800"/>
              <a:gd name="connsiteX183" fmla="*/ 3615397 w 5134708"/>
              <a:gd name="connsiteY183" fmla="*/ 3699803 h 6400800"/>
              <a:gd name="connsiteX184" fmla="*/ 3727938 w 5134708"/>
              <a:gd name="connsiteY184" fmla="*/ 3882683 h 6400800"/>
              <a:gd name="connsiteX185" fmla="*/ 3756074 w 5134708"/>
              <a:gd name="connsiteY185" fmla="*/ 4121834 h 6400800"/>
              <a:gd name="connsiteX186" fmla="*/ 3840480 w 5134708"/>
              <a:gd name="connsiteY186" fmla="*/ 4220308 h 6400800"/>
              <a:gd name="connsiteX187" fmla="*/ 4192172 w 5134708"/>
              <a:gd name="connsiteY187" fmla="*/ 4248443 h 6400800"/>
              <a:gd name="connsiteX188" fmla="*/ 4459458 w 5134708"/>
              <a:gd name="connsiteY188" fmla="*/ 4234375 h 6400800"/>
              <a:gd name="connsiteX189" fmla="*/ 4557932 w 5134708"/>
              <a:gd name="connsiteY189" fmla="*/ 4234375 h 6400800"/>
              <a:gd name="connsiteX190" fmla="*/ 4557932 w 5134708"/>
              <a:gd name="connsiteY190" fmla="*/ 4023360 h 6400800"/>
              <a:gd name="connsiteX191" fmla="*/ 4600135 w 5134708"/>
              <a:gd name="connsiteY191" fmla="*/ 3868615 h 6400800"/>
              <a:gd name="connsiteX192" fmla="*/ 4572000 w 5134708"/>
              <a:gd name="connsiteY192" fmla="*/ 3601329 h 6400800"/>
              <a:gd name="connsiteX193" fmla="*/ 4600135 w 5134708"/>
              <a:gd name="connsiteY193" fmla="*/ 3516923 h 6400800"/>
              <a:gd name="connsiteX194" fmla="*/ 4417255 w 5134708"/>
              <a:gd name="connsiteY194" fmla="*/ 3460652 h 6400800"/>
              <a:gd name="connsiteX195" fmla="*/ 4473526 w 5134708"/>
              <a:gd name="connsiteY195" fmla="*/ 3319975 h 6400800"/>
              <a:gd name="connsiteX196" fmla="*/ 4403188 w 5134708"/>
              <a:gd name="connsiteY196" fmla="*/ 3263705 h 6400800"/>
              <a:gd name="connsiteX197" fmla="*/ 4445391 w 5134708"/>
              <a:gd name="connsiteY197" fmla="*/ 3123028 h 6400800"/>
              <a:gd name="connsiteX198" fmla="*/ 4572000 w 5134708"/>
              <a:gd name="connsiteY198" fmla="*/ 3179299 h 6400800"/>
              <a:gd name="connsiteX199" fmla="*/ 4684541 w 5134708"/>
              <a:gd name="connsiteY199" fmla="*/ 3038622 h 6400800"/>
              <a:gd name="connsiteX200" fmla="*/ 4783015 w 5134708"/>
              <a:gd name="connsiteY200" fmla="*/ 3137095 h 6400800"/>
              <a:gd name="connsiteX201" fmla="*/ 4811151 w 5134708"/>
              <a:gd name="connsiteY201" fmla="*/ 3249637 h 6400800"/>
              <a:gd name="connsiteX202" fmla="*/ 4867421 w 5134708"/>
              <a:gd name="connsiteY202" fmla="*/ 3193366 h 6400800"/>
              <a:gd name="connsiteX203" fmla="*/ 4923692 w 5134708"/>
              <a:gd name="connsiteY203" fmla="*/ 3235569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5134708" h="6400800">
                <a:moveTo>
                  <a:pt x="4923692" y="3235569"/>
                </a:moveTo>
                <a:lnTo>
                  <a:pt x="5008098" y="2912012"/>
                </a:lnTo>
                <a:lnTo>
                  <a:pt x="5134708" y="2799471"/>
                </a:lnTo>
                <a:lnTo>
                  <a:pt x="5106572" y="2644726"/>
                </a:lnTo>
                <a:lnTo>
                  <a:pt x="5078437" y="2574388"/>
                </a:lnTo>
                <a:lnTo>
                  <a:pt x="5008098" y="2504049"/>
                </a:lnTo>
                <a:lnTo>
                  <a:pt x="5036234" y="2433711"/>
                </a:lnTo>
                <a:lnTo>
                  <a:pt x="4937760" y="2475914"/>
                </a:lnTo>
                <a:lnTo>
                  <a:pt x="4895557" y="2405575"/>
                </a:lnTo>
                <a:lnTo>
                  <a:pt x="4951828" y="2518117"/>
                </a:lnTo>
                <a:lnTo>
                  <a:pt x="4909624" y="2560320"/>
                </a:lnTo>
                <a:lnTo>
                  <a:pt x="4783015" y="2504049"/>
                </a:lnTo>
                <a:lnTo>
                  <a:pt x="4797083" y="2419643"/>
                </a:lnTo>
                <a:lnTo>
                  <a:pt x="4572000" y="2419643"/>
                </a:lnTo>
                <a:lnTo>
                  <a:pt x="4529797" y="2489982"/>
                </a:lnTo>
                <a:lnTo>
                  <a:pt x="4529797" y="2405575"/>
                </a:lnTo>
                <a:lnTo>
                  <a:pt x="4262511" y="2335237"/>
                </a:lnTo>
                <a:lnTo>
                  <a:pt x="4234375" y="2208628"/>
                </a:lnTo>
                <a:lnTo>
                  <a:pt x="3798277" y="2110154"/>
                </a:lnTo>
                <a:lnTo>
                  <a:pt x="3559126" y="2124222"/>
                </a:lnTo>
                <a:lnTo>
                  <a:pt x="3376246" y="2039815"/>
                </a:lnTo>
                <a:lnTo>
                  <a:pt x="3221501" y="2067951"/>
                </a:lnTo>
                <a:lnTo>
                  <a:pt x="3137095" y="1969477"/>
                </a:lnTo>
                <a:lnTo>
                  <a:pt x="3080824" y="2011680"/>
                </a:lnTo>
                <a:lnTo>
                  <a:pt x="2996418" y="1969477"/>
                </a:lnTo>
                <a:lnTo>
                  <a:pt x="2940148" y="1997612"/>
                </a:lnTo>
                <a:lnTo>
                  <a:pt x="2546252" y="1856935"/>
                </a:lnTo>
                <a:lnTo>
                  <a:pt x="2278966" y="1842868"/>
                </a:lnTo>
                <a:lnTo>
                  <a:pt x="2447778" y="1603717"/>
                </a:lnTo>
                <a:lnTo>
                  <a:pt x="2475914" y="1477108"/>
                </a:lnTo>
                <a:lnTo>
                  <a:pt x="2644726" y="1336431"/>
                </a:lnTo>
                <a:lnTo>
                  <a:pt x="2644726" y="1237957"/>
                </a:lnTo>
                <a:lnTo>
                  <a:pt x="2644726" y="1237957"/>
                </a:lnTo>
                <a:lnTo>
                  <a:pt x="2574388" y="1111348"/>
                </a:lnTo>
                <a:lnTo>
                  <a:pt x="2518117" y="745588"/>
                </a:lnTo>
                <a:lnTo>
                  <a:pt x="2405575" y="633046"/>
                </a:lnTo>
                <a:lnTo>
                  <a:pt x="2293034" y="562708"/>
                </a:lnTo>
                <a:lnTo>
                  <a:pt x="2067951" y="436099"/>
                </a:lnTo>
                <a:lnTo>
                  <a:pt x="1856935" y="422031"/>
                </a:lnTo>
                <a:lnTo>
                  <a:pt x="1744394" y="422031"/>
                </a:lnTo>
                <a:lnTo>
                  <a:pt x="1688123" y="351692"/>
                </a:lnTo>
                <a:lnTo>
                  <a:pt x="1702191" y="253219"/>
                </a:lnTo>
                <a:lnTo>
                  <a:pt x="1688123" y="168812"/>
                </a:lnTo>
                <a:lnTo>
                  <a:pt x="1477108" y="154745"/>
                </a:lnTo>
                <a:lnTo>
                  <a:pt x="1322363" y="140677"/>
                </a:lnTo>
                <a:lnTo>
                  <a:pt x="1209821" y="84406"/>
                </a:lnTo>
                <a:lnTo>
                  <a:pt x="1055077" y="0"/>
                </a:lnTo>
                <a:lnTo>
                  <a:pt x="956603" y="112542"/>
                </a:lnTo>
                <a:lnTo>
                  <a:pt x="872197" y="98474"/>
                </a:lnTo>
                <a:lnTo>
                  <a:pt x="759655" y="154745"/>
                </a:lnTo>
                <a:lnTo>
                  <a:pt x="576775" y="140677"/>
                </a:lnTo>
                <a:lnTo>
                  <a:pt x="576775" y="140677"/>
                </a:lnTo>
                <a:lnTo>
                  <a:pt x="478301" y="70339"/>
                </a:lnTo>
                <a:lnTo>
                  <a:pt x="478301" y="70339"/>
                </a:lnTo>
                <a:lnTo>
                  <a:pt x="351692" y="126609"/>
                </a:lnTo>
                <a:lnTo>
                  <a:pt x="309489" y="211015"/>
                </a:lnTo>
                <a:lnTo>
                  <a:pt x="182880" y="323557"/>
                </a:lnTo>
                <a:lnTo>
                  <a:pt x="267286" y="450166"/>
                </a:lnTo>
                <a:lnTo>
                  <a:pt x="407963" y="520505"/>
                </a:lnTo>
                <a:lnTo>
                  <a:pt x="464234" y="647114"/>
                </a:lnTo>
                <a:lnTo>
                  <a:pt x="506437" y="759655"/>
                </a:lnTo>
                <a:lnTo>
                  <a:pt x="590843" y="801859"/>
                </a:lnTo>
                <a:lnTo>
                  <a:pt x="562708" y="928468"/>
                </a:lnTo>
                <a:lnTo>
                  <a:pt x="618978" y="1055077"/>
                </a:lnTo>
                <a:lnTo>
                  <a:pt x="520504" y="1167619"/>
                </a:lnTo>
                <a:lnTo>
                  <a:pt x="436098" y="1280160"/>
                </a:lnTo>
                <a:lnTo>
                  <a:pt x="436098" y="1280160"/>
                </a:lnTo>
                <a:lnTo>
                  <a:pt x="506437" y="1575582"/>
                </a:lnTo>
                <a:lnTo>
                  <a:pt x="576775" y="1617785"/>
                </a:lnTo>
                <a:lnTo>
                  <a:pt x="590843" y="1702191"/>
                </a:lnTo>
                <a:lnTo>
                  <a:pt x="562708" y="1730326"/>
                </a:lnTo>
                <a:lnTo>
                  <a:pt x="464234" y="1716259"/>
                </a:lnTo>
                <a:lnTo>
                  <a:pt x="407963" y="1772529"/>
                </a:lnTo>
                <a:lnTo>
                  <a:pt x="239151" y="1645920"/>
                </a:lnTo>
                <a:lnTo>
                  <a:pt x="281354" y="1603717"/>
                </a:lnTo>
                <a:lnTo>
                  <a:pt x="225083" y="1631852"/>
                </a:lnTo>
                <a:lnTo>
                  <a:pt x="211015" y="1603717"/>
                </a:lnTo>
                <a:lnTo>
                  <a:pt x="253218" y="1561514"/>
                </a:lnTo>
                <a:lnTo>
                  <a:pt x="98474" y="1547446"/>
                </a:lnTo>
                <a:lnTo>
                  <a:pt x="56271" y="1603717"/>
                </a:lnTo>
                <a:lnTo>
                  <a:pt x="70338" y="1688123"/>
                </a:lnTo>
                <a:lnTo>
                  <a:pt x="0" y="1702191"/>
                </a:lnTo>
                <a:lnTo>
                  <a:pt x="98474" y="1730326"/>
                </a:lnTo>
                <a:lnTo>
                  <a:pt x="42203" y="1899139"/>
                </a:lnTo>
                <a:lnTo>
                  <a:pt x="14068" y="1955409"/>
                </a:lnTo>
                <a:lnTo>
                  <a:pt x="84406" y="1969477"/>
                </a:lnTo>
                <a:lnTo>
                  <a:pt x="168812" y="2039815"/>
                </a:lnTo>
                <a:lnTo>
                  <a:pt x="126609" y="2110154"/>
                </a:lnTo>
                <a:lnTo>
                  <a:pt x="126609" y="2110154"/>
                </a:lnTo>
                <a:lnTo>
                  <a:pt x="239151" y="2222695"/>
                </a:lnTo>
                <a:lnTo>
                  <a:pt x="323557" y="2307102"/>
                </a:lnTo>
                <a:lnTo>
                  <a:pt x="407963" y="2349305"/>
                </a:lnTo>
                <a:lnTo>
                  <a:pt x="407963" y="2349305"/>
                </a:lnTo>
                <a:lnTo>
                  <a:pt x="618978" y="2461846"/>
                </a:lnTo>
                <a:lnTo>
                  <a:pt x="689317" y="2461846"/>
                </a:lnTo>
                <a:lnTo>
                  <a:pt x="815926" y="2447779"/>
                </a:lnTo>
                <a:lnTo>
                  <a:pt x="1209821" y="2743200"/>
                </a:lnTo>
                <a:lnTo>
                  <a:pt x="1139483" y="2785403"/>
                </a:lnTo>
                <a:lnTo>
                  <a:pt x="1111348" y="2926080"/>
                </a:lnTo>
                <a:lnTo>
                  <a:pt x="1041009" y="3080825"/>
                </a:lnTo>
                <a:lnTo>
                  <a:pt x="956603" y="3137095"/>
                </a:lnTo>
                <a:lnTo>
                  <a:pt x="872197" y="3094892"/>
                </a:lnTo>
                <a:lnTo>
                  <a:pt x="858129" y="3249637"/>
                </a:lnTo>
                <a:lnTo>
                  <a:pt x="928468" y="3249637"/>
                </a:lnTo>
                <a:lnTo>
                  <a:pt x="886264" y="3348111"/>
                </a:lnTo>
                <a:lnTo>
                  <a:pt x="956603" y="3418449"/>
                </a:lnTo>
                <a:lnTo>
                  <a:pt x="1069144" y="3502855"/>
                </a:lnTo>
                <a:lnTo>
                  <a:pt x="1111348" y="3573194"/>
                </a:lnTo>
                <a:lnTo>
                  <a:pt x="1055077" y="3742006"/>
                </a:lnTo>
                <a:lnTo>
                  <a:pt x="998806" y="3910819"/>
                </a:lnTo>
                <a:lnTo>
                  <a:pt x="1083212" y="4051495"/>
                </a:lnTo>
                <a:lnTo>
                  <a:pt x="1252024" y="4051495"/>
                </a:lnTo>
                <a:lnTo>
                  <a:pt x="1336431" y="4234375"/>
                </a:lnTo>
                <a:lnTo>
                  <a:pt x="1505243" y="4234375"/>
                </a:lnTo>
                <a:lnTo>
                  <a:pt x="1589649" y="4318782"/>
                </a:lnTo>
                <a:lnTo>
                  <a:pt x="1589649" y="4318782"/>
                </a:lnTo>
                <a:lnTo>
                  <a:pt x="1505243" y="4445391"/>
                </a:lnTo>
                <a:lnTo>
                  <a:pt x="1420837" y="4515729"/>
                </a:lnTo>
                <a:lnTo>
                  <a:pt x="1252024" y="4487594"/>
                </a:lnTo>
                <a:lnTo>
                  <a:pt x="1181686" y="4586068"/>
                </a:lnTo>
                <a:lnTo>
                  <a:pt x="1181686" y="4586068"/>
                </a:lnTo>
                <a:lnTo>
                  <a:pt x="1055077" y="4712677"/>
                </a:lnTo>
                <a:lnTo>
                  <a:pt x="1026941" y="4811151"/>
                </a:lnTo>
                <a:lnTo>
                  <a:pt x="956603" y="4754880"/>
                </a:lnTo>
                <a:lnTo>
                  <a:pt x="942535" y="4825219"/>
                </a:lnTo>
                <a:lnTo>
                  <a:pt x="745588" y="4923692"/>
                </a:lnTo>
                <a:lnTo>
                  <a:pt x="647114" y="5064369"/>
                </a:lnTo>
                <a:lnTo>
                  <a:pt x="675249" y="5190979"/>
                </a:lnTo>
                <a:lnTo>
                  <a:pt x="548640" y="5106572"/>
                </a:lnTo>
                <a:lnTo>
                  <a:pt x="548640" y="5106572"/>
                </a:lnTo>
                <a:lnTo>
                  <a:pt x="450166" y="5176911"/>
                </a:lnTo>
                <a:lnTo>
                  <a:pt x="590843" y="5613009"/>
                </a:lnTo>
                <a:lnTo>
                  <a:pt x="590843" y="5711483"/>
                </a:lnTo>
                <a:lnTo>
                  <a:pt x="661181" y="5852160"/>
                </a:lnTo>
                <a:lnTo>
                  <a:pt x="759655" y="5852160"/>
                </a:lnTo>
                <a:lnTo>
                  <a:pt x="872197" y="6077243"/>
                </a:lnTo>
                <a:lnTo>
                  <a:pt x="970671" y="6161649"/>
                </a:lnTo>
                <a:lnTo>
                  <a:pt x="1055077" y="6400800"/>
                </a:lnTo>
                <a:lnTo>
                  <a:pt x="1209821" y="6302326"/>
                </a:lnTo>
                <a:lnTo>
                  <a:pt x="1308295" y="6147582"/>
                </a:lnTo>
                <a:lnTo>
                  <a:pt x="1364566" y="6203852"/>
                </a:lnTo>
                <a:lnTo>
                  <a:pt x="1364566" y="6203852"/>
                </a:lnTo>
                <a:lnTo>
                  <a:pt x="1378634" y="6147582"/>
                </a:lnTo>
                <a:lnTo>
                  <a:pt x="1448972" y="6119446"/>
                </a:lnTo>
                <a:lnTo>
                  <a:pt x="1448972" y="6119446"/>
                </a:lnTo>
                <a:lnTo>
                  <a:pt x="1434904" y="6035040"/>
                </a:lnTo>
                <a:lnTo>
                  <a:pt x="1434904" y="5894363"/>
                </a:lnTo>
                <a:lnTo>
                  <a:pt x="1575581" y="5908431"/>
                </a:lnTo>
                <a:lnTo>
                  <a:pt x="1603717" y="5781822"/>
                </a:lnTo>
                <a:lnTo>
                  <a:pt x="1547446" y="5711483"/>
                </a:lnTo>
                <a:lnTo>
                  <a:pt x="1533378" y="5570806"/>
                </a:lnTo>
                <a:lnTo>
                  <a:pt x="1603717" y="5514535"/>
                </a:lnTo>
                <a:lnTo>
                  <a:pt x="1519311" y="5500468"/>
                </a:lnTo>
                <a:lnTo>
                  <a:pt x="1617784" y="5359791"/>
                </a:lnTo>
                <a:lnTo>
                  <a:pt x="2110154" y="5753686"/>
                </a:lnTo>
                <a:lnTo>
                  <a:pt x="2110154" y="5514535"/>
                </a:lnTo>
                <a:lnTo>
                  <a:pt x="2236763" y="5317588"/>
                </a:lnTo>
                <a:lnTo>
                  <a:pt x="2363372" y="5345723"/>
                </a:lnTo>
                <a:lnTo>
                  <a:pt x="2518117" y="5331655"/>
                </a:lnTo>
                <a:lnTo>
                  <a:pt x="2532184" y="5247249"/>
                </a:lnTo>
                <a:lnTo>
                  <a:pt x="2532184" y="5219114"/>
                </a:lnTo>
                <a:lnTo>
                  <a:pt x="2672861" y="5106572"/>
                </a:lnTo>
                <a:lnTo>
                  <a:pt x="2827606" y="5036234"/>
                </a:lnTo>
                <a:lnTo>
                  <a:pt x="2729132" y="4923692"/>
                </a:lnTo>
                <a:lnTo>
                  <a:pt x="2743200" y="4853354"/>
                </a:lnTo>
                <a:lnTo>
                  <a:pt x="2841674" y="4825219"/>
                </a:lnTo>
                <a:lnTo>
                  <a:pt x="2827606" y="4740812"/>
                </a:lnTo>
                <a:lnTo>
                  <a:pt x="3179298" y="4740812"/>
                </a:lnTo>
                <a:lnTo>
                  <a:pt x="3123028" y="4586068"/>
                </a:lnTo>
                <a:lnTo>
                  <a:pt x="3207434" y="4501662"/>
                </a:lnTo>
                <a:lnTo>
                  <a:pt x="3207434" y="4360985"/>
                </a:lnTo>
                <a:lnTo>
                  <a:pt x="3151163" y="4248443"/>
                </a:lnTo>
                <a:lnTo>
                  <a:pt x="3094892" y="4290646"/>
                </a:lnTo>
                <a:lnTo>
                  <a:pt x="3094892" y="4079631"/>
                </a:lnTo>
                <a:lnTo>
                  <a:pt x="3123028" y="4051495"/>
                </a:lnTo>
                <a:lnTo>
                  <a:pt x="3066757" y="3967089"/>
                </a:lnTo>
                <a:lnTo>
                  <a:pt x="3066757" y="3812345"/>
                </a:lnTo>
                <a:lnTo>
                  <a:pt x="3024554" y="3727939"/>
                </a:lnTo>
                <a:lnTo>
                  <a:pt x="3024554" y="3671668"/>
                </a:lnTo>
                <a:lnTo>
                  <a:pt x="3151163" y="3545059"/>
                </a:lnTo>
                <a:lnTo>
                  <a:pt x="3319975" y="3559126"/>
                </a:lnTo>
                <a:lnTo>
                  <a:pt x="3404381" y="3657600"/>
                </a:lnTo>
                <a:lnTo>
                  <a:pt x="3488788" y="3699803"/>
                </a:lnTo>
                <a:lnTo>
                  <a:pt x="3615397" y="3699803"/>
                </a:lnTo>
                <a:lnTo>
                  <a:pt x="3727938" y="3882683"/>
                </a:lnTo>
                <a:lnTo>
                  <a:pt x="3756074" y="4121834"/>
                </a:lnTo>
                <a:lnTo>
                  <a:pt x="3840480" y="4220308"/>
                </a:lnTo>
                <a:lnTo>
                  <a:pt x="4192172" y="4248443"/>
                </a:lnTo>
                <a:lnTo>
                  <a:pt x="4459458" y="4234375"/>
                </a:lnTo>
                <a:lnTo>
                  <a:pt x="4557932" y="4234375"/>
                </a:lnTo>
                <a:lnTo>
                  <a:pt x="4557932" y="4023360"/>
                </a:lnTo>
                <a:lnTo>
                  <a:pt x="4600135" y="3868615"/>
                </a:lnTo>
                <a:lnTo>
                  <a:pt x="4572000" y="3601329"/>
                </a:lnTo>
                <a:lnTo>
                  <a:pt x="4600135" y="3516923"/>
                </a:lnTo>
                <a:lnTo>
                  <a:pt x="4417255" y="3460652"/>
                </a:lnTo>
                <a:lnTo>
                  <a:pt x="4473526" y="3319975"/>
                </a:lnTo>
                <a:lnTo>
                  <a:pt x="4403188" y="3263705"/>
                </a:lnTo>
                <a:lnTo>
                  <a:pt x="4445391" y="3123028"/>
                </a:lnTo>
                <a:lnTo>
                  <a:pt x="4572000" y="3179299"/>
                </a:lnTo>
                <a:lnTo>
                  <a:pt x="4684541" y="3038622"/>
                </a:lnTo>
                <a:lnTo>
                  <a:pt x="4783015" y="3137095"/>
                </a:lnTo>
                <a:lnTo>
                  <a:pt x="4811151" y="3249637"/>
                </a:lnTo>
                <a:lnTo>
                  <a:pt x="4867421" y="3193366"/>
                </a:lnTo>
                <a:lnTo>
                  <a:pt x="4923692" y="3235569"/>
                </a:lnTo>
                <a:close/>
              </a:path>
            </a:pathLst>
          </a:custGeom>
          <a:solidFill>
            <a:srgbClr val="C5FFDF">
              <a:alpha val="3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2777334" y="1389397"/>
            <a:ext cx="1511457" cy="151145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7" name="円/楕円 6"/>
          <p:cNvSpPr/>
          <p:nvPr/>
        </p:nvSpPr>
        <p:spPr>
          <a:xfrm>
            <a:off x="2801853" y="5059938"/>
            <a:ext cx="1165552" cy="115167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p>
        </p:txBody>
      </p:sp>
      <p:sp>
        <p:nvSpPr>
          <p:cNvPr id="8" name="円/楕円 7"/>
          <p:cNvSpPr/>
          <p:nvPr/>
        </p:nvSpPr>
        <p:spPr>
          <a:xfrm>
            <a:off x="3501531" y="3582151"/>
            <a:ext cx="1369416" cy="13694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9" name="円/楕円 8"/>
          <p:cNvSpPr/>
          <p:nvPr/>
        </p:nvSpPr>
        <p:spPr>
          <a:xfrm>
            <a:off x="4464168" y="2724903"/>
            <a:ext cx="1014428" cy="10622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10" name="円/楕円 9"/>
          <p:cNvSpPr/>
          <p:nvPr/>
        </p:nvSpPr>
        <p:spPr>
          <a:xfrm>
            <a:off x="5381825" y="3576400"/>
            <a:ext cx="1013464" cy="106119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pic>
        <p:nvPicPr>
          <p:cNvPr id="22" name="図 21"/>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5102" r="100000"/>
                    </a14:imgEffect>
                  </a14:imgLayer>
                </a14:imgProps>
              </a:ext>
              <a:ext uri="{28A0092B-C50C-407E-A947-70E740481C1C}">
                <a14:useLocalDpi xmlns:a14="http://schemas.microsoft.com/office/drawing/2010/main"/>
              </a:ext>
            </a:extLst>
          </a:blip>
          <a:stretch>
            <a:fillRect/>
          </a:stretch>
        </p:blipFill>
        <p:spPr>
          <a:xfrm>
            <a:off x="4404222" y="2102625"/>
            <a:ext cx="896812" cy="1244556"/>
          </a:xfrm>
          <a:prstGeom prst="rect">
            <a:avLst/>
          </a:prstGeom>
        </p:spPr>
      </p:pic>
      <p:pic>
        <p:nvPicPr>
          <p:cNvPr id="23" name="図 2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2473749" y="4637591"/>
            <a:ext cx="1312359" cy="1312359"/>
          </a:xfrm>
          <a:prstGeom prst="rect">
            <a:avLst/>
          </a:prstGeom>
        </p:spPr>
      </p:pic>
      <p:pic>
        <p:nvPicPr>
          <p:cNvPr id="24" name="図 23"/>
          <p:cNvPicPr>
            <a:picLocks noChangeAspect="1"/>
          </p:cNvPicPr>
          <p:nvPr/>
        </p:nvPicPr>
        <p:blipFill>
          <a:blip r:embed="rId8" cstate="email">
            <a:extLst>
              <a:ext uri="{BEBA8EAE-BF5A-486C-A8C5-ECC9F3942E4B}">
                <a14:imgProps xmlns:a14="http://schemas.microsoft.com/office/drawing/2010/main">
                  <a14:imgLayer r:embed="rId9">
                    <a14:imgEffect>
                      <a14:backgroundRemoval t="0" b="97403" l="0" r="99083">
                        <a14:foregroundMark x1="36697" y1="70996" x2="36697" y2="70996"/>
                        <a14:foregroundMark x1="22936" y1="61905" x2="22936" y2="61905"/>
                        <a14:foregroundMark x1="22936" y1="82251" x2="22936" y2="82251"/>
                        <a14:foregroundMark x1="42661" y1="80519" x2="42661" y2="80519"/>
                        <a14:foregroundMark x1="85321" y1="74892" x2="85321" y2="74892"/>
                        <a14:foregroundMark x1="45872" y1="16883" x2="45872" y2="16883"/>
                        <a14:foregroundMark x1="52752" y1="18615" x2="52752" y2="18615"/>
                        <a14:foregroundMark x1="47706" y1="37662" x2="47706" y2="37662"/>
                        <a14:foregroundMark x1="40826" y1="20779" x2="40826" y2="20779"/>
                        <a14:foregroundMark x1="66514" y1="62771" x2="66514" y2="62771"/>
                        <a14:foregroundMark x1="58716" y1="59307" x2="58716" y2="59307"/>
                        <a14:foregroundMark x1="66055" y1="57576" x2="66055" y2="57576"/>
                        <a14:foregroundMark x1="64220" y1="50216" x2="70642" y2="58874"/>
                        <a14:foregroundMark x1="75229" y1="66234" x2="75229" y2="66234"/>
                        <a14:foregroundMark x1="40826" y1="63203" x2="43578" y2="42424"/>
                        <a14:foregroundMark x1="74312" y1="67965" x2="45872" y2="43723"/>
                        <a14:foregroundMark x1="27064" y1="69264" x2="53211" y2="41991"/>
                        <a14:foregroundMark x1="51835" y1="3896" x2="58257" y2="23377"/>
                      </a14:backgroundRemoval>
                    </a14:imgEffect>
                  </a14:imgLayer>
                </a14:imgProps>
              </a:ext>
              <a:ext uri="{28A0092B-C50C-407E-A947-70E740481C1C}">
                <a14:useLocalDpi xmlns:a14="http://schemas.microsoft.com/office/drawing/2010/main"/>
              </a:ext>
            </a:extLst>
          </a:blip>
          <a:stretch>
            <a:fillRect/>
          </a:stretch>
        </p:blipFill>
        <p:spPr>
          <a:xfrm>
            <a:off x="2861849" y="1043080"/>
            <a:ext cx="1252952" cy="1327668"/>
          </a:xfrm>
          <a:prstGeom prst="rect">
            <a:avLst/>
          </a:prstGeom>
        </p:spPr>
      </p:pic>
      <p:pic>
        <p:nvPicPr>
          <p:cNvPr id="25" name="図 24"/>
          <p:cNvPicPr>
            <a:picLocks noChangeAspect="1"/>
          </p:cNvPicPr>
          <p:nvPr/>
        </p:nvPicPr>
        <p:blipFill>
          <a:blip r:embed="rId10" cstate="email">
            <a:extLst>
              <a:ext uri="{BEBA8EAE-BF5A-486C-A8C5-ECC9F3942E4B}">
                <a14:imgProps xmlns:a14="http://schemas.microsoft.com/office/drawing/2010/main">
                  <a14:imgLayer r:embed="rId11">
                    <a14:imgEffect>
                      <a14:backgroundRemoval t="481" b="100000" l="0" r="100000">
                        <a14:foregroundMark x1="71901" y1="21635" x2="75620" y2="62981"/>
                        <a14:foregroundMark x1="68595" y1="77404" x2="71074" y2="55769"/>
                        <a14:foregroundMark x1="73140" y1="77885" x2="74380" y2="53365"/>
                        <a14:foregroundMark x1="90909" y1="44712" x2="76446" y2="47596"/>
                        <a14:foregroundMark x1="46281" y1="39423" x2="26033" y2="42788"/>
                        <a14:foregroundMark x1="73967" y1="14904" x2="74380" y2="32692"/>
                      </a14:backgroundRemoval>
                    </a14:imgEffect>
                  </a14:imgLayer>
                </a14:imgProps>
              </a:ext>
              <a:ext uri="{28A0092B-C50C-407E-A947-70E740481C1C}">
                <a14:useLocalDpi xmlns:a14="http://schemas.microsoft.com/office/drawing/2010/main"/>
              </a:ext>
            </a:extLst>
          </a:blip>
          <a:stretch>
            <a:fillRect/>
          </a:stretch>
        </p:blipFill>
        <p:spPr>
          <a:xfrm>
            <a:off x="5297937" y="3256002"/>
            <a:ext cx="1292923" cy="1111273"/>
          </a:xfrm>
          <a:prstGeom prst="rect">
            <a:avLst/>
          </a:prstGeom>
        </p:spPr>
      </p:pic>
      <p:pic>
        <p:nvPicPr>
          <p:cNvPr id="26" name="図 25"/>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0" b="100000" l="27679" r="70536">
                        <a14:foregroundMark x1="32143" y1="18452" x2="29911" y2="2381"/>
                      </a14:backgroundRemoval>
                    </a14:imgEffect>
                    <a14:imgEffect>
                      <a14:colorTemperature colorTemp="11200"/>
                    </a14:imgEffect>
                  </a14:imgLayer>
                </a14:imgProps>
              </a:ext>
              <a:ext uri="{28A0092B-C50C-407E-A947-70E740481C1C}">
                <a14:useLocalDpi xmlns:a14="http://schemas.microsoft.com/office/drawing/2010/main"/>
              </a:ext>
            </a:extLst>
          </a:blip>
          <a:srcRect l="27352" r="29367"/>
          <a:stretch/>
        </p:blipFill>
        <p:spPr>
          <a:xfrm>
            <a:off x="3697910" y="2851300"/>
            <a:ext cx="990806" cy="1716911"/>
          </a:xfrm>
          <a:prstGeom prst="rect">
            <a:avLst/>
          </a:prstGeom>
        </p:spPr>
      </p:pic>
      <p:sp>
        <p:nvSpPr>
          <p:cNvPr id="29" name="線吹き出し 2 (枠付き) 28"/>
          <p:cNvSpPr/>
          <p:nvPr/>
        </p:nvSpPr>
        <p:spPr>
          <a:xfrm>
            <a:off x="190214" y="1389397"/>
            <a:ext cx="1995574" cy="1166858"/>
          </a:xfrm>
          <a:prstGeom prst="borderCallout2">
            <a:avLst>
              <a:gd name="adj1" fmla="val 83876"/>
              <a:gd name="adj2" fmla="val 150460"/>
              <a:gd name="adj3" fmla="val 49072"/>
              <a:gd name="adj4" fmla="val 116771"/>
              <a:gd name="adj5" fmla="val 48143"/>
              <a:gd name="adj6" fmla="val 99555"/>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打楽器タウン</a:t>
            </a:r>
            <a:endParaRPr lang="en-US" altLang="ja-JP" sz="2400" b="1" dirty="0" smtClean="0">
              <a:solidFill>
                <a:schemeClr val="tx1"/>
              </a:solidFill>
            </a:endParaRPr>
          </a:p>
        </p:txBody>
      </p:sp>
      <p:sp>
        <p:nvSpPr>
          <p:cNvPr id="30" name="角丸四角形 29"/>
          <p:cNvSpPr/>
          <p:nvPr/>
        </p:nvSpPr>
        <p:spPr>
          <a:xfrm>
            <a:off x="190214" y="1116338"/>
            <a:ext cx="1995574" cy="23328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350" b="1" dirty="0">
                <a:solidFill>
                  <a:schemeClr val="tx1"/>
                </a:solidFill>
              </a:rPr>
              <a:t>新治</a:t>
            </a:r>
          </a:p>
        </p:txBody>
      </p:sp>
      <p:sp>
        <p:nvSpPr>
          <p:cNvPr id="31" name="角丸四角形 30"/>
          <p:cNvSpPr/>
          <p:nvPr/>
        </p:nvSpPr>
        <p:spPr>
          <a:xfrm>
            <a:off x="6490364" y="1125863"/>
            <a:ext cx="1995574" cy="23328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350" b="1" dirty="0">
                <a:solidFill>
                  <a:schemeClr val="tx1"/>
                </a:solidFill>
              </a:rPr>
              <a:t>神立</a:t>
            </a:r>
          </a:p>
        </p:txBody>
      </p:sp>
      <p:sp>
        <p:nvSpPr>
          <p:cNvPr id="32" name="角丸四角形 31"/>
          <p:cNvSpPr/>
          <p:nvPr/>
        </p:nvSpPr>
        <p:spPr>
          <a:xfrm>
            <a:off x="392090" y="4266859"/>
            <a:ext cx="1995574" cy="23328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350" b="1" dirty="0">
                <a:solidFill>
                  <a:schemeClr val="tx1"/>
                </a:solidFill>
              </a:rPr>
              <a:t>荒川沖</a:t>
            </a:r>
          </a:p>
        </p:txBody>
      </p:sp>
      <p:sp>
        <p:nvSpPr>
          <p:cNvPr id="33" name="角丸四角形 32"/>
          <p:cNvSpPr/>
          <p:nvPr/>
        </p:nvSpPr>
        <p:spPr>
          <a:xfrm>
            <a:off x="6961522" y="3139363"/>
            <a:ext cx="1995574" cy="2332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350" b="1" dirty="0" smtClean="0">
                <a:solidFill>
                  <a:schemeClr val="tx1"/>
                </a:solidFill>
              </a:rPr>
              <a:t>おおつ野</a:t>
            </a:r>
            <a:endParaRPr lang="ja-JP" altLang="en-US" sz="1350" b="1" dirty="0">
              <a:solidFill>
                <a:schemeClr val="tx1"/>
              </a:solidFill>
            </a:endParaRPr>
          </a:p>
        </p:txBody>
      </p:sp>
      <p:sp>
        <p:nvSpPr>
          <p:cNvPr id="34" name="角丸四角形 33"/>
          <p:cNvSpPr/>
          <p:nvPr/>
        </p:nvSpPr>
        <p:spPr>
          <a:xfrm>
            <a:off x="5963735" y="5133240"/>
            <a:ext cx="1995574" cy="2332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350" b="1" dirty="0" smtClean="0">
                <a:solidFill>
                  <a:schemeClr val="tx1"/>
                </a:solidFill>
              </a:rPr>
              <a:t>中心市街地</a:t>
            </a:r>
            <a:endParaRPr lang="ja-JP" altLang="en-US" sz="1350" b="1" dirty="0">
              <a:solidFill>
                <a:schemeClr val="tx1"/>
              </a:solidFill>
            </a:endParaRPr>
          </a:p>
        </p:txBody>
      </p:sp>
      <p:sp>
        <p:nvSpPr>
          <p:cNvPr id="35" name="線吹き出し 2 (枠付き) 34"/>
          <p:cNvSpPr/>
          <p:nvPr/>
        </p:nvSpPr>
        <p:spPr>
          <a:xfrm>
            <a:off x="392090" y="4530393"/>
            <a:ext cx="1995574" cy="1166858"/>
          </a:xfrm>
          <a:prstGeom prst="borderCallout2">
            <a:avLst>
              <a:gd name="adj1" fmla="val 81823"/>
              <a:gd name="adj2" fmla="val 136933"/>
              <a:gd name="adj3" fmla="val 49072"/>
              <a:gd name="adj4" fmla="val 116771"/>
              <a:gd name="adj5" fmla="val 48143"/>
              <a:gd name="adj6" fmla="val 99555"/>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木管タウン</a:t>
            </a:r>
            <a:endParaRPr lang="en-US" altLang="ja-JP" sz="2400" b="1" dirty="0" smtClean="0">
              <a:solidFill>
                <a:schemeClr val="tx1"/>
              </a:solidFill>
            </a:endParaRPr>
          </a:p>
        </p:txBody>
      </p:sp>
      <p:sp>
        <p:nvSpPr>
          <p:cNvPr id="36" name="線吹き出し 2 (枠付き) 35"/>
          <p:cNvSpPr/>
          <p:nvPr/>
        </p:nvSpPr>
        <p:spPr>
          <a:xfrm>
            <a:off x="5963735" y="5406397"/>
            <a:ext cx="1995574" cy="1166858"/>
          </a:xfrm>
          <a:prstGeom prst="borderCallout2">
            <a:avLst>
              <a:gd name="adj1" fmla="val -87853"/>
              <a:gd name="adj2" fmla="val -61095"/>
              <a:gd name="adj3" fmla="val -87895"/>
              <a:gd name="adj4" fmla="val -41810"/>
              <a:gd name="adj5" fmla="val 49506"/>
              <a:gd name="adj6" fmla="val -1252"/>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指揮者タウン</a:t>
            </a:r>
            <a:endParaRPr lang="en-US" altLang="ja-JP" sz="2400" b="1" dirty="0" smtClean="0">
              <a:solidFill>
                <a:schemeClr val="tx1"/>
              </a:solidFill>
            </a:endParaRPr>
          </a:p>
        </p:txBody>
      </p:sp>
      <p:sp>
        <p:nvSpPr>
          <p:cNvPr id="37" name="線吹き出し 2 (枠付き) 36"/>
          <p:cNvSpPr/>
          <p:nvPr/>
        </p:nvSpPr>
        <p:spPr>
          <a:xfrm>
            <a:off x="6961522" y="3402372"/>
            <a:ext cx="1995574" cy="1166858"/>
          </a:xfrm>
          <a:prstGeom prst="borderCallout2">
            <a:avLst>
              <a:gd name="adj1" fmla="val 69946"/>
              <a:gd name="adj2" fmla="val -37618"/>
              <a:gd name="adj3" fmla="val 50436"/>
              <a:gd name="adj4" fmla="val -15114"/>
              <a:gd name="adj5" fmla="val 49506"/>
              <a:gd name="adj6" fmla="val -165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弦楽器タウン</a:t>
            </a:r>
            <a:endParaRPr lang="en-US" altLang="ja-JP" sz="2400" b="1" dirty="0" smtClean="0">
              <a:solidFill>
                <a:schemeClr val="tx1"/>
              </a:solidFill>
            </a:endParaRPr>
          </a:p>
        </p:txBody>
      </p:sp>
      <p:sp>
        <p:nvSpPr>
          <p:cNvPr id="38" name="線吹き出し 2 (枠付き) 37"/>
          <p:cNvSpPr/>
          <p:nvPr/>
        </p:nvSpPr>
        <p:spPr>
          <a:xfrm>
            <a:off x="6490364" y="1395661"/>
            <a:ext cx="1995574" cy="1166858"/>
          </a:xfrm>
          <a:prstGeom prst="borderCallout2">
            <a:avLst>
              <a:gd name="adj1" fmla="val 142470"/>
              <a:gd name="adj2" fmla="val -67870"/>
              <a:gd name="adj3" fmla="val 51118"/>
              <a:gd name="adj4" fmla="val -24677"/>
              <a:gd name="adj5" fmla="val 49506"/>
              <a:gd name="adj6" fmla="val -165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金管タウン</a:t>
            </a:r>
            <a:endParaRPr lang="en-US" altLang="ja-JP" sz="2400" b="1" dirty="0" smtClean="0">
              <a:solidFill>
                <a:schemeClr val="tx1"/>
              </a:solidFill>
            </a:endParaRPr>
          </a:p>
        </p:txBody>
      </p:sp>
    </p:spTree>
    <p:extLst>
      <p:ext uri="{BB962C8B-B14F-4D97-AF65-F5344CB8AC3E}">
        <p14:creationId xmlns:p14="http://schemas.microsoft.com/office/powerpoint/2010/main" val="17649957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テキスト ボックス 65"/>
          <p:cNvSpPr txBox="1"/>
          <p:nvPr/>
        </p:nvSpPr>
        <p:spPr>
          <a:xfrm>
            <a:off x="314479" y="926817"/>
            <a:ext cx="2339102" cy="523220"/>
          </a:xfrm>
          <a:prstGeom prst="rect">
            <a:avLst/>
          </a:prstGeom>
          <a:noFill/>
        </p:spPr>
        <p:txBody>
          <a:bodyPr wrap="none" rtlCol="0">
            <a:spAutoFit/>
          </a:bodyPr>
          <a:lstStyle/>
          <a:p>
            <a:r>
              <a:rPr lang="ja-JP" altLang="en-US" sz="2800" dirty="0" smtClean="0"/>
              <a:t>医職食住計画</a:t>
            </a:r>
            <a:endParaRPr lang="en-US" altLang="ja-JP" sz="2800" dirty="0" smtClean="0"/>
          </a:p>
        </p:txBody>
      </p:sp>
      <p:sp>
        <p:nvSpPr>
          <p:cNvPr id="64" name="フローチャート: 代替処理 15"/>
          <p:cNvSpPr/>
          <p:nvPr/>
        </p:nvSpPr>
        <p:spPr>
          <a:xfrm>
            <a:off x="1076708" y="5358772"/>
            <a:ext cx="2608018" cy="550191"/>
          </a:xfrm>
          <a:prstGeom prst="flowChartAlternateProcess">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a:solidFill>
                  <a:schemeClr val="tx1"/>
                </a:solidFill>
              </a:rPr>
              <a:t>食</a:t>
            </a:r>
          </a:p>
        </p:txBody>
      </p:sp>
      <p:grpSp>
        <p:nvGrpSpPr>
          <p:cNvPr id="7189" name="グループ化 7188"/>
          <p:cNvGrpSpPr/>
          <p:nvPr/>
        </p:nvGrpSpPr>
        <p:grpSpPr>
          <a:xfrm>
            <a:off x="2815633" y="990062"/>
            <a:ext cx="4874574" cy="5726946"/>
            <a:chOff x="2031608" y="623727"/>
            <a:chExt cx="4874574" cy="5726946"/>
          </a:xfrm>
        </p:grpSpPr>
        <p:grpSp>
          <p:nvGrpSpPr>
            <p:cNvPr id="7169" name="グループ化 7168"/>
            <p:cNvGrpSpPr/>
            <p:nvPr/>
          </p:nvGrpSpPr>
          <p:grpSpPr>
            <a:xfrm>
              <a:off x="2031608" y="623727"/>
              <a:ext cx="4874574" cy="5726946"/>
              <a:chOff x="2031608" y="623727"/>
              <a:chExt cx="4874574" cy="5726946"/>
            </a:xfrm>
          </p:grpSpPr>
          <p:sp>
            <p:nvSpPr>
              <p:cNvPr id="28" name="正方形/長方形 27"/>
              <p:cNvSpPr>
                <a:spLocks noChangeAspect="1"/>
              </p:cNvSpPr>
              <p:nvPr/>
            </p:nvSpPr>
            <p:spPr>
              <a:xfrm rot="20070305">
                <a:off x="2031608" y="623727"/>
                <a:ext cx="3848671" cy="5423874"/>
              </a:xfrm>
              <a:prstGeom prst="rect">
                <a:avLst/>
              </a:prstGeom>
              <a:blipFill>
                <a:blip r:embed="rId3" cstate="email">
                  <a:extLst>
                    <a:ext uri="{BEBA8EAE-BF5A-486C-A8C5-ECC9F3942E4B}">
                      <a14:imgProps xmlns:a14="http://schemas.microsoft.com/office/drawing/2010/main">
                        <a14:imgLayer r:embed="rId4">
                          <a14:imgEffect>
                            <a14:backgroundRemoval t="0" b="100000" l="0" r="100000">
                              <a14:foregroundMark x1="50887" y1="13454" x2="52660" y2="27601"/>
                              <a14:foregroundMark x1="17908" y1="19556" x2="21631" y2="21637"/>
                              <a14:foregroundMark x1="60638" y1="11096" x2="56738" y2="15257"/>
                              <a14:foregroundMark x1="83333" y1="21637" x2="45213" y2="2774"/>
                              <a14:foregroundMark x1="55851" y1="7767" x2="51773" y2="2635"/>
                              <a14:foregroundMark x1="45390" y1="2774" x2="34043" y2="1387"/>
                              <a14:foregroundMark x1="35461" y1="2219" x2="27482" y2="2358"/>
                              <a14:foregroundMark x1="28546" y1="2358" x2="5142" y2="5548"/>
                              <a14:foregroundMark x1="48227" y1="7490" x2="47695" y2="9847"/>
                              <a14:foregroundMark x1="30142" y1="4438" x2="28191" y2="6935"/>
                              <a14:foregroundMark x1="21986" y1="13731" x2="20035" y2="15950"/>
                              <a14:foregroundMark x1="43085" y1="49653" x2="39362" y2="59085"/>
                              <a14:foregroundMark x1="45745" y1="39112" x2="50000" y2="48128"/>
                              <a14:foregroundMark x1="24291" y1="75728" x2="46099" y2="75312"/>
                              <a14:foregroundMark x1="36348" y1="94591" x2="32979" y2="99861"/>
                              <a14:foregroundMark x1="51950" y1="2497" x2="57270" y2="2219"/>
                              <a14:foregroundMark x1="62057" y1="10264" x2="73404" y2="10125"/>
                              <a14:foregroundMark x1="82979" y1="21775" x2="90248" y2="22053"/>
                              <a14:foregroundMark x1="73050" y1="18863" x2="80319" y2="21637"/>
                              <a14:foregroundMark x1="15957" y1="5409" x2="20922" y2="4438"/>
                              <a14:foregroundMark x1="6383" y1="18585" x2="15780" y2="18447"/>
                              <a14:foregroundMark x1="22518" y1="26352" x2="31560" y2="26214"/>
                              <a14:foregroundMark x1="22518" y1="22330" x2="27128" y2="25520"/>
                              <a14:foregroundMark x1="39362" y1="28017" x2="47163" y2="27739"/>
                              <a14:foregroundMark x1="49113" y1="33010" x2="42730" y2="27739"/>
                              <a14:foregroundMark x1="22872" y1="90153" x2="18972" y2="93343"/>
                              <a14:foregroundMark x1="15248" y1="94175" x2="21277" y2="94036"/>
                            </a14:backgroundRemoval>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a:spLocks noChangeAspect="1"/>
              </p:cNvSpPr>
              <p:nvPr/>
            </p:nvSpPr>
            <p:spPr>
              <a:xfrm rot="20070305">
                <a:off x="4100219" y="4367439"/>
                <a:ext cx="2805963" cy="1983234"/>
              </a:xfrm>
              <a:prstGeom prst="rect">
                <a:avLst/>
              </a:prstGeom>
              <a:blipFill>
                <a:blip r:embed="rId5" cstate="email">
                  <a:extLst>
                    <a:ext uri="{BEBA8EAE-BF5A-486C-A8C5-ECC9F3942E4B}">
                      <a14:imgProps xmlns:a14="http://schemas.microsoft.com/office/drawing/2010/main">
                        <a14:imgLayer r:embed="rId6">
                          <a14:imgEffect>
                            <a14:backgroundRemoval t="383" b="100000" l="0" r="100000">
                              <a14:foregroundMark x1="49148" y1="36782" x2="54501" y2="47126"/>
                              <a14:foregroundMark x1="23844" y1="50192" x2="36983" y2="31801"/>
                              <a14:foregroundMark x1="34550" y1="59004" x2="41119" y2="45594"/>
                              <a14:foregroundMark x1="24088" y1="40996" x2="16788" y2="34100"/>
                            </a14:backgroundRemoval>
                          </a14:imgEffect>
                        </a14:imgLayer>
                      </a14:imgProps>
                    </a:ext>
                    <a:ext uri="{28A0092B-C50C-407E-A947-70E740481C1C}">
                      <a14:useLocalDpi xmlns:a14="http://schemas.microsoft.com/office/drawing/2010/main"/>
                    </a:ext>
                  </a:extLst>
                </a:blip>
                <a:srcRect/>
                <a:stretch>
                  <a:fillRect r="154" b="10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180" name="フリーフォーム 7179"/>
            <p:cNvSpPr/>
            <p:nvPr/>
          </p:nvSpPr>
          <p:spPr>
            <a:xfrm>
              <a:off x="3740258" y="3161654"/>
              <a:ext cx="904067" cy="1146875"/>
            </a:xfrm>
            <a:custGeom>
              <a:avLst/>
              <a:gdLst>
                <a:gd name="connsiteX0" fmla="*/ 175647 w 904067"/>
                <a:gd name="connsiteY0" fmla="*/ 30997 h 1146875"/>
                <a:gd name="connsiteX1" fmla="*/ 258305 w 904067"/>
                <a:gd name="connsiteY1" fmla="*/ 0 h 1146875"/>
                <a:gd name="connsiteX2" fmla="*/ 356461 w 904067"/>
                <a:gd name="connsiteY2" fmla="*/ 30997 h 1146875"/>
                <a:gd name="connsiteX3" fmla="*/ 382291 w 904067"/>
                <a:gd name="connsiteY3" fmla="*/ 108488 h 1146875"/>
                <a:gd name="connsiteX4" fmla="*/ 444284 w 904067"/>
                <a:gd name="connsiteY4" fmla="*/ 134319 h 1146875"/>
                <a:gd name="connsiteX5" fmla="*/ 635430 w 904067"/>
                <a:gd name="connsiteY5" fmla="*/ 346129 h 1146875"/>
                <a:gd name="connsiteX6" fmla="*/ 754250 w 904067"/>
                <a:gd name="connsiteY6" fmla="*/ 676760 h 1146875"/>
                <a:gd name="connsiteX7" fmla="*/ 743918 w 904067"/>
                <a:gd name="connsiteY7" fmla="*/ 785248 h 1146875"/>
                <a:gd name="connsiteX8" fmla="*/ 904067 w 904067"/>
                <a:gd name="connsiteY8" fmla="*/ 1022888 h 1146875"/>
                <a:gd name="connsiteX9" fmla="*/ 842074 w 904067"/>
                <a:gd name="connsiteY9" fmla="*/ 1038387 h 1146875"/>
                <a:gd name="connsiteX10" fmla="*/ 842074 w 904067"/>
                <a:gd name="connsiteY10" fmla="*/ 1074549 h 1146875"/>
                <a:gd name="connsiteX11" fmla="*/ 552773 w 904067"/>
                <a:gd name="connsiteY11" fmla="*/ 1146875 h 1146875"/>
                <a:gd name="connsiteX12" fmla="*/ 454617 w 904067"/>
                <a:gd name="connsiteY12" fmla="*/ 873071 h 1146875"/>
                <a:gd name="connsiteX13" fmla="*/ 51661 w 904067"/>
                <a:gd name="connsiteY13" fmla="*/ 986726 h 1146875"/>
                <a:gd name="connsiteX14" fmla="*/ 0 w 904067"/>
                <a:gd name="connsiteY14" fmla="*/ 795580 h 1146875"/>
                <a:gd name="connsiteX15" fmla="*/ 397789 w 904067"/>
                <a:gd name="connsiteY15" fmla="*/ 692258 h 1146875"/>
                <a:gd name="connsiteX16" fmla="*/ 175647 w 904067"/>
                <a:gd name="connsiteY16" fmla="*/ 30997 h 114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067" h="1146875">
                  <a:moveTo>
                    <a:pt x="175647" y="30997"/>
                  </a:moveTo>
                  <a:lnTo>
                    <a:pt x="258305" y="0"/>
                  </a:lnTo>
                  <a:lnTo>
                    <a:pt x="356461" y="30997"/>
                  </a:lnTo>
                  <a:lnTo>
                    <a:pt x="382291" y="108488"/>
                  </a:lnTo>
                  <a:lnTo>
                    <a:pt x="444284" y="134319"/>
                  </a:lnTo>
                  <a:lnTo>
                    <a:pt x="635430" y="346129"/>
                  </a:lnTo>
                  <a:lnTo>
                    <a:pt x="754250" y="676760"/>
                  </a:lnTo>
                  <a:lnTo>
                    <a:pt x="743918" y="785248"/>
                  </a:lnTo>
                  <a:lnTo>
                    <a:pt x="904067" y="1022888"/>
                  </a:lnTo>
                  <a:lnTo>
                    <a:pt x="842074" y="1038387"/>
                  </a:lnTo>
                  <a:lnTo>
                    <a:pt x="842074" y="1074549"/>
                  </a:lnTo>
                  <a:lnTo>
                    <a:pt x="552773" y="1146875"/>
                  </a:lnTo>
                  <a:lnTo>
                    <a:pt x="454617" y="873071"/>
                  </a:lnTo>
                  <a:lnTo>
                    <a:pt x="51661" y="986726"/>
                  </a:lnTo>
                  <a:lnTo>
                    <a:pt x="0" y="795580"/>
                  </a:lnTo>
                  <a:lnTo>
                    <a:pt x="397789" y="692258"/>
                  </a:lnTo>
                  <a:lnTo>
                    <a:pt x="175647" y="30997"/>
                  </a:ln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7185" name="フリーフォーム 7184"/>
            <p:cNvSpPr/>
            <p:nvPr/>
          </p:nvSpPr>
          <p:spPr>
            <a:xfrm>
              <a:off x="5713708" y="5450237"/>
              <a:ext cx="718089" cy="552773"/>
            </a:xfrm>
            <a:custGeom>
              <a:avLst/>
              <a:gdLst>
                <a:gd name="connsiteX0" fmla="*/ 134319 w 718089"/>
                <a:gd name="connsiteY0" fmla="*/ 0 h 552773"/>
                <a:gd name="connsiteX1" fmla="*/ 666428 w 718089"/>
                <a:gd name="connsiteY1" fmla="*/ 180814 h 552773"/>
                <a:gd name="connsiteX2" fmla="*/ 718089 w 718089"/>
                <a:gd name="connsiteY2" fmla="*/ 304800 h 552773"/>
                <a:gd name="connsiteX3" fmla="*/ 676760 w 718089"/>
                <a:gd name="connsiteY3" fmla="*/ 366794 h 552773"/>
                <a:gd name="connsiteX4" fmla="*/ 707756 w 718089"/>
                <a:gd name="connsiteY4" fmla="*/ 423621 h 552773"/>
                <a:gd name="connsiteX5" fmla="*/ 707756 w 718089"/>
                <a:gd name="connsiteY5" fmla="*/ 485614 h 552773"/>
                <a:gd name="connsiteX6" fmla="*/ 635431 w 718089"/>
                <a:gd name="connsiteY6" fmla="*/ 552773 h 552773"/>
                <a:gd name="connsiteX7" fmla="*/ 511445 w 718089"/>
                <a:gd name="connsiteY7" fmla="*/ 532109 h 552773"/>
                <a:gd name="connsiteX8" fmla="*/ 470116 w 718089"/>
                <a:gd name="connsiteY8" fmla="*/ 547607 h 552773"/>
                <a:gd name="connsiteX9" fmla="*/ 366794 w 718089"/>
                <a:gd name="connsiteY9" fmla="*/ 511444 h 552773"/>
                <a:gd name="connsiteX10" fmla="*/ 361628 w 718089"/>
                <a:gd name="connsiteY10" fmla="*/ 542441 h 552773"/>
                <a:gd name="connsiteX11" fmla="*/ 330631 w 718089"/>
                <a:gd name="connsiteY11" fmla="*/ 521777 h 552773"/>
                <a:gd name="connsiteX12" fmla="*/ 315133 w 718089"/>
                <a:gd name="connsiteY12" fmla="*/ 490780 h 552773"/>
                <a:gd name="connsiteX13" fmla="*/ 309967 w 718089"/>
                <a:gd name="connsiteY13" fmla="*/ 475282 h 552773"/>
                <a:gd name="connsiteX14" fmla="*/ 289302 w 718089"/>
                <a:gd name="connsiteY14" fmla="*/ 475282 h 552773"/>
                <a:gd name="connsiteX15" fmla="*/ 263472 w 718089"/>
                <a:gd name="connsiteY15" fmla="*/ 495946 h 552773"/>
                <a:gd name="connsiteX16" fmla="*/ 247973 w 718089"/>
                <a:gd name="connsiteY16" fmla="*/ 475282 h 552773"/>
                <a:gd name="connsiteX17" fmla="*/ 237641 w 718089"/>
                <a:gd name="connsiteY17" fmla="*/ 449451 h 552773"/>
                <a:gd name="connsiteX18" fmla="*/ 165316 w 718089"/>
                <a:gd name="connsiteY18" fmla="*/ 501112 h 552773"/>
                <a:gd name="connsiteX19" fmla="*/ 61994 w 718089"/>
                <a:gd name="connsiteY19" fmla="*/ 444285 h 552773"/>
                <a:gd name="connsiteX20" fmla="*/ 25831 w 718089"/>
                <a:gd name="connsiteY20" fmla="*/ 464949 h 552773"/>
                <a:gd name="connsiteX21" fmla="*/ 0 w 718089"/>
                <a:gd name="connsiteY21" fmla="*/ 428787 h 552773"/>
                <a:gd name="connsiteX22" fmla="*/ 30997 w 718089"/>
                <a:gd name="connsiteY22" fmla="*/ 377126 h 552773"/>
                <a:gd name="connsiteX23" fmla="*/ 51661 w 718089"/>
                <a:gd name="connsiteY23" fmla="*/ 377126 h 552773"/>
                <a:gd name="connsiteX24" fmla="*/ 165316 w 718089"/>
                <a:gd name="connsiteY24" fmla="*/ 149817 h 552773"/>
                <a:gd name="connsiteX25" fmla="*/ 103323 w 718089"/>
                <a:gd name="connsiteY25" fmla="*/ 123987 h 552773"/>
                <a:gd name="connsiteX26" fmla="*/ 134319 w 718089"/>
                <a:gd name="connsiteY26" fmla="*/ 0 h 5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8089" h="552773">
                  <a:moveTo>
                    <a:pt x="134319" y="0"/>
                  </a:moveTo>
                  <a:lnTo>
                    <a:pt x="666428" y="180814"/>
                  </a:lnTo>
                  <a:lnTo>
                    <a:pt x="718089" y="304800"/>
                  </a:lnTo>
                  <a:lnTo>
                    <a:pt x="676760" y="366794"/>
                  </a:lnTo>
                  <a:lnTo>
                    <a:pt x="707756" y="423621"/>
                  </a:lnTo>
                  <a:lnTo>
                    <a:pt x="707756" y="485614"/>
                  </a:lnTo>
                  <a:lnTo>
                    <a:pt x="635431" y="552773"/>
                  </a:lnTo>
                  <a:lnTo>
                    <a:pt x="511445" y="532109"/>
                  </a:lnTo>
                  <a:lnTo>
                    <a:pt x="470116" y="547607"/>
                  </a:lnTo>
                  <a:lnTo>
                    <a:pt x="366794" y="511444"/>
                  </a:lnTo>
                  <a:lnTo>
                    <a:pt x="361628" y="542441"/>
                  </a:lnTo>
                  <a:lnTo>
                    <a:pt x="330631" y="521777"/>
                  </a:lnTo>
                  <a:lnTo>
                    <a:pt x="315133" y="490780"/>
                  </a:lnTo>
                  <a:lnTo>
                    <a:pt x="309967" y="475282"/>
                  </a:lnTo>
                  <a:lnTo>
                    <a:pt x="289302" y="475282"/>
                  </a:lnTo>
                  <a:lnTo>
                    <a:pt x="263472" y="495946"/>
                  </a:lnTo>
                  <a:lnTo>
                    <a:pt x="247973" y="475282"/>
                  </a:lnTo>
                  <a:lnTo>
                    <a:pt x="237641" y="449451"/>
                  </a:lnTo>
                  <a:lnTo>
                    <a:pt x="165316" y="501112"/>
                  </a:lnTo>
                  <a:lnTo>
                    <a:pt x="61994" y="444285"/>
                  </a:lnTo>
                  <a:lnTo>
                    <a:pt x="25831" y="464949"/>
                  </a:lnTo>
                  <a:lnTo>
                    <a:pt x="0" y="428787"/>
                  </a:lnTo>
                  <a:lnTo>
                    <a:pt x="30997" y="377126"/>
                  </a:lnTo>
                  <a:lnTo>
                    <a:pt x="51661" y="377126"/>
                  </a:lnTo>
                  <a:lnTo>
                    <a:pt x="165316" y="149817"/>
                  </a:lnTo>
                  <a:lnTo>
                    <a:pt x="103323" y="123987"/>
                  </a:lnTo>
                  <a:lnTo>
                    <a:pt x="134319" y="0"/>
                  </a:lnTo>
                  <a:close/>
                </a:path>
              </a:pathLst>
            </a:custGeom>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7186" name="フリーフォーム 7185"/>
            <p:cNvSpPr/>
            <p:nvPr/>
          </p:nvSpPr>
          <p:spPr>
            <a:xfrm>
              <a:off x="4303363" y="4246536"/>
              <a:ext cx="1524000" cy="1720311"/>
            </a:xfrm>
            <a:custGeom>
              <a:avLst/>
              <a:gdLst>
                <a:gd name="connsiteX0" fmla="*/ 232474 w 1524000"/>
                <a:gd name="connsiteY0" fmla="*/ 1477505 h 1720311"/>
                <a:gd name="connsiteX1" fmla="*/ 237640 w 1524000"/>
                <a:gd name="connsiteY1" fmla="*/ 1208867 h 1720311"/>
                <a:gd name="connsiteX2" fmla="*/ 196312 w 1524000"/>
                <a:gd name="connsiteY2" fmla="*/ 687091 h 1720311"/>
                <a:gd name="connsiteX3" fmla="*/ 160149 w 1524000"/>
                <a:gd name="connsiteY3" fmla="*/ 557939 h 1720311"/>
                <a:gd name="connsiteX4" fmla="*/ 0 w 1524000"/>
                <a:gd name="connsiteY4" fmla="*/ 72325 h 1720311"/>
                <a:gd name="connsiteX5" fmla="*/ 299634 w 1524000"/>
                <a:gd name="connsiteY5" fmla="*/ 5166 h 1720311"/>
                <a:gd name="connsiteX6" fmla="*/ 335796 w 1524000"/>
                <a:gd name="connsiteY6" fmla="*/ 46495 h 1720311"/>
                <a:gd name="connsiteX7" fmla="*/ 361627 w 1524000"/>
                <a:gd name="connsiteY7" fmla="*/ 0 h 1720311"/>
                <a:gd name="connsiteX8" fmla="*/ 377125 w 1524000"/>
                <a:gd name="connsiteY8" fmla="*/ 139484 h 1720311"/>
                <a:gd name="connsiteX9" fmla="*/ 423620 w 1524000"/>
                <a:gd name="connsiteY9" fmla="*/ 165315 h 1720311"/>
                <a:gd name="connsiteX10" fmla="*/ 485613 w 1524000"/>
                <a:gd name="connsiteY10" fmla="*/ 149817 h 1720311"/>
                <a:gd name="connsiteX11" fmla="*/ 516610 w 1524000"/>
                <a:gd name="connsiteY11" fmla="*/ 201478 h 1720311"/>
                <a:gd name="connsiteX12" fmla="*/ 583769 w 1524000"/>
                <a:gd name="connsiteY12" fmla="*/ 211810 h 1720311"/>
                <a:gd name="connsiteX13" fmla="*/ 656095 w 1524000"/>
                <a:gd name="connsiteY13" fmla="*/ 232474 h 1720311"/>
                <a:gd name="connsiteX14" fmla="*/ 650929 w 1524000"/>
                <a:gd name="connsiteY14" fmla="*/ 268637 h 1720311"/>
                <a:gd name="connsiteX15" fmla="*/ 676759 w 1524000"/>
                <a:gd name="connsiteY15" fmla="*/ 299633 h 1720311"/>
                <a:gd name="connsiteX16" fmla="*/ 666427 w 1524000"/>
                <a:gd name="connsiteY16" fmla="*/ 320298 h 1720311"/>
                <a:gd name="connsiteX17" fmla="*/ 774915 w 1524000"/>
                <a:gd name="connsiteY17" fmla="*/ 366793 h 1720311"/>
                <a:gd name="connsiteX18" fmla="*/ 836908 w 1524000"/>
                <a:gd name="connsiteY18" fmla="*/ 278969 h 1720311"/>
                <a:gd name="connsiteX19" fmla="*/ 971227 w 1524000"/>
                <a:gd name="connsiteY19" fmla="*/ 377125 h 1720311"/>
                <a:gd name="connsiteX20" fmla="*/ 1074549 w 1524000"/>
                <a:gd name="connsiteY20" fmla="*/ 377125 h 1720311"/>
                <a:gd name="connsiteX21" fmla="*/ 1157206 w 1524000"/>
                <a:gd name="connsiteY21" fmla="*/ 408122 h 1720311"/>
                <a:gd name="connsiteX22" fmla="*/ 1208868 w 1524000"/>
                <a:gd name="connsiteY22" fmla="*/ 454617 h 1720311"/>
                <a:gd name="connsiteX23" fmla="*/ 1286359 w 1524000"/>
                <a:gd name="connsiteY23" fmla="*/ 625098 h 1720311"/>
                <a:gd name="connsiteX24" fmla="*/ 1090047 w 1524000"/>
                <a:gd name="connsiteY24" fmla="*/ 940230 h 1720311"/>
                <a:gd name="connsiteX25" fmla="*/ 1524000 w 1524000"/>
                <a:gd name="connsiteY25" fmla="*/ 1203701 h 1720311"/>
                <a:gd name="connsiteX26" fmla="*/ 1482671 w 1524000"/>
                <a:gd name="connsiteY26" fmla="*/ 1374183 h 1720311"/>
                <a:gd name="connsiteX27" fmla="*/ 1462006 w 1524000"/>
                <a:gd name="connsiteY27" fmla="*/ 1374183 h 1720311"/>
                <a:gd name="connsiteX28" fmla="*/ 1462006 w 1524000"/>
                <a:gd name="connsiteY28" fmla="*/ 1374183 h 1720311"/>
                <a:gd name="connsiteX29" fmla="*/ 1451674 w 1524000"/>
                <a:gd name="connsiteY29" fmla="*/ 1431010 h 1720311"/>
                <a:gd name="connsiteX30" fmla="*/ 1405179 w 1524000"/>
                <a:gd name="connsiteY30" fmla="*/ 1405179 h 1720311"/>
                <a:gd name="connsiteX31" fmla="*/ 1317356 w 1524000"/>
                <a:gd name="connsiteY31" fmla="*/ 1327688 h 1720311"/>
                <a:gd name="connsiteX32" fmla="*/ 1281193 w 1524000"/>
                <a:gd name="connsiteY32" fmla="*/ 1353518 h 1720311"/>
                <a:gd name="connsiteX33" fmla="*/ 1053884 w 1524000"/>
                <a:gd name="connsiteY33" fmla="*/ 1265695 h 1720311"/>
                <a:gd name="connsiteX34" fmla="*/ 986725 w 1524000"/>
                <a:gd name="connsiteY34" fmla="*/ 1281193 h 1720311"/>
                <a:gd name="connsiteX35" fmla="*/ 960895 w 1524000"/>
                <a:gd name="connsiteY35" fmla="*/ 1276027 h 1720311"/>
                <a:gd name="connsiteX36" fmla="*/ 878237 w 1524000"/>
                <a:gd name="connsiteY36" fmla="*/ 1451674 h 1720311"/>
                <a:gd name="connsiteX37" fmla="*/ 769749 w 1524000"/>
                <a:gd name="connsiteY37" fmla="*/ 1591159 h 1720311"/>
                <a:gd name="connsiteX38" fmla="*/ 697423 w 1524000"/>
                <a:gd name="connsiteY38" fmla="*/ 1720311 h 1720311"/>
                <a:gd name="connsiteX39" fmla="*/ 413288 w 1524000"/>
                <a:gd name="connsiteY39" fmla="*/ 1591159 h 1720311"/>
                <a:gd name="connsiteX40" fmla="*/ 361627 w 1524000"/>
                <a:gd name="connsiteY40" fmla="*/ 1467172 h 1720311"/>
                <a:gd name="connsiteX41" fmla="*/ 232474 w 1524000"/>
                <a:gd name="connsiteY41" fmla="*/ 1477505 h 172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24000" h="1720311">
                  <a:moveTo>
                    <a:pt x="232474" y="1477505"/>
                  </a:moveTo>
                  <a:lnTo>
                    <a:pt x="237640" y="1208867"/>
                  </a:lnTo>
                  <a:lnTo>
                    <a:pt x="196312" y="687091"/>
                  </a:lnTo>
                  <a:lnTo>
                    <a:pt x="160149" y="557939"/>
                  </a:lnTo>
                  <a:lnTo>
                    <a:pt x="0" y="72325"/>
                  </a:lnTo>
                  <a:lnTo>
                    <a:pt x="299634" y="5166"/>
                  </a:lnTo>
                  <a:lnTo>
                    <a:pt x="335796" y="46495"/>
                  </a:lnTo>
                  <a:lnTo>
                    <a:pt x="361627" y="0"/>
                  </a:lnTo>
                  <a:lnTo>
                    <a:pt x="377125" y="139484"/>
                  </a:lnTo>
                  <a:lnTo>
                    <a:pt x="423620" y="165315"/>
                  </a:lnTo>
                  <a:lnTo>
                    <a:pt x="485613" y="149817"/>
                  </a:lnTo>
                  <a:lnTo>
                    <a:pt x="516610" y="201478"/>
                  </a:lnTo>
                  <a:lnTo>
                    <a:pt x="583769" y="211810"/>
                  </a:lnTo>
                  <a:lnTo>
                    <a:pt x="656095" y="232474"/>
                  </a:lnTo>
                  <a:lnTo>
                    <a:pt x="650929" y="268637"/>
                  </a:lnTo>
                  <a:lnTo>
                    <a:pt x="676759" y="299633"/>
                  </a:lnTo>
                  <a:lnTo>
                    <a:pt x="666427" y="320298"/>
                  </a:lnTo>
                  <a:lnTo>
                    <a:pt x="774915" y="366793"/>
                  </a:lnTo>
                  <a:lnTo>
                    <a:pt x="836908" y="278969"/>
                  </a:lnTo>
                  <a:lnTo>
                    <a:pt x="971227" y="377125"/>
                  </a:lnTo>
                  <a:lnTo>
                    <a:pt x="1074549" y="377125"/>
                  </a:lnTo>
                  <a:lnTo>
                    <a:pt x="1157206" y="408122"/>
                  </a:lnTo>
                  <a:lnTo>
                    <a:pt x="1208868" y="454617"/>
                  </a:lnTo>
                  <a:lnTo>
                    <a:pt x="1286359" y="625098"/>
                  </a:lnTo>
                  <a:lnTo>
                    <a:pt x="1090047" y="940230"/>
                  </a:lnTo>
                  <a:lnTo>
                    <a:pt x="1524000" y="1203701"/>
                  </a:lnTo>
                  <a:lnTo>
                    <a:pt x="1482671" y="1374183"/>
                  </a:lnTo>
                  <a:lnTo>
                    <a:pt x="1462006" y="1374183"/>
                  </a:lnTo>
                  <a:lnTo>
                    <a:pt x="1462006" y="1374183"/>
                  </a:lnTo>
                  <a:lnTo>
                    <a:pt x="1451674" y="1431010"/>
                  </a:lnTo>
                  <a:lnTo>
                    <a:pt x="1405179" y="1405179"/>
                  </a:lnTo>
                  <a:lnTo>
                    <a:pt x="1317356" y="1327688"/>
                  </a:lnTo>
                  <a:lnTo>
                    <a:pt x="1281193" y="1353518"/>
                  </a:lnTo>
                  <a:lnTo>
                    <a:pt x="1053884" y="1265695"/>
                  </a:lnTo>
                  <a:lnTo>
                    <a:pt x="986725" y="1281193"/>
                  </a:lnTo>
                  <a:lnTo>
                    <a:pt x="960895" y="1276027"/>
                  </a:lnTo>
                  <a:lnTo>
                    <a:pt x="878237" y="1451674"/>
                  </a:lnTo>
                  <a:lnTo>
                    <a:pt x="769749" y="1591159"/>
                  </a:lnTo>
                  <a:lnTo>
                    <a:pt x="697423" y="1720311"/>
                  </a:lnTo>
                  <a:lnTo>
                    <a:pt x="413288" y="1591159"/>
                  </a:lnTo>
                  <a:lnTo>
                    <a:pt x="361627" y="1467172"/>
                  </a:lnTo>
                  <a:lnTo>
                    <a:pt x="232474" y="1477505"/>
                  </a:lnTo>
                  <a:close/>
                </a:path>
              </a:pathLst>
            </a:custGeom>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grpSp>
      <p:sp>
        <p:nvSpPr>
          <p:cNvPr id="13" name="線吹き出し 2 (枠付き) 12"/>
          <p:cNvSpPr/>
          <p:nvPr/>
        </p:nvSpPr>
        <p:spPr>
          <a:xfrm>
            <a:off x="6658721" y="3016491"/>
            <a:ext cx="2142521" cy="488377"/>
          </a:xfrm>
          <a:prstGeom prst="borderCallout2">
            <a:avLst>
              <a:gd name="adj1" fmla="val 50444"/>
              <a:gd name="adj2" fmla="val -362"/>
              <a:gd name="adj3" fmla="val 51046"/>
              <a:gd name="adj4" fmla="val -33350"/>
              <a:gd name="adj5" fmla="val 245000"/>
              <a:gd name="adj6" fmla="val -69446"/>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dirty="0" smtClean="0">
                <a:solidFill>
                  <a:sysClr val="windowText" lastClr="000000"/>
                </a:solidFill>
              </a:rPr>
              <a:t>　　　スーパーまるも</a:t>
            </a:r>
            <a:endParaRPr lang="ja-JP" altLang="en-US" dirty="0">
              <a:solidFill>
                <a:sysClr val="windowText" lastClr="000000"/>
              </a:solidFill>
            </a:endParaRPr>
          </a:p>
        </p:txBody>
      </p:sp>
      <p:sp>
        <p:nvSpPr>
          <p:cNvPr id="36" name="線吹き出し 2 (枠付き) 35"/>
          <p:cNvSpPr/>
          <p:nvPr/>
        </p:nvSpPr>
        <p:spPr>
          <a:xfrm>
            <a:off x="1076709" y="5922360"/>
            <a:ext cx="2608017" cy="518281"/>
          </a:xfrm>
          <a:prstGeom prst="borderCallout2">
            <a:avLst>
              <a:gd name="adj1" fmla="val 80726"/>
              <a:gd name="adj2" fmla="val 100889"/>
              <a:gd name="adj3" fmla="val 83514"/>
              <a:gd name="adj4" fmla="val 210021"/>
              <a:gd name="adj5" fmla="val 33716"/>
              <a:gd name="adj6" fmla="val 21772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b="1" dirty="0" smtClean="0">
                <a:solidFill>
                  <a:sysClr val="windowText" lastClr="000000"/>
                </a:solidFill>
              </a:rPr>
              <a:t>　　 土浦野菜センター</a:t>
            </a:r>
            <a:endParaRPr lang="ja-JP" altLang="en-US" sz="2000" b="1" dirty="0">
              <a:solidFill>
                <a:sysClr val="windowText" lastClr="000000"/>
              </a:solidFill>
            </a:endParaRPr>
          </a:p>
        </p:txBody>
      </p:sp>
      <p:sp>
        <p:nvSpPr>
          <p:cNvPr id="45" name="線吹き出し 2 (枠付き) 44"/>
          <p:cNvSpPr/>
          <p:nvPr/>
        </p:nvSpPr>
        <p:spPr>
          <a:xfrm>
            <a:off x="7033265" y="4422648"/>
            <a:ext cx="1790789" cy="541961"/>
          </a:xfrm>
          <a:prstGeom prst="borderCallout2">
            <a:avLst>
              <a:gd name="adj1" fmla="val 20342"/>
              <a:gd name="adj2" fmla="val -5763"/>
              <a:gd name="adj3" fmla="val 21268"/>
              <a:gd name="adj4" fmla="val -14502"/>
              <a:gd name="adj5" fmla="val 151390"/>
              <a:gd name="adj6" fmla="val -55468"/>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dirty="0" smtClean="0">
                <a:solidFill>
                  <a:sysClr val="windowText" lastClr="000000"/>
                </a:solidFill>
              </a:rPr>
              <a:t>　　  新協同病院</a:t>
            </a:r>
            <a:endParaRPr lang="ja-JP" altLang="en-US" dirty="0">
              <a:solidFill>
                <a:sysClr val="windowText" lastClr="000000"/>
              </a:solidFill>
            </a:endParaRPr>
          </a:p>
        </p:txBody>
      </p:sp>
      <p:pic>
        <p:nvPicPr>
          <p:cNvPr id="6" name="図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1569" y="3026492"/>
            <a:ext cx="454351" cy="454351"/>
          </a:xfrm>
          <a:prstGeom prst="rect">
            <a:avLst/>
          </a:prstGeom>
        </p:spPr>
      </p:pic>
      <p:sp>
        <p:nvSpPr>
          <p:cNvPr id="35" name="角丸四角形 34"/>
          <p:cNvSpPr/>
          <p:nvPr/>
        </p:nvSpPr>
        <p:spPr>
          <a:xfrm>
            <a:off x="55875" y="158731"/>
            <a:ext cx="9016796" cy="46398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弦楽器</a:t>
            </a:r>
            <a:r>
              <a:rPr lang="ja-JP" altLang="en-US" sz="2400" b="1" dirty="0" smtClean="0">
                <a:solidFill>
                  <a:schemeClr val="tx1"/>
                </a:solidFill>
              </a:rPr>
              <a:t>タウン　おおつ野</a:t>
            </a:r>
            <a:endParaRPr lang="ja-JP" altLang="en-US" sz="2400" b="1" dirty="0">
              <a:solidFill>
                <a:schemeClr val="tx1"/>
              </a:solidFill>
            </a:endParaRPr>
          </a:p>
        </p:txBody>
      </p:sp>
      <p:sp>
        <p:nvSpPr>
          <p:cNvPr id="37" name="正方形/長方形 36"/>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40" name="図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56754" y="4468834"/>
            <a:ext cx="454351" cy="454351"/>
          </a:xfrm>
          <a:prstGeom prst="rect">
            <a:avLst/>
          </a:prstGeom>
        </p:spPr>
      </p:pic>
      <p:pic>
        <p:nvPicPr>
          <p:cNvPr id="41" name="図 4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6926" y="5968010"/>
            <a:ext cx="454351" cy="454351"/>
          </a:xfrm>
          <a:prstGeom prst="rect">
            <a:avLst/>
          </a:prstGeom>
        </p:spPr>
      </p:pic>
      <p:sp>
        <p:nvSpPr>
          <p:cNvPr id="29" name="線吹き出し 2 (枠付き) 28"/>
          <p:cNvSpPr/>
          <p:nvPr/>
        </p:nvSpPr>
        <p:spPr>
          <a:xfrm>
            <a:off x="503854" y="2340428"/>
            <a:ext cx="3173122" cy="1886019"/>
          </a:xfrm>
          <a:prstGeom prst="borderCallout2">
            <a:avLst>
              <a:gd name="adj1" fmla="val 48729"/>
              <a:gd name="adj2" fmla="val 98908"/>
              <a:gd name="adj3" fmla="val 49111"/>
              <a:gd name="adj4" fmla="val 105108"/>
              <a:gd name="adj5" fmla="val 114482"/>
              <a:gd name="adj6" fmla="val 118246"/>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土浦市内からの移住</a:t>
            </a:r>
            <a:endParaRPr lang="en-US" altLang="ja-JP" sz="2400" dirty="0">
              <a:solidFill>
                <a:schemeClr val="tx1"/>
              </a:solidFill>
            </a:endParaRPr>
          </a:p>
          <a:p>
            <a:pPr algn="ctr"/>
            <a:r>
              <a:rPr lang="ja-JP" altLang="en-US" sz="2400" dirty="0">
                <a:solidFill>
                  <a:schemeClr val="tx1"/>
                </a:solidFill>
              </a:rPr>
              <a:t>＋</a:t>
            </a:r>
            <a:endParaRPr lang="en-US" altLang="ja-JP" sz="2400" dirty="0">
              <a:solidFill>
                <a:schemeClr val="tx1"/>
              </a:solidFill>
            </a:endParaRPr>
          </a:p>
          <a:p>
            <a:pPr algn="ctr"/>
            <a:r>
              <a:rPr lang="ja-JP" altLang="en-US" sz="2400" dirty="0">
                <a:solidFill>
                  <a:schemeClr val="tx1"/>
                </a:solidFill>
              </a:rPr>
              <a:t>福島県からの</a:t>
            </a:r>
            <a:r>
              <a:rPr lang="ja-JP" altLang="en-US" sz="2400" dirty="0" smtClean="0">
                <a:solidFill>
                  <a:schemeClr val="tx1"/>
                </a:solidFill>
              </a:rPr>
              <a:t>移住</a:t>
            </a:r>
            <a:endParaRPr lang="en-US" altLang="ja-JP" sz="2400" dirty="0">
              <a:solidFill>
                <a:schemeClr val="tx1"/>
              </a:solidFill>
            </a:endParaRPr>
          </a:p>
        </p:txBody>
      </p:sp>
      <p:sp>
        <p:nvSpPr>
          <p:cNvPr id="31" name="フローチャート: 代替処理 15"/>
          <p:cNvSpPr/>
          <p:nvPr/>
        </p:nvSpPr>
        <p:spPr>
          <a:xfrm>
            <a:off x="463206" y="1754794"/>
            <a:ext cx="3217853" cy="554101"/>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solidFill>
                  <a:schemeClr val="tx1"/>
                </a:solidFill>
              </a:rPr>
              <a:t>住</a:t>
            </a:r>
          </a:p>
        </p:txBody>
      </p:sp>
      <p:sp>
        <p:nvSpPr>
          <p:cNvPr id="32" name="フローチャート: 代替処理 15"/>
          <p:cNvSpPr/>
          <p:nvPr/>
        </p:nvSpPr>
        <p:spPr>
          <a:xfrm>
            <a:off x="6628753" y="2430967"/>
            <a:ext cx="2172489" cy="571500"/>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solidFill>
                  <a:schemeClr val="tx1"/>
                </a:solidFill>
              </a:rPr>
              <a:t>住</a:t>
            </a:r>
          </a:p>
        </p:txBody>
      </p:sp>
      <p:sp>
        <p:nvSpPr>
          <p:cNvPr id="33" name="フローチャート: 代替処理 15"/>
          <p:cNvSpPr/>
          <p:nvPr/>
        </p:nvSpPr>
        <p:spPr>
          <a:xfrm>
            <a:off x="7033265" y="3835382"/>
            <a:ext cx="1790789" cy="563241"/>
          </a:xfrm>
          <a:prstGeom prst="flowChartAlternateProcess">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2400" b="1" dirty="0" smtClean="0">
                <a:solidFill>
                  <a:schemeClr val="tx1"/>
                </a:solidFill>
              </a:rPr>
              <a:t>医・職</a:t>
            </a:r>
            <a:endParaRPr lang="ja-JP" altLang="en-US" sz="2400" b="1" dirty="0">
              <a:solidFill>
                <a:schemeClr val="tx1"/>
              </a:solidFill>
            </a:endParaRPr>
          </a:p>
        </p:txBody>
      </p:sp>
      <p:sp>
        <p:nvSpPr>
          <p:cNvPr id="47" name="テキスト ボックス 46"/>
          <p:cNvSpPr txBox="1"/>
          <p:nvPr/>
        </p:nvSpPr>
        <p:spPr>
          <a:xfrm>
            <a:off x="5016967" y="6382784"/>
            <a:ext cx="4144141" cy="276999"/>
          </a:xfrm>
          <a:prstGeom prst="rect">
            <a:avLst/>
          </a:prstGeom>
          <a:noFill/>
        </p:spPr>
        <p:txBody>
          <a:bodyPr wrap="square" rtlCol="0">
            <a:spAutoFit/>
          </a:bodyPr>
          <a:lstStyle/>
          <a:p>
            <a:r>
              <a:rPr lang="en-US" altLang="ja-JP" sz="1200" dirty="0">
                <a:hlinkClick r:id="rId8"/>
              </a:rPr>
              <a:t>http://</a:t>
            </a:r>
            <a:r>
              <a:rPr lang="en-US" altLang="ja-JP" sz="1200" dirty="0" smtClean="0">
                <a:hlinkClick r:id="rId8"/>
              </a:rPr>
              <a:t>www.h-sokken.co.jp/tamura/tamurapage1.htm</a:t>
            </a:r>
            <a:r>
              <a:rPr lang="ja-JP" altLang="en-US" sz="1200" dirty="0" smtClean="0"/>
              <a:t>より引用</a:t>
            </a:r>
            <a:endParaRPr lang="en-US" altLang="ja-JP" sz="1200" dirty="0" smtClean="0"/>
          </a:p>
        </p:txBody>
      </p:sp>
      <p:grpSp>
        <p:nvGrpSpPr>
          <p:cNvPr id="38" name="グループ化 37"/>
          <p:cNvGrpSpPr/>
          <p:nvPr/>
        </p:nvGrpSpPr>
        <p:grpSpPr>
          <a:xfrm>
            <a:off x="-10646" y="622713"/>
            <a:ext cx="9709500" cy="6140238"/>
            <a:chOff x="-533761" y="659954"/>
            <a:chExt cx="9709500" cy="6251787"/>
          </a:xfrm>
        </p:grpSpPr>
        <p:sp>
          <p:nvSpPr>
            <p:cNvPr id="39" name="正方形/長方形 38"/>
            <p:cNvSpPr/>
            <p:nvPr/>
          </p:nvSpPr>
          <p:spPr>
            <a:xfrm>
              <a:off x="-533761" y="659954"/>
              <a:ext cx="9709500" cy="6251787"/>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a:p>
          </p:txBody>
        </p:sp>
        <p:sp>
          <p:nvSpPr>
            <p:cNvPr id="42" name="円/楕円 41"/>
            <p:cNvSpPr/>
            <p:nvPr/>
          </p:nvSpPr>
          <p:spPr>
            <a:xfrm>
              <a:off x="4479284" y="4532869"/>
              <a:ext cx="1514539" cy="1576242"/>
            </a:xfrm>
            <a:prstGeom prst="ellipse">
              <a:avLst/>
            </a:pr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t>医・職</a:t>
              </a:r>
              <a:endParaRPr lang="ja-JP" altLang="en-US" sz="2400" dirty="0"/>
            </a:p>
          </p:txBody>
        </p:sp>
        <p:sp>
          <p:nvSpPr>
            <p:cNvPr id="43" name="円/楕円 42"/>
            <p:cNvSpPr/>
            <p:nvPr/>
          </p:nvSpPr>
          <p:spPr>
            <a:xfrm>
              <a:off x="2834587" y="2709301"/>
              <a:ext cx="1950720" cy="3383280"/>
            </a:xfrm>
            <a:prstGeom prst="ellipse">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300" dirty="0"/>
                <a:t>住</a:t>
              </a:r>
            </a:p>
          </p:txBody>
        </p:sp>
        <p:sp>
          <p:nvSpPr>
            <p:cNvPr id="46" name="円/楕円 45"/>
            <p:cNvSpPr/>
            <p:nvPr/>
          </p:nvSpPr>
          <p:spPr>
            <a:xfrm>
              <a:off x="5795544" y="5349754"/>
              <a:ext cx="1105582" cy="1122343"/>
            </a:xfrm>
            <a:prstGeom prst="ellipse">
              <a:avLst/>
            </a:prstGeom>
            <a:solidFill>
              <a:schemeClr val="accent6">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300" dirty="0"/>
                <a:t>食</a:t>
              </a:r>
            </a:p>
          </p:txBody>
        </p:sp>
      </p:grpSp>
    </p:spTree>
    <p:extLst>
      <p:ext uri="{BB962C8B-B14F-4D97-AF65-F5344CB8AC3E}">
        <p14:creationId xmlns:p14="http://schemas.microsoft.com/office/powerpoint/2010/main" val="2802725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 name="円/楕円 77"/>
          <p:cNvSpPr/>
          <p:nvPr/>
        </p:nvSpPr>
        <p:spPr>
          <a:xfrm>
            <a:off x="6052545" y="4111662"/>
            <a:ext cx="2158979" cy="2000927"/>
          </a:xfrm>
          <a:prstGeom prst="ellipse">
            <a:avLst/>
          </a:prstGeom>
          <a:noFill/>
          <a:ln w="666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131395" y="1450038"/>
            <a:ext cx="4888472" cy="5228938"/>
            <a:chOff x="486304" y="2933087"/>
            <a:chExt cx="3317998" cy="3279082"/>
          </a:xfrm>
        </p:grpSpPr>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304" y="4043282"/>
              <a:ext cx="3295857" cy="2168887"/>
            </a:xfrm>
            <a:prstGeom prst="rect">
              <a:avLst/>
            </a:prstGeom>
          </p:spPr>
        </p:pic>
        <p:pic>
          <p:nvPicPr>
            <p:cNvPr id="22" name="図 2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508445" y="2933087"/>
              <a:ext cx="3295857" cy="1703193"/>
            </a:xfrm>
            <a:prstGeom prst="rect">
              <a:avLst/>
            </a:prstGeom>
          </p:spPr>
        </p:pic>
        <p:sp>
          <p:nvSpPr>
            <p:cNvPr id="9" name="フリーフォーム 8"/>
            <p:cNvSpPr/>
            <p:nvPr/>
          </p:nvSpPr>
          <p:spPr>
            <a:xfrm>
              <a:off x="487680" y="3149600"/>
              <a:ext cx="3169920" cy="1574800"/>
            </a:xfrm>
            <a:custGeom>
              <a:avLst/>
              <a:gdLst>
                <a:gd name="connsiteX0" fmla="*/ 0 w 3169920"/>
                <a:gd name="connsiteY0" fmla="*/ 518160 h 1574800"/>
                <a:gd name="connsiteX1" fmla="*/ 2042160 w 3169920"/>
                <a:gd name="connsiteY1" fmla="*/ 0 h 1574800"/>
                <a:gd name="connsiteX2" fmla="*/ 2611120 w 3169920"/>
                <a:gd name="connsiteY2" fmla="*/ 701040 h 1574800"/>
                <a:gd name="connsiteX3" fmla="*/ 3007360 w 3169920"/>
                <a:gd name="connsiteY3" fmla="*/ 650240 h 1574800"/>
                <a:gd name="connsiteX4" fmla="*/ 3169920 w 3169920"/>
                <a:gd name="connsiteY4" fmla="*/ 975360 h 1574800"/>
                <a:gd name="connsiteX5" fmla="*/ 0 w 3169920"/>
                <a:gd name="connsiteY5" fmla="*/ 1574800 h 1574800"/>
                <a:gd name="connsiteX6" fmla="*/ 0 w 3169920"/>
                <a:gd name="connsiteY6" fmla="*/ 518160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920" h="1574800">
                  <a:moveTo>
                    <a:pt x="0" y="518160"/>
                  </a:moveTo>
                  <a:lnTo>
                    <a:pt x="2042160" y="0"/>
                  </a:lnTo>
                  <a:lnTo>
                    <a:pt x="2611120" y="701040"/>
                  </a:lnTo>
                  <a:lnTo>
                    <a:pt x="3007360" y="650240"/>
                  </a:lnTo>
                  <a:lnTo>
                    <a:pt x="3169920" y="975360"/>
                  </a:lnTo>
                  <a:lnTo>
                    <a:pt x="0" y="1574800"/>
                  </a:lnTo>
                  <a:lnTo>
                    <a:pt x="0" y="518160"/>
                  </a:lnTo>
                  <a:close/>
                </a:path>
              </a:pathLst>
            </a:custGeom>
            <a:solidFill>
              <a:schemeClr val="accent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5">
              <a:extLst>
                <a:ext uri="{BEBA8EAE-BF5A-486C-A8C5-ECC9F3942E4B}">
                  <a14:imgProps xmlns:a14="http://schemas.microsoft.com/office/drawing/2010/main">
                    <a14:imgLayer r:embed="rId6">
                      <a14:imgEffect>
                        <a14:backgroundRemoval t="3279" b="89071" l="9783" r="94565">
                          <a14:foregroundMark x1="77899" y1="35519" x2="77899" y2="35519"/>
                          <a14:foregroundMark x1="77899" y1="9290" x2="77899" y2="9290"/>
                          <a14:foregroundMark x1="60870" y1="15847" x2="60870" y2="15847"/>
                          <a14:foregroundMark x1="68478" y1="6557" x2="68478" y2="6557"/>
                          <a14:foregroundMark x1="71377" y1="53552" x2="71377" y2="53552"/>
                          <a14:foregroundMark x1="16304" y1="80328" x2="16304" y2="80328"/>
                          <a14:foregroundMark x1="17391" y1="81967" x2="17391" y2="81967"/>
                          <a14:foregroundMark x1="58333" y1="74317" x2="58333" y2="74317"/>
                        </a14:backgroundRemoval>
                      </a14:imgEffect>
                    </a14:imgLayer>
                  </a14:imgProps>
                </a:ext>
              </a:extLst>
            </a:blip>
            <a:stretch>
              <a:fillRect/>
            </a:stretch>
          </p:blipFill>
          <p:spPr>
            <a:xfrm>
              <a:off x="547927" y="3082098"/>
              <a:ext cx="2433310" cy="1613390"/>
            </a:xfrm>
            <a:prstGeom prst="rect">
              <a:avLst/>
            </a:prstGeom>
          </p:spPr>
        </p:pic>
      </p:grpSp>
      <p:sp>
        <p:nvSpPr>
          <p:cNvPr id="39" name="円/楕円 38"/>
          <p:cNvSpPr/>
          <p:nvPr/>
        </p:nvSpPr>
        <p:spPr>
          <a:xfrm>
            <a:off x="5108630" y="2365504"/>
            <a:ext cx="1828800" cy="84258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000" b="1" dirty="0" smtClean="0"/>
              <a:t>病院</a:t>
            </a:r>
            <a:endParaRPr kumimoji="1" lang="ja-JP" altLang="en-US" sz="2000" b="1" dirty="0"/>
          </a:p>
        </p:txBody>
      </p:sp>
      <p:sp>
        <p:nvSpPr>
          <p:cNvPr id="35" name="角丸四角形 34"/>
          <p:cNvSpPr/>
          <p:nvPr/>
        </p:nvSpPr>
        <p:spPr>
          <a:xfrm>
            <a:off x="55875" y="158731"/>
            <a:ext cx="9016796" cy="46398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弦楽器</a:t>
            </a:r>
            <a:r>
              <a:rPr lang="ja-JP" altLang="en-US" sz="2400" b="1" dirty="0" smtClean="0">
                <a:solidFill>
                  <a:schemeClr val="tx1"/>
                </a:solidFill>
              </a:rPr>
              <a:t>タウン　おおつ野</a:t>
            </a:r>
            <a:endParaRPr lang="ja-JP" altLang="en-US" sz="2400" b="1" dirty="0">
              <a:solidFill>
                <a:schemeClr val="tx1"/>
              </a:solidFill>
            </a:endParaRPr>
          </a:p>
        </p:txBody>
      </p:sp>
      <p:sp>
        <p:nvSpPr>
          <p:cNvPr id="37" name="正方形/長方形 36"/>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7" name="テキスト ボックス 26"/>
          <p:cNvSpPr txBox="1"/>
          <p:nvPr/>
        </p:nvSpPr>
        <p:spPr>
          <a:xfrm>
            <a:off x="314479" y="926817"/>
            <a:ext cx="2339102" cy="523220"/>
          </a:xfrm>
          <a:prstGeom prst="rect">
            <a:avLst/>
          </a:prstGeom>
          <a:noFill/>
        </p:spPr>
        <p:txBody>
          <a:bodyPr wrap="none" rtlCol="0">
            <a:spAutoFit/>
          </a:bodyPr>
          <a:lstStyle/>
          <a:p>
            <a:r>
              <a:rPr lang="ja-JP" altLang="en-US" sz="2800" dirty="0" smtClean="0"/>
              <a:t>医職食住計画</a:t>
            </a:r>
            <a:endParaRPr lang="en-US" altLang="ja-JP" sz="2800" dirty="0" smtClean="0"/>
          </a:p>
        </p:txBody>
      </p:sp>
      <p:sp>
        <p:nvSpPr>
          <p:cNvPr id="30" name="円/楕円 29"/>
          <p:cNvSpPr/>
          <p:nvPr/>
        </p:nvSpPr>
        <p:spPr>
          <a:xfrm>
            <a:off x="7215473" y="2337867"/>
            <a:ext cx="1828800" cy="84258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b="1" dirty="0" smtClean="0"/>
              <a:t>小学校</a:t>
            </a:r>
            <a:endParaRPr kumimoji="1" lang="ja-JP" altLang="en-US" sz="2000" b="1" dirty="0"/>
          </a:p>
        </p:txBody>
      </p:sp>
      <p:sp>
        <p:nvSpPr>
          <p:cNvPr id="31" name="円/楕円 30"/>
          <p:cNvSpPr/>
          <p:nvPr/>
        </p:nvSpPr>
        <p:spPr>
          <a:xfrm>
            <a:off x="6130256" y="910077"/>
            <a:ext cx="1828800" cy="84258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000" b="1" dirty="0"/>
              <a:t>市</a:t>
            </a:r>
            <a:endParaRPr kumimoji="1" lang="ja-JP" altLang="en-US" sz="2000" b="1" dirty="0"/>
          </a:p>
        </p:txBody>
      </p:sp>
      <p:sp>
        <p:nvSpPr>
          <p:cNvPr id="33" name="円/楕円 32"/>
          <p:cNvSpPr/>
          <p:nvPr/>
        </p:nvSpPr>
        <p:spPr>
          <a:xfrm>
            <a:off x="7283639" y="4292043"/>
            <a:ext cx="1703687" cy="88169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000" b="1" dirty="0"/>
              <a:t>子供</a:t>
            </a:r>
            <a:endParaRPr kumimoji="1" lang="ja-JP" altLang="en-US" sz="2000" b="1" dirty="0"/>
          </a:p>
        </p:txBody>
      </p:sp>
      <p:sp>
        <p:nvSpPr>
          <p:cNvPr id="34" name="円/楕円 33"/>
          <p:cNvSpPr/>
          <p:nvPr/>
        </p:nvSpPr>
        <p:spPr>
          <a:xfrm>
            <a:off x="5173196" y="4291077"/>
            <a:ext cx="1703687" cy="88169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000" b="1" dirty="0"/>
              <a:t>患者</a:t>
            </a:r>
            <a:endParaRPr kumimoji="1" lang="ja-JP" altLang="en-US" sz="2000" b="1" dirty="0"/>
          </a:p>
        </p:txBody>
      </p:sp>
      <p:cxnSp>
        <p:nvCxnSpPr>
          <p:cNvPr id="14" name="直線矢印コネクタ 13"/>
          <p:cNvCxnSpPr>
            <a:stCxn id="31" idx="4"/>
            <a:endCxn id="30" idx="0"/>
          </p:cNvCxnSpPr>
          <p:nvPr/>
        </p:nvCxnSpPr>
        <p:spPr>
          <a:xfrm>
            <a:off x="7044656" y="1752666"/>
            <a:ext cx="1085217" cy="58520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a:stCxn id="31" idx="4"/>
            <a:endCxn id="39" idx="0"/>
          </p:cNvCxnSpPr>
          <p:nvPr/>
        </p:nvCxnSpPr>
        <p:spPr>
          <a:xfrm flipH="1">
            <a:off x="6023030" y="1752666"/>
            <a:ext cx="1021626" cy="61283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p:cNvCxnSpPr>
            <a:stCxn id="39" idx="4"/>
            <a:endCxn id="34" idx="0"/>
          </p:cNvCxnSpPr>
          <p:nvPr/>
        </p:nvCxnSpPr>
        <p:spPr>
          <a:xfrm>
            <a:off x="6023030" y="3208093"/>
            <a:ext cx="2010" cy="108298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p:cNvCxnSpPr>
            <a:stCxn id="30" idx="4"/>
            <a:endCxn id="33" idx="0"/>
          </p:cNvCxnSpPr>
          <p:nvPr/>
        </p:nvCxnSpPr>
        <p:spPr>
          <a:xfrm>
            <a:off x="8129873" y="3180456"/>
            <a:ext cx="5610" cy="1111587"/>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6503244" y="1959338"/>
            <a:ext cx="1107996" cy="369332"/>
          </a:xfrm>
          <a:prstGeom prst="rect">
            <a:avLst/>
          </a:prstGeom>
          <a:noFill/>
        </p:spPr>
        <p:txBody>
          <a:bodyPr wrap="none" rtlCol="0">
            <a:spAutoFit/>
          </a:bodyPr>
          <a:lstStyle/>
          <a:p>
            <a:r>
              <a:rPr kumimoji="1" lang="ja-JP" altLang="en-US" dirty="0" smtClean="0"/>
              <a:t>情報発信</a:t>
            </a:r>
            <a:endParaRPr kumimoji="1" lang="ja-JP" altLang="en-US" dirty="0"/>
          </a:p>
        </p:txBody>
      </p:sp>
      <p:sp>
        <p:nvSpPr>
          <p:cNvPr id="32" name="テキスト ボックス 31"/>
          <p:cNvSpPr txBox="1"/>
          <p:nvPr/>
        </p:nvSpPr>
        <p:spPr>
          <a:xfrm>
            <a:off x="5001389" y="3570906"/>
            <a:ext cx="1107996" cy="369332"/>
          </a:xfrm>
          <a:prstGeom prst="rect">
            <a:avLst/>
          </a:prstGeom>
          <a:noFill/>
        </p:spPr>
        <p:txBody>
          <a:bodyPr wrap="none" rtlCol="0">
            <a:spAutoFit/>
          </a:bodyPr>
          <a:lstStyle/>
          <a:p>
            <a:r>
              <a:rPr lang="ja-JP" altLang="en-US" dirty="0" smtClean="0"/>
              <a:t>情報</a:t>
            </a:r>
            <a:r>
              <a:rPr lang="ja-JP" altLang="en-US" dirty="0"/>
              <a:t>提供</a:t>
            </a:r>
            <a:endParaRPr kumimoji="1" lang="ja-JP" altLang="en-US" dirty="0"/>
          </a:p>
        </p:txBody>
      </p:sp>
      <p:sp>
        <p:nvSpPr>
          <p:cNvPr id="28" name="円/楕円 27"/>
          <p:cNvSpPr/>
          <p:nvPr/>
        </p:nvSpPr>
        <p:spPr>
          <a:xfrm>
            <a:off x="6052545" y="5526037"/>
            <a:ext cx="2009394" cy="84309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b="1" dirty="0" smtClean="0"/>
              <a:t>地元農家</a:t>
            </a:r>
            <a:endParaRPr kumimoji="1" lang="ja-JP" altLang="en-US" sz="2400" b="1" dirty="0"/>
          </a:p>
        </p:txBody>
      </p:sp>
      <p:grpSp>
        <p:nvGrpSpPr>
          <p:cNvPr id="44" name="グループ化 43"/>
          <p:cNvGrpSpPr/>
          <p:nvPr/>
        </p:nvGrpSpPr>
        <p:grpSpPr>
          <a:xfrm>
            <a:off x="484413" y="4147469"/>
            <a:ext cx="4424301" cy="2512966"/>
            <a:chOff x="484413" y="4147469"/>
            <a:chExt cx="4424301" cy="2512966"/>
          </a:xfrm>
        </p:grpSpPr>
        <p:sp>
          <p:nvSpPr>
            <p:cNvPr id="19" name="円/楕円 18"/>
            <p:cNvSpPr/>
            <p:nvPr/>
          </p:nvSpPr>
          <p:spPr>
            <a:xfrm>
              <a:off x="484413" y="4147469"/>
              <a:ext cx="4424301" cy="2512966"/>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solidFill>
                  <a:schemeClr val="tx1"/>
                </a:solidFill>
              </a:endParaRPr>
            </a:p>
            <a:p>
              <a:pPr algn="ctr"/>
              <a:endParaRPr lang="en-US" altLang="ja-JP" dirty="0">
                <a:solidFill>
                  <a:schemeClr val="tx1"/>
                </a:solidFill>
              </a:endParaRPr>
            </a:p>
          </p:txBody>
        </p:sp>
        <p:sp>
          <p:nvSpPr>
            <p:cNvPr id="20" name="左中かっこ 19"/>
            <p:cNvSpPr/>
            <p:nvPr/>
          </p:nvSpPr>
          <p:spPr>
            <a:xfrm>
              <a:off x="1507798" y="5196419"/>
              <a:ext cx="255938" cy="1102858"/>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テキスト ボックス 22"/>
            <p:cNvSpPr txBox="1"/>
            <p:nvPr/>
          </p:nvSpPr>
          <p:spPr>
            <a:xfrm>
              <a:off x="1444374" y="4350917"/>
              <a:ext cx="2496196" cy="461665"/>
            </a:xfrm>
            <a:prstGeom prst="rect">
              <a:avLst/>
            </a:prstGeom>
            <a:noFill/>
          </p:spPr>
          <p:txBody>
            <a:bodyPr wrap="none" rtlCol="0">
              <a:spAutoFit/>
            </a:bodyPr>
            <a:lstStyle/>
            <a:p>
              <a:r>
                <a:rPr kumimoji="1" lang="ja-JP" altLang="en-US" sz="2400" dirty="0" smtClean="0"/>
                <a:t>土浦野菜センター</a:t>
              </a:r>
              <a:endParaRPr kumimoji="1" lang="ja-JP" altLang="en-US" sz="2400" dirty="0"/>
            </a:p>
          </p:txBody>
        </p:sp>
        <p:sp>
          <p:nvSpPr>
            <p:cNvPr id="24" name="テキスト ボックス 23"/>
            <p:cNvSpPr txBox="1"/>
            <p:nvPr/>
          </p:nvSpPr>
          <p:spPr>
            <a:xfrm>
              <a:off x="1257987" y="4767060"/>
              <a:ext cx="1210588" cy="400110"/>
            </a:xfrm>
            <a:prstGeom prst="rect">
              <a:avLst/>
            </a:prstGeom>
            <a:noFill/>
          </p:spPr>
          <p:txBody>
            <a:bodyPr wrap="none" rtlCol="0">
              <a:spAutoFit/>
            </a:bodyPr>
            <a:lstStyle/>
            <a:p>
              <a:r>
                <a:rPr kumimoji="1" lang="ja-JP" altLang="en-US" sz="2000" dirty="0" smtClean="0"/>
                <a:t>農業体験</a:t>
              </a:r>
              <a:endParaRPr kumimoji="1" lang="ja-JP" altLang="en-US" sz="2000" dirty="0"/>
            </a:p>
          </p:txBody>
        </p:sp>
        <p:sp>
          <p:nvSpPr>
            <p:cNvPr id="25" name="テキスト ボックス 24"/>
            <p:cNvSpPr txBox="1"/>
            <p:nvPr/>
          </p:nvSpPr>
          <p:spPr>
            <a:xfrm>
              <a:off x="1713679" y="5098948"/>
              <a:ext cx="2547492" cy="1200329"/>
            </a:xfrm>
            <a:prstGeom prst="rect">
              <a:avLst/>
            </a:prstGeom>
            <a:noFill/>
          </p:spPr>
          <p:txBody>
            <a:bodyPr wrap="none" rtlCol="0">
              <a:spAutoFit/>
            </a:bodyPr>
            <a:lstStyle/>
            <a:p>
              <a:r>
                <a:rPr kumimoji="1" lang="ja-JP" altLang="en-US" sz="2400" dirty="0" smtClean="0"/>
                <a:t>・植え付け</a:t>
              </a:r>
              <a:endParaRPr kumimoji="1" lang="en-US" altLang="ja-JP" sz="2400" dirty="0" smtClean="0"/>
            </a:p>
            <a:p>
              <a:r>
                <a:rPr kumimoji="1" lang="ja-JP" altLang="en-US" sz="2400" dirty="0" smtClean="0"/>
                <a:t>・収穫</a:t>
              </a:r>
              <a:endParaRPr kumimoji="1" lang="en-US" altLang="ja-JP" sz="2400" dirty="0" smtClean="0"/>
            </a:p>
            <a:p>
              <a:r>
                <a:rPr lang="ja-JP" altLang="en-US" sz="2400" dirty="0" smtClean="0"/>
                <a:t>・畑のメンテナンス</a:t>
              </a:r>
              <a:endParaRPr kumimoji="1" lang="ja-JP" altLang="en-US" sz="2400" dirty="0"/>
            </a:p>
          </p:txBody>
        </p:sp>
      </p:grpSp>
      <p:grpSp>
        <p:nvGrpSpPr>
          <p:cNvPr id="45" name="グループ化 44"/>
          <p:cNvGrpSpPr/>
          <p:nvPr/>
        </p:nvGrpSpPr>
        <p:grpSpPr>
          <a:xfrm>
            <a:off x="442241" y="1530316"/>
            <a:ext cx="4424301" cy="2512966"/>
            <a:chOff x="442241" y="1530316"/>
            <a:chExt cx="4424301" cy="2512966"/>
          </a:xfrm>
        </p:grpSpPr>
        <p:sp>
          <p:nvSpPr>
            <p:cNvPr id="38" name="円/楕円 37"/>
            <p:cNvSpPr/>
            <p:nvPr/>
          </p:nvSpPr>
          <p:spPr>
            <a:xfrm>
              <a:off x="442241" y="1530316"/>
              <a:ext cx="4424301" cy="2512966"/>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solidFill>
                  <a:schemeClr val="tx1"/>
                </a:solidFill>
              </a:endParaRPr>
            </a:p>
            <a:p>
              <a:pPr algn="ctr"/>
              <a:endParaRPr lang="en-US" altLang="ja-JP" dirty="0">
                <a:solidFill>
                  <a:schemeClr val="tx1"/>
                </a:solidFill>
              </a:endParaRPr>
            </a:p>
          </p:txBody>
        </p:sp>
        <p:sp>
          <p:nvSpPr>
            <p:cNvPr id="4" name="テキスト ボックス 3"/>
            <p:cNvSpPr txBox="1"/>
            <p:nvPr/>
          </p:nvSpPr>
          <p:spPr>
            <a:xfrm>
              <a:off x="1816471" y="2144004"/>
              <a:ext cx="2028068" cy="1569660"/>
            </a:xfrm>
            <a:prstGeom prst="rect">
              <a:avLst/>
            </a:prstGeom>
            <a:noFill/>
          </p:spPr>
          <p:txBody>
            <a:bodyPr wrap="square" rtlCol="0">
              <a:spAutoFit/>
            </a:bodyPr>
            <a:lstStyle/>
            <a:p>
              <a:r>
                <a:rPr kumimoji="1" lang="ja-JP" altLang="en-US" sz="2400" dirty="0" smtClean="0"/>
                <a:t>・育て方講座</a:t>
              </a:r>
              <a:endParaRPr kumimoji="1" lang="en-US" altLang="ja-JP" sz="2400" dirty="0" smtClean="0"/>
            </a:p>
            <a:p>
              <a:r>
                <a:rPr lang="ja-JP" altLang="en-US" sz="2400" dirty="0" smtClean="0"/>
                <a:t>・収穫講座</a:t>
              </a:r>
              <a:endParaRPr lang="en-US" altLang="ja-JP" sz="2400" dirty="0" smtClean="0"/>
            </a:p>
            <a:p>
              <a:r>
                <a:rPr kumimoji="1" lang="ja-JP" altLang="en-US" sz="2400" dirty="0" smtClean="0"/>
                <a:t>・料理講座</a:t>
              </a:r>
              <a:endParaRPr kumimoji="1" lang="en-US" altLang="ja-JP" sz="2400" dirty="0" smtClean="0"/>
            </a:p>
            <a:p>
              <a:r>
                <a:rPr lang="ja-JP" altLang="en-US" sz="2400" dirty="0" smtClean="0"/>
                <a:t>・食育講座</a:t>
              </a:r>
              <a:endParaRPr lang="en-US" altLang="ja-JP" sz="2400" dirty="0"/>
            </a:p>
          </p:txBody>
        </p:sp>
        <p:sp>
          <p:nvSpPr>
            <p:cNvPr id="40" name="テキスト ボックス 39"/>
            <p:cNvSpPr txBox="1"/>
            <p:nvPr/>
          </p:nvSpPr>
          <p:spPr>
            <a:xfrm>
              <a:off x="1847395" y="1597006"/>
              <a:ext cx="1880643" cy="461665"/>
            </a:xfrm>
            <a:prstGeom prst="rect">
              <a:avLst/>
            </a:prstGeom>
            <a:noFill/>
          </p:spPr>
          <p:txBody>
            <a:bodyPr wrap="none" rtlCol="0">
              <a:spAutoFit/>
            </a:bodyPr>
            <a:lstStyle/>
            <a:p>
              <a:r>
                <a:rPr lang="ja-JP" altLang="en-US" sz="2400" dirty="0" smtClean="0"/>
                <a:t>食育センター</a:t>
              </a:r>
              <a:endParaRPr kumimoji="1" lang="ja-JP" altLang="en-US" sz="2400" dirty="0"/>
            </a:p>
          </p:txBody>
        </p:sp>
        <p:sp>
          <p:nvSpPr>
            <p:cNvPr id="43" name="左中かっこ 42"/>
            <p:cNvSpPr/>
            <p:nvPr/>
          </p:nvSpPr>
          <p:spPr>
            <a:xfrm>
              <a:off x="1559520" y="2253803"/>
              <a:ext cx="255938" cy="1433134"/>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47" name="角丸四角形 46"/>
          <p:cNvSpPr/>
          <p:nvPr/>
        </p:nvSpPr>
        <p:spPr>
          <a:xfrm>
            <a:off x="1097280" y="1530316"/>
            <a:ext cx="3113879" cy="536794"/>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協同病院</a:t>
            </a:r>
            <a:r>
              <a:rPr lang="en-US" altLang="ja-JP" sz="2400" dirty="0" smtClean="0">
                <a:solidFill>
                  <a:schemeClr val="tx1"/>
                </a:solidFill>
              </a:rPr>
              <a:t>×</a:t>
            </a:r>
            <a:r>
              <a:rPr lang="ja-JP" altLang="en-US" sz="2400" dirty="0" smtClean="0">
                <a:solidFill>
                  <a:schemeClr val="tx1"/>
                </a:solidFill>
              </a:rPr>
              <a:t>土浦市</a:t>
            </a:r>
            <a:endParaRPr kumimoji="1" lang="ja-JP" altLang="en-US" sz="2400" dirty="0">
              <a:solidFill>
                <a:schemeClr val="tx1"/>
              </a:solidFill>
            </a:endParaRPr>
          </a:p>
        </p:txBody>
      </p:sp>
      <p:sp>
        <p:nvSpPr>
          <p:cNvPr id="72" name="円/楕円 71"/>
          <p:cNvSpPr/>
          <p:nvPr/>
        </p:nvSpPr>
        <p:spPr>
          <a:xfrm>
            <a:off x="-3772474" y="5727636"/>
            <a:ext cx="3650647" cy="393490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b="1" dirty="0" smtClean="0"/>
              <a:t>地元農家を中心に</a:t>
            </a:r>
            <a:endParaRPr kumimoji="1" lang="ja-JP" altLang="en-US" sz="2400" b="1" dirty="0"/>
          </a:p>
        </p:txBody>
      </p:sp>
      <p:sp>
        <p:nvSpPr>
          <p:cNvPr id="77" name="テキスト ボックス 76"/>
          <p:cNvSpPr txBox="1"/>
          <p:nvPr/>
        </p:nvSpPr>
        <p:spPr>
          <a:xfrm>
            <a:off x="8049600" y="3551583"/>
            <a:ext cx="1107996" cy="369332"/>
          </a:xfrm>
          <a:prstGeom prst="rect">
            <a:avLst/>
          </a:prstGeom>
          <a:noFill/>
        </p:spPr>
        <p:txBody>
          <a:bodyPr wrap="none" rtlCol="0">
            <a:spAutoFit/>
          </a:bodyPr>
          <a:lstStyle/>
          <a:p>
            <a:r>
              <a:rPr lang="ja-JP" altLang="en-US" dirty="0" smtClean="0"/>
              <a:t>情報</a:t>
            </a:r>
            <a:r>
              <a:rPr lang="ja-JP" altLang="en-US" dirty="0"/>
              <a:t>提供</a:t>
            </a:r>
            <a:endParaRPr kumimoji="1" lang="ja-JP" altLang="en-US" dirty="0"/>
          </a:p>
        </p:txBody>
      </p:sp>
      <p:sp>
        <p:nvSpPr>
          <p:cNvPr id="79" name="正方形/長方形 78"/>
          <p:cNvSpPr/>
          <p:nvPr/>
        </p:nvSpPr>
        <p:spPr>
          <a:xfrm>
            <a:off x="-121827" y="7177540"/>
            <a:ext cx="8938261" cy="59228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819457" y="7083297"/>
            <a:ext cx="8094170" cy="1877505"/>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800" b="1" dirty="0" smtClean="0"/>
              <a:t>「食」を通した</a:t>
            </a:r>
            <a:endParaRPr lang="en-US" altLang="ja-JP" sz="2800" b="1" dirty="0" smtClean="0"/>
          </a:p>
          <a:p>
            <a:pPr algn="ctr"/>
            <a:r>
              <a:rPr lang="ja-JP" altLang="en-US" sz="2800" b="1" dirty="0" smtClean="0"/>
              <a:t>新たなコミュニティ形成のきっかけづくり</a:t>
            </a:r>
            <a:endParaRPr lang="en-US" altLang="ja-JP" sz="2800" b="1" dirty="0" smtClean="0"/>
          </a:p>
        </p:txBody>
      </p:sp>
    </p:spTree>
    <p:extLst>
      <p:ext uri="{BB962C8B-B14F-4D97-AF65-F5344CB8AC3E}">
        <p14:creationId xmlns:p14="http://schemas.microsoft.com/office/powerpoint/2010/main" val="2794725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500"/>
                                        <p:tgtEl>
                                          <p:spTgt spid="7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circle(in)">
                                      <p:cBhvr>
                                        <p:cTn id="25" dur="2000"/>
                                        <p:tgtEl>
                                          <p:spTgt spid="7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fade">
                                      <p:cBhvr>
                                        <p:cTn id="28" dur="500"/>
                                        <p:tgtEl>
                                          <p:spTgt spid="7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47" grpId="0" animBg="1"/>
      <p:bldP spid="72" grpId="0" animBg="1"/>
      <p:bldP spid="79" grpId="0" animBg="1"/>
      <p:bldP spid="36"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84" name="Group 2"/>
          <p:cNvGrpSpPr>
            <a:grpSpLocks noChangeAspect="1"/>
          </p:cNvGrpSpPr>
          <p:nvPr/>
        </p:nvGrpSpPr>
        <p:grpSpPr bwMode="auto">
          <a:xfrm>
            <a:off x="314479" y="3767928"/>
            <a:ext cx="9605376" cy="2815108"/>
            <a:chOff x="342" y="363"/>
            <a:chExt cx="5200" cy="3576"/>
          </a:xfrm>
        </p:grpSpPr>
        <p:sp>
          <p:nvSpPr>
            <p:cNvPr id="85" name="Rectangle 3"/>
            <p:cNvSpPr>
              <a:spLocks noChangeArrowheads="1"/>
            </p:cNvSpPr>
            <p:nvPr/>
          </p:nvSpPr>
          <p:spPr bwMode="auto">
            <a:xfrm>
              <a:off x="354" y="709"/>
              <a:ext cx="4382" cy="3220"/>
            </a:xfrm>
            <a:prstGeom prst="rect">
              <a:avLst/>
            </a:prstGeom>
            <a:solidFill>
              <a:srgbClr val="FFFFFF"/>
            </a:solidFill>
            <a:ln w="38100">
              <a:miter lim="800000"/>
              <a:headEnd/>
              <a:tailEnd/>
            </a:ln>
            <a:effectLst/>
            <a:scene3d>
              <a:camera prst="legacyObliqueTopRight"/>
              <a:lightRig rig="legacyFlat3" dir="b"/>
            </a:scene3d>
            <a:sp3d extrusionH="430200" prstMaterial="legacyMatt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ja-JP" altLang="en-US" sz="1350"/>
            </a:p>
          </p:txBody>
        </p:sp>
        <p:grpSp>
          <p:nvGrpSpPr>
            <p:cNvPr id="86" name="Group 4"/>
            <p:cNvGrpSpPr>
              <a:grpSpLocks/>
            </p:cNvGrpSpPr>
            <p:nvPr/>
          </p:nvGrpSpPr>
          <p:grpSpPr bwMode="auto">
            <a:xfrm>
              <a:off x="342" y="568"/>
              <a:ext cx="4377" cy="147"/>
              <a:chOff x="1958" y="2727"/>
              <a:chExt cx="2722" cy="141"/>
            </a:xfrm>
          </p:grpSpPr>
          <p:sp>
            <p:nvSpPr>
              <p:cNvPr id="102" name="Rectangle 5"/>
              <p:cNvSpPr>
                <a:spLocks noChangeArrowheads="1"/>
              </p:cNvSpPr>
              <p:nvPr/>
            </p:nvSpPr>
            <p:spPr bwMode="auto">
              <a:xfrm>
                <a:off x="1958" y="2732"/>
                <a:ext cx="227" cy="136"/>
              </a:xfrm>
              <a:prstGeom prst="rect">
                <a:avLst/>
              </a:prstGeom>
              <a:solidFill>
                <a:srgbClr val="FFFF0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1</a:t>
                </a:r>
              </a:p>
            </p:txBody>
          </p:sp>
          <p:sp>
            <p:nvSpPr>
              <p:cNvPr id="103" name="Rectangle 6"/>
              <p:cNvSpPr>
                <a:spLocks noChangeArrowheads="1"/>
              </p:cNvSpPr>
              <p:nvPr/>
            </p:nvSpPr>
            <p:spPr bwMode="auto">
              <a:xfrm>
                <a:off x="2185" y="2727"/>
                <a:ext cx="227" cy="136"/>
              </a:xfrm>
              <a:prstGeom prst="rect">
                <a:avLst/>
              </a:prstGeom>
              <a:solidFill>
                <a:srgbClr val="FFFF0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2</a:t>
                </a:r>
              </a:p>
            </p:txBody>
          </p:sp>
          <p:sp>
            <p:nvSpPr>
              <p:cNvPr id="104" name="Rectangle 7"/>
              <p:cNvSpPr>
                <a:spLocks noChangeArrowheads="1"/>
              </p:cNvSpPr>
              <p:nvPr/>
            </p:nvSpPr>
            <p:spPr bwMode="auto">
              <a:xfrm>
                <a:off x="2412" y="2727"/>
                <a:ext cx="227" cy="136"/>
              </a:xfrm>
              <a:prstGeom prst="rect">
                <a:avLst/>
              </a:prstGeom>
              <a:solidFill>
                <a:srgbClr val="FFC00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FFFF99"/>
                </a:extrusionClr>
                <a:contourClr>
                  <a:srgbClr val="FFFF99"/>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3</a:t>
                </a:r>
              </a:p>
            </p:txBody>
          </p:sp>
          <p:sp>
            <p:nvSpPr>
              <p:cNvPr id="105" name="Rectangle 8"/>
              <p:cNvSpPr>
                <a:spLocks noChangeArrowheads="1"/>
              </p:cNvSpPr>
              <p:nvPr/>
            </p:nvSpPr>
            <p:spPr bwMode="auto">
              <a:xfrm>
                <a:off x="2639" y="2727"/>
                <a:ext cx="227" cy="136"/>
              </a:xfrm>
              <a:prstGeom prst="rect">
                <a:avLst/>
              </a:prstGeom>
              <a:solidFill>
                <a:srgbClr val="FFC00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contourClr>
                  <a:srgbClr val="00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4</a:t>
                </a:r>
              </a:p>
            </p:txBody>
          </p:sp>
          <p:sp>
            <p:nvSpPr>
              <p:cNvPr id="106" name="Rectangle 9"/>
              <p:cNvSpPr>
                <a:spLocks noChangeArrowheads="1"/>
              </p:cNvSpPr>
              <p:nvPr/>
            </p:nvSpPr>
            <p:spPr bwMode="auto">
              <a:xfrm>
                <a:off x="2866" y="2727"/>
                <a:ext cx="227" cy="136"/>
              </a:xfrm>
              <a:prstGeom prst="rect">
                <a:avLst/>
              </a:prstGeom>
              <a:solidFill>
                <a:srgbClr val="92D05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contourClr>
                  <a:srgbClr val="00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5</a:t>
                </a:r>
              </a:p>
            </p:txBody>
          </p:sp>
          <p:sp>
            <p:nvSpPr>
              <p:cNvPr id="107" name="Rectangle 10"/>
              <p:cNvSpPr>
                <a:spLocks noChangeArrowheads="1"/>
              </p:cNvSpPr>
              <p:nvPr/>
            </p:nvSpPr>
            <p:spPr bwMode="auto">
              <a:xfrm>
                <a:off x="3092" y="2727"/>
                <a:ext cx="227" cy="136"/>
              </a:xfrm>
              <a:prstGeom prst="rect">
                <a:avLst/>
              </a:prstGeom>
              <a:solidFill>
                <a:srgbClr val="92D05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contourClr>
                  <a:srgbClr val="00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6</a:t>
                </a:r>
              </a:p>
            </p:txBody>
          </p:sp>
          <p:sp>
            <p:nvSpPr>
              <p:cNvPr id="108" name="Rectangle 11"/>
              <p:cNvSpPr>
                <a:spLocks noChangeArrowheads="1"/>
              </p:cNvSpPr>
              <p:nvPr/>
            </p:nvSpPr>
            <p:spPr bwMode="auto">
              <a:xfrm>
                <a:off x="3319" y="2727"/>
                <a:ext cx="227" cy="136"/>
              </a:xfrm>
              <a:prstGeom prst="rect">
                <a:avLst/>
              </a:prstGeom>
              <a:solidFill>
                <a:srgbClr val="00B0F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contourClr>
                  <a:srgbClr val="00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7</a:t>
                </a:r>
              </a:p>
            </p:txBody>
          </p:sp>
          <p:sp>
            <p:nvSpPr>
              <p:cNvPr id="109" name="Rectangle 12"/>
              <p:cNvSpPr>
                <a:spLocks noChangeArrowheads="1"/>
              </p:cNvSpPr>
              <p:nvPr/>
            </p:nvSpPr>
            <p:spPr bwMode="auto">
              <a:xfrm>
                <a:off x="3546" y="2727"/>
                <a:ext cx="227" cy="136"/>
              </a:xfrm>
              <a:prstGeom prst="rect">
                <a:avLst/>
              </a:prstGeom>
              <a:solidFill>
                <a:srgbClr val="00B0F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00FFFF"/>
                </a:extrusionClr>
                <a:contourClr>
                  <a:srgbClr val="00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8</a:t>
                </a:r>
              </a:p>
            </p:txBody>
          </p:sp>
          <p:sp>
            <p:nvSpPr>
              <p:cNvPr id="110" name="Rectangle 13"/>
              <p:cNvSpPr>
                <a:spLocks noChangeArrowheads="1"/>
              </p:cNvSpPr>
              <p:nvPr/>
            </p:nvSpPr>
            <p:spPr bwMode="auto">
              <a:xfrm>
                <a:off x="3773" y="2727"/>
                <a:ext cx="227" cy="136"/>
              </a:xfrm>
              <a:prstGeom prst="rect">
                <a:avLst/>
              </a:prstGeom>
              <a:solidFill>
                <a:srgbClr val="0070C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9</a:t>
                </a:r>
              </a:p>
            </p:txBody>
          </p:sp>
          <p:sp>
            <p:nvSpPr>
              <p:cNvPr id="111" name="Rectangle 14"/>
              <p:cNvSpPr>
                <a:spLocks noChangeArrowheads="1"/>
              </p:cNvSpPr>
              <p:nvPr/>
            </p:nvSpPr>
            <p:spPr bwMode="auto">
              <a:xfrm>
                <a:off x="4000" y="2727"/>
                <a:ext cx="227" cy="136"/>
              </a:xfrm>
              <a:prstGeom prst="rect">
                <a:avLst/>
              </a:prstGeom>
              <a:solidFill>
                <a:srgbClr val="0070C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10</a:t>
                </a:r>
              </a:p>
            </p:txBody>
          </p:sp>
          <p:sp>
            <p:nvSpPr>
              <p:cNvPr id="112" name="Rectangle 15"/>
              <p:cNvSpPr>
                <a:spLocks noChangeArrowheads="1"/>
              </p:cNvSpPr>
              <p:nvPr/>
            </p:nvSpPr>
            <p:spPr bwMode="auto">
              <a:xfrm>
                <a:off x="4227" y="2727"/>
                <a:ext cx="227" cy="136"/>
              </a:xfrm>
              <a:prstGeom prst="rect">
                <a:avLst/>
              </a:prstGeom>
              <a:solidFill>
                <a:srgbClr val="7030A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11</a:t>
                </a:r>
              </a:p>
            </p:txBody>
          </p:sp>
          <p:sp>
            <p:nvSpPr>
              <p:cNvPr id="113" name="Rectangle 16"/>
              <p:cNvSpPr>
                <a:spLocks noChangeArrowheads="1"/>
              </p:cNvSpPr>
              <p:nvPr/>
            </p:nvSpPr>
            <p:spPr bwMode="auto">
              <a:xfrm>
                <a:off x="4453" y="2727"/>
                <a:ext cx="227" cy="136"/>
              </a:xfrm>
              <a:prstGeom prst="rect">
                <a:avLst/>
              </a:prstGeom>
              <a:solidFill>
                <a:srgbClr val="7030A0"/>
              </a:solidFill>
              <a:ln w="19050">
                <a:miter lim="800000"/>
                <a:headEnd/>
                <a:tailEnd/>
              </a:ln>
              <a:effectLst/>
              <a:scene3d>
                <a:camera prst="legacyObliqueTopRight"/>
                <a:lightRig rig="legacyFlat3" dir="b"/>
              </a:scene3d>
              <a:sp3d extrusionH="430200" prstMaterial="legacyMatte">
                <a:bevelT w="13500" h="13500" prst="angle"/>
                <a:bevelB w="13500" h="13500" prst="angle"/>
                <a:extrusionClr>
                  <a:srgbClr val="3366FF"/>
                </a:extrusionClr>
                <a:contourClr>
                  <a:srgbClr val="3366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r>
                  <a:rPr lang="en-US" altLang="ja-JP" sz="900" b="1" dirty="0">
                    <a:solidFill>
                      <a:schemeClr val="bg1"/>
                    </a:solidFill>
                  </a:rPr>
                  <a:t>12</a:t>
                </a:r>
              </a:p>
            </p:txBody>
          </p:sp>
        </p:grpSp>
        <p:sp>
          <p:nvSpPr>
            <p:cNvPr id="87" name="Freeform 20"/>
            <p:cNvSpPr>
              <a:spLocks/>
            </p:cNvSpPr>
            <p:nvPr/>
          </p:nvSpPr>
          <p:spPr bwMode="auto">
            <a:xfrm>
              <a:off x="704" y="48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88" name="Freeform 21"/>
            <p:cNvSpPr>
              <a:spLocks/>
            </p:cNvSpPr>
            <p:nvPr/>
          </p:nvSpPr>
          <p:spPr bwMode="auto">
            <a:xfrm>
              <a:off x="1073"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89" name="Freeform 22"/>
            <p:cNvSpPr>
              <a:spLocks/>
            </p:cNvSpPr>
            <p:nvPr/>
          </p:nvSpPr>
          <p:spPr bwMode="auto">
            <a:xfrm>
              <a:off x="1419" y="48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0" name="Freeform 23"/>
            <p:cNvSpPr>
              <a:spLocks/>
            </p:cNvSpPr>
            <p:nvPr/>
          </p:nvSpPr>
          <p:spPr bwMode="auto">
            <a:xfrm>
              <a:off x="1788"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1" name="Freeform 24"/>
            <p:cNvSpPr>
              <a:spLocks/>
            </p:cNvSpPr>
            <p:nvPr/>
          </p:nvSpPr>
          <p:spPr bwMode="auto">
            <a:xfrm>
              <a:off x="2178" y="48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2" name="Freeform 25"/>
            <p:cNvSpPr>
              <a:spLocks/>
            </p:cNvSpPr>
            <p:nvPr/>
          </p:nvSpPr>
          <p:spPr bwMode="auto">
            <a:xfrm>
              <a:off x="2547"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3" name="Freeform 26"/>
            <p:cNvSpPr>
              <a:spLocks/>
            </p:cNvSpPr>
            <p:nvPr/>
          </p:nvSpPr>
          <p:spPr bwMode="auto">
            <a:xfrm>
              <a:off x="2893" y="48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4" name="Freeform 27"/>
            <p:cNvSpPr>
              <a:spLocks/>
            </p:cNvSpPr>
            <p:nvPr/>
          </p:nvSpPr>
          <p:spPr bwMode="auto">
            <a:xfrm>
              <a:off x="3262"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5" name="Freeform 28"/>
            <p:cNvSpPr>
              <a:spLocks/>
            </p:cNvSpPr>
            <p:nvPr/>
          </p:nvSpPr>
          <p:spPr bwMode="auto">
            <a:xfrm>
              <a:off x="3631" y="49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6" name="Freeform 29"/>
            <p:cNvSpPr>
              <a:spLocks/>
            </p:cNvSpPr>
            <p:nvPr/>
          </p:nvSpPr>
          <p:spPr bwMode="auto">
            <a:xfrm>
              <a:off x="3977"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7" name="Freeform 30"/>
            <p:cNvSpPr>
              <a:spLocks/>
            </p:cNvSpPr>
            <p:nvPr/>
          </p:nvSpPr>
          <p:spPr bwMode="auto">
            <a:xfrm>
              <a:off x="4346" y="49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8" name="Freeform 31"/>
            <p:cNvSpPr>
              <a:spLocks/>
            </p:cNvSpPr>
            <p:nvPr/>
          </p:nvSpPr>
          <p:spPr bwMode="auto">
            <a:xfrm>
              <a:off x="4736"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99" name="Freeform 32"/>
            <p:cNvSpPr>
              <a:spLocks/>
            </p:cNvSpPr>
            <p:nvPr/>
          </p:nvSpPr>
          <p:spPr bwMode="auto">
            <a:xfrm>
              <a:off x="5105" y="492"/>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100" name="Freeform 33"/>
            <p:cNvSpPr>
              <a:spLocks/>
            </p:cNvSpPr>
            <p:nvPr/>
          </p:nvSpPr>
          <p:spPr bwMode="auto">
            <a:xfrm>
              <a:off x="5451" y="487"/>
              <a:ext cx="91" cy="3447"/>
            </a:xfrm>
            <a:custGeom>
              <a:avLst/>
              <a:gdLst>
                <a:gd name="T0" fmla="*/ 91 w 91"/>
                <a:gd name="T1" fmla="*/ 0 h 3447"/>
                <a:gd name="T2" fmla="*/ 0 w 91"/>
                <a:gd name="T3" fmla="*/ 90 h 3447"/>
                <a:gd name="T4" fmla="*/ 0 w 91"/>
                <a:gd name="T5" fmla="*/ 3447 h 3447"/>
                <a:gd name="T6" fmla="*/ 0 w 91"/>
                <a:gd name="T7" fmla="*/ 3311 h 3447"/>
              </a:gdLst>
              <a:ahLst/>
              <a:cxnLst>
                <a:cxn ang="0">
                  <a:pos x="T0" y="T1"/>
                </a:cxn>
                <a:cxn ang="0">
                  <a:pos x="T2" y="T3"/>
                </a:cxn>
                <a:cxn ang="0">
                  <a:pos x="T4" y="T5"/>
                </a:cxn>
                <a:cxn ang="0">
                  <a:pos x="T6" y="T7"/>
                </a:cxn>
              </a:cxnLst>
              <a:rect l="0" t="0" r="r" b="b"/>
              <a:pathLst>
                <a:path w="91" h="3447">
                  <a:moveTo>
                    <a:pt x="91" y="0"/>
                  </a:moveTo>
                  <a:lnTo>
                    <a:pt x="0" y="90"/>
                  </a:lnTo>
                  <a:lnTo>
                    <a:pt x="0" y="3447"/>
                  </a:lnTo>
                  <a:lnTo>
                    <a:pt x="0" y="3311"/>
                  </a:lnTo>
                </a:path>
              </a:pathLst>
            </a:custGeom>
            <a:noFill/>
            <a:ln w="6350" cap="flat" cmpd="sng">
              <a:solidFill>
                <a:srgbClr val="FFFFFF"/>
              </a:solidFill>
              <a:prstDash val="dash"/>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101" name="Freeform 34"/>
            <p:cNvSpPr>
              <a:spLocks/>
            </p:cNvSpPr>
            <p:nvPr/>
          </p:nvSpPr>
          <p:spPr bwMode="auto">
            <a:xfrm>
              <a:off x="354" y="363"/>
              <a:ext cx="4473" cy="3566"/>
            </a:xfrm>
            <a:custGeom>
              <a:avLst/>
              <a:gdLst>
                <a:gd name="T0" fmla="*/ 0 w 5534"/>
                <a:gd name="T1" fmla="*/ 3447 h 3447"/>
                <a:gd name="T2" fmla="*/ 0 w 5534"/>
                <a:gd name="T3" fmla="*/ 90 h 3447"/>
                <a:gd name="T4" fmla="*/ 91 w 5534"/>
                <a:gd name="T5" fmla="*/ 0 h 3447"/>
                <a:gd name="T6" fmla="*/ 5534 w 5534"/>
                <a:gd name="T7" fmla="*/ 0 h 3447"/>
                <a:gd name="T8" fmla="*/ 5534 w 5534"/>
                <a:gd name="T9" fmla="*/ 3356 h 3447"/>
                <a:gd name="T10" fmla="*/ 5443 w 5534"/>
                <a:gd name="T11" fmla="*/ 3447 h 3447"/>
                <a:gd name="T12" fmla="*/ 0 w 5534"/>
                <a:gd name="T13" fmla="*/ 3447 h 3447"/>
              </a:gdLst>
              <a:ahLst/>
              <a:cxnLst>
                <a:cxn ang="0">
                  <a:pos x="T0" y="T1"/>
                </a:cxn>
                <a:cxn ang="0">
                  <a:pos x="T2" y="T3"/>
                </a:cxn>
                <a:cxn ang="0">
                  <a:pos x="T4" y="T5"/>
                </a:cxn>
                <a:cxn ang="0">
                  <a:pos x="T6" y="T7"/>
                </a:cxn>
                <a:cxn ang="0">
                  <a:pos x="T8" y="T9"/>
                </a:cxn>
                <a:cxn ang="0">
                  <a:pos x="T10" y="T11"/>
                </a:cxn>
                <a:cxn ang="0">
                  <a:pos x="T12" y="T13"/>
                </a:cxn>
              </a:cxnLst>
              <a:rect l="0" t="0" r="r" b="b"/>
              <a:pathLst>
                <a:path w="5534" h="3447">
                  <a:moveTo>
                    <a:pt x="0" y="3447"/>
                  </a:moveTo>
                  <a:lnTo>
                    <a:pt x="0" y="90"/>
                  </a:lnTo>
                  <a:lnTo>
                    <a:pt x="91" y="0"/>
                  </a:lnTo>
                  <a:lnTo>
                    <a:pt x="5534" y="0"/>
                  </a:lnTo>
                  <a:lnTo>
                    <a:pt x="5534" y="3356"/>
                  </a:lnTo>
                  <a:lnTo>
                    <a:pt x="5443" y="3447"/>
                  </a:lnTo>
                  <a:lnTo>
                    <a:pt x="0" y="3447"/>
                  </a:lnTo>
                  <a:close/>
                </a:path>
              </a:pathLst>
            </a:custGeom>
            <a:noFill/>
            <a:ln w="38100" cap="flat" cmpd="sng">
              <a:solidFill>
                <a:srgbClr val="333333"/>
              </a:solidFill>
              <a:prstDash val="solid"/>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grpSp>
      <p:grpSp>
        <p:nvGrpSpPr>
          <p:cNvPr id="147" name="Group 66"/>
          <p:cNvGrpSpPr>
            <a:grpSpLocks/>
          </p:cNvGrpSpPr>
          <p:nvPr/>
        </p:nvGrpSpPr>
        <p:grpSpPr bwMode="auto">
          <a:xfrm>
            <a:off x="9052579" y="6977616"/>
            <a:ext cx="182165" cy="323850"/>
            <a:chOff x="5059" y="3668"/>
            <a:chExt cx="153" cy="272"/>
          </a:xfrm>
        </p:grpSpPr>
        <p:grpSp>
          <p:nvGrpSpPr>
            <p:cNvPr id="148" name="Group 67"/>
            <p:cNvGrpSpPr>
              <a:grpSpLocks/>
            </p:cNvGrpSpPr>
            <p:nvPr/>
          </p:nvGrpSpPr>
          <p:grpSpPr bwMode="auto">
            <a:xfrm>
              <a:off x="5059" y="3668"/>
              <a:ext cx="153" cy="272"/>
              <a:chOff x="1805" y="2478"/>
              <a:chExt cx="408" cy="726"/>
            </a:xfrm>
          </p:grpSpPr>
          <p:sp>
            <p:nvSpPr>
              <p:cNvPr id="153" name="Oval 6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4" name="Oval 6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5" name="Rectangle 7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49" name="Group 71"/>
            <p:cNvGrpSpPr>
              <a:grpSpLocks/>
            </p:cNvGrpSpPr>
            <p:nvPr/>
          </p:nvGrpSpPr>
          <p:grpSpPr bwMode="auto">
            <a:xfrm>
              <a:off x="5059" y="3668"/>
              <a:ext cx="153" cy="272"/>
              <a:chOff x="535" y="2160"/>
              <a:chExt cx="408" cy="726"/>
            </a:xfrm>
          </p:grpSpPr>
          <p:sp>
            <p:nvSpPr>
              <p:cNvPr id="150" name="Oval 72"/>
              <p:cNvSpPr>
                <a:spLocks noChangeArrowheads="1"/>
              </p:cNvSpPr>
              <p:nvPr/>
            </p:nvSpPr>
            <p:spPr bwMode="auto">
              <a:xfrm>
                <a:off x="580" y="2160"/>
                <a:ext cx="317" cy="317"/>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1" name="Oval 73"/>
              <p:cNvSpPr>
                <a:spLocks noChangeArrowheads="1"/>
              </p:cNvSpPr>
              <p:nvPr/>
            </p:nvSpPr>
            <p:spPr bwMode="auto">
              <a:xfrm>
                <a:off x="535" y="2478"/>
                <a:ext cx="408" cy="408"/>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2" name="Rectangle 74"/>
              <p:cNvSpPr>
                <a:spLocks noChangeArrowheads="1"/>
              </p:cNvSpPr>
              <p:nvPr/>
            </p:nvSpPr>
            <p:spPr bwMode="auto">
              <a:xfrm>
                <a:off x="535" y="2704"/>
                <a:ext cx="408" cy="182"/>
              </a:xfrm>
              <a:prstGeom prst="rect">
                <a:avLst/>
              </a:prstGeom>
              <a:solidFill>
                <a:srgbClr val="0080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56" name="Text Box 75"/>
          <p:cNvSpPr txBox="1">
            <a:spLocks noChangeArrowheads="1"/>
          </p:cNvSpPr>
          <p:nvPr/>
        </p:nvSpPr>
        <p:spPr bwMode="auto">
          <a:xfrm>
            <a:off x="8855410" y="7290892"/>
            <a:ext cx="593428" cy="268865"/>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積水樹脂</a:t>
            </a:r>
          </a:p>
        </p:txBody>
      </p:sp>
      <p:grpSp>
        <p:nvGrpSpPr>
          <p:cNvPr id="167" name="Group 86"/>
          <p:cNvGrpSpPr>
            <a:grpSpLocks/>
          </p:cNvGrpSpPr>
          <p:nvPr/>
        </p:nvGrpSpPr>
        <p:grpSpPr bwMode="auto">
          <a:xfrm>
            <a:off x="8513105" y="6981530"/>
            <a:ext cx="182166" cy="323850"/>
            <a:chOff x="4741" y="3667"/>
            <a:chExt cx="153" cy="272"/>
          </a:xfrm>
        </p:grpSpPr>
        <p:grpSp>
          <p:nvGrpSpPr>
            <p:cNvPr id="168" name="Group 87"/>
            <p:cNvGrpSpPr>
              <a:grpSpLocks/>
            </p:cNvGrpSpPr>
            <p:nvPr/>
          </p:nvGrpSpPr>
          <p:grpSpPr bwMode="auto">
            <a:xfrm>
              <a:off x="4741" y="3667"/>
              <a:ext cx="153" cy="272"/>
              <a:chOff x="1805" y="2478"/>
              <a:chExt cx="408" cy="726"/>
            </a:xfrm>
          </p:grpSpPr>
          <p:sp>
            <p:nvSpPr>
              <p:cNvPr id="173" name="Oval 8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4" name="Oval 8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5" name="Rectangle 9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69" name="Group 91"/>
            <p:cNvGrpSpPr>
              <a:grpSpLocks/>
            </p:cNvGrpSpPr>
            <p:nvPr/>
          </p:nvGrpSpPr>
          <p:grpSpPr bwMode="auto">
            <a:xfrm>
              <a:off x="4741" y="3667"/>
              <a:ext cx="153" cy="272"/>
              <a:chOff x="535" y="2160"/>
              <a:chExt cx="408" cy="726"/>
            </a:xfrm>
          </p:grpSpPr>
          <p:sp>
            <p:nvSpPr>
              <p:cNvPr id="170" name="Oval 92"/>
              <p:cNvSpPr>
                <a:spLocks noChangeArrowheads="1"/>
              </p:cNvSpPr>
              <p:nvPr/>
            </p:nvSpPr>
            <p:spPr bwMode="auto">
              <a:xfrm>
                <a:off x="580" y="2160"/>
                <a:ext cx="317" cy="317"/>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1" name="Oval 93"/>
              <p:cNvSpPr>
                <a:spLocks noChangeArrowheads="1"/>
              </p:cNvSpPr>
              <p:nvPr/>
            </p:nvSpPr>
            <p:spPr bwMode="auto">
              <a:xfrm>
                <a:off x="535" y="2478"/>
                <a:ext cx="408" cy="408"/>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2" name="Rectangle 94"/>
              <p:cNvSpPr>
                <a:spLocks noChangeArrowheads="1"/>
              </p:cNvSpPr>
              <p:nvPr/>
            </p:nvSpPr>
            <p:spPr bwMode="auto">
              <a:xfrm>
                <a:off x="535" y="2704"/>
                <a:ext cx="408" cy="182"/>
              </a:xfrm>
              <a:prstGeom prst="rect">
                <a:avLst/>
              </a:prstGeom>
              <a:solidFill>
                <a:srgbClr val="FF99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76" name="Text Box 95"/>
          <p:cNvSpPr txBox="1">
            <a:spLocks noChangeArrowheads="1"/>
          </p:cNvSpPr>
          <p:nvPr/>
        </p:nvSpPr>
        <p:spPr bwMode="auto">
          <a:xfrm>
            <a:off x="8283326" y="7296385"/>
            <a:ext cx="558841" cy="269603"/>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en-US" altLang="ja-JP" sz="1050" dirty="0">
                <a:ea typeface="メイリオ" panose="020B0604030504040204" pitchFamily="50" charset="-128"/>
                <a:cs typeface="メイリオ" panose="020B0604030504040204" pitchFamily="50" charset="-128"/>
              </a:rPr>
              <a:t>TOKIRON</a:t>
            </a:r>
            <a:endParaRPr lang="ja-JP" altLang="en-US" sz="1050" dirty="0">
              <a:ea typeface="メイリオ" panose="020B0604030504040204" pitchFamily="50" charset="-128"/>
              <a:cs typeface="メイリオ" panose="020B0604030504040204" pitchFamily="50" charset="-128"/>
            </a:endParaRPr>
          </a:p>
        </p:txBody>
      </p:sp>
      <p:sp>
        <p:nvSpPr>
          <p:cNvPr id="250" name="テキスト ボックス 249"/>
          <p:cNvSpPr txBox="1"/>
          <p:nvPr/>
        </p:nvSpPr>
        <p:spPr>
          <a:xfrm>
            <a:off x="1167215" y="1698394"/>
            <a:ext cx="6853158" cy="1691104"/>
          </a:xfrm>
          <a:prstGeom prst="rect">
            <a:avLst/>
          </a:prstGeom>
          <a:noFill/>
        </p:spPr>
        <p:txBody>
          <a:bodyPr wrap="none" rtlCol="0">
            <a:spAutoFit/>
          </a:bodyPr>
          <a:lstStyle/>
          <a:p>
            <a:pPr>
              <a:lnSpc>
                <a:spcPct val="150000"/>
              </a:lnSpc>
            </a:pPr>
            <a:r>
              <a:rPr lang="ja-JP" altLang="en-US" sz="2400" dirty="0" smtClean="0"/>
              <a:t>・工場主催、住民・行政参加型の神立地区清掃活動</a:t>
            </a:r>
            <a:endParaRPr lang="en-US" altLang="ja-JP" sz="2400" dirty="0" smtClean="0"/>
          </a:p>
          <a:p>
            <a:pPr>
              <a:lnSpc>
                <a:spcPct val="150000"/>
              </a:lnSpc>
            </a:pPr>
            <a:r>
              <a:rPr lang="ja-JP" altLang="en-US" sz="2400" dirty="0" smtClean="0"/>
              <a:t>・神立地区内の</a:t>
            </a:r>
            <a:r>
              <a:rPr lang="en-US" altLang="ja-JP" sz="2400" dirty="0" smtClean="0"/>
              <a:t>16</a:t>
            </a:r>
            <a:r>
              <a:rPr lang="ja-JP" altLang="en-US" sz="2400" dirty="0" smtClean="0"/>
              <a:t>町会を</a:t>
            </a:r>
            <a:r>
              <a:rPr lang="en-US" altLang="ja-JP" sz="2400" dirty="0" smtClean="0"/>
              <a:t>1BLOC</a:t>
            </a:r>
          </a:p>
          <a:p>
            <a:pPr>
              <a:lnSpc>
                <a:spcPct val="150000"/>
              </a:lnSpc>
            </a:pPr>
            <a:r>
              <a:rPr lang="ja-JP" altLang="en-US" sz="2400" dirty="0" smtClean="0"/>
              <a:t>・参加特典として景品プレゼント</a:t>
            </a:r>
            <a:endParaRPr lang="en-US" altLang="ja-JP" sz="2400" dirty="0"/>
          </a:p>
        </p:txBody>
      </p:sp>
      <p:sp>
        <p:nvSpPr>
          <p:cNvPr id="139" name="角丸四角形 138"/>
          <p:cNvSpPr/>
          <p:nvPr/>
        </p:nvSpPr>
        <p:spPr>
          <a:xfrm>
            <a:off x="55875" y="158731"/>
            <a:ext cx="9016796" cy="463982"/>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金管タウン　神立</a:t>
            </a:r>
            <a:endParaRPr lang="ja-JP" altLang="en-US" sz="2400" b="1" dirty="0">
              <a:solidFill>
                <a:schemeClr val="tx1"/>
              </a:solidFill>
            </a:endParaRPr>
          </a:p>
        </p:txBody>
      </p:sp>
      <p:sp>
        <p:nvSpPr>
          <p:cNvPr id="3" name="テキスト ボックス 2"/>
          <p:cNvSpPr txBox="1"/>
          <p:nvPr/>
        </p:nvSpPr>
        <p:spPr>
          <a:xfrm>
            <a:off x="3826580" y="3367338"/>
            <a:ext cx="1488310" cy="369332"/>
          </a:xfrm>
          <a:prstGeom prst="rect">
            <a:avLst/>
          </a:prstGeom>
          <a:noFill/>
        </p:spPr>
        <p:txBody>
          <a:bodyPr wrap="square" rtlCol="0">
            <a:spAutoFit/>
          </a:bodyPr>
          <a:lstStyle/>
          <a:p>
            <a:r>
              <a:rPr kumimoji="1" lang="ja-JP" altLang="en-US" dirty="0" smtClean="0"/>
              <a:t>～実施例～</a:t>
            </a:r>
            <a:endParaRPr kumimoji="1" lang="ja-JP" altLang="en-US" dirty="0"/>
          </a:p>
        </p:txBody>
      </p:sp>
      <p:grpSp>
        <p:nvGrpSpPr>
          <p:cNvPr id="2" name="グループ化 1"/>
          <p:cNvGrpSpPr>
            <a:grpSpLocks noChangeAspect="1"/>
          </p:cNvGrpSpPr>
          <p:nvPr/>
        </p:nvGrpSpPr>
        <p:grpSpPr>
          <a:xfrm>
            <a:off x="425851" y="4146222"/>
            <a:ext cx="8186894" cy="2458528"/>
            <a:chOff x="425851" y="4146222"/>
            <a:chExt cx="8186894" cy="2458528"/>
          </a:xfrm>
        </p:grpSpPr>
        <p:sp>
          <p:nvSpPr>
            <p:cNvPr id="117" name="Line 36"/>
            <p:cNvSpPr>
              <a:spLocks noChangeShapeType="1"/>
            </p:cNvSpPr>
            <p:nvPr/>
          </p:nvSpPr>
          <p:spPr bwMode="auto">
            <a:xfrm>
              <a:off x="425851" y="5267177"/>
              <a:ext cx="1203638" cy="1284"/>
            </a:xfrm>
            <a:prstGeom prst="line">
              <a:avLst/>
            </a:prstGeom>
            <a:noFill/>
            <a:ln w="38100">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grpSp>
          <p:nvGrpSpPr>
            <p:cNvPr id="119" name="Group 38"/>
            <p:cNvGrpSpPr>
              <a:grpSpLocks/>
            </p:cNvGrpSpPr>
            <p:nvPr/>
          </p:nvGrpSpPr>
          <p:grpSpPr bwMode="auto">
            <a:xfrm>
              <a:off x="2096439" y="4146222"/>
              <a:ext cx="427346" cy="615493"/>
              <a:chOff x="626" y="3665"/>
              <a:chExt cx="153" cy="272"/>
            </a:xfrm>
          </p:grpSpPr>
          <p:grpSp>
            <p:nvGrpSpPr>
              <p:cNvPr id="120" name="Group 39"/>
              <p:cNvGrpSpPr>
                <a:grpSpLocks/>
              </p:cNvGrpSpPr>
              <p:nvPr/>
            </p:nvGrpSpPr>
            <p:grpSpPr bwMode="auto">
              <a:xfrm>
                <a:off x="626" y="3665"/>
                <a:ext cx="153" cy="272"/>
                <a:chOff x="1805" y="2478"/>
                <a:chExt cx="408" cy="726"/>
              </a:xfrm>
            </p:grpSpPr>
            <p:sp>
              <p:nvSpPr>
                <p:cNvPr id="125" name="Oval 40"/>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26" name="Oval 41"/>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27" name="Rectangle 42"/>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21" name="Group 43"/>
              <p:cNvGrpSpPr>
                <a:grpSpLocks/>
              </p:cNvGrpSpPr>
              <p:nvPr/>
            </p:nvGrpSpPr>
            <p:grpSpPr bwMode="auto">
              <a:xfrm>
                <a:off x="626" y="3665"/>
                <a:ext cx="153" cy="272"/>
                <a:chOff x="535" y="2160"/>
                <a:chExt cx="408" cy="726"/>
              </a:xfrm>
            </p:grpSpPr>
            <p:sp>
              <p:nvSpPr>
                <p:cNvPr id="122" name="Oval 44"/>
                <p:cNvSpPr>
                  <a:spLocks noChangeArrowheads="1"/>
                </p:cNvSpPr>
                <p:nvPr/>
              </p:nvSpPr>
              <p:spPr bwMode="auto">
                <a:xfrm>
                  <a:off x="580" y="2160"/>
                  <a:ext cx="317" cy="317"/>
                </a:xfrm>
                <a:prstGeom prst="ellipse">
                  <a:avLst/>
                </a:prstGeom>
                <a:solidFill>
                  <a:srgbClr val="00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23" name="Oval 45"/>
                <p:cNvSpPr>
                  <a:spLocks noChangeArrowheads="1"/>
                </p:cNvSpPr>
                <p:nvPr/>
              </p:nvSpPr>
              <p:spPr bwMode="auto">
                <a:xfrm>
                  <a:off x="535" y="2478"/>
                  <a:ext cx="408" cy="408"/>
                </a:xfrm>
                <a:prstGeom prst="ellipse">
                  <a:avLst/>
                </a:prstGeom>
                <a:solidFill>
                  <a:srgbClr val="00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24" name="Rectangle 46"/>
                <p:cNvSpPr>
                  <a:spLocks noChangeArrowheads="1"/>
                </p:cNvSpPr>
                <p:nvPr/>
              </p:nvSpPr>
              <p:spPr bwMode="auto">
                <a:xfrm>
                  <a:off x="535" y="2704"/>
                  <a:ext cx="408" cy="182"/>
                </a:xfrm>
                <a:prstGeom prst="rect">
                  <a:avLst/>
                </a:prstGeom>
                <a:solidFill>
                  <a:srgbClr val="00FF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28" name="Text Box 47"/>
            <p:cNvSpPr txBox="1">
              <a:spLocks noChangeArrowheads="1"/>
            </p:cNvSpPr>
            <p:nvPr/>
          </p:nvSpPr>
          <p:spPr bwMode="auto">
            <a:xfrm>
              <a:off x="1945481" y="4697142"/>
              <a:ext cx="748388" cy="429807"/>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東レ</a:t>
              </a:r>
              <a:endParaRPr lang="en-US" altLang="ja-JP" sz="1050" dirty="0">
                <a:ea typeface="メイリオ" panose="020B0604030504040204" pitchFamily="50" charset="-128"/>
                <a:cs typeface="メイリオ" panose="020B0604030504040204" pitchFamily="50" charset="-128"/>
              </a:endParaRPr>
            </a:p>
          </p:txBody>
        </p:sp>
        <p:grpSp>
          <p:nvGrpSpPr>
            <p:cNvPr id="129" name="Group 48"/>
            <p:cNvGrpSpPr>
              <a:grpSpLocks/>
            </p:cNvGrpSpPr>
            <p:nvPr/>
          </p:nvGrpSpPr>
          <p:grpSpPr bwMode="auto">
            <a:xfrm>
              <a:off x="3471087" y="4184971"/>
              <a:ext cx="456391" cy="531078"/>
              <a:chOff x="943" y="3665"/>
              <a:chExt cx="153" cy="272"/>
            </a:xfrm>
          </p:grpSpPr>
          <p:grpSp>
            <p:nvGrpSpPr>
              <p:cNvPr id="130" name="Group 49"/>
              <p:cNvGrpSpPr>
                <a:grpSpLocks/>
              </p:cNvGrpSpPr>
              <p:nvPr/>
            </p:nvGrpSpPr>
            <p:grpSpPr bwMode="auto">
              <a:xfrm>
                <a:off x="943" y="3665"/>
                <a:ext cx="153" cy="272"/>
                <a:chOff x="1805" y="2478"/>
                <a:chExt cx="408" cy="726"/>
              </a:xfrm>
            </p:grpSpPr>
            <p:sp>
              <p:nvSpPr>
                <p:cNvPr id="135" name="Oval 50"/>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36" name="Oval 51"/>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37" name="Rectangle 52"/>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31" name="Group 53"/>
              <p:cNvGrpSpPr>
                <a:grpSpLocks/>
              </p:cNvGrpSpPr>
              <p:nvPr/>
            </p:nvGrpSpPr>
            <p:grpSpPr bwMode="auto">
              <a:xfrm>
                <a:off x="943" y="3665"/>
                <a:ext cx="153" cy="272"/>
                <a:chOff x="535" y="2160"/>
                <a:chExt cx="408" cy="726"/>
              </a:xfrm>
            </p:grpSpPr>
            <p:sp>
              <p:nvSpPr>
                <p:cNvPr id="132" name="Oval 54"/>
                <p:cNvSpPr>
                  <a:spLocks noChangeArrowheads="1"/>
                </p:cNvSpPr>
                <p:nvPr/>
              </p:nvSpPr>
              <p:spPr bwMode="auto">
                <a:xfrm>
                  <a:off x="580" y="2160"/>
                  <a:ext cx="317" cy="317"/>
                </a:xfrm>
                <a:prstGeom prst="ellipse">
                  <a:avLst/>
                </a:prstGeom>
                <a:solidFill>
                  <a:srgbClr val="FF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33" name="Oval 55"/>
                <p:cNvSpPr>
                  <a:spLocks noChangeArrowheads="1"/>
                </p:cNvSpPr>
                <p:nvPr/>
              </p:nvSpPr>
              <p:spPr bwMode="auto">
                <a:xfrm>
                  <a:off x="535" y="2478"/>
                  <a:ext cx="408" cy="408"/>
                </a:xfrm>
                <a:prstGeom prst="ellipse">
                  <a:avLst/>
                </a:prstGeom>
                <a:solidFill>
                  <a:srgbClr val="FF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34" name="Rectangle 56"/>
                <p:cNvSpPr>
                  <a:spLocks noChangeArrowheads="1"/>
                </p:cNvSpPr>
                <p:nvPr/>
              </p:nvSpPr>
              <p:spPr bwMode="auto">
                <a:xfrm>
                  <a:off x="535" y="2704"/>
                  <a:ext cx="408" cy="182"/>
                </a:xfrm>
                <a:prstGeom prst="rect">
                  <a:avLst/>
                </a:prstGeom>
                <a:solidFill>
                  <a:srgbClr val="FFFF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38" name="Text Box 57"/>
            <p:cNvSpPr txBox="1">
              <a:spLocks noChangeArrowheads="1"/>
            </p:cNvSpPr>
            <p:nvPr/>
          </p:nvSpPr>
          <p:spPr bwMode="auto">
            <a:xfrm>
              <a:off x="3315132" y="4723317"/>
              <a:ext cx="720975" cy="362294"/>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日立</a:t>
              </a:r>
            </a:p>
          </p:txBody>
        </p:sp>
        <p:pic>
          <p:nvPicPr>
            <p:cNvPr id="245" name="図 24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3822" b="100000" l="0" r="100000"/>
                      </a14:imgEffect>
                    </a14:imgLayer>
                  </a14:imgProps>
                </a:ext>
                <a:ext uri="{28A0092B-C50C-407E-A947-70E740481C1C}">
                  <a14:useLocalDpi xmlns:a14="http://schemas.microsoft.com/office/drawing/2010/main"/>
                </a:ext>
              </a:extLst>
            </a:blip>
            <a:srcRect/>
            <a:stretch/>
          </p:blipFill>
          <p:spPr>
            <a:xfrm>
              <a:off x="437385" y="5360639"/>
              <a:ext cx="1199897" cy="1053563"/>
            </a:xfrm>
            <a:prstGeom prst="rect">
              <a:avLst/>
            </a:prstGeom>
          </p:spPr>
        </p:pic>
        <p:pic>
          <p:nvPicPr>
            <p:cNvPr id="246" name="図 24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1723" y="5421741"/>
              <a:ext cx="1190321" cy="971929"/>
            </a:xfrm>
            <a:prstGeom prst="rect">
              <a:avLst/>
            </a:prstGeom>
          </p:spPr>
        </p:pic>
        <p:pic>
          <p:nvPicPr>
            <p:cNvPr id="247" name="図 246"/>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97980" l="0" r="100000"/>
                      </a14:imgEffect>
                    </a14:imgLayer>
                  </a14:imgProps>
                </a:ext>
                <a:ext uri="{28A0092B-C50C-407E-A947-70E740481C1C}">
                  <a14:useLocalDpi xmlns:a14="http://schemas.microsoft.com/office/drawing/2010/main"/>
                </a:ext>
              </a:extLst>
            </a:blip>
            <a:srcRect/>
            <a:stretch/>
          </p:blipFill>
          <p:spPr>
            <a:xfrm>
              <a:off x="5799130" y="5650458"/>
              <a:ext cx="1194855" cy="655569"/>
            </a:xfrm>
            <a:prstGeom prst="rect">
              <a:avLst/>
            </a:prstGeom>
          </p:spPr>
        </p:pic>
        <p:pic>
          <p:nvPicPr>
            <p:cNvPr id="248" name="図 247"/>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100000" l="1875" r="100000"/>
                      </a14:imgEffect>
                    </a14:imgLayer>
                  </a14:imgProps>
                </a:ext>
                <a:ext uri="{28A0092B-C50C-407E-A947-70E740481C1C}">
                  <a14:useLocalDpi xmlns:a14="http://schemas.microsoft.com/office/drawing/2010/main"/>
                </a:ext>
              </a:extLst>
            </a:blip>
            <a:srcRect/>
            <a:stretch/>
          </p:blipFill>
          <p:spPr>
            <a:xfrm>
              <a:off x="3162671" y="5362832"/>
              <a:ext cx="1035452" cy="1067412"/>
            </a:xfrm>
            <a:prstGeom prst="rect">
              <a:avLst/>
            </a:prstGeom>
          </p:spPr>
        </p:pic>
        <p:pic>
          <p:nvPicPr>
            <p:cNvPr id="249" name="図 248"/>
            <p:cNvPicPr>
              <a:picLocks noChangeAspect="1"/>
            </p:cNvPicPr>
            <p:nvPr/>
          </p:nvPicPr>
          <p:blipFill>
            <a:blip r:embed="rId10" cstate="email">
              <a:extLst>
                <a:ext uri="{BEBA8EAE-BF5A-486C-A8C5-ECC9F3942E4B}">
                  <a14:imgProps xmlns:a14="http://schemas.microsoft.com/office/drawing/2010/main">
                    <a14:imgLayer r:embed="rId11">
                      <a14:imgEffect>
                        <a14:backgroundRemoval t="4000" b="90000" l="1500" r="99500"/>
                      </a14:imgEffect>
                    </a14:imgLayer>
                  </a14:imgProps>
                </a:ext>
                <a:ext uri="{28A0092B-C50C-407E-A947-70E740481C1C}">
                  <a14:useLocalDpi xmlns:a14="http://schemas.microsoft.com/office/drawing/2010/main"/>
                </a:ext>
              </a:extLst>
            </a:blip>
            <a:stretch>
              <a:fillRect/>
            </a:stretch>
          </p:blipFill>
          <p:spPr>
            <a:xfrm>
              <a:off x="4497072" y="5485050"/>
              <a:ext cx="1137471" cy="928774"/>
            </a:xfrm>
            <a:prstGeom prst="rect">
              <a:avLst/>
            </a:prstGeom>
          </p:spPr>
        </p:pic>
        <p:grpSp>
          <p:nvGrpSpPr>
            <p:cNvPr id="276" name="Group 96"/>
            <p:cNvGrpSpPr>
              <a:grpSpLocks/>
            </p:cNvGrpSpPr>
            <p:nvPr/>
          </p:nvGrpSpPr>
          <p:grpSpPr bwMode="auto">
            <a:xfrm>
              <a:off x="832939" y="4216522"/>
              <a:ext cx="376752" cy="517209"/>
              <a:chOff x="4118" y="3667"/>
              <a:chExt cx="153" cy="272"/>
            </a:xfrm>
          </p:grpSpPr>
          <p:grpSp>
            <p:nvGrpSpPr>
              <p:cNvPr id="277" name="Group 97"/>
              <p:cNvGrpSpPr>
                <a:grpSpLocks/>
              </p:cNvGrpSpPr>
              <p:nvPr/>
            </p:nvGrpSpPr>
            <p:grpSpPr bwMode="auto">
              <a:xfrm>
                <a:off x="4118" y="3667"/>
                <a:ext cx="153" cy="272"/>
                <a:chOff x="1805" y="2478"/>
                <a:chExt cx="408" cy="726"/>
              </a:xfrm>
            </p:grpSpPr>
            <p:sp>
              <p:nvSpPr>
                <p:cNvPr id="282" name="Oval 9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283" name="Oval 9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284" name="Rectangle 10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278" name="Group 101"/>
              <p:cNvGrpSpPr>
                <a:grpSpLocks/>
              </p:cNvGrpSpPr>
              <p:nvPr/>
            </p:nvGrpSpPr>
            <p:grpSpPr bwMode="auto">
              <a:xfrm>
                <a:off x="4118" y="3667"/>
                <a:ext cx="153" cy="272"/>
                <a:chOff x="535" y="2160"/>
                <a:chExt cx="408" cy="726"/>
              </a:xfrm>
            </p:grpSpPr>
            <p:sp>
              <p:nvSpPr>
                <p:cNvPr id="279" name="Oval 102"/>
                <p:cNvSpPr>
                  <a:spLocks noChangeArrowheads="1"/>
                </p:cNvSpPr>
                <p:nvPr/>
              </p:nvSpPr>
              <p:spPr bwMode="auto">
                <a:xfrm>
                  <a:off x="580" y="2160"/>
                  <a:ext cx="317" cy="317"/>
                </a:xfrm>
                <a:prstGeom prst="ellipse">
                  <a:avLst/>
                </a:prstGeom>
                <a:solidFill>
                  <a:srgbClr val="FF0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280" name="Oval 103"/>
                <p:cNvSpPr>
                  <a:spLocks noChangeArrowheads="1"/>
                </p:cNvSpPr>
                <p:nvPr/>
              </p:nvSpPr>
              <p:spPr bwMode="auto">
                <a:xfrm>
                  <a:off x="535" y="2478"/>
                  <a:ext cx="408" cy="408"/>
                </a:xfrm>
                <a:prstGeom prst="ellipse">
                  <a:avLst/>
                </a:prstGeom>
                <a:solidFill>
                  <a:srgbClr val="FF0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281" name="Rectangle 104"/>
                <p:cNvSpPr>
                  <a:spLocks noChangeArrowheads="1"/>
                </p:cNvSpPr>
                <p:nvPr/>
              </p:nvSpPr>
              <p:spPr bwMode="auto">
                <a:xfrm>
                  <a:off x="535" y="2704"/>
                  <a:ext cx="408" cy="182"/>
                </a:xfrm>
                <a:prstGeom prst="rect">
                  <a:avLst/>
                </a:prstGeom>
                <a:solidFill>
                  <a:srgbClr val="FF00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285" name="Text Box 105"/>
            <p:cNvSpPr txBox="1">
              <a:spLocks noChangeArrowheads="1"/>
            </p:cNvSpPr>
            <p:nvPr/>
          </p:nvSpPr>
          <p:spPr bwMode="auto">
            <a:xfrm>
              <a:off x="644206" y="4723317"/>
              <a:ext cx="799880" cy="399978"/>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コカコーラ</a:t>
              </a:r>
            </a:p>
          </p:txBody>
        </p:sp>
        <p:grpSp>
          <p:nvGrpSpPr>
            <p:cNvPr id="142" name="Group 96"/>
            <p:cNvGrpSpPr>
              <a:grpSpLocks/>
            </p:cNvGrpSpPr>
            <p:nvPr/>
          </p:nvGrpSpPr>
          <p:grpSpPr bwMode="auto">
            <a:xfrm>
              <a:off x="4807907" y="4162506"/>
              <a:ext cx="376752" cy="517209"/>
              <a:chOff x="4118" y="3667"/>
              <a:chExt cx="153" cy="272"/>
            </a:xfrm>
          </p:grpSpPr>
          <p:grpSp>
            <p:nvGrpSpPr>
              <p:cNvPr id="143" name="Group 97"/>
              <p:cNvGrpSpPr>
                <a:grpSpLocks/>
              </p:cNvGrpSpPr>
              <p:nvPr/>
            </p:nvGrpSpPr>
            <p:grpSpPr bwMode="auto">
              <a:xfrm>
                <a:off x="4118" y="3667"/>
                <a:ext cx="153" cy="272"/>
                <a:chOff x="1805" y="2478"/>
                <a:chExt cx="408" cy="726"/>
              </a:xfrm>
            </p:grpSpPr>
            <p:sp>
              <p:nvSpPr>
                <p:cNvPr id="159" name="Oval 9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60" name="Oval 9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61" name="Rectangle 10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44" name="Group 101"/>
              <p:cNvGrpSpPr>
                <a:grpSpLocks/>
              </p:cNvGrpSpPr>
              <p:nvPr/>
            </p:nvGrpSpPr>
            <p:grpSpPr bwMode="auto">
              <a:xfrm>
                <a:off x="4118" y="3667"/>
                <a:ext cx="153" cy="272"/>
                <a:chOff x="535" y="2160"/>
                <a:chExt cx="408" cy="726"/>
              </a:xfrm>
            </p:grpSpPr>
            <p:sp>
              <p:nvSpPr>
                <p:cNvPr id="146" name="Oval 102"/>
                <p:cNvSpPr>
                  <a:spLocks noChangeArrowheads="1"/>
                </p:cNvSpPr>
                <p:nvPr/>
              </p:nvSpPr>
              <p:spPr bwMode="auto">
                <a:xfrm>
                  <a:off x="580" y="2160"/>
                  <a:ext cx="317" cy="317"/>
                </a:xfrm>
                <a:prstGeom prst="ellipse">
                  <a:avLst/>
                </a:prstGeom>
                <a:solidFill>
                  <a:srgbClr val="FF0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7" name="Oval 103"/>
                <p:cNvSpPr>
                  <a:spLocks noChangeArrowheads="1"/>
                </p:cNvSpPr>
                <p:nvPr/>
              </p:nvSpPr>
              <p:spPr bwMode="auto">
                <a:xfrm>
                  <a:off x="535" y="2478"/>
                  <a:ext cx="408" cy="408"/>
                </a:xfrm>
                <a:prstGeom prst="ellipse">
                  <a:avLst/>
                </a:prstGeom>
                <a:solidFill>
                  <a:srgbClr val="FF0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8" name="Rectangle 104"/>
                <p:cNvSpPr>
                  <a:spLocks noChangeArrowheads="1"/>
                </p:cNvSpPr>
                <p:nvPr/>
              </p:nvSpPr>
              <p:spPr bwMode="auto">
                <a:xfrm>
                  <a:off x="535" y="2704"/>
                  <a:ext cx="408" cy="182"/>
                </a:xfrm>
                <a:prstGeom prst="rect">
                  <a:avLst/>
                </a:prstGeom>
                <a:solidFill>
                  <a:srgbClr val="FF00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62" name="Text Box 105"/>
            <p:cNvSpPr txBox="1">
              <a:spLocks noChangeArrowheads="1"/>
            </p:cNvSpPr>
            <p:nvPr/>
          </p:nvSpPr>
          <p:spPr bwMode="auto">
            <a:xfrm>
              <a:off x="4621843" y="4685633"/>
              <a:ext cx="799880" cy="399978"/>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コカコーラ</a:t>
              </a:r>
            </a:p>
          </p:txBody>
        </p:sp>
        <p:grpSp>
          <p:nvGrpSpPr>
            <p:cNvPr id="163" name="Group 38"/>
            <p:cNvGrpSpPr>
              <a:grpSpLocks/>
            </p:cNvGrpSpPr>
            <p:nvPr/>
          </p:nvGrpSpPr>
          <p:grpSpPr bwMode="auto">
            <a:xfrm>
              <a:off x="6172818" y="4188718"/>
              <a:ext cx="361113" cy="615493"/>
              <a:chOff x="626" y="3665"/>
              <a:chExt cx="153" cy="272"/>
            </a:xfrm>
          </p:grpSpPr>
          <p:grpSp>
            <p:nvGrpSpPr>
              <p:cNvPr id="164" name="Group 39"/>
              <p:cNvGrpSpPr>
                <a:grpSpLocks/>
              </p:cNvGrpSpPr>
              <p:nvPr/>
            </p:nvGrpSpPr>
            <p:grpSpPr bwMode="auto">
              <a:xfrm>
                <a:off x="626" y="3665"/>
                <a:ext cx="153" cy="272"/>
                <a:chOff x="1805" y="2478"/>
                <a:chExt cx="408" cy="726"/>
              </a:xfrm>
            </p:grpSpPr>
            <p:sp>
              <p:nvSpPr>
                <p:cNvPr id="179" name="Oval 40"/>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80" name="Oval 41"/>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81" name="Rectangle 42"/>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65" name="Group 43"/>
              <p:cNvGrpSpPr>
                <a:grpSpLocks/>
              </p:cNvGrpSpPr>
              <p:nvPr/>
            </p:nvGrpSpPr>
            <p:grpSpPr bwMode="auto">
              <a:xfrm>
                <a:off x="626" y="3665"/>
                <a:ext cx="153" cy="272"/>
                <a:chOff x="535" y="2160"/>
                <a:chExt cx="408" cy="726"/>
              </a:xfrm>
            </p:grpSpPr>
            <p:sp>
              <p:nvSpPr>
                <p:cNvPr id="166" name="Oval 44"/>
                <p:cNvSpPr>
                  <a:spLocks noChangeArrowheads="1"/>
                </p:cNvSpPr>
                <p:nvPr/>
              </p:nvSpPr>
              <p:spPr bwMode="auto">
                <a:xfrm>
                  <a:off x="580" y="2160"/>
                  <a:ext cx="317" cy="317"/>
                </a:xfrm>
                <a:prstGeom prst="ellipse">
                  <a:avLst/>
                </a:prstGeom>
                <a:solidFill>
                  <a:srgbClr val="00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7" name="Oval 45"/>
                <p:cNvSpPr>
                  <a:spLocks noChangeArrowheads="1"/>
                </p:cNvSpPr>
                <p:nvPr/>
              </p:nvSpPr>
              <p:spPr bwMode="auto">
                <a:xfrm>
                  <a:off x="535" y="2478"/>
                  <a:ext cx="408" cy="408"/>
                </a:xfrm>
                <a:prstGeom prst="ellipse">
                  <a:avLst/>
                </a:prstGeom>
                <a:solidFill>
                  <a:srgbClr val="00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8" name="Rectangle 46"/>
                <p:cNvSpPr>
                  <a:spLocks noChangeArrowheads="1"/>
                </p:cNvSpPr>
                <p:nvPr/>
              </p:nvSpPr>
              <p:spPr bwMode="auto">
                <a:xfrm>
                  <a:off x="535" y="2704"/>
                  <a:ext cx="408" cy="182"/>
                </a:xfrm>
                <a:prstGeom prst="rect">
                  <a:avLst/>
                </a:prstGeom>
                <a:solidFill>
                  <a:srgbClr val="00FF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82" name="Text Box 47"/>
            <p:cNvSpPr txBox="1">
              <a:spLocks noChangeArrowheads="1"/>
            </p:cNvSpPr>
            <p:nvPr/>
          </p:nvSpPr>
          <p:spPr bwMode="auto">
            <a:xfrm>
              <a:off x="6013400" y="4697142"/>
              <a:ext cx="748388" cy="373939"/>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東レ</a:t>
              </a:r>
              <a:endParaRPr lang="en-US" altLang="ja-JP" sz="1050" dirty="0">
                <a:ea typeface="メイリオ" panose="020B0604030504040204" pitchFamily="50" charset="-128"/>
                <a:cs typeface="メイリオ" panose="020B0604030504040204" pitchFamily="50" charset="-128"/>
              </a:endParaRPr>
            </a:p>
          </p:txBody>
        </p:sp>
        <p:grpSp>
          <p:nvGrpSpPr>
            <p:cNvPr id="183" name="Group 48"/>
            <p:cNvGrpSpPr>
              <a:grpSpLocks/>
            </p:cNvGrpSpPr>
            <p:nvPr/>
          </p:nvGrpSpPr>
          <p:grpSpPr bwMode="auto">
            <a:xfrm>
              <a:off x="7489718" y="4212351"/>
              <a:ext cx="440078" cy="531078"/>
              <a:chOff x="943" y="3665"/>
              <a:chExt cx="153" cy="272"/>
            </a:xfrm>
          </p:grpSpPr>
          <p:grpSp>
            <p:nvGrpSpPr>
              <p:cNvPr id="184" name="Group 49"/>
              <p:cNvGrpSpPr>
                <a:grpSpLocks/>
              </p:cNvGrpSpPr>
              <p:nvPr/>
            </p:nvGrpSpPr>
            <p:grpSpPr bwMode="auto">
              <a:xfrm>
                <a:off x="943" y="3665"/>
                <a:ext cx="153" cy="272"/>
                <a:chOff x="1805" y="2478"/>
                <a:chExt cx="408" cy="726"/>
              </a:xfrm>
            </p:grpSpPr>
            <p:sp>
              <p:nvSpPr>
                <p:cNvPr id="189" name="Oval 50"/>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90" name="Oval 51"/>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91" name="Rectangle 52"/>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85" name="Group 53"/>
              <p:cNvGrpSpPr>
                <a:grpSpLocks/>
              </p:cNvGrpSpPr>
              <p:nvPr/>
            </p:nvGrpSpPr>
            <p:grpSpPr bwMode="auto">
              <a:xfrm>
                <a:off x="943" y="3665"/>
                <a:ext cx="153" cy="272"/>
                <a:chOff x="535" y="2160"/>
                <a:chExt cx="408" cy="726"/>
              </a:xfrm>
            </p:grpSpPr>
            <p:sp>
              <p:nvSpPr>
                <p:cNvPr id="186" name="Oval 54"/>
                <p:cNvSpPr>
                  <a:spLocks noChangeArrowheads="1"/>
                </p:cNvSpPr>
                <p:nvPr/>
              </p:nvSpPr>
              <p:spPr bwMode="auto">
                <a:xfrm>
                  <a:off x="580" y="2160"/>
                  <a:ext cx="317" cy="317"/>
                </a:xfrm>
                <a:prstGeom prst="ellipse">
                  <a:avLst/>
                </a:prstGeom>
                <a:solidFill>
                  <a:srgbClr val="FF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87" name="Oval 55"/>
                <p:cNvSpPr>
                  <a:spLocks noChangeArrowheads="1"/>
                </p:cNvSpPr>
                <p:nvPr/>
              </p:nvSpPr>
              <p:spPr bwMode="auto">
                <a:xfrm>
                  <a:off x="535" y="2478"/>
                  <a:ext cx="408" cy="408"/>
                </a:xfrm>
                <a:prstGeom prst="ellipse">
                  <a:avLst/>
                </a:prstGeom>
                <a:solidFill>
                  <a:srgbClr val="FFFF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88" name="Rectangle 56"/>
                <p:cNvSpPr>
                  <a:spLocks noChangeArrowheads="1"/>
                </p:cNvSpPr>
                <p:nvPr/>
              </p:nvSpPr>
              <p:spPr bwMode="auto">
                <a:xfrm>
                  <a:off x="535" y="2704"/>
                  <a:ext cx="408" cy="182"/>
                </a:xfrm>
                <a:prstGeom prst="rect">
                  <a:avLst/>
                </a:prstGeom>
                <a:solidFill>
                  <a:srgbClr val="FFFF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92" name="Text Box 57"/>
            <p:cNvSpPr txBox="1">
              <a:spLocks noChangeArrowheads="1"/>
            </p:cNvSpPr>
            <p:nvPr/>
          </p:nvSpPr>
          <p:spPr bwMode="auto">
            <a:xfrm>
              <a:off x="7428172" y="4681767"/>
              <a:ext cx="651524" cy="389314"/>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日立</a:t>
              </a:r>
            </a:p>
          </p:txBody>
        </p:sp>
        <p:sp>
          <p:nvSpPr>
            <p:cNvPr id="193" name="Line 36"/>
            <p:cNvSpPr>
              <a:spLocks noChangeShapeType="1"/>
            </p:cNvSpPr>
            <p:nvPr/>
          </p:nvSpPr>
          <p:spPr bwMode="auto">
            <a:xfrm>
              <a:off x="1770313" y="5266236"/>
              <a:ext cx="1203638" cy="1284"/>
            </a:xfrm>
            <a:prstGeom prst="line">
              <a:avLst/>
            </a:prstGeom>
            <a:noFill/>
            <a:ln w="38100">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194" name="Line 36"/>
            <p:cNvSpPr>
              <a:spLocks noChangeShapeType="1"/>
            </p:cNvSpPr>
            <p:nvPr/>
          </p:nvSpPr>
          <p:spPr bwMode="auto">
            <a:xfrm>
              <a:off x="3144401" y="5251906"/>
              <a:ext cx="1203638" cy="1284"/>
            </a:xfrm>
            <a:prstGeom prst="line">
              <a:avLst/>
            </a:prstGeom>
            <a:noFill/>
            <a:ln w="38100">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195" name="Line 36"/>
            <p:cNvSpPr>
              <a:spLocks noChangeShapeType="1"/>
            </p:cNvSpPr>
            <p:nvPr/>
          </p:nvSpPr>
          <p:spPr bwMode="auto">
            <a:xfrm>
              <a:off x="4488231" y="5266878"/>
              <a:ext cx="1203638" cy="1284"/>
            </a:xfrm>
            <a:prstGeom prst="line">
              <a:avLst/>
            </a:prstGeom>
            <a:noFill/>
            <a:ln w="38100">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196" name="Line 36"/>
            <p:cNvSpPr>
              <a:spLocks noChangeShapeType="1"/>
            </p:cNvSpPr>
            <p:nvPr/>
          </p:nvSpPr>
          <p:spPr bwMode="auto">
            <a:xfrm>
              <a:off x="5789544" y="5280809"/>
              <a:ext cx="1203638" cy="1284"/>
            </a:xfrm>
            <a:prstGeom prst="line">
              <a:avLst/>
            </a:prstGeom>
            <a:noFill/>
            <a:ln w="38100">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sp>
          <p:nvSpPr>
            <p:cNvPr id="197" name="Line 36"/>
            <p:cNvSpPr>
              <a:spLocks noChangeShapeType="1"/>
            </p:cNvSpPr>
            <p:nvPr/>
          </p:nvSpPr>
          <p:spPr bwMode="auto">
            <a:xfrm>
              <a:off x="7188592" y="5280809"/>
              <a:ext cx="1203638" cy="1284"/>
            </a:xfrm>
            <a:prstGeom prst="line">
              <a:avLst/>
            </a:prstGeom>
            <a:noFill/>
            <a:ln w="38100">
              <a:solidFill>
                <a:srgbClr val="FF0000"/>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350"/>
            </a:p>
          </p:txBody>
        </p:sp>
        <p:pic>
          <p:nvPicPr>
            <p:cNvPr id="5" name="図 4"/>
            <p:cNvPicPr>
              <a:picLocks noChangeAspect="1"/>
            </p:cNvPicPr>
            <p:nvPr/>
          </p:nvPicPr>
          <p:blipFill>
            <a:blip r:embed="rId12">
              <a:extLst>
                <a:ext uri="{BEBA8EAE-BF5A-486C-A8C5-ECC9F3942E4B}">
                  <a14:imgProps xmlns:a14="http://schemas.microsoft.com/office/drawing/2010/main">
                    <a14:imgLayer r:embed="rId13">
                      <a14:imgEffect>
                        <a14:backgroundRemoval t="9135" b="89904" l="1235" r="96708"/>
                      </a14:imgEffect>
                    </a14:imgLayer>
                  </a14:imgProps>
                </a:ext>
              </a:extLst>
            </a:blip>
            <a:stretch>
              <a:fillRect/>
            </a:stretch>
          </p:blipFill>
          <p:spPr>
            <a:xfrm>
              <a:off x="7081581" y="5294124"/>
              <a:ext cx="1531164" cy="1310626"/>
            </a:xfrm>
            <a:prstGeom prst="rect">
              <a:avLst/>
            </a:prstGeom>
          </p:spPr>
        </p:pic>
      </p:grpSp>
      <p:sp>
        <p:nvSpPr>
          <p:cNvPr id="6" name="テキスト ボックス 5"/>
          <p:cNvSpPr txBox="1"/>
          <p:nvPr/>
        </p:nvSpPr>
        <p:spPr>
          <a:xfrm>
            <a:off x="3194755" y="1157718"/>
            <a:ext cx="2698175" cy="523220"/>
          </a:xfrm>
          <a:prstGeom prst="rect">
            <a:avLst/>
          </a:prstGeom>
          <a:solidFill>
            <a:schemeClr val="accent1">
              <a:lumMod val="40000"/>
              <a:lumOff val="60000"/>
            </a:schemeClr>
          </a:solidFill>
        </p:spPr>
        <p:txBody>
          <a:bodyPr wrap="none" rtlCol="0">
            <a:spAutoFit/>
          </a:bodyPr>
          <a:lstStyle/>
          <a:p>
            <a:pPr algn="ctr"/>
            <a:r>
              <a:rPr kumimoji="1" lang="ja-JP" altLang="en-US" sz="2800" dirty="0" smtClean="0"/>
              <a:t>防災</a:t>
            </a:r>
            <a:r>
              <a:rPr kumimoji="1" lang="en-US" altLang="ja-JP" sz="2800" dirty="0" smtClean="0"/>
              <a:t>×</a:t>
            </a:r>
            <a:r>
              <a:rPr kumimoji="1" lang="ja-JP" altLang="en-US" sz="2800" dirty="0" smtClean="0"/>
              <a:t>清掃活動</a:t>
            </a:r>
            <a:endParaRPr kumimoji="1" lang="ja-JP" altLang="en-US" sz="2800" dirty="0"/>
          </a:p>
        </p:txBody>
      </p:sp>
      <p:sp>
        <p:nvSpPr>
          <p:cNvPr id="140" name="テキスト ボックス 139"/>
          <p:cNvSpPr txBox="1"/>
          <p:nvPr/>
        </p:nvSpPr>
        <p:spPr>
          <a:xfrm>
            <a:off x="314479" y="926817"/>
            <a:ext cx="1667444" cy="523220"/>
          </a:xfrm>
          <a:prstGeom prst="rect">
            <a:avLst/>
          </a:prstGeom>
          <a:noFill/>
        </p:spPr>
        <p:txBody>
          <a:bodyPr wrap="none" rtlCol="0">
            <a:spAutoFit/>
          </a:bodyPr>
          <a:lstStyle/>
          <a:p>
            <a:r>
              <a:rPr lang="ja-JP" altLang="en-US" sz="2800" dirty="0" smtClean="0"/>
              <a:t>重点施策</a:t>
            </a:r>
            <a:endParaRPr lang="en-US" altLang="ja-JP" sz="2800" dirty="0" smtClean="0"/>
          </a:p>
        </p:txBody>
      </p:sp>
    </p:spTree>
    <p:extLst>
      <p:ext uri="{BB962C8B-B14F-4D97-AF65-F5344CB8AC3E}">
        <p14:creationId xmlns:p14="http://schemas.microsoft.com/office/powerpoint/2010/main" val="1392000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147" name="Group 66"/>
          <p:cNvGrpSpPr>
            <a:grpSpLocks/>
          </p:cNvGrpSpPr>
          <p:nvPr/>
        </p:nvGrpSpPr>
        <p:grpSpPr bwMode="auto">
          <a:xfrm>
            <a:off x="9052579" y="6977616"/>
            <a:ext cx="182165" cy="323850"/>
            <a:chOff x="5059" y="3668"/>
            <a:chExt cx="153" cy="272"/>
          </a:xfrm>
        </p:grpSpPr>
        <p:grpSp>
          <p:nvGrpSpPr>
            <p:cNvPr id="148" name="Group 67"/>
            <p:cNvGrpSpPr>
              <a:grpSpLocks/>
            </p:cNvGrpSpPr>
            <p:nvPr/>
          </p:nvGrpSpPr>
          <p:grpSpPr bwMode="auto">
            <a:xfrm>
              <a:off x="5059" y="3668"/>
              <a:ext cx="153" cy="272"/>
              <a:chOff x="1805" y="2478"/>
              <a:chExt cx="408" cy="726"/>
            </a:xfrm>
          </p:grpSpPr>
          <p:sp>
            <p:nvSpPr>
              <p:cNvPr id="153" name="Oval 6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4" name="Oval 6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5" name="Rectangle 7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49" name="Group 71"/>
            <p:cNvGrpSpPr>
              <a:grpSpLocks/>
            </p:cNvGrpSpPr>
            <p:nvPr/>
          </p:nvGrpSpPr>
          <p:grpSpPr bwMode="auto">
            <a:xfrm>
              <a:off x="5059" y="3668"/>
              <a:ext cx="153" cy="272"/>
              <a:chOff x="535" y="2160"/>
              <a:chExt cx="408" cy="726"/>
            </a:xfrm>
          </p:grpSpPr>
          <p:sp>
            <p:nvSpPr>
              <p:cNvPr id="150" name="Oval 72"/>
              <p:cNvSpPr>
                <a:spLocks noChangeArrowheads="1"/>
              </p:cNvSpPr>
              <p:nvPr/>
            </p:nvSpPr>
            <p:spPr bwMode="auto">
              <a:xfrm>
                <a:off x="580" y="2160"/>
                <a:ext cx="317" cy="317"/>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1" name="Oval 73"/>
              <p:cNvSpPr>
                <a:spLocks noChangeArrowheads="1"/>
              </p:cNvSpPr>
              <p:nvPr/>
            </p:nvSpPr>
            <p:spPr bwMode="auto">
              <a:xfrm>
                <a:off x="535" y="2478"/>
                <a:ext cx="408" cy="408"/>
              </a:xfrm>
              <a:prstGeom prst="ellipse">
                <a:avLst/>
              </a:prstGeom>
              <a:solidFill>
                <a:srgbClr val="0080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52" name="Rectangle 74"/>
              <p:cNvSpPr>
                <a:spLocks noChangeArrowheads="1"/>
              </p:cNvSpPr>
              <p:nvPr/>
            </p:nvSpPr>
            <p:spPr bwMode="auto">
              <a:xfrm>
                <a:off x="535" y="2704"/>
                <a:ext cx="408" cy="182"/>
              </a:xfrm>
              <a:prstGeom prst="rect">
                <a:avLst/>
              </a:prstGeom>
              <a:solidFill>
                <a:srgbClr val="0080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56" name="Text Box 75"/>
          <p:cNvSpPr txBox="1">
            <a:spLocks noChangeArrowheads="1"/>
          </p:cNvSpPr>
          <p:nvPr/>
        </p:nvSpPr>
        <p:spPr bwMode="auto">
          <a:xfrm>
            <a:off x="8855410" y="7290892"/>
            <a:ext cx="593428" cy="268865"/>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ja-JP" altLang="en-US" sz="1050" dirty="0">
                <a:ea typeface="メイリオ" panose="020B0604030504040204" pitchFamily="50" charset="-128"/>
                <a:cs typeface="メイリオ" panose="020B0604030504040204" pitchFamily="50" charset="-128"/>
              </a:rPr>
              <a:t>積水樹脂</a:t>
            </a:r>
          </a:p>
        </p:txBody>
      </p:sp>
      <p:grpSp>
        <p:nvGrpSpPr>
          <p:cNvPr id="167" name="Group 86"/>
          <p:cNvGrpSpPr>
            <a:grpSpLocks/>
          </p:cNvGrpSpPr>
          <p:nvPr/>
        </p:nvGrpSpPr>
        <p:grpSpPr bwMode="auto">
          <a:xfrm>
            <a:off x="8513105" y="6981530"/>
            <a:ext cx="182166" cy="323850"/>
            <a:chOff x="4741" y="3667"/>
            <a:chExt cx="153" cy="272"/>
          </a:xfrm>
        </p:grpSpPr>
        <p:grpSp>
          <p:nvGrpSpPr>
            <p:cNvPr id="168" name="Group 87"/>
            <p:cNvGrpSpPr>
              <a:grpSpLocks/>
            </p:cNvGrpSpPr>
            <p:nvPr/>
          </p:nvGrpSpPr>
          <p:grpSpPr bwMode="auto">
            <a:xfrm>
              <a:off x="4741" y="3667"/>
              <a:ext cx="153" cy="272"/>
              <a:chOff x="1805" y="2478"/>
              <a:chExt cx="408" cy="726"/>
            </a:xfrm>
          </p:grpSpPr>
          <p:sp>
            <p:nvSpPr>
              <p:cNvPr id="173" name="Oval 88"/>
              <p:cNvSpPr>
                <a:spLocks noChangeArrowheads="1"/>
              </p:cNvSpPr>
              <p:nvPr/>
            </p:nvSpPr>
            <p:spPr bwMode="auto">
              <a:xfrm>
                <a:off x="1850" y="2478"/>
                <a:ext cx="317" cy="317"/>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4" name="Oval 89"/>
              <p:cNvSpPr>
                <a:spLocks noChangeArrowheads="1"/>
              </p:cNvSpPr>
              <p:nvPr/>
            </p:nvSpPr>
            <p:spPr bwMode="auto">
              <a:xfrm>
                <a:off x="1805" y="2796"/>
                <a:ext cx="408" cy="408"/>
              </a:xfrm>
              <a:prstGeom prst="ellipse">
                <a:avLst/>
              </a:prstGeom>
              <a:solidFill>
                <a:srgbClr val="333333"/>
              </a:soli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5" name="Rectangle 90"/>
              <p:cNvSpPr>
                <a:spLocks noChangeArrowheads="1"/>
              </p:cNvSpPr>
              <p:nvPr/>
            </p:nvSpPr>
            <p:spPr bwMode="auto">
              <a:xfrm>
                <a:off x="1805" y="3022"/>
                <a:ext cx="408" cy="182"/>
              </a:xfrm>
              <a:prstGeom prst="rect">
                <a:avLst/>
              </a:prstGeom>
              <a:solidFill>
                <a:srgbClr val="333333"/>
              </a:solidFill>
              <a:ln w="381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nvGrpSpPr>
            <p:cNvPr id="169" name="Group 91"/>
            <p:cNvGrpSpPr>
              <a:grpSpLocks/>
            </p:cNvGrpSpPr>
            <p:nvPr/>
          </p:nvGrpSpPr>
          <p:grpSpPr bwMode="auto">
            <a:xfrm>
              <a:off x="4741" y="3667"/>
              <a:ext cx="153" cy="272"/>
              <a:chOff x="535" y="2160"/>
              <a:chExt cx="408" cy="726"/>
            </a:xfrm>
          </p:grpSpPr>
          <p:sp>
            <p:nvSpPr>
              <p:cNvPr id="170" name="Oval 92"/>
              <p:cNvSpPr>
                <a:spLocks noChangeArrowheads="1"/>
              </p:cNvSpPr>
              <p:nvPr/>
            </p:nvSpPr>
            <p:spPr bwMode="auto">
              <a:xfrm>
                <a:off x="580" y="2160"/>
                <a:ext cx="317" cy="317"/>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1" name="Oval 93"/>
              <p:cNvSpPr>
                <a:spLocks noChangeArrowheads="1"/>
              </p:cNvSpPr>
              <p:nvPr/>
            </p:nvSpPr>
            <p:spPr bwMode="auto">
              <a:xfrm>
                <a:off x="535" y="2478"/>
                <a:ext cx="408" cy="408"/>
              </a:xfrm>
              <a:prstGeom prst="ellipse">
                <a:avLst/>
              </a:prstGeom>
              <a:solidFill>
                <a:srgbClr val="FF9900"/>
              </a:solidFill>
              <a:ln>
                <a:noFill/>
              </a:ln>
              <a:effectLst/>
              <a:extLst>
                <a:ext uri="{91240B29-F687-4F45-9708-019B960494DF}">
                  <a14:hiddenLine xmlns:a14="http://schemas.microsoft.com/office/drawing/2010/main" w="38100">
                    <a:solidFill>
                      <a:srgbClr val="3333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sp>
            <p:nvSpPr>
              <p:cNvPr id="172" name="Rectangle 94"/>
              <p:cNvSpPr>
                <a:spLocks noChangeArrowheads="1"/>
              </p:cNvSpPr>
              <p:nvPr/>
            </p:nvSpPr>
            <p:spPr bwMode="auto">
              <a:xfrm>
                <a:off x="535" y="2704"/>
                <a:ext cx="408" cy="182"/>
              </a:xfrm>
              <a:prstGeom prst="rect">
                <a:avLst/>
              </a:prstGeom>
              <a:solidFill>
                <a:srgbClr val="FF9900"/>
              </a:solidFill>
              <a:ln>
                <a:noFill/>
              </a:ln>
              <a:effectLst/>
              <a:extLst>
                <a:ext uri="{91240B29-F687-4F45-9708-019B960494DF}">
                  <a14:hiddenLine xmlns:a14="http://schemas.microsoft.com/office/drawing/2010/main" w="381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350"/>
              </a:p>
            </p:txBody>
          </p:sp>
        </p:grpSp>
      </p:grpSp>
      <p:sp>
        <p:nvSpPr>
          <p:cNvPr id="176" name="Text Box 95"/>
          <p:cNvSpPr txBox="1">
            <a:spLocks noChangeArrowheads="1"/>
          </p:cNvSpPr>
          <p:nvPr/>
        </p:nvSpPr>
        <p:spPr bwMode="auto">
          <a:xfrm>
            <a:off x="8283326" y="7296385"/>
            <a:ext cx="558841" cy="269603"/>
          </a:xfrm>
          <a:prstGeom prst="rect">
            <a:avLst/>
          </a:prstGeom>
          <a:solidFill>
            <a:schemeClr val="bg1"/>
          </a:solidFill>
          <a:ln w="317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7000" tIns="27000" rIns="27000" bIns="27000" anchor="ctr"/>
          <a:lstStyle/>
          <a:p>
            <a:pPr algn="ctr"/>
            <a:r>
              <a:rPr lang="en-US" altLang="ja-JP" sz="1050" dirty="0">
                <a:ea typeface="メイリオ" panose="020B0604030504040204" pitchFamily="50" charset="-128"/>
                <a:cs typeface="メイリオ" panose="020B0604030504040204" pitchFamily="50" charset="-128"/>
              </a:rPr>
              <a:t>TOKIRON</a:t>
            </a:r>
            <a:endParaRPr lang="ja-JP" altLang="en-US" sz="1050" dirty="0">
              <a:ea typeface="メイリオ" panose="020B0604030504040204" pitchFamily="50" charset="-128"/>
              <a:cs typeface="メイリオ" panose="020B0604030504040204" pitchFamily="50" charset="-128"/>
            </a:endParaRPr>
          </a:p>
        </p:txBody>
      </p:sp>
      <p:sp>
        <p:nvSpPr>
          <p:cNvPr id="139" name="角丸四角形 138"/>
          <p:cNvSpPr/>
          <p:nvPr/>
        </p:nvSpPr>
        <p:spPr>
          <a:xfrm>
            <a:off x="55875" y="158731"/>
            <a:ext cx="9016796" cy="463982"/>
          </a:xfrm>
          <a:prstGeom prst="roundRect">
            <a:avLst/>
          </a:prstGeom>
          <a:gradFill flip="none" rotWithShape="1">
            <a:gsLst>
              <a:gs pos="0">
                <a:schemeClr val="accent6">
                  <a:lumMod val="50000"/>
                </a:schemeClr>
              </a:gs>
              <a:gs pos="48000">
                <a:schemeClr val="accent6">
                  <a:lumMod val="75000"/>
                </a:schemeClr>
              </a:gs>
              <a:gs pos="100000">
                <a:schemeClr val="accent6">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打楽器タウン　</a:t>
            </a:r>
            <a:r>
              <a:rPr lang="ja-JP" altLang="en-US" sz="2400" b="1" dirty="0">
                <a:solidFill>
                  <a:schemeClr val="tx1"/>
                </a:solidFill>
              </a:rPr>
              <a:t>新治</a:t>
            </a:r>
          </a:p>
        </p:txBody>
      </p:sp>
      <p:sp>
        <p:nvSpPr>
          <p:cNvPr id="140" name="テキスト ボックス 139"/>
          <p:cNvSpPr txBox="1"/>
          <p:nvPr/>
        </p:nvSpPr>
        <p:spPr>
          <a:xfrm>
            <a:off x="314479" y="926817"/>
            <a:ext cx="4676280" cy="523220"/>
          </a:xfrm>
          <a:prstGeom prst="rect">
            <a:avLst/>
          </a:prstGeom>
          <a:noFill/>
        </p:spPr>
        <p:txBody>
          <a:bodyPr wrap="none" rtlCol="0">
            <a:spAutoFit/>
          </a:bodyPr>
          <a:lstStyle/>
          <a:p>
            <a:r>
              <a:rPr lang="ja-JP" altLang="en-US" sz="2800" dirty="0" smtClean="0"/>
              <a:t>キャンプ場＠朝日峠展望公園</a:t>
            </a:r>
            <a:endParaRPr lang="en-US" altLang="ja-JP" sz="2800" dirty="0" smtClean="0"/>
          </a:p>
        </p:txBody>
      </p:sp>
      <p:sp>
        <p:nvSpPr>
          <p:cNvPr id="11" name="AutoShape 8" descr="data:image/jpeg;base64,/9j/4AAQSkZJRgABAQAAAQABAAD/2wCEAAkGBxQSEhUUEhQWFRUXFxcUFxgYGBgXFhcXFRcYFxgXFxQYHSggGBolHRYVITEiJSkrLi4uGh8zODMsNygtLisBCgoKDg0OGxAQGywmHyQsLCwtLDQsLCwsNCwsLCwsLCwsLCwsLCwsLCwsLCwsLCwsLCwsLCwsLCwsLCwsLCwsLP/AABEIALcBEwMBIgACEQEDEQH/xAAcAAABBQEBAQAAAAAAAAAAAAADAAECBAUGBwj/xABCEAABAgQDBgMFBAkDBAMAAAABAhEAAxIhBDFBBSJRYXGBE5GhBjKx0fAUQlLBBzNicoKSouHxFRYjQ1OTsiRUwv/EABoBAAMBAQEBAAAAAAAAAAAAAAACAwEEBQb/xAAvEQACAgICAQIEBQMFAAAAAAAAAQIRAxIhMQRBURMicaEFFDJh8ELB0SNikeHx/9oADAMBAAIRAxEAPwDtwmJUwQIiVMexZ4VAaYemChMOBG2ZQIJhUwZoVMFmAgIemC0wqYLAFTD0wWmFTGWAOmFTBKYemCwB0w1MFph6YyzAVMKmCtCaDYAVMPTBGh2g2AFTCpgrQmg2AFTCpgrQmg2AFTCpgtMKmDYAVMJoLTCaM2AFTDUwamE0bsAGmGaDNCpg2CgNMMUwamFTG7GgaYiUxYpiJTBsAGmFBWh43YBwIkBBAmJUxGy1AqYVMFph6Y2zKA0w7QWmHpjNjKBUwqYKEw9MGxjQFoemC0Q9EZsFAaYemC0wqINjKBUwqYNTCpg2CgNEPRBqYVMZsFAaYVMGphUwWFAaYVMGph6INgoDTCpg1EKiDYKA0wqYNRCog2CgNMKmDUQqINgoBTCpg1EKmDYKAUwqYNTCpjdgoCUw1MGohUwbG0Aphmg9MDWpu8bsFEGhoGMUBYkOCRmBkeBhRm6N0ZcCYSmAckAcTYR5L7S/pLmTLYauUlPvndKjyCtI5XE7bnTyETJy1MrxAFzFGk2U7P0sLco45eUl0d8PFlLvg9uPtLhainxkuHfNgRo8VEe22DIfxWDs6gz3Ie+Qtq0eJY2eSoklL5Ei9jxB+sofDutqUhjcknre2kRflT74Lrw4dcs9vX7Y4UJqKjSxLtm2gEW9n+0eGnAUzACbMrdLs+R/xHhq0rDgqYWLAOE9OZ6aRfmAsEgkPqCxLQv5uaH/ACMH7o90lYlCvdUk94ORHhMnahNnKjZ7vlkefWL2H2lN92uYoB2BWotUGOZtaH/OV2hH+HW+JfY9oAfKHpjyLCbQmSS6Zq0lkhq1EMkkhNJLM5NhCPtNiEF0zJy6jcVuEiqpwDle1tLZWgXnR9mLL8Mmv6l9z1wt+XeEpQGZA7/XER5Bi9qqKU1qUWNYFzvO4Uw1Gh0vFHGYjxGKlKzcO7uGOt+EI/P54iUX4X/v+x7V46LbybkAXFybADnBaY8QVOYJdSmSoLDaKBqBHC+ucaafa3Ey1FZmumm1TkmkF7a/m0NHzV6oWf4W1+mR67TCpjyyX+kWeibKQQiYgXmKZipBATukWBD1ZXycR6NsrbcjEJCpcwaBiWLnIMc46IZoz6OHL408fZdaHpglMPTFNiNAqYVMFphUxmwUCphUwamFTBsZQGmFTBqYVMGwUBphUwZoTQbG0BphUwWmFTG7BqBphqYPTDUwbBQGmGpg1MNTG7G0BpintBBKefp1cZRpFMRKILNXDs5pO0CAxSHHFBV6ggGFHStCheSm8fY+VMRiASkIBVdmOvx4wWdOCdciBYFsrm2YEXcBi0HcSkJ4sA4fi8LEbKrDSwq5DlRsOJYC8ebsk6Z7Gl9E8HJTSFFlE7xtk/7Jiuvay5Sikl0sGtzfINGijAqBCAzFw73AHAvz5xORsceLUshTOUhmF8qufTjCbRvkq4y9OCOz9oeLcZnjkOcXVBSyyiQLZEcT5QCegB6QHdi3o5EW8DKWbkAAPnm/CElJdjxT6FKly0/dblrxz84mrGhKWlp+sr+kT8BRzYBxfLtAJ+GUVAOKXvfTgBx0frE9l6jtSrgEMZ4pCL1C9gQHbjBVBaQAGJOTG398/SL0rDISNAHe3HJ3eJpmJtkBC730N8Ou2Qw8tQACjkGfs1g8LEIDFg6mLPxzjGxGIWic5JINgBd+xi7I2kT04szfON0fZsciarouJnqpAN1cgzluGmsUtqKKZZUQCWO5kS+cRn4oqZixyEVFbRTXcu2Y1tl1jYoWcl0NJw6ZlISKXRmc+eeR68Io7WlKyfdA3QQX4MojLONFGPCnPC759mjInY5ClXVa4LZkNFIOTdkM2mtep1PsB7cTMNiAjFT1qkl7F10qUQwcuadX0aPfEEEOGP1yj5DxpRUWfpn8c46r2I/SLPwCiF1T5VLBCl0sbMa6VFgBl8BY+hCfHJ5eTDfKPpSmFTHjiP05Fkvg7sKiJut3pBRllmbc43MB+mPCzM5M1OX4Txc2Ogbz5Q+yRD4UvY9HaE0eczP0ppWhRlSSDUySs5h2qYZeZjOlfpBmqJpmAXL2Tn3FxE3mjfZSPjSaPWGhUx51h/0klAAmpSvixpPXIg9hHS4H23wcwAmaJZqCGWKblgL5NfN4ZZIvpiywSidBTCpiMqehXuqSroQfhBWhrE1IUwqYm0Jo2zNQdMNTBWijtLHpkh1KSnqQPjGbGrG26RZKYg+kZE32rwyA6pidPddRLi1gO3CMTH+26FXw6CTopVgC2qQ5Pp2jHliu2Vh485OkjsX4wKZiEgOSAOJIA6kx5ltLb+JmXKiGdqCUAl3vdi3P+8cpjceZi1FSlqB91yHcWBLi45dYmvIT6LvwtV8zPYf924L/AOxL8z8oUeL+CjVZSdRSS3cCFG/HZn5Re5V2fs/w05F+DX5F+MRlLnTDcUAan5aiJYWfNWN+2l7PxIyi7LwrlLlxrlnZmPCPOlOnz2eqo30Dsm9dStE8RbTS+sHlpK2cUvciBK2eELqJJB0B1fo7QDaajKIpdnukF2s4uf8AOcLdvgbrsPNVQoblTs5H08WcTiikOlmHDT5xlI20m3FzcEPYZGJqX4iSSQGLNfRnzPXpA4v+oaMq/SEXi1TB+zx0f6eKmKxyWZS2vbLnxgeJUqilCWD6jMh8lcIz5KFEqYpLF7hwD5+kNGKfJy5JNM0cHigakpmE3yswNxbW9oqTytIJK8iWGYY/5PlEMFgFIUVEhR5AAvmCS/WLE5JUySCSfR+UPcU+BHN0XdlIrLzGsN251GfxMWcagJOhe2jZRz02YmWkXO7a12yID6wIz5yhuhwAOY4Z6v8AnG6OXKZRZVrqkWMVtFlXdjZ8wOLD67RnHEJBJSRcBuNuut4PjcBMCCpVKmva/LlryjKmgnPd5MQOwisIog7vksTMZMTYlw3A69c4rGbd4CRFrZ2F8U0uAc72sM2fXWK0kLVldSoaqOoV7Kg+6pRtqBYnLLT5RnY72cmy72IYqLaAXuPOMWSL4sZ4pIyRMi/hjLYhb3yI07RUEnO2WfL5RMysgNS3J+D9xFGuBF2dBhcaKggKBQE8CD7rZZWt5Q+zsQy1A5BL8SL2HOMDEIMtahU7FnFvKISpygSQepa/WIvGmuB9jp0zgkmoi5rS4Lg5WB7xGZPrSGLgkAZ6WNusc+MRU4WTfXO8beyDZN3AFTt1N/TyiOSGqs1csOdpKkke8SikVJLLJLhw2th/NG9s32zxad77VMBSKkpUsq3TpQpwdM8uscljJ6kOUWVUKiRnwESWqk+IoObBQeyTmx629IeM5JCOEW+jvB7b48ndxCrl7pR0smlu2TiLaPbXH0kKmkg5mhAU3IpS4vHm0rFLQkzEEAqLhw+6r4B3t0MbX+6piSlK5IL0uxJLBwSNBkDFXkb6QscUb5O2Xt3FKDKnKyNq1A3Go4NxiuZcwglTqc3tmDqajeOflbcAQ6ZaQVPmOBIIOtiOnnAjt2YTkxvlZyWFwQYhJSkdMZQgdEpAtakuwcgk8+XzhLxCEuVqZj27Pm5P00c4vb6SWmhQHGxuNDLNn6EdI0JUnxkKUk1hvESQ5W4a1K0g3BVfLdTxhJY2ux1mT6Hxm1SsEISWNiTc+X3f8xiKQoswYF9cgDdwPq0X1YUVWcWIpJtpcBs7wHGrUjc7WGfd+vKHhKKdRJzi3zIbxBZ1KNho2nBoUClzpgAAC2Fhbh0EKGf1E2iAkJVUVLJa4fXM62i1OxjCqksPXy+rREEa5E5cYImWlOQYlrsNBoGjmf0OyK44Yk4nxRY5B3OTPkfjCxqAQQogtpwfjFXEYwhNIKh3A82+DRkKWQl6srANZ+oEaotk5TrgsYiQhS0MRbg4Fuf1npGjMkhiysixuHPowjLloUKakjeOTO/AfXOC4aexUADl5Nzh3FiJ+5p4hREu5AI0NydNMv8AMc25qZQId/d4vY/CLy1rWsO4Fns78zxHSLkjZoCypZBZyBnujLLn+cbFKHZkls7MteHmVAy6gQAS9w5zufeIi8jGIQ4JdWTjI9tOutotTipywsDxYta98/KMDa6gFXPPj6+UMkp8MJJRXBp4idLDFIBIcuQxzY+cZM/E0kFCrNloLMQ3CKpn6Bzb8z/aLOC2auaM6B3JPZ+cUUVBciW5cIlh9rKDO5D5C5P9oS5hxExk6sGIA9Yv7J2GkqqWskZJFJBJGrZgO12aOukYOWF1BAq4sHvnCTyRj0ikMbl2zH2NsaRS6kmsAvnnY9LfnGjJ2dJSX8MWPbjF0m+TacOHqYrTMUCWAL3PIOdT2jncm2dCSXsHVjM8gPrSMnFTAsq3mOXBvm14vGQlYY1aC2TcvL0irOwstAKiGGmZf1jYNIyUWyjK2TKDmt+DgMLXtlnFLbEyiwY8Tmq4uU821vx0jSnLCfdSSCLMNTbKKIBW5NgQQLObByonsRlpDOT2tkZwilSRlYDZi56gC4AAJPIks173jf2dseVMCwPeG4X13Qx9H6xLAJCZpzukJbpbyt8OMTVLEskyy5LG3O4LdI2U5S64DHGK7MGdsVSVlAD1Wf8ACM+xyhtnLVh6ioPdmHW7aafCLsvFLExQ1Od9TcN2eKisQJoUlW6oG2htr5xRNyVMRqPaNfZ8yTNuGYF7hrgZjlbXgIuT8GhUwpOSmWeRGvXL10jC2bMmVOgIWxu4yA/FSxOZuXGnKN5CmWSzpqKVF/1d3Cf2vvF2uBxCmlkjq+GPGXuh5eDTWb7pTSNbCxYeUVpWFTU6gwDOSbhLEO2n3fSDY+XSaA5SXKgLFixqDG5vn8r11oJmeGRUkpGdqWLkkdmbiB1hY/U2X0KuMnqUxDJzCB+zcqJLfTQOYPCSnxSHVe1weHQZn5xcnyKLnQMAAL63cm2flEMTglTKUk0pYBQBclN3HJyALc+Qh1kS4vgm4332QkCXOBcpL2BBu7ZUuDly0872ytkTJa66gAkpUFuWbLjYsdWz1ingNiS3JAYg2Vwcv0J06CN+bPWlO6QlgwJuOFyeIbSFyeRXyxGhivlhVLlrmhqCpJSoyyS4DiyBbdce6XF9bRl4magq3t1SLku6VPuqUSfdDk8muSDY25O0Jqf+qVEWH/ICDl91Tg6m8D2tJIZQQwIJIAsGNlJSXBRe7WG7pSTCDLNDGSsZIQocQoEdM9Mu0KKZnr1J9YaDVC2VJU8gX+PpE5kw9c9fL65RmJm5uBfuXubmIpxetuPkfrzjrcRFIBj8USq4fnlFvAyiSxSXIcX0Dvye0DkyULLkt5a9IuiZSltQAxOZvmD2aNv0QutcsviWKQSGI90HMhtW7xXQQUqUUm5YqzJFxb4vAlLO6sl2bLgbh/P+0PKxBCmeyd43zPC2dgIXUbYLhVUg1DeAZzYsSyS57njlBsZiAgq3gV+GVhLjkpjr72QgUiSlTXVS+QUc7D3hrYecbOGly0qJDVFRJYb2b6i4AOvWEnNR9Ckcbkuzn5WzsVikoKZZSmlIWpTISklSwColjeh9Yab7MpaorqDLAI3UFkJoKSx8TfKgqkmybZx6Lh8AidKQlS3AUZhQLuGLhSQN4uE2bU5xjbQ2DPClqVUqlipRJyqSkNUBqQGiuLIp82RyY3B0cMNjqDNLSphcuabvd1i2ebD5obMW4A8MaDeBu+WgN+sdtOwRKUMFMzlOpLkFQDbwtnozaQXZCkoUS93TSSzMHqQbbr7t8t1iQCYqpurEcEYezMArCImmeqXLK00pSaVLG7OL0C6HXLCbsXD6PF3Y+OTNqDKFAS5IYF8yL8vURf8AaHYcieubMStNSz4ikKUC0wJ3QN4G5mTFa6Rh4HDzZNUsFE0pVYhQKQml1gKU1gBNZ82yu0Sm/ifUeK0JYzFKWVBJPHlmLANDzJygGOeZDuzsAT5ZCK+OROSupKCukFRUEi6SzJdt1JdItmTbk+NDb6qgkEgqCSwCsv5shCOHAykFw86bdri3K/ADWHn1r94W3W4F7C3CLuBli1OQD+jm+bwRArJLXsq9mzboDE75KmTMEwhyGYMCRlwPP+8ZOy0q8elZsbNcBiCTn29Y7ESElLMOJfrw4QPE4QZsHSA3Im9/WDfhoHC6dk8Ns9AZyxTYFy9PE/TxObgk3dJYF251AAHyFuUOmaEovdrOX/LsIsyZwmMEkPS4GqrWbidOjc4nbGpIxMVs4BZVSXIKgWuLNds9RFHaOyZaU7tIuSTczFAp91yCSXaw5R1hlhSQRaz8uJY8LvGHiJFalWJQAEpYN7rAOfXSGhNrkWUEyns3DS0LC5absWd34Es5Y+fZ4vTMaTUhQ3aTU531ZtSvNBDJILHvcGWGkBICwQlLUuSz0g8r5D1gcyUlRUV3fIAkWzuNc+7BuY3crYJcUi9h5aFygtBKkqSkAqDEkICSFB7KDXALZMSInhkBKSrUuhJy3SA/TVhzPARX2YtKEzEpGQC2OrM/9NR5seMWcRNSbZClKn/eSFVdGKRnppCS7Zq9jN2pgQS6bkWYO28b24/3geDwigk1ElTknXiwHIDXrF2SAxIZSTd+bsbHrHrexPZvCLwcpcySlRMusquCXDuWN7cYaGNz+Vehk5Rjyzw9SFIASygc7jN8mPR/KDSsWUoVSFBSXUbmpIcu+gvHQ4fZUxaAwBUUsDa7gOS+o3R2HOLUzZZQTxUGIIDq3cjx1HeI/FiivwmcuMYtakIMtBzJrQxcDMqDHMfTxP7XKSSV1yS9QJTZKmIStKkFStTZsibnXpV4D/kXU2+Ugve4SALah29B1xdryVErJSFFg4IcEglkgEEXSpRLZuQdBGxyxfAkoOKBiQs3OHK3JNSEzClQexBlinLQZZEAuIUBw2zFhLMQxIYO1iRowhQzlAncvY4cYkhznZmJNi75doHNlKJYm4z5at1gaac3JDAd9YvYSRMXLXMQh5cv31WDA9S57R6TddHPXuPIwqikBJPVssuEaM9IRLS5cuQXLm7dPWKOExpHMHiwAbXL5QHE7RWokEBsrZ+blxEKk5F21qXZeIdJSrQW/hsC/wCXOJYfFNSA4eokZuGdJPK5y75RmpBeo5EB9LkCx4XMPJmsu4dgTfiWilcE76s6XDhSvxHkl6Rc8u1mi9hFiTvKpfipnHJg/wAIB7JFWLxKZCclBSvvAbqaiHAJ04fOKP28A71KywIOgcAixA0PCOScJv04OqM4L6nQ4b2gUVvKSonjcBteAjTk+0s4EDd/dzLOLlo4tOONVgC9rk0/y5Rs7MxP/wAfEiaEVtL8IkgXKxUEpOZpBdtImvGbaXQ7zpRt8nT/AOpy1AGbQhaWIIDZEq0I1eAbd2iiictClErSspqMlKXV7qkqmKTYKKddGAOUchhymXmpLngHPcZRZV7QYREqYJqVlSkoCFSiBNQtE4zAoVCmn3QXcdzFsEJbdsllcdev5/6c/s4YlNRlImGxClpeYSbEAUqIL7uTllPlAcDOmAlE0qSiYkIFSlFgWWlTvUAClCgQDbq8buyfa2Vhpa0YedjpdalTFgGQoKWQxN5LjTWOWm41CVEpSs2SlPilyEoYJsAAbJSMshHopnn1zyd5szaVUkIxMtKHQElYUpC5lJBCj4aLZJOfHiY2Ez5KpSpYqCVFKrEF1JSpIJKgHDKy5R51gdoJJUVKYsHcpKTUSrJYIIAIHaNKX9jm2U0peiwt5RP7aXdH7ybD8OsT+An/AD/sp8Vo7LBIlS0LQFrNbXpQqlqrGgjdNWXIQpMiSlUsqUilKkqKfDACqS+8/JxkY8/xcsSlFJLEaEgjkQXYg8RCw+1UJN7c0kg/GFl437s1Z/2PQPDSSSJiNWJYOSfeMWPBSZRT/wANdQPvp3hvWDXABL/xco4aXtiXm7/vEE+qTB5e2pWqUdlkH1DekTfivvn7DrMv5Z2mztnjxkKmywQN8sVKG4aqWZiCzNFfbeFnGaZhN1y5SzxMwS0pWps7qSTGDhMWiYWTSDzSSP50n/8AMasszpaXCilJ+8hRo802B5G8Tlirhv7DqXrQUy1kboJck0ird91QDjR0kdCX558zDzXJCCVAaocAA6Dh17gxpS9oTB/1Af3glXxEGRtVYzSk91B+wUB6QvwZrpof4sfY5/F4dRJBz3UliPeCUkpb7oBe2UATh55V7hUnJtGcpzb4NreOklzZB0Ui7vuKY8WpHxi/LlSlXQtLu+9UlX5p81QsoTiuhlOLMTa/s8vDfZVgmYJgHjAhKTLCwioXIqJlzSOIPUNZw81SZmKR4JKfAWETCBuKloINPAEmzDMPdw3TbRxRUyhJICSs1hlJAUU0gTEG7BA8hGYmcCVqsFFBSk9SnUuXZ78olPKlKmgjjbV2czhNn4mgKmOfw1KSFqDsSpNzdjnoX5x1+ysZipUsSzNWEhBQxIUEpNbM4OQKR2iW25wXMSuWd3wwGN1BdSlEkkqb3smfmBAMCrxJspChZa0JLHQmkh3BBvwiM5T2ai/+OCkElG5L+5ZlKYAC1nz1s/x9IBOn6va6hqb/AAgm3cQmXOXLe261xYFKSLEjRr3/ACieCkCcpMsWUbAMoAsOIGVrd45nikpU+yyyJqyqEtvElrEWOYIuR69oouAlyS9RCmF8jm+T2HLjGvjpSUTCghXvJQHY3JHoejtGZtg0oTvAFSm60hfG7boMCTumDaasLKwxUAaVX4Et8R8IeCS0VAF1CzWDC1rWPCGjLZnB4MEngTHoPszg5Y2PMmKlpUteORJJUhaiUUS1gVJIBAJJCSDmeMVZfs4hDknl3Fwcvq0b32iTLwIwqQSpeKXOqrISkoloSDQNS7AjhHvxzxk6R58sMoq2eb+AoqUwtUbXyezPBxgFFuHCzx0PgoF6kCx0L3y5GAL2lKFjNYA5BL94R5W38qHWJJcsz8LsxRto45Wve/aLcnYgGd7nrbneKmM2yhgEEqVdzcXfK8URPnLO4FDzbzhlHJL9hXLHH9zvPZJcrCT/AB1gOJcwBIZySkp+9ZzGMqZIQkOsCkANqWYWbprGAMBPVmo+cEl7HIupj1UPhDLC2qchfipO1EtYnbkt2lIqOTt8oCubPmC0tKBxu/x/KL2HwVI9xIHGoCLCJI4J87eeflDxhGPQkskpdmVL2WT+sWsngAfyETOx0Zbw4WIPwcxrpSNAns4HdXyhypI1QPMDzdzDWLRjjZqLvWSDzD82b84t/wC3ZRzC/Mv8hG3gdnTJiXRLNGZXTSg9VkhI84u+FKR+txCB+zKSZyv5g0v+uMDg5xPs9J/CfM/ONHZ/sWJrlIZA96YtRTLT+8sqZ+Qc8AY0TtuRK/VSgoj784hZ6iUAEDoquM7aHtKuad5SltkLBKeSUhgkcgAILkFIt7e2bhP+KXKBUmUijxC4Mwu5VSTup0AN45qdgZb2SG7QaZilrOR9PnBpGGWbkfD5w1v1ZlL0I7OwKavdDdBG9LlpGQA6WipJBTkPh84OFq4eohW2MkHK4lJxCkGpBKTrwI4EaiAVch5xFSmF4m0mqY6bTtG1iMOFyvHl7v3Zifug8Uvdri3PlGcZji1lctOv941kSfCwZ8RwZhdKNSSzP2DtGPL+mtEPGlspLtJ0i2eNU/VrktMGD+cDWhoZEz0h5q3tFyAWRjVoLgnqLERpSNuVfrAlf7wv/wCRLL9YxVQIqa8DimbZ0yJeHXkVSib/APcQ/opP9RiwrBzQKpbLCWNUo1ENqU++jIZpEctKxBGsaGFxxBBSSlQuCCQR0Okc8/Hg/QtHLJepdxOI8VRUTvKL2JYMkBmOgAaLGxcQJE5ExVwC5AAc2OVwD3g0vaUqdbFIc6TkMJo5qa0wdQ/OK+3djrlpSt0zZSvcmh2PJX4TyL5co5pePOL2g7KrLFrWSIbZxYM5SkqG8pKrGymSEk7xUCGfgbDtvezeHk4gLVNlpUJSUsFJUwK6nJSlTB6c45uUQRSnP1fU89Y1/YXFnxzKpITOIJU5FAlhS2DFmUHDfKExTvL86/jDKqx/KDx6pXiL9yyiLEtYtYlJtbjCjHmY5S1KUJi2UpRuAc1F7lWUNEZ405Mom6PK523ph91Rz4eYI4QP/Up545dPPj/YQZCpYyR5wVOKGg8gB6l496OKK6R5rySfbM5eHmLur4j5waTs9OoJ/iHwEXETyoslDn+Y9heNGVgMUQ5lLSOKymUkd5jekU1fohLRSkYRCckgdSPi8XZKXy9H+LtDmTTdeJww/cUucv8AoQR/VDHFyRmqdNPIokpP/upu0Zqw2QZk/iL/ALxJ8gIlIlElkBRPJ3PYOYAnbgT+qw0hP76pk70JCH/hiM72mxRFIm0J/DKaUno0oJtGas2zaGxZ4YrSqWNDNUmV3eaoE9oZWEkJfxMQlXKWlc09HUEI8lRyUzFKdyxJuTqe8CVi1/TwahsdivHYVPuy1zOcxaUD/wAcsOP54gPaWj9UiTKI1SlJV2mLqWOxEccZ6zrDJrMboFnSYv2gXMLrUqYeK1KUfNTmKqtoLOQ9IzpKFc4vyVt/mBxoLHBWrMHyi1Kw41J7CEiYePrB0zOfxhWaFlIAyBiwkdYrDEDj5CGOI6wppcIaHc9IofaW0840tnbMmzt4gS0Z1K4fspzPoOcTyTjBXJ0UhBzdRVg0AkskOTYWJJPIRv4PZkvDATcSQVfdRY358T6DnFQ7YkYUFMgBczIzD8+HIW5xhYraylqqWSo9vIcBHM1lz8L5Y/d/4Rf/AE8PfMvsv8mxtHaCp66lWAyGgHz5xXEZX29WiD3IETTjl/hA/ieOuONQjrFUjmlkcnbNJt4dC/pEkjWMuXPWS7D1iwJ6tSI2jLLq1QN4rfaOKhDGeOMFBYU7sFkzecUTNBhYebpGNDJm9h5sdB7Pbb8ElEwVyF2mIIcX+8Bx+Pk3ISJmUaKS8SfA/aN/2l2J9mUmZK3pK7oUC7OHpJ6ZHUdDGdInBnci4GobqXcx03sdjkz5a8FPulQJRx4lIPEHeHeOV2xgF4aaqSsmxcEWCkn3VAfTEHhEM2FZFwPjyOPDCUA3y5MbQooJn2uAecKOH8tMvt9DzUYjDpylzZh/aUlA8kgn1h/9YayJElPNSTNV5zCR6RnhMO3SPpdzydC9M25iVBvGWkcENL/9AIozFlRdRKjxNz5mE0IS+kZsao0Ko8YbxIIMO8EThBxEZZtFbxTxhnJ1i8nDoGsTEpHGCwooCWTr8YKmQNTFwJlj6MSBR+GDgzkrolp+v8wVIT9NBQtP4Imlf7AgsKIJ5fGCh/oxIKHARNMxI0T5wrY1DCviBEhLUc1iJy54JZKUknIAOT5Rt4HYyl3WUy08GdXlkO57RHJmjjVyZXHilkdRRglB/wC4Iv4D2fnzbvQn8SgR5JzPw5xvS9o4TDfq0+LMH3rG/wC/kP4RGdj9vTJzglkn7oy7nMxz/GzZP0Rpe7/si/wsWP8AXK37L+7HMqRhsiZ0wa6A/BPqYzsdjps73iafwiw78e8TChEwsRWGJRe0uX7v+cE55m1rHhey/nJSl4VXAwZOEX+H4fOLstcHCy0W2ZHUz04SZwA7j5Qhg5ii1QHR4u1vr1OcESeGUZszdSkNlq1XEv8AShqoxcVOgKp0FsKQIbPSNT5xP7KkaPDeNEVTTByHAQIHCIy2Cu8QBMDlFznq8KMactUXpUy0ZcsxclKtlE5IdGpgsUqWtK0FlJIUDzB15fOO/wDarBpxuDTiJQ30JrAzJT99FsyCD5Eax5pLU/CPQv0cbRdMySo+7/yJ6GygOhY/xQqCXuefQo6vbHsTP8ZfgJBlEuhyzA3pZtCSO0KDVm7o+fgSYmEmFCjtOUmJcSCDChRoD+GYegwoUaYPRCphQoywokEGCCSrjChRljUSTKPGJiRzMKFGWFFnB7NVMUEoS5OQcD4mOlwHsaM5yss0p/NR/Id4aFHkef5eWEtIuj1PC8XHOO0lYWZtDDyHTIlgnIqYgd33lRkYvaS5vvKccBZPl84eFHZi8eEfm7fu+WcuXyJyuPS9lwiq/KJh4UKOg5yYTEwoDrDwowCZxDC8D+01dIeFBQWEE4mGMw84UKABdolSeUKFAaIJPGGCOZhoUAEZpYekPJTChRgyLacouyRaFCiTHQZCo2fZPaXg4qUdCoSz0WafQkHtChQpr6PXfF5Q8KFDEaP/2Q=="/>
          <p:cNvSpPr>
            <a:spLocks noChangeAspect="1" noChangeArrowheads="1"/>
          </p:cNvSpPr>
          <p:nvPr/>
        </p:nvSpPr>
        <p:spPr bwMode="auto">
          <a:xfrm>
            <a:off x="4097497" y="183907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10" descr="data:image/jpeg;base64,/9j/4AAQSkZJRgABAQAAAQABAAD/2wCEAAkGBxQSEhUUEhQWFRUXFxcUFxgYGBgXFhcXFRcYFxgXFxQYHSggGBolHRYVITEiJSkrLi4uGh8zODMsNygtLisBCgoKDg0OGxAQGywmHyQsLCwtLDQsLCwsNCwsLCwsLCwsLCwsLCwsLCwsLCwsLCwsLCwsLCwsLCwsLCwsLCwsLP/AABEIALcBEwMBIgACEQEDEQH/xAAcAAABBQEBAQAAAAAAAAAAAAADAAECBAUGBwj/xABCEAABAgQDBgMFBAkDBAMAAAABAhEAAxIhBDFBBSJRYXGBE5GhBjKx0fAUQlLBBzNicoKSouHxFRYjQ1OTsiRUwv/EABoBAAMBAQEBAAAAAAAAAAAAAAACAwEEBQb/xAAvEQACAgICAQIEBQMFAAAAAAAAAQIRAxIhMQRBURMicaEFFDJh8ELB0SNikeHx/9oADAMBAAIRAxEAPwDtwmJUwQIiVMexZ4VAaYemChMOBG2ZQIJhUwZoVMFmAgIemC0wqYLAFTD0wWmFTGWAOmFTBKYemCwB0w1MFph6YyzAVMKmCtCaDYAVMPTBGh2g2AFTCpgrQmg2AFTCpgrQmg2AFTCpgtMKmDYAVMJoLTCaM2AFTDUwamE0bsAGmGaDNCpg2CgNMMUwamFTG7GgaYiUxYpiJTBsAGmFBWh43YBwIkBBAmJUxGy1AqYVMFph6Y2zKA0w7QWmHpjNjKBUwqYKEw9MGxjQFoemC0Q9EZsFAaYemC0wqINjKBUwqYNTCpg2CgNEPRBqYVMZsFAaYVMGphUwWFAaYVMGph6INgoDTCpg1EKiDYKA0wqYNRCog2CgNMKmDUQqINgoBTCpg1EKmDYKAUwqYNTCpjdgoCUw1MGohUwbG0Aphmg9MDWpu8bsFEGhoGMUBYkOCRmBkeBhRm6N0ZcCYSmAckAcTYR5L7S/pLmTLYauUlPvndKjyCtI5XE7bnTyETJy1MrxAFzFGk2U7P0sLco45eUl0d8PFlLvg9uPtLhainxkuHfNgRo8VEe22DIfxWDs6gz3Ie+Qtq0eJY2eSoklL5Ei9jxB+sofDutqUhjcknre2kRflT74Lrw4dcs9vX7Y4UJqKjSxLtm2gEW9n+0eGnAUzACbMrdLs+R/xHhq0rDgqYWLAOE9OZ6aRfmAsEgkPqCxLQv5uaH/ACMH7o90lYlCvdUk94ORHhMnahNnKjZ7vlkefWL2H2lN92uYoB2BWotUGOZtaH/OV2hH+HW+JfY9oAfKHpjyLCbQmSS6Zq0lkhq1EMkkhNJLM5NhCPtNiEF0zJy6jcVuEiqpwDle1tLZWgXnR9mLL8Mmv6l9z1wt+XeEpQGZA7/XER5Bi9qqKU1qUWNYFzvO4Uw1Gh0vFHGYjxGKlKzcO7uGOt+EI/P54iUX4X/v+x7V46LbybkAXFybADnBaY8QVOYJdSmSoLDaKBqBHC+ucaafa3Ey1FZmumm1TkmkF7a/m0NHzV6oWf4W1+mR67TCpjyyX+kWeibKQQiYgXmKZipBATukWBD1ZXycR6NsrbcjEJCpcwaBiWLnIMc46IZoz6OHL408fZdaHpglMPTFNiNAqYVMFphUxmwUCphUwamFTBsZQGmFTBqYVMGwUBphUwZoTQbG0BphUwWmFTG7BqBphqYPTDUwbBQGmGpg1MNTG7G0BpintBBKefp1cZRpFMRKILNXDs5pO0CAxSHHFBV6ggGFHStCheSm8fY+VMRiASkIBVdmOvx4wWdOCdciBYFsrm2YEXcBi0HcSkJ4sA4fi8LEbKrDSwq5DlRsOJYC8ebsk6Z7Gl9E8HJTSFFlE7xtk/7Jiuvay5Sikl0sGtzfINGijAqBCAzFw73AHAvz5xORsceLUshTOUhmF8qufTjCbRvkq4y9OCOz9oeLcZnjkOcXVBSyyiQLZEcT5QCegB6QHdi3o5EW8DKWbkAAPnm/CElJdjxT6FKly0/dblrxz84mrGhKWlp+sr+kT8BRzYBxfLtAJ+GUVAOKXvfTgBx0frE9l6jtSrgEMZ4pCL1C9gQHbjBVBaQAGJOTG398/SL0rDISNAHe3HJ3eJpmJtkBC730N8Ou2Qw8tQACjkGfs1g8LEIDFg6mLPxzjGxGIWic5JINgBd+xi7I2kT04szfON0fZsciarouJnqpAN1cgzluGmsUtqKKZZUQCWO5kS+cRn4oqZixyEVFbRTXcu2Y1tl1jYoWcl0NJw6ZlISKXRmc+eeR68Io7WlKyfdA3QQX4MojLONFGPCnPC759mjInY5ClXVa4LZkNFIOTdkM2mtep1PsB7cTMNiAjFT1qkl7F10qUQwcuadX0aPfEEEOGP1yj5DxpRUWfpn8c46r2I/SLPwCiF1T5VLBCl0sbMa6VFgBl8BY+hCfHJ5eTDfKPpSmFTHjiP05Fkvg7sKiJut3pBRllmbc43MB+mPCzM5M1OX4Txc2Ogbz5Q+yRD4UvY9HaE0eczP0ppWhRlSSDUySs5h2qYZeZjOlfpBmqJpmAXL2Tn3FxE3mjfZSPjSaPWGhUx51h/0klAAmpSvixpPXIg9hHS4H23wcwAmaJZqCGWKblgL5NfN4ZZIvpiywSidBTCpiMqehXuqSroQfhBWhrE1IUwqYm0Jo2zNQdMNTBWijtLHpkh1KSnqQPjGbGrG26RZKYg+kZE32rwyA6pidPddRLi1gO3CMTH+26FXw6CTopVgC2qQ5Pp2jHliu2Vh485OkjsX4wKZiEgOSAOJIA6kx5ltLb+JmXKiGdqCUAl3vdi3P+8cpjceZi1FSlqB91yHcWBLi45dYmvIT6LvwtV8zPYf924L/AOxL8z8oUeL+CjVZSdRSS3cCFG/HZn5Re5V2fs/w05F+DX5F+MRlLnTDcUAan5aiJYWfNWN+2l7PxIyi7LwrlLlxrlnZmPCPOlOnz2eqo30Dsm9dStE8RbTS+sHlpK2cUvciBK2eELqJJB0B1fo7QDaajKIpdnukF2s4uf8AOcLdvgbrsPNVQoblTs5H08WcTiikOlmHDT5xlI20m3FzcEPYZGJqX4iSSQGLNfRnzPXpA4v+oaMq/SEXi1TB+zx0f6eKmKxyWZS2vbLnxgeJUqilCWD6jMh8lcIz5KFEqYpLF7hwD5+kNGKfJy5JNM0cHigakpmE3yswNxbW9oqTytIJK8iWGYY/5PlEMFgFIUVEhR5AAvmCS/WLE5JUySCSfR+UPcU+BHN0XdlIrLzGsN251GfxMWcagJOhe2jZRz02YmWkXO7a12yID6wIz5yhuhwAOY4Z6v8AnG6OXKZRZVrqkWMVtFlXdjZ8wOLD67RnHEJBJSRcBuNuut4PjcBMCCpVKmva/LlryjKmgnPd5MQOwisIog7vksTMZMTYlw3A69c4rGbd4CRFrZ2F8U0uAc72sM2fXWK0kLVldSoaqOoV7Kg+6pRtqBYnLLT5RnY72cmy72IYqLaAXuPOMWSL4sZ4pIyRMi/hjLYhb3yI07RUEnO2WfL5RMysgNS3J+D9xFGuBF2dBhcaKggKBQE8CD7rZZWt5Q+zsQy1A5BL8SL2HOMDEIMtahU7FnFvKISpygSQepa/WIvGmuB9jp0zgkmoi5rS4Lg5WB7xGZPrSGLgkAZ6WNusc+MRU4WTfXO8beyDZN3AFTt1N/TyiOSGqs1csOdpKkke8SikVJLLJLhw2th/NG9s32zxad77VMBSKkpUsq3TpQpwdM8uscljJ6kOUWVUKiRnwESWqk+IoObBQeyTmx629IeM5JCOEW+jvB7b48ndxCrl7pR0smlu2TiLaPbXH0kKmkg5mhAU3IpS4vHm0rFLQkzEEAqLhw+6r4B3t0MbX+6piSlK5IL0uxJLBwSNBkDFXkb6QscUb5O2Xt3FKDKnKyNq1A3Go4NxiuZcwglTqc3tmDqajeOflbcAQ6ZaQVPmOBIIOtiOnnAjt2YTkxvlZyWFwQYhJSkdMZQgdEpAtakuwcgk8+XzhLxCEuVqZj27Pm5P00c4vb6SWmhQHGxuNDLNn6EdI0JUnxkKUk1hvESQ5W4a1K0g3BVfLdTxhJY2ux1mT6Hxm1SsEISWNiTc+X3f8xiKQoswYF9cgDdwPq0X1YUVWcWIpJtpcBs7wHGrUjc7WGfd+vKHhKKdRJzi3zIbxBZ1KNho2nBoUClzpgAAC2Fhbh0EKGf1E2iAkJVUVLJa4fXM62i1OxjCqksPXy+rREEa5E5cYImWlOQYlrsNBoGjmf0OyK44Yk4nxRY5B3OTPkfjCxqAQQogtpwfjFXEYwhNIKh3A82+DRkKWQl6srANZ+oEaotk5TrgsYiQhS0MRbg4Fuf1npGjMkhiysixuHPowjLloUKakjeOTO/AfXOC4aexUADl5Nzh3FiJ+5p4hREu5AI0NydNMv8AMc25qZQId/d4vY/CLy1rWsO4Fns78zxHSLkjZoCypZBZyBnujLLn+cbFKHZkls7MteHmVAy6gQAS9w5zufeIi8jGIQ4JdWTjI9tOutotTipywsDxYta98/KMDa6gFXPPj6+UMkp8MJJRXBp4idLDFIBIcuQxzY+cZM/E0kFCrNloLMQ3CKpn6Bzb8z/aLOC2auaM6B3JPZ+cUUVBciW5cIlh9rKDO5D5C5P9oS5hxExk6sGIA9Yv7J2GkqqWskZJFJBJGrZgO12aOukYOWF1BAq4sHvnCTyRj0ikMbl2zH2NsaRS6kmsAvnnY9LfnGjJ2dJSX8MWPbjF0m+TacOHqYrTMUCWAL3PIOdT2jncm2dCSXsHVjM8gPrSMnFTAsq3mOXBvm14vGQlYY1aC2TcvL0irOwstAKiGGmZf1jYNIyUWyjK2TKDmt+DgMLXtlnFLbEyiwY8Tmq4uU821vx0jSnLCfdSSCLMNTbKKIBW5NgQQLObByonsRlpDOT2tkZwilSRlYDZi56gC4AAJPIks173jf2dseVMCwPeG4X13Qx9H6xLAJCZpzukJbpbyt8OMTVLEskyy5LG3O4LdI2U5S64DHGK7MGdsVSVlAD1Wf8ACM+xyhtnLVh6ioPdmHW7aafCLsvFLExQ1Od9TcN2eKisQJoUlW6oG2htr5xRNyVMRqPaNfZ8yTNuGYF7hrgZjlbXgIuT8GhUwpOSmWeRGvXL10jC2bMmVOgIWxu4yA/FSxOZuXGnKN5CmWSzpqKVF/1d3Cf2vvF2uBxCmlkjq+GPGXuh5eDTWb7pTSNbCxYeUVpWFTU6gwDOSbhLEO2n3fSDY+XSaA5SXKgLFixqDG5vn8r11oJmeGRUkpGdqWLkkdmbiB1hY/U2X0KuMnqUxDJzCB+zcqJLfTQOYPCSnxSHVe1weHQZn5xcnyKLnQMAAL63cm2flEMTglTKUk0pYBQBclN3HJyALc+Qh1kS4vgm4332QkCXOBcpL2BBu7ZUuDly0872ytkTJa66gAkpUFuWbLjYsdWz1ingNiS3JAYg2Vwcv0J06CN+bPWlO6QlgwJuOFyeIbSFyeRXyxGhivlhVLlrmhqCpJSoyyS4DiyBbdce6XF9bRl4magq3t1SLku6VPuqUSfdDk8muSDY25O0Jqf+qVEWH/ICDl91Tg6m8D2tJIZQQwIJIAsGNlJSXBRe7WG7pSTCDLNDGSsZIQocQoEdM9Mu0KKZnr1J9YaDVC2VJU8gX+PpE5kw9c9fL65RmJm5uBfuXubmIpxetuPkfrzjrcRFIBj8USq4fnlFvAyiSxSXIcX0Dvye0DkyULLkt5a9IuiZSltQAxOZvmD2aNv0QutcsviWKQSGI90HMhtW7xXQQUqUUm5YqzJFxb4vAlLO6sl2bLgbh/P+0PKxBCmeyd43zPC2dgIXUbYLhVUg1DeAZzYsSyS57njlBsZiAgq3gV+GVhLjkpjr72QgUiSlTXVS+QUc7D3hrYecbOGly0qJDVFRJYb2b6i4AOvWEnNR9Ckcbkuzn5WzsVikoKZZSmlIWpTISklSwColjeh9Yab7MpaorqDLAI3UFkJoKSx8TfKgqkmybZx6Lh8AidKQlS3AUZhQLuGLhSQN4uE2bU5xjbQ2DPClqVUqlipRJyqSkNUBqQGiuLIp82RyY3B0cMNjqDNLSphcuabvd1i2ebD5obMW4A8MaDeBu+WgN+sdtOwRKUMFMzlOpLkFQDbwtnozaQXZCkoUS93TSSzMHqQbbr7t8t1iQCYqpurEcEYezMArCImmeqXLK00pSaVLG7OL0C6HXLCbsXD6PF3Y+OTNqDKFAS5IYF8yL8vURf8AaHYcieubMStNSz4ikKUC0wJ3QN4G5mTFa6Rh4HDzZNUsFE0pVYhQKQml1gKU1gBNZ82yu0Sm/ifUeK0JYzFKWVBJPHlmLANDzJygGOeZDuzsAT5ZCK+OROSupKCukFRUEi6SzJdt1JdItmTbk+NDb6qgkEgqCSwCsv5shCOHAykFw86bdri3K/ADWHn1r94W3W4F7C3CLuBli1OQD+jm+bwRArJLXsq9mzboDE75KmTMEwhyGYMCRlwPP+8ZOy0q8elZsbNcBiCTn29Y7ESElLMOJfrw4QPE4QZsHSA3Im9/WDfhoHC6dk8Ns9AZyxTYFy9PE/TxObgk3dJYF251AAHyFuUOmaEovdrOX/LsIsyZwmMEkPS4GqrWbidOjc4nbGpIxMVs4BZVSXIKgWuLNds9RFHaOyZaU7tIuSTczFAp91yCSXaw5R1hlhSQRaz8uJY8LvGHiJFalWJQAEpYN7rAOfXSGhNrkWUEyns3DS0LC5absWd34Es5Y+fZ4vTMaTUhQ3aTU531ZtSvNBDJILHvcGWGkBICwQlLUuSz0g8r5D1gcyUlRUV3fIAkWzuNc+7BuY3crYJcUi9h5aFygtBKkqSkAqDEkICSFB7KDXALZMSInhkBKSrUuhJy3SA/TVhzPARX2YtKEzEpGQC2OrM/9NR5seMWcRNSbZClKn/eSFVdGKRnppCS7Zq9jN2pgQS6bkWYO28b24/3geDwigk1ElTknXiwHIDXrF2SAxIZSTd+bsbHrHrexPZvCLwcpcySlRMusquCXDuWN7cYaGNz+Vehk5Rjyzw9SFIASygc7jN8mPR/KDSsWUoVSFBSXUbmpIcu+gvHQ4fZUxaAwBUUsDa7gOS+o3R2HOLUzZZQTxUGIIDq3cjx1HeI/FiivwmcuMYtakIMtBzJrQxcDMqDHMfTxP7XKSSV1yS9QJTZKmIStKkFStTZsibnXpV4D/kXU2+Ugve4SALah29B1xdryVErJSFFg4IcEglkgEEXSpRLZuQdBGxyxfAkoOKBiQs3OHK3JNSEzClQexBlinLQZZEAuIUBw2zFhLMQxIYO1iRowhQzlAncvY4cYkhznZmJNi75doHNlKJYm4z5at1gaac3JDAd9YvYSRMXLXMQh5cv31WDA9S57R6TddHPXuPIwqikBJPVssuEaM9IRLS5cuQXLm7dPWKOExpHMHiwAbXL5QHE7RWokEBsrZ+blxEKk5F21qXZeIdJSrQW/hsC/wCXOJYfFNSA4eokZuGdJPK5y75RmpBeo5EB9LkCx4XMPJmsu4dgTfiWilcE76s6XDhSvxHkl6Rc8u1mi9hFiTvKpfipnHJg/wAIB7JFWLxKZCclBSvvAbqaiHAJ04fOKP28A71KywIOgcAixA0PCOScJv04OqM4L6nQ4b2gUVvKSonjcBteAjTk+0s4EDd/dzLOLlo4tOONVgC9rk0/y5Rs7MxP/wAfEiaEVtL8IkgXKxUEpOZpBdtImvGbaXQ7zpRt8nT/AOpy1AGbQhaWIIDZEq0I1eAbd2iiictClErSspqMlKXV7qkqmKTYKKddGAOUchhymXmpLngHPcZRZV7QYREqYJqVlSkoCFSiBNQtE4zAoVCmn3QXcdzFsEJbdsllcdev5/6c/s4YlNRlImGxClpeYSbEAUqIL7uTllPlAcDOmAlE0qSiYkIFSlFgWWlTvUAClCgQDbq8buyfa2Vhpa0YedjpdalTFgGQoKWQxN5LjTWOWm41CVEpSs2SlPilyEoYJsAAbJSMshHopnn1zyd5szaVUkIxMtKHQElYUpC5lJBCj4aLZJOfHiY2Ez5KpSpYqCVFKrEF1JSpIJKgHDKy5R51gdoJJUVKYsHcpKTUSrJYIIAIHaNKX9jm2U0peiwt5RP7aXdH7ybD8OsT+An/AD/sp8Vo7LBIlS0LQFrNbXpQqlqrGgjdNWXIQpMiSlUsqUilKkqKfDACqS+8/JxkY8/xcsSlFJLEaEgjkQXYg8RCw+1UJN7c0kg/GFl437s1Z/2PQPDSSSJiNWJYOSfeMWPBSZRT/wANdQPvp3hvWDXABL/xco4aXtiXm7/vEE+qTB5e2pWqUdlkH1DekTfivvn7DrMv5Z2mztnjxkKmywQN8sVKG4aqWZiCzNFfbeFnGaZhN1y5SzxMwS0pWps7qSTGDhMWiYWTSDzSSP50n/8AMasszpaXCilJ+8hRo802B5G8Tlirhv7DqXrQUy1kboJck0ird91QDjR0kdCX558zDzXJCCVAaocAA6Dh17gxpS9oTB/1Af3glXxEGRtVYzSk91B+wUB6QvwZrpof4sfY5/F4dRJBz3UliPeCUkpb7oBe2UATh55V7hUnJtGcpzb4NreOklzZB0Ui7vuKY8WpHxi/LlSlXQtLu+9UlX5p81QsoTiuhlOLMTa/s8vDfZVgmYJgHjAhKTLCwioXIqJlzSOIPUNZw81SZmKR4JKfAWETCBuKloINPAEmzDMPdw3TbRxRUyhJICSs1hlJAUU0gTEG7BA8hGYmcCVqsFFBSk9SnUuXZ78olPKlKmgjjbV2czhNn4mgKmOfw1KSFqDsSpNzdjnoX5x1+ysZipUsSzNWEhBQxIUEpNbM4OQKR2iW25wXMSuWd3wwGN1BdSlEkkqb3smfmBAMCrxJspChZa0JLHQmkh3BBvwiM5T2ai/+OCkElG5L+5ZlKYAC1nz1s/x9IBOn6va6hqb/AAgm3cQmXOXLe261xYFKSLEjRr3/ACieCkCcpMsWUbAMoAsOIGVrd45nikpU+yyyJqyqEtvElrEWOYIuR69oouAlyS9RCmF8jm+T2HLjGvjpSUTCghXvJQHY3JHoejtGZtg0oTvAFSm60hfG7boMCTumDaasLKwxUAaVX4Et8R8IeCS0VAF1CzWDC1rWPCGjLZnB4MEngTHoPszg5Y2PMmKlpUteORJJUhaiUUS1gVJIBAJJCSDmeMVZfs4hDknl3Fwcvq0b32iTLwIwqQSpeKXOqrISkoloSDQNS7AjhHvxzxk6R58sMoq2eb+AoqUwtUbXyezPBxgFFuHCzx0PgoF6kCx0L3y5GAL2lKFjNYA5BL94R5W38qHWJJcsz8LsxRto45Wve/aLcnYgGd7nrbneKmM2yhgEEqVdzcXfK8URPnLO4FDzbzhlHJL9hXLHH9zvPZJcrCT/AB1gOJcwBIZySkp+9ZzGMqZIQkOsCkANqWYWbprGAMBPVmo+cEl7HIupj1UPhDLC2qchfipO1EtYnbkt2lIqOTt8oCubPmC0tKBxu/x/KL2HwVI9xIHGoCLCJI4J87eeflDxhGPQkskpdmVL2WT+sWsngAfyETOx0Zbw4WIPwcxrpSNAns4HdXyhypI1QPMDzdzDWLRjjZqLvWSDzD82b84t/wC3ZRzC/Mv8hG3gdnTJiXRLNGZXTSg9VkhI84u+FKR+txCB+zKSZyv5g0v+uMDg5xPs9J/CfM/ONHZ/sWJrlIZA96YtRTLT+8sqZ+Qc8AY0TtuRK/VSgoj784hZ6iUAEDoquM7aHtKuad5SltkLBKeSUhgkcgAILkFIt7e2bhP+KXKBUmUijxC4Mwu5VSTup0AN45qdgZb2SG7QaZilrOR9PnBpGGWbkfD5w1v1ZlL0I7OwKavdDdBG9LlpGQA6WipJBTkPh84OFq4eohW2MkHK4lJxCkGpBKTrwI4EaiAVch5xFSmF4m0mqY6bTtG1iMOFyvHl7v3Zifug8Uvdri3PlGcZji1lctOv941kSfCwZ8RwZhdKNSSzP2DtGPL+mtEPGlspLtJ0i2eNU/VrktMGD+cDWhoZEz0h5q3tFyAWRjVoLgnqLERpSNuVfrAlf7wv/wCRLL9YxVQIqa8DimbZ0yJeHXkVSib/APcQ/opP9RiwrBzQKpbLCWNUo1ENqU++jIZpEctKxBGsaGFxxBBSSlQuCCQR0Okc8/Hg/QtHLJepdxOI8VRUTvKL2JYMkBmOgAaLGxcQJE5ExVwC5AAc2OVwD3g0vaUqdbFIc6TkMJo5qa0wdQ/OK+3djrlpSt0zZSvcmh2PJX4TyL5co5pePOL2g7KrLFrWSIbZxYM5SkqG8pKrGymSEk7xUCGfgbDtvezeHk4gLVNlpUJSUsFJUwK6nJSlTB6c45uUQRSnP1fU89Y1/YXFnxzKpITOIJU5FAlhS2DFmUHDfKExTvL86/jDKqx/KDx6pXiL9yyiLEtYtYlJtbjCjHmY5S1KUJi2UpRuAc1F7lWUNEZ405Mom6PK523ph91Rz4eYI4QP/Up545dPPj/YQZCpYyR5wVOKGg8gB6l496OKK6R5rySfbM5eHmLur4j5waTs9OoJ/iHwEXETyoslDn+Y9heNGVgMUQ5lLSOKymUkd5jekU1fohLRSkYRCckgdSPi8XZKXy9H+LtDmTTdeJww/cUucv8AoQR/VDHFyRmqdNPIokpP/upu0Zqw2QZk/iL/ALxJ8gIlIlElkBRPJ3PYOYAnbgT+qw0hP76pk70JCH/hiM72mxRFIm0J/DKaUno0oJtGas2zaGxZ4YrSqWNDNUmV3eaoE9oZWEkJfxMQlXKWlc09HUEI8lRyUzFKdyxJuTqe8CVi1/TwahsdivHYVPuy1zOcxaUD/wAcsOP54gPaWj9UiTKI1SlJV2mLqWOxEccZ6zrDJrMboFnSYv2gXMLrUqYeK1KUfNTmKqtoLOQ9IzpKFc4vyVt/mBxoLHBWrMHyi1Kw41J7CEiYePrB0zOfxhWaFlIAyBiwkdYrDEDj5CGOI6wppcIaHc9IofaW0840tnbMmzt4gS0Z1K4fspzPoOcTyTjBXJ0UhBzdRVg0AkskOTYWJJPIRv4PZkvDATcSQVfdRY358T6DnFQ7YkYUFMgBczIzD8+HIW5xhYraylqqWSo9vIcBHM1lz8L5Y/d/4Rf/AE8PfMvsv8mxtHaCp66lWAyGgHz5xXEZX29WiD3IETTjl/hA/ieOuONQjrFUjmlkcnbNJt4dC/pEkjWMuXPWS7D1iwJ6tSI2jLLq1QN4rfaOKhDGeOMFBYU7sFkzecUTNBhYebpGNDJm9h5sdB7Pbb8ElEwVyF2mIIcX+8Bx+Pk3ISJmUaKS8SfA/aN/2l2J9mUmZK3pK7oUC7OHpJ6ZHUdDGdInBnci4GobqXcx03sdjkz5a8FPulQJRx4lIPEHeHeOV2xgF4aaqSsmxcEWCkn3VAfTEHhEM2FZFwPjyOPDCUA3y5MbQooJn2uAecKOH8tMvt9DzUYjDpylzZh/aUlA8kgn1h/9YayJElPNSTNV5zCR6RnhMO3SPpdzydC9M25iVBvGWkcENL/9AIozFlRdRKjxNz5mE0IS+kZsao0Ko8YbxIIMO8EThBxEZZtFbxTxhnJ1i8nDoGsTEpHGCwooCWTr8YKmQNTFwJlj6MSBR+GDgzkrolp+v8wVIT9NBQtP4Imlf7AgsKIJ5fGCh/oxIKHARNMxI0T5wrY1DCviBEhLUc1iJy54JZKUknIAOT5Rt4HYyl3WUy08GdXlkO57RHJmjjVyZXHilkdRRglB/wC4Iv4D2fnzbvQn8SgR5JzPw5xvS9o4TDfq0+LMH3rG/wC/kP4RGdj9vTJzglkn7oy7nMxz/GzZP0Rpe7/si/wsWP8AXK37L+7HMqRhsiZ0wa6A/BPqYzsdjps73iafwiw78e8TChEwsRWGJRe0uX7v+cE55m1rHhey/nJSl4VXAwZOEX+H4fOLstcHCy0W2ZHUz04SZwA7j5Qhg5ii1QHR4u1vr1OcESeGUZszdSkNlq1XEv8AShqoxcVOgKp0FsKQIbPSNT5xP7KkaPDeNEVTTByHAQIHCIy2Cu8QBMDlFznq8KMactUXpUy0ZcsxclKtlE5IdGpgsUqWtK0FlJIUDzB15fOO/wDarBpxuDTiJQ30JrAzJT99FsyCD5Eax5pLU/CPQv0cbRdMySo+7/yJ6GygOhY/xQqCXuefQo6vbHsTP8ZfgJBlEuhyzA3pZtCSO0KDVm7o+fgSYmEmFCjtOUmJcSCDChRoD+GYegwoUaYPRCphQoywokEGCCSrjChRljUSTKPGJiRzMKFGWFFnB7NVMUEoS5OQcD4mOlwHsaM5yss0p/NR/Id4aFHkef5eWEtIuj1PC8XHOO0lYWZtDDyHTIlgnIqYgd33lRkYvaS5vvKccBZPl84eFHZi8eEfm7fu+WcuXyJyuPS9lwiq/KJh4UKOg5yYTEwoDrDwowCZxDC8D+01dIeFBQWEE4mGMw84UKABdolSeUKFAaIJPGGCOZhoUAEZpYekPJTChRgyLacouyRaFCiTHQZCo2fZPaXg4qUdCoSz0WafQkHtChQpr6PXfF5Q8KFDEaP/2Q=="/>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正方形/長方形 17"/>
          <p:cNvSpPr/>
          <p:nvPr/>
        </p:nvSpPr>
        <p:spPr>
          <a:xfrm>
            <a:off x="912360" y="7119738"/>
            <a:ext cx="4907280" cy="16291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観光地に人が集まらない</a:t>
            </a:r>
            <a:endParaRPr kumimoji="1" lang="ja-JP" altLang="en-US" sz="2400" dirty="0">
              <a:solidFill>
                <a:schemeClr val="tx1"/>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027" y="3985467"/>
            <a:ext cx="3251200" cy="2438400"/>
          </a:xfrm>
          <a:prstGeom prst="rect">
            <a:avLst/>
          </a:prstGeom>
        </p:spPr>
      </p:pic>
      <p:pic>
        <p:nvPicPr>
          <p:cNvPr id="3" name="図 2"/>
          <p:cNvPicPr>
            <a:picLocks noChangeAspect="1"/>
          </p:cNvPicPr>
          <p:nvPr/>
        </p:nvPicPr>
        <p:blipFill>
          <a:blip r:embed="rId4"/>
          <a:stretch>
            <a:fillRect/>
          </a:stretch>
        </p:blipFill>
        <p:spPr>
          <a:xfrm>
            <a:off x="3343701" y="3047331"/>
            <a:ext cx="4681502" cy="3513321"/>
          </a:xfrm>
          <a:prstGeom prst="rect">
            <a:avLst/>
          </a:prstGeom>
        </p:spPr>
      </p:pic>
    </p:spTree>
    <p:extLst>
      <p:ext uri="{BB962C8B-B14F-4D97-AF65-F5344CB8AC3E}">
        <p14:creationId xmlns:p14="http://schemas.microsoft.com/office/powerpoint/2010/main" val="818243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正方形/長方形 10"/>
          <p:cNvSpPr/>
          <p:nvPr/>
        </p:nvSpPr>
        <p:spPr>
          <a:xfrm>
            <a:off x="68582" y="794140"/>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pic>
        <p:nvPicPr>
          <p:cNvPr id="24"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6017" y="1190415"/>
            <a:ext cx="1023425" cy="1023425"/>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線コネクタ 26"/>
          <p:cNvCxnSpPr/>
          <p:nvPr/>
        </p:nvCxnSpPr>
        <p:spPr>
          <a:xfrm flipV="1">
            <a:off x="98431" y="2320585"/>
            <a:ext cx="8986947" cy="406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角丸四角形 17"/>
          <p:cNvSpPr/>
          <p:nvPr/>
        </p:nvSpPr>
        <p:spPr>
          <a:xfrm>
            <a:off x="55875" y="158731"/>
            <a:ext cx="9016796" cy="463982"/>
          </a:xfrm>
          <a:prstGeom prst="roundRect">
            <a:avLst/>
          </a:prstGeom>
          <a:gradFill flip="none" rotWithShape="1">
            <a:gsLst>
              <a:gs pos="0">
                <a:schemeClr val="accent6">
                  <a:lumMod val="50000"/>
                </a:schemeClr>
              </a:gs>
              <a:gs pos="48000">
                <a:schemeClr val="accent6">
                  <a:lumMod val="75000"/>
                </a:schemeClr>
              </a:gs>
              <a:gs pos="100000">
                <a:schemeClr val="accent6">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打楽器タウン　</a:t>
            </a:r>
            <a:r>
              <a:rPr lang="ja-JP" altLang="en-US" sz="2400" b="1" dirty="0">
                <a:solidFill>
                  <a:schemeClr val="tx1"/>
                </a:solidFill>
              </a:rPr>
              <a:t>新治</a:t>
            </a:r>
          </a:p>
        </p:txBody>
      </p:sp>
      <p:sp>
        <p:nvSpPr>
          <p:cNvPr id="25" name="正方形/長方形 24"/>
          <p:cNvSpPr/>
          <p:nvPr/>
        </p:nvSpPr>
        <p:spPr>
          <a:xfrm>
            <a:off x="1787346" y="837637"/>
            <a:ext cx="531247" cy="126251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dirty="0"/>
              <a:t>住民の声</a:t>
            </a:r>
          </a:p>
        </p:txBody>
      </p:sp>
      <p:sp>
        <p:nvSpPr>
          <p:cNvPr id="30" name="テキスト ボックス 29"/>
          <p:cNvSpPr txBox="1"/>
          <p:nvPr/>
        </p:nvSpPr>
        <p:spPr>
          <a:xfrm>
            <a:off x="321638" y="1251451"/>
            <a:ext cx="1333373" cy="523220"/>
          </a:xfrm>
          <a:prstGeom prst="rect">
            <a:avLst/>
          </a:prstGeom>
          <a:noFill/>
        </p:spPr>
        <p:txBody>
          <a:bodyPr wrap="square" rtlCol="0">
            <a:spAutoFit/>
          </a:bodyPr>
          <a:lstStyle/>
          <a:p>
            <a:r>
              <a:rPr lang="en-US" altLang="ja-JP" sz="1400" dirty="0" smtClean="0"/>
              <a:t>2013/10/11</a:t>
            </a:r>
            <a:endParaRPr lang="en-US" altLang="ja-JP" sz="1400" dirty="0"/>
          </a:p>
          <a:p>
            <a:r>
              <a:rPr lang="ja-JP" altLang="en-US" sz="1400" dirty="0" smtClean="0"/>
              <a:t>ヒアリング</a:t>
            </a:r>
            <a:r>
              <a:rPr lang="ja-JP" altLang="en-US" sz="1400" dirty="0"/>
              <a:t>結果</a:t>
            </a:r>
          </a:p>
        </p:txBody>
      </p:sp>
      <p:sp>
        <p:nvSpPr>
          <p:cNvPr id="5" name="円/楕円 4"/>
          <p:cNvSpPr/>
          <p:nvPr/>
        </p:nvSpPr>
        <p:spPr>
          <a:xfrm rot="181677">
            <a:off x="6103376" y="-993975"/>
            <a:ext cx="2951130" cy="574431"/>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2525501" y="-1030466"/>
            <a:ext cx="620209" cy="3751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4432544" y="-1124738"/>
            <a:ext cx="620209" cy="3751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666717" y="5229463"/>
            <a:ext cx="4355432" cy="954107"/>
          </a:xfrm>
          <a:prstGeom prst="rect">
            <a:avLst/>
          </a:prstGeom>
          <a:noFill/>
        </p:spPr>
        <p:txBody>
          <a:bodyPr wrap="square" rtlCol="0">
            <a:spAutoFit/>
          </a:bodyPr>
          <a:lstStyle/>
          <a:p>
            <a:pPr algn="ctr"/>
            <a:r>
              <a:rPr kumimoji="1" lang="ja-JP" altLang="en-US" sz="2800" dirty="0" smtClean="0"/>
              <a:t>高齢者</a:t>
            </a:r>
            <a:r>
              <a:rPr lang="ja-JP" altLang="en-US" sz="2800" dirty="0" smtClean="0"/>
              <a:t>人数</a:t>
            </a:r>
            <a:r>
              <a:rPr lang="ja-JP" altLang="en-US" sz="2800" dirty="0"/>
              <a:t>は</a:t>
            </a:r>
            <a:r>
              <a:rPr lang="ja-JP" altLang="en-US" sz="2800" dirty="0" smtClean="0"/>
              <a:t>増加し、</a:t>
            </a:r>
            <a:endParaRPr lang="en-US" altLang="ja-JP" sz="2800" dirty="0" smtClean="0"/>
          </a:p>
          <a:p>
            <a:pPr algn="ctr"/>
            <a:r>
              <a:rPr lang="ja-JP" altLang="en-US" sz="2800" dirty="0" smtClean="0"/>
              <a:t>子どもの人数は減っている</a:t>
            </a:r>
            <a:endParaRPr kumimoji="1" lang="ja-JP" altLang="en-US" sz="2800" dirty="0"/>
          </a:p>
        </p:txBody>
      </p:sp>
      <p:sp>
        <p:nvSpPr>
          <p:cNvPr id="14" name="角丸四角形吹き出し 13"/>
          <p:cNvSpPr/>
          <p:nvPr/>
        </p:nvSpPr>
        <p:spPr>
          <a:xfrm>
            <a:off x="3704112" y="1032069"/>
            <a:ext cx="3251193" cy="659778"/>
          </a:xfrm>
          <a:prstGeom prst="wedgeRoundRectCallout">
            <a:avLst>
              <a:gd name="adj1" fmla="val -56941"/>
              <a:gd name="adj2" fmla="val -670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若者との交流が欲しい</a:t>
            </a:r>
            <a:endParaRPr lang="en-US" altLang="ja-JP" sz="2400" dirty="0" smtClean="0"/>
          </a:p>
        </p:txBody>
      </p:sp>
      <p:pic>
        <p:nvPicPr>
          <p:cNvPr id="16" name="図 15"/>
          <p:cNvPicPr>
            <a:picLocks noChangeAspect="1"/>
          </p:cNvPicPr>
          <p:nvPr/>
        </p:nvPicPr>
        <p:blipFill>
          <a:blip r:embed="rId4"/>
          <a:stretch>
            <a:fillRect/>
          </a:stretch>
        </p:blipFill>
        <p:spPr>
          <a:xfrm>
            <a:off x="169006" y="2434269"/>
            <a:ext cx="4982307" cy="3004060"/>
          </a:xfrm>
          <a:prstGeom prst="rect">
            <a:avLst/>
          </a:prstGeom>
        </p:spPr>
      </p:pic>
    </p:spTree>
    <p:extLst>
      <p:ext uri="{BB962C8B-B14F-4D97-AF65-F5344CB8AC3E}">
        <p14:creationId xmlns:p14="http://schemas.microsoft.com/office/powerpoint/2010/main" val="1099480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正方形/長方形 10"/>
          <p:cNvSpPr/>
          <p:nvPr/>
        </p:nvSpPr>
        <p:spPr>
          <a:xfrm>
            <a:off x="68582" y="794140"/>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8" name="角丸四角形 17"/>
          <p:cNvSpPr/>
          <p:nvPr/>
        </p:nvSpPr>
        <p:spPr>
          <a:xfrm>
            <a:off x="55875" y="158731"/>
            <a:ext cx="9016796" cy="463982"/>
          </a:xfrm>
          <a:prstGeom prst="roundRect">
            <a:avLst/>
          </a:prstGeom>
          <a:gradFill flip="none" rotWithShape="1">
            <a:gsLst>
              <a:gs pos="0">
                <a:schemeClr val="accent6">
                  <a:lumMod val="50000"/>
                </a:schemeClr>
              </a:gs>
              <a:gs pos="48000">
                <a:schemeClr val="accent6">
                  <a:lumMod val="75000"/>
                </a:schemeClr>
              </a:gs>
              <a:gs pos="100000">
                <a:schemeClr val="accent6">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打楽器タウン　</a:t>
            </a:r>
            <a:r>
              <a:rPr lang="ja-JP" altLang="en-US" sz="2400" b="1" dirty="0">
                <a:solidFill>
                  <a:schemeClr val="tx1"/>
                </a:solidFill>
              </a:rPr>
              <a:t>新治</a:t>
            </a:r>
          </a:p>
        </p:txBody>
      </p:sp>
      <p:sp>
        <p:nvSpPr>
          <p:cNvPr id="19" name="テキスト ボックス 18"/>
          <p:cNvSpPr txBox="1"/>
          <p:nvPr/>
        </p:nvSpPr>
        <p:spPr>
          <a:xfrm>
            <a:off x="278534" y="896724"/>
            <a:ext cx="3057247" cy="523220"/>
          </a:xfrm>
          <a:prstGeom prst="rect">
            <a:avLst/>
          </a:prstGeom>
          <a:noFill/>
        </p:spPr>
        <p:txBody>
          <a:bodyPr wrap="none" rtlCol="0">
            <a:spAutoFit/>
          </a:bodyPr>
          <a:lstStyle/>
          <a:p>
            <a:r>
              <a:rPr lang="ja-JP" altLang="en-US" sz="2800" dirty="0"/>
              <a:t>新治</a:t>
            </a:r>
            <a:r>
              <a:rPr kumimoji="1" lang="ja-JP" altLang="en-US" sz="2800" dirty="0" smtClean="0"/>
              <a:t>地区の問題点</a:t>
            </a:r>
            <a:endParaRPr kumimoji="1" lang="ja-JP" altLang="en-US" sz="2800" dirty="0"/>
          </a:p>
        </p:txBody>
      </p:sp>
      <p:sp>
        <p:nvSpPr>
          <p:cNvPr id="21" name="テキスト ボックス 20"/>
          <p:cNvSpPr txBox="1"/>
          <p:nvPr/>
        </p:nvSpPr>
        <p:spPr>
          <a:xfrm>
            <a:off x="1221171" y="1981743"/>
            <a:ext cx="2788776" cy="830997"/>
          </a:xfrm>
          <a:prstGeom prst="rect">
            <a:avLst/>
          </a:prstGeom>
          <a:solidFill>
            <a:schemeClr val="accent1">
              <a:lumMod val="40000"/>
              <a:lumOff val="60000"/>
            </a:schemeClr>
          </a:solidFill>
        </p:spPr>
        <p:txBody>
          <a:bodyPr wrap="square" rtlCol="0">
            <a:spAutoFit/>
          </a:bodyPr>
          <a:lstStyle/>
          <a:p>
            <a:r>
              <a:rPr lang="ja-JP" altLang="en-US" sz="2400" dirty="0" smtClean="0"/>
              <a:t>既存の観光地を</a:t>
            </a:r>
            <a:endParaRPr lang="en-US" altLang="ja-JP" sz="2400" dirty="0" smtClean="0"/>
          </a:p>
          <a:p>
            <a:r>
              <a:rPr lang="ja-JP" altLang="en-US" sz="2400" dirty="0" smtClean="0"/>
              <a:t>活かしきれていない</a:t>
            </a:r>
            <a:endParaRPr kumimoji="1" lang="ja-JP" altLang="en-US" sz="2400" dirty="0"/>
          </a:p>
        </p:txBody>
      </p:sp>
      <p:sp>
        <p:nvSpPr>
          <p:cNvPr id="22" name="テキスト ボックス 21"/>
          <p:cNvSpPr txBox="1"/>
          <p:nvPr/>
        </p:nvSpPr>
        <p:spPr>
          <a:xfrm>
            <a:off x="4881528" y="2219373"/>
            <a:ext cx="3963961" cy="461665"/>
          </a:xfrm>
          <a:prstGeom prst="rect">
            <a:avLst/>
          </a:prstGeom>
          <a:solidFill>
            <a:schemeClr val="accent1">
              <a:lumMod val="40000"/>
              <a:lumOff val="60000"/>
            </a:schemeClr>
          </a:solidFill>
        </p:spPr>
        <p:txBody>
          <a:bodyPr wrap="square" rtlCol="0">
            <a:spAutoFit/>
          </a:bodyPr>
          <a:lstStyle/>
          <a:p>
            <a:r>
              <a:rPr lang="ja-JP" altLang="en-US" sz="2400" dirty="0" smtClean="0"/>
              <a:t>高齢者の交流の場が少ない</a:t>
            </a:r>
            <a:endParaRPr kumimoji="1" lang="ja-JP" altLang="en-US" sz="2400" dirty="0"/>
          </a:p>
        </p:txBody>
      </p:sp>
      <p:sp>
        <p:nvSpPr>
          <p:cNvPr id="5" name="AutoShape 2" descr="data:image/jpeg;base64,/9j/4AAQSkZJRgABAQAAAQABAAD/2wCEAAkGBxMTEhUUExQWFhUXGB0aGRgYGR8dIBkcHx4bHh4cHiAhHCggIBolHRwgIjIhJSkrLi4uHR8zODMsNygtLisBCgoKDg0OGhAQGzQkHyQvLCwsNCwsLCwsLCwsLCwsLCwsLCwsLCwsLCwsLCwsLCwsLCwsLCwsLCwsLCwsLCwsLP/AABEIAMIBAwMBIgACEQEDEQH/xAAcAAACAwEBAQEAAAAAAAAAAAAFBgMEBwACAQj/xABDEAACAQIEBAQEBAQFAgQHAQABAhEDIQAEEjEFQVFhBhMicTKBkaFCscHRBxQj8FJiguHxcqIVM0PCNFNzg5Oy0iT/xAAaAQADAQEBAQAAAAAAAAAAAAABAgMEAAUG/8QALxEAAgICAgEEAAQEBwAAAAAAAAECEQMhEjFBBBMiURRhcfAygZGhBSNCQ7HR8f/aAAwDAQACEQMRAD8AXvD/AIapOfMZPSPhW8E+20YaqeSprAChBygW+2Cf8uqBhOlhGldhPIC/M8p54jp5umiAkmUPqOnfmReRtzx5b/xTEtRTZzxy8lH/AMIbVqADLpiQRe8nc7bYBrwqkaudDEg09LyLRIY7fIYd6Wdp1D5hIVDsSQAQBuCd95+mFriiIozdYuH85FphV3LwVgdvUDqO9+kYb03roZ5ceLTGcGkZrmMpKqxk65/2+VsFUcqU0R8MzNo77AkHE3FsqRQolbFQB9v+cUMnWAKh11hbx37c73vjS3yR6nse1kS8UrCbViHCRZhY73i3Ll3xZyWgtBiP8XLFbN5kWtBJNxI0+/TtixQ4edJEMxIkdx1HtcfLGfhTtHZ5R9x43/4eOKqhICRaZn5EfI/piekgK0oa/qUydoAMjtLfU4pZ7LVLnTcbnoLb9NwL4r5d2gTcfnEWB6/tiik0Benwzj8Xv+wX4QxJMdDb9cEq7rFiReDPvy+mIPBuVZy729PpAPMmT0x5zrwYIiDB9x/ziuqPOZ6CTmAgJJ16VHXae1gD9cNxyq0qRL2IEsOYnt8sIfC6jtnqQpzvq6zPKOe22GrO8VKbMpvqIYSdRGkgH2JMbWMHB58VaQuVPQgJlcwj1qqUmpvqJR1MES1rTzGBfHOK5us6rmWquZgKbbGPSsRPcC+NEfjtEkLWLKWGklV/AokdiJ/DE9Ivj2vFKYpVKVFENQCFJM8oBdlkE7fDaftP3mn8kDHGU5UDtYCUgEanppoArbrA29+Z7k4+1NNSi1M6ZIIDkXX8QMjuI25xjqmUZaVJmaHdSWMyJ6fpOPnniszU1UAeWyKFAkyu/ffEn/G2y3jQscHBo1KblgCpJ2DdbxIBABOD2TV30v5rwFuYN5MSOQiDBEmSRbFDMcIHmMXqaTYR/hETy5mZ9iMM/h/hEtoVipRAdvi1GefL9sWu2CcVVlLQoruanrpwBFpWALBRNrT1ufnNxBQlImnA02VVkg6mYAk9SCGiOZnBfxdwtKdIOIBJg9D2I+/y74Vcz4nTymo0lZp0y2yyBHuefLDODSJx20e+G8dZKoWoNIf0sQLkEECb73/LpgrTzqGoCwMmGMWhRss9+f8Acq9GmC4qMrk0l1GPrtsT0FsEk4jTqOSo1AwNJsYMTPQEYmtjZI0xvoVvN/qSY/wzt9tv3xX4vmFak2oSFM/9XLTPz3xDwXLynoY2MHoO0WvfHcWpP5NRSoI0m62ggTMHl8zisaolVAWi4dlsE9Kyfy+fPHZ3KFWHz/X9sR8Ipl/UzS2vQesRI3+n0xJxt9LATYz/AH/thX0OiGk07xYf38sfGfcn3/v54hWoAO7AfIf3+WPWdp+ksDMAb2JH92+mEqxrJssJIEmJEjqBePtglnKyEqWU6kJGoQZkdTf88CuFUJcCdlJ94/5xPmJBJ3vP3w8dID2yOtRo6jNTTc20zHTn0x2Amckux1HfHYa0NQ61Kjgeul5jEr6nktBG8AxsD/c4nyNSm9MgllYXEAADURDGfuJnfecB6eYalqBqgEMToJuIvAPKOki2PHFePUX1zU9WmUCjUNU22jSDEG/PGbh9mdLzZbfJUmLf1AukbaW0na45+wgHbEGczRZahAX02DAQTuN+h3g4j4Hnf5g/1Bpk3dbBQAt9rmbyTi660yrp5hZWJBYL6hc+qJ35/fFI44rZXG9p+ABSIq0mX8Q+H+ziLJPQRv60hwbjaPcxvJ5dMS0+D5im/o0VBzgxA7qec2F9wcRZ7KK9YqW9WgkzHxqPy2GClTPWz+ohKNp7R5ytD+ZqHUWAWDoWJYG3pJsSPfbGiZXI0UpELDWk2iRuZievT5YScpIVCsTEyOZ5/rhx4VnUi50Meux/bFYI8rLJyk5S7AubVqysqAEMwjRe8CBItpI02/eMecjwT/8Ay1gynWNUoP8A072AEbrDGe5wu8S4vUy1euaDmmC8HTYW5Ach3xf8FcfqVcx5L+oVFILcwBO/XeL4XjPxQiXkL+Gcno1aWYr6WAMWJLKTYDcDFXxlTFKogWfVBJN+cfkMOFHw5UoavxppADDexY3HLfvjMf4hcTf+bNJoimoFucgNf64MsdsKk7CvB2qU+IUhT9DhA0n/AKJ6WEHvvi/x0zVdnEMxZj0mQbX6MBGA/gRXbMCrVY/DCk3J+GB2kT8gcGfFhmobQNMyeZsDHyA+eFa0PNp0KnEfU6DYzzEz8O/P+/fE1PiKILqwZREAgSep6dt+eK2fqBSpuCAe0+0+2/fFbLspqqXjSTJIMWFudpm/e+JuCl2TWSUJOhjTOFqa6h6iATBkf8zj5TraQ5UXB0i/Wxg48VcuFCssEcyNmB2Nrf8AOITV9PzA/wC7EHDhKjV7jy7ZYTKIcx5lT1iZEEqSYHxCYYA/31OZXNlq9QybaVQ7RaSBfvP2wvPmkWxZRG4PLkCf76Yu8NZnCmnJZjCjcnr3+sbY0QyS+gz9PFb5IN+L88VyTir6ixCoTYhmMT3tOMzyGvySVWZN+oBt+Yw3fxTrNpyadSzNaPWpVYI5EEn64V+EIdXpY6RCdAb9b+/LGnJ0Z8KJ8lxpsvUcMNYiNINi3Iz0icR+GaoGeRWspJX2gWH1EfPE+cSmoLwSQes3Bt/pnngP4foM+coLe9emGI7uJOBCKoOQvVeN1kYsKjq02E/D2jb7Y0rO8QqDJLVEB3RDBAIlhcGbQcA/H3BKFHN1tEFNIao0fAWuV39TGRG3xDAjiXjJXopQFIU0Gkaw5JhbSRHTeDifcqXg5vQ5cJUVUOtUBj8KxyFydybi5wu+KVAZNJYg9TMRb36/TDbkuGuiGqBNNhAK3sqt9rYS+NZpWMAHUupZLd2P+EXM/wC+A7OjGyrl60xPK+30H3xfzHqKqIkEkxeyqCJ67H6YqcHb1qRYaRA3jeDzmCZjooGLXEKS620mQabkEEXkTfv1+eABot+HK7F59PwkQdt5j2MTixxMKLxsdPvtf7DlzGBfDKmgRBkkCRuJEz02t2v7YucWf0MdtJUe0Ak+5Mf3zZdA8i5Wc6jBtNsdjwu3LHYSilhzx3kVBQifgJYzbfe/M7YUcuRqF5Hzw7fxBpqtNNJu+4A2Ajn3MfQ4UOHZBmFRojQFJHK5A/WcC227Msq1Qw8JzNRU3AAJsYIgkGY53/sY8LmtLMHE35TE3HUdb3wxcN4AoTyqkPN1aOljB5bg/wDGAGfygy1RtSny7gG5jeCO/PDu0kVhLwQZTiENqLGee+3LEqZoEgAXg+8wZ+v6DAuiwJ53if1M98FuEBhU1gFgtmExba/zxO6ZVvVsPcD4EQis7elzKW2nkb7SIm2+COdyeiZsOfaOftjq3EWYKgYoxB/pRJO8qeSm0zy7YjdqlZatBtJuQ0NcIbFVOxI2n3xReohFGdy5MyfxDmxVq60WF29+574Yf4eZUpWNRjyiOl+f6YqZrw2y1tAb+mbhjy6gj/EMXeBZV1qurQRSKeoC7o8re/KANvynFYSU4qUeh3rTN/T4RB5Ywr+IfBi+eeopkDSD3KgA+2NKyucqZajSYOGDwNBIFtiy35bwIxnNfi5Z3MAlmJM9zOBOW9Bgi94RL16opqvqp+srABiCCw/xXI2xb8Y0CFV9tJvPQkDr1P54F+F875XEstVnQNehpMKFcMs35CcaR/FbLL/ItUIUMHT1RcgsBHzMfTAUVxGknLIjAuJ1v6hAVgZ59IECORsefPBXhmRYMhYNBGqdM35pe3z9sS0ssGbWDDzPX88EspxZ6dZNKS9lKbg9SPfeew6YDlapGyf+H5Et/wBfAZr5QJSfoF9Kn8P9jlhazbQpP2+eNB4fkhXaqHlUgb7eom072AJOEbxfkRQraASR03+nzEYytN5FaMul0DMyoMAc1+HlN73/AL2xDX4zXosopDy3QTqHMEFCYM3M7zbHvziuogH02kchsOXU4oCtXzNYeXTJcxTUAT1O/UD6DGrEjOqbNF8XZujnMll6yj+pKs9rqyjRUg9GOn/8a4S8uCQqLJkiB9h7nDFXyRyeS8qo2pxIIjbXeB1AMYVjxTynVqRKkdRPW5G2Gnt0WjqNhKpwOoEJqGSfiUC67W3ub7C/MxgrwZUy5pl9NQK4ZW0AEANqvMkWjnE4q0OIPUonVU1NqBYmTqaIBjaeW0/ljqlZdzYwBpF495jrtjN7k0yPyl5J+OZjz/OB1BSxYnmxLSD+VsI/EuHsnqEsvMx8M7T0nDpwp5qCwdA4JXkR0bDnlVpigURAP5hXFR1XTe8qQPiCgiDeBMRjoZODGulbQN/hjxNzkTScj+izaBsfLKm56jUxAtyHbALxhU1VFaBq0UySY3jaPYg3/wCLXF6VPKgMupW0aSNplRbaJBgzzwv8UqM720yyBSCNtJjfkbR7e+LrIporijexl8GcKLU6lcz6didrDUTJ3N46iItOB2byL0k1upUOpK9wSJ+xw+cCRf5JKJ9DGmAZuJIv03wE8TZZ6dItUYVCAAvO0EHftfHKIjdsAcHq6mAIH+ETyEhiT1sIjvi7xeunroMCQIcOLEwOYPY8o5YHcBy5eoAi2JXqYt8U8iYPyJ5Ti3xFdWYrMPhWF+n/ADgJBbFisRqMbSYvy5fbH3BFeFA39Xy/4x2FGNC8WcFD6GYkJTcMxAn0jeBzOFIUaNOmkQ5JqRKmCpI9iGsPqb40PxTTPkVQNmRgfcAkfXCbR4PUqpRVANR1RJjq35LirSbIcUEOG5sw0wL2AAAFuQGFzxOtQrrqMumQAqz3gknnfB45KqjPKMIIm21t/bvjkytCorrXdlAWViN+/O0jbAavQfNiDk/T6Rt+XT2wd4XmT5floQGYkSwkBbEyZG/1kARc4EZmlpn6G0cz/wA4P+G0Lo4QL6rMT36cztiHG3RSa+JbzfFGahVqaUSkzldakzrJgNIXTEQLAkyeuB383SU0TSqeb6QX/wAsDmSthLG1yIwq5+npmeRgqTzAEyIFrx9fn6oVlNMzaINrdd+v++FcCePjfz6GvOcRpFiVZnJm17bG0jrbFDKcUFOpVYjUKiCmQT8ImZ/6hJ+3zDZMMU13BY7dNwBe3vj279QIOOx/5dqLPYw4cWVJuP8AX90OmV8UUHo6aqEVVBCOt9yJ5iP2B64SDV0vPLY/ocSUW5cz0mecY5gjC5/v54dS3s7J6PH/ALb2u/r+RbeG0tIGkjfncHDB4v8AFRzGQWmQzN56l6pJILBHsOUbenlGEJWZbzI5YevFLL/4Rlgqhf6y7CPwVu3O84rsxY69yInUMyQQMaF/CzKU62YrJVEnygVafUpDQY9wwn2GM0Pxf30xoH8HswF4gAYAek636+lhHf04ZdnqeoblhkjQ6mSFDWskrMliIkQPyGrbGW+JV83OoHkBgrOQJIB9bQPYnGr+Lsq1SQdSpqWSATCjcwPmcLvA+DUM3ma7MGACjSdmUFQig2j8LWvhGvlR4a6szzxBworlazK+qArPuJXVC9txP74u/wAIMyIzFJtpR49wQf8A9Rhw8W+C64y+YFAiqjUdOgKfMLKSwgT8oEzPLCN/CvLOK2YWIYKgYMIIMmxBuDh+NRYq10Ofi/hzVsu9wAnq1G5AAmJ3iL88Yu+ck/Dc9/8AbG9cdq0/JYOpamykMobTIaRuJ5Lj8/0TckNoA5xP254XEnG7djOWhl8P54nRdUUMSWMAggdY6iwxPlc8kVSzajyUrMz05HlEximvDawRDUiKoDIwgalIse3LfbHmtTemzLUSCqQQCD+GVMgkXnkefXE2k5CLJJBHKcWRdBSkRuKkwocnlIuRab97DEfC/EdfLuWpsQGI1CzSNUwoYGPcYrZ/h1SmiGCTUaQokmwPLfvgZlnJ9MGQSPpg8NWCTbWxo4rxd3pCsdPqqOLvqaCokQRAgRHvtGKPBwatXnp1MwXpN/2wJzdMqdJ3Ez+2H3+HHADVQ1RABYC5uAtyRbmY+mGhHWjTF8cY316cADoIwteK3cUCoMywAB2w8V+HH3wpeK8uSaKWkvMG1hirpIz2CPBNIo7GoCggAHczeTbsQJ7e0MuU4KqtqVgy6pPfAajmQqB+TEgTaIiSewkYnp8VAPomR8UT6eV/n+WJxnD7A5ouZrLrraw39sdiL/xVGu3lknfUL/PHYpcTrX2P2YSnmKTFGm3pIvqtMEW63HLA7huTanUVho0oNhJtB7DrhS4RxGpR1PTqSVIUjSYM8o5m3vgjnPFygqUQq6k6rAgrMtz2sbQcTeRRe+xkmxsaolSoAZACT0iSNsJ/jfg7DRUpKTTE6mXltBI5c77YsZvxVToEVah9DCVH4iIJAjfcD1RB3wX4L4ky+aH9GqpYCSpBB9wDcjDxmprQDLc/wxXrsssIUGzcyAdoOO4ZwbOUpqIqGnUAmGM6TcdIYTyOGTiOWBz+YA2CCw2+FcMWW4Y38tSZTqBprI5j0ibc8LFdjSbox7jCVIE0yoLEE6pDGLETcW58/lgj4TyqVS9I1fLZkhbfEdyJmOkgTbBvjqUyXpv/AOmDpb/Mw53gDnPbBDwhRRUWiyodINUOpmDOn6wfpGFrZNoQlqCjqpl1bQ7JIBBkEiSD+K333xXZlkaiTAtHYHfrff2x4zdRar1KsTrdmC8luY54jytHzairIQdW2tJgiRubfPCOCvRb8TOlG+g3wpBUqhaYLWtAmBzMEiRJnH3PcMqLWamlMkTYyBbmxBPpFjv26jBDL1PSKivpYCKgVQQFB6bi147x3xLVJUmGIaDeZERJ1cgZJFu/TAUVEM8kpA7JeEcw3oDUTpFyXYAAbz6Nx0wx+IuAVXydClRlvWtQBrEzTfUBb8P31HpenRzg0slSQCPSsxqJuWtuZ2n/AGwwrmmq03FSKSgKibEqOu4ueY/WcLPJJbE5yi014Mr4nlWpVGR41IYJBkHuCOWD38Pr5xL/AIW/LBzxLwmiAoqHW5sPKgEmJBYxASJMbiAPaf8Ah/w2iF1OwSoAFplhp1zMmDfYAX74rDIn2ehL1XLG7VNocnz1UIaeolSPmB79Md4ArqwruxANSsVUG0rTAA+d5jvijx/MHyC6wD5cgg2aSApHbn8sD+FByx1Mx9NpJMbdTin+o87waiBGBnEvJ1+pF1sp9UXIXYE8xfngHkOLVKVml16E3HscEMznkrKAhGohhDWN1P6jDSujhL8V1nc1Uprq0oAFXcuQf3FsYt/L+mCYjl0xveY4ZVoq9Z1L6QztsdcKbRzOPz608zfC41VhHXK8AAy6BKq1da+YTqjyyfwXPa4gmT88Uq9MpS8ooU9QL1NRYMBOkAaZVRbvYYYvBPAswcsKjJFMsAuqxKyCWg/hnY8/a+DnF6CaCbEQdxyhre0RiORtSOWO7YmcP4m2qkzN/wCUrsCSD6lpvvzvtHUjAJCQ7AH8RIP0P54+ZPiKBa5iKlQBEXezn1/PTYe+D/CeE0yoaoSCWMDsB17mBPXrjssljjsm0+il4iyPlmkdWougcn3kiPocOvg/XRoJpJUkaj3m4H0wFzuVpOq69RKAj4hdY2ETEG1+RwZy/EUAVVBiPhFyvQEi1+RwuP1MLSKudxob8p4h5VB/qH7YC+J2U1KVQkupZVRltpJPwvcRPI9JG98QoQ2x/cY8ZqkGQq2x3j8/lvjTJKaJtAzhufy81KVYuupiFVgSBBM7fisSQe18RUeKo9OspAk3UqNze7GRzMx0nAXjMJVLAgsSYJE6ZFjc77R/cVstQaowNMSSbgb3BsBzMKTjK8a6Aq6D68WcABWZRGw2/vnjsQ5arpUKUYwImAZ+xx2IuaWqf7/mV9n8xmrZKmVpZWmTBK65IBYQSxmPi584JG0YVOK5ZzUilpcL0F+ck/i1TPWJth28R8Lh6QhhLEkixMCYB32kdL3xngzGYr1VpICC5O407EGZ3FhG53Pvja4wWq87JPHlnK09fQB4lmqlaoNyVAUb7Dr+WGDwoHyuYy+YY28wKwBuAbX7YvcT4IuXq6tNmW9zvz74veH8zTasqsqCRMGCDGxO4Hvifu110bfZ+zQOJ8GqNUd1UEuLG23KZ7YMZCnopopEFVAt2GPPCeKpVMTDwPSY5TJHW9sESoPcY0Ku0ZmmnTMu8f8ACGpmpWkFKrLYWIMGxt9x9sVeG1fLpO5tGXJ+ynDv414cKlDRMSwv7XwD4bRpkV1dVdPLCshuIJG8bCBvhH2C9GNZeqSmkMFUbKCSSeuPNFJIBJB1X7W5fthwbw/RRmq5cEpAOljPltJlS34ogQeY6nFTL8EWpUpsbamhgOZJ63vE79BibnGybCVPw1CPNUlFTVOqxUi6gAHUSFbpGnYGQFfK546anmFmqFYUyeltiAIgdZxpWTz6U6FWg0VCFNJXRSGZdOka268tUxbljKFkNpIuN8G14Ouhny/HUcl6tP1gRCf4Y7mIk8wbQO+C+Y4gBTptTZyKsnytQMSYBIChZA9PW4wmZDMU1u4J9jyI6dec9hi7nKdCmoZizB2IV9J0+m0rtqsSTAiSvfCuNjKcrsYanEhZXKrrYBRuBEbmRzke/LHZYgsmpiSGZYtBF4MewN/thSoZpkZX9JEyARY/LeYM2xLk6pqVCxJmZU3A6RbbEnjNMfUJ7mOlfPOwio5K2UDkESCoA2AGDvC+JIpXzhpD+lXGwiSZvP7X+ayyj0KSynSbHYkRMwZ2tYg/pcXiVMLNPWAVChDuWaxkTaRYnnynElklGVorKMXael4+/sba9VC7JImAfcGII+dsUc6+mnr5BgLEbzBjADKcYWW1EIxUxzOmxSLcoFzbaMeVzaKrU1A0karNdT0k23035+rniz9VL6M6xr9/2Ddfxc4pjQQW6vePpz7mcKK5ZKlQ1GpIWLajc+ozJnnftilnKmhtF5G84jp5vrg23s9WGHGlpGufztLMUSqEK2n4DuIGw7d/bGeZFahIUySTHuTa4IuL7+2PPBc+adVKhJIBvHQiDhn4DkkLqFaSFvJ9lPzkM3yxOeH3XsGP1X4Lkoq+XQoeJf4f5iaVbL0UIABdE+IGZnTYEDsZ7YsUc8WAokQwJUlwD6eS7GDb7X2xrhUxhB8f8PopTRVSjTLvapsxYXiRzMC5nFsnp1KCi/B5OXK5zc/v6BWYCooQqHUaS5UiJ9V/b0i/bbEeacFnZVC21KWkaxBiLqPw/lhKfiRvBYEgyJgEAiPpGGLwxVTMaaVVizISVk6YBF4jdpgwB1JmcZY+krt7Ec0/Aw8OVXezgkoNrGedvfHrjTPTpVLBoWZ6DrHyO2CGS4ZTon0Ux1Ecid4k2Hz5xyGBfjpnGX1AEfhJB5NaD7mPy540YoPGqTDyVdGf5vOlySTvH9/rizwPPFW3j/NEkf7nb2JxHxnhNTLFVqaTrUOCpkdx8jIwS8K8AqVQKxUeVPPdo5qLSB3++HqtkoxbYyJxysoA82p9KQ+xWfrjsFlqIBEx2NsditIpxY9cayK1GTUoYX32uI22M98JXFXNCqWhZVTA3CLz+dp+UYI8M4uyQrktTHQ3X2PTtil41pppRqLahVDKZM8hG9xvg5Y/GymJ/IUeIeNaVWQKLMRzkAH25xjuEhaoFagioBU/qD8Uj4h7kG2M6zGum5VhBGHv+HevyMw0eguArHm0eoewGnEpY4xjaLwySlKmOOdzlJVks2owy6eQ5t274M8N8XxCVCCNhUHS1zAN4PS53wiV3WmGJriWBVgBMA8gffFrw6gqBwzBdJgFQNLRNpHcz8xhcbcf0Bmp/qaySlRBs6m4O/zBwh+M6dJKqgEKkqKgF2ubEA3MA2A5kHlOPGQztXKn0sNJPwEyD9Nj3x78Q8boilqRKZfUAyORrqMTstjq6mLfli89oztce0Aq7rRZqQD3J1G6yANoPK8nrGKWSoqWdajwgkjTzE6bQI3tyxHn0hY0stQgjSDq7hdXwkKpUDTyjkLS5XiK0mlnVjoBPqAhiDMD22npjK47H4qVX0c7BZKr6dWkIV62+fU9cQVKFOoVYKEJJJgBREgDtE2nfpgh5U0zUEPUYBj6pF4IWDFyIM85tirKF1VDqpsdJQeskTy7zsCJsMIkwPGor9QFxzgYTS4Ihmgoom+o2UgdJgdsEc5wZcxlaLOWTSrOAsQoaCRBvFt5wWzGUDrqWynQwWZjmYM9ov1OL1fNUkpLT06oXSFiQdvSRPwkH6DuMVx5Uu2CWKUd1oUcn4WJyBzlR2RAT5crOoRb5FrA+/bFDw3m6a1H84QrLAMXB3sTti94jogIPKVVp2mmpc6WEyQDaIMfJsL9NZBIBidvbfDNqSJdMcw+moF8xSWAKncSQCNj/fbFTNcWVVZNRaqWlzFiOojr7AwcL6cl2mOXX5/X54v5ionlPSqU2FUQLiCoUcxuD15mcQ9vZWOS7S0EuI1nqUFempIU6iS07kjblY/T2xNleIpoUUxpIuWYC5tF+vy+uF/IZqqAUpnTr9J2E3F5O28exOGrh3B2KMABIAZARuDvy27b3ws0oopCalK39AvM8OqPVLMQTUbeIB27AAARiWlwOo5Oi8Az2j87YLZVlDAwpAViQxgMRCyI2v1/4hymZKN5hJE3GkEaAbTPQTG/TCvLLwH8TkpeADRpNTeWmbMrA8uW42scOmRzIqVWqUzAUACDcGO3ucfeHVz5Y1lTTqD4huOfr7AAmffBPJ8MBapUpoIYi4FyBz774thyOUqoObJzir7CWR42y2qDUOo3/wB8CPGOWR6T1DW8xNJ/psg1qBf0sullAMGTMnTM2xYekcU83kjUV0BiVIJ7G39/PGuWomarMky+QZmAS8bmCYAkkmATG+NA8CcGp1fVrqSFgRVprC/FGhSzHe+qPkRivw/h9OlUqGR5iOjIw3DFtRBA3XRyjZuuNF4Tw7JHTUpUaQYACVAkdm6nub4lGSlsHF2e6vCmUen1D7/74C8XpK6mk+zC4+/uNpkdBh1D4UeOVFd2feCR20qL/WD9cGUU1Qy0Z54h4EzZlW8wOCyqymxAEHTaxBE7RucaDlsqKahVsoEAbx7dMLvDMsarqdJJDFz7SBhnLYSK+KTD07QPzGZoajqBJ5+hj9wMdi9jsHihvckJiZmrkz5dfVUo/hqblffqPvifi2cTSGDiNwwP5HDhxTJo6nUBpgkz0x+f83mw7sVspJ0joJti3FyXFnKSTtBPiecpVKhLQeu+/Uek4I5HjyJRFBbU5NoNpvMmDv2wpF8fRVw/txqg+47sb6NcFHVAtRmZYVp5TeOl8O3BqdFU8oKZJv2PIXt/wcZh4WzZXN0DO9RVPsxCn7HGl+Is26AELGgggAc7j7CfacJOCS+wp8nTKHF8wtJtQ3ckBvUNNwNiIB9/cYHZ3Op5JqtRUkQFZrjUTuJ3jptjxxBvNYQ5YAKzSYgWPpI/FsL372wGz3EFeolNpCggXNgJMW9zg3LpjSTSVnp+I1FY1BUOtgdUiBfcdPpg3kclS/kjqDpWqNKFqblXNioWKZUkxyM8oiceDk6REtpIgzuIN++K3h7xXURGVWC2hZEkA7lTuCN8Ri+QuXHxRWr8VzNN3p1I83VGow28kNMxImx5jfbB7LGnTVAhaSfUQCul/wDEY2PXe18DPF2cp1Xp16NUSx0OsQaYAUAmYLE6iS37Y8+Gsy7HQAa9RmcaTc2QQSS3pW5vO457YE42TU67Cnh6sDUZUUKVF7WgWsOZMXPKTidYAPobzVgljeNthPSftikmaBzKUSQhRmIYjSdV7GTEza9jjwM1K1WerqWTDLYNsLD9B1PLGWWN2aYOPGr+witenUpwFUlVKMWsCSJloE7BvnOBPFKoamipR06YG09iAZuNiAb7/KDhOUq1CROlCSwmbiSNtztgo1V0JVQDfn26DlikY0QcnNb6DnCvDSVadAVG8xBT0FSqhqRCg2YLqseR6z2Khx7gFXLOQASJJFTUIIBa5vYgRPfV2Jc8lxNv5YhX0l2YlwJZfVDQDA1aYiTaZvgV4spImX9DMxLBGL/FYAyTJDkiPUOuK8rJuOrEjIVQroSJuPqPzvaMPXC+KEuXqCNQUIZ9O8Hab/vGEnJ0FdqaMdOogT0nb72w2cY4eynLIpCIqaVYkWZbmeckQR3B5bTnHkqFg2toI8QVQGJ8uo6knYgQdktIgw0kDfliEcVFTQUYatRUozA7gghgALyo5Dc4T85XqsWLVXbXCtcwQJ0g9eZE/vijmjpUQIJuZ6cv0xOOG/JV5t/FDzkeKOzmmUZvUQFQloI3YJp1Ec7R+eNC4PVVJpl1L6tucxMdzAnGUeHs61JVqj0knUpBggCxkx9uYIxJlOOVlb1F9Ul7CCZmTI2m/IfLF41j6RRR5xs1/M5ZKgnn1GAGcIpoxOxvPUbfrH+o4WOGccrIH8piVDAwDqmN1vZVPYdMSZ/i5qr5Z1MWbVqAsOenvBnBlmUhfakiKishWP4mZvyGLdCoyGVJU9Ribh2TFQAKfgWPmb4kqZF03EjqMOhWGOHeIzZao/1D9R+2KXGqb1ZKLIJ9RG8YoaemJEzDg6gxnrh3BMWy7wfKMhkqQIC35jt84++C7ZXUPUIOBdLjE2cGWMSNvp1i9umGDIVhVTUNpj6YRShz4eTqdWCDk2/xY7BxqS47FOCBYE4pQ82jVpTHmU2SempSJ++PzznMlUpMy1EZSrFTIMSOh54/RSnCB/F7N/0aVODd9U6JFgRAbk3YbjDpnIyucdOPhx2GCGPC2XZszSbSSiVFZyOQUg/UxtjUeK1NYNQAODM9BfbGZ+F8+KTPIJVgJjlE3jDlks+V9VNpB+YPuMI3sKQGzXDjJlTewCyIJ52vAEk+xOF/xLklo1SisWEAknlPL6Y0St5lcRRjVMlSwB+R6ffCfwh/5rPU2ME6SZYA3XVE9eW847p66DSr8wEeKVCmifTF+pHc4sZBvKdGJWZupEwD17xy+/IR59NOYqyB6HckAQLMQIAsATFsUlqGb88FJeANt9jXxakGQsp1EXBCqoA6ROo35xibwnxKnTjWWUarlJ1EbmYOqBtbBfJ8M8zLUXsDUpgamYgCxHsZjHnhPCBSpguAKjciZMcgOh5nEn9CVsveJPDKmvTOXSVzB0DW+oElSdSidcADVqLWI2wEy9NFoihLpVBLUiNBSq95LSAyyIWJiykXwxZfilShLqocqp0huQsSFO6zHLCvSzNA57WQfIY6lBmVmW0mLmHJE4D0Bqghwqg40VHcQkiCSYNx3EBtoxNmaRVVcvOokpYGOx6mAfacW+MZSiWZ6bA00pAaAsTYXaCTMAXidsUMwrv5NNaisqgyENxBPqBj4TsB26HGedu/yNOOox2tsl4g60wYDRU21NdT+Igcx7npiGuxWnT1IXV1CjuQRECLGQOeKmayhqI7K7aaRIgzM9IOw2Pe45Y+rmqflBfMcsAYW40vb4ZFlvhVEo5fJ+NFupQNT+X1EA0iV0mFIWYjUB6iIkDv3x5/iHXZ1y5QBCPMYCbsAVAJ5SAepnUfbHui7kjWsOBeefeeeIPHNFi1DVeKfo0giJiQd72F7e2Lx0ZZUtoX6TvIDEgkavciQPvI+uIKockkwdyOe3bFrJ0nZtI3Cm3OJgj/ALtvfFjg1U0q5Y09aj0kLNheTBmbA2OOXZJBha4p0aR6AGNjB623tyxb4bmywen6QzCUPxG5uO0QYnHvjmTpIjHQCuk+WpBOkGLG9jO24tink6rGafliN/VKkJp/Dfci87e2ISR6GOVZIrwy3RSGaCpAMFTzHeOdvbHunnmLFSnpEkxbVHKfvtfFPMeSHf8Aqs1QiRF4J3iDv7+/LFRqsAoADN1XqTyE7n3wtWPJ8U/+/wDke/CeZpEOQIW0SZtcwe464LV+LUALsLgkQRJ6W77jtExOM94VmTJR5FzBUGwINoFpM8+0YHVs6B/RRSSXHqndrBRJiBPz3vi0MklpGXJt8jRDlKdQgU3ksmu142ufebCBscV62WZLMPmNj+2F/J8XamEQKyTZ2sVkMNyPS20A7Qxwbo8cqlH10lqAA6RsSV2XYrqMTyvi0Mi8kuLsHcbzjqfLQfDDMSd5Fok7A/memIuB8YdFGlwrc42+YNuX3wLoh67k6VoeXZmdpYhY9MEFiQsxEA8ziOk6KxhmNz8Ub7iLW5fMYkopNtFMcFN7e/ofU8S29SqW5mY/9p/PHYApwuo4DBluOcz87747D+5+QlfkXm8REGGpQRuJiPthX/iDxJMxQRdJDLUkX7EEfljTeOcCp1/V8Lj8Q59j++Ms8e8MFBKZ1EkvBB9icPHkpUyj4NaWzP2o4myfDatU6aVN6hAkhFLEDrYYlo0C+vT+BS3uBy++C/gvjQy2ZVmEq3pb1MIBO9iJjobYtJ6dCxSbSZd8H5Cl5VU1YV9en1SCAAJEcr/lj7m8oaBLUXVl5rIxpnGeApmVaogQViQSwJ9VoGoX3AF/bCLmeC1bjQDG8EH8jjGsvJ2a3hUVTZBkM+tUHSdLRtzHcfvgH4KQiu+0qlxAJPqAt7c/lj1xPhb0j5gBpkGzbX98Xf4dZaalZzyCrPuSSPsPti93FmZrjIq+LMzl6k6ABV1wxURIAIMjYmYvhXAxY4x/59WOVRh9CcV6KkkDqQJ98UgqQspcnZq9NNPDMsP8qn6gt+uKfCcsWajH/wAv/wBuGDjmUC0UpjYAKvsFgYg4JQioo6JH5YnWweCvWpxM2jCVVrLUqhlBAO4FrycarnckrghhhGXIoKtSw/p/D/l2NhsL46a0K02M2T8QrRoslSkVdUCKUG4GymRI3P1OFjjNZ1bzKZZHSmpYMACgM6RcwZ32HxL2xaSqz+piSTzP0xWq0Vp06oW5qgB9jMEEb7Qem+ElHyG3VIg4FwzzabOTqmV1AmVazFmvdtDGPYzecWuD8DamQ9ZQGKggHcWBkHreD0jEvC6606lNaN0rQHW8hwXXVEfD5e4HNsaXR8uqsyriY2BAIsR2j64KVipCdkcqjOdZA1Aql925/a4HPE3FswAzotM1VAUEBJjoSTYmfp8jgz4p4SatDTSUawy6dvSCy6iPYX+WEzxJxwrXanRJggKrLs0mDFr81kcxvieSDDyPWV8Pqr1Ki6QWgIJiCQJB5Anrt8sVV4UXd1O5WCFP4gRBMbxg8fLoJqq/1NLAaRAM2m3OOR6DA9OLUarBkUrrbSSbCOhgaZ7T3nE1Jo7SPniip5WhXNqkEm1tNvSJv87bYE085S8tS1S15Ulo3gkWie3v3w71UovQY1ApGnS5kCQPw67Wm2/XGZ+IHBeQFVYhUWIUCbSPi/6sO4JhU+Lt7Or5UyalMTTDEKZiQJv7A8z2xYylaU0pTlgQSSZU6jA/7iAJmJ+WA2XzB0lZIUmdO02xpPBOFVfS1VKaAJpGj4ipgjURAkRuLm+DxO57+K/UHZVvLZkqFTESTBiZmBvzAt2x8omk0oVUBGkNIDcjB5kg4k4tSQ1RSSJU6m2LAR2uZmY5ADaRgDlajo9QhPMpmEczAU3/AP69sS4uzVFxpX1sYVzRqAsllSeUEem9pjbnvbFxOMtrRVkIBJEfFYQTN9hsD+uAHD6dSmCQq01MkM0kWPT63OPi8XdkKNqDXjUAADtz9U3++OVroaSUo7W+xiztbUGZ0DgE7i6EWItz5YX+CZhzWbXR00bwHWCCIA6fecTtVNBQ51sJ9QW177nmOWKlHNOWsk+YpOlz8IBCzPbr3GGg6RPjWvI2+QrXC2PQ47CfmstUViBUYDpO1tsdivuEnCf0apnuP0wdNOar8go/X9pxmn8Ts1VemoqoEIYFR7zz54aeHKVNgy1CbEEWHe/54r+Ksqa2UqgwX0kgtedJk8oUmCAZtjPL1nHKo1o0Q9K3DlezL/DdEsa5300HI7G36TilQsy+4xb8OcQNNqogsKlJlgdYsfr+ePPDMp5lanT2lgD+v2x6X2ZadWaF4VzrALBI0sAJuO5H1w+ZDgi1qKuKjGpuSwtJ3U2m3XCSqQQRvrH6j8xhoyHFGy8agxVpsvI2OrHnZVLjcOxlN1TehQ/iP4Zzgh1pu9ECW8v1CesbwBzjr0nFDwLR00SxEB2P2gD7g740yp4laoDFIGkZDamvpiDYbTfC1U4etJNFNfLoz6Axn4jMarifc4fFkyONTVDe3LtIx3jaAZitG3mN+c4qUxi1xSm4rVNQKtraQREXP6Y9ZNChDsgdOYONvSJ0zbeE56lWRUaCwABDfigbjBOllESdKgT0GM14dn1qKGQ7ctip6HDhwfxALJW+T/v++ETA0FqlM4RQs1cwf80fbGiwCJFxhIr5Gopb0NJPIEz9MLLYVo8ZfhbeUrC8iSPmcC+KPTDKrqhbnq/COp/3w78OolaSgiCBcYBeJeHoqF1UTrUt3vBvvN98c+gMRsvQ8yoFJOk8t45jfkRz740PwtxJaSCkzHSLLMQB0sPz+uF7MZOhAZKWkyFmSSIi84mIwiQEqNAzuX86m1PUQG3IPLp7HY9icI/i3w15ZosjwqoEW8EFdTMxtFyd++CHB+MPSgH1J0PL2/bAPjXiGof5nzA5FQinSE6RTA1EMeRN1tzve2GaOlQAoOZYnVIPqvvNjv3/AD9sMfhfM02C0TTmlrOo3B2POewOqbXGE/LZ5qbK4YBgRFgZN4McwPaJjGh5bNoGVwtOo70qOikGGpqklgTYfCCDMC7EAWkp7Yi0U/EPEwgNKg4qU1Ipujrs4mwEAlBG/IjCbVZmUU1Aa/xAdTf5c8OreGn8t2raabvV1gAyZLXU8ovyJ/QjKPDNIJVhppzcG5n5QduuElJR7KRxymd4Q4XcpXA9bAEWYMByG4Im0i/fDeeIJRU0jJNNRH+ZZIEHmQBf2wr/AMxMFDpVF+a7DpMmcSLnRUlVEgG7NtF72uDP2xP3WaI4I/YBz1YCpUYM3q5ECbkE4+5ziwRFFPTeLyZHIkjkbd4tj3xPKU2jTepsykWXmI774HZXJMBULILCJYgaDyNzERP0xSNPZO5Y20ui9xPOEURqNyAZA+K8zvBHfn9ceOH5rUV1D8VuUGN9oP6WxKeDVCkM6KtKkrEuYjXdUM/i7Dt1wK4VUp6/6pXQLn5dOsmLfPBrR0ssnJDaEqKmuF2DAFpJPTaNR/TE5JX4hZj6SYBBiDHb84xD5yBRFUnUbXB5/DBNoHPHV8uLITLxKsZaD26bXv8AXHKJ6cUqtHyafSoe4i/e7Y7Fpcy5AOvkPwr0747DUFX9hPiHG2B06ItF/wA9h98Ac1nnKlCxKFWGnlcH98NHiDiFM5f1ANUK+kC5DcjPIYQ62og6vy98Z4YoQ6R588mSb2wJk6flqQYvux/LFzhQUVkq2+LrE8pxWehewJwZ4H4dzOYOimoAidTWAE79x7Y12e1J4seFRyrSXXmwhmuMor2ltLXjrJJjrucM1bic06dQAXAK8jcX68sV6nAqaBQ6K9RSFZtIOqDE4K8XyIXLUiVj0IGYEDlE87yeY588dBJOz51+Srw/P+vUdKCwMkCdxFgIvf8AucWq3FKIH9V1pSYmQFY99hhdz1cH1BUUlrx07d/7tgL4mYOKdO06lIHeefuAR88XyJJdFMWaUHoreMRlK39TLMxrCpodJJ1AAgMu9hpix5jAzh1EmnBU2JAkb8zjVeED+ay+WzlFsvlalMMlRlQECmJBUCBBkAi9r9cUOIeM1zDNlmoU6tMWVpKqXkjzNvSDMxPW5xklktVR3u/PkZtl8nUVy9HcCSORHtg9w3iAqWPpcbqf07YvZDhbUqlVKghlbQb785B5gggjscQ8T4LrOpJRwd8NGX2NOr0HeE8XelY+pOnT2w05eulRdSGR9x74zHI8TIby63pfYHk37HB7KZlqZlTB/P3xVMk0N1RcA/EKzTg9Rgpw/iK1bGzdOvt+2PPGcizqNImDcYV2chWpZaQgP+KcSVuHstxcYJZfIVCwlCAOZ/TBdcvjlFnNinTTC34gdVCmoTqLFggiwIgCflc32xoub4YDdbHGZ+IuHVHrFZZ6gMRAAFuXb9Pu0hGBzldQ803VWUEf4pub8rQPn2w6fw+JpZt6dSmremQxAJQgcjEiRY9xhc4ZwqoXCtIRfijYsMN/D815RsAQd+v1whyQV49nneqUbSiNSbSWEhWBkMY2uBe9hhZGYqKCoJLXHpBh7/FsLEYO0eKa2YCWKer0A2n8E8z7239sK/EBUWoWBZCCW1FI77RFsZ5XLstz47Xk+8NzFRqrjTdhpMiQT3OwMDuMRUtFNmpt6ZEqQdieoAMfPHleIlXLBihZlOkAEEeqZkd9u88sX6nGFUVipUuxVNYEwG1ayebABQAMcoWwrJ8bvpgyhXVTIdmAJk2uSbmJ7DHnj2ZbQQT6Wt3MGQDFut+mJeIU6TgVPUswJ02MCDA5DoO2PlegtaqKaksgCy8WUAXJtM8uXLDJUycm6qxm4XxBszlqgWmk1WJqPVVfLWABCiSW0KAASOU4Q61NaZIE2PpVvSSOTmeo5T++NSyvC0p0Aunz4+GVQMQdgTAHz/PGecZ4BWpuC5pqz63Kj4VCgmCdpNwAOmKJ2JJaPuQzGplUlUIgqSOYuJvG43xPmPMq1HqTGn0qV56RMbm9zfC6WtOn2xIa5pnSpIG7AGJOOopDO6phn/xgm/muvaJj/uH5Y7FTK06TKCxqg8wtLUPke++PuDsP4nINmQP9P/W364tZUev64+Y7E2CX8R64TlULGUXZz8I/xAflh08N7p/9H9Vx2OxRdhzP5socS+Nv+tvzOIfGFMfy2UsLkE23OkXPe5+uOx2CuxGJecPo/wBQxVr/APxdL/7ePuOw+UBFlKjA5pQSFIY6QYEyt42wT8G0VbOFWUEeqxAI+mPuOxnfYI/xoac3RUNUhR8fQf4VxUqC5x2OxyNE+xX8WoNOw+mJ+BOTRQkkmOfvjsdiseibCYOHbKGaak39Ix2Ow6FZIRjwMdjsMgEbYU+KKP5kmLx+2Ox2FydBiDKGx/6j+ePmPmOwoS/wyziLTgJmnJy1Ukknz4k3t09sdjsJLoSQMzAirVAsAj2+YwKoOQKcEj1jHY7AXSJjxlBOUzE3/qHf/Rga4g2tJgxzGo29sdjsH6KY+jSc2oExa/L3wk/xF+OgP8lQ/MAQfcY7HYVdjvoUfCtJWzNJWUMp1WIkfCeWBFO7mb+ofnjsdii8ki34qqsmbqqhKqCIVTAHpGwFsfMdjsUXQT//2Q==">
            <a:hlinkClick r:id="rId3"/>
          </p:cNvPr>
          <p:cNvSpPr>
            <a:spLocks noChangeAspect="1" noChangeArrowheads="1"/>
          </p:cNvSpPr>
          <p:nvPr/>
        </p:nvSpPr>
        <p:spPr bwMode="auto">
          <a:xfrm>
            <a:off x="28575" y="-1646238"/>
            <a:ext cx="4572000"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35" name="グループ化 134"/>
          <p:cNvGrpSpPr/>
          <p:nvPr/>
        </p:nvGrpSpPr>
        <p:grpSpPr>
          <a:xfrm>
            <a:off x="963043" y="4947827"/>
            <a:ext cx="7210959" cy="1612271"/>
            <a:chOff x="180246" y="4075364"/>
            <a:chExt cx="8347192" cy="2106639"/>
          </a:xfrm>
        </p:grpSpPr>
        <p:pic>
          <p:nvPicPr>
            <p:cNvPr id="136" name="図 135"/>
            <p:cNvPicPr>
              <a:picLocks noChangeAspect="1"/>
            </p:cNvPicPr>
            <p:nvPr/>
          </p:nvPicPr>
          <p:blipFill rotWithShape="1">
            <a:blip r:embed="rId4">
              <a:extLst>
                <a:ext uri="{BEBA8EAE-BF5A-486C-A8C5-ECC9F3942E4B}">
                  <a14:imgProps xmlns:a14="http://schemas.microsoft.com/office/drawing/2010/main">
                    <a14:imgLayer r:embed="rId5">
                      <a14:imgEffect>
                        <a14:backgroundRemoval t="1093" b="100000" l="0" r="80000"/>
                      </a14:imgEffect>
                    </a14:imgLayer>
                  </a14:imgProps>
                </a:ext>
              </a:extLst>
            </a:blip>
            <a:srcRect l="1858" t="3065" r="25255" b="2969"/>
            <a:stretch/>
          </p:blipFill>
          <p:spPr>
            <a:xfrm>
              <a:off x="2243979" y="4551512"/>
              <a:ext cx="1475118" cy="1265496"/>
            </a:xfrm>
            <a:prstGeom prst="rect">
              <a:avLst/>
            </a:prstGeom>
          </p:spPr>
        </p:pic>
        <p:pic>
          <p:nvPicPr>
            <p:cNvPr id="137" name="図 136"/>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500" r="71000"/>
                      </a14:imgEffect>
                    </a14:imgLayer>
                  </a14:imgProps>
                </a:ext>
              </a:extLst>
            </a:blip>
            <a:srcRect l="4107" t="7892" r="28990" b="7843"/>
            <a:stretch/>
          </p:blipFill>
          <p:spPr>
            <a:xfrm>
              <a:off x="452936" y="4659975"/>
              <a:ext cx="1574931" cy="1322411"/>
            </a:xfrm>
            <a:prstGeom prst="rect">
              <a:avLst/>
            </a:prstGeom>
          </p:spPr>
        </p:pic>
        <p:pic>
          <p:nvPicPr>
            <p:cNvPr id="138" name="図 137"/>
            <p:cNvPicPr>
              <a:picLocks noChangeAspect="1"/>
            </p:cNvPicPr>
            <p:nvPr/>
          </p:nvPicPr>
          <p:blipFill>
            <a:blip r:embed="rId8">
              <a:extLst>
                <a:ext uri="{BEBA8EAE-BF5A-486C-A8C5-ECC9F3942E4B}">
                  <a14:imgProps xmlns:a14="http://schemas.microsoft.com/office/drawing/2010/main">
                    <a14:imgLayer r:embed="rId9">
                      <a14:imgEffect>
                        <a14:backgroundRemoval t="1639" b="98361" l="1455" r="89455"/>
                      </a14:imgEffect>
                    </a14:imgLayer>
                  </a14:imgProps>
                </a:ext>
              </a:extLst>
            </a:blip>
            <a:stretch>
              <a:fillRect/>
            </a:stretch>
          </p:blipFill>
          <p:spPr>
            <a:xfrm>
              <a:off x="3757774" y="4075364"/>
              <a:ext cx="2619375" cy="1743075"/>
            </a:xfrm>
            <a:prstGeom prst="rect">
              <a:avLst/>
            </a:prstGeom>
          </p:spPr>
        </p:pic>
        <p:pic>
          <p:nvPicPr>
            <p:cNvPr id="139" name="図 138"/>
            <p:cNvPicPr>
              <a:picLocks noChangeAspect="1"/>
            </p:cNvPicPr>
            <p:nvPr/>
          </p:nvPicPr>
          <p:blipFill>
            <a:blip r:embed="rId10">
              <a:extLst>
                <a:ext uri="{BEBA8EAE-BF5A-486C-A8C5-ECC9F3942E4B}">
                  <a14:imgProps xmlns:a14="http://schemas.microsoft.com/office/drawing/2010/main">
                    <a14:imgLayer r:embed="rId11">
                      <a14:imgEffect>
                        <a14:backgroundRemoval t="0" b="100000" l="0" r="96250"/>
                      </a14:imgEffect>
                    </a14:imgLayer>
                  </a14:imgProps>
                </a:ext>
              </a:extLst>
            </a:blip>
            <a:stretch>
              <a:fillRect/>
            </a:stretch>
          </p:blipFill>
          <p:spPr>
            <a:xfrm>
              <a:off x="6241438" y="4496078"/>
              <a:ext cx="2286000" cy="1685925"/>
            </a:xfrm>
            <a:prstGeom prst="rect">
              <a:avLst/>
            </a:prstGeom>
          </p:spPr>
        </p:pic>
        <p:grpSp>
          <p:nvGrpSpPr>
            <p:cNvPr id="140" name="グループ化 139"/>
            <p:cNvGrpSpPr/>
            <p:nvPr/>
          </p:nvGrpSpPr>
          <p:grpSpPr>
            <a:xfrm>
              <a:off x="620824" y="4943171"/>
              <a:ext cx="844797" cy="526633"/>
              <a:chOff x="-961891" y="4427204"/>
              <a:chExt cx="844797" cy="526633"/>
            </a:xfrm>
          </p:grpSpPr>
          <p:sp>
            <p:nvSpPr>
              <p:cNvPr id="160" name="円弧 159"/>
              <p:cNvSpPr/>
              <p:nvPr/>
            </p:nvSpPr>
            <p:spPr>
              <a:xfrm rot="9960798">
                <a:off x="-468787"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1" name="円弧 160"/>
              <p:cNvSpPr/>
              <p:nvPr/>
            </p:nvSpPr>
            <p:spPr>
              <a:xfrm rot="6479865">
                <a:off x="-1008016"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2" name="円/楕円 161"/>
              <p:cNvSpPr/>
              <p:nvPr/>
            </p:nvSpPr>
            <p:spPr>
              <a:xfrm>
                <a:off x="-785539"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162"/>
              <p:cNvSpPr/>
              <p:nvPr/>
            </p:nvSpPr>
            <p:spPr>
              <a:xfrm>
                <a:off x="-508136"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1" name="フリーフォーム 140"/>
            <p:cNvSpPr/>
            <p:nvPr/>
          </p:nvSpPr>
          <p:spPr>
            <a:xfrm>
              <a:off x="2664932" y="5404695"/>
              <a:ext cx="351692" cy="150792"/>
            </a:xfrm>
            <a:custGeom>
              <a:avLst/>
              <a:gdLst>
                <a:gd name="connsiteX0" fmla="*/ 0 w 351692"/>
                <a:gd name="connsiteY0" fmla="*/ 90502 h 150792"/>
                <a:gd name="connsiteX1" fmla="*/ 60290 w 351692"/>
                <a:gd name="connsiteY1" fmla="*/ 40260 h 150792"/>
                <a:gd name="connsiteX2" fmla="*/ 120580 w 351692"/>
                <a:gd name="connsiteY2" fmla="*/ 120647 h 150792"/>
                <a:gd name="connsiteX3" fmla="*/ 160773 w 351692"/>
                <a:gd name="connsiteY3" fmla="*/ 70405 h 150792"/>
                <a:gd name="connsiteX4" fmla="*/ 231112 w 351692"/>
                <a:gd name="connsiteY4" fmla="*/ 130695 h 150792"/>
                <a:gd name="connsiteX5" fmla="*/ 281353 w 351692"/>
                <a:gd name="connsiteY5" fmla="*/ 67 h 150792"/>
                <a:gd name="connsiteX6" fmla="*/ 351692 w 351692"/>
                <a:gd name="connsiteY6" fmla="*/ 150792 h 15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692" h="150792">
                  <a:moveTo>
                    <a:pt x="0" y="90502"/>
                  </a:moveTo>
                  <a:cubicBezTo>
                    <a:pt x="20096" y="62869"/>
                    <a:pt x="40193" y="35236"/>
                    <a:pt x="60290" y="40260"/>
                  </a:cubicBezTo>
                  <a:cubicBezTo>
                    <a:pt x="80387" y="45284"/>
                    <a:pt x="103833" y="115623"/>
                    <a:pt x="120580" y="120647"/>
                  </a:cubicBezTo>
                  <a:cubicBezTo>
                    <a:pt x="137327" y="125671"/>
                    <a:pt x="142351" y="68730"/>
                    <a:pt x="160773" y="70405"/>
                  </a:cubicBezTo>
                  <a:cubicBezTo>
                    <a:pt x="179195" y="72080"/>
                    <a:pt x="211015" y="142418"/>
                    <a:pt x="231112" y="130695"/>
                  </a:cubicBezTo>
                  <a:cubicBezTo>
                    <a:pt x="251209" y="118972"/>
                    <a:pt x="261256" y="-3283"/>
                    <a:pt x="281353" y="67"/>
                  </a:cubicBezTo>
                  <a:cubicBezTo>
                    <a:pt x="301450" y="3417"/>
                    <a:pt x="326571" y="77104"/>
                    <a:pt x="351692" y="15079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フリーフォーム 141"/>
            <p:cNvSpPr/>
            <p:nvPr/>
          </p:nvSpPr>
          <p:spPr>
            <a:xfrm>
              <a:off x="7050690" y="5309189"/>
              <a:ext cx="180870" cy="191012"/>
            </a:xfrm>
            <a:custGeom>
              <a:avLst/>
              <a:gdLst>
                <a:gd name="connsiteX0" fmla="*/ 0 w 180870"/>
                <a:gd name="connsiteY0" fmla="*/ 191012 h 191012"/>
                <a:gd name="connsiteX1" fmla="*/ 80387 w 180870"/>
                <a:gd name="connsiteY1" fmla="*/ 93 h 191012"/>
                <a:gd name="connsiteX2" fmla="*/ 180870 w 180870"/>
                <a:gd name="connsiteY2" fmla="*/ 170915 h 191012"/>
              </a:gdLst>
              <a:ahLst/>
              <a:cxnLst>
                <a:cxn ang="0">
                  <a:pos x="connsiteX0" y="connsiteY0"/>
                </a:cxn>
                <a:cxn ang="0">
                  <a:pos x="connsiteX1" y="connsiteY1"/>
                </a:cxn>
                <a:cxn ang="0">
                  <a:pos x="connsiteX2" y="connsiteY2"/>
                </a:cxn>
              </a:cxnLst>
              <a:rect l="l" t="t" r="r" b="b"/>
              <a:pathLst>
                <a:path w="180870" h="191012">
                  <a:moveTo>
                    <a:pt x="0" y="191012"/>
                  </a:moveTo>
                  <a:cubicBezTo>
                    <a:pt x="25121" y="97227"/>
                    <a:pt x="50242" y="3442"/>
                    <a:pt x="80387" y="93"/>
                  </a:cubicBezTo>
                  <a:cubicBezTo>
                    <a:pt x="110532" y="-3256"/>
                    <a:pt x="145701" y="83829"/>
                    <a:pt x="180870" y="170915"/>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3" name="図 142"/>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42215" l="0" r="42647"/>
                      </a14:imgEffect>
                    </a14:imgLayer>
                  </a14:imgProps>
                </a:ext>
              </a:extLst>
            </a:blip>
            <a:srcRect r="59570" b="70254"/>
            <a:stretch/>
          </p:blipFill>
          <p:spPr>
            <a:xfrm>
              <a:off x="180246" y="4303494"/>
              <a:ext cx="758210" cy="790270"/>
            </a:xfrm>
            <a:prstGeom prst="rect">
              <a:avLst/>
            </a:prstGeom>
          </p:spPr>
        </p:pic>
        <p:grpSp>
          <p:nvGrpSpPr>
            <p:cNvPr id="144" name="グループ化 143"/>
            <p:cNvGrpSpPr/>
            <p:nvPr/>
          </p:nvGrpSpPr>
          <p:grpSpPr>
            <a:xfrm>
              <a:off x="2514574" y="4695722"/>
              <a:ext cx="844797" cy="526633"/>
              <a:chOff x="-961891" y="4427204"/>
              <a:chExt cx="844797" cy="526633"/>
            </a:xfrm>
          </p:grpSpPr>
          <p:sp>
            <p:nvSpPr>
              <p:cNvPr id="156" name="円弧 155"/>
              <p:cNvSpPr/>
              <p:nvPr/>
            </p:nvSpPr>
            <p:spPr>
              <a:xfrm rot="9960798">
                <a:off x="-468787"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7" name="円弧 156"/>
              <p:cNvSpPr/>
              <p:nvPr/>
            </p:nvSpPr>
            <p:spPr>
              <a:xfrm rot="6479865">
                <a:off x="-1008016"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8" name="円/楕円 157"/>
              <p:cNvSpPr/>
              <p:nvPr/>
            </p:nvSpPr>
            <p:spPr>
              <a:xfrm>
                <a:off x="-785539"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円/楕円 158"/>
              <p:cNvSpPr/>
              <p:nvPr/>
            </p:nvSpPr>
            <p:spPr>
              <a:xfrm>
                <a:off x="-508136"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5" name="グループ化 144"/>
            <p:cNvGrpSpPr/>
            <p:nvPr/>
          </p:nvGrpSpPr>
          <p:grpSpPr>
            <a:xfrm>
              <a:off x="4426053" y="4585032"/>
              <a:ext cx="844797" cy="526633"/>
              <a:chOff x="-961891" y="4427204"/>
              <a:chExt cx="844797" cy="526633"/>
            </a:xfrm>
          </p:grpSpPr>
          <p:sp>
            <p:nvSpPr>
              <p:cNvPr id="152" name="円弧 151"/>
              <p:cNvSpPr/>
              <p:nvPr/>
            </p:nvSpPr>
            <p:spPr>
              <a:xfrm rot="9960798">
                <a:off x="-468787"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3" name="円弧 152"/>
              <p:cNvSpPr/>
              <p:nvPr/>
            </p:nvSpPr>
            <p:spPr>
              <a:xfrm rot="6479865">
                <a:off x="-1008016"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4" name="円/楕円 153"/>
              <p:cNvSpPr/>
              <p:nvPr/>
            </p:nvSpPr>
            <p:spPr>
              <a:xfrm>
                <a:off x="-785539"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154"/>
              <p:cNvSpPr/>
              <p:nvPr/>
            </p:nvSpPr>
            <p:spPr>
              <a:xfrm>
                <a:off x="-508136"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6" name="グループ化 145"/>
            <p:cNvGrpSpPr/>
            <p:nvPr/>
          </p:nvGrpSpPr>
          <p:grpSpPr>
            <a:xfrm>
              <a:off x="6785186" y="4688253"/>
              <a:ext cx="844797" cy="526633"/>
              <a:chOff x="-961891" y="4427204"/>
              <a:chExt cx="844797" cy="526633"/>
            </a:xfrm>
          </p:grpSpPr>
          <p:sp>
            <p:nvSpPr>
              <p:cNvPr id="148" name="円弧 147"/>
              <p:cNvSpPr/>
              <p:nvPr/>
            </p:nvSpPr>
            <p:spPr>
              <a:xfrm rot="9960798">
                <a:off x="-468787"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9" name="円弧 148"/>
              <p:cNvSpPr/>
              <p:nvPr/>
            </p:nvSpPr>
            <p:spPr>
              <a:xfrm rot="6479865">
                <a:off x="-1008016" y="4473329"/>
                <a:ext cx="351693" cy="259444"/>
              </a:xfrm>
              <a:prstGeom prst="arc">
                <a:avLst/>
              </a:prstGeom>
              <a:noFill/>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0" name="円/楕円 149"/>
              <p:cNvSpPr/>
              <p:nvPr/>
            </p:nvSpPr>
            <p:spPr>
              <a:xfrm>
                <a:off x="-785539"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円/楕円 150"/>
              <p:cNvSpPr/>
              <p:nvPr/>
            </p:nvSpPr>
            <p:spPr>
              <a:xfrm>
                <a:off x="-508136" y="4849443"/>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7" name="図 146"/>
            <p:cNvPicPr>
              <a:picLocks noChangeAspect="1"/>
            </p:cNvPicPr>
            <p:nvPr/>
          </p:nvPicPr>
          <p:blipFill rotWithShape="1">
            <a:blip r:embed="rId14"/>
            <a:srcRect l="65252" b="62201"/>
            <a:stretch/>
          </p:blipFill>
          <p:spPr>
            <a:xfrm>
              <a:off x="5596858" y="4106911"/>
              <a:ext cx="786011" cy="889201"/>
            </a:xfrm>
            <a:prstGeom prst="rect">
              <a:avLst/>
            </a:prstGeom>
          </p:spPr>
        </p:pic>
      </p:grpSp>
      <p:sp>
        <p:nvSpPr>
          <p:cNvPr id="42" name="テキスト ボックス 41"/>
          <p:cNvSpPr txBox="1"/>
          <p:nvPr/>
        </p:nvSpPr>
        <p:spPr>
          <a:xfrm>
            <a:off x="1501276" y="4225870"/>
            <a:ext cx="6103908" cy="523220"/>
          </a:xfrm>
          <a:prstGeom prst="rect">
            <a:avLst/>
          </a:prstGeom>
          <a:noFill/>
        </p:spPr>
        <p:txBody>
          <a:bodyPr wrap="square" rtlCol="0">
            <a:spAutoFit/>
          </a:bodyPr>
          <a:lstStyle/>
          <a:p>
            <a:r>
              <a:rPr lang="ja-JP" altLang="en-US" sz="2800" b="1" dirty="0" smtClean="0"/>
              <a:t>楽器は揃っているが奏者のいない状態</a:t>
            </a:r>
            <a:endParaRPr kumimoji="1" lang="ja-JP" altLang="en-US" sz="2800" b="1" dirty="0"/>
          </a:p>
        </p:txBody>
      </p:sp>
      <p:sp>
        <p:nvSpPr>
          <p:cNvPr id="43" name="テキスト ボックス 42"/>
          <p:cNvSpPr txBox="1"/>
          <p:nvPr/>
        </p:nvSpPr>
        <p:spPr>
          <a:xfrm>
            <a:off x="4086054" y="1960782"/>
            <a:ext cx="902368" cy="923330"/>
          </a:xfrm>
          <a:prstGeom prst="rect">
            <a:avLst/>
          </a:prstGeom>
          <a:noFill/>
        </p:spPr>
        <p:txBody>
          <a:bodyPr wrap="square" rtlCol="0">
            <a:spAutoFit/>
          </a:bodyPr>
          <a:lstStyle/>
          <a:p>
            <a:pPr algn="ctr"/>
            <a:r>
              <a:rPr kumimoji="1" lang="en-US" altLang="ja-JP" sz="5400" b="1" dirty="0" smtClean="0"/>
              <a:t>+</a:t>
            </a:r>
            <a:endParaRPr kumimoji="1" lang="ja-JP" altLang="en-US" sz="5400" b="1" dirty="0"/>
          </a:p>
        </p:txBody>
      </p:sp>
      <p:sp>
        <p:nvSpPr>
          <p:cNvPr id="44" name="下矢印 43"/>
          <p:cNvSpPr/>
          <p:nvPr/>
        </p:nvSpPr>
        <p:spPr>
          <a:xfrm>
            <a:off x="4062352" y="2924041"/>
            <a:ext cx="981756" cy="1055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42883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正方形/長方形 10"/>
          <p:cNvSpPr/>
          <p:nvPr/>
        </p:nvSpPr>
        <p:spPr>
          <a:xfrm>
            <a:off x="68582" y="794140"/>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8" name="角丸四角形 17"/>
          <p:cNvSpPr/>
          <p:nvPr/>
        </p:nvSpPr>
        <p:spPr>
          <a:xfrm>
            <a:off x="55875" y="158731"/>
            <a:ext cx="9016796" cy="463982"/>
          </a:xfrm>
          <a:prstGeom prst="roundRect">
            <a:avLst/>
          </a:prstGeom>
          <a:gradFill flip="none" rotWithShape="1">
            <a:gsLst>
              <a:gs pos="0">
                <a:schemeClr val="accent6">
                  <a:lumMod val="50000"/>
                </a:schemeClr>
              </a:gs>
              <a:gs pos="48000">
                <a:schemeClr val="accent6">
                  <a:lumMod val="75000"/>
                </a:schemeClr>
              </a:gs>
              <a:gs pos="100000">
                <a:schemeClr val="accent6">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打楽器タウン　</a:t>
            </a:r>
            <a:r>
              <a:rPr lang="ja-JP" altLang="en-US" sz="2400" b="1" dirty="0">
                <a:solidFill>
                  <a:schemeClr val="tx1"/>
                </a:solidFill>
              </a:rPr>
              <a:t>新治</a:t>
            </a:r>
          </a:p>
        </p:txBody>
      </p:sp>
      <p:sp>
        <p:nvSpPr>
          <p:cNvPr id="2" name="テキスト ボックス 1"/>
          <p:cNvSpPr txBox="1"/>
          <p:nvPr/>
        </p:nvSpPr>
        <p:spPr>
          <a:xfrm>
            <a:off x="1392571" y="1994621"/>
            <a:ext cx="6343403" cy="461665"/>
          </a:xfrm>
          <a:prstGeom prst="rect">
            <a:avLst/>
          </a:prstGeom>
          <a:noFill/>
        </p:spPr>
        <p:txBody>
          <a:bodyPr wrap="none" rtlCol="0">
            <a:spAutoFit/>
          </a:bodyPr>
          <a:lstStyle/>
          <a:p>
            <a:pPr algn="ctr"/>
            <a:r>
              <a:rPr kumimoji="1" lang="ja-JP" altLang="en-US" sz="2400" dirty="0" smtClean="0"/>
              <a:t>観光地に住民を集め、観光客が訪れたいまちに</a:t>
            </a:r>
            <a:endParaRPr kumimoji="1" lang="ja-JP" altLang="en-US" sz="2400" dirty="0">
              <a:solidFill>
                <a:srgbClr val="FF66FF"/>
              </a:solidFill>
            </a:endParaRPr>
          </a:p>
        </p:txBody>
      </p:sp>
      <p:sp>
        <p:nvSpPr>
          <p:cNvPr id="42" name="テキスト ボックス 41"/>
          <p:cNvSpPr txBox="1"/>
          <p:nvPr/>
        </p:nvSpPr>
        <p:spPr>
          <a:xfrm>
            <a:off x="2124162" y="3673533"/>
            <a:ext cx="4916994" cy="523220"/>
          </a:xfrm>
          <a:prstGeom prst="rect">
            <a:avLst/>
          </a:prstGeom>
          <a:noFill/>
        </p:spPr>
        <p:txBody>
          <a:bodyPr wrap="square" rtlCol="0">
            <a:spAutoFit/>
          </a:bodyPr>
          <a:lstStyle/>
          <a:p>
            <a:r>
              <a:rPr lang="ja-JP" altLang="en-US" sz="2800" b="1" dirty="0" smtClean="0"/>
              <a:t>演奏者を集め、観客を魅了する</a:t>
            </a:r>
            <a:endParaRPr kumimoji="1" lang="ja-JP" altLang="en-US" sz="2800" b="1" dirty="0"/>
          </a:p>
        </p:txBody>
      </p:sp>
      <p:grpSp>
        <p:nvGrpSpPr>
          <p:cNvPr id="43" name="グループ化 42"/>
          <p:cNvGrpSpPr/>
          <p:nvPr/>
        </p:nvGrpSpPr>
        <p:grpSpPr>
          <a:xfrm>
            <a:off x="1380378" y="4667948"/>
            <a:ext cx="6386381" cy="1649102"/>
            <a:chOff x="283301" y="3962108"/>
            <a:chExt cx="8612846" cy="2528461"/>
          </a:xfrm>
        </p:grpSpPr>
        <p:pic>
          <p:nvPicPr>
            <p:cNvPr id="44" name="Picture 2" descr="http://illustration-free.com/material/human/l_05.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3881" y="3981338"/>
              <a:ext cx="2304797" cy="17295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illustration-free.com/material/human/l_05.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1814" y="3962108"/>
              <a:ext cx="2304797" cy="17295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illustration-free.com/material/human/l_05.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6142" y="4018587"/>
              <a:ext cx="2304797" cy="17295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illustration-free.com/material/human/l_05.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301" y="4113648"/>
              <a:ext cx="2304797" cy="172959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グループ化 47"/>
            <p:cNvGrpSpPr/>
            <p:nvPr/>
          </p:nvGrpSpPr>
          <p:grpSpPr>
            <a:xfrm>
              <a:off x="6610147" y="4804644"/>
              <a:ext cx="2286000" cy="1685925"/>
              <a:chOff x="6241438" y="4496078"/>
              <a:chExt cx="2286000" cy="1685925"/>
            </a:xfrm>
          </p:grpSpPr>
          <p:pic>
            <p:nvPicPr>
              <p:cNvPr id="80" name="図 79"/>
              <p:cNvPicPr>
                <a:picLocks noChangeAspect="1"/>
              </p:cNvPicPr>
              <p:nvPr/>
            </p:nvPicPr>
            <p:blipFill>
              <a:blip r:embed="rId5">
                <a:extLst>
                  <a:ext uri="{BEBA8EAE-BF5A-486C-A8C5-ECC9F3942E4B}">
                    <a14:imgProps xmlns:a14="http://schemas.microsoft.com/office/drawing/2010/main">
                      <a14:imgLayer r:embed="rId6">
                        <a14:imgEffect>
                          <a14:backgroundRemoval t="0" b="100000" l="0" r="96250"/>
                        </a14:imgEffect>
                      </a14:imgLayer>
                    </a14:imgProps>
                  </a:ext>
                </a:extLst>
              </a:blip>
              <a:stretch>
                <a:fillRect/>
              </a:stretch>
            </p:blipFill>
            <p:spPr>
              <a:xfrm>
                <a:off x="6241438" y="4496078"/>
                <a:ext cx="2286000" cy="1685925"/>
              </a:xfrm>
              <a:prstGeom prst="rect">
                <a:avLst/>
              </a:prstGeom>
            </p:spPr>
          </p:pic>
          <p:sp>
            <p:nvSpPr>
              <p:cNvPr id="81" name="フリーフォーム 80"/>
              <p:cNvSpPr/>
              <p:nvPr/>
            </p:nvSpPr>
            <p:spPr>
              <a:xfrm>
                <a:off x="6925900" y="5248494"/>
                <a:ext cx="412955" cy="191826"/>
              </a:xfrm>
              <a:custGeom>
                <a:avLst/>
                <a:gdLst>
                  <a:gd name="connsiteX0" fmla="*/ 0 w 412955"/>
                  <a:gd name="connsiteY0" fmla="*/ 0 h 246046"/>
                  <a:gd name="connsiteX1" fmla="*/ 206477 w 412955"/>
                  <a:gd name="connsiteY1" fmla="*/ 245807 h 246046"/>
                  <a:gd name="connsiteX2" fmla="*/ 412955 w 412955"/>
                  <a:gd name="connsiteY2" fmla="*/ 49162 h 246046"/>
                  <a:gd name="connsiteX3" fmla="*/ 412955 w 412955"/>
                  <a:gd name="connsiteY3" fmla="*/ 49162 h 246046"/>
                  <a:gd name="connsiteX4" fmla="*/ 412955 w 412955"/>
                  <a:gd name="connsiteY4" fmla="*/ 49162 h 24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246046">
                    <a:moveTo>
                      <a:pt x="0" y="0"/>
                    </a:moveTo>
                    <a:cubicBezTo>
                      <a:pt x="68825" y="118806"/>
                      <a:pt x="137651" y="237613"/>
                      <a:pt x="206477" y="245807"/>
                    </a:cubicBezTo>
                    <a:cubicBezTo>
                      <a:pt x="275303" y="254001"/>
                      <a:pt x="412955" y="49162"/>
                      <a:pt x="412955" y="49162"/>
                    </a:cubicBezTo>
                    <a:lnTo>
                      <a:pt x="412955" y="49162"/>
                    </a:lnTo>
                    <a:lnTo>
                      <a:pt x="412955" y="49162"/>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2" name="グループ化 81"/>
              <p:cNvGrpSpPr/>
              <p:nvPr/>
            </p:nvGrpSpPr>
            <p:grpSpPr>
              <a:xfrm>
                <a:off x="6809144" y="4894369"/>
                <a:ext cx="575294" cy="85912"/>
                <a:chOff x="-971893" y="4075364"/>
                <a:chExt cx="575294" cy="85912"/>
              </a:xfrm>
            </p:grpSpPr>
            <p:cxnSp>
              <p:nvCxnSpPr>
                <p:cNvPr id="86" name="直線コネクタ 85"/>
                <p:cNvCxnSpPr/>
                <p:nvPr/>
              </p:nvCxnSpPr>
              <p:spPr>
                <a:xfrm flipV="1">
                  <a:off x="-590214" y="4080844"/>
                  <a:ext cx="193615" cy="6648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971893" y="4075364"/>
                  <a:ext cx="188471" cy="8591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グループ化 82"/>
              <p:cNvGrpSpPr/>
              <p:nvPr/>
            </p:nvGrpSpPr>
            <p:grpSpPr>
              <a:xfrm>
                <a:off x="6954184" y="5063839"/>
                <a:ext cx="373882" cy="104394"/>
                <a:chOff x="-836785" y="5540200"/>
                <a:chExt cx="373882" cy="104394"/>
              </a:xfrm>
            </p:grpSpPr>
            <p:sp>
              <p:nvSpPr>
                <p:cNvPr id="84" name="円/楕円 83"/>
                <p:cNvSpPr/>
                <p:nvPr/>
              </p:nvSpPr>
              <p:spPr>
                <a:xfrm>
                  <a:off x="-836785" y="5540200"/>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p:nvPr/>
              </p:nvSpPr>
              <p:spPr>
                <a:xfrm>
                  <a:off x="-559382" y="5540200"/>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9" name="グループ化 48"/>
            <p:cNvGrpSpPr/>
            <p:nvPr/>
          </p:nvGrpSpPr>
          <p:grpSpPr>
            <a:xfrm>
              <a:off x="2599567" y="4822444"/>
              <a:ext cx="1475118" cy="1265496"/>
              <a:chOff x="2191550" y="4598337"/>
              <a:chExt cx="1475118" cy="1265496"/>
            </a:xfrm>
          </p:grpSpPr>
          <p:sp>
            <p:nvSpPr>
              <p:cNvPr id="72" name="円/楕円 71"/>
              <p:cNvSpPr/>
              <p:nvPr/>
            </p:nvSpPr>
            <p:spPr>
              <a:xfrm>
                <a:off x="2314512" y="4674275"/>
                <a:ext cx="1056829" cy="11444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3" name="図 72"/>
              <p:cNvPicPr>
                <a:picLocks noChangeAspect="1"/>
              </p:cNvPicPr>
              <p:nvPr/>
            </p:nvPicPr>
            <p:blipFill rotWithShape="1">
              <a:blip r:embed="rId7">
                <a:extLst>
                  <a:ext uri="{BEBA8EAE-BF5A-486C-A8C5-ECC9F3942E4B}">
                    <a14:imgProps xmlns:a14="http://schemas.microsoft.com/office/drawing/2010/main">
                      <a14:imgLayer r:embed="rId8">
                        <a14:imgEffect>
                          <a14:backgroundRemoval t="1093" b="100000" l="0" r="80000"/>
                        </a14:imgEffect>
                      </a14:imgLayer>
                    </a14:imgProps>
                  </a:ext>
                </a:extLst>
              </a:blip>
              <a:srcRect l="1858" t="3065" r="25255" b="2969"/>
              <a:stretch/>
            </p:blipFill>
            <p:spPr>
              <a:xfrm>
                <a:off x="2191550" y="4598337"/>
                <a:ext cx="1475118" cy="1265496"/>
              </a:xfrm>
              <a:prstGeom prst="rect">
                <a:avLst/>
              </a:prstGeom>
            </p:spPr>
          </p:pic>
          <p:grpSp>
            <p:nvGrpSpPr>
              <p:cNvPr id="74" name="グループ化 73"/>
              <p:cNvGrpSpPr/>
              <p:nvPr/>
            </p:nvGrpSpPr>
            <p:grpSpPr>
              <a:xfrm>
                <a:off x="2664932" y="4926341"/>
                <a:ext cx="360478" cy="216833"/>
                <a:chOff x="-1002890" y="4512987"/>
                <a:chExt cx="360478" cy="216833"/>
              </a:xfrm>
            </p:grpSpPr>
            <p:sp>
              <p:nvSpPr>
                <p:cNvPr id="78" name="フリーフォーム 77"/>
                <p:cNvSpPr/>
                <p:nvPr/>
              </p:nvSpPr>
              <p:spPr>
                <a:xfrm>
                  <a:off x="-1002890" y="4512987"/>
                  <a:ext cx="117987" cy="216329"/>
                </a:xfrm>
                <a:custGeom>
                  <a:avLst/>
                  <a:gdLst>
                    <a:gd name="connsiteX0" fmla="*/ 0 w 117987"/>
                    <a:gd name="connsiteY0" fmla="*/ 216329 h 216329"/>
                    <a:gd name="connsiteX1" fmla="*/ 58993 w 117987"/>
                    <a:gd name="connsiteY1" fmla="*/ 19 h 216329"/>
                    <a:gd name="connsiteX2" fmla="*/ 117987 w 117987"/>
                    <a:gd name="connsiteY2" fmla="*/ 206497 h 216329"/>
                  </a:gdLst>
                  <a:ahLst/>
                  <a:cxnLst>
                    <a:cxn ang="0">
                      <a:pos x="connsiteX0" y="connsiteY0"/>
                    </a:cxn>
                    <a:cxn ang="0">
                      <a:pos x="connsiteX1" y="connsiteY1"/>
                    </a:cxn>
                    <a:cxn ang="0">
                      <a:pos x="connsiteX2" y="connsiteY2"/>
                    </a:cxn>
                  </a:cxnLst>
                  <a:rect l="l" t="t" r="r" b="b"/>
                  <a:pathLst>
                    <a:path w="117987" h="216329">
                      <a:moveTo>
                        <a:pt x="0" y="216329"/>
                      </a:moveTo>
                      <a:cubicBezTo>
                        <a:pt x="19664" y="108993"/>
                        <a:pt x="39329" y="1658"/>
                        <a:pt x="58993" y="19"/>
                      </a:cubicBezTo>
                      <a:cubicBezTo>
                        <a:pt x="78657" y="-1620"/>
                        <a:pt x="98322" y="102438"/>
                        <a:pt x="117987" y="20649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リーフォーム 78"/>
                <p:cNvSpPr/>
                <p:nvPr/>
              </p:nvSpPr>
              <p:spPr>
                <a:xfrm>
                  <a:off x="-760399" y="4513491"/>
                  <a:ext cx="117987" cy="216329"/>
                </a:xfrm>
                <a:custGeom>
                  <a:avLst/>
                  <a:gdLst>
                    <a:gd name="connsiteX0" fmla="*/ 0 w 117987"/>
                    <a:gd name="connsiteY0" fmla="*/ 216329 h 216329"/>
                    <a:gd name="connsiteX1" fmla="*/ 58993 w 117987"/>
                    <a:gd name="connsiteY1" fmla="*/ 19 h 216329"/>
                    <a:gd name="connsiteX2" fmla="*/ 117987 w 117987"/>
                    <a:gd name="connsiteY2" fmla="*/ 206497 h 216329"/>
                  </a:gdLst>
                  <a:ahLst/>
                  <a:cxnLst>
                    <a:cxn ang="0">
                      <a:pos x="connsiteX0" y="connsiteY0"/>
                    </a:cxn>
                    <a:cxn ang="0">
                      <a:pos x="connsiteX1" y="connsiteY1"/>
                    </a:cxn>
                    <a:cxn ang="0">
                      <a:pos x="connsiteX2" y="connsiteY2"/>
                    </a:cxn>
                  </a:cxnLst>
                  <a:rect l="l" t="t" r="r" b="b"/>
                  <a:pathLst>
                    <a:path w="117987" h="216329">
                      <a:moveTo>
                        <a:pt x="0" y="216329"/>
                      </a:moveTo>
                      <a:cubicBezTo>
                        <a:pt x="19664" y="108993"/>
                        <a:pt x="39329" y="1658"/>
                        <a:pt x="58993" y="19"/>
                      </a:cubicBezTo>
                      <a:cubicBezTo>
                        <a:pt x="78657" y="-1620"/>
                        <a:pt x="98322" y="102438"/>
                        <a:pt x="117987" y="20649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5" name="円/楕円 74"/>
              <p:cNvSpPr/>
              <p:nvPr/>
            </p:nvSpPr>
            <p:spPr>
              <a:xfrm>
                <a:off x="2409492" y="5112600"/>
                <a:ext cx="186993" cy="1380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リーフォーム 75"/>
              <p:cNvSpPr/>
              <p:nvPr/>
            </p:nvSpPr>
            <p:spPr>
              <a:xfrm>
                <a:off x="2631603" y="5338649"/>
                <a:ext cx="412955" cy="191826"/>
              </a:xfrm>
              <a:custGeom>
                <a:avLst/>
                <a:gdLst>
                  <a:gd name="connsiteX0" fmla="*/ 0 w 412955"/>
                  <a:gd name="connsiteY0" fmla="*/ 0 h 246046"/>
                  <a:gd name="connsiteX1" fmla="*/ 206477 w 412955"/>
                  <a:gd name="connsiteY1" fmla="*/ 245807 h 246046"/>
                  <a:gd name="connsiteX2" fmla="*/ 412955 w 412955"/>
                  <a:gd name="connsiteY2" fmla="*/ 49162 h 246046"/>
                  <a:gd name="connsiteX3" fmla="*/ 412955 w 412955"/>
                  <a:gd name="connsiteY3" fmla="*/ 49162 h 246046"/>
                  <a:gd name="connsiteX4" fmla="*/ 412955 w 412955"/>
                  <a:gd name="connsiteY4" fmla="*/ 49162 h 24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246046">
                    <a:moveTo>
                      <a:pt x="0" y="0"/>
                    </a:moveTo>
                    <a:cubicBezTo>
                      <a:pt x="68825" y="118806"/>
                      <a:pt x="137651" y="237613"/>
                      <a:pt x="206477" y="245807"/>
                    </a:cubicBezTo>
                    <a:cubicBezTo>
                      <a:pt x="275303" y="254001"/>
                      <a:pt x="412955" y="49162"/>
                      <a:pt x="412955" y="49162"/>
                    </a:cubicBezTo>
                    <a:lnTo>
                      <a:pt x="412955" y="49162"/>
                    </a:lnTo>
                    <a:lnTo>
                      <a:pt x="412955" y="49162"/>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3079788" y="5110492"/>
                <a:ext cx="186993" cy="1380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49"/>
            <p:cNvGrpSpPr/>
            <p:nvPr/>
          </p:nvGrpSpPr>
          <p:grpSpPr>
            <a:xfrm>
              <a:off x="400412" y="4345790"/>
              <a:ext cx="1913051" cy="1787842"/>
              <a:chOff x="124388" y="4409048"/>
              <a:chExt cx="1913051" cy="1787842"/>
            </a:xfrm>
          </p:grpSpPr>
          <p:pic>
            <p:nvPicPr>
              <p:cNvPr id="63" name="図 6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4500" r="71000"/>
                        </a14:imgEffect>
                      </a14:imgLayer>
                    </a14:imgProps>
                  </a:ext>
                </a:extLst>
              </a:blip>
              <a:srcRect l="4107" t="7892" r="28990" b="7843"/>
              <a:stretch/>
            </p:blipFill>
            <p:spPr>
              <a:xfrm>
                <a:off x="462508" y="4874479"/>
                <a:ext cx="1574931" cy="1322411"/>
              </a:xfrm>
              <a:prstGeom prst="rect">
                <a:avLst/>
              </a:prstGeom>
            </p:spPr>
          </p:pic>
          <p:grpSp>
            <p:nvGrpSpPr>
              <p:cNvPr id="64" name="グループ化 63"/>
              <p:cNvGrpSpPr/>
              <p:nvPr/>
            </p:nvGrpSpPr>
            <p:grpSpPr>
              <a:xfrm>
                <a:off x="803124" y="5403600"/>
                <a:ext cx="373882" cy="104394"/>
                <a:chOff x="-836785" y="5540200"/>
                <a:chExt cx="373882" cy="104394"/>
              </a:xfrm>
            </p:grpSpPr>
            <p:sp>
              <p:nvSpPr>
                <p:cNvPr id="70" name="円/楕円 69"/>
                <p:cNvSpPr/>
                <p:nvPr/>
              </p:nvSpPr>
              <p:spPr>
                <a:xfrm>
                  <a:off x="-836785" y="5540200"/>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559382" y="5540200"/>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月 64"/>
              <p:cNvSpPr/>
              <p:nvPr/>
            </p:nvSpPr>
            <p:spPr>
              <a:xfrm rot="16200000">
                <a:off x="871055" y="5453144"/>
                <a:ext cx="278620" cy="637318"/>
              </a:xfrm>
              <a:prstGeom prst="mo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6" name="グループ化 65"/>
              <p:cNvGrpSpPr/>
              <p:nvPr/>
            </p:nvGrpSpPr>
            <p:grpSpPr>
              <a:xfrm>
                <a:off x="124388" y="4409048"/>
                <a:ext cx="758210" cy="790270"/>
                <a:chOff x="124388" y="4409048"/>
                <a:chExt cx="758210" cy="790270"/>
              </a:xfrm>
            </p:grpSpPr>
            <p:pic>
              <p:nvPicPr>
                <p:cNvPr id="68" name="図 67"/>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42215" l="0" r="42647"/>
                          </a14:imgEffect>
                        </a14:imgLayer>
                      </a14:imgProps>
                    </a:ext>
                  </a:extLst>
                </a:blip>
                <a:srcRect r="59570" b="70254"/>
                <a:stretch/>
              </p:blipFill>
              <p:spPr>
                <a:xfrm>
                  <a:off x="124388" y="4409048"/>
                  <a:ext cx="758210" cy="790270"/>
                </a:xfrm>
                <a:prstGeom prst="rect">
                  <a:avLst/>
                </a:prstGeom>
              </p:spPr>
            </p:pic>
            <p:sp>
              <p:nvSpPr>
                <p:cNvPr id="69" name="円/楕円 68"/>
                <p:cNvSpPr/>
                <p:nvPr/>
              </p:nvSpPr>
              <p:spPr>
                <a:xfrm>
                  <a:off x="254444" y="4467111"/>
                  <a:ext cx="401230" cy="4851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7" name="図 66"/>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11999" t="10607" r="8172" b="10941"/>
              <a:stretch/>
            </p:blipFill>
            <p:spPr>
              <a:xfrm>
                <a:off x="183479" y="4507407"/>
                <a:ext cx="508227" cy="499464"/>
              </a:xfrm>
              <a:prstGeom prst="rect">
                <a:avLst/>
              </a:prstGeom>
            </p:spPr>
          </p:pic>
        </p:grpSp>
        <p:grpSp>
          <p:nvGrpSpPr>
            <p:cNvPr id="51" name="グループ化 50"/>
            <p:cNvGrpSpPr/>
            <p:nvPr/>
          </p:nvGrpSpPr>
          <p:grpSpPr>
            <a:xfrm>
              <a:off x="4285486" y="4382307"/>
              <a:ext cx="2619375" cy="1771335"/>
              <a:chOff x="4641253" y="3515420"/>
              <a:chExt cx="2619375" cy="1771335"/>
            </a:xfrm>
          </p:grpSpPr>
          <p:sp>
            <p:nvSpPr>
              <p:cNvPr id="52" name="フリーフォーム 51"/>
              <p:cNvSpPr/>
              <p:nvPr/>
            </p:nvSpPr>
            <p:spPr>
              <a:xfrm>
                <a:off x="5139949" y="4180323"/>
                <a:ext cx="1097280" cy="615142"/>
              </a:xfrm>
              <a:custGeom>
                <a:avLst/>
                <a:gdLst>
                  <a:gd name="connsiteX0" fmla="*/ 670560 w 1097280"/>
                  <a:gd name="connsiteY0" fmla="*/ 543098 h 615142"/>
                  <a:gd name="connsiteX1" fmla="*/ 670560 w 1097280"/>
                  <a:gd name="connsiteY1" fmla="*/ 543098 h 615142"/>
                  <a:gd name="connsiteX2" fmla="*/ 526472 w 1097280"/>
                  <a:gd name="connsiteY2" fmla="*/ 604058 h 615142"/>
                  <a:gd name="connsiteX3" fmla="*/ 338051 w 1097280"/>
                  <a:gd name="connsiteY3" fmla="*/ 615142 h 615142"/>
                  <a:gd name="connsiteX4" fmla="*/ 127462 w 1097280"/>
                  <a:gd name="connsiteY4" fmla="*/ 581891 h 615142"/>
                  <a:gd name="connsiteX5" fmla="*/ 0 w 1097280"/>
                  <a:gd name="connsiteY5" fmla="*/ 459971 h 615142"/>
                  <a:gd name="connsiteX6" fmla="*/ 0 w 1097280"/>
                  <a:gd name="connsiteY6" fmla="*/ 360218 h 615142"/>
                  <a:gd name="connsiteX7" fmla="*/ 105294 w 1097280"/>
                  <a:gd name="connsiteY7" fmla="*/ 216131 h 615142"/>
                  <a:gd name="connsiteX8" fmla="*/ 282632 w 1097280"/>
                  <a:gd name="connsiteY8" fmla="*/ 116378 h 615142"/>
                  <a:gd name="connsiteX9" fmla="*/ 537556 w 1097280"/>
                  <a:gd name="connsiteY9" fmla="*/ 22167 h 615142"/>
                  <a:gd name="connsiteX10" fmla="*/ 770312 w 1097280"/>
                  <a:gd name="connsiteY10" fmla="*/ 0 h 615142"/>
                  <a:gd name="connsiteX11" fmla="*/ 931025 w 1097280"/>
                  <a:gd name="connsiteY11" fmla="*/ 22167 h 615142"/>
                  <a:gd name="connsiteX12" fmla="*/ 1030778 w 1097280"/>
                  <a:gd name="connsiteY12" fmla="*/ 60960 h 615142"/>
                  <a:gd name="connsiteX13" fmla="*/ 1075112 w 1097280"/>
                  <a:gd name="connsiteY13" fmla="*/ 144087 h 615142"/>
                  <a:gd name="connsiteX14" fmla="*/ 1097280 w 1097280"/>
                  <a:gd name="connsiteY14" fmla="*/ 182880 h 615142"/>
                  <a:gd name="connsiteX15" fmla="*/ 1058487 w 1097280"/>
                  <a:gd name="connsiteY15" fmla="*/ 304800 h 615142"/>
                  <a:gd name="connsiteX16" fmla="*/ 886691 w 1097280"/>
                  <a:gd name="connsiteY16" fmla="*/ 448887 h 615142"/>
                  <a:gd name="connsiteX17" fmla="*/ 670560 w 1097280"/>
                  <a:gd name="connsiteY17" fmla="*/ 543098 h 6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7280" h="615142">
                    <a:moveTo>
                      <a:pt x="670560" y="543098"/>
                    </a:moveTo>
                    <a:lnTo>
                      <a:pt x="670560" y="543098"/>
                    </a:lnTo>
                    <a:lnTo>
                      <a:pt x="526472" y="604058"/>
                    </a:lnTo>
                    <a:lnTo>
                      <a:pt x="338051" y="615142"/>
                    </a:lnTo>
                    <a:lnTo>
                      <a:pt x="127462" y="581891"/>
                    </a:lnTo>
                    <a:lnTo>
                      <a:pt x="0" y="459971"/>
                    </a:lnTo>
                    <a:lnTo>
                      <a:pt x="0" y="360218"/>
                    </a:lnTo>
                    <a:lnTo>
                      <a:pt x="105294" y="216131"/>
                    </a:lnTo>
                    <a:lnTo>
                      <a:pt x="282632" y="116378"/>
                    </a:lnTo>
                    <a:lnTo>
                      <a:pt x="537556" y="22167"/>
                    </a:lnTo>
                    <a:lnTo>
                      <a:pt x="770312" y="0"/>
                    </a:lnTo>
                    <a:lnTo>
                      <a:pt x="931025" y="22167"/>
                    </a:lnTo>
                    <a:lnTo>
                      <a:pt x="1030778" y="60960"/>
                    </a:lnTo>
                    <a:lnTo>
                      <a:pt x="1075112" y="144087"/>
                    </a:lnTo>
                    <a:lnTo>
                      <a:pt x="1097280" y="182880"/>
                    </a:lnTo>
                    <a:lnTo>
                      <a:pt x="1058487" y="304800"/>
                    </a:lnTo>
                    <a:lnTo>
                      <a:pt x="886691" y="448887"/>
                    </a:lnTo>
                    <a:lnTo>
                      <a:pt x="670560" y="5430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グループ化 52"/>
              <p:cNvGrpSpPr/>
              <p:nvPr/>
            </p:nvGrpSpPr>
            <p:grpSpPr>
              <a:xfrm>
                <a:off x="4641253" y="3515420"/>
                <a:ext cx="2619375" cy="1771335"/>
                <a:chOff x="4126216" y="4438851"/>
                <a:chExt cx="2619375" cy="1771335"/>
              </a:xfrm>
            </p:grpSpPr>
            <p:pic>
              <p:nvPicPr>
                <p:cNvPr id="54" name="図 53"/>
                <p:cNvPicPr>
                  <a:picLocks noChangeAspect="1"/>
                </p:cNvPicPr>
                <p:nvPr/>
              </p:nvPicPr>
              <p:blipFill>
                <a:blip r:embed="rId15">
                  <a:extLst>
                    <a:ext uri="{BEBA8EAE-BF5A-486C-A8C5-ECC9F3942E4B}">
                      <a14:imgProps xmlns:a14="http://schemas.microsoft.com/office/drawing/2010/main">
                        <a14:imgLayer r:embed="rId16">
                          <a14:imgEffect>
                            <a14:backgroundRemoval t="1639" b="98361" l="1455" r="89455"/>
                          </a14:imgEffect>
                        </a14:imgLayer>
                      </a14:imgProps>
                    </a:ext>
                  </a:extLst>
                </a:blip>
                <a:stretch>
                  <a:fillRect/>
                </a:stretch>
              </p:blipFill>
              <p:spPr>
                <a:xfrm>
                  <a:off x="4126216" y="4467111"/>
                  <a:ext cx="2619375" cy="1743075"/>
                </a:xfrm>
                <a:prstGeom prst="rect">
                  <a:avLst/>
                </a:prstGeom>
              </p:spPr>
            </p:pic>
            <p:grpSp>
              <p:nvGrpSpPr>
                <p:cNvPr id="55" name="グループ化 54"/>
                <p:cNvGrpSpPr/>
                <p:nvPr/>
              </p:nvGrpSpPr>
              <p:grpSpPr>
                <a:xfrm>
                  <a:off x="5042877" y="5231420"/>
                  <a:ext cx="373882" cy="104394"/>
                  <a:chOff x="-836785" y="5540200"/>
                  <a:chExt cx="373882" cy="104394"/>
                </a:xfrm>
              </p:grpSpPr>
              <p:sp>
                <p:nvSpPr>
                  <p:cNvPr id="61" name="円/楕円 60"/>
                  <p:cNvSpPr/>
                  <p:nvPr/>
                </p:nvSpPr>
                <p:spPr>
                  <a:xfrm>
                    <a:off x="-836785" y="5540200"/>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559382" y="5540200"/>
                    <a:ext cx="96479" cy="104394"/>
                  </a:xfrm>
                  <a:prstGeom prst="ellipse">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フリーフォーム 55"/>
                <p:cNvSpPr/>
                <p:nvPr/>
              </p:nvSpPr>
              <p:spPr>
                <a:xfrm>
                  <a:off x="4998617" y="5411325"/>
                  <a:ext cx="412955" cy="191826"/>
                </a:xfrm>
                <a:custGeom>
                  <a:avLst/>
                  <a:gdLst>
                    <a:gd name="connsiteX0" fmla="*/ 0 w 412955"/>
                    <a:gd name="connsiteY0" fmla="*/ 0 h 246046"/>
                    <a:gd name="connsiteX1" fmla="*/ 206477 w 412955"/>
                    <a:gd name="connsiteY1" fmla="*/ 245807 h 246046"/>
                    <a:gd name="connsiteX2" fmla="*/ 412955 w 412955"/>
                    <a:gd name="connsiteY2" fmla="*/ 49162 h 246046"/>
                    <a:gd name="connsiteX3" fmla="*/ 412955 w 412955"/>
                    <a:gd name="connsiteY3" fmla="*/ 49162 h 246046"/>
                    <a:gd name="connsiteX4" fmla="*/ 412955 w 412955"/>
                    <a:gd name="connsiteY4" fmla="*/ 49162 h 24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55" h="246046">
                      <a:moveTo>
                        <a:pt x="0" y="0"/>
                      </a:moveTo>
                      <a:cubicBezTo>
                        <a:pt x="68825" y="118806"/>
                        <a:pt x="137651" y="237613"/>
                        <a:pt x="206477" y="245807"/>
                      </a:cubicBezTo>
                      <a:cubicBezTo>
                        <a:pt x="275303" y="254001"/>
                        <a:pt x="412955" y="49162"/>
                        <a:pt x="412955" y="49162"/>
                      </a:cubicBezTo>
                      <a:lnTo>
                        <a:pt x="412955" y="49162"/>
                      </a:lnTo>
                      <a:lnTo>
                        <a:pt x="412955" y="49162"/>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グループ化 56"/>
                <p:cNvGrpSpPr/>
                <p:nvPr/>
              </p:nvGrpSpPr>
              <p:grpSpPr>
                <a:xfrm>
                  <a:off x="5801475" y="4438851"/>
                  <a:ext cx="786011" cy="889201"/>
                  <a:chOff x="5801475" y="4438851"/>
                  <a:chExt cx="786011" cy="889201"/>
                </a:xfrm>
              </p:grpSpPr>
              <p:pic>
                <p:nvPicPr>
                  <p:cNvPr id="59" name="図 58"/>
                  <p:cNvPicPr>
                    <a:picLocks noChangeAspect="1"/>
                  </p:cNvPicPr>
                  <p:nvPr/>
                </p:nvPicPr>
                <p:blipFill rotWithShape="1">
                  <a:blip r:embed="rId17"/>
                  <a:srcRect l="65252" b="62201"/>
                  <a:stretch/>
                </p:blipFill>
                <p:spPr>
                  <a:xfrm>
                    <a:off x="5801475" y="4438851"/>
                    <a:ext cx="786011" cy="889201"/>
                  </a:xfrm>
                  <a:prstGeom prst="rect">
                    <a:avLst/>
                  </a:prstGeom>
                </p:spPr>
              </p:pic>
              <p:sp>
                <p:nvSpPr>
                  <p:cNvPr id="60" name="円/楕円 59"/>
                  <p:cNvSpPr/>
                  <p:nvPr/>
                </p:nvSpPr>
                <p:spPr>
                  <a:xfrm>
                    <a:off x="5922163" y="4656699"/>
                    <a:ext cx="482911" cy="4355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8" name="図 57"/>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11999" t="10607" r="8172" b="10941"/>
                <a:stretch/>
              </p:blipFill>
              <p:spPr>
                <a:xfrm>
                  <a:off x="5943006" y="4677184"/>
                  <a:ext cx="508227" cy="499464"/>
                </a:xfrm>
                <a:prstGeom prst="rect">
                  <a:avLst/>
                </a:prstGeom>
              </p:spPr>
            </p:pic>
          </p:grpSp>
        </p:grpSp>
      </p:grpSp>
      <p:sp>
        <p:nvSpPr>
          <p:cNvPr id="88" name="テキスト ボックス 87"/>
          <p:cNvSpPr txBox="1"/>
          <p:nvPr/>
        </p:nvSpPr>
        <p:spPr>
          <a:xfrm>
            <a:off x="302592" y="1056028"/>
            <a:ext cx="3057247" cy="523220"/>
          </a:xfrm>
          <a:prstGeom prst="rect">
            <a:avLst/>
          </a:prstGeom>
          <a:noFill/>
        </p:spPr>
        <p:txBody>
          <a:bodyPr wrap="none" rtlCol="0">
            <a:spAutoFit/>
          </a:bodyPr>
          <a:lstStyle/>
          <a:p>
            <a:r>
              <a:rPr kumimoji="1" lang="ja-JP" altLang="en-US" sz="2800" dirty="0" smtClean="0"/>
              <a:t>新治地区</a:t>
            </a:r>
            <a:r>
              <a:rPr lang="ja-JP" altLang="en-US" sz="2800" dirty="0" smtClean="0"/>
              <a:t>の将来像</a:t>
            </a:r>
            <a:endParaRPr kumimoji="1" lang="ja-JP" altLang="en-US" sz="2800" dirty="0"/>
          </a:p>
        </p:txBody>
      </p:sp>
      <p:sp>
        <p:nvSpPr>
          <p:cNvPr id="89" name="下矢印 88"/>
          <p:cNvSpPr/>
          <p:nvPr/>
        </p:nvSpPr>
        <p:spPr>
          <a:xfrm>
            <a:off x="4197905" y="2889731"/>
            <a:ext cx="796954" cy="490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511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9" name="角丸四角形 138"/>
          <p:cNvSpPr/>
          <p:nvPr/>
        </p:nvSpPr>
        <p:spPr>
          <a:xfrm>
            <a:off x="55875" y="158731"/>
            <a:ext cx="9016796" cy="463982"/>
          </a:xfrm>
          <a:prstGeom prst="roundRect">
            <a:avLst/>
          </a:prstGeom>
          <a:gradFill flip="none" rotWithShape="1">
            <a:gsLst>
              <a:gs pos="0">
                <a:schemeClr val="accent6">
                  <a:lumMod val="50000"/>
                </a:schemeClr>
              </a:gs>
              <a:gs pos="48000">
                <a:schemeClr val="accent6">
                  <a:lumMod val="75000"/>
                </a:schemeClr>
              </a:gs>
              <a:gs pos="100000">
                <a:schemeClr val="accent6">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打楽器タウン　</a:t>
            </a:r>
            <a:r>
              <a:rPr lang="ja-JP" altLang="en-US" sz="2400" b="1" dirty="0">
                <a:solidFill>
                  <a:schemeClr val="tx1"/>
                </a:solidFill>
              </a:rPr>
              <a:t>新治</a:t>
            </a:r>
          </a:p>
        </p:txBody>
      </p:sp>
      <p:sp>
        <p:nvSpPr>
          <p:cNvPr id="5" name="テキスト ボックス 4"/>
          <p:cNvSpPr txBox="1"/>
          <p:nvPr/>
        </p:nvSpPr>
        <p:spPr>
          <a:xfrm>
            <a:off x="1952946" y="2083353"/>
            <a:ext cx="5663730" cy="830997"/>
          </a:xfrm>
          <a:prstGeom prst="rect">
            <a:avLst/>
          </a:prstGeom>
          <a:noFill/>
        </p:spPr>
        <p:txBody>
          <a:bodyPr wrap="none" rtlCol="0">
            <a:spAutoFit/>
          </a:bodyPr>
          <a:lstStyle/>
          <a:p>
            <a:r>
              <a:rPr kumimoji="1" lang="ja-JP" altLang="en-US" sz="2400" dirty="0" smtClean="0">
                <a:solidFill>
                  <a:srgbClr val="FF0000"/>
                </a:solidFill>
              </a:rPr>
              <a:t>関東・水と緑のネットワーク拠点１００選</a:t>
            </a:r>
            <a:endParaRPr kumimoji="1" lang="en-US" altLang="ja-JP" sz="2400" dirty="0" smtClean="0">
              <a:solidFill>
                <a:srgbClr val="FF0000"/>
              </a:solidFill>
            </a:endParaRPr>
          </a:p>
          <a:p>
            <a:r>
              <a:rPr lang="ja-JP" altLang="en-US" sz="2400" dirty="0">
                <a:solidFill>
                  <a:srgbClr val="FF0000"/>
                </a:solidFill>
              </a:rPr>
              <a:t>　</a:t>
            </a:r>
            <a:r>
              <a:rPr lang="ja-JP" altLang="en-US" sz="2400" dirty="0" smtClean="0">
                <a:solidFill>
                  <a:srgbClr val="FF0000"/>
                </a:solidFill>
              </a:rPr>
              <a:t>　　　　　　　　　　　　　　　</a:t>
            </a:r>
            <a:r>
              <a:rPr lang="ja-JP" altLang="en-US" sz="2400" dirty="0" smtClean="0"/>
              <a:t>に選定されること</a:t>
            </a:r>
            <a:endParaRPr kumimoji="1" lang="ja-JP" altLang="en-US" sz="2400" dirty="0">
              <a:solidFill>
                <a:srgbClr val="FF0000"/>
              </a:solidFill>
            </a:endParaRPr>
          </a:p>
        </p:txBody>
      </p:sp>
      <p:sp>
        <p:nvSpPr>
          <p:cNvPr id="30" name="テキスト ボックス 29"/>
          <p:cNvSpPr txBox="1"/>
          <p:nvPr/>
        </p:nvSpPr>
        <p:spPr>
          <a:xfrm>
            <a:off x="314479" y="926817"/>
            <a:ext cx="1667444" cy="523220"/>
          </a:xfrm>
          <a:prstGeom prst="rect">
            <a:avLst/>
          </a:prstGeom>
          <a:noFill/>
        </p:spPr>
        <p:txBody>
          <a:bodyPr wrap="none" rtlCol="0">
            <a:spAutoFit/>
          </a:bodyPr>
          <a:lstStyle/>
          <a:p>
            <a:r>
              <a:rPr lang="ja-JP" altLang="en-US" sz="2800" dirty="0" smtClean="0"/>
              <a:t>重点施策</a:t>
            </a:r>
            <a:endParaRPr lang="en-US" altLang="ja-JP" sz="2800" dirty="0" smtClean="0"/>
          </a:p>
        </p:txBody>
      </p:sp>
      <p:sp>
        <p:nvSpPr>
          <p:cNvPr id="10" name="正方形/長方形 9"/>
          <p:cNvSpPr/>
          <p:nvPr/>
        </p:nvSpPr>
        <p:spPr>
          <a:xfrm>
            <a:off x="1074961" y="1635299"/>
            <a:ext cx="3057247" cy="523220"/>
          </a:xfrm>
          <a:prstGeom prst="rect">
            <a:avLst/>
          </a:prstGeom>
        </p:spPr>
        <p:txBody>
          <a:bodyPr wrap="none">
            <a:spAutoFit/>
          </a:bodyPr>
          <a:lstStyle/>
          <a:p>
            <a:r>
              <a:rPr lang="ja-JP" altLang="en-US" sz="2800" dirty="0">
                <a:solidFill>
                  <a:prstClr val="black"/>
                </a:solidFill>
              </a:rPr>
              <a:t>朝日峠展望</a:t>
            </a:r>
            <a:r>
              <a:rPr lang="ja-JP" altLang="en-US" sz="2800" dirty="0" smtClean="0">
                <a:solidFill>
                  <a:prstClr val="black"/>
                </a:solidFill>
              </a:rPr>
              <a:t>公園が</a:t>
            </a:r>
            <a:endParaRPr lang="ja-JP" altLang="en-US" dirty="0"/>
          </a:p>
        </p:txBody>
      </p:sp>
      <p:sp>
        <p:nvSpPr>
          <p:cNvPr id="11" name="正方形/長方形 10"/>
          <p:cNvSpPr/>
          <p:nvPr/>
        </p:nvSpPr>
        <p:spPr>
          <a:xfrm>
            <a:off x="927823" y="1551935"/>
            <a:ext cx="7272900" cy="14454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下矢印 39"/>
          <p:cNvSpPr/>
          <p:nvPr/>
        </p:nvSpPr>
        <p:spPr>
          <a:xfrm>
            <a:off x="5286251" y="3508727"/>
            <a:ext cx="981756" cy="1055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460984" y="5022199"/>
            <a:ext cx="4857750" cy="646331"/>
          </a:xfrm>
          <a:prstGeom prst="rect">
            <a:avLst/>
          </a:prstGeom>
          <a:noFill/>
        </p:spPr>
        <p:txBody>
          <a:bodyPr wrap="square" rtlCol="0">
            <a:spAutoFit/>
          </a:bodyPr>
          <a:lstStyle/>
          <a:p>
            <a:pPr algn="ctr"/>
            <a:r>
              <a:rPr kumimoji="1" lang="ja-JP" altLang="en-US" sz="3600" dirty="0" smtClean="0">
                <a:solidFill>
                  <a:srgbClr val="FF66FF"/>
                </a:solidFill>
              </a:rPr>
              <a:t>観光客を呼び込むこと</a:t>
            </a:r>
            <a:endParaRPr kumimoji="1" lang="ja-JP" altLang="en-US" sz="3600" dirty="0">
              <a:solidFill>
                <a:srgbClr val="FF66FF"/>
              </a:solidFill>
            </a:endParaRPr>
          </a:p>
        </p:txBody>
      </p:sp>
      <p:pic>
        <p:nvPicPr>
          <p:cNvPr id="41" name="図 40"/>
          <p:cNvPicPr>
            <a:picLocks noChangeAspect="1"/>
          </p:cNvPicPr>
          <p:nvPr/>
        </p:nvPicPr>
        <p:blipFill>
          <a:blip r:embed="rId3"/>
          <a:stretch>
            <a:fillRect/>
          </a:stretch>
        </p:blipFill>
        <p:spPr>
          <a:xfrm>
            <a:off x="256049" y="3825583"/>
            <a:ext cx="3017467" cy="2264514"/>
          </a:xfrm>
          <a:prstGeom prst="rect">
            <a:avLst/>
          </a:prstGeom>
        </p:spPr>
      </p:pic>
    </p:spTree>
    <p:extLst>
      <p:ext uri="{BB962C8B-B14F-4D97-AF65-F5344CB8AC3E}">
        <p14:creationId xmlns:p14="http://schemas.microsoft.com/office/powerpoint/2010/main" val="386893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0" name="グループ化 59"/>
          <p:cNvGrpSpPr/>
          <p:nvPr/>
        </p:nvGrpSpPr>
        <p:grpSpPr>
          <a:xfrm>
            <a:off x="9141945" y="2954172"/>
            <a:ext cx="3409599" cy="3025960"/>
            <a:chOff x="5686187" y="3500471"/>
            <a:chExt cx="3409599" cy="3025960"/>
          </a:xfrm>
        </p:grpSpPr>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187" y="3500471"/>
              <a:ext cx="3409599" cy="2557200"/>
            </a:xfrm>
            <a:prstGeom prst="rect">
              <a:avLst/>
            </a:prstGeom>
            <a:ln>
              <a:noFill/>
            </a:ln>
            <a:effectLst>
              <a:softEdge rad="112500"/>
            </a:effectLst>
          </p:spPr>
        </p:pic>
        <p:sp>
          <p:nvSpPr>
            <p:cNvPr id="62" name="角丸四角形 61"/>
            <p:cNvSpPr/>
            <p:nvPr/>
          </p:nvSpPr>
          <p:spPr>
            <a:xfrm>
              <a:off x="5734589" y="5991372"/>
              <a:ext cx="3267573" cy="535059"/>
            </a:xfrm>
            <a:prstGeom prst="round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キャンプ場</a:t>
              </a:r>
              <a:endParaRPr kumimoji="1" lang="ja-JP" altLang="en-US" dirty="0">
                <a:solidFill>
                  <a:schemeClr val="tx1"/>
                </a:solidFill>
              </a:endParaRPr>
            </a:p>
          </p:txBody>
        </p:sp>
      </p:grpSp>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9" name="角丸四角形 138"/>
          <p:cNvSpPr/>
          <p:nvPr/>
        </p:nvSpPr>
        <p:spPr>
          <a:xfrm>
            <a:off x="55875" y="158731"/>
            <a:ext cx="9016796" cy="463982"/>
          </a:xfrm>
          <a:prstGeom prst="roundRect">
            <a:avLst/>
          </a:prstGeom>
          <a:gradFill flip="none" rotWithShape="1">
            <a:gsLst>
              <a:gs pos="0">
                <a:schemeClr val="accent6">
                  <a:lumMod val="50000"/>
                </a:schemeClr>
              </a:gs>
              <a:gs pos="48000">
                <a:schemeClr val="accent6">
                  <a:lumMod val="75000"/>
                </a:schemeClr>
              </a:gs>
              <a:gs pos="100000">
                <a:schemeClr val="accent6">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打楽器タウン　</a:t>
            </a:r>
            <a:r>
              <a:rPr lang="ja-JP" altLang="en-US" sz="2400" b="1" dirty="0">
                <a:solidFill>
                  <a:schemeClr val="tx1"/>
                </a:solidFill>
              </a:rPr>
              <a:t>新治</a:t>
            </a:r>
          </a:p>
        </p:txBody>
      </p:sp>
      <p:sp>
        <p:nvSpPr>
          <p:cNvPr id="5" name="テキスト ボックス 4"/>
          <p:cNvSpPr txBox="1"/>
          <p:nvPr/>
        </p:nvSpPr>
        <p:spPr>
          <a:xfrm>
            <a:off x="604273" y="1171837"/>
            <a:ext cx="5522666" cy="461665"/>
          </a:xfrm>
          <a:prstGeom prst="rect">
            <a:avLst/>
          </a:prstGeom>
          <a:noFill/>
        </p:spPr>
        <p:txBody>
          <a:bodyPr wrap="none" rtlCol="0">
            <a:spAutoFit/>
          </a:bodyPr>
          <a:lstStyle/>
          <a:p>
            <a:r>
              <a:rPr kumimoji="1" lang="ja-JP" altLang="en-US" sz="2400" dirty="0" smtClean="0">
                <a:solidFill>
                  <a:srgbClr val="FF0000"/>
                </a:solidFill>
              </a:rPr>
              <a:t>関東・水と緑のネットワーク拠点１００選は</a:t>
            </a:r>
            <a:endParaRPr kumimoji="1" lang="en-US" altLang="ja-JP" sz="2400" dirty="0" smtClean="0">
              <a:solidFill>
                <a:srgbClr val="FF0000"/>
              </a:solidFill>
            </a:endParaRPr>
          </a:p>
        </p:txBody>
      </p:sp>
      <p:sp>
        <p:nvSpPr>
          <p:cNvPr id="25" name="正方形/長方形 24"/>
          <p:cNvSpPr/>
          <p:nvPr/>
        </p:nvSpPr>
        <p:spPr>
          <a:xfrm>
            <a:off x="1770149" y="7058383"/>
            <a:ext cx="6029324" cy="10701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住民間のコミュニティの場をつくり、観光地に魅力を持たせる。</a:t>
            </a:r>
            <a:endParaRPr kumimoji="1" lang="en-US" altLang="ja-JP" dirty="0" smtClean="0">
              <a:solidFill>
                <a:schemeClr val="tx1"/>
              </a:solidFill>
            </a:endParaRPr>
          </a:p>
        </p:txBody>
      </p:sp>
      <p:sp>
        <p:nvSpPr>
          <p:cNvPr id="38" name="正方形/長方形 37"/>
          <p:cNvSpPr/>
          <p:nvPr/>
        </p:nvSpPr>
        <p:spPr>
          <a:xfrm>
            <a:off x="-1191620" y="7058383"/>
            <a:ext cx="3003721" cy="96886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住民コミュニティ</a:t>
            </a:r>
            <a:endParaRPr kumimoji="1" lang="ja-JP" altLang="en-US" sz="2800" dirty="0">
              <a:solidFill>
                <a:schemeClr val="tx1"/>
              </a:solidFill>
            </a:endParaRPr>
          </a:p>
        </p:txBody>
      </p:sp>
      <p:grpSp>
        <p:nvGrpSpPr>
          <p:cNvPr id="29" name="グループ化 28"/>
          <p:cNvGrpSpPr/>
          <p:nvPr/>
        </p:nvGrpSpPr>
        <p:grpSpPr>
          <a:xfrm>
            <a:off x="2302029" y="7282978"/>
            <a:ext cx="5661771" cy="4914899"/>
            <a:chOff x="1547465" y="1352639"/>
            <a:chExt cx="5661771" cy="4914899"/>
          </a:xfrm>
        </p:grpSpPr>
        <p:pic>
          <p:nvPicPr>
            <p:cNvPr id="36" name="図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65" y="1352639"/>
              <a:ext cx="5661771" cy="4246329"/>
            </a:xfrm>
            <a:prstGeom prst="rect">
              <a:avLst/>
            </a:prstGeom>
            <a:ln>
              <a:noFill/>
            </a:ln>
            <a:effectLst>
              <a:softEdge rad="112500"/>
            </a:effectLst>
          </p:spPr>
        </p:pic>
        <p:sp>
          <p:nvSpPr>
            <p:cNvPr id="2" name="角丸四角形 1"/>
            <p:cNvSpPr/>
            <p:nvPr/>
          </p:nvSpPr>
          <p:spPr>
            <a:xfrm>
              <a:off x="1620895" y="5540660"/>
              <a:ext cx="5478496" cy="726878"/>
            </a:xfrm>
            <a:prstGeom prst="round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キャンプ場</a:t>
              </a:r>
              <a:endParaRPr kumimoji="1" lang="ja-JP" altLang="en-US" dirty="0">
                <a:solidFill>
                  <a:schemeClr val="tx1"/>
                </a:solidFill>
              </a:endParaRPr>
            </a:p>
          </p:txBody>
        </p:sp>
      </p:grpSp>
      <p:sp>
        <p:nvSpPr>
          <p:cNvPr id="28" name="テキスト ボックス 27"/>
          <p:cNvSpPr txBox="1"/>
          <p:nvPr/>
        </p:nvSpPr>
        <p:spPr>
          <a:xfrm>
            <a:off x="947947" y="1858097"/>
            <a:ext cx="4357283" cy="1338828"/>
          </a:xfrm>
          <a:prstGeom prst="rect">
            <a:avLst/>
          </a:prstGeom>
          <a:noFill/>
          <a:ln>
            <a:noFill/>
          </a:ln>
        </p:spPr>
        <p:txBody>
          <a:bodyPr wrap="none" rtlCol="0">
            <a:spAutoFit/>
          </a:bodyPr>
          <a:lstStyle/>
          <a:p>
            <a:pPr marL="342900" indent="-342900">
              <a:lnSpc>
                <a:spcPct val="150000"/>
              </a:lnSpc>
              <a:buFont typeface="+mj-lt"/>
              <a:buAutoNum type="arabicPeriod"/>
            </a:pPr>
            <a:r>
              <a:rPr lang="ja-JP" altLang="en-US" dirty="0" smtClean="0"/>
              <a:t>質</a:t>
            </a:r>
            <a:r>
              <a:rPr lang="ja-JP" altLang="en-US" dirty="0"/>
              <a:t>の</a:t>
            </a:r>
            <a:r>
              <a:rPr lang="ja-JP" altLang="en-US" dirty="0" smtClean="0"/>
              <a:t>高い自然</a:t>
            </a:r>
            <a:r>
              <a:rPr lang="ja-JP" altLang="en-US" dirty="0"/>
              <a:t>・景観</a:t>
            </a:r>
            <a:r>
              <a:rPr lang="ja-JP" altLang="en-US" dirty="0" smtClean="0"/>
              <a:t>があ</a:t>
            </a:r>
            <a:r>
              <a:rPr lang="ja-JP" altLang="en-US" dirty="0"/>
              <a:t>る</a:t>
            </a:r>
          </a:p>
          <a:p>
            <a:pPr marL="342900" indent="-342900">
              <a:lnSpc>
                <a:spcPct val="150000"/>
              </a:lnSpc>
              <a:buFont typeface="+mj-lt"/>
              <a:buAutoNum type="arabicPeriod"/>
            </a:pPr>
            <a:r>
              <a:rPr kumimoji="1" lang="ja-JP" altLang="en-US" dirty="0" smtClean="0"/>
              <a:t>活用を継続するための</a:t>
            </a:r>
            <a:r>
              <a:rPr kumimoji="1" lang="ja-JP" altLang="en-US" dirty="0" smtClean="0">
                <a:solidFill>
                  <a:srgbClr val="FF66FF"/>
                </a:solidFill>
              </a:rPr>
              <a:t>主体同士の連携</a:t>
            </a:r>
            <a:endParaRPr kumimoji="1" lang="en-US" altLang="ja-JP" dirty="0" smtClean="0">
              <a:solidFill>
                <a:srgbClr val="FF66FF"/>
              </a:solidFill>
            </a:endParaRPr>
          </a:p>
          <a:p>
            <a:pPr marL="342900" indent="-342900">
              <a:lnSpc>
                <a:spcPct val="150000"/>
              </a:lnSpc>
              <a:buFont typeface="+mj-lt"/>
              <a:buAutoNum type="arabicPeriod"/>
            </a:pPr>
            <a:r>
              <a:rPr lang="ja-JP" altLang="en-US" dirty="0" smtClean="0"/>
              <a:t>地域において緑をつなぐ</a:t>
            </a:r>
            <a:r>
              <a:rPr lang="ja-JP" altLang="en-US" dirty="0" smtClean="0">
                <a:solidFill>
                  <a:srgbClr val="FF66FF"/>
                </a:solidFill>
              </a:rPr>
              <a:t>情報拠点</a:t>
            </a:r>
            <a:endParaRPr kumimoji="1" lang="en-US" altLang="ja-JP" dirty="0" smtClean="0">
              <a:solidFill>
                <a:srgbClr val="FF66FF"/>
              </a:solidFill>
            </a:endParaRPr>
          </a:p>
        </p:txBody>
      </p:sp>
      <p:sp>
        <p:nvSpPr>
          <p:cNvPr id="6" name="テキスト ボックス 5"/>
          <p:cNvSpPr txBox="1"/>
          <p:nvPr/>
        </p:nvSpPr>
        <p:spPr>
          <a:xfrm>
            <a:off x="5476875" y="2760360"/>
            <a:ext cx="2762250" cy="461665"/>
          </a:xfrm>
          <a:prstGeom prst="rect">
            <a:avLst/>
          </a:prstGeom>
          <a:noFill/>
        </p:spPr>
        <p:txBody>
          <a:bodyPr wrap="square" rtlCol="0">
            <a:spAutoFit/>
          </a:bodyPr>
          <a:lstStyle/>
          <a:p>
            <a:r>
              <a:rPr lang="ja-JP" altLang="en-US" sz="2400" dirty="0"/>
              <a:t>を</a:t>
            </a:r>
            <a:r>
              <a:rPr kumimoji="1" lang="ja-JP" altLang="en-US" sz="2400" dirty="0" smtClean="0"/>
              <a:t>重視している</a:t>
            </a:r>
            <a:endParaRPr kumimoji="1" lang="ja-JP" altLang="en-US" sz="2400" dirty="0"/>
          </a:p>
        </p:txBody>
      </p:sp>
      <p:sp>
        <p:nvSpPr>
          <p:cNvPr id="9" name="正方形/長方形 8"/>
          <p:cNvSpPr/>
          <p:nvPr/>
        </p:nvSpPr>
        <p:spPr>
          <a:xfrm>
            <a:off x="310240" y="3538300"/>
            <a:ext cx="4572000" cy="875881"/>
          </a:xfrm>
          <a:prstGeom prst="rect">
            <a:avLst/>
          </a:prstGeom>
        </p:spPr>
        <p:txBody>
          <a:bodyPr>
            <a:spAutoFit/>
          </a:bodyPr>
          <a:lstStyle/>
          <a:p>
            <a:pPr marL="342900" indent="-342900">
              <a:lnSpc>
                <a:spcPct val="150000"/>
              </a:lnSpc>
              <a:buFont typeface="+mj-lt"/>
              <a:buAutoNum type="arabicPeriod" startAt="2"/>
            </a:pPr>
            <a:r>
              <a:rPr lang="ja-JP" altLang="en-US" dirty="0"/>
              <a:t>活用を継続するための</a:t>
            </a:r>
            <a:r>
              <a:rPr lang="ja-JP" altLang="en-US" dirty="0">
                <a:solidFill>
                  <a:srgbClr val="FF66FF"/>
                </a:solidFill>
              </a:rPr>
              <a:t>主体同士の連携</a:t>
            </a:r>
            <a:endParaRPr lang="en-US" altLang="ja-JP" dirty="0">
              <a:solidFill>
                <a:srgbClr val="FF66FF"/>
              </a:solidFill>
            </a:endParaRPr>
          </a:p>
          <a:p>
            <a:pPr marL="342900" indent="-342900">
              <a:lnSpc>
                <a:spcPct val="150000"/>
              </a:lnSpc>
              <a:buFont typeface="+mj-lt"/>
              <a:buAutoNum type="arabicPeriod" startAt="2"/>
            </a:pPr>
            <a:r>
              <a:rPr lang="ja-JP" altLang="en-US" dirty="0" smtClean="0"/>
              <a:t>地域において緑をつなぐ</a:t>
            </a:r>
            <a:r>
              <a:rPr lang="ja-JP" altLang="en-US" dirty="0" smtClean="0">
                <a:solidFill>
                  <a:srgbClr val="FF66FF"/>
                </a:solidFill>
              </a:rPr>
              <a:t>情報拠点</a:t>
            </a:r>
            <a:endParaRPr lang="en-US" altLang="ja-JP" dirty="0">
              <a:solidFill>
                <a:srgbClr val="FF66FF"/>
              </a:solidFill>
            </a:endParaRPr>
          </a:p>
        </p:txBody>
      </p:sp>
      <p:cxnSp>
        <p:nvCxnSpPr>
          <p:cNvPr id="37" name="直線コネクタ 36"/>
          <p:cNvCxnSpPr/>
          <p:nvPr/>
        </p:nvCxnSpPr>
        <p:spPr>
          <a:xfrm flipV="1">
            <a:off x="111524" y="3390923"/>
            <a:ext cx="8986946" cy="406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925715" y="3952071"/>
            <a:ext cx="2762250" cy="461665"/>
          </a:xfrm>
          <a:prstGeom prst="rect">
            <a:avLst/>
          </a:prstGeom>
          <a:noFill/>
        </p:spPr>
        <p:txBody>
          <a:bodyPr wrap="square" rtlCol="0">
            <a:spAutoFit/>
          </a:bodyPr>
          <a:lstStyle/>
          <a:p>
            <a:r>
              <a:rPr kumimoji="1" lang="ja-JP" altLang="en-US" sz="2400" dirty="0" smtClean="0"/>
              <a:t>とするために</a:t>
            </a:r>
            <a:endParaRPr kumimoji="1" lang="en-US" altLang="ja-JP" sz="2400" dirty="0" smtClean="0"/>
          </a:p>
        </p:txBody>
      </p:sp>
      <p:sp>
        <p:nvSpPr>
          <p:cNvPr id="40" name="角丸四角形 39"/>
          <p:cNvSpPr/>
          <p:nvPr/>
        </p:nvSpPr>
        <p:spPr>
          <a:xfrm>
            <a:off x="412653" y="5372899"/>
            <a:ext cx="1338638" cy="430384"/>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rPr>
              <a:t>行政</a:t>
            </a:r>
            <a:endParaRPr kumimoji="1" lang="ja-JP" altLang="en-US" sz="2000" dirty="0">
              <a:solidFill>
                <a:schemeClr val="tx1"/>
              </a:solidFill>
            </a:endParaRPr>
          </a:p>
        </p:txBody>
      </p:sp>
      <p:sp>
        <p:nvSpPr>
          <p:cNvPr id="41" name="テキスト ボックス 40"/>
          <p:cNvSpPr txBox="1"/>
          <p:nvPr/>
        </p:nvSpPr>
        <p:spPr>
          <a:xfrm>
            <a:off x="308739" y="5875778"/>
            <a:ext cx="1442552" cy="707886"/>
          </a:xfrm>
          <a:prstGeom prst="rect">
            <a:avLst/>
          </a:prstGeom>
          <a:noFill/>
        </p:spPr>
        <p:txBody>
          <a:bodyPr wrap="square" rtlCol="0">
            <a:spAutoFit/>
          </a:bodyPr>
          <a:lstStyle/>
          <a:p>
            <a:pPr algn="ctr"/>
            <a:r>
              <a:rPr kumimoji="1" lang="ja-JP" altLang="en-US" sz="2000" dirty="0" smtClean="0"/>
              <a:t>公民館を</a:t>
            </a:r>
            <a:endParaRPr kumimoji="1" lang="en-US" altLang="ja-JP" sz="2000" dirty="0" smtClean="0"/>
          </a:p>
          <a:p>
            <a:pPr algn="ctr"/>
            <a:r>
              <a:rPr kumimoji="1" lang="ja-JP" altLang="en-US" sz="2000" dirty="0" smtClean="0">
                <a:solidFill>
                  <a:srgbClr val="FF0000"/>
                </a:solidFill>
              </a:rPr>
              <a:t>情報拠点</a:t>
            </a:r>
            <a:r>
              <a:rPr kumimoji="1" lang="ja-JP" altLang="en-US" sz="2000" dirty="0" smtClean="0"/>
              <a:t>に</a:t>
            </a:r>
            <a:endParaRPr kumimoji="1" lang="ja-JP" altLang="en-US" sz="2000" dirty="0"/>
          </a:p>
        </p:txBody>
      </p:sp>
      <p:sp>
        <p:nvSpPr>
          <p:cNvPr id="42" name="角丸四角形 41"/>
          <p:cNvSpPr/>
          <p:nvPr/>
        </p:nvSpPr>
        <p:spPr>
          <a:xfrm>
            <a:off x="1956842" y="4675537"/>
            <a:ext cx="1278795" cy="42275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2000" dirty="0" smtClean="0">
                <a:solidFill>
                  <a:schemeClr val="tx1"/>
                </a:solidFill>
              </a:rPr>
              <a:t>住民</a:t>
            </a:r>
            <a:endParaRPr kumimoji="1" lang="ja-JP" altLang="en-US" sz="2000" dirty="0">
              <a:solidFill>
                <a:schemeClr val="tx1"/>
              </a:solidFill>
            </a:endParaRPr>
          </a:p>
        </p:txBody>
      </p:sp>
      <p:sp>
        <p:nvSpPr>
          <p:cNvPr id="43" name="角丸四角形 42"/>
          <p:cNvSpPr/>
          <p:nvPr/>
        </p:nvSpPr>
        <p:spPr>
          <a:xfrm>
            <a:off x="3468343" y="5348637"/>
            <a:ext cx="1299994" cy="4789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000" dirty="0" smtClean="0"/>
              <a:t>観光客</a:t>
            </a:r>
            <a:endParaRPr kumimoji="1" lang="ja-JP" altLang="en-US" sz="2000" dirty="0"/>
          </a:p>
        </p:txBody>
      </p:sp>
    </p:spTree>
    <p:extLst>
      <p:ext uri="{BB962C8B-B14F-4D97-AF65-F5344CB8AC3E}">
        <p14:creationId xmlns:p14="http://schemas.microsoft.com/office/powerpoint/2010/main" val="3553634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角丸四角形 5"/>
          <p:cNvSpPr/>
          <p:nvPr/>
        </p:nvSpPr>
        <p:spPr>
          <a:xfrm>
            <a:off x="55875" y="158731"/>
            <a:ext cx="9016796" cy="46398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弦楽器</a:t>
            </a:r>
            <a:r>
              <a:rPr lang="ja-JP" altLang="en-US" sz="2400" b="1" dirty="0" smtClean="0">
                <a:solidFill>
                  <a:schemeClr val="tx1"/>
                </a:solidFill>
              </a:rPr>
              <a:t>タウン　おおつ野</a:t>
            </a:r>
            <a:endParaRPr lang="ja-JP" altLang="en-US" sz="2400" b="1" dirty="0">
              <a:solidFill>
                <a:schemeClr val="tx1"/>
              </a:solidFill>
            </a:endParaRPr>
          </a:p>
        </p:txBody>
      </p:sp>
      <p:sp>
        <p:nvSpPr>
          <p:cNvPr id="11" name="正方形/長方形 10"/>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4" name="グループ化 3"/>
          <p:cNvGrpSpPr/>
          <p:nvPr/>
        </p:nvGrpSpPr>
        <p:grpSpPr>
          <a:xfrm>
            <a:off x="1234499" y="1976795"/>
            <a:ext cx="6659547" cy="4175258"/>
            <a:chOff x="1093568" y="1864251"/>
            <a:chExt cx="6659547" cy="4175258"/>
          </a:xfrm>
        </p:grpSpPr>
        <p:graphicFrame>
          <p:nvGraphicFramePr>
            <p:cNvPr id="3" name="図表 2"/>
            <p:cNvGraphicFramePr/>
            <p:nvPr>
              <p:extLst/>
            </p:nvPr>
          </p:nvGraphicFramePr>
          <p:xfrm>
            <a:off x="1404118" y="186425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6" name="Picture 2" descr="C:\Users\山縣　杏香\AppData\Local\Microsoft\Windows\Temporary Internet Files\Content.IE5\7OYM7MOE\MC900325262[1].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313340" y="4224425"/>
              <a:ext cx="1332281" cy="181508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C:\Users\山縣　杏香\AppData\Local\Microsoft\Windows\Temporary Internet Files\Content.IE5\08ON69E6\MC900379279[1].wm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3568" y="2252037"/>
              <a:ext cx="1105510" cy="183337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descr="C:\Users\山縣　杏香\AppData\Local\Microsoft\Windows\Temporary Internet Files\Content.IE5\08ON69E6\MC900379411[1].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flipH="1">
              <a:off x="6728073" y="2237055"/>
              <a:ext cx="1025042" cy="1834286"/>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テキスト ボックス 58"/>
          <p:cNvSpPr txBox="1"/>
          <p:nvPr/>
        </p:nvSpPr>
        <p:spPr>
          <a:xfrm>
            <a:off x="259888" y="1055703"/>
            <a:ext cx="7233070" cy="461665"/>
          </a:xfrm>
          <a:prstGeom prst="rect">
            <a:avLst/>
          </a:prstGeom>
          <a:noFill/>
        </p:spPr>
        <p:txBody>
          <a:bodyPr wrap="none" rtlCol="0">
            <a:spAutoFit/>
          </a:bodyPr>
          <a:lstStyle/>
          <a:p>
            <a:r>
              <a:rPr kumimoji="1" lang="ja-JP" altLang="en-US" sz="2400" dirty="0" smtClean="0"/>
              <a:t>職・住・商の融合を目指した都市づくり</a:t>
            </a:r>
            <a:r>
              <a:rPr lang="ja-JP" altLang="en-US" sz="2400" dirty="0" smtClean="0"/>
              <a:t>を行っているが</a:t>
            </a:r>
            <a:r>
              <a:rPr lang="en-US" altLang="ja-JP" sz="2400" dirty="0" smtClean="0"/>
              <a:t>…</a:t>
            </a:r>
            <a:endParaRPr kumimoji="1" lang="ja-JP" altLang="en-US" sz="2400" dirty="0"/>
          </a:p>
        </p:txBody>
      </p:sp>
      <p:pic>
        <p:nvPicPr>
          <p:cNvPr id="22" name="Picture 4" descr="C:\Users\山縣　杏香\AppData\Local\Microsoft\Windows\Temporary Internet Files\Content.IE5\7OYM7MOE\MC900331471[1].wmf"/>
          <p:cNvPicPr>
            <a:picLocks noChangeAspect="1" noChangeArrowheads="1"/>
          </p:cNvPicPr>
          <p:nvPr/>
        </p:nvPicPr>
        <p:blipFill>
          <a:blip r:embed="rId11" cstate="email">
            <a:grayscl/>
            <a:extLst>
              <a:ext uri="{28A0092B-C50C-407E-A947-70E740481C1C}">
                <a14:useLocalDpi xmlns:a14="http://schemas.microsoft.com/office/drawing/2010/main"/>
              </a:ext>
            </a:extLst>
          </a:blip>
          <a:srcRect/>
          <a:stretch>
            <a:fillRect/>
          </a:stretch>
        </p:blipFill>
        <p:spPr bwMode="auto">
          <a:xfrm rot="1162669">
            <a:off x="6093920" y="5089456"/>
            <a:ext cx="1862879" cy="12894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2362562" y="5248116"/>
            <a:ext cx="4389120" cy="829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パートが不揃いな状態</a:t>
            </a:r>
            <a:endParaRPr kumimoji="1" lang="ja-JP" altLang="en-US" sz="2800" dirty="0">
              <a:solidFill>
                <a:schemeClr val="tx1"/>
              </a:solidFill>
            </a:endParaRPr>
          </a:p>
        </p:txBody>
      </p:sp>
      <p:sp>
        <p:nvSpPr>
          <p:cNvPr id="21" name="正方形/長方形 20"/>
          <p:cNvSpPr/>
          <p:nvPr/>
        </p:nvSpPr>
        <p:spPr>
          <a:xfrm>
            <a:off x="1360980" y="2133286"/>
            <a:ext cx="6469713" cy="9937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rPr>
              <a:t>住むための機能はまだまだ不十分</a:t>
            </a:r>
            <a:endParaRPr lang="en-US" altLang="ja-JP" sz="2800" dirty="0" smtClean="0">
              <a:solidFill>
                <a:schemeClr val="tx1"/>
              </a:solidFill>
            </a:endParaRPr>
          </a:p>
        </p:txBody>
      </p:sp>
      <p:sp>
        <p:nvSpPr>
          <p:cNvPr id="23" name="下矢印 22"/>
          <p:cNvSpPr/>
          <p:nvPr/>
        </p:nvSpPr>
        <p:spPr>
          <a:xfrm>
            <a:off x="3852946" y="3524805"/>
            <a:ext cx="1503120" cy="134629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70336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animBg="1"/>
      <p:bldP spid="21" grpId="2" animBg="1"/>
      <p:bldP spid="2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9144000" cy="6858000"/>
          </a:xfrm>
          <a:prstGeom prst="rect">
            <a:avLst/>
          </a:prstGeom>
          <a:blipFill dpi="0" rotWithShape="1">
            <a:blip r:embed="rId2" cstate="email">
              <a:alphaModFix amt="18000"/>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55875" y="158731"/>
            <a:ext cx="9016796" cy="463982"/>
          </a:xfrm>
          <a:prstGeom prst="round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b="1" dirty="0" smtClean="0">
                <a:solidFill>
                  <a:schemeClr val="tx1"/>
                </a:solidFill>
              </a:rPr>
              <a:t>現状</a:t>
            </a:r>
            <a:endParaRPr lang="ja-JP" altLang="en-US" sz="2400" b="1" dirty="0">
              <a:solidFill>
                <a:schemeClr val="tx1"/>
              </a:solidFill>
            </a:endParaRPr>
          </a:p>
        </p:txBody>
      </p:sp>
      <p:sp>
        <p:nvSpPr>
          <p:cNvPr id="3" name="正方形/長方形 2"/>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フリーフォーム 4"/>
          <p:cNvSpPr>
            <a:spLocks noChangeAspect="1"/>
          </p:cNvSpPr>
          <p:nvPr/>
        </p:nvSpPr>
        <p:spPr>
          <a:xfrm>
            <a:off x="2203378" y="858713"/>
            <a:ext cx="4647707" cy="5793717"/>
          </a:xfrm>
          <a:custGeom>
            <a:avLst/>
            <a:gdLst>
              <a:gd name="connsiteX0" fmla="*/ 4923692 w 5134708"/>
              <a:gd name="connsiteY0" fmla="*/ 3235569 h 6400800"/>
              <a:gd name="connsiteX1" fmla="*/ 5008098 w 5134708"/>
              <a:gd name="connsiteY1" fmla="*/ 2912012 h 6400800"/>
              <a:gd name="connsiteX2" fmla="*/ 5134708 w 5134708"/>
              <a:gd name="connsiteY2" fmla="*/ 2799471 h 6400800"/>
              <a:gd name="connsiteX3" fmla="*/ 5106572 w 5134708"/>
              <a:gd name="connsiteY3" fmla="*/ 2644726 h 6400800"/>
              <a:gd name="connsiteX4" fmla="*/ 5078437 w 5134708"/>
              <a:gd name="connsiteY4" fmla="*/ 2574388 h 6400800"/>
              <a:gd name="connsiteX5" fmla="*/ 5008098 w 5134708"/>
              <a:gd name="connsiteY5" fmla="*/ 2504049 h 6400800"/>
              <a:gd name="connsiteX6" fmla="*/ 5036234 w 5134708"/>
              <a:gd name="connsiteY6" fmla="*/ 2433711 h 6400800"/>
              <a:gd name="connsiteX7" fmla="*/ 4937760 w 5134708"/>
              <a:gd name="connsiteY7" fmla="*/ 2475914 h 6400800"/>
              <a:gd name="connsiteX8" fmla="*/ 4895557 w 5134708"/>
              <a:gd name="connsiteY8" fmla="*/ 2405575 h 6400800"/>
              <a:gd name="connsiteX9" fmla="*/ 4951828 w 5134708"/>
              <a:gd name="connsiteY9" fmla="*/ 2518117 h 6400800"/>
              <a:gd name="connsiteX10" fmla="*/ 4909624 w 5134708"/>
              <a:gd name="connsiteY10" fmla="*/ 2560320 h 6400800"/>
              <a:gd name="connsiteX11" fmla="*/ 4783015 w 5134708"/>
              <a:gd name="connsiteY11" fmla="*/ 2504049 h 6400800"/>
              <a:gd name="connsiteX12" fmla="*/ 4797083 w 5134708"/>
              <a:gd name="connsiteY12" fmla="*/ 2419643 h 6400800"/>
              <a:gd name="connsiteX13" fmla="*/ 4572000 w 5134708"/>
              <a:gd name="connsiteY13" fmla="*/ 2419643 h 6400800"/>
              <a:gd name="connsiteX14" fmla="*/ 4529797 w 5134708"/>
              <a:gd name="connsiteY14" fmla="*/ 2489982 h 6400800"/>
              <a:gd name="connsiteX15" fmla="*/ 4529797 w 5134708"/>
              <a:gd name="connsiteY15" fmla="*/ 2405575 h 6400800"/>
              <a:gd name="connsiteX16" fmla="*/ 4262511 w 5134708"/>
              <a:gd name="connsiteY16" fmla="*/ 2335237 h 6400800"/>
              <a:gd name="connsiteX17" fmla="*/ 4234375 w 5134708"/>
              <a:gd name="connsiteY17" fmla="*/ 2208628 h 6400800"/>
              <a:gd name="connsiteX18" fmla="*/ 3798277 w 5134708"/>
              <a:gd name="connsiteY18" fmla="*/ 2110154 h 6400800"/>
              <a:gd name="connsiteX19" fmla="*/ 3559126 w 5134708"/>
              <a:gd name="connsiteY19" fmla="*/ 2124222 h 6400800"/>
              <a:gd name="connsiteX20" fmla="*/ 3376246 w 5134708"/>
              <a:gd name="connsiteY20" fmla="*/ 2039815 h 6400800"/>
              <a:gd name="connsiteX21" fmla="*/ 3221501 w 5134708"/>
              <a:gd name="connsiteY21" fmla="*/ 2067951 h 6400800"/>
              <a:gd name="connsiteX22" fmla="*/ 3137095 w 5134708"/>
              <a:gd name="connsiteY22" fmla="*/ 1969477 h 6400800"/>
              <a:gd name="connsiteX23" fmla="*/ 3080824 w 5134708"/>
              <a:gd name="connsiteY23" fmla="*/ 2011680 h 6400800"/>
              <a:gd name="connsiteX24" fmla="*/ 2996418 w 5134708"/>
              <a:gd name="connsiteY24" fmla="*/ 1969477 h 6400800"/>
              <a:gd name="connsiteX25" fmla="*/ 2940148 w 5134708"/>
              <a:gd name="connsiteY25" fmla="*/ 1997612 h 6400800"/>
              <a:gd name="connsiteX26" fmla="*/ 2546252 w 5134708"/>
              <a:gd name="connsiteY26" fmla="*/ 1856935 h 6400800"/>
              <a:gd name="connsiteX27" fmla="*/ 2278966 w 5134708"/>
              <a:gd name="connsiteY27" fmla="*/ 1842868 h 6400800"/>
              <a:gd name="connsiteX28" fmla="*/ 2447778 w 5134708"/>
              <a:gd name="connsiteY28" fmla="*/ 1603717 h 6400800"/>
              <a:gd name="connsiteX29" fmla="*/ 2475914 w 5134708"/>
              <a:gd name="connsiteY29" fmla="*/ 1477108 h 6400800"/>
              <a:gd name="connsiteX30" fmla="*/ 2644726 w 5134708"/>
              <a:gd name="connsiteY30" fmla="*/ 1336431 h 6400800"/>
              <a:gd name="connsiteX31" fmla="*/ 2644726 w 5134708"/>
              <a:gd name="connsiteY31" fmla="*/ 1237957 h 6400800"/>
              <a:gd name="connsiteX32" fmla="*/ 2644726 w 5134708"/>
              <a:gd name="connsiteY32" fmla="*/ 1237957 h 6400800"/>
              <a:gd name="connsiteX33" fmla="*/ 2574388 w 5134708"/>
              <a:gd name="connsiteY33" fmla="*/ 1111348 h 6400800"/>
              <a:gd name="connsiteX34" fmla="*/ 2518117 w 5134708"/>
              <a:gd name="connsiteY34" fmla="*/ 745588 h 6400800"/>
              <a:gd name="connsiteX35" fmla="*/ 2405575 w 5134708"/>
              <a:gd name="connsiteY35" fmla="*/ 633046 h 6400800"/>
              <a:gd name="connsiteX36" fmla="*/ 2293034 w 5134708"/>
              <a:gd name="connsiteY36" fmla="*/ 562708 h 6400800"/>
              <a:gd name="connsiteX37" fmla="*/ 2067951 w 5134708"/>
              <a:gd name="connsiteY37" fmla="*/ 436099 h 6400800"/>
              <a:gd name="connsiteX38" fmla="*/ 1856935 w 5134708"/>
              <a:gd name="connsiteY38" fmla="*/ 422031 h 6400800"/>
              <a:gd name="connsiteX39" fmla="*/ 1744394 w 5134708"/>
              <a:gd name="connsiteY39" fmla="*/ 422031 h 6400800"/>
              <a:gd name="connsiteX40" fmla="*/ 1688123 w 5134708"/>
              <a:gd name="connsiteY40" fmla="*/ 351692 h 6400800"/>
              <a:gd name="connsiteX41" fmla="*/ 1702191 w 5134708"/>
              <a:gd name="connsiteY41" fmla="*/ 253219 h 6400800"/>
              <a:gd name="connsiteX42" fmla="*/ 1688123 w 5134708"/>
              <a:gd name="connsiteY42" fmla="*/ 168812 h 6400800"/>
              <a:gd name="connsiteX43" fmla="*/ 1477108 w 5134708"/>
              <a:gd name="connsiteY43" fmla="*/ 154745 h 6400800"/>
              <a:gd name="connsiteX44" fmla="*/ 1322363 w 5134708"/>
              <a:gd name="connsiteY44" fmla="*/ 140677 h 6400800"/>
              <a:gd name="connsiteX45" fmla="*/ 1209821 w 5134708"/>
              <a:gd name="connsiteY45" fmla="*/ 84406 h 6400800"/>
              <a:gd name="connsiteX46" fmla="*/ 1055077 w 5134708"/>
              <a:gd name="connsiteY46" fmla="*/ 0 h 6400800"/>
              <a:gd name="connsiteX47" fmla="*/ 956603 w 5134708"/>
              <a:gd name="connsiteY47" fmla="*/ 112542 h 6400800"/>
              <a:gd name="connsiteX48" fmla="*/ 872197 w 5134708"/>
              <a:gd name="connsiteY48" fmla="*/ 98474 h 6400800"/>
              <a:gd name="connsiteX49" fmla="*/ 759655 w 5134708"/>
              <a:gd name="connsiteY49" fmla="*/ 154745 h 6400800"/>
              <a:gd name="connsiteX50" fmla="*/ 576775 w 5134708"/>
              <a:gd name="connsiteY50" fmla="*/ 140677 h 6400800"/>
              <a:gd name="connsiteX51" fmla="*/ 576775 w 5134708"/>
              <a:gd name="connsiteY51" fmla="*/ 140677 h 6400800"/>
              <a:gd name="connsiteX52" fmla="*/ 478301 w 5134708"/>
              <a:gd name="connsiteY52" fmla="*/ 70339 h 6400800"/>
              <a:gd name="connsiteX53" fmla="*/ 478301 w 5134708"/>
              <a:gd name="connsiteY53" fmla="*/ 70339 h 6400800"/>
              <a:gd name="connsiteX54" fmla="*/ 351692 w 5134708"/>
              <a:gd name="connsiteY54" fmla="*/ 126609 h 6400800"/>
              <a:gd name="connsiteX55" fmla="*/ 309489 w 5134708"/>
              <a:gd name="connsiteY55" fmla="*/ 211015 h 6400800"/>
              <a:gd name="connsiteX56" fmla="*/ 182880 w 5134708"/>
              <a:gd name="connsiteY56" fmla="*/ 323557 h 6400800"/>
              <a:gd name="connsiteX57" fmla="*/ 267286 w 5134708"/>
              <a:gd name="connsiteY57" fmla="*/ 450166 h 6400800"/>
              <a:gd name="connsiteX58" fmla="*/ 407963 w 5134708"/>
              <a:gd name="connsiteY58" fmla="*/ 520505 h 6400800"/>
              <a:gd name="connsiteX59" fmla="*/ 464234 w 5134708"/>
              <a:gd name="connsiteY59" fmla="*/ 647114 h 6400800"/>
              <a:gd name="connsiteX60" fmla="*/ 506437 w 5134708"/>
              <a:gd name="connsiteY60" fmla="*/ 759655 h 6400800"/>
              <a:gd name="connsiteX61" fmla="*/ 590843 w 5134708"/>
              <a:gd name="connsiteY61" fmla="*/ 801859 h 6400800"/>
              <a:gd name="connsiteX62" fmla="*/ 562708 w 5134708"/>
              <a:gd name="connsiteY62" fmla="*/ 928468 h 6400800"/>
              <a:gd name="connsiteX63" fmla="*/ 618978 w 5134708"/>
              <a:gd name="connsiteY63" fmla="*/ 1055077 h 6400800"/>
              <a:gd name="connsiteX64" fmla="*/ 520504 w 5134708"/>
              <a:gd name="connsiteY64" fmla="*/ 1167619 h 6400800"/>
              <a:gd name="connsiteX65" fmla="*/ 436098 w 5134708"/>
              <a:gd name="connsiteY65" fmla="*/ 1280160 h 6400800"/>
              <a:gd name="connsiteX66" fmla="*/ 436098 w 5134708"/>
              <a:gd name="connsiteY66" fmla="*/ 1280160 h 6400800"/>
              <a:gd name="connsiteX67" fmla="*/ 506437 w 5134708"/>
              <a:gd name="connsiteY67" fmla="*/ 1575582 h 6400800"/>
              <a:gd name="connsiteX68" fmla="*/ 576775 w 5134708"/>
              <a:gd name="connsiteY68" fmla="*/ 1617785 h 6400800"/>
              <a:gd name="connsiteX69" fmla="*/ 590843 w 5134708"/>
              <a:gd name="connsiteY69" fmla="*/ 1702191 h 6400800"/>
              <a:gd name="connsiteX70" fmla="*/ 562708 w 5134708"/>
              <a:gd name="connsiteY70" fmla="*/ 1730326 h 6400800"/>
              <a:gd name="connsiteX71" fmla="*/ 464234 w 5134708"/>
              <a:gd name="connsiteY71" fmla="*/ 1716259 h 6400800"/>
              <a:gd name="connsiteX72" fmla="*/ 407963 w 5134708"/>
              <a:gd name="connsiteY72" fmla="*/ 1772529 h 6400800"/>
              <a:gd name="connsiteX73" fmla="*/ 239151 w 5134708"/>
              <a:gd name="connsiteY73" fmla="*/ 1645920 h 6400800"/>
              <a:gd name="connsiteX74" fmla="*/ 281354 w 5134708"/>
              <a:gd name="connsiteY74" fmla="*/ 1603717 h 6400800"/>
              <a:gd name="connsiteX75" fmla="*/ 225083 w 5134708"/>
              <a:gd name="connsiteY75" fmla="*/ 1631852 h 6400800"/>
              <a:gd name="connsiteX76" fmla="*/ 211015 w 5134708"/>
              <a:gd name="connsiteY76" fmla="*/ 1603717 h 6400800"/>
              <a:gd name="connsiteX77" fmla="*/ 253218 w 5134708"/>
              <a:gd name="connsiteY77" fmla="*/ 1561514 h 6400800"/>
              <a:gd name="connsiteX78" fmla="*/ 98474 w 5134708"/>
              <a:gd name="connsiteY78" fmla="*/ 1547446 h 6400800"/>
              <a:gd name="connsiteX79" fmla="*/ 56271 w 5134708"/>
              <a:gd name="connsiteY79" fmla="*/ 1603717 h 6400800"/>
              <a:gd name="connsiteX80" fmla="*/ 70338 w 5134708"/>
              <a:gd name="connsiteY80" fmla="*/ 1688123 h 6400800"/>
              <a:gd name="connsiteX81" fmla="*/ 0 w 5134708"/>
              <a:gd name="connsiteY81" fmla="*/ 1702191 h 6400800"/>
              <a:gd name="connsiteX82" fmla="*/ 98474 w 5134708"/>
              <a:gd name="connsiteY82" fmla="*/ 1730326 h 6400800"/>
              <a:gd name="connsiteX83" fmla="*/ 42203 w 5134708"/>
              <a:gd name="connsiteY83" fmla="*/ 1899139 h 6400800"/>
              <a:gd name="connsiteX84" fmla="*/ 14068 w 5134708"/>
              <a:gd name="connsiteY84" fmla="*/ 1955409 h 6400800"/>
              <a:gd name="connsiteX85" fmla="*/ 84406 w 5134708"/>
              <a:gd name="connsiteY85" fmla="*/ 1969477 h 6400800"/>
              <a:gd name="connsiteX86" fmla="*/ 168812 w 5134708"/>
              <a:gd name="connsiteY86" fmla="*/ 2039815 h 6400800"/>
              <a:gd name="connsiteX87" fmla="*/ 126609 w 5134708"/>
              <a:gd name="connsiteY87" fmla="*/ 2110154 h 6400800"/>
              <a:gd name="connsiteX88" fmla="*/ 126609 w 5134708"/>
              <a:gd name="connsiteY88" fmla="*/ 2110154 h 6400800"/>
              <a:gd name="connsiteX89" fmla="*/ 239151 w 5134708"/>
              <a:gd name="connsiteY89" fmla="*/ 2222695 h 6400800"/>
              <a:gd name="connsiteX90" fmla="*/ 323557 w 5134708"/>
              <a:gd name="connsiteY90" fmla="*/ 2307102 h 6400800"/>
              <a:gd name="connsiteX91" fmla="*/ 407963 w 5134708"/>
              <a:gd name="connsiteY91" fmla="*/ 2349305 h 6400800"/>
              <a:gd name="connsiteX92" fmla="*/ 407963 w 5134708"/>
              <a:gd name="connsiteY92" fmla="*/ 2349305 h 6400800"/>
              <a:gd name="connsiteX93" fmla="*/ 618978 w 5134708"/>
              <a:gd name="connsiteY93" fmla="*/ 2461846 h 6400800"/>
              <a:gd name="connsiteX94" fmla="*/ 689317 w 5134708"/>
              <a:gd name="connsiteY94" fmla="*/ 2461846 h 6400800"/>
              <a:gd name="connsiteX95" fmla="*/ 815926 w 5134708"/>
              <a:gd name="connsiteY95" fmla="*/ 2447779 h 6400800"/>
              <a:gd name="connsiteX96" fmla="*/ 1209821 w 5134708"/>
              <a:gd name="connsiteY96" fmla="*/ 2743200 h 6400800"/>
              <a:gd name="connsiteX97" fmla="*/ 1139483 w 5134708"/>
              <a:gd name="connsiteY97" fmla="*/ 2785403 h 6400800"/>
              <a:gd name="connsiteX98" fmla="*/ 1111348 w 5134708"/>
              <a:gd name="connsiteY98" fmla="*/ 2926080 h 6400800"/>
              <a:gd name="connsiteX99" fmla="*/ 1041009 w 5134708"/>
              <a:gd name="connsiteY99" fmla="*/ 3080825 h 6400800"/>
              <a:gd name="connsiteX100" fmla="*/ 956603 w 5134708"/>
              <a:gd name="connsiteY100" fmla="*/ 3137095 h 6400800"/>
              <a:gd name="connsiteX101" fmla="*/ 872197 w 5134708"/>
              <a:gd name="connsiteY101" fmla="*/ 3094892 h 6400800"/>
              <a:gd name="connsiteX102" fmla="*/ 858129 w 5134708"/>
              <a:gd name="connsiteY102" fmla="*/ 3249637 h 6400800"/>
              <a:gd name="connsiteX103" fmla="*/ 928468 w 5134708"/>
              <a:gd name="connsiteY103" fmla="*/ 3249637 h 6400800"/>
              <a:gd name="connsiteX104" fmla="*/ 886264 w 5134708"/>
              <a:gd name="connsiteY104" fmla="*/ 3348111 h 6400800"/>
              <a:gd name="connsiteX105" fmla="*/ 956603 w 5134708"/>
              <a:gd name="connsiteY105" fmla="*/ 3418449 h 6400800"/>
              <a:gd name="connsiteX106" fmla="*/ 1069144 w 5134708"/>
              <a:gd name="connsiteY106" fmla="*/ 3502855 h 6400800"/>
              <a:gd name="connsiteX107" fmla="*/ 1111348 w 5134708"/>
              <a:gd name="connsiteY107" fmla="*/ 3573194 h 6400800"/>
              <a:gd name="connsiteX108" fmla="*/ 1055077 w 5134708"/>
              <a:gd name="connsiteY108" fmla="*/ 3742006 h 6400800"/>
              <a:gd name="connsiteX109" fmla="*/ 998806 w 5134708"/>
              <a:gd name="connsiteY109" fmla="*/ 3910819 h 6400800"/>
              <a:gd name="connsiteX110" fmla="*/ 1083212 w 5134708"/>
              <a:gd name="connsiteY110" fmla="*/ 4051495 h 6400800"/>
              <a:gd name="connsiteX111" fmla="*/ 1252024 w 5134708"/>
              <a:gd name="connsiteY111" fmla="*/ 4051495 h 6400800"/>
              <a:gd name="connsiteX112" fmla="*/ 1336431 w 5134708"/>
              <a:gd name="connsiteY112" fmla="*/ 4234375 h 6400800"/>
              <a:gd name="connsiteX113" fmla="*/ 1505243 w 5134708"/>
              <a:gd name="connsiteY113" fmla="*/ 4234375 h 6400800"/>
              <a:gd name="connsiteX114" fmla="*/ 1589649 w 5134708"/>
              <a:gd name="connsiteY114" fmla="*/ 4318782 h 6400800"/>
              <a:gd name="connsiteX115" fmla="*/ 1589649 w 5134708"/>
              <a:gd name="connsiteY115" fmla="*/ 4318782 h 6400800"/>
              <a:gd name="connsiteX116" fmla="*/ 1505243 w 5134708"/>
              <a:gd name="connsiteY116" fmla="*/ 4445391 h 6400800"/>
              <a:gd name="connsiteX117" fmla="*/ 1420837 w 5134708"/>
              <a:gd name="connsiteY117" fmla="*/ 4515729 h 6400800"/>
              <a:gd name="connsiteX118" fmla="*/ 1252024 w 5134708"/>
              <a:gd name="connsiteY118" fmla="*/ 4487594 h 6400800"/>
              <a:gd name="connsiteX119" fmla="*/ 1181686 w 5134708"/>
              <a:gd name="connsiteY119" fmla="*/ 4586068 h 6400800"/>
              <a:gd name="connsiteX120" fmla="*/ 1181686 w 5134708"/>
              <a:gd name="connsiteY120" fmla="*/ 4586068 h 6400800"/>
              <a:gd name="connsiteX121" fmla="*/ 1055077 w 5134708"/>
              <a:gd name="connsiteY121" fmla="*/ 4712677 h 6400800"/>
              <a:gd name="connsiteX122" fmla="*/ 1026941 w 5134708"/>
              <a:gd name="connsiteY122" fmla="*/ 4811151 h 6400800"/>
              <a:gd name="connsiteX123" fmla="*/ 956603 w 5134708"/>
              <a:gd name="connsiteY123" fmla="*/ 4754880 h 6400800"/>
              <a:gd name="connsiteX124" fmla="*/ 942535 w 5134708"/>
              <a:gd name="connsiteY124" fmla="*/ 4825219 h 6400800"/>
              <a:gd name="connsiteX125" fmla="*/ 745588 w 5134708"/>
              <a:gd name="connsiteY125" fmla="*/ 4923692 h 6400800"/>
              <a:gd name="connsiteX126" fmla="*/ 647114 w 5134708"/>
              <a:gd name="connsiteY126" fmla="*/ 5064369 h 6400800"/>
              <a:gd name="connsiteX127" fmla="*/ 675249 w 5134708"/>
              <a:gd name="connsiteY127" fmla="*/ 5190979 h 6400800"/>
              <a:gd name="connsiteX128" fmla="*/ 548640 w 5134708"/>
              <a:gd name="connsiteY128" fmla="*/ 5106572 h 6400800"/>
              <a:gd name="connsiteX129" fmla="*/ 548640 w 5134708"/>
              <a:gd name="connsiteY129" fmla="*/ 5106572 h 6400800"/>
              <a:gd name="connsiteX130" fmla="*/ 450166 w 5134708"/>
              <a:gd name="connsiteY130" fmla="*/ 5176911 h 6400800"/>
              <a:gd name="connsiteX131" fmla="*/ 590843 w 5134708"/>
              <a:gd name="connsiteY131" fmla="*/ 5613009 h 6400800"/>
              <a:gd name="connsiteX132" fmla="*/ 590843 w 5134708"/>
              <a:gd name="connsiteY132" fmla="*/ 5711483 h 6400800"/>
              <a:gd name="connsiteX133" fmla="*/ 661181 w 5134708"/>
              <a:gd name="connsiteY133" fmla="*/ 5852160 h 6400800"/>
              <a:gd name="connsiteX134" fmla="*/ 759655 w 5134708"/>
              <a:gd name="connsiteY134" fmla="*/ 5852160 h 6400800"/>
              <a:gd name="connsiteX135" fmla="*/ 872197 w 5134708"/>
              <a:gd name="connsiteY135" fmla="*/ 6077243 h 6400800"/>
              <a:gd name="connsiteX136" fmla="*/ 970671 w 5134708"/>
              <a:gd name="connsiteY136" fmla="*/ 6161649 h 6400800"/>
              <a:gd name="connsiteX137" fmla="*/ 1055077 w 5134708"/>
              <a:gd name="connsiteY137" fmla="*/ 6400800 h 6400800"/>
              <a:gd name="connsiteX138" fmla="*/ 1209821 w 5134708"/>
              <a:gd name="connsiteY138" fmla="*/ 6302326 h 6400800"/>
              <a:gd name="connsiteX139" fmla="*/ 1308295 w 5134708"/>
              <a:gd name="connsiteY139" fmla="*/ 6147582 h 6400800"/>
              <a:gd name="connsiteX140" fmla="*/ 1364566 w 5134708"/>
              <a:gd name="connsiteY140" fmla="*/ 6203852 h 6400800"/>
              <a:gd name="connsiteX141" fmla="*/ 1364566 w 5134708"/>
              <a:gd name="connsiteY141" fmla="*/ 6203852 h 6400800"/>
              <a:gd name="connsiteX142" fmla="*/ 1378634 w 5134708"/>
              <a:gd name="connsiteY142" fmla="*/ 6147582 h 6400800"/>
              <a:gd name="connsiteX143" fmla="*/ 1448972 w 5134708"/>
              <a:gd name="connsiteY143" fmla="*/ 6119446 h 6400800"/>
              <a:gd name="connsiteX144" fmla="*/ 1448972 w 5134708"/>
              <a:gd name="connsiteY144" fmla="*/ 6119446 h 6400800"/>
              <a:gd name="connsiteX145" fmla="*/ 1434904 w 5134708"/>
              <a:gd name="connsiteY145" fmla="*/ 6035040 h 6400800"/>
              <a:gd name="connsiteX146" fmla="*/ 1434904 w 5134708"/>
              <a:gd name="connsiteY146" fmla="*/ 5894363 h 6400800"/>
              <a:gd name="connsiteX147" fmla="*/ 1575581 w 5134708"/>
              <a:gd name="connsiteY147" fmla="*/ 5908431 h 6400800"/>
              <a:gd name="connsiteX148" fmla="*/ 1603717 w 5134708"/>
              <a:gd name="connsiteY148" fmla="*/ 5781822 h 6400800"/>
              <a:gd name="connsiteX149" fmla="*/ 1547446 w 5134708"/>
              <a:gd name="connsiteY149" fmla="*/ 5711483 h 6400800"/>
              <a:gd name="connsiteX150" fmla="*/ 1533378 w 5134708"/>
              <a:gd name="connsiteY150" fmla="*/ 5570806 h 6400800"/>
              <a:gd name="connsiteX151" fmla="*/ 1603717 w 5134708"/>
              <a:gd name="connsiteY151" fmla="*/ 5514535 h 6400800"/>
              <a:gd name="connsiteX152" fmla="*/ 1519311 w 5134708"/>
              <a:gd name="connsiteY152" fmla="*/ 5500468 h 6400800"/>
              <a:gd name="connsiteX153" fmla="*/ 1617784 w 5134708"/>
              <a:gd name="connsiteY153" fmla="*/ 5359791 h 6400800"/>
              <a:gd name="connsiteX154" fmla="*/ 2110154 w 5134708"/>
              <a:gd name="connsiteY154" fmla="*/ 5753686 h 6400800"/>
              <a:gd name="connsiteX155" fmla="*/ 2110154 w 5134708"/>
              <a:gd name="connsiteY155" fmla="*/ 5514535 h 6400800"/>
              <a:gd name="connsiteX156" fmla="*/ 2236763 w 5134708"/>
              <a:gd name="connsiteY156" fmla="*/ 5317588 h 6400800"/>
              <a:gd name="connsiteX157" fmla="*/ 2363372 w 5134708"/>
              <a:gd name="connsiteY157" fmla="*/ 5345723 h 6400800"/>
              <a:gd name="connsiteX158" fmla="*/ 2518117 w 5134708"/>
              <a:gd name="connsiteY158" fmla="*/ 5331655 h 6400800"/>
              <a:gd name="connsiteX159" fmla="*/ 2532184 w 5134708"/>
              <a:gd name="connsiteY159" fmla="*/ 5247249 h 6400800"/>
              <a:gd name="connsiteX160" fmla="*/ 2532184 w 5134708"/>
              <a:gd name="connsiteY160" fmla="*/ 5219114 h 6400800"/>
              <a:gd name="connsiteX161" fmla="*/ 2672861 w 5134708"/>
              <a:gd name="connsiteY161" fmla="*/ 5106572 h 6400800"/>
              <a:gd name="connsiteX162" fmla="*/ 2827606 w 5134708"/>
              <a:gd name="connsiteY162" fmla="*/ 5036234 h 6400800"/>
              <a:gd name="connsiteX163" fmla="*/ 2729132 w 5134708"/>
              <a:gd name="connsiteY163" fmla="*/ 4923692 h 6400800"/>
              <a:gd name="connsiteX164" fmla="*/ 2743200 w 5134708"/>
              <a:gd name="connsiteY164" fmla="*/ 4853354 h 6400800"/>
              <a:gd name="connsiteX165" fmla="*/ 2841674 w 5134708"/>
              <a:gd name="connsiteY165" fmla="*/ 4825219 h 6400800"/>
              <a:gd name="connsiteX166" fmla="*/ 2827606 w 5134708"/>
              <a:gd name="connsiteY166" fmla="*/ 4740812 h 6400800"/>
              <a:gd name="connsiteX167" fmla="*/ 3179298 w 5134708"/>
              <a:gd name="connsiteY167" fmla="*/ 4740812 h 6400800"/>
              <a:gd name="connsiteX168" fmla="*/ 3123028 w 5134708"/>
              <a:gd name="connsiteY168" fmla="*/ 4586068 h 6400800"/>
              <a:gd name="connsiteX169" fmla="*/ 3207434 w 5134708"/>
              <a:gd name="connsiteY169" fmla="*/ 4501662 h 6400800"/>
              <a:gd name="connsiteX170" fmla="*/ 3207434 w 5134708"/>
              <a:gd name="connsiteY170" fmla="*/ 4360985 h 6400800"/>
              <a:gd name="connsiteX171" fmla="*/ 3151163 w 5134708"/>
              <a:gd name="connsiteY171" fmla="*/ 4248443 h 6400800"/>
              <a:gd name="connsiteX172" fmla="*/ 3094892 w 5134708"/>
              <a:gd name="connsiteY172" fmla="*/ 4290646 h 6400800"/>
              <a:gd name="connsiteX173" fmla="*/ 3094892 w 5134708"/>
              <a:gd name="connsiteY173" fmla="*/ 4079631 h 6400800"/>
              <a:gd name="connsiteX174" fmla="*/ 3123028 w 5134708"/>
              <a:gd name="connsiteY174" fmla="*/ 4051495 h 6400800"/>
              <a:gd name="connsiteX175" fmla="*/ 3066757 w 5134708"/>
              <a:gd name="connsiteY175" fmla="*/ 3967089 h 6400800"/>
              <a:gd name="connsiteX176" fmla="*/ 3066757 w 5134708"/>
              <a:gd name="connsiteY176" fmla="*/ 3812345 h 6400800"/>
              <a:gd name="connsiteX177" fmla="*/ 3024554 w 5134708"/>
              <a:gd name="connsiteY177" fmla="*/ 3727939 h 6400800"/>
              <a:gd name="connsiteX178" fmla="*/ 3024554 w 5134708"/>
              <a:gd name="connsiteY178" fmla="*/ 3671668 h 6400800"/>
              <a:gd name="connsiteX179" fmla="*/ 3151163 w 5134708"/>
              <a:gd name="connsiteY179" fmla="*/ 3545059 h 6400800"/>
              <a:gd name="connsiteX180" fmla="*/ 3319975 w 5134708"/>
              <a:gd name="connsiteY180" fmla="*/ 3559126 h 6400800"/>
              <a:gd name="connsiteX181" fmla="*/ 3404381 w 5134708"/>
              <a:gd name="connsiteY181" fmla="*/ 3657600 h 6400800"/>
              <a:gd name="connsiteX182" fmla="*/ 3488788 w 5134708"/>
              <a:gd name="connsiteY182" fmla="*/ 3699803 h 6400800"/>
              <a:gd name="connsiteX183" fmla="*/ 3615397 w 5134708"/>
              <a:gd name="connsiteY183" fmla="*/ 3699803 h 6400800"/>
              <a:gd name="connsiteX184" fmla="*/ 3727938 w 5134708"/>
              <a:gd name="connsiteY184" fmla="*/ 3882683 h 6400800"/>
              <a:gd name="connsiteX185" fmla="*/ 3756074 w 5134708"/>
              <a:gd name="connsiteY185" fmla="*/ 4121834 h 6400800"/>
              <a:gd name="connsiteX186" fmla="*/ 3840480 w 5134708"/>
              <a:gd name="connsiteY186" fmla="*/ 4220308 h 6400800"/>
              <a:gd name="connsiteX187" fmla="*/ 4192172 w 5134708"/>
              <a:gd name="connsiteY187" fmla="*/ 4248443 h 6400800"/>
              <a:gd name="connsiteX188" fmla="*/ 4459458 w 5134708"/>
              <a:gd name="connsiteY188" fmla="*/ 4234375 h 6400800"/>
              <a:gd name="connsiteX189" fmla="*/ 4557932 w 5134708"/>
              <a:gd name="connsiteY189" fmla="*/ 4234375 h 6400800"/>
              <a:gd name="connsiteX190" fmla="*/ 4557932 w 5134708"/>
              <a:gd name="connsiteY190" fmla="*/ 4023360 h 6400800"/>
              <a:gd name="connsiteX191" fmla="*/ 4600135 w 5134708"/>
              <a:gd name="connsiteY191" fmla="*/ 3868615 h 6400800"/>
              <a:gd name="connsiteX192" fmla="*/ 4572000 w 5134708"/>
              <a:gd name="connsiteY192" fmla="*/ 3601329 h 6400800"/>
              <a:gd name="connsiteX193" fmla="*/ 4600135 w 5134708"/>
              <a:gd name="connsiteY193" fmla="*/ 3516923 h 6400800"/>
              <a:gd name="connsiteX194" fmla="*/ 4417255 w 5134708"/>
              <a:gd name="connsiteY194" fmla="*/ 3460652 h 6400800"/>
              <a:gd name="connsiteX195" fmla="*/ 4473526 w 5134708"/>
              <a:gd name="connsiteY195" fmla="*/ 3319975 h 6400800"/>
              <a:gd name="connsiteX196" fmla="*/ 4403188 w 5134708"/>
              <a:gd name="connsiteY196" fmla="*/ 3263705 h 6400800"/>
              <a:gd name="connsiteX197" fmla="*/ 4445391 w 5134708"/>
              <a:gd name="connsiteY197" fmla="*/ 3123028 h 6400800"/>
              <a:gd name="connsiteX198" fmla="*/ 4572000 w 5134708"/>
              <a:gd name="connsiteY198" fmla="*/ 3179299 h 6400800"/>
              <a:gd name="connsiteX199" fmla="*/ 4684541 w 5134708"/>
              <a:gd name="connsiteY199" fmla="*/ 3038622 h 6400800"/>
              <a:gd name="connsiteX200" fmla="*/ 4783015 w 5134708"/>
              <a:gd name="connsiteY200" fmla="*/ 3137095 h 6400800"/>
              <a:gd name="connsiteX201" fmla="*/ 4811151 w 5134708"/>
              <a:gd name="connsiteY201" fmla="*/ 3249637 h 6400800"/>
              <a:gd name="connsiteX202" fmla="*/ 4867421 w 5134708"/>
              <a:gd name="connsiteY202" fmla="*/ 3193366 h 6400800"/>
              <a:gd name="connsiteX203" fmla="*/ 4923692 w 5134708"/>
              <a:gd name="connsiteY203" fmla="*/ 3235569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5134708" h="6400800">
                <a:moveTo>
                  <a:pt x="4923692" y="3235569"/>
                </a:moveTo>
                <a:lnTo>
                  <a:pt x="5008098" y="2912012"/>
                </a:lnTo>
                <a:lnTo>
                  <a:pt x="5134708" y="2799471"/>
                </a:lnTo>
                <a:lnTo>
                  <a:pt x="5106572" y="2644726"/>
                </a:lnTo>
                <a:lnTo>
                  <a:pt x="5078437" y="2574388"/>
                </a:lnTo>
                <a:lnTo>
                  <a:pt x="5008098" y="2504049"/>
                </a:lnTo>
                <a:lnTo>
                  <a:pt x="5036234" y="2433711"/>
                </a:lnTo>
                <a:lnTo>
                  <a:pt x="4937760" y="2475914"/>
                </a:lnTo>
                <a:lnTo>
                  <a:pt x="4895557" y="2405575"/>
                </a:lnTo>
                <a:lnTo>
                  <a:pt x="4951828" y="2518117"/>
                </a:lnTo>
                <a:lnTo>
                  <a:pt x="4909624" y="2560320"/>
                </a:lnTo>
                <a:lnTo>
                  <a:pt x="4783015" y="2504049"/>
                </a:lnTo>
                <a:lnTo>
                  <a:pt x="4797083" y="2419643"/>
                </a:lnTo>
                <a:lnTo>
                  <a:pt x="4572000" y="2419643"/>
                </a:lnTo>
                <a:lnTo>
                  <a:pt x="4529797" y="2489982"/>
                </a:lnTo>
                <a:lnTo>
                  <a:pt x="4529797" y="2405575"/>
                </a:lnTo>
                <a:lnTo>
                  <a:pt x="4262511" y="2335237"/>
                </a:lnTo>
                <a:lnTo>
                  <a:pt x="4234375" y="2208628"/>
                </a:lnTo>
                <a:lnTo>
                  <a:pt x="3798277" y="2110154"/>
                </a:lnTo>
                <a:lnTo>
                  <a:pt x="3559126" y="2124222"/>
                </a:lnTo>
                <a:lnTo>
                  <a:pt x="3376246" y="2039815"/>
                </a:lnTo>
                <a:lnTo>
                  <a:pt x="3221501" y="2067951"/>
                </a:lnTo>
                <a:lnTo>
                  <a:pt x="3137095" y="1969477"/>
                </a:lnTo>
                <a:lnTo>
                  <a:pt x="3080824" y="2011680"/>
                </a:lnTo>
                <a:lnTo>
                  <a:pt x="2996418" y="1969477"/>
                </a:lnTo>
                <a:lnTo>
                  <a:pt x="2940148" y="1997612"/>
                </a:lnTo>
                <a:lnTo>
                  <a:pt x="2546252" y="1856935"/>
                </a:lnTo>
                <a:lnTo>
                  <a:pt x="2278966" y="1842868"/>
                </a:lnTo>
                <a:lnTo>
                  <a:pt x="2447778" y="1603717"/>
                </a:lnTo>
                <a:lnTo>
                  <a:pt x="2475914" y="1477108"/>
                </a:lnTo>
                <a:lnTo>
                  <a:pt x="2644726" y="1336431"/>
                </a:lnTo>
                <a:lnTo>
                  <a:pt x="2644726" y="1237957"/>
                </a:lnTo>
                <a:lnTo>
                  <a:pt x="2644726" y="1237957"/>
                </a:lnTo>
                <a:lnTo>
                  <a:pt x="2574388" y="1111348"/>
                </a:lnTo>
                <a:lnTo>
                  <a:pt x="2518117" y="745588"/>
                </a:lnTo>
                <a:lnTo>
                  <a:pt x="2405575" y="633046"/>
                </a:lnTo>
                <a:lnTo>
                  <a:pt x="2293034" y="562708"/>
                </a:lnTo>
                <a:lnTo>
                  <a:pt x="2067951" y="436099"/>
                </a:lnTo>
                <a:lnTo>
                  <a:pt x="1856935" y="422031"/>
                </a:lnTo>
                <a:lnTo>
                  <a:pt x="1744394" y="422031"/>
                </a:lnTo>
                <a:lnTo>
                  <a:pt x="1688123" y="351692"/>
                </a:lnTo>
                <a:lnTo>
                  <a:pt x="1702191" y="253219"/>
                </a:lnTo>
                <a:lnTo>
                  <a:pt x="1688123" y="168812"/>
                </a:lnTo>
                <a:lnTo>
                  <a:pt x="1477108" y="154745"/>
                </a:lnTo>
                <a:lnTo>
                  <a:pt x="1322363" y="140677"/>
                </a:lnTo>
                <a:lnTo>
                  <a:pt x="1209821" y="84406"/>
                </a:lnTo>
                <a:lnTo>
                  <a:pt x="1055077" y="0"/>
                </a:lnTo>
                <a:lnTo>
                  <a:pt x="956603" y="112542"/>
                </a:lnTo>
                <a:lnTo>
                  <a:pt x="872197" y="98474"/>
                </a:lnTo>
                <a:lnTo>
                  <a:pt x="759655" y="154745"/>
                </a:lnTo>
                <a:lnTo>
                  <a:pt x="576775" y="140677"/>
                </a:lnTo>
                <a:lnTo>
                  <a:pt x="576775" y="140677"/>
                </a:lnTo>
                <a:lnTo>
                  <a:pt x="478301" y="70339"/>
                </a:lnTo>
                <a:lnTo>
                  <a:pt x="478301" y="70339"/>
                </a:lnTo>
                <a:lnTo>
                  <a:pt x="351692" y="126609"/>
                </a:lnTo>
                <a:lnTo>
                  <a:pt x="309489" y="211015"/>
                </a:lnTo>
                <a:lnTo>
                  <a:pt x="182880" y="323557"/>
                </a:lnTo>
                <a:lnTo>
                  <a:pt x="267286" y="450166"/>
                </a:lnTo>
                <a:lnTo>
                  <a:pt x="407963" y="520505"/>
                </a:lnTo>
                <a:lnTo>
                  <a:pt x="464234" y="647114"/>
                </a:lnTo>
                <a:lnTo>
                  <a:pt x="506437" y="759655"/>
                </a:lnTo>
                <a:lnTo>
                  <a:pt x="590843" y="801859"/>
                </a:lnTo>
                <a:lnTo>
                  <a:pt x="562708" y="928468"/>
                </a:lnTo>
                <a:lnTo>
                  <a:pt x="618978" y="1055077"/>
                </a:lnTo>
                <a:lnTo>
                  <a:pt x="520504" y="1167619"/>
                </a:lnTo>
                <a:lnTo>
                  <a:pt x="436098" y="1280160"/>
                </a:lnTo>
                <a:lnTo>
                  <a:pt x="436098" y="1280160"/>
                </a:lnTo>
                <a:lnTo>
                  <a:pt x="506437" y="1575582"/>
                </a:lnTo>
                <a:lnTo>
                  <a:pt x="576775" y="1617785"/>
                </a:lnTo>
                <a:lnTo>
                  <a:pt x="590843" y="1702191"/>
                </a:lnTo>
                <a:lnTo>
                  <a:pt x="562708" y="1730326"/>
                </a:lnTo>
                <a:lnTo>
                  <a:pt x="464234" y="1716259"/>
                </a:lnTo>
                <a:lnTo>
                  <a:pt x="407963" y="1772529"/>
                </a:lnTo>
                <a:lnTo>
                  <a:pt x="239151" y="1645920"/>
                </a:lnTo>
                <a:lnTo>
                  <a:pt x="281354" y="1603717"/>
                </a:lnTo>
                <a:lnTo>
                  <a:pt x="225083" y="1631852"/>
                </a:lnTo>
                <a:lnTo>
                  <a:pt x="211015" y="1603717"/>
                </a:lnTo>
                <a:lnTo>
                  <a:pt x="253218" y="1561514"/>
                </a:lnTo>
                <a:lnTo>
                  <a:pt x="98474" y="1547446"/>
                </a:lnTo>
                <a:lnTo>
                  <a:pt x="56271" y="1603717"/>
                </a:lnTo>
                <a:lnTo>
                  <a:pt x="70338" y="1688123"/>
                </a:lnTo>
                <a:lnTo>
                  <a:pt x="0" y="1702191"/>
                </a:lnTo>
                <a:lnTo>
                  <a:pt x="98474" y="1730326"/>
                </a:lnTo>
                <a:lnTo>
                  <a:pt x="42203" y="1899139"/>
                </a:lnTo>
                <a:lnTo>
                  <a:pt x="14068" y="1955409"/>
                </a:lnTo>
                <a:lnTo>
                  <a:pt x="84406" y="1969477"/>
                </a:lnTo>
                <a:lnTo>
                  <a:pt x="168812" y="2039815"/>
                </a:lnTo>
                <a:lnTo>
                  <a:pt x="126609" y="2110154"/>
                </a:lnTo>
                <a:lnTo>
                  <a:pt x="126609" y="2110154"/>
                </a:lnTo>
                <a:lnTo>
                  <a:pt x="239151" y="2222695"/>
                </a:lnTo>
                <a:lnTo>
                  <a:pt x="323557" y="2307102"/>
                </a:lnTo>
                <a:lnTo>
                  <a:pt x="407963" y="2349305"/>
                </a:lnTo>
                <a:lnTo>
                  <a:pt x="407963" y="2349305"/>
                </a:lnTo>
                <a:lnTo>
                  <a:pt x="618978" y="2461846"/>
                </a:lnTo>
                <a:lnTo>
                  <a:pt x="689317" y="2461846"/>
                </a:lnTo>
                <a:lnTo>
                  <a:pt x="815926" y="2447779"/>
                </a:lnTo>
                <a:lnTo>
                  <a:pt x="1209821" y="2743200"/>
                </a:lnTo>
                <a:lnTo>
                  <a:pt x="1139483" y="2785403"/>
                </a:lnTo>
                <a:lnTo>
                  <a:pt x="1111348" y="2926080"/>
                </a:lnTo>
                <a:lnTo>
                  <a:pt x="1041009" y="3080825"/>
                </a:lnTo>
                <a:lnTo>
                  <a:pt x="956603" y="3137095"/>
                </a:lnTo>
                <a:lnTo>
                  <a:pt x="872197" y="3094892"/>
                </a:lnTo>
                <a:lnTo>
                  <a:pt x="858129" y="3249637"/>
                </a:lnTo>
                <a:lnTo>
                  <a:pt x="928468" y="3249637"/>
                </a:lnTo>
                <a:lnTo>
                  <a:pt x="886264" y="3348111"/>
                </a:lnTo>
                <a:lnTo>
                  <a:pt x="956603" y="3418449"/>
                </a:lnTo>
                <a:lnTo>
                  <a:pt x="1069144" y="3502855"/>
                </a:lnTo>
                <a:lnTo>
                  <a:pt x="1111348" y="3573194"/>
                </a:lnTo>
                <a:lnTo>
                  <a:pt x="1055077" y="3742006"/>
                </a:lnTo>
                <a:lnTo>
                  <a:pt x="998806" y="3910819"/>
                </a:lnTo>
                <a:lnTo>
                  <a:pt x="1083212" y="4051495"/>
                </a:lnTo>
                <a:lnTo>
                  <a:pt x="1252024" y="4051495"/>
                </a:lnTo>
                <a:lnTo>
                  <a:pt x="1336431" y="4234375"/>
                </a:lnTo>
                <a:lnTo>
                  <a:pt x="1505243" y="4234375"/>
                </a:lnTo>
                <a:lnTo>
                  <a:pt x="1589649" y="4318782"/>
                </a:lnTo>
                <a:lnTo>
                  <a:pt x="1589649" y="4318782"/>
                </a:lnTo>
                <a:lnTo>
                  <a:pt x="1505243" y="4445391"/>
                </a:lnTo>
                <a:lnTo>
                  <a:pt x="1420837" y="4515729"/>
                </a:lnTo>
                <a:lnTo>
                  <a:pt x="1252024" y="4487594"/>
                </a:lnTo>
                <a:lnTo>
                  <a:pt x="1181686" y="4586068"/>
                </a:lnTo>
                <a:lnTo>
                  <a:pt x="1181686" y="4586068"/>
                </a:lnTo>
                <a:lnTo>
                  <a:pt x="1055077" y="4712677"/>
                </a:lnTo>
                <a:lnTo>
                  <a:pt x="1026941" y="4811151"/>
                </a:lnTo>
                <a:lnTo>
                  <a:pt x="956603" y="4754880"/>
                </a:lnTo>
                <a:lnTo>
                  <a:pt x="942535" y="4825219"/>
                </a:lnTo>
                <a:lnTo>
                  <a:pt x="745588" y="4923692"/>
                </a:lnTo>
                <a:lnTo>
                  <a:pt x="647114" y="5064369"/>
                </a:lnTo>
                <a:lnTo>
                  <a:pt x="675249" y="5190979"/>
                </a:lnTo>
                <a:lnTo>
                  <a:pt x="548640" y="5106572"/>
                </a:lnTo>
                <a:lnTo>
                  <a:pt x="548640" y="5106572"/>
                </a:lnTo>
                <a:lnTo>
                  <a:pt x="450166" y="5176911"/>
                </a:lnTo>
                <a:lnTo>
                  <a:pt x="590843" y="5613009"/>
                </a:lnTo>
                <a:lnTo>
                  <a:pt x="590843" y="5711483"/>
                </a:lnTo>
                <a:lnTo>
                  <a:pt x="661181" y="5852160"/>
                </a:lnTo>
                <a:lnTo>
                  <a:pt x="759655" y="5852160"/>
                </a:lnTo>
                <a:lnTo>
                  <a:pt x="872197" y="6077243"/>
                </a:lnTo>
                <a:lnTo>
                  <a:pt x="970671" y="6161649"/>
                </a:lnTo>
                <a:lnTo>
                  <a:pt x="1055077" y="6400800"/>
                </a:lnTo>
                <a:lnTo>
                  <a:pt x="1209821" y="6302326"/>
                </a:lnTo>
                <a:lnTo>
                  <a:pt x="1308295" y="6147582"/>
                </a:lnTo>
                <a:lnTo>
                  <a:pt x="1364566" y="6203852"/>
                </a:lnTo>
                <a:lnTo>
                  <a:pt x="1364566" y="6203852"/>
                </a:lnTo>
                <a:lnTo>
                  <a:pt x="1378634" y="6147582"/>
                </a:lnTo>
                <a:lnTo>
                  <a:pt x="1448972" y="6119446"/>
                </a:lnTo>
                <a:lnTo>
                  <a:pt x="1448972" y="6119446"/>
                </a:lnTo>
                <a:lnTo>
                  <a:pt x="1434904" y="6035040"/>
                </a:lnTo>
                <a:lnTo>
                  <a:pt x="1434904" y="5894363"/>
                </a:lnTo>
                <a:lnTo>
                  <a:pt x="1575581" y="5908431"/>
                </a:lnTo>
                <a:lnTo>
                  <a:pt x="1603717" y="5781822"/>
                </a:lnTo>
                <a:lnTo>
                  <a:pt x="1547446" y="5711483"/>
                </a:lnTo>
                <a:lnTo>
                  <a:pt x="1533378" y="5570806"/>
                </a:lnTo>
                <a:lnTo>
                  <a:pt x="1603717" y="5514535"/>
                </a:lnTo>
                <a:lnTo>
                  <a:pt x="1519311" y="5500468"/>
                </a:lnTo>
                <a:lnTo>
                  <a:pt x="1617784" y="5359791"/>
                </a:lnTo>
                <a:lnTo>
                  <a:pt x="2110154" y="5753686"/>
                </a:lnTo>
                <a:lnTo>
                  <a:pt x="2110154" y="5514535"/>
                </a:lnTo>
                <a:lnTo>
                  <a:pt x="2236763" y="5317588"/>
                </a:lnTo>
                <a:lnTo>
                  <a:pt x="2363372" y="5345723"/>
                </a:lnTo>
                <a:lnTo>
                  <a:pt x="2518117" y="5331655"/>
                </a:lnTo>
                <a:lnTo>
                  <a:pt x="2532184" y="5247249"/>
                </a:lnTo>
                <a:lnTo>
                  <a:pt x="2532184" y="5219114"/>
                </a:lnTo>
                <a:lnTo>
                  <a:pt x="2672861" y="5106572"/>
                </a:lnTo>
                <a:lnTo>
                  <a:pt x="2827606" y="5036234"/>
                </a:lnTo>
                <a:lnTo>
                  <a:pt x="2729132" y="4923692"/>
                </a:lnTo>
                <a:lnTo>
                  <a:pt x="2743200" y="4853354"/>
                </a:lnTo>
                <a:lnTo>
                  <a:pt x="2841674" y="4825219"/>
                </a:lnTo>
                <a:lnTo>
                  <a:pt x="2827606" y="4740812"/>
                </a:lnTo>
                <a:lnTo>
                  <a:pt x="3179298" y="4740812"/>
                </a:lnTo>
                <a:lnTo>
                  <a:pt x="3123028" y="4586068"/>
                </a:lnTo>
                <a:lnTo>
                  <a:pt x="3207434" y="4501662"/>
                </a:lnTo>
                <a:lnTo>
                  <a:pt x="3207434" y="4360985"/>
                </a:lnTo>
                <a:lnTo>
                  <a:pt x="3151163" y="4248443"/>
                </a:lnTo>
                <a:lnTo>
                  <a:pt x="3094892" y="4290646"/>
                </a:lnTo>
                <a:lnTo>
                  <a:pt x="3094892" y="4079631"/>
                </a:lnTo>
                <a:lnTo>
                  <a:pt x="3123028" y="4051495"/>
                </a:lnTo>
                <a:lnTo>
                  <a:pt x="3066757" y="3967089"/>
                </a:lnTo>
                <a:lnTo>
                  <a:pt x="3066757" y="3812345"/>
                </a:lnTo>
                <a:lnTo>
                  <a:pt x="3024554" y="3727939"/>
                </a:lnTo>
                <a:lnTo>
                  <a:pt x="3024554" y="3671668"/>
                </a:lnTo>
                <a:lnTo>
                  <a:pt x="3151163" y="3545059"/>
                </a:lnTo>
                <a:lnTo>
                  <a:pt x="3319975" y="3559126"/>
                </a:lnTo>
                <a:lnTo>
                  <a:pt x="3404381" y="3657600"/>
                </a:lnTo>
                <a:lnTo>
                  <a:pt x="3488788" y="3699803"/>
                </a:lnTo>
                <a:lnTo>
                  <a:pt x="3615397" y="3699803"/>
                </a:lnTo>
                <a:lnTo>
                  <a:pt x="3727938" y="3882683"/>
                </a:lnTo>
                <a:lnTo>
                  <a:pt x="3756074" y="4121834"/>
                </a:lnTo>
                <a:lnTo>
                  <a:pt x="3840480" y="4220308"/>
                </a:lnTo>
                <a:lnTo>
                  <a:pt x="4192172" y="4248443"/>
                </a:lnTo>
                <a:lnTo>
                  <a:pt x="4459458" y="4234375"/>
                </a:lnTo>
                <a:lnTo>
                  <a:pt x="4557932" y="4234375"/>
                </a:lnTo>
                <a:lnTo>
                  <a:pt x="4557932" y="4023360"/>
                </a:lnTo>
                <a:lnTo>
                  <a:pt x="4600135" y="3868615"/>
                </a:lnTo>
                <a:lnTo>
                  <a:pt x="4572000" y="3601329"/>
                </a:lnTo>
                <a:lnTo>
                  <a:pt x="4600135" y="3516923"/>
                </a:lnTo>
                <a:lnTo>
                  <a:pt x="4417255" y="3460652"/>
                </a:lnTo>
                <a:lnTo>
                  <a:pt x="4473526" y="3319975"/>
                </a:lnTo>
                <a:lnTo>
                  <a:pt x="4403188" y="3263705"/>
                </a:lnTo>
                <a:lnTo>
                  <a:pt x="4445391" y="3123028"/>
                </a:lnTo>
                <a:lnTo>
                  <a:pt x="4572000" y="3179299"/>
                </a:lnTo>
                <a:lnTo>
                  <a:pt x="4684541" y="3038622"/>
                </a:lnTo>
                <a:lnTo>
                  <a:pt x="4783015" y="3137095"/>
                </a:lnTo>
                <a:lnTo>
                  <a:pt x="4811151" y="3249637"/>
                </a:lnTo>
                <a:lnTo>
                  <a:pt x="4867421" y="3193366"/>
                </a:lnTo>
                <a:lnTo>
                  <a:pt x="4923692" y="3235569"/>
                </a:lnTo>
                <a:close/>
              </a:path>
            </a:pathLst>
          </a:custGeom>
          <a:solidFill>
            <a:srgbClr val="C5FFDF">
              <a:alpha val="32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2777334" y="1389397"/>
            <a:ext cx="1511457" cy="151145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dirty="0"/>
          </a:p>
        </p:txBody>
      </p:sp>
      <p:sp>
        <p:nvSpPr>
          <p:cNvPr id="7" name="円/楕円 6"/>
          <p:cNvSpPr/>
          <p:nvPr/>
        </p:nvSpPr>
        <p:spPr>
          <a:xfrm>
            <a:off x="2801853" y="5059938"/>
            <a:ext cx="1165552" cy="115167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p>
        </p:txBody>
      </p:sp>
      <p:sp>
        <p:nvSpPr>
          <p:cNvPr id="8" name="円/楕円 7"/>
          <p:cNvSpPr/>
          <p:nvPr/>
        </p:nvSpPr>
        <p:spPr>
          <a:xfrm>
            <a:off x="3501531" y="3582151"/>
            <a:ext cx="1369416" cy="136941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9" name="円/楕円 8"/>
          <p:cNvSpPr/>
          <p:nvPr/>
        </p:nvSpPr>
        <p:spPr>
          <a:xfrm>
            <a:off x="4464168" y="2724903"/>
            <a:ext cx="1014428" cy="10622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10" name="円/楕円 9"/>
          <p:cNvSpPr/>
          <p:nvPr/>
        </p:nvSpPr>
        <p:spPr>
          <a:xfrm>
            <a:off x="5381825" y="3576400"/>
            <a:ext cx="1013464" cy="106119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pic>
        <p:nvPicPr>
          <p:cNvPr id="22" name="図 21"/>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5102" r="100000"/>
                    </a14:imgEffect>
                  </a14:imgLayer>
                </a14:imgProps>
              </a:ext>
              <a:ext uri="{28A0092B-C50C-407E-A947-70E740481C1C}">
                <a14:useLocalDpi xmlns:a14="http://schemas.microsoft.com/office/drawing/2010/main"/>
              </a:ext>
            </a:extLst>
          </a:blip>
          <a:stretch>
            <a:fillRect/>
          </a:stretch>
        </p:blipFill>
        <p:spPr>
          <a:xfrm>
            <a:off x="4404222" y="2102625"/>
            <a:ext cx="896812" cy="1244556"/>
          </a:xfrm>
          <a:prstGeom prst="rect">
            <a:avLst/>
          </a:prstGeom>
        </p:spPr>
      </p:pic>
      <p:pic>
        <p:nvPicPr>
          <p:cNvPr id="23" name="図 2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2473749" y="4637591"/>
            <a:ext cx="1312359" cy="1312359"/>
          </a:xfrm>
          <a:prstGeom prst="rect">
            <a:avLst/>
          </a:prstGeom>
        </p:spPr>
      </p:pic>
      <p:pic>
        <p:nvPicPr>
          <p:cNvPr id="24" name="図 23"/>
          <p:cNvPicPr>
            <a:picLocks noChangeAspect="1"/>
          </p:cNvPicPr>
          <p:nvPr/>
        </p:nvPicPr>
        <p:blipFill>
          <a:blip r:embed="rId7" cstate="email">
            <a:extLst>
              <a:ext uri="{BEBA8EAE-BF5A-486C-A8C5-ECC9F3942E4B}">
                <a14:imgProps xmlns:a14="http://schemas.microsoft.com/office/drawing/2010/main">
                  <a14:imgLayer r:embed="rId8">
                    <a14:imgEffect>
                      <a14:backgroundRemoval t="0" b="97403" l="0" r="99083">
                        <a14:foregroundMark x1="36697" y1="70996" x2="36697" y2="70996"/>
                        <a14:foregroundMark x1="22936" y1="61905" x2="22936" y2="61905"/>
                        <a14:foregroundMark x1="22936" y1="82251" x2="22936" y2="82251"/>
                        <a14:foregroundMark x1="42661" y1="80519" x2="42661" y2="80519"/>
                        <a14:foregroundMark x1="85321" y1="74892" x2="85321" y2="74892"/>
                        <a14:foregroundMark x1="45872" y1="16883" x2="45872" y2="16883"/>
                        <a14:foregroundMark x1="52752" y1="18615" x2="52752" y2="18615"/>
                        <a14:foregroundMark x1="47706" y1="37662" x2="47706" y2="37662"/>
                        <a14:foregroundMark x1="40826" y1="20779" x2="40826" y2="20779"/>
                        <a14:foregroundMark x1="66514" y1="62771" x2="66514" y2="62771"/>
                        <a14:foregroundMark x1="58716" y1="59307" x2="58716" y2="59307"/>
                        <a14:foregroundMark x1="66055" y1="57576" x2="66055" y2="57576"/>
                        <a14:foregroundMark x1="64220" y1="50216" x2="70642" y2="58874"/>
                        <a14:foregroundMark x1="75229" y1="66234" x2="75229" y2="66234"/>
                        <a14:foregroundMark x1="40826" y1="63203" x2="43578" y2="42424"/>
                        <a14:foregroundMark x1="74312" y1="67965" x2="45872" y2="43723"/>
                        <a14:foregroundMark x1="27064" y1="69264" x2="53211" y2="41991"/>
                        <a14:foregroundMark x1="51835" y1="3896" x2="58257" y2="23377"/>
                      </a14:backgroundRemoval>
                    </a14:imgEffect>
                  </a14:imgLayer>
                </a14:imgProps>
              </a:ext>
              <a:ext uri="{28A0092B-C50C-407E-A947-70E740481C1C}">
                <a14:useLocalDpi xmlns:a14="http://schemas.microsoft.com/office/drawing/2010/main"/>
              </a:ext>
            </a:extLst>
          </a:blip>
          <a:stretch>
            <a:fillRect/>
          </a:stretch>
        </p:blipFill>
        <p:spPr>
          <a:xfrm>
            <a:off x="2861849" y="1043080"/>
            <a:ext cx="1252952" cy="1327668"/>
          </a:xfrm>
          <a:prstGeom prst="rect">
            <a:avLst/>
          </a:prstGeom>
        </p:spPr>
      </p:pic>
      <p:pic>
        <p:nvPicPr>
          <p:cNvPr id="25" name="図 24"/>
          <p:cNvPicPr>
            <a:picLocks noChangeAspect="1"/>
          </p:cNvPicPr>
          <p:nvPr/>
        </p:nvPicPr>
        <p:blipFill>
          <a:blip r:embed="rId9" cstate="email">
            <a:extLst>
              <a:ext uri="{BEBA8EAE-BF5A-486C-A8C5-ECC9F3942E4B}">
                <a14:imgProps xmlns:a14="http://schemas.microsoft.com/office/drawing/2010/main">
                  <a14:imgLayer r:embed="rId10">
                    <a14:imgEffect>
                      <a14:backgroundRemoval t="481" b="100000" l="0" r="100000">
                        <a14:foregroundMark x1="71901" y1="21635" x2="75620" y2="62981"/>
                        <a14:foregroundMark x1="68595" y1="77404" x2="71074" y2="55769"/>
                        <a14:foregroundMark x1="73140" y1="77885" x2="74380" y2="53365"/>
                        <a14:foregroundMark x1="90909" y1="44712" x2="76446" y2="47596"/>
                        <a14:foregroundMark x1="46281" y1="39423" x2="26033" y2="42788"/>
                        <a14:foregroundMark x1="73967" y1="14904" x2="74380" y2="32692"/>
                      </a14:backgroundRemoval>
                    </a14:imgEffect>
                  </a14:imgLayer>
                </a14:imgProps>
              </a:ext>
              <a:ext uri="{28A0092B-C50C-407E-A947-70E740481C1C}">
                <a14:useLocalDpi xmlns:a14="http://schemas.microsoft.com/office/drawing/2010/main"/>
              </a:ext>
            </a:extLst>
          </a:blip>
          <a:stretch>
            <a:fillRect/>
          </a:stretch>
        </p:blipFill>
        <p:spPr>
          <a:xfrm>
            <a:off x="5297937" y="3256002"/>
            <a:ext cx="1292923" cy="1111273"/>
          </a:xfrm>
          <a:prstGeom prst="rect">
            <a:avLst/>
          </a:prstGeom>
        </p:spPr>
      </p:pic>
      <p:pic>
        <p:nvPicPr>
          <p:cNvPr id="26" name="図 25"/>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0" b="100000" l="27679" r="70536">
                        <a14:foregroundMark x1="32143" y1="18452" x2="29911" y2="2381"/>
                      </a14:backgroundRemoval>
                    </a14:imgEffect>
                    <a14:imgEffect>
                      <a14:colorTemperature colorTemp="11200"/>
                    </a14:imgEffect>
                  </a14:imgLayer>
                </a14:imgProps>
              </a:ext>
              <a:ext uri="{28A0092B-C50C-407E-A947-70E740481C1C}">
                <a14:useLocalDpi xmlns:a14="http://schemas.microsoft.com/office/drawing/2010/main"/>
              </a:ext>
            </a:extLst>
          </a:blip>
          <a:srcRect l="27352" r="29367"/>
          <a:stretch/>
        </p:blipFill>
        <p:spPr>
          <a:xfrm>
            <a:off x="3697910" y="2851300"/>
            <a:ext cx="990806" cy="1716911"/>
          </a:xfrm>
          <a:prstGeom prst="rect">
            <a:avLst/>
          </a:prstGeom>
        </p:spPr>
      </p:pic>
      <p:sp>
        <p:nvSpPr>
          <p:cNvPr id="29" name="線吹き出し 2 (枠付き) 28"/>
          <p:cNvSpPr/>
          <p:nvPr/>
        </p:nvSpPr>
        <p:spPr>
          <a:xfrm>
            <a:off x="190214" y="1389397"/>
            <a:ext cx="1995574" cy="1166858"/>
          </a:xfrm>
          <a:prstGeom prst="borderCallout2">
            <a:avLst>
              <a:gd name="adj1" fmla="val 83876"/>
              <a:gd name="adj2" fmla="val 150460"/>
              <a:gd name="adj3" fmla="val 49072"/>
              <a:gd name="adj4" fmla="val 116771"/>
              <a:gd name="adj5" fmla="val 48143"/>
              <a:gd name="adj6" fmla="val 99555"/>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打楽器タウン</a:t>
            </a:r>
            <a:endParaRPr lang="en-US" altLang="ja-JP" sz="2400" b="1" dirty="0" smtClean="0">
              <a:solidFill>
                <a:schemeClr val="tx1"/>
              </a:solidFill>
            </a:endParaRPr>
          </a:p>
        </p:txBody>
      </p:sp>
      <p:sp>
        <p:nvSpPr>
          <p:cNvPr id="30" name="角丸四角形 29"/>
          <p:cNvSpPr/>
          <p:nvPr/>
        </p:nvSpPr>
        <p:spPr>
          <a:xfrm>
            <a:off x="190214" y="1116338"/>
            <a:ext cx="1995574" cy="233280"/>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350" b="1" dirty="0">
                <a:solidFill>
                  <a:schemeClr val="tx1"/>
                </a:solidFill>
              </a:rPr>
              <a:t>新治</a:t>
            </a:r>
          </a:p>
        </p:txBody>
      </p:sp>
      <p:sp>
        <p:nvSpPr>
          <p:cNvPr id="31" name="角丸四角形 30"/>
          <p:cNvSpPr/>
          <p:nvPr/>
        </p:nvSpPr>
        <p:spPr>
          <a:xfrm>
            <a:off x="6490364" y="1125863"/>
            <a:ext cx="1995574" cy="23328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1350" b="1" dirty="0">
                <a:solidFill>
                  <a:schemeClr val="tx1"/>
                </a:solidFill>
              </a:rPr>
              <a:t>神立</a:t>
            </a:r>
          </a:p>
        </p:txBody>
      </p:sp>
      <p:sp>
        <p:nvSpPr>
          <p:cNvPr id="32" name="角丸四角形 31"/>
          <p:cNvSpPr/>
          <p:nvPr/>
        </p:nvSpPr>
        <p:spPr>
          <a:xfrm>
            <a:off x="190214" y="4266859"/>
            <a:ext cx="2197450" cy="23328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350" b="1" dirty="0">
                <a:solidFill>
                  <a:schemeClr val="tx1"/>
                </a:solidFill>
              </a:rPr>
              <a:t>荒川沖</a:t>
            </a:r>
          </a:p>
        </p:txBody>
      </p:sp>
      <p:sp>
        <p:nvSpPr>
          <p:cNvPr id="33" name="角丸四角形 32"/>
          <p:cNvSpPr/>
          <p:nvPr/>
        </p:nvSpPr>
        <p:spPr>
          <a:xfrm>
            <a:off x="6961522" y="3139363"/>
            <a:ext cx="1995574" cy="233280"/>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350" b="1" dirty="0" smtClean="0">
                <a:solidFill>
                  <a:schemeClr val="tx1"/>
                </a:solidFill>
              </a:rPr>
              <a:t>おおつ野</a:t>
            </a:r>
            <a:endParaRPr lang="ja-JP" altLang="en-US" sz="1350" b="1" dirty="0">
              <a:solidFill>
                <a:schemeClr val="tx1"/>
              </a:solidFill>
            </a:endParaRPr>
          </a:p>
        </p:txBody>
      </p:sp>
      <p:sp>
        <p:nvSpPr>
          <p:cNvPr id="34" name="角丸四角形 33"/>
          <p:cNvSpPr/>
          <p:nvPr/>
        </p:nvSpPr>
        <p:spPr>
          <a:xfrm>
            <a:off x="5963735" y="5133240"/>
            <a:ext cx="1995574" cy="2332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350" b="1" dirty="0" smtClean="0">
                <a:solidFill>
                  <a:schemeClr val="tx1"/>
                </a:solidFill>
              </a:rPr>
              <a:t>中心市街地</a:t>
            </a:r>
            <a:endParaRPr lang="ja-JP" altLang="en-US" sz="1350" b="1" dirty="0">
              <a:solidFill>
                <a:schemeClr val="tx1"/>
              </a:solidFill>
            </a:endParaRPr>
          </a:p>
        </p:txBody>
      </p:sp>
      <p:sp>
        <p:nvSpPr>
          <p:cNvPr id="35" name="線吹き出し 2 (枠付き) 34"/>
          <p:cNvSpPr/>
          <p:nvPr/>
        </p:nvSpPr>
        <p:spPr>
          <a:xfrm>
            <a:off x="392090" y="4530393"/>
            <a:ext cx="1995574" cy="1166858"/>
          </a:xfrm>
          <a:prstGeom prst="borderCallout2">
            <a:avLst>
              <a:gd name="adj1" fmla="val 81823"/>
              <a:gd name="adj2" fmla="val 136933"/>
              <a:gd name="adj3" fmla="val 49072"/>
              <a:gd name="adj4" fmla="val 116771"/>
              <a:gd name="adj5" fmla="val 48143"/>
              <a:gd name="adj6" fmla="val 99555"/>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木管タウン</a:t>
            </a:r>
            <a:endParaRPr lang="en-US" altLang="ja-JP" sz="2400" b="1" dirty="0" smtClean="0">
              <a:solidFill>
                <a:schemeClr val="tx1"/>
              </a:solidFill>
            </a:endParaRPr>
          </a:p>
        </p:txBody>
      </p:sp>
      <p:sp>
        <p:nvSpPr>
          <p:cNvPr id="36" name="線吹き出し 2 (枠付き) 35"/>
          <p:cNvSpPr/>
          <p:nvPr/>
        </p:nvSpPr>
        <p:spPr>
          <a:xfrm>
            <a:off x="5963735" y="5406397"/>
            <a:ext cx="1995574" cy="1166858"/>
          </a:xfrm>
          <a:prstGeom prst="borderCallout2">
            <a:avLst>
              <a:gd name="adj1" fmla="val -87853"/>
              <a:gd name="adj2" fmla="val -61095"/>
              <a:gd name="adj3" fmla="val -87895"/>
              <a:gd name="adj4" fmla="val -41810"/>
              <a:gd name="adj5" fmla="val 49506"/>
              <a:gd name="adj6" fmla="val -1252"/>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指揮者タウン</a:t>
            </a:r>
            <a:endParaRPr lang="en-US" altLang="ja-JP" sz="2400" b="1" dirty="0" smtClean="0">
              <a:solidFill>
                <a:schemeClr val="tx1"/>
              </a:solidFill>
            </a:endParaRPr>
          </a:p>
        </p:txBody>
      </p:sp>
      <p:sp>
        <p:nvSpPr>
          <p:cNvPr id="37" name="線吹き出し 2 (枠付き) 36"/>
          <p:cNvSpPr/>
          <p:nvPr/>
        </p:nvSpPr>
        <p:spPr>
          <a:xfrm>
            <a:off x="6961522" y="3402372"/>
            <a:ext cx="1995574" cy="1166858"/>
          </a:xfrm>
          <a:prstGeom prst="borderCallout2">
            <a:avLst>
              <a:gd name="adj1" fmla="val 69946"/>
              <a:gd name="adj2" fmla="val -37618"/>
              <a:gd name="adj3" fmla="val 50436"/>
              <a:gd name="adj4" fmla="val -15114"/>
              <a:gd name="adj5" fmla="val 49506"/>
              <a:gd name="adj6" fmla="val -165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弦楽器タウン</a:t>
            </a:r>
            <a:endParaRPr lang="en-US" altLang="ja-JP" sz="2400" b="1" dirty="0" smtClean="0">
              <a:solidFill>
                <a:schemeClr val="tx1"/>
              </a:solidFill>
            </a:endParaRPr>
          </a:p>
        </p:txBody>
      </p:sp>
      <p:sp>
        <p:nvSpPr>
          <p:cNvPr id="38" name="線吹き出し 2 (枠付き) 37"/>
          <p:cNvSpPr/>
          <p:nvPr/>
        </p:nvSpPr>
        <p:spPr>
          <a:xfrm>
            <a:off x="6490364" y="1395661"/>
            <a:ext cx="1995574" cy="1166858"/>
          </a:xfrm>
          <a:prstGeom prst="borderCallout2">
            <a:avLst>
              <a:gd name="adj1" fmla="val 142470"/>
              <a:gd name="adj2" fmla="val -67870"/>
              <a:gd name="adj3" fmla="val 51118"/>
              <a:gd name="adj4" fmla="val -24677"/>
              <a:gd name="adj5" fmla="val 49506"/>
              <a:gd name="adj6" fmla="val -1651"/>
            </a:avLst>
          </a:prstGeom>
          <a:solidFill>
            <a:schemeClr val="bg1">
              <a:alpha val="70000"/>
            </a:schemeClr>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金管タウン</a:t>
            </a:r>
            <a:endParaRPr lang="en-US" altLang="ja-JP" sz="2400" b="1" dirty="0" smtClean="0">
              <a:solidFill>
                <a:schemeClr val="tx1"/>
              </a:solidFill>
            </a:endParaRPr>
          </a:p>
        </p:txBody>
      </p:sp>
      <p:sp>
        <p:nvSpPr>
          <p:cNvPr id="27" name="線吹き出し 2 (枠付き) 26"/>
          <p:cNvSpPr/>
          <p:nvPr/>
        </p:nvSpPr>
        <p:spPr>
          <a:xfrm>
            <a:off x="6490364" y="1395661"/>
            <a:ext cx="1995574" cy="1166858"/>
          </a:xfrm>
          <a:prstGeom prst="borderCallout2">
            <a:avLst>
              <a:gd name="adj1" fmla="val 142470"/>
              <a:gd name="adj2" fmla="val -67870"/>
              <a:gd name="adj3" fmla="val 51118"/>
              <a:gd name="adj4" fmla="val -24677"/>
              <a:gd name="adj5" fmla="val 49506"/>
              <a:gd name="adj6" fmla="val -1651"/>
            </a:avLst>
          </a:prstGeom>
          <a:solidFill>
            <a:schemeClr val="bg1"/>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互いを</a:t>
            </a:r>
            <a:endParaRPr lang="en-US" altLang="ja-JP" sz="2400" b="1" dirty="0" smtClean="0">
              <a:solidFill>
                <a:schemeClr val="tx1"/>
              </a:solidFill>
            </a:endParaRPr>
          </a:p>
          <a:p>
            <a:pPr algn="ctr"/>
            <a:r>
              <a:rPr lang="ja-JP" altLang="en-US" sz="2400" b="1" dirty="0" smtClean="0">
                <a:solidFill>
                  <a:schemeClr val="tx1"/>
                </a:solidFill>
              </a:rPr>
              <a:t>聞きあえて</a:t>
            </a:r>
            <a:endParaRPr lang="en-US" altLang="ja-JP" sz="2400" b="1" dirty="0" smtClean="0">
              <a:solidFill>
                <a:schemeClr val="tx1"/>
              </a:solidFill>
            </a:endParaRPr>
          </a:p>
          <a:p>
            <a:pPr algn="ctr"/>
            <a:r>
              <a:rPr lang="ja-JP" altLang="en-US" sz="2400" b="1" dirty="0" smtClean="0">
                <a:solidFill>
                  <a:schemeClr val="tx1"/>
                </a:solidFill>
              </a:rPr>
              <a:t>いない</a:t>
            </a:r>
            <a:endParaRPr lang="en-US" altLang="ja-JP" sz="2400" b="1" dirty="0" smtClean="0">
              <a:solidFill>
                <a:schemeClr val="tx1"/>
              </a:solidFill>
            </a:endParaRPr>
          </a:p>
        </p:txBody>
      </p:sp>
      <p:sp>
        <p:nvSpPr>
          <p:cNvPr id="28" name="線吹き出し 2 (枠付き) 27"/>
          <p:cNvSpPr/>
          <p:nvPr/>
        </p:nvSpPr>
        <p:spPr>
          <a:xfrm>
            <a:off x="6961522" y="3394915"/>
            <a:ext cx="1995574" cy="1166858"/>
          </a:xfrm>
          <a:prstGeom prst="borderCallout2">
            <a:avLst>
              <a:gd name="adj1" fmla="val 69946"/>
              <a:gd name="adj2" fmla="val -37618"/>
              <a:gd name="adj3" fmla="val 50436"/>
              <a:gd name="adj4" fmla="val -15114"/>
              <a:gd name="adj5" fmla="val 49506"/>
              <a:gd name="adj6" fmla="val -1651"/>
            </a:avLst>
          </a:prstGeom>
          <a:solidFill>
            <a:schemeClr val="bg1"/>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a:solidFill>
                  <a:schemeClr val="tx1"/>
                </a:solidFill>
              </a:rPr>
              <a:t>パート</a:t>
            </a:r>
            <a:r>
              <a:rPr lang="ja-JP" altLang="en-US" sz="2400" b="1" dirty="0" smtClean="0">
                <a:solidFill>
                  <a:schemeClr val="tx1"/>
                </a:solidFill>
              </a:rPr>
              <a:t>が</a:t>
            </a:r>
            <a:endParaRPr lang="en-US" altLang="ja-JP" sz="2400" b="1" dirty="0" smtClean="0">
              <a:solidFill>
                <a:schemeClr val="tx1"/>
              </a:solidFill>
            </a:endParaRPr>
          </a:p>
          <a:p>
            <a:pPr algn="ctr"/>
            <a:r>
              <a:rPr lang="ja-JP" altLang="en-US" sz="2400" b="1" dirty="0" smtClean="0">
                <a:solidFill>
                  <a:schemeClr val="tx1"/>
                </a:solidFill>
              </a:rPr>
              <a:t>ふぞろい</a:t>
            </a:r>
            <a:endParaRPr lang="en-US" altLang="ja-JP" sz="2400" b="1" dirty="0" smtClean="0">
              <a:solidFill>
                <a:schemeClr val="tx1"/>
              </a:solidFill>
            </a:endParaRPr>
          </a:p>
        </p:txBody>
      </p:sp>
      <p:sp>
        <p:nvSpPr>
          <p:cNvPr id="39" name="線吹き出し 2 (枠付き) 38"/>
          <p:cNvSpPr/>
          <p:nvPr/>
        </p:nvSpPr>
        <p:spPr>
          <a:xfrm>
            <a:off x="5963735" y="5406397"/>
            <a:ext cx="1995574" cy="1166858"/>
          </a:xfrm>
          <a:prstGeom prst="borderCallout2">
            <a:avLst>
              <a:gd name="adj1" fmla="val -87853"/>
              <a:gd name="adj2" fmla="val -61095"/>
              <a:gd name="adj3" fmla="val -87895"/>
              <a:gd name="adj4" fmla="val -41810"/>
              <a:gd name="adj5" fmla="val 49506"/>
              <a:gd name="adj6" fmla="val -1252"/>
            </a:avLst>
          </a:prstGeom>
          <a:solidFill>
            <a:schemeClr val="bg1"/>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指揮者</a:t>
            </a:r>
            <a:r>
              <a:rPr lang="ja-JP" altLang="en-US" sz="2400" b="1" smtClean="0">
                <a:solidFill>
                  <a:schemeClr val="tx1"/>
                </a:solidFill>
              </a:rPr>
              <a:t>として力不足</a:t>
            </a:r>
            <a:endParaRPr lang="en-US" altLang="ja-JP" sz="2400" b="1" dirty="0" smtClean="0">
              <a:solidFill>
                <a:schemeClr val="tx1"/>
              </a:solidFill>
            </a:endParaRPr>
          </a:p>
        </p:txBody>
      </p:sp>
      <p:sp>
        <p:nvSpPr>
          <p:cNvPr id="40" name="線吹き出し 2 (枠付き) 39"/>
          <p:cNvSpPr/>
          <p:nvPr/>
        </p:nvSpPr>
        <p:spPr>
          <a:xfrm>
            <a:off x="190214" y="4530393"/>
            <a:ext cx="2197450" cy="1166858"/>
          </a:xfrm>
          <a:prstGeom prst="borderCallout2">
            <a:avLst>
              <a:gd name="adj1" fmla="val 81823"/>
              <a:gd name="adj2" fmla="val 136933"/>
              <a:gd name="adj3" fmla="val 49072"/>
              <a:gd name="adj4" fmla="val 116771"/>
              <a:gd name="adj5" fmla="val 48143"/>
              <a:gd name="adj6" fmla="val 99555"/>
            </a:avLst>
          </a:prstGeom>
          <a:solidFill>
            <a:schemeClr val="bg1"/>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ところどころ音が抜けている</a:t>
            </a:r>
            <a:endParaRPr lang="en-US" altLang="ja-JP" sz="2400" b="1" dirty="0" smtClean="0">
              <a:solidFill>
                <a:schemeClr val="tx1"/>
              </a:solidFill>
            </a:endParaRPr>
          </a:p>
        </p:txBody>
      </p:sp>
      <p:sp>
        <p:nvSpPr>
          <p:cNvPr id="41" name="線吹き出し 2 (枠付き) 40"/>
          <p:cNvSpPr/>
          <p:nvPr/>
        </p:nvSpPr>
        <p:spPr>
          <a:xfrm>
            <a:off x="190214" y="1389397"/>
            <a:ext cx="1995574" cy="1166858"/>
          </a:xfrm>
          <a:prstGeom prst="borderCallout2">
            <a:avLst>
              <a:gd name="adj1" fmla="val 83876"/>
              <a:gd name="adj2" fmla="val 150460"/>
              <a:gd name="adj3" fmla="val 49072"/>
              <a:gd name="adj4" fmla="val 116771"/>
              <a:gd name="adj5" fmla="val 48143"/>
              <a:gd name="adj6" fmla="val 99555"/>
            </a:avLst>
          </a:prstGeom>
          <a:solidFill>
            <a:schemeClr val="bg1"/>
          </a:solidFill>
          <a:ln w="22225">
            <a:solidFill>
              <a:schemeClr val="bg2">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smtClean="0">
                <a:solidFill>
                  <a:schemeClr val="tx1"/>
                </a:solidFill>
              </a:rPr>
              <a:t>楽器はあるが奏者がいない</a:t>
            </a:r>
            <a:endParaRPr lang="en-US" altLang="ja-JP" sz="2400" b="1" dirty="0" smtClean="0">
              <a:solidFill>
                <a:schemeClr val="tx1"/>
              </a:solidFill>
            </a:endParaRPr>
          </a:p>
        </p:txBody>
      </p:sp>
      <p:grpSp>
        <p:nvGrpSpPr>
          <p:cNvPr id="44" name="グループ化 43"/>
          <p:cNvGrpSpPr/>
          <p:nvPr/>
        </p:nvGrpSpPr>
        <p:grpSpPr>
          <a:xfrm rot="18985600">
            <a:off x="5029198" y="1446244"/>
            <a:ext cx="1869074" cy="615265"/>
            <a:chOff x="356126" y="3204994"/>
            <a:chExt cx="2461999" cy="750700"/>
          </a:xfrm>
        </p:grpSpPr>
        <p:pic>
          <p:nvPicPr>
            <p:cNvPr id="45" name="Picture 5" descr="C:\Users\山縣　杏香\AppData\Local\Microsoft\Windows\Temporary Internet Files\Content.IE5\08ON69E6\MC900428967[1].wm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56126" y="3204994"/>
              <a:ext cx="1789481" cy="52669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C:\Users\山縣　杏香\AppData\Local\Microsoft\Windows\Temporary Internet Files\Content.IE5\08ON69E6\MC900428967[1].wm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28644" y="3429000"/>
              <a:ext cx="1789481" cy="526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グループ化 49"/>
          <p:cNvGrpSpPr/>
          <p:nvPr/>
        </p:nvGrpSpPr>
        <p:grpSpPr>
          <a:xfrm rot="19466274">
            <a:off x="6325599" y="2771481"/>
            <a:ext cx="1869074" cy="615265"/>
            <a:chOff x="356126" y="3204994"/>
            <a:chExt cx="2461999" cy="750700"/>
          </a:xfrm>
        </p:grpSpPr>
        <p:pic>
          <p:nvPicPr>
            <p:cNvPr id="51" name="Picture 5" descr="C:\Users\山縣　杏香\AppData\Local\Microsoft\Windows\Temporary Internet Files\Content.IE5\08ON69E6\MC900428967[1].wm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56126" y="3204994"/>
              <a:ext cx="1789481" cy="52669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 descr="C:\Users\山縣　杏香\AppData\Local\Microsoft\Windows\Temporary Internet Files\Content.IE5\08ON69E6\MC900428967[1].wm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28644" y="3429000"/>
              <a:ext cx="1789481" cy="526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グループ化 52"/>
          <p:cNvGrpSpPr/>
          <p:nvPr/>
        </p:nvGrpSpPr>
        <p:grpSpPr>
          <a:xfrm rot="2174457">
            <a:off x="1390947" y="3799362"/>
            <a:ext cx="1869074" cy="615265"/>
            <a:chOff x="356126" y="3204994"/>
            <a:chExt cx="2461999" cy="750700"/>
          </a:xfrm>
        </p:grpSpPr>
        <p:pic>
          <p:nvPicPr>
            <p:cNvPr id="54" name="Picture 5" descr="C:\Users\山縣　杏香\AppData\Local\Microsoft\Windows\Temporary Internet Files\Content.IE5\08ON69E6\MC900428967[1].wm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56126" y="3204994"/>
              <a:ext cx="1789481" cy="52669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descr="C:\Users\山縣　杏香\AppData\Local\Microsoft\Windows\Temporary Internet Files\Content.IE5\08ON69E6\MC900428967[1].wm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28644" y="3429000"/>
              <a:ext cx="1789481" cy="526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グループ化 55"/>
          <p:cNvGrpSpPr/>
          <p:nvPr/>
        </p:nvGrpSpPr>
        <p:grpSpPr>
          <a:xfrm rot="2156578">
            <a:off x="1502294" y="737039"/>
            <a:ext cx="1869074" cy="615265"/>
            <a:chOff x="356126" y="3204994"/>
            <a:chExt cx="2461999" cy="750700"/>
          </a:xfrm>
        </p:grpSpPr>
        <p:pic>
          <p:nvPicPr>
            <p:cNvPr id="57" name="Picture 5" descr="C:\Users\山縣　杏香\AppData\Local\Microsoft\Windows\Temporary Internet Files\Content.IE5\08ON69E6\MC900428967[1].wm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56126" y="3204994"/>
              <a:ext cx="1789481" cy="52669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descr="C:\Users\山縣　杏香\AppData\Local\Microsoft\Windows\Temporary Internet Files\Content.IE5\08ON69E6\MC900428967[1].wm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28644" y="3429000"/>
              <a:ext cx="1789481" cy="5266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473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角丸四角形 5"/>
          <p:cNvSpPr/>
          <p:nvPr/>
        </p:nvSpPr>
        <p:spPr>
          <a:xfrm>
            <a:off x="55875" y="158731"/>
            <a:ext cx="9016796" cy="46398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弦楽器</a:t>
            </a:r>
            <a:r>
              <a:rPr lang="ja-JP" altLang="en-US" sz="2400" b="1" dirty="0" smtClean="0">
                <a:solidFill>
                  <a:schemeClr val="tx1"/>
                </a:solidFill>
              </a:rPr>
              <a:t>タウン　おおつ野</a:t>
            </a:r>
            <a:endParaRPr lang="ja-JP" altLang="en-US" sz="2400" b="1" dirty="0">
              <a:solidFill>
                <a:schemeClr val="tx1"/>
              </a:solidFill>
            </a:endParaRPr>
          </a:p>
        </p:txBody>
      </p:sp>
      <p:sp>
        <p:nvSpPr>
          <p:cNvPr id="11" name="正方形/長方形 10"/>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4" name="グループ化 3"/>
          <p:cNvGrpSpPr/>
          <p:nvPr/>
        </p:nvGrpSpPr>
        <p:grpSpPr>
          <a:xfrm>
            <a:off x="1234499" y="1976795"/>
            <a:ext cx="6659547" cy="4175258"/>
            <a:chOff x="1093568" y="1864251"/>
            <a:chExt cx="6659547" cy="4175258"/>
          </a:xfrm>
        </p:grpSpPr>
        <p:graphicFrame>
          <p:nvGraphicFramePr>
            <p:cNvPr id="3" name="図表 2"/>
            <p:cNvGraphicFramePr/>
            <p:nvPr>
              <p:extLst/>
            </p:nvPr>
          </p:nvGraphicFramePr>
          <p:xfrm>
            <a:off x="1404118" y="186425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6" name="Picture 2" descr="C:\Users\山縣　杏香\AppData\Local\Microsoft\Windows\Temporary Internet Files\Content.IE5\7OYM7MOE\MC900325262[1].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313340" y="4224425"/>
              <a:ext cx="1332281" cy="181508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C:\Users\山縣　杏香\AppData\Local\Microsoft\Windows\Temporary Internet Files\Content.IE5\08ON69E6\MC900379279[1].wm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3568" y="2252037"/>
              <a:ext cx="1105510" cy="183337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descr="C:\Users\山縣　杏香\AppData\Local\Microsoft\Windows\Temporary Internet Files\Content.IE5\08ON69E6\MC900379411[1].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flipH="1">
              <a:off x="6728073" y="2237055"/>
              <a:ext cx="1025042" cy="1834286"/>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テキスト ボックス 58"/>
          <p:cNvSpPr txBox="1"/>
          <p:nvPr/>
        </p:nvSpPr>
        <p:spPr>
          <a:xfrm>
            <a:off x="273536" y="1181584"/>
            <a:ext cx="7233070" cy="461665"/>
          </a:xfrm>
          <a:prstGeom prst="rect">
            <a:avLst/>
          </a:prstGeom>
          <a:noFill/>
        </p:spPr>
        <p:txBody>
          <a:bodyPr wrap="none" rtlCol="0">
            <a:spAutoFit/>
          </a:bodyPr>
          <a:lstStyle/>
          <a:p>
            <a:r>
              <a:rPr kumimoji="1" lang="ja-JP" altLang="en-US" sz="2400" dirty="0" smtClean="0"/>
              <a:t>職・住・商の融合を目指した都市づくり</a:t>
            </a:r>
            <a:r>
              <a:rPr lang="ja-JP" altLang="en-US" sz="2400" dirty="0" smtClean="0"/>
              <a:t>を行っているが</a:t>
            </a:r>
            <a:r>
              <a:rPr kumimoji="1" lang="en-US" altLang="ja-JP" sz="2400" dirty="0" smtClean="0"/>
              <a:t>…</a:t>
            </a:r>
            <a:endParaRPr kumimoji="1" lang="ja-JP" altLang="en-US" sz="2400" dirty="0"/>
          </a:p>
        </p:txBody>
      </p:sp>
      <p:sp>
        <p:nvSpPr>
          <p:cNvPr id="2" name="正方形/長方形 1"/>
          <p:cNvSpPr/>
          <p:nvPr/>
        </p:nvSpPr>
        <p:spPr>
          <a:xfrm>
            <a:off x="2479884" y="3478690"/>
            <a:ext cx="4389120" cy="829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パートが不揃いな状態</a:t>
            </a:r>
            <a:endParaRPr kumimoji="1" lang="ja-JP" altLang="en-US" sz="2800" dirty="0">
              <a:solidFill>
                <a:schemeClr val="tx1"/>
              </a:solidFill>
            </a:endParaRPr>
          </a:p>
        </p:txBody>
      </p:sp>
      <p:sp>
        <p:nvSpPr>
          <p:cNvPr id="8" name="正方形/長方形 7"/>
          <p:cNvSpPr/>
          <p:nvPr/>
        </p:nvSpPr>
        <p:spPr>
          <a:xfrm>
            <a:off x="946673" y="1893416"/>
            <a:ext cx="7250654" cy="4481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1234499" y="1928326"/>
            <a:ext cx="6419310" cy="4462207"/>
            <a:chOff x="1406969" y="1680900"/>
            <a:chExt cx="6419310" cy="4462207"/>
          </a:xfrm>
        </p:grpSpPr>
        <p:graphicFrame>
          <p:nvGraphicFramePr>
            <p:cNvPr id="13" name="図表 12"/>
            <p:cNvGraphicFramePr/>
            <p:nvPr>
              <p:extLst/>
            </p:nvPr>
          </p:nvGraphicFramePr>
          <p:xfrm>
            <a:off x="1528979" y="1850184"/>
            <a:ext cx="6096000" cy="4064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4" name="Picture 2" descr="C:\Users\山縣　杏香\AppData\Local\Microsoft\Windows\Temporary Internet Files\Content.IE5\7OYM7MOE\MC900325262[1].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406969" y="3504984"/>
              <a:ext cx="1161777" cy="15827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山縣　杏香\AppData\Local\Microsoft\Windows\Temporary Internet Files\Content.IE5\7OYM7MOE\MC900325262[1].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flipH="1">
              <a:off x="6664502" y="2870431"/>
              <a:ext cx="1161777" cy="15827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山縣　杏香\AppData\Local\Microsoft\Windows\Temporary Internet Files\Content.IE5\08ON69E6\MC900379279[1].wm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371040" y="1680900"/>
              <a:ext cx="964028" cy="15987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山縣　杏香\AppData\Local\Microsoft\Windows\Temporary Internet Files\Content.IE5\08ON69E6\MC900379411[1].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flipH="1">
              <a:off x="2865220" y="4543571"/>
              <a:ext cx="893858" cy="159953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descr="C:\Users\山縣　杏香\AppData\Local\Microsoft\Windows\Temporary Internet Files\Content.IE5\7OYM7MOE\MC900331471[1].wmf"/>
          <p:cNvPicPr>
            <a:picLocks noChangeAspect="1" noChangeArrowheads="1"/>
          </p:cNvPicPr>
          <p:nvPr/>
        </p:nvPicPr>
        <p:blipFill>
          <a:blip r:embed="rId16" cstate="email">
            <a:grayscl/>
            <a:extLst>
              <a:ext uri="{28A0092B-C50C-407E-A947-70E740481C1C}">
                <a14:useLocalDpi xmlns:a14="http://schemas.microsoft.com/office/drawing/2010/main"/>
              </a:ext>
            </a:extLst>
          </a:blip>
          <a:srcRect/>
          <a:stretch>
            <a:fillRect/>
          </a:stretch>
        </p:blipFill>
        <p:spPr bwMode="auto">
          <a:xfrm rot="1162669">
            <a:off x="6093920" y="5089456"/>
            <a:ext cx="1862879" cy="12894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1314293" y="2179325"/>
            <a:ext cx="6469713" cy="9937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rPr>
              <a:t>新たに来た人の</a:t>
            </a:r>
            <a:endParaRPr lang="en-US" altLang="ja-JP" sz="2800" dirty="0" smtClean="0">
              <a:solidFill>
                <a:schemeClr val="tx1"/>
              </a:solidFill>
            </a:endParaRPr>
          </a:p>
          <a:p>
            <a:pPr algn="ctr"/>
            <a:r>
              <a:rPr lang="ja-JP" altLang="en-US" sz="2800" dirty="0" smtClean="0">
                <a:solidFill>
                  <a:schemeClr val="tx1"/>
                </a:solidFill>
              </a:rPr>
              <a:t>コミュニティを広げる</a:t>
            </a:r>
            <a:endParaRPr lang="en-US" altLang="ja-JP" sz="2800" dirty="0" smtClean="0">
              <a:solidFill>
                <a:schemeClr val="tx1"/>
              </a:solidFill>
            </a:endParaRPr>
          </a:p>
        </p:txBody>
      </p:sp>
      <p:sp>
        <p:nvSpPr>
          <p:cNvPr id="23" name="下矢印 22"/>
          <p:cNvSpPr/>
          <p:nvPr/>
        </p:nvSpPr>
        <p:spPr>
          <a:xfrm>
            <a:off x="3790932" y="3484686"/>
            <a:ext cx="1503120" cy="134629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022000" y="5109344"/>
            <a:ext cx="5008085" cy="8297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幅広い音域で音楽を作り上げる</a:t>
            </a:r>
            <a:endParaRPr kumimoji="1" lang="ja-JP" altLang="en-US" sz="2800" dirty="0">
              <a:solidFill>
                <a:schemeClr val="tx1"/>
              </a:solidFill>
            </a:endParaRPr>
          </a:p>
        </p:txBody>
      </p:sp>
    </p:spTree>
    <p:extLst>
      <p:ext uri="{BB962C8B-B14F-4D97-AF65-F5344CB8AC3E}">
        <p14:creationId xmlns:p14="http://schemas.microsoft.com/office/powerpoint/2010/main" val="3850322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テキスト ボックス 65"/>
          <p:cNvSpPr txBox="1"/>
          <p:nvPr/>
        </p:nvSpPr>
        <p:spPr>
          <a:xfrm>
            <a:off x="314479" y="926817"/>
            <a:ext cx="2339102" cy="523220"/>
          </a:xfrm>
          <a:prstGeom prst="rect">
            <a:avLst/>
          </a:prstGeom>
          <a:noFill/>
        </p:spPr>
        <p:txBody>
          <a:bodyPr wrap="none" rtlCol="0">
            <a:spAutoFit/>
          </a:bodyPr>
          <a:lstStyle/>
          <a:p>
            <a:r>
              <a:rPr lang="ja-JP" altLang="en-US" sz="2800" dirty="0" smtClean="0"/>
              <a:t>医職食住計画</a:t>
            </a:r>
            <a:endParaRPr lang="en-US" altLang="ja-JP" sz="2800" dirty="0" smtClean="0"/>
          </a:p>
        </p:txBody>
      </p:sp>
      <p:sp>
        <p:nvSpPr>
          <p:cNvPr id="64" name="フローチャート: 代替処理 15"/>
          <p:cNvSpPr/>
          <p:nvPr/>
        </p:nvSpPr>
        <p:spPr>
          <a:xfrm>
            <a:off x="1076708" y="5358772"/>
            <a:ext cx="2608018" cy="550191"/>
          </a:xfrm>
          <a:prstGeom prst="flowChartAlternateProcess">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a:solidFill>
                  <a:schemeClr val="tx1"/>
                </a:solidFill>
              </a:rPr>
              <a:t>食</a:t>
            </a:r>
          </a:p>
        </p:txBody>
      </p:sp>
      <p:grpSp>
        <p:nvGrpSpPr>
          <p:cNvPr id="7189" name="グループ化 7188"/>
          <p:cNvGrpSpPr/>
          <p:nvPr/>
        </p:nvGrpSpPr>
        <p:grpSpPr>
          <a:xfrm>
            <a:off x="2815633" y="990062"/>
            <a:ext cx="4874574" cy="5726946"/>
            <a:chOff x="2031608" y="623727"/>
            <a:chExt cx="4874574" cy="5726946"/>
          </a:xfrm>
        </p:grpSpPr>
        <p:grpSp>
          <p:nvGrpSpPr>
            <p:cNvPr id="7169" name="グループ化 7168"/>
            <p:cNvGrpSpPr/>
            <p:nvPr/>
          </p:nvGrpSpPr>
          <p:grpSpPr>
            <a:xfrm>
              <a:off x="2031608" y="623727"/>
              <a:ext cx="4874574" cy="5726946"/>
              <a:chOff x="2031608" y="623727"/>
              <a:chExt cx="4874574" cy="5726946"/>
            </a:xfrm>
          </p:grpSpPr>
          <p:sp>
            <p:nvSpPr>
              <p:cNvPr id="28" name="正方形/長方形 27"/>
              <p:cNvSpPr>
                <a:spLocks noChangeAspect="1"/>
              </p:cNvSpPr>
              <p:nvPr/>
            </p:nvSpPr>
            <p:spPr>
              <a:xfrm rot="20070305">
                <a:off x="2031608" y="623727"/>
                <a:ext cx="3848671" cy="5423874"/>
              </a:xfrm>
              <a:prstGeom prst="rect">
                <a:avLst/>
              </a:prstGeom>
              <a:blipFill>
                <a:blip r:embed="rId3" cstate="email">
                  <a:extLst>
                    <a:ext uri="{BEBA8EAE-BF5A-486C-A8C5-ECC9F3942E4B}">
                      <a14:imgProps xmlns:a14="http://schemas.microsoft.com/office/drawing/2010/main">
                        <a14:imgLayer r:embed="rId4">
                          <a14:imgEffect>
                            <a14:backgroundRemoval t="0" b="100000" l="0" r="100000">
                              <a14:foregroundMark x1="50887" y1="13454" x2="52660" y2="27601"/>
                              <a14:foregroundMark x1="17908" y1="19556" x2="21631" y2="21637"/>
                              <a14:foregroundMark x1="60638" y1="11096" x2="56738" y2="15257"/>
                              <a14:foregroundMark x1="83333" y1="21637" x2="45213" y2="2774"/>
                              <a14:foregroundMark x1="55851" y1="7767" x2="51773" y2="2635"/>
                              <a14:foregroundMark x1="45390" y1="2774" x2="34043" y2="1387"/>
                              <a14:foregroundMark x1="35461" y1="2219" x2="27482" y2="2358"/>
                              <a14:foregroundMark x1="28546" y1="2358" x2="5142" y2="5548"/>
                              <a14:foregroundMark x1="48227" y1="7490" x2="47695" y2="9847"/>
                              <a14:foregroundMark x1="30142" y1="4438" x2="28191" y2="6935"/>
                              <a14:foregroundMark x1="21986" y1="13731" x2="20035" y2="15950"/>
                              <a14:foregroundMark x1="43085" y1="49653" x2="39362" y2="59085"/>
                              <a14:foregroundMark x1="45745" y1="39112" x2="50000" y2="48128"/>
                              <a14:foregroundMark x1="24291" y1="75728" x2="46099" y2="75312"/>
                              <a14:foregroundMark x1="36348" y1="94591" x2="32979" y2="99861"/>
                              <a14:foregroundMark x1="51950" y1="2497" x2="57270" y2="2219"/>
                              <a14:foregroundMark x1="62057" y1="10264" x2="73404" y2="10125"/>
                              <a14:foregroundMark x1="82979" y1="21775" x2="90248" y2="22053"/>
                              <a14:foregroundMark x1="73050" y1="18863" x2="80319" y2="21637"/>
                              <a14:foregroundMark x1="15957" y1="5409" x2="20922" y2="4438"/>
                              <a14:foregroundMark x1="6383" y1="18585" x2="15780" y2="18447"/>
                              <a14:foregroundMark x1="22518" y1="26352" x2="31560" y2="26214"/>
                              <a14:foregroundMark x1="22518" y1="22330" x2="27128" y2="25520"/>
                              <a14:foregroundMark x1="39362" y1="28017" x2="47163" y2="27739"/>
                              <a14:foregroundMark x1="49113" y1="33010" x2="42730" y2="27739"/>
                              <a14:foregroundMark x1="22872" y1="90153" x2="18972" y2="93343"/>
                              <a14:foregroundMark x1="15248" y1="94175" x2="21277" y2="94036"/>
                            </a14:backgroundRemoval>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a:spLocks noChangeAspect="1"/>
              </p:cNvSpPr>
              <p:nvPr/>
            </p:nvSpPr>
            <p:spPr>
              <a:xfrm rot="20070305">
                <a:off x="4100219" y="4367439"/>
                <a:ext cx="2805963" cy="1983234"/>
              </a:xfrm>
              <a:prstGeom prst="rect">
                <a:avLst/>
              </a:prstGeom>
              <a:blipFill>
                <a:blip r:embed="rId5" cstate="email">
                  <a:extLst>
                    <a:ext uri="{BEBA8EAE-BF5A-486C-A8C5-ECC9F3942E4B}">
                      <a14:imgProps xmlns:a14="http://schemas.microsoft.com/office/drawing/2010/main">
                        <a14:imgLayer r:embed="rId6">
                          <a14:imgEffect>
                            <a14:backgroundRemoval t="383" b="100000" l="0" r="100000">
                              <a14:foregroundMark x1="49148" y1="36782" x2="54501" y2="47126"/>
                              <a14:foregroundMark x1="23844" y1="50192" x2="36983" y2="31801"/>
                              <a14:foregroundMark x1="34550" y1="59004" x2="41119" y2="45594"/>
                              <a14:foregroundMark x1="24088" y1="40996" x2="16788" y2="34100"/>
                            </a14:backgroundRemoval>
                          </a14:imgEffect>
                        </a14:imgLayer>
                      </a14:imgProps>
                    </a:ext>
                    <a:ext uri="{28A0092B-C50C-407E-A947-70E740481C1C}">
                      <a14:useLocalDpi xmlns:a14="http://schemas.microsoft.com/office/drawing/2010/main"/>
                    </a:ext>
                  </a:extLst>
                </a:blip>
                <a:srcRect/>
                <a:stretch>
                  <a:fillRect r="154" b="10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180" name="フリーフォーム 7179"/>
            <p:cNvSpPr/>
            <p:nvPr/>
          </p:nvSpPr>
          <p:spPr>
            <a:xfrm>
              <a:off x="3740258" y="3161654"/>
              <a:ext cx="904067" cy="1146875"/>
            </a:xfrm>
            <a:custGeom>
              <a:avLst/>
              <a:gdLst>
                <a:gd name="connsiteX0" fmla="*/ 175647 w 904067"/>
                <a:gd name="connsiteY0" fmla="*/ 30997 h 1146875"/>
                <a:gd name="connsiteX1" fmla="*/ 258305 w 904067"/>
                <a:gd name="connsiteY1" fmla="*/ 0 h 1146875"/>
                <a:gd name="connsiteX2" fmla="*/ 356461 w 904067"/>
                <a:gd name="connsiteY2" fmla="*/ 30997 h 1146875"/>
                <a:gd name="connsiteX3" fmla="*/ 382291 w 904067"/>
                <a:gd name="connsiteY3" fmla="*/ 108488 h 1146875"/>
                <a:gd name="connsiteX4" fmla="*/ 444284 w 904067"/>
                <a:gd name="connsiteY4" fmla="*/ 134319 h 1146875"/>
                <a:gd name="connsiteX5" fmla="*/ 635430 w 904067"/>
                <a:gd name="connsiteY5" fmla="*/ 346129 h 1146875"/>
                <a:gd name="connsiteX6" fmla="*/ 754250 w 904067"/>
                <a:gd name="connsiteY6" fmla="*/ 676760 h 1146875"/>
                <a:gd name="connsiteX7" fmla="*/ 743918 w 904067"/>
                <a:gd name="connsiteY7" fmla="*/ 785248 h 1146875"/>
                <a:gd name="connsiteX8" fmla="*/ 904067 w 904067"/>
                <a:gd name="connsiteY8" fmla="*/ 1022888 h 1146875"/>
                <a:gd name="connsiteX9" fmla="*/ 842074 w 904067"/>
                <a:gd name="connsiteY9" fmla="*/ 1038387 h 1146875"/>
                <a:gd name="connsiteX10" fmla="*/ 842074 w 904067"/>
                <a:gd name="connsiteY10" fmla="*/ 1074549 h 1146875"/>
                <a:gd name="connsiteX11" fmla="*/ 552773 w 904067"/>
                <a:gd name="connsiteY11" fmla="*/ 1146875 h 1146875"/>
                <a:gd name="connsiteX12" fmla="*/ 454617 w 904067"/>
                <a:gd name="connsiteY12" fmla="*/ 873071 h 1146875"/>
                <a:gd name="connsiteX13" fmla="*/ 51661 w 904067"/>
                <a:gd name="connsiteY13" fmla="*/ 986726 h 1146875"/>
                <a:gd name="connsiteX14" fmla="*/ 0 w 904067"/>
                <a:gd name="connsiteY14" fmla="*/ 795580 h 1146875"/>
                <a:gd name="connsiteX15" fmla="*/ 397789 w 904067"/>
                <a:gd name="connsiteY15" fmla="*/ 692258 h 1146875"/>
                <a:gd name="connsiteX16" fmla="*/ 175647 w 904067"/>
                <a:gd name="connsiteY16" fmla="*/ 30997 h 114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067" h="1146875">
                  <a:moveTo>
                    <a:pt x="175647" y="30997"/>
                  </a:moveTo>
                  <a:lnTo>
                    <a:pt x="258305" y="0"/>
                  </a:lnTo>
                  <a:lnTo>
                    <a:pt x="356461" y="30997"/>
                  </a:lnTo>
                  <a:lnTo>
                    <a:pt x="382291" y="108488"/>
                  </a:lnTo>
                  <a:lnTo>
                    <a:pt x="444284" y="134319"/>
                  </a:lnTo>
                  <a:lnTo>
                    <a:pt x="635430" y="346129"/>
                  </a:lnTo>
                  <a:lnTo>
                    <a:pt x="754250" y="676760"/>
                  </a:lnTo>
                  <a:lnTo>
                    <a:pt x="743918" y="785248"/>
                  </a:lnTo>
                  <a:lnTo>
                    <a:pt x="904067" y="1022888"/>
                  </a:lnTo>
                  <a:lnTo>
                    <a:pt x="842074" y="1038387"/>
                  </a:lnTo>
                  <a:lnTo>
                    <a:pt x="842074" y="1074549"/>
                  </a:lnTo>
                  <a:lnTo>
                    <a:pt x="552773" y="1146875"/>
                  </a:lnTo>
                  <a:lnTo>
                    <a:pt x="454617" y="873071"/>
                  </a:lnTo>
                  <a:lnTo>
                    <a:pt x="51661" y="986726"/>
                  </a:lnTo>
                  <a:lnTo>
                    <a:pt x="0" y="795580"/>
                  </a:lnTo>
                  <a:lnTo>
                    <a:pt x="397789" y="692258"/>
                  </a:lnTo>
                  <a:lnTo>
                    <a:pt x="175647" y="30997"/>
                  </a:ln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7185" name="フリーフォーム 7184"/>
            <p:cNvSpPr/>
            <p:nvPr/>
          </p:nvSpPr>
          <p:spPr>
            <a:xfrm>
              <a:off x="5713708" y="5450237"/>
              <a:ext cx="718089" cy="552773"/>
            </a:xfrm>
            <a:custGeom>
              <a:avLst/>
              <a:gdLst>
                <a:gd name="connsiteX0" fmla="*/ 134319 w 718089"/>
                <a:gd name="connsiteY0" fmla="*/ 0 h 552773"/>
                <a:gd name="connsiteX1" fmla="*/ 666428 w 718089"/>
                <a:gd name="connsiteY1" fmla="*/ 180814 h 552773"/>
                <a:gd name="connsiteX2" fmla="*/ 718089 w 718089"/>
                <a:gd name="connsiteY2" fmla="*/ 304800 h 552773"/>
                <a:gd name="connsiteX3" fmla="*/ 676760 w 718089"/>
                <a:gd name="connsiteY3" fmla="*/ 366794 h 552773"/>
                <a:gd name="connsiteX4" fmla="*/ 707756 w 718089"/>
                <a:gd name="connsiteY4" fmla="*/ 423621 h 552773"/>
                <a:gd name="connsiteX5" fmla="*/ 707756 w 718089"/>
                <a:gd name="connsiteY5" fmla="*/ 485614 h 552773"/>
                <a:gd name="connsiteX6" fmla="*/ 635431 w 718089"/>
                <a:gd name="connsiteY6" fmla="*/ 552773 h 552773"/>
                <a:gd name="connsiteX7" fmla="*/ 511445 w 718089"/>
                <a:gd name="connsiteY7" fmla="*/ 532109 h 552773"/>
                <a:gd name="connsiteX8" fmla="*/ 470116 w 718089"/>
                <a:gd name="connsiteY8" fmla="*/ 547607 h 552773"/>
                <a:gd name="connsiteX9" fmla="*/ 366794 w 718089"/>
                <a:gd name="connsiteY9" fmla="*/ 511444 h 552773"/>
                <a:gd name="connsiteX10" fmla="*/ 361628 w 718089"/>
                <a:gd name="connsiteY10" fmla="*/ 542441 h 552773"/>
                <a:gd name="connsiteX11" fmla="*/ 330631 w 718089"/>
                <a:gd name="connsiteY11" fmla="*/ 521777 h 552773"/>
                <a:gd name="connsiteX12" fmla="*/ 315133 w 718089"/>
                <a:gd name="connsiteY12" fmla="*/ 490780 h 552773"/>
                <a:gd name="connsiteX13" fmla="*/ 309967 w 718089"/>
                <a:gd name="connsiteY13" fmla="*/ 475282 h 552773"/>
                <a:gd name="connsiteX14" fmla="*/ 289302 w 718089"/>
                <a:gd name="connsiteY14" fmla="*/ 475282 h 552773"/>
                <a:gd name="connsiteX15" fmla="*/ 263472 w 718089"/>
                <a:gd name="connsiteY15" fmla="*/ 495946 h 552773"/>
                <a:gd name="connsiteX16" fmla="*/ 247973 w 718089"/>
                <a:gd name="connsiteY16" fmla="*/ 475282 h 552773"/>
                <a:gd name="connsiteX17" fmla="*/ 237641 w 718089"/>
                <a:gd name="connsiteY17" fmla="*/ 449451 h 552773"/>
                <a:gd name="connsiteX18" fmla="*/ 165316 w 718089"/>
                <a:gd name="connsiteY18" fmla="*/ 501112 h 552773"/>
                <a:gd name="connsiteX19" fmla="*/ 61994 w 718089"/>
                <a:gd name="connsiteY19" fmla="*/ 444285 h 552773"/>
                <a:gd name="connsiteX20" fmla="*/ 25831 w 718089"/>
                <a:gd name="connsiteY20" fmla="*/ 464949 h 552773"/>
                <a:gd name="connsiteX21" fmla="*/ 0 w 718089"/>
                <a:gd name="connsiteY21" fmla="*/ 428787 h 552773"/>
                <a:gd name="connsiteX22" fmla="*/ 30997 w 718089"/>
                <a:gd name="connsiteY22" fmla="*/ 377126 h 552773"/>
                <a:gd name="connsiteX23" fmla="*/ 51661 w 718089"/>
                <a:gd name="connsiteY23" fmla="*/ 377126 h 552773"/>
                <a:gd name="connsiteX24" fmla="*/ 165316 w 718089"/>
                <a:gd name="connsiteY24" fmla="*/ 149817 h 552773"/>
                <a:gd name="connsiteX25" fmla="*/ 103323 w 718089"/>
                <a:gd name="connsiteY25" fmla="*/ 123987 h 552773"/>
                <a:gd name="connsiteX26" fmla="*/ 134319 w 718089"/>
                <a:gd name="connsiteY26" fmla="*/ 0 h 5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8089" h="552773">
                  <a:moveTo>
                    <a:pt x="134319" y="0"/>
                  </a:moveTo>
                  <a:lnTo>
                    <a:pt x="666428" y="180814"/>
                  </a:lnTo>
                  <a:lnTo>
                    <a:pt x="718089" y="304800"/>
                  </a:lnTo>
                  <a:lnTo>
                    <a:pt x="676760" y="366794"/>
                  </a:lnTo>
                  <a:lnTo>
                    <a:pt x="707756" y="423621"/>
                  </a:lnTo>
                  <a:lnTo>
                    <a:pt x="707756" y="485614"/>
                  </a:lnTo>
                  <a:lnTo>
                    <a:pt x="635431" y="552773"/>
                  </a:lnTo>
                  <a:lnTo>
                    <a:pt x="511445" y="532109"/>
                  </a:lnTo>
                  <a:lnTo>
                    <a:pt x="470116" y="547607"/>
                  </a:lnTo>
                  <a:lnTo>
                    <a:pt x="366794" y="511444"/>
                  </a:lnTo>
                  <a:lnTo>
                    <a:pt x="361628" y="542441"/>
                  </a:lnTo>
                  <a:lnTo>
                    <a:pt x="330631" y="521777"/>
                  </a:lnTo>
                  <a:lnTo>
                    <a:pt x="315133" y="490780"/>
                  </a:lnTo>
                  <a:lnTo>
                    <a:pt x="309967" y="475282"/>
                  </a:lnTo>
                  <a:lnTo>
                    <a:pt x="289302" y="475282"/>
                  </a:lnTo>
                  <a:lnTo>
                    <a:pt x="263472" y="495946"/>
                  </a:lnTo>
                  <a:lnTo>
                    <a:pt x="247973" y="475282"/>
                  </a:lnTo>
                  <a:lnTo>
                    <a:pt x="237641" y="449451"/>
                  </a:lnTo>
                  <a:lnTo>
                    <a:pt x="165316" y="501112"/>
                  </a:lnTo>
                  <a:lnTo>
                    <a:pt x="61994" y="444285"/>
                  </a:lnTo>
                  <a:lnTo>
                    <a:pt x="25831" y="464949"/>
                  </a:lnTo>
                  <a:lnTo>
                    <a:pt x="0" y="428787"/>
                  </a:lnTo>
                  <a:lnTo>
                    <a:pt x="30997" y="377126"/>
                  </a:lnTo>
                  <a:lnTo>
                    <a:pt x="51661" y="377126"/>
                  </a:lnTo>
                  <a:lnTo>
                    <a:pt x="165316" y="149817"/>
                  </a:lnTo>
                  <a:lnTo>
                    <a:pt x="103323" y="123987"/>
                  </a:lnTo>
                  <a:lnTo>
                    <a:pt x="134319" y="0"/>
                  </a:lnTo>
                  <a:close/>
                </a:path>
              </a:pathLst>
            </a:custGeom>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7186" name="フリーフォーム 7185"/>
            <p:cNvSpPr/>
            <p:nvPr/>
          </p:nvSpPr>
          <p:spPr>
            <a:xfrm>
              <a:off x="4303363" y="4246536"/>
              <a:ext cx="1524000" cy="1720311"/>
            </a:xfrm>
            <a:custGeom>
              <a:avLst/>
              <a:gdLst>
                <a:gd name="connsiteX0" fmla="*/ 232474 w 1524000"/>
                <a:gd name="connsiteY0" fmla="*/ 1477505 h 1720311"/>
                <a:gd name="connsiteX1" fmla="*/ 237640 w 1524000"/>
                <a:gd name="connsiteY1" fmla="*/ 1208867 h 1720311"/>
                <a:gd name="connsiteX2" fmla="*/ 196312 w 1524000"/>
                <a:gd name="connsiteY2" fmla="*/ 687091 h 1720311"/>
                <a:gd name="connsiteX3" fmla="*/ 160149 w 1524000"/>
                <a:gd name="connsiteY3" fmla="*/ 557939 h 1720311"/>
                <a:gd name="connsiteX4" fmla="*/ 0 w 1524000"/>
                <a:gd name="connsiteY4" fmla="*/ 72325 h 1720311"/>
                <a:gd name="connsiteX5" fmla="*/ 299634 w 1524000"/>
                <a:gd name="connsiteY5" fmla="*/ 5166 h 1720311"/>
                <a:gd name="connsiteX6" fmla="*/ 335796 w 1524000"/>
                <a:gd name="connsiteY6" fmla="*/ 46495 h 1720311"/>
                <a:gd name="connsiteX7" fmla="*/ 361627 w 1524000"/>
                <a:gd name="connsiteY7" fmla="*/ 0 h 1720311"/>
                <a:gd name="connsiteX8" fmla="*/ 377125 w 1524000"/>
                <a:gd name="connsiteY8" fmla="*/ 139484 h 1720311"/>
                <a:gd name="connsiteX9" fmla="*/ 423620 w 1524000"/>
                <a:gd name="connsiteY9" fmla="*/ 165315 h 1720311"/>
                <a:gd name="connsiteX10" fmla="*/ 485613 w 1524000"/>
                <a:gd name="connsiteY10" fmla="*/ 149817 h 1720311"/>
                <a:gd name="connsiteX11" fmla="*/ 516610 w 1524000"/>
                <a:gd name="connsiteY11" fmla="*/ 201478 h 1720311"/>
                <a:gd name="connsiteX12" fmla="*/ 583769 w 1524000"/>
                <a:gd name="connsiteY12" fmla="*/ 211810 h 1720311"/>
                <a:gd name="connsiteX13" fmla="*/ 656095 w 1524000"/>
                <a:gd name="connsiteY13" fmla="*/ 232474 h 1720311"/>
                <a:gd name="connsiteX14" fmla="*/ 650929 w 1524000"/>
                <a:gd name="connsiteY14" fmla="*/ 268637 h 1720311"/>
                <a:gd name="connsiteX15" fmla="*/ 676759 w 1524000"/>
                <a:gd name="connsiteY15" fmla="*/ 299633 h 1720311"/>
                <a:gd name="connsiteX16" fmla="*/ 666427 w 1524000"/>
                <a:gd name="connsiteY16" fmla="*/ 320298 h 1720311"/>
                <a:gd name="connsiteX17" fmla="*/ 774915 w 1524000"/>
                <a:gd name="connsiteY17" fmla="*/ 366793 h 1720311"/>
                <a:gd name="connsiteX18" fmla="*/ 836908 w 1524000"/>
                <a:gd name="connsiteY18" fmla="*/ 278969 h 1720311"/>
                <a:gd name="connsiteX19" fmla="*/ 971227 w 1524000"/>
                <a:gd name="connsiteY19" fmla="*/ 377125 h 1720311"/>
                <a:gd name="connsiteX20" fmla="*/ 1074549 w 1524000"/>
                <a:gd name="connsiteY20" fmla="*/ 377125 h 1720311"/>
                <a:gd name="connsiteX21" fmla="*/ 1157206 w 1524000"/>
                <a:gd name="connsiteY21" fmla="*/ 408122 h 1720311"/>
                <a:gd name="connsiteX22" fmla="*/ 1208868 w 1524000"/>
                <a:gd name="connsiteY22" fmla="*/ 454617 h 1720311"/>
                <a:gd name="connsiteX23" fmla="*/ 1286359 w 1524000"/>
                <a:gd name="connsiteY23" fmla="*/ 625098 h 1720311"/>
                <a:gd name="connsiteX24" fmla="*/ 1090047 w 1524000"/>
                <a:gd name="connsiteY24" fmla="*/ 940230 h 1720311"/>
                <a:gd name="connsiteX25" fmla="*/ 1524000 w 1524000"/>
                <a:gd name="connsiteY25" fmla="*/ 1203701 h 1720311"/>
                <a:gd name="connsiteX26" fmla="*/ 1482671 w 1524000"/>
                <a:gd name="connsiteY26" fmla="*/ 1374183 h 1720311"/>
                <a:gd name="connsiteX27" fmla="*/ 1462006 w 1524000"/>
                <a:gd name="connsiteY27" fmla="*/ 1374183 h 1720311"/>
                <a:gd name="connsiteX28" fmla="*/ 1462006 w 1524000"/>
                <a:gd name="connsiteY28" fmla="*/ 1374183 h 1720311"/>
                <a:gd name="connsiteX29" fmla="*/ 1451674 w 1524000"/>
                <a:gd name="connsiteY29" fmla="*/ 1431010 h 1720311"/>
                <a:gd name="connsiteX30" fmla="*/ 1405179 w 1524000"/>
                <a:gd name="connsiteY30" fmla="*/ 1405179 h 1720311"/>
                <a:gd name="connsiteX31" fmla="*/ 1317356 w 1524000"/>
                <a:gd name="connsiteY31" fmla="*/ 1327688 h 1720311"/>
                <a:gd name="connsiteX32" fmla="*/ 1281193 w 1524000"/>
                <a:gd name="connsiteY32" fmla="*/ 1353518 h 1720311"/>
                <a:gd name="connsiteX33" fmla="*/ 1053884 w 1524000"/>
                <a:gd name="connsiteY33" fmla="*/ 1265695 h 1720311"/>
                <a:gd name="connsiteX34" fmla="*/ 986725 w 1524000"/>
                <a:gd name="connsiteY34" fmla="*/ 1281193 h 1720311"/>
                <a:gd name="connsiteX35" fmla="*/ 960895 w 1524000"/>
                <a:gd name="connsiteY35" fmla="*/ 1276027 h 1720311"/>
                <a:gd name="connsiteX36" fmla="*/ 878237 w 1524000"/>
                <a:gd name="connsiteY36" fmla="*/ 1451674 h 1720311"/>
                <a:gd name="connsiteX37" fmla="*/ 769749 w 1524000"/>
                <a:gd name="connsiteY37" fmla="*/ 1591159 h 1720311"/>
                <a:gd name="connsiteX38" fmla="*/ 697423 w 1524000"/>
                <a:gd name="connsiteY38" fmla="*/ 1720311 h 1720311"/>
                <a:gd name="connsiteX39" fmla="*/ 413288 w 1524000"/>
                <a:gd name="connsiteY39" fmla="*/ 1591159 h 1720311"/>
                <a:gd name="connsiteX40" fmla="*/ 361627 w 1524000"/>
                <a:gd name="connsiteY40" fmla="*/ 1467172 h 1720311"/>
                <a:gd name="connsiteX41" fmla="*/ 232474 w 1524000"/>
                <a:gd name="connsiteY41" fmla="*/ 1477505 h 172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24000" h="1720311">
                  <a:moveTo>
                    <a:pt x="232474" y="1477505"/>
                  </a:moveTo>
                  <a:lnTo>
                    <a:pt x="237640" y="1208867"/>
                  </a:lnTo>
                  <a:lnTo>
                    <a:pt x="196312" y="687091"/>
                  </a:lnTo>
                  <a:lnTo>
                    <a:pt x="160149" y="557939"/>
                  </a:lnTo>
                  <a:lnTo>
                    <a:pt x="0" y="72325"/>
                  </a:lnTo>
                  <a:lnTo>
                    <a:pt x="299634" y="5166"/>
                  </a:lnTo>
                  <a:lnTo>
                    <a:pt x="335796" y="46495"/>
                  </a:lnTo>
                  <a:lnTo>
                    <a:pt x="361627" y="0"/>
                  </a:lnTo>
                  <a:lnTo>
                    <a:pt x="377125" y="139484"/>
                  </a:lnTo>
                  <a:lnTo>
                    <a:pt x="423620" y="165315"/>
                  </a:lnTo>
                  <a:lnTo>
                    <a:pt x="485613" y="149817"/>
                  </a:lnTo>
                  <a:lnTo>
                    <a:pt x="516610" y="201478"/>
                  </a:lnTo>
                  <a:lnTo>
                    <a:pt x="583769" y="211810"/>
                  </a:lnTo>
                  <a:lnTo>
                    <a:pt x="656095" y="232474"/>
                  </a:lnTo>
                  <a:lnTo>
                    <a:pt x="650929" y="268637"/>
                  </a:lnTo>
                  <a:lnTo>
                    <a:pt x="676759" y="299633"/>
                  </a:lnTo>
                  <a:lnTo>
                    <a:pt x="666427" y="320298"/>
                  </a:lnTo>
                  <a:lnTo>
                    <a:pt x="774915" y="366793"/>
                  </a:lnTo>
                  <a:lnTo>
                    <a:pt x="836908" y="278969"/>
                  </a:lnTo>
                  <a:lnTo>
                    <a:pt x="971227" y="377125"/>
                  </a:lnTo>
                  <a:lnTo>
                    <a:pt x="1074549" y="377125"/>
                  </a:lnTo>
                  <a:lnTo>
                    <a:pt x="1157206" y="408122"/>
                  </a:lnTo>
                  <a:lnTo>
                    <a:pt x="1208868" y="454617"/>
                  </a:lnTo>
                  <a:lnTo>
                    <a:pt x="1286359" y="625098"/>
                  </a:lnTo>
                  <a:lnTo>
                    <a:pt x="1090047" y="940230"/>
                  </a:lnTo>
                  <a:lnTo>
                    <a:pt x="1524000" y="1203701"/>
                  </a:lnTo>
                  <a:lnTo>
                    <a:pt x="1482671" y="1374183"/>
                  </a:lnTo>
                  <a:lnTo>
                    <a:pt x="1462006" y="1374183"/>
                  </a:lnTo>
                  <a:lnTo>
                    <a:pt x="1462006" y="1374183"/>
                  </a:lnTo>
                  <a:lnTo>
                    <a:pt x="1451674" y="1431010"/>
                  </a:lnTo>
                  <a:lnTo>
                    <a:pt x="1405179" y="1405179"/>
                  </a:lnTo>
                  <a:lnTo>
                    <a:pt x="1317356" y="1327688"/>
                  </a:lnTo>
                  <a:lnTo>
                    <a:pt x="1281193" y="1353518"/>
                  </a:lnTo>
                  <a:lnTo>
                    <a:pt x="1053884" y="1265695"/>
                  </a:lnTo>
                  <a:lnTo>
                    <a:pt x="986725" y="1281193"/>
                  </a:lnTo>
                  <a:lnTo>
                    <a:pt x="960895" y="1276027"/>
                  </a:lnTo>
                  <a:lnTo>
                    <a:pt x="878237" y="1451674"/>
                  </a:lnTo>
                  <a:lnTo>
                    <a:pt x="769749" y="1591159"/>
                  </a:lnTo>
                  <a:lnTo>
                    <a:pt x="697423" y="1720311"/>
                  </a:lnTo>
                  <a:lnTo>
                    <a:pt x="413288" y="1591159"/>
                  </a:lnTo>
                  <a:lnTo>
                    <a:pt x="361627" y="1467172"/>
                  </a:lnTo>
                  <a:lnTo>
                    <a:pt x="232474" y="1477505"/>
                  </a:lnTo>
                  <a:close/>
                </a:path>
              </a:pathLst>
            </a:custGeom>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grpSp>
      <p:sp>
        <p:nvSpPr>
          <p:cNvPr id="13" name="線吹き出し 2 (枠付き) 12"/>
          <p:cNvSpPr/>
          <p:nvPr/>
        </p:nvSpPr>
        <p:spPr>
          <a:xfrm>
            <a:off x="6658721" y="3016491"/>
            <a:ext cx="2142521" cy="488377"/>
          </a:xfrm>
          <a:prstGeom prst="borderCallout2">
            <a:avLst>
              <a:gd name="adj1" fmla="val 50444"/>
              <a:gd name="adj2" fmla="val -362"/>
              <a:gd name="adj3" fmla="val 51046"/>
              <a:gd name="adj4" fmla="val -33350"/>
              <a:gd name="adj5" fmla="val 245000"/>
              <a:gd name="adj6" fmla="val -69446"/>
            </a:avLst>
          </a:prstGeom>
          <a:solidFill>
            <a:schemeClr val="bg1">
              <a:alpha val="70000"/>
            </a:schemeClr>
          </a:solidFill>
          <a:ln w="22225">
            <a:solidFill>
              <a:schemeClr val="accent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dirty="0" smtClean="0">
                <a:solidFill>
                  <a:sysClr val="windowText" lastClr="000000"/>
                </a:solidFill>
              </a:rPr>
              <a:t>　</a:t>
            </a:r>
            <a:r>
              <a:rPr lang="ja-JP" altLang="en-US" dirty="0">
                <a:solidFill>
                  <a:sysClr val="windowText" lastClr="000000"/>
                </a:solidFill>
              </a:rPr>
              <a:t>　</a:t>
            </a:r>
            <a:r>
              <a:rPr lang="ja-JP" altLang="en-US" dirty="0" smtClean="0">
                <a:solidFill>
                  <a:sysClr val="windowText" lastClr="000000"/>
                </a:solidFill>
              </a:rPr>
              <a:t>  スーパーまるも</a:t>
            </a:r>
            <a:endParaRPr lang="ja-JP" altLang="en-US" dirty="0">
              <a:solidFill>
                <a:sysClr val="windowText" lastClr="000000"/>
              </a:solidFill>
            </a:endParaRPr>
          </a:p>
        </p:txBody>
      </p:sp>
      <p:sp>
        <p:nvSpPr>
          <p:cNvPr id="36" name="線吹き出し 2 (枠付き) 35"/>
          <p:cNvSpPr/>
          <p:nvPr/>
        </p:nvSpPr>
        <p:spPr>
          <a:xfrm>
            <a:off x="1076709" y="5922360"/>
            <a:ext cx="2608017" cy="518281"/>
          </a:xfrm>
          <a:prstGeom prst="borderCallout2">
            <a:avLst>
              <a:gd name="adj1" fmla="val 80726"/>
              <a:gd name="adj2" fmla="val 100889"/>
              <a:gd name="adj3" fmla="val 83514"/>
              <a:gd name="adj4" fmla="val 210021"/>
              <a:gd name="adj5" fmla="val 33716"/>
              <a:gd name="adj6" fmla="val 217721"/>
            </a:avLst>
          </a:prstGeom>
          <a:solidFill>
            <a:schemeClr val="bg1">
              <a:alpha val="70000"/>
            </a:schemeClr>
          </a:solidFill>
          <a:ln w="22225">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b="1" dirty="0" smtClean="0">
                <a:solidFill>
                  <a:sysClr val="windowText" lastClr="000000"/>
                </a:solidFill>
              </a:rPr>
              <a:t>　　  土浦野菜センター</a:t>
            </a:r>
            <a:endParaRPr lang="ja-JP" altLang="en-US" sz="2000" b="1" dirty="0">
              <a:solidFill>
                <a:sysClr val="windowText" lastClr="000000"/>
              </a:solidFill>
            </a:endParaRPr>
          </a:p>
        </p:txBody>
      </p:sp>
      <p:sp>
        <p:nvSpPr>
          <p:cNvPr id="45" name="線吹き出し 2 (枠付き) 44"/>
          <p:cNvSpPr/>
          <p:nvPr/>
        </p:nvSpPr>
        <p:spPr>
          <a:xfrm>
            <a:off x="7033265" y="4422648"/>
            <a:ext cx="1790789" cy="541961"/>
          </a:xfrm>
          <a:prstGeom prst="borderCallout2">
            <a:avLst>
              <a:gd name="adj1" fmla="val 20342"/>
              <a:gd name="adj2" fmla="val -5763"/>
              <a:gd name="adj3" fmla="val 21268"/>
              <a:gd name="adj4" fmla="val -14502"/>
              <a:gd name="adj5" fmla="val 151390"/>
              <a:gd name="adj6" fmla="val -55468"/>
            </a:avLst>
          </a:prstGeom>
          <a:solidFill>
            <a:schemeClr val="bg1">
              <a:alpha val="70000"/>
            </a:schemeClr>
          </a:solidFill>
          <a:ln w="22225">
            <a:solidFill>
              <a:srgbClr val="FFC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dirty="0" smtClean="0">
                <a:solidFill>
                  <a:sysClr val="windowText" lastClr="000000"/>
                </a:solidFill>
              </a:rPr>
              <a:t>　    新協同病院</a:t>
            </a:r>
            <a:endParaRPr lang="ja-JP" altLang="en-US" dirty="0">
              <a:solidFill>
                <a:sysClr val="windowText" lastClr="000000"/>
              </a:solidFill>
            </a:endParaRPr>
          </a:p>
        </p:txBody>
      </p:sp>
      <p:sp>
        <p:nvSpPr>
          <p:cNvPr id="35" name="角丸四角形 34"/>
          <p:cNvSpPr/>
          <p:nvPr/>
        </p:nvSpPr>
        <p:spPr>
          <a:xfrm>
            <a:off x="55875" y="158731"/>
            <a:ext cx="9016796" cy="46398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弦楽器</a:t>
            </a:r>
            <a:r>
              <a:rPr lang="ja-JP" altLang="en-US" sz="2400" b="1" dirty="0" smtClean="0">
                <a:solidFill>
                  <a:schemeClr val="tx1"/>
                </a:solidFill>
              </a:rPr>
              <a:t>タウン　おおつ野</a:t>
            </a:r>
            <a:endParaRPr lang="ja-JP" altLang="en-US" sz="2400" b="1" dirty="0">
              <a:solidFill>
                <a:schemeClr val="tx1"/>
              </a:solidFill>
            </a:endParaRPr>
          </a:p>
        </p:txBody>
      </p:sp>
      <p:sp>
        <p:nvSpPr>
          <p:cNvPr id="37" name="正方形/長方形 36"/>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9" name="線吹き出し 2 (枠付き) 28"/>
          <p:cNvSpPr/>
          <p:nvPr/>
        </p:nvSpPr>
        <p:spPr>
          <a:xfrm>
            <a:off x="503854" y="2340428"/>
            <a:ext cx="3173122" cy="1304011"/>
          </a:xfrm>
          <a:prstGeom prst="borderCallout2">
            <a:avLst>
              <a:gd name="adj1" fmla="val 48729"/>
              <a:gd name="adj2" fmla="val 98908"/>
              <a:gd name="adj3" fmla="val 49111"/>
              <a:gd name="adj4" fmla="val 105108"/>
              <a:gd name="adj5" fmla="val 114482"/>
              <a:gd name="adj6" fmla="val 118246"/>
            </a:avLst>
          </a:prstGeom>
          <a:solidFill>
            <a:schemeClr val="bg1">
              <a:alpha val="70000"/>
            </a:schemeClr>
          </a:solid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土浦市内からの移住</a:t>
            </a:r>
            <a:endParaRPr lang="en-US" altLang="ja-JP" sz="2400" dirty="0">
              <a:solidFill>
                <a:schemeClr val="tx1"/>
              </a:solidFill>
            </a:endParaRPr>
          </a:p>
          <a:p>
            <a:pPr algn="ctr"/>
            <a:r>
              <a:rPr lang="ja-JP" altLang="en-US" sz="2400" dirty="0">
                <a:solidFill>
                  <a:schemeClr val="tx1"/>
                </a:solidFill>
              </a:rPr>
              <a:t>＋</a:t>
            </a:r>
            <a:endParaRPr lang="en-US" altLang="ja-JP" sz="2400" dirty="0">
              <a:solidFill>
                <a:schemeClr val="tx1"/>
              </a:solidFill>
            </a:endParaRPr>
          </a:p>
          <a:p>
            <a:pPr algn="ctr"/>
            <a:r>
              <a:rPr lang="ja-JP" altLang="en-US" sz="2400" dirty="0">
                <a:solidFill>
                  <a:schemeClr val="tx1"/>
                </a:solidFill>
              </a:rPr>
              <a:t>福島県からの</a:t>
            </a:r>
            <a:r>
              <a:rPr lang="ja-JP" altLang="en-US" sz="2400" dirty="0" smtClean="0">
                <a:solidFill>
                  <a:schemeClr val="tx1"/>
                </a:solidFill>
              </a:rPr>
              <a:t>移住</a:t>
            </a:r>
            <a:endParaRPr lang="en-US" altLang="ja-JP" sz="2400" dirty="0">
              <a:solidFill>
                <a:schemeClr val="tx1"/>
              </a:solidFill>
            </a:endParaRPr>
          </a:p>
        </p:txBody>
      </p:sp>
      <p:sp>
        <p:nvSpPr>
          <p:cNvPr id="31" name="フローチャート: 代替処理 15"/>
          <p:cNvSpPr/>
          <p:nvPr/>
        </p:nvSpPr>
        <p:spPr>
          <a:xfrm>
            <a:off x="463206" y="1754794"/>
            <a:ext cx="3217853" cy="554101"/>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solidFill>
                  <a:schemeClr val="tx1"/>
                </a:solidFill>
              </a:rPr>
              <a:t>住</a:t>
            </a:r>
          </a:p>
        </p:txBody>
      </p:sp>
      <p:sp>
        <p:nvSpPr>
          <p:cNvPr id="32" name="フローチャート: 代替処理 15"/>
          <p:cNvSpPr/>
          <p:nvPr/>
        </p:nvSpPr>
        <p:spPr>
          <a:xfrm>
            <a:off x="6650875" y="2430967"/>
            <a:ext cx="2172489" cy="571500"/>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solidFill>
                  <a:schemeClr val="tx1"/>
                </a:solidFill>
              </a:rPr>
              <a:t>住</a:t>
            </a:r>
          </a:p>
        </p:txBody>
      </p:sp>
      <p:sp>
        <p:nvSpPr>
          <p:cNvPr id="33" name="フローチャート: 代替処理 15"/>
          <p:cNvSpPr/>
          <p:nvPr/>
        </p:nvSpPr>
        <p:spPr>
          <a:xfrm>
            <a:off x="7032575" y="3857401"/>
            <a:ext cx="1790789" cy="563241"/>
          </a:xfrm>
          <a:prstGeom prst="flowChartAlternateProcess">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2400" b="1" dirty="0" smtClean="0">
                <a:solidFill>
                  <a:schemeClr val="tx1"/>
                </a:solidFill>
              </a:rPr>
              <a:t>医・職</a:t>
            </a:r>
            <a:endParaRPr lang="ja-JP" altLang="en-US" sz="2400" b="1" dirty="0">
              <a:solidFill>
                <a:schemeClr val="tx1"/>
              </a:solidFill>
            </a:endParaRPr>
          </a:p>
        </p:txBody>
      </p:sp>
      <p:sp>
        <p:nvSpPr>
          <p:cNvPr id="25" name="テキスト ボックス 24"/>
          <p:cNvSpPr txBox="1"/>
          <p:nvPr/>
        </p:nvSpPr>
        <p:spPr>
          <a:xfrm>
            <a:off x="5016967" y="6382784"/>
            <a:ext cx="4144141" cy="276999"/>
          </a:xfrm>
          <a:prstGeom prst="rect">
            <a:avLst/>
          </a:prstGeom>
          <a:noFill/>
        </p:spPr>
        <p:txBody>
          <a:bodyPr wrap="square" rtlCol="0">
            <a:spAutoFit/>
          </a:bodyPr>
          <a:lstStyle/>
          <a:p>
            <a:r>
              <a:rPr lang="en-US" altLang="ja-JP" sz="1200" dirty="0">
                <a:hlinkClick r:id="rId7"/>
              </a:rPr>
              <a:t>http://</a:t>
            </a:r>
            <a:r>
              <a:rPr lang="en-US" altLang="ja-JP" sz="1200" dirty="0" smtClean="0">
                <a:hlinkClick r:id="rId7"/>
              </a:rPr>
              <a:t>www.h-sokken.co.jp/tamura/tamurapage1.htm</a:t>
            </a:r>
            <a:r>
              <a:rPr lang="ja-JP" altLang="en-US" sz="1200" dirty="0" smtClean="0"/>
              <a:t>より引用</a:t>
            </a:r>
            <a:endParaRPr lang="en-US" altLang="ja-JP" sz="1200" dirty="0" smtClean="0"/>
          </a:p>
        </p:txBody>
      </p:sp>
      <p:sp>
        <p:nvSpPr>
          <p:cNvPr id="3" name="フリーフォーム 2"/>
          <p:cNvSpPr/>
          <p:nvPr/>
        </p:nvSpPr>
        <p:spPr>
          <a:xfrm>
            <a:off x="3937819" y="2603090"/>
            <a:ext cx="1364226" cy="3886200"/>
          </a:xfrm>
          <a:custGeom>
            <a:avLst/>
            <a:gdLst>
              <a:gd name="connsiteX0" fmla="*/ 258097 w 1364226"/>
              <a:gd name="connsiteY0" fmla="*/ 36871 h 3886200"/>
              <a:gd name="connsiteX1" fmla="*/ 309716 w 1364226"/>
              <a:gd name="connsiteY1" fmla="*/ 272845 h 3886200"/>
              <a:gd name="connsiteX2" fmla="*/ 103239 w 1364226"/>
              <a:gd name="connsiteY2" fmla="*/ 405581 h 3886200"/>
              <a:gd name="connsiteX3" fmla="*/ 44246 w 1364226"/>
              <a:gd name="connsiteY3" fmla="*/ 427704 h 3886200"/>
              <a:gd name="connsiteX4" fmla="*/ 22123 w 1364226"/>
              <a:gd name="connsiteY4" fmla="*/ 545691 h 3886200"/>
              <a:gd name="connsiteX5" fmla="*/ 51620 w 1364226"/>
              <a:gd name="connsiteY5" fmla="*/ 700549 h 3886200"/>
              <a:gd name="connsiteX6" fmla="*/ 110613 w 1364226"/>
              <a:gd name="connsiteY6" fmla="*/ 877529 h 3886200"/>
              <a:gd name="connsiteX7" fmla="*/ 176981 w 1364226"/>
              <a:gd name="connsiteY7" fmla="*/ 1017639 h 3886200"/>
              <a:gd name="connsiteX8" fmla="*/ 140110 w 1364226"/>
              <a:gd name="connsiteY8" fmla="*/ 1128252 h 3886200"/>
              <a:gd name="connsiteX9" fmla="*/ 176981 w 1364226"/>
              <a:gd name="connsiteY9" fmla="*/ 1187245 h 3886200"/>
              <a:gd name="connsiteX10" fmla="*/ 199104 w 1364226"/>
              <a:gd name="connsiteY10" fmla="*/ 1305233 h 3886200"/>
              <a:gd name="connsiteX11" fmla="*/ 228600 w 1364226"/>
              <a:gd name="connsiteY11" fmla="*/ 1378975 h 3886200"/>
              <a:gd name="connsiteX12" fmla="*/ 221226 w 1364226"/>
              <a:gd name="connsiteY12" fmla="*/ 1578078 h 3886200"/>
              <a:gd name="connsiteX13" fmla="*/ 243349 w 1364226"/>
              <a:gd name="connsiteY13" fmla="*/ 1659194 h 3886200"/>
              <a:gd name="connsiteX14" fmla="*/ 287594 w 1364226"/>
              <a:gd name="connsiteY14" fmla="*/ 1924665 h 3886200"/>
              <a:gd name="connsiteX15" fmla="*/ 243349 w 1364226"/>
              <a:gd name="connsiteY15" fmla="*/ 2057400 h 3886200"/>
              <a:gd name="connsiteX16" fmla="*/ 191729 w 1364226"/>
              <a:gd name="connsiteY16" fmla="*/ 2190136 h 3886200"/>
              <a:gd name="connsiteX17" fmla="*/ 162233 w 1364226"/>
              <a:gd name="connsiteY17" fmla="*/ 2315497 h 3886200"/>
              <a:gd name="connsiteX18" fmla="*/ 140110 w 1364226"/>
              <a:gd name="connsiteY18" fmla="*/ 2396613 h 3886200"/>
              <a:gd name="connsiteX19" fmla="*/ 7375 w 1364226"/>
              <a:gd name="connsiteY19" fmla="*/ 2411362 h 3886200"/>
              <a:gd name="connsiteX20" fmla="*/ 29497 w 1364226"/>
              <a:gd name="connsiteY20" fmla="*/ 2580968 h 3886200"/>
              <a:gd name="connsiteX21" fmla="*/ 0 w 1364226"/>
              <a:gd name="connsiteY21" fmla="*/ 2662084 h 3886200"/>
              <a:gd name="connsiteX22" fmla="*/ 36871 w 1364226"/>
              <a:gd name="connsiteY22" fmla="*/ 2698955 h 3886200"/>
              <a:gd name="connsiteX23" fmla="*/ 29497 w 1364226"/>
              <a:gd name="connsiteY23" fmla="*/ 2927555 h 3886200"/>
              <a:gd name="connsiteX24" fmla="*/ 7375 w 1364226"/>
              <a:gd name="connsiteY24" fmla="*/ 3237271 h 3886200"/>
              <a:gd name="connsiteX25" fmla="*/ 7375 w 1364226"/>
              <a:gd name="connsiteY25" fmla="*/ 3259394 h 3886200"/>
              <a:gd name="connsiteX26" fmla="*/ 36871 w 1364226"/>
              <a:gd name="connsiteY26" fmla="*/ 3384755 h 3886200"/>
              <a:gd name="connsiteX27" fmla="*/ 36871 w 1364226"/>
              <a:gd name="connsiteY27" fmla="*/ 3451123 h 3886200"/>
              <a:gd name="connsiteX28" fmla="*/ 110613 w 1364226"/>
              <a:gd name="connsiteY28" fmla="*/ 3554362 h 3886200"/>
              <a:gd name="connsiteX29" fmla="*/ 147484 w 1364226"/>
              <a:gd name="connsiteY29" fmla="*/ 3569110 h 3886200"/>
              <a:gd name="connsiteX30" fmla="*/ 154858 w 1364226"/>
              <a:gd name="connsiteY30" fmla="*/ 3406878 h 3886200"/>
              <a:gd name="connsiteX31" fmla="*/ 140110 w 1364226"/>
              <a:gd name="connsiteY31" fmla="*/ 3288891 h 3886200"/>
              <a:gd name="connsiteX32" fmla="*/ 132736 w 1364226"/>
              <a:gd name="connsiteY32" fmla="*/ 3185652 h 3886200"/>
              <a:gd name="connsiteX33" fmla="*/ 464575 w 1364226"/>
              <a:gd name="connsiteY33" fmla="*/ 3200400 h 3886200"/>
              <a:gd name="connsiteX34" fmla="*/ 479323 w 1364226"/>
              <a:gd name="connsiteY34" fmla="*/ 3252020 h 3886200"/>
              <a:gd name="connsiteX35" fmla="*/ 589936 w 1364226"/>
              <a:gd name="connsiteY35" fmla="*/ 3259394 h 3886200"/>
              <a:gd name="connsiteX36" fmla="*/ 597310 w 1364226"/>
              <a:gd name="connsiteY36" fmla="*/ 3303639 h 3886200"/>
              <a:gd name="connsiteX37" fmla="*/ 700549 w 1364226"/>
              <a:gd name="connsiteY37" fmla="*/ 3325762 h 3886200"/>
              <a:gd name="connsiteX38" fmla="*/ 685800 w 1364226"/>
              <a:gd name="connsiteY38" fmla="*/ 3532239 h 3886200"/>
              <a:gd name="connsiteX39" fmla="*/ 685800 w 1364226"/>
              <a:gd name="connsiteY39" fmla="*/ 3532239 h 3886200"/>
              <a:gd name="connsiteX40" fmla="*/ 597310 w 1364226"/>
              <a:gd name="connsiteY40" fmla="*/ 3524865 h 3886200"/>
              <a:gd name="connsiteX41" fmla="*/ 508820 w 1364226"/>
              <a:gd name="connsiteY41" fmla="*/ 3561736 h 3886200"/>
              <a:gd name="connsiteX42" fmla="*/ 464575 w 1364226"/>
              <a:gd name="connsiteY42" fmla="*/ 3613355 h 3886200"/>
              <a:gd name="connsiteX43" fmla="*/ 516194 w 1364226"/>
              <a:gd name="connsiteY43" fmla="*/ 3620729 h 3886200"/>
              <a:gd name="connsiteX44" fmla="*/ 479323 w 1364226"/>
              <a:gd name="connsiteY44" fmla="*/ 3657600 h 3886200"/>
              <a:gd name="connsiteX45" fmla="*/ 420329 w 1364226"/>
              <a:gd name="connsiteY45" fmla="*/ 3650226 h 3886200"/>
              <a:gd name="connsiteX46" fmla="*/ 398207 w 1364226"/>
              <a:gd name="connsiteY46" fmla="*/ 3760839 h 3886200"/>
              <a:gd name="connsiteX47" fmla="*/ 398207 w 1364226"/>
              <a:gd name="connsiteY47" fmla="*/ 3760839 h 3886200"/>
              <a:gd name="connsiteX48" fmla="*/ 494071 w 1364226"/>
              <a:gd name="connsiteY48" fmla="*/ 3657600 h 3886200"/>
              <a:gd name="connsiteX49" fmla="*/ 722671 w 1364226"/>
              <a:gd name="connsiteY49" fmla="*/ 3561736 h 3886200"/>
              <a:gd name="connsiteX50" fmla="*/ 789039 w 1364226"/>
              <a:gd name="connsiteY50" fmla="*/ 3517491 h 3886200"/>
              <a:gd name="connsiteX51" fmla="*/ 796413 w 1364226"/>
              <a:gd name="connsiteY51" fmla="*/ 3569110 h 3886200"/>
              <a:gd name="connsiteX52" fmla="*/ 796413 w 1364226"/>
              <a:gd name="connsiteY52" fmla="*/ 3591233 h 3886200"/>
              <a:gd name="connsiteX53" fmla="*/ 958646 w 1364226"/>
              <a:gd name="connsiteY53" fmla="*/ 3694471 h 3886200"/>
              <a:gd name="connsiteX54" fmla="*/ 1356852 w 1364226"/>
              <a:gd name="connsiteY54" fmla="*/ 3886200 h 3886200"/>
              <a:gd name="connsiteX55" fmla="*/ 1364226 w 1364226"/>
              <a:gd name="connsiteY55" fmla="*/ 3325762 h 3886200"/>
              <a:gd name="connsiteX56" fmla="*/ 1327355 w 1364226"/>
              <a:gd name="connsiteY56" fmla="*/ 2957052 h 3886200"/>
              <a:gd name="connsiteX57" fmla="*/ 1290484 w 1364226"/>
              <a:gd name="connsiteY57" fmla="*/ 2647336 h 3886200"/>
              <a:gd name="connsiteX58" fmla="*/ 1172497 w 1364226"/>
              <a:gd name="connsiteY58" fmla="*/ 2271252 h 3886200"/>
              <a:gd name="connsiteX59" fmla="*/ 1025013 w 1364226"/>
              <a:gd name="connsiteY59" fmla="*/ 1806678 h 3886200"/>
              <a:gd name="connsiteX60" fmla="*/ 641555 w 1364226"/>
              <a:gd name="connsiteY60" fmla="*/ 1939413 h 3886200"/>
              <a:gd name="connsiteX61" fmla="*/ 567813 w 1364226"/>
              <a:gd name="connsiteY61" fmla="*/ 1710813 h 3886200"/>
              <a:gd name="connsiteX62" fmla="*/ 936523 w 1364226"/>
              <a:gd name="connsiteY62" fmla="*/ 1600200 h 3886200"/>
              <a:gd name="connsiteX63" fmla="*/ 789039 w 1364226"/>
              <a:gd name="connsiteY63" fmla="*/ 1113504 h 3886200"/>
              <a:gd name="connsiteX64" fmla="*/ 398207 w 1364226"/>
              <a:gd name="connsiteY64" fmla="*/ 0 h 3886200"/>
              <a:gd name="connsiteX65" fmla="*/ 258097 w 1364226"/>
              <a:gd name="connsiteY65" fmla="*/ 36871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64226" h="3886200">
                <a:moveTo>
                  <a:pt x="258097" y="36871"/>
                </a:moveTo>
                <a:lnTo>
                  <a:pt x="309716" y="272845"/>
                </a:lnTo>
                <a:lnTo>
                  <a:pt x="103239" y="405581"/>
                </a:lnTo>
                <a:lnTo>
                  <a:pt x="44246" y="427704"/>
                </a:lnTo>
                <a:lnTo>
                  <a:pt x="22123" y="545691"/>
                </a:lnTo>
                <a:lnTo>
                  <a:pt x="51620" y="700549"/>
                </a:lnTo>
                <a:lnTo>
                  <a:pt x="110613" y="877529"/>
                </a:lnTo>
                <a:lnTo>
                  <a:pt x="176981" y="1017639"/>
                </a:lnTo>
                <a:lnTo>
                  <a:pt x="140110" y="1128252"/>
                </a:lnTo>
                <a:lnTo>
                  <a:pt x="176981" y="1187245"/>
                </a:lnTo>
                <a:lnTo>
                  <a:pt x="199104" y="1305233"/>
                </a:lnTo>
                <a:lnTo>
                  <a:pt x="228600" y="1378975"/>
                </a:lnTo>
                <a:lnTo>
                  <a:pt x="221226" y="1578078"/>
                </a:lnTo>
                <a:lnTo>
                  <a:pt x="243349" y="1659194"/>
                </a:lnTo>
                <a:lnTo>
                  <a:pt x="287594" y="1924665"/>
                </a:lnTo>
                <a:lnTo>
                  <a:pt x="243349" y="2057400"/>
                </a:lnTo>
                <a:lnTo>
                  <a:pt x="191729" y="2190136"/>
                </a:lnTo>
                <a:lnTo>
                  <a:pt x="162233" y="2315497"/>
                </a:lnTo>
                <a:lnTo>
                  <a:pt x="140110" y="2396613"/>
                </a:lnTo>
                <a:lnTo>
                  <a:pt x="7375" y="2411362"/>
                </a:lnTo>
                <a:lnTo>
                  <a:pt x="29497" y="2580968"/>
                </a:lnTo>
                <a:lnTo>
                  <a:pt x="0" y="2662084"/>
                </a:lnTo>
                <a:lnTo>
                  <a:pt x="36871" y="2698955"/>
                </a:lnTo>
                <a:lnTo>
                  <a:pt x="29497" y="2927555"/>
                </a:lnTo>
                <a:lnTo>
                  <a:pt x="7375" y="3237271"/>
                </a:lnTo>
                <a:lnTo>
                  <a:pt x="7375" y="3259394"/>
                </a:lnTo>
                <a:lnTo>
                  <a:pt x="36871" y="3384755"/>
                </a:lnTo>
                <a:lnTo>
                  <a:pt x="36871" y="3451123"/>
                </a:lnTo>
                <a:lnTo>
                  <a:pt x="110613" y="3554362"/>
                </a:lnTo>
                <a:lnTo>
                  <a:pt x="147484" y="3569110"/>
                </a:lnTo>
                <a:lnTo>
                  <a:pt x="154858" y="3406878"/>
                </a:lnTo>
                <a:lnTo>
                  <a:pt x="140110" y="3288891"/>
                </a:lnTo>
                <a:lnTo>
                  <a:pt x="132736" y="3185652"/>
                </a:lnTo>
                <a:lnTo>
                  <a:pt x="464575" y="3200400"/>
                </a:lnTo>
                <a:lnTo>
                  <a:pt x="479323" y="3252020"/>
                </a:lnTo>
                <a:lnTo>
                  <a:pt x="589936" y="3259394"/>
                </a:lnTo>
                <a:lnTo>
                  <a:pt x="597310" y="3303639"/>
                </a:lnTo>
                <a:lnTo>
                  <a:pt x="700549" y="3325762"/>
                </a:lnTo>
                <a:lnTo>
                  <a:pt x="685800" y="3532239"/>
                </a:lnTo>
                <a:lnTo>
                  <a:pt x="685800" y="3532239"/>
                </a:lnTo>
                <a:lnTo>
                  <a:pt x="597310" y="3524865"/>
                </a:lnTo>
                <a:lnTo>
                  <a:pt x="508820" y="3561736"/>
                </a:lnTo>
                <a:lnTo>
                  <a:pt x="464575" y="3613355"/>
                </a:lnTo>
                <a:lnTo>
                  <a:pt x="516194" y="3620729"/>
                </a:lnTo>
                <a:lnTo>
                  <a:pt x="479323" y="3657600"/>
                </a:lnTo>
                <a:lnTo>
                  <a:pt x="420329" y="3650226"/>
                </a:lnTo>
                <a:lnTo>
                  <a:pt x="398207" y="3760839"/>
                </a:lnTo>
                <a:lnTo>
                  <a:pt x="398207" y="3760839"/>
                </a:lnTo>
                <a:lnTo>
                  <a:pt x="494071" y="3657600"/>
                </a:lnTo>
                <a:lnTo>
                  <a:pt x="722671" y="3561736"/>
                </a:lnTo>
                <a:lnTo>
                  <a:pt x="789039" y="3517491"/>
                </a:lnTo>
                <a:lnTo>
                  <a:pt x="796413" y="3569110"/>
                </a:lnTo>
                <a:lnTo>
                  <a:pt x="796413" y="3591233"/>
                </a:lnTo>
                <a:lnTo>
                  <a:pt x="958646" y="3694471"/>
                </a:lnTo>
                <a:lnTo>
                  <a:pt x="1356852" y="3886200"/>
                </a:lnTo>
                <a:lnTo>
                  <a:pt x="1364226" y="3325762"/>
                </a:lnTo>
                <a:lnTo>
                  <a:pt x="1327355" y="2957052"/>
                </a:lnTo>
                <a:lnTo>
                  <a:pt x="1290484" y="2647336"/>
                </a:lnTo>
                <a:lnTo>
                  <a:pt x="1172497" y="2271252"/>
                </a:lnTo>
                <a:lnTo>
                  <a:pt x="1025013" y="1806678"/>
                </a:lnTo>
                <a:lnTo>
                  <a:pt x="641555" y="1939413"/>
                </a:lnTo>
                <a:lnTo>
                  <a:pt x="567813" y="1710813"/>
                </a:lnTo>
                <a:lnTo>
                  <a:pt x="936523" y="1600200"/>
                </a:lnTo>
                <a:lnTo>
                  <a:pt x="789039" y="1113504"/>
                </a:lnTo>
                <a:lnTo>
                  <a:pt x="398207" y="0"/>
                </a:lnTo>
                <a:lnTo>
                  <a:pt x="258097" y="36871"/>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6539076" y="2936553"/>
            <a:ext cx="523568" cy="707886"/>
          </a:xfrm>
          <a:prstGeom prst="rect">
            <a:avLst/>
          </a:prstGeom>
          <a:noFill/>
        </p:spPr>
        <p:txBody>
          <a:bodyPr wrap="square" rtlCol="0">
            <a:spAutoFit/>
          </a:bodyPr>
          <a:lstStyle/>
          <a:p>
            <a:r>
              <a:rPr lang="ja-JP" altLang="en-US" sz="4000" b="1" dirty="0" smtClean="0">
                <a:solidFill>
                  <a:srgbClr val="FF0000"/>
                </a:solidFill>
              </a:rPr>
              <a:t>✔ </a:t>
            </a:r>
            <a:endParaRPr kumimoji="1" lang="ja-JP" altLang="en-US" sz="4000" b="1" dirty="0">
              <a:solidFill>
                <a:srgbClr val="FF0000"/>
              </a:solidFill>
            </a:endParaRPr>
          </a:p>
        </p:txBody>
      </p:sp>
      <p:sp>
        <p:nvSpPr>
          <p:cNvPr id="30" name="テキスト ボックス 29"/>
          <p:cNvSpPr txBox="1"/>
          <p:nvPr/>
        </p:nvSpPr>
        <p:spPr>
          <a:xfrm>
            <a:off x="6896735" y="4403139"/>
            <a:ext cx="523568" cy="707886"/>
          </a:xfrm>
          <a:prstGeom prst="rect">
            <a:avLst/>
          </a:prstGeom>
          <a:noFill/>
        </p:spPr>
        <p:txBody>
          <a:bodyPr wrap="square" rtlCol="0">
            <a:spAutoFit/>
          </a:bodyPr>
          <a:lstStyle/>
          <a:p>
            <a:r>
              <a:rPr lang="ja-JP" altLang="en-US" sz="4000" b="1" dirty="0" smtClean="0">
                <a:solidFill>
                  <a:srgbClr val="FF0000"/>
                </a:solidFill>
              </a:rPr>
              <a:t>✔ </a:t>
            </a:r>
            <a:endParaRPr kumimoji="1" lang="ja-JP" altLang="en-US" sz="4000" b="1" dirty="0">
              <a:solidFill>
                <a:srgbClr val="FF0000"/>
              </a:solidFill>
            </a:endParaRPr>
          </a:p>
        </p:txBody>
      </p:sp>
      <p:sp>
        <p:nvSpPr>
          <p:cNvPr id="34" name="テキスト ボックス 33"/>
          <p:cNvSpPr txBox="1"/>
          <p:nvPr/>
        </p:nvSpPr>
        <p:spPr>
          <a:xfrm>
            <a:off x="1013320" y="5827557"/>
            <a:ext cx="523568" cy="707886"/>
          </a:xfrm>
          <a:prstGeom prst="rect">
            <a:avLst/>
          </a:prstGeom>
          <a:noFill/>
        </p:spPr>
        <p:txBody>
          <a:bodyPr wrap="square" rtlCol="0">
            <a:spAutoFit/>
          </a:bodyPr>
          <a:lstStyle/>
          <a:p>
            <a:r>
              <a:rPr lang="ja-JP" altLang="en-US" sz="4000" b="1" dirty="0" smtClean="0">
                <a:solidFill>
                  <a:srgbClr val="FF0000"/>
                </a:solidFill>
              </a:rPr>
              <a:t>✔ </a:t>
            </a:r>
            <a:endParaRPr kumimoji="1" lang="ja-JP" altLang="en-US" sz="4000" b="1" dirty="0">
              <a:solidFill>
                <a:srgbClr val="FF0000"/>
              </a:solidFill>
            </a:endParaRPr>
          </a:p>
        </p:txBody>
      </p:sp>
      <p:sp>
        <p:nvSpPr>
          <p:cNvPr id="57" name="円/楕円 56"/>
          <p:cNvSpPr/>
          <p:nvPr/>
        </p:nvSpPr>
        <p:spPr>
          <a:xfrm rot="949232">
            <a:off x="6027006" y="5346499"/>
            <a:ext cx="1463303" cy="664218"/>
          </a:xfrm>
          <a:prstGeom prst="ellipse">
            <a:avLst/>
          </a:prstGeom>
          <a:noFill/>
          <a:ln w="92075">
            <a:solidFill>
              <a:srgbClr val="0000FF"/>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9" name="テキスト ボックス 58"/>
          <p:cNvSpPr txBox="1"/>
          <p:nvPr/>
        </p:nvSpPr>
        <p:spPr>
          <a:xfrm>
            <a:off x="201193" y="2280952"/>
            <a:ext cx="523568" cy="707886"/>
          </a:xfrm>
          <a:prstGeom prst="rect">
            <a:avLst/>
          </a:prstGeom>
          <a:noFill/>
        </p:spPr>
        <p:txBody>
          <a:bodyPr wrap="square" rtlCol="0">
            <a:spAutoFit/>
          </a:bodyPr>
          <a:lstStyle/>
          <a:p>
            <a:r>
              <a:rPr lang="ja-JP" altLang="en-US" sz="4000" b="1" dirty="0" smtClean="0">
                <a:solidFill>
                  <a:srgbClr val="FF0000"/>
                </a:solidFill>
              </a:rPr>
              <a:t>✔ </a:t>
            </a:r>
            <a:endParaRPr kumimoji="1" lang="ja-JP" altLang="en-US" sz="4000" b="1" dirty="0">
              <a:solidFill>
                <a:srgbClr val="FF0000"/>
              </a:solidFill>
            </a:endParaRPr>
          </a:p>
        </p:txBody>
      </p:sp>
      <p:sp>
        <p:nvSpPr>
          <p:cNvPr id="58" name="円/楕円 57"/>
          <p:cNvSpPr/>
          <p:nvPr/>
        </p:nvSpPr>
        <p:spPr>
          <a:xfrm>
            <a:off x="245193" y="2028800"/>
            <a:ext cx="3518471" cy="1871902"/>
          </a:xfrm>
          <a:prstGeom prst="ellipse">
            <a:avLst/>
          </a:prstGeom>
          <a:solidFill>
            <a:srgbClr val="33CCCC">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新しいコミュニティ</a:t>
            </a:r>
            <a:endParaRPr kumimoji="1" lang="ja-JP" altLang="en-US" sz="2400" dirty="0">
              <a:solidFill>
                <a:schemeClr val="tx1"/>
              </a:solidFill>
            </a:endParaRPr>
          </a:p>
        </p:txBody>
      </p:sp>
      <p:grpSp>
        <p:nvGrpSpPr>
          <p:cNvPr id="52" name="グループ化 51"/>
          <p:cNvGrpSpPr/>
          <p:nvPr/>
        </p:nvGrpSpPr>
        <p:grpSpPr>
          <a:xfrm>
            <a:off x="-330467" y="717762"/>
            <a:ext cx="9709500" cy="6140238"/>
            <a:chOff x="-533761" y="659954"/>
            <a:chExt cx="9709500" cy="6251787"/>
          </a:xfrm>
        </p:grpSpPr>
        <p:sp>
          <p:nvSpPr>
            <p:cNvPr id="53" name="正方形/長方形 52"/>
            <p:cNvSpPr/>
            <p:nvPr/>
          </p:nvSpPr>
          <p:spPr>
            <a:xfrm>
              <a:off x="-533761" y="659954"/>
              <a:ext cx="9709500" cy="6251787"/>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a:p>
          </p:txBody>
        </p:sp>
        <p:sp>
          <p:nvSpPr>
            <p:cNvPr id="54" name="円/楕円 53"/>
            <p:cNvSpPr/>
            <p:nvPr/>
          </p:nvSpPr>
          <p:spPr>
            <a:xfrm>
              <a:off x="4479284" y="4532869"/>
              <a:ext cx="1514539" cy="1576242"/>
            </a:xfrm>
            <a:prstGeom prst="ellipse">
              <a:avLst/>
            </a:pr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t>医・職</a:t>
              </a:r>
              <a:endParaRPr lang="ja-JP" altLang="en-US" sz="2400" dirty="0"/>
            </a:p>
          </p:txBody>
        </p:sp>
        <p:sp>
          <p:nvSpPr>
            <p:cNvPr id="55" name="円/楕円 54"/>
            <p:cNvSpPr/>
            <p:nvPr/>
          </p:nvSpPr>
          <p:spPr>
            <a:xfrm>
              <a:off x="2834587" y="2709301"/>
              <a:ext cx="1950720" cy="3383280"/>
            </a:xfrm>
            <a:prstGeom prst="ellipse">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300" dirty="0"/>
                <a:t>住</a:t>
              </a:r>
            </a:p>
          </p:txBody>
        </p:sp>
        <p:sp>
          <p:nvSpPr>
            <p:cNvPr id="56" name="円/楕円 55"/>
            <p:cNvSpPr/>
            <p:nvPr/>
          </p:nvSpPr>
          <p:spPr>
            <a:xfrm>
              <a:off x="5795544" y="5349754"/>
              <a:ext cx="1105582" cy="1122343"/>
            </a:xfrm>
            <a:prstGeom prst="ellipse">
              <a:avLst/>
            </a:prstGeom>
            <a:solidFill>
              <a:schemeClr val="accent6">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300" dirty="0"/>
                <a:t>食</a:t>
              </a:r>
            </a:p>
          </p:txBody>
        </p:sp>
      </p:grpSp>
    </p:spTree>
    <p:extLst>
      <p:ext uri="{BB962C8B-B14F-4D97-AF65-F5344CB8AC3E}">
        <p14:creationId xmlns:p14="http://schemas.microsoft.com/office/powerpoint/2010/main" val="2117815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テキスト ボックス 65"/>
          <p:cNvSpPr txBox="1"/>
          <p:nvPr/>
        </p:nvSpPr>
        <p:spPr>
          <a:xfrm>
            <a:off x="314479" y="926817"/>
            <a:ext cx="2339102" cy="523220"/>
          </a:xfrm>
          <a:prstGeom prst="rect">
            <a:avLst/>
          </a:prstGeom>
          <a:noFill/>
        </p:spPr>
        <p:txBody>
          <a:bodyPr wrap="none" rtlCol="0">
            <a:spAutoFit/>
          </a:bodyPr>
          <a:lstStyle/>
          <a:p>
            <a:r>
              <a:rPr lang="ja-JP" altLang="en-US" sz="2800" dirty="0" smtClean="0"/>
              <a:t>医職食住計画</a:t>
            </a:r>
            <a:endParaRPr lang="en-US" altLang="ja-JP" sz="2800" dirty="0" smtClean="0"/>
          </a:p>
        </p:txBody>
      </p:sp>
      <p:sp>
        <p:nvSpPr>
          <p:cNvPr id="64" name="フローチャート: 代替処理 15"/>
          <p:cNvSpPr/>
          <p:nvPr/>
        </p:nvSpPr>
        <p:spPr>
          <a:xfrm>
            <a:off x="1076708" y="5358772"/>
            <a:ext cx="2608018" cy="550191"/>
          </a:xfrm>
          <a:prstGeom prst="flowChartAlternateProcess">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b="1" dirty="0">
                <a:solidFill>
                  <a:schemeClr val="tx1"/>
                </a:solidFill>
              </a:rPr>
              <a:t>食</a:t>
            </a:r>
          </a:p>
        </p:txBody>
      </p:sp>
      <p:grpSp>
        <p:nvGrpSpPr>
          <p:cNvPr id="7189" name="グループ化 7188"/>
          <p:cNvGrpSpPr/>
          <p:nvPr/>
        </p:nvGrpSpPr>
        <p:grpSpPr>
          <a:xfrm>
            <a:off x="2815633" y="990062"/>
            <a:ext cx="4874574" cy="5726946"/>
            <a:chOff x="2031608" y="623727"/>
            <a:chExt cx="4874574" cy="5726946"/>
          </a:xfrm>
        </p:grpSpPr>
        <p:grpSp>
          <p:nvGrpSpPr>
            <p:cNvPr id="7169" name="グループ化 7168"/>
            <p:cNvGrpSpPr/>
            <p:nvPr/>
          </p:nvGrpSpPr>
          <p:grpSpPr>
            <a:xfrm>
              <a:off x="2031608" y="623727"/>
              <a:ext cx="4874574" cy="5726946"/>
              <a:chOff x="2031608" y="623727"/>
              <a:chExt cx="4874574" cy="5726946"/>
            </a:xfrm>
          </p:grpSpPr>
          <p:sp>
            <p:nvSpPr>
              <p:cNvPr id="28" name="正方形/長方形 27"/>
              <p:cNvSpPr>
                <a:spLocks noChangeAspect="1"/>
              </p:cNvSpPr>
              <p:nvPr/>
            </p:nvSpPr>
            <p:spPr>
              <a:xfrm rot="20070305">
                <a:off x="2031608" y="623727"/>
                <a:ext cx="3848671" cy="5423874"/>
              </a:xfrm>
              <a:prstGeom prst="rect">
                <a:avLst/>
              </a:prstGeom>
              <a:blipFill>
                <a:blip r:embed="rId3" cstate="email">
                  <a:extLst>
                    <a:ext uri="{BEBA8EAE-BF5A-486C-A8C5-ECC9F3942E4B}">
                      <a14:imgProps xmlns:a14="http://schemas.microsoft.com/office/drawing/2010/main">
                        <a14:imgLayer r:embed="rId4">
                          <a14:imgEffect>
                            <a14:backgroundRemoval t="0" b="100000" l="0" r="100000">
                              <a14:foregroundMark x1="50887" y1="13454" x2="52660" y2="27601"/>
                              <a14:foregroundMark x1="17908" y1="19556" x2="21631" y2="21637"/>
                              <a14:foregroundMark x1="60638" y1="11096" x2="56738" y2="15257"/>
                              <a14:foregroundMark x1="83333" y1="21637" x2="45213" y2="2774"/>
                              <a14:foregroundMark x1="55851" y1="7767" x2="51773" y2="2635"/>
                              <a14:foregroundMark x1="45390" y1="2774" x2="34043" y2="1387"/>
                              <a14:foregroundMark x1="35461" y1="2219" x2="27482" y2="2358"/>
                              <a14:foregroundMark x1="28546" y1="2358" x2="5142" y2="5548"/>
                              <a14:foregroundMark x1="48227" y1="7490" x2="47695" y2="9847"/>
                              <a14:foregroundMark x1="30142" y1="4438" x2="28191" y2="6935"/>
                              <a14:foregroundMark x1="21986" y1="13731" x2="20035" y2="15950"/>
                              <a14:foregroundMark x1="43085" y1="49653" x2="39362" y2="59085"/>
                              <a14:foregroundMark x1="45745" y1="39112" x2="50000" y2="48128"/>
                              <a14:foregroundMark x1="24291" y1="75728" x2="46099" y2="75312"/>
                              <a14:foregroundMark x1="36348" y1="94591" x2="32979" y2="99861"/>
                              <a14:foregroundMark x1="51950" y1="2497" x2="57270" y2="2219"/>
                              <a14:foregroundMark x1="62057" y1="10264" x2="73404" y2="10125"/>
                              <a14:foregroundMark x1="82979" y1="21775" x2="90248" y2="22053"/>
                              <a14:foregroundMark x1="73050" y1="18863" x2="80319" y2="21637"/>
                              <a14:foregroundMark x1="15957" y1="5409" x2="20922" y2="4438"/>
                              <a14:foregroundMark x1="6383" y1="18585" x2="15780" y2="18447"/>
                              <a14:foregroundMark x1="22518" y1="26352" x2="31560" y2="26214"/>
                              <a14:foregroundMark x1="22518" y1="22330" x2="27128" y2="25520"/>
                              <a14:foregroundMark x1="39362" y1="28017" x2="47163" y2="27739"/>
                              <a14:foregroundMark x1="49113" y1="33010" x2="42730" y2="27739"/>
                              <a14:foregroundMark x1="22872" y1="90153" x2="18972" y2="93343"/>
                              <a14:foregroundMark x1="15248" y1="94175" x2="21277" y2="94036"/>
                            </a14:backgroundRemoval>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a:spLocks noChangeAspect="1"/>
              </p:cNvSpPr>
              <p:nvPr/>
            </p:nvSpPr>
            <p:spPr>
              <a:xfrm rot="20070305">
                <a:off x="4100219" y="4367439"/>
                <a:ext cx="2805963" cy="1983234"/>
              </a:xfrm>
              <a:prstGeom prst="rect">
                <a:avLst/>
              </a:prstGeom>
              <a:blipFill>
                <a:blip r:embed="rId5" cstate="email">
                  <a:extLst>
                    <a:ext uri="{BEBA8EAE-BF5A-486C-A8C5-ECC9F3942E4B}">
                      <a14:imgProps xmlns:a14="http://schemas.microsoft.com/office/drawing/2010/main">
                        <a14:imgLayer r:embed="rId6">
                          <a14:imgEffect>
                            <a14:backgroundRemoval t="383" b="100000" l="0" r="100000">
                              <a14:foregroundMark x1="49148" y1="36782" x2="54501" y2="47126"/>
                              <a14:foregroundMark x1="23844" y1="50192" x2="36983" y2="31801"/>
                              <a14:foregroundMark x1="34550" y1="59004" x2="41119" y2="45594"/>
                              <a14:foregroundMark x1="24088" y1="40996" x2="16788" y2="34100"/>
                            </a14:backgroundRemoval>
                          </a14:imgEffect>
                        </a14:imgLayer>
                      </a14:imgProps>
                    </a:ext>
                    <a:ext uri="{28A0092B-C50C-407E-A947-70E740481C1C}">
                      <a14:useLocalDpi xmlns:a14="http://schemas.microsoft.com/office/drawing/2010/main"/>
                    </a:ext>
                  </a:extLst>
                </a:blip>
                <a:srcRect/>
                <a:stretch>
                  <a:fillRect r="154" b="10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180" name="フリーフォーム 7179"/>
            <p:cNvSpPr/>
            <p:nvPr/>
          </p:nvSpPr>
          <p:spPr>
            <a:xfrm>
              <a:off x="3740258" y="3161654"/>
              <a:ext cx="904067" cy="1146875"/>
            </a:xfrm>
            <a:custGeom>
              <a:avLst/>
              <a:gdLst>
                <a:gd name="connsiteX0" fmla="*/ 175647 w 904067"/>
                <a:gd name="connsiteY0" fmla="*/ 30997 h 1146875"/>
                <a:gd name="connsiteX1" fmla="*/ 258305 w 904067"/>
                <a:gd name="connsiteY1" fmla="*/ 0 h 1146875"/>
                <a:gd name="connsiteX2" fmla="*/ 356461 w 904067"/>
                <a:gd name="connsiteY2" fmla="*/ 30997 h 1146875"/>
                <a:gd name="connsiteX3" fmla="*/ 382291 w 904067"/>
                <a:gd name="connsiteY3" fmla="*/ 108488 h 1146875"/>
                <a:gd name="connsiteX4" fmla="*/ 444284 w 904067"/>
                <a:gd name="connsiteY4" fmla="*/ 134319 h 1146875"/>
                <a:gd name="connsiteX5" fmla="*/ 635430 w 904067"/>
                <a:gd name="connsiteY5" fmla="*/ 346129 h 1146875"/>
                <a:gd name="connsiteX6" fmla="*/ 754250 w 904067"/>
                <a:gd name="connsiteY6" fmla="*/ 676760 h 1146875"/>
                <a:gd name="connsiteX7" fmla="*/ 743918 w 904067"/>
                <a:gd name="connsiteY7" fmla="*/ 785248 h 1146875"/>
                <a:gd name="connsiteX8" fmla="*/ 904067 w 904067"/>
                <a:gd name="connsiteY8" fmla="*/ 1022888 h 1146875"/>
                <a:gd name="connsiteX9" fmla="*/ 842074 w 904067"/>
                <a:gd name="connsiteY9" fmla="*/ 1038387 h 1146875"/>
                <a:gd name="connsiteX10" fmla="*/ 842074 w 904067"/>
                <a:gd name="connsiteY10" fmla="*/ 1074549 h 1146875"/>
                <a:gd name="connsiteX11" fmla="*/ 552773 w 904067"/>
                <a:gd name="connsiteY11" fmla="*/ 1146875 h 1146875"/>
                <a:gd name="connsiteX12" fmla="*/ 454617 w 904067"/>
                <a:gd name="connsiteY12" fmla="*/ 873071 h 1146875"/>
                <a:gd name="connsiteX13" fmla="*/ 51661 w 904067"/>
                <a:gd name="connsiteY13" fmla="*/ 986726 h 1146875"/>
                <a:gd name="connsiteX14" fmla="*/ 0 w 904067"/>
                <a:gd name="connsiteY14" fmla="*/ 795580 h 1146875"/>
                <a:gd name="connsiteX15" fmla="*/ 397789 w 904067"/>
                <a:gd name="connsiteY15" fmla="*/ 692258 h 1146875"/>
                <a:gd name="connsiteX16" fmla="*/ 175647 w 904067"/>
                <a:gd name="connsiteY16" fmla="*/ 30997 h 114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067" h="1146875">
                  <a:moveTo>
                    <a:pt x="175647" y="30997"/>
                  </a:moveTo>
                  <a:lnTo>
                    <a:pt x="258305" y="0"/>
                  </a:lnTo>
                  <a:lnTo>
                    <a:pt x="356461" y="30997"/>
                  </a:lnTo>
                  <a:lnTo>
                    <a:pt x="382291" y="108488"/>
                  </a:lnTo>
                  <a:lnTo>
                    <a:pt x="444284" y="134319"/>
                  </a:lnTo>
                  <a:lnTo>
                    <a:pt x="635430" y="346129"/>
                  </a:lnTo>
                  <a:lnTo>
                    <a:pt x="754250" y="676760"/>
                  </a:lnTo>
                  <a:lnTo>
                    <a:pt x="743918" y="785248"/>
                  </a:lnTo>
                  <a:lnTo>
                    <a:pt x="904067" y="1022888"/>
                  </a:lnTo>
                  <a:lnTo>
                    <a:pt x="842074" y="1038387"/>
                  </a:lnTo>
                  <a:lnTo>
                    <a:pt x="842074" y="1074549"/>
                  </a:lnTo>
                  <a:lnTo>
                    <a:pt x="552773" y="1146875"/>
                  </a:lnTo>
                  <a:lnTo>
                    <a:pt x="454617" y="873071"/>
                  </a:lnTo>
                  <a:lnTo>
                    <a:pt x="51661" y="986726"/>
                  </a:lnTo>
                  <a:lnTo>
                    <a:pt x="0" y="795580"/>
                  </a:lnTo>
                  <a:lnTo>
                    <a:pt x="397789" y="692258"/>
                  </a:lnTo>
                  <a:lnTo>
                    <a:pt x="175647" y="30997"/>
                  </a:ln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7185" name="フリーフォーム 7184"/>
            <p:cNvSpPr/>
            <p:nvPr/>
          </p:nvSpPr>
          <p:spPr>
            <a:xfrm>
              <a:off x="5713708" y="5450237"/>
              <a:ext cx="718089" cy="552773"/>
            </a:xfrm>
            <a:custGeom>
              <a:avLst/>
              <a:gdLst>
                <a:gd name="connsiteX0" fmla="*/ 134319 w 718089"/>
                <a:gd name="connsiteY0" fmla="*/ 0 h 552773"/>
                <a:gd name="connsiteX1" fmla="*/ 666428 w 718089"/>
                <a:gd name="connsiteY1" fmla="*/ 180814 h 552773"/>
                <a:gd name="connsiteX2" fmla="*/ 718089 w 718089"/>
                <a:gd name="connsiteY2" fmla="*/ 304800 h 552773"/>
                <a:gd name="connsiteX3" fmla="*/ 676760 w 718089"/>
                <a:gd name="connsiteY3" fmla="*/ 366794 h 552773"/>
                <a:gd name="connsiteX4" fmla="*/ 707756 w 718089"/>
                <a:gd name="connsiteY4" fmla="*/ 423621 h 552773"/>
                <a:gd name="connsiteX5" fmla="*/ 707756 w 718089"/>
                <a:gd name="connsiteY5" fmla="*/ 485614 h 552773"/>
                <a:gd name="connsiteX6" fmla="*/ 635431 w 718089"/>
                <a:gd name="connsiteY6" fmla="*/ 552773 h 552773"/>
                <a:gd name="connsiteX7" fmla="*/ 511445 w 718089"/>
                <a:gd name="connsiteY7" fmla="*/ 532109 h 552773"/>
                <a:gd name="connsiteX8" fmla="*/ 470116 w 718089"/>
                <a:gd name="connsiteY8" fmla="*/ 547607 h 552773"/>
                <a:gd name="connsiteX9" fmla="*/ 366794 w 718089"/>
                <a:gd name="connsiteY9" fmla="*/ 511444 h 552773"/>
                <a:gd name="connsiteX10" fmla="*/ 361628 w 718089"/>
                <a:gd name="connsiteY10" fmla="*/ 542441 h 552773"/>
                <a:gd name="connsiteX11" fmla="*/ 330631 w 718089"/>
                <a:gd name="connsiteY11" fmla="*/ 521777 h 552773"/>
                <a:gd name="connsiteX12" fmla="*/ 315133 w 718089"/>
                <a:gd name="connsiteY12" fmla="*/ 490780 h 552773"/>
                <a:gd name="connsiteX13" fmla="*/ 309967 w 718089"/>
                <a:gd name="connsiteY13" fmla="*/ 475282 h 552773"/>
                <a:gd name="connsiteX14" fmla="*/ 289302 w 718089"/>
                <a:gd name="connsiteY14" fmla="*/ 475282 h 552773"/>
                <a:gd name="connsiteX15" fmla="*/ 263472 w 718089"/>
                <a:gd name="connsiteY15" fmla="*/ 495946 h 552773"/>
                <a:gd name="connsiteX16" fmla="*/ 247973 w 718089"/>
                <a:gd name="connsiteY16" fmla="*/ 475282 h 552773"/>
                <a:gd name="connsiteX17" fmla="*/ 237641 w 718089"/>
                <a:gd name="connsiteY17" fmla="*/ 449451 h 552773"/>
                <a:gd name="connsiteX18" fmla="*/ 165316 w 718089"/>
                <a:gd name="connsiteY18" fmla="*/ 501112 h 552773"/>
                <a:gd name="connsiteX19" fmla="*/ 61994 w 718089"/>
                <a:gd name="connsiteY19" fmla="*/ 444285 h 552773"/>
                <a:gd name="connsiteX20" fmla="*/ 25831 w 718089"/>
                <a:gd name="connsiteY20" fmla="*/ 464949 h 552773"/>
                <a:gd name="connsiteX21" fmla="*/ 0 w 718089"/>
                <a:gd name="connsiteY21" fmla="*/ 428787 h 552773"/>
                <a:gd name="connsiteX22" fmla="*/ 30997 w 718089"/>
                <a:gd name="connsiteY22" fmla="*/ 377126 h 552773"/>
                <a:gd name="connsiteX23" fmla="*/ 51661 w 718089"/>
                <a:gd name="connsiteY23" fmla="*/ 377126 h 552773"/>
                <a:gd name="connsiteX24" fmla="*/ 165316 w 718089"/>
                <a:gd name="connsiteY24" fmla="*/ 149817 h 552773"/>
                <a:gd name="connsiteX25" fmla="*/ 103323 w 718089"/>
                <a:gd name="connsiteY25" fmla="*/ 123987 h 552773"/>
                <a:gd name="connsiteX26" fmla="*/ 134319 w 718089"/>
                <a:gd name="connsiteY26" fmla="*/ 0 h 5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8089" h="552773">
                  <a:moveTo>
                    <a:pt x="134319" y="0"/>
                  </a:moveTo>
                  <a:lnTo>
                    <a:pt x="666428" y="180814"/>
                  </a:lnTo>
                  <a:lnTo>
                    <a:pt x="718089" y="304800"/>
                  </a:lnTo>
                  <a:lnTo>
                    <a:pt x="676760" y="366794"/>
                  </a:lnTo>
                  <a:lnTo>
                    <a:pt x="707756" y="423621"/>
                  </a:lnTo>
                  <a:lnTo>
                    <a:pt x="707756" y="485614"/>
                  </a:lnTo>
                  <a:lnTo>
                    <a:pt x="635431" y="552773"/>
                  </a:lnTo>
                  <a:lnTo>
                    <a:pt x="511445" y="532109"/>
                  </a:lnTo>
                  <a:lnTo>
                    <a:pt x="470116" y="547607"/>
                  </a:lnTo>
                  <a:lnTo>
                    <a:pt x="366794" y="511444"/>
                  </a:lnTo>
                  <a:lnTo>
                    <a:pt x="361628" y="542441"/>
                  </a:lnTo>
                  <a:lnTo>
                    <a:pt x="330631" y="521777"/>
                  </a:lnTo>
                  <a:lnTo>
                    <a:pt x="315133" y="490780"/>
                  </a:lnTo>
                  <a:lnTo>
                    <a:pt x="309967" y="475282"/>
                  </a:lnTo>
                  <a:lnTo>
                    <a:pt x="289302" y="475282"/>
                  </a:lnTo>
                  <a:lnTo>
                    <a:pt x="263472" y="495946"/>
                  </a:lnTo>
                  <a:lnTo>
                    <a:pt x="247973" y="475282"/>
                  </a:lnTo>
                  <a:lnTo>
                    <a:pt x="237641" y="449451"/>
                  </a:lnTo>
                  <a:lnTo>
                    <a:pt x="165316" y="501112"/>
                  </a:lnTo>
                  <a:lnTo>
                    <a:pt x="61994" y="444285"/>
                  </a:lnTo>
                  <a:lnTo>
                    <a:pt x="25831" y="464949"/>
                  </a:lnTo>
                  <a:lnTo>
                    <a:pt x="0" y="428787"/>
                  </a:lnTo>
                  <a:lnTo>
                    <a:pt x="30997" y="377126"/>
                  </a:lnTo>
                  <a:lnTo>
                    <a:pt x="51661" y="377126"/>
                  </a:lnTo>
                  <a:lnTo>
                    <a:pt x="165316" y="149817"/>
                  </a:lnTo>
                  <a:lnTo>
                    <a:pt x="103323" y="123987"/>
                  </a:lnTo>
                  <a:lnTo>
                    <a:pt x="134319" y="0"/>
                  </a:lnTo>
                  <a:close/>
                </a:path>
              </a:pathLst>
            </a:custGeom>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7186" name="フリーフォーム 7185"/>
            <p:cNvSpPr/>
            <p:nvPr/>
          </p:nvSpPr>
          <p:spPr>
            <a:xfrm>
              <a:off x="4303363" y="4246536"/>
              <a:ext cx="1524000" cy="1720311"/>
            </a:xfrm>
            <a:custGeom>
              <a:avLst/>
              <a:gdLst>
                <a:gd name="connsiteX0" fmla="*/ 232474 w 1524000"/>
                <a:gd name="connsiteY0" fmla="*/ 1477505 h 1720311"/>
                <a:gd name="connsiteX1" fmla="*/ 237640 w 1524000"/>
                <a:gd name="connsiteY1" fmla="*/ 1208867 h 1720311"/>
                <a:gd name="connsiteX2" fmla="*/ 196312 w 1524000"/>
                <a:gd name="connsiteY2" fmla="*/ 687091 h 1720311"/>
                <a:gd name="connsiteX3" fmla="*/ 160149 w 1524000"/>
                <a:gd name="connsiteY3" fmla="*/ 557939 h 1720311"/>
                <a:gd name="connsiteX4" fmla="*/ 0 w 1524000"/>
                <a:gd name="connsiteY4" fmla="*/ 72325 h 1720311"/>
                <a:gd name="connsiteX5" fmla="*/ 299634 w 1524000"/>
                <a:gd name="connsiteY5" fmla="*/ 5166 h 1720311"/>
                <a:gd name="connsiteX6" fmla="*/ 335796 w 1524000"/>
                <a:gd name="connsiteY6" fmla="*/ 46495 h 1720311"/>
                <a:gd name="connsiteX7" fmla="*/ 361627 w 1524000"/>
                <a:gd name="connsiteY7" fmla="*/ 0 h 1720311"/>
                <a:gd name="connsiteX8" fmla="*/ 377125 w 1524000"/>
                <a:gd name="connsiteY8" fmla="*/ 139484 h 1720311"/>
                <a:gd name="connsiteX9" fmla="*/ 423620 w 1524000"/>
                <a:gd name="connsiteY9" fmla="*/ 165315 h 1720311"/>
                <a:gd name="connsiteX10" fmla="*/ 485613 w 1524000"/>
                <a:gd name="connsiteY10" fmla="*/ 149817 h 1720311"/>
                <a:gd name="connsiteX11" fmla="*/ 516610 w 1524000"/>
                <a:gd name="connsiteY11" fmla="*/ 201478 h 1720311"/>
                <a:gd name="connsiteX12" fmla="*/ 583769 w 1524000"/>
                <a:gd name="connsiteY12" fmla="*/ 211810 h 1720311"/>
                <a:gd name="connsiteX13" fmla="*/ 656095 w 1524000"/>
                <a:gd name="connsiteY13" fmla="*/ 232474 h 1720311"/>
                <a:gd name="connsiteX14" fmla="*/ 650929 w 1524000"/>
                <a:gd name="connsiteY14" fmla="*/ 268637 h 1720311"/>
                <a:gd name="connsiteX15" fmla="*/ 676759 w 1524000"/>
                <a:gd name="connsiteY15" fmla="*/ 299633 h 1720311"/>
                <a:gd name="connsiteX16" fmla="*/ 666427 w 1524000"/>
                <a:gd name="connsiteY16" fmla="*/ 320298 h 1720311"/>
                <a:gd name="connsiteX17" fmla="*/ 774915 w 1524000"/>
                <a:gd name="connsiteY17" fmla="*/ 366793 h 1720311"/>
                <a:gd name="connsiteX18" fmla="*/ 836908 w 1524000"/>
                <a:gd name="connsiteY18" fmla="*/ 278969 h 1720311"/>
                <a:gd name="connsiteX19" fmla="*/ 971227 w 1524000"/>
                <a:gd name="connsiteY19" fmla="*/ 377125 h 1720311"/>
                <a:gd name="connsiteX20" fmla="*/ 1074549 w 1524000"/>
                <a:gd name="connsiteY20" fmla="*/ 377125 h 1720311"/>
                <a:gd name="connsiteX21" fmla="*/ 1157206 w 1524000"/>
                <a:gd name="connsiteY21" fmla="*/ 408122 h 1720311"/>
                <a:gd name="connsiteX22" fmla="*/ 1208868 w 1524000"/>
                <a:gd name="connsiteY22" fmla="*/ 454617 h 1720311"/>
                <a:gd name="connsiteX23" fmla="*/ 1286359 w 1524000"/>
                <a:gd name="connsiteY23" fmla="*/ 625098 h 1720311"/>
                <a:gd name="connsiteX24" fmla="*/ 1090047 w 1524000"/>
                <a:gd name="connsiteY24" fmla="*/ 940230 h 1720311"/>
                <a:gd name="connsiteX25" fmla="*/ 1524000 w 1524000"/>
                <a:gd name="connsiteY25" fmla="*/ 1203701 h 1720311"/>
                <a:gd name="connsiteX26" fmla="*/ 1482671 w 1524000"/>
                <a:gd name="connsiteY26" fmla="*/ 1374183 h 1720311"/>
                <a:gd name="connsiteX27" fmla="*/ 1462006 w 1524000"/>
                <a:gd name="connsiteY27" fmla="*/ 1374183 h 1720311"/>
                <a:gd name="connsiteX28" fmla="*/ 1462006 w 1524000"/>
                <a:gd name="connsiteY28" fmla="*/ 1374183 h 1720311"/>
                <a:gd name="connsiteX29" fmla="*/ 1451674 w 1524000"/>
                <a:gd name="connsiteY29" fmla="*/ 1431010 h 1720311"/>
                <a:gd name="connsiteX30" fmla="*/ 1405179 w 1524000"/>
                <a:gd name="connsiteY30" fmla="*/ 1405179 h 1720311"/>
                <a:gd name="connsiteX31" fmla="*/ 1317356 w 1524000"/>
                <a:gd name="connsiteY31" fmla="*/ 1327688 h 1720311"/>
                <a:gd name="connsiteX32" fmla="*/ 1281193 w 1524000"/>
                <a:gd name="connsiteY32" fmla="*/ 1353518 h 1720311"/>
                <a:gd name="connsiteX33" fmla="*/ 1053884 w 1524000"/>
                <a:gd name="connsiteY33" fmla="*/ 1265695 h 1720311"/>
                <a:gd name="connsiteX34" fmla="*/ 986725 w 1524000"/>
                <a:gd name="connsiteY34" fmla="*/ 1281193 h 1720311"/>
                <a:gd name="connsiteX35" fmla="*/ 960895 w 1524000"/>
                <a:gd name="connsiteY35" fmla="*/ 1276027 h 1720311"/>
                <a:gd name="connsiteX36" fmla="*/ 878237 w 1524000"/>
                <a:gd name="connsiteY36" fmla="*/ 1451674 h 1720311"/>
                <a:gd name="connsiteX37" fmla="*/ 769749 w 1524000"/>
                <a:gd name="connsiteY37" fmla="*/ 1591159 h 1720311"/>
                <a:gd name="connsiteX38" fmla="*/ 697423 w 1524000"/>
                <a:gd name="connsiteY38" fmla="*/ 1720311 h 1720311"/>
                <a:gd name="connsiteX39" fmla="*/ 413288 w 1524000"/>
                <a:gd name="connsiteY39" fmla="*/ 1591159 h 1720311"/>
                <a:gd name="connsiteX40" fmla="*/ 361627 w 1524000"/>
                <a:gd name="connsiteY40" fmla="*/ 1467172 h 1720311"/>
                <a:gd name="connsiteX41" fmla="*/ 232474 w 1524000"/>
                <a:gd name="connsiteY41" fmla="*/ 1477505 h 172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24000" h="1720311">
                  <a:moveTo>
                    <a:pt x="232474" y="1477505"/>
                  </a:moveTo>
                  <a:lnTo>
                    <a:pt x="237640" y="1208867"/>
                  </a:lnTo>
                  <a:lnTo>
                    <a:pt x="196312" y="687091"/>
                  </a:lnTo>
                  <a:lnTo>
                    <a:pt x="160149" y="557939"/>
                  </a:lnTo>
                  <a:lnTo>
                    <a:pt x="0" y="72325"/>
                  </a:lnTo>
                  <a:lnTo>
                    <a:pt x="299634" y="5166"/>
                  </a:lnTo>
                  <a:lnTo>
                    <a:pt x="335796" y="46495"/>
                  </a:lnTo>
                  <a:lnTo>
                    <a:pt x="361627" y="0"/>
                  </a:lnTo>
                  <a:lnTo>
                    <a:pt x="377125" y="139484"/>
                  </a:lnTo>
                  <a:lnTo>
                    <a:pt x="423620" y="165315"/>
                  </a:lnTo>
                  <a:lnTo>
                    <a:pt x="485613" y="149817"/>
                  </a:lnTo>
                  <a:lnTo>
                    <a:pt x="516610" y="201478"/>
                  </a:lnTo>
                  <a:lnTo>
                    <a:pt x="583769" y="211810"/>
                  </a:lnTo>
                  <a:lnTo>
                    <a:pt x="656095" y="232474"/>
                  </a:lnTo>
                  <a:lnTo>
                    <a:pt x="650929" y="268637"/>
                  </a:lnTo>
                  <a:lnTo>
                    <a:pt x="676759" y="299633"/>
                  </a:lnTo>
                  <a:lnTo>
                    <a:pt x="666427" y="320298"/>
                  </a:lnTo>
                  <a:lnTo>
                    <a:pt x="774915" y="366793"/>
                  </a:lnTo>
                  <a:lnTo>
                    <a:pt x="836908" y="278969"/>
                  </a:lnTo>
                  <a:lnTo>
                    <a:pt x="971227" y="377125"/>
                  </a:lnTo>
                  <a:lnTo>
                    <a:pt x="1074549" y="377125"/>
                  </a:lnTo>
                  <a:lnTo>
                    <a:pt x="1157206" y="408122"/>
                  </a:lnTo>
                  <a:lnTo>
                    <a:pt x="1208868" y="454617"/>
                  </a:lnTo>
                  <a:lnTo>
                    <a:pt x="1286359" y="625098"/>
                  </a:lnTo>
                  <a:lnTo>
                    <a:pt x="1090047" y="940230"/>
                  </a:lnTo>
                  <a:lnTo>
                    <a:pt x="1524000" y="1203701"/>
                  </a:lnTo>
                  <a:lnTo>
                    <a:pt x="1482671" y="1374183"/>
                  </a:lnTo>
                  <a:lnTo>
                    <a:pt x="1462006" y="1374183"/>
                  </a:lnTo>
                  <a:lnTo>
                    <a:pt x="1462006" y="1374183"/>
                  </a:lnTo>
                  <a:lnTo>
                    <a:pt x="1451674" y="1431010"/>
                  </a:lnTo>
                  <a:lnTo>
                    <a:pt x="1405179" y="1405179"/>
                  </a:lnTo>
                  <a:lnTo>
                    <a:pt x="1317356" y="1327688"/>
                  </a:lnTo>
                  <a:lnTo>
                    <a:pt x="1281193" y="1353518"/>
                  </a:lnTo>
                  <a:lnTo>
                    <a:pt x="1053884" y="1265695"/>
                  </a:lnTo>
                  <a:lnTo>
                    <a:pt x="986725" y="1281193"/>
                  </a:lnTo>
                  <a:lnTo>
                    <a:pt x="960895" y="1276027"/>
                  </a:lnTo>
                  <a:lnTo>
                    <a:pt x="878237" y="1451674"/>
                  </a:lnTo>
                  <a:lnTo>
                    <a:pt x="769749" y="1591159"/>
                  </a:lnTo>
                  <a:lnTo>
                    <a:pt x="697423" y="1720311"/>
                  </a:lnTo>
                  <a:lnTo>
                    <a:pt x="413288" y="1591159"/>
                  </a:lnTo>
                  <a:lnTo>
                    <a:pt x="361627" y="1467172"/>
                  </a:lnTo>
                  <a:lnTo>
                    <a:pt x="232474" y="1477505"/>
                  </a:lnTo>
                  <a:close/>
                </a:path>
              </a:pathLst>
            </a:custGeom>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grpSp>
      <p:sp>
        <p:nvSpPr>
          <p:cNvPr id="13" name="線吹き出し 2 (枠付き) 12"/>
          <p:cNvSpPr/>
          <p:nvPr/>
        </p:nvSpPr>
        <p:spPr>
          <a:xfrm>
            <a:off x="6658721" y="3016491"/>
            <a:ext cx="2142521" cy="488377"/>
          </a:xfrm>
          <a:prstGeom prst="borderCallout2">
            <a:avLst>
              <a:gd name="adj1" fmla="val 50444"/>
              <a:gd name="adj2" fmla="val -362"/>
              <a:gd name="adj3" fmla="val 51046"/>
              <a:gd name="adj4" fmla="val -33350"/>
              <a:gd name="adj5" fmla="val 245000"/>
              <a:gd name="adj6" fmla="val -69446"/>
            </a:avLst>
          </a:prstGeom>
          <a:solidFill>
            <a:schemeClr val="bg1">
              <a:alpha val="70000"/>
            </a:schemeClr>
          </a:solidFill>
          <a:ln w="22225">
            <a:solidFill>
              <a:schemeClr val="accent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dirty="0" smtClean="0">
                <a:solidFill>
                  <a:sysClr val="windowText" lastClr="000000"/>
                </a:solidFill>
              </a:rPr>
              <a:t>　</a:t>
            </a:r>
            <a:r>
              <a:rPr lang="ja-JP" altLang="en-US" dirty="0">
                <a:solidFill>
                  <a:sysClr val="windowText" lastClr="000000"/>
                </a:solidFill>
              </a:rPr>
              <a:t>　</a:t>
            </a:r>
            <a:r>
              <a:rPr lang="ja-JP" altLang="en-US" dirty="0" smtClean="0">
                <a:solidFill>
                  <a:sysClr val="windowText" lastClr="000000"/>
                </a:solidFill>
              </a:rPr>
              <a:t>  スーパーまるも</a:t>
            </a:r>
            <a:endParaRPr lang="ja-JP" altLang="en-US" dirty="0">
              <a:solidFill>
                <a:sysClr val="windowText" lastClr="000000"/>
              </a:solidFill>
            </a:endParaRPr>
          </a:p>
        </p:txBody>
      </p:sp>
      <p:sp>
        <p:nvSpPr>
          <p:cNvPr id="36" name="線吹き出し 2 (枠付き) 35"/>
          <p:cNvSpPr/>
          <p:nvPr/>
        </p:nvSpPr>
        <p:spPr>
          <a:xfrm>
            <a:off x="1076709" y="5922360"/>
            <a:ext cx="2608017" cy="518281"/>
          </a:xfrm>
          <a:prstGeom prst="borderCallout2">
            <a:avLst>
              <a:gd name="adj1" fmla="val 80726"/>
              <a:gd name="adj2" fmla="val 100889"/>
              <a:gd name="adj3" fmla="val 83514"/>
              <a:gd name="adj4" fmla="val 210021"/>
              <a:gd name="adj5" fmla="val 33716"/>
              <a:gd name="adj6" fmla="val 217721"/>
            </a:avLst>
          </a:prstGeom>
          <a:solidFill>
            <a:schemeClr val="bg1">
              <a:alpha val="70000"/>
            </a:schemeClr>
          </a:solidFill>
          <a:ln w="22225">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2000" b="1" dirty="0" smtClean="0">
                <a:solidFill>
                  <a:sysClr val="windowText" lastClr="000000"/>
                </a:solidFill>
              </a:rPr>
              <a:t>　　  土浦野菜センター</a:t>
            </a:r>
            <a:endParaRPr lang="ja-JP" altLang="en-US" sz="2000" b="1" dirty="0">
              <a:solidFill>
                <a:sysClr val="windowText" lastClr="000000"/>
              </a:solidFill>
            </a:endParaRPr>
          </a:p>
        </p:txBody>
      </p:sp>
      <p:sp>
        <p:nvSpPr>
          <p:cNvPr id="45" name="線吹き出し 2 (枠付き) 44"/>
          <p:cNvSpPr/>
          <p:nvPr/>
        </p:nvSpPr>
        <p:spPr>
          <a:xfrm>
            <a:off x="7033265" y="4422648"/>
            <a:ext cx="1790789" cy="541961"/>
          </a:xfrm>
          <a:prstGeom prst="borderCallout2">
            <a:avLst>
              <a:gd name="adj1" fmla="val 20342"/>
              <a:gd name="adj2" fmla="val -5763"/>
              <a:gd name="adj3" fmla="val 21268"/>
              <a:gd name="adj4" fmla="val -14502"/>
              <a:gd name="adj5" fmla="val 151390"/>
              <a:gd name="adj6" fmla="val -55468"/>
            </a:avLst>
          </a:prstGeom>
          <a:solidFill>
            <a:schemeClr val="bg1">
              <a:alpha val="70000"/>
            </a:schemeClr>
          </a:solidFill>
          <a:ln w="22225">
            <a:solidFill>
              <a:srgbClr val="FFC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dirty="0" smtClean="0">
                <a:solidFill>
                  <a:sysClr val="windowText" lastClr="000000"/>
                </a:solidFill>
              </a:rPr>
              <a:t>　    新協同病院</a:t>
            </a:r>
            <a:endParaRPr lang="ja-JP" altLang="en-US" dirty="0">
              <a:solidFill>
                <a:sysClr val="windowText" lastClr="000000"/>
              </a:solidFill>
            </a:endParaRPr>
          </a:p>
        </p:txBody>
      </p:sp>
      <p:sp>
        <p:nvSpPr>
          <p:cNvPr id="35" name="角丸四角形 34"/>
          <p:cNvSpPr/>
          <p:nvPr/>
        </p:nvSpPr>
        <p:spPr>
          <a:xfrm>
            <a:off x="55875" y="158731"/>
            <a:ext cx="9016796" cy="46398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弦楽器</a:t>
            </a:r>
            <a:r>
              <a:rPr lang="ja-JP" altLang="en-US" sz="2400" b="1" dirty="0" smtClean="0">
                <a:solidFill>
                  <a:schemeClr val="tx1"/>
                </a:solidFill>
              </a:rPr>
              <a:t>タウン　おおつ野</a:t>
            </a:r>
            <a:endParaRPr lang="ja-JP" altLang="en-US" sz="2400" b="1" dirty="0">
              <a:solidFill>
                <a:schemeClr val="tx1"/>
              </a:solidFill>
            </a:endParaRPr>
          </a:p>
        </p:txBody>
      </p:sp>
      <p:sp>
        <p:nvSpPr>
          <p:cNvPr id="37" name="正方形/長方形 36"/>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円/楕円 7"/>
          <p:cNvSpPr/>
          <p:nvPr/>
        </p:nvSpPr>
        <p:spPr>
          <a:xfrm rot="949232">
            <a:off x="6027006" y="5346499"/>
            <a:ext cx="1463303" cy="664218"/>
          </a:xfrm>
          <a:prstGeom prst="ellipse">
            <a:avLst/>
          </a:prstGeom>
          <a:noFill/>
          <a:ln w="92075">
            <a:solidFill>
              <a:srgbClr val="0000FF"/>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線吹き出し 2 (枠付き) 28"/>
          <p:cNvSpPr/>
          <p:nvPr/>
        </p:nvSpPr>
        <p:spPr>
          <a:xfrm>
            <a:off x="503854" y="2340428"/>
            <a:ext cx="3173122" cy="1886019"/>
          </a:xfrm>
          <a:prstGeom prst="borderCallout2">
            <a:avLst>
              <a:gd name="adj1" fmla="val 48729"/>
              <a:gd name="adj2" fmla="val 98908"/>
              <a:gd name="adj3" fmla="val 49111"/>
              <a:gd name="adj4" fmla="val 105108"/>
              <a:gd name="adj5" fmla="val 114482"/>
              <a:gd name="adj6" fmla="val 118246"/>
            </a:avLst>
          </a:prstGeom>
          <a:solidFill>
            <a:schemeClr val="bg1">
              <a:alpha val="70000"/>
            </a:schemeClr>
          </a:solid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a:solidFill>
                  <a:schemeClr val="tx1"/>
                </a:solidFill>
              </a:rPr>
              <a:t>土浦市内からの移住</a:t>
            </a:r>
            <a:endParaRPr lang="en-US" altLang="ja-JP" sz="2400" dirty="0">
              <a:solidFill>
                <a:schemeClr val="tx1"/>
              </a:solidFill>
            </a:endParaRPr>
          </a:p>
          <a:p>
            <a:pPr algn="ctr"/>
            <a:r>
              <a:rPr lang="ja-JP" altLang="en-US" sz="2400" dirty="0">
                <a:solidFill>
                  <a:schemeClr val="tx1"/>
                </a:solidFill>
              </a:rPr>
              <a:t>＋</a:t>
            </a:r>
            <a:endParaRPr lang="en-US" altLang="ja-JP" sz="2400" dirty="0">
              <a:solidFill>
                <a:schemeClr val="tx1"/>
              </a:solidFill>
            </a:endParaRPr>
          </a:p>
          <a:p>
            <a:pPr algn="ctr"/>
            <a:r>
              <a:rPr lang="ja-JP" altLang="en-US" sz="2400" dirty="0">
                <a:solidFill>
                  <a:schemeClr val="tx1"/>
                </a:solidFill>
              </a:rPr>
              <a:t>福島県からの</a:t>
            </a:r>
            <a:r>
              <a:rPr lang="ja-JP" altLang="en-US" sz="2400" dirty="0" smtClean="0">
                <a:solidFill>
                  <a:schemeClr val="tx1"/>
                </a:solidFill>
              </a:rPr>
              <a:t>移住</a:t>
            </a:r>
            <a:endParaRPr lang="en-US" altLang="ja-JP" sz="2400" dirty="0">
              <a:solidFill>
                <a:schemeClr val="tx1"/>
              </a:solidFill>
            </a:endParaRPr>
          </a:p>
        </p:txBody>
      </p:sp>
      <p:sp>
        <p:nvSpPr>
          <p:cNvPr id="31" name="フローチャート: 代替処理 15"/>
          <p:cNvSpPr/>
          <p:nvPr/>
        </p:nvSpPr>
        <p:spPr>
          <a:xfrm>
            <a:off x="463206" y="1754794"/>
            <a:ext cx="3217853" cy="554101"/>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solidFill>
                  <a:schemeClr val="tx1"/>
                </a:solidFill>
              </a:rPr>
              <a:t>住</a:t>
            </a:r>
          </a:p>
        </p:txBody>
      </p:sp>
      <p:sp>
        <p:nvSpPr>
          <p:cNvPr id="32" name="フローチャート: 代替処理 15"/>
          <p:cNvSpPr/>
          <p:nvPr/>
        </p:nvSpPr>
        <p:spPr>
          <a:xfrm>
            <a:off x="6650875" y="2430967"/>
            <a:ext cx="2172489" cy="571500"/>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solidFill>
                  <a:schemeClr val="tx1"/>
                </a:solidFill>
              </a:rPr>
              <a:t>住</a:t>
            </a:r>
          </a:p>
        </p:txBody>
      </p:sp>
      <p:sp>
        <p:nvSpPr>
          <p:cNvPr id="33" name="フローチャート: 代替処理 15"/>
          <p:cNvSpPr/>
          <p:nvPr/>
        </p:nvSpPr>
        <p:spPr>
          <a:xfrm>
            <a:off x="7032575" y="3857401"/>
            <a:ext cx="1790789" cy="563241"/>
          </a:xfrm>
          <a:prstGeom prst="flowChartAlternateProcess">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sz="2400" b="1" dirty="0" smtClean="0">
                <a:solidFill>
                  <a:schemeClr val="tx1"/>
                </a:solidFill>
              </a:rPr>
              <a:t>医・職</a:t>
            </a:r>
            <a:endParaRPr lang="ja-JP" altLang="en-US" sz="2400" b="1" dirty="0">
              <a:solidFill>
                <a:schemeClr val="tx1"/>
              </a:solidFill>
            </a:endParaRPr>
          </a:p>
        </p:txBody>
      </p:sp>
      <p:sp>
        <p:nvSpPr>
          <p:cNvPr id="2" name="円/楕円 1"/>
          <p:cNvSpPr/>
          <p:nvPr/>
        </p:nvSpPr>
        <p:spPr>
          <a:xfrm>
            <a:off x="312896" y="2354545"/>
            <a:ext cx="3518471" cy="1871902"/>
          </a:xfrm>
          <a:prstGeom prst="ellipse">
            <a:avLst/>
          </a:prstGeom>
          <a:solidFill>
            <a:srgbClr val="33CCCC">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新しいコミュニティ</a:t>
            </a:r>
            <a:endParaRPr kumimoji="1" lang="ja-JP" altLang="en-US" sz="2400" dirty="0">
              <a:solidFill>
                <a:schemeClr val="tx1"/>
              </a:solidFill>
            </a:endParaRPr>
          </a:p>
        </p:txBody>
      </p:sp>
      <p:sp>
        <p:nvSpPr>
          <p:cNvPr id="25" name="テキスト ボックス 24"/>
          <p:cNvSpPr txBox="1"/>
          <p:nvPr/>
        </p:nvSpPr>
        <p:spPr>
          <a:xfrm>
            <a:off x="5016967" y="6382784"/>
            <a:ext cx="4144141" cy="276999"/>
          </a:xfrm>
          <a:prstGeom prst="rect">
            <a:avLst/>
          </a:prstGeom>
          <a:noFill/>
        </p:spPr>
        <p:txBody>
          <a:bodyPr wrap="square" rtlCol="0">
            <a:spAutoFit/>
          </a:bodyPr>
          <a:lstStyle/>
          <a:p>
            <a:r>
              <a:rPr lang="en-US" altLang="ja-JP" sz="1200" dirty="0">
                <a:hlinkClick r:id="rId7"/>
              </a:rPr>
              <a:t>http://</a:t>
            </a:r>
            <a:r>
              <a:rPr lang="en-US" altLang="ja-JP" sz="1200" dirty="0" smtClean="0">
                <a:hlinkClick r:id="rId7"/>
              </a:rPr>
              <a:t>www.h-sokken.co.jp/tamura/tamurapage1.htm</a:t>
            </a:r>
            <a:r>
              <a:rPr lang="ja-JP" altLang="en-US" sz="1200" dirty="0" smtClean="0"/>
              <a:t>より引用</a:t>
            </a:r>
            <a:endParaRPr lang="en-US" altLang="ja-JP" sz="1200" dirty="0" smtClean="0"/>
          </a:p>
        </p:txBody>
      </p:sp>
      <p:sp>
        <p:nvSpPr>
          <p:cNvPr id="3" name="フリーフォーム 2"/>
          <p:cNvSpPr/>
          <p:nvPr/>
        </p:nvSpPr>
        <p:spPr>
          <a:xfrm>
            <a:off x="3937819" y="2603090"/>
            <a:ext cx="1364226" cy="3886200"/>
          </a:xfrm>
          <a:custGeom>
            <a:avLst/>
            <a:gdLst>
              <a:gd name="connsiteX0" fmla="*/ 258097 w 1364226"/>
              <a:gd name="connsiteY0" fmla="*/ 36871 h 3886200"/>
              <a:gd name="connsiteX1" fmla="*/ 309716 w 1364226"/>
              <a:gd name="connsiteY1" fmla="*/ 272845 h 3886200"/>
              <a:gd name="connsiteX2" fmla="*/ 103239 w 1364226"/>
              <a:gd name="connsiteY2" fmla="*/ 405581 h 3886200"/>
              <a:gd name="connsiteX3" fmla="*/ 44246 w 1364226"/>
              <a:gd name="connsiteY3" fmla="*/ 427704 h 3886200"/>
              <a:gd name="connsiteX4" fmla="*/ 22123 w 1364226"/>
              <a:gd name="connsiteY4" fmla="*/ 545691 h 3886200"/>
              <a:gd name="connsiteX5" fmla="*/ 51620 w 1364226"/>
              <a:gd name="connsiteY5" fmla="*/ 700549 h 3886200"/>
              <a:gd name="connsiteX6" fmla="*/ 110613 w 1364226"/>
              <a:gd name="connsiteY6" fmla="*/ 877529 h 3886200"/>
              <a:gd name="connsiteX7" fmla="*/ 176981 w 1364226"/>
              <a:gd name="connsiteY7" fmla="*/ 1017639 h 3886200"/>
              <a:gd name="connsiteX8" fmla="*/ 140110 w 1364226"/>
              <a:gd name="connsiteY8" fmla="*/ 1128252 h 3886200"/>
              <a:gd name="connsiteX9" fmla="*/ 176981 w 1364226"/>
              <a:gd name="connsiteY9" fmla="*/ 1187245 h 3886200"/>
              <a:gd name="connsiteX10" fmla="*/ 199104 w 1364226"/>
              <a:gd name="connsiteY10" fmla="*/ 1305233 h 3886200"/>
              <a:gd name="connsiteX11" fmla="*/ 228600 w 1364226"/>
              <a:gd name="connsiteY11" fmla="*/ 1378975 h 3886200"/>
              <a:gd name="connsiteX12" fmla="*/ 221226 w 1364226"/>
              <a:gd name="connsiteY12" fmla="*/ 1578078 h 3886200"/>
              <a:gd name="connsiteX13" fmla="*/ 243349 w 1364226"/>
              <a:gd name="connsiteY13" fmla="*/ 1659194 h 3886200"/>
              <a:gd name="connsiteX14" fmla="*/ 287594 w 1364226"/>
              <a:gd name="connsiteY14" fmla="*/ 1924665 h 3886200"/>
              <a:gd name="connsiteX15" fmla="*/ 243349 w 1364226"/>
              <a:gd name="connsiteY15" fmla="*/ 2057400 h 3886200"/>
              <a:gd name="connsiteX16" fmla="*/ 191729 w 1364226"/>
              <a:gd name="connsiteY16" fmla="*/ 2190136 h 3886200"/>
              <a:gd name="connsiteX17" fmla="*/ 162233 w 1364226"/>
              <a:gd name="connsiteY17" fmla="*/ 2315497 h 3886200"/>
              <a:gd name="connsiteX18" fmla="*/ 140110 w 1364226"/>
              <a:gd name="connsiteY18" fmla="*/ 2396613 h 3886200"/>
              <a:gd name="connsiteX19" fmla="*/ 7375 w 1364226"/>
              <a:gd name="connsiteY19" fmla="*/ 2411362 h 3886200"/>
              <a:gd name="connsiteX20" fmla="*/ 29497 w 1364226"/>
              <a:gd name="connsiteY20" fmla="*/ 2580968 h 3886200"/>
              <a:gd name="connsiteX21" fmla="*/ 0 w 1364226"/>
              <a:gd name="connsiteY21" fmla="*/ 2662084 h 3886200"/>
              <a:gd name="connsiteX22" fmla="*/ 36871 w 1364226"/>
              <a:gd name="connsiteY22" fmla="*/ 2698955 h 3886200"/>
              <a:gd name="connsiteX23" fmla="*/ 29497 w 1364226"/>
              <a:gd name="connsiteY23" fmla="*/ 2927555 h 3886200"/>
              <a:gd name="connsiteX24" fmla="*/ 7375 w 1364226"/>
              <a:gd name="connsiteY24" fmla="*/ 3237271 h 3886200"/>
              <a:gd name="connsiteX25" fmla="*/ 7375 w 1364226"/>
              <a:gd name="connsiteY25" fmla="*/ 3259394 h 3886200"/>
              <a:gd name="connsiteX26" fmla="*/ 36871 w 1364226"/>
              <a:gd name="connsiteY26" fmla="*/ 3384755 h 3886200"/>
              <a:gd name="connsiteX27" fmla="*/ 36871 w 1364226"/>
              <a:gd name="connsiteY27" fmla="*/ 3451123 h 3886200"/>
              <a:gd name="connsiteX28" fmla="*/ 110613 w 1364226"/>
              <a:gd name="connsiteY28" fmla="*/ 3554362 h 3886200"/>
              <a:gd name="connsiteX29" fmla="*/ 147484 w 1364226"/>
              <a:gd name="connsiteY29" fmla="*/ 3569110 h 3886200"/>
              <a:gd name="connsiteX30" fmla="*/ 154858 w 1364226"/>
              <a:gd name="connsiteY30" fmla="*/ 3406878 h 3886200"/>
              <a:gd name="connsiteX31" fmla="*/ 140110 w 1364226"/>
              <a:gd name="connsiteY31" fmla="*/ 3288891 h 3886200"/>
              <a:gd name="connsiteX32" fmla="*/ 132736 w 1364226"/>
              <a:gd name="connsiteY32" fmla="*/ 3185652 h 3886200"/>
              <a:gd name="connsiteX33" fmla="*/ 464575 w 1364226"/>
              <a:gd name="connsiteY33" fmla="*/ 3200400 h 3886200"/>
              <a:gd name="connsiteX34" fmla="*/ 479323 w 1364226"/>
              <a:gd name="connsiteY34" fmla="*/ 3252020 h 3886200"/>
              <a:gd name="connsiteX35" fmla="*/ 589936 w 1364226"/>
              <a:gd name="connsiteY35" fmla="*/ 3259394 h 3886200"/>
              <a:gd name="connsiteX36" fmla="*/ 597310 w 1364226"/>
              <a:gd name="connsiteY36" fmla="*/ 3303639 h 3886200"/>
              <a:gd name="connsiteX37" fmla="*/ 700549 w 1364226"/>
              <a:gd name="connsiteY37" fmla="*/ 3325762 h 3886200"/>
              <a:gd name="connsiteX38" fmla="*/ 685800 w 1364226"/>
              <a:gd name="connsiteY38" fmla="*/ 3532239 h 3886200"/>
              <a:gd name="connsiteX39" fmla="*/ 685800 w 1364226"/>
              <a:gd name="connsiteY39" fmla="*/ 3532239 h 3886200"/>
              <a:gd name="connsiteX40" fmla="*/ 597310 w 1364226"/>
              <a:gd name="connsiteY40" fmla="*/ 3524865 h 3886200"/>
              <a:gd name="connsiteX41" fmla="*/ 508820 w 1364226"/>
              <a:gd name="connsiteY41" fmla="*/ 3561736 h 3886200"/>
              <a:gd name="connsiteX42" fmla="*/ 464575 w 1364226"/>
              <a:gd name="connsiteY42" fmla="*/ 3613355 h 3886200"/>
              <a:gd name="connsiteX43" fmla="*/ 516194 w 1364226"/>
              <a:gd name="connsiteY43" fmla="*/ 3620729 h 3886200"/>
              <a:gd name="connsiteX44" fmla="*/ 479323 w 1364226"/>
              <a:gd name="connsiteY44" fmla="*/ 3657600 h 3886200"/>
              <a:gd name="connsiteX45" fmla="*/ 420329 w 1364226"/>
              <a:gd name="connsiteY45" fmla="*/ 3650226 h 3886200"/>
              <a:gd name="connsiteX46" fmla="*/ 398207 w 1364226"/>
              <a:gd name="connsiteY46" fmla="*/ 3760839 h 3886200"/>
              <a:gd name="connsiteX47" fmla="*/ 398207 w 1364226"/>
              <a:gd name="connsiteY47" fmla="*/ 3760839 h 3886200"/>
              <a:gd name="connsiteX48" fmla="*/ 494071 w 1364226"/>
              <a:gd name="connsiteY48" fmla="*/ 3657600 h 3886200"/>
              <a:gd name="connsiteX49" fmla="*/ 722671 w 1364226"/>
              <a:gd name="connsiteY49" fmla="*/ 3561736 h 3886200"/>
              <a:gd name="connsiteX50" fmla="*/ 789039 w 1364226"/>
              <a:gd name="connsiteY50" fmla="*/ 3517491 h 3886200"/>
              <a:gd name="connsiteX51" fmla="*/ 796413 w 1364226"/>
              <a:gd name="connsiteY51" fmla="*/ 3569110 h 3886200"/>
              <a:gd name="connsiteX52" fmla="*/ 796413 w 1364226"/>
              <a:gd name="connsiteY52" fmla="*/ 3591233 h 3886200"/>
              <a:gd name="connsiteX53" fmla="*/ 958646 w 1364226"/>
              <a:gd name="connsiteY53" fmla="*/ 3694471 h 3886200"/>
              <a:gd name="connsiteX54" fmla="*/ 1356852 w 1364226"/>
              <a:gd name="connsiteY54" fmla="*/ 3886200 h 3886200"/>
              <a:gd name="connsiteX55" fmla="*/ 1364226 w 1364226"/>
              <a:gd name="connsiteY55" fmla="*/ 3325762 h 3886200"/>
              <a:gd name="connsiteX56" fmla="*/ 1327355 w 1364226"/>
              <a:gd name="connsiteY56" fmla="*/ 2957052 h 3886200"/>
              <a:gd name="connsiteX57" fmla="*/ 1290484 w 1364226"/>
              <a:gd name="connsiteY57" fmla="*/ 2647336 h 3886200"/>
              <a:gd name="connsiteX58" fmla="*/ 1172497 w 1364226"/>
              <a:gd name="connsiteY58" fmla="*/ 2271252 h 3886200"/>
              <a:gd name="connsiteX59" fmla="*/ 1025013 w 1364226"/>
              <a:gd name="connsiteY59" fmla="*/ 1806678 h 3886200"/>
              <a:gd name="connsiteX60" fmla="*/ 641555 w 1364226"/>
              <a:gd name="connsiteY60" fmla="*/ 1939413 h 3886200"/>
              <a:gd name="connsiteX61" fmla="*/ 567813 w 1364226"/>
              <a:gd name="connsiteY61" fmla="*/ 1710813 h 3886200"/>
              <a:gd name="connsiteX62" fmla="*/ 936523 w 1364226"/>
              <a:gd name="connsiteY62" fmla="*/ 1600200 h 3886200"/>
              <a:gd name="connsiteX63" fmla="*/ 789039 w 1364226"/>
              <a:gd name="connsiteY63" fmla="*/ 1113504 h 3886200"/>
              <a:gd name="connsiteX64" fmla="*/ 398207 w 1364226"/>
              <a:gd name="connsiteY64" fmla="*/ 0 h 3886200"/>
              <a:gd name="connsiteX65" fmla="*/ 258097 w 1364226"/>
              <a:gd name="connsiteY65" fmla="*/ 36871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64226" h="3886200">
                <a:moveTo>
                  <a:pt x="258097" y="36871"/>
                </a:moveTo>
                <a:lnTo>
                  <a:pt x="309716" y="272845"/>
                </a:lnTo>
                <a:lnTo>
                  <a:pt x="103239" y="405581"/>
                </a:lnTo>
                <a:lnTo>
                  <a:pt x="44246" y="427704"/>
                </a:lnTo>
                <a:lnTo>
                  <a:pt x="22123" y="545691"/>
                </a:lnTo>
                <a:lnTo>
                  <a:pt x="51620" y="700549"/>
                </a:lnTo>
                <a:lnTo>
                  <a:pt x="110613" y="877529"/>
                </a:lnTo>
                <a:lnTo>
                  <a:pt x="176981" y="1017639"/>
                </a:lnTo>
                <a:lnTo>
                  <a:pt x="140110" y="1128252"/>
                </a:lnTo>
                <a:lnTo>
                  <a:pt x="176981" y="1187245"/>
                </a:lnTo>
                <a:lnTo>
                  <a:pt x="199104" y="1305233"/>
                </a:lnTo>
                <a:lnTo>
                  <a:pt x="228600" y="1378975"/>
                </a:lnTo>
                <a:lnTo>
                  <a:pt x="221226" y="1578078"/>
                </a:lnTo>
                <a:lnTo>
                  <a:pt x="243349" y="1659194"/>
                </a:lnTo>
                <a:lnTo>
                  <a:pt x="287594" y="1924665"/>
                </a:lnTo>
                <a:lnTo>
                  <a:pt x="243349" y="2057400"/>
                </a:lnTo>
                <a:lnTo>
                  <a:pt x="191729" y="2190136"/>
                </a:lnTo>
                <a:lnTo>
                  <a:pt x="162233" y="2315497"/>
                </a:lnTo>
                <a:lnTo>
                  <a:pt x="140110" y="2396613"/>
                </a:lnTo>
                <a:lnTo>
                  <a:pt x="7375" y="2411362"/>
                </a:lnTo>
                <a:lnTo>
                  <a:pt x="29497" y="2580968"/>
                </a:lnTo>
                <a:lnTo>
                  <a:pt x="0" y="2662084"/>
                </a:lnTo>
                <a:lnTo>
                  <a:pt x="36871" y="2698955"/>
                </a:lnTo>
                <a:lnTo>
                  <a:pt x="29497" y="2927555"/>
                </a:lnTo>
                <a:lnTo>
                  <a:pt x="7375" y="3237271"/>
                </a:lnTo>
                <a:lnTo>
                  <a:pt x="7375" y="3259394"/>
                </a:lnTo>
                <a:lnTo>
                  <a:pt x="36871" y="3384755"/>
                </a:lnTo>
                <a:lnTo>
                  <a:pt x="36871" y="3451123"/>
                </a:lnTo>
                <a:lnTo>
                  <a:pt x="110613" y="3554362"/>
                </a:lnTo>
                <a:lnTo>
                  <a:pt x="147484" y="3569110"/>
                </a:lnTo>
                <a:lnTo>
                  <a:pt x="154858" y="3406878"/>
                </a:lnTo>
                <a:lnTo>
                  <a:pt x="140110" y="3288891"/>
                </a:lnTo>
                <a:lnTo>
                  <a:pt x="132736" y="3185652"/>
                </a:lnTo>
                <a:lnTo>
                  <a:pt x="464575" y="3200400"/>
                </a:lnTo>
                <a:lnTo>
                  <a:pt x="479323" y="3252020"/>
                </a:lnTo>
                <a:lnTo>
                  <a:pt x="589936" y="3259394"/>
                </a:lnTo>
                <a:lnTo>
                  <a:pt x="597310" y="3303639"/>
                </a:lnTo>
                <a:lnTo>
                  <a:pt x="700549" y="3325762"/>
                </a:lnTo>
                <a:lnTo>
                  <a:pt x="685800" y="3532239"/>
                </a:lnTo>
                <a:lnTo>
                  <a:pt x="685800" y="3532239"/>
                </a:lnTo>
                <a:lnTo>
                  <a:pt x="597310" y="3524865"/>
                </a:lnTo>
                <a:lnTo>
                  <a:pt x="508820" y="3561736"/>
                </a:lnTo>
                <a:lnTo>
                  <a:pt x="464575" y="3613355"/>
                </a:lnTo>
                <a:lnTo>
                  <a:pt x="516194" y="3620729"/>
                </a:lnTo>
                <a:lnTo>
                  <a:pt x="479323" y="3657600"/>
                </a:lnTo>
                <a:lnTo>
                  <a:pt x="420329" y="3650226"/>
                </a:lnTo>
                <a:lnTo>
                  <a:pt x="398207" y="3760839"/>
                </a:lnTo>
                <a:lnTo>
                  <a:pt x="398207" y="3760839"/>
                </a:lnTo>
                <a:lnTo>
                  <a:pt x="494071" y="3657600"/>
                </a:lnTo>
                <a:lnTo>
                  <a:pt x="722671" y="3561736"/>
                </a:lnTo>
                <a:lnTo>
                  <a:pt x="789039" y="3517491"/>
                </a:lnTo>
                <a:lnTo>
                  <a:pt x="796413" y="3569110"/>
                </a:lnTo>
                <a:lnTo>
                  <a:pt x="796413" y="3591233"/>
                </a:lnTo>
                <a:lnTo>
                  <a:pt x="958646" y="3694471"/>
                </a:lnTo>
                <a:lnTo>
                  <a:pt x="1356852" y="3886200"/>
                </a:lnTo>
                <a:lnTo>
                  <a:pt x="1364226" y="3325762"/>
                </a:lnTo>
                <a:lnTo>
                  <a:pt x="1327355" y="2957052"/>
                </a:lnTo>
                <a:lnTo>
                  <a:pt x="1290484" y="2647336"/>
                </a:lnTo>
                <a:lnTo>
                  <a:pt x="1172497" y="2271252"/>
                </a:lnTo>
                <a:lnTo>
                  <a:pt x="1025013" y="1806678"/>
                </a:lnTo>
                <a:lnTo>
                  <a:pt x="641555" y="1939413"/>
                </a:lnTo>
                <a:lnTo>
                  <a:pt x="567813" y="1710813"/>
                </a:lnTo>
                <a:lnTo>
                  <a:pt x="936523" y="1600200"/>
                </a:lnTo>
                <a:lnTo>
                  <a:pt x="789039" y="1113504"/>
                </a:lnTo>
                <a:lnTo>
                  <a:pt x="398207" y="0"/>
                </a:lnTo>
                <a:lnTo>
                  <a:pt x="258097" y="36871"/>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6539076" y="2936553"/>
            <a:ext cx="523568" cy="707886"/>
          </a:xfrm>
          <a:prstGeom prst="rect">
            <a:avLst/>
          </a:prstGeom>
          <a:noFill/>
        </p:spPr>
        <p:txBody>
          <a:bodyPr wrap="square" rtlCol="0">
            <a:spAutoFit/>
          </a:bodyPr>
          <a:lstStyle/>
          <a:p>
            <a:r>
              <a:rPr lang="ja-JP" altLang="en-US" sz="4000" b="1" dirty="0" smtClean="0">
                <a:solidFill>
                  <a:srgbClr val="FF0000"/>
                </a:solidFill>
              </a:rPr>
              <a:t>✔ </a:t>
            </a:r>
            <a:endParaRPr kumimoji="1" lang="ja-JP" altLang="en-US" sz="4000" b="1" dirty="0">
              <a:solidFill>
                <a:srgbClr val="FF0000"/>
              </a:solidFill>
            </a:endParaRPr>
          </a:p>
        </p:txBody>
      </p:sp>
      <p:sp>
        <p:nvSpPr>
          <p:cNvPr id="30" name="テキスト ボックス 29"/>
          <p:cNvSpPr txBox="1"/>
          <p:nvPr/>
        </p:nvSpPr>
        <p:spPr>
          <a:xfrm>
            <a:off x="6896735" y="4403139"/>
            <a:ext cx="523568" cy="707886"/>
          </a:xfrm>
          <a:prstGeom prst="rect">
            <a:avLst/>
          </a:prstGeom>
          <a:noFill/>
        </p:spPr>
        <p:txBody>
          <a:bodyPr wrap="square" rtlCol="0">
            <a:spAutoFit/>
          </a:bodyPr>
          <a:lstStyle/>
          <a:p>
            <a:r>
              <a:rPr lang="ja-JP" altLang="en-US" sz="4000" b="1" dirty="0" smtClean="0">
                <a:solidFill>
                  <a:srgbClr val="FF0000"/>
                </a:solidFill>
              </a:rPr>
              <a:t>✔ </a:t>
            </a:r>
            <a:endParaRPr kumimoji="1" lang="ja-JP" altLang="en-US" sz="4000" b="1" dirty="0">
              <a:solidFill>
                <a:srgbClr val="FF0000"/>
              </a:solidFill>
            </a:endParaRPr>
          </a:p>
        </p:txBody>
      </p:sp>
      <p:sp>
        <p:nvSpPr>
          <p:cNvPr id="34" name="テキスト ボックス 33"/>
          <p:cNvSpPr txBox="1"/>
          <p:nvPr/>
        </p:nvSpPr>
        <p:spPr>
          <a:xfrm>
            <a:off x="1013320" y="5827557"/>
            <a:ext cx="523568" cy="707886"/>
          </a:xfrm>
          <a:prstGeom prst="rect">
            <a:avLst/>
          </a:prstGeom>
          <a:noFill/>
        </p:spPr>
        <p:txBody>
          <a:bodyPr wrap="square" rtlCol="0">
            <a:spAutoFit/>
          </a:bodyPr>
          <a:lstStyle/>
          <a:p>
            <a:r>
              <a:rPr lang="ja-JP" altLang="en-US" sz="4000" b="1" dirty="0" smtClean="0">
                <a:solidFill>
                  <a:srgbClr val="FF0000"/>
                </a:solidFill>
              </a:rPr>
              <a:t>✔ </a:t>
            </a:r>
            <a:endParaRPr kumimoji="1" lang="ja-JP" altLang="en-US" sz="4000" b="1" dirty="0">
              <a:solidFill>
                <a:srgbClr val="FF0000"/>
              </a:solidFill>
            </a:endParaRPr>
          </a:p>
        </p:txBody>
      </p:sp>
    </p:spTree>
    <p:extLst>
      <p:ext uri="{BB962C8B-B14F-4D97-AF65-F5344CB8AC3E}">
        <p14:creationId xmlns:p14="http://schemas.microsoft.com/office/powerpoint/2010/main" val="737282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 name="円/楕円 77"/>
          <p:cNvSpPr/>
          <p:nvPr/>
        </p:nvSpPr>
        <p:spPr>
          <a:xfrm>
            <a:off x="6052545" y="4111662"/>
            <a:ext cx="2158979" cy="2000927"/>
          </a:xfrm>
          <a:prstGeom prst="ellipse">
            <a:avLst/>
          </a:prstGeom>
          <a:noFill/>
          <a:ln w="666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1395" y="3653983"/>
            <a:ext cx="4247091" cy="3024993"/>
          </a:xfrm>
          <a:prstGeom prst="rect">
            <a:avLst/>
          </a:prstGeom>
        </p:spPr>
      </p:pic>
      <p:sp>
        <p:nvSpPr>
          <p:cNvPr id="39" name="円/楕円 38"/>
          <p:cNvSpPr/>
          <p:nvPr/>
        </p:nvSpPr>
        <p:spPr>
          <a:xfrm>
            <a:off x="5108630" y="2365504"/>
            <a:ext cx="1828800" cy="84258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000" b="1" dirty="0" smtClean="0"/>
              <a:t>病院</a:t>
            </a:r>
            <a:endParaRPr kumimoji="1" lang="ja-JP" altLang="en-US" sz="2000" b="1" dirty="0"/>
          </a:p>
        </p:txBody>
      </p:sp>
      <p:sp>
        <p:nvSpPr>
          <p:cNvPr id="35" name="角丸四角形 34"/>
          <p:cNvSpPr/>
          <p:nvPr/>
        </p:nvSpPr>
        <p:spPr>
          <a:xfrm>
            <a:off x="55875" y="158731"/>
            <a:ext cx="9016796" cy="46398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弦楽器</a:t>
            </a:r>
            <a:r>
              <a:rPr lang="ja-JP" altLang="en-US" sz="2400" b="1" dirty="0" smtClean="0">
                <a:solidFill>
                  <a:schemeClr val="tx1"/>
                </a:solidFill>
              </a:rPr>
              <a:t>タウン　おおつ野</a:t>
            </a:r>
            <a:endParaRPr lang="ja-JP" altLang="en-US" sz="2400" b="1" dirty="0">
              <a:solidFill>
                <a:schemeClr val="tx1"/>
              </a:solidFill>
            </a:endParaRPr>
          </a:p>
        </p:txBody>
      </p:sp>
      <p:sp>
        <p:nvSpPr>
          <p:cNvPr id="37" name="正方形/長方形 36"/>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7" name="テキスト ボックス 26"/>
          <p:cNvSpPr txBox="1"/>
          <p:nvPr/>
        </p:nvSpPr>
        <p:spPr>
          <a:xfrm>
            <a:off x="314479" y="926817"/>
            <a:ext cx="2339102" cy="523220"/>
          </a:xfrm>
          <a:prstGeom prst="rect">
            <a:avLst/>
          </a:prstGeom>
          <a:noFill/>
        </p:spPr>
        <p:txBody>
          <a:bodyPr wrap="none" rtlCol="0">
            <a:spAutoFit/>
          </a:bodyPr>
          <a:lstStyle/>
          <a:p>
            <a:r>
              <a:rPr lang="ja-JP" altLang="en-US" sz="2800" dirty="0" smtClean="0"/>
              <a:t>医職食住計画</a:t>
            </a:r>
            <a:endParaRPr lang="en-US" altLang="ja-JP" sz="2800" dirty="0" smtClean="0"/>
          </a:p>
        </p:txBody>
      </p:sp>
      <p:sp>
        <p:nvSpPr>
          <p:cNvPr id="30" name="円/楕円 29"/>
          <p:cNvSpPr/>
          <p:nvPr/>
        </p:nvSpPr>
        <p:spPr>
          <a:xfrm>
            <a:off x="7215473" y="2337867"/>
            <a:ext cx="1828800" cy="84258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b="1" dirty="0" smtClean="0"/>
              <a:t>小学校</a:t>
            </a:r>
            <a:endParaRPr kumimoji="1" lang="ja-JP" altLang="en-US" sz="2000" b="1" dirty="0"/>
          </a:p>
        </p:txBody>
      </p:sp>
      <p:sp>
        <p:nvSpPr>
          <p:cNvPr id="31" name="円/楕円 30"/>
          <p:cNvSpPr/>
          <p:nvPr/>
        </p:nvSpPr>
        <p:spPr>
          <a:xfrm>
            <a:off x="6130256" y="910077"/>
            <a:ext cx="1828800" cy="84258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000" b="1" dirty="0"/>
              <a:t>市</a:t>
            </a:r>
            <a:endParaRPr kumimoji="1" lang="ja-JP" altLang="en-US" sz="2000" b="1" dirty="0"/>
          </a:p>
        </p:txBody>
      </p:sp>
      <p:sp>
        <p:nvSpPr>
          <p:cNvPr id="33" name="円/楕円 32"/>
          <p:cNvSpPr/>
          <p:nvPr/>
        </p:nvSpPr>
        <p:spPr>
          <a:xfrm>
            <a:off x="7283639" y="4292043"/>
            <a:ext cx="1703687" cy="88169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000" b="1" dirty="0"/>
              <a:t>子供</a:t>
            </a:r>
            <a:endParaRPr kumimoji="1" lang="ja-JP" altLang="en-US" sz="2000" b="1" dirty="0"/>
          </a:p>
        </p:txBody>
      </p:sp>
      <p:sp>
        <p:nvSpPr>
          <p:cNvPr id="34" name="円/楕円 33"/>
          <p:cNvSpPr/>
          <p:nvPr/>
        </p:nvSpPr>
        <p:spPr>
          <a:xfrm>
            <a:off x="5173196" y="4291077"/>
            <a:ext cx="1703687" cy="88169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000" b="1" dirty="0"/>
              <a:t>患者</a:t>
            </a:r>
            <a:endParaRPr kumimoji="1" lang="ja-JP" altLang="en-US" sz="2000" b="1" dirty="0"/>
          </a:p>
        </p:txBody>
      </p:sp>
      <p:cxnSp>
        <p:nvCxnSpPr>
          <p:cNvPr id="14" name="直線矢印コネクタ 13"/>
          <p:cNvCxnSpPr>
            <a:stCxn id="31" idx="4"/>
            <a:endCxn id="30" idx="0"/>
          </p:cNvCxnSpPr>
          <p:nvPr/>
        </p:nvCxnSpPr>
        <p:spPr>
          <a:xfrm>
            <a:off x="7044656" y="1752666"/>
            <a:ext cx="1085217" cy="58520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a:stCxn id="31" idx="4"/>
            <a:endCxn id="39" idx="0"/>
          </p:cNvCxnSpPr>
          <p:nvPr/>
        </p:nvCxnSpPr>
        <p:spPr>
          <a:xfrm flipH="1">
            <a:off x="6023030" y="1752666"/>
            <a:ext cx="1021626" cy="61283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p:cNvCxnSpPr>
            <a:stCxn id="39" idx="4"/>
            <a:endCxn id="34" idx="0"/>
          </p:cNvCxnSpPr>
          <p:nvPr/>
        </p:nvCxnSpPr>
        <p:spPr>
          <a:xfrm>
            <a:off x="6023030" y="3208093"/>
            <a:ext cx="2010" cy="108298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p:cNvCxnSpPr>
            <a:stCxn id="30" idx="4"/>
            <a:endCxn id="33" idx="0"/>
          </p:cNvCxnSpPr>
          <p:nvPr/>
        </p:nvCxnSpPr>
        <p:spPr>
          <a:xfrm>
            <a:off x="8129873" y="3180456"/>
            <a:ext cx="5610" cy="1111587"/>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6503244" y="1959338"/>
            <a:ext cx="1107996" cy="369332"/>
          </a:xfrm>
          <a:prstGeom prst="rect">
            <a:avLst/>
          </a:prstGeom>
          <a:noFill/>
        </p:spPr>
        <p:txBody>
          <a:bodyPr wrap="none" rtlCol="0">
            <a:spAutoFit/>
          </a:bodyPr>
          <a:lstStyle/>
          <a:p>
            <a:r>
              <a:rPr kumimoji="1" lang="ja-JP" altLang="en-US" dirty="0" smtClean="0"/>
              <a:t>情報発信</a:t>
            </a:r>
            <a:endParaRPr kumimoji="1" lang="ja-JP" altLang="en-US" dirty="0"/>
          </a:p>
        </p:txBody>
      </p:sp>
      <p:sp>
        <p:nvSpPr>
          <p:cNvPr id="32" name="テキスト ボックス 31"/>
          <p:cNvSpPr txBox="1"/>
          <p:nvPr/>
        </p:nvSpPr>
        <p:spPr>
          <a:xfrm>
            <a:off x="5001389" y="3570906"/>
            <a:ext cx="1107996" cy="369332"/>
          </a:xfrm>
          <a:prstGeom prst="rect">
            <a:avLst/>
          </a:prstGeom>
          <a:noFill/>
        </p:spPr>
        <p:txBody>
          <a:bodyPr wrap="none" rtlCol="0">
            <a:spAutoFit/>
          </a:bodyPr>
          <a:lstStyle/>
          <a:p>
            <a:r>
              <a:rPr lang="ja-JP" altLang="en-US" dirty="0" smtClean="0"/>
              <a:t>情報</a:t>
            </a:r>
            <a:r>
              <a:rPr lang="ja-JP" altLang="en-US" dirty="0"/>
              <a:t>提供</a:t>
            </a:r>
            <a:endParaRPr kumimoji="1" lang="ja-JP" altLang="en-US" dirty="0"/>
          </a:p>
        </p:txBody>
      </p:sp>
      <p:sp>
        <p:nvSpPr>
          <p:cNvPr id="28" name="円/楕円 27"/>
          <p:cNvSpPr/>
          <p:nvPr/>
        </p:nvSpPr>
        <p:spPr>
          <a:xfrm>
            <a:off x="6052545" y="5526037"/>
            <a:ext cx="2009394" cy="84309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b="1" dirty="0" smtClean="0"/>
              <a:t>地元農家</a:t>
            </a:r>
            <a:endParaRPr kumimoji="1" lang="ja-JP" altLang="en-US" sz="2400" b="1" dirty="0"/>
          </a:p>
        </p:txBody>
      </p:sp>
      <p:sp>
        <p:nvSpPr>
          <p:cNvPr id="72" name="円/楕円 71"/>
          <p:cNvSpPr/>
          <p:nvPr/>
        </p:nvSpPr>
        <p:spPr>
          <a:xfrm>
            <a:off x="429616" y="1538346"/>
            <a:ext cx="3650647" cy="115417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b="1" dirty="0" smtClean="0"/>
              <a:t>地元農家を中心に</a:t>
            </a:r>
            <a:endParaRPr kumimoji="1" lang="ja-JP" altLang="en-US" sz="2400" b="1" dirty="0"/>
          </a:p>
        </p:txBody>
      </p:sp>
      <p:sp>
        <p:nvSpPr>
          <p:cNvPr id="77" name="テキスト ボックス 76"/>
          <p:cNvSpPr txBox="1"/>
          <p:nvPr/>
        </p:nvSpPr>
        <p:spPr>
          <a:xfrm>
            <a:off x="8049600" y="3551583"/>
            <a:ext cx="1107996" cy="369332"/>
          </a:xfrm>
          <a:prstGeom prst="rect">
            <a:avLst/>
          </a:prstGeom>
          <a:noFill/>
        </p:spPr>
        <p:txBody>
          <a:bodyPr wrap="none" rtlCol="0">
            <a:spAutoFit/>
          </a:bodyPr>
          <a:lstStyle/>
          <a:p>
            <a:r>
              <a:rPr lang="ja-JP" altLang="en-US" dirty="0" smtClean="0"/>
              <a:t>情報</a:t>
            </a:r>
            <a:r>
              <a:rPr lang="ja-JP" altLang="en-US" dirty="0"/>
              <a:t>提供</a:t>
            </a:r>
            <a:endParaRPr kumimoji="1" lang="ja-JP" altLang="en-US" dirty="0"/>
          </a:p>
        </p:txBody>
      </p:sp>
      <p:sp>
        <p:nvSpPr>
          <p:cNvPr id="79" name="正方形/長方形 78"/>
          <p:cNvSpPr/>
          <p:nvPr/>
        </p:nvSpPr>
        <p:spPr>
          <a:xfrm>
            <a:off x="68581" y="774813"/>
            <a:ext cx="8938261" cy="59228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149264" y="3499080"/>
            <a:ext cx="2046707" cy="1569660"/>
            <a:chOff x="1240905" y="4336413"/>
            <a:chExt cx="2046707" cy="1569660"/>
          </a:xfrm>
        </p:grpSpPr>
        <p:sp>
          <p:nvSpPr>
            <p:cNvPr id="3" name="正方形/長方形 2"/>
            <p:cNvSpPr/>
            <p:nvPr/>
          </p:nvSpPr>
          <p:spPr>
            <a:xfrm>
              <a:off x="1258808" y="4336413"/>
              <a:ext cx="2028804" cy="15507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240905" y="4336413"/>
              <a:ext cx="2028068" cy="1569660"/>
            </a:xfrm>
            <a:prstGeom prst="rect">
              <a:avLst/>
            </a:prstGeom>
            <a:noFill/>
          </p:spPr>
          <p:txBody>
            <a:bodyPr wrap="square" rtlCol="0">
              <a:spAutoFit/>
            </a:bodyPr>
            <a:lstStyle/>
            <a:p>
              <a:r>
                <a:rPr kumimoji="1" lang="ja-JP" altLang="en-US" sz="2400" dirty="0" smtClean="0"/>
                <a:t>・育て方講座</a:t>
              </a:r>
              <a:endParaRPr kumimoji="1" lang="en-US" altLang="ja-JP" sz="2400" dirty="0" smtClean="0"/>
            </a:p>
            <a:p>
              <a:r>
                <a:rPr lang="ja-JP" altLang="en-US" sz="2400" dirty="0" smtClean="0"/>
                <a:t>・収穫講座</a:t>
              </a:r>
              <a:endParaRPr lang="en-US" altLang="ja-JP" sz="2400" dirty="0" smtClean="0"/>
            </a:p>
            <a:p>
              <a:r>
                <a:rPr kumimoji="1" lang="ja-JP" altLang="en-US" sz="2400" dirty="0" smtClean="0"/>
                <a:t>・料理講座</a:t>
              </a:r>
              <a:endParaRPr kumimoji="1" lang="en-US" altLang="ja-JP" sz="2400" dirty="0" smtClean="0"/>
            </a:p>
            <a:p>
              <a:r>
                <a:rPr lang="ja-JP" altLang="en-US" sz="2400" dirty="0" smtClean="0"/>
                <a:t>・食育講座</a:t>
              </a:r>
              <a:endParaRPr lang="en-US" altLang="ja-JP" sz="2400" dirty="0" smtClean="0"/>
            </a:p>
          </p:txBody>
        </p:sp>
      </p:grpSp>
      <p:sp>
        <p:nvSpPr>
          <p:cNvPr id="6" name="角丸四角形 5"/>
          <p:cNvSpPr/>
          <p:nvPr/>
        </p:nvSpPr>
        <p:spPr>
          <a:xfrm>
            <a:off x="167167" y="3038548"/>
            <a:ext cx="2028035" cy="454666"/>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併設施設</a:t>
            </a:r>
            <a:endParaRPr kumimoji="1" lang="ja-JP" altLang="en-US" dirty="0">
              <a:solidFill>
                <a:schemeClr val="tx1"/>
              </a:solidFill>
            </a:endParaRPr>
          </a:p>
        </p:txBody>
      </p:sp>
      <p:sp>
        <p:nvSpPr>
          <p:cNvPr id="7" name="正方形/長方形 6"/>
          <p:cNvSpPr/>
          <p:nvPr/>
        </p:nvSpPr>
        <p:spPr>
          <a:xfrm>
            <a:off x="2764963" y="5173737"/>
            <a:ext cx="1624404" cy="8462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農業体験</a:t>
            </a:r>
            <a:endParaRPr kumimoji="1" lang="ja-JP" altLang="en-US" sz="2400" dirty="0">
              <a:solidFill>
                <a:schemeClr val="tx1"/>
              </a:solidFill>
            </a:endParaRPr>
          </a:p>
        </p:txBody>
      </p:sp>
      <p:sp>
        <p:nvSpPr>
          <p:cNvPr id="36" name="正方形/長方形 35"/>
          <p:cNvSpPr/>
          <p:nvPr/>
        </p:nvSpPr>
        <p:spPr>
          <a:xfrm>
            <a:off x="642853" y="2736632"/>
            <a:ext cx="8094170" cy="1877505"/>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800" b="1" dirty="0" smtClean="0"/>
              <a:t>「食」を通した</a:t>
            </a:r>
            <a:endParaRPr lang="en-US" altLang="ja-JP" sz="2800" b="1" dirty="0" smtClean="0"/>
          </a:p>
          <a:p>
            <a:pPr algn="ctr"/>
            <a:r>
              <a:rPr lang="ja-JP" altLang="en-US" sz="2800" b="1" dirty="0" smtClean="0"/>
              <a:t>新たなコミュニティ形成のきっかけづくり</a:t>
            </a:r>
            <a:endParaRPr lang="en-US" altLang="ja-JP" sz="2800" b="1" dirty="0" smtClean="0"/>
          </a:p>
        </p:txBody>
      </p:sp>
    </p:spTree>
    <p:extLst>
      <p:ext uri="{BB962C8B-B14F-4D97-AF65-F5344CB8AC3E}">
        <p14:creationId xmlns:p14="http://schemas.microsoft.com/office/powerpoint/2010/main" val="228790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500"/>
                                        <p:tgtEl>
                                          <p:spTgt spid="7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6" grpId="0" animBg="1"/>
      <p:bldP spid="7" grpId="0" animBg="1"/>
      <p:bldP spid="36"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正方形/長方形 3"/>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39" name="角丸四角形 138"/>
          <p:cNvSpPr/>
          <p:nvPr/>
        </p:nvSpPr>
        <p:spPr>
          <a:xfrm>
            <a:off x="55875" y="158731"/>
            <a:ext cx="9016796" cy="46398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400" b="1" dirty="0" smtClean="0">
                <a:solidFill>
                  <a:schemeClr val="tx1"/>
                </a:solidFill>
              </a:rPr>
              <a:t>木管タウン　荒川沖</a:t>
            </a:r>
            <a:endParaRPr lang="ja-JP" altLang="en-US" sz="2400" b="1" dirty="0">
              <a:solidFill>
                <a:schemeClr val="tx1"/>
              </a:solidFill>
            </a:endParaRPr>
          </a:p>
        </p:txBody>
      </p:sp>
      <p:sp>
        <p:nvSpPr>
          <p:cNvPr id="35" name="テキスト ボックス 34"/>
          <p:cNvSpPr txBox="1"/>
          <p:nvPr/>
        </p:nvSpPr>
        <p:spPr>
          <a:xfrm>
            <a:off x="329622" y="864888"/>
            <a:ext cx="1967907" cy="461665"/>
          </a:xfrm>
          <a:prstGeom prst="rect">
            <a:avLst/>
          </a:prstGeom>
          <a:noFill/>
        </p:spPr>
        <p:txBody>
          <a:bodyPr wrap="square" rtlCol="0">
            <a:spAutoFit/>
          </a:bodyPr>
          <a:lstStyle/>
          <a:p>
            <a:pPr algn="ctr"/>
            <a:r>
              <a:rPr kumimoji="1" lang="ja-JP" altLang="en-US" sz="2400" dirty="0" smtClean="0"/>
              <a:t>駅前公園</a:t>
            </a:r>
            <a:endParaRPr kumimoji="1" lang="ja-JP" altLang="en-US" sz="2400" dirty="0"/>
          </a:p>
        </p:txBody>
      </p:sp>
      <p:sp>
        <p:nvSpPr>
          <p:cNvPr id="37" name="テキスト ボックス 36"/>
          <p:cNvSpPr txBox="1"/>
          <p:nvPr/>
        </p:nvSpPr>
        <p:spPr>
          <a:xfrm>
            <a:off x="1008712" y="1385781"/>
            <a:ext cx="7136533" cy="461665"/>
          </a:xfrm>
          <a:prstGeom prst="rect">
            <a:avLst/>
          </a:prstGeom>
          <a:solidFill>
            <a:schemeClr val="accent1">
              <a:lumMod val="40000"/>
              <a:lumOff val="60000"/>
            </a:schemeClr>
          </a:solidFill>
        </p:spPr>
        <p:txBody>
          <a:bodyPr wrap="square" rtlCol="0">
            <a:spAutoFit/>
          </a:bodyPr>
          <a:lstStyle/>
          <a:p>
            <a:pPr algn="ctr"/>
            <a:r>
              <a:rPr lang="ja-JP" altLang="en-US" sz="2400" dirty="0" smtClean="0"/>
              <a:t>子どもが遊ぶことができる公園</a:t>
            </a:r>
            <a:r>
              <a:rPr lang="en-US" altLang="ja-JP" sz="2400" dirty="0"/>
              <a:t>/</a:t>
            </a:r>
            <a:r>
              <a:rPr lang="ja-JP" altLang="en-US" sz="2400" dirty="0" smtClean="0"/>
              <a:t>共同菜園を行う公園</a:t>
            </a:r>
            <a:endParaRPr lang="en-US" altLang="ja-JP" sz="2400" dirty="0" smtClean="0"/>
          </a:p>
        </p:txBody>
      </p:sp>
      <p:sp>
        <p:nvSpPr>
          <p:cNvPr id="17" name="正方形/長方形 16"/>
          <p:cNvSpPr/>
          <p:nvPr/>
        </p:nvSpPr>
        <p:spPr>
          <a:xfrm>
            <a:off x="329622" y="910795"/>
            <a:ext cx="318229" cy="369332"/>
          </a:xfrm>
          <a:prstGeom prst="rect">
            <a:avLst/>
          </a:prstGeom>
          <a:solidFill>
            <a:schemeClr val="bg1"/>
          </a:solidFill>
          <a:ln>
            <a:solidFill>
              <a:schemeClr val="tx1"/>
            </a:solidFill>
          </a:ln>
        </p:spPr>
        <p:txBody>
          <a:bodyPr wrap="none">
            <a:spAutoFit/>
          </a:bodyPr>
          <a:lstStyle/>
          <a:p>
            <a:r>
              <a:rPr lang="en-US" altLang="ja-JP" dirty="0"/>
              <a:t>A</a:t>
            </a:r>
          </a:p>
        </p:txBody>
      </p:sp>
      <p:sp>
        <p:nvSpPr>
          <p:cNvPr id="22" name="テキスト ボックス 21"/>
          <p:cNvSpPr txBox="1"/>
          <p:nvPr/>
        </p:nvSpPr>
        <p:spPr>
          <a:xfrm>
            <a:off x="6154306" y="6391626"/>
            <a:ext cx="2697189" cy="307777"/>
          </a:xfrm>
          <a:prstGeom prst="rect">
            <a:avLst/>
          </a:prstGeom>
          <a:noFill/>
        </p:spPr>
        <p:txBody>
          <a:bodyPr wrap="square" rtlCol="0">
            <a:spAutoFit/>
          </a:bodyPr>
          <a:lstStyle/>
          <a:p>
            <a:pPr algn="ctr"/>
            <a:r>
              <a:rPr lang="ja-JP" altLang="en-US" sz="1400" dirty="0" smtClean="0"/>
              <a:t>出典：まちなか菜園</a:t>
            </a:r>
            <a:endParaRPr kumimoji="1" lang="ja-JP" altLang="en-US" sz="1400" dirty="0"/>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122" y="2018870"/>
            <a:ext cx="5641755" cy="4071540"/>
          </a:xfrm>
          <a:prstGeom prst="rect">
            <a:avLst/>
          </a:prstGeom>
          <a:ln>
            <a:solidFill>
              <a:schemeClr val="tx1"/>
            </a:solidFill>
          </a:ln>
        </p:spPr>
      </p:pic>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3990" y="2065867"/>
            <a:ext cx="1388666" cy="1002172"/>
          </a:xfrm>
          <a:prstGeom prst="rect">
            <a:avLst/>
          </a:prstGeom>
          <a:ln>
            <a:solidFill>
              <a:schemeClr val="tx1"/>
            </a:solidFill>
          </a:ln>
        </p:spPr>
      </p:pic>
    </p:spTree>
    <p:extLst>
      <p:ext uri="{BB962C8B-B14F-4D97-AF65-F5344CB8AC3E}">
        <p14:creationId xmlns:p14="http://schemas.microsoft.com/office/powerpoint/2010/main" val="340130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 name="円/楕円 77"/>
          <p:cNvSpPr/>
          <p:nvPr/>
        </p:nvSpPr>
        <p:spPr>
          <a:xfrm>
            <a:off x="6052545" y="4111662"/>
            <a:ext cx="2158979" cy="2000927"/>
          </a:xfrm>
          <a:prstGeom prst="ellipse">
            <a:avLst/>
          </a:prstGeom>
          <a:noFill/>
          <a:ln w="666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131395" y="1450038"/>
            <a:ext cx="4888472" cy="5228938"/>
            <a:chOff x="486304" y="2933087"/>
            <a:chExt cx="3317998" cy="3279082"/>
          </a:xfrm>
        </p:grpSpPr>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6304" y="4043282"/>
              <a:ext cx="3295857" cy="2168887"/>
            </a:xfrm>
            <a:prstGeom prst="rect">
              <a:avLst/>
            </a:prstGeom>
          </p:spPr>
        </p:pic>
        <p:pic>
          <p:nvPicPr>
            <p:cNvPr id="22" name="図 2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508445" y="2933087"/>
              <a:ext cx="3295857" cy="1703193"/>
            </a:xfrm>
            <a:prstGeom prst="rect">
              <a:avLst/>
            </a:prstGeom>
          </p:spPr>
        </p:pic>
        <p:sp>
          <p:nvSpPr>
            <p:cNvPr id="9" name="フリーフォーム 8"/>
            <p:cNvSpPr/>
            <p:nvPr/>
          </p:nvSpPr>
          <p:spPr>
            <a:xfrm>
              <a:off x="487680" y="3149600"/>
              <a:ext cx="3169920" cy="1574800"/>
            </a:xfrm>
            <a:custGeom>
              <a:avLst/>
              <a:gdLst>
                <a:gd name="connsiteX0" fmla="*/ 0 w 3169920"/>
                <a:gd name="connsiteY0" fmla="*/ 518160 h 1574800"/>
                <a:gd name="connsiteX1" fmla="*/ 2042160 w 3169920"/>
                <a:gd name="connsiteY1" fmla="*/ 0 h 1574800"/>
                <a:gd name="connsiteX2" fmla="*/ 2611120 w 3169920"/>
                <a:gd name="connsiteY2" fmla="*/ 701040 h 1574800"/>
                <a:gd name="connsiteX3" fmla="*/ 3007360 w 3169920"/>
                <a:gd name="connsiteY3" fmla="*/ 650240 h 1574800"/>
                <a:gd name="connsiteX4" fmla="*/ 3169920 w 3169920"/>
                <a:gd name="connsiteY4" fmla="*/ 975360 h 1574800"/>
                <a:gd name="connsiteX5" fmla="*/ 0 w 3169920"/>
                <a:gd name="connsiteY5" fmla="*/ 1574800 h 1574800"/>
                <a:gd name="connsiteX6" fmla="*/ 0 w 3169920"/>
                <a:gd name="connsiteY6" fmla="*/ 518160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920" h="1574800">
                  <a:moveTo>
                    <a:pt x="0" y="518160"/>
                  </a:moveTo>
                  <a:lnTo>
                    <a:pt x="2042160" y="0"/>
                  </a:lnTo>
                  <a:lnTo>
                    <a:pt x="2611120" y="701040"/>
                  </a:lnTo>
                  <a:lnTo>
                    <a:pt x="3007360" y="650240"/>
                  </a:lnTo>
                  <a:lnTo>
                    <a:pt x="3169920" y="975360"/>
                  </a:lnTo>
                  <a:lnTo>
                    <a:pt x="0" y="1574800"/>
                  </a:lnTo>
                  <a:lnTo>
                    <a:pt x="0" y="518160"/>
                  </a:lnTo>
                  <a:close/>
                </a:path>
              </a:pathLst>
            </a:custGeom>
            <a:solidFill>
              <a:schemeClr val="accent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5">
              <a:extLst>
                <a:ext uri="{BEBA8EAE-BF5A-486C-A8C5-ECC9F3942E4B}">
                  <a14:imgProps xmlns:a14="http://schemas.microsoft.com/office/drawing/2010/main">
                    <a14:imgLayer r:embed="rId6">
                      <a14:imgEffect>
                        <a14:backgroundRemoval t="3279" b="89071" l="9783" r="94565">
                          <a14:foregroundMark x1="77899" y1="35519" x2="77899" y2="35519"/>
                          <a14:foregroundMark x1="77899" y1="9290" x2="77899" y2="9290"/>
                          <a14:foregroundMark x1="60870" y1="15847" x2="60870" y2="15847"/>
                          <a14:foregroundMark x1="68478" y1="6557" x2="68478" y2="6557"/>
                          <a14:foregroundMark x1="71377" y1="53552" x2="71377" y2="53552"/>
                          <a14:foregroundMark x1="16304" y1="80328" x2="16304" y2="80328"/>
                          <a14:foregroundMark x1="17391" y1="81967" x2="17391" y2="81967"/>
                          <a14:foregroundMark x1="58333" y1="74317" x2="58333" y2="74317"/>
                        </a14:backgroundRemoval>
                      </a14:imgEffect>
                    </a14:imgLayer>
                  </a14:imgProps>
                </a:ext>
              </a:extLst>
            </a:blip>
            <a:stretch>
              <a:fillRect/>
            </a:stretch>
          </p:blipFill>
          <p:spPr>
            <a:xfrm>
              <a:off x="547927" y="3082098"/>
              <a:ext cx="2433310" cy="1613390"/>
            </a:xfrm>
            <a:prstGeom prst="rect">
              <a:avLst/>
            </a:prstGeom>
          </p:spPr>
        </p:pic>
      </p:grpSp>
      <p:sp>
        <p:nvSpPr>
          <p:cNvPr id="39" name="円/楕円 38"/>
          <p:cNvSpPr/>
          <p:nvPr/>
        </p:nvSpPr>
        <p:spPr>
          <a:xfrm>
            <a:off x="5108630" y="2365504"/>
            <a:ext cx="1828800" cy="84258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2000" b="1" dirty="0" smtClean="0"/>
              <a:t>病院</a:t>
            </a:r>
            <a:endParaRPr kumimoji="1" lang="ja-JP" altLang="en-US" sz="2000" b="1" dirty="0"/>
          </a:p>
        </p:txBody>
      </p:sp>
      <p:sp>
        <p:nvSpPr>
          <p:cNvPr id="35" name="角丸四角形 34"/>
          <p:cNvSpPr/>
          <p:nvPr/>
        </p:nvSpPr>
        <p:spPr>
          <a:xfrm>
            <a:off x="55875" y="158731"/>
            <a:ext cx="9016796" cy="463982"/>
          </a:xfrm>
          <a:prstGeom prst="round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弦楽器</a:t>
            </a:r>
            <a:r>
              <a:rPr lang="ja-JP" altLang="en-US" sz="2400" b="1" dirty="0" smtClean="0">
                <a:solidFill>
                  <a:schemeClr val="tx1"/>
                </a:solidFill>
              </a:rPr>
              <a:t>タウン　おおつ野</a:t>
            </a:r>
            <a:endParaRPr lang="ja-JP" altLang="en-US" sz="2400" b="1" dirty="0">
              <a:solidFill>
                <a:schemeClr val="tx1"/>
              </a:solidFill>
            </a:endParaRPr>
          </a:p>
        </p:txBody>
      </p:sp>
      <p:sp>
        <p:nvSpPr>
          <p:cNvPr id="37" name="正方形/長方形 36"/>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7" name="テキスト ボックス 26"/>
          <p:cNvSpPr txBox="1"/>
          <p:nvPr/>
        </p:nvSpPr>
        <p:spPr>
          <a:xfrm>
            <a:off x="314479" y="926817"/>
            <a:ext cx="2339102" cy="523220"/>
          </a:xfrm>
          <a:prstGeom prst="rect">
            <a:avLst/>
          </a:prstGeom>
          <a:noFill/>
        </p:spPr>
        <p:txBody>
          <a:bodyPr wrap="none" rtlCol="0">
            <a:spAutoFit/>
          </a:bodyPr>
          <a:lstStyle/>
          <a:p>
            <a:r>
              <a:rPr lang="ja-JP" altLang="en-US" sz="2800" dirty="0" smtClean="0"/>
              <a:t>医職食住計画</a:t>
            </a:r>
            <a:endParaRPr lang="en-US" altLang="ja-JP" sz="2800" dirty="0" smtClean="0"/>
          </a:p>
        </p:txBody>
      </p:sp>
      <p:sp>
        <p:nvSpPr>
          <p:cNvPr id="30" name="円/楕円 29"/>
          <p:cNvSpPr/>
          <p:nvPr/>
        </p:nvSpPr>
        <p:spPr>
          <a:xfrm>
            <a:off x="7215473" y="2337867"/>
            <a:ext cx="1828800" cy="84258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b="1" dirty="0" smtClean="0"/>
              <a:t>小学校</a:t>
            </a:r>
            <a:endParaRPr kumimoji="1" lang="ja-JP" altLang="en-US" sz="2000" b="1" dirty="0"/>
          </a:p>
        </p:txBody>
      </p:sp>
      <p:sp>
        <p:nvSpPr>
          <p:cNvPr id="31" name="円/楕円 30"/>
          <p:cNvSpPr/>
          <p:nvPr/>
        </p:nvSpPr>
        <p:spPr>
          <a:xfrm>
            <a:off x="6130256" y="910077"/>
            <a:ext cx="1828800" cy="84258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2000" b="1" dirty="0"/>
              <a:t>市</a:t>
            </a:r>
            <a:endParaRPr kumimoji="1" lang="ja-JP" altLang="en-US" sz="2000" b="1" dirty="0"/>
          </a:p>
        </p:txBody>
      </p:sp>
      <p:sp>
        <p:nvSpPr>
          <p:cNvPr id="33" name="円/楕円 32"/>
          <p:cNvSpPr/>
          <p:nvPr/>
        </p:nvSpPr>
        <p:spPr>
          <a:xfrm>
            <a:off x="7283639" y="4292043"/>
            <a:ext cx="1703687" cy="88169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000" b="1" dirty="0"/>
              <a:t>子供</a:t>
            </a:r>
            <a:endParaRPr kumimoji="1" lang="ja-JP" altLang="en-US" sz="2000" b="1" dirty="0"/>
          </a:p>
        </p:txBody>
      </p:sp>
      <p:sp>
        <p:nvSpPr>
          <p:cNvPr id="34" name="円/楕円 33"/>
          <p:cNvSpPr/>
          <p:nvPr/>
        </p:nvSpPr>
        <p:spPr>
          <a:xfrm>
            <a:off x="5173196" y="4291077"/>
            <a:ext cx="1703687" cy="88169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000" b="1" dirty="0"/>
              <a:t>患者</a:t>
            </a:r>
            <a:endParaRPr kumimoji="1" lang="ja-JP" altLang="en-US" sz="2000" b="1" dirty="0"/>
          </a:p>
        </p:txBody>
      </p:sp>
      <p:cxnSp>
        <p:nvCxnSpPr>
          <p:cNvPr id="14" name="直線矢印コネクタ 13"/>
          <p:cNvCxnSpPr>
            <a:stCxn id="31" idx="4"/>
            <a:endCxn id="30" idx="0"/>
          </p:cNvCxnSpPr>
          <p:nvPr/>
        </p:nvCxnSpPr>
        <p:spPr>
          <a:xfrm>
            <a:off x="7044656" y="1752666"/>
            <a:ext cx="1085217" cy="58520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直線矢印コネクタ 15"/>
          <p:cNvCxnSpPr>
            <a:stCxn id="31" idx="4"/>
            <a:endCxn id="39" idx="0"/>
          </p:cNvCxnSpPr>
          <p:nvPr/>
        </p:nvCxnSpPr>
        <p:spPr>
          <a:xfrm flipH="1">
            <a:off x="6023030" y="1752666"/>
            <a:ext cx="1021626" cy="61283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直線矢印コネクタ 7"/>
          <p:cNvCxnSpPr>
            <a:stCxn id="39" idx="4"/>
            <a:endCxn id="34" idx="0"/>
          </p:cNvCxnSpPr>
          <p:nvPr/>
        </p:nvCxnSpPr>
        <p:spPr>
          <a:xfrm>
            <a:off x="6023030" y="3208093"/>
            <a:ext cx="2010" cy="108298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p:cNvCxnSpPr>
            <a:stCxn id="30" idx="4"/>
            <a:endCxn id="33" idx="0"/>
          </p:cNvCxnSpPr>
          <p:nvPr/>
        </p:nvCxnSpPr>
        <p:spPr>
          <a:xfrm>
            <a:off x="8129873" y="3180456"/>
            <a:ext cx="5610" cy="1111587"/>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 name="テキスト ボックス 20"/>
          <p:cNvSpPr txBox="1"/>
          <p:nvPr/>
        </p:nvSpPr>
        <p:spPr>
          <a:xfrm>
            <a:off x="6503244" y="1959338"/>
            <a:ext cx="1107996" cy="369332"/>
          </a:xfrm>
          <a:prstGeom prst="rect">
            <a:avLst/>
          </a:prstGeom>
          <a:noFill/>
        </p:spPr>
        <p:txBody>
          <a:bodyPr wrap="none" rtlCol="0">
            <a:spAutoFit/>
          </a:bodyPr>
          <a:lstStyle/>
          <a:p>
            <a:r>
              <a:rPr kumimoji="1" lang="ja-JP" altLang="en-US" dirty="0" smtClean="0"/>
              <a:t>情報発信</a:t>
            </a:r>
            <a:endParaRPr kumimoji="1" lang="ja-JP" altLang="en-US" dirty="0"/>
          </a:p>
        </p:txBody>
      </p:sp>
      <p:sp>
        <p:nvSpPr>
          <p:cNvPr id="32" name="テキスト ボックス 31"/>
          <p:cNvSpPr txBox="1"/>
          <p:nvPr/>
        </p:nvSpPr>
        <p:spPr>
          <a:xfrm>
            <a:off x="5001389" y="3570906"/>
            <a:ext cx="1107996" cy="369332"/>
          </a:xfrm>
          <a:prstGeom prst="rect">
            <a:avLst/>
          </a:prstGeom>
          <a:noFill/>
        </p:spPr>
        <p:txBody>
          <a:bodyPr wrap="none" rtlCol="0">
            <a:spAutoFit/>
          </a:bodyPr>
          <a:lstStyle/>
          <a:p>
            <a:r>
              <a:rPr lang="ja-JP" altLang="en-US" dirty="0" smtClean="0"/>
              <a:t>情報</a:t>
            </a:r>
            <a:r>
              <a:rPr lang="ja-JP" altLang="en-US" dirty="0"/>
              <a:t>提供</a:t>
            </a:r>
            <a:endParaRPr kumimoji="1" lang="ja-JP" altLang="en-US" dirty="0"/>
          </a:p>
        </p:txBody>
      </p:sp>
      <p:sp>
        <p:nvSpPr>
          <p:cNvPr id="28" name="円/楕円 27"/>
          <p:cNvSpPr/>
          <p:nvPr/>
        </p:nvSpPr>
        <p:spPr>
          <a:xfrm>
            <a:off x="6052545" y="5526037"/>
            <a:ext cx="2009394" cy="84309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b="1" dirty="0" smtClean="0"/>
              <a:t>地元農家</a:t>
            </a:r>
            <a:endParaRPr kumimoji="1" lang="ja-JP" altLang="en-US" sz="2400" b="1" dirty="0"/>
          </a:p>
        </p:txBody>
      </p:sp>
      <p:grpSp>
        <p:nvGrpSpPr>
          <p:cNvPr id="44" name="グループ化 43"/>
          <p:cNvGrpSpPr/>
          <p:nvPr/>
        </p:nvGrpSpPr>
        <p:grpSpPr>
          <a:xfrm>
            <a:off x="484413" y="4147469"/>
            <a:ext cx="4424301" cy="2512966"/>
            <a:chOff x="484413" y="4147469"/>
            <a:chExt cx="4424301" cy="2512966"/>
          </a:xfrm>
        </p:grpSpPr>
        <p:sp>
          <p:nvSpPr>
            <p:cNvPr id="19" name="円/楕円 18"/>
            <p:cNvSpPr/>
            <p:nvPr/>
          </p:nvSpPr>
          <p:spPr>
            <a:xfrm>
              <a:off x="484413" y="4147469"/>
              <a:ext cx="4424301" cy="2512966"/>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solidFill>
                  <a:schemeClr val="tx1"/>
                </a:solidFill>
              </a:endParaRPr>
            </a:p>
            <a:p>
              <a:pPr algn="ctr"/>
              <a:endParaRPr lang="en-US" altLang="ja-JP" dirty="0">
                <a:solidFill>
                  <a:schemeClr val="tx1"/>
                </a:solidFill>
              </a:endParaRPr>
            </a:p>
          </p:txBody>
        </p:sp>
        <p:sp>
          <p:nvSpPr>
            <p:cNvPr id="20" name="左中かっこ 19"/>
            <p:cNvSpPr/>
            <p:nvPr/>
          </p:nvSpPr>
          <p:spPr>
            <a:xfrm>
              <a:off x="1507798" y="5196419"/>
              <a:ext cx="255938" cy="1102858"/>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テキスト ボックス 22"/>
            <p:cNvSpPr txBox="1"/>
            <p:nvPr/>
          </p:nvSpPr>
          <p:spPr>
            <a:xfrm>
              <a:off x="1444374" y="4350917"/>
              <a:ext cx="2496196" cy="461665"/>
            </a:xfrm>
            <a:prstGeom prst="rect">
              <a:avLst/>
            </a:prstGeom>
            <a:noFill/>
          </p:spPr>
          <p:txBody>
            <a:bodyPr wrap="none" rtlCol="0">
              <a:spAutoFit/>
            </a:bodyPr>
            <a:lstStyle/>
            <a:p>
              <a:r>
                <a:rPr kumimoji="1" lang="ja-JP" altLang="en-US" sz="2400" dirty="0" smtClean="0"/>
                <a:t>土浦野菜センター</a:t>
              </a:r>
              <a:endParaRPr kumimoji="1" lang="ja-JP" altLang="en-US" sz="2400" dirty="0"/>
            </a:p>
          </p:txBody>
        </p:sp>
        <p:sp>
          <p:nvSpPr>
            <p:cNvPr id="24" name="テキスト ボックス 23"/>
            <p:cNvSpPr txBox="1"/>
            <p:nvPr/>
          </p:nvSpPr>
          <p:spPr>
            <a:xfrm>
              <a:off x="1257987" y="4767060"/>
              <a:ext cx="1210588" cy="400110"/>
            </a:xfrm>
            <a:prstGeom prst="rect">
              <a:avLst/>
            </a:prstGeom>
            <a:noFill/>
          </p:spPr>
          <p:txBody>
            <a:bodyPr wrap="none" rtlCol="0">
              <a:spAutoFit/>
            </a:bodyPr>
            <a:lstStyle/>
            <a:p>
              <a:r>
                <a:rPr kumimoji="1" lang="ja-JP" altLang="en-US" sz="2000" dirty="0" smtClean="0"/>
                <a:t>農業体験</a:t>
              </a:r>
              <a:endParaRPr kumimoji="1" lang="ja-JP" altLang="en-US" sz="2000" dirty="0"/>
            </a:p>
          </p:txBody>
        </p:sp>
        <p:sp>
          <p:nvSpPr>
            <p:cNvPr id="25" name="テキスト ボックス 24"/>
            <p:cNvSpPr txBox="1"/>
            <p:nvPr/>
          </p:nvSpPr>
          <p:spPr>
            <a:xfrm>
              <a:off x="1713679" y="5098948"/>
              <a:ext cx="2547492" cy="1200329"/>
            </a:xfrm>
            <a:prstGeom prst="rect">
              <a:avLst/>
            </a:prstGeom>
            <a:noFill/>
          </p:spPr>
          <p:txBody>
            <a:bodyPr wrap="none" rtlCol="0">
              <a:spAutoFit/>
            </a:bodyPr>
            <a:lstStyle/>
            <a:p>
              <a:r>
                <a:rPr kumimoji="1" lang="ja-JP" altLang="en-US" sz="2400" dirty="0" smtClean="0"/>
                <a:t>・植え付け</a:t>
              </a:r>
              <a:endParaRPr kumimoji="1" lang="en-US" altLang="ja-JP" sz="2400" dirty="0" smtClean="0"/>
            </a:p>
            <a:p>
              <a:r>
                <a:rPr kumimoji="1" lang="ja-JP" altLang="en-US" sz="2400" dirty="0" smtClean="0"/>
                <a:t>・収穫</a:t>
              </a:r>
              <a:endParaRPr kumimoji="1" lang="en-US" altLang="ja-JP" sz="2400" dirty="0" smtClean="0"/>
            </a:p>
            <a:p>
              <a:r>
                <a:rPr lang="ja-JP" altLang="en-US" sz="2400" dirty="0" smtClean="0"/>
                <a:t>・畑のメンテナンス</a:t>
              </a:r>
              <a:endParaRPr kumimoji="1" lang="ja-JP" altLang="en-US" sz="2400" dirty="0"/>
            </a:p>
          </p:txBody>
        </p:sp>
      </p:grpSp>
      <p:grpSp>
        <p:nvGrpSpPr>
          <p:cNvPr id="45" name="グループ化 44"/>
          <p:cNvGrpSpPr/>
          <p:nvPr/>
        </p:nvGrpSpPr>
        <p:grpSpPr>
          <a:xfrm>
            <a:off x="442241" y="1530316"/>
            <a:ext cx="4424301" cy="2512966"/>
            <a:chOff x="442241" y="1530316"/>
            <a:chExt cx="4424301" cy="2512966"/>
          </a:xfrm>
        </p:grpSpPr>
        <p:sp>
          <p:nvSpPr>
            <p:cNvPr id="38" name="円/楕円 37"/>
            <p:cNvSpPr/>
            <p:nvPr/>
          </p:nvSpPr>
          <p:spPr>
            <a:xfrm>
              <a:off x="442241" y="1530316"/>
              <a:ext cx="4424301" cy="2512966"/>
            </a:xfrm>
            <a:prstGeom prst="ellipse">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solidFill>
                  <a:schemeClr val="tx1"/>
                </a:solidFill>
              </a:endParaRPr>
            </a:p>
            <a:p>
              <a:pPr algn="ctr"/>
              <a:endParaRPr lang="en-US" altLang="ja-JP" dirty="0">
                <a:solidFill>
                  <a:schemeClr val="tx1"/>
                </a:solidFill>
              </a:endParaRPr>
            </a:p>
          </p:txBody>
        </p:sp>
        <p:sp>
          <p:nvSpPr>
            <p:cNvPr id="4" name="テキスト ボックス 3"/>
            <p:cNvSpPr txBox="1"/>
            <p:nvPr/>
          </p:nvSpPr>
          <p:spPr>
            <a:xfrm>
              <a:off x="1816471" y="2144004"/>
              <a:ext cx="2028068" cy="1569660"/>
            </a:xfrm>
            <a:prstGeom prst="rect">
              <a:avLst/>
            </a:prstGeom>
            <a:noFill/>
          </p:spPr>
          <p:txBody>
            <a:bodyPr wrap="square" rtlCol="0">
              <a:spAutoFit/>
            </a:bodyPr>
            <a:lstStyle/>
            <a:p>
              <a:r>
                <a:rPr kumimoji="1" lang="ja-JP" altLang="en-US" sz="2400" dirty="0" smtClean="0"/>
                <a:t>・育て方講座</a:t>
              </a:r>
              <a:endParaRPr kumimoji="1" lang="en-US" altLang="ja-JP" sz="2400" dirty="0" smtClean="0"/>
            </a:p>
            <a:p>
              <a:r>
                <a:rPr lang="ja-JP" altLang="en-US" sz="2400" dirty="0" smtClean="0"/>
                <a:t>・収穫講座</a:t>
              </a:r>
              <a:endParaRPr lang="en-US" altLang="ja-JP" sz="2400" dirty="0" smtClean="0"/>
            </a:p>
            <a:p>
              <a:r>
                <a:rPr kumimoji="1" lang="ja-JP" altLang="en-US" sz="2400" dirty="0" smtClean="0"/>
                <a:t>・料理講座</a:t>
              </a:r>
              <a:endParaRPr kumimoji="1" lang="en-US" altLang="ja-JP" sz="2400" dirty="0" smtClean="0"/>
            </a:p>
            <a:p>
              <a:r>
                <a:rPr lang="ja-JP" altLang="en-US" sz="2400" dirty="0" smtClean="0"/>
                <a:t>・食育講座</a:t>
              </a:r>
              <a:endParaRPr lang="en-US" altLang="ja-JP" sz="2400" dirty="0"/>
            </a:p>
          </p:txBody>
        </p:sp>
        <p:sp>
          <p:nvSpPr>
            <p:cNvPr id="40" name="テキスト ボックス 39"/>
            <p:cNvSpPr txBox="1"/>
            <p:nvPr/>
          </p:nvSpPr>
          <p:spPr>
            <a:xfrm>
              <a:off x="1847395" y="1597006"/>
              <a:ext cx="1880643" cy="461665"/>
            </a:xfrm>
            <a:prstGeom prst="rect">
              <a:avLst/>
            </a:prstGeom>
            <a:noFill/>
          </p:spPr>
          <p:txBody>
            <a:bodyPr wrap="none" rtlCol="0">
              <a:spAutoFit/>
            </a:bodyPr>
            <a:lstStyle/>
            <a:p>
              <a:r>
                <a:rPr lang="ja-JP" altLang="en-US" sz="2400" dirty="0" smtClean="0"/>
                <a:t>食育センター</a:t>
              </a:r>
              <a:endParaRPr kumimoji="1" lang="ja-JP" altLang="en-US" sz="2400" dirty="0"/>
            </a:p>
          </p:txBody>
        </p:sp>
        <p:sp>
          <p:nvSpPr>
            <p:cNvPr id="43" name="左中かっこ 42"/>
            <p:cNvSpPr/>
            <p:nvPr/>
          </p:nvSpPr>
          <p:spPr>
            <a:xfrm>
              <a:off x="1559520" y="2253803"/>
              <a:ext cx="255938" cy="1433134"/>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47" name="角丸四角形 46"/>
          <p:cNvSpPr/>
          <p:nvPr/>
        </p:nvSpPr>
        <p:spPr>
          <a:xfrm>
            <a:off x="1097280" y="1530316"/>
            <a:ext cx="3113879" cy="536794"/>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smtClean="0">
                <a:solidFill>
                  <a:schemeClr val="tx1"/>
                </a:solidFill>
              </a:rPr>
              <a:t>協同病院</a:t>
            </a:r>
            <a:r>
              <a:rPr lang="en-US" altLang="ja-JP" sz="2400" dirty="0" smtClean="0">
                <a:solidFill>
                  <a:schemeClr val="tx1"/>
                </a:solidFill>
              </a:rPr>
              <a:t>×</a:t>
            </a:r>
            <a:r>
              <a:rPr lang="ja-JP" altLang="en-US" sz="2400" dirty="0" smtClean="0">
                <a:solidFill>
                  <a:schemeClr val="tx1"/>
                </a:solidFill>
              </a:rPr>
              <a:t>土浦市</a:t>
            </a:r>
            <a:endParaRPr kumimoji="1" lang="ja-JP" altLang="en-US" sz="2400" dirty="0">
              <a:solidFill>
                <a:schemeClr val="tx1"/>
              </a:solidFill>
            </a:endParaRPr>
          </a:p>
        </p:txBody>
      </p:sp>
      <p:sp>
        <p:nvSpPr>
          <p:cNvPr id="72" name="円/楕円 71"/>
          <p:cNvSpPr/>
          <p:nvPr/>
        </p:nvSpPr>
        <p:spPr>
          <a:xfrm>
            <a:off x="-3772474" y="5727636"/>
            <a:ext cx="3650647" cy="393490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b="1" dirty="0" smtClean="0"/>
              <a:t>地元農家を中心に</a:t>
            </a:r>
            <a:endParaRPr kumimoji="1" lang="ja-JP" altLang="en-US" sz="2400" b="1" dirty="0"/>
          </a:p>
        </p:txBody>
      </p:sp>
      <p:sp>
        <p:nvSpPr>
          <p:cNvPr id="77" name="テキスト ボックス 76"/>
          <p:cNvSpPr txBox="1"/>
          <p:nvPr/>
        </p:nvSpPr>
        <p:spPr>
          <a:xfrm>
            <a:off x="8049600" y="3551583"/>
            <a:ext cx="1107996" cy="369332"/>
          </a:xfrm>
          <a:prstGeom prst="rect">
            <a:avLst/>
          </a:prstGeom>
          <a:noFill/>
        </p:spPr>
        <p:txBody>
          <a:bodyPr wrap="none" rtlCol="0">
            <a:spAutoFit/>
          </a:bodyPr>
          <a:lstStyle/>
          <a:p>
            <a:r>
              <a:rPr lang="ja-JP" altLang="en-US" dirty="0" smtClean="0"/>
              <a:t>情報</a:t>
            </a:r>
            <a:r>
              <a:rPr lang="ja-JP" altLang="en-US" dirty="0"/>
              <a:t>提供</a:t>
            </a:r>
            <a:endParaRPr kumimoji="1" lang="ja-JP" altLang="en-US" dirty="0"/>
          </a:p>
        </p:txBody>
      </p:sp>
      <p:sp>
        <p:nvSpPr>
          <p:cNvPr id="79" name="正方形/長方形 78"/>
          <p:cNvSpPr/>
          <p:nvPr/>
        </p:nvSpPr>
        <p:spPr>
          <a:xfrm>
            <a:off x="-121827" y="7177540"/>
            <a:ext cx="8938261" cy="592287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819457" y="7083297"/>
            <a:ext cx="8094170" cy="1877505"/>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800" b="1" dirty="0" smtClean="0"/>
              <a:t>「食」を通した</a:t>
            </a:r>
            <a:endParaRPr lang="en-US" altLang="ja-JP" sz="2800" b="1" dirty="0" smtClean="0"/>
          </a:p>
          <a:p>
            <a:pPr algn="ctr"/>
            <a:r>
              <a:rPr lang="ja-JP" altLang="en-US" sz="2800" b="1" dirty="0" smtClean="0"/>
              <a:t>新たなコミュニティ形成のきっかけづくり</a:t>
            </a:r>
            <a:endParaRPr lang="en-US" altLang="ja-JP" sz="2800" b="1" dirty="0" smtClean="0"/>
          </a:p>
        </p:txBody>
      </p:sp>
    </p:spTree>
    <p:extLst>
      <p:ext uri="{BB962C8B-B14F-4D97-AF65-F5344CB8AC3E}">
        <p14:creationId xmlns:p14="http://schemas.microsoft.com/office/powerpoint/2010/main" val="1007623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500"/>
                                        <p:tgtEl>
                                          <p:spTgt spid="7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circle(in)">
                                      <p:cBhvr>
                                        <p:cTn id="25" dur="2000"/>
                                        <p:tgtEl>
                                          <p:spTgt spid="7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fade">
                                      <p:cBhvr>
                                        <p:cTn id="28" dur="500"/>
                                        <p:tgtEl>
                                          <p:spTgt spid="7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47" grpId="0" animBg="1"/>
      <p:bldP spid="72" grpId="0" animBg="1"/>
      <p:bldP spid="79"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55875" y="158731"/>
            <a:ext cx="9016796" cy="463982"/>
          </a:xfrm>
          <a:prstGeom prst="roundRect">
            <a:avLst/>
          </a:prstGeom>
          <a:gradFill flip="none"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1"/>
            <a:tileRect/>
          </a:gra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2400" b="1" dirty="0">
                <a:solidFill>
                  <a:schemeClr val="tx1"/>
                </a:solidFill>
              </a:rPr>
              <a:t>部門</a:t>
            </a:r>
            <a:r>
              <a:rPr lang="ja-JP" altLang="en-US" sz="2400" b="1" dirty="0" smtClean="0">
                <a:solidFill>
                  <a:schemeClr val="tx1"/>
                </a:solidFill>
              </a:rPr>
              <a:t>別構想</a:t>
            </a:r>
            <a:endParaRPr lang="ja-JP" altLang="en-US" sz="2400" b="1" dirty="0">
              <a:solidFill>
                <a:schemeClr val="tx1"/>
              </a:solidFill>
            </a:endParaRPr>
          </a:p>
        </p:txBody>
      </p:sp>
      <p:sp>
        <p:nvSpPr>
          <p:cNvPr id="3" name="正方形/長方形 2"/>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aphicFrame>
        <p:nvGraphicFramePr>
          <p:cNvPr id="4" name="図表 3"/>
          <p:cNvGraphicFramePr/>
          <p:nvPr>
            <p:extLst/>
          </p:nvPr>
        </p:nvGraphicFramePr>
        <p:xfrm>
          <a:off x="252249" y="1213950"/>
          <a:ext cx="8557772" cy="5093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90308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55875" y="158731"/>
            <a:ext cx="9016796" cy="46398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400" b="1" dirty="0" smtClean="0">
                <a:solidFill>
                  <a:schemeClr val="tx1"/>
                </a:solidFill>
              </a:rPr>
              <a:t>指揮者タウン　中心市街地</a:t>
            </a:r>
            <a:endParaRPr lang="ja-JP" altLang="en-US" sz="2400" b="1" dirty="0">
              <a:solidFill>
                <a:schemeClr val="tx1"/>
              </a:solidFill>
            </a:endParaRPr>
          </a:p>
        </p:txBody>
      </p:sp>
      <p:sp>
        <p:nvSpPr>
          <p:cNvPr id="11" name="正方形/長方形 10"/>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22" name="グループ化 21"/>
          <p:cNvGrpSpPr/>
          <p:nvPr/>
        </p:nvGrpSpPr>
        <p:grpSpPr>
          <a:xfrm>
            <a:off x="1396763" y="-1150783"/>
            <a:ext cx="7267888" cy="1023425"/>
            <a:chOff x="875464" y="1636121"/>
            <a:chExt cx="7267888" cy="1023425"/>
          </a:xfrm>
        </p:grpSpPr>
        <p:pic>
          <p:nvPicPr>
            <p:cNvPr id="1035"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64" y="1636121"/>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吹き出し 20"/>
            <p:cNvSpPr/>
            <p:nvPr/>
          </p:nvSpPr>
          <p:spPr>
            <a:xfrm>
              <a:off x="2096886" y="1753562"/>
              <a:ext cx="6046466" cy="788544"/>
            </a:xfrm>
            <a:prstGeom prst="wedgeRoundRectCallout">
              <a:avLst>
                <a:gd name="adj1" fmla="val -54656"/>
                <a:gd name="adj2" fmla="val 54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モール５０５よりイオンの方が魅力がある</a:t>
              </a:r>
              <a:r>
                <a:rPr lang="en-US" altLang="ja-JP" sz="2400" dirty="0" smtClean="0"/>
                <a:t>…</a:t>
              </a:r>
            </a:p>
            <a:p>
              <a:r>
                <a:rPr lang="en-US" altLang="ja-JP" sz="2400" dirty="0" smtClean="0"/>
                <a:t>50</a:t>
              </a:r>
              <a:r>
                <a:rPr lang="en-US" altLang="ja-JP" sz="2400" dirty="0"/>
                <a:t>5</a:t>
              </a:r>
              <a:r>
                <a:rPr lang="ja-JP" altLang="en-US" sz="2400" dirty="0" smtClean="0"/>
                <a:t>通るだけ</a:t>
              </a:r>
              <a:r>
                <a:rPr lang="en-US" altLang="ja-JP" sz="2400" dirty="0" smtClean="0"/>
                <a:t>…</a:t>
              </a:r>
              <a:endParaRPr lang="en-US" altLang="ja-JP" sz="2400" dirty="0"/>
            </a:p>
          </p:txBody>
        </p:sp>
      </p:grpSp>
      <p:pic>
        <p:nvPicPr>
          <p:cNvPr id="17" name="Picture 13" descr="C:\Users\山縣　杏香\AppData\Local\Microsoft\Windows\Temporary Internet Files\Content.IE5\8AY63AEH\MC900432610[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43244" y="4397540"/>
            <a:ext cx="1074930" cy="1074930"/>
          </a:xfrm>
          <a:prstGeom prst="rect">
            <a:avLst/>
          </a:prstGeom>
          <a:noFill/>
          <a:extLst>
            <a:ext uri="{909E8E84-426E-40DD-AFC4-6F175D3DCCD1}">
              <a14:hiddenFill xmlns:a14="http://schemas.microsoft.com/office/drawing/2010/main">
                <a:solidFill>
                  <a:srgbClr val="FFFFFF"/>
                </a:solidFill>
              </a14:hiddenFill>
            </a:ext>
          </a:extLst>
        </p:spPr>
      </p:pic>
      <p:sp>
        <p:nvSpPr>
          <p:cNvPr id="19" name="角丸四角形吹き出し 18"/>
          <p:cNvSpPr/>
          <p:nvPr/>
        </p:nvSpPr>
        <p:spPr>
          <a:xfrm>
            <a:off x="2961984" y="4274892"/>
            <a:ext cx="4744252" cy="1205490"/>
          </a:xfrm>
          <a:prstGeom prst="wedgeRoundRectCallout">
            <a:avLst>
              <a:gd name="adj1" fmla="val -57825"/>
              <a:gd name="adj2" fmla="val -100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Arial" panose="020B0604020202020204" pitchFamily="34" charset="0"/>
              <a:buChar char="•"/>
            </a:pPr>
            <a:r>
              <a:rPr kumimoji="1" lang="ja-JP" altLang="en-US" sz="2300" dirty="0" smtClean="0"/>
              <a:t>バスターミナルが利用しづらい</a:t>
            </a:r>
            <a:endParaRPr kumimoji="1" lang="en-US" altLang="ja-JP" sz="2300" dirty="0" smtClean="0"/>
          </a:p>
          <a:p>
            <a:pPr marL="342900" indent="-342900">
              <a:buFont typeface="Arial" panose="020B0604020202020204" pitchFamily="34" charset="0"/>
              <a:buChar char="•"/>
            </a:pPr>
            <a:r>
              <a:rPr lang="ja-JP" altLang="en-US" sz="2300" dirty="0" smtClean="0"/>
              <a:t>車とぶつかりそうになる</a:t>
            </a:r>
            <a:endParaRPr lang="en-US" altLang="ja-JP" sz="2300" dirty="0" smtClean="0"/>
          </a:p>
          <a:p>
            <a:pPr marL="342900" indent="-342900">
              <a:buFont typeface="Arial" panose="020B0604020202020204" pitchFamily="34" charset="0"/>
              <a:buChar char="•"/>
            </a:pPr>
            <a:r>
              <a:rPr kumimoji="1" lang="ja-JP" altLang="en-US" sz="2300" dirty="0" smtClean="0"/>
              <a:t>駅前に休む場所が</a:t>
            </a:r>
            <a:r>
              <a:rPr lang="ja-JP" altLang="en-US" sz="2300" dirty="0"/>
              <a:t>欲</a:t>
            </a:r>
            <a:r>
              <a:rPr lang="ja-JP" altLang="en-US" sz="2300" dirty="0" smtClean="0"/>
              <a:t>しい</a:t>
            </a:r>
            <a:endParaRPr kumimoji="1" lang="ja-JP" altLang="en-US" sz="2300" dirty="0"/>
          </a:p>
        </p:txBody>
      </p:sp>
      <p:sp>
        <p:nvSpPr>
          <p:cNvPr id="23" name="正方形/長方形 22"/>
          <p:cNvSpPr/>
          <p:nvPr/>
        </p:nvSpPr>
        <p:spPr>
          <a:xfrm>
            <a:off x="810607" y="4397540"/>
            <a:ext cx="390656" cy="13010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dirty="0"/>
              <a:t>住民</a:t>
            </a:r>
            <a:r>
              <a:rPr lang="ja-JP" altLang="en-US" sz="2000" dirty="0" smtClean="0"/>
              <a:t>の声</a:t>
            </a:r>
            <a:endParaRPr kumimoji="1" lang="ja-JP" altLang="en-US" sz="2000" dirty="0"/>
          </a:p>
        </p:txBody>
      </p:sp>
      <p:pic>
        <p:nvPicPr>
          <p:cNvPr id="24"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0762" y="5615255"/>
            <a:ext cx="1023425" cy="1023425"/>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線コネクタ 26"/>
          <p:cNvCxnSpPr/>
          <p:nvPr/>
        </p:nvCxnSpPr>
        <p:spPr>
          <a:xfrm flipV="1">
            <a:off x="85725" y="3470005"/>
            <a:ext cx="8986946" cy="406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角丸四角形吹き出し 29"/>
          <p:cNvSpPr/>
          <p:nvPr/>
        </p:nvSpPr>
        <p:spPr>
          <a:xfrm>
            <a:off x="2523186" y="5566094"/>
            <a:ext cx="5996027" cy="1057450"/>
          </a:xfrm>
          <a:prstGeom prst="wedgeRoundRectCallout">
            <a:avLst>
              <a:gd name="adj1" fmla="val -56062"/>
              <a:gd name="adj2" fmla="val -159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panose="020B0604020202020204" pitchFamily="34" charset="0"/>
              <a:buChar char="•"/>
            </a:pPr>
            <a:r>
              <a:rPr lang="ja-JP" altLang="en-US" sz="2000" dirty="0" smtClean="0"/>
              <a:t>中心市街地に飲食店舗が欲しい</a:t>
            </a:r>
            <a:endParaRPr lang="en-US" altLang="ja-JP" sz="2000" dirty="0" smtClean="0"/>
          </a:p>
          <a:p>
            <a:pPr marL="342900" indent="-342900">
              <a:buFont typeface="Arial" panose="020B0604020202020204" pitchFamily="34" charset="0"/>
              <a:buChar char="•"/>
            </a:pPr>
            <a:r>
              <a:rPr lang="ja-JP" altLang="en-US" sz="2000" dirty="0" smtClean="0"/>
              <a:t>モール</a:t>
            </a:r>
            <a:r>
              <a:rPr lang="en-US" altLang="ja-JP" sz="2000" dirty="0" smtClean="0"/>
              <a:t>505</a:t>
            </a:r>
            <a:r>
              <a:rPr lang="ja-JP" altLang="en-US" sz="2000" dirty="0" smtClean="0"/>
              <a:t>にどんなお店を入れても利用しない</a:t>
            </a:r>
            <a:endParaRPr lang="en-US" altLang="ja-JP" sz="2000" dirty="0"/>
          </a:p>
          <a:p>
            <a:pPr marL="342900" indent="-342900">
              <a:buFont typeface="Arial" panose="020B0604020202020204" pitchFamily="34" charset="0"/>
              <a:buChar char="•"/>
            </a:pPr>
            <a:r>
              <a:rPr lang="ja-JP" altLang="en-US" sz="2000" dirty="0" smtClean="0"/>
              <a:t>モール</a:t>
            </a:r>
            <a:r>
              <a:rPr lang="en-US" altLang="ja-JP" sz="2000" dirty="0" smtClean="0"/>
              <a:t>505</a:t>
            </a:r>
            <a:r>
              <a:rPr lang="ja-JP" altLang="en-US" sz="2000" dirty="0" smtClean="0"/>
              <a:t>に特徴があれば利用する</a:t>
            </a:r>
            <a:endParaRPr lang="ja-JP" altLang="en-US" sz="2000" dirty="0"/>
          </a:p>
        </p:txBody>
      </p:sp>
      <p:sp>
        <p:nvSpPr>
          <p:cNvPr id="31" name="テキスト ボックス 30"/>
          <p:cNvSpPr txBox="1"/>
          <p:nvPr/>
        </p:nvSpPr>
        <p:spPr>
          <a:xfrm>
            <a:off x="1242207" y="3588960"/>
            <a:ext cx="6714438" cy="461665"/>
          </a:xfrm>
          <a:prstGeom prst="rect">
            <a:avLst/>
          </a:prstGeom>
          <a:noFill/>
        </p:spPr>
        <p:txBody>
          <a:bodyPr wrap="square" rtlCol="0">
            <a:spAutoFit/>
          </a:bodyPr>
          <a:lstStyle/>
          <a:p>
            <a:pPr algn="ctr"/>
            <a:r>
              <a:rPr lang="en-US" altLang="ja-JP" sz="2400" dirty="0" smtClean="0"/>
              <a:t>11/28</a:t>
            </a:r>
            <a:r>
              <a:rPr lang="ja-JP" altLang="en-US" sz="2400" dirty="0" smtClean="0"/>
              <a:t>　</a:t>
            </a:r>
            <a:r>
              <a:rPr lang="ja-JP" altLang="en-US" sz="2400" u="sng" dirty="0" smtClean="0"/>
              <a:t>現在の駅前</a:t>
            </a:r>
            <a:r>
              <a:rPr lang="ja-JP" altLang="en-US" sz="2400" dirty="0" smtClean="0"/>
              <a:t>についてのヒアリング結果</a:t>
            </a:r>
          </a:p>
        </p:txBody>
      </p:sp>
      <p:sp>
        <p:nvSpPr>
          <p:cNvPr id="3" name="テキスト ボックス 2"/>
          <p:cNvSpPr txBox="1"/>
          <p:nvPr/>
        </p:nvSpPr>
        <p:spPr>
          <a:xfrm>
            <a:off x="4079003" y="955992"/>
            <a:ext cx="4585648" cy="1200329"/>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smtClean="0"/>
              <a:t>市役所移転</a:t>
            </a:r>
            <a:endParaRPr kumimoji="1" lang="en-US" altLang="ja-JP" sz="2400" dirty="0" smtClean="0"/>
          </a:p>
          <a:p>
            <a:pPr marL="342900" indent="-342900">
              <a:buFont typeface="Wingdings" panose="05000000000000000000" pitchFamily="2" charset="2"/>
              <a:buChar char="Ø"/>
            </a:pPr>
            <a:r>
              <a:rPr kumimoji="1" lang="ja-JP" altLang="en-US" sz="2400" dirty="0" smtClean="0"/>
              <a:t>図書館新設</a:t>
            </a:r>
            <a:endParaRPr kumimoji="1" lang="en-US" altLang="ja-JP" sz="2400" dirty="0" smtClean="0"/>
          </a:p>
          <a:p>
            <a:pPr marL="342900" indent="-342900">
              <a:buFont typeface="Wingdings" panose="05000000000000000000" pitchFamily="2" charset="2"/>
              <a:buChar char="Ø"/>
            </a:pPr>
            <a:r>
              <a:rPr lang="ja-JP" altLang="en-US" sz="2400" dirty="0"/>
              <a:t>常磐</a:t>
            </a:r>
            <a:r>
              <a:rPr lang="ja-JP" altLang="en-US" sz="2400" dirty="0" smtClean="0"/>
              <a:t>線の東京駅との接続</a:t>
            </a:r>
            <a:endParaRPr kumimoji="1" lang="ja-JP" altLang="en-US" sz="2400" dirty="0"/>
          </a:p>
        </p:txBody>
      </p:sp>
      <p:sp>
        <p:nvSpPr>
          <p:cNvPr id="4" name="テキスト ボックス 3"/>
          <p:cNvSpPr txBox="1"/>
          <p:nvPr/>
        </p:nvSpPr>
        <p:spPr>
          <a:xfrm>
            <a:off x="570565" y="1320474"/>
            <a:ext cx="3087712" cy="461665"/>
          </a:xfrm>
          <a:prstGeom prst="rect">
            <a:avLst/>
          </a:prstGeom>
          <a:noFill/>
          <a:ln w="28575">
            <a:solidFill>
              <a:schemeClr val="tx1"/>
            </a:solidFill>
          </a:ln>
        </p:spPr>
        <p:txBody>
          <a:bodyPr wrap="square" rtlCol="0">
            <a:spAutoFit/>
          </a:bodyPr>
          <a:lstStyle/>
          <a:p>
            <a:pPr algn="ctr"/>
            <a:r>
              <a:rPr kumimoji="1" lang="ja-JP" altLang="en-US" sz="2400" dirty="0" smtClean="0"/>
              <a:t>現在進んでいる計画</a:t>
            </a:r>
            <a:endParaRPr kumimoji="1" lang="ja-JP" altLang="en-US" sz="2400" dirty="0"/>
          </a:p>
        </p:txBody>
      </p:sp>
      <p:sp>
        <p:nvSpPr>
          <p:cNvPr id="5" name="角丸四角形 4"/>
          <p:cNvSpPr/>
          <p:nvPr/>
        </p:nvSpPr>
        <p:spPr>
          <a:xfrm>
            <a:off x="1812474" y="2693591"/>
            <a:ext cx="5641838" cy="61593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中心市街地の、土浦の</a:t>
            </a:r>
            <a:r>
              <a:rPr lang="ja-JP" altLang="en-US" sz="2400" dirty="0" smtClean="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活性化の軸となる</a:t>
            </a:r>
            <a:endParaRPr lang="en-US" altLang="ja-JP" sz="2400" dirty="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
        <p:nvSpPr>
          <p:cNvPr id="8" name="下矢印 7"/>
          <p:cNvSpPr/>
          <p:nvPr/>
        </p:nvSpPr>
        <p:spPr>
          <a:xfrm>
            <a:off x="4122684" y="2269111"/>
            <a:ext cx="966826" cy="329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77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30"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正方形/長方形 72"/>
          <p:cNvSpPr/>
          <p:nvPr/>
        </p:nvSpPr>
        <p:spPr>
          <a:xfrm>
            <a:off x="1613141" y="1370352"/>
            <a:ext cx="531246" cy="126251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000" dirty="0"/>
              <a:t>住民</a:t>
            </a:r>
            <a:r>
              <a:rPr lang="ja-JP" altLang="en-US" sz="2000" dirty="0" smtClean="0"/>
              <a:t>の声</a:t>
            </a:r>
            <a:endParaRPr kumimoji="1" lang="ja-JP" altLang="en-US" sz="2000" dirty="0"/>
          </a:p>
        </p:txBody>
      </p:sp>
      <p:sp>
        <p:nvSpPr>
          <p:cNvPr id="6" name="角丸四角形 5"/>
          <p:cNvSpPr/>
          <p:nvPr/>
        </p:nvSpPr>
        <p:spPr>
          <a:xfrm>
            <a:off x="55875" y="158731"/>
            <a:ext cx="9016796" cy="463982"/>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ja-JP" altLang="en-US" sz="2400" b="1" dirty="0" smtClean="0">
                <a:solidFill>
                  <a:schemeClr val="tx1"/>
                </a:solidFill>
              </a:rPr>
              <a:t>指揮者タウン　中心市街地</a:t>
            </a:r>
            <a:endParaRPr lang="ja-JP" altLang="en-US" sz="2400" b="1" dirty="0">
              <a:solidFill>
                <a:schemeClr val="tx1"/>
              </a:solidFill>
            </a:endParaRPr>
          </a:p>
        </p:txBody>
      </p:sp>
      <p:grpSp>
        <p:nvGrpSpPr>
          <p:cNvPr id="22" name="グループ化 21"/>
          <p:cNvGrpSpPr/>
          <p:nvPr/>
        </p:nvGrpSpPr>
        <p:grpSpPr>
          <a:xfrm>
            <a:off x="1396763" y="-1150783"/>
            <a:ext cx="7267888" cy="1023425"/>
            <a:chOff x="875464" y="1636121"/>
            <a:chExt cx="7267888" cy="1023425"/>
          </a:xfrm>
        </p:grpSpPr>
        <p:pic>
          <p:nvPicPr>
            <p:cNvPr id="1035" name="Picture 11" descr="C:\Users\山縣　杏香\AppData\Local\Microsoft\Windows\Temporary Internet Files\Content.IE5\08ON69E6\MC900432609[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64" y="1636121"/>
              <a:ext cx="1023425" cy="1023425"/>
            </a:xfrm>
            <a:prstGeom prst="rect">
              <a:avLst/>
            </a:prstGeom>
            <a:noFill/>
            <a:extLst>
              <a:ext uri="{909E8E84-426E-40DD-AFC4-6F175D3DCCD1}">
                <a14:hiddenFill xmlns:a14="http://schemas.microsoft.com/office/drawing/2010/main">
                  <a:solidFill>
                    <a:srgbClr val="FFFFFF"/>
                  </a:solidFill>
                </a14:hiddenFill>
              </a:ext>
            </a:extLst>
          </p:spPr>
        </p:pic>
        <p:sp>
          <p:nvSpPr>
            <p:cNvPr id="21" name="角丸四角形吹き出し 20"/>
            <p:cNvSpPr/>
            <p:nvPr/>
          </p:nvSpPr>
          <p:spPr>
            <a:xfrm>
              <a:off x="2096886" y="1753562"/>
              <a:ext cx="6046466" cy="788544"/>
            </a:xfrm>
            <a:prstGeom prst="wedgeRoundRectCallout">
              <a:avLst>
                <a:gd name="adj1" fmla="val -54656"/>
                <a:gd name="adj2" fmla="val 541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2400" dirty="0" smtClean="0"/>
                <a:t>モール５０５よりイオンの方が魅力がある</a:t>
              </a:r>
              <a:r>
                <a:rPr lang="en-US" altLang="ja-JP" sz="2400" dirty="0" smtClean="0"/>
                <a:t>…</a:t>
              </a:r>
            </a:p>
            <a:p>
              <a:r>
                <a:rPr lang="en-US" altLang="ja-JP" sz="2400" dirty="0" smtClean="0"/>
                <a:t>50</a:t>
              </a:r>
              <a:r>
                <a:rPr lang="en-US" altLang="ja-JP" sz="2400" dirty="0"/>
                <a:t>5</a:t>
              </a:r>
              <a:r>
                <a:rPr lang="ja-JP" altLang="en-US" sz="2400" dirty="0" smtClean="0"/>
                <a:t>通るだけ</a:t>
              </a:r>
              <a:r>
                <a:rPr lang="en-US" altLang="ja-JP" sz="2400" dirty="0" smtClean="0"/>
                <a:t>…</a:t>
              </a:r>
              <a:endParaRPr lang="en-US" altLang="ja-JP" sz="2400" dirty="0"/>
            </a:p>
          </p:txBody>
        </p:sp>
      </p:grpSp>
      <p:sp>
        <p:nvSpPr>
          <p:cNvPr id="36" name="正方形/長方形 35"/>
          <p:cNvSpPr/>
          <p:nvPr/>
        </p:nvSpPr>
        <p:spPr>
          <a:xfrm>
            <a:off x="68581" y="794137"/>
            <a:ext cx="9016796" cy="5922871"/>
          </a:xfrm>
          <a:prstGeom prst="rect">
            <a:avLst/>
          </a:prstGeom>
          <a:noFill/>
          <a:ln w="2540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55" name="グループ化 54"/>
          <p:cNvGrpSpPr>
            <a:grpSpLocks noChangeAspect="1"/>
          </p:cNvGrpSpPr>
          <p:nvPr/>
        </p:nvGrpSpPr>
        <p:grpSpPr>
          <a:xfrm>
            <a:off x="-657225" y="-1610450"/>
            <a:ext cx="2933700" cy="1238250"/>
            <a:chOff x="828675" y="2971800"/>
            <a:chExt cx="2933700" cy="1238250"/>
          </a:xfrm>
        </p:grpSpPr>
        <p:sp>
          <p:nvSpPr>
            <p:cNvPr id="19" name="フリーフォーム 18"/>
            <p:cNvSpPr/>
            <p:nvPr/>
          </p:nvSpPr>
          <p:spPr>
            <a:xfrm>
              <a:off x="1571625" y="3181350"/>
              <a:ext cx="2047875" cy="400050"/>
            </a:xfrm>
            <a:custGeom>
              <a:avLst/>
              <a:gdLst>
                <a:gd name="connsiteX0" fmla="*/ 0 w 2047875"/>
                <a:gd name="connsiteY0" fmla="*/ 390525 h 400050"/>
                <a:gd name="connsiteX1" fmla="*/ 9525 w 2047875"/>
                <a:gd name="connsiteY1" fmla="*/ 152400 h 400050"/>
                <a:gd name="connsiteX2" fmla="*/ 409575 w 2047875"/>
                <a:gd name="connsiteY2" fmla="*/ 114300 h 400050"/>
                <a:gd name="connsiteX3" fmla="*/ 695325 w 2047875"/>
                <a:gd name="connsiteY3" fmla="*/ 57150 h 400050"/>
                <a:gd name="connsiteX4" fmla="*/ 923925 w 2047875"/>
                <a:gd name="connsiteY4" fmla="*/ 19050 h 400050"/>
                <a:gd name="connsiteX5" fmla="*/ 1200150 w 2047875"/>
                <a:gd name="connsiteY5" fmla="*/ 0 h 400050"/>
                <a:gd name="connsiteX6" fmla="*/ 1343025 w 2047875"/>
                <a:gd name="connsiteY6" fmla="*/ 0 h 400050"/>
                <a:gd name="connsiteX7" fmla="*/ 1590675 w 2047875"/>
                <a:gd name="connsiteY7" fmla="*/ 0 h 400050"/>
                <a:gd name="connsiteX8" fmla="*/ 1809750 w 2047875"/>
                <a:gd name="connsiteY8" fmla="*/ 9525 h 400050"/>
                <a:gd name="connsiteX9" fmla="*/ 1952625 w 2047875"/>
                <a:gd name="connsiteY9" fmla="*/ 38100 h 400050"/>
                <a:gd name="connsiteX10" fmla="*/ 2028825 w 2047875"/>
                <a:gd name="connsiteY10" fmla="*/ 76200 h 400050"/>
                <a:gd name="connsiteX11" fmla="*/ 2047875 w 2047875"/>
                <a:gd name="connsiteY11" fmla="*/ 400050 h 400050"/>
                <a:gd name="connsiteX12" fmla="*/ 0 w 2047875"/>
                <a:gd name="connsiteY12" fmla="*/ 3905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875" h="400050">
                  <a:moveTo>
                    <a:pt x="0" y="390525"/>
                  </a:moveTo>
                  <a:lnTo>
                    <a:pt x="9525" y="152400"/>
                  </a:lnTo>
                  <a:lnTo>
                    <a:pt x="409575" y="114300"/>
                  </a:lnTo>
                  <a:lnTo>
                    <a:pt x="695325" y="57150"/>
                  </a:lnTo>
                  <a:lnTo>
                    <a:pt x="923925" y="19050"/>
                  </a:lnTo>
                  <a:lnTo>
                    <a:pt x="1200150" y="0"/>
                  </a:lnTo>
                  <a:lnTo>
                    <a:pt x="1343025" y="0"/>
                  </a:lnTo>
                  <a:lnTo>
                    <a:pt x="1590675" y="0"/>
                  </a:lnTo>
                  <a:lnTo>
                    <a:pt x="1809750" y="9525"/>
                  </a:lnTo>
                  <a:lnTo>
                    <a:pt x="1952625" y="38100"/>
                  </a:lnTo>
                  <a:lnTo>
                    <a:pt x="2028825" y="76200"/>
                  </a:lnTo>
                  <a:lnTo>
                    <a:pt x="2047875" y="400050"/>
                  </a:lnTo>
                  <a:lnTo>
                    <a:pt x="0" y="390525"/>
                  </a:lnTo>
                  <a:close/>
                </a:path>
              </a:pathLst>
            </a:custGeom>
            <a:gradFill>
              <a:gsLst>
                <a:gs pos="0">
                  <a:schemeClr val="accent1">
                    <a:tint val="100000"/>
                    <a:shade val="100000"/>
                    <a:satMod val="130000"/>
                  </a:schemeClr>
                </a:gs>
                <a:gs pos="0">
                  <a:schemeClr val="accent1">
                    <a:tint val="50000"/>
                    <a:shade val="100000"/>
                    <a:satMod val="350000"/>
                  </a:schemeClr>
                </a:gs>
              </a:gsLst>
            </a:gra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076325" y="3733800"/>
              <a:ext cx="2533650" cy="47625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396763" y="3581400"/>
              <a:ext cx="2213212" cy="152400"/>
            </a:xfrm>
            <a:prstGeom prst="rect">
              <a:avLst/>
            </a:pr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828675" y="2971800"/>
              <a:ext cx="2933700" cy="352425"/>
            </a:xfrm>
            <a:custGeom>
              <a:avLst/>
              <a:gdLst>
                <a:gd name="connsiteX0" fmla="*/ 0 w 2933700"/>
                <a:gd name="connsiteY0" fmla="*/ 190500 h 352425"/>
                <a:gd name="connsiteX1" fmla="*/ 266700 w 2933700"/>
                <a:gd name="connsiteY1" fmla="*/ 285750 h 352425"/>
                <a:gd name="connsiteX2" fmla="*/ 552450 w 2933700"/>
                <a:gd name="connsiteY2" fmla="*/ 342900 h 352425"/>
                <a:gd name="connsiteX3" fmla="*/ 914400 w 2933700"/>
                <a:gd name="connsiteY3" fmla="*/ 352425 h 352425"/>
                <a:gd name="connsiteX4" fmla="*/ 1314450 w 2933700"/>
                <a:gd name="connsiteY4" fmla="*/ 276225 h 352425"/>
                <a:gd name="connsiteX5" fmla="*/ 1419225 w 2933700"/>
                <a:gd name="connsiteY5" fmla="*/ 247650 h 352425"/>
                <a:gd name="connsiteX6" fmla="*/ 1752600 w 2933700"/>
                <a:gd name="connsiteY6" fmla="*/ 209550 h 352425"/>
                <a:gd name="connsiteX7" fmla="*/ 2000250 w 2933700"/>
                <a:gd name="connsiteY7" fmla="*/ 200025 h 352425"/>
                <a:gd name="connsiteX8" fmla="*/ 2457450 w 2933700"/>
                <a:gd name="connsiteY8" fmla="*/ 200025 h 352425"/>
                <a:gd name="connsiteX9" fmla="*/ 2905125 w 2933700"/>
                <a:gd name="connsiteY9" fmla="*/ 304800 h 352425"/>
                <a:gd name="connsiteX10" fmla="*/ 2933700 w 2933700"/>
                <a:gd name="connsiteY10" fmla="*/ 114300 h 352425"/>
                <a:gd name="connsiteX11" fmla="*/ 2505075 w 2933700"/>
                <a:gd name="connsiteY11" fmla="*/ 19050 h 352425"/>
                <a:gd name="connsiteX12" fmla="*/ 2190750 w 2933700"/>
                <a:gd name="connsiteY12" fmla="*/ 0 h 352425"/>
                <a:gd name="connsiteX13" fmla="*/ 1714500 w 2933700"/>
                <a:gd name="connsiteY13" fmla="*/ 0 h 352425"/>
                <a:gd name="connsiteX14" fmla="*/ 1381125 w 2933700"/>
                <a:gd name="connsiteY14" fmla="*/ 57150 h 352425"/>
                <a:gd name="connsiteX15" fmla="*/ 1019175 w 2933700"/>
                <a:gd name="connsiteY15" fmla="*/ 142875 h 352425"/>
                <a:gd name="connsiteX16" fmla="*/ 666750 w 2933700"/>
                <a:gd name="connsiteY16" fmla="*/ 171450 h 352425"/>
                <a:gd name="connsiteX17" fmla="*/ 390525 w 2933700"/>
                <a:gd name="connsiteY17" fmla="*/ 152400 h 352425"/>
                <a:gd name="connsiteX18" fmla="*/ 76200 w 2933700"/>
                <a:gd name="connsiteY18" fmla="*/ 47625 h 352425"/>
                <a:gd name="connsiteX19" fmla="*/ 0 w 2933700"/>
                <a:gd name="connsiteY19" fmla="*/ 1905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33700" h="352425">
                  <a:moveTo>
                    <a:pt x="0" y="190500"/>
                  </a:moveTo>
                  <a:lnTo>
                    <a:pt x="266700" y="285750"/>
                  </a:lnTo>
                  <a:lnTo>
                    <a:pt x="552450" y="342900"/>
                  </a:lnTo>
                  <a:lnTo>
                    <a:pt x="914400" y="352425"/>
                  </a:lnTo>
                  <a:lnTo>
                    <a:pt x="1314450" y="276225"/>
                  </a:lnTo>
                  <a:lnTo>
                    <a:pt x="1419225" y="247650"/>
                  </a:lnTo>
                  <a:lnTo>
                    <a:pt x="1752600" y="209550"/>
                  </a:lnTo>
                  <a:lnTo>
                    <a:pt x="2000250" y="200025"/>
                  </a:lnTo>
                  <a:lnTo>
                    <a:pt x="2457450" y="200025"/>
                  </a:lnTo>
                  <a:lnTo>
                    <a:pt x="2905125" y="304800"/>
                  </a:lnTo>
                  <a:lnTo>
                    <a:pt x="2933700" y="114300"/>
                  </a:lnTo>
                  <a:lnTo>
                    <a:pt x="2505075" y="19050"/>
                  </a:lnTo>
                  <a:lnTo>
                    <a:pt x="2190750" y="0"/>
                  </a:lnTo>
                  <a:lnTo>
                    <a:pt x="1714500" y="0"/>
                  </a:lnTo>
                  <a:lnTo>
                    <a:pt x="1381125" y="57150"/>
                  </a:lnTo>
                  <a:lnTo>
                    <a:pt x="1019175" y="142875"/>
                  </a:lnTo>
                  <a:lnTo>
                    <a:pt x="666750" y="171450"/>
                  </a:lnTo>
                  <a:lnTo>
                    <a:pt x="390525" y="152400"/>
                  </a:lnTo>
                  <a:lnTo>
                    <a:pt x="76200" y="47625"/>
                  </a:lnTo>
                  <a:lnTo>
                    <a:pt x="0" y="190500"/>
                  </a:lnTo>
                  <a:close/>
                </a:path>
              </a:pathLst>
            </a:custGeom>
            <a:no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a:off x="1752600"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1933575" y="3324225"/>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2105025" y="3300412"/>
              <a:ext cx="0" cy="25717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2276475" y="3238500"/>
              <a:ext cx="0" cy="319087"/>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2448763" y="3209925"/>
              <a:ext cx="0" cy="3476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a:off x="26181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a:off x="2808685"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p:nvPr/>
          </p:nvCxnSpPr>
          <p:spPr>
            <a:xfrm>
              <a:off x="3008710" y="3162300"/>
              <a:ext cx="0" cy="4191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3218260" y="3190875"/>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a:off x="3399235" y="3202780"/>
              <a:ext cx="0" cy="39052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7" name="フローチャート: 代替処理 15"/>
          <p:cNvSpPr/>
          <p:nvPr/>
        </p:nvSpPr>
        <p:spPr>
          <a:xfrm>
            <a:off x="241005" y="899242"/>
            <a:ext cx="2562395" cy="417137"/>
          </a:xfrm>
          <a:prstGeom prst="flowChartAlternateProcess">
            <a:avLst/>
          </a:prstGeom>
          <a:solidFill>
            <a:srgbClr val="7030A0">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dirty="0" smtClean="0">
                <a:solidFill>
                  <a:schemeClr val="tx1"/>
                </a:solidFill>
              </a:rPr>
              <a:t>駅前</a:t>
            </a:r>
            <a:endParaRPr lang="ja-JP" altLang="en-US" sz="2400" dirty="0">
              <a:solidFill>
                <a:schemeClr val="tx1"/>
              </a:solidFill>
            </a:endParaRPr>
          </a:p>
        </p:txBody>
      </p:sp>
      <p:pic>
        <p:nvPicPr>
          <p:cNvPr id="3" name="図 2"/>
          <p:cNvPicPr>
            <a:picLocks noChangeAspect="1"/>
          </p:cNvPicPr>
          <p:nvPr/>
        </p:nvPicPr>
        <p:blipFill>
          <a:blip r:embed="rId4"/>
          <a:stretch>
            <a:fillRect/>
          </a:stretch>
        </p:blipFill>
        <p:spPr>
          <a:xfrm rot="5400000">
            <a:off x="1023712" y="2635945"/>
            <a:ext cx="2652192" cy="4420320"/>
          </a:xfrm>
          <a:prstGeom prst="rect">
            <a:avLst/>
          </a:prstGeom>
          <a:ln>
            <a:solidFill>
              <a:schemeClr val="tx1"/>
            </a:solidFill>
          </a:ln>
        </p:spPr>
      </p:pic>
      <p:cxnSp>
        <p:nvCxnSpPr>
          <p:cNvPr id="11" name="直線矢印コネクタ 10"/>
          <p:cNvCxnSpPr/>
          <p:nvPr/>
        </p:nvCxnSpPr>
        <p:spPr>
          <a:xfrm flipH="1" flipV="1">
            <a:off x="2533912" y="5144148"/>
            <a:ext cx="419100" cy="177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5"/>
          <a:stretch>
            <a:fillRect/>
          </a:stretch>
        </p:blipFill>
        <p:spPr>
          <a:xfrm>
            <a:off x="4757488" y="3448190"/>
            <a:ext cx="4254915" cy="2855271"/>
          </a:xfrm>
          <a:prstGeom prst="rect">
            <a:avLst/>
          </a:prstGeom>
          <a:ln>
            <a:solidFill>
              <a:schemeClr val="tx1"/>
            </a:solidFill>
          </a:ln>
        </p:spPr>
      </p:pic>
      <p:cxnSp>
        <p:nvCxnSpPr>
          <p:cNvPr id="17" name="直線矢印コネクタ 16"/>
          <p:cNvCxnSpPr/>
          <p:nvPr/>
        </p:nvCxnSpPr>
        <p:spPr>
          <a:xfrm flipV="1">
            <a:off x="6759665" y="5172006"/>
            <a:ext cx="125280" cy="921296"/>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2" idx="7"/>
            <a:endCxn id="14" idx="1"/>
          </p:cNvCxnSpPr>
          <p:nvPr/>
        </p:nvCxnSpPr>
        <p:spPr>
          <a:xfrm flipV="1">
            <a:off x="2765564" y="4875826"/>
            <a:ext cx="1991924" cy="119461"/>
          </a:xfrm>
          <a:prstGeom prst="line">
            <a:avLst/>
          </a:prstGeom>
          <a:ln w="3810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flipV="1">
            <a:off x="1585576" y="4106698"/>
            <a:ext cx="3080070" cy="200160"/>
          </a:xfrm>
          <a:prstGeom prst="line">
            <a:avLst/>
          </a:prstGeom>
          <a:ln w="3810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27" name="図 1026"/>
          <p:cNvPicPr>
            <a:picLocks noChangeAspect="1"/>
          </p:cNvPicPr>
          <p:nvPr/>
        </p:nvPicPr>
        <p:blipFill>
          <a:blip r:embed="rId6"/>
          <a:stretch>
            <a:fillRect/>
          </a:stretch>
        </p:blipFill>
        <p:spPr>
          <a:xfrm rot="1334518">
            <a:off x="3006455" y="5278456"/>
            <a:ext cx="490915" cy="303398"/>
          </a:xfrm>
          <a:prstGeom prst="rect">
            <a:avLst/>
          </a:prstGeom>
        </p:spPr>
      </p:pic>
      <p:grpSp>
        <p:nvGrpSpPr>
          <p:cNvPr id="68" name="グループ化 67"/>
          <p:cNvGrpSpPr/>
          <p:nvPr/>
        </p:nvGrpSpPr>
        <p:grpSpPr>
          <a:xfrm>
            <a:off x="564404" y="3871011"/>
            <a:ext cx="1433847" cy="1091875"/>
            <a:chOff x="564404" y="3871011"/>
            <a:chExt cx="1433847" cy="1091875"/>
          </a:xfrm>
        </p:grpSpPr>
        <p:cxnSp>
          <p:nvCxnSpPr>
            <p:cNvPr id="129" name="直線矢印コネクタ 128"/>
            <p:cNvCxnSpPr/>
            <p:nvPr/>
          </p:nvCxnSpPr>
          <p:spPr>
            <a:xfrm flipH="1" flipV="1">
              <a:off x="906905" y="4475532"/>
              <a:ext cx="511190" cy="2322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p:cNvCxnSpPr/>
            <p:nvPr/>
          </p:nvCxnSpPr>
          <p:spPr>
            <a:xfrm flipV="1">
              <a:off x="928004" y="4030932"/>
              <a:ext cx="108703" cy="2578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矢印コネクタ 132"/>
            <p:cNvCxnSpPr/>
            <p:nvPr/>
          </p:nvCxnSpPr>
          <p:spPr>
            <a:xfrm flipV="1">
              <a:off x="743453" y="3950473"/>
              <a:ext cx="108703" cy="2578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矢印コネクタ 133"/>
            <p:cNvCxnSpPr/>
            <p:nvPr/>
          </p:nvCxnSpPr>
          <p:spPr>
            <a:xfrm flipV="1">
              <a:off x="564404" y="3871011"/>
              <a:ext cx="108703" cy="2578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flipV="1">
              <a:off x="1100926" y="4100574"/>
              <a:ext cx="108703" cy="2578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矢印コネクタ 135"/>
            <p:cNvCxnSpPr/>
            <p:nvPr/>
          </p:nvCxnSpPr>
          <p:spPr>
            <a:xfrm flipV="1">
              <a:off x="1268870" y="4173652"/>
              <a:ext cx="108703" cy="2578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1" name="図 140"/>
            <p:cNvPicPr>
              <a:picLocks noChangeAspect="1"/>
            </p:cNvPicPr>
            <p:nvPr/>
          </p:nvPicPr>
          <p:blipFill>
            <a:blip r:embed="rId6"/>
            <a:stretch>
              <a:fillRect/>
            </a:stretch>
          </p:blipFill>
          <p:spPr>
            <a:xfrm rot="1334518">
              <a:off x="1534462" y="4676252"/>
              <a:ext cx="463789" cy="286634"/>
            </a:xfrm>
            <a:prstGeom prst="rect">
              <a:avLst/>
            </a:prstGeom>
          </p:spPr>
        </p:pic>
      </p:grpSp>
      <p:pic>
        <p:nvPicPr>
          <p:cNvPr id="18" name="図 17"/>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flipH="1">
            <a:off x="6658413" y="4615496"/>
            <a:ext cx="131478" cy="272917"/>
          </a:xfrm>
          <a:prstGeom prst="rect">
            <a:avLst/>
          </a:prstGeom>
        </p:spPr>
      </p:pic>
      <p:sp>
        <p:nvSpPr>
          <p:cNvPr id="74" name="爆発 1 73"/>
          <p:cNvSpPr/>
          <p:nvPr/>
        </p:nvSpPr>
        <p:spPr>
          <a:xfrm>
            <a:off x="6640523" y="4428436"/>
            <a:ext cx="555369" cy="782266"/>
          </a:xfrm>
          <a:prstGeom prst="irregularSeal1">
            <a:avLst/>
          </a:prstGeom>
          <a:solidFill>
            <a:srgbClr val="FFFF4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円/楕円 1"/>
          <p:cNvSpPr/>
          <p:nvPr/>
        </p:nvSpPr>
        <p:spPr>
          <a:xfrm rot="1130245">
            <a:off x="2113203" y="4825256"/>
            <a:ext cx="707836" cy="539516"/>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rot="1130245">
            <a:off x="371223" y="3846754"/>
            <a:ext cx="1238099" cy="761282"/>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Picture 13" descr="C:\Users\山縣　杏香\AppData\Local\Microsoft\Windows\Temporary Internet Files\Content.IE5\8AY63AEH\MC900432610[1].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56273" y="1419986"/>
            <a:ext cx="1074930" cy="1074930"/>
          </a:xfrm>
          <a:prstGeom prst="rect">
            <a:avLst/>
          </a:prstGeom>
          <a:noFill/>
          <a:extLst>
            <a:ext uri="{909E8E84-426E-40DD-AFC4-6F175D3DCCD1}">
              <a14:hiddenFill xmlns:a14="http://schemas.microsoft.com/office/drawing/2010/main">
                <a:solidFill>
                  <a:srgbClr val="FFFFFF"/>
                </a:solidFill>
              </a14:hiddenFill>
            </a:ext>
          </a:extLst>
        </p:spPr>
      </p:pic>
      <p:sp>
        <p:nvSpPr>
          <p:cNvPr id="60" name="角丸四角形吹き出し 59"/>
          <p:cNvSpPr/>
          <p:nvPr/>
        </p:nvSpPr>
        <p:spPr>
          <a:xfrm>
            <a:off x="3588779" y="1371186"/>
            <a:ext cx="4744252" cy="1205490"/>
          </a:xfrm>
          <a:prstGeom prst="wedgeRoundRectCallout">
            <a:avLst>
              <a:gd name="adj1" fmla="val -57318"/>
              <a:gd name="adj2" fmla="val -1702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342900" indent="-342900">
              <a:buFont typeface="Arial" panose="020B0604020202020204" pitchFamily="34" charset="0"/>
              <a:buChar char="•"/>
            </a:pPr>
            <a:r>
              <a:rPr kumimoji="1" lang="ja-JP" altLang="en-US" sz="2300" dirty="0" smtClean="0"/>
              <a:t>バスターミナルが利用しづらい</a:t>
            </a:r>
            <a:endParaRPr kumimoji="1" lang="en-US" altLang="ja-JP" sz="2300" dirty="0" smtClean="0"/>
          </a:p>
          <a:p>
            <a:pPr marL="342900" indent="-342900">
              <a:buFont typeface="Arial" panose="020B0604020202020204" pitchFamily="34" charset="0"/>
              <a:buChar char="•"/>
            </a:pPr>
            <a:r>
              <a:rPr lang="ja-JP" altLang="en-US" sz="2300" dirty="0" smtClean="0"/>
              <a:t>車とぶつかりそうになる</a:t>
            </a:r>
            <a:endParaRPr lang="en-US" altLang="ja-JP" sz="2300" dirty="0" smtClean="0"/>
          </a:p>
          <a:p>
            <a:pPr marL="342900" indent="-342900">
              <a:buFont typeface="Arial" panose="020B0604020202020204" pitchFamily="34" charset="0"/>
              <a:buChar char="•"/>
            </a:pPr>
            <a:r>
              <a:rPr kumimoji="1" lang="ja-JP" altLang="en-US" sz="2300" dirty="0" smtClean="0"/>
              <a:t>駅前に休む場所が</a:t>
            </a:r>
            <a:r>
              <a:rPr lang="ja-JP" altLang="en-US" sz="2300" dirty="0"/>
              <a:t>欲</a:t>
            </a:r>
            <a:r>
              <a:rPr lang="ja-JP" altLang="en-US" sz="2300" dirty="0" smtClean="0"/>
              <a:t>しい</a:t>
            </a:r>
            <a:endParaRPr kumimoji="1" lang="ja-JP" altLang="en-US" sz="2300" dirty="0"/>
          </a:p>
        </p:txBody>
      </p:sp>
      <p:sp>
        <p:nvSpPr>
          <p:cNvPr id="61" name="テキスト ボックス 60"/>
          <p:cNvSpPr txBox="1"/>
          <p:nvPr/>
        </p:nvSpPr>
        <p:spPr>
          <a:xfrm>
            <a:off x="144628" y="1918311"/>
            <a:ext cx="1333373" cy="523220"/>
          </a:xfrm>
          <a:prstGeom prst="rect">
            <a:avLst/>
          </a:prstGeom>
          <a:noFill/>
        </p:spPr>
        <p:txBody>
          <a:bodyPr wrap="square" rtlCol="0">
            <a:spAutoFit/>
          </a:bodyPr>
          <a:lstStyle/>
          <a:p>
            <a:r>
              <a:rPr lang="en-US" altLang="ja-JP" sz="1400" dirty="0" smtClean="0"/>
              <a:t>2013/11/28</a:t>
            </a:r>
            <a:endParaRPr lang="en-US" altLang="ja-JP" sz="1400" dirty="0"/>
          </a:p>
          <a:p>
            <a:r>
              <a:rPr lang="ja-JP" altLang="en-US" sz="1400" dirty="0" smtClean="0"/>
              <a:t>ヒアリング結果</a:t>
            </a:r>
            <a:endParaRPr kumimoji="1" lang="ja-JP" altLang="en-US" sz="1400" dirty="0"/>
          </a:p>
        </p:txBody>
      </p:sp>
      <p:sp>
        <p:nvSpPr>
          <p:cNvPr id="62" name="テキスト ボックス 61"/>
          <p:cNvSpPr txBox="1"/>
          <p:nvPr/>
        </p:nvSpPr>
        <p:spPr>
          <a:xfrm>
            <a:off x="2153845" y="2862822"/>
            <a:ext cx="4815256" cy="461665"/>
          </a:xfrm>
          <a:prstGeom prst="rect">
            <a:avLst/>
          </a:prstGeom>
          <a:noFill/>
        </p:spPr>
        <p:txBody>
          <a:bodyPr wrap="square" rtlCol="0">
            <a:spAutoFit/>
          </a:bodyPr>
          <a:lstStyle/>
          <a:p>
            <a:pPr algn="ctr"/>
            <a:r>
              <a:rPr lang="ja-JP" altLang="en-US" sz="2400" u="sng" dirty="0" smtClean="0"/>
              <a:t>現在のバスターミナルの導線</a:t>
            </a:r>
          </a:p>
        </p:txBody>
      </p:sp>
      <p:cxnSp>
        <p:nvCxnSpPr>
          <p:cNvPr id="10" name="直線コネクタ 9"/>
          <p:cNvCxnSpPr/>
          <p:nvPr/>
        </p:nvCxnSpPr>
        <p:spPr>
          <a:xfrm flipV="1">
            <a:off x="85725" y="2691225"/>
            <a:ext cx="8986946" cy="4062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0" name="グループ化 29"/>
          <p:cNvGrpSpPr/>
          <p:nvPr/>
        </p:nvGrpSpPr>
        <p:grpSpPr>
          <a:xfrm>
            <a:off x="4630314" y="3359059"/>
            <a:ext cx="4435424" cy="3152993"/>
            <a:chOff x="4630314" y="3359059"/>
            <a:chExt cx="4435424" cy="3152993"/>
          </a:xfrm>
        </p:grpSpPr>
        <p:sp>
          <p:nvSpPr>
            <p:cNvPr id="25" name="正方形/長方形 24"/>
            <p:cNvSpPr/>
            <p:nvPr/>
          </p:nvSpPr>
          <p:spPr>
            <a:xfrm>
              <a:off x="4630314" y="3359059"/>
              <a:ext cx="4435424" cy="3152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p:cNvPicPr>
              <a:picLocks noChangeAspect="1"/>
            </p:cNvPicPr>
            <p:nvPr/>
          </p:nvPicPr>
          <p:blipFill>
            <a:blip r:embed="rId10"/>
            <a:stretch>
              <a:fillRect/>
            </a:stretch>
          </p:blipFill>
          <p:spPr>
            <a:xfrm>
              <a:off x="4651395" y="3950473"/>
              <a:ext cx="4347276" cy="1937438"/>
            </a:xfrm>
            <a:prstGeom prst="rect">
              <a:avLst/>
            </a:prstGeom>
            <a:noFill/>
            <a:ln>
              <a:solidFill>
                <a:schemeClr val="tx1"/>
              </a:solidFill>
            </a:ln>
          </p:spPr>
        </p:pic>
        <p:cxnSp>
          <p:nvCxnSpPr>
            <p:cNvPr id="84" name="直線矢印コネクタ 83"/>
            <p:cNvCxnSpPr/>
            <p:nvPr/>
          </p:nvCxnSpPr>
          <p:spPr>
            <a:xfrm flipV="1">
              <a:off x="5193685" y="4594105"/>
              <a:ext cx="644172" cy="102185"/>
            </a:xfrm>
            <a:prstGeom prst="straightConnector1">
              <a:avLst/>
            </a:prstGeom>
            <a:no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矢印コネクタ 97"/>
            <p:cNvCxnSpPr/>
            <p:nvPr/>
          </p:nvCxnSpPr>
          <p:spPr>
            <a:xfrm flipV="1">
              <a:off x="5296144" y="4660576"/>
              <a:ext cx="922164" cy="155741"/>
            </a:xfrm>
            <a:prstGeom prst="straightConnector1">
              <a:avLst/>
            </a:prstGeom>
            <a:no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flipV="1">
              <a:off x="5425201" y="4738447"/>
              <a:ext cx="1169777" cy="245160"/>
            </a:xfrm>
            <a:prstGeom prst="straightConnector1">
              <a:avLst/>
            </a:prstGeom>
            <a:no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矢印コネクタ 105"/>
            <p:cNvCxnSpPr/>
            <p:nvPr/>
          </p:nvCxnSpPr>
          <p:spPr>
            <a:xfrm flipV="1">
              <a:off x="5608970" y="4882568"/>
              <a:ext cx="1293895" cy="310234"/>
            </a:xfrm>
            <a:prstGeom prst="straightConnector1">
              <a:avLst/>
            </a:prstGeom>
            <a:no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p:nvPr/>
          </p:nvCxnSpPr>
          <p:spPr>
            <a:xfrm flipV="1">
              <a:off x="5808974" y="4912692"/>
              <a:ext cx="1691694" cy="477793"/>
            </a:xfrm>
            <a:prstGeom prst="straightConnector1">
              <a:avLst/>
            </a:prstGeom>
            <a:no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p:nvPr/>
          </p:nvCxnSpPr>
          <p:spPr>
            <a:xfrm flipH="1" flipV="1">
              <a:off x="5130003" y="5034599"/>
              <a:ext cx="523258" cy="669631"/>
            </a:xfrm>
            <a:prstGeom prst="straightConnector1">
              <a:avLst/>
            </a:prstGeom>
            <a:no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2" name="図 141"/>
            <p:cNvPicPr>
              <a:picLocks noChangeAspect="1"/>
            </p:cNvPicPr>
            <p:nvPr/>
          </p:nvPicPr>
          <p:blipFill>
            <a:blip r:embed="rId11">
              <a:extLst>
                <a:ext uri="{BEBA8EAE-BF5A-486C-A8C5-ECC9F3942E4B}">
                  <a14:imgProps xmlns:a14="http://schemas.microsoft.com/office/drawing/2010/main">
                    <a14:imgLayer r:embed="rId12">
                      <a14:imgEffect>
                        <a14:backgroundRemoval t="1493" b="100000" l="0" r="100000"/>
                      </a14:imgEffect>
                    </a14:imgLayer>
                  </a14:imgProps>
                </a:ext>
              </a:extLst>
            </a:blip>
            <a:stretch>
              <a:fillRect/>
            </a:stretch>
          </p:blipFill>
          <p:spPr>
            <a:xfrm flipH="1">
              <a:off x="7409540" y="4676785"/>
              <a:ext cx="291132" cy="398079"/>
            </a:xfrm>
            <a:prstGeom prst="rect">
              <a:avLst/>
            </a:prstGeom>
            <a:noFill/>
          </p:spPr>
        </p:pic>
        <p:pic>
          <p:nvPicPr>
            <p:cNvPr id="143" name="図 142"/>
            <p:cNvPicPr>
              <a:picLocks noChangeAspect="1"/>
            </p:cNvPicPr>
            <p:nvPr/>
          </p:nvPicPr>
          <p:blipFill>
            <a:blip r:embed="rId13">
              <a:extLst>
                <a:ext uri="{BEBA8EAE-BF5A-486C-A8C5-ECC9F3942E4B}">
                  <a14:imgProps xmlns:a14="http://schemas.microsoft.com/office/drawing/2010/main">
                    <a14:imgLayer r:embed="rId12">
                      <a14:imgEffect>
                        <a14:backgroundRemoval t="0" b="100000" l="0" r="100000"/>
                      </a14:imgEffect>
                    </a14:imgLayer>
                  </a14:imgProps>
                </a:ext>
              </a:extLst>
            </a:blip>
            <a:stretch>
              <a:fillRect/>
            </a:stretch>
          </p:blipFill>
          <p:spPr>
            <a:xfrm flipH="1">
              <a:off x="6820009" y="4571865"/>
              <a:ext cx="257135" cy="351594"/>
            </a:xfrm>
            <a:prstGeom prst="rect">
              <a:avLst/>
            </a:prstGeom>
            <a:noFill/>
          </p:spPr>
        </p:pic>
      </p:grpSp>
      <p:sp>
        <p:nvSpPr>
          <p:cNvPr id="126" name="爆発 1 125"/>
          <p:cNvSpPr/>
          <p:nvPr/>
        </p:nvSpPr>
        <p:spPr>
          <a:xfrm rot="314972">
            <a:off x="5790508" y="4352095"/>
            <a:ext cx="2398992" cy="948520"/>
          </a:xfrm>
          <a:prstGeom prst="irregularSeal1">
            <a:avLst/>
          </a:prstGeom>
          <a:solidFill>
            <a:srgbClr val="FFFF4F">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円/楕円 30"/>
          <p:cNvSpPr/>
          <p:nvPr/>
        </p:nvSpPr>
        <p:spPr>
          <a:xfrm>
            <a:off x="602149" y="1487803"/>
            <a:ext cx="8230680" cy="4499812"/>
          </a:xfrm>
          <a:prstGeom prst="ellipse">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solidFill>
              </a:rPr>
              <a:t>危険なバスターミナル</a:t>
            </a:r>
            <a:endParaRPr kumimoji="1" lang="en-US" altLang="ja-JP" sz="4800" dirty="0" smtClean="0">
              <a:solidFill>
                <a:schemeClr val="tx1"/>
              </a:solidFill>
            </a:endParaRPr>
          </a:p>
        </p:txBody>
      </p:sp>
    </p:spTree>
    <p:extLst>
      <p:ext uri="{BB962C8B-B14F-4D97-AF65-F5344CB8AC3E}">
        <p14:creationId xmlns:p14="http://schemas.microsoft.com/office/powerpoint/2010/main" val="84899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138"/>
                                        </p:tgtEl>
                                        <p:attrNameLst>
                                          <p:attrName>style.visibility</p:attrName>
                                        </p:attrNameLst>
                                      </p:cBhvr>
                                      <p:to>
                                        <p:strVal val="visible"/>
                                      </p:to>
                                    </p:set>
                                    <p:animEffect transition="in" filter="fade">
                                      <p:cBhvr>
                                        <p:cTn id="21" dur="500"/>
                                        <p:tgtEl>
                                          <p:spTgt spid="1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500"/>
                                        <p:tgtEl>
                                          <p:spTgt spid="1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 presetClass="exit"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2" grpId="0" animBg="1"/>
      <p:bldP spid="57" grpId="0" animBg="1"/>
      <p:bldP spid="126" grpId="0" animBg="1"/>
      <p:bldP spid="31"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TotalTime>
  <Words>3405</Words>
  <Application>Microsoft Office PowerPoint</Application>
  <PresentationFormat>画面に合わせる (4:3)</PresentationFormat>
  <Paragraphs>982</Paragraphs>
  <Slides>65</Slides>
  <Notes>52</Notes>
  <HiddenSlides>16</HiddenSlides>
  <MMClips>3</MMClips>
  <ScaleCrop>false</ScaleCrop>
  <HeadingPairs>
    <vt:vector size="4" baseType="variant">
      <vt:variant>
        <vt:lpstr>テーマ</vt:lpstr>
      </vt:variant>
      <vt:variant>
        <vt:i4>1</vt:i4>
      </vt:variant>
      <vt:variant>
        <vt:lpstr>スライド タイトル</vt:lpstr>
      </vt:variant>
      <vt:variant>
        <vt:i4>65</vt:i4>
      </vt:variant>
    </vt:vector>
  </HeadingPairs>
  <TitlesOfParts>
    <vt:vector size="66"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筑波大学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win-admin</dc:creator>
  <cp:lastModifiedBy>山縣　杏香</cp:lastModifiedBy>
  <cp:revision>27</cp:revision>
  <dcterms:created xsi:type="dcterms:W3CDTF">2013-12-05T23:42:15Z</dcterms:created>
  <dcterms:modified xsi:type="dcterms:W3CDTF">2014-01-02T07:16:22Z</dcterms:modified>
</cp:coreProperties>
</file>