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charts/colors6.xml" ContentType="application/vnd.ms-office.chartcolorstyl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charts/style11.xml" ContentType="application/vnd.ms-office.chartstyl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charts/chart13.xml" ContentType="application/vnd.openxmlformats-officedocument.drawingml.chart+xml"/>
  <Override PartName="/ppt/notesSlides/notesSlide16.xml" ContentType="application/vnd.openxmlformats-officedocument.presentationml.notesSlide+xml"/>
  <Override PartName="/ppt/charts/colors2.xml" ContentType="application/vnd.ms-office.chartcolorstyl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charts/chart7.xml" ContentType="application/vnd.openxmlformats-officedocument.drawingml.chart+xml"/>
  <Override PartName="/ppt/notesSlides/notesSlide12.xml" ContentType="application/vnd.openxmlformats-officedocument.presentationml.notesSlide+xml"/>
  <Override PartName="/ppt/charts/style9.xml" ContentType="application/vnd.ms-office.chartstyle+xml"/>
  <Override PartName="/ppt/diagrams/layout1.xml" ContentType="application/vnd.openxmlformats-officedocument.drawingml.diagramLayout+xml"/>
  <Default Extension="xlsx" ContentType="application/vnd.openxmlformats-officedocument.spreadsheetml.sheet"/>
  <Override PartName="/ppt/charts/chart3.xml" ContentType="application/vnd.openxmlformats-officedocument.drawingml.chart+xml"/>
  <Override PartName="/ppt/notesSlides/notesSlide7.xml" ContentType="application/vnd.openxmlformats-officedocument.presentationml.notesSlide+xml"/>
  <Override PartName="/ppt/diagrams/data2.xml" ContentType="application/vnd.openxmlformats-officedocument.drawingml.diagramData+xml"/>
  <Override PartName="/ppt/charts/style5.xml" ContentType="application/vnd.ms-office.chartstyle+xml"/>
  <Override PartName="/ppt/slides/slide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charts/colors9.xml" ContentType="application/vnd.ms-office.chartcolorstyle+xml"/>
  <Override PartName="/ppt/charts/style1.xml" ContentType="application/vnd.ms-office.chart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charts/colors7.xml" ContentType="application/vnd.ms-office.chartcolor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diagrams/quickStyle1.xml" ContentType="application/vnd.openxmlformats-officedocument.drawingml.diagramStyle+xml"/>
  <Default Extension="emf" ContentType="image/x-emf"/>
  <Override PartName="/ppt/charts/colors5.xml" ContentType="application/vnd.ms-office.chartcolorstyle+xml"/>
  <Override PartName="/ppt/charts/style10.xml" ContentType="application/vnd.ms-office.chart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charts/chart14.xml" ContentType="application/vnd.openxmlformats-officedocument.drawingml.chart+xml"/>
  <Override PartName="/ppt/notesSlides/notesSlide15.xml" ContentType="application/vnd.openxmlformats-officedocument.presentationml.notesSlide+xml"/>
  <Override PartName="/docProps/app.xml" ContentType="application/vnd.openxmlformats-officedocument.extended-properties+xml"/>
  <Override PartName="/ppt/charts/colors3.xml" ContentType="application/vnd.ms-office.chartcolorstyle+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charts/chart8.xml" ContentType="application/vnd.openxmlformats-officedocument.drawingml.chart+xml"/>
  <Override PartName="/ppt/notesSlides/notesSlide13.xml" ContentType="application/vnd.openxmlformats-officedocument.presentationml.notesSlide+xml"/>
  <Override PartName="/ppt/charts/chart12.xml" ContentType="application/vnd.openxmlformats-officedocument.drawingml.chart+xml"/>
  <Default Extension="wdp" ContentType="image/vnd.ms-photo"/>
  <Override PartName="/ppt/charts/colors1.xml" ContentType="application/vnd.ms-office.chartcolorstyle+xml"/>
  <Override PartName="/ppt/charts/colors11.xml" ContentType="application/vnd.ms-office.chartcolorstyle+xml"/>
  <Override PartName="/ppt/slideLayouts/slideLayout10.xml" ContentType="application/vnd.openxmlformats-officedocument.presentationml.slideLayout+xml"/>
  <Override PartName="/ppt/comments/comment1.xml" ContentType="application/vnd.openxmlformats-officedocument.presentationml.comments+xml"/>
  <Override PartName="/ppt/charts/chart6.xml" ContentType="application/vnd.openxmlformats-officedocument.drawingml.chart+xml"/>
  <Default Extension="gif" ContentType="image/gif"/>
  <Override PartName="/ppt/notesSlides/notesSlide8.xml" ContentType="application/vnd.openxmlformats-officedocument.presentationml.notesSlide+xml"/>
  <Override PartName="/ppt/charts/chart10.xml" ContentType="application/vnd.openxmlformats-officedocument.drawingml.chart+xml"/>
  <Override PartName="/ppt/diagrams/layout2.xml" ContentType="application/vnd.openxmlformats-officedocument.drawingml.diagramLayout+xml"/>
  <Override PartName="/ppt/notesSlides/notesSlide11.xml" ContentType="application/vnd.openxmlformats-officedocument.presentationml.notesSlide+xml"/>
  <Override PartName="/ppt/charts/style8.xml" ContentType="application/vnd.ms-office.chartstyle+xml"/>
  <Override PartName="/ppt/charts/chart4.xml" ContentType="application/vnd.openxmlformats-officedocument.drawingml.chart+xml"/>
  <Override PartName="/ppt/notesSlides/notesSlide6.xml" ContentType="application/vnd.openxmlformats-officedocument.presentationml.notesSlide+xml"/>
  <Override PartName="/ppt/charts/style6.xml" ContentType="application/vnd.ms-office.chartstyle+xml"/>
  <Override PartName="/ppt/slides/slide8.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charts/chart2.xml" ContentType="application/vnd.openxmlformats-officedocument.drawingml.chart+xml"/>
  <Override PartName="/ppt/notesSlides/notesSlide4.xml" ContentType="application/vnd.openxmlformats-officedocument.presentationml.notesSlide+xml"/>
  <Override PartName="/docProps/core.xml" ContentType="application/vnd.openxmlformats-package.core-properties+xml"/>
  <Override PartName="/ppt/charts/style4.xml" ContentType="application/vnd.ms-office.chartstyle+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charts/style2.xml" ContentType="application/vnd.ms-office.chartstyle+xml"/>
  <Override PartName="/ppt/charts/colors8.xml" ContentType="application/vnd.ms-office.chartcolorstyle+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charts/colors4.xml" ContentType="application/vnd.ms-office.chartcolorstyle+xml"/>
  <Default Extension="rels" ContentType="application/vnd.openxmlformats-package.relationships+xml"/>
  <Override PartName="/ppt/slides/slide23.xml" ContentType="application/vnd.openxmlformats-officedocument.presentationml.slide+xml"/>
  <Override PartName="/ppt/charts/chart15.xml" ContentType="application/vnd.openxmlformats-officedocument.drawingml.char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charts/chart9.xml" ContentType="application/vnd.openxmlformats-officedocument.drawingml.chart+xml"/>
  <Override PartName="/ppt/charts/chart11.xml" ContentType="application/vnd.openxmlformats-officedocument.drawingml.chart+xml"/>
  <Override PartName="/ppt/notesSlides/notesSlide14.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charts/colors10.xml" ContentType="application/vnd.ms-office.chartcolorstyle+xml"/>
  <Override PartName="/ppt/charts/style7.xml" ContentType="application/vnd.ms-office.chartstyle+xml"/>
  <Override PartName="/ppt/charts/chart5.xml" ContentType="application/vnd.openxmlformats-officedocument.drawingml.char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charts/style3.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Lst>
  <p:notesMasterIdLst>
    <p:notesMasterId r:id="rId41"/>
  </p:notesMasterIdLst>
  <p:handoutMasterIdLst>
    <p:handoutMasterId r:id="rId42"/>
  </p:handoutMasterIdLst>
  <p:sldIdLst>
    <p:sldId id="256" r:id="rId2"/>
    <p:sldId id="325" r:id="rId3"/>
    <p:sldId id="258" r:id="rId4"/>
    <p:sldId id="259" r:id="rId5"/>
    <p:sldId id="260" r:id="rId6"/>
    <p:sldId id="262" r:id="rId7"/>
    <p:sldId id="297" r:id="rId8"/>
    <p:sldId id="263" r:id="rId9"/>
    <p:sldId id="303" r:id="rId10"/>
    <p:sldId id="304" r:id="rId11"/>
    <p:sldId id="305" r:id="rId12"/>
    <p:sldId id="306" r:id="rId13"/>
    <p:sldId id="307" r:id="rId14"/>
    <p:sldId id="308" r:id="rId15"/>
    <p:sldId id="309" r:id="rId16"/>
    <p:sldId id="311" r:id="rId17"/>
    <p:sldId id="286" r:id="rId18"/>
    <p:sldId id="278" r:id="rId19"/>
    <p:sldId id="321" r:id="rId20"/>
    <p:sldId id="324" r:id="rId21"/>
    <p:sldId id="326" r:id="rId22"/>
    <p:sldId id="312" r:id="rId23"/>
    <p:sldId id="313" r:id="rId24"/>
    <p:sldId id="314" r:id="rId25"/>
    <p:sldId id="315" r:id="rId26"/>
    <p:sldId id="330" r:id="rId27"/>
    <p:sldId id="317" r:id="rId28"/>
    <p:sldId id="318" r:id="rId29"/>
    <p:sldId id="327" r:id="rId30"/>
    <p:sldId id="328" r:id="rId31"/>
    <p:sldId id="329" r:id="rId32"/>
    <p:sldId id="320" r:id="rId33"/>
    <p:sldId id="323" r:id="rId34"/>
    <p:sldId id="261" r:id="rId35"/>
    <p:sldId id="268" r:id="rId36"/>
    <p:sldId id="269" r:id="rId37"/>
    <p:sldId id="310" r:id="rId38"/>
    <p:sldId id="285" r:id="rId39"/>
    <p:sldId id="316" r:id="rId40"/>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yoshida" initials="y" lastIdx="31" clrIdx="0"/>
  <p:cmAuthor id="1" name="dell" initials="d"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36" autoAdjust="0"/>
    <p:restoredTop sz="70737" autoAdjust="0"/>
  </p:normalViewPr>
  <p:slideViewPr>
    <p:cSldViewPr>
      <p:cViewPr varScale="1">
        <p:scale>
          <a:sx n="50" d="100"/>
          <a:sy n="50" d="100"/>
        </p:scale>
        <p:origin x="-1746" y="-102"/>
      </p:cViewPr>
      <p:guideLst>
        <p:guide orient="horz" pos="2160"/>
        <p:guide pos="2880"/>
      </p:guideLst>
    </p:cSldViewPr>
  </p:slideViewPr>
  <p:notesTextViewPr>
    <p:cViewPr>
      <p:scale>
        <a:sx n="1" d="1"/>
        <a:sy n="1" d="1"/>
      </p:scale>
      <p:origin x="0" y="0"/>
    </p:cViewPr>
  </p:notesTextViewPr>
  <p:sorterViewPr>
    <p:cViewPr>
      <p:scale>
        <a:sx n="100" d="100"/>
        <a:sy n="100" d="100"/>
      </p:scale>
      <p:origin x="0" y="-4668"/>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Office_Excel_Worksheet1.xlsx"/></Relationships>
</file>

<file path=ppt/charts/_rels/chart10.xml.rels><?xml version="1.0" encoding="UTF-8" standalone="yes"?>
<Relationships xmlns="http://schemas.openxmlformats.org/package/2006/relationships"><Relationship Id="rId3" Type="http://schemas.microsoft.com/office/2011/relationships/chartStyle" Target="style7.xml"/><Relationship Id="rId2" Type="http://schemas.microsoft.com/office/2011/relationships/chartColorStyle" Target="colors7.xml"/><Relationship Id="rId1" Type="http://schemas.openxmlformats.org/officeDocument/2006/relationships/package" Target="../embeddings/Microsoft_Office_Excel_Worksheet7.xlsx"/></Relationships>
</file>

<file path=ppt/charts/_rels/chart11.xml.rels><?xml version="1.0" encoding="UTF-8" standalone="yes"?>
<Relationships xmlns="http://schemas.openxmlformats.org/package/2006/relationships"><Relationship Id="rId3" Type="http://schemas.microsoft.com/office/2011/relationships/chartStyle" Target="style8.xml"/><Relationship Id="rId2" Type="http://schemas.microsoft.com/office/2011/relationships/chartColorStyle" Target="colors8.xml"/><Relationship Id="rId1" Type="http://schemas.openxmlformats.org/officeDocument/2006/relationships/package" Target="../embeddings/Microsoft_Office_Excel_Worksheet8.xlsx"/></Relationships>
</file>

<file path=ppt/charts/_rels/chart12.xml.rels><?xml version="1.0" encoding="UTF-8" standalone="yes"?>
<Relationships xmlns="http://schemas.openxmlformats.org/package/2006/relationships"><Relationship Id="rId1" Type="http://schemas.openxmlformats.org/officeDocument/2006/relationships/oleObject" Target="home:shakoug:s1111234:Downloads:&#22303;&#28006;&#12398;&#35251;&#20809;-3.xlsx" TargetMode="External"/></Relationships>
</file>

<file path=ppt/charts/_rels/chart13.xml.rels><?xml version="1.0" encoding="UTF-8" standalone="yes"?>
<Relationships xmlns="http://schemas.openxmlformats.org/package/2006/relationships"><Relationship Id="rId3" Type="http://schemas.microsoft.com/office/2011/relationships/chartStyle" Target="style9.xml"/><Relationship Id="rId2" Type="http://schemas.microsoft.com/office/2011/relationships/chartColorStyle" Target="colors9.xml"/><Relationship Id="rId1" Type="http://schemas.openxmlformats.org/officeDocument/2006/relationships/package" Target="../embeddings/Microsoft_Office_Excel_Worksheet9.xlsx"/></Relationships>
</file>

<file path=ppt/charts/_rels/chart14.xml.rels><?xml version="1.0" encoding="UTF-8" standalone="yes"?>
<Relationships xmlns="http://schemas.openxmlformats.org/package/2006/relationships"><Relationship Id="rId3" Type="http://schemas.microsoft.com/office/2011/relationships/chartStyle" Target="style10.xml"/><Relationship Id="rId2" Type="http://schemas.microsoft.com/office/2011/relationships/chartColorStyle" Target="colors10.xml"/><Relationship Id="rId1" Type="http://schemas.openxmlformats.org/officeDocument/2006/relationships/package" Target="../embeddings/Microsoft_Office_Excel_Worksheet10.xlsx"/></Relationships>
</file>

<file path=ppt/charts/_rels/chart15.xml.rels><?xml version="1.0" encoding="UTF-8" standalone="yes"?>
<Relationships xmlns="http://schemas.openxmlformats.org/package/2006/relationships"><Relationship Id="rId3" Type="http://schemas.microsoft.com/office/2011/relationships/chartStyle" Target="style11.xml"/><Relationship Id="rId2" Type="http://schemas.microsoft.com/office/2011/relationships/chartColorStyle" Target="colors11.xml"/><Relationship Id="rId1" Type="http://schemas.openxmlformats.org/officeDocument/2006/relationships/package" Target="../embeddings/Microsoft_Office_Excel_Worksheet11.xlsx"/></Relationships>
</file>

<file path=ppt/charts/_rels/chart2.xml.rels><?xml version="1.0" encoding="UTF-8" standalone="yes"?>
<Relationships xmlns="http://schemas.openxmlformats.org/package/2006/relationships"><Relationship Id="rId1" Type="http://schemas.openxmlformats.org/officeDocument/2006/relationships/oleObject" Target="home:shakoug:s1111234:Downloads:&#22303;&#28006;&#12398;&#35251;&#20809;-3.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home:shakoug:s1111234:Downloads:&#22303;&#28006;&#12398;&#35251;&#20809;-3.xlsx" TargetMode="External"/></Relationships>
</file>

<file path=ppt/charts/_rels/chart4.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Office_Excel_Worksheet2.xlsx"/></Relationships>
</file>

<file path=ppt/charts/_rels/chart5.xml.rels><?xml version="1.0" encoding="UTF-8" standalone="yes"?>
<Relationships xmlns="http://schemas.openxmlformats.org/package/2006/relationships"><Relationship Id="rId1" Type="http://schemas.openxmlformats.org/officeDocument/2006/relationships/oleObject" Target="home:shakoug:s1111234:Downloads:&#22303;&#28006;&#12398;&#35251;&#20809;-3.xlsx" TargetMode="External"/></Relationships>
</file>

<file path=ppt/charts/_rels/chart6.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package" Target="../embeddings/Microsoft_Office_Excel_Worksheet3.xlsx"/></Relationships>
</file>

<file path=ppt/charts/_rels/chart7.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package" Target="../embeddings/Microsoft_Office_Excel_Worksheet4.xlsx"/></Relationships>
</file>

<file path=ppt/charts/_rels/chart8.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package" Target="../embeddings/Microsoft_Office_Excel_Worksheet5.xlsx"/></Relationships>
</file>

<file path=ppt/charts/_rels/chart9.xml.rels><?xml version="1.0" encoding="UTF-8" standalone="yes"?>
<Relationships xmlns="http://schemas.openxmlformats.org/package/2006/relationships"><Relationship Id="rId3" Type="http://schemas.microsoft.com/office/2011/relationships/chartStyle" Target="style6.xml"/><Relationship Id="rId2" Type="http://schemas.microsoft.com/office/2011/relationships/chartColorStyle" Target="colors6.xml"/><Relationship Id="rId1" Type="http://schemas.openxmlformats.org/officeDocument/2006/relationships/package" Target="../embeddings/Microsoft_Office_Excel_Worksheet6.xlsx"/></Relationships>
</file>

<file path=ppt/charts/chart1.xml><?xml version="1.0" encoding="utf-8"?>
<c:chartSpace xmlns:c="http://schemas.openxmlformats.org/drawingml/2006/chart" xmlns:a="http://schemas.openxmlformats.org/drawingml/2006/main" xmlns:r="http://schemas.openxmlformats.org/officeDocument/2006/relationships">
  <c:lang val="en-US"/>
  <c:chart>
    <c:autoTitleDeleted val="1"/>
    <c:plotArea>
      <c:layout/>
      <c:barChart>
        <c:barDir val="col"/>
        <c:grouping val="clustered"/>
        <c:ser>
          <c:idx val="1"/>
          <c:order val="0"/>
          <c:tx>
            <c:v>人口</c:v>
          </c:tx>
          <c:spPr>
            <a:solidFill>
              <a:schemeClr val="accent2"/>
            </a:solidFill>
            <a:ln>
              <a:noFill/>
            </a:ln>
            <a:effectLst/>
          </c:spPr>
          <c:dPt>
            <c:idx val="0"/>
          </c:dPt>
          <c:dPt>
            <c:idx val="1"/>
          </c:dPt>
          <c:cat>
            <c:numRef>
              <c:f>'コーホート要因法 (2)'!$AM$89:$AM$96</c:f>
              <c:numCache>
                <c:formatCode>General</c:formatCode>
                <c:ptCount val="8"/>
                <c:pt idx="0">
                  <c:v>2005</c:v>
                </c:pt>
                <c:pt idx="1">
                  <c:v>2010</c:v>
                </c:pt>
                <c:pt idx="2">
                  <c:v>2015</c:v>
                </c:pt>
                <c:pt idx="3">
                  <c:v>2020</c:v>
                </c:pt>
                <c:pt idx="4">
                  <c:v>2025</c:v>
                </c:pt>
                <c:pt idx="5">
                  <c:v>2030</c:v>
                </c:pt>
                <c:pt idx="6">
                  <c:v>2035</c:v>
                </c:pt>
                <c:pt idx="7">
                  <c:v>2040</c:v>
                </c:pt>
              </c:numCache>
            </c:numRef>
          </c:cat>
          <c:val>
            <c:numRef>
              <c:f>'コーホート要因法 (2)'!$AN$89:$AN$96</c:f>
              <c:numCache>
                <c:formatCode>General</c:formatCode>
                <c:ptCount val="8"/>
                <c:pt idx="0">
                  <c:v>134146</c:v>
                </c:pt>
                <c:pt idx="1">
                  <c:v>143422</c:v>
                </c:pt>
                <c:pt idx="2">
                  <c:v>141810.51648375229</c:v>
                </c:pt>
                <c:pt idx="3">
                  <c:v>138420.9989000218</c:v>
                </c:pt>
                <c:pt idx="4">
                  <c:v>134133.88944792919</c:v>
                </c:pt>
                <c:pt idx="5">
                  <c:v>128575.68000327238</c:v>
                </c:pt>
                <c:pt idx="6">
                  <c:v>122083.73898593287</c:v>
                </c:pt>
                <c:pt idx="7">
                  <c:v>115107.22816333429</c:v>
                </c:pt>
              </c:numCache>
            </c:numRef>
          </c:val>
        </c:ser>
        <c:dLbls/>
        <c:gapWidth val="75"/>
        <c:overlap val="-25"/>
        <c:axId val="90249472"/>
        <c:axId val="90259456"/>
      </c:barChart>
      <c:lineChart>
        <c:grouping val="standard"/>
        <c:ser>
          <c:idx val="3"/>
          <c:order val="1"/>
          <c:tx>
            <c:v>高齢者割合</c:v>
          </c:tx>
          <c:spPr>
            <a:ln w="28575" cap="rnd">
              <a:solidFill>
                <a:schemeClr val="accent6"/>
              </a:solidFill>
              <a:round/>
            </a:ln>
            <a:effectLst/>
          </c:spPr>
          <c:marker>
            <c:symbol val="none"/>
          </c:marker>
          <c:cat>
            <c:numRef>
              <c:f>'コーホート要因法 (2)'!$AM$89:$AM$96</c:f>
              <c:numCache>
                <c:formatCode>General</c:formatCode>
                <c:ptCount val="8"/>
                <c:pt idx="0">
                  <c:v>2005</c:v>
                </c:pt>
                <c:pt idx="1">
                  <c:v>2010</c:v>
                </c:pt>
                <c:pt idx="2">
                  <c:v>2015</c:v>
                </c:pt>
                <c:pt idx="3">
                  <c:v>2020</c:v>
                </c:pt>
                <c:pt idx="4">
                  <c:v>2025</c:v>
                </c:pt>
                <c:pt idx="5">
                  <c:v>2030</c:v>
                </c:pt>
                <c:pt idx="6">
                  <c:v>2035</c:v>
                </c:pt>
                <c:pt idx="7">
                  <c:v>2040</c:v>
                </c:pt>
              </c:numCache>
            </c:numRef>
          </c:cat>
          <c:val>
            <c:numRef>
              <c:f>'コーホート要因法 (2)'!$AP$89:$AP$96</c:f>
              <c:numCache>
                <c:formatCode>General</c:formatCode>
                <c:ptCount val="8"/>
                <c:pt idx="0">
                  <c:v>18.176464449182234</c:v>
                </c:pt>
                <c:pt idx="1">
                  <c:v>22.140257422152811</c:v>
                </c:pt>
                <c:pt idx="2">
                  <c:v>26.18726148864625</c:v>
                </c:pt>
                <c:pt idx="3">
                  <c:v>27.99069845228685</c:v>
                </c:pt>
                <c:pt idx="4">
                  <c:v>28.627920884709667</c:v>
                </c:pt>
                <c:pt idx="5">
                  <c:v>29.187121742287346</c:v>
                </c:pt>
                <c:pt idx="6">
                  <c:v>30.403866795551032</c:v>
                </c:pt>
                <c:pt idx="7">
                  <c:v>32.983702702009985</c:v>
                </c:pt>
              </c:numCache>
            </c:numRef>
          </c:val>
        </c:ser>
        <c:dLbls/>
        <c:marker val="1"/>
        <c:axId val="90261760"/>
        <c:axId val="90275840"/>
        <c:extLst>
          <c:ext xmlns:c15="http://schemas.microsoft.com/office/drawing/2012/chart" uri="{02D57815-91ED-43cb-92C2-25804820EDAC}">
            <c15:filteredLineSeries>
              <c15:ser>
                <c:idx val="2"/>
                <c:order val="1"/>
                <c:tx>
                  <c:v>生産年齢人口割合</c:v>
                </c:tx>
                <c:spPr>
                  <a:ln w="28575" cap="rnd">
                    <a:solidFill>
                      <a:schemeClr val="accent3"/>
                    </a:solidFill>
                    <a:round/>
                  </a:ln>
                  <a:effectLst/>
                </c:spPr>
                <c:marker>
                  <c:symbol val="none"/>
                </c:marker>
                <c:cat>
                  <c:numRef>
                    <c:extLst>
                      <c:ext uri="{02D57815-91ED-43cb-92C2-25804820EDAC}">
                        <c15:formulaRef>
                          <c15:sqref>'コーホート要因法 (2)'!$AM$89:$AM$96</c15:sqref>
                        </c15:formulaRef>
                      </c:ext>
                    </c:extLst>
                    <c:numCache>
                      <c:formatCode>General</c:formatCode>
                      <c:ptCount val="8"/>
                      <c:pt idx="0">
                        <c:v>2005</c:v>
                      </c:pt>
                      <c:pt idx="1">
                        <c:v>2010</c:v>
                      </c:pt>
                      <c:pt idx="2">
                        <c:v>2015</c:v>
                      </c:pt>
                      <c:pt idx="3">
                        <c:v>2020</c:v>
                      </c:pt>
                      <c:pt idx="4">
                        <c:v>2025</c:v>
                      </c:pt>
                      <c:pt idx="5">
                        <c:v>2030</c:v>
                      </c:pt>
                      <c:pt idx="6">
                        <c:v>2035</c:v>
                      </c:pt>
                      <c:pt idx="7">
                        <c:v>2040</c:v>
                      </c:pt>
                    </c:numCache>
                  </c:numRef>
                </c:cat>
                <c:val>
                  <c:numRef>
                    <c:extLst>
                      <c:ext uri="{02D57815-91ED-43cb-92C2-25804820EDAC}">
                        <c15:formulaRef>
                          <c15:sqref>'コーホート要因法 (2)'!$AO$89:$AO$96</c15:sqref>
                        </c15:formulaRef>
                      </c:ext>
                    </c:extLst>
                    <c:numCache>
                      <c:formatCode>General</c:formatCode>
                      <c:ptCount val="8"/>
                      <c:pt idx="0">
                        <c:v>67.672535893727726</c:v>
                      </c:pt>
                      <c:pt idx="1">
                        <c:v>64.414106622414963</c:v>
                      </c:pt>
                      <c:pt idx="2">
                        <c:v>60.78765334718782</c:v>
                      </c:pt>
                      <c:pt idx="3">
                        <c:v>59.015014166017345</c:v>
                      </c:pt>
                      <c:pt idx="4">
                        <c:v>58.598649636121422</c:v>
                      </c:pt>
                      <c:pt idx="5">
                        <c:v>58.322248613094409</c:v>
                      </c:pt>
                      <c:pt idx="6">
                        <c:v>57.786306828355229</c:v>
                      </c:pt>
                      <c:pt idx="7">
                        <c:v>55.608764444143929</c:v>
                      </c:pt>
                    </c:numCache>
                  </c:numRef>
                </c:val>
                <c:smooth val="0"/>
              </c15:ser>
            </c15:filteredLineSeries>
          </c:ext>
        </c:extLst>
      </c:lineChart>
      <c:catAx>
        <c:axId val="90249472"/>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en-US"/>
          </a:p>
        </c:txPr>
        <c:crossAx val="90259456"/>
        <c:crosses val="autoZero"/>
        <c:auto val="1"/>
        <c:lblAlgn val="ctr"/>
        <c:lblOffset val="100"/>
      </c:catAx>
      <c:valAx>
        <c:axId val="90259456"/>
        <c:scaling>
          <c:orientation val="minMax"/>
        </c:scaling>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ja-JP" sz="2000" b="1" i="0" u="none" strike="noStrike" kern="1200" baseline="0">
                    <a:solidFill>
                      <a:schemeClr val="tx1">
                        <a:lumMod val="65000"/>
                        <a:lumOff val="35000"/>
                      </a:schemeClr>
                    </a:solidFill>
                    <a:latin typeface="HGPｺﾞｼｯｸM" panose="020B0600000000000000" pitchFamily="50" charset="-128"/>
                    <a:ea typeface="HGPｺﾞｼｯｸM" panose="020B0600000000000000" pitchFamily="50" charset="-128"/>
                    <a:cs typeface="+mn-cs"/>
                  </a:defRPr>
                </a:pPr>
                <a:r>
                  <a:rPr lang="ja-JP" altLang="en-US" sz="2000" b="1" dirty="0" smtClean="0">
                    <a:latin typeface="HGPｺﾞｼｯｸM" panose="020B0600000000000000" pitchFamily="50" charset="-128"/>
                    <a:ea typeface="HGPｺﾞｼｯｸM" panose="020B0600000000000000" pitchFamily="50" charset="-128"/>
                  </a:rPr>
                  <a:t>人口</a:t>
                </a:r>
                <a:endParaRPr lang="en-US" altLang="ja-JP" sz="2000" b="1" dirty="0" smtClean="0">
                  <a:latin typeface="HGPｺﾞｼｯｸM" panose="020B0600000000000000" pitchFamily="50" charset="-128"/>
                  <a:ea typeface="HGPｺﾞｼｯｸM" panose="020B0600000000000000" pitchFamily="50" charset="-128"/>
                </a:endParaRPr>
              </a:p>
            </c:rich>
          </c:tx>
          <c:layout>
            <c:manualLayout>
              <c:xMode val="edge"/>
              <c:yMode val="edge"/>
              <c:x val="7.6927031748245486E-2"/>
              <c:y val="0.39647902369822158"/>
            </c:manualLayout>
          </c:layout>
          <c:spPr>
            <a:noFill/>
            <a:ln>
              <a:noFill/>
            </a:ln>
            <a:effectLst/>
          </c:spPr>
        </c:title>
        <c:numFmt formatCode="General" sourceLinked="1"/>
        <c:majorTickMark val="none"/>
        <c:tickLblPos val="nextTo"/>
        <c:spPr>
          <a:noFill/>
          <a:ln>
            <a:noFill/>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en-US"/>
          </a:p>
        </c:txPr>
        <c:crossAx val="90249472"/>
        <c:crosses val="autoZero"/>
        <c:crossBetween val="between"/>
        <c:dispUnits>
          <c:builtInUnit val="tenThousands"/>
          <c:dispUnitsLbl>
            <c:layout>
              <c:manualLayout>
                <c:xMode val="edge"/>
                <c:yMode val="edge"/>
                <c:x val="7.7051392498177412E-2"/>
                <c:y val="1.0397891113259387E-2"/>
              </c:manualLayout>
            </c:layout>
            <c:tx>
              <c:rich>
                <a:bodyPr rot="-5400000" spcFirstLastPara="1" vertOverflow="ellipsis" vert="horz" wrap="square" anchor="ctr" anchorCtr="1"/>
                <a:lstStyle/>
                <a:p>
                  <a:pPr>
                    <a:defRPr lang="ja-JP" sz="1330" b="0" i="0" u="none" strike="noStrike" kern="1200" baseline="0">
                      <a:solidFill>
                        <a:schemeClr val="tx1">
                          <a:lumMod val="65000"/>
                          <a:lumOff val="35000"/>
                        </a:schemeClr>
                      </a:solidFill>
                      <a:latin typeface="+mn-lt"/>
                      <a:ea typeface="+mn-ea"/>
                      <a:cs typeface="+mn-cs"/>
                    </a:defRPr>
                  </a:pPr>
                  <a:r>
                    <a:rPr lang="ja-JP" altLang="en-US" dirty="0" smtClean="0"/>
                    <a:t>万人</a:t>
                  </a:r>
                  <a:endParaRPr lang="ja-JP" altLang="en-US" dirty="0"/>
                </a:p>
              </c:rich>
            </c:tx>
            <c:spPr>
              <a:noFill/>
              <a:ln>
                <a:noFill/>
              </a:ln>
              <a:effectLst/>
            </c:spPr>
          </c:dispUnitsLbl>
        </c:dispUnits>
      </c:valAx>
      <c:catAx>
        <c:axId val="90261760"/>
        <c:scaling>
          <c:orientation val="minMax"/>
        </c:scaling>
        <c:delete val="1"/>
        <c:axPos val="b"/>
        <c:numFmt formatCode="General" sourceLinked="1"/>
        <c:majorTickMark val="none"/>
        <c:tickLblPos val="none"/>
        <c:crossAx val="90275840"/>
        <c:crosses val="autoZero"/>
        <c:auto val="1"/>
        <c:lblAlgn val="ctr"/>
        <c:lblOffset val="100"/>
      </c:catAx>
      <c:valAx>
        <c:axId val="90275840"/>
        <c:scaling>
          <c:orientation val="minMax"/>
        </c:scaling>
        <c:axPos val="r"/>
        <c:title>
          <c:tx>
            <c:rich>
              <a:bodyPr rot="-5400000" spcFirstLastPara="1" vertOverflow="ellipsis" vert="horz" wrap="square" anchor="ctr" anchorCtr="1"/>
              <a:lstStyle/>
              <a:p>
                <a:pPr>
                  <a:defRPr lang="ja-JP" sz="1330" b="0" i="0" u="none" strike="noStrike" kern="1200" baseline="0">
                    <a:solidFill>
                      <a:schemeClr val="tx1">
                        <a:lumMod val="65000"/>
                        <a:lumOff val="35000"/>
                      </a:schemeClr>
                    </a:solidFill>
                    <a:latin typeface="+mn-lt"/>
                    <a:ea typeface="+mn-ea"/>
                    <a:cs typeface="+mn-cs"/>
                  </a:defRPr>
                </a:pPr>
                <a:r>
                  <a:rPr lang="ja-JP" altLang="en-US" sz="2400" dirty="0" smtClean="0">
                    <a:latin typeface="HGPｺﾞｼｯｸE" panose="020B0900000000000000" pitchFamily="50" charset="-128"/>
                    <a:ea typeface="HGPｺﾞｼｯｸE" panose="020B0900000000000000" pitchFamily="50" charset="-128"/>
                  </a:rPr>
                  <a:t>高齢者割合</a:t>
                </a:r>
                <a:endParaRPr lang="ja-JP" altLang="en-US" sz="2400" dirty="0">
                  <a:latin typeface="HGPｺﾞｼｯｸE" panose="020B0900000000000000" pitchFamily="50" charset="-128"/>
                  <a:ea typeface="HGPｺﾞｼｯｸE" panose="020B0900000000000000" pitchFamily="50" charset="-128"/>
                </a:endParaRPr>
              </a:p>
            </c:rich>
          </c:tx>
          <c:layout/>
          <c:spPr>
            <a:noFill/>
            <a:ln>
              <a:noFill/>
            </a:ln>
            <a:effectLst/>
          </c:spPr>
        </c:title>
        <c:numFmt formatCode="General" sourceLinked="1"/>
        <c:majorTickMark val="none"/>
        <c:tickLblPos val="nextTo"/>
        <c:spPr>
          <a:noFill/>
          <a:ln>
            <a:noFill/>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en-US"/>
          </a:p>
        </c:txPr>
        <c:crossAx val="90261760"/>
        <c:crosses val="max"/>
        <c:crossBetween val="between"/>
      </c:valAx>
      <c:spPr>
        <a:noFill/>
        <a:ln>
          <a:noFill/>
        </a:ln>
        <a:effectLst/>
      </c:spPr>
    </c:plotArea>
    <c:plotVisOnly val="1"/>
    <c:dispBlanksAs val="gap"/>
  </c:chart>
  <c:spPr>
    <a:noFill/>
    <a:ln>
      <a:noFill/>
    </a:ln>
    <a:effectLst/>
  </c:spPr>
  <c:txPr>
    <a:bodyPr/>
    <a:lstStyle/>
    <a:p>
      <a:pPr>
        <a:defRPr/>
      </a:pPr>
      <a:endParaRPr lang="en-US"/>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lang val="en-US"/>
  <c:chart>
    <c:title>
      <c:tx>
        <c:rich>
          <a:bodyPr rot="0" spcFirstLastPara="1" vertOverflow="ellipsis" vert="horz" wrap="square" anchor="ctr" anchorCtr="1"/>
          <a:lstStyle/>
          <a:p>
            <a:pPr>
              <a:defRPr lang="ja-JP" sz="1800" b="0" i="0" u="none" strike="noStrike" kern="1200" spc="0" baseline="0">
                <a:solidFill>
                  <a:schemeClr val="tx1"/>
                </a:solidFill>
                <a:latin typeface="HGP創英角ｺﾞｼｯｸUB" panose="020B0900000000000000" pitchFamily="50" charset="-128"/>
                <a:ea typeface="HGP創英角ｺﾞｼｯｸUB" panose="020B0900000000000000" pitchFamily="50" charset="-128"/>
                <a:cs typeface="+mn-cs"/>
              </a:defRPr>
            </a:pPr>
            <a:r>
              <a:rPr lang="ja-JP" sz="2400" dirty="0">
                <a:latin typeface="HGPｺﾞｼｯｸE" panose="020B0900000000000000" pitchFamily="50" charset="-128"/>
                <a:ea typeface="HGPｺﾞｼｯｸE" panose="020B0900000000000000" pitchFamily="50" charset="-128"/>
              </a:rPr>
              <a:t>街並みを損ねる空き店舗や</a:t>
            </a:r>
            <a:r>
              <a:rPr lang="ja-JP" sz="2400" dirty="0" smtClean="0">
                <a:latin typeface="HGPｺﾞｼｯｸE" panose="020B0900000000000000" pitchFamily="50" charset="-128"/>
                <a:ea typeface="HGPｺﾞｼｯｸE" panose="020B0900000000000000" pitchFamily="50" charset="-128"/>
              </a:rPr>
              <a:t>駐車場化</a:t>
            </a:r>
            <a:r>
              <a:rPr lang="ja-JP" altLang="en-US" sz="2400" dirty="0" smtClean="0">
                <a:latin typeface="HGPｺﾞｼｯｸE" panose="020B0900000000000000" pitchFamily="50" charset="-128"/>
                <a:ea typeface="HGPｺﾞｼｯｸE" panose="020B0900000000000000" pitchFamily="50" charset="-128"/>
              </a:rPr>
              <a:t>をどう思うか？</a:t>
            </a:r>
            <a:endParaRPr lang="ja-JP" sz="2400" dirty="0">
              <a:latin typeface="HGPｺﾞｼｯｸE" panose="020B0900000000000000" pitchFamily="50" charset="-128"/>
              <a:ea typeface="HGPｺﾞｼｯｸE" panose="020B0900000000000000" pitchFamily="50" charset="-128"/>
            </a:endParaRPr>
          </a:p>
        </c:rich>
      </c:tx>
      <c:layout>
        <c:manualLayout>
          <c:xMode val="edge"/>
          <c:yMode val="edge"/>
          <c:x val="0.12105098052975508"/>
          <c:y val="1.1206138775763753E-2"/>
        </c:manualLayout>
      </c:layout>
      <c:spPr>
        <a:noFill/>
        <a:ln>
          <a:noFill/>
        </a:ln>
        <a:effectLst/>
      </c:spPr>
    </c:title>
    <c:plotArea>
      <c:layout/>
      <c:pieChart>
        <c:varyColors val="1"/>
        <c:ser>
          <c:idx val="0"/>
          <c:order val="0"/>
          <c:dPt>
            <c:idx val="0"/>
            <c:spPr>
              <a:solidFill>
                <a:schemeClr val="accent1"/>
              </a:solidFill>
              <a:ln w="19050">
                <a:solidFill>
                  <a:schemeClr val="lt1"/>
                </a:solidFill>
              </a:ln>
              <a:effectLst/>
            </c:spPr>
          </c:dPt>
          <c:dPt>
            <c:idx val="1"/>
            <c:spPr>
              <a:solidFill>
                <a:schemeClr val="accent2"/>
              </a:solidFill>
              <a:ln w="19050">
                <a:solidFill>
                  <a:schemeClr val="lt1"/>
                </a:solidFill>
              </a:ln>
              <a:effectLst/>
            </c:spPr>
          </c:dPt>
          <c:dPt>
            <c:idx val="2"/>
            <c:spPr>
              <a:solidFill>
                <a:schemeClr val="accent3"/>
              </a:solidFill>
              <a:ln w="19050">
                <a:solidFill>
                  <a:schemeClr val="lt1"/>
                </a:solidFill>
              </a:ln>
              <a:effectLst/>
            </c:spPr>
          </c:dPt>
          <c:dPt>
            <c:idx val="3"/>
            <c:spPr>
              <a:solidFill>
                <a:schemeClr val="accent4"/>
              </a:solidFill>
              <a:ln w="19050">
                <a:solidFill>
                  <a:schemeClr val="lt1"/>
                </a:solidFill>
              </a:ln>
              <a:effectLst/>
            </c:spPr>
          </c:dPt>
          <c:dPt>
            <c:idx val="4"/>
            <c:spPr>
              <a:solidFill>
                <a:schemeClr val="accent5"/>
              </a:solidFill>
              <a:ln w="19050">
                <a:solidFill>
                  <a:schemeClr val="lt1"/>
                </a:solidFill>
              </a:ln>
              <a:effectLst/>
            </c:spPr>
          </c:dPt>
          <c:dLbls>
            <c:dLbl>
              <c:idx val="0"/>
              <c:layout>
                <c:manualLayout>
                  <c:x val="-8.1771683807843193E-2"/>
                  <c:y val="-0.16992729095685558"/>
                </c:manualLayout>
              </c:layout>
              <c:spPr>
                <a:noFill/>
                <a:ln>
                  <a:noFill/>
                </a:ln>
                <a:effectLst/>
              </c:spPr>
              <c:txPr>
                <a:bodyPr rot="0" spcFirstLastPara="1" vertOverflow="ellipsis" vert="horz" wrap="square" anchor="ctr" anchorCtr="1"/>
                <a:lstStyle/>
                <a:p>
                  <a:pPr>
                    <a:defRPr lang="ja-JP" sz="2000" b="0" i="0" u="none" strike="noStrike" kern="1200" baseline="0">
                      <a:solidFill>
                        <a:schemeClr val="bg1"/>
                      </a:solidFill>
                      <a:latin typeface="HGP創英角ｺﾞｼｯｸUB" panose="020B0900000000000000" pitchFamily="50" charset="-128"/>
                      <a:ea typeface="HGP創英角ｺﾞｼｯｸUB" panose="020B0900000000000000" pitchFamily="50" charset="-128"/>
                      <a:cs typeface="+mn-cs"/>
                    </a:defRPr>
                  </a:pPr>
                  <a:endParaRPr lang="en-US"/>
                </a:p>
              </c:txPr>
              <c:showCatName val="1"/>
              <c:showPercent val="1"/>
              <c:extLst>
                <c:ext xmlns:c15="http://schemas.microsoft.com/office/drawing/2012/chart" uri="{CE6537A1-D6FC-4f65-9D91-7224C49458BB}">
                  <c15:layout>
                    <c:manualLayout>
                      <c:w val="0.52286548730543336"/>
                      <c:h val="0.19627920914123603"/>
                    </c:manualLayout>
                  </c15:layout>
                </c:ext>
              </c:extLst>
            </c:dLbl>
            <c:dLbl>
              <c:idx val="1"/>
              <c:layout>
                <c:manualLayout>
                  <c:x val="0.15140556939564209"/>
                  <c:y val="0.13753323319013941"/>
                </c:manualLayout>
              </c:layout>
              <c:spPr>
                <a:noFill/>
                <a:ln>
                  <a:noFill/>
                </a:ln>
                <a:effectLst/>
              </c:spPr>
              <c:txPr>
                <a:bodyPr rot="0" spcFirstLastPara="1" vertOverflow="ellipsis" vert="horz" wrap="square" anchor="ctr" anchorCtr="1"/>
                <a:lstStyle/>
                <a:p>
                  <a:pPr>
                    <a:defRPr lang="ja-JP" sz="2000" b="0" i="0" u="none" strike="noStrike" kern="1200" baseline="0">
                      <a:solidFill>
                        <a:schemeClr val="bg1"/>
                      </a:solidFill>
                      <a:latin typeface="HGP創英角ｺﾞｼｯｸUB" panose="020B0900000000000000" pitchFamily="50" charset="-128"/>
                      <a:ea typeface="HGP創英角ｺﾞｼｯｸUB" panose="020B0900000000000000" pitchFamily="50" charset="-128"/>
                      <a:cs typeface="+mn-cs"/>
                    </a:defRPr>
                  </a:pPr>
                  <a:endParaRPr lang="en-US"/>
                </a:p>
              </c:txPr>
              <c:showCatName val="1"/>
              <c:showPercent val="1"/>
              <c:extLst>
                <c:ext xmlns:c15="http://schemas.microsoft.com/office/drawing/2012/chart" uri="{CE6537A1-D6FC-4f65-9D91-7224C49458BB}">
                  <c15:layout>
                    <c:manualLayout>
                      <c:w val="0.26719474275066502"/>
                      <c:h val="0.19624185023224139"/>
                    </c:manualLayout>
                  </c15:layout>
                </c:ext>
              </c:extLst>
            </c:dLbl>
            <c:dLbl>
              <c:idx val="2"/>
              <c:layout>
                <c:manualLayout>
                  <c:x val="2.6524511990750257E-3"/>
                  <c:y val="0.24512775615865556"/>
                </c:manualLayout>
              </c:layout>
              <c:spPr>
                <a:noFill/>
                <a:ln>
                  <a:noFill/>
                </a:ln>
                <a:effectLst/>
              </c:spPr>
              <c:txPr>
                <a:bodyPr rot="0" spcFirstLastPara="1" vertOverflow="ellipsis" vert="horz" wrap="square" anchor="ctr" anchorCtr="1"/>
                <a:lstStyle/>
                <a:p>
                  <a:pPr>
                    <a:defRPr lang="ja-JP" sz="2000" b="0" i="0" u="none" strike="noStrike" kern="1200" baseline="0">
                      <a:ln>
                        <a:solidFill>
                          <a:schemeClr val="accent3">
                            <a:lumMod val="50000"/>
                          </a:schemeClr>
                        </a:solidFill>
                      </a:ln>
                      <a:solidFill>
                        <a:schemeClr val="accent3"/>
                      </a:solidFill>
                      <a:latin typeface="HGP創英角ｺﾞｼｯｸUB" panose="020B0900000000000000" pitchFamily="50" charset="-128"/>
                      <a:ea typeface="HGP創英角ｺﾞｼｯｸUB" panose="020B0900000000000000" pitchFamily="50" charset="-128"/>
                      <a:cs typeface="+mn-cs"/>
                    </a:defRPr>
                  </a:pPr>
                  <a:endParaRPr lang="en-US"/>
                </a:p>
              </c:txPr>
              <c:showCatName val="1"/>
              <c:showPercent val="1"/>
              <c:extLst>
                <c:ext xmlns:c15="http://schemas.microsoft.com/office/drawing/2012/chart" uri="{CE6537A1-D6FC-4f65-9D91-7224C49458BB}">
                  <c15:layout>
                    <c:manualLayout>
                      <c:w val="0.45103595971950017"/>
                      <c:h val="0.17641828377093904"/>
                    </c:manualLayout>
                  </c15:layout>
                </c:ext>
              </c:extLst>
            </c:dLbl>
            <c:dLbl>
              <c:idx val="3"/>
              <c:layout>
                <c:manualLayout>
                  <c:x val="-0.14428029182811117"/>
                  <c:y val="8.2798806396216951E-2"/>
                </c:manualLayout>
              </c:layout>
              <c:tx>
                <c:rich>
                  <a:bodyPr rot="0" spcFirstLastPara="1" vertOverflow="ellipsis" vert="horz" wrap="square" anchor="ctr" anchorCtr="1"/>
                  <a:lstStyle/>
                  <a:p>
                    <a:pPr>
                      <a:defRPr lang="ja-JP" sz="2000" b="0" i="0" u="none" strike="noStrike" kern="1200" baseline="0">
                        <a:ln>
                          <a:solidFill>
                            <a:schemeClr val="accent4">
                              <a:lumMod val="50000"/>
                            </a:schemeClr>
                          </a:solidFill>
                        </a:ln>
                        <a:solidFill>
                          <a:schemeClr val="tx1"/>
                        </a:solidFill>
                        <a:latin typeface="HGP創英角ｺﾞｼｯｸUB" panose="020B0900000000000000" pitchFamily="50" charset="-128"/>
                        <a:ea typeface="HGP創英角ｺﾞｼｯｸUB" panose="020B0900000000000000" pitchFamily="50" charset="-128"/>
                        <a:cs typeface="+mn-cs"/>
                      </a:defRPr>
                    </a:pPr>
                    <a:fld id="{7316DA96-294E-4215-8B95-66EF2385754E}" type="CATEGORYNAME">
                      <a:rPr lang="ja-JP" altLang="en-US">
                        <a:ln>
                          <a:solidFill>
                            <a:schemeClr val="accent4">
                              <a:lumMod val="50000"/>
                            </a:schemeClr>
                          </a:solidFill>
                        </a:ln>
                        <a:solidFill>
                          <a:schemeClr val="accent4"/>
                        </a:solidFill>
                      </a:rPr>
                      <a:pPr>
                        <a:defRPr lang="ja-JP" sz="2000" b="0" i="0" u="none" strike="noStrike" kern="1200" baseline="0">
                          <a:ln>
                            <a:solidFill>
                              <a:schemeClr val="accent4">
                                <a:lumMod val="50000"/>
                              </a:schemeClr>
                            </a:solidFill>
                          </a:ln>
                          <a:solidFill>
                            <a:schemeClr val="tx1"/>
                          </a:solidFill>
                          <a:latin typeface="HGP創英角ｺﾞｼｯｸUB" panose="020B0900000000000000" pitchFamily="50" charset="-128"/>
                          <a:ea typeface="HGP創英角ｺﾞｼｯｸUB" panose="020B0900000000000000" pitchFamily="50" charset="-128"/>
                          <a:cs typeface="+mn-cs"/>
                        </a:defRPr>
                      </a:pPr>
                      <a:t>[分類名]</a:t>
                    </a:fld>
                    <a:r>
                      <a:rPr lang="ja-JP" altLang="en-US" baseline="0" dirty="0">
                        <a:ln>
                          <a:solidFill>
                            <a:schemeClr val="accent4">
                              <a:lumMod val="50000"/>
                            </a:schemeClr>
                          </a:solidFill>
                        </a:ln>
                      </a:rPr>
                      <a:t>
</a:t>
                    </a:r>
                    <a:fld id="{1B4BB453-81E1-445E-BE27-0CE3B1BFD32F}" type="PERCENTAGE">
                      <a:rPr lang="en-US" altLang="ja-JP" baseline="0">
                        <a:ln>
                          <a:solidFill>
                            <a:schemeClr val="accent4">
                              <a:lumMod val="50000"/>
                            </a:schemeClr>
                          </a:solidFill>
                        </a:ln>
                        <a:solidFill>
                          <a:schemeClr val="accent4"/>
                        </a:solidFill>
                      </a:rPr>
                      <a:pPr>
                        <a:defRPr lang="ja-JP" sz="2000" b="0" i="0" u="none" strike="noStrike" kern="1200" baseline="0">
                          <a:ln>
                            <a:solidFill>
                              <a:schemeClr val="accent4">
                                <a:lumMod val="50000"/>
                              </a:schemeClr>
                            </a:solidFill>
                          </a:ln>
                          <a:solidFill>
                            <a:schemeClr val="tx1"/>
                          </a:solidFill>
                          <a:latin typeface="HGP創英角ｺﾞｼｯｸUB" panose="020B0900000000000000" pitchFamily="50" charset="-128"/>
                          <a:ea typeface="HGP創英角ｺﾞｼｯｸUB" panose="020B0900000000000000" pitchFamily="50" charset="-128"/>
                          <a:cs typeface="+mn-cs"/>
                        </a:defRPr>
                      </a:pPr>
                      <a:t>[パーセンテージ]</a:t>
                    </a:fld>
                    <a:endParaRPr lang="ja-JP" altLang="en-US" baseline="0" dirty="0">
                      <a:ln>
                        <a:solidFill>
                          <a:schemeClr val="accent4">
                            <a:lumMod val="50000"/>
                          </a:schemeClr>
                        </a:solidFill>
                      </a:ln>
                    </a:endParaRPr>
                  </a:p>
                </c:rich>
              </c:tx>
              <c:spPr>
                <a:noFill/>
                <a:ln>
                  <a:noFill/>
                </a:ln>
                <a:effectLst/>
              </c:spPr>
              <c:showCatName val="1"/>
              <c:showPercent val="1"/>
              <c:extLst>
                <c:ext xmlns:c15="http://schemas.microsoft.com/office/drawing/2012/chart" uri="{CE6537A1-D6FC-4f65-9D91-7224C49458BB}">
                  <c15:layout>
                    <c:manualLayout>
                      <c:w val="0.30912982056898625"/>
                      <c:h val="0.1470112502931773"/>
                    </c:manualLayout>
                  </c15:layout>
                  <c15:dlblFieldTable/>
                  <c15:showDataLabelsRange val="0"/>
                </c:ext>
              </c:extLst>
            </c:dLbl>
            <c:dLbl>
              <c:idx val="4"/>
              <c:layout>
                <c:manualLayout>
                  <c:x val="0.1199164832924814"/>
                  <c:y val="8.6119264729057621E-2"/>
                </c:manualLayout>
              </c:layout>
              <c:spPr>
                <a:noFill/>
                <a:ln>
                  <a:noFill/>
                </a:ln>
                <a:effectLst/>
              </c:spPr>
              <c:txPr>
                <a:bodyPr rot="0" spcFirstLastPara="1" vertOverflow="ellipsis" vert="horz" wrap="square" anchor="ctr" anchorCtr="1"/>
                <a:lstStyle/>
                <a:p>
                  <a:pPr>
                    <a:defRPr lang="ja-JP" sz="2000" b="0" i="0" u="none" strike="noStrike" kern="1200" baseline="0">
                      <a:ln>
                        <a:solidFill>
                          <a:schemeClr val="accent5">
                            <a:lumMod val="50000"/>
                          </a:schemeClr>
                        </a:solidFill>
                      </a:ln>
                      <a:solidFill>
                        <a:schemeClr val="accent5"/>
                      </a:solidFill>
                      <a:latin typeface="HGP創英角ｺﾞｼｯｸUB" panose="020B0900000000000000" pitchFamily="50" charset="-128"/>
                      <a:ea typeface="HGP創英角ｺﾞｼｯｸUB" panose="020B0900000000000000" pitchFamily="50" charset="-128"/>
                      <a:cs typeface="+mn-cs"/>
                    </a:defRPr>
                  </a:pPr>
                  <a:endParaRPr lang="en-US"/>
                </a:p>
              </c:txPr>
              <c:showCatName val="1"/>
              <c:showPercent val="1"/>
              <c:extLst>
                <c:ext xmlns:c15="http://schemas.microsoft.com/office/drawing/2012/chart" uri="{CE6537A1-D6FC-4f65-9D91-7224C49458BB}">
                  <c15:layout>
                    <c:manualLayout>
                      <c:w val="0.21484854712507706"/>
                      <c:h val="0.14944847948993323"/>
                    </c:manualLayout>
                  </c15:layout>
                </c:ext>
              </c:extLst>
            </c:dLbl>
            <c:spPr>
              <a:noFill/>
              <a:ln>
                <a:noFill/>
              </a:ln>
              <a:effectLst/>
            </c:spPr>
            <c:txPr>
              <a:bodyPr rot="0" spcFirstLastPara="1" vertOverflow="ellipsis" vert="horz" wrap="square" anchor="ctr" anchorCtr="1"/>
              <a:lstStyle/>
              <a:p>
                <a:pPr>
                  <a:defRPr lang="ja-JP" sz="2000" b="0" i="0" u="none" strike="noStrike" kern="1200" baseline="0">
                    <a:solidFill>
                      <a:schemeClr val="tx1"/>
                    </a:solidFill>
                    <a:latin typeface="HGP創英角ｺﾞｼｯｸUB" panose="020B0900000000000000" pitchFamily="50" charset="-128"/>
                    <a:ea typeface="HGP創英角ｺﾞｼｯｸUB" panose="020B0900000000000000" pitchFamily="50" charset="-128"/>
                    <a:cs typeface="+mn-cs"/>
                  </a:defRPr>
                </a:pPr>
                <a:endParaRPr lang="en-US"/>
              </a:p>
            </c:txPr>
            <c:showCatName val="1"/>
            <c:showPercent val="1"/>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Sheet1!$B$20:$B$24</c:f>
              <c:strCache>
                <c:ptCount val="5"/>
                <c:pt idx="0">
                  <c:v>かなり問題</c:v>
                </c:pt>
                <c:pt idx="1">
                  <c:v>やや問題</c:v>
                </c:pt>
                <c:pt idx="2">
                  <c:v>問題だと思わない</c:v>
                </c:pt>
                <c:pt idx="3">
                  <c:v>分からない</c:v>
                </c:pt>
                <c:pt idx="4">
                  <c:v>不明</c:v>
                </c:pt>
              </c:strCache>
              <c:extLst>
                <c:ext xmlns:c15="http://schemas.microsoft.com/office/drawing/2012/chart" uri="{02D57815-91ED-43cb-92C2-25804820EDAC}">
                  <c15:fullRef>
                    <c15:sqref>Sheet1!$A$20:$B$24</c15:sqref>
                  </c15:fullRef>
                  <c15:levelRef>
                    <c15:sqref>Sheet1!$B$20:$B$24</c15:sqref>
                  </c15:levelRef>
                </c:ext>
              </c:extLst>
            </c:strRef>
          </c:cat>
          <c:val>
            <c:numRef>
              <c:f>Sheet1!$D$20:$D$24</c:f>
              <c:numCache>
                <c:formatCode>0.00%</c:formatCode>
                <c:ptCount val="5"/>
                <c:pt idx="0">
                  <c:v>0.66500000000000015</c:v>
                </c:pt>
                <c:pt idx="1">
                  <c:v>0.253</c:v>
                </c:pt>
                <c:pt idx="2">
                  <c:v>5.1000000000000004E-2</c:v>
                </c:pt>
                <c:pt idx="3">
                  <c:v>2.1000000000000005E-2</c:v>
                </c:pt>
                <c:pt idx="4">
                  <c:v>1.0999999999999998E-2</c:v>
                </c:pt>
              </c:numCache>
            </c:numRef>
          </c:val>
        </c:ser>
        <c:dLbls>
          <c:showCatName val="1"/>
          <c:showPercent val="1"/>
        </c:dLbls>
        <c:firstSliceAng val="0"/>
      </c:pieChart>
      <c:spPr>
        <a:noFill/>
        <a:ln>
          <a:noFill/>
        </a:ln>
        <a:effectLst/>
      </c:spPr>
    </c:plotArea>
    <c:plotVisOnly val="1"/>
    <c:dispBlanksAs val="zero"/>
  </c:chart>
  <c:spPr>
    <a:noFill/>
    <a:ln>
      <a:noFill/>
    </a:ln>
    <a:effectLst/>
  </c:spPr>
  <c:txPr>
    <a:bodyPr/>
    <a:lstStyle/>
    <a:p>
      <a:pPr>
        <a:defRPr>
          <a:solidFill>
            <a:schemeClr val="tx1"/>
          </a:solidFill>
        </a:defRPr>
      </a:pPr>
      <a:endParaRPr lang="en-US"/>
    </a:p>
  </c:tx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lang val="en-US"/>
  <c:chart>
    <c:title>
      <c:tx>
        <c:rich>
          <a:bodyPr rot="0" spcFirstLastPara="1" vertOverflow="ellipsis" vert="horz" wrap="square" anchor="ctr" anchorCtr="1"/>
          <a:lstStyle/>
          <a:p>
            <a:pPr>
              <a:defRPr lang="ja-JP" sz="1400" b="0" i="0" u="none" strike="noStrike" kern="1200" spc="0" baseline="0">
                <a:solidFill>
                  <a:schemeClr val="tx1"/>
                </a:solidFill>
                <a:latin typeface="HGP創英角ｺﾞｼｯｸUB" panose="020B0900000000000000" pitchFamily="50" charset="-128"/>
                <a:ea typeface="HGP創英角ｺﾞｼｯｸUB" panose="020B0900000000000000" pitchFamily="50" charset="-128"/>
                <a:cs typeface="+mn-cs"/>
              </a:defRPr>
            </a:pPr>
            <a:r>
              <a:rPr lang="ja-JP" sz="2400" dirty="0">
                <a:latin typeface="HGPｺﾞｼｯｸE" panose="020B0900000000000000" pitchFamily="50" charset="-128"/>
                <a:ea typeface="HGPｺﾞｼｯｸE" panose="020B0900000000000000" pitchFamily="50" charset="-128"/>
              </a:rPr>
              <a:t>街並みとしての一体性を欠く</a:t>
            </a:r>
            <a:r>
              <a:rPr lang="ja-JP" sz="2400" dirty="0" smtClean="0">
                <a:latin typeface="HGPｺﾞｼｯｸE" panose="020B0900000000000000" pitchFamily="50" charset="-128"/>
                <a:ea typeface="HGPｺﾞｼｯｸE" panose="020B0900000000000000" pitchFamily="50" charset="-128"/>
              </a:rPr>
              <a:t>建物</a:t>
            </a:r>
            <a:r>
              <a:rPr lang="ja-JP" altLang="en-US" sz="2400" dirty="0" smtClean="0">
                <a:latin typeface="HGPｺﾞｼｯｸE" panose="020B0900000000000000" pitchFamily="50" charset="-128"/>
                <a:ea typeface="HGPｺﾞｼｯｸE" panose="020B0900000000000000" pitchFamily="50" charset="-128"/>
              </a:rPr>
              <a:t>ついてどう思うか？</a:t>
            </a:r>
            <a:endParaRPr lang="ja-JP" sz="2400" dirty="0">
              <a:latin typeface="HGPｺﾞｼｯｸE" panose="020B0900000000000000" pitchFamily="50" charset="-128"/>
              <a:ea typeface="HGPｺﾞｼｯｸE" panose="020B0900000000000000" pitchFamily="50" charset="-128"/>
            </a:endParaRPr>
          </a:p>
        </c:rich>
      </c:tx>
      <c:layout>
        <c:manualLayout>
          <c:xMode val="edge"/>
          <c:yMode val="edge"/>
          <c:x val="0.11319637513878401"/>
          <c:y val="1.2146080431153341E-2"/>
        </c:manualLayout>
      </c:layout>
      <c:spPr>
        <a:noFill/>
        <a:ln>
          <a:noFill/>
        </a:ln>
        <a:effectLst/>
      </c:spPr>
    </c:title>
    <c:plotArea>
      <c:layout>
        <c:manualLayout>
          <c:layoutTarget val="inner"/>
          <c:xMode val="edge"/>
          <c:yMode val="edge"/>
          <c:x val="0.14918652650887271"/>
          <c:y val="0.26716135962650511"/>
          <c:w val="0.70162694698225458"/>
          <c:h val="0.6532127626039973"/>
        </c:manualLayout>
      </c:layout>
      <c:pieChart>
        <c:varyColors val="1"/>
        <c:ser>
          <c:idx val="0"/>
          <c:order val="0"/>
          <c:dPt>
            <c:idx val="0"/>
            <c:spPr>
              <a:solidFill>
                <a:schemeClr val="accent1"/>
              </a:solidFill>
              <a:ln w="19050">
                <a:solidFill>
                  <a:schemeClr val="lt1"/>
                </a:solidFill>
              </a:ln>
              <a:effectLst/>
            </c:spPr>
          </c:dPt>
          <c:dPt>
            <c:idx val="1"/>
            <c:spPr>
              <a:solidFill>
                <a:schemeClr val="accent2"/>
              </a:solidFill>
              <a:ln w="19050">
                <a:solidFill>
                  <a:schemeClr val="lt1"/>
                </a:solidFill>
              </a:ln>
              <a:effectLst/>
            </c:spPr>
          </c:dPt>
          <c:dPt>
            <c:idx val="2"/>
            <c:spPr>
              <a:solidFill>
                <a:schemeClr val="accent3"/>
              </a:solidFill>
              <a:ln w="19050">
                <a:solidFill>
                  <a:schemeClr val="lt1"/>
                </a:solidFill>
              </a:ln>
              <a:effectLst/>
            </c:spPr>
          </c:dPt>
          <c:dPt>
            <c:idx val="3"/>
            <c:spPr>
              <a:solidFill>
                <a:schemeClr val="accent4"/>
              </a:solidFill>
              <a:ln w="19050">
                <a:solidFill>
                  <a:schemeClr val="lt1"/>
                </a:solidFill>
              </a:ln>
              <a:effectLst/>
            </c:spPr>
          </c:dPt>
          <c:dPt>
            <c:idx val="4"/>
            <c:spPr>
              <a:solidFill>
                <a:schemeClr val="accent5"/>
              </a:solidFill>
              <a:ln w="19050">
                <a:solidFill>
                  <a:schemeClr val="lt1"/>
                </a:solidFill>
              </a:ln>
              <a:effectLst/>
            </c:spPr>
          </c:dPt>
          <c:dLbls>
            <c:dLbl>
              <c:idx val="0"/>
              <c:layout>
                <c:manualLayout>
                  <c:x val="-0.14872795378770387"/>
                  <c:y val="0.23083233741849693"/>
                </c:manualLayout>
              </c:layout>
              <c:tx>
                <c:rich>
                  <a:bodyPr rot="0" spcFirstLastPara="1" vertOverflow="ellipsis" vert="horz" wrap="square" anchor="ctr" anchorCtr="1"/>
                  <a:lstStyle/>
                  <a:p>
                    <a:pPr>
                      <a:defRPr lang="ja-JP" sz="2000" b="0" i="0" u="none" strike="noStrike" kern="1200" baseline="0">
                        <a:solidFill>
                          <a:schemeClr val="bg1"/>
                        </a:solidFill>
                        <a:latin typeface="HGP創英角ｺﾞｼｯｸUB" panose="020B0900000000000000" pitchFamily="50" charset="-128"/>
                        <a:ea typeface="HGP創英角ｺﾞｼｯｸUB" panose="020B0900000000000000" pitchFamily="50" charset="-128"/>
                        <a:cs typeface="+mn-cs"/>
                      </a:defRPr>
                    </a:pPr>
                    <a:fld id="{D61A3067-6C4C-4BF9-B4FB-5C057EA6A434}" type="CATEGORYNAME">
                      <a:rPr lang="ja-JP" altLang="en-US" sz="2000" smtClean="0">
                        <a:solidFill>
                          <a:schemeClr val="bg1"/>
                        </a:solidFill>
                        <a:latin typeface="HGP創英角ｺﾞｼｯｸUB" panose="020B0900000000000000" pitchFamily="50" charset="-128"/>
                        <a:ea typeface="HGP創英角ｺﾞｼｯｸUB" panose="020B0900000000000000" pitchFamily="50" charset="-128"/>
                      </a:rPr>
                      <a:pPr>
                        <a:defRPr lang="ja-JP" sz="2000" b="0" i="0" u="none" strike="noStrike" kern="1200" baseline="0">
                          <a:solidFill>
                            <a:schemeClr val="bg1"/>
                          </a:solidFill>
                          <a:latin typeface="HGP創英角ｺﾞｼｯｸUB" panose="020B0900000000000000" pitchFamily="50" charset="-128"/>
                          <a:ea typeface="HGP創英角ｺﾞｼｯｸUB" panose="020B0900000000000000" pitchFamily="50" charset="-128"/>
                          <a:cs typeface="+mn-cs"/>
                        </a:defRPr>
                      </a:pPr>
                      <a:t>[分類名]</a:t>
                    </a:fld>
                    <a:endParaRPr lang="ja-JP" altLang="en-US" sz="2000" dirty="0" smtClean="0">
                      <a:solidFill>
                        <a:schemeClr val="bg1"/>
                      </a:solidFill>
                      <a:latin typeface="HGP創英角ｺﾞｼｯｸUB" panose="020B0900000000000000" pitchFamily="50" charset="-128"/>
                      <a:ea typeface="HGP創英角ｺﾞｼｯｸUB" panose="020B0900000000000000" pitchFamily="50" charset="-128"/>
                    </a:endParaRPr>
                  </a:p>
                  <a:p>
                    <a:pPr>
                      <a:defRPr lang="ja-JP" sz="2000" b="0" i="0" u="none" strike="noStrike" kern="1200" baseline="0">
                        <a:solidFill>
                          <a:schemeClr val="bg1"/>
                        </a:solidFill>
                        <a:latin typeface="HGP創英角ｺﾞｼｯｸUB" panose="020B0900000000000000" pitchFamily="50" charset="-128"/>
                        <a:ea typeface="HGP創英角ｺﾞｼｯｸUB" panose="020B0900000000000000" pitchFamily="50" charset="-128"/>
                        <a:cs typeface="+mn-cs"/>
                      </a:defRPr>
                    </a:pPr>
                    <a:r>
                      <a:rPr lang="en-US" altLang="ja-JP" dirty="0" smtClean="0">
                        <a:solidFill>
                          <a:schemeClr val="bg1"/>
                        </a:solidFill>
                        <a:latin typeface="HGP創英角ｺﾞｼｯｸUB" panose="020B0900000000000000" pitchFamily="50" charset="-128"/>
                        <a:ea typeface="HGP創英角ｺﾞｼｯｸUB" panose="020B0900000000000000" pitchFamily="50" charset="-128"/>
                      </a:rPr>
                      <a:t>25%</a:t>
                    </a:r>
                  </a:p>
                </c:rich>
              </c:tx>
              <c:spPr>
                <a:noFill/>
                <a:ln>
                  <a:noFill/>
                </a:ln>
                <a:effectLst/>
              </c:spPr>
              <c:showCatName val="1"/>
              <c:showSerName val="1"/>
              <c:showPercent val="1"/>
              <c:extLst>
                <c:ext xmlns:c15="http://schemas.microsoft.com/office/drawing/2012/chart" uri="{CE6537A1-D6FC-4f65-9D91-7224C49458BB}">
                  <c15:layout>
                    <c:manualLayout>
                      <c:w val="0.36790599094853055"/>
                      <c:h val="0.20532544476816006"/>
                    </c:manualLayout>
                  </c15:layout>
                  <c15:dlblFieldTable/>
                  <c15:showDataLabelsRange val="0"/>
                </c:ext>
              </c:extLst>
            </c:dLbl>
            <c:dLbl>
              <c:idx val="1"/>
              <c:layout>
                <c:manualLayout>
                  <c:x val="-6.784082102597018E-2"/>
                  <c:y val="-0.14364471165396334"/>
                </c:manualLayout>
              </c:layout>
              <c:spPr>
                <a:noFill/>
                <a:ln>
                  <a:noFill/>
                </a:ln>
                <a:effectLst/>
              </c:spPr>
              <c:txPr>
                <a:bodyPr rot="0" spcFirstLastPara="1" vertOverflow="ellipsis" vert="horz" wrap="square" anchor="ctr" anchorCtr="1"/>
                <a:lstStyle/>
                <a:p>
                  <a:pPr>
                    <a:defRPr lang="ja-JP" sz="2000" b="0" i="0" u="none" strike="noStrike" kern="1200" baseline="0">
                      <a:solidFill>
                        <a:schemeClr val="bg1"/>
                      </a:solidFill>
                      <a:latin typeface="HGP創英角ｺﾞｼｯｸUB" panose="020B0900000000000000" pitchFamily="50" charset="-128"/>
                      <a:ea typeface="HGP創英角ｺﾞｼｯｸUB" panose="020B0900000000000000" pitchFamily="50" charset="-128"/>
                      <a:cs typeface="+mn-cs"/>
                    </a:defRPr>
                  </a:pPr>
                  <a:endParaRPr lang="en-US"/>
                </a:p>
              </c:txPr>
              <c:showCatName val="1"/>
              <c:showPercent val="1"/>
              <c:extLst>
                <c:ext xmlns:c15="http://schemas.microsoft.com/office/drawing/2012/chart" uri="{CE6537A1-D6FC-4f65-9D91-7224C49458BB}">
                  <c15:layout>
                    <c:manualLayout>
                      <c:w val="0.2452706606323537"/>
                      <c:h val="0.20532544476816006"/>
                    </c:manualLayout>
                  </c15:layout>
                </c:ext>
              </c:extLst>
            </c:dLbl>
            <c:dLbl>
              <c:idx val="2"/>
              <c:layout>
                <c:manualLayout>
                  <c:x val="0.14350942909339848"/>
                  <c:y val="8.1132756850389343E-2"/>
                </c:manualLayout>
              </c:layout>
              <c:tx>
                <c:rich>
                  <a:bodyPr rot="0" spcFirstLastPara="1" vertOverflow="ellipsis" vert="horz" wrap="square" anchor="ctr" anchorCtr="1"/>
                  <a:lstStyle/>
                  <a:p>
                    <a:pPr>
                      <a:defRPr lang="ja-JP" sz="2000" b="0" i="0" u="none" strike="noStrike" kern="1200" baseline="0">
                        <a:solidFill>
                          <a:schemeClr val="bg1"/>
                        </a:solidFill>
                        <a:latin typeface="HGP創英角ｺﾞｼｯｸUB" panose="020B0900000000000000" pitchFamily="50" charset="-128"/>
                        <a:ea typeface="HGP創英角ｺﾞｼｯｸUB" panose="020B0900000000000000" pitchFamily="50" charset="-128"/>
                        <a:cs typeface="+mn-cs"/>
                      </a:defRPr>
                    </a:pPr>
                    <a:fld id="{D8CB0D0C-B11E-4854-9FE2-BA7E2662E035}" type="CATEGORYNAME">
                      <a:rPr lang="ja-JP" altLang="en-US" sz="2000" smtClean="0">
                        <a:solidFill>
                          <a:schemeClr val="bg1"/>
                        </a:solidFill>
                        <a:latin typeface="HGP創英角ｺﾞｼｯｸUB" panose="020B0900000000000000" pitchFamily="50" charset="-128"/>
                        <a:ea typeface="HGP創英角ｺﾞｼｯｸUB" panose="020B0900000000000000" pitchFamily="50" charset="-128"/>
                      </a:rPr>
                      <a:pPr>
                        <a:defRPr lang="ja-JP" sz="2000" b="0" i="0" u="none" strike="noStrike" kern="1200" baseline="0">
                          <a:solidFill>
                            <a:schemeClr val="bg1"/>
                          </a:solidFill>
                          <a:latin typeface="HGP創英角ｺﾞｼｯｸUB" panose="020B0900000000000000" pitchFamily="50" charset="-128"/>
                          <a:ea typeface="HGP創英角ｺﾞｼｯｸUB" panose="020B0900000000000000" pitchFamily="50" charset="-128"/>
                          <a:cs typeface="+mn-cs"/>
                        </a:defRPr>
                      </a:pPr>
                      <a:t>[分類名]</a:t>
                    </a:fld>
                    <a:endParaRPr lang="ja-JP" altLang="en-US" sz="2000" dirty="0" smtClean="0">
                      <a:solidFill>
                        <a:schemeClr val="bg1"/>
                      </a:solidFill>
                      <a:latin typeface="HGP創英角ｺﾞｼｯｸUB" panose="020B0900000000000000" pitchFamily="50" charset="-128"/>
                      <a:ea typeface="HGP創英角ｺﾞｼｯｸUB" panose="020B0900000000000000" pitchFamily="50" charset="-128"/>
                    </a:endParaRPr>
                  </a:p>
                  <a:p>
                    <a:pPr>
                      <a:defRPr lang="ja-JP" sz="2000" b="0" i="0" u="none" strike="noStrike" kern="1200" baseline="0">
                        <a:solidFill>
                          <a:schemeClr val="bg1"/>
                        </a:solidFill>
                        <a:latin typeface="HGP創英角ｺﾞｼｯｸUB" panose="020B0900000000000000" pitchFamily="50" charset="-128"/>
                        <a:ea typeface="HGP創英角ｺﾞｼｯｸUB" panose="020B0900000000000000" pitchFamily="50" charset="-128"/>
                        <a:cs typeface="+mn-cs"/>
                      </a:defRPr>
                    </a:pPr>
                    <a:r>
                      <a:rPr lang="en-US" altLang="ja-JP" dirty="0" smtClean="0">
                        <a:solidFill>
                          <a:schemeClr val="bg1"/>
                        </a:solidFill>
                        <a:latin typeface="HGP創英角ｺﾞｼｯｸUB" panose="020B0900000000000000" pitchFamily="50" charset="-128"/>
                        <a:ea typeface="HGP創英角ｺﾞｼｯｸUB" panose="020B0900000000000000" pitchFamily="50" charset="-128"/>
                      </a:rPr>
                      <a:t>21%</a:t>
                    </a:r>
                  </a:p>
                </c:rich>
              </c:tx>
              <c:spPr>
                <a:noFill/>
                <a:ln>
                  <a:noFill/>
                </a:ln>
                <a:effectLst/>
              </c:spPr>
              <c:showCatName val="1"/>
              <c:showPercent val="1"/>
              <c:extLst>
                <c:ext xmlns:c15="http://schemas.microsoft.com/office/drawing/2012/chart" uri="{CE6537A1-D6FC-4f65-9D91-7224C49458BB}">
                  <c15:layout>
                    <c:manualLayout>
                      <c:w val="0.30279195180219903"/>
                      <c:h val="0.21866598164048215"/>
                    </c:manualLayout>
                  </c15:layout>
                  <c15:dlblFieldTable/>
                  <c15:showDataLabelsRange val="0"/>
                </c:ext>
              </c:extLst>
            </c:dLbl>
            <c:dLbl>
              <c:idx val="3"/>
              <c:layout>
                <c:manualLayout>
                  <c:x val="0"/>
                  <c:y val="-1.8427612421060041E-3"/>
                </c:manualLayout>
              </c:layout>
              <c:spPr>
                <a:noFill/>
                <a:ln>
                  <a:noFill/>
                </a:ln>
                <a:effectLst/>
              </c:spPr>
              <c:txPr>
                <a:bodyPr rot="0" spcFirstLastPara="1" vertOverflow="ellipsis" vert="horz" wrap="square" anchor="ctr" anchorCtr="1"/>
                <a:lstStyle/>
                <a:p>
                  <a:pPr>
                    <a:defRPr lang="ja-JP" sz="2000" b="0" i="0" u="none" strike="noStrike" kern="1200" baseline="0">
                      <a:ln>
                        <a:solidFill>
                          <a:schemeClr val="accent4">
                            <a:lumMod val="50000"/>
                          </a:schemeClr>
                        </a:solidFill>
                      </a:ln>
                      <a:solidFill>
                        <a:schemeClr val="accent4"/>
                      </a:solidFill>
                      <a:latin typeface="HGP創英角ｺﾞｼｯｸUB" panose="020B0900000000000000" pitchFamily="50" charset="-128"/>
                      <a:ea typeface="HGP創英角ｺﾞｼｯｸUB" panose="020B0900000000000000" pitchFamily="50" charset="-128"/>
                      <a:cs typeface="+mn-cs"/>
                    </a:defRPr>
                  </a:pPr>
                  <a:endParaRPr lang="en-US"/>
                </a:p>
              </c:txPr>
              <c:showCatName val="1"/>
              <c:showPercent val="1"/>
              <c:extLst>
                <c:ext xmlns:c15="http://schemas.microsoft.com/office/drawing/2012/chart" uri="{CE6537A1-D6FC-4f65-9D91-7224C49458BB}">
                  <c15:layout>
                    <c:manualLayout>
                      <c:w val="0.25962160354169356"/>
                      <c:h val="0.1360361008289174"/>
                    </c:manualLayout>
                  </c15:layout>
                </c:ext>
              </c:extLst>
            </c:dLbl>
            <c:dLbl>
              <c:idx val="4"/>
              <c:layout>
                <c:manualLayout>
                  <c:x val="0.20662481437255653"/>
                  <c:y val="5.9093263535132966E-2"/>
                </c:manualLayout>
              </c:layout>
              <c:spPr>
                <a:noFill/>
                <a:ln>
                  <a:noFill/>
                </a:ln>
                <a:effectLst/>
              </c:spPr>
              <c:txPr>
                <a:bodyPr rot="0" spcFirstLastPara="1" vertOverflow="ellipsis" vert="horz" wrap="square" anchor="ctr" anchorCtr="1"/>
                <a:lstStyle/>
                <a:p>
                  <a:pPr>
                    <a:defRPr lang="ja-JP" sz="2000" b="0" i="0" u="none" strike="noStrike" kern="1200" baseline="0">
                      <a:ln>
                        <a:solidFill>
                          <a:schemeClr val="accent5">
                            <a:lumMod val="50000"/>
                          </a:schemeClr>
                        </a:solidFill>
                      </a:ln>
                      <a:solidFill>
                        <a:schemeClr val="accent5"/>
                      </a:solidFill>
                      <a:latin typeface="HGP創英角ｺﾞｼｯｸUB" panose="020B0900000000000000" pitchFamily="50" charset="-128"/>
                      <a:ea typeface="HGP創英角ｺﾞｼｯｸUB" panose="020B0900000000000000" pitchFamily="50" charset="-128"/>
                      <a:cs typeface="+mn-cs"/>
                    </a:defRPr>
                  </a:pPr>
                  <a:endParaRPr lang="en-US"/>
                </a:p>
              </c:txPr>
              <c:showCatName val="1"/>
              <c:showPercent val="1"/>
              <c:extLst>
                <c:ext xmlns:c15="http://schemas.microsoft.com/office/drawing/2012/chart" uri="{CE6537A1-D6FC-4f65-9D91-7224C49458BB}">
                  <c15:layout>
                    <c:manualLayout>
                      <c:w val="0.23222434889659022"/>
                      <c:h val="0.16521098602454767"/>
                    </c:manualLayout>
                  </c15:layout>
                </c:ext>
              </c:extLst>
            </c:dLbl>
            <c:spPr>
              <a:noFill/>
              <a:ln>
                <a:noFill/>
              </a:ln>
              <a:effectLst/>
            </c:spPr>
            <c:txPr>
              <a:bodyPr rot="0" spcFirstLastPara="1" vertOverflow="ellipsis" vert="horz" wrap="square" anchor="ctr" anchorCtr="1"/>
              <a:lstStyle/>
              <a:p>
                <a:pPr>
                  <a:defRPr lang="ja-JP" sz="2000" b="0" i="0" u="none" strike="noStrike" kern="1200" baseline="0">
                    <a:solidFill>
                      <a:schemeClr val="tx1"/>
                    </a:solidFill>
                    <a:latin typeface="+mn-ea"/>
                    <a:ea typeface="+mn-ea"/>
                    <a:cs typeface="+mn-cs"/>
                  </a:defRPr>
                </a:pPr>
                <a:endParaRPr lang="en-US"/>
              </a:p>
            </c:txPr>
            <c:showCatName val="1"/>
            <c:showPercent val="1"/>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Sheet1!$B$65:$B$69</c:f>
              <c:strCache>
                <c:ptCount val="5"/>
                <c:pt idx="0">
                  <c:v>かなり問題</c:v>
                </c:pt>
                <c:pt idx="1">
                  <c:v>やや問題</c:v>
                </c:pt>
                <c:pt idx="2">
                  <c:v>問題だと思わない</c:v>
                </c:pt>
                <c:pt idx="3">
                  <c:v>分からない</c:v>
                </c:pt>
                <c:pt idx="4">
                  <c:v>不明</c:v>
                </c:pt>
              </c:strCache>
            </c:strRef>
          </c:cat>
          <c:val>
            <c:numRef>
              <c:f>Sheet1!$D$65:$D$69</c:f>
              <c:numCache>
                <c:formatCode>0.00%</c:formatCode>
                <c:ptCount val="5"/>
                <c:pt idx="0">
                  <c:v>0.25600000000000001</c:v>
                </c:pt>
                <c:pt idx="1">
                  <c:v>0.4290000000000001</c:v>
                </c:pt>
                <c:pt idx="2">
                  <c:v>0.20700000000000002</c:v>
                </c:pt>
                <c:pt idx="3">
                  <c:v>9.7000000000000003E-2</c:v>
                </c:pt>
                <c:pt idx="4">
                  <c:v>1.0999999999999998E-2</c:v>
                </c:pt>
              </c:numCache>
            </c:numRef>
          </c:val>
        </c:ser>
        <c:dLbls>
          <c:showCatName val="1"/>
          <c:showPercent val="1"/>
        </c:dLbls>
        <c:firstSliceAng val="0"/>
      </c:pieChart>
      <c:spPr>
        <a:noFill/>
        <a:ln>
          <a:noFill/>
        </a:ln>
        <a:effectLst/>
      </c:spPr>
    </c:plotArea>
    <c:plotVisOnly val="1"/>
    <c:dispBlanksAs val="zero"/>
  </c:chart>
  <c:spPr>
    <a:noFill/>
    <a:ln>
      <a:noFill/>
    </a:ln>
    <a:effectLst/>
  </c:spPr>
  <c:txPr>
    <a:bodyPr/>
    <a:lstStyle/>
    <a:p>
      <a:pPr>
        <a:defRPr>
          <a:solidFill>
            <a:schemeClr val="tx1"/>
          </a:solidFill>
        </a:defRPr>
      </a:pPr>
      <a:endParaRPr lang="en-US"/>
    </a:p>
  </c:txPr>
  <c:externalData r:id="rId1"/>
</c:chartSpace>
</file>

<file path=ppt/charts/chart12.xml><?xml version="1.0" encoding="utf-8"?>
<c:chartSpace xmlns:c="http://schemas.openxmlformats.org/drawingml/2006/chart" xmlns:a="http://schemas.openxmlformats.org/drawingml/2006/main" xmlns:r="http://schemas.openxmlformats.org/officeDocument/2006/relationships">
  <c:lang val="en-US"/>
  <c:style val="18"/>
  <c:chart>
    <c:title>
      <c:tx>
        <c:rich>
          <a:bodyPr/>
          <a:lstStyle/>
          <a:p>
            <a:pPr>
              <a:defRPr lang="ja-JP"/>
            </a:pPr>
            <a:r>
              <a:rPr lang="ja-JP" altLang="en-US" sz="2400" dirty="0" smtClean="0"/>
              <a:t>観光客数の推移</a:t>
            </a:r>
            <a:endParaRPr lang="ja-JP" altLang="en-US" sz="2400" dirty="0"/>
          </a:p>
        </c:rich>
      </c:tx>
      <c:layout/>
    </c:title>
    <c:plotArea>
      <c:layout/>
      <c:barChart>
        <c:barDir val="col"/>
        <c:grouping val="stacked"/>
        <c:ser>
          <c:idx val="0"/>
          <c:order val="0"/>
          <c:tx>
            <c:strRef>
              <c:f>Sheet1!$A$11</c:f>
              <c:strCache>
                <c:ptCount val="1"/>
                <c:pt idx="0">
                  <c:v>イベント観光客数</c:v>
                </c:pt>
              </c:strCache>
            </c:strRef>
          </c:tx>
          <c:dLbls>
            <c:dLbl>
              <c:idx val="4"/>
              <c:layout>
                <c:manualLayout>
                  <c:x val="-0.22353782396271221"/>
                  <c:y val="2.7417975157347521E-2"/>
                </c:manualLayout>
              </c:layout>
              <c:tx>
                <c:rich>
                  <a:bodyPr wrap="square" lIns="38100" tIns="19050" rIns="38100" bIns="19050" anchor="ctr">
                    <a:noAutofit/>
                  </a:bodyPr>
                  <a:lstStyle/>
                  <a:p>
                    <a:pPr>
                      <a:defRPr lang="ja-JP">
                        <a:ln w="22225">
                          <a:solidFill>
                            <a:schemeClr val="accent1">
                              <a:lumMod val="50000"/>
                            </a:schemeClr>
                          </a:solidFill>
                        </a:ln>
                        <a:solidFill>
                          <a:schemeClr val="accent1">
                            <a:lumMod val="60000"/>
                            <a:lumOff val="40000"/>
                          </a:schemeClr>
                        </a:solidFill>
                      </a:defRPr>
                    </a:pPr>
                    <a:fld id="{42DCBE03-19CA-4045-9685-DC5F804F5386}" type="SERIESNAME">
                      <a:rPr lang="ja-JP" altLang="en-US" sz="2400">
                        <a:ln w="22225">
                          <a:solidFill>
                            <a:schemeClr val="accent1">
                              <a:lumMod val="50000"/>
                            </a:schemeClr>
                          </a:solidFill>
                        </a:ln>
                        <a:solidFill>
                          <a:schemeClr val="accent1">
                            <a:lumMod val="60000"/>
                            <a:lumOff val="40000"/>
                          </a:schemeClr>
                        </a:solidFill>
                        <a:latin typeface="HGP創英角ﾎﾟｯﾌﾟ体" panose="040B0A00000000000000" pitchFamily="50" charset="-128"/>
                        <a:ea typeface="HGP創英角ﾎﾟｯﾌﾟ体" panose="040B0A00000000000000" pitchFamily="50" charset="-128"/>
                      </a:rPr>
                      <a:pPr>
                        <a:defRPr lang="ja-JP">
                          <a:ln w="22225">
                            <a:solidFill>
                              <a:schemeClr val="accent1">
                                <a:lumMod val="50000"/>
                              </a:schemeClr>
                            </a:solidFill>
                          </a:ln>
                          <a:solidFill>
                            <a:schemeClr val="accent1">
                              <a:lumMod val="60000"/>
                              <a:lumOff val="40000"/>
                            </a:schemeClr>
                          </a:solidFill>
                        </a:defRPr>
                      </a:pPr>
                      <a:t>[系列名]</a:t>
                    </a:fld>
                    <a:endParaRPr lang="ja-JP" altLang="en-US"/>
                  </a:p>
                </c:rich>
              </c:tx>
              <c:spPr>
                <a:noFill/>
                <a:ln>
                  <a:noFill/>
                </a:ln>
                <a:effectLst/>
              </c:spPr>
              <c:showSerName val="1"/>
              <c:extLst>
                <c:ext xmlns:c15="http://schemas.microsoft.com/office/drawing/2012/chart" uri="{CE6537A1-D6FC-4f65-9D91-7224C49458BB}">
                  <c15:layout>
                    <c:manualLayout>
                      <c:w val="0.38202780440416179"/>
                      <c:h val="0.20898589953267105"/>
                    </c:manualLayout>
                  </c15:layout>
                  <c15:dlblFieldTable/>
                  <c15:showDataLabelsRange val="0"/>
                </c:ext>
              </c:extLst>
            </c:dLbl>
            <c:delete val="1"/>
            <c:spPr>
              <a:noFill/>
              <a:ln>
                <a:noFill/>
              </a:ln>
              <a:effectLst/>
            </c:spPr>
            <c:txPr>
              <a:bodyPr/>
              <a:lstStyle/>
              <a:p>
                <a:pPr>
                  <a:defRPr lang="ja-JP"/>
                </a:pPr>
                <a:endParaRPr lang="en-US"/>
              </a:p>
            </c:txPr>
            <c:extLst>
              <c:ext xmlns:c15="http://schemas.microsoft.com/office/drawing/2012/chart" uri="{CE6537A1-D6FC-4f65-9D91-7224C49458BB}">
                <c15:showLeaderLines val="0"/>
              </c:ext>
            </c:extLst>
          </c:dLbls>
          <c:cat>
            <c:strRef>
              <c:f>Sheet1!$B$10:$F$10</c:f>
              <c:strCache>
                <c:ptCount val="5"/>
                <c:pt idx="0">
                  <c:v>平成15年</c:v>
                </c:pt>
                <c:pt idx="1">
                  <c:v>16年</c:v>
                </c:pt>
                <c:pt idx="2">
                  <c:v>17年</c:v>
                </c:pt>
                <c:pt idx="3">
                  <c:v>18年</c:v>
                </c:pt>
                <c:pt idx="4">
                  <c:v>19年</c:v>
                </c:pt>
              </c:strCache>
            </c:strRef>
          </c:cat>
          <c:val>
            <c:numRef>
              <c:f>Sheet1!$B$11:$F$11</c:f>
              <c:numCache>
                <c:formatCode>General</c:formatCode>
                <c:ptCount val="5"/>
                <c:pt idx="0">
                  <c:v>1215000</c:v>
                </c:pt>
                <c:pt idx="1">
                  <c:v>835000</c:v>
                </c:pt>
                <c:pt idx="2">
                  <c:v>1070000</c:v>
                </c:pt>
                <c:pt idx="3">
                  <c:v>1005000</c:v>
                </c:pt>
                <c:pt idx="4">
                  <c:v>1185000</c:v>
                </c:pt>
              </c:numCache>
            </c:numRef>
          </c:val>
        </c:ser>
        <c:ser>
          <c:idx val="1"/>
          <c:order val="1"/>
          <c:tx>
            <c:strRef>
              <c:f>Sheet1!$A$12</c:f>
              <c:strCache>
                <c:ptCount val="1"/>
                <c:pt idx="0">
                  <c:v>イベント以外の入り込み数</c:v>
                </c:pt>
              </c:strCache>
            </c:strRef>
          </c:tx>
          <c:dLbls>
            <c:dLbl>
              <c:idx val="4"/>
              <c:layout>
                <c:manualLayout>
                  <c:x val="-0.1261245520523559"/>
                  <c:y val="-6.0930033069484307E-3"/>
                </c:manualLayout>
              </c:layout>
              <c:tx>
                <c:rich>
                  <a:bodyPr wrap="square" lIns="38100" tIns="19050" rIns="38100" bIns="19050" anchor="ctr">
                    <a:noAutofit/>
                  </a:bodyPr>
                  <a:lstStyle/>
                  <a:p>
                    <a:pPr>
                      <a:defRPr lang="ja-JP">
                        <a:ln w="22225">
                          <a:solidFill>
                            <a:schemeClr val="accent2">
                              <a:lumMod val="50000"/>
                            </a:schemeClr>
                          </a:solidFill>
                        </a:ln>
                        <a:solidFill>
                          <a:schemeClr val="accent2">
                            <a:lumMod val="75000"/>
                          </a:schemeClr>
                        </a:solidFill>
                      </a:defRPr>
                    </a:pPr>
                    <a:fld id="{40A6A33A-3A47-4430-840B-02A1CD58F93D}" type="SERIESNAME">
                      <a:rPr lang="ja-JP" altLang="en-US" sz="2400">
                        <a:ln w="22225">
                          <a:solidFill>
                            <a:schemeClr val="accent2">
                              <a:lumMod val="50000"/>
                            </a:schemeClr>
                          </a:solidFill>
                        </a:ln>
                        <a:solidFill>
                          <a:schemeClr val="accent2">
                            <a:lumMod val="75000"/>
                          </a:schemeClr>
                        </a:solidFill>
                        <a:latin typeface="HGP創英角ﾎﾟｯﾌﾟ体" panose="040B0A00000000000000" pitchFamily="50" charset="-128"/>
                        <a:ea typeface="HGP創英角ﾎﾟｯﾌﾟ体" panose="040B0A00000000000000" pitchFamily="50" charset="-128"/>
                      </a:rPr>
                      <a:pPr>
                        <a:defRPr lang="ja-JP">
                          <a:ln w="22225">
                            <a:solidFill>
                              <a:schemeClr val="accent2">
                                <a:lumMod val="50000"/>
                              </a:schemeClr>
                            </a:solidFill>
                          </a:ln>
                          <a:solidFill>
                            <a:schemeClr val="accent2">
                              <a:lumMod val="75000"/>
                            </a:schemeClr>
                          </a:solidFill>
                        </a:defRPr>
                      </a:pPr>
                      <a:t>[系列名]</a:t>
                    </a:fld>
                    <a:endParaRPr lang="ja-JP" altLang="en-US"/>
                  </a:p>
                </c:rich>
              </c:tx>
              <c:spPr>
                <a:noFill/>
                <a:ln>
                  <a:noFill/>
                </a:ln>
                <a:effectLst/>
              </c:spPr>
              <c:showSerName val="1"/>
              <c:extLst>
                <c:ext xmlns:c15="http://schemas.microsoft.com/office/drawing/2012/chart" uri="{CE6537A1-D6FC-4f65-9D91-7224C49458BB}">
                  <c15:layout>
                    <c:manualLayout>
                      <c:w val="0.59666141746524293"/>
                      <c:h val="0.22482739629024959"/>
                    </c:manualLayout>
                  </c15:layout>
                  <c15:dlblFieldTable/>
                  <c15:showDataLabelsRange val="0"/>
                </c:ext>
              </c:extLst>
            </c:dLbl>
            <c:delete val="1"/>
            <c:spPr>
              <a:noFill/>
              <a:ln>
                <a:noFill/>
              </a:ln>
              <a:effectLst/>
            </c:spPr>
            <c:txPr>
              <a:bodyPr/>
              <a:lstStyle/>
              <a:p>
                <a:pPr>
                  <a:defRPr lang="ja-JP"/>
                </a:pPr>
                <a:endParaRPr lang="en-US"/>
              </a:p>
            </c:txPr>
            <c:extLst>
              <c:ext xmlns:c15="http://schemas.microsoft.com/office/drawing/2012/chart" uri="{CE6537A1-D6FC-4f65-9D91-7224C49458BB}">
                <c15:showLeaderLines val="0"/>
              </c:ext>
            </c:extLst>
          </c:dLbls>
          <c:cat>
            <c:strRef>
              <c:f>Sheet1!$B$10:$F$10</c:f>
              <c:strCache>
                <c:ptCount val="5"/>
                <c:pt idx="0">
                  <c:v>平成15年</c:v>
                </c:pt>
                <c:pt idx="1">
                  <c:v>16年</c:v>
                </c:pt>
                <c:pt idx="2">
                  <c:v>17年</c:v>
                </c:pt>
                <c:pt idx="3">
                  <c:v>18年</c:v>
                </c:pt>
                <c:pt idx="4">
                  <c:v>19年</c:v>
                </c:pt>
              </c:strCache>
            </c:strRef>
          </c:cat>
          <c:val>
            <c:numRef>
              <c:f>Sheet1!$B$12:$F$12</c:f>
              <c:numCache>
                <c:formatCode>General</c:formatCode>
                <c:ptCount val="5"/>
                <c:pt idx="0">
                  <c:v>458600</c:v>
                </c:pt>
                <c:pt idx="1">
                  <c:v>564400</c:v>
                </c:pt>
                <c:pt idx="2">
                  <c:v>472300</c:v>
                </c:pt>
                <c:pt idx="3">
                  <c:v>279400</c:v>
                </c:pt>
                <c:pt idx="4">
                  <c:v>317000</c:v>
                </c:pt>
              </c:numCache>
            </c:numRef>
          </c:val>
        </c:ser>
        <c:dLbls/>
        <c:gapWidth val="55"/>
        <c:overlap val="100"/>
        <c:axId val="74120192"/>
        <c:axId val="67613824"/>
      </c:barChart>
      <c:catAx>
        <c:axId val="74120192"/>
        <c:scaling>
          <c:orientation val="minMax"/>
        </c:scaling>
        <c:axPos val="b"/>
        <c:title>
          <c:layout/>
          <c:txPr>
            <a:bodyPr/>
            <a:lstStyle/>
            <a:p>
              <a:pPr>
                <a:defRPr lang="ja-JP"/>
              </a:pPr>
              <a:endParaRPr lang="en-US"/>
            </a:p>
          </c:txPr>
        </c:title>
        <c:numFmt formatCode="General" sourceLinked="0"/>
        <c:majorTickMark val="none"/>
        <c:tickLblPos val="nextTo"/>
        <c:txPr>
          <a:bodyPr/>
          <a:lstStyle/>
          <a:p>
            <a:pPr>
              <a:defRPr lang="ja-JP"/>
            </a:pPr>
            <a:endParaRPr lang="en-US"/>
          </a:p>
        </c:txPr>
        <c:crossAx val="67613824"/>
        <c:crosses val="autoZero"/>
        <c:auto val="1"/>
        <c:lblAlgn val="ctr"/>
        <c:lblOffset val="100"/>
      </c:catAx>
      <c:valAx>
        <c:axId val="67613824"/>
        <c:scaling>
          <c:orientation val="minMax"/>
        </c:scaling>
        <c:axPos val="l"/>
        <c:majorGridlines/>
        <c:title>
          <c:layout/>
          <c:txPr>
            <a:bodyPr/>
            <a:lstStyle/>
            <a:p>
              <a:pPr>
                <a:defRPr lang="ja-JP"/>
              </a:pPr>
              <a:endParaRPr lang="en-US"/>
            </a:p>
          </c:txPr>
        </c:title>
        <c:numFmt formatCode="General" sourceLinked="1"/>
        <c:majorTickMark val="none"/>
        <c:tickLblPos val="nextTo"/>
        <c:txPr>
          <a:bodyPr/>
          <a:lstStyle/>
          <a:p>
            <a:pPr>
              <a:defRPr lang="ja-JP"/>
            </a:pPr>
            <a:endParaRPr lang="en-US"/>
          </a:p>
        </c:txPr>
        <c:crossAx val="74120192"/>
        <c:crosses val="autoZero"/>
        <c:crossBetween val="between"/>
        <c:dispUnits>
          <c:builtInUnit val="tenThousands"/>
          <c:dispUnitsLbl>
            <c:layout/>
            <c:txPr>
              <a:bodyPr/>
              <a:lstStyle/>
              <a:p>
                <a:pPr>
                  <a:defRPr lang="ja-JP"/>
                </a:pPr>
                <a:endParaRPr lang="en-US"/>
              </a:p>
            </c:txPr>
          </c:dispUnitsLbl>
        </c:dispUnits>
      </c:valAx>
    </c:plotArea>
    <c:plotVisOnly val="1"/>
    <c:dispBlanksAs val="gap"/>
  </c:chart>
  <c:externalData r:id="rId1"/>
</c:chartSpace>
</file>

<file path=ppt/charts/chart13.xml><?xml version="1.0" encoding="utf-8"?>
<c:chartSpace xmlns:c="http://schemas.openxmlformats.org/drawingml/2006/chart" xmlns:a="http://schemas.openxmlformats.org/drawingml/2006/main" xmlns:r="http://schemas.openxmlformats.org/officeDocument/2006/relationships">
  <c:lang val="en-US"/>
  <c:chart>
    <c:title>
      <c:tx>
        <c:rich>
          <a:bodyPr rot="0" spcFirstLastPara="1" vertOverflow="ellipsis" vert="horz" wrap="square" anchor="ctr" anchorCtr="1"/>
          <a:lstStyle/>
          <a:p>
            <a:pPr>
              <a:defRPr lang="ja-JP" sz="1800" b="0" i="0" u="none" strike="noStrike" kern="1200" spc="0" baseline="0">
                <a:solidFill>
                  <a:schemeClr val="tx1"/>
                </a:solidFill>
                <a:latin typeface="+mn-lt"/>
                <a:ea typeface="+mn-ea"/>
                <a:cs typeface="+mn-cs"/>
              </a:defRPr>
            </a:pPr>
            <a:r>
              <a:rPr lang="ja-JP" altLang="en-US" sz="1800">
                <a:solidFill>
                  <a:schemeClr val="tx1"/>
                </a:solidFill>
              </a:rPr>
              <a:t>製造品出荷額等（従業員</a:t>
            </a:r>
            <a:r>
              <a:rPr lang="en-US" altLang="ja-JP" sz="1800">
                <a:solidFill>
                  <a:schemeClr val="tx1"/>
                </a:solidFill>
              </a:rPr>
              <a:t>4</a:t>
            </a:r>
            <a:r>
              <a:rPr lang="ja-JP" altLang="en-US" sz="1800">
                <a:solidFill>
                  <a:schemeClr val="tx1"/>
                </a:solidFill>
              </a:rPr>
              <a:t>人以上）</a:t>
            </a:r>
          </a:p>
        </c:rich>
      </c:tx>
      <c:layout/>
      <c:spPr>
        <a:noFill/>
        <a:ln>
          <a:noFill/>
        </a:ln>
        <a:effectLst/>
      </c:spPr>
    </c:title>
    <c:plotArea>
      <c:layout/>
      <c:barChart>
        <c:barDir val="col"/>
        <c:grouping val="clustered"/>
        <c:ser>
          <c:idx val="0"/>
          <c:order val="0"/>
          <c:tx>
            <c:strRef>
              <c:f>Sheet1!$A$7</c:f>
              <c:strCache>
                <c:ptCount val="1"/>
                <c:pt idx="0">
                  <c:v>出荷額</c:v>
                </c:pt>
              </c:strCache>
            </c:strRef>
          </c:tx>
          <c:spPr>
            <a:solidFill>
              <a:schemeClr val="accent1"/>
            </a:solidFill>
            <a:ln>
              <a:noFill/>
            </a:ln>
            <a:effectLst/>
          </c:spPr>
          <c:cat>
            <c:strRef>
              <c:f>Sheet1!$B$5:$M$6</c:f>
              <c:strCache>
                <c:ptCount val="12"/>
                <c:pt idx="0">
                  <c:v>S50年</c:v>
                </c:pt>
                <c:pt idx="1">
                  <c:v>S60年</c:v>
                </c:pt>
                <c:pt idx="2">
                  <c:v>H2年</c:v>
                </c:pt>
                <c:pt idx="3">
                  <c:v>H7年</c:v>
                </c:pt>
                <c:pt idx="4">
                  <c:v>H12年</c:v>
                </c:pt>
                <c:pt idx="5">
                  <c:v>H17年</c:v>
                </c:pt>
                <c:pt idx="6">
                  <c:v>H18年</c:v>
                </c:pt>
                <c:pt idx="7">
                  <c:v>H19年</c:v>
                </c:pt>
                <c:pt idx="8">
                  <c:v>H20年</c:v>
                </c:pt>
                <c:pt idx="9">
                  <c:v>H21年</c:v>
                </c:pt>
                <c:pt idx="10">
                  <c:v>H22年</c:v>
                </c:pt>
                <c:pt idx="11">
                  <c:v>H23年</c:v>
                </c:pt>
              </c:strCache>
            </c:strRef>
          </c:cat>
          <c:val>
            <c:numRef>
              <c:f>Sheet1!$B$7:$M$7</c:f>
              <c:numCache>
                <c:formatCode>#,##0</c:formatCode>
                <c:ptCount val="12"/>
                <c:pt idx="0">
                  <c:v>1575</c:v>
                </c:pt>
                <c:pt idx="1">
                  <c:v>3852</c:v>
                </c:pt>
                <c:pt idx="2">
                  <c:v>5620</c:v>
                </c:pt>
                <c:pt idx="3">
                  <c:v>5500</c:v>
                </c:pt>
                <c:pt idx="4">
                  <c:v>5498</c:v>
                </c:pt>
                <c:pt idx="5">
                  <c:v>6119</c:v>
                </c:pt>
                <c:pt idx="6">
                  <c:v>7240</c:v>
                </c:pt>
                <c:pt idx="7">
                  <c:v>8309</c:v>
                </c:pt>
                <c:pt idx="8">
                  <c:v>8933</c:v>
                </c:pt>
                <c:pt idx="9">
                  <c:v>5181</c:v>
                </c:pt>
                <c:pt idx="10">
                  <c:v>6046</c:v>
                </c:pt>
                <c:pt idx="11">
                  <c:v>6577</c:v>
                </c:pt>
              </c:numCache>
            </c:numRef>
          </c:val>
        </c:ser>
        <c:dLbls/>
        <c:gapWidth val="219"/>
        <c:overlap val="-27"/>
        <c:axId val="97903744"/>
        <c:axId val="97905664"/>
      </c:barChart>
      <c:catAx>
        <c:axId val="97903744"/>
        <c:scaling>
          <c:orientation val="minMax"/>
        </c:scaling>
        <c:axPos val="b"/>
        <c:title>
          <c:tx>
            <c:rich>
              <a:bodyPr rot="0" spcFirstLastPara="1" vertOverflow="ellipsis" vert="horz" wrap="square" anchor="ctr" anchorCtr="1"/>
              <a:lstStyle/>
              <a:p>
                <a:pPr>
                  <a:defRPr lang="ja-JP" sz="1000" b="0" i="0" u="none" strike="noStrike" kern="1200" baseline="0">
                    <a:solidFill>
                      <a:schemeClr val="tx1"/>
                    </a:solidFill>
                    <a:latin typeface="+mn-lt"/>
                    <a:ea typeface="+mn-ea"/>
                    <a:cs typeface="+mn-cs"/>
                  </a:defRPr>
                </a:pPr>
                <a:r>
                  <a:rPr lang="ja-JP" altLang="en-US">
                    <a:solidFill>
                      <a:schemeClr val="tx1"/>
                    </a:solidFill>
                  </a:rPr>
                  <a:t>年度</a:t>
                </a:r>
              </a:p>
            </c:rich>
          </c:tx>
          <c:layout/>
          <c:spPr>
            <a:noFill/>
            <a:ln>
              <a:noFill/>
            </a:ln>
            <a:effectLst/>
          </c:spPr>
        </c:title>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900" b="0" i="0" u="none" strike="noStrike" kern="1200" baseline="0">
                <a:solidFill>
                  <a:schemeClr val="tx1"/>
                </a:solidFill>
                <a:latin typeface="+mn-lt"/>
                <a:ea typeface="+mn-ea"/>
                <a:cs typeface="+mn-cs"/>
              </a:defRPr>
            </a:pPr>
            <a:endParaRPr lang="en-US"/>
          </a:p>
        </c:txPr>
        <c:crossAx val="97905664"/>
        <c:crosses val="autoZero"/>
        <c:auto val="1"/>
        <c:lblAlgn val="ctr"/>
        <c:lblOffset val="100"/>
      </c:catAx>
      <c:valAx>
        <c:axId val="97905664"/>
        <c:scaling>
          <c:orientation val="minMax"/>
        </c:scaling>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ja-JP" sz="1000" b="0" i="0" u="none" strike="noStrike" kern="1200" baseline="0">
                    <a:solidFill>
                      <a:schemeClr val="tx1"/>
                    </a:solidFill>
                    <a:latin typeface="+mn-lt"/>
                    <a:ea typeface="+mn-ea"/>
                    <a:cs typeface="+mn-cs"/>
                  </a:defRPr>
                </a:pPr>
                <a:r>
                  <a:rPr lang="ja-JP" altLang="en-US">
                    <a:solidFill>
                      <a:schemeClr val="tx1"/>
                    </a:solidFill>
                  </a:rPr>
                  <a:t>億円</a:t>
                </a:r>
              </a:p>
            </c:rich>
          </c:tx>
          <c:layout/>
          <c:spPr>
            <a:noFill/>
            <a:ln>
              <a:noFill/>
            </a:ln>
            <a:effectLst/>
          </c:spPr>
        </c:title>
        <c:numFmt formatCode="#,##0" sourceLinked="1"/>
        <c:maj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solidFill>
                <a:latin typeface="+mn-lt"/>
                <a:ea typeface="+mn-ea"/>
                <a:cs typeface="+mn-cs"/>
              </a:defRPr>
            </a:pPr>
            <a:endParaRPr lang="en-US"/>
          </a:p>
        </c:txPr>
        <c:crossAx val="97903744"/>
        <c:crosses val="autoZero"/>
        <c:crossBetween val="between"/>
      </c:valAx>
      <c:spPr>
        <a:noFill/>
        <a:ln>
          <a:noFill/>
        </a:ln>
        <a:effectLst/>
      </c:spPr>
    </c:plotArea>
    <c:plotVisOnly val="1"/>
    <c:dispBlanksAs val="gap"/>
  </c:chart>
  <c:spPr>
    <a:noFill/>
    <a:ln>
      <a:noFill/>
    </a:ln>
    <a:effectLst/>
  </c:spPr>
  <c:txPr>
    <a:bodyPr/>
    <a:lstStyle/>
    <a:p>
      <a:pPr>
        <a:defRPr/>
      </a:pPr>
      <a:endParaRPr lang="en-US"/>
    </a:p>
  </c:txPr>
  <c:externalData r:id="rId1"/>
</c:chartSpace>
</file>

<file path=ppt/charts/chart14.xml><?xml version="1.0" encoding="utf-8"?>
<c:chartSpace xmlns:c="http://schemas.openxmlformats.org/drawingml/2006/chart" xmlns:a="http://schemas.openxmlformats.org/drawingml/2006/main" xmlns:r="http://schemas.openxmlformats.org/officeDocument/2006/relationships">
  <c:lang val="en-US"/>
  <c:chart>
    <c:title>
      <c:tx>
        <c:rich>
          <a:bodyPr rot="0" spcFirstLastPara="1" vertOverflow="ellipsis" vert="horz" wrap="square" anchor="ctr" anchorCtr="1"/>
          <a:lstStyle/>
          <a:p>
            <a:pPr>
              <a:defRPr lang="ja-JP" sz="1800" b="0" i="0" u="none" strike="noStrike" kern="1200" spc="0" baseline="0">
                <a:solidFill>
                  <a:schemeClr val="tx1"/>
                </a:solidFill>
                <a:latin typeface="+mn-lt"/>
                <a:ea typeface="+mn-ea"/>
                <a:cs typeface="+mn-cs"/>
              </a:defRPr>
            </a:pPr>
            <a:r>
              <a:rPr lang="ja-JP" altLang="en-US" sz="1800">
                <a:solidFill>
                  <a:schemeClr val="tx1"/>
                </a:solidFill>
              </a:rPr>
              <a:t>農業産出額</a:t>
            </a:r>
          </a:p>
        </c:rich>
      </c:tx>
      <c:layout/>
      <c:spPr>
        <a:noFill/>
        <a:ln>
          <a:noFill/>
        </a:ln>
        <a:effectLst/>
      </c:spPr>
    </c:title>
    <c:plotArea>
      <c:layout/>
      <c:barChart>
        <c:barDir val="col"/>
        <c:grouping val="clustered"/>
        <c:ser>
          <c:idx val="0"/>
          <c:order val="0"/>
          <c:tx>
            <c:strRef>
              <c:f>Sheet1!$A$11</c:f>
              <c:strCache>
                <c:ptCount val="1"/>
                <c:pt idx="0">
                  <c:v>産出額</c:v>
                </c:pt>
              </c:strCache>
            </c:strRef>
          </c:tx>
          <c:spPr>
            <a:solidFill>
              <a:schemeClr val="accent1"/>
            </a:solidFill>
            <a:ln>
              <a:noFill/>
            </a:ln>
            <a:effectLst/>
          </c:spPr>
          <c:cat>
            <c:strRef>
              <c:f>Sheet1!$B$9:$J$10</c:f>
              <c:strCache>
                <c:ptCount val="9"/>
                <c:pt idx="0">
                  <c:v>S50年</c:v>
                </c:pt>
                <c:pt idx="1">
                  <c:v>S60年</c:v>
                </c:pt>
                <c:pt idx="2">
                  <c:v>H2年</c:v>
                </c:pt>
                <c:pt idx="3">
                  <c:v>H7年</c:v>
                </c:pt>
                <c:pt idx="4">
                  <c:v>H12年</c:v>
                </c:pt>
                <c:pt idx="5">
                  <c:v>H15年</c:v>
                </c:pt>
                <c:pt idx="6">
                  <c:v>H16年</c:v>
                </c:pt>
                <c:pt idx="7">
                  <c:v>H17年</c:v>
                </c:pt>
                <c:pt idx="8">
                  <c:v>H18年</c:v>
                </c:pt>
              </c:strCache>
            </c:strRef>
          </c:cat>
          <c:val>
            <c:numRef>
              <c:f>Sheet1!$B$11:$J$11</c:f>
              <c:numCache>
                <c:formatCode>#,##0</c:formatCode>
                <c:ptCount val="9"/>
                <c:pt idx="0">
                  <c:v>1104</c:v>
                </c:pt>
                <c:pt idx="1">
                  <c:v>1332</c:v>
                </c:pt>
                <c:pt idx="2">
                  <c:v>1193</c:v>
                </c:pt>
                <c:pt idx="3" formatCode="General">
                  <c:v>995</c:v>
                </c:pt>
                <c:pt idx="4" formatCode="General">
                  <c:v>920</c:v>
                </c:pt>
                <c:pt idx="5" formatCode="General">
                  <c:v>889</c:v>
                </c:pt>
                <c:pt idx="6" formatCode="General">
                  <c:v>968</c:v>
                </c:pt>
                <c:pt idx="7" formatCode="General">
                  <c:v>956</c:v>
                </c:pt>
                <c:pt idx="8" formatCode="General">
                  <c:v>968</c:v>
                </c:pt>
              </c:numCache>
            </c:numRef>
          </c:val>
        </c:ser>
        <c:dLbls/>
        <c:gapWidth val="219"/>
        <c:overlap val="-27"/>
        <c:axId val="98333056"/>
        <c:axId val="98334976"/>
      </c:barChart>
      <c:catAx>
        <c:axId val="98333056"/>
        <c:scaling>
          <c:orientation val="minMax"/>
        </c:scaling>
        <c:axPos val="b"/>
        <c:title>
          <c:tx>
            <c:rich>
              <a:bodyPr rot="0" spcFirstLastPara="1" vertOverflow="ellipsis" vert="horz" wrap="square" anchor="ctr" anchorCtr="1"/>
              <a:lstStyle/>
              <a:p>
                <a:pPr>
                  <a:defRPr lang="ja-JP" sz="1000" b="0" i="0" u="none" strike="noStrike" kern="1200" baseline="0">
                    <a:solidFill>
                      <a:schemeClr val="tx1"/>
                    </a:solidFill>
                    <a:latin typeface="+mn-lt"/>
                    <a:ea typeface="+mn-ea"/>
                    <a:cs typeface="+mn-cs"/>
                  </a:defRPr>
                </a:pPr>
                <a:r>
                  <a:rPr lang="ja-JP" altLang="en-US">
                    <a:solidFill>
                      <a:schemeClr val="tx1"/>
                    </a:solidFill>
                  </a:rPr>
                  <a:t>年度</a:t>
                </a:r>
              </a:p>
            </c:rich>
          </c:tx>
          <c:layout/>
          <c:spPr>
            <a:noFill/>
            <a:ln>
              <a:noFill/>
            </a:ln>
            <a:effectLst/>
          </c:spPr>
        </c:title>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900" b="0" i="0" u="none" strike="noStrike" kern="1200" baseline="0">
                <a:solidFill>
                  <a:schemeClr val="tx1"/>
                </a:solidFill>
                <a:latin typeface="+mn-lt"/>
                <a:ea typeface="+mn-ea"/>
                <a:cs typeface="+mn-cs"/>
              </a:defRPr>
            </a:pPr>
            <a:endParaRPr lang="en-US"/>
          </a:p>
        </c:txPr>
        <c:crossAx val="98334976"/>
        <c:crosses val="autoZero"/>
        <c:auto val="1"/>
        <c:lblAlgn val="ctr"/>
        <c:lblOffset val="100"/>
      </c:catAx>
      <c:valAx>
        <c:axId val="98334976"/>
        <c:scaling>
          <c:orientation val="minMax"/>
        </c:scaling>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ja-JP" sz="1000" b="0" i="0" u="none" strike="noStrike" kern="1200" baseline="0">
                    <a:solidFill>
                      <a:schemeClr val="tx1"/>
                    </a:solidFill>
                    <a:latin typeface="+mn-lt"/>
                    <a:ea typeface="+mn-ea"/>
                    <a:cs typeface="+mn-cs"/>
                  </a:defRPr>
                </a:pPr>
                <a:r>
                  <a:rPr lang="ja-JP" altLang="en-US">
                    <a:solidFill>
                      <a:schemeClr val="tx1"/>
                    </a:solidFill>
                  </a:rPr>
                  <a:t>千万円</a:t>
                </a:r>
              </a:p>
            </c:rich>
          </c:tx>
          <c:layout/>
          <c:spPr>
            <a:noFill/>
            <a:ln>
              <a:noFill/>
            </a:ln>
            <a:effectLst/>
          </c:spPr>
        </c:title>
        <c:numFmt formatCode="#,##0" sourceLinked="1"/>
        <c:maj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solidFill>
                <a:latin typeface="+mn-lt"/>
                <a:ea typeface="+mn-ea"/>
                <a:cs typeface="+mn-cs"/>
              </a:defRPr>
            </a:pPr>
            <a:endParaRPr lang="en-US"/>
          </a:p>
        </c:txPr>
        <c:crossAx val="98333056"/>
        <c:crosses val="autoZero"/>
        <c:crossBetween val="between"/>
      </c:valAx>
      <c:spPr>
        <a:noFill/>
        <a:ln>
          <a:noFill/>
        </a:ln>
        <a:effectLst/>
      </c:spPr>
    </c:plotArea>
    <c:plotVisOnly val="1"/>
    <c:dispBlanksAs val="gap"/>
  </c:chart>
  <c:spPr>
    <a:noFill/>
    <a:ln>
      <a:noFill/>
    </a:ln>
    <a:effectLst/>
  </c:spPr>
  <c:txPr>
    <a:bodyPr/>
    <a:lstStyle/>
    <a:p>
      <a:pPr>
        <a:defRPr/>
      </a:pPr>
      <a:endParaRPr lang="en-US"/>
    </a:p>
  </c:txPr>
  <c:externalData r:id="rId1"/>
</c:chartSpace>
</file>

<file path=ppt/charts/chart15.xml><?xml version="1.0" encoding="utf-8"?>
<c:chartSpace xmlns:c="http://schemas.openxmlformats.org/drawingml/2006/chart" xmlns:a="http://schemas.openxmlformats.org/drawingml/2006/main" xmlns:r="http://schemas.openxmlformats.org/officeDocument/2006/relationships">
  <c:lang val="en-US"/>
  <c:chart>
    <c:title>
      <c:tx>
        <c:rich>
          <a:bodyPr rot="0" spcFirstLastPara="1" vertOverflow="ellipsis" vert="horz" wrap="square" anchor="ctr" anchorCtr="1"/>
          <a:lstStyle/>
          <a:p>
            <a:pPr>
              <a:defRPr lang="ja-JP" sz="1400" b="0" i="0" u="none" strike="noStrike" kern="1200" spc="0" baseline="0">
                <a:solidFill>
                  <a:schemeClr val="tx1"/>
                </a:solidFill>
                <a:latin typeface="+mn-lt"/>
                <a:ea typeface="+mn-ea"/>
                <a:cs typeface="+mn-cs"/>
              </a:defRPr>
            </a:pPr>
            <a:r>
              <a:rPr lang="ja-JP" sz="2000" b="1" dirty="0"/>
              <a:t>土浦市全体で、土浦らしいと思う景観、魅力的な景観は</a:t>
            </a:r>
            <a:endParaRPr lang="en-US" sz="2000" b="1" dirty="0"/>
          </a:p>
          <a:p>
            <a:pPr>
              <a:defRPr lang="ja-JP" sz="1400" b="0" i="0" u="none" strike="noStrike" kern="1200" spc="0" baseline="0">
                <a:solidFill>
                  <a:schemeClr val="tx1"/>
                </a:solidFill>
                <a:latin typeface="+mn-lt"/>
                <a:ea typeface="+mn-ea"/>
                <a:cs typeface="+mn-cs"/>
              </a:defRPr>
            </a:pPr>
            <a:r>
              <a:rPr lang="ja-JP" sz="2000" b="1" dirty="0"/>
              <a:t>どのようなものですか？</a:t>
            </a:r>
          </a:p>
        </c:rich>
      </c:tx>
      <c:layout/>
      <c:spPr>
        <a:noFill/>
        <a:ln>
          <a:noFill/>
        </a:ln>
        <a:effectLst/>
      </c:spPr>
    </c:title>
    <c:plotArea>
      <c:layout/>
      <c:barChart>
        <c:barDir val="bar"/>
        <c:grouping val="clustered"/>
        <c:ser>
          <c:idx val="4"/>
          <c:order val="0"/>
          <c:spPr>
            <a:solidFill>
              <a:schemeClr val="accent5"/>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lang="ja-JP" sz="900" b="0" i="0" u="none" strike="noStrike" kern="1200" baseline="0">
                    <a:solidFill>
                      <a:schemeClr val="tx1"/>
                    </a:solidFill>
                    <a:latin typeface="+mn-lt"/>
                    <a:ea typeface="+mn-ea"/>
                    <a:cs typeface="+mn-cs"/>
                  </a:defRPr>
                </a:pPr>
                <a:endParaRPr lang="en-US"/>
              </a:p>
            </c:txPr>
            <c:dLblPos val="outEnd"/>
            <c:showVal val="1"/>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Sheet1!$B$42:$B$54</c:f>
              <c:strCache>
                <c:ptCount val="13"/>
                <c:pt idx="0">
                  <c:v>不明</c:v>
                </c:pt>
                <c:pt idx="1">
                  <c:v>その他</c:v>
                </c:pt>
                <c:pt idx="2">
                  <c:v>花火や祭りなどの伝統・文化を感じさせる景観</c:v>
                </c:pt>
                <c:pt idx="3">
                  <c:v>生垣が整っている緑が多い住宅地の景観</c:v>
                </c:pt>
                <c:pt idx="4">
                  <c:v>大きな公園や主要な公共施設などの景観</c:v>
                </c:pt>
                <c:pt idx="5">
                  <c:v>土浦駅などの玄関口と「なる駅前の景観</c:v>
                </c:pt>
                <c:pt idx="6">
                  <c:v>亀城公園や龍ヶ峰などのサクラのある景観</c:v>
                </c:pt>
                <c:pt idx="7">
                  <c:v>霞ヶ浦や桜川などの水辺景観</c:v>
                </c:pt>
                <c:pt idx="8">
                  <c:v>集落地や農地、ハス田の広がる田園景観</c:v>
                </c:pt>
                <c:pt idx="9">
                  <c:v>筑波山麓の自然豊かな景観</c:v>
                </c:pt>
                <c:pt idx="10">
                  <c:v>筑波山や霞ヶ浦など眺めの良い景観</c:v>
                </c:pt>
                <c:pt idx="11">
                  <c:v>旧水戸街道の歴史的街並みが続く歴史景観</c:v>
                </c:pt>
                <c:pt idx="12">
                  <c:v>歴史的な建造物や神社仏閣など各地に残る歴史景観</c:v>
                </c:pt>
              </c:strCache>
            </c:strRef>
          </c:cat>
          <c:val>
            <c:numRef>
              <c:f>Sheet1!$H$42:$H$54</c:f>
              <c:numCache>
                <c:formatCode>0.00%</c:formatCode>
                <c:ptCount val="13"/>
                <c:pt idx="0">
                  <c:v>1.7000000000000001E-2</c:v>
                </c:pt>
                <c:pt idx="1">
                  <c:v>9.0000000000000028E-3</c:v>
                </c:pt>
                <c:pt idx="2">
                  <c:v>0.19800000000000001</c:v>
                </c:pt>
                <c:pt idx="3">
                  <c:v>6.000000000000001E-3</c:v>
                </c:pt>
                <c:pt idx="4">
                  <c:v>3.9000000000000007E-2</c:v>
                </c:pt>
                <c:pt idx="5" formatCode="0%">
                  <c:v>1.0000000000000002E-2</c:v>
                </c:pt>
                <c:pt idx="6">
                  <c:v>0.11600000000000002</c:v>
                </c:pt>
                <c:pt idx="7">
                  <c:v>0.21400000000000002</c:v>
                </c:pt>
                <c:pt idx="8">
                  <c:v>7.9000000000000015E-2</c:v>
                </c:pt>
                <c:pt idx="9">
                  <c:v>5.3999999999999999E-2</c:v>
                </c:pt>
                <c:pt idx="10">
                  <c:v>0.16900000000000001</c:v>
                </c:pt>
                <c:pt idx="11">
                  <c:v>3.6999999999999998E-2</c:v>
                </c:pt>
                <c:pt idx="12">
                  <c:v>5.3000000000000005E-2</c:v>
                </c:pt>
              </c:numCache>
            </c:numRef>
          </c:val>
        </c:ser>
        <c:dLbls>
          <c:showVal val="1"/>
        </c:dLbls>
        <c:gapWidth val="182"/>
        <c:axId val="98386304"/>
        <c:axId val="98387840"/>
        <c:extLst>
          <c:ext xmlns:c15="http://schemas.microsoft.com/office/drawing/2012/chart" uri="{02D57815-91ED-43cb-92C2-25804820EDAC}">
            <c15:filteredBarSeries>
              <c15: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ja-JP"/>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Sheet1!$B$42:$B$54</c15:sqref>
                        </c15:formulaRef>
                      </c:ext>
                    </c:extLst>
                    <c:strCache>
                      <c:ptCount val="13"/>
                      <c:pt idx="0">
                        <c:v>不明</c:v>
                      </c:pt>
                      <c:pt idx="1">
                        <c:v>その他</c:v>
                      </c:pt>
                      <c:pt idx="2">
                        <c:v>花火や祭りなどの伝統・文化を感じさせる景観</c:v>
                      </c:pt>
                      <c:pt idx="3">
                        <c:v>生垣が整っている緑が多い住宅地の景観</c:v>
                      </c:pt>
                      <c:pt idx="4">
                        <c:v>大きな公園や主要な公共施設などの景観</c:v>
                      </c:pt>
                      <c:pt idx="5">
                        <c:v>土浦駅などの玄関口と「なる駅前の景観</c:v>
                      </c:pt>
                      <c:pt idx="6">
                        <c:v>亀城公園や龍ヶ峰などのサクラのある景観</c:v>
                      </c:pt>
                      <c:pt idx="7">
                        <c:v>霞ヶ浦や桜川などの水辺景観</c:v>
                      </c:pt>
                      <c:pt idx="8">
                        <c:v>集落地や農地、ハス田の広がる田園景観</c:v>
                      </c:pt>
                      <c:pt idx="9">
                        <c:v>筑波山麓の自然豊かな景観</c:v>
                      </c:pt>
                      <c:pt idx="10">
                        <c:v>筑波山や霞ヶ浦など眺めの良い景観</c:v>
                      </c:pt>
                      <c:pt idx="11">
                        <c:v>旧水戸街道の歴史的街並みが続く歴史景観</c:v>
                      </c:pt>
                      <c:pt idx="12">
                        <c:v>歴史的な建造物や神社仏閣など各地に残る歴史景観</c:v>
                      </c:pt>
                    </c:strCache>
                  </c:strRef>
                </c:cat>
                <c:val>
                  <c:numRef>
                    <c:extLst>
                      <c:ext uri="{02D57815-91ED-43cb-92C2-25804820EDAC}">
                        <c15:formulaRef>
                          <c15:sqref>Sheet1!$C$42:$C$54</c15:sqref>
                        </c15:formulaRef>
                      </c:ext>
                    </c:extLst>
                    <c:numCache>
                      <c:formatCode>General</c:formatCode>
                      <c:ptCount val="13"/>
                    </c:numCache>
                  </c:numRef>
                </c:val>
              </c15:ser>
            </c15:filteredBarSeries>
            <c15:filteredBarSeries>
              <c15:ser>
                <c:idx val="1"/>
                <c:order val="1"/>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ja-JP"/>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Sheet1!$B$42:$B$54</c15:sqref>
                        </c15:formulaRef>
                      </c:ext>
                    </c:extLst>
                    <c:strCache>
                      <c:ptCount val="13"/>
                      <c:pt idx="0">
                        <c:v>不明</c:v>
                      </c:pt>
                      <c:pt idx="1">
                        <c:v>その他</c:v>
                      </c:pt>
                      <c:pt idx="2">
                        <c:v>花火や祭りなどの伝統・文化を感じさせる景観</c:v>
                      </c:pt>
                      <c:pt idx="3">
                        <c:v>生垣が整っている緑が多い住宅地の景観</c:v>
                      </c:pt>
                      <c:pt idx="4">
                        <c:v>大きな公園や主要な公共施設などの景観</c:v>
                      </c:pt>
                      <c:pt idx="5">
                        <c:v>土浦駅などの玄関口と「なる駅前の景観</c:v>
                      </c:pt>
                      <c:pt idx="6">
                        <c:v>亀城公園や龍ヶ峰などのサクラのある景観</c:v>
                      </c:pt>
                      <c:pt idx="7">
                        <c:v>霞ヶ浦や桜川などの水辺景観</c:v>
                      </c:pt>
                      <c:pt idx="8">
                        <c:v>集落地や農地、ハス田の広がる田園景観</c:v>
                      </c:pt>
                      <c:pt idx="9">
                        <c:v>筑波山麓の自然豊かな景観</c:v>
                      </c:pt>
                      <c:pt idx="10">
                        <c:v>筑波山や霞ヶ浦など眺めの良い景観</c:v>
                      </c:pt>
                      <c:pt idx="11">
                        <c:v>旧水戸街道の歴史的街並みが続く歴史景観</c:v>
                      </c:pt>
                      <c:pt idx="12">
                        <c:v>歴史的な建造物や神社仏閣など各地に残る歴史景観</c:v>
                      </c:pt>
                    </c:strCache>
                  </c:strRef>
                </c:cat>
                <c:val>
                  <c:numRef>
                    <c:extLst xmlns:c15="http://schemas.microsoft.com/office/drawing/2012/chart">
                      <c:ext xmlns:c15="http://schemas.microsoft.com/office/drawing/2012/chart" uri="{02D57815-91ED-43cb-92C2-25804820EDAC}">
                        <c15:formulaRef>
                          <c15:sqref>Sheet1!$D$42:$D$54</c15:sqref>
                        </c15:formulaRef>
                      </c:ext>
                    </c:extLst>
                    <c:numCache>
                      <c:formatCode>General</c:formatCode>
                      <c:ptCount val="13"/>
                    </c:numCache>
                  </c:numRef>
                </c:val>
              </c15:ser>
            </c15:filteredBarSeries>
            <c15:filteredBarSeries>
              <c15:ser>
                <c:idx val="2"/>
                <c:order val="2"/>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ja-JP"/>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Sheet1!$B$42:$B$54</c15:sqref>
                        </c15:formulaRef>
                      </c:ext>
                    </c:extLst>
                    <c:strCache>
                      <c:ptCount val="13"/>
                      <c:pt idx="0">
                        <c:v>不明</c:v>
                      </c:pt>
                      <c:pt idx="1">
                        <c:v>その他</c:v>
                      </c:pt>
                      <c:pt idx="2">
                        <c:v>花火や祭りなどの伝統・文化を感じさせる景観</c:v>
                      </c:pt>
                      <c:pt idx="3">
                        <c:v>生垣が整っている緑が多い住宅地の景観</c:v>
                      </c:pt>
                      <c:pt idx="4">
                        <c:v>大きな公園や主要な公共施設などの景観</c:v>
                      </c:pt>
                      <c:pt idx="5">
                        <c:v>土浦駅などの玄関口と「なる駅前の景観</c:v>
                      </c:pt>
                      <c:pt idx="6">
                        <c:v>亀城公園や龍ヶ峰などのサクラのある景観</c:v>
                      </c:pt>
                      <c:pt idx="7">
                        <c:v>霞ヶ浦や桜川などの水辺景観</c:v>
                      </c:pt>
                      <c:pt idx="8">
                        <c:v>集落地や農地、ハス田の広がる田園景観</c:v>
                      </c:pt>
                      <c:pt idx="9">
                        <c:v>筑波山麓の自然豊かな景観</c:v>
                      </c:pt>
                      <c:pt idx="10">
                        <c:v>筑波山や霞ヶ浦など眺めの良い景観</c:v>
                      </c:pt>
                      <c:pt idx="11">
                        <c:v>旧水戸街道の歴史的街並みが続く歴史景観</c:v>
                      </c:pt>
                      <c:pt idx="12">
                        <c:v>歴史的な建造物や神社仏閣など各地に残る歴史景観</c:v>
                      </c:pt>
                    </c:strCache>
                  </c:strRef>
                </c:cat>
                <c:val>
                  <c:numRef>
                    <c:extLst xmlns:c15="http://schemas.microsoft.com/office/drawing/2012/chart">
                      <c:ext xmlns:c15="http://schemas.microsoft.com/office/drawing/2012/chart" uri="{02D57815-91ED-43cb-92C2-25804820EDAC}">
                        <c15:formulaRef>
                          <c15:sqref>Sheet1!$E$42:$E$54</c15:sqref>
                        </c15:formulaRef>
                      </c:ext>
                    </c:extLst>
                    <c:numCache>
                      <c:formatCode>General</c:formatCode>
                      <c:ptCount val="13"/>
                    </c:numCache>
                  </c:numRef>
                </c:val>
              </c15:ser>
            </c15:filteredBarSeries>
            <c15:filteredBarSeries>
              <c15:ser>
                <c:idx val="3"/>
                <c:order val="3"/>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ja-JP"/>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Sheet1!$B$42:$B$54</c15:sqref>
                        </c15:formulaRef>
                      </c:ext>
                    </c:extLst>
                    <c:strCache>
                      <c:ptCount val="13"/>
                      <c:pt idx="0">
                        <c:v>不明</c:v>
                      </c:pt>
                      <c:pt idx="1">
                        <c:v>その他</c:v>
                      </c:pt>
                      <c:pt idx="2">
                        <c:v>花火や祭りなどの伝統・文化を感じさせる景観</c:v>
                      </c:pt>
                      <c:pt idx="3">
                        <c:v>生垣が整っている緑が多い住宅地の景観</c:v>
                      </c:pt>
                      <c:pt idx="4">
                        <c:v>大きな公園や主要な公共施設などの景観</c:v>
                      </c:pt>
                      <c:pt idx="5">
                        <c:v>土浦駅などの玄関口と「なる駅前の景観</c:v>
                      </c:pt>
                      <c:pt idx="6">
                        <c:v>亀城公園や龍ヶ峰などのサクラのある景観</c:v>
                      </c:pt>
                      <c:pt idx="7">
                        <c:v>霞ヶ浦や桜川などの水辺景観</c:v>
                      </c:pt>
                      <c:pt idx="8">
                        <c:v>集落地や農地、ハス田の広がる田園景観</c:v>
                      </c:pt>
                      <c:pt idx="9">
                        <c:v>筑波山麓の自然豊かな景観</c:v>
                      </c:pt>
                      <c:pt idx="10">
                        <c:v>筑波山や霞ヶ浦など眺めの良い景観</c:v>
                      </c:pt>
                      <c:pt idx="11">
                        <c:v>旧水戸街道の歴史的街並みが続く歴史景観</c:v>
                      </c:pt>
                      <c:pt idx="12">
                        <c:v>歴史的な建造物や神社仏閣など各地に残る歴史景観</c:v>
                      </c:pt>
                    </c:strCache>
                  </c:strRef>
                </c:cat>
                <c:val>
                  <c:numRef>
                    <c:extLst xmlns:c15="http://schemas.microsoft.com/office/drawing/2012/chart">
                      <c:ext xmlns:c15="http://schemas.microsoft.com/office/drawing/2012/chart" uri="{02D57815-91ED-43cb-92C2-25804820EDAC}">
                        <c15:formulaRef>
                          <c15:sqref>Sheet1!$F$42:$F$54</c15:sqref>
                        </c15:formulaRef>
                      </c:ext>
                    </c:extLst>
                    <c:numCache>
                      <c:formatCode>General</c:formatCode>
                      <c:ptCount val="13"/>
                    </c:numCache>
                  </c:numRef>
                </c:val>
              </c15:ser>
            </c15:filteredBarSeries>
          </c:ext>
        </c:extLst>
      </c:barChart>
      <c:catAx>
        <c:axId val="98386304"/>
        <c:scaling>
          <c:orientation val="minMax"/>
        </c:scaling>
        <c:axPos val="l"/>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900" b="0" i="0" u="none" strike="noStrike" kern="1200" baseline="0">
                <a:solidFill>
                  <a:schemeClr val="tx1"/>
                </a:solidFill>
                <a:latin typeface="+mn-lt"/>
                <a:ea typeface="+mn-ea"/>
                <a:cs typeface="+mn-cs"/>
              </a:defRPr>
            </a:pPr>
            <a:endParaRPr lang="en-US"/>
          </a:p>
        </c:txPr>
        <c:crossAx val="98387840"/>
        <c:crosses val="autoZero"/>
        <c:auto val="1"/>
        <c:lblAlgn val="ctr"/>
        <c:lblOffset val="100"/>
      </c:catAx>
      <c:valAx>
        <c:axId val="98387840"/>
        <c:scaling>
          <c:orientation val="minMax"/>
        </c:scaling>
        <c:axPos val="b"/>
        <c:majorGridlines>
          <c:spPr>
            <a:ln w="9525" cap="flat" cmpd="sng" algn="ctr">
              <a:solidFill>
                <a:schemeClr val="tx1">
                  <a:lumMod val="15000"/>
                  <a:lumOff val="85000"/>
                </a:schemeClr>
              </a:solidFill>
              <a:round/>
            </a:ln>
            <a:effectLst/>
          </c:spPr>
        </c:majorGridlines>
        <c:numFmt formatCode="0.00%" sourceLinked="1"/>
        <c:maj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solidFill>
                <a:latin typeface="+mn-lt"/>
                <a:ea typeface="+mn-ea"/>
                <a:cs typeface="+mn-cs"/>
              </a:defRPr>
            </a:pPr>
            <a:endParaRPr lang="en-US"/>
          </a:p>
        </c:txPr>
        <c:crossAx val="98386304"/>
        <c:crosses val="autoZero"/>
        <c:crossBetween val="between"/>
      </c:valAx>
      <c:spPr>
        <a:noFill/>
        <a:ln>
          <a:noFill/>
        </a:ln>
        <a:effectLst/>
      </c:spPr>
    </c:plotArea>
    <c:plotVisOnly val="1"/>
    <c:dispBlanksAs val="gap"/>
  </c:chart>
  <c:spPr>
    <a:noFill/>
    <a:ln>
      <a:noFill/>
    </a:ln>
    <a:effectLst/>
  </c:spPr>
  <c:txPr>
    <a:bodyPr/>
    <a:lstStyle/>
    <a:p>
      <a:pPr>
        <a:defRPr>
          <a:solidFill>
            <a:schemeClr val="tx1"/>
          </a:solidFill>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style val="18"/>
  <c:chart>
    <c:autoTitleDeleted val="1"/>
    <c:plotArea>
      <c:layout>
        <c:manualLayout>
          <c:layoutTarget val="inner"/>
          <c:xMode val="edge"/>
          <c:yMode val="edge"/>
          <c:x val="0.18870571920580254"/>
          <c:y val="0.10366818652802749"/>
          <c:w val="0.75568611753810899"/>
          <c:h val="0.75382553834796584"/>
        </c:manualLayout>
      </c:layout>
      <c:lineChart>
        <c:grouping val="standard"/>
        <c:ser>
          <c:idx val="0"/>
          <c:order val="0"/>
          <c:tx>
            <c:strRef>
              <c:f>Sheet1!$A$3</c:f>
              <c:strCache>
                <c:ptCount val="1"/>
                <c:pt idx="0">
                  <c:v>市内来訪者数</c:v>
                </c:pt>
              </c:strCache>
            </c:strRef>
          </c:tx>
          <c:marker>
            <c:symbol val="none"/>
          </c:marker>
          <c:cat>
            <c:strRef>
              <c:f>Sheet1!$B$2:$F$2</c:f>
              <c:strCache>
                <c:ptCount val="5"/>
                <c:pt idx="0">
                  <c:v>平成15年</c:v>
                </c:pt>
                <c:pt idx="1">
                  <c:v>16年</c:v>
                </c:pt>
                <c:pt idx="2">
                  <c:v>17年</c:v>
                </c:pt>
                <c:pt idx="3">
                  <c:v>18年</c:v>
                </c:pt>
                <c:pt idx="4">
                  <c:v>19年</c:v>
                </c:pt>
              </c:strCache>
            </c:strRef>
          </c:cat>
          <c:val>
            <c:numRef>
              <c:f>Sheet1!$B$3:$F$3</c:f>
              <c:numCache>
                <c:formatCode>General</c:formatCode>
                <c:ptCount val="5"/>
                <c:pt idx="0">
                  <c:v>1673600</c:v>
                </c:pt>
                <c:pt idx="1">
                  <c:v>1399400</c:v>
                </c:pt>
                <c:pt idx="2">
                  <c:v>1542300</c:v>
                </c:pt>
                <c:pt idx="3">
                  <c:v>1284400</c:v>
                </c:pt>
                <c:pt idx="4">
                  <c:v>1502090</c:v>
                </c:pt>
              </c:numCache>
            </c:numRef>
          </c:val>
        </c:ser>
        <c:ser>
          <c:idx val="1"/>
          <c:order val="1"/>
          <c:tx>
            <c:strRef>
              <c:f>Sheet1!$A$4</c:f>
              <c:strCache>
                <c:ptCount val="1"/>
                <c:pt idx="0">
                  <c:v>日帰り客数</c:v>
                </c:pt>
              </c:strCache>
            </c:strRef>
          </c:tx>
          <c:marker>
            <c:symbol val="none"/>
          </c:marker>
          <c:cat>
            <c:strRef>
              <c:f>Sheet1!$B$2:$F$2</c:f>
              <c:strCache>
                <c:ptCount val="5"/>
                <c:pt idx="0">
                  <c:v>平成15年</c:v>
                </c:pt>
                <c:pt idx="1">
                  <c:v>16年</c:v>
                </c:pt>
                <c:pt idx="2">
                  <c:v>17年</c:v>
                </c:pt>
                <c:pt idx="3">
                  <c:v>18年</c:v>
                </c:pt>
                <c:pt idx="4">
                  <c:v>19年</c:v>
                </c:pt>
              </c:strCache>
            </c:strRef>
          </c:cat>
          <c:val>
            <c:numRef>
              <c:f>Sheet1!$B$4:$F$4</c:f>
              <c:numCache>
                <c:formatCode>General</c:formatCode>
                <c:ptCount val="5"/>
                <c:pt idx="0">
                  <c:v>1553300</c:v>
                </c:pt>
                <c:pt idx="1">
                  <c:v>1277700</c:v>
                </c:pt>
                <c:pt idx="2">
                  <c:v>1437800</c:v>
                </c:pt>
                <c:pt idx="3">
                  <c:v>950500</c:v>
                </c:pt>
                <c:pt idx="4">
                  <c:v>1307000</c:v>
                </c:pt>
              </c:numCache>
            </c:numRef>
          </c:val>
        </c:ser>
        <c:ser>
          <c:idx val="2"/>
          <c:order val="2"/>
          <c:tx>
            <c:strRef>
              <c:f>Sheet1!$A$5</c:f>
              <c:strCache>
                <c:ptCount val="1"/>
                <c:pt idx="0">
                  <c:v>宿泊者数</c:v>
                </c:pt>
              </c:strCache>
            </c:strRef>
          </c:tx>
          <c:marker>
            <c:symbol val="none"/>
          </c:marker>
          <c:cat>
            <c:strRef>
              <c:f>Sheet1!$B$2:$F$2</c:f>
              <c:strCache>
                <c:ptCount val="5"/>
                <c:pt idx="0">
                  <c:v>平成15年</c:v>
                </c:pt>
                <c:pt idx="1">
                  <c:v>16年</c:v>
                </c:pt>
                <c:pt idx="2">
                  <c:v>17年</c:v>
                </c:pt>
                <c:pt idx="3">
                  <c:v>18年</c:v>
                </c:pt>
                <c:pt idx="4">
                  <c:v>19年</c:v>
                </c:pt>
              </c:strCache>
            </c:strRef>
          </c:cat>
          <c:val>
            <c:numRef>
              <c:f>Sheet1!$B$5:$F$5</c:f>
              <c:numCache>
                <c:formatCode>General</c:formatCode>
                <c:ptCount val="5"/>
                <c:pt idx="0">
                  <c:v>120300</c:v>
                </c:pt>
                <c:pt idx="1">
                  <c:v>121700</c:v>
                </c:pt>
                <c:pt idx="2">
                  <c:v>104500</c:v>
                </c:pt>
                <c:pt idx="3">
                  <c:v>333900</c:v>
                </c:pt>
                <c:pt idx="4">
                  <c:v>195090</c:v>
                </c:pt>
              </c:numCache>
            </c:numRef>
          </c:val>
        </c:ser>
        <c:dLbls/>
        <c:marker val="1"/>
        <c:axId val="67539328"/>
        <c:axId val="67540864"/>
      </c:lineChart>
      <c:catAx>
        <c:axId val="67539328"/>
        <c:scaling>
          <c:orientation val="minMax"/>
        </c:scaling>
        <c:axPos val="b"/>
        <c:numFmt formatCode="General" sourceLinked="0"/>
        <c:majorTickMark val="none"/>
        <c:tickLblPos val="nextTo"/>
        <c:txPr>
          <a:bodyPr/>
          <a:lstStyle/>
          <a:p>
            <a:pPr>
              <a:defRPr lang="ja-JP"/>
            </a:pPr>
            <a:endParaRPr lang="en-US"/>
          </a:p>
        </c:txPr>
        <c:crossAx val="67540864"/>
        <c:crosses val="autoZero"/>
        <c:auto val="1"/>
        <c:lblAlgn val="ctr"/>
        <c:lblOffset val="100"/>
      </c:catAx>
      <c:valAx>
        <c:axId val="67540864"/>
        <c:scaling>
          <c:orientation val="minMax"/>
        </c:scaling>
        <c:axPos val="l"/>
        <c:majorGridlines/>
        <c:title>
          <c:tx>
            <c:rich>
              <a:bodyPr/>
              <a:lstStyle/>
              <a:p>
                <a:pPr>
                  <a:defRPr lang="ja-JP"/>
                </a:pPr>
                <a:r>
                  <a:rPr lang="ja-JP" altLang="en-US" dirty="0" smtClean="0"/>
                  <a:t>人数</a:t>
                </a:r>
                <a:endParaRPr lang="en-US" altLang="ja-JP" dirty="0" smtClean="0"/>
              </a:p>
            </c:rich>
          </c:tx>
          <c:layout/>
        </c:title>
        <c:numFmt formatCode="General" sourceLinked="1"/>
        <c:majorTickMark val="none"/>
        <c:tickLblPos val="nextTo"/>
        <c:txPr>
          <a:bodyPr/>
          <a:lstStyle/>
          <a:p>
            <a:pPr>
              <a:defRPr lang="ja-JP"/>
            </a:pPr>
            <a:endParaRPr lang="en-US"/>
          </a:p>
        </c:txPr>
        <c:crossAx val="67539328"/>
        <c:crosses val="autoZero"/>
        <c:crossBetween val="between"/>
        <c:dispUnits>
          <c:builtInUnit val="tenThousands"/>
          <c:dispUnitsLbl>
            <c:layout/>
            <c:txPr>
              <a:bodyPr/>
              <a:lstStyle/>
              <a:p>
                <a:pPr>
                  <a:defRPr lang="ja-JP"/>
                </a:pPr>
                <a:endParaRPr lang="en-US"/>
              </a:p>
            </c:txPr>
          </c:dispUnitsLbl>
        </c:dispUnits>
      </c:valAx>
    </c:plotArea>
    <c:plotVisOnly val="1"/>
    <c:dispBlanksAs val="gap"/>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US"/>
  <c:style val="18"/>
  <c:chart>
    <c:autoTitleDeleted val="1"/>
    <c:plotArea>
      <c:layout/>
      <c:lineChart>
        <c:grouping val="standard"/>
        <c:ser>
          <c:idx val="0"/>
          <c:order val="0"/>
          <c:tx>
            <c:strRef>
              <c:f>Sheet1!$A$18</c:f>
              <c:strCache>
                <c:ptCount val="1"/>
                <c:pt idx="0">
                  <c:v>さくらまつり</c:v>
                </c:pt>
              </c:strCache>
            </c:strRef>
          </c:tx>
          <c:marker>
            <c:symbol val="none"/>
          </c:marker>
          <c:cat>
            <c:strRef>
              <c:f>Sheet1!$B$17:$F$17</c:f>
              <c:strCache>
                <c:ptCount val="5"/>
                <c:pt idx="0">
                  <c:v>平成15年</c:v>
                </c:pt>
                <c:pt idx="1">
                  <c:v>16年</c:v>
                </c:pt>
                <c:pt idx="2">
                  <c:v>17年</c:v>
                </c:pt>
                <c:pt idx="3">
                  <c:v>18年</c:v>
                </c:pt>
                <c:pt idx="4">
                  <c:v>19年</c:v>
                </c:pt>
              </c:strCache>
            </c:strRef>
          </c:cat>
          <c:val>
            <c:numRef>
              <c:f>Sheet1!$B$18:$F$18</c:f>
              <c:numCache>
                <c:formatCode>General</c:formatCode>
                <c:ptCount val="5"/>
                <c:pt idx="0">
                  <c:v>175000</c:v>
                </c:pt>
                <c:pt idx="1">
                  <c:v>30000</c:v>
                </c:pt>
                <c:pt idx="2">
                  <c:v>70000</c:v>
                </c:pt>
                <c:pt idx="3">
                  <c:v>35000</c:v>
                </c:pt>
                <c:pt idx="4">
                  <c:v>95000</c:v>
                </c:pt>
              </c:numCache>
            </c:numRef>
          </c:val>
        </c:ser>
        <c:ser>
          <c:idx val="1"/>
          <c:order val="1"/>
          <c:tx>
            <c:strRef>
              <c:f>Sheet1!$A$19</c:f>
              <c:strCache>
                <c:ptCount val="1"/>
                <c:pt idx="0">
                  <c:v>キララまつり</c:v>
                </c:pt>
              </c:strCache>
            </c:strRef>
          </c:tx>
          <c:marker>
            <c:symbol val="none"/>
          </c:marker>
          <c:cat>
            <c:strRef>
              <c:f>Sheet1!$B$17:$F$17</c:f>
              <c:strCache>
                <c:ptCount val="5"/>
                <c:pt idx="0">
                  <c:v>平成15年</c:v>
                </c:pt>
                <c:pt idx="1">
                  <c:v>16年</c:v>
                </c:pt>
                <c:pt idx="2">
                  <c:v>17年</c:v>
                </c:pt>
                <c:pt idx="3">
                  <c:v>18年</c:v>
                </c:pt>
                <c:pt idx="4">
                  <c:v>19年</c:v>
                </c:pt>
              </c:strCache>
            </c:strRef>
          </c:cat>
          <c:val>
            <c:numRef>
              <c:f>Sheet1!$B$19:$F$19</c:f>
              <c:numCache>
                <c:formatCode>General</c:formatCode>
                <c:ptCount val="5"/>
                <c:pt idx="0">
                  <c:v>340000</c:v>
                </c:pt>
                <c:pt idx="1">
                  <c:v>105000</c:v>
                </c:pt>
                <c:pt idx="2">
                  <c:v>200000</c:v>
                </c:pt>
                <c:pt idx="3">
                  <c:v>270000</c:v>
                </c:pt>
                <c:pt idx="4">
                  <c:v>290000</c:v>
                </c:pt>
              </c:numCache>
            </c:numRef>
          </c:val>
        </c:ser>
        <c:ser>
          <c:idx val="2"/>
          <c:order val="2"/>
          <c:tx>
            <c:strRef>
              <c:f>Sheet1!$A$20</c:f>
              <c:strCache>
                <c:ptCount val="1"/>
                <c:pt idx="0">
                  <c:v>土浦全国花火競技大会</c:v>
                </c:pt>
              </c:strCache>
            </c:strRef>
          </c:tx>
          <c:marker>
            <c:symbol val="none"/>
          </c:marker>
          <c:cat>
            <c:strRef>
              <c:f>Sheet1!$B$17:$F$17</c:f>
              <c:strCache>
                <c:ptCount val="5"/>
                <c:pt idx="0">
                  <c:v>平成15年</c:v>
                </c:pt>
                <c:pt idx="1">
                  <c:v>16年</c:v>
                </c:pt>
                <c:pt idx="2">
                  <c:v>17年</c:v>
                </c:pt>
                <c:pt idx="3">
                  <c:v>18年</c:v>
                </c:pt>
                <c:pt idx="4">
                  <c:v>19年</c:v>
                </c:pt>
              </c:strCache>
            </c:strRef>
          </c:cat>
          <c:val>
            <c:numRef>
              <c:f>Sheet1!$B$20:$F$20</c:f>
              <c:numCache>
                <c:formatCode>General</c:formatCode>
                <c:ptCount val="5"/>
                <c:pt idx="0">
                  <c:v>700000</c:v>
                </c:pt>
                <c:pt idx="1">
                  <c:v>700000</c:v>
                </c:pt>
                <c:pt idx="2">
                  <c:v>800000</c:v>
                </c:pt>
                <c:pt idx="3">
                  <c:v>700000</c:v>
                </c:pt>
                <c:pt idx="4">
                  <c:v>800000</c:v>
                </c:pt>
              </c:numCache>
            </c:numRef>
          </c:val>
        </c:ser>
        <c:dLbls/>
        <c:marker val="1"/>
        <c:axId val="66631552"/>
        <c:axId val="66633088"/>
      </c:lineChart>
      <c:catAx>
        <c:axId val="66631552"/>
        <c:scaling>
          <c:orientation val="minMax"/>
        </c:scaling>
        <c:axPos val="b"/>
        <c:numFmt formatCode="General" sourceLinked="0"/>
        <c:majorTickMark val="none"/>
        <c:tickLblPos val="nextTo"/>
        <c:txPr>
          <a:bodyPr/>
          <a:lstStyle/>
          <a:p>
            <a:pPr>
              <a:defRPr lang="ja-JP"/>
            </a:pPr>
            <a:endParaRPr lang="en-US"/>
          </a:p>
        </c:txPr>
        <c:crossAx val="66633088"/>
        <c:crosses val="autoZero"/>
        <c:auto val="1"/>
        <c:lblAlgn val="ctr"/>
        <c:lblOffset val="100"/>
      </c:catAx>
      <c:valAx>
        <c:axId val="66633088"/>
        <c:scaling>
          <c:orientation val="minMax"/>
        </c:scaling>
        <c:axPos val="l"/>
        <c:majorGridlines/>
        <c:title>
          <c:tx>
            <c:rich>
              <a:bodyPr/>
              <a:lstStyle/>
              <a:p>
                <a:pPr>
                  <a:defRPr lang="ja-JP"/>
                </a:pPr>
                <a:r>
                  <a:rPr lang="ja-JP" altLang="en-US" sz="2400" dirty="0" smtClean="0"/>
                  <a:t>人数</a:t>
                </a:r>
                <a:endParaRPr lang="ja-JP" altLang="en-US" sz="2400" dirty="0"/>
              </a:p>
            </c:rich>
          </c:tx>
          <c:layout>
            <c:manualLayout>
              <c:xMode val="edge"/>
              <c:yMode val="edge"/>
              <c:x val="6.5581752190976408E-2"/>
              <c:y val="0.4043117688806227"/>
            </c:manualLayout>
          </c:layout>
        </c:title>
        <c:numFmt formatCode="General" sourceLinked="1"/>
        <c:majorTickMark val="none"/>
        <c:tickLblPos val="nextTo"/>
        <c:txPr>
          <a:bodyPr/>
          <a:lstStyle/>
          <a:p>
            <a:pPr>
              <a:defRPr lang="ja-JP"/>
            </a:pPr>
            <a:endParaRPr lang="en-US"/>
          </a:p>
        </c:txPr>
        <c:crossAx val="66631552"/>
        <c:crosses val="autoZero"/>
        <c:crossBetween val="between"/>
        <c:dispUnits>
          <c:builtInUnit val="tenThousands"/>
          <c:dispUnitsLbl>
            <c:layout/>
            <c:txPr>
              <a:bodyPr/>
              <a:lstStyle/>
              <a:p>
                <a:pPr>
                  <a:defRPr lang="ja-JP"/>
                </a:pPr>
                <a:endParaRPr lang="en-US"/>
              </a:p>
            </c:txPr>
          </c:dispUnitsLbl>
        </c:dispUnits>
      </c:valAx>
    </c:plotArea>
    <c:plotVisOnly val="1"/>
    <c:dispBlanksAs val="gap"/>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n-US"/>
  <c:chart>
    <c:title>
      <c:tx>
        <c:rich>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r>
              <a:rPr lang="ja-JP" altLang="en-US" sz="2400" b="1" dirty="0" smtClean="0">
                <a:solidFill>
                  <a:schemeClr val="tx1"/>
                </a:solidFill>
              </a:rPr>
              <a:t>平成</a:t>
            </a:r>
            <a:r>
              <a:rPr lang="en-US" altLang="ja-JP" sz="2400" b="1" dirty="0" smtClean="0">
                <a:solidFill>
                  <a:schemeClr val="tx1"/>
                </a:solidFill>
              </a:rPr>
              <a:t>19</a:t>
            </a:r>
            <a:r>
              <a:rPr lang="ja-JP" altLang="en-US" sz="2400" b="1" dirty="0" smtClean="0">
                <a:solidFill>
                  <a:schemeClr val="tx1"/>
                </a:solidFill>
              </a:rPr>
              <a:t>年度月別観光客数</a:t>
            </a:r>
            <a:endParaRPr lang="ja-JP" altLang="en-US" sz="2400" b="1" dirty="0">
              <a:solidFill>
                <a:schemeClr val="tx1"/>
              </a:solidFill>
            </a:endParaRPr>
          </a:p>
        </c:rich>
      </c:tx>
      <c:layout/>
      <c:spPr>
        <a:noFill/>
        <a:ln>
          <a:noFill/>
        </a:ln>
        <a:effectLst/>
      </c:spPr>
    </c:title>
    <c:plotArea>
      <c:layout>
        <c:manualLayout>
          <c:layoutTarget val="inner"/>
          <c:xMode val="edge"/>
          <c:yMode val="edge"/>
          <c:x val="0.10785300318057281"/>
          <c:y val="0.18007398144342524"/>
          <c:w val="0.88337291226900727"/>
          <c:h val="0.63664988078247742"/>
        </c:manualLayout>
      </c:layout>
      <c:barChart>
        <c:barDir val="col"/>
        <c:grouping val="stacked"/>
        <c:ser>
          <c:idx val="0"/>
          <c:order val="0"/>
          <c:tx>
            <c:strRef>
              <c:f>観光データ!$A$26</c:f>
              <c:strCache>
                <c:ptCount val="1"/>
                <c:pt idx="0">
                  <c:v>イベント以外</c:v>
                </c:pt>
              </c:strCache>
            </c:strRef>
          </c:tx>
          <c:spPr>
            <a:solidFill>
              <a:schemeClr val="accent1"/>
            </a:solidFill>
            <a:ln>
              <a:noFill/>
            </a:ln>
            <a:effectLst/>
          </c:spPr>
          <c:cat>
            <c:strRef>
              <c:f>観光データ!$B$25:$M$25</c:f>
              <c:strCache>
                <c:ptCount val="12"/>
                <c:pt idx="0">
                  <c:v>4月</c:v>
                </c:pt>
                <c:pt idx="1">
                  <c:v>5月</c:v>
                </c:pt>
                <c:pt idx="2">
                  <c:v>6月</c:v>
                </c:pt>
                <c:pt idx="3">
                  <c:v>7月</c:v>
                </c:pt>
                <c:pt idx="4">
                  <c:v>8月</c:v>
                </c:pt>
                <c:pt idx="5">
                  <c:v>9月</c:v>
                </c:pt>
                <c:pt idx="6">
                  <c:v>10月</c:v>
                </c:pt>
                <c:pt idx="7">
                  <c:v>11月</c:v>
                </c:pt>
                <c:pt idx="8">
                  <c:v>12月</c:v>
                </c:pt>
                <c:pt idx="9">
                  <c:v>1月</c:v>
                </c:pt>
                <c:pt idx="10">
                  <c:v>2月</c:v>
                </c:pt>
                <c:pt idx="11">
                  <c:v>3月</c:v>
                </c:pt>
              </c:strCache>
            </c:strRef>
          </c:cat>
          <c:val>
            <c:numRef>
              <c:f>観光データ!$B$26:$M$26</c:f>
              <c:numCache>
                <c:formatCode>General</c:formatCode>
                <c:ptCount val="12"/>
                <c:pt idx="0">
                  <c:v>24080</c:v>
                </c:pt>
                <c:pt idx="1">
                  <c:v>24772</c:v>
                </c:pt>
                <c:pt idx="2">
                  <c:v>23748</c:v>
                </c:pt>
                <c:pt idx="3">
                  <c:v>34862</c:v>
                </c:pt>
                <c:pt idx="4">
                  <c:v>33668</c:v>
                </c:pt>
                <c:pt idx="5">
                  <c:v>35124</c:v>
                </c:pt>
                <c:pt idx="6">
                  <c:v>29749</c:v>
                </c:pt>
                <c:pt idx="7">
                  <c:v>29890</c:v>
                </c:pt>
                <c:pt idx="8">
                  <c:v>31455</c:v>
                </c:pt>
                <c:pt idx="9">
                  <c:v>168942</c:v>
                </c:pt>
                <c:pt idx="10">
                  <c:v>15589</c:v>
                </c:pt>
                <c:pt idx="11">
                  <c:v>17311</c:v>
                </c:pt>
              </c:numCache>
            </c:numRef>
          </c:val>
        </c:ser>
        <c:ser>
          <c:idx val="1"/>
          <c:order val="1"/>
          <c:tx>
            <c:strRef>
              <c:f>観光データ!$A$27</c:f>
              <c:strCache>
                <c:ptCount val="1"/>
                <c:pt idx="0">
                  <c:v>イベント</c:v>
                </c:pt>
              </c:strCache>
            </c:strRef>
          </c:tx>
          <c:spPr>
            <a:solidFill>
              <a:schemeClr val="accent2"/>
            </a:solidFill>
            <a:ln>
              <a:noFill/>
            </a:ln>
            <a:effectLst/>
          </c:spPr>
          <c:cat>
            <c:strRef>
              <c:f>観光データ!$B$25:$M$25</c:f>
              <c:strCache>
                <c:ptCount val="12"/>
                <c:pt idx="0">
                  <c:v>4月</c:v>
                </c:pt>
                <c:pt idx="1">
                  <c:v>5月</c:v>
                </c:pt>
                <c:pt idx="2">
                  <c:v>6月</c:v>
                </c:pt>
                <c:pt idx="3">
                  <c:v>7月</c:v>
                </c:pt>
                <c:pt idx="4">
                  <c:v>8月</c:v>
                </c:pt>
                <c:pt idx="5">
                  <c:v>9月</c:v>
                </c:pt>
                <c:pt idx="6">
                  <c:v>10月</c:v>
                </c:pt>
                <c:pt idx="7">
                  <c:v>11月</c:v>
                </c:pt>
                <c:pt idx="8">
                  <c:v>12月</c:v>
                </c:pt>
                <c:pt idx="9">
                  <c:v>1月</c:v>
                </c:pt>
                <c:pt idx="10">
                  <c:v>2月</c:v>
                </c:pt>
                <c:pt idx="11">
                  <c:v>3月</c:v>
                </c:pt>
              </c:strCache>
            </c:strRef>
          </c:cat>
          <c:val>
            <c:numRef>
              <c:f>観光データ!$B$27:$M$27</c:f>
              <c:numCache>
                <c:formatCode>General</c:formatCode>
                <c:ptCount val="12"/>
                <c:pt idx="0">
                  <c:v>95000</c:v>
                </c:pt>
                <c:pt idx="4">
                  <c:v>290000</c:v>
                </c:pt>
                <c:pt idx="6">
                  <c:v>800000</c:v>
                </c:pt>
              </c:numCache>
            </c:numRef>
          </c:val>
        </c:ser>
        <c:dLbls/>
        <c:overlap val="100"/>
        <c:axId val="95174016"/>
        <c:axId val="95179904"/>
      </c:barChart>
      <c:catAx>
        <c:axId val="95174016"/>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en-US"/>
          </a:p>
        </c:txPr>
        <c:crossAx val="95179904"/>
        <c:crosses val="autoZero"/>
        <c:auto val="1"/>
        <c:lblAlgn val="ctr"/>
        <c:lblOffset val="100"/>
      </c:catAx>
      <c:valAx>
        <c:axId val="95179904"/>
        <c:scaling>
          <c:orientation val="minMax"/>
        </c:scaling>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r>
                  <a:rPr lang="ja-JP" altLang="en-US" sz="2400" dirty="0" smtClean="0"/>
                  <a:t>人数</a:t>
                </a:r>
                <a:endParaRPr lang="en-US" altLang="ja-JP" sz="2400" dirty="0" smtClean="0"/>
              </a:p>
            </c:rich>
          </c:tx>
          <c:layout/>
          <c:spPr>
            <a:noFill/>
            <a:ln>
              <a:noFill/>
            </a:ln>
            <a:effectLst/>
          </c:spPr>
        </c:title>
        <c:numFmt formatCode="General" sourceLinked="1"/>
        <c:maj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en-US"/>
          </a:p>
        </c:txPr>
        <c:crossAx val="95174016"/>
        <c:crosses val="autoZero"/>
        <c:crossBetween val="between"/>
        <c:dispUnits>
          <c:builtInUnit val="tenThousands"/>
          <c:dispUnitsLbl>
            <c:layout/>
            <c:spPr>
              <a:noFill/>
              <a:ln>
                <a:noFill/>
              </a:ln>
              <a:effectLst/>
            </c:spPr>
            <c:txPr>
              <a:bodyPr rot="-540000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legend>
      <c:legendPos val="b"/>
      <c:layout/>
      <c:spPr>
        <a:noFill/>
        <a:ln>
          <a:noFill/>
        </a:ln>
        <a:effectLst/>
      </c:spPr>
      <c:txPr>
        <a:bodyPr rot="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chart>
  <c:spPr>
    <a:noFill/>
    <a:ln>
      <a:noFill/>
    </a:ln>
    <a:effectLst/>
  </c:spPr>
  <c:txPr>
    <a:bodyPr/>
    <a:lstStyle/>
    <a:p>
      <a:pPr>
        <a:defRPr/>
      </a:pPr>
      <a:endParaRPr lang="en-US"/>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en-US"/>
  <c:style val="18"/>
  <c:chart>
    <c:autoTitleDeleted val="1"/>
    <c:plotArea>
      <c:layout>
        <c:manualLayout>
          <c:layoutTarget val="inner"/>
          <c:xMode val="edge"/>
          <c:yMode val="edge"/>
          <c:x val="0.16694755655037696"/>
          <c:y val="0.1642847296802413"/>
          <c:w val="0.82562636689876079"/>
          <c:h val="0.74014924267673976"/>
        </c:manualLayout>
      </c:layout>
      <c:lineChart>
        <c:grouping val="standard"/>
        <c:ser>
          <c:idx val="0"/>
          <c:order val="0"/>
          <c:tx>
            <c:strRef>
              <c:f>Sheet1!$A$32</c:f>
              <c:strCache>
                <c:ptCount val="1"/>
                <c:pt idx="0">
                  <c:v>亀城公園</c:v>
                </c:pt>
              </c:strCache>
            </c:strRef>
          </c:tx>
          <c:marker>
            <c:symbol val="none"/>
          </c:marker>
          <c:cat>
            <c:strRef>
              <c:f>Sheet1!$B$30:$F$31</c:f>
              <c:strCache>
                <c:ptCount val="5"/>
                <c:pt idx="0">
                  <c:v>平成15年</c:v>
                </c:pt>
                <c:pt idx="1">
                  <c:v>16年</c:v>
                </c:pt>
                <c:pt idx="2">
                  <c:v>17年</c:v>
                </c:pt>
                <c:pt idx="3">
                  <c:v>18年</c:v>
                </c:pt>
                <c:pt idx="4">
                  <c:v>19年</c:v>
                </c:pt>
              </c:strCache>
            </c:strRef>
          </c:cat>
          <c:val>
            <c:numRef>
              <c:f>Sheet1!$B$32:$F$32</c:f>
              <c:numCache>
                <c:formatCode>General</c:formatCode>
                <c:ptCount val="5"/>
                <c:pt idx="0">
                  <c:v>81600</c:v>
                </c:pt>
                <c:pt idx="1">
                  <c:v>94062</c:v>
                </c:pt>
                <c:pt idx="2">
                  <c:v>136967</c:v>
                </c:pt>
                <c:pt idx="3">
                  <c:v>45617</c:v>
                </c:pt>
                <c:pt idx="4">
                  <c:v>60591</c:v>
                </c:pt>
              </c:numCache>
            </c:numRef>
          </c:val>
        </c:ser>
        <c:ser>
          <c:idx val="1"/>
          <c:order val="1"/>
          <c:tx>
            <c:strRef>
              <c:f>Sheet1!$A$33</c:f>
              <c:strCache>
                <c:ptCount val="1"/>
                <c:pt idx="0">
                  <c:v>土浦港</c:v>
                </c:pt>
              </c:strCache>
            </c:strRef>
          </c:tx>
          <c:marker>
            <c:symbol val="none"/>
          </c:marker>
          <c:cat>
            <c:strRef>
              <c:f>Sheet1!$B$30:$F$31</c:f>
              <c:strCache>
                <c:ptCount val="5"/>
                <c:pt idx="0">
                  <c:v>平成15年</c:v>
                </c:pt>
                <c:pt idx="1">
                  <c:v>16年</c:v>
                </c:pt>
                <c:pt idx="2">
                  <c:v>17年</c:v>
                </c:pt>
                <c:pt idx="3">
                  <c:v>18年</c:v>
                </c:pt>
                <c:pt idx="4">
                  <c:v>19年</c:v>
                </c:pt>
              </c:strCache>
            </c:strRef>
          </c:cat>
          <c:val>
            <c:numRef>
              <c:f>Sheet1!$B$33:$F$33</c:f>
              <c:numCache>
                <c:formatCode>General</c:formatCode>
                <c:ptCount val="5"/>
                <c:pt idx="0">
                  <c:v>46000</c:v>
                </c:pt>
                <c:pt idx="1">
                  <c:v>26484</c:v>
                </c:pt>
                <c:pt idx="2">
                  <c:v>48880</c:v>
                </c:pt>
                <c:pt idx="3">
                  <c:v>24624</c:v>
                </c:pt>
                <c:pt idx="4">
                  <c:v>41496</c:v>
                </c:pt>
              </c:numCache>
            </c:numRef>
          </c:val>
        </c:ser>
        <c:ser>
          <c:idx val="2"/>
          <c:order val="2"/>
          <c:tx>
            <c:strRef>
              <c:f>Sheet1!$A$34</c:f>
              <c:strCache>
                <c:ptCount val="1"/>
                <c:pt idx="0">
                  <c:v>霞ヶ浦総合公園</c:v>
                </c:pt>
              </c:strCache>
            </c:strRef>
          </c:tx>
          <c:marker>
            <c:symbol val="none"/>
          </c:marker>
          <c:cat>
            <c:strRef>
              <c:f>Sheet1!$B$30:$F$31</c:f>
              <c:strCache>
                <c:ptCount val="5"/>
                <c:pt idx="0">
                  <c:v>平成15年</c:v>
                </c:pt>
                <c:pt idx="1">
                  <c:v>16年</c:v>
                </c:pt>
                <c:pt idx="2">
                  <c:v>17年</c:v>
                </c:pt>
                <c:pt idx="3">
                  <c:v>18年</c:v>
                </c:pt>
                <c:pt idx="4">
                  <c:v>19年</c:v>
                </c:pt>
              </c:strCache>
            </c:strRef>
          </c:cat>
          <c:val>
            <c:numRef>
              <c:f>Sheet1!$B$34:$F$34</c:f>
              <c:numCache>
                <c:formatCode>General</c:formatCode>
                <c:ptCount val="5"/>
                <c:pt idx="0">
                  <c:v>186400</c:v>
                </c:pt>
                <c:pt idx="1">
                  <c:v>252049</c:v>
                </c:pt>
                <c:pt idx="2">
                  <c:v>171739</c:v>
                </c:pt>
                <c:pt idx="3">
                  <c:v>130654</c:v>
                </c:pt>
                <c:pt idx="4">
                  <c:v>134089</c:v>
                </c:pt>
              </c:numCache>
            </c:numRef>
          </c:val>
        </c:ser>
        <c:ser>
          <c:idx val="3"/>
          <c:order val="3"/>
          <c:tx>
            <c:strRef>
              <c:f>Sheet1!$A$35</c:f>
              <c:strCache>
                <c:ptCount val="1"/>
                <c:pt idx="0">
                  <c:v>小町の里</c:v>
                </c:pt>
              </c:strCache>
            </c:strRef>
          </c:tx>
          <c:marker>
            <c:symbol val="none"/>
          </c:marker>
          <c:cat>
            <c:strRef>
              <c:f>Sheet1!$B$30:$F$31</c:f>
              <c:strCache>
                <c:ptCount val="5"/>
                <c:pt idx="0">
                  <c:v>平成15年</c:v>
                </c:pt>
                <c:pt idx="1">
                  <c:v>16年</c:v>
                </c:pt>
                <c:pt idx="2">
                  <c:v>17年</c:v>
                </c:pt>
                <c:pt idx="3">
                  <c:v>18年</c:v>
                </c:pt>
                <c:pt idx="4">
                  <c:v>19年</c:v>
                </c:pt>
              </c:strCache>
            </c:strRef>
          </c:cat>
          <c:val>
            <c:numRef>
              <c:f>Sheet1!$B$35:$F$35</c:f>
              <c:numCache>
                <c:formatCode>General</c:formatCode>
                <c:ptCount val="5"/>
                <c:pt idx="0">
                  <c:v>80400</c:v>
                </c:pt>
                <c:pt idx="1">
                  <c:v>71800</c:v>
                </c:pt>
                <c:pt idx="2">
                  <c:v>114911</c:v>
                </c:pt>
                <c:pt idx="3">
                  <c:v>78168</c:v>
                </c:pt>
                <c:pt idx="4">
                  <c:v>80914</c:v>
                </c:pt>
              </c:numCache>
            </c:numRef>
          </c:val>
        </c:ser>
        <c:dLbls/>
        <c:marker val="1"/>
        <c:axId val="74081792"/>
        <c:axId val="74083328"/>
      </c:lineChart>
      <c:catAx>
        <c:axId val="74081792"/>
        <c:scaling>
          <c:orientation val="minMax"/>
        </c:scaling>
        <c:axPos val="b"/>
        <c:numFmt formatCode="General" sourceLinked="0"/>
        <c:majorTickMark val="none"/>
        <c:tickLblPos val="nextTo"/>
        <c:txPr>
          <a:bodyPr/>
          <a:lstStyle/>
          <a:p>
            <a:pPr>
              <a:defRPr lang="ja-JP"/>
            </a:pPr>
            <a:endParaRPr lang="en-US"/>
          </a:p>
        </c:txPr>
        <c:crossAx val="74083328"/>
        <c:crosses val="autoZero"/>
        <c:auto val="1"/>
        <c:lblAlgn val="ctr"/>
        <c:lblOffset val="100"/>
      </c:catAx>
      <c:valAx>
        <c:axId val="74083328"/>
        <c:scaling>
          <c:orientation val="minMax"/>
        </c:scaling>
        <c:axPos val="l"/>
        <c:majorGridlines/>
        <c:title>
          <c:tx>
            <c:rich>
              <a:bodyPr/>
              <a:lstStyle/>
              <a:p>
                <a:pPr>
                  <a:defRPr lang="ja-JP"/>
                </a:pPr>
                <a:r>
                  <a:rPr lang="ja-JP" altLang="en-US" sz="2400" dirty="0" smtClean="0"/>
                  <a:t>人数</a:t>
                </a:r>
                <a:endParaRPr lang="ja-JP" altLang="en-US" sz="2400" dirty="0"/>
              </a:p>
            </c:rich>
          </c:tx>
          <c:layout>
            <c:manualLayout>
              <c:xMode val="edge"/>
              <c:yMode val="edge"/>
              <c:x val="3.454142645915758E-2"/>
              <c:y val="0.44777802466392624"/>
            </c:manualLayout>
          </c:layout>
        </c:title>
        <c:numFmt formatCode="General" sourceLinked="1"/>
        <c:majorTickMark val="none"/>
        <c:tickLblPos val="nextTo"/>
        <c:txPr>
          <a:bodyPr/>
          <a:lstStyle/>
          <a:p>
            <a:pPr>
              <a:defRPr lang="ja-JP"/>
            </a:pPr>
            <a:endParaRPr lang="en-US"/>
          </a:p>
        </c:txPr>
        <c:crossAx val="74081792"/>
        <c:crosses val="autoZero"/>
        <c:crossBetween val="between"/>
        <c:dispUnits>
          <c:builtInUnit val="tenThousands"/>
          <c:dispUnitsLbl>
            <c:layout/>
            <c:txPr>
              <a:bodyPr/>
              <a:lstStyle/>
              <a:p>
                <a:pPr>
                  <a:defRPr lang="ja-JP"/>
                </a:pPr>
                <a:endParaRPr lang="en-US"/>
              </a:p>
            </c:txPr>
          </c:dispUnitsLbl>
        </c:dispUnits>
      </c:valAx>
    </c:plotArea>
    <c:plotVisOnly val="1"/>
    <c:dispBlanksAs val="gap"/>
  </c:chart>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0.19209914856117619"/>
          <c:y val="9.3696186534829515E-2"/>
          <c:w val="0.52857624382130963"/>
          <c:h val="0.86838181174313978"/>
        </c:manualLayout>
      </c:layout>
      <c:pieChart>
        <c:varyColors val="1"/>
        <c:ser>
          <c:idx val="0"/>
          <c:order val="0"/>
          <c:dPt>
            <c:idx val="0"/>
            <c:spPr>
              <a:gradFill rotWithShape="1">
                <a:gsLst>
                  <a:gs pos="0">
                    <a:schemeClr val="accent1">
                      <a:tint val="96000"/>
                      <a:lumMod val="100000"/>
                    </a:schemeClr>
                  </a:gs>
                  <a:gs pos="78000">
                    <a:schemeClr val="accent1">
                      <a:shade val="94000"/>
                      <a:lumMod val="94000"/>
                    </a:schemeClr>
                  </a:gs>
                </a:gsLst>
                <a:lin ang="5400000" scaled="0"/>
              </a:gradFill>
              <a:ln>
                <a:noFill/>
              </a:ln>
              <a:effectLst>
                <a:outerShdw blurRad="38100" dist="25400" dir="5400000" rotWithShape="0">
                  <a:srgbClr val="000000">
                    <a:alpha val="35000"/>
                  </a:srgbClr>
                </a:outerShdw>
              </a:effectLst>
            </c:spPr>
          </c:dPt>
          <c:dPt>
            <c:idx val="1"/>
            <c:spPr>
              <a:gradFill rotWithShape="1">
                <a:gsLst>
                  <a:gs pos="0">
                    <a:schemeClr val="accent3">
                      <a:tint val="96000"/>
                      <a:lumMod val="100000"/>
                    </a:schemeClr>
                  </a:gs>
                  <a:gs pos="78000">
                    <a:schemeClr val="accent3">
                      <a:shade val="94000"/>
                      <a:lumMod val="94000"/>
                    </a:schemeClr>
                  </a:gs>
                </a:gsLst>
                <a:lin ang="5400000" scaled="0"/>
              </a:gradFill>
              <a:ln>
                <a:noFill/>
              </a:ln>
              <a:effectLst>
                <a:outerShdw blurRad="38100" dist="25400" dir="5400000" rotWithShape="0">
                  <a:srgbClr val="000000">
                    <a:alpha val="35000"/>
                  </a:srgbClr>
                </a:outerShdw>
              </a:effectLst>
            </c:spPr>
          </c:dPt>
          <c:dPt>
            <c:idx val="2"/>
            <c:spPr>
              <a:gradFill rotWithShape="1">
                <a:gsLst>
                  <a:gs pos="0">
                    <a:schemeClr val="accent5">
                      <a:tint val="96000"/>
                      <a:lumMod val="100000"/>
                    </a:schemeClr>
                  </a:gs>
                  <a:gs pos="78000">
                    <a:schemeClr val="accent5">
                      <a:shade val="94000"/>
                      <a:lumMod val="94000"/>
                    </a:schemeClr>
                  </a:gs>
                </a:gsLst>
                <a:lin ang="5400000" scaled="0"/>
              </a:gradFill>
              <a:ln>
                <a:noFill/>
              </a:ln>
              <a:effectLst>
                <a:outerShdw blurRad="38100" dist="25400" dir="5400000" rotWithShape="0">
                  <a:srgbClr val="000000">
                    <a:alpha val="35000"/>
                  </a:srgbClr>
                </a:outerShdw>
              </a:effectLst>
            </c:spPr>
          </c:dPt>
          <c:dLbls>
            <c:delete val="1"/>
          </c:dLbls>
          <c:cat>
            <c:strRef>
              <c:f>Sheet1!$A$102:$A$104</c:f>
              <c:strCache>
                <c:ptCount val="3"/>
                <c:pt idx="0">
                  <c:v>自家用車その他</c:v>
                </c:pt>
                <c:pt idx="1">
                  <c:v>鉄道・定期バス</c:v>
                </c:pt>
                <c:pt idx="2">
                  <c:v>貸切バス</c:v>
                </c:pt>
              </c:strCache>
            </c:strRef>
          </c:cat>
          <c:val>
            <c:numRef>
              <c:f>Sheet1!$G$102:$G$104</c:f>
              <c:numCache>
                <c:formatCode>0%</c:formatCode>
                <c:ptCount val="3"/>
                <c:pt idx="0">
                  <c:v>0.84000000000000008</c:v>
                </c:pt>
                <c:pt idx="1">
                  <c:v>0.1</c:v>
                </c:pt>
                <c:pt idx="2">
                  <c:v>6.0000000000000005E-2</c:v>
                </c:pt>
              </c:numCache>
            </c:numRef>
          </c:val>
        </c:ser>
        <c:dLbls>
          <c:showVal val="1"/>
        </c:dLbls>
        <c:firstSliceAng val="0"/>
      </c:pieChart>
      <c:spPr>
        <a:noFill/>
        <a:ln>
          <a:noFill/>
        </a:ln>
        <a:effectLst/>
      </c:spPr>
    </c:plotArea>
    <c:plotVisOnly val="1"/>
    <c:dispBlanksAs val="zero"/>
  </c:chart>
  <c:spPr>
    <a:noFill/>
    <a:ln>
      <a:noFill/>
    </a:ln>
    <a:effectLst/>
  </c:spPr>
  <c:txPr>
    <a:bodyPr/>
    <a:lstStyle/>
    <a:p>
      <a:pPr>
        <a:defRPr/>
      </a:pPr>
      <a:endParaRPr lang="en-US"/>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lang val="en-US"/>
  <c:chart>
    <c:title>
      <c:tx>
        <c:rich>
          <a:bodyPr rot="0" spcFirstLastPara="1" vertOverflow="ellipsis" vert="horz" wrap="square" anchor="ctr" anchorCtr="1"/>
          <a:lstStyle/>
          <a:p>
            <a:pPr>
              <a:defRPr lang="ja-JP" sz="2128" b="1" i="0" u="none" strike="noStrike" kern="1200" cap="none" spc="0" normalizeH="0" baseline="0">
                <a:solidFill>
                  <a:schemeClr val="tx1"/>
                </a:solidFill>
                <a:latin typeface="+mj-lt"/>
                <a:ea typeface="+mj-ea"/>
                <a:cs typeface="+mj-cs"/>
              </a:defRPr>
            </a:pPr>
            <a:r>
              <a:rPr lang="ja-JP">
                <a:solidFill>
                  <a:schemeClr val="tx1"/>
                </a:solidFill>
              </a:rPr>
              <a:t>市内各駅の</a:t>
            </a:r>
            <a:r>
              <a:rPr lang="en-US">
                <a:solidFill>
                  <a:schemeClr val="tx1"/>
                </a:solidFill>
              </a:rPr>
              <a:t>1</a:t>
            </a:r>
            <a:r>
              <a:rPr lang="ja-JP">
                <a:solidFill>
                  <a:schemeClr val="tx1"/>
                </a:solidFill>
              </a:rPr>
              <a:t>日平均乗降客数</a:t>
            </a:r>
          </a:p>
        </c:rich>
      </c:tx>
      <c:layout>
        <c:manualLayout>
          <c:xMode val="edge"/>
          <c:yMode val="edge"/>
          <c:x val="0.2445324702484038"/>
          <c:y val="1.8593821482003541E-2"/>
        </c:manualLayout>
      </c:layout>
      <c:spPr>
        <a:noFill/>
        <a:ln>
          <a:noFill/>
        </a:ln>
        <a:effectLst/>
      </c:spPr>
    </c:title>
    <c:plotArea>
      <c:layout/>
      <c:barChart>
        <c:barDir val="col"/>
        <c:grouping val="clustered"/>
        <c:ser>
          <c:idx val="1"/>
          <c:order val="0"/>
          <c:tx>
            <c:strRef>
              <c:f>Sheet1!$B$1</c:f>
              <c:strCache>
                <c:ptCount val="1"/>
                <c:pt idx="0">
                  <c:v>土浦駅</c:v>
                </c:pt>
              </c:strCache>
            </c:strRef>
          </c:tx>
          <c:spPr>
            <a:solidFill>
              <a:schemeClr val="accent2"/>
            </a:solidFill>
            <a:ln>
              <a:noFill/>
            </a:ln>
            <a:effectLst/>
          </c:spPr>
          <c:cat>
            <c:strRef>
              <c:f>Sheet1!$A$2:$A$14</c:f>
              <c:strCache>
                <c:ptCount val="13"/>
                <c:pt idx="0">
                  <c:v>H12</c:v>
                </c:pt>
                <c:pt idx="1">
                  <c:v>H13</c:v>
                </c:pt>
                <c:pt idx="2">
                  <c:v>H14</c:v>
                </c:pt>
                <c:pt idx="3">
                  <c:v>H15</c:v>
                </c:pt>
                <c:pt idx="4">
                  <c:v>H16</c:v>
                </c:pt>
                <c:pt idx="5">
                  <c:v>H17</c:v>
                </c:pt>
                <c:pt idx="6">
                  <c:v>H18</c:v>
                </c:pt>
                <c:pt idx="7">
                  <c:v>H19</c:v>
                </c:pt>
                <c:pt idx="8">
                  <c:v>H20</c:v>
                </c:pt>
                <c:pt idx="9">
                  <c:v>H21</c:v>
                </c:pt>
                <c:pt idx="10">
                  <c:v>H22</c:v>
                </c:pt>
                <c:pt idx="11">
                  <c:v>H23</c:v>
                </c:pt>
                <c:pt idx="12">
                  <c:v>H24</c:v>
                </c:pt>
              </c:strCache>
            </c:strRef>
          </c:cat>
          <c:val>
            <c:numRef>
              <c:f>Sheet1!$B$2:$B$14</c:f>
              <c:numCache>
                <c:formatCode>#,##0</c:formatCode>
                <c:ptCount val="13"/>
                <c:pt idx="0">
                  <c:v>21507</c:v>
                </c:pt>
                <c:pt idx="1">
                  <c:v>20691</c:v>
                </c:pt>
                <c:pt idx="2">
                  <c:v>20207</c:v>
                </c:pt>
                <c:pt idx="3">
                  <c:v>19644</c:v>
                </c:pt>
                <c:pt idx="4">
                  <c:v>19477</c:v>
                </c:pt>
                <c:pt idx="5">
                  <c:v>18574</c:v>
                </c:pt>
                <c:pt idx="6">
                  <c:v>17796</c:v>
                </c:pt>
                <c:pt idx="7">
                  <c:v>17524</c:v>
                </c:pt>
                <c:pt idx="8">
                  <c:v>17277</c:v>
                </c:pt>
                <c:pt idx="9">
                  <c:v>17053</c:v>
                </c:pt>
                <c:pt idx="10">
                  <c:v>16497</c:v>
                </c:pt>
                <c:pt idx="11">
                  <c:v>16055</c:v>
                </c:pt>
                <c:pt idx="12">
                  <c:v>16233</c:v>
                </c:pt>
              </c:numCache>
            </c:numRef>
          </c:val>
        </c:ser>
        <c:ser>
          <c:idx val="2"/>
          <c:order val="1"/>
          <c:tx>
            <c:strRef>
              <c:f>Sheet1!$C$1</c:f>
              <c:strCache>
                <c:ptCount val="1"/>
                <c:pt idx="0">
                  <c:v>荒川沖駅</c:v>
                </c:pt>
              </c:strCache>
            </c:strRef>
          </c:tx>
          <c:spPr>
            <a:solidFill>
              <a:schemeClr val="accent3"/>
            </a:solidFill>
            <a:ln>
              <a:noFill/>
            </a:ln>
            <a:effectLst/>
          </c:spPr>
          <c:cat>
            <c:strRef>
              <c:f>Sheet1!$A$2:$A$14</c:f>
              <c:strCache>
                <c:ptCount val="13"/>
                <c:pt idx="0">
                  <c:v>H12</c:v>
                </c:pt>
                <c:pt idx="1">
                  <c:v>H13</c:v>
                </c:pt>
                <c:pt idx="2">
                  <c:v>H14</c:v>
                </c:pt>
                <c:pt idx="3">
                  <c:v>H15</c:v>
                </c:pt>
                <c:pt idx="4">
                  <c:v>H16</c:v>
                </c:pt>
                <c:pt idx="5">
                  <c:v>H17</c:v>
                </c:pt>
                <c:pt idx="6">
                  <c:v>H18</c:v>
                </c:pt>
                <c:pt idx="7">
                  <c:v>H19</c:v>
                </c:pt>
                <c:pt idx="8">
                  <c:v>H20</c:v>
                </c:pt>
                <c:pt idx="9">
                  <c:v>H21</c:v>
                </c:pt>
                <c:pt idx="10">
                  <c:v>H22</c:v>
                </c:pt>
                <c:pt idx="11">
                  <c:v>H23</c:v>
                </c:pt>
                <c:pt idx="12">
                  <c:v>H24</c:v>
                </c:pt>
              </c:strCache>
            </c:strRef>
          </c:cat>
          <c:val>
            <c:numRef>
              <c:f>Sheet1!$C$2:$C$14</c:f>
              <c:numCache>
                <c:formatCode>#,##0</c:formatCode>
                <c:ptCount val="13"/>
                <c:pt idx="0">
                  <c:v>12303</c:v>
                </c:pt>
                <c:pt idx="1">
                  <c:v>11924</c:v>
                </c:pt>
                <c:pt idx="2">
                  <c:v>11383</c:v>
                </c:pt>
                <c:pt idx="3">
                  <c:v>11084</c:v>
                </c:pt>
                <c:pt idx="4">
                  <c:v>11008</c:v>
                </c:pt>
                <c:pt idx="5">
                  <c:v>10198</c:v>
                </c:pt>
                <c:pt idx="6">
                  <c:v>9512</c:v>
                </c:pt>
                <c:pt idx="7">
                  <c:v>9467</c:v>
                </c:pt>
                <c:pt idx="8">
                  <c:v>9296</c:v>
                </c:pt>
                <c:pt idx="9">
                  <c:v>9016</c:v>
                </c:pt>
                <c:pt idx="10">
                  <c:v>8674</c:v>
                </c:pt>
                <c:pt idx="11">
                  <c:v>8445</c:v>
                </c:pt>
                <c:pt idx="12">
                  <c:v>8451</c:v>
                </c:pt>
              </c:numCache>
            </c:numRef>
          </c:val>
        </c:ser>
        <c:ser>
          <c:idx val="3"/>
          <c:order val="2"/>
          <c:tx>
            <c:strRef>
              <c:f>Sheet1!$D$1</c:f>
              <c:strCache>
                <c:ptCount val="1"/>
                <c:pt idx="0">
                  <c:v>神立駅</c:v>
                </c:pt>
              </c:strCache>
            </c:strRef>
          </c:tx>
          <c:spPr>
            <a:solidFill>
              <a:schemeClr val="accent4"/>
            </a:solidFill>
            <a:ln>
              <a:noFill/>
            </a:ln>
            <a:effectLst/>
          </c:spPr>
          <c:cat>
            <c:strRef>
              <c:f>Sheet1!$A$2:$A$14</c:f>
              <c:strCache>
                <c:ptCount val="13"/>
                <c:pt idx="0">
                  <c:v>H12</c:v>
                </c:pt>
                <c:pt idx="1">
                  <c:v>H13</c:v>
                </c:pt>
                <c:pt idx="2">
                  <c:v>H14</c:v>
                </c:pt>
                <c:pt idx="3">
                  <c:v>H15</c:v>
                </c:pt>
                <c:pt idx="4">
                  <c:v>H16</c:v>
                </c:pt>
                <c:pt idx="5">
                  <c:v>H17</c:v>
                </c:pt>
                <c:pt idx="6">
                  <c:v>H18</c:v>
                </c:pt>
                <c:pt idx="7">
                  <c:v>H19</c:v>
                </c:pt>
                <c:pt idx="8">
                  <c:v>H20</c:v>
                </c:pt>
                <c:pt idx="9">
                  <c:v>H21</c:v>
                </c:pt>
                <c:pt idx="10">
                  <c:v>H22</c:v>
                </c:pt>
                <c:pt idx="11">
                  <c:v>H23</c:v>
                </c:pt>
                <c:pt idx="12">
                  <c:v>H24</c:v>
                </c:pt>
              </c:strCache>
            </c:strRef>
          </c:cat>
          <c:val>
            <c:numRef>
              <c:f>Sheet1!$D$2:$D$14</c:f>
              <c:numCache>
                <c:formatCode>#,##0</c:formatCode>
                <c:ptCount val="13"/>
                <c:pt idx="0">
                  <c:v>6406</c:v>
                </c:pt>
                <c:pt idx="1">
                  <c:v>6093</c:v>
                </c:pt>
                <c:pt idx="2">
                  <c:v>5804</c:v>
                </c:pt>
                <c:pt idx="3">
                  <c:v>5824</c:v>
                </c:pt>
                <c:pt idx="4">
                  <c:v>5726</c:v>
                </c:pt>
                <c:pt idx="5">
                  <c:v>5567</c:v>
                </c:pt>
                <c:pt idx="6">
                  <c:v>5506</c:v>
                </c:pt>
                <c:pt idx="7">
                  <c:v>5536</c:v>
                </c:pt>
                <c:pt idx="8">
                  <c:v>5574</c:v>
                </c:pt>
                <c:pt idx="9">
                  <c:v>5313</c:v>
                </c:pt>
                <c:pt idx="10">
                  <c:v>5283</c:v>
                </c:pt>
                <c:pt idx="11">
                  <c:v>5289</c:v>
                </c:pt>
                <c:pt idx="12">
                  <c:v>5475</c:v>
                </c:pt>
              </c:numCache>
            </c:numRef>
          </c:val>
        </c:ser>
        <c:dLbls/>
        <c:gapWidth val="267"/>
        <c:overlap val="-43"/>
        <c:axId val="95890432"/>
        <c:axId val="95896704"/>
      </c:barChart>
      <c:catAx>
        <c:axId val="95890432"/>
        <c:scaling>
          <c:orientation val="minMax"/>
        </c:scaling>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lang="ja-JP" sz="1197" b="1" i="0" u="none" strike="noStrike" kern="1200" baseline="0">
                    <a:solidFill>
                      <a:schemeClr val="dk1">
                        <a:lumMod val="65000"/>
                        <a:lumOff val="35000"/>
                      </a:schemeClr>
                    </a:solidFill>
                    <a:latin typeface="+mn-lt"/>
                    <a:ea typeface="+mn-ea"/>
                    <a:cs typeface="+mn-cs"/>
                  </a:defRPr>
                </a:pPr>
                <a:r>
                  <a:rPr lang="ja-JP"/>
                  <a:t>年度</a:t>
                </a:r>
              </a:p>
            </c:rich>
          </c:tx>
          <c:layout/>
          <c:spPr>
            <a:noFill/>
            <a:ln>
              <a:noFill/>
            </a:ln>
            <a:effectLst/>
          </c:spPr>
        </c:title>
        <c:numFmt formatCode="General" sourceLinked="1"/>
        <c:maj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lang="ja-JP" sz="1197" b="0" i="0" u="none" strike="noStrike" kern="1200" cap="none" spc="0" normalizeH="0" baseline="0">
                <a:solidFill>
                  <a:schemeClr val="dk1">
                    <a:lumMod val="65000"/>
                    <a:lumOff val="35000"/>
                  </a:schemeClr>
                </a:solidFill>
                <a:latin typeface="+mn-lt"/>
                <a:ea typeface="+mn-ea"/>
                <a:cs typeface="+mn-cs"/>
              </a:defRPr>
            </a:pPr>
            <a:endParaRPr lang="en-US"/>
          </a:p>
        </c:txPr>
        <c:crossAx val="95896704"/>
        <c:crosses val="autoZero"/>
        <c:auto val="1"/>
        <c:lblAlgn val="ctr"/>
        <c:lblOffset val="100"/>
      </c:catAx>
      <c:valAx>
        <c:axId val="95896704"/>
        <c:scaling>
          <c:orientation val="minMax"/>
        </c:scaling>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lang="ja-JP" sz="1197" b="1" i="0" u="none" strike="noStrike" kern="1200" baseline="0">
                    <a:solidFill>
                      <a:schemeClr val="dk1">
                        <a:lumMod val="65000"/>
                        <a:lumOff val="35000"/>
                      </a:schemeClr>
                    </a:solidFill>
                    <a:latin typeface="+mn-lt"/>
                    <a:ea typeface="+mn-ea"/>
                    <a:cs typeface="+mn-cs"/>
                  </a:defRPr>
                </a:pPr>
                <a:r>
                  <a:rPr lang="ja-JP"/>
                  <a:t>乗降人数</a:t>
                </a:r>
              </a:p>
            </c:rich>
          </c:tx>
          <c:layout/>
          <c:spPr>
            <a:noFill/>
            <a:ln>
              <a:noFill/>
            </a:ln>
            <a:effectLst/>
          </c:spPr>
        </c:title>
        <c:numFmt formatCode="#,##0" sourceLinked="1"/>
        <c:majorTickMark val="none"/>
        <c:tickLblPos val="nextTo"/>
        <c:spPr>
          <a:noFill/>
          <a:ln>
            <a:noFill/>
          </a:ln>
          <a:effectLst/>
        </c:spPr>
        <c:txPr>
          <a:bodyPr rot="-60000000" spcFirstLastPara="1" vertOverflow="ellipsis" vert="horz" wrap="square" anchor="ctr" anchorCtr="1"/>
          <a:lstStyle/>
          <a:p>
            <a:pPr>
              <a:defRPr lang="ja-JP" sz="1197" b="0" i="0" u="none" strike="noStrike" kern="1200" baseline="0">
                <a:solidFill>
                  <a:schemeClr val="dk1">
                    <a:lumMod val="65000"/>
                    <a:lumOff val="35000"/>
                  </a:schemeClr>
                </a:solidFill>
                <a:latin typeface="+mn-lt"/>
                <a:ea typeface="+mn-ea"/>
                <a:cs typeface="+mn-cs"/>
              </a:defRPr>
            </a:pPr>
            <a:endParaRPr lang="en-US"/>
          </a:p>
        </c:txPr>
        <c:crossAx val="95890432"/>
        <c:crosses val="autoZero"/>
        <c:crossBetween val="between"/>
      </c:valAx>
      <c:spPr>
        <a:pattFill prst="ltDnDiag">
          <a:fgClr>
            <a:schemeClr val="dk1">
              <a:lumMod val="15000"/>
              <a:lumOff val="85000"/>
            </a:schemeClr>
          </a:fgClr>
          <a:bgClr>
            <a:schemeClr val="lt1"/>
          </a:bgClr>
        </a:pattFill>
        <a:ln>
          <a:noFill/>
        </a:ln>
        <a:effectLst/>
      </c:spPr>
    </c:plotArea>
    <c:legend>
      <c:legendPos val="b"/>
      <c:layout/>
      <c:spPr>
        <a:noFill/>
        <a:ln>
          <a:noFill/>
        </a:ln>
        <a:effectLst/>
      </c:spPr>
      <c:txPr>
        <a:bodyPr rot="0" spcFirstLastPara="1" vertOverflow="ellipsis" vert="horz" wrap="square" anchor="ctr" anchorCtr="1"/>
        <a:lstStyle/>
        <a:p>
          <a:pPr>
            <a:defRPr lang="ja-JP"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chart>
  <c:spPr>
    <a:noFill/>
    <a:ln w="9525" cap="flat" cmpd="sng" algn="ctr">
      <a:noFill/>
      <a:round/>
    </a:ln>
    <a:effectLst/>
  </c:spPr>
  <c:txPr>
    <a:bodyPr/>
    <a:lstStyle/>
    <a:p>
      <a:pPr>
        <a:defRPr/>
      </a:pPr>
      <a:endParaRPr lang="en-US"/>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lang val="en-US"/>
  <c:chart>
    <c:title>
      <c:tx>
        <c:rich>
          <a:bodyPr rot="0" spcFirstLastPara="1" vertOverflow="ellipsis" vert="horz" wrap="square" anchor="ctr" anchorCtr="1"/>
          <a:lstStyle/>
          <a:p>
            <a:pPr>
              <a:defRPr lang="ja-JP" sz="2128" b="1" i="0" u="none" strike="noStrike" kern="1200" cap="none" spc="0" normalizeH="0" baseline="0">
                <a:solidFill>
                  <a:schemeClr val="tx1"/>
                </a:solidFill>
                <a:latin typeface="+mj-lt"/>
                <a:ea typeface="+mj-ea"/>
                <a:cs typeface="+mj-cs"/>
              </a:defRPr>
            </a:pPr>
            <a:r>
              <a:rPr lang="ja-JP" dirty="0" smtClean="0">
                <a:solidFill>
                  <a:schemeClr val="tx1"/>
                </a:solidFill>
              </a:rPr>
              <a:t>路線</a:t>
            </a:r>
            <a:r>
              <a:rPr lang="ja-JP" dirty="0">
                <a:solidFill>
                  <a:schemeClr val="tx1"/>
                </a:solidFill>
              </a:rPr>
              <a:t>バス利用者数の推移</a:t>
            </a:r>
            <a:endParaRPr lang="en-US" dirty="0">
              <a:solidFill>
                <a:schemeClr val="tx1"/>
              </a:solidFill>
            </a:endParaRPr>
          </a:p>
        </c:rich>
      </c:tx>
      <c:layout/>
      <c:spPr>
        <a:noFill/>
        <a:ln>
          <a:solidFill>
            <a:schemeClr val="lt1"/>
          </a:solidFill>
        </a:ln>
        <a:effectLst/>
      </c:spPr>
    </c:title>
    <c:plotArea>
      <c:layout/>
      <c:barChart>
        <c:barDir val="col"/>
        <c:grouping val="clustered"/>
        <c:ser>
          <c:idx val="0"/>
          <c:order val="0"/>
          <c:tx>
            <c:strRef>
              <c:f>Sheet1!$B$28</c:f>
              <c:strCache>
                <c:ptCount val="1"/>
                <c:pt idx="0">
                  <c:v>JRバス</c:v>
                </c:pt>
              </c:strCache>
            </c:strRef>
          </c:tx>
          <c:spPr>
            <a:solidFill>
              <a:schemeClr val="accent1"/>
            </a:solidFill>
            <a:ln>
              <a:noFill/>
            </a:ln>
            <a:effectLst/>
          </c:spPr>
          <c:cat>
            <c:strRef>
              <c:f>Sheet1!$A$29:$A$38</c:f>
              <c:strCache>
                <c:ptCount val="10"/>
                <c:pt idx="0">
                  <c:v>H14</c:v>
                </c:pt>
                <c:pt idx="1">
                  <c:v>H15</c:v>
                </c:pt>
                <c:pt idx="2">
                  <c:v>H16</c:v>
                </c:pt>
                <c:pt idx="3">
                  <c:v>H17</c:v>
                </c:pt>
                <c:pt idx="4">
                  <c:v>H18</c:v>
                </c:pt>
                <c:pt idx="5">
                  <c:v>H19</c:v>
                </c:pt>
                <c:pt idx="6">
                  <c:v>H20</c:v>
                </c:pt>
                <c:pt idx="7">
                  <c:v>H21</c:v>
                </c:pt>
                <c:pt idx="8">
                  <c:v>H22</c:v>
                </c:pt>
                <c:pt idx="9">
                  <c:v>H23</c:v>
                </c:pt>
              </c:strCache>
            </c:strRef>
          </c:cat>
          <c:val>
            <c:numRef>
              <c:f>Sheet1!$B$29:$B$38</c:f>
              <c:numCache>
                <c:formatCode>#,##0</c:formatCode>
                <c:ptCount val="10"/>
                <c:pt idx="0">
                  <c:v>818240</c:v>
                </c:pt>
                <c:pt idx="1">
                  <c:v>694635</c:v>
                </c:pt>
                <c:pt idx="2">
                  <c:v>615036</c:v>
                </c:pt>
                <c:pt idx="3">
                  <c:v>561370</c:v>
                </c:pt>
                <c:pt idx="4">
                  <c:v>515464</c:v>
                </c:pt>
                <c:pt idx="5">
                  <c:v>507204</c:v>
                </c:pt>
                <c:pt idx="6">
                  <c:v>435445</c:v>
                </c:pt>
                <c:pt idx="7">
                  <c:v>604092</c:v>
                </c:pt>
                <c:pt idx="8">
                  <c:v>518579</c:v>
                </c:pt>
                <c:pt idx="9">
                  <c:v>471048</c:v>
                </c:pt>
              </c:numCache>
            </c:numRef>
          </c:val>
        </c:ser>
        <c:ser>
          <c:idx val="1"/>
          <c:order val="1"/>
          <c:tx>
            <c:strRef>
              <c:f>Sheet1!$C$28</c:f>
              <c:strCache>
                <c:ptCount val="1"/>
                <c:pt idx="0">
                  <c:v>関東鉄道</c:v>
                </c:pt>
              </c:strCache>
            </c:strRef>
          </c:tx>
          <c:spPr>
            <a:solidFill>
              <a:schemeClr val="accent2"/>
            </a:solidFill>
            <a:ln>
              <a:noFill/>
            </a:ln>
            <a:effectLst/>
          </c:spPr>
          <c:cat>
            <c:strRef>
              <c:f>Sheet1!$A$29:$A$38</c:f>
              <c:strCache>
                <c:ptCount val="10"/>
                <c:pt idx="0">
                  <c:v>H14</c:v>
                </c:pt>
                <c:pt idx="1">
                  <c:v>H15</c:v>
                </c:pt>
                <c:pt idx="2">
                  <c:v>H16</c:v>
                </c:pt>
                <c:pt idx="3">
                  <c:v>H17</c:v>
                </c:pt>
                <c:pt idx="4">
                  <c:v>H18</c:v>
                </c:pt>
                <c:pt idx="5">
                  <c:v>H19</c:v>
                </c:pt>
                <c:pt idx="6">
                  <c:v>H20</c:v>
                </c:pt>
                <c:pt idx="7">
                  <c:v>H21</c:v>
                </c:pt>
                <c:pt idx="8">
                  <c:v>H22</c:v>
                </c:pt>
                <c:pt idx="9">
                  <c:v>H23</c:v>
                </c:pt>
              </c:strCache>
            </c:strRef>
          </c:cat>
          <c:val>
            <c:numRef>
              <c:f>Sheet1!$C$29:$C$38</c:f>
              <c:numCache>
                <c:formatCode>#,##0</c:formatCode>
                <c:ptCount val="10"/>
                <c:pt idx="0">
                  <c:v>4451021</c:v>
                </c:pt>
                <c:pt idx="1">
                  <c:v>4008645</c:v>
                </c:pt>
                <c:pt idx="2">
                  <c:v>3897047</c:v>
                </c:pt>
                <c:pt idx="3">
                  <c:v>3874984</c:v>
                </c:pt>
                <c:pt idx="4">
                  <c:v>3887799</c:v>
                </c:pt>
                <c:pt idx="5">
                  <c:v>3967109</c:v>
                </c:pt>
                <c:pt idx="6">
                  <c:v>3901295</c:v>
                </c:pt>
                <c:pt idx="7">
                  <c:v>3683487</c:v>
                </c:pt>
                <c:pt idx="8">
                  <c:v>3558102</c:v>
                </c:pt>
                <c:pt idx="9" formatCode="General">
                  <c:v>3306400</c:v>
                </c:pt>
              </c:numCache>
            </c:numRef>
          </c:val>
        </c:ser>
        <c:ser>
          <c:idx val="2"/>
          <c:order val="2"/>
          <c:tx>
            <c:strRef>
              <c:f>Sheet1!$D$28</c:f>
              <c:strCache>
                <c:ptCount val="1"/>
                <c:pt idx="0">
                  <c:v>関鉄観光バス</c:v>
                </c:pt>
              </c:strCache>
            </c:strRef>
          </c:tx>
          <c:spPr>
            <a:solidFill>
              <a:schemeClr val="accent3"/>
            </a:solidFill>
            <a:ln>
              <a:noFill/>
            </a:ln>
            <a:effectLst/>
          </c:spPr>
          <c:cat>
            <c:strRef>
              <c:f>Sheet1!$A$29:$A$38</c:f>
              <c:strCache>
                <c:ptCount val="10"/>
                <c:pt idx="0">
                  <c:v>H14</c:v>
                </c:pt>
                <c:pt idx="1">
                  <c:v>H15</c:v>
                </c:pt>
                <c:pt idx="2">
                  <c:v>H16</c:v>
                </c:pt>
                <c:pt idx="3">
                  <c:v>H17</c:v>
                </c:pt>
                <c:pt idx="4">
                  <c:v>H18</c:v>
                </c:pt>
                <c:pt idx="5">
                  <c:v>H19</c:v>
                </c:pt>
                <c:pt idx="6">
                  <c:v>H20</c:v>
                </c:pt>
                <c:pt idx="7">
                  <c:v>H21</c:v>
                </c:pt>
                <c:pt idx="8">
                  <c:v>H22</c:v>
                </c:pt>
                <c:pt idx="9">
                  <c:v>H23</c:v>
                </c:pt>
              </c:strCache>
            </c:strRef>
          </c:cat>
          <c:val>
            <c:numRef>
              <c:f>Sheet1!$D$29:$D$38</c:f>
              <c:numCache>
                <c:formatCode>#,##0</c:formatCode>
                <c:ptCount val="10"/>
                <c:pt idx="0">
                  <c:v>233806</c:v>
                </c:pt>
                <c:pt idx="1">
                  <c:v>205287</c:v>
                </c:pt>
                <c:pt idx="2">
                  <c:v>182438</c:v>
                </c:pt>
                <c:pt idx="3">
                  <c:v>199205</c:v>
                </c:pt>
                <c:pt idx="4">
                  <c:v>183571</c:v>
                </c:pt>
                <c:pt idx="5">
                  <c:v>160607</c:v>
                </c:pt>
                <c:pt idx="6">
                  <c:v>151580</c:v>
                </c:pt>
                <c:pt idx="7">
                  <c:v>91032</c:v>
                </c:pt>
                <c:pt idx="8">
                  <c:v>99526</c:v>
                </c:pt>
                <c:pt idx="9">
                  <c:v>102091</c:v>
                </c:pt>
              </c:numCache>
            </c:numRef>
          </c:val>
        </c:ser>
        <c:ser>
          <c:idx val="3"/>
          <c:order val="3"/>
          <c:tx>
            <c:strRef>
              <c:f>Sheet1!$E$28</c:f>
              <c:strCache>
                <c:ptCount val="1"/>
                <c:pt idx="0">
                  <c:v>まちづくり活性化バス「キララちゃん」</c:v>
                </c:pt>
              </c:strCache>
            </c:strRef>
          </c:tx>
          <c:spPr>
            <a:solidFill>
              <a:schemeClr val="accent4"/>
            </a:solidFill>
            <a:ln>
              <a:noFill/>
            </a:ln>
            <a:effectLst/>
          </c:spPr>
          <c:cat>
            <c:strRef>
              <c:f>Sheet1!$A$29:$A$38</c:f>
              <c:strCache>
                <c:ptCount val="10"/>
                <c:pt idx="0">
                  <c:v>H14</c:v>
                </c:pt>
                <c:pt idx="1">
                  <c:v>H15</c:v>
                </c:pt>
                <c:pt idx="2">
                  <c:v>H16</c:v>
                </c:pt>
                <c:pt idx="3">
                  <c:v>H17</c:v>
                </c:pt>
                <c:pt idx="4">
                  <c:v>H18</c:v>
                </c:pt>
                <c:pt idx="5">
                  <c:v>H19</c:v>
                </c:pt>
                <c:pt idx="6">
                  <c:v>H20</c:v>
                </c:pt>
                <c:pt idx="7">
                  <c:v>H21</c:v>
                </c:pt>
                <c:pt idx="8">
                  <c:v>H22</c:v>
                </c:pt>
                <c:pt idx="9">
                  <c:v>H23</c:v>
                </c:pt>
              </c:strCache>
            </c:strRef>
          </c:cat>
          <c:val>
            <c:numRef>
              <c:f>Sheet1!$E$29:$E$38</c:f>
              <c:numCache>
                <c:formatCode>#,##0</c:formatCode>
                <c:ptCount val="10"/>
                <c:pt idx="0">
                  <c:v>0</c:v>
                </c:pt>
                <c:pt idx="1">
                  <c:v>0</c:v>
                </c:pt>
                <c:pt idx="2">
                  <c:v>0</c:v>
                </c:pt>
                <c:pt idx="3">
                  <c:v>0</c:v>
                </c:pt>
                <c:pt idx="4">
                  <c:v>0</c:v>
                </c:pt>
                <c:pt idx="5">
                  <c:v>139831</c:v>
                </c:pt>
                <c:pt idx="6">
                  <c:v>145012</c:v>
                </c:pt>
                <c:pt idx="7">
                  <c:v>144021</c:v>
                </c:pt>
                <c:pt idx="8">
                  <c:v>147528</c:v>
                </c:pt>
                <c:pt idx="9">
                  <c:v>149431</c:v>
                </c:pt>
              </c:numCache>
            </c:numRef>
          </c:val>
        </c:ser>
        <c:dLbls/>
        <c:gapWidth val="267"/>
        <c:overlap val="-43"/>
        <c:axId val="96033408"/>
        <c:axId val="96051584"/>
      </c:barChart>
      <c:catAx>
        <c:axId val="96033408"/>
        <c:scaling>
          <c:orientation val="minMax"/>
        </c:scaling>
        <c:axPos val="b"/>
        <c:majorGridlines>
          <c:spPr>
            <a:ln w="9525" cap="flat" cmpd="sng" algn="ctr">
              <a:solidFill>
                <a:schemeClr val="dk1">
                  <a:lumMod val="15000"/>
                  <a:lumOff val="85000"/>
                </a:schemeClr>
              </a:solidFill>
              <a:round/>
            </a:ln>
            <a:effectLst/>
          </c:spPr>
        </c:majorGridlines>
        <c:numFmt formatCode="General" sourceLinked="1"/>
        <c:maj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lang="ja-JP" sz="1197" b="0" i="0" u="none" strike="noStrike" kern="1200" cap="none" spc="0" normalizeH="0" baseline="0">
                <a:solidFill>
                  <a:schemeClr val="dk1">
                    <a:lumMod val="65000"/>
                    <a:lumOff val="35000"/>
                  </a:schemeClr>
                </a:solidFill>
                <a:latin typeface="+mn-lt"/>
                <a:ea typeface="+mn-ea"/>
                <a:cs typeface="+mn-cs"/>
              </a:defRPr>
            </a:pPr>
            <a:endParaRPr lang="en-US"/>
          </a:p>
        </c:txPr>
        <c:crossAx val="96051584"/>
        <c:crosses val="autoZero"/>
        <c:auto val="1"/>
        <c:lblAlgn val="ctr"/>
        <c:lblOffset val="100"/>
      </c:catAx>
      <c:valAx>
        <c:axId val="96051584"/>
        <c:scaling>
          <c:orientation val="minMax"/>
        </c:scaling>
        <c:axPos val="l"/>
        <c:majorGridlines>
          <c:spPr>
            <a:ln w="9525" cap="flat" cmpd="sng" algn="ctr">
              <a:solidFill>
                <a:schemeClr val="dk1">
                  <a:lumMod val="15000"/>
                  <a:lumOff val="85000"/>
                </a:schemeClr>
              </a:solidFill>
              <a:round/>
            </a:ln>
            <a:effectLst/>
          </c:spPr>
        </c:majorGridlines>
        <c:numFmt formatCode="#,##0" sourceLinked="1"/>
        <c:majorTickMark val="none"/>
        <c:tickLblPos val="nextTo"/>
        <c:spPr>
          <a:noFill/>
          <a:ln>
            <a:noFill/>
          </a:ln>
          <a:effectLst/>
        </c:spPr>
        <c:txPr>
          <a:bodyPr rot="-60000000" spcFirstLastPara="1" vertOverflow="ellipsis" vert="horz" wrap="square" anchor="ctr" anchorCtr="1"/>
          <a:lstStyle/>
          <a:p>
            <a:pPr>
              <a:defRPr lang="ja-JP" sz="1197" b="0" i="0" u="none" strike="noStrike" kern="1200" baseline="0">
                <a:solidFill>
                  <a:schemeClr val="dk1">
                    <a:lumMod val="65000"/>
                    <a:lumOff val="35000"/>
                  </a:schemeClr>
                </a:solidFill>
                <a:latin typeface="+mn-lt"/>
                <a:ea typeface="+mn-ea"/>
                <a:cs typeface="+mn-cs"/>
              </a:defRPr>
            </a:pPr>
            <a:endParaRPr lang="en-US"/>
          </a:p>
        </c:txPr>
        <c:crossAx val="96033408"/>
        <c:crosses val="autoZero"/>
        <c:crossBetween val="between"/>
      </c:valAx>
      <c:spPr>
        <a:noFill/>
        <a:ln>
          <a:noFill/>
        </a:ln>
        <a:effectLst/>
      </c:spPr>
    </c:plotArea>
    <c:legend>
      <c:legendPos val="b"/>
      <c:layout/>
      <c:spPr>
        <a:noFill/>
        <a:ln>
          <a:noFill/>
        </a:ln>
        <a:effectLst/>
      </c:spPr>
      <c:txPr>
        <a:bodyPr rot="0" spcFirstLastPara="1" vertOverflow="ellipsis" vert="horz" wrap="square" anchor="ctr" anchorCtr="1"/>
        <a:lstStyle/>
        <a:p>
          <a:pPr>
            <a:defRPr lang="ja-JP"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chart>
  <c:spPr>
    <a:noFill/>
    <a:ln w="9525" cap="flat" cmpd="sng" algn="ctr">
      <a:noFill/>
      <a:round/>
    </a:ln>
    <a:effectLst/>
  </c:spPr>
  <c:txPr>
    <a:bodyPr/>
    <a:lstStyle/>
    <a:p>
      <a:pPr>
        <a:defRPr/>
      </a:pPr>
      <a:endParaRPr lang="en-US"/>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lang val="en-US"/>
  <c:chart>
    <c:title>
      <c:tx>
        <c:rich>
          <a:bodyPr rot="0" spcFirstLastPara="1" vertOverflow="ellipsis" vert="horz" wrap="square" anchor="ctr" anchorCtr="1"/>
          <a:lstStyle/>
          <a:p>
            <a:pPr>
              <a:defRPr lang="ja-JP" sz="1600" b="0" i="0" u="none" strike="noStrike" kern="1200" spc="0" baseline="0">
                <a:solidFill>
                  <a:schemeClr val="tx1"/>
                </a:solidFill>
                <a:latin typeface="+mn-lt"/>
                <a:ea typeface="+mn-ea"/>
                <a:cs typeface="+mn-cs"/>
              </a:defRPr>
            </a:pPr>
            <a:r>
              <a:rPr lang="ja-JP" altLang="en-US" sz="2000" dirty="0">
                <a:solidFill>
                  <a:schemeClr val="tx1"/>
                </a:solidFill>
                <a:latin typeface="HGPｺﾞｼｯｸE" panose="020B0900000000000000" pitchFamily="50" charset="-128"/>
                <a:ea typeface="HGPｺﾞｼｯｸE" panose="020B0900000000000000" pitchFamily="50" charset="-128"/>
              </a:rPr>
              <a:t>商業年間販売額（飲食業を除く）</a:t>
            </a:r>
          </a:p>
        </c:rich>
      </c:tx>
      <c:layout>
        <c:manualLayout>
          <c:xMode val="edge"/>
          <c:yMode val="edge"/>
          <c:x val="0.19722222222222224"/>
          <c:y val="1.2253568791607562E-2"/>
        </c:manualLayout>
      </c:layout>
      <c:spPr>
        <a:noFill/>
        <a:ln>
          <a:noFill/>
        </a:ln>
        <a:effectLst/>
      </c:spPr>
    </c:title>
    <c:plotArea>
      <c:layout/>
      <c:barChart>
        <c:barDir val="col"/>
        <c:grouping val="clustered"/>
        <c:ser>
          <c:idx val="0"/>
          <c:order val="0"/>
          <c:tx>
            <c:strRef>
              <c:f>Sheet1!$A$3</c:f>
              <c:strCache>
                <c:ptCount val="1"/>
                <c:pt idx="0">
                  <c:v>販売額</c:v>
                </c:pt>
              </c:strCache>
            </c:strRef>
          </c:tx>
          <c:spPr>
            <a:solidFill>
              <a:schemeClr val="accent2"/>
            </a:solidFill>
            <a:ln>
              <a:noFill/>
            </a:ln>
            <a:effectLst/>
          </c:spPr>
          <c:cat>
            <c:strRef>
              <c:f>Sheet1!$B$1:$I$2</c:f>
              <c:strCache>
                <c:ptCount val="8"/>
                <c:pt idx="0">
                  <c:v>S51年</c:v>
                </c:pt>
                <c:pt idx="1">
                  <c:v>S60年</c:v>
                </c:pt>
                <c:pt idx="2">
                  <c:v>H6年</c:v>
                </c:pt>
                <c:pt idx="3">
                  <c:v>H9年</c:v>
                </c:pt>
                <c:pt idx="4">
                  <c:v>H11年</c:v>
                </c:pt>
                <c:pt idx="5">
                  <c:v>H14年</c:v>
                </c:pt>
                <c:pt idx="6">
                  <c:v>H16年</c:v>
                </c:pt>
                <c:pt idx="7">
                  <c:v>H19年</c:v>
                </c:pt>
              </c:strCache>
            </c:strRef>
          </c:cat>
          <c:val>
            <c:numRef>
              <c:f>Sheet1!$B$3:$I$3</c:f>
              <c:numCache>
                <c:formatCode>#,##0</c:formatCode>
                <c:ptCount val="8"/>
                <c:pt idx="0">
                  <c:v>2549</c:v>
                </c:pt>
                <c:pt idx="1">
                  <c:v>6189</c:v>
                </c:pt>
                <c:pt idx="2">
                  <c:v>6988</c:v>
                </c:pt>
                <c:pt idx="3">
                  <c:v>7274</c:v>
                </c:pt>
                <c:pt idx="4">
                  <c:v>7113</c:v>
                </c:pt>
                <c:pt idx="5">
                  <c:v>5578</c:v>
                </c:pt>
                <c:pt idx="6">
                  <c:v>5531</c:v>
                </c:pt>
                <c:pt idx="7">
                  <c:v>5743</c:v>
                </c:pt>
              </c:numCache>
            </c:numRef>
          </c:val>
        </c:ser>
        <c:dLbls/>
        <c:gapWidth val="219"/>
        <c:overlap val="-27"/>
        <c:axId val="96225536"/>
        <c:axId val="96293248"/>
      </c:barChart>
      <c:catAx>
        <c:axId val="96225536"/>
        <c:scaling>
          <c:orientation val="minMax"/>
        </c:scaling>
        <c:axPos val="b"/>
        <c:title>
          <c:tx>
            <c:rich>
              <a:bodyPr rot="0" spcFirstLastPara="1" vertOverflow="ellipsis" vert="horz" wrap="square" anchor="ctr" anchorCtr="1"/>
              <a:lstStyle/>
              <a:p>
                <a:pPr>
                  <a:defRPr lang="ja-JP" sz="1000" b="0" i="0" u="none" strike="noStrike" kern="1200" baseline="0">
                    <a:solidFill>
                      <a:schemeClr val="tx1"/>
                    </a:solidFill>
                    <a:latin typeface="+mn-lt"/>
                    <a:ea typeface="+mn-ea"/>
                    <a:cs typeface="+mn-cs"/>
                  </a:defRPr>
                </a:pPr>
                <a:r>
                  <a:rPr lang="ja-JP" altLang="en-US" sz="1800" dirty="0">
                    <a:solidFill>
                      <a:schemeClr val="tx1"/>
                    </a:solidFill>
                  </a:rPr>
                  <a:t>年度</a:t>
                </a:r>
              </a:p>
            </c:rich>
          </c:tx>
          <c:layout/>
          <c:spPr>
            <a:noFill/>
            <a:ln>
              <a:noFill/>
            </a:ln>
            <a:effectLst/>
          </c:spPr>
        </c:title>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900" b="0" i="0" u="none" strike="noStrike" kern="1200" baseline="0">
                <a:solidFill>
                  <a:schemeClr val="tx1"/>
                </a:solidFill>
                <a:latin typeface="+mn-lt"/>
                <a:ea typeface="+mn-ea"/>
                <a:cs typeface="+mn-cs"/>
              </a:defRPr>
            </a:pPr>
            <a:endParaRPr lang="en-US"/>
          </a:p>
        </c:txPr>
        <c:crossAx val="96293248"/>
        <c:crosses val="autoZero"/>
        <c:auto val="1"/>
        <c:lblAlgn val="ctr"/>
        <c:lblOffset val="100"/>
      </c:catAx>
      <c:valAx>
        <c:axId val="96293248"/>
        <c:scaling>
          <c:orientation val="minMax"/>
        </c:scaling>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ja-JP" sz="1000" b="0" i="0" u="none" strike="noStrike" kern="1200" baseline="0">
                    <a:solidFill>
                      <a:schemeClr val="tx1"/>
                    </a:solidFill>
                    <a:latin typeface="+mn-lt"/>
                    <a:ea typeface="+mn-ea"/>
                    <a:cs typeface="+mn-cs"/>
                  </a:defRPr>
                </a:pPr>
                <a:r>
                  <a:rPr lang="ja-JP" altLang="en-US" sz="1800" dirty="0">
                    <a:solidFill>
                      <a:schemeClr val="tx1"/>
                    </a:solidFill>
                  </a:rPr>
                  <a:t>億円</a:t>
                </a:r>
              </a:p>
            </c:rich>
          </c:tx>
          <c:layout/>
          <c:spPr>
            <a:noFill/>
            <a:ln>
              <a:noFill/>
            </a:ln>
            <a:effectLst/>
          </c:spPr>
        </c:title>
        <c:numFmt formatCode="#,##0" sourceLinked="1"/>
        <c:maj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solidFill>
                <a:latin typeface="+mn-lt"/>
                <a:ea typeface="+mn-ea"/>
                <a:cs typeface="+mn-cs"/>
              </a:defRPr>
            </a:pPr>
            <a:endParaRPr lang="en-US"/>
          </a:p>
        </c:txPr>
        <c:crossAx val="96225536"/>
        <c:crosses val="autoZero"/>
        <c:crossBetween val="between"/>
      </c:valAx>
      <c:spPr>
        <a:noFill/>
        <a:ln>
          <a:noFill/>
        </a:ln>
        <a:effectLst/>
      </c:spPr>
    </c:plotArea>
    <c:plotVisOnly val="1"/>
    <c:dispBlanksAs val="gap"/>
  </c:chart>
  <c:spPr>
    <a:noFill/>
    <a:ln>
      <a:noFill/>
    </a:ln>
    <a:effectLst/>
  </c:spPr>
  <c:txPr>
    <a:bodyPr/>
    <a:lstStyle/>
    <a:p>
      <a:pPr>
        <a:defRPr/>
      </a:pPr>
      <a:endParaRPr lang="en-US"/>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5.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0" dt="2013-10-24T04:50:56.303" idx="2">
    <p:pos x="4888" y="3260"/>
    <p:text>
もっと大きくが良い？</p:text>
  </p:cm>
  <p:cm authorId="0" dt="2013-10-24T04:54:25.733" idx="3">
    <p:pos x="4345" y="3150"/>
    <p:text>プレゼンで線の細い書体は適当ではないかも．
背景と文字の色のバランスを考えておいてください．</p:tex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A9BDBB-DB54-4180-B876-72CF47E62F6B}" type="doc">
      <dgm:prSet loTypeId="urn:microsoft.com/office/officeart/2011/layout/ConvergingText" loCatId="process" qsTypeId="urn:microsoft.com/office/officeart/2005/8/quickstyle/simple4" qsCatId="simple" csTypeId="urn:microsoft.com/office/officeart/2005/8/colors/accent1_2" csCatId="accent1" phldr="1"/>
      <dgm:spPr/>
      <dgm:t>
        <a:bodyPr/>
        <a:lstStyle/>
        <a:p>
          <a:endParaRPr kumimoji="1" lang="ja-JP" altLang="en-US"/>
        </a:p>
      </dgm:t>
    </dgm:pt>
    <dgm:pt modelId="{B2BE22EC-887C-4944-9F4A-4BF4416B2AD2}" type="pres">
      <dgm:prSet presAssocID="{ACA9BDBB-DB54-4180-B876-72CF47E62F6B}" presName="Name0" presStyleCnt="0">
        <dgm:presLayoutVars>
          <dgm:chMax/>
          <dgm:chPref val="1"/>
          <dgm:dir/>
          <dgm:animOne val="branch"/>
          <dgm:animLvl val="lvl"/>
          <dgm:resizeHandles/>
        </dgm:presLayoutVars>
      </dgm:prSet>
      <dgm:spPr/>
      <dgm:t>
        <a:bodyPr/>
        <a:lstStyle/>
        <a:p>
          <a:endParaRPr kumimoji="1" lang="ja-JP" altLang="en-US"/>
        </a:p>
      </dgm:t>
    </dgm:pt>
  </dgm:ptLst>
  <dgm:cxnLst>
    <dgm:cxn modelId="{03E5C652-5E30-4E32-97FF-E8F23576BAF8}" type="presOf" srcId="{ACA9BDBB-DB54-4180-B876-72CF47E62F6B}" destId="{B2BE22EC-887C-4944-9F4A-4BF4416B2AD2}" srcOrd="0" destOrd="0" presId="urn:microsoft.com/office/officeart/2011/layout/ConvergingText"/>
  </dgm:cxnLst>
  <dgm:bg>
    <a:noFill/>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B3CE8B-DBEA-4B55-A409-EEBF55B3FDAF}" type="doc">
      <dgm:prSet loTypeId="urn:microsoft.com/office/officeart/2005/8/layout/cycle6" loCatId="relationship" qsTypeId="urn:microsoft.com/office/officeart/2005/8/quickstyle/simple1" qsCatId="simple" csTypeId="urn:microsoft.com/office/officeart/2005/8/colors/colorful5" csCatId="colorful" phldr="1"/>
      <dgm:spPr/>
      <dgm:t>
        <a:bodyPr/>
        <a:lstStyle/>
        <a:p>
          <a:endParaRPr kumimoji="1" lang="ja-JP" altLang="en-US"/>
        </a:p>
      </dgm:t>
    </dgm:pt>
    <dgm:pt modelId="{97BDD01D-533A-45E2-B3C9-57973DE6A30C}">
      <dgm:prSet phldrT="[テキスト]"/>
      <dgm:spPr/>
      <dgm:t>
        <a:bodyPr/>
        <a:lstStyle/>
        <a:p>
          <a:r>
            <a:rPr kumimoji="1" lang="ja-JP" altLang="en-US" b="0" dirty="0" smtClean="0"/>
            <a:t>観光客</a:t>
          </a:r>
          <a:endParaRPr kumimoji="1" lang="ja-JP" altLang="en-US" b="0" dirty="0"/>
        </a:p>
      </dgm:t>
    </dgm:pt>
    <dgm:pt modelId="{D97EC1B1-D2D6-4F92-99C6-52CF08B15B74}" type="parTrans" cxnId="{6B079EA0-1E6D-4F85-BCE5-50E12E625B8A}">
      <dgm:prSet/>
      <dgm:spPr/>
      <dgm:t>
        <a:bodyPr/>
        <a:lstStyle/>
        <a:p>
          <a:endParaRPr kumimoji="1" lang="ja-JP" altLang="en-US"/>
        </a:p>
      </dgm:t>
    </dgm:pt>
    <dgm:pt modelId="{8487B076-51FF-4348-99CD-3B6CC05B53F8}" type="sibTrans" cxnId="{6B079EA0-1E6D-4F85-BCE5-50E12E625B8A}">
      <dgm:prSet/>
      <dgm:spPr/>
      <dgm:t>
        <a:bodyPr/>
        <a:lstStyle/>
        <a:p>
          <a:endParaRPr kumimoji="1" lang="ja-JP" altLang="en-US"/>
        </a:p>
      </dgm:t>
    </dgm:pt>
    <dgm:pt modelId="{852C8087-2436-408E-AF80-05846D63A79F}">
      <dgm:prSet phldrT="[テキスト]"/>
      <dgm:spPr/>
      <dgm:t>
        <a:bodyPr/>
        <a:lstStyle/>
        <a:p>
          <a:r>
            <a:rPr kumimoji="1" lang="ja-JP" altLang="en-US" dirty="0" smtClean="0"/>
            <a:t>公共交通</a:t>
          </a:r>
          <a:endParaRPr kumimoji="1" lang="ja-JP" altLang="en-US" dirty="0"/>
        </a:p>
      </dgm:t>
    </dgm:pt>
    <dgm:pt modelId="{AB4BE05C-9F29-4131-91BA-46551D501689}" type="parTrans" cxnId="{6F5CD258-79FE-4851-926D-91F50F24B17C}">
      <dgm:prSet/>
      <dgm:spPr/>
      <dgm:t>
        <a:bodyPr/>
        <a:lstStyle/>
        <a:p>
          <a:endParaRPr kumimoji="1" lang="ja-JP" altLang="en-US"/>
        </a:p>
      </dgm:t>
    </dgm:pt>
    <dgm:pt modelId="{717BC35A-20BF-4BF0-8C4E-0232AC812599}" type="sibTrans" cxnId="{6F5CD258-79FE-4851-926D-91F50F24B17C}">
      <dgm:prSet/>
      <dgm:spPr/>
      <dgm:t>
        <a:bodyPr/>
        <a:lstStyle/>
        <a:p>
          <a:endParaRPr kumimoji="1" lang="ja-JP" altLang="en-US"/>
        </a:p>
      </dgm:t>
    </dgm:pt>
    <dgm:pt modelId="{67E6FA8D-6316-4828-9567-C6F6021CD990}">
      <dgm:prSet phldrT="[テキスト]"/>
      <dgm:spPr/>
      <dgm:t>
        <a:bodyPr/>
        <a:lstStyle/>
        <a:p>
          <a:r>
            <a:rPr kumimoji="1" lang="ja-JP" altLang="en-US" dirty="0" smtClean="0"/>
            <a:t>景観</a:t>
          </a:r>
          <a:endParaRPr kumimoji="1" lang="ja-JP" altLang="en-US" dirty="0"/>
        </a:p>
      </dgm:t>
    </dgm:pt>
    <dgm:pt modelId="{192B0B4B-221F-40CF-B854-AF2C71A1ADEF}" type="parTrans" cxnId="{99B764B2-1D77-4EF4-A98E-DEFE4652CC74}">
      <dgm:prSet/>
      <dgm:spPr/>
      <dgm:t>
        <a:bodyPr/>
        <a:lstStyle/>
        <a:p>
          <a:endParaRPr kumimoji="1" lang="ja-JP" altLang="en-US"/>
        </a:p>
      </dgm:t>
    </dgm:pt>
    <dgm:pt modelId="{747122D9-DE95-41DF-A524-B5ED167F9318}" type="sibTrans" cxnId="{99B764B2-1D77-4EF4-A98E-DEFE4652CC74}">
      <dgm:prSet/>
      <dgm:spPr/>
      <dgm:t>
        <a:bodyPr/>
        <a:lstStyle/>
        <a:p>
          <a:endParaRPr kumimoji="1" lang="ja-JP" altLang="en-US"/>
        </a:p>
      </dgm:t>
    </dgm:pt>
    <dgm:pt modelId="{7FEA6176-8095-40CC-A0B0-92AD13BBDB4C}">
      <dgm:prSet phldrT="[テキスト]"/>
      <dgm:spPr/>
      <dgm:t>
        <a:bodyPr/>
        <a:lstStyle/>
        <a:p>
          <a:r>
            <a:rPr kumimoji="1" lang="ja-JP" altLang="en-US" dirty="0" smtClean="0"/>
            <a:t>活気</a:t>
          </a:r>
          <a:endParaRPr kumimoji="1" lang="ja-JP" altLang="en-US" dirty="0"/>
        </a:p>
      </dgm:t>
    </dgm:pt>
    <dgm:pt modelId="{2C6648F1-9AC2-40CB-9C06-0B3E5AF5812F}" type="parTrans" cxnId="{99731FAE-A07E-43BA-A6FF-FBB829EBA0E3}">
      <dgm:prSet/>
      <dgm:spPr/>
      <dgm:t>
        <a:bodyPr/>
        <a:lstStyle/>
        <a:p>
          <a:endParaRPr kumimoji="1" lang="ja-JP" altLang="en-US"/>
        </a:p>
      </dgm:t>
    </dgm:pt>
    <dgm:pt modelId="{61AB5596-EE2F-41E1-8B19-D24D54244C72}" type="sibTrans" cxnId="{99731FAE-A07E-43BA-A6FF-FBB829EBA0E3}">
      <dgm:prSet/>
      <dgm:spPr/>
      <dgm:t>
        <a:bodyPr/>
        <a:lstStyle/>
        <a:p>
          <a:endParaRPr kumimoji="1" lang="ja-JP" altLang="en-US"/>
        </a:p>
      </dgm:t>
    </dgm:pt>
    <dgm:pt modelId="{49206914-6378-4748-AB39-B9CE183C6377}">
      <dgm:prSet phldrT="[テキスト]"/>
      <dgm:spPr/>
      <dgm:t>
        <a:bodyPr/>
        <a:lstStyle/>
        <a:p>
          <a:r>
            <a:rPr kumimoji="1" lang="ja-JP" altLang="en-US" dirty="0" smtClean="0"/>
            <a:t>霞ヶ浦</a:t>
          </a:r>
          <a:endParaRPr kumimoji="1" lang="ja-JP" altLang="en-US" dirty="0"/>
        </a:p>
      </dgm:t>
    </dgm:pt>
    <dgm:pt modelId="{4054E4A0-52F9-459F-A94E-0D91B84B4235}" type="parTrans" cxnId="{F652C455-351D-4FFD-9C50-6C65AE22F070}">
      <dgm:prSet/>
      <dgm:spPr/>
      <dgm:t>
        <a:bodyPr/>
        <a:lstStyle/>
        <a:p>
          <a:endParaRPr kumimoji="1" lang="ja-JP" altLang="en-US"/>
        </a:p>
      </dgm:t>
    </dgm:pt>
    <dgm:pt modelId="{65EC0FB6-E762-4BFA-9FDC-27CB6F9377A6}" type="sibTrans" cxnId="{F652C455-351D-4FFD-9C50-6C65AE22F070}">
      <dgm:prSet/>
      <dgm:spPr/>
      <dgm:t>
        <a:bodyPr/>
        <a:lstStyle/>
        <a:p>
          <a:endParaRPr kumimoji="1" lang="ja-JP" altLang="en-US"/>
        </a:p>
      </dgm:t>
    </dgm:pt>
    <dgm:pt modelId="{EBF65674-CE13-4225-B3B9-225F7B4E9BAA}" type="pres">
      <dgm:prSet presAssocID="{7BB3CE8B-DBEA-4B55-A409-EEBF55B3FDAF}" presName="cycle" presStyleCnt="0">
        <dgm:presLayoutVars>
          <dgm:dir/>
          <dgm:resizeHandles val="exact"/>
        </dgm:presLayoutVars>
      </dgm:prSet>
      <dgm:spPr/>
      <dgm:t>
        <a:bodyPr/>
        <a:lstStyle/>
        <a:p>
          <a:endParaRPr kumimoji="1" lang="ja-JP" altLang="en-US"/>
        </a:p>
      </dgm:t>
    </dgm:pt>
    <dgm:pt modelId="{4DD3E158-E008-4F42-83B6-74946508D389}" type="pres">
      <dgm:prSet presAssocID="{97BDD01D-533A-45E2-B3C9-57973DE6A30C}" presName="node" presStyleLbl="node1" presStyleIdx="0" presStyleCnt="5">
        <dgm:presLayoutVars>
          <dgm:bulletEnabled val="1"/>
        </dgm:presLayoutVars>
      </dgm:prSet>
      <dgm:spPr/>
      <dgm:t>
        <a:bodyPr/>
        <a:lstStyle/>
        <a:p>
          <a:endParaRPr kumimoji="1" lang="ja-JP" altLang="en-US"/>
        </a:p>
      </dgm:t>
    </dgm:pt>
    <dgm:pt modelId="{2E8A30B5-9CE4-45DA-AD64-5B5D28D187E9}" type="pres">
      <dgm:prSet presAssocID="{97BDD01D-533A-45E2-B3C9-57973DE6A30C}" presName="spNode" presStyleCnt="0"/>
      <dgm:spPr/>
    </dgm:pt>
    <dgm:pt modelId="{A2B7FE36-7A03-4A30-9C73-41892CD8AB5F}" type="pres">
      <dgm:prSet presAssocID="{8487B076-51FF-4348-99CD-3B6CC05B53F8}" presName="sibTrans" presStyleLbl="sibTrans1D1" presStyleIdx="0" presStyleCnt="5"/>
      <dgm:spPr/>
      <dgm:t>
        <a:bodyPr/>
        <a:lstStyle/>
        <a:p>
          <a:endParaRPr kumimoji="1" lang="ja-JP" altLang="en-US"/>
        </a:p>
      </dgm:t>
    </dgm:pt>
    <dgm:pt modelId="{D63FAD17-EB32-43E2-90BC-7B202CB9B321}" type="pres">
      <dgm:prSet presAssocID="{852C8087-2436-408E-AF80-05846D63A79F}" presName="node" presStyleLbl="node1" presStyleIdx="1" presStyleCnt="5">
        <dgm:presLayoutVars>
          <dgm:bulletEnabled val="1"/>
        </dgm:presLayoutVars>
      </dgm:prSet>
      <dgm:spPr/>
      <dgm:t>
        <a:bodyPr/>
        <a:lstStyle/>
        <a:p>
          <a:endParaRPr kumimoji="1" lang="ja-JP" altLang="en-US"/>
        </a:p>
      </dgm:t>
    </dgm:pt>
    <dgm:pt modelId="{408FBF35-F67C-4DF4-8AE1-8EA22B73EB29}" type="pres">
      <dgm:prSet presAssocID="{852C8087-2436-408E-AF80-05846D63A79F}" presName="spNode" presStyleCnt="0"/>
      <dgm:spPr/>
    </dgm:pt>
    <dgm:pt modelId="{90B0D785-1D45-4F91-AC5D-7D1FAB0A2D89}" type="pres">
      <dgm:prSet presAssocID="{717BC35A-20BF-4BF0-8C4E-0232AC812599}" presName="sibTrans" presStyleLbl="sibTrans1D1" presStyleIdx="1" presStyleCnt="5"/>
      <dgm:spPr/>
      <dgm:t>
        <a:bodyPr/>
        <a:lstStyle/>
        <a:p>
          <a:endParaRPr kumimoji="1" lang="ja-JP" altLang="en-US"/>
        </a:p>
      </dgm:t>
    </dgm:pt>
    <dgm:pt modelId="{C4D99AD3-BA0D-4655-AA4A-CE43C0CCDDBB}" type="pres">
      <dgm:prSet presAssocID="{67E6FA8D-6316-4828-9567-C6F6021CD990}" presName="node" presStyleLbl="node1" presStyleIdx="2" presStyleCnt="5">
        <dgm:presLayoutVars>
          <dgm:bulletEnabled val="1"/>
        </dgm:presLayoutVars>
      </dgm:prSet>
      <dgm:spPr/>
      <dgm:t>
        <a:bodyPr/>
        <a:lstStyle/>
        <a:p>
          <a:endParaRPr kumimoji="1" lang="ja-JP" altLang="en-US"/>
        </a:p>
      </dgm:t>
    </dgm:pt>
    <dgm:pt modelId="{05526BB7-13DB-4440-B212-40FDFCD7D688}" type="pres">
      <dgm:prSet presAssocID="{67E6FA8D-6316-4828-9567-C6F6021CD990}" presName="spNode" presStyleCnt="0"/>
      <dgm:spPr/>
    </dgm:pt>
    <dgm:pt modelId="{49394D93-AF1E-475A-961D-593CFBACD11D}" type="pres">
      <dgm:prSet presAssocID="{747122D9-DE95-41DF-A524-B5ED167F9318}" presName="sibTrans" presStyleLbl="sibTrans1D1" presStyleIdx="2" presStyleCnt="5"/>
      <dgm:spPr/>
      <dgm:t>
        <a:bodyPr/>
        <a:lstStyle/>
        <a:p>
          <a:endParaRPr kumimoji="1" lang="ja-JP" altLang="en-US"/>
        </a:p>
      </dgm:t>
    </dgm:pt>
    <dgm:pt modelId="{D26C9B07-8C12-4AF4-B5F4-891B9ACA7D72}" type="pres">
      <dgm:prSet presAssocID="{7FEA6176-8095-40CC-A0B0-92AD13BBDB4C}" presName="node" presStyleLbl="node1" presStyleIdx="3" presStyleCnt="5">
        <dgm:presLayoutVars>
          <dgm:bulletEnabled val="1"/>
        </dgm:presLayoutVars>
      </dgm:prSet>
      <dgm:spPr/>
      <dgm:t>
        <a:bodyPr/>
        <a:lstStyle/>
        <a:p>
          <a:endParaRPr kumimoji="1" lang="ja-JP" altLang="en-US"/>
        </a:p>
      </dgm:t>
    </dgm:pt>
    <dgm:pt modelId="{C4C824D8-AF3B-42DA-B168-DDFA7801D626}" type="pres">
      <dgm:prSet presAssocID="{7FEA6176-8095-40CC-A0B0-92AD13BBDB4C}" presName="spNode" presStyleCnt="0"/>
      <dgm:spPr/>
    </dgm:pt>
    <dgm:pt modelId="{EFD65ECF-65D0-4E05-8EBA-5D031BC1B48F}" type="pres">
      <dgm:prSet presAssocID="{61AB5596-EE2F-41E1-8B19-D24D54244C72}" presName="sibTrans" presStyleLbl="sibTrans1D1" presStyleIdx="3" presStyleCnt="5"/>
      <dgm:spPr/>
      <dgm:t>
        <a:bodyPr/>
        <a:lstStyle/>
        <a:p>
          <a:endParaRPr kumimoji="1" lang="ja-JP" altLang="en-US"/>
        </a:p>
      </dgm:t>
    </dgm:pt>
    <dgm:pt modelId="{6F03B4BA-5E37-493F-BEA6-3017329B8773}" type="pres">
      <dgm:prSet presAssocID="{49206914-6378-4748-AB39-B9CE183C6377}" presName="node" presStyleLbl="node1" presStyleIdx="4" presStyleCnt="5">
        <dgm:presLayoutVars>
          <dgm:bulletEnabled val="1"/>
        </dgm:presLayoutVars>
      </dgm:prSet>
      <dgm:spPr/>
      <dgm:t>
        <a:bodyPr/>
        <a:lstStyle/>
        <a:p>
          <a:endParaRPr kumimoji="1" lang="ja-JP" altLang="en-US"/>
        </a:p>
      </dgm:t>
    </dgm:pt>
    <dgm:pt modelId="{0581252B-D90D-4954-93FA-2671D59A6489}" type="pres">
      <dgm:prSet presAssocID="{49206914-6378-4748-AB39-B9CE183C6377}" presName="spNode" presStyleCnt="0"/>
      <dgm:spPr/>
    </dgm:pt>
    <dgm:pt modelId="{79F5D698-31E5-4B4C-A5FB-A3A172904F0E}" type="pres">
      <dgm:prSet presAssocID="{65EC0FB6-E762-4BFA-9FDC-27CB6F9377A6}" presName="sibTrans" presStyleLbl="sibTrans1D1" presStyleIdx="4" presStyleCnt="5"/>
      <dgm:spPr/>
      <dgm:t>
        <a:bodyPr/>
        <a:lstStyle/>
        <a:p>
          <a:endParaRPr kumimoji="1" lang="ja-JP" altLang="en-US"/>
        </a:p>
      </dgm:t>
    </dgm:pt>
  </dgm:ptLst>
  <dgm:cxnLst>
    <dgm:cxn modelId="{99731FAE-A07E-43BA-A6FF-FBB829EBA0E3}" srcId="{7BB3CE8B-DBEA-4B55-A409-EEBF55B3FDAF}" destId="{7FEA6176-8095-40CC-A0B0-92AD13BBDB4C}" srcOrd="3" destOrd="0" parTransId="{2C6648F1-9AC2-40CB-9C06-0B3E5AF5812F}" sibTransId="{61AB5596-EE2F-41E1-8B19-D24D54244C72}"/>
    <dgm:cxn modelId="{8DF38B8D-78C2-4503-A853-F28EF054274B}" type="presOf" srcId="{65EC0FB6-E762-4BFA-9FDC-27CB6F9377A6}" destId="{79F5D698-31E5-4B4C-A5FB-A3A172904F0E}" srcOrd="0" destOrd="0" presId="urn:microsoft.com/office/officeart/2005/8/layout/cycle6"/>
    <dgm:cxn modelId="{6F5CD258-79FE-4851-926D-91F50F24B17C}" srcId="{7BB3CE8B-DBEA-4B55-A409-EEBF55B3FDAF}" destId="{852C8087-2436-408E-AF80-05846D63A79F}" srcOrd="1" destOrd="0" parTransId="{AB4BE05C-9F29-4131-91BA-46551D501689}" sibTransId="{717BC35A-20BF-4BF0-8C4E-0232AC812599}"/>
    <dgm:cxn modelId="{90F0C635-B87F-4932-BEE3-7F450BB8C547}" type="presOf" srcId="{852C8087-2436-408E-AF80-05846D63A79F}" destId="{D63FAD17-EB32-43E2-90BC-7B202CB9B321}" srcOrd="0" destOrd="0" presId="urn:microsoft.com/office/officeart/2005/8/layout/cycle6"/>
    <dgm:cxn modelId="{6B079EA0-1E6D-4F85-BCE5-50E12E625B8A}" srcId="{7BB3CE8B-DBEA-4B55-A409-EEBF55B3FDAF}" destId="{97BDD01D-533A-45E2-B3C9-57973DE6A30C}" srcOrd="0" destOrd="0" parTransId="{D97EC1B1-D2D6-4F92-99C6-52CF08B15B74}" sibTransId="{8487B076-51FF-4348-99CD-3B6CC05B53F8}"/>
    <dgm:cxn modelId="{19FB0601-0D3F-4F7E-85A1-0565525E0DA9}" type="presOf" srcId="{67E6FA8D-6316-4828-9567-C6F6021CD990}" destId="{C4D99AD3-BA0D-4655-AA4A-CE43C0CCDDBB}" srcOrd="0" destOrd="0" presId="urn:microsoft.com/office/officeart/2005/8/layout/cycle6"/>
    <dgm:cxn modelId="{BC80E1A6-0D6D-4166-896A-6C96A44B246B}" type="presOf" srcId="{717BC35A-20BF-4BF0-8C4E-0232AC812599}" destId="{90B0D785-1D45-4F91-AC5D-7D1FAB0A2D89}" srcOrd="0" destOrd="0" presId="urn:microsoft.com/office/officeart/2005/8/layout/cycle6"/>
    <dgm:cxn modelId="{D4F128AC-DBFD-4A9D-A568-850A311C2B62}" type="presOf" srcId="{7BB3CE8B-DBEA-4B55-A409-EEBF55B3FDAF}" destId="{EBF65674-CE13-4225-B3B9-225F7B4E9BAA}" srcOrd="0" destOrd="0" presId="urn:microsoft.com/office/officeart/2005/8/layout/cycle6"/>
    <dgm:cxn modelId="{01FA44ED-B8CC-431C-9F67-20AAD4172AD3}" type="presOf" srcId="{61AB5596-EE2F-41E1-8B19-D24D54244C72}" destId="{EFD65ECF-65D0-4E05-8EBA-5D031BC1B48F}" srcOrd="0" destOrd="0" presId="urn:microsoft.com/office/officeart/2005/8/layout/cycle6"/>
    <dgm:cxn modelId="{03E304C5-8D05-471C-9214-730853FE5080}" type="presOf" srcId="{7FEA6176-8095-40CC-A0B0-92AD13BBDB4C}" destId="{D26C9B07-8C12-4AF4-B5F4-891B9ACA7D72}" srcOrd="0" destOrd="0" presId="urn:microsoft.com/office/officeart/2005/8/layout/cycle6"/>
    <dgm:cxn modelId="{CA726FC3-7486-41B8-8469-F5FBBE9DA19F}" type="presOf" srcId="{8487B076-51FF-4348-99CD-3B6CC05B53F8}" destId="{A2B7FE36-7A03-4A30-9C73-41892CD8AB5F}" srcOrd="0" destOrd="0" presId="urn:microsoft.com/office/officeart/2005/8/layout/cycle6"/>
    <dgm:cxn modelId="{0EDAE198-9F96-4BB0-9D2E-0EB68026B321}" type="presOf" srcId="{97BDD01D-533A-45E2-B3C9-57973DE6A30C}" destId="{4DD3E158-E008-4F42-83B6-74946508D389}" srcOrd="0" destOrd="0" presId="urn:microsoft.com/office/officeart/2005/8/layout/cycle6"/>
    <dgm:cxn modelId="{99B764B2-1D77-4EF4-A98E-DEFE4652CC74}" srcId="{7BB3CE8B-DBEA-4B55-A409-EEBF55B3FDAF}" destId="{67E6FA8D-6316-4828-9567-C6F6021CD990}" srcOrd="2" destOrd="0" parTransId="{192B0B4B-221F-40CF-B854-AF2C71A1ADEF}" sibTransId="{747122D9-DE95-41DF-A524-B5ED167F9318}"/>
    <dgm:cxn modelId="{F652C455-351D-4FFD-9C50-6C65AE22F070}" srcId="{7BB3CE8B-DBEA-4B55-A409-EEBF55B3FDAF}" destId="{49206914-6378-4748-AB39-B9CE183C6377}" srcOrd="4" destOrd="0" parTransId="{4054E4A0-52F9-459F-A94E-0D91B84B4235}" sibTransId="{65EC0FB6-E762-4BFA-9FDC-27CB6F9377A6}"/>
    <dgm:cxn modelId="{6FA9511B-6891-44B6-BFE6-84ABA0D0F091}" type="presOf" srcId="{747122D9-DE95-41DF-A524-B5ED167F9318}" destId="{49394D93-AF1E-475A-961D-593CFBACD11D}" srcOrd="0" destOrd="0" presId="urn:microsoft.com/office/officeart/2005/8/layout/cycle6"/>
    <dgm:cxn modelId="{FFCD30EB-DB7C-4942-938F-CC32D0BF0CB3}" type="presOf" srcId="{49206914-6378-4748-AB39-B9CE183C6377}" destId="{6F03B4BA-5E37-493F-BEA6-3017329B8773}" srcOrd="0" destOrd="0" presId="urn:microsoft.com/office/officeart/2005/8/layout/cycle6"/>
    <dgm:cxn modelId="{2D1D7E8E-D515-4FA8-BA82-C6E607F5E3FB}" type="presParOf" srcId="{EBF65674-CE13-4225-B3B9-225F7B4E9BAA}" destId="{4DD3E158-E008-4F42-83B6-74946508D389}" srcOrd="0" destOrd="0" presId="urn:microsoft.com/office/officeart/2005/8/layout/cycle6"/>
    <dgm:cxn modelId="{64BD1693-12C2-4077-8830-7955E2F2ADCF}" type="presParOf" srcId="{EBF65674-CE13-4225-B3B9-225F7B4E9BAA}" destId="{2E8A30B5-9CE4-45DA-AD64-5B5D28D187E9}" srcOrd="1" destOrd="0" presId="urn:microsoft.com/office/officeart/2005/8/layout/cycle6"/>
    <dgm:cxn modelId="{B5816E3B-AC02-4B93-AD38-94155AC4CE85}" type="presParOf" srcId="{EBF65674-CE13-4225-B3B9-225F7B4E9BAA}" destId="{A2B7FE36-7A03-4A30-9C73-41892CD8AB5F}" srcOrd="2" destOrd="0" presId="urn:microsoft.com/office/officeart/2005/8/layout/cycle6"/>
    <dgm:cxn modelId="{32D7B801-FCE1-45E6-B294-DCD543216707}" type="presParOf" srcId="{EBF65674-CE13-4225-B3B9-225F7B4E9BAA}" destId="{D63FAD17-EB32-43E2-90BC-7B202CB9B321}" srcOrd="3" destOrd="0" presId="urn:microsoft.com/office/officeart/2005/8/layout/cycle6"/>
    <dgm:cxn modelId="{654C759C-F4F8-4972-83E2-84A4CBA3C0B5}" type="presParOf" srcId="{EBF65674-CE13-4225-B3B9-225F7B4E9BAA}" destId="{408FBF35-F67C-4DF4-8AE1-8EA22B73EB29}" srcOrd="4" destOrd="0" presId="urn:microsoft.com/office/officeart/2005/8/layout/cycle6"/>
    <dgm:cxn modelId="{79F141A9-F1E9-4496-8953-82D9DDAE1C8B}" type="presParOf" srcId="{EBF65674-CE13-4225-B3B9-225F7B4E9BAA}" destId="{90B0D785-1D45-4F91-AC5D-7D1FAB0A2D89}" srcOrd="5" destOrd="0" presId="urn:microsoft.com/office/officeart/2005/8/layout/cycle6"/>
    <dgm:cxn modelId="{E2F1D764-F69D-4FC1-8D66-4C4126F0C1F0}" type="presParOf" srcId="{EBF65674-CE13-4225-B3B9-225F7B4E9BAA}" destId="{C4D99AD3-BA0D-4655-AA4A-CE43C0CCDDBB}" srcOrd="6" destOrd="0" presId="urn:microsoft.com/office/officeart/2005/8/layout/cycle6"/>
    <dgm:cxn modelId="{4A6E6531-1FFE-400F-A3AA-ACBA37669D7C}" type="presParOf" srcId="{EBF65674-CE13-4225-B3B9-225F7B4E9BAA}" destId="{05526BB7-13DB-4440-B212-40FDFCD7D688}" srcOrd="7" destOrd="0" presId="urn:microsoft.com/office/officeart/2005/8/layout/cycle6"/>
    <dgm:cxn modelId="{FA5E309A-459A-48EF-848E-799906A5A7A5}" type="presParOf" srcId="{EBF65674-CE13-4225-B3B9-225F7B4E9BAA}" destId="{49394D93-AF1E-475A-961D-593CFBACD11D}" srcOrd="8" destOrd="0" presId="urn:microsoft.com/office/officeart/2005/8/layout/cycle6"/>
    <dgm:cxn modelId="{2507814D-619C-450C-8C90-A2C1CCBB7B0C}" type="presParOf" srcId="{EBF65674-CE13-4225-B3B9-225F7B4E9BAA}" destId="{D26C9B07-8C12-4AF4-B5F4-891B9ACA7D72}" srcOrd="9" destOrd="0" presId="urn:microsoft.com/office/officeart/2005/8/layout/cycle6"/>
    <dgm:cxn modelId="{20D11963-7D18-4356-BF47-FB08EEE63AEA}" type="presParOf" srcId="{EBF65674-CE13-4225-B3B9-225F7B4E9BAA}" destId="{C4C824D8-AF3B-42DA-B168-DDFA7801D626}" srcOrd="10" destOrd="0" presId="urn:microsoft.com/office/officeart/2005/8/layout/cycle6"/>
    <dgm:cxn modelId="{B797B218-94D7-4666-A337-81F40083BFD2}" type="presParOf" srcId="{EBF65674-CE13-4225-B3B9-225F7B4E9BAA}" destId="{EFD65ECF-65D0-4E05-8EBA-5D031BC1B48F}" srcOrd="11" destOrd="0" presId="urn:microsoft.com/office/officeart/2005/8/layout/cycle6"/>
    <dgm:cxn modelId="{32F36223-7242-4BE0-A63B-A58224BD7B84}" type="presParOf" srcId="{EBF65674-CE13-4225-B3B9-225F7B4E9BAA}" destId="{6F03B4BA-5E37-493F-BEA6-3017329B8773}" srcOrd="12" destOrd="0" presId="urn:microsoft.com/office/officeart/2005/8/layout/cycle6"/>
    <dgm:cxn modelId="{F7F331D0-72D1-496D-BEA1-0DEBDC343E98}" type="presParOf" srcId="{EBF65674-CE13-4225-B3B9-225F7B4E9BAA}" destId="{0581252B-D90D-4954-93FA-2671D59A6489}" srcOrd="13" destOrd="0" presId="urn:microsoft.com/office/officeart/2005/8/layout/cycle6"/>
    <dgm:cxn modelId="{264F2D5C-FCBF-4477-B379-5552EA9686EB}" type="presParOf" srcId="{EBF65674-CE13-4225-B3B9-225F7B4E9BAA}" destId="{79F5D698-31E5-4B4C-A5FB-A3A172904F0E}" srcOrd="14" destOrd="0" presId="urn:microsoft.com/office/officeart/2005/8/layout/cycle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DD3E158-E008-4F42-83B6-74946508D389}">
      <dsp:nvSpPr>
        <dsp:cNvPr id="0" name=""/>
        <dsp:cNvSpPr/>
      </dsp:nvSpPr>
      <dsp:spPr>
        <a:xfrm>
          <a:off x="3375867" y="2327"/>
          <a:ext cx="2033241" cy="1321606"/>
        </a:xfrm>
        <a:prstGeom prst="round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kumimoji="1" lang="ja-JP" altLang="en-US" sz="3200" b="0" kern="1200" dirty="0" smtClean="0"/>
            <a:t>観光客</a:t>
          </a:r>
          <a:endParaRPr kumimoji="1" lang="ja-JP" altLang="en-US" sz="3200" b="0" kern="1200" dirty="0"/>
        </a:p>
      </dsp:txBody>
      <dsp:txXfrm>
        <a:off x="3375867" y="2327"/>
        <a:ext cx="2033241" cy="1321606"/>
      </dsp:txXfrm>
    </dsp:sp>
    <dsp:sp modelId="{A2B7FE36-7A03-4A30-9C73-41892CD8AB5F}">
      <dsp:nvSpPr>
        <dsp:cNvPr id="0" name=""/>
        <dsp:cNvSpPr/>
      </dsp:nvSpPr>
      <dsp:spPr>
        <a:xfrm>
          <a:off x="1750867" y="663130"/>
          <a:ext cx="5283241" cy="5283241"/>
        </a:xfrm>
        <a:custGeom>
          <a:avLst/>
          <a:gdLst/>
          <a:ahLst/>
          <a:cxnLst/>
          <a:rect l="0" t="0" r="0" b="0"/>
          <a:pathLst>
            <a:path>
              <a:moveTo>
                <a:pt x="3672224" y="209334"/>
              </a:moveTo>
              <a:arcTo wR="2641620" hR="2641620" stAng="17577795" swAng="1962571"/>
            </a:path>
          </a:pathLst>
        </a:custGeom>
        <a:noFill/>
        <a:ln w="12700" cap="rnd"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63FAD17-EB32-43E2-90BC-7B202CB9B321}">
      <dsp:nvSpPr>
        <dsp:cNvPr id="0" name=""/>
        <dsp:cNvSpPr/>
      </dsp:nvSpPr>
      <dsp:spPr>
        <a:xfrm>
          <a:off x="5888197" y="1827642"/>
          <a:ext cx="2033241" cy="1321606"/>
        </a:xfrm>
        <a:prstGeom prst="roundRect">
          <a:avLst/>
        </a:prstGeom>
        <a:solidFill>
          <a:schemeClr val="accent5">
            <a:hueOff val="-482880"/>
            <a:satOff val="0"/>
            <a:lumOff val="-127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kumimoji="1" lang="ja-JP" altLang="en-US" sz="3200" kern="1200" dirty="0" smtClean="0"/>
            <a:t>公共交通</a:t>
          </a:r>
          <a:endParaRPr kumimoji="1" lang="ja-JP" altLang="en-US" sz="3200" kern="1200" dirty="0"/>
        </a:p>
      </dsp:txBody>
      <dsp:txXfrm>
        <a:off x="5888197" y="1827642"/>
        <a:ext cx="2033241" cy="1321606"/>
      </dsp:txXfrm>
    </dsp:sp>
    <dsp:sp modelId="{90B0D785-1D45-4F91-AC5D-7D1FAB0A2D89}">
      <dsp:nvSpPr>
        <dsp:cNvPr id="0" name=""/>
        <dsp:cNvSpPr/>
      </dsp:nvSpPr>
      <dsp:spPr>
        <a:xfrm>
          <a:off x="1750867" y="663130"/>
          <a:ext cx="5283241" cy="5283241"/>
        </a:xfrm>
        <a:custGeom>
          <a:avLst/>
          <a:gdLst/>
          <a:ahLst/>
          <a:cxnLst/>
          <a:rect l="0" t="0" r="0" b="0"/>
          <a:pathLst>
            <a:path>
              <a:moveTo>
                <a:pt x="5279602" y="2503010"/>
              </a:moveTo>
              <a:arcTo wR="2641620" hR="2641620" stAng="21419532" swAng="2197097"/>
            </a:path>
          </a:pathLst>
        </a:custGeom>
        <a:noFill/>
        <a:ln w="12700" cap="rnd" cmpd="sng" algn="ctr">
          <a:solidFill>
            <a:schemeClr val="accent5">
              <a:hueOff val="-482880"/>
              <a:satOff val="0"/>
              <a:lumOff val="-1275"/>
              <a:alphaOff val="0"/>
            </a:schemeClr>
          </a:solidFill>
          <a:prstDash val="solid"/>
        </a:ln>
        <a:effectLst/>
      </dsp:spPr>
      <dsp:style>
        <a:lnRef idx="1">
          <a:scrgbClr r="0" g="0" b="0"/>
        </a:lnRef>
        <a:fillRef idx="0">
          <a:scrgbClr r="0" g="0" b="0"/>
        </a:fillRef>
        <a:effectRef idx="0">
          <a:scrgbClr r="0" g="0" b="0"/>
        </a:effectRef>
        <a:fontRef idx="minor"/>
      </dsp:style>
    </dsp:sp>
    <dsp:sp modelId="{C4D99AD3-BA0D-4655-AA4A-CE43C0CCDDBB}">
      <dsp:nvSpPr>
        <dsp:cNvPr id="0" name=""/>
        <dsp:cNvSpPr/>
      </dsp:nvSpPr>
      <dsp:spPr>
        <a:xfrm>
          <a:off x="4928572" y="4781063"/>
          <a:ext cx="2033241" cy="1321606"/>
        </a:xfrm>
        <a:prstGeom prst="roundRect">
          <a:avLst/>
        </a:prstGeom>
        <a:solidFill>
          <a:schemeClr val="accent5">
            <a:hueOff val="-965760"/>
            <a:satOff val="0"/>
            <a:lumOff val="-254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kumimoji="1" lang="ja-JP" altLang="en-US" sz="3200" kern="1200" dirty="0" smtClean="0"/>
            <a:t>景観</a:t>
          </a:r>
          <a:endParaRPr kumimoji="1" lang="ja-JP" altLang="en-US" sz="3200" kern="1200" dirty="0"/>
        </a:p>
      </dsp:txBody>
      <dsp:txXfrm>
        <a:off x="4928572" y="4781063"/>
        <a:ext cx="2033241" cy="1321606"/>
      </dsp:txXfrm>
    </dsp:sp>
    <dsp:sp modelId="{49394D93-AF1E-475A-961D-593CFBACD11D}">
      <dsp:nvSpPr>
        <dsp:cNvPr id="0" name=""/>
        <dsp:cNvSpPr/>
      </dsp:nvSpPr>
      <dsp:spPr>
        <a:xfrm>
          <a:off x="1750867" y="663130"/>
          <a:ext cx="5283241" cy="5283241"/>
        </a:xfrm>
        <a:custGeom>
          <a:avLst/>
          <a:gdLst/>
          <a:ahLst/>
          <a:cxnLst/>
          <a:rect l="0" t="0" r="0" b="0"/>
          <a:pathLst>
            <a:path>
              <a:moveTo>
                <a:pt x="3167202" y="5230428"/>
              </a:moveTo>
              <a:arcTo wR="2641620" hR="2641620" stAng="4711424" swAng="1377151"/>
            </a:path>
          </a:pathLst>
        </a:custGeom>
        <a:noFill/>
        <a:ln w="12700" cap="rnd" cmpd="sng" algn="ctr">
          <a:solidFill>
            <a:schemeClr val="accent5">
              <a:hueOff val="-965760"/>
              <a:satOff val="0"/>
              <a:lumOff val="-2549"/>
              <a:alphaOff val="0"/>
            </a:schemeClr>
          </a:solidFill>
          <a:prstDash val="solid"/>
        </a:ln>
        <a:effectLst/>
      </dsp:spPr>
      <dsp:style>
        <a:lnRef idx="1">
          <a:scrgbClr r="0" g="0" b="0"/>
        </a:lnRef>
        <a:fillRef idx="0">
          <a:scrgbClr r="0" g="0" b="0"/>
        </a:fillRef>
        <a:effectRef idx="0">
          <a:scrgbClr r="0" g="0" b="0"/>
        </a:effectRef>
        <a:fontRef idx="minor"/>
      </dsp:style>
    </dsp:sp>
    <dsp:sp modelId="{D26C9B07-8C12-4AF4-B5F4-891B9ACA7D72}">
      <dsp:nvSpPr>
        <dsp:cNvPr id="0" name=""/>
        <dsp:cNvSpPr/>
      </dsp:nvSpPr>
      <dsp:spPr>
        <a:xfrm>
          <a:off x="1823161" y="4781063"/>
          <a:ext cx="2033241" cy="1321606"/>
        </a:xfrm>
        <a:prstGeom prst="roundRect">
          <a:avLst/>
        </a:prstGeom>
        <a:solidFill>
          <a:schemeClr val="accent5">
            <a:hueOff val="-1448640"/>
            <a:satOff val="0"/>
            <a:lumOff val="-382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kumimoji="1" lang="ja-JP" altLang="en-US" sz="3200" kern="1200" dirty="0" smtClean="0"/>
            <a:t>活気</a:t>
          </a:r>
          <a:endParaRPr kumimoji="1" lang="ja-JP" altLang="en-US" sz="3200" kern="1200" dirty="0"/>
        </a:p>
      </dsp:txBody>
      <dsp:txXfrm>
        <a:off x="1823161" y="4781063"/>
        <a:ext cx="2033241" cy="1321606"/>
      </dsp:txXfrm>
    </dsp:sp>
    <dsp:sp modelId="{EFD65ECF-65D0-4E05-8EBA-5D031BC1B48F}">
      <dsp:nvSpPr>
        <dsp:cNvPr id="0" name=""/>
        <dsp:cNvSpPr/>
      </dsp:nvSpPr>
      <dsp:spPr>
        <a:xfrm>
          <a:off x="1750867" y="663130"/>
          <a:ext cx="5283241" cy="5283241"/>
        </a:xfrm>
        <a:custGeom>
          <a:avLst/>
          <a:gdLst/>
          <a:ahLst/>
          <a:cxnLst/>
          <a:rect l="0" t="0" r="0" b="0"/>
          <a:pathLst>
            <a:path>
              <a:moveTo>
                <a:pt x="441626" y="4103873"/>
              </a:moveTo>
              <a:arcTo wR="2641620" hR="2641620" stAng="8783371" swAng="2197097"/>
            </a:path>
          </a:pathLst>
        </a:custGeom>
        <a:noFill/>
        <a:ln w="12700" cap="rnd" cmpd="sng" algn="ctr">
          <a:solidFill>
            <a:schemeClr val="accent5">
              <a:hueOff val="-1448640"/>
              <a:satOff val="0"/>
              <a:lumOff val="-3824"/>
              <a:alphaOff val="0"/>
            </a:schemeClr>
          </a:solidFill>
          <a:prstDash val="solid"/>
        </a:ln>
        <a:effectLst/>
      </dsp:spPr>
      <dsp:style>
        <a:lnRef idx="1">
          <a:scrgbClr r="0" g="0" b="0"/>
        </a:lnRef>
        <a:fillRef idx="0">
          <a:scrgbClr r="0" g="0" b="0"/>
        </a:fillRef>
        <a:effectRef idx="0">
          <a:scrgbClr r="0" g="0" b="0"/>
        </a:effectRef>
        <a:fontRef idx="minor"/>
      </dsp:style>
    </dsp:sp>
    <dsp:sp modelId="{6F03B4BA-5E37-493F-BEA6-3017329B8773}">
      <dsp:nvSpPr>
        <dsp:cNvPr id="0" name=""/>
        <dsp:cNvSpPr/>
      </dsp:nvSpPr>
      <dsp:spPr>
        <a:xfrm>
          <a:off x="863536" y="1827642"/>
          <a:ext cx="2033241" cy="1321606"/>
        </a:xfrm>
        <a:prstGeom prst="roundRect">
          <a:avLst/>
        </a:prstGeom>
        <a:solidFill>
          <a:schemeClr val="accent5">
            <a:hueOff val="-1931520"/>
            <a:satOff val="0"/>
            <a:lumOff val="-509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kumimoji="1" lang="ja-JP" altLang="en-US" sz="3200" kern="1200" dirty="0" smtClean="0"/>
            <a:t>霞ヶ浦</a:t>
          </a:r>
          <a:endParaRPr kumimoji="1" lang="ja-JP" altLang="en-US" sz="3200" kern="1200" dirty="0"/>
        </a:p>
      </dsp:txBody>
      <dsp:txXfrm>
        <a:off x="863536" y="1827642"/>
        <a:ext cx="2033241" cy="1321606"/>
      </dsp:txXfrm>
    </dsp:sp>
    <dsp:sp modelId="{79F5D698-31E5-4B4C-A5FB-A3A172904F0E}">
      <dsp:nvSpPr>
        <dsp:cNvPr id="0" name=""/>
        <dsp:cNvSpPr/>
      </dsp:nvSpPr>
      <dsp:spPr>
        <a:xfrm>
          <a:off x="1750867" y="663130"/>
          <a:ext cx="5283241" cy="5283241"/>
        </a:xfrm>
        <a:custGeom>
          <a:avLst/>
          <a:gdLst/>
          <a:ahLst/>
          <a:cxnLst/>
          <a:rect l="0" t="0" r="0" b="0"/>
          <a:pathLst>
            <a:path>
              <a:moveTo>
                <a:pt x="460090" y="1151961"/>
              </a:moveTo>
              <a:arcTo wR="2641620" hR="2641620" stAng="12859635" swAng="1962571"/>
            </a:path>
          </a:pathLst>
        </a:custGeom>
        <a:noFill/>
        <a:ln w="12700" cap="rnd" cmpd="sng" algn="ctr">
          <a:solidFill>
            <a:schemeClr val="accent5">
              <a:hueOff val="-1931520"/>
              <a:satOff val="0"/>
              <a:lumOff val="-5098"/>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1/layout/ConvergingText">
  <dgm:title val="テキストの集結"/>
  <dgm:desc val="結合して全体を構成する複数のステップやパートを示す場合に使用します。テキストおよび最大で 5 つまでの第 2 レベルの図形を含む第 1 レベルの図形だけを使用できます。"/>
  <dgm:catLst>
    <dgm:cat type="process" pri="6500"/>
    <dgm:cat type="officeonline" pri="50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clrData>
  <dgm:layoutNode name="Name0">
    <dgm:varLst>
      <dgm:chMax/>
      <dgm:chPref val="1"/>
      <dgm:dir/>
      <dgm:animOne val="branch"/>
      <dgm:animLvl val="lvl"/>
      <dgm:resizeHandles/>
    </dgm:varLst>
    <dgm:choose name="Name1">
      <dgm:if name="Name2" func="var" arg="dir" op="equ" val="norm">
        <dgm:alg type="lin">
          <dgm:param type="linDir" val="fromL"/>
          <dgm:param type="vertAlign" val="mid"/>
          <dgm:param type="nodeVertAlign" val="mid"/>
          <dgm:param type="horzAlign" val="ctr"/>
        </dgm:alg>
      </dgm:if>
      <dgm:else name="Name3">
        <dgm:alg type="lin">
          <dgm:param type="linDir" val="fromR"/>
          <dgm:param type="vertAlign" val="mid"/>
          <dgm:param type="nodeVertAlign" val="mid"/>
          <dgm:param type="horzAlign" val="ctr"/>
        </dgm:alg>
      </dgm:else>
    </dgm:choose>
    <dgm:shape xmlns:r="http://schemas.openxmlformats.org/officeDocument/2006/relationships" r:blip="">
      <dgm:adjLst/>
    </dgm:shape>
    <dgm:constrLst>
      <dgm:constr type="primFontSz" for="des" forName="Parent" op="equ" val="65"/>
      <dgm:constr type="primFontSz" for="des" forName="Child1" op="equ" val="65"/>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w" for="ch" forName="composite" refType="w"/>
      <dgm:constr type="h" for="ch" forName="composite" refType="h"/>
      <dgm:constr type="sp" refType="w" refFor="ch" refForName="composite" op="equ" fact="0.05"/>
      <dgm:constr type="w" for="ch" forName="sibTrans" refType="w" refFor="ch" refForName="composite" op="equ" fact="0.05"/>
      <dgm:constr type="h" for="ch" forName="sibTrans" refType="w" refFor="ch" refForName="sibTrans" op="equ"/>
    </dgm:constrLst>
    <dgm:forEach name="nodesForEach" axis="ch" ptType="node">
      <dgm:layoutNode name="composite">
        <dgm:choose name="Name4">
          <dgm:if name="Name5" func="var" arg="dir" op="equ" val="norm">
            <dgm:choose name="Name6">
              <dgm:if name="Name7" axis="ch" ptType="node" func="cnt" op="equ" val="0">
                <dgm:alg type="composite">
                  <dgm:param type="ar" val="2.1059"/>
                </dgm:alg>
                <dgm:constrLst>
                  <dgm:constr type="l" for="ch" forName="Parent" refType="w" fact="0"/>
                  <dgm:constr type="t" for="ch" forName="Parent" refType="h" fact="0"/>
                  <dgm:constr type="w" for="ch" forName="Parent" refType="w" fact="0.4749"/>
                  <dgm:constr type="h" for="ch" forName="Parent" refType="h"/>
                  <dgm:constr type="l" for="ch" forName="ParentAccent1" refType="w" fact="0.9531"/>
                  <dgm:constr type="t" for="ch" forName="ParentAccent1" refType="h" fact="0.4506"/>
                  <dgm:constr type="w" for="ch" forName="ParentAccent1" refType="w" fact="0.0469"/>
                  <dgm:constr type="h" for="ch" forName="ParentAccent1" refType="h" fact="0.0988"/>
                  <dgm:constr type="l" for="ch" forName="ParentAccent2" refType="w" fact="0.8734"/>
                  <dgm:constr type="t" for="ch" forName="ParentAccent2" refType="h" fact="0.4506"/>
                  <dgm:constr type="w" for="ch" forName="ParentAccent2" refType="w" fact="0.0469"/>
                  <dgm:constr type="h" for="ch" forName="ParentAccent2" refType="h" fact="0.0988"/>
                  <dgm:constr type="l" for="ch" forName="ParentAccent3" refType="w" fact="0.7937"/>
                  <dgm:constr type="t" for="ch" forName="ParentAccent3" refType="h" fact="0.4506"/>
                  <dgm:constr type="w" for="ch" forName="ParentAccent3" refType="w" fact="0.0469"/>
                  <dgm:constr type="h" for="ch" forName="ParentAccent3" refType="h" fact="0.0988"/>
                  <dgm:constr type="l" for="ch" forName="ParentAccent4" refType="w" fact="0.714"/>
                  <dgm:constr type="t" for="ch" forName="ParentAccent4" refType="h" fact="0.4506"/>
                  <dgm:constr type="w" for="ch" forName="ParentAccent4" refType="w" fact="0.0469"/>
                  <dgm:constr type="h" for="ch" forName="ParentAccent4" refType="h" fact="0.0988"/>
                  <dgm:constr type="l" for="ch" forName="ParentAccent5" refType="w" fact="0.6343"/>
                  <dgm:constr type="t" for="ch" forName="ParentAccent5" refType="h" fact="0.4506"/>
                  <dgm:constr type="w" for="ch" forName="ParentAccent5" refType="w" fact="0.0469"/>
                  <dgm:constr type="h" for="ch" forName="ParentAccent5" refType="h" fact="0.0988"/>
                  <dgm:constr type="l" for="ch" forName="ParentAccent6" refType="w" fact="0.5076"/>
                  <dgm:constr type="t" for="ch" forName="ParentAccent6" refType="h" fact="0.4012"/>
                  <dgm:constr type="w" for="ch" forName="ParentAccent6" refType="w" fact="0.0939"/>
                  <dgm:constr type="h" for="ch" forName="ParentAccent6" refType="h" fact="0.1976"/>
                  <dgm:constr type="l" for="ch" forName="ParentAccent7" refType="w" fact="0.8766"/>
                  <dgm:constr type="t" for="ch" forName="ParentAccent7" refType="h" fact="0.2465"/>
                  <dgm:constr type="w" for="ch" forName="ParentAccent7" refType="w" fact="0.0469"/>
                  <dgm:constr type="h" for="ch" forName="ParentAccent7" refType="h" fact="0.0988"/>
                  <dgm:constr type="l" for="ch" forName="ParentAccent8" refType="w" fact="0.8766"/>
                  <dgm:constr type="t" for="ch" forName="ParentAccent8" refType="h" fact="0.6562"/>
                  <dgm:constr type="w" for="ch" forName="ParentAccent8" refType="w" fact="0.0469"/>
                  <dgm:constr type="h" for="ch" forName="ParentAccent8" refType="h" fact="0.0988"/>
                  <dgm:constr type="l" for="ch" forName="ParentAccent9" refType="w" fact="0.9185"/>
                  <dgm:constr type="t" for="ch" forName="ParentAccent9" refType="h" fact="0.3353"/>
                  <dgm:constr type="w" for="ch" forName="ParentAccent9" refType="w" fact="0.0469"/>
                  <dgm:constr type="h" for="ch" forName="ParentAccent9" refType="h" fact="0.0988"/>
                  <dgm:constr type="l" for="ch" forName="ParentAccent10" refType="w" fact="0.9213"/>
                  <dgm:constr type="t" for="ch" forName="ParentAccent10" refType="h" fact="0.5679"/>
                  <dgm:constr type="w" for="ch" forName="ParentAccent10" refType="w" fact="0.0469"/>
                  <dgm:constr type="h" for="ch" forName="ParentAccent10" refType="h" fact="0.0988"/>
                </dgm:constrLst>
              </dgm:if>
              <dgm:if name="Name8" axis="ch" ptType="node" func="cnt" op="equ" val="1">
                <dgm:alg type="composite">
                  <dgm:param type="ar" val="3.4411"/>
                </dgm:alg>
                <dgm:constrLst>
                  <dgm:constr type="l" for="ch" forName="Child1Accent1" refType="w" fact="0.284"/>
                  <dgm:constr type="t" for="ch" forName="Child1Accent1" refType="h" fact="0.4012"/>
                  <dgm:constr type="w" for="ch" forName="Child1Accent1" refType="w" fact="0.0574"/>
                  <dgm:constr type="h" for="ch" forName="Child1Accent1" refType="h" fact="0.1976"/>
                  <dgm:constr type="l" for="ch" forName="Child1Accent2" refType="w" fact="0.2272"/>
                  <dgm:constr type="t" for="ch" forName="Child1Accent2" refType="h" fact="0.4506"/>
                  <dgm:constr type="w" for="ch" forName="Child1Accent2" refType="w" fact="0.0287"/>
                  <dgm:constr type="h" for="ch" forName="Child1Accent2" refType="h" fact="0.0988"/>
                  <dgm:constr type="l" for="ch" forName="Child1Accent3" refType="w" fact="0.1705"/>
                  <dgm:constr type="t" for="ch" forName="Child1Accent3" refType="h" fact="0.4506"/>
                  <dgm:constr type="w" for="ch" forName="Child1Accent3" refType="w" fact="0.0287"/>
                  <dgm:constr type="h" for="ch" forName="Child1Accent3" refType="h" fact="0.0988"/>
                  <dgm:constr type="l" for="ch" forName="Child1Accent4" refType="w" fact="0.1137"/>
                  <dgm:constr type="t" for="ch" forName="Child1Accent4" refType="h" fact="0.4506"/>
                  <dgm:constr type="w" for="ch" forName="Child1Accent4" refType="w" fact="0.0287"/>
                  <dgm:constr type="h" for="ch" forName="Child1Accent4" refType="h" fact="0.0988"/>
                  <dgm:constr type="l" for="ch" forName="Child1Accent5" refType="w" fact="0.057"/>
                  <dgm:constr type="t" for="ch" forName="Child1Accent5" refType="h" fact="0.4506"/>
                  <dgm:constr type="w" for="ch" forName="Child1Accent5" refType="w" fact="0.0287"/>
                  <dgm:constr type="h" for="ch" forName="Child1Accent5" refType="h" fact="0.0988"/>
                  <dgm:constr type="l" for="ch" forName="Child1Accent6" refType="w" fact="0.0002"/>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ParentAccent1" refType="w" fact="0.9713"/>
                  <dgm:constr type="t" for="ch" forName="ParentAccent1" refType="h" fact="0.4506"/>
                  <dgm:constr type="w" for="ch" forName="ParentAccent1" refType="w" fact="0.0287"/>
                  <dgm:constr type="h" for="ch" forName="ParentAccent1" refType="h" fact="0.0988"/>
                  <dgm:constr type="l" for="ch" forName="ParentAccent2" refType="w" fact="0.9187"/>
                  <dgm:constr type="t" for="ch" forName="ParentAccent2" refType="h" fact="0.4506"/>
                  <dgm:constr type="w" for="ch" forName="ParentAccent2" refType="w" fact="0.0287"/>
                  <dgm:constr type="h" for="ch" forName="ParentAccent2" refType="h" fact="0.0988"/>
                  <dgm:constr type="l" for="ch" forName="ParentAccent3" refType="w" fact="0.8661"/>
                  <dgm:constr type="t" for="ch" forName="ParentAccent3" refType="h" fact="0.4506"/>
                  <dgm:constr type="w" for="ch" forName="ParentAccent3" refType="w" fact="0.0287"/>
                  <dgm:constr type="h" for="ch" forName="ParentAccent3" refType="h" fact="0.0988"/>
                  <dgm:constr type="l" for="ch" forName="ParentAccent4" refType="w" fact="0.8136"/>
                  <dgm:constr type="t" for="ch" forName="ParentAccent4" refType="h" fact="0.4506"/>
                  <dgm:constr type="w" for="ch" forName="ParentAccent4" refType="w" fact="0.0287"/>
                  <dgm:constr type="h" for="ch" forName="ParentAccent4" refType="h" fact="0.0988"/>
                  <dgm:constr type="l" for="ch" forName="ParentAccent5" refType="w" fact="0.761"/>
                  <dgm:constr type="t" for="ch" forName="ParentAccent5" refType="h" fact="0.4506"/>
                  <dgm:constr type="w" for="ch" forName="ParentAccent5" refType="w" fact="0.0287"/>
                  <dgm:constr type="h" for="ch" forName="ParentAccent5" refType="h" fact="0.0988"/>
                  <dgm:constr type="l" for="ch" forName="ParentAccent6" refType="w" fact="0.6797"/>
                  <dgm:constr type="t" for="ch" forName="ParentAccent6" refType="h" fact="0.4012"/>
                  <dgm:constr type="w" for="ch" forName="ParentAccent6" refType="w" fact="0.0574"/>
                  <dgm:constr type="h" for="ch" forName="ParentAccent6" refType="h" fact="0.1976"/>
                  <dgm:constr type="l" for="ch" forName="ParentAccent7" refType="w" fact="0.9245"/>
                  <dgm:constr type="t" for="ch" forName="ParentAccent7" refType="h" fact="0.2465"/>
                  <dgm:constr type="w" for="ch" forName="ParentAccent7" refType="w" fact="0.0287"/>
                  <dgm:constr type="h" for="ch" forName="ParentAccent7" refType="h" fact="0.0988"/>
                  <dgm:constr type="l" for="ch" forName="ParentAccent8" refType="w" fact="0.9245"/>
                  <dgm:constr type="t" for="ch" forName="ParentAccent8" refType="h" fact="0.6562"/>
                  <dgm:constr type="w" for="ch" forName="ParentAccent8" refType="w" fact="0.0287"/>
                  <dgm:constr type="h" for="ch" forName="ParentAccent8" refType="h" fact="0.0988"/>
                  <dgm:constr type="l" for="ch" forName="ParentAccent9" refType="w" fact="0.9501"/>
                  <dgm:constr type="t" for="ch" forName="ParentAccent9" refType="h" fact="0.3353"/>
                  <dgm:constr type="w" for="ch" forName="ParentAccent9" refType="w" fact="0.0287"/>
                  <dgm:constr type="h" for="ch" forName="ParentAccent9" refType="h" fact="0.0988"/>
                  <dgm:constr type="l" for="ch" forName="ParentAccent10" refType="w" fact="0.9518"/>
                  <dgm:constr type="t" for="ch" forName="ParentAccent10" refType="h" fact="0.5679"/>
                  <dgm:constr type="w" for="ch" forName="ParentAccent10" refType="w" fact="0.0287"/>
                  <dgm:constr type="h" for="ch" forName="ParentAccent10" refType="h" fact="0.0988"/>
                  <dgm:constr type="l" for="ch" forName="Child1" refType="w" fact="0"/>
                  <dgm:constr type="t" for="ch" forName="Child1" refType="h" fact="0.1978"/>
                  <dgm:constr type="w" for="ch" forName="Child1" refType="w" fact="0.2544"/>
                  <dgm:constr type="h" for="ch" forName="Child1" refType="h" fact="0.2541"/>
                  <dgm:constr type="l" for="ch" forName="Parent" refType="w" fact="0.3653"/>
                  <dgm:constr type="t" for="ch" forName="Parent" refType="h" fact="0"/>
                  <dgm:constr type="w" for="ch" forName="Parent" refType="w" fact="0.2906"/>
                  <dgm:constr type="h" for="ch" forName="Parent" refType="h"/>
                </dgm:constrLst>
              </dgm:if>
              <dgm:if name="Name9" axis="ch" ptType="node" func="cnt" op="equ" val="2">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1" refType="w" fact="0.3436"/>
                  <dgm:constr type="t" for="ch" forName="Child2Accent1" refType="h" fact="0.8153"/>
                  <dgm:constr type="w" for="ch" forName="Child2Accent1" refType="w" fact="0.0574"/>
                  <dgm:constr type="h" for="ch" forName="Child2Accent1" refType="h" fact="0.1217"/>
                  <dgm:constr type="l" for="ch" forName="Child2Accent2" refType="w" fact="0.3068"/>
                  <dgm:constr type="t" for="ch" forName="Child2Accent2" refType="h" fact="0.9392"/>
                  <dgm:constr type="w" for="ch" forName="Child2Accent2" refType="w" fact="0.0287"/>
                  <dgm:constr type="h" for="ch" forName="Child2Accent2" refType="h" fact="0.0608"/>
                  <dgm:constr type="l" for="ch" forName="Child2Accent3" refType="w" fact="0.2455"/>
                  <dgm:constr type="t" for="ch" forName="Child2Accent3" refType="h" fact="0.9392"/>
                  <dgm:constr type="w" for="ch" forName="Child2Accent3" refType="w" fact="0.0287"/>
                  <dgm:constr type="h" for="ch" forName="Child2Accent3" refType="h" fact="0.0608"/>
                  <dgm:constr type="l" for="ch" forName="Child2Accent4" refType="w" fact="0.1842"/>
                  <dgm:constr type="t" for="ch" forName="Child2Accent4" refType="h" fact="0.9392"/>
                  <dgm:constr type="w" for="ch" forName="Child2Accent4" refType="w" fact="0.0287"/>
                  <dgm:constr type="h" for="ch" forName="Child2Accent4" refType="h" fact="0.0608"/>
                  <dgm:constr type="l" for="ch" forName="Child2Accent5" refType="w" fact="0.1229"/>
                  <dgm:constr type="t" for="ch" forName="Child2Accent5" refType="h" fact="0.9392"/>
                  <dgm:constr type="w" for="ch" forName="Child2Accent5" refType="w" fact="0.0287"/>
                  <dgm:constr type="h" for="ch" forName="Child2Accent5" refType="h" fact="0.0608"/>
                  <dgm:constr type="l" for="ch" forName="Child2Accent6" refType="w" fact="0.0615"/>
                  <dgm:constr type="t" for="ch" forName="Child2Accent6" refType="h" fact="0.9392"/>
                  <dgm:constr type="w" for="ch" forName="Child2Accent6" refType="w" fact="0.0287"/>
                  <dgm:constr type="h" for="ch" forName="Child2Accent6" refType="h" fact="0.0608"/>
                  <dgm:constr type="l" for="ch" forName="Child2Accent7" refType="w" fact="0.0002"/>
                  <dgm:constr type="t" for="ch" forName="Child2Accent7" refType="h" fact="0.9392"/>
                  <dgm:constr type="w" for="ch" forName="Child2Accent7" refType="w" fact="0.0287"/>
                  <dgm:constr type="h" for="ch" forName="Child2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2" refType="w" fact="0"/>
                  <dgm:constr type="t" for="ch" forName="Child2" refType="h" fact="0.7822"/>
                  <dgm:constr type="w" for="ch" forName="Child2" refType="w" fact="0.336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0" axis="ch" ptType="node" func="cnt" op="equ" val="3">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2Accent1" refType="w" fact="0.284"/>
                  <dgm:constr type="t" for="ch" forName="Child2Accent1" refType="h" fact="0.5207"/>
                  <dgm:constr type="w" for="ch" forName="Child2Accent1" refType="w" fact="0.0574"/>
                  <dgm:constr type="h" for="ch" forName="Child2Accent1" refType="h" fact="0.1217"/>
                  <dgm:constr type="l" for="ch" forName="Child2Accent2" refType="w" fact="0.2272"/>
                  <dgm:constr type="t" for="ch" forName="Child2Accent2" refType="h" fact="0.5511"/>
                  <dgm:constr type="w" for="ch" forName="Child2Accent2" refType="w" fact="0.0287"/>
                  <dgm:constr type="h" for="ch" forName="Child2Accent2" refType="h" fact="0.0608"/>
                  <dgm:constr type="l" for="ch" forName="Child2Accent3" refType="w" fact="0.1705"/>
                  <dgm:constr type="t" for="ch" forName="Child2Accent3" refType="h" fact="0.5511"/>
                  <dgm:constr type="w" for="ch" forName="Child2Accent3" refType="w" fact="0.0287"/>
                  <dgm:constr type="h" for="ch" forName="Child2Accent3" refType="h" fact="0.0608"/>
                  <dgm:constr type="l" for="ch" forName="Child2Accent4" refType="w" fact="0.1137"/>
                  <dgm:constr type="t" for="ch" forName="Child2Accent4" refType="h" fact="0.5511"/>
                  <dgm:constr type="w" for="ch" forName="Child2Accent4" refType="w" fact="0.0287"/>
                  <dgm:constr type="h" for="ch" forName="Child2Accent4"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2Accent5" refType="w" fact="0.057"/>
                  <dgm:constr type="t" for="ch" forName="Child2Accent5" refType="h" fact="0.5511"/>
                  <dgm:constr type="w" for="ch" forName="Child2Accent5" refType="w" fact="0.0287"/>
                  <dgm:constr type="h" for="ch" forName="Child2Accent5"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6" refType="w" fact="0.0002"/>
                  <dgm:constr type="t" for="ch" forName="Child2Accent6" refType="h" fact="0.5511"/>
                  <dgm:constr type="w" for="ch" forName="Child2Accent6" refType="w" fact="0.0287"/>
                  <dgm:constr type="h" for="ch" forName="Child2Accent6" refType="h" fact="0.0608"/>
                  <dgm:constr type="l" for="ch" forName="Child2Accent7" refType="w" fact="0"/>
                  <dgm:constr type="t" for="ch" forName="Child2Accent7" refType="h" fact="0"/>
                  <dgm:constr type="w" for="ch" forName="Child2Accent7" refType="w" fact="0"/>
                  <dgm:constr type="h" for="ch" forName="Child2Accent7" refType="h" fact="0"/>
                  <dgm:constr type="l" for="ch" forName="Child3Accent1" refType="w" fact="0.3436"/>
                  <dgm:constr type="t" for="ch" forName="Child3Accent1" refType="h" fact="0.8153"/>
                  <dgm:constr type="w" for="ch" forName="Child3Accent1" refType="w" fact="0.0574"/>
                  <dgm:constr type="h" for="ch" forName="Child3Accent1" refType="h" fact="0.1217"/>
                  <dgm:constr type="l" for="ch" forName="Child3Accent2" refType="w" fact="0.3068"/>
                  <dgm:constr type="t" for="ch" forName="Child3Accent2" refType="h" fact="0.9392"/>
                  <dgm:constr type="w" for="ch" forName="Child3Accent2" refType="w" fact="0.0287"/>
                  <dgm:constr type="h" for="ch" forName="Child3Accent2" refType="h" fact="0.0608"/>
                  <dgm:constr type="l" for="ch" forName="Child3Accent3" refType="w" fact="0.2455"/>
                  <dgm:constr type="t" for="ch" forName="Child3Accent3" refType="h" fact="0.9392"/>
                  <dgm:constr type="w" for="ch" forName="Child3Accent3" refType="w" fact="0.0287"/>
                  <dgm:constr type="h" for="ch" forName="Child3Accent3" refType="h" fact="0.0608"/>
                  <dgm:constr type="l" for="ch" forName="Child3Accent4" refType="w" fact="0.1842"/>
                  <dgm:constr type="t" for="ch" forName="Child3Accent4" refType="h" fact="0.9392"/>
                  <dgm:constr type="w" for="ch" forName="Child3Accent4" refType="w" fact="0.0287"/>
                  <dgm:constr type="h" for="ch" forName="Child3Accent4" refType="h" fact="0.0608"/>
                  <dgm:constr type="l" for="ch" forName="Child3Accent5" refType="w" fact="0.1229"/>
                  <dgm:constr type="t" for="ch" forName="Child3Accent5" refType="h" fact="0.9392"/>
                  <dgm:constr type="w" for="ch" forName="Child3Accent5" refType="w" fact="0.0287"/>
                  <dgm:constr type="h" for="ch" forName="Child3Accent5" refType="h" fact="0.0608"/>
                  <dgm:constr type="l" for="ch" forName="Child3Accent6" refType="w" fact="0.0615"/>
                  <dgm:constr type="t" for="ch" forName="Child3Accent6" refType="h" fact="0.9392"/>
                  <dgm:constr type="w" for="ch" forName="Child3Accent6" refType="w" fact="0.0287"/>
                  <dgm:constr type="h" for="ch" forName="Child3Accent6" refType="h" fact="0.0608"/>
                  <dgm:constr type="l" for="ch" forName="Child3Accent7" refType="w" fact="0.0002"/>
                  <dgm:constr type="t" for="ch" forName="Child3Accent7" refType="h" fact="0.9392"/>
                  <dgm:constr type="w" for="ch" forName="Child3Accent7" refType="w" fact="0.0287"/>
                  <dgm:constr type="h" for="ch" forName="Child3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3" refType="w" fact="0"/>
                  <dgm:constr type="t" for="ch" forName="Child3" refType="h" fact="0.7822"/>
                  <dgm:constr type="w" for="ch" forName="Child3" refType="w" fact="0.3364"/>
                  <dgm:constr type="h" for="ch" forName="Child3" refType="h" fact="0.1564"/>
                  <dgm:constr type="l" for="ch" forName="Child2" refType="w" fact="0"/>
                  <dgm:constr type="t" for="ch" forName="Child2" refType="h" fact="0.3955"/>
                  <dgm:constr type="w" for="ch" forName="Child2" refType="w" fact="0.254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1" axis="ch" ptType="node" func="cnt" op="equ" val="4">
                <dgm:alg type="composite">
                  <dgm:param type="ar" val="1.8304"/>
                </dgm:alg>
                <dgm:constrLst>
                  <dgm:constr type="l" for="ch" forName="Parent" refType="w" fact="0.3771"/>
                  <dgm:constr type="t" for="ch" forName="Parent" refType="h" fact="0.2946"/>
                  <dgm:constr type="w" for="ch" forName="Parent" refType="w" fact="0.2862"/>
                  <dgm:constr type="h" for="ch" forName="Parent" refType="h" fact="0.5239"/>
                  <dgm:constr type="l" for="ch" forName="Child1Accent1" refType="w" fact="0.3904"/>
                  <dgm:constr type="t" for="ch" forName="Child1Accent1" refType="h" fact="0.2104"/>
                  <dgm:constr type="w" for="ch" forName="Child1Accent1" refType="w" fact="0.0566"/>
                  <dgm:constr type="h" for="ch" forName="Child1Accent1" refType="h" fact="0.1035"/>
                  <dgm:constr type="l" for="ch" forName="Child1Accent3" refType="w" fact="0.3001"/>
                  <dgm:constr type="t" for="ch" forName="Child1Accent3" refType="h" fact="0.128"/>
                  <dgm:constr type="w" for="ch" forName="Child1Accent3" refType="w" fact="0.0283"/>
                  <dgm:constr type="h" for="ch" forName="Child1Accent3" refType="h" fact="0.0518"/>
                  <dgm:constr type="l" for="ch" forName="Child1Accent4" refType="w" fact="0.2418"/>
                  <dgm:constr type="t" for="ch" forName="Child1Accent4" refType="h" fact="0.128"/>
                  <dgm:constr type="w" for="ch" forName="Child1Accent4" refType="w" fact="0.0283"/>
                  <dgm:constr type="h" for="ch" forName="Child1Accent4" refType="h" fact="0.0518"/>
                  <dgm:constr type="l" for="ch" forName="Child1Accent5" refType="w" fact="0.1835"/>
                  <dgm:constr type="t" for="ch" forName="Child1Accent5" refType="h" fact="0.128"/>
                  <dgm:constr type="w" for="ch" forName="Child1Accent5" refType="w" fact="0.0283"/>
                  <dgm:constr type="h" for="ch" forName="Child1Accent5" refType="h" fact="0.0518"/>
                  <dgm:constr type="l" for="ch" forName="Child1Accent6" refType="w" fact="0.1252"/>
                  <dgm:constr type="t" for="ch" forName="Child1Accent6" refType="h" fact="0.128"/>
                  <dgm:constr type="w" for="ch" forName="Child1Accent6" refType="w" fact="0.0283"/>
                  <dgm:constr type="h" for="ch" forName="Child1Accent6" refType="h" fact="0.0518"/>
                  <dgm:constr type="l" for="ch" forName="Child3Accent1" refType="w" fact="0.3158"/>
                  <dgm:constr type="t" for="ch" forName="Child3Accent1" refType="h" fact="0.6212"/>
                  <dgm:constr type="w" for="ch" forName="Child3Accent1" refType="w" fact="0.0566"/>
                  <dgm:constr type="h" for="ch" forName="Child3Accent1" refType="h" fact="0.1035"/>
                  <dgm:constr type="l" for="ch" forName="Child3Accent2" refType="w" fact="0.2689"/>
                  <dgm:constr type="t" for="ch" forName="Child3Accent2" refType="h" fact="0.6828"/>
                  <dgm:constr type="w" for="ch" forName="Child3Accent2" refType="w" fact="0.0283"/>
                  <dgm:constr type="h" for="ch" forName="Child3Accent2" refType="h" fact="0.0518"/>
                  <dgm:constr type="l" for="ch" forName="Child3Accent4" refType="w" fact="0.1614"/>
                  <dgm:constr type="t" for="ch" forName="Child3Accent4" refType="h" fact="0.6828"/>
                  <dgm:constr type="w" for="ch" forName="Child3Accent4" refType="w" fact="0.0283"/>
                  <dgm:constr type="h" for="ch" forName="Child3Accent4" refType="h" fact="0.0518"/>
                  <dgm:constr type="l" for="ch" forName="Child3Accent5" refType="w" fact="0.1077"/>
                  <dgm:constr type="t" for="ch" forName="Child3Accent5" refType="h" fact="0.6828"/>
                  <dgm:constr type="w" for="ch" forName="Child3Accent5" refType="w" fact="0.0283"/>
                  <dgm:constr type="h" for="ch" forName="Child3Accent5" refType="h" fact="0.0518"/>
                  <dgm:constr type="l" for="ch" forName="Child1Accent7" refType="w" fact="0.0668"/>
                  <dgm:constr type="t" for="ch" forName="Child1Accent7" refType="h" fact="0.128"/>
                  <dgm:constr type="w" for="ch" forName="Child1Accent7" refType="w" fact="0.0283"/>
                  <dgm:constr type="h" for="ch" forName="Child1Accent7" refType="h" fact="0.0518"/>
                  <dgm:constr type="l" for="ch" forName="Child3Accent6" refType="w" fact="0.0539"/>
                  <dgm:constr type="t" for="ch" forName="Child3Accent6" refType="h" fact="0.6828"/>
                  <dgm:constr type="w" for="ch" forName="Child3Accent6" refType="w" fact="0.0283"/>
                  <dgm:constr type="h" for="ch" forName="Child3Accent6" refType="h" fact="0.0518"/>
                  <dgm:constr type="l" for="ch" forName="Child1Accent8" refType="w" fact="0.0085"/>
                  <dgm:constr type="t" for="ch" forName="Child1Accent8" refType="h" fact="0.128"/>
                  <dgm:constr type="w" for="ch" forName="Child1Accent8" refType="w" fact="0.0283"/>
                  <dgm:constr type="h" for="ch" forName="Child1Accent8" refType="h" fact="0.0518"/>
                  <dgm:constr type="l" for="ch" forName="Child1Accent9" refType="w" fact="0"/>
                  <dgm:constr type="t" for="ch" forName="Child1Accent9" refType="h" fact="0"/>
                  <dgm:constr type="w" for="ch" forName="Child1Accent9" refType="w" fact="0"/>
                  <dgm:constr type="h" for="ch" forName="Child1Accent9" refType="h" fact="0"/>
                  <dgm:constr type="l" for="ch" forName="Child3Accent7" refType="w" fact="0.0002"/>
                  <dgm:constr type="t" for="ch" forName="Child3Accent7" refType="h" fact="0.6828"/>
                  <dgm:constr type="w" for="ch" forName="Child3Accent7" refType="w" fact="0.0283"/>
                  <dgm:constr type="h" for="ch" forName="Child3Accent7" refType="h" fact="0.0518"/>
                  <dgm:constr type="l" for="ch" forName="Child4Accent1" refType="w" fact="0.3904"/>
                  <dgm:constr type="t" for="ch" forName="Child4Accent1" refType="h" fact="0.8"/>
                  <dgm:constr type="w" for="ch" forName="Child4Accent1" refType="w" fact="0.0566"/>
                  <dgm:constr type="h" for="ch" forName="Child4Accent1" refType="h" fact="0.1035"/>
                  <dgm:constr type="l" for="ch" forName="Child4Accent3" refType="w" fact="0.2998"/>
                  <dgm:constr type="t" for="ch" forName="Child4Accent3" refType="h" fact="0.9482"/>
                  <dgm:constr type="w" for="ch" forName="Child4Accent3" refType="w" fact="0.0283"/>
                  <dgm:constr type="h" for="ch" forName="Child4Accent3" refType="h" fact="0.0518"/>
                  <dgm:constr type="l" for="ch" forName="Child4Accent4" refType="w" fact="0.2415"/>
                  <dgm:constr type="t" for="ch" forName="Child4Accent4" refType="h" fact="0.9482"/>
                  <dgm:constr type="w" for="ch" forName="Child4Accent4" refType="w" fact="0.0283"/>
                  <dgm:constr type="h" for="ch" forName="Child4Accent4" refType="h" fact="0.0518"/>
                  <dgm:constr type="l" for="ch" forName="Child4Accent5" refType="w" fact="0.1833"/>
                  <dgm:constr type="t" for="ch" forName="Child4Accent5" refType="h" fact="0.9482"/>
                  <dgm:constr type="w" for="ch" forName="Child4Accent5" refType="w" fact="0.0283"/>
                  <dgm:constr type="h" for="ch" forName="Child4Accent5" refType="h" fact="0.0518"/>
                  <dgm:constr type="l" for="ch" forName="Child4Accent6" refType="w" fact="0.1251"/>
                  <dgm:constr type="t" for="ch" forName="Child4Accent6" refType="h" fact="0.9482"/>
                  <dgm:constr type="w" for="ch" forName="Child4Accent6" refType="w" fact="0.0283"/>
                  <dgm:constr type="h" for="ch" forName="Child4Accent6" refType="h" fact="0.0518"/>
                  <dgm:constr type="l" for="ch" forName="Child4Accent7" refType="w" fact="0.0668"/>
                  <dgm:constr type="t" for="ch" forName="Child4Accent7" refType="h" fact="0.9482"/>
                  <dgm:constr type="w" for="ch" forName="Child4Accent7" refType="w" fact="0.0283"/>
                  <dgm:constr type="h" for="ch" forName="Child4Accent7" refType="h" fact="0.0518"/>
                  <dgm:constr type="l" for="ch" forName="Child4Accent8" refType="w" fact="0.0086"/>
                  <dgm:constr type="t" for="ch" forName="Child4Accent8" refType="h" fact="0.9482"/>
                  <dgm:constr type="w" for="ch" forName="Child4Accent8" refType="w" fact="0.0283"/>
                  <dgm:constr type="h" for="ch" forName="Child4Accent8" refType="h" fact="0.0518"/>
                  <dgm:constr type="l" for="ch" forName="Child2Accent1" refType="w" fact="0.3158"/>
                  <dgm:constr type="t" for="ch" forName="Child2Accent1" refType="h" fact="0.3725"/>
                  <dgm:constr type="w" for="ch" forName="Child2Accent1" refType="w" fact="0.0566"/>
                  <dgm:constr type="h" for="ch" forName="Child2Accent1" refType="h" fact="0.1035"/>
                  <dgm:constr type="l" for="ch" forName="Child4Accent2" refType="w" fact="0.358"/>
                  <dgm:constr type="t" for="ch" forName="Child4Accent2" refType="h" fact="0.8993"/>
                  <dgm:constr type="w" for="ch" forName="Child4Accent2" refType="w" fact="0.0283"/>
                  <dgm:constr type="h" for="ch" forName="Child4Accent2" refType="h" fact="0.0518"/>
                  <dgm:constr type="l" for="ch" forName="Child1Accent2" refType="w" fact="0.3585"/>
                  <dgm:constr type="t" for="ch" forName="Child1Accent2" refType="h" fact="0.162"/>
                  <dgm:constr type="w" for="ch" forName="Child1Accent2" refType="w" fact="0.0283"/>
                  <dgm:constr type="h" for="ch" forName="Child1Accent2" refType="h" fact="0.0518"/>
                  <dgm:constr type="l" for="ch" forName="Child3Accent3" refType="w" fact="0.2151"/>
                  <dgm:constr type="t" for="ch" forName="Child3Accent3" refType="h" fact="0.6828"/>
                  <dgm:constr type="w" for="ch" forName="Child3Accent3" refType="w" fact="0.0283"/>
                  <dgm:constr type="h" for="ch" forName="Child3Accent3" refType="h" fact="0.0518"/>
                  <dgm:constr type="l" for="ch" forName="Child2Accent2" refType="w" fact="0.2689"/>
                  <dgm:constr type="t" for="ch" forName="Child2Accent2" refType="h" fact="0.3937"/>
                  <dgm:constr type="w" for="ch" forName="Child2Accent2" refType="w" fact="0.0283"/>
                  <dgm:constr type="h" for="ch" forName="Child2Accent2" refType="h" fact="0.0518"/>
                  <dgm:constr type="l" for="ch" forName="Child2Accent4" refType="w" fact="0.1614"/>
                  <dgm:constr type="t" for="ch" forName="Child2Accent4" refType="h" fact="0.3937"/>
                  <dgm:constr type="w" for="ch" forName="Child2Accent4" refType="w" fact="0.0283"/>
                  <dgm:constr type="h" for="ch" forName="Child2Accent4" refType="h" fact="0.0518"/>
                  <dgm:constr type="l" for="ch" forName="Child2Accent5" refType="w" fact="0.1077"/>
                  <dgm:constr type="t" for="ch" forName="Child2Accent5" refType="h" fact="0.3937"/>
                  <dgm:constr type="w" for="ch" forName="Child2Accent5" refType="w" fact="0.0283"/>
                  <dgm:constr type="h" for="ch" forName="Child2Accent5" refType="h" fact="0.0518"/>
                  <dgm:constr type="l" for="ch" forName="Child2Accent6" refType="w" fact="0.0539"/>
                  <dgm:constr type="t" for="ch" forName="Child2Accent6" refType="h" fact="0.3937"/>
                  <dgm:constr type="w" for="ch" forName="Child2Accent6" refType="w" fact="0.0283"/>
                  <dgm:constr type="h" for="ch" forName="Child2Accent6" refType="h" fact="0.0518"/>
                  <dgm:constr type="l" for="ch" forName="Child2Accent7" refType="w" fact="0.0002"/>
                  <dgm:constr type="t" for="ch" forName="Child2Accent7" refType="h" fact="0.3937"/>
                  <dgm:constr type="w" for="ch" forName="Child2Accent7" refType="w" fact="0.0283"/>
                  <dgm:constr type="h" for="ch" forName="Child2Accent7" refType="h" fact="0.0518"/>
                  <dgm:constr type="l" for="ch" forName="Child2Accent3" refType="w" fact="0.2151"/>
                  <dgm:constr type="t" for="ch" forName="Child2Accent3" refType="h" fact="0.3937"/>
                  <dgm:constr type="w" for="ch" forName="Child2Accent3" refType="w" fact="0.0283"/>
                  <dgm:constr type="h" for="ch" forName="Child2Accent3" refType="h" fact="0.0518"/>
                  <dgm:constr type="l" for="ch" forName="ParentAccent1" refType="w" fact="0.9717"/>
                  <dgm:constr type="t" for="ch" forName="ParentAccent1" refType="h" fact="0.5316"/>
                  <dgm:constr type="w" for="ch" forName="ParentAccent1" refType="w" fact="0.0283"/>
                  <dgm:constr type="h" for="ch" forName="ParentAccent1" refType="h" fact="0.0518"/>
                  <dgm:constr type="l" for="ch" forName="ParentAccent2" refType="w" fact="0.9199"/>
                  <dgm:constr type="t" for="ch" forName="ParentAccent2" refType="h" fact="0.5316"/>
                  <dgm:constr type="w" for="ch" forName="ParentAccent2" refType="w" fact="0.0283"/>
                  <dgm:constr type="h" for="ch" forName="ParentAccent2" refType="h" fact="0.0518"/>
                  <dgm:constr type="l" for="ch" forName="ParentAccent3" refType="w" fact="0.8682"/>
                  <dgm:constr type="t" for="ch" forName="ParentAccent3" refType="h" fact="0.5316"/>
                  <dgm:constr type="w" for="ch" forName="ParentAccent3" refType="w" fact="0.0283"/>
                  <dgm:constr type="h" for="ch" forName="ParentAccent3" refType="h" fact="0.0518"/>
                  <dgm:constr type="l" for="ch" forName="ParentAccent4" refType="w" fact="0.8164"/>
                  <dgm:constr type="t" for="ch" forName="ParentAccent4" refType="h" fact="0.5316"/>
                  <dgm:constr type="w" for="ch" forName="ParentAccent4" refType="w" fact="0.0283"/>
                  <dgm:constr type="h" for="ch" forName="ParentAccent4" refType="h" fact="0.0518"/>
                  <dgm:constr type="l" for="ch" forName="ParentAccent5" refType="w" fact="0.7646"/>
                  <dgm:constr type="t" for="ch" forName="ParentAccent5" refType="h" fact="0.5316"/>
                  <dgm:constr type="w" for="ch" forName="ParentAccent5" refType="w" fact="0.0283"/>
                  <dgm:constr type="h" for="ch" forName="ParentAccent5" refType="h" fact="0.0518"/>
                  <dgm:constr type="l" for="ch" forName="ParentAccent6" refType="w" fact="0.6846"/>
                  <dgm:constr type="t" for="ch" forName="ParentAccent6" refType="h" fact="0.5057"/>
                  <dgm:constr type="w" for="ch" forName="ParentAccent6" refType="w" fact="0.0566"/>
                  <dgm:constr type="h" for="ch" forName="ParentAccent6" refType="h" fact="0.1035"/>
                  <dgm:constr type="l" for="ch" forName="ParentAccent7" refType="w" fact="0.9256"/>
                  <dgm:constr type="t" for="ch" forName="ParentAccent7" refType="h" fact="0.4247"/>
                  <dgm:constr type="w" for="ch" forName="ParentAccent7" refType="w" fact="0.0283"/>
                  <dgm:constr type="h" for="ch" forName="ParentAccent7" refType="h" fact="0.0518"/>
                  <dgm:constr type="l" for="ch" forName="ParentAccent8" refType="w" fact="0.9256"/>
                  <dgm:constr type="t" for="ch" forName="ParentAccent8" refType="h" fact="0.6392"/>
                  <dgm:constr type="w" for="ch" forName="ParentAccent8" refType="w" fact="0.0283"/>
                  <dgm:constr type="h" for="ch" forName="ParentAccent8" refType="h" fact="0.0518"/>
                  <dgm:constr type="l" for="ch" forName="ParentAccent9" refType="w" fact="0.9509"/>
                  <dgm:constr type="t" for="ch" forName="ParentAccent9" refType="h" fact="0.4712"/>
                  <dgm:constr type="w" for="ch" forName="ParentAccent9" refType="w" fact="0.0283"/>
                  <dgm:constr type="h" for="ch" forName="ParentAccent9" refType="h" fact="0.0518"/>
                  <dgm:constr type="l" for="ch" forName="ParentAccent10" refType="w" fact="0.9525"/>
                  <dgm:constr type="t" for="ch" forName="ParentAccent10" refType="h" fact="0.593"/>
                  <dgm:constr type="w" for="ch" forName="ParentAccent10" refType="w" fact="0.0283"/>
                  <dgm:constr type="h" for="ch" forName="ParentAccent10" refType="h" fact="0.0518"/>
                  <dgm:constr type="l" for="ch" forName="Child4" refType="w" fact="0.0081"/>
                  <dgm:constr type="t" for="ch" forName="Child4" refType="h" fact="0.8184"/>
                  <dgm:constr type="w" for="ch" forName="Child4" refType="w" fact="0.3192"/>
                  <dgm:constr type="h" for="ch" forName="Child4" refType="h" fact="0.1294"/>
                  <dgm:constr type="l" for="ch" forName="Child3" refType="w" fact="0"/>
                  <dgm:constr type="t" for="ch" forName="Child3" refType="h" fact="0.5547"/>
                  <dgm:constr type="w" for="ch" forName="Child3" refType="w" fact="0.297"/>
                  <dgm:constr type="h" for="ch" forName="Child3" refType="h" fact="0.1294"/>
                  <dgm:constr type="l" for="ch" forName="Child2" refType="w" fact="0"/>
                  <dgm:constr type="t" for="ch" forName="Child2" refType="h" fact="0.2662"/>
                  <dgm:constr type="w" for="ch" forName="Child2" refType="w" fact="0.297"/>
                  <dgm:constr type="h" for="ch" forName="Child2" refType="h" fact="0.1294"/>
                  <dgm:constr type="l" for="ch" forName="Child1" refType="w" fact="0.0081"/>
                  <dgm:constr type="t" for="ch" forName="Child1" refType="h" fact="0"/>
                  <dgm:constr type="w" for="ch" forName="Child1" refType="w" fact="0.3192"/>
                  <dgm:constr type="h" for="ch" forName="Child1" refType="h" fact="0.1294"/>
                </dgm:constrLst>
              </dgm:if>
              <dgm:else name="Name12">
                <dgm:alg type="composite">
                  <dgm:param type="ar" val="1.3278"/>
                </dgm:alg>
                <dgm:constrLst>
                  <dgm:constr type="l" for="ch" forName="Child2Accent1" refType="w" fact="0.3436"/>
                  <dgm:constr type="t" for="ch" forName="Child2Accent1" refType="h" fact="0.3184"/>
                  <dgm:constr type="w" for="ch" forName="Child2Accent1" refType="w" fact="0.0574"/>
                  <dgm:constr type="h" for="ch" forName="Child2Accent1" refType="h" fact="0.0763"/>
                  <dgm:constr type="l" for="ch" forName="Child2Accent2" refType="w" fact="0.3068"/>
                  <dgm:constr type="t" for="ch" forName="Child2Accent2" refType="h" fact="0.2781"/>
                  <dgm:constr type="w" for="ch" forName="Child2Accent2" refType="w" fact="0.0287"/>
                  <dgm:constr type="h" for="ch" forName="Child2Accent2" refType="h" fact="0.0381"/>
                  <dgm:constr type="l" for="ch" forName="Child2Accent3" refType="w" fact="0.2455"/>
                  <dgm:constr type="t" for="ch" forName="Child2Accent3" refType="h" fact="0.2781"/>
                  <dgm:constr type="w" for="ch" forName="Child2Accent3" refType="w" fact="0.0287"/>
                  <dgm:constr type="h" for="ch" forName="Child2Accent3" refType="h" fact="0.0381"/>
                  <dgm:constr type="l" for="ch" forName="Child2Accent4" refType="w" fact="0.1842"/>
                  <dgm:constr type="t" for="ch" forName="Child2Accent4" refType="h" fact="0.2781"/>
                  <dgm:constr type="w" for="ch" forName="Child2Accent4" refType="w" fact="0.0287"/>
                  <dgm:constr type="h" for="ch" forName="Child2Accent4" refType="h" fact="0.0381"/>
                  <dgm:constr type="l" for="ch" forName="Child2Accent5" refType="w" fact="0.1229"/>
                  <dgm:constr type="t" for="ch" forName="Child2Accent5" refType="h" fact="0.2781"/>
                  <dgm:constr type="w" for="ch" forName="Child2Accent5" refType="w" fact="0.0287"/>
                  <dgm:constr type="h" for="ch" forName="Child2Accent5" refType="h" fact="0.0381"/>
                  <dgm:constr type="l" for="ch" forName="Child3Accent1" refType="w" fact="0.284"/>
                  <dgm:constr type="t" for="ch" forName="Child3Accent1" refType="h" fact="0.5061"/>
                  <dgm:constr type="w" for="ch" forName="Child3Accent1" refType="w" fact="0.0574"/>
                  <dgm:constr type="h" for="ch" forName="Child3Accent1" refType="h" fact="0.0763"/>
                  <dgm:constr type="l" for="ch" forName="Child3Accent2" refType="w" fact="0.2272"/>
                  <dgm:constr type="t" for="ch" forName="Child3Accent2" refType="h" fact="0.5252"/>
                  <dgm:constr type="w" for="ch" forName="Child3Accent2" refType="w" fact="0.0287"/>
                  <dgm:constr type="h" for="ch" forName="Child3Accent2" refType="h" fact="0.0381"/>
                  <dgm:constr type="l" for="ch" forName="Child3Accent3" refType="w" fact="0.1705"/>
                  <dgm:constr type="t" for="ch" forName="Child3Accent3" refType="h" fact="0.5252"/>
                  <dgm:constr type="w" for="ch" forName="Child3Accent3" refType="w" fact="0.0287"/>
                  <dgm:constr type="h" for="ch" forName="Child3Accent3" refType="h" fact="0.0381"/>
                  <dgm:constr type="l" for="ch" forName="Child3Accent4" refType="w" fact="0.1137"/>
                  <dgm:constr type="t" for="ch" forName="Child3Accent4" refType="h" fact="0.5252"/>
                  <dgm:constr type="w" for="ch" forName="Child3Accent4" refType="w" fact="0.0287"/>
                  <dgm:constr type="h" for="ch" forName="Child3Accent4" refType="h" fact="0.0381"/>
                  <dgm:constr type="l" for="ch" forName="Child2Accent6" refType="w" fact="0.0615"/>
                  <dgm:constr type="t" for="ch" forName="Child2Accent6" refType="h" fact="0.2781"/>
                  <dgm:constr type="w" for="ch" forName="Child2Accent6" refType="w" fact="0.0287"/>
                  <dgm:constr type="h" for="ch" forName="Child2Accent6" refType="h" fact="0.0381"/>
                  <dgm:constr type="l" for="ch" forName="Child3Accent5" refType="w" fact="0.057"/>
                  <dgm:constr type="t" for="ch" forName="Child3Accent5" refType="h" fact="0.5252"/>
                  <dgm:constr type="w" for="ch" forName="Child3Accent5" refType="w" fact="0.0287"/>
                  <dgm:constr type="h" for="ch" forName="Child3Accent5" refType="h" fact="0.0381"/>
                  <dgm:constr type="l" for="ch" forName="Child2Accent7" refType="w" fact="0.0002"/>
                  <dgm:constr type="t" for="ch" forName="Child2Accent7" refType="h" fact="0.2781"/>
                  <dgm:constr type="w" for="ch" forName="Child2Accent7" refType="w" fact="0.0287"/>
                  <dgm:constr type="h" for="ch" forName="Child2Accent7" refType="h" fact="0.0381"/>
                  <dgm:constr type="l" for="ch" forName="Child3Accent6" refType="w" fact="0.0002"/>
                  <dgm:constr type="t" for="ch" forName="Child3Accent6" refType="h" fact="0.5252"/>
                  <dgm:constr type="w" for="ch" forName="Child3Accent6" refType="w" fact="0.0287"/>
                  <dgm:constr type="h" for="ch" forName="Child3Accent6" refType="h" fact="0.0381"/>
                  <dgm:constr type="l" for="ch" forName="Child3Accent7" refType="w" fact="0"/>
                  <dgm:constr type="t" for="ch" forName="Child3Accent7" refType="h" fact="0"/>
                  <dgm:constr type="w" for="ch" forName="Child3Accent7" refType="w" fact="0"/>
                  <dgm:constr type="h" for="ch" forName="Child3Accent7" refType="h" fact="0"/>
                  <dgm:constr type="l" for="ch" forName="Child4Accent1" refType="w" fact="0.3436"/>
                  <dgm:constr type="t" for="ch" forName="Child4Accent1" refType="h" fact="0.6908"/>
                  <dgm:constr type="w" for="ch" forName="Child4Accent1" refType="w" fact="0.0574"/>
                  <dgm:constr type="h" for="ch" forName="Child4Accent1" refType="h" fact="0.0763"/>
                  <dgm:constr type="l" for="ch" forName="Child4Accent2" refType="w" fact="0.3068"/>
                  <dgm:constr type="t" for="ch" forName="Child4Accent2" refType="h" fact="0.7684"/>
                  <dgm:constr type="w" for="ch" forName="Child4Accent2" refType="w" fact="0.0287"/>
                  <dgm:constr type="h" for="ch" forName="Child4Accent2" refType="h" fact="0.0381"/>
                  <dgm:constr type="l" for="ch" forName="Child4Accent3" refType="w" fact="0.2455"/>
                  <dgm:constr type="t" for="ch" forName="Child4Accent3" refType="h" fact="0.7684"/>
                  <dgm:constr type="w" for="ch" forName="Child4Accent3" refType="w" fact="0.0287"/>
                  <dgm:constr type="h" for="ch" forName="Child4Accent3" refType="h" fact="0.0381"/>
                  <dgm:constr type="l" for="ch" forName="Child4Accent4" refType="w" fact="0.1842"/>
                  <dgm:constr type="t" for="ch" forName="Child4Accent4" refType="h" fact="0.7684"/>
                  <dgm:constr type="w" for="ch" forName="Child4Accent4" refType="w" fact="0.0287"/>
                  <dgm:constr type="h" for="ch" forName="Child4Accent4" refType="h" fact="0.0381"/>
                  <dgm:constr type="l" for="ch" forName="Child4Accent5" refType="w" fact="0.1229"/>
                  <dgm:constr type="t" for="ch" forName="Child4Accent5" refType="h" fact="0.7684"/>
                  <dgm:constr type="w" for="ch" forName="Child4Accent5" refType="w" fact="0.0287"/>
                  <dgm:constr type="h" for="ch" forName="Child4Accent5" refType="h" fact="0.0381"/>
                  <dgm:constr type="l" for="ch" forName="Child4Accent6" refType="w" fact="0.0615"/>
                  <dgm:constr type="t" for="ch" forName="Child4Accent6" refType="h" fact="0.7684"/>
                  <dgm:constr type="w" for="ch" forName="Child4Accent6" refType="w" fact="0.0287"/>
                  <dgm:constr type="h" for="ch" forName="Child4Accent6" refType="h" fact="0.0381"/>
                  <dgm:constr type="l" for="ch" forName="Child4Accent7" refType="w" fact="0.0002"/>
                  <dgm:constr type="t" for="ch" forName="Child4Accent7" refType="h" fact="0.7684"/>
                  <dgm:constr type="w" for="ch" forName="Child4Accent7" refType="w" fact="0.0287"/>
                  <dgm:constr type="h" for="ch" forName="Child4Accent7" refType="h" fact="0.0381"/>
                  <dgm:constr type="l" for="ch" forName="Child4Accent8" refType="w" fact="0"/>
                  <dgm:constr type="t" for="ch" forName="Child4Accent8" refType="h" fact="0"/>
                  <dgm:constr type="w" for="ch" forName="Child4Accent8" refType="w" fact="0"/>
                  <dgm:constr type="h" for="ch" forName="Child4Accent8" refType="h" fact="0"/>
                  <dgm:constr type="l" for="ch" forName="ParentAccent1" refType="w" fact="0.9713"/>
                  <dgm:constr type="t" for="ch" forName="ParentAccent1" refType="h" fact="0.5252"/>
                  <dgm:constr type="w" for="ch" forName="ParentAccent1" refType="w" fact="0.0287"/>
                  <dgm:constr type="h" for="ch" forName="ParentAccent1" refType="h" fact="0.0381"/>
                  <dgm:constr type="l" for="ch" forName="ParentAccent2" refType="w" fact="0.9187"/>
                  <dgm:constr type="t" for="ch" forName="ParentAccent2" refType="h" fact="0.5252"/>
                  <dgm:constr type="w" for="ch" forName="ParentAccent2" refType="w" fact="0.0287"/>
                  <dgm:constr type="h" for="ch" forName="ParentAccent2" refType="h" fact="0.0381"/>
                  <dgm:constr type="l" for="ch" forName="ParentAccent3" refType="w" fact="0.8661"/>
                  <dgm:constr type="t" for="ch" forName="ParentAccent3" refType="h" fact="0.5252"/>
                  <dgm:constr type="w" for="ch" forName="ParentAccent3" refType="w" fact="0.0287"/>
                  <dgm:constr type="h" for="ch" forName="ParentAccent3" refType="h" fact="0.0381"/>
                  <dgm:constr type="l" for="ch" forName="ParentAccent4" refType="w" fact="0.8136"/>
                  <dgm:constr type="t" for="ch" forName="ParentAccent4" refType="h" fact="0.5252"/>
                  <dgm:constr type="w" for="ch" forName="ParentAccent4" refType="w" fact="0.0287"/>
                  <dgm:constr type="h" for="ch" forName="ParentAccent4" refType="h" fact="0.0381"/>
                  <dgm:constr type="l" for="ch" forName="ParentAccent5" refType="w" fact="0.761"/>
                  <dgm:constr type="t" for="ch" forName="ParentAccent5" refType="h" fact="0.5252"/>
                  <dgm:constr type="w" for="ch" forName="ParentAccent5" refType="w" fact="0.0287"/>
                  <dgm:constr type="h" for="ch" forName="ParentAccent5" refType="h" fact="0.0381"/>
                  <dgm:constr type="l" for="ch" forName="ParentAccent6" refType="w" fact="0.6797"/>
                  <dgm:constr type="t" for="ch" forName="ParentAccent6" refType="h" fact="0.5061"/>
                  <dgm:constr type="w" for="ch" forName="ParentAccent6" refType="w" fact="0.0574"/>
                  <dgm:constr type="h" for="ch" forName="ParentAccent6" refType="h" fact="0.0763"/>
                  <dgm:constr type="l" for="ch" forName="ParentAccent7" refType="w" fact="0.9245"/>
                  <dgm:constr type="t" for="ch" forName="ParentAccent7" refType="h" fact="0.4464"/>
                  <dgm:constr type="w" for="ch" forName="ParentAccent7" refType="w" fact="0.0287"/>
                  <dgm:constr type="h" for="ch" forName="ParentAccent7" refType="h" fact="0.0381"/>
                  <dgm:constr type="l" for="ch" forName="ParentAccent8" refType="w" fact="0.9245"/>
                  <dgm:constr type="t" for="ch" forName="ParentAccent8" refType="h" fact="0.6045"/>
                  <dgm:constr type="w" for="ch" forName="ParentAccent8" refType="w" fact="0.0287"/>
                  <dgm:constr type="h" for="ch" forName="ParentAccent8" refType="h" fact="0.0381"/>
                  <dgm:constr type="l" for="ch" forName="ParentAccent9" refType="w" fact="0.9501"/>
                  <dgm:constr type="t" for="ch" forName="ParentAccent9" refType="h" fact="0.4807"/>
                  <dgm:constr type="w" for="ch" forName="ParentAccent9" refType="w" fact="0.0287"/>
                  <dgm:constr type="h" for="ch" forName="ParentAccent9" refType="h" fact="0.0381"/>
                  <dgm:constr type="l" for="ch" forName="ParentAccent10" refType="w" fact="0.9518"/>
                  <dgm:constr type="t" for="ch" forName="ParentAccent10" refType="h" fact="0.5705"/>
                  <dgm:constr type="w" for="ch" forName="ParentAccent10" refType="w" fact="0.0287"/>
                  <dgm:constr type="h" for="ch" forName="ParentAccent10" refType="h" fact="0.0381"/>
                  <dgm:constr type="l" for="ch" forName="Child1Accent1" refType="w" fact="0.4819"/>
                  <dgm:constr type="t" for="ch" forName="Child1Accent1" refType="h" fact="0.2457"/>
                  <dgm:constr type="w" for="ch" forName="Child1Accent1" refType="w" fact="0.0574"/>
                  <dgm:constr type="h" for="ch" forName="Child1Accent1" refType="h" fact="0.0763"/>
                  <dgm:constr type="l" for="ch" forName="Child1Accent4" refType="w" fact="0.3653"/>
                  <dgm:constr type="t" for="ch" forName="Child1Accent4" refType="h" fact="0.097"/>
                  <dgm:constr type="w" for="ch" forName="Child1Accent4" refType="w" fact="0.0287"/>
                  <dgm:constr type="h" for="ch" forName="Child1Accent4" refType="h" fact="0.0381"/>
                  <dgm:constr type="l" for="ch" forName="Child1Accent5" refType="w" fact="0.304"/>
                  <dgm:constr type="t" for="ch" forName="Child1Accent5" refType="h" fact="0.097"/>
                  <dgm:constr type="w" for="ch" forName="Child1Accent5" refType="w" fact="0.0287"/>
                  <dgm:constr type="h" for="ch" forName="Child1Accent5" refType="h" fact="0.0381"/>
                  <dgm:constr type="l" for="ch" forName="Child1Accent6" refType="w" fact="0.2426"/>
                  <dgm:constr type="t" for="ch" forName="Child1Accent6" refType="h" fact="0.097"/>
                  <dgm:constr type="w" for="ch" forName="Child1Accent6" refType="w" fact="0.0287"/>
                  <dgm:constr type="h" for="ch" forName="Child1Accent6" refType="h" fact="0.0381"/>
                  <dgm:constr type="l" for="ch" forName="Child1Accent7" refType="w" fact="0.1813"/>
                  <dgm:constr type="t" for="ch" forName="Child1Accent7" refType="h" fact="0.097"/>
                  <dgm:constr type="w" for="ch" forName="Child1Accent7" refType="w" fact="0.0287"/>
                  <dgm:constr type="h" for="ch" forName="Child1Accent7" refType="h" fact="0.0381"/>
                  <dgm:constr type="l" for="ch" forName="Child1Accent8" refType="w" fact="0.12"/>
                  <dgm:constr type="t" for="ch" forName="Child1Accent8" refType="h" fact="0.097"/>
                  <dgm:constr type="w" for="ch" forName="Child1Accent8" refType="w" fact="0.0287"/>
                  <dgm:constr type="h" for="ch" forName="Child1Accent8" refType="h" fact="0.0381"/>
                  <dgm:constr type="l" for="ch" forName="Child1Accent9" refType="w" fact="0.0587"/>
                  <dgm:constr type="t" for="ch" forName="Child1Accent9" refType="h" fact="0.097"/>
                  <dgm:constr type="w" for="ch" forName="Child1Accent9" refType="w" fact="0.0287"/>
                  <dgm:constr type="h" for="ch" forName="Child1Accent9" refType="h" fact="0.0381"/>
                  <dgm:constr type="l" for="ch" forName="Child5Accent1" refType="w" fact="0.4819"/>
                  <dgm:constr type="t" for="ch" forName="Child5Accent1" refType="h" fact="0.7601"/>
                  <dgm:constr type="w" for="ch" forName="Child5Accent1" refType="w" fact="0.0574"/>
                  <dgm:constr type="h" for="ch" forName="Child5Accent1" refType="h" fact="0.0763"/>
                  <dgm:constr type="l" for="ch" forName="Child5Accent4" refType="w" fact="0.3653"/>
                  <dgm:constr type="t" for="ch" forName="Child5Accent4" refType="h" fact="0.9619"/>
                  <dgm:constr type="w" for="ch" forName="Child5Accent4" refType="w" fact="0.0287"/>
                  <dgm:constr type="h" for="ch" forName="Child5Accent4" refType="h" fact="0.0381"/>
                  <dgm:constr type="l" for="ch" forName="Child5Accent5" refType="w" fact="0.304"/>
                  <dgm:constr type="t" for="ch" forName="Child5Accent5" refType="h" fact="0.9619"/>
                  <dgm:constr type="w" for="ch" forName="Child5Accent5" refType="w" fact="0.0287"/>
                  <dgm:constr type="h" for="ch" forName="Child5Accent5" refType="h" fact="0.0381"/>
                  <dgm:constr type="l" for="ch" forName="Child5Accent6" refType="w" fact="0.2426"/>
                  <dgm:constr type="t" for="ch" forName="Child5Accent6" refType="h" fact="0.9619"/>
                  <dgm:constr type="w" for="ch" forName="Child5Accent6" refType="w" fact="0.0287"/>
                  <dgm:constr type="h" for="ch" forName="Child5Accent6" refType="h" fact="0.0381"/>
                  <dgm:constr type="l" for="ch" forName="Child5Accent7" refType="w" fact="0.1813"/>
                  <dgm:constr type="t" for="ch" forName="Child5Accent7" refType="h" fact="0.9619"/>
                  <dgm:constr type="w" for="ch" forName="Child5Accent7" refType="w" fact="0.0287"/>
                  <dgm:constr type="h" for="ch" forName="Child5Accent7" refType="h" fact="0.0381"/>
                  <dgm:constr type="l" for="ch" forName="Child5Accent8" refType="w" fact="0.12"/>
                  <dgm:constr type="t" for="ch" forName="Child5Accent8" refType="h" fact="0.9619"/>
                  <dgm:constr type="w" for="ch" forName="Child5Accent8" refType="w" fact="0.0287"/>
                  <dgm:constr type="h" for="ch" forName="Child5Accent8" refType="h" fact="0.0381"/>
                  <dgm:constr type="l" for="ch" forName="Child5Accent9" refType="w" fact="0.0587"/>
                  <dgm:constr type="t" for="ch" forName="Child5Accent9" refType="h" fact="0.9619"/>
                  <dgm:constr type="w" for="ch" forName="Child5Accent9" refType="w" fact="0.0287"/>
                  <dgm:constr type="h" for="ch" forName="Child5Accent9" refType="h" fact="0.0381"/>
                  <dgm:constr type="l" for="ch" forName="Child5Accent2" refType="w" fact="0.453"/>
                  <dgm:constr type="t" for="ch" forName="Child5Accent2" refType="h" fact="0.8375"/>
                  <dgm:constr type="w" for="ch" forName="Child5Accent2" refType="w" fact="0.0287"/>
                  <dgm:constr type="h" for="ch" forName="Child5Accent2" refType="h" fact="0.0381"/>
                  <dgm:constr type="l" for="ch" forName="Child5Accent3" refType="w" fact="0.4118"/>
                  <dgm:constr type="t" for="ch" forName="Child5Accent3" refType="h" fact="0.8991"/>
                  <dgm:constr type="w" for="ch" forName="Child5Accent3" refType="w" fact="0.0287"/>
                  <dgm:constr type="h" for="ch" forName="Child5Accent3" refType="h" fact="0.0381"/>
                  <dgm:constr type="l" for="ch" forName="Child1Accent2" refType="w" fact="0.4458"/>
                  <dgm:constr type="t" for="ch" forName="Child1Accent2" refType="h" fact="0.2004"/>
                  <dgm:constr type="w" for="ch" forName="Child1Accent2" refType="w" fact="0.0287"/>
                  <dgm:constr type="h" for="ch" forName="Child1Accent2" refType="h" fact="0.0381"/>
                  <dgm:constr type="l" for="ch" forName="Child1Accent3" refType="w" fact="0.4054"/>
                  <dgm:constr type="t" for="ch" forName="Child1Accent3" refType="h" fact="0.1445"/>
                  <dgm:constr type="w" for="ch" forName="Child1Accent3" refType="w" fact="0.0287"/>
                  <dgm:constr type="h" for="ch" forName="Child1Accent3" refType="h" fact="0.0381"/>
                  <dgm:constr type="l" for="ch" forName="Child5" refType="w" fact="0.0581"/>
                  <dgm:constr type="t" for="ch" forName="Child5" refType="h" fact="0.8635"/>
                  <dgm:constr type="w" for="ch" forName="Child5" refType="w" fact="0.3364"/>
                  <dgm:constr type="h" for="ch" forName="Child5" refType="h" fact="0.0981"/>
                  <dgm:constr type="l" for="ch" forName="Child4" refType="w" fact="0"/>
                  <dgm:constr type="t" for="ch" forName="Child4" refType="h" fact="0.6701"/>
                  <dgm:constr type="w" for="ch" forName="Child4" refType="w" fact="0.3364"/>
                  <dgm:constr type="h" for="ch" forName="Child4" refType="h" fact="0.0981"/>
                  <dgm:constr type="l" for="ch" forName="Child3" refType="w" fact="0"/>
                  <dgm:constr type="t" for="ch" forName="Child3" refType="h" fact="0.4276"/>
                  <dgm:constr type="w" for="ch" forName="Child3" refType="w" fact="0.2544"/>
                  <dgm:constr type="h" for="ch" forName="Child3" refType="h" fact="0.0981"/>
                  <dgm:constr type="l" for="ch" forName="Child2" refType="w" fact="0"/>
                  <dgm:constr type="t" for="ch" forName="Child2" refType="h" fact="0.1798"/>
                  <dgm:constr type="w" for="ch" forName="Child2" refType="w" fact="0.3364"/>
                  <dgm:constr type="h" for="ch" forName="Child2" refType="h" fact="0.0981"/>
                  <dgm:constr type="l" for="ch" forName="Child1" refType="w" fact="0.0581"/>
                  <dgm:constr type="t" for="ch" forName="Child1" refType="h" fact="0"/>
                  <dgm:constr type="w" for="ch" forName="Child1" refType="w" fact="0.3364"/>
                  <dgm:constr type="h" for="ch" forName="Child1" refType="h" fact="0.0981"/>
                  <dgm:constr type="l" for="ch" forName="Parent" refType="w" fact="0.3653"/>
                  <dgm:constr type="t" for="ch" forName="Parent" refType="h" fact="0.3513"/>
                  <dgm:constr type="w" for="ch" forName="Parent" refType="w" fact="0.2906"/>
                  <dgm:constr type="h" for="ch" forName="Parent" refType="h" fact="0.3859"/>
                </dgm:constrLst>
              </dgm:else>
            </dgm:choose>
          </dgm:if>
          <dgm:else name="Name13">
            <dgm:choose name="Name14">
              <dgm:if name="Name15" axis="ch" ptType="node" func="cnt" op="equ" val="0">
                <dgm:alg type="composite">
                  <dgm:param type="ar" val="2.1059"/>
                </dgm:alg>
                <dgm:constrLst>
                  <dgm:constr type="r" for="ch" forName="Parent" refType="w"/>
                  <dgm:constr type="t" for="ch" forName="Parent" refType="h" fact="0"/>
                  <dgm:constr type="w" for="ch" forName="Parent" refType="w" fact="0.4749"/>
                  <dgm:constr type="h" for="ch" forName="Parent" refType="h"/>
                  <dgm:constr type="r" for="ch" forName="ParentAccent1" refType="w" fact="0.0469"/>
                  <dgm:constr type="t" for="ch" forName="ParentAccent1" refType="h" fact="0.4506"/>
                  <dgm:constr type="w" for="ch" forName="ParentAccent1" refType="w" fact="0.0469"/>
                  <dgm:constr type="h" for="ch" forName="ParentAccent1" refType="h" fact="0.0988"/>
                  <dgm:constr type="r" for="ch" forName="ParentAccent2" refType="w" fact="0.1266"/>
                  <dgm:constr type="t" for="ch" forName="ParentAccent2" refType="h" fact="0.4506"/>
                  <dgm:constr type="w" for="ch" forName="ParentAccent2" refType="w" fact="0.0469"/>
                  <dgm:constr type="h" for="ch" forName="ParentAccent2" refType="h" fact="0.0988"/>
                  <dgm:constr type="r" for="ch" forName="ParentAccent3" refType="w" fact="0.2063"/>
                  <dgm:constr type="t" for="ch" forName="ParentAccent3" refType="h" fact="0.4506"/>
                  <dgm:constr type="w" for="ch" forName="ParentAccent3" refType="w" fact="0.0469"/>
                  <dgm:constr type="h" for="ch" forName="ParentAccent3" refType="h" fact="0.0988"/>
                  <dgm:constr type="r" for="ch" forName="ParentAccent4" refType="w" fact="0.286"/>
                  <dgm:constr type="t" for="ch" forName="ParentAccent4" refType="h" fact="0.4506"/>
                  <dgm:constr type="w" for="ch" forName="ParentAccent4" refType="w" fact="0.0469"/>
                  <dgm:constr type="h" for="ch" forName="ParentAccent4" refType="h" fact="0.0988"/>
                  <dgm:constr type="r" for="ch" forName="ParentAccent5" refType="w" fact="0.3657"/>
                  <dgm:constr type="t" for="ch" forName="ParentAccent5" refType="h" fact="0.4506"/>
                  <dgm:constr type="w" for="ch" forName="ParentAccent5" refType="w" fact="0.0469"/>
                  <dgm:constr type="h" for="ch" forName="ParentAccent5" refType="h" fact="0.0988"/>
                  <dgm:constr type="r" for="ch" forName="ParentAccent6" refType="w" fact="0.4924"/>
                  <dgm:constr type="t" for="ch" forName="ParentAccent6" refType="h" fact="0.4012"/>
                  <dgm:constr type="w" for="ch" forName="ParentAccent6" refType="w" fact="0.0939"/>
                  <dgm:constr type="h" for="ch" forName="ParentAccent6" refType="h" fact="0.1976"/>
                  <dgm:constr type="r" for="ch" forName="ParentAccent7" refType="w" fact="0.1234"/>
                  <dgm:constr type="t" for="ch" forName="ParentAccent7" refType="h" fact="0.2465"/>
                  <dgm:constr type="w" for="ch" forName="ParentAccent7" refType="w" fact="0.0469"/>
                  <dgm:constr type="h" for="ch" forName="ParentAccent7" refType="h" fact="0.0988"/>
                  <dgm:constr type="r" for="ch" forName="ParentAccent8" refType="w" fact="0.1234"/>
                  <dgm:constr type="t" for="ch" forName="ParentAccent8" refType="h" fact="0.6562"/>
                  <dgm:constr type="w" for="ch" forName="ParentAccent8" refType="w" fact="0.0469"/>
                  <dgm:constr type="h" for="ch" forName="ParentAccent8" refType="h" fact="0.0988"/>
                  <dgm:constr type="r" for="ch" forName="ParentAccent9" refType="w" fact="0.0815"/>
                  <dgm:constr type="t" for="ch" forName="ParentAccent9" refType="h" fact="0.3353"/>
                  <dgm:constr type="w" for="ch" forName="ParentAccent9" refType="w" fact="0.0469"/>
                  <dgm:constr type="h" for="ch" forName="ParentAccent9" refType="h" fact="0.0988"/>
                  <dgm:constr type="r" for="ch" forName="ParentAccent10" refType="w" fact="0.0787"/>
                  <dgm:constr type="t" for="ch" forName="ParentAccent10" refType="h" fact="0.5679"/>
                  <dgm:constr type="w" for="ch" forName="ParentAccent10" refType="w" fact="0.0469"/>
                  <dgm:constr type="h" for="ch" forName="ParentAccent10" refType="h" fact="0.0988"/>
                </dgm:constrLst>
              </dgm:if>
              <dgm:if name="Name16" axis="ch" ptType="node" func="cnt" op="equ" val="1">
                <dgm:alg type="composite">
                  <dgm:param type="ar" val="3.4411"/>
                </dgm:alg>
                <dgm:constrLst>
                  <dgm:constr type="primFontSz" for="des" forName="Child1" val="65"/>
                  <dgm:constr type="primFontSz" for="des" forName="Child1" refType="primFontSz" refFor="des" refForName="Parent" op="lte"/>
                  <dgm:constr type="r" for="ch" forName="Child1Accent1" refType="w" fact="0.716"/>
                  <dgm:constr type="t" for="ch" forName="Child1Accent1" refType="h" fact="0.4012"/>
                  <dgm:constr type="w" for="ch" forName="Child1Accent1" refType="w" fact="0.0574"/>
                  <dgm:constr type="h" for="ch" forName="Child1Accent1" refType="h" fact="0.1976"/>
                  <dgm:constr type="r" for="ch" forName="Child1Accent2" refType="w" fact="0.7728"/>
                  <dgm:constr type="t" for="ch" forName="Child1Accent2" refType="h" fact="0.4506"/>
                  <dgm:constr type="w" for="ch" forName="Child1Accent2" refType="w" fact="0.0287"/>
                  <dgm:constr type="h" for="ch" forName="Child1Accent2" refType="h" fact="0.0988"/>
                  <dgm:constr type="r" for="ch" forName="Child1Accent3" refType="w" fact="0.8295"/>
                  <dgm:constr type="t" for="ch" forName="Child1Accent3" refType="h" fact="0.4506"/>
                  <dgm:constr type="w" for="ch" forName="Child1Accent3" refType="w" fact="0.0287"/>
                  <dgm:constr type="h" for="ch" forName="Child1Accent3" refType="h" fact="0.0988"/>
                  <dgm:constr type="r" for="ch" forName="Child1Accent4" refType="w" fact="0.8863"/>
                  <dgm:constr type="t" for="ch" forName="Child1Accent4" refType="h" fact="0.4506"/>
                  <dgm:constr type="w" for="ch" forName="Child1Accent4" refType="w" fact="0.0287"/>
                  <dgm:constr type="h" for="ch" forName="Child1Accent4" refType="h" fact="0.0988"/>
                  <dgm:constr type="r" for="ch" forName="Child1Accent5" refType="w" fact="0.943"/>
                  <dgm:constr type="t" for="ch" forName="Child1Accent5" refType="h" fact="0.4506"/>
                  <dgm:constr type="w" for="ch" forName="Child1Accent5" refType="w" fact="0.0287"/>
                  <dgm:constr type="h" for="ch" forName="Child1Accent5" refType="h" fact="0.0988"/>
                  <dgm:constr type="r" for="ch" forName="Child1Accent6" refType="w" fact="0.9998"/>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ParentAccent1" refType="w" fact="0.0287"/>
                  <dgm:constr type="t" for="ch" forName="ParentAccent1" refType="h" fact="0.4506"/>
                  <dgm:constr type="w" for="ch" forName="ParentAccent1" refType="w" fact="0.0287"/>
                  <dgm:constr type="h" for="ch" forName="ParentAccent1" refType="h" fact="0.0988"/>
                  <dgm:constr type="r" for="ch" forName="ParentAccent2" refType="w" fact="0.0813"/>
                  <dgm:constr type="t" for="ch" forName="ParentAccent2" refType="h" fact="0.4506"/>
                  <dgm:constr type="w" for="ch" forName="ParentAccent2" refType="w" fact="0.0287"/>
                  <dgm:constr type="h" for="ch" forName="ParentAccent2" refType="h" fact="0.0988"/>
                  <dgm:constr type="r" for="ch" forName="ParentAccent3" refType="w" fact="0.1339"/>
                  <dgm:constr type="t" for="ch" forName="ParentAccent3" refType="h" fact="0.4506"/>
                  <dgm:constr type="w" for="ch" forName="ParentAccent3" refType="w" fact="0.0287"/>
                  <dgm:constr type="h" for="ch" forName="ParentAccent3" refType="h" fact="0.0988"/>
                  <dgm:constr type="r" for="ch" forName="ParentAccent4" refType="w" fact="0.1864"/>
                  <dgm:constr type="t" for="ch" forName="ParentAccent4" refType="h" fact="0.4506"/>
                  <dgm:constr type="w" for="ch" forName="ParentAccent4" refType="w" fact="0.0287"/>
                  <dgm:constr type="h" for="ch" forName="ParentAccent4" refType="h" fact="0.0988"/>
                  <dgm:constr type="r" for="ch" forName="ParentAccent5" refType="w" fact="0.239"/>
                  <dgm:constr type="t" for="ch" forName="ParentAccent5" refType="h" fact="0.4506"/>
                  <dgm:constr type="w" for="ch" forName="ParentAccent5" refType="w" fact="0.0287"/>
                  <dgm:constr type="h" for="ch" forName="ParentAccent5" refType="h" fact="0.0988"/>
                  <dgm:constr type="r" for="ch" forName="ParentAccent6" refType="w" fact="0.3203"/>
                  <dgm:constr type="t" for="ch" forName="ParentAccent6" refType="h" fact="0.4012"/>
                  <dgm:constr type="w" for="ch" forName="ParentAccent6" refType="w" fact="0.0574"/>
                  <dgm:constr type="h" for="ch" forName="ParentAccent6" refType="h" fact="0.1976"/>
                  <dgm:constr type="r" for="ch" forName="ParentAccent7" refType="w" fact="0.0755"/>
                  <dgm:constr type="t" for="ch" forName="ParentAccent7" refType="h" fact="0.2465"/>
                  <dgm:constr type="w" for="ch" forName="ParentAccent7" refType="w" fact="0.0287"/>
                  <dgm:constr type="h" for="ch" forName="ParentAccent7" refType="h" fact="0.0988"/>
                  <dgm:constr type="r" for="ch" forName="ParentAccent8" refType="w" fact="0.0755"/>
                  <dgm:constr type="t" for="ch" forName="ParentAccent8" refType="h" fact="0.6562"/>
                  <dgm:constr type="w" for="ch" forName="ParentAccent8" refType="w" fact="0.0287"/>
                  <dgm:constr type="h" for="ch" forName="ParentAccent8" refType="h" fact="0.0988"/>
                  <dgm:constr type="r" for="ch" forName="ParentAccent9" refType="w" fact="0.0499"/>
                  <dgm:constr type="t" for="ch" forName="ParentAccent9" refType="h" fact="0.3353"/>
                  <dgm:constr type="w" for="ch" forName="ParentAccent9" refType="w" fact="0.0287"/>
                  <dgm:constr type="h" for="ch" forName="ParentAccent9" refType="h" fact="0.0988"/>
                  <dgm:constr type="r" for="ch" forName="ParentAccent10" refType="w" fact="0.0482"/>
                  <dgm:constr type="t" for="ch" forName="ParentAccent10" refType="h" fact="0.5679"/>
                  <dgm:constr type="w" for="ch" forName="ParentAccent10" refType="w" fact="0.0287"/>
                  <dgm:constr type="h" for="ch" forName="ParentAccent10" refType="h" fact="0.0988"/>
                  <dgm:constr type="r" for="ch" forName="Child1" refType="w"/>
                  <dgm:constr type="t" for="ch" forName="Child1" refType="h" fact="0.1978"/>
                  <dgm:constr type="w" for="ch" forName="Child1" refType="w" fact="0.2544"/>
                  <dgm:constr type="h" for="ch" forName="Child1" refType="h" fact="0.2541"/>
                  <dgm:constr type="r" for="ch" forName="Parent" refType="w" fact="0.6347"/>
                  <dgm:constr type="t" for="ch" forName="Parent" refType="h" fact="0"/>
                  <dgm:constr type="w" for="ch" forName="Parent" refType="w" fact="0.2906"/>
                  <dgm:constr type="h" for="ch" forName="Parent" refType="h"/>
                </dgm:constrLst>
              </dgm:if>
              <dgm:if name="Name17" axis="ch" ptType="node" func="cnt" op="equ" val="2">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Child2Accent1" refType="w" fact="0.6564"/>
                  <dgm:constr type="t" for="ch" forName="Child2Accent1" refType="h" fact="0.8153"/>
                  <dgm:constr type="w" for="ch" forName="Child2Accent1" refType="w" fact="0.0574"/>
                  <dgm:constr type="h" for="ch" forName="Child2Accent1" refType="h" fact="0.1217"/>
                  <dgm:constr type="r" for="ch" forName="Child2Accent2" refType="w" fact="0.6932"/>
                  <dgm:constr type="t" for="ch" forName="Child2Accent2" refType="h" fact="0.9392"/>
                  <dgm:constr type="w" for="ch" forName="Child2Accent2" refType="w" fact="0.0287"/>
                  <dgm:constr type="h" for="ch" forName="Child2Accent2" refType="h" fact="0.0608"/>
                  <dgm:constr type="r" for="ch" forName="Child2Accent3" refType="w" fact="0.7545"/>
                  <dgm:constr type="t" for="ch" forName="Child2Accent3" refType="h" fact="0.9392"/>
                  <dgm:constr type="w" for="ch" forName="Child2Accent3" refType="w" fact="0.0287"/>
                  <dgm:constr type="h" for="ch" forName="Child2Accent3" refType="h" fact="0.0608"/>
                  <dgm:constr type="r" for="ch" forName="Child2Accent4" refType="w" fact="0.8158"/>
                  <dgm:constr type="t" for="ch" forName="Child2Accent4" refType="h" fact="0.9392"/>
                  <dgm:constr type="w" for="ch" forName="Child2Accent4" refType="w" fact="0.0287"/>
                  <dgm:constr type="h" for="ch" forName="Child2Accent4" refType="h" fact="0.0608"/>
                  <dgm:constr type="r" for="ch" forName="Child2Accent5" refType="w" fact="0.8771"/>
                  <dgm:constr type="t" for="ch" forName="Child2Accent5" refType="h" fact="0.9392"/>
                  <dgm:constr type="w" for="ch" forName="Child2Accent5" refType="w" fact="0.0287"/>
                  <dgm:constr type="h" for="ch" forName="Child2Accent5" refType="h" fact="0.0608"/>
                  <dgm:constr type="r" for="ch" forName="Child2Accent6" refType="w" fact="0.9385"/>
                  <dgm:constr type="t" for="ch" forName="Child2Accent6" refType="h" fact="0.9392"/>
                  <dgm:constr type="w" for="ch" forName="Child2Accent6" refType="w" fact="0.0287"/>
                  <dgm:constr type="h" for="ch" forName="Child2Accent6" refType="h" fact="0.0608"/>
                  <dgm:constr type="r" for="ch" forName="Child2Accent7" refType="w" fact="0.9998"/>
                  <dgm:constr type="t" for="ch" forName="Child2Accent7" refType="h" fact="0.9392"/>
                  <dgm:constr type="w" for="ch" forName="Child2Accent7" refType="w" fact="0.0287"/>
                  <dgm:constr type="h" for="ch" forName="Child2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2" refType="w"/>
                  <dgm:constr type="t" for="ch" forName="Child2" refType="h" fact="0.7822"/>
                  <dgm:constr type="w" for="ch" forName="Child2" refType="w" fact="0.336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8" axis="ch" ptType="node" func="cnt" op="equ" val="3">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r" for="ch" forName="Child1Accent8" refType="w" fact="0"/>
                  <dgm:constr type="t" for="ch" forName="Child1Accent8" refType="h" fact="0"/>
                  <dgm:constr type="w" for="ch" forName="Child1Accent8" refType="w" fact="0"/>
                  <dgm:constr type="h" for="ch" forName="Child1Accent8" refType="h" fact="0"/>
                  <dgm:constr type="r" for="ch" forName="Child1Accent9" refType="w" fact="0"/>
                  <dgm:constr type="t" for="ch" forName="Child1Accent9" refType="h" fact="0"/>
                  <dgm:constr type="w" for="ch" forName="Child1Accent9" refType="w" fact="0"/>
                  <dgm:constr type="h" for="ch" forName="Child1Accent9" refType="h" fact="0"/>
                  <dgm:constr type="r" for="ch" forName="Child2Accent1" refType="w" fact="0.716"/>
                  <dgm:constr type="t" for="ch" forName="Child2Accent1" refType="h" fact="0.5207"/>
                  <dgm:constr type="w" for="ch" forName="Child2Accent1" refType="w" fact="0.0574"/>
                  <dgm:constr type="h" for="ch" forName="Child2Accent1" refType="h" fact="0.1217"/>
                  <dgm:constr type="r" for="ch" forName="Child2Accent2" refType="w" fact="0.7728"/>
                  <dgm:constr type="t" for="ch" forName="Child2Accent2" refType="h" fact="0.5511"/>
                  <dgm:constr type="w" for="ch" forName="Child2Accent2" refType="w" fact="0.0287"/>
                  <dgm:constr type="h" for="ch" forName="Child2Accent2" refType="h" fact="0.0608"/>
                  <dgm:constr type="r" for="ch" forName="Child2Accent3" refType="w" fact="0.8295"/>
                  <dgm:constr type="t" for="ch" forName="Child2Accent3" refType="h" fact="0.5511"/>
                  <dgm:constr type="w" for="ch" forName="Child2Accent3" refType="w" fact="0.0287"/>
                  <dgm:constr type="h" for="ch" forName="Child2Accent3" refType="h" fact="0.0608"/>
                  <dgm:constr type="r" for="ch" forName="Child2Accent4" refType="w" fact="0.8863"/>
                  <dgm:constr type="t" for="ch" forName="Child2Accent4" refType="h" fact="0.5511"/>
                  <dgm:constr type="w" for="ch" forName="Child2Accent4" refType="w" fact="0.0287"/>
                  <dgm:constr type="h" for="ch" forName="Child2Accent4" refType="h" fact="0.0608"/>
                  <dgm:constr type="r" for="ch" forName="Child2Accent5" refType="w" fact="0.943"/>
                  <dgm:constr type="t" for="ch" forName="Child2Accent5" refType="h" fact="0.5511"/>
                  <dgm:constr type="w" for="ch" forName="Child2Accent5" refType="w" fact="0.0287"/>
                  <dgm:constr type="h" for="ch" forName="Child2Accent5" refType="h" fact="0.0608"/>
                  <dgm:constr type="r" for="ch" forName="Child2Accent6" refType="w" fact="0.9998"/>
                  <dgm:constr type="t" for="ch" forName="Child2Accent6" refType="h" fact="0.5511"/>
                  <dgm:constr type="w" for="ch" forName="Child2Accent6" refType="w" fact="0.0287"/>
                  <dgm:constr type="h" for="ch" forName="Child2Accent6" refType="h" fact="0.0608"/>
                  <dgm:constr type="r" for="ch" forName="Child2Accent7" refType="w" fact="0"/>
                  <dgm:constr type="t" for="ch" forName="Child2Accent7" refType="h" fact="0"/>
                  <dgm:constr type="w" for="ch" forName="Child2Accent7" refType="w" fact="0"/>
                  <dgm:constr type="h" for="ch" forName="Child2Accent7" refType="h" fact="0"/>
                  <dgm:constr type="r" for="ch" forName="Child3Accent1" refType="w" fact="0.6564"/>
                  <dgm:constr type="t" for="ch" forName="Child3Accent1" refType="h" fact="0.8153"/>
                  <dgm:constr type="w" for="ch" forName="Child3Accent1" refType="w" fact="0.0574"/>
                  <dgm:constr type="h" for="ch" forName="Child3Accent1" refType="h" fact="0.1217"/>
                  <dgm:constr type="r" for="ch" forName="Child3Accent2" refType="w" fact="0.6932"/>
                  <dgm:constr type="t" for="ch" forName="Child3Accent2" refType="h" fact="0.9392"/>
                  <dgm:constr type="w" for="ch" forName="Child3Accent2" refType="w" fact="0.0287"/>
                  <dgm:constr type="h" for="ch" forName="Child3Accent2" refType="h" fact="0.0608"/>
                  <dgm:constr type="r" for="ch" forName="Child3Accent3" refType="w" fact="0.7545"/>
                  <dgm:constr type="t" for="ch" forName="Child3Accent3" refType="h" fact="0.9392"/>
                  <dgm:constr type="w" for="ch" forName="Child3Accent3" refType="w" fact="0.0287"/>
                  <dgm:constr type="h" for="ch" forName="Child3Accent3" refType="h" fact="0.0608"/>
                  <dgm:constr type="r" for="ch" forName="Child3Accent4" refType="w" fact="0.8158"/>
                  <dgm:constr type="t" for="ch" forName="Child3Accent4" refType="h" fact="0.9392"/>
                  <dgm:constr type="w" for="ch" forName="Child3Accent4" refType="w" fact="0.0287"/>
                  <dgm:constr type="h" for="ch" forName="Child3Accent4" refType="h" fact="0.0608"/>
                  <dgm:constr type="r" for="ch" forName="Child3Accent5" refType="w" fact="0.8771"/>
                  <dgm:constr type="t" for="ch" forName="Child3Accent5" refType="h" fact="0.9392"/>
                  <dgm:constr type="w" for="ch" forName="Child3Accent5" refType="w" fact="0.0287"/>
                  <dgm:constr type="h" for="ch" forName="Child3Accent5" refType="h" fact="0.0608"/>
                  <dgm:constr type="r" for="ch" forName="Child3Accent6" refType="w" fact="0.9385"/>
                  <dgm:constr type="t" for="ch" forName="Child3Accent6" refType="h" fact="0.9392"/>
                  <dgm:constr type="w" for="ch" forName="Child3Accent6" refType="w" fact="0.0287"/>
                  <dgm:constr type="h" for="ch" forName="Child3Accent6" refType="h" fact="0.0608"/>
                  <dgm:constr type="r" for="ch" forName="Child3Accent7" refType="w" fact="0.9998"/>
                  <dgm:constr type="t" for="ch" forName="Child3Accent7" refType="h" fact="0.9392"/>
                  <dgm:constr type="w" for="ch" forName="Child3Accent7" refType="w" fact="0.0287"/>
                  <dgm:constr type="h" for="ch" forName="Child3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3" refType="w"/>
                  <dgm:constr type="t" for="ch" forName="Child3" refType="h" fact="0.7822"/>
                  <dgm:constr type="w" for="ch" forName="Child3" refType="w" fact="0.3364"/>
                  <dgm:constr type="h" for="ch" forName="Child3" refType="h" fact="0.1564"/>
                  <dgm:constr type="r" for="ch" forName="Child2" refType="w"/>
                  <dgm:constr type="t" for="ch" forName="Child2" refType="h" fact="0.3955"/>
                  <dgm:constr type="w" for="ch" forName="Child2" refType="w" fact="0.254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9" axis="ch" ptType="node" func="cnt" op="equ" val="4">
                <dgm:alg type="composite">
                  <dgm:param type="ar" val="1.8304"/>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 refType="w" fact="0.6229"/>
                  <dgm:constr type="t" for="ch" forName="Parent" refType="h" fact="0.2946"/>
                  <dgm:constr type="w" for="ch" forName="Parent" refType="w" fact="0.2862"/>
                  <dgm:constr type="h" for="ch" forName="Parent" refType="h" fact="0.5239"/>
                  <dgm:constr type="r" for="ch" forName="Child1Accent1" refType="w" fact="0.6096"/>
                  <dgm:constr type="t" for="ch" forName="Child1Accent1" refType="h" fact="0.2104"/>
                  <dgm:constr type="w" for="ch" forName="Child1Accent1" refType="w" fact="0.0566"/>
                  <dgm:constr type="h" for="ch" forName="Child1Accent1" refType="h" fact="0.1035"/>
                  <dgm:constr type="r" for="ch" forName="Child1Accent3" refType="w" fact="0.6999"/>
                  <dgm:constr type="t" for="ch" forName="Child1Accent3" refType="h" fact="0.128"/>
                  <dgm:constr type="w" for="ch" forName="Child1Accent3" refType="w" fact="0.0283"/>
                  <dgm:constr type="h" for="ch" forName="Child1Accent3" refType="h" fact="0.0518"/>
                  <dgm:constr type="r" for="ch" forName="Child1Accent4" refType="w" fact="0.7582"/>
                  <dgm:constr type="t" for="ch" forName="Child1Accent4" refType="h" fact="0.128"/>
                  <dgm:constr type="w" for="ch" forName="Child1Accent4" refType="w" fact="0.0283"/>
                  <dgm:constr type="h" for="ch" forName="Child1Accent4" refType="h" fact="0.0518"/>
                  <dgm:constr type="r" for="ch" forName="Child1Accent5" refType="w" fact="0.8165"/>
                  <dgm:constr type="t" for="ch" forName="Child1Accent5" refType="h" fact="0.128"/>
                  <dgm:constr type="w" for="ch" forName="Child1Accent5" refType="w" fact="0.0283"/>
                  <dgm:constr type="h" for="ch" forName="Child1Accent5" refType="h" fact="0.0518"/>
                  <dgm:constr type="r" for="ch" forName="Child1Accent6" refType="w" fact="0.8748"/>
                  <dgm:constr type="t" for="ch" forName="Child1Accent6" refType="h" fact="0.128"/>
                  <dgm:constr type="w" for="ch" forName="Child1Accent6" refType="w" fact="0.0283"/>
                  <dgm:constr type="h" for="ch" forName="Child1Accent6" refType="h" fact="0.0518"/>
                  <dgm:constr type="r" for="ch" forName="Child3Accent1" refType="w" fact="0.6842"/>
                  <dgm:constr type="t" for="ch" forName="Child3Accent1" refType="h" fact="0.6212"/>
                  <dgm:constr type="w" for="ch" forName="Child3Accent1" refType="w" fact="0.0566"/>
                  <dgm:constr type="h" for="ch" forName="Child3Accent1" refType="h" fact="0.1035"/>
                  <dgm:constr type="r" for="ch" forName="Child3Accent2" refType="w" fact="0.7311"/>
                  <dgm:constr type="t" for="ch" forName="Child3Accent2" refType="h" fact="0.6828"/>
                  <dgm:constr type="w" for="ch" forName="Child3Accent2" refType="w" fact="0.0283"/>
                  <dgm:constr type="h" for="ch" forName="Child3Accent2" refType="h" fact="0.0518"/>
                  <dgm:constr type="r" for="ch" forName="Child3Accent4" refType="w" fact="0.8386"/>
                  <dgm:constr type="t" for="ch" forName="Child3Accent4" refType="h" fact="0.6828"/>
                  <dgm:constr type="w" for="ch" forName="Child3Accent4" refType="w" fact="0.0283"/>
                  <dgm:constr type="h" for="ch" forName="Child3Accent4" refType="h" fact="0.0518"/>
                  <dgm:constr type="r" for="ch" forName="Child3Accent5" refType="w" fact="0.8923"/>
                  <dgm:constr type="t" for="ch" forName="Child3Accent5" refType="h" fact="0.6828"/>
                  <dgm:constr type="w" for="ch" forName="Child3Accent5" refType="w" fact="0.0283"/>
                  <dgm:constr type="h" for="ch" forName="Child3Accent5" refType="h" fact="0.0518"/>
                  <dgm:constr type="r" for="ch" forName="Child1Accent7" refType="w" fact="0.9332"/>
                  <dgm:constr type="t" for="ch" forName="Child1Accent7" refType="h" fact="0.128"/>
                  <dgm:constr type="w" for="ch" forName="Child1Accent7" refType="w" fact="0.0283"/>
                  <dgm:constr type="h" for="ch" forName="Child1Accent7" refType="h" fact="0.0518"/>
                  <dgm:constr type="r" for="ch" forName="Child3Accent6" refType="w" fact="0.9461"/>
                  <dgm:constr type="t" for="ch" forName="Child3Accent6" refType="h" fact="0.6828"/>
                  <dgm:constr type="w" for="ch" forName="Child3Accent6" refType="w" fact="0.0283"/>
                  <dgm:constr type="h" for="ch" forName="Child3Accent6" refType="h" fact="0.0518"/>
                  <dgm:constr type="r" for="ch" forName="Child1Accent8" refType="w" fact="0.9915"/>
                  <dgm:constr type="t" for="ch" forName="Child1Accent8" refType="h" fact="0.128"/>
                  <dgm:constr type="w" for="ch" forName="Child1Accent8" refType="w" fact="0.0283"/>
                  <dgm:constr type="h" for="ch" forName="Child1Accent8" refType="h" fact="0.0518"/>
                  <dgm:constr type="r" for="ch" forName="Child1Accent9" refType="w" fact="0"/>
                  <dgm:constr type="t" for="ch" forName="Child1Accent9" refType="h" fact="0"/>
                  <dgm:constr type="w" for="ch" forName="Child1Accent9" refType="w" fact="0"/>
                  <dgm:constr type="h" for="ch" forName="Child1Accent9" refType="h" fact="0"/>
                  <dgm:constr type="r" for="ch" forName="Child3Accent7" refType="w" fact="0.9998"/>
                  <dgm:constr type="t" for="ch" forName="Child3Accent7" refType="h" fact="0.6828"/>
                  <dgm:constr type="w" for="ch" forName="Child3Accent7" refType="w" fact="0.0283"/>
                  <dgm:constr type="h" for="ch" forName="Child3Accent7" refType="h" fact="0.0518"/>
                  <dgm:constr type="r" for="ch" forName="Child4Accent1" refType="w" fact="0.6096"/>
                  <dgm:constr type="t" for="ch" forName="Child4Accent1" refType="h" fact="0.8"/>
                  <dgm:constr type="w" for="ch" forName="Child4Accent1" refType="w" fact="0.0566"/>
                  <dgm:constr type="h" for="ch" forName="Child4Accent1" refType="h" fact="0.1035"/>
                  <dgm:constr type="r" for="ch" forName="Child4Accent3" refType="w" fact="0.7002"/>
                  <dgm:constr type="t" for="ch" forName="Child4Accent3" refType="h" fact="0.9482"/>
                  <dgm:constr type="w" for="ch" forName="Child4Accent3" refType="w" fact="0.0283"/>
                  <dgm:constr type="h" for="ch" forName="Child4Accent3" refType="h" fact="0.0518"/>
                  <dgm:constr type="r" for="ch" forName="Child4Accent4" refType="w" fact="0.7585"/>
                  <dgm:constr type="t" for="ch" forName="Child4Accent4" refType="h" fact="0.9482"/>
                  <dgm:constr type="w" for="ch" forName="Child4Accent4" refType="w" fact="0.0283"/>
                  <dgm:constr type="h" for="ch" forName="Child4Accent4" refType="h" fact="0.0518"/>
                  <dgm:constr type="r" for="ch" forName="Child4Accent5" refType="w" fact="0.8167"/>
                  <dgm:constr type="t" for="ch" forName="Child4Accent5" refType="h" fact="0.9482"/>
                  <dgm:constr type="w" for="ch" forName="Child4Accent5" refType="w" fact="0.0283"/>
                  <dgm:constr type="h" for="ch" forName="Child4Accent5" refType="h" fact="0.0518"/>
                  <dgm:constr type="r" for="ch" forName="Child4Accent6" refType="w" fact="0.8749"/>
                  <dgm:constr type="t" for="ch" forName="Child4Accent6" refType="h" fact="0.9482"/>
                  <dgm:constr type="w" for="ch" forName="Child4Accent6" refType="w" fact="0.0283"/>
                  <dgm:constr type="h" for="ch" forName="Child4Accent6" refType="h" fact="0.0518"/>
                  <dgm:constr type="r" for="ch" forName="Child4Accent7" refType="w" fact="0.9332"/>
                  <dgm:constr type="t" for="ch" forName="Child4Accent7" refType="h" fact="0.9482"/>
                  <dgm:constr type="w" for="ch" forName="Child4Accent7" refType="w" fact="0.0283"/>
                  <dgm:constr type="h" for="ch" forName="Child4Accent7" refType="h" fact="0.0518"/>
                  <dgm:constr type="r" for="ch" forName="Child4Accent8" refType="w" fact="0.9914"/>
                  <dgm:constr type="t" for="ch" forName="Child4Accent8" refType="h" fact="0.9482"/>
                  <dgm:constr type="w" for="ch" forName="Child4Accent8" refType="w" fact="0.0283"/>
                  <dgm:constr type="h" for="ch" forName="Child4Accent8" refType="h" fact="0.0518"/>
                  <dgm:constr type="r" for="ch" forName="Child2Accent1" refType="w" fact="0.6842"/>
                  <dgm:constr type="t" for="ch" forName="Child2Accent1" refType="h" fact="0.3725"/>
                  <dgm:constr type="w" for="ch" forName="Child2Accent1" refType="w" fact="0.0566"/>
                  <dgm:constr type="h" for="ch" forName="Child2Accent1" refType="h" fact="0.1035"/>
                  <dgm:constr type="r" for="ch" forName="Child4Accent2" refType="w" fact="0.642"/>
                  <dgm:constr type="t" for="ch" forName="Child4Accent2" refType="h" fact="0.8993"/>
                  <dgm:constr type="w" for="ch" forName="Child4Accent2" refType="w" fact="0.0283"/>
                  <dgm:constr type="h" for="ch" forName="Child4Accent2" refType="h" fact="0.0518"/>
                  <dgm:constr type="r" for="ch" forName="Child1Accent2" refType="w" fact="0.6415"/>
                  <dgm:constr type="t" for="ch" forName="Child1Accent2" refType="h" fact="0.162"/>
                  <dgm:constr type="w" for="ch" forName="Child1Accent2" refType="w" fact="0.0283"/>
                  <dgm:constr type="h" for="ch" forName="Child1Accent2" refType="h" fact="0.0518"/>
                  <dgm:constr type="r" for="ch" forName="Child3Accent3" refType="w" fact="0.7849"/>
                  <dgm:constr type="t" for="ch" forName="Child3Accent3" refType="h" fact="0.6828"/>
                  <dgm:constr type="w" for="ch" forName="Child3Accent3" refType="w" fact="0.0283"/>
                  <dgm:constr type="h" for="ch" forName="Child3Accent3" refType="h" fact="0.0518"/>
                  <dgm:constr type="r" for="ch" forName="Child2Accent2" refType="w" fact="0.7311"/>
                  <dgm:constr type="t" for="ch" forName="Child2Accent2" refType="h" fact="0.3937"/>
                  <dgm:constr type="w" for="ch" forName="Child2Accent2" refType="w" fact="0.0283"/>
                  <dgm:constr type="h" for="ch" forName="Child2Accent2" refType="h" fact="0.0518"/>
                  <dgm:constr type="r" for="ch" forName="Child2Accent4" refType="w" fact="0.8386"/>
                  <dgm:constr type="t" for="ch" forName="Child2Accent4" refType="h" fact="0.3937"/>
                  <dgm:constr type="w" for="ch" forName="Child2Accent4" refType="w" fact="0.0283"/>
                  <dgm:constr type="h" for="ch" forName="Child2Accent4" refType="h" fact="0.0518"/>
                  <dgm:constr type="r" for="ch" forName="Child2Accent5" refType="w" fact="0.8923"/>
                  <dgm:constr type="t" for="ch" forName="Child2Accent5" refType="h" fact="0.3937"/>
                  <dgm:constr type="w" for="ch" forName="Child2Accent5" refType="w" fact="0.0283"/>
                  <dgm:constr type="h" for="ch" forName="Child2Accent5" refType="h" fact="0.0518"/>
                  <dgm:constr type="r" for="ch" forName="Child2Accent6" refType="w" fact="0.9461"/>
                  <dgm:constr type="t" for="ch" forName="Child2Accent6" refType="h" fact="0.3937"/>
                  <dgm:constr type="w" for="ch" forName="Child2Accent6" refType="w" fact="0.0283"/>
                  <dgm:constr type="h" for="ch" forName="Child2Accent6" refType="h" fact="0.0518"/>
                  <dgm:constr type="r" for="ch" forName="Child2Accent7" refType="w" fact="0.9998"/>
                  <dgm:constr type="t" for="ch" forName="Child2Accent7" refType="h" fact="0.3937"/>
                  <dgm:constr type="w" for="ch" forName="Child2Accent7" refType="w" fact="0.0283"/>
                  <dgm:constr type="h" for="ch" forName="Child2Accent7" refType="h" fact="0.0518"/>
                  <dgm:constr type="r" for="ch" forName="Child2Accent3" refType="w" fact="0.7849"/>
                  <dgm:constr type="t" for="ch" forName="Child2Accent3" refType="h" fact="0.3937"/>
                  <dgm:constr type="w" for="ch" forName="Child2Accent3" refType="w" fact="0.0283"/>
                  <dgm:constr type="h" for="ch" forName="Child2Accent3" refType="h" fact="0.0518"/>
                  <dgm:constr type="r" for="ch" forName="ParentAccent1" refType="w" fact="0.0283"/>
                  <dgm:constr type="t" for="ch" forName="ParentAccent1" refType="h" fact="0.5316"/>
                  <dgm:constr type="w" for="ch" forName="ParentAccent1" refType="w" fact="0.0283"/>
                  <dgm:constr type="h" for="ch" forName="ParentAccent1" refType="h" fact="0.0518"/>
                  <dgm:constr type="r" for="ch" forName="ParentAccent2" refType="w" fact="0.0801"/>
                  <dgm:constr type="t" for="ch" forName="ParentAccent2" refType="h" fact="0.5316"/>
                  <dgm:constr type="w" for="ch" forName="ParentAccent2" refType="w" fact="0.0283"/>
                  <dgm:constr type="h" for="ch" forName="ParentAccent2" refType="h" fact="0.0518"/>
                  <dgm:constr type="r" for="ch" forName="ParentAccent3" refType="w" fact="0.1318"/>
                  <dgm:constr type="t" for="ch" forName="ParentAccent3" refType="h" fact="0.5316"/>
                  <dgm:constr type="w" for="ch" forName="ParentAccent3" refType="w" fact="0.0283"/>
                  <dgm:constr type="h" for="ch" forName="ParentAccent3" refType="h" fact="0.0518"/>
                  <dgm:constr type="r" for="ch" forName="ParentAccent4" refType="w" fact="0.1836"/>
                  <dgm:constr type="t" for="ch" forName="ParentAccent4" refType="h" fact="0.5316"/>
                  <dgm:constr type="w" for="ch" forName="ParentAccent4" refType="w" fact="0.0283"/>
                  <dgm:constr type="h" for="ch" forName="ParentAccent4" refType="h" fact="0.0518"/>
                  <dgm:constr type="r" for="ch" forName="ParentAccent5" refType="w" fact="0.2354"/>
                  <dgm:constr type="t" for="ch" forName="ParentAccent5" refType="h" fact="0.5316"/>
                  <dgm:constr type="w" for="ch" forName="ParentAccent5" refType="w" fact="0.0283"/>
                  <dgm:constr type="h" for="ch" forName="ParentAccent5" refType="h" fact="0.0518"/>
                  <dgm:constr type="r" for="ch" forName="ParentAccent6" refType="w" fact="0.3154"/>
                  <dgm:constr type="t" for="ch" forName="ParentAccent6" refType="h" fact="0.5057"/>
                  <dgm:constr type="w" for="ch" forName="ParentAccent6" refType="w" fact="0.0566"/>
                  <dgm:constr type="h" for="ch" forName="ParentAccent6" refType="h" fact="0.1035"/>
                  <dgm:constr type="r" for="ch" forName="ParentAccent7" refType="w" fact="0.0744"/>
                  <dgm:constr type="t" for="ch" forName="ParentAccent7" refType="h" fact="0.4247"/>
                  <dgm:constr type="w" for="ch" forName="ParentAccent7" refType="w" fact="0.0283"/>
                  <dgm:constr type="h" for="ch" forName="ParentAccent7" refType="h" fact="0.0518"/>
                  <dgm:constr type="r" for="ch" forName="ParentAccent8" refType="w" fact="0.0744"/>
                  <dgm:constr type="t" for="ch" forName="ParentAccent8" refType="h" fact="0.6392"/>
                  <dgm:constr type="w" for="ch" forName="ParentAccent8" refType="w" fact="0.0283"/>
                  <dgm:constr type="h" for="ch" forName="ParentAccent8" refType="h" fact="0.0518"/>
                  <dgm:constr type="r" for="ch" forName="ParentAccent9" refType="w" fact="0.0491"/>
                  <dgm:constr type="t" for="ch" forName="ParentAccent9" refType="h" fact="0.4712"/>
                  <dgm:constr type="w" for="ch" forName="ParentAccent9" refType="w" fact="0.0283"/>
                  <dgm:constr type="h" for="ch" forName="ParentAccent9" refType="h" fact="0.0518"/>
                  <dgm:constr type="r" for="ch" forName="ParentAccent10" refType="w" fact="0.0475"/>
                  <dgm:constr type="t" for="ch" forName="ParentAccent10" refType="h" fact="0.593"/>
                  <dgm:constr type="w" for="ch" forName="ParentAccent10" refType="w" fact="0.0283"/>
                  <dgm:constr type="h" for="ch" forName="ParentAccent10" refType="h" fact="0.0518"/>
                  <dgm:constr type="r" for="ch" forName="Child4" refType="w" fact="0.9919"/>
                  <dgm:constr type="t" for="ch" forName="Child4" refType="h" fact="0.8184"/>
                  <dgm:constr type="w" for="ch" forName="Child4" refType="w" fact="0.3192"/>
                  <dgm:constr type="h" for="ch" forName="Child4" refType="h" fact="0.1294"/>
                  <dgm:constr type="r" for="ch" forName="Child3" refType="w"/>
                  <dgm:constr type="t" for="ch" forName="Child3" refType="h" fact="0.5547"/>
                  <dgm:constr type="w" for="ch" forName="Child3" refType="w" fact="0.297"/>
                  <dgm:constr type="h" for="ch" forName="Child3" refType="h" fact="0.1294"/>
                  <dgm:constr type="r" for="ch" forName="Child2" refType="w"/>
                  <dgm:constr type="t" for="ch" forName="Child2" refType="h" fact="0.2662"/>
                  <dgm:constr type="w" for="ch" forName="Child2" refType="w" fact="0.297"/>
                  <dgm:constr type="h" for="ch" forName="Child2" refType="h" fact="0.1294"/>
                  <dgm:constr type="r" for="ch" forName="Child1" refType="w" fact="0.9919"/>
                  <dgm:constr type="t" for="ch" forName="Child1" refType="h" fact="0"/>
                  <dgm:constr type="w" for="ch" forName="Child1" refType="w" fact="0.3192"/>
                  <dgm:constr type="h" for="ch" forName="Child1" refType="h" fact="0.1294"/>
                </dgm:constrLst>
              </dgm:if>
              <dgm:else name="Name20">
                <dgm:alg type="composite">
                  <dgm:param type="ar" val="1.3278"/>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Child2Accent1" refType="w" fact="0.6564"/>
                  <dgm:constr type="t" for="ch" forName="Child2Accent1" refType="h" fact="0.3184"/>
                  <dgm:constr type="w" for="ch" forName="Child2Accent1" refType="w" fact="0.0574"/>
                  <dgm:constr type="h" for="ch" forName="Child2Accent1" refType="h" fact="0.0763"/>
                  <dgm:constr type="r" for="ch" forName="Child2Accent2" refType="w" fact="0.6932"/>
                  <dgm:constr type="t" for="ch" forName="Child2Accent2" refType="h" fact="0.2781"/>
                  <dgm:constr type="w" for="ch" forName="Child2Accent2" refType="w" fact="0.0287"/>
                  <dgm:constr type="h" for="ch" forName="Child2Accent2" refType="h" fact="0.0381"/>
                  <dgm:constr type="r" for="ch" forName="Child2Accent3" refType="w" fact="0.7545"/>
                  <dgm:constr type="t" for="ch" forName="Child2Accent3" refType="h" fact="0.2781"/>
                  <dgm:constr type="w" for="ch" forName="Child2Accent3" refType="w" fact="0.0287"/>
                  <dgm:constr type="h" for="ch" forName="Child2Accent3" refType="h" fact="0.0381"/>
                  <dgm:constr type="r" for="ch" forName="Child2Accent4" refType="w" fact="0.8158"/>
                  <dgm:constr type="t" for="ch" forName="Child2Accent4" refType="h" fact="0.2781"/>
                  <dgm:constr type="w" for="ch" forName="Child2Accent4" refType="w" fact="0.0287"/>
                  <dgm:constr type="h" for="ch" forName="Child2Accent4" refType="h" fact="0.0381"/>
                  <dgm:constr type="r" for="ch" forName="Child2Accent5" refType="w" fact="0.8771"/>
                  <dgm:constr type="t" for="ch" forName="Child2Accent5" refType="h" fact="0.2781"/>
                  <dgm:constr type="w" for="ch" forName="Child2Accent5" refType="w" fact="0.0287"/>
                  <dgm:constr type="h" for="ch" forName="Child2Accent5" refType="h" fact="0.0381"/>
                  <dgm:constr type="r" for="ch" forName="Child2Accent6" refType="w" fact="0.9385"/>
                  <dgm:constr type="t" for="ch" forName="Child2Accent6" refType="h" fact="0.2781"/>
                  <dgm:constr type="w" for="ch" forName="Child2Accent6" refType="w" fact="0.0287"/>
                  <dgm:constr type="h" for="ch" forName="Child2Accent6" refType="h" fact="0.0381"/>
                  <dgm:constr type="r" for="ch" forName="Child2Accent7" refType="w" fact="0.9998"/>
                  <dgm:constr type="t" for="ch" forName="Child2Accent7" refType="h" fact="0.2781"/>
                  <dgm:constr type="w" for="ch" forName="Child2Accent7" refType="w" fact="0.0287"/>
                  <dgm:constr type="h" for="ch" forName="Child2Accent7" refType="h" fact="0.0381"/>
                  <dgm:constr type="r" for="ch" forName="Child3Accent1" refType="w" fact="0.716"/>
                  <dgm:constr type="t" for="ch" forName="Child3Accent1" refType="h" fact="0.5061"/>
                  <dgm:constr type="w" for="ch" forName="Child3Accent1" refType="w" fact="0.0574"/>
                  <dgm:constr type="h" for="ch" forName="Child3Accent1" refType="h" fact="0.0763"/>
                  <dgm:constr type="r" for="ch" forName="Child3Accent2" refType="w" fact="0.7728"/>
                  <dgm:constr type="t" for="ch" forName="Child3Accent2" refType="h" fact="0.5252"/>
                  <dgm:constr type="w" for="ch" forName="Child3Accent2" refType="w" fact="0.0287"/>
                  <dgm:constr type="h" for="ch" forName="Child3Accent2" refType="h" fact="0.0381"/>
                  <dgm:constr type="r" for="ch" forName="Child3Accent3" refType="w" fact="0.8295"/>
                  <dgm:constr type="t" for="ch" forName="Child3Accent3" refType="h" fact="0.5252"/>
                  <dgm:constr type="w" for="ch" forName="Child3Accent3" refType="w" fact="0.0287"/>
                  <dgm:constr type="h" for="ch" forName="Child3Accent3" refType="h" fact="0.0381"/>
                  <dgm:constr type="r" for="ch" forName="Child3Accent4" refType="w" fact="0.8863"/>
                  <dgm:constr type="t" for="ch" forName="Child3Accent4" refType="h" fact="0.5252"/>
                  <dgm:constr type="w" for="ch" forName="Child3Accent4" refType="w" fact="0.0287"/>
                  <dgm:constr type="h" for="ch" forName="Child3Accent4" refType="h" fact="0.0381"/>
                  <dgm:constr type="r" for="ch" forName="Child3Accent5" refType="w" fact="0.943"/>
                  <dgm:constr type="t" for="ch" forName="Child3Accent5" refType="h" fact="0.5252"/>
                  <dgm:constr type="w" for="ch" forName="Child3Accent5" refType="w" fact="0.0287"/>
                  <dgm:constr type="h" for="ch" forName="Child3Accent5" refType="h" fact="0.0381"/>
                  <dgm:constr type="r" for="ch" forName="Child3Accent6" refType="w" fact="0.9998"/>
                  <dgm:constr type="t" for="ch" forName="Child3Accent6" refType="h" fact="0.5252"/>
                  <dgm:constr type="w" for="ch" forName="Child3Accent6" refType="w" fact="0.0287"/>
                  <dgm:constr type="h" for="ch" forName="Child3Accent6" refType="h" fact="0.0381"/>
                  <dgm:constr type="r" for="ch" forName="Child3Accent7" refType="w" fact="0"/>
                  <dgm:constr type="t" for="ch" forName="Child3Accent7" refType="h" fact="0"/>
                  <dgm:constr type="w" for="ch" forName="Child3Accent7" refType="w" fact="0"/>
                  <dgm:constr type="h" for="ch" forName="Child3Accent7" refType="h" fact="0"/>
                  <dgm:constr type="r" for="ch" forName="Child4Accent1" refType="w" fact="0.6564"/>
                  <dgm:constr type="t" for="ch" forName="Child4Accent1" refType="h" fact="0.6908"/>
                  <dgm:constr type="w" for="ch" forName="Child4Accent1" refType="w" fact="0.0574"/>
                  <dgm:constr type="h" for="ch" forName="Child4Accent1" refType="h" fact="0.0763"/>
                  <dgm:constr type="r" for="ch" forName="Child4Accent2" refType="w" fact="0.6932"/>
                  <dgm:constr type="t" for="ch" forName="Child4Accent2" refType="h" fact="0.7684"/>
                  <dgm:constr type="w" for="ch" forName="Child4Accent2" refType="w" fact="0.0287"/>
                  <dgm:constr type="h" for="ch" forName="Child4Accent2" refType="h" fact="0.0381"/>
                  <dgm:constr type="r" for="ch" forName="Child4Accent3" refType="w" fact="0.7545"/>
                  <dgm:constr type="t" for="ch" forName="Child4Accent3" refType="h" fact="0.7684"/>
                  <dgm:constr type="w" for="ch" forName="Child4Accent3" refType="w" fact="0.0287"/>
                  <dgm:constr type="h" for="ch" forName="Child4Accent3" refType="h" fact="0.0381"/>
                  <dgm:constr type="r" for="ch" forName="Child4Accent4" refType="w" fact="0.8158"/>
                  <dgm:constr type="t" for="ch" forName="Child4Accent4" refType="h" fact="0.7684"/>
                  <dgm:constr type="w" for="ch" forName="Child4Accent4" refType="w" fact="0.0287"/>
                  <dgm:constr type="h" for="ch" forName="Child4Accent4" refType="h" fact="0.0381"/>
                  <dgm:constr type="r" for="ch" forName="Child4Accent5" refType="w" fact="0.8771"/>
                  <dgm:constr type="t" for="ch" forName="Child4Accent5" refType="h" fact="0.7684"/>
                  <dgm:constr type="w" for="ch" forName="Child4Accent5" refType="w" fact="0.0287"/>
                  <dgm:constr type="h" for="ch" forName="Child4Accent5" refType="h" fact="0.0381"/>
                  <dgm:constr type="r" for="ch" forName="Child4Accent6" refType="w" fact="0.9385"/>
                  <dgm:constr type="t" for="ch" forName="Child4Accent6" refType="h" fact="0.7684"/>
                  <dgm:constr type="w" for="ch" forName="Child4Accent6" refType="w" fact="0.0287"/>
                  <dgm:constr type="h" for="ch" forName="Child4Accent6" refType="h" fact="0.0381"/>
                  <dgm:constr type="r" for="ch" forName="Child4Accent7" refType="w" fact="0.9998"/>
                  <dgm:constr type="t" for="ch" forName="Child4Accent7" refType="h" fact="0.7684"/>
                  <dgm:constr type="w" for="ch" forName="Child4Accent7" refType="w" fact="0.0287"/>
                  <dgm:constr type="h" for="ch" forName="Child4Accent7" refType="h" fact="0.0381"/>
                  <dgm:constr type="r" for="ch" forName="Child4Accent8" refType="w" fact="0"/>
                  <dgm:constr type="t" for="ch" forName="Child4Accent8" refType="h" fact="0"/>
                  <dgm:constr type="w" for="ch" forName="Child4Accent8" refType="w" fact="0"/>
                  <dgm:constr type="h" for="ch" forName="Child4Accent8" refType="h" fact="0"/>
                  <dgm:constr type="r" for="ch" forName="ParentAccent1" refType="w" fact="0.0287"/>
                  <dgm:constr type="t" for="ch" forName="ParentAccent1" refType="h" fact="0.5252"/>
                  <dgm:constr type="w" for="ch" forName="ParentAccent1" refType="w" fact="0.0287"/>
                  <dgm:constr type="h" for="ch" forName="ParentAccent1" refType="h" fact="0.0381"/>
                  <dgm:constr type="r" for="ch" forName="ParentAccent2" refType="w" fact="0.0813"/>
                  <dgm:constr type="t" for="ch" forName="ParentAccent2" refType="h" fact="0.5252"/>
                  <dgm:constr type="w" for="ch" forName="ParentAccent2" refType="w" fact="0.0287"/>
                  <dgm:constr type="h" for="ch" forName="ParentAccent2" refType="h" fact="0.0381"/>
                  <dgm:constr type="r" for="ch" forName="ParentAccent3" refType="w" fact="0.1339"/>
                  <dgm:constr type="t" for="ch" forName="ParentAccent3" refType="h" fact="0.5252"/>
                  <dgm:constr type="w" for="ch" forName="ParentAccent3" refType="w" fact="0.0287"/>
                  <dgm:constr type="h" for="ch" forName="ParentAccent3" refType="h" fact="0.0381"/>
                  <dgm:constr type="r" for="ch" forName="ParentAccent4" refType="w" fact="0.1864"/>
                  <dgm:constr type="t" for="ch" forName="ParentAccent4" refType="h" fact="0.5252"/>
                  <dgm:constr type="w" for="ch" forName="ParentAccent4" refType="w" fact="0.0287"/>
                  <dgm:constr type="h" for="ch" forName="ParentAccent4" refType="h" fact="0.0381"/>
                  <dgm:constr type="r" for="ch" forName="ParentAccent5" refType="w" fact="0.239"/>
                  <dgm:constr type="t" for="ch" forName="ParentAccent5" refType="h" fact="0.5252"/>
                  <dgm:constr type="w" for="ch" forName="ParentAccent5" refType="w" fact="0.0287"/>
                  <dgm:constr type="h" for="ch" forName="ParentAccent5" refType="h" fact="0.0381"/>
                  <dgm:constr type="r" for="ch" forName="ParentAccent6" refType="w" fact="0.3203"/>
                  <dgm:constr type="t" for="ch" forName="ParentAccent6" refType="h" fact="0.5061"/>
                  <dgm:constr type="w" for="ch" forName="ParentAccent6" refType="w" fact="0.0574"/>
                  <dgm:constr type="h" for="ch" forName="ParentAccent6" refType="h" fact="0.0763"/>
                  <dgm:constr type="r" for="ch" forName="ParentAccent7" refType="w" fact="0.0755"/>
                  <dgm:constr type="t" for="ch" forName="ParentAccent7" refType="h" fact="0.4464"/>
                  <dgm:constr type="w" for="ch" forName="ParentAccent7" refType="w" fact="0.0287"/>
                  <dgm:constr type="h" for="ch" forName="ParentAccent7" refType="h" fact="0.0381"/>
                  <dgm:constr type="r" for="ch" forName="ParentAccent8" refType="w" fact="0.0755"/>
                  <dgm:constr type="t" for="ch" forName="ParentAccent8" refType="h" fact="0.6045"/>
                  <dgm:constr type="w" for="ch" forName="ParentAccent8" refType="w" fact="0.0287"/>
                  <dgm:constr type="h" for="ch" forName="ParentAccent8" refType="h" fact="0.0381"/>
                  <dgm:constr type="r" for="ch" forName="ParentAccent9" refType="w" fact="0.0499"/>
                  <dgm:constr type="t" for="ch" forName="ParentAccent9" refType="h" fact="0.4807"/>
                  <dgm:constr type="w" for="ch" forName="ParentAccent9" refType="w" fact="0.0287"/>
                  <dgm:constr type="h" for="ch" forName="ParentAccent9" refType="h" fact="0.0381"/>
                  <dgm:constr type="r" for="ch" forName="ParentAccent10" refType="w" fact="0.0482"/>
                  <dgm:constr type="t" for="ch" forName="ParentAccent10" refType="h" fact="0.5705"/>
                  <dgm:constr type="w" for="ch" forName="ParentAccent10" refType="w" fact="0.0287"/>
                  <dgm:constr type="h" for="ch" forName="ParentAccent10" refType="h" fact="0.0381"/>
                  <dgm:constr type="r" for="ch" forName="Child1Accent1" refType="w" fact="0.5181"/>
                  <dgm:constr type="t" for="ch" forName="Child1Accent1" refType="h" fact="0.2457"/>
                  <dgm:constr type="w" for="ch" forName="Child1Accent1" refType="w" fact="0.0574"/>
                  <dgm:constr type="h" for="ch" forName="Child1Accent1" refType="h" fact="0.0763"/>
                  <dgm:constr type="r" for="ch" forName="Child1Accent2" refType="w" fact="0.5542"/>
                  <dgm:constr type="t" for="ch" forName="Child1Accent2" refType="h" fact="0.2004"/>
                  <dgm:constr type="w" for="ch" forName="Child1Accent2" refType="w" fact="0.0287"/>
                  <dgm:constr type="h" for="ch" forName="Child1Accent2" refType="h" fact="0.0381"/>
                  <dgm:constr type="r" for="ch" forName="Child1Accent3" refType="w" fact="0.5946"/>
                  <dgm:constr type="t" for="ch" forName="Child1Accent3" refType="h" fact="0.1445"/>
                  <dgm:constr type="w" for="ch" forName="Child1Accent3" refType="w" fact="0.0287"/>
                  <dgm:constr type="h" for="ch" forName="Child1Accent3" refType="h" fact="0.0381"/>
                  <dgm:constr type="r" for="ch" forName="Child1Accent4" refType="w" fact="0.6347"/>
                  <dgm:constr type="t" for="ch" forName="Child1Accent4" refType="h" fact="0.097"/>
                  <dgm:constr type="w" for="ch" forName="Child1Accent4" refType="w" fact="0.0287"/>
                  <dgm:constr type="h" for="ch" forName="Child1Accent4" refType="h" fact="0.0381"/>
                  <dgm:constr type="r" for="ch" forName="Child1Accent5" refType="w" fact="0.696"/>
                  <dgm:constr type="t" for="ch" forName="Child1Accent5" refType="h" fact="0.097"/>
                  <dgm:constr type="w" for="ch" forName="Child1Accent5" refType="w" fact="0.0287"/>
                  <dgm:constr type="h" for="ch" forName="Child1Accent5" refType="h" fact="0.0381"/>
                  <dgm:constr type="r" for="ch" forName="Child1Accent6" refType="w" fact="0.7574"/>
                  <dgm:constr type="t" for="ch" forName="Child1Accent6" refType="h" fact="0.097"/>
                  <dgm:constr type="w" for="ch" forName="Child1Accent6" refType="w" fact="0.0287"/>
                  <dgm:constr type="h" for="ch" forName="Child1Accent6" refType="h" fact="0.0381"/>
                  <dgm:constr type="r" for="ch" forName="Child1Accent7" refType="w" fact="0.8187"/>
                  <dgm:constr type="t" for="ch" forName="Child1Accent7" refType="h" fact="0.097"/>
                  <dgm:constr type="w" for="ch" forName="Child1Accent7" refType="w" fact="0.0287"/>
                  <dgm:constr type="h" for="ch" forName="Child1Accent7" refType="h" fact="0.0381"/>
                  <dgm:constr type="r" for="ch" forName="Child1Accent8" refType="w" fact="0.88"/>
                  <dgm:constr type="t" for="ch" forName="Child1Accent8" refType="h" fact="0.097"/>
                  <dgm:constr type="w" for="ch" forName="Child1Accent8" refType="w" fact="0.0287"/>
                  <dgm:constr type="h" for="ch" forName="Child1Accent8" refType="h" fact="0.0381"/>
                  <dgm:constr type="r" for="ch" forName="Child1Accent9" refType="w" fact="0.9413"/>
                  <dgm:constr type="t" for="ch" forName="Child1Accent9" refType="h" fact="0.097"/>
                  <dgm:constr type="w" for="ch" forName="Child1Accent9" refType="w" fact="0.0287"/>
                  <dgm:constr type="h" for="ch" forName="Child1Accent9" refType="h" fact="0.0381"/>
                  <dgm:constr type="r" for="ch" forName="Child5Accent1" refType="w" fact="0.5181"/>
                  <dgm:constr type="t" for="ch" forName="Child5Accent1" refType="h" fact="0.7601"/>
                  <dgm:constr type="w" for="ch" forName="Child5Accent1" refType="w" fact="0.0574"/>
                  <dgm:constr type="h" for="ch" forName="Child5Accent1" refType="h" fact="0.0763"/>
                  <dgm:constr type="r" for="ch" forName="Child5Accent2" refType="w" fact="0.547"/>
                  <dgm:constr type="t" for="ch" forName="Child5Accent2" refType="h" fact="0.8375"/>
                  <dgm:constr type="w" for="ch" forName="Child5Accent2" refType="w" fact="0.0287"/>
                  <dgm:constr type="h" for="ch" forName="Child5Accent2" refType="h" fact="0.0381"/>
                  <dgm:constr type="r" for="ch" forName="Child5Accent3" refType="w" fact="0.5882"/>
                  <dgm:constr type="t" for="ch" forName="Child5Accent3" refType="h" fact="0.8991"/>
                  <dgm:constr type="w" for="ch" forName="Child5Accent3" refType="w" fact="0.0287"/>
                  <dgm:constr type="h" for="ch" forName="Child5Accent3" refType="h" fact="0.0381"/>
                  <dgm:constr type="r" for="ch" forName="Child5Accent4" refType="w" fact="0.6347"/>
                  <dgm:constr type="t" for="ch" forName="Child5Accent4" refType="h" fact="0.9619"/>
                  <dgm:constr type="w" for="ch" forName="Child5Accent4" refType="w" fact="0.0287"/>
                  <dgm:constr type="h" for="ch" forName="Child5Accent4" refType="h" fact="0.0381"/>
                  <dgm:constr type="r" for="ch" forName="Child5Accent5" refType="w" fact="0.696"/>
                  <dgm:constr type="t" for="ch" forName="Child5Accent5" refType="h" fact="0.9619"/>
                  <dgm:constr type="w" for="ch" forName="Child5Accent5" refType="w" fact="0.0287"/>
                  <dgm:constr type="h" for="ch" forName="Child5Accent5" refType="h" fact="0.0381"/>
                  <dgm:constr type="r" for="ch" forName="Child5Accent6" refType="w" fact="0.7574"/>
                  <dgm:constr type="t" for="ch" forName="Child5Accent6" refType="h" fact="0.9619"/>
                  <dgm:constr type="w" for="ch" forName="Child5Accent6" refType="w" fact="0.0287"/>
                  <dgm:constr type="h" for="ch" forName="Child5Accent6" refType="h" fact="0.0381"/>
                  <dgm:constr type="r" for="ch" forName="Child5Accent7" refType="w" fact="0.8187"/>
                  <dgm:constr type="t" for="ch" forName="Child5Accent7" refType="h" fact="0.9619"/>
                  <dgm:constr type="w" for="ch" forName="Child5Accent7" refType="w" fact="0.0287"/>
                  <dgm:constr type="h" for="ch" forName="Child5Accent7" refType="h" fact="0.0381"/>
                  <dgm:constr type="r" for="ch" forName="Child5Accent8" refType="w" fact="0.88"/>
                  <dgm:constr type="t" for="ch" forName="Child5Accent8" refType="h" fact="0.9619"/>
                  <dgm:constr type="w" for="ch" forName="Child5Accent8" refType="w" fact="0.0287"/>
                  <dgm:constr type="h" for="ch" forName="Child5Accent8" refType="h" fact="0.0381"/>
                  <dgm:constr type="r" for="ch" forName="Child5Accent9" refType="w" fact="0.9423"/>
                  <dgm:constr type="t" for="ch" forName="Child5Accent9" refType="h" fact="0.9619"/>
                  <dgm:constr type="w" for="ch" forName="Child5Accent9" refType="w" fact="0.0287"/>
                  <dgm:constr type="h" for="ch" forName="Child5Accent9" refType="h" fact="0.0381"/>
                  <dgm:constr type="r" for="ch" forName="Child5" refType="w" fact="0.9419"/>
                  <dgm:constr type="t" for="ch" forName="Child5" refType="h" fact="0.8635"/>
                  <dgm:constr type="w" for="ch" forName="Child5" refType="w" fact="0.3364"/>
                  <dgm:constr type="h" for="ch" forName="Child5" refType="h" fact="0.0981"/>
                  <dgm:constr type="r" for="ch" forName="Child4" refType="w"/>
                  <dgm:constr type="t" for="ch" forName="Child4" refType="h" fact="0.6701"/>
                  <dgm:constr type="w" for="ch" forName="Child4" refType="w" fact="0.3364"/>
                  <dgm:constr type="h" for="ch" forName="Child4" refType="h" fact="0.0981"/>
                  <dgm:constr type="r" for="ch" forName="Child3" refType="w"/>
                  <dgm:constr type="t" for="ch" forName="Child3" refType="h" fact="0.4276"/>
                  <dgm:constr type="w" for="ch" forName="Child3" refType="w" fact="0.2544"/>
                  <dgm:constr type="h" for="ch" forName="Child3" refType="h" fact="0.0981"/>
                  <dgm:constr type="r" for="ch" forName="Child2" refType="w"/>
                  <dgm:constr type="t" for="ch" forName="Child2" refType="h" fact="0.1798"/>
                  <dgm:constr type="w" for="ch" forName="Child2" refType="w" fact="0.3364"/>
                  <dgm:constr type="h" for="ch" forName="Child2" refType="h" fact="0.0981"/>
                  <dgm:constr type="r" for="ch" forName="Child1" refType="w" fact="0.9419"/>
                  <dgm:constr type="t" for="ch" forName="Child1" refType="h" fact="0"/>
                  <dgm:constr type="w" for="ch" forName="Child1" refType="w" fact="0.3364"/>
                  <dgm:constr type="h" for="ch" forName="Child1" refType="h" fact="0.0981"/>
                  <dgm:constr type="r" for="ch" forName="Parent" refType="w" fact="0.6347"/>
                  <dgm:constr type="t" for="ch" forName="Parent" refType="h" fact="0.3513"/>
                  <dgm:constr type="w" for="ch" forName="Parent" refType="w" fact="0.2906"/>
                  <dgm:constr type="h" for="ch" forName="Parent" refType="h" fact="0.3859"/>
                </dgm:constrLst>
              </dgm:else>
            </dgm:choose>
          </dgm:else>
        </dgm:choose>
        <dgm:layoutNode name="ParentAccent1" styleLbl="alignNode1">
          <dgm:alg type="sp"/>
          <dgm:shape xmlns:r="http://schemas.openxmlformats.org/officeDocument/2006/relationships" type="ellipse" r:blip="">
            <dgm:adjLst/>
          </dgm:shape>
          <dgm:presOf/>
        </dgm:layoutNode>
        <dgm:layoutNode name="ParentAccent2" styleLbl="alignNode1">
          <dgm:alg type="sp"/>
          <dgm:shape xmlns:r="http://schemas.openxmlformats.org/officeDocument/2006/relationships" type="ellipse" r:blip="">
            <dgm:adjLst/>
          </dgm:shape>
          <dgm:presOf/>
        </dgm:layoutNode>
        <dgm:layoutNode name="ParentAccent3" styleLbl="alignNode1">
          <dgm:alg type="sp"/>
          <dgm:shape xmlns:r="http://schemas.openxmlformats.org/officeDocument/2006/relationships" type="ellipse" r:blip="">
            <dgm:adjLst/>
          </dgm:shape>
          <dgm:presOf/>
        </dgm:layoutNode>
        <dgm:layoutNode name="ParentAccent4" styleLbl="alignNode1">
          <dgm:alg type="sp"/>
          <dgm:shape xmlns:r="http://schemas.openxmlformats.org/officeDocument/2006/relationships" type="ellipse" r:blip="">
            <dgm:adjLst/>
          </dgm:shape>
          <dgm:presOf/>
        </dgm:layoutNode>
        <dgm:layoutNode name="ParentAccent5" styleLbl="alignNode1">
          <dgm:alg type="sp"/>
          <dgm:shape xmlns:r="http://schemas.openxmlformats.org/officeDocument/2006/relationships" type="ellipse" r:blip="">
            <dgm:adjLst/>
          </dgm:shape>
          <dgm:presOf/>
        </dgm:layoutNode>
        <dgm:layoutNode name="ParentAccent6" styleLbl="alignNode1">
          <dgm:alg type="sp"/>
          <dgm:shape xmlns:r="http://schemas.openxmlformats.org/officeDocument/2006/relationships" type="ellipse" r:blip="">
            <dgm:adjLst/>
          </dgm:shape>
          <dgm:presOf/>
        </dgm:layoutNode>
        <dgm:layoutNode name="ParentAccent7" styleLbl="alignNode1">
          <dgm:alg type="sp"/>
          <dgm:shape xmlns:r="http://schemas.openxmlformats.org/officeDocument/2006/relationships" type="ellipse" r:blip="">
            <dgm:adjLst/>
          </dgm:shape>
          <dgm:presOf/>
        </dgm:layoutNode>
        <dgm:layoutNode name="ParentAccent8" styleLbl="alignNode1">
          <dgm:alg type="sp"/>
          <dgm:shape xmlns:r="http://schemas.openxmlformats.org/officeDocument/2006/relationships" type="ellipse" r:blip="">
            <dgm:adjLst/>
          </dgm:shape>
          <dgm:presOf/>
        </dgm:layoutNode>
        <dgm:layoutNode name="ParentAccent9" styleLbl="alignNode1">
          <dgm:alg type="sp"/>
          <dgm:shape xmlns:r="http://schemas.openxmlformats.org/officeDocument/2006/relationships" type="ellipse" r:blip="">
            <dgm:adjLst/>
          </dgm:shape>
          <dgm:presOf/>
        </dgm:layoutNode>
        <dgm:layoutNode name="ParentAccent10" styleLbl="alignNode1">
          <dgm:alg type="sp"/>
          <dgm:shape xmlns:r="http://schemas.openxmlformats.org/officeDocument/2006/relationships" type="ellipse" r:blip="">
            <dgm:adjLst/>
          </dgm:shape>
          <dgm:presOf/>
        </dgm:layoutNode>
        <dgm:layoutNode name="Parent" styleLbl="alignNode1">
          <dgm:varLst>
            <dgm:chMax val="5"/>
            <dgm:chPref val="3"/>
            <dgm:bulletEnabled val="1"/>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name="Name21" axis="ch" ptType="node" cnt="1">
          <dgm:layoutNode name="Child1Accent1" styleLbl="alignNode1">
            <dgm:alg type="sp"/>
            <dgm:shape xmlns:r="http://schemas.openxmlformats.org/officeDocument/2006/relationships" type="ellipse" r:blip="">
              <dgm:adjLst/>
            </dgm:shape>
            <dgm:presOf/>
          </dgm:layoutNode>
          <dgm:layoutNode name="Child1Accent2" styleLbl="alignNode1">
            <dgm:alg type="sp"/>
            <dgm:shape xmlns:r="http://schemas.openxmlformats.org/officeDocument/2006/relationships" type="ellipse" r:blip="">
              <dgm:adjLst/>
            </dgm:shape>
            <dgm:presOf/>
          </dgm:layoutNode>
          <dgm:layoutNode name="Child1Accent3" styleLbl="alignNode1">
            <dgm:alg type="sp"/>
            <dgm:shape xmlns:r="http://schemas.openxmlformats.org/officeDocument/2006/relationships" type="ellipse" r:blip="">
              <dgm:adjLst/>
            </dgm:shape>
            <dgm:presOf/>
          </dgm:layoutNode>
          <dgm:layoutNode name="Child1Accent4" styleLbl="alignNode1">
            <dgm:alg type="sp"/>
            <dgm:shape xmlns:r="http://schemas.openxmlformats.org/officeDocument/2006/relationships" type="ellipse" r:blip="">
              <dgm:adjLst/>
            </dgm:shape>
            <dgm:presOf/>
          </dgm:layoutNode>
          <dgm:layoutNode name="Child1Accent5" styleLbl="alignNode1">
            <dgm:alg type="sp"/>
            <dgm:shape xmlns:r="http://schemas.openxmlformats.org/officeDocument/2006/relationships" type="ellipse" r:blip="">
              <dgm:adjLst/>
            </dgm:shape>
            <dgm:presOf/>
          </dgm:layoutNode>
          <dgm:layoutNode name="Child1Accent6" styleLbl="alignNode1">
            <dgm:alg type="sp"/>
            <dgm:shape xmlns:r="http://schemas.openxmlformats.org/officeDocument/2006/relationships" type="ellipse" r:blip="">
              <dgm:adjLst/>
            </dgm:shape>
            <dgm:presOf/>
          </dgm:layoutNode>
          <dgm:layoutNode name="Child1Accent7" styleLbl="alignNode1">
            <dgm:alg type="sp"/>
            <dgm:shape xmlns:r="http://schemas.openxmlformats.org/officeDocument/2006/relationships" type="ellipse" r:blip="">
              <dgm:adjLst/>
            </dgm:shape>
            <dgm:presOf/>
          </dgm:layoutNode>
          <dgm:layoutNode name="Child1Accent8" styleLbl="alignNode1">
            <dgm:alg type="sp"/>
            <dgm:shape xmlns:r="http://schemas.openxmlformats.org/officeDocument/2006/relationships" type="ellipse" r:blip="">
              <dgm:adjLst/>
            </dgm:shape>
            <dgm:presOf/>
          </dgm:layoutNode>
          <dgm:layoutNode name="Child1Accent9" styleLbl="alignNode1">
            <dgm:alg type="sp"/>
            <dgm:shape xmlns:r="http://schemas.openxmlformats.org/officeDocument/2006/relationships" type="ellipse" r:blip="">
              <dgm:adjLst/>
            </dgm:shape>
            <dgm:presOf/>
          </dgm:layoutNode>
          <dgm:layoutNode name="Child1"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2" axis="ch" ptType="node" st="2" cnt="1">
          <dgm:layoutNode name="Child2Accent1" styleLbl="alignNode1">
            <dgm:alg type="sp"/>
            <dgm:shape xmlns:r="http://schemas.openxmlformats.org/officeDocument/2006/relationships" type="ellipse" r:blip="">
              <dgm:adjLst/>
            </dgm:shape>
            <dgm:presOf/>
          </dgm:layoutNode>
          <dgm:layoutNode name="Child2Accent2" styleLbl="alignNode1">
            <dgm:alg type="sp"/>
            <dgm:shape xmlns:r="http://schemas.openxmlformats.org/officeDocument/2006/relationships" type="ellipse" r:blip="">
              <dgm:adjLst/>
            </dgm:shape>
            <dgm:presOf/>
          </dgm:layoutNode>
          <dgm:layoutNode name="Child2Accent3" styleLbl="alignNode1">
            <dgm:alg type="sp"/>
            <dgm:shape xmlns:r="http://schemas.openxmlformats.org/officeDocument/2006/relationships" type="ellipse" r:blip="">
              <dgm:adjLst/>
            </dgm:shape>
            <dgm:presOf/>
          </dgm:layoutNode>
          <dgm:layoutNode name="Child2Accent4" styleLbl="alignNode1">
            <dgm:alg type="sp"/>
            <dgm:shape xmlns:r="http://schemas.openxmlformats.org/officeDocument/2006/relationships" type="ellipse" r:blip="">
              <dgm:adjLst/>
            </dgm:shape>
            <dgm:presOf/>
          </dgm:layoutNode>
          <dgm:layoutNode name="Child2Accent5" styleLbl="alignNode1">
            <dgm:alg type="sp"/>
            <dgm:shape xmlns:r="http://schemas.openxmlformats.org/officeDocument/2006/relationships" type="ellipse" r:blip="">
              <dgm:adjLst/>
            </dgm:shape>
            <dgm:presOf/>
          </dgm:layoutNode>
          <dgm:layoutNode name="Child2Accent6" styleLbl="alignNode1">
            <dgm:alg type="sp"/>
            <dgm:shape xmlns:r="http://schemas.openxmlformats.org/officeDocument/2006/relationships" type="ellipse" r:blip="">
              <dgm:adjLst/>
            </dgm:shape>
            <dgm:presOf/>
          </dgm:layoutNode>
          <dgm:layoutNode name="Child2Accent7" styleLbl="alignNode1">
            <dgm:alg type="sp"/>
            <dgm:shape xmlns:r="http://schemas.openxmlformats.org/officeDocument/2006/relationships" type="ellipse" r:blip="">
              <dgm:adjLst/>
            </dgm:shape>
            <dgm:presOf/>
          </dgm:layoutNode>
          <dgm:layoutNode name="Child2"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3" axis="ch" ptType="node" st="3" cnt="1">
          <dgm:layoutNode name="Child3Accent1" styleLbl="alignNode1">
            <dgm:alg type="sp"/>
            <dgm:shape xmlns:r="http://schemas.openxmlformats.org/officeDocument/2006/relationships" type="ellipse" r:blip="">
              <dgm:adjLst/>
            </dgm:shape>
            <dgm:presOf/>
          </dgm:layoutNode>
          <dgm:layoutNode name="Child3Accent2" styleLbl="alignNode1">
            <dgm:alg type="sp"/>
            <dgm:shape xmlns:r="http://schemas.openxmlformats.org/officeDocument/2006/relationships" type="ellipse" r:blip="">
              <dgm:adjLst/>
            </dgm:shape>
            <dgm:presOf/>
          </dgm:layoutNode>
          <dgm:layoutNode name="Child3Accent3" styleLbl="alignNode1">
            <dgm:alg type="sp"/>
            <dgm:shape xmlns:r="http://schemas.openxmlformats.org/officeDocument/2006/relationships" type="ellipse" r:blip="">
              <dgm:adjLst/>
            </dgm:shape>
            <dgm:presOf/>
          </dgm:layoutNode>
          <dgm:layoutNode name="Child3Accent4" styleLbl="alignNode1">
            <dgm:alg type="sp"/>
            <dgm:shape xmlns:r="http://schemas.openxmlformats.org/officeDocument/2006/relationships" type="ellipse" r:blip="">
              <dgm:adjLst/>
            </dgm:shape>
            <dgm:presOf/>
          </dgm:layoutNode>
          <dgm:layoutNode name="Child3Accent5" styleLbl="alignNode1">
            <dgm:alg type="sp"/>
            <dgm:shape xmlns:r="http://schemas.openxmlformats.org/officeDocument/2006/relationships" type="ellipse" r:blip="">
              <dgm:adjLst/>
            </dgm:shape>
            <dgm:presOf/>
          </dgm:layoutNode>
          <dgm:layoutNode name="Child3Accent6" styleLbl="alignNode1">
            <dgm:alg type="sp"/>
            <dgm:shape xmlns:r="http://schemas.openxmlformats.org/officeDocument/2006/relationships" type="ellipse" r:blip="">
              <dgm:adjLst/>
            </dgm:shape>
            <dgm:presOf/>
          </dgm:layoutNode>
          <dgm:layoutNode name="Child3Accent7" styleLbl="alignNode1">
            <dgm:alg type="sp"/>
            <dgm:shape xmlns:r="http://schemas.openxmlformats.org/officeDocument/2006/relationships" type="ellipse" r:blip="">
              <dgm:adjLst/>
            </dgm:shape>
            <dgm:presOf/>
          </dgm:layoutNode>
          <dgm:layoutNode name="Child3"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4" axis="ch" ptType="node" st="4" cnt="1">
          <dgm:layoutNode name="Child4Accent1" styleLbl="alignNode1">
            <dgm:alg type="sp"/>
            <dgm:shape xmlns:r="http://schemas.openxmlformats.org/officeDocument/2006/relationships" type="ellipse" r:blip="">
              <dgm:adjLst/>
            </dgm:shape>
            <dgm:presOf/>
          </dgm:layoutNode>
          <dgm:layoutNode name="Child4Accent2" styleLbl="alignNode1">
            <dgm:alg type="sp"/>
            <dgm:shape xmlns:r="http://schemas.openxmlformats.org/officeDocument/2006/relationships" type="ellipse" r:blip="">
              <dgm:adjLst/>
            </dgm:shape>
            <dgm:presOf/>
          </dgm:layoutNode>
          <dgm:layoutNode name="Child4Accent3" styleLbl="alignNode1">
            <dgm:alg type="sp"/>
            <dgm:shape xmlns:r="http://schemas.openxmlformats.org/officeDocument/2006/relationships" type="ellipse" r:blip="">
              <dgm:adjLst/>
            </dgm:shape>
            <dgm:presOf/>
          </dgm:layoutNode>
          <dgm:layoutNode name="Child4Accent4" styleLbl="alignNode1">
            <dgm:alg type="sp"/>
            <dgm:shape xmlns:r="http://schemas.openxmlformats.org/officeDocument/2006/relationships" type="ellipse" r:blip="">
              <dgm:adjLst/>
            </dgm:shape>
            <dgm:presOf/>
          </dgm:layoutNode>
          <dgm:layoutNode name="Child4Accent5" styleLbl="alignNode1">
            <dgm:alg type="sp"/>
            <dgm:shape xmlns:r="http://schemas.openxmlformats.org/officeDocument/2006/relationships" type="ellipse" r:blip="">
              <dgm:adjLst/>
            </dgm:shape>
            <dgm:presOf/>
          </dgm:layoutNode>
          <dgm:layoutNode name="Child4Accent6" styleLbl="alignNode1">
            <dgm:alg type="sp"/>
            <dgm:shape xmlns:r="http://schemas.openxmlformats.org/officeDocument/2006/relationships" type="ellipse" r:blip="">
              <dgm:adjLst/>
            </dgm:shape>
            <dgm:presOf/>
          </dgm:layoutNode>
          <dgm:layoutNode name="Child4Accent7" styleLbl="alignNode1">
            <dgm:alg type="sp"/>
            <dgm:shape xmlns:r="http://schemas.openxmlformats.org/officeDocument/2006/relationships" type="ellipse" r:blip="">
              <dgm:adjLst/>
            </dgm:shape>
            <dgm:presOf/>
          </dgm:layoutNode>
          <dgm:layoutNode name="Child4Accent8" styleLbl="alignNode1">
            <dgm:alg type="sp"/>
            <dgm:shape xmlns:r="http://schemas.openxmlformats.org/officeDocument/2006/relationships" type="ellipse" r:blip="">
              <dgm:adjLst/>
            </dgm:shape>
            <dgm:presOf/>
          </dgm:layoutNode>
          <dgm:layoutNode name="Child4"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5" axis="ch" ptType="node" st="5" cnt="1">
          <dgm:layoutNode name="Child5Accent1" styleLbl="alignNode1">
            <dgm:alg type="sp"/>
            <dgm:shape xmlns:r="http://schemas.openxmlformats.org/officeDocument/2006/relationships" type="ellipse" r:blip="">
              <dgm:adjLst/>
            </dgm:shape>
            <dgm:presOf/>
          </dgm:layoutNode>
          <dgm:layoutNode name="Child5Accent2" styleLbl="alignNode1">
            <dgm:alg type="sp"/>
            <dgm:shape xmlns:r="http://schemas.openxmlformats.org/officeDocument/2006/relationships" type="ellipse" r:blip="">
              <dgm:adjLst/>
            </dgm:shape>
            <dgm:presOf/>
          </dgm:layoutNode>
          <dgm:layoutNode name="Child5Accent3" styleLbl="alignNode1">
            <dgm:alg type="sp"/>
            <dgm:shape xmlns:r="http://schemas.openxmlformats.org/officeDocument/2006/relationships" type="ellipse" r:blip="">
              <dgm:adjLst/>
            </dgm:shape>
            <dgm:presOf/>
          </dgm:layoutNode>
          <dgm:layoutNode name="Child5Accent4" styleLbl="alignNode1">
            <dgm:alg type="sp"/>
            <dgm:shape xmlns:r="http://schemas.openxmlformats.org/officeDocument/2006/relationships" type="ellipse" r:blip="">
              <dgm:adjLst/>
            </dgm:shape>
            <dgm:presOf/>
          </dgm:layoutNode>
          <dgm:layoutNode name="Child5Accent5" styleLbl="alignNode1">
            <dgm:alg type="sp"/>
            <dgm:shape xmlns:r="http://schemas.openxmlformats.org/officeDocument/2006/relationships" type="ellipse" r:blip="">
              <dgm:adjLst/>
            </dgm:shape>
            <dgm:presOf/>
          </dgm:layoutNode>
          <dgm:layoutNode name="Child5Accent6" styleLbl="alignNode1">
            <dgm:alg type="sp"/>
            <dgm:shape xmlns:r="http://schemas.openxmlformats.org/officeDocument/2006/relationships" type="ellipse" r:blip="">
              <dgm:adjLst/>
            </dgm:shape>
            <dgm:presOf/>
          </dgm:layoutNode>
          <dgm:layoutNode name="Child5Accent7" styleLbl="alignNode1">
            <dgm:alg type="sp"/>
            <dgm:shape xmlns:r="http://schemas.openxmlformats.org/officeDocument/2006/relationships" type="ellipse" r:blip="">
              <dgm:adjLst/>
            </dgm:shape>
            <dgm:presOf/>
          </dgm:layoutNode>
          <dgm:layoutNode name="Child5Accent8" styleLbl="alignNode1">
            <dgm:alg type="sp"/>
            <dgm:shape xmlns:r="http://schemas.openxmlformats.org/officeDocument/2006/relationships" type="ellipse" r:blip="">
              <dgm:adjLst/>
            </dgm:shape>
            <dgm:presOf/>
          </dgm:layoutNode>
          <dgm:layoutNode name="Child5Accent9" styleLbl="alignNode1">
            <dgm:alg type="sp"/>
            <dgm:shape xmlns:r="http://schemas.openxmlformats.org/officeDocument/2006/relationships" type="ellipse" r:blip="">
              <dgm:adjLst/>
            </dgm:shape>
            <dgm:presOf/>
          </dgm:layoutNode>
          <dgm:layoutNode name="Child5"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5838" y="1"/>
            <a:ext cx="2949787" cy="498693"/>
          </a:xfrm>
          <a:prstGeom prst="rect">
            <a:avLst/>
          </a:prstGeom>
        </p:spPr>
        <p:txBody>
          <a:bodyPr vert="horz" lIns="91440" tIns="45720" rIns="91440" bIns="45720" rtlCol="0"/>
          <a:lstStyle>
            <a:lvl1pPr algn="r">
              <a:defRPr sz="1200"/>
            </a:lvl1pPr>
          </a:lstStyle>
          <a:p>
            <a:fld id="{043AFE6E-E520-42F8-A527-546723F2DD09}" type="datetimeFigureOut">
              <a:rPr kumimoji="1" lang="ja-JP" altLang="en-US" smtClean="0"/>
              <a:pPr/>
              <a:t>2014/2/13</a:t>
            </a:fld>
            <a:endParaRPr kumimoji="1" lang="ja-JP" altLang="en-US"/>
          </a:p>
        </p:txBody>
      </p:sp>
      <p:sp>
        <p:nvSpPr>
          <p:cNvPr id="4" name="フッター プレースホルダー 3"/>
          <p:cNvSpPr>
            <a:spLocks noGrp="1"/>
          </p:cNvSpPr>
          <p:nvPr>
            <p:ph type="ftr" sz="quarter" idx="2"/>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838" y="9440647"/>
            <a:ext cx="2949787" cy="498692"/>
          </a:xfrm>
          <a:prstGeom prst="rect">
            <a:avLst/>
          </a:prstGeom>
        </p:spPr>
        <p:txBody>
          <a:bodyPr vert="horz" lIns="91440" tIns="45720" rIns="91440" bIns="45720" rtlCol="0" anchor="b"/>
          <a:lstStyle>
            <a:lvl1pPr algn="r">
              <a:defRPr sz="1200"/>
            </a:lvl1pPr>
          </a:lstStyle>
          <a:p>
            <a:fld id="{E73AAF1E-6F1A-48EA-AC1C-D5D17B96A974}" type="slidenum">
              <a:rPr kumimoji="1" lang="ja-JP" altLang="en-US" smtClean="0"/>
              <a:pPr/>
              <a:t>‹#›</a:t>
            </a:fld>
            <a:endParaRPr kumimoji="1" lang="ja-JP" altLang="en-US"/>
          </a:p>
        </p:txBody>
      </p:sp>
    </p:spTree>
    <p:extLst>
      <p:ext uri="{BB962C8B-B14F-4D97-AF65-F5344CB8AC3E}">
        <p14:creationId xmlns:p14="http://schemas.microsoft.com/office/powerpoint/2010/main" xmlns="" val="39759199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1"/>
            <a:ext cx="2949787" cy="498693"/>
          </a:xfrm>
          <a:prstGeom prst="rect">
            <a:avLst/>
          </a:prstGeom>
        </p:spPr>
        <p:txBody>
          <a:bodyPr vert="horz" lIns="91440" tIns="45720" rIns="91440" bIns="45720" rtlCol="0"/>
          <a:lstStyle>
            <a:lvl1pPr algn="r">
              <a:defRPr sz="1200"/>
            </a:lvl1pPr>
          </a:lstStyle>
          <a:p>
            <a:fld id="{5C64C881-7494-46DB-BAAE-CDA5BF56286C}" type="datetimeFigureOut">
              <a:rPr kumimoji="1" lang="ja-JP" altLang="en-US" smtClean="0"/>
              <a:pPr/>
              <a:t>2014/2/13</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6"/>
            <a:ext cx="5445760" cy="3913615"/>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B661FAD9-EC82-455F-92F8-3B0DF2D49469}" type="slidenum">
              <a:rPr kumimoji="1" lang="ja-JP" altLang="en-US" smtClean="0"/>
              <a:pPr/>
              <a:t>‹#›</a:t>
            </a:fld>
            <a:endParaRPr kumimoji="1" lang="ja-JP" altLang="en-US"/>
          </a:p>
        </p:txBody>
      </p:sp>
    </p:spTree>
    <p:extLst>
      <p:ext uri="{BB962C8B-B14F-4D97-AF65-F5344CB8AC3E}">
        <p14:creationId xmlns:p14="http://schemas.microsoft.com/office/powerpoint/2010/main" xmlns="" val="183777338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61FAD9-EC82-455F-92F8-3B0DF2D49469}" type="slidenum">
              <a:rPr kumimoji="1" lang="ja-JP" altLang="en-US" smtClean="0"/>
              <a:pPr/>
              <a:t>2</a:t>
            </a:fld>
            <a:endParaRPr kumimoji="1" lang="ja-JP" altLang="en-US"/>
          </a:p>
        </p:txBody>
      </p:sp>
    </p:spTree>
    <p:extLst>
      <p:ext uri="{BB962C8B-B14F-4D97-AF65-F5344CB8AC3E}">
        <p14:creationId xmlns:p14="http://schemas.microsoft.com/office/powerpoint/2010/main" xmlns="" val="3898899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8D6D9D-BEE7-084C-BA15-C7A270CEF639}" type="slidenum">
              <a:rPr kumimoji="1" lang="ja-JP" altLang="en-US" smtClean="0"/>
              <a:pPr/>
              <a:t>24</a:t>
            </a:fld>
            <a:endParaRPr kumimoji="1" lang="ja-JP" altLang="en-US"/>
          </a:p>
        </p:txBody>
      </p:sp>
    </p:spTree>
    <p:extLst>
      <p:ext uri="{BB962C8B-B14F-4D97-AF65-F5344CB8AC3E}">
        <p14:creationId xmlns:p14="http://schemas.microsoft.com/office/powerpoint/2010/main" xmlns="" val="12894360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8D6D9D-BEE7-084C-BA15-C7A270CEF639}" type="slidenum">
              <a:rPr kumimoji="1" lang="ja-JP" altLang="en-US" smtClean="0"/>
              <a:pPr/>
              <a:t>25</a:t>
            </a:fld>
            <a:endParaRPr kumimoji="1" lang="ja-JP" altLang="en-US"/>
          </a:p>
        </p:txBody>
      </p:sp>
    </p:spTree>
    <p:extLst>
      <p:ext uri="{BB962C8B-B14F-4D97-AF65-F5344CB8AC3E}">
        <p14:creationId xmlns:p14="http://schemas.microsoft.com/office/powerpoint/2010/main" xmlns="" val="1442409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61FAD9-EC82-455F-92F8-3B0DF2D49469}" type="slidenum">
              <a:rPr kumimoji="1" lang="ja-JP" altLang="en-US" smtClean="0"/>
              <a:pPr/>
              <a:t>26</a:t>
            </a:fld>
            <a:endParaRPr kumimoji="1" lang="ja-JP" altLang="en-US"/>
          </a:p>
        </p:txBody>
      </p:sp>
    </p:spTree>
    <p:extLst>
      <p:ext uri="{BB962C8B-B14F-4D97-AF65-F5344CB8AC3E}">
        <p14:creationId xmlns:p14="http://schemas.microsoft.com/office/powerpoint/2010/main" xmlns="" val="3557246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smtClean="0"/>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B661FAD9-EC82-455F-92F8-3B0DF2D49469}" type="slidenum">
              <a:rPr kumimoji="1" lang="ja-JP" altLang="en-US" smtClean="0"/>
              <a:pPr/>
              <a:t>29</a:t>
            </a:fld>
            <a:endParaRPr kumimoji="1" lang="ja-JP" altLang="en-US"/>
          </a:p>
        </p:txBody>
      </p:sp>
    </p:spTree>
    <p:extLst>
      <p:ext uri="{BB962C8B-B14F-4D97-AF65-F5344CB8AC3E}">
        <p14:creationId xmlns:p14="http://schemas.microsoft.com/office/powerpoint/2010/main" xmlns="" val="105615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t>土浦全国花火競技大会の観光客数</a:t>
            </a:r>
            <a:r>
              <a:rPr lang="ja-JP" altLang="en-US" sz="1200" dirty="0" smtClean="0"/>
              <a:t>が圧倒的多数、イベント観光客の約</a:t>
            </a:r>
            <a:r>
              <a:rPr lang="en-US" altLang="ja-JP" sz="1200" dirty="0" smtClean="0"/>
              <a:t>7</a:t>
            </a:r>
            <a:r>
              <a:rPr lang="ja-JP" altLang="en-US" sz="1200" dirty="0" smtClean="0"/>
              <a:t>割以上を占める。</a:t>
            </a:r>
            <a:endParaRPr lang="en-US" altLang="ja-JP" sz="1200" dirty="0" smtClean="0"/>
          </a:p>
        </p:txBody>
      </p:sp>
      <p:sp>
        <p:nvSpPr>
          <p:cNvPr id="4" name="スライド番号プレースホルダー 3"/>
          <p:cNvSpPr>
            <a:spLocks noGrp="1"/>
          </p:cNvSpPr>
          <p:nvPr>
            <p:ph type="sldNum" sz="quarter" idx="10"/>
          </p:nvPr>
        </p:nvSpPr>
        <p:spPr/>
        <p:txBody>
          <a:bodyPr/>
          <a:lstStyle/>
          <a:p>
            <a:fld id="{B661FAD9-EC82-455F-92F8-3B0DF2D49469}" type="slidenum">
              <a:rPr kumimoji="1" lang="ja-JP" altLang="en-US" smtClean="0"/>
              <a:pPr/>
              <a:t>34</a:t>
            </a:fld>
            <a:endParaRPr kumimoji="1" lang="ja-JP" altLang="en-US"/>
          </a:p>
        </p:txBody>
      </p:sp>
    </p:spTree>
    <p:extLst>
      <p:ext uri="{BB962C8B-B14F-4D97-AF65-F5344CB8AC3E}">
        <p14:creationId xmlns:p14="http://schemas.microsoft.com/office/powerpoint/2010/main" xmlns="" val="721913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61FAD9-EC82-455F-92F8-3B0DF2D49469}" type="slidenum">
              <a:rPr kumimoji="1" lang="ja-JP" altLang="en-US" smtClean="0"/>
              <a:pPr/>
              <a:t>37</a:t>
            </a:fld>
            <a:endParaRPr kumimoji="1" lang="ja-JP" altLang="en-US"/>
          </a:p>
        </p:txBody>
      </p:sp>
    </p:spTree>
    <p:extLst>
      <p:ext uri="{BB962C8B-B14F-4D97-AF65-F5344CB8AC3E}">
        <p14:creationId xmlns:p14="http://schemas.microsoft.com/office/powerpoint/2010/main" xmlns="" val="25959938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61FAD9-EC82-455F-92F8-3B0DF2D49469}" type="slidenum">
              <a:rPr kumimoji="1" lang="ja-JP" altLang="en-US" smtClean="0"/>
              <a:pPr/>
              <a:t>39</a:t>
            </a:fld>
            <a:endParaRPr kumimoji="1" lang="ja-JP" altLang="en-US"/>
          </a:p>
        </p:txBody>
      </p:sp>
    </p:spTree>
    <p:extLst>
      <p:ext uri="{BB962C8B-B14F-4D97-AF65-F5344CB8AC3E}">
        <p14:creationId xmlns:p14="http://schemas.microsoft.com/office/powerpoint/2010/main" xmlns="" val="1571609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61FAD9-EC82-455F-92F8-3B0DF2D49469}" type="slidenum">
              <a:rPr kumimoji="1" lang="ja-JP" altLang="en-US" smtClean="0"/>
              <a:pPr/>
              <a:t>5</a:t>
            </a:fld>
            <a:endParaRPr kumimoji="1" lang="ja-JP" altLang="en-US"/>
          </a:p>
        </p:txBody>
      </p:sp>
    </p:spTree>
    <p:extLst>
      <p:ext uri="{BB962C8B-B14F-4D97-AF65-F5344CB8AC3E}">
        <p14:creationId xmlns:p14="http://schemas.microsoft.com/office/powerpoint/2010/main" xmlns="" val="4270968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fld id="{B661FAD9-EC82-455F-92F8-3B0DF2D49469}" type="slidenum">
              <a:rPr kumimoji="1" lang="ja-JP" altLang="en-US" smtClean="0"/>
              <a:pPr/>
              <a:t>6</a:t>
            </a:fld>
            <a:endParaRPr kumimoji="1" lang="ja-JP" altLang="en-US"/>
          </a:p>
        </p:txBody>
      </p:sp>
    </p:spTree>
    <p:extLst>
      <p:ext uri="{BB962C8B-B14F-4D97-AF65-F5344CB8AC3E}">
        <p14:creationId xmlns:p14="http://schemas.microsoft.com/office/powerpoint/2010/main" xmlns="" val="1307716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61FAD9-EC82-455F-92F8-3B0DF2D49469}" type="slidenum">
              <a:rPr kumimoji="1" lang="ja-JP" altLang="en-US" smtClean="0"/>
              <a:pPr/>
              <a:t>7</a:t>
            </a:fld>
            <a:endParaRPr kumimoji="1" lang="ja-JP" altLang="en-US"/>
          </a:p>
        </p:txBody>
      </p:sp>
    </p:spTree>
    <p:extLst>
      <p:ext uri="{BB962C8B-B14F-4D97-AF65-F5344CB8AC3E}">
        <p14:creationId xmlns:p14="http://schemas.microsoft.com/office/powerpoint/2010/main" xmlns="" val="2096574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61FAD9-EC82-455F-92F8-3B0DF2D49469}" type="slidenum">
              <a:rPr kumimoji="1" lang="ja-JP" altLang="en-US" smtClean="0"/>
              <a:pPr/>
              <a:t>8</a:t>
            </a:fld>
            <a:endParaRPr kumimoji="1" lang="ja-JP" altLang="en-US"/>
          </a:p>
        </p:txBody>
      </p:sp>
    </p:spTree>
    <p:extLst>
      <p:ext uri="{BB962C8B-B14F-4D97-AF65-F5344CB8AC3E}">
        <p14:creationId xmlns:p14="http://schemas.microsoft.com/office/powerpoint/2010/main" xmlns="" val="3966705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61FAD9-EC82-455F-92F8-3B0DF2D49469}" type="slidenum">
              <a:rPr kumimoji="1" lang="ja-JP" altLang="en-US" smtClean="0"/>
              <a:pPr/>
              <a:t>12</a:t>
            </a:fld>
            <a:endParaRPr kumimoji="1" lang="ja-JP" altLang="en-US"/>
          </a:p>
        </p:txBody>
      </p:sp>
    </p:spTree>
    <p:extLst>
      <p:ext uri="{BB962C8B-B14F-4D97-AF65-F5344CB8AC3E}">
        <p14:creationId xmlns:p14="http://schemas.microsoft.com/office/powerpoint/2010/main" xmlns="" val="4081251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61FAD9-EC82-455F-92F8-3B0DF2D49469}" type="slidenum">
              <a:rPr kumimoji="1" lang="ja-JP" altLang="en-US" smtClean="0"/>
              <a:pPr/>
              <a:t>14</a:t>
            </a:fld>
            <a:endParaRPr kumimoji="1" lang="ja-JP" altLang="en-US"/>
          </a:p>
        </p:txBody>
      </p:sp>
    </p:spTree>
    <p:extLst>
      <p:ext uri="{BB962C8B-B14F-4D97-AF65-F5344CB8AC3E}">
        <p14:creationId xmlns:p14="http://schemas.microsoft.com/office/powerpoint/2010/main" xmlns="" val="1762342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61FAD9-EC82-455F-92F8-3B0DF2D49469}" type="slidenum">
              <a:rPr kumimoji="1" lang="ja-JP" altLang="en-US" smtClean="0"/>
              <a:pPr/>
              <a:t>15</a:t>
            </a:fld>
            <a:endParaRPr kumimoji="1" lang="ja-JP" altLang="en-US"/>
          </a:p>
        </p:txBody>
      </p:sp>
    </p:spTree>
    <p:extLst>
      <p:ext uri="{BB962C8B-B14F-4D97-AF65-F5344CB8AC3E}">
        <p14:creationId xmlns:p14="http://schemas.microsoft.com/office/powerpoint/2010/main" xmlns="" val="2622313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8D6D9D-BEE7-084C-BA15-C7A270CEF639}" type="slidenum">
              <a:rPr kumimoji="1" lang="ja-JP" altLang="en-US" smtClean="0"/>
              <a:pPr/>
              <a:t>23</a:t>
            </a:fld>
            <a:endParaRPr kumimoji="1" lang="ja-JP" altLang="en-US"/>
          </a:p>
        </p:txBody>
      </p:sp>
    </p:spTree>
    <p:extLst>
      <p:ext uri="{BB962C8B-B14F-4D97-AF65-F5344CB8AC3E}">
        <p14:creationId xmlns:p14="http://schemas.microsoft.com/office/powerpoint/2010/main" xmlns="" val="25129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99232508-E6A8-4536-A040-EBAEBDB1CCF2}" type="datetimeFigureOut">
              <a:rPr kumimoji="1" lang="ja-JP" altLang="en-US" smtClean="0"/>
              <a:pPr/>
              <a:t>2014/2/13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F77E54D-14E6-4C33-910E-36482002DA67}" type="slidenum">
              <a:rPr kumimoji="1" lang="ja-JP" altLang="en-US" smtClean="0"/>
              <a:pPr/>
              <a:t>‹#›</a:t>
            </a:fld>
            <a:endParaRPr kumimoji="1" lang="ja-JP" altLang="en-US"/>
          </a:p>
        </p:txBody>
      </p:sp>
    </p:spTree>
    <p:extLst>
      <p:ext uri="{BB962C8B-B14F-4D97-AF65-F5344CB8AC3E}">
        <p14:creationId xmlns:p14="http://schemas.microsoft.com/office/powerpoint/2010/main" xmlns="" val="487907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99232508-E6A8-4536-A040-EBAEBDB1CCF2}" type="datetimeFigureOut">
              <a:rPr kumimoji="1" lang="ja-JP" altLang="en-US" smtClean="0"/>
              <a:pPr/>
              <a:t>2014/2/13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F77E54D-14E6-4C33-910E-36482002DA67}" type="slidenum">
              <a:rPr kumimoji="1" lang="ja-JP" altLang="en-US" smtClean="0"/>
              <a:pPr/>
              <a:t>‹#›</a:t>
            </a:fld>
            <a:endParaRPr kumimoji="1" lang="ja-JP" altLang="en-US"/>
          </a:p>
        </p:txBody>
      </p:sp>
    </p:spTree>
    <p:extLst>
      <p:ext uri="{BB962C8B-B14F-4D97-AF65-F5344CB8AC3E}">
        <p14:creationId xmlns:p14="http://schemas.microsoft.com/office/powerpoint/2010/main" xmlns="" val="422852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ja-JP" altLang="en-US" smtClean="0"/>
              <a:t>マスター タイトルの書式設定</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smtClean="0"/>
              <a:t>マスター テキストの書式設定</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99232508-E6A8-4536-A040-EBAEBDB1CCF2}" type="datetimeFigureOut">
              <a:rPr kumimoji="1" lang="ja-JP" altLang="en-US" smtClean="0"/>
              <a:pPr/>
              <a:t>2014/2/13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F77E54D-14E6-4C33-910E-36482002DA67}" type="slidenum">
              <a:rPr kumimoji="1" lang="ja-JP" altLang="en-US" smtClean="0"/>
              <a:pPr/>
              <a:t>‹#›</a:t>
            </a:fld>
            <a:endParaRPr kumimoji="1" lang="ja-JP" alt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xmlns="" val="1783334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99232508-E6A8-4536-A040-EBAEBDB1CCF2}" type="datetimeFigureOut">
              <a:rPr kumimoji="1" lang="ja-JP" altLang="en-US" smtClean="0"/>
              <a:pPr/>
              <a:t>2014/2/13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F77E54D-14E6-4C33-910E-36482002DA67}" type="slidenum">
              <a:rPr kumimoji="1" lang="ja-JP" altLang="en-US" smtClean="0"/>
              <a:pPr/>
              <a:t>‹#›</a:t>
            </a:fld>
            <a:endParaRPr kumimoji="1" lang="ja-JP" altLang="en-US"/>
          </a:p>
        </p:txBody>
      </p:sp>
    </p:spTree>
    <p:extLst>
      <p:ext uri="{BB962C8B-B14F-4D97-AF65-F5344CB8AC3E}">
        <p14:creationId xmlns:p14="http://schemas.microsoft.com/office/powerpoint/2010/main" xmlns="" val="39977763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ja-JP" altLang="en-US" smtClean="0"/>
              <a:t>マスター タイトルの書式設定</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smtClean="0"/>
              <a:t>マスター テキストの書式設定</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99232508-E6A8-4536-A040-EBAEBDB1CCF2}" type="datetimeFigureOut">
              <a:rPr kumimoji="1" lang="ja-JP" altLang="en-US" smtClean="0"/>
              <a:pPr/>
              <a:t>2014/2/13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F77E54D-14E6-4C33-910E-36482002DA67}" type="slidenum">
              <a:rPr kumimoji="1" lang="ja-JP" altLang="en-US" smtClean="0"/>
              <a:pPr/>
              <a:t>‹#›</a:t>
            </a:fld>
            <a:endParaRPr kumimoji="1" lang="ja-JP" alt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xmlns="" val="37436998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ja-JP" altLang="en-US" smtClean="0"/>
              <a:t>マスター タイトルの書式設定</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smtClean="0"/>
              <a:t>マスター テキストの書式設定</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99232508-E6A8-4536-A040-EBAEBDB1CCF2}" type="datetimeFigureOut">
              <a:rPr kumimoji="1" lang="ja-JP" altLang="en-US" smtClean="0"/>
              <a:pPr/>
              <a:t>2014/2/13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F77E54D-14E6-4C33-910E-36482002DA67}" type="slidenum">
              <a:rPr kumimoji="1" lang="ja-JP" altLang="en-US" smtClean="0"/>
              <a:pPr/>
              <a:t>‹#›</a:t>
            </a:fld>
            <a:endParaRPr kumimoji="1" lang="ja-JP" altLang="en-US"/>
          </a:p>
        </p:txBody>
      </p:sp>
    </p:spTree>
    <p:extLst>
      <p:ext uri="{BB962C8B-B14F-4D97-AF65-F5344CB8AC3E}">
        <p14:creationId xmlns:p14="http://schemas.microsoft.com/office/powerpoint/2010/main" xmlns="" val="25948980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99232508-E6A8-4536-A040-EBAEBDB1CCF2}" type="datetimeFigureOut">
              <a:rPr kumimoji="1" lang="ja-JP" altLang="en-US" smtClean="0"/>
              <a:pPr/>
              <a:t>2014/2/13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F77E54D-14E6-4C33-910E-36482002DA67}" type="slidenum">
              <a:rPr kumimoji="1" lang="ja-JP" altLang="en-US" smtClean="0"/>
              <a:pPr/>
              <a:t>‹#›</a:t>
            </a:fld>
            <a:endParaRPr kumimoji="1" lang="ja-JP" altLang="en-US"/>
          </a:p>
        </p:txBody>
      </p:sp>
    </p:spTree>
    <p:extLst>
      <p:ext uri="{BB962C8B-B14F-4D97-AF65-F5344CB8AC3E}">
        <p14:creationId xmlns:p14="http://schemas.microsoft.com/office/powerpoint/2010/main" xmlns="" val="20678128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99232508-E6A8-4536-A040-EBAEBDB1CCF2}" type="datetimeFigureOut">
              <a:rPr kumimoji="1" lang="ja-JP" altLang="en-US" smtClean="0"/>
              <a:pPr/>
              <a:t>2014/2/13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F77E54D-14E6-4C33-910E-36482002DA67}" type="slidenum">
              <a:rPr kumimoji="1" lang="ja-JP" altLang="en-US" smtClean="0"/>
              <a:pPr/>
              <a:t>‹#›</a:t>
            </a:fld>
            <a:endParaRPr kumimoji="1" lang="ja-JP" altLang="en-US"/>
          </a:p>
        </p:txBody>
      </p:sp>
    </p:spTree>
    <p:extLst>
      <p:ext uri="{BB962C8B-B14F-4D97-AF65-F5344CB8AC3E}">
        <p14:creationId xmlns:p14="http://schemas.microsoft.com/office/powerpoint/2010/main" xmlns="" val="459569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99232508-E6A8-4536-A040-EBAEBDB1CCF2}" type="datetimeFigureOut">
              <a:rPr kumimoji="1" lang="ja-JP" altLang="en-US" smtClean="0"/>
              <a:pPr/>
              <a:t>2014/2/13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F77E54D-14E6-4C33-910E-36482002DA67}" type="slidenum">
              <a:rPr kumimoji="1" lang="ja-JP" altLang="en-US" smtClean="0"/>
              <a:pPr/>
              <a:t>‹#›</a:t>
            </a:fld>
            <a:endParaRPr kumimoji="1" lang="ja-JP" altLang="en-US"/>
          </a:p>
        </p:txBody>
      </p:sp>
    </p:spTree>
    <p:extLst>
      <p:ext uri="{BB962C8B-B14F-4D97-AF65-F5344CB8AC3E}">
        <p14:creationId xmlns:p14="http://schemas.microsoft.com/office/powerpoint/2010/main" xmlns="" val="2451607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99232508-E6A8-4536-A040-EBAEBDB1CCF2}" type="datetimeFigureOut">
              <a:rPr kumimoji="1" lang="ja-JP" altLang="en-US" smtClean="0"/>
              <a:pPr/>
              <a:t>2014/2/13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F77E54D-14E6-4C33-910E-36482002DA67}" type="slidenum">
              <a:rPr kumimoji="1" lang="ja-JP" altLang="en-US" smtClean="0"/>
              <a:pPr/>
              <a:t>‹#›</a:t>
            </a:fld>
            <a:endParaRPr kumimoji="1" lang="ja-JP" altLang="en-US"/>
          </a:p>
        </p:txBody>
      </p:sp>
    </p:spTree>
    <p:extLst>
      <p:ext uri="{BB962C8B-B14F-4D97-AF65-F5344CB8AC3E}">
        <p14:creationId xmlns:p14="http://schemas.microsoft.com/office/powerpoint/2010/main" xmlns="" val="2107798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99232508-E6A8-4536-A040-EBAEBDB1CCF2}" type="datetimeFigureOut">
              <a:rPr kumimoji="1" lang="ja-JP" altLang="en-US" smtClean="0"/>
              <a:pPr/>
              <a:t>2014/2/13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F77E54D-14E6-4C33-910E-36482002DA67}" type="slidenum">
              <a:rPr kumimoji="1" lang="ja-JP" altLang="en-US" smtClean="0"/>
              <a:pPr/>
              <a:t>‹#›</a:t>
            </a:fld>
            <a:endParaRPr kumimoji="1" lang="ja-JP" altLang="en-US"/>
          </a:p>
        </p:txBody>
      </p:sp>
    </p:spTree>
    <p:extLst>
      <p:ext uri="{BB962C8B-B14F-4D97-AF65-F5344CB8AC3E}">
        <p14:creationId xmlns:p14="http://schemas.microsoft.com/office/powerpoint/2010/main" xmlns="" val="1802093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99232508-E6A8-4536-A040-EBAEBDB1CCF2}" type="datetimeFigureOut">
              <a:rPr kumimoji="1" lang="ja-JP" altLang="en-US" smtClean="0"/>
              <a:pPr/>
              <a:t>2014/2/13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9F77E54D-14E6-4C33-910E-36482002DA67}" type="slidenum">
              <a:rPr kumimoji="1" lang="ja-JP" altLang="en-US" smtClean="0"/>
              <a:pPr/>
              <a:t>‹#›</a:t>
            </a:fld>
            <a:endParaRPr kumimoji="1" lang="ja-JP" altLang="en-US"/>
          </a:p>
        </p:txBody>
      </p:sp>
    </p:spTree>
    <p:extLst>
      <p:ext uri="{BB962C8B-B14F-4D97-AF65-F5344CB8AC3E}">
        <p14:creationId xmlns:p14="http://schemas.microsoft.com/office/powerpoint/2010/main" xmlns="" val="4100257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99232508-E6A8-4536-A040-EBAEBDB1CCF2}" type="datetimeFigureOut">
              <a:rPr kumimoji="1" lang="ja-JP" altLang="en-US" smtClean="0"/>
              <a:pPr/>
              <a:t>2014/2/13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9F77E54D-14E6-4C33-910E-36482002DA67}" type="slidenum">
              <a:rPr kumimoji="1" lang="ja-JP" altLang="en-US" smtClean="0"/>
              <a:pPr/>
              <a:t>‹#›</a:t>
            </a:fld>
            <a:endParaRPr kumimoji="1" lang="ja-JP" altLang="en-US"/>
          </a:p>
        </p:txBody>
      </p:sp>
    </p:spTree>
    <p:extLst>
      <p:ext uri="{BB962C8B-B14F-4D97-AF65-F5344CB8AC3E}">
        <p14:creationId xmlns:p14="http://schemas.microsoft.com/office/powerpoint/2010/main" xmlns="" val="3716766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232508-E6A8-4536-A040-EBAEBDB1CCF2}" type="datetimeFigureOut">
              <a:rPr kumimoji="1" lang="ja-JP" altLang="en-US" smtClean="0"/>
              <a:pPr/>
              <a:t>2014/2/13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9F77E54D-14E6-4C33-910E-36482002DA67}" type="slidenum">
              <a:rPr kumimoji="1" lang="ja-JP" altLang="en-US" smtClean="0"/>
              <a:pPr/>
              <a:t>‹#›</a:t>
            </a:fld>
            <a:endParaRPr kumimoji="1" lang="ja-JP" altLang="en-US"/>
          </a:p>
        </p:txBody>
      </p:sp>
    </p:spTree>
    <p:extLst>
      <p:ext uri="{BB962C8B-B14F-4D97-AF65-F5344CB8AC3E}">
        <p14:creationId xmlns:p14="http://schemas.microsoft.com/office/powerpoint/2010/main" xmlns="" val="3647741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99232508-E6A8-4536-A040-EBAEBDB1CCF2}" type="datetimeFigureOut">
              <a:rPr kumimoji="1" lang="ja-JP" altLang="en-US" smtClean="0"/>
              <a:pPr/>
              <a:t>2014/2/13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F77E54D-14E6-4C33-910E-36482002DA67}" type="slidenum">
              <a:rPr kumimoji="1" lang="ja-JP" altLang="en-US" smtClean="0"/>
              <a:pPr/>
              <a:t>‹#›</a:t>
            </a:fld>
            <a:endParaRPr kumimoji="1" lang="ja-JP" altLang="en-US"/>
          </a:p>
        </p:txBody>
      </p:sp>
    </p:spTree>
    <p:extLst>
      <p:ext uri="{BB962C8B-B14F-4D97-AF65-F5344CB8AC3E}">
        <p14:creationId xmlns:p14="http://schemas.microsoft.com/office/powerpoint/2010/main" xmlns="" val="3695343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99232508-E6A8-4536-A040-EBAEBDB1CCF2}" type="datetimeFigureOut">
              <a:rPr kumimoji="1" lang="ja-JP" altLang="en-US" smtClean="0"/>
              <a:pPr/>
              <a:t>2014/2/13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F77E54D-14E6-4C33-910E-36482002DA67}" type="slidenum">
              <a:rPr kumimoji="1" lang="ja-JP" altLang="en-US" smtClean="0"/>
              <a:pPr/>
              <a:t>‹#›</a:t>
            </a:fld>
            <a:endParaRPr kumimoji="1" lang="ja-JP" altLang="en-US"/>
          </a:p>
        </p:txBody>
      </p:sp>
    </p:spTree>
    <p:extLst>
      <p:ext uri="{BB962C8B-B14F-4D97-AF65-F5344CB8AC3E}">
        <p14:creationId xmlns:p14="http://schemas.microsoft.com/office/powerpoint/2010/main" xmlns="" val="2822421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9232508-E6A8-4536-A040-EBAEBDB1CCF2}" type="datetimeFigureOut">
              <a:rPr kumimoji="1" lang="ja-JP" altLang="en-US" smtClean="0"/>
              <a:pPr/>
              <a:t>2014/2/13</a:t>
            </a:fld>
            <a:endParaRPr kumimoji="1" lang="ja-JP" alt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9F77E54D-14E6-4C33-910E-36482002DA67}" type="slidenum">
              <a:rPr kumimoji="1" lang="ja-JP" altLang="en-US" smtClean="0"/>
              <a:pPr/>
              <a:t>‹#›</a:t>
            </a:fld>
            <a:endParaRPr kumimoji="1" lang="ja-JP" altLang="en-US"/>
          </a:p>
        </p:txBody>
      </p:sp>
    </p:spTree>
    <p:extLst>
      <p:ext uri="{BB962C8B-B14F-4D97-AF65-F5344CB8AC3E}">
        <p14:creationId xmlns:p14="http://schemas.microsoft.com/office/powerpoint/2010/main" xmlns="" val="285394814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Lst>
  <p:txStyles>
    <p:title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comments" Target="../comments/comment1.xml"/><Relationship Id="rId3" Type="http://schemas.microsoft.com/office/2007/relationships/hdphoto" Target="../media/hdphoto1.wdp"/><Relationship Id="rId7"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chart" Target="../charts/chart6.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 Id="rId4" Type="http://schemas.openxmlformats.org/officeDocument/2006/relationships/image" Target="../media/image25.gif"/></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chart" Target="../charts/chart9.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2.pn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57.png"/><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7.jpeg"/><Relationship Id="rId4" Type="http://schemas.openxmlformats.org/officeDocument/2006/relationships/image" Target="../media/image61.png"/><Relationship Id="rId9" Type="http://schemas.openxmlformats.org/officeDocument/2006/relationships/image" Target="../media/image6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chart" Target="../charts/chart14.xml"/></Relationships>
</file>

<file path=ppt/slides/_rels/slide37.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72.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8.xml.rels><?xml version="1.0" encoding="UTF-8" standalone="yes"?>
<Relationships xmlns="http://schemas.openxmlformats.org/package/2006/relationships"><Relationship Id="rId3" Type="http://schemas.openxmlformats.org/officeDocument/2006/relationships/chart" Target="../charts/chart5.xml"/><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upload.wikimedia.org/wikipedia/commons/e/e5/Tsuchiurakita_IC.JPG" TargetMode="Externa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hyperlink" Target="http://blogs.yahoo.co.jp/izayaotouto/GALLERY/show_image.html?id=63674082&amp;no=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cstate="print">
            <a:extLst>
              <a:ext uri="{BEBA8EAE-BF5A-486C-A8C5-ECC9F3942E4B}">
                <a14:imgProps xmlns:a14="http://schemas.microsoft.com/office/drawing/2010/main" xmlns="">
                  <a14:imgLayer r:embed="rId3">
                    <a14:imgEffect>
                      <a14:artisticLightScreen/>
                    </a14:imgEffect>
                  </a14:imgLayer>
                </a14:imgProps>
              </a:ex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pic>
        <p:nvPicPr>
          <p:cNvPr id="1030" name="Picture 6" descr="00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860865" y="-107398"/>
            <a:ext cx="2420985" cy="1560080"/>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028" name="Picture 4" descr="筑波山とパステルカラーの七色帆引き船.jpg"/>
          <p:cNvPicPr>
            <a:picLocks noChangeAspect="1" noChangeArrowheads="1"/>
          </p:cNvPicPr>
          <p:nvPr/>
        </p:nvPicPr>
        <p:blipFill>
          <a:blip r:embed="rId5" cstate="print">
            <a:extLst>
              <a:ext uri="{BEBA8EAE-BF5A-486C-A8C5-ECC9F3942E4B}">
                <a14:imgProps xmlns:a14="http://schemas.microsoft.com/office/drawing/2010/main" xmlns="">
                  <a14:imgLayer r:embed="rId6"/>
                </a14:imgProps>
              </a:ext>
              <a:ext uri="{28A0092B-C50C-407E-A947-70E740481C1C}">
                <a14:useLocalDpi xmlns:a14="http://schemas.microsoft.com/office/drawing/2010/main" xmlns="" val="0"/>
              </a:ext>
            </a:extLst>
          </a:blip>
          <a:srcRect/>
          <a:stretch>
            <a:fillRect/>
          </a:stretch>
        </p:blipFill>
        <p:spPr bwMode="auto">
          <a:xfrm>
            <a:off x="3662599" y="1052737"/>
            <a:ext cx="2408759" cy="1810246"/>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7" name="コンテンツ プレースホルダー 3"/>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6372200" y="1102188"/>
            <a:ext cx="2322274" cy="1613160"/>
          </a:xfrm>
          <a:prstGeom prst="ellipse">
            <a:avLst/>
          </a:prstGeom>
          <a:ln>
            <a:noFill/>
          </a:ln>
          <a:effectLst>
            <a:softEdge rad="112500"/>
          </a:effectLst>
        </p:spPr>
      </p:pic>
      <p:sp>
        <p:nvSpPr>
          <p:cNvPr id="2" name="タイトル 1"/>
          <p:cNvSpPr>
            <a:spLocks noGrp="1"/>
          </p:cNvSpPr>
          <p:nvPr>
            <p:ph type="ctrTitle"/>
          </p:nvPr>
        </p:nvSpPr>
        <p:spPr>
          <a:xfrm>
            <a:off x="0" y="3817536"/>
            <a:ext cx="9144000" cy="992009"/>
          </a:xfrm>
        </p:spPr>
        <p:txBody>
          <a:bodyPr>
            <a:noAutofit/>
          </a:bodyPr>
          <a:lstStyle/>
          <a:p>
            <a:r>
              <a:rPr lang="ja-JP" altLang="en-US" sz="7200" b="1" dirty="0">
                <a:ln>
                  <a:solidFill>
                    <a:schemeClr val="accent2">
                      <a:lumMod val="50000"/>
                    </a:schemeClr>
                  </a:solidFill>
                </a:ln>
                <a:solidFill>
                  <a:schemeClr val="accent2"/>
                </a:solidFill>
                <a:latin typeface="HGS創英角ﾎﾟｯﾌﾟ体" panose="040B0A00000000000000" pitchFamily="50" charset="-128"/>
                <a:ea typeface="HGS創英角ﾎﾟｯﾌﾟ体" panose="040B0A00000000000000" pitchFamily="50" charset="-128"/>
              </a:rPr>
              <a:t>土浦</a:t>
            </a:r>
            <a:r>
              <a:rPr lang="ja-JP" altLang="en-US" sz="7200" b="1" dirty="0" smtClean="0">
                <a:ln>
                  <a:solidFill>
                    <a:schemeClr val="accent2">
                      <a:lumMod val="50000"/>
                    </a:schemeClr>
                  </a:solidFill>
                </a:ln>
                <a:solidFill>
                  <a:schemeClr val="accent2"/>
                </a:solidFill>
                <a:latin typeface="HGS創英角ﾎﾟｯﾌﾟ体" panose="040B0A00000000000000" pitchFamily="50" charset="-128"/>
                <a:ea typeface="HGS創英角ﾎﾟｯﾌﾟ体" panose="040B0A00000000000000" pitchFamily="50" charset="-128"/>
              </a:rPr>
              <a:t>を、取り戻す！</a:t>
            </a:r>
            <a:endParaRPr kumimoji="1" lang="ja-JP" altLang="en-US" sz="7200" b="1" dirty="0">
              <a:ln>
                <a:solidFill>
                  <a:schemeClr val="accent2">
                    <a:lumMod val="50000"/>
                  </a:schemeClr>
                </a:solidFill>
              </a:ln>
              <a:solidFill>
                <a:schemeClr val="accent2"/>
              </a:solidFill>
              <a:latin typeface="HGS創英角ﾎﾟｯﾌﾟ体" panose="040B0A00000000000000" pitchFamily="50" charset="-128"/>
              <a:ea typeface="HGS創英角ﾎﾟｯﾌﾟ体" panose="040B0A00000000000000" pitchFamily="50" charset="-128"/>
            </a:endParaRPr>
          </a:p>
        </p:txBody>
      </p:sp>
      <p:sp>
        <p:nvSpPr>
          <p:cNvPr id="3" name="サブタイトル 2"/>
          <p:cNvSpPr>
            <a:spLocks noGrp="1"/>
          </p:cNvSpPr>
          <p:nvPr>
            <p:ph type="subTitle" idx="1"/>
          </p:nvPr>
        </p:nvSpPr>
        <p:spPr>
          <a:xfrm>
            <a:off x="2861736" y="4916943"/>
            <a:ext cx="5826719" cy="1096899"/>
          </a:xfrm>
        </p:spPr>
        <p:txBody>
          <a:bodyPr>
            <a:noAutofit/>
          </a:bodyPr>
          <a:lstStyle/>
          <a:p>
            <a:r>
              <a:rPr lang="ja-JP" altLang="en-US" sz="2400" dirty="0" smtClean="0">
                <a:ln>
                  <a:solidFill>
                    <a:schemeClr val="tx1"/>
                  </a:solidFill>
                </a:ln>
                <a:solidFill>
                  <a:schemeClr val="accent3">
                    <a:lumMod val="60000"/>
                    <a:lumOff val="40000"/>
                  </a:schemeClr>
                </a:solidFill>
                <a:latin typeface="HG創英角ﾎﾟｯﾌﾟ体" panose="040B0A09000000000000" pitchFamily="49" charset="-128"/>
                <a:ea typeface="HG創英角ﾎﾟｯﾌﾟ体" panose="040B0A09000000000000" pitchFamily="49" charset="-128"/>
              </a:rPr>
              <a:t>班長：安達修平　副班長：吉田太郎</a:t>
            </a:r>
            <a:endParaRPr lang="en-US" altLang="ja-JP" sz="2400" dirty="0" smtClean="0">
              <a:ln>
                <a:solidFill>
                  <a:schemeClr val="tx1"/>
                </a:solidFill>
              </a:ln>
              <a:solidFill>
                <a:schemeClr val="accent3">
                  <a:lumMod val="60000"/>
                  <a:lumOff val="40000"/>
                </a:schemeClr>
              </a:solidFill>
              <a:latin typeface="HG創英角ﾎﾟｯﾌﾟ体" panose="040B0A09000000000000" pitchFamily="49" charset="-128"/>
              <a:ea typeface="HG創英角ﾎﾟｯﾌﾟ体" panose="040B0A09000000000000" pitchFamily="49" charset="-128"/>
            </a:endParaRPr>
          </a:p>
          <a:p>
            <a:r>
              <a:rPr kumimoji="1" lang="ja-JP" altLang="en-US" sz="2400" dirty="0" smtClean="0">
                <a:ln>
                  <a:solidFill>
                    <a:schemeClr val="tx1"/>
                  </a:solidFill>
                </a:ln>
                <a:solidFill>
                  <a:schemeClr val="accent3">
                    <a:lumMod val="60000"/>
                    <a:lumOff val="40000"/>
                  </a:schemeClr>
                </a:solidFill>
                <a:latin typeface="HG創英角ﾎﾟｯﾌﾟ体" panose="040B0A09000000000000" pitchFamily="49" charset="-128"/>
                <a:ea typeface="HG創英角ﾎﾟｯﾌﾟ体" panose="040B0A09000000000000" pitchFamily="49" charset="-128"/>
              </a:rPr>
              <a:t>金祥生　柳澤直哉</a:t>
            </a:r>
            <a:endParaRPr kumimoji="1" lang="en-US" altLang="ja-JP" sz="2400" dirty="0" smtClean="0">
              <a:ln>
                <a:solidFill>
                  <a:schemeClr val="tx1"/>
                </a:solidFill>
              </a:ln>
              <a:solidFill>
                <a:schemeClr val="accent3">
                  <a:lumMod val="60000"/>
                  <a:lumOff val="40000"/>
                </a:schemeClr>
              </a:solidFill>
              <a:latin typeface="HG創英角ﾎﾟｯﾌﾟ体" panose="040B0A09000000000000" pitchFamily="49" charset="-128"/>
              <a:ea typeface="HG創英角ﾎﾟｯﾌﾟ体" panose="040B0A09000000000000" pitchFamily="49" charset="-128"/>
            </a:endParaRPr>
          </a:p>
          <a:p>
            <a:r>
              <a:rPr lang="en-US" altLang="ja-JP" sz="2400" dirty="0" smtClean="0">
                <a:ln>
                  <a:solidFill>
                    <a:schemeClr val="tx1"/>
                  </a:solidFill>
                </a:ln>
                <a:solidFill>
                  <a:schemeClr val="accent3">
                    <a:lumMod val="60000"/>
                    <a:lumOff val="40000"/>
                  </a:schemeClr>
                </a:solidFill>
                <a:latin typeface="HG創英角ﾎﾟｯﾌﾟ体" panose="040B0A09000000000000" pitchFamily="49" charset="-128"/>
                <a:ea typeface="HG創英角ﾎﾟｯﾌﾟ体" panose="040B0A09000000000000" pitchFamily="49" charset="-128"/>
              </a:rPr>
              <a:t>TA</a:t>
            </a:r>
            <a:r>
              <a:rPr lang="ja-JP" altLang="en-US" sz="2400" dirty="0" smtClean="0">
                <a:ln>
                  <a:solidFill>
                    <a:schemeClr val="tx1"/>
                  </a:solidFill>
                </a:ln>
                <a:solidFill>
                  <a:schemeClr val="accent3">
                    <a:lumMod val="60000"/>
                    <a:lumOff val="40000"/>
                  </a:schemeClr>
                </a:solidFill>
                <a:latin typeface="HG創英角ﾎﾟｯﾌﾟ体" panose="040B0A09000000000000" pitchFamily="49" charset="-128"/>
                <a:ea typeface="HG創英角ﾎﾟｯﾌﾟ体" panose="040B0A09000000000000" pitchFamily="49" charset="-128"/>
              </a:rPr>
              <a:t>：吉田崇紘</a:t>
            </a:r>
            <a:endParaRPr kumimoji="1" lang="ja-JP" altLang="en-US" sz="2400" dirty="0">
              <a:ln>
                <a:solidFill>
                  <a:schemeClr val="tx1"/>
                </a:solidFill>
              </a:ln>
              <a:solidFill>
                <a:schemeClr val="accent3">
                  <a:lumMod val="60000"/>
                  <a:lumOff val="40000"/>
                </a:schemeClr>
              </a:solidFill>
              <a:latin typeface="HG創英角ﾎﾟｯﾌﾟ体" panose="040B0A09000000000000" pitchFamily="49" charset="-128"/>
              <a:ea typeface="HG創英角ﾎﾟｯﾌﾟ体" panose="040B0A09000000000000" pitchFamily="49" charset="-128"/>
            </a:endParaRPr>
          </a:p>
        </p:txBody>
      </p:sp>
    </p:spTree>
    <p:extLst>
      <p:ext uri="{BB962C8B-B14F-4D97-AF65-F5344CB8AC3E}">
        <p14:creationId xmlns:p14="http://schemas.microsoft.com/office/powerpoint/2010/main" xmlns="" val="11518218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15305" y="275108"/>
            <a:ext cx="4400711" cy="1209676"/>
          </a:xfrm>
        </p:spPr>
        <p:txBody>
          <a:bodyPr>
            <a:noAutofit/>
          </a:bodyPr>
          <a:lstStyle/>
          <a:p>
            <a:r>
              <a:rPr lang="ja-JP" altLang="en-US" dirty="0" smtClean="0">
                <a:latin typeface="HGPｺﾞｼｯｸE" panose="020B0900000000000000" pitchFamily="50" charset="-128"/>
                <a:ea typeface="HGPｺﾞｼｯｸE" panose="020B0900000000000000" pitchFamily="50" charset="-128"/>
              </a:rPr>
              <a:t>観光客の土浦までの交通手段</a:t>
            </a:r>
            <a:endParaRPr kumimoji="1" lang="ja-JP" altLang="en-US" dirty="0">
              <a:latin typeface="HGPｺﾞｼｯｸE" panose="020B0900000000000000" pitchFamily="50" charset="-128"/>
              <a:ea typeface="HGPｺﾞｼｯｸE" panose="020B0900000000000000" pitchFamily="50" charset="-128"/>
            </a:endParaRPr>
          </a:p>
        </p:txBody>
      </p:sp>
      <p:graphicFrame>
        <p:nvGraphicFramePr>
          <p:cNvPr id="6" name="コンテンツ プレースホルダー 5"/>
          <p:cNvGraphicFramePr>
            <a:graphicFrameLocks noGrp="1"/>
          </p:cNvGraphicFramePr>
          <p:nvPr>
            <p:ph idx="1"/>
            <p:extLst>
              <p:ext uri="{D42A27DB-BD31-4B8C-83A1-F6EECF244321}">
                <p14:modId xmlns:p14="http://schemas.microsoft.com/office/powerpoint/2010/main" xmlns="" val="2529441295"/>
              </p:ext>
            </p:extLst>
          </p:nvPr>
        </p:nvGraphicFramePr>
        <p:xfrm>
          <a:off x="755576" y="1333999"/>
          <a:ext cx="7530008" cy="4811225"/>
        </p:xfrm>
        <a:graphic>
          <a:graphicData uri="http://schemas.openxmlformats.org/drawingml/2006/chart">
            <c:chart xmlns:c="http://schemas.openxmlformats.org/drawingml/2006/chart" xmlns:r="http://schemas.openxmlformats.org/officeDocument/2006/relationships" r:id="rId2"/>
          </a:graphicData>
        </a:graphic>
      </p:graphicFrame>
      <p:pic>
        <p:nvPicPr>
          <p:cNvPr id="7" name="図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79512" y="1834222"/>
            <a:ext cx="2382519" cy="1786889"/>
          </a:xfrm>
          <a:prstGeom prst="ellipse">
            <a:avLst/>
          </a:prstGeom>
          <a:ln>
            <a:noFill/>
          </a:ln>
          <a:effectLst>
            <a:softEdge rad="112500"/>
          </a:effectLst>
        </p:spPr>
      </p:pic>
      <p:pic>
        <p:nvPicPr>
          <p:cNvPr id="9" name="図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004048" y="1197043"/>
            <a:ext cx="2003701" cy="1296144"/>
          </a:xfrm>
          <a:prstGeom prst="ellipse">
            <a:avLst/>
          </a:prstGeom>
          <a:ln>
            <a:noFill/>
          </a:ln>
          <a:effectLst>
            <a:softEdge rad="112500"/>
          </a:effectLst>
        </p:spPr>
      </p:pic>
      <p:pic>
        <p:nvPicPr>
          <p:cNvPr id="10" name="図 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220072" y="2645328"/>
            <a:ext cx="3820545" cy="3301243"/>
          </a:xfrm>
          <a:prstGeom prst="ellipse">
            <a:avLst/>
          </a:prstGeom>
          <a:ln>
            <a:noFill/>
          </a:ln>
          <a:effectLst>
            <a:softEdge rad="112500"/>
          </a:effectLst>
        </p:spPr>
      </p:pic>
      <p:sp>
        <p:nvSpPr>
          <p:cNvPr id="11" name="フローチャート: 代替処理 10"/>
          <p:cNvSpPr/>
          <p:nvPr/>
        </p:nvSpPr>
        <p:spPr>
          <a:xfrm>
            <a:off x="899592" y="3284984"/>
            <a:ext cx="6624736" cy="2217058"/>
          </a:xfrm>
          <a:prstGeom prst="flowChartAlternateProcess">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smtClean="0">
                <a:solidFill>
                  <a:schemeClr val="tx1"/>
                </a:solidFill>
                <a:latin typeface="HGS創英角ﾎﾟｯﾌﾟ体" panose="040B0A00000000000000" pitchFamily="50" charset="-128"/>
                <a:ea typeface="HGS創英角ﾎﾟｯﾌﾟ体" panose="040B0A00000000000000" pitchFamily="50" charset="-128"/>
              </a:rPr>
              <a:t>ほとんどの観光客が車で</a:t>
            </a:r>
            <a:endParaRPr kumimoji="1" lang="en-US" altLang="ja-JP" sz="3600" dirty="0" smtClean="0">
              <a:solidFill>
                <a:schemeClr val="tx1"/>
              </a:solidFill>
              <a:latin typeface="HGS創英角ﾎﾟｯﾌﾟ体" panose="040B0A00000000000000" pitchFamily="50" charset="-128"/>
              <a:ea typeface="HGS創英角ﾎﾟｯﾌﾟ体" panose="040B0A00000000000000" pitchFamily="50" charset="-128"/>
            </a:endParaRPr>
          </a:p>
          <a:p>
            <a:pPr algn="ctr"/>
            <a:r>
              <a:rPr kumimoji="1" lang="ja-JP" altLang="en-US" sz="3600" dirty="0" smtClean="0">
                <a:solidFill>
                  <a:schemeClr val="tx1"/>
                </a:solidFill>
                <a:latin typeface="HGS創英角ﾎﾟｯﾌﾟ体" panose="040B0A00000000000000" pitchFamily="50" charset="-128"/>
                <a:ea typeface="HGS創英角ﾎﾟｯﾌﾟ体" panose="040B0A00000000000000" pitchFamily="50" charset="-128"/>
              </a:rPr>
              <a:t>やってくる！！</a:t>
            </a:r>
            <a:endParaRPr kumimoji="1" lang="ja-JP" altLang="en-US" sz="3600" dirty="0">
              <a:solidFill>
                <a:schemeClr val="tx1"/>
              </a:solidFill>
              <a:latin typeface="HGS創英角ﾎﾟｯﾌﾟ体" panose="040B0A00000000000000" pitchFamily="50" charset="-128"/>
              <a:ea typeface="HGS創英角ﾎﾟｯﾌﾟ体" panose="040B0A00000000000000" pitchFamily="50" charset="-128"/>
            </a:endParaRPr>
          </a:p>
        </p:txBody>
      </p:sp>
      <p:sp>
        <p:nvSpPr>
          <p:cNvPr id="12" name="テキスト ボックス 11"/>
          <p:cNvSpPr txBox="1"/>
          <p:nvPr/>
        </p:nvSpPr>
        <p:spPr>
          <a:xfrm>
            <a:off x="5508104" y="6548335"/>
            <a:ext cx="3384376" cy="276999"/>
          </a:xfrm>
          <a:prstGeom prst="rect">
            <a:avLst/>
          </a:prstGeom>
          <a:noFill/>
        </p:spPr>
        <p:txBody>
          <a:bodyPr wrap="square" rtlCol="0">
            <a:spAutoFit/>
          </a:bodyPr>
          <a:lstStyle/>
          <a:p>
            <a:r>
              <a:rPr kumimoji="1" lang="en-US" altLang="ja-JP" sz="1200" dirty="0" smtClean="0"/>
              <a:t>※</a:t>
            </a:r>
            <a:r>
              <a:rPr kumimoji="1" lang="ja-JP" altLang="en-US" sz="1200" dirty="0" smtClean="0"/>
              <a:t>出典：</a:t>
            </a:r>
            <a:r>
              <a:rPr kumimoji="1" lang="en-US" altLang="ja-JP" sz="1200" dirty="0" smtClean="0">
                <a:latin typeface="+mn-ea"/>
              </a:rPr>
              <a:t>JR</a:t>
            </a:r>
            <a:r>
              <a:rPr kumimoji="1" lang="ja-JP" altLang="en-US" sz="1200" dirty="0" smtClean="0"/>
              <a:t>常磐線・関鉄観光バス・水澤</a:t>
            </a:r>
            <a:r>
              <a:rPr lang="ja-JP" altLang="en-US" sz="1200" dirty="0" smtClean="0"/>
              <a:t>の車</a:t>
            </a:r>
            <a:endParaRPr kumimoji="1" lang="ja-JP" altLang="en-US" sz="1200" dirty="0"/>
          </a:p>
        </p:txBody>
      </p:sp>
    </p:spTree>
    <p:extLst>
      <p:ext uri="{BB962C8B-B14F-4D97-AF65-F5344CB8AC3E}">
        <p14:creationId xmlns:p14="http://schemas.microsoft.com/office/powerpoint/2010/main" xmlns="" val="1155232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7"/>
                                        </p:tgtEl>
                                      </p:cBhvr>
                                      <p:by x="50000" y="50000"/>
                                    </p:animScale>
                                  </p:childTnLst>
                                </p:cTn>
                              </p:par>
                              <p:par>
                                <p:cTn id="7" presetID="6" presetClass="emph" presetSubtype="0" fill="hold" nodeType="withEffect">
                                  <p:stCondLst>
                                    <p:cond delay="0"/>
                                  </p:stCondLst>
                                  <p:childTnLst>
                                    <p:animScale>
                                      <p:cBhvr>
                                        <p:cTn id="8" dur="2000" fill="hold"/>
                                        <p:tgtEl>
                                          <p:spTgt spid="10"/>
                                        </p:tgtEl>
                                      </p:cBhvr>
                                      <p:by x="150000" y="150000"/>
                                    </p:animScale>
                                  </p:childTnLst>
                                </p:cTn>
                              </p:par>
                              <p:par>
                                <p:cTn id="9" presetID="6" presetClass="emph" presetSubtype="0" fill="hold" nodeType="withEffect">
                                  <p:stCondLst>
                                    <p:cond delay="0"/>
                                  </p:stCondLst>
                                  <p:childTnLst>
                                    <p:animScale>
                                      <p:cBhvr>
                                        <p:cTn id="10" dur="2000" fill="hold"/>
                                        <p:tgtEl>
                                          <p:spTgt spid="9"/>
                                        </p:tgtEl>
                                      </p:cBhvr>
                                      <p:by x="50000" y="50000"/>
                                    </p:animScale>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8" y="260648"/>
            <a:ext cx="3329357" cy="576600"/>
          </a:xfrm>
          <a:ln>
            <a:noFill/>
          </a:ln>
        </p:spPr>
        <p:txBody>
          <a:bodyPr>
            <a:noAutofit/>
          </a:bodyPr>
          <a:lstStyle/>
          <a:p>
            <a:r>
              <a:rPr kumimoji="1" lang="ja-JP" altLang="en-US" b="1" dirty="0" smtClean="0">
                <a:effectLst>
                  <a:outerShdw blurRad="38100" dist="38100" dir="2700000" algn="tl">
                    <a:srgbClr val="000000">
                      <a:alpha val="43137"/>
                    </a:srgbClr>
                  </a:outerShdw>
                </a:effectLst>
              </a:rPr>
              <a:t>交通（鉄道</a:t>
            </a:r>
            <a:r>
              <a:rPr kumimoji="1" lang="ja-JP" altLang="en-US" dirty="0" smtClean="0"/>
              <a:t>）</a:t>
            </a:r>
            <a:endParaRPr kumimoji="1" lang="ja-JP" altLang="en-US" dirty="0"/>
          </a:p>
        </p:txBody>
      </p:sp>
      <p:sp>
        <p:nvSpPr>
          <p:cNvPr id="3" name="コンテンツ プレースホルダー 2"/>
          <p:cNvSpPr>
            <a:spLocks noGrp="1"/>
          </p:cNvSpPr>
          <p:nvPr>
            <p:ph idx="1"/>
          </p:nvPr>
        </p:nvSpPr>
        <p:spPr>
          <a:xfrm>
            <a:off x="179512" y="1416981"/>
            <a:ext cx="8589640" cy="4886003"/>
          </a:xfrm>
          <a:ln>
            <a:noFill/>
          </a:ln>
          <a:effectLst/>
        </p:spPr>
        <p:txBody>
          <a:bodyPr>
            <a:normAutofit/>
          </a:bodyPr>
          <a:lstStyle/>
          <a:p>
            <a:r>
              <a:rPr kumimoji="1" lang="en-US" altLang="ja-JP" sz="2400" dirty="0" smtClean="0">
                <a:solidFill>
                  <a:schemeClr val="tx1"/>
                </a:solidFill>
              </a:rPr>
              <a:t>JR</a:t>
            </a:r>
            <a:r>
              <a:rPr kumimoji="1" lang="ja-JP" altLang="en-US" sz="2400" dirty="0" smtClean="0">
                <a:solidFill>
                  <a:schemeClr val="tx1"/>
                </a:solidFill>
              </a:rPr>
              <a:t>常磐線</a:t>
            </a:r>
            <a:endParaRPr kumimoji="1" lang="en-US" altLang="ja-JP" sz="2400" dirty="0" smtClean="0">
              <a:solidFill>
                <a:schemeClr val="tx1"/>
              </a:solidFill>
            </a:endParaRPr>
          </a:p>
          <a:p>
            <a:pPr marL="0" indent="0">
              <a:buNone/>
            </a:pPr>
            <a:r>
              <a:rPr lang="ja-JP" altLang="en-US" sz="2400" dirty="0" smtClean="0">
                <a:solidFill>
                  <a:schemeClr val="tx1"/>
                </a:solidFill>
              </a:rPr>
              <a:t>　土浦駅・荒川沖駅・神立駅の</a:t>
            </a:r>
            <a:r>
              <a:rPr lang="en-US" altLang="ja-JP" sz="2400" dirty="0" smtClean="0">
                <a:solidFill>
                  <a:schemeClr val="tx1"/>
                </a:solidFill>
                <a:latin typeface="+mn-ea"/>
              </a:rPr>
              <a:t>3</a:t>
            </a:r>
            <a:r>
              <a:rPr lang="ja-JP" altLang="en-US" sz="2400" dirty="0" smtClean="0">
                <a:solidFill>
                  <a:schemeClr val="tx1"/>
                </a:solidFill>
              </a:rPr>
              <a:t>駅</a:t>
            </a:r>
            <a:endParaRPr lang="en-US" altLang="ja-JP" sz="2400" dirty="0" smtClean="0">
              <a:solidFill>
                <a:schemeClr val="tx1"/>
              </a:solidFill>
            </a:endParaRPr>
          </a:p>
          <a:p>
            <a:pPr marL="0" indent="0">
              <a:buNone/>
            </a:pPr>
            <a:endParaRPr lang="en-US" altLang="ja-JP" dirty="0" smtClean="0">
              <a:solidFill>
                <a:schemeClr val="tx1"/>
              </a:solidFill>
            </a:endParaRPr>
          </a:p>
          <a:p>
            <a:pPr marL="0" indent="0">
              <a:buNone/>
            </a:pPr>
            <a:endParaRPr lang="en-US" altLang="ja-JP" sz="2400" dirty="0" smtClean="0">
              <a:solidFill>
                <a:schemeClr val="tx1"/>
              </a:solidFill>
            </a:endParaRPr>
          </a:p>
          <a:p>
            <a:pPr marL="0" indent="0">
              <a:buNone/>
            </a:pPr>
            <a:endParaRPr lang="en-US" altLang="ja-JP" dirty="0" smtClean="0"/>
          </a:p>
          <a:p>
            <a:pPr marL="0" indent="0">
              <a:buNone/>
            </a:pPr>
            <a:endParaRPr lang="en-US" altLang="ja-JP" dirty="0" smtClean="0"/>
          </a:p>
          <a:p>
            <a:pPr marL="0" indent="0">
              <a:buNone/>
            </a:pPr>
            <a:endParaRPr kumimoji="1" lang="en-US" altLang="ja-JP" dirty="0" smtClean="0"/>
          </a:p>
          <a:p>
            <a:endParaRPr kumimoji="1" lang="en-US" altLang="ja-JP" dirty="0" smtClean="0"/>
          </a:p>
          <a:p>
            <a:endParaRPr kumimoji="1" lang="ja-JP" altLang="en-US" dirty="0"/>
          </a:p>
        </p:txBody>
      </p:sp>
      <p:graphicFrame>
        <p:nvGraphicFramePr>
          <p:cNvPr id="10" name="グラフ 9"/>
          <p:cNvGraphicFramePr>
            <a:graphicFrameLocks/>
          </p:cNvGraphicFramePr>
          <p:nvPr>
            <p:extLst>
              <p:ext uri="{D42A27DB-BD31-4B8C-83A1-F6EECF244321}">
                <p14:modId xmlns:p14="http://schemas.microsoft.com/office/powerpoint/2010/main" xmlns="" val="10338977"/>
              </p:ext>
            </p:extLst>
          </p:nvPr>
        </p:nvGraphicFramePr>
        <p:xfrm>
          <a:off x="343417" y="2416210"/>
          <a:ext cx="6120680" cy="3882096"/>
        </p:xfrm>
        <a:graphic>
          <a:graphicData uri="http://schemas.openxmlformats.org/drawingml/2006/chart">
            <c:chart xmlns:c="http://schemas.openxmlformats.org/drawingml/2006/chart" xmlns:r="http://schemas.openxmlformats.org/officeDocument/2006/relationships" r:id="rId2"/>
          </a:graphicData>
        </a:graphic>
      </p:graphicFrame>
      <p:sp>
        <p:nvSpPr>
          <p:cNvPr id="11" name="右矢印 10"/>
          <p:cNvSpPr/>
          <p:nvPr/>
        </p:nvSpPr>
        <p:spPr>
          <a:xfrm rot="702314">
            <a:off x="3056173" y="3361801"/>
            <a:ext cx="1460100" cy="389306"/>
          </a:xfrm>
          <a:prstGeom prst="rightArrow">
            <a:avLst/>
          </a:prstGeom>
          <a:solidFill>
            <a:schemeClr val="accent1">
              <a:alpha val="6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rot="20081711">
            <a:off x="2670560" y="3748416"/>
            <a:ext cx="2406077" cy="1077218"/>
          </a:xfrm>
          <a:prstGeom prst="rect">
            <a:avLst/>
          </a:prstGeom>
          <a:solidFill>
            <a:schemeClr val="accent6"/>
          </a:solidFill>
          <a:ln>
            <a:solidFill>
              <a:schemeClr val="tx1"/>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altLang="ja-JP" sz="3200" dirty="0" smtClean="0">
                <a:effectLst>
                  <a:outerShdw blurRad="38100" dist="38100" dir="2700000" algn="tl">
                    <a:srgbClr val="000000">
                      <a:alpha val="43137"/>
                    </a:srgbClr>
                  </a:outerShdw>
                </a:effectLst>
                <a:latin typeface="HGS創英角ﾎﾟｯﾌﾟ体" panose="040B0A00000000000000" pitchFamily="50" charset="-128"/>
                <a:ea typeface="HGS創英角ﾎﾟｯﾌﾟ体" panose="040B0A00000000000000" pitchFamily="50" charset="-128"/>
              </a:rPr>
              <a:t>1</a:t>
            </a:r>
            <a:r>
              <a:rPr lang="ja-JP" altLang="en-US" sz="3200" dirty="0" smtClean="0">
                <a:effectLst>
                  <a:outerShdw blurRad="38100" dist="38100" dir="2700000" algn="tl">
                    <a:srgbClr val="000000">
                      <a:alpha val="43137"/>
                    </a:srgbClr>
                  </a:outerShdw>
                </a:effectLst>
                <a:latin typeface="HGS創英角ﾎﾟｯﾌﾟ体" panose="040B0A00000000000000" pitchFamily="50" charset="-128"/>
                <a:ea typeface="HGS創英角ﾎﾟｯﾌﾟ体" panose="040B0A00000000000000" pitchFamily="50" charset="-128"/>
              </a:rPr>
              <a:t>万人減少</a:t>
            </a:r>
            <a:endParaRPr lang="en-US" altLang="ja-JP" sz="3200" dirty="0" smtClean="0">
              <a:effectLst>
                <a:outerShdw blurRad="38100" dist="38100" dir="2700000" algn="tl">
                  <a:srgbClr val="000000">
                    <a:alpha val="43137"/>
                  </a:srgbClr>
                </a:outerShdw>
              </a:effectLst>
              <a:latin typeface="HGS創英角ﾎﾟｯﾌﾟ体" panose="040B0A00000000000000" pitchFamily="50" charset="-128"/>
              <a:ea typeface="HGS創英角ﾎﾟｯﾌﾟ体" panose="040B0A00000000000000" pitchFamily="50" charset="-128"/>
            </a:endParaRPr>
          </a:p>
          <a:p>
            <a:r>
              <a:rPr kumimoji="1" lang="ja-JP" altLang="en-US" sz="3200" dirty="0" smtClean="0">
                <a:effectLst>
                  <a:outerShdw blurRad="38100" dist="38100" dir="2700000" algn="tl">
                    <a:srgbClr val="000000">
                      <a:alpha val="43137"/>
                    </a:srgbClr>
                  </a:outerShdw>
                </a:effectLst>
                <a:latin typeface="HGS創英角ﾎﾟｯﾌﾟ体" panose="040B0A00000000000000" pitchFamily="50" charset="-128"/>
                <a:ea typeface="HGS創英角ﾎﾟｯﾌﾟ体" panose="040B0A00000000000000" pitchFamily="50" charset="-128"/>
              </a:rPr>
              <a:t>約</a:t>
            </a:r>
            <a:r>
              <a:rPr lang="en-US" altLang="ja-JP" sz="3200" dirty="0" smtClean="0">
                <a:effectLst>
                  <a:outerShdw blurRad="38100" dist="38100" dir="2700000" algn="tl">
                    <a:srgbClr val="000000">
                      <a:alpha val="43137"/>
                    </a:srgbClr>
                  </a:outerShdw>
                </a:effectLst>
                <a:latin typeface="HGS創英角ﾎﾟｯﾌﾟ体" panose="040B0A00000000000000" pitchFamily="50" charset="-128"/>
                <a:ea typeface="HGS創英角ﾎﾟｯﾌﾟ体" panose="040B0A00000000000000" pitchFamily="50" charset="-128"/>
              </a:rPr>
              <a:t>2</a:t>
            </a:r>
            <a:r>
              <a:rPr lang="en-US" altLang="ja-JP" sz="3200" dirty="0">
                <a:effectLst>
                  <a:outerShdw blurRad="38100" dist="38100" dir="2700000" algn="tl">
                    <a:srgbClr val="000000">
                      <a:alpha val="43137"/>
                    </a:srgbClr>
                  </a:outerShdw>
                </a:effectLst>
                <a:latin typeface="HGS創英角ﾎﾟｯﾌﾟ体" panose="040B0A00000000000000" pitchFamily="50" charset="-128"/>
                <a:ea typeface="HGS創英角ﾎﾟｯﾌﾟ体" panose="040B0A00000000000000" pitchFamily="50" charset="-128"/>
              </a:rPr>
              <a:t>5</a:t>
            </a:r>
            <a:r>
              <a:rPr kumimoji="1" lang="ja-JP" altLang="en-US" sz="3200" dirty="0" smtClean="0">
                <a:effectLst>
                  <a:outerShdw blurRad="38100" dist="38100" dir="2700000" algn="tl">
                    <a:srgbClr val="000000">
                      <a:alpha val="43137"/>
                    </a:srgbClr>
                  </a:outerShdw>
                </a:effectLst>
                <a:latin typeface="HGS創英角ﾎﾟｯﾌﾟ体" panose="040B0A00000000000000" pitchFamily="50" charset="-128"/>
                <a:ea typeface="HGS創英角ﾎﾟｯﾌﾟ体" panose="040B0A00000000000000" pitchFamily="50" charset="-128"/>
              </a:rPr>
              <a:t>％低下</a:t>
            </a:r>
            <a:endParaRPr kumimoji="1" lang="ja-JP" altLang="en-US" sz="3200" dirty="0">
              <a:effectLst>
                <a:outerShdw blurRad="38100" dist="38100" dir="2700000" algn="tl">
                  <a:srgbClr val="000000">
                    <a:alpha val="43137"/>
                  </a:srgbClr>
                </a:outerShdw>
              </a:effectLst>
              <a:latin typeface="HGS創英角ﾎﾟｯﾌﾟ体" panose="040B0A00000000000000" pitchFamily="50" charset="-128"/>
              <a:ea typeface="HGS創英角ﾎﾟｯﾌﾟ体" panose="040B0A00000000000000" pitchFamily="50" charset="-128"/>
            </a:endParaRPr>
          </a:p>
        </p:txBody>
      </p:sp>
      <p:pic>
        <p:nvPicPr>
          <p:cNvPr id="7" name="図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91422" y="119002"/>
            <a:ext cx="3199160" cy="2017805"/>
          </a:xfrm>
          <a:prstGeom prst="rect">
            <a:avLst/>
          </a:prstGeom>
          <a:ln>
            <a:noFill/>
          </a:ln>
          <a:effectLst>
            <a:softEdge rad="112500"/>
          </a:effectLst>
        </p:spPr>
      </p:pic>
      <p:sp>
        <p:nvSpPr>
          <p:cNvPr id="8" name="テキスト ボックス 7"/>
          <p:cNvSpPr txBox="1"/>
          <p:nvPr/>
        </p:nvSpPr>
        <p:spPr>
          <a:xfrm>
            <a:off x="5428648" y="2136807"/>
            <a:ext cx="2724707" cy="276999"/>
          </a:xfrm>
          <a:prstGeom prst="rect">
            <a:avLst/>
          </a:prstGeom>
          <a:noFill/>
          <a:ln>
            <a:solidFill>
              <a:schemeClr val="accent1"/>
            </a:solidFill>
          </a:ln>
        </p:spPr>
        <p:txBody>
          <a:bodyPr wrap="square" rtlCol="0">
            <a:spAutoFit/>
          </a:bodyPr>
          <a:lstStyle/>
          <a:p>
            <a:pPr algn="ctr"/>
            <a:r>
              <a:rPr lang="ja-JP" altLang="en-US" sz="1200" b="1" dirty="0" smtClean="0"/>
              <a:t>土浦市内を走行する</a:t>
            </a:r>
            <a:r>
              <a:rPr lang="en-US" altLang="ja-JP" sz="1200" b="1" dirty="0" smtClean="0"/>
              <a:t>JR</a:t>
            </a:r>
            <a:r>
              <a:rPr lang="ja-JP" altLang="en-US" sz="1200" b="1" dirty="0" smtClean="0"/>
              <a:t>常磐</a:t>
            </a:r>
            <a:r>
              <a:rPr lang="ja-JP" altLang="en-US" sz="1200" b="1" dirty="0"/>
              <a:t>線</a:t>
            </a:r>
            <a:endParaRPr kumimoji="1" lang="ja-JP" altLang="en-US" sz="1200" b="1" dirty="0"/>
          </a:p>
        </p:txBody>
      </p:sp>
    </p:spTree>
    <p:extLst>
      <p:ext uri="{BB962C8B-B14F-4D97-AF65-F5344CB8AC3E}">
        <p14:creationId xmlns:p14="http://schemas.microsoft.com/office/powerpoint/2010/main" xmlns="" val="153474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255916"/>
            <a:ext cx="3168127" cy="720080"/>
          </a:xfrm>
        </p:spPr>
        <p:txBody>
          <a:bodyPr/>
          <a:lstStyle/>
          <a:p>
            <a:r>
              <a:rPr kumimoji="1" lang="ja-JP" altLang="en-US" b="1" dirty="0" smtClean="0">
                <a:effectLst>
                  <a:outerShdw blurRad="38100" dist="38100" dir="2700000" algn="tl">
                    <a:srgbClr val="000000">
                      <a:alpha val="43137"/>
                    </a:srgbClr>
                  </a:outerShdw>
                </a:effectLst>
              </a:rPr>
              <a:t>交通（バス）</a:t>
            </a:r>
            <a:endParaRPr kumimoji="1" lang="ja-JP" altLang="en-US" b="1" dirty="0">
              <a:effectLst>
                <a:outerShdw blurRad="38100" dist="38100" dir="2700000" algn="tl">
                  <a:srgbClr val="000000">
                    <a:alpha val="43137"/>
                  </a:srgbClr>
                </a:outerShdw>
              </a:effectLst>
            </a:endParaRPr>
          </a:p>
        </p:txBody>
      </p:sp>
      <p:sp>
        <p:nvSpPr>
          <p:cNvPr id="3" name="コンテンツ プレースホルダー 2"/>
          <p:cNvSpPr>
            <a:spLocks noGrp="1"/>
          </p:cNvSpPr>
          <p:nvPr>
            <p:ph idx="1"/>
          </p:nvPr>
        </p:nvSpPr>
        <p:spPr>
          <a:xfrm>
            <a:off x="69049" y="1657106"/>
            <a:ext cx="8828903" cy="5411353"/>
          </a:xfrm>
        </p:spPr>
        <p:txBody>
          <a:bodyPr/>
          <a:lstStyle/>
          <a:p>
            <a:pPr marL="0" indent="0">
              <a:buNone/>
            </a:pPr>
            <a:r>
              <a:rPr kumimoji="1" lang="ja-JP" altLang="en-US" sz="2400" dirty="0" smtClean="0">
                <a:solidFill>
                  <a:schemeClr val="tx1"/>
                </a:solidFill>
                <a:latin typeface="HGPｺﾞｼｯｸE" panose="020B0900000000000000" pitchFamily="50" charset="-128"/>
                <a:ea typeface="HGPｺﾞｼｯｸE" panose="020B0900000000000000" pitchFamily="50" charset="-128"/>
              </a:rPr>
              <a:t>路線バス・コミュニティバス</a:t>
            </a:r>
            <a:endParaRPr lang="en-US" altLang="ja-JP" sz="2400" dirty="0" smtClean="0">
              <a:solidFill>
                <a:schemeClr val="tx1"/>
              </a:solidFill>
              <a:latin typeface="HGPｺﾞｼｯｸE" panose="020B0900000000000000" pitchFamily="50" charset="-128"/>
              <a:ea typeface="HGPｺﾞｼｯｸE" panose="020B0900000000000000" pitchFamily="50" charset="-128"/>
            </a:endParaRPr>
          </a:p>
          <a:p>
            <a:pPr marL="0" indent="0">
              <a:buNone/>
            </a:pPr>
            <a:endParaRPr lang="en-US" altLang="ja-JP" sz="2400" dirty="0" smtClean="0">
              <a:solidFill>
                <a:schemeClr val="tx1"/>
              </a:solidFill>
            </a:endParaRPr>
          </a:p>
          <a:p>
            <a:pPr marL="0" indent="0">
              <a:buNone/>
            </a:pPr>
            <a:r>
              <a:rPr lang="ja-JP" altLang="en-US" sz="2400" dirty="0" smtClean="0">
                <a:solidFill>
                  <a:schemeClr val="tx1"/>
                </a:solidFill>
              </a:rPr>
              <a:t>　</a:t>
            </a:r>
            <a:endParaRPr lang="en-US" altLang="ja-JP" dirty="0" smtClean="0">
              <a:solidFill>
                <a:schemeClr val="tx1"/>
              </a:solidFill>
              <a:latin typeface="+mn-ea"/>
            </a:endParaRPr>
          </a:p>
        </p:txBody>
      </p:sp>
      <p:pic>
        <p:nvPicPr>
          <p:cNvPr id="6" name="図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200495" y="255916"/>
            <a:ext cx="2508683" cy="1874006"/>
          </a:xfrm>
          <a:prstGeom prst="rect">
            <a:avLst/>
          </a:prstGeom>
          <a:ln>
            <a:noFill/>
          </a:ln>
          <a:effectLst>
            <a:softEdge rad="112500"/>
          </a:effectLst>
        </p:spPr>
      </p:pic>
      <p:sp>
        <p:nvSpPr>
          <p:cNvPr id="7" name="テキスト ボックス 6"/>
          <p:cNvSpPr txBox="1"/>
          <p:nvPr/>
        </p:nvSpPr>
        <p:spPr>
          <a:xfrm>
            <a:off x="5200495" y="2147518"/>
            <a:ext cx="2724707" cy="276999"/>
          </a:xfrm>
          <a:prstGeom prst="rect">
            <a:avLst/>
          </a:prstGeom>
          <a:noFill/>
          <a:ln>
            <a:solidFill>
              <a:schemeClr val="accent1"/>
            </a:solidFill>
          </a:ln>
        </p:spPr>
        <p:txBody>
          <a:bodyPr wrap="square" rtlCol="0">
            <a:spAutoFit/>
          </a:bodyPr>
          <a:lstStyle/>
          <a:p>
            <a:pPr algn="ctr"/>
            <a:r>
              <a:rPr kumimoji="1" lang="ja-JP" altLang="en-US" sz="1200" b="1" dirty="0" smtClean="0"/>
              <a:t>コミュニティバス「きららちゃん」</a:t>
            </a:r>
            <a:endParaRPr kumimoji="1" lang="ja-JP" altLang="en-US" sz="1200" b="1" dirty="0"/>
          </a:p>
        </p:txBody>
      </p:sp>
      <p:graphicFrame>
        <p:nvGraphicFramePr>
          <p:cNvPr id="8" name="グラフ 7"/>
          <p:cNvGraphicFramePr>
            <a:graphicFrameLocks/>
          </p:cNvGraphicFramePr>
          <p:nvPr>
            <p:extLst>
              <p:ext uri="{D42A27DB-BD31-4B8C-83A1-F6EECF244321}">
                <p14:modId xmlns:p14="http://schemas.microsoft.com/office/powerpoint/2010/main" xmlns="" val="1387017212"/>
              </p:ext>
            </p:extLst>
          </p:nvPr>
        </p:nvGraphicFramePr>
        <p:xfrm>
          <a:off x="251520" y="2140170"/>
          <a:ext cx="6696744" cy="4457182"/>
        </p:xfrm>
        <a:graphic>
          <a:graphicData uri="http://schemas.openxmlformats.org/drawingml/2006/chart">
            <c:chart xmlns:c="http://schemas.openxmlformats.org/drawingml/2006/chart" xmlns:r="http://schemas.openxmlformats.org/officeDocument/2006/relationships" r:id="rId4"/>
          </a:graphicData>
        </a:graphic>
      </p:graphicFrame>
      <p:sp>
        <p:nvSpPr>
          <p:cNvPr id="11" name="テキスト ボックス 10"/>
          <p:cNvSpPr txBox="1"/>
          <p:nvPr/>
        </p:nvSpPr>
        <p:spPr>
          <a:xfrm rot="20158680">
            <a:off x="2729509" y="3824173"/>
            <a:ext cx="2714132" cy="1077218"/>
          </a:xfrm>
          <a:prstGeom prst="rect">
            <a:avLst/>
          </a:prstGeom>
          <a:solidFill>
            <a:schemeClr val="accent6"/>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altLang="ja-JP" sz="3200" dirty="0" smtClean="0">
                <a:effectLst>
                  <a:outerShdw blurRad="38100" dist="38100" dir="2700000" algn="tl">
                    <a:srgbClr val="000000">
                      <a:alpha val="43137"/>
                    </a:srgbClr>
                  </a:outerShdw>
                </a:effectLst>
                <a:latin typeface="HGS創英角ﾎﾟｯﾌﾟ体" panose="040B0A00000000000000" pitchFamily="50" charset="-128"/>
                <a:ea typeface="HGS創英角ﾎﾟｯﾌﾟ体" panose="040B0A00000000000000" pitchFamily="50" charset="-128"/>
              </a:rPr>
              <a:t>150</a:t>
            </a:r>
            <a:r>
              <a:rPr lang="ja-JP" altLang="en-US" sz="3200" dirty="0" smtClean="0">
                <a:effectLst>
                  <a:outerShdw blurRad="38100" dist="38100" dir="2700000" algn="tl">
                    <a:srgbClr val="000000">
                      <a:alpha val="43137"/>
                    </a:srgbClr>
                  </a:outerShdw>
                </a:effectLst>
                <a:latin typeface="HGS創英角ﾎﾟｯﾌﾟ体" panose="040B0A00000000000000" pitchFamily="50" charset="-128"/>
                <a:ea typeface="HGS創英角ﾎﾟｯﾌﾟ体" panose="040B0A00000000000000" pitchFamily="50" charset="-128"/>
              </a:rPr>
              <a:t>万人減少</a:t>
            </a:r>
            <a:endParaRPr lang="en-US" altLang="ja-JP" sz="3200" dirty="0" smtClean="0">
              <a:effectLst>
                <a:outerShdw blurRad="38100" dist="38100" dir="2700000" algn="tl">
                  <a:srgbClr val="000000">
                    <a:alpha val="43137"/>
                  </a:srgbClr>
                </a:outerShdw>
              </a:effectLst>
              <a:latin typeface="HGS創英角ﾎﾟｯﾌﾟ体" panose="040B0A00000000000000" pitchFamily="50" charset="-128"/>
              <a:ea typeface="HGS創英角ﾎﾟｯﾌﾟ体" panose="040B0A00000000000000" pitchFamily="50" charset="-128"/>
            </a:endParaRPr>
          </a:p>
          <a:p>
            <a:r>
              <a:rPr kumimoji="1" lang="ja-JP" altLang="en-US" sz="3200" dirty="0" smtClean="0">
                <a:effectLst>
                  <a:outerShdw blurRad="38100" dist="38100" dir="2700000" algn="tl">
                    <a:srgbClr val="000000">
                      <a:alpha val="43137"/>
                    </a:srgbClr>
                  </a:outerShdw>
                </a:effectLst>
                <a:latin typeface="HGS創英角ﾎﾟｯﾌﾟ体" panose="040B0A00000000000000" pitchFamily="50" charset="-128"/>
                <a:ea typeface="HGS創英角ﾎﾟｯﾌﾟ体" panose="040B0A00000000000000" pitchFamily="50" charset="-128"/>
              </a:rPr>
              <a:t>約</a:t>
            </a:r>
            <a:r>
              <a:rPr kumimoji="1" lang="en-US" altLang="ja-JP" sz="3200" dirty="0" smtClean="0">
                <a:effectLst>
                  <a:outerShdw blurRad="38100" dist="38100" dir="2700000" algn="tl">
                    <a:srgbClr val="000000">
                      <a:alpha val="43137"/>
                    </a:srgbClr>
                  </a:outerShdw>
                </a:effectLst>
                <a:latin typeface="HGS創英角ﾎﾟｯﾌﾟ体" panose="040B0A00000000000000" pitchFamily="50" charset="-128"/>
                <a:ea typeface="HGS創英角ﾎﾟｯﾌﾟ体" panose="040B0A00000000000000" pitchFamily="50" charset="-128"/>
              </a:rPr>
              <a:t>27</a:t>
            </a:r>
            <a:r>
              <a:rPr kumimoji="1" lang="ja-JP" altLang="en-US" sz="3200" dirty="0" smtClean="0">
                <a:effectLst>
                  <a:outerShdw blurRad="38100" dist="38100" dir="2700000" algn="tl">
                    <a:srgbClr val="000000">
                      <a:alpha val="43137"/>
                    </a:srgbClr>
                  </a:outerShdw>
                </a:effectLst>
                <a:latin typeface="HGS創英角ﾎﾟｯﾌﾟ体" panose="040B0A00000000000000" pitchFamily="50" charset="-128"/>
                <a:ea typeface="HGS創英角ﾎﾟｯﾌﾟ体" panose="040B0A00000000000000" pitchFamily="50" charset="-128"/>
              </a:rPr>
              <a:t>％低下</a:t>
            </a:r>
            <a:endParaRPr kumimoji="1" lang="ja-JP" altLang="en-US" sz="3200" dirty="0">
              <a:effectLst>
                <a:outerShdw blurRad="38100" dist="38100" dir="2700000" algn="tl">
                  <a:srgbClr val="000000">
                    <a:alpha val="43137"/>
                  </a:srgbClr>
                </a:outerShdw>
              </a:effectLst>
              <a:latin typeface="HGS創英角ﾎﾟｯﾌﾟ体" panose="040B0A00000000000000" pitchFamily="50" charset="-128"/>
              <a:ea typeface="HGS創英角ﾎﾟｯﾌﾟ体" panose="040B0A00000000000000" pitchFamily="50" charset="-128"/>
            </a:endParaRPr>
          </a:p>
        </p:txBody>
      </p:sp>
    </p:spTree>
    <p:extLst>
      <p:ext uri="{BB962C8B-B14F-4D97-AF65-F5344CB8AC3E}">
        <p14:creationId xmlns:p14="http://schemas.microsoft.com/office/powerpoint/2010/main" xmlns="" val="74394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3688" y="4725144"/>
            <a:ext cx="1745498" cy="1152128"/>
          </a:xfrm>
        </p:spPr>
        <p:txBody>
          <a:bodyPr/>
          <a:lstStyle/>
          <a:p>
            <a:r>
              <a:rPr kumimoji="1" lang="ja-JP" altLang="en-US" b="1" dirty="0" smtClean="0">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rPr>
              <a:t>産業</a:t>
            </a:r>
            <a:endParaRPr kumimoji="1" lang="ja-JP" altLang="en-US" b="1" dirty="0">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endParaRPr>
          </a:p>
        </p:txBody>
      </p:sp>
      <p:pic>
        <p:nvPicPr>
          <p:cNvPr id="3" name="図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860032" y="3861048"/>
            <a:ext cx="3289548" cy="24671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図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139952" y="546920"/>
            <a:ext cx="3345758" cy="22322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図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54317" y="1628800"/>
            <a:ext cx="3096344" cy="23222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3686787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フローチャート: 代替処理 9"/>
          <p:cNvSpPr/>
          <p:nvPr/>
        </p:nvSpPr>
        <p:spPr>
          <a:xfrm>
            <a:off x="5004048" y="3605921"/>
            <a:ext cx="3456383" cy="2079047"/>
          </a:xfrm>
          <a:prstGeom prst="flowChartAlternateProcess">
            <a:avLst/>
          </a:prstGeom>
          <a:solidFill>
            <a:schemeClr val="accent4">
              <a:lumMod val="60000"/>
              <a:lumOff val="4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フローチャート: 代替処理 4"/>
          <p:cNvSpPr/>
          <p:nvPr/>
        </p:nvSpPr>
        <p:spPr>
          <a:xfrm>
            <a:off x="4716013" y="1028848"/>
            <a:ext cx="3456383" cy="2187704"/>
          </a:xfrm>
          <a:prstGeom prst="flowChartAlternateProcess">
            <a:avLst/>
          </a:prstGeom>
          <a:solidFill>
            <a:schemeClr val="accent5">
              <a:lumMod val="40000"/>
              <a:lumOff val="6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292076" y="1188258"/>
            <a:ext cx="2304255" cy="1575879"/>
          </a:xfrm>
          <a:prstGeom prst="rect">
            <a:avLst/>
          </a:prstGeom>
          <a:ln>
            <a:noFill/>
          </a:ln>
          <a:effectLst>
            <a:outerShdw blurRad="292100" dist="139700" dir="2700000" algn="tl" rotWithShape="0">
              <a:srgbClr val="333333">
                <a:alpha val="65000"/>
              </a:srgbClr>
            </a:outerShdw>
          </a:effectLst>
        </p:spPr>
      </p:pic>
      <p:sp>
        <p:nvSpPr>
          <p:cNvPr id="9" name="コンテンツ プレースホルダー 8"/>
          <p:cNvSpPr>
            <a:spLocks noGrp="1"/>
          </p:cNvSpPr>
          <p:nvPr>
            <p:ph idx="1"/>
          </p:nvPr>
        </p:nvSpPr>
        <p:spPr>
          <a:xfrm>
            <a:off x="395536" y="5864592"/>
            <a:ext cx="8931244" cy="806297"/>
          </a:xfrm>
        </p:spPr>
        <p:txBody>
          <a:bodyPr>
            <a:noAutofit/>
          </a:bodyPr>
          <a:lstStyle/>
          <a:p>
            <a:pPr marL="0" indent="0">
              <a:buNone/>
            </a:pPr>
            <a:r>
              <a:rPr lang="ja-JP" altLang="en-US" sz="2400" dirty="0" smtClean="0">
                <a:solidFill>
                  <a:schemeClr val="tx1"/>
                </a:solidFill>
                <a:latin typeface="+mn-ea"/>
              </a:rPr>
              <a:t>平成</a:t>
            </a:r>
            <a:r>
              <a:rPr lang="en-US" altLang="ja-JP" sz="2400" dirty="0" smtClean="0">
                <a:solidFill>
                  <a:schemeClr val="tx1"/>
                </a:solidFill>
                <a:latin typeface="+mn-ea"/>
              </a:rPr>
              <a:t>9</a:t>
            </a:r>
            <a:r>
              <a:rPr lang="ja-JP" altLang="en-US" sz="2400" dirty="0" smtClean="0">
                <a:solidFill>
                  <a:schemeClr val="tx1"/>
                </a:solidFill>
                <a:latin typeface="+mn-ea"/>
              </a:rPr>
              <a:t>年を境に土浦市の商業年間販売額は減少している。</a:t>
            </a:r>
            <a:endParaRPr kumimoji="1" lang="ja-JP" altLang="en-US" sz="2400" dirty="0">
              <a:latin typeface="+mn-ea"/>
            </a:endParaRPr>
          </a:p>
        </p:txBody>
      </p:sp>
      <p:graphicFrame>
        <p:nvGraphicFramePr>
          <p:cNvPr id="14" name="グラフ 13"/>
          <p:cNvGraphicFramePr>
            <a:graphicFrameLocks/>
          </p:cNvGraphicFramePr>
          <p:nvPr>
            <p:extLst>
              <p:ext uri="{D42A27DB-BD31-4B8C-83A1-F6EECF244321}">
                <p14:modId xmlns:p14="http://schemas.microsoft.com/office/powerpoint/2010/main" xmlns="" val="160356950"/>
              </p:ext>
            </p:extLst>
          </p:nvPr>
        </p:nvGraphicFramePr>
        <p:xfrm>
          <a:off x="-133645" y="1624195"/>
          <a:ext cx="4896544" cy="4204778"/>
        </p:xfrm>
        <a:graphic>
          <a:graphicData uri="http://schemas.openxmlformats.org/drawingml/2006/chart">
            <c:chart xmlns:c="http://schemas.openxmlformats.org/drawingml/2006/chart" xmlns:r="http://schemas.openxmlformats.org/officeDocument/2006/relationships" r:id="rId4"/>
          </a:graphicData>
        </a:graphic>
      </p:graphicFrame>
      <p:sp>
        <p:nvSpPr>
          <p:cNvPr id="6" name="テキスト ボックス 5"/>
          <p:cNvSpPr txBox="1"/>
          <p:nvPr/>
        </p:nvSpPr>
        <p:spPr>
          <a:xfrm>
            <a:off x="5076051" y="2877911"/>
            <a:ext cx="2736303" cy="276999"/>
          </a:xfrm>
          <a:prstGeom prst="rect">
            <a:avLst/>
          </a:prstGeom>
          <a:noFill/>
          <a:ln>
            <a:noFill/>
          </a:ln>
        </p:spPr>
        <p:txBody>
          <a:bodyPr wrap="square" rtlCol="0">
            <a:spAutoFit/>
          </a:bodyPr>
          <a:lstStyle/>
          <a:p>
            <a:pPr algn="ctr"/>
            <a:r>
              <a:rPr lang="ja-JP" altLang="en-US" sz="1200" b="1" dirty="0" smtClean="0"/>
              <a:t>土浦駅前にある「</a:t>
            </a:r>
            <a:r>
              <a:rPr lang="en-US" altLang="ja-JP" sz="1200" b="1" dirty="0" smtClean="0"/>
              <a:t>URALA</a:t>
            </a:r>
            <a:r>
              <a:rPr lang="ja-JP" altLang="en-US" sz="1200" b="1" dirty="0" smtClean="0"/>
              <a:t>」</a:t>
            </a:r>
            <a:endParaRPr kumimoji="1" lang="ja-JP" altLang="en-US" sz="1200" b="1" dirty="0"/>
          </a:p>
        </p:txBody>
      </p:sp>
      <p:pic>
        <p:nvPicPr>
          <p:cNvPr id="3" name="図 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533225" y="3754435"/>
            <a:ext cx="2398027" cy="1517468"/>
          </a:xfrm>
          <a:prstGeom prst="rect">
            <a:avLst/>
          </a:prstGeom>
          <a:ln>
            <a:noFill/>
          </a:ln>
          <a:effectLst>
            <a:outerShdw blurRad="292100" dist="139700" dir="2700000" algn="tl" rotWithShape="0">
              <a:srgbClr val="333333">
                <a:alpha val="65000"/>
              </a:srgbClr>
            </a:outerShdw>
          </a:effectLst>
        </p:spPr>
      </p:pic>
      <p:sp>
        <p:nvSpPr>
          <p:cNvPr id="8" name="テキスト ボックス 7"/>
          <p:cNvSpPr txBox="1"/>
          <p:nvPr/>
        </p:nvSpPr>
        <p:spPr>
          <a:xfrm>
            <a:off x="5371341" y="5313027"/>
            <a:ext cx="2736303" cy="276999"/>
          </a:xfrm>
          <a:prstGeom prst="rect">
            <a:avLst/>
          </a:prstGeom>
          <a:noFill/>
          <a:ln>
            <a:noFill/>
          </a:ln>
        </p:spPr>
        <p:txBody>
          <a:bodyPr wrap="square" rtlCol="0">
            <a:spAutoFit/>
          </a:bodyPr>
          <a:lstStyle/>
          <a:p>
            <a:pPr algn="ctr"/>
            <a:r>
              <a:rPr lang="ja-JP" altLang="en-US" sz="1200" b="1" dirty="0"/>
              <a:t>上高津</a:t>
            </a:r>
            <a:r>
              <a:rPr lang="ja-JP" altLang="en-US" sz="1200" b="1" dirty="0" smtClean="0"/>
              <a:t>にある「イオンモール土浦」</a:t>
            </a:r>
            <a:endParaRPr kumimoji="1" lang="ja-JP" altLang="en-US" sz="1200" b="1" dirty="0"/>
          </a:p>
        </p:txBody>
      </p:sp>
      <p:sp>
        <p:nvSpPr>
          <p:cNvPr id="7" name="右矢印 6"/>
          <p:cNvSpPr/>
          <p:nvPr/>
        </p:nvSpPr>
        <p:spPr>
          <a:xfrm rot="1739786">
            <a:off x="2497212" y="2341668"/>
            <a:ext cx="1405381" cy="418880"/>
          </a:xfrm>
          <a:prstGeom prst="rightArrow">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289158" y="277317"/>
            <a:ext cx="4858906" cy="707886"/>
          </a:xfrm>
          <a:prstGeom prst="rect">
            <a:avLst/>
          </a:prstGeom>
        </p:spPr>
        <p:txBody>
          <a:bodyPr wrap="square">
            <a:spAutoFit/>
          </a:bodyPr>
          <a:lstStyle/>
          <a:p>
            <a:r>
              <a:rPr lang="ja-JP" altLang="en-US" sz="4000" b="1" dirty="0">
                <a:solidFill>
                  <a:srgbClr val="E84C22"/>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土浦市の産業</a:t>
            </a:r>
            <a:r>
              <a:rPr lang="ja-JP" altLang="en-US" sz="4000" b="1" dirty="0" smtClean="0">
                <a:solidFill>
                  <a:srgbClr val="E84C22"/>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（商業）</a:t>
            </a:r>
            <a:endParaRPr lang="ja-JP" altLang="en-US" dirty="0"/>
          </a:p>
        </p:txBody>
      </p:sp>
      <p:sp>
        <p:nvSpPr>
          <p:cNvPr id="12" name="テキスト ボックス 11"/>
          <p:cNvSpPr txBox="1"/>
          <p:nvPr/>
        </p:nvSpPr>
        <p:spPr>
          <a:xfrm rot="1148046">
            <a:off x="1235913" y="3200004"/>
            <a:ext cx="2965395" cy="1077218"/>
          </a:xfrm>
          <a:prstGeom prst="rect">
            <a:avLst/>
          </a:prstGeom>
          <a:solidFill>
            <a:schemeClr val="accent6"/>
          </a:solidFill>
          <a:ln>
            <a:solidFill>
              <a:schemeClr val="tx1"/>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altLang="ja-JP" sz="3200" dirty="0" smtClean="0">
                <a:effectLst>
                  <a:outerShdw blurRad="38100" dist="38100" dir="2700000" algn="tl">
                    <a:srgbClr val="000000">
                      <a:alpha val="43137"/>
                    </a:srgbClr>
                  </a:outerShdw>
                </a:effectLst>
                <a:latin typeface="HGS創英角ﾎﾟｯﾌﾟ体" panose="040B0A00000000000000" pitchFamily="50" charset="-128"/>
                <a:ea typeface="HGS創英角ﾎﾟｯﾌﾟ体" panose="040B0A00000000000000" pitchFamily="50" charset="-128"/>
              </a:rPr>
              <a:t>1500</a:t>
            </a:r>
            <a:r>
              <a:rPr lang="ja-JP" altLang="en-US" sz="3200" dirty="0" smtClean="0">
                <a:effectLst>
                  <a:outerShdw blurRad="38100" dist="38100" dir="2700000" algn="tl">
                    <a:srgbClr val="000000">
                      <a:alpha val="43137"/>
                    </a:srgbClr>
                  </a:outerShdw>
                </a:effectLst>
                <a:latin typeface="HGS創英角ﾎﾟｯﾌﾟ体" panose="040B0A00000000000000" pitchFamily="50" charset="-128"/>
                <a:ea typeface="HGS創英角ﾎﾟｯﾌﾟ体" panose="040B0A00000000000000" pitchFamily="50" charset="-128"/>
              </a:rPr>
              <a:t>億円減少</a:t>
            </a:r>
            <a:endParaRPr lang="en-US" altLang="ja-JP" sz="3200" dirty="0" smtClean="0">
              <a:effectLst>
                <a:outerShdw blurRad="38100" dist="38100" dir="2700000" algn="tl">
                  <a:srgbClr val="000000">
                    <a:alpha val="43137"/>
                  </a:srgbClr>
                </a:outerShdw>
              </a:effectLst>
              <a:latin typeface="HGS創英角ﾎﾟｯﾌﾟ体" panose="040B0A00000000000000" pitchFamily="50" charset="-128"/>
              <a:ea typeface="HGS創英角ﾎﾟｯﾌﾟ体" panose="040B0A00000000000000" pitchFamily="50" charset="-128"/>
            </a:endParaRPr>
          </a:p>
          <a:p>
            <a:r>
              <a:rPr kumimoji="1" lang="ja-JP" altLang="en-US" sz="3200" dirty="0" smtClean="0">
                <a:effectLst>
                  <a:outerShdw blurRad="38100" dist="38100" dir="2700000" algn="tl">
                    <a:srgbClr val="000000">
                      <a:alpha val="43137"/>
                    </a:srgbClr>
                  </a:outerShdw>
                </a:effectLst>
                <a:latin typeface="HGS創英角ﾎﾟｯﾌﾟ体" panose="040B0A00000000000000" pitchFamily="50" charset="-128"/>
                <a:ea typeface="HGS創英角ﾎﾟｯﾌﾟ体" panose="040B0A00000000000000" pitchFamily="50" charset="-128"/>
              </a:rPr>
              <a:t>約</a:t>
            </a:r>
            <a:r>
              <a:rPr lang="en-US" altLang="ja-JP" sz="3200" dirty="0" smtClean="0">
                <a:effectLst>
                  <a:outerShdw blurRad="38100" dist="38100" dir="2700000" algn="tl">
                    <a:srgbClr val="000000">
                      <a:alpha val="43137"/>
                    </a:srgbClr>
                  </a:outerShdw>
                </a:effectLst>
                <a:latin typeface="HGS創英角ﾎﾟｯﾌﾟ体" panose="040B0A00000000000000" pitchFamily="50" charset="-128"/>
                <a:ea typeface="HGS創英角ﾎﾟｯﾌﾟ体" panose="040B0A00000000000000" pitchFamily="50" charset="-128"/>
              </a:rPr>
              <a:t>2</a:t>
            </a:r>
            <a:r>
              <a:rPr lang="en-US" altLang="ja-JP" sz="3200" dirty="0">
                <a:effectLst>
                  <a:outerShdw blurRad="38100" dist="38100" dir="2700000" algn="tl">
                    <a:srgbClr val="000000">
                      <a:alpha val="43137"/>
                    </a:srgbClr>
                  </a:outerShdw>
                </a:effectLst>
                <a:latin typeface="HGS創英角ﾎﾟｯﾌﾟ体" panose="040B0A00000000000000" pitchFamily="50" charset="-128"/>
                <a:ea typeface="HGS創英角ﾎﾟｯﾌﾟ体" panose="040B0A00000000000000" pitchFamily="50" charset="-128"/>
              </a:rPr>
              <a:t>0</a:t>
            </a:r>
            <a:r>
              <a:rPr kumimoji="1" lang="ja-JP" altLang="en-US" sz="3200" dirty="0" smtClean="0">
                <a:effectLst>
                  <a:outerShdw blurRad="38100" dist="38100" dir="2700000" algn="tl">
                    <a:srgbClr val="000000">
                      <a:alpha val="43137"/>
                    </a:srgbClr>
                  </a:outerShdw>
                </a:effectLst>
                <a:latin typeface="HGS創英角ﾎﾟｯﾌﾟ体" panose="040B0A00000000000000" pitchFamily="50" charset="-128"/>
                <a:ea typeface="HGS創英角ﾎﾟｯﾌﾟ体" panose="040B0A00000000000000" pitchFamily="50" charset="-128"/>
              </a:rPr>
              <a:t>％低下</a:t>
            </a:r>
            <a:endParaRPr kumimoji="1" lang="ja-JP" altLang="en-US" sz="3200" dirty="0">
              <a:effectLst>
                <a:outerShdw blurRad="38100" dist="38100" dir="2700000" algn="tl">
                  <a:srgbClr val="000000">
                    <a:alpha val="43137"/>
                  </a:srgbClr>
                </a:outerShdw>
              </a:effectLst>
              <a:latin typeface="HGS創英角ﾎﾟｯﾌﾟ体" panose="040B0A00000000000000" pitchFamily="50" charset="-128"/>
              <a:ea typeface="HGS創英角ﾎﾟｯﾌﾟ体" panose="040B0A00000000000000" pitchFamily="50" charset="-128"/>
            </a:endParaRPr>
          </a:p>
        </p:txBody>
      </p:sp>
    </p:spTree>
    <p:extLst>
      <p:ext uri="{BB962C8B-B14F-4D97-AF65-F5344CB8AC3E}">
        <p14:creationId xmlns:p14="http://schemas.microsoft.com/office/powerpoint/2010/main" xmlns="" val="164145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4761152" y="2028073"/>
            <a:ext cx="4248472" cy="2880320"/>
          </a:xfrm>
          <a:prstGeom prst="roundRect">
            <a:avLst/>
          </a:prstGeom>
          <a:solidFill>
            <a:schemeClr val="accent4">
              <a:lumMod val="40000"/>
              <a:lumOff val="6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208645" y="230195"/>
            <a:ext cx="5371467" cy="737622"/>
          </a:xfrm>
        </p:spPr>
        <p:txBody>
          <a:bodyPr>
            <a:normAutofit fontScale="90000"/>
          </a:bodyPr>
          <a:lstStyle/>
          <a:p>
            <a:r>
              <a:rPr lang="ja-JP" altLang="en-US" sz="4000" b="1" dirty="0">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土浦市の</a:t>
            </a:r>
            <a:r>
              <a:rPr lang="ja-JP" altLang="en-US" sz="4000" b="1" dirty="0" smtClean="0">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産業（水産業）</a:t>
            </a:r>
            <a:endParaRPr kumimoji="1" lang="ja-JP" altLang="en-US" sz="4000" b="1" dirty="0">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p:txBody>
      </p:sp>
      <p:sp>
        <p:nvSpPr>
          <p:cNvPr id="4" name="コンテンツ プレースホルダー 3"/>
          <p:cNvSpPr>
            <a:spLocks noGrp="1"/>
          </p:cNvSpPr>
          <p:nvPr>
            <p:ph idx="1"/>
          </p:nvPr>
        </p:nvSpPr>
        <p:spPr>
          <a:xfrm>
            <a:off x="4776260" y="2248565"/>
            <a:ext cx="4218256" cy="3455109"/>
          </a:xfrm>
        </p:spPr>
        <p:txBody>
          <a:bodyPr>
            <a:normAutofit/>
          </a:bodyPr>
          <a:lstStyle/>
          <a:p>
            <a:pPr marL="0" indent="0">
              <a:buNone/>
            </a:pPr>
            <a:r>
              <a:rPr kumimoji="1" lang="ja-JP" altLang="en-US" sz="2400" dirty="0" smtClean="0">
                <a:solidFill>
                  <a:schemeClr val="tx1"/>
                </a:solidFill>
                <a:latin typeface="HGP創英角ｺﾞｼｯｸUB" panose="020B0900000000000000" pitchFamily="50" charset="-128"/>
                <a:ea typeface="HGP創英角ｺﾞｼｯｸUB" panose="020B0900000000000000" pitchFamily="50" charset="-128"/>
              </a:rPr>
              <a:t>水質の悪化などに伴い漁獲高は減少。</a:t>
            </a:r>
            <a:endParaRPr kumimoji="1" lang="en-US" altLang="ja-JP" sz="2400" dirty="0" smtClean="0">
              <a:solidFill>
                <a:schemeClr val="tx1"/>
              </a:solidFill>
              <a:latin typeface="HGP創英角ｺﾞｼｯｸUB" panose="020B0900000000000000" pitchFamily="50" charset="-128"/>
              <a:ea typeface="HGP創英角ｺﾞｼｯｸUB" panose="020B0900000000000000" pitchFamily="50" charset="-128"/>
            </a:endParaRPr>
          </a:p>
          <a:p>
            <a:pPr marL="0" indent="0">
              <a:buNone/>
            </a:pPr>
            <a:endParaRPr lang="en-US" altLang="ja-JP" sz="2400" dirty="0">
              <a:solidFill>
                <a:schemeClr val="tx1"/>
              </a:solidFill>
              <a:latin typeface="HGP創英角ｺﾞｼｯｸUB" panose="020B0900000000000000" pitchFamily="50" charset="-128"/>
              <a:ea typeface="HGP創英角ｺﾞｼｯｸUB" panose="020B0900000000000000" pitchFamily="50" charset="-128"/>
            </a:endParaRPr>
          </a:p>
          <a:p>
            <a:pPr marL="0" indent="0">
              <a:buNone/>
            </a:pPr>
            <a:r>
              <a:rPr kumimoji="1" lang="ja-JP" altLang="en-US" sz="2400" dirty="0" smtClean="0">
                <a:solidFill>
                  <a:schemeClr val="tx1"/>
                </a:solidFill>
                <a:latin typeface="HGP創英角ｺﾞｼｯｸUB" panose="020B0900000000000000" pitchFamily="50" charset="-128"/>
                <a:ea typeface="HGP創英角ｺﾞｼｯｸUB" panose="020B0900000000000000" pitchFamily="50" charset="-128"/>
              </a:rPr>
              <a:t>川エビ・はぜ類の漁獲高は全国</a:t>
            </a:r>
            <a:r>
              <a:rPr kumimoji="1" lang="en-US" altLang="ja-JP" sz="2400" dirty="0" smtClean="0">
                <a:solidFill>
                  <a:schemeClr val="tx1"/>
                </a:solidFill>
                <a:latin typeface="HGP創英角ｺﾞｼｯｸUB" panose="020B0900000000000000" pitchFamily="50" charset="-128"/>
                <a:ea typeface="HGP創英角ｺﾞｼｯｸUB" panose="020B0900000000000000" pitchFamily="50" charset="-128"/>
              </a:rPr>
              <a:t>1</a:t>
            </a:r>
            <a:r>
              <a:rPr kumimoji="1" lang="ja-JP" altLang="en-US" sz="2400" dirty="0" smtClean="0">
                <a:solidFill>
                  <a:schemeClr val="tx1"/>
                </a:solidFill>
                <a:latin typeface="HGP創英角ｺﾞｼｯｸUB" panose="020B0900000000000000" pitchFamily="50" charset="-128"/>
                <a:ea typeface="HGP創英角ｺﾞｼｯｸUB" panose="020B0900000000000000" pitchFamily="50" charset="-128"/>
              </a:rPr>
              <a:t>位である。</a:t>
            </a:r>
            <a:endParaRPr kumimoji="1" lang="ja-JP" altLang="en-US" sz="2400" dirty="0">
              <a:solidFill>
                <a:schemeClr val="tx1"/>
              </a:solidFill>
              <a:latin typeface="HGP創英角ｺﾞｼｯｸUB" panose="020B0900000000000000" pitchFamily="50" charset="-128"/>
              <a:ea typeface="HGP創英角ｺﾞｼｯｸUB" panose="020B0900000000000000" pitchFamily="50" charset="-128"/>
            </a:endParaRPr>
          </a:p>
        </p:txBody>
      </p:sp>
      <p:pic>
        <p:nvPicPr>
          <p:cNvPr id="11" name="図 10"/>
          <p:cNvPicPr>
            <a:picLocks noChangeAspect="1"/>
          </p:cNvPicPr>
          <p:nvPr/>
        </p:nvPicPr>
        <p:blipFill>
          <a:blip r:embed="rId3" cstate="print"/>
          <a:stretch>
            <a:fillRect/>
          </a:stretch>
        </p:blipFill>
        <p:spPr>
          <a:xfrm>
            <a:off x="399785" y="1997483"/>
            <a:ext cx="4376475" cy="4022530"/>
          </a:xfrm>
          <a:prstGeom prst="rect">
            <a:avLst/>
          </a:prstGeom>
        </p:spPr>
      </p:pic>
      <p:sp>
        <p:nvSpPr>
          <p:cNvPr id="12" name="テキスト ボックス 11"/>
          <p:cNvSpPr txBox="1"/>
          <p:nvPr/>
        </p:nvSpPr>
        <p:spPr>
          <a:xfrm>
            <a:off x="201463" y="1556104"/>
            <a:ext cx="3735830" cy="461665"/>
          </a:xfrm>
          <a:prstGeom prst="rect">
            <a:avLst/>
          </a:prstGeom>
          <a:noFill/>
          <a:ln>
            <a:solidFill>
              <a:schemeClr val="bg1"/>
            </a:solidFill>
          </a:ln>
        </p:spPr>
        <p:txBody>
          <a:bodyPr wrap="square" rtlCol="0">
            <a:spAutoFit/>
          </a:bodyPr>
          <a:lstStyle/>
          <a:p>
            <a:pPr algn="ctr"/>
            <a:r>
              <a:rPr lang="ja-JP" altLang="en-US" sz="2400" b="1" dirty="0" smtClean="0">
                <a:latin typeface="HGPｺﾞｼｯｸE" panose="020B0900000000000000" pitchFamily="50" charset="-128"/>
                <a:ea typeface="HGPｺﾞｼｯｸE" panose="020B0900000000000000" pitchFamily="50" charset="-128"/>
              </a:rPr>
              <a:t>霞ヶ浦の種類別の漁獲高</a:t>
            </a:r>
            <a:endParaRPr kumimoji="1" lang="ja-JP" altLang="en-US" sz="2400" b="1" dirty="0">
              <a:latin typeface="HGPｺﾞｼｯｸE" panose="020B0900000000000000" pitchFamily="50" charset="-128"/>
              <a:ea typeface="HGPｺﾞｼｯｸE" panose="020B0900000000000000" pitchFamily="50" charset="-128"/>
            </a:endParaRPr>
          </a:p>
        </p:txBody>
      </p:sp>
      <p:sp>
        <p:nvSpPr>
          <p:cNvPr id="3" name="右矢印 2"/>
          <p:cNvSpPr/>
          <p:nvPr/>
        </p:nvSpPr>
        <p:spPr>
          <a:xfrm rot="2760607">
            <a:off x="2042143" y="3683538"/>
            <a:ext cx="1556542" cy="5851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2436731" y="6165304"/>
            <a:ext cx="2088232" cy="276999"/>
          </a:xfrm>
          <a:prstGeom prst="rect">
            <a:avLst/>
          </a:prstGeom>
          <a:noFill/>
        </p:spPr>
        <p:txBody>
          <a:bodyPr wrap="square" rtlCol="0">
            <a:spAutoFit/>
          </a:bodyPr>
          <a:lstStyle/>
          <a:p>
            <a:r>
              <a:rPr kumimoji="1" lang="en-US" altLang="ja-JP" sz="1200" dirty="0" smtClean="0"/>
              <a:t>※</a:t>
            </a:r>
            <a:r>
              <a:rPr kumimoji="1" lang="ja-JP" altLang="en-US" sz="1200" dirty="0" smtClean="0"/>
              <a:t>出典：</a:t>
            </a:r>
            <a:r>
              <a:rPr kumimoji="1" lang="ja-JP" altLang="en-US" sz="1200" dirty="0" smtClean="0">
                <a:latin typeface="+mn-ea"/>
              </a:rPr>
              <a:t>北浦水産協議会</a:t>
            </a:r>
            <a:r>
              <a:rPr kumimoji="1" lang="en-US" altLang="ja-JP" sz="1200" dirty="0" smtClean="0">
                <a:latin typeface="+mn-ea"/>
              </a:rPr>
              <a:t>HP</a:t>
            </a:r>
            <a:endParaRPr kumimoji="1" lang="ja-JP" altLang="en-US" sz="1200" dirty="0"/>
          </a:p>
        </p:txBody>
      </p:sp>
    </p:spTree>
    <p:extLst>
      <p:ext uri="{BB962C8B-B14F-4D97-AF65-F5344CB8AC3E}">
        <p14:creationId xmlns:p14="http://schemas.microsoft.com/office/powerpoint/2010/main" xmlns="" val="38075305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195736" y="5085185"/>
            <a:ext cx="2304256" cy="936104"/>
          </a:xfrm>
        </p:spPr>
        <p:txBody>
          <a:bodyPr/>
          <a:lstStyle/>
          <a:p>
            <a:r>
              <a:rPr lang="ja-JP" altLang="en-US" dirty="0">
                <a:latin typeface="HGP創英角ﾎﾟｯﾌﾟ体" panose="040B0A00000000000000" pitchFamily="50" charset="-128"/>
                <a:ea typeface="HGP創英角ﾎﾟｯﾌﾟ体" panose="040B0A00000000000000" pitchFamily="50" charset="-128"/>
              </a:rPr>
              <a:t>景観</a:t>
            </a:r>
            <a:endParaRPr kumimoji="1" lang="ja-JP" altLang="en-US" dirty="0">
              <a:latin typeface="HGP創英角ﾎﾟｯﾌﾟ体" panose="040B0A00000000000000" pitchFamily="50" charset="-128"/>
              <a:ea typeface="HGP創英角ﾎﾟｯﾌﾟ体" panose="040B0A00000000000000" pitchFamily="50" charset="-128"/>
            </a:endParaRPr>
          </a:p>
        </p:txBody>
      </p:sp>
      <p:pic>
        <p:nvPicPr>
          <p:cNvPr id="5" name="図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83568" y="1045840"/>
            <a:ext cx="3657600" cy="2743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図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716016" y="260648"/>
            <a:ext cx="3600400" cy="27003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図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860032" y="3789040"/>
            <a:ext cx="3558429" cy="23658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5928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188640"/>
            <a:ext cx="1658145" cy="587152"/>
          </a:xfrm>
        </p:spPr>
        <p:txBody>
          <a:bodyPr>
            <a:noAutofit/>
          </a:bodyPr>
          <a:lstStyle/>
          <a:p>
            <a:r>
              <a:rPr lang="ja-JP" altLang="en-US" dirty="0">
                <a:latin typeface="HGPｺﾞｼｯｸE" panose="020B0900000000000000" pitchFamily="50" charset="-128"/>
                <a:ea typeface="HGPｺﾞｼｯｸE" panose="020B0900000000000000" pitchFamily="50" charset="-128"/>
              </a:rPr>
              <a:t>景観</a:t>
            </a:r>
            <a:endParaRPr kumimoji="1" lang="ja-JP" altLang="en-US" dirty="0">
              <a:latin typeface="HGPｺﾞｼｯｸE" panose="020B0900000000000000" pitchFamily="50" charset="-128"/>
              <a:ea typeface="HGPｺﾞｼｯｸE" panose="020B0900000000000000" pitchFamily="50" charset="-128"/>
            </a:endParaRPr>
          </a:p>
        </p:txBody>
      </p:sp>
      <p:graphicFrame>
        <p:nvGraphicFramePr>
          <p:cNvPr id="4" name="グラフ 3"/>
          <p:cNvGraphicFramePr>
            <a:graphicFrameLocks/>
          </p:cNvGraphicFramePr>
          <p:nvPr>
            <p:extLst>
              <p:ext uri="{D42A27DB-BD31-4B8C-83A1-F6EECF244321}">
                <p14:modId xmlns:p14="http://schemas.microsoft.com/office/powerpoint/2010/main" xmlns="" val="4242498397"/>
              </p:ext>
            </p:extLst>
          </p:nvPr>
        </p:nvGraphicFramePr>
        <p:xfrm>
          <a:off x="4118222" y="980728"/>
          <a:ext cx="4788024" cy="566653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グラフ 4"/>
          <p:cNvGraphicFramePr>
            <a:graphicFrameLocks/>
          </p:cNvGraphicFramePr>
          <p:nvPr>
            <p:extLst>
              <p:ext uri="{D42A27DB-BD31-4B8C-83A1-F6EECF244321}">
                <p14:modId xmlns:p14="http://schemas.microsoft.com/office/powerpoint/2010/main" xmlns="" val="3421882258"/>
              </p:ext>
            </p:extLst>
          </p:nvPr>
        </p:nvGraphicFramePr>
        <p:xfrm>
          <a:off x="-252536" y="980728"/>
          <a:ext cx="4867276" cy="5654438"/>
        </p:xfrm>
        <a:graphic>
          <a:graphicData uri="http://schemas.openxmlformats.org/drawingml/2006/chart">
            <c:chart xmlns:c="http://schemas.openxmlformats.org/drawingml/2006/chart" xmlns:r="http://schemas.openxmlformats.org/officeDocument/2006/relationships" r:id="rId3"/>
          </a:graphicData>
        </a:graphic>
      </p:graphicFrame>
      <p:sp>
        <p:nvSpPr>
          <p:cNvPr id="6" name="フローチャート: 代替処理 5"/>
          <p:cNvSpPr/>
          <p:nvPr/>
        </p:nvSpPr>
        <p:spPr>
          <a:xfrm>
            <a:off x="4716016" y="3573016"/>
            <a:ext cx="3312368" cy="1489528"/>
          </a:xfrm>
          <a:prstGeom prst="flowChartAlternateProcess">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smtClean="0"/>
              <a:t>市民の約</a:t>
            </a:r>
            <a:r>
              <a:rPr lang="en-US" altLang="ja-JP" sz="2400" b="1" dirty="0" smtClean="0">
                <a:latin typeface="+mn-ea"/>
              </a:rPr>
              <a:t>9</a:t>
            </a:r>
            <a:r>
              <a:rPr lang="en-US" altLang="ja-JP" sz="2400" b="1" dirty="0">
                <a:latin typeface="+mn-ea"/>
              </a:rPr>
              <a:t>2</a:t>
            </a:r>
            <a:r>
              <a:rPr lang="ja-JP" altLang="en-US" sz="2400" b="1" dirty="0" smtClean="0"/>
              <a:t>％が</a:t>
            </a:r>
            <a:r>
              <a:rPr lang="ja-JP" altLang="en-US" sz="2400" b="1" dirty="0"/>
              <a:t>問題</a:t>
            </a:r>
            <a:r>
              <a:rPr lang="ja-JP" altLang="en-US" sz="2400" b="1" dirty="0" smtClean="0"/>
              <a:t>だと考えている</a:t>
            </a:r>
            <a:endParaRPr kumimoji="1" lang="ja-JP" altLang="en-US" sz="2400" b="1" dirty="0"/>
          </a:p>
        </p:txBody>
      </p:sp>
      <p:sp>
        <p:nvSpPr>
          <p:cNvPr id="7" name="フローチャート: 代替処理 6"/>
          <p:cNvSpPr/>
          <p:nvPr/>
        </p:nvSpPr>
        <p:spPr>
          <a:xfrm>
            <a:off x="611560" y="3573016"/>
            <a:ext cx="3168352" cy="1489528"/>
          </a:xfrm>
          <a:prstGeom prst="flowChartAlternateProcess">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smtClean="0"/>
              <a:t>市民の約</a:t>
            </a:r>
            <a:r>
              <a:rPr lang="en-US" altLang="ja-JP" sz="2400" b="1" dirty="0" smtClean="0"/>
              <a:t>69</a:t>
            </a:r>
            <a:r>
              <a:rPr lang="ja-JP" altLang="en-US" sz="2400" b="1" dirty="0" smtClean="0"/>
              <a:t>％が</a:t>
            </a:r>
            <a:r>
              <a:rPr lang="ja-JP" altLang="en-US" sz="2400" b="1" dirty="0"/>
              <a:t>問題</a:t>
            </a:r>
            <a:r>
              <a:rPr lang="ja-JP" altLang="en-US" sz="2400" b="1" dirty="0" smtClean="0"/>
              <a:t>だと考えている</a:t>
            </a:r>
            <a:endParaRPr kumimoji="1" lang="ja-JP" altLang="en-US" sz="2400" b="1" dirty="0"/>
          </a:p>
        </p:txBody>
      </p:sp>
      <p:sp>
        <p:nvSpPr>
          <p:cNvPr id="8" name="フローチャート: 代替処理 7"/>
          <p:cNvSpPr/>
          <p:nvPr/>
        </p:nvSpPr>
        <p:spPr>
          <a:xfrm>
            <a:off x="467544" y="2780928"/>
            <a:ext cx="8280920" cy="2952328"/>
          </a:xfrm>
          <a:prstGeom prst="flowChartAlternateProcess">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smtClean="0">
                <a:solidFill>
                  <a:schemeClr val="tx1"/>
                </a:solidFill>
                <a:latin typeface="HGPｺﾞｼｯｸE" panose="020B0900000000000000" pitchFamily="50" charset="-128"/>
                <a:ea typeface="HGPｺﾞｼｯｸE" panose="020B0900000000000000" pitchFamily="50" charset="-128"/>
              </a:rPr>
              <a:t>多くの市民が</a:t>
            </a:r>
            <a:endParaRPr lang="en-US" altLang="ja-JP" sz="3600" dirty="0" smtClean="0">
              <a:solidFill>
                <a:schemeClr val="tx1"/>
              </a:solidFill>
              <a:latin typeface="HGPｺﾞｼｯｸE" panose="020B0900000000000000" pitchFamily="50" charset="-128"/>
              <a:ea typeface="HGPｺﾞｼｯｸE" panose="020B0900000000000000" pitchFamily="50" charset="-128"/>
            </a:endParaRPr>
          </a:p>
          <a:p>
            <a:pPr algn="ctr"/>
            <a:r>
              <a:rPr lang="ja-JP" altLang="en-US" sz="3600" dirty="0" smtClean="0">
                <a:solidFill>
                  <a:schemeClr val="tx1"/>
                </a:solidFill>
                <a:latin typeface="HGPｺﾞｼｯｸE" panose="020B0900000000000000" pitchFamily="50" charset="-128"/>
                <a:ea typeface="HGPｺﾞｼｯｸE" panose="020B0900000000000000" pitchFamily="50" charset="-128"/>
              </a:rPr>
              <a:t>街並みに問題があると感じている！</a:t>
            </a:r>
            <a:endParaRPr lang="en-US" altLang="ja-JP" sz="3600" dirty="0">
              <a:solidFill>
                <a:schemeClr val="tx1"/>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xmlns="" val="157422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BEBA8EAE-BF5A-486C-A8C5-ECC9F3942E4B}">
                <a14:imgProps xmlns:a14="http://schemas.microsoft.com/office/drawing/2010/main" xmlns="">
                  <a14:imgLayer r:embed="rId3">
                    <a14:imgEffect>
                      <a14:artisticChalkSketch/>
                    </a14:imgEffect>
                  </a14:imgLayer>
                </a14:imgProps>
              </a:ext>
              <a:ext uri="{28A0092B-C50C-407E-A947-70E740481C1C}">
                <a14:useLocalDpi xmlns:a14="http://schemas.microsoft.com/office/drawing/2010/main" xmlns="" val="0"/>
              </a:ext>
            </a:extLst>
          </a:blip>
          <a:stretch>
            <a:fillRect/>
          </a:stretch>
        </p:blipFill>
        <p:spPr>
          <a:xfrm>
            <a:off x="4355976" y="3438152"/>
            <a:ext cx="4608512" cy="3275832"/>
          </a:xfrm>
          <a:prstGeom prst="rect">
            <a:avLst/>
          </a:prstGeom>
          <a:ln>
            <a:noFill/>
          </a:ln>
          <a:effectLst>
            <a:softEdge rad="112500"/>
          </a:effectLst>
        </p:spPr>
      </p:pic>
      <p:sp>
        <p:nvSpPr>
          <p:cNvPr id="2" name="タイトル 1"/>
          <p:cNvSpPr>
            <a:spLocks noGrp="1"/>
          </p:cNvSpPr>
          <p:nvPr>
            <p:ph type="ctrTitle"/>
          </p:nvPr>
        </p:nvSpPr>
        <p:spPr>
          <a:xfrm>
            <a:off x="6693236" y="2708920"/>
            <a:ext cx="1579712" cy="1026840"/>
          </a:xfrm>
        </p:spPr>
        <p:txBody>
          <a:bodyPr/>
          <a:lstStyle/>
          <a:p>
            <a:r>
              <a:rPr kumimoji="1" lang="ja-JP" altLang="en-US" dirty="0" smtClean="0">
                <a:latin typeface="HGP創英角ﾎﾟｯﾌﾟ体" panose="040B0A00000000000000" pitchFamily="50" charset="-128"/>
                <a:ea typeface="HGP創英角ﾎﾟｯﾌﾟ体" panose="040B0A00000000000000" pitchFamily="50" charset="-128"/>
              </a:rPr>
              <a:t>課題</a:t>
            </a:r>
            <a:endParaRPr kumimoji="1" lang="ja-JP" altLang="en-US" dirty="0">
              <a:latin typeface="HGP創英角ﾎﾟｯﾌﾟ体" panose="040B0A00000000000000" pitchFamily="50" charset="-128"/>
              <a:ea typeface="HGP創英角ﾎﾟｯﾌﾟ体" panose="040B0A00000000000000" pitchFamily="50" charset="-128"/>
            </a:endParaRPr>
          </a:p>
        </p:txBody>
      </p:sp>
      <p:pic>
        <p:nvPicPr>
          <p:cNvPr id="5" name="図 4"/>
          <p:cNvPicPr>
            <a:picLocks noChangeAspect="1"/>
          </p:cNvPicPr>
          <p:nvPr/>
        </p:nvPicPr>
        <p:blipFill>
          <a:blip r:embed="rId4" cstate="print">
            <a:extLst>
              <a:ext uri="{BEBA8EAE-BF5A-486C-A8C5-ECC9F3942E4B}">
                <a14:imgProps xmlns:a14="http://schemas.microsoft.com/office/drawing/2010/main" xmlns="">
                  <a14:imgLayer r:embed="rId5">
                    <a14:imgEffect>
                      <a14:artisticChalkSketch/>
                    </a14:imgEffect>
                  </a14:imgLayer>
                </a14:imgProps>
              </a:ext>
              <a:ext uri="{28A0092B-C50C-407E-A947-70E740481C1C}">
                <a14:useLocalDpi xmlns:a14="http://schemas.microsoft.com/office/drawing/2010/main" xmlns="" val="0"/>
              </a:ext>
            </a:extLst>
          </a:blip>
          <a:stretch>
            <a:fillRect/>
          </a:stretch>
        </p:blipFill>
        <p:spPr>
          <a:xfrm>
            <a:off x="107504" y="332656"/>
            <a:ext cx="4422142" cy="3321520"/>
          </a:xfrm>
          <a:prstGeom prst="rect">
            <a:avLst/>
          </a:prstGeom>
          <a:ln>
            <a:noFill/>
          </a:ln>
          <a:effectLst>
            <a:softEdge rad="112500"/>
          </a:effectLst>
        </p:spPr>
      </p:pic>
    </p:spTree>
    <p:extLst>
      <p:ext uri="{BB962C8B-B14F-4D97-AF65-F5344CB8AC3E}">
        <p14:creationId xmlns:p14="http://schemas.microsoft.com/office/powerpoint/2010/main" xmlns="" val="761570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6" presetClass="entr" presetSubtype="16"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60648"/>
            <a:ext cx="6275040" cy="720080"/>
          </a:xfrm>
        </p:spPr>
        <p:txBody>
          <a:bodyPr>
            <a:normAutofit/>
          </a:bodyPr>
          <a:lstStyle/>
          <a:p>
            <a:r>
              <a:rPr kumimoji="1" lang="ja-JP" altLang="en-US" sz="4000" dirty="0" smtClean="0">
                <a:latin typeface="HGP創英角ﾎﾟｯﾌﾟ体" panose="040B0A00000000000000" pitchFamily="50" charset="-128"/>
                <a:ea typeface="HGP創英角ﾎﾟｯﾌﾟ体" panose="040B0A00000000000000" pitchFamily="50" charset="-128"/>
              </a:rPr>
              <a:t>課題</a:t>
            </a:r>
            <a:endParaRPr kumimoji="1" lang="ja-JP" altLang="en-US" sz="4000" dirty="0">
              <a:latin typeface="HGP創英角ﾎﾟｯﾌﾟ体" panose="040B0A00000000000000" pitchFamily="50" charset="-128"/>
              <a:ea typeface="HGP創英角ﾎﾟｯﾌﾟ体" panose="040B0A00000000000000" pitchFamily="50" charset="-128"/>
            </a:endParaRPr>
          </a:p>
        </p:txBody>
      </p:sp>
      <p:sp>
        <p:nvSpPr>
          <p:cNvPr id="3" name="コンテンツ プレースホルダー 2"/>
          <p:cNvSpPr>
            <a:spLocks noGrp="1"/>
          </p:cNvSpPr>
          <p:nvPr>
            <p:ph idx="1"/>
          </p:nvPr>
        </p:nvSpPr>
        <p:spPr>
          <a:xfrm>
            <a:off x="457200" y="980728"/>
            <a:ext cx="8507288" cy="5976664"/>
          </a:xfrm>
          <a:ln>
            <a:noFill/>
          </a:ln>
        </p:spPr>
        <p:txBody>
          <a:bodyPr>
            <a:normAutofit lnSpcReduction="10000"/>
          </a:bodyPr>
          <a:lstStyle/>
          <a:p>
            <a:pPr marL="0" indent="0">
              <a:buNone/>
            </a:pPr>
            <a:r>
              <a:rPr kumimoji="1" lang="ja-JP" altLang="en-US" sz="2800" b="1" dirty="0" smtClean="0">
                <a:solidFill>
                  <a:srgbClr val="FF0000"/>
                </a:solidFill>
                <a:latin typeface="HGP創英角ﾎﾟｯﾌﾟ体" panose="040B0A00000000000000" pitchFamily="50" charset="-128"/>
                <a:ea typeface="HGP創英角ﾎﾟｯﾌﾟ体" panose="040B0A00000000000000" pitchFamily="50" charset="-128"/>
              </a:rPr>
              <a:t>観光</a:t>
            </a:r>
            <a:endParaRPr kumimoji="1" lang="en-US" altLang="ja-JP" sz="2800" b="1" dirty="0" smtClean="0">
              <a:solidFill>
                <a:srgbClr val="FF0000"/>
              </a:solidFill>
              <a:latin typeface="HGP創英角ﾎﾟｯﾌﾟ体" panose="040B0A00000000000000" pitchFamily="50" charset="-128"/>
              <a:ea typeface="HGP創英角ﾎﾟｯﾌﾟ体" panose="040B0A00000000000000" pitchFamily="50" charset="-128"/>
            </a:endParaRPr>
          </a:p>
          <a:p>
            <a:pPr marL="0" indent="0">
              <a:buNone/>
            </a:pPr>
            <a:r>
              <a:rPr lang="ja-JP" altLang="en-US" sz="2800" dirty="0" smtClean="0">
                <a:solidFill>
                  <a:schemeClr val="tx1"/>
                </a:solidFill>
              </a:rPr>
              <a:t>・来訪者の約</a:t>
            </a:r>
            <a:r>
              <a:rPr lang="en-US" altLang="ja-JP" sz="2800" dirty="0" smtClean="0">
                <a:solidFill>
                  <a:schemeClr val="tx1"/>
                </a:solidFill>
                <a:latin typeface="+mn-ea"/>
              </a:rPr>
              <a:t>6</a:t>
            </a:r>
            <a:r>
              <a:rPr lang="ja-JP" altLang="en-US" sz="2800" dirty="0" smtClean="0">
                <a:solidFill>
                  <a:schemeClr val="tx1"/>
                </a:solidFill>
                <a:latin typeface="+mn-ea"/>
              </a:rPr>
              <a:t>～</a:t>
            </a:r>
            <a:r>
              <a:rPr lang="en-US" altLang="ja-JP" sz="2800" dirty="0" smtClean="0">
                <a:solidFill>
                  <a:schemeClr val="tx1"/>
                </a:solidFill>
                <a:latin typeface="+mn-ea"/>
              </a:rPr>
              <a:t>7</a:t>
            </a:r>
            <a:r>
              <a:rPr lang="ja-JP" altLang="en-US" sz="2800" dirty="0" smtClean="0">
                <a:solidFill>
                  <a:schemeClr val="tx1"/>
                </a:solidFill>
              </a:rPr>
              <a:t>割をイベント観光客が占めている。そのイベント観光客もほとんどが土浦花火競技大会によるものである。</a:t>
            </a:r>
            <a:endParaRPr lang="en-US" altLang="ja-JP" sz="2800" dirty="0" smtClean="0">
              <a:solidFill>
                <a:schemeClr val="tx1"/>
              </a:solidFill>
            </a:endParaRPr>
          </a:p>
          <a:p>
            <a:pPr marL="0" indent="0">
              <a:buNone/>
            </a:pPr>
            <a:r>
              <a:rPr lang="ja-JP" altLang="en-US" sz="2800" dirty="0" smtClean="0">
                <a:solidFill>
                  <a:srgbClr val="92D050"/>
                </a:solidFill>
                <a:latin typeface="HGP創英角ﾎﾟｯﾌﾟ体" panose="040B0A00000000000000" pitchFamily="50" charset="-128"/>
                <a:ea typeface="HGP創英角ﾎﾟｯﾌﾟ体" panose="040B0A00000000000000" pitchFamily="50" charset="-128"/>
              </a:rPr>
              <a:t>交通</a:t>
            </a:r>
            <a:endParaRPr lang="en-US" altLang="ja-JP" sz="2800" dirty="0" smtClean="0">
              <a:solidFill>
                <a:srgbClr val="92D050"/>
              </a:solidFill>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sz="2800" dirty="0" smtClean="0">
                <a:solidFill>
                  <a:schemeClr val="tx1"/>
                </a:solidFill>
              </a:rPr>
              <a:t>・観光客の</a:t>
            </a:r>
            <a:r>
              <a:rPr kumimoji="1" lang="ja-JP" altLang="en-US" sz="2800" dirty="0" smtClean="0">
                <a:solidFill>
                  <a:schemeClr val="tx1"/>
                </a:solidFill>
                <a:latin typeface="+mn-ea"/>
              </a:rPr>
              <a:t>約</a:t>
            </a:r>
            <a:r>
              <a:rPr kumimoji="1" lang="en-US" altLang="ja-JP" sz="2800" dirty="0" smtClean="0">
                <a:solidFill>
                  <a:schemeClr val="tx1"/>
                </a:solidFill>
                <a:latin typeface="+mn-ea"/>
              </a:rPr>
              <a:t>8</a:t>
            </a:r>
            <a:r>
              <a:rPr kumimoji="1" lang="ja-JP" altLang="en-US" sz="2800" dirty="0" smtClean="0">
                <a:solidFill>
                  <a:schemeClr val="tx1"/>
                </a:solidFill>
                <a:latin typeface="+mn-ea"/>
              </a:rPr>
              <a:t>割</a:t>
            </a:r>
            <a:r>
              <a:rPr kumimoji="1" lang="ja-JP" altLang="en-US" sz="2800" dirty="0" smtClean="0">
                <a:solidFill>
                  <a:schemeClr val="tx1"/>
                </a:solidFill>
              </a:rPr>
              <a:t>が自動車で訪れている。</a:t>
            </a:r>
            <a:endParaRPr kumimoji="1" lang="en-US" altLang="ja-JP" sz="2800" dirty="0" smtClean="0">
              <a:solidFill>
                <a:schemeClr val="tx1"/>
              </a:solidFill>
            </a:endParaRPr>
          </a:p>
          <a:p>
            <a:pPr marL="0" indent="0">
              <a:buNone/>
            </a:pPr>
            <a:r>
              <a:rPr lang="ja-JP" altLang="en-US" sz="2800" dirty="0" smtClean="0">
                <a:solidFill>
                  <a:schemeClr val="tx1"/>
                </a:solidFill>
              </a:rPr>
              <a:t>・公共交通機関の利用者が減少している。</a:t>
            </a:r>
            <a:endParaRPr kumimoji="1" lang="en-US" altLang="ja-JP" sz="2800" dirty="0" smtClean="0">
              <a:solidFill>
                <a:schemeClr val="tx1"/>
              </a:solidFill>
            </a:endParaRPr>
          </a:p>
          <a:p>
            <a:pPr marL="0" indent="0">
              <a:buNone/>
            </a:pPr>
            <a:r>
              <a:rPr lang="ja-JP" altLang="en-US" sz="2800" dirty="0" smtClean="0">
                <a:solidFill>
                  <a:srgbClr val="00B0F0"/>
                </a:solidFill>
                <a:latin typeface="HGP創英角ﾎﾟｯﾌﾟ体" panose="040B0A00000000000000" pitchFamily="50" charset="-128"/>
                <a:ea typeface="HGP創英角ﾎﾟｯﾌﾟ体" panose="040B0A00000000000000" pitchFamily="50" charset="-128"/>
              </a:rPr>
              <a:t>産業</a:t>
            </a:r>
            <a:endParaRPr lang="en-US" altLang="ja-JP" sz="2800" dirty="0" smtClean="0">
              <a:solidFill>
                <a:srgbClr val="00B0F0"/>
              </a:solidFill>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sz="2800" dirty="0" smtClean="0">
                <a:solidFill>
                  <a:schemeClr val="tx1"/>
                </a:solidFill>
              </a:rPr>
              <a:t>・市中心部の商業力が落ちている。</a:t>
            </a:r>
            <a:endParaRPr kumimoji="1" lang="en-US" altLang="ja-JP" sz="2800" dirty="0" smtClean="0">
              <a:solidFill>
                <a:schemeClr val="tx1"/>
              </a:solidFill>
            </a:endParaRPr>
          </a:p>
          <a:p>
            <a:pPr marL="0" indent="0">
              <a:buNone/>
            </a:pPr>
            <a:r>
              <a:rPr lang="ja-JP" altLang="en-US" sz="2800" dirty="0" smtClean="0">
                <a:solidFill>
                  <a:schemeClr val="tx1"/>
                </a:solidFill>
              </a:rPr>
              <a:t>・水産資源として「霞ヶ浦」を</a:t>
            </a:r>
            <a:r>
              <a:rPr lang="ja-JP" altLang="en-US" sz="2800" dirty="0">
                <a:solidFill>
                  <a:schemeClr val="tx1"/>
                </a:solidFill>
              </a:rPr>
              <a:t>活</a:t>
            </a:r>
            <a:r>
              <a:rPr lang="ja-JP" altLang="en-US" sz="2800" dirty="0" smtClean="0">
                <a:solidFill>
                  <a:schemeClr val="tx1"/>
                </a:solidFill>
              </a:rPr>
              <a:t>かせていない。</a:t>
            </a:r>
            <a:endParaRPr lang="en-US" altLang="ja-JP" sz="2800" dirty="0" smtClean="0">
              <a:solidFill>
                <a:schemeClr val="tx1"/>
              </a:solidFill>
            </a:endParaRPr>
          </a:p>
          <a:p>
            <a:pPr marL="0" indent="0">
              <a:buNone/>
            </a:pPr>
            <a:r>
              <a:rPr lang="ja-JP" altLang="en-US" sz="2800" dirty="0" smtClean="0">
                <a:solidFill>
                  <a:srgbClr val="00B050"/>
                </a:solidFill>
                <a:latin typeface="HGP創英角ﾎﾟｯﾌﾟ体" panose="040B0A00000000000000" pitchFamily="50" charset="-128"/>
                <a:ea typeface="HGP創英角ﾎﾟｯﾌﾟ体" panose="040B0A00000000000000" pitchFamily="50" charset="-128"/>
              </a:rPr>
              <a:t>景観</a:t>
            </a:r>
            <a:endParaRPr kumimoji="1" lang="en-US" altLang="ja-JP" sz="2800" dirty="0" smtClean="0">
              <a:solidFill>
                <a:srgbClr val="00B050"/>
              </a:solidFill>
              <a:latin typeface="HGP創英角ﾎﾟｯﾌﾟ体" panose="040B0A00000000000000" pitchFamily="50" charset="-128"/>
              <a:ea typeface="HGP創英角ﾎﾟｯﾌﾟ体" panose="040B0A00000000000000" pitchFamily="50" charset="-128"/>
            </a:endParaRPr>
          </a:p>
          <a:p>
            <a:pPr marL="0" indent="0">
              <a:buNone/>
            </a:pPr>
            <a:r>
              <a:rPr lang="ja-JP" altLang="en-US" sz="2800" dirty="0" smtClean="0">
                <a:solidFill>
                  <a:schemeClr val="tx1"/>
                </a:solidFill>
              </a:rPr>
              <a:t>・街並みの統一感が欠けている。</a:t>
            </a:r>
            <a:endParaRPr kumimoji="1" lang="en-US" altLang="ja-JP" sz="2800" dirty="0" smtClean="0">
              <a:solidFill>
                <a:schemeClr val="tx1"/>
              </a:solidFill>
            </a:endParaRPr>
          </a:p>
        </p:txBody>
      </p:sp>
    </p:spTree>
    <p:extLst>
      <p:ext uri="{BB962C8B-B14F-4D97-AF65-F5344CB8AC3E}">
        <p14:creationId xmlns:p14="http://schemas.microsoft.com/office/powerpoint/2010/main" xmlns="" val="1282352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05836"/>
            <a:ext cx="8229600" cy="907504"/>
          </a:xfrm>
        </p:spPr>
        <p:txBody>
          <a:bodyPr/>
          <a:lstStyle/>
          <a:p>
            <a:r>
              <a:rPr kumimoji="1" lang="ja-JP" altLang="en-US" dirty="0" smtClean="0">
                <a:latin typeface="HG創英角ﾎﾟｯﾌﾟ体" panose="040B0A09000000000000" pitchFamily="49" charset="-128"/>
                <a:ea typeface="HG創英角ﾎﾟｯﾌﾟ体" panose="040B0A09000000000000" pitchFamily="49" charset="-128"/>
              </a:rPr>
              <a:t>フローチャート</a:t>
            </a:r>
            <a:endParaRPr kumimoji="1" lang="ja-JP" altLang="en-US" dirty="0">
              <a:latin typeface="HG創英角ﾎﾟｯﾌﾟ体" panose="040B0A09000000000000" pitchFamily="49" charset="-128"/>
              <a:ea typeface="HG創英角ﾎﾟｯﾌﾟ体" panose="040B0A09000000000000" pitchFamily="49" charset="-128"/>
            </a:endParaRPr>
          </a:p>
        </p:txBody>
      </p:sp>
      <p:graphicFrame>
        <p:nvGraphicFramePr>
          <p:cNvPr id="4" name="コンテンツ プレースホルダー 3"/>
          <p:cNvGraphicFramePr>
            <a:graphicFrameLocks noGrp="1"/>
          </p:cNvGraphicFramePr>
          <p:nvPr>
            <p:ph idx="1"/>
            <p:extLst/>
          </p:nvPr>
        </p:nvGraphicFramePr>
        <p:xfrm>
          <a:off x="-324544" y="1484784"/>
          <a:ext cx="8856984" cy="4997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角丸四角形 7"/>
          <p:cNvSpPr/>
          <p:nvPr/>
        </p:nvSpPr>
        <p:spPr>
          <a:xfrm>
            <a:off x="7784788" y="1772816"/>
            <a:ext cx="1008112" cy="4824536"/>
          </a:xfrm>
          <a:prstGeom prst="round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dirty="0" smtClean="0"/>
              <a:t>提案</a:t>
            </a:r>
            <a:endParaRPr kumimoji="1" lang="ja-JP" altLang="en-US" sz="5400" dirty="0"/>
          </a:p>
        </p:txBody>
      </p:sp>
      <p:sp>
        <p:nvSpPr>
          <p:cNvPr id="7" name="右矢印 6"/>
          <p:cNvSpPr/>
          <p:nvPr/>
        </p:nvSpPr>
        <p:spPr>
          <a:xfrm>
            <a:off x="5413878" y="3726744"/>
            <a:ext cx="432048" cy="91668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角丸四角形 8"/>
          <p:cNvSpPr/>
          <p:nvPr/>
        </p:nvSpPr>
        <p:spPr>
          <a:xfrm>
            <a:off x="6012160" y="1772816"/>
            <a:ext cx="1008112" cy="4824536"/>
          </a:xfrm>
          <a:prstGeom prst="round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dirty="0" smtClean="0"/>
              <a:t>課題</a:t>
            </a:r>
            <a:endParaRPr kumimoji="1" lang="ja-JP" altLang="en-US" sz="5400" dirty="0"/>
          </a:p>
        </p:txBody>
      </p:sp>
      <p:sp>
        <p:nvSpPr>
          <p:cNvPr id="10" name="右矢印 9"/>
          <p:cNvSpPr/>
          <p:nvPr/>
        </p:nvSpPr>
        <p:spPr>
          <a:xfrm>
            <a:off x="7186506" y="3726744"/>
            <a:ext cx="432048" cy="91668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角丸四角形 10"/>
          <p:cNvSpPr/>
          <p:nvPr/>
        </p:nvSpPr>
        <p:spPr>
          <a:xfrm>
            <a:off x="4067944" y="1795466"/>
            <a:ext cx="1008112" cy="4824536"/>
          </a:xfrm>
          <a:prstGeom prst="round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5400" dirty="0" smtClean="0"/>
              <a:t>現状</a:t>
            </a:r>
            <a:r>
              <a:rPr lang="ja-JP" altLang="en-US" sz="5400" dirty="0"/>
              <a:t>把握</a:t>
            </a:r>
            <a:endParaRPr kumimoji="1" lang="ja-JP" altLang="en-US" sz="5400" dirty="0"/>
          </a:p>
        </p:txBody>
      </p:sp>
      <p:sp>
        <p:nvSpPr>
          <p:cNvPr id="12" name="円/楕円 11"/>
          <p:cNvSpPr/>
          <p:nvPr/>
        </p:nvSpPr>
        <p:spPr>
          <a:xfrm>
            <a:off x="1508574" y="979670"/>
            <a:ext cx="1656184" cy="1235721"/>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kumimoji="1" lang="ja-JP" altLang="en-US" sz="2800" dirty="0" smtClean="0"/>
              <a:t>観光</a:t>
            </a:r>
            <a:endParaRPr kumimoji="1" lang="ja-JP" altLang="en-US" sz="2800" dirty="0"/>
          </a:p>
        </p:txBody>
      </p:sp>
      <p:sp>
        <p:nvSpPr>
          <p:cNvPr id="13" name="円/楕円 12"/>
          <p:cNvSpPr/>
          <p:nvPr/>
        </p:nvSpPr>
        <p:spPr>
          <a:xfrm>
            <a:off x="159967" y="2371364"/>
            <a:ext cx="1656184" cy="1235721"/>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kumimoji="1" lang="ja-JP" altLang="en-US" sz="2800" dirty="0" smtClean="0"/>
              <a:t>交通</a:t>
            </a:r>
            <a:endParaRPr kumimoji="1" lang="ja-JP" altLang="en-US" sz="2800" dirty="0"/>
          </a:p>
        </p:txBody>
      </p:sp>
      <p:sp>
        <p:nvSpPr>
          <p:cNvPr id="14" name="円/楕円 13"/>
          <p:cNvSpPr/>
          <p:nvPr/>
        </p:nvSpPr>
        <p:spPr>
          <a:xfrm>
            <a:off x="159967" y="4025563"/>
            <a:ext cx="1656184" cy="1235721"/>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kumimoji="1" lang="ja-JP" altLang="en-US" sz="2800" dirty="0" smtClean="0"/>
              <a:t>産業</a:t>
            </a:r>
            <a:endParaRPr kumimoji="1" lang="ja-JP" altLang="en-US" sz="2800" dirty="0"/>
          </a:p>
        </p:txBody>
      </p:sp>
      <p:sp>
        <p:nvSpPr>
          <p:cNvPr id="15" name="円/楕円 14"/>
          <p:cNvSpPr/>
          <p:nvPr/>
        </p:nvSpPr>
        <p:spPr>
          <a:xfrm>
            <a:off x="1490869" y="5384281"/>
            <a:ext cx="1656184" cy="1235721"/>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kumimoji="1" lang="ja-JP" altLang="en-US" sz="2400" dirty="0" smtClean="0"/>
              <a:t>街並み</a:t>
            </a:r>
            <a:endParaRPr kumimoji="1" lang="ja-JP" altLang="en-US" sz="2400" dirty="0"/>
          </a:p>
        </p:txBody>
      </p:sp>
      <p:cxnSp>
        <p:nvCxnSpPr>
          <p:cNvPr id="17" name="直線コネクタ 16"/>
          <p:cNvCxnSpPr>
            <a:endCxn id="11" idx="1"/>
          </p:cNvCxnSpPr>
          <p:nvPr/>
        </p:nvCxnSpPr>
        <p:spPr>
          <a:xfrm>
            <a:off x="3164758" y="1628800"/>
            <a:ext cx="903186" cy="25789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線コネクタ 18"/>
          <p:cNvCxnSpPr>
            <a:endCxn id="11" idx="1"/>
          </p:cNvCxnSpPr>
          <p:nvPr/>
        </p:nvCxnSpPr>
        <p:spPr>
          <a:xfrm>
            <a:off x="1816151" y="2924944"/>
            <a:ext cx="2251793" cy="128279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flipV="1">
            <a:off x="1816151" y="4207734"/>
            <a:ext cx="2251793" cy="43569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直線コネクタ 25"/>
          <p:cNvCxnSpPr>
            <a:stCxn id="15" idx="6"/>
          </p:cNvCxnSpPr>
          <p:nvPr/>
        </p:nvCxnSpPr>
        <p:spPr>
          <a:xfrm flipV="1">
            <a:off x="3147053" y="4207734"/>
            <a:ext cx="920891" cy="179440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145613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21190055">
            <a:off x="6052558" y="2485501"/>
            <a:ext cx="2393911" cy="1592426"/>
          </a:xfrm>
          <a:prstGeom prst="rect">
            <a:avLst/>
          </a:prstGeom>
          <a:ln>
            <a:noFill/>
          </a:ln>
          <a:effectLst>
            <a:softEdge rad="112500"/>
          </a:effectLst>
        </p:spPr>
      </p:pic>
      <p:sp>
        <p:nvSpPr>
          <p:cNvPr id="2" name="タイトル 1"/>
          <p:cNvSpPr>
            <a:spLocks noGrp="1"/>
          </p:cNvSpPr>
          <p:nvPr>
            <p:ph type="title"/>
          </p:nvPr>
        </p:nvSpPr>
        <p:spPr>
          <a:xfrm>
            <a:off x="323528" y="260648"/>
            <a:ext cx="1802161" cy="731168"/>
          </a:xfrm>
        </p:spPr>
        <p:txBody>
          <a:bodyPr>
            <a:noAutofit/>
          </a:bodyPr>
          <a:lstStyle/>
          <a:p>
            <a:r>
              <a:rPr kumimoji="1" lang="ja-JP" altLang="en-US" sz="4000" dirty="0" smtClean="0">
                <a:latin typeface="HGP創英角ﾎﾟｯﾌﾟ体" panose="040B0A00000000000000" pitchFamily="50" charset="-128"/>
                <a:ea typeface="HGP創英角ﾎﾟｯﾌﾟ体" panose="040B0A00000000000000" pitchFamily="50" charset="-128"/>
              </a:rPr>
              <a:t>将来像</a:t>
            </a:r>
            <a:endParaRPr kumimoji="1" lang="ja-JP" altLang="en-US" sz="4000" dirty="0">
              <a:latin typeface="HGP創英角ﾎﾟｯﾌﾟ体" panose="040B0A00000000000000" pitchFamily="50" charset="-128"/>
              <a:ea typeface="HGP創英角ﾎﾟｯﾌﾟ体" panose="040B0A00000000000000" pitchFamily="50" charset="-128"/>
            </a:endParaRPr>
          </a:p>
        </p:txBody>
      </p: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5576" y="1012021"/>
            <a:ext cx="4693566" cy="54413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7" name="フローチャート: 結合子 16"/>
          <p:cNvSpPr/>
          <p:nvPr/>
        </p:nvSpPr>
        <p:spPr>
          <a:xfrm>
            <a:off x="1547664" y="1850368"/>
            <a:ext cx="792088" cy="72008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.3</a:t>
            </a:r>
            <a:endParaRPr kumimoji="1" lang="ja-JP" altLang="en-US" dirty="0"/>
          </a:p>
        </p:txBody>
      </p:sp>
      <p:sp>
        <p:nvSpPr>
          <p:cNvPr id="23" name="フローチャート: 結合子 22"/>
          <p:cNvSpPr/>
          <p:nvPr/>
        </p:nvSpPr>
        <p:spPr>
          <a:xfrm>
            <a:off x="1924545" y="3183158"/>
            <a:ext cx="792088" cy="72008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.3</a:t>
            </a:r>
            <a:endParaRPr kumimoji="1" lang="ja-JP" altLang="en-US" dirty="0"/>
          </a:p>
        </p:txBody>
      </p:sp>
      <p:sp>
        <p:nvSpPr>
          <p:cNvPr id="24" name="フローチャート: 結合子 23"/>
          <p:cNvSpPr/>
          <p:nvPr/>
        </p:nvSpPr>
        <p:spPr>
          <a:xfrm>
            <a:off x="3779912" y="3012598"/>
            <a:ext cx="792088" cy="72008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.3</a:t>
            </a:r>
            <a:endParaRPr kumimoji="1" lang="ja-JP" altLang="en-US" dirty="0"/>
          </a:p>
        </p:txBody>
      </p:sp>
      <p:sp>
        <p:nvSpPr>
          <p:cNvPr id="25" name="フローチャート: 結合子 24"/>
          <p:cNvSpPr/>
          <p:nvPr/>
        </p:nvSpPr>
        <p:spPr>
          <a:xfrm>
            <a:off x="1729645" y="4818247"/>
            <a:ext cx="792088" cy="72008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.3</a:t>
            </a:r>
            <a:endParaRPr kumimoji="1" lang="ja-JP" altLang="en-US" dirty="0"/>
          </a:p>
        </p:txBody>
      </p:sp>
      <p:sp>
        <p:nvSpPr>
          <p:cNvPr id="9" name="フローチャート: 結合子 8"/>
          <p:cNvSpPr/>
          <p:nvPr/>
        </p:nvSpPr>
        <p:spPr>
          <a:xfrm>
            <a:off x="4657054" y="2181848"/>
            <a:ext cx="792088" cy="720080"/>
          </a:xfrm>
          <a:prstGeom prst="flowChartConnector">
            <a:avLst/>
          </a:prstGeom>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kumimoji="1" lang="ja-JP" altLang="en-US" dirty="0" smtClean="0">
                <a:solidFill>
                  <a:schemeClr val="tx2"/>
                </a:solidFill>
              </a:rPr>
              <a:t>人</a:t>
            </a:r>
            <a:endParaRPr kumimoji="1" lang="ja-JP" altLang="en-US" dirty="0">
              <a:solidFill>
                <a:schemeClr val="tx2"/>
              </a:solidFill>
            </a:endParaRPr>
          </a:p>
        </p:txBody>
      </p:sp>
      <p:sp>
        <p:nvSpPr>
          <p:cNvPr id="10" name="フローチャート: 結合子 9"/>
          <p:cNvSpPr/>
          <p:nvPr/>
        </p:nvSpPr>
        <p:spPr>
          <a:xfrm>
            <a:off x="359532" y="3619860"/>
            <a:ext cx="792088" cy="720080"/>
          </a:xfrm>
          <a:prstGeom prst="flowChartConnector">
            <a:avLst/>
          </a:prstGeom>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kumimoji="1" lang="ja-JP" altLang="en-US" dirty="0" smtClean="0">
                <a:solidFill>
                  <a:schemeClr val="bg1"/>
                </a:solidFill>
              </a:rPr>
              <a:t>もの</a:t>
            </a:r>
            <a:endParaRPr kumimoji="1" lang="ja-JP" altLang="en-US" dirty="0">
              <a:solidFill>
                <a:schemeClr val="bg1"/>
              </a:solidFill>
            </a:endParaRPr>
          </a:p>
        </p:txBody>
      </p:sp>
      <p:sp>
        <p:nvSpPr>
          <p:cNvPr id="11" name="フローチャート: 結合子 10"/>
          <p:cNvSpPr/>
          <p:nvPr/>
        </p:nvSpPr>
        <p:spPr>
          <a:xfrm>
            <a:off x="3102359" y="5733255"/>
            <a:ext cx="792088" cy="720080"/>
          </a:xfrm>
          <a:prstGeom prst="flowChartConnector">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kumimoji="1" lang="ja-JP" altLang="en-US" dirty="0" smtClean="0">
                <a:solidFill>
                  <a:schemeClr val="tx2"/>
                </a:solidFill>
              </a:rPr>
              <a:t>文化</a:t>
            </a:r>
            <a:endParaRPr kumimoji="1" lang="ja-JP" altLang="en-US" dirty="0">
              <a:solidFill>
                <a:schemeClr val="tx2"/>
              </a:solidFill>
            </a:endParaRPr>
          </a:p>
        </p:txBody>
      </p:sp>
      <p:sp>
        <p:nvSpPr>
          <p:cNvPr id="12" name="フローチャート: 結合子 11"/>
          <p:cNvSpPr/>
          <p:nvPr/>
        </p:nvSpPr>
        <p:spPr>
          <a:xfrm>
            <a:off x="3102359" y="1034752"/>
            <a:ext cx="820764" cy="776442"/>
          </a:xfrm>
          <a:prstGeom prst="flowChartConnector">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kumimoji="1" lang="ja-JP" altLang="en-US" dirty="0" smtClean="0">
                <a:solidFill>
                  <a:schemeClr val="tx2"/>
                </a:solidFill>
              </a:rPr>
              <a:t>活気</a:t>
            </a:r>
            <a:endParaRPr kumimoji="1" lang="ja-JP" altLang="en-US" dirty="0">
              <a:solidFill>
                <a:schemeClr val="tx2"/>
              </a:solidFill>
            </a:endParaRPr>
          </a:p>
        </p:txBody>
      </p:sp>
      <p:sp>
        <p:nvSpPr>
          <p:cNvPr id="13" name="フローチャート: 結合子 12"/>
          <p:cNvSpPr/>
          <p:nvPr/>
        </p:nvSpPr>
        <p:spPr>
          <a:xfrm>
            <a:off x="2591780" y="4191271"/>
            <a:ext cx="792088" cy="720080"/>
          </a:xfrm>
          <a:prstGeom prst="flowChartConnector">
            <a:avLst/>
          </a:prstGeom>
          <a:solidFill>
            <a:schemeClr val="bg1"/>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kumimoji="1" lang="ja-JP" altLang="en-US" dirty="0">
              <a:solidFill>
                <a:schemeClr val="tx2"/>
              </a:solidFill>
            </a:endParaRPr>
          </a:p>
        </p:txBody>
      </p:sp>
      <p:sp>
        <p:nvSpPr>
          <p:cNvPr id="14" name="フローチャート: 結合子 13"/>
          <p:cNvSpPr/>
          <p:nvPr/>
        </p:nvSpPr>
        <p:spPr>
          <a:xfrm>
            <a:off x="4667042" y="4818247"/>
            <a:ext cx="792088" cy="720080"/>
          </a:xfrm>
          <a:prstGeom prst="flowChartConnector">
            <a:avLst/>
          </a:prstGeom>
          <a:solidFill>
            <a:schemeClr val="bg2">
              <a:lumMod val="50000"/>
            </a:schemeClr>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kumimoji="1" lang="ja-JP" altLang="en-US" dirty="0" smtClean="0">
                <a:solidFill>
                  <a:schemeClr val="tx2"/>
                </a:solidFill>
              </a:rPr>
              <a:t>自然</a:t>
            </a:r>
            <a:endParaRPr kumimoji="1" lang="ja-JP" altLang="en-US" dirty="0">
              <a:solidFill>
                <a:schemeClr val="tx2"/>
              </a:solidFill>
            </a:endParaRPr>
          </a:p>
        </p:txBody>
      </p:sp>
      <p:sp>
        <p:nvSpPr>
          <p:cNvPr id="3" name="正方形/長方形 2"/>
          <p:cNvSpPr/>
          <p:nvPr/>
        </p:nvSpPr>
        <p:spPr>
          <a:xfrm>
            <a:off x="457006" y="2895125"/>
            <a:ext cx="8186857" cy="830997"/>
          </a:xfrm>
          <a:prstGeom prst="rect">
            <a:avLst/>
          </a:prstGeom>
        </p:spPr>
        <p:style>
          <a:lnRef idx="1">
            <a:schemeClr val="accent2"/>
          </a:lnRef>
          <a:fillRef idx="2">
            <a:schemeClr val="accent2"/>
          </a:fillRef>
          <a:effectRef idx="1">
            <a:schemeClr val="accent2"/>
          </a:effectRef>
          <a:fontRef idx="minor">
            <a:schemeClr val="dk1"/>
          </a:fontRef>
        </p:style>
        <p:txBody>
          <a:bodyPr wrap="none" lIns="91440" tIns="45720" rIns="91440" bIns="45720">
            <a:spAutoFit/>
          </a:bodyPr>
          <a:lstStyle/>
          <a:p>
            <a:pPr algn="ctr"/>
            <a:r>
              <a:rPr lang="ja-JP" altLang="en-US" sz="4800" b="0" cap="none" spc="0" dirty="0" smtClean="0">
                <a:ln w="0"/>
                <a:solidFill>
                  <a:schemeClr val="accent1"/>
                </a:solidFill>
                <a:effectLst>
                  <a:outerShdw blurRad="38100" dist="25400" dir="5400000" algn="ctr" rotWithShape="0">
                    <a:srgbClr val="6E747A">
                      <a:alpha val="43000"/>
                    </a:srgbClr>
                  </a:outerShdw>
                </a:effectLst>
              </a:rPr>
              <a:t>今も昔も住みたいまち、土浦</a:t>
            </a:r>
            <a:endParaRPr lang="ja-JP" altLang="en-US" sz="4800" b="0" cap="none" spc="0" dirty="0">
              <a:ln w="0"/>
              <a:solidFill>
                <a:schemeClr val="accent1"/>
              </a:solidFill>
              <a:effectLst>
                <a:outerShdw blurRad="38100" dist="25400" dir="5400000" algn="ctr" rotWithShape="0">
                  <a:srgbClr val="6E747A">
                    <a:alpha val="43000"/>
                  </a:srgbClr>
                </a:outerShdw>
              </a:effectLst>
            </a:endParaRPr>
          </a:p>
        </p:txBody>
      </p:sp>
      <p:pic>
        <p:nvPicPr>
          <p:cNvPr id="4" name="図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801790">
            <a:off x="4533526" y="366619"/>
            <a:ext cx="2643275" cy="1758302"/>
          </a:xfrm>
          <a:prstGeom prst="rect">
            <a:avLst/>
          </a:prstGeom>
          <a:ln>
            <a:noFill/>
          </a:ln>
          <a:effectLst>
            <a:softEdge rad="112500"/>
          </a:effectLst>
        </p:spPr>
      </p:pic>
      <p:pic>
        <p:nvPicPr>
          <p:cNvPr id="6" name="図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rot="434321">
            <a:off x="5823765" y="4671884"/>
            <a:ext cx="2455314" cy="1633271"/>
          </a:xfrm>
          <a:prstGeom prst="rect">
            <a:avLst/>
          </a:prstGeom>
          <a:ln>
            <a:noFill/>
          </a:ln>
          <a:effectLst>
            <a:softEdge rad="112500"/>
          </a:effectLst>
        </p:spPr>
      </p:pic>
    </p:spTree>
    <p:extLst>
      <p:ext uri="{BB962C8B-B14F-4D97-AF65-F5344CB8AC3E}">
        <p14:creationId xmlns:p14="http://schemas.microsoft.com/office/powerpoint/2010/main" xmlns="" val="186148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0174 0.00347 L -0.17535 0.11412 " pathEditMode="relative" rAng="0" ptsTypes="AA">
                                      <p:cBhvr>
                                        <p:cTn id="6" dur="2000" fill="hold"/>
                                        <p:tgtEl>
                                          <p:spTgt spid="12"/>
                                        </p:tgtEl>
                                        <p:attrNameLst>
                                          <p:attrName>ppt_x</p:attrName>
                                          <p:attrName>ppt_y</p:attrName>
                                        </p:attrNameLst>
                                      </p:cBhvr>
                                      <p:rCtr x="-8681" y="5532"/>
                                    </p:animMotion>
                                  </p:childTnLst>
                                </p:cTn>
                              </p:par>
                              <p:par>
                                <p:cTn id="7" presetID="42" presetClass="path" presetSubtype="0" accel="50000" decel="50000" fill="hold" grpId="0" nodeType="withEffect">
                                  <p:stCondLst>
                                    <p:cond delay="0"/>
                                  </p:stCondLst>
                                  <p:childTnLst>
                                    <p:animMotion origin="layout" path="M 0.00261 0.00347 L -0.09513 0.12246 " pathEditMode="relative" rAng="0" ptsTypes="AA">
                                      <p:cBhvr>
                                        <p:cTn id="8" dur="2000" fill="hold"/>
                                        <p:tgtEl>
                                          <p:spTgt spid="9"/>
                                        </p:tgtEl>
                                        <p:attrNameLst>
                                          <p:attrName>ppt_x</p:attrName>
                                          <p:attrName>ppt_y</p:attrName>
                                        </p:attrNameLst>
                                      </p:cBhvr>
                                      <p:rCtr x="-4896" y="5949"/>
                                    </p:animMotion>
                                  </p:childTnLst>
                                </p:cTn>
                              </p:par>
                              <p:par>
                                <p:cTn id="9" presetID="42" presetClass="path" presetSubtype="0" accel="50000" decel="50000" fill="hold" grpId="0" nodeType="withEffect">
                                  <p:stCondLst>
                                    <p:cond delay="0"/>
                                  </p:stCondLst>
                                  <p:childTnLst>
                                    <p:animMotion origin="layout" path="M 4.16667E-6 -2.59259E-6 L -0.22691 -0.09097 " pathEditMode="relative" rAng="0" ptsTypes="AA">
                                      <p:cBhvr>
                                        <p:cTn id="10" dur="2000" fill="hold"/>
                                        <p:tgtEl>
                                          <p:spTgt spid="14"/>
                                        </p:tgtEl>
                                        <p:attrNameLst>
                                          <p:attrName>ppt_x</p:attrName>
                                          <p:attrName>ppt_y</p:attrName>
                                        </p:attrNameLst>
                                      </p:cBhvr>
                                      <p:rCtr x="-11354" y="-4560"/>
                                    </p:animMotion>
                                  </p:childTnLst>
                                </p:cTn>
                              </p:par>
                              <p:par>
                                <p:cTn id="11" presetID="42" presetClass="path" presetSubtype="0" accel="50000" decel="50000" fill="hold" grpId="0" nodeType="withEffect">
                                  <p:stCondLst>
                                    <p:cond delay="0"/>
                                  </p:stCondLst>
                                  <p:childTnLst>
                                    <p:animMotion origin="layout" path="M -0.02414 -0.04699 L -0.15 -0.13635 " pathEditMode="relative" rAng="0" ptsTypes="AA">
                                      <p:cBhvr>
                                        <p:cTn id="12" dur="2000" fill="hold"/>
                                        <p:tgtEl>
                                          <p:spTgt spid="11"/>
                                        </p:tgtEl>
                                        <p:attrNameLst>
                                          <p:attrName>ppt_x</p:attrName>
                                          <p:attrName>ppt_y</p:attrName>
                                        </p:attrNameLst>
                                      </p:cBhvr>
                                      <p:rCtr x="-6302" y="-4468"/>
                                    </p:animMotion>
                                  </p:childTnLst>
                                </p:cTn>
                              </p:par>
                              <p:par>
                                <p:cTn id="13" presetID="42" presetClass="path" presetSubtype="0" accel="50000" decel="50000" fill="hold" grpId="0" nodeType="withEffect">
                                  <p:stCondLst>
                                    <p:cond delay="0"/>
                                  </p:stCondLst>
                                  <p:childTnLst>
                                    <p:animMotion origin="layout" path="M 4.72222E-6 -0.00671 L 0.17135 -0.06597 " pathEditMode="relative" rAng="0" ptsTypes="AA">
                                      <p:cBhvr>
                                        <p:cTn id="14" dur="2000" fill="hold"/>
                                        <p:tgtEl>
                                          <p:spTgt spid="10"/>
                                        </p:tgtEl>
                                        <p:attrNameLst>
                                          <p:attrName>ppt_x</p:attrName>
                                          <p:attrName>ppt_y</p:attrName>
                                        </p:attrNameLst>
                                      </p:cBhvr>
                                      <p:rCtr x="8559" y="-2963"/>
                                    </p:animMotion>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4"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図表 3"/>
          <p:cNvGraphicFramePr/>
          <p:nvPr>
            <p:extLst>
              <p:ext uri="{D42A27DB-BD31-4B8C-83A1-F6EECF244321}">
                <p14:modId xmlns:p14="http://schemas.microsoft.com/office/powerpoint/2010/main" xmlns="" val="977561638"/>
              </p:ext>
            </p:extLst>
          </p:nvPr>
        </p:nvGraphicFramePr>
        <p:xfrm>
          <a:off x="-180528" y="404664"/>
          <a:ext cx="8784976" cy="6192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正方形/長方形 4"/>
          <p:cNvSpPr/>
          <p:nvPr/>
        </p:nvSpPr>
        <p:spPr>
          <a:xfrm>
            <a:off x="2771800" y="3212976"/>
            <a:ext cx="2954655" cy="923330"/>
          </a:xfrm>
          <a:prstGeom prst="rect">
            <a:avLst/>
          </a:prstGeom>
          <a:noFill/>
        </p:spPr>
        <p:txBody>
          <a:bodyPr wrap="none" lIns="91440" tIns="45720" rIns="91440" bIns="45720">
            <a:spAutoFit/>
          </a:bodyPr>
          <a:lstStyle/>
          <a:p>
            <a:pPr algn="ctr"/>
            <a:r>
              <a:rPr lang="ja-JP" alt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取り戻す</a:t>
            </a:r>
            <a:endParaRPr lang="ja-JP" alt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6" name="タイトル 1"/>
          <p:cNvSpPr txBox="1">
            <a:spLocks/>
          </p:cNvSpPr>
          <p:nvPr/>
        </p:nvSpPr>
        <p:spPr>
          <a:xfrm>
            <a:off x="539552" y="476672"/>
            <a:ext cx="1584176" cy="1008112"/>
          </a:xfrm>
          <a:prstGeom prst="rect">
            <a:avLst/>
          </a:prstGeom>
        </p:spPr>
        <p:txBody>
          <a:bodyPr vert="horz" lIns="91440" tIns="45720" rIns="91440" bIns="45720" rtlCol="0" anchor="t">
            <a:norm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mtClean="0">
                <a:latin typeface="HGP創英角ﾎﾟｯﾌﾟ体" panose="040B0A00000000000000" pitchFamily="50" charset="-128"/>
                <a:ea typeface="HGP創英角ﾎﾟｯﾌﾟ体" panose="040B0A00000000000000" pitchFamily="50" charset="-128"/>
              </a:rPr>
              <a:t>提案</a:t>
            </a:r>
            <a:endParaRPr lang="ja-JP" altLang="en-US" dirty="0">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xmlns="" val="15591650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71797"/>
            <a:ext cx="8229600" cy="880120"/>
          </a:xfrm>
        </p:spPr>
        <p:txBody>
          <a:bodyPr>
            <a:noAutofit/>
          </a:bodyPr>
          <a:lstStyle/>
          <a:p>
            <a:r>
              <a:rPr kumimoji="1" lang="ja-JP" altLang="en-US" sz="5400" dirty="0" smtClean="0">
                <a:latin typeface="HGP創英角ﾎﾟｯﾌﾟ体" panose="040B0A00000000000000" pitchFamily="50" charset="-128"/>
                <a:ea typeface="HGP創英角ﾎﾟｯﾌﾟ体" panose="040B0A00000000000000" pitchFamily="50" charset="-128"/>
              </a:rPr>
              <a:t>観光客を</a:t>
            </a:r>
            <a:r>
              <a:rPr lang="ja-JP" altLang="en-US" sz="5400" b="1" dirty="0">
                <a:ln w="22225">
                  <a:solidFill>
                    <a:schemeClr val="accent2"/>
                  </a:solidFill>
                  <a:prstDash val="solid"/>
                </a:ln>
                <a:solidFill>
                  <a:schemeClr val="accent2">
                    <a:lumMod val="40000"/>
                    <a:lumOff val="60000"/>
                  </a:schemeClr>
                </a:solidFill>
                <a:latin typeface="HGP創英角ﾎﾟｯﾌﾟ体" panose="040B0A00000000000000" pitchFamily="50" charset="-128"/>
                <a:ea typeface="HGP創英角ﾎﾟｯﾌﾟ体" panose="040B0A00000000000000" pitchFamily="50" charset="-128"/>
              </a:rPr>
              <a:t>「取り戻す」</a:t>
            </a:r>
            <a:endParaRPr kumimoji="1" lang="ja-JP" altLang="en-US" sz="5400" dirty="0">
              <a:latin typeface="HGP創英角ﾎﾟｯﾌﾟ体" panose="040B0A00000000000000" pitchFamily="50" charset="-128"/>
              <a:ea typeface="HGP創英角ﾎﾟｯﾌﾟ体" panose="040B0A00000000000000" pitchFamily="50" charset="-128"/>
            </a:endParaRPr>
          </a:p>
        </p:txBody>
      </p:sp>
      <p:sp>
        <p:nvSpPr>
          <p:cNvPr id="3" name="コンテンツ プレースホルダー 2"/>
          <p:cNvSpPr>
            <a:spLocks noGrp="1"/>
          </p:cNvSpPr>
          <p:nvPr>
            <p:ph idx="1"/>
          </p:nvPr>
        </p:nvSpPr>
        <p:spPr>
          <a:xfrm>
            <a:off x="179512" y="2160590"/>
            <a:ext cx="8507288" cy="3880773"/>
          </a:xfrm>
        </p:spPr>
        <p:txBody>
          <a:bodyPr>
            <a:normAutofit/>
          </a:bodyPr>
          <a:lstStyle/>
          <a:p>
            <a:pPr marL="0" indent="0">
              <a:buNone/>
            </a:pPr>
            <a:r>
              <a:rPr kumimoji="1" lang="ja-JP" altLang="en-US" sz="3200" dirty="0" smtClean="0">
                <a:solidFill>
                  <a:schemeClr val="tx1"/>
                </a:solidFill>
                <a:latin typeface="HGP創英角ﾎﾟｯﾌﾟ体" panose="040B0A00000000000000" pitchFamily="50" charset="-128"/>
                <a:ea typeface="HGP創英角ﾎﾟｯﾌﾟ体" panose="040B0A00000000000000" pitchFamily="50" charset="-128"/>
              </a:rPr>
              <a:t>イベント目的の観光客</a:t>
            </a:r>
            <a:endParaRPr kumimoji="1" lang="en-US" altLang="ja-JP" sz="3200" dirty="0" smtClean="0">
              <a:solidFill>
                <a:schemeClr val="tx1"/>
              </a:solidFill>
              <a:latin typeface="HGP創英角ﾎﾟｯﾌﾟ体" panose="040B0A00000000000000" pitchFamily="50" charset="-128"/>
              <a:ea typeface="HGP創英角ﾎﾟｯﾌﾟ体" panose="040B0A00000000000000" pitchFamily="50" charset="-128"/>
            </a:endParaRPr>
          </a:p>
          <a:p>
            <a:pPr marL="0" indent="0">
              <a:buNone/>
            </a:pPr>
            <a:r>
              <a:rPr lang="ja-JP" altLang="en-US" sz="3200" dirty="0">
                <a:solidFill>
                  <a:schemeClr val="tx1"/>
                </a:solidFill>
              </a:rPr>
              <a:t>　</a:t>
            </a:r>
            <a:r>
              <a:rPr lang="ja-JP" altLang="en-US" sz="3200" dirty="0" smtClean="0">
                <a:solidFill>
                  <a:schemeClr val="tx1"/>
                </a:solidFill>
              </a:rPr>
              <a:t>　　　　</a:t>
            </a:r>
            <a:r>
              <a:rPr lang="en-US" altLang="ja-JP" sz="3200" dirty="0" smtClean="0">
                <a:solidFill>
                  <a:schemeClr val="accent4"/>
                </a:solidFill>
                <a:latin typeface="HGP創英角ﾎﾟｯﾌﾟ体" panose="040B0A00000000000000" pitchFamily="50" charset="-128"/>
                <a:ea typeface="HGP創英角ﾎﾟｯﾌﾟ体" panose="040B0A00000000000000" pitchFamily="50" charset="-128"/>
              </a:rPr>
              <a:t>『</a:t>
            </a:r>
            <a:r>
              <a:rPr lang="ja-JP" altLang="en-US" sz="3200" dirty="0" smtClean="0">
                <a:solidFill>
                  <a:schemeClr val="accent4"/>
                </a:solidFill>
                <a:latin typeface="HGP創英角ﾎﾟｯﾌﾟ体" panose="040B0A00000000000000" pitchFamily="50" charset="-128"/>
                <a:ea typeface="HGP創英角ﾎﾟｯﾌﾟ体" panose="040B0A00000000000000" pitchFamily="50" charset="-128"/>
              </a:rPr>
              <a:t>土浦目的</a:t>
            </a:r>
            <a:r>
              <a:rPr lang="en-US" altLang="ja-JP" sz="3200" dirty="0" smtClean="0">
                <a:solidFill>
                  <a:schemeClr val="accent4"/>
                </a:solidFill>
                <a:latin typeface="HGP創英角ﾎﾟｯﾌﾟ体" panose="040B0A00000000000000" pitchFamily="50" charset="-128"/>
                <a:ea typeface="HGP創英角ﾎﾟｯﾌﾟ体" panose="040B0A00000000000000" pitchFamily="50" charset="-128"/>
              </a:rPr>
              <a:t>』</a:t>
            </a:r>
            <a:r>
              <a:rPr lang="ja-JP" altLang="en-US" sz="3200" dirty="0" smtClean="0">
                <a:solidFill>
                  <a:schemeClr val="tx1"/>
                </a:solidFill>
                <a:latin typeface="HGP創英角ﾎﾟｯﾌﾟ体" panose="040B0A00000000000000" pitchFamily="50" charset="-128"/>
                <a:ea typeface="HGP創英角ﾎﾟｯﾌﾟ体" panose="040B0A00000000000000" pitchFamily="50" charset="-128"/>
              </a:rPr>
              <a:t>の観光客</a:t>
            </a:r>
            <a:endParaRPr lang="en-US" altLang="ja-JP" sz="3200" dirty="0" smtClean="0">
              <a:solidFill>
                <a:schemeClr val="tx1"/>
              </a:solidFill>
              <a:latin typeface="HGP創英角ﾎﾟｯﾌﾟ体" panose="040B0A00000000000000" pitchFamily="50" charset="-128"/>
              <a:ea typeface="HGP創英角ﾎﾟｯﾌﾟ体" panose="040B0A00000000000000" pitchFamily="50" charset="-128"/>
            </a:endParaRPr>
          </a:p>
          <a:p>
            <a:pPr marL="0" indent="0">
              <a:buNone/>
            </a:pPr>
            <a:r>
              <a:rPr kumimoji="1" lang="ja-JP" altLang="ja-JP" sz="3200" dirty="0">
                <a:solidFill>
                  <a:schemeClr val="tx1"/>
                </a:solidFill>
              </a:rPr>
              <a:t>　</a:t>
            </a:r>
            <a:r>
              <a:rPr kumimoji="1" lang="ja-JP" altLang="en-US" sz="3200" dirty="0" smtClean="0">
                <a:solidFill>
                  <a:schemeClr val="tx1"/>
                </a:solidFill>
              </a:rPr>
              <a:t>　</a:t>
            </a:r>
            <a:endParaRPr lang="en-US" altLang="ja-JP" sz="3200" dirty="0">
              <a:solidFill>
                <a:schemeClr val="tx1"/>
              </a:solidFill>
            </a:endParaRPr>
          </a:p>
          <a:p>
            <a:pPr marL="0" indent="0">
              <a:buNone/>
            </a:pPr>
            <a:r>
              <a:rPr kumimoji="1" lang="en-US" altLang="ja-JP" sz="2400" dirty="0" smtClean="0">
                <a:solidFill>
                  <a:schemeClr val="tx1"/>
                </a:solidFill>
              </a:rPr>
              <a:t>『</a:t>
            </a:r>
            <a:r>
              <a:rPr kumimoji="1" lang="ja-JP" altLang="en-US" sz="2400" dirty="0" smtClean="0">
                <a:solidFill>
                  <a:schemeClr val="tx1"/>
                </a:solidFill>
              </a:rPr>
              <a:t>土浦</a:t>
            </a:r>
            <a:r>
              <a:rPr kumimoji="1" lang="en-US" altLang="ja-JP" sz="2400" dirty="0" smtClean="0">
                <a:solidFill>
                  <a:schemeClr val="tx1"/>
                </a:solidFill>
              </a:rPr>
              <a:t>』</a:t>
            </a:r>
            <a:r>
              <a:rPr kumimoji="1" lang="ja-JP" altLang="en-US" sz="2400" dirty="0" smtClean="0">
                <a:solidFill>
                  <a:schemeClr val="tx1"/>
                </a:solidFill>
              </a:rPr>
              <a:t>の</a:t>
            </a:r>
            <a:r>
              <a:rPr lang="ja-JP" altLang="en-US" sz="2400" dirty="0" smtClean="0">
                <a:solidFill>
                  <a:schemeClr val="tx1"/>
                </a:solidFill>
              </a:rPr>
              <a:t>観光地</a:t>
            </a:r>
            <a:endParaRPr lang="en-US" altLang="ja-JP" sz="2400" dirty="0" smtClean="0">
              <a:solidFill>
                <a:schemeClr val="tx1"/>
              </a:solidFill>
            </a:endParaRPr>
          </a:p>
          <a:p>
            <a:pPr marL="0" indent="0">
              <a:buNone/>
            </a:pPr>
            <a:r>
              <a:rPr kumimoji="1" lang="ja-JP" altLang="ja-JP" sz="2400" dirty="0">
                <a:solidFill>
                  <a:schemeClr val="tx1"/>
                </a:solidFill>
              </a:rPr>
              <a:t>　</a:t>
            </a:r>
            <a:r>
              <a:rPr kumimoji="1" lang="ja-JP" altLang="en-US" sz="2400" dirty="0" smtClean="0">
                <a:solidFill>
                  <a:schemeClr val="tx1"/>
                </a:solidFill>
              </a:rPr>
              <a:t>　霞ヶ浦・亀城公園・小町の里・霞ヶ浦総合公園・・・</a:t>
            </a:r>
            <a:endParaRPr kumimoji="1" lang="en-US" altLang="ja-JP" sz="2400" dirty="0" smtClean="0">
              <a:solidFill>
                <a:schemeClr val="tx1"/>
              </a:solidFill>
            </a:endParaRPr>
          </a:p>
          <a:p>
            <a:pPr marL="0" indent="0">
              <a:buNone/>
            </a:pPr>
            <a:r>
              <a:rPr lang="ja-JP" altLang="ja-JP" sz="2400" dirty="0">
                <a:solidFill>
                  <a:schemeClr val="tx1"/>
                </a:solidFill>
              </a:rPr>
              <a:t>　</a:t>
            </a:r>
            <a:r>
              <a:rPr lang="ja-JP" altLang="en-US" sz="2400" dirty="0" smtClean="0">
                <a:solidFill>
                  <a:schemeClr val="tx1"/>
                </a:solidFill>
              </a:rPr>
              <a:t>　歴史や自然を生かした観光地。</a:t>
            </a:r>
            <a:endParaRPr lang="en-US" altLang="ja-JP" sz="2400" dirty="0" smtClean="0">
              <a:solidFill>
                <a:schemeClr val="tx1"/>
              </a:solidFill>
            </a:endParaRPr>
          </a:p>
          <a:p>
            <a:pPr marL="0" indent="0">
              <a:buNone/>
            </a:pPr>
            <a:r>
              <a:rPr lang="ja-JP" altLang="ja-JP" sz="2400" dirty="0"/>
              <a:t>　</a:t>
            </a:r>
            <a:r>
              <a:rPr lang="ja-JP" altLang="en-US" sz="2400" dirty="0" smtClean="0"/>
              <a:t>　</a:t>
            </a:r>
            <a:endParaRPr kumimoji="1" lang="en-US" altLang="ja-JP" sz="2400" dirty="0" smtClean="0"/>
          </a:p>
        </p:txBody>
      </p:sp>
      <p:sp>
        <p:nvSpPr>
          <p:cNvPr id="4" name="右矢印 3"/>
          <p:cNvSpPr/>
          <p:nvPr/>
        </p:nvSpPr>
        <p:spPr>
          <a:xfrm>
            <a:off x="899592" y="2766299"/>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雲 4"/>
          <p:cNvSpPr/>
          <p:nvPr/>
        </p:nvSpPr>
        <p:spPr>
          <a:xfrm>
            <a:off x="40922" y="2132856"/>
            <a:ext cx="8784468" cy="3384376"/>
          </a:xfrm>
          <a:prstGeom prst="cloud">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just"/>
            <a:r>
              <a:rPr kumimoji="1" lang="ja-JP" altLang="en-US" sz="4800" dirty="0" smtClean="0">
                <a:ln w="18415" cmpd="sng">
                  <a:noFill/>
                  <a:prstDash val="solid"/>
                </a:ln>
                <a:solidFill>
                  <a:schemeClr val="tx2"/>
                </a:solidFill>
                <a:effectLst>
                  <a:outerShdw blurRad="63500" dir="3600000" algn="tl" rotWithShape="0">
                    <a:srgbClr val="000000">
                      <a:alpha val="70000"/>
                    </a:srgbClr>
                  </a:outerShdw>
                </a:effectLst>
              </a:rPr>
              <a:t>新しい観光資源を！</a:t>
            </a:r>
            <a:endParaRPr kumimoji="1" lang="ja-JP" altLang="en-US" sz="4800" dirty="0">
              <a:ln w="18415" cmpd="sng">
                <a:noFill/>
                <a:prstDash val="solid"/>
              </a:ln>
              <a:solidFill>
                <a:schemeClr val="tx2"/>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xmlns="" val="358445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24695" y="1377844"/>
            <a:ext cx="6768752" cy="4021793"/>
          </a:xfrm>
        </p:spPr>
        <p:txBody>
          <a:bodyPr>
            <a:normAutofit/>
          </a:bodyPr>
          <a:lstStyle/>
          <a:p>
            <a:pPr marL="0" indent="0">
              <a:buNone/>
            </a:pPr>
            <a:r>
              <a:rPr lang="ja-JP" altLang="en-US" sz="3600" u="sng" dirty="0" smtClean="0">
                <a:solidFill>
                  <a:schemeClr val="tx1"/>
                </a:solidFill>
                <a:latin typeface="HGP創英角ﾎﾟｯﾌﾟ体" panose="040B0A00000000000000" pitchFamily="50" charset="-128"/>
                <a:ea typeface="HGP創英角ﾎﾟｯﾌﾟ体" panose="040B0A00000000000000" pitchFamily="50" charset="-128"/>
              </a:rPr>
              <a:t>フィルムツーリズム</a:t>
            </a:r>
            <a:r>
              <a:rPr lang="ja-JP" altLang="en-US" sz="3600" dirty="0" smtClean="0">
                <a:solidFill>
                  <a:schemeClr val="tx1"/>
                </a:solidFill>
                <a:latin typeface="HGP創英角ﾎﾟｯﾌﾟ体" panose="040B0A00000000000000" pitchFamily="50" charset="-128"/>
                <a:ea typeface="HGP創英角ﾎﾟｯﾌﾟ体" panose="040B0A00000000000000" pitchFamily="50" charset="-128"/>
              </a:rPr>
              <a:t>を目指す！！</a:t>
            </a:r>
            <a:endParaRPr lang="en-US" altLang="ja-JP" sz="3600" dirty="0">
              <a:solidFill>
                <a:schemeClr val="tx1"/>
              </a:solidFill>
              <a:latin typeface="HGP創英角ﾎﾟｯﾌﾟ体" panose="040B0A00000000000000" pitchFamily="50" charset="-128"/>
              <a:ea typeface="HGP創英角ﾎﾟｯﾌﾟ体" panose="040B0A00000000000000" pitchFamily="50" charset="-128"/>
            </a:endParaRPr>
          </a:p>
          <a:p>
            <a:pPr marL="0" indent="0">
              <a:buNone/>
            </a:pPr>
            <a:r>
              <a:rPr lang="ja-JP" altLang="en-US" sz="2800" dirty="0" smtClean="0">
                <a:solidFill>
                  <a:schemeClr val="tx1"/>
                </a:solidFill>
              </a:rPr>
              <a:t>フィルムツーリズムとは</a:t>
            </a:r>
            <a:r>
              <a:rPr lang="ja-JP" altLang="en-US" sz="2800" dirty="0">
                <a:solidFill>
                  <a:schemeClr val="tx1"/>
                </a:solidFill>
              </a:rPr>
              <a:t>？</a:t>
            </a:r>
            <a:endParaRPr lang="en-US" altLang="ja-JP" sz="2800" dirty="0">
              <a:solidFill>
                <a:schemeClr val="tx1"/>
              </a:solidFill>
            </a:endParaRPr>
          </a:p>
          <a:p>
            <a:pPr marL="0" indent="0">
              <a:buNone/>
            </a:pPr>
            <a:r>
              <a:rPr lang="ja-JP" altLang="ja-JP" sz="2800" dirty="0" smtClean="0"/>
              <a:t>映画</a:t>
            </a:r>
            <a:r>
              <a:rPr lang="ja-JP" altLang="ja-JP" sz="2800" dirty="0"/>
              <a:t>やドラマなどの舞台となったロケ地、原作地をめぐる旅を</a:t>
            </a:r>
            <a:r>
              <a:rPr lang="ja-JP" altLang="ja-JP" sz="2800" dirty="0" smtClean="0"/>
              <a:t>指す</a:t>
            </a:r>
            <a:r>
              <a:rPr lang="ja-JP" altLang="en-US" sz="2800" dirty="0" smtClean="0"/>
              <a:t>。</a:t>
            </a:r>
            <a:endParaRPr lang="en-US" altLang="ja-JP" sz="2800" dirty="0" smtClean="0">
              <a:solidFill>
                <a:schemeClr val="tx1"/>
              </a:solidFill>
            </a:endParaRPr>
          </a:p>
        </p:txBody>
      </p:sp>
      <p:sp>
        <p:nvSpPr>
          <p:cNvPr id="4" name="正方形/長方形 3"/>
          <p:cNvSpPr/>
          <p:nvPr/>
        </p:nvSpPr>
        <p:spPr>
          <a:xfrm>
            <a:off x="-28484" y="3956831"/>
            <a:ext cx="3744416" cy="523220"/>
          </a:xfrm>
          <a:prstGeom prst="rect">
            <a:avLst/>
          </a:prstGeom>
          <a:noFill/>
        </p:spPr>
        <p:txBody>
          <a:bodyPr wrap="square" lIns="91440" tIns="45720" rIns="91440" bIns="45720">
            <a:spAutoFit/>
          </a:bodyPr>
          <a:lstStyle/>
          <a:p>
            <a:pPr algn="ctr"/>
            <a:r>
              <a:rPr lang="ja-JP" altLang="en-US" sz="2800" b="1" dirty="0" smtClean="0">
                <a:ln w="10541" cmpd="sng">
                  <a:solidFill>
                    <a:schemeClr val="accent1">
                      <a:shade val="88000"/>
                      <a:satMod val="110000"/>
                    </a:schemeClr>
                  </a:solidFill>
                  <a:prstDash val="solid"/>
                </a:ln>
                <a:solidFill>
                  <a:srgbClr val="000000"/>
                </a:solidFill>
              </a:rPr>
              <a:t>実際にモール</a:t>
            </a:r>
            <a:r>
              <a:rPr lang="en-US" altLang="ja-JP" sz="2800" b="1" dirty="0" smtClean="0">
                <a:ln w="10541" cmpd="sng">
                  <a:solidFill>
                    <a:schemeClr val="accent1">
                      <a:shade val="88000"/>
                      <a:satMod val="110000"/>
                    </a:schemeClr>
                  </a:solidFill>
                  <a:prstDash val="solid"/>
                </a:ln>
                <a:solidFill>
                  <a:srgbClr val="000000"/>
                </a:solidFill>
              </a:rPr>
              <a:t>505</a:t>
            </a:r>
            <a:r>
              <a:rPr lang="ja-JP" altLang="en-US" sz="2800" b="1" dirty="0" smtClean="0">
                <a:ln w="10541" cmpd="sng">
                  <a:solidFill>
                    <a:schemeClr val="accent1">
                      <a:shade val="88000"/>
                      <a:satMod val="110000"/>
                    </a:schemeClr>
                  </a:solidFill>
                  <a:prstDash val="solid"/>
                </a:ln>
                <a:solidFill>
                  <a:srgbClr val="000000"/>
                </a:solidFill>
              </a:rPr>
              <a:t>では</a:t>
            </a:r>
            <a:endParaRPr lang="ja-JP" altLang="en-US" sz="2800" b="1" dirty="0">
              <a:ln w="10541" cmpd="sng">
                <a:solidFill>
                  <a:schemeClr val="accent1">
                    <a:shade val="88000"/>
                    <a:satMod val="110000"/>
                  </a:schemeClr>
                </a:solidFill>
                <a:prstDash val="solid"/>
              </a:ln>
              <a:solidFill>
                <a:srgbClr val="000000"/>
              </a:solidFill>
            </a:endParaRPr>
          </a:p>
        </p:txBody>
      </p:sp>
      <p:sp>
        <p:nvSpPr>
          <p:cNvPr id="6" name="正方形/長方形 5"/>
          <p:cNvSpPr/>
          <p:nvPr/>
        </p:nvSpPr>
        <p:spPr>
          <a:xfrm>
            <a:off x="306013" y="4547429"/>
            <a:ext cx="4134465"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ja-JP" alt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映画「うさぎドロップ」</a:t>
            </a:r>
            <a:endParaRPr lang="ja-JP" alt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7" name="図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04666" y="3861048"/>
            <a:ext cx="3538105" cy="2194050"/>
          </a:xfrm>
          <a:prstGeom prst="rect">
            <a:avLst/>
          </a:prstGeom>
          <a:ln>
            <a:noFill/>
          </a:ln>
          <a:effectLst>
            <a:outerShdw blurRad="190500" algn="tl" rotWithShape="0">
              <a:srgbClr val="000000">
                <a:alpha val="70000"/>
              </a:srgbClr>
            </a:outerShdw>
          </a:effectLst>
        </p:spPr>
      </p:pic>
      <p:sp>
        <p:nvSpPr>
          <p:cNvPr id="11" name="正方形/長方形 10"/>
          <p:cNvSpPr/>
          <p:nvPr/>
        </p:nvSpPr>
        <p:spPr>
          <a:xfrm>
            <a:off x="1115616" y="5138027"/>
            <a:ext cx="3744416" cy="523220"/>
          </a:xfrm>
          <a:prstGeom prst="rect">
            <a:avLst/>
          </a:prstGeom>
          <a:noFill/>
        </p:spPr>
        <p:txBody>
          <a:bodyPr wrap="square" lIns="91440" tIns="45720" rIns="91440" bIns="45720">
            <a:spAutoFit/>
          </a:bodyPr>
          <a:lstStyle/>
          <a:p>
            <a:pPr algn="ctr"/>
            <a:r>
              <a:rPr lang="ja-JP" altLang="en-US" sz="2800" b="1" dirty="0" smtClean="0">
                <a:ln w="10541" cmpd="sng">
                  <a:solidFill>
                    <a:schemeClr val="accent1">
                      <a:shade val="88000"/>
                      <a:satMod val="110000"/>
                    </a:schemeClr>
                  </a:solidFill>
                  <a:prstDash val="solid"/>
                </a:ln>
                <a:solidFill>
                  <a:srgbClr val="000000"/>
                </a:solidFill>
              </a:rPr>
              <a:t>の撮影が行われた。</a:t>
            </a:r>
            <a:endParaRPr lang="ja-JP" altLang="en-US" sz="2800" b="1" dirty="0">
              <a:ln w="10541" cmpd="sng">
                <a:solidFill>
                  <a:schemeClr val="accent1">
                    <a:shade val="88000"/>
                    <a:satMod val="110000"/>
                  </a:schemeClr>
                </a:solidFill>
                <a:prstDash val="solid"/>
              </a:ln>
              <a:solidFill>
                <a:srgbClr val="000000"/>
              </a:solidFill>
            </a:endParaRPr>
          </a:p>
        </p:txBody>
      </p:sp>
      <p:sp>
        <p:nvSpPr>
          <p:cNvPr id="2" name="テキスト ボックス 1"/>
          <p:cNvSpPr txBox="1"/>
          <p:nvPr/>
        </p:nvSpPr>
        <p:spPr>
          <a:xfrm>
            <a:off x="4285486" y="6145164"/>
            <a:ext cx="4176464" cy="646331"/>
          </a:xfrm>
          <a:prstGeom prst="rect">
            <a:avLst/>
          </a:prstGeom>
          <a:noFill/>
          <a:ln>
            <a:solidFill>
              <a:schemeClr val="accent3">
                <a:lumMod val="75000"/>
              </a:schemeClr>
            </a:solidFill>
          </a:ln>
        </p:spPr>
        <p:txBody>
          <a:bodyPr wrap="square" rtlCol="0">
            <a:spAutoFit/>
          </a:bodyPr>
          <a:lstStyle/>
          <a:p>
            <a:r>
              <a:rPr kumimoji="1" lang="ja-JP" altLang="en-US" b="1" dirty="0" smtClean="0"/>
              <a:t>映画「うさぎドロップ」のワンシーン</a:t>
            </a:r>
            <a:endParaRPr kumimoji="1" lang="en-US" altLang="ja-JP" b="1" dirty="0" smtClean="0"/>
          </a:p>
          <a:p>
            <a:r>
              <a:rPr kumimoji="1" lang="ja-JP" altLang="en-US" b="1" dirty="0" smtClean="0"/>
              <a:t>土浦高架下の歩道で撮影された。</a:t>
            </a:r>
            <a:endParaRPr kumimoji="1" lang="ja-JP" altLang="en-US" b="1" dirty="0"/>
          </a:p>
        </p:txBody>
      </p:sp>
    </p:spTree>
    <p:extLst>
      <p:ext uri="{BB962C8B-B14F-4D97-AF65-F5344CB8AC3E}">
        <p14:creationId xmlns:p14="http://schemas.microsoft.com/office/powerpoint/2010/main" xmlns="" val="13918883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20921515">
            <a:off x="5288919" y="390260"/>
            <a:ext cx="2056056" cy="1542043"/>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2" name="タイトル 1"/>
          <p:cNvSpPr>
            <a:spLocks noGrp="1"/>
          </p:cNvSpPr>
          <p:nvPr>
            <p:ph type="title"/>
          </p:nvPr>
        </p:nvSpPr>
        <p:spPr>
          <a:xfrm>
            <a:off x="251520" y="908646"/>
            <a:ext cx="8229600" cy="1051520"/>
          </a:xfrm>
        </p:spPr>
        <p:txBody>
          <a:bodyPr>
            <a:normAutofit/>
          </a:bodyPr>
          <a:lstStyle/>
          <a:p>
            <a:r>
              <a:rPr lang="ja-JP" altLang="en-US" b="1" dirty="0" smtClean="0"/>
              <a:t>ロケ地＝観光？？</a:t>
            </a:r>
            <a:endParaRPr kumimoji="1" lang="ja-JP" altLang="en-US" b="1" dirty="0"/>
          </a:p>
        </p:txBody>
      </p:sp>
      <p:sp>
        <p:nvSpPr>
          <p:cNvPr id="5" name="コンテンツ プレースホルダー 4"/>
          <p:cNvSpPr>
            <a:spLocks noGrp="1"/>
          </p:cNvSpPr>
          <p:nvPr>
            <p:ph idx="1"/>
          </p:nvPr>
        </p:nvSpPr>
        <p:spPr>
          <a:xfrm>
            <a:off x="20078" y="1772816"/>
            <a:ext cx="8828378" cy="4680520"/>
          </a:xfrm>
        </p:spPr>
        <p:txBody>
          <a:bodyPr>
            <a:noAutofit/>
          </a:bodyPr>
          <a:lstStyle/>
          <a:p>
            <a:pPr marL="0" indent="0">
              <a:buNone/>
            </a:pPr>
            <a:endParaRPr lang="en-US" altLang="ja-JP" sz="2400" dirty="0" smtClean="0"/>
          </a:p>
          <a:p>
            <a:pPr marL="0" indent="0">
              <a:buNone/>
            </a:pPr>
            <a:r>
              <a:rPr lang="ja-JP" altLang="en-US" sz="2400" dirty="0" smtClean="0">
                <a:solidFill>
                  <a:schemeClr val="tx1"/>
                </a:solidFill>
              </a:rPr>
              <a:t>茨城は映画製作会社集中している東京から近距離で</a:t>
            </a:r>
            <a:endParaRPr lang="en-US" altLang="ja-JP" sz="2400" dirty="0" smtClean="0">
              <a:solidFill>
                <a:schemeClr val="tx1"/>
              </a:solidFill>
            </a:endParaRPr>
          </a:p>
          <a:p>
            <a:pPr marL="0" indent="0">
              <a:buNone/>
            </a:pPr>
            <a:r>
              <a:rPr lang="ja-JP" altLang="en-US" sz="2400" dirty="0" smtClean="0">
                <a:solidFill>
                  <a:schemeClr val="tx1"/>
                </a:solidFill>
              </a:rPr>
              <a:t>歴史的建造物が多く、自然も豊か！</a:t>
            </a:r>
            <a:endParaRPr lang="en-US" altLang="ja-JP" sz="2400" dirty="0" smtClean="0">
              <a:solidFill>
                <a:schemeClr val="tx1"/>
              </a:solidFill>
            </a:endParaRPr>
          </a:p>
          <a:p>
            <a:pPr marL="0" indent="0">
              <a:buNone/>
            </a:pPr>
            <a:r>
              <a:rPr lang="en-US" altLang="ja-JP" sz="2400" dirty="0" smtClean="0">
                <a:solidFill>
                  <a:schemeClr val="tx1"/>
                </a:solidFill>
              </a:rPr>
              <a:t>→</a:t>
            </a:r>
            <a:r>
              <a:rPr lang="ja-JP" altLang="en-US" sz="3200" dirty="0" smtClean="0">
                <a:solidFill>
                  <a:schemeClr val="accent4"/>
                </a:solidFill>
                <a:latin typeface="HGP創英角ﾎﾟｯﾌﾟ体" panose="040B0A00000000000000" pitchFamily="50" charset="-128"/>
                <a:ea typeface="HGP創英角ﾎﾟｯﾌﾟ体" panose="040B0A00000000000000" pitchFamily="50" charset="-128"/>
              </a:rPr>
              <a:t>ロケ地として注目される</a:t>
            </a:r>
            <a:endParaRPr lang="en-US" altLang="ja-JP" sz="3200" dirty="0" smtClean="0">
              <a:solidFill>
                <a:schemeClr val="accent4"/>
              </a:solidFill>
              <a:latin typeface="HGP創英角ﾎﾟｯﾌﾟ体" panose="040B0A00000000000000" pitchFamily="50" charset="-128"/>
              <a:ea typeface="HGP創英角ﾎﾟｯﾌﾟ体" panose="040B0A00000000000000" pitchFamily="50" charset="-128"/>
            </a:endParaRPr>
          </a:p>
          <a:p>
            <a:pPr marL="0" indent="0">
              <a:buNone/>
            </a:pPr>
            <a:r>
              <a:rPr lang="ja-JP" altLang="en-US" sz="2400" dirty="0" smtClean="0">
                <a:solidFill>
                  <a:schemeClr val="tx1"/>
                </a:solidFill>
              </a:rPr>
              <a:t>　</a:t>
            </a:r>
            <a:endParaRPr lang="en-US" altLang="ja-JP" sz="2400" dirty="0" smtClean="0">
              <a:solidFill>
                <a:schemeClr val="tx1"/>
              </a:solidFill>
            </a:endParaRPr>
          </a:p>
          <a:p>
            <a:pPr marL="0" indent="0">
              <a:buNone/>
            </a:pPr>
            <a:r>
              <a:rPr lang="ja-JP" altLang="en-US" sz="2400" dirty="0" smtClean="0">
                <a:solidFill>
                  <a:schemeClr val="tx1"/>
                </a:solidFill>
              </a:rPr>
              <a:t>平成</a:t>
            </a:r>
            <a:r>
              <a:rPr lang="en-US" altLang="ja-JP" sz="2400" dirty="0" smtClean="0">
                <a:solidFill>
                  <a:schemeClr val="tx1"/>
                </a:solidFill>
                <a:latin typeface="+mn-ea"/>
              </a:rPr>
              <a:t>14</a:t>
            </a:r>
            <a:r>
              <a:rPr lang="ja-JP" altLang="en-US" sz="2400" dirty="0" smtClean="0">
                <a:solidFill>
                  <a:schemeClr val="tx1"/>
                </a:solidFill>
              </a:rPr>
              <a:t>年</a:t>
            </a:r>
            <a:r>
              <a:rPr lang="en-US" altLang="ja-JP" sz="2400" dirty="0" smtClean="0">
                <a:solidFill>
                  <a:schemeClr val="tx1"/>
                </a:solidFill>
              </a:rPr>
              <a:t>『</a:t>
            </a:r>
            <a:r>
              <a:rPr lang="ja-JP" altLang="en-US" sz="2400" dirty="0" smtClean="0">
                <a:solidFill>
                  <a:schemeClr val="tx1"/>
                </a:solidFill>
              </a:rPr>
              <a:t>いばらきフィルムコミッション</a:t>
            </a:r>
            <a:r>
              <a:rPr lang="en-US" altLang="ja-JP" sz="2400" dirty="0" smtClean="0">
                <a:solidFill>
                  <a:schemeClr val="tx1"/>
                </a:solidFill>
              </a:rPr>
              <a:t>』</a:t>
            </a:r>
            <a:r>
              <a:rPr lang="ja-JP" altLang="en-US" sz="2400" dirty="0" smtClean="0">
                <a:solidFill>
                  <a:schemeClr val="tx1"/>
                </a:solidFill>
              </a:rPr>
              <a:t>設立</a:t>
            </a:r>
            <a:endParaRPr lang="en-US" altLang="ja-JP" sz="2400" dirty="0" smtClean="0">
              <a:solidFill>
                <a:schemeClr val="tx1"/>
              </a:solidFill>
            </a:endParaRPr>
          </a:p>
          <a:p>
            <a:pPr marL="0" indent="0">
              <a:buNone/>
            </a:pPr>
            <a:r>
              <a:rPr lang="ja-JP" altLang="en-US" sz="2400" dirty="0">
                <a:solidFill>
                  <a:schemeClr val="tx1"/>
                </a:solidFill>
              </a:rPr>
              <a:t>　</a:t>
            </a:r>
            <a:r>
              <a:rPr lang="ja-JP" altLang="en-US" sz="2400" dirty="0" smtClean="0">
                <a:solidFill>
                  <a:schemeClr val="tx1"/>
                </a:solidFill>
              </a:rPr>
              <a:t>県内の撮影相談役として窓口に</a:t>
            </a:r>
            <a:endParaRPr lang="en-US" altLang="ja-JP" sz="2400" dirty="0" smtClean="0">
              <a:solidFill>
                <a:schemeClr val="tx1"/>
              </a:solidFill>
            </a:endParaRPr>
          </a:p>
          <a:p>
            <a:pPr marL="0" indent="0">
              <a:buNone/>
            </a:pPr>
            <a:r>
              <a:rPr kumimoji="1" lang="ja-JP" altLang="en-US" sz="2400" dirty="0" smtClean="0">
                <a:solidFill>
                  <a:schemeClr val="tx1"/>
                </a:solidFill>
              </a:rPr>
              <a:t>　　</a:t>
            </a:r>
            <a:endParaRPr kumimoji="1" lang="en-US" altLang="ja-JP" sz="2400" dirty="0" smtClean="0">
              <a:solidFill>
                <a:schemeClr val="tx1"/>
              </a:solidFill>
            </a:endParaRPr>
          </a:p>
          <a:p>
            <a:pPr marL="0" indent="0">
              <a:buNone/>
            </a:pPr>
            <a:r>
              <a:rPr kumimoji="1" lang="ja-JP" altLang="en-US" sz="3200" dirty="0" smtClean="0">
                <a:solidFill>
                  <a:schemeClr val="accent1"/>
                </a:solidFill>
                <a:latin typeface="HGP創英角ﾎﾟｯﾌﾟ体" panose="040B0A00000000000000" pitchFamily="50" charset="-128"/>
                <a:ea typeface="HGP創英角ﾎﾟｯﾌﾟ体" panose="040B0A00000000000000" pitchFamily="50" charset="-128"/>
              </a:rPr>
              <a:t>　</a:t>
            </a:r>
            <a:r>
              <a:rPr kumimoji="1" lang="ja-JP" altLang="en-US" sz="3600" dirty="0" smtClean="0">
                <a:solidFill>
                  <a:schemeClr val="accent1"/>
                </a:solidFill>
                <a:latin typeface="HGP創英角ﾎﾟｯﾌﾟ体" panose="040B0A00000000000000" pitchFamily="50" charset="-128"/>
                <a:ea typeface="HGP創英角ﾎﾟｯﾌﾟ体" panose="040B0A00000000000000" pitchFamily="50" charset="-128"/>
              </a:rPr>
              <a:t>土浦の街並を</a:t>
            </a:r>
            <a:r>
              <a:rPr kumimoji="1" lang="en-US" altLang="ja-JP" sz="3600" dirty="0" smtClean="0">
                <a:solidFill>
                  <a:schemeClr val="accent1"/>
                </a:solidFill>
                <a:latin typeface="HGP創英角ﾎﾟｯﾌﾟ体" panose="040B0A00000000000000" pitchFamily="50" charset="-128"/>
                <a:ea typeface="HGP創英角ﾎﾟｯﾌﾟ体" panose="040B0A00000000000000" pitchFamily="50" charset="-128"/>
              </a:rPr>
              <a:t>PR</a:t>
            </a:r>
            <a:r>
              <a:rPr kumimoji="1" lang="ja-JP" altLang="en-US" sz="3600" dirty="0" smtClean="0">
                <a:solidFill>
                  <a:schemeClr val="accent1"/>
                </a:solidFill>
                <a:latin typeface="HGP創英角ﾎﾟｯﾌﾟ体" panose="040B0A00000000000000" pitchFamily="50" charset="-128"/>
                <a:ea typeface="HGP創英角ﾎﾟｯﾌﾟ体" panose="040B0A00000000000000" pitchFamily="50" charset="-128"/>
              </a:rPr>
              <a:t>していく、ロケ地誘致！！</a:t>
            </a:r>
            <a:endParaRPr kumimoji="1" lang="ja-JP" altLang="en-US" sz="3600" dirty="0">
              <a:solidFill>
                <a:schemeClr val="accent1"/>
              </a:solidFill>
              <a:latin typeface="HGP創英角ﾎﾟｯﾌﾟ体" panose="040B0A00000000000000" pitchFamily="50" charset="-128"/>
              <a:ea typeface="HGP創英角ﾎﾟｯﾌﾟ体" panose="040B0A00000000000000" pitchFamily="50" charset="-128"/>
            </a:endParaRPr>
          </a:p>
        </p:txBody>
      </p:sp>
      <p:pic>
        <p:nvPicPr>
          <p:cNvPr id="4" name="図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796867">
            <a:off x="7071849" y="3050318"/>
            <a:ext cx="1868980" cy="129350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xmlns="" val="1104674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8" y="260648"/>
            <a:ext cx="8229600" cy="774694"/>
          </a:xfrm>
        </p:spPr>
        <p:txBody>
          <a:bodyPr/>
          <a:lstStyle/>
          <a:p>
            <a:r>
              <a:rPr kumimoji="1" lang="ja-JP" altLang="en-US" b="1" dirty="0" smtClean="0"/>
              <a:t>ロケ地としての地域資源</a:t>
            </a:r>
            <a:endParaRPr kumimoji="1" lang="ja-JP" altLang="en-US" b="1" dirty="0"/>
          </a:p>
        </p:txBody>
      </p:sp>
      <p:pic>
        <p:nvPicPr>
          <p:cNvPr id="6" name="図 5"/>
          <p:cNvPicPr>
            <a:picLocks noChangeAspect="1"/>
          </p:cNvPicPr>
          <p:nvPr/>
        </p:nvPicPr>
        <p:blipFill>
          <a:blip r:embed="rId3" cstate="print"/>
          <a:stretch>
            <a:fillRect/>
          </a:stretch>
        </p:blipFill>
        <p:spPr>
          <a:xfrm>
            <a:off x="634994" y="1402330"/>
            <a:ext cx="3145147" cy="2232248"/>
          </a:xfrm>
          <a:prstGeom prst="rect">
            <a:avLst/>
          </a:prstGeom>
        </p:spPr>
      </p:pic>
      <p:pic>
        <p:nvPicPr>
          <p:cNvPr id="7" name="図 6"/>
          <p:cNvPicPr>
            <a:picLocks noChangeAspect="1"/>
          </p:cNvPicPr>
          <p:nvPr/>
        </p:nvPicPr>
        <p:blipFill>
          <a:blip r:embed="rId4" cstate="print"/>
          <a:stretch>
            <a:fillRect/>
          </a:stretch>
        </p:blipFill>
        <p:spPr>
          <a:xfrm>
            <a:off x="634993" y="1402330"/>
            <a:ext cx="3145147" cy="2232248"/>
          </a:xfrm>
          <a:prstGeom prst="rect">
            <a:avLst/>
          </a:prstGeom>
        </p:spPr>
      </p:pic>
      <p:pic>
        <p:nvPicPr>
          <p:cNvPr id="8" name="図 7"/>
          <p:cNvPicPr>
            <a:picLocks noChangeAspect="1"/>
          </p:cNvPicPr>
          <p:nvPr/>
        </p:nvPicPr>
        <p:blipFill>
          <a:blip r:embed="rId5" cstate="print"/>
          <a:stretch>
            <a:fillRect/>
          </a:stretch>
        </p:blipFill>
        <p:spPr>
          <a:xfrm>
            <a:off x="4860031" y="3881942"/>
            <a:ext cx="3122443" cy="2286000"/>
          </a:xfrm>
          <a:prstGeom prst="rect">
            <a:avLst/>
          </a:prstGeom>
        </p:spPr>
      </p:pic>
      <p:pic>
        <p:nvPicPr>
          <p:cNvPr id="10" name="図 9"/>
          <p:cNvPicPr>
            <a:picLocks noChangeAspect="1"/>
          </p:cNvPicPr>
          <p:nvPr/>
        </p:nvPicPr>
        <p:blipFill>
          <a:blip r:embed="rId6" cstate="print"/>
          <a:stretch>
            <a:fillRect/>
          </a:stretch>
        </p:blipFill>
        <p:spPr>
          <a:xfrm>
            <a:off x="4860031" y="1412776"/>
            <a:ext cx="3122441" cy="2221802"/>
          </a:xfrm>
          <a:prstGeom prst="rect">
            <a:avLst/>
          </a:prstGeom>
        </p:spPr>
      </p:pic>
      <p:pic>
        <p:nvPicPr>
          <p:cNvPr id="11" name="図 10"/>
          <p:cNvPicPr>
            <a:picLocks noChangeAspect="1"/>
          </p:cNvPicPr>
          <p:nvPr/>
        </p:nvPicPr>
        <p:blipFill>
          <a:blip r:embed="rId7" cstate="print"/>
          <a:stretch>
            <a:fillRect/>
          </a:stretch>
        </p:blipFill>
        <p:spPr>
          <a:xfrm>
            <a:off x="4860030" y="3881942"/>
            <a:ext cx="3122443" cy="2286000"/>
          </a:xfrm>
          <a:prstGeom prst="rect">
            <a:avLst/>
          </a:prstGeom>
        </p:spPr>
      </p:pic>
      <p:pic>
        <p:nvPicPr>
          <p:cNvPr id="12" name="図 11"/>
          <p:cNvPicPr>
            <a:picLocks noChangeAspect="1"/>
          </p:cNvPicPr>
          <p:nvPr/>
        </p:nvPicPr>
        <p:blipFill>
          <a:blip r:embed="rId8" cstate="print"/>
          <a:stretch>
            <a:fillRect/>
          </a:stretch>
        </p:blipFill>
        <p:spPr>
          <a:xfrm>
            <a:off x="634993" y="3881942"/>
            <a:ext cx="3145147" cy="2286000"/>
          </a:xfrm>
          <a:prstGeom prst="rect">
            <a:avLst/>
          </a:prstGeom>
        </p:spPr>
      </p:pic>
      <p:pic>
        <p:nvPicPr>
          <p:cNvPr id="13" name="図 12"/>
          <p:cNvPicPr>
            <a:picLocks noChangeAspect="1"/>
          </p:cNvPicPr>
          <p:nvPr/>
        </p:nvPicPr>
        <p:blipFill>
          <a:blip r:embed="rId9" cstate="print"/>
          <a:stretch>
            <a:fillRect/>
          </a:stretch>
        </p:blipFill>
        <p:spPr>
          <a:xfrm>
            <a:off x="4862464" y="1402330"/>
            <a:ext cx="3120008" cy="2232248"/>
          </a:xfrm>
          <a:prstGeom prst="rect">
            <a:avLst/>
          </a:prstGeom>
        </p:spPr>
      </p:pic>
      <p:pic>
        <p:nvPicPr>
          <p:cNvPr id="14" name="図 13"/>
          <p:cNvPicPr>
            <a:picLocks noChangeAspect="1"/>
          </p:cNvPicPr>
          <p:nvPr/>
        </p:nvPicPr>
        <p:blipFill>
          <a:blip r:embed="rId10" cstate="print"/>
          <a:stretch>
            <a:fillRect/>
          </a:stretch>
        </p:blipFill>
        <p:spPr>
          <a:xfrm>
            <a:off x="639454" y="3881942"/>
            <a:ext cx="3150016" cy="2286000"/>
          </a:xfrm>
          <a:prstGeom prst="rect">
            <a:avLst/>
          </a:prstGeom>
        </p:spPr>
      </p:pic>
      <p:sp>
        <p:nvSpPr>
          <p:cNvPr id="17" name="雲 16"/>
          <p:cNvSpPr/>
          <p:nvPr/>
        </p:nvSpPr>
        <p:spPr>
          <a:xfrm>
            <a:off x="107505" y="1282706"/>
            <a:ext cx="8640960" cy="4162518"/>
          </a:xfrm>
          <a:prstGeom prst="cloud">
            <a:avLst/>
          </a:prstGeom>
          <a:solidFill>
            <a:schemeClr val="accent5">
              <a:lumMod val="20000"/>
              <a:lumOff val="80000"/>
            </a:scheme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marL="571500" indent="-571500">
              <a:buFont typeface="Arial"/>
              <a:buChar char="•"/>
            </a:pPr>
            <a:r>
              <a:rPr kumimoji="1" lang="ja-JP" altLang="en-US" sz="4000" b="1" dirty="0" smtClean="0">
                <a:ln w="24500" cmpd="dbl">
                  <a:noFill/>
                  <a:prstDash val="solid"/>
                  <a:miter lim="800000"/>
                </a:ln>
                <a:solidFill>
                  <a:schemeClr val="accent1"/>
                </a:solidFill>
                <a:effectLst>
                  <a:outerShdw blurRad="38100" dist="38100" dir="7020000" algn="tl">
                    <a:srgbClr val="000000">
                      <a:alpha val="35000"/>
                    </a:srgbClr>
                  </a:outerShdw>
                </a:effectLst>
              </a:rPr>
              <a:t>地域住人のロケ協力の呼びかけ</a:t>
            </a:r>
            <a:endParaRPr kumimoji="1" lang="en-US" altLang="ja-JP" sz="4000" b="1" dirty="0" smtClean="0">
              <a:ln w="24500" cmpd="dbl">
                <a:noFill/>
                <a:prstDash val="solid"/>
                <a:miter lim="800000"/>
              </a:ln>
              <a:solidFill>
                <a:schemeClr val="accent1"/>
              </a:solidFill>
              <a:effectLst>
                <a:outerShdw blurRad="38100" dist="38100" dir="7020000" algn="tl">
                  <a:srgbClr val="000000">
                    <a:alpha val="35000"/>
                  </a:srgbClr>
                </a:outerShdw>
              </a:effectLst>
            </a:endParaRPr>
          </a:p>
          <a:p>
            <a:pPr marL="571500" indent="-571500">
              <a:buFont typeface="Arial"/>
              <a:buChar char="•"/>
            </a:pPr>
            <a:r>
              <a:rPr lang="ja-JP" altLang="en-US" sz="4000" b="1" dirty="0" smtClean="0">
                <a:ln w="24500" cmpd="dbl">
                  <a:noFill/>
                  <a:prstDash val="solid"/>
                  <a:miter lim="800000"/>
                </a:ln>
                <a:solidFill>
                  <a:schemeClr val="accent1"/>
                </a:solidFill>
                <a:effectLst>
                  <a:outerShdw blurRad="38100" dist="38100" dir="7020000" algn="tl">
                    <a:srgbClr val="000000">
                      <a:alpha val="35000"/>
                    </a:srgbClr>
                  </a:outerShdw>
                </a:effectLst>
              </a:rPr>
              <a:t>景観の維持・改善</a:t>
            </a:r>
            <a:endParaRPr kumimoji="1" lang="en-US" altLang="ja-JP" sz="4000" b="1" dirty="0" smtClean="0">
              <a:ln w="24500" cmpd="dbl">
                <a:noFill/>
                <a:prstDash val="solid"/>
                <a:miter lim="800000"/>
              </a:ln>
              <a:solidFill>
                <a:schemeClr val="accent1"/>
              </a:solidFill>
              <a:effectLst>
                <a:outerShdw blurRad="38100" dist="38100" dir="7020000" algn="tl">
                  <a:srgbClr val="000000">
                    <a:alpha val="35000"/>
                  </a:srgbClr>
                </a:outerShdw>
              </a:effectLst>
            </a:endParaRPr>
          </a:p>
        </p:txBody>
      </p:sp>
    </p:spTree>
    <p:extLst>
      <p:ext uri="{BB962C8B-B14F-4D97-AF65-F5344CB8AC3E}">
        <p14:creationId xmlns:p14="http://schemas.microsoft.com/office/powerpoint/2010/main" xmlns="" val="257667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Effect transition="in" filter="fade">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6082834" y="4213882"/>
            <a:ext cx="2884940" cy="1930648"/>
          </a:xfrm>
          <a:prstGeom prst="rect">
            <a:avLst/>
          </a:prstGeom>
          <a:ln>
            <a:noFill/>
          </a:ln>
          <a:effectLst>
            <a:softEdge rad="112500"/>
          </a:effectLst>
        </p:spPr>
      </p:pic>
      <p:sp>
        <p:nvSpPr>
          <p:cNvPr id="2" name="タイトル 1"/>
          <p:cNvSpPr>
            <a:spLocks noGrp="1"/>
          </p:cNvSpPr>
          <p:nvPr>
            <p:ph type="title"/>
          </p:nvPr>
        </p:nvSpPr>
        <p:spPr>
          <a:xfrm>
            <a:off x="609599" y="609600"/>
            <a:ext cx="7130753" cy="1320800"/>
          </a:xfrm>
        </p:spPr>
        <p:txBody>
          <a:bodyPr>
            <a:noAutofit/>
          </a:bodyPr>
          <a:lstStyle/>
          <a:p>
            <a:r>
              <a:rPr lang="ja-JP" altLang="en-US" sz="5400" b="1" dirty="0" smtClean="0">
                <a:latin typeface="HGP創英角ﾎﾟｯﾌﾟ体" panose="040B0A00000000000000" pitchFamily="50" charset="-128"/>
                <a:ea typeface="HGP創英角ﾎﾟｯﾌﾟ体" panose="040B0A00000000000000" pitchFamily="50" charset="-128"/>
              </a:rPr>
              <a:t>交通拠点を</a:t>
            </a:r>
            <a:r>
              <a:rPr lang="ja-JP" altLang="en-US" sz="5400" b="1" dirty="0">
                <a:ln w="22225">
                  <a:solidFill>
                    <a:schemeClr val="accent2"/>
                  </a:solidFill>
                  <a:prstDash val="solid"/>
                </a:ln>
                <a:solidFill>
                  <a:schemeClr val="accent2">
                    <a:lumMod val="40000"/>
                    <a:lumOff val="60000"/>
                  </a:schemeClr>
                </a:solidFill>
                <a:latin typeface="HGP創英角ﾎﾟｯﾌﾟ体" panose="040B0A00000000000000" pitchFamily="50" charset="-128"/>
                <a:ea typeface="HGP創英角ﾎﾟｯﾌﾟ体" panose="040B0A00000000000000" pitchFamily="50" charset="-128"/>
              </a:rPr>
              <a:t>「</a:t>
            </a:r>
            <a:r>
              <a:rPr lang="ja-JP" altLang="en-US" sz="5400" b="1" dirty="0" smtClean="0">
                <a:ln w="22225">
                  <a:solidFill>
                    <a:schemeClr val="accent2"/>
                  </a:solidFill>
                  <a:prstDash val="solid"/>
                </a:ln>
                <a:solidFill>
                  <a:schemeClr val="accent2">
                    <a:lumMod val="40000"/>
                    <a:lumOff val="60000"/>
                  </a:schemeClr>
                </a:solidFill>
                <a:latin typeface="HGP創英角ﾎﾟｯﾌﾟ体" panose="040B0A00000000000000" pitchFamily="50" charset="-128"/>
                <a:ea typeface="HGP創英角ﾎﾟｯﾌﾟ体" panose="040B0A00000000000000" pitchFamily="50" charset="-128"/>
              </a:rPr>
              <a:t>取り戻す」</a:t>
            </a:r>
            <a:endParaRPr kumimoji="1" lang="ja-JP" altLang="en-US" sz="5400" dirty="0"/>
          </a:p>
        </p:txBody>
      </p:sp>
      <p:pic>
        <p:nvPicPr>
          <p:cNvPr id="5" name="図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51520" y="4288887"/>
            <a:ext cx="2664296" cy="1780638"/>
          </a:xfrm>
          <a:prstGeom prst="rect">
            <a:avLst/>
          </a:prstGeom>
          <a:ln>
            <a:noFill/>
          </a:ln>
          <a:effectLst>
            <a:softEdge rad="112500"/>
          </a:effectLst>
        </p:spPr>
      </p:pic>
      <p:pic>
        <p:nvPicPr>
          <p:cNvPr id="8" name="図 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070575" y="3413491"/>
            <a:ext cx="2857500" cy="2819400"/>
          </a:xfrm>
          <a:prstGeom prst="rect">
            <a:avLst/>
          </a:prstGeom>
        </p:spPr>
      </p:pic>
      <p:sp>
        <p:nvSpPr>
          <p:cNvPr id="9" name="テキスト ボックス 8"/>
          <p:cNvSpPr txBox="1"/>
          <p:nvPr/>
        </p:nvSpPr>
        <p:spPr>
          <a:xfrm>
            <a:off x="576508" y="1659165"/>
            <a:ext cx="6984775" cy="1754326"/>
          </a:xfrm>
          <a:prstGeom prst="rect">
            <a:avLst/>
          </a:prstGeom>
          <a:noFill/>
        </p:spPr>
        <p:txBody>
          <a:bodyPr wrap="square" rtlCol="0">
            <a:spAutoFit/>
          </a:bodyPr>
          <a:lstStyle/>
          <a:p>
            <a:r>
              <a:rPr lang="ja-JP" altLang="en-US" sz="2400" dirty="0">
                <a:latin typeface="HGPｺﾞｼｯｸE" panose="020B0900000000000000" pitchFamily="50" charset="-128"/>
                <a:ea typeface="HGPｺﾞｼｯｸE" panose="020B0900000000000000" pitchFamily="50" charset="-128"/>
              </a:rPr>
              <a:t>水戸街道の</a:t>
            </a:r>
            <a:r>
              <a:rPr lang="ja-JP" altLang="en-US" sz="2400" dirty="0">
                <a:solidFill>
                  <a:schemeClr val="accent6"/>
                </a:solidFill>
                <a:latin typeface="HGPｺﾞｼｯｸE" panose="020B0900000000000000" pitchFamily="50" charset="-128"/>
                <a:ea typeface="HGPｺﾞｼｯｸE" panose="020B0900000000000000" pitchFamily="50" charset="-128"/>
              </a:rPr>
              <a:t>継ぎ</a:t>
            </a:r>
            <a:r>
              <a:rPr lang="ja-JP" altLang="en-US" sz="2400" dirty="0">
                <a:latin typeface="HGPｺﾞｼｯｸE" panose="020B0900000000000000" pitchFamily="50" charset="-128"/>
                <a:ea typeface="HGPｺﾞｼｯｸE" panose="020B0900000000000000" pitchFamily="50" charset="-128"/>
              </a:rPr>
              <a:t>の宿場町だった</a:t>
            </a:r>
            <a:r>
              <a:rPr lang="ja-JP" altLang="en-US" sz="3600" dirty="0">
                <a:latin typeface="HGPｺﾞｼｯｸE" panose="020B0900000000000000" pitchFamily="50" charset="-128"/>
                <a:ea typeface="HGPｺﾞｼｯｸE" panose="020B0900000000000000" pitchFamily="50" charset="-128"/>
              </a:rPr>
              <a:t>「荒川沖」</a:t>
            </a:r>
            <a:r>
              <a:rPr lang="ja-JP" altLang="en-US" sz="2400" dirty="0">
                <a:latin typeface="HGPｺﾞｼｯｸE" panose="020B0900000000000000" pitchFamily="50" charset="-128"/>
                <a:ea typeface="HGPｺﾞｼｯｸE" panose="020B0900000000000000" pitchFamily="50" charset="-128"/>
              </a:rPr>
              <a:t>。</a:t>
            </a:r>
            <a:endParaRPr lang="en-US" altLang="ja-JP" sz="2400" dirty="0">
              <a:latin typeface="HGPｺﾞｼｯｸE" panose="020B0900000000000000" pitchFamily="50" charset="-128"/>
              <a:ea typeface="HGPｺﾞｼｯｸE" panose="020B0900000000000000" pitchFamily="50" charset="-128"/>
            </a:endParaRPr>
          </a:p>
          <a:p>
            <a:r>
              <a:rPr lang="ja-JP" altLang="en-US" sz="2400" dirty="0">
                <a:latin typeface="HGPｺﾞｼｯｸE" panose="020B0900000000000000" pitchFamily="50" charset="-128"/>
                <a:ea typeface="HGPｺﾞｼｯｸE" panose="020B0900000000000000" pitchFamily="50" charset="-128"/>
              </a:rPr>
              <a:t>その昔は交通の拠点だった。だが今では土浦に人や物、そして「交通」が集中している。</a:t>
            </a:r>
            <a:endParaRPr lang="en-US" altLang="ja-JP" sz="2400" dirty="0">
              <a:latin typeface="HGPｺﾞｼｯｸE" panose="020B0900000000000000" pitchFamily="50" charset="-128"/>
              <a:ea typeface="HGPｺﾞｼｯｸE" panose="020B0900000000000000" pitchFamily="50" charset="-128"/>
            </a:endParaRPr>
          </a:p>
          <a:p>
            <a:r>
              <a:rPr lang="ja-JP" altLang="en-US" sz="2400" dirty="0">
                <a:latin typeface="HGPｺﾞｼｯｸE" panose="020B0900000000000000" pitchFamily="50" charset="-128"/>
                <a:ea typeface="HGPｺﾞｼｯｸE" panose="020B0900000000000000" pitchFamily="50" charset="-128"/>
              </a:rPr>
              <a:t>もう一度、土浦との公共交通機関</a:t>
            </a:r>
            <a:r>
              <a:rPr lang="ja-JP" altLang="en-US" sz="2400" dirty="0" smtClean="0">
                <a:latin typeface="HGPｺﾞｼｯｸE" panose="020B0900000000000000" pitchFamily="50" charset="-128"/>
                <a:ea typeface="HGPｺﾞｼｯｸE" panose="020B0900000000000000" pitchFamily="50" charset="-128"/>
              </a:rPr>
              <a:t>の</a:t>
            </a:r>
            <a:r>
              <a:rPr lang="ja-JP" altLang="en-US" sz="2400" dirty="0" smtClean="0">
                <a:solidFill>
                  <a:schemeClr val="accent6"/>
                </a:solidFill>
                <a:latin typeface="HGPｺﾞｼｯｸE" panose="020B0900000000000000" pitchFamily="50" charset="-128"/>
                <a:ea typeface="HGPｺﾞｼｯｸE" panose="020B0900000000000000" pitchFamily="50" charset="-128"/>
              </a:rPr>
              <a:t>継ぎ</a:t>
            </a:r>
            <a:r>
              <a:rPr lang="ja-JP" altLang="en-US" sz="2400" dirty="0" smtClean="0">
                <a:latin typeface="HGPｺﾞｼｯｸE" panose="020B0900000000000000" pitchFamily="50" charset="-128"/>
                <a:ea typeface="HGPｺﾞｼｯｸE" panose="020B0900000000000000" pitchFamily="50" charset="-128"/>
              </a:rPr>
              <a:t>を取り戻す。</a:t>
            </a:r>
            <a:endParaRPr lang="en-US" altLang="ja-JP" sz="2400" dirty="0">
              <a:latin typeface="HGPｺﾞｼｯｸE" panose="020B0900000000000000" pitchFamily="50" charset="-128"/>
              <a:ea typeface="HGPｺﾞｼｯｸE" panose="020B0900000000000000" pitchFamily="50" charset="-128"/>
            </a:endParaRPr>
          </a:p>
        </p:txBody>
      </p:sp>
      <p:sp>
        <p:nvSpPr>
          <p:cNvPr id="10" name="テキスト ボックス 9"/>
          <p:cNvSpPr txBox="1"/>
          <p:nvPr/>
        </p:nvSpPr>
        <p:spPr>
          <a:xfrm>
            <a:off x="3095169" y="6309320"/>
            <a:ext cx="2808312" cy="307777"/>
          </a:xfrm>
          <a:prstGeom prst="rect">
            <a:avLst/>
          </a:prstGeom>
          <a:noFill/>
        </p:spPr>
        <p:txBody>
          <a:bodyPr wrap="square" rtlCol="0">
            <a:spAutoFit/>
          </a:bodyPr>
          <a:lstStyle/>
          <a:p>
            <a:r>
              <a:rPr kumimoji="1" lang="ja-JP" altLang="en-US" sz="1400" dirty="0" smtClean="0"/>
              <a:t>水戸街道の宿場町を示した地図</a:t>
            </a:r>
            <a:endParaRPr kumimoji="1" lang="ja-JP" altLang="en-US" sz="1400" dirty="0"/>
          </a:p>
        </p:txBody>
      </p:sp>
      <p:sp>
        <p:nvSpPr>
          <p:cNvPr id="11" name="テキスト ボックス 10"/>
          <p:cNvSpPr txBox="1"/>
          <p:nvPr/>
        </p:nvSpPr>
        <p:spPr>
          <a:xfrm>
            <a:off x="5904985" y="6447820"/>
            <a:ext cx="3383042" cy="338554"/>
          </a:xfrm>
          <a:prstGeom prst="rect">
            <a:avLst/>
          </a:prstGeom>
          <a:noFill/>
        </p:spPr>
        <p:txBody>
          <a:bodyPr wrap="square" rtlCol="0">
            <a:spAutoFit/>
          </a:bodyPr>
          <a:lstStyle/>
          <a:p>
            <a:r>
              <a:rPr lang="ja-JP" altLang="en-US" sz="1600" dirty="0" smtClean="0"/>
              <a:t>出典　</a:t>
            </a:r>
            <a:r>
              <a:rPr lang="en-US" altLang="ja-JP" sz="1600" dirty="0" smtClean="0"/>
              <a:t>http</a:t>
            </a:r>
            <a:r>
              <a:rPr lang="en-US" altLang="ja-JP" sz="1600" dirty="0"/>
              <a:t>://www.jinriki.info/</a:t>
            </a:r>
            <a:endParaRPr kumimoji="1" lang="ja-JP" altLang="en-US" sz="1600" dirty="0"/>
          </a:p>
        </p:txBody>
      </p:sp>
    </p:spTree>
    <p:extLst>
      <p:ext uri="{BB962C8B-B14F-4D97-AF65-F5344CB8AC3E}">
        <p14:creationId xmlns:p14="http://schemas.microsoft.com/office/powerpoint/2010/main" xmlns="" val="36747494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8" y="202290"/>
            <a:ext cx="6347713" cy="1320800"/>
          </a:xfrm>
        </p:spPr>
        <p:txBody>
          <a:bodyPr>
            <a:normAutofit fontScale="90000"/>
          </a:bodyPr>
          <a:lstStyle/>
          <a:p>
            <a:r>
              <a:rPr lang="ja-JP" altLang="en-US" sz="5400" dirty="0">
                <a:latin typeface="HGP創英角ﾎﾟｯﾌﾟ体" panose="040B0A00000000000000" pitchFamily="50" charset="-128"/>
                <a:ea typeface="HGP創英角ﾎﾟｯﾌﾟ体" panose="040B0A00000000000000" pitchFamily="50" charset="-128"/>
              </a:rPr>
              <a:t>景観</a:t>
            </a:r>
            <a:r>
              <a:rPr lang="ja-JP" altLang="en-US" sz="5400" dirty="0" smtClean="0">
                <a:latin typeface="HGP創英角ﾎﾟｯﾌﾟ体" panose="040B0A00000000000000" pitchFamily="50" charset="-128"/>
                <a:ea typeface="HGP創英角ﾎﾟｯﾌﾟ体" panose="040B0A00000000000000" pitchFamily="50" charset="-128"/>
              </a:rPr>
              <a:t>を</a:t>
            </a:r>
            <a:r>
              <a:rPr lang="ja-JP" altLang="en-US" sz="5400" b="1" dirty="0">
                <a:ln w="22225">
                  <a:solidFill>
                    <a:schemeClr val="accent2"/>
                  </a:solidFill>
                  <a:prstDash val="solid"/>
                </a:ln>
                <a:solidFill>
                  <a:schemeClr val="accent2">
                    <a:lumMod val="40000"/>
                    <a:lumOff val="60000"/>
                  </a:schemeClr>
                </a:solidFill>
                <a:latin typeface="HGP創英角ﾎﾟｯﾌﾟ体" panose="040B0A00000000000000" pitchFamily="50" charset="-128"/>
                <a:ea typeface="HGP創英角ﾎﾟｯﾌﾟ体" panose="040B0A00000000000000" pitchFamily="50" charset="-128"/>
              </a:rPr>
              <a:t>「取り戻す</a:t>
            </a:r>
            <a:r>
              <a:rPr lang="ja-JP" altLang="en-US" sz="5400" b="1" dirty="0" smtClean="0">
                <a:ln w="22225">
                  <a:solidFill>
                    <a:schemeClr val="accent2"/>
                  </a:solidFill>
                  <a:prstDash val="solid"/>
                </a:ln>
                <a:solidFill>
                  <a:schemeClr val="accent2">
                    <a:lumMod val="40000"/>
                    <a:lumOff val="60000"/>
                  </a:schemeClr>
                </a:solidFill>
                <a:latin typeface="HGP創英角ﾎﾟｯﾌﾟ体" panose="040B0A00000000000000" pitchFamily="50" charset="-128"/>
                <a:ea typeface="HGP創英角ﾎﾟｯﾌﾟ体" panose="040B0A00000000000000" pitchFamily="50" charset="-128"/>
              </a:rPr>
              <a:t>」</a:t>
            </a:r>
            <a:endParaRPr kumimoji="1" lang="ja-JP" altLang="en-US" sz="5400" dirty="0">
              <a:solidFill>
                <a:srgbClr val="FF0000"/>
              </a:solidFill>
              <a:latin typeface="HGP創英角ﾎﾟｯﾌﾟ体" panose="040B0A00000000000000" pitchFamily="50" charset="-128"/>
              <a:ea typeface="HGP創英角ﾎﾟｯﾌﾟ体" panose="040B0A00000000000000" pitchFamily="50" charset="-128"/>
            </a:endParaRPr>
          </a:p>
        </p:txBody>
      </p:sp>
      <p:sp>
        <p:nvSpPr>
          <p:cNvPr id="3" name="コンテンツ プレースホルダー 2"/>
          <p:cNvSpPr>
            <a:spLocks noGrp="1"/>
          </p:cNvSpPr>
          <p:nvPr>
            <p:ph idx="1"/>
          </p:nvPr>
        </p:nvSpPr>
        <p:spPr>
          <a:xfrm>
            <a:off x="-145677" y="1178382"/>
            <a:ext cx="8427241" cy="748679"/>
          </a:xfrm>
        </p:spPr>
        <p:txBody>
          <a:bodyPr>
            <a:noAutofit/>
          </a:bodyPr>
          <a:lstStyle/>
          <a:p>
            <a:pPr marL="0" indent="0" algn="ctr">
              <a:buNone/>
            </a:pPr>
            <a:r>
              <a:rPr lang="ja-JP" altLang="en-US" sz="2400" dirty="0" smtClean="0">
                <a:solidFill>
                  <a:schemeClr val="tx1"/>
                </a:solidFill>
              </a:rPr>
              <a:t>歴史保存</a:t>
            </a:r>
            <a:r>
              <a:rPr kumimoji="1" lang="ja-JP" altLang="en-US" sz="2400" dirty="0" smtClean="0">
                <a:solidFill>
                  <a:schemeClr val="tx1"/>
                </a:solidFill>
              </a:rPr>
              <a:t>地区の中途半端な街並みを江戸時代の蔵作りの</a:t>
            </a:r>
            <a:endParaRPr kumimoji="1" lang="en-US" altLang="ja-JP" sz="2400" dirty="0" smtClean="0">
              <a:solidFill>
                <a:schemeClr val="tx1"/>
              </a:solidFill>
            </a:endParaRPr>
          </a:p>
          <a:p>
            <a:pPr marL="0" indent="0" algn="ctr">
              <a:buNone/>
            </a:pPr>
            <a:r>
              <a:rPr kumimoji="1" lang="ja-JP" altLang="en-US" sz="2400" dirty="0" smtClean="0">
                <a:solidFill>
                  <a:schemeClr val="tx1"/>
                </a:solidFill>
              </a:rPr>
              <a:t>街並みに統一させる！！</a:t>
            </a:r>
            <a:endParaRPr kumimoji="1" lang="en-US" altLang="ja-JP" sz="2400" dirty="0" smtClean="0">
              <a:solidFill>
                <a:schemeClr val="tx1"/>
              </a:solidFill>
            </a:endParaRPr>
          </a:p>
          <a:p>
            <a:pPr marL="0" indent="0" algn="ctr">
              <a:buNone/>
            </a:pPr>
            <a:endParaRPr lang="en-US" altLang="ja-JP" sz="2400" dirty="0">
              <a:solidFill>
                <a:schemeClr val="tx1"/>
              </a:solidFill>
            </a:endParaRPr>
          </a:p>
          <a:p>
            <a:pPr marL="0" indent="0">
              <a:buNone/>
            </a:pPr>
            <a:endParaRPr kumimoji="1" lang="en-US" altLang="ja-JP" sz="2400" dirty="0" smtClean="0">
              <a:solidFill>
                <a:schemeClr val="tx1"/>
              </a:solidFill>
            </a:endParaRPr>
          </a:p>
          <a:p>
            <a:pPr marL="0" indent="0">
              <a:buNone/>
            </a:pPr>
            <a:endParaRPr lang="en-US" altLang="ja-JP" sz="2400" dirty="0">
              <a:solidFill>
                <a:schemeClr val="tx1"/>
              </a:solidFill>
            </a:endParaRPr>
          </a:p>
          <a:p>
            <a:pPr marL="0" indent="0">
              <a:buNone/>
            </a:pPr>
            <a:endParaRPr kumimoji="1" lang="en-US" altLang="ja-JP" sz="2400" dirty="0" smtClean="0">
              <a:solidFill>
                <a:schemeClr val="tx1"/>
              </a:solidFill>
            </a:endParaRPr>
          </a:p>
          <a:p>
            <a:pPr marL="0" indent="0">
              <a:buNone/>
            </a:pPr>
            <a:endParaRPr lang="en-US" altLang="ja-JP" sz="2400" dirty="0">
              <a:solidFill>
                <a:schemeClr val="tx1"/>
              </a:solidFill>
            </a:endParaRPr>
          </a:p>
          <a:p>
            <a:pPr marL="0" indent="0">
              <a:buNone/>
            </a:pPr>
            <a:endParaRPr kumimoji="1" lang="en-US" altLang="ja-JP" sz="2400" dirty="0" smtClean="0">
              <a:solidFill>
                <a:schemeClr val="tx1"/>
              </a:solidFill>
            </a:endParaRPr>
          </a:p>
          <a:p>
            <a:pPr marL="0" indent="0">
              <a:buNone/>
            </a:pPr>
            <a:endParaRPr kumimoji="1" lang="en-US" altLang="ja-JP" sz="2400" dirty="0" smtClean="0">
              <a:solidFill>
                <a:schemeClr val="tx1"/>
              </a:solidFill>
            </a:endParaRPr>
          </a:p>
          <a:p>
            <a:pPr marL="0" indent="0">
              <a:buNone/>
            </a:pPr>
            <a:endParaRPr kumimoji="1" lang="ja-JP" altLang="en-US" sz="2400" dirty="0">
              <a:solidFill>
                <a:schemeClr val="tx1"/>
              </a:solidFill>
            </a:endParaRPr>
          </a:p>
        </p:txBody>
      </p:sp>
      <p:pic>
        <p:nvPicPr>
          <p:cNvPr id="4" name="図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499993" y="2492896"/>
            <a:ext cx="3523220" cy="2446164"/>
          </a:xfrm>
          <a:prstGeom prst="rect">
            <a:avLst/>
          </a:prstGeom>
        </p:spPr>
      </p:pic>
      <p:pic>
        <p:nvPicPr>
          <p:cNvPr id="5" name="図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552" y="2492895"/>
            <a:ext cx="3528392" cy="2451057"/>
          </a:xfrm>
          <a:prstGeom prst="rect">
            <a:avLst/>
          </a:prstGeom>
        </p:spPr>
      </p:pic>
      <p:sp>
        <p:nvSpPr>
          <p:cNvPr id="7" name="円形吹き出し 6"/>
          <p:cNvSpPr/>
          <p:nvPr/>
        </p:nvSpPr>
        <p:spPr>
          <a:xfrm>
            <a:off x="1973747" y="2755701"/>
            <a:ext cx="1261730" cy="802985"/>
          </a:xfrm>
          <a:prstGeom prst="wedgeEllipseCallout">
            <a:avLst>
              <a:gd name="adj1" fmla="val 18596"/>
              <a:gd name="adj2" fmla="val 82813"/>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latin typeface="HGS創英角ｺﾞｼｯｸUB" panose="020B0900000000000000" pitchFamily="50" charset="-128"/>
                <a:ea typeface="HGS創英角ｺﾞｼｯｸUB" panose="020B0900000000000000" pitchFamily="50" charset="-128"/>
              </a:rPr>
              <a:t>駐車場</a:t>
            </a:r>
            <a:endParaRPr kumimoji="1" lang="ja-JP" altLang="en-US" dirty="0">
              <a:solidFill>
                <a:schemeClr val="tx1"/>
              </a:solidFill>
              <a:latin typeface="HGS創英角ｺﾞｼｯｸUB" panose="020B0900000000000000" pitchFamily="50" charset="-128"/>
              <a:ea typeface="HGS創英角ｺﾞｼｯｸUB" panose="020B0900000000000000" pitchFamily="50" charset="-128"/>
            </a:endParaRPr>
          </a:p>
        </p:txBody>
      </p:sp>
      <p:sp>
        <p:nvSpPr>
          <p:cNvPr id="8" name="円形吹き出し 7"/>
          <p:cNvSpPr/>
          <p:nvPr/>
        </p:nvSpPr>
        <p:spPr>
          <a:xfrm>
            <a:off x="11556" y="2966062"/>
            <a:ext cx="1259632" cy="1152128"/>
          </a:xfrm>
          <a:prstGeom prst="wedgeEllipseCallout">
            <a:avLst>
              <a:gd name="adj1" fmla="val 73809"/>
              <a:gd name="adj2" fmla="val 40680"/>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latin typeface="HGP創英角ｺﾞｼｯｸUB" panose="020B0900000000000000" pitchFamily="50" charset="-128"/>
                <a:ea typeface="HGP創英角ｺﾞｼｯｸUB" panose="020B0900000000000000" pitchFamily="50" charset="-128"/>
              </a:rPr>
              <a:t>片側にしかない電灯</a:t>
            </a:r>
            <a:endParaRPr kumimoji="1" lang="ja-JP" altLang="en-US"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9" name="正方形/長方形 8"/>
          <p:cNvSpPr/>
          <p:nvPr/>
        </p:nvSpPr>
        <p:spPr>
          <a:xfrm>
            <a:off x="526963" y="5157192"/>
            <a:ext cx="3528392" cy="1512168"/>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latin typeface="HGP創英角ｺﾞｼｯｸUB" panose="020B0900000000000000" pitchFamily="50" charset="-128"/>
                <a:ea typeface="HGP創英角ｺﾞｼｯｸUB" panose="020B0900000000000000" pitchFamily="50" charset="-128"/>
              </a:rPr>
              <a:t>・街並みに突然駐車場や</a:t>
            </a:r>
            <a:endParaRPr kumimoji="1" lang="en-US" altLang="ja-JP" dirty="0" smtClean="0">
              <a:solidFill>
                <a:schemeClr val="tx1"/>
              </a:solidFill>
              <a:latin typeface="HGP創英角ｺﾞｼｯｸUB" panose="020B0900000000000000" pitchFamily="50" charset="-128"/>
              <a:ea typeface="HGP創英角ｺﾞｼｯｸUB" panose="020B0900000000000000" pitchFamily="50" charset="-128"/>
            </a:endParaRPr>
          </a:p>
          <a:p>
            <a:pPr algn="ctr"/>
            <a:r>
              <a:rPr lang="ja-JP" altLang="en-US" dirty="0" smtClean="0">
                <a:solidFill>
                  <a:schemeClr val="tx1"/>
                </a:solidFill>
                <a:latin typeface="HGP創英角ｺﾞｼｯｸUB" panose="020B0900000000000000" pitchFamily="50" charset="-128"/>
                <a:ea typeface="HGP創英角ｺﾞｼｯｸUB" panose="020B0900000000000000" pitchFamily="50" charset="-128"/>
              </a:rPr>
              <a:t>高いビルが現れる</a:t>
            </a:r>
            <a:endParaRPr lang="en-US" altLang="ja-JP" dirty="0" smtClean="0">
              <a:solidFill>
                <a:schemeClr val="tx1"/>
              </a:solidFill>
              <a:latin typeface="HGP創英角ｺﾞｼｯｸUB" panose="020B0900000000000000" pitchFamily="50" charset="-128"/>
              <a:ea typeface="HGP創英角ｺﾞｼｯｸUB" panose="020B0900000000000000" pitchFamily="50" charset="-128"/>
            </a:endParaRPr>
          </a:p>
          <a:p>
            <a:pPr algn="ctr"/>
            <a:r>
              <a:rPr lang="ja-JP" altLang="en-US" dirty="0" smtClean="0">
                <a:solidFill>
                  <a:schemeClr val="tx1"/>
                </a:solidFill>
                <a:latin typeface="HGP創英角ｺﾞｼｯｸUB" panose="020B0900000000000000" pitchFamily="50" charset="-128"/>
                <a:ea typeface="HGP創英角ｺﾞｼｯｸUB" panose="020B0900000000000000" pitchFamily="50" charset="-128"/>
              </a:rPr>
              <a:t>・片側にしか電灯が整備されてない</a:t>
            </a:r>
            <a:endParaRPr lang="en-US" altLang="ja-JP" dirty="0" smtClean="0">
              <a:solidFill>
                <a:schemeClr val="tx1"/>
              </a:solidFill>
              <a:latin typeface="HGP創英角ｺﾞｼｯｸUB" panose="020B0900000000000000" pitchFamily="50" charset="-128"/>
              <a:ea typeface="HGP創英角ｺﾞｼｯｸUB" panose="020B0900000000000000" pitchFamily="50" charset="-128"/>
            </a:endParaRPr>
          </a:p>
          <a:p>
            <a:pPr algn="ctr"/>
            <a:r>
              <a:rPr lang="ja-JP" altLang="en-US" dirty="0" smtClean="0">
                <a:solidFill>
                  <a:schemeClr val="tx1"/>
                </a:solidFill>
                <a:latin typeface="HGP創英角ｺﾞｼｯｸUB" panose="020B0900000000000000" pitchFamily="50" charset="-128"/>
                <a:ea typeface="HGP創英角ｺﾞｼｯｸUB" panose="020B0900000000000000" pitchFamily="50" charset="-128"/>
              </a:rPr>
              <a:t>・道路が中心のつくり</a:t>
            </a:r>
            <a:endParaRPr lang="en-US" altLang="ja-JP" dirty="0" smtClean="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0" name="正方形/長方形 9"/>
          <p:cNvSpPr/>
          <p:nvPr/>
        </p:nvSpPr>
        <p:spPr>
          <a:xfrm>
            <a:off x="4530825" y="5157498"/>
            <a:ext cx="3461555" cy="1511862"/>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latin typeface="HGP創英角ｺﾞｼｯｸUB" panose="020B0900000000000000" pitchFamily="50" charset="-128"/>
                <a:ea typeface="HGP創英角ｺﾞｼｯｸUB" panose="020B0900000000000000" pitchFamily="50" charset="-128"/>
              </a:rPr>
              <a:t>・各店の造りや看板などの外装が統一されている</a:t>
            </a:r>
            <a:endParaRPr kumimoji="1" lang="en-US" altLang="ja-JP" dirty="0" smtClean="0">
              <a:solidFill>
                <a:schemeClr val="tx1"/>
              </a:solidFill>
              <a:latin typeface="HGP創英角ｺﾞｼｯｸUB" panose="020B0900000000000000" pitchFamily="50" charset="-128"/>
              <a:ea typeface="HGP創英角ｺﾞｼｯｸUB" panose="020B0900000000000000" pitchFamily="50" charset="-128"/>
            </a:endParaRPr>
          </a:p>
          <a:p>
            <a:pPr algn="ctr"/>
            <a:r>
              <a:rPr lang="ja-JP" altLang="en-US" dirty="0" smtClean="0">
                <a:solidFill>
                  <a:schemeClr val="tx1"/>
                </a:solidFill>
                <a:latin typeface="HGP創英角ｺﾞｼｯｸUB" panose="020B0900000000000000" pitchFamily="50" charset="-128"/>
                <a:ea typeface="HGP創英角ｺﾞｼｯｸUB" panose="020B0900000000000000" pitchFamily="50" charset="-128"/>
              </a:rPr>
              <a:t>・道がフラットになっている</a:t>
            </a:r>
            <a:endParaRPr lang="en-US" altLang="ja-JP" dirty="0" smtClean="0">
              <a:solidFill>
                <a:schemeClr val="tx1"/>
              </a:solidFill>
              <a:latin typeface="HGP創英角ｺﾞｼｯｸUB" panose="020B0900000000000000" pitchFamily="50" charset="-128"/>
              <a:ea typeface="HGP創英角ｺﾞｼｯｸUB" panose="020B0900000000000000" pitchFamily="50" charset="-128"/>
            </a:endParaRPr>
          </a:p>
          <a:p>
            <a:pPr algn="ctr"/>
            <a:r>
              <a:rPr lang="ja-JP" altLang="en-US" dirty="0" smtClean="0">
                <a:solidFill>
                  <a:schemeClr val="tx1"/>
                </a:solidFill>
                <a:latin typeface="HGP創英角ｺﾞｼｯｸUB" panose="020B0900000000000000" pitchFamily="50" charset="-128"/>
                <a:ea typeface="HGP創英角ｺﾞｼｯｸUB" panose="020B0900000000000000" pitchFamily="50" charset="-128"/>
              </a:rPr>
              <a:t>・休日は歩行者専用道路になっている</a:t>
            </a:r>
            <a:endParaRPr lang="en-US" altLang="ja-JP" dirty="0" smtClean="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1" name="円形吹き出し 10"/>
          <p:cNvSpPr/>
          <p:nvPr/>
        </p:nvSpPr>
        <p:spPr>
          <a:xfrm>
            <a:off x="7323716" y="2458114"/>
            <a:ext cx="1656184" cy="847870"/>
          </a:xfrm>
          <a:prstGeom prst="wedgeEllipseCallout">
            <a:avLst>
              <a:gd name="adj1" fmla="val -60198"/>
              <a:gd name="adj2" fmla="val 19418"/>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latin typeface="HGS創英角ｺﾞｼｯｸUB" panose="020B0900000000000000" pitchFamily="50" charset="-128"/>
                <a:ea typeface="HGS創英角ｺﾞｼｯｸUB" panose="020B0900000000000000" pitchFamily="50" charset="-128"/>
              </a:rPr>
              <a:t>統一された看板</a:t>
            </a:r>
            <a:endParaRPr kumimoji="1" lang="ja-JP" altLang="en-US" dirty="0">
              <a:solidFill>
                <a:schemeClr val="tx1"/>
              </a:solidFill>
              <a:latin typeface="HGS創英角ｺﾞｼｯｸUB" panose="020B0900000000000000" pitchFamily="50" charset="-128"/>
              <a:ea typeface="HGS創英角ｺﾞｼｯｸUB" panose="020B0900000000000000" pitchFamily="50" charset="-128"/>
            </a:endParaRPr>
          </a:p>
        </p:txBody>
      </p:sp>
      <p:sp>
        <p:nvSpPr>
          <p:cNvPr id="12" name="円形吹き出し 11"/>
          <p:cNvSpPr/>
          <p:nvPr/>
        </p:nvSpPr>
        <p:spPr>
          <a:xfrm>
            <a:off x="4006835" y="3305984"/>
            <a:ext cx="2237418" cy="887805"/>
          </a:xfrm>
          <a:prstGeom prst="wedgeEllipseCallout">
            <a:avLst>
              <a:gd name="adj1" fmla="val 101"/>
              <a:gd name="adj2" fmla="val 88481"/>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latin typeface="HGP創英角ｺﾞｼｯｸUB" panose="020B0900000000000000" pitchFamily="50" charset="-128"/>
                <a:ea typeface="HGP創英角ｺﾞｼｯｸUB" panose="020B0900000000000000" pitchFamily="50" charset="-128"/>
              </a:rPr>
              <a:t>道がフラットなつくり</a:t>
            </a:r>
            <a:endParaRPr kumimoji="1" lang="ja-JP" altLang="en-US"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6" name="テキスト ボックス 5"/>
          <p:cNvSpPr txBox="1"/>
          <p:nvPr/>
        </p:nvSpPr>
        <p:spPr>
          <a:xfrm>
            <a:off x="1160080" y="2077229"/>
            <a:ext cx="2262158" cy="369332"/>
          </a:xfrm>
          <a:prstGeom prst="rect">
            <a:avLst/>
          </a:prstGeom>
          <a:noFill/>
        </p:spPr>
        <p:txBody>
          <a:bodyPr wrap="none" rtlCol="0">
            <a:spAutoFit/>
          </a:bodyPr>
          <a:lstStyle/>
          <a:p>
            <a:r>
              <a:rPr kumimoji="1" lang="ja-JP" altLang="en-US" b="1" dirty="0" smtClean="0"/>
              <a:t>土浦の「中越通り」</a:t>
            </a:r>
            <a:endParaRPr kumimoji="1" lang="ja-JP" altLang="en-US" b="1" dirty="0"/>
          </a:p>
        </p:txBody>
      </p:sp>
      <p:sp>
        <p:nvSpPr>
          <p:cNvPr id="13" name="テキスト ボックス 12"/>
          <p:cNvSpPr txBox="1"/>
          <p:nvPr/>
        </p:nvSpPr>
        <p:spPr>
          <a:xfrm>
            <a:off x="5015107" y="2089792"/>
            <a:ext cx="2492990" cy="369332"/>
          </a:xfrm>
          <a:prstGeom prst="rect">
            <a:avLst/>
          </a:prstGeom>
          <a:noFill/>
        </p:spPr>
        <p:txBody>
          <a:bodyPr wrap="none" rtlCol="0">
            <a:spAutoFit/>
          </a:bodyPr>
          <a:lstStyle/>
          <a:p>
            <a:r>
              <a:rPr lang="ja-JP" altLang="en-US" b="1" dirty="0"/>
              <a:t>伊勢</a:t>
            </a:r>
            <a:r>
              <a:rPr lang="ja-JP" altLang="en-US" b="1" dirty="0" smtClean="0"/>
              <a:t>の「おはらい町」</a:t>
            </a:r>
            <a:endParaRPr kumimoji="1" lang="ja-JP" altLang="en-US" b="1" dirty="0"/>
          </a:p>
        </p:txBody>
      </p:sp>
    </p:spTree>
    <p:extLst>
      <p:ext uri="{BB962C8B-B14F-4D97-AF65-F5344CB8AC3E}">
        <p14:creationId xmlns:p14="http://schemas.microsoft.com/office/powerpoint/2010/main" xmlns="" val="2026022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23528" y="1196752"/>
            <a:ext cx="6696744" cy="4844611"/>
          </a:xfrm>
        </p:spPr>
        <p:txBody>
          <a:bodyPr/>
          <a:lstStyle/>
          <a:p>
            <a:pPr marL="0" indent="0">
              <a:buNone/>
            </a:pPr>
            <a:r>
              <a:rPr lang="ja-JP" altLang="en-US" sz="3600" dirty="0" smtClean="0">
                <a:latin typeface="HGP創英角ﾎﾟｯﾌﾟ体" panose="040B0A00000000000000" pitchFamily="50" charset="-128"/>
                <a:ea typeface="HGP創英角ﾎﾟｯﾌﾟ体" panose="040B0A00000000000000" pitchFamily="50" charset="-128"/>
              </a:rPr>
              <a:t>「ノウリンピック」をやろう！！</a:t>
            </a:r>
            <a:endParaRPr lang="en-US" altLang="ja-JP" sz="36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2400" dirty="0" smtClean="0"/>
              <a:t>田んぼ</a:t>
            </a:r>
            <a:r>
              <a:rPr lang="ja-JP" altLang="en-US" sz="2400" dirty="0"/>
              <a:t>・</a:t>
            </a:r>
            <a:r>
              <a:rPr lang="ja-JP" altLang="en-US" sz="2400" dirty="0" smtClean="0"/>
              <a:t>畑・山林など自然が豊かな新治で農業の技術を競い合う大会を開催する。</a:t>
            </a:r>
            <a:endParaRPr lang="en-US" altLang="ja-JP" sz="2400" dirty="0" smtClean="0"/>
          </a:p>
          <a:p>
            <a:pPr marL="0" indent="0">
              <a:buNone/>
            </a:pPr>
            <a:r>
              <a:rPr lang="ja-JP" altLang="en-US" sz="2400" dirty="0" smtClean="0"/>
              <a:t>例：田植え競争、稲の刈り取り競争など</a:t>
            </a:r>
            <a:endParaRPr lang="en-US" altLang="ja-JP" dirty="0" smtClean="0"/>
          </a:p>
          <a:p>
            <a:pPr marL="0" indent="0">
              <a:buNone/>
            </a:pPr>
            <a:r>
              <a:rPr kumimoji="1" lang="ja-JP" altLang="en-US" sz="2000" dirty="0" smtClean="0">
                <a:latin typeface="HGP創英角ﾎﾟｯﾌﾟ体" panose="040B0A00000000000000" pitchFamily="50" charset="-128"/>
                <a:ea typeface="HGP創英角ﾎﾟｯﾌﾟ体" panose="040B0A00000000000000" pitchFamily="50" charset="-128"/>
              </a:rPr>
              <a:t>～前例紹介～</a:t>
            </a:r>
            <a:endParaRPr kumimoji="1" lang="en-US" altLang="ja-JP" sz="2000" dirty="0" smtClean="0">
              <a:latin typeface="HGP創英角ﾎﾟｯﾌﾟ体" panose="040B0A00000000000000" pitchFamily="50" charset="-128"/>
              <a:ea typeface="HGP創英角ﾎﾟｯﾌﾟ体" panose="040B0A00000000000000" pitchFamily="50" charset="-128"/>
            </a:endParaRPr>
          </a:p>
          <a:p>
            <a:pPr marL="0" indent="0">
              <a:buNone/>
            </a:pPr>
            <a:r>
              <a:rPr lang="ja-JP" altLang="en-US" sz="2000" dirty="0" smtClean="0"/>
              <a:t>佐賀県鹿島市で毎年開催されている「ガタリンピック」</a:t>
            </a:r>
            <a:endParaRPr lang="en-US" altLang="ja-JP" sz="2000" dirty="0"/>
          </a:p>
          <a:p>
            <a:pPr marL="0" indent="0">
              <a:buNone/>
            </a:pPr>
            <a:endParaRPr kumimoji="1" lang="ja-JP" altLang="en-US" dirty="0"/>
          </a:p>
        </p:txBody>
      </p:sp>
      <p:pic>
        <p:nvPicPr>
          <p:cNvPr id="4" name="図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673906" y="4239613"/>
            <a:ext cx="2997335" cy="1790633"/>
          </a:xfrm>
          <a:prstGeom prst="rect">
            <a:avLst/>
          </a:prstGeom>
        </p:spPr>
      </p:pic>
      <p:pic>
        <p:nvPicPr>
          <p:cNvPr id="5" name="図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7544" y="4240372"/>
            <a:ext cx="2430016" cy="1790633"/>
          </a:xfrm>
          <a:prstGeom prst="rect">
            <a:avLst/>
          </a:prstGeom>
        </p:spPr>
      </p:pic>
      <p:sp>
        <p:nvSpPr>
          <p:cNvPr id="6" name="テキスト ボックス 5"/>
          <p:cNvSpPr txBox="1"/>
          <p:nvPr/>
        </p:nvSpPr>
        <p:spPr>
          <a:xfrm>
            <a:off x="467544" y="6129945"/>
            <a:ext cx="2574032" cy="307777"/>
          </a:xfrm>
          <a:prstGeom prst="rect">
            <a:avLst/>
          </a:prstGeom>
          <a:noFill/>
        </p:spPr>
        <p:txBody>
          <a:bodyPr wrap="square" rtlCol="0">
            <a:spAutoFit/>
          </a:bodyPr>
          <a:lstStyle/>
          <a:p>
            <a:pPr algn="ctr"/>
            <a:r>
              <a:rPr kumimoji="1" lang="ja-JP" altLang="en-US" sz="1400" b="1" dirty="0" smtClean="0"/>
              <a:t>干潟で行われる「潟スキー」</a:t>
            </a:r>
            <a:endParaRPr kumimoji="1" lang="ja-JP" altLang="en-US" sz="1400" b="1" dirty="0"/>
          </a:p>
        </p:txBody>
      </p:sp>
      <p:sp>
        <p:nvSpPr>
          <p:cNvPr id="7" name="テキスト ボックス 6"/>
          <p:cNvSpPr txBox="1"/>
          <p:nvPr/>
        </p:nvSpPr>
        <p:spPr>
          <a:xfrm>
            <a:off x="3336369" y="6053000"/>
            <a:ext cx="3672408" cy="461665"/>
          </a:xfrm>
          <a:prstGeom prst="rect">
            <a:avLst/>
          </a:prstGeom>
          <a:noFill/>
        </p:spPr>
        <p:txBody>
          <a:bodyPr wrap="square" rtlCol="0">
            <a:spAutoFit/>
          </a:bodyPr>
          <a:lstStyle/>
          <a:p>
            <a:pPr algn="ctr"/>
            <a:r>
              <a:rPr lang="ja-JP" altLang="en-US" sz="1200" dirty="0" smtClean="0"/>
              <a:t>「</a:t>
            </a:r>
            <a:r>
              <a:rPr lang="ja-JP" altLang="en-US" sz="1200" b="1" dirty="0" smtClean="0"/>
              <a:t>ガタリンピック」公式サイト</a:t>
            </a:r>
            <a:endParaRPr lang="en-US" altLang="ja-JP" sz="1200" b="1" dirty="0" smtClean="0"/>
          </a:p>
          <a:p>
            <a:pPr algn="ctr"/>
            <a:r>
              <a:rPr lang="en-US" altLang="ja-JP" sz="1200" b="1" dirty="0"/>
              <a:t>http://gatalympic-neo.p2.bindsite.jp/index.html</a:t>
            </a:r>
            <a:endParaRPr kumimoji="1" lang="ja-JP" altLang="en-US" sz="1200" b="1" dirty="0"/>
          </a:p>
        </p:txBody>
      </p:sp>
      <p:sp>
        <p:nvSpPr>
          <p:cNvPr id="8" name="タイトル 1"/>
          <p:cNvSpPr>
            <a:spLocks noGrp="1"/>
          </p:cNvSpPr>
          <p:nvPr>
            <p:ph type="title"/>
          </p:nvPr>
        </p:nvSpPr>
        <p:spPr>
          <a:xfrm>
            <a:off x="323528" y="202290"/>
            <a:ext cx="6347713" cy="1320800"/>
          </a:xfrm>
        </p:spPr>
        <p:txBody>
          <a:bodyPr>
            <a:normAutofit fontScale="90000"/>
          </a:bodyPr>
          <a:lstStyle/>
          <a:p>
            <a:r>
              <a:rPr lang="ja-JP" altLang="en-US" sz="5400" dirty="0">
                <a:latin typeface="HGP創英角ﾎﾟｯﾌﾟ体" panose="040B0A00000000000000" pitchFamily="50" charset="-128"/>
                <a:ea typeface="HGP創英角ﾎﾟｯﾌﾟ体" panose="040B0A00000000000000" pitchFamily="50" charset="-128"/>
              </a:rPr>
              <a:t>活気</a:t>
            </a:r>
            <a:r>
              <a:rPr lang="ja-JP" altLang="en-US" sz="5400" dirty="0" smtClean="0">
                <a:latin typeface="HGP創英角ﾎﾟｯﾌﾟ体" panose="040B0A00000000000000" pitchFamily="50" charset="-128"/>
                <a:ea typeface="HGP創英角ﾎﾟｯﾌﾟ体" panose="040B0A00000000000000" pitchFamily="50" charset="-128"/>
              </a:rPr>
              <a:t>を</a:t>
            </a:r>
            <a:r>
              <a:rPr lang="ja-JP" altLang="en-US" sz="5400" b="1" dirty="0">
                <a:ln w="22225">
                  <a:solidFill>
                    <a:schemeClr val="accent2"/>
                  </a:solidFill>
                  <a:prstDash val="solid"/>
                </a:ln>
                <a:solidFill>
                  <a:schemeClr val="accent2">
                    <a:lumMod val="40000"/>
                    <a:lumOff val="60000"/>
                  </a:schemeClr>
                </a:solidFill>
                <a:latin typeface="HGP創英角ﾎﾟｯﾌﾟ体" panose="040B0A00000000000000" pitchFamily="50" charset="-128"/>
                <a:ea typeface="HGP創英角ﾎﾟｯﾌﾟ体" panose="040B0A00000000000000" pitchFamily="50" charset="-128"/>
              </a:rPr>
              <a:t>「取り戻す</a:t>
            </a:r>
            <a:r>
              <a:rPr lang="ja-JP" altLang="en-US" sz="5400" b="1" dirty="0" smtClean="0">
                <a:ln w="22225">
                  <a:solidFill>
                    <a:schemeClr val="accent2"/>
                  </a:solidFill>
                  <a:prstDash val="solid"/>
                </a:ln>
                <a:solidFill>
                  <a:schemeClr val="accent2">
                    <a:lumMod val="40000"/>
                    <a:lumOff val="60000"/>
                  </a:schemeClr>
                </a:solidFill>
                <a:latin typeface="HGP創英角ﾎﾟｯﾌﾟ体" panose="040B0A00000000000000" pitchFamily="50" charset="-128"/>
                <a:ea typeface="HGP創英角ﾎﾟｯﾌﾟ体" panose="040B0A00000000000000" pitchFamily="50" charset="-128"/>
              </a:rPr>
              <a:t>」</a:t>
            </a:r>
            <a:endParaRPr kumimoji="1" lang="ja-JP" altLang="en-US" sz="5400" dirty="0">
              <a:solidFill>
                <a:srgbClr val="FF0000"/>
              </a:solidFill>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xmlns="" val="5071687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cstate="print">
            <a:extLst>
              <a:ext uri="{BEBA8EAE-BF5A-486C-A8C5-ECC9F3942E4B}">
                <a14:imgProps xmlns:a14="http://schemas.microsoft.com/office/drawing/2010/main" xmlns="">
                  <a14:imgLayer r:embed="rId4">
                    <a14:imgEffect>
                      <a14:artisticMarker/>
                    </a14:imgEffect>
                    <a14:imgEffect>
                      <a14:sharpenSoften amount="58000"/>
                    </a14:imgEffect>
                    <a14:imgEffect>
                      <a14:brightnessContrast bright="32000" contrast="-28000"/>
                    </a14:imgEffect>
                  </a14:imgLayer>
                </a14:imgProps>
              </a:ext>
              <a:ext uri="{28A0092B-C50C-407E-A947-70E740481C1C}">
                <a14:useLocalDpi xmlns:a14="http://schemas.microsoft.com/office/drawing/2010/main" xmlns="" val="0"/>
              </a:ext>
            </a:extLst>
          </a:blip>
          <a:stretch>
            <a:fillRect/>
          </a:stretch>
        </p:blipFill>
        <p:spPr>
          <a:xfrm>
            <a:off x="0" y="0"/>
            <a:ext cx="9144000" cy="6858000"/>
          </a:xfrm>
          <a:prstGeom prst="rect">
            <a:avLst/>
          </a:prstGeom>
          <a:effectLst>
            <a:glow rad="127000">
              <a:schemeClr val="accent1">
                <a:alpha val="16000"/>
              </a:schemeClr>
            </a:glow>
          </a:effectLst>
        </p:spPr>
      </p:pic>
      <p:sp>
        <p:nvSpPr>
          <p:cNvPr id="4" name="角丸四角形 3"/>
          <p:cNvSpPr/>
          <p:nvPr/>
        </p:nvSpPr>
        <p:spPr>
          <a:xfrm>
            <a:off x="309985" y="3550422"/>
            <a:ext cx="8780667" cy="3123549"/>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423745" y="1819246"/>
            <a:ext cx="8296509" cy="6863417"/>
          </a:xfrm>
          <a:prstGeom prst="rect">
            <a:avLst/>
          </a:prstGeom>
          <a:noFill/>
          <a:ln>
            <a:noFill/>
          </a:ln>
        </p:spPr>
        <p:txBody>
          <a:bodyPr wrap="square" rtlCol="0">
            <a:spAutoFit/>
          </a:bodyPr>
          <a:lstStyle/>
          <a:p>
            <a:r>
              <a:rPr kumimoji="1" lang="ja-JP" altLang="en-US" sz="4000" dirty="0" smtClean="0">
                <a:ln w="0"/>
                <a:effectLst>
                  <a:outerShdw blurRad="38100" dist="19050" dir="2700000" algn="tl" rotWithShape="0">
                    <a:schemeClr val="dk1">
                      <a:alpha val="40000"/>
                    </a:schemeClr>
                  </a:outerShdw>
                </a:effectLst>
                <a:latin typeface="+mn-ea"/>
              </a:rPr>
              <a:t>霞ヶ浦</a:t>
            </a:r>
            <a:endParaRPr kumimoji="1" lang="en-US" altLang="ja-JP" sz="4000" dirty="0" smtClean="0">
              <a:ln w="0"/>
              <a:effectLst>
                <a:outerShdw blurRad="38100" dist="19050" dir="2700000" algn="tl" rotWithShape="0">
                  <a:schemeClr val="dk1">
                    <a:alpha val="40000"/>
                  </a:schemeClr>
                </a:outerShdw>
              </a:effectLst>
              <a:latin typeface="+mn-ea"/>
            </a:endParaRPr>
          </a:p>
          <a:p>
            <a:r>
              <a:rPr kumimoji="1" lang="en-US" altLang="ja-JP" sz="3600" dirty="0" smtClean="0">
                <a:ln w="0"/>
                <a:effectLst>
                  <a:outerShdw blurRad="38100" dist="19050" dir="2700000" algn="tl" rotWithShape="0">
                    <a:schemeClr val="dk1">
                      <a:alpha val="40000"/>
                    </a:schemeClr>
                  </a:outerShdw>
                </a:effectLst>
                <a:latin typeface="+mn-ea"/>
              </a:rPr>
              <a:t>1960</a:t>
            </a:r>
            <a:r>
              <a:rPr kumimoji="1" lang="ja-JP" altLang="en-US" sz="3600" dirty="0" smtClean="0">
                <a:ln w="0"/>
                <a:effectLst>
                  <a:outerShdw blurRad="38100" dist="19050" dir="2700000" algn="tl" rotWithShape="0">
                    <a:schemeClr val="dk1">
                      <a:alpha val="40000"/>
                    </a:schemeClr>
                  </a:outerShdw>
                </a:effectLst>
                <a:latin typeface="+mn-ea"/>
              </a:rPr>
              <a:t>年代には天然ウナギの漁獲量が全国の</a:t>
            </a:r>
            <a:r>
              <a:rPr kumimoji="1" lang="en-US" altLang="ja-JP" sz="3600" dirty="0" smtClean="0">
                <a:ln w="0"/>
                <a:effectLst>
                  <a:outerShdw blurRad="38100" dist="19050" dir="2700000" algn="tl" rotWithShape="0">
                    <a:schemeClr val="dk1">
                      <a:alpha val="40000"/>
                    </a:schemeClr>
                  </a:outerShdw>
                </a:effectLst>
                <a:latin typeface="+mn-ea"/>
              </a:rPr>
              <a:t>3</a:t>
            </a:r>
            <a:r>
              <a:rPr kumimoji="1" lang="ja-JP" altLang="en-US" sz="3600" dirty="0" smtClean="0">
                <a:ln w="0"/>
                <a:effectLst>
                  <a:outerShdw blurRad="38100" dist="19050" dir="2700000" algn="tl" rotWithShape="0">
                    <a:schemeClr val="dk1">
                      <a:alpha val="40000"/>
                    </a:schemeClr>
                  </a:outerShdw>
                </a:effectLst>
                <a:latin typeface="+mn-ea"/>
              </a:rPr>
              <a:t>分の</a:t>
            </a:r>
            <a:r>
              <a:rPr kumimoji="1" lang="en-US" altLang="ja-JP" sz="3600" dirty="0" smtClean="0">
                <a:ln w="0"/>
                <a:effectLst>
                  <a:outerShdw blurRad="38100" dist="19050" dir="2700000" algn="tl" rotWithShape="0">
                    <a:schemeClr val="dk1">
                      <a:alpha val="40000"/>
                    </a:schemeClr>
                  </a:outerShdw>
                </a:effectLst>
                <a:latin typeface="+mn-ea"/>
              </a:rPr>
              <a:t>1</a:t>
            </a:r>
            <a:r>
              <a:rPr kumimoji="1" lang="ja-JP" altLang="en-US" sz="3600" dirty="0" smtClean="0">
                <a:ln w="0"/>
                <a:effectLst>
                  <a:outerShdw blurRad="38100" dist="19050" dir="2700000" algn="tl" rotWithShape="0">
                    <a:schemeClr val="dk1">
                      <a:alpha val="40000"/>
                    </a:schemeClr>
                  </a:outerShdw>
                </a:effectLst>
                <a:latin typeface="+mn-ea"/>
              </a:rPr>
              <a:t>を占めていた！！</a:t>
            </a:r>
            <a:endParaRPr kumimoji="1" lang="en-US" altLang="ja-JP" sz="3600" dirty="0" smtClean="0">
              <a:ln w="0"/>
              <a:effectLst>
                <a:outerShdw blurRad="38100" dist="19050" dir="2700000" algn="tl" rotWithShape="0">
                  <a:schemeClr val="dk1">
                    <a:alpha val="40000"/>
                  </a:schemeClr>
                </a:outerShdw>
              </a:effectLst>
              <a:latin typeface="+mn-ea"/>
            </a:endParaRPr>
          </a:p>
          <a:p>
            <a:endParaRPr lang="en-US" altLang="ja-JP" sz="2400" dirty="0">
              <a:latin typeface="+mn-ea"/>
            </a:endParaRPr>
          </a:p>
          <a:p>
            <a:r>
              <a:rPr lang="ja-JP" altLang="en-US" sz="4000" dirty="0"/>
              <a:t>うなぎ漁獲量は</a:t>
            </a:r>
            <a:r>
              <a:rPr lang="ja-JP" altLang="en-US" sz="4000" dirty="0">
                <a:solidFill>
                  <a:srgbClr val="0070C0"/>
                </a:solidFill>
              </a:rPr>
              <a:t>激減</a:t>
            </a:r>
            <a:endParaRPr lang="en-US" altLang="ja-JP" sz="4000" dirty="0" smtClean="0">
              <a:solidFill>
                <a:srgbClr val="0070C0"/>
              </a:solidFill>
            </a:endParaRPr>
          </a:p>
          <a:p>
            <a:r>
              <a:rPr lang="ja-JP" altLang="en-US" sz="2400" dirty="0" smtClean="0"/>
              <a:t>１９７０年代</a:t>
            </a:r>
            <a:endParaRPr lang="ja-JP" altLang="en-US" sz="2400" dirty="0"/>
          </a:p>
          <a:p>
            <a:r>
              <a:rPr lang="ja-JP" altLang="en-US" sz="2400" b="1" u="sng" dirty="0">
                <a:solidFill>
                  <a:schemeClr val="accent6"/>
                </a:solidFill>
              </a:rPr>
              <a:t>常陸川</a:t>
            </a:r>
            <a:r>
              <a:rPr lang="ja-JP" altLang="en-US" sz="2400" b="1" u="sng" dirty="0" smtClean="0">
                <a:solidFill>
                  <a:schemeClr val="accent6"/>
                </a:solidFill>
              </a:rPr>
              <a:t>水門（逆水門）完全</a:t>
            </a:r>
            <a:r>
              <a:rPr lang="ja-JP" altLang="en-US" sz="2400" b="1" u="sng" dirty="0">
                <a:solidFill>
                  <a:schemeClr val="accent6"/>
                </a:solidFill>
              </a:rPr>
              <a:t>閉鎖</a:t>
            </a:r>
          </a:p>
          <a:p>
            <a:r>
              <a:rPr lang="ja-JP" altLang="en-US" sz="2400" dirty="0"/>
              <a:t>海との汽水域（海水と淡水が</a:t>
            </a:r>
            <a:r>
              <a:rPr lang="ja-JP" altLang="en-US" sz="2400" dirty="0" smtClean="0"/>
              <a:t>混ざった塩分</a:t>
            </a:r>
            <a:r>
              <a:rPr lang="ja-JP" altLang="en-US" sz="2400" dirty="0"/>
              <a:t>の少ない水）を好む多くの生き物が姿を消した。</a:t>
            </a:r>
          </a:p>
          <a:p>
            <a:r>
              <a:rPr lang="ja-JP" altLang="en-US" sz="2400" dirty="0" smtClean="0"/>
              <a:t>水</a:t>
            </a:r>
            <a:r>
              <a:rPr lang="ja-JP" altLang="en-US" sz="2400" dirty="0"/>
              <a:t>が交換されなくなり、水質の悪化も</a:t>
            </a:r>
            <a:r>
              <a:rPr lang="ja-JP" altLang="en-US" sz="2400" dirty="0" smtClean="0"/>
              <a:t>加速</a:t>
            </a:r>
            <a:endParaRPr lang="en-US" altLang="ja-JP" sz="2400" dirty="0" smtClean="0"/>
          </a:p>
          <a:p>
            <a:endParaRPr lang="en-US" altLang="ja-JP" sz="2400" dirty="0"/>
          </a:p>
          <a:p>
            <a:endParaRPr lang="en-US" altLang="ja-JP" sz="2400" dirty="0" smtClean="0"/>
          </a:p>
          <a:p>
            <a:endParaRPr lang="en-US" altLang="ja-JP" sz="2400" dirty="0"/>
          </a:p>
          <a:p>
            <a:endParaRPr lang="ja-JP" altLang="en-US" sz="2400" dirty="0"/>
          </a:p>
          <a:p>
            <a:endParaRPr lang="ja-JP" altLang="en-US" sz="2400" dirty="0"/>
          </a:p>
          <a:p>
            <a:endParaRPr kumimoji="1" lang="ja-JP" altLang="en-US" sz="2400" dirty="0">
              <a:latin typeface="+mn-ea"/>
            </a:endParaRPr>
          </a:p>
        </p:txBody>
      </p:sp>
      <p:sp>
        <p:nvSpPr>
          <p:cNvPr id="6" name="タイトル 1"/>
          <p:cNvSpPr txBox="1">
            <a:spLocks/>
          </p:cNvSpPr>
          <p:nvPr/>
        </p:nvSpPr>
        <p:spPr>
          <a:xfrm>
            <a:off x="-2395" y="457605"/>
            <a:ext cx="8283542" cy="911531"/>
          </a:xfrm>
          <a:prstGeom prst="rect">
            <a:avLst/>
          </a:prstGeom>
        </p:spPr>
        <p:txBody>
          <a:bodyPr vert="horz" lIns="91440" tIns="45720" rIns="91440" bIns="45720" rtlCol="0" anchor="b">
            <a:noAutofit/>
          </a:bodyPr>
          <a:lstStyle>
            <a:lvl1pPr algn="ctr" defTabSz="914400" rtl="0" eaLnBrk="1" latinLnBrk="0" hangingPunct="1">
              <a:lnSpc>
                <a:spcPct val="100000"/>
              </a:lnSpc>
              <a:spcBef>
                <a:spcPct val="0"/>
              </a:spcBef>
              <a:buNone/>
              <a:defRPr kumimoji="1" sz="80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ja-JP" altLang="en-US" sz="5400" dirty="0" smtClean="0"/>
              <a:t>　　　</a:t>
            </a:r>
            <a:endParaRPr lang="ja-JP" altLang="en-US" sz="5400" dirty="0">
              <a:solidFill>
                <a:srgbClr val="FF0000"/>
              </a:solidFill>
            </a:endParaRPr>
          </a:p>
        </p:txBody>
      </p:sp>
      <p:pic>
        <p:nvPicPr>
          <p:cNvPr id="10" name="図 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565312" y="3550422"/>
            <a:ext cx="2395743" cy="1550187"/>
          </a:xfrm>
          <a:prstGeom prst="rect">
            <a:avLst/>
          </a:prstGeom>
        </p:spPr>
      </p:pic>
      <p:sp>
        <p:nvSpPr>
          <p:cNvPr id="13" name="正方形/長方形 12"/>
          <p:cNvSpPr/>
          <p:nvPr/>
        </p:nvSpPr>
        <p:spPr>
          <a:xfrm>
            <a:off x="309985" y="209196"/>
            <a:ext cx="6206231" cy="923330"/>
          </a:xfrm>
          <a:prstGeom prst="rect">
            <a:avLst/>
          </a:prstGeom>
        </p:spPr>
        <p:txBody>
          <a:bodyPr wrap="square">
            <a:spAutoFit/>
          </a:bodyPr>
          <a:lstStyle/>
          <a:p>
            <a:r>
              <a:rPr lang="ja-JP" altLang="en-US" sz="5400" dirty="0">
                <a:solidFill>
                  <a:srgbClr val="E84C22"/>
                </a:solidFill>
                <a:latin typeface="HGP創英角ﾎﾟｯﾌﾟ体" panose="040B0A00000000000000" pitchFamily="50" charset="-128"/>
                <a:ea typeface="HGP創英角ﾎﾟｯﾌﾟ体" panose="040B0A00000000000000" pitchFamily="50" charset="-128"/>
              </a:rPr>
              <a:t>霞ヶ浦</a:t>
            </a:r>
            <a:r>
              <a:rPr lang="ja-JP" altLang="en-US" sz="5400" dirty="0" smtClean="0">
                <a:solidFill>
                  <a:srgbClr val="E84C22"/>
                </a:solidFill>
                <a:latin typeface="HGP創英角ﾎﾟｯﾌﾟ体" panose="040B0A00000000000000" pitchFamily="50" charset="-128"/>
                <a:ea typeface="HGP創英角ﾎﾟｯﾌﾟ体" panose="040B0A00000000000000" pitchFamily="50" charset="-128"/>
              </a:rPr>
              <a:t>を</a:t>
            </a:r>
            <a:r>
              <a:rPr lang="ja-JP" altLang="en-US" sz="5400" b="1" dirty="0" smtClean="0">
                <a:ln w="22225">
                  <a:solidFill>
                    <a:schemeClr val="accent2"/>
                  </a:solidFill>
                  <a:prstDash val="solid"/>
                </a:ln>
                <a:solidFill>
                  <a:schemeClr val="accent2">
                    <a:lumMod val="40000"/>
                    <a:lumOff val="60000"/>
                  </a:schemeClr>
                </a:solidFill>
                <a:latin typeface="HGP創英角ﾎﾟｯﾌﾟ体" panose="040B0A00000000000000" pitchFamily="50" charset="-128"/>
                <a:ea typeface="HGP創英角ﾎﾟｯﾌﾟ体" panose="040B0A00000000000000" pitchFamily="50" charset="-128"/>
              </a:rPr>
              <a:t>「</a:t>
            </a:r>
            <a:r>
              <a:rPr lang="ja-JP" altLang="en-US" sz="5400" b="1" dirty="0">
                <a:ln w="22225">
                  <a:solidFill>
                    <a:schemeClr val="accent2"/>
                  </a:solidFill>
                  <a:prstDash val="solid"/>
                </a:ln>
                <a:solidFill>
                  <a:schemeClr val="accent2">
                    <a:lumMod val="40000"/>
                    <a:lumOff val="60000"/>
                  </a:schemeClr>
                </a:solidFill>
                <a:latin typeface="HGP創英角ﾎﾟｯﾌﾟ体" panose="040B0A00000000000000" pitchFamily="50" charset="-128"/>
                <a:ea typeface="HGP創英角ﾎﾟｯﾌﾟ体" panose="040B0A00000000000000" pitchFamily="50" charset="-128"/>
              </a:rPr>
              <a:t>取り戻す」</a:t>
            </a:r>
            <a:endParaRPr lang="ja-JP" altLang="en-US" sz="5400" dirty="0">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xmlns="" val="4923109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188640"/>
            <a:ext cx="8229600" cy="979512"/>
          </a:xfrm>
        </p:spPr>
        <p:txBody>
          <a:bodyPr/>
          <a:lstStyle/>
          <a:p>
            <a:r>
              <a:rPr lang="ja-JP" altLang="en-US" dirty="0">
                <a:latin typeface="HGPｺﾞｼｯｸE" panose="020B0900000000000000" pitchFamily="50" charset="-128"/>
                <a:ea typeface="HGPｺﾞｼｯｸE" panose="020B0900000000000000" pitchFamily="50" charset="-128"/>
              </a:rPr>
              <a:t>土浦市</a:t>
            </a:r>
            <a:r>
              <a:rPr lang="ja-JP" altLang="en-US" dirty="0" smtClean="0">
                <a:latin typeface="HGPｺﾞｼｯｸE" panose="020B0900000000000000" pitchFamily="50" charset="-128"/>
                <a:ea typeface="HGPｺﾞｼｯｸE" panose="020B0900000000000000" pitchFamily="50" charset="-128"/>
              </a:rPr>
              <a:t>の将来人口予測</a:t>
            </a:r>
            <a:endParaRPr kumimoji="1" lang="ja-JP" altLang="en-US" dirty="0">
              <a:latin typeface="HGPｺﾞｼｯｸE" panose="020B0900000000000000" pitchFamily="50" charset="-128"/>
              <a:ea typeface="HGPｺﾞｼｯｸE" panose="020B0900000000000000" pitchFamily="50" charset="-128"/>
            </a:endParaRPr>
          </a:p>
        </p:txBody>
      </p:sp>
      <p:graphicFrame>
        <p:nvGraphicFramePr>
          <p:cNvPr id="10" name="コンテンツ プレースホルダー 9"/>
          <p:cNvGraphicFramePr>
            <a:graphicFrameLocks noGrp="1"/>
          </p:cNvGraphicFramePr>
          <p:nvPr>
            <p:ph idx="1"/>
            <p:extLst>
              <p:ext uri="{D42A27DB-BD31-4B8C-83A1-F6EECF244321}">
                <p14:modId xmlns:p14="http://schemas.microsoft.com/office/powerpoint/2010/main" xmlns="" val="3174217439"/>
              </p:ext>
            </p:extLst>
          </p:nvPr>
        </p:nvGraphicFramePr>
        <p:xfrm>
          <a:off x="0" y="1268760"/>
          <a:ext cx="7308304" cy="4824536"/>
        </p:xfrm>
        <a:graphic>
          <a:graphicData uri="http://schemas.openxmlformats.org/drawingml/2006/chart">
            <c:chart xmlns:c="http://schemas.openxmlformats.org/drawingml/2006/chart" xmlns:r="http://schemas.openxmlformats.org/officeDocument/2006/relationships" r:id="rId2"/>
          </a:graphicData>
        </a:graphic>
      </p:graphicFrame>
      <p:sp>
        <p:nvSpPr>
          <p:cNvPr id="3" name="右矢印 2"/>
          <p:cNvSpPr/>
          <p:nvPr/>
        </p:nvSpPr>
        <p:spPr>
          <a:xfrm rot="1356420">
            <a:off x="3488575" y="2753450"/>
            <a:ext cx="2422926" cy="159104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t>人口は減少</a:t>
            </a:r>
            <a:endParaRPr kumimoji="1" lang="ja-JP" altLang="en-US" sz="2400" b="1" dirty="0"/>
          </a:p>
        </p:txBody>
      </p:sp>
      <p:sp>
        <p:nvSpPr>
          <p:cNvPr id="5" name="右矢印 4"/>
          <p:cNvSpPr/>
          <p:nvPr/>
        </p:nvSpPr>
        <p:spPr>
          <a:xfrm rot="20166525">
            <a:off x="2355876" y="1010442"/>
            <a:ext cx="2470738" cy="1496147"/>
          </a:xfrm>
          <a:prstGeom prst="rightArrow">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t>高齢者</a:t>
            </a:r>
            <a:r>
              <a:rPr kumimoji="1" lang="ja-JP" altLang="en-US" sz="2400" b="1" dirty="0" smtClean="0"/>
              <a:t>は増加</a:t>
            </a:r>
            <a:endParaRPr kumimoji="1" lang="ja-JP" altLang="en-US" sz="2400" b="1" dirty="0"/>
          </a:p>
        </p:txBody>
      </p:sp>
    </p:spTree>
    <p:extLst>
      <p:ext uri="{BB962C8B-B14F-4D97-AF65-F5344CB8AC3E}">
        <p14:creationId xmlns:p14="http://schemas.microsoft.com/office/powerpoint/2010/main" xmlns="" val="12689585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うなぎを取り戻すために</a:t>
            </a:r>
            <a:endParaRPr kumimoji="1" lang="ja-JP" altLang="en-US" dirty="0"/>
          </a:p>
        </p:txBody>
      </p:sp>
      <p:sp>
        <p:nvSpPr>
          <p:cNvPr id="3" name="コンテンツ プレースホルダー 2"/>
          <p:cNvSpPr>
            <a:spLocks noGrp="1"/>
          </p:cNvSpPr>
          <p:nvPr>
            <p:ph idx="1"/>
          </p:nvPr>
        </p:nvSpPr>
        <p:spPr>
          <a:xfrm>
            <a:off x="323528" y="1617712"/>
            <a:ext cx="7778825" cy="4110963"/>
          </a:xfrm>
        </p:spPr>
        <p:txBody>
          <a:bodyPr/>
          <a:lstStyle/>
          <a:p>
            <a:pPr marL="0" indent="0">
              <a:buNone/>
            </a:pPr>
            <a:endParaRPr lang="en-US" altLang="ja-JP" sz="2800" dirty="0" smtClean="0">
              <a:solidFill>
                <a:srgbClr val="00B0F0"/>
              </a:solidFill>
            </a:endParaRPr>
          </a:p>
          <a:p>
            <a:pPr marL="0" indent="0">
              <a:buNone/>
            </a:pPr>
            <a:r>
              <a:rPr lang="ja-JP" altLang="en-US" sz="2800" dirty="0" smtClean="0">
                <a:solidFill>
                  <a:srgbClr val="00B0F0"/>
                </a:solidFill>
              </a:rPr>
              <a:t>ＮＰＯ</a:t>
            </a:r>
            <a:r>
              <a:rPr lang="ja-JP" altLang="en-US" sz="2800" dirty="0">
                <a:solidFill>
                  <a:srgbClr val="00B0F0"/>
                </a:solidFill>
              </a:rPr>
              <a:t>法人「アサザ基金</a:t>
            </a:r>
            <a:r>
              <a:rPr lang="ja-JP" altLang="en-US" sz="2800" dirty="0" smtClean="0">
                <a:solidFill>
                  <a:srgbClr val="00B0F0"/>
                </a:solidFill>
              </a:rPr>
              <a:t>」</a:t>
            </a:r>
            <a:endParaRPr lang="en-US" altLang="ja-JP" sz="2800" dirty="0" smtClean="0">
              <a:solidFill>
                <a:srgbClr val="00B0F0"/>
              </a:solidFill>
            </a:endParaRPr>
          </a:p>
          <a:p>
            <a:pPr marL="0" indent="0">
              <a:buNone/>
            </a:pPr>
            <a:r>
              <a:rPr lang="ja-JP" altLang="en-US" sz="2800" dirty="0" smtClean="0"/>
              <a:t>流域ぐるみでウナギの復活を目指す。</a:t>
            </a:r>
            <a:endParaRPr lang="en-US" altLang="ja-JP" sz="2800" dirty="0" smtClean="0"/>
          </a:p>
          <a:p>
            <a:pPr marL="0" indent="0">
              <a:buNone/>
            </a:pPr>
            <a:r>
              <a:rPr lang="ja-JP" altLang="en-US" sz="2800" dirty="0" smtClean="0"/>
              <a:t>２００７年「カムバックウナギシンポジウム」</a:t>
            </a:r>
            <a:endParaRPr lang="en-US" altLang="ja-JP" sz="2800" dirty="0" smtClean="0"/>
          </a:p>
          <a:p>
            <a:pPr marL="0" indent="0">
              <a:buNone/>
            </a:pPr>
            <a:endParaRPr lang="en-US" altLang="ja-JP" sz="2800" dirty="0" smtClean="0"/>
          </a:p>
          <a:p>
            <a:r>
              <a:rPr lang="ja-JP" altLang="en-US" sz="2800" dirty="0" smtClean="0"/>
              <a:t>しかし</a:t>
            </a:r>
            <a:r>
              <a:rPr lang="ja-JP" altLang="en-US" sz="2800" dirty="0"/>
              <a:t>、流域の塩害、放射線被害などまだまだ問題も・・・</a:t>
            </a:r>
          </a:p>
          <a:p>
            <a:endParaRPr kumimoji="1" lang="ja-JP" altLang="en-US" dirty="0"/>
          </a:p>
        </p:txBody>
      </p:sp>
      <p:sp>
        <p:nvSpPr>
          <p:cNvPr id="5" name="円形吹き出し 4"/>
          <p:cNvSpPr/>
          <p:nvPr/>
        </p:nvSpPr>
        <p:spPr>
          <a:xfrm>
            <a:off x="5337132" y="609600"/>
            <a:ext cx="3240360" cy="2016224"/>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r>
              <a:rPr lang="ja-JP" altLang="en-US" sz="3200" dirty="0"/>
              <a:t>常陸川水門（逆水門</a:t>
            </a:r>
            <a:r>
              <a:rPr lang="ja-JP" altLang="en-US" sz="3200" dirty="0" smtClean="0"/>
              <a:t>）開放</a:t>
            </a:r>
            <a:r>
              <a:rPr lang="ja-JP" altLang="en-US" sz="3200" dirty="0"/>
              <a:t>を提案</a:t>
            </a:r>
          </a:p>
        </p:txBody>
      </p:sp>
      <p:pic>
        <p:nvPicPr>
          <p:cNvPr id="6" name="図 5"/>
          <p:cNvPicPr>
            <a:picLocks noChangeAspect="1"/>
          </p:cNvPicPr>
          <p:nvPr/>
        </p:nvPicPr>
        <p:blipFill>
          <a:blip r:embed="rId2" cstate="print"/>
          <a:stretch>
            <a:fillRect/>
          </a:stretch>
        </p:blipFill>
        <p:spPr>
          <a:xfrm>
            <a:off x="6300192" y="4877684"/>
            <a:ext cx="2655985" cy="1980316"/>
          </a:xfrm>
          <a:prstGeom prst="rect">
            <a:avLst/>
          </a:prstGeom>
        </p:spPr>
      </p:pic>
    </p:spTree>
    <p:extLst>
      <p:ext uri="{BB962C8B-B14F-4D97-AF65-F5344CB8AC3E}">
        <p14:creationId xmlns:p14="http://schemas.microsoft.com/office/powerpoint/2010/main" xmlns="" val="1104744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1" descr="土浦"/>
          <p:cNvPicPr>
            <a:picLocks noChangeAspect="1" noChangeArrowheads="1"/>
          </p:cNvPicPr>
          <p:nvPr/>
        </p:nvPicPr>
        <p:blipFill>
          <a:blip r:embed="rId2" cstate="print">
            <a:clrChange>
              <a:clrFrom>
                <a:srgbClr val="FFFFFF"/>
              </a:clrFrom>
              <a:clrTo>
                <a:srgbClr val="FFFFFF">
                  <a:alpha val="0"/>
                </a:srgbClr>
              </a:clrTo>
            </a:clrChange>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a:off x="-193199" y="679814"/>
            <a:ext cx="9908449" cy="6268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テキスト ボックス 8"/>
          <p:cNvSpPr txBox="1"/>
          <p:nvPr/>
        </p:nvSpPr>
        <p:spPr>
          <a:xfrm>
            <a:off x="3095369" y="5549004"/>
            <a:ext cx="781968" cy="400110"/>
          </a:xfrm>
          <a:prstGeom prst="rect">
            <a:avLst/>
          </a:prstGeom>
          <a:noFill/>
        </p:spPr>
        <p:txBody>
          <a:bodyPr wrap="square" rtlCol="0">
            <a:spAutoFit/>
          </a:bodyPr>
          <a:lstStyle/>
          <a:p>
            <a:endParaRPr lang="en-US" altLang="ja-JP" sz="2000" b="1" dirty="0" smtClean="0">
              <a:solidFill>
                <a:prstClr val="black"/>
              </a:solidFill>
            </a:endParaRPr>
          </a:p>
        </p:txBody>
      </p:sp>
      <p:sp>
        <p:nvSpPr>
          <p:cNvPr id="10" name="テキスト ボックス 9"/>
          <p:cNvSpPr txBox="1"/>
          <p:nvPr/>
        </p:nvSpPr>
        <p:spPr>
          <a:xfrm>
            <a:off x="1730701" y="3583287"/>
            <a:ext cx="1723549" cy="461665"/>
          </a:xfrm>
          <a:prstGeom prst="rect">
            <a:avLst/>
          </a:prstGeom>
          <a:solidFill>
            <a:srgbClr val="FFFF99"/>
          </a:solidFill>
        </p:spPr>
        <p:txBody>
          <a:bodyPr wrap="none" rtlCol="0">
            <a:spAutoFit/>
          </a:bodyPr>
          <a:lstStyle/>
          <a:p>
            <a:r>
              <a:rPr lang="ja-JP" altLang="en-US" sz="2400" dirty="0" smtClean="0">
                <a:solidFill>
                  <a:prstClr val="black"/>
                </a:solidFill>
              </a:rPr>
              <a:t>中心市街地</a:t>
            </a:r>
          </a:p>
        </p:txBody>
      </p:sp>
      <p:sp>
        <p:nvSpPr>
          <p:cNvPr id="11" name="テキスト ボックス 10"/>
          <p:cNvSpPr txBox="1"/>
          <p:nvPr/>
        </p:nvSpPr>
        <p:spPr>
          <a:xfrm>
            <a:off x="804367" y="1534386"/>
            <a:ext cx="1415772" cy="461665"/>
          </a:xfrm>
          <a:prstGeom prst="rect">
            <a:avLst/>
          </a:prstGeom>
          <a:solidFill>
            <a:srgbClr val="FFFF99"/>
          </a:solidFill>
        </p:spPr>
        <p:txBody>
          <a:bodyPr wrap="none" rtlCol="0">
            <a:spAutoFit/>
          </a:bodyPr>
          <a:lstStyle/>
          <a:p>
            <a:r>
              <a:rPr lang="ja-JP" altLang="en-US" sz="2400" dirty="0" smtClean="0">
                <a:solidFill>
                  <a:prstClr val="black"/>
                </a:solidFill>
              </a:rPr>
              <a:t>新治地区</a:t>
            </a:r>
          </a:p>
        </p:txBody>
      </p:sp>
      <p:sp>
        <p:nvSpPr>
          <p:cNvPr id="13" name="テキスト ボックス 12"/>
          <p:cNvSpPr txBox="1"/>
          <p:nvPr/>
        </p:nvSpPr>
        <p:spPr>
          <a:xfrm>
            <a:off x="4207028" y="5287394"/>
            <a:ext cx="1107996" cy="461665"/>
          </a:xfrm>
          <a:prstGeom prst="rect">
            <a:avLst/>
          </a:prstGeom>
          <a:solidFill>
            <a:srgbClr val="FFFF99"/>
          </a:solidFill>
        </p:spPr>
        <p:txBody>
          <a:bodyPr wrap="none" rtlCol="0">
            <a:spAutoFit/>
          </a:bodyPr>
          <a:lstStyle/>
          <a:p>
            <a:r>
              <a:rPr lang="ja-JP" altLang="en-US" sz="2400" dirty="0">
                <a:solidFill>
                  <a:prstClr val="black"/>
                </a:solidFill>
              </a:rPr>
              <a:t>霞ヶ浦</a:t>
            </a:r>
            <a:endParaRPr lang="ja-JP" altLang="en-US" sz="2400" dirty="0" smtClean="0">
              <a:solidFill>
                <a:prstClr val="black"/>
              </a:solidFill>
            </a:endParaRPr>
          </a:p>
        </p:txBody>
      </p:sp>
      <p:pic>
        <p:nvPicPr>
          <p:cNvPr id="19" name="図 18"/>
          <p:cNvPicPr>
            <a:picLocks noChangeAspect="1"/>
          </p:cNvPicPr>
          <p:nvPr/>
        </p:nvPicPr>
        <p:blipFill>
          <a:blip r:embed="rId3" cstate="print"/>
          <a:stretch>
            <a:fillRect/>
          </a:stretch>
        </p:blipFill>
        <p:spPr>
          <a:xfrm>
            <a:off x="2474616" y="727236"/>
            <a:ext cx="1732411" cy="1125549"/>
          </a:xfrm>
          <a:prstGeom prst="rect">
            <a:avLst/>
          </a:prstGeom>
        </p:spPr>
      </p:pic>
      <p:pic>
        <p:nvPicPr>
          <p:cNvPr id="20" name="図 19"/>
          <p:cNvPicPr>
            <a:picLocks noChangeAspect="1"/>
          </p:cNvPicPr>
          <p:nvPr/>
        </p:nvPicPr>
        <p:blipFill>
          <a:blip r:embed="rId4" cstate="print"/>
          <a:stretch>
            <a:fillRect/>
          </a:stretch>
        </p:blipFill>
        <p:spPr>
          <a:xfrm>
            <a:off x="3348336" y="2685549"/>
            <a:ext cx="1787793" cy="1161531"/>
          </a:xfrm>
          <a:prstGeom prst="rect">
            <a:avLst/>
          </a:prstGeom>
        </p:spPr>
      </p:pic>
      <p:pic>
        <p:nvPicPr>
          <p:cNvPr id="21" name="図 20"/>
          <p:cNvPicPr>
            <a:picLocks noChangeAspect="1"/>
          </p:cNvPicPr>
          <p:nvPr/>
        </p:nvPicPr>
        <p:blipFill>
          <a:blip r:embed="rId5" cstate="print"/>
          <a:stretch>
            <a:fillRect/>
          </a:stretch>
        </p:blipFill>
        <p:spPr>
          <a:xfrm>
            <a:off x="5483903" y="5150205"/>
            <a:ext cx="1859526" cy="1208136"/>
          </a:xfrm>
          <a:prstGeom prst="rect">
            <a:avLst/>
          </a:prstGeom>
        </p:spPr>
      </p:pic>
      <p:pic>
        <p:nvPicPr>
          <p:cNvPr id="22" name="図 21"/>
          <p:cNvPicPr>
            <a:picLocks noChangeAspect="1"/>
          </p:cNvPicPr>
          <p:nvPr/>
        </p:nvPicPr>
        <p:blipFill>
          <a:blip r:embed="rId6" cstate="print"/>
          <a:stretch>
            <a:fillRect/>
          </a:stretch>
        </p:blipFill>
        <p:spPr>
          <a:xfrm>
            <a:off x="6957313" y="5003968"/>
            <a:ext cx="2205929" cy="1431328"/>
          </a:xfrm>
          <a:prstGeom prst="rect">
            <a:avLst/>
          </a:prstGeom>
        </p:spPr>
      </p:pic>
      <p:pic>
        <p:nvPicPr>
          <p:cNvPr id="23" name="図 22"/>
          <p:cNvPicPr>
            <a:picLocks noChangeAspect="1"/>
          </p:cNvPicPr>
          <p:nvPr/>
        </p:nvPicPr>
        <p:blipFill>
          <a:blip r:embed="rId7" cstate="print"/>
          <a:stretch>
            <a:fillRect/>
          </a:stretch>
        </p:blipFill>
        <p:spPr>
          <a:xfrm>
            <a:off x="5116266" y="1765218"/>
            <a:ext cx="2476500" cy="1876919"/>
          </a:xfrm>
          <a:prstGeom prst="ellipse">
            <a:avLst/>
          </a:prstGeom>
          <a:ln>
            <a:noFill/>
          </a:ln>
          <a:effectLst>
            <a:softEdge rad="112500"/>
          </a:effectLst>
        </p:spPr>
      </p:pic>
      <p:pic>
        <p:nvPicPr>
          <p:cNvPr id="24" name="図 23"/>
          <p:cNvPicPr>
            <a:picLocks noChangeAspect="1"/>
          </p:cNvPicPr>
          <p:nvPr/>
        </p:nvPicPr>
        <p:blipFill>
          <a:blip r:embed="rId8" cstate="print"/>
          <a:stretch>
            <a:fillRect/>
          </a:stretch>
        </p:blipFill>
        <p:spPr>
          <a:xfrm>
            <a:off x="4111222" y="128708"/>
            <a:ext cx="2426418" cy="1786283"/>
          </a:xfrm>
          <a:prstGeom prst="ellipse">
            <a:avLst/>
          </a:prstGeom>
          <a:ln>
            <a:noFill/>
          </a:ln>
          <a:effectLst>
            <a:softEdge rad="112500"/>
          </a:effectLst>
        </p:spPr>
      </p:pic>
      <p:pic>
        <p:nvPicPr>
          <p:cNvPr id="25" name="図 24"/>
          <p:cNvPicPr>
            <a:picLocks noChangeAspect="1"/>
          </p:cNvPicPr>
          <p:nvPr/>
        </p:nvPicPr>
        <p:blipFill>
          <a:blip r:embed="rId9" cstate="print"/>
          <a:stretch>
            <a:fillRect/>
          </a:stretch>
        </p:blipFill>
        <p:spPr>
          <a:xfrm>
            <a:off x="5799228" y="3264454"/>
            <a:ext cx="2534791" cy="1762952"/>
          </a:xfrm>
          <a:prstGeom prst="ellipse">
            <a:avLst/>
          </a:prstGeom>
          <a:ln>
            <a:noFill/>
          </a:ln>
          <a:effectLst>
            <a:softEdge rad="112500"/>
          </a:effectLst>
        </p:spPr>
      </p:pic>
      <p:sp>
        <p:nvSpPr>
          <p:cNvPr id="27" name="テキスト ボックス 26"/>
          <p:cNvSpPr txBox="1"/>
          <p:nvPr/>
        </p:nvSpPr>
        <p:spPr>
          <a:xfrm>
            <a:off x="1070562" y="5908374"/>
            <a:ext cx="1107996" cy="461665"/>
          </a:xfrm>
          <a:prstGeom prst="rect">
            <a:avLst/>
          </a:prstGeom>
          <a:solidFill>
            <a:srgbClr val="FFFF99"/>
          </a:solidFill>
        </p:spPr>
        <p:txBody>
          <a:bodyPr wrap="none" rtlCol="0">
            <a:spAutoFit/>
          </a:bodyPr>
          <a:lstStyle/>
          <a:p>
            <a:r>
              <a:rPr lang="ja-JP" altLang="en-US" sz="2400" dirty="0" smtClean="0">
                <a:solidFill>
                  <a:prstClr val="black"/>
                </a:solidFill>
              </a:rPr>
              <a:t>荒川沖</a:t>
            </a:r>
          </a:p>
        </p:txBody>
      </p:sp>
      <p:pic>
        <p:nvPicPr>
          <p:cNvPr id="28" name="Picture 7" descr="http://tsuchiura-npo.img.jugem.jp/20110928_1672942.jpg"/>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539867" y="4616577"/>
            <a:ext cx="2169386" cy="1263778"/>
          </a:xfrm>
          <a:prstGeom prst="ellipse">
            <a:avLst/>
          </a:prstGeom>
          <a:ln>
            <a:noFill/>
          </a:ln>
          <a:effectLst>
            <a:softEdge rad="112500"/>
          </a:effectLst>
          <a:extLst/>
        </p:spPr>
      </p:pic>
      <p:sp>
        <p:nvSpPr>
          <p:cNvPr id="39" name="正方形/長方形 38"/>
          <p:cNvSpPr/>
          <p:nvPr/>
        </p:nvSpPr>
        <p:spPr>
          <a:xfrm>
            <a:off x="165065" y="162187"/>
            <a:ext cx="3647152" cy="923330"/>
          </a:xfrm>
          <a:prstGeom prst="rect">
            <a:avLst/>
          </a:prstGeom>
          <a:noFill/>
        </p:spPr>
        <p:txBody>
          <a:bodyPr wrap="none" lIns="91440" tIns="45720" rIns="91440" bIns="45720">
            <a:spAutoFit/>
          </a:bodyPr>
          <a:lstStyle/>
          <a:p>
            <a:pPr algn="ctr"/>
            <a:r>
              <a:rPr lang="ja-JP" altLang="en-US" sz="5400" b="0" cap="none" spc="0" dirty="0" smtClean="0">
                <a:ln w="0"/>
                <a:solidFill>
                  <a:schemeClr val="accent1"/>
                </a:solidFill>
                <a:effectLst>
                  <a:outerShdw blurRad="38100" dist="25400" dir="5400000" algn="ctr" rotWithShape="0">
                    <a:srgbClr val="6E747A">
                      <a:alpha val="43000"/>
                    </a:srgbClr>
                  </a:outerShdw>
                </a:effectLst>
              </a:rPr>
              <a:t>地区別構想</a:t>
            </a:r>
            <a:endParaRPr lang="ja-JP" altLang="en-US" sz="5400" b="0" cap="none" spc="0" dirty="0">
              <a:ln w="0"/>
              <a:solidFill>
                <a:schemeClr val="accent1"/>
              </a:solidFill>
              <a:effectLst>
                <a:outerShdw blurRad="38100" dist="25400" dir="5400000" algn="ctr" rotWithShape="0">
                  <a:srgbClr val="6E747A">
                    <a:alpha val="43000"/>
                  </a:srgbClr>
                </a:outerShdw>
              </a:effectLst>
            </a:endParaRPr>
          </a:p>
        </p:txBody>
      </p:sp>
      <p:grpSp>
        <p:nvGrpSpPr>
          <p:cNvPr id="29" name="グループ化 28"/>
          <p:cNvGrpSpPr/>
          <p:nvPr/>
        </p:nvGrpSpPr>
        <p:grpSpPr>
          <a:xfrm>
            <a:off x="2288574" y="5343273"/>
            <a:ext cx="1523643" cy="1074164"/>
            <a:chOff x="5888197" y="1827642"/>
            <a:chExt cx="2033241" cy="1321606"/>
          </a:xfrm>
        </p:grpSpPr>
        <p:sp>
          <p:nvSpPr>
            <p:cNvPr id="30" name="角丸四角形 29"/>
            <p:cNvSpPr/>
            <p:nvPr/>
          </p:nvSpPr>
          <p:spPr>
            <a:xfrm>
              <a:off x="5888197" y="1827642"/>
              <a:ext cx="2033241" cy="1321606"/>
            </a:xfrm>
            <a:prstGeom prst="roundRect">
              <a:avLst/>
            </a:prstGeom>
          </p:spPr>
          <p:style>
            <a:lnRef idx="2">
              <a:schemeClr val="lt1">
                <a:hueOff val="0"/>
                <a:satOff val="0"/>
                <a:lumOff val="0"/>
                <a:alphaOff val="0"/>
              </a:schemeClr>
            </a:lnRef>
            <a:fillRef idx="1">
              <a:schemeClr val="accent5">
                <a:hueOff val="-482880"/>
                <a:satOff val="0"/>
                <a:lumOff val="-1275"/>
                <a:alphaOff val="0"/>
              </a:schemeClr>
            </a:fillRef>
            <a:effectRef idx="0">
              <a:schemeClr val="accent5">
                <a:hueOff val="-482880"/>
                <a:satOff val="0"/>
                <a:lumOff val="-1275"/>
                <a:alphaOff val="0"/>
              </a:schemeClr>
            </a:effectRef>
            <a:fontRef idx="minor">
              <a:schemeClr val="lt1"/>
            </a:fontRef>
          </p:style>
        </p:sp>
        <p:sp>
          <p:nvSpPr>
            <p:cNvPr id="31" name="角丸四角形 4"/>
            <p:cNvSpPr/>
            <p:nvPr/>
          </p:nvSpPr>
          <p:spPr>
            <a:xfrm>
              <a:off x="5952712" y="1892157"/>
              <a:ext cx="1904211" cy="11925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kumimoji="1" lang="ja-JP" altLang="en-US" sz="3200" kern="1200" dirty="0" smtClean="0"/>
                <a:t>公共交通</a:t>
              </a:r>
              <a:endParaRPr kumimoji="1" lang="ja-JP" altLang="en-US" sz="3200" kern="1200" dirty="0"/>
            </a:p>
          </p:txBody>
        </p:sp>
      </p:grpSp>
      <p:grpSp>
        <p:nvGrpSpPr>
          <p:cNvPr id="32" name="グループ化 31"/>
          <p:cNvGrpSpPr/>
          <p:nvPr/>
        </p:nvGrpSpPr>
        <p:grpSpPr>
          <a:xfrm>
            <a:off x="4045286" y="3642137"/>
            <a:ext cx="1644893" cy="1064334"/>
            <a:chOff x="4928572" y="4781063"/>
            <a:chExt cx="2033241" cy="1321606"/>
          </a:xfrm>
        </p:grpSpPr>
        <p:sp>
          <p:nvSpPr>
            <p:cNvPr id="33" name="角丸四角形 32"/>
            <p:cNvSpPr/>
            <p:nvPr/>
          </p:nvSpPr>
          <p:spPr>
            <a:xfrm>
              <a:off x="4928572" y="4781063"/>
              <a:ext cx="2033241" cy="1321606"/>
            </a:xfrm>
            <a:prstGeom prst="roundRect">
              <a:avLst/>
            </a:prstGeom>
          </p:spPr>
          <p:style>
            <a:lnRef idx="2">
              <a:schemeClr val="lt1">
                <a:hueOff val="0"/>
                <a:satOff val="0"/>
                <a:lumOff val="0"/>
                <a:alphaOff val="0"/>
              </a:schemeClr>
            </a:lnRef>
            <a:fillRef idx="1">
              <a:schemeClr val="accent5">
                <a:hueOff val="-965760"/>
                <a:satOff val="0"/>
                <a:lumOff val="-2549"/>
                <a:alphaOff val="0"/>
              </a:schemeClr>
            </a:fillRef>
            <a:effectRef idx="0">
              <a:schemeClr val="accent5">
                <a:hueOff val="-965760"/>
                <a:satOff val="0"/>
                <a:lumOff val="-2549"/>
                <a:alphaOff val="0"/>
              </a:schemeClr>
            </a:effectRef>
            <a:fontRef idx="minor">
              <a:schemeClr val="lt1"/>
            </a:fontRef>
          </p:style>
        </p:sp>
        <p:sp>
          <p:nvSpPr>
            <p:cNvPr id="34" name="角丸四角形 4"/>
            <p:cNvSpPr/>
            <p:nvPr/>
          </p:nvSpPr>
          <p:spPr>
            <a:xfrm>
              <a:off x="4993087" y="4845578"/>
              <a:ext cx="1904211" cy="11925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kumimoji="1" lang="ja-JP" altLang="en-US" sz="3200" kern="1200" dirty="0" smtClean="0"/>
                <a:t>景観</a:t>
              </a:r>
              <a:endParaRPr kumimoji="1" lang="ja-JP" altLang="en-US" sz="3200" kern="1200" dirty="0"/>
            </a:p>
          </p:txBody>
        </p:sp>
      </p:grpSp>
      <p:sp>
        <p:nvSpPr>
          <p:cNvPr id="35" name="ドーナツ 34"/>
          <p:cNvSpPr/>
          <p:nvPr/>
        </p:nvSpPr>
        <p:spPr>
          <a:xfrm rot="21020933">
            <a:off x="2334005" y="37788"/>
            <a:ext cx="4082014" cy="2179302"/>
          </a:xfrm>
          <a:prstGeom prst="donut">
            <a:avLst>
              <a:gd name="adj" fmla="val 6308"/>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6" name="ドーナツ 35"/>
          <p:cNvSpPr/>
          <p:nvPr/>
        </p:nvSpPr>
        <p:spPr>
          <a:xfrm>
            <a:off x="3242469" y="1968790"/>
            <a:ext cx="5395661" cy="2979653"/>
          </a:xfrm>
          <a:prstGeom prst="donut">
            <a:avLst>
              <a:gd name="adj" fmla="val 5891"/>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7" name="ドーナツ 36"/>
          <p:cNvSpPr/>
          <p:nvPr/>
        </p:nvSpPr>
        <p:spPr>
          <a:xfrm rot="278851">
            <a:off x="5086317" y="4773967"/>
            <a:ext cx="3830855" cy="2187875"/>
          </a:xfrm>
          <a:prstGeom prst="donut">
            <a:avLst>
              <a:gd name="adj" fmla="val 64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8" name="ドーナツ 37"/>
          <p:cNvSpPr/>
          <p:nvPr/>
        </p:nvSpPr>
        <p:spPr>
          <a:xfrm rot="20995075">
            <a:off x="477862" y="4376559"/>
            <a:ext cx="3570645" cy="2336673"/>
          </a:xfrm>
          <a:prstGeom prst="donut">
            <a:avLst>
              <a:gd name="adj" fmla="val 7438"/>
            </a:avLst>
          </a:prstGeom>
          <a:solidFill>
            <a:srgbClr val="7030A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xmlns="" val="2165003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53" presetClass="entr" presetSubtype="16"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animEffect transition="in" filter="fade">
                                      <p:cBhvr>
                                        <p:cTn id="24" dur="500"/>
                                        <p:tgtEl>
                                          <p:spTgt spid="23"/>
                                        </p:tgtEl>
                                      </p:cBhvr>
                                    </p:animEffect>
                                  </p:childTnLst>
                                </p:cTn>
                              </p:par>
                              <p:par>
                                <p:cTn id="25" presetID="53" presetClass="entr" presetSubtype="16"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animEffect transition="in" filter="fade">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circle(in)">
                                      <p:cBhvr>
                                        <p:cTn id="34" dur="2000"/>
                                        <p:tgtEl>
                                          <p:spTgt spid="35"/>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circle(in)">
                                      <p:cBhvr>
                                        <p:cTn id="37" dur="2000"/>
                                        <p:tgtEl>
                                          <p:spTgt spid="36"/>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circle(in)">
                                      <p:cBhvr>
                                        <p:cTn id="40" dur="2000"/>
                                        <p:tgtEl>
                                          <p:spTgt spid="37"/>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circle(in)">
                                      <p:cBhvr>
                                        <p:cTn id="43"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5400" dirty="0" smtClean="0">
                <a:latin typeface="HGP創英角ﾎﾟｯﾌﾟ体" panose="040B0A00000000000000" pitchFamily="50" charset="-128"/>
                <a:ea typeface="HGP創英角ﾎﾟｯﾌﾟ体" panose="040B0A00000000000000" pitchFamily="50" charset="-128"/>
              </a:rPr>
              <a:t>今後の展望</a:t>
            </a:r>
            <a:endParaRPr kumimoji="1" lang="ja-JP" altLang="en-US" sz="5400" dirty="0">
              <a:latin typeface="HGP創英角ﾎﾟｯﾌﾟ体" panose="040B0A00000000000000" pitchFamily="50" charset="-128"/>
              <a:ea typeface="HGP創英角ﾎﾟｯﾌﾟ体" panose="040B0A00000000000000" pitchFamily="50" charset="-128"/>
            </a:endParaRPr>
          </a:p>
        </p:txBody>
      </p:sp>
      <p:sp>
        <p:nvSpPr>
          <p:cNvPr id="3" name="コンテンツ プレースホルダー 2"/>
          <p:cNvSpPr>
            <a:spLocks noGrp="1"/>
          </p:cNvSpPr>
          <p:nvPr>
            <p:ph idx="1"/>
          </p:nvPr>
        </p:nvSpPr>
        <p:spPr/>
        <p:txBody>
          <a:bodyPr>
            <a:normAutofit/>
          </a:bodyPr>
          <a:lstStyle/>
          <a:p>
            <a:r>
              <a:rPr kumimoji="1" lang="en-US" altLang="ja-JP" sz="2400" dirty="0" smtClean="0"/>
              <a:t>NPO</a:t>
            </a:r>
            <a:r>
              <a:rPr kumimoji="1" lang="ja-JP" altLang="en-US" sz="2400" dirty="0" smtClean="0"/>
              <a:t>法人「アサザ</a:t>
            </a:r>
            <a:r>
              <a:rPr lang="ja-JP" altLang="en-US" sz="2400" dirty="0" smtClean="0"/>
              <a:t>基金」へのヒアリング</a:t>
            </a:r>
            <a:endParaRPr kumimoji="1" lang="en-US" altLang="ja-JP" sz="2400" dirty="0" smtClean="0"/>
          </a:p>
          <a:p>
            <a:r>
              <a:rPr kumimoji="1" lang="ja-JP" altLang="en-US" sz="2400" dirty="0" smtClean="0"/>
              <a:t>「おはらい町」を管理する伊勢市観光協会へのヒアリング</a:t>
            </a:r>
            <a:endParaRPr kumimoji="1" lang="en-US" altLang="ja-JP" sz="2400" dirty="0" smtClean="0"/>
          </a:p>
          <a:p>
            <a:r>
              <a:rPr lang="ja-JP" altLang="en-US" sz="2400" dirty="0"/>
              <a:t>霞ヶ浦</a:t>
            </a:r>
            <a:r>
              <a:rPr lang="ja-JP" altLang="en-US" sz="2400" dirty="0" smtClean="0"/>
              <a:t>の水質向上による効果の調査</a:t>
            </a:r>
            <a:endParaRPr lang="en-US" altLang="ja-JP" sz="2400" dirty="0"/>
          </a:p>
          <a:p>
            <a:r>
              <a:rPr kumimoji="1" lang="ja-JP" altLang="en-US" sz="2400" dirty="0" smtClean="0"/>
              <a:t>中越通りの実態調査</a:t>
            </a:r>
            <a:endParaRPr kumimoji="1" lang="en-US" altLang="ja-JP" sz="2400" dirty="0" smtClean="0"/>
          </a:p>
          <a:p>
            <a:r>
              <a:rPr lang="ja-JP" altLang="en-US" sz="2400" dirty="0" smtClean="0"/>
              <a:t>新治での稲刈りへの参加</a:t>
            </a:r>
            <a:endParaRPr lang="en-US" altLang="ja-JP" sz="2400" dirty="0" smtClean="0"/>
          </a:p>
          <a:p>
            <a:r>
              <a:rPr kumimoji="1" lang="ja-JP" altLang="en-US" sz="2400" dirty="0" smtClean="0"/>
              <a:t>土浦で開催されるイベントへの参加</a:t>
            </a:r>
            <a:endParaRPr kumimoji="1" lang="ja-JP" altLang="en-US" sz="2400" dirty="0"/>
          </a:p>
        </p:txBody>
      </p:sp>
    </p:spTree>
    <p:extLst>
      <p:ext uri="{BB962C8B-B14F-4D97-AF65-F5344CB8AC3E}">
        <p14:creationId xmlns:p14="http://schemas.microsoft.com/office/powerpoint/2010/main" xmlns="" val="22273365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latin typeface="HGP創英角ﾎﾟｯﾌﾟ体" panose="040B0A00000000000000" pitchFamily="50" charset="-128"/>
                <a:ea typeface="HGP創英角ﾎﾟｯﾌﾟ体" panose="040B0A00000000000000" pitchFamily="50" charset="-128"/>
              </a:rPr>
              <a:t>参考資料</a:t>
            </a:r>
            <a:endParaRPr kumimoji="1" lang="ja-JP" altLang="en-US" dirty="0">
              <a:latin typeface="HGP創英角ﾎﾟｯﾌﾟ体" panose="040B0A00000000000000" pitchFamily="50" charset="-128"/>
              <a:ea typeface="HGP創英角ﾎﾟｯﾌﾟ体" panose="040B0A00000000000000" pitchFamily="50" charset="-128"/>
            </a:endParaRPr>
          </a:p>
        </p:txBody>
      </p:sp>
      <p:sp>
        <p:nvSpPr>
          <p:cNvPr id="3" name="コンテンツ プレースホルダー 2"/>
          <p:cNvSpPr>
            <a:spLocks noGrp="1"/>
          </p:cNvSpPr>
          <p:nvPr>
            <p:ph idx="1"/>
          </p:nvPr>
        </p:nvSpPr>
        <p:spPr>
          <a:xfrm>
            <a:off x="609598" y="1340768"/>
            <a:ext cx="7634810" cy="5256584"/>
          </a:xfrm>
        </p:spPr>
        <p:txBody>
          <a:bodyPr>
            <a:normAutofit/>
          </a:bodyPr>
          <a:lstStyle/>
          <a:p>
            <a:r>
              <a:rPr lang="ja-JP" altLang="en-US" dirty="0" smtClean="0">
                <a:latin typeface="HGPｺﾞｼｯｸM" panose="020B0600000000000000" pitchFamily="50" charset="-128"/>
                <a:ea typeface="HGPｺﾞｼｯｸM" panose="020B0600000000000000" pitchFamily="50" charset="-128"/>
              </a:rPr>
              <a:t>土浦市</a:t>
            </a:r>
            <a:r>
              <a:rPr lang="en-US" altLang="ja-JP" dirty="0" smtClean="0">
                <a:latin typeface="HGPｺﾞｼｯｸM" panose="020B0600000000000000" pitchFamily="50" charset="-128"/>
                <a:ea typeface="HGPｺﾞｼｯｸM" panose="020B0600000000000000" pitchFamily="50" charset="-128"/>
              </a:rPr>
              <a:t>HP</a:t>
            </a:r>
            <a:r>
              <a:rPr lang="ja-JP" altLang="en-US" dirty="0" smtClean="0">
                <a:latin typeface="HGPｺﾞｼｯｸM" panose="020B0600000000000000" pitchFamily="50" charset="-128"/>
                <a:ea typeface="HGPｺﾞｼｯｸM" panose="020B0600000000000000" pitchFamily="50" charset="-128"/>
              </a:rPr>
              <a:t>　　　　　</a:t>
            </a:r>
            <a:r>
              <a:rPr lang="en-US" altLang="ja-JP" dirty="0" smtClean="0">
                <a:latin typeface="HGPｺﾞｼｯｸM" panose="020B0600000000000000" pitchFamily="50" charset="-128"/>
                <a:ea typeface="HGPｺﾞｼｯｸM" panose="020B0600000000000000" pitchFamily="50" charset="-128"/>
              </a:rPr>
              <a:t>http</a:t>
            </a:r>
            <a:r>
              <a:rPr lang="en-US" altLang="ja-JP" dirty="0">
                <a:latin typeface="HGPｺﾞｼｯｸM" panose="020B0600000000000000" pitchFamily="50" charset="-128"/>
                <a:ea typeface="HGPｺﾞｼｯｸM" panose="020B0600000000000000" pitchFamily="50" charset="-128"/>
              </a:rPr>
              <a:t>://www.city.tsuchiura.lg.jp/index.php</a:t>
            </a:r>
            <a:endParaRPr lang="en-US" altLang="ja-JP" dirty="0" smtClean="0">
              <a:latin typeface="HGPｺﾞｼｯｸM" panose="020B0600000000000000" pitchFamily="50" charset="-128"/>
              <a:ea typeface="HGPｺﾞｼｯｸM" panose="020B0600000000000000" pitchFamily="50" charset="-128"/>
            </a:endParaRPr>
          </a:p>
          <a:p>
            <a:r>
              <a:rPr lang="ja-JP" altLang="en-US" dirty="0" smtClean="0">
                <a:latin typeface="HGPｺﾞｼｯｸM" panose="020B0600000000000000" pitchFamily="50" charset="-128"/>
                <a:ea typeface="HGPｺﾞｼｯｸM" panose="020B0600000000000000" pitchFamily="50" charset="-128"/>
              </a:rPr>
              <a:t>統計つちうら</a:t>
            </a:r>
            <a:r>
              <a:rPr lang="en-US" altLang="ja-JP" dirty="0" smtClean="0">
                <a:latin typeface="HGPｺﾞｼｯｸM" panose="020B0600000000000000" pitchFamily="50" charset="-128"/>
                <a:ea typeface="HGPｺﾞｼｯｸM" panose="020B0600000000000000" pitchFamily="50" charset="-128"/>
              </a:rPr>
              <a:t>H</a:t>
            </a:r>
            <a:r>
              <a:rPr lang="en-US" altLang="ja-JP" dirty="0">
                <a:latin typeface="HGPｺﾞｼｯｸM" panose="020B0600000000000000" pitchFamily="50" charset="-128"/>
                <a:ea typeface="HGPｺﾞｼｯｸM" panose="020B0600000000000000" pitchFamily="50" charset="-128"/>
              </a:rPr>
              <a:t>P</a:t>
            </a:r>
            <a:r>
              <a:rPr lang="ja-JP" altLang="en-US" dirty="0">
                <a:latin typeface="HGPｺﾞｼｯｸM" panose="020B0600000000000000" pitchFamily="50" charset="-128"/>
                <a:ea typeface="HGPｺﾞｼｯｸM" panose="020B0600000000000000" pitchFamily="50" charset="-128"/>
              </a:rPr>
              <a:t>　</a:t>
            </a:r>
            <a:r>
              <a:rPr lang="ja-JP" altLang="en-US" dirty="0" smtClean="0">
                <a:latin typeface="HGPｺﾞｼｯｸM" panose="020B0600000000000000" pitchFamily="50" charset="-128"/>
                <a:ea typeface="HGPｺﾞｼｯｸM" panose="020B0600000000000000" pitchFamily="50" charset="-128"/>
              </a:rPr>
              <a:t>　</a:t>
            </a:r>
            <a:r>
              <a:rPr lang="en-US" altLang="ja-JP" dirty="0" smtClean="0">
                <a:latin typeface="HGPｺﾞｼｯｸM" panose="020B0600000000000000" pitchFamily="50" charset="-128"/>
                <a:ea typeface="HGPｺﾞｼｯｸM" panose="020B0600000000000000" pitchFamily="50" charset="-128"/>
              </a:rPr>
              <a:t>http</a:t>
            </a:r>
            <a:r>
              <a:rPr lang="en-US" altLang="ja-JP" dirty="0">
                <a:latin typeface="HGPｺﾞｼｯｸM" panose="020B0600000000000000" pitchFamily="50" charset="-128"/>
                <a:ea typeface="HGPｺﾞｼｯｸM" panose="020B0600000000000000" pitchFamily="50" charset="-128"/>
              </a:rPr>
              <a:t>://www.city.tsuchiura.lg.jp/dir.php?code=1548</a:t>
            </a:r>
          </a:p>
          <a:p>
            <a:r>
              <a:rPr lang="ja-JP" altLang="en-US" dirty="0">
                <a:solidFill>
                  <a:schemeClr val="tx1"/>
                </a:solidFill>
                <a:latin typeface="HGPｺﾞｼｯｸM" panose="020B0600000000000000" pitchFamily="50" charset="-128"/>
                <a:ea typeface="HGPｺﾞｼｯｸM" panose="020B0600000000000000" pitchFamily="50" charset="-128"/>
              </a:rPr>
              <a:t>土浦市観光協会</a:t>
            </a:r>
            <a:r>
              <a:rPr lang="en-US" altLang="ja-JP" dirty="0">
                <a:solidFill>
                  <a:schemeClr val="tx1"/>
                </a:solidFill>
                <a:latin typeface="HGPｺﾞｼｯｸM" panose="020B0600000000000000" pitchFamily="50" charset="-128"/>
                <a:ea typeface="HGPｺﾞｼｯｸM" panose="020B0600000000000000" pitchFamily="50" charset="-128"/>
              </a:rPr>
              <a:t>HP</a:t>
            </a:r>
            <a:r>
              <a:rPr lang="ja-JP" altLang="en-US" dirty="0">
                <a:solidFill>
                  <a:schemeClr val="tx1"/>
                </a:solidFill>
                <a:latin typeface="HGPｺﾞｼｯｸM" panose="020B0600000000000000" pitchFamily="50" charset="-128"/>
                <a:ea typeface="HGPｺﾞｼｯｸM" panose="020B0600000000000000" pitchFamily="50" charset="-128"/>
              </a:rPr>
              <a:t>　　　　　</a:t>
            </a:r>
            <a:r>
              <a:rPr lang="en-US" altLang="ja-JP" dirty="0">
                <a:solidFill>
                  <a:schemeClr val="tx1"/>
                </a:solidFill>
                <a:latin typeface="HGPｺﾞｼｯｸM" panose="020B0600000000000000" pitchFamily="50" charset="-128"/>
                <a:ea typeface="HGPｺﾞｼｯｸM" panose="020B0600000000000000" pitchFamily="50" charset="-128"/>
              </a:rPr>
              <a:t>http://tutiura.727.net/</a:t>
            </a:r>
          </a:p>
          <a:p>
            <a:r>
              <a:rPr lang="ja-JP" altLang="en-US" dirty="0">
                <a:solidFill>
                  <a:schemeClr val="tx1"/>
                </a:solidFill>
                <a:latin typeface="HGPｺﾞｼｯｸM" panose="020B0600000000000000" pitchFamily="50" charset="-128"/>
                <a:ea typeface="HGPｺﾞｼｯｸM" panose="020B0600000000000000" pitchFamily="50" charset="-128"/>
              </a:rPr>
              <a:t>伊勢市観光協会</a:t>
            </a:r>
            <a:r>
              <a:rPr lang="en-US" altLang="ja-JP" dirty="0">
                <a:solidFill>
                  <a:schemeClr val="tx1"/>
                </a:solidFill>
                <a:latin typeface="HGPｺﾞｼｯｸM" panose="020B0600000000000000" pitchFamily="50" charset="-128"/>
                <a:ea typeface="HGPｺﾞｼｯｸM" panose="020B0600000000000000" pitchFamily="50" charset="-128"/>
              </a:rPr>
              <a:t>HP</a:t>
            </a:r>
            <a:r>
              <a:rPr lang="ja-JP" altLang="en-US" dirty="0">
                <a:solidFill>
                  <a:schemeClr val="tx1"/>
                </a:solidFill>
                <a:latin typeface="HGPｺﾞｼｯｸM" panose="020B0600000000000000" pitchFamily="50" charset="-128"/>
                <a:ea typeface="HGPｺﾞｼｯｸM" panose="020B0600000000000000" pitchFamily="50" charset="-128"/>
              </a:rPr>
              <a:t>　　　　　</a:t>
            </a:r>
            <a:r>
              <a:rPr lang="en-US" altLang="ja-JP" dirty="0">
                <a:solidFill>
                  <a:schemeClr val="tx1"/>
                </a:solidFill>
                <a:latin typeface="HGPｺﾞｼｯｸM" panose="020B0600000000000000" pitchFamily="50" charset="-128"/>
                <a:ea typeface="HGPｺﾞｼｯｸM" panose="020B0600000000000000" pitchFamily="50" charset="-128"/>
              </a:rPr>
              <a:t>http://www.ise-kanko.jp/</a:t>
            </a:r>
          </a:p>
          <a:p>
            <a:r>
              <a:rPr lang="en-US" altLang="ja-JP" dirty="0">
                <a:solidFill>
                  <a:schemeClr val="tx1"/>
                </a:solidFill>
                <a:latin typeface="HGPｺﾞｼｯｸM" panose="020B0600000000000000" pitchFamily="50" charset="-128"/>
                <a:ea typeface="HGPｺﾞｼｯｸM" panose="020B0600000000000000" pitchFamily="50" charset="-128"/>
              </a:rPr>
              <a:t>JR</a:t>
            </a:r>
            <a:r>
              <a:rPr lang="ja-JP" altLang="en-US" dirty="0">
                <a:solidFill>
                  <a:schemeClr val="tx1"/>
                </a:solidFill>
                <a:latin typeface="HGPｺﾞｼｯｸM" panose="020B0600000000000000" pitchFamily="50" charset="-128"/>
                <a:ea typeface="HGPｺﾞｼｯｸM" panose="020B0600000000000000" pitchFamily="50" charset="-128"/>
              </a:rPr>
              <a:t>東日本</a:t>
            </a:r>
            <a:r>
              <a:rPr lang="en-US" altLang="ja-JP" dirty="0">
                <a:solidFill>
                  <a:schemeClr val="tx1"/>
                </a:solidFill>
                <a:latin typeface="HGPｺﾞｼｯｸM" panose="020B0600000000000000" pitchFamily="50" charset="-128"/>
                <a:ea typeface="HGPｺﾞｼｯｸM" panose="020B0600000000000000" pitchFamily="50" charset="-128"/>
              </a:rPr>
              <a:t>HP</a:t>
            </a:r>
            <a:r>
              <a:rPr lang="ja-JP" altLang="en-US" dirty="0">
                <a:solidFill>
                  <a:schemeClr val="tx1"/>
                </a:solidFill>
                <a:latin typeface="HGPｺﾞｼｯｸM" panose="020B0600000000000000" pitchFamily="50" charset="-128"/>
                <a:ea typeface="HGPｺﾞｼｯｸM" panose="020B0600000000000000" pitchFamily="50" charset="-128"/>
              </a:rPr>
              <a:t>　　　　　　　　　　</a:t>
            </a:r>
            <a:r>
              <a:rPr lang="en-US" altLang="ja-JP" dirty="0">
                <a:solidFill>
                  <a:schemeClr val="tx1"/>
                </a:solidFill>
                <a:latin typeface="HGPｺﾞｼｯｸM" panose="020B0600000000000000" pitchFamily="50" charset="-128"/>
                <a:ea typeface="HGPｺﾞｼｯｸM" panose="020B0600000000000000" pitchFamily="50" charset="-128"/>
              </a:rPr>
              <a:t>http://www.jreast.co.jp</a:t>
            </a:r>
            <a:r>
              <a:rPr lang="en-US" altLang="ja-JP" dirty="0" smtClean="0">
                <a:solidFill>
                  <a:schemeClr val="tx1"/>
                </a:solidFill>
                <a:latin typeface="HGPｺﾞｼｯｸM" panose="020B0600000000000000" pitchFamily="50" charset="-128"/>
                <a:ea typeface="HGPｺﾞｼｯｸM" panose="020B0600000000000000" pitchFamily="50" charset="-128"/>
              </a:rPr>
              <a:t>/</a:t>
            </a:r>
          </a:p>
          <a:p>
            <a:r>
              <a:rPr lang="ja-JP" altLang="ja-JP" dirty="0" smtClean="0">
                <a:solidFill>
                  <a:schemeClr val="tx1"/>
                </a:solidFill>
                <a:latin typeface="HGPｺﾞｼｯｸM" panose="020B0600000000000000" pitchFamily="50" charset="-128"/>
                <a:ea typeface="HGPｺﾞｼｯｸM" panose="020B0600000000000000" pitchFamily="50" charset="-128"/>
              </a:rPr>
              <a:t>土浦</a:t>
            </a:r>
            <a:r>
              <a:rPr lang="ja-JP" altLang="ja-JP" dirty="0">
                <a:solidFill>
                  <a:schemeClr val="tx1"/>
                </a:solidFill>
                <a:latin typeface="HGPｺﾞｼｯｸM" panose="020B0600000000000000" pitchFamily="50" charset="-128"/>
                <a:ea typeface="HGPｺﾞｼｯｸM" panose="020B0600000000000000" pitchFamily="50" charset="-128"/>
              </a:rPr>
              <a:t>の</a:t>
            </a:r>
            <a:r>
              <a:rPr lang="ja-JP" altLang="ja-JP" dirty="0" smtClean="0">
                <a:solidFill>
                  <a:schemeClr val="tx1"/>
                </a:solidFill>
                <a:latin typeface="HGPｺﾞｼｯｸM" panose="020B0600000000000000" pitchFamily="50" charset="-128"/>
                <a:ea typeface="HGPｺﾞｼｯｸM" panose="020B0600000000000000" pitchFamily="50" charset="-128"/>
              </a:rPr>
              <a:t>歴史</a:t>
            </a:r>
            <a:endParaRPr lang="en-US" altLang="ja-JP" dirty="0" smtClean="0">
              <a:solidFill>
                <a:schemeClr val="tx1"/>
              </a:solidFill>
              <a:latin typeface="HGPｺﾞｼｯｸM" panose="020B0600000000000000" pitchFamily="50" charset="-128"/>
              <a:ea typeface="HGPｺﾞｼｯｸM" panose="020B0600000000000000" pitchFamily="50" charset="-128"/>
            </a:endParaRPr>
          </a:p>
          <a:p>
            <a:r>
              <a:rPr lang="ja-JP" altLang="en-US" dirty="0" smtClean="0">
                <a:solidFill>
                  <a:schemeClr val="tx1"/>
                </a:solidFill>
                <a:latin typeface="HGPｺﾞｼｯｸM" panose="020B0600000000000000" pitchFamily="50" charset="-128"/>
                <a:ea typeface="HGPｺﾞｼｯｸM" panose="020B0600000000000000" pitchFamily="50" charset="-128"/>
              </a:rPr>
              <a:t>第</a:t>
            </a:r>
            <a:r>
              <a:rPr lang="en-US" altLang="ja-JP" dirty="0">
                <a:solidFill>
                  <a:schemeClr val="tx1"/>
                </a:solidFill>
                <a:latin typeface="HGPｺﾞｼｯｸM" panose="020B0600000000000000" pitchFamily="50" charset="-128"/>
                <a:ea typeface="HGPｺﾞｼｯｸM" panose="020B0600000000000000" pitchFamily="50" charset="-128"/>
              </a:rPr>
              <a:t>6</a:t>
            </a:r>
            <a:r>
              <a:rPr lang="ja-JP" altLang="en-US" dirty="0" smtClean="0">
                <a:solidFill>
                  <a:schemeClr val="tx1"/>
                </a:solidFill>
                <a:latin typeface="HGPｺﾞｼｯｸM" panose="020B0600000000000000" pitchFamily="50" charset="-128"/>
                <a:ea typeface="HGPｺﾞｼｯｸM" panose="020B0600000000000000" pitchFamily="50" charset="-128"/>
              </a:rPr>
              <a:t>・</a:t>
            </a:r>
            <a:r>
              <a:rPr lang="en-US" altLang="ja-JP" dirty="0" smtClean="0">
                <a:solidFill>
                  <a:schemeClr val="tx1"/>
                </a:solidFill>
                <a:latin typeface="HGPｺﾞｼｯｸM" panose="020B0600000000000000" pitchFamily="50" charset="-128"/>
                <a:ea typeface="HGPｺﾞｼｯｸM" panose="020B0600000000000000" pitchFamily="50" charset="-128"/>
              </a:rPr>
              <a:t>7</a:t>
            </a:r>
            <a:r>
              <a:rPr lang="ja-JP" altLang="en-US" dirty="0" smtClean="0">
                <a:solidFill>
                  <a:schemeClr val="tx1"/>
                </a:solidFill>
                <a:latin typeface="HGPｺﾞｼｯｸM" panose="020B0600000000000000" pitchFamily="50" charset="-128"/>
                <a:ea typeface="HGPｺﾞｼｯｸM" panose="020B0600000000000000" pitchFamily="50" charset="-128"/>
              </a:rPr>
              <a:t>次土浦市総合計画</a:t>
            </a:r>
            <a:endParaRPr lang="en-US" altLang="ja-JP" dirty="0" smtClean="0">
              <a:solidFill>
                <a:schemeClr val="tx1"/>
              </a:solidFill>
              <a:latin typeface="HGPｺﾞｼｯｸM" panose="020B0600000000000000" pitchFamily="50" charset="-128"/>
              <a:ea typeface="HGPｺﾞｼｯｸM" panose="020B0600000000000000" pitchFamily="50" charset="-128"/>
            </a:endParaRPr>
          </a:p>
          <a:p>
            <a:r>
              <a:rPr lang="ja-JP" altLang="en-US" dirty="0" smtClean="0">
                <a:solidFill>
                  <a:schemeClr val="tx1"/>
                </a:solidFill>
                <a:latin typeface="HGPｺﾞｼｯｸM" panose="020B0600000000000000" pitchFamily="50" charset="-128"/>
                <a:ea typeface="HGPｺﾞｼｯｸM" panose="020B0600000000000000" pitchFamily="50" charset="-128"/>
              </a:rPr>
              <a:t>土浦市景観まちづくりアンケート</a:t>
            </a:r>
            <a:endParaRPr lang="en-US" altLang="ja-JP" dirty="0" smtClean="0">
              <a:solidFill>
                <a:schemeClr val="tx1"/>
              </a:solidFill>
              <a:latin typeface="HGPｺﾞｼｯｸM" panose="020B0600000000000000" pitchFamily="50" charset="-128"/>
              <a:ea typeface="HGPｺﾞｼｯｸM" panose="020B0600000000000000" pitchFamily="50" charset="-128"/>
            </a:endParaRPr>
          </a:p>
          <a:p>
            <a:r>
              <a:rPr lang="ja-JP" altLang="ja-JP" dirty="0" smtClean="0">
                <a:solidFill>
                  <a:schemeClr val="tx1"/>
                </a:solidFill>
                <a:latin typeface="HGPｺﾞｼｯｸM" panose="020B0600000000000000" pitchFamily="50" charset="-128"/>
                <a:ea typeface="HGPｺﾞｼｯｸM" panose="020B0600000000000000" pitchFamily="50" charset="-128"/>
              </a:rPr>
              <a:t>いばらき</a:t>
            </a:r>
            <a:r>
              <a:rPr lang="ja-JP" altLang="ja-JP" dirty="0">
                <a:solidFill>
                  <a:schemeClr val="tx1"/>
                </a:solidFill>
                <a:latin typeface="HGPｺﾞｼｯｸM" panose="020B0600000000000000" pitchFamily="50" charset="-128"/>
                <a:ea typeface="HGPｺﾞｼｯｸM" panose="020B0600000000000000" pitchFamily="50" charset="-128"/>
              </a:rPr>
              <a:t>統計情報</a:t>
            </a:r>
            <a:r>
              <a:rPr lang="ja-JP" altLang="ja-JP" dirty="0" smtClean="0">
                <a:solidFill>
                  <a:schemeClr val="tx1"/>
                </a:solidFill>
                <a:latin typeface="HGPｺﾞｼｯｸM" panose="020B0600000000000000" pitchFamily="50" charset="-128"/>
                <a:ea typeface="HGPｺﾞｼｯｸM" panose="020B0600000000000000" pitchFamily="50" charset="-128"/>
              </a:rPr>
              <a:t>ネットワーク</a:t>
            </a:r>
            <a:endParaRPr lang="ja-JP" altLang="ja-JP" dirty="0">
              <a:solidFill>
                <a:schemeClr val="tx1"/>
              </a:solidFill>
              <a:latin typeface="HGPｺﾞｼｯｸM" panose="020B0600000000000000" pitchFamily="50" charset="-128"/>
              <a:ea typeface="HGPｺﾞｼｯｸM" panose="020B0600000000000000" pitchFamily="50" charset="-128"/>
            </a:endParaRPr>
          </a:p>
          <a:p>
            <a:r>
              <a:rPr lang="ja-JP" altLang="ja-JP" dirty="0">
                <a:solidFill>
                  <a:schemeClr val="tx1"/>
                </a:solidFill>
                <a:latin typeface="HGPｺﾞｼｯｸM" panose="020B0600000000000000" pitchFamily="50" charset="-128"/>
                <a:ea typeface="HGPｺﾞｼｯｸM" panose="020B0600000000000000" pitchFamily="50" charset="-128"/>
              </a:rPr>
              <a:t>観光客動態調査</a:t>
            </a:r>
            <a:r>
              <a:rPr lang="ja-JP" altLang="ja-JP" dirty="0" smtClean="0">
                <a:solidFill>
                  <a:schemeClr val="tx1"/>
                </a:solidFill>
                <a:latin typeface="HGPｺﾞｼｯｸM" panose="020B0600000000000000" pitchFamily="50" charset="-128"/>
                <a:ea typeface="HGPｺﾞｼｯｸM" panose="020B0600000000000000" pitchFamily="50" charset="-128"/>
              </a:rPr>
              <a:t>報告</a:t>
            </a:r>
            <a:endParaRPr lang="ja-JP" altLang="ja-JP" dirty="0">
              <a:solidFill>
                <a:schemeClr val="tx1"/>
              </a:solidFill>
              <a:latin typeface="HGPｺﾞｼｯｸM" panose="020B0600000000000000" pitchFamily="50" charset="-128"/>
              <a:ea typeface="HGPｺﾞｼｯｸM" panose="020B0600000000000000" pitchFamily="50" charset="-128"/>
            </a:endParaRPr>
          </a:p>
          <a:p>
            <a:r>
              <a:rPr lang="ja-JP" altLang="ja-JP" dirty="0">
                <a:solidFill>
                  <a:schemeClr val="tx1"/>
                </a:solidFill>
                <a:latin typeface="HGPｺﾞｼｯｸM" panose="020B0600000000000000" pitchFamily="50" charset="-128"/>
                <a:ea typeface="HGPｺﾞｼｯｸM" panose="020B0600000000000000" pitchFamily="50" charset="-128"/>
              </a:rPr>
              <a:t>土浦市民満足度</a:t>
            </a:r>
            <a:r>
              <a:rPr lang="ja-JP" altLang="ja-JP" dirty="0" smtClean="0">
                <a:solidFill>
                  <a:schemeClr val="tx1"/>
                </a:solidFill>
                <a:latin typeface="HGPｺﾞｼｯｸM" panose="020B0600000000000000" pitchFamily="50" charset="-128"/>
                <a:ea typeface="HGPｺﾞｼｯｸM" panose="020B0600000000000000" pitchFamily="50" charset="-128"/>
              </a:rPr>
              <a:t>調査</a:t>
            </a:r>
            <a:endParaRPr lang="en-US" altLang="ja-JP" dirty="0">
              <a:solidFill>
                <a:schemeClr val="tx1"/>
              </a:solidFill>
              <a:latin typeface="HGPｺﾞｼｯｸM" panose="020B0600000000000000" pitchFamily="50" charset="-128"/>
              <a:ea typeface="HGPｺﾞｼｯｸM" panose="020B0600000000000000" pitchFamily="50" charset="-128"/>
            </a:endParaRPr>
          </a:p>
        </p:txBody>
      </p:sp>
    </p:spTree>
    <p:extLst>
      <p:ext uri="{BB962C8B-B14F-4D97-AF65-F5344CB8AC3E}">
        <p14:creationId xmlns:p14="http://schemas.microsoft.com/office/powerpoint/2010/main" xmlns="" val="3154396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1" y="188640"/>
            <a:ext cx="2952328" cy="720080"/>
          </a:xfrm>
        </p:spPr>
        <p:txBody>
          <a:bodyPr/>
          <a:lstStyle/>
          <a:p>
            <a:r>
              <a:rPr kumimoji="1" lang="ja-JP" altLang="en-US" dirty="0" smtClean="0">
                <a:latin typeface="HGPｺﾞｼｯｸE" panose="020B0900000000000000" pitchFamily="50" charset="-128"/>
                <a:ea typeface="HGPｺﾞｼｯｸE" panose="020B0900000000000000" pitchFamily="50" charset="-128"/>
              </a:rPr>
              <a:t>来訪者の内訳</a:t>
            </a:r>
            <a:endParaRPr kumimoji="1" lang="ja-JP" altLang="en-US" dirty="0">
              <a:latin typeface="HGPｺﾞｼｯｸE" panose="020B0900000000000000" pitchFamily="50" charset="-128"/>
              <a:ea typeface="HGPｺﾞｼｯｸE" panose="020B0900000000000000" pitchFamily="50" charset="-128"/>
            </a:endParaRPr>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xmlns="" val="1665463543"/>
              </p:ext>
            </p:extLst>
          </p:nvPr>
        </p:nvGraphicFramePr>
        <p:xfrm>
          <a:off x="467545" y="1187033"/>
          <a:ext cx="5472608" cy="3816424"/>
        </p:xfrm>
        <a:graphic>
          <a:graphicData uri="http://schemas.openxmlformats.org/drawingml/2006/chart">
            <c:chart xmlns:c="http://schemas.openxmlformats.org/drawingml/2006/chart" xmlns:r="http://schemas.openxmlformats.org/officeDocument/2006/relationships" r:id="rId3"/>
          </a:graphicData>
        </a:graphic>
      </p:graphicFrame>
      <p:sp>
        <p:nvSpPr>
          <p:cNvPr id="5" name="テキスト ボックス 4"/>
          <p:cNvSpPr txBox="1"/>
          <p:nvPr/>
        </p:nvSpPr>
        <p:spPr>
          <a:xfrm>
            <a:off x="539552" y="5013176"/>
            <a:ext cx="7776864" cy="1200329"/>
          </a:xfrm>
          <a:prstGeom prst="rect">
            <a:avLst/>
          </a:prstGeom>
          <a:noFill/>
        </p:spPr>
        <p:txBody>
          <a:bodyPr wrap="square" rtlCol="0">
            <a:spAutoFit/>
          </a:bodyPr>
          <a:lstStyle/>
          <a:p>
            <a:r>
              <a:rPr kumimoji="1" lang="ja-JP" altLang="en-US" sz="2400" dirty="0" smtClean="0"/>
              <a:t>来訪者の特徴</a:t>
            </a:r>
            <a:endParaRPr kumimoji="1" lang="en-US" altLang="ja-JP" sz="2400" dirty="0" smtClean="0"/>
          </a:p>
          <a:p>
            <a:r>
              <a:rPr kumimoji="1" lang="ja-JP" altLang="en-US" sz="2400" dirty="0" smtClean="0"/>
              <a:t>・イベント観光客数が</a:t>
            </a:r>
            <a:r>
              <a:rPr lang="ja-JP" altLang="en-US" sz="2400" dirty="0" smtClean="0"/>
              <a:t>圧倒的</a:t>
            </a:r>
            <a:r>
              <a:rPr kumimoji="1" lang="ja-JP" altLang="en-US" sz="2400" dirty="0" smtClean="0"/>
              <a:t>多数</a:t>
            </a:r>
            <a:endParaRPr kumimoji="1" lang="en-US" altLang="ja-JP" sz="2400" dirty="0" smtClean="0"/>
          </a:p>
          <a:p>
            <a:r>
              <a:rPr lang="ja-JP" altLang="en-US" sz="2400" dirty="0" smtClean="0"/>
              <a:t>・</a:t>
            </a:r>
            <a:r>
              <a:rPr lang="en-US" altLang="ja-JP" sz="2400" dirty="0" smtClean="0"/>
              <a:t>6〜7</a:t>
            </a:r>
            <a:r>
              <a:rPr lang="ja-JP" altLang="en-US" sz="2400" dirty="0" smtClean="0"/>
              <a:t>割がイベント観光客で占める</a:t>
            </a:r>
            <a:endParaRPr kumimoji="1" lang="ja-JP" altLang="en-US" sz="2400" dirty="0"/>
          </a:p>
        </p:txBody>
      </p:sp>
    </p:spTree>
    <p:extLst>
      <p:ext uri="{BB962C8B-B14F-4D97-AF65-F5344CB8AC3E}">
        <p14:creationId xmlns:p14="http://schemas.microsoft.com/office/powerpoint/2010/main" xmlns="" val="310794499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フローチャート: 代替処理 6"/>
          <p:cNvSpPr/>
          <p:nvPr/>
        </p:nvSpPr>
        <p:spPr>
          <a:xfrm>
            <a:off x="4716016" y="2132856"/>
            <a:ext cx="4361656" cy="2592288"/>
          </a:xfrm>
          <a:prstGeom prst="flowChartAlternateProcess">
            <a:avLst/>
          </a:prstGeom>
          <a:solidFill>
            <a:schemeClr val="accent6">
              <a:lumMod val="40000"/>
              <a:lumOff val="6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normAutofit/>
          </a:bodyPr>
          <a:lstStyle/>
          <a:p>
            <a:r>
              <a:rPr kumimoji="1" lang="ja-JP" altLang="en-US" sz="4000" dirty="0" smtClean="0"/>
              <a:t>土浦市の産業（工業）</a:t>
            </a:r>
            <a:endParaRPr kumimoji="1" lang="ja-JP" altLang="en-US" sz="4000" dirty="0"/>
          </a:p>
        </p:txBody>
      </p:sp>
      <p:sp>
        <p:nvSpPr>
          <p:cNvPr id="6" name="コンテンツ プレースホルダー 5"/>
          <p:cNvSpPr>
            <a:spLocks noGrp="1"/>
          </p:cNvSpPr>
          <p:nvPr>
            <p:ph idx="1"/>
          </p:nvPr>
        </p:nvSpPr>
        <p:spPr>
          <a:xfrm>
            <a:off x="457200" y="5049994"/>
            <a:ext cx="8003232" cy="1224136"/>
          </a:xfrm>
        </p:spPr>
        <p:txBody>
          <a:bodyPr/>
          <a:lstStyle/>
          <a:p>
            <a:pPr marL="0" indent="0">
              <a:buNone/>
            </a:pPr>
            <a:r>
              <a:rPr lang="ja-JP" altLang="en-US" dirty="0" smtClean="0">
                <a:solidFill>
                  <a:schemeClr val="tx1"/>
                </a:solidFill>
              </a:rPr>
              <a:t>土浦市の製造出荷額は平成</a:t>
            </a:r>
            <a:r>
              <a:rPr lang="en-US" altLang="ja-JP" dirty="0" smtClean="0">
                <a:solidFill>
                  <a:schemeClr val="tx1"/>
                </a:solidFill>
                <a:latin typeface="+mn-ea"/>
              </a:rPr>
              <a:t>20</a:t>
            </a:r>
            <a:r>
              <a:rPr lang="ja-JP" altLang="en-US" dirty="0" smtClean="0">
                <a:solidFill>
                  <a:schemeClr val="tx1"/>
                </a:solidFill>
              </a:rPr>
              <a:t>年まで順調に伸び続けたが、翌年の平成</a:t>
            </a:r>
            <a:r>
              <a:rPr lang="en-US" altLang="ja-JP" dirty="0" smtClean="0">
                <a:solidFill>
                  <a:schemeClr val="tx1"/>
                </a:solidFill>
                <a:latin typeface="+mn-ea"/>
              </a:rPr>
              <a:t>21</a:t>
            </a:r>
            <a:r>
              <a:rPr lang="ja-JP" altLang="en-US" dirty="0" smtClean="0">
                <a:solidFill>
                  <a:schemeClr val="tx1"/>
                </a:solidFill>
              </a:rPr>
              <a:t>年には急降下。以降も平成</a:t>
            </a:r>
            <a:r>
              <a:rPr lang="en-US" altLang="ja-JP" dirty="0" smtClean="0">
                <a:solidFill>
                  <a:schemeClr val="tx1"/>
                </a:solidFill>
                <a:latin typeface="+mn-ea"/>
              </a:rPr>
              <a:t>20</a:t>
            </a:r>
            <a:r>
              <a:rPr lang="ja-JP" altLang="en-US" dirty="0" smtClean="0">
                <a:solidFill>
                  <a:schemeClr val="tx1"/>
                </a:solidFill>
              </a:rPr>
              <a:t>年の出荷額には届いていない。</a:t>
            </a:r>
            <a:endParaRPr kumimoji="1" lang="ja-JP" altLang="en-US" dirty="0">
              <a:solidFill>
                <a:schemeClr val="tx1"/>
              </a:solidFill>
            </a:endParaRPr>
          </a:p>
        </p:txBody>
      </p:sp>
      <p:sp>
        <p:nvSpPr>
          <p:cNvPr id="5" name="テキスト ボックス 4"/>
          <p:cNvSpPr txBox="1"/>
          <p:nvPr/>
        </p:nvSpPr>
        <p:spPr>
          <a:xfrm>
            <a:off x="4788024" y="2355601"/>
            <a:ext cx="4289648" cy="1938992"/>
          </a:xfrm>
          <a:prstGeom prst="rect">
            <a:avLst/>
          </a:prstGeom>
          <a:noFill/>
        </p:spPr>
        <p:txBody>
          <a:bodyPr wrap="square" rtlCol="0">
            <a:spAutoFit/>
          </a:bodyPr>
          <a:lstStyle/>
          <a:p>
            <a:r>
              <a:rPr lang="ja-JP" altLang="en-US" sz="2000" dirty="0" smtClean="0">
                <a:latin typeface="HGPｺﾞｼｯｸE" panose="020B0900000000000000" pitchFamily="50" charset="-128"/>
                <a:ea typeface="HGPｺﾞｼｯｸE" panose="020B0900000000000000" pitchFamily="50" charset="-128"/>
              </a:rPr>
              <a:t>主な工業団地</a:t>
            </a:r>
            <a:endParaRPr lang="en-US" altLang="ja-JP" sz="2000" dirty="0" smtClean="0">
              <a:latin typeface="HGPｺﾞｼｯｸE" panose="020B0900000000000000" pitchFamily="50" charset="-128"/>
              <a:ea typeface="HGPｺﾞｼｯｸE" panose="020B0900000000000000" pitchFamily="50" charset="-128"/>
            </a:endParaRPr>
          </a:p>
          <a:p>
            <a:r>
              <a:rPr lang="ja-JP" altLang="en-US" sz="2000" dirty="0" smtClean="0">
                <a:latin typeface="HGPｺﾞｼｯｸE" panose="020B0900000000000000" pitchFamily="50" charset="-128"/>
                <a:ea typeface="HGPｺﾞｼｯｸE" panose="020B0900000000000000" pitchFamily="50" charset="-128"/>
              </a:rPr>
              <a:t>○土浦</a:t>
            </a:r>
            <a:r>
              <a:rPr lang="ja-JP" altLang="en-US" sz="2000" dirty="0">
                <a:latin typeface="HGPｺﾞｼｯｸE" panose="020B0900000000000000" pitchFamily="50" charset="-128"/>
                <a:ea typeface="HGPｺﾞｼｯｸE" panose="020B0900000000000000" pitchFamily="50" charset="-128"/>
              </a:rPr>
              <a:t>・千代田工業</a:t>
            </a:r>
            <a:r>
              <a:rPr lang="ja-JP" altLang="en-US" sz="2000" dirty="0" smtClean="0">
                <a:latin typeface="HGPｺﾞｼｯｸE" panose="020B0900000000000000" pitchFamily="50" charset="-128"/>
                <a:ea typeface="HGPｺﾞｼｯｸE" panose="020B0900000000000000" pitchFamily="50" charset="-128"/>
              </a:rPr>
              <a:t>団地</a:t>
            </a:r>
            <a:endParaRPr lang="en-US" altLang="ja-JP" sz="2000" dirty="0">
              <a:latin typeface="HGPｺﾞｼｯｸE" panose="020B0900000000000000" pitchFamily="50" charset="-128"/>
              <a:ea typeface="HGPｺﾞｼｯｸE" panose="020B0900000000000000" pitchFamily="50" charset="-128"/>
            </a:endParaRPr>
          </a:p>
          <a:p>
            <a:r>
              <a:rPr lang="ja-JP" altLang="en-US" sz="2000" dirty="0" smtClean="0">
                <a:latin typeface="HGPｺﾞｼｯｸE" panose="020B0900000000000000" pitchFamily="50" charset="-128"/>
                <a:ea typeface="HGPｺﾞｼｯｸE" panose="020B0900000000000000" pitchFamily="50" charset="-128"/>
              </a:rPr>
              <a:t>○テクノパーク</a:t>
            </a:r>
            <a:r>
              <a:rPr lang="ja-JP" altLang="en-US" sz="2000" dirty="0">
                <a:latin typeface="HGPｺﾞｼｯｸE" panose="020B0900000000000000" pitchFamily="50" charset="-128"/>
                <a:ea typeface="HGPｺﾞｼｯｸE" panose="020B0900000000000000" pitchFamily="50" charset="-128"/>
              </a:rPr>
              <a:t>土浦北工業</a:t>
            </a:r>
            <a:r>
              <a:rPr lang="ja-JP" altLang="en-US" sz="2000" dirty="0" smtClean="0">
                <a:latin typeface="HGPｺﾞｼｯｸE" panose="020B0900000000000000" pitchFamily="50" charset="-128"/>
                <a:ea typeface="HGPｺﾞｼｯｸE" panose="020B0900000000000000" pitchFamily="50" charset="-128"/>
              </a:rPr>
              <a:t>団地</a:t>
            </a:r>
            <a:endParaRPr lang="en-US" altLang="ja-JP" sz="2000" dirty="0" smtClean="0">
              <a:latin typeface="HGPｺﾞｼｯｸE" panose="020B0900000000000000" pitchFamily="50" charset="-128"/>
              <a:ea typeface="HGPｺﾞｼｯｸE" panose="020B0900000000000000" pitchFamily="50" charset="-128"/>
            </a:endParaRPr>
          </a:p>
          <a:p>
            <a:r>
              <a:rPr lang="ja-JP" altLang="en-US" sz="2000" dirty="0" smtClean="0">
                <a:latin typeface="HGPｺﾞｼｯｸE" panose="020B0900000000000000" pitchFamily="50" charset="-128"/>
                <a:ea typeface="HGPｺﾞｼｯｸE" panose="020B0900000000000000" pitchFamily="50" charset="-128"/>
              </a:rPr>
              <a:t>○</a:t>
            </a:r>
            <a:r>
              <a:rPr lang="zh-TW" altLang="en-US" sz="2000" dirty="0" smtClean="0">
                <a:latin typeface="HGPｺﾞｼｯｸE" panose="020B0900000000000000" pitchFamily="50" charset="-128"/>
                <a:ea typeface="HGPｺﾞｼｯｸE" panose="020B0900000000000000" pitchFamily="50" charset="-128"/>
              </a:rPr>
              <a:t>東筑波工業団地</a:t>
            </a:r>
            <a:endParaRPr lang="en-US" altLang="ja-JP" sz="2000" dirty="0" smtClean="0">
              <a:latin typeface="HGPｺﾞｼｯｸE" panose="020B0900000000000000" pitchFamily="50" charset="-128"/>
              <a:ea typeface="HGPｺﾞｼｯｸE" panose="020B0900000000000000" pitchFamily="50" charset="-128"/>
            </a:endParaRPr>
          </a:p>
          <a:p>
            <a:r>
              <a:rPr lang="ja-JP" altLang="en-US" sz="2000" dirty="0">
                <a:latin typeface="HGPｺﾞｼｯｸE" panose="020B0900000000000000" pitchFamily="50" charset="-128"/>
                <a:ea typeface="HGPｺﾞｼｯｸE" panose="020B0900000000000000" pitchFamily="50" charset="-128"/>
              </a:rPr>
              <a:t>○土浦おおつ</a:t>
            </a:r>
            <a:r>
              <a:rPr lang="ja-JP" altLang="en-US" sz="2000" dirty="0" smtClean="0">
                <a:latin typeface="HGPｺﾞｼｯｸE" panose="020B0900000000000000" pitchFamily="50" charset="-128"/>
                <a:ea typeface="HGPｺﾞｼｯｸE" panose="020B0900000000000000" pitchFamily="50" charset="-128"/>
              </a:rPr>
              <a:t>野ヒルズ（工業団地）・・・　　</a:t>
            </a:r>
            <a:r>
              <a:rPr kumimoji="1" lang="ja-JP" altLang="en-US" sz="2000" dirty="0" smtClean="0">
                <a:latin typeface="HGPｺﾞｼｯｸE" panose="020B0900000000000000" pitchFamily="50" charset="-128"/>
                <a:ea typeface="HGPｺﾞｼｯｸE" panose="020B0900000000000000" pitchFamily="50" charset="-128"/>
              </a:rPr>
              <a:t>職住近接型の新工業団地</a:t>
            </a:r>
            <a:endParaRPr lang="en-US" altLang="ja-JP" sz="2000" dirty="0" smtClean="0">
              <a:latin typeface="HGPｺﾞｼｯｸE" panose="020B0900000000000000" pitchFamily="50" charset="-128"/>
              <a:ea typeface="HGPｺﾞｼｯｸE" panose="020B0900000000000000" pitchFamily="50" charset="-128"/>
            </a:endParaRPr>
          </a:p>
        </p:txBody>
      </p:sp>
      <p:sp>
        <p:nvSpPr>
          <p:cNvPr id="8" name="テキスト ボックス 7"/>
          <p:cNvSpPr txBox="1"/>
          <p:nvPr/>
        </p:nvSpPr>
        <p:spPr>
          <a:xfrm>
            <a:off x="1000898" y="5181600"/>
            <a:ext cx="184731" cy="369332"/>
          </a:xfrm>
          <a:prstGeom prst="rect">
            <a:avLst/>
          </a:prstGeom>
          <a:noFill/>
        </p:spPr>
        <p:txBody>
          <a:bodyPr wrap="none" rtlCol="0">
            <a:spAutoFit/>
          </a:bodyPr>
          <a:lstStyle/>
          <a:p>
            <a:endParaRPr kumimoji="1" lang="ja-JP" altLang="en-US" dirty="0"/>
          </a:p>
        </p:txBody>
      </p:sp>
      <p:graphicFrame>
        <p:nvGraphicFramePr>
          <p:cNvPr id="13" name="グラフ 12"/>
          <p:cNvGraphicFramePr>
            <a:graphicFrameLocks/>
          </p:cNvGraphicFramePr>
          <p:nvPr>
            <p:extLst>
              <p:ext uri="{D42A27DB-BD31-4B8C-83A1-F6EECF244321}">
                <p14:modId xmlns:p14="http://schemas.microsoft.com/office/powerpoint/2010/main" xmlns="" val="1443014240"/>
              </p:ext>
            </p:extLst>
          </p:nvPr>
        </p:nvGraphicFramePr>
        <p:xfrm>
          <a:off x="-180528" y="1650516"/>
          <a:ext cx="5040560" cy="3531084"/>
        </p:xfrm>
        <a:graphic>
          <a:graphicData uri="http://schemas.openxmlformats.org/drawingml/2006/chart">
            <c:chart xmlns:c="http://schemas.openxmlformats.org/drawingml/2006/chart" xmlns:r="http://schemas.openxmlformats.org/officeDocument/2006/relationships" r:id="rId2"/>
          </a:graphicData>
        </a:graphic>
      </p:graphicFrame>
      <p:cxnSp>
        <p:nvCxnSpPr>
          <p:cNvPr id="10" name="直線矢印コネクタ 9"/>
          <p:cNvCxnSpPr/>
          <p:nvPr/>
        </p:nvCxnSpPr>
        <p:spPr>
          <a:xfrm>
            <a:off x="3563888" y="2420888"/>
            <a:ext cx="288032" cy="90420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93694919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対角する 2 つの角を丸めた四角形 2"/>
          <p:cNvSpPr/>
          <p:nvPr/>
        </p:nvSpPr>
        <p:spPr>
          <a:xfrm>
            <a:off x="107504" y="4437112"/>
            <a:ext cx="8640960" cy="2376264"/>
          </a:xfrm>
          <a:prstGeom prst="round2DiagRect">
            <a:avLst/>
          </a:prstGeom>
          <a:solidFill>
            <a:schemeClr val="accent2">
              <a:lumMod val="20000"/>
              <a:lumOff val="80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normAutofit/>
          </a:bodyPr>
          <a:lstStyle/>
          <a:p>
            <a:r>
              <a:rPr kumimoji="1" lang="ja-JP" altLang="en-US" sz="4000" dirty="0" smtClean="0"/>
              <a:t>土浦市の産業（農業）</a:t>
            </a:r>
            <a:endParaRPr kumimoji="1" lang="ja-JP" altLang="en-US" sz="4000" dirty="0"/>
          </a:p>
        </p:txBody>
      </p:sp>
      <p:sp>
        <p:nvSpPr>
          <p:cNvPr id="6" name="コンテンツ プレースホルダー 5"/>
          <p:cNvSpPr>
            <a:spLocks noGrp="1"/>
          </p:cNvSpPr>
          <p:nvPr>
            <p:ph idx="1"/>
          </p:nvPr>
        </p:nvSpPr>
        <p:spPr>
          <a:xfrm>
            <a:off x="4644008" y="2277698"/>
            <a:ext cx="4332816" cy="1661282"/>
          </a:xfrm>
        </p:spPr>
        <p:txBody>
          <a:bodyPr/>
          <a:lstStyle/>
          <a:p>
            <a:pPr marL="0" indent="0">
              <a:buNone/>
            </a:pPr>
            <a:r>
              <a:rPr lang="ja-JP" altLang="en-US" dirty="0" smtClean="0">
                <a:solidFill>
                  <a:schemeClr val="tx1"/>
                </a:solidFill>
              </a:rPr>
              <a:t>平成</a:t>
            </a:r>
            <a:r>
              <a:rPr lang="en-US" altLang="ja-JP" dirty="0" smtClean="0">
                <a:solidFill>
                  <a:schemeClr val="tx1"/>
                </a:solidFill>
                <a:latin typeface="+mn-ea"/>
              </a:rPr>
              <a:t>16</a:t>
            </a:r>
            <a:r>
              <a:rPr lang="ja-JP" altLang="en-US" dirty="0" smtClean="0">
                <a:solidFill>
                  <a:schemeClr val="tx1"/>
                </a:solidFill>
              </a:rPr>
              <a:t>年以降、土浦市の農業産出額は</a:t>
            </a:r>
            <a:r>
              <a:rPr lang="en-US" altLang="ja-JP" dirty="0" smtClean="0">
                <a:solidFill>
                  <a:schemeClr val="tx1"/>
                </a:solidFill>
                <a:latin typeface="+mn-ea"/>
              </a:rPr>
              <a:t>95</a:t>
            </a:r>
            <a:r>
              <a:rPr lang="ja-JP" altLang="en-US" dirty="0" smtClean="0">
                <a:solidFill>
                  <a:schemeClr val="tx1"/>
                </a:solidFill>
              </a:rPr>
              <a:t>億円～</a:t>
            </a:r>
            <a:r>
              <a:rPr lang="en-US" altLang="ja-JP" dirty="0" smtClean="0">
                <a:solidFill>
                  <a:schemeClr val="tx1"/>
                </a:solidFill>
                <a:latin typeface="+mn-ea"/>
              </a:rPr>
              <a:t>100</a:t>
            </a:r>
            <a:r>
              <a:rPr lang="ja-JP" altLang="en-US" dirty="0" smtClean="0">
                <a:solidFill>
                  <a:schemeClr val="tx1"/>
                </a:solidFill>
              </a:rPr>
              <a:t>億円で推移している。目だった変化は見られない。</a:t>
            </a:r>
            <a:endParaRPr kumimoji="1" lang="ja-JP" altLang="en-US" dirty="0">
              <a:solidFill>
                <a:schemeClr val="tx1"/>
              </a:solidFill>
            </a:endParaRPr>
          </a:p>
        </p:txBody>
      </p:sp>
      <p:sp>
        <p:nvSpPr>
          <p:cNvPr id="20" name="テキスト ボックス 19"/>
          <p:cNvSpPr txBox="1"/>
          <p:nvPr/>
        </p:nvSpPr>
        <p:spPr>
          <a:xfrm>
            <a:off x="121588" y="4809636"/>
            <a:ext cx="5256584" cy="1631216"/>
          </a:xfrm>
          <a:prstGeom prst="rect">
            <a:avLst/>
          </a:prstGeom>
          <a:noFill/>
        </p:spPr>
        <p:txBody>
          <a:bodyPr wrap="square" rtlCol="0">
            <a:spAutoFit/>
          </a:bodyPr>
          <a:lstStyle/>
          <a:p>
            <a:r>
              <a:rPr kumimoji="1" lang="ja-JP" altLang="en-US" sz="2000" dirty="0" smtClean="0">
                <a:latin typeface="HGS創英角ﾎﾟｯﾌﾟ体" panose="040B0A00000000000000" pitchFamily="50" charset="-128"/>
                <a:ea typeface="HGS創英角ﾎﾟｯﾌﾟ体" panose="040B0A00000000000000" pitchFamily="50" charset="-128"/>
              </a:rPr>
              <a:t>・土浦の農業の特色</a:t>
            </a:r>
            <a:endParaRPr kumimoji="1" lang="en-US" altLang="ja-JP" sz="2000" dirty="0" smtClean="0">
              <a:latin typeface="HGS創英角ﾎﾟｯﾌﾟ体" panose="040B0A00000000000000" pitchFamily="50" charset="-128"/>
              <a:ea typeface="HGS創英角ﾎﾟｯﾌﾟ体" panose="040B0A00000000000000" pitchFamily="50" charset="-128"/>
            </a:endParaRPr>
          </a:p>
          <a:p>
            <a:r>
              <a:rPr kumimoji="1" lang="ja-JP" altLang="en-US" sz="2000" dirty="0" smtClean="0">
                <a:latin typeface="HGS創英角ﾎﾟｯﾌﾟ体" panose="040B0A00000000000000" pitchFamily="50" charset="-128"/>
                <a:ea typeface="HGS創英角ﾎﾟｯﾌﾟ体" panose="040B0A00000000000000" pitchFamily="50" charset="-128"/>
              </a:rPr>
              <a:t>主に近郊農業が盛んであり、種類としては全国一の生産量を誇るレンコン</a:t>
            </a:r>
            <a:r>
              <a:rPr lang="ja-JP" altLang="en-US" sz="2000" dirty="0" smtClean="0">
                <a:latin typeface="HGS創英角ﾎﾟｯﾌﾟ体" panose="040B0A00000000000000" pitchFamily="50" charset="-128"/>
                <a:ea typeface="HGS創英角ﾎﾟｯﾌﾟ体" panose="040B0A00000000000000" pitchFamily="50" charset="-128"/>
              </a:rPr>
              <a:t>、他にもアルストロメリア・グラジオラス・菊・ヤナギを中心とした花</a:t>
            </a:r>
            <a:r>
              <a:rPr lang="ja-JP" altLang="en-US" sz="2000" dirty="0">
                <a:latin typeface="HGS創英角ﾎﾟｯﾌﾟ体" panose="040B0A00000000000000" pitchFamily="50" charset="-128"/>
                <a:ea typeface="HGS創英角ﾎﾟｯﾌﾟ体" panose="040B0A00000000000000" pitchFamily="50" charset="-128"/>
              </a:rPr>
              <a:t>木</a:t>
            </a:r>
            <a:r>
              <a:rPr kumimoji="1" lang="ja-JP" altLang="en-US" sz="2000" dirty="0" smtClean="0">
                <a:latin typeface="HGS創英角ﾎﾟｯﾌﾟ体" panose="040B0A00000000000000" pitchFamily="50" charset="-128"/>
                <a:ea typeface="HGS創英角ﾎﾟｯﾌﾟ体" panose="040B0A00000000000000" pitchFamily="50" charset="-128"/>
              </a:rPr>
              <a:t>の栽培が盛んである。</a:t>
            </a:r>
            <a:endParaRPr kumimoji="1" lang="ja-JP" altLang="en-US" sz="2000" dirty="0">
              <a:latin typeface="HGS創英角ﾎﾟｯﾌﾟ体" panose="040B0A00000000000000" pitchFamily="50" charset="-128"/>
              <a:ea typeface="HGS創英角ﾎﾟｯﾌﾟ体" panose="040B0A00000000000000" pitchFamily="50" charset="-128"/>
            </a:endParaRPr>
          </a:p>
        </p:txBody>
      </p:sp>
      <p:pic>
        <p:nvPicPr>
          <p:cNvPr id="8" name="図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364088" y="4606790"/>
            <a:ext cx="1396321" cy="1907975"/>
          </a:xfrm>
          <a:prstGeom prst="rect">
            <a:avLst/>
          </a:prstGeom>
        </p:spPr>
      </p:pic>
      <p:pic>
        <p:nvPicPr>
          <p:cNvPr id="9" name="図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70197" y="4606264"/>
            <a:ext cx="1406612" cy="1908501"/>
          </a:xfrm>
          <a:prstGeom prst="rect">
            <a:avLst/>
          </a:prstGeom>
        </p:spPr>
      </p:pic>
      <p:graphicFrame>
        <p:nvGraphicFramePr>
          <p:cNvPr id="15" name="グラフ 14"/>
          <p:cNvGraphicFramePr>
            <a:graphicFrameLocks/>
          </p:cNvGraphicFramePr>
          <p:nvPr>
            <p:extLst>
              <p:ext uri="{D42A27DB-BD31-4B8C-83A1-F6EECF244321}">
                <p14:modId xmlns:p14="http://schemas.microsoft.com/office/powerpoint/2010/main" xmlns="" val="4136445864"/>
              </p:ext>
            </p:extLst>
          </p:nvPr>
        </p:nvGraphicFramePr>
        <p:xfrm>
          <a:off x="107504" y="1693851"/>
          <a:ext cx="4572000" cy="2912939"/>
        </p:xfrm>
        <a:graphic>
          <a:graphicData uri="http://schemas.openxmlformats.org/drawingml/2006/chart">
            <c:chart xmlns:c="http://schemas.openxmlformats.org/drawingml/2006/chart" xmlns:r="http://schemas.openxmlformats.org/officeDocument/2006/relationships" r:id="rId4"/>
          </a:graphicData>
        </a:graphic>
      </p:graphicFrame>
      <p:sp>
        <p:nvSpPr>
          <p:cNvPr id="10" name="テキスト ボックス 9"/>
          <p:cNvSpPr txBox="1"/>
          <p:nvPr/>
        </p:nvSpPr>
        <p:spPr>
          <a:xfrm>
            <a:off x="5378172" y="6540960"/>
            <a:ext cx="1368152" cy="246221"/>
          </a:xfrm>
          <a:prstGeom prst="rect">
            <a:avLst/>
          </a:prstGeom>
          <a:noFill/>
          <a:ln>
            <a:solidFill>
              <a:schemeClr val="accent1"/>
            </a:solidFill>
          </a:ln>
        </p:spPr>
        <p:txBody>
          <a:bodyPr wrap="square" rtlCol="0">
            <a:spAutoFit/>
          </a:bodyPr>
          <a:lstStyle/>
          <a:p>
            <a:pPr algn="ctr"/>
            <a:r>
              <a:rPr kumimoji="1" lang="ja-JP" altLang="en-US" sz="1000" b="1" dirty="0" smtClean="0"/>
              <a:t>アルスメトロメリア</a:t>
            </a:r>
            <a:endParaRPr kumimoji="1" lang="ja-JP" altLang="en-US" sz="1000" b="1" dirty="0"/>
          </a:p>
        </p:txBody>
      </p:sp>
      <p:sp>
        <p:nvSpPr>
          <p:cNvPr id="11" name="テキスト ボックス 10"/>
          <p:cNvSpPr txBox="1"/>
          <p:nvPr/>
        </p:nvSpPr>
        <p:spPr>
          <a:xfrm>
            <a:off x="7089427" y="6556680"/>
            <a:ext cx="1368152" cy="246221"/>
          </a:xfrm>
          <a:prstGeom prst="rect">
            <a:avLst/>
          </a:prstGeom>
          <a:noFill/>
          <a:ln>
            <a:solidFill>
              <a:schemeClr val="accent1"/>
            </a:solidFill>
          </a:ln>
        </p:spPr>
        <p:txBody>
          <a:bodyPr wrap="square" rtlCol="0">
            <a:spAutoFit/>
          </a:bodyPr>
          <a:lstStyle/>
          <a:p>
            <a:pPr algn="ctr"/>
            <a:r>
              <a:rPr lang="ja-JP" altLang="en-US" sz="1000" b="1" dirty="0" smtClean="0"/>
              <a:t>グラジオラス</a:t>
            </a:r>
            <a:endParaRPr kumimoji="1" lang="ja-JP" altLang="en-US" sz="1000" b="1" dirty="0"/>
          </a:p>
        </p:txBody>
      </p:sp>
    </p:spTree>
    <p:extLst>
      <p:ext uri="{BB962C8B-B14F-4D97-AF65-F5344CB8AC3E}">
        <p14:creationId xmlns:p14="http://schemas.microsoft.com/office/powerpoint/2010/main" xmlns="" val="254692881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2599" y="188640"/>
            <a:ext cx="3961369" cy="643977"/>
          </a:xfrm>
        </p:spPr>
        <p:txBody>
          <a:bodyPr/>
          <a:lstStyle/>
          <a:p>
            <a:r>
              <a:rPr kumimoji="1" lang="ja-JP" altLang="en-US" b="1" dirty="0" smtClean="0">
                <a:effectLst>
                  <a:outerShdw blurRad="38100" dist="38100" dir="2700000" algn="tl">
                    <a:srgbClr val="000000">
                      <a:alpha val="43137"/>
                    </a:srgbClr>
                  </a:outerShdw>
                </a:effectLst>
              </a:rPr>
              <a:t>霞ヶ浦の水質状況</a:t>
            </a:r>
            <a:endParaRPr kumimoji="1" lang="ja-JP" altLang="en-US" b="1" dirty="0">
              <a:effectLst>
                <a:outerShdw blurRad="38100" dist="38100" dir="2700000" algn="tl">
                  <a:srgbClr val="000000">
                    <a:alpha val="43137"/>
                  </a:srgbClr>
                </a:outerShdw>
              </a:effectLst>
            </a:endParaRPr>
          </a:p>
        </p:txBody>
      </p:sp>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107504" y="832617"/>
            <a:ext cx="8774494" cy="5994891"/>
          </a:xfrm>
        </p:spPr>
      </p:pic>
    </p:spTree>
    <p:extLst>
      <p:ext uri="{BB962C8B-B14F-4D97-AF65-F5344CB8AC3E}">
        <p14:creationId xmlns:p14="http://schemas.microsoft.com/office/powerpoint/2010/main" xmlns="" val="340320077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11560" y="476672"/>
            <a:ext cx="8229600" cy="1600200"/>
          </a:xfrm>
        </p:spPr>
        <p:txBody>
          <a:bodyPr/>
          <a:lstStyle/>
          <a:p>
            <a:r>
              <a:rPr kumimoji="1" lang="ja-JP" altLang="en-US" dirty="0" smtClean="0"/>
              <a:t>景観・街並み</a:t>
            </a:r>
            <a:endParaRPr kumimoji="1" lang="ja-JP" altLang="en-US" dirty="0"/>
          </a:p>
        </p:txBody>
      </p:sp>
      <p:graphicFrame>
        <p:nvGraphicFramePr>
          <p:cNvPr id="6" name="グラフ 5"/>
          <p:cNvGraphicFramePr>
            <a:graphicFrameLocks/>
          </p:cNvGraphicFramePr>
          <p:nvPr>
            <p:extLst>
              <p:ext uri="{D42A27DB-BD31-4B8C-83A1-F6EECF244321}">
                <p14:modId xmlns:p14="http://schemas.microsoft.com/office/powerpoint/2010/main" xmlns="" val="608443860"/>
              </p:ext>
            </p:extLst>
          </p:nvPr>
        </p:nvGraphicFramePr>
        <p:xfrm>
          <a:off x="179512" y="1356792"/>
          <a:ext cx="8964488" cy="5096544"/>
        </p:xfrm>
        <a:graphic>
          <a:graphicData uri="http://schemas.openxmlformats.org/drawingml/2006/chart">
            <c:chart xmlns:c="http://schemas.openxmlformats.org/drawingml/2006/chart" xmlns:r="http://schemas.openxmlformats.org/officeDocument/2006/relationships" r:id="rId2"/>
          </a:graphicData>
        </a:graphic>
      </p:graphicFrame>
      <p:sp>
        <p:nvSpPr>
          <p:cNvPr id="9" name="円/楕円 8"/>
          <p:cNvSpPr/>
          <p:nvPr/>
        </p:nvSpPr>
        <p:spPr>
          <a:xfrm>
            <a:off x="395536" y="3645024"/>
            <a:ext cx="8304670" cy="504056"/>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p:nvSpPr>
        <p:spPr>
          <a:xfrm>
            <a:off x="395536" y="2739623"/>
            <a:ext cx="7488832" cy="504056"/>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角丸四角形 9"/>
          <p:cNvSpPr/>
          <p:nvPr/>
        </p:nvSpPr>
        <p:spPr>
          <a:xfrm>
            <a:off x="155383" y="4221088"/>
            <a:ext cx="8784976" cy="1944216"/>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solidFill>
                  <a:schemeClr val="tx1"/>
                </a:solidFill>
              </a:rPr>
              <a:t>市民は</a:t>
            </a:r>
            <a:r>
              <a:rPr lang="ja-JP" altLang="en-US" sz="3600" dirty="0" smtClean="0">
                <a:solidFill>
                  <a:schemeClr val="tx1"/>
                </a:solidFill>
              </a:rPr>
              <a:t>霞ヶ浦・桜川・筑波山などの自然景観</a:t>
            </a:r>
            <a:r>
              <a:rPr lang="ja-JP" altLang="en-US" sz="3600" dirty="0">
                <a:solidFill>
                  <a:schemeClr val="tx1"/>
                </a:solidFill>
              </a:rPr>
              <a:t>を最も魅力的だと考えて</a:t>
            </a:r>
            <a:r>
              <a:rPr lang="ja-JP" altLang="en-US" sz="3600" dirty="0" smtClean="0">
                <a:solidFill>
                  <a:schemeClr val="tx1"/>
                </a:solidFill>
              </a:rPr>
              <a:t>いる！！</a:t>
            </a:r>
            <a:endParaRPr lang="en-US" altLang="ja-JP" sz="3600" dirty="0">
              <a:solidFill>
                <a:schemeClr val="tx1"/>
              </a:solidFill>
            </a:endParaRPr>
          </a:p>
        </p:txBody>
      </p:sp>
    </p:spTree>
    <p:extLst>
      <p:ext uri="{BB962C8B-B14F-4D97-AF65-F5344CB8AC3E}">
        <p14:creationId xmlns:p14="http://schemas.microsoft.com/office/powerpoint/2010/main" xmlns="" val="389196240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stretch>
            <a:fillRect/>
          </a:stretch>
        </p:blipFill>
        <p:spPr>
          <a:xfrm>
            <a:off x="4211960" y="1772816"/>
            <a:ext cx="2990996" cy="2101113"/>
          </a:xfrm>
          <a:prstGeom prst="rect">
            <a:avLst/>
          </a:prstGeom>
        </p:spPr>
      </p:pic>
      <p:sp>
        <p:nvSpPr>
          <p:cNvPr id="2" name="タイトル 1"/>
          <p:cNvSpPr>
            <a:spLocks noGrp="1"/>
          </p:cNvSpPr>
          <p:nvPr>
            <p:ph type="ctrTitle"/>
          </p:nvPr>
        </p:nvSpPr>
        <p:spPr>
          <a:xfrm>
            <a:off x="-612576" y="196182"/>
            <a:ext cx="8105006" cy="1152127"/>
          </a:xfrm>
        </p:spPr>
        <p:txBody>
          <a:bodyPr>
            <a:noAutofit/>
          </a:bodyPr>
          <a:lstStyle/>
          <a:p>
            <a:r>
              <a:rPr lang="ja-JP" altLang="en-US" sz="5400" b="1" dirty="0" smtClean="0">
                <a:latin typeface="HGP創英角ﾎﾟｯﾌﾟ体" panose="040B0A00000000000000" pitchFamily="50" charset="-128"/>
                <a:ea typeface="HGP創英角ﾎﾟｯﾌﾟ体" panose="040B0A00000000000000" pitchFamily="50" charset="-128"/>
              </a:rPr>
              <a:t>利用者数を</a:t>
            </a:r>
            <a:r>
              <a:rPr lang="ja-JP" altLang="en-US" sz="5400" b="1" dirty="0">
                <a:ln w="22225">
                  <a:solidFill>
                    <a:schemeClr val="accent2"/>
                  </a:solidFill>
                  <a:prstDash val="solid"/>
                </a:ln>
                <a:solidFill>
                  <a:schemeClr val="accent2">
                    <a:lumMod val="40000"/>
                    <a:lumOff val="60000"/>
                  </a:schemeClr>
                </a:solidFill>
                <a:latin typeface="HGP創英角ﾎﾟｯﾌﾟ体" panose="040B0A00000000000000" pitchFamily="50" charset="-128"/>
                <a:ea typeface="HGP創英角ﾎﾟｯﾌﾟ体" panose="040B0A00000000000000" pitchFamily="50" charset="-128"/>
              </a:rPr>
              <a:t>「取り戻す」</a:t>
            </a:r>
            <a:endParaRPr lang="ja-JP" altLang="en-US" sz="5400" b="1" dirty="0">
              <a:latin typeface="HGP創英角ﾎﾟｯﾌﾟ体" panose="040B0A00000000000000" pitchFamily="50" charset="-128"/>
              <a:ea typeface="HGP創英角ﾎﾟｯﾌﾟ体" panose="040B0A00000000000000" pitchFamily="50" charset="-128"/>
            </a:endParaRPr>
          </a:p>
        </p:txBody>
      </p:sp>
      <p:sp>
        <p:nvSpPr>
          <p:cNvPr id="3" name="サブタイトル 2"/>
          <p:cNvSpPr>
            <a:spLocks noGrp="1"/>
          </p:cNvSpPr>
          <p:nvPr>
            <p:ph type="subTitle" idx="1"/>
          </p:nvPr>
        </p:nvSpPr>
        <p:spPr>
          <a:xfrm>
            <a:off x="877328" y="1628800"/>
            <a:ext cx="7439087" cy="4032448"/>
          </a:xfrm>
        </p:spPr>
        <p:txBody>
          <a:bodyPr>
            <a:normAutofit lnSpcReduction="10000"/>
          </a:bodyPr>
          <a:lstStyle/>
          <a:p>
            <a:pPr algn="l"/>
            <a:r>
              <a:rPr lang="ja-JP" altLang="en-US" sz="3200" dirty="0" smtClean="0">
                <a:solidFill>
                  <a:schemeClr val="tx1"/>
                </a:solidFill>
                <a:latin typeface="+mn-ea"/>
              </a:rPr>
              <a:t>バスへの</a:t>
            </a:r>
            <a:r>
              <a:rPr lang="en-US" altLang="ja-JP" sz="3200" dirty="0" err="1" smtClean="0">
                <a:solidFill>
                  <a:schemeClr val="tx1"/>
                </a:solidFill>
                <a:latin typeface="+mn-ea"/>
              </a:rPr>
              <a:t>Suica</a:t>
            </a:r>
            <a:r>
              <a:rPr lang="ja-JP" altLang="en-US" sz="3200" dirty="0">
                <a:solidFill>
                  <a:schemeClr val="tx1"/>
                </a:solidFill>
                <a:latin typeface="+mn-ea"/>
              </a:rPr>
              <a:t>・</a:t>
            </a:r>
            <a:r>
              <a:rPr lang="en-US" altLang="ja-JP" sz="3200" dirty="0">
                <a:solidFill>
                  <a:schemeClr val="tx1"/>
                </a:solidFill>
                <a:latin typeface="+mn-ea"/>
              </a:rPr>
              <a:t>PASMO</a:t>
            </a:r>
            <a:r>
              <a:rPr lang="ja-JP" altLang="en-US" sz="3200" dirty="0">
                <a:solidFill>
                  <a:schemeClr val="tx1"/>
                </a:solidFill>
              </a:rPr>
              <a:t>の導入</a:t>
            </a:r>
            <a:endParaRPr lang="en-US" altLang="ja-JP" sz="3200" dirty="0">
              <a:solidFill>
                <a:schemeClr val="tx1"/>
              </a:solidFill>
            </a:endParaRPr>
          </a:p>
          <a:p>
            <a:pPr algn="l"/>
            <a:endParaRPr lang="en-US" altLang="ja-JP" dirty="0" smtClean="0">
              <a:solidFill>
                <a:schemeClr val="tx1"/>
              </a:solidFill>
            </a:endParaRPr>
          </a:p>
          <a:p>
            <a:pPr algn="l"/>
            <a:endParaRPr lang="en-US" altLang="ja-JP" dirty="0" smtClean="0">
              <a:solidFill>
                <a:schemeClr val="tx1"/>
              </a:solidFill>
            </a:endParaRPr>
          </a:p>
          <a:p>
            <a:pPr algn="l"/>
            <a:endParaRPr lang="en-US" altLang="ja-JP" dirty="0">
              <a:solidFill>
                <a:schemeClr val="tx1"/>
              </a:solidFill>
            </a:endParaRPr>
          </a:p>
          <a:p>
            <a:pPr algn="l"/>
            <a:r>
              <a:rPr lang="ja-JP" altLang="en-US" sz="2600" dirty="0" smtClean="0">
                <a:solidFill>
                  <a:schemeClr val="tx1"/>
                </a:solidFill>
                <a:latin typeface="+mn-ea"/>
              </a:rPr>
              <a:t>導入のメリット</a:t>
            </a:r>
            <a:endParaRPr lang="en-US" altLang="ja-JP" sz="2600" dirty="0" smtClean="0">
              <a:solidFill>
                <a:schemeClr val="tx1"/>
              </a:solidFill>
              <a:latin typeface="+mn-ea"/>
            </a:endParaRPr>
          </a:p>
          <a:p>
            <a:pPr marL="257175" indent="-257175" algn="l">
              <a:buFont typeface="Arial" panose="020B0604020202020204" pitchFamily="34" charset="0"/>
              <a:buChar char="•"/>
            </a:pPr>
            <a:r>
              <a:rPr lang="en-US" altLang="ja-JP" sz="2600" dirty="0" smtClean="0">
                <a:solidFill>
                  <a:schemeClr val="tx1"/>
                </a:solidFill>
                <a:latin typeface="+mn-ea"/>
              </a:rPr>
              <a:t>JR</a:t>
            </a:r>
            <a:r>
              <a:rPr lang="ja-JP" altLang="en-US" sz="2600" dirty="0" smtClean="0">
                <a:solidFill>
                  <a:schemeClr val="tx1"/>
                </a:solidFill>
                <a:latin typeface="+mn-ea"/>
              </a:rPr>
              <a:t>で来た観光客　→　バスの使いやすさ</a:t>
            </a:r>
            <a:r>
              <a:rPr lang="en-US" altLang="ja-JP" sz="2600" dirty="0" smtClean="0">
                <a:solidFill>
                  <a:schemeClr val="tx1"/>
                </a:solidFill>
                <a:latin typeface="+mn-ea"/>
              </a:rPr>
              <a:t>UP!</a:t>
            </a:r>
          </a:p>
          <a:p>
            <a:pPr marL="257175" indent="-257175" algn="l">
              <a:buFont typeface="Arial" panose="020B0604020202020204" pitchFamily="34" charset="0"/>
              <a:buChar char="•"/>
            </a:pPr>
            <a:r>
              <a:rPr lang="ja-JP" altLang="en-US" sz="2600" dirty="0" smtClean="0">
                <a:solidFill>
                  <a:schemeClr val="tx1"/>
                </a:solidFill>
                <a:latin typeface="+mn-ea"/>
              </a:rPr>
              <a:t>手間が省ける　</a:t>
            </a:r>
            <a:r>
              <a:rPr lang="ja-JP" altLang="en-US" sz="2600" dirty="0">
                <a:solidFill>
                  <a:schemeClr val="tx1"/>
                </a:solidFill>
                <a:latin typeface="+mn-ea"/>
              </a:rPr>
              <a:t>　</a:t>
            </a:r>
            <a:r>
              <a:rPr lang="ja-JP" altLang="en-US" sz="2600" dirty="0" smtClean="0">
                <a:solidFill>
                  <a:schemeClr val="tx1"/>
                </a:solidFill>
                <a:latin typeface="+mn-ea"/>
              </a:rPr>
              <a:t>→　市民の利用数</a:t>
            </a:r>
            <a:r>
              <a:rPr lang="en-US" altLang="ja-JP" sz="2600" dirty="0" smtClean="0">
                <a:solidFill>
                  <a:schemeClr val="tx1"/>
                </a:solidFill>
                <a:latin typeface="+mn-ea"/>
              </a:rPr>
              <a:t>UP!</a:t>
            </a:r>
          </a:p>
          <a:p>
            <a:pPr marL="257175" indent="-257175" algn="l">
              <a:buFont typeface="Arial" panose="020B0604020202020204" pitchFamily="34" charset="0"/>
              <a:buChar char="•"/>
            </a:pPr>
            <a:r>
              <a:rPr lang="ja-JP" altLang="en-US" sz="2600" dirty="0" smtClean="0">
                <a:solidFill>
                  <a:schemeClr val="tx1"/>
                </a:solidFill>
                <a:latin typeface="+mn-ea"/>
              </a:rPr>
              <a:t>駅の店でも対応　→　売り上げ</a:t>
            </a:r>
            <a:r>
              <a:rPr lang="en-US" altLang="ja-JP" sz="2600" dirty="0" smtClean="0">
                <a:solidFill>
                  <a:schemeClr val="tx1"/>
                </a:solidFill>
                <a:latin typeface="+mn-ea"/>
              </a:rPr>
              <a:t>UP!</a:t>
            </a:r>
          </a:p>
          <a:p>
            <a:pPr algn="l"/>
            <a:r>
              <a:rPr lang="ja-JP" altLang="en-US" dirty="0"/>
              <a:t>　</a:t>
            </a:r>
            <a:r>
              <a:rPr lang="ja-JP" altLang="en-US" sz="2100" dirty="0"/>
              <a:t>　</a:t>
            </a:r>
            <a:endParaRPr lang="en-US" altLang="ja-JP" sz="2100" dirty="0"/>
          </a:p>
          <a:p>
            <a:pPr algn="l"/>
            <a:endParaRPr lang="en-US" altLang="ja-JP" sz="2100" dirty="0"/>
          </a:p>
        </p:txBody>
      </p:sp>
      <p:sp>
        <p:nvSpPr>
          <p:cNvPr id="8" name="下矢印 7"/>
          <p:cNvSpPr/>
          <p:nvPr/>
        </p:nvSpPr>
        <p:spPr>
          <a:xfrm>
            <a:off x="3699417" y="5151439"/>
            <a:ext cx="897454" cy="4586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5" name="フローチャート: 代替処理 4"/>
          <p:cNvSpPr/>
          <p:nvPr/>
        </p:nvSpPr>
        <p:spPr>
          <a:xfrm>
            <a:off x="1267824" y="5665019"/>
            <a:ext cx="5760640" cy="1000570"/>
          </a:xfrm>
          <a:prstGeom prst="flowChartAlternateProcess">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latin typeface="HGP創英角ﾎﾟｯﾌﾟ体" panose="040B0A00000000000000" pitchFamily="50" charset="-128"/>
                <a:ea typeface="HGP創英角ﾎﾟｯﾌﾟ体" panose="040B0A00000000000000" pitchFamily="50" charset="-128"/>
              </a:rPr>
              <a:t>市中心部の活性化にもつながる</a:t>
            </a:r>
            <a:r>
              <a:rPr lang="ja-JP" altLang="en-US" sz="2800" dirty="0" smtClean="0">
                <a:solidFill>
                  <a:schemeClr val="tx1"/>
                </a:solidFill>
                <a:latin typeface="HGP創英角ﾎﾟｯﾌﾟ体" panose="040B0A00000000000000" pitchFamily="50" charset="-128"/>
                <a:ea typeface="HGP創英角ﾎﾟｯﾌﾟ体" panose="040B0A00000000000000" pitchFamily="50" charset="-128"/>
              </a:rPr>
              <a:t>！</a:t>
            </a:r>
            <a:r>
              <a:rPr lang="en-US" altLang="ja-JP" sz="2800" dirty="0">
                <a:solidFill>
                  <a:schemeClr val="tx1"/>
                </a:solidFill>
                <a:latin typeface="HGP創英角ﾎﾟｯﾌﾟ体" panose="040B0A00000000000000" pitchFamily="50" charset="-128"/>
                <a:ea typeface="HGP創英角ﾎﾟｯﾌﾟ体" panose="040B0A00000000000000" pitchFamily="50" charset="-128"/>
              </a:rPr>
              <a:t>!</a:t>
            </a:r>
            <a:endParaRPr lang="en-US" altLang="ja-JP" sz="2800" dirty="0" smtClean="0">
              <a:solidFill>
                <a:schemeClr val="tx1"/>
              </a:solidFill>
              <a:latin typeface="HGP創英角ﾎﾟｯﾌﾟ体" panose="040B0A00000000000000" pitchFamily="50" charset="-128"/>
              <a:ea typeface="HGP創英角ﾎﾟｯﾌﾟ体" panose="040B0A00000000000000" pitchFamily="50" charset="-128"/>
            </a:endParaRPr>
          </a:p>
        </p:txBody>
      </p:sp>
      <p:pic>
        <p:nvPicPr>
          <p:cNvPr id="7" name="図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153463" y="2132856"/>
            <a:ext cx="1941530" cy="1153319"/>
          </a:xfrm>
          <a:prstGeom prst="rect">
            <a:avLst/>
          </a:prstGeom>
        </p:spPr>
      </p:pic>
    </p:spTree>
    <p:extLst>
      <p:ext uri="{BB962C8B-B14F-4D97-AF65-F5344CB8AC3E}">
        <p14:creationId xmlns:p14="http://schemas.microsoft.com/office/powerpoint/2010/main" xmlns="" val="162698624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www.city.tsuchiura.lg.jp/cms/data/img/5-1340962980_6.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86500" y="209637"/>
            <a:ext cx="1855973" cy="20320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タイトル 1"/>
          <p:cNvSpPr>
            <a:spLocks noGrp="1"/>
          </p:cNvSpPr>
          <p:nvPr>
            <p:ph type="ctrTitle"/>
          </p:nvPr>
        </p:nvSpPr>
        <p:spPr>
          <a:xfrm>
            <a:off x="5940152" y="2852936"/>
            <a:ext cx="1691680" cy="1067263"/>
          </a:xfrm>
        </p:spPr>
        <p:txBody>
          <a:bodyPr/>
          <a:lstStyle/>
          <a:p>
            <a:r>
              <a:rPr kumimoji="1" lang="ja-JP" altLang="en-US" dirty="0" smtClean="0">
                <a:latin typeface="HGP創英角ﾎﾟｯﾌﾟ体" panose="040B0A00000000000000" pitchFamily="50" charset="-128"/>
                <a:ea typeface="HGP創英角ﾎﾟｯﾌﾟ体" panose="040B0A00000000000000" pitchFamily="50" charset="-128"/>
              </a:rPr>
              <a:t>観光</a:t>
            </a:r>
            <a:endParaRPr kumimoji="1" lang="ja-JP" altLang="en-US" dirty="0">
              <a:latin typeface="HGP創英角ﾎﾟｯﾌﾟ体" panose="040B0A00000000000000" pitchFamily="50" charset="-128"/>
              <a:ea typeface="HGP創英角ﾎﾟｯﾌﾟ体" panose="040B0A00000000000000" pitchFamily="50" charset="-128"/>
            </a:endParaRPr>
          </a:p>
        </p:txBody>
      </p:sp>
      <p:pic>
        <p:nvPicPr>
          <p:cNvPr id="4" name="図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78627" y="4041890"/>
            <a:ext cx="3277007" cy="21825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図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427984" y="4454269"/>
            <a:ext cx="3553972" cy="19991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図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842473" y="1839972"/>
            <a:ext cx="2836252" cy="18873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図 2"/>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176370" y="177236"/>
            <a:ext cx="2598010" cy="17281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353889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500"/>
                                        <p:tgtEl>
                                          <p:spTgt spid="103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2500"/>
                            </p:stCondLst>
                            <p:childTnLst>
                              <p:par>
                                <p:cTn id="25" presetID="6" presetClass="entr" presetSubtype="16"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circle(in)">
                                      <p:cBhvr>
                                        <p:cTn id="2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8" y="260648"/>
            <a:ext cx="6347713" cy="1320800"/>
          </a:xfrm>
        </p:spPr>
        <p:txBody>
          <a:bodyPr>
            <a:normAutofit/>
          </a:bodyPr>
          <a:lstStyle/>
          <a:p>
            <a:r>
              <a:rPr kumimoji="1" lang="ja-JP" altLang="en-US" dirty="0" smtClean="0">
                <a:latin typeface="HGPｺﾞｼｯｸE" panose="020B0900000000000000" pitchFamily="50" charset="-128"/>
                <a:ea typeface="HGPｺﾞｼｯｸE" panose="020B0900000000000000" pitchFamily="50" charset="-128"/>
              </a:rPr>
              <a:t>観光客の入込</a:t>
            </a:r>
            <a:r>
              <a:rPr lang="ja-JP" altLang="en-US" dirty="0" smtClean="0">
                <a:latin typeface="HGPｺﾞｼｯｸE" panose="020B0900000000000000" pitchFamily="50" charset="-128"/>
                <a:ea typeface="HGPｺﾞｼｯｸE" panose="020B0900000000000000" pitchFamily="50" charset="-128"/>
              </a:rPr>
              <a:t>状況</a:t>
            </a:r>
            <a:endParaRPr kumimoji="1" lang="ja-JP" altLang="en-US" dirty="0">
              <a:latin typeface="HGPｺﾞｼｯｸE" panose="020B0900000000000000" pitchFamily="50" charset="-128"/>
              <a:ea typeface="HGPｺﾞｼｯｸE" panose="020B0900000000000000" pitchFamily="50" charset="-128"/>
            </a:endParaRPr>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xmlns="" val="3581883419"/>
              </p:ext>
            </p:extLst>
          </p:nvPr>
        </p:nvGraphicFramePr>
        <p:xfrm>
          <a:off x="-7182" y="1412776"/>
          <a:ext cx="7056784" cy="3816424"/>
        </p:xfrm>
        <a:graphic>
          <a:graphicData uri="http://schemas.openxmlformats.org/drawingml/2006/chart">
            <c:chart xmlns:c="http://schemas.openxmlformats.org/drawingml/2006/chart" xmlns:r="http://schemas.openxmlformats.org/officeDocument/2006/relationships" r:id="rId3"/>
          </a:graphicData>
        </a:graphic>
      </p:graphicFrame>
      <p:sp>
        <p:nvSpPr>
          <p:cNvPr id="6" name="テキスト ボックス 5"/>
          <p:cNvSpPr txBox="1"/>
          <p:nvPr/>
        </p:nvSpPr>
        <p:spPr>
          <a:xfrm>
            <a:off x="899592" y="5445224"/>
            <a:ext cx="7128792" cy="769441"/>
          </a:xfrm>
          <a:prstGeom prst="rect">
            <a:avLst/>
          </a:prstGeom>
          <a:noFill/>
        </p:spPr>
        <p:txBody>
          <a:bodyPr wrap="square" rtlCol="0">
            <a:spAutoFit/>
          </a:bodyPr>
          <a:lstStyle/>
          <a:p>
            <a:r>
              <a:rPr lang="ja-JP" altLang="en-US" sz="2400" dirty="0" smtClean="0">
                <a:latin typeface="HGPｺﾞｼｯｸE" panose="020B0900000000000000" pitchFamily="50" charset="-128"/>
                <a:ea typeface="HGPｺﾞｼｯｸE" panose="020B0900000000000000" pitchFamily="50" charset="-128"/>
              </a:rPr>
              <a:t>日帰り、宿泊客数で見ると</a:t>
            </a:r>
            <a:r>
              <a:rPr kumimoji="1" lang="ja-JP" altLang="en-US" sz="2400" dirty="0" smtClean="0">
                <a:latin typeface="HGPｺﾞｼｯｸE" panose="020B0900000000000000" pitchFamily="50" charset="-128"/>
                <a:ea typeface="HGPｺﾞｼｯｸE" panose="020B0900000000000000" pitchFamily="50" charset="-128"/>
              </a:rPr>
              <a:t>日帰りが大半を占める</a:t>
            </a:r>
            <a:endParaRPr kumimoji="1" lang="en-US" altLang="ja-JP" sz="2400" dirty="0" smtClean="0">
              <a:latin typeface="HGPｺﾞｼｯｸE" panose="020B0900000000000000" pitchFamily="50" charset="-128"/>
              <a:ea typeface="HGPｺﾞｼｯｸE" panose="020B0900000000000000" pitchFamily="50" charset="-128"/>
            </a:endParaRPr>
          </a:p>
          <a:p>
            <a:endParaRPr kumimoji="1" lang="en-US" altLang="ja-JP" sz="2000" dirty="0" smtClean="0"/>
          </a:p>
        </p:txBody>
      </p:sp>
    </p:spTree>
    <p:extLst>
      <p:ext uri="{BB962C8B-B14F-4D97-AF65-F5344CB8AC3E}">
        <p14:creationId xmlns:p14="http://schemas.microsoft.com/office/powerpoint/2010/main" xmlns="" val="18978293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260648"/>
            <a:ext cx="5186537" cy="803176"/>
          </a:xfrm>
        </p:spPr>
        <p:txBody>
          <a:bodyPr>
            <a:normAutofit fontScale="90000"/>
          </a:bodyPr>
          <a:lstStyle/>
          <a:p>
            <a:r>
              <a:rPr kumimoji="1" lang="ja-JP" altLang="en-US" dirty="0" smtClean="0">
                <a:latin typeface="HGPｺﾞｼｯｸE" panose="020B0900000000000000" pitchFamily="50" charset="-128"/>
                <a:ea typeface="HGPｺﾞｼｯｸE" panose="020B0900000000000000" pitchFamily="50" charset="-128"/>
              </a:rPr>
              <a:t>イベント観光</a:t>
            </a:r>
            <a:r>
              <a:rPr lang="ja-JP" altLang="en-US" dirty="0" smtClean="0">
                <a:latin typeface="HGPｺﾞｼｯｸE" panose="020B0900000000000000" pitchFamily="50" charset="-128"/>
                <a:ea typeface="HGPｺﾞｼｯｸE" panose="020B0900000000000000" pitchFamily="50" charset="-128"/>
              </a:rPr>
              <a:t>客数の内訳</a:t>
            </a:r>
            <a:endParaRPr kumimoji="1" lang="ja-JP" altLang="en-US" dirty="0">
              <a:latin typeface="HGPｺﾞｼｯｸE" panose="020B0900000000000000" pitchFamily="50" charset="-128"/>
              <a:ea typeface="HGPｺﾞｼｯｸE" panose="020B0900000000000000" pitchFamily="50" charset="-128"/>
            </a:endParaRPr>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xmlns="" val="3591704567"/>
              </p:ext>
            </p:extLst>
          </p:nvPr>
        </p:nvGraphicFramePr>
        <p:xfrm>
          <a:off x="251520" y="2013593"/>
          <a:ext cx="6777800" cy="3268960"/>
        </p:xfrm>
        <a:graphic>
          <a:graphicData uri="http://schemas.openxmlformats.org/drawingml/2006/chart">
            <c:chart xmlns:c="http://schemas.openxmlformats.org/drawingml/2006/chart" xmlns:r="http://schemas.openxmlformats.org/officeDocument/2006/relationships" r:id="rId3"/>
          </a:graphicData>
        </a:graphic>
      </p:graphicFrame>
      <p:sp>
        <p:nvSpPr>
          <p:cNvPr id="5" name="テキスト ボックス 4"/>
          <p:cNvSpPr txBox="1"/>
          <p:nvPr/>
        </p:nvSpPr>
        <p:spPr>
          <a:xfrm>
            <a:off x="755576" y="5301208"/>
            <a:ext cx="8712968" cy="461665"/>
          </a:xfrm>
          <a:prstGeom prst="rect">
            <a:avLst/>
          </a:prstGeom>
          <a:noFill/>
        </p:spPr>
        <p:txBody>
          <a:bodyPr wrap="square" rtlCol="0">
            <a:spAutoFit/>
          </a:bodyPr>
          <a:lstStyle/>
          <a:p>
            <a:r>
              <a:rPr kumimoji="1" lang="ja-JP" altLang="en-US" sz="2400" dirty="0" smtClean="0">
                <a:latin typeface="HGP創英角ｺﾞｼｯｸUB" panose="020B0900000000000000" pitchFamily="50" charset="-128"/>
                <a:ea typeface="HGP創英角ｺﾞｼｯｸUB" panose="020B0900000000000000" pitchFamily="50" charset="-128"/>
              </a:rPr>
              <a:t>土浦全国花火競技大会の観光客数</a:t>
            </a:r>
            <a:r>
              <a:rPr lang="ja-JP" altLang="en-US" sz="2400" dirty="0" smtClean="0">
                <a:latin typeface="HGP創英角ｺﾞｼｯｸUB" panose="020B0900000000000000" pitchFamily="50" charset="-128"/>
                <a:ea typeface="HGP創英角ｺﾞｼｯｸUB" panose="020B0900000000000000" pitchFamily="50" charset="-128"/>
              </a:rPr>
              <a:t>が圧倒的多数</a:t>
            </a:r>
            <a:endParaRPr lang="en-US" altLang="ja-JP" sz="2400" dirty="0" smtClean="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xmlns="" val="12854777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ity.tsuchiura.lg.jp/cms/data/img/5-1332901173_169.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1560" y="4477439"/>
            <a:ext cx="1944216" cy="2282836"/>
          </a:xfrm>
          <a:prstGeom prst="rect">
            <a:avLst/>
          </a:prstGeom>
          <a:noFill/>
          <a:extLst>
            <a:ext uri="{909E8E84-426E-40DD-AFC4-6F175D3DCCD1}">
              <a14:hiddenFill xmlns:a14="http://schemas.microsoft.com/office/drawing/2010/main" xmlns="">
                <a:solidFill>
                  <a:srgbClr val="FFFFFF"/>
                </a:solidFill>
              </a14:hiddenFill>
            </a:ext>
          </a:extLst>
        </p:spPr>
      </p:pic>
      <p:sp>
        <p:nvSpPr>
          <p:cNvPr id="4" name="タイトル 1"/>
          <p:cNvSpPr>
            <a:spLocks noGrp="1"/>
          </p:cNvSpPr>
          <p:nvPr>
            <p:ph type="title"/>
          </p:nvPr>
        </p:nvSpPr>
        <p:spPr>
          <a:xfrm>
            <a:off x="316838" y="260648"/>
            <a:ext cx="6347713" cy="1320800"/>
          </a:xfrm>
        </p:spPr>
        <p:txBody>
          <a:bodyPr/>
          <a:lstStyle/>
          <a:p>
            <a:r>
              <a:rPr kumimoji="1" lang="ja-JP" altLang="en-US" dirty="0" smtClean="0">
                <a:latin typeface="HGPｺﾞｼｯｸE" panose="020B0900000000000000" pitchFamily="50" charset="-128"/>
                <a:ea typeface="HGPｺﾞｼｯｸE" panose="020B0900000000000000" pitchFamily="50" charset="-128"/>
              </a:rPr>
              <a:t>イベント観光</a:t>
            </a:r>
            <a:r>
              <a:rPr lang="ja-JP" altLang="en-US" dirty="0" smtClean="0">
                <a:latin typeface="HGPｺﾞｼｯｸE" panose="020B0900000000000000" pitchFamily="50" charset="-128"/>
                <a:ea typeface="HGPｺﾞｼｯｸE" panose="020B0900000000000000" pitchFamily="50" charset="-128"/>
              </a:rPr>
              <a:t>客数の内訳</a:t>
            </a:r>
            <a:endParaRPr kumimoji="1" lang="ja-JP" altLang="en-US" dirty="0">
              <a:latin typeface="HGPｺﾞｼｯｸE" panose="020B0900000000000000" pitchFamily="50" charset="-128"/>
              <a:ea typeface="HGPｺﾞｼｯｸE" panose="020B0900000000000000" pitchFamily="50" charset="-128"/>
            </a:endParaRPr>
          </a:p>
        </p:txBody>
      </p:sp>
      <p:graphicFrame>
        <p:nvGraphicFramePr>
          <p:cNvPr id="5" name="グラフ 4"/>
          <p:cNvGraphicFramePr>
            <a:graphicFrameLocks/>
          </p:cNvGraphicFramePr>
          <p:nvPr>
            <p:extLst>
              <p:ext uri="{D42A27DB-BD31-4B8C-83A1-F6EECF244321}">
                <p14:modId xmlns:p14="http://schemas.microsoft.com/office/powerpoint/2010/main" xmlns="" val="1223350622"/>
              </p:ext>
            </p:extLst>
          </p:nvPr>
        </p:nvGraphicFramePr>
        <p:xfrm>
          <a:off x="244830" y="1167518"/>
          <a:ext cx="7351506" cy="3773649"/>
        </p:xfrm>
        <a:graphic>
          <a:graphicData uri="http://schemas.openxmlformats.org/drawingml/2006/chart">
            <c:chart xmlns:c="http://schemas.openxmlformats.org/drawingml/2006/chart" xmlns:r="http://schemas.openxmlformats.org/officeDocument/2006/relationships" r:id="rId4"/>
          </a:graphicData>
        </a:graphic>
      </p:graphicFrame>
      <p:sp>
        <p:nvSpPr>
          <p:cNvPr id="6" name="テキスト ボックス 5"/>
          <p:cNvSpPr txBox="1"/>
          <p:nvPr/>
        </p:nvSpPr>
        <p:spPr>
          <a:xfrm>
            <a:off x="2555776" y="5388024"/>
            <a:ext cx="8712968" cy="461665"/>
          </a:xfrm>
          <a:prstGeom prst="rect">
            <a:avLst/>
          </a:prstGeom>
          <a:noFill/>
        </p:spPr>
        <p:txBody>
          <a:bodyPr wrap="square" rtlCol="0">
            <a:spAutoFit/>
          </a:bodyPr>
          <a:lstStyle/>
          <a:p>
            <a:r>
              <a:rPr kumimoji="1" lang="ja-JP" altLang="en-US" sz="2400" dirty="0" smtClean="0">
                <a:latin typeface="HGP創英角ｺﾞｼｯｸUB" panose="020B0900000000000000" pitchFamily="50" charset="-128"/>
                <a:ea typeface="HGP創英角ｺﾞｼｯｸUB" panose="020B0900000000000000" pitchFamily="50" charset="-128"/>
              </a:rPr>
              <a:t>花火大会のある１０月が圧倒的に多い！</a:t>
            </a:r>
            <a:endParaRPr lang="en-US" altLang="ja-JP" sz="2400" dirty="0" smtClean="0">
              <a:latin typeface="HGP創英角ｺﾞｼｯｸUB" panose="020B0900000000000000" pitchFamily="50" charset="-128"/>
              <a:ea typeface="HGP創英角ｺﾞｼｯｸUB" panose="020B0900000000000000" pitchFamily="50" charset="-128"/>
            </a:endParaRPr>
          </a:p>
        </p:txBody>
      </p:sp>
      <p:sp>
        <p:nvSpPr>
          <p:cNvPr id="7" name="円形吹き出し 6"/>
          <p:cNvSpPr/>
          <p:nvPr/>
        </p:nvSpPr>
        <p:spPr>
          <a:xfrm>
            <a:off x="5337132" y="1092330"/>
            <a:ext cx="3699364" cy="1966652"/>
          </a:xfrm>
          <a:prstGeom prst="wedgeEllipseCallout">
            <a:avLst>
              <a:gd name="adj1" fmla="val -72417"/>
              <a:gd name="adj2" fmla="val 37922"/>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5652120" y="1844824"/>
            <a:ext cx="3312368" cy="461665"/>
          </a:xfrm>
          <a:prstGeom prst="rect">
            <a:avLst/>
          </a:prstGeom>
          <a:noFill/>
        </p:spPr>
        <p:txBody>
          <a:bodyPr wrap="square" rtlCol="0">
            <a:spAutoFit/>
          </a:bodyPr>
          <a:lstStyle/>
          <a:p>
            <a:r>
              <a:rPr kumimoji="1" lang="ja-JP" altLang="en-US" sz="2400" dirty="0" smtClean="0">
                <a:latin typeface="HGP創英角ﾎﾟｯﾌﾟ体" panose="040B0A00000000000000" pitchFamily="50" charset="-128"/>
                <a:ea typeface="HGP創英角ﾎﾟｯﾌﾟ体" panose="040B0A00000000000000" pitchFamily="50" charset="-128"/>
              </a:rPr>
              <a:t>土浦全国花火競技大会</a:t>
            </a:r>
            <a:endParaRPr lang="en-US" altLang="ja-JP" sz="2400" dirty="0" smtClean="0">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xmlns="" val="22576903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32738" y="260648"/>
            <a:ext cx="8507288" cy="1008112"/>
          </a:xfrm>
        </p:spPr>
        <p:txBody>
          <a:bodyPr>
            <a:normAutofit/>
          </a:bodyPr>
          <a:lstStyle/>
          <a:p>
            <a:r>
              <a:rPr kumimoji="1" lang="ja-JP" altLang="en-US" sz="3600" dirty="0" smtClean="0">
                <a:latin typeface="HGPｺﾞｼｯｸE" panose="020B0900000000000000" pitchFamily="50" charset="-128"/>
                <a:ea typeface="HGPｺﾞｼｯｸE" panose="020B0900000000000000" pitchFamily="50" charset="-128"/>
              </a:rPr>
              <a:t>観光・レクリエーション施設の入込状況</a:t>
            </a:r>
            <a:endParaRPr kumimoji="1" lang="ja-JP" altLang="en-US" sz="3600" dirty="0">
              <a:latin typeface="HGPｺﾞｼｯｸE" panose="020B0900000000000000" pitchFamily="50" charset="-128"/>
              <a:ea typeface="HGPｺﾞｼｯｸE" panose="020B0900000000000000" pitchFamily="50" charset="-128"/>
            </a:endParaRPr>
          </a:p>
        </p:txBody>
      </p:sp>
      <p:graphicFrame>
        <p:nvGraphicFramePr>
          <p:cNvPr id="6" name="コンテンツ プレースホルダー 5"/>
          <p:cNvGraphicFramePr>
            <a:graphicFrameLocks noGrp="1"/>
          </p:cNvGraphicFramePr>
          <p:nvPr>
            <p:ph idx="1"/>
            <p:extLst>
              <p:ext uri="{D42A27DB-BD31-4B8C-83A1-F6EECF244321}">
                <p14:modId xmlns:p14="http://schemas.microsoft.com/office/powerpoint/2010/main" xmlns="" val="2894814206"/>
              </p:ext>
            </p:extLst>
          </p:nvPr>
        </p:nvGraphicFramePr>
        <p:xfrm>
          <a:off x="332738" y="1052736"/>
          <a:ext cx="6975566" cy="3960440"/>
        </p:xfrm>
        <a:graphic>
          <a:graphicData uri="http://schemas.openxmlformats.org/drawingml/2006/chart">
            <c:chart xmlns:c="http://schemas.openxmlformats.org/drawingml/2006/chart" xmlns:r="http://schemas.openxmlformats.org/officeDocument/2006/relationships" r:id="rId3"/>
          </a:graphicData>
        </a:graphic>
      </p:graphicFrame>
      <p:pic>
        <p:nvPicPr>
          <p:cNvPr id="8" name="図 7"/>
          <p:cNvPicPr>
            <a:picLocks noChangeAspect="1"/>
          </p:cNvPicPr>
          <p:nvPr/>
        </p:nvPicPr>
        <p:blipFill>
          <a:blip r:embed="rId4" cstate="print"/>
          <a:stretch>
            <a:fillRect/>
          </a:stretch>
        </p:blipFill>
        <p:spPr>
          <a:xfrm>
            <a:off x="126375" y="5196999"/>
            <a:ext cx="2195688" cy="1415885"/>
          </a:xfrm>
          <a:prstGeom prst="rect">
            <a:avLst/>
          </a:prstGeom>
        </p:spPr>
      </p:pic>
      <p:pic>
        <p:nvPicPr>
          <p:cNvPr id="9" name="図 8"/>
          <p:cNvPicPr>
            <a:picLocks noChangeAspect="1"/>
          </p:cNvPicPr>
          <p:nvPr/>
        </p:nvPicPr>
        <p:blipFill>
          <a:blip r:embed="rId5" cstate="print"/>
          <a:stretch>
            <a:fillRect/>
          </a:stretch>
        </p:blipFill>
        <p:spPr>
          <a:xfrm>
            <a:off x="2374723" y="5201128"/>
            <a:ext cx="2158999" cy="1436162"/>
          </a:xfrm>
          <a:prstGeom prst="rect">
            <a:avLst/>
          </a:prstGeom>
        </p:spPr>
      </p:pic>
      <p:pic>
        <p:nvPicPr>
          <p:cNvPr id="10" name="図 9"/>
          <p:cNvPicPr>
            <a:picLocks noChangeAspect="1"/>
          </p:cNvPicPr>
          <p:nvPr/>
        </p:nvPicPr>
        <p:blipFill>
          <a:blip r:embed="rId6" cstate="print"/>
          <a:stretch>
            <a:fillRect/>
          </a:stretch>
        </p:blipFill>
        <p:spPr>
          <a:xfrm>
            <a:off x="4586382" y="5196999"/>
            <a:ext cx="2165205" cy="1440291"/>
          </a:xfrm>
          <a:prstGeom prst="rect">
            <a:avLst/>
          </a:prstGeom>
        </p:spPr>
      </p:pic>
      <p:pic>
        <p:nvPicPr>
          <p:cNvPr id="11" name="図 10"/>
          <p:cNvPicPr>
            <a:picLocks noChangeAspect="1"/>
          </p:cNvPicPr>
          <p:nvPr/>
        </p:nvPicPr>
        <p:blipFill>
          <a:blip r:embed="rId7" cstate="print"/>
          <a:stretch>
            <a:fillRect/>
          </a:stretch>
        </p:blipFill>
        <p:spPr>
          <a:xfrm>
            <a:off x="6804247" y="5196999"/>
            <a:ext cx="2232378" cy="1440291"/>
          </a:xfrm>
          <a:prstGeom prst="rect">
            <a:avLst/>
          </a:prstGeom>
        </p:spPr>
      </p:pic>
    </p:spTree>
    <p:extLst>
      <p:ext uri="{BB962C8B-B14F-4D97-AF65-F5344CB8AC3E}">
        <p14:creationId xmlns:p14="http://schemas.microsoft.com/office/powerpoint/2010/main" xmlns="" val="28949627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ファイル:Tsuchiurakita IC.JPG">
            <a:hlinkClick r:id="rId2"/>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59008" y="3361549"/>
            <a:ext cx="3999094" cy="26643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1" name="Picture 3" descr="イメージ 1">
            <a:hlinkClick r:id="rId4"/>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187624" y="260648"/>
            <a:ext cx="4247448" cy="28215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5" name="Picture 7" descr="http://tsuchiura-npo.img.jugem.jp/20110928_1672942.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95536" y="3730328"/>
            <a:ext cx="4055129" cy="27175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7" name="タイトル 1"/>
          <p:cNvSpPr>
            <a:spLocks noGrp="1"/>
          </p:cNvSpPr>
          <p:nvPr>
            <p:ph type="ctrTitle"/>
          </p:nvPr>
        </p:nvSpPr>
        <p:spPr>
          <a:xfrm>
            <a:off x="5652120" y="1340768"/>
            <a:ext cx="1691680" cy="1067263"/>
          </a:xfrm>
        </p:spPr>
        <p:txBody>
          <a:bodyPr/>
          <a:lstStyle/>
          <a:p>
            <a:r>
              <a:rPr kumimoji="1" lang="ja-JP" altLang="en-US" dirty="0" smtClean="0">
                <a:latin typeface="HGP創英角ﾎﾟｯﾌﾟ体" panose="040B0A00000000000000" pitchFamily="50" charset="-128"/>
                <a:ea typeface="HGP創英角ﾎﾟｯﾌﾟ体" panose="040B0A00000000000000" pitchFamily="50" charset="-128"/>
              </a:rPr>
              <a:t>交通</a:t>
            </a:r>
            <a:endParaRPr kumimoji="1" lang="ja-JP" altLang="en-US" dirty="0">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xmlns="" val="87795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1000"/>
                                        <p:tgtEl>
                                          <p:spTgt spid="2051"/>
                                        </p:tgtEl>
                                      </p:cBhvr>
                                    </p:animEffect>
                                    <p:anim calcmode="lin" valueType="num">
                                      <p:cBhvr>
                                        <p:cTn id="8" dur="1000" fill="hold"/>
                                        <p:tgtEl>
                                          <p:spTgt spid="2051"/>
                                        </p:tgtEl>
                                        <p:attrNameLst>
                                          <p:attrName>ppt_x</p:attrName>
                                        </p:attrNameLst>
                                      </p:cBhvr>
                                      <p:tavLst>
                                        <p:tav tm="0">
                                          <p:val>
                                            <p:strVal val="#ppt_x"/>
                                          </p:val>
                                        </p:tav>
                                        <p:tav tm="100000">
                                          <p:val>
                                            <p:strVal val="#ppt_x"/>
                                          </p:val>
                                        </p:tav>
                                      </p:tavLst>
                                    </p:anim>
                                    <p:anim calcmode="lin" valueType="num">
                                      <p:cBhvr>
                                        <p:cTn id="9" dur="1000" fill="hold"/>
                                        <p:tgtEl>
                                          <p:spTgt spid="205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9" presetClass="emph" presetSubtype="0" nodeType="afterEffect">
                                  <p:stCondLst>
                                    <p:cond delay="0"/>
                                  </p:stCondLst>
                                  <p:childTnLst>
                                    <p:set>
                                      <p:cBhvr rctx="PPT">
                                        <p:cTn id="12" dur="indefinite"/>
                                        <p:tgtEl>
                                          <p:spTgt spid="2051"/>
                                        </p:tgtEl>
                                        <p:attrNameLst>
                                          <p:attrName>style.opacity</p:attrName>
                                        </p:attrNameLst>
                                      </p:cBhvr>
                                      <p:to>
                                        <p:strVal val="0.5"/>
                                      </p:to>
                                    </p:set>
                                    <p:animEffect filter="image" prLst="opacity: 0.5">
                                      <p:cBhvr rctx="IE">
                                        <p:cTn id="13" dur="indefinite"/>
                                        <p:tgtEl>
                                          <p:spTgt spid="2051"/>
                                        </p:tgtEl>
                                      </p:cBhvr>
                                    </p:animEffect>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2053"/>
                                        </p:tgtEl>
                                        <p:attrNameLst>
                                          <p:attrName>style.visibility</p:attrName>
                                        </p:attrNameLst>
                                      </p:cBhvr>
                                      <p:to>
                                        <p:strVal val="visible"/>
                                      </p:to>
                                    </p:set>
                                    <p:animEffect transition="in" filter="fade">
                                      <p:cBhvr>
                                        <p:cTn id="17" dur="1000"/>
                                        <p:tgtEl>
                                          <p:spTgt spid="2053"/>
                                        </p:tgtEl>
                                      </p:cBhvr>
                                    </p:animEffect>
                                    <p:anim calcmode="lin" valueType="num">
                                      <p:cBhvr>
                                        <p:cTn id="18" dur="1000" fill="hold"/>
                                        <p:tgtEl>
                                          <p:spTgt spid="2053"/>
                                        </p:tgtEl>
                                        <p:attrNameLst>
                                          <p:attrName>ppt_x</p:attrName>
                                        </p:attrNameLst>
                                      </p:cBhvr>
                                      <p:tavLst>
                                        <p:tav tm="0">
                                          <p:val>
                                            <p:strVal val="#ppt_x"/>
                                          </p:val>
                                        </p:tav>
                                        <p:tav tm="100000">
                                          <p:val>
                                            <p:strVal val="#ppt_x"/>
                                          </p:val>
                                        </p:tav>
                                      </p:tavLst>
                                    </p:anim>
                                    <p:anim calcmode="lin" valueType="num">
                                      <p:cBhvr>
                                        <p:cTn id="19" dur="1000" fill="hold"/>
                                        <p:tgtEl>
                                          <p:spTgt spid="2053"/>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9" presetClass="emph" presetSubtype="0" nodeType="afterEffect">
                                  <p:stCondLst>
                                    <p:cond delay="0"/>
                                  </p:stCondLst>
                                  <p:childTnLst>
                                    <p:set>
                                      <p:cBhvr rctx="PPT">
                                        <p:cTn id="22" dur="indefinite"/>
                                        <p:tgtEl>
                                          <p:spTgt spid="2053"/>
                                        </p:tgtEl>
                                        <p:attrNameLst>
                                          <p:attrName>style.opacity</p:attrName>
                                        </p:attrNameLst>
                                      </p:cBhvr>
                                      <p:to>
                                        <p:strVal val="0.5"/>
                                      </p:to>
                                    </p:set>
                                    <p:animEffect filter="image" prLst="opacity: 0.5">
                                      <p:cBhvr rctx="IE">
                                        <p:cTn id="23" dur="indefinite"/>
                                        <p:tgtEl>
                                          <p:spTgt spid="2053"/>
                                        </p:tgtEl>
                                      </p:cBhvr>
                                    </p:animEffect>
                                  </p:childTnLst>
                                </p:cTn>
                              </p:par>
                            </p:childTnLst>
                          </p:cTn>
                        </p:par>
                        <p:par>
                          <p:cTn id="24" fill="hold">
                            <p:stCondLst>
                              <p:cond delay="2000"/>
                            </p:stCondLst>
                            <p:childTnLst>
                              <p:par>
                                <p:cTn id="25" presetID="42" presetClass="entr" presetSubtype="0" fill="hold" nodeType="afterEffect">
                                  <p:stCondLst>
                                    <p:cond delay="0"/>
                                  </p:stCondLst>
                                  <p:childTnLst>
                                    <p:set>
                                      <p:cBhvr>
                                        <p:cTn id="26" dur="1" fill="hold">
                                          <p:stCondLst>
                                            <p:cond delay="0"/>
                                          </p:stCondLst>
                                        </p:cTn>
                                        <p:tgtEl>
                                          <p:spTgt spid="2055"/>
                                        </p:tgtEl>
                                        <p:attrNameLst>
                                          <p:attrName>style.visibility</p:attrName>
                                        </p:attrNameLst>
                                      </p:cBhvr>
                                      <p:to>
                                        <p:strVal val="visible"/>
                                      </p:to>
                                    </p:set>
                                    <p:animEffect transition="in" filter="fade">
                                      <p:cBhvr>
                                        <p:cTn id="27" dur="1000"/>
                                        <p:tgtEl>
                                          <p:spTgt spid="2055"/>
                                        </p:tgtEl>
                                      </p:cBhvr>
                                    </p:animEffect>
                                    <p:anim calcmode="lin" valueType="num">
                                      <p:cBhvr>
                                        <p:cTn id="28" dur="1000" fill="hold"/>
                                        <p:tgtEl>
                                          <p:spTgt spid="2055"/>
                                        </p:tgtEl>
                                        <p:attrNameLst>
                                          <p:attrName>ppt_x</p:attrName>
                                        </p:attrNameLst>
                                      </p:cBhvr>
                                      <p:tavLst>
                                        <p:tav tm="0">
                                          <p:val>
                                            <p:strVal val="#ppt_x"/>
                                          </p:val>
                                        </p:tav>
                                        <p:tav tm="100000">
                                          <p:val>
                                            <p:strVal val="#ppt_x"/>
                                          </p:val>
                                        </p:tav>
                                      </p:tavLst>
                                    </p:anim>
                                    <p:anim calcmode="lin" valueType="num">
                                      <p:cBhvr>
                                        <p:cTn id="29" dur="1000" fill="hold"/>
                                        <p:tgtEl>
                                          <p:spTgt spid="2055"/>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9" presetClass="emph" presetSubtype="0" nodeType="afterEffect">
                                  <p:stCondLst>
                                    <p:cond delay="0"/>
                                  </p:stCondLst>
                                  <p:childTnLst>
                                    <p:set>
                                      <p:cBhvr rctx="PPT">
                                        <p:cTn id="32" dur="indefinite"/>
                                        <p:tgtEl>
                                          <p:spTgt spid="2055"/>
                                        </p:tgtEl>
                                        <p:attrNameLst>
                                          <p:attrName>style.opacity</p:attrName>
                                        </p:attrNameLst>
                                      </p:cBhvr>
                                      <p:to>
                                        <p:strVal val="0.5"/>
                                      </p:to>
                                    </p:set>
                                    <p:animEffect filter="image" prLst="opacity: 0.5">
                                      <p:cBhvr rctx="IE">
                                        <p:cTn id="33" dur="indefinite"/>
                                        <p:tgtEl>
                                          <p:spTgt spid="2055"/>
                                        </p:tgtEl>
                                      </p:cBhvr>
                                    </p:animEffect>
                                  </p:childTnLst>
                                </p:cTn>
                              </p:par>
                            </p:childTnLst>
                          </p:cTn>
                        </p:par>
                        <p:par>
                          <p:cTn id="34" fill="hold">
                            <p:stCondLst>
                              <p:cond delay="3000"/>
                            </p:stCondLst>
                            <p:childTnLst>
                              <p:par>
                                <p:cTn id="35" presetID="6" presetClass="entr" presetSubtype="16"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circle(in)">
                                      <p:cBhvr>
                                        <p:cTn id="3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ファセット">
  <a:themeElements>
    <a:clrScheme name="赤味がかったオレンジ">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ファセット">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ファセット">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3351</TotalTime>
  <Words>2454</Words>
  <Application>Microsoft Office PowerPoint</Application>
  <PresentationFormat>On-screen Show (4:3)</PresentationFormat>
  <Paragraphs>302</Paragraphs>
  <Slides>39</Slides>
  <Notes>16</Notes>
  <HiddenSlides>6</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ファセット</vt:lpstr>
      <vt:lpstr>土浦を、取り戻す！</vt:lpstr>
      <vt:lpstr>フローチャート</vt:lpstr>
      <vt:lpstr>土浦市の将来人口予測</vt:lpstr>
      <vt:lpstr>観光</vt:lpstr>
      <vt:lpstr>観光客の入込状況</vt:lpstr>
      <vt:lpstr>イベント観光客数の内訳</vt:lpstr>
      <vt:lpstr>イベント観光客数の内訳</vt:lpstr>
      <vt:lpstr>観光・レクリエーション施設の入込状況</vt:lpstr>
      <vt:lpstr>交通</vt:lpstr>
      <vt:lpstr>観光客の土浦までの交通手段</vt:lpstr>
      <vt:lpstr>交通（鉄道）</vt:lpstr>
      <vt:lpstr>交通（バス）</vt:lpstr>
      <vt:lpstr>産業</vt:lpstr>
      <vt:lpstr>Slide 14</vt:lpstr>
      <vt:lpstr>土浦市の産業（水産業）</vt:lpstr>
      <vt:lpstr>景観</vt:lpstr>
      <vt:lpstr>景観</vt:lpstr>
      <vt:lpstr>課題</vt:lpstr>
      <vt:lpstr>課題</vt:lpstr>
      <vt:lpstr>将来像</vt:lpstr>
      <vt:lpstr>Slide 21</vt:lpstr>
      <vt:lpstr>観光客を「取り戻す」</vt:lpstr>
      <vt:lpstr>Slide 23</vt:lpstr>
      <vt:lpstr>ロケ地＝観光？？</vt:lpstr>
      <vt:lpstr>ロケ地としての地域資源</vt:lpstr>
      <vt:lpstr>交通拠点を「取り戻す」</vt:lpstr>
      <vt:lpstr>景観を「取り戻す」</vt:lpstr>
      <vt:lpstr>活気を「取り戻す」</vt:lpstr>
      <vt:lpstr>Slide 29</vt:lpstr>
      <vt:lpstr>うなぎを取り戻すために</vt:lpstr>
      <vt:lpstr>Slide 31</vt:lpstr>
      <vt:lpstr>今後の展望</vt:lpstr>
      <vt:lpstr>参考資料</vt:lpstr>
      <vt:lpstr>来訪者の内訳</vt:lpstr>
      <vt:lpstr>土浦市の産業（工業）</vt:lpstr>
      <vt:lpstr>土浦市の産業（農業）</vt:lpstr>
      <vt:lpstr>霞ヶ浦の水質状況</vt:lpstr>
      <vt:lpstr>景観・街並み</vt:lpstr>
      <vt:lpstr>利用者数を「取り戻す」</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One For TSUTHIURA</dc:title>
  <dc:creator>Taro Yoshida</dc:creator>
  <cp:lastModifiedBy>dell</cp:lastModifiedBy>
  <cp:revision>190</cp:revision>
  <cp:lastPrinted>2013-10-24T20:43:02Z</cp:lastPrinted>
  <dcterms:created xsi:type="dcterms:W3CDTF">2013-10-20T03:05:24Z</dcterms:created>
  <dcterms:modified xsi:type="dcterms:W3CDTF">2014-02-13T08:05:14Z</dcterms:modified>
</cp:coreProperties>
</file>