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handoutMasterIdLst>
    <p:handoutMasterId r:id="rId46"/>
  </p:handoutMasterIdLst>
  <p:sldIdLst>
    <p:sldId id="348" r:id="rId2"/>
    <p:sldId id="302" r:id="rId3"/>
    <p:sldId id="337" r:id="rId4"/>
    <p:sldId id="295" r:id="rId5"/>
    <p:sldId id="338" r:id="rId6"/>
    <p:sldId id="258" r:id="rId7"/>
    <p:sldId id="291" r:id="rId8"/>
    <p:sldId id="374" r:id="rId9"/>
    <p:sldId id="339" r:id="rId10"/>
    <p:sldId id="366" r:id="rId11"/>
    <p:sldId id="367" r:id="rId12"/>
    <p:sldId id="368" r:id="rId13"/>
    <p:sldId id="369" r:id="rId14"/>
    <p:sldId id="371" r:id="rId15"/>
    <p:sldId id="370" r:id="rId16"/>
    <p:sldId id="306" r:id="rId17"/>
    <p:sldId id="350" r:id="rId18"/>
    <p:sldId id="351" r:id="rId19"/>
    <p:sldId id="353" r:id="rId20"/>
    <p:sldId id="378" r:id="rId21"/>
    <p:sldId id="379" r:id="rId22"/>
    <p:sldId id="376" r:id="rId23"/>
    <p:sldId id="377" r:id="rId24"/>
    <p:sldId id="307" r:id="rId25"/>
    <p:sldId id="359" r:id="rId26"/>
    <p:sldId id="365" r:id="rId27"/>
    <p:sldId id="360" r:id="rId28"/>
    <p:sldId id="362" r:id="rId29"/>
    <p:sldId id="363" r:id="rId30"/>
    <p:sldId id="364" r:id="rId31"/>
    <p:sldId id="340" r:id="rId32"/>
    <p:sldId id="341" r:id="rId33"/>
    <p:sldId id="342" r:id="rId34"/>
    <p:sldId id="343" r:id="rId35"/>
    <p:sldId id="345" r:id="rId36"/>
    <p:sldId id="315" r:id="rId37"/>
    <p:sldId id="380" r:id="rId38"/>
    <p:sldId id="381" r:id="rId39"/>
    <p:sldId id="372" r:id="rId40"/>
    <p:sldId id="373" r:id="rId41"/>
    <p:sldId id="352" r:id="rId42"/>
    <p:sldId id="375" r:id="rId43"/>
    <p:sldId id="361" r:id="rId44"/>
  </p:sldIdLst>
  <p:sldSz cx="9144000" cy="6858000" type="screen4x3"/>
  <p:notesSz cx="9939338" cy="68072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2880">
          <p15:clr>
            <a:srgbClr val="A4A3A4"/>
          </p15:clr>
        </p15:guide>
        <p15:guide id="3" orient="horz" pos="216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ABC32"/>
    <a:srgbClr val="FFCCCC"/>
    <a:srgbClr val="FFFF66"/>
    <a:srgbClr val="FFDD4B"/>
    <a:srgbClr val="ABFF81"/>
    <a:srgbClr val="FCF600"/>
    <a:srgbClr val="FFFF00"/>
    <a:srgbClr val="00FFCC"/>
    <a:srgbClr val="99FFCC"/>
    <a:srgbClr val="FDCF9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スタイル (淡色)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DA37D80-6434-44D0-A028-1B22A696006F}" styleName="淡色スタイル 3 - アクセント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127" autoAdjust="0"/>
    <p:restoredTop sz="93433" autoAdjust="0"/>
  </p:normalViewPr>
  <p:slideViewPr>
    <p:cSldViewPr>
      <p:cViewPr varScale="1">
        <p:scale>
          <a:sx n="109" d="100"/>
          <a:sy n="109" d="100"/>
        </p:scale>
        <p:origin x="1530" y="108"/>
      </p:cViewPr>
      <p:guideLst>
        <p:guide pos="2880"/>
        <p:guide orient="horz" pos="2160"/>
      </p:guideLst>
    </p:cSldViewPr>
  </p:slideViewPr>
  <p:notesTextViewPr>
    <p:cViewPr>
      <p:scale>
        <a:sx n="1" d="1"/>
        <a:sy n="1" d="1"/>
      </p:scale>
      <p:origin x="0" y="0"/>
    </p:cViewPr>
  </p:notesTextViewPr>
  <p:notesViewPr>
    <p:cSldViewPr>
      <p:cViewPr varScale="1">
        <p:scale>
          <a:sx n="86" d="100"/>
          <a:sy n="86" d="100"/>
        </p:scale>
        <p:origin x="894"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60" b="1" i="0" u="none" strike="noStrike" kern="1200" baseline="0">
                <a:solidFill>
                  <a:schemeClr val="dk1"/>
                </a:solidFill>
                <a:latin typeface="+mn-lt"/>
                <a:ea typeface="+mn-ea"/>
                <a:cs typeface="+mn-cs"/>
              </a:defRPr>
            </a:pPr>
            <a:r>
              <a:rPr lang="ja-JP"/>
              <a:t>荒川沖駅ロータリー待ち車数</a:t>
            </a:r>
          </a:p>
        </c:rich>
      </c:tx>
      <c:layout>
        <c:manualLayout>
          <c:xMode val="edge"/>
          <c:yMode val="edge"/>
          <c:x val="0.18834018442395289"/>
          <c:y val="1.4456499368922579E-2"/>
        </c:manualLayout>
      </c:layout>
      <c:overlay val="0"/>
      <c:spPr>
        <a:noFill/>
        <a:ln>
          <a:noFill/>
        </a:ln>
        <a:effectLst/>
      </c:spPr>
      <c:txPr>
        <a:bodyPr rot="0" spcFirstLastPara="1" vertOverflow="ellipsis" vert="horz" wrap="square" anchor="ctr" anchorCtr="1"/>
        <a:lstStyle/>
        <a:p>
          <a:pPr>
            <a:defRPr sz="2160" b="1" i="0" u="none" strike="noStrike" kern="1200" baseline="0">
              <a:solidFill>
                <a:schemeClr val="dk1"/>
              </a:solidFill>
              <a:latin typeface="+mn-lt"/>
              <a:ea typeface="+mn-ea"/>
              <a:cs typeface="+mn-cs"/>
            </a:defRPr>
          </a:pPr>
          <a:endParaRPr lang="ja-JP"/>
        </a:p>
      </c:txPr>
    </c:title>
    <c:autoTitleDeleted val="0"/>
    <c:plotArea>
      <c:layout/>
      <c:lineChart>
        <c:grouping val="standard"/>
        <c:varyColors val="0"/>
        <c:ser>
          <c:idx val="0"/>
          <c:order val="0"/>
          <c:tx>
            <c:strRef>
              <c:f>Sheet1!$A$3</c:f>
              <c:strCache>
                <c:ptCount val="1"/>
                <c:pt idx="0">
                  <c:v>東口</c:v>
                </c:pt>
              </c:strCache>
            </c:strRef>
          </c:tx>
          <c:spPr>
            <a:ln w="47625" cap="rnd" cmpd="sng" algn="ctr">
              <a:solidFill>
                <a:schemeClr val="accent1">
                  <a:shade val="95000"/>
                  <a:satMod val="105000"/>
                </a:schemeClr>
              </a:solidFill>
              <a:prstDash val="solid"/>
              <a:round/>
            </a:ln>
            <a:effectLst/>
          </c:spPr>
          <c:marker>
            <c:symbol val="none"/>
          </c:marker>
          <c:cat>
            <c:numRef>
              <c:f>Sheet1!$B$2:$Q$2</c:f>
              <c:numCache>
                <c:formatCode>h:mm</c:formatCode>
                <c:ptCount val="16"/>
                <c:pt idx="0">
                  <c:v>0.72916666666666663</c:v>
                </c:pt>
                <c:pt idx="1">
                  <c:v>0.73611111111111116</c:v>
                </c:pt>
                <c:pt idx="2">
                  <c:v>0.74305555555555547</c:v>
                </c:pt>
                <c:pt idx="3">
                  <c:v>0.75</c:v>
                </c:pt>
                <c:pt idx="4">
                  <c:v>0.75694444444444497</c:v>
                </c:pt>
                <c:pt idx="5">
                  <c:v>0.76388888888888895</c:v>
                </c:pt>
                <c:pt idx="6">
                  <c:v>0.77083333333333404</c:v>
                </c:pt>
                <c:pt idx="7">
                  <c:v>0.77777777777777801</c:v>
                </c:pt>
                <c:pt idx="8">
                  <c:v>0.78472222222222299</c:v>
                </c:pt>
                <c:pt idx="9">
                  <c:v>0.79166666666666696</c:v>
                </c:pt>
                <c:pt idx="10">
                  <c:v>0.79861111111111205</c:v>
                </c:pt>
                <c:pt idx="11">
                  <c:v>0.80555555555555602</c:v>
                </c:pt>
                <c:pt idx="12">
                  <c:v>0.812500000000001</c:v>
                </c:pt>
                <c:pt idx="13">
                  <c:v>0.81944444444444597</c:v>
                </c:pt>
                <c:pt idx="14">
                  <c:v>0.82638888888888995</c:v>
                </c:pt>
                <c:pt idx="15">
                  <c:v>0.83333333333333504</c:v>
                </c:pt>
              </c:numCache>
            </c:numRef>
          </c:cat>
          <c:val>
            <c:numRef>
              <c:f>Sheet1!$B$3:$Q$3</c:f>
              <c:numCache>
                <c:formatCode>General</c:formatCode>
                <c:ptCount val="16"/>
                <c:pt idx="0">
                  <c:v>1</c:v>
                </c:pt>
                <c:pt idx="1">
                  <c:v>9</c:v>
                </c:pt>
                <c:pt idx="2">
                  <c:v>3</c:v>
                </c:pt>
                <c:pt idx="3">
                  <c:v>2</c:v>
                </c:pt>
                <c:pt idx="4">
                  <c:v>3</c:v>
                </c:pt>
                <c:pt idx="5">
                  <c:v>3</c:v>
                </c:pt>
                <c:pt idx="6">
                  <c:v>9</c:v>
                </c:pt>
                <c:pt idx="7">
                  <c:v>14</c:v>
                </c:pt>
                <c:pt idx="8">
                  <c:v>6</c:v>
                </c:pt>
                <c:pt idx="9">
                  <c:v>13</c:v>
                </c:pt>
                <c:pt idx="10">
                  <c:v>8</c:v>
                </c:pt>
                <c:pt idx="11">
                  <c:v>6</c:v>
                </c:pt>
                <c:pt idx="12">
                  <c:v>9</c:v>
                </c:pt>
                <c:pt idx="13">
                  <c:v>9</c:v>
                </c:pt>
                <c:pt idx="14">
                  <c:v>5</c:v>
                </c:pt>
                <c:pt idx="15">
                  <c:v>7</c:v>
                </c:pt>
              </c:numCache>
            </c:numRef>
          </c:val>
          <c:smooth val="0"/>
        </c:ser>
        <c:ser>
          <c:idx val="1"/>
          <c:order val="1"/>
          <c:tx>
            <c:strRef>
              <c:f>Sheet1!$A$4</c:f>
              <c:strCache>
                <c:ptCount val="1"/>
                <c:pt idx="0">
                  <c:v>西口</c:v>
                </c:pt>
              </c:strCache>
            </c:strRef>
          </c:tx>
          <c:spPr>
            <a:ln w="47625" cap="rnd" cmpd="sng" algn="ctr">
              <a:solidFill>
                <a:schemeClr val="accent2">
                  <a:shade val="95000"/>
                  <a:satMod val="105000"/>
                </a:schemeClr>
              </a:solidFill>
              <a:prstDash val="sysDash"/>
              <a:round/>
            </a:ln>
            <a:effectLst/>
          </c:spPr>
          <c:marker>
            <c:symbol val="none"/>
          </c:marker>
          <c:cat>
            <c:numRef>
              <c:f>Sheet1!$B$2:$Q$2</c:f>
              <c:numCache>
                <c:formatCode>h:mm</c:formatCode>
                <c:ptCount val="16"/>
                <c:pt idx="0">
                  <c:v>0.72916666666666663</c:v>
                </c:pt>
                <c:pt idx="1">
                  <c:v>0.73611111111111116</c:v>
                </c:pt>
                <c:pt idx="2">
                  <c:v>0.74305555555555547</c:v>
                </c:pt>
                <c:pt idx="3">
                  <c:v>0.75</c:v>
                </c:pt>
                <c:pt idx="4">
                  <c:v>0.75694444444444497</c:v>
                </c:pt>
                <c:pt idx="5">
                  <c:v>0.76388888888888895</c:v>
                </c:pt>
                <c:pt idx="6">
                  <c:v>0.77083333333333404</c:v>
                </c:pt>
                <c:pt idx="7">
                  <c:v>0.77777777777777801</c:v>
                </c:pt>
                <c:pt idx="8">
                  <c:v>0.78472222222222299</c:v>
                </c:pt>
                <c:pt idx="9">
                  <c:v>0.79166666666666696</c:v>
                </c:pt>
                <c:pt idx="10">
                  <c:v>0.79861111111111205</c:v>
                </c:pt>
                <c:pt idx="11">
                  <c:v>0.80555555555555602</c:v>
                </c:pt>
                <c:pt idx="12">
                  <c:v>0.812500000000001</c:v>
                </c:pt>
                <c:pt idx="13">
                  <c:v>0.81944444444444597</c:v>
                </c:pt>
                <c:pt idx="14">
                  <c:v>0.82638888888888995</c:v>
                </c:pt>
                <c:pt idx="15">
                  <c:v>0.83333333333333504</c:v>
                </c:pt>
              </c:numCache>
            </c:numRef>
          </c:cat>
          <c:val>
            <c:numRef>
              <c:f>Sheet1!$B$4:$Q$4</c:f>
              <c:numCache>
                <c:formatCode>General</c:formatCode>
                <c:ptCount val="16"/>
                <c:pt idx="0">
                  <c:v>4</c:v>
                </c:pt>
                <c:pt idx="1">
                  <c:v>11</c:v>
                </c:pt>
                <c:pt idx="2">
                  <c:v>5</c:v>
                </c:pt>
                <c:pt idx="3">
                  <c:v>1</c:v>
                </c:pt>
                <c:pt idx="4">
                  <c:v>3</c:v>
                </c:pt>
                <c:pt idx="5">
                  <c:v>3</c:v>
                </c:pt>
                <c:pt idx="6">
                  <c:v>3</c:v>
                </c:pt>
                <c:pt idx="7">
                  <c:v>12</c:v>
                </c:pt>
                <c:pt idx="8">
                  <c:v>4</c:v>
                </c:pt>
                <c:pt idx="9">
                  <c:v>14</c:v>
                </c:pt>
                <c:pt idx="10">
                  <c:v>7</c:v>
                </c:pt>
                <c:pt idx="11">
                  <c:v>5</c:v>
                </c:pt>
                <c:pt idx="12">
                  <c:v>3</c:v>
                </c:pt>
                <c:pt idx="13">
                  <c:v>8</c:v>
                </c:pt>
                <c:pt idx="14">
                  <c:v>5</c:v>
                </c:pt>
                <c:pt idx="15">
                  <c:v>9</c:v>
                </c:pt>
              </c:numCache>
            </c:numRef>
          </c:val>
          <c:smooth val="0"/>
        </c:ser>
        <c:dLbls>
          <c:showLegendKey val="0"/>
          <c:showVal val="0"/>
          <c:showCatName val="0"/>
          <c:showSerName val="0"/>
          <c:showPercent val="0"/>
          <c:showBubbleSize val="0"/>
        </c:dLbls>
        <c:smooth val="0"/>
        <c:axId val="218127792"/>
        <c:axId val="218123128"/>
      </c:lineChart>
      <c:catAx>
        <c:axId val="218127792"/>
        <c:scaling>
          <c:orientation val="minMax"/>
        </c:scaling>
        <c:delete val="0"/>
        <c:axPos val="b"/>
        <c:numFmt formatCode="h:mm" sourceLinked="1"/>
        <c:majorTickMark val="out"/>
        <c:minorTickMark val="none"/>
        <c:tickLblPos val="nextTo"/>
        <c:spPr>
          <a:noFill/>
          <a:ln w="9525" cap="flat" cmpd="sng" algn="ctr">
            <a:solidFill>
              <a:schemeClr val="dk1">
                <a:tint val="75000"/>
                <a:shade val="95000"/>
                <a:satMod val="105000"/>
              </a:schemeClr>
            </a:solidFill>
            <a:prstDash val="solid"/>
            <a:round/>
          </a:ln>
          <a:effectLst/>
        </c:spPr>
        <c:txPr>
          <a:bodyPr rot="-60000000" spcFirstLastPara="1" vertOverflow="ellipsis" vert="horz" wrap="square" anchor="ctr" anchorCtr="1"/>
          <a:lstStyle/>
          <a:p>
            <a:pPr>
              <a:defRPr sz="1800" b="0" i="0" u="none" strike="noStrike" kern="1200" baseline="0">
                <a:solidFill>
                  <a:schemeClr val="dk1"/>
                </a:solidFill>
                <a:latin typeface="+mn-lt"/>
                <a:ea typeface="+mn-ea"/>
                <a:cs typeface="+mn-cs"/>
              </a:defRPr>
            </a:pPr>
            <a:endParaRPr lang="ja-JP"/>
          </a:p>
        </c:txPr>
        <c:crossAx val="218123128"/>
        <c:crosses val="autoZero"/>
        <c:auto val="1"/>
        <c:lblAlgn val="ctr"/>
        <c:lblOffset val="100"/>
        <c:noMultiLvlLbl val="0"/>
      </c:catAx>
      <c:valAx>
        <c:axId val="218123128"/>
        <c:scaling>
          <c:orientation val="minMax"/>
        </c:scaling>
        <c:delete val="0"/>
        <c:axPos val="l"/>
        <c:majorGridlines>
          <c:spPr>
            <a:ln w="9525" cap="flat" cmpd="sng" algn="ctr">
              <a:solidFill>
                <a:schemeClr val="dk1">
                  <a:tint val="75000"/>
                  <a:shade val="95000"/>
                  <a:satMod val="105000"/>
                </a:schemeClr>
              </a:solidFill>
              <a:prstDash val="solid"/>
              <a:round/>
            </a:ln>
            <a:effectLst/>
          </c:spPr>
        </c:majorGridlines>
        <c:numFmt formatCode="General" sourceLinked="1"/>
        <c:majorTickMark val="out"/>
        <c:minorTickMark val="none"/>
        <c:tickLblPos val="nextTo"/>
        <c:spPr>
          <a:noFill/>
          <a:ln w="9525" cap="flat" cmpd="sng" algn="ctr">
            <a:solidFill>
              <a:schemeClr val="dk1">
                <a:tint val="75000"/>
                <a:shade val="95000"/>
                <a:satMod val="105000"/>
              </a:schemeClr>
            </a:solidFill>
            <a:prstDash val="solid"/>
            <a:round/>
          </a:ln>
          <a:effectLst/>
        </c:spPr>
        <c:txPr>
          <a:bodyPr rot="-60000000" spcFirstLastPara="1" vertOverflow="ellipsis" vert="horz" wrap="square" anchor="ctr" anchorCtr="1"/>
          <a:lstStyle/>
          <a:p>
            <a:pPr>
              <a:defRPr sz="1800" b="0" i="0" u="none" strike="noStrike" kern="1200" baseline="0">
                <a:solidFill>
                  <a:schemeClr val="dk1"/>
                </a:solidFill>
                <a:latin typeface="+mn-lt"/>
                <a:ea typeface="+mn-ea"/>
                <a:cs typeface="+mn-cs"/>
              </a:defRPr>
            </a:pPr>
            <a:endParaRPr lang="ja-JP"/>
          </a:p>
        </c:txPr>
        <c:crossAx val="218127792"/>
        <c:crosses val="autoZero"/>
        <c:crossBetween val="between"/>
      </c:valAx>
      <c:spPr>
        <a:solidFill>
          <a:schemeClr val="dk1">
            <a:tint val="20000"/>
          </a:schemeClr>
        </a:solid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dk1"/>
              </a:solidFill>
              <a:latin typeface="+mn-lt"/>
              <a:ea typeface="+mn-ea"/>
              <a:cs typeface="+mn-cs"/>
            </a:defRPr>
          </a:pPr>
          <a:endParaRPr lang="ja-JP"/>
        </a:p>
      </c:txPr>
    </c:legend>
    <c:plotVisOnly val="1"/>
    <c:dispBlanksAs val="gap"/>
    <c:showDLblsOverMax val="0"/>
  </c:chart>
  <c:spPr>
    <a:solidFill>
      <a:schemeClr val="lt1"/>
    </a:solidFill>
    <a:ln w="9525" cap="flat" cmpd="sng" algn="ctr">
      <a:solidFill>
        <a:schemeClr val="dk1">
          <a:tint val="75000"/>
          <a:shade val="95000"/>
          <a:satMod val="105000"/>
        </a:schemeClr>
      </a:solidFill>
      <a:prstDash val="solid"/>
      <a:round/>
    </a:ln>
    <a:effectLst/>
  </c:spPr>
  <c:txPr>
    <a:bodyPr/>
    <a:lstStyle/>
    <a:p>
      <a:pPr>
        <a:defRPr sz="1800"/>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134">
  <cs:axisTitle>
    <cs:lnRef idx="0"/>
    <cs:fillRef idx="0"/>
    <cs:effectRef idx="0"/>
    <cs:fontRef idx="minor">
      <a:schemeClr val="dk1"/>
    </cs:fontRef>
    <cs:defRPr sz="1000" b="1" kern="1200"/>
  </cs:axisTitle>
  <cs:categoryAxis>
    <cs:lnRef idx="1">
      <a:schemeClr val="dk1">
        <a:tint val="75000"/>
      </a:schemeClr>
    </cs:lnRef>
    <cs:fillRef idx="0"/>
    <cs:effectRef idx="0"/>
    <cs:fontRef idx="minor">
      <a:schemeClr val="dk1"/>
    </cs:fontRef>
    <cs:spPr>
      <a:ln>
        <a:round/>
      </a:ln>
    </cs:spPr>
    <cs:defRPr sz="1000" kern="1200"/>
  </cs:categoryAxis>
  <cs:chartArea>
    <cs:lnRef idx="1">
      <a:schemeClr val="dk1">
        <a:tint val="75000"/>
      </a:schemeClr>
    </cs:lnRef>
    <cs:fillRef idx="1">
      <a:schemeClr val="lt1"/>
    </cs:fillRef>
    <cs:effectRef idx="0"/>
    <cs:fontRef idx="minor">
      <a:schemeClr val="dk1"/>
    </cs:fontRef>
    <cs:spPr>
      <a:ln>
        <a:round/>
      </a:ln>
    </cs:spPr>
    <cs:defRPr sz="1000" kern="1200"/>
  </cs:chartArea>
  <cs:dataLabel>
    <cs:lnRef idx="0"/>
    <cs:fillRef idx="0"/>
    <cs:effectRef idx="0"/>
    <cs:fontRef idx="minor">
      <a:schemeClr val="dk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1">
      <cs:styleClr val="auto">
        <a:shade val="50000"/>
      </cs:styleClr>
    </cs:lnRef>
    <cs:fillRef idx="1">
      <cs:styleClr val="auto"/>
    </cs:fillRef>
    <cs:effectRef idx="0"/>
    <cs:fontRef idx="minor">
      <a:schemeClr val="dk1"/>
    </cs:fontRef>
    <cs:spPr>
      <a:ln>
        <a:round/>
      </a:ln>
    </cs:spPr>
  </cs:dataPoint>
  <cs:dataPoint3D>
    <cs:lnRef idx="1">
      <cs:styleClr val="auto">
        <a:shade val="50000"/>
      </cs:styleClr>
    </cs:lnRef>
    <cs:fillRef idx="1">
      <cs:styleClr val="auto"/>
    </cs:fillRef>
    <cs:effectRef idx="0"/>
    <cs:fontRef idx="minor">
      <a:schemeClr val="dk1"/>
    </cs:fontRef>
    <cs:spPr>
      <a:ln>
        <a:round/>
      </a:ln>
    </cs:spPr>
  </cs:dataPoint3D>
  <cs:dataPointLine>
    <cs:lnRef idx="1">
      <cs:styleClr val="auto"/>
    </cs:lnRef>
    <cs:lineWidthScale>5</cs:lineWidthScale>
    <cs:fillRef idx="0"/>
    <cs:effectRef idx="0"/>
    <cs:fontRef idx="minor">
      <a:schemeClr val="dk1"/>
    </cs:fontRef>
    <cs:spPr>
      <a:ln cap="rnd">
        <a:round/>
      </a:ln>
    </cs:spPr>
  </cs:dataPointLine>
  <cs:dataPointMarker>
    <cs:lnRef idx="1">
      <cs:styleClr val="auto"/>
    </cs:lnRef>
    <cs:fillRef idx="1">
      <cs:styleClr val="auto"/>
    </cs:fillRef>
    <cs:effectRef idx="0"/>
    <cs:fontRef idx="minor">
      <a:schemeClr val="dk1"/>
    </cs:fontRef>
    <cs:spPr>
      <a:ln>
        <a:round/>
      </a:ln>
    </cs:spPr>
  </cs:dataPointMarker>
  <cs:dataPointMarkerLayout/>
  <cs:dataPointWireframe>
    <cs:lnRef idx="1">
      <cs:styleClr val="auto"/>
    </cs:lnRef>
    <cs:fillRef idx="0"/>
    <cs:effectRef idx="0"/>
    <cs:fontRef idx="minor">
      <a:schemeClr val="dk1"/>
    </cs:fontRef>
    <cs:spPr>
      <a:ln>
        <a:round/>
      </a:ln>
    </cs:spPr>
  </cs:dataPointWireframe>
  <cs:dataTable>
    <cs:lnRef idx="1">
      <a:schemeClr val="dk1">
        <a:tint val="75000"/>
      </a:schemeClr>
    </cs:lnRef>
    <cs:fillRef idx="0"/>
    <cs:effectRef idx="0"/>
    <cs:fontRef idx="minor">
      <a:schemeClr val="dk1"/>
    </cs:fontRef>
    <cs:spPr>
      <a:ln>
        <a:round/>
      </a:ln>
    </cs:spPr>
    <cs:defRPr sz="1000" kern="1200"/>
  </cs:dataTable>
  <cs:downBar>
    <cs:lnRef idx="1">
      <a:schemeClr val="dk1"/>
    </cs:lnRef>
    <cs:fillRef idx="1">
      <a:schemeClr val="dk1">
        <a:tint val="95000"/>
      </a:schemeClr>
    </cs:fillRef>
    <cs:effectRef idx="0"/>
    <cs:fontRef idx="minor">
      <a:schemeClr val="dk1"/>
    </cs:fontRef>
    <cs:spPr>
      <a:ln>
        <a:round/>
      </a:ln>
    </cs:spPr>
  </cs:downBar>
  <cs:dropLine>
    <cs:lnRef idx="1">
      <a:schemeClr val="dk1"/>
    </cs:lnRef>
    <cs:fillRef idx="0"/>
    <cs:effectRef idx="0"/>
    <cs:fontRef idx="minor">
      <a:schemeClr val="dk1"/>
    </cs:fontRef>
    <cs:spPr>
      <a:ln>
        <a:round/>
      </a:ln>
    </cs:spPr>
  </cs:dropLine>
  <cs:errorBar>
    <cs:lnRef idx="1">
      <a:schemeClr val="dk1"/>
    </cs:lnRef>
    <cs:fillRef idx="1">
      <a:schemeClr val="dk1"/>
    </cs:fillRef>
    <cs:effectRef idx="0"/>
    <cs:fontRef idx="minor">
      <a:schemeClr val="dk1"/>
    </cs:fontRef>
    <cs:spPr>
      <a:ln>
        <a:round/>
      </a:ln>
    </cs:spPr>
  </cs:errorBar>
  <cs:floor>
    <cs:lnRef idx="1">
      <a:schemeClr val="dk1">
        <a:tint val="75000"/>
      </a:schemeClr>
    </cs:lnRef>
    <cs:fillRef idx="1">
      <a:schemeClr val="dk1">
        <a:tint val="20000"/>
      </a:schemeClr>
    </cs:fillRef>
    <cs:effectRef idx="0"/>
    <cs:fontRef idx="minor">
      <a:schemeClr val="dk1"/>
    </cs:fontRef>
    <cs:spPr>
      <a:ln>
        <a:round/>
      </a:ln>
    </cs:spPr>
  </cs:floor>
  <cs:gridlineMajor>
    <cs:lnRef idx="1">
      <a:schemeClr val="dk1">
        <a:tint val="75000"/>
      </a:schemeClr>
    </cs:lnRef>
    <cs:fillRef idx="0"/>
    <cs:effectRef idx="0"/>
    <cs:fontRef idx="minor">
      <a:schemeClr val="dk1"/>
    </cs:fontRef>
    <cs:spPr>
      <a:ln>
        <a:round/>
      </a:ln>
    </cs:spPr>
  </cs:gridlineMajor>
  <cs:gridlineMinor>
    <cs:lnRef idx="1">
      <a:schemeClr val="dk1">
        <a:tint val="50000"/>
      </a:schemeClr>
    </cs:lnRef>
    <cs:fillRef idx="0"/>
    <cs:effectRef idx="0"/>
    <cs:fontRef idx="minor">
      <a:schemeClr val="dk1"/>
    </cs:fontRef>
    <cs:spPr>
      <a:ln>
        <a:round/>
      </a:ln>
    </cs:spPr>
  </cs:gridlineMinor>
  <cs:hiLoLine>
    <cs:lnRef idx="1">
      <a:schemeClr val="dk1"/>
    </cs:lnRef>
    <cs:fillRef idx="0"/>
    <cs:effectRef idx="0"/>
    <cs:fontRef idx="minor">
      <a:schemeClr val="dk1"/>
    </cs:fontRef>
    <cs:spPr>
      <a:ln>
        <a:round/>
      </a:ln>
    </cs:spPr>
  </cs:hiLoLine>
  <cs:leaderLine>
    <cs:lnRef idx="1">
      <a:schemeClr val="dk1"/>
    </cs:lnRef>
    <cs:fillRef idx="0"/>
    <cs:effectRef idx="0"/>
    <cs:fontRef idx="minor">
      <a:schemeClr val="dk1"/>
    </cs:fontRef>
    <cs:spPr>
      <a:ln>
        <a:round/>
      </a:ln>
    </cs:spPr>
  </cs:leaderLine>
  <cs:legend>
    <cs:lnRef idx="0"/>
    <cs:fillRef idx="0"/>
    <cs:effectRef idx="0"/>
    <cs:fontRef idx="minor">
      <a:schemeClr val="dk1"/>
    </cs:fontRef>
    <cs:defRPr sz="1000" kern="1200"/>
  </cs:legend>
  <cs:plotArea>
    <cs:lnRef idx="0"/>
    <cs:fillRef idx="1">
      <a:schemeClr val="dk1">
        <a:tint val="20000"/>
      </a:schemeClr>
    </cs:fillRef>
    <cs:effectRef idx="0"/>
    <cs:fontRef idx="minor">
      <a:schemeClr val="dk1"/>
    </cs:fontRef>
  </cs:plotArea>
  <cs:plotArea3D>
    <cs:lnRef idx="0"/>
    <cs:fillRef idx="0"/>
    <cs:effectRef idx="0"/>
    <cs:fontRef idx="minor">
      <a:schemeClr val="dk1"/>
    </cs:fontRef>
  </cs:plotArea3D>
  <cs:seriesAxis>
    <cs:lnRef idx="1">
      <a:schemeClr val="dk1">
        <a:tint val="75000"/>
      </a:schemeClr>
    </cs:lnRef>
    <cs:fillRef idx="0"/>
    <cs:effectRef idx="0"/>
    <cs:fontRef idx="minor">
      <a:schemeClr val="dk1"/>
    </cs:fontRef>
    <cs:spPr>
      <a:ln>
        <a:round/>
      </a:ln>
    </cs:spPr>
    <cs:defRPr sz="1000" kern="1200"/>
  </cs:seriesAxis>
  <cs:seriesLine>
    <cs:lnRef idx="1">
      <a:schemeClr val="dk1"/>
    </cs:lnRef>
    <cs:fillRef idx="0"/>
    <cs:effectRef idx="0"/>
    <cs:fontRef idx="minor">
      <a:schemeClr val="dk1"/>
    </cs:fontRef>
    <cs:spPr>
      <a:ln>
        <a:round/>
      </a:ln>
    </cs:spPr>
  </cs:seriesLine>
  <cs:title>
    <cs:lnRef idx="0"/>
    <cs:fillRef idx="0"/>
    <cs:effectRef idx="0"/>
    <cs:fontRef idx="minor">
      <a:schemeClr val="dk1"/>
    </cs:fontRef>
    <cs:defRPr sz="1800" b="1" kern="1200"/>
  </cs:title>
  <cs:trendline>
    <cs:lnRef idx="1">
      <a:schemeClr val="dk1"/>
    </cs:lnRef>
    <cs:fillRef idx="0"/>
    <cs:effectRef idx="0"/>
    <cs:fontRef idx="minor">
      <a:schemeClr val="dk1"/>
    </cs:fontRef>
    <cs:spPr>
      <a:ln cap="rnd">
        <a:round/>
      </a:ln>
    </cs:spPr>
  </cs:trendline>
  <cs:trendlineLabel>
    <cs:lnRef idx="0"/>
    <cs:fillRef idx="0"/>
    <cs:effectRef idx="0"/>
    <cs:fontRef idx="minor">
      <a:schemeClr val="dk1"/>
    </cs:fontRef>
    <cs:defRPr sz="1000" kern="1200"/>
  </cs:trendlineLabel>
  <cs:upBar>
    <cs:lnRef idx="1">
      <a:schemeClr val="dk1"/>
    </cs:lnRef>
    <cs:fillRef idx="1">
      <a:schemeClr val="lt1"/>
    </cs:fillRef>
    <cs:effectRef idx="0"/>
    <cs:fontRef idx="minor">
      <a:schemeClr val="dk1"/>
    </cs:fontRef>
    <cs:spPr>
      <a:ln>
        <a:round/>
      </a:ln>
    </cs:spPr>
  </cs:upBar>
  <cs:valueAxis>
    <cs:lnRef idx="1">
      <a:schemeClr val="dk1">
        <a:tint val="75000"/>
      </a:schemeClr>
    </cs:lnRef>
    <cs:fillRef idx="0"/>
    <cs:effectRef idx="0"/>
    <cs:fontRef idx="minor">
      <a:schemeClr val="dk1"/>
    </cs:fontRef>
    <cs:spPr>
      <a:ln>
        <a:round/>
      </a:ln>
    </cs:spPr>
    <cs:defRPr sz="1000" kern="1200"/>
  </cs:valueAxis>
  <cs:wall>
    <cs:lnRef idx="0"/>
    <cs:fillRef idx="1">
      <a:schemeClr val="dk1">
        <a:tint val="20000"/>
      </a:schemeClr>
    </cs:fillRef>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4307742" cy="34139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5629278" y="0"/>
            <a:ext cx="4307742" cy="341393"/>
          </a:xfrm>
          <a:prstGeom prst="rect">
            <a:avLst/>
          </a:prstGeom>
        </p:spPr>
        <p:txBody>
          <a:bodyPr vert="horz" lIns="91440" tIns="45720" rIns="91440" bIns="45720" rtlCol="0"/>
          <a:lstStyle>
            <a:lvl1pPr algn="r">
              <a:defRPr sz="1200"/>
            </a:lvl1pPr>
          </a:lstStyle>
          <a:p>
            <a:fld id="{EA3AF5E4-11A9-4701-86AA-B1A1BD953027}" type="datetimeFigureOut">
              <a:rPr kumimoji="1" lang="ja-JP" altLang="en-US" smtClean="0"/>
              <a:t>2014/2/7</a:t>
            </a:fld>
            <a:endParaRPr kumimoji="1" lang="ja-JP" altLang="en-US"/>
          </a:p>
        </p:txBody>
      </p:sp>
      <p:sp>
        <p:nvSpPr>
          <p:cNvPr id="4" name="フッター プレースホルダー 3"/>
          <p:cNvSpPr>
            <a:spLocks noGrp="1"/>
          </p:cNvSpPr>
          <p:nvPr>
            <p:ph type="ftr" sz="quarter" idx="2"/>
          </p:nvPr>
        </p:nvSpPr>
        <p:spPr>
          <a:xfrm>
            <a:off x="1" y="6465808"/>
            <a:ext cx="4307742" cy="341393"/>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5629278" y="6465808"/>
            <a:ext cx="4307742" cy="341393"/>
          </a:xfrm>
          <a:prstGeom prst="rect">
            <a:avLst/>
          </a:prstGeom>
        </p:spPr>
        <p:txBody>
          <a:bodyPr vert="horz" lIns="91440" tIns="45720" rIns="91440" bIns="45720" rtlCol="0" anchor="b"/>
          <a:lstStyle>
            <a:lvl1pPr algn="r">
              <a:defRPr sz="1200"/>
            </a:lvl1pPr>
          </a:lstStyle>
          <a:p>
            <a:fld id="{3807336B-1CA4-44FF-9A1F-1AA8A7A4A0B6}" type="slidenum">
              <a:rPr kumimoji="1" lang="ja-JP" altLang="en-US" smtClean="0"/>
              <a:t>‹#›</a:t>
            </a:fld>
            <a:endParaRPr kumimoji="1" lang="ja-JP" altLang="en-US"/>
          </a:p>
        </p:txBody>
      </p:sp>
    </p:spTree>
    <p:extLst>
      <p:ext uri="{BB962C8B-B14F-4D97-AF65-F5344CB8AC3E}">
        <p14:creationId xmlns:p14="http://schemas.microsoft.com/office/powerpoint/2010/main" val="1744406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3" y="2"/>
            <a:ext cx="4307047" cy="34036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5629994" y="2"/>
            <a:ext cx="4307047" cy="340360"/>
          </a:xfrm>
          <a:prstGeom prst="rect">
            <a:avLst/>
          </a:prstGeom>
        </p:spPr>
        <p:txBody>
          <a:bodyPr vert="horz" lIns="91440" tIns="45720" rIns="91440" bIns="45720" rtlCol="0"/>
          <a:lstStyle>
            <a:lvl1pPr algn="r">
              <a:defRPr sz="1200"/>
            </a:lvl1pPr>
          </a:lstStyle>
          <a:p>
            <a:fld id="{85A57DC8-2075-46E6-8458-70E6426E33A6}" type="datetimeFigureOut">
              <a:rPr kumimoji="1" lang="ja-JP" altLang="en-US" smtClean="0"/>
              <a:pPr/>
              <a:t>2014/2/7</a:t>
            </a:fld>
            <a:endParaRPr kumimoji="1" lang="ja-JP" altLang="en-US"/>
          </a:p>
        </p:txBody>
      </p:sp>
      <p:sp>
        <p:nvSpPr>
          <p:cNvPr id="4" name="スライド イメージ プレースホルダー 3"/>
          <p:cNvSpPr>
            <a:spLocks noGrp="1" noRot="1" noChangeAspect="1"/>
          </p:cNvSpPr>
          <p:nvPr>
            <p:ph type="sldImg" idx="2"/>
          </p:nvPr>
        </p:nvSpPr>
        <p:spPr>
          <a:xfrm>
            <a:off x="3268663" y="511175"/>
            <a:ext cx="3402012" cy="255111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993935" y="3233420"/>
            <a:ext cx="7951470" cy="306324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3" y="6465660"/>
            <a:ext cx="4307047" cy="34036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629994" y="6465660"/>
            <a:ext cx="4307047" cy="340360"/>
          </a:xfrm>
          <a:prstGeom prst="rect">
            <a:avLst/>
          </a:prstGeom>
        </p:spPr>
        <p:txBody>
          <a:bodyPr vert="horz" lIns="91440" tIns="45720" rIns="91440" bIns="45720" rtlCol="0" anchor="b"/>
          <a:lstStyle>
            <a:lvl1pPr algn="r">
              <a:defRPr sz="1200"/>
            </a:lvl1pPr>
          </a:lstStyle>
          <a:p>
            <a:fld id="{45ABB864-CF52-4C60-B10D-C77F8CE1A65A}" type="slidenum">
              <a:rPr kumimoji="1" lang="ja-JP" altLang="en-US" smtClean="0"/>
              <a:pPr/>
              <a:t>‹#›</a:t>
            </a:fld>
            <a:endParaRPr kumimoji="1" lang="ja-JP" altLang="en-US"/>
          </a:p>
        </p:txBody>
      </p:sp>
    </p:spTree>
    <p:extLst>
      <p:ext uri="{BB962C8B-B14F-4D97-AF65-F5344CB8AC3E}">
        <p14:creationId xmlns:p14="http://schemas.microsoft.com/office/powerpoint/2010/main" val="93781800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そのような</a:t>
            </a:r>
            <a:r>
              <a:rPr kumimoji="1" lang="en-US" altLang="ja-JP" dirty="0" smtClean="0"/>
              <a:t>5</a:t>
            </a:r>
            <a:r>
              <a:rPr kumimoji="1" lang="ja-JP" altLang="en-US" dirty="0" smtClean="0"/>
              <a:t>つの整備方針に基づき、</a:t>
            </a:r>
            <a:r>
              <a:rPr kumimoji="1" lang="en-US" altLang="ja-JP" dirty="0" smtClean="0"/>
              <a:t>4</a:t>
            </a:r>
            <a:r>
              <a:rPr kumimoji="1" lang="ja-JP" altLang="en-US" dirty="0" smtClean="0"/>
              <a:t>地区にそれぞれの役割を持たせ、このような提案をする。</a:t>
            </a:r>
            <a:endParaRPr kumimoji="1" lang="en-US" altLang="ja-JP" dirty="0" smtClean="0"/>
          </a:p>
          <a:p>
            <a:endParaRPr kumimoji="1" lang="en-US" altLang="ja-JP" dirty="0" smtClean="0"/>
          </a:p>
        </p:txBody>
      </p:sp>
      <p:sp>
        <p:nvSpPr>
          <p:cNvPr id="4" name="スライド番号プレースホルダー 3"/>
          <p:cNvSpPr>
            <a:spLocks noGrp="1"/>
          </p:cNvSpPr>
          <p:nvPr>
            <p:ph type="sldNum" sz="quarter" idx="10"/>
          </p:nvPr>
        </p:nvSpPr>
        <p:spPr/>
        <p:txBody>
          <a:bodyPr/>
          <a:lstStyle/>
          <a:p>
            <a:fld id="{0AA98CD0-495D-44EA-B5DD-8866C47A31CA}" type="slidenum">
              <a:rPr kumimoji="1" lang="ja-JP" altLang="en-US" smtClean="0"/>
              <a:t>4</a:t>
            </a:fld>
            <a:endParaRPr kumimoji="1" lang="ja-JP" altLang="en-US"/>
          </a:p>
        </p:txBody>
      </p:sp>
    </p:spTree>
    <p:extLst>
      <p:ext uri="{BB962C8B-B14F-4D97-AF65-F5344CB8AC3E}">
        <p14:creationId xmlns:p14="http://schemas.microsoft.com/office/powerpoint/2010/main" val="4940712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想定避難民：約 </a:t>
            </a:r>
            <a:r>
              <a:rPr kumimoji="1" lang="en-US" altLang="ja-JP" dirty="0" smtClean="0"/>
              <a:t>339</a:t>
            </a:r>
            <a:r>
              <a:rPr kumimoji="1" lang="ja-JP" altLang="en-US" dirty="0" smtClean="0"/>
              <a:t>万人</a:t>
            </a:r>
            <a:endParaRPr kumimoji="1" lang="ja-JP" altLang="en-US" dirty="0"/>
          </a:p>
        </p:txBody>
      </p:sp>
      <p:sp>
        <p:nvSpPr>
          <p:cNvPr id="4" name="スライド番号プレースホルダー 3"/>
          <p:cNvSpPr>
            <a:spLocks noGrp="1"/>
          </p:cNvSpPr>
          <p:nvPr>
            <p:ph type="sldNum" sz="quarter" idx="10"/>
          </p:nvPr>
        </p:nvSpPr>
        <p:spPr/>
        <p:txBody>
          <a:bodyPr/>
          <a:lstStyle/>
          <a:p>
            <a:fld id="{45ABB864-CF52-4C60-B10D-C77F8CE1A65A}" type="slidenum">
              <a:rPr kumimoji="1" lang="ja-JP" altLang="en-US" smtClean="0"/>
              <a:pPr/>
              <a:t>13</a:t>
            </a:fld>
            <a:endParaRPr kumimoji="1" lang="ja-JP" altLang="en-US"/>
          </a:p>
        </p:txBody>
      </p:sp>
    </p:spTree>
    <p:extLst>
      <p:ext uri="{BB962C8B-B14F-4D97-AF65-F5344CB8AC3E}">
        <p14:creationId xmlns:p14="http://schemas.microsoft.com/office/powerpoint/2010/main" val="21844673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想定避難民：約 </a:t>
            </a:r>
            <a:r>
              <a:rPr kumimoji="1" lang="en-US" altLang="ja-JP" dirty="0" smtClean="0"/>
              <a:t>339</a:t>
            </a:r>
            <a:r>
              <a:rPr kumimoji="1" lang="ja-JP" altLang="en-US" dirty="0" smtClean="0"/>
              <a:t>万人</a:t>
            </a:r>
            <a:endParaRPr kumimoji="1" lang="ja-JP" altLang="en-US" dirty="0"/>
          </a:p>
        </p:txBody>
      </p:sp>
      <p:sp>
        <p:nvSpPr>
          <p:cNvPr id="4" name="スライド番号プレースホルダー 3"/>
          <p:cNvSpPr>
            <a:spLocks noGrp="1"/>
          </p:cNvSpPr>
          <p:nvPr>
            <p:ph type="sldNum" sz="quarter" idx="10"/>
          </p:nvPr>
        </p:nvSpPr>
        <p:spPr/>
        <p:txBody>
          <a:bodyPr/>
          <a:lstStyle/>
          <a:p>
            <a:fld id="{45ABB864-CF52-4C60-B10D-C77F8CE1A65A}" type="slidenum">
              <a:rPr kumimoji="1" lang="ja-JP" altLang="en-US" smtClean="0"/>
              <a:pPr/>
              <a:t>14</a:t>
            </a:fld>
            <a:endParaRPr kumimoji="1" lang="ja-JP" altLang="en-US"/>
          </a:p>
        </p:txBody>
      </p:sp>
    </p:spTree>
    <p:extLst>
      <p:ext uri="{BB962C8B-B14F-4D97-AF65-F5344CB8AC3E}">
        <p14:creationId xmlns:p14="http://schemas.microsoft.com/office/powerpoint/2010/main" val="33052754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参考文献</a:t>
            </a:r>
            <a:endParaRPr kumimoji="1" lang="en-US" altLang="ja-JP" dirty="0" smtClean="0"/>
          </a:p>
          <a:p>
            <a:r>
              <a:rPr kumimoji="1" lang="ja-JP" altLang="en-US" dirty="0" smtClean="0"/>
              <a:t>・東京臨海広域防災公園</a:t>
            </a:r>
            <a:endParaRPr kumimoji="1" lang="en-US" altLang="ja-JP" dirty="0" smtClean="0"/>
          </a:p>
          <a:p>
            <a:r>
              <a:rPr kumimoji="1" lang="en-US" altLang="ja-JP" dirty="0" smtClean="0"/>
              <a:t>http://www.ktr.mlit.go.jp/showa/tokyorinkai/</a:t>
            </a:r>
          </a:p>
          <a:p>
            <a:r>
              <a:rPr kumimoji="1" lang="ja-JP" altLang="en-US" dirty="0" smtClean="0"/>
              <a:t>・いわき市</a:t>
            </a:r>
            <a:r>
              <a:rPr kumimoji="1" lang="en-US" altLang="ja-JP" dirty="0" smtClean="0"/>
              <a:t>HP</a:t>
            </a:r>
            <a:r>
              <a:rPr kumimoji="1" lang="ja-JP" altLang="en-US" dirty="0" smtClean="0"/>
              <a:t>　いわき防災サマーキャンプ事業について</a:t>
            </a:r>
            <a:endParaRPr kumimoji="1" lang="en-US" altLang="ja-JP" dirty="0" smtClean="0"/>
          </a:p>
          <a:p>
            <a:r>
              <a:rPr kumimoji="1" lang="en-US" altLang="ja-JP" dirty="0" smtClean="0"/>
              <a:t>http://www.city.iwaki.fukushima.jp/bunka/shogaigakushu/014475.html</a:t>
            </a:r>
          </a:p>
        </p:txBody>
      </p:sp>
      <p:sp>
        <p:nvSpPr>
          <p:cNvPr id="4" name="スライド番号プレースホルダー 3"/>
          <p:cNvSpPr>
            <a:spLocks noGrp="1"/>
          </p:cNvSpPr>
          <p:nvPr>
            <p:ph type="sldNum" sz="quarter" idx="10"/>
          </p:nvPr>
        </p:nvSpPr>
        <p:spPr/>
        <p:txBody>
          <a:bodyPr/>
          <a:lstStyle/>
          <a:p>
            <a:fld id="{45ABB864-CF52-4C60-B10D-C77F8CE1A65A}" type="slidenum">
              <a:rPr kumimoji="1" lang="ja-JP" altLang="en-US" smtClean="0"/>
              <a:pPr/>
              <a:t>15</a:t>
            </a:fld>
            <a:endParaRPr kumimoji="1" lang="ja-JP" altLang="en-US"/>
          </a:p>
        </p:txBody>
      </p:sp>
    </p:spTree>
    <p:extLst>
      <p:ext uri="{BB962C8B-B14F-4D97-AF65-F5344CB8AC3E}">
        <p14:creationId xmlns:p14="http://schemas.microsoft.com/office/powerpoint/2010/main" val="38194407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新治で撮った写真入れる。</a:t>
            </a:r>
            <a:endParaRPr kumimoji="1" lang="ja-JP" altLang="en-US" dirty="0"/>
          </a:p>
        </p:txBody>
      </p:sp>
      <p:sp>
        <p:nvSpPr>
          <p:cNvPr id="4" name="スライド番号プレースホルダー 3"/>
          <p:cNvSpPr>
            <a:spLocks noGrp="1"/>
          </p:cNvSpPr>
          <p:nvPr>
            <p:ph type="sldNum" sz="quarter" idx="10"/>
          </p:nvPr>
        </p:nvSpPr>
        <p:spPr/>
        <p:txBody>
          <a:bodyPr/>
          <a:lstStyle/>
          <a:p>
            <a:fld id="{45ABB864-CF52-4C60-B10D-C77F8CE1A65A}" type="slidenum">
              <a:rPr kumimoji="1" lang="ja-JP" altLang="en-US" smtClean="0"/>
              <a:pPr/>
              <a:t>16</a:t>
            </a:fld>
            <a:endParaRPr kumimoji="1" lang="ja-JP" altLang="en-US"/>
          </a:p>
        </p:txBody>
      </p:sp>
    </p:spTree>
    <p:extLst>
      <p:ext uri="{BB962C8B-B14F-4D97-AF65-F5344CB8AC3E}">
        <p14:creationId xmlns:p14="http://schemas.microsoft.com/office/powerpoint/2010/main" val="3510487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フィールドワーク</a:t>
            </a:r>
            <a:endParaRPr kumimoji="1" lang="en-US" altLang="ja-JP" dirty="0" smtClean="0"/>
          </a:p>
          <a:p>
            <a:r>
              <a:rPr kumimoji="1" lang="ja-JP" altLang="en-US" dirty="0" smtClean="0"/>
              <a:t>・</a:t>
            </a:r>
            <a:r>
              <a:rPr kumimoji="1" lang="en-US" altLang="ja-JP" dirty="0" smtClean="0"/>
              <a:t>2014.1.17</a:t>
            </a:r>
            <a:r>
              <a:rPr kumimoji="1" lang="ja-JP" altLang="en-US" dirty="0" smtClean="0"/>
              <a:t>　モール</a:t>
            </a:r>
            <a:r>
              <a:rPr kumimoji="1" lang="en-US" altLang="ja-JP" dirty="0" smtClean="0"/>
              <a:t>505</a:t>
            </a:r>
            <a:endParaRPr kumimoji="1" lang="ja-JP" altLang="en-US" dirty="0"/>
          </a:p>
        </p:txBody>
      </p:sp>
      <p:sp>
        <p:nvSpPr>
          <p:cNvPr id="4" name="スライド番号プレースホルダー 3"/>
          <p:cNvSpPr>
            <a:spLocks noGrp="1"/>
          </p:cNvSpPr>
          <p:nvPr>
            <p:ph type="sldNum" sz="quarter" idx="10"/>
          </p:nvPr>
        </p:nvSpPr>
        <p:spPr/>
        <p:txBody>
          <a:bodyPr/>
          <a:lstStyle/>
          <a:p>
            <a:fld id="{45ABB864-CF52-4C60-B10D-C77F8CE1A65A}" type="slidenum">
              <a:rPr kumimoji="1" lang="ja-JP" altLang="en-US" smtClean="0"/>
              <a:pPr/>
              <a:t>17</a:t>
            </a:fld>
            <a:endParaRPr kumimoji="1" lang="ja-JP" altLang="en-US"/>
          </a:p>
        </p:txBody>
      </p:sp>
    </p:spTree>
    <p:extLst>
      <p:ext uri="{BB962C8B-B14F-4D97-AF65-F5344CB8AC3E}">
        <p14:creationId xmlns:p14="http://schemas.microsoft.com/office/powerpoint/2010/main" val="31639523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参考文献</a:t>
            </a:r>
            <a:endParaRPr kumimoji="1" lang="en-US" altLang="ja-JP" dirty="0" smtClean="0"/>
          </a:p>
          <a:p>
            <a:r>
              <a:rPr kumimoji="1" lang="ja-JP" altLang="en-US" dirty="0" smtClean="0"/>
              <a:t>→</a:t>
            </a:r>
            <a:r>
              <a:rPr kumimoji="1" lang="ja-JP" altLang="en-US" dirty="0" err="1" smtClean="0"/>
              <a:t>かほちゃんに</a:t>
            </a:r>
            <a:r>
              <a:rPr kumimoji="1" lang="ja-JP" altLang="en-US" dirty="0" smtClean="0"/>
              <a:t>聞いて！</a:t>
            </a:r>
            <a:endParaRPr kumimoji="1" lang="ja-JP" altLang="en-US" dirty="0"/>
          </a:p>
        </p:txBody>
      </p:sp>
      <p:sp>
        <p:nvSpPr>
          <p:cNvPr id="4" name="スライド番号プレースホルダー 3"/>
          <p:cNvSpPr>
            <a:spLocks noGrp="1"/>
          </p:cNvSpPr>
          <p:nvPr>
            <p:ph type="sldNum" sz="quarter" idx="10"/>
          </p:nvPr>
        </p:nvSpPr>
        <p:spPr/>
        <p:txBody>
          <a:bodyPr/>
          <a:lstStyle/>
          <a:p>
            <a:fld id="{45ABB864-CF52-4C60-B10D-C77F8CE1A65A}" type="slidenum">
              <a:rPr kumimoji="1" lang="ja-JP" altLang="en-US" smtClean="0"/>
              <a:pPr/>
              <a:t>18</a:t>
            </a:fld>
            <a:endParaRPr kumimoji="1" lang="ja-JP" altLang="en-US"/>
          </a:p>
        </p:txBody>
      </p:sp>
    </p:spTree>
    <p:extLst>
      <p:ext uri="{BB962C8B-B14F-4D97-AF65-F5344CB8AC3E}">
        <p14:creationId xmlns:p14="http://schemas.microsoft.com/office/powerpoint/2010/main" val="24173603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参考文献</a:t>
            </a:r>
            <a:endParaRPr kumimoji="1" lang="en-US" altLang="ja-JP" dirty="0" smtClean="0"/>
          </a:p>
          <a:p>
            <a:r>
              <a:rPr kumimoji="1" lang="ja-JP" altLang="en-US" dirty="0" smtClean="0"/>
              <a:t>→</a:t>
            </a:r>
            <a:r>
              <a:rPr kumimoji="1" lang="ja-JP" altLang="en-US" dirty="0" err="1" smtClean="0"/>
              <a:t>かほちゃんに</a:t>
            </a:r>
            <a:r>
              <a:rPr kumimoji="1" lang="ja-JP" altLang="en-US" dirty="0" smtClean="0"/>
              <a:t>聞いて！</a:t>
            </a:r>
          </a:p>
        </p:txBody>
      </p:sp>
      <p:sp>
        <p:nvSpPr>
          <p:cNvPr id="4" name="スライド番号プレースホルダー 3"/>
          <p:cNvSpPr>
            <a:spLocks noGrp="1"/>
          </p:cNvSpPr>
          <p:nvPr>
            <p:ph type="sldNum" sz="quarter" idx="10"/>
          </p:nvPr>
        </p:nvSpPr>
        <p:spPr/>
        <p:txBody>
          <a:bodyPr/>
          <a:lstStyle/>
          <a:p>
            <a:fld id="{45ABB864-CF52-4C60-B10D-C77F8CE1A65A}" type="slidenum">
              <a:rPr kumimoji="1" lang="ja-JP" altLang="en-US" smtClean="0"/>
              <a:pPr/>
              <a:t>19</a:t>
            </a:fld>
            <a:endParaRPr kumimoji="1" lang="ja-JP" altLang="en-US"/>
          </a:p>
        </p:txBody>
      </p:sp>
    </p:spTree>
    <p:extLst>
      <p:ext uri="{BB962C8B-B14F-4D97-AF65-F5344CB8AC3E}">
        <p14:creationId xmlns:p14="http://schemas.microsoft.com/office/powerpoint/2010/main" val="5516855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参考文献</a:t>
            </a:r>
            <a:endParaRPr kumimoji="1" lang="en-US" altLang="ja-JP" dirty="0" smtClean="0"/>
          </a:p>
          <a:p>
            <a:r>
              <a:rPr kumimoji="1" lang="ja-JP" altLang="en-US" dirty="0" smtClean="0"/>
              <a:t>・常陽新聞</a:t>
            </a:r>
            <a:r>
              <a:rPr kumimoji="1" lang="en-US" altLang="ja-JP" dirty="0" smtClean="0"/>
              <a:t>2014</a:t>
            </a:r>
            <a:r>
              <a:rPr kumimoji="1" lang="ja-JP" altLang="en-US" dirty="0" smtClean="0"/>
              <a:t>年</a:t>
            </a:r>
            <a:r>
              <a:rPr kumimoji="1" lang="en-US" altLang="ja-JP" dirty="0" smtClean="0"/>
              <a:t>1</a:t>
            </a:r>
            <a:r>
              <a:rPr kumimoji="1" lang="ja-JP" altLang="en-US" dirty="0" smtClean="0"/>
              <a:t>月</a:t>
            </a:r>
            <a:r>
              <a:rPr kumimoji="1" lang="en-US" altLang="ja-JP" dirty="0" smtClean="0"/>
              <a:t>15</a:t>
            </a:r>
            <a:r>
              <a:rPr kumimoji="1" lang="ja-JP" altLang="en-US" dirty="0" smtClean="0"/>
              <a:t>日発行　霞ヶ浦に世界一の噴水を</a:t>
            </a:r>
            <a:endParaRPr kumimoji="1" lang="en-US" altLang="ja-JP" dirty="0" smtClean="0"/>
          </a:p>
          <a:p>
            <a:r>
              <a:rPr kumimoji="1" lang="ja-JP" altLang="en-US" dirty="0" smtClean="0"/>
              <a:t>写真の引用</a:t>
            </a:r>
            <a:endParaRPr kumimoji="1" lang="en-US" altLang="ja-JP" dirty="0" smtClean="0"/>
          </a:p>
          <a:p>
            <a:r>
              <a:rPr kumimoji="1" lang="ja-JP" altLang="en-US" dirty="0" smtClean="0"/>
              <a:t>・</a:t>
            </a:r>
            <a:r>
              <a:rPr kumimoji="1" lang="en-US" altLang="ja-JP" dirty="0" err="1" smtClean="0"/>
              <a:t>Mapple</a:t>
            </a:r>
            <a:r>
              <a:rPr kumimoji="1" lang="ja-JP" altLang="en-US" dirty="0" smtClean="0"/>
              <a:t>　琵琶湖花噴水</a:t>
            </a:r>
            <a:endParaRPr kumimoji="1" lang="en-US" altLang="ja-JP" dirty="0" smtClean="0"/>
          </a:p>
        </p:txBody>
      </p:sp>
      <p:sp>
        <p:nvSpPr>
          <p:cNvPr id="4" name="スライド番号プレースホルダー 3"/>
          <p:cNvSpPr>
            <a:spLocks noGrp="1"/>
          </p:cNvSpPr>
          <p:nvPr>
            <p:ph type="sldNum" sz="quarter" idx="10"/>
          </p:nvPr>
        </p:nvSpPr>
        <p:spPr/>
        <p:txBody>
          <a:bodyPr/>
          <a:lstStyle/>
          <a:p>
            <a:fld id="{45ABB864-CF52-4C60-B10D-C77F8CE1A65A}" type="slidenum">
              <a:rPr kumimoji="1" lang="ja-JP" altLang="en-US" smtClean="0"/>
              <a:pPr/>
              <a:t>20</a:t>
            </a:fld>
            <a:endParaRPr kumimoji="1" lang="ja-JP" altLang="en-US"/>
          </a:p>
        </p:txBody>
      </p:sp>
    </p:spTree>
    <p:extLst>
      <p:ext uri="{BB962C8B-B14F-4D97-AF65-F5344CB8AC3E}">
        <p14:creationId xmlns:p14="http://schemas.microsoft.com/office/powerpoint/2010/main" val="11990391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株式会社ドーンマジック</a:t>
            </a:r>
            <a:r>
              <a:rPr kumimoji="1" lang="en-US" altLang="ja-JP" dirty="0" smtClean="0"/>
              <a:t>HP</a:t>
            </a:r>
            <a:r>
              <a:rPr kumimoji="1" lang="ja-JP" altLang="en-US" dirty="0" smtClean="0"/>
              <a:t>　</a:t>
            </a:r>
            <a:r>
              <a:rPr kumimoji="1" lang="en-US" altLang="ja-JP" smtClean="0"/>
              <a:t>http://dawnmagic.co.jp/idea04</a:t>
            </a:r>
            <a:endParaRPr kumimoji="1" lang="ja-JP" altLang="en-US" dirty="0"/>
          </a:p>
        </p:txBody>
      </p:sp>
      <p:sp>
        <p:nvSpPr>
          <p:cNvPr id="4" name="スライド番号プレースホルダー 3"/>
          <p:cNvSpPr>
            <a:spLocks noGrp="1"/>
          </p:cNvSpPr>
          <p:nvPr>
            <p:ph type="sldNum" sz="quarter" idx="10"/>
          </p:nvPr>
        </p:nvSpPr>
        <p:spPr/>
        <p:txBody>
          <a:bodyPr/>
          <a:lstStyle/>
          <a:p>
            <a:fld id="{45ABB864-CF52-4C60-B10D-C77F8CE1A65A}" type="slidenum">
              <a:rPr kumimoji="1" lang="ja-JP" altLang="en-US" smtClean="0"/>
              <a:pPr/>
              <a:t>21</a:t>
            </a:fld>
            <a:endParaRPr kumimoji="1" lang="ja-JP" altLang="en-US"/>
          </a:p>
        </p:txBody>
      </p:sp>
    </p:spTree>
    <p:extLst>
      <p:ext uri="{BB962C8B-B14F-4D97-AF65-F5344CB8AC3E}">
        <p14:creationId xmlns:p14="http://schemas.microsoft.com/office/powerpoint/2010/main" val="12166461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地元民からの視点</a:t>
            </a:r>
            <a:endParaRPr kumimoji="1" lang="en-US" altLang="ja-JP" dirty="0" smtClean="0"/>
          </a:p>
          <a:p>
            <a:endParaRPr kumimoji="1" lang="en-US" altLang="ja-JP" dirty="0" smtClean="0"/>
          </a:p>
          <a:p>
            <a:r>
              <a:rPr kumimoji="1" lang="ja-JP" altLang="en-US" dirty="0" smtClean="0"/>
              <a:t>もし観光客を入れる時間があれば、ファクトリーはなくしてもいいかなー</a:t>
            </a:r>
            <a:endParaRPr kumimoji="1" lang="ja-JP" altLang="en-US" dirty="0"/>
          </a:p>
        </p:txBody>
      </p:sp>
      <p:sp>
        <p:nvSpPr>
          <p:cNvPr id="4" name="スライド番号プレースホルダー 3"/>
          <p:cNvSpPr>
            <a:spLocks noGrp="1"/>
          </p:cNvSpPr>
          <p:nvPr>
            <p:ph type="sldNum" sz="quarter" idx="10"/>
          </p:nvPr>
        </p:nvSpPr>
        <p:spPr/>
        <p:txBody>
          <a:bodyPr/>
          <a:lstStyle/>
          <a:p>
            <a:fld id="{45ABB864-CF52-4C60-B10D-C77F8CE1A65A}" type="slidenum">
              <a:rPr kumimoji="1" lang="ja-JP" altLang="en-US" smtClean="0"/>
              <a:pPr/>
              <a:t>22</a:t>
            </a:fld>
            <a:endParaRPr kumimoji="1" lang="ja-JP" altLang="en-US"/>
          </a:p>
        </p:txBody>
      </p:sp>
    </p:spTree>
    <p:extLst>
      <p:ext uri="{BB962C8B-B14F-4D97-AF65-F5344CB8AC3E}">
        <p14:creationId xmlns:p14="http://schemas.microsoft.com/office/powerpoint/2010/main" val="35230744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新治で撮った写真入れる。</a:t>
            </a:r>
          </a:p>
        </p:txBody>
      </p:sp>
      <p:sp>
        <p:nvSpPr>
          <p:cNvPr id="4" name="スライド番号プレースホルダー 3"/>
          <p:cNvSpPr>
            <a:spLocks noGrp="1"/>
          </p:cNvSpPr>
          <p:nvPr>
            <p:ph type="sldNum" sz="quarter" idx="10"/>
          </p:nvPr>
        </p:nvSpPr>
        <p:spPr/>
        <p:txBody>
          <a:bodyPr/>
          <a:lstStyle/>
          <a:p>
            <a:fld id="{45ABB864-CF52-4C60-B10D-C77F8CE1A65A}" type="slidenum">
              <a:rPr kumimoji="1" lang="ja-JP" altLang="en-US" smtClean="0"/>
              <a:pPr/>
              <a:t>5</a:t>
            </a:fld>
            <a:endParaRPr kumimoji="1" lang="ja-JP" altLang="en-US"/>
          </a:p>
        </p:txBody>
      </p:sp>
    </p:spTree>
    <p:extLst>
      <p:ext uri="{BB962C8B-B14F-4D97-AF65-F5344CB8AC3E}">
        <p14:creationId xmlns:p14="http://schemas.microsoft.com/office/powerpoint/2010/main" val="37049168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歴史スポット？？？</a:t>
            </a:r>
            <a:endParaRPr kumimoji="1" lang="ja-JP" altLang="en-US" dirty="0"/>
          </a:p>
        </p:txBody>
      </p:sp>
      <p:sp>
        <p:nvSpPr>
          <p:cNvPr id="4" name="スライド番号プレースホルダー 3"/>
          <p:cNvSpPr>
            <a:spLocks noGrp="1"/>
          </p:cNvSpPr>
          <p:nvPr>
            <p:ph type="sldNum" sz="quarter" idx="10"/>
          </p:nvPr>
        </p:nvSpPr>
        <p:spPr/>
        <p:txBody>
          <a:bodyPr/>
          <a:lstStyle/>
          <a:p>
            <a:fld id="{45ABB864-CF52-4C60-B10D-C77F8CE1A65A}" type="slidenum">
              <a:rPr kumimoji="1" lang="ja-JP" altLang="en-US" smtClean="0"/>
              <a:pPr/>
              <a:t>23</a:t>
            </a:fld>
            <a:endParaRPr kumimoji="1" lang="ja-JP" altLang="en-US"/>
          </a:p>
        </p:txBody>
      </p:sp>
    </p:spTree>
    <p:extLst>
      <p:ext uri="{BB962C8B-B14F-4D97-AF65-F5344CB8AC3E}">
        <p14:creationId xmlns:p14="http://schemas.microsoft.com/office/powerpoint/2010/main" val="16517849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新治で撮った写真入れる。</a:t>
            </a:r>
            <a:endParaRPr kumimoji="1" lang="ja-JP" altLang="en-US" dirty="0"/>
          </a:p>
        </p:txBody>
      </p:sp>
      <p:sp>
        <p:nvSpPr>
          <p:cNvPr id="4" name="スライド番号プレースホルダー 3"/>
          <p:cNvSpPr>
            <a:spLocks noGrp="1"/>
          </p:cNvSpPr>
          <p:nvPr>
            <p:ph type="sldNum" sz="quarter" idx="10"/>
          </p:nvPr>
        </p:nvSpPr>
        <p:spPr/>
        <p:txBody>
          <a:bodyPr/>
          <a:lstStyle/>
          <a:p>
            <a:fld id="{45ABB864-CF52-4C60-B10D-C77F8CE1A65A}" type="slidenum">
              <a:rPr kumimoji="1" lang="ja-JP" altLang="en-US" smtClean="0"/>
              <a:pPr/>
              <a:t>24</a:t>
            </a:fld>
            <a:endParaRPr kumimoji="1" lang="ja-JP" altLang="en-US"/>
          </a:p>
        </p:txBody>
      </p:sp>
    </p:spTree>
    <p:extLst>
      <p:ext uri="{BB962C8B-B14F-4D97-AF65-F5344CB8AC3E}">
        <p14:creationId xmlns:p14="http://schemas.microsoft.com/office/powerpoint/2010/main" val="23588301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参考文献</a:t>
            </a:r>
            <a:endParaRPr kumimoji="1" lang="en-US" altLang="ja-JP" dirty="0" smtClean="0"/>
          </a:p>
          <a:p>
            <a:r>
              <a:rPr kumimoji="1" lang="ja-JP" altLang="en-US" dirty="0" smtClean="0"/>
              <a:t>・マスタープラン策定実習土地利用交通モデル資料</a:t>
            </a:r>
            <a:endParaRPr kumimoji="1" lang="en-US" altLang="ja-JP" dirty="0" smtClean="0"/>
          </a:p>
        </p:txBody>
      </p:sp>
      <p:sp>
        <p:nvSpPr>
          <p:cNvPr id="4" name="スライド番号プレースホルダー 3"/>
          <p:cNvSpPr>
            <a:spLocks noGrp="1"/>
          </p:cNvSpPr>
          <p:nvPr>
            <p:ph type="sldNum" sz="quarter" idx="10"/>
          </p:nvPr>
        </p:nvSpPr>
        <p:spPr/>
        <p:txBody>
          <a:bodyPr/>
          <a:lstStyle/>
          <a:p>
            <a:fld id="{45ABB864-CF52-4C60-B10D-C77F8CE1A65A}" type="slidenum">
              <a:rPr kumimoji="1" lang="ja-JP" altLang="en-US" smtClean="0"/>
              <a:pPr/>
              <a:t>25</a:t>
            </a:fld>
            <a:endParaRPr kumimoji="1" lang="ja-JP" altLang="en-US"/>
          </a:p>
        </p:txBody>
      </p:sp>
    </p:spTree>
    <p:extLst>
      <p:ext uri="{BB962C8B-B14F-4D97-AF65-F5344CB8AC3E}">
        <p14:creationId xmlns:p14="http://schemas.microsoft.com/office/powerpoint/2010/main" val="18608041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フィールドワーク</a:t>
            </a:r>
            <a:endParaRPr kumimoji="1" lang="en-US" altLang="ja-JP" dirty="0" smtClean="0"/>
          </a:p>
          <a:p>
            <a:r>
              <a:rPr kumimoji="1" lang="ja-JP" altLang="en-US" dirty="0" smtClean="0"/>
              <a:t>・</a:t>
            </a:r>
            <a:r>
              <a:rPr kumimoji="1" lang="en-US" altLang="ja-JP" dirty="0" smtClean="0"/>
              <a:t>2014.1.18</a:t>
            </a:r>
            <a:r>
              <a:rPr kumimoji="1" lang="ja-JP" altLang="en-US" dirty="0" smtClean="0"/>
              <a:t>＠さんぱる</a:t>
            </a:r>
            <a:endParaRPr kumimoji="1" lang="ja-JP" altLang="en-US" dirty="0"/>
          </a:p>
        </p:txBody>
      </p:sp>
      <p:sp>
        <p:nvSpPr>
          <p:cNvPr id="4" name="スライド番号プレースホルダー 3"/>
          <p:cNvSpPr>
            <a:spLocks noGrp="1"/>
          </p:cNvSpPr>
          <p:nvPr>
            <p:ph type="sldNum" sz="quarter" idx="10"/>
          </p:nvPr>
        </p:nvSpPr>
        <p:spPr/>
        <p:txBody>
          <a:bodyPr/>
          <a:lstStyle/>
          <a:p>
            <a:fld id="{45ABB864-CF52-4C60-B10D-C77F8CE1A65A}" type="slidenum">
              <a:rPr kumimoji="1" lang="ja-JP" altLang="en-US" smtClean="0"/>
              <a:pPr/>
              <a:t>26</a:t>
            </a:fld>
            <a:endParaRPr kumimoji="1" lang="ja-JP" altLang="en-US"/>
          </a:p>
        </p:txBody>
      </p:sp>
    </p:spTree>
    <p:extLst>
      <p:ext uri="{BB962C8B-B14F-4D97-AF65-F5344CB8AC3E}">
        <p14:creationId xmlns:p14="http://schemas.microsoft.com/office/powerpoint/2010/main" val="13322187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下り　</a:t>
            </a:r>
            <a:r>
              <a:rPr kumimoji="1" lang="en-US" altLang="ja-JP" dirty="0" smtClean="0"/>
              <a:t>1816</a:t>
            </a:r>
            <a:r>
              <a:rPr kumimoji="1" lang="ja-JP" altLang="en-US" dirty="0" err="1" smtClean="0"/>
              <a:t>、</a:t>
            </a:r>
            <a:r>
              <a:rPr kumimoji="1" lang="en-US" altLang="ja-JP" dirty="0" smtClean="0"/>
              <a:t>1838</a:t>
            </a:r>
            <a:r>
              <a:rPr kumimoji="1" lang="ja-JP" altLang="en-US" dirty="0" err="1" smtClean="0"/>
              <a:t>、</a:t>
            </a:r>
            <a:r>
              <a:rPr kumimoji="1" lang="en-US" altLang="ja-JP" dirty="0" smtClean="0"/>
              <a:t>1850</a:t>
            </a:r>
            <a:r>
              <a:rPr kumimoji="1" lang="ja-JP" altLang="en-US" dirty="0" err="1" smtClean="0"/>
              <a:t>、</a:t>
            </a:r>
            <a:r>
              <a:rPr kumimoji="1" lang="ja-JP" altLang="en-US" dirty="0" smtClean="0"/>
              <a:t>特</a:t>
            </a:r>
            <a:r>
              <a:rPr kumimoji="1" lang="en-US" altLang="ja-JP" dirty="0" smtClean="0"/>
              <a:t>F</a:t>
            </a:r>
            <a:r>
              <a:rPr kumimoji="1" lang="ja-JP" altLang="en-US" dirty="0" smtClean="0"/>
              <a:t>ひ</a:t>
            </a:r>
            <a:r>
              <a:rPr kumimoji="1" lang="en-US" altLang="ja-JP" dirty="0" smtClean="0"/>
              <a:t>1900</a:t>
            </a:r>
            <a:r>
              <a:rPr kumimoji="1" lang="ja-JP" altLang="en-US" dirty="0" err="1" smtClean="0"/>
              <a:t>、</a:t>
            </a:r>
            <a:r>
              <a:rPr kumimoji="1" lang="en-US" altLang="ja-JP" dirty="0" smtClean="0"/>
              <a:t>1916</a:t>
            </a:r>
            <a:r>
              <a:rPr kumimoji="1" lang="ja-JP" altLang="en-US" dirty="0" err="1" smtClean="0"/>
              <a:t>、</a:t>
            </a:r>
            <a:r>
              <a:rPr kumimoji="1" lang="en-US" altLang="ja-JP" dirty="0" smtClean="0"/>
              <a:t>1927</a:t>
            </a:r>
            <a:r>
              <a:rPr kumimoji="1" lang="ja-JP" altLang="en-US" dirty="0" err="1" smtClean="0"/>
              <a:t>、</a:t>
            </a:r>
            <a:r>
              <a:rPr kumimoji="1" lang="en-US" altLang="ja-JP" dirty="0" smtClean="0"/>
              <a:t>1942</a:t>
            </a:r>
            <a:r>
              <a:rPr kumimoji="1" lang="ja-JP" altLang="en-US" dirty="0" err="1" smtClean="0"/>
              <a:t>、</a:t>
            </a:r>
            <a:r>
              <a:rPr kumimoji="1" lang="en-US" altLang="ja-JP" dirty="0" smtClean="0"/>
              <a:t>1954</a:t>
            </a:r>
            <a:r>
              <a:rPr kumimoji="1" lang="ja-JP" altLang="en-US" dirty="0" err="1" smtClean="0"/>
              <a:t>、</a:t>
            </a:r>
            <a:r>
              <a:rPr kumimoji="1" lang="ja-JP" altLang="en-US" dirty="0" smtClean="0"/>
              <a:t>特</a:t>
            </a:r>
            <a:r>
              <a:rPr kumimoji="1" lang="en-US" altLang="ja-JP" dirty="0" smtClean="0"/>
              <a:t>F</a:t>
            </a:r>
            <a:r>
              <a:rPr kumimoji="1" lang="ja-JP" altLang="en-US" dirty="0" smtClean="0"/>
              <a:t>ひ</a:t>
            </a:r>
            <a:r>
              <a:rPr kumimoji="1" lang="en-US" altLang="ja-JP" dirty="0" smtClean="0"/>
              <a:t>2000</a:t>
            </a:r>
          </a:p>
          <a:p>
            <a:r>
              <a:rPr kumimoji="1" lang="en-US" altLang="ja-JP" dirty="0" smtClean="0"/>
              <a:t>MAX15</a:t>
            </a:r>
            <a:r>
              <a:rPr kumimoji="1" lang="ja-JP" altLang="en-US" dirty="0" smtClean="0"/>
              <a:t>台</a:t>
            </a:r>
            <a:endParaRPr kumimoji="1" lang="ja-JP" altLang="en-US" dirty="0"/>
          </a:p>
        </p:txBody>
      </p:sp>
      <p:sp>
        <p:nvSpPr>
          <p:cNvPr id="4" name="スライド番号プレースホルダー 3"/>
          <p:cNvSpPr>
            <a:spLocks noGrp="1"/>
          </p:cNvSpPr>
          <p:nvPr>
            <p:ph type="sldNum" sz="quarter" idx="10"/>
          </p:nvPr>
        </p:nvSpPr>
        <p:spPr/>
        <p:txBody>
          <a:bodyPr/>
          <a:lstStyle/>
          <a:p>
            <a:fld id="{3379B134-0279-4D47-9C05-BBD97C3A4A9F}" type="slidenum">
              <a:rPr kumimoji="1" lang="ja-JP" altLang="en-US" smtClean="0"/>
              <a:t>27</a:t>
            </a:fld>
            <a:endParaRPr kumimoji="1" lang="ja-JP" altLang="en-US"/>
          </a:p>
        </p:txBody>
      </p:sp>
    </p:spTree>
    <p:extLst>
      <p:ext uri="{BB962C8B-B14F-4D97-AF65-F5344CB8AC3E}">
        <p14:creationId xmlns:p14="http://schemas.microsoft.com/office/powerpoint/2010/main" val="23675744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45ABB864-CF52-4C60-B10D-C77F8CE1A65A}" type="slidenum">
              <a:rPr kumimoji="1" lang="ja-JP" altLang="en-US" smtClean="0"/>
              <a:pPr/>
              <a:t>30</a:t>
            </a:fld>
            <a:endParaRPr kumimoji="1" lang="ja-JP" altLang="en-US"/>
          </a:p>
        </p:txBody>
      </p:sp>
    </p:spTree>
    <p:extLst>
      <p:ext uri="{BB962C8B-B14F-4D97-AF65-F5344CB8AC3E}">
        <p14:creationId xmlns:p14="http://schemas.microsoft.com/office/powerpoint/2010/main" val="1241248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参考文献</a:t>
            </a:r>
            <a:endParaRPr kumimoji="1" lang="en-US" altLang="ja-JP" dirty="0" smtClean="0"/>
          </a:p>
          <a:p>
            <a:r>
              <a:rPr kumimoji="1" lang="ja-JP" altLang="en-US" dirty="0" smtClean="0"/>
              <a:t>・東京都公園協会　～公園に行きたくなるサイト～公園へ行こう！</a:t>
            </a:r>
            <a:endParaRPr kumimoji="1" lang="en-US" altLang="ja-JP" dirty="0" smtClean="0"/>
          </a:p>
          <a:p>
            <a:r>
              <a:rPr kumimoji="1" lang="en-US" altLang="ja-JP" dirty="0" smtClean="0"/>
              <a:t>http://www.tokyo-park.or.jp/special/bousai/</a:t>
            </a:r>
            <a:endParaRPr kumimoji="1" lang="ja-JP" altLang="en-US" dirty="0"/>
          </a:p>
        </p:txBody>
      </p:sp>
      <p:sp>
        <p:nvSpPr>
          <p:cNvPr id="4" name="スライド番号プレースホルダー 3"/>
          <p:cNvSpPr>
            <a:spLocks noGrp="1"/>
          </p:cNvSpPr>
          <p:nvPr>
            <p:ph type="sldNum" sz="quarter" idx="10"/>
          </p:nvPr>
        </p:nvSpPr>
        <p:spPr/>
        <p:txBody>
          <a:bodyPr/>
          <a:lstStyle/>
          <a:p>
            <a:fld id="{45ABB864-CF52-4C60-B10D-C77F8CE1A65A}" type="slidenum">
              <a:rPr kumimoji="1" lang="ja-JP" altLang="en-US" smtClean="0"/>
              <a:pPr/>
              <a:t>39</a:t>
            </a:fld>
            <a:endParaRPr kumimoji="1" lang="ja-JP" altLang="en-US"/>
          </a:p>
        </p:txBody>
      </p:sp>
    </p:spTree>
    <p:extLst>
      <p:ext uri="{BB962C8B-B14F-4D97-AF65-F5344CB8AC3E}">
        <p14:creationId xmlns:p14="http://schemas.microsoft.com/office/powerpoint/2010/main" val="347516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参考文献</a:t>
            </a:r>
            <a:endParaRPr kumimoji="1" lang="en-US" altLang="ja-JP" dirty="0" smtClean="0"/>
          </a:p>
          <a:p>
            <a:r>
              <a:rPr kumimoji="1" lang="ja-JP" altLang="en-US" dirty="0" smtClean="0"/>
              <a:t>・平成</a:t>
            </a:r>
            <a:r>
              <a:rPr kumimoji="1" lang="en-US" altLang="ja-JP" dirty="0" smtClean="0"/>
              <a:t>15</a:t>
            </a:r>
            <a:r>
              <a:rPr kumimoji="1" lang="ja-JP" altLang="en-US" dirty="0" smtClean="0"/>
              <a:t>年</a:t>
            </a:r>
            <a:r>
              <a:rPr kumimoji="1" lang="en-US" altLang="ja-JP" dirty="0" smtClean="0"/>
              <a:t>3</a:t>
            </a:r>
            <a:r>
              <a:rPr kumimoji="1" lang="ja-JP" altLang="en-US" dirty="0" smtClean="0"/>
              <a:t>月総務省消防庁　広域防災拠点が果たすべき消防防災機能のあり方に関する調査検討会報告書</a:t>
            </a:r>
            <a:endParaRPr kumimoji="1" lang="en-US" altLang="ja-JP" dirty="0" smtClean="0"/>
          </a:p>
          <a:p>
            <a:r>
              <a:rPr kumimoji="1" lang="en-US" altLang="ja-JP" dirty="0" smtClean="0"/>
              <a:t>http://www.fdma.go.jp/html/new/030815_hokoku.pdf</a:t>
            </a:r>
          </a:p>
          <a:p>
            <a:r>
              <a:rPr kumimoji="1" lang="ja-JP" altLang="en-US" dirty="0" smtClean="0"/>
              <a:t>・常総地方広域市町村圏事務組合ＨＰ</a:t>
            </a:r>
            <a:endParaRPr kumimoji="1" lang="en-US" altLang="ja-JP" dirty="0" smtClean="0"/>
          </a:p>
          <a:p>
            <a:r>
              <a:rPr kumimoji="1" lang="en-US" altLang="ja-JP" dirty="0" smtClean="0"/>
              <a:t>http://www.jyouso-koiki.or.jp/index.html</a:t>
            </a:r>
            <a:endParaRPr kumimoji="1" lang="ja-JP" altLang="en-US" dirty="0" smtClean="0"/>
          </a:p>
        </p:txBody>
      </p:sp>
      <p:sp>
        <p:nvSpPr>
          <p:cNvPr id="4" name="スライド番号プレースホルダー 3"/>
          <p:cNvSpPr>
            <a:spLocks noGrp="1"/>
          </p:cNvSpPr>
          <p:nvPr>
            <p:ph type="sldNum" sz="quarter" idx="10"/>
          </p:nvPr>
        </p:nvSpPr>
        <p:spPr/>
        <p:txBody>
          <a:bodyPr/>
          <a:lstStyle/>
          <a:p>
            <a:fld id="{45ABB864-CF52-4C60-B10D-C77F8CE1A65A}" type="slidenum">
              <a:rPr kumimoji="1" lang="ja-JP" altLang="en-US" smtClean="0"/>
              <a:pPr/>
              <a:t>40</a:t>
            </a:fld>
            <a:endParaRPr kumimoji="1" lang="ja-JP" altLang="en-US"/>
          </a:p>
        </p:txBody>
      </p:sp>
    </p:spTree>
    <p:extLst>
      <p:ext uri="{BB962C8B-B14F-4D97-AF65-F5344CB8AC3E}">
        <p14:creationId xmlns:p14="http://schemas.microsoft.com/office/powerpoint/2010/main" val="16881069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smtClean="0"/>
              <a:t>http://kajagogo.com/shop2-2.html#Anchor350973</a:t>
            </a:r>
            <a:endParaRPr kumimoji="1" lang="ja-JP" altLang="en-US" dirty="0"/>
          </a:p>
        </p:txBody>
      </p:sp>
      <p:sp>
        <p:nvSpPr>
          <p:cNvPr id="4" name="スライド番号プレースホルダー 3"/>
          <p:cNvSpPr>
            <a:spLocks noGrp="1"/>
          </p:cNvSpPr>
          <p:nvPr>
            <p:ph type="sldNum" sz="quarter" idx="10"/>
          </p:nvPr>
        </p:nvSpPr>
        <p:spPr/>
        <p:txBody>
          <a:bodyPr/>
          <a:lstStyle/>
          <a:p>
            <a:fld id="{6AA8FB15-0BD9-437B-9F99-46F16BC6067F}" type="slidenum">
              <a:rPr kumimoji="1" lang="ja-JP" altLang="en-US" smtClean="0"/>
              <a:t>41</a:t>
            </a:fld>
            <a:endParaRPr kumimoji="1" lang="ja-JP" altLang="en-US"/>
          </a:p>
        </p:txBody>
      </p:sp>
    </p:spTree>
    <p:extLst>
      <p:ext uri="{BB962C8B-B14F-4D97-AF65-F5344CB8AC3E}">
        <p14:creationId xmlns:p14="http://schemas.microsoft.com/office/powerpoint/2010/main" val="41233472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地元民からの視点</a:t>
            </a:r>
            <a:endParaRPr kumimoji="1" lang="ja-JP" altLang="en-US" dirty="0"/>
          </a:p>
        </p:txBody>
      </p:sp>
      <p:sp>
        <p:nvSpPr>
          <p:cNvPr id="4" name="スライド番号プレースホルダー 3"/>
          <p:cNvSpPr>
            <a:spLocks noGrp="1"/>
          </p:cNvSpPr>
          <p:nvPr>
            <p:ph type="sldNum" sz="quarter" idx="10"/>
          </p:nvPr>
        </p:nvSpPr>
        <p:spPr/>
        <p:txBody>
          <a:bodyPr/>
          <a:lstStyle/>
          <a:p>
            <a:fld id="{45ABB864-CF52-4C60-B10D-C77F8CE1A65A}" type="slidenum">
              <a:rPr kumimoji="1" lang="ja-JP" altLang="en-US" smtClean="0"/>
              <a:pPr/>
              <a:t>42</a:t>
            </a:fld>
            <a:endParaRPr kumimoji="1" lang="ja-JP" altLang="en-US"/>
          </a:p>
        </p:txBody>
      </p:sp>
    </p:spTree>
    <p:extLst>
      <p:ext uri="{BB962C8B-B14F-4D97-AF65-F5344CB8AC3E}">
        <p14:creationId xmlns:p14="http://schemas.microsoft.com/office/powerpoint/2010/main" val="8056292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ヒアリング</a:t>
            </a:r>
            <a:endParaRPr kumimoji="1" lang="en-US" altLang="ja-JP" dirty="0" smtClean="0"/>
          </a:p>
          <a:p>
            <a:r>
              <a:rPr kumimoji="1" lang="ja-JP" altLang="en-US" dirty="0" smtClean="0"/>
              <a:t>・</a:t>
            </a:r>
            <a:r>
              <a:rPr kumimoji="1" lang="en-US" altLang="ja-JP" dirty="0" smtClean="0"/>
              <a:t>2013.12.21</a:t>
            </a:r>
            <a:r>
              <a:rPr kumimoji="1" lang="ja-JP" altLang="en-US" dirty="0" smtClean="0"/>
              <a:t>アイアグリ</a:t>
            </a:r>
            <a:endParaRPr kumimoji="1" lang="en-US" altLang="ja-JP" dirty="0" smtClean="0"/>
          </a:p>
          <a:p>
            <a:r>
              <a:rPr kumimoji="1" lang="ja-JP" altLang="en-US" dirty="0" smtClean="0"/>
              <a:t>・</a:t>
            </a:r>
            <a:r>
              <a:rPr kumimoji="1" lang="en-US" altLang="ja-JP" dirty="0" smtClean="0"/>
              <a:t>2014.1.8</a:t>
            </a:r>
            <a:r>
              <a:rPr kumimoji="1" lang="ja-JP" altLang="en-US" dirty="0" smtClean="0"/>
              <a:t>土浦市役所　農林水産課</a:t>
            </a:r>
            <a:endParaRPr kumimoji="1" lang="en-US" altLang="ja-JP" dirty="0" smtClean="0"/>
          </a:p>
          <a:p>
            <a:endParaRPr kumimoji="1" lang="en-US" altLang="ja-JP" dirty="0" smtClean="0"/>
          </a:p>
          <a:p>
            <a:r>
              <a:rPr kumimoji="1" lang="ja-JP" altLang="en-US" dirty="0" smtClean="0"/>
              <a:t>すべての工程を市内で行う</a:t>
            </a:r>
            <a:endParaRPr kumimoji="1" lang="en-US" altLang="ja-JP" dirty="0" smtClean="0"/>
          </a:p>
          <a:p>
            <a:r>
              <a:rPr kumimoji="1" lang="ja-JP" altLang="en-US" dirty="0" smtClean="0"/>
              <a:t>農家が加工から販売まで関わり続ける仕組みを作る</a:t>
            </a:r>
            <a:endParaRPr kumimoji="1" lang="en-US" altLang="ja-JP" dirty="0" smtClean="0"/>
          </a:p>
          <a:p>
            <a:r>
              <a:rPr kumimoji="1" lang="ja-JP" altLang="en-US" dirty="0" smtClean="0"/>
              <a:t>消費者と生産者をつなぐ</a:t>
            </a:r>
            <a:endParaRPr kumimoji="1" lang="ja-JP" altLang="en-US" dirty="0"/>
          </a:p>
        </p:txBody>
      </p:sp>
      <p:sp>
        <p:nvSpPr>
          <p:cNvPr id="4" name="スライド番号プレースホルダー 3"/>
          <p:cNvSpPr>
            <a:spLocks noGrp="1"/>
          </p:cNvSpPr>
          <p:nvPr>
            <p:ph type="sldNum" sz="quarter" idx="10"/>
          </p:nvPr>
        </p:nvSpPr>
        <p:spPr/>
        <p:txBody>
          <a:bodyPr/>
          <a:lstStyle/>
          <a:p>
            <a:fld id="{45ABB864-CF52-4C60-B10D-C77F8CE1A65A}" type="slidenum">
              <a:rPr kumimoji="1" lang="ja-JP" altLang="en-US" smtClean="0"/>
              <a:pPr/>
              <a:t>6</a:t>
            </a:fld>
            <a:endParaRPr kumimoji="1" lang="ja-JP" altLang="en-US"/>
          </a:p>
        </p:txBody>
      </p:sp>
    </p:spTree>
    <p:extLst>
      <p:ext uri="{BB962C8B-B14F-4D97-AF65-F5344CB8AC3E}">
        <p14:creationId xmlns:p14="http://schemas.microsoft.com/office/powerpoint/2010/main" val="29236005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・バンの選定と写真の挿入</a:t>
            </a:r>
            <a:endParaRPr kumimoji="1" lang="ja-JP" altLang="en-US" dirty="0"/>
          </a:p>
        </p:txBody>
      </p:sp>
      <p:sp>
        <p:nvSpPr>
          <p:cNvPr id="4" name="スライド番号プレースホルダー 3"/>
          <p:cNvSpPr>
            <a:spLocks noGrp="1"/>
          </p:cNvSpPr>
          <p:nvPr>
            <p:ph type="sldNum" sz="quarter" idx="10"/>
          </p:nvPr>
        </p:nvSpPr>
        <p:spPr/>
        <p:txBody>
          <a:bodyPr/>
          <a:lstStyle/>
          <a:p>
            <a:fld id="{45ABB864-CF52-4C60-B10D-C77F8CE1A65A}" type="slidenum">
              <a:rPr kumimoji="1" lang="ja-JP" altLang="en-US" smtClean="0"/>
              <a:t>7</a:t>
            </a:fld>
            <a:endParaRPr kumimoji="1" lang="ja-JP" altLang="en-US"/>
          </a:p>
        </p:txBody>
      </p:sp>
    </p:spTree>
    <p:extLst>
      <p:ext uri="{BB962C8B-B14F-4D97-AF65-F5344CB8AC3E}">
        <p14:creationId xmlns:p14="http://schemas.microsoft.com/office/powerpoint/2010/main" val="36578829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改善→費用削減</a:t>
            </a:r>
            <a:endParaRPr kumimoji="1" lang="en-US" altLang="ja-JP" dirty="0" smtClean="0"/>
          </a:p>
          <a:p>
            <a:r>
              <a:rPr kumimoji="1" lang="ja-JP" altLang="en-US" dirty="0" smtClean="0"/>
              <a:t>人件費：シルバー人材をつかう　時給の計算</a:t>
            </a:r>
            <a:r>
              <a:rPr kumimoji="1" lang="en-US" altLang="ja-JP" dirty="0" smtClean="0"/>
              <a:t>1,000</a:t>
            </a:r>
            <a:r>
              <a:rPr kumimoji="1" lang="ja-JP" altLang="en-US" dirty="0" smtClean="0"/>
              <a:t>円程度</a:t>
            </a:r>
            <a:endParaRPr kumimoji="1" lang="en-US" altLang="ja-JP" dirty="0" smtClean="0"/>
          </a:p>
          <a:p>
            <a:endParaRPr lang="en-US" altLang="ja-JP" dirty="0" smtClean="0"/>
          </a:p>
          <a:p>
            <a:r>
              <a:rPr lang="ja-JP" altLang="en-US" dirty="0" smtClean="0"/>
              <a:t>現在のバス　ただでもらったんだっけ・・・？</a:t>
            </a:r>
            <a:endParaRPr lang="en-US" altLang="ja-JP" dirty="0" smtClean="0"/>
          </a:p>
          <a:p>
            <a:r>
              <a:rPr lang="ja-JP" altLang="en-US" dirty="0" smtClean="0"/>
              <a:t>エアロミディ　</a:t>
            </a:r>
            <a:r>
              <a:rPr lang="ja-JP" altLang="ja-JP" dirty="0" smtClean="0"/>
              <a:t>12,910,000</a:t>
            </a:r>
            <a:r>
              <a:rPr lang="ja-JP" altLang="en-US" dirty="0" smtClean="0"/>
              <a:t>円　</a:t>
            </a:r>
            <a:r>
              <a:rPr lang="en-US" altLang="ja-JP" dirty="0" smtClean="0"/>
              <a:t>20</a:t>
            </a:r>
            <a:r>
              <a:rPr lang="ja-JP" altLang="en-US" dirty="0" smtClean="0"/>
              <a:t>年</a:t>
            </a:r>
            <a:endParaRPr lang="en-US" altLang="ja-JP" dirty="0" smtClean="0"/>
          </a:p>
          <a:p>
            <a:r>
              <a:rPr lang="ja-JP" altLang="en-US" dirty="0" smtClean="0"/>
              <a:t>→年間</a:t>
            </a:r>
            <a:r>
              <a:rPr lang="en-US" altLang="ja-JP" dirty="0" smtClean="0"/>
              <a:t>645,500</a:t>
            </a:r>
            <a:r>
              <a:rPr lang="ja-JP" altLang="en-US" dirty="0" smtClean="0"/>
              <a:t>円</a:t>
            </a:r>
            <a:endParaRPr lang="en-US" altLang="ja-JP" dirty="0" smtClean="0"/>
          </a:p>
        </p:txBody>
      </p:sp>
      <p:sp>
        <p:nvSpPr>
          <p:cNvPr id="4" name="スライド番号プレースホルダー 3"/>
          <p:cNvSpPr>
            <a:spLocks noGrp="1"/>
          </p:cNvSpPr>
          <p:nvPr>
            <p:ph type="sldNum" sz="quarter" idx="10"/>
          </p:nvPr>
        </p:nvSpPr>
        <p:spPr/>
        <p:txBody>
          <a:bodyPr/>
          <a:lstStyle/>
          <a:p>
            <a:fld id="{45ABB864-CF52-4C60-B10D-C77F8CE1A65A}" type="slidenum">
              <a:rPr kumimoji="1" lang="ja-JP" altLang="en-US" smtClean="0"/>
              <a:pPr/>
              <a:t>8</a:t>
            </a:fld>
            <a:endParaRPr kumimoji="1" lang="ja-JP" altLang="en-US"/>
          </a:p>
        </p:txBody>
      </p:sp>
    </p:spTree>
    <p:extLst>
      <p:ext uri="{BB962C8B-B14F-4D97-AF65-F5344CB8AC3E}">
        <p14:creationId xmlns:p14="http://schemas.microsoft.com/office/powerpoint/2010/main" val="23071993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新治で撮った写真入れる。</a:t>
            </a:r>
            <a:endParaRPr kumimoji="1" lang="ja-JP" altLang="en-US" dirty="0"/>
          </a:p>
        </p:txBody>
      </p:sp>
      <p:sp>
        <p:nvSpPr>
          <p:cNvPr id="4" name="スライド番号プレースホルダー 3"/>
          <p:cNvSpPr>
            <a:spLocks noGrp="1"/>
          </p:cNvSpPr>
          <p:nvPr>
            <p:ph type="sldNum" sz="quarter" idx="10"/>
          </p:nvPr>
        </p:nvSpPr>
        <p:spPr/>
        <p:txBody>
          <a:bodyPr/>
          <a:lstStyle/>
          <a:p>
            <a:fld id="{45ABB864-CF52-4C60-B10D-C77F8CE1A65A}" type="slidenum">
              <a:rPr kumimoji="1" lang="ja-JP" altLang="en-US" smtClean="0"/>
              <a:pPr/>
              <a:t>9</a:t>
            </a:fld>
            <a:endParaRPr kumimoji="1" lang="ja-JP" altLang="en-US"/>
          </a:p>
        </p:txBody>
      </p:sp>
    </p:spTree>
    <p:extLst>
      <p:ext uri="{BB962C8B-B14F-4D97-AF65-F5344CB8AC3E}">
        <p14:creationId xmlns:p14="http://schemas.microsoft.com/office/powerpoint/2010/main" val="18745597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ヒアリング</a:t>
            </a:r>
            <a:endParaRPr kumimoji="1" lang="en-US" altLang="ja-JP" dirty="0" smtClean="0"/>
          </a:p>
          <a:p>
            <a:r>
              <a:rPr kumimoji="1" lang="ja-JP" altLang="en-US" dirty="0" smtClean="0"/>
              <a:t>・</a:t>
            </a:r>
            <a:r>
              <a:rPr kumimoji="1" lang="en-US" altLang="ja-JP" dirty="0" smtClean="0"/>
              <a:t>2014.1.7</a:t>
            </a:r>
            <a:r>
              <a:rPr kumimoji="1" lang="ja-JP" altLang="en-US" dirty="0" smtClean="0"/>
              <a:t>　</a:t>
            </a:r>
            <a:r>
              <a:rPr kumimoji="1" lang="en-US" altLang="ja-JP" dirty="0" smtClean="0"/>
              <a:t>JFE</a:t>
            </a:r>
            <a:r>
              <a:rPr kumimoji="1" lang="ja-JP" altLang="en-US" dirty="0" smtClean="0"/>
              <a:t>商事</a:t>
            </a:r>
            <a:endParaRPr kumimoji="1" lang="en-US" altLang="ja-JP" dirty="0" smtClean="0"/>
          </a:p>
          <a:p>
            <a:endParaRPr kumimoji="1" lang="en-US" altLang="ja-JP" dirty="0" smtClean="0"/>
          </a:p>
          <a:p>
            <a:r>
              <a:rPr kumimoji="1" lang="ja-JP" altLang="en-US" dirty="0" smtClean="0"/>
              <a:t>画像の引用</a:t>
            </a:r>
            <a:endParaRPr kumimoji="1" lang="en-US" altLang="ja-JP" dirty="0" smtClean="0"/>
          </a:p>
          <a:p>
            <a:r>
              <a:rPr kumimoji="1" lang="ja-JP" altLang="en-US" dirty="0" smtClean="0"/>
              <a:t>・いばらきの工業団地</a:t>
            </a:r>
            <a:r>
              <a:rPr kumimoji="1" lang="en-US" altLang="ja-JP" dirty="0" smtClean="0"/>
              <a:t>HP</a:t>
            </a:r>
            <a:r>
              <a:rPr kumimoji="1" lang="ja-JP" altLang="en-US" dirty="0" smtClean="0"/>
              <a:t>　土浦おおつ野ヒルズ</a:t>
            </a:r>
            <a:endParaRPr kumimoji="1" lang="en-US" altLang="ja-JP" dirty="0" smtClean="0"/>
          </a:p>
          <a:p>
            <a:r>
              <a:rPr kumimoji="1" lang="en-US" altLang="ja-JP" dirty="0" smtClean="0"/>
              <a:t>http://www.indus.pref.ibaraki.jp/php/index.php?Detail=true&amp;no=26</a:t>
            </a:r>
            <a:endParaRPr kumimoji="1" lang="ja-JP" altLang="en-US" dirty="0"/>
          </a:p>
        </p:txBody>
      </p:sp>
      <p:sp>
        <p:nvSpPr>
          <p:cNvPr id="4" name="スライド番号プレースホルダー 3"/>
          <p:cNvSpPr>
            <a:spLocks noGrp="1"/>
          </p:cNvSpPr>
          <p:nvPr>
            <p:ph type="sldNum" sz="quarter" idx="10"/>
          </p:nvPr>
        </p:nvSpPr>
        <p:spPr/>
        <p:txBody>
          <a:bodyPr/>
          <a:lstStyle/>
          <a:p>
            <a:fld id="{45ABB864-CF52-4C60-B10D-C77F8CE1A65A}" type="slidenum">
              <a:rPr kumimoji="1" lang="ja-JP" altLang="en-US" smtClean="0"/>
              <a:pPr/>
              <a:t>10</a:t>
            </a:fld>
            <a:endParaRPr kumimoji="1" lang="ja-JP" altLang="en-US"/>
          </a:p>
        </p:txBody>
      </p:sp>
    </p:spTree>
    <p:extLst>
      <p:ext uri="{BB962C8B-B14F-4D97-AF65-F5344CB8AC3E}">
        <p14:creationId xmlns:p14="http://schemas.microsoft.com/office/powerpoint/2010/main" val="41101149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参考文献</a:t>
            </a:r>
            <a:endParaRPr kumimoji="1" lang="en-US" altLang="ja-JP" dirty="0" smtClean="0"/>
          </a:p>
          <a:p>
            <a:r>
              <a:rPr kumimoji="1" lang="ja-JP" altLang="en-US" dirty="0" smtClean="0"/>
              <a:t>・国土交通省</a:t>
            </a:r>
            <a:r>
              <a:rPr kumimoji="1" lang="en-US" altLang="ja-JP" dirty="0" smtClean="0"/>
              <a:t>HP</a:t>
            </a:r>
            <a:r>
              <a:rPr kumimoji="1" lang="ja-JP" altLang="en-US" dirty="0" smtClean="0"/>
              <a:t>　自転車施策先進都市の紹介</a:t>
            </a:r>
            <a:endParaRPr kumimoji="1" lang="en-US" altLang="ja-JP" dirty="0" smtClean="0"/>
          </a:p>
          <a:p>
            <a:r>
              <a:rPr kumimoji="1" lang="en-US" altLang="ja-JP" dirty="0" smtClean="0"/>
              <a:t>http://www.mlit.go.jp/road/soudan/soudan_05b_02.html</a:t>
            </a:r>
            <a:endParaRPr kumimoji="1" lang="ja-JP" altLang="en-US" dirty="0"/>
          </a:p>
        </p:txBody>
      </p:sp>
      <p:sp>
        <p:nvSpPr>
          <p:cNvPr id="4" name="スライド番号プレースホルダー 3"/>
          <p:cNvSpPr>
            <a:spLocks noGrp="1"/>
          </p:cNvSpPr>
          <p:nvPr>
            <p:ph type="sldNum" sz="quarter" idx="10"/>
          </p:nvPr>
        </p:nvSpPr>
        <p:spPr/>
        <p:txBody>
          <a:bodyPr/>
          <a:lstStyle/>
          <a:p>
            <a:fld id="{45ABB864-CF52-4C60-B10D-C77F8CE1A65A}" type="slidenum">
              <a:rPr kumimoji="1" lang="ja-JP" altLang="en-US" smtClean="0"/>
              <a:pPr/>
              <a:t>11</a:t>
            </a:fld>
            <a:endParaRPr kumimoji="1" lang="ja-JP" altLang="en-US"/>
          </a:p>
        </p:txBody>
      </p:sp>
    </p:spTree>
    <p:extLst>
      <p:ext uri="{BB962C8B-B14F-4D97-AF65-F5344CB8AC3E}">
        <p14:creationId xmlns:p14="http://schemas.microsoft.com/office/powerpoint/2010/main" val="4441882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画像の引用</a:t>
            </a:r>
            <a:endParaRPr kumimoji="1" lang="en-US" altLang="ja-JP" dirty="0" smtClean="0"/>
          </a:p>
          <a:p>
            <a:r>
              <a:rPr kumimoji="1" lang="ja-JP" altLang="en-US" dirty="0" smtClean="0"/>
              <a:t>・大東建託</a:t>
            </a:r>
            <a:endParaRPr kumimoji="1" lang="en-US" altLang="ja-JP" dirty="0" smtClean="0"/>
          </a:p>
          <a:p>
            <a:r>
              <a:rPr kumimoji="1" lang="en-US" altLang="ja-JP" dirty="0" smtClean="0"/>
              <a:t>http://e-heya.kentaku.net/ibaraki/kennan/8203/</a:t>
            </a:r>
          </a:p>
        </p:txBody>
      </p:sp>
      <p:sp>
        <p:nvSpPr>
          <p:cNvPr id="4" name="スライド番号プレースホルダー 3"/>
          <p:cNvSpPr>
            <a:spLocks noGrp="1"/>
          </p:cNvSpPr>
          <p:nvPr>
            <p:ph type="sldNum" sz="quarter" idx="10"/>
          </p:nvPr>
        </p:nvSpPr>
        <p:spPr/>
        <p:txBody>
          <a:bodyPr/>
          <a:lstStyle/>
          <a:p>
            <a:fld id="{45ABB864-CF52-4C60-B10D-C77F8CE1A65A}" type="slidenum">
              <a:rPr kumimoji="1" lang="ja-JP" altLang="en-US" smtClean="0"/>
              <a:pPr/>
              <a:t>12</a:t>
            </a:fld>
            <a:endParaRPr kumimoji="1" lang="ja-JP" altLang="en-US"/>
          </a:p>
        </p:txBody>
      </p:sp>
    </p:spTree>
    <p:extLst>
      <p:ext uri="{BB962C8B-B14F-4D97-AF65-F5344CB8AC3E}">
        <p14:creationId xmlns:p14="http://schemas.microsoft.com/office/powerpoint/2010/main" val="6122427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11" Type="http://schemas.openxmlformats.org/officeDocument/2006/relationships/image" Target="../media/image10.pn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jpe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11" Type="http://schemas.openxmlformats.org/officeDocument/2006/relationships/image" Target="../media/image10.pn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jpe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11" Type="http://schemas.openxmlformats.org/officeDocument/2006/relationships/image" Target="../media/image10.pn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jpe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11" Type="http://schemas.openxmlformats.org/officeDocument/2006/relationships/image" Target="../media/image10.pn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jpe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11" Type="http://schemas.openxmlformats.org/officeDocument/2006/relationships/image" Target="../media/image10.pn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jpe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11" Type="http://schemas.openxmlformats.org/officeDocument/2006/relationships/image" Target="../media/image10.pn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jpe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4DA207C4-DBD9-43CB-8497-92DA7B155CC5}" type="datetime1">
              <a:rPr kumimoji="1" lang="ja-JP" altLang="en-US" smtClean="0"/>
              <a:t>2014/2/7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82F50B77-D61C-4CB8-9631-C68539A3EE92}" type="slidenum">
              <a:rPr kumimoji="1" lang="ja-JP" altLang="en-US" smtClean="0"/>
              <a:pPr/>
              <a:t>‹#›</a:t>
            </a:fld>
            <a:endParaRPr kumimoji="1" lang="ja-JP" altLang="en-US"/>
          </a:p>
        </p:txBody>
      </p:sp>
    </p:spTree>
    <p:extLst>
      <p:ext uri="{BB962C8B-B14F-4D97-AF65-F5344CB8AC3E}">
        <p14:creationId xmlns:p14="http://schemas.microsoft.com/office/powerpoint/2010/main" val="126032234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grpSp>
        <p:nvGrpSpPr>
          <p:cNvPr id="7" name="グループ化 6"/>
          <p:cNvGrpSpPr/>
          <p:nvPr userDrawn="1"/>
        </p:nvGrpSpPr>
        <p:grpSpPr>
          <a:xfrm>
            <a:off x="0" y="-243408"/>
            <a:ext cx="9163825" cy="1180812"/>
            <a:chOff x="16687" y="100532"/>
            <a:chExt cx="9163825" cy="1180812"/>
          </a:xfrm>
        </p:grpSpPr>
        <p:pic>
          <p:nvPicPr>
            <p:cNvPr id="8" name="図 7"/>
            <p:cNvPicPr>
              <a:picLocks noChangeAspect="1"/>
            </p:cNvPicPr>
            <p:nvPr userDrawn="1"/>
          </p:nvPicPr>
          <p:blipFill>
            <a:blip r:embed="rId2" cstate="print">
              <a:lum bright="70000" contrast="-70000"/>
              <a:extLst>
                <a:ext uri="{28A0092B-C50C-407E-A947-70E740481C1C}">
                  <a14:useLocalDpi xmlns:a14="http://schemas.microsoft.com/office/drawing/2010/main" val="0"/>
                </a:ext>
              </a:extLst>
            </a:blip>
            <a:stretch>
              <a:fillRect/>
            </a:stretch>
          </p:blipFill>
          <p:spPr>
            <a:xfrm>
              <a:off x="683568" y="354360"/>
              <a:ext cx="1252538" cy="914400"/>
            </a:xfrm>
            <a:prstGeom prst="rect">
              <a:avLst/>
            </a:prstGeom>
          </p:spPr>
        </p:pic>
        <p:pic>
          <p:nvPicPr>
            <p:cNvPr id="9" name="図 8"/>
            <p:cNvPicPr>
              <a:picLocks noChangeAspect="1"/>
            </p:cNvPicPr>
            <p:nvPr userDrawn="1"/>
          </p:nvPicPr>
          <p:blipFill>
            <a:blip r:embed="rId3" cstate="print">
              <a:lum bright="70000" contrast="-70000"/>
              <a:extLst>
                <a:ext uri="{28A0092B-C50C-407E-A947-70E740481C1C}">
                  <a14:useLocalDpi xmlns:a14="http://schemas.microsoft.com/office/drawing/2010/main" val="0"/>
                </a:ext>
              </a:extLst>
            </a:blip>
            <a:stretch>
              <a:fillRect/>
            </a:stretch>
          </p:blipFill>
          <p:spPr>
            <a:xfrm>
              <a:off x="3275856" y="301387"/>
              <a:ext cx="1453703" cy="967373"/>
            </a:xfrm>
            <a:prstGeom prst="rect">
              <a:avLst/>
            </a:prstGeom>
          </p:spPr>
        </p:pic>
        <p:pic>
          <p:nvPicPr>
            <p:cNvPr id="10" name="図 9"/>
            <p:cNvPicPr>
              <a:picLocks noChangeAspect="1"/>
            </p:cNvPicPr>
            <p:nvPr userDrawn="1"/>
          </p:nvPicPr>
          <p:blipFill>
            <a:blip r:embed="rId4" cstate="print">
              <a:lum bright="70000" contrast="-70000"/>
              <a:extLst>
                <a:ext uri="{28A0092B-C50C-407E-A947-70E740481C1C}">
                  <a14:useLocalDpi xmlns:a14="http://schemas.microsoft.com/office/drawing/2010/main" val="0"/>
                </a:ext>
              </a:extLst>
            </a:blip>
            <a:stretch>
              <a:fillRect/>
            </a:stretch>
          </p:blipFill>
          <p:spPr>
            <a:xfrm>
              <a:off x="5292080" y="240491"/>
              <a:ext cx="1541003" cy="1028269"/>
            </a:xfrm>
            <a:prstGeom prst="rect">
              <a:avLst/>
            </a:prstGeom>
          </p:spPr>
        </p:pic>
        <p:pic>
          <p:nvPicPr>
            <p:cNvPr id="11" name="図 10"/>
            <p:cNvPicPr>
              <a:picLocks noChangeAspect="1"/>
            </p:cNvPicPr>
            <p:nvPr userDrawn="1"/>
          </p:nvPicPr>
          <p:blipFill>
            <a:blip r:embed="rId5" cstate="print">
              <a:lum bright="70000" contrast="-70000"/>
              <a:extLst>
                <a:ext uri="{28A0092B-C50C-407E-A947-70E740481C1C}">
                  <a14:useLocalDpi xmlns:a14="http://schemas.microsoft.com/office/drawing/2010/main" val="0"/>
                </a:ext>
              </a:extLst>
            </a:blip>
            <a:stretch>
              <a:fillRect/>
            </a:stretch>
          </p:blipFill>
          <p:spPr>
            <a:xfrm>
              <a:off x="16687" y="188640"/>
              <a:ext cx="882905" cy="1092704"/>
            </a:xfrm>
            <a:prstGeom prst="rect">
              <a:avLst/>
            </a:prstGeom>
          </p:spPr>
        </p:pic>
        <p:pic>
          <p:nvPicPr>
            <p:cNvPr id="12" name="図 11"/>
            <p:cNvPicPr>
              <a:picLocks noChangeAspect="1"/>
            </p:cNvPicPr>
            <p:nvPr userDrawn="1"/>
          </p:nvPicPr>
          <p:blipFill>
            <a:blip r:embed="rId6" cstate="print">
              <a:lum bright="70000" contrast="-70000"/>
              <a:extLst>
                <a:ext uri="{28A0092B-C50C-407E-A947-70E740481C1C}">
                  <a14:useLocalDpi xmlns:a14="http://schemas.microsoft.com/office/drawing/2010/main" val="0"/>
                </a:ext>
              </a:extLst>
            </a:blip>
            <a:stretch>
              <a:fillRect/>
            </a:stretch>
          </p:blipFill>
          <p:spPr>
            <a:xfrm>
              <a:off x="7452320" y="388180"/>
              <a:ext cx="1174106" cy="880580"/>
            </a:xfrm>
            <a:prstGeom prst="rect">
              <a:avLst/>
            </a:prstGeom>
          </p:spPr>
        </p:pic>
        <p:pic>
          <p:nvPicPr>
            <p:cNvPr id="13" name="図 12"/>
            <p:cNvPicPr>
              <a:picLocks noChangeAspect="1"/>
            </p:cNvPicPr>
            <p:nvPr userDrawn="1"/>
          </p:nvPicPr>
          <p:blipFill>
            <a:blip r:embed="rId7" cstate="print">
              <a:lum bright="70000" contrast="-70000"/>
              <a:extLst>
                <a:ext uri="{28A0092B-C50C-407E-A947-70E740481C1C}">
                  <a14:useLocalDpi xmlns:a14="http://schemas.microsoft.com/office/drawing/2010/main" val="0"/>
                </a:ext>
              </a:extLst>
            </a:blip>
            <a:stretch>
              <a:fillRect/>
            </a:stretch>
          </p:blipFill>
          <p:spPr>
            <a:xfrm>
              <a:off x="8361247" y="306600"/>
              <a:ext cx="819265" cy="962160"/>
            </a:xfrm>
            <a:prstGeom prst="rect">
              <a:avLst/>
            </a:prstGeom>
          </p:spPr>
        </p:pic>
        <p:pic>
          <p:nvPicPr>
            <p:cNvPr id="14" name="図 13"/>
            <p:cNvPicPr>
              <a:picLocks noChangeAspect="1"/>
            </p:cNvPicPr>
            <p:nvPr userDrawn="1"/>
          </p:nvPicPr>
          <p:blipFill>
            <a:blip r:embed="rId8" cstate="print">
              <a:lum bright="70000" contrast="-70000"/>
              <a:extLst>
                <a:ext uri="{28A0092B-C50C-407E-A947-70E740481C1C}">
                  <a14:useLocalDpi xmlns:a14="http://schemas.microsoft.com/office/drawing/2010/main" val="0"/>
                </a:ext>
              </a:extLst>
            </a:blip>
            <a:stretch>
              <a:fillRect/>
            </a:stretch>
          </p:blipFill>
          <p:spPr>
            <a:xfrm>
              <a:off x="4644008" y="100532"/>
              <a:ext cx="850553" cy="1180812"/>
            </a:xfrm>
            <a:prstGeom prst="rect">
              <a:avLst/>
            </a:prstGeom>
          </p:spPr>
        </p:pic>
        <p:pic>
          <p:nvPicPr>
            <p:cNvPr id="15" name="図 14"/>
            <p:cNvPicPr>
              <a:picLocks noChangeAspect="1"/>
            </p:cNvPicPr>
            <p:nvPr userDrawn="1"/>
          </p:nvPicPr>
          <p:blipFill>
            <a:blip r:embed="rId9" cstate="print">
              <a:lum bright="70000" contrast="-70000"/>
              <a:extLst>
                <a:ext uri="{28A0092B-C50C-407E-A947-70E740481C1C}">
                  <a14:useLocalDpi xmlns:a14="http://schemas.microsoft.com/office/drawing/2010/main" val="0"/>
                </a:ext>
              </a:extLst>
            </a:blip>
            <a:stretch>
              <a:fillRect/>
            </a:stretch>
          </p:blipFill>
          <p:spPr>
            <a:xfrm>
              <a:off x="6804248" y="172670"/>
              <a:ext cx="737771" cy="1108673"/>
            </a:xfrm>
            <a:prstGeom prst="rect">
              <a:avLst/>
            </a:prstGeom>
          </p:spPr>
        </p:pic>
        <p:pic>
          <p:nvPicPr>
            <p:cNvPr id="16" name="図 15"/>
            <p:cNvPicPr>
              <a:picLocks noChangeAspect="1"/>
            </p:cNvPicPr>
            <p:nvPr userDrawn="1"/>
          </p:nvPicPr>
          <p:blipFill>
            <a:blip r:embed="rId10" cstate="print">
              <a:lum bright="70000" contrast="-70000"/>
              <a:extLst>
                <a:ext uri="{28A0092B-C50C-407E-A947-70E740481C1C}">
                  <a14:useLocalDpi xmlns:a14="http://schemas.microsoft.com/office/drawing/2010/main" val="0"/>
                </a:ext>
              </a:extLst>
            </a:blip>
            <a:stretch>
              <a:fillRect/>
            </a:stretch>
          </p:blipFill>
          <p:spPr>
            <a:xfrm>
              <a:off x="2617535" y="206213"/>
              <a:ext cx="802337" cy="1075131"/>
            </a:xfrm>
            <a:prstGeom prst="rect">
              <a:avLst/>
            </a:prstGeom>
          </p:spPr>
        </p:pic>
        <p:pic>
          <p:nvPicPr>
            <p:cNvPr id="17" name="図 16"/>
            <p:cNvPicPr>
              <a:picLocks noChangeAspect="1"/>
            </p:cNvPicPr>
            <p:nvPr userDrawn="1"/>
          </p:nvPicPr>
          <p:blipFill>
            <a:blip r:embed="rId11" cstate="print">
              <a:lum bright="70000" contrast="-70000"/>
              <a:extLst>
                <a:ext uri="{28A0092B-C50C-407E-A947-70E740481C1C}">
                  <a14:useLocalDpi xmlns:a14="http://schemas.microsoft.com/office/drawing/2010/main" val="0"/>
                </a:ext>
              </a:extLst>
            </a:blip>
            <a:stretch>
              <a:fillRect/>
            </a:stretch>
          </p:blipFill>
          <p:spPr>
            <a:xfrm>
              <a:off x="1691680" y="167336"/>
              <a:ext cx="962614" cy="1101424"/>
            </a:xfrm>
            <a:prstGeom prst="rect">
              <a:avLst/>
            </a:prstGeom>
          </p:spPr>
        </p:pic>
      </p:grpSp>
      <p:sp>
        <p:nvSpPr>
          <p:cNvPr id="2" name="タイトル 1"/>
          <p:cNvSpPr>
            <a:spLocks noGrp="1"/>
          </p:cNvSpPr>
          <p:nvPr>
            <p:ph type="title"/>
          </p:nvPr>
        </p:nvSpPr>
        <p:spPr>
          <a:xfrm>
            <a:off x="86816" y="-99392"/>
            <a:ext cx="8229600" cy="1143000"/>
          </a:xfrm>
        </p:spPr>
        <p:txBody>
          <a:bodyPr/>
          <a:lstStyle>
            <a:lvl1pPr algn="l">
              <a:defRPr/>
            </a:lvl1p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2ECE1CBD-E467-4A8A-9C4E-CDBB080B7A1A}" type="datetime1">
              <a:rPr kumimoji="1" lang="ja-JP" altLang="en-US" smtClean="0"/>
              <a:t>2014/2/7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82F50B77-D61C-4CB8-9631-C68539A3EE92}" type="slidenum">
              <a:rPr kumimoji="1" lang="ja-JP" altLang="en-US" smtClean="0"/>
              <a:pPr/>
              <a:t>‹#›</a:t>
            </a:fld>
            <a:endParaRPr kumimoji="1" lang="ja-JP" altLang="en-US"/>
          </a:p>
        </p:txBody>
      </p:sp>
    </p:spTree>
    <p:extLst>
      <p:ext uri="{BB962C8B-B14F-4D97-AF65-F5344CB8AC3E}">
        <p14:creationId xmlns:p14="http://schemas.microsoft.com/office/powerpoint/2010/main" val="146582724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6A30AF8F-018D-469C-9785-DAAFEA167CC1}" type="datetime1">
              <a:rPr kumimoji="1" lang="ja-JP" altLang="en-US" smtClean="0"/>
              <a:t>2014/2/7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82F50B77-D61C-4CB8-9631-C68539A3EE92}" type="slidenum">
              <a:rPr kumimoji="1" lang="ja-JP" altLang="en-US" smtClean="0"/>
              <a:pPr/>
              <a:t>‹#›</a:t>
            </a:fld>
            <a:endParaRPr kumimoji="1" lang="ja-JP" altLang="en-US"/>
          </a:p>
        </p:txBody>
      </p:sp>
    </p:spTree>
    <p:extLst>
      <p:ext uri="{BB962C8B-B14F-4D97-AF65-F5344CB8AC3E}">
        <p14:creationId xmlns:p14="http://schemas.microsoft.com/office/powerpoint/2010/main" val="19019167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grpSp>
        <p:nvGrpSpPr>
          <p:cNvPr id="7" name="グループ化 6"/>
          <p:cNvGrpSpPr/>
          <p:nvPr userDrawn="1"/>
        </p:nvGrpSpPr>
        <p:grpSpPr>
          <a:xfrm>
            <a:off x="0" y="-243408"/>
            <a:ext cx="9163825" cy="1180812"/>
            <a:chOff x="16687" y="100532"/>
            <a:chExt cx="9163825" cy="1180812"/>
          </a:xfrm>
        </p:grpSpPr>
        <p:pic>
          <p:nvPicPr>
            <p:cNvPr id="8" name="図 7"/>
            <p:cNvPicPr>
              <a:picLocks noChangeAspect="1"/>
            </p:cNvPicPr>
            <p:nvPr userDrawn="1"/>
          </p:nvPicPr>
          <p:blipFill>
            <a:blip r:embed="rId2" cstate="print">
              <a:lum bright="70000" contrast="-70000"/>
              <a:extLst>
                <a:ext uri="{28A0092B-C50C-407E-A947-70E740481C1C}">
                  <a14:useLocalDpi xmlns:a14="http://schemas.microsoft.com/office/drawing/2010/main" val="0"/>
                </a:ext>
              </a:extLst>
            </a:blip>
            <a:stretch>
              <a:fillRect/>
            </a:stretch>
          </p:blipFill>
          <p:spPr>
            <a:xfrm>
              <a:off x="683568" y="354360"/>
              <a:ext cx="1252538" cy="914400"/>
            </a:xfrm>
            <a:prstGeom prst="rect">
              <a:avLst/>
            </a:prstGeom>
          </p:spPr>
        </p:pic>
        <p:pic>
          <p:nvPicPr>
            <p:cNvPr id="9" name="図 8"/>
            <p:cNvPicPr>
              <a:picLocks noChangeAspect="1"/>
            </p:cNvPicPr>
            <p:nvPr userDrawn="1"/>
          </p:nvPicPr>
          <p:blipFill>
            <a:blip r:embed="rId3" cstate="print">
              <a:lum bright="70000" contrast="-70000"/>
              <a:extLst>
                <a:ext uri="{28A0092B-C50C-407E-A947-70E740481C1C}">
                  <a14:useLocalDpi xmlns:a14="http://schemas.microsoft.com/office/drawing/2010/main" val="0"/>
                </a:ext>
              </a:extLst>
            </a:blip>
            <a:stretch>
              <a:fillRect/>
            </a:stretch>
          </p:blipFill>
          <p:spPr>
            <a:xfrm>
              <a:off x="3275856" y="301387"/>
              <a:ext cx="1453703" cy="967373"/>
            </a:xfrm>
            <a:prstGeom prst="rect">
              <a:avLst/>
            </a:prstGeom>
          </p:spPr>
        </p:pic>
        <p:pic>
          <p:nvPicPr>
            <p:cNvPr id="10" name="図 9"/>
            <p:cNvPicPr>
              <a:picLocks noChangeAspect="1"/>
            </p:cNvPicPr>
            <p:nvPr userDrawn="1"/>
          </p:nvPicPr>
          <p:blipFill>
            <a:blip r:embed="rId4" cstate="print">
              <a:lum bright="70000" contrast="-70000"/>
              <a:extLst>
                <a:ext uri="{28A0092B-C50C-407E-A947-70E740481C1C}">
                  <a14:useLocalDpi xmlns:a14="http://schemas.microsoft.com/office/drawing/2010/main" val="0"/>
                </a:ext>
              </a:extLst>
            </a:blip>
            <a:stretch>
              <a:fillRect/>
            </a:stretch>
          </p:blipFill>
          <p:spPr>
            <a:xfrm>
              <a:off x="5292080" y="240491"/>
              <a:ext cx="1541003" cy="1028269"/>
            </a:xfrm>
            <a:prstGeom prst="rect">
              <a:avLst/>
            </a:prstGeom>
          </p:spPr>
        </p:pic>
        <p:pic>
          <p:nvPicPr>
            <p:cNvPr id="11" name="図 10"/>
            <p:cNvPicPr>
              <a:picLocks noChangeAspect="1"/>
            </p:cNvPicPr>
            <p:nvPr userDrawn="1"/>
          </p:nvPicPr>
          <p:blipFill>
            <a:blip r:embed="rId5" cstate="print">
              <a:lum bright="70000" contrast="-70000"/>
              <a:extLst>
                <a:ext uri="{28A0092B-C50C-407E-A947-70E740481C1C}">
                  <a14:useLocalDpi xmlns:a14="http://schemas.microsoft.com/office/drawing/2010/main" val="0"/>
                </a:ext>
              </a:extLst>
            </a:blip>
            <a:stretch>
              <a:fillRect/>
            </a:stretch>
          </p:blipFill>
          <p:spPr>
            <a:xfrm>
              <a:off x="16687" y="188640"/>
              <a:ext cx="882905" cy="1092704"/>
            </a:xfrm>
            <a:prstGeom prst="rect">
              <a:avLst/>
            </a:prstGeom>
          </p:spPr>
        </p:pic>
        <p:pic>
          <p:nvPicPr>
            <p:cNvPr id="12" name="図 11"/>
            <p:cNvPicPr>
              <a:picLocks noChangeAspect="1"/>
            </p:cNvPicPr>
            <p:nvPr userDrawn="1"/>
          </p:nvPicPr>
          <p:blipFill>
            <a:blip r:embed="rId6" cstate="print">
              <a:lum bright="70000" contrast="-70000"/>
              <a:extLst>
                <a:ext uri="{28A0092B-C50C-407E-A947-70E740481C1C}">
                  <a14:useLocalDpi xmlns:a14="http://schemas.microsoft.com/office/drawing/2010/main" val="0"/>
                </a:ext>
              </a:extLst>
            </a:blip>
            <a:stretch>
              <a:fillRect/>
            </a:stretch>
          </p:blipFill>
          <p:spPr>
            <a:xfrm>
              <a:off x="7452320" y="388180"/>
              <a:ext cx="1174106" cy="880580"/>
            </a:xfrm>
            <a:prstGeom prst="rect">
              <a:avLst/>
            </a:prstGeom>
          </p:spPr>
        </p:pic>
        <p:pic>
          <p:nvPicPr>
            <p:cNvPr id="13" name="図 12"/>
            <p:cNvPicPr>
              <a:picLocks noChangeAspect="1"/>
            </p:cNvPicPr>
            <p:nvPr userDrawn="1"/>
          </p:nvPicPr>
          <p:blipFill>
            <a:blip r:embed="rId7" cstate="print">
              <a:lum bright="70000" contrast="-70000"/>
              <a:extLst>
                <a:ext uri="{28A0092B-C50C-407E-A947-70E740481C1C}">
                  <a14:useLocalDpi xmlns:a14="http://schemas.microsoft.com/office/drawing/2010/main" val="0"/>
                </a:ext>
              </a:extLst>
            </a:blip>
            <a:stretch>
              <a:fillRect/>
            </a:stretch>
          </p:blipFill>
          <p:spPr>
            <a:xfrm>
              <a:off x="8361247" y="306600"/>
              <a:ext cx="819265" cy="962160"/>
            </a:xfrm>
            <a:prstGeom prst="rect">
              <a:avLst/>
            </a:prstGeom>
          </p:spPr>
        </p:pic>
        <p:pic>
          <p:nvPicPr>
            <p:cNvPr id="14" name="図 13"/>
            <p:cNvPicPr>
              <a:picLocks noChangeAspect="1"/>
            </p:cNvPicPr>
            <p:nvPr userDrawn="1"/>
          </p:nvPicPr>
          <p:blipFill>
            <a:blip r:embed="rId8" cstate="print">
              <a:lum bright="70000" contrast="-70000"/>
              <a:extLst>
                <a:ext uri="{28A0092B-C50C-407E-A947-70E740481C1C}">
                  <a14:useLocalDpi xmlns:a14="http://schemas.microsoft.com/office/drawing/2010/main" val="0"/>
                </a:ext>
              </a:extLst>
            </a:blip>
            <a:stretch>
              <a:fillRect/>
            </a:stretch>
          </p:blipFill>
          <p:spPr>
            <a:xfrm>
              <a:off x="4644008" y="100532"/>
              <a:ext cx="850553" cy="1180812"/>
            </a:xfrm>
            <a:prstGeom prst="rect">
              <a:avLst/>
            </a:prstGeom>
          </p:spPr>
        </p:pic>
        <p:pic>
          <p:nvPicPr>
            <p:cNvPr id="15" name="図 14"/>
            <p:cNvPicPr>
              <a:picLocks noChangeAspect="1"/>
            </p:cNvPicPr>
            <p:nvPr userDrawn="1"/>
          </p:nvPicPr>
          <p:blipFill>
            <a:blip r:embed="rId9" cstate="print">
              <a:lum bright="70000" contrast="-70000"/>
              <a:extLst>
                <a:ext uri="{28A0092B-C50C-407E-A947-70E740481C1C}">
                  <a14:useLocalDpi xmlns:a14="http://schemas.microsoft.com/office/drawing/2010/main" val="0"/>
                </a:ext>
              </a:extLst>
            </a:blip>
            <a:stretch>
              <a:fillRect/>
            </a:stretch>
          </p:blipFill>
          <p:spPr>
            <a:xfrm>
              <a:off x="6804248" y="172670"/>
              <a:ext cx="737771" cy="1108673"/>
            </a:xfrm>
            <a:prstGeom prst="rect">
              <a:avLst/>
            </a:prstGeom>
          </p:spPr>
        </p:pic>
        <p:pic>
          <p:nvPicPr>
            <p:cNvPr id="16" name="図 15"/>
            <p:cNvPicPr>
              <a:picLocks noChangeAspect="1"/>
            </p:cNvPicPr>
            <p:nvPr userDrawn="1"/>
          </p:nvPicPr>
          <p:blipFill>
            <a:blip r:embed="rId10" cstate="print">
              <a:lum bright="70000" contrast="-70000"/>
              <a:extLst>
                <a:ext uri="{28A0092B-C50C-407E-A947-70E740481C1C}">
                  <a14:useLocalDpi xmlns:a14="http://schemas.microsoft.com/office/drawing/2010/main" val="0"/>
                </a:ext>
              </a:extLst>
            </a:blip>
            <a:stretch>
              <a:fillRect/>
            </a:stretch>
          </p:blipFill>
          <p:spPr>
            <a:xfrm>
              <a:off x="2617535" y="206213"/>
              <a:ext cx="802337" cy="1075131"/>
            </a:xfrm>
            <a:prstGeom prst="rect">
              <a:avLst/>
            </a:prstGeom>
          </p:spPr>
        </p:pic>
        <p:pic>
          <p:nvPicPr>
            <p:cNvPr id="17" name="図 16"/>
            <p:cNvPicPr>
              <a:picLocks noChangeAspect="1"/>
            </p:cNvPicPr>
            <p:nvPr userDrawn="1"/>
          </p:nvPicPr>
          <p:blipFill>
            <a:blip r:embed="rId11" cstate="print">
              <a:lum bright="70000" contrast="-70000"/>
              <a:extLst>
                <a:ext uri="{28A0092B-C50C-407E-A947-70E740481C1C}">
                  <a14:useLocalDpi xmlns:a14="http://schemas.microsoft.com/office/drawing/2010/main" val="0"/>
                </a:ext>
              </a:extLst>
            </a:blip>
            <a:stretch>
              <a:fillRect/>
            </a:stretch>
          </p:blipFill>
          <p:spPr>
            <a:xfrm>
              <a:off x="1691680" y="167336"/>
              <a:ext cx="962614" cy="1101424"/>
            </a:xfrm>
            <a:prstGeom prst="rect">
              <a:avLst/>
            </a:prstGeom>
          </p:spPr>
        </p:pic>
      </p:gr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C660D564-7997-4AE7-8477-DB9AB14FCD35}" type="datetime1">
              <a:rPr kumimoji="1" lang="ja-JP" altLang="en-US" smtClean="0"/>
              <a:t>2014/2/7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82F50B77-D61C-4CB8-9631-C68539A3EE92}" type="slidenum">
              <a:rPr kumimoji="1" lang="ja-JP" altLang="en-US" smtClean="0"/>
              <a:pPr/>
              <a:t>‹#›</a:t>
            </a:fld>
            <a:endParaRPr kumimoji="1" lang="ja-JP" altLang="en-US"/>
          </a:p>
        </p:txBody>
      </p:sp>
      <p:sp>
        <p:nvSpPr>
          <p:cNvPr id="18" name="タイトル 1"/>
          <p:cNvSpPr>
            <a:spLocks noGrp="1"/>
          </p:cNvSpPr>
          <p:nvPr>
            <p:ph type="title"/>
          </p:nvPr>
        </p:nvSpPr>
        <p:spPr>
          <a:xfrm>
            <a:off x="86816" y="-99392"/>
            <a:ext cx="8229600" cy="1143000"/>
          </a:xfrm>
        </p:spPr>
        <p:txBody>
          <a:bodyPr/>
          <a:lstStyle>
            <a:lvl1pPr algn="l">
              <a:defRPr/>
            </a:lvl1pPr>
          </a:lstStyle>
          <a:p>
            <a:r>
              <a:rPr kumimoji="1" lang="ja-JP" altLang="en-US" smtClean="0"/>
              <a:t>マスター タイトルの書式設定</a:t>
            </a:r>
            <a:endParaRPr kumimoji="1" lang="ja-JP" altLang="en-US"/>
          </a:p>
        </p:txBody>
      </p:sp>
    </p:spTree>
    <p:extLst>
      <p:ext uri="{BB962C8B-B14F-4D97-AF65-F5344CB8AC3E}">
        <p14:creationId xmlns:p14="http://schemas.microsoft.com/office/powerpoint/2010/main" val="116836832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DEDC46DE-94C1-4864-8FDA-132CE7757938}" type="datetime1">
              <a:rPr kumimoji="1" lang="ja-JP" altLang="en-US" smtClean="0"/>
              <a:t>2014/2/7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82F50B77-D61C-4CB8-9631-C68539A3EE92}" type="slidenum">
              <a:rPr kumimoji="1" lang="ja-JP" altLang="en-US" smtClean="0"/>
              <a:pPr/>
              <a:t>‹#›</a:t>
            </a:fld>
            <a:endParaRPr kumimoji="1" lang="ja-JP" altLang="en-US"/>
          </a:p>
        </p:txBody>
      </p:sp>
      <p:grpSp>
        <p:nvGrpSpPr>
          <p:cNvPr id="7" name="グループ化 6"/>
          <p:cNvGrpSpPr/>
          <p:nvPr userDrawn="1"/>
        </p:nvGrpSpPr>
        <p:grpSpPr>
          <a:xfrm>
            <a:off x="0" y="-243408"/>
            <a:ext cx="9163825" cy="1180812"/>
            <a:chOff x="16687" y="100532"/>
            <a:chExt cx="9163825" cy="1180812"/>
          </a:xfrm>
        </p:grpSpPr>
        <p:pic>
          <p:nvPicPr>
            <p:cNvPr id="8" name="図 7"/>
            <p:cNvPicPr>
              <a:picLocks noChangeAspect="1"/>
            </p:cNvPicPr>
            <p:nvPr userDrawn="1"/>
          </p:nvPicPr>
          <p:blipFill>
            <a:blip r:embed="rId2" cstate="print">
              <a:lum bright="70000" contrast="-70000"/>
              <a:extLst>
                <a:ext uri="{28A0092B-C50C-407E-A947-70E740481C1C}">
                  <a14:useLocalDpi xmlns:a14="http://schemas.microsoft.com/office/drawing/2010/main" val="0"/>
                </a:ext>
              </a:extLst>
            </a:blip>
            <a:stretch>
              <a:fillRect/>
            </a:stretch>
          </p:blipFill>
          <p:spPr>
            <a:xfrm>
              <a:off x="683568" y="354360"/>
              <a:ext cx="1252538" cy="914400"/>
            </a:xfrm>
            <a:prstGeom prst="rect">
              <a:avLst/>
            </a:prstGeom>
          </p:spPr>
        </p:pic>
        <p:pic>
          <p:nvPicPr>
            <p:cNvPr id="9" name="図 8"/>
            <p:cNvPicPr>
              <a:picLocks noChangeAspect="1"/>
            </p:cNvPicPr>
            <p:nvPr userDrawn="1"/>
          </p:nvPicPr>
          <p:blipFill>
            <a:blip r:embed="rId3" cstate="print">
              <a:lum bright="70000" contrast="-70000"/>
              <a:extLst>
                <a:ext uri="{28A0092B-C50C-407E-A947-70E740481C1C}">
                  <a14:useLocalDpi xmlns:a14="http://schemas.microsoft.com/office/drawing/2010/main" val="0"/>
                </a:ext>
              </a:extLst>
            </a:blip>
            <a:stretch>
              <a:fillRect/>
            </a:stretch>
          </p:blipFill>
          <p:spPr>
            <a:xfrm>
              <a:off x="3275856" y="301387"/>
              <a:ext cx="1453703" cy="967373"/>
            </a:xfrm>
            <a:prstGeom prst="rect">
              <a:avLst/>
            </a:prstGeom>
          </p:spPr>
        </p:pic>
        <p:pic>
          <p:nvPicPr>
            <p:cNvPr id="10" name="図 9"/>
            <p:cNvPicPr>
              <a:picLocks noChangeAspect="1"/>
            </p:cNvPicPr>
            <p:nvPr userDrawn="1"/>
          </p:nvPicPr>
          <p:blipFill>
            <a:blip r:embed="rId4" cstate="print">
              <a:lum bright="70000" contrast="-70000"/>
              <a:extLst>
                <a:ext uri="{28A0092B-C50C-407E-A947-70E740481C1C}">
                  <a14:useLocalDpi xmlns:a14="http://schemas.microsoft.com/office/drawing/2010/main" val="0"/>
                </a:ext>
              </a:extLst>
            </a:blip>
            <a:stretch>
              <a:fillRect/>
            </a:stretch>
          </p:blipFill>
          <p:spPr>
            <a:xfrm>
              <a:off x="5292080" y="240491"/>
              <a:ext cx="1541003" cy="1028269"/>
            </a:xfrm>
            <a:prstGeom prst="rect">
              <a:avLst/>
            </a:prstGeom>
          </p:spPr>
        </p:pic>
        <p:pic>
          <p:nvPicPr>
            <p:cNvPr id="11" name="図 10"/>
            <p:cNvPicPr>
              <a:picLocks noChangeAspect="1"/>
            </p:cNvPicPr>
            <p:nvPr userDrawn="1"/>
          </p:nvPicPr>
          <p:blipFill>
            <a:blip r:embed="rId5" cstate="print">
              <a:lum bright="70000" contrast="-70000"/>
              <a:extLst>
                <a:ext uri="{28A0092B-C50C-407E-A947-70E740481C1C}">
                  <a14:useLocalDpi xmlns:a14="http://schemas.microsoft.com/office/drawing/2010/main" val="0"/>
                </a:ext>
              </a:extLst>
            </a:blip>
            <a:stretch>
              <a:fillRect/>
            </a:stretch>
          </p:blipFill>
          <p:spPr>
            <a:xfrm>
              <a:off x="16687" y="188640"/>
              <a:ext cx="882905" cy="1092704"/>
            </a:xfrm>
            <a:prstGeom prst="rect">
              <a:avLst/>
            </a:prstGeom>
          </p:spPr>
        </p:pic>
        <p:pic>
          <p:nvPicPr>
            <p:cNvPr id="12" name="図 11"/>
            <p:cNvPicPr>
              <a:picLocks noChangeAspect="1"/>
            </p:cNvPicPr>
            <p:nvPr userDrawn="1"/>
          </p:nvPicPr>
          <p:blipFill>
            <a:blip r:embed="rId6" cstate="print">
              <a:lum bright="70000" contrast="-70000"/>
              <a:extLst>
                <a:ext uri="{28A0092B-C50C-407E-A947-70E740481C1C}">
                  <a14:useLocalDpi xmlns:a14="http://schemas.microsoft.com/office/drawing/2010/main" val="0"/>
                </a:ext>
              </a:extLst>
            </a:blip>
            <a:stretch>
              <a:fillRect/>
            </a:stretch>
          </p:blipFill>
          <p:spPr>
            <a:xfrm>
              <a:off x="7452320" y="388180"/>
              <a:ext cx="1174106" cy="880580"/>
            </a:xfrm>
            <a:prstGeom prst="rect">
              <a:avLst/>
            </a:prstGeom>
          </p:spPr>
        </p:pic>
        <p:pic>
          <p:nvPicPr>
            <p:cNvPr id="13" name="図 12"/>
            <p:cNvPicPr>
              <a:picLocks noChangeAspect="1"/>
            </p:cNvPicPr>
            <p:nvPr userDrawn="1"/>
          </p:nvPicPr>
          <p:blipFill>
            <a:blip r:embed="rId7" cstate="print">
              <a:lum bright="70000" contrast="-70000"/>
              <a:extLst>
                <a:ext uri="{28A0092B-C50C-407E-A947-70E740481C1C}">
                  <a14:useLocalDpi xmlns:a14="http://schemas.microsoft.com/office/drawing/2010/main" val="0"/>
                </a:ext>
              </a:extLst>
            </a:blip>
            <a:stretch>
              <a:fillRect/>
            </a:stretch>
          </p:blipFill>
          <p:spPr>
            <a:xfrm>
              <a:off x="8361247" y="306600"/>
              <a:ext cx="819265" cy="962160"/>
            </a:xfrm>
            <a:prstGeom prst="rect">
              <a:avLst/>
            </a:prstGeom>
          </p:spPr>
        </p:pic>
        <p:pic>
          <p:nvPicPr>
            <p:cNvPr id="14" name="図 13"/>
            <p:cNvPicPr>
              <a:picLocks noChangeAspect="1"/>
            </p:cNvPicPr>
            <p:nvPr userDrawn="1"/>
          </p:nvPicPr>
          <p:blipFill>
            <a:blip r:embed="rId8" cstate="print">
              <a:lum bright="70000" contrast="-70000"/>
              <a:extLst>
                <a:ext uri="{28A0092B-C50C-407E-A947-70E740481C1C}">
                  <a14:useLocalDpi xmlns:a14="http://schemas.microsoft.com/office/drawing/2010/main" val="0"/>
                </a:ext>
              </a:extLst>
            </a:blip>
            <a:stretch>
              <a:fillRect/>
            </a:stretch>
          </p:blipFill>
          <p:spPr>
            <a:xfrm>
              <a:off x="4644008" y="100532"/>
              <a:ext cx="850553" cy="1180812"/>
            </a:xfrm>
            <a:prstGeom prst="rect">
              <a:avLst/>
            </a:prstGeom>
          </p:spPr>
        </p:pic>
        <p:pic>
          <p:nvPicPr>
            <p:cNvPr id="15" name="図 14"/>
            <p:cNvPicPr>
              <a:picLocks noChangeAspect="1"/>
            </p:cNvPicPr>
            <p:nvPr userDrawn="1"/>
          </p:nvPicPr>
          <p:blipFill>
            <a:blip r:embed="rId9" cstate="print">
              <a:lum bright="70000" contrast="-70000"/>
              <a:extLst>
                <a:ext uri="{28A0092B-C50C-407E-A947-70E740481C1C}">
                  <a14:useLocalDpi xmlns:a14="http://schemas.microsoft.com/office/drawing/2010/main" val="0"/>
                </a:ext>
              </a:extLst>
            </a:blip>
            <a:stretch>
              <a:fillRect/>
            </a:stretch>
          </p:blipFill>
          <p:spPr>
            <a:xfrm>
              <a:off x="6804248" y="172670"/>
              <a:ext cx="737771" cy="1108673"/>
            </a:xfrm>
            <a:prstGeom prst="rect">
              <a:avLst/>
            </a:prstGeom>
          </p:spPr>
        </p:pic>
        <p:pic>
          <p:nvPicPr>
            <p:cNvPr id="16" name="図 15"/>
            <p:cNvPicPr>
              <a:picLocks noChangeAspect="1"/>
            </p:cNvPicPr>
            <p:nvPr userDrawn="1"/>
          </p:nvPicPr>
          <p:blipFill>
            <a:blip r:embed="rId10" cstate="print">
              <a:lum bright="70000" contrast="-70000"/>
              <a:extLst>
                <a:ext uri="{28A0092B-C50C-407E-A947-70E740481C1C}">
                  <a14:useLocalDpi xmlns:a14="http://schemas.microsoft.com/office/drawing/2010/main" val="0"/>
                </a:ext>
              </a:extLst>
            </a:blip>
            <a:stretch>
              <a:fillRect/>
            </a:stretch>
          </p:blipFill>
          <p:spPr>
            <a:xfrm>
              <a:off x="2617535" y="206213"/>
              <a:ext cx="802337" cy="1075131"/>
            </a:xfrm>
            <a:prstGeom prst="rect">
              <a:avLst/>
            </a:prstGeom>
          </p:spPr>
        </p:pic>
        <p:pic>
          <p:nvPicPr>
            <p:cNvPr id="17" name="図 16"/>
            <p:cNvPicPr>
              <a:picLocks noChangeAspect="1"/>
            </p:cNvPicPr>
            <p:nvPr userDrawn="1"/>
          </p:nvPicPr>
          <p:blipFill>
            <a:blip r:embed="rId11" cstate="print">
              <a:lum bright="70000" contrast="-70000"/>
              <a:extLst>
                <a:ext uri="{28A0092B-C50C-407E-A947-70E740481C1C}">
                  <a14:useLocalDpi xmlns:a14="http://schemas.microsoft.com/office/drawing/2010/main" val="0"/>
                </a:ext>
              </a:extLst>
            </a:blip>
            <a:stretch>
              <a:fillRect/>
            </a:stretch>
          </p:blipFill>
          <p:spPr>
            <a:xfrm>
              <a:off x="1691680" y="167336"/>
              <a:ext cx="962614" cy="1101424"/>
            </a:xfrm>
            <a:prstGeom prst="rect">
              <a:avLst/>
            </a:prstGeom>
          </p:spPr>
        </p:pic>
      </p:grpSp>
    </p:spTree>
    <p:extLst>
      <p:ext uri="{BB962C8B-B14F-4D97-AF65-F5344CB8AC3E}">
        <p14:creationId xmlns:p14="http://schemas.microsoft.com/office/powerpoint/2010/main" val="178377763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 つのコンテンツ">
    <p:spTree>
      <p:nvGrpSpPr>
        <p:cNvPr id="1" name=""/>
        <p:cNvGrpSpPr/>
        <p:nvPr/>
      </p:nvGrpSpPr>
      <p:grpSpPr>
        <a:xfrm>
          <a:off x="0" y="0"/>
          <a:ext cx="0" cy="0"/>
          <a:chOff x="0" y="0"/>
          <a:chExt cx="0" cy="0"/>
        </a:xfrm>
      </p:grpSpPr>
      <p:grpSp>
        <p:nvGrpSpPr>
          <p:cNvPr id="8" name="グループ化 7"/>
          <p:cNvGrpSpPr/>
          <p:nvPr userDrawn="1"/>
        </p:nvGrpSpPr>
        <p:grpSpPr>
          <a:xfrm>
            <a:off x="0" y="-243408"/>
            <a:ext cx="9163825" cy="1180812"/>
            <a:chOff x="16687" y="100532"/>
            <a:chExt cx="9163825" cy="1180812"/>
          </a:xfrm>
        </p:grpSpPr>
        <p:pic>
          <p:nvPicPr>
            <p:cNvPr id="9" name="図 8"/>
            <p:cNvPicPr>
              <a:picLocks noChangeAspect="1"/>
            </p:cNvPicPr>
            <p:nvPr userDrawn="1"/>
          </p:nvPicPr>
          <p:blipFill>
            <a:blip r:embed="rId2" cstate="print">
              <a:lum bright="70000" contrast="-70000"/>
              <a:extLst>
                <a:ext uri="{28A0092B-C50C-407E-A947-70E740481C1C}">
                  <a14:useLocalDpi xmlns:a14="http://schemas.microsoft.com/office/drawing/2010/main" val="0"/>
                </a:ext>
              </a:extLst>
            </a:blip>
            <a:stretch>
              <a:fillRect/>
            </a:stretch>
          </p:blipFill>
          <p:spPr>
            <a:xfrm>
              <a:off x="683568" y="354360"/>
              <a:ext cx="1252538" cy="914400"/>
            </a:xfrm>
            <a:prstGeom prst="rect">
              <a:avLst/>
            </a:prstGeom>
          </p:spPr>
        </p:pic>
        <p:pic>
          <p:nvPicPr>
            <p:cNvPr id="10" name="図 9"/>
            <p:cNvPicPr>
              <a:picLocks noChangeAspect="1"/>
            </p:cNvPicPr>
            <p:nvPr userDrawn="1"/>
          </p:nvPicPr>
          <p:blipFill>
            <a:blip r:embed="rId3" cstate="print">
              <a:lum bright="70000" contrast="-70000"/>
              <a:extLst>
                <a:ext uri="{28A0092B-C50C-407E-A947-70E740481C1C}">
                  <a14:useLocalDpi xmlns:a14="http://schemas.microsoft.com/office/drawing/2010/main" val="0"/>
                </a:ext>
              </a:extLst>
            </a:blip>
            <a:stretch>
              <a:fillRect/>
            </a:stretch>
          </p:blipFill>
          <p:spPr>
            <a:xfrm>
              <a:off x="3275856" y="301387"/>
              <a:ext cx="1453703" cy="967373"/>
            </a:xfrm>
            <a:prstGeom prst="rect">
              <a:avLst/>
            </a:prstGeom>
          </p:spPr>
        </p:pic>
        <p:pic>
          <p:nvPicPr>
            <p:cNvPr id="11" name="図 10"/>
            <p:cNvPicPr>
              <a:picLocks noChangeAspect="1"/>
            </p:cNvPicPr>
            <p:nvPr userDrawn="1"/>
          </p:nvPicPr>
          <p:blipFill>
            <a:blip r:embed="rId4" cstate="print">
              <a:lum bright="70000" contrast="-70000"/>
              <a:extLst>
                <a:ext uri="{28A0092B-C50C-407E-A947-70E740481C1C}">
                  <a14:useLocalDpi xmlns:a14="http://schemas.microsoft.com/office/drawing/2010/main" val="0"/>
                </a:ext>
              </a:extLst>
            </a:blip>
            <a:stretch>
              <a:fillRect/>
            </a:stretch>
          </p:blipFill>
          <p:spPr>
            <a:xfrm>
              <a:off x="5292080" y="240491"/>
              <a:ext cx="1541003" cy="1028269"/>
            </a:xfrm>
            <a:prstGeom prst="rect">
              <a:avLst/>
            </a:prstGeom>
          </p:spPr>
        </p:pic>
        <p:pic>
          <p:nvPicPr>
            <p:cNvPr id="12" name="図 11"/>
            <p:cNvPicPr>
              <a:picLocks noChangeAspect="1"/>
            </p:cNvPicPr>
            <p:nvPr userDrawn="1"/>
          </p:nvPicPr>
          <p:blipFill>
            <a:blip r:embed="rId5" cstate="print">
              <a:lum bright="70000" contrast="-70000"/>
              <a:extLst>
                <a:ext uri="{28A0092B-C50C-407E-A947-70E740481C1C}">
                  <a14:useLocalDpi xmlns:a14="http://schemas.microsoft.com/office/drawing/2010/main" val="0"/>
                </a:ext>
              </a:extLst>
            </a:blip>
            <a:stretch>
              <a:fillRect/>
            </a:stretch>
          </p:blipFill>
          <p:spPr>
            <a:xfrm>
              <a:off x="16687" y="188640"/>
              <a:ext cx="882905" cy="1092704"/>
            </a:xfrm>
            <a:prstGeom prst="rect">
              <a:avLst/>
            </a:prstGeom>
          </p:spPr>
        </p:pic>
        <p:pic>
          <p:nvPicPr>
            <p:cNvPr id="13" name="図 12"/>
            <p:cNvPicPr>
              <a:picLocks noChangeAspect="1"/>
            </p:cNvPicPr>
            <p:nvPr userDrawn="1"/>
          </p:nvPicPr>
          <p:blipFill>
            <a:blip r:embed="rId6" cstate="print">
              <a:lum bright="70000" contrast="-70000"/>
              <a:extLst>
                <a:ext uri="{28A0092B-C50C-407E-A947-70E740481C1C}">
                  <a14:useLocalDpi xmlns:a14="http://schemas.microsoft.com/office/drawing/2010/main" val="0"/>
                </a:ext>
              </a:extLst>
            </a:blip>
            <a:stretch>
              <a:fillRect/>
            </a:stretch>
          </p:blipFill>
          <p:spPr>
            <a:xfrm>
              <a:off x="7452320" y="388180"/>
              <a:ext cx="1174106" cy="880580"/>
            </a:xfrm>
            <a:prstGeom prst="rect">
              <a:avLst/>
            </a:prstGeom>
          </p:spPr>
        </p:pic>
        <p:pic>
          <p:nvPicPr>
            <p:cNvPr id="14" name="図 13"/>
            <p:cNvPicPr>
              <a:picLocks noChangeAspect="1"/>
            </p:cNvPicPr>
            <p:nvPr userDrawn="1"/>
          </p:nvPicPr>
          <p:blipFill>
            <a:blip r:embed="rId7" cstate="print">
              <a:lum bright="70000" contrast="-70000"/>
              <a:extLst>
                <a:ext uri="{28A0092B-C50C-407E-A947-70E740481C1C}">
                  <a14:useLocalDpi xmlns:a14="http://schemas.microsoft.com/office/drawing/2010/main" val="0"/>
                </a:ext>
              </a:extLst>
            </a:blip>
            <a:stretch>
              <a:fillRect/>
            </a:stretch>
          </p:blipFill>
          <p:spPr>
            <a:xfrm>
              <a:off x="8361247" y="306600"/>
              <a:ext cx="819265" cy="962160"/>
            </a:xfrm>
            <a:prstGeom prst="rect">
              <a:avLst/>
            </a:prstGeom>
          </p:spPr>
        </p:pic>
        <p:pic>
          <p:nvPicPr>
            <p:cNvPr id="15" name="図 14"/>
            <p:cNvPicPr>
              <a:picLocks noChangeAspect="1"/>
            </p:cNvPicPr>
            <p:nvPr userDrawn="1"/>
          </p:nvPicPr>
          <p:blipFill>
            <a:blip r:embed="rId8" cstate="print">
              <a:lum bright="70000" contrast="-70000"/>
              <a:extLst>
                <a:ext uri="{28A0092B-C50C-407E-A947-70E740481C1C}">
                  <a14:useLocalDpi xmlns:a14="http://schemas.microsoft.com/office/drawing/2010/main" val="0"/>
                </a:ext>
              </a:extLst>
            </a:blip>
            <a:stretch>
              <a:fillRect/>
            </a:stretch>
          </p:blipFill>
          <p:spPr>
            <a:xfrm>
              <a:off x="4644008" y="100532"/>
              <a:ext cx="850553" cy="1180812"/>
            </a:xfrm>
            <a:prstGeom prst="rect">
              <a:avLst/>
            </a:prstGeom>
          </p:spPr>
        </p:pic>
        <p:pic>
          <p:nvPicPr>
            <p:cNvPr id="16" name="図 15"/>
            <p:cNvPicPr>
              <a:picLocks noChangeAspect="1"/>
            </p:cNvPicPr>
            <p:nvPr userDrawn="1"/>
          </p:nvPicPr>
          <p:blipFill>
            <a:blip r:embed="rId9" cstate="print">
              <a:lum bright="70000" contrast="-70000"/>
              <a:extLst>
                <a:ext uri="{28A0092B-C50C-407E-A947-70E740481C1C}">
                  <a14:useLocalDpi xmlns:a14="http://schemas.microsoft.com/office/drawing/2010/main" val="0"/>
                </a:ext>
              </a:extLst>
            </a:blip>
            <a:stretch>
              <a:fillRect/>
            </a:stretch>
          </p:blipFill>
          <p:spPr>
            <a:xfrm>
              <a:off x="6804248" y="172670"/>
              <a:ext cx="737771" cy="1108673"/>
            </a:xfrm>
            <a:prstGeom prst="rect">
              <a:avLst/>
            </a:prstGeom>
          </p:spPr>
        </p:pic>
        <p:pic>
          <p:nvPicPr>
            <p:cNvPr id="17" name="図 16"/>
            <p:cNvPicPr>
              <a:picLocks noChangeAspect="1"/>
            </p:cNvPicPr>
            <p:nvPr userDrawn="1"/>
          </p:nvPicPr>
          <p:blipFill>
            <a:blip r:embed="rId10" cstate="print">
              <a:lum bright="70000" contrast="-70000"/>
              <a:extLst>
                <a:ext uri="{28A0092B-C50C-407E-A947-70E740481C1C}">
                  <a14:useLocalDpi xmlns:a14="http://schemas.microsoft.com/office/drawing/2010/main" val="0"/>
                </a:ext>
              </a:extLst>
            </a:blip>
            <a:stretch>
              <a:fillRect/>
            </a:stretch>
          </p:blipFill>
          <p:spPr>
            <a:xfrm>
              <a:off x="2617535" y="206213"/>
              <a:ext cx="802337" cy="1075131"/>
            </a:xfrm>
            <a:prstGeom prst="rect">
              <a:avLst/>
            </a:prstGeom>
          </p:spPr>
        </p:pic>
        <p:pic>
          <p:nvPicPr>
            <p:cNvPr id="18" name="図 17"/>
            <p:cNvPicPr>
              <a:picLocks noChangeAspect="1"/>
            </p:cNvPicPr>
            <p:nvPr userDrawn="1"/>
          </p:nvPicPr>
          <p:blipFill>
            <a:blip r:embed="rId11" cstate="print">
              <a:lum bright="70000" contrast="-70000"/>
              <a:extLst>
                <a:ext uri="{28A0092B-C50C-407E-A947-70E740481C1C}">
                  <a14:useLocalDpi xmlns:a14="http://schemas.microsoft.com/office/drawing/2010/main" val="0"/>
                </a:ext>
              </a:extLst>
            </a:blip>
            <a:stretch>
              <a:fillRect/>
            </a:stretch>
          </p:blipFill>
          <p:spPr>
            <a:xfrm>
              <a:off x="1691680" y="167336"/>
              <a:ext cx="962614" cy="1101424"/>
            </a:xfrm>
            <a:prstGeom prst="rect">
              <a:avLst/>
            </a:prstGeom>
          </p:spPr>
        </p:pic>
      </p:gr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9F70420F-E8E8-461B-A43E-2274BC4F5758}" type="datetime1">
              <a:rPr kumimoji="1" lang="ja-JP" altLang="en-US" smtClean="0"/>
              <a:t>2014/2/7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82F50B77-D61C-4CB8-9631-C68539A3EE92}" type="slidenum">
              <a:rPr kumimoji="1" lang="ja-JP" altLang="en-US" smtClean="0"/>
              <a:pPr/>
              <a:t>‹#›</a:t>
            </a:fld>
            <a:endParaRPr kumimoji="1" lang="ja-JP" altLang="en-US"/>
          </a:p>
        </p:txBody>
      </p:sp>
      <p:sp>
        <p:nvSpPr>
          <p:cNvPr id="19" name="タイトル 1"/>
          <p:cNvSpPr>
            <a:spLocks noGrp="1"/>
          </p:cNvSpPr>
          <p:nvPr>
            <p:ph type="title"/>
          </p:nvPr>
        </p:nvSpPr>
        <p:spPr>
          <a:xfrm>
            <a:off x="86816" y="-99392"/>
            <a:ext cx="8229600" cy="1143000"/>
          </a:xfrm>
        </p:spPr>
        <p:txBody>
          <a:bodyPr/>
          <a:lstStyle>
            <a:lvl1pPr algn="l">
              <a:defRPr/>
            </a:lvl1pPr>
          </a:lstStyle>
          <a:p>
            <a:r>
              <a:rPr kumimoji="1" lang="ja-JP" altLang="en-US" smtClean="0"/>
              <a:t>マスター タイトルの書式設定</a:t>
            </a:r>
            <a:endParaRPr kumimoji="1" lang="ja-JP" altLang="en-US"/>
          </a:p>
        </p:txBody>
      </p:sp>
    </p:spTree>
    <p:extLst>
      <p:ext uri="{BB962C8B-B14F-4D97-AF65-F5344CB8AC3E}">
        <p14:creationId xmlns:p14="http://schemas.microsoft.com/office/powerpoint/2010/main" val="31680934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較">
    <p:spTree>
      <p:nvGrpSpPr>
        <p:cNvPr id="1" name=""/>
        <p:cNvGrpSpPr/>
        <p:nvPr/>
      </p:nvGrpSpPr>
      <p:grpSpPr>
        <a:xfrm>
          <a:off x="0" y="0"/>
          <a:ext cx="0" cy="0"/>
          <a:chOff x="0" y="0"/>
          <a:chExt cx="0" cy="0"/>
        </a:xfrm>
      </p:grpSpPr>
      <p:grpSp>
        <p:nvGrpSpPr>
          <p:cNvPr id="10" name="グループ化 9"/>
          <p:cNvGrpSpPr/>
          <p:nvPr userDrawn="1"/>
        </p:nvGrpSpPr>
        <p:grpSpPr>
          <a:xfrm>
            <a:off x="0" y="-243408"/>
            <a:ext cx="9163825" cy="1180812"/>
            <a:chOff x="16687" y="100532"/>
            <a:chExt cx="9163825" cy="1180812"/>
          </a:xfrm>
        </p:grpSpPr>
        <p:pic>
          <p:nvPicPr>
            <p:cNvPr id="11" name="図 10"/>
            <p:cNvPicPr>
              <a:picLocks noChangeAspect="1"/>
            </p:cNvPicPr>
            <p:nvPr userDrawn="1"/>
          </p:nvPicPr>
          <p:blipFill>
            <a:blip r:embed="rId2" cstate="print">
              <a:lum bright="70000" contrast="-70000"/>
              <a:extLst>
                <a:ext uri="{28A0092B-C50C-407E-A947-70E740481C1C}">
                  <a14:useLocalDpi xmlns:a14="http://schemas.microsoft.com/office/drawing/2010/main" val="0"/>
                </a:ext>
              </a:extLst>
            </a:blip>
            <a:stretch>
              <a:fillRect/>
            </a:stretch>
          </p:blipFill>
          <p:spPr>
            <a:xfrm>
              <a:off x="683568" y="354360"/>
              <a:ext cx="1252538" cy="914400"/>
            </a:xfrm>
            <a:prstGeom prst="rect">
              <a:avLst/>
            </a:prstGeom>
          </p:spPr>
        </p:pic>
        <p:pic>
          <p:nvPicPr>
            <p:cNvPr id="12" name="図 11"/>
            <p:cNvPicPr>
              <a:picLocks noChangeAspect="1"/>
            </p:cNvPicPr>
            <p:nvPr userDrawn="1"/>
          </p:nvPicPr>
          <p:blipFill>
            <a:blip r:embed="rId3" cstate="print">
              <a:lum bright="70000" contrast="-70000"/>
              <a:extLst>
                <a:ext uri="{28A0092B-C50C-407E-A947-70E740481C1C}">
                  <a14:useLocalDpi xmlns:a14="http://schemas.microsoft.com/office/drawing/2010/main" val="0"/>
                </a:ext>
              </a:extLst>
            </a:blip>
            <a:stretch>
              <a:fillRect/>
            </a:stretch>
          </p:blipFill>
          <p:spPr>
            <a:xfrm>
              <a:off x="3275856" y="301387"/>
              <a:ext cx="1453703" cy="967373"/>
            </a:xfrm>
            <a:prstGeom prst="rect">
              <a:avLst/>
            </a:prstGeom>
          </p:spPr>
        </p:pic>
        <p:pic>
          <p:nvPicPr>
            <p:cNvPr id="13" name="図 12"/>
            <p:cNvPicPr>
              <a:picLocks noChangeAspect="1"/>
            </p:cNvPicPr>
            <p:nvPr userDrawn="1"/>
          </p:nvPicPr>
          <p:blipFill>
            <a:blip r:embed="rId4" cstate="print">
              <a:lum bright="70000" contrast="-70000"/>
              <a:extLst>
                <a:ext uri="{28A0092B-C50C-407E-A947-70E740481C1C}">
                  <a14:useLocalDpi xmlns:a14="http://schemas.microsoft.com/office/drawing/2010/main" val="0"/>
                </a:ext>
              </a:extLst>
            </a:blip>
            <a:stretch>
              <a:fillRect/>
            </a:stretch>
          </p:blipFill>
          <p:spPr>
            <a:xfrm>
              <a:off x="5292080" y="240491"/>
              <a:ext cx="1541003" cy="1028269"/>
            </a:xfrm>
            <a:prstGeom prst="rect">
              <a:avLst/>
            </a:prstGeom>
          </p:spPr>
        </p:pic>
        <p:pic>
          <p:nvPicPr>
            <p:cNvPr id="14" name="図 13"/>
            <p:cNvPicPr>
              <a:picLocks noChangeAspect="1"/>
            </p:cNvPicPr>
            <p:nvPr userDrawn="1"/>
          </p:nvPicPr>
          <p:blipFill>
            <a:blip r:embed="rId5" cstate="print">
              <a:lum bright="70000" contrast="-70000"/>
              <a:extLst>
                <a:ext uri="{28A0092B-C50C-407E-A947-70E740481C1C}">
                  <a14:useLocalDpi xmlns:a14="http://schemas.microsoft.com/office/drawing/2010/main" val="0"/>
                </a:ext>
              </a:extLst>
            </a:blip>
            <a:stretch>
              <a:fillRect/>
            </a:stretch>
          </p:blipFill>
          <p:spPr>
            <a:xfrm>
              <a:off x="16687" y="188640"/>
              <a:ext cx="882905" cy="1092704"/>
            </a:xfrm>
            <a:prstGeom prst="rect">
              <a:avLst/>
            </a:prstGeom>
          </p:spPr>
        </p:pic>
        <p:pic>
          <p:nvPicPr>
            <p:cNvPr id="15" name="図 14"/>
            <p:cNvPicPr>
              <a:picLocks noChangeAspect="1"/>
            </p:cNvPicPr>
            <p:nvPr userDrawn="1"/>
          </p:nvPicPr>
          <p:blipFill>
            <a:blip r:embed="rId6" cstate="print">
              <a:lum bright="70000" contrast="-70000"/>
              <a:extLst>
                <a:ext uri="{28A0092B-C50C-407E-A947-70E740481C1C}">
                  <a14:useLocalDpi xmlns:a14="http://schemas.microsoft.com/office/drawing/2010/main" val="0"/>
                </a:ext>
              </a:extLst>
            </a:blip>
            <a:stretch>
              <a:fillRect/>
            </a:stretch>
          </p:blipFill>
          <p:spPr>
            <a:xfrm>
              <a:off x="7452320" y="388180"/>
              <a:ext cx="1174106" cy="880580"/>
            </a:xfrm>
            <a:prstGeom prst="rect">
              <a:avLst/>
            </a:prstGeom>
          </p:spPr>
        </p:pic>
        <p:pic>
          <p:nvPicPr>
            <p:cNvPr id="16" name="図 15"/>
            <p:cNvPicPr>
              <a:picLocks noChangeAspect="1"/>
            </p:cNvPicPr>
            <p:nvPr userDrawn="1"/>
          </p:nvPicPr>
          <p:blipFill>
            <a:blip r:embed="rId7" cstate="print">
              <a:lum bright="70000" contrast="-70000"/>
              <a:extLst>
                <a:ext uri="{28A0092B-C50C-407E-A947-70E740481C1C}">
                  <a14:useLocalDpi xmlns:a14="http://schemas.microsoft.com/office/drawing/2010/main" val="0"/>
                </a:ext>
              </a:extLst>
            </a:blip>
            <a:stretch>
              <a:fillRect/>
            </a:stretch>
          </p:blipFill>
          <p:spPr>
            <a:xfrm>
              <a:off x="8361247" y="306600"/>
              <a:ext cx="819265" cy="962160"/>
            </a:xfrm>
            <a:prstGeom prst="rect">
              <a:avLst/>
            </a:prstGeom>
          </p:spPr>
        </p:pic>
        <p:pic>
          <p:nvPicPr>
            <p:cNvPr id="17" name="図 16"/>
            <p:cNvPicPr>
              <a:picLocks noChangeAspect="1"/>
            </p:cNvPicPr>
            <p:nvPr userDrawn="1"/>
          </p:nvPicPr>
          <p:blipFill>
            <a:blip r:embed="rId8" cstate="print">
              <a:lum bright="70000" contrast="-70000"/>
              <a:extLst>
                <a:ext uri="{28A0092B-C50C-407E-A947-70E740481C1C}">
                  <a14:useLocalDpi xmlns:a14="http://schemas.microsoft.com/office/drawing/2010/main" val="0"/>
                </a:ext>
              </a:extLst>
            </a:blip>
            <a:stretch>
              <a:fillRect/>
            </a:stretch>
          </p:blipFill>
          <p:spPr>
            <a:xfrm>
              <a:off x="4644008" y="100532"/>
              <a:ext cx="850553" cy="1180812"/>
            </a:xfrm>
            <a:prstGeom prst="rect">
              <a:avLst/>
            </a:prstGeom>
          </p:spPr>
        </p:pic>
        <p:pic>
          <p:nvPicPr>
            <p:cNvPr id="18" name="図 17"/>
            <p:cNvPicPr>
              <a:picLocks noChangeAspect="1"/>
            </p:cNvPicPr>
            <p:nvPr userDrawn="1"/>
          </p:nvPicPr>
          <p:blipFill>
            <a:blip r:embed="rId9" cstate="print">
              <a:lum bright="70000" contrast="-70000"/>
              <a:extLst>
                <a:ext uri="{28A0092B-C50C-407E-A947-70E740481C1C}">
                  <a14:useLocalDpi xmlns:a14="http://schemas.microsoft.com/office/drawing/2010/main" val="0"/>
                </a:ext>
              </a:extLst>
            </a:blip>
            <a:stretch>
              <a:fillRect/>
            </a:stretch>
          </p:blipFill>
          <p:spPr>
            <a:xfrm>
              <a:off x="6804248" y="172670"/>
              <a:ext cx="737771" cy="1108673"/>
            </a:xfrm>
            <a:prstGeom prst="rect">
              <a:avLst/>
            </a:prstGeom>
          </p:spPr>
        </p:pic>
        <p:pic>
          <p:nvPicPr>
            <p:cNvPr id="19" name="図 18"/>
            <p:cNvPicPr>
              <a:picLocks noChangeAspect="1"/>
            </p:cNvPicPr>
            <p:nvPr userDrawn="1"/>
          </p:nvPicPr>
          <p:blipFill>
            <a:blip r:embed="rId10" cstate="print">
              <a:lum bright="70000" contrast="-70000"/>
              <a:extLst>
                <a:ext uri="{28A0092B-C50C-407E-A947-70E740481C1C}">
                  <a14:useLocalDpi xmlns:a14="http://schemas.microsoft.com/office/drawing/2010/main" val="0"/>
                </a:ext>
              </a:extLst>
            </a:blip>
            <a:stretch>
              <a:fillRect/>
            </a:stretch>
          </p:blipFill>
          <p:spPr>
            <a:xfrm>
              <a:off x="2617535" y="206213"/>
              <a:ext cx="802337" cy="1075131"/>
            </a:xfrm>
            <a:prstGeom prst="rect">
              <a:avLst/>
            </a:prstGeom>
          </p:spPr>
        </p:pic>
        <p:pic>
          <p:nvPicPr>
            <p:cNvPr id="20" name="図 19"/>
            <p:cNvPicPr>
              <a:picLocks noChangeAspect="1"/>
            </p:cNvPicPr>
            <p:nvPr userDrawn="1"/>
          </p:nvPicPr>
          <p:blipFill>
            <a:blip r:embed="rId11" cstate="print">
              <a:lum bright="70000" contrast="-70000"/>
              <a:extLst>
                <a:ext uri="{28A0092B-C50C-407E-A947-70E740481C1C}">
                  <a14:useLocalDpi xmlns:a14="http://schemas.microsoft.com/office/drawing/2010/main" val="0"/>
                </a:ext>
              </a:extLst>
            </a:blip>
            <a:stretch>
              <a:fillRect/>
            </a:stretch>
          </p:blipFill>
          <p:spPr>
            <a:xfrm>
              <a:off x="1691680" y="167336"/>
              <a:ext cx="962614" cy="1101424"/>
            </a:xfrm>
            <a:prstGeom prst="rect">
              <a:avLst/>
            </a:prstGeom>
          </p:spPr>
        </p:pic>
      </p:gr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055F1912-6342-4E5C-BA6C-DA16875BDE51}" type="datetime1">
              <a:rPr kumimoji="1" lang="ja-JP" altLang="en-US" smtClean="0"/>
              <a:t>2014/2/7</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82F50B77-D61C-4CB8-9631-C68539A3EE92}" type="slidenum">
              <a:rPr kumimoji="1" lang="ja-JP" altLang="en-US" smtClean="0"/>
              <a:pPr/>
              <a:t>‹#›</a:t>
            </a:fld>
            <a:endParaRPr kumimoji="1" lang="ja-JP" altLang="en-US"/>
          </a:p>
        </p:txBody>
      </p:sp>
      <p:sp>
        <p:nvSpPr>
          <p:cNvPr id="21" name="タイトル 1"/>
          <p:cNvSpPr>
            <a:spLocks noGrp="1"/>
          </p:cNvSpPr>
          <p:nvPr>
            <p:ph type="title"/>
          </p:nvPr>
        </p:nvSpPr>
        <p:spPr>
          <a:xfrm>
            <a:off x="86816" y="-99392"/>
            <a:ext cx="8229600" cy="1143000"/>
          </a:xfrm>
        </p:spPr>
        <p:txBody>
          <a:bodyPr/>
          <a:lstStyle>
            <a:lvl1pPr algn="l">
              <a:defRPr/>
            </a:lvl1pPr>
          </a:lstStyle>
          <a:p>
            <a:r>
              <a:rPr kumimoji="1" lang="ja-JP" altLang="en-US" smtClean="0"/>
              <a:t>マスター タイトルの書式設定</a:t>
            </a:r>
            <a:endParaRPr kumimoji="1" lang="ja-JP" altLang="en-US"/>
          </a:p>
        </p:txBody>
      </p:sp>
    </p:spTree>
    <p:extLst>
      <p:ext uri="{BB962C8B-B14F-4D97-AF65-F5344CB8AC3E}">
        <p14:creationId xmlns:p14="http://schemas.microsoft.com/office/powerpoint/2010/main" val="304149375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タイトルのみ">
    <p:spTree>
      <p:nvGrpSpPr>
        <p:cNvPr id="1" name=""/>
        <p:cNvGrpSpPr/>
        <p:nvPr/>
      </p:nvGrpSpPr>
      <p:grpSpPr>
        <a:xfrm>
          <a:off x="0" y="0"/>
          <a:ext cx="0" cy="0"/>
          <a:chOff x="0" y="0"/>
          <a:chExt cx="0" cy="0"/>
        </a:xfrm>
      </p:grpSpPr>
      <p:grpSp>
        <p:nvGrpSpPr>
          <p:cNvPr id="6" name="グループ化 5"/>
          <p:cNvGrpSpPr/>
          <p:nvPr userDrawn="1"/>
        </p:nvGrpSpPr>
        <p:grpSpPr>
          <a:xfrm>
            <a:off x="0" y="-243408"/>
            <a:ext cx="9163825" cy="1180812"/>
            <a:chOff x="16687" y="100532"/>
            <a:chExt cx="9163825" cy="1180812"/>
          </a:xfrm>
        </p:grpSpPr>
        <p:pic>
          <p:nvPicPr>
            <p:cNvPr id="7" name="図 6"/>
            <p:cNvPicPr>
              <a:picLocks noChangeAspect="1"/>
            </p:cNvPicPr>
            <p:nvPr userDrawn="1"/>
          </p:nvPicPr>
          <p:blipFill>
            <a:blip r:embed="rId2" cstate="print">
              <a:lum bright="70000" contrast="-70000"/>
              <a:extLst>
                <a:ext uri="{28A0092B-C50C-407E-A947-70E740481C1C}">
                  <a14:useLocalDpi xmlns:a14="http://schemas.microsoft.com/office/drawing/2010/main" val="0"/>
                </a:ext>
              </a:extLst>
            </a:blip>
            <a:stretch>
              <a:fillRect/>
            </a:stretch>
          </p:blipFill>
          <p:spPr>
            <a:xfrm>
              <a:off x="683568" y="354360"/>
              <a:ext cx="1252538" cy="914400"/>
            </a:xfrm>
            <a:prstGeom prst="rect">
              <a:avLst/>
            </a:prstGeom>
          </p:spPr>
        </p:pic>
        <p:pic>
          <p:nvPicPr>
            <p:cNvPr id="8" name="図 7"/>
            <p:cNvPicPr>
              <a:picLocks noChangeAspect="1"/>
            </p:cNvPicPr>
            <p:nvPr userDrawn="1"/>
          </p:nvPicPr>
          <p:blipFill>
            <a:blip r:embed="rId3" cstate="print">
              <a:lum bright="70000" contrast="-70000"/>
              <a:extLst>
                <a:ext uri="{28A0092B-C50C-407E-A947-70E740481C1C}">
                  <a14:useLocalDpi xmlns:a14="http://schemas.microsoft.com/office/drawing/2010/main" val="0"/>
                </a:ext>
              </a:extLst>
            </a:blip>
            <a:stretch>
              <a:fillRect/>
            </a:stretch>
          </p:blipFill>
          <p:spPr>
            <a:xfrm>
              <a:off x="3275856" y="301387"/>
              <a:ext cx="1453703" cy="967373"/>
            </a:xfrm>
            <a:prstGeom prst="rect">
              <a:avLst/>
            </a:prstGeom>
          </p:spPr>
        </p:pic>
        <p:pic>
          <p:nvPicPr>
            <p:cNvPr id="9" name="図 8"/>
            <p:cNvPicPr>
              <a:picLocks noChangeAspect="1"/>
            </p:cNvPicPr>
            <p:nvPr userDrawn="1"/>
          </p:nvPicPr>
          <p:blipFill>
            <a:blip r:embed="rId4" cstate="print">
              <a:lum bright="70000" contrast="-70000"/>
              <a:extLst>
                <a:ext uri="{28A0092B-C50C-407E-A947-70E740481C1C}">
                  <a14:useLocalDpi xmlns:a14="http://schemas.microsoft.com/office/drawing/2010/main" val="0"/>
                </a:ext>
              </a:extLst>
            </a:blip>
            <a:stretch>
              <a:fillRect/>
            </a:stretch>
          </p:blipFill>
          <p:spPr>
            <a:xfrm>
              <a:off x="5292080" y="240491"/>
              <a:ext cx="1541003" cy="1028269"/>
            </a:xfrm>
            <a:prstGeom prst="rect">
              <a:avLst/>
            </a:prstGeom>
          </p:spPr>
        </p:pic>
        <p:pic>
          <p:nvPicPr>
            <p:cNvPr id="10" name="図 9"/>
            <p:cNvPicPr>
              <a:picLocks noChangeAspect="1"/>
            </p:cNvPicPr>
            <p:nvPr userDrawn="1"/>
          </p:nvPicPr>
          <p:blipFill>
            <a:blip r:embed="rId5" cstate="print">
              <a:lum bright="70000" contrast="-70000"/>
              <a:extLst>
                <a:ext uri="{28A0092B-C50C-407E-A947-70E740481C1C}">
                  <a14:useLocalDpi xmlns:a14="http://schemas.microsoft.com/office/drawing/2010/main" val="0"/>
                </a:ext>
              </a:extLst>
            </a:blip>
            <a:stretch>
              <a:fillRect/>
            </a:stretch>
          </p:blipFill>
          <p:spPr>
            <a:xfrm>
              <a:off x="16687" y="188640"/>
              <a:ext cx="882905" cy="1092704"/>
            </a:xfrm>
            <a:prstGeom prst="rect">
              <a:avLst/>
            </a:prstGeom>
          </p:spPr>
        </p:pic>
        <p:pic>
          <p:nvPicPr>
            <p:cNvPr id="11" name="図 10"/>
            <p:cNvPicPr>
              <a:picLocks noChangeAspect="1"/>
            </p:cNvPicPr>
            <p:nvPr userDrawn="1"/>
          </p:nvPicPr>
          <p:blipFill>
            <a:blip r:embed="rId6" cstate="print">
              <a:lum bright="70000" contrast="-70000"/>
              <a:extLst>
                <a:ext uri="{28A0092B-C50C-407E-A947-70E740481C1C}">
                  <a14:useLocalDpi xmlns:a14="http://schemas.microsoft.com/office/drawing/2010/main" val="0"/>
                </a:ext>
              </a:extLst>
            </a:blip>
            <a:stretch>
              <a:fillRect/>
            </a:stretch>
          </p:blipFill>
          <p:spPr>
            <a:xfrm>
              <a:off x="7452320" y="388180"/>
              <a:ext cx="1174106" cy="880580"/>
            </a:xfrm>
            <a:prstGeom prst="rect">
              <a:avLst/>
            </a:prstGeom>
          </p:spPr>
        </p:pic>
        <p:pic>
          <p:nvPicPr>
            <p:cNvPr id="12" name="図 11"/>
            <p:cNvPicPr>
              <a:picLocks noChangeAspect="1"/>
            </p:cNvPicPr>
            <p:nvPr userDrawn="1"/>
          </p:nvPicPr>
          <p:blipFill>
            <a:blip r:embed="rId7" cstate="print">
              <a:lum bright="70000" contrast="-70000"/>
              <a:extLst>
                <a:ext uri="{28A0092B-C50C-407E-A947-70E740481C1C}">
                  <a14:useLocalDpi xmlns:a14="http://schemas.microsoft.com/office/drawing/2010/main" val="0"/>
                </a:ext>
              </a:extLst>
            </a:blip>
            <a:stretch>
              <a:fillRect/>
            </a:stretch>
          </p:blipFill>
          <p:spPr>
            <a:xfrm>
              <a:off x="8361247" y="306600"/>
              <a:ext cx="819265" cy="962160"/>
            </a:xfrm>
            <a:prstGeom prst="rect">
              <a:avLst/>
            </a:prstGeom>
          </p:spPr>
        </p:pic>
        <p:pic>
          <p:nvPicPr>
            <p:cNvPr id="13" name="図 12"/>
            <p:cNvPicPr>
              <a:picLocks noChangeAspect="1"/>
            </p:cNvPicPr>
            <p:nvPr userDrawn="1"/>
          </p:nvPicPr>
          <p:blipFill>
            <a:blip r:embed="rId8" cstate="print">
              <a:lum bright="70000" contrast="-70000"/>
              <a:extLst>
                <a:ext uri="{28A0092B-C50C-407E-A947-70E740481C1C}">
                  <a14:useLocalDpi xmlns:a14="http://schemas.microsoft.com/office/drawing/2010/main" val="0"/>
                </a:ext>
              </a:extLst>
            </a:blip>
            <a:stretch>
              <a:fillRect/>
            </a:stretch>
          </p:blipFill>
          <p:spPr>
            <a:xfrm>
              <a:off x="4644008" y="100532"/>
              <a:ext cx="850553" cy="1180812"/>
            </a:xfrm>
            <a:prstGeom prst="rect">
              <a:avLst/>
            </a:prstGeom>
          </p:spPr>
        </p:pic>
        <p:pic>
          <p:nvPicPr>
            <p:cNvPr id="14" name="図 13"/>
            <p:cNvPicPr>
              <a:picLocks noChangeAspect="1"/>
            </p:cNvPicPr>
            <p:nvPr userDrawn="1"/>
          </p:nvPicPr>
          <p:blipFill>
            <a:blip r:embed="rId9" cstate="print">
              <a:lum bright="70000" contrast="-70000"/>
              <a:extLst>
                <a:ext uri="{28A0092B-C50C-407E-A947-70E740481C1C}">
                  <a14:useLocalDpi xmlns:a14="http://schemas.microsoft.com/office/drawing/2010/main" val="0"/>
                </a:ext>
              </a:extLst>
            </a:blip>
            <a:stretch>
              <a:fillRect/>
            </a:stretch>
          </p:blipFill>
          <p:spPr>
            <a:xfrm>
              <a:off x="6804248" y="172670"/>
              <a:ext cx="737771" cy="1108673"/>
            </a:xfrm>
            <a:prstGeom prst="rect">
              <a:avLst/>
            </a:prstGeom>
          </p:spPr>
        </p:pic>
        <p:pic>
          <p:nvPicPr>
            <p:cNvPr id="15" name="図 14"/>
            <p:cNvPicPr>
              <a:picLocks noChangeAspect="1"/>
            </p:cNvPicPr>
            <p:nvPr userDrawn="1"/>
          </p:nvPicPr>
          <p:blipFill>
            <a:blip r:embed="rId10" cstate="print">
              <a:lum bright="70000" contrast="-70000"/>
              <a:extLst>
                <a:ext uri="{28A0092B-C50C-407E-A947-70E740481C1C}">
                  <a14:useLocalDpi xmlns:a14="http://schemas.microsoft.com/office/drawing/2010/main" val="0"/>
                </a:ext>
              </a:extLst>
            </a:blip>
            <a:stretch>
              <a:fillRect/>
            </a:stretch>
          </p:blipFill>
          <p:spPr>
            <a:xfrm>
              <a:off x="2617535" y="206213"/>
              <a:ext cx="802337" cy="1075131"/>
            </a:xfrm>
            <a:prstGeom prst="rect">
              <a:avLst/>
            </a:prstGeom>
          </p:spPr>
        </p:pic>
        <p:pic>
          <p:nvPicPr>
            <p:cNvPr id="16" name="図 15"/>
            <p:cNvPicPr>
              <a:picLocks noChangeAspect="1"/>
            </p:cNvPicPr>
            <p:nvPr userDrawn="1"/>
          </p:nvPicPr>
          <p:blipFill>
            <a:blip r:embed="rId11" cstate="print">
              <a:lum bright="70000" contrast="-70000"/>
              <a:extLst>
                <a:ext uri="{28A0092B-C50C-407E-A947-70E740481C1C}">
                  <a14:useLocalDpi xmlns:a14="http://schemas.microsoft.com/office/drawing/2010/main" val="0"/>
                </a:ext>
              </a:extLst>
            </a:blip>
            <a:stretch>
              <a:fillRect/>
            </a:stretch>
          </p:blipFill>
          <p:spPr>
            <a:xfrm>
              <a:off x="1691680" y="167336"/>
              <a:ext cx="962614" cy="1101424"/>
            </a:xfrm>
            <a:prstGeom prst="rect">
              <a:avLst/>
            </a:prstGeom>
          </p:spPr>
        </p:pic>
      </p:grpSp>
      <p:sp>
        <p:nvSpPr>
          <p:cNvPr id="3" name="日付プレースホルダー 2"/>
          <p:cNvSpPr>
            <a:spLocks noGrp="1"/>
          </p:cNvSpPr>
          <p:nvPr>
            <p:ph type="dt" sz="half" idx="10"/>
          </p:nvPr>
        </p:nvSpPr>
        <p:spPr/>
        <p:txBody>
          <a:bodyPr/>
          <a:lstStyle/>
          <a:p>
            <a:fld id="{927C514E-F097-488E-8280-1953980618F8}" type="datetime1">
              <a:rPr kumimoji="1" lang="ja-JP" altLang="en-US" smtClean="0"/>
              <a:t>2014/2/7</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82F50B77-D61C-4CB8-9631-C68539A3EE92}" type="slidenum">
              <a:rPr kumimoji="1" lang="ja-JP" altLang="en-US" smtClean="0"/>
              <a:pPr/>
              <a:t>‹#›</a:t>
            </a:fld>
            <a:endParaRPr kumimoji="1" lang="ja-JP" altLang="en-US"/>
          </a:p>
        </p:txBody>
      </p:sp>
      <p:sp>
        <p:nvSpPr>
          <p:cNvPr id="17" name="タイトル 1"/>
          <p:cNvSpPr>
            <a:spLocks noGrp="1"/>
          </p:cNvSpPr>
          <p:nvPr>
            <p:ph type="title"/>
          </p:nvPr>
        </p:nvSpPr>
        <p:spPr>
          <a:xfrm>
            <a:off x="86816" y="-99392"/>
            <a:ext cx="8229600" cy="1143000"/>
          </a:xfrm>
        </p:spPr>
        <p:txBody>
          <a:bodyPr/>
          <a:lstStyle>
            <a:lvl1pPr algn="l">
              <a:defRPr/>
            </a:lvl1pPr>
          </a:lstStyle>
          <a:p>
            <a:r>
              <a:rPr kumimoji="1" lang="ja-JP" altLang="en-US" smtClean="0"/>
              <a:t>マスター タイトルの書式設定</a:t>
            </a:r>
            <a:endParaRPr kumimoji="1" lang="ja-JP" altLang="en-US"/>
          </a:p>
        </p:txBody>
      </p:sp>
    </p:spTree>
    <p:extLst>
      <p:ext uri="{BB962C8B-B14F-4D97-AF65-F5344CB8AC3E}">
        <p14:creationId xmlns:p14="http://schemas.microsoft.com/office/powerpoint/2010/main" val="6645348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3DEABDE1-D61C-449F-9450-A91C019A86D9}" type="datetime1">
              <a:rPr kumimoji="1" lang="ja-JP" altLang="en-US" smtClean="0"/>
              <a:t>2014/2/7</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82F50B77-D61C-4CB8-9631-C68539A3EE92}" type="slidenum">
              <a:rPr kumimoji="1" lang="ja-JP" altLang="en-US" smtClean="0"/>
              <a:pPr/>
              <a:t>‹#›</a:t>
            </a:fld>
            <a:endParaRPr kumimoji="1" lang="ja-JP" altLang="en-US"/>
          </a:p>
        </p:txBody>
      </p:sp>
    </p:spTree>
    <p:extLst>
      <p:ext uri="{BB962C8B-B14F-4D97-AF65-F5344CB8AC3E}">
        <p14:creationId xmlns:p14="http://schemas.microsoft.com/office/powerpoint/2010/main" val="4216128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6EE724CF-9690-4716-8B3E-2FA8C735E66C}" type="datetime1">
              <a:rPr kumimoji="1" lang="ja-JP" altLang="en-US" smtClean="0"/>
              <a:t>2014/2/7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82F50B77-D61C-4CB8-9631-C68539A3EE92}" type="slidenum">
              <a:rPr kumimoji="1" lang="ja-JP" altLang="en-US" smtClean="0"/>
              <a:pPr/>
              <a:t>‹#›</a:t>
            </a:fld>
            <a:endParaRPr kumimoji="1" lang="ja-JP" altLang="en-US"/>
          </a:p>
        </p:txBody>
      </p:sp>
    </p:spTree>
    <p:extLst>
      <p:ext uri="{BB962C8B-B14F-4D97-AF65-F5344CB8AC3E}">
        <p14:creationId xmlns:p14="http://schemas.microsoft.com/office/powerpoint/2010/main" val="23481599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251BD156-B67D-4881-9CF5-5770241B1A13}" type="datetime1">
              <a:rPr kumimoji="1" lang="ja-JP" altLang="en-US" smtClean="0"/>
              <a:t>2014/2/7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82F50B77-D61C-4CB8-9631-C68539A3EE92}" type="slidenum">
              <a:rPr kumimoji="1" lang="ja-JP" altLang="en-US" smtClean="0"/>
              <a:pPr/>
              <a:t>‹#›</a:t>
            </a:fld>
            <a:endParaRPr kumimoji="1" lang="ja-JP" altLang="en-US"/>
          </a:p>
        </p:txBody>
      </p:sp>
    </p:spTree>
    <p:extLst>
      <p:ext uri="{BB962C8B-B14F-4D97-AF65-F5344CB8AC3E}">
        <p14:creationId xmlns:p14="http://schemas.microsoft.com/office/powerpoint/2010/main" val="388628301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A54CF7-5C93-4327-A899-5DF4CFB22C95}" type="datetime1">
              <a:rPr kumimoji="1" lang="ja-JP" altLang="en-US" smtClean="0"/>
              <a:t>2014/2/7</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F50B77-D61C-4CB8-9631-C68539A3EE92}" type="slidenum">
              <a:rPr kumimoji="1" lang="ja-JP" altLang="en-US" smtClean="0"/>
              <a:pPr/>
              <a:t>‹#›</a:t>
            </a:fld>
            <a:endParaRPr kumimoji="1" lang="ja-JP" altLang="en-US"/>
          </a:p>
        </p:txBody>
      </p:sp>
    </p:spTree>
    <p:extLst>
      <p:ext uri="{BB962C8B-B14F-4D97-AF65-F5344CB8AC3E}">
        <p14:creationId xmlns:p14="http://schemas.microsoft.com/office/powerpoint/2010/main" val="38789487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jpeg"/><Relationship Id="rId18" Type="http://schemas.openxmlformats.org/officeDocument/2006/relationships/image" Target="../media/image19.jpeg"/><Relationship Id="rId26" Type="http://schemas.openxmlformats.org/officeDocument/2006/relationships/image" Target="../media/image27.jpeg"/><Relationship Id="rId3" Type="http://schemas.openxmlformats.org/officeDocument/2006/relationships/image" Target="../media/image12.jpeg"/><Relationship Id="rId21" Type="http://schemas.openxmlformats.org/officeDocument/2006/relationships/image" Target="../media/image22.jpeg"/><Relationship Id="rId7" Type="http://schemas.openxmlformats.org/officeDocument/2006/relationships/image" Target="../media/image14.jpeg"/><Relationship Id="rId12" Type="http://schemas.openxmlformats.org/officeDocument/2006/relationships/image" Target="../media/image1.jpeg"/><Relationship Id="rId17" Type="http://schemas.openxmlformats.org/officeDocument/2006/relationships/image" Target="../media/image7.jpeg"/><Relationship Id="rId25" Type="http://schemas.openxmlformats.org/officeDocument/2006/relationships/image" Target="../media/image26.jpeg"/><Relationship Id="rId33" Type="http://schemas.openxmlformats.org/officeDocument/2006/relationships/image" Target="../media/image8.jpeg"/><Relationship Id="rId2" Type="http://schemas.openxmlformats.org/officeDocument/2006/relationships/image" Target="../media/image11.jpeg"/><Relationship Id="rId16" Type="http://schemas.openxmlformats.org/officeDocument/2006/relationships/image" Target="../media/image6.png"/><Relationship Id="rId20" Type="http://schemas.openxmlformats.org/officeDocument/2006/relationships/image" Target="../media/image21.jpeg"/><Relationship Id="rId29" Type="http://schemas.openxmlformats.org/officeDocument/2006/relationships/image" Target="../media/image30.png"/><Relationship Id="rId1" Type="http://schemas.openxmlformats.org/officeDocument/2006/relationships/slideLayout" Target="../slideLayouts/slideLayout1.xml"/><Relationship Id="rId6" Type="http://schemas.openxmlformats.org/officeDocument/2006/relationships/image" Target="../media/image10.png"/><Relationship Id="rId11" Type="http://schemas.openxmlformats.org/officeDocument/2006/relationships/image" Target="../media/image18.jpeg"/><Relationship Id="rId24" Type="http://schemas.openxmlformats.org/officeDocument/2006/relationships/image" Target="../media/image25.jpeg"/><Relationship Id="rId32" Type="http://schemas.openxmlformats.org/officeDocument/2006/relationships/image" Target="../media/image3.jpeg"/><Relationship Id="rId5" Type="http://schemas.openxmlformats.org/officeDocument/2006/relationships/image" Target="../media/image9.jpeg"/><Relationship Id="rId15" Type="http://schemas.openxmlformats.org/officeDocument/2006/relationships/image" Target="../media/image5.jpeg"/><Relationship Id="rId23" Type="http://schemas.openxmlformats.org/officeDocument/2006/relationships/image" Target="../media/image24.jpeg"/><Relationship Id="rId28" Type="http://schemas.openxmlformats.org/officeDocument/2006/relationships/image" Target="../media/image29.jpg"/><Relationship Id="rId10" Type="http://schemas.openxmlformats.org/officeDocument/2006/relationships/image" Target="../media/image17.png"/><Relationship Id="rId19" Type="http://schemas.openxmlformats.org/officeDocument/2006/relationships/image" Target="../media/image20.jpeg"/><Relationship Id="rId31" Type="http://schemas.openxmlformats.org/officeDocument/2006/relationships/image" Target="../media/image32.jpeg"/><Relationship Id="rId4" Type="http://schemas.openxmlformats.org/officeDocument/2006/relationships/image" Target="../media/image13.PNG"/><Relationship Id="rId9" Type="http://schemas.openxmlformats.org/officeDocument/2006/relationships/image" Target="../media/image16.png"/><Relationship Id="rId14" Type="http://schemas.openxmlformats.org/officeDocument/2006/relationships/image" Target="../media/image4.jpeg"/><Relationship Id="rId22" Type="http://schemas.openxmlformats.org/officeDocument/2006/relationships/image" Target="../media/image23.jpeg"/><Relationship Id="rId27" Type="http://schemas.openxmlformats.org/officeDocument/2006/relationships/image" Target="../media/image28.png"/><Relationship Id="rId30" Type="http://schemas.openxmlformats.org/officeDocument/2006/relationships/image" Target="../media/image31.PNG"/></Relationships>
</file>

<file path=ppt/slides/_rels/slide1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microsoft.com/office/2007/relationships/hdphoto" Target="../media/hdphoto5.wdp"/><Relationship Id="rId4" Type="http://schemas.openxmlformats.org/officeDocument/2006/relationships/image" Target="../media/image57.png"/></Relationships>
</file>

<file path=ppt/slides/_rels/slide11.xml.rels><?xml version="1.0" encoding="UTF-8" standalone="yes"?>
<Relationships xmlns="http://schemas.openxmlformats.org/package/2006/relationships"><Relationship Id="rId8" Type="http://schemas.openxmlformats.org/officeDocument/2006/relationships/image" Target="../media/image62.png"/><Relationship Id="rId13" Type="http://schemas.openxmlformats.org/officeDocument/2006/relationships/image" Target="../media/image65.png"/><Relationship Id="rId3" Type="http://schemas.openxmlformats.org/officeDocument/2006/relationships/image" Target="../media/image58.jpeg"/><Relationship Id="rId7" Type="http://schemas.openxmlformats.org/officeDocument/2006/relationships/image" Target="../media/image61.png"/><Relationship Id="rId12" Type="http://schemas.microsoft.com/office/2007/relationships/hdphoto" Target="../media/hdphoto8.wdp"/><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microsoft.com/office/2007/relationships/hdphoto" Target="../media/hdphoto6.wdp"/><Relationship Id="rId11" Type="http://schemas.openxmlformats.org/officeDocument/2006/relationships/image" Target="../media/image64.png"/><Relationship Id="rId5" Type="http://schemas.openxmlformats.org/officeDocument/2006/relationships/image" Target="../media/image60.png"/><Relationship Id="rId10" Type="http://schemas.microsoft.com/office/2007/relationships/hdphoto" Target="../media/hdphoto7.wdp"/><Relationship Id="rId4" Type="http://schemas.openxmlformats.org/officeDocument/2006/relationships/image" Target="../media/image59.jpeg"/><Relationship Id="rId9" Type="http://schemas.openxmlformats.org/officeDocument/2006/relationships/image" Target="../media/image63.png"/><Relationship Id="rId14" Type="http://schemas.microsoft.com/office/2007/relationships/hdphoto" Target="../media/hdphoto9.wdp"/></Relationships>
</file>

<file path=ppt/slides/_rels/slide1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microsoft.com/office/2007/relationships/hdphoto" Target="../media/hdphoto12.wdp"/><Relationship Id="rId13" Type="http://schemas.openxmlformats.org/officeDocument/2006/relationships/image" Target="../media/image73.png"/><Relationship Id="rId18" Type="http://schemas.openxmlformats.org/officeDocument/2006/relationships/image" Target="../media/image60.png"/><Relationship Id="rId3" Type="http://schemas.openxmlformats.org/officeDocument/2006/relationships/image" Target="../media/image67.png"/><Relationship Id="rId21" Type="http://schemas.microsoft.com/office/2007/relationships/hdphoto" Target="../media/hdphoto16.wdp"/><Relationship Id="rId7" Type="http://schemas.openxmlformats.org/officeDocument/2006/relationships/image" Target="../media/image69.png"/><Relationship Id="rId12" Type="http://schemas.microsoft.com/office/2007/relationships/hdphoto" Target="../media/hdphoto13.wdp"/><Relationship Id="rId17" Type="http://schemas.openxmlformats.org/officeDocument/2006/relationships/image" Target="../media/image75.png"/><Relationship Id="rId2" Type="http://schemas.openxmlformats.org/officeDocument/2006/relationships/notesSlide" Target="../notesSlides/notesSlide10.xml"/><Relationship Id="rId16" Type="http://schemas.microsoft.com/office/2007/relationships/hdphoto" Target="../media/hdphoto15.wdp"/><Relationship Id="rId20" Type="http://schemas.openxmlformats.org/officeDocument/2006/relationships/image" Target="../media/image76.png"/><Relationship Id="rId1" Type="http://schemas.openxmlformats.org/officeDocument/2006/relationships/slideLayout" Target="../slideLayouts/slideLayout2.xml"/><Relationship Id="rId6" Type="http://schemas.microsoft.com/office/2007/relationships/hdphoto" Target="../media/hdphoto11.wdp"/><Relationship Id="rId11" Type="http://schemas.openxmlformats.org/officeDocument/2006/relationships/image" Target="../media/image72.png"/><Relationship Id="rId5" Type="http://schemas.openxmlformats.org/officeDocument/2006/relationships/image" Target="../media/image68.png"/><Relationship Id="rId15" Type="http://schemas.openxmlformats.org/officeDocument/2006/relationships/image" Target="../media/image74.png"/><Relationship Id="rId23" Type="http://schemas.microsoft.com/office/2007/relationships/hdphoto" Target="../media/hdphoto17.wdp"/><Relationship Id="rId10" Type="http://schemas.openxmlformats.org/officeDocument/2006/relationships/image" Target="../media/image71.wmf"/><Relationship Id="rId19" Type="http://schemas.microsoft.com/office/2007/relationships/hdphoto" Target="../media/hdphoto6.wdp"/><Relationship Id="rId4" Type="http://schemas.microsoft.com/office/2007/relationships/hdphoto" Target="../media/hdphoto10.wdp"/><Relationship Id="rId9" Type="http://schemas.openxmlformats.org/officeDocument/2006/relationships/image" Target="../media/image70.png"/><Relationship Id="rId14" Type="http://schemas.microsoft.com/office/2007/relationships/hdphoto" Target="../media/hdphoto14.wdp"/><Relationship Id="rId22" Type="http://schemas.openxmlformats.org/officeDocument/2006/relationships/image" Target="../media/image77.png"/></Relationships>
</file>

<file path=ppt/slides/_rels/slide14.xml.rels><?xml version="1.0" encoding="UTF-8" standalone="yes"?>
<Relationships xmlns="http://schemas.openxmlformats.org/package/2006/relationships"><Relationship Id="rId8" Type="http://schemas.microsoft.com/office/2007/relationships/hdphoto" Target="../media/hdphoto12.wdp"/><Relationship Id="rId13" Type="http://schemas.microsoft.com/office/2007/relationships/hdphoto" Target="../media/hdphoto18.wdp"/><Relationship Id="rId18" Type="http://schemas.openxmlformats.org/officeDocument/2006/relationships/image" Target="../media/image74.png"/><Relationship Id="rId3" Type="http://schemas.openxmlformats.org/officeDocument/2006/relationships/image" Target="../media/image67.png"/><Relationship Id="rId21" Type="http://schemas.microsoft.com/office/2007/relationships/hdphoto" Target="../media/hdphoto6.wdp"/><Relationship Id="rId7" Type="http://schemas.openxmlformats.org/officeDocument/2006/relationships/image" Target="../media/image69.png"/><Relationship Id="rId12" Type="http://schemas.openxmlformats.org/officeDocument/2006/relationships/image" Target="../media/image81.png"/><Relationship Id="rId17" Type="http://schemas.microsoft.com/office/2007/relationships/hdphoto" Target="../media/hdphoto14.wdp"/><Relationship Id="rId25" Type="http://schemas.microsoft.com/office/2007/relationships/hdphoto" Target="../media/hdphoto17.wdp"/><Relationship Id="rId2" Type="http://schemas.openxmlformats.org/officeDocument/2006/relationships/notesSlide" Target="../notesSlides/notesSlide11.xml"/><Relationship Id="rId16" Type="http://schemas.openxmlformats.org/officeDocument/2006/relationships/image" Target="../media/image73.png"/><Relationship Id="rId20" Type="http://schemas.openxmlformats.org/officeDocument/2006/relationships/image" Target="../media/image60.png"/><Relationship Id="rId1" Type="http://schemas.openxmlformats.org/officeDocument/2006/relationships/slideLayout" Target="../slideLayouts/slideLayout2.xml"/><Relationship Id="rId6" Type="http://schemas.microsoft.com/office/2007/relationships/hdphoto" Target="../media/hdphoto11.wdp"/><Relationship Id="rId11" Type="http://schemas.openxmlformats.org/officeDocument/2006/relationships/image" Target="../media/image80.png"/><Relationship Id="rId24" Type="http://schemas.openxmlformats.org/officeDocument/2006/relationships/image" Target="../media/image77.png"/><Relationship Id="rId5" Type="http://schemas.openxmlformats.org/officeDocument/2006/relationships/image" Target="../media/image68.png"/><Relationship Id="rId15" Type="http://schemas.microsoft.com/office/2007/relationships/hdphoto" Target="../media/hdphoto19.wdp"/><Relationship Id="rId23" Type="http://schemas.microsoft.com/office/2007/relationships/hdphoto" Target="../media/hdphoto16.wdp"/><Relationship Id="rId10" Type="http://schemas.openxmlformats.org/officeDocument/2006/relationships/image" Target="../media/image79.png"/><Relationship Id="rId19" Type="http://schemas.microsoft.com/office/2007/relationships/hdphoto" Target="../media/hdphoto15.wdp"/><Relationship Id="rId4" Type="http://schemas.microsoft.com/office/2007/relationships/hdphoto" Target="../media/hdphoto10.wdp"/><Relationship Id="rId9" Type="http://schemas.openxmlformats.org/officeDocument/2006/relationships/image" Target="../media/image78.png"/><Relationship Id="rId14" Type="http://schemas.openxmlformats.org/officeDocument/2006/relationships/image" Target="../media/image82.png"/><Relationship Id="rId22" Type="http://schemas.openxmlformats.org/officeDocument/2006/relationships/image" Target="../media/image76.png"/></Relationships>
</file>

<file path=ppt/slides/_rels/slide1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s>
</file>

<file path=ppt/slides/_rels/slide16.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87.jpeg"/><Relationship Id="rId7" Type="http://schemas.openxmlformats.org/officeDocument/2006/relationships/image" Target="../media/image33.WMF"/><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55.png"/><Relationship Id="rId10" Type="http://schemas.openxmlformats.org/officeDocument/2006/relationships/image" Target="../media/image36.png"/><Relationship Id="rId4" Type="http://schemas.microsoft.com/office/2007/relationships/hdphoto" Target="../media/hdphoto2.wdp"/><Relationship Id="rId9" Type="http://schemas.openxmlformats.org/officeDocument/2006/relationships/image" Target="../media/image35.wmf"/></Relationships>
</file>

<file path=ppt/slides/_rels/slide1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microsoft.com/office/2007/relationships/hdphoto" Target="../media/hdphoto20.wdp"/></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90.png"/><Relationship Id="rId2" Type="http://schemas.openxmlformats.org/officeDocument/2006/relationships/video" Target="../media/media1.mp4"/><Relationship Id="rId1" Type="http://schemas.microsoft.com/office/2007/relationships/media" Target="../media/media1.mp4"/><Relationship Id="rId6" Type="http://schemas.microsoft.com/office/2007/relationships/hdphoto" Target="../media/hdphoto21.wdp"/><Relationship Id="rId5" Type="http://schemas.openxmlformats.org/officeDocument/2006/relationships/image" Target="../media/image89.png"/><Relationship Id="rId4" Type="http://schemas.openxmlformats.org/officeDocument/2006/relationships/notesSlide" Target="../notesSlides/notesSlide15.xml"/></Relationships>
</file>

<file path=ppt/slides/_rels/slide19.xml.rels><?xml version="1.0" encoding="UTF-8" standalone="yes"?>
<Relationships xmlns="http://schemas.openxmlformats.org/package/2006/relationships"><Relationship Id="rId8" Type="http://schemas.openxmlformats.org/officeDocument/2006/relationships/image" Target="../media/image45.wmf"/><Relationship Id="rId3" Type="http://schemas.openxmlformats.org/officeDocument/2006/relationships/image" Target="../media/image44.png"/><Relationship Id="rId7" Type="http://schemas.openxmlformats.org/officeDocument/2006/relationships/image" Target="../media/image43.png"/><Relationship Id="rId12" Type="http://schemas.openxmlformats.org/officeDocument/2006/relationships/image" Target="../media/image95.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42.png"/><Relationship Id="rId11" Type="http://schemas.openxmlformats.org/officeDocument/2006/relationships/image" Target="../media/image94.jpeg"/><Relationship Id="rId5" Type="http://schemas.openxmlformats.org/officeDocument/2006/relationships/image" Target="../media/image41.png"/><Relationship Id="rId10" Type="http://schemas.openxmlformats.org/officeDocument/2006/relationships/image" Target="../media/image93.jpeg"/><Relationship Id="rId4" Type="http://schemas.openxmlformats.org/officeDocument/2006/relationships/image" Target="../media/image91.png"/><Relationship Id="rId9" Type="http://schemas.openxmlformats.org/officeDocument/2006/relationships/image" Target="../media/image92.jpeg"/></Relationships>
</file>

<file path=ppt/slides/_rels/slide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WMF"/><Relationship Id="rId1" Type="http://schemas.openxmlformats.org/officeDocument/2006/relationships/slideLayout" Target="../slideLayouts/slideLayout2.xml"/><Relationship Id="rId6" Type="http://schemas.openxmlformats.org/officeDocument/2006/relationships/image" Target="../media/image37.WMF"/><Relationship Id="rId5" Type="http://schemas.openxmlformats.org/officeDocument/2006/relationships/image" Target="../media/image36.png"/><Relationship Id="rId4" Type="http://schemas.openxmlformats.org/officeDocument/2006/relationships/image" Target="../media/image35.wmf"/></Relationships>
</file>

<file path=ppt/slides/_rels/slide20.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97.jpeg"/></Relationships>
</file>

<file path=ppt/slides/_rels/slide21.xml.rels><?xml version="1.0" encoding="UTF-8" standalone="yes"?>
<Relationships xmlns="http://schemas.openxmlformats.org/package/2006/relationships"><Relationship Id="rId3" Type="http://schemas.openxmlformats.org/officeDocument/2006/relationships/image" Target="../media/image98.png"/><Relationship Id="rId7" Type="http://schemas.microsoft.com/office/2007/relationships/hdphoto" Target="../media/hdphoto22.wdp"/><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01.png"/><Relationship Id="rId5" Type="http://schemas.openxmlformats.org/officeDocument/2006/relationships/image" Target="../media/image100.jpeg"/><Relationship Id="rId4" Type="http://schemas.openxmlformats.org/officeDocument/2006/relationships/image" Target="../media/image99.jpeg"/></Relationships>
</file>

<file path=ppt/slides/_rels/slide22.xml.rels><?xml version="1.0" encoding="UTF-8" standalone="yes"?>
<Relationships xmlns="http://schemas.openxmlformats.org/package/2006/relationships"><Relationship Id="rId8" Type="http://schemas.openxmlformats.org/officeDocument/2006/relationships/image" Target="../media/image106.jpeg"/><Relationship Id="rId3" Type="http://schemas.openxmlformats.org/officeDocument/2006/relationships/image" Target="../media/image102.jpeg"/><Relationship Id="rId7" Type="http://schemas.openxmlformats.org/officeDocument/2006/relationships/image" Target="../media/image105.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04.png"/><Relationship Id="rId11" Type="http://schemas.openxmlformats.org/officeDocument/2006/relationships/image" Target="../media/image109.png"/><Relationship Id="rId5" Type="http://schemas.openxmlformats.org/officeDocument/2006/relationships/image" Target="../media/image103.png"/><Relationship Id="rId10" Type="http://schemas.openxmlformats.org/officeDocument/2006/relationships/image" Target="../media/image108.png"/><Relationship Id="rId4" Type="http://schemas.microsoft.com/office/2007/relationships/hdphoto" Target="../media/hdphoto23.wdp"/><Relationship Id="rId9" Type="http://schemas.openxmlformats.org/officeDocument/2006/relationships/image" Target="../media/image107.png"/></Relationships>
</file>

<file path=ppt/slides/_rels/slide23.xml.rels><?xml version="1.0" encoding="UTF-8" standalone="yes"?>
<Relationships xmlns="http://schemas.openxmlformats.org/package/2006/relationships"><Relationship Id="rId8" Type="http://schemas.openxmlformats.org/officeDocument/2006/relationships/image" Target="../media/image110.png"/><Relationship Id="rId3" Type="http://schemas.openxmlformats.org/officeDocument/2006/relationships/image" Target="../media/image102.jpeg"/><Relationship Id="rId7" Type="http://schemas.openxmlformats.org/officeDocument/2006/relationships/image" Target="../media/image103.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06.jpeg"/><Relationship Id="rId11" Type="http://schemas.microsoft.com/office/2007/relationships/hdphoto" Target="../media/hdphoto24.wdp"/><Relationship Id="rId5" Type="http://schemas.openxmlformats.org/officeDocument/2006/relationships/image" Target="../media/image105.jpeg"/><Relationship Id="rId10" Type="http://schemas.openxmlformats.org/officeDocument/2006/relationships/image" Target="../media/image112.png"/><Relationship Id="rId4" Type="http://schemas.microsoft.com/office/2007/relationships/hdphoto" Target="../media/hdphoto23.wdp"/><Relationship Id="rId9" Type="http://schemas.openxmlformats.org/officeDocument/2006/relationships/image" Target="../media/image111.png"/></Relationships>
</file>

<file path=ppt/slides/_rels/slide24.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87.jpeg"/><Relationship Id="rId7" Type="http://schemas.openxmlformats.org/officeDocument/2006/relationships/image" Target="../media/image33.WMF"/><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55.png"/><Relationship Id="rId10" Type="http://schemas.openxmlformats.org/officeDocument/2006/relationships/image" Target="../media/image36.png"/><Relationship Id="rId4" Type="http://schemas.microsoft.com/office/2007/relationships/hdphoto" Target="../media/hdphoto2.wdp"/><Relationship Id="rId9" Type="http://schemas.openxmlformats.org/officeDocument/2006/relationships/image" Target="../media/image35.wmf"/></Relationships>
</file>

<file path=ppt/slides/_rels/slide25.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14.png"/><Relationship Id="rId7" Type="http://schemas.openxmlformats.org/officeDocument/2006/relationships/image" Target="../media/image118.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117.jpeg"/><Relationship Id="rId5" Type="http://schemas.openxmlformats.org/officeDocument/2006/relationships/image" Target="../media/image116.png"/><Relationship Id="rId4" Type="http://schemas.openxmlformats.org/officeDocument/2006/relationships/image" Target="../media/image115.png"/></Relationships>
</file>

<file path=ppt/slides/_rels/slide2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png"/><Relationship Id="rId1" Type="http://schemas.openxmlformats.org/officeDocument/2006/relationships/slideLayout" Target="../slideLayouts/slideLayout2.xml"/><Relationship Id="rId5" Type="http://schemas.openxmlformats.org/officeDocument/2006/relationships/image" Target="../media/image122.png"/><Relationship Id="rId4" Type="http://schemas.openxmlformats.org/officeDocument/2006/relationships/image" Target="../media/image121.png"/></Relationships>
</file>

<file path=ppt/slides/_rels/slide29.xml.rels><?xml version="1.0" encoding="UTF-8" standalone="yes"?>
<Relationships xmlns="http://schemas.openxmlformats.org/package/2006/relationships"><Relationship Id="rId8" Type="http://schemas.microsoft.com/office/2007/relationships/hdphoto" Target="../media/hdphoto26.wdp"/><Relationship Id="rId3" Type="http://schemas.openxmlformats.org/officeDocument/2006/relationships/image" Target="../media/image124.png"/><Relationship Id="rId7" Type="http://schemas.openxmlformats.org/officeDocument/2006/relationships/image" Target="../media/image127.png"/><Relationship Id="rId2" Type="http://schemas.openxmlformats.org/officeDocument/2006/relationships/image" Target="../media/image123.png"/><Relationship Id="rId1" Type="http://schemas.openxmlformats.org/officeDocument/2006/relationships/slideLayout" Target="../slideLayouts/slideLayout2.xml"/><Relationship Id="rId6" Type="http://schemas.microsoft.com/office/2007/relationships/hdphoto" Target="../media/hdphoto25.wdp"/><Relationship Id="rId5" Type="http://schemas.openxmlformats.org/officeDocument/2006/relationships/image" Target="../media/image126.png"/><Relationship Id="rId10" Type="http://schemas.openxmlformats.org/officeDocument/2006/relationships/image" Target="../media/image129.png"/><Relationship Id="rId4" Type="http://schemas.openxmlformats.org/officeDocument/2006/relationships/image" Target="../media/image125.png"/><Relationship Id="rId9" Type="http://schemas.openxmlformats.org/officeDocument/2006/relationships/image" Target="../media/image12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135.png"/><Relationship Id="rId3" Type="http://schemas.openxmlformats.org/officeDocument/2006/relationships/image" Target="../media/image130.png"/><Relationship Id="rId7" Type="http://schemas.openxmlformats.org/officeDocument/2006/relationships/image" Target="../media/image134.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133.png"/><Relationship Id="rId11" Type="http://schemas.microsoft.com/office/2007/relationships/hdphoto" Target="../media/hdphoto26.wdp"/><Relationship Id="rId5" Type="http://schemas.openxmlformats.org/officeDocument/2006/relationships/image" Target="../media/image132.jpeg"/><Relationship Id="rId10" Type="http://schemas.openxmlformats.org/officeDocument/2006/relationships/image" Target="../media/image127.png"/><Relationship Id="rId4" Type="http://schemas.openxmlformats.org/officeDocument/2006/relationships/image" Target="../media/image131.jpeg"/><Relationship Id="rId9" Type="http://schemas.microsoft.com/office/2007/relationships/hdphoto" Target="../media/hdphoto27.wdp"/></Relationships>
</file>

<file path=ppt/slides/_rels/slide31.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52.jpg"/><Relationship Id="rId2" Type="http://schemas.openxmlformats.org/officeDocument/2006/relationships/image" Target="../media/image136.png"/><Relationship Id="rId1" Type="http://schemas.openxmlformats.org/officeDocument/2006/relationships/slideLayout" Target="../slideLayouts/slideLayout2.xml"/><Relationship Id="rId6" Type="http://schemas.openxmlformats.org/officeDocument/2006/relationships/image" Target="../media/image47.png"/><Relationship Id="rId5" Type="http://schemas.microsoft.com/office/2007/relationships/hdphoto" Target="../media/hdphoto28.wdp"/><Relationship Id="rId4" Type="http://schemas.openxmlformats.org/officeDocument/2006/relationships/image" Target="../media/image137.png"/></Relationships>
</file>

<file path=ppt/slides/_rels/slide32.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144.png"/><Relationship Id="rId3" Type="http://schemas.microsoft.com/office/2007/relationships/hdphoto" Target="../media/hdphoto1.wdp"/><Relationship Id="rId7" Type="http://schemas.openxmlformats.org/officeDocument/2006/relationships/image" Target="../media/image140.png"/><Relationship Id="rId12" Type="http://schemas.openxmlformats.org/officeDocument/2006/relationships/image" Target="../media/image143.png"/><Relationship Id="rId2" Type="http://schemas.openxmlformats.org/officeDocument/2006/relationships/image" Target="../media/image136.png"/><Relationship Id="rId1" Type="http://schemas.openxmlformats.org/officeDocument/2006/relationships/slideLayout" Target="../slideLayouts/slideLayout2.xml"/><Relationship Id="rId6" Type="http://schemas.openxmlformats.org/officeDocument/2006/relationships/image" Target="../media/image139.jpeg"/><Relationship Id="rId11" Type="http://schemas.openxmlformats.org/officeDocument/2006/relationships/image" Target="../media/image142.png"/><Relationship Id="rId5" Type="http://schemas.microsoft.com/office/2007/relationships/hdphoto" Target="../media/hdphoto29.wdp"/><Relationship Id="rId10" Type="http://schemas.openxmlformats.org/officeDocument/2006/relationships/image" Target="../media/image141.png"/><Relationship Id="rId4" Type="http://schemas.openxmlformats.org/officeDocument/2006/relationships/image" Target="../media/image138.png"/><Relationship Id="rId9" Type="http://schemas.microsoft.com/office/2007/relationships/hdphoto" Target="../media/hdphoto6.wdp"/><Relationship Id="rId14" Type="http://schemas.openxmlformats.org/officeDocument/2006/relationships/image" Target="../media/image145.png"/></Relationships>
</file>

<file path=ppt/slides/_rels/slide33.xml.rels><?xml version="1.0" encoding="UTF-8" standalone="yes"?>
<Relationships xmlns="http://schemas.openxmlformats.org/package/2006/relationships"><Relationship Id="rId8" Type="http://schemas.openxmlformats.org/officeDocument/2006/relationships/image" Target="../media/image100.jpeg"/><Relationship Id="rId3" Type="http://schemas.microsoft.com/office/2007/relationships/hdphoto" Target="../media/hdphoto1.wdp"/><Relationship Id="rId7" Type="http://schemas.openxmlformats.org/officeDocument/2006/relationships/image" Target="../media/image93.jpeg"/><Relationship Id="rId2" Type="http://schemas.openxmlformats.org/officeDocument/2006/relationships/image" Target="../media/image136.png"/><Relationship Id="rId1" Type="http://schemas.openxmlformats.org/officeDocument/2006/relationships/slideLayout" Target="../slideLayouts/slideLayout2.xml"/><Relationship Id="rId6" Type="http://schemas.openxmlformats.org/officeDocument/2006/relationships/image" Target="../media/image146.png"/><Relationship Id="rId5" Type="http://schemas.microsoft.com/office/2007/relationships/hdphoto" Target="../media/hdphoto29.wdp"/><Relationship Id="rId10" Type="http://schemas.microsoft.com/office/2007/relationships/hdphoto" Target="../media/hdphoto22.wdp"/><Relationship Id="rId4" Type="http://schemas.openxmlformats.org/officeDocument/2006/relationships/image" Target="../media/image138.png"/><Relationship Id="rId9" Type="http://schemas.openxmlformats.org/officeDocument/2006/relationships/image" Target="../media/image101.png"/></Relationships>
</file>

<file path=ppt/slides/_rels/slide34.xml.rels><?xml version="1.0" encoding="UTF-8" standalone="yes"?>
<Relationships xmlns="http://schemas.openxmlformats.org/package/2006/relationships"><Relationship Id="rId8" Type="http://schemas.openxmlformats.org/officeDocument/2006/relationships/image" Target="../media/image149.png"/><Relationship Id="rId3" Type="http://schemas.microsoft.com/office/2007/relationships/hdphoto" Target="../media/hdphoto1.wdp"/><Relationship Id="rId7" Type="http://schemas.openxmlformats.org/officeDocument/2006/relationships/image" Target="../media/image148.png"/><Relationship Id="rId2" Type="http://schemas.openxmlformats.org/officeDocument/2006/relationships/image" Target="../media/image136.png"/><Relationship Id="rId1" Type="http://schemas.openxmlformats.org/officeDocument/2006/relationships/slideLayout" Target="../slideLayouts/slideLayout2.xml"/><Relationship Id="rId6" Type="http://schemas.openxmlformats.org/officeDocument/2006/relationships/image" Target="../media/image147.PNG"/><Relationship Id="rId5" Type="http://schemas.microsoft.com/office/2007/relationships/hdphoto" Target="../media/hdphoto29.wdp"/><Relationship Id="rId4" Type="http://schemas.openxmlformats.org/officeDocument/2006/relationships/image" Target="../media/image138.png"/><Relationship Id="rId9" Type="http://schemas.openxmlformats.org/officeDocument/2006/relationships/image" Target="../media/image150.png"/></Relationships>
</file>

<file path=ppt/slides/_rels/slide35.xml.rels><?xml version="1.0" encoding="UTF-8" standalone="yes"?>
<Relationships xmlns="http://schemas.openxmlformats.org/package/2006/relationships"><Relationship Id="rId8" Type="http://schemas.openxmlformats.org/officeDocument/2006/relationships/image" Target="../media/image37.WMF"/><Relationship Id="rId3" Type="http://schemas.microsoft.com/office/2007/relationships/hdphoto" Target="../media/hdphoto1.wdp"/><Relationship Id="rId7" Type="http://schemas.microsoft.com/office/2007/relationships/hdphoto" Target="../media/hdphoto30.wdp"/><Relationship Id="rId2" Type="http://schemas.openxmlformats.org/officeDocument/2006/relationships/image" Target="../media/image136.png"/><Relationship Id="rId1" Type="http://schemas.openxmlformats.org/officeDocument/2006/relationships/slideLayout" Target="../slideLayouts/slideLayout2.xml"/><Relationship Id="rId6" Type="http://schemas.openxmlformats.org/officeDocument/2006/relationships/image" Target="../media/image151.png"/><Relationship Id="rId5" Type="http://schemas.microsoft.com/office/2007/relationships/hdphoto" Target="../media/hdphoto29.wdp"/><Relationship Id="rId4" Type="http://schemas.openxmlformats.org/officeDocument/2006/relationships/image" Target="../media/image13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53.png"/><Relationship Id="rId1" Type="http://schemas.openxmlformats.org/officeDocument/2006/relationships/slideLayout" Target="../slideLayouts/slideLayout2.xml"/><Relationship Id="rId4" Type="http://schemas.openxmlformats.org/officeDocument/2006/relationships/image" Target="../media/image152.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8" Type="http://schemas.openxmlformats.org/officeDocument/2006/relationships/image" Target="../media/image155.png"/><Relationship Id="rId3" Type="http://schemas.openxmlformats.org/officeDocument/2006/relationships/image" Target="../media/image102.jpeg"/><Relationship Id="rId7" Type="http://schemas.openxmlformats.org/officeDocument/2006/relationships/image" Target="../media/image154.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microsoft.com/office/2007/relationships/hdphoto" Target="../media/hdphoto31.wdp"/><Relationship Id="rId5" Type="http://schemas.openxmlformats.org/officeDocument/2006/relationships/image" Target="../media/image153.png"/><Relationship Id="rId4" Type="http://schemas.microsoft.com/office/2007/relationships/hdphoto" Target="../media/hdphoto23.wdp"/></Relationships>
</file>

<file path=ppt/slides/_rels/slide43.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image" Target="../media/image15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39.jpeg"/><Relationship Id="rId7" Type="http://schemas.openxmlformats.org/officeDocument/2006/relationships/image" Target="../media/image33.WMF"/><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40.png"/><Relationship Id="rId10" Type="http://schemas.openxmlformats.org/officeDocument/2006/relationships/image" Target="../media/image36.png"/><Relationship Id="rId4" Type="http://schemas.microsoft.com/office/2007/relationships/hdphoto" Target="../media/hdphoto2.wdp"/><Relationship Id="rId9" Type="http://schemas.openxmlformats.org/officeDocument/2006/relationships/image" Target="../media/image35.wmf"/></Relationships>
</file>

<file path=ppt/slides/_rels/slide6.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1.png"/><Relationship Id="rId7" Type="http://schemas.openxmlformats.org/officeDocument/2006/relationships/image" Target="../media/image45.wmf"/><Relationship Id="rId12" Type="http://schemas.openxmlformats.org/officeDocument/2006/relationships/image" Target="../media/image49.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4.png"/><Relationship Id="rId11" Type="http://schemas.microsoft.com/office/2007/relationships/hdphoto" Target="../media/hdphoto3.wdp"/><Relationship Id="rId5" Type="http://schemas.openxmlformats.org/officeDocument/2006/relationships/image" Target="../media/image43.png"/><Relationship Id="rId10" Type="http://schemas.openxmlformats.org/officeDocument/2006/relationships/image" Target="../media/image48.png"/><Relationship Id="rId4" Type="http://schemas.openxmlformats.org/officeDocument/2006/relationships/image" Target="../media/image42.png"/><Relationship Id="rId9" Type="http://schemas.openxmlformats.org/officeDocument/2006/relationships/image" Target="../media/image47.png"/></Relationships>
</file>

<file path=ppt/slides/_rels/slide7.xml.rels><?xml version="1.0" encoding="UTF-8" standalone="yes"?>
<Relationships xmlns="http://schemas.openxmlformats.org/package/2006/relationships"><Relationship Id="rId3" Type="http://schemas.openxmlformats.org/officeDocument/2006/relationships/image" Target="../media/image50.png"/><Relationship Id="rId7" Type="http://schemas.microsoft.com/office/2007/relationships/hdphoto" Target="../media/hdphoto4.wdp"/><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52.jpg"/><Relationship Id="rId4" Type="http://schemas.openxmlformats.org/officeDocument/2006/relationships/image" Target="../media/image51.png"/></Relationships>
</file>

<file path=ppt/slides/_rels/slide8.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54.jpeg"/><Relationship Id="rId7" Type="http://schemas.openxmlformats.org/officeDocument/2006/relationships/image" Target="../media/image33.WMF"/><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55.png"/><Relationship Id="rId10" Type="http://schemas.openxmlformats.org/officeDocument/2006/relationships/image" Target="../media/image36.png"/><Relationship Id="rId4" Type="http://schemas.microsoft.com/office/2007/relationships/hdphoto" Target="../media/hdphoto2.wdp"/><Relationship Id="rId9" Type="http://schemas.openxmlformats.org/officeDocument/2006/relationships/image" Target="../media/image35.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グループ化 50"/>
          <p:cNvGrpSpPr/>
          <p:nvPr/>
        </p:nvGrpSpPr>
        <p:grpSpPr>
          <a:xfrm>
            <a:off x="-108196" y="-531334"/>
            <a:ext cx="9409200" cy="7922236"/>
            <a:chOff x="-81611" y="-562074"/>
            <a:chExt cx="9409200" cy="7922236"/>
          </a:xfrm>
        </p:grpSpPr>
        <p:pic>
          <p:nvPicPr>
            <p:cNvPr id="32" name="図 31"/>
            <p:cNvPicPr>
              <a:picLocks noChangeAspect="1"/>
            </p:cNvPicPr>
            <p:nvPr/>
          </p:nvPicPr>
          <p:blipFill>
            <a:blip r:embed="rId2" cstate="email">
              <a:lum bright="70000" contrast="-70000"/>
              <a:extLst>
                <a:ext uri="{28A0092B-C50C-407E-A947-70E740481C1C}">
                  <a14:useLocalDpi xmlns:a14="http://schemas.microsoft.com/office/drawing/2010/main"/>
                </a:ext>
              </a:extLst>
            </a:blip>
            <a:stretch>
              <a:fillRect/>
            </a:stretch>
          </p:blipFill>
          <p:spPr>
            <a:xfrm rot="5400000">
              <a:off x="4343804" y="1487066"/>
              <a:ext cx="1777099" cy="1150712"/>
            </a:xfrm>
            <a:prstGeom prst="rect">
              <a:avLst/>
            </a:prstGeom>
          </p:spPr>
        </p:pic>
        <p:pic>
          <p:nvPicPr>
            <p:cNvPr id="33" name="図 32"/>
            <p:cNvPicPr>
              <a:picLocks noChangeAspect="1"/>
            </p:cNvPicPr>
            <p:nvPr/>
          </p:nvPicPr>
          <p:blipFill>
            <a:blip r:embed="rId3" cstate="email">
              <a:lum bright="70000" contrast="-70000"/>
              <a:extLst>
                <a:ext uri="{28A0092B-C50C-407E-A947-70E740481C1C}">
                  <a14:useLocalDpi xmlns:a14="http://schemas.microsoft.com/office/drawing/2010/main"/>
                </a:ext>
              </a:extLst>
            </a:blip>
            <a:stretch>
              <a:fillRect/>
            </a:stretch>
          </p:blipFill>
          <p:spPr>
            <a:xfrm rot="5400000">
              <a:off x="3055566" y="137126"/>
              <a:ext cx="2146432" cy="1406376"/>
            </a:xfrm>
            <a:prstGeom prst="rect">
              <a:avLst/>
            </a:prstGeom>
          </p:spPr>
        </p:pic>
        <p:pic>
          <p:nvPicPr>
            <p:cNvPr id="43" name="図 42"/>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a:off x="3291269" y="1752143"/>
              <a:ext cx="1760216" cy="1658665"/>
            </a:xfrm>
            <a:prstGeom prst="rect">
              <a:avLst/>
            </a:prstGeom>
            <a:ln>
              <a:noFill/>
            </a:ln>
            <a:effectLst>
              <a:softEdge rad="112500"/>
            </a:effectLst>
          </p:spPr>
        </p:pic>
        <p:pic>
          <p:nvPicPr>
            <p:cNvPr id="26" name="図 25"/>
            <p:cNvPicPr>
              <a:picLocks noChangeAspect="1"/>
            </p:cNvPicPr>
            <p:nvPr userDrawn="1"/>
          </p:nvPicPr>
          <p:blipFill>
            <a:blip r:embed="rId5" cstate="print">
              <a:lum bright="70000" contrast="-70000"/>
              <a:extLst>
                <a:ext uri="{28A0092B-C50C-407E-A947-70E740481C1C}">
                  <a14:useLocalDpi xmlns:a14="http://schemas.microsoft.com/office/drawing/2010/main" val="0"/>
                </a:ext>
              </a:extLst>
            </a:blip>
            <a:stretch>
              <a:fillRect/>
            </a:stretch>
          </p:blipFill>
          <p:spPr>
            <a:xfrm>
              <a:off x="6629386" y="1585411"/>
              <a:ext cx="1359485" cy="1821709"/>
            </a:xfrm>
            <a:prstGeom prst="rect">
              <a:avLst/>
            </a:prstGeom>
          </p:spPr>
        </p:pic>
        <p:pic>
          <p:nvPicPr>
            <p:cNvPr id="27" name="図 26"/>
            <p:cNvPicPr>
              <a:picLocks noChangeAspect="1"/>
            </p:cNvPicPr>
            <p:nvPr userDrawn="1"/>
          </p:nvPicPr>
          <p:blipFill>
            <a:blip r:embed="rId6" cstate="print">
              <a:lum bright="70000" contrast="-70000"/>
              <a:extLst>
                <a:ext uri="{28A0092B-C50C-407E-A947-70E740481C1C}">
                  <a14:useLocalDpi xmlns:a14="http://schemas.microsoft.com/office/drawing/2010/main" val="0"/>
                </a:ext>
              </a:extLst>
            </a:blip>
            <a:stretch>
              <a:fillRect/>
            </a:stretch>
          </p:blipFill>
          <p:spPr>
            <a:xfrm>
              <a:off x="1608569" y="4017635"/>
              <a:ext cx="1533199" cy="1644192"/>
            </a:xfrm>
            <a:prstGeom prst="rect">
              <a:avLst/>
            </a:prstGeom>
          </p:spPr>
        </p:pic>
        <p:pic>
          <p:nvPicPr>
            <p:cNvPr id="48" name="図 47"/>
            <p:cNvPicPr>
              <a:picLocks noChangeAspect="1"/>
            </p:cNvPicPr>
            <p:nvPr/>
          </p:nvPicPr>
          <p:blipFill>
            <a:blip r:embed="rId7" cstate="email">
              <a:lum bright="70000" contrast="-70000"/>
              <a:extLst>
                <a:ext uri="{28A0092B-C50C-407E-A947-70E740481C1C}">
                  <a14:useLocalDpi xmlns:a14="http://schemas.microsoft.com/office/drawing/2010/main"/>
                </a:ext>
              </a:extLst>
            </a:blip>
            <a:stretch>
              <a:fillRect/>
            </a:stretch>
          </p:blipFill>
          <p:spPr>
            <a:xfrm>
              <a:off x="1644777" y="5338217"/>
              <a:ext cx="2141087" cy="1508150"/>
            </a:xfrm>
            <a:prstGeom prst="rect">
              <a:avLst/>
            </a:prstGeom>
          </p:spPr>
        </p:pic>
        <p:pic>
          <p:nvPicPr>
            <p:cNvPr id="42" name="図 41"/>
            <p:cNvPicPr>
              <a:picLocks noChangeAspect="1"/>
            </p:cNvPicPr>
            <p:nvPr/>
          </p:nvPicPr>
          <p:blipFill>
            <a:blip r:embed="rId8" cstate="print">
              <a:lum bright="70000" contrast="-70000"/>
              <a:extLst>
                <a:ext uri="{28A0092B-C50C-407E-A947-70E740481C1C}">
                  <a14:useLocalDpi xmlns:a14="http://schemas.microsoft.com/office/drawing/2010/main" val="0"/>
                </a:ext>
              </a:extLst>
            </a:blip>
            <a:stretch>
              <a:fillRect/>
            </a:stretch>
          </p:blipFill>
          <p:spPr>
            <a:xfrm>
              <a:off x="5464769" y="5436187"/>
              <a:ext cx="1682037" cy="1615362"/>
            </a:xfrm>
            <a:prstGeom prst="rect">
              <a:avLst/>
            </a:prstGeom>
            <a:ln>
              <a:noFill/>
            </a:ln>
            <a:effectLst>
              <a:softEdge rad="112500"/>
            </a:effectLst>
          </p:spPr>
        </p:pic>
        <p:pic>
          <p:nvPicPr>
            <p:cNvPr id="46" name="図 45"/>
            <p:cNvPicPr>
              <a:picLocks noChangeAspect="1"/>
            </p:cNvPicPr>
            <p:nvPr/>
          </p:nvPicPr>
          <p:blipFill>
            <a:blip r:embed="rId9" cstate="print">
              <a:lum bright="70000" contrast="-70000"/>
              <a:extLst>
                <a:ext uri="{28A0092B-C50C-407E-A947-70E740481C1C}">
                  <a14:useLocalDpi xmlns:a14="http://schemas.microsoft.com/office/drawing/2010/main" val="0"/>
                </a:ext>
              </a:extLst>
            </a:blip>
            <a:stretch>
              <a:fillRect/>
            </a:stretch>
          </p:blipFill>
          <p:spPr>
            <a:xfrm>
              <a:off x="7606621" y="1382642"/>
              <a:ext cx="1630046" cy="1649449"/>
            </a:xfrm>
            <a:prstGeom prst="rect">
              <a:avLst/>
            </a:prstGeom>
            <a:ln>
              <a:noFill/>
            </a:ln>
            <a:effectLst>
              <a:softEdge rad="112500"/>
            </a:effectLst>
          </p:spPr>
        </p:pic>
        <p:pic>
          <p:nvPicPr>
            <p:cNvPr id="45" name="図 44"/>
            <p:cNvPicPr>
              <a:picLocks noChangeAspect="1"/>
            </p:cNvPicPr>
            <p:nvPr/>
          </p:nvPicPr>
          <p:blipFill>
            <a:blip r:embed="rId10">
              <a:lum bright="70000" contrast="-70000"/>
            </a:blip>
            <a:stretch>
              <a:fillRect/>
            </a:stretch>
          </p:blipFill>
          <p:spPr>
            <a:xfrm>
              <a:off x="-74941" y="985672"/>
              <a:ext cx="1725157" cy="1860844"/>
            </a:xfrm>
            <a:prstGeom prst="rect">
              <a:avLst/>
            </a:prstGeom>
            <a:ln>
              <a:noFill/>
            </a:ln>
            <a:effectLst>
              <a:softEdge rad="112500"/>
            </a:effectLst>
          </p:spPr>
        </p:pic>
        <p:pic>
          <p:nvPicPr>
            <p:cNvPr id="29" name="図 28"/>
            <p:cNvPicPr>
              <a:picLocks noChangeAspect="1"/>
            </p:cNvPicPr>
            <p:nvPr/>
          </p:nvPicPr>
          <p:blipFill>
            <a:blip r:embed="rId11" cstate="email">
              <a:lum bright="70000" contrast="-70000"/>
              <a:extLst>
                <a:ext uri="{28A0092B-C50C-407E-A947-70E740481C1C}">
                  <a14:useLocalDpi xmlns:a14="http://schemas.microsoft.com/office/drawing/2010/main"/>
                </a:ext>
              </a:extLst>
            </a:blip>
            <a:stretch>
              <a:fillRect/>
            </a:stretch>
          </p:blipFill>
          <p:spPr>
            <a:xfrm rot="5400000">
              <a:off x="936045" y="1255917"/>
              <a:ext cx="1924667" cy="1405266"/>
            </a:xfrm>
            <a:prstGeom prst="rect">
              <a:avLst/>
            </a:prstGeom>
          </p:spPr>
        </p:pic>
        <p:pic>
          <p:nvPicPr>
            <p:cNvPr id="18" name="図 17"/>
            <p:cNvPicPr>
              <a:picLocks noChangeAspect="1"/>
            </p:cNvPicPr>
            <p:nvPr userDrawn="1"/>
          </p:nvPicPr>
          <p:blipFill>
            <a:blip r:embed="rId12">
              <a:lum bright="70000" contrast="-70000"/>
              <a:extLst>
                <a:ext uri="{28A0092B-C50C-407E-A947-70E740481C1C}">
                  <a14:useLocalDpi xmlns:a14="http://schemas.microsoft.com/office/drawing/2010/main" val="0"/>
                </a:ext>
              </a:extLst>
            </a:blip>
            <a:stretch>
              <a:fillRect/>
            </a:stretch>
          </p:blipFill>
          <p:spPr>
            <a:xfrm>
              <a:off x="775559" y="-79000"/>
              <a:ext cx="1714603" cy="1251725"/>
            </a:xfrm>
            <a:prstGeom prst="rect">
              <a:avLst/>
            </a:prstGeom>
          </p:spPr>
        </p:pic>
        <p:pic>
          <p:nvPicPr>
            <p:cNvPr id="19" name="図 18"/>
            <p:cNvPicPr>
              <a:picLocks noChangeAspect="1"/>
            </p:cNvPicPr>
            <p:nvPr userDrawn="1"/>
          </p:nvPicPr>
          <p:blipFill>
            <a:blip r:embed="rId13">
              <a:lum bright="70000" contrast="-70000"/>
              <a:extLst>
                <a:ext uri="{28A0092B-C50C-407E-A947-70E740481C1C}">
                  <a14:useLocalDpi xmlns:a14="http://schemas.microsoft.com/office/drawing/2010/main" val="0"/>
                </a:ext>
              </a:extLst>
            </a:blip>
            <a:stretch>
              <a:fillRect/>
            </a:stretch>
          </p:blipFill>
          <p:spPr>
            <a:xfrm>
              <a:off x="3111412" y="3077655"/>
              <a:ext cx="1720558" cy="1247906"/>
            </a:xfrm>
            <a:prstGeom prst="rect">
              <a:avLst/>
            </a:prstGeom>
          </p:spPr>
        </p:pic>
        <p:pic>
          <p:nvPicPr>
            <p:cNvPr id="21" name="図 20"/>
            <p:cNvPicPr>
              <a:picLocks noChangeAspect="1"/>
            </p:cNvPicPr>
            <p:nvPr userDrawn="1"/>
          </p:nvPicPr>
          <p:blipFill>
            <a:blip r:embed="rId14">
              <a:lum bright="70000" contrast="-70000"/>
              <a:extLst>
                <a:ext uri="{28A0092B-C50C-407E-A947-70E740481C1C}">
                  <a14:useLocalDpi xmlns:a14="http://schemas.microsoft.com/office/drawing/2010/main" val="0"/>
                </a:ext>
              </a:extLst>
            </a:blip>
            <a:stretch>
              <a:fillRect/>
            </a:stretch>
          </p:blipFill>
          <p:spPr>
            <a:xfrm>
              <a:off x="-41550" y="-95693"/>
              <a:ext cx="1053649" cy="1304021"/>
            </a:xfrm>
            <a:prstGeom prst="rect">
              <a:avLst/>
            </a:prstGeom>
          </p:spPr>
        </p:pic>
        <p:pic>
          <p:nvPicPr>
            <p:cNvPr id="22" name="図 21"/>
            <p:cNvPicPr>
              <a:picLocks noChangeAspect="1"/>
            </p:cNvPicPr>
            <p:nvPr userDrawn="1"/>
          </p:nvPicPr>
          <p:blipFill>
            <a:blip r:embed="rId15" cstate="print">
              <a:lum bright="70000" contrast="-70000"/>
              <a:extLst>
                <a:ext uri="{28A0092B-C50C-407E-A947-70E740481C1C}">
                  <a14:useLocalDpi xmlns:a14="http://schemas.microsoft.com/office/drawing/2010/main" val="0"/>
                </a:ext>
              </a:extLst>
            </a:blip>
            <a:stretch>
              <a:fillRect/>
            </a:stretch>
          </p:blipFill>
          <p:spPr>
            <a:xfrm>
              <a:off x="4679125" y="4288702"/>
              <a:ext cx="1706693" cy="1280020"/>
            </a:xfrm>
            <a:prstGeom prst="rect">
              <a:avLst/>
            </a:prstGeom>
          </p:spPr>
        </p:pic>
        <p:pic>
          <p:nvPicPr>
            <p:cNvPr id="23" name="図 22"/>
            <p:cNvPicPr>
              <a:picLocks noChangeAspect="1"/>
            </p:cNvPicPr>
            <p:nvPr userDrawn="1"/>
          </p:nvPicPr>
          <p:blipFill>
            <a:blip r:embed="rId16">
              <a:lum bright="70000" contrast="-70000"/>
              <a:extLst>
                <a:ext uri="{28A0092B-C50C-407E-A947-70E740481C1C}">
                  <a14:useLocalDpi xmlns:a14="http://schemas.microsoft.com/office/drawing/2010/main" val="0"/>
                </a:ext>
              </a:extLst>
            </a:blip>
            <a:stretch>
              <a:fillRect/>
            </a:stretch>
          </p:blipFill>
          <p:spPr>
            <a:xfrm>
              <a:off x="5960073" y="2821278"/>
              <a:ext cx="1278004" cy="1500912"/>
            </a:xfrm>
            <a:prstGeom prst="rect">
              <a:avLst/>
            </a:prstGeom>
          </p:spPr>
        </p:pic>
        <p:pic>
          <p:nvPicPr>
            <p:cNvPr id="24" name="図 23"/>
            <p:cNvPicPr>
              <a:picLocks noChangeAspect="1"/>
            </p:cNvPicPr>
            <p:nvPr userDrawn="1"/>
          </p:nvPicPr>
          <p:blipFill>
            <a:blip r:embed="rId17" cstate="print">
              <a:lum bright="70000" contrast="-70000"/>
              <a:extLst>
                <a:ext uri="{28A0092B-C50C-407E-A947-70E740481C1C}">
                  <a14:useLocalDpi xmlns:a14="http://schemas.microsoft.com/office/drawing/2010/main" val="0"/>
                </a:ext>
              </a:extLst>
            </a:blip>
            <a:stretch>
              <a:fillRect/>
            </a:stretch>
          </p:blipFill>
          <p:spPr>
            <a:xfrm>
              <a:off x="2277446" y="-57648"/>
              <a:ext cx="1175931" cy="1451828"/>
            </a:xfrm>
            <a:prstGeom prst="rect">
              <a:avLst/>
            </a:prstGeom>
          </p:spPr>
        </p:pic>
        <p:pic>
          <p:nvPicPr>
            <p:cNvPr id="3" name="図 2"/>
            <p:cNvPicPr>
              <a:picLocks noChangeAspect="1"/>
            </p:cNvPicPr>
            <p:nvPr/>
          </p:nvPicPr>
          <p:blipFill>
            <a:blip r:embed="rId18" cstate="email">
              <a:lum bright="70000" contrast="-70000"/>
              <a:extLst>
                <a:ext uri="{28A0092B-C50C-407E-A947-70E740481C1C}">
                  <a14:useLocalDpi xmlns:a14="http://schemas.microsoft.com/office/drawing/2010/main"/>
                </a:ext>
              </a:extLst>
            </a:blip>
            <a:stretch>
              <a:fillRect/>
            </a:stretch>
          </p:blipFill>
          <p:spPr>
            <a:xfrm rot="5400000" flipV="1">
              <a:off x="-175245" y="2938162"/>
              <a:ext cx="1529836" cy="1176789"/>
            </a:xfrm>
            <a:prstGeom prst="rect">
              <a:avLst/>
            </a:prstGeom>
          </p:spPr>
        </p:pic>
        <p:pic>
          <p:nvPicPr>
            <p:cNvPr id="28" name="図 27"/>
            <p:cNvPicPr>
              <a:picLocks noChangeAspect="1"/>
            </p:cNvPicPr>
            <p:nvPr/>
          </p:nvPicPr>
          <p:blipFill>
            <a:blip r:embed="rId19" cstate="email">
              <a:lum bright="70000" contrast="-70000"/>
              <a:extLst>
                <a:ext uri="{28A0092B-C50C-407E-A947-70E740481C1C}">
                  <a14:useLocalDpi xmlns:a14="http://schemas.microsoft.com/office/drawing/2010/main"/>
                </a:ext>
              </a:extLst>
            </a:blip>
            <a:stretch>
              <a:fillRect/>
            </a:stretch>
          </p:blipFill>
          <p:spPr>
            <a:xfrm>
              <a:off x="-66312" y="5487347"/>
              <a:ext cx="1762439" cy="1321829"/>
            </a:xfrm>
            <a:prstGeom prst="rect">
              <a:avLst/>
            </a:prstGeom>
          </p:spPr>
        </p:pic>
        <p:pic>
          <p:nvPicPr>
            <p:cNvPr id="30" name="図 29"/>
            <p:cNvPicPr>
              <a:picLocks noChangeAspect="1"/>
            </p:cNvPicPr>
            <p:nvPr/>
          </p:nvPicPr>
          <p:blipFill>
            <a:blip r:embed="rId20" cstate="email">
              <a:lum bright="70000" contrast="-70000"/>
              <a:extLst>
                <a:ext uri="{28A0092B-C50C-407E-A947-70E740481C1C}">
                  <a14:useLocalDpi xmlns:a14="http://schemas.microsoft.com/office/drawing/2010/main"/>
                </a:ext>
              </a:extLst>
            </a:blip>
            <a:stretch>
              <a:fillRect/>
            </a:stretch>
          </p:blipFill>
          <p:spPr>
            <a:xfrm>
              <a:off x="7205621" y="2852479"/>
              <a:ext cx="1947496" cy="1352006"/>
            </a:xfrm>
            <a:prstGeom prst="rect">
              <a:avLst/>
            </a:prstGeom>
          </p:spPr>
        </p:pic>
        <p:pic>
          <p:nvPicPr>
            <p:cNvPr id="31" name="図 30"/>
            <p:cNvPicPr>
              <a:picLocks noChangeAspect="1"/>
            </p:cNvPicPr>
            <p:nvPr/>
          </p:nvPicPr>
          <p:blipFill>
            <a:blip r:embed="rId21" cstate="email">
              <a:lum bright="70000" contrast="-70000"/>
              <a:extLst>
                <a:ext uri="{28A0092B-C50C-407E-A947-70E740481C1C}">
                  <a14:useLocalDpi xmlns:a14="http://schemas.microsoft.com/office/drawing/2010/main"/>
                </a:ext>
              </a:extLst>
            </a:blip>
            <a:stretch>
              <a:fillRect/>
            </a:stretch>
          </p:blipFill>
          <p:spPr>
            <a:xfrm rot="5400000">
              <a:off x="2242467" y="1657681"/>
              <a:ext cx="1697814" cy="1099373"/>
            </a:xfrm>
            <a:prstGeom prst="rect">
              <a:avLst/>
            </a:prstGeom>
          </p:spPr>
        </p:pic>
        <p:pic>
          <p:nvPicPr>
            <p:cNvPr id="34" name="図 33"/>
            <p:cNvPicPr>
              <a:picLocks noChangeAspect="1"/>
            </p:cNvPicPr>
            <p:nvPr/>
          </p:nvPicPr>
          <p:blipFill>
            <a:blip r:embed="rId22" cstate="email">
              <a:lum bright="70000" contrast="-70000"/>
              <a:extLst>
                <a:ext uri="{28A0092B-C50C-407E-A947-70E740481C1C}">
                  <a14:useLocalDpi xmlns:a14="http://schemas.microsoft.com/office/drawing/2010/main"/>
                </a:ext>
              </a:extLst>
            </a:blip>
            <a:stretch>
              <a:fillRect/>
            </a:stretch>
          </p:blipFill>
          <p:spPr>
            <a:xfrm rot="5400000">
              <a:off x="4520294" y="2936118"/>
              <a:ext cx="1697814" cy="1175051"/>
            </a:xfrm>
            <a:prstGeom prst="rect">
              <a:avLst/>
            </a:prstGeom>
          </p:spPr>
        </p:pic>
        <p:pic>
          <p:nvPicPr>
            <p:cNvPr id="36" name="図 35"/>
            <p:cNvPicPr>
              <a:picLocks noChangeAspect="1"/>
            </p:cNvPicPr>
            <p:nvPr/>
          </p:nvPicPr>
          <p:blipFill>
            <a:blip r:embed="rId23" cstate="email">
              <a:lum bright="70000" contrast="-70000"/>
              <a:extLst>
                <a:ext uri="{28A0092B-C50C-407E-A947-70E740481C1C}">
                  <a14:useLocalDpi xmlns:a14="http://schemas.microsoft.com/office/drawing/2010/main"/>
                </a:ext>
              </a:extLst>
            </a:blip>
            <a:stretch>
              <a:fillRect/>
            </a:stretch>
          </p:blipFill>
          <p:spPr>
            <a:xfrm>
              <a:off x="6277195" y="4220639"/>
              <a:ext cx="1688943" cy="1266708"/>
            </a:xfrm>
            <a:prstGeom prst="rect">
              <a:avLst/>
            </a:prstGeom>
          </p:spPr>
        </p:pic>
        <p:pic>
          <p:nvPicPr>
            <p:cNvPr id="37" name="図 36"/>
            <p:cNvPicPr>
              <a:picLocks noChangeAspect="1"/>
            </p:cNvPicPr>
            <p:nvPr/>
          </p:nvPicPr>
          <p:blipFill>
            <a:blip r:embed="rId24" cstate="email">
              <a:lum bright="70000" contrast="-70000"/>
              <a:extLst>
                <a:ext uri="{28A0092B-C50C-407E-A947-70E740481C1C}">
                  <a14:useLocalDpi xmlns:a14="http://schemas.microsoft.com/office/drawing/2010/main"/>
                </a:ext>
              </a:extLst>
            </a:blip>
            <a:stretch>
              <a:fillRect/>
            </a:stretch>
          </p:blipFill>
          <p:spPr>
            <a:xfrm>
              <a:off x="1178068" y="2837729"/>
              <a:ext cx="2004688" cy="1503516"/>
            </a:xfrm>
            <a:prstGeom prst="rect">
              <a:avLst/>
            </a:prstGeom>
          </p:spPr>
        </p:pic>
        <p:pic>
          <p:nvPicPr>
            <p:cNvPr id="38" name="図 37"/>
            <p:cNvPicPr>
              <a:picLocks noChangeAspect="1"/>
            </p:cNvPicPr>
            <p:nvPr/>
          </p:nvPicPr>
          <p:blipFill>
            <a:blip r:embed="rId25" cstate="email">
              <a:lum bright="70000" contrast="-70000"/>
              <a:extLst>
                <a:ext uri="{28A0092B-C50C-407E-A947-70E740481C1C}">
                  <a14:useLocalDpi xmlns:a14="http://schemas.microsoft.com/office/drawing/2010/main"/>
                </a:ext>
              </a:extLst>
            </a:blip>
            <a:stretch>
              <a:fillRect/>
            </a:stretch>
          </p:blipFill>
          <p:spPr>
            <a:xfrm>
              <a:off x="-81611" y="4206597"/>
              <a:ext cx="1726388" cy="1294791"/>
            </a:xfrm>
            <a:prstGeom prst="rect">
              <a:avLst/>
            </a:prstGeom>
          </p:spPr>
        </p:pic>
        <p:pic>
          <p:nvPicPr>
            <p:cNvPr id="39" name="図 38"/>
            <p:cNvPicPr>
              <a:picLocks noChangeAspect="1"/>
            </p:cNvPicPr>
            <p:nvPr/>
          </p:nvPicPr>
          <p:blipFill>
            <a:blip r:embed="rId26" cstate="email">
              <a:lum bright="70000" contrast="-70000"/>
              <a:extLst>
                <a:ext uri="{28A0092B-C50C-407E-A947-70E740481C1C}">
                  <a14:useLocalDpi xmlns:a14="http://schemas.microsoft.com/office/drawing/2010/main"/>
                </a:ext>
              </a:extLst>
            </a:blip>
            <a:stretch>
              <a:fillRect/>
            </a:stretch>
          </p:blipFill>
          <p:spPr>
            <a:xfrm>
              <a:off x="7393262" y="25366"/>
              <a:ext cx="1849598" cy="1357276"/>
            </a:xfrm>
            <a:prstGeom prst="rect">
              <a:avLst/>
            </a:prstGeom>
          </p:spPr>
        </p:pic>
        <p:pic>
          <p:nvPicPr>
            <p:cNvPr id="40" name="図 39"/>
            <p:cNvPicPr>
              <a:picLocks noChangeAspect="1"/>
            </p:cNvPicPr>
            <p:nvPr/>
          </p:nvPicPr>
          <p:blipFill>
            <a:blip r:embed="rId27">
              <a:lum bright="70000" contrast="-70000"/>
            </a:blip>
            <a:stretch>
              <a:fillRect/>
            </a:stretch>
          </p:blipFill>
          <p:spPr>
            <a:xfrm>
              <a:off x="7956100" y="4071991"/>
              <a:ext cx="1197017" cy="1626381"/>
            </a:xfrm>
            <a:prstGeom prst="rect">
              <a:avLst/>
            </a:prstGeom>
          </p:spPr>
        </p:pic>
        <p:pic>
          <p:nvPicPr>
            <p:cNvPr id="41" name="図 40"/>
            <p:cNvPicPr>
              <a:picLocks noChangeAspect="1"/>
            </p:cNvPicPr>
            <p:nvPr/>
          </p:nvPicPr>
          <p:blipFill>
            <a:blip r:embed="rId28">
              <a:lum bright="70000" contrast="-70000"/>
              <a:extLst>
                <a:ext uri="{28A0092B-C50C-407E-A947-70E740481C1C}">
                  <a14:useLocalDpi xmlns:a14="http://schemas.microsoft.com/office/drawing/2010/main"/>
                </a:ext>
              </a:extLst>
            </a:blip>
            <a:stretch>
              <a:fillRect/>
            </a:stretch>
          </p:blipFill>
          <p:spPr>
            <a:xfrm>
              <a:off x="2997942" y="4284188"/>
              <a:ext cx="1809701" cy="1357276"/>
            </a:xfrm>
            <a:prstGeom prst="rect">
              <a:avLst/>
            </a:prstGeom>
          </p:spPr>
        </p:pic>
        <p:pic>
          <p:nvPicPr>
            <p:cNvPr id="47" name="図 46"/>
            <p:cNvPicPr>
              <a:picLocks noChangeAspect="1"/>
            </p:cNvPicPr>
            <p:nvPr/>
          </p:nvPicPr>
          <p:blipFill>
            <a:blip r:embed="rId29" cstate="print">
              <a:lum bright="70000" contrast="-70000"/>
              <a:extLst>
                <a:ext uri="{28A0092B-C50C-407E-A947-70E740481C1C}">
                  <a14:useLocalDpi xmlns:a14="http://schemas.microsoft.com/office/drawing/2010/main" val="0"/>
                </a:ext>
              </a:extLst>
            </a:blip>
            <a:stretch>
              <a:fillRect/>
            </a:stretch>
          </p:blipFill>
          <p:spPr>
            <a:xfrm>
              <a:off x="3720859" y="5520036"/>
              <a:ext cx="1940444" cy="1840126"/>
            </a:xfrm>
            <a:prstGeom prst="rect">
              <a:avLst/>
            </a:prstGeom>
            <a:noFill/>
            <a:ln>
              <a:noFill/>
            </a:ln>
          </p:spPr>
        </p:pic>
        <p:pic>
          <p:nvPicPr>
            <p:cNvPr id="44" name="図 43"/>
            <p:cNvPicPr>
              <a:picLocks noChangeAspect="1"/>
            </p:cNvPicPr>
            <p:nvPr/>
          </p:nvPicPr>
          <p:blipFill>
            <a:blip r:embed="rId30">
              <a:lum bright="70000" contrast="-70000"/>
              <a:extLst>
                <a:ext uri="{28A0092B-C50C-407E-A947-70E740481C1C}">
                  <a14:useLocalDpi xmlns:a14="http://schemas.microsoft.com/office/drawing/2010/main" val="0"/>
                </a:ext>
              </a:extLst>
            </a:blip>
            <a:stretch>
              <a:fillRect/>
            </a:stretch>
          </p:blipFill>
          <p:spPr>
            <a:xfrm>
              <a:off x="4709136" y="-295266"/>
              <a:ext cx="1858818" cy="1805656"/>
            </a:xfrm>
            <a:prstGeom prst="rect">
              <a:avLst/>
            </a:prstGeom>
            <a:ln>
              <a:noFill/>
            </a:ln>
            <a:effectLst>
              <a:softEdge rad="112500"/>
            </a:effectLst>
          </p:spPr>
        </p:pic>
        <p:pic>
          <p:nvPicPr>
            <p:cNvPr id="35" name="図 34"/>
            <p:cNvPicPr>
              <a:picLocks noChangeAspect="1"/>
            </p:cNvPicPr>
            <p:nvPr/>
          </p:nvPicPr>
          <p:blipFill>
            <a:blip r:embed="rId31" cstate="email">
              <a:lum bright="70000" contrast="-70000"/>
              <a:extLst>
                <a:ext uri="{28A0092B-C50C-407E-A947-70E740481C1C}">
                  <a14:useLocalDpi xmlns:a14="http://schemas.microsoft.com/office/drawing/2010/main"/>
                </a:ext>
              </a:extLst>
            </a:blip>
            <a:stretch>
              <a:fillRect/>
            </a:stretch>
          </p:blipFill>
          <p:spPr>
            <a:xfrm rot="5400000">
              <a:off x="5767107" y="-96607"/>
              <a:ext cx="2341980" cy="1411046"/>
            </a:xfrm>
            <a:prstGeom prst="rect">
              <a:avLst/>
            </a:prstGeom>
          </p:spPr>
        </p:pic>
        <p:pic>
          <p:nvPicPr>
            <p:cNvPr id="20" name="図 19"/>
            <p:cNvPicPr>
              <a:picLocks noChangeAspect="1"/>
            </p:cNvPicPr>
            <p:nvPr userDrawn="1"/>
          </p:nvPicPr>
          <p:blipFill>
            <a:blip r:embed="rId32" cstate="print">
              <a:lum bright="70000" contrast="-70000"/>
              <a:extLst>
                <a:ext uri="{28A0092B-C50C-407E-A947-70E740481C1C}">
                  <a14:useLocalDpi xmlns:a14="http://schemas.microsoft.com/office/drawing/2010/main" val="0"/>
                </a:ext>
              </a:extLst>
            </a:blip>
            <a:stretch>
              <a:fillRect/>
            </a:stretch>
          </p:blipFill>
          <p:spPr>
            <a:xfrm>
              <a:off x="7042944" y="5501388"/>
              <a:ext cx="2284645" cy="1524480"/>
            </a:xfrm>
            <a:prstGeom prst="rect">
              <a:avLst/>
            </a:prstGeom>
          </p:spPr>
        </p:pic>
        <p:pic>
          <p:nvPicPr>
            <p:cNvPr id="25" name="図 24"/>
            <p:cNvPicPr>
              <a:picLocks noChangeAspect="1"/>
            </p:cNvPicPr>
            <p:nvPr userDrawn="1"/>
          </p:nvPicPr>
          <p:blipFill>
            <a:blip r:embed="rId33" cstate="print">
              <a:lum bright="70000" contrast="-70000"/>
              <a:extLst>
                <a:ext uri="{28A0092B-C50C-407E-A947-70E740481C1C}">
                  <a14:useLocalDpi xmlns:a14="http://schemas.microsoft.com/office/drawing/2010/main" val="0"/>
                </a:ext>
              </a:extLst>
            </a:blip>
            <a:stretch>
              <a:fillRect/>
            </a:stretch>
          </p:blipFill>
          <p:spPr>
            <a:xfrm>
              <a:off x="5783962" y="1349701"/>
              <a:ext cx="1055942" cy="1543952"/>
            </a:xfrm>
            <a:prstGeom prst="rect">
              <a:avLst/>
            </a:prstGeom>
          </p:spPr>
        </p:pic>
      </p:grpSp>
      <p:sp>
        <p:nvSpPr>
          <p:cNvPr id="17" name="テキスト ボックス 16"/>
          <p:cNvSpPr txBox="1"/>
          <p:nvPr/>
        </p:nvSpPr>
        <p:spPr>
          <a:xfrm>
            <a:off x="2249542" y="4226819"/>
            <a:ext cx="4698722" cy="1569660"/>
          </a:xfrm>
          <a:prstGeom prst="rect">
            <a:avLst/>
          </a:prstGeom>
          <a:solidFill>
            <a:schemeClr val="bg1">
              <a:alpha val="56000"/>
            </a:schemeClr>
          </a:solidFill>
        </p:spPr>
        <p:txBody>
          <a:bodyPr wrap="none" rtlCol="0">
            <a:spAutoFit/>
          </a:bodyPr>
          <a:lstStyle/>
          <a:p>
            <a:pPr algn="ctr"/>
            <a:r>
              <a:rPr lang="en-US" altLang="ja-JP" sz="2400" dirty="0" smtClean="0"/>
              <a:t>4</a:t>
            </a:r>
            <a:r>
              <a:rPr lang="ja-JP" altLang="en-US" sz="2400" dirty="0" smtClean="0"/>
              <a:t>班</a:t>
            </a:r>
            <a:endParaRPr lang="en-US" altLang="ja-JP" sz="2400" dirty="0" smtClean="0"/>
          </a:p>
          <a:p>
            <a:pPr algn="ctr"/>
            <a:r>
              <a:rPr kumimoji="1" lang="ja-JP" altLang="en-US" sz="2400" dirty="0" smtClean="0"/>
              <a:t>班長：小川恭平　副班長：菊地桂司</a:t>
            </a:r>
            <a:endParaRPr kumimoji="1" lang="en-US" altLang="ja-JP" sz="2400" dirty="0" smtClean="0"/>
          </a:p>
          <a:p>
            <a:pPr algn="ctr"/>
            <a:r>
              <a:rPr lang="ja-JP" altLang="en-US" sz="2400" dirty="0" smtClean="0"/>
              <a:t>鈴木由梨　徳永光　水澤花穂</a:t>
            </a:r>
            <a:endParaRPr lang="en-US" altLang="ja-JP" sz="2400" dirty="0" smtClean="0"/>
          </a:p>
          <a:p>
            <a:pPr algn="ctr"/>
            <a:r>
              <a:rPr kumimoji="1" lang="en-US" altLang="ja-JP" sz="2400" dirty="0" smtClean="0"/>
              <a:t>TA</a:t>
            </a:r>
            <a:r>
              <a:rPr kumimoji="1" lang="ja-JP" altLang="en-US" sz="2400" dirty="0" smtClean="0"/>
              <a:t>：田野井雄吾</a:t>
            </a:r>
            <a:endParaRPr kumimoji="1" lang="ja-JP" altLang="en-US" sz="2400" dirty="0"/>
          </a:p>
        </p:txBody>
      </p:sp>
      <p:grpSp>
        <p:nvGrpSpPr>
          <p:cNvPr id="50" name="グループ化 49"/>
          <p:cNvGrpSpPr/>
          <p:nvPr/>
        </p:nvGrpSpPr>
        <p:grpSpPr>
          <a:xfrm>
            <a:off x="-155198" y="1484784"/>
            <a:ext cx="9414594" cy="2301154"/>
            <a:chOff x="-305355" y="1180710"/>
            <a:chExt cx="9414594" cy="2301154"/>
          </a:xfrm>
        </p:grpSpPr>
        <p:grpSp>
          <p:nvGrpSpPr>
            <p:cNvPr id="2" name="グループ化 1"/>
            <p:cNvGrpSpPr/>
            <p:nvPr/>
          </p:nvGrpSpPr>
          <p:grpSpPr>
            <a:xfrm>
              <a:off x="-305355" y="1180710"/>
              <a:ext cx="8634285" cy="2301154"/>
              <a:chOff x="-137823" y="-159978"/>
              <a:chExt cx="8634285" cy="2301154"/>
            </a:xfrm>
          </p:grpSpPr>
          <p:sp>
            <p:nvSpPr>
              <p:cNvPr id="9" name="円/楕円 8"/>
              <p:cNvSpPr/>
              <p:nvPr/>
            </p:nvSpPr>
            <p:spPr>
              <a:xfrm>
                <a:off x="955643" y="647259"/>
                <a:ext cx="1278748" cy="1244830"/>
              </a:xfrm>
              <a:prstGeom prst="ellipse">
                <a:avLst/>
              </a:prstGeom>
              <a:solidFill>
                <a:srgbClr val="00B0F0"/>
              </a:solidFill>
              <a:effectLst>
                <a:outerShdw blurRad="40000" dist="23000" dir="5400000" rotWithShape="0">
                  <a:srgbClr val="000000">
                    <a:alpha val="35000"/>
                  </a:srgbClr>
                </a:outerShdw>
                <a:softEdge rad="317500"/>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4000" dirty="0" smtClean="0">
                    <a:solidFill>
                      <a:srgbClr val="663300"/>
                    </a:solidFill>
                  </a:rPr>
                  <a:t>っ</a:t>
                </a:r>
                <a:endParaRPr kumimoji="1" lang="ja-JP" altLang="en-US" sz="4000" dirty="0">
                  <a:solidFill>
                    <a:srgbClr val="663300"/>
                  </a:solidFill>
                </a:endParaRPr>
              </a:p>
            </p:txBody>
          </p:sp>
          <p:sp>
            <p:nvSpPr>
              <p:cNvPr id="10" name="円/楕円 9"/>
              <p:cNvSpPr/>
              <p:nvPr/>
            </p:nvSpPr>
            <p:spPr>
              <a:xfrm>
                <a:off x="-137823" y="-159978"/>
                <a:ext cx="1851413" cy="1816960"/>
              </a:xfrm>
              <a:prstGeom prst="ellipse">
                <a:avLst/>
              </a:prstGeom>
              <a:gradFill>
                <a:gsLst>
                  <a:gs pos="0">
                    <a:schemeClr val="accent1">
                      <a:tint val="100000"/>
                      <a:shade val="100000"/>
                      <a:satMod val="130000"/>
                      <a:alpha val="70000"/>
                    </a:schemeClr>
                  </a:gs>
                  <a:gs pos="100000">
                    <a:schemeClr val="accent1">
                      <a:tint val="50000"/>
                      <a:shade val="100000"/>
                      <a:satMod val="350000"/>
                    </a:schemeClr>
                  </a:gs>
                </a:gsLst>
              </a:gradFill>
              <a:effectLst>
                <a:outerShdw blurRad="40000" dist="23000" dir="5400000" rotWithShape="0">
                  <a:srgbClr val="000000">
                    <a:alpha val="35000"/>
                  </a:srgbClr>
                </a:outerShdw>
                <a:softEdge rad="317500"/>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4000" dirty="0" smtClean="0">
                    <a:solidFill>
                      <a:srgbClr val="663300"/>
                    </a:solidFill>
                  </a:rPr>
                  <a:t>ず</a:t>
                </a:r>
                <a:endParaRPr kumimoji="1" lang="en-US" altLang="ja-JP" sz="4000" dirty="0" smtClean="0">
                  <a:solidFill>
                    <a:srgbClr val="663300"/>
                  </a:solidFill>
                </a:endParaRPr>
              </a:p>
            </p:txBody>
          </p:sp>
          <p:sp>
            <p:nvSpPr>
              <p:cNvPr id="11" name="円/楕円 10"/>
              <p:cNvSpPr/>
              <p:nvPr/>
            </p:nvSpPr>
            <p:spPr>
              <a:xfrm>
                <a:off x="1567222" y="-121078"/>
                <a:ext cx="1851413" cy="1816960"/>
              </a:xfrm>
              <a:prstGeom prst="ellipse">
                <a:avLst/>
              </a:prstGeom>
              <a:solidFill>
                <a:srgbClr val="00B050"/>
              </a:solidFill>
              <a:effectLst>
                <a:outerShdw blurRad="40000" dist="23000" dir="5400000" rotWithShape="0">
                  <a:srgbClr val="000000">
                    <a:alpha val="35000"/>
                  </a:srgbClr>
                </a:outerShdw>
                <a:softEdge rad="317500"/>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4000" dirty="0" smtClean="0">
                    <a:solidFill>
                      <a:srgbClr val="663300"/>
                    </a:solidFill>
                  </a:rPr>
                  <a:t>と</a:t>
                </a:r>
                <a:endParaRPr kumimoji="1" lang="ja-JP" altLang="en-US" sz="4000" dirty="0">
                  <a:solidFill>
                    <a:srgbClr val="663300"/>
                  </a:solidFill>
                </a:endParaRPr>
              </a:p>
            </p:txBody>
          </p:sp>
          <p:sp>
            <p:nvSpPr>
              <p:cNvPr id="12" name="円/楕円 11"/>
              <p:cNvSpPr/>
              <p:nvPr/>
            </p:nvSpPr>
            <p:spPr>
              <a:xfrm>
                <a:off x="2796532" y="288670"/>
                <a:ext cx="1851413" cy="1816960"/>
              </a:xfrm>
              <a:prstGeom prst="ellipse">
                <a:avLst/>
              </a:prstGeom>
              <a:solidFill>
                <a:srgbClr val="92D050"/>
              </a:solidFill>
              <a:effectLst>
                <a:outerShdw blurRad="40000" dist="23000" dir="5400000" rotWithShape="0">
                  <a:srgbClr val="000000">
                    <a:alpha val="35000"/>
                  </a:srgbClr>
                </a:outerShdw>
                <a:softEdge rad="317500"/>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4000" dirty="0" smtClean="0">
                    <a:solidFill>
                      <a:srgbClr val="663300"/>
                    </a:solidFill>
                  </a:rPr>
                  <a:t>住</a:t>
                </a:r>
                <a:endParaRPr kumimoji="1" lang="ja-JP" altLang="en-US" sz="4000" dirty="0">
                  <a:solidFill>
                    <a:srgbClr val="663300"/>
                  </a:solidFill>
                </a:endParaRPr>
              </a:p>
            </p:txBody>
          </p:sp>
          <p:sp>
            <p:nvSpPr>
              <p:cNvPr id="13" name="円/楕円 12"/>
              <p:cNvSpPr/>
              <p:nvPr/>
            </p:nvSpPr>
            <p:spPr>
              <a:xfrm>
                <a:off x="4115487" y="-21523"/>
                <a:ext cx="1851413" cy="1816960"/>
              </a:xfrm>
              <a:prstGeom prst="ellipse">
                <a:avLst/>
              </a:prstGeom>
              <a:solidFill>
                <a:srgbClr val="FFFF00"/>
              </a:solidFill>
              <a:effectLst>
                <a:outerShdw blurRad="40000" dist="23000" dir="5400000" rotWithShape="0">
                  <a:srgbClr val="000000">
                    <a:alpha val="35000"/>
                  </a:srgbClr>
                </a:outerShdw>
                <a:softEdge rad="317500"/>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4000" dirty="0">
                    <a:solidFill>
                      <a:srgbClr val="663300"/>
                    </a:solidFill>
                  </a:rPr>
                  <a:t>マ</a:t>
                </a:r>
                <a:endParaRPr kumimoji="1" lang="ja-JP" altLang="en-US" sz="4000" dirty="0">
                  <a:solidFill>
                    <a:srgbClr val="663300"/>
                  </a:solidFill>
                </a:endParaRPr>
              </a:p>
            </p:txBody>
          </p:sp>
          <p:sp>
            <p:nvSpPr>
              <p:cNvPr id="14" name="円/楕円 13"/>
              <p:cNvSpPr/>
              <p:nvPr/>
            </p:nvSpPr>
            <p:spPr>
              <a:xfrm>
                <a:off x="6645049" y="-60540"/>
                <a:ext cx="1851413" cy="1816960"/>
              </a:xfrm>
              <a:prstGeom prst="ellipse">
                <a:avLst/>
              </a:prstGeom>
              <a:solidFill>
                <a:srgbClr val="FF0000"/>
              </a:solidFill>
              <a:effectLst>
                <a:outerShdw blurRad="40000" dist="23000" dir="5400000" rotWithShape="0">
                  <a:srgbClr val="000000">
                    <a:alpha val="35000"/>
                  </a:srgbClr>
                </a:outerShdw>
                <a:softEdge rad="317500"/>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algn="ctr"/>
                <a:r>
                  <a:rPr lang="ja-JP" altLang="en-US" sz="4000" dirty="0">
                    <a:solidFill>
                      <a:srgbClr val="663300"/>
                    </a:solidFill>
                  </a:rPr>
                  <a:t>ル</a:t>
                </a:r>
                <a:endParaRPr kumimoji="1" lang="ja-JP" altLang="en-US" sz="4000" dirty="0">
                  <a:solidFill>
                    <a:srgbClr val="663300"/>
                  </a:solidFill>
                </a:endParaRPr>
              </a:p>
            </p:txBody>
          </p:sp>
          <p:sp>
            <p:nvSpPr>
              <p:cNvPr id="15" name="円/楕円 14"/>
              <p:cNvSpPr/>
              <p:nvPr/>
            </p:nvSpPr>
            <p:spPr>
              <a:xfrm>
                <a:off x="5392818" y="324216"/>
                <a:ext cx="1851413" cy="1816960"/>
              </a:xfrm>
              <a:prstGeom prst="ellipse">
                <a:avLst/>
              </a:prstGeom>
              <a:solidFill>
                <a:srgbClr val="FFC000"/>
              </a:solidFill>
              <a:effectLst>
                <a:outerShdw blurRad="40000" dist="23000" dir="5400000" rotWithShape="0">
                  <a:srgbClr val="000000">
                    <a:alpha val="35000"/>
                  </a:srgbClr>
                </a:outerShdw>
                <a:softEdge rad="317500"/>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4000" dirty="0">
                    <a:solidFill>
                      <a:srgbClr val="663300"/>
                    </a:solidFill>
                  </a:rPr>
                  <a:t>イ</a:t>
                </a:r>
                <a:endParaRPr kumimoji="1" lang="ja-JP" altLang="en-US" sz="4000" dirty="0">
                  <a:solidFill>
                    <a:srgbClr val="663300"/>
                  </a:solidFill>
                </a:endParaRPr>
              </a:p>
            </p:txBody>
          </p:sp>
        </p:grpSp>
        <p:sp>
          <p:nvSpPr>
            <p:cNvPr id="49" name="円/楕円 48"/>
            <p:cNvSpPr/>
            <p:nvPr/>
          </p:nvSpPr>
          <p:spPr>
            <a:xfrm>
              <a:off x="7577569" y="1941087"/>
              <a:ext cx="1531670" cy="1477403"/>
            </a:xfrm>
            <a:prstGeom prst="ellipse">
              <a:avLst/>
            </a:prstGeom>
            <a:solidFill>
              <a:srgbClr val="FF6699"/>
            </a:solidFill>
            <a:effectLst>
              <a:outerShdw blurRad="40000" dist="23000" dir="5400000" rotWithShape="0">
                <a:srgbClr val="000000">
                  <a:alpha val="35000"/>
                </a:srgbClr>
              </a:outerShdw>
              <a:softEdge rad="317500"/>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algn="ctr"/>
              <a:r>
                <a:rPr lang="ja-JP" altLang="en-US" sz="4400" dirty="0" smtClean="0">
                  <a:solidFill>
                    <a:srgbClr val="663300"/>
                  </a:solidFill>
                  <a:sym typeface="Wingdings" panose="05000000000000000000" pitchFamily="2" charset="2"/>
                </a:rPr>
                <a:t></a:t>
              </a:r>
              <a:endParaRPr kumimoji="1" lang="ja-JP" altLang="en-US" sz="4400" dirty="0">
                <a:solidFill>
                  <a:srgbClr val="663300"/>
                </a:solidFill>
              </a:endParaRPr>
            </a:p>
          </p:txBody>
        </p:sp>
      </p:grpSp>
      <p:sp>
        <p:nvSpPr>
          <p:cNvPr id="4" name="スライド番号プレースホルダー 3"/>
          <p:cNvSpPr>
            <a:spLocks noGrp="1"/>
          </p:cNvSpPr>
          <p:nvPr>
            <p:ph type="sldNum" sz="quarter" idx="12"/>
          </p:nvPr>
        </p:nvSpPr>
        <p:spPr/>
        <p:txBody>
          <a:bodyPr/>
          <a:lstStyle/>
          <a:p>
            <a:fld id="{82F50B77-D61C-4CB8-9631-C68539A3EE92}" type="slidenum">
              <a:rPr kumimoji="1" lang="ja-JP" altLang="en-US" smtClean="0"/>
              <a:pPr/>
              <a:t>1</a:t>
            </a:fld>
            <a:endParaRPr kumimoji="1" lang="ja-JP" altLang="en-US"/>
          </a:p>
        </p:txBody>
      </p:sp>
    </p:spTree>
    <p:extLst>
      <p:ext uri="{BB962C8B-B14F-4D97-AF65-F5344CB8AC3E}">
        <p14:creationId xmlns:p14="http://schemas.microsoft.com/office/powerpoint/2010/main" val="83601261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角丸四角形 2"/>
          <p:cNvSpPr/>
          <p:nvPr/>
        </p:nvSpPr>
        <p:spPr>
          <a:xfrm>
            <a:off x="179513" y="1181945"/>
            <a:ext cx="4259312" cy="3969011"/>
          </a:xfrm>
          <a:prstGeom prst="roundRect">
            <a:avLst/>
          </a:prstGeom>
          <a:solidFill>
            <a:srgbClr val="DBEEF4"/>
          </a:solidFill>
          <a:ln>
            <a:solidFill>
              <a:srgbClr val="B7DE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p:cNvSpPr/>
          <p:nvPr/>
        </p:nvSpPr>
        <p:spPr>
          <a:xfrm>
            <a:off x="179512" y="116632"/>
            <a:ext cx="3312368" cy="72008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600" dirty="0" smtClean="0"/>
              <a:t>おおつ野</a:t>
            </a:r>
            <a:endParaRPr kumimoji="1" lang="ja-JP" altLang="en-US" dirty="0"/>
          </a:p>
        </p:txBody>
      </p:sp>
      <p:sp>
        <p:nvSpPr>
          <p:cNvPr id="6" name="タイトル 2"/>
          <p:cNvSpPr>
            <a:spLocks noGrp="1"/>
          </p:cNvSpPr>
          <p:nvPr>
            <p:ph type="title"/>
          </p:nvPr>
        </p:nvSpPr>
        <p:spPr>
          <a:xfrm>
            <a:off x="3779912" y="-99392"/>
            <a:ext cx="5112568" cy="1143000"/>
          </a:xfrm>
        </p:spPr>
        <p:txBody>
          <a:bodyPr>
            <a:normAutofit fontScale="90000"/>
          </a:bodyPr>
          <a:lstStyle/>
          <a:p>
            <a:r>
              <a:rPr kumimoji="1" lang="ja-JP" altLang="en-US" dirty="0" smtClean="0"/>
              <a:t>安心・安全なまちづくり</a:t>
            </a:r>
            <a:endParaRPr kumimoji="1" lang="ja-JP" altLang="en-US" dirty="0"/>
          </a:p>
        </p:txBody>
      </p:sp>
      <p:sp>
        <p:nvSpPr>
          <p:cNvPr id="49" name="角丸四角形 48"/>
          <p:cNvSpPr/>
          <p:nvPr/>
        </p:nvSpPr>
        <p:spPr>
          <a:xfrm>
            <a:off x="179512" y="5373216"/>
            <a:ext cx="5040560" cy="1210891"/>
          </a:xfrm>
          <a:prstGeom prst="roundRect">
            <a:avLst/>
          </a:prstGeom>
          <a:solidFill>
            <a:srgbClr val="FFFFCC"/>
          </a:solidFill>
          <a:ln w="12700">
            <a:solidFill>
              <a:schemeClr val="accent6">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800" dirty="0" smtClean="0">
                <a:solidFill>
                  <a:schemeClr val="tx1"/>
                </a:solidFill>
                <a:latin typeface="+mn-ea"/>
              </a:rPr>
              <a:t>住民が</a:t>
            </a:r>
            <a:r>
              <a:rPr lang="ja-JP" altLang="en-US" sz="2800" dirty="0" smtClean="0">
                <a:solidFill>
                  <a:srgbClr val="FF0000"/>
                </a:solidFill>
                <a:latin typeface="+mn-ea"/>
              </a:rPr>
              <a:t>安心して</a:t>
            </a:r>
            <a:r>
              <a:rPr lang="ja-JP" altLang="en-US" sz="2800" dirty="0" smtClean="0">
                <a:solidFill>
                  <a:schemeClr val="tx1"/>
                </a:solidFill>
                <a:latin typeface="+mn-ea"/>
              </a:rPr>
              <a:t>暮らせるまちへ</a:t>
            </a:r>
            <a:endParaRPr lang="en-US" altLang="ja-JP" dirty="0">
              <a:solidFill>
                <a:schemeClr val="tx1"/>
              </a:solidFill>
              <a:latin typeface="+mn-ea"/>
            </a:endParaRPr>
          </a:p>
        </p:txBody>
      </p:sp>
      <p:grpSp>
        <p:nvGrpSpPr>
          <p:cNvPr id="8" name="グループ化 7"/>
          <p:cNvGrpSpPr/>
          <p:nvPr/>
        </p:nvGrpSpPr>
        <p:grpSpPr>
          <a:xfrm>
            <a:off x="335229" y="1258036"/>
            <a:ext cx="4029631" cy="3697939"/>
            <a:chOff x="395536" y="1417566"/>
            <a:chExt cx="3796377" cy="3697939"/>
          </a:xfrm>
        </p:grpSpPr>
        <p:sp>
          <p:nvSpPr>
            <p:cNvPr id="5" name="正方形/長方形 4"/>
            <p:cNvSpPr/>
            <p:nvPr/>
          </p:nvSpPr>
          <p:spPr>
            <a:xfrm>
              <a:off x="395536" y="1417566"/>
              <a:ext cx="3796377" cy="36979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800" dirty="0" smtClean="0">
                  <a:solidFill>
                    <a:schemeClr val="accent6">
                      <a:lumMod val="75000"/>
                    </a:schemeClr>
                  </a:solidFill>
                  <a:latin typeface="+mn-ea"/>
                </a:rPr>
                <a:t>2014.1.7 </a:t>
              </a:r>
              <a:r>
                <a:rPr lang="ja-JP" altLang="en-US" sz="2800" dirty="0">
                  <a:solidFill>
                    <a:schemeClr val="accent6">
                      <a:lumMod val="75000"/>
                    </a:schemeClr>
                  </a:solidFill>
                  <a:latin typeface="+mn-ea"/>
                </a:rPr>
                <a:t>　</a:t>
              </a:r>
              <a:r>
                <a:rPr lang="en-US" altLang="ja-JP" sz="2800" dirty="0">
                  <a:solidFill>
                    <a:schemeClr val="accent6">
                      <a:lumMod val="75000"/>
                    </a:schemeClr>
                  </a:solidFill>
                  <a:latin typeface="+mn-ea"/>
                </a:rPr>
                <a:t>JFE</a:t>
              </a:r>
              <a:r>
                <a:rPr lang="ja-JP" altLang="en-US" sz="2400" dirty="0">
                  <a:solidFill>
                    <a:schemeClr val="accent6">
                      <a:lumMod val="75000"/>
                    </a:schemeClr>
                  </a:solidFill>
                  <a:latin typeface="+mn-ea"/>
                </a:rPr>
                <a:t>商事</a:t>
              </a:r>
              <a:r>
                <a:rPr lang="en-US" altLang="ja-JP" sz="2400" dirty="0">
                  <a:solidFill>
                    <a:schemeClr val="accent6">
                      <a:lumMod val="75000"/>
                    </a:schemeClr>
                  </a:solidFill>
                  <a:latin typeface="+mn-ea"/>
                </a:rPr>
                <a:t>(</a:t>
              </a:r>
              <a:r>
                <a:rPr lang="ja-JP" altLang="en-US" sz="2400" dirty="0">
                  <a:solidFill>
                    <a:schemeClr val="accent6">
                      <a:lumMod val="75000"/>
                    </a:schemeClr>
                  </a:solidFill>
                  <a:latin typeface="+mn-ea"/>
                </a:rPr>
                <a:t>株</a:t>
              </a:r>
              <a:r>
                <a:rPr lang="en-US" altLang="ja-JP" sz="2400" dirty="0" smtClean="0">
                  <a:solidFill>
                    <a:schemeClr val="accent6">
                      <a:lumMod val="75000"/>
                    </a:schemeClr>
                  </a:solidFill>
                  <a:latin typeface="+mn-ea"/>
                </a:rPr>
                <a:t>)</a:t>
              </a:r>
            </a:p>
            <a:p>
              <a:pPr algn="ctr"/>
              <a:endParaRPr lang="en-US" altLang="ja-JP" sz="2400" dirty="0">
                <a:solidFill>
                  <a:schemeClr val="accent6">
                    <a:lumMod val="75000"/>
                  </a:schemeClr>
                </a:solidFill>
                <a:latin typeface="+mn-ea"/>
              </a:endParaRPr>
            </a:p>
            <a:p>
              <a:pPr algn="ctr"/>
              <a:endParaRPr lang="en-US" altLang="ja-JP" sz="2400" dirty="0" smtClean="0">
                <a:solidFill>
                  <a:schemeClr val="accent6">
                    <a:lumMod val="75000"/>
                  </a:schemeClr>
                </a:solidFill>
                <a:latin typeface="+mn-ea"/>
              </a:endParaRPr>
            </a:p>
            <a:p>
              <a:pPr algn="ctr"/>
              <a:endParaRPr lang="en-US" altLang="ja-JP" sz="2400" dirty="0">
                <a:solidFill>
                  <a:schemeClr val="accent6">
                    <a:lumMod val="75000"/>
                  </a:schemeClr>
                </a:solidFill>
                <a:latin typeface="+mn-ea"/>
              </a:endParaRPr>
            </a:p>
            <a:p>
              <a:pPr algn="ctr"/>
              <a:endParaRPr lang="en-US" altLang="ja-JP" sz="2400" dirty="0" smtClean="0">
                <a:solidFill>
                  <a:schemeClr val="accent6">
                    <a:lumMod val="75000"/>
                  </a:schemeClr>
                </a:solidFill>
                <a:latin typeface="+mn-ea"/>
              </a:endParaRPr>
            </a:p>
            <a:p>
              <a:pPr algn="ctr"/>
              <a:endParaRPr lang="en-US" altLang="ja-JP" sz="2400" dirty="0">
                <a:solidFill>
                  <a:schemeClr val="accent6">
                    <a:lumMod val="75000"/>
                  </a:schemeClr>
                </a:solidFill>
                <a:latin typeface="+mn-ea"/>
              </a:endParaRPr>
            </a:p>
            <a:p>
              <a:pPr algn="ctr"/>
              <a:endParaRPr lang="en-US" altLang="ja-JP" sz="2000" dirty="0" smtClean="0">
                <a:latin typeface="+mn-ea"/>
              </a:endParaRPr>
            </a:p>
            <a:p>
              <a:r>
                <a:rPr lang="ja-JP" altLang="en-US" sz="2000" dirty="0">
                  <a:solidFill>
                    <a:schemeClr val="tx1"/>
                  </a:solidFill>
                  <a:latin typeface="+mn-ea"/>
                </a:rPr>
                <a:t>・病院を核とした一大医療</a:t>
              </a:r>
              <a:r>
                <a:rPr lang="ja-JP" altLang="en-US" sz="2000" dirty="0" smtClean="0">
                  <a:solidFill>
                    <a:schemeClr val="tx1"/>
                  </a:solidFill>
                  <a:latin typeface="+mn-ea"/>
                </a:rPr>
                <a:t>拠点へ</a:t>
              </a:r>
              <a:endParaRPr lang="en-US" altLang="ja-JP" sz="2000" dirty="0">
                <a:solidFill>
                  <a:schemeClr val="tx1"/>
                </a:solidFill>
                <a:latin typeface="+mn-ea"/>
              </a:endParaRPr>
            </a:p>
            <a:p>
              <a:r>
                <a:rPr lang="ja-JP" altLang="en-US" sz="2000" dirty="0">
                  <a:solidFill>
                    <a:schemeClr val="tx1"/>
                  </a:solidFill>
                  <a:latin typeface="+mn-ea"/>
                </a:rPr>
                <a:t>・住民の約９割が３０代</a:t>
              </a:r>
              <a:endParaRPr lang="en-US" altLang="ja-JP" sz="2000" dirty="0">
                <a:solidFill>
                  <a:schemeClr val="tx1"/>
                </a:solidFill>
                <a:latin typeface="+mn-ea"/>
              </a:endParaRPr>
            </a:p>
            <a:p>
              <a:r>
                <a:rPr lang="ja-JP" altLang="en-US" sz="2000" dirty="0">
                  <a:solidFill>
                    <a:schemeClr val="tx1"/>
                  </a:solidFill>
                  <a:latin typeface="+mn-ea"/>
                </a:rPr>
                <a:t>・将来的には５</a:t>
              </a:r>
              <a:r>
                <a:rPr lang="en-US" altLang="ja-JP" sz="2000" dirty="0">
                  <a:solidFill>
                    <a:schemeClr val="tx1"/>
                  </a:solidFill>
                  <a:latin typeface="+mn-ea"/>
                </a:rPr>
                <a:t>,</a:t>
              </a:r>
              <a:r>
                <a:rPr lang="ja-JP" altLang="en-US" sz="2000" dirty="0" smtClean="0">
                  <a:solidFill>
                    <a:schemeClr val="tx1"/>
                  </a:solidFill>
                  <a:latin typeface="+mn-ea"/>
                </a:rPr>
                <a:t>０００人が住むまちに</a:t>
              </a:r>
              <a:endParaRPr lang="en-US" altLang="ja-JP" sz="2000" dirty="0">
                <a:solidFill>
                  <a:schemeClr val="tx1"/>
                </a:solidFill>
                <a:latin typeface="+mn-ea"/>
              </a:endParaRPr>
            </a:p>
          </p:txBody>
        </p:sp>
        <p:grpSp>
          <p:nvGrpSpPr>
            <p:cNvPr id="7" name="グループ化 6"/>
            <p:cNvGrpSpPr/>
            <p:nvPr/>
          </p:nvGrpSpPr>
          <p:grpSpPr>
            <a:xfrm>
              <a:off x="975236" y="2054460"/>
              <a:ext cx="3140435" cy="2028999"/>
              <a:chOff x="683568" y="2877329"/>
              <a:chExt cx="3495029" cy="2325449"/>
            </a:xfrm>
          </p:grpSpPr>
          <p:pic>
            <p:nvPicPr>
              <p:cNvPr id="48" name="図 4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3568" y="2877329"/>
                <a:ext cx="2769037" cy="2076778"/>
              </a:xfrm>
              <a:prstGeom prst="rect">
                <a:avLst/>
              </a:prstGeom>
              <a:effectLst>
                <a:outerShdw blurRad="63500" sx="102000" sy="102000" algn="ctr" rotWithShape="0">
                  <a:prstClr val="black">
                    <a:alpha val="40000"/>
                  </a:prstClr>
                </a:outerShdw>
              </a:effectLst>
            </p:spPr>
          </p:pic>
          <p:sp>
            <p:nvSpPr>
              <p:cNvPr id="50" name="テキスト ボックス 49"/>
              <p:cNvSpPr txBox="1"/>
              <p:nvPr/>
            </p:nvSpPr>
            <p:spPr>
              <a:xfrm>
                <a:off x="2306389" y="4941168"/>
                <a:ext cx="1872208" cy="261610"/>
              </a:xfrm>
              <a:prstGeom prst="rect">
                <a:avLst/>
              </a:prstGeom>
              <a:noFill/>
            </p:spPr>
            <p:txBody>
              <a:bodyPr wrap="square" rtlCol="0">
                <a:spAutoFit/>
              </a:bodyPr>
              <a:lstStyle/>
              <a:p>
                <a:r>
                  <a:rPr kumimoji="1" lang="ja-JP" altLang="en-US" sz="1100" dirty="0" smtClean="0"/>
                  <a:t>（</a:t>
                </a:r>
                <a:r>
                  <a:rPr kumimoji="1" lang="en-US" altLang="ja-JP" sz="1100" dirty="0" smtClean="0"/>
                  <a:t>2014.1.7</a:t>
                </a:r>
                <a:r>
                  <a:rPr kumimoji="1" lang="ja-JP" altLang="en-US" sz="1100" dirty="0" smtClean="0"/>
                  <a:t>筆者撮影）</a:t>
                </a:r>
                <a:endParaRPr kumimoji="1" lang="ja-JP" altLang="en-US" sz="1200" dirty="0"/>
              </a:p>
            </p:txBody>
          </p:sp>
        </p:grpSp>
      </p:grpSp>
      <p:pic>
        <p:nvPicPr>
          <p:cNvPr id="3074" name="Picture 2" descr="http://www.ken-o-do-ibaraki.com/p_yuchi/img/34_2.jpg"/>
          <p:cNvPicPr>
            <a:picLocks noChangeAspect="1" noChangeArrowheads="1"/>
          </p:cNvPicPr>
          <p:nvPr/>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backgroundRemoval t="3964" b="100000" l="4762" r="89916"/>
                    </a14:imgEffect>
                  </a14:imgLayer>
                </a14:imgProps>
              </a:ext>
              <a:ext uri="{28A0092B-C50C-407E-A947-70E740481C1C}">
                <a14:useLocalDpi xmlns:a14="http://schemas.microsoft.com/office/drawing/2010/main" val="0"/>
              </a:ext>
            </a:extLst>
          </a:blip>
          <a:srcRect/>
          <a:stretch>
            <a:fillRect/>
          </a:stretch>
        </p:blipFill>
        <p:spPr bwMode="auto">
          <a:xfrm>
            <a:off x="3864954" y="953948"/>
            <a:ext cx="6611702" cy="5139348"/>
          </a:xfrm>
          <a:prstGeom prst="rect">
            <a:avLst/>
          </a:prstGeom>
          <a:noFill/>
          <a:extLst>
            <a:ext uri="{909E8E84-426E-40DD-AFC4-6F175D3DCCD1}">
              <a14:hiddenFill xmlns:a14="http://schemas.microsoft.com/office/drawing/2010/main">
                <a:solidFill>
                  <a:srgbClr val="FFFFFF"/>
                </a:solidFill>
              </a14:hiddenFill>
            </a:ext>
          </a:extLst>
        </p:spPr>
      </p:pic>
      <p:sp>
        <p:nvSpPr>
          <p:cNvPr id="12" name="フリーフォーム 11"/>
          <p:cNvSpPr/>
          <p:nvPr/>
        </p:nvSpPr>
        <p:spPr>
          <a:xfrm>
            <a:off x="5302344" y="1728972"/>
            <a:ext cx="1645920" cy="4220308"/>
          </a:xfrm>
          <a:custGeom>
            <a:avLst/>
            <a:gdLst>
              <a:gd name="connsiteX0" fmla="*/ 154745 w 1645920"/>
              <a:gd name="connsiteY0" fmla="*/ 42203 h 4220308"/>
              <a:gd name="connsiteX1" fmla="*/ 534573 w 1645920"/>
              <a:gd name="connsiteY1" fmla="*/ 0 h 4220308"/>
              <a:gd name="connsiteX2" fmla="*/ 1589649 w 1645920"/>
              <a:gd name="connsiteY2" fmla="*/ 3010486 h 4220308"/>
              <a:gd name="connsiteX3" fmla="*/ 1631853 w 1645920"/>
              <a:gd name="connsiteY3" fmla="*/ 3193366 h 4220308"/>
              <a:gd name="connsiteX4" fmla="*/ 1645920 w 1645920"/>
              <a:gd name="connsiteY4" fmla="*/ 4220308 h 4220308"/>
              <a:gd name="connsiteX5" fmla="*/ 1055077 w 1645920"/>
              <a:gd name="connsiteY5" fmla="*/ 3798277 h 4220308"/>
              <a:gd name="connsiteX6" fmla="*/ 633046 w 1645920"/>
              <a:gd name="connsiteY6" fmla="*/ 4107766 h 4220308"/>
              <a:gd name="connsiteX7" fmla="*/ 351693 w 1645920"/>
              <a:gd name="connsiteY7" fmla="*/ 3868616 h 4220308"/>
              <a:gd name="connsiteX8" fmla="*/ 323557 w 1645920"/>
              <a:gd name="connsiteY8" fmla="*/ 2954216 h 4220308"/>
              <a:gd name="connsiteX9" fmla="*/ 393896 w 1645920"/>
              <a:gd name="connsiteY9" fmla="*/ 2897945 h 4220308"/>
              <a:gd name="connsiteX10" fmla="*/ 562708 w 1645920"/>
              <a:gd name="connsiteY10" fmla="*/ 2363372 h 4220308"/>
              <a:gd name="connsiteX11" fmla="*/ 337625 w 1645920"/>
              <a:gd name="connsiteY11" fmla="*/ 1097280 h 4220308"/>
              <a:gd name="connsiteX12" fmla="*/ 393896 w 1645920"/>
              <a:gd name="connsiteY12" fmla="*/ 942536 h 4220308"/>
              <a:gd name="connsiteX13" fmla="*/ 506437 w 1645920"/>
              <a:gd name="connsiteY13" fmla="*/ 900332 h 4220308"/>
              <a:gd name="connsiteX14" fmla="*/ 548640 w 1645920"/>
              <a:gd name="connsiteY14" fmla="*/ 1012874 h 4220308"/>
              <a:gd name="connsiteX15" fmla="*/ 731520 w 1645920"/>
              <a:gd name="connsiteY15" fmla="*/ 914400 h 4220308"/>
              <a:gd name="connsiteX16" fmla="*/ 590843 w 1645920"/>
              <a:gd name="connsiteY16" fmla="*/ 422031 h 4220308"/>
              <a:gd name="connsiteX17" fmla="*/ 506437 w 1645920"/>
              <a:gd name="connsiteY17" fmla="*/ 393896 h 4220308"/>
              <a:gd name="connsiteX18" fmla="*/ 239151 w 1645920"/>
              <a:gd name="connsiteY18" fmla="*/ 436099 h 4220308"/>
              <a:gd name="connsiteX19" fmla="*/ 154745 w 1645920"/>
              <a:gd name="connsiteY19" fmla="*/ 379828 h 4220308"/>
              <a:gd name="connsiteX20" fmla="*/ 0 w 1645920"/>
              <a:gd name="connsiteY20" fmla="*/ 393896 h 4220308"/>
              <a:gd name="connsiteX21" fmla="*/ 14068 w 1645920"/>
              <a:gd name="connsiteY21" fmla="*/ 281354 h 4220308"/>
              <a:gd name="connsiteX22" fmla="*/ 182880 w 1645920"/>
              <a:gd name="connsiteY22" fmla="*/ 281354 h 4220308"/>
              <a:gd name="connsiteX23" fmla="*/ 154745 w 1645920"/>
              <a:gd name="connsiteY23" fmla="*/ 42203 h 4220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5920" h="4220308">
                <a:moveTo>
                  <a:pt x="154745" y="42203"/>
                </a:moveTo>
                <a:lnTo>
                  <a:pt x="534573" y="0"/>
                </a:lnTo>
                <a:lnTo>
                  <a:pt x="1589649" y="3010486"/>
                </a:lnTo>
                <a:lnTo>
                  <a:pt x="1631853" y="3193366"/>
                </a:lnTo>
                <a:lnTo>
                  <a:pt x="1645920" y="4220308"/>
                </a:lnTo>
                <a:lnTo>
                  <a:pt x="1055077" y="3798277"/>
                </a:lnTo>
                <a:lnTo>
                  <a:pt x="633046" y="4107766"/>
                </a:lnTo>
                <a:lnTo>
                  <a:pt x="351693" y="3868616"/>
                </a:lnTo>
                <a:lnTo>
                  <a:pt x="323557" y="2954216"/>
                </a:lnTo>
                <a:lnTo>
                  <a:pt x="393896" y="2897945"/>
                </a:lnTo>
                <a:lnTo>
                  <a:pt x="562708" y="2363372"/>
                </a:lnTo>
                <a:lnTo>
                  <a:pt x="337625" y="1097280"/>
                </a:lnTo>
                <a:lnTo>
                  <a:pt x="393896" y="942536"/>
                </a:lnTo>
                <a:lnTo>
                  <a:pt x="506437" y="900332"/>
                </a:lnTo>
                <a:lnTo>
                  <a:pt x="548640" y="1012874"/>
                </a:lnTo>
                <a:lnTo>
                  <a:pt x="731520" y="914400"/>
                </a:lnTo>
                <a:lnTo>
                  <a:pt x="590843" y="422031"/>
                </a:lnTo>
                <a:lnTo>
                  <a:pt x="506437" y="393896"/>
                </a:lnTo>
                <a:lnTo>
                  <a:pt x="239151" y="436099"/>
                </a:lnTo>
                <a:lnTo>
                  <a:pt x="154745" y="379828"/>
                </a:lnTo>
                <a:lnTo>
                  <a:pt x="0" y="393896"/>
                </a:lnTo>
                <a:lnTo>
                  <a:pt x="14068" y="281354"/>
                </a:lnTo>
                <a:lnTo>
                  <a:pt x="182880" y="281354"/>
                </a:lnTo>
                <a:lnTo>
                  <a:pt x="154745" y="42203"/>
                </a:lnTo>
                <a:close/>
              </a:path>
            </a:pathLst>
          </a:custGeom>
          <a:solidFill>
            <a:srgbClr val="FFFF99">
              <a:alpha val="69804"/>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p:cNvSpPr/>
          <p:nvPr/>
        </p:nvSpPr>
        <p:spPr>
          <a:xfrm>
            <a:off x="5385806" y="1316473"/>
            <a:ext cx="464234" cy="436099"/>
          </a:xfrm>
          <a:custGeom>
            <a:avLst/>
            <a:gdLst>
              <a:gd name="connsiteX0" fmla="*/ 126609 w 464234"/>
              <a:gd name="connsiteY0" fmla="*/ 0 h 436099"/>
              <a:gd name="connsiteX1" fmla="*/ 0 w 464234"/>
              <a:gd name="connsiteY1" fmla="*/ 211015 h 436099"/>
              <a:gd name="connsiteX2" fmla="*/ 70338 w 464234"/>
              <a:gd name="connsiteY2" fmla="*/ 295422 h 436099"/>
              <a:gd name="connsiteX3" fmla="*/ 84406 w 464234"/>
              <a:gd name="connsiteY3" fmla="*/ 436099 h 436099"/>
              <a:gd name="connsiteX4" fmla="*/ 84406 w 464234"/>
              <a:gd name="connsiteY4" fmla="*/ 436099 h 436099"/>
              <a:gd name="connsiteX5" fmla="*/ 464234 w 464234"/>
              <a:gd name="connsiteY5" fmla="*/ 393895 h 436099"/>
              <a:gd name="connsiteX6" fmla="*/ 464234 w 464234"/>
              <a:gd name="connsiteY6" fmla="*/ 168812 h 436099"/>
              <a:gd name="connsiteX7" fmla="*/ 239150 w 464234"/>
              <a:gd name="connsiteY7" fmla="*/ 126609 h 436099"/>
              <a:gd name="connsiteX8" fmla="*/ 239150 w 464234"/>
              <a:gd name="connsiteY8" fmla="*/ 126609 h 436099"/>
              <a:gd name="connsiteX9" fmla="*/ 126609 w 464234"/>
              <a:gd name="connsiteY9" fmla="*/ 0 h 436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4234" h="436099">
                <a:moveTo>
                  <a:pt x="126609" y="0"/>
                </a:moveTo>
                <a:lnTo>
                  <a:pt x="0" y="211015"/>
                </a:lnTo>
                <a:lnTo>
                  <a:pt x="70338" y="295422"/>
                </a:lnTo>
                <a:cubicBezTo>
                  <a:pt x="84924" y="426692"/>
                  <a:pt x="84406" y="379568"/>
                  <a:pt x="84406" y="436099"/>
                </a:cubicBezTo>
                <a:lnTo>
                  <a:pt x="84406" y="436099"/>
                </a:lnTo>
                <a:lnTo>
                  <a:pt x="464234" y="393895"/>
                </a:lnTo>
                <a:lnTo>
                  <a:pt x="464234" y="168812"/>
                </a:lnTo>
                <a:cubicBezTo>
                  <a:pt x="316567" y="113437"/>
                  <a:pt x="391757" y="126609"/>
                  <a:pt x="239150" y="126609"/>
                </a:cubicBezTo>
                <a:lnTo>
                  <a:pt x="239150" y="126609"/>
                </a:lnTo>
                <a:lnTo>
                  <a:pt x="126609" y="0"/>
                </a:lnTo>
                <a:close/>
              </a:path>
            </a:pathLst>
          </a:custGeom>
          <a:solidFill>
            <a:srgbClr val="92D050">
              <a:alpha val="70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フリーフォーム 13"/>
          <p:cNvSpPr/>
          <p:nvPr/>
        </p:nvSpPr>
        <p:spPr>
          <a:xfrm>
            <a:off x="6019303" y="2022161"/>
            <a:ext cx="886264" cy="1758461"/>
          </a:xfrm>
          <a:custGeom>
            <a:avLst/>
            <a:gdLst>
              <a:gd name="connsiteX0" fmla="*/ 0 w 886264"/>
              <a:gd name="connsiteY0" fmla="*/ 28135 h 1758461"/>
              <a:gd name="connsiteX1" fmla="*/ 168812 w 886264"/>
              <a:gd name="connsiteY1" fmla="*/ 0 h 1758461"/>
              <a:gd name="connsiteX2" fmla="*/ 112541 w 886264"/>
              <a:gd name="connsiteY2" fmla="*/ 154744 h 1758461"/>
              <a:gd name="connsiteX3" fmla="*/ 365760 w 886264"/>
              <a:gd name="connsiteY3" fmla="*/ 281353 h 1758461"/>
              <a:gd name="connsiteX4" fmla="*/ 365760 w 886264"/>
              <a:gd name="connsiteY4" fmla="*/ 365760 h 1758461"/>
              <a:gd name="connsiteX5" fmla="*/ 618978 w 886264"/>
              <a:gd name="connsiteY5" fmla="*/ 520504 h 1758461"/>
              <a:gd name="connsiteX6" fmla="*/ 675249 w 886264"/>
              <a:gd name="connsiteY6" fmla="*/ 464233 h 1758461"/>
              <a:gd name="connsiteX7" fmla="*/ 844061 w 886264"/>
              <a:gd name="connsiteY7" fmla="*/ 590843 h 1758461"/>
              <a:gd name="connsiteX8" fmla="*/ 478301 w 886264"/>
              <a:gd name="connsiteY8" fmla="*/ 1153550 h 1758461"/>
              <a:gd name="connsiteX9" fmla="*/ 675249 w 886264"/>
              <a:gd name="connsiteY9" fmla="*/ 1294227 h 1758461"/>
              <a:gd name="connsiteX10" fmla="*/ 759655 w 886264"/>
              <a:gd name="connsiteY10" fmla="*/ 1434904 h 1758461"/>
              <a:gd name="connsiteX11" fmla="*/ 886264 w 886264"/>
              <a:gd name="connsiteY11" fmla="*/ 1505243 h 1758461"/>
              <a:gd name="connsiteX12" fmla="*/ 886264 w 886264"/>
              <a:gd name="connsiteY12" fmla="*/ 1645920 h 1758461"/>
              <a:gd name="connsiteX13" fmla="*/ 647114 w 886264"/>
              <a:gd name="connsiteY13" fmla="*/ 1730326 h 1758461"/>
              <a:gd name="connsiteX14" fmla="*/ 590843 w 886264"/>
              <a:gd name="connsiteY14" fmla="*/ 1758461 h 1758461"/>
              <a:gd name="connsiteX15" fmla="*/ 0 w 886264"/>
              <a:gd name="connsiteY15" fmla="*/ 28135 h 1758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86264" h="1758461">
                <a:moveTo>
                  <a:pt x="0" y="28135"/>
                </a:moveTo>
                <a:lnTo>
                  <a:pt x="168812" y="0"/>
                </a:lnTo>
                <a:lnTo>
                  <a:pt x="112541" y="154744"/>
                </a:lnTo>
                <a:lnTo>
                  <a:pt x="365760" y="281353"/>
                </a:lnTo>
                <a:lnTo>
                  <a:pt x="365760" y="365760"/>
                </a:lnTo>
                <a:lnTo>
                  <a:pt x="618978" y="520504"/>
                </a:lnTo>
                <a:lnTo>
                  <a:pt x="675249" y="464233"/>
                </a:lnTo>
                <a:lnTo>
                  <a:pt x="844061" y="590843"/>
                </a:lnTo>
                <a:lnTo>
                  <a:pt x="478301" y="1153550"/>
                </a:lnTo>
                <a:lnTo>
                  <a:pt x="675249" y="1294227"/>
                </a:lnTo>
                <a:lnTo>
                  <a:pt x="759655" y="1434904"/>
                </a:lnTo>
                <a:lnTo>
                  <a:pt x="886264" y="1505243"/>
                </a:lnTo>
                <a:lnTo>
                  <a:pt x="886264" y="1645920"/>
                </a:lnTo>
                <a:lnTo>
                  <a:pt x="647114" y="1730326"/>
                </a:lnTo>
                <a:lnTo>
                  <a:pt x="590843" y="1758461"/>
                </a:lnTo>
                <a:lnTo>
                  <a:pt x="0" y="28135"/>
                </a:lnTo>
                <a:close/>
              </a:path>
            </a:pathLst>
          </a:custGeom>
          <a:solidFill>
            <a:srgbClr val="FF5050">
              <a:alpha val="69804"/>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2">
                  <a:lumMod val="75000"/>
                </a:schemeClr>
              </a:solidFill>
            </a:endParaRPr>
          </a:p>
        </p:txBody>
      </p:sp>
      <p:sp>
        <p:nvSpPr>
          <p:cNvPr id="15" name="フリーフォーム 14"/>
          <p:cNvSpPr/>
          <p:nvPr/>
        </p:nvSpPr>
        <p:spPr>
          <a:xfrm>
            <a:off x="6652349" y="3668081"/>
            <a:ext cx="492369" cy="548829"/>
          </a:xfrm>
          <a:custGeom>
            <a:avLst/>
            <a:gdLst>
              <a:gd name="connsiteX0" fmla="*/ 0 w 492369"/>
              <a:gd name="connsiteY0" fmla="*/ 126609 h 548829"/>
              <a:gd name="connsiteX1" fmla="*/ 253218 w 492369"/>
              <a:gd name="connsiteY1" fmla="*/ 0 h 548829"/>
              <a:gd name="connsiteX2" fmla="*/ 323557 w 492369"/>
              <a:gd name="connsiteY2" fmla="*/ 112541 h 548829"/>
              <a:gd name="connsiteX3" fmla="*/ 309489 w 492369"/>
              <a:gd name="connsiteY3" fmla="*/ 196947 h 548829"/>
              <a:gd name="connsiteX4" fmla="*/ 492369 w 492369"/>
              <a:gd name="connsiteY4" fmla="*/ 464233 h 548829"/>
              <a:gd name="connsiteX5" fmla="*/ 365760 w 492369"/>
              <a:gd name="connsiteY5" fmla="*/ 506437 h 548829"/>
              <a:gd name="connsiteX6" fmla="*/ 323557 w 492369"/>
              <a:gd name="connsiteY6" fmla="*/ 534572 h 548829"/>
              <a:gd name="connsiteX7" fmla="*/ 140677 w 492369"/>
              <a:gd name="connsiteY7" fmla="*/ 548640 h 548829"/>
              <a:gd name="connsiteX8" fmla="*/ 140677 w 492369"/>
              <a:gd name="connsiteY8" fmla="*/ 548640 h 548829"/>
              <a:gd name="connsiteX9" fmla="*/ 0 w 492369"/>
              <a:gd name="connsiteY9" fmla="*/ 126609 h 54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2369" h="548829">
                <a:moveTo>
                  <a:pt x="0" y="126609"/>
                </a:moveTo>
                <a:lnTo>
                  <a:pt x="253218" y="0"/>
                </a:lnTo>
                <a:lnTo>
                  <a:pt x="323557" y="112541"/>
                </a:lnTo>
                <a:lnTo>
                  <a:pt x="309489" y="196947"/>
                </a:lnTo>
                <a:lnTo>
                  <a:pt x="492369" y="464233"/>
                </a:lnTo>
                <a:cubicBezTo>
                  <a:pt x="450166" y="478301"/>
                  <a:pt x="406824" y="489327"/>
                  <a:pt x="365760" y="506437"/>
                </a:cubicBezTo>
                <a:cubicBezTo>
                  <a:pt x="350153" y="512940"/>
                  <a:pt x="339868" y="530123"/>
                  <a:pt x="323557" y="534572"/>
                </a:cubicBezTo>
                <a:cubicBezTo>
                  <a:pt x="261311" y="551548"/>
                  <a:pt x="203201" y="548640"/>
                  <a:pt x="140677" y="548640"/>
                </a:cubicBezTo>
                <a:lnTo>
                  <a:pt x="140677" y="548640"/>
                </a:lnTo>
                <a:lnTo>
                  <a:pt x="0" y="126609"/>
                </a:lnTo>
                <a:close/>
              </a:path>
            </a:pathLst>
          </a:custGeom>
          <a:solidFill>
            <a:srgbClr val="92D050">
              <a:alpha val="70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フリーフォーム 17"/>
          <p:cNvSpPr/>
          <p:nvPr/>
        </p:nvSpPr>
        <p:spPr>
          <a:xfrm>
            <a:off x="6793026" y="4160450"/>
            <a:ext cx="1491175" cy="1617784"/>
          </a:xfrm>
          <a:custGeom>
            <a:avLst/>
            <a:gdLst>
              <a:gd name="connsiteX0" fmla="*/ 0 w 1491175"/>
              <a:gd name="connsiteY0" fmla="*/ 98474 h 1617784"/>
              <a:gd name="connsiteX1" fmla="*/ 196948 w 1491175"/>
              <a:gd name="connsiteY1" fmla="*/ 689317 h 1617784"/>
              <a:gd name="connsiteX2" fmla="*/ 211015 w 1491175"/>
              <a:gd name="connsiteY2" fmla="*/ 1406769 h 1617784"/>
              <a:gd name="connsiteX3" fmla="*/ 393895 w 1491175"/>
              <a:gd name="connsiteY3" fmla="*/ 1406769 h 1617784"/>
              <a:gd name="connsiteX4" fmla="*/ 633046 w 1491175"/>
              <a:gd name="connsiteY4" fmla="*/ 1617784 h 1617784"/>
              <a:gd name="connsiteX5" fmla="*/ 886264 w 1491175"/>
              <a:gd name="connsiteY5" fmla="*/ 1237957 h 1617784"/>
              <a:gd name="connsiteX6" fmla="*/ 886264 w 1491175"/>
              <a:gd name="connsiteY6" fmla="*/ 1181686 h 1617784"/>
              <a:gd name="connsiteX7" fmla="*/ 1111348 w 1491175"/>
              <a:gd name="connsiteY7" fmla="*/ 1153551 h 1617784"/>
              <a:gd name="connsiteX8" fmla="*/ 1434904 w 1491175"/>
              <a:gd name="connsiteY8" fmla="*/ 1294228 h 1617784"/>
              <a:gd name="connsiteX9" fmla="*/ 1491175 w 1491175"/>
              <a:gd name="connsiteY9" fmla="*/ 1097280 h 1617784"/>
              <a:gd name="connsiteX10" fmla="*/ 1111348 w 1491175"/>
              <a:gd name="connsiteY10" fmla="*/ 872197 h 1617784"/>
              <a:gd name="connsiteX11" fmla="*/ 1252024 w 1491175"/>
              <a:gd name="connsiteY11" fmla="*/ 590843 h 1617784"/>
              <a:gd name="connsiteX12" fmla="*/ 1125415 w 1491175"/>
              <a:gd name="connsiteY12" fmla="*/ 337624 h 1617784"/>
              <a:gd name="connsiteX13" fmla="*/ 815926 w 1491175"/>
              <a:gd name="connsiteY13" fmla="*/ 239151 h 1617784"/>
              <a:gd name="connsiteX14" fmla="*/ 703384 w 1491175"/>
              <a:gd name="connsiteY14" fmla="*/ 309489 h 1617784"/>
              <a:gd name="connsiteX15" fmla="*/ 436098 w 1491175"/>
              <a:gd name="connsiteY15" fmla="*/ 154744 h 1617784"/>
              <a:gd name="connsiteX16" fmla="*/ 379828 w 1491175"/>
              <a:gd name="connsiteY16" fmla="*/ 154744 h 1617784"/>
              <a:gd name="connsiteX17" fmla="*/ 351692 w 1491175"/>
              <a:gd name="connsiteY17" fmla="*/ 0 h 1617784"/>
              <a:gd name="connsiteX18" fmla="*/ 0 w 1491175"/>
              <a:gd name="connsiteY18" fmla="*/ 98474 h 161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91175" h="1617784">
                <a:moveTo>
                  <a:pt x="0" y="98474"/>
                </a:moveTo>
                <a:lnTo>
                  <a:pt x="196948" y="689317"/>
                </a:lnTo>
                <a:lnTo>
                  <a:pt x="211015" y="1406769"/>
                </a:lnTo>
                <a:lnTo>
                  <a:pt x="393895" y="1406769"/>
                </a:lnTo>
                <a:lnTo>
                  <a:pt x="633046" y="1617784"/>
                </a:lnTo>
                <a:lnTo>
                  <a:pt x="886264" y="1237957"/>
                </a:lnTo>
                <a:lnTo>
                  <a:pt x="886264" y="1181686"/>
                </a:lnTo>
                <a:lnTo>
                  <a:pt x="1111348" y="1153551"/>
                </a:lnTo>
                <a:lnTo>
                  <a:pt x="1434904" y="1294228"/>
                </a:lnTo>
                <a:lnTo>
                  <a:pt x="1491175" y="1097280"/>
                </a:lnTo>
                <a:lnTo>
                  <a:pt x="1111348" y="872197"/>
                </a:lnTo>
                <a:lnTo>
                  <a:pt x="1252024" y="590843"/>
                </a:lnTo>
                <a:lnTo>
                  <a:pt x="1125415" y="337624"/>
                </a:lnTo>
                <a:lnTo>
                  <a:pt x="815926" y="239151"/>
                </a:lnTo>
                <a:lnTo>
                  <a:pt x="703384" y="309489"/>
                </a:lnTo>
                <a:lnTo>
                  <a:pt x="436098" y="154744"/>
                </a:lnTo>
                <a:lnTo>
                  <a:pt x="379828" y="154744"/>
                </a:lnTo>
                <a:lnTo>
                  <a:pt x="351692" y="0"/>
                </a:lnTo>
                <a:lnTo>
                  <a:pt x="0" y="98474"/>
                </a:lnTo>
                <a:close/>
              </a:path>
            </a:pathLst>
          </a:custGeom>
          <a:solidFill>
            <a:srgbClr val="FF99CC">
              <a:alpha val="70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フリーフォーム 18"/>
          <p:cNvSpPr/>
          <p:nvPr/>
        </p:nvSpPr>
        <p:spPr>
          <a:xfrm>
            <a:off x="7918441" y="4765361"/>
            <a:ext cx="436099" cy="464233"/>
          </a:xfrm>
          <a:custGeom>
            <a:avLst/>
            <a:gdLst>
              <a:gd name="connsiteX0" fmla="*/ 126609 w 436099"/>
              <a:gd name="connsiteY0" fmla="*/ 0 h 464233"/>
              <a:gd name="connsiteX1" fmla="*/ 0 w 436099"/>
              <a:gd name="connsiteY1" fmla="*/ 239150 h 464233"/>
              <a:gd name="connsiteX2" fmla="*/ 393896 w 436099"/>
              <a:gd name="connsiteY2" fmla="*/ 464233 h 464233"/>
              <a:gd name="connsiteX3" fmla="*/ 436099 w 436099"/>
              <a:gd name="connsiteY3" fmla="*/ 337624 h 464233"/>
              <a:gd name="connsiteX4" fmla="*/ 365760 w 436099"/>
              <a:gd name="connsiteY4" fmla="*/ 225083 h 464233"/>
              <a:gd name="connsiteX5" fmla="*/ 337625 w 436099"/>
              <a:gd name="connsiteY5" fmla="*/ 196947 h 464233"/>
              <a:gd name="connsiteX6" fmla="*/ 337625 w 436099"/>
              <a:gd name="connsiteY6" fmla="*/ 196947 h 464233"/>
              <a:gd name="connsiteX7" fmla="*/ 267286 w 436099"/>
              <a:gd name="connsiteY7" fmla="*/ 98473 h 464233"/>
              <a:gd name="connsiteX8" fmla="*/ 154745 w 436099"/>
              <a:gd name="connsiteY8" fmla="*/ 56270 h 464233"/>
              <a:gd name="connsiteX9" fmla="*/ 126609 w 436099"/>
              <a:gd name="connsiteY9" fmla="*/ 0 h 464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6099" h="464233">
                <a:moveTo>
                  <a:pt x="126609" y="0"/>
                </a:moveTo>
                <a:lnTo>
                  <a:pt x="0" y="239150"/>
                </a:lnTo>
                <a:lnTo>
                  <a:pt x="393896" y="464233"/>
                </a:lnTo>
                <a:lnTo>
                  <a:pt x="436099" y="337624"/>
                </a:lnTo>
                <a:cubicBezTo>
                  <a:pt x="412653" y="300110"/>
                  <a:pt x="391129" y="261324"/>
                  <a:pt x="365760" y="225083"/>
                </a:cubicBezTo>
                <a:cubicBezTo>
                  <a:pt x="358154" y="214217"/>
                  <a:pt x="337625" y="196947"/>
                  <a:pt x="337625" y="196947"/>
                </a:cubicBezTo>
                <a:lnTo>
                  <a:pt x="337625" y="196947"/>
                </a:lnTo>
                <a:lnTo>
                  <a:pt x="267286" y="98473"/>
                </a:lnTo>
                <a:lnTo>
                  <a:pt x="154745" y="56270"/>
                </a:lnTo>
                <a:cubicBezTo>
                  <a:pt x="111983" y="40720"/>
                  <a:pt x="96484" y="42203"/>
                  <a:pt x="126609" y="0"/>
                </a:cubicBezTo>
                <a:close/>
              </a:path>
            </a:pathLst>
          </a:custGeom>
          <a:solidFill>
            <a:srgbClr val="92D050">
              <a:alpha val="70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フリーフォーム 21"/>
          <p:cNvSpPr/>
          <p:nvPr/>
        </p:nvSpPr>
        <p:spPr>
          <a:xfrm>
            <a:off x="8340472" y="4962308"/>
            <a:ext cx="647114" cy="407963"/>
          </a:xfrm>
          <a:custGeom>
            <a:avLst/>
            <a:gdLst>
              <a:gd name="connsiteX0" fmla="*/ 0 w 647114"/>
              <a:gd name="connsiteY0" fmla="*/ 239151 h 407963"/>
              <a:gd name="connsiteX1" fmla="*/ 478302 w 647114"/>
              <a:gd name="connsiteY1" fmla="*/ 407963 h 407963"/>
              <a:gd name="connsiteX2" fmla="*/ 633046 w 647114"/>
              <a:gd name="connsiteY2" fmla="*/ 295422 h 407963"/>
              <a:gd name="connsiteX3" fmla="*/ 647114 w 647114"/>
              <a:gd name="connsiteY3" fmla="*/ 70339 h 407963"/>
              <a:gd name="connsiteX4" fmla="*/ 520505 w 647114"/>
              <a:gd name="connsiteY4" fmla="*/ 112542 h 407963"/>
              <a:gd name="connsiteX5" fmla="*/ 365760 w 647114"/>
              <a:gd name="connsiteY5" fmla="*/ 0 h 407963"/>
              <a:gd name="connsiteX6" fmla="*/ 211015 w 647114"/>
              <a:gd name="connsiteY6" fmla="*/ 42203 h 407963"/>
              <a:gd name="connsiteX7" fmla="*/ 98474 w 647114"/>
              <a:gd name="connsiteY7" fmla="*/ 126610 h 407963"/>
              <a:gd name="connsiteX8" fmla="*/ 14068 w 647114"/>
              <a:gd name="connsiteY8" fmla="*/ 126610 h 407963"/>
              <a:gd name="connsiteX9" fmla="*/ 0 w 647114"/>
              <a:gd name="connsiteY9" fmla="*/ 239151 h 407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7114" h="407963">
                <a:moveTo>
                  <a:pt x="0" y="239151"/>
                </a:moveTo>
                <a:lnTo>
                  <a:pt x="478302" y="407963"/>
                </a:lnTo>
                <a:lnTo>
                  <a:pt x="633046" y="295422"/>
                </a:lnTo>
                <a:lnTo>
                  <a:pt x="647114" y="70339"/>
                </a:lnTo>
                <a:lnTo>
                  <a:pt x="520505" y="112542"/>
                </a:lnTo>
                <a:lnTo>
                  <a:pt x="365760" y="0"/>
                </a:lnTo>
                <a:lnTo>
                  <a:pt x="211015" y="42203"/>
                </a:lnTo>
                <a:lnTo>
                  <a:pt x="98474" y="126610"/>
                </a:lnTo>
                <a:lnTo>
                  <a:pt x="14068" y="126610"/>
                </a:lnTo>
                <a:lnTo>
                  <a:pt x="0" y="239151"/>
                </a:lnTo>
                <a:close/>
              </a:path>
            </a:pathLst>
          </a:custGeom>
          <a:solidFill>
            <a:srgbClr val="00B050">
              <a:alpha val="70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ボックス 22"/>
          <p:cNvSpPr txBox="1"/>
          <p:nvPr/>
        </p:nvSpPr>
        <p:spPr>
          <a:xfrm>
            <a:off x="6372200" y="1719679"/>
            <a:ext cx="1484142" cy="307777"/>
          </a:xfrm>
          <a:prstGeom prst="rect">
            <a:avLst/>
          </a:prstGeom>
          <a:noFill/>
        </p:spPr>
        <p:txBody>
          <a:bodyPr wrap="square" rtlCol="0">
            <a:spAutoFit/>
          </a:bodyPr>
          <a:lstStyle/>
          <a:p>
            <a:r>
              <a:rPr kumimoji="1" lang="ja-JP" altLang="en-US" sz="1400" b="1" dirty="0" smtClean="0"/>
              <a:t>ホームセンター</a:t>
            </a:r>
            <a:endParaRPr kumimoji="1" lang="ja-JP" altLang="en-US" sz="1400" b="1" dirty="0"/>
          </a:p>
        </p:txBody>
      </p:sp>
      <p:sp>
        <p:nvSpPr>
          <p:cNvPr id="25" name="テキスト ボックス 24"/>
          <p:cNvSpPr txBox="1"/>
          <p:nvPr/>
        </p:nvSpPr>
        <p:spPr>
          <a:xfrm>
            <a:off x="6732240" y="3683640"/>
            <a:ext cx="1608232" cy="523220"/>
          </a:xfrm>
          <a:prstGeom prst="rect">
            <a:avLst/>
          </a:prstGeom>
          <a:noFill/>
        </p:spPr>
        <p:txBody>
          <a:bodyPr wrap="square" rtlCol="0">
            <a:spAutoFit/>
          </a:bodyPr>
          <a:lstStyle/>
          <a:p>
            <a:r>
              <a:rPr kumimoji="1" lang="ja-JP" altLang="en-US" sz="1400" b="1" dirty="0" smtClean="0"/>
              <a:t>まるも</a:t>
            </a:r>
            <a:endParaRPr kumimoji="1" lang="en-US" altLang="ja-JP" sz="1400" b="1" dirty="0" smtClean="0"/>
          </a:p>
          <a:p>
            <a:r>
              <a:rPr lang="ja-JP" altLang="en-US" sz="1400" b="1" dirty="0" smtClean="0"/>
              <a:t>リハビリ・診察施設</a:t>
            </a:r>
            <a:endParaRPr kumimoji="1" lang="ja-JP" altLang="en-US" sz="1400" b="1" dirty="0"/>
          </a:p>
        </p:txBody>
      </p:sp>
      <p:sp>
        <p:nvSpPr>
          <p:cNvPr id="26" name="テキスト ボックス 25"/>
          <p:cNvSpPr txBox="1"/>
          <p:nvPr/>
        </p:nvSpPr>
        <p:spPr>
          <a:xfrm>
            <a:off x="7846433" y="4239959"/>
            <a:ext cx="1262071" cy="307777"/>
          </a:xfrm>
          <a:prstGeom prst="rect">
            <a:avLst/>
          </a:prstGeom>
          <a:noFill/>
        </p:spPr>
        <p:txBody>
          <a:bodyPr wrap="square" rtlCol="0">
            <a:spAutoFit/>
          </a:bodyPr>
          <a:lstStyle/>
          <a:p>
            <a:r>
              <a:rPr kumimoji="1" lang="ja-JP" altLang="en-US" sz="1400" b="1" dirty="0" smtClean="0"/>
              <a:t>売却決定済み</a:t>
            </a:r>
            <a:endParaRPr kumimoji="1" lang="ja-JP" altLang="en-US" sz="1400" b="1" dirty="0"/>
          </a:p>
        </p:txBody>
      </p:sp>
      <p:sp>
        <p:nvSpPr>
          <p:cNvPr id="27" name="テキスト ボックス 26"/>
          <p:cNvSpPr txBox="1"/>
          <p:nvPr/>
        </p:nvSpPr>
        <p:spPr>
          <a:xfrm>
            <a:off x="6986199" y="4672588"/>
            <a:ext cx="898169" cy="492443"/>
          </a:xfrm>
          <a:prstGeom prst="rect">
            <a:avLst/>
          </a:prstGeom>
          <a:noFill/>
        </p:spPr>
        <p:txBody>
          <a:bodyPr wrap="square" rtlCol="0">
            <a:spAutoFit/>
          </a:bodyPr>
          <a:lstStyle/>
          <a:p>
            <a:r>
              <a:rPr lang="ja-JP" altLang="en-US" sz="1200" b="1" dirty="0" smtClean="0"/>
              <a:t>看護学校</a:t>
            </a:r>
            <a:endParaRPr lang="en-US" altLang="ja-JP" sz="1200" b="1" dirty="0" smtClean="0"/>
          </a:p>
          <a:p>
            <a:r>
              <a:rPr lang="ja-JP" altLang="en-US" sz="1400" b="1" dirty="0" smtClean="0"/>
              <a:t>協同病院</a:t>
            </a:r>
            <a:endParaRPr kumimoji="1" lang="ja-JP" altLang="en-US" sz="1400" b="1" dirty="0"/>
          </a:p>
        </p:txBody>
      </p:sp>
      <p:cxnSp>
        <p:nvCxnSpPr>
          <p:cNvPr id="28" name="直線コネクタ 27"/>
          <p:cNvCxnSpPr>
            <a:endCxn id="23" idx="1"/>
          </p:cNvCxnSpPr>
          <p:nvPr/>
        </p:nvCxnSpPr>
        <p:spPr>
          <a:xfrm>
            <a:off x="5660577" y="1579028"/>
            <a:ext cx="711623" cy="294540"/>
          </a:xfrm>
          <a:prstGeom prst="line">
            <a:avLst/>
          </a:prstGeom>
        </p:spPr>
        <p:style>
          <a:lnRef idx="1">
            <a:schemeClr val="dk1"/>
          </a:lnRef>
          <a:fillRef idx="0">
            <a:schemeClr val="dk1"/>
          </a:fillRef>
          <a:effectRef idx="0">
            <a:schemeClr val="dk1"/>
          </a:effectRef>
          <a:fontRef idx="minor">
            <a:schemeClr val="tx1"/>
          </a:fontRef>
        </p:style>
      </p:cxnSp>
      <p:cxnSp>
        <p:nvCxnSpPr>
          <p:cNvPr id="32" name="直線コネクタ 31"/>
          <p:cNvCxnSpPr/>
          <p:nvPr/>
        </p:nvCxnSpPr>
        <p:spPr>
          <a:xfrm flipV="1">
            <a:off x="8136490" y="4538444"/>
            <a:ext cx="147711" cy="459034"/>
          </a:xfrm>
          <a:prstGeom prst="line">
            <a:avLst/>
          </a:prstGeom>
        </p:spPr>
        <p:style>
          <a:lnRef idx="1">
            <a:schemeClr val="dk1"/>
          </a:lnRef>
          <a:fillRef idx="0">
            <a:schemeClr val="dk1"/>
          </a:fillRef>
          <a:effectRef idx="0">
            <a:schemeClr val="dk1"/>
          </a:effectRef>
          <a:fontRef idx="minor">
            <a:schemeClr val="tx1"/>
          </a:fontRef>
        </p:style>
      </p:cxnSp>
      <p:cxnSp>
        <p:nvCxnSpPr>
          <p:cNvPr id="35" name="直線コネクタ 34"/>
          <p:cNvCxnSpPr/>
          <p:nvPr/>
        </p:nvCxnSpPr>
        <p:spPr>
          <a:xfrm flipV="1">
            <a:off x="8083355" y="5150956"/>
            <a:ext cx="459926" cy="620916"/>
          </a:xfrm>
          <a:prstGeom prst="line">
            <a:avLst/>
          </a:prstGeom>
        </p:spPr>
        <p:style>
          <a:lnRef idx="1">
            <a:schemeClr val="dk1"/>
          </a:lnRef>
          <a:fillRef idx="0">
            <a:schemeClr val="dk1"/>
          </a:fillRef>
          <a:effectRef idx="0">
            <a:schemeClr val="dk1"/>
          </a:effectRef>
          <a:fontRef idx="minor">
            <a:schemeClr val="tx1"/>
          </a:fontRef>
        </p:style>
      </p:cxnSp>
      <p:sp>
        <p:nvSpPr>
          <p:cNvPr id="37" name="テキスト ボックス 36"/>
          <p:cNvSpPr txBox="1"/>
          <p:nvPr/>
        </p:nvSpPr>
        <p:spPr>
          <a:xfrm>
            <a:off x="7452320" y="5771872"/>
            <a:ext cx="1262071" cy="523220"/>
          </a:xfrm>
          <a:prstGeom prst="rect">
            <a:avLst/>
          </a:prstGeom>
          <a:noFill/>
        </p:spPr>
        <p:txBody>
          <a:bodyPr wrap="square" rtlCol="0">
            <a:spAutoFit/>
          </a:bodyPr>
          <a:lstStyle/>
          <a:p>
            <a:r>
              <a:rPr kumimoji="1" lang="en-US" altLang="ja-JP" sz="1400" b="1" dirty="0" smtClean="0"/>
              <a:t>JFE</a:t>
            </a:r>
            <a:r>
              <a:rPr kumimoji="1" lang="ja-JP" altLang="en-US" sz="1400" b="1" dirty="0" smtClean="0"/>
              <a:t>ライフ</a:t>
            </a:r>
            <a:r>
              <a:rPr kumimoji="1" lang="en-US" altLang="ja-JP" sz="1400" b="1" dirty="0" smtClean="0"/>
              <a:t>(</a:t>
            </a:r>
            <a:r>
              <a:rPr kumimoji="1" lang="ja-JP" altLang="en-US" sz="1400" b="1" dirty="0" smtClean="0"/>
              <a:t>株</a:t>
            </a:r>
            <a:r>
              <a:rPr kumimoji="1" lang="en-US" altLang="ja-JP" sz="1400" b="1" dirty="0" smtClean="0"/>
              <a:t>)</a:t>
            </a:r>
            <a:r>
              <a:rPr kumimoji="1" lang="ja-JP" altLang="en-US" sz="1400" b="1" dirty="0" smtClean="0"/>
              <a:t>拡張用地</a:t>
            </a:r>
            <a:endParaRPr kumimoji="1" lang="ja-JP" altLang="en-US" sz="1400" b="1" dirty="0"/>
          </a:p>
        </p:txBody>
      </p:sp>
      <p:sp>
        <p:nvSpPr>
          <p:cNvPr id="39" name="テキスト ボックス 38"/>
          <p:cNvSpPr txBox="1"/>
          <p:nvPr/>
        </p:nvSpPr>
        <p:spPr>
          <a:xfrm>
            <a:off x="6004503" y="4672588"/>
            <a:ext cx="871753" cy="369332"/>
          </a:xfrm>
          <a:prstGeom prst="rect">
            <a:avLst/>
          </a:prstGeom>
          <a:noFill/>
        </p:spPr>
        <p:txBody>
          <a:bodyPr wrap="square" rtlCol="0">
            <a:spAutoFit/>
          </a:bodyPr>
          <a:lstStyle/>
          <a:p>
            <a:r>
              <a:rPr lang="ja-JP" altLang="en-US" dirty="0"/>
              <a:t>住宅</a:t>
            </a:r>
            <a:endParaRPr kumimoji="1" lang="ja-JP" altLang="en-US" dirty="0"/>
          </a:p>
        </p:txBody>
      </p:sp>
      <p:cxnSp>
        <p:nvCxnSpPr>
          <p:cNvPr id="40" name="直線コネクタ 39"/>
          <p:cNvCxnSpPr/>
          <p:nvPr/>
        </p:nvCxnSpPr>
        <p:spPr>
          <a:xfrm>
            <a:off x="6462435" y="2747536"/>
            <a:ext cx="682283" cy="0"/>
          </a:xfrm>
          <a:prstGeom prst="line">
            <a:avLst/>
          </a:prstGeom>
        </p:spPr>
        <p:style>
          <a:lnRef idx="1">
            <a:schemeClr val="dk1"/>
          </a:lnRef>
          <a:fillRef idx="0">
            <a:schemeClr val="dk1"/>
          </a:fillRef>
          <a:effectRef idx="0">
            <a:schemeClr val="dk1"/>
          </a:effectRef>
          <a:fontRef idx="minor">
            <a:schemeClr val="tx1"/>
          </a:fontRef>
        </p:style>
      </p:cxnSp>
      <p:sp>
        <p:nvSpPr>
          <p:cNvPr id="43" name="テキスト ボックス 42"/>
          <p:cNvSpPr txBox="1"/>
          <p:nvPr/>
        </p:nvSpPr>
        <p:spPr>
          <a:xfrm>
            <a:off x="7164288" y="2545740"/>
            <a:ext cx="1944216" cy="738664"/>
          </a:xfrm>
          <a:prstGeom prst="rect">
            <a:avLst/>
          </a:prstGeom>
          <a:noFill/>
        </p:spPr>
        <p:txBody>
          <a:bodyPr wrap="square" rtlCol="0">
            <a:spAutoFit/>
          </a:bodyPr>
          <a:lstStyle/>
          <a:p>
            <a:r>
              <a:rPr lang="ja-JP" altLang="en-US" sz="1400" b="1" dirty="0" smtClean="0"/>
              <a:t>未利用地：</a:t>
            </a:r>
            <a:endParaRPr lang="en-US" altLang="ja-JP" sz="1400" b="1" dirty="0" smtClean="0"/>
          </a:p>
          <a:p>
            <a:r>
              <a:rPr lang="ja-JP" altLang="en-US" sz="1400" b="1" dirty="0" smtClean="0"/>
              <a:t>医療・福祉系企業</a:t>
            </a:r>
            <a:endParaRPr lang="en-US" altLang="ja-JP" sz="1400" b="1" dirty="0" smtClean="0"/>
          </a:p>
          <a:p>
            <a:r>
              <a:rPr lang="ja-JP" altLang="en-US" sz="1400" b="1" dirty="0" smtClean="0"/>
              <a:t>誘致予定</a:t>
            </a:r>
            <a:endParaRPr lang="en-US" altLang="ja-JP" sz="1400" b="1" dirty="0" smtClean="0"/>
          </a:p>
        </p:txBody>
      </p:sp>
      <p:sp>
        <p:nvSpPr>
          <p:cNvPr id="45" name="テキスト ボックス 44"/>
          <p:cNvSpPr txBox="1"/>
          <p:nvPr/>
        </p:nvSpPr>
        <p:spPr>
          <a:xfrm>
            <a:off x="6285390" y="6369343"/>
            <a:ext cx="2893498" cy="446276"/>
          </a:xfrm>
          <a:prstGeom prst="rect">
            <a:avLst/>
          </a:prstGeom>
          <a:noFill/>
        </p:spPr>
        <p:txBody>
          <a:bodyPr wrap="square" rtlCol="0">
            <a:spAutoFit/>
          </a:bodyPr>
          <a:lstStyle/>
          <a:p>
            <a:r>
              <a:rPr kumimoji="1" lang="ja-JP" altLang="en-US" sz="1100" dirty="0" smtClean="0"/>
              <a:t>（いばらきの工業団地より引用し</a:t>
            </a:r>
            <a:endParaRPr kumimoji="1" lang="en-US" altLang="ja-JP" sz="1100" dirty="0" smtClean="0"/>
          </a:p>
          <a:p>
            <a:r>
              <a:rPr lang="ja-JP" altLang="en-US" sz="1200" dirty="0" smtClean="0"/>
              <a:t>　</a:t>
            </a:r>
            <a:r>
              <a:rPr lang="en-US" altLang="ja-JP" sz="1200" dirty="0" smtClean="0"/>
              <a:t>JFE</a:t>
            </a:r>
            <a:r>
              <a:rPr lang="ja-JP" altLang="en-US" sz="1200" dirty="0" smtClean="0"/>
              <a:t>商事</a:t>
            </a:r>
            <a:r>
              <a:rPr lang="en-US" altLang="ja-JP" sz="1100" dirty="0" smtClean="0"/>
              <a:t>(</a:t>
            </a:r>
            <a:r>
              <a:rPr lang="ja-JP" altLang="en-US" sz="1100" dirty="0" smtClean="0"/>
              <a:t>株</a:t>
            </a:r>
            <a:r>
              <a:rPr lang="en-US" altLang="ja-JP" sz="1100" dirty="0" smtClean="0"/>
              <a:t>)</a:t>
            </a:r>
            <a:r>
              <a:rPr lang="ja-JP" altLang="en-US" sz="1100" dirty="0" smtClean="0"/>
              <a:t>ヒアリング結果から</a:t>
            </a:r>
            <a:r>
              <a:rPr kumimoji="1" lang="ja-JP" altLang="en-US" sz="1100" dirty="0" smtClean="0"/>
              <a:t>筆者作成）</a:t>
            </a:r>
            <a:endParaRPr kumimoji="1" lang="ja-JP" altLang="en-US" sz="1100" dirty="0"/>
          </a:p>
        </p:txBody>
      </p:sp>
      <p:cxnSp>
        <p:nvCxnSpPr>
          <p:cNvPr id="54" name="直線コネクタ 53"/>
          <p:cNvCxnSpPr/>
          <p:nvPr/>
        </p:nvCxnSpPr>
        <p:spPr>
          <a:xfrm flipV="1">
            <a:off x="5892694" y="1033572"/>
            <a:ext cx="0" cy="473448"/>
          </a:xfrm>
          <a:prstGeom prst="line">
            <a:avLst/>
          </a:prstGeom>
          <a:ln>
            <a:prstDash val="sysDash"/>
          </a:ln>
        </p:spPr>
        <p:style>
          <a:lnRef idx="3">
            <a:schemeClr val="dk1"/>
          </a:lnRef>
          <a:fillRef idx="0">
            <a:schemeClr val="dk1"/>
          </a:fillRef>
          <a:effectRef idx="2">
            <a:schemeClr val="dk1"/>
          </a:effectRef>
          <a:fontRef idx="minor">
            <a:schemeClr val="tx1"/>
          </a:fontRef>
        </p:style>
      </p:cxnSp>
      <p:cxnSp>
        <p:nvCxnSpPr>
          <p:cNvPr id="56" name="直線コネクタ 55"/>
          <p:cNvCxnSpPr/>
          <p:nvPr/>
        </p:nvCxnSpPr>
        <p:spPr>
          <a:xfrm>
            <a:off x="5933069" y="1270296"/>
            <a:ext cx="719280" cy="147270"/>
          </a:xfrm>
          <a:prstGeom prst="line">
            <a:avLst/>
          </a:prstGeom>
          <a:ln>
            <a:solidFill>
              <a:schemeClr val="accent6">
                <a:lumMod val="75000"/>
              </a:schemeClr>
            </a:solidFill>
          </a:ln>
        </p:spPr>
        <p:style>
          <a:lnRef idx="1">
            <a:schemeClr val="dk1"/>
          </a:lnRef>
          <a:fillRef idx="0">
            <a:schemeClr val="dk1"/>
          </a:fillRef>
          <a:effectRef idx="0">
            <a:schemeClr val="dk1"/>
          </a:effectRef>
          <a:fontRef idx="minor">
            <a:schemeClr val="tx1"/>
          </a:fontRef>
        </p:style>
      </p:cxnSp>
      <p:sp>
        <p:nvSpPr>
          <p:cNvPr id="58" name="テキスト ボックス 57"/>
          <p:cNvSpPr txBox="1"/>
          <p:nvPr/>
        </p:nvSpPr>
        <p:spPr>
          <a:xfrm>
            <a:off x="6616250" y="1301859"/>
            <a:ext cx="2060206" cy="307777"/>
          </a:xfrm>
          <a:prstGeom prst="rect">
            <a:avLst/>
          </a:prstGeom>
          <a:noFill/>
        </p:spPr>
        <p:txBody>
          <a:bodyPr wrap="square" rtlCol="0">
            <a:spAutoFit/>
          </a:bodyPr>
          <a:lstStyle/>
          <a:p>
            <a:r>
              <a:rPr kumimoji="1" lang="ja-JP" altLang="en-US" sz="1400" b="1" dirty="0" smtClean="0">
                <a:solidFill>
                  <a:schemeClr val="accent6">
                    <a:lumMod val="75000"/>
                  </a:schemeClr>
                </a:solidFill>
              </a:rPr>
              <a:t>神立駅へ道路新設予定</a:t>
            </a:r>
            <a:endParaRPr kumimoji="1" lang="ja-JP" altLang="en-US" sz="1400" b="1" dirty="0">
              <a:solidFill>
                <a:schemeClr val="accent6">
                  <a:lumMod val="75000"/>
                </a:schemeClr>
              </a:solidFill>
            </a:endParaRPr>
          </a:p>
        </p:txBody>
      </p:sp>
      <p:grpSp>
        <p:nvGrpSpPr>
          <p:cNvPr id="3072" name="グループ化 3071"/>
          <p:cNvGrpSpPr/>
          <p:nvPr/>
        </p:nvGrpSpPr>
        <p:grpSpPr>
          <a:xfrm>
            <a:off x="6793026" y="4258924"/>
            <a:ext cx="211015" cy="1308295"/>
            <a:chOff x="6793026" y="4206080"/>
            <a:chExt cx="211015" cy="1308295"/>
          </a:xfrm>
        </p:grpSpPr>
        <p:cxnSp>
          <p:nvCxnSpPr>
            <p:cNvPr id="61" name="直線コネクタ 60"/>
            <p:cNvCxnSpPr>
              <a:stCxn id="18" idx="0"/>
              <a:endCxn id="27" idx="1"/>
            </p:cNvCxnSpPr>
            <p:nvPr/>
          </p:nvCxnSpPr>
          <p:spPr>
            <a:xfrm>
              <a:off x="6793026" y="4206080"/>
              <a:ext cx="193173" cy="659886"/>
            </a:xfrm>
            <a:prstGeom prst="line">
              <a:avLst/>
            </a:prstGeom>
            <a:ln>
              <a:prstDash val="sysDash"/>
            </a:ln>
          </p:spPr>
          <p:style>
            <a:lnRef idx="3">
              <a:schemeClr val="dk1"/>
            </a:lnRef>
            <a:fillRef idx="0">
              <a:schemeClr val="dk1"/>
            </a:fillRef>
            <a:effectRef idx="2">
              <a:schemeClr val="dk1"/>
            </a:effectRef>
            <a:fontRef idx="minor">
              <a:schemeClr val="tx1"/>
            </a:fontRef>
          </p:style>
        </p:cxnSp>
        <p:cxnSp>
          <p:nvCxnSpPr>
            <p:cNvPr id="63" name="直線コネクタ 62"/>
            <p:cNvCxnSpPr>
              <a:stCxn id="27" idx="1"/>
              <a:endCxn id="18" idx="2"/>
            </p:cNvCxnSpPr>
            <p:nvPr/>
          </p:nvCxnSpPr>
          <p:spPr>
            <a:xfrm>
              <a:off x="6986199" y="4865966"/>
              <a:ext cx="17842" cy="648409"/>
            </a:xfrm>
            <a:prstGeom prst="line">
              <a:avLst/>
            </a:prstGeom>
            <a:ln>
              <a:prstDash val="sysDash"/>
            </a:ln>
          </p:spPr>
          <p:style>
            <a:lnRef idx="3">
              <a:schemeClr val="dk1"/>
            </a:lnRef>
            <a:fillRef idx="0">
              <a:schemeClr val="dk1"/>
            </a:fillRef>
            <a:effectRef idx="2">
              <a:schemeClr val="dk1"/>
            </a:effectRef>
            <a:fontRef idx="minor">
              <a:schemeClr val="tx1"/>
            </a:fontRef>
          </p:style>
        </p:cxnSp>
      </p:grpSp>
      <p:cxnSp>
        <p:nvCxnSpPr>
          <p:cNvPr id="66" name="直線コネクタ 65"/>
          <p:cNvCxnSpPr>
            <a:stCxn id="69" idx="3"/>
            <a:endCxn id="12" idx="2"/>
          </p:cNvCxnSpPr>
          <p:nvPr/>
        </p:nvCxnSpPr>
        <p:spPr>
          <a:xfrm>
            <a:off x="5884948" y="4132237"/>
            <a:ext cx="1007045" cy="607221"/>
          </a:xfrm>
          <a:prstGeom prst="line">
            <a:avLst/>
          </a:prstGeom>
          <a:ln>
            <a:solidFill>
              <a:schemeClr val="accent6">
                <a:lumMod val="75000"/>
              </a:schemeClr>
            </a:solidFill>
          </a:ln>
        </p:spPr>
        <p:style>
          <a:lnRef idx="1">
            <a:schemeClr val="dk1"/>
          </a:lnRef>
          <a:fillRef idx="0">
            <a:schemeClr val="dk1"/>
          </a:fillRef>
          <a:effectRef idx="0">
            <a:schemeClr val="dk1"/>
          </a:effectRef>
          <a:fontRef idx="minor">
            <a:schemeClr val="tx1"/>
          </a:fontRef>
        </p:style>
      </p:cxnSp>
      <p:sp>
        <p:nvSpPr>
          <p:cNvPr id="69" name="テキスト ボックス 68"/>
          <p:cNvSpPr txBox="1"/>
          <p:nvPr/>
        </p:nvSpPr>
        <p:spPr>
          <a:xfrm>
            <a:off x="4398933" y="3870627"/>
            <a:ext cx="1486015" cy="523220"/>
          </a:xfrm>
          <a:prstGeom prst="rect">
            <a:avLst/>
          </a:prstGeom>
          <a:noFill/>
        </p:spPr>
        <p:txBody>
          <a:bodyPr wrap="square" rtlCol="0">
            <a:spAutoFit/>
          </a:bodyPr>
          <a:lstStyle/>
          <a:p>
            <a:r>
              <a:rPr kumimoji="1" lang="ja-JP" altLang="en-US" sz="1400" b="1" dirty="0" smtClean="0">
                <a:solidFill>
                  <a:schemeClr val="accent6">
                    <a:lumMod val="75000"/>
                  </a:schemeClr>
                </a:solidFill>
              </a:rPr>
              <a:t>病院敷地内のみ</a:t>
            </a:r>
            <a:endParaRPr kumimoji="1" lang="en-US" altLang="ja-JP" sz="1400" b="1" dirty="0" smtClean="0">
              <a:solidFill>
                <a:schemeClr val="accent6">
                  <a:lumMod val="75000"/>
                </a:schemeClr>
              </a:solidFill>
            </a:endParaRPr>
          </a:p>
          <a:p>
            <a:r>
              <a:rPr kumimoji="1" lang="ja-JP" altLang="en-US" sz="1400" b="1" dirty="0" smtClean="0">
                <a:solidFill>
                  <a:schemeClr val="accent6">
                    <a:lumMod val="75000"/>
                  </a:schemeClr>
                </a:solidFill>
              </a:rPr>
              <a:t>道路三車線予定</a:t>
            </a:r>
            <a:endParaRPr kumimoji="1" lang="ja-JP" altLang="en-US" sz="1400" b="1" dirty="0">
              <a:solidFill>
                <a:schemeClr val="accent6">
                  <a:lumMod val="75000"/>
                </a:schemeClr>
              </a:solidFill>
            </a:endParaRPr>
          </a:p>
        </p:txBody>
      </p:sp>
      <p:sp>
        <p:nvSpPr>
          <p:cNvPr id="2" name="フリーフォーム 1"/>
          <p:cNvSpPr/>
          <p:nvPr/>
        </p:nvSpPr>
        <p:spPr>
          <a:xfrm>
            <a:off x="6285390" y="3994951"/>
            <a:ext cx="506027" cy="417251"/>
          </a:xfrm>
          <a:custGeom>
            <a:avLst/>
            <a:gdLst>
              <a:gd name="connsiteX0" fmla="*/ 0 w 506027"/>
              <a:gd name="connsiteY0" fmla="*/ 159799 h 417251"/>
              <a:gd name="connsiteX1" fmla="*/ 381740 w 506027"/>
              <a:gd name="connsiteY1" fmla="*/ 0 h 417251"/>
              <a:gd name="connsiteX2" fmla="*/ 506027 w 506027"/>
              <a:gd name="connsiteY2" fmla="*/ 417251 h 417251"/>
              <a:gd name="connsiteX3" fmla="*/ 71022 w 506027"/>
              <a:gd name="connsiteY3" fmla="*/ 408373 h 417251"/>
              <a:gd name="connsiteX4" fmla="*/ 0 w 506027"/>
              <a:gd name="connsiteY4" fmla="*/ 159799 h 417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027" h="417251">
                <a:moveTo>
                  <a:pt x="0" y="159799"/>
                </a:moveTo>
                <a:lnTo>
                  <a:pt x="381740" y="0"/>
                </a:lnTo>
                <a:lnTo>
                  <a:pt x="506027" y="417251"/>
                </a:lnTo>
                <a:lnTo>
                  <a:pt x="71022" y="408373"/>
                </a:lnTo>
                <a:lnTo>
                  <a:pt x="0" y="159799"/>
                </a:lnTo>
                <a:close/>
              </a:path>
            </a:pathLst>
          </a:custGeom>
          <a:solidFill>
            <a:srgbClr val="00B0F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テキスト ボックス 40"/>
          <p:cNvSpPr txBox="1"/>
          <p:nvPr/>
        </p:nvSpPr>
        <p:spPr>
          <a:xfrm>
            <a:off x="5828046" y="4016097"/>
            <a:ext cx="1048210" cy="276999"/>
          </a:xfrm>
          <a:prstGeom prst="rect">
            <a:avLst/>
          </a:prstGeom>
          <a:noFill/>
        </p:spPr>
        <p:txBody>
          <a:bodyPr wrap="square" rtlCol="0">
            <a:spAutoFit/>
          </a:bodyPr>
          <a:lstStyle/>
          <a:p>
            <a:r>
              <a:rPr kumimoji="1" lang="ja-JP" altLang="en-US" sz="1200" b="1" dirty="0" smtClean="0"/>
              <a:t>樫の木公園</a:t>
            </a:r>
            <a:endParaRPr kumimoji="1" lang="ja-JP" altLang="en-US" sz="1400" b="1" dirty="0"/>
          </a:p>
        </p:txBody>
      </p:sp>
      <p:sp>
        <p:nvSpPr>
          <p:cNvPr id="9" name="スライド番号プレースホルダー 8"/>
          <p:cNvSpPr>
            <a:spLocks noGrp="1"/>
          </p:cNvSpPr>
          <p:nvPr>
            <p:ph type="sldNum" sz="quarter" idx="12"/>
          </p:nvPr>
        </p:nvSpPr>
        <p:spPr/>
        <p:txBody>
          <a:bodyPr/>
          <a:lstStyle/>
          <a:p>
            <a:fld id="{82F50B77-D61C-4CB8-9631-C68539A3EE92}" type="slidenum">
              <a:rPr kumimoji="1" lang="ja-JP" altLang="en-US" smtClean="0"/>
              <a:pPr/>
              <a:t>10</a:t>
            </a:fld>
            <a:endParaRPr kumimoji="1" lang="ja-JP" altLang="en-US"/>
          </a:p>
        </p:txBody>
      </p:sp>
    </p:spTree>
    <p:extLst>
      <p:ext uri="{BB962C8B-B14F-4D97-AF65-F5344CB8AC3E}">
        <p14:creationId xmlns:p14="http://schemas.microsoft.com/office/powerpoint/2010/main" val="1295781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500"/>
                                        <p:tgtEl>
                                          <p:spTgt spid="23"/>
                                        </p:tgtEl>
                                      </p:cBhvr>
                                    </p:animEffect>
                                  </p:childTnLst>
                                </p:cTn>
                              </p:par>
                              <p:par>
                                <p:cTn id="15" presetID="10" presetClass="entr" presetSubtype="0"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500"/>
                                        <p:tgtEl>
                                          <p:spTgt spid="25"/>
                                        </p:tgtEl>
                                      </p:cBhvr>
                                    </p:animEffect>
                                  </p:childTnLst>
                                </p:cTn>
                              </p:par>
                              <p:par>
                                <p:cTn id="21" presetID="10" presetClass="entr" presetSubtype="0" fill="hold" nodeType="with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par>
                          <p:cTn id="36" fill="hold">
                            <p:stCondLst>
                              <p:cond delay="1000"/>
                            </p:stCondLst>
                            <p:childTnLst>
                              <p:par>
                                <p:cTn id="37" presetID="10" presetClass="entr" presetSubtype="0" fill="hold" grpId="0" nodeType="after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par>
                                <p:cTn id="40" presetID="10" presetClass="entr" presetSubtype="0" fill="hold" nodeType="with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500"/>
                                        <p:tgtEl>
                                          <p:spTgt spid="4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par>
                          <p:cTn id="46" fill="hold">
                            <p:stCondLst>
                              <p:cond delay="1500"/>
                            </p:stCondLst>
                            <p:childTnLst>
                              <p:par>
                                <p:cTn id="47" presetID="10" presetClass="entr" presetSubtype="0" fill="hold" grpId="0" nodeType="afterEffect">
                                  <p:stCondLst>
                                    <p:cond delay="0"/>
                                  </p:stCondLst>
                                  <p:childTnLst>
                                    <p:set>
                                      <p:cBhvr>
                                        <p:cTn id="48" dur="1" fill="hold">
                                          <p:stCondLst>
                                            <p:cond delay="0"/>
                                          </p:stCondLst>
                                        </p:cTn>
                                        <p:tgtEl>
                                          <p:spTgt spid="58"/>
                                        </p:tgtEl>
                                        <p:attrNameLst>
                                          <p:attrName>style.visibility</p:attrName>
                                        </p:attrNameLst>
                                      </p:cBhvr>
                                      <p:to>
                                        <p:strVal val="visible"/>
                                      </p:to>
                                    </p:set>
                                    <p:animEffect transition="in" filter="fade">
                                      <p:cBhvr>
                                        <p:cTn id="49" dur="500"/>
                                        <p:tgtEl>
                                          <p:spTgt spid="58"/>
                                        </p:tgtEl>
                                      </p:cBhvr>
                                    </p:animEffect>
                                  </p:childTnLst>
                                </p:cTn>
                              </p:par>
                              <p:par>
                                <p:cTn id="50" presetID="10" presetClass="entr" presetSubtype="0" fill="hold" nodeType="withEffect">
                                  <p:stCondLst>
                                    <p:cond delay="0"/>
                                  </p:stCondLst>
                                  <p:childTnLst>
                                    <p:set>
                                      <p:cBhvr>
                                        <p:cTn id="51" dur="1" fill="hold">
                                          <p:stCondLst>
                                            <p:cond delay="0"/>
                                          </p:stCondLst>
                                        </p:cTn>
                                        <p:tgtEl>
                                          <p:spTgt spid="56"/>
                                        </p:tgtEl>
                                        <p:attrNameLst>
                                          <p:attrName>style.visibility</p:attrName>
                                        </p:attrNameLst>
                                      </p:cBhvr>
                                      <p:to>
                                        <p:strVal val="visible"/>
                                      </p:to>
                                    </p:set>
                                    <p:animEffect transition="in" filter="fade">
                                      <p:cBhvr>
                                        <p:cTn id="52" dur="500"/>
                                        <p:tgtEl>
                                          <p:spTgt spid="56"/>
                                        </p:tgtEl>
                                      </p:cBhvr>
                                    </p:animEffect>
                                  </p:childTnLst>
                                </p:cTn>
                              </p:par>
                              <p:par>
                                <p:cTn id="53" presetID="10" presetClass="entr" presetSubtype="0" fill="hold" nodeType="withEffect">
                                  <p:stCondLst>
                                    <p:cond delay="0"/>
                                  </p:stCondLst>
                                  <p:childTnLst>
                                    <p:set>
                                      <p:cBhvr>
                                        <p:cTn id="54" dur="1" fill="hold">
                                          <p:stCondLst>
                                            <p:cond delay="0"/>
                                          </p:stCondLst>
                                        </p:cTn>
                                        <p:tgtEl>
                                          <p:spTgt spid="54"/>
                                        </p:tgtEl>
                                        <p:attrNameLst>
                                          <p:attrName>style.visibility</p:attrName>
                                        </p:attrNameLst>
                                      </p:cBhvr>
                                      <p:to>
                                        <p:strVal val="visible"/>
                                      </p:to>
                                    </p:set>
                                    <p:animEffect transition="in" filter="fade">
                                      <p:cBhvr>
                                        <p:cTn id="55" dur="500"/>
                                        <p:tgtEl>
                                          <p:spTgt spid="54"/>
                                        </p:tgtEl>
                                      </p:cBhvr>
                                    </p:animEffect>
                                  </p:childTnLst>
                                </p:cTn>
                              </p:par>
                            </p:childTnLst>
                          </p:cTn>
                        </p:par>
                        <p:par>
                          <p:cTn id="56" fill="hold">
                            <p:stCondLst>
                              <p:cond delay="2000"/>
                            </p:stCondLst>
                            <p:childTnLst>
                              <p:par>
                                <p:cTn id="57" presetID="10" presetClass="entr" presetSubtype="0" fill="hold" grpId="0" nodeType="afterEffect">
                                  <p:stCondLst>
                                    <p:cond delay="0"/>
                                  </p:stCondLst>
                                  <p:childTnLst>
                                    <p:set>
                                      <p:cBhvr>
                                        <p:cTn id="58" dur="1" fill="hold">
                                          <p:stCondLst>
                                            <p:cond delay="0"/>
                                          </p:stCondLst>
                                        </p:cTn>
                                        <p:tgtEl>
                                          <p:spTgt spid="69"/>
                                        </p:tgtEl>
                                        <p:attrNameLst>
                                          <p:attrName>style.visibility</p:attrName>
                                        </p:attrNameLst>
                                      </p:cBhvr>
                                      <p:to>
                                        <p:strVal val="visible"/>
                                      </p:to>
                                    </p:set>
                                    <p:animEffect transition="in" filter="fade">
                                      <p:cBhvr>
                                        <p:cTn id="59" dur="500"/>
                                        <p:tgtEl>
                                          <p:spTgt spid="69"/>
                                        </p:tgtEl>
                                      </p:cBhvr>
                                    </p:animEffect>
                                  </p:childTnLst>
                                </p:cTn>
                              </p:par>
                              <p:par>
                                <p:cTn id="60" presetID="10" presetClass="entr" presetSubtype="0" fill="hold" nodeType="withEffect">
                                  <p:stCondLst>
                                    <p:cond delay="0"/>
                                  </p:stCondLst>
                                  <p:childTnLst>
                                    <p:set>
                                      <p:cBhvr>
                                        <p:cTn id="61" dur="1" fill="hold">
                                          <p:stCondLst>
                                            <p:cond delay="0"/>
                                          </p:stCondLst>
                                        </p:cTn>
                                        <p:tgtEl>
                                          <p:spTgt spid="66"/>
                                        </p:tgtEl>
                                        <p:attrNameLst>
                                          <p:attrName>style.visibility</p:attrName>
                                        </p:attrNameLst>
                                      </p:cBhvr>
                                      <p:to>
                                        <p:strVal val="visible"/>
                                      </p:to>
                                    </p:set>
                                    <p:animEffect transition="in" filter="fade">
                                      <p:cBhvr>
                                        <p:cTn id="62" dur="500"/>
                                        <p:tgtEl>
                                          <p:spTgt spid="66"/>
                                        </p:tgtEl>
                                      </p:cBhvr>
                                    </p:animEffect>
                                  </p:childTnLst>
                                </p:cTn>
                              </p:par>
                              <p:par>
                                <p:cTn id="63" presetID="10" presetClass="entr" presetSubtype="0" fill="hold" nodeType="withEffect">
                                  <p:stCondLst>
                                    <p:cond delay="0"/>
                                  </p:stCondLst>
                                  <p:childTnLst>
                                    <p:set>
                                      <p:cBhvr>
                                        <p:cTn id="64" dur="1" fill="hold">
                                          <p:stCondLst>
                                            <p:cond delay="0"/>
                                          </p:stCondLst>
                                        </p:cTn>
                                        <p:tgtEl>
                                          <p:spTgt spid="3072"/>
                                        </p:tgtEl>
                                        <p:attrNameLst>
                                          <p:attrName>style.visibility</p:attrName>
                                        </p:attrNameLst>
                                      </p:cBhvr>
                                      <p:to>
                                        <p:strVal val="visible"/>
                                      </p:to>
                                    </p:set>
                                    <p:animEffect transition="in" filter="fade">
                                      <p:cBhvr>
                                        <p:cTn id="65" dur="500"/>
                                        <p:tgtEl>
                                          <p:spTgt spid="3072"/>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fade">
                                      <p:cBhvr>
                                        <p:cTn id="70" dur="500"/>
                                        <p:tgtEl>
                                          <p:spTgt spid="49"/>
                                        </p:tgtEl>
                                      </p:cBhvr>
                                    </p:animEffect>
                                  </p:childTnLst>
                                </p:cTn>
                              </p:par>
                              <p:par>
                                <p:cTn id="71" presetID="26" presetClass="emph" presetSubtype="0" fill="hold" grpId="1" nodeType="withEffect">
                                  <p:stCondLst>
                                    <p:cond delay="0"/>
                                  </p:stCondLst>
                                  <p:childTnLst>
                                    <p:animEffect transition="out" filter="fade">
                                      <p:cBhvr>
                                        <p:cTn id="72" dur="500" tmFilter="0, 0; .2, .5; .8, .5; 1, 0"/>
                                        <p:tgtEl>
                                          <p:spTgt spid="49"/>
                                        </p:tgtEl>
                                      </p:cBhvr>
                                    </p:animEffect>
                                    <p:animScale>
                                      <p:cBhvr>
                                        <p:cTn id="73" dur="250" autoRev="1" fill="hold"/>
                                        <p:tgtEl>
                                          <p:spTgt spid="4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49" grpId="1" animBg="1"/>
      <p:bldP spid="13" grpId="0" animBg="1"/>
      <p:bldP spid="14" grpId="0" animBg="1"/>
      <p:bldP spid="15" grpId="0" animBg="1"/>
      <p:bldP spid="18" grpId="0" animBg="1"/>
      <p:bldP spid="19" grpId="0" animBg="1"/>
      <p:bldP spid="23" grpId="0"/>
      <p:bldP spid="25" grpId="0"/>
      <p:bldP spid="26" grpId="0"/>
      <p:bldP spid="27" grpId="0"/>
      <p:bldP spid="43" grpId="0"/>
      <p:bldP spid="58" grpId="0"/>
      <p:bldP spid="6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角丸四角形 15"/>
          <p:cNvSpPr/>
          <p:nvPr/>
        </p:nvSpPr>
        <p:spPr>
          <a:xfrm>
            <a:off x="107504" y="1225750"/>
            <a:ext cx="4028394" cy="5371602"/>
          </a:xfrm>
          <a:prstGeom prst="roundRect">
            <a:avLst/>
          </a:prstGeom>
          <a:solidFill>
            <a:srgbClr val="CCFFFF">
              <a:alpha val="30000"/>
            </a:srgb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dirty="0" smtClean="0">
                <a:solidFill>
                  <a:schemeClr val="accent6">
                    <a:lumMod val="75000"/>
                  </a:schemeClr>
                </a:solidFill>
              </a:rPr>
              <a:t>道路安全性</a:t>
            </a:r>
            <a:r>
              <a:rPr lang="ja-JP" altLang="en-US" sz="2800" dirty="0">
                <a:solidFill>
                  <a:schemeClr val="accent6">
                    <a:lumMod val="75000"/>
                  </a:schemeClr>
                </a:solidFill>
              </a:rPr>
              <a:t>の改善</a:t>
            </a:r>
            <a:endParaRPr lang="en-US" altLang="ja-JP" sz="2800" dirty="0">
              <a:solidFill>
                <a:schemeClr val="accent6">
                  <a:lumMod val="75000"/>
                </a:schemeClr>
              </a:solidFill>
            </a:endParaRPr>
          </a:p>
          <a:p>
            <a:r>
              <a:rPr lang="en-US" altLang="ja-JP" sz="2000" dirty="0" smtClean="0">
                <a:solidFill>
                  <a:schemeClr val="tx1"/>
                </a:solidFill>
              </a:rPr>
              <a:t>‐</a:t>
            </a:r>
            <a:r>
              <a:rPr lang="ja-JP" altLang="en-US" sz="2000" dirty="0" smtClean="0">
                <a:solidFill>
                  <a:schemeClr val="tx1"/>
                </a:solidFill>
              </a:rPr>
              <a:t>スクールゾーン</a:t>
            </a:r>
            <a:r>
              <a:rPr lang="ja-JP" altLang="en-US" sz="2000" dirty="0">
                <a:solidFill>
                  <a:schemeClr val="tx1"/>
                </a:solidFill>
              </a:rPr>
              <a:t>の設置</a:t>
            </a:r>
            <a:endParaRPr lang="en-US" altLang="ja-JP" sz="2000" dirty="0">
              <a:solidFill>
                <a:schemeClr val="tx1"/>
              </a:solidFill>
            </a:endParaRPr>
          </a:p>
          <a:p>
            <a:r>
              <a:rPr lang="en-US" altLang="ja-JP" sz="2000" dirty="0" smtClean="0">
                <a:solidFill>
                  <a:schemeClr val="tx1"/>
                </a:solidFill>
              </a:rPr>
              <a:t>‐</a:t>
            </a:r>
            <a:r>
              <a:rPr lang="ja-JP" altLang="en-US" sz="2000" dirty="0" smtClean="0">
                <a:solidFill>
                  <a:schemeClr val="tx1"/>
                </a:solidFill>
              </a:rPr>
              <a:t>自転車専用</a:t>
            </a:r>
            <a:r>
              <a:rPr lang="ja-JP" altLang="en-US" sz="2000" dirty="0">
                <a:solidFill>
                  <a:schemeClr val="tx1"/>
                </a:solidFill>
              </a:rPr>
              <a:t>レーンの</a:t>
            </a:r>
            <a:r>
              <a:rPr lang="ja-JP" altLang="en-US" sz="2000" dirty="0" smtClean="0">
                <a:solidFill>
                  <a:schemeClr val="tx1"/>
                </a:solidFill>
              </a:rPr>
              <a:t>設置</a:t>
            </a:r>
            <a:endParaRPr lang="en-US" altLang="ja-JP" sz="2000" dirty="0" smtClean="0">
              <a:solidFill>
                <a:schemeClr val="tx1"/>
              </a:solidFill>
            </a:endParaRPr>
          </a:p>
          <a:p>
            <a:endParaRPr lang="en-US" altLang="ja-JP" sz="2400" dirty="0">
              <a:solidFill>
                <a:schemeClr val="tx1"/>
              </a:solidFill>
            </a:endParaRPr>
          </a:p>
          <a:p>
            <a:endParaRPr lang="en-US" altLang="ja-JP" sz="2400" dirty="0" smtClean="0">
              <a:solidFill>
                <a:schemeClr val="tx1"/>
              </a:solidFill>
            </a:endParaRPr>
          </a:p>
          <a:p>
            <a:pPr lvl="1"/>
            <a:endParaRPr lang="en-US" altLang="ja-JP" sz="2400" dirty="0">
              <a:solidFill>
                <a:schemeClr val="tx1"/>
              </a:solidFill>
            </a:endParaRPr>
          </a:p>
          <a:p>
            <a:pPr lvl="1"/>
            <a:endParaRPr lang="en-US" altLang="ja-JP" sz="2400" dirty="0" smtClean="0">
              <a:solidFill>
                <a:schemeClr val="tx1"/>
              </a:solidFill>
            </a:endParaRPr>
          </a:p>
          <a:p>
            <a:pPr lvl="1"/>
            <a:endParaRPr lang="en-US" altLang="ja-JP" sz="2800" dirty="0" smtClean="0">
              <a:solidFill>
                <a:schemeClr val="tx1"/>
              </a:solidFill>
            </a:endParaRPr>
          </a:p>
          <a:p>
            <a:pPr lvl="1"/>
            <a:endParaRPr lang="en-US" altLang="ja-JP" sz="3200" dirty="0" smtClean="0">
              <a:solidFill>
                <a:schemeClr val="tx1"/>
              </a:solidFill>
            </a:endParaRPr>
          </a:p>
          <a:p>
            <a:pPr lvl="1"/>
            <a:endParaRPr lang="en-US" altLang="ja-JP" sz="2800" dirty="0">
              <a:solidFill>
                <a:schemeClr val="tx1"/>
              </a:solidFill>
            </a:endParaRPr>
          </a:p>
          <a:p>
            <a:endParaRPr lang="en-US" altLang="ja-JP" sz="2800" dirty="0"/>
          </a:p>
        </p:txBody>
      </p:sp>
      <p:sp>
        <p:nvSpPr>
          <p:cNvPr id="17" name="角丸四角形 16"/>
          <p:cNvSpPr/>
          <p:nvPr/>
        </p:nvSpPr>
        <p:spPr>
          <a:xfrm>
            <a:off x="4355976" y="1225750"/>
            <a:ext cx="4608512" cy="5371602"/>
          </a:xfrm>
          <a:prstGeom prst="roundRect">
            <a:avLst/>
          </a:prstGeom>
          <a:solidFill>
            <a:srgbClr val="FFFF99">
              <a:alpha val="30000"/>
            </a:srgbClr>
          </a:solidFill>
          <a:ln>
            <a:solidFill>
              <a:srgbClr val="FFC000"/>
            </a:solidFill>
          </a:ln>
        </p:spPr>
        <p:style>
          <a:lnRef idx="2">
            <a:schemeClr val="accent1"/>
          </a:lnRef>
          <a:fillRef idx="1">
            <a:schemeClr val="lt1"/>
          </a:fillRef>
          <a:effectRef idx="0">
            <a:schemeClr val="accent1"/>
          </a:effectRef>
          <a:fontRef idx="minor">
            <a:schemeClr val="dk1"/>
          </a:fontRef>
        </p:style>
        <p:txBody>
          <a:bodyPr rtlCol="0" anchor="ctr"/>
          <a:lstStyle/>
          <a:p>
            <a:pPr marL="457200" indent="-457200">
              <a:buFont typeface="Arial" panose="020B0604020202020204" pitchFamily="34" charset="0"/>
              <a:buChar char="•"/>
            </a:pPr>
            <a:endParaRPr lang="en-US" altLang="ja-JP" sz="2800" dirty="0" smtClean="0">
              <a:solidFill>
                <a:srgbClr val="C00000"/>
              </a:solidFill>
            </a:endParaRPr>
          </a:p>
          <a:p>
            <a:r>
              <a:rPr lang="ja-JP" altLang="en-US" sz="2800" dirty="0" smtClean="0">
                <a:solidFill>
                  <a:schemeClr val="accent6">
                    <a:lumMod val="75000"/>
                  </a:schemeClr>
                </a:solidFill>
              </a:rPr>
              <a:t>子育て支援</a:t>
            </a:r>
            <a:endParaRPr lang="en-US" altLang="ja-JP" sz="2800" dirty="0">
              <a:solidFill>
                <a:schemeClr val="accent6">
                  <a:lumMod val="75000"/>
                </a:schemeClr>
              </a:solidFill>
            </a:endParaRPr>
          </a:p>
          <a:p>
            <a:r>
              <a:rPr lang="en-US" altLang="ja-JP" sz="2000" dirty="0" smtClean="0"/>
              <a:t>‐NPO</a:t>
            </a:r>
            <a:r>
              <a:rPr lang="ja-JP" altLang="en-US" sz="2000" dirty="0" smtClean="0"/>
              <a:t>法人</a:t>
            </a:r>
            <a:r>
              <a:rPr lang="en-US" altLang="ja-JP" sz="2000" dirty="0" smtClean="0"/>
              <a:t>『</a:t>
            </a:r>
            <a:r>
              <a:rPr lang="ja-JP" altLang="en-US" sz="2000" dirty="0" smtClean="0"/>
              <a:t>おおつ野地区ママさん会</a:t>
            </a:r>
            <a:r>
              <a:rPr lang="en-US" altLang="ja-JP" sz="2000" dirty="0" smtClean="0"/>
              <a:t>』</a:t>
            </a:r>
          </a:p>
          <a:p>
            <a:r>
              <a:rPr lang="en-US" altLang="ja-JP" sz="2000" dirty="0" smtClean="0"/>
              <a:t>‐</a:t>
            </a:r>
            <a:r>
              <a:rPr lang="ja-JP" altLang="en-US" sz="2000" dirty="0" smtClean="0"/>
              <a:t>病院従事者による子育て講演会</a:t>
            </a:r>
            <a:endParaRPr lang="en-US" altLang="ja-JP" sz="2000" dirty="0" smtClean="0"/>
          </a:p>
          <a:p>
            <a:endParaRPr lang="en-US" altLang="ja-JP" sz="2400" dirty="0" smtClean="0"/>
          </a:p>
          <a:p>
            <a:endParaRPr lang="en-US" altLang="ja-JP" sz="2400" dirty="0"/>
          </a:p>
          <a:p>
            <a:endParaRPr lang="en-US" altLang="ja-JP" sz="2400" dirty="0" smtClean="0"/>
          </a:p>
          <a:p>
            <a:pPr lvl="1"/>
            <a:endParaRPr lang="en-US" altLang="ja-JP" sz="2400" dirty="0"/>
          </a:p>
          <a:p>
            <a:pPr lvl="1"/>
            <a:endParaRPr lang="en-US" altLang="ja-JP" sz="2400" dirty="0" smtClean="0"/>
          </a:p>
          <a:p>
            <a:pPr lvl="1"/>
            <a:endParaRPr lang="en-US" altLang="ja-JP" sz="2400" dirty="0"/>
          </a:p>
          <a:p>
            <a:pPr lvl="1"/>
            <a:endParaRPr lang="en-US" altLang="ja-JP" sz="2400" dirty="0" smtClean="0"/>
          </a:p>
          <a:p>
            <a:pPr lvl="1"/>
            <a:endParaRPr lang="en-US" altLang="ja-JP" sz="2400" dirty="0"/>
          </a:p>
          <a:p>
            <a:pPr lvl="1"/>
            <a:endParaRPr lang="en-US" altLang="ja-JP" sz="2400" dirty="0" smtClean="0"/>
          </a:p>
          <a:p>
            <a:pPr lvl="1"/>
            <a:endParaRPr lang="en-US" altLang="ja-JP" sz="2400" dirty="0"/>
          </a:p>
          <a:p>
            <a:pPr lvl="1"/>
            <a:endParaRPr lang="en-US" altLang="ja-JP" sz="2400" dirty="0"/>
          </a:p>
        </p:txBody>
      </p:sp>
      <p:sp>
        <p:nvSpPr>
          <p:cNvPr id="4" name="角丸四角形 3"/>
          <p:cNvSpPr/>
          <p:nvPr/>
        </p:nvSpPr>
        <p:spPr>
          <a:xfrm>
            <a:off x="179512" y="116632"/>
            <a:ext cx="3312368" cy="72008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600" dirty="0" smtClean="0"/>
              <a:t>おおつ野</a:t>
            </a:r>
            <a:endParaRPr kumimoji="1" lang="ja-JP" altLang="en-US" dirty="0"/>
          </a:p>
        </p:txBody>
      </p:sp>
      <p:sp>
        <p:nvSpPr>
          <p:cNvPr id="6" name="タイトル 2"/>
          <p:cNvSpPr>
            <a:spLocks noGrp="1"/>
          </p:cNvSpPr>
          <p:nvPr>
            <p:ph type="title"/>
          </p:nvPr>
        </p:nvSpPr>
        <p:spPr>
          <a:xfrm>
            <a:off x="3779912" y="-99392"/>
            <a:ext cx="5112568" cy="1143000"/>
          </a:xfrm>
        </p:spPr>
        <p:txBody>
          <a:bodyPr>
            <a:normAutofit fontScale="90000"/>
          </a:bodyPr>
          <a:lstStyle/>
          <a:p>
            <a:r>
              <a:rPr kumimoji="1" lang="ja-JP" altLang="en-US" dirty="0" smtClean="0"/>
              <a:t>安心・安全なまちづくり</a:t>
            </a:r>
            <a:endParaRPr kumimoji="1" lang="ja-JP" altLang="en-US" dirty="0"/>
          </a:p>
        </p:txBody>
      </p:sp>
      <p:sp>
        <p:nvSpPr>
          <p:cNvPr id="11" name="テキスト ボックス 10"/>
          <p:cNvSpPr txBox="1"/>
          <p:nvPr/>
        </p:nvSpPr>
        <p:spPr>
          <a:xfrm>
            <a:off x="5105929" y="4127064"/>
            <a:ext cx="1003064" cy="400110"/>
          </a:xfrm>
          <a:prstGeom prst="rect">
            <a:avLst/>
          </a:prstGeom>
          <a:noFill/>
        </p:spPr>
        <p:txBody>
          <a:bodyPr wrap="square" rtlCol="0">
            <a:spAutoFit/>
          </a:bodyPr>
          <a:lstStyle/>
          <a:p>
            <a:r>
              <a:rPr lang="ja-JP" altLang="en-US" sz="2000" dirty="0"/>
              <a:t>会費</a:t>
            </a:r>
            <a:endParaRPr kumimoji="1" lang="ja-JP" altLang="en-US" sz="2000" dirty="0"/>
          </a:p>
        </p:txBody>
      </p:sp>
      <p:grpSp>
        <p:nvGrpSpPr>
          <p:cNvPr id="26" name="グループ化 25"/>
          <p:cNvGrpSpPr/>
          <p:nvPr/>
        </p:nvGrpSpPr>
        <p:grpSpPr>
          <a:xfrm>
            <a:off x="293434" y="3216262"/>
            <a:ext cx="3630494" cy="2771448"/>
            <a:chOff x="437450" y="3102821"/>
            <a:chExt cx="3846518" cy="2884889"/>
          </a:xfrm>
        </p:grpSpPr>
        <p:pic>
          <p:nvPicPr>
            <p:cNvPr id="13" name="図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7450" y="3102821"/>
              <a:ext cx="3846518" cy="2884889"/>
            </a:xfrm>
            <a:prstGeom prst="rect">
              <a:avLst/>
            </a:prstGeom>
          </p:spPr>
        </p:pic>
        <p:sp>
          <p:nvSpPr>
            <p:cNvPr id="25" name="テキスト ボックス 24"/>
            <p:cNvSpPr txBox="1"/>
            <p:nvPr/>
          </p:nvSpPr>
          <p:spPr>
            <a:xfrm>
              <a:off x="611560" y="3216262"/>
              <a:ext cx="1521078" cy="461665"/>
            </a:xfrm>
            <a:prstGeom prst="rect">
              <a:avLst/>
            </a:prstGeom>
            <a:noFill/>
          </p:spPr>
          <p:txBody>
            <a:bodyPr wrap="square" rtlCol="0">
              <a:spAutoFit/>
            </a:bodyPr>
            <a:lstStyle/>
            <a:p>
              <a:r>
                <a:rPr kumimoji="1" lang="en-US" altLang="ja-JP" sz="2400" dirty="0" smtClean="0">
                  <a:solidFill>
                    <a:schemeClr val="bg1"/>
                  </a:solidFill>
                </a:rPr>
                <a:t>Before</a:t>
              </a:r>
              <a:endParaRPr kumimoji="1" lang="ja-JP" altLang="en-US" dirty="0">
                <a:solidFill>
                  <a:schemeClr val="bg1"/>
                </a:solidFill>
              </a:endParaRPr>
            </a:p>
          </p:txBody>
        </p:sp>
      </p:grpSp>
      <p:grpSp>
        <p:nvGrpSpPr>
          <p:cNvPr id="28" name="グループ化 27"/>
          <p:cNvGrpSpPr/>
          <p:nvPr/>
        </p:nvGrpSpPr>
        <p:grpSpPr>
          <a:xfrm>
            <a:off x="293433" y="3216262"/>
            <a:ext cx="3630495" cy="2771448"/>
            <a:chOff x="293434" y="3093973"/>
            <a:chExt cx="3891288" cy="2918467"/>
          </a:xfrm>
        </p:grpSpPr>
        <p:pic>
          <p:nvPicPr>
            <p:cNvPr id="3" name="図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3434" y="3093973"/>
              <a:ext cx="3891288" cy="2918467"/>
            </a:xfrm>
            <a:prstGeom prst="rect">
              <a:avLst/>
            </a:prstGeom>
          </p:spPr>
        </p:pic>
        <p:sp>
          <p:nvSpPr>
            <p:cNvPr id="27" name="テキスト ボックス 26"/>
            <p:cNvSpPr txBox="1"/>
            <p:nvPr/>
          </p:nvSpPr>
          <p:spPr>
            <a:xfrm>
              <a:off x="539552" y="3205410"/>
              <a:ext cx="978678" cy="461665"/>
            </a:xfrm>
            <a:prstGeom prst="rect">
              <a:avLst/>
            </a:prstGeom>
            <a:noFill/>
          </p:spPr>
          <p:txBody>
            <a:bodyPr wrap="square" rtlCol="0">
              <a:spAutoFit/>
            </a:bodyPr>
            <a:lstStyle/>
            <a:p>
              <a:r>
                <a:rPr kumimoji="1" lang="en-US" altLang="ja-JP" sz="2400" dirty="0" smtClean="0">
                  <a:solidFill>
                    <a:schemeClr val="bg1"/>
                  </a:solidFill>
                </a:rPr>
                <a:t>After</a:t>
              </a:r>
              <a:endParaRPr kumimoji="1" lang="ja-JP" altLang="en-US" dirty="0">
                <a:solidFill>
                  <a:schemeClr val="bg1"/>
                </a:solidFill>
              </a:endParaRPr>
            </a:p>
          </p:txBody>
        </p:sp>
      </p:grpSp>
      <p:sp>
        <p:nvSpPr>
          <p:cNvPr id="30" name="テキスト ボックス 29"/>
          <p:cNvSpPr txBox="1"/>
          <p:nvPr/>
        </p:nvSpPr>
        <p:spPr>
          <a:xfrm>
            <a:off x="6293817" y="5917379"/>
            <a:ext cx="946652" cy="400110"/>
          </a:xfrm>
          <a:prstGeom prst="rect">
            <a:avLst/>
          </a:prstGeom>
          <a:noFill/>
        </p:spPr>
        <p:txBody>
          <a:bodyPr wrap="square" rtlCol="0">
            <a:spAutoFit/>
          </a:bodyPr>
          <a:lstStyle/>
          <a:p>
            <a:r>
              <a:rPr lang="ja-JP" altLang="en-US" sz="2000" dirty="0" smtClean="0"/>
              <a:t>依頼</a:t>
            </a:r>
          </a:p>
        </p:txBody>
      </p:sp>
      <p:sp>
        <p:nvSpPr>
          <p:cNvPr id="37" name="右矢印 36"/>
          <p:cNvSpPr/>
          <p:nvPr/>
        </p:nvSpPr>
        <p:spPr>
          <a:xfrm rot="14181487">
            <a:off x="6996277" y="4249901"/>
            <a:ext cx="838180" cy="554547"/>
          </a:xfrm>
          <a:prstGeom prst="rightArrow">
            <a:avLst/>
          </a:prstGeom>
          <a:solidFill>
            <a:schemeClr val="bg1"/>
          </a:solidFill>
          <a:ln w="127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33" name="テキスト ボックス 32"/>
          <p:cNvSpPr txBox="1"/>
          <p:nvPr/>
        </p:nvSpPr>
        <p:spPr>
          <a:xfrm>
            <a:off x="7565540" y="4164530"/>
            <a:ext cx="946652" cy="400110"/>
          </a:xfrm>
          <a:prstGeom prst="rect">
            <a:avLst/>
          </a:prstGeom>
          <a:noFill/>
        </p:spPr>
        <p:txBody>
          <a:bodyPr wrap="square" rtlCol="0">
            <a:spAutoFit/>
          </a:bodyPr>
          <a:lstStyle/>
          <a:p>
            <a:r>
              <a:rPr lang="ja-JP" altLang="en-US" sz="2000" dirty="0"/>
              <a:t>講演会</a:t>
            </a:r>
            <a:endParaRPr lang="ja-JP" altLang="en-US" sz="2000" dirty="0" smtClean="0"/>
          </a:p>
        </p:txBody>
      </p:sp>
      <p:sp>
        <p:nvSpPr>
          <p:cNvPr id="38" name="右矢印 37"/>
          <p:cNvSpPr/>
          <p:nvPr/>
        </p:nvSpPr>
        <p:spPr>
          <a:xfrm>
            <a:off x="6256964" y="5362832"/>
            <a:ext cx="838180" cy="554547"/>
          </a:xfrm>
          <a:prstGeom prst="rightArrow">
            <a:avLst/>
          </a:prstGeom>
          <a:solidFill>
            <a:schemeClr val="bg1"/>
          </a:solidFill>
          <a:ln w="127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40" name="右矢印 39"/>
          <p:cNvSpPr/>
          <p:nvPr/>
        </p:nvSpPr>
        <p:spPr>
          <a:xfrm rot="7574906">
            <a:off x="5433651" y="4287367"/>
            <a:ext cx="838180" cy="554547"/>
          </a:xfrm>
          <a:prstGeom prst="rightArrow">
            <a:avLst/>
          </a:prstGeom>
          <a:solidFill>
            <a:schemeClr val="bg1"/>
          </a:solidFill>
          <a:ln w="127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 name="スライド番号プレースホルダー 1"/>
          <p:cNvSpPr>
            <a:spLocks noGrp="1"/>
          </p:cNvSpPr>
          <p:nvPr>
            <p:ph type="sldNum" sz="quarter" idx="12"/>
          </p:nvPr>
        </p:nvSpPr>
        <p:spPr>
          <a:xfrm>
            <a:off x="6481192" y="6356350"/>
            <a:ext cx="2133600" cy="365125"/>
          </a:xfrm>
        </p:spPr>
        <p:txBody>
          <a:bodyPr/>
          <a:lstStyle/>
          <a:p>
            <a:fld id="{82F50B77-D61C-4CB8-9631-C68539A3EE92}" type="slidenum">
              <a:rPr kumimoji="1" lang="ja-JP" altLang="en-US" smtClean="0"/>
              <a:pPr/>
              <a:t>11</a:t>
            </a:fld>
            <a:endParaRPr kumimoji="1" lang="ja-JP" altLang="en-US"/>
          </a:p>
        </p:txBody>
      </p:sp>
      <p:grpSp>
        <p:nvGrpSpPr>
          <p:cNvPr id="10" name="グループ化 9"/>
          <p:cNvGrpSpPr/>
          <p:nvPr/>
        </p:nvGrpSpPr>
        <p:grpSpPr>
          <a:xfrm>
            <a:off x="7131997" y="4707950"/>
            <a:ext cx="1573847" cy="1714626"/>
            <a:chOff x="7204005" y="4707950"/>
            <a:chExt cx="1573847" cy="1714626"/>
          </a:xfrm>
        </p:grpSpPr>
        <p:sp>
          <p:nvSpPr>
            <p:cNvPr id="20" name="円/楕円 19"/>
            <p:cNvSpPr/>
            <p:nvPr/>
          </p:nvSpPr>
          <p:spPr>
            <a:xfrm>
              <a:off x="7204005" y="4910408"/>
              <a:ext cx="1573847" cy="1512168"/>
            </a:xfrm>
            <a:prstGeom prst="ellipse">
              <a:avLst/>
            </a:prstGeom>
            <a:solidFill>
              <a:srgbClr val="66CCF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2800" dirty="0" smtClean="0"/>
            </a:p>
            <a:p>
              <a:pPr algn="ctr"/>
              <a:endParaRPr lang="en-US" altLang="ja-JP" sz="2800" dirty="0"/>
            </a:p>
            <a:p>
              <a:pPr algn="ctr"/>
              <a:r>
                <a:rPr kumimoji="1" lang="ja-JP" altLang="en-US" sz="2800" dirty="0" smtClean="0"/>
                <a:t>病院</a:t>
              </a:r>
              <a:endParaRPr kumimoji="1" lang="ja-JP" altLang="en-US" sz="2000" dirty="0"/>
            </a:p>
          </p:txBody>
        </p:sp>
        <p:grpSp>
          <p:nvGrpSpPr>
            <p:cNvPr id="5" name="グループ化 4"/>
            <p:cNvGrpSpPr/>
            <p:nvPr/>
          </p:nvGrpSpPr>
          <p:grpSpPr>
            <a:xfrm>
              <a:off x="7380312" y="4707950"/>
              <a:ext cx="1296144" cy="1226622"/>
              <a:chOff x="7380312" y="4707950"/>
              <a:chExt cx="1296144" cy="1226622"/>
            </a:xfrm>
          </p:grpSpPr>
          <p:pic>
            <p:nvPicPr>
              <p:cNvPr id="23" name="図 22"/>
              <p:cNvPicPr>
                <a:picLocks noChangeAspect="1"/>
              </p:cNvPicPr>
              <p:nvPr/>
            </p:nvPicPr>
            <p:blipFill>
              <a:blip r:embed="rId5">
                <a:extLst>
                  <a:ext uri="{BEBA8EAE-BF5A-486C-A8C5-ECC9F3942E4B}">
                    <a14:imgProps xmlns:a14="http://schemas.microsoft.com/office/drawing/2010/main">
                      <a14:imgLayer r:embed="rId6">
                        <a14:imgEffect>
                          <a14:backgroundRemoval t="3250" b="98000" l="4050" r="95327"/>
                        </a14:imgEffect>
                      </a14:imgLayer>
                    </a14:imgProps>
                  </a:ext>
                </a:extLst>
              </a:blip>
              <a:stretch>
                <a:fillRect/>
              </a:stretch>
            </p:blipFill>
            <p:spPr>
              <a:xfrm>
                <a:off x="7380312" y="5230542"/>
                <a:ext cx="642082" cy="686837"/>
              </a:xfrm>
              <a:prstGeom prst="rect">
                <a:avLst/>
              </a:prstGeom>
            </p:spPr>
          </p:pic>
          <p:pic>
            <p:nvPicPr>
              <p:cNvPr id="1034" name="Picture 10" descr="お医者さんのイラスト（全身）"/>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858708" y="4707950"/>
                <a:ext cx="817748" cy="1226622"/>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14" name="グループ化 13"/>
          <p:cNvGrpSpPr/>
          <p:nvPr/>
        </p:nvGrpSpPr>
        <p:grpSpPr>
          <a:xfrm>
            <a:off x="5852741" y="2655713"/>
            <a:ext cx="1565528" cy="1715228"/>
            <a:chOff x="5852741" y="2655713"/>
            <a:chExt cx="1565528" cy="1715228"/>
          </a:xfrm>
        </p:grpSpPr>
        <p:sp>
          <p:nvSpPr>
            <p:cNvPr id="22" name="円/楕円 21"/>
            <p:cNvSpPr/>
            <p:nvPr/>
          </p:nvSpPr>
          <p:spPr>
            <a:xfrm>
              <a:off x="5852741" y="2792203"/>
              <a:ext cx="1565528" cy="1578738"/>
            </a:xfrm>
            <a:prstGeom prst="ellipse">
              <a:avLst/>
            </a:prstGeom>
            <a:solidFill>
              <a:schemeClr val="accent6">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sz="2800" dirty="0" smtClean="0"/>
            </a:p>
            <a:p>
              <a:pPr algn="ctr"/>
              <a:endParaRPr lang="en-US" altLang="ja-JP" sz="2800" dirty="0"/>
            </a:p>
            <a:p>
              <a:pPr algn="ctr"/>
              <a:r>
                <a:rPr lang="ja-JP" altLang="en-US" sz="2800" dirty="0" smtClean="0"/>
                <a:t>ママ</a:t>
              </a:r>
              <a:endParaRPr kumimoji="1" lang="ja-JP" altLang="en-US" sz="2800" dirty="0"/>
            </a:p>
          </p:txBody>
        </p:sp>
        <p:pic>
          <p:nvPicPr>
            <p:cNvPr id="12" name="図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69313" y="2655713"/>
              <a:ext cx="881728" cy="1187513"/>
            </a:xfrm>
            <a:prstGeom prst="rect">
              <a:avLst/>
            </a:prstGeom>
          </p:spPr>
        </p:pic>
      </p:grpSp>
      <p:grpSp>
        <p:nvGrpSpPr>
          <p:cNvPr id="36" name="グループ化 35"/>
          <p:cNvGrpSpPr/>
          <p:nvPr/>
        </p:nvGrpSpPr>
        <p:grpSpPr>
          <a:xfrm>
            <a:off x="4652316" y="4869160"/>
            <a:ext cx="1575863" cy="1755194"/>
            <a:chOff x="4652316" y="4869160"/>
            <a:chExt cx="1575863" cy="1755194"/>
          </a:xfrm>
        </p:grpSpPr>
        <p:sp>
          <p:nvSpPr>
            <p:cNvPr id="21" name="円/楕円 20"/>
            <p:cNvSpPr/>
            <p:nvPr/>
          </p:nvSpPr>
          <p:spPr>
            <a:xfrm>
              <a:off x="4652316" y="4941168"/>
              <a:ext cx="1561100" cy="1512168"/>
            </a:xfrm>
            <a:prstGeom prst="ellipse">
              <a:avLst/>
            </a:prstGeom>
            <a:solidFill>
              <a:srgbClr val="92D05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3200" dirty="0" smtClean="0"/>
            </a:p>
            <a:p>
              <a:pPr algn="ctr"/>
              <a:endParaRPr lang="en-US" altLang="ja-JP" sz="3200" dirty="0"/>
            </a:p>
            <a:p>
              <a:pPr algn="ctr"/>
              <a:r>
                <a:rPr kumimoji="1" lang="en-US" altLang="ja-JP" sz="3200" dirty="0" smtClean="0"/>
                <a:t>NPO</a:t>
              </a:r>
              <a:endParaRPr kumimoji="1" lang="ja-JP" altLang="en-US" sz="3200" dirty="0"/>
            </a:p>
          </p:txBody>
        </p:sp>
        <p:grpSp>
          <p:nvGrpSpPr>
            <p:cNvPr id="35" name="グループ化 34"/>
            <p:cNvGrpSpPr/>
            <p:nvPr/>
          </p:nvGrpSpPr>
          <p:grpSpPr>
            <a:xfrm>
              <a:off x="4703677" y="4869160"/>
              <a:ext cx="1524502" cy="1755194"/>
              <a:chOff x="4993839" y="4869160"/>
              <a:chExt cx="1536283" cy="1755194"/>
            </a:xfrm>
          </p:grpSpPr>
          <p:pic>
            <p:nvPicPr>
              <p:cNvPr id="34" name="図 33"/>
              <p:cNvPicPr>
                <a:picLocks noChangeAspect="1"/>
              </p:cNvPicPr>
              <p:nvPr/>
            </p:nvPicPr>
            <p:blipFill>
              <a:blip r:embed="rId9" cstate="print">
                <a:extLst>
                  <a:ext uri="{BEBA8EAE-BF5A-486C-A8C5-ECC9F3942E4B}">
                    <a14:imgProps xmlns:a14="http://schemas.microsoft.com/office/drawing/2010/main">
                      <a14:imgLayer r:embed="rId10">
                        <a14:imgEffect>
                          <a14:backgroundRemoval t="0" b="55600" l="9910" r="89640"/>
                        </a14:imgEffect>
                      </a14:imgLayer>
                    </a14:imgProps>
                  </a:ext>
                  <a:ext uri="{28A0092B-C50C-407E-A947-70E740481C1C}">
                    <a14:useLocalDpi xmlns:a14="http://schemas.microsoft.com/office/drawing/2010/main" val="0"/>
                  </a:ext>
                </a:extLst>
              </a:blip>
              <a:stretch>
                <a:fillRect/>
              </a:stretch>
            </p:blipFill>
            <p:spPr>
              <a:xfrm>
                <a:off x="5385371" y="4869160"/>
                <a:ext cx="709369" cy="1597677"/>
              </a:xfrm>
              <a:prstGeom prst="rect">
                <a:avLst/>
              </a:prstGeom>
            </p:spPr>
          </p:pic>
          <p:pic>
            <p:nvPicPr>
              <p:cNvPr id="32" name="図 31"/>
              <p:cNvPicPr>
                <a:picLocks noChangeAspect="1"/>
              </p:cNvPicPr>
              <p:nvPr/>
            </p:nvPicPr>
            <p:blipFill>
              <a:blip r:embed="rId11" cstate="print">
                <a:extLst>
                  <a:ext uri="{BEBA8EAE-BF5A-486C-A8C5-ECC9F3942E4B}">
                    <a14:imgProps xmlns:a14="http://schemas.microsoft.com/office/drawing/2010/main">
                      <a14:imgLayer r:embed="rId12">
                        <a14:imgEffect>
                          <a14:backgroundRemoval t="1750" b="62000" l="1389" r="89815">
                            <a14:foregroundMark x1="38889" y1="20000" x2="38889" y2="20000"/>
                            <a14:foregroundMark x1="56019" y1="20000" x2="56019" y2="20000"/>
                            <a14:foregroundMark x1="50463" y1="28250" x2="50463" y2="28250"/>
                            <a14:foregroundMark x1="21296" y1="60500" x2="21296" y2="60500"/>
                            <a14:foregroundMark x1="79167" y1="59250" x2="79167" y2="59250"/>
                          </a14:backgroundRemoval>
                        </a14:imgEffect>
                      </a14:imgLayer>
                    </a14:imgProps>
                  </a:ext>
                  <a:ext uri="{28A0092B-C50C-407E-A947-70E740481C1C}">
                    <a14:useLocalDpi xmlns:a14="http://schemas.microsoft.com/office/drawing/2010/main" val="0"/>
                  </a:ext>
                </a:extLst>
              </a:blip>
              <a:stretch>
                <a:fillRect/>
              </a:stretch>
            </p:blipFill>
            <p:spPr>
              <a:xfrm>
                <a:off x="4993839" y="5148555"/>
                <a:ext cx="738077" cy="1366810"/>
              </a:xfrm>
              <a:prstGeom prst="rect">
                <a:avLst/>
              </a:prstGeom>
            </p:spPr>
          </p:pic>
          <p:pic>
            <p:nvPicPr>
              <p:cNvPr id="18" name="図 17"/>
              <p:cNvPicPr>
                <a:picLocks noChangeAspect="1"/>
              </p:cNvPicPr>
              <p:nvPr/>
            </p:nvPicPr>
            <p:blipFill>
              <a:blip r:embed="rId13" cstate="print">
                <a:extLst>
                  <a:ext uri="{BEBA8EAE-BF5A-486C-A8C5-ECC9F3942E4B}">
                    <a14:imgProps xmlns:a14="http://schemas.microsoft.com/office/drawing/2010/main">
                      <a14:imgLayer r:embed="rId14">
                        <a14:imgEffect>
                          <a14:backgroundRemoval t="0" b="60222" l="8969" r="89238"/>
                        </a14:imgEffect>
                      </a14:imgLayer>
                    </a14:imgProps>
                  </a:ext>
                  <a:ext uri="{28A0092B-C50C-407E-A947-70E740481C1C}">
                    <a14:useLocalDpi xmlns:a14="http://schemas.microsoft.com/office/drawing/2010/main" val="0"/>
                  </a:ext>
                </a:extLst>
              </a:blip>
              <a:stretch>
                <a:fillRect/>
              </a:stretch>
            </p:blipFill>
            <p:spPr>
              <a:xfrm>
                <a:off x="5764140" y="5078649"/>
                <a:ext cx="765982" cy="1545705"/>
              </a:xfrm>
              <a:prstGeom prst="rect">
                <a:avLst/>
              </a:prstGeom>
            </p:spPr>
          </p:pic>
        </p:grpSp>
      </p:grpSp>
      <p:grpSp>
        <p:nvGrpSpPr>
          <p:cNvPr id="41" name="グループ化 40"/>
          <p:cNvGrpSpPr/>
          <p:nvPr/>
        </p:nvGrpSpPr>
        <p:grpSpPr>
          <a:xfrm>
            <a:off x="1231307" y="5012349"/>
            <a:ext cx="1888003" cy="566736"/>
            <a:chOff x="1231307" y="5012349"/>
            <a:chExt cx="1888003" cy="566736"/>
          </a:xfrm>
        </p:grpSpPr>
        <p:sp>
          <p:nvSpPr>
            <p:cNvPr id="39" name="上矢印 38"/>
            <p:cNvSpPr/>
            <p:nvPr/>
          </p:nvSpPr>
          <p:spPr>
            <a:xfrm rot="2415866">
              <a:off x="2687262" y="5013825"/>
              <a:ext cx="432048" cy="565260"/>
            </a:xfrm>
            <a:prstGeom prst="upArrow">
              <a:avLst>
                <a:gd name="adj1" fmla="val 39433"/>
                <a:gd name="adj2" fmla="val 39433"/>
              </a:avLst>
            </a:prstGeom>
            <a:solidFill>
              <a:srgbClr val="FF0000"/>
            </a:solid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上矢印 45"/>
            <p:cNvSpPr/>
            <p:nvPr/>
          </p:nvSpPr>
          <p:spPr>
            <a:xfrm rot="19714028">
              <a:off x="1231307" y="5012349"/>
              <a:ext cx="432048" cy="565260"/>
            </a:xfrm>
            <a:prstGeom prst="upArrow">
              <a:avLst>
                <a:gd name="adj1" fmla="val 39433"/>
                <a:gd name="adj2" fmla="val 39433"/>
              </a:avLst>
            </a:prstGeom>
            <a:solidFill>
              <a:srgbClr val="FF0000"/>
            </a:solid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cxnSp>
        <p:nvCxnSpPr>
          <p:cNvPr id="43" name="直線コネクタ 42"/>
          <p:cNvCxnSpPr/>
          <p:nvPr/>
        </p:nvCxnSpPr>
        <p:spPr>
          <a:xfrm>
            <a:off x="395536" y="2852936"/>
            <a:ext cx="2032720" cy="0"/>
          </a:xfrm>
          <a:prstGeom prst="line">
            <a:avLst/>
          </a:prstGeom>
          <a:ln w="50800" cmpd="thickThi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5040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wipe(left)">
                                      <p:cBhvr>
                                        <p:cTn id="20" dur="500"/>
                                        <p:tgtEl>
                                          <p:spTgt spid="43"/>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fade">
                                      <p:cBhvr>
                                        <p:cTn id="24" dur="500"/>
                                        <p:tgtEl>
                                          <p:spTgt spid="41"/>
                                        </p:tgtEl>
                                      </p:cBhvr>
                                    </p:animEffect>
                                  </p:childTnLst>
                                </p:cTn>
                              </p:par>
                            </p:childTnLst>
                          </p:cTn>
                        </p:par>
                        <p:par>
                          <p:cTn id="25" fill="hold">
                            <p:stCondLst>
                              <p:cond delay="1000"/>
                            </p:stCondLst>
                            <p:childTnLst>
                              <p:par>
                                <p:cTn id="26" presetID="26" presetClass="emph" presetSubtype="0" fill="hold" nodeType="afterEffect">
                                  <p:stCondLst>
                                    <p:cond delay="0"/>
                                  </p:stCondLst>
                                  <p:childTnLst>
                                    <p:animEffect transition="out" filter="fade">
                                      <p:cBhvr>
                                        <p:cTn id="27" dur="500" tmFilter="0, 0; .2, .5; .8, .5; 1, 0"/>
                                        <p:tgtEl>
                                          <p:spTgt spid="41"/>
                                        </p:tgtEl>
                                      </p:cBhvr>
                                    </p:animEffect>
                                    <p:animScale>
                                      <p:cBhvr>
                                        <p:cTn id="28" dur="250" autoRev="1" fill="hold"/>
                                        <p:tgtEl>
                                          <p:spTgt spid="41"/>
                                        </p:tgtEl>
                                      </p:cBhvr>
                                      <p:by x="105000" y="105000"/>
                                    </p:animScale>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childTnLst>
                          </p:cTn>
                        </p:par>
                        <p:par>
                          <p:cTn id="39" fill="hold">
                            <p:stCondLst>
                              <p:cond delay="500"/>
                            </p:stCondLst>
                            <p:childTnLst>
                              <p:par>
                                <p:cTn id="40" presetID="10"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fade">
                                      <p:cBhvr>
                                        <p:cTn id="45" dur="500"/>
                                        <p:tgtEl>
                                          <p:spTgt spid="40"/>
                                        </p:tgtEl>
                                      </p:cBhvr>
                                    </p:animEffect>
                                  </p:childTnLst>
                                </p:cTn>
                              </p:par>
                            </p:childTnLst>
                          </p:cTn>
                        </p:par>
                        <p:par>
                          <p:cTn id="46" fill="hold">
                            <p:stCondLst>
                              <p:cond delay="1000"/>
                            </p:stCondLst>
                            <p:childTnLst>
                              <p:par>
                                <p:cTn id="47" presetID="10" presetClass="entr" presetSubtype="0" fill="hold"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500"/>
                                        <p:tgtEl>
                                          <p:spTgt spid="36"/>
                                        </p:tgtEl>
                                      </p:cBhvr>
                                    </p:animEffect>
                                  </p:childTnLst>
                                </p:cTn>
                              </p:par>
                            </p:childTnLst>
                          </p:cTn>
                        </p:par>
                        <p:par>
                          <p:cTn id="50" fill="hold">
                            <p:stCondLst>
                              <p:cond delay="1500"/>
                            </p:stCondLst>
                            <p:childTnLst>
                              <p:par>
                                <p:cTn id="51" presetID="10" presetClass="entr" presetSubtype="0"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fade">
                                      <p:cBhvr>
                                        <p:cTn id="53" dur="500"/>
                                        <p:tgtEl>
                                          <p:spTgt spid="38"/>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childTnLst>
                                </p:cTn>
                              </p:par>
                            </p:childTnLst>
                          </p:cTn>
                        </p:par>
                        <p:par>
                          <p:cTn id="57" fill="hold">
                            <p:stCondLst>
                              <p:cond delay="2000"/>
                            </p:stCondLst>
                            <p:childTnLst>
                              <p:par>
                                <p:cTn id="58" presetID="10" presetClass="entr" presetSubtype="0" fill="hold" nodeType="after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fade">
                                      <p:cBhvr>
                                        <p:cTn id="60" dur="500"/>
                                        <p:tgtEl>
                                          <p:spTgt spid="10"/>
                                        </p:tgtEl>
                                      </p:cBhvr>
                                    </p:animEffect>
                                  </p:childTnLst>
                                </p:cTn>
                              </p:par>
                            </p:childTnLst>
                          </p:cTn>
                        </p:par>
                        <p:par>
                          <p:cTn id="61" fill="hold">
                            <p:stCondLst>
                              <p:cond delay="2500"/>
                            </p:stCondLst>
                            <p:childTnLst>
                              <p:par>
                                <p:cTn id="62" presetID="10" presetClass="entr" presetSubtype="0" fill="hold" grpId="0" nodeType="after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fade">
                                      <p:cBhvr>
                                        <p:cTn id="64" dur="500"/>
                                        <p:tgtEl>
                                          <p:spTgt spid="37"/>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1" grpId="0"/>
      <p:bldP spid="30" grpId="0"/>
      <p:bldP spid="37" grpId="0" animBg="1"/>
      <p:bldP spid="33" grpId="0"/>
      <p:bldP spid="38" grpId="0" animBg="1"/>
      <p:bldP spid="4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p:cNvPicPr>
            <a:picLocks noChangeAspect="1"/>
          </p:cNvPicPr>
          <p:nvPr/>
        </p:nvPicPr>
        <p:blipFill>
          <a:blip r:embed="rId3" cstate="print"/>
          <a:stretch>
            <a:fillRect/>
          </a:stretch>
        </p:blipFill>
        <p:spPr>
          <a:xfrm>
            <a:off x="683568" y="1512157"/>
            <a:ext cx="7912298" cy="3573027"/>
          </a:xfrm>
          <a:prstGeom prst="rect">
            <a:avLst/>
          </a:prstGeom>
        </p:spPr>
      </p:pic>
      <p:sp>
        <p:nvSpPr>
          <p:cNvPr id="3" name="タイトル 2"/>
          <p:cNvSpPr>
            <a:spLocks noGrp="1"/>
          </p:cNvSpPr>
          <p:nvPr>
            <p:ph type="title"/>
          </p:nvPr>
        </p:nvSpPr>
        <p:spPr>
          <a:xfrm>
            <a:off x="3779912" y="-99392"/>
            <a:ext cx="5112568" cy="1143000"/>
          </a:xfrm>
        </p:spPr>
        <p:txBody>
          <a:bodyPr/>
          <a:lstStyle/>
          <a:p>
            <a:r>
              <a:rPr kumimoji="1" lang="ja-JP" altLang="en-US" dirty="0" smtClean="0"/>
              <a:t>防災拠点整備</a:t>
            </a:r>
            <a:endParaRPr kumimoji="1" lang="ja-JP" altLang="en-US" dirty="0"/>
          </a:p>
        </p:txBody>
      </p:sp>
      <p:sp>
        <p:nvSpPr>
          <p:cNvPr id="4" name="角丸四角形 3"/>
          <p:cNvSpPr/>
          <p:nvPr/>
        </p:nvSpPr>
        <p:spPr>
          <a:xfrm>
            <a:off x="179512" y="116632"/>
            <a:ext cx="3312368" cy="72008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600" dirty="0" smtClean="0"/>
              <a:t>おおつ野</a:t>
            </a:r>
            <a:endParaRPr kumimoji="1" lang="ja-JP" altLang="en-US" dirty="0"/>
          </a:p>
        </p:txBody>
      </p:sp>
      <p:sp>
        <p:nvSpPr>
          <p:cNvPr id="5" name="円/楕円 4"/>
          <p:cNvSpPr/>
          <p:nvPr/>
        </p:nvSpPr>
        <p:spPr>
          <a:xfrm>
            <a:off x="5148064" y="4221088"/>
            <a:ext cx="144016" cy="14401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円/楕円 6"/>
          <p:cNvSpPr/>
          <p:nvPr/>
        </p:nvSpPr>
        <p:spPr>
          <a:xfrm>
            <a:off x="7156803" y="2228713"/>
            <a:ext cx="144016" cy="14401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ボックス 23"/>
          <p:cNvSpPr txBox="1"/>
          <p:nvPr/>
        </p:nvSpPr>
        <p:spPr>
          <a:xfrm>
            <a:off x="5148064" y="4335487"/>
            <a:ext cx="2303401" cy="461665"/>
          </a:xfrm>
          <a:prstGeom prst="rect">
            <a:avLst/>
          </a:prstGeom>
          <a:noFill/>
        </p:spPr>
        <p:txBody>
          <a:bodyPr wrap="square" rtlCol="0">
            <a:spAutoFit/>
          </a:bodyPr>
          <a:lstStyle/>
          <a:p>
            <a:r>
              <a:rPr kumimoji="1" lang="ja-JP" altLang="en-US" sz="2400" dirty="0" smtClean="0">
                <a:solidFill>
                  <a:schemeClr val="accent4"/>
                </a:solidFill>
              </a:rPr>
              <a:t>阿見飛行場</a:t>
            </a:r>
            <a:endParaRPr kumimoji="1" lang="ja-JP" altLang="en-US" sz="2400" dirty="0">
              <a:solidFill>
                <a:schemeClr val="accent4"/>
              </a:solidFill>
            </a:endParaRPr>
          </a:p>
        </p:txBody>
      </p:sp>
      <p:sp>
        <p:nvSpPr>
          <p:cNvPr id="27" name="テキスト ボックス 26"/>
          <p:cNvSpPr txBox="1"/>
          <p:nvPr/>
        </p:nvSpPr>
        <p:spPr>
          <a:xfrm>
            <a:off x="6595709" y="3789040"/>
            <a:ext cx="1296144" cy="523220"/>
          </a:xfrm>
          <a:prstGeom prst="rect">
            <a:avLst/>
          </a:prstGeom>
          <a:noFill/>
        </p:spPr>
        <p:txBody>
          <a:bodyPr wrap="square" rtlCol="0">
            <a:spAutoFit/>
          </a:bodyPr>
          <a:lstStyle/>
          <a:p>
            <a:r>
              <a:rPr lang="ja-JP" altLang="en-US" sz="2800" dirty="0" smtClean="0">
                <a:solidFill>
                  <a:schemeClr val="tx2"/>
                </a:solidFill>
              </a:rPr>
              <a:t>霞ヶ浦</a:t>
            </a:r>
            <a:endParaRPr kumimoji="1" lang="ja-JP" altLang="en-US" sz="2800" dirty="0">
              <a:solidFill>
                <a:schemeClr val="tx2"/>
              </a:solidFill>
            </a:endParaRPr>
          </a:p>
        </p:txBody>
      </p:sp>
      <p:sp>
        <p:nvSpPr>
          <p:cNvPr id="26" name="フリーフォーム 25"/>
          <p:cNvSpPr/>
          <p:nvPr/>
        </p:nvSpPr>
        <p:spPr>
          <a:xfrm>
            <a:off x="2332267" y="1540814"/>
            <a:ext cx="3198760" cy="3544369"/>
          </a:xfrm>
          <a:custGeom>
            <a:avLst/>
            <a:gdLst>
              <a:gd name="connsiteX0" fmla="*/ 0 w 1978429"/>
              <a:gd name="connsiteY0" fmla="*/ 2128058 h 2128058"/>
              <a:gd name="connsiteX1" fmla="*/ 83127 w 1978429"/>
              <a:gd name="connsiteY1" fmla="*/ 2078182 h 2128058"/>
              <a:gd name="connsiteX2" fmla="*/ 182880 w 1978429"/>
              <a:gd name="connsiteY2" fmla="*/ 2011680 h 2128058"/>
              <a:gd name="connsiteX3" fmla="*/ 216131 w 1978429"/>
              <a:gd name="connsiteY3" fmla="*/ 1945178 h 2128058"/>
              <a:gd name="connsiteX4" fmla="*/ 332509 w 1978429"/>
              <a:gd name="connsiteY4" fmla="*/ 1895302 h 2128058"/>
              <a:gd name="connsiteX5" fmla="*/ 432261 w 1978429"/>
              <a:gd name="connsiteY5" fmla="*/ 1812175 h 2128058"/>
              <a:gd name="connsiteX6" fmla="*/ 532014 w 1978429"/>
              <a:gd name="connsiteY6" fmla="*/ 1778924 h 2128058"/>
              <a:gd name="connsiteX7" fmla="*/ 581891 w 1978429"/>
              <a:gd name="connsiteY7" fmla="*/ 1729047 h 2128058"/>
              <a:gd name="connsiteX8" fmla="*/ 631767 w 1978429"/>
              <a:gd name="connsiteY8" fmla="*/ 1712422 h 2128058"/>
              <a:gd name="connsiteX9" fmla="*/ 748145 w 1978429"/>
              <a:gd name="connsiteY9" fmla="*/ 1645920 h 2128058"/>
              <a:gd name="connsiteX10" fmla="*/ 764771 w 1978429"/>
              <a:gd name="connsiteY10" fmla="*/ 1596044 h 2128058"/>
              <a:gd name="connsiteX11" fmla="*/ 814647 w 1978429"/>
              <a:gd name="connsiteY11" fmla="*/ 1579418 h 2128058"/>
              <a:gd name="connsiteX12" fmla="*/ 864523 w 1978429"/>
              <a:gd name="connsiteY12" fmla="*/ 1546167 h 2128058"/>
              <a:gd name="connsiteX13" fmla="*/ 931025 w 1978429"/>
              <a:gd name="connsiteY13" fmla="*/ 1479666 h 2128058"/>
              <a:gd name="connsiteX14" fmla="*/ 947651 w 1978429"/>
              <a:gd name="connsiteY14" fmla="*/ 1429789 h 2128058"/>
              <a:gd name="connsiteX15" fmla="*/ 997527 w 1978429"/>
              <a:gd name="connsiteY15" fmla="*/ 1230284 h 2128058"/>
              <a:gd name="connsiteX16" fmla="*/ 1014152 w 1978429"/>
              <a:gd name="connsiteY16" fmla="*/ 1163782 h 2128058"/>
              <a:gd name="connsiteX17" fmla="*/ 1047403 w 1978429"/>
              <a:gd name="connsiteY17" fmla="*/ 1113906 h 2128058"/>
              <a:gd name="connsiteX18" fmla="*/ 1097280 w 1978429"/>
              <a:gd name="connsiteY18" fmla="*/ 980902 h 2128058"/>
              <a:gd name="connsiteX19" fmla="*/ 1147156 w 1978429"/>
              <a:gd name="connsiteY19" fmla="*/ 931026 h 2128058"/>
              <a:gd name="connsiteX20" fmla="*/ 1230283 w 1978429"/>
              <a:gd name="connsiteY20" fmla="*/ 864524 h 2128058"/>
              <a:gd name="connsiteX21" fmla="*/ 1263534 w 1978429"/>
              <a:gd name="connsiteY21" fmla="*/ 814647 h 2128058"/>
              <a:gd name="connsiteX22" fmla="*/ 1363287 w 1978429"/>
              <a:gd name="connsiteY22" fmla="*/ 781396 h 2128058"/>
              <a:gd name="connsiteX23" fmla="*/ 1413163 w 1978429"/>
              <a:gd name="connsiteY23" fmla="*/ 681644 h 2128058"/>
              <a:gd name="connsiteX24" fmla="*/ 1463040 w 1978429"/>
              <a:gd name="connsiteY24" fmla="*/ 648393 h 2128058"/>
              <a:gd name="connsiteX25" fmla="*/ 1479665 w 1978429"/>
              <a:gd name="connsiteY25" fmla="*/ 598516 h 2128058"/>
              <a:gd name="connsiteX26" fmla="*/ 1629294 w 1978429"/>
              <a:gd name="connsiteY26" fmla="*/ 515389 h 2128058"/>
              <a:gd name="connsiteX27" fmla="*/ 1679171 w 1978429"/>
              <a:gd name="connsiteY27" fmla="*/ 399011 h 2128058"/>
              <a:gd name="connsiteX28" fmla="*/ 1745672 w 1978429"/>
              <a:gd name="connsiteY28" fmla="*/ 299258 h 2128058"/>
              <a:gd name="connsiteX29" fmla="*/ 1762298 w 1978429"/>
              <a:gd name="connsiteY29" fmla="*/ 249382 h 2128058"/>
              <a:gd name="connsiteX30" fmla="*/ 1845425 w 1978429"/>
              <a:gd name="connsiteY30" fmla="*/ 149629 h 2128058"/>
              <a:gd name="connsiteX31" fmla="*/ 1895301 w 1978429"/>
              <a:gd name="connsiteY31" fmla="*/ 116378 h 2128058"/>
              <a:gd name="connsiteX32" fmla="*/ 1978429 w 1978429"/>
              <a:gd name="connsiteY32" fmla="*/ 0 h 2128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978429" h="2128058">
                <a:moveTo>
                  <a:pt x="0" y="2128058"/>
                </a:moveTo>
                <a:cubicBezTo>
                  <a:pt x="27709" y="2111433"/>
                  <a:pt x="55865" y="2095531"/>
                  <a:pt x="83127" y="2078182"/>
                </a:cubicBezTo>
                <a:cubicBezTo>
                  <a:pt x="116842" y="2056727"/>
                  <a:pt x="182880" y="2011680"/>
                  <a:pt x="182880" y="2011680"/>
                </a:cubicBezTo>
                <a:cubicBezTo>
                  <a:pt x="193964" y="1989513"/>
                  <a:pt x="200265" y="1964218"/>
                  <a:pt x="216131" y="1945178"/>
                </a:cubicBezTo>
                <a:cubicBezTo>
                  <a:pt x="246346" y="1908920"/>
                  <a:pt x="290847" y="1905717"/>
                  <a:pt x="332509" y="1895302"/>
                </a:cubicBezTo>
                <a:cubicBezTo>
                  <a:pt x="363830" y="1863981"/>
                  <a:pt x="390598" y="1830692"/>
                  <a:pt x="432261" y="1812175"/>
                </a:cubicBezTo>
                <a:cubicBezTo>
                  <a:pt x="464290" y="1797940"/>
                  <a:pt x="532014" y="1778924"/>
                  <a:pt x="532014" y="1778924"/>
                </a:cubicBezTo>
                <a:cubicBezTo>
                  <a:pt x="548640" y="1762298"/>
                  <a:pt x="562328" y="1742089"/>
                  <a:pt x="581891" y="1729047"/>
                </a:cubicBezTo>
                <a:cubicBezTo>
                  <a:pt x="596472" y="1719326"/>
                  <a:pt x="615659" y="1719325"/>
                  <a:pt x="631767" y="1712422"/>
                </a:cubicBezTo>
                <a:cubicBezTo>
                  <a:pt x="690829" y="1687110"/>
                  <a:pt x="698055" y="1679314"/>
                  <a:pt x="748145" y="1645920"/>
                </a:cubicBezTo>
                <a:cubicBezTo>
                  <a:pt x="753687" y="1629295"/>
                  <a:pt x="752379" y="1608436"/>
                  <a:pt x="764771" y="1596044"/>
                </a:cubicBezTo>
                <a:cubicBezTo>
                  <a:pt x="777163" y="1583652"/>
                  <a:pt x="798972" y="1587255"/>
                  <a:pt x="814647" y="1579418"/>
                </a:cubicBezTo>
                <a:cubicBezTo>
                  <a:pt x="832519" y="1570482"/>
                  <a:pt x="847898" y="1557251"/>
                  <a:pt x="864523" y="1546167"/>
                </a:cubicBezTo>
                <a:cubicBezTo>
                  <a:pt x="908860" y="1413162"/>
                  <a:pt x="842355" y="1568336"/>
                  <a:pt x="931025" y="1479666"/>
                </a:cubicBezTo>
                <a:cubicBezTo>
                  <a:pt x="943417" y="1467274"/>
                  <a:pt x="942109" y="1446415"/>
                  <a:pt x="947651" y="1429789"/>
                </a:cubicBezTo>
                <a:cubicBezTo>
                  <a:pt x="991157" y="1168747"/>
                  <a:pt x="931658" y="1493769"/>
                  <a:pt x="997527" y="1230284"/>
                </a:cubicBezTo>
                <a:cubicBezTo>
                  <a:pt x="1003069" y="1208117"/>
                  <a:pt x="1005151" y="1184784"/>
                  <a:pt x="1014152" y="1163782"/>
                </a:cubicBezTo>
                <a:cubicBezTo>
                  <a:pt x="1022023" y="1145416"/>
                  <a:pt x="1036319" y="1130531"/>
                  <a:pt x="1047403" y="1113906"/>
                </a:cubicBezTo>
                <a:cubicBezTo>
                  <a:pt x="1060791" y="1060355"/>
                  <a:pt x="1063842" y="1027715"/>
                  <a:pt x="1097280" y="980902"/>
                </a:cubicBezTo>
                <a:cubicBezTo>
                  <a:pt x="1110946" y="961770"/>
                  <a:pt x="1132104" y="949088"/>
                  <a:pt x="1147156" y="931026"/>
                </a:cubicBezTo>
                <a:cubicBezTo>
                  <a:pt x="1205003" y="861609"/>
                  <a:pt x="1148405" y="891816"/>
                  <a:pt x="1230283" y="864524"/>
                </a:cubicBezTo>
                <a:cubicBezTo>
                  <a:pt x="1241367" y="847898"/>
                  <a:pt x="1246590" y="825237"/>
                  <a:pt x="1263534" y="814647"/>
                </a:cubicBezTo>
                <a:cubicBezTo>
                  <a:pt x="1293256" y="796071"/>
                  <a:pt x="1363287" y="781396"/>
                  <a:pt x="1363287" y="781396"/>
                </a:cubicBezTo>
                <a:cubicBezTo>
                  <a:pt x="1376809" y="740830"/>
                  <a:pt x="1380934" y="713873"/>
                  <a:pt x="1413163" y="681644"/>
                </a:cubicBezTo>
                <a:cubicBezTo>
                  <a:pt x="1427292" y="667515"/>
                  <a:pt x="1446414" y="659477"/>
                  <a:pt x="1463040" y="648393"/>
                </a:cubicBezTo>
                <a:cubicBezTo>
                  <a:pt x="1468582" y="631767"/>
                  <a:pt x="1467273" y="610908"/>
                  <a:pt x="1479665" y="598516"/>
                </a:cubicBezTo>
                <a:cubicBezTo>
                  <a:pt x="1536829" y="541352"/>
                  <a:pt x="1566577" y="536295"/>
                  <a:pt x="1629294" y="515389"/>
                </a:cubicBezTo>
                <a:cubicBezTo>
                  <a:pt x="1750318" y="333855"/>
                  <a:pt x="1571820" y="613715"/>
                  <a:pt x="1679171" y="399011"/>
                </a:cubicBezTo>
                <a:cubicBezTo>
                  <a:pt x="1697043" y="363267"/>
                  <a:pt x="1733034" y="337170"/>
                  <a:pt x="1745672" y="299258"/>
                </a:cubicBezTo>
                <a:cubicBezTo>
                  <a:pt x="1751214" y="282633"/>
                  <a:pt x="1754461" y="265057"/>
                  <a:pt x="1762298" y="249382"/>
                </a:cubicBezTo>
                <a:cubicBezTo>
                  <a:pt x="1780980" y="212018"/>
                  <a:pt x="1813910" y="175892"/>
                  <a:pt x="1845425" y="149629"/>
                </a:cubicBezTo>
                <a:cubicBezTo>
                  <a:pt x="1860775" y="136837"/>
                  <a:pt x="1878676" y="127462"/>
                  <a:pt x="1895301" y="116378"/>
                </a:cubicBezTo>
                <a:cubicBezTo>
                  <a:pt x="1966151" y="10105"/>
                  <a:pt x="1933545" y="44884"/>
                  <a:pt x="1978429" y="0"/>
                </a:cubicBezTo>
              </a:path>
            </a:pathLst>
          </a:custGeom>
          <a:ln w="57150"/>
        </p:spPr>
        <p:style>
          <a:lnRef idx="1">
            <a:schemeClr val="accent6"/>
          </a:lnRef>
          <a:fillRef idx="0">
            <a:schemeClr val="accent6"/>
          </a:fillRef>
          <a:effectRef idx="0">
            <a:schemeClr val="accent6"/>
          </a:effectRef>
          <a:fontRef idx="minor">
            <a:schemeClr val="tx1"/>
          </a:fontRef>
        </p:style>
        <p:txBody>
          <a:bodyPr rtlCol="0" anchor="ctr"/>
          <a:lstStyle/>
          <a:p>
            <a:pPr algn="ctr"/>
            <a:endParaRPr kumimoji="1" lang="ja-JP" altLang="en-US"/>
          </a:p>
        </p:txBody>
      </p:sp>
      <p:sp>
        <p:nvSpPr>
          <p:cNvPr id="28" name="フリーフォーム 27"/>
          <p:cNvSpPr/>
          <p:nvPr/>
        </p:nvSpPr>
        <p:spPr>
          <a:xfrm>
            <a:off x="3844435" y="1512157"/>
            <a:ext cx="2304258" cy="3573025"/>
          </a:xfrm>
          <a:custGeom>
            <a:avLst/>
            <a:gdLst>
              <a:gd name="connsiteX0" fmla="*/ 0 w 1429789"/>
              <a:gd name="connsiteY0" fmla="*/ 2144684 h 2144684"/>
              <a:gd name="connsiteX1" fmla="*/ 33251 w 1429789"/>
              <a:gd name="connsiteY1" fmla="*/ 2061556 h 2144684"/>
              <a:gd name="connsiteX2" fmla="*/ 49877 w 1429789"/>
              <a:gd name="connsiteY2" fmla="*/ 1995055 h 2144684"/>
              <a:gd name="connsiteX3" fmla="*/ 83127 w 1429789"/>
              <a:gd name="connsiteY3" fmla="*/ 1895302 h 2144684"/>
              <a:gd name="connsiteX4" fmla="*/ 99753 w 1429789"/>
              <a:gd name="connsiteY4" fmla="*/ 1845426 h 2144684"/>
              <a:gd name="connsiteX5" fmla="*/ 149629 w 1429789"/>
              <a:gd name="connsiteY5" fmla="*/ 1828800 h 2144684"/>
              <a:gd name="connsiteX6" fmla="*/ 166255 w 1429789"/>
              <a:gd name="connsiteY6" fmla="*/ 1778924 h 2144684"/>
              <a:gd name="connsiteX7" fmla="*/ 199506 w 1429789"/>
              <a:gd name="connsiteY7" fmla="*/ 1596044 h 2144684"/>
              <a:gd name="connsiteX8" fmla="*/ 232757 w 1429789"/>
              <a:gd name="connsiteY8" fmla="*/ 1463040 h 2144684"/>
              <a:gd name="connsiteX9" fmla="*/ 315884 w 1429789"/>
              <a:gd name="connsiteY9" fmla="*/ 1346662 h 2144684"/>
              <a:gd name="connsiteX10" fmla="*/ 332509 w 1429789"/>
              <a:gd name="connsiteY10" fmla="*/ 1180407 h 2144684"/>
              <a:gd name="connsiteX11" fmla="*/ 415637 w 1429789"/>
              <a:gd name="connsiteY11" fmla="*/ 1030778 h 2144684"/>
              <a:gd name="connsiteX12" fmla="*/ 482138 w 1429789"/>
              <a:gd name="connsiteY12" fmla="*/ 931026 h 2144684"/>
              <a:gd name="connsiteX13" fmla="*/ 532015 w 1429789"/>
              <a:gd name="connsiteY13" fmla="*/ 897775 h 2144684"/>
              <a:gd name="connsiteX14" fmla="*/ 565266 w 1429789"/>
              <a:gd name="connsiteY14" fmla="*/ 847898 h 2144684"/>
              <a:gd name="connsiteX15" fmla="*/ 598517 w 1429789"/>
              <a:gd name="connsiteY15" fmla="*/ 748146 h 2144684"/>
              <a:gd name="connsiteX16" fmla="*/ 698269 w 1429789"/>
              <a:gd name="connsiteY16" fmla="*/ 681644 h 2144684"/>
              <a:gd name="connsiteX17" fmla="*/ 714895 w 1429789"/>
              <a:gd name="connsiteY17" fmla="*/ 631767 h 2144684"/>
              <a:gd name="connsiteX18" fmla="*/ 831273 w 1429789"/>
              <a:gd name="connsiteY18" fmla="*/ 498764 h 2144684"/>
              <a:gd name="connsiteX19" fmla="*/ 881149 w 1429789"/>
              <a:gd name="connsiteY19" fmla="*/ 482138 h 2144684"/>
              <a:gd name="connsiteX20" fmla="*/ 980902 w 1429789"/>
              <a:gd name="connsiteY20" fmla="*/ 415636 h 2144684"/>
              <a:gd name="connsiteX21" fmla="*/ 1064029 w 1429789"/>
              <a:gd name="connsiteY21" fmla="*/ 315884 h 2144684"/>
              <a:gd name="connsiteX22" fmla="*/ 1097280 w 1429789"/>
              <a:gd name="connsiteY22" fmla="*/ 266007 h 2144684"/>
              <a:gd name="connsiteX23" fmla="*/ 1197033 w 1429789"/>
              <a:gd name="connsiteY23" fmla="*/ 199506 h 2144684"/>
              <a:gd name="connsiteX24" fmla="*/ 1246909 w 1429789"/>
              <a:gd name="connsiteY24" fmla="*/ 166255 h 2144684"/>
              <a:gd name="connsiteX25" fmla="*/ 1313411 w 1429789"/>
              <a:gd name="connsiteY25" fmla="*/ 66502 h 2144684"/>
              <a:gd name="connsiteX26" fmla="*/ 1429789 w 1429789"/>
              <a:gd name="connsiteY26" fmla="*/ 0 h 2144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29789" h="2144684">
                <a:moveTo>
                  <a:pt x="0" y="2144684"/>
                </a:moveTo>
                <a:cubicBezTo>
                  <a:pt x="11084" y="2116975"/>
                  <a:pt x="23813" y="2089868"/>
                  <a:pt x="33251" y="2061556"/>
                </a:cubicBezTo>
                <a:cubicBezTo>
                  <a:pt x="40477" y="2039879"/>
                  <a:pt x="43311" y="2016941"/>
                  <a:pt x="49877" y="1995055"/>
                </a:cubicBezTo>
                <a:cubicBezTo>
                  <a:pt x="59948" y="1961484"/>
                  <a:pt x="72043" y="1928553"/>
                  <a:pt x="83127" y="1895302"/>
                </a:cubicBezTo>
                <a:cubicBezTo>
                  <a:pt x="88669" y="1878677"/>
                  <a:pt x="83128" y="1850968"/>
                  <a:pt x="99753" y="1845426"/>
                </a:cubicBezTo>
                <a:lnTo>
                  <a:pt x="149629" y="1828800"/>
                </a:lnTo>
                <a:cubicBezTo>
                  <a:pt x="155171" y="1812175"/>
                  <a:pt x="162005" y="1795925"/>
                  <a:pt x="166255" y="1778924"/>
                </a:cubicBezTo>
                <a:cubicBezTo>
                  <a:pt x="190290" y="1682784"/>
                  <a:pt x="177281" y="1699760"/>
                  <a:pt x="199506" y="1596044"/>
                </a:cubicBezTo>
                <a:cubicBezTo>
                  <a:pt x="209081" y="1551359"/>
                  <a:pt x="205338" y="1499599"/>
                  <a:pt x="232757" y="1463040"/>
                </a:cubicBezTo>
                <a:cubicBezTo>
                  <a:pt x="294622" y="1380553"/>
                  <a:pt x="267263" y="1419593"/>
                  <a:pt x="315884" y="1346662"/>
                </a:cubicBezTo>
                <a:cubicBezTo>
                  <a:pt x="321426" y="1291244"/>
                  <a:pt x="324040" y="1235454"/>
                  <a:pt x="332509" y="1180407"/>
                </a:cubicBezTo>
                <a:cubicBezTo>
                  <a:pt x="341287" y="1123347"/>
                  <a:pt x="386128" y="1075042"/>
                  <a:pt x="415637" y="1030778"/>
                </a:cubicBezTo>
                <a:lnTo>
                  <a:pt x="482138" y="931026"/>
                </a:lnTo>
                <a:lnTo>
                  <a:pt x="532015" y="897775"/>
                </a:lnTo>
                <a:cubicBezTo>
                  <a:pt x="543099" y="881149"/>
                  <a:pt x="557151" y="866157"/>
                  <a:pt x="565266" y="847898"/>
                </a:cubicBezTo>
                <a:cubicBezTo>
                  <a:pt x="579501" y="815870"/>
                  <a:pt x="569354" y="767588"/>
                  <a:pt x="598517" y="748146"/>
                </a:cubicBezTo>
                <a:lnTo>
                  <a:pt x="698269" y="681644"/>
                </a:lnTo>
                <a:cubicBezTo>
                  <a:pt x="703811" y="665018"/>
                  <a:pt x="706384" y="647087"/>
                  <a:pt x="714895" y="631767"/>
                </a:cubicBezTo>
                <a:cubicBezTo>
                  <a:pt x="753261" y="562708"/>
                  <a:pt x="767756" y="530523"/>
                  <a:pt x="831273" y="498764"/>
                </a:cubicBezTo>
                <a:cubicBezTo>
                  <a:pt x="846948" y="490927"/>
                  <a:pt x="865830" y="490649"/>
                  <a:pt x="881149" y="482138"/>
                </a:cubicBezTo>
                <a:cubicBezTo>
                  <a:pt x="916083" y="462730"/>
                  <a:pt x="980902" y="415636"/>
                  <a:pt x="980902" y="415636"/>
                </a:cubicBezTo>
                <a:cubicBezTo>
                  <a:pt x="1063462" y="291798"/>
                  <a:pt x="957350" y="443900"/>
                  <a:pt x="1064029" y="315884"/>
                </a:cubicBezTo>
                <a:cubicBezTo>
                  <a:pt x="1076821" y="300534"/>
                  <a:pt x="1082242" y="279165"/>
                  <a:pt x="1097280" y="266007"/>
                </a:cubicBezTo>
                <a:cubicBezTo>
                  <a:pt x="1127355" y="239692"/>
                  <a:pt x="1163782" y="221673"/>
                  <a:pt x="1197033" y="199506"/>
                </a:cubicBezTo>
                <a:lnTo>
                  <a:pt x="1246909" y="166255"/>
                </a:lnTo>
                <a:cubicBezTo>
                  <a:pt x="1269076" y="133004"/>
                  <a:pt x="1275499" y="79139"/>
                  <a:pt x="1313411" y="66502"/>
                </a:cubicBezTo>
                <a:cubicBezTo>
                  <a:pt x="1424920" y="29332"/>
                  <a:pt x="1397490" y="64601"/>
                  <a:pt x="1429789" y="0"/>
                </a:cubicBezTo>
              </a:path>
            </a:pathLst>
          </a:custGeom>
          <a:ln w="57150"/>
        </p:spPr>
        <p:style>
          <a:lnRef idx="1">
            <a:schemeClr val="accent6"/>
          </a:lnRef>
          <a:fillRef idx="0">
            <a:schemeClr val="accent6"/>
          </a:fillRef>
          <a:effectRef idx="0">
            <a:schemeClr val="accent6"/>
          </a:effectRef>
          <a:fontRef idx="minor">
            <a:schemeClr val="tx1"/>
          </a:fontRef>
        </p:style>
        <p:txBody>
          <a:bodyPr rtlCol="0" anchor="ctr"/>
          <a:lstStyle/>
          <a:p>
            <a:pPr algn="ctr"/>
            <a:endParaRPr kumimoji="1" lang="ja-JP" altLang="en-US"/>
          </a:p>
        </p:txBody>
      </p:sp>
      <p:sp>
        <p:nvSpPr>
          <p:cNvPr id="22" name="テキスト ボックス 21"/>
          <p:cNvSpPr txBox="1"/>
          <p:nvPr/>
        </p:nvSpPr>
        <p:spPr>
          <a:xfrm>
            <a:off x="7071377" y="1743199"/>
            <a:ext cx="1605079" cy="461665"/>
          </a:xfrm>
          <a:prstGeom prst="rect">
            <a:avLst/>
          </a:prstGeom>
          <a:noFill/>
        </p:spPr>
        <p:txBody>
          <a:bodyPr wrap="square" rtlCol="0">
            <a:spAutoFit/>
          </a:bodyPr>
          <a:lstStyle/>
          <a:p>
            <a:r>
              <a:rPr kumimoji="1" lang="ja-JP" altLang="en-US" sz="2400" dirty="0" smtClean="0">
                <a:solidFill>
                  <a:schemeClr val="accent4"/>
                </a:solidFill>
              </a:rPr>
              <a:t>茨城空港</a:t>
            </a:r>
            <a:endParaRPr kumimoji="1" lang="ja-JP" altLang="en-US" sz="2400" dirty="0">
              <a:solidFill>
                <a:schemeClr val="accent4"/>
              </a:solidFill>
            </a:endParaRPr>
          </a:p>
        </p:txBody>
      </p:sp>
      <p:sp>
        <p:nvSpPr>
          <p:cNvPr id="30" name="テキスト ボックス 29"/>
          <p:cNvSpPr txBox="1"/>
          <p:nvPr/>
        </p:nvSpPr>
        <p:spPr>
          <a:xfrm>
            <a:off x="1331640" y="4653136"/>
            <a:ext cx="1288661" cy="461665"/>
          </a:xfrm>
          <a:prstGeom prst="rect">
            <a:avLst/>
          </a:prstGeom>
          <a:noFill/>
        </p:spPr>
        <p:txBody>
          <a:bodyPr wrap="square" rtlCol="0">
            <a:spAutoFit/>
          </a:bodyPr>
          <a:lstStyle/>
          <a:p>
            <a:r>
              <a:rPr kumimoji="1" lang="ja-JP" altLang="en-US" sz="2400" dirty="0" smtClean="0">
                <a:solidFill>
                  <a:schemeClr val="accent6">
                    <a:lumMod val="75000"/>
                  </a:schemeClr>
                </a:solidFill>
              </a:rPr>
              <a:t>常磐道</a:t>
            </a:r>
            <a:endParaRPr kumimoji="1" lang="ja-JP" altLang="en-US" sz="2400" dirty="0">
              <a:solidFill>
                <a:schemeClr val="accent6">
                  <a:lumMod val="75000"/>
                </a:schemeClr>
              </a:solidFill>
            </a:endParaRPr>
          </a:p>
        </p:txBody>
      </p:sp>
      <p:sp>
        <p:nvSpPr>
          <p:cNvPr id="31" name="テキスト ボックス 30"/>
          <p:cNvSpPr txBox="1"/>
          <p:nvPr/>
        </p:nvSpPr>
        <p:spPr>
          <a:xfrm>
            <a:off x="3203848" y="4653136"/>
            <a:ext cx="743280" cy="461665"/>
          </a:xfrm>
          <a:prstGeom prst="rect">
            <a:avLst/>
          </a:prstGeom>
          <a:noFill/>
        </p:spPr>
        <p:txBody>
          <a:bodyPr wrap="square" rtlCol="0">
            <a:spAutoFit/>
          </a:bodyPr>
          <a:lstStyle/>
          <a:p>
            <a:r>
              <a:rPr kumimoji="1" lang="ja-JP" altLang="en-US" sz="2400" dirty="0" smtClean="0">
                <a:solidFill>
                  <a:schemeClr val="accent6">
                    <a:lumMod val="75000"/>
                  </a:schemeClr>
                </a:solidFill>
              </a:rPr>
              <a:t>６号</a:t>
            </a:r>
            <a:endParaRPr kumimoji="1" lang="ja-JP" altLang="en-US" sz="2400" dirty="0">
              <a:solidFill>
                <a:schemeClr val="accent6">
                  <a:lumMod val="75000"/>
                </a:schemeClr>
              </a:solidFill>
            </a:endParaRPr>
          </a:p>
        </p:txBody>
      </p:sp>
      <p:sp>
        <p:nvSpPr>
          <p:cNvPr id="29" name="フリーフォーム 28"/>
          <p:cNvSpPr/>
          <p:nvPr/>
        </p:nvSpPr>
        <p:spPr>
          <a:xfrm>
            <a:off x="4636523" y="3330085"/>
            <a:ext cx="3927882" cy="194772"/>
          </a:xfrm>
          <a:custGeom>
            <a:avLst/>
            <a:gdLst>
              <a:gd name="connsiteX0" fmla="*/ 0 w 2360814"/>
              <a:gd name="connsiteY0" fmla="*/ 49876 h 116378"/>
              <a:gd name="connsiteX1" fmla="*/ 299258 w 2360814"/>
              <a:gd name="connsiteY1" fmla="*/ 66501 h 116378"/>
              <a:gd name="connsiteX2" fmla="*/ 349134 w 2360814"/>
              <a:gd name="connsiteY2" fmla="*/ 83127 h 116378"/>
              <a:gd name="connsiteX3" fmla="*/ 631767 w 2360814"/>
              <a:gd name="connsiteY3" fmla="*/ 66501 h 116378"/>
              <a:gd name="connsiteX4" fmla="*/ 781396 w 2360814"/>
              <a:gd name="connsiteY4" fmla="*/ 83127 h 116378"/>
              <a:gd name="connsiteX5" fmla="*/ 897774 w 2360814"/>
              <a:gd name="connsiteY5" fmla="*/ 99752 h 116378"/>
              <a:gd name="connsiteX6" fmla="*/ 1097280 w 2360814"/>
              <a:gd name="connsiteY6" fmla="*/ 116378 h 116378"/>
              <a:gd name="connsiteX7" fmla="*/ 1429789 w 2360814"/>
              <a:gd name="connsiteY7" fmla="*/ 99752 h 116378"/>
              <a:gd name="connsiteX8" fmla="*/ 1479665 w 2360814"/>
              <a:gd name="connsiteY8" fmla="*/ 83127 h 116378"/>
              <a:gd name="connsiteX9" fmla="*/ 1629294 w 2360814"/>
              <a:gd name="connsiteY9" fmla="*/ 16625 h 116378"/>
              <a:gd name="connsiteX10" fmla="*/ 1679171 w 2360814"/>
              <a:gd name="connsiteY10" fmla="*/ 0 h 116378"/>
              <a:gd name="connsiteX11" fmla="*/ 1828800 w 2360814"/>
              <a:gd name="connsiteY11" fmla="*/ 16625 h 116378"/>
              <a:gd name="connsiteX12" fmla="*/ 1928553 w 2360814"/>
              <a:gd name="connsiteY12" fmla="*/ 49876 h 116378"/>
              <a:gd name="connsiteX13" fmla="*/ 1995054 w 2360814"/>
              <a:gd name="connsiteY13" fmla="*/ 66501 h 116378"/>
              <a:gd name="connsiteX14" fmla="*/ 2360814 w 2360814"/>
              <a:gd name="connsiteY14" fmla="*/ 49876 h 116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60814" h="116378">
                <a:moveTo>
                  <a:pt x="0" y="49876"/>
                </a:moveTo>
                <a:cubicBezTo>
                  <a:pt x="99753" y="55418"/>
                  <a:pt x="199802" y="57029"/>
                  <a:pt x="299258" y="66501"/>
                </a:cubicBezTo>
                <a:cubicBezTo>
                  <a:pt x="316704" y="68163"/>
                  <a:pt x="331609" y="83127"/>
                  <a:pt x="349134" y="83127"/>
                </a:cubicBezTo>
                <a:cubicBezTo>
                  <a:pt x="443508" y="83127"/>
                  <a:pt x="537556" y="72043"/>
                  <a:pt x="631767" y="66501"/>
                </a:cubicBezTo>
                <a:lnTo>
                  <a:pt x="781396" y="83127"/>
                </a:lnTo>
                <a:cubicBezTo>
                  <a:pt x="820280" y="87988"/>
                  <a:pt x="858803" y="95650"/>
                  <a:pt x="897774" y="99752"/>
                </a:cubicBezTo>
                <a:cubicBezTo>
                  <a:pt x="964140" y="106738"/>
                  <a:pt x="1030778" y="110836"/>
                  <a:pt x="1097280" y="116378"/>
                </a:cubicBezTo>
                <a:cubicBezTo>
                  <a:pt x="1208116" y="110836"/>
                  <a:pt x="1319231" y="109366"/>
                  <a:pt x="1429789" y="99752"/>
                </a:cubicBezTo>
                <a:cubicBezTo>
                  <a:pt x="1447248" y="98234"/>
                  <a:pt x="1463990" y="90964"/>
                  <a:pt x="1479665" y="83127"/>
                </a:cubicBezTo>
                <a:cubicBezTo>
                  <a:pt x="1637743" y="4089"/>
                  <a:pt x="1371946" y="102407"/>
                  <a:pt x="1629294" y="16625"/>
                </a:cubicBezTo>
                <a:lnTo>
                  <a:pt x="1679171" y="0"/>
                </a:lnTo>
                <a:cubicBezTo>
                  <a:pt x="1729047" y="5542"/>
                  <a:pt x="1779591" y="6783"/>
                  <a:pt x="1828800" y="16625"/>
                </a:cubicBezTo>
                <a:cubicBezTo>
                  <a:pt x="1863169" y="23499"/>
                  <a:pt x="1894550" y="41375"/>
                  <a:pt x="1928553" y="49876"/>
                </a:cubicBezTo>
                <a:lnTo>
                  <a:pt x="1995054" y="66501"/>
                </a:lnTo>
                <a:cubicBezTo>
                  <a:pt x="2338634" y="49323"/>
                  <a:pt x="2216589" y="49876"/>
                  <a:pt x="2360814" y="49876"/>
                </a:cubicBezTo>
              </a:path>
            </a:pathLst>
          </a:custGeom>
          <a:ln w="57150"/>
        </p:spPr>
        <p:style>
          <a:lnRef idx="1">
            <a:schemeClr val="accent6"/>
          </a:lnRef>
          <a:fillRef idx="0">
            <a:schemeClr val="accent6"/>
          </a:fillRef>
          <a:effectRef idx="0">
            <a:schemeClr val="accent6"/>
          </a:effectRef>
          <a:fontRef idx="minor">
            <a:schemeClr val="tx1"/>
          </a:fontRef>
        </p:style>
        <p:txBody>
          <a:bodyPr rtlCol="0" anchor="ctr"/>
          <a:lstStyle/>
          <a:p>
            <a:pPr algn="ctr"/>
            <a:endParaRPr kumimoji="1" lang="ja-JP" altLang="en-US"/>
          </a:p>
        </p:txBody>
      </p:sp>
      <p:sp>
        <p:nvSpPr>
          <p:cNvPr id="33" name="テキスト ボックス 32"/>
          <p:cNvSpPr txBox="1"/>
          <p:nvPr/>
        </p:nvSpPr>
        <p:spPr>
          <a:xfrm>
            <a:off x="7524330" y="2977788"/>
            <a:ext cx="1800198" cy="523220"/>
          </a:xfrm>
          <a:prstGeom prst="rect">
            <a:avLst/>
          </a:prstGeom>
          <a:noFill/>
        </p:spPr>
        <p:txBody>
          <a:bodyPr wrap="square" rtlCol="0">
            <a:spAutoFit/>
          </a:bodyPr>
          <a:lstStyle/>
          <a:p>
            <a:r>
              <a:rPr kumimoji="1" lang="ja-JP" altLang="en-US" sz="2800" dirty="0" smtClean="0">
                <a:solidFill>
                  <a:schemeClr val="accent6">
                    <a:lumMod val="75000"/>
                  </a:schemeClr>
                </a:solidFill>
              </a:rPr>
              <a:t>３５４号</a:t>
            </a:r>
            <a:endParaRPr kumimoji="1" lang="ja-JP" altLang="en-US" sz="2800" dirty="0">
              <a:solidFill>
                <a:schemeClr val="accent6">
                  <a:lumMod val="75000"/>
                </a:schemeClr>
              </a:solidFill>
            </a:endParaRPr>
          </a:p>
        </p:txBody>
      </p:sp>
      <p:sp>
        <p:nvSpPr>
          <p:cNvPr id="2052" name="円/楕円 2051"/>
          <p:cNvSpPr/>
          <p:nvPr/>
        </p:nvSpPr>
        <p:spPr>
          <a:xfrm>
            <a:off x="5148064" y="3284984"/>
            <a:ext cx="136533" cy="33651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p:cNvSpPr txBox="1"/>
          <p:nvPr/>
        </p:nvSpPr>
        <p:spPr>
          <a:xfrm>
            <a:off x="6503920" y="5013176"/>
            <a:ext cx="2316552" cy="276999"/>
          </a:xfrm>
          <a:prstGeom prst="rect">
            <a:avLst/>
          </a:prstGeom>
          <a:noFill/>
        </p:spPr>
        <p:txBody>
          <a:bodyPr wrap="square" rtlCol="0">
            <a:spAutoFit/>
          </a:bodyPr>
          <a:lstStyle/>
          <a:p>
            <a:r>
              <a:rPr lang="ja-JP" altLang="en-US" sz="1200" dirty="0" smtClean="0"/>
              <a:t>（大東建託より引用し筆者作成）</a:t>
            </a:r>
            <a:endParaRPr kumimoji="1" lang="ja-JP" altLang="en-US" sz="1200" dirty="0"/>
          </a:p>
        </p:txBody>
      </p:sp>
      <p:sp>
        <p:nvSpPr>
          <p:cNvPr id="6" name="テキスト ボックス 5"/>
          <p:cNvSpPr txBox="1"/>
          <p:nvPr/>
        </p:nvSpPr>
        <p:spPr>
          <a:xfrm>
            <a:off x="2651222" y="1052736"/>
            <a:ext cx="2568850" cy="461665"/>
          </a:xfrm>
          <a:prstGeom prst="rect">
            <a:avLst/>
          </a:prstGeom>
          <a:noFill/>
        </p:spPr>
        <p:txBody>
          <a:bodyPr wrap="square" rtlCol="0">
            <a:spAutoFit/>
          </a:bodyPr>
          <a:lstStyle/>
          <a:p>
            <a:r>
              <a:rPr kumimoji="1" lang="ja-JP" altLang="en-US" sz="2400" b="1" dirty="0" smtClean="0">
                <a:solidFill>
                  <a:schemeClr val="accent6">
                    <a:lumMod val="75000"/>
                  </a:schemeClr>
                </a:solidFill>
              </a:rPr>
              <a:t>おおつ野ヒルズ</a:t>
            </a:r>
            <a:endParaRPr kumimoji="1" lang="ja-JP" altLang="en-US" sz="2400" b="1" dirty="0">
              <a:solidFill>
                <a:schemeClr val="accent6">
                  <a:lumMod val="75000"/>
                </a:schemeClr>
              </a:solidFill>
            </a:endParaRPr>
          </a:p>
        </p:txBody>
      </p:sp>
      <p:cxnSp>
        <p:nvCxnSpPr>
          <p:cNvPr id="11" name="直線矢印コネクタ 10"/>
          <p:cNvCxnSpPr/>
          <p:nvPr/>
        </p:nvCxnSpPr>
        <p:spPr>
          <a:xfrm>
            <a:off x="4369129" y="1436625"/>
            <a:ext cx="738253" cy="1776351"/>
          </a:xfrm>
          <a:prstGeom prst="straightConnector1">
            <a:avLst/>
          </a:prstGeom>
          <a:ln w="57150">
            <a:solidFill>
              <a:srgbClr val="C00000"/>
            </a:solidFill>
            <a:headEnd type="none" w="med" len="med"/>
            <a:tailEnd type="triangle" w="med" len="med"/>
          </a:ln>
        </p:spPr>
        <p:style>
          <a:lnRef idx="1">
            <a:schemeClr val="accent2"/>
          </a:lnRef>
          <a:fillRef idx="0">
            <a:schemeClr val="accent2"/>
          </a:fillRef>
          <a:effectRef idx="0">
            <a:schemeClr val="accent2"/>
          </a:effectRef>
          <a:fontRef idx="minor">
            <a:schemeClr val="tx1"/>
          </a:fontRef>
        </p:style>
      </p:cxnSp>
      <p:sp>
        <p:nvSpPr>
          <p:cNvPr id="32" name="円/楕円 31"/>
          <p:cNvSpPr/>
          <p:nvPr/>
        </p:nvSpPr>
        <p:spPr>
          <a:xfrm>
            <a:off x="1620303" y="836712"/>
            <a:ext cx="6480089" cy="6107101"/>
          </a:xfrm>
          <a:prstGeom prst="ellipse">
            <a:avLst/>
          </a:prstGeom>
          <a:solidFill>
            <a:srgbClr val="00B0F0">
              <a:alpha val="55000"/>
            </a:srgbClr>
          </a:solidFill>
          <a:ln>
            <a:noFill/>
          </a:ln>
          <a:effectLst>
            <a:glow rad="63500">
              <a:schemeClr val="accent5">
                <a:satMod val="175000"/>
                <a:alpha val="40000"/>
              </a:scheme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コンテンツ プレースホルダー 1"/>
          <p:cNvSpPr>
            <a:spLocks noGrp="1"/>
          </p:cNvSpPr>
          <p:nvPr>
            <p:ph idx="1"/>
          </p:nvPr>
        </p:nvSpPr>
        <p:spPr>
          <a:xfrm>
            <a:off x="191842" y="980728"/>
            <a:ext cx="1920003" cy="572869"/>
          </a:xfrm>
        </p:spPr>
        <p:txBody>
          <a:bodyPr>
            <a:normAutofit/>
          </a:bodyPr>
          <a:lstStyle/>
          <a:p>
            <a:pPr marL="0" indent="0">
              <a:buNone/>
            </a:pPr>
            <a:r>
              <a:rPr lang="ja-JP" altLang="en-US" sz="2800" dirty="0" smtClean="0"/>
              <a:t>＜</a:t>
            </a:r>
            <a:r>
              <a:rPr lang="ja-JP" altLang="en-US" sz="2800" dirty="0"/>
              <a:t>立地</a:t>
            </a:r>
            <a:r>
              <a:rPr lang="ja-JP" altLang="en-US" sz="2800" dirty="0" smtClean="0"/>
              <a:t>＞</a:t>
            </a:r>
            <a:endParaRPr kumimoji="1" lang="en-US" altLang="ja-JP" sz="1600" dirty="0" smtClean="0"/>
          </a:p>
        </p:txBody>
      </p:sp>
      <p:sp>
        <p:nvSpPr>
          <p:cNvPr id="15" name="角丸四角形吹き出し 14"/>
          <p:cNvSpPr/>
          <p:nvPr/>
        </p:nvSpPr>
        <p:spPr>
          <a:xfrm>
            <a:off x="158366" y="1429242"/>
            <a:ext cx="4263441" cy="1744650"/>
          </a:xfrm>
          <a:custGeom>
            <a:avLst/>
            <a:gdLst>
              <a:gd name="connsiteX0" fmla="*/ 0 w 4263441"/>
              <a:gd name="connsiteY0" fmla="*/ 288467 h 1730765"/>
              <a:gd name="connsiteX1" fmla="*/ 288467 w 4263441"/>
              <a:gd name="connsiteY1" fmla="*/ 0 h 1730765"/>
              <a:gd name="connsiteX2" fmla="*/ 2487007 w 4263441"/>
              <a:gd name="connsiteY2" fmla="*/ 0 h 1730765"/>
              <a:gd name="connsiteX3" fmla="*/ 3416167 w 4263441"/>
              <a:gd name="connsiteY3" fmla="*/ -582333 h 1730765"/>
              <a:gd name="connsiteX4" fmla="*/ 3552868 w 4263441"/>
              <a:gd name="connsiteY4" fmla="*/ 0 h 1730765"/>
              <a:gd name="connsiteX5" fmla="*/ 3974974 w 4263441"/>
              <a:gd name="connsiteY5" fmla="*/ 0 h 1730765"/>
              <a:gd name="connsiteX6" fmla="*/ 4263441 w 4263441"/>
              <a:gd name="connsiteY6" fmla="*/ 288467 h 1730765"/>
              <a:gd name="connsiteX7" fmla="*/ 4263441 w 4263441"/>
              <a:gd name="connsiteY7" fmla="*/ 288461 h 1730765"/>
              <a:gd name="connsiteX8" fmla="*/ 4263441 w 4263441"/>
              <a:gd name="connsiteY8" fmla="*/ 288461 h 1730765"/>
              <a:gd name="connsiteX9" fmla="*/ 4263441 w 4263441"/>
              <a:gd name="connsiteY9" fmla="*/ 721152 h 1730765"/>
              <a:gd name="connsiteX10" fmla="*/ 4263441 w 4263441"/>
              <a:gd name="connsiteY10" fmla="*/ 1442298 h 1730765"/>
              <a:gd name="connsiteX11" fmla="*/ 3974974 w 4263441"/>
              <a:gd name="connsiteY11" fmla="*/ 1730765 h 1730765"/>
              <a:gd name="connsiteX12" fmla="*/ 3552868 w 4263441"/>
              <a:gd name="connsiteY12" fmla="*/ 1730765 h 1730765"/>
              <a:gd name="connsiteX13" fmla="*/ 2487007 w 4263441"/>
              <a:gd name="connsiteY13" fmla="*/ 1730765 h 1730765"/>
              <a:gd name="connsiteX14" fmla="*/ 2487007 w 4263441"/>
              <a:gd name="connsiteY14" fmla="*/ 1730765 h 1730765"/>
              <a:gd name="connsiteX15" fmla="*/ 288467 w 4263441"/>
              <a:gd name="connsiteY15" fmla="*/ 1730765 h 1730765"/>
              <a:gd name="connsiteX16" fmla="*/ 0 w 4263441"/>
              <a:gd name="connsiteY16" fmla="*/ 1442298 h 1730765"/>
              <a:gd name="connsiteX17" fmla="*/ 0 w 4263441"/>
              <a:gd name="connsiteY17" fmla="*/ 721152 h 1730765"/>
              <a:gd name="connsiteX18" fmla="*/ 0 w 4263441"/>
              <a:gd name="connsiteY18" fmla="*/ 288461 h 1730765"/>
              <a:gd name="connsiteX19" fmla="*/ 0 w 4263441"/>
              <a:gd name="connsiteY19" fmla="*/ 288461 h 1730765"/>
              <a:gd name="connsiteX20" fmla="*/ 0 w 4263441"/>
              <a:gd name="connsiteY20" fmla="*/ 288467 h 1730765"/>
              <a:gd name="connsiteX0" fmla="*/ 0 w 4263441"/>
              <a:gd name="connsiteY0" fmla="*/ 870800 h 2313098"/>
              <a:gd name="connsiteX1" fmla="*/ 288467 w 4263441"/>
              <a:gd name="connsiteY1" fmla="*/ 582333 h 2313098"/>
              <a:gd name="connsiteX2" fmla="*/ 3284866 w 4263441"/>
              <a:gd name="connsiteY2" fmla="*/ 573368 h 2313098"/>
              <a:gd name="connsiteX3" fmla="*/ 3416167 w 4263441"/>
              <a:gd name="connsiteY3" fmla="*/ 0 h 2313098"/>
              <a:gd name="connsiteX4" fmla="*/ 3552868 w 4263441"/>
              <a:gd name="connsiteY4" fmla="*/ 582333 h 2313098"/>
              <a:gd name="connsiteX5" fmla="*/ 3974974 w 4263441"/>
              <a:gd name="connsiteY5" fmla="*/ 582333 h 2313098"/>
              <a:gd name="connsiteX6" fmla="*/ 4263441 w 4263441"/>
              <a:gd name="connsiteY6" fmla="*/ 870800 h 2313098"/>
              <a:gd name="connsiteX7" fmla="*/ 4263441 w 4263441"/>
              <a:gd name="connsiteY7" fmla="*/ 870794 h 2313098"/>
              <a:gd name="connsiteX8" fmla="*/ 4263441 w 4263441"/>
              <a:gd name="connsiteY8" fmla="*/ 870794 h 2313098"/>
              <a:gd name="connsiteX9" fmla="*/ 4263441 w 4263441"/>
              <a:gd name="connsiteY9" fmla="*/ 1303485 h 2313098"/>
              <a:gd name="connsiteX10" fmla="*/ 4263441 w 4263441"/>
              <a:gd name="connsiteY10" fmla="*/ 2024631 h 2313098"/>
              <a:gd name="connsiteX11" fmla="*/ 3974974 w 4263441"/>
              <a:gd name="connsiteY11" fmla="*/ 2313098 h 2313098"/>
              <a:gd name="connsiteX12" fmla="*/ 3552868 w 4263441"/>
              <a:gd name="connsiteY12" fmla="*/ 2313098 h 2313098"/>
              <a:gd name="connsiteX13" fmla="*/ 2487007 w 4263441"/>
              <a:gd name="connsiteY13" fmla="*/ 2313098 h 2313098"/>
              <a:gd name="connsiteX14" fmla="*/ 2487007 w 4263441"/>
              <a:gd name="connsiteY14" fmla="*/ 2313098 h 2313098"/>
              <a:gd name="connsiteX15" fmla="*/ 288467 w 4263441"/>
              <a:gd name="connsiteY15" fmla="*/ 2313098 h 2313098"/>
              <a:gd name="connsiteX16" fmla="*/ 0 w 4263441"/>
              <a:gd name="connsiteY16" fmla="*/ 2024631 h 2313098"/>
              <a:gd name="connsiteX17" fmla="*/ 0 w 4263441"/>
              <a:gd name="connsiteY17" fmla="*/ 1303485 h 2313098"/>
              <a:gd name="connsiteX18" fmla="*/ 0 w 4263441"/>
              <a:gd name="connsiteY18" fmla="*/ 870794 h 2313098"/>
              <a:gd name="connsiteX19" fmla="*/ 0 w 4263441"/>
              <a:gd name="connsiteY19" fmla="*/ 870794 h 2313098"/>
              <a:gd name="connsiteX20" fmla="*/ 0 w 4263441"/>
              <a:gd name="connsiteY20" fmla="*/ 870800 h 2313098"/>
              <a:gd name="connsiteX0" fmla="*/ 0 w 4263441"/>
              <a:gd name="connsiteY0" fmla="*/ 745294 h 2187592"/>
              <a:gd name="connsiteX1" fmla="*/ 288467 w 4263441"/>
              <a:gd name="connsiteY1" fmla="*/ 456827 h 2187592"/>
              <a:gd name="connsiteX2" fmla="*/ 3284866 w 4263441"/>
              <a:gd name="connsiteY2" fmla="*/ 447862 h 2187592"/>
              <a:gd name="connsiteX3" fmla="*/ 3846473 w 4263441"/>
              <a:gd name="connsiteY3" fmla="*/ 0 h 2187592"/>
              <a:gd name="connsiteX4" fmla="*/ 3552868 w 4263441"/>
              <a:gd name="connsiteY4" fmla="*/ 456827 h 2187592"/>
              <a:gd name="connsiteX5" fmla="*/ 3974974 w 4263441"/>
              <a:gd name="connsiteY5" fmla="*/ 456827 h 2187592"/>
              <a:gd name="connsiteX6" fmla="*/ 4263441 w 4263441"/>
              <a:gd name="connsiteY6" fmla="*/ 745294 h 2187592"/>
              <a:gd name="connsiteX7" fmla="*/ 4263441 w 4263441"/>
              <a:gd name="connsiteY7" fmla="*/ 745288 h 2187592"/>
              <a:gd name="connsiteX8" fmla="*/ 4263441 w 4263441"/>
              <a:gd name="connsiteY8" fmla="*/ 745288 h 2187592"/>
              <a:gd name="connsiteX9" fmla="*/ 4263441 w 4263441"/>
              <a:gd name="connsiteY9" fmla="*/ 1177979 h 2187592"/>
              <a:gd name="connsiteX10" fmla="*/ 4263441 w 4263441"/>
              <a:gd name="connsiteY10" fmla="*/ 1899125 h 2187592"/>
              <a:gd name="connsiteX11" fmla="*/ 3974974 w 4263441"/>
              <a:gd name="connsiteY11" fmla="*/ 2187592 h 2187592"/>
              <a:gd name="connsiteX12" fmla="*/ 3552868 w 4263441"/>
              <a:gd name="connsiteY12" fmla="*/ 2187592 h 2187592"/>
              <a:gd name="connsiteX13" fmla="*/ 2487007 w 4263441"/>
              <a:gd name="connsiteY13" fmla="*/ 2187592 h 2187592"/>
              <a:gd name="connsiteX14" fmla="*/ 2487007 w 4263441"/>
              <a:gd name="connsiteY14" fmla="*/ 2187592 h 2187592"/>
              <a:gd name="connsiteX15" fmla="*/ 288467 w 4263441"/>
              <a:gd name="connsiteY15" fmla="*/ 2187592 h 2187592"/>
              <a:gd name="connsiteX16" fmla="*/ 0 w 4263441"/>
              <a:gd name="connsiteY16" fmla="*/ 1899125 h 2187592"/>
              <a:gd name="connsiteX17" fmla="*/ 0 w 4263441"/>
              <a:gd name="connsiteY17" fmla="*/ 1177979 h 2187592"/>
              <a:gd name="connsiteX18" fmla="*/ 0 w 4263441"/>
              <a:gd name="connsiteY18" fmla="*/ 745288 h 2187592"/>
              <a:gd name="connsiteX19" fmla="*/ 0 w 4263441"/>
              <a:gd name="connsiteY19" fmla="*/ 745288 h 2187592"/>
              <a:gd name="connsiteX20" fmla="*/ 0 w 4263441"/>
              <a:gd name="connsiteY20" fmla="*/ 745294 h 2187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263441" h="2187592">
                <a:moveTo>
                  <a:pt x="0" y="745294"/>
                </a:moveTo>
                <a:cubicBezTo>
                  <a:pt x="0" y="585978"/>
                  <a:pt x="129151" y="456827"/>
                  <a:pt x="288467" y="456827"/>
                </a:cubicBezTo>
                <a:lnTo>
                  <a:pt x="3284866" y="447862"/>
                </a:lnTo>
                <a:lnTo>
                  <a:pt x="3846473" y="0"/>
                </a:lnTo>
                <a:lnTo>
                  <a:pt x="3552868" y="456827"/>
                </a:lnTo>
                <a:lnTo>
                  <a:pt x="3974974" y="456827"/>
                </a:lnTo>
                <a:cubicBezTo>
                  <a:pt x="4134290" y="456827"/>
                  <a:pt x="4263441" y="585978"/>
                  <a:pt x="4263441" y="745294"/>
                </a:cubicBezTo>
                <a:lnTo>
                  <a:pt x="4263441" y="745288"/>
                </a:lnTo>
                <a:lnTo>
                  <a:pt x="4263441" y="745288"/>
                </a:lnTo>
                <a:lnTo>
                  <a:pt x="4263441" y="1177979"/>
                </a:lnTo>
                <a:lnTo>
                  <a:pt x="4263441" y="1899125"/>
                </a:lnTo>
                <a:cubicBezTo>
                  <a:pt x="4263441" y="2058441"/>
                  <a:pt x="4134290" y="2187592"/>
                  <a:pt x="3974974" y="2187592"/>
                </a:cubicBezTo>
                <a:lnTo>
                  <a:pt x="3552868" y="2187592"/>
                </a:lnTo>
                <a:lnTo>
                  <a:pt x="2487007" y="2187592"/>
                </a:lnTo>
                <a:lnTo>
                  <a:pt x="2487007" y="2187592"/>
                </a:lnTo>
                <a:lnTo>
                  <a:pt x="288467" y="2187592"/>
                </a:lnTo>
                <a:cubicBezTo>
                  <a:pt x="129151" y="2187592"/>
                  <a:pt x="0" y="2058441"/>
                  <a:pt x="0" y="1899125"/>
                </a:cubicBezTo>
                <a:lnTo>
                  <a:pt x="0" y="1177979"/>
                </a:lnTo>
                <a:lnTo>
                  <a:pt x="0" y="745288"/>
                </a:lnTo>
                <a:lnTo>
                  <a:pt x="0" y="745288"/>
                </a:lnTo>
                <a:lnTo>
                  <a:pt x="0" y="745294"/>
                </a:lnTo>
                <a:close/>
              </a:path>
            </a:pathLst>
          </a:custGeom>
          <a:ln w="3175"/>
        </p:spPr>
        <p:style>
          <a:lnRef idx="2">
            <a:schemeClr val="dk1"/>
          </a:lnRef>
          <a:fillRef idx="1">
            <a:schemeClr val="lt1"/>
          </a:fillRef>
          <a:effectRef idx="0">
            <a:schemeClr val="dk1"/>
          </a:effectRef>
          <a:fontRef idx="minor">
            <a:schemeClr val="dk1"/>
          </a:fontRef>
        </p:style>
        <p:txBody>
          <a:bodyPr rtlCol="0" anchor="ctr"/>
          <a:lstStyle/>
          <a:p>
            <a:endParaRPr lang="en-US" altLang="ja-JP" sz="3200" dirty="0" smtClean="0"/>
          </a:p>
          <a:p>
            <a:r>
              <a:rPr lang="ja-JP" altLang="en-US" sz="3200" dirty="0" smtClean="0">
                <a:solidFill>
                  <a:schemeClr val="accent6">
                    <a:lumMod val="75000"/>
                  </a:schemeClr>
                </a:solidFill>
              </a:rPr>
              <a:t>協同</a:t>
            </a:r>
            <a:r>
              <a:rPr lang="ja-JP" altLang="en-US" sz="3200" dirty="0">
                <a:solidFill>
                  <a:schemeClr val="accent6">
                    <a:lumMod val="75000"/>
                  </a:schemeClr>
                </a:solidFill>
              </a:rPr>
              <a:t>病院が移転</a:t>
            </a:r>
            <a:endParaRPr lang="en-US" altLang="ja-JP" sz="3200" dirty="0">
              <a:solidFill>
                <a:schemeClr val="accent6">
                  <a:lumMod val="75000"/>
                </a:schemeClr>
              </a:solidFill>
            </a:endParaRPr>
          </a:p>
          <a:p>
            <a:pPr marL="400050" lvl="1" indent="0">
              <a:buNone/>
            </a:pPr>
            <a:r>
              <a:rPr lang="ja-JP" altLang="en-US" dirty="0"/>
              <a:t>ヘリポート設置予定</a:t>
            </a:r>
            <a:endParaRPr lang="en-US" altLang="ja-JP" dirty="0"/>
          </a:p>
          <a:p>
            <a:pPr marL="400050" lvl="1" indent="0">
              <a:buNone/>
            </a:pPr>
            <a:r>
              <a:rPr lang="ja-JP" altLang="en-US" dirty="0"/>
              <a:t>院長は防災拠点として整備する意向</a:t>
            </a:r>
            <a:endParaRPr kumimoji="1" lang="ja-JP" altLang="en-US" sz="2000" dirty="0"/>
          </a:p>
        </p:txBody>
      </p:sp>
      <p:sp>
        <p:nvSpPr>
          <p:cNvPr id="16" name="角丸四角形 15"/>
          <p:cNvSpPr/>
          <p:nvPr/>
        </p:nvSpPr>
        <p:spPr>
          <a:xfrm>
            <a:off x="145131" y="1604622"/>
            <a:ext cx="3906398" cy="1151799"/>
          </a:xfrm>
          <a:prstGeom prst="roundRect">
            <a:avLst/>
          </a:prstGeom>
          <a:ln w="12700"/>
        </p:spPr>
        <p:style>
          <a:lnRef idx="2">
            <a:schemeClr val="dk1"/>
          </a:lnRef>
          <a:fillRef idx="1">
            <a:schemeClr val="lt1"/>
          </a:fillRef>
          <a:effectRef idx="0">
            <a:schemeClr val="dk1"/>
          </a:effectRef>
          <a:fontRef idx="minor">
            <a:schemeClr val="dk1"/>
          </a:fontRef>
        </p:style>
        <p:txBody>
          <a:bodyPr rtlCol="0" anchor="ctr"/>
          <a:lstStyle/>
          <a:p>
            <a:r>
              <a:rPr lang="ja-JP" altLang="en-US" sz="2800" dirty="0">
                <a:solidFill>
                  <a:schemeClr val="accent6">
                    <a:lumMod val="75000"/>
                  </a:schemeClr>
                </a:solidFill>
              </a:rPr>
              <a:t>物資の運搬経路が充実</a:t>
            </a:r>
            <a:endParaRPr lang="en-US" altLang="ja-JP" sz="1600" dirty="0">
              <a:solidFill>
                <a:schemeClr val="accent6">
                  <a:lumMod val="75000"/>
                </a:schemeClr>
              </a:solidFill>
            </a:endParaRPr>
          </a:p>
        </p:txBody>
      </p:sp>
      <p:sp>
        <p:nvSpPr>
          <p:cNvPr id="35" name="角丸四角形吹き出し 34"/>
          <p:cNvSpPr/>
          <p:nvPr/>
        </p:nvSpPr>
        <p:spPr>
          <a:xfrm>
            <a:off x="145131" y="1409729"/>
            <a:ext cx="4427469" cy="1656353"/>
          </a:xfrm>
          <a:custGeom>
            <a:avLst/>
            <a:gdLst>
              <a:gd name="connsiteX0" fmla="*/ 0 w 4669752"/>
              <a:gd name="connsiteY0" fmla="*/ 247844 h 1487035"/>
              <a:gd name="connsiteX1" fmla="*/ 247844 w 4669752"/>
              <a:gd name="connsiteY1" fmla="*/ 0 h 1487035"/>
              <a:gd name="connsiteX2" fmla="*/ 2724022 w 4669752"/>
              <a:gd name="connsiteY2" fmla="*/ 0 h 1487035"/>
              <a:gd name="connsiteX3" fmla="*/ 3741732 w 4669752"/>
              <a:gd name="connsiteY3" fmla="*/ -500328 h 1487035"/>
              <a:gd name="connsiteX4" fmla="*/ 3891460 w 4669752"/>
              <a:gd name="connsiteY4" fmla="*/ 0 h 1487035"/>
              <a:gd name="connsiteX5" fmla="*/ 4421908 w 4669752"/>
              <a:gd name="connsiteY5" fmla="*/ 0 h 1487035"/>
              <a:gd name="connsiteX6" fmla="*/ 4669752 w 4669752"/>
              <a:gd name="connsiteY6" fmla="*/ 247844 h 1487035"/>
              <a:gd name="connsiteX7" fmla="*/ 4669752 w 4669752"/>
              <a:gd name="connsiteY7" fmla="*/ 247839 h 1487035"/>
              <a:gd name="connsiteX8" fmla="*/ 4669752 w 4669752"/>
              <a:gd name="connsiteY8" fmla="*/ 247839 h 1487035"/>
              <a:gd name="connsiteX9" fmla="*/ 4669752 w 4669752"/>
              <a:gd name="connsiteY9" fmla="*/ 619598 h 1487035"/>
              <a:gd name="connsiteX10" fmla="*/ 4669752 w 4669752"/>
              <a:gd name="connsiteY10" fmla="*/ 1239191 h 1487035"/>
              <a:gd name="connsiteX11" fmla="*/ 4421908 w 4669752"/>
              <a:gd name="connsiteY11" fmla="*/ 1487035 h 1487035"/>
              <a:gd name="connsiteX12" fmla="*/ 3891460 w 4669752"/>
              <a:gd name="connsiteY12" fmla="*/ 1487035 h 1487035"/>
              <a:gd name="connsiteX13" fmla="*/ 2724022 w 4669752"/>
              <a:gd name="connsiteY13" fmla="*/ 1487035 h 1487035"/>
              <a:gd name="connsiteX14" fmla="*/ 2724022 w 4669752"/>
              <a:gd name="connsiteY14" fmla="*/ 1487035 h 1487035"/>
              <a:gd name="connsiteX15" fmla="*/ 247844 w 4669752"/>
              <a:gd name="connsiteY15" fmla="*/ 1487035 h 1487035"/>
              <a:gd name="connsiteX16" fmla="*/ 0 w 4669752"/>
              <a:gd name="connsiteY16" fmla="*/ 1239191 h 1487035"/>
              <a:gd name="connsiteX17" fmla="*/ 0 w 4669752"/>
              <a:gd name="connsiteY17" fmla="*/ 619598 h 1487035"/>
              <a:gd name="connsiteX18" fmla="*/ 0 w 4669752"/>
              <a:gd name="connsiteY18" fmla="*/ 247839 h 1487035"/>
              <a:gd name="connsiteX19" fmla="*/ 0 w 4669752"/>
              <a:gd name="connsiteY19" fmla="*/ 247839 h 1487035"/>
              <a:gd name="connsiteX20" fmla="*/ 0 w 4669752"/>
              <a:gd name="connsiteY20" fmla="*/ 247844 h 1487035"/>
              <a:gd name="connsiteX0" fmla="*/ 0 w 4669752"/>
              <a:gd name="connsiteY0" fmla="*/ 748172 h 1987363"/>
              <a:gd name="connsiteX1" fmla="*/ 247844 w 4669752"/>
              <a:gd name="connsiteY1" fmla="*/ 500328 h 1987363"/>
              <a:gd name="connsiteX2" fmla="*/ 3566705 w 4669752"/>
              <a:gd name="connsiteY2" fmla="*/ 482399 h 1987363"/>
              <a:gd name="connsiteX3" fmla="*/ 3741732 w 4669752"/>
              <a:gd name="connsiteY3" fmla="*/ 0 h 1987363"/>
              <a:gd name="connsiteX4" fmla="*/ 3891460 w 4669752"/>
              <a:gd name="connsiteY4" fmla="*/ 500328 h 1987363"/>
              <a:gd name="connsiteX5" fmla="*/ 4421908 w 4669752"/>
              <a:gd name="connsiteY5" fmla="*/ 500328 h 1987363"/>
              <a:gd name="connsiteX6" fmla="*/ 4669752 w 4669752"/>
              <a:gd name="connsiteY6" fmla="*/ 748172 h 1987363"/>
              <a:gd name="connsiteX7" fmla="*/ 4669752 w 4669752"/>
              <a:gd name="connsiteY7" fmla="*/ 748167 h 1987363"/>
              <a:gd name="connsiteX8" fmla="*/ 4669752 w 4669752"/>
              <a:gd name="connsiteY8" fmla="*/ 748167 h 1987363"/>
              <a:gd name="connsiteX9" fmla="*/ 4669752 w 4669752"/>
              <a:gd name="connsiteY9" fmla="*/ 1119926 h 1987363"/>
              <a:gd name="connsiteX10" fmla="*/ 4669752 w 4669752"/>
              <a:gd name="connsiteY10" fmla="*/ 1739519 h 1987363"/>
              <a:gd name="connsiteX11" fmla="*/ 4421908 w 4669752"/>
              <a:gd name="connsiteY11" fmla="*/ 1987363 h 1987363"/>
              <a:gd name="connsiteX12" fmla="*/ 3891460 w 4669752"/>
              <a:gd name="connsiteY12" fmla="*/ 1987363 h 1987363"/>
              <a:gd name="connsiteX13" fmla="*/ 2724022 w 4669752"/>
              <a:gd name="connsiteY13" fmla="*/ 1987363 h 1987363"/>
              <a:gd name="connsiteX14" fmla="*/ 2724022 w 4669752"/>
              <a:gd name="connsiteY14" fmla="*/ 1987363 h 1987363"/>
              <a:gd name="connsiteX15" fmla="*/ 247844 w 4669752"/>
              <a:gd name="connsiteY15" fmla="*/ 1987363 h 1987363"/>
              <a:gd name="connsiteX16" fmla="*/ 0 w 4669752"/>
              <a:gd name="connsiteY16" fmla="*/ 1739519 h 1987363"/>
              <a:gd name="connsiteX17" fmla="*/ 0 w 4669752"/>
              <a:gd name="connsiteY17" fmla="*/ 1119926 h 1987363"/>
              <a:gd name="connsiteX18" fmla="*/ 0 w 4669752"/>
              <a:gd name="connsiteY18" fmla="*/ 748167 h 1987363"/>
              <a:gd name="connsiteX19" fmla="*/ 0 w 4669752"/>
              <a:gd name="connsiteY19" fmla="*/ 748167 h 1987363"/>
              <a:gd name="connsiteX20" fmla="*/ 0 w 4669752"/>
              <a:gd name="connsiteY20" fmla="*/ 748172 h 1987363"/>
              <a:gd name="connsiteX0" fmla="*/ 0 w 4669752"/>
              <a:gd name="connsiteY0" fmla="*/ 801961 h 2041152"/>
              <a:gd name="connsiteX1" fmla="*/ 247844 w 4669752"/>
              <a:gd name="connsiteY1" fmla="*/ 554117 h 2041152"/>
              <a:gd name="connsiteX2" fmla="*/ 3566705 w 4669752"/>
              <a:gd name="connsiteY2" fmla="*/ 536188 h 2041152"/>
              <a:gd name="connsiteX3" fmla="*/ 3831379 w 4669752"/>
              <a:gd name="connsiteY3" fmla="*/ 0 h 2041152"/>
              <a:gd name="connsiteX4" fmla="*/ 3891460 w 4669752"/>
              <a:gd name="connsiteY4" fmla="*/ 554117 h 2041152"/>
              <a:gd name="connsiteX5" fmla="*/ 4421908 w 4669752"/>
              <a:gd name="connsiteY5" fmla="*/ 554117 h 2041152"/>
              <a:gd name="connsiteX6" fmla="*/ 4669752 w 4669752"/>
              <a:gd name="connsiteY6" fmla="*/ 801961 h 2041152"/>
              <a:gd name="connsiteX7" fmla="*/ 4669752 w 4669752"/>
              <a:gd name="connsiteY7" fmla="*/ 801956 h 2041152"/>
              <a:gd name="connsiteX8" fmla="*/ 4669752 w 4669752"/>
              <a:gd name="connsiteY8" fmla="*/ 801956 h 2041152"/>
              <a:gd name="connsiteX9" fmla="*/ 4669752 w 4669752"/>
              <a:gd name="connsiteY9" fmla="*/ 1173715 h 2041152"/>
              <a:gd name="connsiteX10" fmla="*/ 4669752 w 4669752"/>
              <a:gd name="connsiteY10" fmla="*/ 1793308 h 2041152"/>
              <a:gd name="connsiteX11" fmla="*/ 4421908 w 4669752"/>
              <a:gd name="connsiteY11" fmla="*/ 2041152 h 2041152"/>
              <a:gd name="connsiteX12" fmla="*/ 3891460 w 4669752"/>
              <a:gd name="connsiteY12" fmla="*/ 2041152 h 2041152"/>
              <a:gd name="connsiteX13" fmla="*/ 2724022 w 4669752"/>
              <a:gd name="connsiteY13" fmla="*/ 2041152 h 2041152"/>
              <a:gd name="connsiteX14" fmla="*/ 2724022 w 4669752"/>
              <a:gd name="connsiteY14" fmla="*/ 2041152 h 2041152"/>
              <a:gd name="connsiteX15" fmla="*/ 247844 w 4669752"/>
              <a:gd name="connsiteY15" fmla="*/ 2041152 h 2041152"/>
              <a:gd name="connsiteX16" fmla="*/ 0 w 4669752"/>
              <a:gd name="connsiteY16" fmla="*/ 1793308 h 2041152"/>
              <a:gd name="connsiteX17" fmla="*/ 0 w 4669752"/>
              <a:gd name="connsiteY17" fmla="*/ 1173715 h 2041152"/>
              <a:gd name="connsiteX18" fmla="*/ 0 w 4669752"/>
              <a:gd name="connsiteY18" fmla="*/ 801956 h 2041152"/>
              <a:gd name="connsiteX19" fmla="*/ 0 w 4669752"/>
              <a:gd name="connsiteY19" fmla="*/ 801956 h 2041152"/>
              <a:gd name="connsiteX20" fmla="*/ 0 w 4669752"/>
              <a:gd name="connsiteY20" fmla="*/ 801961 h 2041152"/>
              <a:gd name="connsiteX0" fmla="*/ 0 w 4669752"/>
              <a:gd name="connsiteY0" fmla="*/ 835650 h 2074841"/>
              <a:gd name="connsiteX1" fmla="*/ 247844 w 4669752"/>
              <a:gd name="connsiteY1" fmla="*/ 587806 h 2074841"/>
              <a:gd name="connsiteX2" fmla="*/ 3566705 w 4669752"/>
              <a:gd name="connsiteY2" fmla="*/ 569877 h 2074841"/>
              <a:gd name="connsiteX3" fmla="*/ 4067762 w 4669752"/>
              <a:gd name="connsiteY3" fmla="*/ 0 h 2074841"/>
              <a:gd name="connsiteX4" fmla="*/ 3891460 w 4669752"/>
              <a:gd name="connsiteY4" fmla="*/ 587806 h 2074841"/>
              <a:gd name="connsiteX5" fmla="*/ 4421908 w 4669752"/>
              <a:gd name="connsiteY5" fmla="*/ 587806 h 2074841"/>
              <a:gd name="connsiteX6" fmla="*/ 4669752 w 4669752"/>
              <a:gd name="connsiteY6" fmla="*/ 835650 h 2074841"/>
              <a:gd name="connsiteX7" fmla="*/ 4669752 w 4669752"/>
              <a:gd name="connsiteY7" fmla="*/ 835645 h 2074841"/>
              <a:gd name="connsiteX8" fmla="*/ 4669752 w 4669752"/>
              <a:gd name="connsiteY8" fmla="*/ 835645 h 2074841"/>
              <a:gd name="connsiteX9" fmla="*/ 4669752 w 4669752"/>
              <a:gd name="connsiteY9" fmla="*/ 1207404 h 2074841"/>
              <a:gd name="connsiteX10" fmla="*/ 4669752 w 4669752"/>
              <a:gd name="connsiteY10" fmla="*/ 1826997 h 2074841"/>
              <a:gd name="connsiteX11" fmla="*/ 4421908 w 4669752"/>
              <a:gd name="connsiteY11" fmla="*/ 2074841 h 2074841"/>
              <a:gd name="connsiteX12" fmla="*/ 3891460 w 4669752"/>
              <a:gd name="connsiteY12" fmla="*/ 2074841 h 2074841"/>
              <a:gd name="connsiteX13" fmla="*/ 2724022 w 4669752"/>
              <a:gd name="connsiteY13" fmla="*/ 2074841 h 2074841"/>
              <a:gd name="connsiteX14" fmla="*/ 2724022 w 4669752"/>
              <a:gd name="connsiteY14" fmla="*/ 2074841 h 2074841"/>
              <a:gd name="connsiteX15" fmla="*/ 247844 w 4669752"/>
              <a:gd name="connsiteY15" fmla="*/ 2074841 h 2074841"/>
              <a:gd name="connsiteX16" fmla="*/ 0 w 4669752"/>
              <a:gd name="connsiteY16" fmla="*/ 1826997 h 2074841"/>
              <a:gd name="connsiteX17" fmla="*/ 0 w 4669752"/>
              <a:gd name="connsiteY17" fmla="*/ 1207404 h 2074841"/>
              <a:gd name="connsiteX18" fmla="*/ 0 w 4669752"/>
              <a:gd name="connsiteY18" fmla="*/ 835645 h 2074841"/>
              <a:gd name="connsiteX19" fmla="*/ 0 w 4669752"/>
              <a:gd name="connsiteY19" fmla="*/ 835645 h 2074841"/>
              <a:gd name="connsiteX20" fmla="*/ 0 w 4669752"/>
              <a:gd name="connsiteY20" fmla="*/ 835650 h 2074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69752" h="2074841">
                <a:moveTo>
                  <a:pt x="0" y="835650"/>
                </a:moveTo>
                <a:cubicBezTo>
                  <a:pt x="0" y="698770"/>
                  <a:pt x="110964" y="587806"/>
                  <a:pt x="247844" y="587806"/>
                </a:cubicBezTo>
                <a:lnTo>
                  <a:pt x="3566705" y="569877"/>
                </a:lnTo>
                <a:lnTo>
                  <a:pt x="4067762" y="0"/>
                </a:lnTo>
                <a:lnTo>
                  <a:pt x="3891460" y="587806"/>
                </a:lnTo>
                <a:lnTo>
                  <a:pt x="4421908" y="587806"/>
                </a:lnTo>
                <a:cubicBezTo>
                  <a:pt x="4558788" y="587806"/>
                  <a:pt x="4669752" y="698770"/>
                  <a:pt x="4669752" y="835650"/>
                </a:cubicBezTo>
                <a:lnTo>
                  <a:pt x="4669752" y="835645"/>
                </a:lnTo>
                <a:lnTo>
                  <a:pt x="4669752" y="835645"/>
                </a:lnTo>
                <a:lnTo>
                  <a:pt x="4669752" y="1207404"/>
                </a:lnTo>
                <a:lnTo>
                  <a:pt x="4669752" y="1826997"/>
                </a:lnTo>
                <a:cubicBezTo>
                  <a:pt x="4669752" y="1963877"/>
                  <a:pt x="4558788" y="2074841"/>
                  <a:pt x="4421908" y="2074841"/>
                </a:cubicBezTo>
                <a:lnTo>
                  <a:pt x="3891460" y="2074841"/>
                </a:lnTo>
                <a:lnTo>
                  <a:pt x="2724022" y="2074841"/>
                </a:lnTo>
                <a:lnTo>
                  <a:pt x="2724022" y="2074841"/>
                </a:lnTo>
                <a:lnTo>
                  <a:pt x="247844" y="2074841"/>
                </a:lnTo>
                <a:cubicBezTo>
                  <a:pt x="110964" y="2074841"/>
                  <a:pt x="0" y="1963877"/>
                  <a:pt x="0" y="1826997"/>
                </a:cubicBezTo>
                <a:lnTo>
                  <a:pt x="0" y="1207404"/>
                </a:lnTo>
                <a:lnTo>
                  <a:pt x="0" y="835645"/>
                </a:lnTo>
                <a:lnTo>
                  <a:pt x="0" y="835645"/>
                </a:lnTo>
                <a:lnTo>
                  <a:pt x="0" y="835650"/>
                </a:lnTo>
                <a:close/>
              </a:path>
            </a:pathLst>
          </a:custGeom>
          <a:ln w="3175"/>
        </p:spPr>
        <p:style>
          <a:lnRef idx="2">
            <a:schemeClr val="dk1"/>
          </a:lnRef>
          <a:fillRef idx="1">
            <a:schemeClr val="lt1"/>
          </a:fillRef>
          <a:effectRef idx="0">
            <a:schemeClr val="dk1"/>
          </a:effectRef>
          <a:fontRef idx="minor">
            <a:schemeClr val="dk1"/>
          </a:fontRef>
        </p:style>
        <p:txBody>
          <a:bodyPr rtlCol="0" anchor="ctr"/>
          <a:lstStyle/>
          <a:p>
            <a:endParaRPr lang="en-US" altLang="ja-JP" sz="2800" dirty="0" smtClean="0"/>
          </a:p>
          <a:p>
            <a:r>
              <a:rPr lang="ja-JP" altLang="en-US" sz="2800" dirty="0" smtClean="0">
                <a:solidFill>
                  <a:schemeClr val="accent6">
                    <a:lumMod val="75000"/>
                  </a:schemeClr>
                </a:solidFill>
              </a:rPr>
              <a:t>臨時</a:t>
            </a:r>
            <a:r>
              <a:rPr lang="ja-JP" altLang="en-US" sz="2800" dirty="0">
                <a:solidFill>
                  <a:schemeClr val="accent6">
                    <a:lumMod val="75000"/>
                  </a:schemeClr>
                </a:solidFill>
              </a:rPr>
              <a:t>利用可能な土地が充実</a:t>
            </a:r>
            <a:endParaRPr lang="en-US" altLang="ja-JP" sz="2800" dirty="0">
              <a:solidFill>
                <a:schemeClr val="accent6">
                  <a:lumMod val="75000"/>
                </a:schemeClr>
              </a:solidFill>
            </a:endParaRPr>
          </a:p>
          <a:p>
            <a:pPr marL="400050" lvl="1" indent="0">
              <a:buNone/>
            </a:pPr>
            <a:r>
              <a:rPr lang="en-US" altLang="ja-JP" dirty="0" smtClean="0"/>
              <a:t>	</a:t>
            </a:r>
            <a:r>
              <a:rPr lang="ja-JP" altLang="en-US" dirty="0" smtClean="0"/>
              <a:t>ワンウェイゴルフクラブ</a:t>
            </a:r>
            <a:endParaRPr lang="en-US" altLang="ja-JP" dirty="0" smtClean="0"/>
          </a:p>
          <a:p>
            <a:pPr marL="400050" lvl="1" indent="0">
              <a:buNone/>
            </a:pPr>
            <a:r>
              <a:rPr lang="en-US" altLang="ja-JP" dirty="0" smtClean="0"/>
              <a:t>	</a:t>
            </a:r>
            <a:r>
              <a:rPr lang="ja-JP" altLang="en-US" dirty="0" smtClean="0"/>
              <a:t>樫</a:t>
            </a:r>
            <a:r>
              <a:rPr lang="ja-JP" altLang="en-US" dirty="0"/>
              <a:t>の木</a:t>
            </a:r>
            <a:r>
              <a:rPr lang="ja-JP" altLang="en-US" dirty="0" smtClean="0"/>
              <a:t>公園</a:t>
            </a:r>
            <a:endParaRPr lang="en-US" altLang="ja-JP" dirty="0"/>
          </a:p>
        </p:txBody>
      </p:sp>
      <p:sp>
        <p:nvSpPr>
          <p:cNvPr id="8" name="スライド番号プレースホルダー 7"/>
          <p:cNvSpPr>
            <a:spLocks noGrp="1"/>
          </p:cNvSpPr>
          <p:nvPr>
            <p:ph type="sldNum" sz="quarter" idx="12"/>
          </p:nvPr>
        </p:nvSpPr>
        <p:spPr/>
        <p:txBody>
          <a:bodyPr/>
          <a:lstStyle/>
          <a:p>
            <a:fld id="{82F50B77-D61C-4CB8-9631-C68539A3EE92}" type="slidenum">
              <a:rPr kumimoji="1" lang="ja-JP" altLang="en-US" smtClean="0"/>
              <a:pPr/>
              <a:t>12</a:t>
            </a:fld>
            <a:endParaRPr kumimoji="1" lang="ja-JP" altLang="en-US"/>
          </a:p>
        </p:txBody>
      </p:sp>
      <p:sp>
        <p:nvSpPr>
          <p:cNvPr id="47" name="角丸四角形 46"/>
          <p:cNvSpPr/>
          <p:nvPr/>
        </p:nvSpPr>
        <p:spPr>
          <a:xfrm>
            <a:off x="1124830" y="5266866"/>
            <a:ext cx="6831546" cy="1440433"/>
          </a:xfrm>
          <a:prstGeom prst="roundRect">
            <a:avLst/>
          </a:prstGeom>
          <a:solidFill>
            <a:srgbClr val="FFFFCC">
              <a:alpha val="80000"/>
            </a:srgbClr>
          </a:solidFill>
          <a:ln w="12700">
            <a:solidFill>
              <a:schemeClr val="accent6">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800" dirty="0" smtClean="0">
                <a:solidFill>
                  <a:schemeClr val="tx1"/>
                </a:solidFill>
                <a:latin typeface="+mn-ea"/>
              </a:rPr>
              <a:t>～安心・安全なまちへ～</a:t>
            </a:r>
            <a:endParaRPr lang="en-US" altLang="ja-JP" sz="2800" dirty="0" smtClean="0">
              <a:solidFill>
                <a:schemeClr val="tx1"/>
              </a:solidFill>
              <a:latin typeface="+mn-ea"/>
            </a:endParaRPr>
          </a:p>
          <a:p>
            <a:pPr algn="ctr"/>
            <a:r>
              <a:rPr lang="ja-JP" altLang="en-US" sz="3200" dirty="0" smtClean="0">
                <a:solidFill>
                  <a:schemeClr val="tx1"/>
                </a:solidFill>
                <a:latin typeface="+mn-ea"/>
              </a:rPr>
              <a:t>大規模地震を想定した</a:t>
            </a:r>
            <a:endParaRPr lang="en-US" altLang="ja-JP" sz="3200" dirty="0" smtClean="0">
              <a:solidFill>
                <a:schemeClr val="tx1"/>
              </a:solidFill>
              <a:latin typeface="+mn-ea"/>
            </a:endParaRPr>
          </a:p>
          <a:p>
            <a:pPr algn="ctr"/>
            <a:r>
              <a:rPr lang="ja-JP" altLang="en-US" sz="3200" dirty="0" smtClean="0">
                <a:solidFill>
                  <a:srgbClr val="FF0000"/>
                </a:solidFill>
                <a:latin typeface="+mn-ea"/>
              </a:rPr>
              <a:t>防災</a:t>
            </a:r>
            <a:r>
              <a:rPr lang="ja-JP" altLang="en-US" sz="3200" dirty="0">
                <a:solidFill>
                  <a:srgbClr val="FF0000"/>
                </a:solidFill>
                <a:latin typeface="+mn-ea"/>
              </a:rPr>
              <a:t>拠点</a:t>
            </a:r>
            <a:r>
              <a:rPr lang="ja-JP" altLang="en-US" sz="3200" dirty="0">
                <a:solidFill>
                  <a:schemeClr val="tx1"/>
                </a:solidFill>
                <a:latin typeface="+mn-ea"/>
              </a:rPr>
              <a:t>として</a:t>
            </a:r>
            <a:r>
              <a:rPr lang="ja-JP" altLang="en-US" sz="3200" dirty="0" smtClean="0">
                <a:solidFill>
                  <a:schemeClr val="tx1"/>
                </a:solidFill>
                <a:latin typeface="+mn-ea"/>
              </a:rPr>
              <a:t>整備</a:t>
            </a:r>
            <a:endParaRPr lang="en-US" altLang="ja-JP" sz="3200" dirty="0">
              <a:solidFill>
                <a:schemeClr val="tx1"/>
              </a:solidFill>
              <a:latin typeface="+mn-ea"/>
            </a:endParaRPr>
          </a:p>
        </p:txBody>
      </p:sp>
    </p:spTree>
    <p:extLst>
      <p:ext uri="{BB962C8B-B14F-4D97-AF65-F5344CB8AC3E}">
        <p14:creationId xmlns:p14="http://schemas.microsoft.com/office/powerpoint/2010/main" val="1218623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5"/>
                                        </p:tgtEl>
                                      </p:cBhvr>
                                    </p:animEffect>
                                    <p:set>
                                      <p:cBhvr>
                                        <p:cTn id="12" dur="1" fill="hold">
                                          <p:stCondLst>
                                            <p:cond delay="499"/>
                                          </p:stCondLst>
                                        </p:cTn>
                                        <p:tgtEl>
                                          <p:spTgt spid="1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500"/>
                                        <p:tgtEl>
                                          <p:spTgt spid="3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500"/>
                                        <p:tgtEl>
                                          <p:spTgt spid="3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500"/>
                                        <p:tgtEl>
                                          <p:spTgt spid="2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500"/>
                                        <p:tgtEl>
                                          <p:spTgt spid="3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fade">
                                      <p:cBhvr>
                                        <p:cTn id="51" dur="500"/>
                                        <p:tgtEl>
                                          <p:spTgt spid="5"/>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500"/>
                                        <p:tgtEl>
                                          <p:spTgt spid="16"/>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grpId="1" nodeType="clickEffect">
                                  <p:stCondLst>
                                    <p:cond delay="0"/>
                                  </p:stCondLst>
                                  <p:childTnLst>
                                    <p:animEffect transition="out" filter="fade">
                                      <p:cBhvr>
                                        <p:cTn id="60" dur="500"/>
                                        <p:tgtEl>
                                          <p:spTgt spid="16"/>
                                        </p:tgtEl>
                                      </p:cBhvr>
                                    </p:animEffect>
                                    <p:set>
                                      <p:cBhvr>
                                        <p:cTn id="61" dur="1" fill="hold">
                                          <p:stCondLst>
                                            <p:cond delay="499"/>
                                          </p:stCondLst>
                                        </p:cTn>
                                        <p:tgtEl>
                                          <p:spTgt spid="16"/>
                                        </p:tgtEl>
                                        <p:attrNameLst>
                                          <p:attrName>style.visibility</p:attrName>
                                        </p:attrNameLst>
                                      </p:cBhvr>
                                      <p:to>
                                        <p:strVal val="hidden"/>
                                      </p:to>
                                    </p:set>
                                  </p:childTnLst>
                                </p:cTn>
                              </p:par>
                              <p:par>
                                <p:cTn id="62" presetID="10" presetClass="entr" presetSubtype="0" fill="hold" grpId="0" nodeType="with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500"/>
                                        <p:tgtEl>
                                          <p:spTgt spid="35"/>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xit" presetSubtype="0" fill="hold" grpId="1" nodeType="clickEffect">
                                  <p:stCondLst>
                                    <p:cond delay="0"/>
                                  </p:stCondLst>
                                  <p:childTnLst>
                                    <p:animEffect transition="out" filter="fade">
                                      <p:cBhvr>
                                        <p:cTn id="68" dur="500"/>
                                        <p:tgtEl>
                                          <p:spTgt spid="35"/>
                                        </p:tgtEl>
                                      </p:cBhvr>
                                    </p:animEffect>
                                    <p:set>
                                      <p:cBhvr>
                                        <p:cTn id="69" dur="1" fill="hold">
                                          <p:stCondLst>
                                            <p:cond delay="499"/>
                                          </p:stCondLst>
                                        </p:cTn>
                                        <p:tgtEl>
                                          <p:spTgt spid="35"/>
                                        </p:tgtEl>
                                        <p:attrNameLst>
                                          <p:attrName>style.visibility</p:attrName>
                                        </p:attrNameLst>
                                      </p:cBhvr>
                                      <p:to>
                                        <p:strVal val="hidden"/>
                                      </p:to>
                                    </p:set>
                                  </p:childTnLst>
                                </p:cTn>
                              </p:par>
                              <p:par>
                                <p:cTn id="70" presetID="10" presetClass="entr" presetSubtype="0"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fade">
                                      <p:cBhvr>
                                        <p:cTn id="72" dur="500"/>
                                        <p:tgtEl>
                                          <p:spTgt spid="47"/>
                                        </p:tgtEl>
                                      </p:cBhvr>
                                    </p:animEffect>
                                  </p:childTnLst>
                                </p:cTn>
                              </p:par>
                              <p:par>
                                <p:cTn id="73" presetID="26" presetClass="emph" presetSubtype="0" fill="hold" grpId="1" nodeType="withEffect">
                                  <p:stCondLst>
                                    <p:cond delay="0"/>
                                  </p:stCondLst>
                                  <p:childTnLst>
                                    <p:animEffect transition="out" filter="fade">
                                      <p:cBhvr>
                                        <p:cTn id="74" dur="500" tmFilter="0, 0; .2, .5; .8, .5; 1, 0"/>
                                        <p:tgtEl>
                                          <p:spTgt spid="47"/>
                                        </p:tgtEl>
                                      </p:cBhvr>
                                    </p:animEffect>
                                    <p:animScale>
                                      <p:cBhvr>
                                        <p:cTn id="75" dur="250" autoRev="1" fill="hold"/>
                                        <p:tgtEl>
                                          <p:spTgt spid="47"/>
                                        </p:tgtEl>
                                      </p:cBhvr>
                                      <p:by x="105000" y="105000"/>
                                    </p:animScale>
                                  </p:childTnLst>
                                </p:cTn>
                              </p:par>
                              <p:par>
                                <p:cTn id="76" presetID="6" presetClass="entr" presetSubtype="32" fill="hold" grpId="0" nodeType="withEffect">
                                  <p:stCondLst>
                                    <p:cond delay="0"/>
                                  </p:stCondLst>
                                  <p:childTnLst>
                                    <p:set>
                                      <p:cBhvr>
                                        <p:cTn id="77" dur="1" fill="hold">
                                          <p:stCondLst>
                                            <p:cond delay="0"/>
                                          </p:stCondLst>
                                        </p:cTn>
                                        <p:tgtEl>
                                          <p:spTgt spid="32"/>
                                        </p:tgtEl>
                                        <p:attrNameLst>
                                          <p:attrName>style.visibility</p:attrName>
                                        </p:attrNameLst>
                                      </p:cBhvr>
                                      <p:to>
                                        <p:strVal val="visible"/>
                                      </p:to>
                                    </p:set>
                                    <p:animEffect transition="in" filter="circle(out)">
                                      <p:cBhvr>
                                        <p:cTn id="78" dur="2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24" grpId="0"/>
      <p:bldP spid="27" grpId="0"/>
      <p:bldP spid="26" grpId="0" animBg="1"/>
      <p:bldP spid="28" grpId="0" animBg="1"/>
      <p:bldP spid="22" grpId="0"/>
      <p:bldP spid="30" grpId="0"/>
      <p:bldP spid="31" grpId="0"/>
      <p:bldP spid="29" grpId="0" animBg="1"/>
      <p:bldP spid="33" grpId="0"/>
      <p:bldP spid="32" grpId="0" animBg="1"/>
      <p:bldP spid="15" grpId="0" animBg="1"/>
      <p:bldP spid="15" grpId="1" animBg="1"/>
      <p:bldP spid="16" grpId="0" animBg="1"/>
      <p:bldP spid="16" grpId="1" animBg="1"/>
      <p:bldP spid="35" grpId="0" animBg="1"/>
      <p:bldP spid="35" grpId="1" animBg="1"/>
      <p:bldP spid="47" grpId="0" animBg="1"/>
      <p:bldP spid="47"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a:xfrm>
            <a:off x="135669" y="1048055"/>
            <a:ext cx="9129944" cy="868777"/>
          </a:xfrm>
        </p:spPr>
        <p:txBody>
          <a:bodyPr>
            <a:normAutofit fontScale="85000" lnSpcReduction="20000"/>
          </a:bodyPr>
          <a:lstStyle/>
          <a:p>
            <a:pPr marL="0" indent="0">
              <a:buNone/>
            </a:pPr>
            <a:r>
              <a:rPr lang="ja-JP" altLang="en-US" dirty="0" smtClean="0"/>
              <a:t>＜行政＞</a:t>
            </a:r>
            <a:endParaRPr lang="en-US" altLang="ja-JP" dirty="0" smtClean="0"/>
          </a:p>
          <a:p>
            <a:r>
              <a:rPr lang="ja-JP" altLang="en-US" dirty="0" smtClean="0">
                <a:solidFill>
                  <a:schemeClr val="accent6">
                    <a:lumMod val="75000"/>
                  </a:schemeClr>
                </a:solidFill>
              </a:rPr>
              <a:t>災害時（首都直下地震を想定）の連携体制確立</a:t>
            </a:r>
            <a:endParaRPr lang="en-US" altLang="ja-JP" dirty="0" smtClean="0">
              <a:solidFill>
                <a:schemeClr val="accent6">
                  <a:lumMod val="75000"/>
                </a:schemeClr>
              </a:solidFill>
            </a:endParaRPr>
          </a:p>
        </p:txBody>
      </p:sp>
      <p:sp>
        <p:nvSpPr>
          <p:cNvPr id="4" name="角丸四角形 3"/>
          <p:cNvSpPr/>
          <p:nvPr/>
        </p:nvSpPr>
        <p:spPr>
          <a:xfrm>
            <a:off x="179512" y="116632"/>
            <a:ext cx="3312368" cy="72008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600" dirty="0" smtClean="0"/>
              <a:t>おおつ野</a:t>
            </a:r>
            <a:endParaRPr kumimoji="1" lang="ja-JP" altLang="en-US" dirty="0"/>
          </a:p>
        </p:txBody>
      </p:sp>
      <p:sp>
        <p:nvSpPr>
          <p:cNvPr id="5" name="タイトル 2"/>
          <p:cNvSpPr>
            <a:spLocks noGrp="1"/>
          </p:cNvSpPr>
          <p:nvPr>
            <p:ph type="title"/>
          </p:nvPr>
        </p:nvSpPr>
        <p:spPr>
          <a:xfrm>
            <a:off x="3779912" y="-99392"/>
            <a:ext cx="5112568" cy="1143000"/>
          </a:xfrm>
        </p:spPr>
        <p:txBody>
          <a:bodyPr/>
          <a:lstStyle/>
          <a:p>
            <a:r>
              <a:rPr kumimoji="1" lang="ja-JP" altLang="en-US" dirty="0" smtClean="0"/>
              <a:t>防災拠点整備</a:t>
            </a:r>
            <a:endParaRPr kumimoji="1" lang="ja-JP" altLang="en-US" dirty="0"/>
          </a:p>
        </p:txBody>
      </p:sp>
      <p:sp>
        <p:nvSpPr>
          <p:cNvPr id="27" name="正方形/長方形 26"/>
          <p:cNvSpPr/>
          <p:nvPr/>
        </p:nvSpPr>
        <p:spPr>
          <a:xfrm>
            <a:off x="6837655" y="5930630"/>
            <a:ext cx="1296144" cy="3447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角丸四角形 49"/>
          <p:cNvSpPr/>
          <p:nvPr/>
        </p:nvSpPr>
        <p:spPr>
          <a:xfrm>
            <a:off x="6244551" y="1907704"/>
            <a:ext cx="2708032" cy="4806279"/>
          </a:xfrm>
          <a:prstGeom prst="roundRect">
            <a:avLst/>
          </a:prstGeom>
          <a:noFill/>
          <a:ln w="19050">
            <a:solidFill>
              <a:schemeClr val="accent6">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1" name="グループ化 50"/>
          <p:cNvGrpSpPr/>
          <p:nvPr/>
        </p:nvGrpSpPr>
        <p:grpSpPr>
          <a:xfrm>
            <a:off x="6291274" y="2731110"/>
            <a:ext cx="1486012" cy="1553506"/>
            <a:chOff x="6300192" y="4901748"/>
            <a:chExt cx="1700052" cy="1623595"/>
          </a:xfrm>
        </p:grpSpPr>
        <p:grpSp>
          <p:nvGrpSpPr>
            <p:cNvPr id="38" name="グループ化 37"/>
            <p:cNvGrpSpPr/>
            <p:nvPr/>
          </p:nvGrpSpPr>
          <p:grpSpPr>
            <a:xfrm>
              <a:off x="6300192" y="4901748"/>
              <a:ext cx="1700052" cy="1623595"/>
              <a:chOff x="1428504" y="2979927"/>
              <a:chExt cx="1494068" cy="1349896"/>
            </a:xfrm>
          </p:grpSpPr>
          <p:sp>
            <p:nvSpPr>
              <p:cNvPr id="39" name="円/楕円 38"/>
              <p:cNvSpPr/>
              <p:nvPr/>
            </p:nvSpPr>
            <p:spPr>
              <a:xfrm>
                <a:off x="1428504" y="2979927"/>
                <a:ext cx="1494068" cy="1349896"/>
              </a:xfrm>
              <a:prstGeom prst="ellipse">
                <a:avLst/>
              </a:prstGeom>
              <a:solidFill>
                <a:srgbClr val="FFFF9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テキスト ボックス 39"/>
              <p:cNvSpPr txBox="1"/>
              <p:nvPr/>
            </p:nvSpPr>
            <p:spPr>
              <a:xfrm>
                <a:off x="1932702" y="3968194"/>
                <a:ext cx="896815" cy="307072"/>
              </a:xfrm>
              <a:prstGeom prst="rect">
                <a:avLst/>
              </a:prstGeom>
              <a:noFill/>
            </p:spPr>
            <p:txBody>
              <a:bodyPr wrap="square" rtlCol="0">
                <a:spAutoFit/>
              </a:bodyPr>
              <a:lstStyle/>
              <a:p>
                <a:r>
                  <a:rPr lang="ja-JP" altLang="en-US" dirty="0"/>
                  <a:t>都心</a:t>
                </a:r>
                <a:endParaRPr kumimoji="1" lang="ja-JP" altLang="en-US" dirty="0"/>
              </a:p>
            </p:txBody>
          </p:sp>
        </p:grpSp>
        <p:pic>
          <p:nvPicPr>
            <p:cNvPr id="49" name="図 48"/>
            <p:cNvPicPr>
              <a:picLocks noChangeAspect="1"/>
            </p:cNvPicPr>
            <p:nvPr/>
          </p:nvPicPr>
          <p:blipFill>
            <a:blip r:embed="rId3">
              <a:extLst>
                <a:ext uri="{BEBA8EAE-BF5A-486C-A8C5-ECC9F3942E4B}">
                  <a14:imgProps xmlns:a14="http://schemas.microsoft.com/office/drawing/2010/main">
                    <a14:imgLayer r:embed="rId4">
                      <a14:imgEffect>
                        <a14:backgroundRemoval t="0" b="100000" l="0" r="100000">
                          <a14:foregroundMark x1="7491" y1="80423" x2="7491" y2="80423"/>
                          <a14:foregroundMark x1="19850" y1="87302" x2="19850" y2="87302"/>
                          <a14:foregroundMark x1="38202" y1="86243" x2="38202" y2="86243"/>
                          <a14:foregroundMark x1="59925" y1="96296" x2="59925" y2="96296"/>
                          <a14:foregroundMark x1="70037" y1="87831" x2="70037" y2="87831"/>
                          <a14:foregroundMark x1="41199" y1="71429" x2="41199" y2="71429"/>
                          <a14:foregroundMark x1="94382" y1="79894" x2="94382" y2="79894"/>
                          <a14:foregroundMark x1="87266" y1="71429" x2="87266" y2="71429"/>
                          <a14:foregroundMark x1="98127" y1="61905" x2="98127" y2="61905"/>
                          <a14:foregroundMark x1="92135" y1="68783" x2="92135" y2="68783"/>
                          <a14:foregroundMark x1="18352" y1="75132" x2="18352" y2="75132"/>
                          <a14:foregroundMark x1="38577" y1="69312" x2="38577" y2="69312"/>
                          <a14:foregroundMark x1="43820" y1="68783" x2="43820" y2="68783"/>
                          <a14:backgroundMark x1="23970" y1="14286" x2="23970" y2="14286"/>
                        </a14:backgroundRemoval>
                      </a14:imgEffect>
                    </a14:imgLayer>
                  </a14:imgProps>
                </a:ext>
                <a:ext uri="{28A0092B-C50C-407E-A947-70E740481C1C}">
                  <a14:useLocalDpi xmlns:a14="http://schemas.microsoft.com/office/drawing/2010/main" val="0"/>
                </a:ext>
              </a:extLst>
            </a:blip>
            <a:stretch>
              <a:fillRect/>
            </a:stretch>
          </p:blipFill>
          <p:spPr>
            <a:xfrm>
              <a:off x="6444208" y="5009640"/>
              <a:ext cx="1442041" cy="1020771"/>
            </a:xfrm>
            <a:prstGeom prst="rect">
              <a:avLst/>
            </a:prstGeom>
          </p:spPr>
        </p:pic>
      </p:grpSp>
      <p:sp>
        <p:nvSpPr>
          <p:cNvPr id="6" name="角丸四角形 5"/>
          <p:cNvSpPr/>
          <p:nvPr/>
        </p:nvSpPr>
        <p:spPr>
          <a:xfrm>
            <a:off x="2220967" y="1907704"/>
            <a:ext cx="3870490" cy="4806279"/>
          </a:xfrm>
          <a:prstGeom prst="roundRect">
            <a:avLst/>
          </a:prstGeom>
          <a:noFill/>
          <a:ln w="19050">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8" name="グループ化 47"/>
          <p:cNvGrpSpPr/>
          <p:nvPr/>
        </p:nvGrpSpPr>
        <p:grpSpPr>
          <a:xfrm>
            <a:off x="2273031" y="4981955"/>
            <a:ext cx="2129004" cy="1530317"/>
            <a:chOff x="273093" y="4010182"/>
            <a:chExt cx="2175795" cy="1390712"/>
          </a:xfrm>
        </p:grpSpPr>
        <p:grpSp>
          <p:nvGrpSpPr>
            <p:cNvPr id="35" name="グループ化 34"/>
            <p:cNvGrpSpPr/>
            <p:nvPr/>
          </p:nvGrpSpPr>
          <p:grpSpPr>
            <a:xfrm>
              <a:off x="273093" y="4030862"/>
              <a:ext cx="2175795" cy="1370032"/>
              <a:chOff x="1316528" y="2979927"/>
              <a:chExt cx="2550124" cy="1585235"/>
            </a:xfrm>
          </p:grpSpPr>
          <p:sp>
            <p:nvSpPr>
              <p:cNvPr id="36" name="円/楕円 35"/>
              <p:cNvSpPr/>
              <p:nvPr/>
            </p:nvSpPr>
            <p:spPr>
              <a:xfrm rot="21402447">
                <a:off x="1428504" y="2979927"/>
                <a:ext cx="1627119" cy="1585235"/>
              </a:xfrm>
              <a:prstGeom prst="ellipse">
                <a:avLst/>
              </a:prstGeom>
              <a:solidFill>
                <a:schemeClr val="accent5">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テキスト ボックス 36"/>
              <p:cNvSpPr txBox="1"/>
              <p:nvPr/>
            </p:nvSpPr>
            <p:spPr>
              <a:xfrm>
                <a:off x="1316528" y="4127280"/>
                <a:ext cx="2550124" cy="432795"/>
              </a:xfrm>
              <a:prstGeom prst="rect">
                <a:avLst/>
              </a:prstGeom>
              <a:noFill/>
            </p:spPr>
            <p:txBody>
              <a:bodyPr wrap="square" rtlCol="0">
                <a:spAutoFit/>
              </a:bodyPr>
              <a:lstStyle/>
              <a:p>
                <a:r>
                  <a:rPr lang="ja-JP" altLang="en-US" dirty="0" smtClean="0"/>
                  <a:t>ワンウェイゴルフ場</a:t>
                </a:r>
                <a:endParaRPr kumimoji="1" lang="ja-JP" altLang="en-US" dirty="0"/>
              </a:p>
            </p:txBody>
          </p:sp>
        </p:grpSp>
        <p:pic>
          <p:nvPicPr>
            <p:cNvPr id="44" name="図 43"/>
            <p:cNvPicPr>
              <a:picLocks noChangeAspect="1"/>
            </p:cNvPicPr>
            <p:nvPr/>
          </p:nvPicPr>
          <p:blipFill>
            <a:blip r:embed="rId5">
              <a:extLst>
                <a:ext uri="{BEBA8EAE-BF5A-486C-A8C5-ECC9F3942E4B}">
                  <a14:imgProps xmlns:a14="http://schemas.microsoft.com/office/drawing/2010/main">
                    <a14:imgLayer r:embed="rId6">
                      <a14:imgEffect>
                        <a14:backgroundRemoval t="0" b="100000" l="0" r="100000">
                          <a14:backgroundMark x1="80444" y1="15556" x2="80444" y2="15556"/>
                          <a14:backgroundMark x1="20889" y1="88889" x2="20889" y2="88889"/>
                        </a14:backgroundRemoval>
                      </a14:imgEffect>
                    </a14:imgLayer>
                  </a14:imgProps>
                </a:ext>
                <a:ext uri="{28A0092B-C50C-407E-A947-70E740481C1C}">
                  <a14:useLocalDpi xmlns:a14="http://schemas.microsoft.com/office/drawing/2010/main" val="0"/>
                </a:ext>
              </a:extLst>
            </a:blip>
            <a:stretch>
              <a:fillRect/>
            </a:stretch>
          </p:blipFill>
          <p:spPr>
            <a:xfrm rot="21354438">
              <a:off x="428314" y="4010182"/>
              <a:ext cx="1223349" cy="1223349"/>
            </a:xfrm>
            <a:prstGeom prst="rect">
              <a:avLst/>
            </a:prstGeom>
          </p:spPr>
        </p:pic>
      </p:grpSp>
      <p:grpSp>
        <p:nvGrpSpPr>
          <p:cNvPr id="47" name="グループ化 46"/>
          <p:cNvGrpSpPr/>
          <p:nvPr/>
        </p:nvGrpSpPr>
        <p:grpSpPr>
          <a:xfrm>
            <a:off x="4361901" y="4983755"/>
            <a:ext cx="1649704" cy="1668341"/>
            <a:chOff x="1832113" y="4013083"/>
            <a:chExt cx="1685961" cy="1516145"/>
          </a:xfrm>
        </p:grpSpPr>
        <p:grpSp>
          <p:nvGrpSpPr>
            <p:cNvPr id="32" name="グループ化 31"/>
            <p:cNvGrpSpPr/>
            <p:nvPr/>
          </p:nvGrpSpPr>
          <p:grpSpPr>
            <a:xfrm>
              <a:off x="1832113" y="4013083"/>
              <a:ext cx="1662814" cy="1516145"/>
              <a:chOff x="1259758" y="2979927"/>
              <a:chExt cx="1662814" cy="1516145"/>
            </a:xfrm>
          </p:grpSpPr>
          <p:sp>
            <p:nvSpPr>
              <p:cNvPr id="33" name="円/楕円 32"/>
              <p:cNvSpPr/>
              <p:nvPr/>
            </p:nvSpPr>
            <p:spPr>
              <a:xfrm rot="20302429">
                <a:off x="1428504" y="2979927"/>
                <a:ext cx="1494068" cy="1349896"/>
              </a:xfrm>
              <a:prstGeom prst="ellipse">
                <a:avLst/>
              </a:prstGeom>
              <a:solidFill>
                <a:schemeClr val="accent5">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テキスト ボックス 33"/>
              <p:cNvSpPr txBox="1"/>
              <p:nvPr/>
            </p:nvSpPr>
            <p:spPr>
              <a:xfrm>
                <a:off x="1259758" y="3908703"/>
                <a:ext cx="1517977" cy="587369"/>
              </a:xfrm>
              <a:prstGeom prst="rect">
                <a:avLst/>
              </a:prstGeom>
              <a:noFill/>
            </p:spPr>
            <p:txBody>
              <a:bodyPr wrap="square" rtlCol="0">
                <a:spAutoFit/>
              </a:bodyPr>
              <a:lstStyle/>
              <a:p>
                <a:r>
                  <a:rPr lang="ja-JP" altLang="en-US" dirty="0" smtClean="0"/>
                  <a:t>茨城空港</a:t>
                </a:r>
                <a:endParaRPr lang="en-US" altLang="ja-JP" dirty="0" smtClean="0"/>
              </a:p>
              <a:p>
                <a:r>
                  <a:rPr lang="ja-JP" altLang="en-US" dirty="0" smtClean="0"/>
                  <a:t>阿見飛行場</a:t>
                </a:r>
                <a:endParaRPr kumimoji="1" lang="ja-JP" altLang="en-US" dirty="0"/>
              </a:p>
            </p:txBody>
          </p:sp>
        </p:grpSp>
        <p:pic>
          <p:nvPicPr>
            <p:cNvPr id="46" name="図 45"/>
            <p:cNvPicPr>
              <a:picLocks noChangeAspect="1"/>
            </p:cNvPicPr>
            <p:nvPr/>
          </p:nvPicPr>
          <p:blipFill>
            <a:blip r:embed="rId7">
              <a:extLst>
                <a:ext uri="{BEBA8EAE-BF5A-486C-A8C5-ECC9F3942E4B}">
                  <a14:imgProps xmlns:a14="http://schemas.microsoft.com/office/drawing/2010/main">
                    <a14:imgLayer r:embed="rId8">
                      <a14:imgEffect>
                        <a14:backgroundRemoval t="0" b="99324" l="0" r="100000">
                          <a14:foregroundMark x1="46921" y1="73649" x2="46921" y2="73649"/>
                          <a14:foregroundMark x1="35484" y1="85135" x2="35484" y2="85135"/>
                          <a14:foregroundMark x1="40762" y1="84459" x2="40762" y2="84459"/>
                          <a14:foregroundMark x1="52493" y1="35811" x2="52493" y2="35811"/>
                          <a14:backgroundMark x1="12317" y1="85135" x2="12317" y2="85135"/>
                        </a14:backgroundRemoval>
                      </a14:imgEffect>
                    </a14:imgLayer>
                  </a14:imgProps>
                </a:ext>
              </a:extLst>
            </a:blip>
            <a:stretch>
              <a:fillRect/>
            </a:stretch>
          </p:blipFill>
          <p:spPr>
            <a:xfrm rot="1524305">
              <a:off x="2069768" y="4324658"/>
              <a:ext cx="1448306" cy="628590"/>
            </a:xfrm>
            <a:prstGeom prst="rect">
              <a:avLst/>
            </a:prstGeom>
          </p:spPr>
        </p:pic>
      </p:grpSp>
      <p:sp>
        <p:nvSpPr>
          <p:cNvPr id="53" name="角丸四角形 52"/>
          <p:cNvSpPr/>
          <p:nvPr/>
        </p:nvSpPr>
        <p:spPr>
          <a:xfrm>
            <a:off x="2844551" y="2130333"/>
            <a:ext cx="2541693" cy="50017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a:t>土浦</a:t>
            </a:r>
            <a:endParaRPr kumimoji="1" lang="ja-JP" altLang="en-US" sz="2800" dirty="0"/>
          </a:p>
        </p:txBody>
      </p:sp>
      <p:sp>
        <p:nvSpPr>
          <p:cNvPr id="54" name="角丸四角形 53"/>
          <p:cNvSpPr/>
          <p:nvPr/>
        </p:nvSpPr>
        <p:spPr>
          <a:xfrm>
            <a:off x="6395050" y="2142028"/>
            <a:ext cx="2407034" cy="500176"/>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a:t>県</a:t>
            </a:r>
            <a:r>
              <a:rPr lang="ja-JP" altLang="en-US" sz="2800" dirty="0" smtClean="0"/>
              <a:t>南・首都圏</a:t>
            </a:r>
            <a:endParaRPr kumimoji="1" lang="ja-JP" altLang="en-US" sz="2800" dirty="0"/>
          </a:p>
        </p:txBody>
      </p:sp>
      <p:grpSp>
        <p:nvGrpSpPr>
          <p:cNvPr id="67" name="グループ化 66"/>
          <p:cNvGrpSpPr/>
          <p:nvPr/>
        </p:nvGrpSpPr>
        <p:grpSpPr>
          <a:xfrm>
            <a:off x="135669" y="4961717"/>
            <a:ext cx="1842879" cy="1523034"/>
            <a:chOff x="90161" y="4564912"/>
            <a:chExt cx="1842879" cy="1523034"/>
          </a:xfrm>
        </p:grpSpPr>
        <p:grpSp>
          <p:nvGrpSpPr>
            <p:cNvPr id="69" name="グループ化 68"/>
            <p:cNvGrpSpPr/>
            <p:nvPr/>
          </p:nvGrpSpPr>
          <p:grpSpPr>
            <a:xfrm>
              <a:off x="235262" y="4564912"/>
              <a:ext cx="1697778" cy="1523034"/>
              <a:chOff x="1428504" y="2979927"/>
              <a:chExt cx="1581426" cy="1349896"/>
            </a:xfrm>
          </p:grpSpPr>
          <p:sp>
            <p:nvSpPr>
              <p:cNvPr id="71" name="円/楕円 70"/>
              <p:cNvSpPr/>
              <p:nvPr/>
            </p:nvSpPr>
            <p:spPr>
              <a:xfrm>
                <a:off x="1428504" y="2979927"/>
                <a:ext cx="1494068" cy="1349896"/>
              </a:xfrm>
              <a:prstGeom prst="ellipse">
                <a:avLst/>
              </a:prstGeom>
              <a:solidFill>
                <a:srgbClr val="CCFF99">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 name="テキスト ボックス 71"/>
              <p:cNvSpPr txBox="1"/>
              <p:nvPr/>
            </p:nvSpPr>
            <p:spPr>
              <a:xfrm>
                <a:off x="1910845" y="3974425"/>
                <a:ext cx="1099085" cy="327347"/>
              </a:xfrm>
              <a:prstGeom prst="rect">
                <a:avLst/>
              </a:prstGeom>
              <a:noFill/>
            </p:spPr>
            <p:txBody>
              <a:bodyPr wrap="square" rtlCol="0">
                <a:spAutoFit/>
              </a:bodyPr>
              <a:lstStyle/>
              <a:p>
                <a:r>
                  <a:rPr kumimoji="1" lang="ja-JP" altLang="en-US" dirty="0" smtClean="0"/>
                  <a:t>海外</a:t>
                </a:r>
                <a:endParaRPr kumimoji="1" lang="ja-JP" altLang="en-US" dirty="0"/>
              </a:p>
            </p:txBody>
          </p:sp>
        </p:grpSp>
        <p:pic>
          <p:nvPicPr>
            <p:cNvPr id="66" name="図 6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0161" y="4853764"/>
              <a:ext cx="1819914" cy="909957"/>
            </a:xfrm>
            <a:prstGeom prst="rect">
              <a:avLst/>
            </a:prstGeom>
          </p:spPr>
        </p:pic>
      </p:grpSp>
      <p:sp>
        <p:nvSpPr>
          <p:cNvPr id="73" name="角丸四角形 72"/>
          <p:cNvSpPr/>
          <p:nvPr/>
        </p:nvSpPr>
        <p:spPr>
          <a:xfrm>
            <a:off x="69093" y="1907705"/>
            <a:ext cx="1995405" cy="4806280"/>
          </a:xfrm>
          <a:prstGeom prst="roundRect">
            <a:avLst/>
          </a:prstGeom>
          <a:noFill/>
          <a:ln w="19050">
            <a:solidFill>
              <a:schemeClr val="accent3">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4" name="角丸四角形 73"/>
          <p:cNvSpPr/>
          <p:nvPr/>
        </p:nvSpPr>
        <p:spPr>
          <a:xfrm>
            <a:off x="182633" y="2122891"/>
            <a:ext cx="1702354" cy="500176"/>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t>被災地外</a:t>
            </a:r>
            <a:endParaRPr kumimoji="1" lang="ja-JP" altLang="en-US" sz="2800" dirty="0"/>
          </a:p>
        </p:txBody>
      </p:sp>
      <p:pic>
        <p:nvPicPr>
          <p:cNvPr id="1026" name="Picture 2" descr="C:\Users\yuri\AppData\Local\Microsoft\Windows\Temporary Internet Files\Content.IE5\N3X1KABG\MC900333404[1].wmf"/>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539965" y="4414433"/>
            <a:ext cx="1184895" cy="584694"/>
          </a:xfrm>
          <a:prstGeom prst="rect">
            <a:avLst/>
          </a:prstGeom>
          <a:noFill/>
          <a:extLst>
            <a:ext uri="{909E8E84-426E-40DD-AFC4-6F175D3DCCD1}">
              <a14:hiddenFill xmlns:a14="http://schemas.microsoft.com/office/drawing/2010/main">
                <a:solidFill>
                  <a:srgbClr val="FFFFFF"/>
                </a:solidFill>
              </a14:hiddenFill>
            </a:ext>
          </a:extLst>
        </p:spPr>
      </p:pic>
      <p:grpSp>
        <p:nvGrpSpPr>
          <p:cNvPr id="75" name="グループ化 74"/>
          <p:cNvGrpSpPr/>
          <p:nvPr/>
        </p:nvGrpSpPr>
        <p:grpSpPr>
          <a:xfrm>
            <a:off x="7099710" y="2380421"/>
            <a:ext cx="2376624" cy="2957463"/>
            <a:chOff x="8525601" y="2378445"/>
            <a:chExt cx="2637602" cy="3178411"/>
          </a:xfrm>
        </p:grpSpPr>
        <p:grpSp>
          <p:nvGrpSpPr>
            <p:cNvPr id="76" name="グループ化 75"/>
            <p:cNvGrpSpPr/>
            <p:nvPr/>
          </p:nvGrpSpPr>
          <p:grpSpPr>
            <a:xfrm>
              <a:off x="8868718" y="4006179"/>
              <a:ext cx="1898950" cy="1550677"/>
              <a:chOff x="1428504" y="2979927"/>
              <a:chExt cx="1683006" cy="1358155"/>
            </a:xfrm>
          </p:grpSpPr>
          <p:sp>
            <p:nvSpPr>
              <p:cNvPr id="77" name="円/楕円 76"/>
              <p:cNvSpPr/>
              <p:nvPr/>
            </p:nvSpPr>
            <p:spPr>
              <a:xfrm>
                <a:off x="1428504" y="2979927"/>
                <a:ext cx="1494068" cy="1349896"/>
              </a:xfrm>
              <a:prstGeom prst="ellipse">
                <a:avLst/>
              </a:prstGeom>
              <a:solidFill>
                <a:srgbClr val="FFFF9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8" name="テキスト ボックス 77"/>
              <p:cNvSpPr txBox="1"/>
              <p:nvPr/>
            </p:nvSpPr>
            <p:spPr>
              <a:xfrm>
                <a:off x="1504094" y="3990437"/>
                <a:ext cx="1607416" cy="347645"/>
              </a:xfrm>
              <a:prstGeom prst="rect">
                <a:avLst/>
              </a:prstGeom>
              <a:noFill/>
            </p:spPr>
            <p:txBody>
              <a:bodyPr wrap="square" rtlCol="0">
                <a:spAutoFit/>
              </a:bodyPr>
              <a:lstStyle/>
              <a:p>
                <a:r>
                  <a:rPr lang="ja-JP" altLang="en-US" dirty="0" smtClean="0"/>
                  <a:t>茨城県南地域</a:t>
                </a:r>
                <a:endParaRPr kumimoji="1" lang="ja-JP" altLang="en-US" dirty="0"/>
              </a:p>
            </p:txBody>
          </p:sp>
        </p:grpSp>
        <p:pic>
          <p:nvPicPr>
            <p:cNvPr id="79" name="図 78"/>
            <p:cNvPicPr>
              <a:picLocks noChangeAspect="1"/>
            </p:cNvPicPr>
            <p:nvPr/>
          </p:nvPicPr>
          <p:blipFill>
            <a:blip r:embed="rId11">
              <a:duotone>
                <a:prstClr val="black"/>
                <a:schemeClr val="accent3">
                  <a:tint val="45000"/>
                  <a:satMod val="400000"/>
                </a:schemeClr>
              </a:duotone>
              <a:extLst>
                <a:ext uri="{BEBA8EAE-BF5A-486C-A8C5-ECC9F3942E4B}">
                  <a14:imgProps xmlns:a14="http://schemas.microsoft.com/office/drawing/2010/main">
                    <a14:imgLayer r:embed="rId12">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8525601" y="2378445"/>
              <a:ext cx="2637602" cy="3136986"/>
            </a:xfrm>
            <a:prstGeom prst="rect">
              <a:avLst/>
            </a:prstGeom>
          </p:spPr>
        </p:pic>
      </p:grpSp>
      <p:grpSp>
        <p:nvGrpSpPr>
          <p:cNvPr id="16" name="グループ化 15"/>
          <p:cNvGrpSpPr/>
          <p:nvPr/>
        </p:nvGrpSpPr>
        <p:grpSpPr>
          <a:xfrm>
            <a:off x="6309157" y="5045934"/>
            <a:ext cx="1812855" cy="1489095"/>
            <a:chOff x="6309157" y="5045934"/>
            <a:chExt cx="1812855" cy="1489095"/>
          </a:xfrm>
        </p:grpSpPr>
        <p:pic>
          <p:nvPicPr>
            <p:cNvPr id="82" name="図 81"/>
            <p:cNvPicPr>
              <a:picLocks noChangeAspect="1"/>
            </p:cNvPicPr>
            <p:nvPr/>
          </p:nvPicPr>
          <p:blipFill>
            <a:blip r:embed="rId13">
              <a:duotone>
                <a:prstClr val="black"/>
                <a:schemeClr val="accent1">
                  <a:tint val="45000"/>
                  <a:satMod val="400000"/>
                </a:schemeClr>
              </a:duotone>
              <a:extLst>
                <a:ext uri="{BEBA8EAE-BF5A-486C-A8C5-ECC9F3942E4B}">
                  <a14:imgProps xmlns:a14="http://schemas.microsoft.com/office/drawing/2010/main">
                    <a14:imgLayer r:embed="rId14">
                      <a14:imgEffect>
                        <a14:backgroundRemoval t="0" b="98361" l="364" r="100000">
                          <a14:foregroundMark x1="9818" y1="22404" x2="9818" y2="22404"/>
                          <a14:foregroundMark x1="37091" y1="47541" x2="37091" y2="47541"/>
                        </a14:backgroundRemoval>
                      </a14:imgEffect>
                    </a14:imgLayer>
                  </a14:imgProps>
                </a:ext>
              </a:extLst>
            </a:blip>
            <a:stretch>
              <a:fillRect/>
            </a:stretch>
          </p:blipFill>
          <p:spPr>
            <a:xfrm>
              <a:off x="6309157" y="5139321"/>
              <a:ext cx="1652955" cy="1099966"/>
            </a:xfrm>
            <a:prstGeom prst="rect">
              <a:avLst/>
            </a:prstGeom>
          </p:spPr>
        </p:pic>
        <p:grpSp>
          <p:nvGrpSpPr>
            <p:cNvPr id="7" name="グループ化 6"/>
            <p:cNvGrpSpPr/>
            <p:nvPr/>
          </p:nvGrpSpPr>
          <p:grpSpPr>
            <a:xfrm>
              <a:off x="6324268" y="5045934"/>
              <a:ext cx="1797744" cy="1489095"/>
              <a:chOff x="6324268" y="5045934"/>
              <a:chExt cx="1797744" cy="1489095"/>
            </a:xfrm>
          </p:grpSpPr>
          <p:grpSp>
            <p:nvGrpSpPr>
              <p:cNvPr id="15" name="グループ化 14"/>
              <p:cNvGrpSpPr/>
              <p:nvPr/>
            </p:nvGrpSpPr>
            <p:grpSpPr>
              <a:xfrm>
                <a:off x="6324268" y="5045934"/>
                <a:ext cx="1636301" cy="1489095"/>
                <a:chOff x="1428504" y="2979927"/>
                <a:chExt cx="1552086" cy="1349896"/>
              </a:xfrm>
            </p:grpSpPr>
            <p:sp>
              <p:nvSpPr>
                <p:cNvPr id="29" name="円/楕円 28"/>
                <p:cNvSpPr/>
                <p:nvPr/>
              </p:nvSpPr>
              <p:spPr>
                <a:xfrm>
                  <a:off x="1428504" y="2979927"/>
                  <a:ext cx="1494068" cy="1349896"/>
                </a:xfrm>
                <a:prstGeom prst="ellipse">
                  <a:avLst/>
                </a:prstGeom>
                <a:solidFill>
                  <a:srgbClr val="FFFF9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テキスト ボックス 30"/>
                <p:cNvSpPr txBox="1"/>
                <p:nvPr/>
              </p:nvSpPr>
              <p:spPr>
                <a:xfrm>
                  <a:off x="1539413" y="3922119"/>
                  <a:ext cx="1441177" cy="369332"/>
                </a:xfrm>
                <a:prstGeom prst="rect">
                  <a:avLst/>
                </a:prstGeom>
                <a:noFill/>
              </p:spPr>
              <p:txBody>
                <a:bodyPr wrap="square" rtlCol="0">
                  <a:spAutoFit/>
                </a:bodyPr>
                <a:lstStyle/>
                <a:p>
                  <a:r>
                    <a:rPr lang="ja-JP" altLang="en-US" dirty="0" smtClean="0"/>
                    <a:t>各防災拠点</a:t>
                  </a:r>
                  <a:endParaRPr kumimoji="1" lang="ja-JP" altLang="en-US" dirty="0"/>
                </a:p>
              </p:txBody>
            </p:sp>
          </p:grpSp>
          <p:pic>
            <p:nvPicPr>
              <p:cNvPr id="80" name="図 79"/>
              <p:cNvPicPr>
                <a:picLocks noChangeAspect="1"/>
              </p:cNvPicPr>
              <p:nvPr/>
            </p:nvPicPr>
            <p:blipFill>
              <a:blip r:embed="rId15">
                <a:extLst>
                  <a:ext uri="{BEBA8EAE-BF5A-486C-A8C5-ECC9F3942E4B}">
                    <a14:imgProps xmlns:a14="http://schemas.microsoft.com/office/drawing/2010/main">
                      <a14:imgLayer r:embed="rId16">
                        <a14:imgEffect>
                          <a14:backgroundRemoval t="4639" b="89691" l="5000" r="90000">
                            <a14:foregroundMark x1="15385" y1="34021" x2="15385" y2="34021"/>
                            <a14:foregroundMark x1="61538" y1="36598" x2="61538" y2="36598"/>
                          </a14:backgroundRemoval>
                        </a14:imgEffect>
                      </a14:imgLayer>
                    </a14:imgProps>
                  </a:ext>
                  <a:ext uri="{28A0092B-C50C-407E-A947-70E740481C1C}">
                    <a14:useLocalDpi xmlns:a14="http://schemas.microsoft.com/office/drawing/2010/main" val="0"/>
                  </a:ext>
                </a:extLst>
              </a:blip>
              <a:stretch>
                <a:fillRect/>
              </a:stretch>
            </p:blipFill>
            <p:spPr>
              <a:xfrm>
                <a:off x="6444121" y="5050415"/>
                <a:ext cx="1677891" cy="1251965"/>
              </a:xfrm>
              <a:prstGeom prst="rect">
                <a:avLst/>
              </a:prstGeom>
            </p:spPr>
          </p:pic>
        </p:grpSp>
      </p:grpSp>
      <p:pic>
        <p:nvPicPr>
          <p:cNvPr id="84" name="Picture 2" descr="C:\Users\yuri\AppData\Local\Microsoft\Windows\Temporary Internet Files\Content.IE5\N3X1KABG\MC900333404[1].wmf"/>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629742" y="4408542"/>
            <a:ext cx="1130183" cy="557696"/>
          </a:xfrm>
          <a:prstGeom prst="rect">
            <a:avLst/>
          </a:prstGeom>
          <a:noFill/>
          <a:extLst>
            <a:ext uri="{909E8E84-426E-40DD-AFC4-6F175D3DCCD1}">
              <a14:hiddenFill xmlns:a14="http://schemas.microsoft.com/office/drawing/2010/main">
                <a:solidFill>
                  <a:srgbClr val="FFFFFF"/>
                </a:solidFill>
              </a14:hiddenFill>
            </a:ext>
          </a:extLst>
        </p:spPr>
      </p:pic>
      <p:grpSp>
        <p:nvGrpSpPr>
          <p:cNvPr id="21" name="グループ化 20"/>
          <p:cNvGrpSpPr/>
          <p:nvPr/>
        </p:nvGrpSpPr>
        <p:grpSpPr>
          <a:xfrm>
            <a:off x="226012" y="2796135"/>
            <a:ext cx="1658751" cy="1612724"/>
            <a:chOff x="226012" y="2796135"/>
            <a:chExt cx="1658751" cy="1612724"/>
          </a:xfrm>
        </p:grpSpPr>
        <p:grpSp>
          <p:nvGrpSpPr>
            <p:cNvPr id="18" name="グループ化 17"/>
            <p:cNvGrpSpPr/>
            <p:nvPr/>
          </p:nvGrpSpPr>
          <p:grpSpPr>
            <a:xfrm>
              <a:off x="226012" y="2796135"/>
              <a:ext cx="1658751" cy="1612724"/>
              <a:chOff x="226012" y="2796135"/>
              <a:chExt cx="1658751" cy="1612724"/>
            </a:xfrm>
          </p:grpSpPr>
          <p:sp>
            <p:nvSpPr>
              <p:cNvPr id="56" name="円/楕円 55"/>
              <p:cNvSpPr/>
              <p:nvPr/>
            </p:nvSpPr>
            <p:spPr>
              <a:xfrm>
                <a:off x="280770" y="2796135"/>
                <a:ext cx="1603993" cy="1523034"/>
              </a:xfrm>
              <a:prstGeom prst="ellipse">
                <a:avLst/>
              </a:prstGeom>
              <a:solidFill>
                <a:srgbClr val="CCFF9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9" name="図 58"/>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226012" y="2896679"/>
                <a:ext cx="1535679" cy="1512180"/>
              </a:xfrm>
              <a:prstGeom prst="rect">
                <a:avLst/>
              </a:prstGeom>
            </p:spPr>
          </p:pic>
        </p:grpSp>
        <p:sp>
          <p:nvSpPr>
            <p:cNvPr id="57" name="テキスト ボックス 56"/>
            <p:cNvSpPr txBox="1"/>
            <p:nvPr/>
          </p:nvSpPr>
          <p:spPr>
            <a:xfrm>
              <a:off x="542706" y="3909235"/>
              <a:ext cx="1227191" cy="369332"/>
            </a:xfrm>
            <a:prstGeom prst="rect">
              <a:avLst/>
            </a:prstGeom>
            <a:noFill/>
          </p:spPr>
          <p:txBody>
            <a:bodyPr wrap="square" rtlCol="0">
              <a:spAutoFit/>
            </a:bodyPr>
            <a:lstStyle/>
            <a:p>
              <a:r>
                <a:rPr lang="ja-JP" altLang="en-US" dirty="0" smtClean="0"/>
                <a:t>国内各地</a:t>
              </a:r>
              <a:endParaRPr kumimoji="1" lang="ja-JP" altLang="en-US" dirty="0"/>
            </a:p>
          </p:txBody>
        </p:sp>
      </p:grpSp>
      <p:grpSp>
        <p:nvGrpSpPr>
          <p:cNvPr id="22" name="グループ化 21"/>
          <p:cNvGrpSpPr/>
          <p:nvPr/>
        </p:nvGrpSpPr>
        <p:grpSpPr>
          <a:xfrm>
            <a:off x="2329414" y="2794221"/>
            <a:ext cx="1512000" cy="1548000"/>
            <a:chOff x="2329415" y="2794221"/>
            <a:chExt cx="1427513" cy="1567319"/>
          </a:xfrm>
        </p:grpSpPr>
        <p:grpSp>
          <p:nvGrpSpPr>
            <p:cNvPr id="13" name="グループ化 12"/>
            <p:cNvGrpSpPr/>
            <p:nvPr/>
          </p:nvGrpSpPr>
          <p:grpSpPr>
            <a:xfrm>
              <a:off x="2329415" y="2794221"/>
              <a:ext cx="1427513" cy="1567319"/>
              <a:chOff x="3017098" y="2020452"/>
              <a:chExt cx="1625865" cy="1586670"/>
            </a:xfrm>
          </p:grpSpPr>
          <p:sp>
            <p:nvSpPr>
              <p:cNvPr id="12" name="円/楕円 11"/>
              <p:cNvSpPr/>
              <p:nvPr/>
            </p:nvSpPr>
            <p:spPr>
              <a:xfrm>
                <a:off x="3017098" y="2020452"/>
                <a:ext cx="1625865" cy="1482947"/>
              </a:xfrm>
              <a:prstGeom prst="ellipse">
                <a:avLst/>
              </a:prstGeom>
              <a:solidFill>
                <a:srgbClr val="FFCCC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p:cNvSpPr txBox="1"/>
              <p:nvPr/>
            </p:nvSpPr>
            <p:spPr>
              <a:xfrm>
                <a:off x="3211644" y="3195697"/>
                <a:ext cx="1313200" cy="411425"/>
              </a:xfrm>
              <a:prstGeom prst="rect">
                <a:avLst/>
              </a:prstGeom>
              <a:noFill/>
            </p:spPr>
            <p:txBody>
              <a:bodyPr wrap="square" rtlCol="0">
                <a:spAutoFit/>
              </a:bodyPr>
              <a:lstStyle/>
              <a:p>
                <a:r>
                  <a:rPr kumimoji="1" lang="ja-JP" altLang="en-US" dirty="0" smtClean="0"/>
                  <a:t>協同病院</a:t>
                </a:r>
                <a:endParaRPr kumimoji="1" lang="ja-JP" altLang="en-US" dirty="0"/>
              </a:p>
            </p:txBody>
          </p:sp>
        </p:grpSp>
        <p:pic>
          <p:nvPicPr>
            <p:cNvPr id="17" name="図 16"/>
            <p:cNvPicPr>
              <a:picLocks noChangeAspect="1"/>
            </p:cNvPicPr>
            <p:nvPr/>
          </p:nvPicPr>
          <p:blipFill>
            <a:blip r:embed="rId18">
              <a:extLst>
                <a:ext uri="{BEBA8EAE-BF5A-486C-A8C5-ECC9F3942E4B}">
                  <a14:imgProps xmlns:a14="http://schemas.microsoft.com/office/drawing/2010/main">
                    <a14:imgLayer r:embed="rId19">
                      <a14:imgEffect>
                        <a14:backgroundRemoval t="3250" b="98000" l="4050" r="95327"/>
                      </a14:imgEffect>
                    </a14:imgLayer>
                  </a14:imgProps>
                </a:ext>
              </a:extLst>
            </a:blip>
            <a:stretch>
              <a:fillRect/>
            </a:stretch>
          </p:blipFill>
          <p:spPr>
            <a:xfrm>
              <a:off x="2617219" y="2821247"/>
              <a:ext cx="941355" cy="1173029"/>
            </a:xfrm>
            <a:prstGeom prst="rect">
              <a:avLst/>
            </a:prstGeom>
          </p:spPr>
        </p:pic>
      </p:grpSp>
      <p:grpSp>
        <p:nvGrpSpPr>
          <p:cNvPr id="28" name="グループ化 27"/>
          <p:cNvGrpSpPr/>
          <p:nvPr/>
        </p:nvGrpSpPr>
        <p:grpSpPr>
          <a:xfrm>
            <a:off x="4424896" y="2683431"/>
            <a:ext cx="1576130" cy="1680431"/>
            <a:chOff x="4424896" y="2683431"/>
            <a:chExt cx="1576130" cy="1680431"/>
          </a:xfrm>
        </p:grpSpPr>
        <p:grpSp>
          <p:nvGrpSpPr>
            <p:cNvPr id="11" name="グループ化 10"/>
            <p:cNvGrpSpPr/>
            <p:nvPr/>
          </p:nvGrpSpPr>
          <p:grpSpPr>
            <a:xfrm>
              <a:off x="4424896" y="2683431"/>
              <a:ext cx="1576130" cy="1680431"/>
              <a:chOff x="5768561" y="2007096"/>
              <a:chExt cx="1625865" cy="1543636"/>
            </a:xfrm>
          </p:grpSpPr>
          <p:sp>
            <p:nvSpPr>
              <p:cNvPr id="26" name="円/楕円 25"/>
              <p:cNvSpPr/>
              <p:nvPr/>
            </p:nvSpPr>
            <p:spPr>
              <a:xfrm>
                <a:off x="5768561" y="2007096"/>
                <a:ext cx="1625865" cy="1482947"/>
              </a:xfrm>
              <a:prstGeom prst="ellipse">
                <a:avLst/>
              </a:prstGeom>
              <a:solidFill>
                <a:schemeClr val="accent5">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ボックス 22"/>
              <p:cNvSpPr txBox="1"/>
              <p:nvPr/>
            </p:nvSpPr>
            <p:spPr>
              <a:xfrm>
                <a:off x="6143760" y="3178074"/>
                <a:ext cx="1186358" cy="372658"/>
              </a:xfrm>
              <a:prstGeom prst="rect">
                <a:avLst/>
              </a:prstGeom>
              <a:noFill/>
            </p:spPr>
            <p:txBody>
              <a:bodyPr wrap="square" rtlCol="0">
                <a:spAutoFit/>
              </a:bodyPr>
              <a:lstStyle/>
              <a:p>
                <a:r>
                  <a:rPr kumimoji="1" lang="ja-JP" altLang="en-US" dirty="0" smtClean="0"/>
                  <a:t>土浦港</a:t>
                </a:r>
                <a:endParaRPr kumimoji="1" lang="ja-JP" altLang="en-US" dirty="0"/>
              </a:p>
            </p:txBody>
          </p:sp>
        </p:grpSp>
        <p:pic>
          <p:nvPicPr>
            <p:cNvPr id="24" name="図 23"/>
            <p:cNvPicPr>
              <a:picLocks noChangeAspect="1"/>
            </p:cNvPicPr>
            <p:nvPr/>
          </p:nvPicPr>
          <p:blipFill>
            <a:blip r:embed="rId20">
              <a:extLst>
                <a:ext uri="{BEBA8EAE-BF5A-486C-A8C5-ECC9F3942E4B}">
                  <a14:imgProps xmlns:a14="http://schemas.microsoft.com/office/drawing/2010/main">
                    <a14:imgLayer r:embed="rId21">
                      <a14:imgEffect>
                        <a14:backgroundRemoval t="2410" b="93072" l="1000" r="98000"/>
                      </a14:imgEffect>
                    </a14:imgLayer>
                  </a14:imgProps>
                </a:ext>
              </a:extLst>
            </a:blip>
            <a:stretch>
              <a:fillRect/>
            </a:stretch>
          </p:blipFill>
          <p:spPr>
            <a:xfrm>
              <a:off x="4508292" y="2807135"/>
              <a:ext cx="1404690" cy="1165893"/>
            </a:xfrm>
            <a:prstGeom prst="rect">
              <a:avLst/>
            </a:prstGeom>
          </p:spPr>
        </p:pic>
      </p:grpSp>
      <p:grpSp>
        <p:nvGrpSpPr>
          <p:cNvPr id="41" name="グループ化 40"/>
          <p:cNvGrpSpPr/>
          <p:nvPr/>
        </p:nvGrpSpPr>
        <p:grpSpPr>
          <a:xfrm>
            <a:off x="3410679" y="3914308"/>
            <a:ext cx="1413194" cy="1480121"/>
            <a:chOff x="3410679" y="3914308"/>
            <a:chExt cx="1413194" cy="1480121"/>
          </a:xfrm>
        </p:grpSpPr>
        <p:grpSp>
          <p:nvGrpSpPr>
            <p:cNvPr id="14" name="グループ化 13"/>
            <p:cNvGrpSpPr/>
            <p:nvPr/>
          </p:nvGrpSpPr>
          <p:grpSpPr>
            <a:xfrm>
              <a:off x="3410679" y="3914308"/>
              <a:ext cx="1413194" cy="1480121"/>
              <a:chOff x="186551" y="2007096"/>
              <a:chExt cx="1751540" cy="1646082"/>
            </a:xfrm>
          </p:grpSpPr>
          <p:sp>
            <p:nvSpPr>
              <p:cNvPr id="25" name="円/楕円 24"/>
              <p:cNvSpPr/>
              <p:nvPr/>
            </p:nvSpPr>
            <p:spPr>
              <a:xfrm>
                <a:off x="186551" y="2007096"/>
                <a:ext cx="1704948" cy="1639376"/>
              </a:xfrm>
              <a:prstGeom prst="ellipse">
                <a:avLst/>
              </a:prstGeom>
              <a:solidFill>
                <a:schemeClr val="accent5">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テキスト ボックス 19"/>
              <p:cNvSpPr txBox="1"/>
              <p:nvPr/>
            </p:nvSpPr>
            <p:spPr>
              <a:xfrm>
                <a:off x="265254" y="3201202"/>
                <a:ext cx="1672837" cy="451976"/>
              </a:xfrm>
              <a:prstGeom prst="rect">
                <a:avLst/>
              </a:prstGeom>
              <a:noFill/>
            </p:spPr>
            <p:txBody>
              <a:bodyPr wrap="square" rtlCol="0">
                <a:spAutoFit/>
              </a:bodyPr>
              <a:lstStyle/>
              <a:p>
                <a:r>
                  <a:rPr kumimoji="1" lang="ja-JP" altLang="en-US" dirty="0" smtClean="0"/>
                  <a:t>土浦市役所</a:t>
                </a:r>
                <a:endParaRPr kumimoji="1" lang="ja-JP" altLang="en-US" dirty="0"/>
              </a:p>
            </p:txBody>
          </p:sp>
        </p:grpSp>
        <p:pic>
          <p:nvPicPr>
            <p:cNvPr id="30" name="図 29"/>
            <p:cNvPicPr>
              <a:picLocks noChangeAspect="1"/>
            </p:cNvPicPr>
            <p:nvPr/>
          </p:nvPicPr>
          <p:blipFill>
            <a:blip r:embed="rId22">
              <a:extLst>
                <a:ext uri="{BEBA8EAE-BF5A-486C-A8C5-ECC9F3942E4B}">
                  <a14:imgProps xmlns:a14="http://schemas.microsoft.com/office/drawing/2010/main">
                    <a14:imgLayer r:embed="rId23">
                      <a14:imgEffect>
                        <a14:backgroundRemoval t="0" b="100000" l="0" r="100000">
                          <a14:foregroundMark x1="6111" y1="81667" x2="6111" y2="81667"/>
                          <a14:foregroundMark x1="22222" y1="87778" x2="22222" y2="87778"/>
                          <a14:foregroundMark x1="26667" y1="78333" x2="26667" y2="78333"/>
                          <a14:foregroundMark x1="60556" y1="76667" x2="60556" y2="76667"/>
                          <a14:foregroundMark x1="67778" y1="86667" x2="67778" y2="86667"/>
                          <a14:foregroundMark x1="86111" y1="81111" x2="86111" y2="81111"/>
                          <a14:foregroundMark x1="96111" y1="82778" x2="96111" y2="82778"/>
                          <a14:foregroundMark x1="83889" y1="92778" x2="83889" y2="92778"/>
                          <a14:foregroundMark x1="4444" y1="90556" x2="4444" y2="90556"/>
                        </a14:backgroundRemoval>
                      </a14:imgEffect>
                    </a14:imgLayer>
                  </a14:imgProps>
                </a:ext>
              </a:extLst>
            </a:blip>
            <a:stretch>
              <a:fillRect/>
            </a:stretch>
          </p:blipFill>
          <p:spPr>
            <a:xfrm>
              <a:off x="3616147" y="4039666"/>
              <a:ext cx="994164" cy="994164"/>
            </a:xfrm>
            <a:prstGeom prst="rect">
              <a:avLst/>
            </a:prstGeom>
          </p:spPr>
        </p:pic>
      </p:grpSp>
      <p:sp>
        <p:nvSpPr>
          <p:cNvPr id="3" name="スライド番号プレースホルダー 2"/>
          <p:cNvSpPr>
            <a:spLocks noGrp="1"/>
          </p:cNvSpPr>
          <p:nvPr>
            <p:ph type="sldNum" sz="quarter" idx="12"/>
          </p:nvPr>
        </p:nvSpPr>
        <p:spPr/>
        <p:txBody>
          <a:bodyPr/>
          <a:lstStyle/>
          <a:p>
            <a:fld id="{82F50B77-D61C-4CB8-9631-C68539A3EE92}" type="slidenum">
              <a:rPr kumimoji="1" lang="ja-JP" altLang="en-US" smtClean="0"/>
              <a:pPr/>
              <a:t>13</a:t>
            </a:fld>
            <a:endParaRPr kumimoji="1" lang="ja-JP" altLang="en-US"/>
          </a:p>
        </p:txBody>
      </p:sp>
    </p:spTree>
    <p:extLst>
      <p:ext uri="{BB962C8B-B14F-4D97-AF65-F5344CB8AC3E}">
        <p14:creationId xmlns:p14="http://schemas.microsoft.com/office/powerpoint/2010/main" val="906732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fade">
                                      <p:cBhvr>
                                        <p:cTn id="15" dur="500"/>
                                        <p:tgtEl>
                                          <p:spTgt spid="4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fade">
                                      <p:cBhvr>
                                        <p:cTn id="23" dur="500"/>
                                        <p:tgtEl>
                                          <p:spTgt spid="4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fade">
                                      <p:cBhvr>
                                        <p:cTn id="28" dur="500"/>
                                        <p:tgtEl>
                                          <p:spTgt spid="5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500"/>
                                        <p:tgtEl>
                                          <p:spTgt spid="5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3"/>
                                        </p:tgtEl>
                                        <p:attrNameLst>
                                          <p:attrName>style.visibility</p:attrName>
                                        </p:attrNameLst>
                                      </p:cBhvr>
                                      <p:to>
                                        <p:strVal val="visible"/>
                                      </p:to>
                                    </p:set>
                                    <p:animEffect transition="in" filter="fade">
                                      <p:cBhvr>
                                        <p:cTn id="34" dur="500"/>
                                        <p:tgtEl>
                                          <p:spTgt spid="7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4"/>
                                        </p:tgtEl>
                                        <p:attrNameLst>
                                          <p:attrName>style.visibility</p:attrName>
                                        </p:attrNameLst>
                                      </p:cBhvr>
                                      <p:to>
                                        <p:strVal val="visible"/>
                                      </p:to>
                                    </p:set>
                                    <p:animEffect transition="in" filter="fade">
                                      <p:cBhvr>
                                        <p:cTn id="37" dur="500"/>
                                        <p:tgtEl>
                                          <p:spTgt spid="74"/>
                                        </p:tgtEl>
                                      </p:cBhvr>
                                    </p:animEffect>
                                  </p:childTnLst>
                                </p:cTn>
                              </p:par>
                            </p:childTnLst>
                          </p:cTn>
                        </p:par>
                        <p:par>
                          <p:cTn id="38" fill="hold">
                            <p:stCondLst>
                              <p:cond delay="500"/>
                            </p:stCondLst>
                            <p:childTnLst>
                              <p:par>
                                <p:cTn id="39" presetID="10" presetClass="entr" presetSubtype="0" fill="hold" nodeType="after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fade">
                                      <p:cBhvr>
                                        <p:cTn id="41" dur="500"/>
                                        <p:tgtEl>
                                          <p:spTgt spid="51"/>
                                        </p:tgtEl>
                                      </p:cBhvr>
                                    </p:animEffect>
                                  </p:childTnLst>
                                </p:cTn>
                              </p:par>
                            </p:childTnLst>
                          </p:cTn>
                        </p:par>
                        <p:par>
                          <p:cTn id="42" fill="hold">
                            <p:stCondLst>
                              <p:cond delay="1000"/>
                            </p:stCondLst>
                            <p:childTnLst>
                              <p:par>
                                <p:cTn id="43" presetID="10" presetClass="entr" presetSubtype="0" fill="hold" nodeType="afterEffect">
                                  <p:stCondLst>
                                    <p:cond delay="0"/>
                                  </p:stCondLst>
                                  <p:childTnLst>
                                    <p:set>
                                      <p:cBhvr>
                                        <p:cTn id="44" dur="1" fill="hold">
                                          <p:stCondLst>
                                            <p:cond delay="0"/>
                                          </p:stCondLst>
                                        </p:cTn>
                                        <p:tgtEl>
                                          <p:spTgt spid="75"/>
                                        </p:tgtEl>
                                        <p:attrNameLst>
                                          <p:attrName>style.visibility</p:attrName>
                                        </p:attrNameLst>
                                      </p:cBhvr>
                                      <p:to>
                                        <p:strVal val="visible"/>
                                      </p:to>
                                    </p:set>
                                    <p:animEffect transition="in" filter="fade">
                                      <p:cBhvr>
                                        <p:cTn id="45" dur="500"/>
                                        <p:tgtEl>
                                          <p:spTgt spid="75"/>
                                        </p:tgtEl>
                                      </p:cBhvr>
                                    </p:animEffect>
                                  </p:childTnLst>
                                </p:cTn>
                              </p:par>
                              <p:par>
                                <p:cTn id="46" presetID="10" presetClass="entr" presetSubtype="0" fill="hold"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childTnLst>
                                </p:cTn>
                              </p:par>
                            </p:childTnLst>
                          </p:cTn>
                        </p:par>
                        <p:par>
                          <p:cTn id="49" fill="hold">
                            <p:stCondLst>
                              <p:cond delay="1500"/>
                            </p:stCondLst>
                            <p:childTnLst>
                              <p:par>
                                <p:cTn id="50" presetID="10" presetClass="entr" presetSubtype="0" fill="hold" nodeType="after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500"/>
                                        <p:tgtEl>
                                          <p:spTgt spid="16"/>
                                        </p:tgtEl>
                                      </p:cBhvr>
                                    </p:animEffect>
                                  </p:childTnLst>
                                </p:cTn>
                              </p:par>
                              <p:par>
                                <p:cTn id="53" presetID="10" presetClass="entr" presetSubtype="0" fill="hold" nodeType="withEffect">
                                  <p:stCondLst>
                                    <p:cond delay="0"/>
                                  </p:stCondLst>
                                  <p:childTnLst>
                                    <p:set>
                                      <p:cBhvr>
                                        <p:cTn id="54" dur="1" fill="hold">
                                          <p:stCondLst>
                                            <p:cond delay="0"/>
                                          </p:stCondLst>
                                        </p:cTn>
                                        <p:tgtEl>
                                          <p:spTgt spid="67"/>
                                        </p:tgtEl>
                                        <p:attrNameLst>
                                          <p:attrName>style.visibility</p:attrName>
                                        </p:attrNameLst>
                                      </p:cBhvr>
                                      <p:to>
                                        <p:strVal val="visible"/>
                                      </p:to>
                                    </p:set>
                                    <p:animEffect transition="in" filter="fade">
                                      <p:cBhvr>
                                        <p:cTn id="55" dur="500"/>
                                        <p:tgtEl>
                                          <p:spTgt spid="67"/>
                                        </p:tgtEl>
                                      </p:cBhvr>
                                    </p:animEffect>
                                  </p:childTnLst>
                                </p:cTn>
                              </p:par>
                            </p:childTnLst>
                          </p:cTn>
                        </p:par>
                      </p:childTnLst>
                    </p:cTn>
                  </p:par>
                  <p:par>
                    <p:cTn id="56" fill="hold">
                      <p:stCondLst>
                        <p:cond delay="indefinite"/>
                      </p:stCondLst>
                      <p:childTnLst>
                        <p:par>
                          <p:cTn id="57" fill="hold">
                            <p:stCondLst>
                              <p:cond delay="0"/>
                            </p:stCondLst>
                            <p:childTnLst>
                              <p:par>
                                <p:cTn id="58" presetID="53" presetClass="entr" presetSubtype="16" fill="hold" nodeType="clickEffect">
                                  <p:stCondLst>
                                    <p:cond delay="0"/>
                                  </p:stCondLst>
                                  <p:childTnLst>
                                    <p:set>
                                      <p:cBhvr>
                                        <p:cTn id="59" dur="1" fill="hold">
                                          <p:stCondLst>
                                            <p:cond delay="0"/>
                                          </p:stCondLst>
                                        </p:cTn>
                                        <p:tgtEl>
                                          <p:spTgt spid="1026"/>
                                        </p:tgtEl>
                                        <p:attrNameLst>
                                          <p:attrName>style.visibility</p:attrName>
                                        </p:attrNameLst>
                                      </p:cBhvr>
                                      <p:to>
                                        <p:strVal val="visible"/>
                                      </p:to>
                                    </p:set>
                                    <p:anim calcmode="lin" valueType="num">
                                      <p:cBhvr>
                                        <p:cTn id="60" dur="500" fill="hold"/>
                                        <p:tgtEl>
                                          <p:spTgt spid="1026"/>
                                        </p:tgtEl>
                                        <p:attrNameLst>
                                          <p:attrName>ppt_w</p:attrName>
                                        </p:attrNameLst>
                                      </p:cBhvr>
                                      <p:tavLst>
                                        <p:tav tm="0">
                                          <p:val>
                                            <p:fltVal val="0"/>
                                          </p:val>
                                        </p:tav>
                                        <p:tav tm="100000">
                                          <p:val>
                                            <p:strVal val="#ppt_w"/>
                                          </p:val>
                                        </p:tav>
                                      </p:tavLst>
                                    </p:anim>
                                    <p:anim calcmode="lin" valueType="num">
                                      <p:cBhvr>
                                        <p:cTn id="61" dur="500" fill="hold"/>
                                        <p:tgtEl>
                                          <p:spTgt spid="1026"/>
                                        </p:tgtEl>
                                        <p:attrNameLst>
                                          <p:attrName>ppt_h</p:attrName>
                                        </p:attrNameLst>
                                      </p:cBhvr>
                                      <p:tavLst>
                                        <p:tav tm="0">
                                          <p:val>
                                            <p:fltVal val="0"/>
                                          </p:val>
                                        </p:tav>
                                        <p:tav tm="100000">
                                          <p:val>
                                            <p:strVal val="#ppt_h"/>
                                          </p:val>
                                        </p:tav>
                                      </p:tavLst>
                                    </p:anim>
                                    <p:animEffect transition="in" filter="fade">
                                      <p:cBhvr>
                                        <p:cTn id="62" dur="500"/>
                                        <p:tgtEl>
                                          <p:spTgt spid="1026"/>
                                        </p:tgtEl>
                                      </p:cBhvr>
                                    </p:animEffect>
                                  </p:childTnLst>
                                </p:cTn>
                              </p:par>
                              <p:par>
                                <p:cTn id="63" presetID="53" presetClass="entr" presetSubtype="16" fill="hold" nodeType="withEffect">
                                  <p:stCondLst>
                                    <p:cond delay="0"/>
                                  </p:stCondLst>
                                  <p:childTnLst>
                                    <p:set>
                                      <p:cBhvr>
                                        <p:cTn id="64" dur="1" fill="hold">
                                          <p:stCondLst>
                                            <p:cond delay="0"/>
                                          </p:stCondLst>
                                        </p:cTn>
                                        <p:tgtEl>
                                          <p:spTgt spid="84"/>
                                        </p:tgtEl>
                                        <p:attrNameLst>
                                          <p:attrName>style.visibility</p:attrName>
                                        </p:attrNameLst>
                                      </p:cBhvr>
                                      <p:to>
                                        <p:strVal val="visible"/>
                                      </p:to>
                                    </p:set>
                                    <p:anim calcmode="lin" valueType="num">
                                      <p:cBhvr>
                                        <p:cTn id="65" dur="500" fill="hold"/>
                                        <p:tgtEl>
                                          <p:spTgt spid="84"/>
                                        </p:tgtEl>
                                        <p:attrNameLst>
                                          <p:attrName>ppt_w</p:attrName>
                                        </p:attrNameLst>
                                      </p:cBhvr>
                                      <p:tavLst>
                                        <p:tav tm="0">
                                          <p:val>
                                            <p:fltVal val="0"/>
                                          </p:val>
                                        </p:tav>
                                        <p:tav tm="100000">
                                          <p:val>
                                            <p:strVal val="#ppt_w"/>
                                          </p:val>
                                        </p:tav>
                                      </p:tavLst>
                                    </p:anim>
                                    <p:anim calcmode="lin" valueType="num">
                                      <p:cBhvr>
                                        <p:cTn id="66" dur="500" fill="hold"/>
                                        <p:tgtEl>
                                          <p:spTgt spid="84"/>
                                        </p:tgtEl>
                                        <p:attrNameLst>
                                          <p:attrName>ppt_h</p:attrName>
                                        </p:attrNameLst>
                                      </p:cBhvr>
                                      <p:tavLst>
                                        <p:tav tm="0">
                                          <p:val>
                                            <p:fltVal val="0"/>
                                          </p:val>
                                        </p:tav>
                                        <p:tav tm="100000">
                                          <p:val>
                                            <p:strVal val="#ppt_h"/>
                                          </p:val>
                                        </p:tav>
                                      </p:tavLst>
                                    </p:anim>
                                    <p:animEffect transition="in" filter="fade">
                                      <p:cBhvr>
                                        <p:cTn id="67"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4" grpId="0" animBg="1"/>
      <p:bldP spid="73" grpId="0" animBg="1"/>
      <p:bldP spid="7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a:xfrm>
            <a:off x="-21440" y="864096"/>
            <a:ext cx="9129944" cy="5849888"/>
          </a:xfrm>
        </p:spPr>
        <p:txBody>
          <a:bodyPr>
            <a:normAutofit/>
          </a:bodyPr>
          <a:lstStyle/>
          <a:p>
            <a:pPr marL="0" indent="0">
              <a:buNone/>
            </a:pPr>
            <a:r>
              <a:rPr lang="ja-JP" altLang="en-US" dirty="0" smtClean="0">
                <a:solidFill>
                  <a:schemeClr val="accent6">
                    <a:lumMod val="75000"/>
                  </a:schemeClr>
                </a:solidFill>
              </a:rPr>
              <a:t>・災害時の救援物資・部隊の流れ</a:t>
            </a:r>
            <a:endParaRPr lang="en-US" altLang="ja-JP" dirty="0" smtClean="0">
              <a:solidFill>
                <a:schemeClr val="accent6">
                  <a:lumMod val="75000"/>
                </a:schemeClr>
              </a:solidFill>
            </a:endParaRPr>
          </a:p>
        </p:txBody>
      </p:sp>
      <p:sp>
        <p:nvSpPr>
          <p:cNvPr id="4" name="角丸四角形 3"/>
          <p:cNvSpPr/>
          <p:nvPr/>
        </p:nvSpPr>
        <p:spPr>
          <a:xfrm>
            <a:off x="179512" y="116632"/>
            <a:ext cx="3312368" cy="72008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600" dirty="0" smtClean="0"/>
              <a:t>おおつ野</a:t>
            </a:r>
            <a:endParaRPr kumimoji="1" lang="ja-JP" altLang="en-US" dirty="0"/>
          </a:p>
        </p:txBody>
      </p:sp>
      <p:sp>
        <p:nvSpPr>
          <p:cNvPr id="5" name="タイトル 2"/>
          <p:cNvSpPr>
            <a:spLocks noGrp="1"/>
          </p:cNvSpPr>
          <p:nvPr>
            <p:ph type="title"/>
          </p:nvPr>
        </p:nvSpPr>
        <p:spPr>
          <a:xfrm>
            <a:off x="3779912" y="-99392"/>
            <a:ext cx="5112568" cy="1143000"/>
          </a:xfrm>
        </p:spPr>
        <p:txBody>
          <a:bodyPr>
            <a:normAutofit/>
          </a:bodyPr>
          <a:lstStyle/>
          <a:p>
            <a:r>
              <a:rPr kumimoji="1" lang="ja-JP" altLang="en-US" dirty="0" smtClean="0"/>
              <a:t>防災拠点整備</a:t>
            </a:r>
            <a:endParaRPr kumimoji="1" lang="ja-JP" altLang="en-US" dirty="0"/>
          </a:p>
        </p:txBody>
      </p:sp>
      <p:grpSp>
        <p:nvGrpSpPr>
          <p:cNvPr id="15" name="グループ化 14"/>
          <p:cNvGrpSpPr/>
          <p:nvPr/>
        </p:nvGrpSpPr>
        <p:grpSpPr>
          <a:xfrm>
            <a:off x="3983536" y="1964712"/>
            <a:ext cx="1674637" cy="1305860"/>
            <a:chOff x="1420444" y="2979927"/>
            <a:chExt cx="1860775" cy="1349896"/>
          </a:xfrm>
        </p:grpSpPr>
        <p:sp>
          <p:nvSpPr>
            <p:cNvPr id="29" name="円/楕円 28"/>
            <p:cNvSpPr/>
            <p:nvPr/>
          </p:nvSpPr>
          <p:spPr>
            <a:xfrm>
              <a:off x="1428504" y="2979927"/>
              <a:ext cx="1494068" cy="1349896"/>
            </a:xfrm>
            <a:prstGeom prst="ellipse">
              <a:avLst/>
            </a:prstGeom>
            <a:solidFill>
              <a:srgbClr val="FFFF9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テキスト ボックス 30"/>
            <p:cNvSpPr txBox="1"/>
            <p:nvPr/>
          </p:nvSpPr>
          <p:spPr>
            <a:xfrm>
              <a:off x="1420444" y="3920835"/>
              <a:ext cx="1860775" cy="381787"/>
            </a:xfrm>
            <a:prstGeom prst="rect">
              <a:avLst/>
            </a:prstGeom>
            <a:noFill/>
          </p:spPr>
          <p:txBody>
            <a:bodyPr wrap="square" rtlCol="0">
              <a:spAutoFit/>
            </a:bodyPr>
            <a:lstStyle/>
            <a:p>
              <a:r>
                <a:rPr lang="ja-JP" altLang="en-US" dirty="0" smtClean="0"/>
                <a:t>各防災拠点</a:t>
              </a:r>
              <a:endParaRPr kumimoji="1" lang="ja-JP" altLang="en-US" dirty="0"/>
            </a:p>
          </p:txBody>
        </p:sp>
      </p:grpSp>
      <p:grpSp>
        <p:nvGrpSpPr>
          <p:cNvPr id="51" name="グループ化 50"/>
          <p:cNvGrpSpPr/>
          <p:nvPr/>
        </p:nvGrpSpPr>
        <p:grpSpPr>
          <a:xfrm>
            <a:off x="7361338" y="1980980"/>
            <a:ext cx="1700052" cy="1623595"/>
            <a:chOff x="6300192" y="4901748"/>
            <a:chExt cx="1700052" cy="1623595"/>
          </a:xfrm>
        </p:grpSpPr>
        <p:grpSp>
          <p:nvGrpSpPr>
            <p:cNvPr id="38" name="グループ化 37"/>
            <p:cNvGrpSpPr/>
            <p:nvPr/>
          </p:nvGrpSpPr>
          <p:grpSpPr>
            <a:xfrm>
              <a:off x="6300192" y="4901748"/>
              <a:ext cx="1700052" cy="1623595"/>
              <a:chOff x="1428504" y="2979927"/>
              <a:chExt cx="1494068" cy="1349896"/>
            </a:xfrm>
          </p:grpSpPr>
          <p:sp>
            <p:nvSpPr>
              <p:cNvPr id="39" name="円/楕円 38"/>
              <p:cNvSpPr/>
              <p:nvPr/>
            </p:nvSpPr>
            <p:spPr>
              <a:xfrm>
                <a:off x="1428504" y="2979927"/>
                <a:ext cx="1494068" cy="1349896"/>
              </a:xfrm>
              <a:prstGeom prst="ellipse">
                <a:avLst/>
              </a:prstGeom>
              <a:solidFill>
                <a:srgbClr val="FFFF9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テキスト ボックス 39"/>
              <p:cNvSpPr txBox="1"/>
              <p:nvPr/>
            </p:nvSpPr>
            <p:spPr>
              <a:xfrm>
                <a:off x="1914099" y="3964962"/>
                <a:ext cx="896815" cy="307072"/>
              </a:xfrm>
              <a:prstGeom prst="rect">
                <a:avLst/>
              </a:prstGeom>
              <a:noFill/>
            </p:spPr>
            <p:txBody>
              <a:bodyPr wrap="square" rtlCol="0">
                <a:spAutoFit/>
              </a:bodyPr>
              <a:lstStyle/>
              <a:p>
                <a:r>
                  <a:rPr lang="ja-JP" altLang="en-US" dirty="0"/>
                  <a:t>都心</a:t>
                </a:r>
                <a:endParaRPr kumimoji="1" lang="ja-JP" altLang="en-US" dirty="0"/>
              </a:p>
            </p:txBody>
          </p:sp>
        </p:grpSp>
        <p:pic>
          <p:nvPicPr>
            <p:cNvPr id="49" name="図 48"/>
            <p:cNvPicPr>
              <a:picLocks noChangeAspect="1"/>
            </p:cNvPicPr>
            <p:nvPr/>
          </p:nvPicPr>
          <p:blipFill>
            <a:blip r:embed="rId3">
              <a:extLst>
                <a:ext uri="{BEBA8EAE-BF5A-486C-A8C5-ECC9F3942E4B}">
                  <a14:imgProps xmlns:a14="http://schemas.microsoft.com/office/drawing/2010/main">
                    <a14:imgLayer r:embed="rId4">
                      <a14:imgEffect>
                        <a14:backgroundRemoval t="0" b="100000" l="0" r="100000">
                          <a14:foregroundMark x1="7491" y1="80423" x2="7491" y2="80423"/>
                          <a14:foregroundMark x1="19850" y1="87302" x2="19850" y2="87302"/>
                          <a14:foregroundMark x1="38202" y1="86243" x2="38202" y2="86243"/>
                          <a14:foregroundMark x1="59925" y1="96296" x2="59925" y2="96296"/>
                          <a14:foregroundMark x1="70037" y1="87831" x2="70037" y2="87831"/>
                          <a14:foregroundMark x1="41199" y1="71429" x2="41199" y2="71429"/>
                          <a14:foregroundMark x1="94382" y1="79894" x2="94382" y2="79894"/>
                          <a14:foregroundMark x1="87266" y1="71429" x2="87266" y2="71429"/>
                          <a14:foregroundMark x1="98127" y1="61905" x2="98127" y2="61905"/>
                          <a14:foregroundMark x1="92135" y1="68783" x2="92135" y2="68783"/>
                          <a14:foregroundMark x1="18352" y1="75132" x2="18352" y2="75132"/>
                          <a14:foregroundMark x1="38577" y1="69312" x2="38577" y2="69312"/>
                          <a14:foregroundMark x1="43820" y1="68783" x2="43820" y2="68783"/>
                          <a14:backgroundMark x1="23970" y1="14286" x2="23970" y2="14286"/>
                        </a14:backgroundRemoval>
                      </a14:imgEffect>
                    </a14:imgLayer>
                  </a14:imgProps>
                </a:ext>
                <a:ext uri="{28A0092B-C50C-407E-A947-70E740481C1C}">
                  <a14:useLocalDpi xmlns:a14="http://schemas.microsoft.com/office/drawing/2010/main" val="0"/>
                </a:ext>
              </a:extLst>
            </a:blip>
            <a:stretch>
              <a:fillRect/>
            </a:stretch>
          </p:blipFill>
          <p:spPr>
            <a:xfrm>
              <a:off x="6444208" y="5009640"/>
              <a:ext cx="1442041" cy="1020771"/>
            </a:xfrm>
            <a:prstGeom prst="rect">
              <a:avLst/>
            </a:prstGeom>
          </p:spPr>
        </p:pic>
      </p:grpSp>
      <p:grpSp>
        <p:nvGrpSpPr>
          <p:cNvPr id="65" name="グループ化 64"/>
          <p:cNvGrpSpPr/>
          <p:nvPr/>
        </p:nvGrpSpPr>
        <p:grpSpPr>
          <a:xfrm>
            <a:off x="2688901" y="3289691"/>
            <a:ext cx="3901339" cy="3189129"/>
            <a:chOff x="2557456" y="2186608"/>
            <a:chExt cx="4716202" cy="4264118"/>
          </a:xfrm>
        </p:grpSpPr>
        <p:sp>
          <p:nvSpPr>
            <p:cNvPr id="6" name="角丸四角形 5"/>
            <p:cNvSpPr/>
            <p:nvPr/>
          </p:nvSpPr>
          <p:spPr>
            <a:xfrm>
              <a:off x="2557456" y="2186608"/>
              <a:ext cx="4716202" cy="4239162"/>
            </a:xfrm>
            <a:prstGeom prst="roundRect">
              <a:avLst/>
            </a:prstGeom>
            <a:noFill/>
            <a:ln w="19050">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4" name="グループ化 13"/>
            <p:cNvGrpSpPr/>
            <p:nvPr/>
          </p:nvGrpSpPr>
          <p:grpSpPr>
            <a:xfrm>
              <a:off x="4270302" y="3794361"/>
              <a:ext cx="1598524" cy="1548243"/>
              <a:chOff x="135676" y="2007096"/>
              <a:chExt cx="1938635" cy="1894688"/>
            </a:xfrm>
          </p:grpSpPr>
          <p:sp>
            <p:nvSpPr>
              <p:cNvPr id="25" name="円/楕円 24"/>
              <p:cNvSpPr/>
              <p:nvPr/>
            </p:nvSpPr>
            <p:spPr>
              <a:xfrm>
                <a:off x="186551" y="2007096"/>
                <a:ext cx="1704948" cy="1639376"/>
              </a:xfrm>
              <a:prstGeom prst="ellipse">
                <a:avLst/>
              </a:prstGeom>
              <a:solidFill>
                <a:schemeClr val="accent5">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テキスト ボックス 19"/>
              <p:cNvSpPr txBox="1"/>
              <p:nvPr/>
            </p:nvSpPr>
            <p:spPr>
              <a:xfrm>
                <a:off x="135676" y="3261718"/>
                <a:ext cx="1938635" cy="640066"/>
              </a:xfrm>
              <a:prstGeom prst="rect">
                <a:avLst/>
              </a:prstGeom>
              <a:noFill/>
            </p:spPr>
            <p:txBody>
              <a:bodyPr wrap="square" rtlCol="0">
                <a:spAutoFit/>
              </a:bodyPr>
              <a:lstStyle/>
              <a:p>
                <a:r>
                  <a:rPr kumimoji="1" lang="ja-JP" altLang="en-US" sz="1600" dirty="0" smtClean="0"/>
                  <a:t>土浦市役所</a:t>
                </a:r>
                <a:endParaRPr kumimoji="1" lang="ja-JP" altLang="en-US" sz="1600" dirty="0"/>
              </a:p>
            </p:txBody>
          </p:sp>
        </p:grpSp>
        <p:grpSp>
          <p:nvGrpSpPr>
            <p:cNvPr id="13" name="グループ化 12"/>
            <p:cNvGrpSpPr/>
            <p:nvPr/>
          </p:nvGrpSpPr>
          <p:grpSpPr>
            <a:xfrm>
              <a:off x="2894869" y="2956122"/>
              <a:ext cx="1695179" cy="1561220"/>
              <a:chOff x="3017098" y="2020452"/>
              <a:chExt cx="1889202" cy="1739152"/>
            </a:xfrm>
          </p:grpSpPr>
          <p:sp>
            <p:nvSpPr>
              <p:cNvPr id="12" name="円/楕円 11"/>
              <p:cNvSpPr/>
              <p:nvPr/>
            </p:nvSpPr>
            <p:spPr>
              <a:xfrm>
                <a:off x="3017098" y="2020452"/>
                <a:ext cx="1625865" cy="1482947"/>
              </a:xfrm>
              <a:prstGeom prst="ellipse">
                <a:avLst/>
              </a:prstGeom>
              <a:solidFill>
                <a:srgbClr val="FFCCC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p:cNvSpPr txBox="1"/>
              <p:nvPr/>
            </p:nvSpPr>
            <p:spPr>
              <a:xfrm>
                <a:off x="3077595" y="3176965"/>
                <a:ext cx="1828705" cy="582639"/>
              </a:xfrm>
              <a:prstGeom prst="rect">
                <a:avLst/>
              </a:prstGeom>
              <a:noFill/>
            </p:spPr>
            <p:txBody>
              <a:bodyPr wrap="square" rtlCol="0">
                <a:spAutoFit/>
              </a:bodyPr>
              <a:lstStyle/>
              <a:p>
                <a:r>
                  <a:rPr kumimoji="1" lang="ja-JP" altLang="en-US" sz="1600" dirty="0" smtClean="0"/>
                  <a:t>協同病院</a:t>
                </a:r>
                <a:endParaRPr kumimoji="1" lang="ja-JP" altLang="en-US" sz="1600" dirty="0"/>
              </a:p>
            </p:txBody>
          </p:sp>
        </p:grpSp>
        <p:grpSp>
          <p:nvGrpSpPr>
            <p:cNvPr id="11" name="グループ化 10"/>
            <p:cNvGrpSpPr/>
            <p:nvPr/>
          </p:nvGrpSpPr>
          <p:grpSpPr>
            <a:xfrm>
              <a:off x="5626828" y="2960649"/>
              <a:ext cx="1530619" cy="1564824"/>
              <a:chOff x="5768561" y="2007096"/>
              <a:chExt cx="1753276" cy="1758866"/>
            </a:xfrm>
          </p:grpSpPr>
          <p:sp>
            <p:nvSpPr>
              <p:cNvPr id="26" name="円/楕円 25"/>
              <p:cNvSpPr/>
              <p:nvPr/>
            </p:nvSpPr>
            <p:spPr>
              <a:xfrm>
                <a:off x="5768561" y="2007096"/>
                <a:ext cx="1625865" cy="1482947"/>
              </a:xfrm>
              <a:prstGeom prst="ellipse">
                <a:avLst/>
              </a:prstGeom>
              <a:solidFill>
                <a:schemeClr val="accent5">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ボックス 22"/>
              <p:cNvSpPr txBox="1"/>
              <p:nvPr/>
            </p:nvSpPr>
            <p:spPr>
              <a:xfrm>
                <a:off x="6143759" y="3178075"/>
                <a:ext cx="1378078" cy="587887"/>
              </a:xfrm>
              <a:prstGeom prst="rect">
                <a:avLst/>
              </a:prstGeom>
              <a:noFill/>
            </p:spPr>
            <p:txBody>
              <a:bodyPr wrap="square" rtlCol="0">
                <a:spAutoFit/>
              </a:bodyPr>
              <a:lstStyle/>
              <a:p>
                <a:r>
                  <a:rPr kumimoji="1" lang="ja-JP" altLang="en-US" sz="1600" dirty="0" smtClean="0"/>
                  <a:t>土浦港</a:t>
                </a:r>
                <a:endParaRPr kumimoji="1" lang="ja-JP" altLang="en-US" sz="1600" dirty="0"/>
              </a:p>
            </p:txBody>
          </p:sp>
        </p:grpSp>
        <p:sp>
          <p:nvSpPr>
            <p:cNvPr id="24" name="正方形/長方形 23"/>
            <p:cNvSpPr/>
            <p:nvPr/>
          </p:nvSpPr>
          <p:spPr>
            <a:xfrm>
              <a:off x="5785838" y="6017419"/>
              <a:ext cx="1296144" cy="1923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8" name="グループ化 47"/>
            <p:cNvGrpSpPr/>
            <p:nvPr/>
          </p:nvGrpSpPr>
          <p:grpSpPr>
            <a:xfrm>
              <a:off x="2743677" y="4787132"/>
              <a:ext cx="2460129" cy="1568603"/>
              <a:chOff x="79444" y="4010182"/>
              <a:chExt cx="2460129" cy="1568603"/>
            </a:xfrm>
          </p:grpSpPr>
          <p:grpSp>
            <p:nvGrpSpPr>
              <p:cNvPr id="35" name="グループ化 34"/>
              <p:cNvGrpSpPr/>
              <p:nvPr/>
            </p:nvGrpSpPr>
            <p:grpSpPr>
              <a:xfrm>
                <a:off x="79444" y="4030862"/>
                <a:ext cx="2460129" cy="1547923"/>
                <a:chOff x="1089563" y="2979927"/>
                <a:chExt cx="2883375" cy="1791069"/>
              </a:xfrm>
            </p:grpSpPr>
            <p:sp>
              <p:nvSpPr>
                <p:cNvPr id="36" name="円/楕円 35"/>
                <p:cNvSpPr/>
                <p:nvPr/>
              </p:nvSpPr>
              <p:spPr>
                <a:xfrm>
                  <a:off x="1428504" y="2979927"/>
                  <a:ext cx="1627118" cy="1585235"/>
                </a:xfrm>
                <a:prstGeom prst="ellipse">
                  <a:avLst/>
                </a:prstGeom>
                <a:solidFill>
                  <a:schemeClr val="accent5">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テキスト ボックス 36"/>
                <p:cNvSpPr txBox="1"/>
                <p:nvPr/>
              </p:nvSpPr>
              <p:spPr>
                <a:xfrm>
                  <a:off x="1089563" y="4165809"/>
                  <a:ext cx="2883375" cy="605187"/>
                </a:xfrm>
                <a:prstGeom prst="rect">
                  <a:avLst/>
                </a:prstGeom>
                <a:noFill/>
              </p:spPr>
              <p:txBody>
                <a:bodyPr wrap="square" rtlCol="0">
                  <a:spAutoFit/>
                </a:bodyPr>
                <a:lstStyle/>
                <a:p>
                  <a:r>
                    <a:rPr lang="ja-JP" altLang="en-US" sz="1600" dirty="0" smtClean="0"/>
                    <a:t>ワンウェイゴルフ場</a:t>
                  </a:r>
                  <a:endParaRPr kumimoji="1" lang="ja-JP" altLang="en-US" sz="1600" dirty="0"/>
                </a:p>
              </p:txBody>
            </p:sp>
          </p:grpSp>
          <p:pic>
            <p:nvPicPr>
              <p:cNvPr id="44" name="図 43"/>
              <p:cNvPicPr>
                <a:picLocks noChangeAspect="1"/>
              </p:cNvPicPr>
              <p:nvPr/>
            </p:nvPicPr>
            <p:blipFill>
              <a:blip r:embed="rId5">
                <a:extLst>
                  <a:ext uri="{BEBA8EAE-BF5A-486C-A8C5-ECC9F3942E4B}">
                    <a14:imgProps xmlns:a14="http://schemas.microsoft.com/office/drawing/2010/main">
                      <a14:imgLayer r:embed="rId6">
                        <a14:imgEffect>
                          <a14:backgroundRemoval t="0" b="100000" l="0" r="100000">
                            <a14:backgroundMark x1="80444" y1="15556" x2="80444" y2="15556"/>
                            <a14:backgroundMark x1="20889" y1="88889" x2="20889" y2="88889"/>
                          </a14:backgroundRemoval>
                        </a14:imgEffect>
                      </a14:imgLayer>
                    </a14:imgProps>
                  </a:ext>
                  <a:ext uri="{28A0092B-C50C-407E-A947-70E740481C1C}">
                    <a14:useLocalDpi xmlns:a14="http://schemas.microsoft.com/office/drawing/2010/main" val="0"/>
                  </a:ext>
                </a:extLst>
              </a:blip>
              <a:stretch>
                <a:fillRect/>
              </a:stretch>
            </p:blipFill>
            <p:spPr>
              <a:xfrm>
                <a:off x="428314" y="4010182"/>
                <a:ext cx="1223349" cy="1223349"/>
              </a:xfrm>
              <a:prstGeom prst="rect">
                <a:avLst/>
              </a:prstGeom>
            </p:spPr>
          </p:pic>
        </p:grpSp>
        <p:grpSp>
          <p:nvGrpSpPr>
            <p:cNvPr id="47" name="グループ化 46"/>
            <p:cNvGrpSpPr/>
            <p:nvPr/>
          </p:nvGrpSpPr>
          <p:grpSpPr>
            <a:xfrm>
              <a:off x="5210927" y="4865092"/>
              <a:ext cx="1946822" cy="1585634"/>
              <a:chOff x="1570939" y="4013083"/>
              <a:chExt cx="1946822" cy="1585634"/>
            </a:xfrm>
          </p:grpSpPr>
          <p:grpSp>
            <p:nvGrpSpPr>
              <p:cNvPr id="32" name="グループ化 31"/>
              <p:cNvGrpSpPr/>
              <p:nvPr/>
            </p:nvGrpSpPr>
            <p:grpSpPr>
              <a:xfrm>
                <a:off x="1570939" y="4013083"/>
                <a:ext cx="1923988" cy="1585634"/>
                <a:chOff x="998584" y="2979927"/>
                <a:chExt cx="1923988" cy="1585634"/>
              </a:xfrm>
            </p:grpSpPr>
            <p:sp>
              <p:nvSpPr>
                <p:cNvPr id="33" name="円/楕円 32"/>
                <p:cNvSpPr/>
                <p:nvPr/>
              </p:nvSpPr>
              <p:spPr>
                <a:xfrm>
                  <a:off x="1428504" y="2979927"/>
                  <a:ext cx="1494068" cy="1349896"/>
                </a:xfrm>
                <a:prstGeom prst="ellipse">
                  <a:avLst/>
                </a:prstGeom>
                <a:solidFill>
                  <a:schemeClr val="accent5">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テキスト ボックス 33"/>
                <p:cNvSpPr txBox="1"/>
                <p:nvPr/>
              </p:nvSpPr>
              <p:spPr>
                <a:xfrm>
                  <a:off x="998584" y="3783671"/>
                  <a:ext cx="1807071" cy="781890"/>
                </a:xfrm>
                <a:prstGeom prst="rect">
                  <a:avLst/>
                </a:prstGeom>
                <a:noFill/>
              </p:spPr>
              <p:txBody>
                <a:bodyPr wrap="square" rtlCol="0">
                  <a:spAutoFit/>
                </a:bodyPr>
                <a:lstStyle/>
                <a:p>
                  <a:r>
                    <a:rPr lang="ja-JP" altLang="en-US" sz="1600" dirty="0" smtClean="0"/>
                    <a:t>茨城空港</a:t>
                  </a:r>
                  <a:endParaRPr lang="en-US" altLang="ja-JP" sz="1600" dirty="0" smtClean="0"/>
                </a:p>
                <a:p>
                  <a:r>
                    <a:rPr lang="ja-JP" altLang="en-US" sz="1600" dirty="0" smtClean="0"/>
                    <a:t>阿見飛行場</a:t>
                  </a:r>
                  <a:endParaRPr kumimoji="1" lang="ja-JP" altLang="en-US" sz="1600" dirty="0"/>
                </a:p>
              </p:txBody>
            </p:sp>
          </p:grpSp>
          <p:pic>
            <p:nvPicPr>
              <p:cNvPr id="46" name="図 45"/>
              <p:cNvPicPr>
                <a:picLocks noChangeAspect="1"/>
              </p:cNvPicPr>
              <p:nvPr/>
            </p:nvPicPr>
            <p:blipFill>
              <a:blip r:embed="rId7">
                <a:extLst>
                  <a:ext uri="{BEBA8EAE-BF5A-486C-A8C5-ECC9F3942E4B}">
                    <a14:imgProps xmlns:a14="http://schemas.microsoft.com/office/drawing/2010/main">
                      <a14:imgLayer r:embed="rId8">
                        <a14:imgEffect>
                          <a14:backgroundRemoval t="0" b="99324" l="0" r="100000">
                            <a14:foregroundMark x1="46921" y1="73649" x2="46921" y2="73649"/>
                            <a14:foregroundMark x1="35484" y1="85135" x2="35484" y2="85135"/>
                            <a14:foregroundMark x1="40762" y1="84459" x2="40762" y2="84459"/>
                            <a14:foregroundMark x1="52493" y1="35811" x2="52493" y2="35811"/>
                            <a14:backgroundMark x1="12317" y1="85135" x2="12317" y2="85135"/>
                          </a14:backgroundRemoval>
                        </a14:imgEffect>
                      </a14:imgLayer>
                    </a14:imgProps>
                  </a:ext>
                </a:extLst>
              </a:blip>
              <a:stretch>
                <a:fillRect/>
              </a:stretch>
            </p:blipFill>
            <p:spPr>
              <a:xfrm rot="1524305">
                <a:off x="2069455" y="4377441"/>
                <a:ext cx="1448306" cy="628590"/>
              </a:xfrm>
              <a:prstGeom prst="rect">
                <a:avLst/>
              </a:prstGeom>
            </p:spPr>
          </p:pic>
        </p:grpSp>
        <p:sp>
          <p:nvSpPr>
            <p:cNvPr id="53" name="角丸四角形 52"/>
            <p:cNvSpPr/>
            <p:nvPr/>
          </p:nvSpPr>
          <p:spPr>
            <a:xfrm>
              <a:off x="3678282" y="2309050"/>
              <a:ext cx="2597555" cy="45454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t>土浦</a:t>
              </a:r>
              <a:endParaRPr kumimoji="1" lang="ja-JP" altLang="en-US" sz="2400" dirty="0"/>
            </a:p>
          </p:txBody>
        </p:sp>
      </p:grpSp>
      <p:sp>
        <p:nvSpPr>
          <p:cNvPr id="58" name="角丸四角形 57"/>
          <p:cNvSpPr/>
          <p:nvPr/>
        </p:nvSpPr>
        <p:spPr>
          <a:xfrm>
            <a:off x="2614487" y="1707848"/>
            <a:ext cx="4070712" cy="4900599"/>
          </a:xfrm>
          <a:prstGeom prst="roundRect">
            <a:avLst/>
          </a:prstGeom>
          <a:noFill/>
          <a:ln w="19050">
            <a:solidFill>
              <a:schemeClr val="accent6">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右矢印 59"/>
          <p:cNvSpPr/>
          <p:nvPr/>
        </p:nvSpPr>
        <p:spPr>
          <a:xfrm>
            <a:off x="1891833" y="3778095"/>
            <a:ext cx="710710" cy="484632"/>
          </a:xfrm>
          <a:prstGeom prst="right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角丸四角形 60"/>
          <p:cNvSpPr/>
          <p:nvPr/>
        </p:nvSpPr>
        <p:spPr>
          <a:xfrm>
            <a:off x="7316313" y="1707848"/>
            <a:ext cx="1764046" cy="4900600"/>
          </a:xfrm>
          <a:prstGeom prst="roundRect">
            <a:avLst/>
          </a:prstGeom>
          <a:noFill/>
          <a:ln w="19050">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 name="円/楕円 72"/>
          <p:cNvSpPr/>
          <p:nvPr/>
        </p:nvSpPr>
        <p:spPr>
          <a:xfrm>
            <a:off x="124629" y="2019062"/>
            <a:ext cx="1603993" cy="1598909"/>
          </a:xfrm>
          <a:prstGeom prst="ellipse">
            <a:avLst/>
          </a:prstGeom>
          <a:solidFill>
            <a:srgbClr val="CCFF9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4" name="テキスト ボックス 73"/>
          <p:cNvSpPr txBox="1"/>
          <p:nvPr/>
        </p:nvSpPr>
        <p:spPr>
          <a:xfrm>
            <a:off x="382312" y="3096196"/>
            <a:ext cx="1227191" cy="369332"/>
          </a:xfrm>
          <a:prstGeom prst="rect">
            <a:avLst/>
          </a:prstGeom>
          <a:noFill/>
        </p:spPr>
        <p:txBody>
          <a:bodyPr wrap="square" rtlCol="0">
            <a:spAutoFit/>
          </a:bodyPr>
          <a:lstStyle/>
          <a:p>
            <a:r>
              <a:rPr lang="ja-JP" altLang="en-US" dirty="0" smtClean="0"/>
              <a:t>国内</a:t>
            </a:r>
            <a:r>
              <a:rPr lang="ja-JP" altLang="en-US" dirty="0"/>
              <a:t>各地</a:t>
            </a:r>
            <a:endParaRPr kumimoji="1" lang="ja-JP" altLang="en-US" dirty="0"/>
          </a:p>
        </p:txBody>
      </p:sp>
      <p:pic>
        <p:nvPicPr>
          <p:cNvPr id="75" name="図 7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40503" y="1980980"/>
            <a:ext cx="1535679" cy="1587515"/>
          </a:xfrm>
          <a:prstGeom prst="rect">
            <a:avLst/>
          </a:prstGeom>
        </p:spPr>
      </p:pic>
      <p:grpSp>
        <p:nvGrpSpPr>
          <p:cNvPr id="76" name="グループ化 75"/>
          <p:cNvGrpSpPr/>
          <p:nvPr/>
        </p:nvGrpSpPr>
        <p:grpSpPr>
          <a:xfrm>
            <a:off x="-33764" y="4531983"/>
            <a:ext cx="1842879" cy="1598909"/>
            <a:chOff x="90161" y="4564912"/>
            <a:chExt cx="1842879" cy="1523034"/>
          </a:xfrm>
        </p:grpSpPr>
        <p:grpSp>
          <p:nvGrpSpPr>
            <p:cNvPr id="77" name="グループ化 76"/>
            <p:cNvGrpSpPr/>
            <p:nvPr/>
          </p:nvGrpSpPr>
          <p:grpSpPr>
            <a:xfrm>
              <a:off x="235262" y="4564912"/>
              <a:ext cx="1697778" cy="1523034"/>
              <a:chOff x="1428504" y="2979927"/>
              <a:chExt cx="1581426" cy="1349896"/>
            </a:xfrm>
          </p:grpSpPr>
          <p:sp>
            <p:nvSpPr>
              <p:cNvPr id="79" name="円/楕円 78"/>
              <p:cNvSpPr/>
              <p:nvPr/>
            </p:nvSpPr>
            <p:spPr>
              <a:xfrm>
                <a:off x="1428504" y="2979927"/>
                <a:ext cx="1494068" cy="1349896"/>
              </a:xfrm>
              <a:prstGeom prst="ellipse">
                <a:avLst/>
              </a:prstGeom>
              <a:solidFill>
                <a:srgbClr val="CCFF9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0" name="テキスト ボックス 79"/>
              <p:cNvSpPr txBox="1"/>
              <p:nvPr/>
            </p:nvSpPr>
            <p:spPr>
              <a:xfrm>
                <a:off x="1910845" y="3974425"/>
                <a:ext cx="1099085" cy="327347"/>
              </a:xfrm>
              <a:prstGeom prst="rect">
                <a:avLst/>
              </a:prstGeom>
              <a:noFill/>
            </p:spPr>
            <p:txBody>
              <a:bodyPr wrap="square" rtlCol="0">
                <a:spAutoFit/>
              </a:bodyPr>
              <a:lstStyle/>
              <a:p>
                <a:r>
                  <a:rPr kumimoji="1" lang="ja-JP" altLang="en-US" dirty="0" smtClean="0"/>
                  <a:t>海外</a:t>
                </a:r>
                <a:endParaRPr kumimoji="1" lang="ja-JP" altLang="en-US" dirty="0"/>
              </a:p>
            </p:txBody>
          </p:sp>
        </p:grpSp>
        <p:pic>
          <p:nvPicPr>
            <p:cNvPr id="78" name="図 7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0161" y="4853764"/>
              <a:ext cx="1819914" cy="909957"/>
            </a:xfrm>
            <a:prstGeom prst="rect">
              <a:avLst/>
            </a:prstGeom>
          </p:spPr>
        </p:pic>
      </p:grpSp>
      <p:sp>
        <p:nvSpPr>
          <p:cNvPr id="81" name="角丸四角形 80"/>
          <p:cNvSpPr/>
          <p:nvPr/>
        </p:nvSpPr>
        <p:spPr>
          <a:xfrm>
            <a:off x="73750" y="1707848"/>
            <a:ext cx="1753247" cy="4900600"/>
          </a:xfrm>
          <a:prstGeom prst="roundRect">
            <a:avLst/>
          </a:prstGeom>
          <a:noFill/>
          <a:ln w="19050">
            <a:solidFill>
              <a:schemeClr val="accent3">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84" name="グループ化 83"/>
          <p:cNvGrpSpPr/>
          <p:nvPr/>
        </p:nvGrpSpPr>
        <p:grpSpPr>
          <a:xfrm>
            <a:off x="7387400" y="4537821"/>
            <a:ext cx="1692960" cy="1541247"/>
            <a:chOff x="1428504" y="2979927"/>
            <a:chExt cx="1500441" cy="1349896"/>
          </a:xfrm>
        </p:grpSpPr>
        <p:sp>
          <p:nvSpPr>
            <p:cNvPr id="86" name="円/楕円 85"/>
            <p:cNvSpPr/>
            <p:nvPr/>
          </p:nvSpPr>
          <p:spPr>
            <a:xfrm>
              <a:off x="1428504" y="2979927"/>
              <a:ext cx="1494068" cy="1349896"/>
            </a:xfrm>
            <a:prstGeom prst="ellipse">
              <a:avLst/>
            </a:prstGeom>
            <a:solidFill>
              <a:srgbClr val="FFFF9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7" name="テキスト ボックス 86"/>
            <p:cNvSpPr txBox="1"/>
            <p:nvPr/>
          </p:nvSpPr>
          <p:spPr>
            <a:xfrm>
              <a:off x="1504094" y="3990437"/>
              <a:ext cx="1424851" cy="323478"/>
            </a:xfrm>
            <a:prstGeom prst="rect">
              <a:avLst/>
            </a:prstGeom>
            <a:noFill/>
          </p:spPr>
          <p:txBody>
            <a:bodyPr wrap="square" rtlCol="0">
              <a:spAutoFit/>
            </a:bodyPr>
            <a:lstStyle/>
            <a:p>
              <a:r>
                <a:rPr lang="ja-JP" altLang="en-US" dirty="0" smtClean="0"/>
                <a:t>茨城県南地域</a:t>
              </a:r>
              <a:endParaRPr kumimoji="1" lang="ja-JP" altLang="en-US" dirty="0"/>
            </a:p>
          </p:txBody>
        </p:sp>
      </p:grpSp>
      <p:pic>
        <p:nvPicPr>
          <p:cNvPr id="21" name="図 2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044283" y="2910088"/>
            <a:ext cx="2637602" cy="3136986"/>
          </a:xfrm>
          <a:prstGeom prst="rect">
            <a:avLst/>
          </a:prstGeom>
        </p:spPr>
      </p:pic>
      <p:sp>
        <p:nvSpPr>
          <p:cNvPr id="88" name="角丸四角形 87"/>
          <p:cNvSpPr/>
          <p:nvPr/>
        </p:nvSpPr>
        <p:spPr>
          <a:xfrm>
            <a:off x="3033585" y="1469380"/>
            <a:ext cx="3211969" cy="49548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smtClean="0"/>
              <a:t>救援物資・部隊の配分調整</a:t>
            </a:r>
            <a:endParaRPr kumimoji="1" lang="ja-JP" altLang="en-US" sz="2000" dirty="0"/>
          </a:p>
        </p:txBody>
      </p:sp>
      <p:pic>
        <p:nvPicPr>
          <p:cNvPr id="90" name="図 89"/>
          <p:cNvPicPr>
            <a:picLocks noChangeAspect="1"/>
          </p:cNvPicPr>
          <p:nvPr/>
        </p:nvPicPr>
        <p:blipFill>
          <a:blip r:embed="rId12">
            <a:extLst>
              <a:ext uri="{BEBA8EAE-BF5A-486C-A8C5-ECC9F3942E4B}">
                <a14:imgProps xmlns:a14="http://schemas.microsoft.com/office/drawing/2010/main">
                  <a14:imgLayer r:embed="rId13">
                    <a14:imgEffect>
                      <a14:backgroundRemoval t="0" b="100000" l="0" r="97778">
                        <a14:backgroundMark x1="30000" y1="25463" x2="30000" y2="25463"/>
                        <a14:backgroundMark x1="32222" y1="23611" x2="32222" y2="23611"/>
                        <a14:backgroundMark x1="43333" y1="26852" x2="43333" y2="26852"/>
                      </a14:backgroundRemoval>
                    </a14:imgEffect>
                  </a14:imgLayer>
                </a14:imgProps>
              </a:ext>
              <a:ext uri="{28A0092B-C50C-407E-A947-70E740481C1C}">
                <a14:useLocalDpi xmlns:a14="http://schemas.microsoft.com/office/drawing/2010/main" val="0"/>
              </a:ext>
            </a:extLst>
          </a:blip>
          <a:stretch>
            <a:fillRect/>
          </a:stretch>
        </p:blipFill>
        <p:spPr>
          <a:xfrm>
            <a:off x="2232363" y="4285797"/>
            <a:ext cx="550556" cy="1321333"/>
          </a:xfrm>
          <a:prstGeom prst="rect">
            <a:avLst/>
          </a:prstGeom>
        </p:spPr>
      </p:pic>
      <p:pic>
        <p:nvPicPr>
          <p:cNvPr id="91" name="図 90"/>
          <p:cNvPicPr>
            <a:picLocks noChangeAspect="1"/>
          </p:cNvPicPr>
          <p:nvPr/>
        </p:nvPicPr>
        <p:blipFill>
          <a:blip r:embed="rId12">
            <a:extLst>
              <a:ext uri="{BEBA8EAE-BF5A-486C-A8C5-ECC9F3942E4B}">
                <a14:imgProps xmlns:a14="http://schemas.microsoft.com/office/drawing/2010/main">
                  <a14:imgLayer r:embed="rId13">
                    <a14:imgEffect>
                      <a14:backgroundRemoval t="0" b="100000" l="0" r="97778">
                        <a14:backgroundMark x1="30000" y1="25463" x2="30000" y2="25463"/>
                        <a14:backgroundMark x1="32222" y1="23611" x2="32222" y2="23611"/>
                        <a14:backgroundMark x1="43333" y1="26852" x2="43333" y2="26852"/>
                      </a14:backgroundRemoval>
                    </a14:imgEffect>
                  </a14:imgLayer>
                </a14:imgProps>
              </a:ext>
              <a:ext uri="{28A0092B-C50C-407E-A947-70E740481C1C}">
                <a14:useLocalDpi xmlns:a14="http://schemas.microsoft.com/office/drawing/2010/main" val="0"/>
              </a:ext>
            </a:extLst>
          </a:blip>
          <a:stretch>
            <a:fillRect/>
          </a:stretch>
        </p:blipFill>
        <p:spPr>
          <a:xfrm>
            <a:off x="1934810" y="4265152"/>
            <a:ext cx="550556" cy="1321333"/>
          </a:xfrm>
          <a:prstGeom prst="rect">
            <a:avLst/>
          </a:prstGeom>
        </p:spPr>
      </p:pic>
      <p:pic>
        <p:nvPicPr>
          <p:cNvPr id="92" name="図 91"/>
          <p:cNvPicPr>
            <a:picLocks noChangeAspect="1"/>
          </p:cNvPicPr>
          <p:nvPr/>
        </p:nvPicPr>
        <p:blipFill>
          <a:blip r:embed="rId12">
            <a:extLst>
              <a:ext uri="{BEBA8EAE-BF5A-486C-A8C5-ECC9F3942E4B}">
                <a14:imgProps xmlns:a14="http://schemas.microsoft.com/office/drawing/2010/main">
                  <a14:imgLayer r:embed="rId13">
                    <a14:imgEffect>
                      <a14:backgroundRemoval t="0" b="100000" l="0" r="97778">
                        <a14:backgroundMark x1="30000" y1="25463" x2="30000" y2="25463"/>
                        <a14:backgroundMark x1="32222" y1="23611" x2="32222" y2="23611"/>
                        <a14:backgroundMark x1="43333" y1="26852" x2="43333" y2="26852"/>
                      </a14:backgroundRemoval>
                    </a14:imgEffect>
                  </a14:imgLayer>
                </a14:imgProps>
              </a:ext>
              <a:ext uri="{28A0092B-C50C-407E-A947-70E740481C1C}">
                <a14:useLocalDpi xmlns:a14="http://schemas.microsoft.com/office/drawing/2010/main" val="0"/>
              </a:ext>
            </a:extLst>
          </a:blip>
          <a:stretch>
            <a:fillRect/>
          </a:stretch>
        </p:blipFill>
        <p:spPr>
          <a:xfrm>
            <a:off x="1640800" y="4255024"/>
            <a:ext cx="550556" cy="1321333"/>
          </a:xfrm>
          <a:prstGeom prst="rect">
            <a:avLst/>
          </a:prstGeom>
        </p:spPr>
      </p:pic>
      <p:grpSp>
        <p:nvGrpSpPr>
          <p:cNvPr id="42" name="グループ化 41"/>
          <p:cNvGrpSpPr/>
          <p:nvPr/>
        </p:nvGrpSpPr>
        <p:grpSpPr>
          <a:xfrm>
            <a:off x="1567798" y="2217560"/>
            <a:ext cx="2256352" cy="1984328"/>
            <a:chOff x="9986063" y="3705829"/>
            <a:chExt cx="2256352" cy="1984328"/>
          </a:xfrm>
        </p:grpSpPr>
        <p:pic>
          <p:nvPicPr>
            <p:cNvPr id="93" name="図 92"/>
            <p:cNvPicPr>
              <a:picLocks noChangeAspect="1"/>
            </p:cNvPicPr>
            <p:nvPr/>
          </p:nvPicPr>
          <p:blipFill>
            <a:blip r:embed="rId14">
              <a:extLst>
                <a:ext uri="{BEBA8EAE-BF5A-486C-A8C5-ECC9F3942E4B}">
                  <a14:imgProps xmlns:a14="http://schemas.microsoft.com/office/drawing/2010/main">
                    <a14:imgLayer r:embed="rId15">
                      <a14:imgEffect>
                        <a14:backgroundRemoval t="23196" b="78866" l="0" r="49231"/>
                      </a14:imgEffect>
                    </a14:imgLayer>
                  </a14:imgProps>
                </a:ext>
                <a:ext uri="{28A0092B-C50C-407E-A947-70E740481C1C}">
                  <a14:useLocalDpi xmlns:a14="http://schemas.microsoft.com/office/drawing/2010/main" val="0"/>
                </a:ext>
              </a:extLst>
            </a:blip>
            <a:stretch>
              <a:fillRect/>
            </a:stretch>
          </p:blipFill>
          <p:spPr>
            <a:xfrm>
              <a:off x="9986063" y="4035293"/>
              <a:ext cx="1837767" cy="1553055"/>
            </a:xfrm>
            <a:prstGeom prst="rect">
              <a:avLst/>
            </a:prstGeom>
          </p:spPr>
        </p:pic>
        <p:pic>
          <p:nvPicPr>
            <p:cNvPr id="94" name="図 93"/>
            <p:cNvPicPr>
              <a:picLocks noChangeAspect="1"/>
            </p:cNvPicPr>
            <p:nvPr/>
          </p:nvPicPr>
          <p:blipFill>
            <a:blip r:embed="rId14">
              <a:extLst>
                <a:ext uri="{BEBA8EAE-BF5A-486C-A8C5-ECC9F3942E4B}">
                  <a14:imgProps xmlns:a14="http://schemas.microsoft.com/office/drawing/2010/main">
                    <a14:imgLayer r:embed="rId15">
                      <a14:imgEffect>
                        <a14:backgroundRemoval t="23196" b="78866" l="0" r="49231"/>
                      </a14:imgEffect>
                    </a14:imgLayer>
                  </a14:imgProps>
                </a:ext>
                <a:ext uri="{28A0092B-C50C-407E-A947-70E740481C1C}">
                  <a14:useLocalDpi xmlns:a14="http://schemas.microsoft.com/office/drawing/2010/main" val="0"/>
                </a:ext>
              </a:extLst>
            </a:blip>
            <a:stretch>
              <a:fillRect/>
            </a:stretch>
          </p:blipFill>
          <p:spPr>
            <a:xfrm>
              <a:off x="10404648" y="4137102"/>
              <a:ext cx="1837767" cy="1553055"/>
            </a:xfrm>
            <a:prstGeom prst="rect">
              <a:avLst/>
            </a:prstGeom>
          </p:spPr>
        </p:pic>
        <p:pic>
          <p:nvPicPr>
            <p:cNvPr id="95" name="図 94"/>
            <p:cNvPicPr>
              <a:picLocks noChangeAspect="1"/>
            </p:cNvPicPr>
            <p:nvPr/>
          </p:nvPicPr>
          <p:blipFill>
            <a:blip r:embed="rId14">
              <a:extLst>
                <a:ext uri="{BEBA8EAE-BF5A-486C-A8C5-ECC9F3942E4B}">
                  <a14:imgProps xmlns:a14="http://schemas.microsoft.com/office/drawing/2010/main">
                    <a14:imgLayer r:embed="rId15">
                      <a14:imgEffect>
                        <a14:backgroundRemoval t="23196" b="78866" l="0" r="49231"/>
                      </a14:imgEffect>
                    </a14:imgLayer>
                  </a14:imgProps>
                </a:ext>
                <a:ext uri="{28A0092B-C50C-407E-A947-70E740481C1C}">
                  <a14:useLocalDpi xmlns:a14="http://schemas.microsoft.com/office/drawing/2010/main" val="0"/>
                </a:ext>
              </a:extLst>
            </a:blip>
            <a:stretch>
              <a:fillRect/>
            </a:stretch>
          </p:blipFill>
          <p:spPr>
            <a:xfrm>
              <a:off x="10161616" y="3705829"/>
              <a:ext cx="1837767" cy="1553055"/>
            </a:xfrm>
            <a:prstGeom prst="rect">
              <a:avLst/>
            </a:prstGeom>
          </p:spPr>
        </p:pic>
      </p:grpSp>
      <p:grpSp>
        <p:nvGrpSpPr>
          <p:cNvPr id="105" name="グループ化 104"/>
          <p:cNvGrpSpPr/>
          <p:nvPr/>
        </p:nvGrpSpPr>
        <p:grpSpPr>
          <a:xfrm>
            <a:off x="6528476" y="1582248"/>
            <a:ext cx="1635748" cy="4847733"/>
            <a:chOff x="6527468" y="1310518"/>
            <a:chExt cx="1635748" cy="4847733"/>
          </a:xfrm>
        </p:grpSpPr>
        <p:grpSp>
          <p:nvGrpSpPr>
            <p:cNvPr id="96" name="グループ化 95"/>
            <p:cNvGrpSpPr/>
            <p:nvPr/>
          </p:nvGrpSpPr>
          <p:grpSpPr>
            <a:xfrm>
              <a:off x="6527468" y="1310518"/>
              <a:ext cx="1635163" cy="1580988"/>
              <a:chOff x="9305287" y="864096"/>
              <a:chExt cx="1635163" cy="1580988"/>
            </a:xfrm>
          </p:grpSpPr>
          <p:sp>
            <p:nvSpPr>
              <p:cNvPr id="7" name="右矢印 6"/>
              <p:cNvSpPr/>
              <p:nvPr/>
            </p:nvSpPr>
            <p:spPr>
              <a:xfrm>
                <a:off x="9539357" y="2005659"/>
                <a:ext cx="538430" cy="439425"/>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8" name="図 27"/>
              <p:cNvPicPr>
                <a:picLocks noChangeAspect="1"/>
              </p:cNvPicPr>
              <p:nvPr/>
            </p:nvPicPr>
            <p:blipFill>
              <a:blip r:embed="rId14">
                <a:extLst>
                  <a:ext uri="{BEBA8EAE-BF5A-486C-A8C5-ECC9F3942E4B}">
                    <a14:imgProps xmlns:a14="http://schemas.microsoft.com/office/drawing/2010/main">
                      <a14:imgLayer r:embed="rId15">
                        <a14:imgEffect>
                          <a14:backgroundRemoval t="23196" b="78866" l="0" r="49231"/>
                        </a14:imgEffect>
                      </a14:imgLayer>
                    </a14:imgProps>
                  </a:ext>
                  <a:ext uri="{28A0092B-C50C-407E-A947-70E740481C1C}">
                    <a14:useLocalDpi xmlns:a14="http://schemas.microsoft.com/office/drawing/2010/main" val="0"/>
                  </a:ext>
                </a:extLst>
              </a:blip>
              <a:stretch>
                <a:fillRect/>
              </a:stretch>
            </p:blipFill>
            <p:spPr>
              <a:xfrm>
                <a:off x="9305287" y="989696"/>
                <a:ext cx="1635163" cy="1408187"/>
              </a:xfrm>
              <a:prstGeom prst="rect">
                <a:avLst/>
              </a:prstGeom>
            </p:spPr>
          </p:pic>
          <p:pic>
            <p:nvPicPr>
              <p:cNvPr id="41" name="図 40"/>
              <p:cNvPicPr>
                <a:picLocks noChangeAspect="1"/>
              </p:cNvPicPr>
              <p:nvPr/>
            </p:nvPicPr>
            <p:blipFill>
              <a:blip r:embed="rId12">
                <a:extLst>
                  <a:ext uri="{BEBA8EAE-BF5A-486C-A8C5-ECC9F3942E4B}">
                    <a14:imgProps xmlns:a14="http://schemas.microsoft.com/office/drawing/2010/main">
                      <a14:imgLayer r:embed="rId13">
                        <a14:imgEffect>
                          <a14:backgroundRemoval t="0" b="100000" l="0" r="97778">
                            <a14:backgroundMark x1="30000" y1="25463" x2="30000" y2="25463"/>
                            <a14:backgroundMark x1="32222" y1="23611" x2="32222" y2="23611"/>
                            <a14:backgroundMark x1="43333" y1="26852" x2="43333" y2="26852"/>
                          </a14:backgroundRemoval>
                        </a14:imgEffect>
                      </a14:imgLayer>
                    </a14:imgProps>
                  </a:ext>
                  <a:ext uri="{28A0092B-C50C-407E-A947-70E740481C1C}">
                    <a14:useLocalDpi xmlns:a14="http://schemas.microsoft.com/office/drawing/2010/main" val="0"/>
                  </a:ext>
                </a:extLst>
              </a:blip>
              <a:stretch>
                <a:fillRect/>
              </a:stretch>
            </p:blipFill>
            <p:spPr>
              <a:xfrm>
                <a:off x="9710944" y="864096"/>
                <a:ext cx="489860" cy="1198080"/>
              </a:xfrm>
              <a:prstGeom prst="rect">
                <a:avLst/>
              </a:prstGeom>
            </p:spPr>
          </p:pic>
        </p:grpSp>
        <p:sp>
          <p:nvSpPr>
            <p:cNvPr id="98" name="右矢印 97"/>
            <p:cNvSpPr/>
            <p:nvPr/>
          </p:nvSpPr>
          <p:spPr>
            <a:xfrm>
              <a:off x="6762122" y="4087555"/>
              <a:ext cx="538430" cy="439425"/>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99" name="図 98"/>
            <p:cNvPicPr>
              <a:picLocks noChangeAspect="1"/>
            </p:cNvPicPr>
            <p:nvPr/>
          </p:nvPicPr>
          <p:blipFill>
            <a:blip r:embed="rId14">
              <a:extLst>
                <a:ext uri="{BEBA8EAE-BF5A-486C-A8C5-ECC9F3942E4B}">
                  <a14:imgProps xmlns:a14="http://schemas.microsoft.com/office/drawing/2010/main">
                    <a14:imgLayer r:embed="rId15">
                      <a14:imgEffect>
                        <a14:backgroundRemoval t="23196" b="78866" l="0" r="49231"/>
                      </a14:imgEffect>
                    </a14:imgLayer>
                  </a14:imgProps>
                </a:ext>
                <a:ext uri="{28A0092B-C50C-407E-A947-70E740481C1C}">
                  <a14:useLocalDpi xmlns:a14="http://schemas.microsoft.com/office/drawing/2010/main" val="0"/>
                </a:ext>
              </a:extLst>
            </a:blip>
            <a:stretch>
              <a:fillRect/>
            </a:stretch>
          </p:blipFill>
          <p:spPr>
            <a:xfrm>
              <a:off x="6528053" y="3071593"/>
              <a:ext cx="1635163" cy="1408187"/>
            </a:xfrm>
            <a:prstGeom prst="rect">
              <a:avLst/>
            </a:prstGeom>
          </p:spPr>
        </p:pic>
        <p:pic>
          <p:nvPicPr>
            <p:cNvPr id="100" name="図 99"/>
            <p:cNvPicPr>
              <a:picLocks noChangeAspect="1"/>
            </p:cNvPicPr>
            <p:nvPr/>
          </p:nvPicPr>
          <p:blipFill>
            <a:blip r:embed="rId12">
              <a:extLst>
                <a:ext uri="{BEBA8EAE-BF5A-486C-A8C5-ECC9F3942E4B}">
                  <a14:imgProps xmlns:a14="http://schemas.microsoft.com/office/drawing/2010/main">
                    <a14:imgLayer r:embed="rId13">
                      <a14:imgEffect>
                        <a14:backgroundRemoval t="0" b="100000" l="0" r="97778">
                          <a14:backgroundMark x1="30000" y1="25463" x2="30000" y2="25463"/>
                          <a14:backgroundMark x1="32222" y1="23611" x2="32222" y2="23611"/>
                          <a14:backgroundMark x1="43333" y1="26852" x2="43333" y2="26852"/>
                        </a14:backgroundRemoval>
                      </a14:imgEffect>
                    </a14:imgLayer>
                  </a14:imgProps>
                </a:ext>
                <a:ext uri="{28A0092B-C50C-407E-A947-70E740481C1C}">
                  <a14:useLocalDpi xmlns:a14="http://schemas.microsoft.com/office/drawing/2010/main" val="0"/>
                </a:ext>
              </a:extLst>
            </a:blip>
            <a:stretch>
              <a:fillRect/>
            </a:stretch>
          </p:blipFill>
          <p:spPr>
            <a:xfrm>
              <a:off x="6933703" y="2945993"/>
              <a:ext cx="489860" cy="1198080"/>
            </a:xfrm>
            <a:prstGeom prst="rect">
              <a:avLst/>
            </a:prstGeom>
          </p:spPr>
        </p:pic>
        <p:sp>
          <p:nvSpPr>
            <p:cNvPr id="102" name="右矢印 101"/>
            <p:cNvSpPr/>
            <p:nvPr/>
          </p:nvSpPr>
          <p:spPr>
            <a:xfrm>
              <a:off x="6762122" y="5718826"/>
              <a:ext cx="538430" cy="439425"/>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3" name="図 102"/>
            <p:cNvPicPr>
              <a:picLocks noChangeAspect="1"/>
            </p:cNvPicPr>
            <p:nvPr/>
          </p:nvPicPr>
          <p:blipFill>
            <a:blip r:embed="rId14">
              <a:extLst>
                <a:ext uri="{BEBA8EAE-BF5A-486C-A8C5-ECC9F3942E4B}">
                  <a14:imgProps xmlns:a14="http://schemas.microsoft.com/office/drawing/2010/main">
                    <a14:imgLayer r:embed="rId15">
                      <a14:imgEffect>
                        <a14:backgroundRemoval t="23196" b="78866" l="0" r="49231"/>
                      </a14:imgEffect>
                    </a14:imgLayer>
                  </a14:imgProps>
                </a:ext>
                <a:ext uri="{28A0092B-C50C-407E-A947-70E740481C1C}">
                  <a14:useLocalDpi xmlns:a14="http://schemas.microsoft.com/office/drawing/2010/main" val="0"/>
                </a:ext>
              </a:extLst>
            </a:blip>
            <a:stretch>
              <a:fillRect/>
            </a:stretch>
          </p:blipFill>
          <p:spPr>
            <a:xfrm>
              <a:off x="6528053" y="4702864"/>
              <a:ext cx="1635163" cy="1408187"/>
            </a:xfrm>
            <a:prstGeom prst="rect">
              <a:avLst/>
            </a:prstGeom>
          </p:spPr>
        </p:pic>
        <p:pic>
          <p:nvPicPr>
            <p:cNvPr id="104" name="図 103"/>
            <p:cNvPicPr>
              <a:picLocks noChangeAspect="1"/>
            </p:cNvPicPr>
            <p:nvPr/>
          </p:nvPicPr>
          <p:blipFill>
            <a:blip r:embed="rId12">
              <a:extLst>
                <a:ext uri="{BEBA8EAE-BF5A-486C-A8C5-ECC9F3942E4B}">
                  <a14:imgProps xmlns:a14="http://schemas.microsoft.com/office/drawing/2010/main">
                    <a14:imgLayer r:embed="rId13">
                      <a14:imgEffect>
                        <a14:backgroundRemoval t="0" b="100000" l="0" r="97778">
                          <a14:backgroundMark x1="30000" y1="25463" x2="30000" y2="25463"/>
                          <a14:backgroundMark x1="32222" y1="23611" x2="32222" y2="23611"/>
                          <a14:backgroundMark x1="43333" y1="26852" x2="43333" y2="26852"/>
                        </a14:backgroundRemoval>
                      </a14:imgEffect>
                    </a14:imgLayer>
                  </a14:imgProps>
                </a:ext>
                <a:ext uri="{28A0092B-C50C-407E-A947-70E740481C1C}">
                  <a14:useLocalDpi xmlns:a14="http://schemas.microsoft.com/office/drawing/2010/main" val="0"/>
                </a:ext>
              </a:extLst>
            </a:blip>
            <a:stretch>
              <a:fillRect/>
            </a:stretch>
          </p:blipFill>
          <p:spPr>
            <a:xfrm>
              <a:off x="6933703" y="4577264"/>
              <a:ext cx="489860" cy="1198080"/>
            </a:xfrm>
            <a:prstGeom prst="rect">
              <a:avLst/>
            </a:prstGeom>
          </p:spPr>
        </p:pic>
      </p:grpSp>
      <p:pic>
        <p:nvPicPr>
          <p:cNvPr id="107" name="図 106"/>
          <p:cNvPicPr>
            <a:picLocks noChangeAspect="1"/>
          </p:cNvPicPr>
          <p:nvPr/>
        </p:nvPicPr>
        <p:blipFill>
          <a:blip r:embed="rId16">
            <a:duotone>
              <a:prstClr val="black"/>
              <a:schemeClr val="accent1">
                <a:tint val="45000"/>
                <a:satMod val="400000"/>
              </a:schemeClr>
            </a:duotone>
            <a:extLst>
              <a:ext uri="{BEBA8EAE-BF5A-486C-A8C5-ECC9F3942E4B}">
                <a14:imgProps xmlns:a14="http://schemas.microsoft.com/office/drawing/2010/main">
                  <a14:imgLayer r:embed="rId17">
                    <a14:imgEffect>
                      <a14:backgroundRemoval t="0" b="98361" l="364" r="100000">
                        <a14:foregroundMark x1="9818" y1="22404" x2="9818" y2="22404"/>
                        <a14:foregroundMark x1="37091" y1="47541" x2="37091" y2="47541"/>
                      </a14:backgroundRemoval>
                    </a14:imgEffect>
                  </a14:imgLayer>
                </a14:imgProps>
              </a:ext>
            </a:extLst>
          </a:blip>
          <a:stretch>
            <a:fillRect/>
          </a:stretch>
        </p:blipFill>
        <p:spPr>
          <a:xfrm>
            <a:off x="3914110" y="2004879"/>
            <a:ext cx="1497972" cy="996832"/>
          </a:xfrm>
          <a:prstGeom prst="rect">
            <a:avLst/>
          </a:prstGeom>
        </p:spPr>
      </p:pic>
      <p:pic>
        <p:nvPicPr>
          <p:cNvPr id="108" name="図 107"/>
          <p:cNvPicPr>
            <a:picLocks noChangeAspect="1"/>
          </p:cNvPicPr>
          <p:nvPr/>
        </p:nvPicPr>
        <p:blipFill>
          <a:blip r:embed="rId18">
            <a:extLst>
              <a:ext uri="{BEBA8EAE-BF5A-486C-A8C5-ECC9F3942E4B}">
                <a14:imgProps xmlns:a14="http://schemas.microsoft.com/office/drawing/2010/main">
                  <a14:imgLayer r:embed="rId19">
                    <a14:imgEffect>
                      <a14:backgroundRemoval t="4639" b="89691" l="5000" r="90000">
                        <a14:foregroundMark x1="15385" y1="34021" x2="15385" y2="34021"/>
                        <a14:foregroundMark x1="61538" y1="36598" x2="61538" y2="36598"/>
                      </a14:backgroundRemoval>
                    </a14:imgEffect>
                  </a14:imgLayer>
                </a14:imgProps>
              </a:ext>
              <a:ext uri="{28A0092B-C50C-407E-A947-70E740481C1C}">
                <a14:useLocalDpi xmlns:a14="http://schemas.microsoft.com/office/drawing/2010/main" val="0"/>
              </a:ext>
            </a:extLst>
          </a:blip>
          <a:stretch>
            <a:fillRect/>
          </a:stretch>
        </p:blipFill>
        <p:spPr>
          <a:xfrm>
            <a:off x="3985309" y="1892879"/>
            <a:ext cx="1677891" cy="1251965"/>
          </a:xfrm>
          <a:prstGeom prst="rect">
            <a:avLst/>
          </a:prstGeom>
        </p:spPr>
      </p:pic>
      <p:pic>
        <p:nvPicPr>
          <p:cNvPr id="82" name="図 81"/>
          <p:cNvPicPr>
            <a:picLocks noChangeAspect="1"/>
          </p:cNvPicPr>
          <p:nvPr/>
        </p:nvPicPr>
        <p:blipFill>
          <a:blip r:embed="rId20">
            <a:extLst>
              <a:ext uri="{BEBA8EAE-BF5A-486C-A8C5-ECC9F3942E4B}">
                <a14:imgProps xmlns:a14="http://schemas.microsoft.com/office/drawing/2010/main">
                  <a14:imgLayer r:embed="rId21">
                    <a14:imgEffect>
                      <a14:backgroundRemoval t="3250" b="98000" l="4050" r="95327"/>
                    </a14:imgEffect>
                  </a14:imgLayer>
                </a14:imgProps>
              </a:ext>
            </a:extLst>
          </a:blip>
          <a:stretch>
            <a:fillRect/>
          </a:stretch>
        </p:blipFill>
        <p:spPr>
          <a:xfrm>
            <a:off x="3193852" y="3933056"/>
            <a:ext cx="682107" cy="745628"/>
          </a:xfrm>
          <a:prstGeom prst="rect">
            <a:avLst/>
          </a:prstGeom>
        </p:spPr>
      </p:pic>
      <p:pic>
        <p:nvPicPr>
          <p:cNvPr id="83" name="図 82"/>
          <p:cNvPicPr>
            <a:picLocks noChangeAspect="1"/>
          </p:cNvPicPr>
          <p:nvPr/>
        </p:nvPicPr>
        <p:blipFill>
          <a:blip r:embed="rId22">
            <a:extLst>
              <a:ext uri="{BEBA8EAE-BF5A-486C-A8C5-ECC9F3942E4B}">
                <a14:imgProps xmlns:a14="http://schemas.microsoft.com/office/drawing/2010/main">
                  <a14:imgLayer r:embed="rId23">
                    <a14:imgEffect>
                      <a14:backgroundRemoval t="2410" b="93072" l="1000" r="98000"/>
                    </a14:imgEffect>
                  </a14:imgLayer>
                </a14:imgProps>
              </a:ext>
            </a:extLst>
          </a:blip>
          <a:stretch>
            <a:fillRect/>
          </a:stretch>
        </p:blipFill>
        <p:spPr>
          <a:xfrm>
            <a:off x="5364088" y="3944039"/>
            <a:ext cx="941090" cy="781105"/>
          </a:xfrm>
          <a:prstGeom prst="rect">
            <a:avLst/>
          </a:prstGeom>
        </p:spPr>
      </p:pic>
      <p:pic>
        <p:nvPicPr>
          <p:cNvPr id="85" name="図 84"/>
          <p:cNvPicPr>
            <a:picLocks noChangeAspect="1"/>
          </p:cNvPicPr>
          <p:nvPr/>
        </p:nvPicPr>
        <p:blipFill>
          <a:blip r:embed="rId24">
            <a:extLst>
              <a:ext uri="{BEBA8EAE-BF5A-486C-A8C5-ECC9F3942E4B}">
                <a14:imgProps xmlns:a14="http://schemas.microsoft.com/office/drawing/2010/main">
                  <a14:imgLayer r:embed="rId25">
                    <a14:imgEffect>
                      <a14:backgroundRemoval t="0" b="100000" l="0" r="100000">
                        <a14:foregroundMark x1="6111" y1="81667" x2="6111" y2="81667"/>
                        <a14:foregroundMark x1="22222" y1="87778" x2="22222" y2="87778"/>
                        <a14:foregroundMark x1="26667" y1="78333" x2="26667" y2="78333"/>
                        <a14:foregroundMark x1="60556" y1="76667" x2="60556" y2="76667"/>
                        <a14:foregroundMark x1="67778" y1="86667" x2="67778" y2="86667"/>
                        <a14:foregroundMark x1="86111" y1="81111" x2="86111" y2="81111"/>
                        <a14:foregroundMark x1="96111" y1="82778" x2="96111" y2="82778"/>
                        <a14:foregroundMark x1="83889" y1="92778" x2="83889" y2="92778"/>
                        <a14:foregroundMark x1="4444" y1="90556" x2="4444" y2="90556"/>
                      </a14:backgroundRemoval>
                    </a14:imgEffect>
                  </a14:imgLayer>
                </a14:imgProps>
              </a:ext>
            </a:extLst>
          </a:blip>
          <a:stretch>
            <a:fillRect/>
          </a:stretch>
        </p:blipFill>
        <p:spPr>
          <a:xfrm>
            <a:off x="4283968" y="4653136"/>
            <a:ext cx="794062" cy="569793"/>
          </a:xfrm>
          <a:prstGeom prst="rect">
            <a:avLst/>
          </a:prstGeom>
        </p:spPr>
      </p:pic>
      <p:sp>
        <p:nvSpPr>
          <p:cNvPr id="3" name="スライド番号プレースホルダー 2"/>
          <p:cNvSpPr>
            <a:spLocks noGrp="1"/>
          </p:cNvSpPr>
          <p:nvPr>
            <p:ph type="sldNum" sz="quarter" idx="12"/>
          </p:nvPr>
        </p:nvSpPr>
        <p:spPr/>
        <p:txBody>
          <a:bodyPr/>
          <a:lstStyle/>
          <a:p>
            <a:fld id="{82F50B77-D61C-4CB8-9631-C68539A3EE92}" type="slidenum">
              <a:rPr kumimoji="1" lang="ja-JP" altLang="en-US" smtClean="0"/>
              <a:pPr/>
              <a:t>14</a:t>
            </a:fld>
            <a:endParaRPr kumimoji="1" lang="ja-JP" altLang="en-US"/>
          </a:p>
        </p:txBody>
      </p:sp>
    </p:spTree>
    <p:extLst>
      <p:ext uri="{BB962C8B-B14F-4D97-AF65-F5344CB8AC3E}">
        <p14:creationId xmlns:p14="http://schemas.microsoft.com/office/powerpoint/2010/main" val="236754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角丸四角形 9"/>
          <p:cNvSpPr/>
          <p:nvPr/>
        </p:nvSpPr>
        <p:spPr>
          <a:xfrm>
            <a:off x="467544" y="3769294"/>
            <a:ext cx="8280920" cy="2900066"/>
          </a:xfrm>
          <a:prstGeom prst="roundRect">
            <a:avLst/>
          </a:prstGeom>
          <a:solidFill>
            <a:srgbClr val="FFFF99">
              <a:alpha val="4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Arial" panose="020B0604020202020204" pitchFamily="34" charset="0"/>
              <a:buChar char="•"/>
            </a:pPr>
            <a:r>
              <a:rPr lang="ja-JP" altLang="en-US" sz="3200" dirty="0">
                <a:solidFill>
                  <a:schemeClr val="accent6">
                    <a:lumMod val="75000"/>
                  </a:schemeClr>
                </a:solidFill>
              </a:rPr>
              <a:t>防災キャンプの実施</a:t>
            </a:r>
            <a:endParaRPr lang="en-US" altLang="ja-JP" dirty="0">
              <a:solidFill>
                <a:schemeClr val="accent6">
                  <a:lumMod val="75000"/>
                </a:schemeClr>
              </a:solidFill>
            </a:endParaRPr>
          </a:p>
          <a:p>
            <a:pPr lvl="1"/>
            <a:endParaRPr lang="en-US" altLang="ja-JP" sz="2400" dirty="0" smtClean="0">
              <a:solidFill>
                <a:schemeClr val="tx1"/>
              </a:solidFill>
            </a:endParaRPr>
          </a:p>
          <a:p>
            <a:pPr lvl="1"/>
            <a:endParaRPr lang="en-US" altLang="ja-JP" sz="2400" dirty="0">
              <a:solidFill>
                <a:schemeClr val="tx1"/>
              </a:solidFill>
            </a:endParaRPr>
          </a:p>
          <a:p>
            <a:pPr lvl="1"/>
            <a:endParaRPr lang="en-US" altLang="ja-JP" sz="2400" dirty="0" smtClean="0">
              <a:solidFill>
                <a:schemeClr val="tx1"/>
              </a:solidFill>
            </a:endParaRPr>
          </a:p>
          <a:p>
            <a:pPr lvl="1"/>
            <a:endParaRPr lang="en-US" altLang="ja-JP" sz="2400" dirty="0">
              <a:solidFill>
                <a:schemeClr val="tx1"/>
              </a:solidFill>
            </a:endParaRPr>
          </a:p>
          <a:p>
            <a:pPr lvl="1"/>
            <a:endParaRPr lang="en-US" altLang="ja-JP" sz="2400" dirty="0" smtClean="0">
              <a:solidFill>
                <a:schemeClr val="tx1"/>
              </a:solidFill>
            </a:endParaRPr>
          </a:p>
          <a:p>
            <a:pPr lvl="1"/>
            <a:endParaRPr lang="ja-JP" altLang="en-US" sz="2400" dirty="0">
              <a:solidFill>
                <a:schemeClr val="tx1"/>
              </a:solidFill>
            </a:endParaRPr>
          </a:p>
        </p:txBody>
      </p:sp>
      <p:sp>
        <p:nvSpPr>
          <p:cNvPr id="2" name="コンテンツ プレースホルダー 1"/>
          <p:cNvSpPr>
            <a:spLocks noGrp="1"/>
          </p:cNvSpPr>
          <p:nvPr>
            <p:ph idx="1"/>
          </p:nvPr>
        </p:nvSpPr>
        <p:spPr>
          <a:xfrm>
            <a:off x="251520" y="958587"/>
            <a:ext cx="3672408" cy="958245"/>
          </a:xfrm>
        </p:spPr>
        <p:txBody>
          <a:bodyPr>
            <a:normAutofit/>
          </a:bodyPr>
          <a:lstStyle/>
          <a:p>
            <a:pPr marL="0" indent="0">
              <a:buNone/>
            </a:pPr>
            <a:r>
              <a:rPr lang="ja-JP" altLang="en-US" dirty="0" smtClean="0"/>
              <a:t>＜行政</a:t>
            </a:r>
            <a:r>
              <a:rPr lang="en-US" altLang="ja-JP" dirty="0" smtClean="0"/>
              <a:t>×</a:t>
            </a:r>
            <a:r>
              <a:rPr lang="ja-JP" altLang="en-US" dirty="0" smtClean="0"/>
              <a:t>住民＞</a:t>
            </a:r>
            <a:endParaRPr lang="en-US" altLang="ja-JP" dirty="0" smtClean="0"/>
          </a:p>
          <a:p>
            <a:endParaRPr lang="en-US" altLang="ja-JP" dirty="0" smtClean="0">
              <a:solidFill>
                <a:srgbClr val="C00000"/>
              </a:solidFill>
            </a:endParaRPr>
          </a:p>
          <a:p>
            <a:endParaRPr lang="en-US" altLang="ja-JP" dirty="0">
              <a:solidFill>
                <a:srgbClr val="C00000"/>
              </a:solidFill>
            </a:endParaRPr>
          </a:p>
          <a:p>
            <a:endParaRPr lang="en-US" altLang="ja-JP" dirty="0" smtClean="0">
              <a:solidFill>
                <a:srgbClr val="C00000"/>
              </a:solidFill>
            </a:endParaRPr>
          </a:p>
          <a:p>
            <a:pPr marL="0" indent="0">
              <a:buNone/>
            </a:pPr>
            <a:endParaRPr lang="en-US" altLang="ja-JP" dirty="0">
              <a:solidFill>
                <a:srgbClr val="C00000"/>
              </a:solidFill>
            </a:endParaRPr>
          </a:p>
        </p:txBody>
      </p:sp>
      <p:sp>
        <p:nvSpPr>
          <p:cNvPr id="4" name="角丸四角形 3"/>
          <p:cNvSpPr/>
          <p:nvPr/>
        </p:nvSpPr>
        <p:spPr>
          <a:xfrm>
            <a:off x="179512" y="116632"/>
            <a:ext cx="3312368" cy="72008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600" dirty="0" smtClean="0"/>
              <a:t>おおつ野</a:t>
            </a:r>
            <a:endParaRPr kumimoji="1" lang="ja-JP" altLang="en-US" dirty="0"/>
          </a:p>
        </p:txBody>
      </p:sp>
      <p:sp>
        <p:nvSpPr>
          <p:cNvPr id="5" name="タイトル 2"/>
          <p:cNvSpPr>
            <a:spLocks noGrp="1"/>
          </p:cNvSpPr>
          <p:nvPr>
            <p:ph type="title"/>
          </p:nvPr>
        </p:nvSpPr>
        <p:spPr>
          <a:xfrm>
            <a:off x="3779912" y="-99392"/>
            <a:ext cx="5112568" cy="1143000"/>
          </a:xfrm>
        </p:spPr>
        <p:txBody>
          <a:bodyPr/>
          <a:lstStyle/>
          <a:p>
            <a:r>
              <a:rPr kumimoji="1" lang="ja-JP" altLang="en-US" dirty="0" smtClean="0"/>
              <a:t>防災拠点整備</a:t>
            </a:r>
            <a:endParaRPr kumimoji="1" lang="ja-JP" altLang="en-US" dirty="0"/>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06121" y="4311011"/>
            <a:ext cx="1682303" cy="1926301"/>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pic>
        <p:nvPicPr>
          <p:cNvPr id="205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5422" y="4437112"/>
            <a:ext cx="2640474" cy="17570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2052"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13298" y="4437112"/>
            <a:ext cx="2635620" cy="17570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11" name="テキスト ボックス 10"/>
          <p:cNvSpPr txBox="1"/>
          <p:nvPr/>
        </p:nvSpPr>
        <p:spPr>
          <a:xfrm>
            <a:off x="3347864" y="6289575"/>
            <a:ext cx="5472608" cy="307777"/>
          </a:xfrm>
          <a:prstGeom prst="rect">
            <a:avLst/>
          </a:prstGeom>
          <a:noFill/>
        </p:spPr>
        <p:txBody>
          <a:bodyPr wrap="square" rtlCol="0">
            <a:spAutoFit/>
          </a:bodyPr>
          <a:lstStyle/>
          <a:p>
            <a:r>
              <a:rPr kumimoji="1" lang="ja-JP" altLang="en-US" sz="1400" dirty="0" smtClean="0"/>
              <a:t>（出典：いわき市</a:t>
            </a:r>
            <a:r>
              <a:rPr kumimoji="1" lang="en-US" altLang="ja-JP" sz="1400" dirty="0" smtClean="0"/>
              <a:t>HP</a:t>
            </a:r>
            <a:r>
              <a:rPr kumimoji="1" lang="ja-JP" altLang="en-US" sz="1400" dirty="0" smtClean="0"/>
              <a:t>　いわき防災サマーキャンプ事業について）</a:t>
            </a:r>
            <a:endParaRPr kumimoji="1" lang="ja-JP" altLang="en-US" sz="1400" dirty="0"/>
          </a:p>
        </p:txBody>
      </p:sp>
      <p:sp>
        <p:nvSpPr>
          <p:cNvPr id="3" name="角丸四角形 2"/>
          <p:cNvSpPr/>
          <p:nvPr/>
        </p:nvSpPr>
        <p:spPr>
          <a:xfrm>
            <a:off x="467544" y="1530043"/>
            <a:ext cx="8280920" cy="2114981"/>
          </a:xfrm>
          <a:prstGeom prst="roundRect">
            <a:avLst/>
          </a:prstGeom>
          <a:solidFill>
            <a:srgbClr val="CCFFFF">
              <a:alpha val="40000"/>
            </a:srgb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Arial" panose="020B0604020202020204" pitchFamily="34" charset="0"/>
              <a:buChar char="•"/>
            </a:pPr>
            <a:r>
              <a:rPr lang="ja-JP" altLang="en-US" sz="3200" dirty="0">
                <a:solidFill>
                  <a:schemeClr val="accent6">
                    <a:lumMod val="75000"/>
                  </a:schemeClr>
                </a:solidFill>
              </a:rPr>
              <a:t>防災学習施設の</a:t>
            </a:r>
            <a:r>
              <a:rPr lang="ja-JP" altLang="en-US" sz="3200" dirty="0" smtClean="0">
                <a:solidFill>
                  <a:schemeClr val="accent6">
                    <a:lumMod val="75000"/>
                  </a:schemeClr>
                </a:solidFill>
              </a:rPr>
              <a:t>設置</a:t>
            </a:r>
            <a:endParaRPr lang="en-US" altLang="ja-JP" sz="3200" dirty="0">
              <a:solidFill>
                <a:schemeClr val="accent6">
                  <a:lumMod val="75000"/>
                </a:schemeClr>
              </a:solidFill>
            </a:endParaRPr>
          </a:p>
          <a:p>
            <a:endParaRPr lang="en-US" altLang="ja-JP" sz="1100" dirty="0">
              <a:solidFill>
                <a:schemeClr val="tx1"/>
              </a:solidFill>
            </a:endParaRPr>
          </a:p>
          <a:p>
            <a:pPr lvl="1"/>
            <a:r>
              <a:rPr lang="en-US" altLang="ja-JP" sz="2400" dirty="0" smtClean="0">
                <a:solidFill>
                  <a:schemeClr val="tx1"/>
                </a:solidFill>
              </a:rPr>
              <a:t>-</a:t>
            </a:r>
            <a:r>
              <a:rPr lang="ja-JP" altLang="en-US" sz="2400" dirty="0" smtClean="0">
                <a:solidFill>
                  <a:schemeClr val="tx1"/>
                </a:solidFill>
              </a:rPr>
              <a:t>パネル</a:t>
            </a:r>
            <a:r>
              <a:rPr lang="ja-JP" altLang="en-US" sz="2400" dirty="0">
                <a:solidFill>
                  <a:schemeClr val="tx1"/>
                </a:solidFill>
              </a:rPr>
              <a:t>・映像・講義による災害</a:t>
            </a:r>
            <a:r>
              <a:rPr lang="ja-JP" altLang="en-US" sz="2400" dirty="0" smtClean="0">
                <a:solidFill>
                  <a:schemeClr val="tx1"/>
                </a:solidFill>
              </a:rPr>
              <a:t>勉強</a:t>
            </a:r>
            <a:endParaRPr lang="en-US" altLang="ja-JP" sz="2400" dirty="0" smtClean="0">
              <a:solidFill>
                <a:schemeClr val="tx1"/>
              </a:solidFill>
            </a:endParaRPr>
          </a:p>
          <a:p>
            <a:pPr lvl="1"/>
            <a:endParaRPr lang="en-US" altLang="ja-JP" sz="800" dirty="0">
              <a:solidFill>
                <a:schemeClr val="tx1"/>
              </a:solidFill>
            </a:endParaRPr>
          </a:p>
          <a:p>
            <a:pPr lvl="1"/>
            <a:r>
              <a:rPr lang="en-US" altLang="ja-JP" sz="2400" dirty="0" smtClean="0">
                <a:solidFill>
                  <a:schemeClr val="tx1"/>
                </a:solidFill>
              </a:rPr>
              <a:t>-</a:t>
            </a:r>
            <a:r>
              <a:rPr lang="ja-JP" altLang="en-US" sz="2400" dirty="0" smtClean="0">
                <a:solidFill>
                  <a:schemeClr val="tx1"/>
                </a:solidFill>
              </a:rPr>
              <a:t>災害</a:t>
            </a:r>
            <a:r>
              <a:rPr lang="ja-JP" altLang="en-US" sz="2400" dirty="0">
                <a:solidFill>
                  <a:schemeClr val="tx1"/>
                </a:solidFill>
              </a:rPr>
              <a:t>シュミレーション体験</a:t>
            </a:r>
            <a:r>
              <a:rPr lang="ja-JP" altLang="en-US" sz="2400" dirty="0" smtClean="0">
                <a:solidFill>
                  <a:schemeClr val="tx1"/>
                </a:solidFill>
              </a:rPr>
              <a:t>ルーム　など</a:t>
            </a:r>
            <a:endParaRPr lang="en-US" altLang="ja-JP" sz="1400" dirty="0" smtClean="0">
              <a:solidFill>
                <a:prstClr val="black"/>
              </a:solidFill>
            </a:endParaRPr>
          </a:p>
          <a:p>
            <a:pPr lvl="1" algn="r"/>
            <a:endParaRPr lang="en-US" altLang="ja-JP" sz="1400" dirty="0">
              <a:solidFill>
                <a:prstClr val="black"/>
              </a:solidFill>
            </a:endParaRPr>
          </a:p>
        </p:txBody>
      </p:sp>
      <p:sp>
        <p:nvSpPr>
          <p:cNvPr id="6" name="テキスト ボックス 5"/>
          <p:cNvSpPr txBox="1"/>
          <p:nvPr/>
        </p:nvSpPr>
        <p:spPr>
          <a:xfrm>
            <a:off x="5513367" y="3290046"/>
            <a:ext cx="3070071" cy="307777"/>
          </a:xfrm>
          <a:prstGeom prst="rect">
            <a:avLst/>
          </a:prstGeom>
          <a:noFill/>
        </p:spPr>
        <p:txBody>
          <a:bodyPr wrap="none" rtlCol="0">
            <a:spAutoFit/>
          </a:bodyPr>
          <a:lstStyle/>
          <a:p>
            <a:pPr lvl="1" algn="r"/>
            <a:r>
              <a:rPr lang="ja-JP" altLang="en-US" sz="1400" dirty="0">
                <a:solidFill>
                  <a:prstClr val="black"/>
                </a:solidFill>
              </a:rPr>
              <a:t>（参考：東京臨海広域防災公園</a:t>
            </a:r>
            <a:r>
              <a:rPr lang="ja-JP" altLang="en-US" sz="1400" dirty="0" smtClean="0">
                <a:solidFill>
                  <a:prstClr val="black"/>
                </a:solidFill>
              </a:rPr>
              <a:t>）</a:t>
            </a:r>
            <a:endParaRPr lang="en-US" altLang="ja-JP" sz="1200" dirty="0">
              <a:solidFill>
                <a:prstClr val="black"/>
              </a:solidFill>
            </a:endParaRPr>
          </a:p>
        </p:txBody>
      </p:sp>
      <p:sp>
        <p:nvSpPr>
          <p:cNvPr id="7" name="スライド番号プレースホルダー 6"/>
          <p:cNvSpPr>
            <a:spLocks noGrp="1"/>
          </p:cNvSpPr>
          <p:nvPr>
            <p:ph type="sldNum" sz="quarter" idx="12"/>
          </p:nvPr>
        </p:nvSpPr>
        <p:spPr/>
        <p:txBody>
          <a:bodyPr/>
          <a:lstStyle/>
          <a:p>
            <a:fld id="{82F50B77-D61C-4CB8-9631-C68539A3EE92}" type="slidenum">
              <a:rPr kumimoji="1" lang="ja-JP" altLang="en-US" smtClean="0"/>
              <a:pPr/>
              <a:t>15</a:t>
            </a:fld>
            <a:endParaRPr kumimoji="1" lang="ja-JP" altLang="en-US"/>
          </a:p>
        </p:txBody>
      </p:sp>
      <p:pic>
        <p:nvPicPr>
          <p:cNvPr id="9" name="Picture 2" descr="勉強をする男の子のイラスト"/>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34732" y="1706875"/>
            <a:ext cx="1537668" cy="15376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3027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nodeType="withEffect">
                                  <p:stCondLst>
                                    <p:cond delay="0"/>
                                  </p:stCondLst>
                                  <p:childTnLst>
                                    <p:set>
                                      <p:cBhvr>
                                        <p:cTn id="20" dur="1" fill="hold">
                                          <p:stCondLst>
                                            <p:cond delay="0"/>
                                          </p:stCondLst>
                                        </p:cTn>
                                        <p:tgtEl>
                                          <p:spTgt spid="2051"/>
                                        </p:tgtEl>
                                        <p:attrNameLst>
                                          <p:attrName>style.visibility</p:attrName>
                                        </p:attrNameLst>
                                      </p:cBhvr>
                                      <p:to>
                                        <p:strVal val="visible"/>
                                      </p:to>
                                    </p:set>
                                    <p:animEffect transition="in" filter="fade">
                                      <p:cBhvr>
                                        <p:cTn id="21" dur="500"/>
                                        <p:tgtEl>
                                          <p:spTgt spid="2051"/>
                                        </p:tgtEl>
                                      </p:cBhvr>
                                    </p:animEffect>
                                  </p:childTnLst>
                                </p:cTn>
                              </p:par>
                              <p:par>
                                <p:cTn id="22" presetID="10" presetClass="entr" presetSubtype="0" fill="hold" nodeType="withEffect">
                                  <p:stCondLst>
                                    <p:cond delay="0"/>
                                  </p:stCondLst>
                                  <p:childTnLst>
                                    <p:set>
                                      <p:cBhvr>
                                        <p:cTn id="23" dur="1" fill="hold">
                                          <p:stCondLst>
                                            <p:cond delay="0"/>
                                          </p:stCondLst>
                                        </p:cTn>
                                        <p:tgtEl>
                                          <p:spTgt spid="2052"/>
                                        </p:tgtEl>
                                        <p:attrNameLst>
                                          <p:attrName>style.visibility</p:attrName>
                                        </p:attrNameLst>
                                      </p:cBhvr>
                                      <p:to>
                                        <p:strVal val="visible"/>
                                      </p:to>
                                    </p:set>
                                    <p:animEffect transition="in" filter="fade">
                                      <p:cBhvr>
                                        <p:cTn id="24" dur="500"/>
                                        <p:tgtEl>
                                          <p:spTgt spid="205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10" presetClass="entr" presetSubtype="0" fill="hold" nodeType="withEffect">
                                  <p:stCondLst>
                                    <p:cond delay="0"/>
                                  </p:stCondLst>
                                  <p:childTnLst>
                                    <p:set>
                                      <p:cBhvr>
                                        <p:cTn id="29" dur="1" fill="hold">
                                          <p:stCondLst>
                                            <p:cond delay="0"/>
                                          </p:stCondLst>
                                        </p:cTn>
                                        <p:tgtEl>
                                          <p:spTgt spid="2050"/>
                                        </p:tgtEl>
                                        <p:attrNameLst>
                                          <p:attrName>style.visibility</p:attrName>
                                        </p:attrNameLst>
                                      </p:cBhvr>
                                      <p:to>
                                        <p:strVal val="visible"/>
                                      </p:to>
                                    </p:set>
                                    <p:animEffect transition="in" filter="fade">
                                      <p:cBhvr>
                                        <p:cTn id="30"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3" grpId="0" animBg="1"/>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図 28"/>
          <p:cNvPicPr>
            <a:picLocks noChangeAspect="1"/>
          </p:cNvPicPr>
          <p:nvPr/>
        </p:nvPicPr>
        <p:blipFill>
          <a:blip r:embed="rId3">
            <a:duotone>
              <a:schemeClr val="accent2">
                <a:shade val="45000"/>
                <a:satMod val="135000"/>
              </a:schemeClr>
              <a:prstClr val="white"/>
            </a:duotone>
            <a:extLst>
              <a:ext uri="{BEBA8EAE-BF5A-486C-A8C5-ECC9F3942E4B}">
                <a14:imgProps xmlns:a14="http://schemas.microsoft.com/office/drawing/2010/main">
                  <a14:imgLayer r:embed="rId4">
                    <a14:imgEffect>
                      <a14:artisticPastelsSmooth/>
                    </a14:imgEffect>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72008" y="908720"/>
            <a:ext cx="9252520" cy="864096"/>
          </a:xfrm>
          <a:prstGeom prst="rect">
            <a:avLst/>
          </a:prstGeom>
        </p:spPr>
      </p:pic>
      <p:sp>
        <p:nvSpPr>
          <p:cNvPr id="3" name="タイトル 2"/>
          <p:cNvSpPr>
            <a:spLocks noGrp="1"/>
          </p:cNvSpPr>
          <p:nvPr>
            <p:ph type="title"/>
          </p:nvPr>
        </p:nvSpPr>
        <p:spPr>
          <a:xfrm>
            <a:off x="86815" y="-99392"/>
            <a:ext cx="4773217" cy="1143000"/>
          </a:xfrm>
        </p:spPr>
        <p:txBody>
          <a:bodyPr>
            <a:noAutofit/>
          </a:bodyPr>
          <a:lstStyle/>
          <a:p>
            <a:r>
              <a:rPr lang="ja-JP" altLang="en-US" sz="6000" b="1" dirty="0" smtClean="0">
                <a:ln w="9525">
                  <a:solidFill>
                    <a:schemeClr val="bg1"/>
                  </a:solidFill>
                  <a:prstDash val="solid"/>
                </a:ln>
                <a:effectLst>
                  <a:outerShdw blurRad="12700" dist="38100" dir="2700000" algn="tl" rotWithShape="0">
                    <a:schemeClr val="bg1">
                      <a:lumMod val="50000"/>
                    </a:schemeClr>
                  </a:outerShdw>
                </a:effectLst>
              </a:rPr>
              <a:t>中心市街地</a:t>
            </a:r>
            <a:endParaRPr kumimoji="1" lang="ja-JP" altLang="en-US" sz="6000" b="1" dirty="0">
              <a:ln w="9525">
                <a:solidFill>
                  <a:schemeClr val="bg1"/>
                </a:solidFill>
                <a:prstDash val="solid"/>
              </a:ln>
              <a:effectLst>
                <a:outerShdw blurRad="12700" dist="38100" dir="2700000" algn="tl" rotWithShape="0">
                  <a:schemeClr val="bg1">
                    <a:lumMod val="50000"/>
                  </a:schemeClr>
                </a:outerShdw>
              </a:effectLst>
            </a:endParaRPr>
          </a:p>
        </p:txBody>
      </p:sp>
      <p:pic>
        <p:nvPicPr>
          <p:cNvPr id="4" name="コンテンツ プレースホルダー 9"/>
          <p:cNvPicPr>
            <a:picLocks noChangeAspect="1"/>
          </p:cNvPicPr>
          <p:nvPr/>
        </p:nvPicPr>
        <p:blipFill>
          <a:blip r:embed="rId5">
            <a:duotone>
              <a:schemeClr val="accent3">
                <a:shade val="45000"/>
                <a:satMod val="135000"/>
              </a:schemeClr>
              <a:prstClr val="white"/>
            </a:duotone>
            <a:extLst>
              <a:ext uri="{BEBA8EAE-BF5A-486C-A8C5-ECC9F3942E4B}">
                <a14:imgProps xmlns:a14="http://schemas.microsoft.com/office/drawing/2010/main">
                  <a14:imgLayer r:embed="rId6">
                    <a14:imgEffect>
                      <a14:sharpenSoften amount="50000"/>
                    </a14:imgEffect>
                    <a14:imgEffect>
                      <a14:saturation sat="0"/>
                    </a14:imgEffect>
                    <a14:imgEffect>
                      <a14:brightnessContrast bright="-20000" contrast="-40000"/>
                    </a14:imgEffect>
                  </a14:imgLayer>
                </a14:imgProps>
              </a:ext>
            </a:extLst>
          </a:blip>
          <a:stretch>
            <a:fillRect/>
          </a:stretch>
        </p:blipFill>
        <p:spPr>
          <a:xfrm>
            <a:off x="3923928" y="2021189"/>
            <a:ext cx="7082417" cy="4555904"/>
          </a:xfrm>
          <a:prstGeom prst="rect">
            <a:avLst/>
          </a:prstGeom>
        </p:spPr>
      </p:pic>
      <p:sp>
        <p:nvSpPr>
          <p:cNvPr id="9" name="テキスト ボックス 8"/>
          <p:cNvSpPr txBox="1"/>
          <p:nvPr/>
        </p:nvSpPr>
        <p:spPr>
          <a:xfrm>
            <a:off x="107504" y="980728"/>
            <a:ext cx="7920880" cy="707886"/>
          </a:xfrm>
          <a:prstGeom prst="rect">
            <a:avLst/>
          </a:prstGeom>
          <a:noFill/>
        </p:spPr>
        <p:txBody>
          <a:bodyPr wrap="square" rtlCol="0">
            <a:spAutoFit/>
          </a:bodyPr>
          <a:lstStyle/>
          <a:p>
            <a:r>
              <a:rPr lang="ja-JP" altLang="en-US" sz="4000" dirty="0" smtClean="0">
                <a:solidFill>
                  <a:srgbClr val="C00000"/>
                </a:solidFill>
                <a:latin typeface="+mn-ea"/>
              </a:rPr>
              <a:t>～にぎわい活気があふれる地区～</a:t>
            </a:r>
            <a:endParaRPr kumimoji="1" lang="en-US" altLang="ja-JP" sz="4000" dirty="0" smtClean="0">
              <a:solidFill>
                <a:srgbClr val="C00000"/>
              </a:solidFill>
              <a:latin typeface="+mn-ea"/>
            </a:endParaRPr>
          </a:p>
        </p:txBody>
      </p:sp>
      <p:sp>
        <p:nvSpPr>
          <p:cNvPr id="11" name="対角する 2 つの角を丸めた四角形 10"/>
          <p:cNvSpPr/>
          <p:nvPr/>
        </p:nvSpPr>
        <p:spPr>
          <a:xfrm>
            <a:off x="179512" y="3356020"/>
            <a:ext cx="5112568" cy="1657155"/>
          </a:xfrm>
          <a:prstGeom prst="round2DiagRect">
            <a:avLst/>
          </a:prstGeom>
          <a:solidFill>
            <a:srgbClr val="FFFFCC"/>
          </a:solidFill>
          <a:ln w="28575">
            <a:solidFill>
              <a:schemeClr val="accent6">
                <a:lumMod val="50000"/>
              </a:schemeClr>
            </a:solidFill>
            <a:prstDash val="lgDash"/>
          </a:ln>
        </p:spPr>
        <p:style>
          <a:lnRef idx="2">
            <a:schemeClr val="accent3"/>
          </a:lnRef>
          <a:fillRef idx="1">
            <a:schemeClr val="lt1"/>
          </a:fillRef>
          <a:effectRef idx="0">
            <a:schemeClr val="accent3"/>
          </a:effectRef>
          <a:fontRef idx="minor">
            <a:schemeClr val="dk1"/>
          </a:fontRef>
        </p:style>
        <p:txBody>
          <a:bodyPr rtlCol="0" anchor="ctr"/>
          <a:lstStyle/>
          <a:p>
            <a:r>
              <a:rPr kumimoji="1" lang="en-US" altLang="ja-JP" sz="2000" dirty="0" smtClean="0">
                <a:solidFill>
                  <a:schemeClr val="tx1"/>
                </a:solidFill>
              </a:rPr>
              <a:t>[ </a:t>
            </a:r>
            <a:r>
              <a:rPr kumimoji="1" lang="ja-JP" altLang="en-US" sz="2000" dirty="0" smtClean="0">
                <a:solidFill>
                  <a:schemeClr val="tx1"/>
                </a:solidFill>
              </a:rPr>
              <a:t>提案</a:t>
            </a:r>
            <a:r>
              <a:rPr kumimoji="1" lang="en-US" altLang="ja-JP" sz="2000" dirty="0" smtClean="0">
                <a:solidFill>
                  <a:schemeClr val="tx1"/>
                </a:solidFill>
              </a:rPr>
              <a:t> ]</a:t>
            </a:r>
            <a:endParaRPr kumimoji="1" lang="en-US" altLang="ja-JP" sz="2400" dirty="0" smtClean="0">
              <a:solidFill>
                <a:schemeClr val="tx1"/>
              </a:solidFill>
            </a:endParaRPr>
          </a:p>
          <a:p>
            <a:pPr marL="285750" indent="-285750">
              <a:buFont typeface="Arial" panose="020B0604020202020204" pitchFamily="34" charset="0"/>
              <a:buChar char="•"/>
            </a:pPr>
            <a:r>
              <a:rPr kumimoji="1" lang="ja-JP" altLang="en-US" sz="2400" dirty="0" smtClean="0">
                <a:solidFill>
                  <a:srgbClr val="FF0000"/>
                </a:solidFill>
              </a:rPr>
              <a:t>モール</a:t>
            </a:r>
            <a:r>
              <a:rPr kumimoji="1" lang="en-US" altLang="ja-JP" sz="2400" dirty="0" smtClean="0">
                <a:solidFill>
                  <a:srgbClr val="FF0000"/>
                </a:solidFill>
              </a:rPr>
              <a:t>505</a:t>
            </a:r>
            <a:r>
              <a:rPr kumimoji="1" lang="ja-JP" altLang="en-US" sz="2400" dirty="0" smtClean="0">
                <a:solidFill>
                  <a:srgbClr val="FF0000"/>
                </a:solidFill>
              </a:rPr>
              <a:t>の改装</a:t>
            </a:r>
            <a:endParaRPr lang="en-US" altLang="ja-JP" sz="2400" dirty="0" smtClean="0">
              <a:solidFill>
                <a:srgbClr val="FF0000"/>
              </a:solidFill>
            </a:endParaRPr>
          </a:p>
          <a:p>
            <a:pPr marL="285750" indent="-285750">
              <a:buFont typeface="Arial" panose="020B0604020202020204" pitchFamily="34" charset="0"/>
              <a:buChar char="•"/>
            </a:pPr>
            <a:r>
              <a:rPr lang="ja-JP" altLang="en-US" sz="2400" dirty="0" smtClean="0">
                <a:solidFill>
                  <a:srgbClr val="FF0000"/>
                </a:solidFill>
              </a:rPr>
              <a:t>　　　　　　　土浦ファクトリーの新設</a:t>
            </a:r>
            <a:endParaRPr kumimoji="1" lang="en-US" altLang="ja-JP" sz="2400" dirty="0" smtClean="0">
              <a:solidFill>
                <a:srgbClr val="FF0000"/>
              </a:solidFill>
            </a:endParaRPr>
          </a:p>
          <a:p>
            <a:pPr marL="285750" indent="-285750">
              <a:buFont typeface="Arial" panose="020B0604020202020204" pitchFamily="34" charset="0"/>
              <a:buChar char="•"/>
            </a:pPr>
            <a:r>
              <a:rPr kumimoji="1" lang="ja-JP" altLang="en-US" sz="2400" dirty="0" smtClean="0">
                <a:solidFill>
                  <a:srgbClr val="FF0000"/>
                </a:solidFill>
              </a:rPr>
              <a:t>霞ヶ浦</a:t>
            </a:r>
            <a:r>
              <a:rPr kumimoji="1" lang="ja-JP" altLang="en-US" sz="2400" smtClean="0">
                <a:solidFill>
                  <a:srgbClr val="FF0000"/>
                </a:solidFill>
              </a:rPr>
              <a:t>の</a:t>
            </a:r>
            <a:r>
              <a:rPr kumimoji="1" lang="ja-JP" altLang="en-US" sz="2400" smtClean="0">
                <a:solidFill>
                  <a:srgbClr val="FF0000"/>
                </a:solidFill>
              </a:rPr>
              <a:t>観光推進</a:t>
            </a:r>
            <a:endParaRPr kumimoji="1" lang="ja-JP" altLang="en-US" sz="2400" dirty="0">
              <a:solidFill>
                <a:srgbClr val="FF0000"/>
              </a:solidFill>
            </a:endParaRPr>
          </a:p>
        </p:txBody>
      </p:sp>
      <p:grpSp>
        <p:nvGrpSpPr>
          <p:cNvPr id="19" name="グループ化 18"/>
          <p:cNvGrpSpPr/>
          <p:nvPr/>
        </p:nvGrpSpPr>
        <p:grpSpPr>
          <a:xfrm>
            <a:off x="3563888" y="5134203"/>
            <a:ext cx="1587818" cy="743069"/>
            <a:chOff x="7793474" y="4687858"/>
            <a:chExt cx="2406032" cy="1096874"/>
          </a:xfrm>
        </p:grpSpPr>
        <p:sp>
          <p:nvSpPr>
            <p:cNvPr id="20" name="円形吹き出し 19"/>
            <p:cNvSpPr/>
            <p:nvPr/>
          </p:nvSpPr>
          <p:spPr>
            <a:xfrm>
              <a:off x="7793474" y="4687858"/>
              <a:ext cx="2304256" cy="1096874"/>
            </a:xfrm>
            <a:prstGeom prst="wedgeEllipseCallout">
              <a:avLst>
                <a:gd name="adj1" fmla="val -36774"/>
                <a:gd name="adj2" fmla="val 58875"/>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dirty="0"/>
            </a:p>
          </p:txBody>
        </p:sp>
        <p:sp>
          <p:nvSpPr>
            <p:cNvPr id="21" name="テキスト ボックス 20"/>
            <p:cNvSpPr txBox="1"/>
            <p:nvPr/>
          </p:nvSpPr>
          <p:spPr>
            <a:xfrm>
              <a:off x="7997181" y="4986903"/>
              <a:ext cx="2202325" cy="532213"/>
            </a:xfrm>
            <a:prstGeom prst="rect">
              <a:avLst/>
            </a:prstGeom>
            <a:noFill/>
          </p:spPr>
          <p:txBody>
            <a:bodyPr wrap="square" rtlCol="0">
              <a:spAutoFit/>
            </a:bodyPr>
            <a:lstStyle/>
            <a:p>
              <a:r>
                <a:rPr kumimoji="1" lang="ja-JP" altLang="en-US" sz="2000" dirty="0" smtClean="0"/>
                <a:t>誇り・愛着</a:t>
              </a:r>
              <a:endParaRPr kumimoji="1" lang="ja-JP" altLang="en-US" sz="1400" dirty="0"/>
            </a:p>
          </p:txBody>
        </p:sp>
      </p:grpSp>
      <p:grpSp>
        <p:nvGrpSpPr>
          <p:cNvPr id="31" name="グループ化 30"/>
          <p:cNvGrpSpPr/>
          <p:nvPr/>
        </p:nvGrpSpPr>
        <p:grpSpPr>
          <a:xfrm>
            <a:off x="1197614" y="5954283"/>
            <a:ext cx="3230370" cy="859093"/>
            <a:chOff x="2267744" y="5373216"/>
            <a:chExt cx="4824536" cy="1261981"/>
          </a:xfrm>
        </p:grpSpPr>
        <p:pic>
          <p:nvPicPr>
            <p:cNvPr id="32" name="図 3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038316" y="5373216"/>
              <a:ext cx="821716" cy="1258217"/>
            </a:xfrm>
            <a:prstGeom prst="rect">
              <a:avLst/>
            </a:prstGeom>
          </p:spPr>
        </p:pic>
        <p:pic>
          <p:nvPicPr>
            <p:cNvPr id="33" name="図 32"/>
            <p:cNvPicPr>
              <a:picLocks noChangeAspect="1"/>
            </p:cNvPicPr>
            <p:nvPr/>
          </p:nvPicPr>
          <p:blipFill>
            <a:blip r:embed="rId8"/>
            <a:stretch>
              <a:fillRect/>
            </a:stretch>
          </p:blipFill>
          <p:spPr>
            <a:xfrm>
              <a:off x="6031484" y="5373216"/>
              <a:ext cx="1060796" cy="1261981"/>
            </a:xfrm>
            <a:prstGeom prst="rect">
              <a:avLst/>
            </a:prstGeom>
          </p:spPr>
        </p:pic>
        <p:pic>
          <p:nvPicPr>
            <p:cNvPr id="34" name="図 3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924239" y="5445224"/>
              <a:ext cx="1159929" cy="1172452"/>
            </a:xfrm>
            <a:prstGeom prst="rect">
              <a:avLst/>
            </a:prstGeom>
          </p:spPr>
        </p:pic>
        <p:pic>
          <p:nvPicPr>
            <p:cNvPr id="35" name="図 34"/>
            <p:cNvPicPr>
              <a:picLocks noChangeAspect="1"/>
            </p:cNvPicPr>
            <p:nvPr/>
          </p:nvPicPr>
          <p:blipFill>
            <a:blip r:embed="rId10"/>
            <a:stretch>
              <a:fillRect/>
            </a:stretch>
          </p:blipFill>
          <p:spPr>
            <a:xfrm>
              <a:off x="2267744" y="5445224"/>
              <a:ext cx="1640127" cy="1101399"/>
            </a:xfrm>
            <a:prstGeom prst="rect">
              <a:avLst/>
            </a:prstGeom>
          </p:spPr>
        </p:pic>
      </p:grpSp>
      <p:grpSp>
        <p:nvGrpSpPr>
          <p:cNvPr id="16" name="グループ化 15"/>
          <p:cNvGrpSpPr/>
          <p:nvPr/>
        </p:nvGrpSpPr>
        <p:grpSpPr>
          <a:xfrm>
            <a:off x="86815" y="5205240"/>
            <a:ext cx="1656184" cy="744040"/>
            <a:chOff x="827584" y="3592650"/>
            <a:chExt cx="2304256" cy="1338012"/>
          </a:xfrm>
        </p:grpSpPr>
        <p:sp>
          <p:nvSpPr>
            <p:cNvPr id="17" name="円形吹き出し 16"/>
            <p:cNvSpPr/>
            <p:nvPr/>
          </p:nvSpPr>
          <p:spPr>
            <a:xfrm>
              <a:off x="827584" y="3592650"/>
              <a:ext cx="2304256" cy="1338012"/>
            </a:xfrm>
            <a:prstGeom prst="wedgeEllipseCallout">
              <a:avLst>
                <a:gd name="adj1" fmla="val 24429"/>
                <a:gd name="adj2" fmla="val 58416"/>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dirty="0"/>
            </a:p>
          </p:txBody>
        </p:sp>
        <p:sp>
          <p:nvSpPr>
            <p:cNvPr id="18" name="テキスト ボックス 17"/>
            <p:cNvSpPr txBox="1"/>
            <p:nvPr/>
          </p:nvSpPr>
          <p:spPr>
            <a:xfrm>
              <a:off x="905571" y="3652032"/>
              <a:ext cx="2148281" cy="1031588"/>
            </a:xfrm>
            <a:prstGeom prst="rect">
              <a:avLst/>
            </a:prstGeom>
            <a:noFill/>
          </p:spPr>
          <p:txBody>
            <a:bodyPr wrap="square" rtlCol="0">
              <a:spAutoFit/>
            </a:bodyPr>
            <a:lstStyle/>
            <a:p>
              <a:pPr algn="ctr"/>
              <a:r>
                <a:rPr lang="ja-JP" altLang="en-US" sz="2000" dirty="0" smtClean="0"/>
                <a:t>にぎわい</a:t>
              </a:r>
              <a:endParaRPr lang="en-US" altLang="ja-JP" sz="2000" dirty="0" smtClean="0"/>
            </a:p>
            <a:p>
              <a:pPr algn="ctr"/>
              <a:r>
                <a:rPr lang="ja-JP" altLang="en-US" sz="2000" dirty="0" smtClean="0"/>
                <a:t>活気</a:t>
              </a:r>
              <a:endParaRPr kumimoji="1" lang="ja-JP" altLang="en-US" sz="1400" dirty="0"/>
            </a:p>
          </p:txBody>
        </p:sp>
      </p:grpSp>
      <p:grpSp>
        <p:nvGrpSpPr>
          <p:cNvPr id="25" name="グループ化 24"/>
          <p:cNvGrpSpPr/>
          <p:nvPr/>
        </p:nvGrpSpPr>
        <p:grpSpPr>
          <a:xfrm>
            <a:off x="6229116" y="4000315"/>
            <a:ext cx="1583244" cy="1516917"/>
            <a:chOff x="3633582" y="3901243"/>
            <a:chExt cx="1583244" cy="1516917"/>
          </a:xfrm>
        </p:grpSpPr>
        <p:sp>
          <p:nvSpPr>
            <p:cNvPr id="26" name="円/楕円 25"/>
            <p:cNvSpPr/>
            <p:nvPr/>
          </p:nvSpPr>
          <p:spPr>
            <a:xfrm>
              <a:off x="3633582" y="3901243"/>
              <a:ext cx="1583244" cy="1516917"/>
            </a:xfrm>
            <a:prstGeom prst="ellipse">
              <a:avLst/>
            </a:prstGeom>
            <a:solidFill>
              <a:srgbClr val="FF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7" name="テキスト ボックス 26"/>
            <p:cNvSpPr txBox="1"/>
            <p:nvPr/>
          </p:nvSpPr>
          <p:spPr>
            <a:xfrm>
              <a:off x="3737969" y="4149080"/>
              <a:ext cx="1344756" cy="954107"/>
            </a:xfrm>
            <a:prstGeom prst="rect">
              <a:avLst/>
            </a:prstGeom>
            <a:noFill/>
          </p:spPr>
          <p:txBody>
            <a:bodyPr wrap="square" rtlCol="0">
              <a:spAutoFit/>
            </a:bodyPr>
            <a:lstStyle/>
            <a:p>
              <a:pPr algn="ctr"/>
              <a:r>
                <a:rPr kumimoji="1" lang="ja-JP" altLang="en-US" sz="2800" dirty="0" smtClean="0">
                  <a:solidFill>
                    <a:schemeClr val="bg1"/>
                  </a:solidFill>
                </a:rPr>
                <a:t>中心</a:t>
              </a:r>
              <a:endParaRPr kumimoji="1" lang="en-US" altLang="ja-JP" sz="2800" dirty="0" smtClean="0">
                <a:solidFill>
                  <a:schemeClr val="bg1"/>
                </a:solidFill>
              </a:endParaRPr>
            </a:p>
            <a:p>
              <a:pPr algn="ctr"/>
              <a:r>
                <a:rPr kumimoji="1" lang="ja-JP" altLang="en-US" sz="2800" dirty="0" smtClean="0">
                  <a:solidFill>
                    <a:schemeClr val="bg1"/>
                  </a:solidFill>
                </a:rPr>
                <a:t>市街地</a:t>
              </a:r>
              <a:endParaRPr kumimoji="1" lang="en-US" altLang="ja-JP" sz="2800" dirty="0" smtClean="0">
                <a:solidFill>
                  <a:schemeClr val="bg1"/>
                </a:solidFill>
              </a:endParaRPr>
            </a:p>
          </p:txBody>
        </p:sp>
      </p:grpSp>
      <p:grpSp>
        <p:nvGrpSpPr>
          <p:cNvPr id="36" name="グループ化 35"/>
          <p:cNvGrpSpPr/>
          <p:nvPr/>
        </p:nvGrpSpPr>
        <p:grpSpPr>
          <a:xfrm>
            <a:off x="1830960" y="5097378"/>
            <a:ext cx="1729388" cy="707886"/>
            <a:chOff x="6150575" y="3908741"/>
            <a:chExt cx="2592269" cy="1162872"/>
          </a:xfrm>
        </p:grpSpPr>
        <p:sp>
          <p:nvSpPr>
            <p:cNvPr id="37" name="円形吹き出し 36"/>
            <p:cNvSpPr/>
            <p:nvPr/>
          </p:nvSpPr>
          <p:spPr>
            <a:xfrm>
              <a:off x="6150575" y="3908741"/>
              <a:ext cx="2304256" cy="1162872"/>
            </a:xfrm>
            <a:prstGeom prst="wedgeEllipseCallout">
              <a:avLst>
                <a:gd name="adj1" fmla="val -590"/>
                <a:gd name="adj2" fmla="val 66447"/>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400" dirty="0"/>
            </a:p>
          </p:txBody>
        </p:sp>
        <p:sp>
          <p:nvSpPr>
            <p:cNvPr id="38" name="テキスト ボックス 37"/>
            <p:cNvSpPr txBox="1"/>
            <p:nvPr/>
          </p:nvSpPr>
          <p:spPr>
            <a:xfrm>
              <a:off x="6366580" y="4204220"/>
              <a:ext cx="2376264" cy="400109"/>
            </a:xfrm>
            <a:prstGeom prst="rect">
              <a:avLst/>
            </a:prstGeom>
            <a:noFill/>
          </p:spPr>
          <p:txBody>
            <a:bodyPr wrap="square" rtlCol="0">
              <a:spAutoFit/>
            </a:bodyPr>
            <a:lstStyle/>
            <a:p>
              <a:r>
                <a:rPr kumimoji="1" lang="ja-JP" altLang="en-US" sz="2000" dirty="0" smtClean="0"/>
                <a:t>自然環境</a:t>
              </a:r>
              <a:endParaRPr kumimoji="1" lang="ja-JP" altLang="en-US" sz="1400" dirty="0"/>
            </a:p>
          </p:txBody>
        </p:sp>
      </p:grpSp>
      <p:sp>
        <p:nvSpPr>
          <p:cNvPr id="2" name="テキスト ボックス 1"/>
          <p:cNvSpPr txBox="1"/>
          <p:nvPr/>
        </p:nvSpPr>
        <p:spPr>
          <a:xfrm>
            <a:off x="611560" y="4170566"/>
            <a:ext cx="1728192" cy="338554"/>
          </a:xfrm>
          <a:prstGeom prst="rect">
            <a:avLst/>
          </a:prstGeom>
          <a:noFill/>
        </p:spPr>
        <p:txBody>
          <a:bodyPr wrap="square" rtlCol="0">
            <a:spAutoFit/>
          </a:bodyPr>
          <a:lstStyle/>
          <a:p>
            <a:r>
              <a:rPr lang="ja-JP" altLang="en-US" sz="1600" dirty="0" smtClean="0"/>
              <a:t>複合型</a:t>
            </a:r>
            <a:r>
              <a:rPr kumimoji="1" lang="ja-JP" altLang="en-US" sz="1600" dirty="0" smtClean="0"/>
              <a:t>マルシェ</a:t>
            </a:r>
            <a:endParaRPr kumimoji="1" lang="ja-JP" altLang="en-US" sz="1600" dirty="0"/>
          </a:p>
        </p:txBody>
      </p:sp>
      <p:grpSp>
        <p:nvGrpSpPr>
          <p:cNvPr id="6" name="グループ化 5"/>
          <p:cNvGrpSpPr/>
          <p:nvPr/>
        </p:nvGrpSpPr>
        <p:grpSpPr>
          <a:xfrm>
            <a:off x="179511" y="1808069"/>
            <a:ext cx="3573469" cy="1422892"/>
            <a:chOff x="179512" y="1805856"/>
            <a:chExt cx="3744416" cy="1551136"/>
          </a:xfrm>
        </p:grpSpPr>
        <p:sp>
          <p:nvSpPr>
            <p:cNvPr id="12" name="正方形/長方形 11"/>
            <p:cNvSpPr/>
            <p:nvPr/>
          </p:nvSpPr>
          <p:spPr>
            <a:xfrm>
              <a:off x="257710" y="1805856"/>
              <a:ext cx="3600400" cy="14999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2000" dirty="0" smtClean="0">
                  <a:solidFill>
                    <a:srgbClr val="640000"/>
                  </a:solidFill>
                </a:rPr>
                <a:t>[ </a:t>
              </a:r>
              <a:r>
                <a:rPr kumimoji="1" lang="ja-JP" altLang="en-US" sz="2000" dirty="0" smtClean="0">
                  <a:solidFill>
                    <a:srgbClr val="640000"/>
                  </a:solidFill>
                </a:rPr>
                <a:t>背景 </a:t>
              </a:r>
              <a:r>
                <a:rPr kumimoji="1" lang="en-US" altLang="ja-JP" sz="2000" dirty="0" smtClean="0">
                  <a:solidFill>
                    <a:srgbClr val="640000"/>
                  </a:solidFill>
                </a:rPr>
                <a:t>]</a:t>
              </a:r>
              <a:endParaRPr lang="en-US" altLang="ja-JP" sz="2000" dirty="0" smtClean="0">
                <a:solidFill>
                  <a:srgbClr val="640000"/>
                </a:solidFill>
              </a:endParaRPr>
            </a:p>
            <a:p>
              <a:pPr marL="742950" lvl="1" indent="-285750">
                <a:buFont typeface="Arial" panose="020B0604020202020204" pitchFamily="34" charset="0"/>
                <a:buChar char="•"/>
              </a:pPr>
              <a:r>
                <a:rPr lang="ja-JP" altLang="en-US" sz="2000" dirty="0" smtClean="0">
                  <a:solidFill>
                    <a:srgbClr val="640000"/>
                  </a:solidFill>
                </a:rPr>
                <a:t>商店街の衰退</a:t>
              </a:r>
              <a:endParaRPr lang="en-US" altLang="ja-JP" sz="2000" dirty="0" smtClean="0">
                <a:solidFill>
                  <a:srgbClr val="640000"/>
                </a:solidFill>
              </a:endParaRPr>
            </a:p>
            <a:p>
              <a:pPr marL="742950" lvl="1" indent="-285750">
                <a:buFont typeface="Arial" panose="020B0604020202020204" pitchFamily="34" charset="0"/>
                <a:buChar char="•"/>
              </a:pPr>
              <a:r>
                <a:rPr lang="ja-JP" altLang="en-US" sz="2000" dirty="0" smtClean="0">
                  <a:solidFill>
                    <a:srgbClr val="640000"/>
                  </a:solidFill>
                </a:rPr>
                <a:t>市</a:t>
              </a:r>
              <a:r>
                <a:rPr lang="ja-JP" altLang="en-US" sz="2000" dirty="0">
                  <a:solidFill>
                    <a:srgbClr val="640000"/>
                  </a:solidFill>
                </a:rPr>
                <a:t>役所</a:t>
              </a:r>
              <a:r>
                <a:rPr lang="ja-JP" altLang="en-US" sz="2000" dirty="0" smtClean="0">
                  <a:solidFill>
                    <a:srgbClr val="640000"/>
                  </a:solidFill>
                </a:rPr>
                <a:t>が移転</a:t>
              </a:r>
              <a:endParaRPr lang="en-US" altLang="ja-JP" sz="2000" dirty="0" smtClean="0">
                <a:solidFill>
                  <a:srgbClr val="640000"/>
                </a:solidFill>
              </a:endParaRPr>
            </a:p>
            <a:p>
              <a:pPr marL="742950" lvl="1" indent="-285750">
                <a:buFont typeface="Arial" panose="020B0604020202020204" pitchFamily="34" charset="0"/>
                <a:buChar char="•"/>
              </a:pPr>
              <a:r>
                <a:rPr kumimoji="1" lang="ja-JP" altLang="en-US" sz="2000" dirty="0">
                  <a:solidFill>
                    <a:srgbClr val="640000"/>
                  </a:solidFill>
                </a:rPr>
                <a:t>霞ヶ浦</a:t>
              </a:r>
              <a:r>
                <a:rPr kumimoji="1" lang="ja-JP" altLang="en-US" sz="2000" dirty="0" smtClean="0">
                  <a:solidFill>
                    <a:srgbClr val="640000"/>
                  </a:solidFill>
                </a:rPr>
                <a:t>に噴水建設計画</a:t>
              </a:r>
              <a:endParaRPr kumimoji="1" lang="en-US" altLang="ja-JP" sz="2000" dirty="0" smtClean="0">
                <a:solidFill>
                  <a:srgbClr val="640000"/>
                </a:solidFill>
              </a:endParaRPr>
            </a:p>
          </p:txBody>
        </p:sp>
        <p:sp>
          <p:nvSpPr>
            <p:cNvPr id="5" name="角丸四角形 4"/>
            <p:cNvSpPr/>
            <p:nvPr/>
          </p:nvSpPr>
          <p:spPr>
            <a:xfrm>
              <a:off x="179512" y="1832630"/>
              <a:ext cx="3744416" cy="1524362"/>
            </a:xfrm>
            <a:prstGeom prst="roundRect">
              <a:avLst/>
            </a:prstGeom>
            <a:no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8" name="曲折矢印 27"/>
          <p:cNvSpPr/>
          <p:nvPr/>
        </p:nvSpPr>
        <p:spPr>
          <a:xfrm rot="5400000">
            <a:off x="3887256" y="2528232"/>
            <a:ext cx="684076" cy="685411"/>
          </a:xfrm>
          <a:prstGeom prst="bentArrow">
            <a:avLst/>
          </a:prstGeom>
          <a:no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7" name="スライド番号プレースホルダー 6"/>
          <p:cNvSpPr>
            <a:spLocks noGrp="1"/>
          </p:cNvSpPr>
          <p:nvPr>
            <p:ph type="sldNum" sz="quarter" idx="12"/>
          </p:nvPr>
        </p:nvSpPr>
        <p:spPr/>
        <p:txBody>
          <a:bodyPr/>
          <a:lstStyle/>
          <a:p>
            <a:fld id="{82F50B77-D61C-4CB8-9631-C68539A3EE92}" type="slidenum">
              <a:rPr kumimoji="1" lang="ja-JP" altLang="en-US" smtClean="0"/>
              <a:pPr/>
              <a:t>16</a:t>
            </a:fld>
            <a:endParaRPr kumimoji="1" lang="ja-JP" altLang="en-US"/>
          </a:p>
        </p:txBody>
      </p:sp>
    </p:spTree>
    <p:extLst>
      <p:ext uri="{BB962C8B-B14F-4D97-AF65-F5344CB8AC3E}">
        <p14:creationId xmlns:p14="http://schemas.microsoft.com/office/powerpoint/2010/main" val="294785811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正方形/長方形 9"/>
          <p:cNvSpPr/>
          <p:nvPr/>
        </p:nvSpPr>
        <p:spPr>
          <a:xfrm>
            <a:off x="6228184" y="2780928"/>
            <a:ext cx="792088" cy="1630499"/>
          </a:xfrm>
          <a:prstGeom prst="rect">
            <a:avLst/>
          </a:prstGeom>
          <a:solidFill>
            <a:schemeClr val="accent6">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コンテンツ プレースホルダー 5"/>
          <p:cNvSpPr>
            <a:spLocks noGrp="1"/>
          </p:cNvSpPr>
          <p:nvPr>
            <p:ph idx="1"/>
          </p:nvPr>
        </p:nvSpPr>
        <p:spPr>
          <a:xfrm>
            <a:off x="323528" y="980728"/>
            <a:ext cx="4320481" cy="1224136"/>
          </a:xfrm>
        </p:spPr>
        <p:txBody>
          <a:bodyPr>
            <a:noAutofit/>
          </a:bodyPr>
          <a:lstStyle/>
          <a:p>
            <a:pPr marL="0" indent="0">
              <a:buNone/>
            </a:pPr>
            <a:r>
              <a:rPr lang="ja-JP" altLang="en-US" sz="2400" dirty="0" smtClean="0"/>
              <a:t>＜</a:t>
            </a:r>
            <a:r>
              <a:rPr lang="ja-JP" altLang="en-US" sz="2400" dirty="0"/>
              <a:t>現状</a:t>
            </a:r>
            <a:r>
              <a:rPr lang="ja-JP" altLang="en-US" sz="2400" dirty="0" smtClean="0"/>
              <a:t>＞</a:t>
            </a:r>
            <a:endParaRPr lang="en-US" altLang="ja-JP" sz="2400" dirty="0" smtClean="0"/>
          </a:p>
          <a:p>
            <a:pPr lvl="1"/>
            <a:r>
              <a:rPr lang="ja-JP" altLang="en-US" sz="2000" dirty="0" smtClean="0"/>
              <a:t>高架</a:t>
            </a:r>
            <a:r>
              <a:rPr kumimoji="1" lang="ja-JP" altLang="en-US" sz="2000" dirty="0" smtClean="0"/>
              <a:t>路沿いに立地し薄暗い。</a:t>
            </a:r>
            <a:endParaRPr kumimoji="1" lang="en-US" altLang="ja-JP" sz="2000" dirty="0" smtClean="0"/>
          </a:p>
          <a:p>
            <a:pPr lvl="1"/>
            <a:r>
              <a:rPr lang="ja-JP" altLang="en-US" sz="2000" dirty="0" smtClean="0"/>
              <a:t>空き</a:t>
            </a:r>
            <a:r>
              <a:rPr lang="ja-JP" altLang="en-US" sz="2000" dirty="0"/>
              <a:t>店舗</a:t>
            </a:r>
            <a:r>
              <a:rPr lang="ja-JP" altLang="en-US" sz="2000" dirty="0" smtClean="0"/>
              <a:t>が目立ち人気がない。</a:t>
            </a:r>
            <a:endParaRPr kumimoji="1" lang="en-US" altLang="ja-JP" sz="2000" dirty="0" smtClean="0"/>
          </a:p>
        </p:txBody>
      </p:sp>
      <p:sp>
        <p:nvSpPr>
          <p:cNvPr id="5" name="タイトル 4"/>
          <p:cNvSpPr>
            <a:spLocks noGrp="1"/>
          </p:cNvSpPr>
          <p:nvPr>
            <p:ph type="title"/>
          </p:nvPr>
        </p:nvSpPr>
        <p:spPr>
          <a:xfrm>
            <a:off x="3707904" y="-99392"/>
            <a:ext cx="4608512" cy="1143000"/>
          </a:xfrm>
        </p:spPr>
        <p:txBody>
          <a:bodyPr>
            <a:normAutofit/>
          </a:bodyPr>
          <a:lstStyle/>
          <a:p>
            <a:r>
              <a:rPr kumimoji="1" lang="ja-JP" altLang="en-US" dirty="0" smtClean="0"/>
              <a:t>モール</a:t>
            </a:r>
            <a:r>
              <a:rPr lang="en-US" altLang="ja-JP" dirty="0"/>
              <a:t>505</a:t>
            </a:r>
            <a:r>
              <a:rPr kumimoji="1" lang="ja-JP" altLang="en-US" dirty="0" smtClean="0"/>
              <a:t>の改装</a:t>
            </a:r>
            <a:endParaRPr kumimoji="1" lang="ja-JP" altLang="en-US" dirty="0"/>
          </a:p>
        </p:txBody>
      </p:sp>
      <p:sp>
        <p:nvSpPr>
          <p:cNvPr id="4" name="角丸四角形 3"/>
          <p:cNvSpPr/>
          <p:nvPr/>
        </p:nvSpPr>
        <p:spPr>
          <a:xfrm>
            <a:off x="179512" y="116632"/>
            <a:ext cx="3312368" cy="72008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dirty="0" smtClean="0"/>
              <a:t>中心市街地</a:t>
            </a:r>
            <a:endParaRPr kumimoji="1" lang="ja-JP" altLang="en-US" dirty="0"/>
          </a:p>
        </p:txBody>
      </p:sp>
      <p:pic>
        <p:nvPicPr>
          <p:cNvPr id="7" name="コンテンツ プレースホルダー 3" descr="DSCN1939.JPG"/>
          <p:cNvPicPr>
            <a:picLocks noChangeAspect="1"/>
          </p:cNvPicPr>
          <p:nvPr/>
        </p:nvPicPr>
        <p:blipFill>
          <a:blip r:embed="rId3" cstate="emai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a:fillRect/>
          </a:stretch>
        </p:blipFill>
        <p:spPr>
          <a:xfrm>
            <a:off x="5364088" y="949102"/>
            <a:ext cx="2747463" cy="1687810"/>
          </a:xfrm>
          <a:prstGeom prst="rect">
            <a:avLst/>
          </a:prstGeom>
        </p:spPr>
      </p:pic>
      <p:sp>
        <p:nvSpPr>
          <p:cNvPr id="11" name="角丸四角形 10"/>
          <p:cNvSpPr/>
          <p:nvPr/>
        </p:nvSpPr>
        <p:spPr>
          <a:xfrm>
            <a:off x="431542" y="4653136"/>
            <a:ext cx="4716523" cy="1149799"/>
          </a:xfrm>
          <a:prstGeom prst="roundRect">
            <a:avLst/>
          </a:prstGeom>
          <a:solidFill>
            <a:srgbClr val="FFFF99"/>
          </a:solidFill>
          <a:ln w="12700">
            <a:solidFill>
              <a:schemeClr val="accent2">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400" dirty="0" smtClean="0">
                <a:solidFill>
                  <a:schemeClr val="tx1"/>
                </a:solidFill>
                <a:latin typeface="+mn-ea"/>
              </a:rPr>
              <a:t>学校帰り・仕事帰りに</a:t>
            </a:r>
            <a:endParaRPr lang="en-US" altLang="ja-JP" sz="2400" dirty="0" smtClean="0">
              <a:solidFill>
                <a:schemeClr val="tx1"/>
              </a:solidFill>
              <a:latin typeface="+mn-ea"/>
            </a:endParaRPr>
          </a:p>
          <a:p>
            <a:pPr algn="ctr"/>
            <a:r>
              <a:rPr lang="ja-JP" altLang="en-US" sz="2400" dirty="0" smtClean="0">
                <a:solidFill>
                  <a:schemeClr val="tx1"/>
                </a:solidFill>
                <a:latin typeface="+mn-ea"/>
              </a:rPr>
              <a:t>気軽に立ち寄れる</a:t>
            </a:r>
            <a:r>
              <a:rPr lang="ja-JP" altLang="en-US" sz="2400" dirty="0" smtClean="0">
                <a:solidFill>
                  <a:srgbClr val="FF0000"/>
                </a:solidFill>
                <a:latin typeface="+mn-ea"/>
              </a:rPr>
              <a:t>明るい空間</a:t>
            </a:r>
            <a:r>
              <a:rPr lang="ja-JP" altLang="en-US" sz="2400" dirty="0" smtClean="0">
                <a:solidFill>
                  <a:schemeClr val="tx1"/>
                </a:solidFill>
                <a:latin typeface="+mn-ea"/>
              </a:rPr>
              <a:t>に</a:t>
            </a:r>
            <a:endParaRPr lang="en-US" altLang="ja-JP" sz="1600" dirty="0">
              <a:solidFill>
                <a:srgbClr val="FF0000"/>
              </a:solidFill>
              <a:latin typeface="+mn-ea"/>
            </a:endParaRPr>
          </a:p>
        </p:txBody>
      </p:sp>
      <p:grpSp>
        <p:nvGrpSpPr>
          <p:cNvPr id="15" name="グループ化 14"/>
          <p:cNvGrpSpPr/>
          <p:nvPr/>
        </p:nvGrpSpPr>
        <p:grpSpPr>
          <a:xfrm>
            <a:off x="683571" y="2708920"/>
            <a:ext cx="6480718" cy="1944216"/>
            <a:chOff x="-2034440" y="3390674"/>
            <a:chExt cx="8515449" cy="2300384"/>
          </a:xfrm>
        </p:grpSpPr>
        <p:graphicFrame>
          <p:nvGraphicFramePr>
            <p:cNvPr id="8" name="コンテンツ プレースホルダー 4"/>
            <p:cNvGraphicFramePr>
              <a:graphicFrameLocks/>
            </p:cNvGraphicFramePr>
            <p:nvPr>
              <p:extLst>
                <p:ext uri="{D42A27DB-BD31-4B8C-83A1-F6EECF244321}">
                  <p14:modId xmlns:p14="http://schemas.microsoft.com/office/powerpoint/2010/main" val="3257074654"/>
                </p:ext>
              </p:extLst>
            </p:nvPr>
          </p:nvGraphicFramePr>
          <p:xfrm>
            <a:off x="-2034440" y="3390674"/>
            <a:ext cx="8326226" cy="2020155"/>
          </p:xfrm>
          <a:graphic>
            <a:graphicData uri="http://schemas.openxmlformats.org/drawingml/2006/table">
              <a:tbl>
                <a:tblPr>
                  <a:tableStyleId>{616DA210-FB5B-4158-B5E0-FEB733F419BA}</a:tableStyleId>
                </a:tblPr>
                <a:tblGrid>
                  <a:gridCol w="936104"/>
                  <a:gridCol w="1221072"/>
                  <a:gridCol w="943764"/>
                  <a:gridCol w="808941"/>
                  <a:gridCol w="835142"/>
                  <a:gridCol w="795843"/>
                  <a:gridCol w="795843"/>
                </a:tblGrid>
                <a:tr h="410964">
                  <a:tc>
                    <a:txBody>
                      <a:bodyPr/>
                      <a:lstStyle/>
                      <a:p>
                        <a:pPr algn="ctr" fontAlgn="ctr"/>
                        <a:endParaRPr lang="ja-JP" altLang="en-US" sz="1800" b="0" i="0" u="none" strike="noStrike" dirty="0">
                          <a:solidFill>
                            <a:srgbClr val="000000"/>
                          </a:solidFill>
                          <a:effectLst/>
                          <a:latin typeface="ＭＳ Ｐゴシック"/>
                        </a:endParaRPr>
                      </a:p>
                    </a:txBody>
                    <a:tcPr marL="12700" marR="12700" marT="12700" marB="0" anchor="ctr">
                      <a:solidFill>
                        <a:schemeClr val="bg1">
                          <a:lumMod val="95000"/>
                        </a:schemeClr>
                      </a:solidFill>
                    </a:tcPr>
                  </a:tc>
                  <a:tc>
                    <a:txBody>
                      <a:bodyPr/>
                      <a:lstStyle/>
                      <a:p>
                        <a:pPr algn="ctr" fontAlgn="ctr"/>
                        <a:r>
                          <a:rPr lang="ja-JP" altLang="en-US" sz="1800" u="none" strike="noStrike" dirty="0">
                            <a:effectLst/>
                          </a:rPr>
                          <a:t>事務所</a:t>
                        </a:r>
                        <a:endParaRPr lang="ja-JP" altLang="en-US" sz="1800" b="0" i="0" u="none" strike="noStrike" dirty="0">
                          <a:solidFill>
                            <a:srgbClr val="000000"/>
                          </a:solidFill>
                          <a:effectLst/>
                          <a:latin typeface="ＭＳ Ｐゴシック"/>
                        </a:endParaRPr>
                      </a:p>
                    </a:txBody>
                    <a:tcPr marL="12700" marR="12700" marT="12700" marB="0" anchor="ctr">
                      <a:solidFill>
                        <a:schemeClr val="bg1">
                          <a:lumMod val="95000"/>
                        </a:schemeClr>
                      </a:solidFill>
                    </a:tcPr>
                  </a:tc>
                  <a:tc>
                    <a:txBody>
                      <a:bodyPr/>
                      <a:lstStyle/>
                      <a:p>
                        <a:pPr algn="ctr" fontAlgn="ctr"/>
                        <a:r>
                          <a:rPr lang="ja-JP" altLang="en-US" sz="1800" u="none" strike="noStrike" dirty="0">
                            <a:effectLst/>
                          </a:rPr>
                          <a:t>飲食</a:t>
                        </a:r>
                        <a:endParaRPr lang="ja-JP" altLang="en-US" sz="1800" b="0" i="0" u="none" strike="noStrike" dirty="0">
                          <a:solidFill>
                            <a:srgbClr val="000000"/>
                          </a:solidFill>
                          <a:effectLst/>
                          <a:latin typeface="ＭＳ Ｐゴシック"/>
                        </a:endParaRPr>
                      </a:p>
                    </a:txBody>
                    <a:tcPr marL="12700" marR="12700" marT="12700" marB="0" anchor="ctr">
                      <a:solidFill>
                        <a:schemeClr val="bg1">
                          <a:lumMod val="95000"/>
                        </a:schemeClr>
                      </a:solidFill>
                    </a:tcPr>
                  </a:tc>
                  <a:tc>
                    <a:txBody>
                      <a:bodyPr/>
                      <a:lstStyle/>
                      <a:p>
                        <a:pPr algn="ctr" fontAlgn="ctr"/>
                        <a:r>
                          <a:rPr lang="ja-JP" altLang="en-US" sz="1800" u="none" strike="noStrike" dirty="0">
                            <a:effectLst/>
                          </a:rPr>
                          <a:t>服</a:t>
                        </a:r>
                        <a:endParaRPr lang="ja-JP" altLang="en-US" sz="1800" b="0" i="0" u="none" strike="noStrike" dirty="0">
                          <a:solidFill>
                            <a:srgbClr val="000000"/>
                          </a:solidFill>
                          <a:effectLst/>
                          <a:latin typeface="ＭＳ Ｐゴシック"/>
                        </a:endParaRPr>
                      </a:p>
                    </a:txBody>
                    <a:tcPr marL="12700" marR="12700" marT="12700" marB="0" anchor="ctr">
                      <a:solidFill>
                        <a:schemeClr val="bg1">
                          <a:lumMod val="95000"/>
                        </a:schemeClr>
                      </a:solidFill>
                    </a:tcPr>
                  </a:tc>
                  <a:tc>
                    <a:txBody>
                      <a:bodyPr/>
                      <a:lstStyle/>
                      <a:p>
                        <a:pPr algn="ctr" fontAlgn="ctr"/>
                        <a:r>
                          <a:rPr lang="ja-JP" altLang="en-US" sz="1800" u="none" strike="noStrike">
                            <a:effectLst/>
                          </a:rPr>
                          <a:t>雑貨屋</a:t>
                        </a:r>
                        <a:endParaRPr lang="ja-JP" altLang="en-US" sz="1800" b="0" i="0" u="none" strike="noStrike">
                          <a:solidFill>
                            <a:srgbClr val="000000"/>
                          </a:solidFill>
                          <a:effectLst/>
                          <a:latin typeface="ＭＳ Ｐゴシック"/>
                        </a:endParaRPr>
                      </a:p>
                    </a:txBody>
                    <a:tcPr marL="12700" marR="12700" marT="12700" marB="0" anchor="ctr">
                      <a:solidFill>
                        <a:schemeClr val="bg1">
                          <a:lumMod val="95000"/>
                        </a:schemeClr>
                      </a:solidFill>
                    </a:tcPr>
                  </a:tc>
                  <a:tc>
                    <a:txBody>
                      <a:bodyPr/>
                      <a:lstStyle/>
                      <a:p>
                        <a:pPr algn="ctr" fontAlgn="ctr"/>
                        <a:r>
                          <a:rPr lang="ja-JP" altLang="en-US" sz="1800" u="none" strike="noStrike" dirty="0">
                            <a:effectLst/>
                          </a:rPr>
                          <a:t>その他</a:t>
                        </a:r>
                        <a:endParaRPr lang="ja-JP" altLang="en-US" sz="1800" b="0" i="0" u="none" strike="noStrike" dirty="0">
                          <a:solidFill>
                            <a:srgbClr val="000000"/>
                          </a:solidFill>
                          <a:effectLst/>
                          <a:latin typeface="ＭＳ Ｐゴシック"/>
                        </a:endParaRPr>
                      </a:p>
                    </a:txBody>
                    <a:tcPr marL="12700" marR="12700" marT="12700" marB="0" anchor="ctr">
                      <a:solidFill>
                        <a:schemeClr val="bg1">
                          <a:lumMod val="95000"/>
                        </a:schemeClr>
                      </a:solidFill>
                    </a:tcPr>
                  </a:tc>
                  <a:tc>
                    <a:txBody>
                      <a:bodyPr/>
                      <a:lstStyle/>
                      <a:p>
                        <a:pPr algn="ctr" fontAlgn="ctr"/>
                        <a:r>
                          <a:rPr lang="ja-JP" altLang="en-US" sz="1800" u="none" strike="noStrike" dirty="0">
                            <a:effectLst/>
                          </a:rPr>
                          <a:t>空き</a:t>
                        </a:r>
                        <a:endParaRPr lang="ja-JP" altLang="en-US" sz="1800" b="0" i="0" u="none" strike="noStrike" dirty="0">
                          <a:solidFill>
                            <a:srgbClr val="000000"/>
                          </a:solidFill>
                          <a:effectLst/>
                          <a:latin typeface="ＭＳ Ｐゴシック"/>
                        </a:endParaRPr>
                      </a:p>
                    </a:txBody>
                    <a:tcPr marL="12700" marR="12700" marT="12700" marB="0" anchor="ctr">
                      <a:solidFill>
                        <a:schemeClr val="bg1">
                          <a:lumMod val="95000"/>
                        </a:schemeClr>
                      </a:solidFill>
                    </a:tcPr>
                  </a:tc>
                </a:tr>
                <a:tr h="432137">
                  <a:tc>
                    <a:txBody>
                      <a:bodyPr/>
                      <a:lstStyle/>
                      <a:p>
                        <a:pPr algn="ctr" fontAlgn="ctr"/>
                        <a:r>
                          <a:rPr lang="en-US" altLang="ja-JP" sz="1600" u="none" strike="noStrike" dirty="0">
                            <a:effectLst/>
                          </a:rPr>
                          <a:t>3F</a:t>
                        </a:r>
                        <a:endParaRPr lang="en-US" altLang="ja-JP" sz="1600" b="0" i="0" u="none" strike="noStrike" dirty="0">
                          <a:solidFill>
                            <a:srgbClr val="000000"/>
                          </a:solidFill>
                          <a:effectLst/>
                          <a:latin typeface="ＭＳ Ｐゴシック"/>
                        </a:endParaRPr>
                      </a:p>
                    </a:txBody>
                    <a:tcPr marL="12700" marR="12700" marT="12700" marB="0" anchor="ctr">
                      <a:solidFill>
                        <a:schemeClr val="bg1">
                          <a:lumMod val="95000"/>
                        </a:schemeClr>
                      </a:solidFill>
                    </a:tcPr>
                  </a:tc>
                  <a:tc>
                    <a:txBody>
                      <a:bodyPr/>
                      <a:lstStyle/>
                      <a:p>
                        <a:pPr algn="ctr" fontAlgn="ctr"/>
                        <a:r>
                          <a:rPr lang="en-US" altLang="ja-JP" sz="1600" u="none" strike="noStrike" dirty="0" smtClean="0">
                            <a:effectLst/>
                          </a:rPr>
                          <a:t>3</a:t>
                        </a:r>
                        <a:endParaRPr lang="en-US" altLang="ja-JP" sz="1600" b="0" i="0" u="none" strike="noStrike" dirty="0">
                          <a:solidFill>
                            <a:srgbClr val="000000"/>
                          </a:solidFill>
                          <a:effectLst/>
                          <a:latin typeface="+mj-lt"/>
                        </a:endParaRPr>
                      </a:p>
                    </a:txBody>
                    <a:tcPr marL="12700" marR="12700" marT="12700" marB="0" anchor="ctr"/>
                  </a:tc>
                  <a:tc>
                    <a:txBody>
                      <a:bodyPr/>
                      <a:lstStyle/>
                      <a:p>
                        <a:pPr algn="ctr" fontAlgn="ctr"/>
                        <a:r>
                          <a:rPr lang="en-US" altLang="ja-JP" sz="1800" u="none" strike="noStrike" dirty="0">
                            <a:effectLst/>
                          </a:rPr>
                          <a:t>0</a:t>
                        </a:r>
                        <a:endParaRPr lang="en-US" altLang="ja-JP" sz="1800" b="0" i="0" u="none" strike="noStrike" dirty="0">
                          <a:solidFill>
                            <a:srgbClr val="000000"/>
                          </a:solidFill>
                          <a:effectLst/>
                          <a:latin typeface="ＭＳ Ｐゴシック"/>
                        </a:endParaRPr>
                      </a:p>
                    </a:txBody>
                    <a:tcPr marL="12700" marR="12700" marT="12700" marB="0" anchor="ctr"/>
                  </a:tc>
                  <a:tc>
                    <a:txBody>
                      <a:bodyPr/>
                      <a:lstStyle/>
                      <a:p>
                        <a:pPr algn="ctr" fontAlgn="ctr"/>
                        <a:r>
                          <a:rPr lang="en-US" altLang="ja-JP" sz="1800" u="none" strike="noStrike" dirty="0">
                            <a:effectLst/>
                          </a:rPr>
                          <a:t>0</a:t>
                        </a:r>
                        <a:endParaRPr lang="en-US" altLang="ja-JP" sz="1800" b="0" i="0" u="none" strike="noStrike" dirty="0">
                          <a:solidFill>
                            <a:srgbClr val="000000"/>
                          </a:solidFill>
                          <a:effectLst/>
                          <a:latin typeface="ＭＳ Ｐゴシック"/>
                        </a:endParaRPr>
                      </a:p>
                    </a:txBody>
                    <a:tcPr marL="12700" marR="12700" marT="12700" marB="0" anchor="ctr"/>
                  </a:tc>
                  <a:tc>
                    <a:txBody>
                      <a:bodyPr/>
                      <a:lstStyle/>
                      <a:p>
                        <a:pPr algn="ctr" fontAlgn="ctr"/>
                        <a:r>
                          <a:rPr lang="en-US" altLang="ja-JP" sz="1800" u="none" strike="noStrike" dirty="0">
                            <a:effectLst/>
                          </a:rPr>
                          <a:t>0</a:t>
                        </a:r>
                        <a:endParaRPr lang="en-US" altLang="ja-JP" sz="1800" b="0" i="0" u="none" strike="noStrike" dirty="0">
                          <a:solidFill>
                            <a:srgbClr val="000000"/>
                          </a:solidFill>
                          <a:effectLst/>
                          <a:latin typeface="ＭＳ Ｐゴシック"/>
                        </a:endParaRPr>
                      </a:p>
                    </a:txBody>
                    <a:tcPr marL="12700" marR="12700" marT="12700" marB="0" anchor="ctr"/>
                  </a:tc>
                  <a:tc>
                    <a:txBody>
                      <a:bodyPr/>
                      <a:lstStyle/>
                      <a:p>
                        <a:pPr algn="ctr" fontAlgn="ctr"/>
                        <a:r>
                          <a:rPr lang="en-US" altLang="ja-JP" sz="1800" u="none" strike="noStrike" dirty="0" smtClean="0">
                            <a:effectLst/>
                          </a:rPr>
                          <a:t>4</a:t>
                        </a:r>
                        <a:endParaRPr lang="en-US" altLang="ja-JP" sz="1800" b="0" i="0" u="none" strike="noStrike" dirty="0" smtClean="0">
                          <a:solidFill>
                            <a:schemeClr val="tx1"/>
                          </a:solidFill>
                          <a:effectLst/>
                          <a:latin typeface="+mn-lt"/>
                        </a:endParaRPr>
                      </a:p>
                    </a:txBody>
                    <a:tcPr marL="12700" marR="12700" marT="12700" marB="0" anchor="ctr"/>
                  </a:tc>
                  <a:tc>
                    <a:txBody>
                      <a:bodyPr/>
                      <a:lstStyle/>
                      <a:p>
                        <a:pPr algn="ctr" fontAlgn="ctr"/>
                        <a:r>
                          <a:rPr lang="en-US" altLang="ja-JP" sz="1800" u="none" strike="noStrike" dirty="0" smtClean="0">
                            <a:effectLst/>
                          </a:rPr>
                          <a:t>16</a:t>
                        </a:r>
                        <a:endParaRPr lang="en-US" altLang="ja-JP" sz="1800" b="0" i="0" u="none" strike="noStrike" dirty="0">
                          <a:solidFill>
                            <a:srgbClr val="000000"/>
                          </a:solidFill>
                          <a:effectLst/>
                          <a:latin typeface="ＭＳ Ｐゴシック"/>
                        </a:endParaRPr>
                      </a:p>
                    </a:txBody>
                    <a:tcPr marL="12700" marR="12700" marT="12700" marB="0" anchor="ctr"/>
                  </a:tc>
                </a:tr>
                <a:tr h="432137">
                  <a:tc>
                    <a:txBody>
                      <a:bodyPr/>
                      <a:lstStyle/>
                      <a:p>
                        <a:pPr algn="ctr" fontAlgn="ctr"/>
                        <a:r>
                          <a:rPr lang="en-US" altLang="ja-JP" sz="1600" u="none" strike="noStrike" dirty="0">
                            <a:effectLst/>
                          </a:rPr>
                          <a:t>2F</a:t>
                        </a:r>
                        <a:endParaRPr lang="en-US" altLang="ja-JP" sz="1600" b="0" i="0" u="none" strike="noStrike" dirty="0">
                          <a:solidFill>
                            <a:srgbClr val="000000"/>
                          </a:solidFill>
                          <a:effectLst/>
                          <a:latin typeface="ＭＳ Ｐゴシック"/>
                        </a:endParaRPr>
                      </a:p>
                    </a:txBody>
                    <a:tcPr marL="12700" marR="12700" marT="12700" marB="0" anchor="ctr">
                      <a:solidFill>
                        <a:schemeClr val="bg1">
                          <a:lumMod val="95000"/>
                        </a:schemeClr>
                      </a:solidFill>
                    </a:tcPr>
                  </a:tc>
                  <a:tc>
                    <a:txBody>
                      <a:bodyPr/>
                      <a:lstStyle/>
                      <a:p>
                        <a:pPr algn="ctr" fontAlgn="ctr"/>
                        <a:r>
                          <a:rPr lang="en-US" altLang="ja-JP" sz="1800" u="none" strike="noStrike" dirty="0">
                            <a:effectLst/>
                          </a:rPr>
                          <a:t>2</a:t>
                        </a:r>
                        <a:endParaRPr lang="en-US" altLang="ja-JP" sz="1800" b="0" i="0" u="none" strike="noStrike" dirty="0">
                          <a:solidFill>
                            <a:srgbClr val="000000"/>
                          </a:solidFill>
                          <a:effectLst/>
                          <a:latin typeface="ＭＳ Ｐゴシック"/>
                        </a:endParaRPr>
                      </a:p>
                    </a:txBody>
                    <a:tcPr marL="12700" marR="12700" marT="12700" marB="0" anchor="ctr"/>
                  </a:tc>
                  <a:tc>
                    <a:txBody>
                      <a:bodyPr/>
                      <a:lstStyle/>
                      <a:p>
                        <a:pPr algn="ctr" fontAlgn="ctr"/>
                        <a:r>
                          <a:rPr lang="en-US" altLang="ja-JP" sz="1800" u="none" strike="noStrike" dirty="0">
                            <a:effectLst/>
                          </a:rPr>
                          <a:t>5</a:t>
                        </a:r>
                        <a:endParaRPr lang="en-US" altLang="ja-JP" sz="1800" b="0" i="0" u="none" strike="noStrike" dirty="0">
                          <a:solidFill>
                            <a:srgbClr val="000000"/>
                          </a:solidFill>
                          <a:effectLst/>
                          <a:latin typeface="ＭＳ Ｐゴシック"/>
                        </a:endParaRPr>
                      </a:p>
                    </a:txBody>
                    <a:tcPr marL="12700" marR="12700" marT="12700" marB="0" anchor="ctr"/>
                  </a:tc>
                  <a:tc>
                    <a:txBody>
                      <a:bodyPr/>
                      <a:lstStyle/>
                      <a:p>
                        <a:pPr algn="ctr" fontAlgn="ctr"/>
                        <a:r>
                          <a:rPr lang="en-US" altLang="ja-JP" sz="1800" u="none" strike="noStrike" dirty="0">
                            <a:effectLst/>
                          </a:rPr>
                          <a:t>0</a:t>
                        </a:r>
                        <a:endParaRPr lang="en-US" altLang="ja-JP" sz="1800" b="0" i="0" u="none" strike="noStrike" dirty="0">
                          <a:solidFill>
                            <a:srgbClr val="000000"/>
                          </a:solidFill>
                          <a:effectLst/>
                          <a:latin typeface="ＭＳ Ｐゴシック"/>
                        </a:endParaRPr>
                      </a:p>
                    </a:txBody>
                    <a:tcPr marL="12700" marR="12700" marT="12700" marB="0" anchor="ctr"/>
                  </a:tc>
                  <a:tc>
                    <a:txBody>
                      <a:bodyPr/>
                      <a:lstStyle/>
                      <a:p>
                        <a:pPr algn="ctr" fontAlgn="ctr"/>
                        <a:r>
                          <a:rPr lang="en-US" altLang="ja-JP" sz="1800" u="none" strike="noStrike" dirty="0">
                            <a:effectLst/>
                          </a:rPr>
                          <a:t>0</a:t>
                        </a:r>
                        <a:endParaRPr lang="en-US" altLang="ja-JP" sz="1800" b="0" i="0" u="none" strike="noStrike" dirty="0">
                          <a:solidFill>
                            <a:srgbClr val="000000"/>
                          </a:solidFill>
                          <a:effectLst/>
                          <a:latin typeface="ＭＳ Ｐゴシック"/>
                        </a:endParaRPr>
                      </a:p>
                    </a:txBody>
                    <a:tcPr marL="12700" marR="12700" marT="12700" marB="0" anchor="ctr"/>
                  </a:tc>
                  <a:tc>
                    <a:txBody>
                      <a:bodyPr/>
                      <a:lstStyle/>
                      <a:p>
                        <a:pPr algn="ctr" fontAlgn="ctr"/>
                        <a:r>
                          <a:rPr lang="en-US" altLang="ja-JP" sz="1800" u="none" strike="noStrike" dirty="0">
                            <a:effectLst/>
                          </a:rPr>
                          <a:t>3</a:t>
                        </a:r>
                        <a:endParaRPr lang="en-US" altLang="ja-JP" sz="1800" b="0" i="0" u="none" strike="noStrike" dirty="0">
                          <a:solidFill>
                            <a:srgbClr val="000000"/>
                          </a:solidFill>
                          <a:effectLst/>
                          <a:latin typeface="ＭＳ Ｐゴシック"/>
                        </a:endParaRPr>
                      </a:p>
                    </a:txBody>
                    <a:tcPr marL="12700" marR="12700" marT="12700" marB="0" anchor="ctr"/>
                  </a:tc>
                  <a:tc>
                    <a:txBody>
                      <a:bodyPr/>
                      <a:lstStyle/>
                      <a:p>
                        <a:pPr algn="ctr" fontAlgn="ctr"/>
                        <a:r>
                          <a:rPr lang="en-US" altLang="ja-JP" sz="1800" u="none" strike="noStrike" dirty="0" smtClean="0">
                            <a:effectLst/>
                          </a:rPr>
                          <a:t>11</a:t>
                        </a:r>
                        <a:endParaRPr lang="en-US" altLang="ja-JP" sz="1800" b="0" i="0" u="none" strike="noStrike" dirty="0">
                          <a:solidFill>
                            <a:srgbClr val="000000"/>
                          </a:solidFill>
                          <a:effectLst/>
                          <a:latin typeface="ＭＳ Ｐゴシック"/>
                        </a:endParaRPr>
                      </a:p>
                    </a:txBody>
                    <a:tcPr marL="12700" marR="12700" marT="12700" marB="0" anchor="ctr"/>
                  </a:tc>
                </a:tr>
                <a:tr h="432137">
                  <a:tc>
                    <a:txBody>
                      <a:bodyPr/>
                      <a:lstStyle/>
                      <a:p>
                        <a:pPr algn="ctr" fontAlgn="ctr"/>
                        <a:r>
                          <a:rPr lang="en-US" altLang="ja-JP" sz="1600" u="none" strike="noStrike" dirty="0">
                            <a:effectLst/>
                          </a:rPr>
                          <a:t>1F</a:t>
                        </a:r>
                        <a:endParaRPr lang="en-US" altLang="ja-JP" sz="1600" b="0" i="0" u="none" strike="noStrike" dirty="0">
                          <a:solidFill>
                            <a:srgbClr val="000000"/>
                          </a:solidFill>
                          <a:effectLst/>
                          <a:latin typeface="ＭＳ Ｐゴシック"/>
                        </a:endParaRPr>
                      </a:p>
                    </a:txBody>
                    <a:tcPr marL="12700" marR="12700" marT="12700" marB="0" anchor="ctr">
                      <a:solidFill>
                        <a:schemeClr val="bg1">
                          <a:lumMod val="95000"/>
                        </a:schemeClr>
                      </a:solidFill>
                    </a:tcPr>
                  </a:tc>
                  <a:tc>
                    <a:txBody>
                      <a:bodyPr/>
                      <a:lstStyle/>
                      <a:p>
                        <a:pPr algn="ctr" fontAlgn="ctr"/>
                        <a:r>
                          <a:rPr lang="en-US" altLang="ja-JP" sz="1800" u="none" strike="noStrike" dirty="0">
                            <a:effectLst/>
                          </a:rPr>
                          <a:t>1</a:t>
                        </a:r>
                        <a:endParaRPr lang="en-US" altLang="ja-JP" sz="1800" b="0" i="0" u="none" strike="noStrike" dirty="0">
                          <a:solidFill>
                            <a:srgbClr val="000000"/>
                          </a:solidFill>
                          <a:effectLst/>
                          <a:latin typeface="ＭＳ Ｐゴシック"/>
                        </a:endParaRPr>
                      </a:p>
                    </a:txBody>
                    <a:tcPr marL="12700" marR="12700" marT="12700" marB="0" anchor="ctr"/>
                  </a:tc>
                  <a:tc>
                    <a:txBody>
                      <a:bodyPr/>
                      <a:lstStyle/>
                      <a:p>
                        <a:pPr algn="ctr" fontAlgn="ctr"/>
                        <a:r>
                          <a:rPr lang="en-US" altLang="ja-JP" sz="1800" u="none" strike="noStrike" dirty="0">
                            <a:effectLst/>
                          </a:rPr>
                          <a:t>1</a:t>
                        </a:r>
                        <a:endParaRPr lang="en-US" altLang="ja-JP" sz="1800" b="0" i="0" u="none" strike="noStrike" dirty="0">
                          <a:solidFill>
                            <a:srgbClr val="000000"/>
                          </a:solidFill>
                          <a:effectLst/>
                          <a:latin typeface="ＭＳ Ｐゴシック"/>
                        </a:endParaRPr>
                      </a:p>
                    </a:txBody>
                    <a:tcPr marL="12700" marR="12700" marT="12700" marB="0" anchor="ctr"/>
                  </a:tc>
                  <a:tc>
                    <a:txBody>
                      <a:bodyPr/>
                      <a:lstStyle/>
                      <a:p>
                        <a:pPr algn="ctr" fontAlgn="ctr"/>
                        <a:r>
                          <a:rPr lang="en-US" altLang="ja-JP" sz="1800" u="none" strike="noStrike" dirty="0">
                            <a:effectLst/>
                          </a:rPr>
                          <a:t>4</a:t>
                        </a:r>
                        <a:endParaRPr lang="en-US" altLang="ja-JP" sz="1800" b="0" i="0" u="none" strike="noStrike" dirty="0">
                          <a:solidFill>
                            <a:srgbClr val="000000"/>
                          </a:solidFill>
                          <a:effectLst/>
                          <a:latin typeface="ＭＳ Ｐゴシック"/>
                        </a:endParaRPr>
                      </a:p>
                    </a:txBody>
                    <a:tcPr marL="12700" marR="12700" marT="12700" marB="0" anchor="ctr"/>
                  </a:tc>
                  <a:tc>
                    <a:txBody>
                      <a:bodyPr/>
                      <a:lstStyle/>
                      <a:p>
                        <a:pPr algn="ctr" fontAlgn="ctr"/>
                        <a:r>
                          <a:rPr lang="en-US" altLang="ja-JP" sz="1800" u="none" strike="noStrike" dirty="0">
                            <a:effectLst/>
                          </a:rPr>
                          <a:t>2</a:t>
                        </a:r>
                        <a:endParaRPr lang="en-US" altLang="ja-JP" sz="1800" b="0" i="0" u="none" strike="noStrike" dirty="0">
                          <a:solidFill>
                            <a:srgbClr val="000000"/>
                          </a:solidFill>
                          <a:effectLst/>
                          <a:latin typeface="ＭＳ Ｐゴシック"/>
                        </a:endParaRPr>
                      </a:p>
                    </a:txBody>
                    <a:tcPr marL="12700" marR="12700" marT="12700" marB="0" anchor="ctr"/>
                  </a:tc>
                  <a:tc>
                    <a:txBody>
                      <a:bodyPr/>
                      <a:lstStyle/>
                      <a:p>
                        <a:pPr algn="ctr" fontAlgn="ctr"/>
                        <a:r>
                          <a:rPr lang="en-US" altLang="ja-JP" sz="1800" u="none" strike="noStrike" dirty="0">
                            <a:effectLst/>
                          </a:rPr>
                          <a:t>7</a:t>
                        </a:r>
                        <a:endParaRPr lang="en-US" altLang="ja-JP" sz="1800" b="0" i="0" u="none" strike="noStrike" dirty="0">
                          <a:solidFill>
                            <a:srgbClr val="000000"/>
                          </a:solidFill>
                          <a:effectLst/>
                          <a:latin typeface="ＭＳ Ｐゴシック"/>
                        </a:endParaRPr>
                      </a:p>
                    </a:txBody>
                    <a:tcPr marL="12700" marR="12700" marT="12700" marB="0" anchor="ctr"/>
                  </a:tc>
                  <a:tc>
                    <a:txBody>
                      <a:bodyPr/>
                      <a:lstStyle/>
                      <a:p>
                        <a:pPr algn="ctr" fontAlgn="ctr"/>
                        <a:r>
                          <a:rPr lang="en-US" altLang="ja-JP" sz="1800" u="none" strike="noStrike" dirty="0">
                            <a:effectLst/>
                          </a:rPr>
                          <a:t>4</a:t>
                        </a:r>
                        <a:endParaRPr lang="en-US" altLang="ja-JP" sz="1800" b="0" i="0" u="none" strike="noStrike" dirty="0">
                          <a:solidFill>
                            <a:srgbClr val="000000"/>
                          </a:solidFill>
                          <a:effectLst/>
                          <a:latin typeface="ＭＳ Ｐゴシック"/>
                        </a:endParaRPr>
                      </a:p>
                    </a:txBody>
                    <a:tcPr marL="12700" marR="12700" marT="12700" marB="0" anchor="ctr"/>
                  </a:tc>
                </a:tr>
              </a:tbl>
            </a:graphicData>
          </a:graphic>
        </p:graphicFrame>
        <p:sp>
          <p:nvSpPr>
            <p:cNvPr id="14" name="テキスト ボックス 13"/>
            <p:cNvSpPr txBox="1"/>
            <p:nvPr/>
          </p:nvSpPr>
          <p:spPr>
            <a:xfrm>
              <a:off x="3831757" y="5391164"/>
              <a:ext cx="2649252" cy="299894"/>
            </a:xfrm>
            <a:prstGeom prst="rect">
              <a:avLst/>
            </a:prstGeom>
            <a:noFill/>
          </p:spPr>
          <p:txBody>
            <a:bodyPr wrap="square" rtlCol="0">
              <a:spAutoFit/>
            </a:bodyPr>
            <a:lstStyle/>
            <a:p>
              <a:r>
                <a:rPr lang="en-US" altLang="ja-JP" sz="1100" dirty="0"/>
                <a:t>(</a:t>
              </a:r>
              <a:r>
                <a:rPr kumimoji="1" lang="en-US" altLang="ja-JP" sz="1100" dirty="0" smtClean="0"/>
                <a:t>2014.1.17 </a:t>
              </a:r>
              <a:r>
                <a:rPr kumimoji="1" lang="ja-JP" altLang="en-US" sz="1100" dirty="0" smtClean="0"/>
                <a:t>班員調べより作成</a:t>
              </a:r>
              <a:r>
                <a:rPr kumimoji="1" lang="en-US" altLang="ja-JP" sz="1100" dirty="0" smtClean="0"/>
                <a:t>)</a:t>
              </a:r>
              <a:endParaRPr kumimoji="1" lang="ja-JP" altLang="en-US" sz="1100" dirty="0"/>
            </a:p>
          </p:txBody>
        </p:sp>
      </p:grpSp>
      <p:grpSp>
        <p:nvGrpSpPr>
          <p:cNvPr id="9" name="グループ化 8"/>
          <p:cNvGrpSpPr/>
          <p:nvPr/>
        </p:nvGrpSpPr>
        <p:grpSpPr>
          <a:xfrm>
            <a:off x="6516216" y="1768883"/>
            <a:ext cx="2520280" cy="1516101"/>
            <a:chOff x="5724127" y="1031958"/>
            <a:chExt cx="3744417" cy="2325034"/>
          </a:xfrm>
        </p:grpSpPr>
        <p:sp>
          <p:nvSpPr>
            <p:cNvPr id="3" name="爆発 2 2"/>
            <p:cNvSpPr/>
            <p:nvPr/>
          </p:nvSpPr>
          <p:spPr>
            <a:xfrm>
              <a:off x="5724127" y="1031958"/>
              <a:ext cx="3744417" cy="2325034"/>
            </a:xfrm>
            <a:prstGeom prst="irregularSeal2">
              <a:avLst/>
            </a:prstGeom>
            <a:solidFill>
              <a:srgbClr val="FFFF00">
                <a:alpha val="90000"/>
              </a:srgb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dirty="0">
                <a:solidFill>
                  <a:srgbClr val="FF0000"/>
                </a:solidFill>
              </a:endParaRPr>
            </a:p>
          </p:txBody>
        </p:sp>
        <p:sp>
          <p:nvSpPr>
            <p:cNvPr id="2" name="テキスト ボックス 1"/>
            <p:cNvSpPr txBox="1"/>
            <p:nvPr/>
          </p:nvSpPr>
          <p:spPr>
            <a:xfrm>
              <a:off x="6406649" y="1741456"/>
              <a:ext cx="2232248" cy="1085587"/>
            </a:xfrm>
            <a:prstGeom prst="rect">
              <a:avLst/>
            </a:prstGeom>
            <a:noFill/>
          </p:spPr>
          <p:txBody>
            <a:bodyPr wrap="square" rtlCol="0">
              <a:spAutoFit/>
            </a:bodyPr>
            <a:lstStyle/>
            <a:p>
              <a:pPr algn="ctr"/>
              <a:r>
                <a:rPr kumimoji="1" lang="ja-JP" altLang="en-US" sz="2000" dirty="0" smtClean="0">
                  <a:solidFill>
                    <a:srgbClr val="FF0000"/>
                  </a:solidFill>
                </a:rPr>
                <a:t>空き店舗が</a:t>
              </a:r>
              <a:endParaRPr kumimoji="1" lang="en-US" altLang="ja-JP" sz="2000" dirty="0" smtClean="0">
                <a:solidFill>
                  <a:srgbClr val="FF0000"/>
                </a:solidFill>
              </a:endParaRPr>
            </a:p>
            <a:p>
              <a:pPr algn="ctr"/>
              <a:r>
                <a:rPr lang="ja-JP" altLang="en-US" sz="2000" dirty="0" smtClean="0">
                  <a:solidFill>
                    <a:srgbClr val="FF0000"/>
                  </a:solidFill>
                </a:rPr>
                <a:t>約半分</a:t>
              </a:r>
              <a:r>
                <a:rPr lang="en-US" altLang="ja-JP" sz="2000" dirty="0" smtClean="0">
                  <a:solidFill>
                    <a:srgbClr val="FF0000"/>
                  </a:solidFill>
                </a:rPr>
                <a:t>!!</a:t>
              </a:r>
              <a:endParaRPr kumimoji="1" lang="ja-JP" altLang="en-US" sz="2000" dirty="0">
                <a:solidFill>
                  <a:srgbClr val="FF0000"/>
                </a:solidFill>
              </a:endParaRPr>
            </a:p>
          </p:txBody>
        </p:sp>
      </p:grpSp>
      <p:sp>
        <p:nvSpPr>
          <p:cNvPr id="16" name="テキスト ボックス 15"/>
          <p:cNvSpPr txBox="1"/>
          <p:nvPr/>
        </p:nvSpPr>
        <p:spPr>
          <a:xfrm>
            <a:off x="323528" y="2276872"/>
            <a:ext cx="3384376" cy="461665"/>
          </a:xfrm>
          <a:prstGeom prst="rect">
            <a:avLst/>
          </a:prstGeom>
          <a:noFill/>
        </p:spPr>
        <p:txBody>
          <a:bodyPr wrap="square" rtlCol="0">
            <a:spAutoFit/>
          </a:bodyPr>
          <a:lstStyle/>
          <a:p>
            <a:r>
              <a:rPr kumimoji="1" lang="ja-JP" altLang="en-US" sz="2400" dirty="0" smtClean="0"/>
              <a:t>＜用途別店舗数調査＞</a:t>
            </a:r>
            <a:endParaRPr kumimoji="1" lang="ja-JP" altLang="en-US" dirty="0"/>
          </a:p>
        </p:txBody>
      </p:sp>
      <p:sp>
        <p:nvSpPr>
          <p:cNvPr id="12" name="スライド番号プレースホルダー 11"/>
          <p:cNvSpPr>
            <a:spLocks noGrp="1"/>
          </p:cNvSpPr>
          <p:nvPr>
            <p:ph type="sldNum" sz="quarter" idx="12"/>
          </p:nvPr>
        </p:nvSpPr>
        <p:spPr/>
        <p:txBody>
          <a:bodyPr/>
          <a:lstStyle/>
          <a:p>
            <a:fld id="{82F50B77-D61C-4CB8-9631-C68539A3EE92}" type="slidenum">
              <a:rPr kumimoji="1" lang="ja-JP" altLang="en-US" smtClean="0"/>
              <a:pPr/>
              <a:t>17</a:t>
            </a:fld>
            <a:endParaRPr kumimoji="1" lang="ja-JP" altLang="en-US"/>
          </a:p>
        </p:txBody>
      </p:sp>
      <p:sp>
        <p:nvSpPr>
          <p:cNvPr id="13" name="正方形/長方形 12"/>
          <p:cNvSpPr/>
          <p:nvPr/>
        </p:nvSpPr>
        <p:spPr>
          <a:xfrm>
            <a:off x="1758755" y="5949280"/>
            <a:ext cx="3173285" cy="743025"/>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2000" dirty="0" smtClean="0"/>
              <a:t>３階と２階半分の取り壊し</a:t>
            </a:r>
            <a:endParaRPr kumimoji="1" lang="ja-JP" altLang="en-US" sz="2000" dirty="0"/>
          </a:p>
        </p:txBody>
      </p:sp>
      <p:sp>
        <p:nvSpPr>
          <p:cNvPr id="18" name="正方形/長方形 17"/>
          <p:cNvSpPr/>
          <p:nvPr/>
        </p:nvSpPr>
        <p:spPr>
          <a:xfrm>
            <a:off x="5076056" y="5949279"/>
            <a:ext cx="2376264" cy="743025"/>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just"/>
            <a:r>
              <a:rPr kumimoji="1" lang="ja-JP" altLang="en-US" sz="2000" dirty="0" smtClean="0"/>
              <a:t>　建物のリフォーム</a:t>
            </a:r>
            <a:endParaRPr kumimoji="1" lang="ja-JP" altLang="en-US" sz="2000" dirty="0"/>
          </a:p>
        </p:txBody>
      </p:sp>
      <p:sp>
        <p:nvSpPr>
          <p:cNvPr id="19" name="屈折矢印 18"/>
          <p:cNvSpPr/>
          <p:nvPr/>
        </p:nvSpPr>
        <p:spPr>
          <a:xfrm rot="5400000">
            <a:off x="1018059" y="5974829"/>
            <a:ext cx="619800" cy="568704"/>
          </a:xfrm>
          <a:prstGeom prst="bentUpArrow">
            <a:avLst>
              <a:gd name="adj1" fmla="val 27483"/>
              <a:gd name="adj2" fmla="val 34308"/>
              <a:gd name="adj3" fmla="val 25000"/>
            </a:avLst>
          </a:prstGeom>
          <a:solidFill>
            <a:srgbClr val="C00000"/>
          </a:solidFill>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ja-JP" altLang="en-US">
              <a:ln w="0"/>
              <a:gradFill>
                <a:gsLst>
                  <a:gs pos="21000">
                    <a:srgbClr val="53575C"/>
                  </a:gs>
                  <a:gs pos="88000">
                    <a:srgbClr val="C5C7CA"/>
                  </a:gs>
                </a:gsLst>
                <a:lin ang="5400000"/>
              </a:gradFill>
            </a:endParaRPr>
          </a:p>
        </p:txBody>
      </p:sp>
    </p:spTree>
    <p:extLst>
      <p:ext uri="{BB962C8B-B14F-4D97-AF65-F5344CB8AC3E}">
        <p14:creationId xmlns:p14="http://schemas.microsoft.com/office/powerpoint/2010/main" val="3188492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26" presetClass="emph" presetSubtype="0" fill="hold" nodeType="withEffect">
                                  <p:stCondLst>
                                    <p:cond delay="0"/>
                                  </p:stCondLst>
                                  <p:childTnLst>
                                    <p:animEffect transition="out" filter="fade">
                                      <p:cBhvr>
                                        <p:cTn id="9" dur="500" tmFilter="0, 0; .2, .5; .8, .5; 1, 0"/>
                                        <p:tgtEl>
                                          <p:spTgt spid="9"/>
                                        </p:tgtEl>
                                      </p:cBhvr>
                                    </p:animEffect>
                                    <p:animScale>
                                      <p:cBhvr>
                                        <p:cTn id="10" dur="250" autoRev="1" fill="hold"/>
                                        <p:tgtEl>
                                          <p:spTgt spid="9"/>
                                        </p:tgtEl>
                                      </p:cBhvr>
                                      <p:by x="105000" y="105000"/>
                                    </p:animScale>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26" presetClass="emph" presetSubtype="0" fill="hold" grpId="1" nodeType="withEffect">
                                  <p:stCondLst>
                                    <p:cond delay="0"/>
                                  </p:stCondLst>
                                  <p:childTnLst>
                                    <p:animEffect transition="out" filter="fade">
                                      <p:cBhvr>
                                        <p:cTn id="20" dur="500" tmFilter="0, 0; .2, .5; .8, .5; 1, 0"/>
                                        <p:tgtEl>
                                          <p:spTgt spid="11"/>
                                        </p:tgtEl>
                                      </p:cBhvr>
                                    </p:animEffect>
                                    <p:animScale>
                                      <p:cBhvr>
                                        <p:cTn id="21" dur="250" autoRev="1" fill="hold"/>
                                        <p:tgtEl>
                                          <p:spTgt spid="11"/>
                                        </p:tgtEl>
                                      </p:cBhvr>
                                      <p:by x="105000" y="105000"/>
                                    </p:animScale>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childTnLst>
                          </p:cTn>
                        </p:par>
                        <p:par>
                          <p:cTn id="27" fill="hold">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1" grpId="1" animBg="1"/>
      <p:bldP spid="13" grpId="0" animBg="1"/>
      <p:bldP spid="18" grpId="0" animBg="1"/>
      <p:bldP spid="1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正方形/長方形 43"/>
          <p:cNvSpPr/>
          <p:nvPr/>
        </p:nvSpPr>
        <p:spPr>
          <a:xfrm>
            <a:off x="-1836712" y="5517232"/>
            <a:ext cx="2762745" cy="75795"/>
          </a:xfrm>
          <a:prstGeom prst="rect">
            <a:avLst/>
          </a:prstGeom>
          <a:solidFill>
            <a:srgbClr val="A64C0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p>
        </p:txBody>
      </p:sp>
      <p:sp>
        <p:nvSpPr>
          <p:cNvPr id="4" name="角丸四角形 3"/>
          <p:cNvSpPr/>
          <p:nvPr/>
        </p:nvSpPr>
        <p:spPr>
          <a:xfrm>
            <a:off x="179512" y="116632"/>
            <a:ext cx="3312368" cy="72008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dirty="0" smtClean="0"/>
              <a:t>中心市街地</a:t>
            </a:r>
            <a:endParaRPr kumimoji="1" lang="ja-JP" altLang="en-US" dirty="0"/>
          </a:p>
        </p:txBody>
      </p:sp>
      <p:sp>
        <p:nvSpPr>
          <p:cNvPr id="5" name="タイトル 4"/>
          <p:cNvSpPr>
            <a:spLocks noGrp="1"/>
          </p:cNvSpPr>
          <p:nvPr>
            <p:ph type="title"/>
          </p:nvPr>
        </p:nvSpPr>
        <p:spPr>
          <a:xfrm>
            <a:off x="3707904" y="-99392"/>
            <a:ext cx="4608512" cy="1143000"/>
          </a:xfrm>
        </p:spPr>
        <p:txBody>
          <a:bodyPr>
            <a:normAutofit/>
          </a:bodyPr>
          <a:lstStyle/>
          <a:p>
            <a:r>
              <a:rPr kumimoji="1" lang="ja-JP" altLang="en-US" dirty="0" smtClean="0"/>
              <a:t>モール</a:t>
            </a:r>
            <a:r>
              <a:rPr lang="en-US" altLang="ja-JP" dirty="0" smtClean="0"/>
              <a:t>505</a:t>
            </a:r>
            <a:r>
              <a:rPr lang="ja-JP" altLang="en-US" dirty="0" smtClean="0"/>
              <a:t>の改装</a:t>
            </a:r>
            <a:endParaRPr kumimoji="1" lang="ja-JP" altLang="en-US" dirty="0"/>
          </a:p>
        </p:txBody>
      </p:sp>
      <p:sp>
        <p:nvSpPr>
          <p:cNvPr id="7" name="正方形/長方形 6"/>
          <p:cNvSpPr/>
          <p:nvPr/>
        </p:nvSpPr>
        <p:spPr>
          <a:xfrm>
            <a:off x="5052016" y="4617905"/>
            <a:ext cx="1509767" cy="1000776"/>
          </a:xfrm>
          <a:prstGeom prst="rect">
            <a:avLst/>
          </a:prstGeom>
          <a:solidFill>
            <a:schemeClr val="accent6">
              <a:lumMod val="20000"/>
              <a:lumOff val="80000"/>
              <a:alpha val="74000"/>
            </a:schemeClr>
          </a:solidFill>
          <a:ln w="3175">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solidFill>
                <a:schemeClr val="tx1"/>
              </a:solidFill>
            </a:endParaRPr>
          </a:p>
        </p:txBody>
      </p:sp>
      <p:sp>
        <p:nvSpPr>
          <p:cNvPr id="8" name="正方形/長方形 7"/>
          <p:cNvSpPr/>
          <p:nvPr/>
        </p:nvSpPr>
        <p:spPr>
          <a:xfrm>
            <a:off x="6876256" y="5716182"/>
            <a:ext cx="1807693" cy="1008112"/>
          </a:xfrm>
          <a:prstGeom prst="rect">
            <a:avLst/>
          </a:prstGeom>
          <a:solidFill>
            <a:schemeClr val="accent6">
              <a:lumMod val="20000"/>
              <a:lumOff val="80000"/>
              <a:alpha val="74000"/>
            </a:schemeClr>
          </a:solidFill>
          <a:ln w="3175">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solidFill>
                <a:schemeClr val="tx1"/>
              </a:solidFill>
            </a:endParaRPr>
          </a:p>
        </p:txBody>
      </p:sp>
      <p:sp>
        <p:nvSpPr>
          <p:cNvPr id="9" name="正方形/長方形 8"/>
          <p:cNvSpPr/>
          <p:nvPr/>
        </p:nvSpPr>
        <p:spPr>
          <a:xfrm>
            <a:off x="3462137" y="5716978"/>
            <a:ext cx="1512168" cy="1008112"/>
          </a:xfrm>
          <a:prstGeom prst="rect">
            <a:avLst/>
          </a:prstGeom>
          <a:solidFill>
            <a:schemeClr val="accent6">
              <a:lumMod val="20000"/>
              <a:lumOff val="80000"/>
              <a:alpha val="74000"/>
            </a:schemeClr>
          </a:solidFill>
          <a:ln w="3175">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solidFill>
                <a:schemeClr val="tx1"/>
              </a:solidFill>
            </a:endParaRPr>
          </a:p>
        </p:txBody>
      </p:sp>
      <p:sp>
        <p:nvSpPr>
          <p:cNvPr id="10" name="正方形/長方形 9"/>
          <p:cNvSpPr/>
          <p:nvPr/>
        </p:nvSpPr>
        <p:spPr>
          <a:xfrm>
            <a:off x="1805952" y="5716978"/>
            <a:ext cx="1569917" cy="1008112"/>
          </a:xfrm>
          <a:prstGeom prst="rect">
            <a:avLst/>
          </a:prstGeom>
          <a:solidFill>
            <a:schemeClr val="accent6">
              <a:lumMod val="20000"/>
              <a:lumOff val="80000"/>
              <a:alpha val="74000"/>
            </a:schemeClr>
          </a:solidFill>
          <a:ln w="3175">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solidFill>
                <a:schemeClr val="tx1"/>
              </a:solidFill>
            </a:endParaRPr>
          </a:p>
        </p:txBody>
      </p:sp>
      <p:sp>
        <p:nvSpPr>
          <p:cNvPr id="11" name="正方形/長方形 10"/>
          <p:cNvSpPr/>
          <p:nvPr/>
        </p:nvSpPr>
        <p:spPr>
          <a:xfrm>
            <a:off x="77761" y="5716978"/>
            <a:ext cx="1656184" cy="1008112"/>
          </a:xfrm>
          <a:prstGeom prst="rect">
            <a:avLst/>
          </a:prstGeom>
          <a:solidFill>
            <a:schemeClr val="accent6">
              <a:lumMod val="20000"/>
              <a:lumOff val="80000"/>
              <a:alpha val="74000"/>
            </a:schemeClr>
          </a:solidFill>
          <a:ln w="3175">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solidFill>
                <a:schemeClr val="tx1"/>
              </a:solidFill>
            </a:endParaRPr>
          </a:p>
        </p:txBody>
      </p:sp>
      <p:sp>
        <p:nvSpPr>
          <p:cNvPr id="12" name="正方形/長方形 11"/>
          <p:cNvSpPr/>
          <p:nvPr/>
        </p:nvSpPr>
        <p:spPr>
          <a:xfrm>
            <a:off x="3462137" y="4610569"/>
            <a:ext cx="1512168" cy="1008112"/>
          </a:xfrm>
          <a:prstGeom prst="rect">
            <a:avLst/>
          </a:prstGeom>
          <a:solidFill>
            <a:schemeClr val="accent6">
              <a:lumMod val="20000"/>
              <a:lumOff val="80000"/>
              <a:alpha val="74000"/>
            </a:schemeClr>
          </a:solidFill>
          <a:ln w="3175">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dirty="0">
              <a:solidFill>
                <a:schemeClr val="tx1"/>
              </a:solidFill>
            </a:endParaRPr>
          </a:p>
        </p:txBody>
      </p:sp>
      <p:sp>
        <p:nvSpPr>
          <p:cNvPr id="13" name="正方形/長方形 12"/>
          <p:cNvSpPr/>
          <p:nvPr/>
        </p:nvSpPr>
        <p:spPr>
          <a:xfrm>
            <a:off x="1805952" y="4610569"/>
            <a:ext cx="1574617" cy="1008112"/>
          </a:xfrm>
          <a:prstGeom prst="rect">
            <a:avLst/>
          </a:prstGeom>
          <a:solidFill>
            <a:schemeClr val="accent6">
              <a:lumMod val="20000"/>
              <a:lumOff val="80000"/>
              <a:alpha val="74000"/>
            </a:schemeClr>
          </a:solidFill>
          <a:ln w="3175">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solidFill>
                <a:schemeClr val="tx1"/>
              </a:solidFill>
            </a:endParaRPr>
          </a:p>
        </p:txBody>
      </p:sp>
      <p:sp>
        <p:nvSpPr>
          <p:cNvPr id="14" name="正方形/長方形 13"/>
          <p:cNvSpPr/>
          <p:nvPr/>
        </p:nvSpPr>
        <p:spPr>
          <a:xfrm>
            <a:off x="6561783" y="5542886"/>
            <a:ext cx="2762745" cy="75795"/>
          </a:xfrm>
          <a:prstGeom prst="rect">
            <a:avLst/>
          </a:prstGeom>
          <a:solidFill>
            <a:srgbClr val="A64C0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p>
        </p:txBody>
      </p:sp>
      <p:pic>
        <p:nvPicPr>
          <p:cNvPr id="15" name="Picture 2" descr="http://www.misaki.rdy.jp/illust/kisetu/ivent/douai/clipart/303.gif"/>
          <p:cNvPicPr>
            <a:picLocks noChangeAspect="1" noChangeArrowheads="1"/>
          </p:cNvPicPr>
          <p:nvPr/>
        </p:nvPicPr>
        <p:blipFill>
          <a:blip r:embed="rId5" cstate="email">
            <a:extLst>
              <a:ext uri="{BEBA8EAE-BF5A-486C-A8C5-ECC9F3942E4B}">
                <a14:imgProps xmlns:a14="http://schemas.microsoft.com/office/drawing/2010/main">
                  <a14:imgLayer r:embed="rId6">
                    <a14:imgEffect>
                      <a14:backgroundRemoval t="4667" b="94667" l="667" r="100000">
                        <a14:foregroundMark x1="24000" y1="80667" x2="24000" y2="80667"/>
                        <a14:foregroundMark x1="22000" y1="58000" x2="22000" y2="58000"/>
                        <a14:foregroundMark x1="47333" y1="57333" x2="47333" y2="57333"/>
                        <a14:foregroundMark x1="48667" y1="56000" x2="48667" y2="56000"/>
                        <a14:foregroundMark x1="50000" y1="54667" x2="50000" y2="54667"/>
                        <a14:foregroundMark x1="50667" y1="54000" x2="50667" y2="54000"/>
                        <a14:foregroundMark x1="51333" y1="53333" x2="51333" y2="53333"/>
                        <a14:foregroundMark x1="52000" y1="52667" x2="52000" y2="52667"/>
                        <a14:foregroundMark x1="52000" y1="52667" x2="52000" y2="52667"/>
                        <a14:foregroundMark x1="53333" y1="51333" x2="53333" y2="51333"/>
                        <a14:foregroundMark x1="46667" y1="58000" x2="46667" y2="58000"/>
                        <a14:foregroundMark x1="45333" y1="59333" x2="45333" y2="59333"/>
                        <a14:foregroundMark x1="15333" y1="75333" x2="15333" y2="75333"/>
                        <a14:foregroundMark x1="16667" y1="75333" x2="16667" y2="75333"/>
                        <a14:foregroundMark x1="18667" y1="74667" x2="18667" y2="74667"/>
                        <a14:foregroundMark x1="20000" y1="74000" x2="20000" y2="74000"/>
                        <a14:foregroundMark x1="11333" y1="75333" x2="11333" y2="75333"/>
                        <a14:foregroundMark x1="21333" y1="73333" x2="21333" y2="73333"/>
                        <a14:foregroundMark x1="23333" y1="73333" x2="23333" y2="73333"/>
                        <a14:foregroundMark x1="24000" y1="71333" x2="24000" y2="71333"/>
                        <a14:foregroundMark x1="26000" y1="70667" x2="26000" y2="70667"/>
                        <a14:foregroundMark x1="27333" y1="70000" x2="27333" y2="70000"/>
                        <a14:foregroundMark x1="28667" y1="69333" x2="28667" y2="69333"/>
                        <a14:foregroundMark x1="30667" y1="68667" x2="30667" y2="68667"/>
                        <a14:foregroundMark x1="32000" y1="67333" x2="32000" y2="67333"/>
                        <a14:foregroundMark x1="36000" y1="66000" x2="36000" y2="66000"/>
                        <a14:foregroundMark x1="37333" y1="64000" x2="37333" y2="64000"/>
                        <a14:foregroundMark x1="38667" y1="63333" x2="38667" y2="63333"/>
                        <a14:foregroundMark x1="40667" y1="62000" x2="40667" y2="62000"/>
                        <a14:foregroundMark x1="41333" y1="61333" x2="41333" y2="61333"/>
                        <a14:foregroundMark x1="42667" y1="61333" x2="42667" y2="61333"/>
                        <a14:foregroundMark x1="44000" y1="60667" x2="44000" y2="60667"/>
                        <a14:foregroundMark x1="34000" y1="66000" x2="34000" y2="66000"/>
                        <a14:foregroundMark x1="32000" y1="68000" x2="32000" y2="68000"/>
                        <a14:backgroundMark x1="31333" y1="36667" x2="31333" y2="36667"/>
                        <a14:backgroundMark x1="28000" y1="73333" x2="28000" y2="73333"/>
                        <a14:backgroundMark x1="25333" y1="74000" x2="25333" y2="74000"/>
                        <a14:backgroundMark x1="20667" y1="74667" x2="20667" y2="74667"/>
                        <a14:backgroundMark x1="22667" y1="74000" x2="22667" y2="74000"/>
                        <a14:backgroundMark x1="18667" y1="73333" x2="18667" y2="73333"/>
                        <a14:backgroundMark x1="50667" y1="56667" x2="50667" y2="56667"/>
                        <a14:backgroundMark x1="51333" y1="55333" x2="51333" y2="55333"/>
                        <a14:backgroundMark x1="52667" y1="54667" x2="52667" y2="54667"/>
                        <a14:backgroundMark x1="53333" y1="53333" x2="53333" y2="53333"/>
                        <a14:backgroundMark x1="87333" y1="60667" x2="87333" y2="60667"/>
                      </a14:backgroundRemoval>
                    </a14:imgEffect>
                  </a14:imgLayer>
                </a14:imgProps>
              </a:ext>
              <a:ext uri="{28A0092B-C50C-407E-A947-70E740481C1C}">
                <a14:useLocalDpi xmlns:a14="http://schemas.microsoft.com/office/drawing/2010/main"/>
              </a:ext>
            </a:extLst>
          </a:blip>
          <a:srcRect/>
          <a:stretch>
            <a:fillRect/>
          </a:stretch>
        </p:blipFill>
        <p:spPr bwMode="auto">
          <a:xfrm>
            <a:off x="8299869" y="4889073"/>
            <a:ext cx="714375" cy="732215"/>
          </a:xfrm>
          <a:prstGeom prst="rect">
            <a:avLst/>
          </a:prstGeom>
          <a:noFill/>
          <a:extLst>
            <a:ext uri="{909E8E84-426E-40DD-AFC4-6F175D3DCCD1}">
              <a14:hiddenFill xmlns:a14="http://schemas.microsoft.com/office/drawing/2010/main">
                <a:solidFill>
                  <a:srgbClr val="FFFFFF"/>
                </a:solidFill>
              </a14:hiddenFill>
            </a:ext>
          </a:extLst>
        </p:spPr>
      </p:pic>
      <p:sp>
        <p:nvSpPr>
          <p:cNvPr id="16" name="テキスト ボックス 15"/>
          <p:cNvSpPr txBox="1"/>
          <p:nvPr/>
        </p:nvSpPr>
        <p:spPr>
          <a:xfrm>
            <a:off x="7572736" y="4492046"/>
            <a:ext cx="1571264" cy="400110"/>
          </a:xfrm>
          <a:prstGeom prst="rect">
            <a:avLst/>
          </a:prstGeom>
          <a:noFill/>
        </p:spPr>
        <p:txBody>
          <a:bodyPr wrap="none" rtlCol="0">
            <a:spAutoFit/>
          </a:bodyPr>
          <a:lstStyle/>
          <a:p>
            <a:r>
              <a:rPr kumimoji="1" lang="ja-JP" altLang="en-US" sz="2000" dirty="0" smtClean="0"/>
              <a:t>図書館・駅→</a:t>
            </a:r>
            <a:endParaRPr kumimoji="1" lang="ja-JP" altLang="en-US" sz="2000" dirty="0"/>
          </a:p>
        </p:txBody>
      </p:sp>
      <p:sp>
        <p:nvSpPr>
          <p:cNvPr id="17" name="正方形/長方形 16"/>
          <p:cNvSpPr/>
          <p:nvPr/>
        </p:nvSpPr>
        <p:spPr>
          <a:xfrm>
            <a:off x="5060573" y="5716978"/>
            <a:ext cx="1771680" cy="1008112"/>
          </a:xfrm>
          <a:prstGeom prst="rect">
            <a:avLst/>
          </a:prstGeom>
          <a:solidFill>
            <a:schemeClr val="accent6">
              <a:lumMod val="20000"/>
              <a:lumOff val="80000"/>
              <a:alpha val="74000"/>
            </a:schemeClr>
          </a:solidFill>
          <a:ln w="3175">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solidFill>
                <a:schemeClr val="tx1"/>
              </a:solidFill>
            </a:endParaRPr>
          </a:p>
        </p:txBody>
      </p:sp>
      <p:sp>
        <p:nvSpPr>
          <p:cNvPr id="18" name="正方形/長方形 17"/>
          <p:cNvSpPr/>
          <p:nvPr/>
        </p:nvSpPr>
        <p:spPr>
          <a:xfrm>
            <a:off x="5056294" y="4621573"/>
            <a:ext cx="1501210" cy="1000775"/>
          </a:xfrm>
          <a:prstGeom prst="rect">
            <a:avLst/>
          </a:prstGeom>
          <a:solidFill>
            <a:srgbClr val="FFC000">
              <a:alpha val="74000"/>
            </a:srgbClr>
          </a:solidFill>
          <a:ln w="28575">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託児所</a:t>
            </a:r>
            <a:endParaRPr kumimoji="1" lang="ja-JP" altLang="en-US" sz="2000" dirty="0">
              <a:solidFill>
                <a:schemeClr val="tx1"/>
              </a:solidFill>
            </a:endParaRPr>
          </a:p>
        </p:txBody>
      </p:sp>
      <p:sp>
        <p:nvSpPr>
          <p:cNvPr id="19" name="正方形/長方形 18"/>
          <p:cNvSpPr/>
          <p:nvPr/>
        </p:nvSpPr>
        <p:spPr>
          <a:xfrm>
            <a:off x="925349" y="4610569"/>
            <a:ext cx="808595" cy="1008112"/>
          </a:xfrm>
          <a:prstGeom prst="rect">
            <a:avLst/>
          </a:prstGeom>
          <a:solidFill>
            <a:schemeClr val="accent6">
              <a:lumMod val="20000"/>
              <a:lumOff val="80000"/>
              <a:alpha val="74000"/>
            </a:schemeClr>
          </a:solidFill>
          <a:ln w="3175">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solidFill>
                <a:schemeClr val="tx1"/>
              </a:solidFill>
            </a:endParaRPr>
          </a:p>
        </p:txBody>
      </p:sp>
      <p:sp>
        <p:nvSpPr>
          <p:cNvPr id="20" name="正方形/長方形 19"/>
          <p:cNvSpPr/>
          <p:nvPr/>
        </p:nvSpPr>
        <p:spPr>
          <a:xfrm>
            <a:off x="5917902" y="5724086"/>
            <a:ext cx="2808312" cy="1008341"/>
          </a:xfrm>
          <a:prstGeom prst="rect">
            <a:avLst/>
          </a:prstGeom>
          <a:solidFill>
            <a:srgbClr val="00B050">
              <a:alpha val="53000"/>
            </a:srgb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smtClean="0">
                <a:solidFill>
                  <a:schemeClr val="tx1"/>
                </a:solidFill>
              </a:rPr>
              <a:t>事務</a:t>
            </a:r>
            <a:r>
              <a:rPr lang="ja-JP" altLang="en-US" sz="2000" dirty="0">
                <a:solidFill>
                  <a:schemeClr val="tx1"/>
                </a:solidFill>
              </a:rPr>
              <a:t>所</a:t>
            </a:r>
            <a:endParaRPr kumimoji="1" lang="ja-JP" altLang="en-US" sz="2000" dirty="0">
              <a:solidFill>
                <a:schemeClr val="tx1"/>
              </a:solidFill>
            </a:endParaRPr>
          </a:p>
        </p:txBody>
      </p:sp>
      <p:sp>
        <p:nvSpPr>
          <p:cNvPr id="21" name="正方形/長方形 20"/>
          <p:cNvSpPr/>
          <p:nvPr/>
        </p:nvSpPr>
        <p:spPr>
          <a:xfrm>
            <a:off x="3469630" y="4626846"/>
            <a:ext cx="1512167" cy="2114522"/>
          </a:xfrm>
          <a:prstGeom prst="rect">
            <a:avLst/>
          </a:prstGeom>
          <a:solidFill>
            <a:srgbClr val="FF0000">
              <a:alpha val="69000"/>
            </a:srgb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飲食</a:t>
            </a:r>
            <a:endParaRPr kumimoji="1" lang="ja-JP" altLang="en-US" sz="2000" dirty="0">
              <a:solidFill>
                <a:schemeClr val="tx1"/>
              </a:solidFill>
            </a:endParaRPr>
          </a:p>
        </p:txBody>
      </p:sp>
      <p:sp>
        <p:nvSpPr>
          <p:cNvPr id="22" name="正方形/長方形 21"/>
          <p:cNvSpPr/>
          <p:nvPr/>
        </p:nvSpPr>
        <p:spPr>
          <a:xfrm>
            <a:off x="5068065" y="5724086"/>
            <a:ext cx="842345" cy="1008341"/>
          </a:xfrm>
          <a:prstGeom prst="rect">
            <a:avLst/>
          </a:prstGeom>
          <a:solidFill>
            <a:srgbClr val="FFFF00">
              <a:alpha val="69000"/>
            </a:srgb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雑貨</a:t>
            </a:r>
            <a:endParaRPr kumimoji="1" lang="ja-JP" altLang="en-US" sz="2000" dirty="0">
              <a:solidFill>
                <a:schemeClr val="tx1"/>
              </a:solidFill>
            </a:endParaRPr>
          </a:p>
        </p:txBody>
      </p:sp>
      <p:sp>
        <p:nvSpPr>
          <p:cNvPr id="23" name="正方形/長方形 22"/>
          <p:cNvSpPr/>
          <p:nvPr/>
        </p:nvSpPr>
        <p:spPr>
          <a:xfrm>
            <a:off x="1820661" y="4605678"/>
            <a:ext cx="1544867" cy="1013003"/>
          </a:xfrm>
          <a:prstGeom prst="rect">
            <a:avLst/>
          </a:prstGeom>
          <a:solidFill>
            <a:srgbClr val="0070C0">
              <a:alpha val="69000"/>
            </a:srgb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勉強</a:t>
            </a:r>
            <a:endParaRPr kumimoji="1" lang="en-US" altLang="ja-JP" sz="2000" dirty="0" smtClean="0">
              <a:solidFill>
                <a:schemeClr val="tx1"/>
              </a:solidFill>
            </a:endParaRPr>
          </a:p>
          <a:p>
            <a:pPr algn="ctr"/>
            <a:r>
              <a:rPr kumimoji="1" lang="ja-JP" altLang="en-US" sz="2000" dirty="0" smtClean="0">
                <a:solidFill>
                  <a:schemeClr val="tx1"/>
                </a:solidFill>
              </a:rPr>
              <a:t>スペース</a:t>
            </a:r>
            <a:endParaRPr kumimoji="1" lang="ja-JP" altLang="en-US" sz="2000" dirty="0">
              <a:solidFill>
                <a:schemeClr val="tx1"/>
              </a:solidFill>
            </a:endParaRPr>
          </a:p>
        </p:txBody>
      </p:sp>
      <p:sp>
        <p:nvSpPr>
          <p:cNvPr id="24" name="正方形/長方形 23"/>
          <p:cNvSpPr/>
          <p:nvPr/>
        </p:nvSpPr>
        <p:spPr>
          <a:xfrm>
            <a:off x="1813444" y="5729281"/>
            <a:ext cx="1574356" cy="1012087"/>
          </a:xfrm>
          <a:prstGeom prst="rect">
            <a:avLst/>
          </a:prstGeom>
          <a:solidFill>
            <a:srgbClr val="00B0F0">
              <a:alpha val="69000"/>
            </a:srgb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服</a:t>
            </a:r>
            <a:endParaRPr kumimoji="1" lang="ja-JP" altLang="en-US" sz="2000" dirty="0">
              <a:solidFill>
                <a:schemeClr val="tx1"/>
              </a:solidFill>
            </a:endParaRPr>
          </a:p>
        </p:txBody>
      </p:sp>
      <p:sp>
        <p:nvSpPr>
          <p:cNvPr id="25" name="正方形/長方形 24"/>
          <p:cNvSpPr/>
          <p:nvPr/>
        </p:nvSpPr>
        <p:spPr>
          <a:xfrm>
            <a:off x="77761" y="5733255"/>
            <a:ext cx="1659038" cy="999172"/>
          </a:xfrm>
          <a:prstGeom prst="rect">
            <a:avLst/>
          </a:prstGeom>
          <a:solidFill>
            <a:srgbClr val="7030A0">
              <a:alpha val="69000"/>
            </a:srgb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その他</a:t>
            </a:r>
            <a:endParaRPr kumimoji="1" lang="ja-JP" altLang="en-US" sz="2000" dirty="0">
              <a:solidFill>
                <a:schemeClr val="tx1"/>
              </a:solidFill>
            </a:endParaRPr>
          </a:p>
        </p:txBody>
      </p:sp>
      <p:sp>
        <p:nvSpPr>
          <p:cNvPr id="26" name="正方形/長方形 25"/>
          <p:cNvSpPr/>
          <p:nvPr/>
        </p:nvSpPr>
        <p:spPr>
          <a:xfrm>
            <a:off x="936751" y="4617905"/>
            <a:ext cx="782933" cy="1008113"/>
          </a:xfrm>
          <a:prstGeom prst="rect">
            <a:avLst/>
          </a:prstGeom>
          <a:solidFill>
            <a:srgbClr val="7030A0">
              <a:alpha val="69000"/>
            </a:srgb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smtClean="0">
                <a:solidFill>
                  <a:schemeClr val="tx1"/>
                </a:solidFill>
              </a:rPr>
              <a:t>その他</a:t>
            </a:r>
            <a:endParaRPr kumimoji="1" lang="ja-JP" altLang="en-US" sz="1600" dirty="0">
              <a:solidFill>
                <a:schemeClr val="tx1"/>
              </a:solidFill>
            </a:endParaRPr>
          </a:p>
        </p:txBody>
      </p:sp>
      <p:sp>
        <p:nvSpPr>
          <p:cNvPr id="29" name="角丸四角形吹き出し 28"/>
          <p:cNvSpPr/>
          <p:nvPr/>
        </p:nvSpPr>
        <p:spPr>
          <a:xfrm>
            <a:off x="105767" y="3368549"/>
            <a:ext cx="2594026" cy="1140571"/>
          </a:xfrm>
          <a:prstGeom prst="wedgeRoundRectCallout">
            <a:avLst>
              <a:gd name="adj1" fmla="val 35297"/>
              <a:gd name="adj2" fmla="val 73485"/>
              <a:gd name="adj3" fmla="val 16667"/>
            </a:avLst>
          </a:prstGeom>
          <a:ln w="19050">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dirty="0" smtClean="0"/>
              <a:t>帰り道に気軽に寄れる</a:t>
            </a:r>
            <a:endParaRPr lang="en-US" altLang="ja-JP" dirty="0"/>
          </a:p>
          <a:p>
            <a:pPr algn="ctr"/>
            <a:r>
              <a:rPr kumimoji="1" lang="ja-JP" altLang="en-US" dirty="0" smtClean="0"/>
              <a:t>（飲食可能な）</a:t>
            </a:r>
            <a:endParaRPr kumimoji="1" lang="en-US" altLang="ja-JP" dirty="0" smtClean="0"/>
          </a:p>
          <a:p>
            <a:pPr algn="ctr"/>
            <a:r>
              <a:rPr lang="ja-JP" altLang="en-US" dirty="0"/>
              <a:t>中高</a:t>
            </a:r>
            <a:r>
              <a:rPr lang="ja-JP" altLang="en-US" dirty="0" smtClean="0"/>
              <a:t>生の勉強場所</a:t>
            </a:r>
            <a:endParaRPr kumimoji="1" lang="ja-JP" altLang="en-US" dirty="0"/>
          </a:p>
        </p:txBody>
      </p:sp>
      <p:sp>
        <p:nvSpPr>
          <p:cNvPr id="30" name="角丸四角形吹き出し 29"/>
          <p:cNvSpPr/>
          <p:nvPr/>
        </p:nvSpPr>
        <p:spPr>
          <a:xfrm>
            <a:off x="2938067" y="3746753"/>
            <a:ext cx="2065981" cy="762367"/>
          </a:xfrm>
          <a:prstGeom prst="wedgeRoundRectCallout">
            <a:avLst>
              <a:gd name="adj1" fmla="val 67849"/>
              <a:gd name="adj2" fmla="val 77700"/>
              <a:gd name="adj3" fmla="val 16667"/>
            </a:avLst>
          </a:prstGeom>
          <a:ln w="19050">
            <a:prstDash val="sysDash"/>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dirty="0" smtClean="0"/>
              <a:t>働く女性のための</a:t>
            </a:r>
            <a:endParaRPr kumimoji="1" lang="en-US" altLang="ja-JP" dirty="0" smtClean="0"/>
          </a:p>
          <a:p>
            <a:pPr algn="ctr"/>
            <a:r>
              <a:rPr lang="ja-JP" altLang="en-US" dirty="0" smtClean="0"/>
              <a:t>駅前</a:t>
            </a:r>
            <a:r>
              <a:rPr lang="ja-JP" altLang="en-US" dirty="0"/>
              <a:t>託児所</a:t>
            </a:r>
            <a:endParaRPr kumimoji="1" lang="ja-JP" altLang="en-US" dirty="0"/>
          </a:p>
        </p:txBody>
      </p:sp>
      <p:sp>
        <p:nvSpPr>
          <p:cNvPr id="31" name="角丸四角形吹き出し 30"/>
          <p:cNvSpPr/>
          <p:nvPr/>
        </p:nvSpPr>
        <p:spPr>
          <a:xfrm>
            <a:off x="5225356" y="3878122"/>
            <a:ext cx="2664296" cy="630998"/>
          </a:xfrm>
          <a:prstGeom prst="wedgeRoundRectCallout">
            <a:avLst>
              <a:gd name="adj1" fmla="val 30310"/>
              <a:gd name="adj2" fmla="val 104296"/>
              <a:gd name="adj3" fmla="val 16667"/>
            </a:avLst>
          </a:prstGeom>
          <a:noFill/>
          <a:ln w="19050">
            <a:solidFill>
              <a:srgbClr val="A64C0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chemeClr val="tx1"/>
                </a:solidFill>
              </a:rPr>
              <a:t>ペデで図書館・駅と連結</a:t>
            </a:r>
            <a:endParaRPr kumimoji="1" lang="ja-JP" altLang="en-US" dirty="0">
              <a:solidFill>
                <a:schemeClr val="tx1"/>
              </a:solidFill>
            </a:endParaRPr>
          </a:p>
        </p:txBody>
      </p:sp>
      <p:grpSp>
        <p:nvGrpSpPr>
          <p:cNvPr id="3" name="グループ化 2"/>
          <p:cNvGrpSpPr/>
          <p:nvPr/>
        </p:nvGrpSpPr>
        <p:grpSpPr>
          <a:xfrm>
            <a:off x="542057" y="5938729"/>
            <a:ext cx="8022633" cy="619303"/>
            <a:chOff x="542057" y="3939579"/>
            <a:chExt cx="8022633" cy="619303"/>
          </a:xfrm>
        </p:grpSpPr>
        <p:sp>
          <p:nvSpPr>
            <p:cNvPr id="2" name="テキスト ボックス 1"/>
            <p:cNvSpPr txBox="1"/>
            <p:nvPr/>
          </p:nvSpPr>
          <p:spPr>
            <a:xfrm>
              <a:off x="7412562" y="3939579"/>
              <a:ext cx="1152128" cy="584775"/>
            </a:xfrm>
            <a:prstGeom prst="rect">
              <a:avLst/>
            </a:prstGeom>
            <a:noFill/>
          </p:spPr>
          <p:txBody>
            <a:bodyPr wrap="square" rtlCol="0">
              <a:spAutoFit/>
            </a:bodyPr>
            <a:lstStyle/>
            <a:p>
              <a:r>
                <a:rPr kumimoji="1" lang="ja-JP" altLang="en-US" sz="3200" dirty="0" smtClean="0"/>
                <a:t>１</a:t>
              </a:r>
              <a:r>
                <a:rPr kumimoji="1" lang="en-US" altLang="ja-JP" sz="3200" dirty="0" smtClean="0"/>
                <a:t>F</a:t>
              </a:r>
              <a:endParaRPr kumimoji="1" lang="ja-JP" altLang="en-US" sz="3200" dirty="0"/>
            </a:p>
          </p:txBody>
        </p:sp>
        <p:sp>
          <p:nvSpPr>
            <p:cNvPr id="33" name="テキスト ボックス 32"/>
            <p:cNvSpPr txBox="1"/>
            <p:nvPr/>
          </p:nvSpPr>
          <p:spPr>
            <a:xfrm>
              <a:off x="542057" y="3973780"/>
              <a:ext cx="1152128" cy="584775"/>
            </a:xfrm>
            <a:prstGeom prst="rect">
              <a:avLst/>
            </a:prstGeom>
            <a:noFill/>
          </p:spPr>
          <p:txBody>
            <a:bodyPr wrap="square" rtlCol="0">
              <a:spAutoFit/>
            </a:bodyPr>
            <a:lstStyle/>
            <a:p>
              <a:r>
                <a:rPr kumimoji="1" lang="ja-JP" altLang="en-US" sz="3200" dirty="0" smtClean="0"/>
                <a:t>１</a:t>
              </a:r>
              <a:r>
                <a:rPr kumimoji="1" lang="en-US" altLang="ja-JP" sz="3200" dirty="0" smtClean="0"/>
                <a:t>F</a:t>
              </a:r>
              <a:endParaRPr kumimoji="1" lang="ja-JP" altLang="en-US" sz="3200" dirty="0"/>
            </a:p>
          </p:txBody>
        </p:sp>
        <p:sp>
          <p:nvSpPr>
            <p:cNvPr id="34" name="テキスト ボックス 33"/>
            <p:cNvSpPr txBox="1"/>
            <p:nvPr/>
          </p:nvSpPr>
          <p:spPr>
            <a:xfrm>
              <a:off x="2223741" y="3973780"/>
              <a:ext cx="1152128" cy="584775"/>
            </a:xfrm>
            <a:prstGeom prst="rect">
              <a:avLst/>
            </a:prstGeom>
            <a:noFill/>
          </p:spPr>
          <p:txBody>
            <a:bodyPr wrap="square" rtlCol="0">
              <a:spAutoFit/>
            </a:bodyPr>
            <a:lstStyle/>
            <a:p>
              <a:r>
                <a:rPr kumimoji="1" lang="ja-JP" altLang="en-US" sz="3200" dirty="0" smtClean="0"/>
                <a:t>１</a:t>
              </a:r>
              <a:r>
                <a:rPr kumimoji="1" lang="en-US" altLang="ja-JP" sz="3200" dirty="0" smtClean="0"/>
                <a:t>F</a:t>
              </a:r>
              <a:endParaRPr kumimoji="1" lang="ja-JP" altLang="en-US" sz="3200" dirty="0"/>
            </a:p>
          </p:txBody>
        </p:sp>
        <p:sp>
          <p:nvSpPr>
            <p:cNvPr id="35" name="テキスト ボックス 34"/>
            <p:cNvSpPr txBox="1"/>
            <p:nvPr/>
          </p:nvSpPr>
          <p:spPr>
            <a:xfrm>
              <a:off x="3850802" y="3974107"/>
              <a:ext cx="1152128" cy="584775"/>
            </a:xfrm>
            <a:prstGeom prst="rect">
              <a:avLst/>
            </a:prstGeom>
            <a:noFill/>
          </p:spPr>
          <p:txBody>
            <a:bodyPr wrap="square" rtlCol="0">
              <a:spAutoFit/>
            </a:bodyPr>
            <a:lstStyle/>
            <a:p>
              <a:r>
                <a:rPr kumimoji="1" lang="ja-JP" altLang="en-US" sz="3200" dirty="0" smtClean="0"/>
                <a:t>１</a:t>
              </a:r>
              <a:r>
                <a:rPr kumimoji="1" lang="en-US" altLang="ja-JP" sz="3200" dirty="0" smtClean="0"/>
                <a:t>F</a:t>
              </a:r>
              <a:endParaRPr kumimoji="1" lang="ja-JP" altLang="en-US" sz="3200" dirty="0"/>
            </a:p>
          </p:txBody>
        </p:sp>
        <p:sp>
          <p:nvSpPr>
            <p:cNvPr id="38" name="テキスト ボックス 37"/>
            <p:cNvSpPr txBox="1"/>
            <p:nvPr/>
          </p:nvSpPr>
          <p:spPr>
            <a:xfrm>
              <a:off x="5648374" y="3973780"/>
              <a:ext cx="1152128" cy="584775"/>
            </a:xfrm>
            <a:prstGeom prst="rect">
              <a:avLst/>
            </a:prstGeom>
            <a:noFill/>
          </p:spPr>
          <p:txBody>
            <a:bodyPr wrap="square" rtlCol="0">
              <a:spAutoFit/>
            </a:bodyPr>
            <a:lstStyle/>
            <a:p>
              <a:r>
                <a:rPr kumimoji="1" lang="ja-JP" altLang="en-US" sz="3200" dirty="0" smtClean="0"/>
                <a:t>１</a:t>
              </a:r>
              <a:r>
                <a:rPr kumimoji="1" lang="en-US" altLang="ja-JP" sz="3200" dirty="0" smtClean="0"/>
                <a:t>F</a:t>
              </a:r>
              <a:endParaRPr kumimoji="1" lang="ja-JP" altLang="en-US" sz="3200" dirty="0"/>
            </a:p>
          </p:txBody>
        </p:sp>
      </p:grpSp>
      <p:grpSp>
        <p:nvGrpSpPr>
          <p:cNvPr id="27" name="グループ化 26"/>
          <p:cNvGrpSpPr/>
          <p:nvPr/>
        </p:nvGrpSpPr>
        <p:grpSpPr>
          <a:xfrm>
            <a:off x="981516" y="4819377"/>
            <a:ext cx="5640866" cy="633243"/>
            <a:chOff x="981516" y="2820227"/>
            <a:chExt cx="5640866" cy="633243"/>
          </a:xfrm>
        </p:grpSpPr>
        <p:sp>
          <p:nvSpPr>
            <p:cNvPr id="39" name="テキスト ボックス 38"/>
            <p:cNvSpPr txBox="1"/>
            <p:nvPr/>
          </p:nvSpPr>
          <p:spPr>
            <a:xfrm>
              <a:off x="981516" y="2868695"/>
              <a:ext cx="1152128" cy="584775"/>
            </a:xfrm>
            <a:prstGeom prst="rect">
              <a:avLst/>
            </a:prstGeom>
            <a:noFill/>
          </p:spPr>
          <p:txBody>
            <a:bodyPr wrap="square" rtlCol="0">
              <a:spAutoFit/>
            </a:bodyPr>
            <a:lstStyle/>
            <a:p>
              <a:r>
                <a:rPr lang="ja-JP" altLang="en-US" sz="3200" dirty="0" smtClean="0"/>
                <a:t>２</a:t>
              </a:r>
              <a:r>
                <a:rPr kumimoji="1" lang="en-US" altLang="ja-JP" sz="3200" dirty="0" smtClean="0"/>
                <a:t>F</a:t>
              </a:r>
              <a:endParaRPr kumimoji="1" lang="ja-JP" altLang="en-US" sz="3200" dirty="0"/>
            </a:p>
          </p:txBody>
        </p:sp>
        <p:sp>
          <p:nvSpPr>
            <p:cNvPr id="40" name="テキスト ボックス 39"/>
            <p:cNvSpPr txBox="1"/>
            <p:nvPr/>
          </p:nvSpPr>
          <p:spPr>
            <a:xfrm>
              <a:off x="2228020" y="2868695"/>
              <a:ext cx="1152128" cy="584775"/>
            </a:xfrm>
            <a:prstGeom prst="rect">
              <a:avLst/>
            </a:prstGeom>
            <a:noFill/>
          </p:spPr>
          <p:txBody>
            <a:bodyPr wrap="square" rtlCol="0">
              <a:spAutoFit/>
            </a:bodyPr>
            <a:lstStyle/>
            <a:p>
              <a:r>
                <a:rPr lang="ja-JP" altLang="en-US" sz="3200" dirty="0" smtClean="0"/>
                <a:t>２</a:t>
              </a:r>
              <a:r>
                <a:rPr kumimoji="1" lang="en-US" altLang="ja-JP" sz="3200" dirty="0" smtClean="0"/>
                <a:t>F</a:t>
              </a:r>
              <a:endParaRPr kumimoji="1" lang="ja-JP" altLang="en-US" sz="3200" dirty="0"/>
            </a:p>
          </p:txBody>
        </p:sp>
        <p:sp>
          <p:nvSpPr>
            <p:cNvPr id="41" name="テキスト ボックス 40"/>
            <p:cNvSpPr txBox="1"/>
            <p:nvPr/>
          </p:nvSpPr>
          <p:spPr>
            <a:xfrm>
              <a:off x="3949085" y="2868695"/>
              <a:ext cx="1152128" cy="584775"/>
            </a:xfrm>
            <a:prstGeom prst="rect">
              <a:avLst/>
            </a:prstGeom>
            <a:noFill/>
          </p:spPr>
          <p:txBody>
            <a:bodyPr wrap="square" rtlCol="0">
              <a:spAutoFit/>
            </a:bodyPr>
            <a:lstStyle/>
            <a:p>
              <a:r>
                <a:rPr lang="ja-JP" altLang="en-US" sz="3200" dirty="0" smtClean="0"/>
                <a:t>２</a:t>
              </a:r>
              <a:r>
                <a:rPr kumimoji="1" lang="en-US" altLang="ja-JP" sz="3200" dirty="0" smtClean="0"/>
                <a:t>F</a:t>
              </a:r>
              <a:endParaRPr kumimoji="1" lang="ja-JP" altLang="en-US" sz="3200" dirty="0"/>
            </a:p>
          </p:txBody>
        </p:sp>
        <p:sp>
          <p:nvSpPr>
            <p:cNvPr id="42" name="テキスト ボックス 41"/>
            <p:cNvSpPr txBox="1"/>
            <p:nvPr/>
          </p:nvSpPr>
          <p:spPr>
            <a:xfrm>
              <a:off x="5470254" y="2820227"/>
              <a:ext cx="1152128" cy="584775"/>
            </a:xfrm>
            <a:prstGeom prst="rect">
              <a:avLst/>
            </a:prstGeom>
            <a:noFill/>
          </p:spPr>
          <p:txBody>
            <a:bodyPr wrap="square" rtlCol="0">
              <a:spAutoFit/>
            </a:bodyPr>
            <a:lstStyle/>
            <a:p>
              <a:r>
                <a:rPr lang="ja-JP" altLang="en-US" sz="3200" dirty="0" smtClean="0"/>
                <a:t>２</a:t>
              </a:r>
              <a:r>
                <a:rPr kumimoji="1" lang="en-US" altLang="ja-JP" sz="3200" dirty="0" smtClean="0"/>
                <a:t>F</a:t>
              </a:r>
              <a:endParaRPr kumimoji="1" lang="ja-JP" altLang="en-US" sz="3200" dirty="0"/>
            </a:p>
          </p:txBody>
        </p:sp>
      </p:grpSp>
      <p:pic>
        <p:nvPicPr>
          <p:cNvPr id="6" name="モール505">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3840461" y="836712"/>
            <a:ext cx="4980011" cy="2801256"/>
          </a:xfrm>
          <a:prstGeom prst="rect">
            <a:avLst/>
          </a:prstGeom>
        </p:spPr>
      </p:pic>
      <p:grpSp>
        <p:nvGrpSpPr>
          <p:cNvPr id="43" name="グループ化 42"/>
          <p:cNvGrpSpPr/>
          <p:nvPr/>
        </p:nvGrpSpPr>
        <p:grpSpPr>
          <a:xfrm>
            <a:off x="11636" y="1187225"/>
            <a:ext cx="3384377" cy="2001962"/>
            <a:chOff x="11636" y="1187225"/>
            <a:chExt cx="3384377" cy="2001962"/>
          </a:xfrm>
        </p:grpSpPr>
        <p:sp>
          <p:nvSpPr>
            <p:cNvPr id="36" name="雲形吹き出し 35"/>
            <p:cNvSpPr/>
            <p:nvPr/>
          </p:nvSpPr>
          <p:spPr>
            <a:xfrm>
              <a:off x="11636" y="1187225"/>
              <a:ext cx="3384377" cy="2001962"/>
            </a:xfrm>
            <a:prstGeom prst="cloudCallout">
              <a:avLst>
                <a:gd name="adj1" fmla="val 65569"/>
                <a:gd name="adj2" fmla="val -20563"/>
              </a:avLst>
            </a:prstGeom>
            <a:solidFill>
              <a:srgbClr val="FFFFCC"/>
            </a:solidFill>
            <a:ln w="127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dirty="0">
                <a:solidFill>
                  <a:schemeClr val="tx1"/>
                </a:solidFill>
              </a:endParaRPr>
            </a:p>
          </p:txBody>
        </p:sp>
        <p:sp>
          <p:nvSpPr>
            <p:cNvPr id="37" name="テキスト ボックス 36"/>
            <p:cNvSpPr txBox="1"/>
            <p:nvPr/>
          </p:nvSpPr>
          <p:spPr>
            <a:xfrm>
              <a:off x="282449" y="1683625"/>
              <a:ext cx="2823471" cy="830997"/>
            </a:xfrm>
            <a:prstGeom prst="rect">
              <a:avLst/>
            </a:prstGeom>
            <a:noFill/>
          </p:spPr>
          <p:txBody>
            <a:bodyPr wrap="square" rtlCol="0">
              <a:spAutoFit/>
            </a:bodyPr>
            <a:lstStyle/>
            <a:p>
              <a:pPr algn="ctr"/>
              <a:r>
                <a:rPr lang="ja-JP" altLang="en-US" sz="2400" dirty="0"/>
                <a:t>モール</a:t>
              </a:r>
              <a:r>
                <a:rPr lang="en-US" altLang="ja-JP" sz="2400" dirty="0" smtClean="0"/>
                <a:t>505</a:t>
              </a:r>
              <a:r>
                <a:rPr lang="ja-JP" altLang="en-US" sz="2400" dirty="0" smtClean="0"/>
                <a:t>改装後の</a:t>
              </a:r>
              <a:endParaRPr lang="en-US" altLang="ja-JP" sz="2400" dirty="0"/>
            </a:p>
            <a:p>
              <a:pPr algn="ctr"/>
              <a:r>
                <a:rPr lang="ja-JP" altLang="en-US" sz="2400" dirty="0" smtClean="0"/>
                <a:t>イメージ動画</a:t>
              </a:r>
              <a:endParaRPr lang="ja-JP" altLang="en-US" sz="2400" dirty="0"/>
            </a:p>
          </p:txBody>
        </p:sp>
      </p:grpSp>
      <p:sp>
        <p:nvSpPr>
          <p:cNvPr id="28" name="スライド番号プレースホルダー 27"/>
          <p:cNvSpPr>
            <a:spLocks noGrp="1"/>
          </p:cNvSpPr>
          <p:nvPr>
            <p:ph type="sldNum" sz="quarter" idx="12"/>
          </p:nvPr>
        </p:nvSpPr>
        <p:spPr/>
        <p:txBody>
          <a:bodyPr/>
          <a:lstStyle/>
          <a:p>
            <a:fld id="{82F50B77-D61C-4CB8-9631-C68539A3EE92}" type="slidenum">
              <a:rPr kumimoji="1" lang="ja-JP" altLang="en-US" smtClean="0"/>
              <a:pPr/>
              <a:t>18</a:t>
            </a:fld>
            <a:endParaRPr kumimoji="1" lang="ja-JP" altLang="en-US"/>
          </a:p>
        </p:txBody>
      </p:sp>
    </p:spTree>
    <p:extLst>
      <p:ext uri="{BB962C8B-B14F-4D97-AF65-F5344CB8AC3E}">
        <p14:creationId xmlns:p14="http://schemas.microsoft.com/office/powerpoint/2010/main" val="2703714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27"/>
                                        </p:tgtEl>
                                        <p:attrNameLst>
                                          <p:attrName>style.visibility</p:attrName>
                                        </p:attrNameLst>
                                      </p:cBhvr>
                                      <p:to>
                                        <p:strVal val="hidden"/>
                                      </p:to>
                                    </p:set>
                                  </p:childTnLst>
                                </p:cTn>
                              </p:par>
                            </p:childTnLst>
                          </p:cTn>
                        </p:par>
                        <p:par>
                          <p:cTn id="9" fill="hold">
                            <p:stCondLst>
                              <p:cond delay="0"/>
                            </p:stCondLst>
                            <p:childTnLst>
                              <p:par>
                                <p:cTn id="10" presetID="10" presetClass="entr" presetSubtype="0"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fade">
                                      <p:cBhvr>
                                        <p:cTn id="4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9" restart="whenNotActive" fill="hold" evtFilter="cancelBubble" nodeType="interactiveSeq">
                <p:stCondLst>
                  <p:cond evt="onClick" delay="0">
                    <p:tgtEl>
                      <p:spTgt spid="6"/>
                    </p:tgtEl>
                  </p:cond>
                </p:stCondLst>
                <p:endSync evt="end" delay="0">
                  <p:rtn val="all"/>
                </p:endSync>
                <p:childTnLst>
                  <p:par>
                    <p:cTn id="50" fill="hold">
                      <p:stCondLst>
                        <p:cond delay="0"/>
                      </p:stCondLst>
                      <p:childTnLst>
                        <p:par>
                          <p:cTn id="51" fill="hold">
                            <p:stCondLst>
                              <p:cond delay="0"/>
                            </p:stCondLst>
                            <p:childTnLst>
                              <p:par>
                                <p:cTn id="52" presetID="2" presetClass="mediacall" presetSubtype="0" fill="hold" nodeType="clickEffect">
                                  <p:stCondLst>
                                    <p:cond delay="0"/>
                                  </p:stCondLst>
                                  <p:childTnLst>
                                    <p:cmd type="call" cmd="togglePause">
                                      <p:cBhvr>
                                        <p:cTn id="53" dur="1" fill="hold"/>
                                        <p:tgtEl>
                                          <p:spTgt spid="6"/>
                                        </p:tgtEl>
                                      </p:cBhvr>
                                    </p:cmd>
                                  </p:childTnLst>
                                </p:cTn>
                              </p:par>
                            </p:childTnLst>
                          </p:cTn>
                        </p:par>
                      </p:childTnLst>
                    </p:cTn>
                  </p:par>
                </p:childTnLst>
              </p:cTn>
              <p:nextCondLst>
                <p:cond evt="onClick" delay="0">
                  <p:tgtEl>
                    <p:spTgt spid="6"/>
                  </p:tgtEl>
                </p:cond>
              </p:nextCondLst>
            </p:seq>
            <p:video>
              <p:cMediaNode vol="80000">
                <p:cTn id="54" fill="hold" display="0">
                  <p:stCondLst>
                    <p:cond delay="indefinite"/>
                  </p:stCondLst>
                </p:cTn>
                <p:tgtEl>
                  <p:spTgt spid="6"/>
                </p:tgtEl>
              </p:cMediaNode>
            </p:video>
          </p:childTnLst>
        </p:cTn>
      </p:par>
    </p:tnLst>
    <p:bldLst>
      <p:bldP spid="18" grpId="0" animBg="1"/>
      <p:bldP spid="20" grpId="0" animBg="1"/>
      <p:bldP spid="21" grpId="0" animBg="1"/>
      <p:bldP spid="22" grpId="0" animBg="1"/>
      <p:bldP spid="23" grpId="0" animBg="1"/>
      <p:bldP spid="24" grpId="0" animBg="1"/>
      <p:bldP spid="25" grpId="0" animBg="1"/>
      <p:bldP spid="26" grpId="0" animBg="1"/>
      <p:bldP spid="29" grpId="0" animBg="1"/>
      <p:bldP spid="30" grpId="0" animBg="1"/>
      <p:bldP spid="3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 name="図 6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25308" y="1441239"/>
            <a:ext cx="1215037" cy="1215037"/>
          </a:xfrm>
          <a:prstGeom prst="rect">
            <a:avLst/>
          </a:prstGeom>
        </p:spPr>
      </p:pic>
      <p:grpSp>
        <p:nvGrpSpPr>
          <p:cNvPr id="73" name="グループ化 72"/>
          <p:cNvGrpSpPr/>
          <p:nvPr/>
        </p:nvGrpSpPr>
        <p:grpSpPr>
          <a:xfrm>
            <a:off x="181727" y="3284984"/>
            <a:ext cx="4246257" cy="3573016"/>
            <a:chOff x="181727" y="3284984"/>
            <a:chExt cx="4246257" cy="3573016"/>
          </a:xfrm>
        </p:grpSpPr>
        <p:pic>
          <p:nvPicPr>
            <p:cNvPr id="17" name="図 16" descr="スクリーンショット（2014-01-20 14.17.05）.png"/>
            <p:cNvPicPr>
              <a:picLocks noChangeAspect="1"/>
            </p:cNvPicPr>
            <p:nvPr/>
          </p:nvPicPr>
          <p:blipFill>
            <a:blip r:embed="rId4" cstate="email">
              <a:grayscl/>
              <a:extLst>
                <a:ext uri="{28A0092B-C50C-407E-A947-70E740481C1C}">
                  <a14:useLocalDpi xmlns:a14="http://schemas.microsoft.com/office/drawing/2010/main"/>
                </a:ext>
              </a:extLst>
            </a:blip>
            <a:stretch>
              <a:fillRect/>
            </a:stretch>
          </p:blipFill>
          <p:spPr>
            <a:xfrm>
              <a:off x="181727" y="3330836"/>
              <a:ext cx="4246257" cy="3482540"/>
            </a:xfrm>
            <a:prstGeom prst="rect">
              <a:avLst/>
            </a:prstGeom>
          </p:spPr>
        </p:pic>
        <p:sp>
          <p:nvSpPr>
            <p:cNvPr id="21" name="星 5 20"/>
            <p:cNvSpPr/>
            <p:nvPr/>
          </p:nvSpPr>
          <p:spPr>
            <a:xfrm>
              <a:off x="3275856" y="3995737"/>
              <a:ext cx="413108" cy="433608"/>
            </a:xfrm>
            <a:prstGeom prst="star5">
              <a:avLst/>
            </a:prstGeom>
            <a:solidFill>
              <a:srgbClr val="FFFF00"/>
            </a:solidFill>
            <a:ln>
              <a:solidFill>
                <a:srgbClr val="FF66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45" name="テキスト ボックス 44"/>
            <p:cNvSpPr txBox="1"/>
            <p:nvPr/>
          </p:nvSpPr>
          <p:spPr>
            <a:xfrm>
              <a:off x="1187624" y="6283164"/>
              <a:ext cx="1440160" cy="461665"/>
            </a:xfrm>
            <a:prstGeom prst="rect">
              <a:avLst/>
            </a:prstGeom>
            <a:noFill/>
          </p:spPr>
          <p:txBody>
            <a:bodyPr wrap="square" rtlCol="0">
              <a:spAutoFit/>
            </a:bodyPr>
            <a:lstStyle/>
            <a:p>
              <a:r>
                <a:rPr kumimoji="1" lang="ja-JP" altLang="en-US" sz="2400" b="1" dirty="0" smtClean="0"/>
                <a:t>土浦駅</a:t>
              </a:r>
              <a:endParaRPr kumimoji="1" lang="ja-JP" altLang="en-US" b="1" dirty="0"/>
            </a:p>
          </p:txBody>
        </p:sp>
        <p:cxnSp>
          <p:nvCxnSpPr>
            <p:cNvPr id="72" name="直線コネクタ 71"/>
            <p:cNvCxnSpPr/>
            <p:nvPr/>
          </p:nvCxnSpPr>
          <p:spPr>
            <a:xfrm flipH="1">
              <a:off x="611560" y="3284984"/>
              <a:ext cx="1512168" cy="3573016"/>
            </a:xfrm>
            <a:prstGeom prst="line">
              <a:avLst/>
            </a:prstGeom>
            <a:ln w="57150">
              <a:solidFill>
                <a:schemeClr val="tx1">
                  <a:lumMod val="65000"/>
                  <a:lumOff val="35000"/>
                </a:schemeClr>
              </a:solidFill>
              <a:prstDash val="dash"/>
            </a:ln>
          </p:spPr>
          <p:style>
            <a:lnRef idx="3">
              <a:schemeClr val="dk1"/>
            </a:lnRef>
            <a:fillRef idx="0">
              <a:schemeClr val="dk1"/>
            </a:fillRef>
            <a:effectRef idx="2">
              <a:schemeClr val="dk1"/>
            </a:effectRef>
            <a:fontRef idx="minor">
              <a:schemeClr val="tx1"/>
            </a:fontRef>
          </p:style>
        </p:cxnSp>
        <p:sp>
          <p:nvSpPr>
            <p:cNvPr id="20" name="フリーフォーム 19"/>
            <p:cNvSpPr/>
            <p:nvPr/>
          </p:nvSpPr>
          <p:spPr>
            <a:xfrm>
              <a:off x="574681" y="5576855"/>
              <a:ext cx="634954" cy="1124534"/>
            </a:xfrm>
            <a:custGeom>
              <a:avLst/>
              <a:gdLst>
                <a:gd name="connsiteX0" fmla="*/ 449759 w 634954"/>
                <a:gd name="connsiteY0" fmla="*/ 0 h 1124534"/>
                <a:gd name="connsiteX1" fmla="*/ 0 w 634954"/>
                <a:gd name="connsiteY1" fmla="*/ 1045155 h 1124534"/>
                <a:gd name="connsiteX2" fmla="*/ 198423 w 634954"/>
                <a:gd name="connsiteY2" fmla="*/ 1124534 h 1124534"/>
                <a:gd name="connsiteX3" fmla="*/ 634954 w 634954"/>
                <a:gd name="connsiteY3" fmla="*/ 79379 h 1124534"/>
                <a:gd name="connsiteX4" fmla="*/ 449759 w 634954"/>
                <a:gd name="connsiteY4" fmla="*/ 0 h 11245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4954" h="1124534">
                  <a:moveTo>
                    <a:pt x="449759" y="0"/>
                  </a:moveTo>
                  <a:lnTo>
                    <a:pt x="0" y="1045155"/>
                  </a:lnTo>
                  <a:lnTo>
                    <a:pt x="198423" y="1124534"/>
                  </a:lnTo>
                  <a:lnTo>
                    <a:pt x="634954" y="79379"/>
                  </a:lnTo>
                  <a:lnTo>
                    <a:pt x="449759" y="0"/>
                  </a:lnTo>
                  <a:close/>
                </a:path>
              </a:pathLst>
            </a:custGeom>
            <a:solidFill>
              <a:srgbClr val="00B05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2000" dirty="0">
                <a:solidFill>
                  <a:schemeClr val="tx1"/>
                </a:solidFill>
              </a:endParaRPr>
            </a:p>
          </p:txBody>
        </p:sp>
        <p:grpSp>
          <p:nvGrpSpPr>
            <p:cNvPr id="44" name="グループ化 43"/>
            <p:cNvGrpSpPr/>
            <p:nvPr/>
          </p:nvGrpSpPr>
          <p:grpSpPr>
            <a:xfrm>
              <a:off x="827584" y="6283164"/>
              <a:ext cx="1656184" cy="432048"/>
              <a:chOff x="755576" y="4509120"/>
              <a:chExt cx="1656184" cy="432048"/>
            </a:xfrm>
          </p:grpSpPr>
          <p:cxnSp>
            <p:nvCxnSpPr>
              <p:cNvPr id="41" name="直線コネクタ 40"/>
              <p:cNvCxnSpPr/>
              <p:nvPr/>
            </p:nvCxnSpPr>
            <p:spPr>
              <a:xfrm>
                <a:off x="755576" y="4509120"/>
                <a:ext cx="288032" cy="432048"/>
              </a:xfrm>
              <a:prstGeom prst="line">
                <a:avLst/>
              </a:prstGeom>
            </p:spPr>
            <p:style>
              <a:lnRef idx="2">
                <a:schemeClr val="accent3"/>
              </a:lnRef>
              <a:fillRef idx="0">
                <a:schemeClr val="accent3"/>
              </a:fillRef>
              <a:effectRef idx="1">
                <a:schemeClr val="accent3"/>
              </a:effectRef>
              <a:fontRef idx="minor">
                <a:schemeClr val="tx1"/>
              </a:fontRef>
            </p:style>
          </p:cxnSp>
          <p:cxnSp>
            <p:nvCxnSpPr>
              <p:cNvPr id="43" name="直線コネクタ 42"/>
              <p:cNvCxnSpPr/>
              <p:nvPr/>
            </p:nvCxnSpPr>
            <p:spPr>
              <a:xfrm>
                <a:off x="1043608" y="4941168"/>
                <a:ext cx="1368152" cy="0"/>
              </a:xfrm>
              <a:prstGeom prst="line">
                <a:avLst/>
              </a:prstGeom>
            </p:spPr>
            <p:style>
              <a:lnRef idx="2">
                <a:schemeClr val="accent3"/>
              </a:lnRef>
              <a:fillRef idx="0">
                <a:schemeClr val="accent3"/>
              </a:fillRef>
              <a:effectRef idx="1">
                <a:schemeClr val="accent3"/>
              </a:effectRef>
              <a:fontRef idx="minor">
                <a:schemeClr val="tx1"/>
              </a:fontRef>
            </p:style>
          </p:cxnSp>
        </p:grpSp>
        <p:sp>
          <p:nvSpPr>
            <p:cNvPr id="29" name="テキスト ボックス 28"/>
            <p:cNvSpPr txBox="1"/>
            <p:nvPr/>
          </p:nvSpPr>
          <p:spPr>
            <a:xfrm>
              <a:off x="1475656" y="3402844"/>
              <a:ext cx="2088232" cy="461665"/>
            </a:xfrm>
            <a:prstGeom prst="rect">
              <a:avLst/>
            </a:prstGeom>
            <a:noFill/>
          </p:spPr>
          <p:txBody>
            <a:bodyPr wrap="square" rtlCol="0">
              <a:spAutoFit/>
            </a:bodyPr>
            <a:lstStyle/>
            <a:p>
              <a:r>
                <a:rPr kumimoji="1" lang="ja-JP" altLang="en-US" sz="2400" b="1" dirty="0" smtClean="0"/>
                <a:t>ラクスマリーナ</a:t>
              </a:r>
              <a:endParaRPr kumimoji="1" lang="ja-JP" altLang="en-US" sz="2400" b="1" dirty="0"/>
            </a:p>
          </p:txBody>
        </p:sp>
        <p:cxnSp>
          <p:nvCxnSpPr>
            <p:cNvPr id="24" name="図形 23"/>
            <p:cNvCxnSpPr>
              <a:stCxn id="21" idx="0"/>
            </p:cNvCxnSpPr>
            <p:nvPr/>
          </p:nvCxnSpPr>
          <p:spPr>
            <a:xfrm rot="16200000" flipV="1">
              <a:off x="2326603" y="2839930"/>
              <a:ext cx="160845" cy="2150770"/>
            </a:xfrm>
            <a:prstGeom prst="bentConnector2">
              <a:avLst/>
            </a:prstGeom>
          </p:spPr>
          <p:style>
            <a:lnRef idx="2">
              <a:schemeClr val="accent6"/>
            </a:lnRef>
            <a:fillRef idx="0">
              <a:schemeClr val="accent6"/>
            </a:fillRef>
            <a:effectRef idx="1">
              <a:schemeClr val="accent6"/>
            </a:effectRef>
            <a:fontRef idx="minor">
              <a:schemeClr val="tx1"/>
            </a:fontRef>
          </p:style>
        </p:cxnSp>
      </p:grpSp>
      <p:sp>
        <p:nvSpPr>
          <p:cNvPr id="5" name="タイトル 4"/>
          <p:cNvSpPr>
            <a:spLocks noGrp="1"/>
          </p:cNvSpPr>
          <p:nvPr>
            <p:ph type="title"/>
          </p:nvPr>
        </p:nvSpPr>
        <p:spPr>
          <a:xfrm>
            <a:off x="3707904" y="8574"/>
            <a:ext cx="5256584" cy="1143000"/>
          </a:xfrm>
        </p:spPr>
        <p:txBody>
          <a:bodyPr>
            <a:normAutofit fontScale="90000"/>
          </a:bodyPr>
          <a:lstStyle/>
          <a:p>
            <a:r>
              <a:rPr lang="ja-JP" altLang="en-US" dirty="0" smtClean="0"/>
              <a:t>土浦ファクトリーの新設</a:t>
            </a:r>
            <a:endParaRPr kumimoji="1" lang="ja-JP" altLang="en-US" dirty="0"/>
          </a:p>
        </p:txBody>
      </p:sp>
      <p:sp>
        <p:nvSpPr>
          <p:cNvPr id="4" name="角丸四角形 3"/>
          <p:cNvSpPr/>
          <p:nvPr/>
        </p:nvSpPr>
        <p:spPr>
          <a:xfrm>
            <a:off x="179512" y="116632"/>
            <a:ext cx="3312368" cy="72008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dirty="0" smtClean="0"/>
              <a:t>中心市街地</a:t>
            </a:r>
            <a:endParaRPr kumimoji="1" lang="ja-JP" altLang="en-US" dirty="0"/>
          </a:p>
        </p:txBody>
      </p:sp>
      <p:grpSp>
        <p:nvGrpSpPr>
          <p:cNvPr id="3" name="グループ化 2"/>
          <p:cNvGrpSpPr/>
          <p:nvPr/>
        </p:nvGrpSpPr>
        <p:grpSpPr>
          <a:xfrm>
            <a:off x="330515" y="1154509"/>
            <a:ext cx="8273933" cy="1994490"/>
            <a:chOff x="330515" y="1218486"/>
            <a:chExt cx="8273933" cy="1994490"/>
          </a:xfrm>
        </p:grpSpPr>
        <p:pic>
          <p:nvPicPr>
            <p:cNvPr id="47" name="Picture 4"/>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395536" y="1628800"/>
              <a:ext cx="1224136" cy="12241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9" name="Picture 2"/>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1691680" y="1773188"/>
              <a:ext cx="935732" cy="9357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0" name="テキスト ボックス 49"/>
            <p:cNvSpPr txBox="1"/>
            <p:nvPr/>
          </p:nvSpPr>
          <p:spPr>
            <a:xfrm>
              <a:off x="899592" y="2843644"/>
              <a:ext cx="1368152" cy="369332"/>
            </a:xfrm>
            <a:prstGeom prst="rect">
              <a:avLst/>
            </a:prstGeom>
            <a:noFill/>
          </p:spPr>
          <p:txBody>
            <a:bodyPr wrap="square" rtlCol="0">
              <a:spAutoFit/>
            </a:bodyPr>
            <a:lstStyle/>
            <a:p>
              <a:r>
                <a:rPr kumimoji="1" lang="ja-JP" altLang="en-US" b="1" dirty="0" smtClean="0"/>
                <a:t>第１次産業</a:t>
              </a:r>
              <a:endParaRPr kumimoji="1" lang="ja-JP" altLang="en-US" b="1" dirty="0"/>
            </a:p>
          </p:txBody>
        </p:sp>
        <p:pic>
          <p:nvPicPr>
            <p:cNvPr id="52" name="Picture 9"/>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5076428" y="2123564"/>
              <a:ext cx="647700" cy="647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3" name="テキスト ボックス 52"/>
            <p:cNvSpPr txBox="1"/>
            <p:nvPr/>
          </p:nvSpPr>
          <p:spPr>
            <a:xfrm>
              <a:off x="3923928" y="2834352"/>
              <a:ext cx="1368152" cy="369332"/>
            </a:xfrm>
            <a:prstGeom prst="rect">
              <a:avLst/>
            </a:prstGeom>
            <a:noFill/>
          </p:spPr>
          <p:txBody>
            <a:bodyPr wrap="square" rtlCol="0">
              <a:spAutoFit/>
            </a:bodyPr>
            <a:lstStyle/>
            <a:p>
              <a:r>
                <a:rPr kumimoji="1" lang="ja-JP" altLang="en-US" b="1" dirty="0" smtClean="0"/>
                <a:t>第２次産業</a:t>
              </a:r>
              <a:endParaRPr kumimoji="1" lang="ja-JP" altLang="en-US" b="1" dirty="0"/>
            </a:p>
          </p:txBody>
        </p:sp>
        <p:sp>
          <p:nvSpPr>
            <p:cNvPr id="54" name="右矢印 53"/>
            <p:cNvSpPr/>
            <p:nvPr/>
          </p:nvSpPr>
          <p:spPr>
            <a:xfrm>
              <a:off x="5796136" y="1835532"/>
              <a:ext cx="864096" cy="576064"/>
            </a:xfrm>
            <a:prstGeom prst="rightArrow">
              <a:avLst/>
            </a:prstGeom>
            <a:no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5" name="Picture 10" descr="C:\Users\yuri\AppData\Local\Microsoft\Windows\Temporary Internet Files\Content.IE5\VGTXF1UT\MC900082851[1].wmf"/>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6814967" y="1674586"/>
              <a:ext cx="1789481" cy="1025042"/>
            </a:xfrm>
            <a:prstGeom prst="rect">
              <a:avLst/>
            </a:prstGeom>
            <a:noFill/>
            <a:extLst>
              <a:ext uri="{909E8E84-426E-40DD-AFC4-6F175D3DCCD1}">
                <a14:hiddenFill xmlns:a14="http://schemas.microsoft.com/office/drawing/2010/main">
                  <a:solidFill>
                    <a:srgbClr val="FFFFFF"/>
                  </a:solidFill>
                </a14:hiddenFill>
              </a:ext>
            </a:extLst>
          </p:spPr>
        </p:pic>
        <p:sp>
          <p:nvSpPr>
            <p:cNvPr id="56" name="テキスト ボックス 55"/>
            <p:cNvSpPr txBox="1"/>
            <p:nvPr/>
          </p:nvSpPr>
          <p:spPr>
            <a:xfrm>
              <a:off x="6948264" y="2834352"/>
              <a:ext cx="1368152" cy="369332"/>
            </a:xfrm>
            <a:prstGeom prst="rect">
              <a:avLst/>
            </a:prstGeom>
            <a:noFill/>
          </p:spPr>
          <p:txBody>
            <a:bodyPr wrap="square" rtlCol="0">
              <a:spAutoFit/>
            </a:bodyPr>
            <a:lstStyle/>
            <a:p>
              <a:r>
                <a:rPr kumimoji="1" lang="ja-JP" altLang="en-US" b="1" dirty="0" smtClean="0"/>
                <a:t>第３次産業</a:t>
              </a:r>
              <a:endParaRPr kumimoji="1" lang="ja-JP" altLang="en-US" b="1" dirty="0"/>
            </a:p>
          </p:txBody>
        </p:sp>
        <p:sp>
          <p:nvSpPr>
            <p:cNvPr id="57" name="右矢印 56"/>
            <p:cNvSpPr/>
            <p:nvPr/>
          </p:nvSpPr>
          <p:spPr>
            <a:xfrm>
              <a:off x="2627784" y="1835532"/>
              <a:ext cx="864096" cy="576064"/>
            </a:xfrm>
            <a:prstGeom prst="rightArrow">
              <a:avLst/>
            </a:prstGeom>
            <a:no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8" name="テキスト ボックス 57"/>
            <p:cNvSpPr txBox="1"/>
            <p:nvPr/>
          </p:nvSpPr>
          <p:spPr>
            <a:xfrm>
              <a:off x="330515" y="1218486"/>
              <a:ext cx="2592288" cy="369332"/>
            </a:xfrm>
            <a:prstGeom prst="rect">
              <a:avLst/>
            </a:prstGeom>
            <a:noFill/>
          </p:spPr>
          <p:txBody>
            <a:bodyPr wrap="square" rtlCol="0">
              <a:spAutoFit/>
            </a:bodyPr>
            <a:lstStyle/>
            <a:p>
              <a:r>
                <a:rPr kumimoji="1" lang="ja-JP" altLang="en-US" b="1" dirty="0" smtClean="0"/>
                <a:t>［産業の流れ］</a:t>
              </a:r>
              <a:endParaRPr kumimoji="1" lang="ja-JP" altLang="en-US" b="1" dirty="0"/>
            </a:p>
          </p:txBody>
        </p:sp>
      </p:grpSp>
      <p:sp>
        <p:nvSpPr>
          <p:cNvPr id="60" name="角丸四角形 59"/>
          <p:cNvSpPr/>
          <p:nvPr/>
        </p:nvSpPr>
        <p:spPr>
          <a:xfrm>
            <a:off x="3563888" y="1132775"/>
            <a:ext cx="5184576" cy="2016224"/>
          </a:xfrm>
          <a:prstGeom prst="roundRect">
            <a:avLst/>
          </a:prstGeom>
          <a:noFill/>
          <a:ln w="38100">
            <a:solidFill>
              <a:srgbClr val="FF6699"/>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2" name="図形グループ 8"/>
          <p:cNvGrpSpPr/>
          <p:nvPr/>
        </p:nvGrpSpPr>
        <p:grpSpPr>
          <a:xfrm>
            <a:off x="4499992" y="3356992"/>
            <a:ext cx="4321307" cy="3284984"/>
            <a:chOff x="4571169" y="1629125"/>
            <a:chExt cx="4572827" cy="3429620"/>
          </a:xfrm>
        </p:grpSpPr>
        <p:pic>
          <p:nvPicPr>
            <p:cNvPr id="63" name="図 62" descr="DSCN1999.JPG"/>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4571169" y="1629125"/>
              <a:ext cx="4572827" cy="3429620"/>
            </a:xfrm>
            <a:prstGeom prst="rect">
              <a:avLst/>
            </a:prstGeom>
          </p:spPr>
        </p:pic>
        <p:sp>
          <p:nvSpPr>
            <p:cNvPr id="64" name="正方形/長方形 63"/>
            <p:cNvSpPr/>
            <p:nvPr/>
          </p:nvSpPr>
          <p:spPr>
            <a:xfrm>
              <a:off x="4571173" y="1629125"/>
              <a:ext cx="1368293" cy="487644"/>
            </a:xfrm>
            <a:prstGeom prst="rect">
              <a:avLst/>
            </a:prstGeom>
            <a:noFill/>
            <a:ln>
              <a:noFill/>
            </a:ln>
          </p:spPr>
          <p:style>
            <a:lnRef idx="2">
              <a:schemeClr val="accent4"/>
            </a:lnRef>
            <a:fillRef idx="1">
              <a:schemeClr val="lt1"/>
            </a:fillRef>
            <a:effectRef idx="0">
              <a:schemeClr val="accent4"/>
            </a:effectRef>
            <a:fontRef idx="minor">
              <a:schemeClr val="dk1"/>
            </a:fontRef>
          </p:style>
          <p:txBody>
            <a:bodyPr rtlCol="0" anchor="ctr"/>
            <a:lstStyle/>
            <a:p>
              <a:pPr algn="ctr"/>
              <a:r>
                <a:rPr lang="en-US" altLang="ja-JP" sz="2800" b="1" dirty="0" smtClean="0"/>
                <a:t>B</a:t>
              </a:r>
              <a:r>
                <a:rPr kumimoji="1" lang="en-US" altLang="ja-JP" sz="2800" b="1" dirty="0" smtClean="0"/>
                <a:t>efore</a:t>
              </a:r>
              <a:endParaRPr kumimoji="1" lang="ja-JP" altLang="en-US" sz="2800" b="1" dirty="0"/>
            </a:p>
          </p:txBody>
        </p:sp>
      </p:grpSp>
      <p:grpSp>
        <p:nvGrpSpPr>
          <p:cNvPr id="12" name="図形グループ 11"/>
          <p:cNvGrpSpPr/>
          <p:nvPr/>
        </p:nvGrpSpPr>
        <p:grpSpPr>
          <a:xfrm>
            <a:off x="4499992" y="3356992"/>
            <a:ext cx="4320480" cy="3312368"/>
            <a:chOff x="9684568" y="3861048"/>
            <a:chExt cx="4320480" cy="3312368"/>
          </a:xfrm>
        </p:grpSpPr>
        <p:pic>
          <p:nvPicPr>
            <p:cNvPr id="11" name="図 10" descr="ファクトリー背景案2.jpg"/>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9684568" y="3861048"/>
              <a:ext cx="4320480" cy="3312368"/>
            </a:xfrm>
            <a:prstGeom prst="rect">
              <a:avLst/>
            </a:prstGeom>
          </p:spPr>
        </p:pic>
        <p:sp>
          <p:nvSpPr>
            <p:cNvPr id="59" name="テキスト ボックス 58"/>
            <p:cNvSpPr txBox="1"/>
            <p:nvPr/>
          </p:nvSpPr>
          <p:spPr>
            <a:xfrm>
              <a:off x="9684568" y="3861048"/>
              <a:ext cx="1224136" cy="510402"/>
            </a:xfrm>
            <a:prstGeom prst="rect">
              <a:avLst/>
            </a:prstGeom>
            <a:noFill/>
          </p:spPr>
          <p:txBody>
            <a:bodyPr wrap="square" rtlCol="0">
              <a:spAutoFit/>
            </a:bodyPr>
            <a:lstStyle/>
            <a:p>
              <a:r>
                <a:rPr kumimoji="1" lang="en-US" altLang="ja-JP" sz="2800" b="1" dirty="0" smtClean="0"/>
                <a:t>After</a:t>
              </a:r>
              <a:endParaRPr kumimoji="1" lang="ja-JP" altLang="en-US" b="1" dirty="0"/>
            </a:p>
          </p:txBody>
        </p:sp>
      </p:grpSp>
      <p:grpSp>
        <p:nvGrpSpPr>
          <p:cNvPr id="6" name="グループ化 5"/>
          <p:cNvGrpSpPr/>
          <p:nvPr/>
        </p:nvGrpSpPr>
        <p:grpSpPr>
          <a:xfrm>
            <a:off x="467544" y="4181997"/>
            <a:ext cx="2813025" cy="1335235"/>
            <a:chOff x="467544" y="4181997"/>
            <a:chExt cx="2813025" cy="1335235"/>
          </a:xfrm>
        </p:grpSpPr>
        <p:sp>
          <p:nvSpPr>
            <p:cNvPr id="18" name="フリーフォーム 17"/>
            <p:cNvSpPr/>
            <p:nvPr/>
          </p:nvSpPr>
          <p:spPr>
            <a:xfrm>
              <a:off x="2855943" y="4181997"/>
              <a:ext cx="424626" cy="703933"/>
            </a:xfrm>
            <a:custGeom>
              <a:avLst/>
              <a:gdLst>
                <a:gd name="connsiteX0" fmla="*/ 0 w 436531"/>
                <a:gd name="connsiteY0" fmla="*/ 92609 h 740869"/>
                <a:gd name="connsiteX1" fmla="*/ 171967 w 436531"/>
                <a:gd name="connsiteY1" fmla="*/ 740869 h 740869"/>
                <a:gd name="connsiteX2" fmla="*/ 436531 w 436531"/>
                <a:gd name="connsiteY2" fmla="*/ 687950 h 740869"/>
                <a:gd name="connsiteX3" fmla="*/ 264565 w 436531"/>
                <a:gd name="connsiteY3" fmla="*/ 0 h 740869"/>
                <a:gd name="connsiteX4" fmla="*/ 0 w 436531"/>
                <a:gd name="connsiteY4" fmla="*/ 92609 h 740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531" h="740869">
                  <a:moveTo>
                    <a:pt x="0" y="92609"/>
                  </a:moveTo>
                  <a:lnTo>
                    <a:pt x="171967" y="740869"/>
                  </a:lnTo>
                  <a:lnTo>
                    <a:pt x="436531" y="687950"/>
                  </a:lnTo>
                  <a:lnTo>
                    <a:pt x="264565" y="0"/>
                  </a:lnTo>
                  <a:lnTo>
                    <a:pt x="0" y="92609"/>
                  </a:lnTo>
                  <a:close/>
                </a:path>
              </a:pathLst>
            </a:custGeom>
            <a:solidFill>
              <a:srgbClr val="FF0000">
                <a:alpha val="90000"/>
              </a:srgbClr>
            </a:solidFill>
            <a:ln>
              <a:no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kumimoji="1" lang="ja-JP" altLang="en-US"/>
            </a:p>
          </p:txBody>
        </p:sp>
        <p:sp>
          <p:nvSpPr>
            <p:cNvPr id="68" name="角丸四角形吹き出し 67"/>
            <p:cNvSpPr/>
            <p:nvPr/>
          </p:nvSpPr>
          <p:spPr>
            <a:xfrm>
              <a:off x="467544" y="4869160"/>
              <a:ext cx="2232248" cy="648072"/>
            </a:xfrm>
            <a:prstGeom prst="wedgeRoundRectCallout">
              <a:avLst>
                <a:gd name="adj1" fmla="val 62506"/>
                <a:gd name="adj2" fmla="val -102922"/>
                <a:gd name="adj3" fmla="val 16667"/>
              </a:avLst>
            </a:prstGeom>
            <a:ln>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kumimoji="1" lang="ja-JP" altLang="en-US" sz="2400" dirty="0" smtClean="0"/>
                <a:t>建設予定地</a:t>
              </a:r>
              <a:endParaRPr kumimoji="1" lang="ja-JP" altLang="en-US" dirty="0"/>
            </a:p>
          </p:txBody>
        </p:sp>
      </p:grpSp>
      <p:sp>
        <p:nvSpPr>
          <p:cNvPr id="82" name="正方形/長方形 81"/>
          <p:cNvSpPr/>
          <p:nvPr/>
        </p:nvSpPr>
        <p:spPr>
          <a:xfrm>
            <a:off x="107504" y="3240360"/>
            <a:ext cx="8964488" cy="3501008"/>
          </a:xfrm>
          <a:prstGeom prst="rect">
            <a:avLst/>
          </a:prstGeom>
          <a:solidFill>
            <a:srgbClr val="96969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8" name="グループ化 7"/>
          <p:cNvGrpSpPr/>
          <p:nvPr/>
        </p:nvGrpSpPr>
        <p:grpSpPr>
          <a:xfrm>
            <a:off x="467544" y="4653136"/>
            <a:ext cx="8318251" cy="2041890"/>
            <a:chOff x="358205" y="4639733"/>
            <a:chExt cx="8318251" cy="2041890"/>
          </a:xfrm>
        </p:grpSpPr>
        <p:grpSp>
          <p:nvGrpSpPr>
            <p:cNvPr id="74" name="図形グループ 23"/>
            <p:cNvGrpSpPr/>
            <p:nvPr/>
          </p:nvGrpSpPr>
          <p:grpSpPr>
            <a:xfrm>
              <a:off x="358205" y="4639733"/>
              <a:ext cx="3311185" cy="1984470"/>
              <a:chOff x="27369" y="4729514"/>
              <a:chExt cx="3311185" cy="1984470"/>
            </a:xfrm>
            <a:solidFill>
              <a:srgbClr val="FEF1E6"/>
            </a:solidFill>
          </p:grpSpPr>
          <p:pic>
            <p:nvPicPr>
              <p:cNvPr id="75" name="図 74" descr="mainimg_a-fac02.jpg"/>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27369" y="4729514"/>
                <a:ext cx="3311185" cy="198447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6" name="テキスト ボックス 75"/>
              <p:cNvSpPr txBox="1"/>
              <p:nvPr/>
            </p:nvSpPr>
            <p:spPr>
              <a:xfrm>
                <a:off x="107835" y="4792230"/>
                <a:ext cx="1431702" cy="369332"/>
              </a:xfrm>
              <a:prstGeom prst="rect">
                <a:avLst/>
              </a:prstGeom>
              <a:grpFill/>
              <a:ln>
                <a:noFill/>
              </a:ln>
            </p:spPr>
            <p:txBody>
              <a:bodyPr wrap="none" rtlCol="0">
                <a:spAutoFit/>
              </a:bodyPr>
              <a:lstStyle/>
              <a:p>
                <a:r>
                  <a:rPr kumimoji="1" lang="ja-JP" altLang="en-US" dirty="0" smtClean="0"/>
                  <a:t>店内イメージ</a:t>
                </a:r>
                <a:endParaRPr kumimoji="1" lang="ja-JP" altLang="en-US" dirty="0"/>
              </a:p>
            </p:txBody>
          </p:sp>
        </p:grpSp>
        <p:sp>
          <p:nvSpPr>
            <p:cNvPr id="80" name="角丸四角形吹き出し 79"/>
            <p:cNvSpPr/>
            <p:nvPr/>
          </p:nvSpPr>
          <p:spPr>
            <a:xfrm>
              <a:off x="4427984" y="5688099"/>
              <a:ext cx="4248472" cy="993524"/>
            </a:xfrm>
            <a:prstGeom prst="wedgeRoundRectCallout">
              <a:avLst>
                <a:gd name="adj1" fmla="val -66058"/>
                <a:gd name="adj2" fmla="val -29885"/>
                <a:gd name="adj3" fmla="val 16667"/>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r>
                <a:rPr kumimoji="1" lang="ja-JP" altLang="en-US" sz="2800" dirty="0" smtClean="0"/>
                <a:t>果物やその加工品の販売</a:t>
              </a:r>
              <a:endParaRPr kumimoji="1" lang="en-US" altLang="ja-JP" sz="2800" dirty="0" smtClean="0"/>
            </a:p>
            <a:p>
              <a:pPr algn="ctr"/>
              <a:r>
                <a:rPr kumimoji="1" lang="ja-JP" altLang="en-US" sz="2800" dirty="0" smtClean="0"/>
                <a:t>レストランでの食事</a:t>
              </a:r>
              <a:endParaRPr kumimoji="1" lang="ja-JP" altLang="en-US" sz="2800" dirty="0"/>
            </a:p>
          </p:txBody>
        </p:sp>
      </p:grpSp>
      <p:grpSp>
        <p:nvGrpSpPr>
          <p:cNvPr id="7" name="グループ化 6"/>
          <p:cNvGrpSpPr/>
          <p:nvPr/>
        </p:nvGrpSpPr>
        <p:grpSpPr>
          <a:xfrm>
            <a:off x="492087" y="3429000"/>
            <a:ext cx="7869296" cy="2136356"/>
            <a:chOff x="492087" y="3351326"/>
            <a:chExt cx="7869296" cy="2136356"/>
          </a:xfrm>
        </p:grpSpPr>
        <p:grpSp>
          <p:nvGrpSpPr>
            <p:cNvPr id="77" name="図形グループ 22"/>
            <p:cNvGrpSpPr/>
            <p:nvPr/>
          </p:nvGrpSpPr>
          <p:grpSpPr>
            <a:xfrm>
              <a:off x="5156849" y="3351326"/>
              <a:ext cx="3204534" cy="2136356"/>
              <a:chOff x="5939466" y="4625752"/>
              <a:chExt cx="3204534" cy="2136356"/>
            </a:xfrm>
          </p:grpSpPr>
          <p:pic>
            <p:nvPicPr>
              <p:cNvPr id="78" name="図 77" descr="img_factory_li_02.jp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5939466" y="4625752"/>
                <a:ext cx="3204534" cy="213635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9" name="テキスト ボックス 78"/>
              <p:cNvSpPr txBox="1"/>
              <p:nvPr/>
            </p:nvSpPr>
            <p:spPr>
              <a:xfrm>
                <a:off x="6011474" y="4721644"/>
                <a:ext cx="1431702" cy="369332"/>
              </a:xfrm>
              <a:prstGeom prst="rect">
                <a:avLst/>
              </a:prstGeom>
              <a:solidFill>
                <a:srgbClr val="FEF1E6"/>
              </a:solidFill>
              <a:ln>
                <a:noFill/>
              </a:ln>
            </p:spPr>
            <p:txBody>
              <a:bodyPr wrap="none" rtlCol="0">
                <a:spAutoFit/>
              </a:bodyPr>
              <a:lstStyle/>
              <a:p>
                <a:r>
                  <a:rPr kumimoji="1" lang="ja-JP" altLang="en-US" dirty="0" smtClean="0"/>
                  <a:t>工場イメージ</a:t>
                </a:r>
                <a:endParaRPr kumimoji="1" lang="ja-JP" altLang="en-US" dirty="0"/>
              </a:p>
            </p:txBody>
          </p:sp>
        </p:grpSp>
        <p:sp>
          <p:nvSpPr>
            <p:cNvPr id="81" name="角丸四角形吹き出し 80"/>
            <p:cNvSpPr/>
            <p:nvPr/>
          </p:nvSpPr>
          <p:spPr>
            <a:xfrm>
              <a:off x="492087" y="3515885"/>
              <a:ext cx="3600400" cy="792088"/>
            </a:xfrm>
            <a:prstGeom prst="wedgeRoundRectCallout">
              <a:avLst>
                <a:gd name="adj1" fmla="val 82997"/>
                <a:gd name="adj2" fmla="val 62373"/>
                <a:gd name="adj3" fmla="val 16667"/>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r>
                <a:rPr kumimoji="1" lang="ja-JP" altLang="en-US" sz="2800" dirty="0" smtClean="0"/>
                <a:t>加工過程の見学施設</a:t>
              </a:r>
              <a:endParaRPr kumimoji="1" lang="ja-JP" altLang="en-US" sz="2800" dirty="0"/>
            </a:p>
          </p:txBody>
        </p:sp>
      </p:grpSp>
      <p:sp>
        <p:nvSpPr>
          <p:cNvPr id="2" name="テキスト ボックス 1"/>
          <p:cNvSpPr txBox="1"/>
          <p:nvPr/>
        </p:nvSpPr>
        <p:spPr>
          <a:xfrm>
            <a:off x="9612560" y="1564823"/>
            <a:ext cx="184731" cy="369332"/>
          </a:xfrm>
          <a:prstGeom prst="rect">
            <a:avLst/>
          </a:prstGeom>
          <a:noFill/>
        </p:spPr>
        <p:txBody>
          <a:bodyPr wrap="none" rtlCol="0">
            <a:spAutoFit/>
          </a:bodyPr>
          <a:lstStyle/>
          <a:p>
            <a:endParaRPr kumimoji="1" lang="ja-JP" altLang="en-US" dirty="0"/>
          </a:p>
        </p:txBody>
      </p:sp>
      <p:grpSp>
        <p:nvGrpSpPr>
          <p:cNvPr id="10" name="グループ化 9"/>
          <p:cNvGrpSpPr/>
          <p:nvPr/>
        </p:nvGrpSpPr>
        <p:grpSpPr>
          <a:xfrm>
            <a:off x="3635896" y="1196752"/>
            <a:ext cx="5040560" cy="1872208"/>
            <a:chOff x="3635896" y="1195491"/>
            <a:chExt cx="5040560" cy="1872208"/>
          </a:xfrm>
        </p:grpSpPr>
        <p:sp>
          <p:nvSpPr>
            <p:cNvPr id="61" name="角丸四角形 60"/>
            <p:cNvSpPr/>
            <p:nvPr/>
          </p:nvSpPr>
          <p:spPr>
            <a:xfrm>
              <a:off x="3635896" y="1195491"/>
              <a:ext cx="5040560" cy="1872208"/>
            </a:xfrm>
            <a:prstGeom prst="roundRect">
              <a:avLst/>
            </a:prstGeom>
            <a:solidFill>
              <a:srgbClr val="FFFF99">
                <a:alpha val="75000"/>
              </a:srgbClr>
            </a:solidFill>
            <a:ln w="12700">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3200" dirty="0" smtClean="0">
                  <a:solidFill>
                    <a:schemeClr val="tx1"/>
                  </a:solidFill>
                  <a:latin typeface="+mn-ea"/>
                </a:rPr>
                <a:t>産業の見える化</a:t>
              </a:r>
              <a:endParaRPr lang="en-US" altLang="ja-JP" sz="2800" dirty="0" smtClean="0">
                <a:solidFill>
                  <a:schemeClr val="tx1"/>
                </a:solidFill>
                <a:latin typeface="+mn-ea"/>
              </a:endParaRPr>
            </a:p>
            <a:p>
              <a:pPr algn="ctr"/>
              <a:r>
                <a:rPr lang="ja-JP" altLang="en-US" sz="3600" dirty="0" smtClean="0">
                  <a:solidFill>
                    <a:srgbClr val="FF0000"/>
                  </a:solidFill>
                  <a:latin typeface="+mn-ea"/>
                </a:rPr>
                <a:t>土浦ファクトリーの新設</a:t>
              </a:r>
              <a:endParaRPr lang="en-US" altLang="ja-JP" sz="2000" dirty="0">
                <a:solidFill>
                  <a:srgbClr val="FF0000"/>
                </a:solidFill>
                <a:latin typeface="+mn-ea"/>
              </a:endParaRPr>
            </a:p>
          </p:txBody>
        </p:sp>
        <p:sp>
          <p:nvSpPr>
            <p:cNvPr id="9" name="テキスト ボックス 8"/>
            <p:cNvSpPr txBox="1"/>
            <p:nvPr/>
          </p:nvSpPr>
          <p:spPr>
            <a:xfrm>
              <a:off x="4581661" y="2564904"/>
              <a:ext cx="2079447" cy="400110"/>
            </a:xfrm>
            <a:prstGeom prst="rect">
              <a:avLst/>
            </a:prstGeom>
            <a:noFill/>
          </p:spPr>
          <p:txBody>
            <a:bodyPr wrap="square" rtlCol="0">
              <a:spAutoFit/>
            </a:bodyPr>
            <a:lstStyle/>
            <a:p>
              <a:r>
                <a:rPr kumimoji="1" lang="ja-JP" altLang="en-US" sz="2000" dirty="0" smtClean="0"/>
                <a:t>複合型マルシェ</a:t>
              </a:r>
              <a:endParaRPr kumimoji="1" lang="ja-JP" altLang="en-US" sz="2000" dirty="0"/>
            </a:p>
          </p:txBody>
        </p:sp>
      </p:grpSp>
      <p:sp>
        <p:nvSpPr>
          <p:cNvPr id="69" name="テキスト ボックス 68"/>
          <p:cNvSpPr txBox="1"/>
          <p:nvPr/>
        </p:nvSpPr>
        <p:spPr>
          <a:xfrm>
            <a:off x="4499992" y="0"/>
            <a:ext cx="2088232" cy="400110"/>
          </a:xfrm>
          <a:prstGeom prst="rect">
            <a:avLst/>
          </a:prstGeom>
          <a:noFill/>
        </p:spPr>
        <p:txBody>
          <a:bodyPr wrap="square" rtlCol="0">
            <a:spAutoFit/>
          </a:bodyPr>
          <a:lstStyle/>
          <a:p>
            <a:r>
              <a:rPr kumimoji="1" lang="ja-JP" altLang="en-US" sz="2000" dirty="0" smtClean="0"/>
              <a:t>複合型マルシェ</a:t>
            </a:r>
            <a:endParaRPr kumimoji="1" lang="ja-JP" altLang="en-US" sz="2000" dirty="0"/>
          </a:p>
        </p:txBody>
      </p:sp>
      <p:sp>
        <p:nvSpPr>
          <p:cNvPr id="13" name="スライド番号プレースホルダー 12"/>
          <p:cNvSpPr>
            <a:spLocks noGrp="1"/>
          </p:cNvSpPr>
          <p:nvPr>
            <p:ph type="sldNum" sz="quarter" idx="12"/>
          </p:nvPr>
        </p:nvSpPr>
        <p:spPr/>
        <p:txBody>
          <a:bodyPr/>
          <a:lstStyle/>
          <a:p>
            <a:fld id="{82F50B77-D61C-4CB8-9631-C68539A3EE92}" type="slidenum">
              <a:rPr kumimoji="1" lang="ja-JP" altLang="en-US" smtClean="0"/>
              <a:pPr/>
              <a:t>19</a:t>
            </a:fld>
            <a:endParaRPr kumimoji="1" lang="ja-JP" altLang="en-US"/>
          </a:p>
        </p:txBody>
      </p:sp>
    </p:spTree>
    <p:extLst>
      <p:ext uri="{BB962C8B-B14F-4D97-AF65-F5344CB8AC3E}">
        <p14:creationId xmlns:p14="http://schemas.microsoft.com/office/powerpoint/2010/main" val="972449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26" presetClass="emph" presetSubtype="0" fill="hold" nodeType="withEffect">
                                  <p:stCondLst>
                                    <p:cond delay="0"/>
                                  </p:stCondLst>
                                  <p:childTnLst>
                                    <p:animEffect transition="out" filter="fade">
                                      <p:cBhvr>
                                        <p:cTn id="14" dur="500" tmFilter="0, 0; .2, .5; .8, .5; 1, 0"/>
                                        <p:tgtEl>
                                          <p:spTgt spid="10"/>
                                        </p:tgtEl>
                                      </p:cBhvr>
                                    </p:animEffect>
                                    <p:animScale>
                                      <p:cBhvr>
                                        <p:cTn id="15" dur="250" autoRev="1" fill="hold"/>
                                        <p:tgtEl>
                                          <p:spTgt spid="10"/>
                                        </p:tgtEl>
                                      </p:cBhvr>
                                      <p:by x="105000" y="105000"/>
                                    </p:animScale>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73"/>
                                        </p:tgtEl>
                                        <p:attrNameLst>
                                          <p:attrName>style.visibility</p:attrName>
                                        </p:attrNameLst>
                                      </p:cBhvr>
                                      <p:to>
                                        <p:strVal val="visible"/>
                                      </p:to>
                                    </p:set>
                                    <p:animEffect transition="in" filter="fade">
                                      <p:cBhvr>
                                        <p:cTn id="20" dur="500"/>
                                        <p:tgtEl>
                                          <p:spTgt spid="7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fade">
                                      <p:cBhvr>
                                        <p:cTn id="30" dur="500"/>
                                        <p:tgtEl>
                                          <p:spTgt spid="6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82"/>
                                        </p:tgtEl>
                                        <p:attrNameLst>
                                          <p:attrName>style.visibility</p:attrName>
                                        </p:attrNameLst>
                                      </p:cBhvr>
                                      <p:to>
                                        <p:strVal val="visible"/>
                                      </p:to>
                                    </p:set>
                                    <p:animEffect transition="in" filter="fade">
                                      <p:cBhvr>
                                        <p:cTn id="40" dur="500"/>
                                        <p:tgtEl>
                                          <p:spTgt spid="82"/>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8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446856" y="-99392"/>
            <a:ext cx="8229600" cy="1143000"/>
          </a:xfrm>
        </p:spPr>
        <p:txBody>
          <a:bodyPr/>
          <a:lstStyle/>
          <a:p>
            <a:pPr algn="ctr"/>
            <a:r>
              <a:rPr kumimoji="1" lang="ja-JP" altLang="en-US" dirty="0" smtClean="0"/>
              <a:t>目標都市像</a:t>
            </a:r>
            <a:endParaRPr kumimoji="1" lang="ja-JP" altLang="en-US" dirty="0"/>
          </a:p>
        </p:txBody>
      </p:sp>
      <p:grpSp>
        <p:nvGrpSpPr>
          <p:cNvPr id="39" name="グループ化 38"/>
          <p:cNvGrpSpPr/>
          <p:nvPr/>
        </p:nvGrpSpPr>
        <p:grpSpPr>
          <a:xfrm>
            <a:off x="-22152" y="4539260"/>
            <a:ext cx="2387826" cy="1338012"/>
            <a:chOff x="-22152" y="4356381"/>
            <a:chExt cx="2387826" cy="1338012"/>
          </a:xfrm>
        </p:grpSpPr>
        <p:sp>
          <p:nvSpPr>
            <p:cNvPr id="14" name="円形吹き出し 13"/>
            <p:cNvSpPr/>
            <p:nvPr/>
          </p:nvSpPr>
          <p:spPr>
            <a:xfrm>
              <a:off x="-22152" y="4356381"/>
              <a:ext cx="2304256" cy="1338012"/>
            </a:xfrm>
            <a:prstGeom prst="wedgeEllipseCallout">
              <a:avLst>
                <a:gd name="adj1" fmla="val 47412"/>
                <a:gd name="adj2" fmla="val 43664"/>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dirty="0"/>
            </a:p>
          </p:txBody>
        </p:sp>
        <p:sp>
          <p:nvSpPr>
            <p:cNvPr id="16" name="テキスト ボックス 15"/>
            <p:cNvSpPr txBox="1"/>
            <p:nvPr/>
          </p:nvSpPr>
          <p:spPr>
            <a:xfrm>
              <a:off x="-10590" y="4763777"/>
              <a:ext cx="2376264" cy="523220"/>
            </a:xfrm>
            <a:prstGeom prst="rect">
              <a:avLst/>
            </a:prstGeom>
            <a:noFill/>
          </p:spPr>
          <p:txBody>
            <a:bodyPr wrap="square" rtlCol="0">
              <a:spAutoFit/>
            </a:bodyPr>
            <a:lstStyle/>
            <a:p>
              <a:r>
                <a:rPr kumimoji="1" lang="ja-JP" altLang="en-US" sz="2800" dirty="0" smtClean="0"/>
                <a:t>人のつながり</a:t>
              </a:r>
              <a:endParaRPr kumimoji="1" lang="ja-JP" altLang="en-US" dirty="0"/>
            </a:p>
          </p:txBody>
        </p:sp>
      </p:grpSp>
      <p:grpSp>
        <p:nvGrpSpPr>
          <p:cNvPr id="43" name="グループ化 42"/>
          <p:cNvGrpSpPr/>
          <p:nvPr/>
        </p:nvGrpSpPr>
        <p:grpSpPr>
          <a:xfrm>
            <a:off x="827584" y="3592650"/>
            <a:ext cx="2304256" cy="1338012"/>
            <a:chOff x="827584" y="3592650"/>
            <a:chExt cx="2304256" cy="1338012"/>
          </a:xfrm>
        </p:grpSpPr>
        <p:sp>
          <p:nvSpPr>
            <p:cNvPr id="17" name="円形吹き出し 16"/>
            <p:cNvSpPr/>
            <p:nvPr/>
          </p:nvSpPr>
          <p:spPr>
            <a:xfrm>
              <a:off x="827584" y="3592650"/>
              <a:ext cx="2304256" cy="1338012"/>
            </a:xfrm>
            <a:prstGeom prst="wedgeEllipseCallout">
              <a:avLst>
                <a:gd name="adj1" fmla="val 42258"/>
                <a:gd name="adj2" fmla="val 79165"/>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dirty="0"/>
            </a:p>
          </p:txBody>
        </p:sp>
        <p:sp>
          <p:nvSpPr>
            <p:cNvPr id="24" name="テキスト ボックス 23"/>
            <p:cNvSpPr txBox="1"/>
            <p:nvPr/>
          </p:nvSpPr>
          <p:spPr>
            <a:xfrm>
              <a:off x="1231457" y="3830973"/>
              <a:ext cx="1538778" cy="954107"/>
            </a:xfrm>
            <a:prstGeom prst="rect">
              <a:avLst/>
            </a:prstGeom>
            <a:noFill/>
          </p:spPr>
          <p:txBody>
            <a:bodyPr wrap="square" rtlCol="0">
              <a:spAutoFit/>
            </a:bodyPr>
            <a:lstStyle/>
            <a:p>
              <a:pPr algn="ctr"/>
              <a:r>
                <a:rPr lang="ja-JP" altLang="en-US" sz="2800" dirty="0" smtClean="0"/>
                <a:t>にぎわい</a:t>
              </a:r>
              <a:endParaRPr lang="en-US" altLang="ja-JP" sz="2800" dirty="0" smtClean="0"/>
            </a:p>
            <a:p>
              <a:pPr algn="ctr"/>
              <a:r>
                <a:rPr lang="ja-JP" altLang="en-US" sz="2800" dirty="0" smtClean="0"/>
                <a:t>活気</a:t>
              </a:r>
              <a:endParaRPr kumimoji="1" lang="ja-JP" altLang="en-US" dirty="0"/>
            </a:p>
          </p:txBody>
        </p:sp>
      </p:grpSp>
      <p:grpSp>
        <p:nvGrpSpPr>
          <p:cNvPr id="41" name="グループ化 40"/>
          <p:cNvGrpSpPr/>
          <p:nvPr/>
        </p:nvGrpSpPr>
        <p:grpSpPr>
          <a:xfrm>
            <a:off x="7090566" y="4539260"/>
            <a:ext cx="2199586" cy="1338012"/>
            <a:chOff x="7090566" y="4467252"/>
            <a:chExt cx="2304256" cy="1338012"/>
          </a:xfrm>
        </p:grpSpPr>
        <p:sp>
          <p:nvSpPr>
            <p:cNvPr id="21" name="円形吹き出し 20"/>
            <p:cNvSpPr/>
            <p:nvPr/>
          </p:nvSpPr>
          <p:spPr>
            <a:xfrm>
              <a:off x="7090566" y="4467252"/>
              <a:ext cx="2304256" cy="1338012"/>
            </a:xfrm>
            <a:prstGeom prst="wedgeEllipseCallout">
              <a:avLst>
                <a:gd name="adj1" fmla="val -49477"/>
                <a:gd name="adj2" fmla="val 42777"/>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dirty="0"/>
            </a:p>
          </p:txBody>
        </p:sp>
        <p:sp>
          <p:nvSpPr>
            <p:cNvPr id="26" name="テキスト ボックス 25"/>
            <p:cNvSpPr txBox="1"/>
            <p:nvPr/>
          </p:nvSpPr>
          <p:spPr>
            <a:xfrm>
              <a:off x="7380312" y="4922004"/>
              <a:ext cx="1802242" cy="523220"/>
            </a:xfrm>
            <a:prstGeom prst="rect">
              <a:avLst/>
            </a:prstGeom>
            <a:noFill/>
          </p:spPr>
          <p:txBody>
            <a:bodyPr wrap="square" rtlCol="0">
              <a:spAutoFit/>
            </a:bodyPr>
            <a:lstStyle/>
            <a:p>
              <a:r>
                <a:rPr kumimoji="1" lang="ja-JP" altLang="en-US" sz="2800" dirty="0" smtClean="0"/>
                <a:t>誇り・愛着</a:t>
              </a:r>
              <a:endParaRPr kumimoji="1" lang="ja-JP" altLang="en-US" dirty="0"/>
            </a:p>
          </p:txBody>
        </p:sp>
      </p:grpSp>
      <p:sp>
        <p:nvSpPr>
          <p:cNvPr id="6" name="横巻き 5"/>
          <p:cNvSpPr/>
          <p:nvPr/>
        </p:nvSpPr>
        <p:spPr>
          <a:xfrm>
            <a:off x="323528" y="836712"/>
            <a:ext cx="7920880" cy="2529408"/>
          </a:xfrm>
          <a:prstGeom prst="horizontalScroll">
            <a:avLst/>
          </a:prstGeom>
          <a:solidFill>
            <a:srgbClr val="FFFFCC"/>
          </a:solidFill>
          <a:ln w="1905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dirty="0" smtClean="0">
                <a:solidFill>
                  <a:schemeClr val="tx1"/>
                </a:solidFill>
              </a:rPr>
              <a:t>みんなの</a:t>
            </a:r>
            <a:r>
              <a:rPr kumimoji="1" lang="ja-JP" altLang="en-US" sz="4000" dirty="0" smtClean="0">
                <a:solidFill>
                  <a:srgbClr val="FF7C80"/>
                </a:solidFill>
              </a:rPr>
              <a:t>笑顔</a:t>
            </a:r>
            <a:r>
              <a:rPr kumimoji="1" lang="ja-JP" altLang="en-US" sz="4000" dirty="0" smtClean="0">
                <a:solidFill>
                  <a:schemeClr val="tx1"/>
                </a:solidFill>
              </a:rPr>
              <a:t>がつながる</a:t>
            </a:r>
            <a:endParaRPr kumimoji="1" lang="en-US" altLang="ja-JP" sz="4000" dirty="0" smtClean="0">
              <a:solidFill>
                <a:schemeClr val="tx1"/>
              </a:solidFill>
            </a:endParaRPr>
          </a:p>
          <a:p>
            <a:pPr algn="ctr"/>
            <a:r>
              <a:rPr lang="ja-JP" altLang="en-US" sz="4000" dirty="0" smtClean="0">
                <a:solidFill>
                  <a:schemeClr val="tx1"/>
                </a:solidFill>
              </a:rPr>
              <a:t>ずっと</a:t>
            </a:r>
            <a:r>
              <a:rPr lang="ja-JP" altLang="en-US" sz="4000" dirty="0" smtClean="0">
                <a:solidFill>
                  <a:srgbClr val="FF0000"/>
                </a:solidFill>
              </a:rPr>
              <a:t>住</a:t>
            </a:r>
            <a:r>
              <a:rPr lang="ja-JP" altLang="en-US" sz="4000" dirty="0" smtClean="0">
                <a:solidFill>
                  <a:schemeClr val="accent6"/>
                </a:solidFill>
              </a:rPr>
              <a:t>み</a:t>
            </a:r>
            <a:r>
              <a:rPr lang="ja-JP" altLang="en-US" sz="4000" dirty="0" smtClean="0">
                <a:solidFill>
                  <a:srgbClr val="92D050"/>
                </a:solidFill>
              </a:rPr>
              <a:t>続</a:t>
            </a:r>
            <a:r>
              <a:rPr lang="ja-JP" altLang="en-US" sz="4000" dirty="0" smtClean="0">
                <a:solidFill>
                  <a:srgbClr val="00B0F0"/>
                </a:solidFill>
              </a:rPr>
              <a:t>け</a:t>
            </a:r>
            <a:r>
              <a:rPr lang="ja-JP" altLang="en-US" sz="4000" dirty="0" smtClean="0">
                <a:solidFill>
                  <a:srgbClr val="0070C0"/>
                </a:solidFill>
              </a:rPr>
              <a:t>た</a:t>
            </a:r>
            <a:r>
              <a:rPr lang="ja-JP" altLang="en-US" sz="4000" dirty="0" smtClean="0">
                <a:solidFill>
                  <a:srgbClr val="7030A0"/>
                </a:solidFill>
              </a:rPr>
              <a:t>い</a:t>
            </a:r>
            <a:r>
              <a:rPr lang="ja-JP" altLang="en-US" sz="4000" dirty="0" smtClean="0">
                <a:solidFill>
                  <a:schemeClr val="tx1"/>
                </a:solidFill>
              </a:rPr>
              <a:t>まち</a:t>
            </a:r>
            <a:endParaRPr kumimoji="1" lang="ja-JP" altLang="en-US" sz="4000" dirty="0">
              <a:solidFill>
                <a:schemeClr val="tx1"/>
              </a:solidFill>
            </a:endParaRPr>
          </a:p>
        </p:txBody>
      </p:sp>
      <p:grpSp>
        <p:nvGrpSpPr>
          <p:cNvPr id="42" name="グループ化 41"/>
          <p:cNvGrpSpPr/>
          <p:nvPr/>
        </p:nvGrpSpPr>
        <p:grpSpPr>
          <a:xfrm>
            <a:off x="4427984" y="3603156"/>
            <a:ext cx="2304256" cy="1338012"/>
            <a:chOff x="4427984" y="3603156"/>
            <a:chExt cx="2304256" cy="1338012"/>
          </a:xfrm>
        </p:grpSpPr>
        <p:sp>
          <p:nvSpPr>
            <p:cNvPr id="18" name="円形吹き出し 17"/>
            <p:cNvSpPr/>
            <p:nvPr/>
          </p:nvSpPr>
          <p:spPr>
            <a:xfrm>
              <a:off x="4427984" y="3603156"/>
              <a:ext cx="2304256" cy="1338012"/>
            </a:xfrm>
            <a:prstGeom prst="wedgeEllipseCallout">
              <a:avLst>
                <a:gd name="adj1" fmla="val -10309"/>
                <a:gd name="adj2" fmla="val 73840"/>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dirty="0"/>
            </a:p>
          </p:txBody>
        </p:sp>
        <p:sp>
          <p:nvSpPr>
            <p:cNvPr id="22" name="テキスト ボックス 21"/>
            <p:cNvSpPr txBox="1"/>
            <p:nvPr/>
          </p:nvSpPr>
          <p:spPr>
            <a:xfrm>
              <a:off x="4931507" y="4027864"/>
              <a:ext cx="1491680" cy="523220"/>
            </a:xfrm>
            <a:prstGeom prst="rect">
              <a:avLst/>
            </a:prstGeom>
            <a:noFill/>
          </p:spPr>
          <p:txBody>
            <a:bodyPr wrap="square" rtlCol="0">
              <a:spAutoFit/>
            </a:bodyPr>
            <a:lstStyle/>
            <a:p>
              <a:r>
                <a:rPr kumimoji="1" lang="ja-JP" altLang="en-US" sz="2800" dirty="0" smtClean="0"/>
                <a:t>利便性</a:t>
              </a:r>
              <a:endParaRPr kumimoji="1" lang="ja-JP" altLang="en-US" dirty="0"/>
            </a:p>
          </p:txBody>
        </p:sp>
      </p:grpSp>
      <p:grpSp>
        <p:nvGrpSpPr>
          <p:cNvPr id="45" name="グループ化 44"/>
          <p:cNvGrpSpPr/>
          <p:nvPr/>
        </p:nvGrpSpPr>
        <p:grpSpPr>
          <a:xfrm>
            <a:off x="6156176" y="3645024"/>
            <a:ext cx="2692471" cy="1338012"/>
            <a:chOff x="6156176" y="3645024"/>
            <a:chExt cx="2692471" cy="1338012"/>
          </a:xfrm>
        </p:grpSpPr>
        <p:sp>
          <p:nvSpPr>
            <p:cNvPr id="20" name="円形吹き出し 19"/>
            <p:cNvSpPr/>
            <p:nvPr/>
          </p:nvSpPr>
          <p:spPr>
            <a:xfrm>
              <a:off x="6156176" y="3645024"/>
              <a:ext cx="2304256" cy="1338012"/>
            </a:xfrm>
            <a:prstGeom prst="wedgeEllipseCallout">
              <a:avLst>
                <a:gd name="adj1" fmla="val -39169"/>
                <a:gd name="adj2" fmla="val 68515"/>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dirty="0"/>
            </a:p>
          </p:txBody>
        </p:sp>
        <p:sp>
          <p:nvSpPr>
            <p:cNvPr id="25" name="テキスト ボックス 24"/>
            <p:cNvSpPr txBox="1"/>
            <p:nvPr/>
          </p:nvSpPr>
          <p:spPr>
            <a:xfrm>
              <a:off x="6472383" y="4057908"/>
              <a:ext cx="2376264" cy="523220"/>
            </a:xfrm>
            <a:prstGeom prst="rect">
              <a:avLst/>
            </a:prstGeom>
            <a:noFill/>
          </p:spPr>
          <p:txBody>
            <a:bodyPr wrap="square" rtlCol="0">
              <a:spAutoFit/>
            </a:bodyPr>
            <a:lstStyle/>
            <a:p>
              <a:r>
                <a:rPr kumimoji="1" lang="ja-JP" altLang="en-US" sz="2800" dirty="0" smtClean="0"/>
                <a:t>自然環境</a:t>
              </a:r>
              <a:endParaRPr kumimoji="1" lang="ja-JP" altLang="en-US" dirty="0"/>
            </a:p>
          </p:txBody>
        </p:sp>
      </p:grpSp>
      <p:grpSp>
        <p:nvGrpSpPr>
          <p:cNvPr id="44" name="グループ化 43"/>
          <p:cNvGrpSpPr/>
          <p:nvPr/>
        </p:nvGrpSpPr>
        <p:grpSpPr>
          <a:xfrm>
            <a:off x="2699792" y="3603156"/>
            <a:ext cx="2304256" cy="1338012"/>
            <a:chOff x="2699792" y="3603156"/>
            <a:chExt cx="2304256" cy="1338012"/>
          </a:xfrm>
        </p:grpSpPr>
        <p:sp>
          <p:nvSpPr>
            <p:cNvPr id="19" name="円形吹き出し 18"/>
            <p:cNvSpPr/>
            <p:nvPr/>
          </p:nvSpPr>
          <p:spPr>
            <a:xfrm>
              <a:off x="2699792" y="3603156"/>
              <a:ext cx="2304256" cy="1338012"/>
            </a:xfrm>
            <a:prstGeom prst="wedgeEllipseCallout">
              <a:avLst>
                <a:gd name="adj1" fmla="val 11337"/>
                <a:gd name="adj2" fmla="val 74728"/>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dirty="0"/>
            </a:p>
          </p:txBody>
        </p:sp>
        <p:sp>
          <p:nvSpPr>
            <p:cNvPr id="23" name="テキスト ボックス 22"/>
            <p:cNvSpPr txBox="1"/>
            <p:nvPr/>
          </p:nvSpPr>
          <p:spPr>
            <a:xfrm>
              <a:off x="2910560" y="4010552"/>
              <a:ext cx="2024946" cy="523220"/>
            </a:xfrm>
            <a:prstGeom prst="rect">
              <a:avLst/>
            </a:prstGeom>
            <a:noFill/>
          </p:spPr>
          <p:txBody>
            <a:bodyPr wrap="square" rtlCol="0">
              <a:spAutoFit/>
            </a:bodyPr>
            <a:lstStyle/>
            <a:p>
              <a:r>
                <a:rPr kumimoji="1" lang="ja-JP" altLang="en-US" sz="2800" dirty="0" smtClean="0"/>
                <a:t>安全・安心</a:t>
              </a:r>
              <a:endParaRPr kumimoji="1" lang="ja-JP" altLang="en-US" dirty="0"/>
            </a:p>
          </p:txBody>
        </p:sp>
      </p:grpSp>
      <p:grpSp>
        <p:nvGrpSpPr>
          <p:cNvPr id="50" name="グループ化 49"/>
          <p:cNvGrpSpPr/>
          <p:nvPr/>
        </p:nvGrpSpPr>
        <p:grpSpPr>
          <a:xfrm>
            <a:off x="1745380" y="5373216"/>
            <a:ext cx="6571036" cy="1512168"/>
            <a:chOff x="1745380" y="5373216"/>
            <a:chExt cx="6571036" cy="1512168"/>
          </a:xfrm>
        </p:grpSpPr>
        <p:pic>
          <p:nvPicPr>
            <p:cNvPr id="33" name="図 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38316" y="5373216"/>
              <a:ext cx="821716" cy="1258217"/>
            </a:xfrm>
            <a:prstGeom prst="rect">
              <a:avLst/>
            </a:prstGeom>
          </p:spPr>
        </p:pic>
        <p:pic>
          <p:nvPicPr>
            <p:cNvPr id="34" name="図 33"/>
            <p:cNvPicPr>
              <a:picLocks noChangeAspect="1"/>
            </p:cNvPicPr>
            <p:nvPr/>
          </p:nvPicPr>
          <p:blipFill>
            <a:blip r:embed="rId3"/>
            <a:stretch>
              <a:fillRect/>
            </a:stretch>
          </p:blipFill>
          <p:spPr>
            <a:xfrm>
              <a:off x="6031484" y="5373216"/>
              <a:ext cx="1060796" cy="1261981"/>
            </a:xfrm>
            <a:prstGeom prst="rect">
              <a:avLst/>
            </a:prstGeom>
          </p:spPr>
        </p:pic>
        <p:pic>
          <p:nvPicPr>
            <p:cNvPr id="35" name="図 3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24239" y="5445224"/>
              <a:ext cx="1159929" cy="1172452"/>
            </a:xfrm>
            <a:prstGeom prst="rect">
              <a:avLst/>
            </a:prstGeom>
          </p:spPr>
        </p:pic>
        <p:pic>
          <p:nvPicPr>
            <p:cNvPr id="38" name="図 37"/>
            <p:cNvPicPr>
              <a:picLocks noChangeAspect="1"/>
            </p:cNvPicPr>
            <p:nvPr/>
          </p:nvPicPr>
          <p:blipFill>
            <a:blip r:embed="rId5"/>
            <a:stretch>
              <a:fillRect/>
            </a:stretch>
          </p:blipFill>
          <p:spPr>
            <a:xfrm>
              <a:off x="2267744" y="5445224"/>
              <a:ext cx="1640127" cy="1101399"/>
            </a:xfrm>
            <a:prstGeom prst="rect">
              <a:avLst/>
            </a:prstGeom>
          </p:spPr>
        </p:pic>
        <p:sp>
          <p:nvSpPr>
            <p:cNvPr id="48" name="テキスト ボックス 47"/>
            <p:cNvSpPr txBox="1"/>
            <p:nvPr/>
          </p:nvSpPr>
          <p:spPr>
            <a:xfrm>
              <a:off x="1745380" y="6623774"/>
              <a:ext cx="6571036" cy="261610"/>
            </a:xfrm>
            <a:prstGeom prst="rect">
              <a:avLst/>
            </a:prstGeom>
            <a:noFill/>
          </p:spPr>
          <p:txBody>
            <a:bodyPr wrap="square" rtlCol="0">
              <a:spAutoFit/>
            </a:bodyPr>
            <a:lstStyle/>
            <a:p>
              <a:r>
                <a:rPr lang="ja-JP" altLang="en-US" sz="1100" dirty="0">
                  <a:solidFill>
                    <a:schemeClr val="bg1">
                      <a:lumMod val="50000"/>
                    </a:schemeClr>
                  </a:solidFill>
                </a:rPr>
                <a:t>市民へのヒアリング調査より（日時：</a:t>
              </a:r>
              <a:r>
                <a:rPr lang="en-US" altLang="ja-JP" sz="1100" dirty="0">
                  <a:solidFill>
                    <a:schemeClr val="bg1">
                      <a:lumMod val="50000"/>
                    </a:schemeClr>
                  </a:solidFill>
                </a:rPr>
                <a:t>10/19 9:30~10:30</a:t>
              </a:r>
              <a:r>
                <a:rPr lang="ja-JP" altLang="en-US" sz="1100" dirty="0">
                  <a:solidFill>
                    <a:schemeClr val="bg1">
                      <a:lumMod val="50000"/>
                    </a:schemeClr>
                  </a:solidFill>
                </a:rPr>
                <a:t>、場所：</a:t>
              </a:r>
              <a:r>
                <a:rPr lang="ja-JP" altLang="en-US" sz="1100" dirty="0" err="1">
                  <a:solidFill>
                    <a:schemeClr val="bg1">
                      <a:lumMod val="50000"/>
                    </a:schemeClr>
                  </a:solidFill>
                </a:rPr>
                <a:t>いかっぺ</a:t>
              </a:r>
              <a:r>
                <a:rPr lang="ja-JP" altLang="en-US" sz="1100" dirty="0">
                  <a:solidFill>
                    <a:schemeClr val="bg1">
                      <a:lumMod val="50000"/>
                    </a:schemeClr>
                  </a:solidFill>
                </a:rPr>
                <a:t>市、サンプル：</a:t>
              </a:r>
              <a:r>
                <a:rPr lang="en-US" altLang="ja-JP" sz="1100" dirty="0" smtClean="0">
                  <a:solidFill>
                    <a:schemeClr val="bg1">
                      <a:lumMod val="50000"/>
                    </a:schemeClr>
                  </a:solidFill>
                </a:rPr>
                <a:t>20</a:t>
              </a:r>
              <a:r>
                <a:rPr lang="ja-JP" altLang="en-US" sz="1100" smtClean="0">
                  <a:solidFill>
                    <a:schemeClr val="bg1">
                      <a:lumMod val="50000"/>
                    </a:schemeClr>
                  </a:solidFill>
                </a:rPr>
                <a:t>－</a:t>
              </a:r>
              <a:r>
                <a:rPr lang="en-US" altLang="ja-JP" sz="1100" smtClean="0">
                  <a:solidFill>
                    <a:schemeClr val="bg1">
                      <a:lumMod val="50000"/>
                    </a:schemeClr>
                  </a:solidFill>
                </a:rPr>
                <a:t>70</a:t>
              </a:r>
              <a:r>
                <a:rPr lang="ja-JP" altLang="en-US" sz="1100" dirty="0">
                  <a:solidFill>
                    <a:schemeClr val="bg1">
                      <a:lumMod val="50000"/>
                    </a:schemeClr>
                  </a:solidFill>
                </a:rPr>
                <a:t>代の男女</a:t>
              </a:r>
              <a:r>
                <a:rPr lang="en-US" altLang="ja-JP" sz="1100" dirty="0">
                  <a:solidFill>
                    <a:schemeClr val="bg1">
                      <a:lumMod val="50000"/>
                    </a:schemeClr>
                  </a:solidFill>
                </a:rPr>
                <a:t>5</a:t>
              </a:r>
              <a:r>
                <a:rPr lang="ja-JP" altLang="en-US" sz="1100" dirty="0">
                  <a:solidFill>
                    <a:schemeClr val="bg1">
                      <a:lumMod val="50000"/>
                    </a:schemeClr>
                  </a:solidFill>
                </a:rPr>
                <a:t>名</a:t>
              </a:r>
              <a:r>
                <a:rPr lang="en-US" altLang="ja-JP" sz="1100" dirty="0">
                  <a:solidFill>
                    <a:schemeClr val="bg1">
                      <a:lumMod val="50000"/>
                    </a:schemeClr>
                  </a:solidFill>
                </a:rPr>
                <a:t> </a:t>
              </a:r>
              <a:r>
                <a:rPr lang="ja-JP" altLang="en-US" sz="1100" dirty="0">
                  <a:solidFill>
                    <a:schemeClr val="bg1">
                      <a:lumMod val="50000"/>
                    </a:schemeClr>
                  </a:solidFill>
                </a:rPr>
                <a:t>）</a:t>
              </a:r>
            </a:p>
          </p:txBody>
        </p:sp>
      </p:grpSp>
      <p:pic>
        <p:nvPicPr>
          <p:cNvPr id="12" name="コンテンツ プレースホルダー 11"/>
          <p:cNvPicPr>
            <a:picLocks noGrp="1" noChangeAspect="1"/>
          </p:cNvPicPr>
          <p:nvPr>
            <p:ph idx="1"/>
          </p:nvPr>
        </p:nvPicPr>
        <p:blipFill>
          <a:blip r:embed="rId6" cstate="print">
            <a:extLst>
              <a:ext uri="{28A0092B-C50C-407E-A947-70E740481C1C}">
                <a14:useLocalDpi xmlns:a14="http://schemas.microsoft.com/office/drawing/2010/main" val="0"/>
              </a:ext>
            </a:extLst>
          </a:blip>
          <a:stretch>
            <a:fillRect/>
          </a:stretch>
        </p:blipFill>
        <p:spPr>
          <a:xfrm>
            <a:off x="7128832" y="1844824"/>
            <a:ext cx="1691640" cy="1719072"/>
          </a:xfrm>
        </p:spPr>
      </p:pic>
      <p:sp>
        <p:nvSpPr>
          <p:cNvPr id="2" name="スライド番号プレースホルダー 1"/>
          <p:cNvSpPr>
            <a:spLocks noGrp="1"/>
          </p:cNvSpPr>
          <p:nvPr>
            <p:ph type="sldNum" sz="quarter" idx="12"/>
          </p:nvPr>
        </p:nvSpPr>
        <p:spPr/>
        <p:txBody>
          <a:bodyPr/>
          <a:lstStyle/>
          <a:p>
            <a:fld id="{82F50B77-D61C-4CB8-9631-C68539A3EE92}" type="slidenum">
              <a:rPr kumimoji="1" lang="ja-JP" altLang="en-US" smtClean="0"/>
              <a:pPr/>
              <a:t>2</a:t>
            </a:fld>
            <a:endParaRPr kumimoji="1" lang="ja-JP" altLang="en-US"/>
          </a:p>
        </p:txBody>
      </p:sp>
    </p:spTree>
    <p:extLst>
      <p:ext uri="{BB962C8B-B14F-4D97-AF65-F5344CB8AC3E}">
        <p14:creationId xmlns:p14="http://schemas.microsoft.com/office/powerpoint/2010/main" val="3174898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p:cTn id="18" dur="500" fill="hold"/>
                                        <p:tgtEl>
                                          <p:spTgt spid="43"/>
                                        </p:tgtEl>
                                        <p:attrNameLst>
                                          <p:attrName>ppt_w</p:attrName>
                                        </p:attrNameLst>
                                      </p:cBhvr>
                                      <p:tavLst>
                                        <p:tav tm="0">
                                          <p:val>
                                            <p:fltVal val="0"/>
                                          </p:val>
                                        </p:tav>
                                        <p:tav tm="100000">
                                          <p:val>
                                            <p:strVal val="#ppt_w"/>
                                          </p:val>
                                        </p:tav>
                                      </p:tavLst>
                                    </p:anim>
                                    <p:anim calcmode="lin" valueType="num">
                                      <p:cBhvr>
                                        <p:cTn id="19" dur="500" fill="hold"/>
                                        <p:tgtEl>
                                          <p:spTgt spid="43"/>
                                        </p:tgtEl>
                                        <p:attrNameLst>
                                          <p:attrName>ppt_h</p:attrName>
                                        </p:attrNameLst>
                                      </p:cBhvr>
                                      <p:tavLst>
                                        <p:tav tm="0">
                                          <p:val>
                                            <p:fltVal val="0"/>
                                          </p:val>
                                        </p:tav>
                                        <p:tav tm="100000">
                                          <p:val>
                                            <p:strVal val="#ppt_h"/>
                                          </p:val>
                                        </p:tav>
                                      </p:tavLst>
                                    </p:anim>
                                    <p:animEffect transition="in" filter="fade">
                                      <p:cBhvr>
                                        <p:cTn id="20" dur="500"/>
                                        <p:tgtEl>
                                          <p:spTgt spid="43"/>
                                        </p:tgtEl>
                                      </p:cBhvr>
                                    </p:animEffect>
                                  </p:childTnLst>
                                </p:cTn>
                              </p:par>
                            </p:childTnLst>
                          </p:cTn>
                        </p:par>
                        <p:par>
                          <p:cTn id="21" fill="hold">
                            <p:stCondLst>
                              <p:cond delay="1000"/>
                            </p:stCondLst>
                            <p:childTnLst>
                              <p:par>
                                <p:cTn id="22" presetID="53" presetClass="entr" presetSubtype="16"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p:cTn id="24" dur="500" fill="hold"/>
                                        <p:tgtEl>
                                          <p:spTgt spid="44"/>
                                        </p:tgtEl>
                                        <p:attrNameLst>
                                          <p:attrName>ppt_w</p:attrName>
                                        </p:attrNameLst>
                                      </p:cBhvr>
                                      <p:tavLst>
                                        <p:tav tm="0">
                                          <p:val>
                                            <p:fltVal val="0"/>
                                          </p:val>
                                        </p:tav>
                                        <p:tav tm="100000">
                                          <p:val>
                                            <p:strVal val="#ppt_w"/>
                                          </p:val>
                                        </p:tav>
                                      </p:tavLst>
                                    </p:anim>
                                    <p:anim calcmode="lin" valueType="num">
                                      <p:cBhvr>
                                        <p:cTn id="25" dur="500" fill="hold"/>
                                        <p:tgtEl>
                                          <p:spTgt spid="44"/>
                                        </p:tgtEl>
                                        <p:attrNameLst>
                                          <p:attrName>ppt_h</p:attrName>
                                        </p:attrNameLst>
                                      </p:cBhvr>
                                      <p:tavLst>
                                        <p:tav tm="0">
                                          <p:val>
                                            <p:fltVal val="0"/>
                                          </p:val>
                                        </p:tav>
                                        <p:tav tm="100000">
                                          <p:val>
                                            <p:strVal val="#ppt_h"/>
                                          </p:val>
                                        </p:tav>
                                      </p:tavLst>
                                    </p:anim>
                                    <p:animEffect transition="in" filter="fade">
                                      <p:cBhvr>
                                        <p:cTn id="26" dur="500"/>
                                        <p:tgtEl>
                                          <p:spTgt spid="44"/>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42"/>
                                        </p:tgtEl>
                                        <p:attrNameLst>
                                          <p:attrName>style.visibility</p:attrName>
                                        </p:attrNameLst>
                                      </p:cBhvr>
                                      <p:to>
                                        <p:strVal val="visible"/>
                                      </p:to>
                                    </p:set>
                                    <p:anim calcmode="lin" valueType="num">
                                      <p:cBhvr>
                                        <p:cTn id="30" dur="500" fill="hold"/>
                                        <p:tgtEl>
                                          <p:spTgt spid="42"/>
                                        </p:tgtEl>
                                        <p:attrNameLst>
                                          <p:attrName>ppt_w</p:attrName>
                                        </p:attrNameLst>
                                      </p:cBhvr>
                                      <p:tavLst>
                                        <p:tav tm="0">
                                          <p:val>
                                            <p:fltVal val="0"/>
                                          </p:val>
                                        </p:tav>
                                        <p:tav tm="100000">
                                          <p:val>
                                            <p:strVal val="#ppt_w"/>
                                          </p:val>
                                        </p:tav>
                                      </p:tavLst>
                                    </p:anim>
                                    <p:anim calcmode="lin" valueType="num">
                                      <p:cBhvr>
                                        <p:cTn id="31" dur="500" fill="hold"/>
                                        <p:tgtEl>
                                          <p:spTgt spid="42"/>
                                        </p:tgtEl>
                                        <p:attrNameLst>
                                          <p:attrName>ppt_h</p:attrName>
                                        </p:attrNameLst>
                                      </p:cBhvr>
                                      <p:tavLst>
                                        <p:tav tm="0">
                                          <p:val>
                                            <p:fltVal val="0"/>
                                          </p:val>
                                        </p:tav>
                                        <p:tav tm="100000">
                                          <p:val>
                                            <p:strVal val="#ppt_h"/>
                                          </p:val>
                                        </p:tav>
                                      </p:tavLst>
                                    </p:anim>
                                    <p:animEffect transition="in" filter="fade">
                                      <p:cBhvr>
                                        <p:cTn id="32" dur="500"/>
                                        <p:tgtEl>
                                          <p:spTgt spid="42"/>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45"/>
                                        </p:tgtEl>
                                        <p:attrNameLst>
                                          <p:attrName>style.visibility</p:attrName>
                                        </p:attrNameLst>
                                      </p:cBhvr>
                                      <p:to>
                                        <p:strVal val="visible"/>
                                      </p:to>
                                    </p:set>
                                    <p:anim calcmode="lin" valueType="num">
                                      <p:cBhvr>
                                        <p:cTn id="36" dur="500" fill="hold"/>
                                        <p:tgtEl>
                                          <p:spTgt spid="45"/>
                                        </p:tgtEl>
                                        <p:attrNameLst>
                                          <p:attrName>ppt_w</p:attrName>
                                        </p:attrNameLst>
                                      </p:cBhvr>
                                      <p:tavLst>
                                        <p:tav tm="0">
                                          <p:val>
                                            <p:fltVal val="0"/>
                                          </p:val>
                                        </p:tav>
                                        <p:tav tm="100000">
                                          <p:val>
                                            <p:strVal val="#ppt_w"/>
                                          </p:val>
                                        </p:tav>
                                      </p:tavLst>
                                    </p:anim>
                                    <p:anim calcmode="lin" valueType="num">
                                      <p:cBhvr>
                                        <p:cTn id="37" dur="500" fill="hold"/>
                                        <p:tgtEl>
                                          <p:spTgt spid="45"/>
                                        </p:tgtEl>
                                        <p:attrNameLst>
                                          <p:attrName>ppt_h</p:attrName>
                                        </p:attrNameLst>
                                      </p:cBhvr>
                                      <p:tavLst>
                                        <p:tav tm="0">
                                          <p:val>
                                            <p:fltVal val="0"/>
                                          </p:val>
                                        </p:tav>
                                        <p:tav tm="100000">
                                          <p:val>
                                            <p:strVal val="#ppt_h"/>
                                          </p:val>
                                        </p:tav>
                                      </p:tavLst>
                                    </p:anim>
                                    <p:animEffect transition="in" filter="fade">
                                      <p:cBhvr>
                                        <p:cTn id="38" dur="500"/>
                                        <p:tgtEl>
                                          <p:spTgt spid="45"/>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41"/>
                                        </p:tgtEl>
                                        <p:attrNameLst>
                                          <p:attrName>style.visibility</p:attrName>
                                        </p:attrNameLst>
                                      </p:cBhvr>
                                      <p:to>
                                        <p:strVal val="visible"/>
                                      </p:to>
                                    </p:set>
                                    <p:anim calcmode="lin" valueType="num">
                                      <p:cBhvr>
                                        <p:cTn id="42" dur="500" fill="hold"/>
                                        <p:tgtEl>
                                          <p:spTgt spid="41"/>
                                        </p:tgtEl>
                                        <p:attrNameLst>
                                          <p:attrName>ppt_w</p:attrName>
                                        </p:attrNameLst>
                                      </p:cBhvr>
                                      <p:tavLst>
                                        <p:tav tm="0">
                                          <p:val>
                                            <p:fltVal val="0"/>
                                          </p:val>
                                        </p:tav>
                                        <p:tav tm="100000">
                                          <p:val>
                                            <p:strVal val="#ppt_w"/>
                                          </p:val>
                                        </p:tav>
                                      </p:tavLst>
                                    </p:anim>
                                    <p:anim calcmode="lin" valueType="num">
                                      <p:cBhvr>
                                        <p:cTn id="43" dur="500" fill="hold"/>
                                        <p:tgtEl>
                                          <p:spTgt spid="41"/>
                                        </p:tgtEl>
                                        <p:attrNameLst>
                                          <p:attrName>ppt_h</p:attrName>
                                        </p:attrNameLst>
                                      </p:cBhvr>
                                      <p:tavLst>
                                        <p:tav tm="0">
                                          <p:val>
                                            <p:fltVal val="0"/>
                                          </p:val>
                                        </p:tav>
                                        <p:tav tm="100000">
                                          <p:val>
                                            <p:strVal val="#ppt_h"/>
                                          </p:val>
                                        </p:tav>
                                      </p:tavLst>
                                    </p:anim>
                                    <p:animEffect transition="in" filter="fade">
                                      <p:cBhvr>
                                        <p:cTn id="4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角丸四角形 8"/>
          <p:cNvSpPr/>
          <p:nvPr/>
        </p:nvSpPr>
        <p:spPr>
          <a:xfrm>
            <a:off x="179512" y="1178233"/>
            <a:ext cx="5450350" cy="3846185"/>
          </a:xfrm>
          <a:prstGeom prst="roundRect">
            <a:avLst/>
          </a:prstGeom>
          <a:solidFill>
            <a:srgbClr val="FFCCCC">
              <a:alpha val="69804"/>
            </a:srgb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コンテンツ プレースホルダー 5"/>
          <p:cNvSpPr>
            <a:spLocks noGrp="1"/>
          </p:cNvSpPr>
          <p:nvPr>
            <p:ph idx="1"/>
          </p:nvPr>
        </p:nvSpPr>
        <p:spPr>
          <a:xfrm>
            <a:off x="444405" y="1228958"/>
            <a:ext cx="5112568" cy="1008112"/>
          </a:xfrm>
        </p:spPr>
        <p:txBody>
          <a:bodyPr>
            <a:normAutofit lnSpcReduction="10000"/>
          </a:bodyPr>
          <a:lstStyle/>
          <a:p>
            <a:pPr>
              <a:buNone/>
            </a:pPr>
            <a:r>
              <a:rPr kumimoji="1" lang="ja-JP" altLang="en-US" sz="2800" dirty="0" smtClean="0"/>
              <a:t>＜背景＞</a:t>
            </a:r>
            <a:endParaRPr lang="en-US" altLang="ja-JP" sz="2800" dirty="0" smtClean="0"/>
          </a:p>
          <a:p>
            <a:r>
              <a:rPr lang="ja-JP" altLang="en-US" sz="2800" dirty="0" smtClean="0">
                <a:solidFill>
                  <a:srgbClr val="C00000"/>
                </a:solidFill>
              </a:rPr>
              <a:t>霞ヶ浦噴水設置計画</a:t>
            </a:r>
            <a:endParaRPr lang="en-US" altLang="ja-JP" sz="2800" dirty="0" smtClean="0">
              <a:solidFill>
                <a:srgbClr val="C00000"/>
              </a:solidFill>
            </a:endParaRPr>
          </a:p>
          <a:p>
            <a:endParaRPr kumimoji="1" lang="en-US" altLang="ja-JP" sz="2800" dirty="0" smtClean="0"/>
          </a:p>
          <a:p>
            <a:pPr>
              <a:buNone/>
            </a:pPr>
            <a:endParaRPr kumimoji="1" lang="en-US" altLang="ja-JP" dirty="0" smtClean="0"/>
          </a:p>
          <a:p>
            <a:pPr>
              <a:buNone/>
            </a:pPr>
            <a:endParaRPr kumimoji="1" lang="ja-JP" altLang="en-US" dirty="0"/>
          </a:p>
        </p:txBody>
      </p:sp>
      <p:sp>
        <p:nvSpPr>
          <p:cNvPr id="5" name="タイトル 4"/>
          <p:cNvSpPr>
            <a:spLocks noGrp="1"/>
          </p:cNvSpPr>
          <p:nvPr>
            <p:ph type="title"/>
          </p:nvPr>
        </p:nvSpPr>
        <p:spPr>
          <a:xfrm>
            <a:off x="3707904" y="-99392"/>
            <a:ext cx="4608512" cy="1143000"/>
          </a:xfrm>
        </p:spPr>
        <p:txBody>
          <a:bodyPr>
            <a:normAutofit/>
          </a:bodyPr>
          <a:lstStyle/>
          <a:p>
            <a:r>
              <a:rPr kumimoji="1" lang="ja-JP" altLang="en-US" dirty="0" smtClean="0"/>
              <a:t>霞ヶ浦の観光推進</a:t>
            </a:r>
            <a:endParaRPr kumimoji="1" lang="ja-JP" altLang="en-US" dirty="0"/>
          </a:p>
        </p:txBody>
      </p:sp>
      <p:sp>
        <p:nvSpPr>
          <p:cNvPr id="4" name="角丸四角形 3"/>
          <p:cNvSpPr/>
          <p:nvPr/>
        </p:nvSpPr>
        <p:spPr>
          <a:xfrm>
            <a:off x="179512" y="116632"/>
            <a:ext cx="3312368" cy="72008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dirty="0" smtClean="0"/>
              <a:t>中心市街地</a:t>
            </a:r>
            <a:endParaRPr kumimoji="1" lang="ja-JP" altLang="en-US" dirty="0"/>
          </a:p>
        </p:txBody>
      </p:sp>
      <p:graphicFrame>
        <p:nvGraphicFramePr>
          <p:cNvPr id="7" name="表 6"/>
          <p:cNvGraphicFramePr>
            <a:graphicFrameLocks noGrp="1"/>
          </p:cNvGraphicFramePr>
          <p:nvPr>
            <p:extLst>
              <p:ext uri="{D42A27DB-BD31-4B8C-83A1-F6EECF244321}">
                <p14:modId xmlns:p14="http://schemas.microsoft.com/office/powerpoint/2010/main" val="910802493"/>
              </p:ext>
            </p:extLst>
          </p:nvPr>
        </p:nvGraphicFramePr>
        <p:xfrm>
          <a:off x="421910" y="5500072"/>
          <a:ext cx="4487939" cy="1097280"/>
        </p:xfrm>
        <a:graphic>
          <a:graphicData uri="http://schemas.openxmlformats.org/drawingml/2006/table">
            <a:tbl>
              <a:tblPr firstRow="1" bandRow="1">
                <a:tableStyleId>{5940675A-B579-460E-94D1-54222C63F5DA}</a:tableStyleId>
              </a:tblPr>
              <a:tblGrid>
                <a:gridCol w="2899899"/>
                <a:gridCol w="1588040"/>
              </a:tblGrid>
              <a:tr h="313466">
                <a:tc>
                  <a:txBody>
                    <a:bodyPr/>
                    <a:lstStyle/>
                    <a:p>
                      <a:r>
                        <a:rPr kumimoji="1" lang="ja-JP" altLang="en-US" sz="1800" dirty="0" smtClean="0"/>
                        <a:t>事業費</a:t>
                      </a:r>
                      <a:endParaRPr kumimoji="1" lang="en-US" altLang="ja-JP" sz="1800" b="0" dirty="0" smtClean="0"/>
                    </a:p>
                  </a:txBody>
                  <a:tcPr/>
                </a:tc>
                <a:tc>
                  <a:txBody>
                    <a:bodyPr/>
                    <a:lstStyle/>
                    <a:p>
                      <a:r>
                        <a:rPr lang="en-US" altLang="ja-JP" sz="1800" dirty="0" smtClean="0">
                          <a:effectLst/>
                        </a:rPr>
                        <a:t>4</a:t>
                      </a:r>
                      <a:r>
                        <a:rPr lang="ja-JP" altLang="en-US" sz="1800" dirty="0" smtClean="0">
                          <a:effectLst/>
                        </a:rPr>
                        <a:t>億</a:t>
                      </a:r>
                      <a:r>
                        <a:rPr lang="en-US" altLang="ja-JP" sz="1800" dirty="0" smtClean="0">
                          <a:effectLst/>
                        </a:rPr>
                        <a:t>6,700</a:t>
                      </a:r>
                      <a:r>
                        <a:rPr lang="ja-JP" altLang="en-US" sz="1800" dirty="0" smtClean="0">
                          <a:effectLst/>
                        </a:rPr>
                        <a:t>万円</a:t>
                      </a:r>
                      <a:endParaRPr kumimoji="1" lang="ja-JP" altLang="en-US" sz="1800" b="0" dirty="0"/>
                    </a:p>
                  </a:txBody>
                  <a:tcPr/>
                </a:tc>
              </a:tr>
              <a:tr h="309172">
                <a:tc>
                  <a:txBody>
                    <a:bodyPr/>
                    <a:lstStyle/>
                    <a:p>
                      <a:r>
                        <a:rPr kumimoji="1" lang="ja-JP" altLang="en-US" sz="1800" dirty="0" smtClean="0"/>
                        <a:t>イルミネーション代（年）</a:t>
                      </a:r>
                      <a:endParaRPr kumimoji="1" lang="ja-JP" altLang="en-US" sz="1800" dirty="0"/>
                    </a:p>
                  </a:txBody>
                  <a:tcPr/>
                </a:tc>
                <a:tc>
                  <a:txBody>
                    <a:bodyPr/>
                    <a:lstStyle/>
                    <a:p>
                      <a:r>
                        <a:rPr kumimoji="1" lang="en-US" altLang="ja-JP" sz="1800" dirty="0" smtClean="0"/>
                        <a:t>138</a:t>
                      </a:r>
                      <a:r>
                        <a:rPr kumimoji="1" lang="ja-JP" altLang="en-US" sz="1800" dirty="0" smtClean="0"/>
                        <a:t>万円</a:t>
                      </a:r>
                      <a:r>
                        <a:rPr kumimoji="1" lang="en-US" altLang="ja-JP" sz="1800" dirty="0" smtClean="0"/>
                        <a:t>/</a:t>
                      </a:r>
                      <a:r>
                        <a:rPr kumimoji="1" lang="ja-JP" altLang="en-US" sz="1800" dirty="0" smtClean="0"/>
                        <a:t>年</a:t>
                      </a:r>
                      <a:endParaRPr kumimoji="1" lang="ja-JP" altLang="en-US" sz="1800" dirty="0"/>
                    </a:p>
                  </a:txBody>
                  <a:tcPr/>
                </a:tc>
              </a:tr>
              <a:tr h="313466">
                <a:tc>
                  <a:txBody>
                    <a:bodyPr/>
                    <a:lstStyle/>
                    <a:p>
                      <a:r>
                        <a:rPr lang="ja-JP" altLang="en-US" sz="1800" dirty="0" smtClean="0"/>
                        <a:t>噴水稼動費（電気代）（年）</a:t>
                      </a:r>
                      <a:endParaRPr lang="ja-JP" altLang="en-US" sz="1800" dirty="0"/>
                    </a:p>
                  </a:txBody>
                  <a:tcPr/>
                </a:tc>
                <a:tc>
                  <a:txBody>
                    <a:bodyPr/>
                    <a:lstStyle/>
                    <a:p>
                      <a:r>
                        <a:rPr kumimoji="1" lang="en-US" altLang="ja-JP" sz="1800" dirty="0" smtClean="0"/>
                        <a:t>1,025</a:t>
                      </a:r>
                      <a:r>
                        <a:rPr kumimoji="1" lang="ja-JP" altLang="en-US" sz="1800" dirty="0" smtClean="0"/>
                        <a:t>万円</a:t>
                      </a:r>
                      <a:r>
                        <a:rPr kumimoji="1" lang="en-US" altLang="ja-JP" sz="1800" dirty="0" smtClean="0"/>
                        <a:t>/</a:t>
                      </a:r>
                      <a:r>
                        <a:rPr kumimoji="1" lang="ja-JP" altLang="en-US" sz="1800" dirty="0" smtClean="0"/>
                        <a:t>年</a:t>
                      </a:r>
                      <a:endParaRPr kumimoji="1" lang="ja-JP" altLang="en-US" sz="1800" dirty="0"/>
                    </a:p>
                  </a:txBody>
                  <a:tcPr/>
                </a:tc>
              </a:tr>
            </a:tbl>
          </a:graphicData>
        </a:graphic>
      </p:graphicFrame>
      <p:sp>
        <p:nvSpPr>
          <p:cNvPr id="17" name="角丸四角形 16"/>
          <p:cNvSpPr/>
          <p:nvPr/>
        </p:nvSpPr>
        <p:spPr>
          <a:xfrm>
            <a:off x="5220072" y="5662989"/>
            <a:ext cx="3796016" cy="790347"/>
          </a:xfrm>
          <a:prstGeom prst="roundRect">
            <a:avLst/>
          </a:prstGeom>
          <a:solidFill>
            <a:srgbClr val="FFFF99"/>
          </a:solidFill>
          <a:ln w="12700">
            <a:solidFill>
              <a:schemeClr val="accent2">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3200" dirty="0" smtClean="0">
                <a:solidFill>
                  <a:srgbClr val="FF0000"/>
                </a:solidFill>
                <a:latin typeface="+mn-ea"/>
              </a:rPr>
              <a:t>霞ヶ浦の観光推進</a:t>
            </a:r>
            <a:endParaRPr lang="en-US" altLang="ja-JP" dirty="0">
              <a:solidFill>
                <a:srgbClr val="FF0000"/>
              </a:solidFill>
              <a:latin typeface="+mn-ea"/>
            </a:endParaRPr>
          </a:p>
        </p:txBody>
      </p:sp>
      <p:pic>
        <p:nvPicPr>
          <p:cNvPr id="3" name="図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45938" y="2147027"/>
            <a:ext cx="2398949" cy="2764440"/>
          </a:xfrm>
          <a:prstGeom prst="rect">
            <a:avLst/>
          </a:prstGeom>
        </p:spPr>
      </p:pic>
      <p:grpSp>
        <p:nvGrpSpPr>
          <p:cNvPr id="2" name="グループ化 1"/>
          <p:cNvGrpSpPr/>
          <p:nvPr/>
        </p:nvGrpSpPr>
        <p:grpSpPr>
          <a:xfrm>
            <a:off x="2979340" y="2619548"/>
            <a:ext cx="2779002" cy="1975930"/>
            <a:chOff x="2589540" y="3982697"/>
            <a:chExt cx="2779002" cy="1975930"/>
          </a:xfrm>
        </p:grpSpPr>
        <p:pic>
          <p:nvPicPr>
            <p:cNvPr id="10" name="Picture 2" descr="http://pds.exblog.jp/pds/1/201002/15/81/b0128581_22255299.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673850" y="3982697"/>
              <a:ext cx="2293153" cy="169869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18" name="コンテンツ プレースホルダー 2"/>
            <p:cNvSpPr txBox="1">
              <a:spLocks/>
            </p:cNvSpPr>
            <p:nvPr/>
          </p:nvSpPr>
          <p:spPr>
            <a:xfrm>
              <a:off x="2589540" y="5681395"/>
              <a:ext cx="2779002" cy="277232"/>
            </a:xfrm>
            <a:prstGeom prst="rect">
              <a:avLst/>
            </a:prstGeom>
          </p:spPr>
          <p:txBody>
            <a:bodyPr vert="horz" lIns="91440" tIns="45720" rIns="91440" bIns="45720" rtlCol="0">
              <a:normAutofit/>
            </a:body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1" lang="ja-JP" altLang="en-US" sz="1100" b="0" i="0" u="none" strike="noStrike" kern="1200" cap="none" spc="0" normalizeH="0" baseline="0" noProof="0" dirty="0" smtClean="0">
                  <a:ln>
                    <a:noFill/>
                  </a:ln>
                  <a:solidFill>
                    <a:schemeClr val="tx1"/>
                  </a:solidFill>
                  <a:effectLst/>
                  <a:uLnTx/>
                  <a:uFillTx/>
                </a:rPr>
                <a:t>（出典：琵琶湖花噴水の様子</a:t>
              </a:r>
              <a:r>
                <a:rPr kumimoji="1" lang="en-US" altLang="ja-JP" sz="1100" b="0" i="0" u="none" strike="noStrike" kern="1200" cap="none" spc="0" normalizeH="0" baseline="0" noProof="0" dirty="0" smtClean="0">
                  <a:ln>
                    <a:noFill/>
                  </a:ln>
                  <a:solidFill>
                    <a:schemeClr val="tx1"/>
                  </a:solidFill>
                  <a:effectLst/>
                  <a:uLnTx/>
                  <a:uFillTx/>
                </a:rPr>
                <a:t>MAPPLE</a:t>
              </a:r>
              <a:r>
                <a:rPr lang="ja-JP" altLang="en-US" sz="1100" dirty="0" smtClean="0"/>
                <a:t>）</a:t>
              </a:r>
              <a:endParaRPr kumimoji="1" lang="en-US" altLang="ja-JP" sz="1100" b="0" i="0" u="none" strike="noStrike" kern="1200" cap="none" spc="0" normalizeH="0" baseline="0" noProof="0" dirty="0" smtClean="0">
                <a:ln>
                  <a:noFill/>
                </a:ln>
                <a:solidFill>
                  <a:schemeClr val="tx1"/>
                </a:solidFill>
                <a:effectLst/>
                <a:uLnTx/>
                <a:uFillTx/>
              </a:endParaRPr>
            </a:p>
          </p:txBody>
        </p:sp>
      </p:grpSp>
      <p:sp>
        <p:nvSpPr>
          <p:cNvPr id="11" name="スライド番号プレースホルダー 10"/>
          <p:cNvSpPr>
            <a:spLocks noGrp="1"/>
          </p:cNvSpPr>
          <p:nvPr>
            <p:ph type="sldNum" sz="quarter" idx="12"/>
          </p:nvPr>
        </p:nvSpPr>
        <p:spPr/>
        <p:txBody>
          <a:bodyPr/>
          <a:lstStyle/>
          <a:p>
            <a:fld id="{82F50B77-D61C-4CB8-9631-C68539A3EE92}" type="slidenum">
              <a:rPr kumimoji="1" lang="ja-JP" altLang="en-US" smtClean="0"/>
              <a:pPr/>
              <a:t>20</a:t>
            </a:fld>
            <a:endParaRPr kumimoji="1" lang="ja-JP" altLang="en-US"/>
          </a:p>
        </p:txBody>
      </p:sp>
      <p:sp>
        <p:nvSpPr>
          <p:cNvPr id="20" name="テキスト ボックス 19"/>
          <p:cNvSpPr txBox="1"/>
          <p:nvPr/>
        </p:nvSpPr>
        <p:spPr>
          <a:xfrm>
            <a:off x="3000689" y="2245333"/>
            <a:ext cx="2736304" cy="369332"/>
          </a:xfrm>
          <a:prstGeom prst="rect">
            <a:avLst/>
          </a:prstGeom>
          <a:noFill/>
        </p:spPr>
        <p:txBody>
          <a:bodyPr wrap="square" rtlCol="0">
            <a:spAutoFit/>
          </a:bodyPr>
          <a:lstStyle/>
          <a:p>
            <a:r>
              <a:rPr lang="ja-JP" altLang="en-US" dirty="0" smtClean="0"/>
              <a:t>参考</a:t>
            </a:r>
            <a:r>
              <a:rPr lang="ja-JP" altLang="en-US" dirty="0"/>
              <a:t>：琵琶湖「花噴水」</a:t>
            </a:r>
            <a:endParaRPr lang="en-US" altLang="ja-JP" dirty="0"/>
          </a:p>
        </p:txBody>
      </p:sp>
      <p:sp>
        <p:nvSpPr>
          <p:cNvPr id="14" name="雲形吹き出し 13"/>
          <p:cNvSpPr/>
          <p:nvPr/>
        </p:nvSpPr>
        <p:spPr>
          <a:xfrm>
            <a:off x="5412258" y="1584618"/>
            <a:ext cx="3741319" cy="1124819"/>
          </a:xfrm>
          <a:prstGeom prst="cloudCallout">
            <a:avLst>
              <a:gd name="adj1" fmla="val -59879"/>
              <a:gd name="adj2" fmla="val 81240"/>
            </a:avLst>
          </a:prstGeom>
          <a:solidFill>
            <a:srgbClr val="FFC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solidFill>
                  <a:sysClr val="windowText" lastClr="000000"/>
                </a:solidFill>
              </a:rPr>
              <a:t>５年間で</a:t>
            </a:r>
            <a:r>
              <a:rPr lang="ja-JP" altLang="en-US" sz="2400" dirty="0" smtClean="0">
                <a:solidFill>
                  <a:sysClr val="windowText" lastClr="000000"/>
                </a:solidFill>
              </a:rPr>
              <a:t>約２割の</a:t>
            </a:r>
            <a:endParaRPr lang="en-US" altLang="ja-JP" sz="2400" dirty="0" smtClean="0">
              <a:solidFill>
                <a:sysClr val="windowText" lastClr="000000"/>
              </a:solidFill>
            </a:endParaRPr>
          </a:p>
          <a:p>
            <a:pPr algn="ctr"/>
            <a:r>
              <a:rPr kumimoji="1" lang="ja-JP" altLang="en-US" sz="2400" dirty="0" smtClean="0">
                <a:solidFill>
                  <a:sysClr val="windowText" lastClr="000000"/>
                </a:solidFill>
              </a:rPr>
              <a:t>観光客増加</a:t>
            </a:r>
            <a:endParaRPr kumimoji="1" lang="ja-JP" altLang="en-US" sz="2400" dirty="0">
              <a:solidFill>
                <a:sysClr val="windowText" lastClr="000000"/>
              </a:solidFill>
            </a:endParaRPr>
          </a:p>
        </p:txBody>
      </p:sp>
      <p:sp>
        <p:nvSpPr>
          <p:cNvPr id="8" name="下矢印 7"/>
          <p:cNvSpPr/>
          <p:nvPr/>
        </p:nvSpPr>
        <p:spPr>
          <a:xfrm>
            <a:off x="7019790" y="2822953"/>
            <a:ext cx="504056" cy="376429"/>
          </a:xfrm>
          <a:prstGeom prst="downArrow">
            <a:avLst/>
          </a:prstGeom>
          <a:solidFill>
            <a:srgbClr val="FFC6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p:cNvSpPr txBox="1"/>
          <p:nvPr/>
        </p:nvSpPr>
        <p:spPr>
          <a:xfrm>
            <a:off x="361256" y="5168435"/>
            <a:ext cx="2736304" cy="369332"/>
          </a:xfrm>
          <a:prstGeom prst="rect">
            <a:avLst/>
          </a:prstGeom>
          <a:noFill/>
        </p:spPr>
        <p:txBody>
          <a:bodyPr wrap="square" rtlCol="0">
            <a:spAutoFit/>
          </a:bodyPr>
          <a:lstStyle/>
          <a:p>
            <a:r>
              <a:rPr lang="ja-JP" altLang="en-US" dirty="0" smtClean="0"/>
              <a:t>＜噴水設置費用概算＞</a:t>
            </a:r>
            <a:endParaRPr lang="en-US" altLang="ja-JP" dirty="0" smtClean="0"/>
          </a:p>
        </p:txBody>
      </p:sp>
      <p:sp>
        <p:nvSpPr>
          <p:cNvPr id="21" name="下矢印 20"/>
          <p:cNvSpPr/>
          <p:nvPr/>
        </p:nvSpPr>
        <p:spPr>
          <a:xfrm>
            <a:off x="7030889" y="5155489"/>
            <a:ext cx="504056" cy="376429"/>
          </a:xfrm>
          <a:prstGeom prst="downArrow">
            <a:avLst/>
          </a:prstGeom>
          <a:solidFill>
            <a:srgbClr val="FAC0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雲 11"/>
          <p:cNvSpPr/>
          <p:nvPr/>
        </p:nvSpPr>
        <p:spPr>
          <a:xfrm>
            <a:off x="5621348" y="3210165"/>
            <a:ext cx="3520692" cy="1823589"/>
          </a:xfrm>
          <a:prstGeom prst="cloud">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ja-JP" altLang="en-US" sz="2000">
                <a:solidFill>
                  <a:prstClr val="black"/>
                </a:solidFill>
              </a:rPr>
              <a:t>土浦市年間観光客</a:t>
            </a:r>
            <a:endParaRPr lang="en-US" altLang="ja-JP" sz="2000">
              <a:solidFill>
                <a:prstClr val="black"/>
              </a:solidFill>
            </a:endParaRPr>
          </a:p>
          <a:p>
            <a:pPr lvl="0" algn="ctr"/>
            <a:r>
              <a:rPr lang="en-US" altLang="ja-JP" sz="2400">
                <a:solidFill>
                  <a:prstClr val="black"/>
                </a:solidFill>
              </a:rPr>
              <a:t>139</a:t>
            </a:r>
            <a:r>
              <a:rPr lang="ja-JP" altLang="en-US" sz="2400">
                <a:solidFill>
                  <a:prstClr val="black"/>
                </a:solidFill>
              </a:rPr>
              <a:t>万人</a:t>
            </a:r>
            <a:r>
              <a:rPr lang="ja-JP" altLang="en-US" sz="1100">
                <a:solidFill>
                  <a:prstClr val="black"/>
                </a:solidFill>
              </a:rPr>
              <a:t>（平成</a:t>
            </a:r>
            <a:r>
              <a:rPr lang="en-US" altLang="ja-JP" sz="1100">
                <a:solidFill>
                  <a:prstClr val="black"/>
                </a:solidFill>
              </a:rPr>
              <a:t>22</a:t>
            </a:r>
            <a:r>
              <a:rPr lang="ja-JP" altLang="en-US" sz="1100">
                <a:solidFill>
                  <a:prstClr val="black"/>
                </a:solidFill>
              </a:rPr>
              <a:t>年）</a:t>
            </a:r>
            <a:endParaRPr lang="en-US" altLang="ja-JP" sz="1100">
              <a:solidFill>
                <a:prstClr val="black"/>
              </a:solidFill>
            </a:endParaRPr>
          </a:p>
          <a:p>
            <a:pPr lvl="0" algn="ctr"/>
            <a:r>
              <a:rPr lang="ja-JP" altLang="en-US" sz="2400">
                <a:solidFill>
                  <a:srgbClr val="FF0000"/>
                </a:solidFill>
              </a:rPr>
              <a:t>→</a:t>
            </a:r>
            <a:r>
              <a:rPr lang="en-US" altLang="ja-JP" sz="2800" b="1" u="sng">
                <a:solidFill>
                  <a:srgbClr val="FF0000"/>
                </a:solidFill>
              </a:rPr>
              <a:t>166</a:t>
            </a:r>
            <a:r>
              <a:rPr lang="ja-JP" altLang="en-US" sz="2800" b="1" u="sng">
                <a:solidFill>
                  <a:srgbClr val="FF0000"/>
                </a:solidFill>
              </a:rPr>
              <a:t>万人</a:t>
            </a:r>
            <a:endParaRPr lang="en-US" altLang="ja-JP" sz="3200" b="1" u="sng" dirty="0">
              <a:solidFill>
                <a:srgbClr val="FF0000"/>
              </a:solidFill>
            </a:endParaRPr>
          </a:p>
        </p:txBody>
      </p:sp>
    </p:spTree>
    <p:extLst>
      <p:ext uri="{BB962C8B-B14F-4D97-AF65-F5344CB8AC3E}">
        <p14:creationId xmlns:p14="http://schemas.microsoft.com/office/powerpoint/2010/main" val="1321735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4" grpId="0" animBg="1"/>
      <p:bldP spid="8" grpId="0" animBg="1"/>
      <p:bldP spid="21" grpId="0" animBg="1"/>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467544" y="1677066"/>
            <a:ext cx="8198790" cy="497149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 name="四角形吹き出し 28"/>
          <p:cNvSpPr/>
          <p:nvPr/>
        </p:nvSpPr>
        <p:spPr>
          <a:xfrm>
            <a:off x="5653382" y="1821988"/>
            <a:ext cx="2674443" cy="1967052"/>
          </a:xfrm>
          <a:prstGeom prst="wedgeRectCallout">
            <a:avLst>
              <a:gd name="adj1" fmla="val -105234"/>
              <a:gd name="adj2" fmla="val -25433"/>
            </a:avLst>
          </a:prstGeom>
          <a:solidFill>
            <a:srgbClr val="7F7F7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四角形吹き出し 22"/>
          <p:cNvSpPr/>
          <p:nvPr/>
        </p:nvSpPr>
        <p:spPr>
          <a:xfrm rot="10800000">
            <a:off x="75870" y="4608283"/>
            <a:ext cx="2047831" cy="1546478"/>
          </a:xfrm>
          <a:prstGeom prst="wedgeRectCallout">
            <a:avLst>
              <a:gd name="adj1" fmla="val -90818"/>
              <a:gd name="adj2" fmla="val -8308"/>
            </a:avLst>
          </a:prstGeom>
          <a:solidFill>
            <a:srgbClr val="7F7F7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p:cNvSpPr/>
          <p:nvPr/>
        </p:nvSpPr>
        <p:spPr>
          <a:xfrm>
            <a:off x="179512" y="966013"/>
            <a:ext cx="4783470" cy="648072"/>
          </a:xfrm>
          <a:prstGeom prst="rect">
            <a:avLst/>
          </a:prstGeom>
          <a:ln/>
        </p:spPr>
        <p:style>
          <a:lnRef idx="1">
            <a:schemeClr val="accent2"/>
          </a:lnRef>
          <a:fillRef idx="2">
            <a:schemeClr val="accent2"/>
          </a:fillRef>
          <a:effectRef idx="1">
            <a:schemeClr val="accent2"/>
          </a:effectRef>
          <a:fontRef idx="minor">
            <a:schemeClr val="dk1"/>
          </a:fontRef>
        </p:style>
        <p:txBody>
          <a:bodyPr rtlCol="0" anchor="ctr"/>
          <a:lstStyle/>
          <a:p>
            <a:r>
              <a:rPr lang="ja-JP" altLang="en-US" sz="2800" dirty="0">
                <a:solidFill>
                  <a:schemeClr val="tx1"/>
                </a:solidFill>
              </a:rPr>
              <a:t>「水上噴水観光コース」の提案</a:t>
            </a:r>
          </a:p>
        </p:txBody>
      </p:sp>
      <p:sp>
        <p:nvSpPr>
          <p:cNvPr id="5" name="タイトル 4"/>
          <p:cNvSpPr>
            <a:spLocks noGrp="1"/>
          </p:cNvSpPr>
          <p:nvPr>
            <p:ph type="title"/>
          </p:nvPr>
        </p:nvSpPr>
        <p:spPr>
          <a:xfrm>
            <a:off x="3707904" y="-99392"/>
            <a:ext cx="4608512" cy="1143000"/>
          </a:xfrm>
        </p:spPr>
        <p:txBody>
          <a:bodyPr/>
          <a:lstStyle/>
          <a:p>
            <a:r>
              <a:rPr lang="ja-JP" altLang="en-US" dirty="0" smtClean="0"/>
              <a:t>霞ヶ浦の観光推進</a:t>
            </a:r>
            <a:endParaRPr kumimoji="1" lang="ja-JP" altLang="en-US" dirty="0"/>
          </a:p>
        </p:txBody>
      </p:sp>
      <p:sp>
        <p:nvSpPr>
          <p:cNvPr id="4" name="角丸四角形 3"/>
          <p:cNvSpPr/>
          <p:nvPr/>
        </p:nvSpPr>
        <p:spPr>
          <a:xfrm>
            <a:off x="179512" y="116632"/>
            <a:ext cx="3312368" cy="72008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dirty="0" smtClean="0"/>
              <a:t>中心市街地</a:t>
            </a:r>
            <a:endParaRPr kumimoji="1" lang="ja-JP" altLang="en-US" dirty="0"/>
          </a:p>
        </p:txBody>
      </p:sp>
      <p:sp>
        <p:nvSpPr>
          <p:cNvPr id="9" name="涙形 8"/>
          <p:cNvSpPr/>
          <p:nvPr/>
        </p:nvSpPr>
        <p:spPr>
          <a:xfrm flipH="1">
            <a:off x="3263254" y="2853387"/>
            <a:ext cx="1944216" cy="3456384"/>
          </a:xfrm>
          <a:prstGeom prst="teardrop">
            <a:avLst>
              <a:gd name="adj" fmla="val 116532"/>
            </a:avLst>
          </a:prstGeom>
          <a:noFill/>
          <a:ln w="28575" cmpd="sng">
            <a:solidFill>
              <a:srgbClr val="FF66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 name="正方形/長方形 1"/>
          <p:cNvSpPr/>
          <p:nvPr/>
        </p:nvSpPr>
        <p:spPr>
          <a:xfrm>
            <a:off x="3427073" y="3491863"/>
            <a:ext cx="144016" cy="150652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星 5 12"/>
          <p:cNvSpPr/>
          <p:nvPr/>
        </p:nvSpPr>
        <p:spPr>
          <a:xfrm>
            <a:off x="3257135" y="4015131"/>
            <a:ext cx="574469" cy="572736"/>
          </a:xfrm>
          <a:prstGeom prst="star5">
            <a:avLst/>
          </a:prstGeom>
          <a:solidFill>
            <a:srgbClr val="FFFF0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星 5 13"/>
          <p:cNvSpPr/>
          <p:nvPr/>
        </p:nvSpPr>
        <p:spPr>
          <a:xfrm>
            <a:off x="2643227" y="5215063"/>
            <a:ext cx="565941" cy="524974"/>
          </a:xfrm>
          <a:prstGeom prst="star5">
            <a:avLst/>
          </a:prstGeom>
          <a:solidFill>
            <a:srgbClr val="FFFF0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7" name="グループ化 16"/>
          <p:cNvGrpSpPr/>
          <p:nvPr/>
        </p:nvGrpSpPr>
        <p:grpSpPr>
          <a:xfrm>
            <a:off x="21925" y="4715930"/>
            <a:ext cx="2155722" cy="1331181"/>
            <a:chOff x="730825" y="4541338"/>
            <a:chExt cx="2326161" cy="1485344"/>
          </a:xfrm>
        </p:grpSpPr>
        <p:pic>
          <p:nvPicPr>
            <p:cNvPr id="3" name="図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03676" y="4541338"/>
              <a:ext cx="1980459" cy="1485344"/>
            </a:xfrm>
            <a:prstGeom prst="rect">
              <a:avLst/>
            </a:prstGeom>
            <a:ln w="38100" cap="sq">
              <a:solidFill>
                <a:schemeClr val="bg1"/>
              </a:solidFill>
              <a:prstDash val="solid"/>
              <a:miter lim="800000"/>
            </a:ln>
            <a:effectLst>
              <a:outerShdw blurRad="50800" dist="38100" dir="2700000" algn="tl" rotWithShape="0">
                <a:srgbClr val="000000">
                  <a:alpha val="43000"/>
                </a:srgbClr>
              </a:outerShdw>
            </a:effectLst>
          </p:spPr>
        </p:pic>
        <p:sp>
          <p:nvSpPr>
            <p:cNvPr id="16" name="テキスト ボックス 15"/>
            <p:cNvSpPr txBox="1"/>
            <p:nvPr/>
          </p:nvSpPr>
          <p:spPr>
            <a:xfrm>
              <a:off x="730825" y="4575608"/>
              <a:ext cx="2326161" cy="377762"/>
            </a:xfrm>
            <a:prstGeom prst="rect">
              <a:avLst/>
            </a:prstGeom>
            <a:noFill/>
            <a:ln>
              <a:solidFill>
                <a:schemeClr val="bg1"/>
              </a:solidFill>
            </a:ln>
            <a:effectLst>
              <a:softEdge rad="63500"/>
            </a:effectLst>
          </p:spPr>
          <p:txBody>
            <a:bodyPr wrap="square" rtlCol="0">
              <a:spAutoFit/>
            </a:bodyPr>
            <a:lstStyle/>
            <a:p>
              <a:pPr algn="ctr"/>
              <a:r>
                <a:rPr lang="ja-JP" altLang="en-US" sz="1600" dirty="0">
                  <a:solidFill>
                    <a:schemeClr val="bg1"/>
                  </a:solidFill>
                </a:rPr>
                <a:t>イルミネーション</a:t>
              </a:r>
              <a:endParaRPr kumimoji="1" lang="en-US" altLang="ja-JP" sz="1600" dirty="0" smtClean="0">
                <a:solidFill>
                  <a:schemeClr val="bg1"/>
                </a:solidFill>
              </a:endParaRPr>
            </a:p>
          </p:txBody>
        </p:sp>
      </p:grpSp>
      <p:grpSp>
        <p:nvGrpSpPr>
          <p:cNvPr id="30" name="グループ化 29"/>
          <p:cNvGrpSpPr/>
          <p:nvPr/>
        </p:nvGrpSpPr>
        <p:grpSpPr>
          <a:xfrm>
            <a:off x="3212610" y="1861616"/>
            <a:ext cx="1085908" cy="572736"/>
            <a:chOff x="3212610" y="1861616"/>
            <a:chExt cx="1085908" cy="572736"/>
          </a:xfrm>
        </p:grpSpPr>
        <p:sp>
          <p:nvSpPr>
            <p:cNvPr id="22" name="正方形/長方形 21"/>
            <p:cNvSpPr/>
            <p:nvPr/>
          </p:nvSpPr>
          <p:spPr>
            <a:xfrm rot="847250">
              <a:off x="3212610" y="2121503"/>
              <a:ext cx="1085908" cy="13562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星 5 27"/>
            <p:cNvSpPr/>
            <p:nvPr/>
          </p:nvSpPr>
          <p:spPr>
            <a:xfrm>
              <a:off x="3468329" y="1861616"/>
              <a:ext cx="574469" cy="572736"/>
            </a:xfrm>
            <a:prstGeom prst="star5">
              <a:avLst/>
            </a:prstGeom>
            <a:solidFill>
              <a:srgbClr val="FFFF0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8" name="スライド番号プレースホルダー 17"/>
          <p:cNvSpPr>
            <a:spLocks noGrp="1"/>
          </p:cNvSpPr>
          <p:nvPr>
            <p:ph type="sldNum" sz="quarter" idx="12"/>
          </p:nvPr>
        </p:nvSpPr>
        <p:spPr>
          <a:xfrm>
            <a:off x="6738126" y="6195566"/>
            <a:ext cx="2133600" cy="365125"/>
          </a:xfrm>
        </p:spPr>
        <p:txBody>
          <a:bodyPr/>
          <a:lstStyle/>
          <a:p>
            <a:fld id="{82F50B77-D61C-4CB8-9631-C68539A3EE92}" type="slidenum">
              <a:rPr kumimoji="1" lang="ja-JP" altLang="en-US" smtClean="0"/>
              <a:pPr/>
              <a:t>21</a:t>
            </a:fld>
            <a:endParaRPr kumimoji="1" lang="ja-JP" altLang="en-US"/>
          </a:p>
        </p:txBody>
      </p:sp>
      <p:sp>
        <p:nvSpPr>
          <p:cNvPr id="19" name="フリーフォーム 18"/>
          <p:cNvSpPr/>
          <p:nvPr/>
        </p:nvSpPr>
        <p:spPr>
          <a:xfrm>
            <a:off x="2292915" y="2134817"/>
            <a:ext cx="182880" cy="281354"/>
          </a:xfrm>
          <a:custGeom>
            <a:avLst/>
            <a:gdLst>
              <a:gd name="connsiteX0" fmla="*/ 182880 w 182880"/>
              <a:gd name="connsiteY0" fmla="*/ 14068 h 281354"/>
              <a:gd name="connsiteX1" fmla="*/ 182880 w 182880"/>
              <a:gd name="connsiteY1" fmla="*/ 281354 h 281354"/>
              <a:gd name="connsiteX2" fmla="*/ 14068 w 182880"/>
              <a:gd name="connsiteY2" fmla="*/ 281354 h 281354"/>
              <a:gd name="connsiteX3" fmla="*/ 0 w 182880"/>
              <a:gd name="connsiteY3" fmla="*/ 0 h 281354"/>
              <a:gd name="connsiteX4" fmla="*/ 182880 w 182880"/>
              <a:gd name="connsiteY4" fmla="*/ 14068 h 281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880" h="281354">
                <a:moveTo>
                  <a:pt x="182880" y="14068"/>
                </a:moveTo>
                <a:lnTo>
                  <a:pt x="182880" y="281354"/>
                </a:lnTo>
                <a:lnTo>
                  <a:pt x="14068" y="281354"/>
                </a:lnTo>
                <a:lnTo>
                  <a:pt x="0" y="0"/>
                </a:lnTo>
                <a:lnTo>
                  <a:pt x="182880" y="14068"/>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角丸四角形吹き出し 23"/>
          <p:cNvSpPr/>
          <p:nvPr/>
        </p:nvSpPr>
        <p:spPr>
          <a:xfrm>
            <a:off x="179512" y="2675879"/>
            <a:ext cx="2207436" cy="425881"/>
          </a:xfrm>
          <a:prstGeom prst="wedgeRoundRectCallout">
            <a:avLst>
              <a:gd name="adj1" fmla="val 48631"/>
              <a:gd name="adj2" fmla="val -120802"/>
              <a:gd name="adj3" fmla="val 16667"/>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kumimoji="1" lang="ja-JP" altLang="en-US" sz="2000" b="1" dirty="0" smtClean="0"/>
              <a:t>ラクスマリーナ</a:t>
            </a:r>
            <a:endParaRPr kumimoji="1" lang="ja-JP" altLang="en-US" sz="2000" b="1" dirty="0"/>
          </a:p>
        </p:txBody>
      </p:sp>
      <p:sp>
        <p:nvSpPr>
          <p:cNvPr id="20" name="四角形吹き出し 19"/>
          <p:cNvSpPr/>
          <p:nvPr/>
        </p:nvSpPr>
        <p:spPr>
          <a:xfrm>
            <a:off x="5641972" y="1821988"/>
            <a:ext cx="2674443" cy="1967052"/>
          </a:xfrm>
          <a:prstGeom prst="wedgeRectCallout">
            <a:avLst>
              <a:gd name="adj1" fmla="val -127316"/>
              <a:gd name="adj2" fmla="val 79160"/>
            </a:avLst>
          </a:prstGeom>
          <a:solidFill>
            <a:srgbClr val="7F7F7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5" name="グループ化 14"/>
          <p:cNvGrpSpPr/>
          <p:nvPr/>
        </p:nvGrpSpPr>
        <p:grpSpPr>
          <a:xfrm>
            <a:off x="5467552" y="1903147"/>
            <a:ext cx="2992880" cy="1793086"/>
            <a:chOff x="6042947" y="1864115"/>
            <a:chExt cx="2326161" cy="1474442"/>
          </a:xfrm>
        </p:grpSpPr>
        <p:pic>
          <p:nvPicPr>
            <p:cNvPr id="12" name="図 1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249829" y="1864115"/>
              <a:ext cx="1912396" cy="1474442"/>
            </a:xfrm>
            <a:prstGeom prst="rect">
              <a:avLst/>
            </a:prstGeom>
            <a:ln w="38100" cap="sq">
              <a:solidFill>
                <a:schemeClr val="bg1"/>
              </a:solidFill>
              <a:prstDash val="solid"/>
              <a:miter lim="800000"/>
            </a:ln>
            <a:effectLst>
              <a:outerShdw blurRad="50800" dist="38100" dir="2700000" algn="tl" rotWithShape="0">
                <a:srgbClr val="000000">
                  <a:alpha val="43000"/>
                </a:srgbClr>
              </a:outerShdw>
            </a:effectLst>
          </p:spPr>
        </p:pic>
        <p:sp>
          <p:nvSpPr>
            <p:cNvPr id="10" name="テキスト ボックス 9"/>
            <p:cNvSpPr txBox="1"/>
            <p:nvPr/>
          </p:nvSpPr>
          <p:spPr>
            <a:xfrm>
              <a:off x="6042947" y="1915420"/>
              <a:ext cx="2326161" cy="278391"/>
            </a:xfrm>
            <a:prstGeom prst="rect">
              <a:avLst/>
            </a:prstGeom>
            <a:noFill/>
            <a:ln>
              <a:solidFill>
                <a:schemeClr val="bg1"/>
              </a:solidFill>
            </a:ln>
            <a:effectLst>
              <a:softEdge rad="63500"/>
            </a:effectLst>
          </p:spPr>
          <p:txBody>
            <a:bodyPr wrap="square" rtlCol="0">
              <a:spAutoFit/>
            </a:bodyPr>
            <a:lstStyle/>
            <a:p>
              <a:pPr algn="ctr"/>
              <a:r>
                <a:rPr kumimoji="1" lang="ja-JP" altLang="en-US" sz="1600" dirty="0" smtClean="0">
                  <a:solidFill>
                    <a:schemeClr val="bg1"/>
                  </a:solidFill>
                </a:rPr>
                <a:t>水上噴水ライトアップ</a:t>
              </a:r>
              <a:endParaRPr kumimoji="1" lang="ja-JP" altLang="en-US" sz="1600" dirty="0">
                <a:solidFill>
                  <a:schemeClr val="bg1"/>
                </a:solidFill>
              </a:endParaRPr>
            </a:p>
          </p:txBody>
        </p:sp>
      </p:grpSp>
      <p:pic>
        <p:nvPicPr>
          <p:cNvPr id="11" name="図 10"/>
          <p:cNvPicPr>
            <a:picLocks noChangeAspect="1"/>
          </p:cNvPicPr>
          <p:nvPr/>
        </p:nvPicPr>
        <p:blipFill>
          <a:blip r:embed="rId6">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a:ext>
            </a:extLst>
          </a:blip>
          <a:stretch>
            <a:fillRect/>
          </a:stretch>
        </p:blipFill>
        <p:spPr>
          <a:xfrm>
            <a:off x="2989194" y="2178661"/>
            <a:ext cx="977224" cy="977224"/>
          </a:xfrm>
          <a:prstGeom prst="rect">
            <a:avLst/>
          </a:prstGeom>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1672178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26" presetClass="emph" presetSubtype="0" fill="hold" grpId="1" nodeType="withEffect">
                                  <p:stCondLst>
                                    <p:cond delay="0"/>
                                  </p:stCondLst>
                                  <p:childTnLst>
                                    <p:animEffect transition="out" filter="fade">
                                      <p:cBhvr>
                                        <p:cTn id="12" dur="700" tmFilter="0, 0; .2, .5; .8, .5; 1, 0"/>
                                        <p:tgtEl>
                                          <p:spTgt spid="9"/>
                                        </p:tgtEl>
                                      </p:cBhvr>
                                    </p:animEffect>
                                    <p:animScale>
                                      <p:cBhvr>
                                        <p:cTn id="13" dur="350" autoRev="1" fill="hold"/>
                                        <p:tgtEl>
                                          <p:spTgt spid="9"/>
                                        </p:tgtEl>
                                      </p:cBhvr>
                                      <p:by x="105000" y="105000"/>
                                    </p:animScale>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childTnLst>
                                </p:cTn>
                              </p:par>
                            </p:childTnLst>
                          </p:cTn>
                        </p:par>
                        <p:par>
                          <p:cTn id="18" fill="hold">
                            <p:stCondLst>
                              <p:cond delay="0"/>
                            </p:stCondLst>
                            <p:childTnLst>
                              <p:par>
                                <p:cTn id="19" presetID="0" presetClass="path" presetSubtype="0" accel="50000" decel="50000" fill="hold" nodeType="afterEffect">
                                  <p:stCondLst>
                                    <p:cond delay="500"/>
                                  </p:stCondLst>
                                  <p:childTnLst>
                                    <p:animMotion origin="layout" path="M 0.01372 0.0169 L 0.08837 0.03079 C 0.09184 0.03125 0.09549 0.03148 0.09896 0.03217 C 0.10191 0.0331 0.10764 0.03634 0.11059 0.03796 C 0.11163 0.03842 0.11268 0.03866 0.11372 0.03935 C 0.11511 0.04005 0.1165 0.0412 0.11788 0.04213 C 0.11893 0.04259 0.12014 0.04282 0.12101 0.04352 C 0.12327 0.04514 0.12518 0.04722 0.12743 0.04907 C 0.12847 0.05 0.12969 0.05069 0.13056 0.05185 C 0.1316 0.05324 0.13247 0.05486 0.13368 0.05602 C 0.13507 0.05764 0.13663 0.0588 0.13785 0.06042 C 0.14497 0.06852 0.13715 0.06111 0.14427 0.06736 L 0.14636 0.07569 C 0.1467 0.07708 0.1467 0.0787 0.1474 0.08009 L 0.14948 0.08426 C 0.14983 0.08611 0.15035 0.08796 0.15052 0.08981 C 0.15104 0.09352 0.15035 0.09768 0.15156 0.10092 C 0.15209 0.10231 0.15365 0.10208 0.15469 0.10255 C 0.15573 0.10393 0.15677 0.10532 0.15781 0.10671 C 0.15886 0.10764 0.16007 0.10856 0.16111 0.10949 C 0.1625 0.11088 0.16389 0.11227 0.16528 0.11366 C 0.16632 0.11505 0.16736 0.11643 0.1684 0.11782 C 0.16875 0.11967 0.16893 0.12176 0.16945 0.12361 C 0.16997 0.125 0.17136 0.12616 0.17153 0.12778 C 0.1724 0.13171 0.17205 0.13611 0.17257 0.14028 C 0.17275 0.1419 0.17327 0.14305 0.17361 0.14444 C 0.17448 0.15023 0.17518 0.15579 0.17587 0.16134 C 0.17622 0.16458 0.17726 0.17616 0.17795 0.17963 C 0.17917 0.18727 0.17847 0.18055 0.18108 0.18819 C 0.18299 0.19398 0.18299 0.1963 0.1842 0.20208 C 0.18733 0.2162 0.18299 0.19444 0.18629 0.21204 C 0.18663 0.21667 0.18681 0.2213 0.18733 0.22592 C 0.1875 0.22755 0.1882 0.2287 0.18837 0.23009 C 0.18941 0.23565 0.18993 0.24143 0.19063 0.24699 C 0.19011 0.26296 0.19011 0.27893 0.18941 0.29467 C 0.18924 0.3 0.18837 0.30509 0.18733 0.31018 C 0.18663 0.31342 0.18611 0.3169 0.18525 0.32014 C 0.18472 0.32245 0.18386 0.32477 0.18316 0.32708 C 0.18212 0.33102 0.18195 0.33241 0.18108 0.3368 C 0.18073 0.34676 0.18056 0.35648 0.18004 0.36643 C 0.17986 0.36829 0.17917 0.37014 0.179 0.37199 C 0.17847 0.37986 0.17847 0.38796 0.17795 0.39583 C 0.17778 0.39699 0.17639 0.40417 0.17587 0.40555 C 0.17518 0.40717 0.17431 0.40833 0.17361 0.40995 C 0.17327 0.41111 0.17309 0.41273 0.17257 0.41412 C 0.17136 0.41713 0.1684 0.42245 0.1684 0.42268 C 0.16806 0.42384 0.16788 0.42546 0.16736 0.42662 C 0.16615 0.42963 0.16389 0.43194 0.1632 0.43518 L 0.16111 0.44352 C 0.16077 0.44491 0.16059 0.44653 0.16007 0.44768 L 0.15573 0.45625 L 0.15365 0.46458 C 0.15278 0.46852 0.15278 0.46967 0.15052 0.47315 C 0.14861 0.47592 0.14584 0.47824 0.14427 0.48148 C 0.1415 0.4868 0.14323 0.48518 0.13889 0.48704 C 0.13785 0.48842 0.13681 0.48981 0.13577 0.4912 C 0.1349 0.49259 0.13455 0.49421 0.13368 0.4956 C 0.13108 0.49977 0.13125 0.4993 0.12847 0.50116 L 0.11059 0.52639 L 0.079 0.53634 L 0.03785 0.51528 L -0.00434 0.43241 L -0.02014 0.34815 L -0.02535 0.27361 L -0.02535 0.20764 L -0.03055 0.11227 L -0.03576 0.01412 " pathEditMode="relative" rAng="0" ptsTypes="AAAAAAAAAAAAAAAAAAAAAAAAAAAAAAAAAAAAAAAAAAAAAAAAAAAAAAAAAAAAAAAAAAA">
                                      <p:cBhvr>
                                        <p:cTn id="20" dur="3000" fill="hold"/>
                                        <p:tgtEl>
                                          <p:spTgt spid="11"/>
                                        </p:tgtEl>
                                        <p:attrNameLst>
                                          <p:attrName>ppt_x</p:attrName>
                                          <p:attrName>ppt_y</p:attrName>
                                        </p:attrNameLst>
                                      </p:cBhvr>
                                      <p:rCtr x="6372" y="2583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9" grpId="0" animBg="1"/>
      <p:bldP spid="9"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テキスト ボックス 93"/>
          <p:cNvSpPr txBox="1"/>
          <p:nvPr/>
        </p:nvSpPr>
        <p:spPr>
          <a:xfrm>
            <a:off x="2360274" y="1407464"/>
            <a:ext cx="704039" cy="338554"/>
          </a:xfrm>
          <a:prstGeom prst="rect">
            <a:avLst/>
          </a:prstGeom>
          <a:noFill/>
        </p:spPr>
        <p:txBody>
          <a:bodyPr wrap="none" rtlCol="0">
            <a:spAutoFit/>
          </a:bodyPr>
          <a:lstStyle/>
          <a:p>
            <a:r>
              <a:rPr kumimoji="1" lang="en-US" altLang="ja-JP" sz="1600" dirty="0" smtClean="0"/>
              <a:t>12</a:t>
            </a:r>
            <a:r>
              <a:rPr kumimoji="1" lang="ja-JP" altLang="en-US" sz="1600" dirty="0" smtClean="0"/>
              <a:t>：</a:t>
            </a:r>
            <a:r>
              <a:rPr kumimoji="1" lang="en-US" altLang="ja-JP" sz="1600" dirty="0" smtClean="0"/>
              <a:t>00</a:t>
            </a:r>
            <a:endParaRPr kumimoji="1" lang="ja-JP" altLang="en-US" sz="1600" dirty="0"/>
          </a:p>
        </p:txBody>
      </p:sp>
      <p:sp>
        <p:nvSpPr>
          <p:cNvPr id="4" name="角丸四角形 3"/>
          <p:cNvSpPr/>
          <p:nvPr/>
        </p:nvSpPr>
        <p:spPr>
          <a:xfrm>
            <a:off x="179512" y="116632"/>
            <a:ext cx="3312368" cy="72008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dirty="0" smtClean="0"/>
              <a:t>中心市街地</a:t>
            </a:r>
            <a:endParaRPr kumimoji="1" lang="ja-JP" altLang="en-US" dirty="0"/>
          </a:p>
        </p:txBody>
      </p:sp>
      <p:grpSp>
        <p:nvGrpSpPr>
          <p:cNvPr id="5" name="グループ化 4"/>
          <p:cNvGrpSpPr/>
          <p:nvPr/>
        </p:nvGrpSpPr>
        <p:grpSpPr>
          <a:xfrm>
            <a:off x="291879" y="1772816"/>
            <a:ext cx="8560241" cy="4599630"/>
            <a:chOff x="356260" y="1663471"/>
            <a:chExt cx="8733479" cy="4680520"/>
          </a:xfrm>
        </p:grpSpPr>
        <p:pic>
          <p:nvPicPr>
            <p:cNvPr id="6" name="コンテンツ プレースホルダー 3" descr="スクリーンショット（2014-01-17 14.42.47）.png"/>
            <p:cNvPicPr>
              <a:picLocks noChangeAspect="1"/>
            </p:cNvPicPr>
            <p:nvPr/>
          </p:nvPicPr>
          <p:blipFill>
            <a:blip r:embed="rId3" cstate="emai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t="18406" b="18406"/>
            <a:stretch>
              <a:fillRect/>
            </a:stretch>
          </p:blipFill>
          <p:spPr>
            <a:xfrm>
              <a:off x="356260" y="1663471"/>
              <a:ext cx="8510632" cy="4680520"/>
            </a:xfrm>
            <a:prstGeom prst="rect">
              <a:avLst/>
            </a:prstGeom>
          </p:spPr>
        </p:pic>
        <p:sp>
          <p:nvSpPr>
            <p:cNvPr id="7" name="角丸四角形 6"/>
            <p:cNvSpPr/>
            <p:nvPr/>
          </p:nvSpPr>
          <p:spPr>
            <a:xfrm rot="6763320">
              <a:off x="1964787" y="3976923"/>
              <a:ext cx="950828" cy="288032"/>
            </a:xfrm>
            <a:prstGeom prst="roundRect">
              <a:avLst/>
            </a:prstGeom>
            <a:solidFill>
              <a:srgbClr val="4F81B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white"/>
                </a:solidFill>
                <a:effectLst/>
                <a:uLnTx/>
                <a:uFillTx/>
                <a:latin typeface="Calibri"/>
                <a:ea typeface="ＭＳ Ｐゴシック" panose="020B0600070205080204" pitchFamily="50" charset="-128"/>
              </a:endParaRPr>
            </a:p>
          </p:txBody>
        </p:sp>
        <p:sp>
          <p:nvSpPr>
            <p:cNvPr id="8" name="フリーフォーム 7"/>
            <p:cNvSpPr/>
            <p:nvPr/>
          </p:nvSpPr>
          <p:spPr>
            <a:xfrm>
              <a:off x="356260" y="3583922"/>
              <a:ext cx="2018805" cy="522514"/>
            </a:xfrm>
            <a:custGeom>
              <a:avLst/>
              <a:gdLst>
                <a:gd name="connsiteX0" fmla="*/ 23750 w 2018805"/>
                <a:gd name="connsiteY0" fmla="*/ 332509 h 522514"/>
                <a:gd name="connsiteX1" fmla="*/ 760021 w 2018805"/>
                <a:gd name="connsiteY1" fmla="*/ 522514 h 522514"/>
                <a:gd name="connsiteX2" fmla="*/ 1318161 w 2018805"/>
                <a:gd name="connsiteY2" fmla="*/ 463138 h 522514"/>
                <a:gd name="connsiteX3" fmla="*/ 1626919 w 2018805"/>
                <a:gd name="connsiteY3" fmla="*/ 225631 h 522514"/>
                <a:gd name="connsiteX4" fmla="*/ 1911927 w 2018805"/>
                <a:gd name="connsiteY4" fmla="*/ 225631 h 522514"/>
                <a:gd name="connsiteX5" fmla="*/ 2018805 w 2018805"/>
                <a:gd name="connsiteY5" fmla="*/ 0 h 522514"/>
                <a:gd name="connsiteX6" fmla="*/ 1520041 w 2018805"/>
                <a:gd name="connsiteY6" fmla="*/ 11875 h 522514"/>
                <a:gd name="connsiteX7" fmla="*/ 950026 w 2018805"/>
                <a:gd name="connsiteY7" fmla="*/ 273132 h 522514"/>
                <a:gd name="connsiteX8" fmla="*/ 166254 w 2018805"/>
                <a:gd name="connsiteY8" fmla="*/ 154379 h 522514"/>
                <a:gd name="connsiteX9" fmla="*/ 0 w 2018805"/>
                <a:gd name="connsiteY9" fmla="*/ 11875 h 522514"/>
                <a:gd name="connsiteX10" fmla="*/ 23750 w 2018805"/>
                <a:gd name="connsiteY10" fmla="*/ 332509 h 522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18805" h="522514">
                  <a:moveTo>
                    <a:pt x="23750" y="332509"/>
                  </a:moveTo>
                  <a:lnTo>
                    <a:pt x="760021" y="522514"/>
                  </a:lnTo>
                  <a:lnTo>
                    <a:pt x="1318161" y="463138"/>
                  </a:lnTo>
                  <a:lnTo>
                    <a:pt x="1626919" y="225631"/>
                  </a:lnTo>
                  <a:lnTo>
                    <a:pt x="1911927" y="225631"/>
                  </a:lnTo>
                  <a:lnTo>
                    <a:pt x="2018805" y="0"/>
                  </a:lnTo>
                  <a:lnTo>
                    <a:pt x="1520041" y="11875"/>
                  </a:lnTo>
                  <a:lnTo>
                    <a:pt x="950026" y="273132"/>
                  </a:lnTo>
                  <a:lnTo>
                    <a:pt x="166254" y="154379"/>
                  </a:lnTo>
                  <a:lnTo>
                    <a:pt x="0" y="11875"/>
                  </a:lnTo>
                  <a:lnTo>
                    <a:pt x="23750" y="332509"/>
                  </a:lnTo>
                  <a:close/>
                </a:path>
              </a:pathLst>
            </a:custGeom>
            <a:solidFill>
              <a:srgbClr val="4F81B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smtClean="0">
                <a:ln>
                  <a:noFill/>
                </a:ln>
                <a:solidFill>
                  <a:prstClr val="white"/>
                </a:solidFill>
                <a:effectLst/>
                <a:uLnTx/>
                <a:uFillTx/>
                <a:latin typeface="Calibri"/>
                <a:ea typeface="ＭＳ Ｐゴシック" panose="020B0600070205080204" pitchFamily="50" charset="-128"/>
              </a:endParaRPr>
            </a:p>
          </p:txBody>
        </p:sp>
        <p:sp>
          <p:nvSpPr>
            <p:cNvPr id="9" name="フリーフォーム 8"/>
            <p:cNvSpPr/>
            <p:nvPr/>
          </p:nvSpPr>
          <p:spPr>
            <a:xfrm>
              <a:off x="617517" y="4735829"/>
              <a:ext cx="843148" cy="700644"/>
            </a:xfrm>
            <a:custGeom>
              <a:avLst/>
              <a:gdLst>
                <a:gd name="connsiteX0" fmla="*/ 178130 w 843148"/>
                <a:gd name="connsiteY0" fmla="*/ 0 h 700644"/>
                <a:gd name="connsiteX1" fmla="*/ 0 w 843148"/>
                <a:gd name="connsiteY1" fmla="*/ 415636 h 700644"/>
                <a:gd name="connsiteX2" fmla="*/ 700644 w 843148"/>
                <a:gd name="connsiteY2" fmla="*/ 700644 h 700644"/>
                <a:gd name="connsiteX3" fmla="*/ 843148 w 843148"/>
                <a:gd name="connsiteY3" fmla="*/ 249381 h 700644"/>
                <a:gd name="connsiteX4" fmla="*/ 178130 w 843148"/>
                <a:gd name="connsiteY4" fmla="*/ 0 h 700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3148" h="700644">
                  <a:moveTo>
                    <a:pt x="178130" y="0"/>
                  </a:moveTo>
                  <a:lnTo>
                    <a:pt x="0" y="415636"/>
                  </a:lnTo>
                  <a:lnTo>
                    <a:pt x="700644" y="700644"/>
                  </a:lnTo>
                  <a:lnTo>
                    <a:pt x="843148" y="249381"/>
                  </a:lnTo>
                  <a:lnTo>
                    <a:pt x="178130" y="0"/>
                  </a:lnTo>
                  <a:close/>
                </a:path>
              </a:pathLst>
            </a:custGeom>
            <a:solidFill>
              <a:srgbClr val="4F81B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smtClean="0">
                <a:ln>
                  <a:noFill/>
                </a:ln>
                <a:solidFill>
                  <a:prstClr val="white"/>
                </a:solidFill>
                <a:effectLst/>
                <a:uLnTx/>
                <a:uFillTx/>
                <a:latin typeface="Calibri"/>
                <a:ea typeface="ＭＳ Ｐゴシック" panose="020B0600070205080204" pitchFamily="50" charset="-128"/>
              </a:endParaRPr>
            </a:p>
          </p:txBody>
        </p:sp>
        <p:sp>
          <p:nvSpPr>
            <p:cNvPr id="10" name="角丸四角形 9"/>
            <p:cNvSpPr/>
            <p:nvPr/>
          </p:nvSpPr>
          <p:spPr>
            <a:xfrm rot="4882474">
              <a:off x="5363054" y="2298085"/>
              <a:ext cx="1130656" cy="552889"/>
            </a:xfrm>
            <a:prstGeom prst="roundRect">
              <a:avLst/>
            </a:prstGeom>
            <a:solidFill>
              <a:srgbClr val="4F81B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smtClean="0">
                <a:ln>
                  <a:noFill/>
                </a:ln>
                <a:solidFill>
                  <a:prstClr val="white"/>
                </a:solidFill>
                <a:effectLst/>
                <a:uLnTx/>
                <a:uFillTx/>
                <a:latin typeface="Calibri"/>
                <a:ea typeface="ＭＳ Ｐゴシック" panose="020B0600070205080204" pitchFamily="50" charset="-128"/>
              </a:endParaRPr>
            </a:p>
          </p:txBody>
        </p:sp>
        <p:sp>
          <p:nvSpPr>
            <p:cNvPr id="11" name="角丸四角形 10"/>
            <p:cNvSpPr/>
            <p:nvPr/>
          </p:nvSpPr>
          <p:spPr>
            <a:xfrm rot="4882474">
              <a:off x="6133649" y="2130190"/>
              <a:ext cx="740980" cy="494686"/>
            </a:xfrm>
            <a:prstGeom prst="roundRect">
              <a:avLst/>
            </a:prstGeom>
            <a:solidFill>
              <a:srgbClr val="4F81B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smtClean="0">
                <a:ln>
                  <a:noFill/>
                </a:ln>
                <a:solidFill>
                  <a:prstClr val="white"/>
                </a:solidFill>
                <a:effectLst/>
                <a:uLnTx/>
                <a:uFillTx/>
                <a:latin typeface="Calibri"/>
                <a:ea typeface="ＭＳ Ｐゴシック" panose="020B0600070205080204" pitchFamily="50" charset="-128"/>
              </a:endParaRPr>
            </a:p>
          </p:txBody>
        </p:sp>
        <p:sp>
          <p:nvSpPr>
            <p:cNvPr id="12" name="角丸四角形吹き出し 11"/>
            <p:cNvSpPr/>
            <p:nvPr/>
          </p:nvSpPr>
          <p:spPr>
            <a:xfrm>
              <a:off x="683568" y="2677119"/>
              <a:ext cx="1872209" cy="690175"/>
            </a:xfrm>
            <a:prstGeom prst="wedgeRoundRectCallout">
              <a:avLst>
                <a:gd name="adj1" fmla="val -32785"/>
                <a:gd name="adj2" fmla="val 103664"/>
                <a:gd name="adj3" fmla="val 16667"/>
              </a:avLst>
            </a:prstGeom>
            <a:solidFill>
              <a:srgbClr val="CCFFFF"/>
            </a:solidFill>
            <a:ln w="25400" cap="flat" cmpd="sng" algn="ctr">
              <a:solidFill>
                <a:srgbClr val="4BAC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smtClean="0">
                  <a:ln>
                    <a:noFill/>
                  </a:ln>
                  <a:solidFill>
                    <a:prstClr val="black"/>
                  </a:solidFill>
                  <a:effectLst/>
                  <a:uLnTx/>
                  <a:uFillTx/>
                  <a:latin typeface="Calibri"/>
                  <a:ea typeface="ＭＳ Ｐゴシック" panose="020B0600070205080204" pitchFamily="50" charset="-128"/>
                </a:rPr>
                <a:t>モール５０５</a:t>
              </a:r>
              <a:endParaRPr kumimoji="0" lang="ja-JP" altLang="en-US" sz="1800" b="0" i="0" u="none" strike="noStrike" kern="0" cap="none" spc="0" normalizeH="0" baseline="0" noProof="0" dirty="0" smtClean="0">
                <a:ln>
                  <a:noFill/>
                </a:ln>
                <a:solidFill>
                  <a:prstClr val="black"/>
                </a:solidFill>
                <a:effectLst/>
                <a:uLnTx/>
                <a:uFillTx/>
                <a:latin typeface="Calibri"/>
                <a:ea typeface="ＭＳ Ｐゴシック" panose="020B0600070205080204" pitchFamily="50" charset="-128"/>
              </a:endParaRPr>
            </a:p>
          </p:txBody>
        </p:sp>
        <p:sp>
          <p:nvSpPr>
            <p:cNvPr id="13" name="角丸四角形吹き出し 12"/>
            <p:cNvSpPr/>
            <p:nvPr/>
          </p:nvSpPr>
          <p:spPr>
            <a:xfrm>
              <a:off x="2825787" y="3887499"/>
              <a:ext cx="1805359" cy="672772"/>
            </a:xfrm>
            <a:prstGeom prst="wedgeRoundRectCallout">
              <a:avLst>
                <a:gd name="adj1" fmla="val -60412"/>
                <a:gd name="adj2" fmla="val -21661"/>
                <a:gd name="adj3" fmla="val 16667"/>
              </a:avLst>
            </a:prstGeom>
            <a:solidFill>
              <a:srgbClr val="CCFFFF"/>
            </a:solidFill>
            <a:ln w="25400" cap="flat" cmpd="sng" algn="ctr">
              <a:solidFill>
                <a:srgbClr val="4BAC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smtClean="0">
                  <a:ln>
                    <a:noFill/>
                  </a:ln>
                  <a:solidFill>
                    <a:prstClr val="black"/>
                  </a:solidFill>
                  <a:effectLst/>
                  <a:uLnTx/>
                  <a:uFillTx/>
                  <a:latin typeface="Calibri"/>
                  <a:ea typeface="ＭＳ Ｐゴシック" panose="020B0600070205080204" pitchFamily="50" charset="-128"/>
                </a:rPr>
                <a:t>新図書館</a:t>
              </a:r>
              <a:endParaRPr kumimoji="0" lang="ja-JP" altLang="en-US" sz="1600" b="0" i="0" u="none" strike="noStrike" kern="0" cap="none" spc="0" normalizeH="0" baseline="0" noProof="0" dirty="0" smtClean="0">
                <a:ln>
                  <a:noFill/>
                </a:ln>
                <a:solidFill>
                  <a:prstClr val="black"/>
                </a:solidFill>
                <a:effectLst/>
                <a:uLnTx/>
                <a:uFillTx/>
                <a:latin typeface="Calibri"/>
                <a:ea typeface="ＭＳ Ｐゴシック" panose="020B0600070205080204" pitchFamily="50" charset="-128"/>
              </a:endParaRPr>
            </a:p>
          </p:txBody>
        </p:sp>
        <p:sp>
          <p:nvSpPr>
            <p:cNvPr id="14" name="角丸四角形吹き出し 13"/>
            <p:cNvSpPr/>
            <p:nvPr/>
          </p:nvSpPr>
          <p:spPr>
            <a:xfrm>
              <a:off x="6876258" y="2142037"/>
              <a:ext cx="2213481" cy="672772"/>
            </a:xfrm>
            <a:prstGeom prst="wedgeRoundRectCallout">
              <a:avLst>
                <a:gd name="adj1" fmla="val -60412"/>
                <a:gd name="adj2" fmla="val -21661"/>
                <a:gd name="adj3" fmla="val 16667"/>
              </a:avLst>
            </a:prstGeom>
            <a:solidFill>
              <a:srgbClr val="CCFFFF"/>
            </a:solidFill>
            <a:ln w="25400" cap="flat" cmpd="sng" algn="ctr">
              <a:solidFill>
                <a:srgbClr val="4BAC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smtClean="0">
                  <a:ln>
                    <a:noFill/>
                  </a:ln>
                  <a:solidFill>
                    <a:prstClr val="black"/>
                  </a:solidFill>
                  <a:effectLst/>
                  <a:uLnTx/>
                  <a:uFillTx/>
                  <a:latin typeface="Calibri"/>
                  <a:ea typeface="ＭＳ Ｐゴシック" panose="020B0600070205080204" pitchFamily="50" charset="-128"/>
                </a:rPr>
                <a:t>ラクスマリーナ</a:t>
              </a:r>
              <a:endParaRPr kumimoji="0" lang="ja-JP" altLang="en-US" sz="1600" b="0" i="0" u="none" strike="noStrike" kern="0" cap="none" spc="0" normalizeH="0" baseline="0" noProof="0" dirty="0" smtClean="0">
                <a:ln>
                  <a:noFill/>
                </a:ln>
                <a:solidFill>
                  <a:prstClr val="black"/>
                </a:solidFill>
                <a:effectLst/>
                <a:uLnTx/>
                <a:uFillTx/>
                <a:latin typeface="Calibri"/>
                <a:ea typeface="ＭＳ Ｐゴシック" panose="020B0600070205080204" pitchFamily="50" charset="-128"/>
              </a:endParaRPr>
            </a:p>
          </p:txBody>
        </p:sp>
        <p:sp>
          <p:nvSpPr>
            <p:cNvPr id="15" name="角丸四角形吹き出し 14"/>
            <p:cNvSpPr/>
            <p:nvPr/>
          </p:nvSpPr>
          <p:spPr>
            <a:xfrm>
              <a:off x="3474091" y="3128958"/>
              <a:ext cx="2350888" cy="672772"/>
            </a:xfrm>
            <a:prstGeom prst="wedgeRoundRectCallout">
              <a:avLst>
                <a:gd name="adj1" fmla="val 40097"/>
                <a:gd name="adj2" fmla="val -113448"/>
                <a:gd name="adj3" fmla="val 16667"/>
              </a:avLst>
            </a:prstGeom>
            <a:solidFill>
              <a:srgbClr val="CCFFFF"/>
            </a:solidFill>
            <a:ln w="25400" cap="flat" cmpd="sng" algn="ctr">
              <a:solidFill>
                <a:srgbClr val="4BAC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smtClean="0">
                  <a:ln>
                    <a:noFill/>
                  </a:ln>
                  <a:solidFill>
                    <a:prstClr val="black"/>
                  </a:solidFill>
                  <a:effectLst/>
                  <a:uLnTx/>
                  <a:uFillTx/>
                  <a:latin typeface="Calibri"/>
                  <a:ea typeface="ＭＳ Ｐゴシック" panose="020B0600070205080204" pitchFamily="50" charset="-128"/>
                </a:rPr>
                <a:t>土浦ファクトリー</a:t>
              </a:r>
            </a:p>
          </p:txBody>
        </p:sp>
      </p:grpSp>
      <p:pic>
        <p:nvPicPr>
          <p:cNvPr id="39" name="図 38"/>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710644" y="1562597"/>
            <a:ext cx="822857" cy="822857"/>
          </a:xfrm>
          <a:prstGeom prst="rect">
            <a:avLst/>
          </a:prstGeom>
        </p:spPr>
      </p:pic>
      <p:grpSp>
        <p:nvGrpSpPr>
          <p:cNvPr id="43" name="グループ化 42"/>
          <p:cNvGrpSpPr/>
          <p:nvPr/>
        </p:nvGrpSpPr>
        <p:grpSpPr>
          <a:xfrm>
            <a:off x="1283497" y="1535727"/>
            <a:ext cx="2222608" cy="1066413"/>
            <a:chOff x="1917344" y="4093863"/>
            <a:chExt cx="2222608" cy="1515518"/>
          </a:xfrm>
        </p:grpSpPr>
        <p:sp>
          <p:nvSpPr>
            <p:cNvPr id="41" name="円形吹き出し 40"/>
            <p:cNvSpPr/>
            <p:nvPr/>
          </p:nvSpPr>
          <p:spPr>
            <a:xfrm rot="21518668">
              <a:off x="1917344" y="4093863"/>
              <a:ext cx="2222608" cy="1515518"/>
            </a:xfrm>
            <a:prstGeom prst="wedgeEllipseCallout">
              <a:avLst>
                <a:gd name="adj1" fmla="val -42868"/>
                <a:gd name="adj2" fmla="val 60926"/>
              </a:avLst>
            </a:prstGeom>
            <a:solidFill>
              <a:schemeClr val="bg1"/>
            </a:solidFill>
            <a:ln>
              <a:solidFill>
                <a:srgbClr val="CC99FF"/>
              </a:solidFill>
              <a:prstDash val="dash"/>
            </a:ln>
          </p:spPr>
          <p:style>
            <a:lnRef idx="2">
              <a:schemeClr val="accent4"/>
            </a:lnRef>
            <a:fillRef idx="1">
              <a:schemeClr val="lt1"/>
            </a:fillRef>
            <a:effectRef idx="0">
              <a:schemeClr val="accent4"/>
            </a:effectRef>
            <a:fontRef idx="minor">
              <a:schemeClr val="dk1"/>
            </a:fontRef>
          </p:style>
          <p:txBody>
            <a:bodyPr rtlCol="0" anchor="t"/>
            <a:lstStyle/>
            <a:p>
              <a:pPr algn="ctr"/>
              <a:r>
                <a:rPr kumimoji="1" lang="ja-JP" altLang="en-US" dirty="0" smtClean="0"/>
                <a:t>飲食店で昼食</a:t>
              </a:r>
              <a:endParaRPr kumimoji="1" lang="ja-JP" altLang="en-US" dirty="0"/>
            </a:p>
          </p:txBody>
        </p:sp>
        <p:pic>
          <p:nvPicPr>
            <p:cNvPr id="42" name="図 41"/>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2513786" y="4645736"/>
              <a:ext cx="916534" cy="886664"/>
            </a:xfrm>
            <a:prstGeom prst="rect">
              <a:avLst/>
            </a:prstGeom>
            <a:ln>
              <a:noFill/>
              <a:prstDash val="dash"/>
            </a:ln>
          </p:spPr>
        </p:pic>
      </p:grpSp>
      <p:grpSp>
        <p:nvGrpSpPr>
          <p:cNvPr id="47" name="グループ化 46"/>
          <p:cNvGrpSpPr/>
          <p:nvPr/>
        </p:nvGrpSpPr>
        <p:grpSpPr>
          <a:xfrm>
            <a:off x="3787336" y="4423597"/>
            <a:ext cx="3153184" cy="1872208"/>
            <a:chOff x="10196652" y="4619553"/>
            <a:chExt cx="3153184" cy="1872208"/>
          </a:xfrm>
        </p:grpSpPr>
        <p:sp>
          <p:nvSpPr>
            <p:cNvPr id="44" name="円形吹き出し 43"/>
            <p:cNvSpPr/>
            <p:nvPr/>
          </p:nvSpPr>
          <p:spPr>
            <a:xfrm>
              <a:off x="10196652" y="4619553"/>
              <a:ext cx="2952328" cy="1872208"/>
            </a:xfrm>
            <a:prstGeom prst="wedgeEllipseCallout">
              <a:avLst>
                <a:gd name="adj1" fmla="val -13091"/>
                <a:gd name="adj2" fmla="val -77773"/>
              </a:avLst>
            </a:prstGeom>
            <a:ln>
              <a:solidFill>
                <a:srgbClr val="CC99FF"/>
              </a:solidFill>
              <a:prstDash val="dash"/>
            </a:ln>
          </p:spPr>
          <p:style>
            <a:lnRef idx="2">
              <a:schemeClr val="accent4"/>
            </a:lnRef>
            <a:fillRef idx="1">
              <a:schemeClr val="lt1"/>
            </a:fillRef>
            <a:effectRef idx="0">
              <a:schemeClr val="accent4"/>
            </a:effectRef>
            <a:fontRef idx="minor">
              <a:schemeClr val="dk1"/>
            </a:fontRef>
          </p:style>
          <p:txBody>
            <a:bodyPr rtlCol="0" anchor="ctr"/>
            <a:lstStyle/>
            <a:p>
              <a:pPr algn="ctr"/>
              <a:endParaRPr kumimoji="1" lang="ja-JP" altLang="en-US"/>
            </a:p>
          </p:txBody>
        </p:sp>
        <p:pic>
          <p:nvPicPr>
            <p:cNvPr id="45" name="図 44" descr="ファクトリー背景案2.jp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261236" y="5065116"/>
              <a:ext cx="1461155" cy="1095867"/>
            </a:xfrm>
            <a:prstGeom prst="rect">
              <a:avLst/>
            </a:prstGeom>
            <a:ln>
              <a:solidFill>
                <a:schemeClr val="tx1"/>
              </a:solidFill>
              <a:prstDash val="dash"/>
            </a:ln>
            <a:effectLst>
              <a:softEdge rad="112500"/>
            </a:effectLst>
          </p:spPr>
        </p:pic>
        <p:sp>
          <p:nvSpPr>
            <p:cNvPr id="46" name="テキスト ボックス 45"/>
            <p:cNvSpPr txBox="1"/>
            <p:nvPr/>
          </p:nvSpPr>
          <p:spPr>
            <a:xfrm>
              <a:off x="11585175" y="5210718"/>
              <a:ext cx="1764661" cy="830997"/>
            </a:xfrm>
            <a:prstGeom prst="rect">
              <a:avLst/>
            </a:prstGeom>
            <a:noFill/>
            <a:ln>
              <a:noFill/>
              <a:prstDash val="dash"/>
            </a:ln>
          </p:spPr>
          <p:txBody>
            <a:bodyPr wrap="square" rtlCol="0">
              <a:spAutoFit/>
            </a:bodyPr>
            <a:lstStyle/>
            <a:p>
              <a:r>
                <a:rPr lang="ja-JP" altLang="en-US" sz="1600" u="sng" dirty="0" smtClean="0"/>
                <a:t>デート</a:t>
              </a:r>
              <a:r>
                <a:rPr lang="ja-JP" altLang="en-US" sz="1600" u="sng" dirty="0"/>
                <a:t>♥</a:t>
              </a:r>
              <a:endParaRPr lang="en-US" altLang="ja-JP" sz="1600" u="sng" dirty="0" smtClean="0"/>
            </a:p>
            <a:p>
              <a:r>
                <a:rPr lang="ja-JP" altLang="en-US" sz="1600" dirty="0" smtClean="0"/>
                <a:t>土浦ファクトリー</a:t>
              </a:r>
              <a:endParaRPr kumimoji="1" lang="en-US" altLang="ja-JP" sz="1600" dirty="0" smtClean="0"/>
            </a:p>
            <a:p>
              <a:r>
                <a:rPr lang="ja-JP" altLang="en-US" sz="1600" dirty="0" smtClean="0"/>
                <a:t>でディナー</a:t>
              </a:r>
              <a:endParaRPr kumimoji="1" lang="ja-JP" altLang="en-US" sz="1600" dirty="0"/>
            </a:p>
          </p:txBody>
        </p:sp>
      </p:grpSp>
      <p:grpSp>
        <p:nvGrpSpPr>
          <p:cNvPr id="53" name="グループ化 52"/>
          <p:cNvGrpSpPr/>
          <p:nvPr/>
        </p:nvGrpSpPr>
        <p:grpSpPr>
          <a:xfrm>
            <a:off x="6104688" y="3336055"/>
            <a:ext cx="3075824" cy="2044499"/>
            <a:chOff x="6299159" y="3370969"/>
            <a:chExt cx="3075824" cy="2044499"/>
          </a:xfrm>
        </p:grpSpPr>
        <p:sp>
          <p:nvSpPr>
            <p:cNvPr id="49" name="円形吹き出し 48"/>
            <p:cNvSpPr/>
            <p:nvPr/>
          </p:nvSpPr>
          <p:spPr>
            <a:xfrm>
              <a:off x="6299159" y="3370969"/>
              <a:ext cx="2808312" cy="2023646"/>
            </a:xfrm>
            <a:prstGeom prst="wedgeEllipseCallout">
              <a:avLst>
                <a:gd name="adj1" fmla="val -32507"/>
                <a:gd name="adj2" fmla="val -67513"/>
              </a:avLst>
            </a:prstGeom>
            <a:ln>
              <a:solidFill>
                <a:srgbClr val="CC99FF"/>
              </a:solidFill>
              <a:prstDash val="dash"/>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pic>
          <p:nvPicPr>
            <p:cNvPr id="50" name="Picture 2" descr="http://pds.exblog.jp/pds/1/201002/15/81/b0128581_22255299.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848463" y="4183994"/>
              <a:ext cx="1662424" cy="123147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1" name="テキスト ボックス 50"/>
            <p:cNvSpPr txBox="1"/>
            <p:nvPr/>
          </p:nvSpPr>
          <p:spPr>
            <a:xfrm>
              <a:off x="6762049" y="3506535"/>
              <a:ext cx="2612934" cy="830997"/>
            </a:xfrm>
            <a:prstGeom prst="rect">
              <a:avLst/>
            </a:prstGeom>
            <a:noFill/>
          </p:spPr>
          <p:txBody>
            <a:bodyPr wrap="square" rtlCol="0">
              <a:spAutoFit/>
            </a:bodyPr>
            <a:lstStyle/>
            <a:p>
              <a:r>
                <a:rPr kumimoji="1" lang="ja-JP" altLang="en-US" sz="1600" u="sng" dirty="0" smtClean="0"/>
                <a:t>デート♥</a:t>
              </a:r>
              <a:endParaRPr kumimoji="1" lang="en-US" altLang="ja-JP" sz="1600" u="sng" dirty="0" smtClean="0"/>
            </a:p>
            <a:p>
              <a:r>
                <a:rPr kumimoji="1" lang="ja-JP" altLang="en-US" sz="1600" dirty="0" smtClean="0"/>
                <a:t>ラクスマリーナ</a:t>
              </a:r>
              <a:r>
                <a:rPr lang="ja-JP" altLang="en-US" sz="1600" dirty="0" smtClean="0"/>
                <a:t>で</a:t>
              </a:r>
              <a:endParaRPr lang="en-US" altLang="ja-JP" sz="1600" dirty="0" smtClean="0"/>
            </a:p>
            <a:p>
              <a:r>
                <a:rPr lang="ja-JP" altLang="en-US" sz="1600" dirty="0"/>
                <a:t>ロマンチック</a:t>
              </a:r>
              <a:r>
                <a:rPr lang="ja-JP" altLang="en-US" sz="1600" dirty="0" smtClean="0"/>
                <a:t>な夜景鑑賞</a:t>
              </a:r>
              <a:endParaRPr kumimoji="1" lang="ja-JP" altLang="en-US" sz="1600" dirty="0"/>
            </a:p>
          </p:txBody>
        </p:sp>
      </p:grpSp>
      <p:sp>
        <p:nvSpPr>
          <p:cNvPr id="54" name="円形吹き出し 53"/>
          <p:cNvSpPr/>
          <p:nvPr/>
        </p:nvSpPr>
        <p:spPr>
          <a:xfrm>
            <a:off x="1941010" y="5574567"/>
            <a:ext cx="2164356" cy="1087100"/>
          </a:xfrm>
          <a:prstGeom prst="wedgeEllipseCallout">
            <a:avLst>
              <a:gd name="adj1" fmla="val -44448"/>
              <a:gd name="adj2" fmla="val -52749"/>
            </a:avLst>
          </a:prstGeom>
          <a:ln>
            <a:solidFill>
              <a:srgbClr val="CC99FF"/>
            </a:solidFill>
            <a:prstDash val="dash"/>
          </a:ln>
        </p:spPr>
        <p:style>
          <a:lnRef idx="2">
            <a:schemeClr val="accent4"/>
          </a:lnRef>
          <a:fillRef idx="1">
            <a:schemeClr val="lt1"/>
          </a:fillRef>
          <a:effectRef idx="0">
            <a:schemeClr val="accent4"/>
          </a:effectRef>
          <a:fontRef idx="minor">
            <a:schemeClr val="dk1"/>
          </a:fontRef>
        </p:style>
        <p:txBody>
          <a:bodyPr rtlCol="0" anchor="ctr"/>
          <a:lstStyle/>
          <a:p>
            <a:pPr algn="ctr"/>
            <a:r>
              <a:rPr kumimoji="1" lang="ja-JP" altLang="en-US" dirty="0" smtClean="0"/>
              <a:t>駅周辺に</a:t>
            </a:r>
            <a:endParaRPr kumimoji="1" lang="en-US" altLang="ja-JP" dirty="0" smtClean="0"/>
          </a:p>
          <a:p>
            <a:pPr algn="ctr"/>
            <a:r>
              <a:rPr kumimoji="1" lang="ja-JP" altLang="en-US" dirty="0" smtClean="0"/>
              <a:t>勤める会社員</a:t>
            </a:r>
            <a:endParaRPr kumimoji="1" lang="ja-JP" altLang="en-US" dirty="0"/>
          </a:p>
        </p:txBody>
      </p:sp>
      <p:sp>
        <p:nvSpPr>
          <p:cNvPr id="95" name="テキスト ボックス 94"/>
          <p:cNvSpPr txBox="1"/>
          <p:nvPr/>
        </p:nvSpPr>
        <p:spPr>
          <a:xfrm>
            <a:off x="3023909" y="1406005"/>
            <a:ext cx="704039" cy="338554"/>
          </a:xfrm>
          <a:prstGeom prst="rect">
            <a:avLst/>
          </a:prstGeom>
          <a:noFill/>
        </p:spPr>
        <p:txBody>
          <a:bodyPr wrap="none" rtlCol="0">
            <a:spAutoFit/>
          </a:bodyPr>
          <a:lstStyle/>
          <a:p>
            <a:r>
              <a:rPr lang="en-US" altLang="ja-JP" sz="1600" dirty="0" smtClean="0"/>
              <a:t>1</a:t>
            </a:r>
            <a:r>
              <a:rPr lang="en-US" altLang="ja-JP" sz="1600" dirty="0"/>
              <a:t>3</a:t>
            </a:r>
            <a:r>
              <a:rPr kumimoji="1" lang="ja-JP" altLang="en-US" sz="1600" dirty="0" smtClean="0"/>
              <a:t>：</a:t>
            </a:r>
            <a:r>
              <a:rPr kumimoji="1" lang="en-US" altLang="ja-JP" sz="1600" dirty="0" smtClean="0"/>
              <a:t>00</a:t>
            </a:r>
            <a:endParaRPr kumimoji="1" lang="ja-JP" altLang="en-US" sz="1600" dirty="0"/>
          </a:p>
        </p:txBody>
      </p:sp>
      <p:grpSp>
        <p:nvGrpSpPr>
          <p:cNvPr id="80" name="グループ化 79"/>
          <p:cNvGrpSpPr/>
          <p:nvPr/>
        </p:nvGrpSpPr>
        <p:grpSpPr>
          <a:xfrm>
            <a:off x="291879" y="1011475"/>
            <a:ext cx="8322040" cy="734543"/>
            <a:chOff x="477779" y="6165304"/>
            <a:chExt cx="8322040" cy="734543"/>
          </a:xfrm>
        </p:grpSpPr>
        <p:sp>
          <p:nvSpPr>
            <p:cNvPr id="81" name="正方形/長方形 80"/>
            <p:cNvSpPr/>
            <p:nvPr/>
          </p:nvSpPr>
          <p:spPr>
            <a:xfrm>
              <a:off x="683568" y="6165304"/>
              <a:ext cx="7776864" cy="432048"/>
            </a:xfrm>
            <a:prstGeom prst="rect">
              <a:avLst/>
            </a:prstGeom>
            <a:no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2" name="正方形/長方形 81"/>
            <p:cNvSpPr/>
            <p:nvPr/>
          </p:nvSpPr>
          <p:spPr>
            <a:xfrm>
              <a:off x="701686" y="6173221"/>
              <a:ext cx="1006978" cy="432048"/>
            </a:xfrm>
            <a:prstGeom prst="rect">
              <a:avLst/>
            </a:prstGeom>
            <a:solidFill>
              <a:srgbClr val="92D050">
                <a:alpha val="61000"/>
              </a:srgb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smtClean="0">
                  <a:solidFill>
                    <a:schemeClr val="tx1"/>
                  </a:solidFill>
                </a:rPr>
                <a:t>起床・通勤</a:t>
              </a:r>
              <a:endParaRPr kumimoji="1" lang="ja-JP" altLang="en-US" sz="1400" dirty="0">
                <a:solidFill>
                  <a:schemeClr val="tx1"/>
                </a:solidFill>
              </a:endParaRPr>
            </a:p>
          </p:txBody>
        </p:sp>
        <p:sp>
          <p:nvSpPr>
            <p:cNvPr id="84" name="テキスト ボックス 83"/>
            <p:cNvSpPr txBox="1"/>
            <p:nvPr/>
          </p:nvSpPr>
          <p:spPr>
            <a:xfrm>
              <a:off x="477779" y="6551306"/>
              <a:ext cx="599844" cy="338554"/>
            </a:xfrm>
            <a:prstGeom prst="rect">
              <a:avLst/>
            </a:prstGeom>
            <a:noFill/>
          </p:spPr>
          <p:txBody>
            <a:bodyPr wrap="none" rtlCol="0">
              <a:spAutoFit/>
            </a:bodyPr>
            <a:lstStyle/>
            <a:p>
              <a:r>
                <a:rPr kumimoji="1" lang="en-US" altLang="ja-JP" sz="1600" dirty="0" smtClean="0"/>
                <a:t>7</a:t>
              </a:r>
              <a:r>
                <a:rPr kumimoji="1" lang="ja-JP" altLang="en-US" sz="1600" dirty="0" smtClean="0"/>
                <a:t>：</a:t>
              </a:r>
              <a:r>
                <a:rPr kumimoji="1" lang="en-US" altLang="ja-JP" sz="1600" dirty="0" smtClean="0"/>
                <a:t>00</a:t>
              </a:r>
              <a:endParaRPr kumimoji="1" lang="ja-JP" altLang="en-US" sz="1600" dirty="0"/>
            </a:p>
          </p:txBody>
        </p:sp>
        <p:sp>
          <p:nvSpPr>
            <p:cNvPr id="85" name="テキスト ボックス 84"/>
            <p:cNvSpPr txBox="1"/>
            <p:nvPr/>
          </p:nvSpPr>
          <p:spPr>
            <a:xfrm>
              <a:off x="1318001" y="6551458"/>
              <a:ext cx="599844" cy="338554"/>
            </a:xfrm>
            <a:prstGeom prst="rect">
              <a:avLst/>
            </a:prstGeom>
            <a:noFill/>
          </p:spPr>
          <p:txBody>
            <a:bodyPr wrap="none" rtlCol="0">
              <a:spAutoFit/>
            </a:bodyPr>
            <a:lstStyle/>
            <a:p>
              <a:r>
                <a:rPr lang="en-US" altLang="ja-JP" sz="1600" dirty="0"/>
                <a:t>8</a:t>
              </a:r>
              <a:r>
                <a:rPr kumimoji="1" lang="ja-JP" altLang="en-US" sz="1600" dirty="0" smtClean="0"/>
                <a:t>：</a:t>
              </a:r>
              <a:r>
                <a:rPr kumimoji="1" lang="en-US" altLang="ja-JP" sz="1600" dirty="0" smtClean="0"/>
                <a:t>00</a:t>
              </a:r>
              <a:endParaRPr kumimoji="1" lang="ja-JP" altLang="en-US" sz="1600" dirty="0"/>
            </a:p>
          </p:txBody>
        </p:sp>
        <p:sp>
          <p:nvSpPr>
            <p:cNvPr id="86" name="テキスト ボックス 85"/>
            <p:cNvSpPr txBox="1"/>
            <p:nvPr/>
          </p:nvSpPr>
          <p:spPr>
            <a:xfrm>
              <a:off x="5095418" y="6561293"/>
              <a:ext cx="704039" cy="338554"/>
            </a:xfrm>
            <a:prstGeom prst="rect">
              <a:avLst/>
            </a:prstGeom>
            <a:noFill/>
          </p:spPr>
          <p:txBody>
            <a:bodyPr wrap="none" rtlCol="0">
              <a:spAutoFit/>
            </a:bodyPr>
            <a:lstStyle/>
            <a:p>
              <a:r>
                <a:rPr lang="en-US" altLang="ja-JP" sz="1600" dirty="0" smtClean="0"/>
                <a:t>17</a:t>
              </a:r>
              <a:r>
                <a:rPr kumimoji="1" lang="ja-JP" altLang="en-US" sz="1600" dirty="0" smtClean="0"/>
                <a:t>：</a:t>
              </a:r>
              <a:r>
                <a:rPr kumimoji="1" lang="en-US" altLang="ja-JP" sz="1600" dirty="0" smtClean="0"/>
                <a:t>00</a:t>
              </a:r>
              <a:endParaRPr kumimoji="1" lang="ja-JP" altLang="en-US" sz="1600" dirty="0"/>
            </a:p>
          </p:txBody>
        </p:sp>
        <p:sp>
          <p:nvSpPr>
            <p:cNvPr id="87" name="テキスト ボックス 86"/>
            <p:cNvSpPr txBox="1"/>
            <p:nvPr/>
          </p:nvSpPr>
          <p:spPr>
            <a:xfrm>
              <a:off x="7031094" y="6554422"/>
              <a:ext cx="704039" cy="338554"/>
            </a:xfrm>
            <a:prstGeom prst="rect">
              <a:avLst/>
            </a:prstGeom>
            <a:noFill/>
          </p:spPr>
          <p:txBody>
            <a:bodyPr wrap="none" rtlCol="0">
              <a:spAutoFit/>
            </a:bodyPr>
            <a:lstStyle/>
            <a:p>
              <a:r>
                <a:rPr lang="en-US" altLang="ja-JP" sz="1600" dirty="0" smtClean="0"/>
                <a:t>2</a:t>
              </a:r>
              <a:r>
                <a:rPr lang="en-US" altLang="ja-JP" sz="1600" dirty="0"/>
                <a:t>2</a:t>
              </a:r>
              <a:r>
                <a:rPr kumimoji="1" lang="ja-JP" altLang="en-US" sz="1600" dirty="0" smtClean="0"/>
                <a:t>：</a:t>
              </a:r>
              <a:r>
                <a:rPr kumimoji="1" lang="en-US" altLang="ja-JP" sz="1600" dirty="0" smtClean="0"/>
                <a:t>00</a:t>
              </a:r>
              <a:endParaRPr kumimoji="1" lang="ja-JP" altLang="en-US" sz="1600" dirty="0"/>
            </a:p>
          </p:txBody>
        </p:sp>
        <p:sp>
          <p:nvSpPr>
            <p:cNvPr id="89" name="正方形/長方形 88"/>
            <p:cNvSpPr/>
            <p:nvPr/>
          </p:nvSpPr>
          <p:spPr>
            <a:xfrm>
              <a:off x="7345192" y="6173218"/>
              <a:ext cx="1115239" cy="432051"/>
            </a:xfrm>
            <a:prstGeom prst="rect">
              <a:avLst/>
            </a:prstGeom>
            <a:solidFill>
              <a:srgbClr val="92D050">
                <a:alpha val="61000"/>
              </a:srgb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smtClean="0">
                  <a:solidFill>
                    <a:schemeClr val="tx1"/>
                  </a:solidFill>
                </a:rPr>
                <a:t>帰宅・就寝</a:t>
              </a:r>
              <a:endParaRPr kumimoji="1" lang="ja-JP" altLang="en-US" sz="1400" dirty="0">
                <a:solidFill>
                  <a:schemeClr val="tx1"/>
                </a:solidFill>
              </a:endParaRPr>
            </a:p>
          </p:txBody>
        </p:sp>
        <p:sp>
          <p:nvSpPr>
            <p:cNvPr id="90" name="テキスト ボックス 89"/>
            <p:cNvSpPr txBox="1"/>
            <p:nvPr/>
          </p:nvSpPr>
          <p:spPr>
            <a:xfrm>
              <a:off x="8095780" y="6558155"/>
              <a:ext cx="704039" cy="338554"/>
            </a:xfrm>
            <a:prstGeom prst="rect">
              <a:avLst/>
            </a:prstGeom>
            <a:noFill/>
          </p:spPr>
          <p:txBody>
            <a:bodyPr wrap="none" rtlCol="0">
              <a:spAutoFit/>
            </a:bodyPr>
            <a:lstStyle/>
            <a:p>
              <a:r>
                <a:rPr lang="en-US" altLang="ja-JP" sz="1600" dirty="0" smtClean="0"/>
                <a:t>2</a:t>
              </a:r>
              <a:r>
                <a:rPr lang="en-US" altLang="ja-JP" sz="1600" dirty="0"/>
                <a:t>4</a:t>
              </a:r>
              <a:r>
                <a:rPr kumimoji="1" lang="ja-JP" altLang="en-US" sz="1600" dirty="0" smtClean="0"/>
                <a:t>：</a:t>
              </a:r>
              <a:r>
                <a:rPr kumimoji="1" lang="en-US" altLang="ja-JP" sz="1600" dirty="0" smtClean="0"/>
                <a:t>00</a:t>
              </a:r>
              <a:endParaRPr kumimoji="1" lang="ja-JP" altLang="en-US" sz="1600" dirty="0"/>
            </a:p>
          </p:txBody>
        </p:sp>
      </p:grpSp>
      <p:sp>
        <p:nvSpPr>
          <p:cNvPr id="91" name="正方形/長方形 90"/>
          <p:cNvSpPr/>
          <p:nvPr/>
        </p:nvSpPr>
        <p:spPr>
          <a:xfrm>
            <a:off x="1534687" y="1024463"/>
            <a:ext cx="1283838" cy="432048"/>
          </a:xfrm>
          <a:prstGeom prst="rect">
            <a:avLst/>
          </a:prstGeom>
          <a:solidFill>
            <a:srgbClr val="92D050">
              <a:alpha val="61000"/>
            </a:srgb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smtClean="0">
                <a:solidFill>
                  <a:schemeClr val="tx1"/>
                </a:solidFill>
              </a:rPr>
              <a:t>お仕事</a:t>
            </a:r>
            <a:endParaRPr kumimoji="1" lang="ja-JP" altLang="en-US" sz="1400" dirty="0">
              <a:solidFill>
                <a:schemeClr val="tx1"/>
              </a:solidFill>
            </a:endParaRPr>
          </a:p>
        </p:txBody>
      </p:sp>
      <p:sp>
        <p:nvSpPr>
          <p:cNvPr id="92" name="正方形/長方形 91"/>
          <p:cNvSpPr/>
          <p:nvPr/>
        </p:nvSpPr>
        <p:spPr>
          <a:xfrm>
            <a:off x="2818526" y="1024463"/>
            <a:ext cx="532994" cy="432048"/>
          </a:xfrm>
          <a:prstGeom prst="rect">
            <a:avLst/>
          </a:prstGeom>
          <a:solidFill>
            <a:srgbClr val="92D050">
              <a:alpha val="61000"/>
            </a:srgb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b="1" dirty="0" smtClean="0">
                <a:solidFill>
                  <a:schemeClr val="tx1"/>
                </a:solidFill>
              </a:rPr>
              <a:t>昼休み</a:t>
            </a:r>
            <a:endParaRPr kumimoji="1" lang="ja-JP" altLang="en-US" sz="1100" b="1" dirty="0">
              <a:solidFill>
                <a:schemeClr val="tx1"/>
              </a:solidFill>
            </a:endParaRPr>
          </a:p>
        </p:txBody>
      </p:sp>
      <p:sp>
        <p:nvSpPr>
          <p:cNvPr id="93" name="正方形/長方形 92"/>
          <p:cNvSpPr/>
          <p:nvPr/>
        </p:nvSpPr>
        <p:spPr>
          <a:xfrm>
            <a:off x="3351038" y="1024083"/>
            <a:ext cx="1896634" cy="432048"/>
          </a:xfrm>
          <a:prstGeom prst="rect">
            <a:avLst/>
          </a:prstGeom>
          <a:solidFill>
            <a:srgbClr val="92D050">
              <a:alpha val="61000"/>
            </a:srgb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smtClean="0">
                <a:solidFill>
                  <a:schemeClr val="tx1"/>
                </a:solidFill>
              </a:rPr>
              <a:t>お仕事</a:t>
            </a:r>
            <a:endParaRPr kumimoji="1" lang="ja-JP" altLang="en-US" sz="1400" dirty="0">
              <a:solidFill>
                <a:schemeClr val="tx1"/>
              </a:solidFill>
            </a:endParaRPr>
          </a:p>
        </p:txBody>
      </p:sp>
      <p:sp>
        <p:nvSpPr>
          <p:cNvPr id="96" name="正方形/長方形 95"/>
          <p:cNvSpPr/>
          <p:nvPr/>
        </p:nvSpPr>
        <p:spPr>
          <a:xfrm>
            <a:off x="5247671" y="1021437"/>
            <a:ext cx="1911620" cy="432048"/>
          </a:xfrm>
          <a:prstGeom prst="rect">
            <a:avLst/>
          </a:prstGeom>
          <a:solidFill>
            <a:srgbClr val="92D050">
              <a:alpha val="61000"/>
            </a:srgb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smtClean="0">
                <a:solidFill>
                  <a:schemeClr val="tx1"/>
                </a:solidFill>
              </a:rPr>
              <a:t>自由時間</a:t>
            </a:r>
            <a:endParaRPr kumimoji="1" lang="ja-JP" altLang="en-US" sz="1400" dirty="0">
              <a:solidFill>
                <a:schemeClr val="tx1"/>
              </a:solidFill>
            </a:endParaRPr>
          </a:p>
        </p:txBody>
      </p:sp>
      <p:sp>
        <p:nvSpPr>
          <p:cNvPr id="83" name="角丸四角形吹き出し 82"/>
          <p:cNvSpPr/>
          <p:nvPr/>
        </p:nvSpPr>
        <p:spPr>
          <a:xfrm>
            <a:off x="364999" y="5641736"/>
            <a:ext cx="1192331" cy="661145"/>
          </a:xfrm>
          <a:prstGeom prst="wedgeRoundRectCallout">
            <a:avLst>
              <a:gd name="adj1" fmla="val -17343"/>
              <a:gd name="adj2" fmla="val -90397"/>
              <a:gd name="adj3" fmla="val 16667"/>
            </a:avLst>
          </a:prstGeom>
          <a:solidFill>
            <a:srgbClr val="CCFFFF"/>
          </a:solidFill>
          <a:ln w="25400" cap="flat" cmpd="sng" algn="ctr">
            <a:solidFill>
              <a:srgbClr val="4BAC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smtClean="0">
                <a:ln>
                  <a:noFill/>
                </a:ln>
                <a:solidFill>
                  <a:prstClr val="black"/>
                </a:solidFill>
                <a:effectLst/>
                <a:uLnTx/>
                <a:uFillTx/>
                <a:latin typeface="Calibri"/>
                <a:ea typeface="ＭＳ Ｐゴシック" panose="020B0600070205080204" pitchFamily="50" charset="-128"/>
              </a:rPr>
              <a:t>市役所</a:t>
            </a:r>
          </a:p>
        </p:txBody>
      </p:sp>
      <p:sp>
        <p:nvSpPr>
          <p:cNvPr id="88" name="タイトル 2"/>
          <p:cNvSpPr txBox="1">
            <a:spLocks/>
          </p:cNvSpPr>
          <p:nvPr/>
        </p:nvSpPr>
        <p:spPr>
          <a:xfrm>
            <a:off x="3851920" y="-99392"/>
            <a:ext cx="5112568" cy="1143000"/>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dirty="0" smtClean="0"/>
              <a:t>ライフスタイルの変化</a:t>
            </a:r>
            <a:endParaRPr lang="ja-JP" altLang="en-US" dirty="0"/>
          </a:p>
        </p:txBody>
      </p:sp>
      <p:sp>
        <p:nvSpPr>
          <p:cNvPr id="3" name="スライド番号プレースホルダー 2"/>
          <p:cNvSpPr>
            <a:spLocks noGrp="1"/>
          </p:cNvSpPr>
          <p:nvPr>
            <p:ph type="sldNum" sz="quarter" idx="12"/>
          </p:nvPr>
        </p:nvSpPr>
        <p:spPr/>
        <p:txBody>
          <a:bodyPr/>
          <a:lstStyle/>
          <a:p>
            <a:fld id="{82F50B77-D61C-4CB8-9631-C68539A3EE92}" type="slidenum">
              <a:rPr kumimoji="1" lang="ja-JP" altLang="en-US" smtClean="0"/>
              <a:pPr/>
              <a:t>22</a:t>
            </a:fld>
            <a:endParaRPr kumimoji="1" lang="ja-JP" altLang="en-US"/>
          </a:p>
        </p:txBody>
      </p:sp>
      <p:pic>
        <p:nvPicPr>
          <p:cNvPr id="40" name="図 39"/>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865464" y="4356514"/>
            <a:ext cx="864096" cy="1416551"/>
          </a:xfrm>
          <a:prstGeom prst="rect">
            <a:avLst/>
          </a:prstGeom>
        </p:spPr>
      </p:pic>
      <p:pic>
        <p:nvPicPr>
          <p:cNvPr id="18" name="図 17"/>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1259632" y="4293096"/>
            <a:ext cx="945565" cy="1446371"/>
          </a:xfrm>
          <a:prstGeom prst="rect">
            <a:avLst/>
          </a:prstGeom>
        </p:spPr>
      </p:pic>
      <p:pic>
        <p:nvPicPr>
          <p:cNvPr id="97" name="図 9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753472" y="1240486"/>
            <a:ext cx="410689" cy="460321"/>
          </a:xfrm>
          <a:prstGeom prst="rect">
            <a:avLst/>
          </a:prstGeom>
        </p:spPr>
      </p:pic>
    </p:spTree>
    <p:extLst>
      <p:ext uri="{BB962C8B-B14F-4D97-AF65-F5344CB8AC3E}">
        <p14:creationId xmlns:p14="http://schemas.microsoft.com/office/powerpoint/2010/main" val="7585334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0608 -0.01065 L -0.00608 -0.01042 C -0.00886 -0.01134 -0.01146 -0.01227 -0.01424 -0.0125 C -0.02049 -0.01366 -0.02691 -0.01389 -0.03299 -0.01528 C -0.03421 -0.01574 -0.03542 -0.01574 -0.03664 -0.01621 C -0.0375 -0.01644 -0.03837 -0.0169 -0.03924 -0.01713 C -0.04236 -0.01783 -0.04514 -0.01852 -0.04809 -0.01898 C -0.05243 -0.01968 -0.06077 -0.02084 -0.06077 -0.0206 C -0.07535 -0.0257 -0.05695 -0.01968 -0.07136 -0.02338 C -0.07327 -0.02384 -0.075 -0.02477 -0.07674 -0.02523 C -0.07761 -0.02546 -0.07865 -0.02593 -0.07934 -0.02616 L -0.08299 -0.02709 C -0.08403 -0.02778 -0.08473 -0.02824 -0.08577 -0.02894 C -0.08733 -0.02963 -0.08941 -0.02963 -0.09115 -0.03056 C -0.09202 -0.03125 -0.09271 -0.03195 -0.09375 -0.03241 C -0.09549 -0.03334 -0.09914 -0.03426 -0.09914 -0.03403 L -0.09983 -0.03681 L -0.09827 -0.03681 " pathEditMode="relative" rAng="0" ptsTypes="AAAAAAAAAAAAAAAAAA">
                                      <p:cBhvr>
                                        <p:cTn id="6" dur="600" fill="hold"/>
                                        <p:tgtEl>
                                          <p:spTgt spid="18"/>
                                        </p:tgtEl>
                                        <p:attrNameLst>
                                          <p:attrName>ppt_x</p:attrName>
                                          <p:attrName>ppt_y</p:attrName>
                                        </p:attrNameLst>
                                      </p:cBhvr>
                                      <p:rCtr x="-4688" y="-1296"/>
                                    </p:animMotion>
                                  </p:childTnLst>
                                </p:cTn>
                              </p:par>
                            </p:childTnLst>
                          </p:cTn>
                        </p:par>
                        <p:par>
                          <p:cTn id="7" fill="hold">
                            <p:stCondLst>
                              <p:cond delay="600"/>
                            </p:stCondLst>
                            <p:childTnLst>
                              <p:par>
                                <p:cTn id="8" presetID="0" presetClass="path" presetSubtype="0" accel="50000" decel="50000" fill="hold" nodeType="afterEffect">
                                  <p:stCondLst>
                                    <p:cond delay="0"/>
                                  </p:stCondLst>
                                  <p:childTnLst>
                                    <p:animMotion origin="layout" path="M -0.09827 -0.03681 C -0.11025 -0.08218 -0.10556 -0.05625 -0.10295 -0.12894 C -0.10295 -0.13612 -0.10209 -0.14306 -0.10139 -0.15047 C -0.10139 -0.15209 -0.1 -0.15487 -0.1 -0.15463 " pathEditMode="relative" rAng="0" ptsTypes="AAAA">
                                      <p:cBhvr>
                                        <p:cTn id="9" dur="600" fill="hold"/>
                                        <p:tgtEl>
                                          <p:spTgt spid="18"/>
                                        </p:tgtEl>
                                        <p:attrNameLst>
                                          <p:attrName>ppt_x</p:attrName>
                                          <p:attrName>ppt_y</p:attrName>
                                        </p:attrNameLst>
                                      </p:cBhvr>
                                      <p:rCtr x="-399" y="-5903"/>
                                    </p:animMotion>
                                  </p:childTnLst>
                                </p:cTn>
                              </p:par>
                              <p:par>
                                <p:cTn id="10" presetID="26" presetClass="emph" presetSubtype="0" repeatCount="indefinite" fill="hold" grpId="0" nodeType="withEffect">
                                  <p:stCondLst>
                                    <p:cond delay="0"/>
                                  </p:stCondLst>
                                  <p:endCondLst>
                                    <p:cond evt="onNext" delay="0">
                                      <p:tgtEl>
                                        <p:sldTgt/>
                                      </p:tgtEl>
                                    </p:cond>
                                  </p:endCondLst>
                                  <p:childTnLst>
                                    <p:animEffect transition="out" filter="fade">
                                      <p:cBhvr>
                                        <p:cTn id="11" dur="1000" tmFilter="0, 0; .2, .5; .8, .5; 1, 0"/>
                                        <p:tgtEl>
                                          <p:spTgt spid="92"/>
                                        </p:tgtEl>
                                      </p:cBhvr>
                                    </p:animEffect>
                                    <p:animScale>
                                      <p:cBhvr>
                                        <p:cTn id="12" dur="500" autoRev="1" fill="hold"/>
                                        <p:tgtEl>
                                          <p:spTgt spid="92"/>
                                        </p:tgtEl>
                                      </p:cBhvr>
                                      <p:by x="105000" y="105000"/>
                                    </p:animScale>
                                  </p:childTnLst>
                                </p:cTn>
                              </p:par>
                            </p:childTnLst>
                          </p:cTn>
                        </p:par>
                        <p:par>
                          <p:cTn id="13" fill="hold">
                            <p:stCondLst>
                              <p:cond delay="1600"/>
                            </p:stCondLst>
                            <p:childTnLst>
                              <p:par>
                                <p:cTn id="14" presetID="1" presetClass="exit" presetSubtype="0" fill="hold" grpId="0" nodeType="afterEffect">
                                  <p:stCondLst>
                                    <p:cond delay="0"/>
                                  </p:stCondLst>
                                  <p:childTnLst>
                                    <p:set>
                                      <p:cBhvr>
                                        <p:cTn id="15" dur="1" fill="hold">
                                          <p:stCondLst>
                                            <p:cond delay="0"/>
                                          </p:stCondLst>
                                        </p:cTn>
                                        <p:tgtEl>
                                          <p:spTgt spid="54"/>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300"/>
                                        <p:tgtEl>
                                          <p:spTgt spid="43"/>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43"/>
                                        </p:tgtEl>
                                        <p:attrNameLst>
                                          <p:attrName>style.visibility</p:attrName>
                                        </p:attrNameLst>
                                      </p:cBhvr>
                                      <p:to>
                                        <p:strVal val="hidden"/>
                                      </p:to>
                                    </p:set>
                                  </p:childTnLst>
                                </p:cTn>
                              </p:par>
                              <p:par>
                                <p:cTn id="23" presetID="0" presetClass="path" presetSubtype="0" accel="50000" decel="50000" fill="hold" nodeType="withEffect">
                                  <p:stCondLst>
                                    <p:cond delay="0"/>
                                  </p:stCondLst>
                                  <p:childTnLst>
                                    <p:animMotion origin="layout" path="M -0.09931 -0.15995 L -0.09931 -0.15995 C -0.1007 -0.14283 -0.10105 -0.14491 -0.09931 -0.12315 C -0.09914 -0.11945 -0.09757 -0.10949 -0.09653 -0.10417 C -0.09619 -0.10301 -0.09601 -0.10162 -0.09549 -0.10046 C -0.09497 -0.09908 -0.09428 -0.09792 -0.09358 -0.09653 C -0.09323 -0.09398 -0.09306 -0.09144 -0.09271 -0.08889 C -0.09219 -0.08634 -0.09132 -0.0838 -0.0908 -0.08125 C -0.09046 -0.08009 -0.09011 -0.07894 -0.08976 -0.07755 C -0.08941 -0.07593 -0.08924 -0.07408 -0.08889 -0.07245 C -0.08889 -0.07245 -0.08646 -0.06296 -0.08594 -0.06111 L -0.08507 -0.05718 C -0.08473 -0.05417 -0.08455 -0.05116 -0.08403 -0.04838 C -0.08334 -0.04375 -0.0816 -0.03889 -0.08021 -0.03426 C -0.07987 -0.0331 -0.07952 -0.03195 -0.07935 -0.03056 C -0.079 -0.02847 -0.079 -0.02616 -0.0783 -0.02408 C -0.07796 -0.02269 -0.07709 -0.02176 -0.07639 -0.02037 C -0.07622 -0.01921 -0.07587 -0.01783 -0.07553 -0.01667 C -0.075 -0.01482 -0.07396 -0.0132 -0.07362 -0.01158 C -0.0731 -0.00903 -0.07292 -0.00648 -0.07257 -0.00394 C -0.07101 0.00856 -0.07257 -0.00255 -0.07066 0.00625 C -0.07014 0.00972 -0.06997 0.01342 -0.06875 0.01643 C -0.06685 0.02199 -0.06702 0.01967 -0.06702 0.02292 L -0.06702 0.02292 " pathEditMode="relative" ptsTypes="AAAAAAAAAAAAAAAAAAAAAAAA">
                                      <p:cBhvr>
                                        <p:cTn id="24" dur="900" fill="hold"/>
                                        <p:tgtEl>
                                          <p:spTgt spid="18"/>
                                        </p:tgtEl>
                                        <p:attrNameLst>
                                          <p:attrName>ppt_x</p:attrName>
                                          <p:attrName>ppt_y</p:attrName>
                                        </p:attrNameLst>
                                      </p:cBhvr>
                                    </p:animMotion>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0"/>
                                        </p:tgtEl>
                                        <p:attrNameLst>
                                          <p:attrName>style.visibility</p:attrName>
                                        </p:attrNameLst>
                                      </p:cBhvr>
                                      <p:to>
                                        <p:strVal val="visible"/>
                                      </p:to>
                                    </p:set>
                                  </p:childTnLst>
                                </p:cTn>
                              </p:par>
                              <p:par>
                                <p:cTn id="29" presetID="26" presetClass="emph" presetSubtype="0" repeatCount="indefinite" fill="hold" grpId="0" nodeType="withEffect">
                                  <p:stCondLst>
                                    <p:cond delay="0"/>
                                  </p:stCondLst>
                                  <p:endCondLst>
                                    <p:cond evt="onNext" delay="0">
                                      <p:tgtEl>
                                        <p:sldTgt/>
                                      </p:tgtEl>
                                    </p:cond>
                                  </p:endCondLst>
                                  <p:childTnLst>
                                    <p:animEffect transition="out" filter="fade">
                                      <p:cBhvr>
                                        <p:cTn id="30" dur="1000" tmFilter="0, 0; .2, .5; .8, .5; 1, 0"/>
                                        <p:tgtEl>
                                          <p:spTgt spid="96"/>
                                        </p:tgtEl>
                                      </p:cBhvr>
                                    </p:animEffect>
                                    <p:animScale>
                                      <p:cBhvr>
                                        <p:cTn id="31" dur="500" autoRev="1" fill="hold"/>
                                        <p:tgtEl>
                                          <p:spTgt spid="96"/>
                                        </p:tgtEl>
                                      </p:cBhvr>
                                      <p:by x="105000" y="105000"/>
                                    </p:animScale>
                                  </p:childTnLst>
                                </p:cTn>
                              </p:par>
                            </p:childTnLst>
                          </p:cTn>
                        </p:par>
                      </p:childTnLst>
                    </p:cTn>
                  </p:par>
                  <p:par>
                    <p:cTn id="32" fill="hold">
                      <p:stCondLst>
                        <p:cond delay="indefinite"/>
                      </p:stCondLst>
                      <p:childTnLst>
                        <p:par>
                          <p:cTn id="33" fill="hold">
                            <p:stCondLst>
                              <p:cond delay="0"/>
                            </p:stCondLst>
                            <p:childTnLst>
                              <p:par>
                                <p:cTn id="34" presetID="0" presetClass="path" presetSubtype="0" accel="50000" decel="50000" fill="hold" nodeType="clickEffect">
                                  <p:stCondLst>
                                    <p:cond delay="0"/>
                                  </p:stCondLst>
                                  <p:childTnLst>
                                    <p:animMotion origin="layout" path="M 2.77778E-7 0 L 2.77778E-7 0.00023 C 0.01181 0.00185 0.00816 0.00093 0.02101 0.0044 C 0.02274 0.00463 0.02448 0.00579 0.02604 0.00579 C 0.04722 0.00648 0.06806 0.00671 0.08889 0.00764 L 0.15642 0.00579 C 0.15747 0.00579 0.15833 0.00463 0.15955 0.0044 C 0.16059 0.0037 0.16181 0.00301 0.16354 0.00278 C 0.16892 0.00116 0.17431 0 0.18021 -0.00139 C 0.18472 -0.00278 0.18594 -0.00301 0.1908 -0.00417 C 0.19201 -0.00486 0.19323 -0.00532 0.19462 -0.00579 C 0.19566 -0.00602 0.19635 -0.00671 0.19757 -0.00694 C 0.19983 -0.00764 0.20208 -0.00787 0.20451 -0.00856 C 0.20608 -0.00903 0.20781 -0.00949 0.20937 -0.00995 C 0.21024 -0.01065 0.21111 -0.01134 0.21233 -0.01157 C 0.2151 -0.0125 0.21823 -0.0125 0.22101 -0.01296 C 0.22222 -0.01343 0.22309 -0.01389 0.22413 -0.01458 C 0.22882 -0.01713 0.22986 -0.01806 0.2349 -0.02014 C 0.23646 -0.0206 0.23819 -0.02083 0.23976 -0.0213 C 0.24913 -0.02477 0.23281 -0.02083 0.24948 -0.02431 C 0.25694 -0.02801 0.26024 -0.02986 0.26927 -0.0331 C 0.27066 -0.03356 0.27187 -0.0338 0.27326 -0.03449 C 0.27413 -0.03472 0.275 -0.03495 0.27622 -0.03565 C 0.27778 -0.03704 0.27899 -0.03912 0.2809 -0.04028 C 0.28281 -0.0412 0.2849 -0.0412 0.28663 -0.04167 C 0.29045 -0.04699 0.28681 -0.04306 0.29375 -0.04583 C 0.30712 -0.05162 0.29201 -0.04583 0.30156 -0.05139 C 0.30278 -0.05231 0.30399 -0.05255 0.30538 -0.05301 C 0.30642 -0.05417 0.30729 -0.05509 0.30833 -0.05602 C 0.30955 -0.05671 0.31128 -0.05648 0.3125 -0.05741 C 0.31319 -0.05833 0.31337 -0.05972 0.31441 -0.06042 C 0.31615 -0.06157 0.32049 -0.06296 0.32049 -0.06273 C 0.32604 -0.06944 0.32257 -0.0662 0.32986 -0.07338 C 0.3309 -0.07431 0.3316 -0.07593 0.33316 -0.07639 L 0.33594 -0.07731 C 0.34861 -0.09167 0.33281 -0.07431 0.34271 -0.08472 C 0.3441 -0.08611 0.34531 -0.08773 0.3467 -0.08889 C 0.34757 -0.09028 0.34861 -0.09074 0.34948 -0.0919 C 0.35556 -0.09907 0.35104 -0.0963 0.3566 -0.09884 C 0.36701 -0.11134 0.36233 -0.10602 0.37118 -0.11481 C 0.37205 -0.11574 0.37344 -0.1162 0.37396 -0.11782 C 0.375 -0.11944 0.37552 -0.12199 0.37708 -0.12361 C 0.37951 -0.12593 0.3849 -0.1294 0.3849 -0.12917 C 0.38594 -0.13056 0.38681 -0.13218 0.38785 -0.13333 C 0.38976 -0.13542 0.39358 -0.13935 0.39358 -0.13912 C 0.39462 -0.1412 0.39531 -0.14329 0.39653 -0.14514 C 0.39774 -0.14699 0.39965 -0.14815 0.40052 -0.15046 C 0.40312 -0.15648 0.40156 -0.15417 0.40556 -0.15787 C 0.40816 -0.16875 0.40469 -0.15556 0.40816 -0.1662 C 0.40885 -0.16759 0.40885 -0.16921 0.40937 -0.17106 C 0.4099 -0.17292 0.41076 -0.17477 0.41146 -0.17662 C 0.41163 -0.17778 0.41163 -0.1794 0.41233 -0.18079 C 0.41319 -0.18264 0.41424 -0.18356 0.41528 -0.18519 C 0.41701 -0.19306 0.41528 -0.18611 0.41806 -0.19352 C 0.41892 -0.1956 0.41927 -0.19745 0.42014 -0.19931 C 0.42153 -0.20278 0.42344 -0.20486 0.42431 -0.2081 C 0.42656 -0.21898 0.42326 -0.20556 0.42708 -0.21667 C 0.4276 -0.21759 0.4276 -0.21991 0.42812 -0.22106 C 0.42865 -0.22269 0.42986 -0.22361 0.4309 -0.22523 C 0.43177 -0.22662 0.43229 -0.22824 0.43299 -0.22963 C 0.43524 -0.24259 0.43212 -0.22731 0.43681 -0.24259 C 0.43819 -0.24653 0.43889 -0.25231 0.43976 -0.25694 C 0.4401 -0.26875 0.4401 -0.28056 0.4408 -0.29259 C 0.44097 -0.29838 0.44306 -0.30394 0.44306 -0.30995 C 0.44306 -0.31991 0.44219 -0.32986 0.44184 -0.34005 C 0.44115 -0.35046 0.44132 -0.34907 0.43976 -0.35579 C 0.43837 -0.39051 0.43958 -0.36968 0.43681 -0.40301 C 0.43628 -0.40741 0.43611 -0.41204 0.43576 -0.4162 C 0.43559 -0.41852 0.43542 -0.42083 0.43472 -0.42315 C 0.43455 -0.42477 0.43385 -0.42708 0.43385 -0.42708 L 0.43385 -0.42708 L 0.43385 -0.42708 L 0.43385 -0.42708 " pathEditMode="relative" rAng="0" ptsTypes="AAAAAAAAAAAAAAAAAAAAAAAAAAAAAAAAAAAAAAAAAAAAAAAAAAAAAAAAAAAAAAAAAAAAAAAAA">
                                      <p:cBhvr>
                                        <p:cTn id="35" dur="1000" fill="hold"/>
                                        <p:tgtEl>
                                          <p:spTgt spid="18"/>
                                        </p:tgtEl>
                                        <p:attrNameLst>
                                          <p:attrName>ppt_x</p:attrName>
                                          <p:attrName>ppt_y</p:attrName>
                                        </p:attrNameLst>
                                      </p:cBhvr>
                                      <p:rCtr x="22153" y="-20972"/>
                                    </p:animMotion>
                                  </p:childTnLst>
                                </p:cTn>
                              </p:par>
                              <p:par>
                                <p:cTn id="36" presetID="26" presetClass="emph" presetSubtype="0" repeatCount="indefinite" fill="hold" grpId="1" nodeType="withEffect">
                                  <p:stCondLst>
                                    <p:cond delay="0"/>
                                  </p:stCondLst>
                                  <p:endCondLst>
                                    <p:cond evt="onNext" delay="0">
                                      <p:tgtEl>
                                        <p:sldTgt/>
                                      </p:tgtEl>
                                    </p:cond>
                                  </p:endCondLst>
                                  <p:childTnLst>
                                    <p:animEffect transition="out" filter="fade">
                                      <p:cBhvr>
                                        <p:cTn id="37" dur="1000" tmFilter="0, 0; .2, .5; .8, .5; 1, 0"/>
                                        <p:tgtEl>
                                          <p:spTgt spid="96"/>
                                        </p:tgtEl>
                                      </p:cBhvr>
                                    </p:animEffect>
                                    <p:animScale>
                                      <p:cBhvr>
                                        <p:cTn id="38" dur="500" autoRev="1" fill="hold"/>
                                        <p:tgtEl>
                                          <p:spTgt spid="96"/>
                                        </p:tgtEl>
                                      </p:cBhvr>
                                      <p:by x="105000" y="105000"/>
                                    </p:animScale>
                                  </p:childTnLst>
                                </p:cTn>
                              </p:par>
                              <p:par>
                                <p:cTn id="39" presetID="0" presetClass="path" presetSubtype="0" accel="50000" decel="50000" fill="hold" nodeType="withEffect">
                                  <p:stCondLst>
                                    <p:cond delay="0"/>
                                  </p:stCondLst>
                                  <p:childTnLst>
                                    <p:animMotion origin="layout" path="M 4.72222E-6 4.07407E-6 L 4.72222E-6 0.00023 C 0.0118 0.00185 0.00816 0.00092 0.021 0.00439 C 0.02274 0.00463 0.02447 0.00578 0.02604 0.00578 C 0.04722 0.00648 0.06805 0.00671 0.08888 0.00763 L 0.15642 0.00578 C 0.15746 0.00578 0.15833 0.00463 0.15954 0.00439 C 0.16059 0.0037 0.1618 0.00301 0.16354 0.00277 C 0.16892 0.00115 0.1743 4.07407E-6 0.1802 -0.00139 C 0.18472 -0.00278 0.18593 -0.00301 0.19079 -0.00417 C 0.19201 -0.00487 0.19322 -0.00533 0.19461 -0.00579 C 0.19566 -0.00602 0.19635 -0.00672 0.19756 -0.00695 C 0.19982 -0.00764 0.20208 -0.00787 0.20451 -0.00857 C 0.20607 -0.00903 0.20781 -0.00949 0.20937 -0.00996 C 0.21024 -0.01065 0.21111 -0.01135 0.21232 -0.01158 C 0.2151 -0.0125 0.21822 -0.0125 0.221 -0.01297 C 0.22222 -0.01343 0.22309 -0.01389 0.22413 -0.01459 C 0.22881 -0.01713 0.22986 -0.01806 0.23489 -0.02014 C 0.23645 -0.02061 0.23819 -0.02084 0.23975 -0.0213 C 0.24913 -0.02477 0.23281 -0.02084 0.24947 -0.02431 C 0.25694 -0.02801 0.26024 -0.02987 0.26927 -0.03311 C 0.27066 -0.03357 0.27187 -0.0338 0.27326 -0.03449 C 0.27413 -0.03473 0.275 -0.03496 0.27621 -0.03565 C 0.27777 -0.03704 0.27899 -0.03912 0.2809 -0.04028 C 0.28281 -0.04121 0.28489 -0.04121 0.28663 -0.04167 C 0.29045 -0.04699 0.2868 -0.04306 0.29375 -0.04584 C 0.30711 -0.05162 0.29201 -0.04584 0.30156 -0.05139 C 0.30277 -0.05232 0.30399 -0.05255 0.30538 -0.05301 C 0.30642 -0.05417 0.30729 -0.0551 0.30833 -0.05602 C 0.30954 -0.05672 0.31128 -0.05649 0.3125 -0.05741 C 0.31319 -0.05834 0.31336 -0.05973 0.31441 -0.06042 C 0.31614 -0.06158 0.32048 -0.06297 0.32048 -0.06274 C 0.32604 -0.06945 0.32256 -0.06621 0.32986 -0.07338 C 0.3309 -0.07431 0.33159 -0.07593 0.33316 -0.07639 L 0.33593 -0.07732 C 0.34861 -0.09167 0.33281 -0.07431 0.3427 -0.08473 C 0.34409 -0.08612 0.34531 -0.08774 0.3467 -0.08889 C 0.34756 -0.09028 0.34861 -0.09074 0.34947 -0.0919 C 0.35555 -0.09908 0.35104 -0.0963 0.35659 -0.09885 C 0.36701 -0.11135 0.36232 -0.10602 0.37118 -0.11482 C 0.37204 -0.11574 0.37343 -0.11621 0.37395 -0.11783 C 0.375 -0.11945 0.37552 -0.12199 0.37708 -0.12362 C 0.37951 -0.12593 0.38489 -0.1294 0.38489 -0.12917 C 0.38593 -0.13056 0.3868 -0.13218 0.38784 -0.13334 C 0.38975 -0.13542 0.39357 -0.13936 0.39357 -0.13912 C 0.39461 -0.14121 0.39531 -0.14329 0.39652 -0.14514 C 0.39774 -0.14699 0.39965 -0.14815 0.40052 -0.15047 C 0.40312 -0.15649 0.40156 -0.15417 0.40555 -0.15787 C 0.40816 -0.16875 0.40468 -0.15556 0.40816 -0.16621 C 0.40885 -0.1676 0.40885 -0.16922 0.40937 -0.17107 C 0.40989 -0.17292 0.41076 -0.17477 0.41145 -0.17662 C 0.41163 -0.17778 0.41163 -0.1794 0.41232 -0.18079 C 0.41319 -0.18264 0.41423 -0.18357 0.41527 -0.18519 C 0.41701 -0.19306 0.41527 -0.18612 0.41805 -0.19352 C 0.41892 -0.19561 0.41927 -0.19746 0.42013 -0.19931 C 0.42152 -0.20278 0.42343 -0.20487 0.4243 -0.20811 C 0.42656 -0.21899 0.42326 -0.20556 0.42708 -0.21667 C 0.4276 -0.2176 0.4276 -0.21991 0.42812 -0.22107 C 0.42864 -0.22269 0.42986 -0.22362 0.4309 -0.22524 C 0.43177 -0.22662 0.43229 -0.22824 0.43298 -0.22963 C 0.43524 -0.2426 0.43211 -0.22732 0.4368 -0.2426 C 0.43819 -0.24653 0.43888 -0.25232 0.43975 -0.25695 C 0.4401 -0.26875 0.4401 -0.28056 0.44079 -0.2926 C 0.44097 -0.29838 0.44305 -0.30394 0.44305 -0.30996 C 0.44305 -0.31991 0.44218 -0.32987 0.44184 -0.34005 C 0.44114 -0.35047 0.44131 -0.34908 0.43975 -0.35579 C 0.43836 -0.39051 0.43958 -0.36968 0.4368 -0.40301 C 0.43628 -0.40741 0.43611 -0.41204 0.43576 -0.41621 C 0.43559 -0.41852 0.43541 -0.42084 0.43472 -0.42315 C 0.43454 -0.42477 0.43385 -0.42709 0.43385 -0.42709 L 0.43385 -0.42709 L 0.43385 -0.42709 L 0.43385 -0.42709 " pathEditMode="relative" rAng="0" ptsTypes="AAAAAAAAAAAAAAAAAAAAAAAAAAAAAAAAAAAAAAAAAAAAAAAAAAAAAAAAAAAAAAAAAAAAAAAAA">
                                      <p:cBhvr>
                                        <p:cTn id="40" dur="1000" fill="hold"/>
                                        <p:tgtEl>
                                          <p:spTgt spid="40"/>
                                        </p:tgtEl>
                                        <p:attrNameLst>
                                          <p:attrName>ppt_x</p:attrName>
                                          <p:attrName>ppt_y</p:attrName>
                                        </p:attrNameLst>
                                      </p:cBhvr>
                                      <p:rCtr x="22153" y="-20972"/>
                                    </p:animMotion>
                                  </p:childTnLst>
                                </p:cTn>
                              </p:par>
                            </p:childTnLst>
                          </p:cTn>
                        </p:par>
                        <p:par>
                          <p:cTn id="41" fill="hold">
                            <p:stCondLst>
                              <p:cond delay="1000"/>
                            </p:stCondLst>
                            <p:childTnLst>
                              <p:par>
                                <p:cTn id="42" presetID="10" presetClass="entr" presetSubtype="0" fill="hold" nodeType="afterEffect">
                                  <p:stCondLst>
                                    <p:cond delay="0"/>
                                  </p:stCondLst>
                                  <p:childTnLst>
                                    <p:set>
                                      <p:cBhvr>
                                        <p:cTn id="43" dur="1" fill="hold">
                                          <p:stCondLst>
                                            <p:cond delay="0"/>
                                          </p:stCondLst>
                                        </p:cTn>
                                        <p:tgtEl>
                                          <p:spTgt spid="47"/>
                                        </p:tgtEl>
                                        <p:attrNameLst>
                                          <p:attrName>style.visibility</p:attrName>
                                        </p:attrNameLst>
                                      </p:cBhvr>
                                      <p:to>
                                        <p:strVal val="visible"/>
                                      </p:to>
                                    </p:set>
                                    <p:animEffect transition="in" filter="fade">
                                      <p:cBhvr>
                                        <p:cTn id="44" dur="300"/>
                                        <p:tgtEl>
                                          <p:spTgt spid="47"/>
                                        </p:tgtEl>
                                      </p:cBhvr>
                                    </p:animEffect>
                                  </p:childTnLst>
                                </p:cTn>
                              </p:par>
                            </p:childTnLst>
                          </p:cTn>
                        </p:par>
                        <p:par>
                          <p:cTn id="45" fill="hold">
                            <p:stCondLst>
                              <p:cond delay="1300"/>
                            </p:stCondLst>
                            <p:childTnLst>
                              <p:par>
                                <p:cTn id="46" presetID="10" presetClass="entr" presetSubtype="0" fill="hold" nodeType="afterEffect">
                                  <p:stCondLst>
                                    <p:cond delay="0"/>
                                  </p:stCondLst>
                                  <p:childTnLst>
                                    <p:set>
                                      <p:cBhvr>
                                        <p:cTn id="47" dur="1" fill="hold">
                                          <p:stCondLst>
                                            <p:cond delay="0"/>
                                          </p:stCondLst>
                                        </p:cTn>
                                        <p:tgtEl>
                                          <p:spTgt spid="97"/>
                                        </p:tgtEl>
                                        <p:attrNameLst>
                                          <p:attrName>style.visibility</p:attrName>
                                        </p:attrNameLst>
                                      </p:cBhvr>
                                      <p:to>
                                        <p:strVal val="visible"/>
                                      </p:to>
                                    </p:set>
                                    <p:animEffect transition="in" filter="fade">
                                      <p:cBhvr>
                                        <p:cTn id="48" dur="500"/>
                                        <p:tgtEl>
                                          <p:spTgt spid="97"/>
                                        </p:tgtEl>
                                      </p:cBhvr>
                                    </p:animEffect>
                                  </p:childTnLst>
                                </p:cTn>
                              </p:par>
                              <p:par>
                                <p:cTn id="49" presetID="32" presetClass="emph" presetSubtype="0" repeatCount="indefinite" fill="hold" nodeType="withEffect">
                                  <p:stCondLst>
                                    <p:cond delay="0"/>
                                  </p:stCondLst>
                                  <p:childTnLst>
                                    <p:animRot by="120000">
                                      <p:cBhvr>
                                        <p:cTn id="50" dur="100" fill="hold">
                                          <p:stCondLst>
                                            <p:cond delay="0"/>
                                          </p:stCondLst>
                                        </p:cTn>
                                        <p:tgtEl>
                                          <p:spTgt spid="97"/>
                                        </p:tgtEl>
                                        <p:attrNameLst>
                                          <p:attrName>r</p:attrName>
                                        </p:attrNameLst>
                                      </p:cBhvr>
                                    </p:animRot>
                                    <p:animRot by="-240000">
                                      <p:cBhvr>
                                        <p:cTn id="51" dur="200" fill="hold">
                                          <p:stCondLst>
                                            <p:cond delay="200"/>
                                          </p:stCondLst>
                                        </p:cTn>
                                        <p:tgtEl>
                                          <p:spTgt spid="97"/>
                                        </p:tgtEl>
                                        <p:attrNameLst>
                                          <p:attrName>r</p:attrName>
                                        </p:attrNameLst>
                                      </p:cBhvr>
                                    </p:animRot>
                                    <p:animRot by="240000">
                                      <p:cBhvr>
                                        <p:cTn id="52" dur="200" fill="hold">
                                          <p:stCondLst>
                                            <p:cond delay="400"/>
                                          </p:stCondLst>
                                        </p:cTn>
                                        <p:tgtEl>
                                          <p:spTgt spid="97"/>
                                        </p:tgtEl>
                                        <p:attrNameLst>
                                          <p:attrName>r</p:attrName>
                                        </p:attrNameLst>
                                      </p:cBhvr>
                                    </p:animRot>
                                    <p:animRot by="-240000">
                                      <p:cBhvr>
                                        <p:cTn id="53" dur="200" fill="hold">
                                          <p:stCondLst>
                                            <p:cond delay="600"/>
                                          </p:stCondLst>
                                        </p:cTn>
                                        <p:tgtEl>
                                          <p:spTgt spid="97"/>
                                        </p:tgtEl>
                                        <p:attrNameLst>
                                          <p:attrName>r</p:attrName>
                                        </p:attrNameLst>
                                      </p:cBhvr>
                                    </p:animRot>
                                    <p:animRot by="120000">
                                      <p:cBhvr>
                                        <p:cTn id="54" dur="200" fill="hold">
                                          <p:stCondLst>
                                            <p:cond delay="800"/>
                                          </p:stCondLst>
                                        </p:cTn>
                                        <p:tgtEl>
                                          <p:spTgt spid="97"/>
                                        </p:tgtEl>
                                        <p:attrNameLst>
                                          <p:attrName>r</p:attrName>
                                        </p:attrNameLst>
                                      </p:cBhvr>
                                    </p:animRot>
                                  </p:childTnLst>
                                </p:cTn>
                              </p:par>
                            </p:childTnLst>
                          </p:cTn>
                        </p:par>
                      </p:childTnLst>
                    </p:cTn>
                  </p:par>
                  <p:par>
                    <p:cTn id="55" fill="hold">
                      <p:stCondLst>
                        <p:cond delay="indefinite"/>
                      </p:stCondLst>
                      <p:childTnLst>
                        <p:par>
                          <p:cTn id="56" fill="hold">
                            <p:stCondLst>
                              <p:cond delay="0"/>
                            </p:stCondLst>
                            <p:childTnLst>
                              <p:par>
                                <p:cTn id="57" presetID="26" presetClass="emph" presetSubtype="0" repeatCount="indefinite" fill="hold" grpId="2" nodeType="clickEffect">
                                  <p:stCondLst>
                                    <p:cond delay="0"/>
                                  </p:stCondLst>
                                  <p:endCondLst>
                                    <p:cond evt="onNext" delay="0">
                                      <p:tgtEl>
                                        <p:sldTgt/>
                                      </p:tgtEl>
                                    </p:cond>
                                  </p:endCondLst>
                                  <p:childTnLst>
                                    <p:animEffect transition="out" filter="fade">
                                      <p:cBhvr>
                                        <p:cTn id="58" dur="1000" tmFilter="0, 0; .2, .5; .8, .5; 1, 0"/>
                                        <p:tgtEl>
                                          <p:spTgt spid="96"/>
                                        </p:tgtEl>
                                      </p:cBhvr>
                                    </p:animEffect>
                                    <p:animScale>
                                      <p:cBhvr>
                                        <p:cTn id="59" dur="500" autoRev="1" fill="hold"/>
                                        <p:tgtEl>
                                          <p:spTgt spid="96"/>
                                        </p:tgtEl>
                                      </p:cBhvr>
                                      <p:by x="105000" y="105000"/>
                                    </p:animScale>
                                  </p:childTnLst>
                                </p:cTn>
                              </p:par>
                              <p:par>
                                <p:cTn id="60" presetID="10" presetClass="entr" presetSubtype="0" fill="hold" nodeType="withEffect">
                                  <p:stCondLst>
                                    <p:cond delay="0"/>
                                  </p:stCondLst>
                                  <p:childTnLst>
                                    <p:set>
                                      <p:cBhvr>
                                        <p:cTn id="61" dur="1" fill="hold">
                                          <p:stCondLst>
                                            <p:cond delay="0"/>
                                          </p:stCondLst>
                                        </p:cTn>
                                        <p:tgtEl>
                                          <p:spTgt spid="53"/>
                                        </p:tgtEl>
                                        <p:attrNameLst>
                                          <p:attrName>style.visibility</p:attrName>
                                        </p:attrNameLst>
                                      </p:cBhvr>
                                      <p:to>
                                        <p:strVal val="visible"/>
                                      </p:to>
                                    </p:set>
                                    <p:animEffect transition="in" filter="fade">
                                      <p:cBhvr>
                                        <p:cTn id="62" dur="300"/>
                                        <p:tgtEl>
                                          <p:spTgt spid="53"/>
                                        </p:tgtEl>
                                      </p:cBhvr>
                                    </p:animEffect>
                                  </p:childTnLst>
                                </p:cTn>
                              </p:par>
                              <p:par>
                                <p:cTn id="63" presetID="1" presetClass="entr" presetSubtype="0" fill="hold" nodeType="withEffect">
                                  <p:stCondLst>
                                    <p:cond delay="0"/>
                                  </p:stCondLst>
                                  <p:childTnLst>
                                    <p:set>
                                      <p:cBhvr>
                                        <p:cTn id="64" dur="1" fill="hold">
                                          <p:stCondLst>
                                            <p:cond delay="0"/>
                                          </p:stCondLst>
                                        </p:cTn>
                                        <p:tgtEl>
                                          <p:spTgt spid="39"/>
                                        </p:tgtEl>
                                        <p:attrNameLst>
                                          <p:attrName>style.visibility</p:attrName>
                                        </p:attrNameLst>
                                      </p:cBhvr>
                                      <p:to>
                                        <p:strVal val="visible"/>
                                      </p:to>
                                    </p:set>
                                  </p:childTnLst>
                                </p:cTn>
                              </p:par>
                            </p:childTnLst>
                          </p:cTn>
                        </p:par>
                        <p:par>
                          <p:cTn id="65" fill="hold">
                            <p:stCondLst>
                              <p:cond delay="1000"/>
                            </p:stCondLst>
                            <p:childTnLst>
                              <p:par>
                                <p:cTn id="66" presetID="0" presetClass="path" presetSubtype="0" accel="50000" decel="50000" fill="hold" nodeType="afterEffect">
                                  <p:stCondLst>
                                    <p:cond delay="0"/>
                                  </p:stCondLst>
                                  <p:childTnLst>
                                    <p:animMotion origin="layout" path="M 0.0191 -0.03125 L 0.0191 -0.03102 C 0.04167 -0.02014 0.01979 -0.03009 0.05156 -0.01967 C 0.05347 -0.01898 0.05538 -0.01829 0.05746 -0.01759 C 0.05885 -0.01713 0.06024 -0.01597 0.06181 -0.01574 C 0.06615 -0.01481 0.07066 -0.01435 0.075 -0.01366 C 0.07847 -0.01319 0.08194 -0.0125 0.08542 -0.0118 L 0.16042 -0.01366 C 0.16337 -0.01389 0.16615 -0.01504 0.1691 -0.01574 C 0.19496 -0.0206 0.16875 -0.01481 0.18976 -0.01967 C 0.20156 -0.01898 0.21337 -0.01852 0.225 -0.01759 C 0.22899 -0.01736 0.23299 -0.0162 0.23681 -0.01574 C 0.24219 -0.01481 0.24757 -0.01435 0.25295 -0.01366 C 0.25799 -0.0118 0.26267 -0.00903 0.26771 -0.00787 C 0.27309 -0.00648 0.27847 -0.00648 0.28385 -0.00579 C 0.29722 -0.00417 0.29896 -0.00393 0.31181 -0.00185 C 0.31632 -1.48148E-6 0.32049 0.00232 0.325 0.00394 C 0.32847 0.00509 0.33264 0.00301 0.33542 0.00579 C 0.33837 0.00903 0.33837 0.01505 0.33976 0.01968 C 0.34028 0.02153 0.3408 0.02338 0.34132 0.02546 C 0.34184 0.02801 0.34184 0.03079 0.34271 0.03333 C 0.3434 0.03542 0.34462 0.03727 0.34566 0.03912 C 0.3467 0.04722 0.34861 0.06134 0.34861 0.06852 C 0.34861 0.09468 0.34931 0.12107 0.34705 0.14699 C 0.34583 0.16204 0.33837 0.15857 0.3309 0.16065 C 0.325 0.16227 0.31927 0.16505 0.31337 0.16667 C 0.31094 0.16736 0.30833 0.16783 0.3059 0.16852 C 0.30451 0.16898 0.30312 0.17014 0.30156 0.1706 C 0.2967 0.17199 0.29167 0.17315 0.28681 0.17454 C 0.2849 0.1757 0.28281 0.17685 0.2809 0.17824 C 0.27847 0.18009 0.27621 0.18264 0.27361 0.18426 C 0.27083 0.18588 0.26771 0.18681 0.26476 0.1882 C 0.26337 0.18889 0.26163 0.18889 0.26042 0.19005 C 0.24948 0.19977 0.25503 0.19699 0.24427 0.2 C 0.24219 0.20116 0.24045 0.20301 0.23837 0.20394 C 0.2342 0.20556 0.22205 0.20718 0.2191 0.20787 L 0.0559 0.20579 C 0.05417 0.20579 0.05312 0.20301 0.05156 0.20185 C 0.04913 0.20023 0.04653 0.19931 0.0441 0.19792 C 0.03854 0.19468 0.03854 0.19421 0.03385 0.19005 C 0.02483 0.17199 0.03646 0.19421 0.02795 0.18033 C 0.02691 0.17847 0.02621 0.17616 0.025 0.17454 C 0.02222 0.17037 0.0191 0.16667 0.01615 0.16273 C 0.01476 0.16065 0.01302 0.15903 0.01181 0.15671 C 0.0099 0.15278 0.00746 0.14931 0.0059 0.14514 C 0.00503 0.14236 0.00382 0.13982 0.00295 0.13727 C 0.00243 0.13519 0.00226 0.1331 0.00156 0.13125 C -0.00017 0.12662 -0.00347 0.12037 -0.0059 0.11574 C -0.00625 0.11366 -0.00694 0.11181 -0.00729 0.10972 C -0.00799 0.10533 -0.00781 0.10046 -0.00885 0.09607 C -0.0092 0.09375 -0.01076 0.09213 -0.01163 0.09005 C -0.01129 0.06852 -0.01111 0.04699 -0.01024 0.02546 C -0.01007 0.01945 -0.00729 0.01759 -0.0059 0.01366 L 5.55556E-7 -1.48148E-6 " pathEditMode="relative" rAng="0" ptsTypes="AAAAAAAAAAAAAAAAAAAAAAAAAAAAAAAAAAAAAAAAAAAAAAAAAAAAAA">
                                      <p:cBhvr>
                                        <p:cTn id="67" dur="1500" fill="hold"/>
                                        <p:tgtEl>
                                          <p:spTgt spid="39"/>
                                        </p:tgtEl>
                                        <p:attrNameLst>
                                          <p:attrName>ppt_x</p:attrName>
                                          <p:attrName>ppt_y</p:attrName>
                                        </p:attrNameLst>
                                      </p:cBhvr>
                                      <p:rCtr x="14931" y="1194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92" grpId="0" animBg="1"/>
      <p:bldP spid="96" grpId="0" animBg="1"/>
      <p:bldP spid="96" grpId="1" animBg="1"/>
      <p:bldP spid="96" grpId="2"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3851920" y="-99392"/>
            <a:ext cx="5112568" cy="1143000"/>
          </a:xfrm>
        </p:spPr>
        <p:txBody>
          <a:bodyPr>
            <a:normAutofit fontScale="90000"/>
          </a:bodyPr>
          <a:lstStyle/>
          <a:p>
            <a:r>
              <a:rPr lang="ja-JP" altLang="en-US" dirty="0" smtClean="0"/>
              <a:t>ライフスタイルの変化</a:t>
            </a:r>
            <a:endParaRPr kumimoji="1" lang="ja-JP" altLang="en-US" dirty="0"/>
          </a:p>
        </p:txBody>
      </p:sp>
      <p:sp>
        <p:nvSpPr>
          <p:cNvPr id="4" name="角丸四角形 3"/>
          <p:cNvSpPr/>
          <p:nvPr/>
        </p:nvSpPr>
        <p:spPr>
          <a:xfrm>
            <a:off x="179512" y="116632"/>
            <a:ext cx="3312368" cy="72008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dirty="0" smtClean="0"/>
              <a:t>中心市街地</a:t>
            </a:r>
            <a:endParaRPr kumimoji="1" lang="ja-JP" altLang="en-US" dirty="0"/>
          </a:p>
        </p:txBody>
      </p:sp>
      <p:grpSp>
        <p:nvGrpSpPr>
          <p:cNvPr id="5" name="グループ化 4"/>
          <p:cNvGrpSpPr/>
          <p:nvPr/>
        </p:nvGrpSpPr>
        <p:grpSpPr>
          <a:xfrm>
            <a:off x="291879" y="1772816"/>
            <a:ext cx="8560241" cy="4599630"/>
            <a:chOff x="356260" y="1663471"/>
            <a:chExt cx="8733479" cy="4680520"/>
          </a:xfrm>
        </p:grpSpPr>
        <p:pic>
          <p:nvPicPr>
            <p:cNvPr id="6" name="コンテンツ プレースホルダー 3" descr="スクリーンショット（2014-01-17 14.42.47）.png"/>
            <p:cNvPicPr>
              <a:picLocks noChangeAspect="1"/>
            </p:cNvPicPr>
            <p:nvPr/>
          </p:nvPicPr>
          <p:blipFill>
            <a:blip r:embed="rId3" cstate="emai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t="18406" b="18406"/>
            <a:stretch>
              <a:fillRect/>
            </a:stretch>
          </p:blipFill>
          <p:spPr>
            <a:xfrm>
              <a:off x="356260" y="1663471"/>
              <a:ext cx="8510632" cy="4680520"/>
            </a:xfrm>
            <a:prstGeom prst="rect">
              <a:avLst/>
            </a:prstGeom>
          </p:spPr>
        </p:pic>
        <p:sp>
          <p:nvSpPr>
            <p:cNvPr id="7" name="角丸四角形 6"/>
            <p:cNvSpPr/>
            <p:nvPr/>
          </p:nvSpPr>
          <p:spPr>
            <a:xfrm rot="6763320">
              <a:off x="1964787" y="3976923"/>
              <a:ext cx="950828" cy="288032"/>
            </a:xfrm>
            <a:prstGeom prst="roundRect">
              <a:avLst/>
            </a:prstGeom>
            <a:solidFill>
              <a:srgbClr val="4F81B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white"/>
                </a:solidFill>
                <a:effectLst/>
                <a:uLnTx/>
                <a:uFillTx/>
                <a:latin typeface="Calibri"/>
                <a:ea typeface="ＭＳ Ｐゴシック" panose="020B0600070205080204" pitchFamily="50" charset="-128"/>
              </a:endParaRPr>
            </a:p>
          </p:txBody>
        </p:sp>
        <p:sp>
          <p:nvSpPr>
            <p:cNvPr id="8" name="フリーフォーム 7"/>
            <p:cNvSpPr/>
            <p:nvPr/>
          </p:nvSpPr>
          <p:spPr>
            <a:xfrm>
              <a:off x="356260" y="3583922"/>
              <a:ext cx="2018805" cy="522514"/>
            </a:xfrm>
            <a:custGeom>
              <a:avLst/>
              <a:gdLst>
                <a:gd name="connsiteX0" fmla="*/ 23750 w 2018805"/>
                <a:gd name="connsiteY0" fmla="*/ 332509 h 522514"/>
                <a:gd name="connsiteX1" fmla="*/ 760021 w 2018805"/>
                <a:gd name="connsiteY1" fmla="*/ 522514 h 522514"/>
                <a:gd name="connsiteX2" fmla="*/ 1318161 w 2018805"/>
                <a:gd name="connsiteY2" fmla="*/ 463138 h 522514"/>
                <a:gd name="connsiteX3" fmla="*/ 1626919 w 2018805"/>
                <a:gd name="connsiteY3" fmla="*/ 225631 h 522514"/>
                <a:gd name="connsiteX4" fmla="*/ 1911927 w 2018805"/>
                <a:gd name="connsiteY4" fmla="*/ 225631 h 522514"/>
                <a:gd name="connsiteX5" fmla="*/ 2018805 w 2018805"/>
                <a:gd name="connsiteY5" fmla="*/ 0 h 522514"/>
                <a:gd name="connsiteX6" fmla="*/ 1520041 w 2018805"/>
                <a:gd name="connsiteY6" fmla="*/ 11875 h 522514"/>
                <a:gd name="connsiteX7" fmla="*/ 950026 w 2018805"/>
                <a:gd name="connsiteY7" fmla="*/ 273132 h 522514"/>
                <a:gd name="connsiteX8" fmla="*/ 166254 w 2018805"/>
                <a:gd name="connsiteY8" fmla="*/ 154379 h 522514"/>
                <a:gd name="connsiteX9" fmla="*/ 0 w 2018805"/>
                <a:gd name="connsiteY9" fmla="*/ 11875 h 522514"/>
                <a:gd name="connsiteX10" fmla="*/ 23750 w 2018805"/>
                <a:gd name="connsiteY10" fmla="*/ 332509 h 522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18805" h="522514">
                  <a:moveTo>
                    <a:pt x="23750" y="332509"/>
                  </a:moveTo>
                  <a:lnTo>
                    <a:pt x="760021" y="522514"/>
                  </a:lnTo>
                  <a:lnTo>
                    <a:pt x="1318161" y="463138"/>
                  </a:lnTo>
                  <a:lnTo>
                    <a:pt x="1626919" y="225631"/>
                  </a:lnTo>
                  <a:lnTo>
                    <a:pt x="1911927" y="225631"/>
                  </a:lnTo>
                  <a:lnTo>
                    <a:pt x="2018805" y="0"/>
                  </a:lnTo>
                  <a:lnTo>
                    <a:pt x="1520041" y="11875"/>
                  </a:lnTo>
                  <a:lnTo>
                    <a:pt x="950026" y="273132"/>
                  </a:lnTo>
                  <a:lnTo>
                    <a:pt x="166254" y="154379"/>
                  </a:lnTo>
                  <a:lnTo>
                    <a:pt x="0" y="11875"/>
                  </a:lnTo>
                  <a:lnTo>
                    <a:pt x="23750" y="332509"/>
                  </a:lnTo>
                  <a:close/>
                </a:path>
              </a:pathLst>
            </a:custGeom>
            <a:solidFill>
              <a:srgbClr val="4F81B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smtClean="0">
                <a:ln>
                  <a:noFill/>
                </a:ln>
                <a:solidFill>
                  <a:prstClr val="white"/>
                </a:solidFill>
                <a:effectLst/>
                <a:uLnTx/>
                <a:uFillTx/>
                <a:latin typeface="Calibri"/>
                <a:ea typeface="ＭＳ Ｐゴシック" panose="020B0600070205080204" pitchFamily="50" charset="-128"/>
              </a:endParaRPr>
            </a:p>
          </p:txBody>
        </p:sp>
        <p:sp>
          <p:nvSpPr>
            <p:cNvPr id="9" name="フリーフォーム 8"/>
            <p:cNvSpPr/>
            <p:nvPr/>
          </p:nvSpPr>
          <p:spPr>
            <a:xfrm>
              <a:off x="617517" y="4735829"/>
              <a:ext cx="843148" cy="700644"/>
            </a:xfrm>
            <a:custGeom>
              <a:avLst/>
              <a:gdLst>
                <a:gd name="connsiteX0" fmla="*/ 178130 w 843148"/>
                <a:gd name="connsiteY0" fmla="*/ 0 h 700644"/>
                <a:gd name="connsiteX1" fmla="*/ 0 w 843148"/>
                <a:gd name="connsiteY1" fmla="*/ 415636 h 700644"/>
                <a:gd name="connsiteX2" fmla="*/ 700644 w 843148"/>
                <a:gd name="connsiteY2" fmla="*/ 700644 h 700644"/>
                <a:gd name="connsiteX3" fmla="*/ 843148 w 843148"/>
                <a:gd name="connsiteY3" fmla="*/ 249381 h 700644"/>
                <a:gd name="connsiteX4" fmla="*/ 178130 w 843148"/>
                <a:gd name="connsiteY4" fmla="*/ 0 h 700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3148" h="700644">
                  <a:moveTo>
                    <a:pt x="178130" y="0"/>
                  </a:moveTo>
                  <a:lnTo>
                    <a:pt x="0" y="415636"/>
                  </a:lnTo>
                  <a:lnTo>
                    <a:pt x="700644" y="700644"/>
                  </a:lnTo>
                  <a:lnTo>
                    <a:pt x="843148" y="249381"/>
                  </a:lnTo>
                  <a:lnTo>
                    <a:pt x="178130" y="0"/>
                  </a:lnTo>
                  <a:close/>
                </a:path>
              </a:pathLst>
            </a:custGeom>
            <a:solidFill>
              <a:srgbClr val="4F81B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smtClean="0">
                <a:ln>
                  <a:noFill/>
                </a:ln>
                <a:solidFill>
                  <a:prstClr val="white"/>
                </a:solidFill>
                <a:effectLst/>
                <a:uLnTx/>
                <a:uFillTx/>
                <a:latin typeface="Calibri"/>
                <a:ea typeface="ＭＳ Ｐゴシック" panose="020B0600070205080204" pitchFamily="50" charset="-128"/>
              </a:endParaRPr>
            </a:p>
          </p:txBody>
        </p:sp>
        <p:sp>
          <p:nvSpPr>
            <p:cNvPr id="10" name="角丸四角形 9"/>
            <p:cNvSpPr/>
            <p:nvPr/>
          </p:nvSpPr>
          <p:spPr>
            <a:xfrm rot="4882474">
              <a:off x="5363054" y="2298085"/>
              <a:ext cx="1130656" cy="552889"/>
            </a:xfrm>
            <a:prstGeom prst="roundRect">
              <a:avLst/>
            </a:prstGeom>
            <a:solidFill>
              <a:srgbClr val="4F81B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smtClean="0">
                <a:ln>
                  <a:noFill/>
                </a:ln>
                <a:solidFill>
                  <a:prstClr val="white"/>
                </a:solidFill>
                <a:effectLst/>
                <a:uLnTx/>
                <a:uFillTx/>
                <a:latin typeface="Calibri"/>
                <a:ea typeface="ＭＳ Ｐゴシック" panose="020B0600070205080204" pitchFamily="50" charset="-128"/>
              </a:endParaRPr>
            </a:p>
          </p:txBody>
        </p:sp>
        <p:sp>
          <p:nvSpPr>
            <p:cNvPr id="11" name="角丸四角形 10"/>
            <p:cNvSpPr/>
            <p:nvPr/>
          </p:nvSpPr>
          <p:spPr>
            <a:xfrm rot="4882474">
              <a:off x="6133649" y="2130190"/>
              <a:ext cx="740980" cy="494686"/>
            </a:xfrm>
            <a:prstGeom prst="roundRect">
              <a:avLst/>
            </a:prstGeom>
            <a:solidFill>
              <a:srgbClr val="4F81B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smtClean="0">
                <a:ln>
                  <a:noFill/>
                </a:ln>
                <a:solidFill>
                  <a:prstClr val="white"/>
                </a:solidFill>
                <a:effectLst/>
                <a:uLnTx/>
                <a:uFillTx/>
                <a:latin typeface="Calibri"/>
                <a:ea typeface="ＭＳ Ｐゴシック" panose="020B0600070205080204" pitchFamily="50" charset="-128"/>
              </a:endParaRPr>
            </a:p>
          </p:txBody>
        </p:sp>
        <p:sp>
          <p:nvSpPr>
            <p:cNvPr id="12" name="角丸四角形吹き出し 11"/>
            <p:cNvSpPr/>
            <p:nvPr/>
          </p:nvSpPr>
          <p:spPr>
            <a:xfrm>
              <a:off x="683568" y="2677119"/>
              <a:ext cx="1872209" cy="690175"/>
            </a:xfrm>
            <a:prstGeom prst="wedgeRoundRectCallout">
              <a:avLst>
                <a:gd name="adj1" fmla="val -32785"/>
                <a:gd name="adj2" fmla="val 103664"/>
                <a:gd name="adj3" fmla="val 16667"/>
              </a:avLst>
            </a:prstGeom>
            <a:solidFill>
              <a:srgbClr val="CCFFFF"/>
            </a:solidFill>
            <a:ln w="25400" cap="flat" cmpd="sng" algn="ctr">
              <a:solidFill>
                <a:srgbClr val="4BAC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smtClean="0">
                  <a:ln>
                    <a:noFill/>
                  </a:ln>
                  <a:solidFill>
                    <a:prstClr val="black"/>
                  </a:solidFill>
                  <a:effectLst/>
                  <a:uLnTx/>
                  <a:uFillTx/>
                  <a:latin typeface="Calibri"/>
                  <a:ea typeface="ＭＳ Ｐゴシック" panose="020B0600070205080204" pitchFamily="50" charset="-128"/>
                </a:rPr>
                <a:t>モール５０５</a:t>
              </a:r>
              <a:endParaRPr kumimoji="0" lang="ja-JP" altLang="en-US" sz="1800" b="0" i="0" u="none" strike="noStrike" kern="0" cap="none" spc="0" normalizeH="0" baseline="0" noProof="0" dirty="0" smtClean="0">
                <a:ln>
                  <a:noFill/>
                </a:ln>
                <a:solidFill>
                  <a:prstClr val="black"/>
                </a:solidFill>
                <a:effectLst/>
                <a:uLnTx/>
                <a:uFillTx/>
                <a:latin typeface="Calibri"/>
                <a:ea typeface="ＭＳ Ｐゴシック" panose="020B0600070205080204" pitchFamily="50" charset="-128"/>
              </a:endParaRPr>
            </a:p>
          </p:txBody>
        </p:sp>
        <p:sp>
          <p:nvSpPr>
            <p:cNvPr id="13" name="角丸四角形吹き出し 12"/>
            <p:cNvSpPr/>
            <p:nvPr/>
          </p:nvSpPr>
          <p:spPr>
            <a:xfrm>
              <a:off x="2825787" y="3887499"/>
              <a:ext cx="1805359" cy="672772"/>
            </a:xfrm>
            <a:prstGeom prst="wedgeRoundRectCallout">
              <a:avLst>
                <a:gd name="adj1" fmla="val -60412"/>
                <a:gd name="adj2" fmla="val -21661"/>
                <a:gd name="adj3" fmla="val 16667"/>
              </a:avLst>
            </a:prstGeom>
            <a:solidFill>
              <a:srgbClr val="CCFFFF"/>
            </a:solidFill>
            <a:ln w="25400" cap="flat" cmpd="sng" algn="ctr">
              <a:solidFill>
                <a:srgbClr val="4BAC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smtClean="0">
                  <a:ln>
                    <a:noFill/>
                  </a:ln>
                  <a:solidFill>
                    <a:prstClr val="black"/>
                  </a:solidFill>
                  <a:effectLst/>
                  <a:uLnTx/>
                  <a:uFillTx/>
                  <a:latin typeface="Calibri"/>
                  <a:ea typeface="ＭＳ Ｐゴシック" panose="020B0600070205080204" pitchFamily="50" charset="-128"/>
                </a:rPr>
                <a:t>新図書館</a:t>
              </a:r>
              <a:endParaRPr kumimoji="0" lang="ja-JP" altLang="en-US" sz="1600" b="0" i="0" u="none" strike="noStrike" kern="0" cap="none" spc="0" normalizeH="0" baseline="0" noProof="0" dirty="0" smtClean="0">
                <a:ln>
                  <a:noFill/>
                </a:ln>
                <a:solidFill>
                  <a:prstClr val="black"/>
                </a:solidFill>
                <a:effectLst/>
                <a:uLnTx/>
                <a:uFillTx/>
                <a:latin typeface="Calibri"/>
                <a:ea typeface="ＭＳ Ｐゴシック" panose="020B0600070205080204" pitchFamily="50" charset="-128"/>
              </a:endParaRPr>
            </a:p>
          </p:txBody>
        </p:sp>
        <p:sp>
          <p:nvSpPr>
            <p:cNvPr id="14" name="角丸四角形吹き出し 13"/>
            <p:cNvSpPr/>
            <p:nvPr/>
          </p:nvSpPr>
          <p:spPr>
            <a:xfrm>
              <a:off x="6876258" y="2142037"/>
              <a:ext cx="2213481" cy="672772"/>
            </a:xfrm>
            <a:prstGeom prst="wedgeRoundRectCallout">
              <a:avLst>
                <a:gd name="adj1" fmla="val -60412"/>
                <a:gd name="adj2" fmla="val -21661"/>
                <a:gd name="adj3" fmla="val 16667"/>
              </a:avLst>
            </a:prstGeom>
            <a:solidFill>
              <a:srgbClr val="CCFFFF"/>
            </a:solidFill>
            <a:ln w="25400" cap="flat" cmpd="sng" algn="ctr">
              <a:solidFill>
                <a:srgbClr val="4BAC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smtClean="0">
                  <a:ln>
                    <a:noFill/>
                  </a:ln>
                  <a:solidFill>
                    <a:prstClr val="black"/>
                  </a:solidFill>
                  <a:effectLst/>
                  <a:uLnTx/>
                  <a:uFillTx/>
                  <a:latin typeface="Calibri"/>
                  <a:ea typeface="ＭＳ Ｐゴシック" panose="020B0600070205080204" pitchFamily="50" charset="-128"/>
                </a:rPr>
                <a:t>ラクスマリーナ</a:t>
              </a:r>
              <a:endParaRPr kumimoji="0" lang="ja-JP" altLang="en-US" sz="1600" b="0" i="0" u="none" strike="noStrike" kern="0" cap="none" spc="0" normalizeH="0" baseline="0" noProof="0" dirty="0" smtClean="0">
                <a:ln>
                  <a:noFill/>
                </a:ln>
                <a:solidFill>
                  <a:prstClr val="black"/>
                </a:solidFill>
                <a:effectLst/>
                <a:uLnTx/>
                <a:uFillTx/>
                <a:latin typeface="Calibri"/>
                <a:ea typeface="ＭＳ Ｐゴシック" panose="020B0600070205080204" pitchFamily="50" charset="-128"/>
              </a:endParaRPr>
            </a:p>
          </p:txBody>
        </p:sp>
        <p:sp>
          <p:nvSpPr>
            <p:cNvPr id="15" name="角丸四角形吹き出し 14"/>
            <p:cNvSpPr/>
            <p:nvPr/>
          </p:nvSpPr>
          <p:spPr>
            <a:xfrm>
              <a:off x="3474091" y="3128958"/>
              <a:ext cx="2350888" cy="672772"/>
            </a:xfrm>
            <a:prstGeom prst="wedgeRoundRectCallout">
              <a:avLst>
                <a:gd name="adj1" fmla="val 40097"/>
                <a:gd name="adj2" fmla="val -113448"/>
                <a:gd name="adj3" fmla="val 16667"/>
              </a:avLst>
            </a:prstGeom>
            <a:solidFill>
              <a:srgbClr val="CCFFFF"/>
            </a:solidFill>
            <a:ln w="25400" cap="flat" cmpd="sng" algn="ctr">
              <a:solidFill>
                <a:srgbClr val="4BAC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smtClean="0">
                  <a:ln>
                    <a:noFill/>
                  </a:ln>
                  <a:solidFill>
                    <a:prstClr val="black"/>
                  </a:solidFill>
                  <a:effectLst/>
                  <a:uLnTx/>
                  <a:uFillTx/>
                  <a:latin typeface="Calibri"/>
                  <a:ea typeface="ＭＳ Ｐゴシック" panose="020B0600070205080204" pitchFamily="50" charset="-128"/>
                </a:rPr>
                <a:t>土浦ファクトリー</a:t>
              </a:r>
            </a:p>
          </p:txBody>
        </p:sp>
      </p:grpSp>
      <p:sp>
        <p:nvSpPr>
          <p:cNvPr id="30" name="円形吹き出し 29"/>
          <p:cNvSpPr/>
          <p:nvPr/>
        </p:nvSpPr>
        <p:spPr>
          <a:xfrm>
            <a:off x="2332099" y="5612821"/>
            <a:ext cx="1599718" cy="1133456"/>
          </a:xfrm>
          <a:prstGeom prst="wedgeEllipseCallout">
            <a:avLst>
              <a:gd name="adj1" fmla="val -44014"/>
              <a:gd name="adj2" fmla="val -66167"/>
            </a:avLst>
          </a:prstGeom>
          <a:ln>
            <a:prstDash val="dash"/>
          </a:ln>
        </p:spPr>
        <p:style>
          <a:lnRef idx="2">
            <a:schemeClr val="accent2"/>
          </a:lnRef>
          <a:fillRef idx="1">
            <a:schemeClr val="lt1"/>
          </a:fillRef>
          <a:effectRef idx="0">
            <a:schemeClr val="accent2"/>
          </a:effectRef>
          <a:fontRef idx="minor">
            <a:schemeClr val="dk1"/>
          </a:fontRef>
        </p:style>
        <p:txBody>
          <a:bodyPr rtlCol="0" anchor="ctr"/>
          <a:lstStyle/>
          <a:p>
            <a:pPr algn="ctr"/>
            <a:r>
              <a:rPr kumimoji="1" lang="ja-JP" altLang="en-US" dirty="0" smtClean="0"/>
              <a:t>観光客</a:t>
            </a:r>
            <a:endParaRPr kumimoji="1" lang="ja-JP" altLang="en-US" dirty="0"/>
          </a:p>
        </p:txBody>
      </p:sp>
      <p:grpSp>
        <p:nvGrpSpPr>
          <p:cNvPr id="31" name="グループ化 30"/>
          <p:cNvGrpSpPr/>
          <p:nvPr/>
        </p:nvGrpSpPr>
        <p:grpSpPr>
          <a:xfrm>
            <a:off x="3832853" y="4500238"/>
            <a:ext cx="2952328" cy="1872208"/>
            <a:chOff x="3980141" y="4398989"/>
            <a:chExt cx="2952328" cy="1872208"/>
          </a:xfrm>
        </p:grpSpPr>
        <p:sp>
          <p:nvSpPr>
            <p:cNvPr id="32" name="円形吹き出し 31"/>
            <p:cNvSpPr/>
            <p:nvPr/>
          </p:nvSpPr>
          <p:spPr>
            <a:xfrm>
              <a:off x="3980141" y="4398989"/>
              <a:ext cx="2952328" cy="1872208"/>
            </a:xfrm>
            <a:prstGeom prst="wedgeEllipseCallout">
              <a:avLst>
                <a:gd name="adj1" fmla="val 15270"/>
                <a:gd name="adj2" fmla="val -87149"/>
              </a:avLst>
            </a:prstGeom>
            <a:ln>
              <a:prstDash val="dash"/>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pic>
          <p:nvPicPr>
            <p:cNvPr id="33" name="図 32" descr="ファクトリー背景案2.jp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59478" y="5021986"/>
              <a:ext cx="1665614" cy="1249211"/>
            </a:xfrm>
            <a:prstGeom prst="rect">
              <a:avLst/>
            </a:prstGeom>
            <a:ln>
              <a:noFill/>
            </a:ln>
            <a:effectLst>
              <a:softEdge rad="112500"/>
            </a:effectLst>
          </p:spPr>
        </p:pic>
        <p:sp>
          <p:nvSpPr>
            <p:cNvPr id="34" name="テキスト ボックス 33"/>
            <p:cNvSpPr txBox="1"/>
            <p:nvPr/>
          </p:nvSpPr>
          <p:spPr>
            <a:xfrm>
              <a:off x="4484724" y="4567294"/>
              <a:ext cx="1943161" cy="646331"/>
            </a:xfrm>
            <a:prstGeom prst="rect">
              <a:avLst/>
            </a:prstGeom>
            <a:noFill/>
          </p:spPr>
          <p:txBody>
            <a:bodyPr wrap="none" rtlCol="0">
              <a:spAutoFit/>
            </a:bodyPr>
            <a:lstStyle/>
            <a:p>
              <a:r>
                <a:rPr lang="ja-JP" altLang="en-US" dirty="0" smtClean="0"/>
                <a:t>土浦ファクトリー</a:t>
              </a:r>
              <a:r>
                <a:rPr kumimoji="1" lang="ja-JP" altLang="en-US" dirty="0" smtClean="0"/>
                <a:t>で</a:t>
              </a:r>
              <a:endParaRPr kumimoji="1" lang="en-US" altLang="ja-JP" dirty="0" smtClean="0"/>
            </a:p>
            <a:p>
              <a:r>
                <a:rPr kumimoji="1" lang="ja-JP" altLang="en-US" dirty="0" smtClean="0"/>
                <a:t>お土産を購入</a:t>
              </a:r>
              <a:endParaRPr kumimoji="1" lang="ja-JP" altLang="en-US" dirty="0"/>
            </a:p>
          </p:txBody>
        </p:sp>
      </p:grpSp>
      <p:grpSp>
        <p:nvGrpSpPr>
          <p:cNvPr id="35" name="グループ化 34"/>
          <p:cNvGrpSpPr/>
          <p:nvPr/>
        </p:nvGrpSpPr>
        <p:grpSpPr>
          <a:xfrm>
            <a:off x="6348320" y="3638611"/>
            <a:ext cx="2827256" cy="1891066"/>
            <a:chOff x="6669423" y="3804023"/>
            <a:chExt cx="2827256" cy="1891066"/>
          </a:xfrm>
        </p:grpSpPr>
        <p:sp>
          <p:nvSpPr>
            <p:cNvPr id="36" name="円形吹き出し 35"/>
            <p:cNvSpPr/>
            <p:nvPr/>
          </p:nvSpPr>
          <p:spPr>
            <a:xfrm>
              <a:off x="6669423" y="3804023"/>
              <a:ext cx="2808312" cy="1891066"/>
            </a:xfrm>
            <a:prstGeom prst="wedgeEllipseCallout">
              <a:avLst>
                <a:gd name="adj1" fmla="val -18242"/>
                <a:gd name="adj2" fmla="val -72579"/>
              </a:avLst>
            </a:prstGeom>
            <a:ln>
              <a:prstDash val="dash"/>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pic>
          <p:nvPicPr>
            <p:cNvPr id="37" name="Picture 2" descr="http://pds.exblog.jp/pds/1/201002/15/81/b0128581_22255299.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353439" y="4530516"/>
              <a:ext cx="1572112" cy="116457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8" name="テキスト ボックス 37"/>
            <p:cNvSpPr txBox="1"/>
            <p:nvPr/>
          </p:nvSpPr>
          <p:spPr>
            <a:xfrm>
              <a:off x="6989261" y="4079936"/>
              <a:ext cx="2507418" cy="646331"/>
            </a:xfrm>
            <a:prstGeom prst="rect">
              <a:avLst/>
            </a:prstGeom>
            <a:noFill/>
          </p:spPr>
          <p:txBody>
            <a:bodyPr wrap="none" rtlCol="0">
              <a:spAutoFit/>
            </a:bodyPr>
            <a:lstStyle/>
            <a:p>
              <a:r>
                <a:rPr lang="ja-JP" altLang="en-US" dirty="0" smtClean="0"/>
                <a:t>旅行の締めくくりに</a:t>
              </a:r>
              <a:endParaRPr lang="en-US" altLang="ja-JP" dirty="0" smtClean="0"/>
            </a:p>
            <a:p>
              <a:r>
                <a:rPr lang="ja-JP" altLang="en-US" dirty="0" smtClean="0"/>
                <a:t>ラクスマリーナの遊覧船</a:t>
              </a:r>
              <a:endParaRPr kumimoji="1" lang="ja-JP" altLang="en-US" dirty="0"/>
            </a:p>
          </p:txBody>
        </p:sp>
      </p:grpSp>
      <p:pic>
        <p:nvPicPr>
          <p:cNvPr id="39" name="図 38"/>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6912365" y="1496321"/>
            <a:ext cx="822857" cy="822857"/>
          </a:xfrm>
          <a:prstGeom prst="rect">
            <a:avLst/>
          </a:prstGeom>
        </p:spPr>
      </p:pic>
      <p:grpSp>
        <p:nvGrpSpPr>
          <p:cNvPr id="59" name="グループ化 58"/>
          <p:cNvGrpSpPr/>
          <p:nvPr/>
        </p:nvGrpSpPr>
        <p:grpSpPr>
          <a:xfrm>
            <a:off x="122406" y="1656535"/>
            <a:ext cx="3555475" cy="1884691"/>
            <a:chOff x="122513" y="944112"/>
            <a:chExt cx="3551552" cy="2565233"/>
          </a:xfrm>
        </p:grpSpPr>
        <p:sp>
          <p:nvSpPr>
            <p:cNvPr id="48" name="円形吹き出し 47"/>
            <p:cNvSpPr/>
            <p:nvPr/>
          </p:nvSpPr>
          <p:spPr>
            <a:xfrm>
              <a:off x="122513" y="944112"/>
              <a:ext cx="3551552" cy="2565233"/>
            </a:xfrm>
            <a:prstGeom prst="wedgeEllipseCallout">
              <a:avLst>
                <a:gd name="adj1" fmla="val -53206"/>
                <a:gd name="adj2" fmla="val 51576"/>
              </a:avLst>
            </a:prstGeom>
            <a:ln>
              <a:prstDash val="dash"/>
            </a:ln>
          </p:spPr>
          <p:style>
            <a:lnRef idx="2">
              <a:schemeClr val="accent2"/>
            </a:lnRef>
            <a:fillRef idx="1">
              <a:schemeClr val="lt1"/>
            </a:fillRef>
            <a:effectRef idx="0">
              <a:schemeClr val="accent2"/>
            </a:effectRef>
            <a:fontRef idx="minor">
              <a:schemeClr val="dk1"/>
            </a:fontRef>
          </p:style>
          <p:txBody>
            <a:bodyPr rtlCol="0" anchor="t"/>
            <a:lstStyle/>
            <a:p>
              <a:pPr algn="ctr"/>
              <a:r>
                <a:rPr lang="ja-JP" altLang="en-US" dirty="0"/>
                <a:t>亀</a:t>
              </a:r>
              <a:r>
                <a:rPr kumimoji="1" lang="ja-JP" altLang="en-US" dirty="0" smtClean="0"/>
                <a:t>城公園やまちかど蔵</a:t>
              </a:r>
              <a:endParaRPr kumimoji="1" lang="en-US" altLang="ja-JP" dirty="0" smtClean="0"/>
            </a:p>
            <a:p>
              <a:pPr algn="ctr"/>
              <a:r>
                <a:rPr lang="ja-JP" altLang="en-US" dirty="0" smtClean="0"/>
                <a:t>などの歴史観光スポット</a:t>
              </a:r>
              <a:endParaRPr kumimoji="1" lang="ja-JP" altLang="en-US" dirty="0"/>
            </a:p>
          </p:txBody>
        </p:sp>
        <p:pic>
          <p:nvPicPr>
            <p:cNvPr id="52" name="図 51"/>
            <p:cNvPicPr>
              <a:picLocks noChangeAspect="1"/>
            </p:cNvPicPr>
            <p:nvPr/>
          </p:nvPicPr>
          <p:blipFill>
            <a:blip r:embed="rId8"/>
            <a:stretch>
              <a:fillRect/>
            </a:stretch>
          </p:blipFill>
          <p:spPr>
            <a:xfrm>
              <a:off x="305792" y="2082474"/>
              <a:ext cx="1743907" cy="1165984"/>
            </a:xfrm>
            <a:prstGeom prst="rect">
              <a:avLst/>
            </a:prstGeom>
            <a:ln>
              <a:noFill/>
            </a:ln>
            <a:effectLst>
              <a:softEdge rad="112500"/>
            </a:effectLst>
          </p:spPr>
        </p:pic>
        <p:pic>
          <p:nvPicPr>
            <p:cNvPr id="58" name="図 57"/>
            <p:cNvPicPr>
              <a:picLocks noChangeAspect="1"/>
            </p:cNvPicPr>
            <p:nvPr/>
          </p:nvPicPr>
          <p:blipFill>
            <a:blip r:embed="rId9"/>
            <a:stretch>
              <a:fillRect/>
            </a:stretch>
          </p:blipFill>
          <p:spPr>
            <a:xfrm>
              <a:off x="1905841" y="2106910"/>
              <a:ext cx="1737617" cy="1151676"/>
            </a:xfrm>
            <a:prstGeom prst="rect">
              <a:avLst/>
            </a:prstGeom>
            <a:ln>
              <a:noFill/>
            </a:ln>
            <a:effectLst>
              <a:softEdge rad="112500"/>
            </a:effectLst>
          </p:spPr>
        </p:pic>
      </p:grpSp>
      <p:sp>
        <p:nvSpPr>
          <p:cNvPr id="61" name="角丸四角形吹き出し 60"/>
          <p:cNvSpPr/>
          <p:nvPr/>
        </p:nvSpPr>
        <p:spPr>
          <a:xfrm>
            <a:off x="364999" y="5641736"/>
            <a:ext cx="1192331" cy="661145"/>
          </a:xfrm>
          <a:prstGeom prst="wedgeRoundRectCallout">
            <a:avLst>
              <a:gd name="adj1" fmla="val -17343"/>
              <a:gd name="adj2" fmla="val -90397"/>
              <a:gd name="adj3" fmla="val 16667"/>
            </a:avLst>
          </a:prstGeom>
          <a:solidFill>
            <a:srgbClr val="CCFFFF"/>
          </a:solidFill>
          <a:ln w="25400" cap="flat" cmpd="sng" algn="ctr">
            <a:solidFill>
              <a:srgbClr val="4BAC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smtClean="0">
                <a:ln>
                  <a:noFill/>
                </a:ln>
                <a:solidFill>
                  <a:prstClr val="black"/>
                </a:solidFill>
                <a:effectLst/>
                <a:uLnTx/>
                <a:uFillTx/>
                <a:latin typeface="Calibri"/>
                <a:ea typeface="ＭＳ Ｐゴシック" panose="020B0600070205080204" pitchFamily="50" charset="-128"/>
              </a:rPr>
              <a:t>市役所</a:t>
            </a:r>
          </a:p>
        </p:txBody>
      </p:sp>
      <p:sp>
        <p:nvSpPr>
          <p:cNvPr id="98" name="テキスト ボックス 97"/>
          <p:cNvSpPr txBox="1"/>
          <p:nvPr/>
        </p:nvSpPr>
        <p:spPr>
          <a:xfrm>
            <a:off x="2446135" y="1396249"/>
            <a:ext cx="704039" cy="338554"/>
          </a:xfrm>
          <a:prstGeom prst="rect">
            <a:avLst/>
          </a:prstGeom>
          <a:noFill/>
        </p:spPr>
        <p:txBody>
          <a:bodyPr wrap="none" rtlCol="0">
            <a:spAutoFit/>
          </a:bodyPr>
          <a:lstStyle/>
          <a:p>
            <a:r>
              <a:rPr kumimoji="1" lang="en-US" altLang="ja-JP" sz="1600" dirty="0" smtClean="0"/>
              <a:t>12</a:t>
            </a:r>
            <a:r>
              <a:rPr kumimoji="1" lang="ja-JP" altLang="en-US" sz="1600" dirty="0" smtClean="0"/>
              <a:t>：</a:t>
            </a:r>
            <a:r>
              <a:rPr kumimoji="1" lang="en-US" altLang="ja-JP" sz="1600" dirty="0" smtClean="0"/>
              <a:t>00</a:t>
            </a:r>
            <a:endParaRPr kumimoji="1" lang="ja-JP" altLang="en-US" sz="1600" dirty="0"/>
          </a:p>
        </p:txBody>
      </p:sp>
      <p:sp>
        <p:nvSpPr>
          <p:cNvPr id="99" name="テキスト ボックス 98"/>
          <p:cNvSpPr txBox="1"/>
          <p:nvPr/>
        </p:nvSpPr>
        <p:spPr>
          <a:xfrm>
            <a:off x="3255904" y="1415256"/>
            <a:ext cx="704039" cy="338554"/>
          </a:xfrm>
          <a:prstGeom prst="rect">
            <a:avLst/>
          </a:prstGeom>
          <a:noFill/>
        </p:spPr>
        <p:txBody>
          <a:bodyPr wrap="none" rtlCol="0">
            <a:spAutoFit/>
          </a:bodyPr>
          <a:lstStyle/>
          <a:p>
            <a:r>
              <a:rPr lang="en-US" altLang="ja-JP" sz="1600" dirty="0" smtClean="0"/>
              <a:t>1</a:t>
            </a:r>
            <a:r>
              <a:rPr lang="en-US" altLang="ja-JP" sz="1600" dirty="0"/>
              <a:t>4</a:t>
            </a:r>
            <a:r>
              <a:rPr kumimoji="1" lang="ja-JP" altLang="en-US" sz="1600" dirty="0" smtClean="0"/>
              <a:t>：</a:t>
            </a:r>
            <a:r>
              <a:rPr kumimoji="1" lang="en-US" altLang="ja-JP" sz="1600" dirty="0" smtClean="0"/>
              <a:t>00</a:t>
            </a:r>
            <a:endParaRPr kumimoji="1" lang="ja-JP" altLang="en-US" sz="1600" dirty="0"/>
          </a:p>
        </p:txBody>
      </p:sp>
      <p:grpSp>
        <p:nvGrpSpPr>
          <p:cNvPr id="101" name="グループ化 100"/>
          <p:cNvGrpSpPr/>
          <p:nvPr/>
        </p:nvGrpSpPr>
        <p:grpSpPr>
          <a:xfrm>
            <a:off x="291879" y="1011475"/>
            <a:ext cx="8322040" cy="748733"/>
            <a:chOff x="477779" y="6165304"/>
            <a:chExt cx="8322040" cy="748733"/>
          </a:xfrm>
        </p:grpSpPr>
        <p:sp>
          <p:nvSpPr>
            <p:cNvPr id="106" name="正方形/長方形 105"/>
            <p:cNvSpPr/>
            <p:nvPr/>
          </p:nvSpPr>
          <p:spPr>
            <a:xfrm>
              <a:off x="683568" y="6165304"/>
              <a:ext cx="7776864" cy="432048"/>
            </a:xfrm>
            <a:prstGeom prst="rect">
              <a:avLst/>
            </a:prstGeom>
            <a:no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7" name="正方形/長方形 106"/>
            <p:cNvSpPr/>
            <p:nvPr/>
          </p:nvSpPr>
          <p:spPr>
            <a:xfrm>
              <a:off x="701686" y="6173221"/>
              <a:ext cx="1635306" cy="432048"/>
            </a:xfrm>
            <a:prstGeom prst="rect">
              <a:avLst/>
            </a:prstGeom>
            <a:solidFill>
              <a:srgbClr val="92D050">
                <a:alpha val="61000"/>
              </a:srgb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smtClean="0">
                  <a:solidFill>
                    <a:schemeClr val="tx1"/>
                  </a:solidFill>
                </a:rPr>
                <a:t>移動・到着</a:t>
              </a:r>
              <a:endParaRPr kumimoji="1" lang="ja-JP" altLang="en-US" sz="1400" dirty="0">
                <a:solidFill>
                  <a:schemeClr val="tx1"/>
                </a:solidFill>
              </a:endParaRPr>
            </a:p>
          </p:txBody>
        </p:sp>
        <p:sp>
          <p:nvSpPr>
            <p:cNvPr id="108" name="テキスト ボックス 107"/>
            <p:cNvSpPr txBox="1"/>
            <p:nvPr/>
          </p:nvSpPr>
          <p:spPr>
            <a:xfrm>
              <a:off x="477779" y="6551306"/>
              <a:ext cx="599844" cy="338554"/>
            </a:xfrm>
            <a:prstGeom prst="rect">
              <a:avLst/>
            </a:prstGeom>
            <a:noFill/>
          </p:spPr>
          <p:txBody>
            <a:bodyPr wrap="none" rtlCol="0">
              <a:spAutoFit/>
            </a:bodyPr>
            <a:lstStyle/>
            <a:p>
              <a:r>
                <a:rPr lang="en-US" altLang="ja-JP" sz="1600" dirty="0"/>
                <a:t>9</a:t>
              </a:r>
              <a:r>
                <a:rPr kumimoji="1" lang="ja-JP" altLang="en-US" sz="1600" dirty="0" smtClean="0"/>
                <a:t>：</a:t>
              </a:r>
              <a:r>
                <a:rPr kumimoji="1" lang="en-US" altLang="ja-JP" sz="1600" dirty="0" smtClean="0"/>
                <a:t>00</a:t>
              </a:r>
              <a:endParaRPr kumimoji="1" lang="ja-JP" altLang="en-US" sz="1600" dirty="0"/>
            </a:p>
          </p:txBody>
        </p:sp>
        <p:sp>
          <p:nvSpPr>
            <p:cNvPr id="109" name="テキスト ボックス 108"/>
            <p:cNvSpPr txBox="1"/>
            <p:nvPr/>
          </p:nvSpPr>
          <p:spPr>
            <a:xfrm>
              <a:off x="1966670" y="6562773"/>
              <a:ext cx="704039" cy="338554"/>
            </a:xfrm>
            <a:prstGeom prst="rect">
              <a:avLst/>
            </a:prstGeom>
            <a:noFill/>
          </p:spPr>
          <p:txBody>
            <a:bodyPr wrap="none" rtlCol="0">
              <a:spAutoFit/>
            </a:bodyPr>
            <a:lstStyle/>
            <a:p>
              <a:r>
                <a:rPr lang="en-US" altLang="ja-JP" sz="1600" dirty="0" smtClean="0"/>
                <a:t>1</a:t>
              </a:r>
              <a:r>
                <a:rPr lang="en-US" altLang="ja-JP" sz="1600" dirty="0"/>
                <a:t>1</a:t>
              </a:r>
              <a:r>
                <a:rPr kumimoji="1" lang="ja-JP" altLang="en-US" sz="1600" dirty="0" smtClean="0"/>
                <a:t>：</a:t>
              </a:r>
              <a:r>
                <a:rPr kumimoji="1" lang="en-US" altLang="ja-JP" sz="1600" dirty="0" smtClean="0"/>
                <a:t>00</a:t>
              </a:r>
              <a:endParaRPr kumimoji="1" lang="ja-JP" altLang="en-US" sz="1600" dirty="0"/>
            </a:p>
          </p:txBody>
        </p:sp>
        <p:sp>
          <p:nvSpPr>
            <p:cNvPr id="110" name="テキスト ボックス 109"/>
            <p:cNvSpPr txBox="1"/>
            <p:nvPr/>
          </p:nvSpPr>
          <p:spPr>
            <a:xfrm>
              <a:off x="5095418" y="6561293"/>
              <a:ext cx="704039" cy="338554"/>
            </a:xfrm>
            <a:prstGeom prst="rect">
              <a:avLst/>
            </a:prstGeom>
            <a:noFill/>
          </p:spPr>
          <p:txBody>
            <a:bodyPr wrap="none" rtlCol="0">
              <a:spAutoFit/>
            </a:bodyPr>
            <a:lstStyle/>
            <a:p>
              <a:r>
                <a:rPr lang="en-US" altLang="ja-JP" sz="1600" dirty="0" smtClean="0"/>
                <a:t>17</a:t>
              </a:r>
              <a:r>
                <a:rPr kumimoji="1" lang="ja-JP" altLang="en-US" sz="1600" dirty="0" smtClean="0"/>
                <a:t>：</a:t>
              </a:r>
              <a:r>
                <a:rPr kumimoji="1" lang="en-US" altLang="ja-JP" sz="1600" dirty="0" smtClean="0"/>
                <a:t>00</a:t>
              </a:r>
              <a:endParaRPr kumimoji="1" lang="ja-JP" altLang="en-US" sz="1600" dirty="0"/>
            </a:p>
          </p:txBody>
        </p:sp>
        <p:sp>
          <p:nvSpPr>
            <p:cNvPr id="111" name="テキスト ボックス 110"/>
            <p:cNvSpPr txBox="1"/>
            <p:nvPr/>
          </p:nvSpPr>
          <p:spPr>
            <a:xfrm>
              <a:off x="6011685" y="6575483"/>
              <a:ext cx="704039" cy="338554"/>
            </a:xfrm>
            <a:prstGeom prst="rect">
              <a:avLst/>
            </a:prstGeom>
            <a:noFill/>
          </p:spPr>
          <p:txBody>
            <a:bodyPr wrap="none" rtlCol="0">
              <a:spAutoFit/>
            </a:bodyPr>
            <a:lstStyle/>
            <a:p>
              <a:r>
                <a:rPr lang="en-US" altLang="ja-JP" sz="1600" dirty="0" smtClean="0"/>
                <a:t>2</a:t>
              </a:r>
              <a:r>
                <a:rPr lang="en-US" altLang="ja-JP" sz="1600" dirty="0"/>
                <a:t>0</a:t>
              </a:r>
              <a:r>
                <a:rPr kumimoji="1" lang="ja-JP" altLang="en-US" sz="1600" dirty="0" smtClean="0"/>
                <a:t>：</a:t>
              </a:r>
              <a:r>
                <a:rPr kumimoji="1" lang="en-US" altLang="ja-JP" sz="1600" dirty="0" smtClean="0"/>
                <a:t>00</a:t>
              </a:r>
              <a:endParaRPr kumimoji="1" lang="ja-JP" altLang="en-US" sz="1600" dirty="0"/>
            </a:p>
          </p:txBody>
        </p:sp>
        <p:sp>
          <p:nvSpPr>
            <p:cNvPr id="112" name="正方形/長方形 111"/>
            <p:cNvSpPr/>
            <p:nvPr/>
          </p:nvSpPr>
          <p:spPr>
            <a:xfrm>
              <a:off x="6317720" y="6173218"/>
              <a:ext cx="2142712" cy="432051"/>
            </a:xfrm>
            <a:prstGeom prst="rect">
              <a:avLst/>
            </a:prstGeom>
            <a:solidFill>
              <a:srgbClr val="92D050">
                <a:alpha val="61000"/>
              </a:srgb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schemeClr val="tx1"/>
                  </a:solidFill>
                </a:rPr>
                <a:t>土浦市内</a:t>
              </a:r>
              <a:r>
                <a:rPr lang="ja-JP" altLang="en-US" sz="1400" dirty="0" smtClean="0">
                  <a:solidFill>
                    <a:schemeClr val="tx1"/>
                  </a:solidFill>
                </a:rPr>
                <a:t>のホテルに宿泊</a:t>
              </a:r>
              <a:endParaRPr kumimoji="1" lang="ja-JP" altLang="en-US" sz="1400" dirty="0">
                <a:solidFill>
                  <a:schemeClr val="tx1"/>
                </a:solidFill>
              </a:endParaRPr>
            </a:p>
          </p:txBody>
        </p:sp>
        <p:sp>
          <p:nvSpPr>
            <p:cNvPr id="113" name="テキスト ボックス 112"/>
            <p:cNvSpPr txBox="1"/>
            <p:nvPr/>
          </p:nvSpPr>
          <p:spPr>
            <a:xfrm>
              <a:off x="8095780" y="6558155"/>
              <a:ext cx="704039" cy="338554"/>
            </a:xfrm>
            <a:prstGeom prst="rect">
              <a:avLst/>
            </a:prstGeom>
            <a:noFill/>
          </p:spPr>
          <p:txBody>
            <a:bodyPr wrap="none" rtlCol="0">
              <a:spAutoFit/>
            </a:bodyPr>
            <a:lstStyle/>
            <a:p>
              <a:r>
                <a:rPr lang="en-US" altLang="ja-JP" sz="1600" dirty="0" smtClean="0"/>
                <a:t>2</a:t>
              </a:r>
              <a:r>
                <a:rPr lang="en-US" altLang="ja-JP" sz="1600" dirty="0"/>
                <a:t>4</a:t>
              </a:r>
              <a:r>
                <a:rPr kumimoji="1" lang="ja-JP" altLang="en-US" sz="1600" dirty="0" smtClean="0"/>
                <a:t>：</a:t>
              </a:r>
              <a:r>
                <a:rPr kumimoji="1" lang="en-US" altLang="ja-JP" sz="1600" dirty="0" smtClean="0"/>
                <a:t>00</a:t>
              </a:r>
              <a:endParaRPr kumimoji="1" lang="ja-JP" altLang="en-US" sz="1600" dirty="0"/>
            </a:p>
          </p:txBody>
        </p:sp>
      </p:grpSp>
      <p:sp>
        <p:nvSpPr>
          <p:cNvPr id="102" name="正方形/長方形 101"/>
          <p:cNvSpPr/>
          <p:nvPr/>
        </p:nvSpPr>
        <p:spPr>
          <a:xfrm>
            <a:off x="2151093" y="1024463"/>
            <a:ext cx="667432" cy="432048"/>
          </a:xfrm>
          <a:prstGeom prst="rect">
            <a:avLst/>
          </a:prstGeom>
          <a:solidFill>
            <a:srgbClr val="92D050">
              <a:alpha val="61000"/>
            </a:srgb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smtClean="0">
                <a:solidFill>
                  <a:schemeClr val="tx1"/>
                </a:solidFill>
              </a:rPr>
              <a:t>公園散策</a:t>
            </a:r>
            <a:endParaRPr kumimoji="1" lang="ja-JP" altLang="en-US" sz="1400" dirty="0">
              <a:solidFill>
                <a:schemeClr val="tx1"/>
              </a:solidFill>
            </a:endParaRPr>
          </a:p>
        </p:txBody>
      </p:sp>
      <p:sp>
        <p:nvSpPr>
          <p:cNvPr id="103" name="正方形/長方形 102"/>
          <p:cNvSpPr/>
          <p:nvPr/>
        </p:nvSpPr>
        <p:spPr>
          <a:xfrm>
            <a:off x="2818525" y="1024463"/>
            <a:ext cx="722311" cy="432048"/>
          </a:xfrm>
          <a:prstGeom prst="rect">
            <a:avLst/>
          </a:prstGeom>
          <a:solidFill>
            <a:srgbClr val="92D050">
              <a:alpha val="61000"/>
            </a:srgb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schemeClr val="tx1"/>
                </a:solidFill>
              </a:rPr>
              <a:t>昼食</a:t>
            </a:r>
            <a:endParaRPr kumimoji="1" lang="ja-JP" altLang="en-US" sz="1600" dirty="0">
              <a:solidFill>
                <a:schemeClr val="tx1"/>
              </a:solidFill>
            </a:endParaRPr>
          </a:p>
        </p:txBody>
      </p:sp>
      <p:sp>
        <p:nvSpPr>
          <p:cNvPr id="104" name="正方形/長方形 103"/>
          <p:cNvSpPr/>
          <p:nvPr/>
        </p:nvSpPr>
        <p:spPr>
          <a:xfrm>
            <a:off x="3552759" y="1024083"/>
            <a:ext cx="1694913" cy="432048"/>
          </a:xfrm>
          <a:prstGeom prst="rect">
            <a:avLst/>
          </a:prstGeom>
          <a:solidFill>
            <a:srgbClr val="92D050">
              <a:alpha val="61000"/>
            </a:srgb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smtClean="0">
                <a:solidFill>
                  <a:schemeClr val="tx1"/>
                </a:solidFill>
              </a:rPr>
              <a:t>土浦ファクトリー</a:t>
            </a:r>
            <a:endParaRPr kumimoji="1" lang="en-US" altLang="ja-JP" sz="1400" dirty="0" smtClean="0">
              <a:solidFill>
                <a:schemeClr val="tx1"/>
              </a:solidFill>
            </a:endParaRPr>
          </a:p>
          <a:p>
            <a:pPr algn="ctr"/>
            <a:r>
              <a:rPr kumimoji="1" lang="ja-JP" altLang="en-US" sz="1400" dirty="0" smtClean="0">
                <a:solidFill>
                  <a:schemeClr val="tx1"/>
                </a:solidFill>
              </a:rPr>
              <a:t>見学</a:t>
            </a:r>
            <a:endParaRPr kumimoji="1" lang="ja-JP" altLang="en-US" sz="1400" dirty="0">
              <a:solidFill>
                <a:schemeClr val="tx1"/>
              </a:solidFill>
            </a:endParaRPr>
          </a:p>
        </p:txBody>
      </p:sp>
      <p:sp>
        <p:nvSpPr>
          <p:cNvPr id="105" name="正方形/長方形 104"/>
          <p:cNvSpPr/>
          <p:nvPr/>
        </p:nvSpPr>
        <p:spPr>
          <a:xfrm>
            <a:off x="5247671" y="1021437"/>
            <a:ext cx="872225" cy="432048"/>
          </a:xfrm>
          <a:prstGeom prst="rect">
            <a:avLst/>
          </a:prstGeom>
          <a:solidFill>
            <a:srgbClr val="92D050">
              <a:alpha val="61000"/>
            </a:srgb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smtClean="0">
                <a:solidFill>
                  <a:schemeClr val="tx1"/>
                </a:solidFill>
              </a:rPr>
              <a:t>噴水</a:t>
            </a:r>
            <a:endParaRPr lang="en-US" altLang="ja-JP" sz="1400" dirty="0" smtClean="0">
              <a:solidFill>
                <a:schemeClr val="tx1"/>
              </a:solidFill>
            </a:endParaRPr>
          </a:p>
          <a:p>
            <a:pPr algn="ctr"/>
            <a:r>
              <a:rPr lang="ja-JP" altLang="en-US" sz="1400" dirty="0" smtClean="0">
                <a:solidFill>
                  <a:schemeClr val="tx1"/>
                </a:solidFill>
              </a:rPr>
              <a:t>鑑賞</a:t>
            </a:r>
            <a:endParaRPr kumimoji="1" lang="ja-JP" altLang="en-US" sz="1400" dirty="0">
              <a:solidFill>
                <a:schemeClr val="tx1"/>
              </a:solidFill>
            </a:endParaRPr>
          </a:p>
        </p:txBody>
      </p:sp>
      <p:sp>
        <p:nvSpPr>
          <p:cNvPr id="2" name="スライド番号プレースホルダー 1"/>
          <p:cNvSpPr>
            <a:spLocks noGrp="1"/>
          </p:cNvSpPr>
          <p:nvPr>
            <p:ph type="sldNum" sz="quarter" idx="12"/>
          </p:nvPr>
        </p:nvSpPr>
        <p:spPr/>
        <p:txBody>
          <a:bodyPr/>
          <a:lstStyle/>
          <a:p>
            <a:fld id="{82F50B77-D61C-4CB8-9631-C68539A3EE92}" type="slidenum">
              <a:rPr kumimoji="1" lang="ja-JP" altLang="en-US" smtClean="0"/>
              <a:pPr/>
              <a:t>23</a:t>
            </a:fld>
            <a:endParaRPr kumimoji="1" lang="ja-JP" altLang="en-US"/>
          </a:p>
        </p:txBody>
      </p:sp>
      <p:sp>
        <p:nvSpPr>
          <p:cNvPr id="16" name="正方形/長方形 15"/>
          <p:cNvSpPr/>
          <p:nvPr/>
        </p:nvSpPr>
        <p:spPr>
          <a:xfrm>
            <a:off x="1852102" y="4781887"/>
            <a:ext cx="3872026" cy="1239401"/>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ja-JP" altLang="en-US" sz="2000">
                <a:solidFill>
                  <a:srgbClr val="C00000"/>
                </a:solidFill>
              </a:rPr>
              <a:t>市民にも外部の人にとっても</a:t>
            </a:r>
            <a:endParaRPr lang="en-US" altLang="ja-JP" sz="2000">
              <a:solidFill>
                <a:srgbClr val="C00000"/>
              </a:solidFill>
            </a:endParaRPr>
          </a:p>
          <a:p>
            <a:pPr algn="ctr"/>
            <a:r>
              <a:rPr lang="ja-JP" altLang="en-US" sz="2000">
                <a:solidFill>
                  <a:srgbClr val="C00000"/>
                </a:solidFill>
              </a:rPr>
              <a:t>新しいライフスタイル</a:t>
            </a:r>
            <a:endParaRPr lang="en-US" altLang="ja-JP" sz="2000" dirty="0">
              <a:solidFill>
                <a:srgbClr val="C00000"/>
              </a:solidFill>
            </a:endParaRPr>
          </a:p>
        </p:txBody>
      </p:sp>
      <p:pic>
        <p:nvPicPr>
          <p:cNvPr id="60" name="図 59"/>
          <p:cNvPicPr>
            <a:picLocks noChangeAspect="1"/>
          </p:cNvPicPr>
          <p:nvPr/>
        </p:nvPicPr>
        <p:blipFill>
          <a:blip r:embed="rId10" cstate="print">
            <a:extLst>
              <a:ext uri="{BEBA8EAE-BF5A-486C-A8C5-ECC9F3942E4B}">
                <a14:imgProps xmlns:a14="http://schemas.microsoft.com/office/drawing/2010/main">
                  <a14:imgLayer r:embed="rId11">
                    <a14:imgEffect>
                      <a14:backgroundRemoval t="45025" b="96517" l="9455" r="92364">
                        <a14:foregroundMark x1="56000" y1="51741" x2="56000" y2="51741"/>
                        <a14:foregroundMark x1="58909" y1="62687" x2="58909" y2="62687"/>
                        <a14:foregroundMark x1="60727" y1="73632" x2="60727" y2="73632"/>
                        <a14:foregroundMark x1="52364" y1="72886" x2="52364" y2="72886"/>
                        <a14:foregroundMark x1="60727" y1="77114" x2="60727" y2="77114"/>
                        <a14:foregroundMark x1="28727" y1="60199" x2="28727" y2="60199"/>
                        <a14:foregroundMark x1="59273" y1="82836" x2="59273" y2="82836"/>
                        <a14:backgroundMark x1="42545" y1="58209" x2="42545" y2="58209"/>
                      </a14:backgroundRemoval>
                    </a14:imgEffect>
                  </a14:imgLayer>
                </a14:imgProps>
              </a:ext>
              <a:ext uri="{28A0092B-C50C-407E-A947-70E740481C1C}">
                <a14:useLocalDpi xmlns:a14="http://schemas.microsoft.com/office/drawing/2010/main" val="0"/>
              </a:ext>
            </a:extLst>
          </a:blip>
          <a:stretch>
            <a:fillRect/>
          </a:stretch>
        </p:blipFill>
        <p:spPr>
          <a:xfrm>
            <a:off x="1119578" y="2667189"/>
            <a:ext cx="2202481" cy="2862488"/>
          </a:xfrm>
          <a:prstGeom prst="rect">
            <a:avLst/>
          </a:prstGeom>
        </p:spPr>
      </p:pic>
    </p:spTree>
    <p:extLst>
      <p:ext uri="{BB962C8B-B14F-4D97-AF65-F5344CB8AC3E}">
        <p14:creationId xmlns:p14="http://schemas.microsoft.com/office/powerpoint/2010/main" val="49400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9791 -0.04027 L -0.09791 -0.04004 C -0.13055 -0.04629 -0.09913 -0.0412 -0.13038 -0.0449 C -0.13246 -0.04514 -0.14496 -0.04722 -0.14757 -0.04791 C -0.14878 -0.04814 -0.15052 -0.0493 -0.15173 -0.0493 C -0.16267 -0.05023 -0.17274 -0.05046 -0.18333 -0.05092 C -0.18767 -0.05185 -0.19357 -0.05324 -0.19826 -0.05393 C -0.22239 -0.0574 -0.2 -0.05347 -0.21805 -0.05694 C -0.21996 -0.05787 -0.22187 -0.05879 -0.22378 -0.05995 C -0.22482 -0.06041 -0.22604 -0.06064 -0.22708 -0.06134 C -0.23854 -0.06967 -0.22916 -0.0662 -0.24062 -0.06875 C -0.25625 -0.07708 -0.23298 -0.06551 -0.25642 -0.07338 C -0.25764 -0.07384 -0.25851 -0.07569 -0.25972 -0.07639 C -0.26458 -0.07916 -0.26632 -0.07916 -0.27101 -0.08078 C -0.27621 -0.08287 -0.27274 -0.08194 -0.27882 -0.08518 C -0.27986 -0.08588 -0.28107 -0.08634 -0.28212 -0.0868 C -0.28854 -0.09537 -0.28212 -0.08819 -0.2901 -0.09282 C -0.29132 -0.09351 -0.29219 -0.0949 -0.2934 -0.09583 C -0.29514 -0.09699 -0.29722 -0.09791 -0.29896 -0.09884 C -0.30121 -0.09976 -0.30382 -0.1 -0.30573 -0.10185 C -0.30694 -0.10277 -0.30798 -0.10393 -0.3092 -0.10486 C -0.31476 -0.1081 -0.31406 -0.10764 -0.31805 -0.10764 L -0.31805 -0.1074 L -0.31805 -0.10764 " pathEditMode="relative" rAng="0" ptsTypes="AAAAAAAAAAAAAAAAAAAAAAAA">
                                      <p:cBhvr>
                                        <p:cTn id="6" dur="1000" fill="hold"/>
                                        <p:tgtEl>
                                          <p:spTgt spid="60"/>
                                        </p:tgtEl>
                                        <p:attrNameLst>
                                          <p:attrName>ppt_x</p:attrName>
                                          <p:attrName>ppt_y</p:attrName>
                                        </p:attrNameLst>
                                      </p:cBhvr>
                                      <p:rCtr x="-11007" y="-3380"/>
                                    </p:animMotion>
                                  </p:childTnLst>
                                </p:cTn>
                              </p:par>
                            </p:childTnLst>
                          </p:cTn>
                        </p:par>
                        <p:par>
                          <p:cTn id="7" fill="hold">
                            <p:stCondLst>
                              <p:cond delay="1000"/>
                            </p:stCondLst>
                            <p:childTnLst>
                              <p:par>
                                <p:cTn id="8" presetID="1" presetClass="exit" presetSubtype="0" fill="hold" grpId="0" nodeType="afterEffect">
                                  <p:stCondLst>
                                    <p:cond delay="0"/>
                                  </p:stCondLst>
                                  <p:childTnLst>
                                    <p:set>
                                      <p:cBhvr>
                                        <p:cTn id="9" dur="1" fill="hold">
                                          <p:stCondLst>
                                            <p:cond delay="0"/>
                                          </p:stCondLst>
                                        </p:cTn>
                                        <p:tgtEl>
                                          <p:spTgt spid="30"/>
                                        </p:tgtEl>
                                        <p:attrNameLst>
                                          <p:attrName>style.visibility</p:attrName>
                                        </p:attrNameLst>
                                      </p:cBhvr>
                                      <p:to>
                                        <p:strVal val="hidden"/>
                                      </p:to>
                                    </p:set>
                                  </p:childTnLst>
                                </p:cTn>
                              </p:par>
                              <p:par>
                                <p:cTn id="10" presetID="26" presetClass="emph" presetSubtype="0" repeatCount="indefinite" fill="hold" grpId="0" nodeType="withEffect">
                                  <p:stCondLst>
                                    <p:cond delay="0"/>
                                  </p:stCondLst>
                                  <p:endCondLst>
                                    <p:cond evt="onNext" delay="0">
                                      <p:tgtEl>
                                        <p:sldTgt/>
                                      </p:tgtEl>
                                    </p:cond>
                                  </p:endCondLst>
                                  <p:childTnLst>
                                    <p:animEffect transition="out" filter="fade">
                                      <p:cBhvr>
                                        <p:cTn id="11" dur="1000" tmFilter="0, 0; .2, .5; .8, .5; 1, 0"/>
                                        <p:tgtEl>
                                          <p:spTgt spid="102"/>
                                        </p:tgtEl>
                                      </p:cBhvr>
                                    </p:animEffect>
                                    <p:animScale>
                                      <p:cBhvr>
                                        <p:cTn id="12" dur="500" autoRev="1" fill="hold"/>
                                        <p:tgtEl>
                                          <p:spTgt spid="102"/>
                                        </p:tgtEl>
                                      </p:cBhvr>
                                      <p:by x="105000" y="105000"/>
                                    </p:animScale>
                                  </p:childTnLst>
                                </p:cTn>
                              </p:par>
                              <p:par>
                                <p:cTn id="13" presetID="10" presetClass="entr" presetSubtype="0"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fade">
                                      <p:cBhvr>
                                        <p:cTn id="15" dur="300"/>
                                        <p:tgtEl>
                                          <p:spTgt spid="59"/>
                                        </p:tgtEl>
                                      </p:cBhvr>
                                    </p:animEffect>
                                  </p:childTnLst>
                                </p:cTn>
                              </p:par>
                            </p:childTnLst>
                          </p:cTn>
                        </p:par>
                      </p:childTnLst>
                    </p:cTn>
                  </p:par>
                  <p:par>
                    <p:cTn id="16" fill="hold">
                      <p:stCondLst>
                        <p:cond delay="indefinite"/>
                      </p:stCondLst>
                      <p:childTnLst>
                        <p:par>
                          <p:cTn id="17" fill="hold">
                            <p:stCondLst>
                              <p:cond delay="0"/>
                            </p:stCondLst>
                            <p:childTnLst>
                              <p:par>
                                <p:cTn id="18" presetID="0" presetClass="path" presetSubtype="0" accel="50000" decel="50000" fill="hold" nodeType="clickEffect">
                                  <p:stCondLst>
                                    <p:cond delay="0"/>
                                  </p:stCondLst>
                                  <p:childTnLst>
                                    <p:animMotion origin="layout" path="M -0.27778 -0.05625 L -0.27778 -0.05601 C -0.27344 -0.05509 -0.26805 -0.05532 -0.26458 -0.05115 C -0.26024 -0.04606 -0.2618 -0.04606 -0.25903 -0.03958 C -0.25712 -0.03541 -0.25607 -0.03541 -0.25243 -0.03194 C -0.24427 -0.01851 -0.25677 -0.03912 -0.24687 -0.02453 C -0.24531 -0.02199 -0.24375 -0.01944 -0.24236 -0.01689 C -0.24132 -0.01481 -0.24045 -0.01226 -0.23906 -0.01041 C -0.23837 -0.00902 -0.2368 -0.0081 -0.23611 -0.00671 C -0.2342 -0.00439 -0.23333 -0.00115 -0.2316 0.00093 L -0.22153 0.01227 C -0.22066 0.01412 -0.22014 0.01598 -0.21927 0.0176 C -0.21319 0.02662 -0.21146 0.0301 -0.20469 0.03542 C -0.20295 0.03681 -0.20104 0.03797 -0.19913 0.03912 C -0.19635 0.04352 -0.19479 0.04723 -0.19028 0.05047 C -0.18802 0.05232 -0.18576 0.05394 -0.1835 0.05533 C -0.17587 0.06181 -0.1809 0.05973 -0.17361 0.06181 C -0.1717 0.06343 -0.16979 0.06505 -0.16805 0.06667 C -0.16614 0.06899 -0.1651 0.07199 -0.16267 0.07315 C -0.15833 0.07547 -0.15347 0.07709 -0.1493 0.07963 C -0.13854 0.08519 -0.15295 0.07963 -0.14253 0.08357 C -0.13507 0.09005 -0.14149 0.08542 -0.13264 0.08843 C -0.12743 0.09005 -0.12517 0.09236 -0.12048 0.09491 C -0.11962 0.09537 -0.11805 0.09561 -0.11701 0.09607 C -0.11441 0.09723 -0.1118 0.09838 -0.10937 0.1 C -0.10104 0.10463 -0.1118 0.10047 -0.10035 0.1051 C -0.09774 0.10602 -0.09548 0.10672 -0.09271 0.10764 C -0.09166 0.10811 -0.09045 0.10834 -0.08923 0.1088 C -0.08524 0.11019 -0.08125 0.11135 -0.07708 0.1125 C -0.06736 0.11598 -0.07239 0.11528 -0.06059 0.1176 C -0.05087 0.11968 -0.03576 0.12153 -0.02604 0.12269 C -0.02239 0.12454 -0.01771 0.12686 -0.01371 0.12778 C -0.0118 0.12848 -0.00937 0.12871 -0.00729 0.12917 C -0.00555 0.12963 -0.00347 0.1301 -0.00173 0.13056 C 0.00122 0.13102 0.00417 0.13125 0.00712 0.13172 C 0.01198 0.13264 0.01684 0.13334 0.0217 0.13449 L 0.11702 0.13311 C 0.11893 0.13311 0.12084 0.13241 0.12257 0.13172 C 0.125 0.13125 0.12709 0.13079 0.12917 0.13056 C 0.13299 0.12986 0.13681 0.12963 0.14028 0.12917 L 0.15035 0.12778 C 0.16042 0.12524 0.14809 0.12824 0.16354 0.12524 C 0.16528 0.12524 0.1665 0.12431 0.16806 0.12408 C 0.1757 0.12269 0.18525 0.12246 0.19236 0.12014 C 0.1941 0.11991 0.19531 0.11922 0.19688 0.11899 C 0.19948 0.11852 0.20226 0.11852 0.20486 0.1176 C 0.21372 0.11551 0.21007 0.11621 0.21702 0.1125 C 0.22136 0.11042 0.22292 0.11019 0.22674 0.10764 C 0.23663 0.10093 0.23021 0.10371 0.23663 0.10116 C 0.24132 0.09607 0.23629 0.10116 0.24358 0.09607 C 0.24497 0.09514 0.24636 0.09329 0.24792 0.09236 C 0.24983 0.09121 0.25156 0.09074 0.2533 0.08982 C 0.25504 0.08889 0.2566 0.0882 0.25799 0.08727 C 0.25972 0.08635 0.26493 0.08241 0.26684 0.08102 C 0.27031 0.07801 0.27344 0.075 0.27691 0.07199 C 0.27934 0.06945 0.28559 0.06412 0.28802 0.06042 C 0.30347 0.0382 0.28802 0.05672 0.30347 0.03912 L 0.3099 0.03149 L 0.31459 0.02639 C 0.31528 0.02338 0.31545 0.02014 0.31667 0.0176 C 0.31771 0.01505 0.31997 0.01343 0.32118 0.01111 C 0.32309 0.00834 0.32413 0.00579 0.32552 0.00209 C 0.32656 0.00024 0.32726 -0.00185 0.32778 -0.00416 C 0.3283 -0.00625 0.3283 -0.00856 0.329 -0.01041 C 0.33525 -0.02824 0.32969 -0.00463 0.33438 -0.02453 C 0.3349 -0.02662 0.33525 -0.0287 0.33542 -0.03078 C 0.33611 -0.03426 0.33715 -0.0375 0.33768 -0.04097 C 0.33906 -0.04745 0.33837 -0.04444 0.34011 -0.05 C 0.34028 -0.05324 0.3408 -0.05648 0.34132 -0.06018 C 0.3415 -0.06574 0.34184 -0.07106 0.34219 -0.07662 C 0.34306 -0.0824 0.34427 -0.08217 0.34566 -0.08796 C 0.3467 -0.09166 0.34722 -0.0956 0.34792 -0.09953 C 0.3474 -0.14166 0.34792 -0.18379 0.3467 -0.22546 C 0.3467 -0.22963 0.34514 -0.23379 0.34445 -0.23819 C 0.34393 -0.2412 0.34427 -0.24398 0.34358 -0.24699 C 0.34219 -0.25185 0.3408 -0.25162 0.33889 -0.25601 C 0.3382 -0.2581 0.33715 -0.26018 0.33663 -0.26226 C 0.33143 -0.28264 0.34202 -0.24976 0.33334 -0.27893 L 0.33125 -0.28657 C 0.33073 -0.28773 0.33038 -0.28912 0.33021 -0.29027 C 0.3283 -0.29791 0.32952 -0.29375 0.32674 -0.30301 C 0.32639 -0.30416 0.32639 -0.30578 0.32552 -0.30671 C 0.32483 -0.3081 0.32413 -0.30926 0.32344 -0.31064 C 0.32118 -0.31551 0.32344 -0.31389 0.32118 -0.31944 C 0.31997 -0.32222 0.31858 -0.32384 0.31667 -0.32569 L 0.31667 -0.32546 " pathEditMode="relative" rAng="0" ptsTypes="AAAAAAAAAAAAAAAAAAAAAAAAAAAAAAAAAAAAAAAAAAAAAAAAAAAAAAAAAAAAAAAAAAAAAAAAAAAAAAAAAAAAAA">
                                      <p:cBhvr>
                                        <p:cTn id="19" dur="1300" fill="hold"/>
                                        <p:tgtEl>
                                          <p:spTgt spid="60"/>
                                        </p:tgtEl>
                                        <p:attrNameLst>
                                          <p:attrName>ppt_x</p:attrName>
                                          <p:attrName>ppt_y</p:attrName>
                                        </p:attrNameLst>
                                      </p:cBhvr>
                                      <p:rCtr x="31285" y="-3935"/>
                                    </p:animMotion>
                                  </p:childTnLst>
                                </p:cTn>
                              </p:par>
                              <p:par>
                                <p:cTn id="20" presetID="1" presetClass="exit" presetSubtype="0" fill="hold" nodeType="withEffect">
                                  <p:stCondLst>
                                    <p:cond delay="0"/>
                                  </p:stCondLst>
                                  <p:childTnLst>
                                    <p:set>
                                      <p:cBhvr>
                                        <p:cTn id="21" dur="1" fill="hold">
                                          <p:stCondLst>
                                            <p:cond delay="0"/>
                                          </p:stCondLst>
                                        </p:cTn>
                                        <p:tgtEl>
                                          <p:spTgt spid="59"/>
                                        </p:tgtEl>
                                        <p:attrNameLst>
                                          <p:attrName>style.visibility</p:attrName>
                                        </p:attrNameLst>
                                      </p:cBhvr>
                                      <p:to>
                                        <p:strVal val="hidden"/>
                                      </p:to>
                                    </p:set>
                                  </p:childTnLst>
                                </p:cTn>
                              </p:par>
                              <p:par>
                                <p:cTn id="22" presetID="26" presetClass="emph" presetSubtype="0" repeatCount="indefinite" fill="hold" grpId="0" nodeType="withEffect">
                                  <p:stCondLst>
                                    <p:cond delay="0"/>
                                  </p:stCondLst>
                                  <p:endCondLst>
                                    <p:cond evt="onNext" delay="0">
                                      <p:tgtEl>
                                        <p:sldTgt/>
                                      </p:tgtEl>
                                    </p:cond>
                                  </p:endCondLst>
                                  <p:childTnLst>
                                    <p:animEffect transition="out" filter="fade">
                                      <p:cBhvr>
                                        <p:cTn id="23" dur="1000" tmFilter="0, 0; .2, .5; .8, .5; 1, 0"/>
                                        <p:tgtEl>
                                          <p:spTgt spid="104"/>
                                        </p:tgtEl>
                                      </p:cBhvr>
                                    </p:animEffect>
                                    <p:animScale>
                                      <p:cBhvr>
                                        <p:cTn id="24" dur="500" autoRev="1" fill="hold"/>
                                        <p:tgtEl>
                                          <p:spTgt spid="104"/>
                                        </p:tgtEl>
                                      </p:cBhvr>
                                      <p:by x="105000" y="105000"/>
                                    </p:animScale>
                                  </p:childTnLst>
                                </p:cTn>
                              </p:par>
                            </p:childTnLst>
                          </p:cTn>
                        </p:par>
                        <p:par>
                          <p:cTn id="25" fill="hold">
                            <p:stCondLst>
                              <p:cond delay="1300"/>
                            </p:stCondLst>
                            <p:childTnLst>
                              <p:par>
                                <p:cTn id="26" presetID="10" presetClass="entr" presetSubtype="0" fill="hold" nodeType="after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300"/>
                                        <p:tgtEl>
                                          <p:spTgt spid="31"/>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9"/>
                                        </p:tgtEl>
                                        <p:attrNameLst>
                                          <p:attrName>style.visibility</p:attrName>
                                        </p:attrNameLst>
                                      </p:cBhvr>
                                      <p:to>
                                        <p:strVal val="visible"/>
                                      </p:to>
                                    </p:set>
                                  </p:childTnLst>
                                </p:cTn>
                              </p:par>
                              <p:par>
                                <p:cTn id="33" presetID="1" presetClass="exit" presetSubtype="0" fill="hold" nodeType="withEffect">
                                  <p:stCondLst>
                                    <p:cond delay="0"/>
                                  </p:stCondLst>
                                  <p:childTnLst>
                                    <p:set>
                                      <p:cBhvr>
                                        <p:cTn id="34" dur="1" fill="hold">
                                          <p:stCondLst>
                                            <p:cond delay="0"/>
                                          </p:stCondLst>
                                        </p:cTn>
                                        <p:tgtEl>
                                          <p:spTgt spid="31"/>
                                        </p:tgtEl>
                                        <p:attrNameLst>
                                          <p:attrName>style.visibility</p:attrName>
                                        </p:attrNameLst>
                                      </p:cBhvr>
                                      <p:to>
                                        <p:strVal val="hidden"/>
                                      </p:to>
                                    </p:set>
                                  </p:childTnLst>
                                </p:cTn>
                              </p:par>
                              <p:par>
                                <p:cTn id="35" presetID="0" presetClass="path" presetSubtype="0" accel="50000" decel="50000" fill="hold" nodeType="withEffect">
                                  <p:stCondLst>
                                    <p:cond delay="0"/>
                                  </p:stCondLst>
                                  <p:childTnLst>
                                    <p:animMotion origin="layout" path="M 1.94444E-6 -7.40741E-7 L 1.94444E-6 0.00023 C 0.02257 0.01111 0.00069 0.00116 0.03246 0.01157 C 0.03437 0.01227 0.03628 0.01296 0.03837 0.01366 C 0.03976 0.01412 0.04114 0.01528 0.04271 0.01551 C 0.04705 0.01644 0.05156 0.0169 0.0559 0.01759 C 0.05937 0.01806 0.06285 0.01875 0.06632 0.01945 L 0.14132 0.01759 C 0.14427 0.01736 0.14705 0.0162 0.15 0.01551 C 0.17587 0.01065 0.14965 0.01644 0.17066 0.01157 C 0.18246 0.01227 0.19427 0.01273 0.2059 0.01366 C 0.20989 0.01389 0.21389 0.01505 0.21771 0.01551 C 0.22309 0.01644 0.22847 0.0169 0.23385 0.01759 C 0.23889 0.01945 0.24357 0.02222 0.24861 0.02338 C 0.25399 0.02477 0.25937 0.02477 0.26476 0.02546 C 0.27812 0.02708 0.27986 0.02732 0.29271 0.0294 C 0.29722 0.03125 0.30139 0.03357 0.3059 0.03519 C 0.30937 0.03634 0.31354 0.03426 0.31632 0.03704 C 0.31927 0.04028 0.31927 0.0463 0.32066 0.05093 C 0.32118 0.05278 0.3217 0.05463 0.32222 0.05671 C 0.32274 0.05926 0.32274 0.06204 0.32361 0.06458 C 0.3243 0.06667 0.32552 0.06852 0.32656 0.07037 C 0.3276 0.07847 0.32951 0.09259 0.32951 0.09977 C 0.32951 0.12593 0.33021 0.15232 0.32795 0.17824 C 0.32673 0.19329 0.31927 0.18982 0.3118 0.1919 C 0.3059 0.19352 0.30017 0.1963 0.29427 0.19792 C 0.29184 0.19861 0.28923 0.19907 0.2868 0.19977 C 0.28541 0.20023 0.28403 0.20139 0.28246 0.20185 C 0.2776 0.20324 0.27257 0.2044 0.26771 0.20579 C 0.2658 0.20695 0.26371 0.2081 0.2618 0.20949 C 0.25937 0.21134 0.25712 0.21389 0.25451 0.21551 C 0.25173 0.21713 0.24861 0.21806 0.24566 0.21945 C 0.24427 0.22014 0.24253 0.22014 0.24132 0.2213 C 0.23038 0.23102 0.23594 0.22824 0.22517 0.23125 C 0.22309 0.23241 0.22135 0.23426 0.21927 0.23519 C 0.2151 0.23681 0.20295 0.23843 0.2 0.23912 L 0.0368 0.23704 C 0.03507 0.23704 0.03403 0.23426 0.03246 0.2331 C 0.03003 0.23148 0.02743 0.23056 0.025 0.22917 C 0.01944 0.22593 0.01944 0.22546 0.01476 0.2213 C 0.00573 0.20324 0.01736 0.22546 0.00885 0.21157 C 0.00781 0.20972 0.00712 0.20741 0.0059 0.20579 C 0.00312 0.20162 1.94444E-6 0.19792 -0.00295 0.19398 C -0.00434 0.1919 -0.00608 0.19028 -0.00729 0.18796 C -0.0092 0.18403 -0.01163 0.18056 -0.0132 0.17639 C -0.01406 0.17361 -0.01528 0.17107 -0.01615 0.16852 C -0.01667 0.16644 -0.01684 0.16435 -0.01754 0.1625 C -0.01927 0.15787 -0.02257 0.15162 -0.025 0.14699 C -0.02535 0.14491 -0.02604 0.14306 -0.02639 0.14097 C -0.02709 0.13657 -0.02691 0.13171 -0.02795 0.12732 C -0.0283 0.125 -0.02986 0.12338 -0.03073 0.1213 C -0.03038 0.09977 -0.03021 0.07824 -0.02934 0.05671 C -0.02917 0.0507 -0.02639 0.04884 -0.025 0.04491 L -0.0191 0.03125 " pathEditMode="relative" rAng="0" ptsTypes="AAAAAAAAAAAAAAAAAAAAAAAAAAAAAAAAAAAAAAAAAAAAAAAAAAAAAA">
                                      <p:cBhvr>
                                        <p:cTn id="36" dur="1400" fill="hold"/>
                                        <p:tgtEl>
                                          <p:spTgt spid="39"/>
                                        </p:tgtEl>
                                        <p:attrNameLst>
                                          <p:attrName>ppt_x</p:attrName>
                                          <p:attrName>ppt_y</p:attrName>
                                        </p:attrNameLst>
                                      </p:cBhvr>
                                      <p:rCtr x="14931" y="11944"/>
                                    </p:animMotion>
                                  </p:childTnLst>
                                </p:cTn>
                              </p:par>
                              <p:par>
                                <p:cTn id="37" presetID="10" presetClass="entr" presetSubtype="0" fill="hold" nodeType="with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300"/>
                                        <p:tgtEl>
                                          <p:spTgt spid="35"/>
                                        </p:tgtEl>
                                      </p:cBhvr>
                                    </p:animEffect>
                                  </p:childTnLst>
                                </p:cTn>
                              </p:par>
                              <p:par>
                                <p:cTn id="40" presetID="26" presetClass="emph" presetSubtype="0" repeatCount="indefinite" fill="hold" grpId="0" nodeType="withEffect">
                                  <p:stCondLst>
                                    <p:cond delay="0"/>
                                  </p:stCondLst>
                                  <p:endCondLst>
                                    <p:cond evt="onNext" delay="0">
                                      <p:tgtEl>
                                        <p:sldTgt/>
                                      </p:tgtEl>
                                    </p:cond>
                                  </p:endCondLst>
                                  <p:childTnLst>
                                    <p:animEffect transition="out" filter="fade">
                                      <p:cBhvr>
                                        <p:cTn id="41" dur="1000" tmFilter="0, 0; .2, .5; .8, .5; 1, 0"/>
                                        <p:tgtEl>
                                          <p:spTgt spid="105"/>
                                        </p:tgtEl>
                                      </p:cBhvr>
                                    </p:animEffect>
                                    <p:animScale>
                                      <p:cBhvr>
                                        <p:cTn id="42" dur="500" autoRev="1" fill="hold"/>
                                        <p:tgtEl>
                                          <p:spTgt spid="105"/>
                                        </p:tgtEl>
                                      </p:cBhvr>
                                      <p:by x="105000" y="105000"/>
                                    </p:animScale>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2" grpId="0" animBg="1"/>
      <p:bldP spid="104" grpId="0" animBg="1"/>
      <p:bldP spid="105" grpId="0" animBg="1"/>
      <p:bldP spid="1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図 39"/>
          <p:cNvPicPr>
            <a:picLocks noChangeAspect="1"/>
          </p:cNvPicPr>
          <p:nvPr/>
        </p:nvPicPr>
        <p:blipFill>
          <a:blip r:embed="rId3">
            <a:duotone>
              <a:schemeClr val="accent6">
                <a:shade val="45000"/>
                <a:satMod val="135000"/>
              </a:schemeClr>
              <a:prstClr val="white"/>
            </a:duotone>
            <a:extLst>
              <a:ext uri="{BEBA8EAE-BF5A-486C-A8C5-ECC9F3942E4B}">
                <a14:imgProps xmlns:a14="http://schemas.microsoft.com/office/drawing/2010/main">
                  <a14:imgLayer r:embed="rId4">
                    <a14:imgEffect>
                      <a14:artisticPastelsSmooth/>
                    </a14:imgEffect>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72008" y="908720"/>
            <a:ext cx="9252520" cy="864096"/>
          </a:xfrm>
          <a:prstGeom prst="rect">
            <a:avLst/>
          </a:prstGeom>
        </p:spPr>
      </p:pic>
      <p:sp>
        <p:nvSpPr>
          <p:cNvPr id="3" name="タイトル 2"/>
          <p:cNvSpPr>
            <a:spLocks noGrp="1"/>
          </p:cNvSpPr>
          <p:nvPr>
            <p:ph type="title"/>
          </p:nvPr>
        </p:nvSpPr>
        <p:spPr>
          <a:xfrm>
            <a:off x="86815" y="-99392"/>
            <a:ext cx="2915257" cy="1143000"/>
          </a:xfrm>
        </p:spPr>
        <p:txBody>
          <a:bodyPr>
            <a:noAutofit/>
          </a:bodyPr>
          <a:lstStyle/>
          <a:p>
            <a:r>
              <a:rPr lang="ja-JP" altLang="en-US" sz="6000" b="1" dirty="0" smtClean="0">
                <a:ln w="9525">
                  <a:solidFill>
                    <a:schemeClr val="bg1"/>
                  </a:solidFill>
                  <a:prstDash val="solid"/>
                </a:ln>
                <a:effectLst>
                  <a:outerShdw blurRad="12700" dist="38100" dir="2700000" algn="tl" rotWithShape="0">
                    <a:schemeClr val="bg1">
                      <a:lumMod val="50000"/>
                    </a:schemeClr>
                  </a:outerShdw>
                </a:effectLst>
              </a:rPr>
              <a:t>荒川沖</a:t>
            </a:r>
            <a:endParaRPr kumimoji="1" lang="ja-JP" altLang="en-US" sz="6000" b="1" dirty="0">
              <a:ln w="9525">
                <a:solidFill>
                  <a:schemeClr val="bg1"/>
                </a:solidFill>
                <a:prstDash val="solid"/>
              </a:ln>
              <a:effectLst>
                <a:outerShdw blurRad="12700" dist="38100" dir="2700000" algn="tl" rotWithShape="0">
                  <a:schemeClr val="bg1">
                    <a:lumMod val="50000"/>
                  </a:schemeClr>
                </a:outerShdw>
              </a:effectLst>
            </a:endParaRPr>
          </a:p>
        </p:txBody>
      </p:sp>
      <p:pic>
        <p:nvPicPr>
          <p:cNvPr id="4" name="コンテンツ プレースホルダー 9"/>
          <p:cNvPicPr>
            <a:picLocks noChangeAspect="1"/>
          </p:cNvPicPr>
          <p:nvPr/>
        </p:nvPicPr>
        <p:blipFill>
          <a:blip r:embed="rId5">
            <a:duotone>
              <a:schemeClr val="accent3">
                <a:shade val="45000"/>
                <a:satMod val="135000"/>
              </a:schemeClr>
              <a:prstClr val="white"/>
            </a:duotone>
            <a:extLst>
              <a:ext uri="{BEBA8EAE-BF5A-486C-A8C5-ECC9F3942E4B}">
                <a14:imgProps xmlns:a14="http://schemas.microsoft.com/office/drawing/2010/main">
                  <a14:imgLayer r:embed="rId6">
                    <a14:imgEffect>
                      <a14:sharpenSoften amount="50000"/>
                    </a14:imgEffect>
                    <a14:imgEffect>
                      <a14:saturation sat="0"/>
                    </a14:imgEffect>
                    <a14:imgEffect>
                      <a14:brightnessContrast bright="-20000" contrast="-40000"/>
                    </a14:imgEffect>
                  </a14:imgLayer>
                </a14:imgProps>
              </a:ext>
            </a:extLst>
          </a:blip>
          <a:stretch>
            <a:fillRect/>
          </a:stretch>
        </p:blipFill>
        <p:spPr>
          <a:xfrm>
            <a:off x="3562553" y="1772816"/>
            <a:ext cx="7468528" cy="4804277"/>
          </a:xfrm>
          <a:prstGeom prst="rect">
            <a:avLst/>
          </a:prstGeom>
        </p:spPr>
      </p:pic>
      <p:sp>
        <p:nvSpPr>
          <p:cNvPr id="9" name="テキスト ボックス 8"/>
          <p:cNvSpPr txBox="1"/>
          <p:nvPr/>
        </p:nvSpPr>
        <p:spPr>
          <a:xfrm>
            <a:off x="107504" y="980728"/>
            <a:ext cx="7920880" cy="707886"/>
          </a:xfrm>
          <a:prstGeom prst="rect">
            <a:avLst/>
          </a:prstGeom>
          <a:noFill/>
        </p:spPr>
        <p:txBody>
          <a:bodyPr wrap="square" rtlCol="0">
            <a:spAutoFit/>
          </a:bodyPr>
          <a:lstStyle/>
          <a:p>
            <a:r>
              <a:rPr lang="ja-JP" altLang="en-US" sz="4000" dirty="0" smtClean="0">
                <a:solidFill>
                  <a:schemeClr val="accent6">
                    <a:lumMod val="75000"/>
                  </a:schemeClr>
                </a:solidFill>
                <a:latin typeface="+mn-ea"/>
              </a:rPr>
              <a:t>～つながりが持てる安全な地区～</a:t>
            </a:r>
            <a:endParaRPr kumimoji="1" lang="en-US" altLang="ja-JP" sz="4000" dirty="0" smtClean="0">
              <a:solidFill>
                <a:schemeClr val="accent6">
                  <a:lumMod val="75000"/>
                </a:schemeClr>
              </a:solidFill>
              <a:latin typeface="+mn-ea"/>
            </a:endParaRPr>
          </a:p>
        </p:txBody>
      </p:sp>
      <p:sp>
        <p:nvSpPr>
          <p:cNvPr id="11" name="対角する 2 つの角を丸めた四角形 10"/>
          <p:cNvSpPr/>
          <p:nvPr/>
        </p:nvSpPr>
        <p:spPr>
          <a:xfrm>
            <a:off x="323528" y="3279193"/>
            <a:ext cx="4536504" cy="1706799"/>
          </a:xfrm>
          <a:prstGeom prst="round2DiagRect">
            <a:avLst/>
          </a:prstGeom>
          <a:solidFill>
            <a:srgbClr val="FFFFCC"/>
          </a:solidFill>
          <a:ln w="28575">
            <a:solidFill>
              <a:schemeClr val="accent6">
                <a:lumMod val="50000"/>
              </a:schemeClr>
            </a:solidFill>
            <a:prstDash val="lgDash"/>
          </a:ln>
        </p:spPr>
        <p:style>
          <a:lnRef idx="2">
            <a:schemeClr val="accent3"/>
          </a:lnRef>
          <a:fillRef idx="1">
            <a:schemeClr val="lt1"/>
          </a:fillRef>
          <a:effectRef idx="0">
            <a:schemeClr val="accent3"/>
          </a:effectRef>
          <a:fontRef idx="minor">
            <a:schemeClr val="dk1"/>
          </a:fontRef>
        </p:style>
        <p:txBody>
          <a:bodyPr rtlCol="0" anchor="ctr"/>
          <a:lstStyle/>
          <a:p>
            <a:r>
              <a:rPr kumimoji="1" lang="en-US" altLang="ja-JP" sz="2400" dirty="0" smtClean="0">
                <a:solidFill>
                  <a:schemeClr val="tx1"/>
                </a:solidFill>
              </a:rPr>
              <a:t>[ </a:t>
            </a:r>
            <a:r>
              <a:rPr kumimoji="1" lang="ja-JP" altLang="en-US" sz="2400" dirty="0" smtClean="0">
                <a:solidFill>
                  <a:schemeClr val="tx1"/>
                </a:solidFill>
              </a:rPr>
              <a:t>提案</a:t>
            </a:r>
            <a:r>
              <a:rPr kumimoji="1" lang="en-US" altLang="ja-JP" sz="2400" dirty="0" smtClean="0">
                <a:solidFill>
                  <a:schemeClr val="tx1"/>
                </a:solidFill>
              </a:rPr>
              <a:t> ]</a:t>
            </a:r>
            <a:endParaRPr kumimoji="1" lang="en-US" altLang="ja-JP" sz="2800" dirty="0" smtClean="0">
              <a:solidFill>
                <a:schemeClr val="tx1"/>
              </a:solidFill>
            </a:endParaRPr>
          </a:p>
          <a:p>
            <a:pPr marL="285750" indent="-285750">
              <a:buFont typeface="Arial" panose="020B0604020202020204" pitchFamily="34" charset="0"/>
              <a:buChar char="•"/>
            </a:pPr>
            <a:r>
              <a:rPr lang="ja-JP" altLang="en-US" sz="2800" dirty="0">
                <a:solidFill>
                  <a:srgbClr val="FF0000"/>
                </a:solidFill>
              </a:rPr>
              <a:t>主婦のコミュニティ形成</a:t>
            </a:r>
          </a:p>
          <a:p>
            <a:pPr marL="285750" indent="-285750">
              <a:buFont typeface="Arial" panose="020B0604020202020204" pitchFamily="34" charset="0"/>
              <a:buChar char="•"/>
            </a:pPr>
            <a:r>
              <a:rPr kumimoji="1" lang="ja-JP" altLang="en-US" sz="2800" dirty="0" smtClean="0">
                <a:solidFill>
                  <a:srgbClr val="FF0000"/>
                </a:solidFill>
              </a:rPr>
              <a:t>駅前ロータリー整備</a:t>
            </a:r>
            <a:endParaRPr kumimoji="1" lang="en-US" altLang="ja-JP" sz="2800" dirty="0" smtClean="0">
              <a:solidFill>
                <a:srgbClr val="FF0000"/>
              </a:solidFill>
            </a:endParaRPr>
          </a:p>
          <a:p>
            <a:pPr marL="285750" indent="-285750">
              <a:buFont typeface="Arial" panose="020B0604020202020204" pitchFamily="34" charset="0"/>
              <a:buChar char="•"/>
            </a:pPr>
            <a:r>
              <a:rPr lang="ja-JP" altLang="en-US" sz="2800" dirty="0" smtClean="0">
                <a:solidFill>
                  <a:srgbClr val="FF0000"/>
                </a:solidFill>
              </a:rPr>
              <a:t>近隣駐車場の活用</a:t>
            </a:r>
            <a:endParaRPr kumimoji="1" lang="en-US" altLang="ja-JP" sz="2800" dirty="0" smtClean="0">
              <a:solidFill>
                <a:srgbClr val="FF0000"/>
              </a:solidFill>
            </a:endParaRPr>
          </a:p>
        </p:txBody>
      </p:sp>
      <p:grpSp>
        <p:nvGrpSpPr>
          <p:cNvPr id="31" name="グループ化 30"/>
          <p:cNvGrpSpPr/>
          <p:nvPr/>
        </p:nvGrpSpPr>
        <p:grpSpPr>
          <a:xfrm>
            <a:off x="1197614" y="5954283"/>
            <a:ext cx="3230370" cy="859093"/>
            <a:chOff x="2267744" y="5373216"/>
            <a:chExt cx="4824536" cy="1261981"/>
          </a:xfrm>
        </p:grpSpPr>
        <p:pic>
          <p:nvPicPr>
            <p:cNvPr id="32" name="図 3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038316" y="5373216"/>
              <a:ext cx="821716" cy="1258217"/>
            </a:xfrm>
            <a:prstGeom prst="rect">
              <a:avLst/>
            </a:prstGeom>
          </p:spPr>
        </p:pic>
        <p:pic>
          <p:nvPicPr>
            <p:cNvPr id="33" name="図 32"/>
            <p:cNvPicPr>
              <a:picLocks noChangeAspect="1"/>
            </p:cNvPicPr>
            <p:nvPr/>
          </p:nvPicPr>
          <p:blipFill>
            <a:blip r:embed="rId8"/>
            <a:stretch>
              <a:fillRect/>
            </a:stretch>
          </p:blipFill>
          <p:spPr>
            <a:xfrm>
              <a:off x="6031484" y="5373216"/>
              <a:ext cx="1060796" cy="1261981"/>
            </a:xfrm>
            <a:prstGeom prst="rect">
              <a:avLst/>
            </a:prstGeom>
          </p:spPr>
        </p:pic>
        <p:pic>
          <p:nvPicPr>
            <p:cNvPr id="34" name="図 3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924239" y="5445224"/>
              <a:ext cx="1159929" cy="1172452"/>
            </a:xfrm>
            <a:prstGeom prst="rect">
              <a:avLst/>
            </a:prstGeom>
          </p:spPr>
        </p:pic>
        <p:pic>
          <p:nvPicPr>
            <p:cNvPr id="35" name="図 34"/>
            <p:cNvPicPr>
              <a:picLocks noChangeAspect="1"/>
            </p:cNvPicPr>
            <p:nvPr/>
          </p:nvPicPr>
          <p:blipFill>
            <a:blip r:embed="rId10"/>
            <a:stretch>
              <a:fillRect/>
            </a:stretch>
          </p:blipFill>
          <p:spPr>
            <a:xfrm>
              <a:off x="2267744" y="5445224"/>
              <a:ext cx="1640127" cy="1101399"/>
            </a:xfrm>
            <a:prstGeom prst="rect">
              <a:avLst/>
            </a:prstGeom>
          </p:spPr>
        </p:pic>
      </p:grpSp>
      <p:grpSp>
        <p:nvGrpSpPr>
          <p:cNvPr id="22" name="グループ化 21"/>
          <p:cNvGrpSpPr/>
          <p:nvPr/>
        </p:nvGrpSpPr>
        <p:grpSpPr>
          <a:xfrm>
            <a:off x="1907704" y="5035011"/>
            <a:ext cx="1656184" cy="698244"/>
            <a:chOff x="4427984" y="3481163"/>
            <a:chExt cx="2304256" cy="1318190"/>
          </a:xfrm>
        </p:grpSpPr>
        <p:sp>
          <p:nvSpPr>
            <p:cNvPr id="23" name="円形吹き出し 22"/>
            <p:cNvSpPr/>
            <p:nvPr/>
          </p:nvSpPr>
          <p:spPr>
            <a:xfrm>
              <a:off x="4427984" y="3481163"/>
              <a:ext cx="2304256" cy="1318190"/>
            </a:xfrm>
            <a:prstGeom prst="wedgeEllipseCallout">
              <a:avLst>
                <a:gd name="adj1" fmla="val 1769"/>
                <a:gd name="adj2" fmla="val 72803"/>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dirty="0"/>
            </a:p>
          </p:txBody>
        </p:sp>
        <p:sp>
          <p:nvSpPr>
            <p:cNvPr id="24" name="テキスト ボックス 23"/>
            <p:cNvSpPr txBox="1"/>
            <p:nvPr/>
          </p:nvSpPr>
          <p:spPr>
            <a:xfrm>
              <a:off x="4928607" y="3840095"/>
              <a:ext cx="1491680" cy="553886"/>
            </a:xfrm>
            <a:prstGeom prst="rect">
              <a:avLst/>
            </a:prstGeom>
            <a:noFill/>
          </p:spPr>
          <p:txBody>
            <a:bodyPr wrap="square" rtlCol="0">
              <a:spAutoFit/>
            </a:bodyPr>
            <a:lstStyle/>
            <a:p>
              <a:r>
                <a:rPr kumimoji="1" lang="ja-JP" altLang="en-US" sz="2000" dirty="0" smtClean="0"/>
                <a:t>利便性</a:t>
              </a:r>
              <a:endParaRPr kumimoji="1" lang="ja-JP" altLang="en-US" sz="1400" dirty="0"/>
            </a:p>
          </p:txBody>
        </p:sp>
      </p:grpSp>
      <p:grpSp>
        <p:nvGrpSpPr>
          <p:cNvPr id="25" name="グループ化 24"/>
          <p:cNvGrpSpPr/>
          <p:nvPr/>
        </p:nvGrpSpPr>
        <p:grpSpPr>
          <a:xfrm>
            <a:off x="5526005" y="5193247"/>
            <a:ext cx="1566275" cy="1476113"/>
            <a:chOff x="3118350" y="5100980"/>
            <a:chExt cx="1566275" cy="1476113"/>
          </a:xfrm>
        </p:grpSpPr>
        <p:sp>
          <p:nvSpPr>
            <p:cNvPr id="26" name="円/楕円 25"/>
            <p:cNvSpPr/>
            <p:nvPr/>
          </p:nvSpPr>
          <p:spPr>
            <a:xfrm>
              <a:off x="3118350" y="5100980"/>
              <a:ext cx="1520243" cy="1476113"/>
            </a:xfrm>
            <a:prstGeom prst="ellipse">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dirty="0" smtClean="0"/>
            </a:p>
          </p:txBody>
        </p:sp>
        <p:sp>
          <p:nvSpPr>
            <p:cNvPr id="27" name="テキスト ボックス 26"/>
            <p:cNvSpPr txBox="1"/>
            <p:nvPr/>
          </p:nvSpPr>
          <p:spPr>
            <a:xfrm>
              <a:off x="3262328" y="5602826"/>
              <a:ext cx="1422297" cy="523220"/>
            </a:xfrm>
            <a:prstGeom prst="rect">
              <a:avLst/>
            </a:prstGeom>
            <a:noFill/>
          </p:spPr>
          <p:txBody>
            <a:bodyPr wrap="square" rtlCol="0">
              <a:spAutoFit/>
            </a:bodyPr>
            <a:lstStyle/>
            <a:p>
              <a:r>
                <a:rPr lang="ja-JP" altLang="en-US" sz="2800" dirty="0">
                  <a:solidFill>
                    <a:schemeClr val="bg1"/>
                  </a:solidFill>
                </a:rPr>
                <a:t>荒川沖</a:t>
              </a:r>
              <a:endParaRPr kumimoji="1" lang="ja-JP" altLang="en-US" dirty="0">
                <a:solidFill>
                  <a:schemeClr val="bg1"/>
                </a:solidFill>
              </a:endParaRPr>
            </a:p>
          </p:txBody>
        </p:sp>
      </p:grpSp>
      <p:grpSp>
        <p:nvGrpSpPr>
          <p:cNvPr id="28" name="グループ化 27"/>
          <p:cNvGrpSpPr/>
          <p:nvPr/>
        </p:nvGrpSpPr>
        <p:grpSpPr>
          <a:xfrm>
            <a:off x="120529" y="5099632"/>
            <a:ext cx="1787175" cy="849647"/>
            <a:chOff x="-22152" y="4356381"/>
            <a:chExt cx="2387826" cy="1338012"/>
          </a:xfrm>
        </p:grpSpPr>
        <p:sp>
          <p:nvSpPr>
            <p:cNvPr id="29" name="円形吹き出し 28"/>
            <p:cNvSpPr/>
            <p:nvPr/>
          </p:nvSpPr>
          <p:spPr>
            <a:xfrm>
              <a:off x="-22152" y="4356381"/>
              <a:ext cx="2304256" cy="1338012"/>
            </a:xfrm>
            <a:prstGeom prst="wedgeEllipseCallout">
              <a:avLst>
                <a:gd name="adj1" fmla="val 36918"/>
                <a:gd name="adj2" fmla="val 54857"/>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400" dirty="0"/>
            </a:p>
          </p:txBody>
        </p:sp>
        <p:sp>
          <p:nvSpPr>
            <p:cNvPr id="30" name="テキスト ボックス 29"/>
            <p:cNvSpPr txBox="1"/>
            <p:nvPr/>
          </p:nvSpPr>
          <p:spPr>
            <a:xfrm>
              <a:off x="-10590" y="4763777"/>
              <a:ext cx="2376264" cy="400110"/>
            </a:xfrm>
            <a:prstGeom prst="rect">
              <a:avLst/>
            </a:prstGeom>
            <a:noFill/>
          </p:spPr>
          <p:txBody>
            <a:bodyPr wrap="square" rtlCol="0">
              <a:spAutoFit/>
            </a:bodyPr>
            <a:lstStyle/>
            <a:p>
              <a:r>
                <a:rPr kumimoji="1" lang="ja-JP" altLang="en-US" sz="2000" dirty="0" smtClean="0"/>
                <a:t>人のつながり</a:t>
              </a:r>
              <a:endParaRPr kumimoji="1" lang="ja-JP" altLang="en-US" sz="1400" dirty="0"/>
            </a:p>
          </p:txBody>
        </p:sp>
      </p:grpSp>
      <p:grpSp>
        <p:nvGrpSpPr>
          <p:cNvPr id="36" name="グループ化 35"/>
          <p:cNvGrpSpPr/>
          <p:nvPr/>
        </p:nvGrpSpPr>
        <p:grpSpPr>
          <a:xfrm>
            <a:off x="3635896" y="5104472"/>
            <a:ext cx="1584176" cy="772799"/>
            <a:chOff x="2699792" y="3603156"/>
            <a:chExt cx="2304256" cy="1338012"/>
          </a:xfrm>
        </p:grpSpPr>
        <p:sp>
          <p:nvSpPr>
            <p:cNvPr id="37" name="円形吹き出し 36"/>
            <p:cNvSpPr/>
            <p:nvPr/>
          </p:nvSpPr>
          <p:spPr>
            <a:xfrm>
              <a:off x="2699792" y="3603156"/>
              <a:ext cx="2304256" cy="1338012"/>
            </a:xfrm>
            <a:prstGeom prst="wedgeEllipseCallout">
              <a:avLst>
                <a:gd name="adj1" fmla="val -38567"/>
                <a:gd name="adj2" fmla="val 51325"/>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400" dirty="0"/>
            </a:p>
          </p:txBody>
        </p:sp>
        <p:sp>
          <p:nvSpPr>
            <p:cNvPr id="38" name="テキスト ボックス 37"/>
            <p:cNvSpPr txBox="1"/>
            <p:nvPr/>
          </p:nvSpPr>
          <p:spPr>
            <a:xfrm>
              <a:off x="2910560" y="4010552"/>
              <a:ext cx="2024946" cy="400110"/>
            </a:xfrm>
            <a:prstGeom prst="rect">
              <a:avLst/>
            </a:prstGeom>
            <a:noFill/>
          </p:spPr>
          <p:txBody>
            <a:bodyPr wrap="square" rtlCol="0">
              <a:spAutoFit/>
            </a:bodyPr>
            <a:lstStyle/>
            <a:p>
              <a:r>
                <a:rPr kumimoji="1" lang="ja-JP" altLang="en-US" sz="2000" dirty="0" smtClean="0"/>
                <a:t>安全・安心</a:t>
              </a:r>
              <a:endParaRPr kumimoji="1" lang="ja-JP" altLang="en-US" sz="1400" dirty="0"/>
            </a:p>
          </p:txBody>
        </p:sp>
      </p:grpSp>
      <p:grpSp>
        <p:nvGrpSpPr>
          <p:cNvPr id="5" name="グループ化 4"/>
          <p:cNvGrpSpPr/>
          <p:nvPr/>
        </p:nvGrpSpPr>
        <p:grpSpPr>
          <a:xfrm>
            <a:off x="323528" y="1844824"/>
            <a:ext cx="3255814" cy="1296144"/>
            <a:chOff x="108839" y="1844824"/>
            <a:chExt cx="3527058" cy="1296144"/>
          </a:xfrm>
        </p:grpSpPr>
        <p:sp>
          <p:nvSpPr>
            <p:cNvPr id="12" name="正方形/長方形 11"/>
            <p:cNvSpPr/>
            <p:nvPr/>
          </p:nvSpPr>
          <p:spPr>
            <a:xfrm>
              <a:off x="179513" y="1904638"/>
              <a:ext cx="3456384" cy="12363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2400" dirty="0" smtClean="0">
                  <a:solidFill>
                    <a:srgbClr val="821F00"/>
                  </a:solidFill>
                </a:rPr>
                <a:t>[ </a:t>
              </a:r>
              <a:r>
                <a:rPr kumimoji="1" lang="ja-JP" altLang="en-US" sz="2400" dirty="0" smtClean="0">
                  <a:solidFill>
                    <a:srgbClr val="821F00"/>
                  </a:solidFill>
                </a:rPr>
                <a:t>背景 </a:t>
              </a:r>
              <a:r>
                <a:rPr kumimoji="1" lang="en-US" altLang="ja-JP" sz="2400" dirty="0" smtClean="0">
                  <a:solidFill>
                    <a:srgbClr val="821F00"/>
                  </a:solidFill>
                </a:rPr>
                <a:t>]</a:t>
              </a:r>
              <a:endParaRPr lang="en-US" altLang="ja-JP" sz="2400" dirty="0" smtClean="0">
                <a:solidFill>
                  <a:srgbClr val="821F00"/>
                </a:solidFill>
              </a:endParaRPr>
            </a:p>
            <a:p>
              <a:pPr marL="285750" indent="-285750">
                <a:buFont typeface="Arial" panose="020B0604020202020204" pitchFamily="34" charset="0"/>
                <a:buChar char="•"/>
              </a:pPr>
              <a:r>
                <a:rPr kumimoji="1" lang="ja-JP" altLang="en-US" sz="2400" dirty="0" smtClean="0">
                  <a:solidFill>
                    <a:srgbClr val="821F00"/>
                  </a:solidFill>
                </a:rPr>
                <a:t>県外通勤者が多い</a:t>
              </a:r>
              <a:endParaRPr kumimoji="1" lang="en-US" altLang="ja-JP" sz="2400" dirty="0" smtClean="0">
                <a:solidFill>
                  <a:srgbClr val="821F00"/>
                </a:solidFill>
              </a:endParaRPr>
            </a:p>
            <a:p>
              <a:pPr marL="285750" indent="-285750">
                <a:buFont typeface="Arial" panose="020B0604020202020204" pitchFamily="34" charset="0"/>
                <a:buChar char="•"/>
              </a:pPr>
              <a:r>
                <a:rPr kumimoji="1" lang="ja-JP" altLang="en-US" sz="2400" dirty="0" smtClean="0">
                  <a:solidFill>
                    <a:srgbClr val="821F00"/>
                  </a:solidFill>
                </a:rPr>
                <a:t>主婦が多い</a:t>
              </a:r>
              <a:endParaRPr kumimoji="1" lang="en-US" altLang="ja-JP" sz="2400" dirty="0" smtClean="0">
                <a:solidFill>
                  <a:srgbClr val="821F00"/>
                </a:solidFill>
              </a:endParaRPr>
            </a:p>
          </p:txBody>
        </p:sp>
        <p:sp>
          <p:nvSpPr>
            <p:cNvPr id="2" name="角丸四角形 1"/>
            <p:cNvSpPr/>
            <p:nvPr/>
          </p:nvSpPr>
          <p:spPr>
            <a:xfrm>
              <a:off x="108839" y="1844824"/>
              <a:ext cx="3455049" cy="1296144"/>
            </a:xfrm>
            <a:prstGeom prst="roundRect">
              <a:avLst/>
            </a:prstGeom>
            <a:noFill/>
            <a:ln>
              <a:solidFill>
                <a:srgbClr val="821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9" name="曲折矢印 38"/>
          <p:cNvSpPr/>
          <p:nvPr/>
        </p:nvSpPr>
        <p:spPr>
          <a:xfrm rot="5400000">
            <a:off x="3671232" y="2420221"/>
            <a:ext cx="684076" cy="685411"/>
          </a:xfrm>
          <a:prstGeom prst="bentArrow">
            <a:avLst/>
          </a:prstGeom>
          <a:noFill/>
          <a:ln>
            <a:solidFill>
              <a:srgbClr val="821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6" name="スライド番号プレースホルダー 5"/>
          <p:cNvSpPr>
            <a:spLocks noGrp="1"/>
          </p:cNvSpPr>
          <p:nvPr>
            <p:ph type="sldNum" sz="quarter" idx="12"/>
          </p:nvPr>
        </p:nvSpPr>
        <p:spPr/>
        <p:txBody>
          <a:bodyPr/>
          <a:lstStyle/>
          <a:p>
            <a:fld id="{82F50B77-D61C-4CB8-9631-C68539A3EE92}" type="slidenum">
              <a:rPr kumimoji="1" lang="ja-JP" altLang="en-US" smtClean="0"/>
              <a:pPr/>
              <a:t>24</a:t>
            </a:fld>
            <a:endParaRPr kumimoji="1" lang="ja-JP" altLang="en-US"/>
          </a:p>
        </p:txBody>
      </p:sp>
    </p:spTree>
    <p:extLst>
      <p:ext uri="{BB962C8B-B14F-4D97-AF65-F5344CB8AC3E}">
        <p14:creationId xmlns:p14="http://schemas.microsoft.com/office/powerpoint/2010/main" val="429193541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a:xfrm>
            <a:off x="323528" y="947861"/>
            <a:ext cx="8229600" cy="5145435"/>
          </a:xfrm>
        </p:spPr>
        <p:txBody>
          <a:bodyPr/>
          <a:lstStyle/>
          <a:p>
            <a:pPr marL="0" indent="0">
              <a:buNone/>
            </a:pPr>
            <a:r>
              <a:rPr lang="ja-JP" altLang="en-US" dirty="0" smtClean="0"/>
              <a:t>＜</a:t>
            </a:r>
            <a:r>
              <a:rPr lang="ja-JP" altLang="en-US" dirty="0"/>
              <a:t>背景</a:t>
            </a:r>
            <a:r>
              <a:rPr lang="ja-JP" altLang="en-US" dirty="0" smtClean="0"/>
              <a:t>＞</a:t>
            </a:r>
            <a:endParaRPr lang="en-US" altLang="ja-JP" dirty="0" smtClean="0"/>
          </a:p>
          <a:p>
            <a:endParaRPr kumimoji="1" lang="en-US" altLang="ja-JP" dirty="0"/>
          </a:p>
          <a:p>
            <a:endParaRPr lang="en-US" altLang="ja-JP" dirty="0" smtClean="0"/>
          </a:p>
          <a:p>
            <a:pPr marL="0" indent="0">
              <a:buNone/>
            </a:pPr>
            <a:endParaRPr lang="en-US" altLang="ja-JP" dirty="0" smtClean="0"/>
          </a:p>
          <a:p>
            <a:pPr marL="0" indent="0">
              <a:buNone/>
            </a:pPr>
            <a:endParaRPr lang="en-US" altLang="ja-JP" sz="1600" dirty="0" smtClean="0"/>
          </a:p>
          <a:p>
            <a:pPr marL="0" indent="0">
              <a:spcBef>
                <a:spcPts val="0"/>
              </a:spcBef>
              <a:buNone/>
            </a:pPr>
            <a:r>
              <a:rPr kumimoji="1" lang="ja-JP" altLang="en-US" dirty="0" smtClean="0"/>
              <a:t>＜ヒアリング＞</a:t>
            </a:r>
            <a:endParaRPr kumimoji="1" lang="en-US" altLang="ja-JP" dirty="0" smtClean="0"/>
          </a:p>
          <a:p>
            <a:pPr marL="0" indent="0">
              <a:spcBef>
                <a:spcPts val="0"/>
              </a:spcBef>
              <a:buNone/>
            </a:pPr>
            <a:r>
              <a:rPr kumimoji="1" lang="ja-JP" altLang="en-US" dirty="0" smtClean="0"/>
              <a:t>　　　　　　</a:t>
            </a:r>
            <a:r>
              <a:rPr kumimoji="1" lang="en-US" altLang="ja-JP" sz="2000" dirty="0" smtClean="0"/>
              <a:t>2014</a:t>
            </a:r>
            <a:r>
              <a:rPr kumimoji="1" lang="ja-JP" altLang="en-US" sz="2000" dirty="0" smtClean="0"/>
              <a:t>年</a:t>
            </a:r>
            <a:r>
              <a:rPr kumimoji="1" lang="en-US" altLang="ja-JP" sz="2000" dirty="0" smtClean="0"/>
              <a:t>1</a:t>
            </a:r>
            <a:r>
              <a:rPr kumimoji="1" lang="ja-JP" altLang="en-US" sz="2000" dirty="0" smtClean="0"/>
              <a:t>月</a:t>
            </a:r>
            <a:r>
              <a:rPr kumimoji="1" lang="en-US" altLang="ja-JP" sz="2000" dirty="0" smtClean="0"/>
              <a:t>10</a:t>
            </a:r>
            <a:r>
              <a:rPr kumimoji="1" lang="ja-JP" altLang="en-US" sz="2000" dirty="0" smtClean="0"/>
              <a:t>日　さんぱる</a:t>
            </a:r>
            <a:endParaRPr kumimoji="1" lang="ja-JP" altLang="en-US" sz="2400" dirty="0"/>
          </a:p>
        </p:txBody>
      </p:sp>
      <p:sp>
        <p:nvSpPr>
          <p:cNvPr id="4" name="角丸四角形 3"/>
          <p:cNvSpPr/>
          <p:nvPr/>
        </p:nvSpPr>
        <p:spPr>
          <a:xfrm>
            <a:off x="179512" y="116632"/>
            <a:ext cx="3312368" cy="720080"/>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dirty="0"/>
              <a:t>荒川沖</a:t>
            </a:r>
            <a:endParaRPr kumimoji="1" lang="ja-JP" altLang="en-US" dirty="0"/>
          </a:p>
        </p:txBody>
      </p:sp>
      <p:graphicFrame>
        <p:nvGraphicFramePr>
          <p:cNvPr id="11" name="表 10"/>
          <p:cNvGraphicFramePr>
            <a:graphicFrameLocks noGrp="1"/>
          </p:cNvGraphicFramePr>
          <p:nvPr>
            <p:extLst>
              <p:ext uri="{D42A27DB-BD31-4B8C-83A1-F6EECF244321}">
                <p14:modId xmlns:p14="http://schemas.microsoft.com/office/powerpoint/2010/main" val="795226804"/>
              </p:ext>
            </p:extLst>
          </p:nvPr>
        </p:nvGraphicFramePr>
        <p:xfrm>
          <a:off x="899593" y="1542544"/>
          <a:ext cx="6480719" cy="1742440"/>
        </p:xfrm>
        <a:graphic>
          <a:graphicData uri="http://schemas.openxmlformats.org/drawingml/2006/table">
            <a:tbl>
              <a:tblPr firstRow="1" bandRow="1">
                <a:tableStyleId>{5940675A-B579-460E-94D1-54222C63F5DA}</a:tableStyleId>
              </a:tblPr>
              <a:tblGrid>
                <a:gridCol w="1800199"/>
                <a:gridCol w="2304256"/>
                <a:gridCol w="2376264"/>
              </a:tblGrid>
              <a:tr h="370840">
                <a:tc>
                  <a:txBody>
                    <a:bodyPr/>
                    <a:lstStyle/>
                    <a:p>
                      <a:r>
                        <a:rPr kumimoji="1" lang="ja-JP" altLang="en-US" sz="1800" dirty="0" smtClean="0"/>
                        <a:t>地域</a:t>
                      </a:r>
                      <a:endParaRPr kumimoji="1" lang="ja-JP" altLang="en-US" sz="2400" dirty="0"/>
                    </a:p>
                  </a:txBody>
                  <a:tcPr>
                    <a:solidFill>
                      <a:schemeClr val="accent6">
                        <a:lumMod val="40000"/>
                        <a:lumOff val="60000"/>
                      </a:schemeClr>
                    </a:solidFill>
                  </a:tcPr>
                </a:tc>
                <a:tc>
                  <a:txBody>
                    <a:bodyPr/>
                    <a:lstStyle/>
                    <a:p>
                      <a:r>
                        <a:rPr kumimoji="1" lang="ja-JP" altLang="en-US" sz="1800" dirty="0" smtClean="0"/>
                        <a:t>県外通勤者率</a:t>
                      </a:r>
                      <a:endParaRPr kumimoji="1" lang="ja-JP" altLang="en-US" sz="1800" dirty="0"/>
                    </a:p>
                  </a:txBody>
                  <a:tcPr>
                    <a:solidFill>
                      <a:schemeClr val="accent6">
                        <a:lumMod val="40000"/>
                        <a:lumOff val="60000"/>
                      </a:schemeClr>
                    </a:solidFill>
                  </a:tcPr>
                </a:tc>
                <a:tc>
                  <a:txBody>
                    <a:bodyPr/>
                    <a:lstStyle/>
                    <a:p>
                      <a:r>
                        <a:rPr kumimoji="1" lang="ja-JP" altLang="en-US" sz="1800" dirty="0" smtClean="0"/>
                        <a:t>若者世代の主婦率</a:t>
                      </a:r>
                      <a:endParaRPr kumimoji="1" lang="ja-JP" altLang="en-US" sz="2400" dirty="0"/>
                    </a:p>
                  </a:txBody>
                  <a:tcPr>
                    <a:solidFill>
                      <a:schemeClr val="accent6">
                        <a:lumMod val="40000"/>
                        <a:lumOff val="60000"/>
                      </a:schemeClr>
                    </a:solidFill>
                  </a:tcPr>
                </a:tc>
              </a:tr>
              <a:tr h="370840">
                <a:tc>
                  <a:txBody>
                    <a:bodyPr/>
                    <a:lstStyle/>
                    <a:p>
                      <a:r>
                        <a:rPr kumimoji="1" lang="ja-JP" altLang="en-US" sz="2400" dirty="0" smtClean="0"/>
                        <a:t>荒川沖駅</a:t>
                      </a:r>
                      <a:endParaRPr kumimoji="1" lang="ja-JP" altLang="en-US" sz="2400" dirty="0"/>
                    </a:p>
                  </a:txBody>
                  <a:tcPr/>
                </a:tc>
                <a:tc>
                  <a:txBody>
                    <a:bodyPr/>
                    <a:lstStyle/>
                    <a:p>
                      <a:r>
                        <a:rPr kumimoji="1" lang="ja-JP" altLang="en-US" sz="2400" dirty="0" smtClean="0"/>
                        <a:t>２２．３％</a:t>
                      </a:r>
                      <a:endParaRPr kumimoji="1" lang="ja-JP" altLang="en-US" sz="2400" dirty="0"/>
                    </a:p>
                  </a:txBody>
                  <a:tcPr/>
                </a:tc>
                <a:tc>
                  <a:txBody>
                    <a:bodyPr/>
                    <a:lstStyle/>
                    <a:p>
                      <a:r>
                        <a:rPr kumimoji="1" lang="ja-JP" altLang="en-US" sz="2400" dirty="0" smtClean="0"/>
                        <a:t>３０．６％</a:t>
                      </a:r>
                      <a:endParaRPr kumimoji="1" lang="ja-JP" altLang="en-US" sz="2400" dirty="0"/>
                    </a:p>
                  </a:txBody>
                  <a:tcPr/>
                </a:tc>
              </a:tr>
              <a:tr h="370840">
                <a:tc>
                  <a:txBody>
                    <a:bodyPr/>
                    <a:lstStyle/>
                    <a:p>
                      <a:r>
                        <a:rPr kumimoji="1" lang="ja-JP" altLang="en-US" sz="2400" dirty="0" smtClean="0"/>
                        <a:t>土浦駅</a:t>
                      </a:r>
                      <a:endParaRPr kumimoji="1" lang="ja-JP" altLang="en-US" sz="2400" dirty="0"/>
                    </a:p>
                  </a:txBody>
                  <a:tcPr/>
                </a:tc>
                <a:tc>
                  <a:txBody>
                    <a:bodyPr/>
                    <a:lstStyle/>
                    <a:p>
                      <a:r>
                        <a:rPr kumimoji="1" lang="ja-JP" altLang="en-US" sz="2400" dirty="0" smtClean="0"/>
                        <a:t>２２％</a:t>
                      </a:r>
                      <a:endParaRPr kumimoji="1" lang="ja-JP" altLang="en-US" sz="2400" dirty="0"/>
                    </a:p>
                  </a:txBody>
                  <a:tcPr/>
                </a:tc>
                <a:tc>
                  <a:txBody>
                    <a:bodyPr/>
                    <a:lstStyle/>
                    <a:p>
                      <a:r>
                        <a:rPr kumimoji="1" lang="ja-JP" altLang="en-US" sz="2400" dirty="0" smtClean="0"/>
                        <a:t>２０．８％</a:t>
                      </a:r>
                      <a:endParaRPr kumimoji="1" lang="ja-JP" altLang="en-US" sz="2400" dirty="0"/>
                    </a:p>
                  </a:txBody>
                  <a:tcPr/>
                </a:tc>
              </a:tr>
              <a:tr h="370840">
                <a:tc>
                  <a:txBody>
                    <a:bodyPr/>
                    <a:lstStyle/>
                    <a:p>
                      <a:r>
                        <a:rPr kumimoji="1" lang="ja-JP" altLang="en-US" sz="2400" dirty="0" smtClean="0"/>
                        <a:t>神立駅</a:t>
                      </a:r>
                      <a:endParaRPr kumimoji="1" lang="ja-JP" altLang="en-US" sz="2400" dirty="0"/>
                    </a:p>
                  </a:txBody>
                  <a:tcPr/>
                </a:tc>
                <a:tc>
                  <a:txBody>
                    <a:bodyPr/>
                    <a:lstStyle/>
                    <a:p>
                      <a:r>
                        <a:rPr kumimoji="1" lang="ja-JP" altLang="en-US" sz="2400" dirty="0" smtClean="0"/>
                        <a:t>７％</a:t>
                      </a:r>
                      <a:endParaRPr kumimoji="1" lang="ja-JP" altLang="en-US" sz="2400" dirty="0"/>
                    </a:p>
                  </a:txBody>
                  <a:tcPr/>
                </a:tc>
                <a:tc>
                  <a:txBody>
                    <a:bodyPr/>
                    <a:lstStyle/>
                    <a:p>
                      <a:r>
                        <a:rPr kumimoji="1" lang="ja-JP" altLang="en-US" sz="2400" dirty="0" smtClean="0"/>
                        <a:t>１８％</a:t>
                      </a:r>
                      <a:endParaRPr kumimoji="1" lang="ja-JP" altLang="en-US" sz="2400" dirty="0"/>
                    </a:p>
                  </a:txBody>
                  <a:tcPr/>
                </a:tc>
              </a:tr>
            </a:tbl>
          </a:graphicData>
        </a:graphic>
      </p:graphicFrame>
      <p:sp>
        <p:nvSpPr>
          <p:cNvPr id="12" name="フレーム 11"/>
          <p:cNvSpPr/>
          <p:nvPr/>
        </p:nvSpPr>
        <p:spPr>
          <a:xfrm>
            <a:off x="866630" y="1916832"/>
            <a:ext cx="6513682" cy="504056"/>
          </a:xfrm>
          <a:prstGeom prst="frame">
            <a:avLst>
              <a:gd name="adj1" fmla="val 4725"/>
            </a:avLst>
          </a:prstGeom>
          <a:solidFill>
            <a:srgbClr val="C00000"/>
          </a:solidFill>
          <a:ln>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3" name="テキスト ボックス 12"/>
          <p:cNvSpPr txBox="1"/>
          <p:nvPr/>
        </p:nvSpPr>
        <p:spPr>
          <a:xfrm>
            <a:off x="2771800" y="3284984"/>
            <a:ext cx="5688632" cy="307777"/>
          </a:xfrm>
          <a:prstGeom prst="rect">
            <a:avLst/>
          </a:prstGeom>
          <a:noFill/>
        </p:spPr>
        <p:txBody>
          <a:bodyPr wrap="square" rtlCol="0">
            <a:spAutoFit/>
          </a:bodyPr>
          <a:lstStyle/>
          <a:p>
            <a:r>
              <a:rPr kumimoji="1" lang="ja-JP" altLang="en-US" sz="1400" dirty="0" smtClean="0"/>
              <a:t>（マスタープラン策定実習土地利用交通モデル資料より作成）</a:t>
            </a:r>
            <a:endParaRPr kumimoji="1" lang="ja-JP" altLang="en-US" sz="1400" dirty="0"/>
          </a:p>
        </p:txBody>
      </p:sp>
      <p:grpSp>
        <p:nvGrpSpPr>
          <p:cNvPr id="3" name="グループ化 2"/>
          <p:cNvGrpSpPr/>
          <p:nvPr/>
        </p:nvGrpSpPr>
        <p:grpSpPr>
          <a:xfrm>
            <a:off x="866630" y="4005064"/>
            <a:ext cx="6801714" cy="1512168"/>
            <a:chOff x="866630" y="4005064"/>
            <a:chExt cx="6801714" cy="1512168"/>
          </a:xfrm>
        </p:grpSpPr>
        <p:pic>
          <p:nvPicPr>
            <p:cNvPr id="14" name="図 13"/>
            <p:cNvPicPr>
              <a:picLocks noChangeAspect="1"/>
            </p:cNvPicPr>
            <p:nvPr/>
          </p:nvPicPr>
          <p:blipFill>
            <a:blip r:embed="rId3" cstate="print"/>
            <a:stretch>
              <a:fillRect/>
            </a:stretch>
          </p:blipFill>
          <p:spPr>
            <a:xfrm>
              <a:off x="866630" y="4005064"/>
              <a:ext cx="969065" cy="1512168"/>
            </a:xfrm>
            <a:prstGeom prst="rect">
              <a:avLst/>
            </a:prstGeom>
          </p:spPr>
        </p:pic>
        <p:sp>
          <p:nvSpPr>
            <p:cNvPr id="15" name="角丸四角形吹き出し 14"/>
            <p:cNvSpPr/>
            <p:nvPr/>
          </p:nvSpPr>
          <p:spPr>
            <a:xfrm>
              <a:off x="2339752" y="4509120"/>
              <a:ext cx="5328592" cy="936104"/>
            </a:xfrm>
            <a:prstGeom prst="wedgeRoundRectCallout">
              <a:avLst>
                <a:gd name="adj1" fmla="val -58175"/>
                <a:gd name="adj2" fmla="val -30203"/>
                <a:gd name="adj3" fmla="val 16667"/>
              </a:avLst>
            </a:prstGeom>
            <a:ln w="19050">
              <a:solidFill>
                <a:schemeClr val="accent6">
                  <a:lumMod val="75000"/>
                </a:schemeClr>
              </a:solidFill>
              <a:prstDash val="lgDash"/>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400" dirty="0" smtClean="0"/>
                <a:t>「夕方に駅前が混雑する。」</a:t>
              </a:r>
              <a:endParaRPr lang="en-US" altLang="ja-JP" sz="2400" dirty="0" smtClean="0"/>
            </a:p>
            <a:p>
              <a:r>
                <a:rPr lang="ja-JP" altLang="en-US" sz="2400" dirty="0"/>
                <a:t>「子供と一緒にいける場所が少ない。</a:t>
              </a:r>
              <a:r>
                <a:rPr lang="ja-JP" altLang="en-US" sz="2400" dirty="0" smtClean="0"/>
                <a:t>」</a:t>
              </a:r>
              <a:endParaRPr lang="en-US" altLang="ja-JP" sz="2400" dirty="0"/>
            </a:p>
          </p:txBody>
        </p:sp>
      </p:grpSp>
      <p:sp>
        <p:nvSpPr>
          <p:cNvPr id="16" name="角丸四角形 15"/>
          <p:cNvSpPr/>
          <p:nvPr/>
        </p:nvSpPr>
        <p:spPr>
          <a:xfrm>
            <a:off x="4716016" y="5596731"/>
            <a:ext cx="4176464" cy="1124744"/>
          </a:xfrm>
          <a:prstGeom prst="roundRect">
            <a:avLst/>
          </a:prstGeom>
          <a:solidFill>
            <a:srgbClr val="FFFF99"/>
          </a:solidFill>
          <a:ln w="12700">
            <a:solidFill>
              <a:schemeClr val="accent2">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800" dirty="0" smtClean="0">
                <a:solidFill>
                  <a:srgbClr val="FF0000"/>
                </a:solidFill>
                <a:latin typeface="+mn-ea"/>
              </a:rPr>
              <a:t>駅前ロータリー整備</a:t>
            </a:r>
            <a:endParaRPr lang="en-US" altLang="ja-JP" sz="2800" dirty="0" smtClean="0">
              <a:solidFill>
                <a:srgbClr val="FF0000"/>
              </a:solidFill>
              <a:latin typeface="+mn-ea"/>
            </a:endParaRPr>
          </a:p>
          <a:p>
            <a:pPr algn="ctr"/>
            <a:r>
              <a:rPr lang="ja-JP" altLang="en-US" sz="2800" dirty="0" smtClean="0">
                <a:solidFill>
                  <a:srgbClr val="FF0000"/>
                </a:solidFill>
                <a:latin typeface="+mn-ea"/>
              </a:rPr>
              <a:t>近隣駐車場の活用</a:t>
            </a:r>
            <a:endParaRPr lang="en-US" altLang="ja-JP" sz="1200" dirty="0">
              <a:solidFill>
                <a:srgbClr val="FF0000"/>
              </a:solidFill>
              <a:latin typeface="+mn-ea"/>
            </a:endParaRPr>
          </a:p>
        </p:txBody>
      </p:sp>
      <p:sp>
        <p:nvSpPr>
          <p:cNvPr id="17" name="角丸四角形 16"/>
          <p:cNvSpPr/>
          <p:nvPr/>
        </p:nvSpPr>
        <p:spPr>
          <a:xfrm>
            <a:off x="346348" y="5828779"/>
            <a:ext cx="4248472" cy="792088"/>
          </a:xfrm>
          <a:prstGeom prst="roundRect">
            <a:avLst/>
          </a:prstGeom>
          <a:solidFill>
            <a:srgbClr val="FFFF99"/>
          </a:solidFill>
          <a:ln w="12700">
            <a:solidFill>
              <a:schemeClr val="accent2">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800" dirty="0" smtClean="0">
                <a:solidFill>
                  <a:srgbClr val="FF0000"/>
                </a:solidFill>
                <a:latin typeface="+mn-ea"/>
              </a:rPr>
              <a:t>主婦のコミュニティ形成</a:t>
            </a:r>
            <a:endParaRPr lang="en-US" altLang="ja-JP" sz="1600" dirty="0">
              <a:solidFill>
                <a:srgbClr val="FF0000"/>
              </a:solidFill>
              <a:latin typeface="+mn-ea"/>
            </a:endParaRPr>
          </a:p>
        </p:txBody>
      </p:sp>
      <p:sp>
        <p:nvSpPr>
          <p:cNvPr id="18" name="雲形吹き出し 17"/>
          <p:cNvSpPr/>
          <p:nvPr/>
        </p:nvSpPr>
        <p:spPr>
          <a:xfrm>
            <a:off x="3790925" y="94320"/>
            <a:ext cx="4644008" cy="1462472"/>
          </a:xfrm>
          <a:prstGeom prst="cloudCallout">
            <a:avLst>
              <a:gd name="adj1" fmla="val -45717"/>
              <a:gd name="adj2" fmla="val 72738"/>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800" dirty="0" smtClean="0"/>
              <a:t>県外通勤者が多い</a:t>
            </a:r>
            <a:endParaRPr kumimoji="1" lang="en-US" altLang="ja-JP" sz="2800" dirty="0" smtClean="0"/>
          </a:p>
          <a:p>
            <a:pPr algn="ctr"/>
            <a:r>
              <a:rPr lang="ja-JP" altLang="en-US" sz="2800" dirty="0"/>
              <a:t>専業</a:t>
            </a:r>
            <a:r>
              <a:rPr lang="ja-JP" altLang="en-US" sz="2800" dirty="0" smtClean="0"/>
              <a:t>主婦が多い</a:t>
            </a:r>
            <a:endParaRPr kumimoji="1" lang="ja-JP" altLang="en-US" sz="2800" dirty="0"/>
          </a:p>
        </p:txBody>
      </p:sp>
      <p:sp>
        <p:nvSpPr>
          <p:cNvPr id="5" name="スライド番号プレースホルダー 4"/>
          <p:cNvSpPr>
            <a:spLocks noGrp="1"/>
          </p:cNvSpPr>
          <p:nvPr>
            <p:ph type="sldNum" sz="quarter" idx="12"/>
          </p:nvPr>
        </p:nvSpPr>
        <p:spPr/>
        <p:txBody>
          <a:bodyPr/>
          <a:lstStyle/>
          <a:p>
            <a:fld id="{82F50B77-D61C-4CB8-9631-C68539A3EE92}" type="slidenum">
              <a:rPr kumimoji="1" lang="ja-JP" altLang="en-US" smtClean="0"/>
              <a:pPr/>
              <a:t>25</a:t>
            </a:fld>
            <a:endParaRPr kumimoji="1" lang="ja-JP" altLang="en-US"/>
          </a:p>
        </p:txBody>
      </p:sp>
    </p:spTree>
    <p:extLst>
      <p:ext uri="{BB962C8B-B14F-4D97-AF65-F5344CB8AC3E}">
        <p14:creationId xmlns:p14="http://schemas.microsoft.com/office/powerpoint/2010/main" val="4046163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
                                            <p:txEl>
                                              <p:pRg st="5" end="5"/>
                                            </p:txEl>
                                          </p:spTgt>
                                        </p:tgtEl>
                                        <p:attrNameLst>
                                          <p:attrName>style.visibility</p:attrName>
                                        </p:attrNameLst>
                                      </p:cBhvr>
                                      <p:to>
                                        <p:strVal val="visible"/>
                                      </p:to>
                                    </p:set>
                                    <p:animEffect transition="in" filter="fade">
                                      <p:cBhvr>
                                        <p:cTn id="16" dur="500"/>
                                        <p:tgtEl>
                                          <p:spTgt spid="2">
                                            <p:txEl>
                                              <p:pRg st="5" end="5"/>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Effect transition="in" filter="fade">
                                      <p:cBhvr>
                                        <p:cTn id="19" dur="500"/>
                                        <p:tgtEl>
                                          <p:spTgt spid="2">
                                            <p:txEl>
                                              <p:pRg st="6" end="6"/>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26" presetClass="emph" presetSubtype="0" fill="hold" grpId="1" nodeType="withEffect">
                                  <p:stCondLst>
                                    <p:cond delay="0"/>
                                  </p:stCondLst>
                                  <p:childTnLst>
                                    <p:animEffect transition="out" filter="fade">
                                      <p:cBhvr>
                                        <p:cTn id="29" dur="500" tmFilter="0, 0; .2, .5; .8, .5; 1, 0"/>
                                        <p:tgtEl>
                                          <p:spTgt spid="17"/>
                                        </p:tgtEl>
                                      </p:cBhvr>
                                    </p:animEffect>
                                    <p:animScale>
                                      <p:cBhvr>
                                        <p:cTn id="30" dur="250" autoRev="1" fill="hold"/>
                                        <p:tgtEl>
                                          <p:spTgt spid="17"/>
                                        </p:tgtEl>
                                      </p:cBhvr>
                                      <p:by x="105000" y="105000"/>
                                    </p:animScale>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par>
                                <p:cTn id="36" presetID="26" presetClass="emph" presetSubtype="0" fill="hold" grpId="1" nodeType="withEffect">
                                  <p:stCondLst>
                                    <p:cond delay="0"/>
                                  </p:stCondLst>
                                  <p:childTnLst>
                                    <p:animEffect transition="out" filter="fade">
                                      <p:cBhvr>
                                        <p:cTn id="37" dur="500" tmFilter="0, 0; .2, .5; .8, .5; 1, 0"/>
                                        <p:tgtEl>
                                          <p:spTgt spid="16"/>
                                        </p:tgtEl>
                                      </p:cBhvr>
                                    </p:animEffect>
                                    <p:animScale>
                                      <p:cBhvr>
                                        <p:cTn id="38" dur="250" autoRev="1" fill="hold"/>
                                        <p:tgtEl>
                                          <p:spTgt spid="1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P spid="16" grpId="1" animBg="1"/>
      <p:bldP spid="17" grpId="0" animBg="1"/>
      <p:bldP spid="17" grpId="1" animBg="1"/>
      <p:bldP spid="1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a:xfrm>
            <a:off x="529208" y="1340768"/>
            <a:ext cx="4618856" cy="1571245"/>
          </a:xfrm>
        </p:spPr>
        <p:txBody>
          <a:bodyPr>
            <a:noAutofit/>
          </a:bodyPr>
          <a:lstStyle/>
          <a:p>
            <a:pPr marL="0" indent="0">
              <a:buNone/>
            </a:pPr>
            <a:r>
              <a:rPr lang="ja-JP" altLang="en-US" sz="2400" dirty="0" smtClean="0"/>
              <a:t>＜フィールドワーク＞</a:t>
            </a:r>
            <a:endParaRPr kumimoji="1" lang="en-US" altLang="ja-JP" sz="2400" dirty="0" smtClean="0"/>
          </a:p>
          <a:p>
            <a:pPr marL="0" indent="0">
              <a:buNone/>
            </a:pPr>
            <a:r>
              <a:rPr kumimoji="1" lang="en-US" altLang="ja-JP" sz="2400" dirty="0" smtClean="0"/>
              <a:t>2014</a:t>
            </a:r>
            <a:r>
              <a:rPr kumimoji="1" lang="ja-JP" altLang="en-US" sz="2400" dirty="0" smtClean="0"/>
              <a:t>年</a:t>
            </a:r>
            <a:r>
              <a:rPr kumimoji="1" lang="en-US" altLang="ja-JP" sz="2400" dirty="0" smtClean="0"/>
              <a:t>1</a:t>
            </a:r>
            <a:r>
              <a:rPr kumimoji="1" lang="ja-JP" altLang="en-US" sz="2400" dirty="0" smtClean="0"/>
              <a:t>月</a:t>
            </a:r>
            <a:r>
              <a:rPr kumimoji="1" lang="en-US" altLang="ja-JP" sz="2400" dirty="0" smtClean="0"/>
              <a:t>18</a:t>
            </a:r>
            <a:r>
              <a:rPr kumimoji="1" lang="ja-JP" altLang="en-US" sz="2400" dirty="0" smtClean="0"/>
              <a:t>日　</a:t>
            </a:r>
            <a:r>
              <a:rPr kumimoji="1" lang="ja-JP" altLang="en-US" sz="2400" dirty="0" err="1" smtClean="0"/>
              <a:t>さんぱる</a:t>
            </a:r>
            <a:endParaRPr kumimoji="1" lang="en-US" altLang="ja-JP" sz="2400" dirty="0" smtClean="0"/>
          </a:p>
          <a:p>
            <a:pPr marL="0" indent="0">
              <a:buNone/>
            </a:pPr>
            <a:r>
              <a:rPr kumimoji="1" lang="ja-JP" altLang="en-US" sz="2400" dirty="0" smtClean="0"/>
              <a:t>各階に空き店舗が存在</a:t>
            </a:r>
            <a:endParaRPr kumimoji="1" lang="en-US" altLang="ja-JP" sz="2400" dirty="0" smtClean="0"/>
          </a:p>
        </p:txBody>
      </p:sp>
      <p:sp>
        <p:nvSpPr>
          <p:cNvPr id="3" name="タイトル 2"/>
          <p:cNvSpPr>
            <a:spLocks noGrp="1"/>
          </p:cNvSpPr>
          <p:nvPr>
            <p:ph type="title"/>
          </p:nvPr>
        </p:nvSpPr>
        <p:spPr>
          <a:xfrm>
            <a:off x="3707904" y="-99392"/>
            <a:ext cx="5285102" cy="1143000"/>
          </a:xfrm>
        </p:spPr>
        <p:txBody>
          <a:bodyPr>
            <a:normAutofit fontScale="90000"/>
          </a:bodyPr>
          <a:lstStyle/>
          <a:p>
            <a:r>
              <a:rPr kumimoji="1" lang="ja-JP" altLang="en-US" dirty="0" smtClean="0"/>
              <a:t>主婦のコミュニティ形成</a:t>
            </a:r>
            <a:endParaRPr kumimoji="1" lang="ja-JP" altLang="en-US" dirty="0"/>
          </a:p>
        </p:txBody>
      </p:sp>
      <p:sp>
        <p:nvSpPr>
          <p:cNvPr id="5" name="角丸四角形 4"/>
          <p:cNvSpPr/>
          <p:nvPr/>
        </p:nvSpPr>
        <p:spPr>
          <a:xfrm>
            <a:off x="179512" y="116632"/>
            <a:ext cx="3312368" cy="720080"/>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dirty="0"/>
              <a:t>荒川沖</a:t>
            </a:r>
            <a:endParaRPr kumimoji="1" lang="ja-JP" altLang="en-US" dirty="0"/>
          </a:p>
        </p:txBody>
      </p:sp>
      <p:grpSp>
        <p:nvGrpSpPr>
          <p:cNvPr id="6" name="グループ化 5"/>
          <p:cNvGrpSpPr/>
          <p:nvPr/>
        </p:nvGrpSpPr>
        <p:grpSpPr>
          <a:xfrm>
            <a:off x="4742599" y="3284984"/>
            <a:ext cx="4149881" cy="3240360"/>
            <a:chOff x="4644008" y="3193812"/>
            <a:chExt cx="4348998" cy="3475548"/>
          </a:xfrm>
        </p:grpSpPr>
        <p:sp>
          <p:nvSpPr>
            <p:cNvPr id="11" name="角丸四角形 10"/>
            <p:cNvSpPr/>
            <p:nvPr/>
          </p:nvSpPr>
          <p:spPr>
            <a:xfrm>
              <a:off x="4644008" y="3193812"/>
              <a:ext cx="4348998" cy="3475548"/>
            </a:xfrm>
            <a:prstGeom prst="roundRect">
              <a:avLst/>
            </a:prstGeom>
            <a:solidFill>
              <a:srgbClr val="FFCCCC">
                <a:alpha val="40000"/>
              </a:srgbClr>
            </a:solidFill>
            <a:ln>
              <a:solidFill>
                <a:srgbClr val="FF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ja-JP" altLang="en-US" sz="2800" dirty="0" smtClean="0">
                  <a:solidFill>
                    <a:srgbClr val="C00000"/>
                  </a:solidFill>
                </a:rPr>
                <a:t>子供の場</a:t>
              </a:r>
              <a:endParaRPr lang="en-US" altLang="ja-JP" sz="2800" dirty="0">
                <a:solidFill>
                  <a:srgbClr val="C00000"/>
                </a:solidFill>
              </a:endParaRPr>
            </a:p>
            <a:p>
              <a:r>
                <a:rPr lang="ja-JP" altLang="en-US" sz="2400" dirty="0" smtClean="0">
                  <a:solidFill>
                    <a:sysClr val="windowText" lastClr="000000"/>
                  </a:solidFill>
                </a:rPr>
                <a:t>安心して子供を預けられる場の提供→子育て支援</a:t>
              </a:r>
              <a:endParaRPr lang="en-US" altLang="ja-JP" sz="2400" dirty="0" smtClean="0">
                <a:solidFill>
                  <a:sysClr val="windowText" lastClr="000000"/>
                </a:solidFill>
              </a:endParaRPr>
            </a:p>
            <a:p>
              <a:endParaRPr lang="en-US" altLang="ja-JP" sz="2800" dirty="0" smtClean="0">
                <a:solidFill>
                  <a:sysClr val="windowText" lastClr="000000"/>
                </a:solidFill>
              </a:endParaRPr>
            </a:p>
            <a:p>
              <a:endParaRPr lang="en-US" altLang="ja-JP" sz="2800" dirty="0">
                <a:solidFill>
                  <a:sysClr val="windowText" lastClr="000000"/>
                </a:solidFill>
              </a:endParaRPr>
            </a:p>
            <a:p>
              <a:endParaRPr lang="en-US" altLang="ja-JP" sz="2800" dirty="0" smtClean="0">
                <a:solidFill>
                  <a:sysClr val="windowText" lastClr="000000"/>
                </a:solidFill>
              </a:endParaRPr>
            </a:p>
            <a:p>
              <a:endParaRPr lang="en-US" altLang="ja-JP" sz="2800" dirty="0">
                <a:solidFill>
                  <a:sysClr val="windowText" lastClr="000000"/>
                </a:solidFill>
              </a:endParaRPr>
            </a:p>
          </p:txBody>
        </p:sp>
        <p:pic>
          <p:nvPicPr>
            <p:cNvPr id="12" name="図 11"/>
            <p:cNvPicPr>
              <a:picLocks noChangeAspect="1"/>
            </p:cNvPicPr>
            <p:nvPr/>
          </p:nvPicPr>
          <p:blipFill>
            <a:blip r:embed="rId3" cstate="print"/>
            <a:stretch>
              <a:fillRect/>
            </a:stretch>
          </p:blipFill>
          <p:spPr>
            <a:xfrm>
              <a:off x="4843125" y="4708190"/>
              <a:ext cx="1889115" cy="1529122"/>
            </a:xfrm>
            <a:prstGeom prst="rect">
              <a:avLst/>
            </a:prstGeom>
          </p:spPr>
        </p:pic>
        <p:sp>
          <p:nvSpPr>
            <p:cNvPr id="13" name="正方形/長方形 12"/>
            <p:cNvSpPr/>
            <p:nvPr/>
          </p:nvSpPr>
          <p:spPr>
            <a:xfrm>
              <a:off x="4843125" y="6250242"/>
              <a:ext cx="1889115" cy="248589"/>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1600" dirty="0" smtClean="0"/>
                <a:t>学習塾</a:t>
              </a:r>
              <a:endParaRPr kumimoji="1" lang="ja-JP" altLang="en-US" sz="1600" dirty="0"/>
            </a:p>
          </p:txBody>
        </p:sp>
        <p:grpSp>
          <p:nvGrpSpPr>
            <p:cNvPr id="14" name="グループ化 13"/>
            <p:cNvGrpSpPr/>
            <p:nvPr/>
          </p:nvGrpSpPr>
          <p:grpSpPr>
            <a:xfrm>
              <a:off x="6820714" y="4725144"/>
              <a:ext cx="2071765" cy="1773687"/>
              <a:chOff x="9006658" y="669850"/>
              <a:chExt cx="3457637" cy="2707536"/>
            </a:xfrm>
          </p:grpSpPr>
          <p:pic>
            <p:nvPicPr>
              <p:cNvPr id="15" name="図 14"/>
              <p:cNvPicPr>
                <a:picLocks noChangeAspect="1"/>
              </p:cNvPicPr>
              <p:nvPr/>
            </p:nvPicPr>
            <p:blipFill>
              <a:blip r:embed="rId4" cstate="print"/>
              <a:stretch>
                <a:fillRect/>
              </a:stretch>
            </p:blipFill>
            <p:spPr>
              <a:xfrm>
                <a:off x="9006658" y="669850"/>
                <a:ext cx="3457637" cy="2297356"/>
              </a:xfrm>
              <a:prstGeom prst="rect">
                <a:avLst/>
              </a:prstGeom>
            </p:spPr>
          </p:pic>
          <p:sp>
            <p:nvSpPr>
              <p:cNvPr id="16" name="正方形/長方形 15"/>
              <p:cNvSpPr/>
              <p:nvPr/>
            </p:nvSpPr>
            <p:spPr>
              <a:xfrm>
                <a:off x="9006658" y="2986695"/>
                <a:ext cx="3457637" cy="390691"/>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t>託児所</a:t>
                </a:r>
              </a:p>
            </p:txBody>
          </p:sp>
        </p:grpSp>
      </p:grpSp>
      <p:grpSp>
        <p:nvGrpSpPr>
          <p:cNvPr id="4" name="グループ化 3"/>
          <p:cNvGrpSpPr/>
          <p:nvPr/>
        </p:nvGrpSpPr>
        <p:grpSpPr>
          <a:xfrm>
            <a:off x="176605" y="3284984"/>
            <a:ext cx="4124270" cy="3240360"/>
            <a:chOff x="176605" y="3193812"/>
            <a:chExt cx="4348998" cy="3475548"/>
          </a:xfrm>
        </p:grpSpPr>
        <p:sp>
          <p:nvSpPr>
            <p:cNvPr id="10" name="角丸四角形 9"/>
            <p:cNvSpPr/>
            <p:nvPr/>
          </p:nvSpPr>
          <p:spPr>
            <a:xfrm>
              <a:off x="176605" y="3193812"/>
              <a:ext cx="4348998" cy="3475548"/>
            </a:xfrm>
            <a:prstGeom prst="roundRect">
              <a:avLst/>
            </a:prstGeom>
            <a:solidFill>
              <a:srgbClr val="FFC000">
                <a:alpha val="20000"/>
              </a:srgb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ja-JP" altLang="en-US" sz="2800" dirty="0">
                  <a:solidFill>
                    <a:srgbClr val="C00000"/>
                  </a:solidFill>
                </a:rPr>
                <a:t>主婦の場</a:t>
              </a:r>
              <a:endParaRPr lang="en-US" altLang="ja-JP" sz="2800" dirty="0">
                <a:solidFill>
                  <a:srgbClr val="C00000"/>
                </a:solidFill>
              </a:endParaRPr>
            </a:p>
            <a:p>
              <a:r>
                <a:rPr lang="ja-JP" altLang="en-US" sz="2400" dirty="0">
                  <a:solidFill>
                    <a:sysClr val="windowText" lastClr="000000"/>
                  </a:solidFill>
                </a:rPr>
                <a:t>趣味の場の</a:t>
              </a:r>
              <a:r>
                <a:rPr lang="ja-JP" altLang="en-US" sz="2400" dirty="0" smtClean="0">
                  <a:solidFill>
                    <a:sysClr val="windowText" lastClr="000000"/>
                  </a:solidFill>
                </a:rPr>
                <a:t>提供</a:t>
              </a:r>
              <a:endParaRPr lang="en-US" altLang="ja-JP" sz="2400" dirty="0">
                <a:solidFill>
                  <a:sysClr val="windowText" lastClr="000000"/>
                </a:solidFill>
              </a:endParaRPr>
            </a:p>
            <a:p>
              <a:r>
                <a:rPr lang="ja-JP" altLang="en-US" sz="2400" dirty="0">
                  <a:solidFill>
                    <a:sysClr val="windowText" lastClr="000000"/>
                  </a:solidFill>
                </a:rPr>
                <a:t>→生活の質の</a:t>
              </a:r>
              <a:r>
                <a:rPr lang="ja-JP" altLang="en-US" sz="2400" dirty="0" smtClean="0">
                  <a:solidFill>
                    <a:sysClr val="windowText" lastClr="000000"/>
                  </a:solidFill>
                </a:rPr>
                <a:t>向上</a:t>
              </a:r>
              <a:endParaRPr lang="en-US" altLang="ja-JP" sz="2400" dirty="0" smtClean="0">
                <a:solidFill>
                  <a:sysClr val="windowText" lastClr="000000"/>
                </a:solidFill>
              </a:endParaRPr>
            </a:p>
            <a:p>
              <a:endParaRPr lang="en-US" altLang="ja-JP" sz="2800" dirty="0" smtClean="0">
                <a:solidFill>
                  <a:sysClr val="windowText" lastClr="000000"/>
                </a:solidFill>
              </a:endParaRPr>
            </a:p>
            <a:p>
              <a:endParaRPr lang="en-US" altLang="ja-JP" sz="2800" dirty="0">
                <a:solidFill>
                  <a:sysClr val="windowText" lastClr="000000"/>
                </a:solidFill>
              </a:endParaRPr>
            </a:p>
            <a:p>
              <a:endParaRPr lang="en-US" altLang="ja-JP" sz="2800" dirty="0" smtClean="0">
                <a:solidFill>
                  <a:sysClr val="windowText" lastClr="000000"/>
                </a:solidFill>
              </a:endParaRPr>
            </a:p>
            <a:p>
              <a:endParaRPr lang="en-US" altLang="ja-JP" sz="2800" dirty="0">
                <a:solidFill>
                  <a:sysClr val="windowText" lastClr="000000"/>
                </a:solidFill>
              </a:endParaRPr>
            </a:p>
          </p:txBody>
        </p:sp>
        <p:pic>
          <p:nvPicPr>
            <p:cNvPr id="17" name="図 16"/>
            <p:cNvPicPr>
              <a:picLocks noChangeAspect="1"/>
            </p:cNvPicPr>
            <p:nvPr/>
          </p:nvPicPr>
          <p:blipFill>
            <a:blip r:embed="rId5" cstate="print"/>
            <a:stretch>
              <a:fillRect/>
            </a:stretch>
          </p:blipFill>
          <p:spPr>
            <a:xfrm>
              <a:off x="375974" y="4725144"/>
              <a:ext cx="1947529" cy="1460647"/>
            </a:xfrm>
            <a:prstGeom prst="rect">
              <a:avLst/>
            </a:prstGeom>
          </p:spPr>
        </p:pic>
        <p:pic>
          <p:nvPicPr>
            <p:cNvPr id="18" name="図 17"/>
            <p:cNvPicPr>
              <a:picLocks noChangeAspect="1"/>
            </p:cNvPicPr>
            <p:nvPr/>
          </p:nvPicPr>
          <p:blipFill>
            <a:blip r:embed="rId6" cstate="print"/>
            <a:stretch>
              <a:fillRect/>
            </a:stretch>
          </p:blipFill>
          <p:spPr>
            <a:xfrm>
              <a:off x="2396295" y="4716029"/>
              <a:ext cx="1959681" cy="1469761"/>
            </a:xfrm>
            <a:prstGeom prst="rect">
              <a:avLst/>
            </a:prstGeom>
          </p:spPr>
        </p:pic>
        <p:sp>
          <p:nvSpPr>
            <p:cNvPr id="19" name="正方形/長方形 18"/>
            <p:cNvSpPr/>
            <p:nvPr/>
          </p:nvSpPr>
          <p:spPr>
            <a:xfrm>
              <a:off x="323528" y="6237312"/>
              <a:ext cx="1889115" cy="248589"/>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1600" dirty="0" smtClean="0"/>
                <a:t>お料理教室</a:t>
              </a:r>
              <a:endParaRPr kumimoji="1" lang="ja-JP" altLang="en-US" sz="1600" dirty="0"/>
            </a:p>
          </p:txBody>
        </p:sp>
        <p:sp>
          <p:nvSpPr>
            <p:cNvPr id="20" name="正方形/長方形 19"/>
            <p:cNvSpPr/>
            <p:nvPr/>
          </p:nvSpPr>
          <p:spPr>
            <a:xfrm>
              <a:off x="2411760" y="6237312"/>
              <a:ext cx="1889115" cy="248589"/>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600" dirty="0"/>
                <a:t>ヨガ</a:t>
              </a:r>
              <a:r>
                <a:rPr kumimoji="1" lang="ja-JP" altLang="en-US" sz="1600" dirty="0" smtClean="0"/>
                <a:t>教室</a:t>
              </a:r>
              <a:endParaRPr kumimoji="1" lang="ja-JP" altLang="en-US" sz="1600" dirty="0"/>
            </a:p>
          </p:txBody>
        </p:sp>
      </p:grpSp>
      <p:pic>
        <p:nvPicPr>
          <p:cNvPr id="22" name="図 2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283968" y="1071123"/>
            <a:ext cx="2663783" cy="1997837"/>
          </a:xfrm>
          <a:prstGeom prst="rect">
            <a:avLst/>
          </a:prstGeom>
        </p:spPr>
      </p:pic>
      <p:sp>
        <p:nvSpPr>
          <p:cNvPr id="7" name="スライド番号プレースホルダー 6"/>
          <p:cNvSpPr>
            <a:spLocks noGrp="1"/>
          </p:cNvSpPr>
          <p:nvPr>
            <p:ph type="sldNum" sz="quarter" idx="12"/>
          </p:nvPr>
        </p:nvSpPr>
        <p:spPr/>
        <p:txBody>
          <a:bodyPr/>
          <a:lstStyle/>
          <a:p>
            <a:fld id="{82F50B77-D61C-4CB8-9631-C68539A3EE92}" type="slidenum">
              <a:rPr kumimoji="1" lang="ja-JP" altLang="en-US" smtClean="0"/>
              <a:pPr/>
              <a:t>26</a:t>
            </a:fld>
            <a:endParaRPr kumimoji="1" lang="ja-JP" altLang="en-US"/>
          </a:p>
        </p:txBody>
      </p:sp>
      <p:sp>
        <p:nvSpPr>
          <p:cNvPr id="21" name="正方形/長方形 20"/>
          <p:cNvSpPr/>
          <p:nvPr/>
        </p:nvSpPr>
        <p:spPr>
          <a:xfrm>
            <a:off x="1043608" y="3861048"/>
            <a:ext cx="7092788" cy="2376264"/>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dirty="0" smtClean="0"/>
              <a:t>住民の交流の場を創出</a:t>
            </a:r>
            <a:endParaRPr lang="en-US" altLang="ja-JP" sz="3200" dirty="0" smtClean="0"/>
          </a:p>
          <a:p>
            <a:pPr algn="ctr"/>
            <a:r>
              <a:rPr lang="ja-JP" altLang="en-US" sz="3200" dirty="0" err="1"/>
              <a:t>さんぱるを</a:t>
            </a:r>
            <a:r>
              <a:rPr lang="ja-JP" altLang="en-US" sz="3200" dirty="0"/>
              <a:t>中心と</a:t>
            </a:r>
            <a:r>
              <a:rPr lang="ja-JP" altLang="en-US" sz="3200" dirty="0" smtClean="0"/>
              <a:t>した地域の活性化</a:t>
            </a:r>
            <a:endParaRPr kumimoji="1" lang="ja-JP" altLang="en-US" sz="3200" dirty="0"/>
          </a:p>
        </p:txBody>
      </p:sp>
    </p:spTree>
    <p:extLst>
      <p:ext uri="{BB962C8B-B14F-4D97-AF65-F5344CB8AC3E}">
        <p14:creationId xmlns:p14="http://schemas.microsoft.com/office/powerpoint/2010/main" val="1239476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2"/>
          <p:cNvSpPr>
            <a:spLocks noGrp="1"/>
          </p:cNvSpPr>
          <p:nvPr>
            <p:ph type="title"/>
          </p:nvPr>
        </p:nvSpPr>
        <p:spPr>
          <a:xfrm>
            <a:off x="3635896" y="-99392"/>
            <a:ext cx="5184576" cy="1143000"/>
          </a:xfrm>
        </p:spPr>
        <p:txBody>
          <a:bodyPr>
            <a:normAutofit/>
          </a:bodyPr>
          <a:lstStyle/>
          <a:p>
            <a:r>
              <a:rPr kumimoji="1" lang="ja-JP" altLang="en-US" dirty="0" smtClean="0"/>
              <a:t>駅前ロータリー整備</a:t>
            </a:r>
            <a:endParaRPr kumimoji="1" lang="ja-JP" altLang="en-US" dirty="0"/>
          </a:p>
        </p:txBody>
      </p:sp>
      <p:sp>
        <p:nvSpPr>
          <p:cNvPr id="8" name="角丸四角形 7"/>
          <p:cNvSpPr/>
          <p:nvPr/>
        </p:nvSpPr>
        <p:spPr>
          <a:xfrm>
            <a:off x="179512" y="116632"/>
            <a:ext cx="3312368" cy="720080"/>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dirty="0"/>
              <a:t>荒川沖</a:t>
            </a:r>
            <a:endParaRPr kumimoji="1" lang="ja-JP" altLang="en-US" dirty="0"/>
          </a:p>
        </p:txBody>
      </p:sp>
      <p:grpSp>
        <p:nvGrpSpPr>
          <p:cNvPr id="2" name="グループ化 1"/>
          <p:cNvGrpSpPr/>
          <p:nvPr/>
        </p:nvGrpSpPr>
        <p:grpSpPr>
          <a:xfrm>
            <a:off x="1835696" y="1052736"/>
            <a:ext cx="6480720" cy="4392488"/>
            <a:chOff x="827584" y="1124744"/>
            <a:chExt cx="6984776" cy="4824536"/>
          </a:xfrm>
        </p:grpSpPr>
        <p:graphicFrame>
          <p:nvGraphicFramePr>
            <p:cNvPr id="4" name="グラフ 3"/>
            <p:cNvGraphicFramePr>
              <a:graphicFrameLocks/>
            </p:cNvGraphicFramePr>
            <p:nvPr>
              <p:extLst>
                <p:ext uri="{D42A27DB-BD31-4B8C-83A1-F6EECF244321}">
                  <p14:modId xmlns:p14="http://schemas.microsoft.com/office/powerpoint/2010/main" val="1399562295"/>
                </p:ext>
              </p:extLst>
            </p:nvPr>
          </p:nvGraphicFramePr>
          <p:xfrm>
            <a:off x="827584" y="1124744"/>
            <a:ext cx="6984776" cy="4824536"/>
          </p:xfrm>
          <a:graphic>
            <a:graphicData uri="http://schemas.openxmlformats.org/drawingml/2006/chart">
              <c:chart xmlns:c="http://schemas.openxmlformats.org/drawingml/2006/chart" xmlns:r="http://schemas.openxmlformats.org/officeDocument/2006/relationships" r:id="rId3"/>
            </a:graphicData>
          </a:graphic>
        </p:graphicFrame>
        <p:sp>
          <p:nvSpPr>
            <p:cNvPr id="3" name="テキスト ボックス 2"/>
            <p:cNvSpPr txBox="1"/>
            <p:nvPr/>
          </p:nvSpPr>
          <p:spPr>
            <a:xfrm>
              <a:off x="1115616" y="1412776"/>
              <a:ext cx="595035" cy="338554"/>
            </a:xfrm>
            <a:prstGeom prst="rect">
              <a:avLst/>
            </a:prstGeom>
            <a:noFill/>
          </p:spPr>
          <p:txBody>
            <a:bodyPr wrap="none" rtlCol="0">
              <a:spAutoFit/>
            </a:bodyPr>
            <a:lstStyle/>
            <a:p>
              <a:r>
                <a:rPr kumimoji="1" lang="ja-JP" altLang="en-US" sz="1600" dirty="0" smtClean="0"/>
                <a:t>（台）</a:t>
              </a:r>
              <a:endParaRPr kumimoji="1" lang="ja-JP" altLang="en-US" sz="1600" dirty="0"/>
            </a:p>
          </p:txBody>
        </p:sp>
        <p:sp>
          <p:nvSpPr>
            <p:cNvPr id="9" name="テキスト ボックス 8"/>
            <p:cNvSpPr txBox="1"/>
            <p:nvPr/>
          </p:nvSpPr>
          <p:spPr>
            <a:xfrm>
              <a:off x="6648231" y="4898909"/>
              <a:ext cx="800220" cy="338554"/>
            </a:xfrm>
            <a:prstGeom prst="rect">
              <a:avLst/>
            </a:prstGeom>
            <a:noFill/>
          </p:spPr>
          <p:txBody>
            <a:bodyPr wrap="none" rtlCol="0">
              <a:spAutoFit/>
            </a:bodyPr>
            <a:lstStyle/>
            <a:p>
              <a:r>
                <a:rPr kumimoji="1" lang="ja-JP" altLang="en-US" sz="1600" dirty="0" smtClean="0"/>
                <a:t>（時間）</a:t>
              </a:r>
              <a:endParaRPr kumimoji="1" lang="ja-JP" altLang="en-US" sz="1600" dirty="0"/>
            </a:p>
          </p:txBody>
        </p:sp>
      </p:grpSp>
      <p:sp>
        <p:nvSpPr>
          <p:cNvPr id="6" name="スライド番号プレースホルダー 5"/>
          <p:cNvSpPr>
            <a:spLocks noGrp="1"/>
          </p:cNvSpPr>
          <p:nvPr>
            <p:ph type="sldNum" sz="quarter" idx="12"/>
          </p:nvPr>
        </p:nvSpPr>
        <p:spPr/>
        <p:txBody>
          <a:bodyPr/>
          <a:lstStyle/>
          <a:p>
            <a:fld id="{82F50B77-D61C-4CB8-9631-C68539A3EE92}" type="slidenum">
              <a:rPr kumimoji="1" lang="ja-JP" altLang="en-US" smtClean="0"/>
              <a:pPr/>
              <a:t>27</a:t>
            </a:fld>
            <a:endParaRPr kumimoji="1" lang="ja-JP" altLang="en-US"/>
          </a:p>
        </p:txBody>
      </p:sp>
      <p:sp>
        <p:nvSpPr>
          <p:cNvPr id="5" name="正方形/長方形 4"/>
          <p:cNvSpPr/>
          <p:nvPr/>
        </p:nvSpPr>
        <p:spPr>
          <a:xfrm>
            <a:off x="899592" y="5733256"/>
            <a:ext cx="7344816" cy="7920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kumimoji="1" lang="ja-JP" altLang="en-US" sz="2800" dirty="0" smtClean="0"/>
              <a:t>少なくとも</a:t>
            </a:r>
            <a:r>
              <a:rPr kumimoji="1" lang="en-US" altLang="ja-JP" sz="2800" dirty="0" smtClean="0"/>
              <a:t>14</a:t>
            </a:r>
            <a:r>
              <a:rPr kumimoji="1" lang="ja-JP" altLang="en-US" sz="2800" dirty="0" smtClean="0"/>
              <a:t>台の車が待機できる場所が必要！</a:t>
            </a:r>
            <a:endParaRPr kumimoji="1" lang="ja-JP" altLang="en-US" dirty="0"/>
          </a:p>
        </p:txBody>
      </p:sp>
      <p:sp>
        <p:nvSpPr>
          <p:cNvPr id="10" name="テキスト ボックス 9"/>
          <p:cNvSpPr txBox="1"/>
          <p:nvPr/>
        </p:nvSpPr>
        <p:spPr>
          <a:xfrm>
            <a:off x="6228184" y="5445224"/>
            <a:ext cx="3168352" cy="276999"/>
          </a:xfrm>
          <a:prstGeom prst="rect">
            <a:avLst/>
          </a:prstGeom>
          <a:noFill/>
        </p:spPr>
        <p:txBody>
          <a:bodyPr wrap="square" rtlCol="0">
            <a:spAutoFit/>
          </a:bodyPr>
          <a:lstStyle/>
          <a:p>
            <a:r>
              <a:rPr kumimoji="1" lang="ja-JP" altLang="en-US" sz="1200" dirty="0" smtClean="0"/>
              <a:t>（</a:t>
            </a:r>
            <a:r>
              <a:rPr kumimoji="1" lang="en-US" altLang="ja-JP" sz="1200" dirty="0" smtClean="0"/>
              <a:t>2014.1.28</a:t>
            </a:r>
            <a:r>
              <a:rPr kumimoji="1" lang="ja-JP" altLang="en-US" sz="1200" dirty="0" smtClean="0"/>
              <a:t>班員調査より作成）</a:t>
            </a:r>
            <a:endParaRPr kumimoji="1" lang="ja-JP" altLang="en-US" sz="1200" dirty="0"/>
          </a:p>
        </p:txBody>
      </p:sp>
      <p:grpSp>
        <p:nvGrpSpPr>
          <p:cNvPr id="19" name="グループ化 18"/>
          <p:cNvGrpSpPr/>
          <p:nvPr/>
        </p:nvGrpSpPr>
        <p:grpSpPr>
          <a:xfrm>
            <a:off x="1835696" y="1916832"/>
            <a:ext cx="5400600" cy="384070"/>
            <a:chOff x="1475656" y="1916832"/>
            <a:chExt cx="5400600" cy="384070"/>
          </a:xfrm>
        </p:grpSpPr>
        <p:cxnSp>
          <p:nvCxnSpPr>
            <p:cNvPr id="13" name="直線コネクタ 12"/>
            <p:cNvCxnSpPr/>
            <p:nvPr/>
          </p:nvCxnSpPr>
          <p:spPr>
            <a:xfrm>
              <a:off x="2018949" y="2095810"/>
              <a:ext cx="4857307" cy="0"/>
            </a:xfrm>
            <a:prstGeom prst="line">
              <a:avLst/>
            </a:prstGeom>
            <a:ln>
              <a:solidFill>
                <a:srgbClr val="FCF600"/>
              </a:solidFill>
              <a:prstDash val="lgDashDotDot"/>
            </a:ln>
          </p:spPr>
          <p:style>
            <a:lnRef idx="3">
              <a:schemeClr val="accent6"/>
            </a:lnRef>
            <a:fillRef idx="0">
              <a:schemeClr val="accent6"/>
            </a:fillRef>
            <a:effectRef idx="2">
              <a:schemeClr val="accent6"/>
            </a:effectRef>
            <a:fontRef idx="minor">
              <a:schemeClr val="tx1"/>
            </a:fontRef>
          </p:style>
        </p:cxnSp>
        <p:sp>
          <p:nvSpPr>
            <p:cNvPr id="17" name="正方形/長方形 16"/>
            <p:cNvSpPr/>
            <p:nvPr/>
          </p:nvSpPr>
          <p:spPr>
            <a:xfrm>
              <a:off x="1475656" y="1916832"/>
              <a:ext cx="360040" cy="384070"/>
            </a:xfrm>
            <a:prstGeom prst="rect">
              <a:avLst/>
            </a:prstGeom>
            <a:noFill/>
            <a:ln w="38100">
              <a:solidFill>
                <a:srgbClr val="FFC000"/>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kumimoji="1" lang="ja-JP" altLang="en-US"/>
            </a:p>
          </p:txBody>
        </p:sp>
      </p:grpSp>
      <p:grpSp>
        <p:nvGrpSpPr>
          <p:cNvPr id="18" name="グループ化 17"/>
          <p:cNvGrpSpPr/>
          <p:nvPr/>
        </p:nvGrpSpPr>
        <p:grpSpPr>
          <a:xfrm>
            <a:off x="4427984" y="1916832"/>
            <a:ext cx="1080120" cy="384070"/>
            <a:chOff x="4067944" y="1916832"/>
            <a:chExt cx="1080120" cy="384070"/>
          </a:xfrm>
        </p:grpSpPr>
        <p:sp>
          <p:nvSpPr>
            <p:cNvPr id="15" name="円/楕円 14"/>
            <p:cNvSpPr/>
            <p:nvPr/>
          </p:nvSpPr>
          <p:spPr>
            <a:xfrm>
              <a:off x="4716016" y="1916832"/>
              <a:ext cx="432048" cy="384070"/>
            </a:xfrm>
            <a:prstGeom prst="ellipse">
              <a:avLst/>
            </a:prstGeom>
            <a:solidFill>
              <a:srgbClr val="FFFF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円/楕円 15"/>
            <p:cNvSpPr/>
            <p:nvPr/>
          </p:nvSpPr>
          <p:spPr>
            <a:xfrm>
              <a:off x="4067944" y="1916832"/>
              <a:ext cx="432048" cy="384070"/>
            </a:xfrm>
            <a:prstGeom prst="ellipse">
              <a:avLst/>
            </a:prstGeom>
            <a:solidFill>
              <a:srgbClr val="FFFF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0" name="テキスト ボックス 19"/>
          <p:cNvSpPr txBox="1"/>
          <p:nvPr/>
        </p:nvSpPr>
        <p:spPr>
          <a:xfrm>
            <a:off x="251520" y="980728"/>
            <a:ext cx="1656184" cy="523220"/>
          </a:xfrm>
          <a:prstGeom prst="rect">
            <a:avLst/>
          </a:prstGeom>
          <a:noFill/>
        </p:spPr>
        <p:txBody>
          <a:bodyPr wrap="square" rtlCol="0">
            <a:spAutoFit/>
          </a:bodyPr>
          <a:lstStyle/>
          <a:p>
            <a:r>
              <a:rPr kumimoji="1" lang="ja-JP" altLang="en-US" sz="2800" dirty="0" smtClean="0"/>
              <a:t>＜調査＞</a:t>
            </a:r>
            <a:endParaRPr kumimoji="1" lang="ja-JP" altLang="en-US" dirty="0"/>
          </a:p>
        </p:txBody>
      </p:sp>
    </p:spTree>
    <p:extLst>
      <p:ext uri="{BB962C8B-B14F-4D97-AF65-F5344CB8AC3E}">
        <p14:creationId xmlns:p14="http://schemas.microsoft.com/office/powerpoint/2010/main" val="3883872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barn(outVertical)">
                                      <p:cBhvr>
                                        <p:cTn id="11" dur="500"/>
                                        <p:tgtEl>
                                          <p:spTgt spid="1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a:stretch>
            <a:fillRect/>
          </a:stretch>
        </p:blipFill>
        <p:spPr>
          <a:xfrm>
            <a:off x="1691680" y="1196752"/>
            <a:ext cx="5987201" cy="5408606"/>
          </a:xfrm>
          <a:prstGeom prst="rect">
            <a:avLst/>
          </a:prstGeom>
        </p:spPr>
      </p:pic>
      <p:sp>
        <p:nvSpPr>
          <p:cNvPr id="5" name="タイトル 2"/>
          <p:cNvSpPr>
            <a:spLocks noGrp="1"/>
          </p:cNvSpPr>
          <p:nvPr>
            <p:ph type="title"/>
          </p:nvPr>
        </p:nvSpPr>
        <p:spPr>
          <a:xfrm>
            <a:off x="3635896" y="-99392"/>
            <a:ext cx="5184576" cy="1143000"/>
          </a:xfrm>
        </p:spPr>
        <p:txBody>
          <a:bodyPr>
            <a:normAutofit/>
          </a:bodyPr>
          <a:lstStyle/>
          <a:p>
            <a:r>
              <a:rPr lang="ja-JP" altLang="en-US" dirty="0"/>
              <a:t>東口</a:t>
            </a:r>
            <a:r>
              <a:rPr kumimoji="1" lang="ja-JP" altLang="en-US" dirty="0" smtClean="0"/>
              <a:t>ロータリー整備</a:t>
            </a:r>
            <a:endParaRPr kumimoji="1" lang="ja-JP" altLang="en-US" dirty="0"/>
          </a:p>
        </p:txBody>
      </p:sp>
      <p:sp>
        <p:nvSpPr>
          <p:cNvPr id="6" name="角丸四角形 5"/>
          <p:cNvSpPr/>
          <p:nvPr/>
        </p:nvSpPr>
        <p:spPr>
          <a:xfrm>
            <a:off x="179512" y="116632"/>
            <a:ext cx="3312368" cy="720080"/>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dirty="0"/>
              <a:t>荒川沖</a:t>
            </a:r>
            <a:endParaRPr kumimoji="1" lang="ja-JP" altLang="en-US" dirty="0"/>
          </a:p>
        </p:txBody>
      </p:sp>
      <p:sp>
        <p:nvSpPr>
          <p:cNvPr id="7" name="テキスト ボックス 6"/>
          <p:cNvSpPr txBox="1"/>
          <p:nvPr/>
        </p:nvSpPr>
        <p:spPr>
          <a:xfrm>
            <a:off x="201536" y="887964"/>
            <a:ext cx="1143839" cy="523220"/>
          </a:xfrm>
          <a:prstGeom prst="rect">
            <a:avLst/>
          </a:prstGeom>
          <a:noFill/>
        </p:spPr>
        <p:txBody>
          <a:bodyPr wrap="none" rtlCol="0">
            <a:spAutoFit/>
          </a:bodyPr>
          <a:lstStyle/>
          <a:p>
            <a:r>
              <a:rPr kumimoji="1" lang="en-US" altLang="ja-JP" sz="2800" dirty="0" smtClean="0"/>
              <a:t>Before</a:t>
            </a:r>
            <a:endParaRPr kumimoji="1" lang="ja-JP" altLang="en-US" sz="2800" dirty="0"/>
          </a:p>
        </p:txBody>
      </p:sp>
      <p:sp>
        <p:nvSpPr>
          <p:cNvPr id="9" name="正方形/長方形 8"/>
          <p:cNvSpPr/>
          <p:nvPr/>
        </p:nvSpPr>
        <p:spPr>
          <a:xfrm rot="18094980">
            <a:off x="2161598" y="1989733"/>
            <a:ext cx="1876195" cy="6306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 name="正方形/長方形 9"/>
          <p:cNvSpPr/>
          <p:nvPr/>
        </p:nvSpPr>
        <p:spPr>
          <a:xfrm rot="18094980">
            <a:off x="5739660" y="4254944"/>
            <a:ext cx="1187294" cy="469576"/>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ボックス 20"/>
          <p:cNvSpPr txBox="1"/>
          <p:nvPr/>
        </p:nvSpPr>
        <p:spPr>
          <a:xfrm>
            <a:off x="2806175" y="2161067"/>
            <a:ext cx="492443" cy="461665"/>
          </a:xfrm>
          <a:prstGeom prst="rect">
            <a:avLst/>
          </a:prstGeom>
          <a:noFill/>
        </p:spPr>
        <p:txBody>
          <a:bodyPr wrap="none" rtlCol="0">
            <a:spAutoFit/>
          </a:bodyPr>
          <a:lstStyle/>
          <a:p>
            <a:r>
              <a:rPr kumimoji="1" lang="ja-JP" altLang="en-US" sz="2400" dirty="0" smtClean="0">
                <a:solidFill>
                  <a:schemeClr val="bg1"/>
                </a:solidFill>
              </a:rPr>
              <a:t>駅</a:t>
            </a:r>
            <a:endParaRPr kumimoji="1" lang="ja-JP" altLang="en-US" sz="2400" dirty="0">
              <a:solidFill>
                <a:schemeClr val="bg1"/>
              </a:solidFill>
            </a:endParaRPr>
          </a:p>
        </p:txBody>
      </p:sp>
      <p:sp>
        <p:nvSpPr>
          <p:cNvPr id="22" name="テキスト ボックス 21"/>
          <p:cNvSpPr txBox="1"/>
          <p:nvPr/>
        </p:nvSpPr>
        <p:spPr>
          <a:xfrm>
            <a:off x="5933462" y="4253040"/>
            <a:ext cx="1257075" cy="369332"/>
          </a:xfrm>
          <a:prstGeom prst="rect">
            <a:avLst/>
          </a:prstGeom>
          <a:noFill/>
        </p:spPr>
        <p:txBody>
          <a:bodyPr wrap="none" rtlCol="0">
            <a:spAutoFit/>
          </a:bodyPr>
          <a:lstStyle/>
          <a:p>
            <a:r>
              <a:rPr lang="ja-JP" altLang="en-US" dirty="0" smtClean="0">
                <a:solidFill>
                  <a:schemeClr val="bg1"/>
                </a:solidFill>
              </a:rPr>
              <a:t>バス乗り場</a:t>
            </a:r>
            <a:endParaRPr kumimoji="1" lang="ja-JP" altLang="en-US" dirty="0">
              <a:solidFill>
                <a:schemeClr val="bg1"/>
              </a:solidFill>
            </a:endParaRPr>
          </a:p>
        </p:txBody>
      </p:sp>
      <p:sp>
        <p:nvSpPr>
          <p:cNvPr id="27" name="正方形/長方形 26"/>
          <p:cNvSpPr/>
          <p:nvPr/>
        </p:nvSpPr>
        <p:spPr>
          <a:xfrm rot="18519849">
            <a:off x="2062172" y="3902017"/>
            <a:ext cx="1365657" cy="375304"/>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5" name="グループ化 44"/>
          <p:cNvGrpSpPr/>
          <p:nvPr/>
        </p:nvGrpSpPr>
        <p:grpSpPr>
          <a:xfrm>
            <a:off x="3349995" y="2362385"/>
            <a:ext cx="3291793" cy="3332617"/>
            <a:chOff x="3349995" y="2362385"/>
            <a:chExt cx="3291793" cy="3332617"/>
          </a:xfrm>
        </p:grpSpPr>
        <p:sp>
          <p:nvSpPr>
            <p:cNvPr id="36" name="U ターン矢印 35"/>
            <p:cNvSpPr/>
            <p:nvPr/>
          </p:nvSpPr>
          <p:spPr>
            <a:xfrm rot="1800663">
              <a:off x="3349995" y="2362385"/>
              <a:ext cx="2731951" cy="3332617"/>
            </a:xfrm>
            <a:prstGeom prst="uturnArrow">
              <a:avLst>
                <a:gd name="adj1" fmla="val 10172"/>
                <a:gd name="adj2" fmla="val 11152"/>
                <a:gd name="adj3" fmla="val 18259"/>
                <a:gd name="adj4" fmla="val 43750"/>
                <a:gd name="adj5" fmla="val 75000"/>
              </a:avLst>
            </a:prstGeom>
            <a:solidFill>
              <a:srgbClr val="7AB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43" name="正方形/長方形 42"/>
            <p:cNvSpPr/>
            <p:nvPr/>
          </p:nvSpPr>
          <p:spPr>
            <a:xfrm>
              <a:off x="5139914" y="3109299"/>
              <a:ext cx="1501874" cy="454978"/>
            </a:xfrm>
            <a:prstGeom prst="rect">
              <a:avLst/>
            </a:prstGeom>
            <a:solidFill>
              <a:srgbClr val="7AB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smtClean="0"/>
                <a:t>自動車の動線</a:t>
              </a:r>
              <a:endParaRPr kumimoji="1" lang="ja-JP" altLang="en-US" sz="1600" dirty="0"/>
            </a:p>
          </p:txBody>
        </p:sp>
      </p:grpSp>
      <p:grpSp>
        <p:nvGrpSpPr>
          <p:cNvPr id="46" name="グループ化 45"/>
          <p:cNvGrpSpPr/>
          <p:nvPr/>
        </p:nvGrpSpPr>
        <p:grpSpPr>
          <a:xfrm>
            <a:off x="3199010" y="3649161"/>
            <a:ext cx="2929936" cy="502645"/>
            <a:chOff x="3199010" y="3649161"/>
            <a:chExt cx="2929936" cy="502645"/>
          </a:xfrm>
        </p:grpSpPr>
        <p:sp>
          <p:nvSpPr>
            <p:cNvPr id="30" name="右矢印 29"/>
            <p:cNvSpPr/>
            <p:nvPr/>
          </p:nvSpPr>
          <p:spPr>
            <a:xfrm rot="1785517">
              <a:off x="3199010" y="3649161"/>
              <a:ext cx="2929936" cy="440785"/>
            </a:xfrm>
            <a:prstGeom prst="rightArrow">
              <a:avLst>
                <a:gd name="adj1" fmla="val 29063"/>
                <a:gd name="adj2" fmla="val 51174"/>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p:cNvSpPr/>
            <p:nvPr/>
          </p:nvSpPr>
          <p:spPr>
            <a:xfrm>
              <a:off x="3848329" y="3696828"/>
              <a:ext cx="1501874" cy="45497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t>歩行者</a:t>
              </a:r>
              <a:r>
                <a:rPr lang="ja-JP" altLang="en-US" sz="1600" dirty="0" smtClean="0"/>
                <a:t>の</a:t>
              </a:r>
              <a:r>
                <a:rPr lang="ja-JP" altLang="en-US" sz="1600" dirty="0"/>
                <a:t>動線</a:t>
              </a:r>
              <a:endParaRPr kumimoji="1" lang="ja-JP" altLang="en-US" sz="1600" dirty="0"/>
            </a:p>
          </p:txBody>
        </p:sp>
      </p:grpSp>
      <p:sp>
        <p:nvSpPr>
          <p:cNvPr id="29" name="テキスト ボックス 28"/>
          <p:cNvSpPr txBox="1"/>
          <p:nvPr/>
        </p:nvSpPr>
        <p:spPr>
          <a:xfrm>
            <a:off x="1844883" y="4038321"/>
            <a:ext cx="1608133" cy="369332"/>
          </a:xfrm>
          <a:prstGeom prst="rect">
            <a:avLst/>
          </a:prstGeom>
          <a:noFill/>
        </p:spPr>
        <p:txBody>
          <a:bodyPr wrap="none" rtlCol="0">
            <a:spAutoFit/>
          </a:bodyPr>
          <a:lstStyle/>
          <a:p>
            <a:r>
              <a:rPr lang="ja-JP" altLang="en-US" dirty="0" smtClean="0">
                <a:solidFill>
                  <a:schemeClr val="bg1"/>
                </a:solidFill>
              </a:rPr>
              <a:t>タクシー乗り場</a:t>
            </a:r>
            <a:endParaRPr kumimoji="1" lang="ja-JP" altLang="en-US" dirty="0">
              <a:solidFill>
                <a:schemeClr val="bg1"/>
              </a:solidFill>
            </a:endParaRPr>
          </a:p>
        </p:txBody>
      </p:sp>
      <p:pic>
        <p:nvPicPr>
          <p:cNvPr id="12" name="図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67707" y="3809287"/>
            <a:ext cx="1767169" cy="1256654"/>
          </a:xfrm>
          <a:prstGeom prst="rect">
            <a:avLst/>
          </a:prstGeom>
        </p:spPr>
      </p:pic>
      <p:sp>
        <p:nvSpPr>
          <p:cNvPr id="2" name="スライド番号プレースホルダー 1"/>
          <p:cNvSpPr>
            <a:spLocks noGrp="1"/>
          </p:cNvSpPr>
          <p:nvPr>
            <p:ph type="sldNum" sz="quarter" idx="12"/>
          </p:nvPr>
        </p:nvSpPr>
        <p:spPr/>
        <p:txBody>
          <a:bodyPr/>
          <a:lstStyle/>
          <a:p>
            <a:fld id="{82F50B77-D61C-4CB8-9631-C68539A3EE92}" type="slidenum">
              <a:rPr kumimoji="1" lang="ja-JP" altLang="en-US" smtClean="0"/>
              <a:pPr/>
              <a:t>28</a:t>
            </a:fld>
            <a:endParaRPr kumimoji="1" lang="ja-JP" altLang="en-US"/>
          </a:p>
        </p:txBody>
      </p:sp>
      <p:sp>
        <p:nvSpPr>
          <p:cNvPr id="13" name="爆発 1 12"/>
          <p:cNvSpPr/>
          <p:nvPr/>
        </p:nvSpPr>
        <p:spPr>
          <a:xfrm>
            <a:off x="3282812" y="2894050"/>
            <a:ext cx="936104" cy="858195"/>
          </a:xfrm>
          <a:prstGeom prst="irregularSeal1">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爆発 1 25"/>
          <p:cNvSpPr/>
          <p:nvPr/>
        </p:nvSpPr>
        <p:spPr>
          <a:xfrm>
            <a:off x="5076056" y="3861048"/>
            <a:ext cx="936104" cy="858195"/>
          </a:xfrm>
          <a:prstGeom prst="irregularSeal1">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4" name="図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843051" y="2390122"/>
            <a:ext cx="1446052" cy="1630603"/>
          </a:xfrm>
          <a:prstGeom prst="rect">
            <a:avLst/>
          </a:prstGeom>
        </p:spPr>
      </p:pic>
      <p:pic>
        <p:nvPicPr>
          <p:cNvPr id="15" name="図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961" y="5090266"/>
            <a:ext cx="1509444" cy="1723110"/>
          </a:xfrm>
          <a:prstGeom prst="rect">
            <a:avLst/>
          </a:prstGeom>
        </p:spPr>
      </p:pic>
      <p:sp>
        <p:nvSpPr>
          <p:cNvPr id="31" name="角丸四角形吹き出し 30"/>
          <p:cNvSpPr/>
          <p:nvPr/>
        </p:nvSpPr>
        <p:spPr>
          <a:xfrm>
            <a:off x="1578576" y="5640391"/>
            <a:ext cx="4165445" cy="1076227"/>
          </a:xfrm>
          <a:prstGeom prst="wedgeRoundRectCallout">
            <a:avLst>
              <a:gd name="adj1" fmla="val -59020"/>
              <a:gd name="adj2" fmla="val -9516"/>
              <a:gd name="adj3" fmla="val 16667"/>
            </a:avLst>
          </a:prstGeom>
          <a:ln>
            <a:prstDash val="dash"/>
          </a:ln>
        </p:spPr>
        <p:style>
          <a:lnRef idx="2">
            <a:schemeClr val="accent6"/>
          </a:lnRef>
          <a:fillRef idx="1">
            <a:schemeClr val="lt1"/>
          </a:fillRef>
          <a:effectRef idx="0">
            <a:schemeClr val="accent6"/>
          </a:effectRef>
          <a:fontRef idx="minor">
            <a:schemeClr val="dk1"/>
          </a:fontRef>
        </p:style>
        <p:txBody>
          <a:bodyPr rtlCol="0" anchor="ctr"/>
          <a:lstStyle/>
          <a:p>
            <a:pPr marL="342900" indent="-342900">
              <a:buFont typeface="Arial" panose="020B0604020202020204" pitchFamily="34" charset="0"/>
              <a:buChar char="•"/>
            </a:pPr>
            <a:r>
              <a:rPr lang="ja-JP" altLang="en-US" sz="2000" dirty="0">
                <a:solidFill>
                  <a:sysClr val="windowText" lastClr="000000"/>
                </a:solidFill>
              </a:rPr>
              <a:t>バス乗り場が遠い</a:t>
            </a:r>
            <a:endParaRPr lang="en-US" altLang="ja-JP" sz="2000" dirty="0">
              <a:solidFill>
                <a:sysClr val="windowText" lastClr="000000"/>
              </a:solidFill>
            </a:endParaRPr>
          </a:p>
          <a:p>
            <a:pPr marL="342900" indent="-342900">
              <a:buFont typeface="Arial" panose="020B0604020202020204" pitchFamily="34" charset="0"/>
              <a:buChar char="•"/>
            </a:pPr>
            <a:r>
              <a:rPr lang="ja-JP" altLang="en-US" sz="2000" dirty="0" smtClean="0">
                <a:solidFill>
                  <a:sysClr val="windowText" lastClr="000000"/>
                </a:solidFill>
              </a:rPr>
              <a:t>車道</a:t>
            </a:r>
            <a:r>
              <a:rPr lang="ja-JP" altLang="en-US" sz="2000" dirty="0">
                <a:solidFill>
                  <a:sysClr val="windowText" lastClr="000000"/>
                </a:solidFill>
              </a:rPr>
              <a:t>の横断が危ない</a:t>
            </a:r>
            <a:endParaRPr lang="en-US" altLang="ja-JP" sz="2000" dirty="0">
              <a:solidFill>
                <a:sysClr val="windowText" lastClr="000000"/>
              </a:solidFill>
            </a:endParaRPr>
          </a:p>
          <a:p>
            <a:pPr marL="342900" indent="-342900">
              <a:buFont typeface="Arial" panose="020B0604020202020204" pitchFamily="34" charset="0"/>
              <a:buChar char="•"/>
            </a:pPr>
            <a:r>
              <a:rPr lang="ja-JP" altLang="en-US" sz="2000" dirty="0" smtClean="0">
                <a:solidFill>
                  <a:sysClr val="windowText" lastClr="000000"/>
                </a:solidFill>
              </a:rPr>
              <a:t>送迎</a:t>
            </a:r>
            <a:r>
              <a:rPr lang="ja-JP" altLang="en-US" sz="2000" dirty="0">
                <a:solidFill>
                  <a:sysClr val="windowText" lastClr="000000"/>
                </a:solidFill>
              </a:rPr>
              <a:t>待機スペースがない</a:t>
            </a:r>
            <a:endParaRPr lang="en-US" altLang="ja-JP" sz="2000" dirty="0">
              <a:solidFill>
                <a:sysClr val="windowText" lastClr="000000"/>
              </a:solidFill>
            </a:endParaRPr>
          </a:p>
        </p:txBody>
      </p:sp>
    </p:spTree>
    <p:extLst>
      <p:ext uri="{BB962C8B-B14F-4D97-AF65-F5344CB8AC3E}">
        <p14:creationId xmlns:p14="http://schemas.microsoft.com/office/powerpoint/2010/main" val="3891455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500"/>
                                        <p:tgtEl>
                                          <p:spTgt spid="46"/>
                                        </p:tgtEl>
                                      </p:cBhvr>
                                    </p:animEffect>
                                  </p:childTnLst>
                                </p:cTn>
                              </p:par>
                            </p:childTnLst>
                          </p:cTn>
                        </p:par>
                        <p:par>
                          <p:cTn id="13" fill="hold">
                            <p:stCondLst>
                              <p:cond delay="500"/>
                            </p:stCondLst>
                            <p:childTnLst>
                              <p:par>
                                <p:cTn id="14" presetID="26" presetClass="emph" presetSubtype="0" fill="hold" nodeType="afterEffect">
                                  <p:stCondLst>
                                    <p:cond delay="0"/>
                                  </p:stCondLst>
                                  <p:childTnLst>
                                    <p:animEffect transition="out" filter="fade">
                                      <p:cBhvr>
                                        <p:cTn id="15" dur="500" tmFilter="0, 0; .2, .5; .8, .5; 1, 0"/>
                                        <p:tgtEl>
                                          <p:spTgt spid="46"/>
                                        </p:tgtEl>
                                      </p:cBhvr>
                                    </p:animEffect>
                                    <p:animScale>
                                      <p:cBhvr>
                                        <p:cTn id="16" dur="250" autoRev="1" fill="hold"/>
                                        <p:tgtEl>
                                          <p:spTgt spid="46"/>
                                        </p:tgtEl>
                                      </p:cBhvr>
                                      <p:by x="105000" y="105000"/>
                                    </p:animScale>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42" presetClass="path" presetSubtype="0" accel="50000" decel="50000" fill="hold" nodeType="afterEffect">
                                  <p:stCondLst>
                                    <p:cond delay="0"/>
                                  </p:stCondLst>
                                  <p:childTnLst>
                                    <p:animMotion origin="layout" path="M 0.05399 -0.03241 L 0.41927 0.1919 " pathEditMode="relative" rAng="0" ptsTypes="AA">
                                      <p:cBhvr>
                                        <p:cTn id="26" dur="2000" fill="hold"/>
                                        <p:tgtEl>
                                          <p:spTgt spid="14"/>
                                        </p:tgtEl>
                                        <p:attrNameLst>
                                          <p:attrName>ppt_x</p:attrName>
                                          <p:attrName>ppt_y</p:attrName>
                                        </p:attrNameLst>
                                      </p:cBhvr>
                                      <p:rCtr x="18264" y="11204"/>
                                    </p:animMotion>
                                  </p:childTnLst>
                                </p:cTn>
                              </p:par>
                              <p:par>
                                <p:cTn id="27" presetID="10" presetClass="entr" presetSubtype="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childTnLst>
                                </p:cTn>
                              </p:par>
                              <p:par>
                                <p:cTn id="34" presetID="26" presetClass="emph" presetSubtype="0" repeatCount="indefinite" fill="hold" grpId="1" nodeType="withEffect">
                                  <p:stCondLst>
                                    <p:cond delay="0"/>
                                  </p:stCondLst>
                                  <p:childTnLst>
                                    <p:animEffect transition="out" filter="fade">
                                      <p:cBhvr>
                                        <p:cTn id="35" dur="500" tmFilter="0, 0; .2, .5; .8, .5; 1, 0"/>
                                        <p:tgtEl>
                                          <p:spTgt spid="13"/>
                                        </p:tgtEl>
                                      </p:cBhvr>
                                    </p:animEffect>
                                    <p:animScale>
                                      <p:cBhvr>
                                        <p:cTn id="36" dur="250" autoRev="1" fill="hold"/>
                                        <p:tgtEl>
                                          <p:spTgt spid="13"/>
                                        </p:tgtEl>
                                      </p:cBhvr>
                                      <p:by x="105000" y="105000"/>
                                    </p:animScale>
                                  </p:childTnLst>
                                </p:cTn>
                              </p:par>
                              <p:par>
                                <p:cTn id="37" presetID="1" presetClass="entr" presetSubtype="0"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par>
                                <p:cTn id="39" presetID="26" presetClass="emph" presetSubtype="0" repeatCount="indefinite" fill="hold" grpId="1" nodeType="withEffect">
                                  <p:stCondLst>
                                    <p:cond delay="0"/>
                                  </p:stCondLst>
                                  <p:childTnLst>
                                    <p:animEffect transition="out" filter="fade">
                                      <p:cBhvr>
                                        <p:cTn id="40" dur="500" tmFilter="0, 0; .2, .5; .8, .5; 1, 0"/>
                                        <p:tgtEl>
                                          <p:spTgt spid="26"/>
                                        </p:tgtEl>
                                      </p:cBhvr>
                                    </p:animEffect>
                                    <p:animScale>
                                      <p:cBhvr>
                                        <p:cTn id="41" dur="250" autoRev="1" fill="hold"/>
                                        <p:tgtEl>
                                          <p:spTgt spid="26"/>
                                        </p:tgtEl>
                                      </p:cBhvr>
                                      <p:by x="105000" y="105000"/>
                                    </p:animScale>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fade">
                                      <p:cBhvr>
                                        <p:cTn id="4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26" grpId="0" animBg="1"/>
      <p:bldP spid="26" grpId="1" animBg="1"/>
      <p:bldP spid="3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図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67544" y="1191047"/>
            <a:ext cx="6096851" cy="5858693"/>
          </a:xfrm>
          <a:prstGeom prst="rect">
            <a:avLst/>
          </a:prstGeom>
        </p:spPr>
      </p:pic>
      <p:sp>
        <p:nvSpPr>
          <p:cNvPr id="5" name="タイトル 2"/>
          <p:cNvSpPr>
            <a:spLocks noGrp="1"/>
          </p:cNvSpPr>
          <p:nvPr>
            <p:ph type="title"/>
          </p:nvPr>
        </p:nvSpPr>
        <p:spPr>
          <a:xfrm>
            <a:off x="3635896" y="-99392"/>
            <a:ext cx="5184576" cy="1143000"/>
          </a:xfrm>
        </p:spPr>
        <p:txBody>
          <a:bodyPr>
            <a:normAutofit/>
          </a:bodyPr>
          <a:lstStyle/>
          <a:p>
            <a:r>
              <a:rPr lang="ja-JP" altLang="en-US" dirty="0"/>
              <a:t>東口</a:t>
            </a:r>
            <a:r>
              <a:rPr kumimoji="1" lang="ja-JP" altLang="en-US" dirty="0" smtClean="0"/>
              <a:t>ロータリー整備</a:t>
            </a:r>
            <a:endParaRPr kumimoji="1" lang="ja-JP" altLang="en-US" dirty="0"/>
          </a:p>
        </p:txBody>
      </p:sp>
      <p:sp>
        <p:nvSpPr>
          <p:cNvPr id="6" name="角丸四角形 5"/>
          <p:cNvSpPr/>
          <p:nvPr/>
        </p:nvSpPr>
        <p:spPr>
          <a:xfrm>
            <a:off x="179512" y="116632"/>
            <a:ext cx="3312368" cy="720080"/>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dirty="0"/>
              <a:t>荒川沖</a:t>
            </a:r>
            <a:endParaRPr kumimoji="1" lang="ja-JP" altLang="en-US" dirty="0"/>
          </a:p>
        </p:txBody>
      </p:sp>
      <p:sp>
        <p:nvSpPr>
          <p:cNvPr id="7" name="テキスト ボックス 6"/>
          <p:cNvSpPr txBox="1"/>
          <p:nvPr/>
        </p:nvSpPr>
        <p:spPr>
          <a:xfrm>
            <a:off x="201536" y="887964"/>
            <a:ext cx="921406" cy="523220"/>
          </a:xfrm>
          <a:prstGeom prst="rect">
            <a:avLst/>
          </a:prstGeom>
          <a:noFill/>
        </p:spPr>
        <p:txBody>
          <a:bodyPr wrap="none" rtlCol="0">
            <a:spAutoFit/>
          </a:bodyPr>
          <a:lstStyle/>
          <a:p>
            <a:r>
              <a:rPr lang="en-US" altLang="ja-JP" sz="2800" dirty="0" smtClean="0"/>
              <a:t>Afte</a:t>
            </a:r>
            <a:r>
              <a:rPr lang="en-US" altLang="ja-JP" sz="2800" dirty="0"/>
              <a:t>r</a:t>
            </a:r>
            <a:endParaRPr kumimoji="1" lang="ja-JP" altLang="en-US" sz="2800" dirty="0"/>
          </a:p>
        </p:txBody>
      </p:sp>
      <p:sp>
        <p:nvSpPr>
          <p:cNvPr id="9" name="正方形/長方形 8"/>
          <p:cNvSpPr/>
          <p:nvPr/>
        </p:nvSpPr>
        <p:spPr>
          <a:xfrm rot="18094980">
            <a:off x="2161598" y="1989733"/>
            <a:ext cx="1876195" cy="6306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 name="正方形/長方形 9"/>
          <p:cNvSpPr/>
          <p:nvPr/>
        </p:nvSpPr>
        <p:spPr>
          <a:xfrm rot="18094980">
            <a:off x="2279309" y="3578431"/>
            <a:ext cx="1187294" cy="469576"/>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ボックス 20"/>
          <p:cNvSpPr txBox="1"/>
          <p:nvPr/>
        </p:nvSpPr>
        <p:spPr>
          <a:xfrm>
            <a:off x="2806175" y="2161067"/>
            <a:ext cx="492443" cy="461665"/>
          </a:xfrm>
          <a:prstGeom prst="rect">
            <a:avLst/>
          </a:prstGeom>
          <a:noFill/>
        </p:spPr>
        <p:txBody>
          <a:bodyPr wrap="none" rtlCol="0">
            <a:spAutoFit/>
          </a:bodyPr>
          <a:lstStyle/>
          <a:p>
            <a:r>
              <a:rPr kumimoji="1" lang="ja-JP" altLang="en-US" sz="2400" dirty="0" smtClean="0">
                <a:solidFill>
                  <a:schemeClr val="bg1"/>
                </a:solidFill>
              </a:rPr>
              <a:t>駅</a:t>
            </a:r>
            <a:endParaRPr kumimoji="1" lang="ja-JP" altLang="en-US" sz="2400" dirty="0">
              <a:solidFill>
                <a:schemeClr val="bg1"/>
              </a:solidFill>
            </a:endParaRPr>
          </a:p>
        </p:txBody>
      </p:sp>
      <p:sp>
        <p:nvSpPr>
          <p:cNvPr id="22" name="テキスト ボックス 21"/>
          <p:cNvSpPr txBox="1"/>
          <p:nvPr/>
        </p:nvSpPr>
        <p:spPr>
          <a:xfrm>
            <a:off x="1970581" y="3704913"/>
            <a:ext cx="1257075" cy="369332"/>
          </a:xfrm>
          <a:prstGeom prst="rect">
            <a:avLst/>
          </a:prstGeom>
          <a:noFill/>
        </p:spPr>
        <p:txBody>
          <a:bodyPr wrap="none" rtlCol="0">
            <a:spAutoFit/>
          </a:bodyPr>
          <a:lstStyle/>
          <a:p>
            <a:r>
              <a:rPr lang="ja-JP" altLang="en-US" dirty="0" smtClean="0">
                <a:solidFill>
                  <a:schemeClr val="bg1"/>
                </a:solidFill>
              </a:rPr>
              <a:t>バス乗り場</a:t>
            </a:r>
            <a:endParaRPr kumimoji="1" lang="ja-JP" altLang="en-US" dirty="0">
              <a:solidFill>
                <a:schemeClr val="bg1"/>
              </a:solidFill>
            </a:endParaRPr>
          </a:p>
        </p:txBody>
      </p:sp>
      <p:sp>
        <p:nvSpPr>
          <p:cNvPr id="27" name="正方形/長方形 26"/>
          <p:cNvSpPr/>
          <p:nvPr/>
        </p:nvSpPr>
        <p:spPr>
          <a:xfrm rot="18116927">
            <a:off x="1683217" y="4618928"/>
            <a:ext cx="1128295" cy="375916"/>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4" name="グループ化 13"/>
          <p:cNvGrpSpPr/>
          <p:nvPr/>
        </p:nvGrpSpPr>
        <p:grpSpPr>
          <a:xfrm>
            <a:off x="3349995" y="2362385"/>
            <a:ext cx="3572163" cy="3332617"/>
            <a:chOff x="3349995" y="2362385"/>
            <a:chExt cx="3572163" cy="3332617"/>
          </a:xfrm>
        </p:grpSpPr>
        <p:sp>
          <p:nvSpPr>
            <p:cNvPr id="36" name="U ターン矢印 35"/>
            <p:cNvSpPr/>
            <p:nvPr/>
          </p:nvSpPr>
          <p:spPr>
            <a:xfrm rot="1800663">
              <a:off x="3349995" y="2362385"/>
              <a:ext cx="2731951" cy="3332617"/>
            </a:xfrm>
            <a:prstGeom prst="uturnArrow">
              <a:avLst>
                <a:gd name="adj1" fmla="val 10172"/>
                <a:gd name="adj2" fmla="val 11152"/>
                <a:gd name="adj3" fmla="val 18259"/>
                <a:gd name="adj4" fmla="val 43750"/>
                <a:gd name="adj5" fmla="val 75000"/>
              </a:avLst>
            </a:prstGeom>
            <a:solidFill>
              <a:srgbClr val="7AB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43" name="正方形/長方形 42"/>
            <p:cNvSpPr/>
            <p:nvPr/>
          </p:nvSpPr>
          <p:spPr>
            <a:xfrm>
              <a:off x="5420284" y="4346179"/>
              <a:ext cx="1501874" cy="454978"/>
            </a:xfrm>
            <a:prstGeom prst="rect">
              <a:avLst/>
            </a:prstGeom>
            <a:solidFill>
              <a:srgbClr val="7AB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smtClean="0"/>
                <a:t>自動車の動線</a:t>
              </a:r>
              <a:endParaRPr kumimoji="1" lang="ja-JP" altLang="en-US" sz="1600" dirty="0"/>
            </a:p>
          </p:txBody>
        </p:sp>
      </p:grpSp>
      <p:sp>
        <p:nvSpPr>
          <p:cNvPr id="44" name="正方形/長方形 43"/>
          <p:cNvSpPr/>
          <p:nvPr/>
        </p:nvSpPr>
        <p:spPr>
          <a:xfrm>
            <a:off x="910240" y="2728781"/>
            <a:ext cx="1501874" cy="45497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t>歩行者</a:t>
            </a:r>
            <a:r>
              <a:rPr lang="ja-JP" altLang="en-US" sz="1600" dirty="0" smtClean="0"/>
              <a:t>の</a:t>
            </a:r>
            <a:r>
              <a:rPr lang="ja-JP" altLang="en-US" sz="1600" dirty="0"/>
              <a:t>動線</a:t>
            </a:r>
            <a:endParaRPr kumimoji="1" lang="ja-JP" altLang="en-US" sz="1600" dirty="0"/>
          </a:p>
        </p:txBody>
      </p:sp>
      <p:sp>
        <p:nvSpPr>
          <p:cNvPr id="29" name="テキスト ボックス 28"/>
          <p:cNvSpPr txBox="1"/>
          <p:nvPr/>
        </p:nvSpPr>
        <p:spPr>
          <a:xfrm>
            <a:off x="1644096" y="4603349"/>
            <a:ext cx="1608133" cy="369332"/>
          </a:xfrm>
          <a:prstGeom prst="rect">
            <a:avLst/>
          </a:prstGeom>
          <a:noFill/>
        </p:spPr>
        <p:txBody>
          <a:bodyPr wrap="none" rtlCol="0">
            <a:spAutoFit/>
          </a:bodyPr>
          <a:lstStyle/>
          <a:p>
            <a:r>
              <a:rPr lang="ja-JP" altLang="en-US" dirty="0" smtClean="0">
                <a:solidFill>
                  <a:schemeClr val="bg1"/>
                </a:solidFill>
              </a:rPr>
              <a:t>タクシー乗り場</a:t>
            </a:r>
            <a:endParaRPr kumimoji="1" lang="ja-JP" altLang="en-US" dirty="0">
              <a:solidFill>
                <a:schemeClr val="bg1"/>
              </a:solidFill>
            </a:endParaRPr>
          </a:p>
        </p:txBody>
      </p:sp>
      <p:sp>
        <p:nvSpPr>
          <p:cNvPr id="2" name="右矢印 1"/>
          <p:cNvSpPr/>
          <p:nvPr/>
        </p:nvSpPr>
        <p:spPr>
          <a:xfrm rot="5737408">
            <a:off x="2347160" y="3250213"/>
            <a:ext cx="479796" cy="250188"/>
          </a:xfrm>
          <a:prstGeom prst="rightArrow">
            <a:avLst>
              <a:gd name="adj1" fmla="val 40040"/>
              <a:gd name="adj2" fmla="val 4253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右矢印 22"/>
          <p:cNvSpPr/>
          <p:nvPr/>
        </p:nvSpPr>
        <p:spPr>
          <a:xfrm>
            <a:off x="3613264" y="1966877"/>
            <a:ext cx="479796" cy="250188"/>
          </a:xfrm>
          <a:prstGeom prst="rightArrow">
            <a:avLst>
              <a:gd name="adj1" fmla="val 40040"/>
              <a:gd name="adj2" fmla="val 4253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右矢印 23"/>
          <p:cNvSpPr/>
          <p:nvPr/>
        </p:nvSpPr>
        <p:spPr>
          <a:xfrm>
            <a:off x="3853162" y="1704764"/>
            <a:ext cx="479796" cy="250188"/>
          </a:xfrm>
          <a:prstGeom prst="rightArrow">
            <a:avLst>
              <a:gd name="adj1" fmla="val 40040"/>
              <a:gd name="adj2" fmla="val 4253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p:cNvSpPr/>
          <p:nvPr/>
        </p:nvSpPr>
        <p:spPr>
          <a:xfrm>
            <a:off x="4365812" y="2725271"/>
            <a:ext cx="1308847" cy="1039905"/>
          </a:xfrm>
          <a:custGeom>
            <a:avLst/>
            <a:gdLst>
              <a:gd name="connsiteX0" fmla="*/ 0 w 1308847"/>
              <a:gd name="connsiteY0" fmla="*/ 376517 h 1039905"/>
              <a:gd name="connsiteX1" fmla="*/ 251012 w 1308847"/>
              <a:gd name="connsiteY1" fmla="*/ 0 h 1039905"/>
              <a:gd name="connsiteX2" fmla="*/ 1308847 w 1308847"/>
              <a:gd name="connsiteY2" fmla="*/ 690282 h 1039905"/>
              <a:gd name="connsiteX3" fmla="*/ 1147482 w 1308847"/>
              <a:gd name="connsiteY3" fmla="*/ 1039905 h 1039905"/>
              <a:gd name="connsiteX4" fmla="*/ 0 w 1308847"/>
              <a:gd name="connsiteY4" fmla="*/ 376517 h 103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847" h="1039905">
                <a:moveTo>
                  <a:pt x="0" y="376517"/>
                </a:moveTo>
                <a:lnTo>
                  <a:pt x="251012" y="0"/>
                </a:lnTo>
                <a:lnTo>
                  <a:pt x="1308847" y="690282"/>
                </a:lnTo>
                <a:lnTo>
                  <a:pt x="1147482" y="1039905"/>
                </a:lnTo>
                <a:lnTo>
                  <a:pt x="0" y="376517"/>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フリーフォーム 10"/>
          <p:cNvSpPr/>
          <p:nvPr/>
        </p:nvSpPr>
        <p:spPr>
          <a:xfrm>
            <a:off x="3845859" y="3415553"/>
            <a:ext cx="1371600" cy="1066800"/>
          </a:xfrm>
          <a:custGeom>
            <a:avLst/>
            <a:gdLst>
              <a:gd name="connsiteX0" fmla="*/ 197223 w 1371600"/>
              <a:gd name="connsiteY0" fmla="*/ 0 h 1066800"/>
              <a:gd name="connsiteX1" fmla="*/ 0 w 1371600"/>
              <a:gd name="connsiteY1" fmla="*/ 340659 h 1066800"/>
              <a:gd name="connsiteX2" fmla="*/ 1201270 w 1371600"/>
              <a:gd name="connsiteY2" fmla="*/ 1066800 h 1066800"/>
              <a:gd name="connsiteX3" fmla="*/ 1371600 w 1371600"/>
              <a:gd name="connsiteY3" fmla="*/ 744071 h 1066800"/>
              <a:gd name="connsiteX4" fmla="*/ 197223 w 1371600"/>
              <a:gd name="connsiteY4" fmla="*/ 0 h 106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1600" h="1066800">
                <a:moveTo>
                  <a:pt x="197223" y="0"/>
                </a:moveTo>
                <a:lnTo>
                  <a:pt x="0" y="340659"/>
                </a:lnTo>
                <a:lnTo>
                  <a:pt x="1201270" y="1066800"/>
                </a:lnTo>
                <a:lnTo>
                  <a:pt x="1371600" y="744071"/>
                </a:lnTo>
                <a:lnTo>
                  <a:pt x="197223" y="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フリーフォーム 14"/>
          <p:cNvSpPr/>
          <p:nvPr/>
        </p:nvSpPr>
        <p:spPr>
          <a:xfrm>
            <a:off x="6300192" y="2987225"/>
            <a:ext cx="439270" cy="1377879"/>
          </a:xfrm>
          <a:custGeom>
            <a:avLst/>
            <a:gdLst>
              <a:gd name="connsiteX0" fmla="*/ 0 w 439270"/>
              <a:gd name="connsiteY0" fmla="*/ 35859 h 1120588"/>
              <a:gd name="connsiteX1" fmla="*/ 161364 w 439270"/>
              <a:gd name="connsiteY1" fmla="*/ 564777 h 1120588"/>
              <a:gd name="connsiteX2" fmla="*/ 62753 w 439270"/>
              <a:gd name="connsiteY2" fmla="*/ 1057835 h 1120588"/>
              <a:gd name="connsiteX3" fmla="*/ 322729 w 439270"/>
              <a:gd name="connsiteY3" fmla="*/ 1120588 h 1120588"/>
              <a:gd name="connsiteX4" fmla="*/ 439270 w 439270"/>
              <a:gd name="connsiteY4" fmla="*/ 510988 h 1120588"/>
              <a:gd name="connsiteX5" fmla="*/ 251011 w 439270"/>
              <a:gd name="connsiteY5" fmla="*/ 0 h 1120588"/>
              <a:gd name="connsiteX6" fmla="*/ 0 w 439270"/>
              <a:gd name="connsiteY6" fmla="*/ 35859 h 112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270" h="1120588">
                <a:moveTo>
                  <a:pt x="0" y="35859"/>
                </a:moveTo>
                <a:lnTo>
                  <a:pt x="161364" y="564777"/>
                </a:lnTo>
                <a:lnTo>
                  <a:pt x="62753" y="1057835"/>
                </a:lnTo>
                <a:lnTo>
                  <a:pt x="322729" y="1120588"/>
                </a:lnTo>
                <a:lnTo>
                  <a:pt x="439270" y="510988"/>
                </a:lnTo>
                <a:lnTo>
                  <a:pt x="251011" y="0"/>
                </a:lnTo>
                <a:lnTo>
                  <a:pt x="0" y="35859"/>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角丸四角形 30"/>
          <p:cNvSpPr/>
          <p:nvPr/>
        </p:nvSpPr>
        <p:spPr>
          <a:xfrm>
            <a:off x="5846367" y="1196752"/>
            <a:ext cx="2840534" cy="1020314"/>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2000" dirty="0"/>
              <a:t>２０分まで無料の</a:t>
            </a:r>
            <a:endParaRPr lang="en-US" altLang="ja-JP" sz="2000" dirty="0"/>
          </a:p>
          <a:p>
            <a:pPr algn="ctr"/>
            <a:r>
              <a:rPr lang="ja-JP" altLang="en-US" sz="2000" dirty="0"/>
              <a:t>駐車場を整備</a:t>
            </a:r>
          </a:p>
        </p:txBody>
      </p:sp>
      <p:cxnSp>
        <p:nvCxnSpPr>
          <p:cNvPr id="17" name="直線矢印コネクタ 16"/>
          <p:cNvCxnSpPr/>
          <p:nvPr/>
        </p:nvCxnSpPr>
        <p:spPr>
          <a:xfrm flipH="1">
            <a:off x="5161639" y="2082465"/>
            <a:ext cx="672322" cy="125998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39" name="角丸四角形 38"/>
          <p:cNvSpPr/>
          <p:nvPr/>
        </p:nvSpPr>
        <p:spPr>
          <a:xfrm>
            <a:off x="6156176" y="5057177"/>
            <a:ext cx="2840534" cy="1108127"/>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2000" dirty="0" smtClean="0"/>
              <a:t>送迎車待機スペース</a:t>
            </a:r>
            <a:endParaRPr lang="ja-JP" altLang="en-US" sz="2000" dirty="0"/>
          </a:p>
        </p:txBody>
      </p:sp>
      <p:cxnSp>
        <p:nvCxnSpPr>
          <p:cNvPr id="42" name="直線矢印コネクタ 41"/>
          <p:cNvCxnSpPr>
            <a:stCxn id="39" idx="0"/>
          </p:cNvCxnSpPr>
          <p:nvPr/>
        </p:nvCxnSpPr>
        <p:spPr>
          <a:xfrm flipH="1" flipV="1">
            <a:off x="6526401" y="3800011"/>
            <a:ext cx="1050042" cy="125716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3" name="スライド番号プレースホルダー 2"/>
          <p:cNvSpPr>
            <a:spLocks noGrp="1"/>
          </p:cNvSpPr>
          <p:nvPr>
            <p:ph type="sldNum" sz="quarter" idx="12"/>
          </p:nvPr>
        </p:nvSpPr>
        <p:spPr/>
        <p:txBody>
          <a:bodyPr/>
          <a:lstStyle/>
          <a:p>
            <a:fld id="{82F50B77-D61C-4CB8-9631-C68539A3EE92}" type="slidenum">
              <a:rPr kumimoji="1" lang="ja-JP" altLang="en-US" smtClean="0"/>
              <a:pPr/>
              <a:t>29</a:t>
            </a:fld>
            <a:endParaRPr kumimoji="1" lang="ja-JP" altLang="en-US"/>
          </a:p>
        </p:txBody>
      </p:sp>
      <p:pic>
        <p:nvPicPr>
          <p:cNvPr id="32" name="図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2376894" y="3872563"/>
            <a:ext cx="976552" cy="660506"/>
          </a:xfrm>
          <a:prstGeom prst="rect">
            <a:avLst/>
          </a:prstGeom>
        </p:spPr>
      </p:pic>
      <p:pic>
        <p:nvPicPr>
          <p:cNvPr id="16" name="図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2123728" y="2708920"/>
            <a:ext cx="580039" cy="921107"/>
          </a:xfrm>
          <a:prstGeom prst="rect">
            <a:avLst/>
          </a:prstGeom>
        </p:spPr>
      </p:pic>
      <p:grpSp>
        <p:nvGrpSpPr>
          <p:cNvPr id="4" name="グループ化 3"/>
          <p:cNvGrpSpPr/>
          <p:nvPr/>
        </p:nvGrpSpPr>
        <p:grpSpPr>
          <a:xfrm>
            <a:off x="6044781" y="2710831"/>
            <a:ext cx="975491" cy="1366241"/>
            <a:chOff x="6044781" y="2710831"/>
            <a:chExt cx="975491" cy="1366241"/>
          </a:xfrm>
        </p:grpSpPr>
        <p:pic>
          <p:nvPicPr>
            <p:cNvPr id="30" name="Picture 4" descr="G:\マスプラ\パース\JPEG\赤い車.jpg"/>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23051" b="76949" l="3051" r="96271">
                          <a14:backgroundMark x1="20339" y1="30847" x2="20339" y2="30847"/>
                          <a14:backgroundMark x1="8475" y1="72203" x2="8475" y2="72203"/>
                          <a14:backgroundMark x1="57627" y1="71864" x2="57627" y2="71864"/>
                          <a14:backgroundMark x1="93220" y1="29153" x2="93220" y2="29153"/>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6044781" y="2710831"/>
              <a:ext cx="700092" cy="842029"/>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5" descr="G:\マスプラ\パース\JPEG\青い車.jpg"/>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1356" b="89831" l="1356" r="100000">
                          <a14:backgroundMark x1="27797" y1="25424" x2="27797" y2="25424"/>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6351288" y="3268246"/>
              <a:ext cx="668984" cy="808826"/>
            </a:xfrm>
            <a:prstGeom prst="rect">
              <a:avLst/>
            </a:prstGeom>
            <a:noFill/>
            <a:extLst>
              <a:ext uri="{909E8E84-426E-40DD-AFC4-6F175D3DCCD1}">
                <a14:hiddenFill xmlns:a14="http://schemas.microsoft.com/office/drawing/2010/main">
                  <a:solidFill>
                    <a:srgbClr val="FFFFFF"/>
                  </a:solidFill>
                </a14:hiddenFill>
              </a:ext>
            </a:extLst>
          </p:spPr>
        </p:pic>
      </p:grpSp>
      <p:pic>
        <p:nvPicPr>
          <p:cNvPr id="18" name="図 1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512" y="5022222"/>
            <a:ext cx="1569051" cy="1791154"/>
          </a:xfrm>
          <a:prstGeom prst="rect">
            <a:avLst/>
          </a:prstGeom>
        </p:spPr>
      </p:pic>
      <p:sp>
        <p:nvSpPr>
          <p:cNvPr id="19" name="角丸四角形吹き出し 18"/>
          <p:cNvSpPr/>
          <p:nvPr/>
        </p:nvSpPr>
        <p:spPr>
          <a:xfrm>
            <a:off x="1578576" y="5640391"/>
            <a:ext cx="4165445" cy="1076227"/>
          </a:xfrm>
          <a:prstGeom prst="wedgeRoundRectCallout">
            <a:avLst>
              <a:gd name="adj1" fmla="val -59020"/>
              <a:gd name="adj2" fmla="val -9516"/>
              <a:gd name="adj3" fmla="val 16667"/>
            </a:avLst>
          </a:prstGeom>
          <a:ln>
            <a:prstDash val="dash"/>
          </a:ln>
        </p:spPr>
        <p:style>
          <a:lnRef idx="2">
            <a:schemeClr val="accent6"/>
          </a:lnRef>
          <a:fillRef idx="1">
            <a:schemeClr val="lt1"/>
          </a:fillRef>
          <a:effectRef idx="0">
            <a:schemeClr val="accent6"/>
          </a:effectRef>
          <a:fontRef idx="minor">
            <a:schemeClr val="dk1"/>
          </a:fontRef>
        </p:style>
        <p:txBody>
          <a:bodyPr rtlCol="0" anchor="ctr"/>
          <a:lstStyle/>
          <a:p>
            <a:pPr marL="285750" indent="-285750">
              <a:buFont typeface="Arial" panose="020B0604020202020204" pitchFamily="34" charset="0"/>
              <a:buChar char="•"/>
            </a:pPr>
            <a:r>
              <a:rPr lang="ja-JP" altLang="en-US" sz="2000" dirty="0" smtClean="0">
                <a:solidFill>
                  <a:sysClr val="windowText" lastClr="000000"/>
                </a:solidFill>
              </a:rPr>
              <a:t>バス</a:t>
            </a:r>
            <a:r>
              <a:rPr lang="ja-JP" altLang="en-US" sz="2000" dirty="0">
                <a:solidFill>
                  <a:sysClr val="windowText" lastClr="000000"/>
                </a:solidFill>
              </a:rPr>
              <a:t>乗り場が近い！</a:t>
            </a:r>
            <a:endParaRPr lang="en-US" altLang="ja-JP" sz="2000" dirty="0">
              <a:solidFill>
                <a:sysClr val="windowText" lastClr="000000"/>
              </a:solidFill>
            </a:endParaRPr>
          </a:p>
          <a:p>
            <a:pPr marL="285750" indent="-285750">
              <a:buFont typeface="Arial" panose="020B0604020202020204" pitchFamily="34" charset="0"/>
              <a:buChar char="•"/>
            </a:pPr>
            <a:r>
              <a:rPr lang="ja-JP" altLang="en-US" sz="2000" dirty="0" smtClean="0">
                <a:solidFill>
                  <a:sysClr val="windowText" lastClr="000000"/>
                </a:solidFill>
              </a:rPr>
              <a:t>車道</a:t>
            </a:r>
            <a:r>
              <a:rPr lang="ja-JP" altLang="en-US" sz="2000" dirty="0">
                <a:solidFill>
                  <a:sysClr val="windowText" lastClr="000000"/>
                </a:solidFill>
              </a:rPr>
              <a:t>の横断がなくなり安全！</a:t>
            </a:r>
            <a:endParaRPr lang="en-US" altLang="ja-JP" sz="2000" dirty="0">
              <a:solidFill>
                <a:sysClr val="windowText" lastClr="000000"/>
              </a:solidFill>
            </a:endParaRPr>
          </a:p>
          <a:p>
            <a:pPr marL="285750" indent="-285750">
              <a:buFont typeface="Arial" panose="020B0604020202020204" pitchFamily="34" charset="0"/>
              <a:buChar char="•"/>
            </a:pPr>
            <a:r>
              <a:rPr lang="ja-JP" altLang="en-US" sz="2000" dirty="0" smtClean="0">
                <a:solidFill>
                  <a:sysClr val="windowText" lastClr="000000"/>
                </a:solidFill>
              </a:rPr>
              <a:t>送迎</a:t>
            </a:r>
            <a:r>
              <a:rPr lang="ja-JP" altLang="en-US" sz="2000" dirty="0">
                <a:solidFill>
                  <a:sysClr val="windowText" lastClr="000000"/>
                </a:solidFill>
              </a:rPr>
              <a:t>待機スペース確保！</a:t>
            </a:r>
            <a:endParaRPr lang="en-US" altLang="ja-JP" sz="2000" dirty="0">
              <a:solidFill>
                <a:sysClr val="windowText" lastClr="000000"/>
              </a:solidFill>
            </a:endParaRPr>
          </a:p>
        </p:txBody>
      </p:sp>
      <p:pic>
        <p:nvPicPr>
          <p:cNvPr id="13" name="図 1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984323" y="2789339"/>
            <a:ext cx="945326" cy="1030328"/>
          </a:xfrm>
          <a:prstGeom prst="rect">
            <a:avLst/>
          </a:prstGeom>
        </p:spPr>
      </p:pic>
    </p:spTree>
    <p:extLst>
      <p:ext uri="{BB962C8B-B14F-4D97-AF65-F5344CB8AC3E}">
        <p14:creationId xmlns:p14="http://schemas.microsoft.com/office/powerpoint/2010/main" val="108173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par>
                                <p:cTn id="22" presetID="10" presetClass="entr" presetSubtype="0" fill="hold"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500"/>
                                        <p:tgtEl>
                                          <p:spTgt spid="39"/>
                                        </p:tgtEl>
                                      </p:cBhvr>
                                    </p:animEffect>
                                  </p:childTnLst>
                                </p:cTn>
                              </p:par>
                              <p:par>
                                <p:cTn id="36" presetID="10" presetClass="entr" presetSubtype="0" fill="hold" nodeType="withEffect">
                                  <p:stCondLst>
                                    <p:cond delay="0"/>
                                  </p:stCondLst>
                                  <p:childTnLst>
                                    <p:set>
                                      <p:cBhvr>
                                        <p:cTn id="37" dur="1" fill="hold">
                                          <p:stCondLst>
                                            <p:cond delay="0"/>
                                          </p:stCondLst>
                                        </p:cTn>
                                        <p:tgtEl>
                                          <p:spTgt spid="42"/>
                                        </p:tgtEl>
                                        <p:attrNameLst>
                                          <p:attrName>style.visibility</p:attrName>
                                        </p:attrNameLst>
                                      </p:cBhvr>
                                      <p:to>
                                        <p:strVal val="visible"/>
                                      </p:to>
                                    </p:set>
                                    <p:animEffect transition="in" filter="fade">
                                      <p:cBhvr>
                                        <p:cTn id="38" dur="500"/>
                                        <p:tgtEl>
                                          <p:spTgt spid="4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par>
                                <p:cTn id="42" presetID="10" presetClass="entr" presetSubtype="0" fill="hold" nodeType="with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700"/>
                                        <p:tgtEl>
                                          <p:spTgt spid="13"/>
                                        </p:tgtEl>
                                      </p:cBhvr>
                                    </p:animEffect>
                                    <p:anim calcmode="lin" valueType="num">
                                      <p:cBhvr>
                                        <p:cTn id="50" dur="700" fill="hold"/>
                                        <p:tgtEl>
                                          <p:spTgt spid="13"/>
                                        </p:tgtEl>
                                        <p:attrNameLst>
                                          <p:attrName>ppt_x</p:attrName>
                                        </p:attrNameLst>
                                      </p:cBhvr>
                                      <p:tavLst>
                                        <p:tav tm="0">
                                          <p:val>
                                            <p:strVal val="#ppt_x"/>
                                          </p:val>
                                        </p:tav>
                                        <p:tav tm="100000">
                                          <p:val>
                                            <p:strVal val="#ppt_x"/>
                                          </p:val>
                                        </p:tav>
                                      </p:tavLst>
                                    </p:anim>
                                    <p:anim calcmode="lin" valueType="num">
                                      <p:cBhvr>
                                        <p:cTn id="51" dur="700" fill="hold"/>
                                        <p:tgtEl>
                                          <p:spTgt spid="13"/>
                                        </p:tgtEl>
                                        <p:attrNameLst>
                                          <p:attrName>ppt_y</p:attrName>
                                        </p:attrNameLst>
                                      </p:cBhvr>
                                      <p:tavLst>
                                        <p:tav tm="0">
                                          <p:val>
                                            <p:strVal val="#ppt_y-.1"/>
                                          </p:val>
                                        </p:tav>
                                        <p:tav tm="100000">
                                          <p:val>
                                            <p:strVal val="#ppt_y"/>
                                          </p:val>
                                        </p:tav>
                                      </p:tavLst>
                                    </p:anim>
                                  </p:childTnLst>
                                </p:cTn>
                              </p:par>
                            </p:childTnLst>
                          </p:cTn>
                        </p:par>
                        <p:par>
                          <p:cTn id="52" fill="hold">
                            <p:stCondLst>
                              <p:cond delay="700"/>
                            </p:stCondLst>
                            <p:childTnLst>
                              <p:par>
                                <p:cTn id="53" presetID="0" presetClass="path" presetSubtype="0" accel="50000" decel="50000" fill="hold" nodeType="afterEffect">
                                  <p:stCondLst>
                                    <p:cond delay="0"/>
                                  </p:stCondLst>
                                  <p:childTnLst>
                                    <p:animMotion origin="layout" path="M 0.01909 -0.02384 L 0.01909 -0.02361 C 0.02048 -0.02847 0.02066 -0.03379 0.02326 -0.03773 C 0.02465 -0.04004 0.02656 -0.04213 0.02743 -0.04467 C 0.02777 -0.04583 0.02795 -0.04722 0.02847 -0.04815 C 0.02951 -0.05069 0.03246 -0.05416 0.03368 -0.05625 C 0.03437 -0.05764 0.03489 -0.05949 0.03576 -0.06088 C 0.03628 -0.06203 0.03715 -0.06296 0.03784 -0.06412 C 0.04132 -0.07199 0.03541 -0.06296 0.04097 -0.07222 C 0.04184 -0.07407 0.04305 -0.07546 0.04409 -0.07685 C 0.04444 -0.07801 0.04479 -0.07916 0.04514 -0.08032 C 0.04548 -0.08194 0.04548 -0.08356 0.04618 -0.08495 C 0.04913 -0.09305 0.04739 -0.08426 0.0493 -0.0919 C 0.04965 -0.09375 0.04982 -0.09583 0.05034 -0.09768 C 0.05191 -0.1037 0.05243 -0.10277 0.05451 -0.10787 C 0.05486 -0.10902 0.05486 -0.11041 0.05555 -0.11134 C 0.05625 -0.11296 0.05764 -0.11365 0.05868 -0.11481 C 0.06545 -0.12361 0.0585 -0.11527 0.06389 -0.12407 C 0.06562 -0.12731 0.071 -0.13333 0.07222 -0.1368 C 0.07552 -0.14791 0.07014 -0.13055 0.07534 -0.1449 C 0.07812 -0.15277 0.07639 -0.15185 0.08159 -0.15972 C 0.08264 -0.1618 0.08455 -0.16296 0.08576 -0.16435 C 0.08698 -0.16643 0.08784 -0.16828 0.08889 -0.17014 C 0.08923 -0.17129 0.08923 -0.17291 0.08993 -0.17361 C 0.09062 -0.17477 0.09201 -0.17523 0.09305 -0.17592 C 0.09479 -0.17754 0.09652 -0.1787 0.09826 -0.18055 C 0.10399 -0.18703 0.09548 -0.18148 0.10451 -0.18634 C 0.10694 -0.18981 0.1085 -0.19421 0.1118 -0.19652 C 0.11319 -0.19768 0.11458 -0.19884 0.11597 -0.2 C 0.12066 -0.20555 0.11493 -0.20254 0.12118 -0.20463 C 0.12326 -0.20694 0.12552 -0.20902 0.12743 -0.21157 C 0.12847 -0.21319 0.12916 -0.21481 0.13055 -0.2162 C 0.13264 -0.21875 0.13593 -0.2206 0.13889 -0.22199 C 0.13975 -0.22245 0.14097 -0.22268 0.14201 -0.22315 C 0.14843 -0.23032 0.1434 -0.22592 0.15034 -0.23009 C 0.15139 -0.23078 0.15225 -0.23217 0.15347 -0.2324 C 0.15451 -0.23264 0.17048 -0.23472 0.17118 -0.23472 C 0.17465 -0.23541 0.17795 -0.23657 0.18159 -0.23703 C 0.18402 -0.23727 0.18645 -0.23773 0.18889 -0.23819 C 0.19201 -0.23889 0.19496 -0.23981 0.19826 -0.24051 C 0.20121 -0.24097 0.20451 -0.2412 0.20764 -0.24143 C 0.23576 -0.24074 0.26389 -0.24074 0.29201 -0.23935 C 0.29427 -0.23935 0.29722 -0.23588 0.2993 -0.23472 C 0.30121 -0.23379 0.30555 -0.2324 0.30555 -0.23217 C 0.31562 -0.22407 0.30486 -0.23217 0.31284 -0.22777 C 0.31458 -0.22685 0.31614 -0.22523 0.31805 -0.2243 C 0.31927 -0.22361 0.32083 -0.22384 0.32222 -0.22315 C 0.33385 -0.21805 0.32309 -0.22106 0.33368 -0.21852 C 0.33541 -0.21736 0.33715 -0.21643 0.33889 -0.21504 C 0.33993 -0.21458 0.3408 -0.21342 0.34201 -0.21273 C 0.34288 -0.21227 0.34409 -0.21203 0.34514 -0.21157 C 0.34618 -0.21041 0.34705 -0.20902 0.34826 -0.2081 C 0.34948 -0.20717 0.35104 -0.20671 0.35243 -0.20578 C 0.35347 -0.20532 0.35451 -0.2044 0.35555 -0.20347 C 0.35625 -0.20231 0.35694 -0.20139 0.35764 -0.2 C 0.35868 -0.19838 0.3592 -0.19606 0.36076 -0.19444 C 0.36423 -0.19051 0.36614 -0.19004 0.37014 -0.18865 C 0.37118 -0.1875 0.37205 -0.18634 0.37326 -0.18518 C 0.37448 -0.18402 0.37621 -0.1831 0.37743 -0.18171 C 0.37812 -0.18102 0.37777 -0.17916 0.37847 -0.17824 C 0.37916 -0.17731 0.38055 -0.17685 0.38159 -0.17592 C 0.38784 -0.1699 0.38298 -0.17245 0.38889 -0.17014 C 0.38958 -0.16898 0.38993 -0.16759 0.39097 -0.16666 C 0.39166 -0.1662 0.39323 -0.16643 0.39409 -0.16551 C 0.39479 -0.16481 0.39461 -0.16319 0.39514 -0.16203 C 0.396 -0.16018 0.39687 -0.15833 0.39826 -0.15625 C 0.4 -0.15393 0.40243 -0.15162 0.40451 -0.14953 C 0.40555 -0.14838 0.40677 -0.14745 0.40764 -0.14606 L 0.4118 -0.13912 C 0.4125 -0.13796 0.41336 -0.13703 0.41389 -0.13565 C 0.41423 -0.13449 0.41458 -0.13356 0.41493 -0.13217 C 0.41527 -0.13078 0.4151 -0.12916 0.41597 -0.12754 C 0.41666 -0.12615 0.41805 -0.12546 0.41909 -0.12407 C 0.41944 -0.12361 0.42378 -0.11736 0.4243 -0.11597 C 0.42517 -0.11389 0.42586 -0.11157 0.42639 -0.10902 C 0.42673 -0.10717 0.42656 -0.10532 0.42743 -0.10347 C 0.42795 -0.10208 0.42968 -0.10115 0.43055 -0.1 C 0.43142 -0.09861 0.43194 -0.09676 0.43264 -0.09537 C 0.43298 -0.09328 0.4335 -0.08865 0.43472 -0.08611 C 0.43524 -0.08495 0.43611 -0.08402 0.4368 -0.08264 C 0.43715 -0.08171 0.43732 -0.08032 0.43784 -0.07916 C 0.43836 -0.07754 0.43923 -0.07639 0.43993 -0.07453 C 0.44062 -0.07245 0.44097 -0.0699 0.44201 -0.06759 L 0.44409 -0.06296 L 0.44409 -0.06273 " pathEditMode="relative" rAng="0" ptsTypes="AAAAAAAAAAAAAAAAAAAAAAAAAAAAAAAAAAAAAAAAAAAAAAAAAAAAAAAAAAAAAAAAAAAAAAAAAAAAAAAAAAAAA">
                                      <p:cBhvr>
                                        <p:cTn id="54" dur="2000" fill="hold"/>
                                        <p:tgtEl>
                                          <p:spTgt spid="13"/>
                                        </p:tgtEl>
                                        <p:attrNameLst>
                                          <p:attrName>ppt_x</p:attrName>
                                          <p:attrName>ppt_y</p:attrName>
                                        </p:attrNameLst>
                                      </p:cBhvr>
                                      <p:rCtr x="21250" y="-10880"/>
                                    </p:animMotion>
                                  </p:childTnLst>
                                </p:cTn>
                              </p:par>
                            </p:childTnLst>
                          </p:cTn>
                        </p:par>
                      </p:childTnLst>
                    </p:cTn>
                  </p:par>
                  <p:par>
                    <p:cTn id="55" fill="hold">
                      <p:stCondLst>
                        <p:cond delay="indefinite"/>
                      </p:stCondLst>
                      <p:childTnLst>
                        <p:par>
                          <p:cTn id="56" fill="hold">
                            <p:stCondLst>
                              <p:cond delay="0"/>
                            </p:stCondLst>
                            <p:childTnLst>
                              <p:par>
                                <p:cTn id="57" presetID="47" presetClass="entr" presetSubtype="0" fill="hold" nodeType="click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600"/>
                                        <p:tgtEl>
                                          <p:spTgt spid="16"/>
                                        </p:tgtEl>
                                      </p:cBhvr>
                                    </p:animEffect>
                                    <p:anim calcmode="lin" valueType="num">
                                      <p:cBhvr>
                                        <p:cTn id="60" dur="600" fill="hold"/>
                                        <p:tgtEl>
                                          <p:spTgt spid="16"/>
                                        </p:tgtEl>
                                        <p:attrNameLst>
                                          <p:attrName>ppt_x</p:attrName>
                                        </p:attrNameLst>
                                      </p:cBhvr>
                                      <p:tavLst>
                                        <p:tav tm="0">
                                          <p:val>
                                            <p:strVal val="#ppt_x"/>
                                          </p:val>
                                        </p:tav>
                                        <p:tav tm="100000">
                                          <p:val>
                                            <p:strVal val="#ppt_x"/>
                                          </p:val>
                                        </p:tav>
                                      </p:tavLst>
                                    </p:anim>
                                    <p:anim calcmode="lin" valueType="num">
                                      <p:cBhvr>
                                        <p:cTn id="61" dur="600" fill="hold"/>
                                        <p:tgtEl>
                                          <p:spTgt spid="16"/>
                                        </p:tgtEl>
                                        <p:attrNameLst>
                                          <p:attrName>ppt_y</p:attrName>
                                        </p:attrNameLst>
                                      </p:cBhvr>
                                      <p:tavLst>
                                        <p:tav tm="0">
                                          <p:val>
                                            <p:strVal val="#ppt_y-.1"/>
                                          </p:val>
                                        </p:tav>
                                        <p:tav tm="100000">
                                          <p:val>
                                            <p:strVal val="#ppt_y"/>
                                          </p:val>
                                        </p:tav>
                                      </p:tavLst>
                                    </p:anim>
                                  </p:childTnLst>
                                </p:cTn>
                              </p:par>
                            </p:childTnLst>
                          </p:cTn>
                        </p:par>
                        <p:par>
                          <p:cTn id="62" fill="hold">
                            <p:stCondLst>
                              <p:cond delay="600"/>
                            </p:stCondLst>
                            <p:childTnLst>
                              <p:par>
                                <p:cTn id="63" presetID="0" presetClass="path" presetSubtype="0" accel="50000" decel="50000" fill="hold" nodeType="afterEffect">
                                  <p:stCondLst>
                                    <p:cond delay="0"/>
                                  </p:stCondLst>
                                  <p:childTnLst>
                                    <p:animMotion origin="layout" path="M 0.00538 -0.00394 L 0.00538 -0.00371 C 0.00364 -0.00093 0.00139 0.00208 0.00017 0.00555 C -0.00139 0.00949 -0.00122 0.01458 -0.00295 0.01805 C -0.00365 0.01944 -0.00469 0.02083 -0.00504 0.02222 C -0.00608 0.025 -0.0059 0.02847 -0.00712 0.03055 C -0.01215 0.03889 -0.00955 0.03588 -0.01441 0.04027 C -0.01667 0.04467 -0.01667 0.04514 -0.01962 0.04861 C -0.02101 0.05023 -0.02274 0.05115 -0.02379 0.05277 C -0.03333 0.06713 -0.02413 0.05578 -0.03004 0.06666 C -0.0309 0.06828 -0.03212 0.06944 -0.03316 0.07083 C -0.03281 0.0787 -0.03316 0.0868 -0.03212 0.09444 C -0.03195 0.09629 -0.03073 0.09722 -0.03004 0.09861 C -0.02969 0.1 -0.02969 0.10162 -0.02899 0.10277 C -0.02743 0.10671 -0.0217 0.11504 -0.01962 0.11666 C -0.01649 0.11944 -0.01615 0.12014 -0.01233 0.12222 C -0.01146 0.12291 -0.01024 0.12315 -0.0092 0.12361 C -0.00781 0.12453 -0.0066 0.12569 -0.00504 0.12639 C -0.00417 0.12708 -0.00295 0.12731 -0.00191 0.12777 C -0.00087 0.1287 1.11111E-6 0.13009 0.00121 0.13055 C 0.00278 0.13148 0.00469 0.13148 0.00642 0.13194 C 0.00746 0.1324 0.00833 0.1331 0.00955 0.13333 C 0.01111 0.13402 0.01302 0.13426 0.01476 0.13472 C 0.02344 0.1375 0.01354 0.13518 0.02621 0.1375 C 0.02986 0.14097 0.02795 0.14027 0.03142 0.14027 L 0.03142 0.14051 " pathEditMode="relative" rAng="0" ptsTypes="AAAAAAAAAAAAAAAAAAAAAAAAAA">
                                      <p:cBhvr>
                                        <p:cTn id="64" dur="2000" fill="hold"/>
                                        <p:tgtEl>
                                          <p:spTgt spid="16"/>
                                        </p:tgtEl>
                                        <p:attrNameLst>
                                          <p:attrName>ppt_x</p:attrName>
                                          <p:attrName>ppt_y</p:attrName>
                                        </p:attrNameLst>
                                      </p:cBhvr>
                                      <p:rCtr x="-625" y="7222"/>
                                    </p:animMotion>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500"/>
                                        <p:tgtEl>
                                          <p:spTgt spid="18"/>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2" grpId="0" animBg="1"/>
      <p:bldP spid="23" grpId="0" animBg="1"/>
      <p:bldP spid="24" grpId="0" animBg="1"/>
      <p:bldP spid="8" grpId="0" animBg="1"/>
      <p:bldP spid="11" grpId="0" animBg="1"/>
      <p:bldP spid="15" grpId="0" animBg="1"/>
      <p:bldP spid="31" grpId="0" animBg="1"/>
      <p:bldP spid="39" grpId="0" animBg="1"/>
      <p:bldP spid="1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グループ化 19"/>
          <p:cNvGrpSpPr/>
          <p:nvPr/>
        </p:nvGrpSpPr>
        <p:grpSpPr>
          <a:xfrm>
            <a:off x="4367269" y="2813712"/>
            <a:ext cx="4525211" cy="3777354"/>
            <a:chOff x="4367269" y="2813712"/>
            <a:chExt cx="4525211" cy="3855648"/>
          </a:xfrm>
        </p:grpSpPr>
        <p:sp>
          <p:nvSpPr>
            <p:cNvPr id="5" name="正方形/長方形 4"/>
            <p:cNvSpPr/>
            <p:nvPr/>
          </p:nvSpPr>
          <p:spPr>
            <a:xfrm>
              <a:off x="4572000" y="3140968"/>
              <a:ext cx="4320480" cy="3528392"/>
            </a:xfrm>
            <a:prstGeom prst="rect">
              <a:avLst/>
            </a:prstGeom>
            <a:solidFill>
              <a:srgbClr val="FFFFCC"/>
            </a:solidFill>
            <a:ln w="127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 name="グループ化 3"/>
            <p:cNvGrpSpPr/>
            <p:nvPr/>
          </p:nvGrpSpPr>
          <p:grpSpPr>
            <a:xfrm>
              <a:off x="4644008" y="3257018"/>
              <a:ext cx="4176464" cy="3268326"/>
              <a:chOff x="4644008" y="3257018"/>
              <a:chExt cx="4176464" cy="3268326"/>
            </a:xfrm>
          </p:grpSpPr>
          <p:sp>
            <p:nvSpPr>
              <p:cNvPr id="22" name="角丸四角形 21"/>
              <p:cNvSpPr/>
              <p:nvPr/>
            </p:nvSpPr>
            <p:spPr>
              <a:xfrm>
                <a:off x="4644008" y="3257018"/>
                <a:ext cx="4176464" cy="60403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rgbClr val="00B050"/>
                    </a:solidFill>
                  </a:rPr>
                  <a:t>新治</a:t>
                </a:r>
                <a:r>
                  <a:rPr kumimoji="1" lang="ja-JP" altLang="en-US" dirty="0" smtClean="0">
                    <a:solidFill>
                      <a:schemeClr val="tx1"/>
                    </a:solidFill>
                  </a:rPr>
                  <a:t>　美しい緑と資源を活かした地区</a:t>
                </a:r>
                <a:endParaRPr kumimoji="1" lang="ja-JP" altLang="en-US" dirty="0">
                  <a:solidFill>
                    <a:schemeClr val="tx1"/>
                  </a:solidFill>
                </a:endParaRPr>
              </a:p>
            </p:txBody>
          </p:sp>
          <p:sp>
            <p:nvSpPr>
              <p:cNvPr id="29" name="角丸四角形 28"/>
              <p:cNvSpPr/>
              <p:nvPr/>
            </p:nvSpPr>
            <p:spPr>
              <a:xfrm>
                <a:off x="4644008" y="4149080"/>
                <a:ext cx="4176464" cy="60403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srgbClr val="0070C0"/>
                    </a:solidFill>
                  </a:rPr>
                  <a:t>おおつ野</a:t>
                </a:r>
                <a:r>
                  <a:rPr lang="ja-JP" altLang="en-US" dirty="0" smtClean="0">
                    <a:solidFill>
                      <a:schemeClr val="tx1"/>
                    </a:solidFill>
                  </a:rPr>
                  <a:t>　医療を中心とした安心な地区</a:t>
                </a:r>
                <a:endParaRPr kumimoji="1" lang="ja-JP" altLang="en-US" dirty="0">
                  <a:solidFill>
                    <a:schemeClr val="tx1"/>
                  </a:solidFill>
                </a:endParaRPr>
              </a:p>
            </p:txBody>
          </p:sp>
          <p:sp>
            <p:nvSpPr>
              <p:cNvPr id="30" name="角丸四角形 29"/>
              <p:cNvSpPr/>
              <p:nvPr/>
            </p:nvSpPr>
            <p:spPr>
              <a:xfrm>
                <a:off x="4644008" y="5057218"/>
                <a:ext cx="4176464" cy="60403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srgbClr val="FF0000"/>
                    </a:solidFill>
                  </a:rPr>
                  <a:t>中心</a:t>
                </a:r>
                <a:r>
                  <a:rPr kumimoji="1" lang="ja-JP" altLang="en-US" dirty="0" smtClean="0">
                    <a:solidFill>
                      <a:schemeClr val="tx1"/>
                    </a:solidFill>
                  </a:rPr>
                  <a:t>　にぎわい・活気があふれる地区</a:t>
                </a:r>
                <a:endParaRPr kumimoji="1" lang="ja-JP" altLang="en-US" dirty="0">
                  <a:solidFill>
                    <a:schemeClr val="tx1"/>
                  </a:solidFill>
                </a:endParaRPr>
              </a:p>
            </p:txBody>
          </p:sp>
          <p:sp>
            <p:nvSpPr>
              <p:cNvPr id="31" name="角丸四角形 30"/>
              <p:cNvSpPr/>
              <p:nvPr/>
            </p:nvSpPr>
            <p:spPr>
              <a:xfrm>
                <a:off x="4716016" y="5921314"/>
                <a:ext cx="4032448" cy="60403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chemeClr val="accent6"/>
                    </a:solidFill>
                  </a:rPr>
                  <a:t>荒川沖</a:t>
                </a:r>
                <a:r>
                  <a:rPr kumimoji="1" lang="ja-JP" altLang="en-US" dirty="0" smtClean="0">
                    <a:solidFill>
                      <a:schemeClr val="tx1"/>
                    </a:solidFill>
                  </a:rPr>
                  <a:t>　つながりが持てる安全な地区</a:t>
                </a:r>
                <a:endParaRPr kumimoji="1" lang="ja-JP" altLang="en-US" dirty="0">
                  <a:solidFill>
                    <a:schemeClr val="tx1"/>
                  </a:solidFill>
                </a:endParaRPr>
              </a:p>
            </p:txBody>
          </p:sp>
        </p:grpSp>
        <p:sp>
          <p:nvSpPr>
            <p:cNvPr id="14" name="角丸四角形 13"/>
            <p:cNvSpPr/>
            <p:nvPr/>
          </p:nvSpPr>
          <p:spPr>
            <a:xfrm>
              <a:off x="4367269" y="2813712"/>
              <a:ext cx="1716899" cy="443306"/>
            </a:xfrm>
            <a:prstGeom prst="roundRect">
              <a:avLst/>
            </a:prstGeom>
            <a:solidFill>
              <a:srgbClr val="FFFFCC"/>
            </a:solidFill>
            <a:ln w="12700">
              <a:solidFill>
                <a:schemeClr val="accent6">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2000" dirty="0" smtClean="0">
                  <a:solidFill>
                    <a:schemeClr val="accent6">
                      <a:lumMod val="50000"/>
                    </a:schemeClr>
                  </a:solidFill>
                </a:rPr>
                <a:t>地区別構想</a:t>
              </a:r>
              <a:endParaRPr kumimoji="1" lang="ja-JP" altLang="en-US" sz="2000" dirty="0">
                <a:solidFill>
                  <a:schemeClr val="accent6">
                    <a:lumMod val="50000"/>
                  </a:schemeClr>
                </a:solidFill>
              </a:endParaRPr>
            </a:p>
          </p:txBody>
        </p:sp>
      </p:grpSp>
      <p:grpSp>
        <p:nvGrpSpPr>
          <p:cNvPr id="19" name="グループ化 18"/>
          <p:cNvGrpSpPr/>
          <p:nvPr/>
        </p:nvGrpSpPr>
        <p:grpSpPr>
          <a:xfrm>
            <a:off x="158824" y="2813712"/>
            <a:ext cx="3765104" cy="3777354"/>
            <a:chOff x="156121" y="2813712"/>
            <a:chExt cx="3623791" cy="3762421"/>
          </a:xfrm>
        </p:grpSpPr>
        <p:grpSp>
          <p:nvGrpSpPr>
            <p:cNvPr id="11" name="グループ化 10"/>
            <p:cNvGrpSpPr/>
            <p:nvPr/>
          </p:nvGrpSpPr>
          <p:grpSpPr>
            <a:xfrm>
              <a:off x="323528" y="3140967"/>
              <a:ext cx="3456384" cy="3435166"/>
              <a:chOff x="323528" y="3140967"/>
              <a:chExt cx="3456384" cy="3435166"/>
            </a:xfrm>
          </p:grpSpPr>
          <p:grpSp>
            <p:nvGrpSpPr>
              <p:cNvPr id="8" name="グループ化 7"/>
              <p:cNvGrpSpPr/>
              <p:nvPr/>
            </p:nvGrpSpPr>
            <p:grpSpPr>
              <a:xfrm>
                <a:off x="323528" y="3140967"/>
                <a:ext cx="3456384" cy="3435166"/>
                <a:chOff x="179512" y="3212975"/>
                <a:chExt cx="3456384" cy="3435166"/>
              </a:xfrm>
              <a:solidFill>
                <a:srgbClr val="FFFFCC"/>
              </a:solidFill>
            </p:grpSpPr>
            <p:sp>
              <p:nvSpPr>
                <p:cNvPr id="2" name="正方形/長方形 1"/>
                <p:cNvSpPr/>
                <p:nvPr/>
              </p:nvSpPr>
              <p:spPr>
                <a:xfrm>
                  <a:off x="179512" y="3212975"/>
                  <a:ext cx="3456384" cy="3435166"/>
                </a:xfrm>
                <a:prstGeom prst="rect">
                  <a:avLst/>
                </a:prstGeom>
                <a:grpFill/>
                <a:ln w="127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7" name="直線コネクタ 6"/>
                <p:cNvCxnSpPr/>
                <p:nvPr/>
              </p:nvCxnSpPr>
              <p:spPr>
                <a:xfrm>
                  <a:off x="179512" y="3807296"/>
                  <a:ext cx="3456384" cy="0"/>
                </a:xfrm>
                <a:prstGeom prst="line">
                  <a:avLst/>
                </a:prstGeom>
                <a:grpFill/>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線コネクタ 14"/>
                <p:cNvCxnSpPr/>
                <p:nvPr/>
              </p:nvCxnSpPr>
              <p:spPr>
                <a:xfrm>
                  <a:off x="179512" y="4365104"/>
                  <a:ext cx="3456384" cy="0"/>
                </a:xfrm>
                <a:prstGeom prst="line">
                  <a:avLst/>
                </a:prstGeom>
                <a:grpFill/>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線コネクタ 15"/>
                <p:cNvCxnSpPr/>
                <p:nvPr/>
              </p:nvCxnSpPr>
              <p:spPr>
                <a:xfrm>
                  <a:off x="179512" y="4941168"/>
                  <a:ext cx="3456384" cy="0"/>
                </a:xfrm>
                <a:prstGeom prst="line">
                  <a:avLst/>
                </a:prstGeom>
                <a:grpFill/>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線コネクタ 16"/>
                <p:cNvCxnSpPr/>
                <p:nvPr/>
              </p:nvCxnSpPr>
              <p:spPr>
                <a:xfrm>
                  <a:off x="179512" y="5517232"/>
                  <a:ext cx="3456384" cy="0"/>
                </a:xfrm>
                <a:prstGeom prst="line">
                  <a:avLst/>
                </a:prstGeom>
                <a:grpFill/>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線コネクタ 17"/>
                <p:cNvCxnSpPr/>
                <p:nvPr/>
              </p:nvCxnSpPr>
              <p:spPr>
                <a:xfrm>
                  <a:off x="179512" y="6093296"/>
                  <a:ext cx="3456384" cy="0"/>
                </a:xfrm>
                <a:prstGeom prst="line">
                  <a:avLst/>
                </a:prstGeom>
                <a:grpFill/>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0" name="グループ化 9"/>
              <p:cNvGrpSpPr/>
              <p:nvPr/>
            </p:nvGrpSpPr>
            <p:grpSpPr>
              <a:xfrm>
                <a:off x="467544" y="3212976"/>
                <a:ext cx="3168352" cy="3334897"/>
                <a:chOff x="467544" y="3212976"/>
                <a:chExt cx="3168352" cy="3334897"/>
              </a:xfrm>
            </p:grpSpPr>
            <p:sp>
              <p:nvSpPr>
                <p:cNvPr id="9" name="角丸四角形 8"/>
                <p:cNvSpPr/>
                <p:nvPr/>
              </p:nvSpPr>
              <p:spPr>
                <a:xfrm>
                  <a:off x="467544" y="3212976"/>
                  <a:ext cx="3168352" cy="467543"/>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角丸四角形 36"/>
                <p:cNvSpPr/>
                <p:nvPr/>
              </p:nvSpPr>
              <p:spPr>
                <a:xfrm>
                  <a:off x="467544" y="4365104"/>
                  <a:ext cx="3168352" cy="467543"/>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角丸四角形 37"/>
                <p:cNvSpPr/>
                <p:nvPr/>
              </p:nvSpPr>
              <p:spPr>
                <a:xfrm>
                  <a:off x="467544" y="4941168"/>
                  <a:ext cx="3168352" cy="467543"/>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角丸四角形 38"/>
                <p:cNvSpPr/>
                <p:nvPr/>
              </p:nvSpPr>
              <p:spPr>
                <a:xfrm>
                  <a:off x="467544" y="5517232"/>
                  <a:ext cx="3168352" cy="467543"/>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角丸四角形 39"/>
                <p:cNvSpPr/>
                <p:nvPr/>
              </p:nvSpPr>
              <p:spPr>
                <a:xfrm>
                  <a:off x="467544" y="6080330"/>
                  <a:ext cx="3168352" cy="467543"/>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角丸四角形 40"/>
                <p:cNvSpPr/>
                <p:nvPr/>
              </p:nvSpPr>
              <p:spPr>
                <a:xfrm>
                  <a:off x="467544" y="3789040"/>
                  <a:ext cx="3168352" cy="467543"/>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
          <p:nvSpPr>
            <p:cNvPr id="13" name="角丸四角形 12"/>
            <p:cNvSpPr/>
            <p:nvPr/>
          </p:nvSpPr>
          <p:spPr>
            <a:xfrm>
              <a:off x="156121" y="2813712"/>
              <a:ext cx="1752546" cy="443306"/>
            </a:xfrm>
            <a:prstGeom prst="roundRect">
              <a:avLst/>
            </a:prstGeom>
            <a:solidFill>
              <a:srgbClr val="FFFFCC"/>
            </a:solidFill>
            <a:ln w="12700">
              <a:solidFill>
                <a:schemeClr val="accent6">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2000" dirty="0" smtClean="0">
                  <a:solidFill>
                    <a:schemeClr val="accent6">
                      <a:lumMod val="50000"/>
                    </a:schemeClr>
                  </a:solidFill>
                </a:rPr>
                <a:t>部門別構想</a:t>
              </a:r>
              <a:endParaRPr kumimoji="1" lang="ja-JP" altLang="en-US" sz="2000" dirty="0">
                <a:solidFill>
                  <a:schemeClr val="accent6">
                    <a:lumMod val="50000"/>
                  </a:schemeClr>
                </a:solidFill>
              </a:endParaRPr>
            </a:p>
          </p:txBody>
        </p:sp>
      </p:grpSp>
      <p:graphicFrame>
        <p:nvGraphicFramePr>
          <p:cNvPr id="12" name="表 11"/>
          <p:cNvGraphicFramePr>
            <a:graphicFrameLocks noGrp="1"/>
          </p:cNvGraphicFramePr>
          <p:nvPr>
            <p:extLst>
              <p:ext uri="{D42A27DB-BD31-4B8C-83A1-F6EECF244321}">
                <p14:modId xmlns:p14="http://schemas.microsoft.com/office/powerpoint/2010/main" val="3005068961"/>
              </p:ext>
            </p:extLst>
          </p:nvPr>
        </p:nvGraphicFramePr>
        <p:xfrm>
          <a:off x="395536" y="3212976"/>
          <a:ext cx="3456384" cy="3312369"/>
        </p:xfrm>
        <a:graphic>
          <a:graphicData uri="http://schemas.openxmlformats.org/drawingml/2006/table">
            <a:tbl>
              <a:tblPr firstRow="1" bandRow="1">
                <a:tableStyleId>{2D5ABB26-0587-4C30-8999-92F81FD0307C}</a:tableStyleId>
              </a:tblPr>
              <a:tblGrid>
                <a:gridCol w="3456384"/>
              </a:tblGrid>
              <a:tr h="504057">
                <a:tc>
                  <a:txBody>
                    <a:bodyPr/>
                    <a:lstStyle/>
                    <a:p>
                      <a:pPr algn="l"/>
                      <a:r>
                        <a:rPr kumimoji="1" lang="ja-JP" altLang="en-US" sz="2000" dirty="0" smtClean="0"/>
                        <a:t>住民同士の</a:t>
                      </a:r>
                      <a:r>
                        <a:rPr kumimoji="1" lang="ja-JP" altLang="en-US" sz="2000" dirty="0" smtClean="0">
                          <a:solidFill>
                            <a:srgbClr val="FF0000"/>
                          </a:solidFill>
                        </a:rPr>
                        <a:t>つながり</a:t>
                      </a:r>
                      <a:r>
                        <a:rPr kumimoji="1" lang="ja-JP" altLang="en-US" sz="2000" dirty="0" smtClean="0"/>
                        <a:t>の創出</a:t>
                      </a:r>
                      <a:endParaRPr kumimoji="1" lang="ja-JP" altLang="en-US" sz="2000" dirty="0"/>
                    </a:p>
                  </a:txBody>
                  <a:tcPr anchor="ctr"/>
                </a:tc>
              </a:tr>
              <a:tr h="576064">
                <a:tc>
                  <a:txBody>
                    <a:bodyPr/>
                    <a:lstStyle/>
                    <a:p>
                      <a:pPr algn="l"/>
                      <a:r>
                        <a:rPr kumimoji="1" lang="ja-JP" altLang="en-US" sz="2000" dirty="0" smtClean="0">
                          <a:solidFill>
                            <a:schemeClr val="accent6"/>
                          </a:solidFill>
                        </a:rPr>
                        <a:t>にぎわいと活気</a:t>
                      </a:r>
                      <a:r>
                        <a:rPr kumimoji="1" lang="ja-JP" altLang="en-US" sz="2000" dirty="0" smtClean="0"/>
                        <a:t>の創出</a:t>
                      </a:r>
                      <a:endParaRPr kumimoji="1" lang="ja-JP" altLang="en-US" sz="2000" dirty="0"/>
                    </a:p>
                  </a:txBody>
                  <a:tcPr anchor="ctr"/>
                </a:tc>
              </a:tr>
              <a:tr h="576064">
                <a:tc>
                  <a:txBody>
                    <a:bodyPr/>
                    <a:lstStyle/>
                    <a:p>
                      <a:pPr algn="l"/>
                      <a:r>
                        <a:rPr kumimoji="1" lang="ja-JP" altLang="en-US" sz="2000" dirty="0" smtClean="0">
                          <a:solidFill>
                            <a:srgbClr val="92D050"/>
                          </a:solidFill>
                        </a:rPr>
                        <a:t>安全・安心</a:t>
                      </a:r>
                      <a:r>
                        <a:rPr kumimoji="1" lang="ja-JP" altLang="en-US" sz="2000" dirty="0" smtClean="0"/>
                        <a:t>のまちづくり</a:t>
                      </a:r>
                      <a:endParaRPr kumimoji="1" lang="ja-JP" altLang="en-US" sz="2000" dirty="0"/>
                    </a:p>
                  </a:txBody>
                  <a:tcPr anchor="ctr"/>
                </a:tc>
              </a:tr>
              <a:tr h="576064">
                <a:tc>
                  <a:txBody>
                    <a:bodyPr/>
                    <a:lstStyle/>
                    <a:p>
                      <a:pPr algn="l"/>
                      <a:r>
                        <a:rPr kumimoji="1" lang="ja-JP" altLang="en-US" sz="2000" dirty="0" smtClean="0"/>
                        <a:t>交通網整備による</a:t>
                      </a:r>
                      <a:r>
                        <a:rPr kumimoji="1" lang="ja-JP" altLang="en-US" sz="2000" dirty="0" smtClean="0">
                          <a:solidFill>
                            <a:srgbClr val="00B0F0"/>
                          </a:solidFill>
                        </a:rPr>
                        <a:t>利便性</a:t>
                      </a:r>
                      <a:r>
                        <a:rPr kumimoji="1" lang="ja-JP" altLang="en-US" sz="2000" dirty="0" smtClean="0"/>
                        <a:t>向上</a:t>
                      </a:r>
                      <a:endParaRPr kumimoji="1" lang="ja-JP" altLang="en-US" sz="2000" dirty="0"/>
                    </a:p>
                  </a:txBody>
                  <a:tcPr anchor="ctr"/>
                </a:tc>
              </a:tr>
              <a:tr h="576064">
                <a:tc>
                  <a:txBody>
                    <a:bodyPr/>
                    <a:lstStyle/>
                    <a:p>
                      <a:pPr algn="l"/>
                      <a:r>
                        <a:rPr kumimoji="1" lang="ja-JP" altLang="en-US" sz="2000" dirty="0" smtClean="0">
                          <a:solidFill>
                            <a:srgbClr val="0070C0"/>
                          </a:solidFill>
                        </a:rPr>
                        <a:t>自然環境</a:t>
                      </a:r>
                      <a:r>
                        <a:rPr kumimoji="1" lang="ja-JP" altLang="en-US" sz="2000" dirty="0" smtClean="0"/>
                        <a:t>保全と利用</a:t>
                      </a:r>
                      <a:endParaRPr kumimoji="1" lang="ja-JP" altLang="en-US" sz="2000" dirty="0"/>
                    </a:p>
                  </a:txBody>
                  <a:tcPr anchor="ctr"/>
                </a:tc>
              </a:tr>
              <a:tr h="504056">
                <a:tc>
                  <a:txBody>
                    <a:bodyPr/>
                    <a:lstStyle/>
                    <a:p>
                      <a:pPr algn="l"/>
                      <a:r>
                        <a:rPr kumimoji="1" lang="ja-JP" altLang="en-US" sz="2000" dirty="0" smtClean="0">
                          <a:solidFill>
                            <a:srgbClr val="7030A0"/>
                          </a:solidFill>
                        </a:rPr>
                        <a:t>郷土愛</a:t>
                      </a:r>
                      <a:r>
                        <a:rPr kumimoji="1" lang="ja-JP" altLang="en-US" sz="2000" dirty="0" smtClean="0"/>
                        <a:t>の醸成</a:t>
                      </a:r>
                      <a:endParaRPr kumimoji="1" lang="ja-JP" altLang="en-US" sz="2000" dirty="0"/>
                    </a:p>
                  </a:txBody>
                  <a:tcPr anchor="ctr"/>
                </a:tc>
              </a:tr>
            </a:tbl>
          </a:graphicData>
        </a:graphic>
      </p:graphicFrame>
      <p:sp>
        <p:nvSpPr>
          <p:cNvPr id="3" name="タイトル 2"/>
          <p:cNvSpPr>
            <a:spLocks noGrp="1"/>
          </p:cNvSpPr>
          <p:nvPr>
            <p:ph type="title"/>
          </p:nvPr>
        </p:nvSpPr>
        <p:spPr>
          <a:xfrm>
            <a:off x="446856" y="-99392"/>
            <a:ext cx="8229600" cy="1143000"/>
          </a:xfrm>
        </p:spPr>
        <p:txBody>
          <a:bodyPr/>
          <a:lstStyle/>
          <a:p>
            <a:pPr algn="ctr"/>
            <a:r>
              <a:rPr kumimoji="1" lang="ja-JP" altLang="en-US" dirty="0" smtClean="0"/>
              <a:t>全体構想</a:t>
            </a:r>
            <a:endParaRPr kumimoji="1" lang="ja-JP" altLang="en-US" dirty="0"/>
          </a:p>
        </p:txBody>
      </p:sp>
      <p:sp>
        <p:nvSpPr>
          <p:cNvPr id="25" name="横巻き 24"/>
          <p:cNvSpPr/>
          <p:nvPr/>
        </p:nvSpPr>
        <p:spPr>
          <a:xfrm>
            <a:off x="467544" y="1205879"/>
            <a:ext cx="8136904" cy="1328929"/>
          </a:xfrm>
          <a:prstGeom prst="horizontalScroll">
            <a:avLst/>
          </a:prstGeom>
          <a:solidFill>
            <a:srgbClr val="FFFFCC"/>
          </a:solidFill>
          <a:ln w="127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solidFill>
                  <a:schemeClr val="tx1"/>
                </a:solidFill>
              </a:rPr>
              <a:t>みんなの</a:t>
            </a:r>
            <a:r>
              <a:rPr kumimoji="1" lang="ja-JP" altLang="en-US" sz="2800" dirty="0" smtClean="0">
                <a:solidFill>
                  <a:srgbClr val="FF7C80"/>
                </a:solidFill>
              </a:rPr>
              <a:t>笑顔</a:t>
            </a:r>
            <a:r>
              <a:rPr kumimoji="1" lang="ja-JP" altLang="en-US" sz="2800" dirty="0" smtClean="0">
                <a:solidFill>
                  <a:schemeClr val="tx1"/>
                </a:solidFill>
              </a:rPr>
              <a:t>がつながる</a:t>
            </a:r>
            <a:r>
              <a:rPr lang="ja-JP" altLang="en-US" sz="2800" dirty="0" smtClean="0">
                <a:solidFill>
                  <a:schemeClr val="tx1"/>
                </a:solidFill>
              </a:rPr>
              <a:t>ずっと</a:t>
            </a:r>
            <a:r>
              <a:rPr lang="ja-JP" altLang="en-US" sz="2800" dirty="0" smtClean="0">
                <a:solidFill>
                  <a:srgbClr val="FF0000"/>
                </a:solidFill>
              </a:rPr>
              <a:t>住</a:t>
            </a:r>
            <a:r>
              <a:rPr lang="ja-JP" altLang="en-US" sz="2800" dirty="0" smtClean="0">
                <a:solidFill>
                  <a:schemeClr val="accent6"/>
                </a:solidFill>
              </a:rPr>
              <a:t>み</a:t>
            </a:r>
            <a:r>
              <a:rPr lang="ja-JP" altLang="en-US" sz="2800" dirty="0" smtClean="0">
                <a:solidFill>
                  <a:srgbClr val="92D050"/>
                </a:solidFill>
              </a:rPr>
              <a:t>続</a:t>
            </a:r>
            <a:r>
              <a:rPr lang="ja-JP" altLang="en-US" sz="2800" dirty="0" smtClean="0">
                <a:solidFill>
                  <a:srgbClr val="00B0F0"/>
                </a:solidFill>
              </a:rPr>
              <a:t>け</a:t>
            </a:r>
            <a:r>
              <a:rPr lang="ja-JP" altLang="en-US" sz="2800" dirty="0" smtClean="0">
                <a:solidFill>
                  <a:srgbClr val="0070C0"/>
                </a:solidFill>
              </a:rPr>
              <a:t>た</a:t>
            </a:r>
            <a:r>
              <a:rPr lang="ja-JP" altLang="en-US" sz="2800" dirty="0" smtClean="0">
                <a:solidFill>
                  <a:srgbClr val="7030A0"/>
                </a:solidFill>
              </a:rPr>
              <a:t>い</a:t>
            </a:r>
            <a:r>
              <a:rPr lang="ja-JP" altLang="en-US" sz="2800" dirty="0" smtClean="0">
                <a:solidFill>
                  <a:schemeClr val="tx1"/>
                </a:solidFill>
              </a:rPr>
              <a:t>まち</a:t>
            </a:r>
            <a:endParaRPr kumimoji="1" lang="ja-JP" altLang="en-US" sz="2800" dirty="0">
              <a:solidFill>
                <a:schemeClr val="tx1"/>
              </a:solidFill>
            </a:endParaRPr>
          </a:p>
        </p:txBody>
      </p:sp>
      <p:sp>
        <p:nvSpPr>
          <p:cNvPr id="6" name="角丸四角形 5"/>
          <p:cNvSpPr/>
          <p:nvPr/>
        </p:nvSpPr>
        <p:spPr>
          <a:xfrm>
            <a:off x="827584" y="1146604"/>
            <a:ext cx="1890834" cy="410188"/>
          </a:xfrm>
          <a:prstGeom prst="roundRect">
            <a:avLst/>
          </a:prstGeom>
          <a:solidFill>
            <a:srgbClr val="FFFFCC"/>
          </a:solidFill>
          <a:ln w="12700">
            <a:solidFill>
              <a:schemeClr val="accent6">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2000" dirty="0" smtClean="0">
                <a:solidFill>
                  <a:schemeClr val="accent6">
                    <a:lumMod val="50000"/>
                  </a:schemeClr>
                </a:solidFill>
              </a:rPr>
              <a:t>目標都市像</a:t>
            </a:r>
            <a:endParaRPr kumimoji="1" lang="ja-JP" altLang="en-US" sz="2000" dirty="0">
              <a:solidFill>
                <a:schemeClr val="accent6">
                  <a:lumMod val="50000"/>
                </a:schemeClr>
              </a:solidFill>
            </a:endParaRPr>
          </a:p>
        </p:txBody>
      </p:sp>
      <p:cxnSp>
        <p:nvCxnSpPr>
          <p:cNvPr id="21" name="直線コネクタ 20"/>
          <p:cNvCxnSpPr>
            <a:stCxn id="5" idx="1"/>
            <a:endCxn id="5" idx="3"/>
          </p:cNvCxnSpPr>
          <p:nvPr/>
        </p:nvCxnSpPr>
        <p:spPr>
          <a:xfrm>
            <a:off x="4572000" y="4862695"/>
            <a:ext cx="4320480" cy="0"/>
          </a:xfrm>
          <a:prstGeom prst="line">
            <a:avLst/>
          </a:prstGeom>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42" name="直線コネクタ 41"/>
          <p:cNvCxnSpPr/>
          <p:nvPr/>
        </p:nvCxnSpPr>
        <p:spPr>
          <a:xfrm>
            <a:off x="4572000" y="4005064"/>
            <a:ext cx="4320480" cy="0"/>
          </a:xfrm>
          <a:prstGeom prst="line">
            <a:avLst/>
          </a:prstGeom>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43" name="直線コネクタ 42"/>
          <p:cNvCxnSpPr/>
          <p:nvPr/>
        </p:nvCxnSpPr>
        <p:spPr>
          <a:xfrm>
            <a:off x="4572000" y="5805264"/>
            <a:ext cx="4320480" cy="0"/>
          </a:xfrm>
          <a:prstGeom prst="line">
            <a:avLst/>
          </a:prstGeom>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23" name="スライド番号プレースホルダー 22"/>
          <p:cNvSpPr>
            <a:spLocks noGrp="1"/>
          </p:cNvSpPr>
          <p:nvPr>
            <p:ph type="sldNum" sz="quarter" idx="12"/>
          </p:nvPr>
        </p:nvSpPr>
        <p:spPr/>
        <p:txBody>
          <a:bodyPr/>
          <a:lstStyle/>
          <a:p>
            <a:fld id="{82F50B77-D61C-4CB8-9631-C68539A3EE92}" type="slidenum">
              <a:rPr kumimoji="1" lang="ja-JP" altLang="en-US" smtClean="0"/>
              <a:pPr/>
              <a:t>3</a:t>
            </a:fld>
            <a:endParaRPr kumimoji="1" lang="ja-JP" altLang="en-US"/>
          </a:p>
        </p:txBody>
      </p:sp>
      <p:sp>
        <p:nvSpPr>
          <p:cNvPr id="24" name="右矢印 23"/>
          <p:cNvSpPr/>
          <p:nvPr/>
        </p:nvSpPr>
        <p:spPr>
          <a:xfrm>
            <a:off x="3995936" y="4565428"/>
            <a:ext cx="504056" cy="591764"/>
          </a:xfrm>
          <a:prstGeom prst="rightArrow">
            <a:avLst/>
          </a:prstGeom>
          <a:ln>
            <a:solidFill>
              <a:schemeClr val="accent6">
                <a:lumMod val="50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Tree>
    <p:extLst>
      <p:ext uri="{BB962C8B-B14F-4D97-AF65-F5344CB8AC3E}">
        <p14:creationId xmlns:p14="http://schemas.microsoft.com/office/powerpoint/2010/main" val="371271254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3635896" y="-99392"/>
            <a:ext cx="5256584" cy="1143000"/>
          </a:xfrm>
        </p:spPr>
        <p:txBody>
          <a:bodyPr>
            <a:normAutofit/>
          </a:bodyPr>
          <a:lstStyle/>
          <a:p>
            <a:r>
              <a:rPr kumimoji="1" lang="ja-JP" altLang="en-US" dirty="0" smtClean="0"/>
              <a:t>近隣駐車場の活用</a:t>
            </a:r>
            <a:endParaRPr kumimoji="1" lang="ja-JP" altLang="en-US" dirty="0"/>
          </a:p>
        </p:txBody>
      </p:sp>
      <p:sp>
        <p:nvSpPr>
          <p:cNvPr id="4" name="角丸四角形 3"/>
          <p:cNvSpPr/>
          <p:nvPr/>
        </p:nvSpPr>
        <p:spPr>
          <a:xfrm>
            <a:off x="179512" y="116632"/>
            <a:ext cx="3312368" cy="720080"/>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dirty="0"/>
              <a:t>荒川沖</a:t>
            </a:r>
            <a:endParaRPr kumimoji="1" lang="ja-JP" altLang="en-US" dirty="0"/>
          </a:p>
        </p:txBody>
      </p:sp>
      <p:grpSp>
        <p:nvGrpSpPr>
          <p:cNvPr id="5" name="グループ化 4"/>
          <p:cNvGrpSpPr/>
          <p:nvPr/>
        </p:nvGrpSpPr>
        <p:grpSpPr>
          <a:xfrm>
            <a:off x="3138715" y="2252222"/>
            <a:ext cx="5832648" cy="4441838"/>
            <a:chOff x="179512" y="1628800"/>
            <a:chExt cx="7200800" cy="5076358"/>
          </a:xfrm>
        </p:grpSpPr>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512" y="1628800"/>
              <a:ext cx="7200800" cy="50763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図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47663" y="3383331"/>
              <a:ext cx="1800201" cy="1338573"/>
            </a:xfrm>
            <a:prstGeom prst="rect">
              <a:avLst/>
            </a:prstGeom>
          </p:spPr>
        </p:pic>
      </p:grpSp>
      <p:grpSp>
        <p:nvGrpSpPr>
          <p:cNvPr id="8" name="グループ化 7"/>
          <p:cNvGrpSpPr/>
          <p:nvPr/>
        </p:nvGrpSpPr>
        <p:grpSpPr>
          <a:xfrm>
            <a:off x="3138715" y="2252222"/>
            <a:ext cx="5832648" cy="4441837"/>
            <a:chOff x="166650" y="1679563"/>
            <a:chExt cx="7194524" cy="5076359"/>
          </a:xfrm>
        </p:grpSpPr>
        <p:pic>
          <p:nvPicPr>
            <p:cNvPr id="9" name="Picture 2"/>
            <p:cNvPicPr>
              <a:picLocks noChangeAspect="1" noChangeArrowheads="1"/>
            </p:cNvPicPr>
            <p:nvPr/>
          </p:nvPicPr>
          <p:blipFill>
            <a:blip r:embed="rId3" cstate="print">
              <a:grayscl/>
              <a:extLst>
                <a:ext uri="{28A0092B-C50C-407E-A947-70E740481C1C}">
                  <a14:useLocalDpi xmlns:a14="http://schemas.microsoft.com/office/drawing/2010/main"/>
                </a:ext>
              </a:extLst>
            </a:blip>
            <a:srcRect/>
            <a:stretch>
              <a:fillRect/>
            </a:stretch>
          </p:blipFill>
          <p:spPr bwMode="auto">
            <a:xfrm>
              <a:off x="166650" y="1679563"/>
              <a:ext cx="7194524" cy="50763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図 9"/>
            <p:cNvPicPr>
              <a:picLocks noChangeAspect="1"/>
            </p:cNvPicPr>
            <p:nvPr/>
          </p:nvPicPr>
          <p:blipFill>
            <a:blip r:embed="rId5" cstate="email">
              <a:grayscl/>
              <a:extLst>
                <a:ext uri="{28A0092B-C50C-407E-A947-70E740481C1C}">
                  <a14:useLocalDpi xmlns:a14="http://schemas.microsoft.com/office/drawing/2010/main"/>
                </a:ext>
              </a:extLst>
            </a:blip>
            <a:stretch>
              <a:fillRect/>
            </a:stretch>
          </p:blipFill>
          <p:spPr>
            <a:xfrm>
              <a:off x="1523652" y="3437647"/>
              <a:ext cx="1800201" cy="1338573"/>
            </a:xfrm>
            <a:prstGeom prst="rect">
              <a:avLst/>
            </a:prstGeom>
          </p:spPr>
        </p:pic>
      </p:grpSp>
      <p:sp>
        <p:nvSpPr>
          <p:cNvPr id="11" name="フリーフォーム 10"/>
          <p:cNvSpPr/>
          <p:nvPr/>
        </p:nvSpPr>
        <p:spPr>
          <a:xfrm>
            <a:off x="5788660" y="3118339"/>
            <a:ext cx="2204971" cy="2265514"/>
          </a:xfrm>
          <a:custGeom>
            <a:avLst/>
            <a:gdLst>
              <a:gd name="connsiteX0" fmla="*/ 591670 w 2274474"/>
              <a:gd name="connsiteY0" fmla="*/ 69156 h 2312894"/>
              <a:gd name="connsiteX1" fmla="*/ 868295 w 2274474"/>
              <a:gd name="connsiteY1" fmla="*/ 23052 h 2312894"/>
              <a:gd name="connsiteX2" fmla="*/ 1167973 w 2274474"/>
              <a:gd name="connsiteY2" fmla="*/ 0 h 2312894"/>
              <a:gd name="connsiteX3" fmla="*/ 2166897 w 2274474"/>
              <a:gd name="connsiteY3" fmla="*/ 614722 h 2312894"/>
              <a:gd name="connsiteX4" fmla="*/ 2274474 w 2274474"/>
              <a:gd name="connsiteY4" fmla="*/ 960504 h 2312894"/>
              <a:gd name="connsiteX5" fmla="*/ 1498386 w 2274474"/>
              <a:gd name="connsiteY5" fmla="*/ 2312894 h 2312894"/>
              <a:gd name="connsiteX6" fmla="*/ 530198 w 2274474"/>
              <a:gd name="connsiteY6" fmla="*/ 1705855 h 2312894"/>
              <a:gd name="connsiteX7" fmla="*/ 376517 w 2274474"/>
              <a:gd name="connsiteY7" fmla="*/ 2059321 h 2312894"/>
              <a:gd name="connsiteX8" fmla="*/ 0 w 2274474"/>
              <a:gd name="connsiteY8" fmla="*/ 1759643 h 2312894"/>
              <a:gd name="connsiteX9" fmla="*/ 207468 w 2274474"/>
              <a:gd name="connsiteY9" fmla="*/ 1452282 h 2312894"/>
              <a:gd name="connsiteX10" fmla="*/ 15368 w 2274474"/>
              <a:gd name="connsiteY10" fmla="*/ 983556 h 2312894"/>
              <a:gd name="connsiteX11" fmla="*/ 591670 w 2274474"/>
              <a:gd name="connsiteY11" fmla="*/ 69156 h 2312894"/>
              <a:gd name="connsiteX0" fmla="*/ 576302 w 2259106"/>
              <a:gd name="connsiteY0" fmla="*/ 69156 h 2312894"/>
              <a:gd name="connsiteX1" fmla="*/ 852927 w 2259106"/>
              <a:gd name="connsiteY1" fmla="*/ 23052 h 2312894"/>
              <a:gd name="connsiteX2" fmla="*/ 1152605 w 2259106"/>
              <a:gd name="connsiteY2" fmla="*/ 0 h 2312894"/>
              <a:gd name="connsiteX3" fmla="*/ 2151529 w 2259106"/>
              <a:gd name="connsiteY3" fmla="*/ 614722 h 2312894"/>
              <a:gd name="connsiteX4" fmla="*/ 2259106 w 2259106"/>
              <a:gd name="connsiteY4" fmla="*/ 960504 h 2312894"/>
              <a:gd name="connsiteX5" fmla="*/ 1483018 w 2259106"/>
              <a:gd name="connsiteY5" fmla="*/ 2312894 h 2312894"/>
              <a:gd name="connsiteX6" fmla="*/ 514830 w 2259106"/>
              <a:gd name="connsiteY6" fmla="*/ 1705855 h 2312894"/>
              <a:gd name="connsiteX7" fmla="*/ 361149 w 2259106"/>
              <a:gd name="connsiteY7" fmla="*/ 2059321 h 2312894"/>
              <a:gd name="connsiteX8" fmla="*/ 222837 w 2259106"/>
              <a:gd name="connsiteY8" fmla="*/ 1452282 h 2312894"/>
              <a:gd name="connsiteX9" fmla="*/ 192100 w 2259106"/>
              <a:gd name="connsiteY9" fmla="*/ 1452282 h 2312894"/>
              <a:gd name="connsiteX10" fmla="*/ 0 w 2259106"/>
              <a:gd name="connsiteY10" fmla="*/ 983556 h 2312894"/>
              <a:gd name="connsiteX11" fmla="*/ 576302 w 2259106"/>
              <a:gd name="connsiteY11" fmla="*/ 69156 h 2312894"/>
              <a:gd name="connsiteX0" fmla="*/ 576302 w 2259106"/>
              <a:gd name="connsiteY0" fmla="*/ 69156 h 2312894"/>
              <a:gd name="connsiteX1" fmla="*/ 852927 w 2259106"/>
              <a:gd name="connsiteY1" fmla="*/ 23052 h 2312894"/>
              <a:gd name="connsiteX2" fmla="*/ 1152605 w 2259106"/>
              <a:gd name="connsiteY2" fmla="*/ 0 h 2312894"/>
              <a:gd name="connsiteX3" fmla="*/ 2151529 w 2259106"/>
              <a:gd name="connsiteY3" fmla="*/ 614722 h 2312894"/>
              <a:gd name="connsiteX4" fmla="*/ 2259106 w 2259106"/>
              <a:gd name="connsiteY4" fmla="*/ 960504 h 2312894"/>
              <a:gd name="connsiteX5" fmla="*/ 1483018 w 2259106"/>
              <a:gd name="connsiteY5" fmla="*/ 2312894 h 2312894"/>
              <a:gd name="connsiteX6" fmla="*/ 514830 w 2259106"/>
              <a:gd name="connsiteY6" fmla="*/ 1705855 h 2312894"/>
              <a:gd name="connsiteX7" fmla="*/ 522514 w 2259106"/>
              <a:gd name="connsiteY7" fmla="*/ 1728907 h 2312894"/>
              <a:gd name="connsiteX8" fmla="*/ 222837 w 2259106"/>
              <a:gd name="connsiteY8" fmla="*/ 1452282 h 2312894"/>
              <a:gd name="connsiteX9" fmla="*/ 192100 w 2259106"/>
              <a:gd name="connsiteY9" fmla="*/ 1452282 h 2312894"/>
              <a:gd name="connsiteX10" fmla="*/ 0 w 2259106"/>
              <a:gd name="connsiteY10" fmla="*/ 983556 h 2312894"/>
              <a:gd name="connsiteX11" fmla="*/ 576302 w 2259106"/>
              <a:gd name="connsiteY11" fmla="*/ 69156 h 2312894"/>
              <a:gd name="connsiteX0" fmla="*/ 576302 w 2265503"/>
              <a:gd name="connsiteY0" fmla="*/ 69156 h 2312894"/>
              <a:gd name="connsiteX1" fmla="*/ 852927 w 2265503"/>
              <a:gd name="connsiteY1" fmla="*/ 23052 h 2312894"/>
              <a:gd name="connsiteX2" fmla="*/ 1083448 w 2265503"/>
              <a:gd name="connsiteY2" fmla="*/ 0 h 2312894"/>
              <a:gd name="connsiteX3" fmla="*/ 2151529 w 2265503"/>
              <a:gd name="connsiteY3" fmla="*/ 614722 h 2312894"/>
              <a:gd name="connsiteX4" fmla="*/ 2259106 w 2265503"/>
              <a:gd name="connsiteY4" fmla="*/ 960504 h 2312894"/>
              <a:gd name="connsiteX5" fmla="*/ 1483018 w 2265503"/>
              <a:gd name="connsiteY5" fmla="*/ 2312894 h 2312894"/>
              <a:gd name="connsiteX6" fmla="*/ 514830 w 2265503"/>
              <a:gd name="connsiteY6" fmla="*/ 1705855 h 2312894"/>
              <a:gd name="connsiteX7" fmla="*/ 522514 w 2265503"/>
              <a:gd name="connsiteY7" fmla="*/ 1728907 h 2312894"/>
              <a:gd name="connsiteX8" fmla="*/ 222837 w 2265503"/>
              <a:gd name="connsiteY8" fmla="*/ 1452282 h 2312894"/>
              <a:gd name="connsiteX9" fmla="*/ 192100 w 2265503"/>
              <a:gd name="connsiteY9" fmla="*/ 1452282 h 2312894"/>
              <a:gd name="connsiteX10" fmla="*/ 0 w 2265503"/>
              <a:gd name="connsiteY10" fmla="*/ 983556 h 2312894"/>
              <a:gd name="connsiteX11" fmla="*/ 576302 w 2265503"/>
              <a:gd name="connsiteY11" fmla="*/ 69156 h 2312894"/>
              <a:gd name="connsiteX0" fmla="*/ 576302 w 2265503"/>
              <a:gd name="connsiteY0" fmla="*/ 73780 h 2317518"/>
              <a:gd name="connsiteX1" fmla="*/ 852927 w 2265503"/>
              <a:gd name="connsiteY1" fmla="*/ 27676 h 2317518"/>
              <a:gd name="connsiteX2" fmla="*/ 1083448 w 2265503"/>
              <a:gd name="connsiteY2" fmla="*/ 4624 h 2317518"/>
              <a:gd name="connsiteX3" fmla="*/ 2151529 w 2265503"/>
              <a:gd name="connsiteY3" fmla="*/ 619346 h 2317518"/>
              <a:gd name="connsiteX4" fmla="*/ 2259106 w 2265503"/>
              <a:gd name="connsiteY4" fmla="*/ 965128 h 2317518"/>
              <a:gd name="connsiteX5" fmla="*/ 1483018 w 2265503"/>
              <a:gd name="connsiteY5" fmla="*/ 2317518 h 2317518"/>
              <a:gd name="connsiteX6" fmla="*/ 514830 w 2265503"/>
              <a:gd name="connsiteY6" fmla="*/ 1710479 h 2317518"/>
              <a:gd name="connsiteX7" fmla="*/ 522514 w 2265503"/>
              <a:gd name="connsiteY7" fmla="*/ 1733531 h 2317518"/>
              <a:gd name="connsiteX8" fmla="*/ 222837 w 2265503"/>
              <a:gd name="connsiteY8" fmla="*/ 1456906 h 2317518"/>
              <a:gd name="connsiteX9" fmla="*/ 192100 w 2265503"/>
              <a:gd name="connsiteY9" fmla="*/ 1456906 h 2317518"/>
              <a:gd name="connsiteX10" fmla="*/ 0 w 2265503"/>
              <a:gd name="connsiteY10" fmla="*/ 988180 h 2317518"/>
              <a:gd name="connsiteX11" fmla="*/ 576302 w 2265503"/>
              <a:gd name="connsiteY11" fmla="*/ 73780 h 2317518"/>
              <a:gd name="connsiteX0" fmla="*/ 576302 w 2265503"/>
              <a:gd name="connsiteY0" fmla="*/ 125478 h 2369216"/>
              <a:gd name="connsiteX1" fmla="*/ 852927 w 2265503"/>
              <a:gd name="connsiteY1" fmla="*/ 79374 h 2369216"/>
              <a:gd name="connsiteX2" fmla="*/ 1021976 w 2265503"/>
              <a:gd name="connsiteY2" fmla="*/ 25585 h 2369216"/>
              <a:gd name="connsiteX3" fmla="*/ 1083448 w 2265503"/>
              <a:gd name="connsiteY3" fmla="*/ 56322 h 2369216"/>
              <a:gd name="connsiteX4" fmla="*/ 2151529 w 2265503"/>
              <a:gd name="connsiteY4" fmla="*/ 671044 h 2369216"/>
              <a:gd name="connsiteX5" fmla="*/ 2259106 w 2265503"/>
              <a:gd name="connsiteY5" fmla="*/ 1016826 h 2369216"/>
              <a:gd name="connsiteX6" fmla="*/ 1483018 w 2265503"/>
              <a:gd name="connsiteY6" fmla="*/ 2369216 h 2369216"/>
              <a:gd name="connsiteX7" fmla="*/ 514830 w 2265503"/>
              <a:gd name="connsiteY7" fmla="*/ 1762177 h 2369216"/>
              <a:gd name="connsiteX8" fmla="*/ 522514 w 2265503"/>
              <a:gd name="connsiteY8" fmla="*/ 1785229 h 2369216"/>
              <a:gd name="connsiteX9" fmla="*/ 222837 w 2265503"/>
              <a:gd name="connsiteY9" fmla="*/ 1508604 h 2369216"/>
              <a:gd name="connsiteX10" fmla="*/ 192100 w 2265503"/>
              <a:gd name="connsiteY10" fmla="*/ 1508604 h 2369216"/>
              <a:gd name="connsiteX11" fmla="*/ 0 w 2265503"/>
              <a:gd name="connsiteY11" fmla="*/ 1039878 h 2369216"/>
              <a:gd name="connsiteX12" fmla="*/ 576302 w 2265503"/>
              <a:gd name="connsiteY12" fmla="*/ 125478 h 2369216"/>
              <a:gd name="connsiteX0" fmla="*/ 576302 w 2265503"/>
              <a:gd name="connsiteY0" fmla="*/ 113270 h 2357008"/>
              <a:gd name="connsiteX1" fmla="*/ 852927 w 2265503"/>
              <a:gd name="connsiteY1" fmla="*/ 67166 h 2357008"/>
              <a:gd name="connsiteX2" fmla="*/ 1021976 w 2265503"/>
              <a:gd name="connsiteY2" fmla="*/ 13377 h 2357008"/>
              <a:gd name="connsiteX3" fmla="*/ 1083448 w 2265503"/>
              <a:gd name="connsiteY3" fmla="*/ 44114 h 2357008"/>
              <a:gd name="connsiteX4" fmla="*/ 2151529 w 2265503"/>
              <a:gd name="connsiteY4" fmla="*/ 658836 h 2357008"/>
              <a:gd name="connsiteX5" fmla="*/ 2259106 w 2265503"/>
              <a:gd name="connsiteY5" fmla="*/ 1004618 h 2357008"/>
              <a:gd name="connsiteX6" fmla="*/ 1483018 w 2265503"/>
              <a:gd name="connsiteY6" fmla="*/ 2357008 h 2357008"/>
              <a:gd name="connsiteX7" fmla="*/ 514830 w 2265503"/>
              <a:gd name="connsiteY7" fmla="*/ 1749969 h 2357008"/>
              <a:gd name="connsiteX8" fmla="*/ 522514 w 2265503"/>
              <a:gd name="connsiteY8" fmla="*/ 1773021 h 2357008"/>
              <a:gd name="connsiteX9" fmla="*/ 222837 w 2265503"/>
              <a:gd name="connsiteY9" fmla="*/ 1496396 h 2357008"/>
              <a:gd name="connsiteX10" fmla="*/ 192100 w 2265503"/>
              <a:gd name="connsiteY10" fmla="*/ 1496396 h 2357008"/>
              <a:gd name="connsiteX11" fmla="*/ 0 w 2265503"/>
              <a:gd name="connsiteY11" fmla="*/ 1027670 h 2357008"/>
              <a:gd name="connsiteX12" fmla="*/ 576302 w 2265503"/>
              <a:gd name="connsiteY12" fmla="*/ 113270 h 2357008"/>
              <a:gd name="connsiteX0" fmla="*/ 576302 w 2265503"/>
              <a:gd name="connsiteY0" fmla="*/ 113270 h 2357008"/>
              <a:gd name="connsiteX1" fmla="*/ 822191 w 2265503"/>
              <a:gd name="connsiteY1" fmla="*/ 28746 h 2357008"/>
              <a:gd name="connsiteX2" fmla="*/ 1021976 w 2265503"/>
              <a:gd name="connsiteY2" fmla="*/ 13377 h 2357008"/>
              <a:gd name="connsiteX3" fmla="*/ 1083448 w 2265503"/>
              <a:gd name="connsiteY3" fmla="*/ 44114 h 2357008"/>
              <a:gd name="connsiteX4" fmla="*/ 2151529 w 2265503"/>
              <a:gd name="connsiteY4" fmla="*/ 658836 h 2357008"/>
              <a:gd name="connsiteX5" fmla="*/ 2259106 w 2265503"/>
              <a:gd name="connsiteY5" fmla="*/ 1004618 h 2357008"/>
              <a:gd name="connsiteX6" fmla="*/ 1483018 w 2265503"/>
              <a:gd name="connsiteY6" fmla="*/ 2357008 h 2357008"/>
              <a:gd name="connsiteX7" fmla="*/ 514830 w 2265503"/>
              <a:gd name="connsiteY7" fmla="*/ 1749969 h 2357008"/>
              <a:gd name="connsiteX8" fmla="*/ 522514 w 2265503"/>
              <a:gd name="connsiteY8" fmla="*/ 1773021 h 2357008"/>
              <a:gd name="connsiteX9" fmla="*/ 222837 w 2265503"/>
              <a:gd name="connsiteY9" fmla="*/ 1496396 h 2357008"/>
              <a:gd name="connsiteX10" fmla="*/ 192100 w 2265503"/>
              <a:gd name="connsiteY10" fmla="*/ 1496396 h 2357008"/>
              <a:gd name="connsiteX11" fmla="*/ 0 w 2265503"/>
              <a:gd name="connsiteY11" fmla="*/ 1027670 h 2357008"/>
              <a:gd name="connsiteX12" fmla="*/ 576302 w 2265503"/>
              <a:gd name="connsiteY12" fmla="*/ 113270 h 2357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65503" h="2357008">
                <a:moveTo>
                  <a:pt x="576302" y="113270"/>
                </a:moveTo>
                <a:cubicBezTo>
                  <a:pt x="668510" y="97902"/>
                  <a:pt x="747912" y="45395"/>
                  <a:pt x="822191" y="28746"/>
                </a:cubicBezTo>
                <a:cubicBezTo>
                  <a:pt x="896470" y="12097"/>
                  <a:pt x="983556" y="17219"/>
                  <a:pt x="1021976" y="13377"/>
                </a:cubicBezTo>
                <a:cubicBezTo>
                  <a:pt x="1114185" y="55640"/>
                  <a:pt x="877260" y="-58340"/>
                  <a:pt x="1083448" y="44114"/>
                </a:cubicBezTo>
                <a:cubicBezTo>
                  <a:pt x="1439475" y="249021"/>
                  <a:pt x="1955586" y="498752"/>
                  <a:pt x="2151529" y="658836"/>
                </a:cubicBezTo>
                <a:cubicBezTo>
                  <a:pt x="2347472" y="818920"/>
                  <a:pt x="2223247" y="889357"/>
                  <a:pt x="2259106" y="1004618"/>
                </a:cubicBezTo>
                <a:lnTo>
                  <a:pt x="1483018" y="2357008"/>
                </a:lnTo>
                <a:lnTo>
                  <a:pt x="514830" y="1749969"/>
                </a:lnTo>
                <a:lnTo>
                  <a:pt x="522514" y="1773021"/>
                </a:lnTo>
                <a:lnTo>
                  <a:pt x="222837" y="1496396"/>
                </a:lnTo>
                <a:lnTo>
                  <a:pt x="192100" y="1496396"/>
                </a:lnTo>
                <a:lnTo>
                  <a:pt x="0" y="1027670"/>
                </a:lnTo>
                <a:lnTo>
                  <a:pt x="576302" y="113270"/>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dirty="0" smtClean="0"/>
              <a:t>さんぱる</a:t>
            </a:r>
            <a:endParaRPr kumimoji="1" lang="ja-JP" altLang="en-US" sz="4000" dirty="0"/>
          </a:p>
        </p:txBody>
      </p:sp>
      <p:sp>
        <p:nvSpPr>
          <p:cNvPr id="12" name="フリーフォーム 11"/>
          <p:cNvSpPr/>
          <p:nvPr/>
        </p:nvSpPr>
        <p:spPr>
          <a:xfrm>
            <a:off x="5875019" y="5090633"/>
            <a:ext cx="1510137" cy="1603427"/>
          </a:xfrm>
          <a:custGeom>
            <a:avLst/>
            <a:gdLst>
              <a:gd name="connsiteX0" fmla="*/ 345781 w 1214077"/>
              <a:gd name="connsiteY0" fmla="*/ 0 h 1467650"/>
              <a:gd name="connsiteX1" fmla="*/ 345781 w 1214077"/>
              <a:gd name="connsiteY1" fmla="*/ 0 h 1467650"/>
              <a:gd name="connsiteX2" fmla="*/ 307361 w 1214077"/>
              <a:gd name="connsiteY2" fmla="*/ 53788 h 1467650"/>
              <a:gd name="connsiteX3" fmla="*/ 299677 w 1214077"/>
              <a:gd name="connsiteY3" fmla="*/ 76840 h 1467650"/>
              <a:gd name="connsiteX4" fmla="*/ 276625 w 1214077"/>
              <a:gd name="connsiteY4" fmla="*/ 107576 h 1467650"/>
              <a:gd name="connsiteX5" fmla="*/ 261257 w 1214077"/>
              <a:gd name="connsiteY5" fmla="*/ 138313 h 1467650"/>
              <a:gd name="connsiteX6" fmla="*/ 245889 w 1214077"/>
              <a:gd name="connsiteY6" fmla="*/ 161365 h 1467650"/>
              <a:gd name="connsiteX7" fmla="*/ 238205 w 1214077"/>
              <a:gd name="connsiteY7" fmla="*/ 184417 h 1467650"/>
              <a:gd name="connsiteX8" fmla="*/ 207469 w 1214077"/>
              <a:gd name="connsiteY8" fmla="*/ 215153 h 1467650"/>
              <a:gd name="connsiteX9" fmla="*/ 176733 w 1214077"/>
              <a:gd name="connsiteY9" fmla="*/ 284309 h 1467650"/>
              <a:gd name="connsiteX10" fmla="*/ 138313 w 1214077"/>
              <a:gd name="connsiteY10" fmla="*/ 338097 h 1467650"/>
              <a:gd name="connsiteX11" fmla="*/ 115260 w 1214077"/>
              <a:gd name="connsiteY11" fmla="*/ 384202 h 1467650"/>
              <a:gd name="connsiteX12" fmla="*/ 69156 w 1214077"/>
              <a:gd name="connsiteY12" fmla="*/ 476410 h 1467650"/>
              <a:gd name="connsiteX13" fmla="*/ 46104 w 1214077"/>
              <a:gd name="connsiteY13" fmla="*/ 484094 h 1467650"/>
              <a:gd name="connsiteX14" fmla="*/ 23052 w 1214077"/>
              <a:gd name="connsiteY14" fmla="*/ 507146 h 1467650"/>
              <a:gd name="connsiteX15" fmla="*/ 0 w 1214077"/>
              <a:gd name="connsiteY15" fmla="*/ 522514 h 1467650"/>
              <a:gd name="connsiteX16" fmla="*/ 0 w 1214077"/>
              <a:gd name="connsiteY16" fmla="*/ 530198 h 1467650"/>
              <a:gd name="connsiteX17" fmla="*/ 899032 w 1214077"/>
              <a:gd name="connsiteY17" fmla="*/ 1467650 h 1467650"/>
              <a:gd name="connsiteX18" fmla="*/ 1214077 w 1214077"/>
              <a:gd name="connsiteY18" fmla="*/ 422622 h 1467650"/>
              <a:gd name="connsiteX19" fmla="*/ 345781 w 1214077"/>
              <a:gd name="connsiteY19" fmla="*/ 0 h 146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14077" h="1467650">
                <a:moveTo>
                  <a:pt x="345781" y="0"/>
                </a:moveTo>
                <a:lnTo>
                  <a:pt x="345781" y="0"/>
                </a:lnTo>
                <a:cubicBezTo>
                  <a:pt x="332974" y="17929"/>
                  <a:pt x="318697" y="34894"/>
                  <a:pt x="307361" y="53788"/>
                </a:cubicBezTo>
                <a:cubicBezTo>
                  <a:pt x="303194" y="60733"/>
                  <a:pt x="303696" y="69808"/>
                  <a:pt x="299677" y="76840"/>
                </a:cubicBezTo>
                <a:cubicBezTo>
                  <a:pt x="293323" y="87959"/>
                  <a:pt x="283412" y="96716"/>
                  <a:pt x="276625" y="107576"/>
                </a:cubicBezTo>
                <a:cubicBezTo>
                  <a:pt x="270554" y="117290"/>
                  <a:pt x="266940" y="128367"/>
                  <a:pt x="261257" y="138313"/>
                </a:cubicBezTo>
                <a:cubicBezTo>
                  <a:pt x="256675" y="146331"/>
                  <a:pt x="250019" y="153105"/>
                  <a:pt x="245889" y="161365"/>
                </a:cubicBezTo>
                <a:cubicBezTo>
                  <a:pt x="242267" y="168610"/>
                  <a:pt x="242913" y="177826"/>
                  <a:pt x="238205" y="184417"/>
                </a:cubicBezTo>
                <a:cubicBezTo>
                  <a:pt x="229783" y="196207"/>
                  <a:pt x="217714" y="204908"/>
                  <a:pt x="207469" y="215153"/>
                </a:cubicBezTo>
                <a:cubicBezTo>
                  <a:pt x="199373" y="235393"/>
                  <a:pt x="188698" y="265165"/>
                  <a:pt x="176733" y="284309"/>
                </a:cubicBezTo>
                <a:cubicBezTo>
                  <a:pt x="168032" y="298231"/>
                  <a:pt x="146441" y="321841"/>
                  <a:pt x="138313" y="338097"/>
                </a:cubicBezTo>
                <a:cubicBezTo>
                  <a:pt x="106501" y="401721"/>
                  <a:pt x="159304" y="318138"/>
                  <a:pt x="115260" y="384202"/>
                </a:cubicBezTo>
                <a:cubicBezTo>
                  <a:pt x="109293" y="402103"/>
                  <a:pt x="91499" y="468962"/>
                  <a:pt x="69156" y="476410"/>
                </a:cubicBezTo>
                <a:lnTo>
                  <a:pt x="46104" y="484094"/>
                </a:lnTo>
                <a:cubicBezTo>
                  <a:pt x="38420" y="491778"/>
                  <a:pt x="31400" y="500189"/>
                  <a:pt x="23052" y="507146"/>
                </a:cubicBezTo>
                <a:cubicBezTo>
                  <a:pt x="15957" y="513058"/>
                  <a:pt x="6530" y="515984"/>
                  <a:pt x="0" y="522514"/>
                </a:cubicBezTo>
                <a:lnTo>
                  <a:pt x="0" y="530198"/>
                </a:lnTo>
                <a:lnTo>
                  <a:pt x="899032" y="1467650"/>
                </a:lnTo>
                <a:lnTo>
                  <a:pt x="1214077" y="422622"/>
                </a:lnTo>
                <a:lnTo>
                  <a:pt x="345781" y="0"/>
                </a:lnTo>
                <a:close/>
              </a:path>
            </a:pathLst>
          </a:custGeom>
          <a:solidFill>
            <a:srgbClr val="FF0000">
              <a:alpha val="63000"/>
            </a:srgb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kumimoji="1" lang="ja-JP" altLang="en-US" dirty="0" smtClean="0"/>
              <a:t>マイカー</a:t>
            </a:r>
            <a:endParaRPr kumimoji="1" lang="en-US" altLang="ja-JP" dirty="0" smtClean="0"/>
          </a:p>
          <a:p>
            <a:pPr algn="ctr"/>
            <a:r>
              <a:rPr lang="ja-JP" altLang="en-US" dirty="0" smtClean="0"/>
              <a:t>待機所</a:t>
            </a:r>
            <a:endParaRPr lang="en-US" altLang="ja-JP" dirty="0" smtClean="0"/>
          </a:p>
          <a:p>
            <a:pPr algn="ctr"/>
            <a:endParaRPr kumimoji="1" lang="ja-JP" altLang="en-US" dirty="0"/>
          </a:p>
        </p:txBody>
      </p:sp>
      <p:sp>
        <p:nvSpPr>
          <p:cNvPr id="13" name="フリーフォーム 12"/>
          <p:cNvSpPr/>
          <p:nvPr/>
        </p:nvSpPr>
        <p:spPr>
          <a:xfrm>
            <a:off x="5119576" y="2445587"/>
            <a:ext cx="1331507" cy="1433944"/>
          </a:xfrm>
          <a:custGeom>
            <a:avLst/>
            <a:gdLst>
              <a:gd name="connsiteX0" fmla="*/ 637775 w 1290918"/>
              <a:gd name="connsiteY0" fmla="*/ 0 h 1467650"/>
              <a:gd name="connsiteX1" fmla="*/ 637775 w 1290918"/>
              <a:gd name="connsiteY1" fmla="*/ 0 h 1467650"/>
              <a:gd name="connsiteX2" fmla="*/ 583987 w 1290918"/>
              <a:gd name="connsiteY2" fmla="*/ 38420 h 1467650"/>
              <a:gd name="connsiteX3" fmla="*/ 576303 w 1290918"/>
              <a:gd name="connsiteY3" fmla="*/ 61472 h 1467650"/>
              <a:gd name="connsiteX4" fmla="*/ 553251 w 1290918"/>
              <a:gd name="connsiteY4" fmla="*/ 76840 h 1467650"/>
              <a:gd name="connsiteX5" fmla="*/ 0 w 1290918"/>
              <a:gd name="connsiteY5" fmla="*/ 1160289 h 1467650"/>
              <a:gd name="connsiteX6" fmla="*/ 599355 w 1290918"/>
              <a:gd name="connsiteY6" fmla="*/ 1467650 h 1467650"/>
              <a:gd name="connsiteX7" fmla="*/ 1290918 w 1290918"/>
              <a:gd name="connsiteY7" fmla="*/ 322729 h 1467650"/>
              <a:gd name="connsiteX8" fmla="*/ 637775 w 1290918"/>
              <a:gd name="connsiteY8" fmla="*/ 0 h 146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90918" h="1467650">
                <a:moveTo>
                  <a:pt x="637775" y="0"/>
                </a:moveTo>
                <a:lnTo>
                  <a:pt x="637775" y="0"/>
                </a:lnTo>
                <a:cubicBezTo>
                  <a:pt x="619846" y="12807"/>
                  <a:pt x="599567" y="22840"/>
                  <a:pt x="583987" y="38420"/>
                </a:cubicBezTo>
                <a:cubicBezTo>
                  <a:pt x="578260" y="44147"/>
                  <a:pt x="581363" y="55147"/>
                  <a:pt x="576303" y="61472"/>
                </a:cubicBezTo>
                <a:cubicBezTo>
                  <a:pt x="570534" y="68683"/>
                  <a:pt x="553251" y="76840"/>
                  <a:pt x="553251" y="76840"/>
                </a:cubicBezTo>
                <a:lnTo>
                  <a:pt x="0" y="1160289"/>
                </a:lnTo>
                <a:lnTo>
                  <a:pt x="599355" y="1467650"/>
                </a:lnTo>
                <a:lnTo>
                  <a:pt x="1290918" y="322729"/>
                </a:lnTo>
                <a:lnTo>
                  <a:pt x="637775" y="0"/>
                </a:lnTo>
                <a:close/>
              </a:path>
            </a:pathLst>
          </a:custGeom>
          <a:solidFill>
            <a:srgbClr val="FF0000">
              <a:alpha val="63000"/>
            </a:srgb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kumimoji="1" lang="ja-JP" altLang="en-US" dirty="0" smtClean="0"/>
              <a:t>マイカー</a:t>
            </a:r>
            <a:endParaRPr kumimoji="1" lang="en-US" altLang="ja-JP" dirty="0" smtClean="0"/>
          </a:p>
          <a:p>
            <a:pPr algn="ctr"/>
            <a:r>
              <a:rPr lang="ja-JP" altLang="en-US" dirty="0" smtClean="0"/>
              <a:t>待機</a:t>
            </a:r>
            <a:r>
              <a:rPr lang="ja-JP" altLang="en-US" dirty="0"/>
              <a:t>所</a:t>
            </a:r>
            <a:endParaRPr kumimoji="1" lang="ja-JP" altLang="en-US" dirty="0"/>
          </a:p>
        </p:txBody>
      </p:sp>
      <p:pic>
        <p:nvPicPr>
          <p:cNvPr id="15" name="図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3371" y="2613373"/>
            <a:ext cx="790918" cy="1551836"/>
          </a:xfrm>
          <a:prstGeom prst="rect">
            <a:avLst/>
          </a:prstGeom>
        </p:spPr>
      </p:pic>
      <p:sp>
        <p:nvSpPr>
          <p:cNvPr id="20" name="右矢印 19"/>
          <p:cNvSpPr/>
          <p:nvPr/>
        </p:nvSpPr>
        <p:spPr>
          <a:xfrm rot="18204978">
            <a:off x="4870925" y="3614736"/>
            <a:ext cx="972674" cy="421415"/>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21" name="右矢印 20"/>
          <p:cNvSpPr/>
          <p:nvPr/>
        </p:nvSpPr>
        <p:spPr>
          <a:xfrm rot="1897318">
            <a:off x="5235230" y="5173146"/>
            <a:ext cx="782470" cy="421415"/>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25" name="雲形吹き出し 24"/>
          <p:cNvSpPr/>
          <p:nvPr/>
        </p:nvSpPr>
        <p:spPr>
          <a:xfrm>
            <a:off x="5237850" y="1154898"/>
            <a:ext cx="3647756" cy="977958"/>
          </a:xfrm>
          <a:prstGeom prst="cloudCallout">
            <a:avLst>
              <a:gd name="adj1" fmla="val -5185"/>
              <a:gd name="adj2" fmla="val 97824"/>
            </a:avLst>
          </a:prstGeom>
          <a:ln w="19050">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2000" dirty="0" smtClean="0"/>
              <a:t>旦那の迎えがてら</a:t>
            </a:r>
            <a:endParaRPr kumimoji="1" lang="en-US" altLang="ja-JP" sz="2000" dirty="0" smtClean="0"/>
          </a:p>
          <a:p>
            <a:pPr algn="ctr"/>
            <a:r>
              <a:rPr kumimoji="1" lang="ja-JP" altLang="en-US" sz="2000" dirty="0" smtClean="0"/>
              <a:t>お買い物♪</a:t>
            </a:r>
            <a:endParaRPr kumimoji="1" lang="ja-JP" altLang="en-US" sz="2000" dirty="0"/>
          </a:p>
        </p:txBody>
      </p:sp>
      <p:cxnSp>
        <p:nvCxnSpPr>
          <p:cNvPr id="27" name="直線コネクタ 26"/>
          <p:cNvCxnSpPr/>
          <p:nvPr/>
        </p:nvCxnSpPr>
        <p:spPr>
          <a:xfrm flipH="1">
            <a:off x="3092071" y="2224757"/>
            <a:ext cx="1846844" cy="2957135"/>
          </a:xfrm>
          <a:prstGeom prst="line">
            <a:avLst/>
          </a:prstGeom>
          <a:ln w="762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23" name="直線コネクタ 22"/>
          <p:cNvCxnSpPr/>
          <p:nvPr/>
        </p:nvCxnSpPr>
        <p:spPr>
          <a:xfrm flipH="1">
            <a:off x="3138715" y="2252222"/>
            <a:ext cx="1774836" cy="2838411"/>
          </a:xfrm>
          <a:prstGeom prst="line">
            <a:avLst/>
          </a:prstGeom>
          <a:ln w="762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4" name="フリーフォーム 13"/>
          <p:cNvSpPr/>
          <p:nvPr/>
        </p:nvSpPr>
        <p:spPr>
          <a:xfrm>
            <a:off x="3422188" y="2445587"/>
            <a:ext cx="1444719" cy="1629245"/>
          </a:xfrm>
          <a:custGeom>
            <a:avLst/>
            <a:gdLst>
              <a:gd name="connsiteX0" fmla="*/ 499462 w 1167973"/>
              <a:gd name="connsiteY0" fmla="*/ 0 h 1244813"/>
              <a:gd name="connsiteX1" fmla="*/ 0 w 1167973"/>
              <a:gd name="connsiteY1" fmla="*/ 891348 h 1244813"/>
              <a:gd name="connsiteX2" fmla="*/ 660827 w 1167973"/>
              <a:gd name="connsiteY2" fmla="*/ 1244813 h 1244813"/>
              <a:gd name="connsiteX3" fmla="*/ 1167973 w 1167973"/>
              <a:gd name="connsiteY3" fmla="*/ 338097 h 1244813"/>
              <a:gd name="connsiteX4" fmla="*/ 499462 w 1167973"/>
              <a:gd name="connsiteY4" fmla="*/ 0 h 1244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7973" h="1244813">
                <a:moveTo>
                  <a:pt x="499462" y="0"/>
                </a:moveTo>
                <a:lnTo>
                  <a:pt x="0" y="891348"/>
                </a:lnTo>
                <a:lnTo>
                  <a:pt x="660827" y="1244813"/>
                </a:lnTo>
                <a:lnTo>
                  <a:pt x="1167973" y="338097"/>
                </a:lnTo>
                <a:lnTo>
                  <a:pt x="499462" y="0"/>
                </a:lnTo>
                <a:close/>
              </a:path>
            </a:pathLst>
          </a:custGeom>
          <a:solidFill>
            <a:srgbClr val="5DC54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4000" dirty="0" smtClean="0"/>
          </a:p>
          <a:p>
            <a:pPr algn="ctr"/>
            <a:r>
              <a:rPr kumimoji="1" lang="ja-JP" altLang="en-US" sz="4000" dirty="0" smtClean="0"/>
              <a:t>駅</a:t>
            </a:r>
            <a:endParaRPr kumimoji="1" lang="ja-JP" altLang="en-US" sz="4000" dirty="0"/>
          </a:p>
        </p:txBody>
      </p:sp>
      <p:pic>
        <p:nvPicPr>
          <p:cNvPr id="16" name="図 1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3723199" y="2063583"/>
            <a:ext cx="770927" cy="1179238"/>
          </a:xfrm>
          <a:prstGeom prst="rect">
            <a:avLst/>
          </a:prstGeom>
        </p:spPr>
      </p:pic>
      <p:pic>
        <p:nvPicPr>
          <p:cNvPr id="17" name="Picture 4" descr="G:\マスプラ\パース\JPEG\赤い車.jpg"/>
          <p:cNvPicPr>
            <a:picLocks noChangeAspect="1" noChangeArrowheads="1"/>
          </p:cNvPicPr>
          <p:nvPr/>
        </p:nvPicPr>
        <p:blipFill>
          <a:blip r:embed="rId8" cstate="print">
            <a:extLst>
              <a:ext uri="{BEBA8EAE-BF5A-486C-A8C5-ECC9F3942E4B}">
                <a14:imgProps xmlns:a14="http://schemas.microsoft.com/office/drawing/2010/main">
                  <a14:imgLayer r:embed="rId9">
                    <a14:imgEffect>
                      <a14:backgroundRemoval t="23051" b="76949" l="3051" r="96271">
                        <a14:backgroundMark x1="20339" y1="30847" x2="20339" y2="30847"/>
                        <a14:backgroundMark x1="8475" y1="72203" x2="8475" y2="72203"/>
                        <a14:backgroundMark x1="57627" y1="71864" x2="57627" y2="71864"/>
                        <a14:backgroundMark x1="93220" y1="29153" x2="93220" y2="29153"/>
                      </a14:backgroundRemoval>
                    </a14:imgEffect>
                  </a14:imgLayer>
                </a14:imgProps>
              </a:ext>
              <a:ext uri="{28A0092B-C50C-407E-A947-70E740481C1C}">
                <a14:useLocalDpi xmlns:a14="http://schemas.microsoft.com/office/drawing/2010/main" val="0"/>
              </a:ext>
            </a:extLst>
          </a:blip>
          <a:srcRect/>
          <a:stretch>
            <a:fillRect/>
          </a:stretch>
        </p:blipFill>
        <p:spPr bwMode="auto">
          <a:xfrm>
            <a:off x="5404902" y="2615986"/>
            <a:ext cx="842029" cy="84202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G:\マスプラ\パース\JPEG\青い車.jpg"/>
          <p:cNvPicPr>
            <a:picLocks noChangeAspect="1" noChangeArrowheads="1"/>
          </p:cNvPicPr>
          <p:nvPr/>
        </p:nvPicPr>
        <p:blipFill>
          <a:blip r:embed="rId10" cstate="print">
            <a:extLst>
              <a:ext uri="{BEBA8EAE-BF5A-486C-A8C5-ECC9F3942E4B}">
                <a14:imgProps xmlns:a14="http://schemas.microsoft.com/office/drawing/2010/main">
                  <a14:imgLayer r:embed="rId11">
                    <a14:imgEffect>
                      <a14:backgroundRemoval t="1356" b="89831" l="1356" r="100000">
                        <a14:backgroundMark x1="27797" y1="25424" x2="27797" y2="25424"/>
                      </a14:backgroundRemoval>
                    </a14:imgEffect>
                  </a14:imgLayer>
                </a14:imgProps>
              </a:ext>
              <a:ext uri="{28A0092B-C50C-407E-A947-70E740481C1C}">
                <a14:useLocalDpi xmlns:a14="http://schemas.microsoft.com/office/drawing/2010/main" val="0"/>
              </a:ext>
            </a:extLst>
          </a:blip>
          <a:srcRect/>
          <a:stretch>
            <a:fillRect/>
          </a:stretch>
        </p:blipFill>
        <p:spPr bwMode="auto">
          <a:xfrm>
            <a:off x="4429023" y="3976058"/>
            <a:ext cx="808826" cy="808826"/>
          </a:xfrm>
          <a:prstGeom prst="rect">
            <a:avLst/>
          </a:prstGeom>
          <a:noFill/>
          <a:extLst>
            <a:ext uri="{909E8E84-426E-40DD-AFC4-6F175D3DCCD1}">
              <a14:hiddenFill xmlns:a14="http://schemas.microsoft.com/office/drawing/2010/main">
                <a:solidFill>
                  <a:srgbClr val="FFFFFF"/>
                </a:solidFill>
              </a14:hiddenFill>
            </a:ext>
          </a:extLst>
        </p:spPr>
      </p:pic>
      <p:sp>
        <p:nvSpPr>
          <p:cNvPr id="33" name="角丸四角形 32"/>
          <p:cNvSpPr/>
          <p:nvPr/>
        </p:nvSpPr>
        <p:spPr>
          <a:xfrm>
            <a:off x="207894" y="2411850"/>
            <a:ext cx="2779930" cy="2751560"/>
          </a:xfrm>
          <a:prstGeom prst="roundRect">
            <a:avLst/>
          </a:prstGeom>
          <a:noFill/>
        </p:spPr>
        <p:style>
          <a:lnRef idx="2">
            <a:schemeClr val="accent6"/>
          </a:lnRef>
          <a:fillRef idx="1">
            <a:schemeClr val="lt1"/>
          </a:fillRef>
          <a:effectRef idx="0">
            <a:schemeClr val="accent6"/>
          </a:effectRef>
          <a:fontRef idx="minor">
            <a:schemeClr val="dk1"/>
          </a:fontRef>
        </p:style>
        <p:txBody>
          <a:bodyPr rtlCol="0" anchor="ctr"/>
          <a:lstStyle/>
          <a:p>
            <a:r>
              <a:rPr lang="ja-JP" altLang="en-US" sz="2400" dirty="0" smtClean="0"/>
              <a:t>＜時間＞</a:t>
            </a:r>
            <a:endParaRPr lang="en-US" altLang="ja-JP" sz="2400" dirty="0" smtClean="0"/>
          </a:p>
          <a:p>
            <a:r>
              <a:rPr lang="en-US" altLang="ja-JP" sz="2400" dirty="0" smtClean="0">
                <a:solidFill>
                  <a:schemeClr val="tx1"/>
                </a:solidFill>
              </a:rPr>
              <a:t>17:00</a:t>
            </a:r>
            <a:r>
              <a:rPr lang="ja-JP" altLang="en-US" sz="2400" dirty="0" smtClean="0">
                <a:solidFill>
                  <a:schemeClr val="tx1"/>
                </a:solidFill>
              </a:rPr>
              <a:t>～</a:t>
            </a:r>
            <a:r>
              <a:rPr lang="en-US" altLang="ja-JP" sz="2400" dirty="0" smtClean="0">
                <a:solidFill>
                  <a:schemeClr val="tx1"/>
                </a:solidFill>
              </a:rPr>
              <a:t>20:00</a:t>
            </a:r>
            <a:endParaRPr lang="en-US" altLang="ja-JP" sz="2400" dirty="0">
              <a:solidFill>
                <a:schemeClr val="tx1"/>
              </a:solidFill>
            </a:endParaRPr>
          </a:p>
          <a:p>
            <a:endParaRPr lang="en-US" altLang="ja-JP" sz="1600" dirty="0" smtClean="0"/>
          </a:p>
          <a:p>
            <a:r>
              <a:rPr lang="ja-JP" altLang="en-US" sz="2400" dirty="0" smtClean="0"/>
              <a:t>＜対象＞</a:t>
            </a:r>
            <a:endParaRPr lang="en-US" altLang="ja-JP" sz="2400" dirty="0"/>
          </a:p>
          <a:p>
            <a:pPr marL="285750" indent="-285750">
              <a:buFont typeface="Arial" panose="020B0604020202020204" pitchFamily="34" charset="0"/>
              <a:buChar char="•"/>
            </a:pPr>
            <a:r>
              <a:rPr lang="ja-JP" altLang="en-US" sz="2400" dirty="0"/>
              <a:t>駅駐車場</a:t>
            </a:r>
            <a:endParaRPr lang="en-US" altLang="ja-JP" sz="2400" dirty="0"/>
          </a:p>
          <a:p>
            <a:pPr marL="285750" indent="-285750">
              <a:buFont typeface="Arial" panose="020B0604020202020204" pitchFamily="34" charset="0"/>
              <a:buChar char="•"/>
            </a:pPr>
            <a:r>
              <a:rPr lang="ja-JP" altLang="en-US" sz="2400" dirty="0" err="1"/>
              <a:t>さんぱる駐</a:t>
            </a:r>
            <a:r>
              <a:rPr lang="ja-JP" altLang="en-US" sz="2400" dirty="0"/>
              <a:t>車場</a:t>
            </a:r>
            <a:endParaRPr lang="en-US" altLang="ja-JP" sz="2400" dirty="0"/>
          </a:p>
        </p:txBody>
      </p:sp>
      <p:sp>
        <p:nvSpPr>
          <p:cNvPr id="34" name="テキスト ボックス 33"/>
          <p:cNvSpPr txBox="1"/>
          <p:nvPr/>
        </p:nvSpPr>
        <p:spPr>
          <a:xfrm>
            <a:off x="179512" y="1052736"/>
            <a:ext cx="4595256" cy="584775"/>
          </a:xfrm>
          <a:prstGeom prst="rect">
            <a:avLst/>
          </a:prstGeom>
          <a:noFill/>
        </p:spPr>
        <p:txBody>
          <a:bodyPr wrap="square" rtlCol="0">
            <a:spAutoFit/>
          </a:bodyPr>
          <a:lstStyle/>
          <a:p>
            <a:r>
              <a:rPr kumimoji="1" lang="ja-JP" altLang="en-US" sz="3200" dirty="0" smtClean="0">
                <a:solidFill>
                  <a:srgbClr val="C00000"/>
                </a:solidFill>
              </a:rPr>
              <a:t>お迎えの車の駐車場確保</a:t>
            </a:r>
            <a:endParaRPr kumimoji="1" lang="en-US" altLang="ja-JP" sz="3200" dirty="0" smtClean="0">
              <a:solidFill>
                <a:srgbClr val="C00000"/>
              </a:solidFill>
            </a:endParaRPr>
          </a:p>
        </p:txBody>
      </p:sp>
      <p:sp>
        <p:nvSpPr>
          <p:cNvPr id="35" name="スライド番号プレースホルダー 34"/>
          <p:cNvSpPr>
            <a:spLocks noGrp="1"/>
          </p:cNvSpPr>
          <p:nvPr>
            <p:ph type="sldNum" sz="quarter" idx="12"/>
          </p:nvPr>
        </p:nvSpPr>
        <p:spPr>
          <a:xfrm>
            <a:off x="6553200" y="6448251"/>
            <a:ext cx="2133600" cy="365125"/>
          </a:xfrm>
        </p:spPr>
        <p:txBody>
          <a:bodyPr/>
          <a:lstStyle/>
          <a:p>
            <a:fld id="{82F50B77-D61C-4CB8-9631-C68539A3EE92}" type="slidenum">
              <a:rPr kumimoji="1" lang="ja-JP" altLang="en-US" smtClean="0"/>
              <a:pPr/>
              <a:t>30</a:t>
            </a:fld>
            <a:endParaRPr kumimoji="1" lang="ja-JP" altLang="en-US"/>
          </a:p>
        </p:txBody>
      </p:sp>
      <p:sp>
        <p:nvSpPr>
          <p:cNvPr id="2" name="正方形/長方形 1"/>
          <p:cNvSpPr/>
          <p:nvPr/>
        </p:nvSpPr>
        <p:spPr>
          <a:xfrm>
            <a:off x="251520" y="1610046"/>
            <a:ext cx="3691965" cy="52281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ja-JP" altLang="en-US" sz="2800" dirty="0">
                <a:solidFill>
                  <a:schemeClr val="tx1"/>
                </a:solidFill>
              </a:rPr>
              <a:t>マイカー待機所の設置</a:t>
            </a:r>
          </a:p>
        </p:txBody>
      </p:sp>
      <p:sp>
        <p:nvSpPr>
          <p:cNvPr id="19" name="テキスト ボックス 18"/>
          <p:cNvSpPr txBox="1"/>
          <p:nvPr/>
        </p:nvSpPr>
        <p:spPr>
          <a:xfrm>
            <a:off x="3145096" y="6156593"/>
            <a:ext cx="1786944" cy="584775"/>
          </a:xfrm>
          <a:prstGeom prst="rect">
            <a:avLst/>
          </a:prstGeom>
          <a:noFill/>
        </p:spPr>
        <p:txBody>
          <a:bodyPr wrap="square" rtlCol="0">
            <a:spAutoFit/>
          </a:bodyPr>
          <a:lstStyle/>
          <a:p>
            <a:r>
              <a:rPr kumimoji="1" lang="ja-JP" altLang="en-US" sz="3200" dirty="0" smtClean="0">
                <a:solidFill>
                  <a:schemeClr val="bg1"/>
                </a:solidFill>
              </a:rPr>
              <a:t>（東口）</a:t>
            </a:r>
            <a:endParaRPr kumimoji="1" lang="ja-JP" altLang="en-US" dirty="0">
              <a:solidFill>
                <a:schemeClr val="bg1"/>
              </a:solidFill>
            </a:endParaRPr>
          </a:p>
        </p:txBody>
      </p:sp>
    </p:spTree>
    <p:extLst>
      <p:ext uri="{BB962C8B-B14F-4D97-AF65-F5344CB8AC3E}">
        <p14:creationId xmlns:p14="http://schemas.microsoft.com/office/powerpoint/2010/main" val="3782601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childTnLst>
                          </p:cTn>
                        </p:par>
                        <p:par>
                          <p:cTn id="21" fill="hold">
                            <p:stCondLst>
                              <p:cond delay="0"/>
                            </p:stCondLst>
                            <p:childTnLst>
                              <p:par>
                                <p:cTn id="22" presetID="10" presetClass="entr" presetSubtype="0"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par>
                                <p:cTn id="25" presetID="42" presetClass="path" presetSubtype="0" accel="50000" decel="50000" fill="hold" nodeType="withEffect">
                                  <p:stCondLst>
                                    <p:cond delay="0"/>
                                  </p:stCondLst>
                                  <p:childTnLst>
                                    <p:animMotion origin="layout" path="M -0.09705 0.19606 L -2.77778E-6 1.85185E-6 " pathEditMode="relative" rAng="0" ptsTypes="AA">
                                      <p:cBhvr>
                                        <p:cTn id="26" dur="1000" fill="hold"/>
                                        <p:tgtEl>
                                          <p:spTgt spid="17"/>
                                        </p:tgtEl>
                                        <p:attrNameLst>
                                          <p:attrName>ppt_x</p:attrName>
                                          <p:attrName>ppt_y</p:attrName>
                                        </p:attrNameLst>
                                      </p:cBhvr>
                                      <p:rCtr x="4844" y="-9815"/>
                                    </p:animMotion>
                                  </p:childTnLst>
                                </p:cTn>
                              </p:par>
                              <p:par>
                                <p:cTn id="27" presetID="10" presetClass="entr" presetSubtype="0" fill="hold"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childTnLst>
                                </p:cTn>
                              </p:par>
                              <p:par>
                                <p:cTn id="30" presetID="36" presetClass="path" presetSubtype="0" accel="50000" decel="50000" fill="hold" nodeType="withEffect">
                                  <p:stCondLst>
                                    <p:cond delay="0"/>
                                  </p:stCondLst>
                                  <p:childTnLst>
                                    <p:animMotion origin="layout" path="M 0.04271 -1.48148E-6 L 0.04271 0.09653 C 0.04271 0.13958 0.08264 0.19306 0.11528 0.19306 L 0.18802 0.19306 " pathEditMode="relative" rAng="0" ptsTypes="AAAA">
                                      <p:cBhvr>
                                        <p:cTn id="31" dur="1500" fill="hold"/>
                                        <p:tgtEl>
                                          <p:spTgt spid="18"/>
                                        </p:tgtEl>
                                        <p:attrNameLst>
                                          <p:attrName>ppt_x</p:attrName>
                                          <p:attrName>ppt_y</p:attrName>
                                        </p:attrNameLst>
                                      </p:cBhvr>
                                      <p:rCtr x="7257" y="9653"/>
                                    </p:animMotion>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20" grpId="0" animBg="1"/>
      <p:bldP spid="21" grpId="0" animBg="1"/>
      <p:bldP spid="25" grpId="0" animBg="1"/>
      <p:bldP spid="1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グループ化 37"/>
          <p:cNvGrpSpPr/>
          <p:nvPr/>
        </p:nvGrpSpPr>
        <p:grpSpPr>
          <a:xfrm>
            <a:off x="536925" y="1052736"/>
            <a:ext cx="4323107" cy="2304256"/>
            <a:chOff x="464917" y="1052736"/>
            <a:chExt cx="3893298" cy="2304256"/>
          </a:xfrm>
        </p:grpSpPr>
        <p:sp>
          <p:nvSpPr>
            <p:cNvPr id="30" name="角丸四角形 29"/>
            <p:cNvSpPr/>
            <p:nvPr/>
          </p:nvSpPr>
          <p:spPr>
            <a:xfrm>
              <a:off x="464917" y="1268760"/>
              <a:ext cx="3893298" cy="2088232"/>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kumimoji="1" lang="ja-JP" altLang="en-US"/>
            </a:p>
          </p:txBody>
        </p:sp>
        <p:sp>
          <p:nvSpPr>
            <p:cNvPr id="37" name="正方形/長方形 36"/>
            <p:cNvSpPr/>
            <p:nvPr/>
          </p:nvSpPr>
          <p:spPr>
            <a:xfrm>
              <a:off x="755576" y="1052736"/>
              <a:ext cx="2376264" cy="360040"/>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kumimoji="1" lang="ja-JP" altLang="en-US" dirty="0" smtClean="0"/>
                <a:t>農業応援プロジェクト</a:t>
              </a:r>
              <a:endParaRPr kumimoji="1" lang="ja-JP" altLang="en-US" dirty="0"/>
            </a:p>
          </p:txBody>
        </p:sp>
      </p:grpSp>
      <p:grpSp>
        <p:nvGrpSpPr>
          <p:cNvPr id="28" name="グループ化 27"/>
          <p:cNvGrpSpPr/>
          <p:nvPr/>
        </p:nvGrpSpPr>
        <p:grpSpPr>
          <a:xfrm>
            <a:off x="5405064" y="3573016"/>
            <a:ext cx="3487416" cy="3145094"/>
            <a:chOff x="5199384" y="3573016"/>
            <a:chExt cx="3487416" cy="3145094"/>
          </a:xfrm>
        </p:grpSpPr>
        <p:sp>
          <p:nvSpPr>
            <p:cNvPr id="26" name="正方形/長方形 25"/>
            <p:cNvSpPr/>
            <p:nvPr/>
          </p:nvSpPr>
          <p:spPr>
            <a:xfrm>
              <a:off x="5364088" y="3914344"/>
              <a:ext cx="3322712" cy="2803766"/>
            </a:xfrm>
            <a:prstGeom prst="rect">
              <a:avLst/>
            </a:prstGeom>
            <a:solidFill>
              <a:srgbClr val="FFFFCC"/>
            </a:solidFill>
            <a:ln w="127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角丸四角形 24"/>
            <p:cNvSpPr/>
            <p:nvPr/>
          </p:nvSpPr>
          <p:spPr>
            <a:xfrm>
              <a:off x="5199384" y="3573016"/>
              <a:ext cx="1820888" cy="364826"/>
            </a:xfrm>
            <a:prstGeom prst="roundRect">
              <a:avLst/>
            </a:prstGeom>
            <a:solidFill>
              <a:srgbClr val="FFFFCC"/>
            </a:solidFill>
            <a:ln w="12700">
              <a:solidFill>
                <a:schemeClr val="accent6">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000" dirty="0"/>
                <a:t>地区</a:t>
              </a:r>
              <a:r>
                <a:rPr kumimoji="1" lang="ja-JP" altLang="en-US" sz="2000" dirty="0" smtClean="0"/>
                <a:t>別構想</a:t>
              </a:r>
              <a:endParaRPr kumimoji="1" lang="ja-JP" altLang="en-US" sz="2000" dirty="0"/>
            </a:p>
          </p:txBody>
        </p:sp>
        <p:sp>
          <p:nvSpPr>
            <p:cNvPr id="27" name="角丸四角形 26"/>
            <p:cNvSpPr/>
            <p:nvPr/>
          </p:nvSpPr>
          <p:spPr>
            <a:xfrm>
              <a:off x="5724128" y="4157142"/>
              <a:ext cx="2592288" cy="231817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タイトル 2"/>
          <p:cNvSpPr>
            <a:spLocks noGrp="1"/>
          </p:cNvSpPr>
          <p:nvPr>
            <p:ph type="title"/>
          </p:nvPr>
        </p:nvSpPr>
        <p:spPr/>
        <p:txBody>
          <a:bodyPr/>
          <a:lstStyle/>
          <a:p>
            <a:r>
              <a:rPr lang="ja-JP" altLang="en-US" dirty="0" smtClean="0"/>
              <a:t>まとめ　</a:t>
            </a:r>
            <a:r>
              <a:rPr lang="en-US" altLang="ja-JP" dirty="0" smtClean="0"/>
              <a:t>-</a:t>
            </a:r>
            <a:r>
              <a:rPr lang="ja-JP" altLang="en-US" dirty="0" smtClean="0"/>
              <a:t>新治</a:t>
            </a:r>
            <a:endParaRPr kumimoji="1" lang="ja-JP" altLang="en-US" dirty="0"/>
          </a:p>
        </p:txBody>
      </p:sp>
      <p:pic>
        <p:nvPicPr>
          <p:cNvPr id="4" name="コンテンツ プレースホルダー 9"/>
          <p:cNvPicPr>
            <a:picLocks noChangeAspect="1"/>
          </p:cNvPicPr>
          <p:nvPr/>
        </p:nvPicPr>
        <p:blipFill>
          <a:blip r:embed="rId2">
            <a:duotone>
              <a:prstClr val="black"/>
              <a:schemeClr val="accent3">
                <a:tint val="45000"/>
                <a:satMod val="400000"/>
              </a:schemeClr>
            </a:duotone>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5292080" y="4005064"/>
            <a:ext cx="3960440" cy="2547630"/>
          </a:xfrm>
          <a:prstGeom prst="rect">
            <a:avLst/>
          </a:prstGeom>
        </p:spPr>
      </p:pic>
      <p:grpSp>
        <p:nvGrpSpPr>
          <p:cNvPr id="5" name="グループ化 4"/>
          <p:cNvGrpSpPr/>
          <p:nvPr/>
        </p:nvGrpSpPr>
        <p:grpSpPr>
          <a:xfrm>
            <a:off x="179512" y="3568230"/>
            <a:ext cx="3528391" cy="3173137"/>
            <a:chOff x="176032" y="2720398"/>
            <a:chExt cx="3603880" cy="3855735"/>
          </a:xfrm>
        </p:grpSpPr>
        <p:grpSp>
          <p:nvGrpSpPr>
            <p:cNvPr id="6" name="グループ化 5"/>
            <p:cNvGrpSpPr/>
            <p:nvPr/>
          </p:nvGrpSpPr>
          <p:grpSpPr>
            <a:xfrm>
              <a:off x="323528" y="3140967"/>
              <a:ext cx="3456384" cy="3435166"/>
              <a:chOff x="323528" y="3140967"/>
              <a:chExt cx="3456384" cy="3435166"/>
            </a:xfrm>
          </p:grpSpPr>
          <p:grpSp>
            <p:nvGrpSpPr>
              <p:cNvPr id="8" name="グループ化 7"/>
              <p:cNvGrpSpPr/>
              <p:nvPr/>
            </p:nvGrpSpPr>
            <p:grpSpPr>
              <a:xfrm>
                <a:off x="323528" y="3140967"/>
                <a:ext cx="3456384" cy="3435166"/>
                <a:chOff x="179512" y="3212975"/>
                <a:chExt cx="3456384" cy="3435166"/>
              </a:xfrm>
              <a:solidFill>
                <a:srgbClr val="FFFFCC"/>
              </a:solidFill>
            </p:grpSpPr>
            <p:sp>
              <p:nvSpPr>
                <p:cNvPr id="16" name="正方形/長方形 15"/>
                <p:cNvSpPr/>
                <p:nvPr/>
              </p:nvSpPr>
              <p:spPr>
                <a:xfrm>
                  <a:off x="179512" y="3212975"/>
                  <a:ext cx="3456384" cy="3435166"/>
                </a:xfrm>
                <a:prstGeom prst="rect">
                  <a:avLst/>
                </a:prstGeom>
                <a:grpFill/>
                <a:ln w="127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7" name="直線コネクタ 16"/>
                <p:cNvCxnSpPr/>
                <p:nvPr/>
              </p:nvCxnSpPr>
              <p:spPr>
                <a:xfrm>
                  <a:off x="179512" y="3807296"/>
                  <a:ext cx="3456384" cy="0"/>
                </a:xfrm>
                <a:prstGeom prst="line">
                  <a:avLst/>
                </a:prstGeom>
                <a:grpFill/>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線コネクタ 17"/>
                <p:cNvCxnSpPr/>
                <p:nvPr/>
              </p:nvCxnSpPr>
              <p:spPr>
                <a:xfrm>
                  <a:off x="179512" y="4365104"/>
                  <a:ext cx="3456384" cy="0"/>
                </a:xfrm>
                <a:prstGeom prst="line">
                  <a:avLst/>
                </a:prstGeom>
                <a:grpFill/>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線コネクタ 18"/>
                <p:cNvCxnSpPr/>
                <p:nvPr/>
              </p:nvCxnSpPr>
              <p:spPr>
                <a:xfrm>
                  <a:off x="179512" y="4941168"/>
                  <a:ext cx="3456384" cy="0"/>
                </a:xfrm>
                <a:prstGeom prst="line">
                  <a:avLst/>
                </a:prstGeom>
                <a:grpFill/>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線コネクタ 19"/>
                <p:cNvCxnSpPr/>
                <p:nvPr/>
              </p:nvCxnSpPr>
              <p:spPr>
                <a:xfrm>
                  <a:off x="179512" y="5517232"/>
                  <a:ext cx="3456384" cy="0"/>
                </a:xfrm>
                <a:prstGeom prst="line">
                  <a:avLst/>
                </a:prstGeom>
                <a:grpFill/>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線コネクタ 20"/>
                <p:cNvCxnSpPr/>
                <p:nvPr/>
              </p:nvCxnSpPr>
              <p:spPr>
                <a:xfrm>
                  <a:off x="179512" y="6093296"/>
                  <a:ext cx="3456384" cy="0"/>
                </a:xfrm>
                <a:prstGeom prst="line">
                  <a:avLst/>
                </a:prstGeom>
                <a:grpFill/>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 name="グループ化 8"/>
              <p:cNvGrpSpPr/>
              <p:nvPr/>
            </p:nvGrpSpPr>
            <p:grpSpPr>
              <a:xfrm>
                <a:off x="467544" y="3212976"/>
                <a:ext cx="3168352" cy="3334897"/>
                <a:chOff x="467544" y="3212976"/>
                <a:chExt cx="3168352" cy="3334897"/>
              </a:xfrm>
            </p:grpSpPr>
            <p:sp>
              <p:nvSpPr>
                <p:cNvPr id="10" name="角丸四角形 9"/>
                <p:cNvSpPr/>
                <p:nvPr/>
              </p:nvSpPr>
              <p:spPr>
                <a:xfrm>
                  <a:off x="467544" y="3212976"/>
                  <a:ext cx="3168352" cy="467543"/>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角丸四角形 10"/>
                <p:cNvSpPr/>
                <p:nvPr/>
              </p:nvSpPr>
              <p:spPr>
                <a:xfrm>
                  <a:off x="467544" y="4365104"/>
                  <a:ext cx="3168352" cy="467543"/>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角丸四角形 11"/>
                <p:cNvSpPr/>
                <p:nvPr/>
              </p:nvSpPr>
              <p:spPr>
                <a:xfrm>
                  <a:off x="467544" y="4941168"/>
                  <a:ext cx="3168352" cy="467543"/>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角丸四角形 12"/>
                <p:cNvSpPr/>
                <p:nvPr/>
              </p:nvSpPr>
              <p:spPr>
                <a:xfrm>
                  <a:off x="467544" y="5517232"/>
                  <a:ext cx="3168352" cy="467543"/>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角丸四角形 13"/>
                <p:cNvSpPr/>
                <p:nvPr/>
              </p:nvSpPr>
              <p:spPr>
                <a:xfrm>
                  <a:off x="467544" y="6080330"/>
                  <a:ext cx="3168352" cy="467543"/>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角丸四角形 14"/>
                <p:cNvSpPr/>
                <p:nvPr/>
              </p:nvSpPr>
              <p:spPr>
                <a:xfrm>
                  <a:off x="467544" y="3789040"/>
                  <a:ext cx="3168352" cy="467543"/>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
          <p:nvSpPr>
            <p:cNvPr id="7" name="角丸四角形 6"/>
            <p:cNvSpPr/>
            <p:nvPr/>
          </p:nvSpPr>
          <p:spPr>
            <a:xfrm>
              <a:off x="176032" y="2720398"/>
              <a:ext cx="1752546" cy="443307"/>
            </a:xfrm>
            <a:prstGeom prst="roundRect">
              <a:avLst/>
            </a:prstGeom>
            <a:solidFill>
              <a:srgbClr val="FFFFCC"/>
            </a:solidFill>
            <a:ln w="12700">
              <a:solidFill>
                <a:schemeClr val="accent6">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2000" dirty="0" smtClean="0"/>
                <a:t>部門別構想</a:t>
              </a:r>
              <a:endParaRPr kumimoji="1" lang="ja-JP" altLang="en-US" sz="2000" dirty="0"/>
            </a:p>
          </p:txBody>
        </p:sp>
      </p:grpSp>
      <p:graphicFrame>
        <p:nvGraphicFramePr>
          <p:cNvPr id="22" name="表 21"/>
          <p:cNvGraphicFramePr>
            <a:graphicFrameLocks noGrp="1"/>
          </p:cNvGraphicFramePr>
          <p:nvPr>
            <p:extLst>
              <p:ext uri="{D42A27DB-BD31-4B8C-83A1-F6EECF244321}">
                <p14:modId xmlns:p14="http://schemas.microsoft.com/office/powerpoint/2010/main" val="2385378008"/>
              </p:ext>
            </p:extLst>
          </p:nvPr>
        </p:nvGraphicFramePr>
        <p:xfrm>
          <a:off x="539552" y="3928532"/>
          <a:ext cx="3126976" cy="2808375"/>
        </p:xfrm>
        <a:graphic>
          <a:graphicData uri="http://schemas.openxmlformats.org/drawingml/2006/table">
            <a:tbl>
              <a:tblPr firstRow="1" bandRow="1">
                <a:tableStyleId>{2D5ABB26-0587-4C30-8999-92F81FD0307C}</a:tableStyleId>
              </a:tblPr>
              <a:tblGrid>
                <a:gridCol w="3126976"/>
              </a:tblGrid>
              <a:tr h="427362">
                <a:tc>
                  <a:txBody>
                    <a:bodyPr/>
                    <a:lstStyle/>
                    <a:p>
                      <a:pPr algn="l"/>
                      <a:r>
                        <a:rPr kumimoji="1" lang="ja-JP" altLang="en-US" sz="1800" dirty="0" smtClean="0"/>
                        <a:t>住民同士の</a:t>
                      </a:r>
                      <a:r>
                        <a:rPr kumimoji="1" lang="ja-JP" altLang="en-US" sz="1800" dirty="0" smtClean="0">
                          <a:solidFill>
                            <a:srgbClr val="FF0000"/>
                          </a:solidFill>
                        </a:rPr>
                        <a:t>つながり</a:t>
                      </a:r>
                      <a:r>
                        <a:rPr kumimoji="1" lang="ja-JP" altLang="en-US" sz="1800" dirty="0" smtClean="0"/>
                        <a:t>の創出</a:t>
                      </a:r>
                      <a:endParaRPr kumimoji="1" lang="ja-JP" altLang="en-US" sz="1800" dirty="0"/>
                    </a:p>
                  </a:txBody>
                  <a:tcPr anchor="ctr"/>
                </a:tc>
              </a:tr>
              <a:tr h="488413">
                <a:tc>
                  <a:txBody>
                    <a:bodyPr/>
                    <a:lstStyle/>
                    <a:p>
                      <a:pPr algn="l"/>
                      <a:r>
                        <a:rPr kumimoji="1" lang="ja-JP" altLang="en-US" sz="1800" dirty="0" smtClean="0">
                          <a:solidFill>
                            <a:schemeClr val="accent6"/>
                          </a:solidFill>
                        </a:rPr>
                        <a:t>にぎわいと活気</a:t>
                      </a:r>
                      <a:r>
                        <a:rPr kumimoji="1" lang="ja-JP" altLang="en-US" sz="1800" dirty="0" smtClean="0"/>
                        <a:t>の創出</a:t>
                      </a:r>
                      <a:endParaRPr kumimoji="1" lang="ja-JP" altLang="en-US" sz="1800" dirty="0"/>
                    </a:p>
                  </a:txBody>
                  <a:tcPr anchor="ctr"/>
                </a:tc>
              </a:tr>
              <a:tr h="488413">
                <a:tc>
                  <a:txBody>
                    <a:bodyPr/>
                    <a:lstStyle/>
                    <a:p>
                      <a:pPr algn="l"/>
                      <a:r>
                        <a:rPr kumimoji="1" lang="ja-JP" altLang="en-US" sz="1800" dirty="0" smtClean="0">
                          <a:solidFill>
                            <a:srgbClr val="92D050"/>
                          </a:solidFill>
                        </a:rPr>
                        <a:t>安全・安心</a:t>
                      </a:r>
                      <a:r>
                        <a:rPr kumimoji="1" lang="ja-JP" altLang="en-US" sz="1800" dirty="0" smtClean="0"/>
                        <a:t>のまちづくり</a:t>
                      </a:r>
                      <a:endParaRPr kumimoji="1" lang="ja-JP" altLang="en-US" sz="1800" dirty="0"/>
                    </a:p>
                  </a:txBody>
                  <a:tcPr anchor="ctr"/>
                </a:tc>
              </a:tr>
              <a:tr h="488413">
                <a:tc>
                  <a:txBody>
                    <a:bodyPr/>
                    <a:lstStyle/>
                    <a:p>
                      <a:pPr algn="l"/>
                      <a:r>
                        <a:rPr kumimoji="1" lang="ja-JP" altLang="en-US" sz="1800" dirty="0" smtClean="0"/>
                        <a:t>交通網整備による</a:t>
                      </a:r>
                      <a:r>
                        <a:rPr kumimoji="1" lang="ja-JP" altLang="en-US" sz="1800" dirty="0" smtClean="0">
                          <a:solidFill>
                            <a:srgbClr val="00B0F0"/>
                          </a:solidFill>
                        </a:rPr>
                        <a:t>利便性</a:t>
                      </a:r>
                      <a:r>
                        <a:rPr kumimoji="1" lang="ja-JP" altLang="en-US" sz="1800" dirty="0" smtClean="0"/>
                        <a:t>向上</a:t>
                      </a:r>
                      <a:endParaRPr kumimoji="1" lang="ja-JP" altLang="en-US" sz="1800" dirty="0"/>
                    </a:p>
                  </a:txBody>
                  <a:tcPr anchor="ctr"/>
                </a:tc>
              </a:tr>
              <a:tr h="488413">
                <a:tc>
                  <a:txBody>
                    <a:bodyPr/>
                    <a:lstStyle/>
                    <a:p>
                      <a:pPr algn="l"/>
                      <a:r>
                        <a:rPr kumimoji="1" lang="ja-JP" altLang="en-US" sz="1800" dirty="0" smtClean="0">
                          <a:solidFill>
                            <a:srgbClr val="0070C0"/>
                          </a:solidFill>
                        </a:rPr>
                        <a:t>自然環境</a:t>
                      </a:r>
                      <a:r>
                        <a:rPr kumimoji="1" lang="ja-JP" altLang="en-US" sz="1800" dirty="0" smtClean="0"/>
                        <a:t>保全と利用</a:t>
                      </a:r>
                      <a:endParaRPr kumimoji="1" lang="ja-JP" altLang="en-US" sz="1800" dirty="0"/>
                    </a:p>
                  </a:txBody>
                  <a:tcPr anchor="ctr"/>
                </a:tc>
              </a:tr>
              <a:tr h="427361">
                <a:tc>
                  <a:txBody>
                    <a:bodyPr/>
                    <a:lstStyle/>
                    <a:p>
                      <a:pPr algn="l"/>
                      <a:r>
                        <a:rPr kumimoji="1" lang="ja-JP" altLang="en-US" sz="1800" dirty="0" smtClean="0">
                          <a:solidFill>
                            <a:srgbClr val="7030A0"/>
                          </a:solidFill>
                        </a:rPr>
                        <a:t>郷土愛</a:t>
                      </a:r>
                      <a:r>
                        <a:rPr kumimoji="1" lang="ja-JP" altLang="en-US" sz="1800" dirty="0" smtClean="0"/>
                        <a:t>の醸成</a:t>
                      </a:r>
                      <a:endParaRPr kumimoji="1" lang="ja-JP" altLang="en-US" sz="1800" dirty="0"/>
                    </a:p>
                  </a:txBody>
                  <a:tcPr anchor="ctr"/>
                </a:tc>
              </a:tr>
            </a:tbl>
          </a:graphicData>
        </a:graphic>
      </p:graphicFrame>
      <p:sp>
        <p:nvSpPr>
          <p:cNvPr id="23" name="円/楕円 22"/>
          <p:cNvSpPr/>
          <p:nvPr/>
        </p:nvSpPr>
        <p:spPr>
          <a:xfrm>
            <a:off x="6145832" y="3994948"/>
            <a:ext cx="1440160" cy="1341639"/>
          </a:xfrm>
          <a:prstGeom prst="ellipse">
            <a:avLst/>
          </a:prstGeom>
          <a:solidFill>
            <a:srgbClr val="00B05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2400" dirty="0" smtClean="0"/>
          </a:p>
          <a:p>
            <a:pPr algn="ctr"/>
            <a:r>
              <a:rPr kumimoji="1" lang="ja-JP" altLang="en-US" sz="3200" dirty="0" smtClean="0"/>
              <a:t>新治</a:t>
            </a:r>
            <a:endParaRPr kumimoji="1" lang="en-US" altLang="ja-JP" sz="2400" dirty="0" smtClean="0"/>
          </a:p>
          <a:p>
            <a:pPr algn="ctr"/>
            <a:endParaRPr kumimoji="1" lang="ja-JP" altLang="en-US" sz="2400" dirty="0"/>
          </a:p>
        </p:txBody>
      </p:sp>
      <p:sp>
        <p:nvSpPr>
          <p:cNvPr id="24" name="乗算記号 23"/>
          <p:cNvSpPr/>
          <p:nvPr/>
        </p:nvSpPr>
        <p:spPr>
          <a:xfrm>
            <a:off x="4654352" y="4832458"/>
            <a:ext cx="997768" cy="972806"/>
          </a:xfrm>
          <a:prstGeom prst="mathMultiply">
            <a:avLst>
              <a:gd name="adj1" fmla="val 9871"/>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6" name="グループ化 35"/>
          <p:cNvGrpSpPr/>
          <p:nvPr/>
        </p:nvGrpSpPr>
        <p:grpSpPr>
          <a:xfrm>
            <a:off x="3707904" y="3914344"/>
            <a:ext cx="987424" cy="2827023"/>
            <a:chOff x="3779912" y="3914344"/>
            <a:chExt cx="760190" cy="2827023"/>
          </a:xfrm>
        </p:grpSpPr>
        <p:sp>
          <p:nvSpPr>
            <p:cNvPr id="29" name="正方形/長方形 28"/>
            <p:cNvSpPr/>
            <p:nvPr/>
          </p:nvSpPr>
          <p:spPr>
            <a:xfrm>
              <a:off x="3779912" y="3914344"/>
              <a:ext cx="760190" cy="2827023"/>
            </a:xfrm>
            <a:prstGeom prst="rect">
              <a:avLst/>
            </a:prstGeom>
            <a:solidFill>
              <a:schemeClr val="bg1"/>
            </a:solidFill>
            <a:ln w="127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1" name="直線コネクタ 30"/>
            <p:cNvCxnSpPr/>
            <p:nvPr/>
          </p:nvCxnSpPr>
          <p:spPr>
            <a:xfrm>
              <a:off x="3779912" y="5337531"/>
              <a:ext cx="760190" cy="0"/>
            </a:xfrm>
            <a:prstGeom prst="line">
              <a:avLst/>
            </a:prstGeom>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線コネクタ 31"/>
            <p:cNvCxnSpPr/>
            <p:nvPr/>
          </p:nvCxnSpPr>
          <p:spPr>
            <a:xfrm>
              <a:off x="3779912" y="5805264"/>
              <a:ext cx="760190" cy="0"/>
            </a:xfrm>
            <a:prstGeom prst="line">
              <a:avLst/>
            </a:prstGeom>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直線コネクタ 32"/>
            <p:cNvCxnSpPr/>
            <p:nvPr/>
          </p:nvCxnSpPr>
          <p:spPr>
            <a:xfrm>
              <a:off x="3779912" y="4862506"/>
              <a:ext cx="760190" cy="0"/>
            </a:xfrm>
            <a:prstGeom prst="line">
              <a:avLst/>
            </a:prstGeom>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 name="直線コネクタ 33"/>
            <p:cNvCxnSpPr/>
            <p:nvPr/>
          </p:nvCxnSpPr>
          <p:spPr>
            <a:xfrm>
              <a:off x="3779912" y="4403450"/>
              <a:ext cx="760190" cy="0"/>
            </a:xfrm>
            <a:prstGeom prst="line">
              <a:avLst/>
            </a:prstGeom>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直線コネクタ 34"/>
            <p:cNvCxnSpPr/>
            <p:nvPr/>
          </p:nvCxnSpPr>
          <p:spPr>
            <a:xfrm>
              <a:off x="3779912" y="6284749"/>
              <a:ext cx="760190" cy="0"/>
            </a:xfrm>
            <a:prstGeom prst="line">
              <a:avLst/>
            </a:prstGeom>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39" name="コンテンツ プレースホルダー 36"/>
          <p:cNvPicPr>
            <a:picLocks noChangeAspect="1"/>
          </p:cNvPicPr>
          <p:nvPr/>
        </p:nvPicPr>
        <p:blipFill>
          <a:blip r:embed="rId4" cstate="print">
            <a:duotone>
              <a:schemeClr val="accent3">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3707904" y="4474006"/>
            <a:ext cx="650311" cy="395154"/>
          </a:xfrm>
          <a:prstGeom prst="rect">
            <a:avLst/>
          </a:prstGeom>
        </p:spPr>
      </p:pic>
      <p:pic>
        <p:nvPicPr>
          <p:cNvPr id="43" name="コンテンツ プレースホルダー 36"/>
          <p:cNvPicPr>
            <a:picLocks noChangeAspect="1"/>
          </p:cNvPicPr>
          <p:nvPr/>
        </p:nvPicPr>
        <p:blipFill>
          <a:blip r:embed="rId4" cstate="print">
            <a:duotone>
              <a:schemeClr val="accent3">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3707904" y="5410110"/>
            <a:ext cx="650311" cy="395154"/>
          </a:xfrm>
          <a:prstGeom prst="rect">
            <a:avLst/>
          </a:prstGeom>
        </p:spPr>
      </p:pic>
      <p:pic>
        <p:nvPicPr>
          <p:cNvPr id="48" name="コンテンツ プレースホルダー 36"/>
          <p:cNvPicPr>
            <a:picLocks noChangeAspect="1"/>
          </p:cNvPicPr>
          <p:nvPr/>
        </p:nvPicPr>
        <p:blipFill>
          <a:blip r:embed="rId4" cstate="print">
            <a:duotone>
              <a:schemeClr val="accent3">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3705665" y="6346214"/>
            <a:ext cx="650311" cy="395154"/>
          </a:xfrm>
          <a:prstGeom prst="rect">
            <a:avLst/>
          </a:prstGeom>
        </p:spPr>
      </p:pic>
      <p:sp>
        <p:nvSpPr>
          <p:cNvPr id="49" name="テキスト ボックス 48"/>
          <p:cNvSpPr txBox="1"/>
          <p:nvPr/>
        </p:nvSpPr>
        <p:spPr>
          <a:xfrm>
            <a:off x="6690705" y="4917040"/>
            <a:ext cx="2561815" cy="646331"/>
          </a:xfrm>
          <a:prstGeom prst="rect">
            <a:avLst/>
          </a:prstGeom>
          <a:noFill/>
        </p:spPr>
        <p:txBody>
          <a:bodyPr wrap="square" rtlCol="0">
            <a:spAutoFit/>
          </a:bodyPr>
          <a:lstStyle/>
          <a:p>
            <a:r>
              <a:rPr lang="ja-JP" altLang="en-US" dirty="0" smtClean="0">
                <a:latin typeface="HGｺﾞｼｯｸE" panose="020B0909000000000000" pitchFamily="49" charset="-128"/>
                <a:ea typeface="HGｺﾞｼｯｸE" panose="020B0909000000000000" pitchFamily="49" charset="-128"/>
              </a:rPr>
              <a:t>美しい緑と資源を</a:t>
            </a:r>
            <a:endParaRPr lang="en-US" altLang="ja-JP" dirty="0" smtClean="0">
              <a:latin typeface="HGｺﾞｼｯｸE" panose="020B0909000000000000" pitchFamily="49" charset="-128"/>
              <a:ea typeface="HGｺﾞｼｯｸE" panose="020B0909000000000000" pitchFamily="49" charset="-128"/>
            </a:endParaRPr>
          </a:p>
          <a:p>
            <a:r>
              <a:rPr lang="ja-JP" altLang="en-US" dirty="0" smtClean="0">
                <a:latin typeface="HGｺﾞｼｯｸE" panose="020B0909000000000000" pitchFamily="49" charset="-128"/>
                <a:ea typeface="HGｺﾞｼｯｸE" panose="020B0909000000000000" pitchFamily="49" charset="-128"/>
              </a:rPr>
              <a:t>活用した地区</a:t>
            </a:r>
            <a:endParaRPr kumimoji="1" lang="en-US" altLang="ja-JP" dirty="0" smtClean="0">
              <a:latin typeface="HGｺﾞｼｯｸE" panose="020B0909000000000000" pitchFamily="49" charset="-128"/>
              <a:ea typeface="HGｺﾞｼｯｸE" panose="020B0909000000000000" pitchFamily="49" charset="-128"/>
            </a:endParaRPr>
          </a:p>
        </p:txBody>
      </p:sp>
      <p:sp>
        <p:nvSpPr>
          <p:cNvPr id="2" name="スライド番号プレースホルダー 1"/>
          <p:cNvSpPr>
            <a:spLocks noGrp="1"/>
          </p:cNvSpPr>
          <p:nvPr>
            <p:ph type="sldNum" sz="quarter" idx="12"/>
          </p:nvPr>
        </p:nvSpPr>
        <p:spPr/>
        <p:txBody>
          <a:bodyPr/>
          <a:lstStyle/>
          <a:p>
            <a:fld id="{82F50B77-D61C-4CB8-9631-C68539A3EE92}" type="slidenum">
              <a:rPr kumimoji="1" lang="ja-JP" altLang="en-US" smtClean="0"/>
              <a:pPr/>
              <a:t>31</a:t>
            </a:fld>
            <a:endParaRPr kumimoji="1" lang="ja-JP" altLang="en-US"/>
          </a:p>
        </p:txBody>
      </p:sp>
      <p:pic>
        <p:nvPicPr>
          <p:cNvPr id="41" name="コンテンツ プレースホルダー 40"/>
          <p:cNvPicPr>
            <a:picLocks noGrp="1" noChangeAspect="1"/>
          </p:cNvPicPr>
          <p:nvPr>
            <p:ph idx="1"/>
          </p:nvPr>
        </p:nvPicPr>
        <p:blipFill>
          <a:blip r:embed="rId6">
            <a:extLst>
              <a:ext uri="{28A0092B-C50C-407E-A947-70E740481C1C}">
                <a14:useLocalDpi xmlns:a14="http://schemas.microsoft.com/office/drawing/2010/main" val="0"/>
              </a:ext>
            </a:extLst>
          </a:blip>
          <a:stretch>
            <a:fillRect/>
          </a:stretch>
        </p:blipFill>
        <p:spPr>
          <a:xfrm>
            <a:off x="767986" y="1490989"/>
            <a:ext cx="1643774" cy="1643774"/>
          </a:xfrm>
          <a:prstGeom prst="rect">
            <a:avLst/>
          </a:prstGeom>
        </p:spPr>
      </p:pic>
      <p:grpSp>
        <p:nvGrpSpPr>
          <p:cNvPr id="53" name="グループ化 52"/>
          <p:cNvGrpSpPr/>
          <p:nvPr/>
        </p:nvGrpSpPr>
        <p:grpSpPr>
          <a:xfrm>
            <a:off x="2525086" y="1425030"/>
            <a:ext cx="2046914" cy="1811696"/>
            <a:chOff x="2381070" y="1425030"/>
            <a:chExt cx="2046914" cy="1811696"/>
          </a:xfrm>
        </p:grpSpPr>
        <p:sp>
          <p:nvSpPr>
            <p:cNvPr id="46" name="ドーナツ 45"/>
            <p:cNvSpPr/>
            <p:nvPr/>
          </p:nvSpPr>
          <p:spPr>
            <a:xfrm>
              <a:off x="2627784" y="1700808"/>
              <a:ext cx="1429816" cy="1463910"/>
            </a:xfrm>
            <a:prstGeom prst="donut">
              <a:avLst>
                <a:gd name="adj" fmla="val 12482"/>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nvGrpSpPr>
            <p:cNvPr id="47" name="グループ化 46"/>
            <p:cNvGrpSpPr/>
            <p:nvPr/>
          </p:nvGrpSpPr>
          <p:grpSpPr>
            <a:xfrm>
              <a:off x="2381070" y="1425030"/>
              <a:ext cx="2046914" cy="1811696"/>
              <a:chOff x="2381070" y="1425030"/>
              <a:chExt cx="2046914" cy="1811696"/>
            </a:xfrm>
          </p:grpSpPr>
          <p:sp>
            <p:nvSpPr>
              <p:cNvPr id="45" name="円/楕円 44"/>
              <p:cNvSpPr/>
              <p:nvPr/>
            </p:nvSpPr>
            <p:spPr>
              <a:xfrm>
                <a:off x="2915816" y="1425030"/>
                <a:ext cx="953040" cy="923850"/>
              </a:xfrm>
              <a:prstGeom prst="ellipse">
                <a:avLst/>
              </a:prstGeom>
              <a:ln>
                <a:solidFill>
                  <a:srgbClr val="FFC000"/>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smtClean="0">
                    <a:solidFill>
                      <a:schemeClr val="tx1"/>
                    </a:solidFill>
                  </a:rPr>
                  <a:t>１</a:t>
                </a:r>
                <a:r>
                  <a:rPr kumimoji="1" lang="ja-JP" altLang="en-US" dirty="0" smtClean="0">
                    <a:solidFill>
                      <a:schemeClr val="tx1"/>
                    </a:solidFill>
                  </a:rPr>
                  <a:t>次</a:t>
                </a:r>
                <a:endParaRPr kumimoji="1" lang="en-US" altLang="ja-JP" dirty="0" smtClean="0">
                  <a:solidFill>
                    <a:schemeClr val="tx1"/>
                  </a:solidFill>
                </a:endParaRPr>
              </a:p>
              <a:p>
                <a:pPr algn="ctr"/>
                <a:r>
                  <a:rPr lang="ja-JP" altLang="en-US" dirty="0">
                    <a:solidFill>
                      <a:schemeClr val="tx1"/>
                    </a:solidFill>
                  </a:rPr>
                  <a:t>産業</a:t>
                </a:r>
                <a:endParaRPr kumimoji="1" lang="ja-JP" altLang="en-US" dirty="0">
                  <a:solidFill>
                    <a:schemeClr val="tx1"/>
                  </a:solidFill>
                </a:endParaRPr>
              </a:p>
            </p:txBody>
          </p:sp>
          <p:sp>
            <p:nvSpPr>
              <p:cNvPr id="51" name="円/楕円 50"/>
              <p:cNvSpPr/>
              <p:nvPr/>
            </p:nvSpPr>
            <p:spPr>
              <a:xfrm>
                <a:off x="2381070" y="2312876"/>
                <a:ext cx="953040" cy="923850"/>
              </a:xfrm>
              <a:prstGeom prst="ellipse">
                <a:avLst/>
              </a:prstGeom>
              <a:ln>
                <a:solidFill>
                  <a:srgbClr val="FFC000"/>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smtClean="0">
                    <a:solidFill>
                      <a:schemeClr val="tx1"/>
                    </a:solidFill>
                  </a:rPr>
                  <a:t>３</a:t>
                </a:r>
                <a:r>
                  <a:rPr kumimoji="1" lang="ja-JP" altLang="en-US" dirty="0" smtClean="0">
                    <a:solidFill>
                      <a:schemeClr val="tx1"/>
                    </a:solidFill>
                  </a:rPr>
                  <a:t>次</a:t>
                </a:r>
                <a:endParaRPr kumimoji="1" lang="en-US" altLang="ja-JP" dirty="0" smtClean="0">
                  <a:solidFill>
                    <a:schemeClr val="tx1"/>
                  </a:solidFill>
                </a:endParaRPr>
              </a:p>
              <a:p>
                <a:pPr algn="ctr"/>
                <a:r>
                  <a:rPr lang="ja-JP" altLang="en-US" dirty="0">
                    <a:solidFill>
                      <a:schemeClr val="tx1"/>
                    </a:solidFill>
                  </a:rPr>
                  <a:t>産業</a:t>
                </a:r>
                <a:endParaRPr kumimoji="1" lang="ja-JP" altLang="en-US" dirty="0">
                  <a:solidFill>
                    <a:schemeClr val="tx1"/>
                  </a:solidFill>
                </a:endParaRPr>
              </a:p>
            </p:txBody>
          </p:sp>
          <p:sp>
            <p:nvSpPr>
              <p:cNvPr id="52" name="円/楕円 51"/>
              <p:cNvSpPr/>
              <p:nvPr/>
            </p:nvSpPr>
            <p:spPr>
              <a:xfrm>
                <a:off x="3474944" y="2312876"/>
                <a:ext cx="953040" cy="923850"/>
              </a:xfrm>
              <a:prstGeom prst="ellipse">
                <a:avLst/>
              </a:prstGeom>
              <a:ln>
                <a:solidFill>
                  <a:srgbClr val="FFC000"/>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smtClean="0">
                    <a:solidFill>
                      <a:schemeClr val="tx1"/>
                    </a:solidFill>
                  </a:rPr>
                  <a:t>２</a:t>
                </a:r>
                <a:r>
                  <a:rPr kumimoji="1" lang="ja-JP" altLang="en-US" dirty="0" smtClean="0">
                    <a:solidFill>
                      <a:schemeClr val="tx1"/>
                    </a:solidFill>
                  </a:rPr>
                  <a:t>次</a:t>
                </a:r>
                <a:endParaRPr kumimoji="1" lang="en-US" altLang="ja-JP" dirty="0" smtClean="0">
                  <a:solidFill>
                    <a:schemeClr val="tx1"/>
                  </a:solidFill>
                </a:endParaRPr>
              </a:p>
              <a:p>
                <a:pPr algn="ctr"/>
                <a:r>
                  <a:rPr kumimoji="1" lang="ja-JP" altLang="en-US" dirty="0" smtClean="0">
                    <a:solidFill>
                      <a:schemeClr val="tx1"/>
                    </a:solidFill>
                  </a:rPr>
                  <a:t>産業</a:t>
                </a:r>
                <a:endParaRPr kumimoji="1" lang="ja-JP" altLang="en-US" sz="2000" dirty="0">
                  <a:solidFill>
                    <a:schemeClr val="tx1"/>
                  </a:solidFill>
                </a:endParaRPr>
              </a:p>
            </p:txBody>
          </p:sp>
        </p:grpSp>
      </p:grpSp>
      <p:grpSp>
        <p:nvGrpSpPr>
          <p:cNvPr id="54" name="グループ化 53"/>
          <p:cNvGrpSpPr/>
          <p:nvPr/>
        </p:nvGrpSpPr>
        <p:grpSpPr>
          <a:xfrm>
            <a:off x="5094643" y="1052736"/>
            <a:ext cx="3149765" cy="2304256"/>
            <a:chOff x="464917" y="1052736"/>
            <a:chExt cx="3893298" cy="2304256"/>
          </a:xfrm>
        </p:grpSpPr>
        <p:sp>
          <p:nvSpPr>
            <p:cNvPr id="55" name="角丸四角形 54"/>
            <p:cNvSpPr/>
            <p:nvPr/>
          </p:nvSpPr>
          <p:spPr>
            <a:xfrm>
              <a:off x="464917" y="1268760"/>
              <a:ext cx="3893298" cy="2088232"/>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kumimoji="1" lang="ja-JP" altLang="en-US"/>
            </a:p>
          </p:txBody>
        </p:sp>
        <p:sp>
          <p:nvSpPr>
            <p:cNvPr id="56" name="正方形/長方形 55"/>
            <p:cNvSpPr/>
            <p:nvPr/>
          </p:nvSpPr>
          <p:spPr>
            <a:xfrm>
              <a:off x="755576" y="1052736"/>
              <a:ext cx="2528171" cy="360040"/>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ja-JP" altLang="en-US" dirty="0" smtClean="0"/>
                <a:t>ハリーちゃんバス</a:t>
              </a:r>
              <a:endParaRPr kumimoji="1" lang="ja-JP" altLang="en-US" dirty="0"/>
            </a:p>
          </p:txBody>
        </p:sp>
      </p:grpSp>
      <p:pic>
        <p:nvPicPr>
          <p:cNvPr id="57" name="図 5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52120" y="1554120"/>
            <a:ext cx="2136279" cy="1610598"/>
          </a:xfrm>
          <a:prstGeom prst="rect">
            <a:avLst/>
          </a:prstGeom>
          <a:noFill/>
          <a:ln>
            <a:noFill/>
          </a:ln>
        </p:spPr>
      </p:pic>
    </p:spTree>
    <p:extLst>
      <p:ext uri="{BB962C8B-B14F-4D97-AF65-F5344CB8AC3E}">
        <p14:creationId xmlns:p14="http://schemas.microsoft.com/office/powerpoint/2010/main" val="373272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41"/>
                                        </p:tgtEl>
                                        <p:attrNameLst>
                                          <p:attrName>style.visibility</p:attrName>
                                        </p:attrNameLst>
                                      </p:cBhvr>
                                      <p:to>
                                        <p:strVal val="visible"/>
                                      </p:to>
                                    </p:set>
                                    <p:animEffect transition="in" filter="fade">
                                      <p:cBhvr>
                                        <p:cTn id="9" dur="500"/>
                                        <p:tgtEl>
                                          <p:spTgt spid="41"/>
                                        </p:tgtEl>
                                      </p:cBhvr>
                                    </p:animEffect>
                                  </p:childTnLst>
                                </p:cTn>
                              </p:par>
                              <p:par>
                                <p:cTn id="10" presetID="10" presetClass="entr" presetSubtype="0" fill="hold" nodeType="with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500"/>
                                        <p:tgtEl>
                                          <p:spTgt spid="53"/>
                                        </p:tgtEl>
                                      </p:cBhvr>
                                    </p:animEffect>
                                  </p:childTnLst>
                                </p:cTn>
                              </p:par>
                              <p:par>
                                <p:cTn id="13" presetID="10" presetClass="entr" presetSubtype="0" fill="hold" nodeType="with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fade">
                                      <p:cBhvr>
                                        <p:cTn id="15" dur="500"/>
                                        <p:tgtEl>
                                          <p:spTgt spid="57"/>
                                        </p:tgtEl>
                                      </p:cBhvr>
                                    </p:animEffect>
                                  </p:childTnLst>
                                </p:cTn>
                              </p:par>
                              <p:par>
                                <p:cTn id="16" presetID="1" presetClass="entr" presetSubtype="0" fill="hold" nodeType="withEffect">
                                  <p:stCondLst>
                                    <p:cond delay="0"/>
                                  </p:stCondLst>
                                  <p:childTnLst>
                                    <p:set>
                                      <p:cBhvr>
                                        <p:cTn id="17" dur="1" fill="hold">
                                          <p:stCondLst>
                                            <p:cond delay="0"/>
                                          </p:stCondLst>
                                        </p:cTn>
                                        <p:tgtEl>
                                          <p:spTgt spid="54"/>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500"/>
                                        <p:tgtEl>
                                          <p:spTgt spid="39"/>
                                        </p:tgtEl>
                                      </p:cBhvr>
                                    </p:animEffect>
                                  </p:childTnLst>
                                </p:cTn>
                              </p:par>
                              <p:par>
                                <p:cTn id="23" presetID="10" presetClass="entr" presetSubtype="0" fill="hold" nodeType="with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childTnLst>
                                </p:cTn>
                              </p:par>
                              <p:par>
                                <p:cTn id="26" presetID="10" presetClass="entr" presetSubtype="0" fill="hold" nodeType="with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fade">
                                      <p:cBhvr>
                                        <p:cTn id="28" dur="500"/>
                                        <p:tgtEl>
                                          <p:spTgt spid="48"/>
                                        </p:tgtEl>
                                      </p:cBhvr>
                                    </p:animEffect>
                                  </p:childTnLst>
                                </p:cTn>
                              </p:par>
                              <p:par>
                                <p:cTn id="29" presetID="26" presetClass="emph" presetSubtype="0" fill="hold" nodeType="withEffect">
                                  <p:stCondLst>
                                    <p:cond delay="0"/>
                                  </p:stCondLst>
                                  <p:childTnLst>
                                    <p:animEffect transition="out" filter="fade">
                                      <p:cBhvr>
                                        <p:cTn id="30" dur="500" tmFilter="0, 0; .2, .5; .8, .5; 1, 0"/>
                                        <p:tgtEl>
                                          <p:spTgt spid="39"/>
                                        </p:tgtEl>
                                      </p:cBhvr>
                                    </p:animEffect>
                                    <p:animScale>
                                      <p:cBhvr>
                                        <p:cTn id="31" dur="250" autoRev="1" fill="hold"/>
                                        <p:tgtEl>
                                          <p:spTgt spid="39"/>
                                        </p:tgtEl>
                                      </p:cBhvr>
                                      <p:by x="105000" y="105000"/>
                                    </p:animScale>
                                  </p:childTnLst>
                                </p:cTn>
                              </p:par>
                              <p:par>
                                <p:cTn id="32" presetID="26" presetClass="emph" presetSubtype="0" fill="hold" nodeType="withEffect">
                                  <p:stCondLst>
                                    <p:cond delay="0"/>
                                  </p:stCondLst>
                                  <p:childTnLst>
                                    <p:animEffect transition="out" filter="fade">
                                      <p:cBhvr>
                                        <p:cTn id="33" dur="500" tmFilter="0, 0; .2, .5; .8, .5; 1, 0"/>
                                        <p:tgtEl>
                                          <p:spTgt spid="43"/>
                                        </p:tgtEl>
                                      </p:cBhvr>
                                    </p:animEffect>
                                    <p:animScale>
                                      <p:cBhvr>
                                        <p:cTn id="34" dur="250" autoRev="1" fill="hold"/>
                                        <p:tgtEl>
                                          <p:spTgt spid="43"/>
                                        </p:tgtEl>
                                      </p:cBhvr>
                                      <p:by x="105000" y="105000"/>
                                    </p:animScale>
                                  </p:childTnLst>
                                </p:cTn>
                              </p:par>
                              <p:par>
                                <p:cTn id="35" presetID="26" presetClass="emph" presetSubtype="0" fill="hold" nodeType="withEffect">
                                  <p:stCondLst>
                                    <p:cond delay="0"/>
                                  </p:stCondLst>
                                  <p:childTnLst>
                                    <p:animEffect transition="out" filter="fade">
                                      <p:cBhvr>
                                        <p:cTn id="36" dur="500" tmFilter="0, 0; .2, .5; .8, .5; 1, 0"/>
                                        <p:tgtEl>
                                          <p:spTgt spid="48"/>
                                        </p:tgtEl>
                                      </p:cBhvr>
                                    </p:animEffect>
                                    <p:animScale>
                                      <p:cBhvr>
                                        <p:cTn id="37" dur="250" autoRev="1" fill="hold"/>
                                        <p:tgtEl>
                                          <p:spTgt spid="4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グループ化 27"/>
          <p:cNvGrpSpPr/>
          <p:nvPr/>
        </p:nvGrpSpPr>
        <p:grpSpPr>
          <a:xfrm>
            <a:off x="5405064" y="3573016"/>
            <a:ext cx="3487416" cy="3145094"/>
            <a:chOff x="5199384" y="3573016"/>
            <a:chExt cx="3487416" cy="3145094"/>
          </a:xfrm>
        </p:grpSpPr>
        <p:sp>
          <p:nvSpPr>
            <p:cNvPr id="26" name="正方形/長方形 25"/>
            <p:cNvSpPr/>
            <p:nvPr/>
          </p:nvSpPr>
          <p:spPr>
            <a:xfrm>
              <a:off x="5364088" y="3914344"/>
              <a:ext cx="3322712" cy="2803766"/>
            </a:xfrm>
            <a:prstGeom prst="rect">
              <a:avLst/>
            </a:prstGeom>
            <a:solidFill>
              <a:srgbClr val="FFFFCC"/>
            </a:solidFill>
            <a:ln w="127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角丸四角形 24"/>
            <p:cNvSpPr/>
            <p:nvPr/>
          </p:nvSpPr>
          <p:spPr>
            <a:xfrm>
              <a:off x="5199384" y="3573016"/>
              <a:ext cx="1820888" cy="364826"/>
            </a:xfrm>
            <a:prstGeom prst="roundRect">
              <a:avLst/>
            </a:prstGeom>
            <a:solidFill>
              <a:srgbClr val="FFFFCC"/>
            </a:solidFill>
            <a:ln w="12700">
              <a:solidFill>
                <a:schemeClr val="accent6">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000" dirty="0"/>
                <a:t>地区</a:t>
              </a:r>
              <a:r>
                <a:rPr kumimoji="1" lang="ja-JP" altLang="en-US" sz="2000" dirty="0" smtClean="0"/>
                <a:t>別構想</a:t>
              </a:r>
              <a:endParaRPr kumimoji="1" lang="ja-JP" altLang="en-US" sz="2000" dirty="0"/>
            </a:p>
          </p:txBody>
        </p:sp>
        <p:sp>
          <p:nvSpPr>
            <p:cNvPr id="27" name="角丸四角形 26"/>
            <p:cNvSpPr/>
            <p:nvPr/>
          </p:nvSpPr>
          <p:spPr>
            <a:xfrm>
              <a:off x="5724128" y="4157142"/>
              <a:ext cx="2592288" cy="231817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タイトル 2"/>
          <p:cNvSpPr>
            <a:spLocks noGrp="1"/>
          </p:cNvSpPr>
          <p:nvPr>
            <p:ph type="title"/>
          </p:nvPr>
        </p:nvSpPr>
        <p:spPr/>
        <p:txBody>
          <a:bodyPr/>
          <a:lstStyle/>
          <a:p>
            <a:r>
              <a:rPr lang="ja-JP" altLang="en-US" dirty="0" smtClean="0"/>
              <a:t>まとめ　</a:t>
            </a:r>
            <a:r>
              <a:rPr lang="en-US" altLang="ja-JP" dirty="0" smtClean="0"/>
              <a:t>-</a:t>
            </a:r>
            <a:r>
              <a:rPr lang="ja-JP" altLang="en-US" dirty="0" smtClean="0"/>
              <a:t>おおつ野</a:t>
            </a:r>
            <a:endParaRPr kumimoji="1" lang="ja-JP" altLang="en-US" dirty="0"/>
          </a:p>
        </p:txBody>
      </p:sp>
      <p:pic>
        <p:nvPicPr>
          <p:cNvPr id="4" name="コンテンツ プレースホルダー 9"/>
          <p:cNvPicPr>
            <a:picLocks noChangeAspect="1"/>
          </p:cNvPicPr>
          <p:nvPr/>
        </p:nvPicPr>
        <p:blipFill>
          <a:blip r:embed="rId2">
            <a:duotone>
              <a:prstClr val="black"/>
              <a:schemeClr val="accent3">
                <a:tint val="45000"/>
                <a:satMod val="400000"/>
              </a:schemeClr>
            </a:duotone>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5292080" y="4005064"/>
            <a:ext cx="3960440" cy="2547630"/>
          </a:xfrm>
          <a:prstGeom prst="rect">
            <a:avLst/>
          </a:prstGeom>
        </p:spPr>
      </p:pic>
      <p:grpSp>
        <p:nvGrpSpPr>
          <p:cNvPr id="5" name="グループ化 4"/>
          <p:cNvGrpSpPr/>
          <p:nvPr/>
        </p:nvGrpSpPr>
        <p:grpSpPr>
          <a:xfrm>
            <a:off x="179512" y="3568230"/>
            <a:ext cx="3528391" cy="3173137"/>
            <a:chOff x="176032" y="2720398"/>
            <a:chExt cx="3603880" cy="3855735"/>
          </a:xfrm>
        </p:grpSpPr>
        <p:grpSp>
          <p:nvGrpSpPr>
            <p:cNvPr id="6" name="グループ化 5"/>
            <p:cNvGrpSpPr/>
            <p:nvPr/>
          </p:nvGrpSpPr>
          <p:grpSpPr>
            <a:xfrm>
              <a:off x="323528" y="3140967"/>
              <a:ext cx="3456384" cy="3435166"/>
              <a:chOff x="323528" y="3140967"/>
              <a:chExt cx="3456384" cy="3435166"/>
            </a:xfrm>
          </p:grpSpPr>
          <p:grpSp>
            <p:nvGrpSpPr>
              <p:cNvPr id="8" name="グループ化 7"/>
              <p:cNvGrpSpPr/>
              <p:nvPr/>
            </p:nvGrpSpPr>
            <p:grpSpPr>
              <a:xfrm>
                <a:off x="323528" y="3140967"/>
                <a:ext cx="3456384" cy="3435166"/>
                <a:chOff x="179512" y="3212975"/>
                <a:chExt cx="3456384" cy="3435166"/>
              </a:xfrm>
              <a:solidFill>
                <a:srgbClr val="FFFFCC"/>
              </a:solidFill>
            </p:grpSpPr>
            <p:sp>
              <p:nvSpPr>
                <p:cNvPr id="16" name="正方形/長方形 15"/>
                <p:cNvSpPr/>
                <p:nvPr/>
              </p:nvSpPr>
              <p:spPr>
                <a:xfrm>
                  <a:off x="179512" y="3212975"/>
                  <a:ext cx="3456384" cy="3435166"/>
                </a:xfrm>
                <a:prstGeom prst="rect">
                  <a:avLst/>
                </a:prstGeom>
                <a:grpFill/>
                <a:ln w="127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7" name="直線コネクタ 16"/>
                <p:cNvCxnSpPr/>
                <p:nvPr/>
              </p:nvCxnSpPr>
              <p:spPr>
                <a:xfrm>
                  <a:off x="179512" y="3807296"/>
                  <a:ext cx="3456384" cy="0"/>
                </a:xfrm>
                <a:prstGeom prst="line">
                  <a:avLst/>
                </a:prstGeom>
                <a:grpFill/>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線コネクタ 17"/>
                <p:cNvCxnSpPr/>
                <p:nvPr/>
              </p:nvCxnSpPr>
              <p:spPr>
                <a:xfrm>
                  <a:off x="179512" y="4365104"/>
                  <a:ext cx="3456384" cy="0"/>
                </a:xfrm>
                <a:prstGeom prst="line">
                  <a:avLst/>
                </a:prstGeom>
                <a:grpFill/>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線コネクタ 18"/>
                <p:cNvCxnSpPr/>
                <p:nvPr/>
              </p:nvCxnSpPr>
              <p:spPr>
                <a:xfrm>
                  <a:off x="179512" y="4941168"/>
                  <a:ext cx="3456384" cy="0"/>
                </a:xfrm>
                <a:prstGeom prst="line">
                  <a:avLst/>
                </a:prstGeom>
                <a:grpFill/>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線コネクタ 19"/>
                <p:cNvCxnSpPr/>
                <p:nvPr/>
              </p:nvCxnSpPr>
              <p:spPr>
                <a:xfrm>
                  <a:off x="179512" y="5517232"/>
                  <a:ext cx="3456384" cy="0"/>
                </a:xfrm>
                <a:prstGeom prst="line">
                  <a:avLst/>
                </a:prstGeom>
                <a:grpFill/>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線コネクタ 20"/>
                <p:cNvCxnSpPr/>
                <p:nvPr/>
              </p:nvCxnSpPr>
              <p:spPr>
                <a:xfrm>
                  <a:off x="179512" y="6093296"/>
                  <a:ext cx="3456384" cy="0"/>
                </a:xfrm>
                <a:prstGeom prst="line">
                  <a:avLst/>
                </a:prstGeom>
                <a:grpFill/>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 name="グループ化 8"/>
              <p:cNvGrpSpPr/>
              <p:nvPr/>
            </p:nvGrpSpPr>
            <p:grpSpPr>
              <a:xfrm>
                <a:off x="467544" y="3212976"/>
                <a:ext cx="3168352" cy="3334897"/>
                <a:chOff x="467544" y="3212976"/>
                <a:chExt cx="3168352" cy="3334897"/>
              </a:xfrm>
            </p:grpSpPr>
            <p:sp>
              <p:nvSpPr>
                <p:cNvPr id="10" name="角丸四角形 9"/>
                <p:cNvSpPr/>
                <p:nvPr/>
              </p:nvSpPr>
              <p:spPr>
                <a:xfrm>
                  <a:off x="467544" y="3212976"/>
                  <a:ext cx="3168352" cy="467543"/>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角丸四角形 10"/>
                <p:cNvSpPr/>
                <p:nvPr/>
              </p:nvSpPr>
              <p:spPr>
                <a:xfrm>
                  <a:off x="467544" y="4365104"/>
                  <a:ext cx="3168352" cy="467543"/>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角丸四角形 11"/>
                <p:cNvSpPr/>
                <p:nvPr/>
              </p:nvSpPr>
              <p:spPr>
                <a:xfrm>
                  <a:off x="467544" y="4941168"/>
                  <a:ext cx="3168352" cy="467543"/>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角丸四角形 12"/>
                <p:cNvSpPr/>
                <p:nvPr/>
              </p:nvSpPr>
              <p:spPr>
                <a:xfrm>
                  <a:off x="467544" y="5517232"/>
                  <a:ext cx="3168352" cy="467543"/>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角丸四角形 13"/>
                <p:cNvSpPr/>
                <p:nvPr/>
              </p:nvSpPr>
              <p:spPr>
                <a:xfrm>
                  <a:off x="467544" y="6080330"/>
                  <a:ext cx="3168352" cy="467543"/>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角丸四角形 14"/>
                <p:cNvSpPr/>
                <p:nvPr/>
              </p:nvSpPr>
              <p:spPr>
                <a:xfrm>
                  <a:off x="467544" y="3789040"/>
                  <a:ext cx="3168352" cy="467543"/>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
          <p:nvSpPr>
            <p:cNvPr id="7" name="角丸四角形 6"/>
            <p:cNvSpPr/>
            <p:nvPr/>
          </p:nvSpPr>
          <p:spPr>
            <a:xfrm>
              <a:off x="176032" y="2720398"/>
              <a:ext cx="1752546" cy="443307"/>
            </a:xfrm>
            <a:prstGeom prst="roundRect">
              <a:avLst/>
            </a:prstGeom>
            <a:solidFill>
              <a:srgbClr val="FFFFCC"/>
            </a:solidFill>
            <a:ln w="12700">
              <a:solidFill>
                <a:schemeClr val="accent6">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2000" dirty="0" smtClean="0"/>
                <a:t>部門別構想</a:t>
              </a:r>
              <a:endParaRPr kumimoji="1" lang="ja-JP" altLang="en-US" sz="2000" dirty="0"/>
            </a:p>
          </p:txBody>
        </p:sp>
      </p:grpSp>
      <p:graphicFrame>
        <p:nvGraphicFramePr>
          <p:cNvPr id="22" name="表 21"/>
          <p:cNvGraphicFramePr>
            <a:graphicFrameLocks noGrp="1"/>
          </p:cNvGraphicFramePr>
          <p:nvPr>
            <p:extLst/>
          </p:nvPr>
        </p:nvGraphicFramePr>
        <p:xfrm>
          <a:off x="539552" y="3928532"/>
          <a:ext cx="3126976" cy="2808375"/>
        </p:xfrm>
        <a:graphic>
          <a:graphicData uri="http://schemas.openxmlformats.org/drawingml/2006/table">
            <a:tbl>
              <a:tblPr firstRow="1" bandRow="1">
                <a:tableStyleId>{2D5ABB26-0587-4C30-8999-92F81FD0307C}</a:tableStyleId>
              </a:tblPr>
              <a:tblGrid>
                <a:gridCol w="3126976"/>
              </a:tblGrid>
              <a:tr h="427362">
                <a:tc>
                  <a:txBody>
                    <a:bodyPr/>
                    <a:lstStyle/>
                    <a:p>
                      <a:pPr algn="l"/>
                      <a:r>
                        <a:rPr kumimoji="1" lang="ja-JP" altLang="en-US" sz="1800" dirty="0" smtClean="0"/>
                        <a:t>住民同士の</a:t>
                      </a:r>
                      <a:r>
                        <a:rPr kumimoji="1" lang="ja-JP" altLang="en-US" sz="1800" dirty="0" smtClean="0">
                          <a:solidFill>
                            <a:srgbClr val="FF0000"/>
                          </a:solidFill>
                        </a:rPr>
                        <a:t>つながり</a:t>
                      </a:r>
                      <a:r>
                        <a:rPr kumimoji="1" lang="ja-JP" altLang="en-US" sz="1800" dirty="0" smtClean="0"/>
                        <a:t>の創出</a:t>
                      </a:r>
                      <a:endParaRPr kumimoji="1" lang="ja-JP" altLang="en-US" sz="1800" dirty="0"/>
                    </a:p>
                  </a:txBody>
                  <a:tcPr anchor="ctr"/>
                </a:tc>
              </a:tr>
              <a:tr h="488413">
                <a:tc>
                  <a:txBody>
                    <a:bodyPr/>
                    <a:lstStyle/>
                    <a:p>
                      <a:pPr algn="l"/>
                      <a:r>
                        <a:rPr kumimoji="1" lang="ja-JP" altLang="en-US" sz="1800" dirty="0" smtClean="0">
                          <a:solidFill>
                            <a:schemeClr val="accent6"/>
                          </a:solidFill>
                        </a:rPr>
                        <a:t>にぎわいと活気</a:t>
                      </a:r>
                      <a:r>
                        <a:rPr kumimoji="1" lang="ja-JP" altLang="en-US" sz="1800" dirty="0" smtClean="0"/>
                        <a:t>の創出</a:t>
                      </a:r>
                      <a:endParaRPr kumimoji="1" lang="ja-JP" altLang="en-US" sz="1800" dirty="0"/>
                    </a:p>
                  </a:txBody>
                  <a:tcPr anchor="ctr"/>
                </a:tc>
              </a:tr>
              <a:tr h="488413">
                <a:tc>
                  <a:txBody>
                    <a:bodyPr/>
                    <a:lstStyle/>
                    <a:p>
                      <a:pPr algn="l"/>
                      <a:r>
                        <a:rPr kumimoji="1" lang="ja-JP" altLang="en-US" sz="1800" dirty="0" smtClean="0">
                          <a:solidFill>
                            <a:srgbClr val="92D050"/>
                          </a:solidFill>
                        </a:rPr>
                        <a:t>安全・安心</a:t>
                      </a:r>
                      <a:r>
                        <a:rPr kumimoji="1" lang="ja-JP" altLang="en-US" sz="1800" dirty="0" smtClean="0"/>
                        <a:t>のまちづくり</a:t>
                      </a:r>
                      <a:endParaRPr kumimoji="1" lang="ja-JP" altLang="en-US" sz="1800" dirty="0"/>
                    </a:p>
                  </a:txBody>
                  <a:tcPr anchor="ctr"/>
                </a:tc>
              </a:tr>
              <a:tr h="488413">
                <a:tc>
                  <a:txBody>
                    <a:bodyPr/>
                    <a:lstStyle/>
                    <a:p>
                      <a:pPr algn="l"/>
                      <a:r>
                        <a:rPr kumimoji="1" lang="ja-JP" altLang="en-US" sz="1800" dirty="0" smtClean="0"/>
                        <a:t>交通網整備による</a:t>
                      </a:r>
                      <a:r>
                        <a:rPr kumimoji="1" lang="ja-JP" altLang="en-US" sz="1800" dirty="0" smtClean="0">
                          <a:solidFill>
                            <a:srgbClr val="00B0F0"/>
                          </a:solidFill>
                        </a:rPr>
                        <a:t>利便性</a:t>
                      </a:r>
                      <a:r>
                        <a:rPr kumimoji="1" lang="ja-JP" altLang="en-US" sz="1800" dirty="0" smtClean="0"/>
                        <a:t>向上</a:t>
                      </a:r>
                      <a:endParaRPr kumimoji="1" lang="ja-JP" altLang="en-US" sz="1800" dirty="0"/>
                    </a:p>
                  </a:txBody>
                  <a:tcPr anchor="ctr"/>
                </a:tc>
              </a:tr>
              <a:tr h="488413">
                <a:tc>
                  <a:txBody>
                    <a:bodyPr/>
                    <a:lstStyle/>
                    <a:p>
                      <a:pPr algn="l"/>
                      <a:r>
                        <a:rPr kumimoji="1" lang="ja-JP" altLang="en-US" sz="1800" dirty="0" smtClean="0">
                          <a:solidFill>
                            <a:srgbClr val="0070C0"/>
                          </a:solidFill>
                        </a:rPr>
                        <a:t>自然環境</a:t>
                      </a:r>
                      <a:r>
                        <a:rPr kumimoji="1" lang="ja-JP" altLang="en-US" sz="1800" dirty="0" smtClean="0"/>
                        <a:t>保全と利用</a:t>
                      </a:r>
                      <a:endParaRPr kumimoji="1" lang="ja-JP" altLang="en-US" sz="1800" dirty="0"/>
                    </a:p>
                  </a:txBody>
                  <a:tcPr anchor="ctr"/>
                </a:tc>
              </a:tr>
              <a:tr h="427361">
                <a:tc>
                  <a:txBody>
                    <a:bodyPr/>
                    <a:lstStyle/>
                    <a:p>
                      <a:pPr algn="l"/>
                      <a:r>
                        <a:rPr kumimoji="1" lang="ja-JP" altLang="en-US" sz="1800" dirty="0" smtClean="0">
                          <a:solidFill>
                            <a:srgbClr val="7030A0"/>
                          </a:solidFill>
                        </a:rPr>
                        <a:t>郷土愛</a:t>
                      </a:r>
                      <a:r>
                        <a:rPr kumimoji="1" lang="ja-JP" altLang="en-US" sz="1800" dirty="0" smtClean="0"/>
                        <a:t>の醸成</a:t>
                      </a:r>
                      <a:endParaRPr kumimoji="1" lang="ja-JP" altLang="en-US" sz="1800" dirty="0"/>
                    </a:p>
                  </a:txBody>
                  <a:tcPr anchor="ctr"/>
                </a:tc>
              </a:tr>
            </a:tbl>
          </a:graphicData>
        </a:graphic>
      </p:graphicFrame>
      <p:sp>
        <p:nvSpPr>
          <p:cNvPr id="24" name="乗算記号 23"/>
          <p:cNvSpPr/>
          <p:nvPr/>
        </p:nvSpPr>
        <p:spPr>
          <a:xfrm>
            <a:off x="4654352" y="4832458"/>
            <a:ext cx="997768" cy="972806"/>
          </a:xfrm>
          <a:prstGeom prst="mathMultiply">
            <a:avLst>
              <a:gd name="adj1" fmla="val 9871"/>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6" name="グループ化 35"/>
          <p:cNvGrpSpPr/>
          <p:nvPr/>
        </p:nvGrpSpPr>
        <p:grpSpPr>
          <a:xfrm>
            <a:off x="3707904" y="3914344"/>
            <a:ext cx="987424" cy="2827023"/>
            <a:chOff x="3779912" y="3914344"/>
            <a:chExt cx="760190" cy="2827023"/>
          </a:xfrm>
        </p:grpSpPr>
        <p:sp>
          <p:nvSpPr>
            <p:cNvPr id="29" name="正方形/長方形 28"/>
            <p:cNvSpPr/>
            <p:nvPr/>
          </p:nvSpPr>
          <p:spPr>
            <a:xfrm>
              <a:off x="3779912" y="3914344"/>
              <a:ext cx="760190" cy="2827023"/>
            </a:xfrm>
            <a:prstGeom prst="rect">
              <a:avLst/>
            </a:prstGeom>
            <a:solidFill>
              <a:schemeClr val="bg1"/>
            </a:solidFill>
            <a:ln w="127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1" name="直線コネクタ 30"/>
            <p:cNvCxnSpPr/>
            <p:nvPr/>
          </p:nvCxnSpPr>
          <p:spPr>
            <a:xfrm>
              <a:off x="3779912" y="5337531"/>
              <a:ext cx="760190" cy="0"/>
            </a:xfrm>
            <a:prstGeom prst="line">
              <a:avLst/>
            </a:prstGeom>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線コネクタ 31"/>
            <p:cNvCxnSpPr/>
            <p:nvPr/>
          </p:nvCxnSpPr>
          <p:spPr>
            <a:xfrm>
              <a:off x="3779912" y="5805264"/>
              <a:ext cx="760190" cy="0"/>
            </a:xfrm>
            <a:prstGeom prst="line">
              <a:avLst/>
            </a:prstGeom>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直線コネクタ 32"/>
            <p:cNvCxnSpPr/>
            <p:nvPr/>
          </p:nvCxnSpPr>
          <p:spPr>
            <a:xfrm>
              <a:off x="3779912" y="4862506"/>
              <a:ext cx="760190" cy="0"/>
            </a:xfrm>
            <a:prstGeom prst="line">
              <a:avLst/>
            </a:prstGeom>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 name="直線コネクタ 33"/>
            <p:cNvCxnSpPr/>
            <p:nvPr/>
          </p:nvCxnSpPr>
          <p:spPr>
            <a:xfrm>
              <a:off x="3779912" y="4403450"/>
              <a:ext cx="760190" cy="0"/>
            </a:xfrm>
            <a:prstGeom prst="line">
              <a:avLst/>
            </a:prstGeom>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直線コネクタ 34"/>
            <p:cNvCxnSpPr/>
            <p:nvPr/>
          </p:nvCxnSpPr>
          <p:spPr>
            <a:xfrm>
              <a:off x="3779912" y="6284749"/>
              <a:ext cx="760190" cy="0"/>
            </a:xfrm>
            <a:prstGeom prst="line">
              <a:avLst/>
            </a:prstGeom>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37" name="コンテンツ プレースホルダー 36"/>
          <p:cNvPicPr>
            <a:picLocks noGrp="1" noChangeAspect="1"/>
          </p:cNvPicPr>
          <p:nvPr>
            <p:ph idx="1"/>
          </p:nvPr>
        </p:nvPicPr>
        <p:blipFill>
          <a:blip r:embed="rId4" cstate="print">
            <a:duotone>
              <a:schemeClr val="accent5">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3705665" y="3969950"/>
            <a:ext cx="650311" cy="395154"/>
          </a:xfrm>
        </p:spPr>
      </p:pic>
      <p:pic>
        <p:nvPicPr>
          <p:cNvPr id="39" name="コンテンツ プレースホルダー 36"/>
          <p:cNvPicPr>
            <a:picLocks noChangeAspect="1"/>
          </p:cNvPicPr>
          <p:nvPr/>
        </p:nvPicPr>
        <p:blipFill>
          <a:blip r:embed="rId4" cstate="print">
            <a:duotone>
              <a:schemeClr val="accent3">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3707904" y="4474006"/>
            <a:ext cx="650311" cy="395154"/>
          </a:xfrm>
          <a:prstGeom prst="rect">
            <a:avLst/>
          </a:prstGeom>
        </p:spPr>
      </p:pic>
      <p:pic>
        <p:nvPicPr>
          <p:cNvPr id="43" name="コンテンツ プレースホルダー 36"/>
          <p:cNvPicPr>
            <a:picLocks noChangeAspect="1"/>
          </p:cNvPicPr>
          <p:nvPr/>
        </p:nvPicPr>
        <p:blipFill>
          <a:blip r:embed="rId4" cstate="print">
            <a:duotone>
              <a:schemeClr val="accent3">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3707904" y="5410110"/>
            <a:ext cx="650311" cy="395154"/>
          </a:xfrm>
          <a:prstGeom prst="rect">
            <a:avLst/>
          </a:prstGeom>
        </p:spPr>
      </p:pic>
      <p:pic>
        <p:nvPicPr>
          <p:cNvPr id="44" name="コンテンツ プレースホルダー 36"/>
          <p:cNvPicPr>
            <a:picLocks noChangeAspect="1"/>
          </p:cNvPicPr>
          <p:nvPr/>
        </p:nvPicPr>
        <p:blipFill>
          <a:blip r:embed="rId4" cstate="print">
            <a:duotone>
              <a:schemeClr val="accent5">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3705665" y="4906054"/>
            <a:ext cx="650311" cy="395154"/>
          </a:xfrm>
          <a:prstGeom prst="rect">
            <a:avLst/>
          </a:prstGeom>
        </p:spPr>
      </p:pic>
      <p:pic>
        <p:nvPicPr>
          <p:cNvPr id="48" name="コンテンツ プレースホルダー 36"/>
          <p:cNvPicPr>
            <a:picLocks noChangeAspect="1"/>
          </p:cNvPicPr>
          <p:nvPr/>
        </p:nvPicPr>
        <p:blipFill>
          <a:blip r:embed="rId4" cstate="print">
            <a:duotone>
              <a:schemeClr val="accent3">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3705665" y="6346214"/>
            <a:ext cx="650311" cy="395154"/>
          </a:xfrm>
          <a:prstGeom prst="rect">
            <a:avLst/>
          </a:prstGeom>
        </p:spPr>
      </p:pic>
      <p:grpSp>
        <p:nvGrpSpPr>
          <p:cNvPr id="49" name="グループ化 48"/>
          <p:cNvGrpSpPr/>
          <p:nvPr/>
        </p:nvGrpSpPr>
        <p:grpSpPr>
          <a:xfrm>
            <a:off x="7116653" y="4687142"/>
            <a:ext cx="1415787" cy="1262138"/>
            <a:chOff x="4926462" y="3223594"/>
            <a:chExt cx="1693117" cy="1589574"/>
          </a:xfrm>
        </p:grpSpPr>
        <p:sp>
          <p:nvSpPr>
            <p:cNvPr id="50" name="円/楕円 49"/>
            <p:cNvSpPr/>
            <p:nvPr/>
          </p:nvSpPr>
          <p:spPr>
            <a:xfrm>
              <a:off x="4926462" y="3223594"/>
              <a:ext cx="1557106" cy="1589574"/>
            </a:xfrm>
            <a:prstGeom prst="ellipse">
              <a:avLst/>
            </a:prstGeom>
            <a:solidFill>
              <a:srgbClr val="00B0F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1400" dirty="0" smtClean="0"/>
            </a:p>
          </p:txBody>
        </p:sp>
        <p:sp>
          <p:nvSpPr>
            <p:cNvPr id="51" name="テキスト ボックス 50"/>
            <p:cNvSpPr txBox="1"/>
            <p:nvPr/>
          </p:nvSpPr>
          <p:spPr>
            <a:xfrm>
              <a:off x="5032157" y="3790589"/>
              <a:ext cx="1587422" cy="503910"/>
            </a:xfrm>
            <a:prstGeom prst="rect">
              <a:avLst/>
            </a:prstGeom>
            <a:noFill/>
          </p:spPr>
          <p:txBody>
            <a:bodyPr wrap="square" rtlCol="0">
              <a:spAutoFit/>
            </a:bodyPr>
            <a:lstStyle/>
            <a:p>
              <a:r>
                <a:rPr kumimoji="1" lang="ja-JP" altLang="en-US" sz="2000" dirty="0" smtClean="0">
                  <a:solidFill>
                    <a:schemeClr val="bg1"/>
                  </a:solidFill>
                </a:rPr>
                <a:t>おおつ野</a:t>
              </a:r>
              <a:endParaRPr kumimoji="1" lang="ja-JP" altLang="en-US" sz="1400" dirty="0">
                <a:solidFill>
                  <a:schemeClr val="bg1"/>
                </a:solidFill>
              </a:endParaRPr>
            </a:p>
          </p:txBody>
        </p:sp>
      </p:grpSp>
      <p:sp>
        <p:nvSpPr>
          <p:cNvPr id="52" name="テキスト ボックス 51"/>
          <p:cNvSpPr txBox="1"/>
          <p:nvPr/>
        </p:nvSpPr>
        <p:spPr>
          <a:xfrm>
            <a:off x="6084168" y="4582869"/>
            <a:ext cx="2784947" cy="646331"/>
          </a:xfrm>
          <a:prstGeom prst="rect">
            <a:avLst/>
          </a:prstGeom>
          <a:noFill/>
        </p:spPr>
        <p:txBody>
          <a:bodyPr wrap="square" rtlCol="0">
            <a:spAutoFit/>
          </a:bodyPr>
          <a:lstStyle/>
          <a:p>
            <a:r>
              <a:rPr kumimoji="1" lang="ja-JP" altLang="en-US" dirty="0" smtClean="0">
                <a:latin typeface="HGｺﾞｼｯｸE" panose="020B0909000000000000" pitchFamily="49" charset="-128"/>
                <a:ea typeface="HGｺﾞｼｯｸE" panose="020B0909000000000000" pitchFamily="49" charset="-128"/>
              </a:rPr>
              <a:t>医療や防災を中心とした</a:t>
            </a:r>
            <a:endParaRPr kumimoji="1" lang="en-US" altLang="ja-JP" dirty="0" smtClean="0">
              <a:latin typeface="HGｺﾞｼｯｸE" panose="020B0909000000000000" pitchFamily="49" charset="-128"/>
              <a:ea typeface="HGｺﾞｼｯｸE" panose="020B0909000000000000" pitchFamily="49" charset="-128"/>
            </a:endParaRPr>
          </a:p>
          <a:p>
            <a:r>
              <a:rPr lang="ja-JP" altLang="en-US" dirty="0" smtClean="0">
                <a:latin typeface="HGｺﾞｼｯｸE" panose="020B0909000000000000" pitchFamily="49" charset="-128"/>
                <a:ea typeface="HGｺﾞｼｯｸE" panose="020B0909000000000000" pitchFamily="49" charset="-128"/>
              </a:rPr>
              <a:t>安心な地区</a:t>
            </a:r>
            <a:endParaRPr kumimoji="1" lang="en-US" altLang="ja-JP" dirty="0" smtClean="0">
              <a:latin typeface="HGｺﾞｼｯｸE" panose="020B0909000000000000" pitchFamily="49" charset="-128"/>
              <a:ea typeface="HGｺﾞｼｯｸE" panose="020B0909000000000000" pitchFamily="49" charset="-128"/>
            </a:endParaRPr>
          </a:p>
        </p:txBody>
      </p:sp>
      <p:sp>
        <p:nvSpPr>
          <p:cNvPr id="2" name="スライド番号プレースホルダー 1"/>
          <p:cNvSpPr>
            <a:spLocks noGrp="1"/>
          </p:cNvSpPr>
          <p:nvPr>
            <p:ph type="sldNum" sz="quarter" idx="12"/>
          </p:nvPr>
        </p:nvSpPr>
        <p:spPr/>
        <p:txBody>
          <a:bodyPr/>
          <a:lstStyle/>
          <a:p>
            <a:fld id="{82F50B77-D61C-4CB8-9631-C68539A3EE92}" type="slidenum">
              <a:rPr kumimoji="1" lang="ja-JP" altLang="en-US" smtClean="0"/>
              <a:pPr/>
              <a:t>32</a:t>
            </a:fld>
            <a:endParaRPr kumimoji="1" lang="ja-JP" altLang="en-US"/>
          </a:p>
        </p:txBody>
      </p:sp>
      <p:grpSp>
        <p:nvGrpSpPr>
          <p:cNvPr id="23" name="グループ化 22"/>
          <p:cNvGrpSpPr/>
          <p:nvPr/>
        </p:nvGrpSpPr>
        <p:grpSpPr>
          <a:xfrm>
            <a:off x="323528" y="1052736"/>
            <a:ext cx="4536504" cy="2304256"/>
            <a:chOff x="536925" y="1052736"/>
            <a:chExt cx="4323107" cy="2304256"/>
          </a:xfrm>
        </p:grpSpPr>
        <p:sp>
          <p:nvSpPr>
            <p:cNvPr id="45" name="角丸四角形 44"/>
            <p:cNvSpPr/>
            <p:nvPr/>
          </p:nvSpPr>
          <p:spPr>
            <a:xfrm>
              <a:off x="536925" y="1268760"/>
              <a:ext cx="4323107" cy="2088232"/>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kumimoji="1" lang="ja-JP" altLang="en-US"/>
            </a:p>
          </p:txBody>
        </p:sp>
        <p:sp>
          <p:nvSpPr>
            <p:cNvPr id="46" name="正方形/長方形 45"/>
            <p:cNvSpPr/>
            <p:nvPr/>
          </p:nvSpPr>
          <p:spPr>
            <a:xfrm>
              <a:off x="859672" y="1052736"/>
              <a:ext cx="2638597" cy="360040"/>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kumimoji="1" lang="ja-JP" altLang="en-US" dirty="0" smtClean="0"/>
                <a:t>安心・安全なまちづくり</a:t>
              </a:r>
              <a:endParaRPr kumimoji="1" lang="ja-JP" altLang="en-US" dirty="0"/>
            </a:p>
          </p:txBody>
        </p:sp>
      </p:grpSp>
      <p:grpSp>
        <p:nvGrpSpPr>
          <p:cNvPr id="47" name="グループ化 46"/>
          <p:cNvGrpSpPr/>
          <p:nvPr/>
        </p:nvGrpSpPr>
        <p:grpSpPr>
          <a:xfrm>
            <a:off x="5117781" y="1052736"/>
            <a:ext cx="3630683" cy="2304256"/>
            <a:chOff x="536925" y="1052736"/>
            <a:chExt cx="4126768" cy="2304256"/>
          </a:xfrm>
        </p:grpSpPr>
        <p:sp>
          <p:nvSpPr>
            <p:cNvPr id="53" name="角丸四角形 52"/>
            <p:cNvSpPr/>
            <p:nvPr/>
          </p:nvSpPr>
          <p:spPr>
            <a:xfrm>
              <a:off x="536925" y="1268760"/>
              <a:ext cx="4126768" cy="2088232"/>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marL="285750" indent="-285750">
                <a:buFont typeface="Arial" panose="020B0604020202020204" pitchFamily="34" charset="0"/>
                <a:buChar char="•"/>
              </a:pPr>
              <a:r>
                <a:rPr kumimoji="1" lang="ja-JP" altLang="en-US" sz="2000" dirty="0" smtClean="0"/>
                <a:t>連携体制の確立</a:t>
              </a:r>
              <a:endParaRPr kumimoji="1" lang="en-US" altLang="ja-JP" sz="2000" dirty="0" smtClean="0"/>
            </a:p>
            <a:p>
              <a:pPr marL="285750" indent="-285750">
                <a:buFont typeface="Arial" panose="020B0604020202020204" pitchFamily="34" charset="0"/>
                <a:buChar char="•"/>
              </a:pPr>
              <a:r>
                <a:rPr lang="ja-JP" altLang="en-US" sz="2000" dirty="0"/>
                <a:t>防災学習施設</a:t>
              </a:r>
              <a:r>
                <a:rPr lang="ja-JP" altLang="en-US" sz="2000" dirty="0" smtClean="0"/>
                <a:t>の設置</a:t>
              </a:r>
              <a:endParaRPr lang="en-US" altLang="ja-JP" sz="2000" dirty="0" smtClean="0"/>
            </a:p>
            <a:p>
              <a:pPr marL="285750" indent="-285750">
                <a:buFont typeface="Arial" panose="020B0604020202020204" pitchFamily="34" charset="0"/>
                <a:buChar char="•"/>
              </a:pPr>
              <a:r>
                <a:rPr kumimoji="1" lang="ja-JP" altLang="en-US" sz="2000" dirty="0"/>
                <a:t>防災キャンプ</a:t>
              </a:r>
              <a:r>
                <a:rPr kumimoji="1" lang="ja-JP" altLang="en-US" sz="2000" dirty="0" smtClean="0"/>
                <a:t>の実施</a:t>
              </a:r>
              <a:endParaRPr kumimoji="1" lang="ja-JP" altLang="en-US" sz="2000" dirty="0"/>
            </a:p>
          </p:txBody>
        </p:sp>
        <p:sp>
          <p:nvSpPr>
            <p:cNvPr id="54" name="正方形/長方形 53"/>
            <p:cNvSpPr/>
            <p:nvPr/>
          </p:nvSpPr>
          <p:spPr>
            <a:xfrm>
              <a:off x="859673" y="1052736"/>
              <a:ext cx="2200160" cy="360040"/>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ja-JP" altLang="en-US" dirty="0"/>
                <a:t>防災</a:t>
              </a:r>
              <a:r>
                <a:rPr lang="ja-JP" altLang="en-US" dirty="0" smtClean="0"/>
                <a:t>拠点整備</a:t>
              </a:r>
              <a:endParaRPr kumimoji="1" lang="ja-JP" altLang="en-US" dirty="0"/>
            </a:p>
          </p:txBody>
        </p:sp>
      </p:grpSp>
      <p:pic>
        <p:nvPicPr>
          <p:cNvPr id="56" name="図 5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0409" y="1557338"/>
            <a:ext cx="2017375" cy="1540024"/>
          </a:xfrm>
          <a:prstGeom prst="rect">
            <a:avLst/>
          </a:prstGeom>
        </p:spPr>
      </p:pic>
      <p:grpSp>
        <p:nvGrpSpPr>
          <p:cNvPr id="64" name="グループ化 63"/>
          <p:cNvGrpSpPr/>
          <p:nvPr/>
        </p:nvGrpSpPr>
        <p:grpSpPr>
          <a:xfrm>
            <a:off x="3261211" y="1445760"/>
            <a:ext cx="944138" cy="975128"/>
            <a:chOff x="5924749" y="2792203"/>
            <a:chExt cx="1565528" cy="1578738"/>
          </a:xfrm>
        </p:grpSpPr>
        <p:sp>
          <p:nvSpPr>
            <p:cNvPr id="65" name="円/楕円 64"/>
            <p:cNvSpPr/>
            <p:nvPr/>
          </p:nvSpPr>
          <p:spPr>
            <a:xfrm>
              <a:off x="5924749" y="2792203"/>
              <a:ext cx="1565528" cy="1578738"/>
            </a:xfrm>
            <a:prstGeom prst="ellipse">
              <a:avLst/>
            </a:prstGeom>
            <a:solidFill>
              <a:schemeClr val="accent6">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sz="2000" dirty="0" smtClean="0"/>
            </a:p>
            <a:p>
              <a:pPr algn="ctr"/>
              <a:endParaRPr lang="en-US" altLang="ja-JP" sz="2000" dirty="0"/>
            </a:p>
            <a:p>
              <a:pPr algn="ctr"/>
              <a:r>
                <a:rPr lang="ja-JP" altLang="en-US" sz="2000" dirty="0" smtClean="0"/>
                <a:t>ママ</a:t>
              </a:r>
              <a:endParaRPr lang="en-US" altLang="ja-JP" sz="2800" dirty="0" smtClean="0"/>
            </a:p>
          </p:txBody>
        </p:sp>
        <p:pic>
          <p:nvPicPr>
            <p:cNvPr id="66" name="Picture 2" descr="出産のイラスト「赤ちゃんとお母さん」"/>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63550" y="2923038"/>
              <a:ext cx="936457" cy="93645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7" name="グループ化 66"/>
          <p:cNvGrpSpPr/>
          <p:nvPr/>
        </p:nvGrpSpPr>
        <p:grpSpPr>
          <a:xfrm>
            <a:off x="3629285" y="2264929"/>
            <a:ext cx="995055" cy="948048"/>
            <a:chOff x="7204005" y="4910408"/>
            <a:chExt cx="1573847" cy="1512168"/>
          </a:xfrm>
        </p:grpSpPr>
        <p:sp>
          <p:nvSpPr>
            <p:cNvPr id="68" name="円/楕円 67"/>
            <p:cNvSpPr/>
            <p:nvPr/>
          </p:nvSpPr>
          <p:spPr>
            <a:xfrm>
              <a:off x="7204005" y="4910408"/>
              <a:ext cx="1573847" cy="1512168"/>
            </a:xfrm>
            <a:prstGeom prst="ellipse">
              <a:avLst/>
            </a:prstGeom>
            <a:solidFill>
              <a:srgbClr val="66CCF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2000" dirty="0" smtClean="0"/>
            </a:p>
            <a:p>
              <a:pPr algn="ctr"/>
              <a:endParaRPr lang="en-US" altLang="ja-JP" sz="2000" dirty="0"/>
            </a:p>
            <a:p>
              <a:pPr algn="ctr"/>
              <a:r>
                <a:rPr kumimoji="1" lang="ja-JP" altLang="en-US" sz="2000" dirty="0" smtClean="0"/>
                <a:t>病院</a:t>
              </a:r>
              <a:endParaRPr kumimoji="1" lang="ja-JP" altLang="en-US" sz="1600" dirty="0"/>
            </a:p>
          </p:txBody>
        </p:sp>
        <p:pic>
          <p:nvPicPr>
            <p:cNvPr id="70" name="図 69"/>
            <p:cNvPicPr>
              <a:picLocks noChangeAspect="1"/>
            </p:cNvPicPr>
            <p:nvPr/>
          </p:nvPicPr>
          <p:blipFill>
            <a:blip r:embed="rId8">
              <a:extLst>
                <a:ext uri="{BEBA8EAE-BF5A-486C-A8C5-ECC9F3942E4B}">
                  <a14:imgProps xmlns:a14="http://schemas.microsoft.com/office/drawing/2010/main">
                    <a14:imgLayer r:embed="rId9">
                      <a14:imgEffect>
                        <a14:backgroundRemoval t="3250" b="98000" l="4050" r="95327"/>
                      </a14:imgEffect>
                    </a14:imgLayer>
                  </a14:imgProps>
                </a:ext>
              </a:extLst>
            </a:blip>
            <a:stretch>
              <a:fillRect/>
            </a:stretch>
          </p:blipFill>
          <p:spPr>
            <a:xfrm>
              <a:off x="7583417" y="4971906"/>
              <a:ext cx="883865" cy="945473"/>
            </a:xfrm>
            <a:prstGeom prst="rect">
              <a:avLst/>
            </a:prstGeom>
          </p:spPr>
        </p:pic>
      </p:grpSp>
      <p:grpSp>
        <p:nvGrpSpPr>
          <p:cNvPr id="72" name="グループ化 71"/>
          <p:cNvGrpSpPr/>
          <p:nvPr/>
        </p:nvGrpSpPr>
        <p:grpSpPr>
          <a:xfrm>
            <a:off x="2771800" y="2253260"/>
            <a:ext cx="1001501" cy="959716"/>
            <a:chOff x="4724324" y="4941168"/>
            <a:chExt cx="1561100" cy="1512168"/>
          </a:xfrm>
        </p:grpSpPr>
        <p:sp>
          <p:nvSpPr>
            <p:cNvPr id="73" name="円/楕円 72"/>
            <p:cNvSpPr/>
            <p:nvPr/>
          </p:nvSpPr>
          <p:spPr>
            <a:xfrm>
              <a:off x="4724324" y="4941168"/>
              <a:ext cx="1561100" cy="1512168"/>
            </a:xfrm>
            <a:prstGeom prst="ellipse">
              <a:avLst/>
            </a:prstGeom>
            <a:solidFill>
              <a:srgbClr val="92D05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2400" dirty="0" smtClean="0"/>
            </a:p>
            <a:p>
              <a:pPr algn="ctr"/>
              <a:endParaRPr lang="en-US" altLang="ja-JP" sz="2400" dirty="0" smtClean="0"/>
            </a:p>
            <a:p>
              <a:pPr algn="ctr"/>
              <a:r>
                <a:rPr kumimoji="1" lang="en-US" altLang="ja-JP" sz="2000" dirty="0" smtClean="0"/>
                <a:t>NPO</a:t>
              </a:r>
              <a:endParaRPr kumimoji="1" lang="ja-JP" altLang="en-US" sz="2000" dirty="0"/>
            </a:p>
          </p:txBody>
        </p:sp>
        <p:grpSp>
          <p:nvGrpSpPr>
            <p:cNvPr id="74" name="グループ化 73"/>
            <p:cNvGrpSpPr/>
            <p:nvPr/>
          </p:nvGrpSpPr>
          <p:grpSpPr>
            <a:xfrm>
              <a:off x="4861226" y="5029684"/>
              <a:ext cx="1310570" cy="991605"/>
              <a:chOff x="4861226" y="5029684"/>
              <a:chExt cx="1310570" cy="991605"/>
            </a:xfrm>
          </p:grpSpPr>
          <p:pic>
            <p:nvPicPr>
              <p:cNvPr id="75" name="Picture 16" descr="秘書の女性のイラスト"/>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148064" y="5029684"/>
                <a:ext cx="703572" cy="703572"/>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12" descr="エプロン姿のお母さんのイラスト"/>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861226" y="5285588"/>
                <a:ext cx="718886" cy="718886"/>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14" descr="保母さん・保育士のイラスト（職業）"/>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436096" y="5285589"/>
                <a:ext cx="735700" cy="735700"/>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40" name="グループ化 39"/>
          <p:cNvGrpSpPr/>
          <p:nvPr/>
        </p:nvGrpSpPr>
        <p:grpSpPr>
          <a:xfrm>
            <a:off x="7884368" y="1817774"/>
            <a:ext cx="734669" cy="1395202"/>
            <a:chOff x="7884368" y="1817774"/>
            <a:chExt cx="734669" cy="1395202"/>
          </a:xfrm>
        </p:grpSpPr>
        <p:pic>
          <p:nvPicPr>
            <p:cNvPr id="3074" name="Picture 2" descr="キャンプのイラスト「テントと友達」"/>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884368" y="2525876"/>
              <a:ext cx="687100" cy="687100"/>
            </a:xfrm>
            <a:prstGeom prst="rect">
              <a:avLst/>
            </a:prstGeom>
            <a:noFill/>
            <a:extLst>
              <a:ext uri="{909E8E84-426E-40DD-AFC4-6F175D3DCCD1}">
                <a14:hiddenFill xmlns:a14="http://schemas.microsoft.com/office/drawing/2010/main">
                  <a:solidFill>
                    <a:srgbClr val="FFFFFF"/>
                  </a:solidFill>
                </a14:hiddenFill>
              </a:ext>
            </a:extLst>
          </p:spPr>
        </p:pic>
        <p:pic>
          <p:nvPicPr>
            <p:cNvPr id="80" name="Picture 2" descr="勉強をする男の子のイラスト"/>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956376" y="1817774"/>
              <a:ext cx="662661" cy="66266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818822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56"/>
                                        </p:tgtEl>
                                        <p:attrNameLst>
                                          <p:attrName>style.visibility</p:attrName>
                                        </p:attrNameLst>
                                      </p:cBhvr>
                                      <p:to>
                                        <p:strVal val="visible"/>
                                      </p:to>
                                    </p:set>
                                    <p:animEffect transition="in" filter="fade">
                                      <p:cBhvr>
                                        <p:cTn id="9" dur="500"/>
                                        <p:tgtEl>
                                          <p:spTgt spid="56"/>
                                        </p:tgtEl>
                                      </p:cBhvr>
                                    </p:animEffect>
                                  </p:childTnLst>
                                </p:cTn>
                              </p:par>
                              <p:par>
                                <p:cTn id="10" presetID="10" presetClass="entr" presetSubtype="0" fill="hold" nodeType="withEffect">
                                  <p:stCondLst>
                                    <p:cond delay="0"/>
                                  </p:stCondLst>
                                  <p:childTnLst>
                                    <p:set>
                                      <p:cBhvr>
                                        <p:cTn id="11" dur="1" fill="hold">
                                          <p:stCondLst>
                                            <p:cond delay="0"/>
                                          </p:stCondLst>
                                        </p:cTn>
                                        <p:tgtEl>
                                          <p:spTgt spid="64"/>
                                        </p:tgtEl>
                                        <p:attrNameLst>
                                          <p:attrName>style.visibility</p:attrName>
                                        </p:attrNameLst>
                                      </p:cBhvr>
                                      <p:to>
                                        <p:strVal val="visible"/>
                                      </p:to>
                                    </p:set>
                                    <p:animEffect transition="in" filter="fade">
                                      <p:cBhvr>
                                        <p:cTn id="12" dur="500"/>
                                        <p:tgtEl>
                                          <p:spTgt spid="64"/>
                                        </p:tgtEl>
                                      </p:cBhvr>
                                    </p:animEffect>
                                  </p:childTnLst>
                                </p:cTn>
                              </p:par>
                              <p:par>
                                <p:cTn id="13" presetID="10" presetClass="entr" presetSubtype="0" fill="hold" nodeType="withEffect">
                                  <p:stCondLst>
                                    <p:cond delay="0"/>
                                  </p:stCondLst>
                                  <p:childTnLst>
                                    <p:set>
                                      <p:cBhvr>
                                        <p:cTn id="14" dur="1" fill="hold">
                                          <p:stCondLst>
                                            <p:cond delay="0"/>
                                          </p:stCondLst>
                                        </p:cTn>
                                        <p:tgtEl>
                                          <p:spTgt spid="67"/>
                                        </p:tgtEl>
                                        <p:attrNameLst>
                                          <p:attrName>style.visibility</p:attrName>
                                        </p:attrNameLst>
                                      </p:cBhvr>
                                      <p:to>
                                        <p:strVal val="visible"/>
                                      </p:to>
                                    </p:set>
                                    <p:animEffect transition="in" filter="fade">
                                      <p:cBhvr>
                                        <p:cTn id="15" dur="500"/>
                                        <p:tgtEl>
                                          <p:spTgt spid="67"/>
                                        </p:tgtEl>
                                      </p:cBhvr>
                                    </p:animEffect>
                                  </p:childTnLst>
                                </p:cTn>
                              </p:par>
                              <p:par>
                                <p:cTn id="16" presetID="10" presetClass="entr" presetSubtype="0" fill="hold" nodeType="withEffect">
                                  <p:stCondLst>
                                    <p:cond delay="0"/>
                                  </p:stCondLst>
                                  <p:childTnLst>
                                    <p:set>
                                      <p:cBhvr>
                                        <p:cTn id="17" dur="1" fill="hold">
                                          <p:stCondLst>
                                            <p:cond delay="0"/>
                                          </p:stCondLst>
                                        </p:cTn>
                                        <p:tgtEl>
                                          <p:spTgt spid="72"/>
                                        </p:tgtEl>
                                        <p:attrNameLst>
                                          <p:attrName>style.visibility</p:attrName>
                                        </p:attrNameLst>
                                      </p:cBhvr>
                                      <p:to>
                                        <p:strVal val="visible"/>
                                      </p:to>
                                    </p:set>
                                    <p:animEffect transition="in" filter="fade">
                                      <p:cBhvr>
                                        <p:cTn id="18" dur="500"/>
                                        <p:tgtEl>
                                          <p:spTgt spid="72"/>
                                        </p:tgtEl>
                                      </p:cBhvr>
                                    </p:animEffect>
                                  </p:childTnLst>
                                </p:cTn>
                              </p:par>
                              <p:par>
                                <p:cTn id="19" presetID="1" presetClass="entr" presetSubtype="0" fill="hold" nodeType="withEffect">
                                  <p:stCondLst>
                                    <p:cond delay="0"/>
                                  </p:stCondLst>
                                  <p:childTnLst>
                                    <p:set>
                                      <p:cBhvr>
                                        <p:cTn id="20" dur="1" fill="hold">
                                          <p:stCondLst>
                                            <p:cond delay="0"/>
                                          </p:stCondLst>
                                        </p:cTn>
                                        <p:tgtEl>
                                          <p:spTgt spid="47"/>
                                        </p:tgtEl>
                                        <p:attrNameLst>
                                          <p:attrName>style.visibility</p:attrName>
                                        </p:attrNameLst>
                                      </p:cBhvr>
                                      <p:to>
                                        <p:strVal val="visible"/>
                                      </p:to>
                                    </p:set>
                                  </p:childTnLst>
                                </p:cTn>
                              </p:par>
                              <p:par>
                                <p:cTn id="21" presetID="10" presetClass="entr" presetSubtype="0" fill="hold" nodeType="with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fade">
                                      <p:cBhvr>
                                        <p:cTn id="23" dur="500"/>
                                        <p:tgtEl>
                                          <p:spTgt spid="4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500"/>
                                        <p:tgtEl>
                                          <p:spTgt spid="37"/>
                                        </p:tgtEl>
                                      </p:cBhvr>
                                    </p:animEffect>
                                  </p:childTnLst>
                                </p:cTn>
                              </p:par>
                              <p:par>
                                <p:cTn id="29" presetID="10" presetClass="entr" presetSubtype="0" fill="hold"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childTnLst>
                                </p:cTn>
                              </p:par>
                              <p:par>
                                <p:cTn id="32" presetID="26" presetClass="emph" presetSubtype="0" fill="hold" nodeType="withEffect">
                                  <p:stCondLst>
                                    <p:cond delay="0"/>
                                  </p:stCondLst>
                                  <p:childTnLst>
                                    <p:animEffect transition="out" filter="fade">
                                      <p:cBhvr>
                                        <p:cTn id="33" dur="500" tmFilter="0, 0; .2, .5; .8, .5; 1, 0"/>
                                        <p:tgtEl>
                                          <p:spTgt spid="37"/>
                                        </p:tgtEl>
                                      </p:cBhvr>
                                    </p:animEffect>
                                    <p:animScale>
                                      <p:cBhvr>
                                        <p:cTn id="34" dur="250" autoRev="1" fill="hold"/>
                                        <p:tgtEl>
                                          <p:spTgt spid="37"/>
                                        </p:tgtEl>
                                      </p:cBhvr>
                                      <p:by x="105000" y="105000"/>
                                    </p:animScale>
                                  </p:childTnLst>
                                </p:cTn>
                              </p:par>
                              <p:par>
                                <p:cTn id="35" presetID="26" presetClass="emph" presetSubtype="0" fill="hold" nodeType="withEffect">
                                  <p:stCondLst>
                                    <p:cond delay="0"/>
                                  </p:stCondLst>
                                  <p:childTnLst>
                                    <p:animEffect transition="out" filter="fade">
                                      <p:cBhvr>
                                        <p:cTn id="36" dur="500" tmFilter="0, 0; .2, .5; .8, .5; 1, 0"/>
                                        <p:tgtEl>
                                          <p:spTgt spid="44"/>
                                        </p:tgtEl>
                                      </p:cBhvr>
                                    </p:animEffect>
                                    <p:animScale>
                                      <p:cBhvr>
                                        <p:cTn id="37" dur="250" autoRev="1" fill="hold"/>
                                        <p:tgtEl>
                                          <p:spTgt spid="4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グループ化 27"/>
          <p:cNvGrpSpPr/>
          <p:nvPr/>
        </p:nvGrpSpPr>
        <p:grpSpPr>
          <a:xfrm>
            <a:off x="5405064" y="3573016"/>
            <a:ext cx="3487416" cy="3145094"/>
            <a:chOff x="5199384" y="3573016"/>
            <a:chExt cx="3487416" cy="3145094"/>
          </a:xfrm>
        </p:grpSpPr>
        <p:sp>
          <p:nvSpPr>
            <p:cNvPr id="26" name="正方形/長方形 25"/>
            <p:cNvSpPr/>
            <p:nvPr/>
          </p:nvSpPr>
          <p:spPr>
            <a:xfrm>
              <a:off x="5364088" y="3914344"/>
              <a:ext cx="3322712" cy="2803766"/>
            </a:xfrm>
            <a:prstGeom prst="rect">
              <a:avLst/>
            </a:prstGeom>
            <a:solidFill>
              <a:srgbClr val="FFFFCC"/>
            </a:solidFill>
            <a:ln w="127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角丸四角形 24"/>
            <p:cNvSpPr/>
            <p:nvPr/>
          </p:nvSpPr>
          <p:spPr>
            <a:xfrm>
              <a:off x="5199384" y="3573016"/>
              <a:ext cx="1820888" cy="364826"/>
            </a:xfrm>
            <a:prstGeom prst="roundRect">
              <a:avLst/>
            </a:prstGeom>
            <a:solidFill>
              <a:srgbClr val="FFFFCC"/>
            </a:solidFill>
            <a:ln w="12700">
              <a:solidFill>
                <a:schemeClr val="accent6">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000" dirty="0"/>
                <a:t>地区</a:t>
              </a:r>
              <a:r>
                <a:rPr kumimoji="1" lang="ja-JP" altLang="en-US" sz="2000" dirty="0" smtClean="0"/>
                <a:t>別構想</a:t>
              </a:r>
              <a:endParaRPr kumimoji="1" lang="ja-JP" altLang="en-US" sz="2000" dirty="0"/>
            </a:p>
          </p:txBody>
        </p:sp>
        <p:sp>
          <p:nvSpPr>
            <p:cNvPr id="27" name="角丸四角形 26"/>
            <p:cNvSpPr/>
            <p:nvPr/>
          </p:nvSpPr>
          <p:spPr>
            <a:xfrm>
              <a:off x="5724128" y="4157142"/>
              <a:ext cx="2592288" cy="231817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タイトル 2"/>
          <p:cNvSpPr>
            <a:spLocks noGrp="1"/>
          </p:cNvSpPr>
          <p:nvPr>
            <p:ph type="title"/>
          </p:nvPr>
        </p:nvSpPr>
        <p:spPr/>
        <p:txBody>
          <a:bodyPr/>
          <a:lstStyle/>
          <a:p>
            <a:r>
              <a:rPr lang="ja-JP" altLang="en-US" dirty="0" smtClean="0"/>
              <a:t>まとめ　</a:t>
            </a:r>
            <a:r>
              <a:rPr lang="en-US" altLang="ja-JP" dirty="0" smtClean="0"/>
              <a:t>-</a:t>
            </a:r>
            <a:r>
              <a:rPr lang="ja-JP" altLang="en-US" dirty="0" smtClean="0"/>
              <a:t>中心市街地</a:t>
            </a:r>
            <a:endParaRPr kumimoji="1" lang="ja-JP" altLang="en-US" dirty="0"/>
          </a:p>
        </p:txBody>
      </p:sp>
      <p:pic>
        <p:nvPicPr>
          <p:cNvPr id="4" name="コンテンツ プレースホルダー 9"/>
          <p:cNvPicPr>
            <a:picLocks noChangeAspect="1"/>
          </p:cNvPicPr>
          <p:nvPr/>
        </p:nvPicPr>
        <p:blipFill>
          <a:blip r:embed="rId2">
            <a:duotone>
              <a:prstClr val="black"/>
              <a:schemeClr val="accent3">
                <a:tint val="45000"/>
                <a:satMod val="400000"/>
              </a:schemeClr>
            </a:duotone>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5292080" y="4005064"/>
            <a:ext cx="3960440" cy="2547630"/>
          </a:xfrm>
          <a:prstGeom prst="rect">
            <a:avLst/>
          </a:prstGeom>
        </p:spPr>
      </p:pic>
      <p:grpSp>
        <p:nvGrpSpPr>
          <p:cNvPr id="5" name="グループ化 4"/>
          <p:cNvGrpSpPr/>
          <p:nvPr/>
        </p:nvGrpSpPr>
        <p:grpSpPr>
          <a:xfrm>
            <a:off x="179512" y="3568230"/>
            <a:ext cx="3528391" cy="3173137"/>
            <a:chOff x="176032" y="2720398"/>
            <a:chExt cx="3603880" cy="3855735"/>
          </a:xfrm>
        </p:grpSpPr>
        <p:grpSp>
          <p:nvGrpSpPr>
            <p:cNvPr id="6" name="グループ化 5"/>
            <p:cNvGrpSpPr/>
            <p:nvPr/>
          </p:nvGrpSpPr>
          <p:grpSpPr>
            <a:xfrm>
              <a:off x="323528" y="3140967"/>
              <a:ext cx="3456384" cy="3435166"/>
              <a:chOff x="323528" y="3140967"/>
              <a:chExt cx="3456384" cy="3435166"/>
            </a:xfrm>
          </p:grpSpPr>
          <p:grpSp>
            <p:nvGrpSpPr>
              <p:cNvPr id="8" name="グループ化 7"/>
              <p:cNvGrpSpPr/>
              <p:nvPr/>
            </p:nvGrpSpPr>
            <p:grpSpPr>
              <a:xfrm>
                <a:off x="323528" y="3140967"/>
                <a:ext cx="3456384" cy="3435166"/>
                <a:chOff x="179512" y="3212975"/>
                <a:chExt cx="3456384" cy="3435166"/>
              </a:xfrm>
              <a:solidFill>
                <a:srgbClr val="FFFFCC"/>
              </a:solidFill>
            </p:grpSpPr>
            <p:sp>
              <p:nvSpPr>
                <p:cNvPr id="16" name="正方形/長方形 15"/>
                <p:cNvSpPr/>
                <p:nvPr/>
              </p:nvSpPr>
              <p:spPr>
                <a:xfrm>
                  <a:off x="179512" y="3212975"/>
                  <a:ext cx="3456384" cy="3435166"/>
                </a:xfrm>
                <a:prstGeom prst="rect">
                  <a:avLst/>
                </a:prstGeom>
                <a:grpFill/>
                <a:ln w="127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7" name="直線コネクタ 16"/>
                <p:cNvCxnSpPr/>
                <p:nvPr/>
              </p:nvCxnSpPr>
              <p:spPr>
                <a:xfrm>
                  <a:off x="179512" y="3807296"/>
                  <a:ext cx="3456384" cy="0"/>
                </a:xfrm>
                <a:prstGeom prst="line">
                  <a:avLst/>
                </a:prstGeom>
                <a:grpFill/>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線コネクタ 17"/>
                <p:cNvCxnSpPr/>
                <p:nvPr/>
              </p:nvCxnSpPr>
              <p:spPr>
                <a:xfrm>
                  <a:off x="179512" y="4365104"/>
                  <a:ext cx="3456384" cy="0"/>
                </a:xfrm>
                <a:prstGeom prst="line">
                  <a:avLst/>
                </a:prstGeom>
                <a:grpFill/>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線コネクタ 18"/>
                <p:cNvCxnSpPr/>
                <p:nvPr/>
              </p:nvCxnSpPr>
              <p:spPr>
                <a:xfrm>
                  <a:off x="179512" y="4941168"/>
                  <a:ext cx="3456384" cy="0"/>
                </a:xfrm>
                <a:prstGeom prst="line">
                  <a:avLst/>
                </a:prstGeom>
                <a:grpFill/>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線コネクタ 19"/>
                <p:cNvCxnSpPr/>
                <p:nvPr/>
              </p:nvCxnSpPr>
              <p:spPr>
                <a:xfrm>
                  <a:off x="179512" y="5517232"/>
                  <a:ext cx="3456384" cy="0"/>
                </a:xfrm>
                <a:prstGeom prst="line">
                  <a:avLst/>
                </a:prstGeom>
                <a:grpFill/>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線コネクタ 20"/>
                <p:cNvCxnSpPr/>
                <p:nvPr/>
              </p:nvCxnSpPr>
              <p:spPr>
                <a:xfrm>
                  <a:off x="179512" y="6093296"/>
                  <a:ext cx="3456384" cy="0"/>
                </a:xfrm>
                <a:prstGeom prst="line">
                  <a:avLst/>
                </a:prstGeom>
                <a:grpFill/>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 name="グループ化 8"/>
              <p:cNvGrpSpPr/>
              <p:nvPr/>
            </p:nvGrpSpPr>
            <p:grpSpPr>
              <a:xfrm>
                <a:off x="467544" y="3212976"/>
                <a:ext cx="3168352" cy="3334897"/>
                <a:chOff x="467544" y="3212976"/>
                <a:chExt cx="3168352" cy="3334897"/>
              </a:xfrm>
            </p:grpSpPr>
            <p:sp>
              <p:nvSpPr>
                <p:cNvPr id="10" name="角丸四角形 9"/>
                <p:cNvSpPr/>
                <p:nvPr/>
              </p:nvSpPr>
              <p:spPr>
                <a:xfrm>
                  <a:off x="467544" y="3212976"/>
                  <a:ext cx="3168352" cy="467543"/>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角丸四角形 10"/>
                <p:cNvSpPr/>
                <p:nvPr/>
              </p:nvSpPr>
              <p:spPr>
                <a:xfrm>
                  <a:off x="467544" y="4365104"/>
                  <a:ext cx="3168352" cy="467543"/>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角丸四角形 11"/>
                <p:cNvSpPr/>
                <p:nvPr/>
              </p:nvSpPr>
              <p:spPr>
                <a:xfrm>
                  <a:off x="467544" y="4941168"/>
                  <a:ext cx="3168352" cy="467543"/>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角丸四角形 12"/>
                <p:cNvSpPr/>
                <p:nvPr/>
              </p:nvSpPr>
              <p:spPr>
                <a:xfrm>
                  <a:off x="467544" y="5517232"/>
                  <a:ext cx="3168352" cy="467543"/>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角丸四角形 13"/>
                <p:cNvSpPr/>
                <p:nvPr/>
              </p:nvSpPr>
              <p:spPr>
                <a:xfrm>
                  <a:off x="467544" y="6080330"/>
                  <a:ext cx="3168352" cy="467543"/>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角丸四角形 14"/>
                <p:cNvSpPr/>
                <p:nvPr/>
              </p:nvSpPr>
              <p:spPr>
                <a:xfrm>
                  <a:off x="467544" y="3789040"/>
                  <a:ext cx="3168352" cy="467543"/>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
          <p:nvSpPr>
            <p:cNvPr id="7" name="角丸四角形 6"/>
            <p:cNvSpPr/>
            <p:nvPr/>
          </p:nvSpPr>
          <p:spPr>
            <a:xfrm>
              <a:off x="176032" y="2720398"/>
              <a:ext cx="1752546" cy="443307"/>
            </a:xfrm>
            <a:prstGeom prst="roundRect">
              <a:avLst/>
            </a:prstGeom>
            <a:solidFill>
              <a:srgbClr val="FFFFCC"/>
            </a:solidFill>
            <a:ln w="12700">
              <a:solidFill>
                <a:schemeClr val="accent6">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2000" dirty="0" smtClean="0"/>
                <a:t>部門別構想</a:t>
              </a:r>
              <a:endParaRPr kumimoji="1" lang="ja-JP" altLang="en-US" sz="2000" dirty="0"/>
            </a:p>
          </p:txBody>
        </p:sp>
      </p:grpSp>
      <p:graphicFrame>
        <p:nvGraphicFramePr>
          <p:cNvPr id="22" name="表 21"/>
          <p:cNvGraphicFramePr>
            <a:graphicFrameLocks noGrp="1"/>
          </p:cNvGraphicFramePr>
          <p:nvPr>
            <p:extLst/>
          </p:nvPr>
        </p:nvGraphicFramePr>
        <p:xfrm>
          <a:off x="539552" y="3928532"/>
          <a:ext cx="3126976" cy="2808375"/>
        </p:xfrm>
        <a:graphic>
          <a:graphicData uri="http://schemas.openxmlformats.org/drawingml/2006/table">
            <a:tbl>
              <a:tblPr firstRow="1" bandRow="1">
                <a:tableStyleId>{2D5ABB26-0587-4C30-8999-92F81FD0307C}</a:tableStyleId>
              </a:tblPr>
              <a:tblGrid>
                <a:gridCol w="3126976"/>
              </a:tblGrid>
              <a:tr h="427362">
                <a:tc>
                  <a:txBody>
                    <a:bodyPr/>
                    <a:lstStyle/>
                    <a:p>
                      <a:pPr algn="l"/>
                      <a:r>
                        <a:rPr kumimoji="1" lang="ja-JP" altLang="en-US" sz="1800" dirty="0" smtClean="0"/>
                        <a:t>住民同士の</a:t>
                      </a:r>
                      <a:r>
                        <a:rPr kumimoji="1" lang="ja-JP" altLang="en-US" sz="1800" dirty="0" smtClean="0">
                          <a:solidFill>
                            <a:srgbClr val="FF0000"/>
                          </a:solidFill>
                        </a:rPr>
                        <a:t>つながり</a:t>
                      </a:r>
                      <a:r>
                        <a:rPr kumimoji="1" lang="ja-JP" altLang="en-US" sz="1800" dirty="0" smtClean="0"/>
                        <a:t>の創出</a:t>
                      </a:r>
                      <a:endParaRPr kumimoji="1" lang="ja-JP" altLang="en-US" sz="1800" dirty="0"/>
                    </a:p>
                  </a:txBody>
                  <a:tcPr anchor="ctr"/>
                </a:tc>
              </a:tr>
              <a:tr h="488413">
                <a:tc>
                  <a:txBody>
                    <a:bodyPr/>
                    <a:lstStyle/>
                    <a:p>
                      <a:pPr algn="l"/>
                      <a:r>
                        <a:rPr kumimoji="1" lang="ja-JP" altLang="en-US" sz="1800" dirty="0" smtClean="0">
                          <a:solidFill>
                            <a:schemeClr val="accent6"/>
                          </a:solidFill>
                        </a:rPr>
                        <a:t>にぎわいと活気</a:t>
                      </a:r>
                      <a:r>
                        <a:rPr kumimoji="1" lang="ja-JP" altLang="en-US" sz="1800" dirty="0" smtClean="0"/>
                        <a:t>の創出</a:t>
                      </a:r>
                      <a:endParaRPr kumimoji="1" lang="ja-JP" altLang="en-US" sz="1800" dirty="0"/>
                    </a:p>
                  </a:txBody>
                  <a:tcPr anchor="ctr"/>
                </a:tc>
              </a:tr>
              <a:tr h="488413">
                <a:tc>
                  <a:txBody>
                    <a:bodyPr/>
                    <a:lstStyle/>
                    <a:p>
                      <a:pPr algn="l"/>
                      <a:r>
                        <a:rPr kumimoji="1" lang="ja-JP" altLang="en-US" sz="1800" dirty="0" smtClean="0">
                          <a:solidFill>
                            <a:srgbClr val="92D050"/>
                          </a:solidFill>
                        </a:rPr>
                        <a:t>安全・安心</a:t>
                      </a:r>
                      <a:r>
                        <a:rPr kumimoji="1" lang="ja-JP" altLang="en-US" sz="1800" dirty="0" smtClean="0"/>
                        <a:t>のまちづくり</a:t>
                      </a:r>
                      <a:endParaRPr kumimoji="1" lang="ja-JP" altLang="en-US" sz="1800" dirty="0"/>
                    </a:p>
                  </a:txBody>
                  <a:tcPr anchor="ctr"/>
                </a:tc>
              </a:tr>
              <a:tr h="488413">
                <a:tc>
                  <a:txBody>
                    <a:bodyPr/>
                    <a:lstStyle/>
                    <a:p>
                      <a:pPr algn="l"/>
                      <a:r>
                        <a:rPr kumimoji="1" lang="ja-JP" altLang="en-US" sz="1800" dirty="0" smtClean="0"/>
                        <a:t>交通網整備による</a:t>
                      </a:r>
                      <a:r>
                        <a:rPr kumimoji="1" lang="ja-JP" altLang="en-US" sz="1800" dirty="0" smtClean="0">
                          <a:solidFill>
                            <a:srgbClr val="00B0F0"/>
                          </a:solidFill>
                        </a:rPr>
                        <a:t>利便性</a:t>
                      </a:r>
                      <a:r>
                        <a:rPr kumimoji="1" lang="ja-JP" altLang="en-US" sz="1800" dirty="0" smtClean="0"/>
                        <a:t>向上</a:t>
                      </a:r>
                      <a:endParaRPr kumimoji="1" lang="ja-JP" altLang="en-US" sz="1800" dirty="0"/>
                    </a:p>
                  </a:txBody>
                  <a:tcPr anchor="ctr"/>
                </a:tc>
              </a:tr>
              <a:tr h="488413">
                <a:tc>
                  <a:txBody>
                    <a:bodyPr/>
                    <a:lstStyle/>
                    <a:p>
                      <a:pPr algn="l"/>
                      <a:r>
                        <a:rPr kumimoji="1" lang="ja-JP" altLang="en-US" sz="1800" dirty="0" smtClean="0">
                          <a:solidFill>
                            <a:srgbClr val="0070C0"/>
                          </a:solidFill>
                        </a:rPr>
                        <a:t>自然環境</a:t>
                      </a:r>
                      <a:r>
                        <a:rPr kumimoji="1" lang="ja-JP" altLang="en-US" sz="1800" dirty="0" smtClean="0"/>
                        <a:t>保全と利用</a:t>
                      </a:r>
                      <a:endParaRPr kumimoji="1" lang="ja-JP" altLang="en-US" sz="1800" dirty="0"/>
                    </a:p>
                  </a:txBody>
                  <a:tcPr anchor="ctr"/>
                </a:tc>
              </a:tr>
              <a:tr h="427361">
                <a:tc>
                  <a:txBody>
                    <a:bodyPr/>
                    <a:lstStyle/>
                    <a:p>
                      <a:pPr algn="l"/>
                      <a:r>
                        <a:rPr kumimoji="1" lang="ja-JP" altLang="en-US" sz="1800" dirty="0" smtClean="0">
                          <a:solidFill>
                            <a:srgbClr val="7030A0"/>
                          </a:solidFill>
                        </a:rPr>
                        <a:t>郷土愛</a:t>
                      </a:r>
                      <a:r>
                        <a:rPr kumimoji="1" lang="ja-JP" altLang="en-US" sz="1800" dirty="0" smtClean="0"/>
                        <a:t>の醸成</a:t>
                      </a:r>
                      <a:endParaRPr kumimoji="1" lang="ja-JP" altLang="en-US" sz="1800" dirty="0"/>
                    </a:p>
                  </a:txBody>
                  <a:tcPr anchor="ctr"/>
                </a:tc>
              </a:tr>
            </a:tbl>
          </a:graphicData>
        </a:graphic>
      </p:graphicFrame>
      <p:sp>
        <p:nvSpPr>
          <p:cNvPr id="24" name="乗算記号 23"/>
          <p:cNvSpPr/>
          <p:nvPr/>
        </p:nvSpPr>
        <p:spPr>
          <a:xfrm>
            <a:off x="4654352" y="4832458"/>
            <a:ext cx="997768" cy="972806"/>
          </a:xfrm>
          <a:prstGeom prst="mathMultiply">
            <a:avLst>
              <a:gd name="adj1" fmla="val 9871"/>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6" name="グループ化 35"/>
          <p:cNvGrpSpPr/>
          <p:nvPr/>
        </p:nvGrpSpPr>
        <p:grpSpPr>
          <a:xfrm>
            <a:off x="3707904" y="3914344"/>
            <a:ext cx="987424" cy="2827023"/>
            <a:chOff x="3779912" y="3914344"/>
            <a:chExt cx="760190" cy="2827023"/>
          </a:xfrm>
        </p:grpSpPr>
        <p:sp>
          <p:nvSpPr>
            <p:cNvPr id="29" name="正方形/長方形 28"/>
            <p:cNvSpPr/>
            <p:nvPr/>
          </p:nvSpPr>
          <p:spPr>
            <a:xfrm>
              <a:off x="3779912" y="3914344"/>
              <a:ext cx="760190" cy="2827023"/>
            </a:xfrm>
            <a:prstGeom prst="rect">
              <a:avLst/>
            </a:prstGeom>
            <a:solidFill>
              <a:schemeClr val="bg1"/>
            </a:solidFill>
            <a:ln w="127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1" name="直線コネクタ 30"/>
            <p:cNvCxnSpPr/>
            <p:nvPr/>
          </p:nvCxnSpPr>
          <p:spPr>
            <a:xfrm>
              <a:off x="3779912" y="5337531"/>
              <a:ext cx="760190" cy="0"/>
            </a:xfrm>
            <a:prstGeom prst="line">
              <a:avLst/>
            </a:prstGeom>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線コネクタ 31"/>
            <p:cNvCxnSpPr/>
            <p:nvPr/>
          </p:nvCxnSpPr>
          <p:spPr>
            <a:xfrm>
              <a:off x="3779912" y="5805264"/>
              <a:ext cx="760190" cy="0"/>
            </a:xfrm>
            <a:prstGeom prst="line">
              <a:avLst/>
            </a:prstGeom>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直線コネクタ 32"/>
            <p:cNvCxnSpPr/>
            <p:nvPr/>
          </p:nvCxnSpPr>
          <p:spPr>
            <a:xfrm>
              <a:off x="3779912" y="4862506"/>
              <a:ext cx="760190" cy="0"/>
            </a:xfrm>
            <a:prstGeom prst="line">
              <a:avLst/>
            </a:prstGeom>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 name="直線コネクタ 33"/>
            <p:cNvCxnSpPr/>
            <p:nvPr/>
          </p:nvCxnSpPr>
          <p:spPr>
            <a:xfrm>
              <a:off x="3779912" y="4403450"/>
              <a:ext cx="760190" cy="0"/>
            </a:xfrm>
            <a:prstGeom prst="line">
              <a:avLst/>
            </a:prstGeom>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直線コネクタ 34"/>
            <p:cNvCxnSpPr/>
            <p:nvPr/>
          </p:nvCxnSpPr>
          <p:spPr>
            <a:xfrm>
              <a:off x="3779912" y="6284749"/>
              <a:ext cx="760190" cy="0"/>
            </a:xfrm>
            <a:prstGeom prst="line">
              <a:avLst/>
            </a:prstGeom>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37" name="コンテンツ プレースホルダー 36"/>
          <p:cNvPicPr>
            <a:picLocks noGrp="1" noChangeAspect="1"/>
          </p:cNvPicPr>
          <p:nvPr>
            <p:ph idx="1"/>
          </p:nvPr>
        </p:nvPicPr>
        <p:blipFill>
          <a:blip r:embed="rId4" cstate="print">
            <a:duotone>
              <a:schemeClr val="accent5">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3705665" y="3969950"/>
            <a:ext cx="650311" cy="395154"/>
          </a:xfrm>
        </p:spPr>
      </p:pic>
      <p:pic>
        <p:nvPicPr>
          <p:cNvPr id="39" name="コンテンツ プレースホルダー 36"/>
          <p:cNvPicPr>
            <a:picLocks noChangeAspect="1"/>
          </p:cNvPicPr>
          <p:nvPr/>
        </p:nvPicPr>
        <p:blipFill>
          <a:blip r:embed="rId4" cstate="print">
            <a:duotone>
              <a:schemeClr val="accent3">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3707904" y="4474006"/>
            <a:ext cx="650311" cy="395154"/>
          </a:xfrm>
          <a:prstGeom prst="rect">
            <a:avLst/>
          </a:prstGeom>
        </p:spPr>
      </p:pic>
      <p:pic>
        <p:nvPicPr>
          <p:cNvPr id="40" name="コンテンツ プレースホルダー 36"/>
          <p:cNvPicPr>
            <a:picLocks noChangeAspect="1"/>
          </p:cNvPicPr>
          <p:nvPr/>
        </p:nvPicPr>
        <p:blipFill>
          <a:blip r:embed="rId4" cstate="print">
            <a:duotone>
              <a:schemeClr val="accent2">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3707904" y="5877272"/>
            <a:ext cx="650311" cy="395154"/>
          </a:xfrm>
          <a:prstGeom prst="rect">
            <a:avLst/>
          </a:prstGeom>
        </p:spPr>
      </p:pic>
      <p:pic>
        <p:nvPicPr>
          <p:cNvPr id="43" name="コンテンツ プレースホルダー 36"/>
          <p:cNvPicPr>
            <a:picLocks noChangeAspect="1"/>
          </p:cNvPicPr>
          <p:nvPr/>
        </p:nvPicPr>
        <p:blipFill>
          <a:blip r:embed="rId4" cstate="print">
            <a:duotone>
              <a:schemeClr val="accent3">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3707904" y="5410110"/>
            <a:ext cx="650311" cy="395154"/>
          </a:xfrm>
          <a:prstGeom prst="rect">
            <a:avLst/>
          </a:prstGeom>
        </p:spPr>
      </p:pic>
      <p:pic>
        <p:nvPicPr>
          <p:cNvPr id="44" name="コンテンツ プレースホルダー 36"/>
          <p:cNvPicPr>
            <a:picLocks noChangeAspect="1"/>
          </p:cNvPicPr>
          <p:nvPr/>
        </p:nvPicPr>
        <p:blipFill>
          <a:blip r:embed="rId4" cstate="print">
            <a:duotone>
              <a:schemeClr val="accent5">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3705665" y="4906054"/>
            <a:ext cx="650311" cy="395154"/>
          </a:xfrm>
          <a:prstGeom prst="rect">
            <a:avLst/>
          </a:prstGeom>
        </p:spPr>
      </p:pic>
      <p:pic>
        <p:nvPicPr>
          <p:cNvPr id="45" name="コンテンツ プレースホルダー 36"/>
          <p:cNvPicPr>
            <a:picLocks noChangeAspect="1"/>
          </p:cNvPicPr>
          <p:nvPr/>
        </p:nvPicPr>
        <p:blipFill>
          <a:blip r:embed="rId4" cstate="print">
            <a:duotone>
              <a:schemeClr val="accent2">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4067944" y="4474006"/>
            <a:ext cx="650311" cy="395154"/>
          </a:xfrm>
          <a:prstGeom prst="rect">
            <a:avLst/>
          </a:prstGeom>
        </p:spPr>
      </p:pic>
      <p:pic>
        <p:nvPicPr>
          <p:cNvPr id="46" name="コンテンツ プレースホルダー 36"/>
          <p:cNvPicPr>
            <a:picLocks noChangeAspect="1"/>
          </p:cNvPicPr>
          <p:nvPr/>
        </p:nvPicPr>
        <p:blipFill>
          <a:blip r:embed="rId4" cstate="print">
            <a:duotone>
              <a:schemeClr val="accent2">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4065705" y="5877272"/>
            <a:ext cx="650311" cy="395154"/>
          </a:xfrm>
          <a:prstGeom prst="rect">
            <a:avLst/>
          </a:prstGeom>
        </p:spPr>
      </p:pic>
      <p:pic>
        <p:nvPicPr>
          <p:cNvPr id="47" name="コンテンツ プレースホルダー 36"/>
          <p:cNvPicPr>
            <a:picLocks noChangeAspect="1"/>
          </p:cNvPicPr>
          <p:nvPr/>
        </p:nvPicPr>
        <p:blipFill>
          <a:blip r:embed="rId4" cstate="print">
            <a:duotone>
              <a:schemeClr val="accent2">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4065705" y="6346214"/>
            <a:ext cx="650311" cy="395154"/>
          </a:xfrm>
          <a:prstGeom prst="rect">
            <a:avLst/>
          </a:prstGeom>
        </p:spPr>
      </p:pic>
      <p:pic>
        <p:nvPicPr>
          <p:cNvPr id="48" name="コンテンツ プレースホルダー 36"/>
          <p:cNvPicPr>
            <a:picLocks noChangeAspect="1"/>
          </p:cNvPicPr>
          <p:nvPr/>
        </p:nvPicPr>
        <p:blipFill>
          <a:blip r:embed="rId4" cstate="print">
            <a:duotone>
              <a:schemeClr val="accent3">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3705665" y="6346214"/>
            <a:ext cx="650311" cy="395154"/>
          </a:xfrm>
          <a:prstGeom prst="rect">
            <a:avLst/>
          </a:prstGeom>
        </p:spPr>
      </p:pic>
      <p:grpSp>
        <p:nvGrpSpPr>
          <p:cNvPr id="50" name="グループ化 49"/>
          <p:cNvGrpSpPr/>
          <p:nvPr/>
        </p:nvGrpSpPr>
        <p:grpSpPr>
          <a:xfrm>
            <a:off x="6460419" y="4963220"/>
            <a:ext cx="1135917" cy="1130076"/>
            <a:chOff x="3633582" y="3901243"/>
            <a:chExt cx="1583244" cy="1516917"/>
          </a:xfrm>
        </p:grpSpPr>
        <p:sp>
          <p:nvSpPr>
            <p:cNvPr id="51" name="円/楕円 50"/>
            <p:cNvSpPr/>
            <p:nvPr/>
          </p:nvSpPr>
          <p:spPr>
            <a:xfrm>
              <a:off x="3633582" y="3901243"/>
              <a:ext cx="1583244" cy="1516917"/>
            </a:xfrm>
            <a:prstGeom prst="ellipse">
              <a:avLst/>
            </a:prstGeom>
            <a:solidFill>
              <a:srgbClr val="FF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p>
          </p:txBody>
        </p:sp>
        <p:sp>
          <p:nvSpPr>
            <p:cNvPr id="52" name="テキスト ボックス 51"/>
            <p:cNvSpPr txBox="1"/>
            <p:nvPr/>
          </p:nvSpPr>
          <p:spPr>
            <a:xfrm>
              <a:off x="3737969" y="4149080"/>
              <a:ext cx="1344756" cy="707886"/>
            </a:xfrm>
            <a:prstGeom prst="rect">
              <a:avLst/>
            </a:prstGeom>
            <a:noFill/>
          </p:spPr>
          <p:txBody>
            <a:bodyPr wrap="square" rtlCol="0">
              <a:spAutoFit/>
            </a:bodyPr>
            <a:lstStyle/>
            <a:p>
              <a:pPr algn="ctr"/>
              <a:r>
                <a:rPr kumimoji="1" lang="ja-JP" altLang="en-US" sz="2000" dirty="0" smtClean="0">
                  <a:solidFill>
                    <a:schemeClr val="bg1"/>
                  </a:solidFill>
                </a:rPr>
                <a:t>中心</a:t>
              </a:r>
              <a:endParaRPr kumimoji="1" lang="en-US" altLang="ja-JP" sz="2000" dirty="0" smtClean="0">
                <a:solidFill>
                  <a:schemeClr val="bg1"/>
                </a:solidFill>
              </a:endParaRPr>
            </a:p>
            <a:p>
              <a:pPr algn="ctr"/>
              <a:r>
                <a:rPr kumimoji="1" lang="ja-JP" altLang="en-US" sz="2000" dirty="0" smtClean="0">
                  <a:solidFill>
                    <a:schemeClr val="bg1"/>
                  </a:solidFill>
                </a:rPr>
                <a:t>市街地</a:t>
              </a:r>
              <a:endParaRPr kumimoji="1" lang="en-US" altLang="ja-JP" sz="2000" dirty="0" smtClean="0">
                <a:solidFill>
                  <a:schemeClr val="bg1"/>
                </a:solidFill>
              </a:endParaRPr>
            </a:p>
          </p:txBody>
        </p:sp>
      </p:grpSp>
      <p:sp>
        <p:nvSpPr>
          <p:cNvPr id="49" name="テキスト ボックス 48"/>
          <p:cNvSpPr txBox="1"/>
          <p:nvPr/>
        </p:nvSpPr>
        <p:spPr>
          <a:xfrm>
            <a:off x="6582342" y="4509120"/>
            <a:ext cx="2238130" cy="646331"/>
          </a:xfrm>
          <a:prstGeom prst="rect">
            <a:avLst/>
          </a:prstGeom>
          <a:noFill/>
        </p:spPr>
        <p:txBody>
          <a:bodyPr wrap="square" rtlCol="0">
            <a:spAutoFit/>
          </a:bodyPr>
          <a:lstStyle/>
          <a:p>
            <a:r>
              <a:rPr kumimoji="1" lang="ja-JP" altLang="en-US" dirty="0" smtClean="0">
                <a:latin typeface="HGｺﾞｼｯｸE" panose="020B0909000000000000" pitchFamily="49" charset="-128"/>
                <a:ea typeface="HGｺﾞｼｯｸE" panose="020B0909000000000000" pitchFamily="49" charset="-128"/>
              </a:rPr>
              <a:t>にぎわい・活気が</a:t>
            </a:r>
            <a:endParaRPr kumimoji="1" lang="en-US" altLang="ja-JP" dirty="0" smtClean="0">
              <a:latin typeface="HGｺﾞｼｯｸE" panose="020B0909000000000000" pitchFamily="49" charset="-128"/>
              <a:ea typeface="HGｺﾞｼｯｸE" panose="020B0909000000000000" pitchFamily="49" charset="-128"/>
            </a:endParaRPr>
          </a:p>
          <a:p>
            <a:r>
              <a:rPr kumimoji="1" lang="ja-JP" altLang="en-US" dirty="0" smtClean="0">
                <a:latin typeface="HGｺﾞｼｯｸE" panose="020B0909000000000000" pitchFamily="49" charset="-128"/>
                <a:ea typeface="HGｺﾞｼｯｸE" panose="020B0909000000000000" pitchFamily="49" charset="-128"/>
              </a:rPr>
              <a:t>あふれる地区</a:t>
            </a:r>
            <a:endParaRPr kumimoji="1" lang="ja-JP" altLang="en-US" dirty="0">
              <a:latin typeface="HGｺﾞｼｯｸE" panose="020B0909000000000000" pitchFamily="49" charset="-128"/>
              <a:ea typeface="HGｺﾞｼｯｸE" panose="020B0909000000000000" pitchFamily="49" charset="-128"/>
            </a:endParaRPr>
          </a:p>
        </p:txBody>
      </p:sp>
      <p:sp>
        <p:nvSpPr>
          <p:cNvPr id="2" name="スライド番号プレースホルダー 1"/>
          <p:cNvSpPr>
            <a:spLocks noGrp="1"/>
          </p:cNvSpPr>
          <p:nvPr>
            <p:ph type="sldNum" sz="quarter" idx="12"/>
          </p:nvPr>
        </p:nvSpPr>
        <p:spPr/>
        <p:txBody>
          <a:bodyPr/>
          <a:lstStyle/>
          <a:p>
            <a:fld id="{82F50B77-D61C-4CB8-9631-C68539A3EE92}" type="slidenum">
              <a:rPr kumimoji="1" lang="ja-JP" altLang="en-US" smtClean="0"/>
              <a:pPr/>
              <a:t>33</a:t>
            </a:fld>
            <a:endParaRPr kumimoji="1" lang="ja-JP" altLang="en-US"/>
          </a:p>
        </p:txBody>
      </p:sp>
      <p:grpSp>
        <p:nvGrpSpPr>
          <p:cNvPr id="53" name="グループ化 52"/>
          <p:cNvGrpSpPr/>
          <p:nvPr/>
        </p:nvGrpSpPr>
        <p:grpSpPr>
          <a:xfrm>
            <a:off x="323528" y="1052736"/>
            <a:ext cx="2520280" cy="2304256"/>
            <a:chOff x="536926" y="1052736"/>
            <a:chExt cx="2864643" cy="2304256"/>
          </a:xfrm>
        </p:grpSpPr>
        <p:sp>
          <p:nvSpPr>
            <p:cNvPr id="54" name="角丸四角形 53"/>
            <p:cNvSpPr/>
            <p:nvPr/>
          </p:nvSpPr>
          <p:spPr>
            <a:xfrm>
              <a:off x="536926" y="1268760"/>
              <a:ext cx="2864643" cy="2088232"/>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endParaRPr kumimoji="1" lang="ja-JP" altLang="en-US" sz="2000" dirty="0"/>
            </a:p>
          </p:txBody>
        </p:sp>
        <p:sp>
          <p:nvSpPr>
            <p:cNvPr id="55" name="正方形/長方形 54"/>
            <p:cNvSpPr/>
            <p:nvPr/>
          </p:nvSpPr>
          <p:spPr>
            <a:xfrm>
              <a:off x="859673" y="1052736"/>
              <a:ext cx="2200160" cy="36004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ja-JP" altLang="en-US" dirty="0" smtClean="0"/>
                <a:t>モール</a:t>
              </a:r>
              <a:r>
                <a:rPr lang="en-US" altLang="ja-JP" dirty="0" smtClean="0"/>
                <a:t>505</a:t>
              </a:r>
              <a:r>
                <a:rPr lang="ja-JP" altLang="en-US" dirty="0" smtClean="0"/>
                <a:t>の改装</a:t>
              </a:r>
              <a:endParaRPr kumimoji="1" lang="ja-JP" altLang="en-US" dirty="0"/>
            </a:p>
          </p:txBody>
        </p:sp>
      </p:grpSp>
      <p:pic>
        <p:nvPicPr>
          <p:cNvPr id="56" name="図 55" descr="H:\マスプラ\パース\JPEG\モール505.png"/>
          <p:cNvPicPr/>
          <p:nvPr/>
        </p:nvPicPr>
        <p:blipFill rotWithShape="1">
          <a:blip r:embed="rId6" cstate="print">
            <a:extLst>
              <a:ext uri="{28A0092B-C50C-407E-A947-70E740481C1C}">
                <a14:useLocalDpi xmlns:a14="http://schemas.microsoft.com/office/drawing/2010/main" val="0"/>
              </a:ext>
            </a:extLst>
          </a:blip>
          <a:srcRect l="3180" t="16614" r="18728" b="9404"/>
          <a:stretch/>
        </p:blipFill>
        <p:spPr bwMode="auto">
          <a:xfrm>
            <a:off x="755575" y="1576736"/>
            <a:ext cx="1682314" cy="1564232"/>
          </a:xfrm>
          <a:prstGeom prst="rect">
            <a:avLst/>
          </a:prstGeom>
          <a:noFill/>
          <a:ln>
            <a:noFill/>
          </a:ln>
          <a:extLst>
            <a:ext uri="{53640926-AAD7-44D8-BBD7-CCE9431645EC}">
              <a14:shadowObscured xmlns:a14="http://schemas.microsoft.com/office/drawing/2010/main"/>
            </a:ext>
          </a:extLst>
        </p:spPr>
      </p:pic>
      <p:grpSp>
        <p:nvGrpSpPr>
          <p:cNvPr id="23" name="グループ化 22"/>
          <p:cNvGrpSpPr/>
          <p:nvPr/>
        </p:nvGrpSpPr>
        <p:grpSpPr>
          <a:xfrm>
            <a:off x="3131841" y="1052736"/>
            <a:ext cx="2664295" cy="2304256"/>
            <a:chOff x="3347864" y="1052736"/>
            <a:chExt cx="3358381" cy="2304256"/>
          </a:xfrm>
        </p:grpSpPr>
        <p:sp>
          <p:nvSpPr>
            <p:cNvPr id="57" name="角丸四角形 56"/>
            <p:cNvSpPr/>
            <p:nvPr/>
          </p:nvSpPr>
          <p:spPr>
            <a:xfrm>
              <a:off x="3347864" y="1268760"/>
              <a:ext cx="3358381" cy="2088232"/>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endParaRPr kumimoji="1" lang="ja-JP" altLang="en-US" sz="2000" dirty="0"/>
            </a:p>
          </p:txBody>
        </p:sp>
        <p:sp>
          <p:nvSpPr>
            <p:cNvPr id="58" name="正方形/長方形 57"/>
            <p:cNvSpPr/>
            <p:nvPr/>
          </p:nvSpPr>
          <p:spPr>
            <a:xfrm>
              <a:off x="3779911" y="1052736"/>
              <a:ext cx="2368692" cy="36004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ja-JP" altLang="en-US" dirty="0" smtClean="0"/>
                <a:t>土浦ファクトリー</a:t>
              </a:r>
              <a:endParaRPr kumimoji="1" lang="ja-JP" altLang="en-US" dirty="0"/>
            </a:p>
          </p:txBody>
        </p:sp>
      </p:grpSp>
      <p:pic>
        <p:nvPicPr>
          <p:cNvPr id="60" name="図 59" descr="ファクトリー背景案2.jp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479085" y="1585387"/>
            <a:ext cx="2029019" cy="1555581"/>
          </a:xfrm>
          <a:prstGeom prst="rect">
            <a:avLst/>
          </a:prstGeom>
        </p:spPr>
      </p:pic>
      <p:grpSp>
        <p:nvGrpSpPr>
          <p:cNvPr id="62" name="グループ化 61"/>
          <p:cNvGrpSpPr/>
          <p:nvPr/>
        </p:nvGrpSpPr>
        <p:grpSpPr>
          <a:xfrm>
            <a:off x="6084169" y="1052736"/>
            <a:ext cx="2664295" cy="2304256"/>
            <a:chOff x="3347864" y="1052736"/>
            <a:chExt cx="3358381" cy="2304256"/>
          </a:xfrm>
        </p:grpSpPr>
        <p:sp>
          <p:nvSpPr>
            <p:cNvPr id="63" name="角丸四角形 62"/>
            <p:cNvSpPr/>
            <p:nvPr/>
          </p:nvSpPr>
          <p:spPr>
            <a:xfrm>
              <a:off x="3347864" y="1268760"/>
              <a:ext cx="3358381" cy="2088232"/>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endParaRPr kumimoji="1" lang="ja-JP" altLang="en-US" sz="2000" dirty="0"/>
            </a:p>
          </p:txBody>
        </p:sp>
        <p:sp>
          <p:nvSpPr>
            <p:cNvPr id="64" name="正方形/長方形 63"/>
            <p:cNvSpPr/>
            <p:nvPr/>
          </p:nvSpPr>
          <p:spPr>
            <a:xfrm>
              <a:off x="3779911" y="1052736"/>
              <a:ext cx="2368692" cy="36004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kumimoji="1" lang="ja-JP" altLang="en-US" dirty="0" smtClean="0"/>
                <a:t>霞ヶ浦の観光</a:t>
              </a:r>
              <a:endParaRPr kumimoji="1" lang="ja-JP" altLang="en-US" dirty="0"/>
            </a:p>
          </p:txBody>
        </p:sp>
      </p:grpSp>
      <p:pic>
        <p:nvPicPr>
          <p:cNvPr id="67" name="図 66"/>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426923" y="1585387"/>
            <a:ext cx="1962023" cy="1555581"/>
          </a:xfrm>
          <a:prstGeom prst="rect">
            <a:avLst/>
          </a:prstGeom>
          <a:noFill/>
          <a:ln>
            <a:noFill/>
          </a:ln>
        </p:spPr>
      </p:pic>
      <p:pic>
        <p:nvPicPr>
          <p:cNvPr id="66" name="図 65"/>
          <p:cNvPicPr>
            <a:picLocks noChangeAspect="1"/>
          </p:cNvPicPr>
          <p:nvPr/>
        </p:nvPicPr>
        <p:blipFill>
          <a:blip r:embed="rId9">
            <a:extLst>
              <a:ext uri="{BEBA8EAE-BF5A-486C-A8C5-ECC9F3942E4B}">
                <a14:imgProps xmlns:a14="http://schemas.microsoft.com/office/drawing/2010/main">
                  <a14:imgLayer r:embed="rId10">
                    <a14:imgEffect>
                      <a14:brightnessContrast contrast="20000"/>
                    </a14:imgEffect>
                  </a14:imgLayer>
                </a14:imgProps>
              </a:ext>
              <a:ext uri="{28A0092B-C50C-407E-A947-70E740481C1C}">
                <a14:useLocalDpi xmlns:a14="http://schemas.microsoft.com/office/drawing/2010/main"/>
              </a:ext>
            </a:extLst>
          </a:blip>
          <a:stretch>
            <a:fillRect/>
          </a:stretch>
        </p:blipFill>
        <p:spPr>
          <a:xfrm>
            <a:off x="6279573" y="2492896"/>
            <a:ext cx="936104" cy="936104"/>
          </a:xfrm>
          <a:prstGeom prst="rect">
            <a:avLst/>
          </a:prstGeom>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2308821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56"/>
                                        </p:tgtEl>
                                        <p:attrNameLst>
                                          <p:attrName>style.visibility</p:attrName>
                                        </p:attrNameLst>
                                      </p:cBhvr>
                                      <p:to>
                                        <p:strVal val="visible"/>
                                      </p:to>
                                    </p:set>
                                    <p:animEffect transition="in" filter="fade">
                                      <p:cBhvr>
                                        <p:cTn id="9" dur="500"/>
                                        <p:tgtEl>
                                          <p:spTgt spid="56"/>
                                        </p:tgtEl>
                                      </p:cBhvr>
                                    </p:animEffect>
                                  </p:childTnLst>
                                </p:cTn>
                              </p:par>
                              <p:par>
                                <p:cTn id="10" presetID="1" presetClass="entr" presetSubtype="0"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childTnLst>
                                </p:cTn>
                              </p:par>
                              <p:par>
                                <p:cTn id="12" presetID="10" presetClass="entr" presetSubtype="0" fill="hold" nodeType="withEffect">
                                  <p:stCondLst>
                                    <p:cond delay="0"/>
                                  </p:stCondLst>
                                  <p:childTnLst>
                                    <p:set>
                                      <p:cBhvr>
                                        <p:cTn id="13" dur="1" fill="hold">
                                          <p:stCondLst>
                                            <p:cond delay="0"/>
                                          </p:stCondLst>
                                        </p:cTn>
                                        <p:tgtEl>
                                          <p:spTgt spid="60"/>
                                        </p:tgtEl>
                                        <p:attrNameLst>
                                          <p:attrName>style.visibility</p:attrName>
                                        </p:attrNameLst>
                                      </p:cBhvr>
                                      <p:to>
                                        <p:strVal val="visible"/>
                                      </p:to>
                                    </p:set>
                                    <p:animEffect transition="in" filter="fade">
                                      <p:cBhvr>
                                        <p:cTn id="14" dur="500"/>
                                        <p:tgtEl>
                                          <p:spTgt spid="60"/>
                                        </p:tgtEl>
                                      </p:cBhvr>
                                    </p:animEffect>
                                  </p:childTnLst>
                                </p:cTn>
                              </p:par>
                              <p:par>
                                <p:cTn id="15" presetID="1" presetClass="entr" presetSubtype="0" fill="hold" nodeType="withEffect">
                                  <p:stCondLst>
                                    <p:cond delay="0"/>
                                  </p:stCondLst>
                                  <p:childTnLst>
                                    <p:set>
                                      <p:cBhvr>
                                        <p:cTn id="16" dur="1" fill="hold">
                                          <p:stCondLst>
                                            <p:cond delay="0"/>
                                          </p:stCondLst>
                                        </p:cTn>
                                        <p:tgtEl>
                                          <p:spTgt spid="62"/>
                                        </p:tgtEl>
                                        <p:attrNameLst>
                                          <p:attrName>style.visibility</p:attrName>
                                        </p:attrNameLst>
                                      </p:cBhvr>
                                      <p:to>
                                        <p:strVal val="visible"/>
                                      </p:to>
                                    </p:set>
                                  </p:childTnLst>
                                </p:cTn>
                              </p:par>
                              <p:par>
                                <p:cTn id="17" presetID="10" presetClass="entr" presetSubtype="0" fill="hold" nodeType="with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500"/>
                                        <p:tgtEl>
                                          <p:spTgt spid="67"/>
                                        </p:tgtEl>
                                      </p:cBhvr>
                                    </p:animEffect>
                                  </p:childTnLst>
                                </p:cTn>
                              </p:par>
                              <p:par>
                                <p:cTn id="20" presetID="10" presetClass="entr" presetSubtype="0" fill="hold" nodeType="withEffect">
                                  <p:stCondLst>
                                    <p:cond delay="0"/>
                                  </p:stCondLst>
                                  <p:childTnLst>
                                    <p:set>
                                      <p:cBhvr>
                                        <p:cTn id="21" dur="1" fill="hold">
                                          <p:stCondLst>
                                            <p:cond delay="0"/>
                                          </p:stCondLst>
                                        </p:cTn>
                                        <p:tgtEl>
                                          <p:spTgt spid="66"/>
                                        </p:tgtEl>
                                        <p:attrNameLst>
                                          <p:attrName>style.visibility</p:attrName>
                                        </p:attrNameLst>
                                      </p:cBhvr>
                                      <p:to>
                                        <p:strVal val="visible"/>
                                      </p:to>
                                    </p:set>
                                    <p:animEffect transition="in" filter="fade">
                                      <p:cBhvr>
                                        <p:cTn id="22" dur="500"/>
                                        <p:tgtEl>
                                          <p:spTgt spid="6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500"/>
                                        <p:tgtEl>
                                          <p:spTgt spid="45"/>
                                        </p:tgtEl>
                                      </p:cBhvr>
                                    </p:animEffect>
                                  </p:childTnLst>
                                </p:cTn>
                              </p:par>
                              <p:par>
                                <p:cTn id="28" presetID="10" presetClass="entr" presetSubtype="0" fill="hold" nodeType="with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childTnLst>
                                </p:cTn>
                              </p:par>
                              <p:par>
                                <p:cTn id="31" presetID="10" presetClass="entr" presetSubtype="0" fill="hold" nodeType="with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fade">
                                      <p:cBhvr>
                                        <p:cTn id="33" dur="500"/>
                                        <p:tgtEl>
                                          <p:spTgt spid="46"/>
                                        </p:tgtEl>
                                      </p:cBhvr>
                                    </p:animEffect>
                                  </p:childTnLst>
                                </p:cTn>
                              </p:par>
                              <p:par>
                                <p:cTn id="34" presetID="10" presetClass="entr" presetSubtype="0" fill="hold" nodeType="with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fade">
                                      <p:cBhvr>
                                        <p:cTn id="36" dur="500"/>
                                        <p:tgtEl>
                                          <p:spTgt spid="47"/>
                                        </p:tgtEl>
                                      </p:cBhvr>
                                    </p:animEffect>
                                  </p:childTnLst>
                                </p:cTn>
                              </p:par>
                              <p:par>
                                <p:cTn id="37" presetID="26" presetClass="emph" presetSubtype="0" fill="hold" nodeType="withEffect">
                                  <p:stCondLst>
                                    <p:cond delay="0"/>
                                  </p:stCondLst>
                                  <p:childTnLst>
                                    <p:animEffect transition="out" filter="fade">
                                      <p:cBhvr>
                                        <p:cTn id="38" dur="500" tmFilter="0, 0; .2, .5; .8, .5; 1, 0"/>
                                        <p:tgtEl>
                                          <p:spTgt spid="45"/>
                                        </p:tgtEl>
                                      </p:cBhvr>
                                    </p:animEffect>
                                    <p:animScale>
                                      <p:cBhvr>
                                        <p:cTn id="39" dur="250" autoRev="1" fill="hold"/>
                                        <p:tgtEl>
                                          <p:spTgt spid="45"/>
                                        </p:tgtEl>
                                      </p:cBhvr>
                                      <p:by x="105000" y="105000"/>
                                    </p:animScale>
                                  </p:childTnLst>
                                </p:cTn>
                              </p:par>
                              <p:par>
                                <p:cTn id="40" presetID="26" presetClass="emph" presetSubtype="0" fill="hold" nodeType="withEffect">
                                  <p:stCondLst>
                                    <p:cond delay="0"/>
                                  </p:stCondLst>
                                  <p:childTnLst>
                                    <p:animEffect transition="out" filter="fade">
                                      <p:cBhvr>
                                        <p:cTn id="41" dur="500" tmFilter="0, 0; .2, .5; .8, .5; 1, 0"/>
                                        <p:tgtEl>
                                          <p:spTgt spid="40"/>
                                        </p:tgtEl>
                                      </p:cBhvr>
                                    </p:animEffect>
                                    <p:animScale>
                                      <p:cBhvr>
                                        <p:cTn id="42" dur="250" autoRev="1" fill="hold"/>
                                        <p:tgtEl>
                                          <p:spTgt spid="40"/>
                                        </p:tgtEl>
                                      </p:cBhvr>
                                      <p:by x="105000" y="105000"/>
                                    </p:animScale>
                                  </p:childTnLst>
                                </p:cTn>
                              </p:par>
                              <p:par>
                                <p:cTn id="43" presetID="26" presetClass="emph" presetSubtype="0" fill="hold" nodeType="withEffect">
                                  <p:stCondLst>
                                    <p:cond delay="0"/>
                                  </p:stCondLst>
                                  <p:childTnLst>
                                    <p:animEffect transition="out" filter="fade">
                                      <p:cBhvr>
                                        <p:cTn id="44" dur="500" tmFilter="0, 0; .2, .5; .8, .5; 1, 0"/>
                                        <p:tgtEl>
                                          <p:spTgt spid="46"/>
                                        </p:tgtEl>
                                      </p:cBhvr>
                                    </p:animEffect>
                                    <p:animScale>
                                      <p:cBhvr>
                                        <p:cTn id="45" dur="250" autoRev="1" fill="hold"/>
                                        <p:tgtEl>
                                          <p:spTgt spid="46"/>
                                        </p:tgtEl>
                                      </p:cBhvr>
                                      <p:by x="105000" y="105000"/>
                                    </p:animScale>
                                  </p:childTnLst>
                                </p:cTn>
                              </p:par>
                              <p:par>
                                <p:cTn id="46" presetID="26" presetClass="emph" presetSubtype="0" fill="hold" nodeType="withEffect">
                                  <p:stCondLst>
                                    <p:cond delay="0"/>
                                  </p:stCondLst>
                                  <p:childTnLst>
                                    <p:animEffect transition="out" filter="fade">
                                      <p:cBhvr>
                                        <p:cTn id="47" dur="500" tmFilter="0, 0; .2, .5; .8, .5; 1, 0"/>
                                        <p:tgtEl>
                                          <p:spTgt spid="47"/>
                                        </p:tgtEl>
                                      </p:cBhvr>
                                    </p:animEffect>
                                    <p:animScale>
                                      <p:cBhvr>
                                        <p:cTn id="48" dur="250" autoRev="1" fill="hold"/>
                                        <p:tgtEl>
                                          <p:spTgt spid="4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グループ化 27"/>
          <p:cNvGrpSpPr/>
          <p:nvPr/>
        </p:nvGrpSpPr>
        <p:grpSpPr>
          <a:xfrm>
            <a:off x="5405064" y="3573016"/>
            <a:ext cx="3487416" cy="3145094"/>
            <a:chOff x="5199384" y="3573016"/>
            <a:chExt cx="3487416" cy="3145094"/>
          </a:xfrm>
        </p:grpSpPr>
        <p:sp>
          <p:nvSpPr>
            <p:cNvPr id="26" name="正方形/長方形 25"/>
            <p:cNvSpPr/>
            <p:nvPr/>
          </p:nvSpPr>
          <p:spPr>
            <a:xfrm>
              <a:off x="5364088" y="3914344"/>
              <a:ext cx="3322712" cy="2803766"/>
            </a:xfrm>
            <a:prstGeom prst="rect">
              <a:avLst/>
            </a:prstGeom>
            <a:solidFill>
              <a:srgbClr val="FFFFCC"/>
            </a:solidFill>
            <a:ln w="127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角丸四角形 24"/>
            <p:cNvSpPr/>
            <p:nvPr/>
          </p:nvSpPr>
          <p:spPr>
            <a:xfrm>
              <a:off x="5199384" y="3573016"/>
              <a:ext cx="1820888" cy="364826"/>
            </a:xfrm>
            <a:prstGeom prst="roundRect">
              <a:avLst/>
            </a:prstGeom>
            <a:solidFill>
              <a:srgbClr val="FFFFCC"/>
            </a:solidFill>
            <a:ln w="12700">
              <a:solidFill>
                <a:schemeClr val="accent6">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000" dirty="0"/>
                <a:t>地区</a:t>
              </a:r>
              <a:r>
                <a:rPr kumimoji="1" lang="ja-JP" altLang="en-US" sz="2000" dirty="0" smtClean="0"/>
                <a:t>別構想</a:t>
              </a:r>
              <a:endParaRPr kumimoji="1" lang="ja-JP" altLang="en-US" sz="2000" dirty="0"/>
            </a:p>
          </p:txBody>
        </p:sp>
        <p:sp>
          <p:nvSpPr>
            <p:cNvPr id="27" name="角丸四角形 26"/>
            <p:cNvSpPr/>
            <p:nvPr/>
          </p:nvSpPr>
          <p:spPr>
            <a:xfrm>
              <a:off x="5724128" y="4157142"/>
              <a:ext cx="2592288" cy="231817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タイトル 2"/>
          <p:cNvSpPr>
            <a:spLocks noGrp="1"/>
          </p:cNvSpPr>
          <p:nvPr>
            <p:ph type="title"/>
          </p:nvPr>
        </p:nvSpPr>
        <p:spPr/>
        <p:txBody>
          <a:bodyPr/>
          <a:lstStyle/>
          <a:p>
            <a:r>
              <a:rPr lang="ja-JP" altLang="en-US" dirty="0" smtClean="0"/>
              <a:t>まとめ　</a:t>
            </a:r>
            <a:r>
              <a:rPr lang="en-US" altLang="ja-JP" dirty="0" smtClean="0"/>
              <a:t>-</a:t>
            </a:r>
            <a:r>
              <a:rPr lang="ja-JP" altLang="en-US" dirty="0" smtClean="0"/>
              <a:t>荒川沖</a:t>
            </a:r>
            <a:endParaRPr kumimoji="1" lang="ja-JP" altLang="en-US" dirty="0"/>
          </a:p>
        </p:txBody>
      </p:sp>
      <p:pic>
        <p:nvPicPr>
          <p:cNvPr id="4" name="コンテンツ プレースホルダー 9"/>
          <p:cNvPicPr>
            <a:picLocks noChangeAspect="1"/>
          </p:cNvPicPr>
          <p:nvPr/>
        </p:nvPicPr>
        <p:blipFill>
          <a:blip r:embed="rId2">
            <a:duotone>
              <a:prstClr val="black"/>
              <a:schemeClr val="accent3">
                <a:tint val="45000"/>
                <a:satMod val="400000"/>
              </a:schemeClr>
            </a:duotone>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5292080" y="4005064"/>
            <a:ext cx="3960440" cy="2547630"/>
          </a:xfrm>
          <a:prstGeom prst="rect">
            <a:avLst/>
          </a:prstGeom>
        </p:spPr>
      </p:pic>
      <p:grpSp>
        <p:nvGrpSpPr>
          <p:cNvPr id="5" name="グループ化 4"/>
          <p:cNvGrpSpPr/>
          <p:nvPr/>
        </p:nvGrpSpPr>
        <p:grpSpPr>
          <a:xfrm>
            <a:off x="179512" y="3568230"/>
            <a:ext cx="3528391" cy="3173137"/>
            <a:chOff x="176032" y="2720398"/>
            <a:chExt cx="3603880" cy="3855735"/>
          </a:xfrm>
        </p:grpSpPr>
        <p:grpSp>
          <p:nvGrpSpPr>
            <p:cNvPr id="6" name="グループ化 5"/>
            <p:cNvGrpSpPr/>
            <p:nvPr/>
          </p:nvGrpSpPr>
          <p:grpSpPr>
            <a:xfrm>
              <a:off x="323528" y="3140967"/>
              <a:ext cx="3456384" cy="3435166"/>
              <a:chOff x="323528" y="3140967"/>
              <a:chExt cx="3456384" cy="3435166"/>
            </a:xfrm>
          </p:grpSpPr>
          <p:grpSp>
            <p:nvGrpSpPr>
              <p:cNvPr id="8" name="グループ化 7"/>
              <p:cNvGrpSpPr/>
              <p:nvPr/>
            </p:nvGrpSpPr>
            <p:grpSpPr>
              <a:xfrm>
                <a:off x="323528" y="3140967"/>
                <a:ext cx="3456384" cy="3435166"/>
                <a:chOff x="179512" y="3212975"/>
                <a:chExt cx="3456384" cy="3435166"/>
              </a:xfrm>
              <a:solidFill>
                <a:srgbClr val="FFFFCC"/>
              </a:solidFill>
            </p:grpSpPr>
            <p:sp>
              <p:nvSpPr>
                <p:cNvPr id="16" name="正方形/長方形 15"/>
                <p:cNvSpPr/>
                <p:nvPr/>
              </p:nvSpPr>
              <p:spPr>
                <a:xfrm>
                  <a:off x="179512" y="3212975"/>
                  <a:ext cx="3456384" cy="3435166"/>
                </a:xfrm>
                <a:prstGeom prst="rect">
                  <a:avLst/>
                </a:prstGeom>
                <a:grpFill/>
                <a:ln w="127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7" name="直線コネクタ 16"/>
                <p:cNvCxnSpPr/>
                <p:nvPr/>
              </p:nvCxnSpPr>
              <p:spPr>
                <a:xfrm>
                  <a:off x="179512" y="3807296"/>
                  <a:ext cx="3456384" cy="0"/>
                </a:xfrm>
                <a:prstGeom prst="line">
                  <a:avLst/>
                </a:prstGeom>
                <a:grpFill/>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線コネクタ 17"/>
                <p:cNvCxnSpPr/>
                <p:nvPr/>
              </p:nvCxnSpPr>
              <p:spPr>
                <a:xfrm>
                  <a:off x="179512" y="4365104"/>
                  <a:ext cx="3456384" cy="0"/>
                </a:xfrm>
                <a:prstGeom prst="line">
                  <a:avLst/>
                </a:prstGeom>
                <a:grpFill/>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線コネクタ 18"/>
                <p:cNvCxnSpPr/>
                <p:nvPr/>
              </p:nvCxnSpPr>
              <p:spPr>
                <a:xfrm>
                  <a:off x="179512" y="4941168"/>
                  <a:ext cx="3456384" cy="0"/>
                </a:xfrm>
                <a:prstGeom prst="line">
                  <a:avLst/>
                </a:prstGeom>
                <a:grpFill/>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線コネクタ 19"/>
                <p:cNvCxnSpPr/>
                <p:nvPr/>
              </p:nvCxnSpPr>
              <p:spPr>
                <a:xfrm>
                  <a:off x="179512" y="5517232"/>
                  <a:ext cx="3456384" cy="0"/>
                </a:xfrm>
                <a:prstGeom prst="line">
                  <a:avLst/>
                </a:prstGeom>
                <a:grpFill/>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線コネクタ 20"/>
                <p:cNvCxnSpPr/>
                <p:nvPr/>
              </p:nvCxnSpPr>
              <p:spPr>
                <a:xfrm>
                  <a:off x="179512" y="6093296"/>
                  <a:ext cx="3456384" cy="0"/>
                </a:xfrm>
                <a:prstGeom prst="line">
                  <a:avLst/>
                </a:prstGeom>
                <a:grpFill/>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 name="グループ化 8"/>
              <p:cNvGrpSpPr/>
              <p:nvPr/>
            </p:nvGrpSpPr>
            <p:grpSpPr>
              <a:xfrm>
                <a:off x="467544" y="3212976"/>
                <a:ext cx="3168352" cy="3334897"/>
                <a:chOff x="467544" y="3212976"/>
                <a:chExt cx="3168352" cy="3334897"/>
              </a:xfrm>
            </p:grpSpPr>
            <p:sp>
              <p:nvSpPr>
                <p:cNvPr id="10" name="角丸四角形 9"/>
                <p:cNvSpPr/>
                <p:nvPr/>
              </p:nvSpPr>
              <p:spPr>
                <a:xfrm>
                  <a:off x="467544" y="3212976"/>
                  <a:ext cx="3168352" cy="467543"/>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角丸四角形 10"/>
                <p:cNvSpPr/>
                <p:nvPr/>
              </p:nvSpPr>
              <p:spPr>
                <a:xfrm>
                  <a:off x="467544" y="4365104"/>
                  <a:ext cx="3168352" cy="467543"/>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角丸四角形 11"/>
                <p:cNvSpPr/>
                <p:nvPr/>
              </p:nvSpPr>
              <p:spPr>
                <a:xfrm>
                  <a:off x="467544" y="4941168"/>
                  <a:ext cx="3168352" cy="467543"/>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角丸四角形 12"/>
                <p:cNvSpPr/>
                <p:nvPr/>
              </p:nvSpPr>
              <p:spPr>
                <a:xfrm>
                  <a:off x="467544" y="5517232"/>
                  <a:ext cx="3168352" cy="467543"/>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角丸四角形 13"/>
                <p:cNvSpPr/>
                <p:nvPr/>
              </p:nvSpPr>
              <p:spPr>
                <a:xfrm>
                  <a:off x="467544" y="6080330"/>
                  <a:ext cx="3168352" cy="467543"/>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角丸四角形 14"/>
                <p:cNvSpPr/>
                <p:nvPr/>
              </p:nvSpPr>
              <p:spPr>
                <a:xfrm>
                  <a:off x="467544" y="3789040"/>
                  <a:ext cx="3168352" cy="467543"/>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
          <p:nvSpPr>
            <p:cNvPr id="7" name="角丸四角形 6"/>
            <p:cNvSpPr/>
            <p:nvPr/>
          </p:nvSpPr>
          <p:spPr>
            <a:xfrm>
              <a:off x="176032" y="2720398"/>
              <a:ext cx="1752546" cy="443307"/>
            </a:xfrm>
            <a:prstGeom prst="roundRect">
              <a:avLst/>
            </a:prstGeom>
            <a:solidFill>
              <a:srgbClr val="FFFFCC"/>
            </a:solidFill>
            <a:ln w="12700">
              <a:solidFill>
                <a:schemeClr val="accent6">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2000" dirty="0" smtClean="0"/>
                <a:t>部門別構想</a:t>
              </a:r>
              <a:endParaRPr kumimoji="1" lang="ja-JP" altLang="en-US" sz="2000" dirty="0"/>
            </a:p>
          </p:txBody>
        </p:sp>
      </p:grpSp>
      <p:graphicFrame>
        <p:nvGraphicFramePr>
          <p:cNvPr id="22" name="表 21"/>
          <p:cNvGraphicFramePr>
            <a:graphicFrameLocks noGrp="1"/>
          </p:cNvGraphicFramePr>
          <p:nvPr>
            <p:extLst/>
          </p:nvPr>
        </p:nvGraphicFramePr>
        <p:xfrm>
          <a:off x="539552" y="3928532"/>
          <a:ext cx="3126976" cy="2808375"/>
        </p:xfrm>
        <a:graphic>
          <a:graphicData uri="http://schemas.openxmlformats.org/drawingml/2006/table">
            <a:tbl>
              <a:tblPr firstRow="1" bandRow="1">
                <a:tableStyleId>{2D5ABB26-0587-4C30-8999-92F81FD0307C}</a:tableStyleId>
              </a:tblPr>
              <a:tblGrid>
                <a:gridCol w="3126976"/>
              </a:tblGrid>
              <a:tr h="427362">
                <a:tc>
                  <a:txBody>
                    <a:bodyPr/>
                    <a:lstStyle/>
                    <a:p>
                      <a:pPr algn="l"/>
                      <a:r>
                        <a:rPr kumimoji="1" lang="ja-JP" altLang="en-US" sz="1800" dirty="0" smtClean="0"/>
                        <a:t>住民同士の</a:t>
                      </a:r>
                      <a:r>
                        <a:rPr kumimoji="1" lang="ja-JP" altLang="en-US" sz="1800" dirty="0" smtClean="0">
                          <a:solidFill>
                            <a:srgbClr val="FF0000"/>
                          </a:solidFill>
                        </a:rPr>
                        <a:t>つながり</a:t>
                      </a:r>
                      <a:r>
                        <a:rPr kumimoji="1" lang="ja-JP" altLang="en-US" sz="1800" dirty="0" smtClean="0"/>
                        <a:t>の創出</a:t>
                      </a:r>
                      <a:endParaRPr kumimoji="1" lang="ja-JP" altLang="en-US" sz="1800" dirty="0"/>
                    </a:p>
                  </a:txBody>
                  <a:tcPr anchor="ctr"/>
                </a:tc>
              </a:tr>
              <a:tr h="488413">
                <a:tc>
                  <a:txBody>
                    <a:bodyPr/>
                    <a:lstStyle/>
                    <a:p>
                      <a:pPr algn="l"/>
                      <a:r>
                        <a:rPr kumimoji="1" lang="ja-JP" altLang="en-US" sz="1800" dirty="0" smtClean="0">
                          <a:solidFill>
                            <a:schemeClr val="accent6"/>
                          </a:solidFill>
                        </a:rPr>
                        <a:t>にぎわいと活気</a:t>
                      </a:r>
                      <a:r>
                        <a:rPr kumimoji="1" lang="ja-JP" altLang="en-US" sz="1800" dirty="0" smtClean="0"/>
                        <a:t>の創出</a:t>
                      </a:r>
                      <a:endParaRPr kumimoji="1" lang="ja-JP" altLang="en-US" sz="1800" dirty="0"/>
                    </a:p>
                  </a:txBody>
                  <a:tcPr anchor="ctr"/>
                </a:tc>
              </a:tr>
              <a:tr h="488413">
                <a:tc>
                  <a:txBody>
                    <a:bodyPr/>
                    <a:lstStyle/>
                    <a:p>
                      <a:pPr algn="l"/>
                      <a:r>
                        <a:rPr kumimoji="1" lang="ja-JP" altLang="en-US" sz="1800" dirty="0" smtClean="0">
                          <a:solidFill>
                            <a:srgbClr val="92D050"/>
                          </a:solidFill>
                        </a:rPr>
                        <a:t>安全・安心</a:t>
                      </a:r>
                      <a:r>
                        <a:rPr kumimoji="1" lang="ja-JP" altLang="en-US" sz="1800" dirty="0" smtClean="0"/>
                        <a:t>のまちづくり</a:t>
                      </a:r>
                      <a:endParaRPr kumimoji="1" lang="ja-JP" altLang="en-US" sz="1800" dirty="0"/>
                    </a:p>
                  </a:txBody>
                  <a:tcPr anchor="ctr"/>
                </a:tc>
              </a:tr>
              <a:tr h="488413">
                <a:tc>
                  <a:txBody>
                    <a:bodyPr/>
                    <a:lstStyle/>
                    <a:p>
                      <a:pPr algn="l"/>
                      <a:r>
                        <a:rPr kumimoji="1" lang="ja-JP" altLang="en-US" sz="1800" dirty="0" smtClean="0"/>
                        <a:t>交通網整備による</a:t>
                      </a:r>
                      <a:r>
                        <a:rPr kumimoji="1" lang="ja-JP" altLang="en-US" sz="1800" dirty="0" smtClean="0">
                          <a:solidFill>
                            <a:srgbClr val="00B0F0"/>
                          </a:solidFill>
                        </a:rPr>
                        <a:t>利便性</a:t>
                      </a:r>
                      <a:r>
                        <a:rPr kumimoji="1" lang="ja-JP" altLang="en-US" sz="1800" dirty="0" smtClean="0"/>
                        <a:t>向上</a:t>
                      </a:r>
                      <a:endParaRPr kumimoji="1" lang="ja-JP" altLang="en-US" sz="1800" dirty="0"/>
                    </a:p>
                  </a:txBody>
                  <a:tcPr anchor="ctr"/>
                </a:tc>
              </a:tr>
              <a:tr h="488413">
                <a:tc>
                  <a:txBody>
                    <a:bodyPr/>
                    <a:lstStyle/>
                    <a:p>
                      <a:pPr algn="l"/>
                      <a:r>
                        <a:rPr kumimoji="1" lang="ja-JP" altLang="en-US" sz="1800" dirty="0" smtClean="0">
                          <a:solidFill>
                            <a:srgbClr val="0070C0"/>
                          </a:solidFill>
                        </a:rPr>
                        <a:t>自然環境</a:t>
                      </a:r>
                      <a:r>
                        <a:rPr kumimoji="1" lang="ja-JP" altLang="en-US" sz="1800" dirty="0" smtClean="0"/>
                        <a:t>保全と利用</a:t>
                      </a:r>
                      <a:endParaRPr kumimoji="1" lang="ja-JP" altLang="en-US" sz="1800" dirty="0"/>
                    </a:p>
                  </a:txBody>
                  <a:tcPr anchor="ctr"/>
                </a:tc>
              </a:tr>
              <a:tr h="427361">
                <a:tc>
                  <a:txBody>
                    <a:bodyPr/>
                    <a:lstStyle/>
                    <a:p>
                      <a:pPr algn="l"/>
                      <a:r>
                        <a:rPr kumimoji="1" lang="ja-JP" altLang="en-US" sz="1800" dirty="0" smtClean="0">
                          <a:solidFill>
                            <a:srgbClr val="7030A0"/>
                          </a:solidFill>
                        </a:rPr>
                        <a:t>郷土愛</a:t>
                      </a:r>
                      <a:r>
                        <a:rPr kumimoji="1" lang="ja-JP" altLang="en-US" sz="1800" dirty="0" smtClean="0"/>
                        <a:t>の醸成</a:t>
                      </a:r>
                      <a:endParaRPr kumimoji="1" lang="ja-JP" altLang="en-US" sz="1800" dirty="0"/>
                    </a:p>
                  </a:txBody>
                  <a:tcPr anchor="ctr"/>
                </a:tc>
              </a:tr>
            </a:tbl>
          </a:graphicData>
        </a:graphic>
      </p:graphicFrame>
      <p:sp>
        <p:nvSpPr>
          <p:cNvPr id="24" name="乗算記号 23"/>
          <p:cNvSpPr/>
          <p:nvPr/>
        </p:nvSpPr>
        <p:spPr>
          <a:xfrm>
            <a:off x="4654352" y="4832458"/>
            <a:ext cx="997768" cy="972806"/>
          </a:xfrm>
          <a:prstGeom prst="mathMultiply">
            <a:avLst>
              <a:gd name="adj1" fmla="val 9871"/>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6" name="グループ化 35"/>
          <p:cNvGrpSpPr/>
          <p:nvPr/>
        </p:nvGrpSpPr>
        <p:grpSpPr>
          <a:xfrm>
            <a:off x="3707904" y="3914344"/>
            <a:ext cx="987424" cy="2827023"/>
            <a:chOff x="3779912" y="3914344"/>
            <a:chExt cx="760190" cy="2827023"/>
          </a:xfrm>
        </p:grpSpPr>
        <p:sp>
          <p:nvSpPr>
            <p:cNvPr id="29" name="正方形/長方形 28"/>
            <p:cNvSpPr/>
            <p:nvPr/>
          </p:nvSpPr>
          <p:spPr>
            <a:xfrm>
              <a:off x="3779912" y="3914344"/>
              <a:ext cx="760190" cy="2827023"/>
            </a:xfrm>
            <a:prstGeom prst="rect">
              <a:avLst/>
            </a:prstGeom>
            <a:solidFill>
              <a:schemeClr val="bg1"/>
            </a:solidFill>
            <a:ln w="127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1" name="直線コネクタ 30"/>
            <p:cNvCxnSpPr/>
            <p:nvPr/>
          </p:nvCxnSpPr>
          <p:spPr>
            <a:xfrm>
              <a:off x="3779912" y="5337531"/>
              <a:ext cx="760190" cy="0"/>
            </a:xfrm>
            <a:prstGeom prst="line">
              <a:avLst/>
            </a:prstGeom>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線コネクタ 31"/>
            <p:cNvCxnSpPr/>
            <p:nvPr/>
          </p:nvCxnSpPr>
          <p:spPr>
            <a:xfrm>
              <a:off x="3779912" y="5805264"/>
              <a:ext cx="760190" cy="0"/>
            </a:xfrm>
            <a:prstGeom prst="line">
              <a:avLst/>
            </a:prstGeom>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直線コネクタ 32"/>
            <p:cNvCxnSpPr/>
            <p:nvPr/>
          </p:nvCxnSpPr>
          <p:spPr>
            <a:xfrm>
              <a:off x="3779912" y="4862506"/>
              <a:ext cx="760190" cy="0"/>
            </a:xfrm>
            <a:prstGeom prst="line">
              <a:avLst/>
            </a:prstGeom>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 name="直線コネクタ 33"/>
            <p:cNvCxnSpPr/>
            <p:nvPr/>
          </p:nvCxnSpPr>
          <p:spPr>
            <a:xfrm>
              <a:off x="3779912" y="4403450"/>
              <a:ext cx="760190" cy="0"/>
            </a:xfrm>
            <a:prstGeom prst="line">
              <a:avLst/>
            </a:prstGeom>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直線コネクタ 34"/>
            <p:cNvCxnSpPr/>
            <p:nvPr/>
          </p:nvCxnSpPr>
          <p:spPr>
            <a:xfrm>
              <a:off x="3779912" y="6284749"/>
              <a:ext cx="760190" cy="0"/>
            </a:xfrm>
            <a:prstGeom prst="line">
              <a:avLst/>
            </a:prstGeom>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37" name="コンテンツ プレースホルダー 36"/>
          <p:cNvPicPr>
            <a:picLocks noGrp="1" noChangeAspect="1"/>
          </p:cNvPicPr>
          <p:nvPr>
            <p:ph idx="1"/>
          </p:nvPr>
        </p:nvPicPr>
        <p:blipFill>
          <a:blip r:embed="rId4" cstate="print">
            <a:duotone>
              <a:schemeClr val="accent5">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3705665" y="3969950"/>
            <a:ext cx="650311" cy="395154"/>
          </a:xfrm>
        </p:spPr>
      </p:pic>
      <p:pic>
        <p:nvPicPr>
          <p:cNvPr id="38" name="コンテンツ プレースホルダー 36"/>
          <p:cNvPicPr>
            <a:picLocks noChangeAspect="1"/>
          </p:cNvPicPr>
          <p:nvPr/>
        </p:nvPicPr>
        <p:blipFill>
          <a:blip r:embed="rId4" cstate="print">
            <a:duotone>
              <a:schemeClr val="accent6">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4065705" y="3969950"/>
            <a:ext cx="650311" cy="395154"/>
          </a:xfrm>
          <a:prstGeom prst="rect">
            <a:avLst/>
          </a:prstGeom>
        </p:spPr>
      </p:pic>
      <p:pic>
        <p:nvPicPr>
          <p:cNvPr id="39" name="コンテンツ プレースホルダー 36"/>
          <p:cNvPicPr>
            <a:picLocks noChangeAspect="1"/>
          </p:cNvPicPr>
          <p:nvPr/>
        </p:nvPicPr>
        <p:blipFill>
          <a:blip r:embed="rId4" cstate="print">
            <a:duotone>
              <a:schemeClr val="accent3">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3707904" y="4474006"/>
            <a:ext cx="650311" cy="395154"/>
          </a:xfrm>
          <a:prstGeom prst="rect">
            <a:avLst/>
          </a:prstGeom>
        </p:spPr>
      </p:pic>
      <p:pic>
        <p:nvPicPr>
          <p:cNvPr id="40" name="コンテンツ プレースホルダー 36"/>
          <p:cNvPicPr>
            <a:picLocks noChangeAspect="1"/>
          </p:cNvPicPr>
          <p:nvPr/>
        </p:nvPicPr>
        <p:blipFill>
          <a:blip r:embed="rId4" cstate="print">
            <a:duotone>
              <a:schemeClr val="accent2">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3707904" y="5877272"/>
            <a:ext cx="650311" cy="395154"/>
          </a:xfrm>
          <a:prstGeom prst="rect">
            <a:avLst/>
          </a:prstGeom>
        </p:spPr>
      </p:pic>
      <p:pic>
        <p:nvPicPr>
          <p:cNvPr id="41" name="コンテンツ プレースホルダー 36"/>
          <p:cNvPicPr>
            <a:picLocks noChangeAspect="1"/>
          </p:cNvPicPr>
          <p:nvPr/>
        </p:nvPicPr>
        <p:blipFill>
          <a:blip r:embed="rId4" cstate="print">
            <a:duotone>
              <a:schemeClr val="accent6">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4065705" y="4906054"/>
            <a:ext cx="650311" cy="395154"/>
          </a:xfrm>
          <a:prstGeom prst="rect">
            <a:avLst/>
          </a:prstGeom>
        </p:spPr>
      </p:pic>
      <p:pic>
        <p:nvPicPr>
          <p:cNvPr id="42" name="コンテンツ プレースホルダー 36"/>
          <p:cNvPicPr>
            <a:picLocks noChangeAspect="1"/>
          </p:cNvPicPr>
          <p:nvPr/>
        </p:nvPicPr>
        <p:blipFill>
          <a:blip r:embed="rId4" cstate="print">
            <a:duotone>
              <a:schemeClr val="accent6">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4067944" y="5410110"/>
            <a:ext cx="650311" cy="395154"/>
          </a:xfrm>
          <a:prstGeom prst="rect">
            <a:avLst/>
          </a:prstGeom>
        </p:spPr>
      </p:pic>
      <p:pic>
        <p:nvPicPr>
          <p:cNvPr id="43" name="コンテンツ プレースホルダー 36"/>
          <p:cNvPicPr>
            <a:picLocks noChangeAspect="1"/>
          </p:cNvPicPr>
          <p:nvPr/>
        </p:nvPicPr>
        <p:blipFill>
          <a:blip r:embed="rId4" cstate="print">
            <a:duotone>
              <a:schemeClr val="accent3">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3707904" y="5410110"/>
            <a:ext cx="650311" cy="395154"/>
          </a:xfrm>
          <a:prstGeom prst="rect">
            <a:avLst/>
          </a:prstGeom>
        </p:spPr>
      </p:pic>
      <p:pic>
        <p:nvPicPr>
          <p:cNvPr id="44" name="コンテンツ プレースホルダー 36"/>
          <p:cNvPicPr>
            <a:picLocks noChangeAspect="1"/>
          </p:cNvPicPr>
          <p:nvPr/>
        </p:nvPicPr>
        <p:blipFill>
          <a:blip r:embed="rId4" cstate="print">
            <a:duotone>
              <a:schemeClr val="accent5">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3705665" y="4906054"/>
            <a:ext cx="650311" cy="395154"/>
          </a:xfrm>
          <a:prstGeom prst="rect">
            <a:avLst/>
          </a:prstGeom>
        </p:spPr>
      </p:pic>
      <p:pic>
        <p:nvPicPr>
          <p:cNvPr id="45" name="コンテンツ プレースホルダー 36"/>
          <p:cNvPicPr>
            <a:picLocks noChangeAspect="1"/>
          </p:cNvPicPr>
          <p:nvPr/>
        </p:nvPicPr>
        <p:blipFill>
          <a:blip r:embed="rId4" cstate="print">
            <a:duotone>
              <a:schemeClr val="accent2">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4067944" y="4474006"/>
            <a:ext cx="650311" cy="395154"/>
          </a:xfrm>
          <a:prstGeom prst="rect">
            <a:avLst/>
          </a:prstGeom>
        </p:spPr>
      </p:pic>
      <p:pic>
        <p:nvPicPr>
          <p:cNvPr id="46" name="コンテンツ プレースホルダー 36"/>
          <p:cNvPicPr>
            <a:picLocks noChangeAspect="1"/>
          </p:cNvPicPr>
          <p:nvPr/>
        </p:nvPicPr>
        <p:blipFill>
          <a:blip r:embed="rId4" cstate="print">
            <a:duotone>
              <a:schemeClr val="accent2">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4065705" y="5877272"/>
            <a:ext cx="650311" cy="395154"/>
          </a:xfrm>
          <a:prstGeom prst="rect">
            <a:avLst/>
          </a:prstGeom>
        </p:spPr>
      </p:pic>
      <p:pic>
        <p:nvPicPr>
          <p:cNvPr id="47" name="コンテンツ プレースホルダー 36"/>
          <p:cNvPicPr>
            <a:picLocks noChangeAspect="1"/>
          </p:cNvPicPr>
          <p:nvPr/>
        </p:nvPicPr>
        <p:blipFill>
          <a:blip r:embed="rId4" cstate="print">
            <a:duotone>
              <a:schemeClr val="accent2">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4065705" y="6346214"/>
            <a:ext cx="650311" cy="395154"/>
          </a:xfrm>
          <a:prstGeom prst="rect">
            <a:avLst/>
          </a:prstGeom>
        </p:spPr>
      </p:pic>
      <p:pic>
        <p:nvPicPr>
          <p:cNvPr id="48" name="コンテンツ プレースホルダー 36"/>
          <p:cNvPicPr>
            <a:picLocks noChangeAspect="1"/>
          </p:cNvPicPr>
          <p:nvPr/>
        </p:nvPicPr>
        <p:blipFill>
          <a:blip r:embed="rId4" cstate="print">
            <a:duotone>
              <a:schemeClr val="accent3">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3705665" y="6346214"/>
            <a:ext cx="650311" cy="395154"/>
          </a:xfrm>
          <a:prstGeom prst="rect">
            <a:avLst/>
          </a:prstGeom>
        </p:spPr>
      </p:pic>
      <p:grpSp>
        <p:nvGrpSpPr>
          <p:cNvPr id="52" name="グループ化 51"/>
          <p:cNvGrpSpPr/>
          <p:nvPr/>
        </p:nvGrpSpPr>
        <p:grpSpPr>
          <a:xfrm>
            <a:off x="6012161" y="5410111"/>
            <a:ext cx="1340404" cy="1259250"/>
            <a:chOff x="3118350" y="5100980"/>
            <a:chExt cx="1619759" cy="1476113"/>
          </a:xfrm>
        </p:grpSpPr>
        <p:sp>
          <p:nvSpPr>
            <p:cNvPr id="53" name="円/楕円 52"/>
            <p:cNvSpPr/>
            <p:nvPr/>
          </p:nvSpPr>
          <p:spPr>
            <a:xfrm>
              <a:off x="3118350" y="5100980"/>
              <a:ext cx="1520243" cy="1476113"/>
            </a:xfrm>
            <a:prstGeom prst="ellipse">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smtClean="0"/>
            </a:p>
          </p:txBody>
        </p:sp>
        <p:sp>
          <p:nvSpPr>
            <p:cNvPr id="54" name="テキスト ボックス 53"/>
            <p:cNvSpPr txBox="1"/>
            <p:nvPr/>
          </p:nvSpPr>
          <p:spPr>
            <a:xfrm>
              <a:off x="3315813" y="5613973"/>
              <a:ext cx="1422296" cy="477047"/>
            </a:xfrm>
            <a:prstGeom prst="rect">
              <a:avLst/>
            </a:prstGeom>
            <a:noFill/>
          </p:spPr>
          <p:txBody>
            <a:bodyPr wrap="square" rtlCol="0">
              <a:spAutoFit/>
            </a:bodyPr>
            <a:lstStyle/>
            <a:p>
              <a:r>
                <a:rPr lang="ja-JP" altLang="en-US" sz="2000" dirty="0">
                  <a:solidFill>
                    <a:schemeClr val="bg1"/>
                  </a:solidFill>
                </a:rPr>
                <a:t>荒川沖</a:t>
              </a:r>
              <a:endParaRPr kumimoji="1" lang="ja-JP" altLang="en-US" sz="1400" dirty="0">
                <a:solidFill>
                  <a:schemeClr val="bg1"/>
                </a:solidFill>
              </a:endParaRPr>
            </a:p>
          </p:txBody>
        </p:sp>
      </p:grpSp>
      <p:sp>
        <p:nvSpPr>
          <p:cNvPr id="55" name="テキスト ボックス 54"/>
          <p:cNvSpPr txBox="1"/>
          <p:nvPr/>
        </p:nvSpPr>
        <p:spPr>
          <a:xfrm>
            <a:off x="6453466" y="5085184"/>
            <a:ext cx="2222990" cy="646331"/>
          </a:xfrm>
          <a:prstGeom prst="rect">
            <a:avLst/>
          </a:prstGeom>
          <a:noFill/>
        </p:spPr>
        <p:txBody>
          <a:bodyPr wrap="square" rtlCol="0">
            <a:spAutoFit/>
          </a:bodyPr>
          <a:lstStyle/>
          <a:p>
            <a:r>
              <a:rPr kumimoji="1" lang="ja-JP" altLang="en-US" dirty="0" smtClean="0">
                <a:latin typeface="HGｺﾞｼｯｸE" panose="020B0909000000000000" pitchFamily="49" charset="-128"/>
                <a:ea typeface="HGｺﾞｼｯｸE" panose="020B0909000000000000" pitchFamily="49" charset="-128"/>
              </a:rPr>
              <a:t>つながりが持てる</a:t>
            </a:r>
            <a:endParaRPr kumimoji="1" lang="en-US" altLang="ja-JP" dirty="0" smtClean="0">
              <a:latin typeface="HGｺﾞｼｯｸE" panose="020B0909000000000000" pitchFamily="49" charset="-128"/>
              <a:ea typeface="HGｺﾞｼｯｸE" panose="020B0909000000000000" pitchFamily="49" charset="-128"/>
            </a:endParaRPr>
          </a:p>
          <a:p>
            <a:r>
              <a:rPr kumimoji="1" lang="ja-JP" altLang="en-US" dirty="0" smtClean="0">
                <a:latin typeface="HGｺﾞｼｯｸE" panose="020B0909000000000000" pitchFamily="49" charset="-128"/>
                <a:ea typeface="HGｺﾞｼｯｸE" panose="020B0909000000000000" pitchFamily="49" charset="-128"/>
              </a:rPr>
              <a:t>安全な地区</a:t>
            </a:r>
            <a:endParaRPr kumimoji="1" lang="ja-JP" altLang="en-US" sz="2400" dirty="0">
              <a:latin typeface="HGｺﾞｼｯｸE" panose="020B0909000000000000" pitchFamily="49" charset="-128"/>
              <a:ea typeface="HGｺﾞｼｯｸE" panose="020B0909000000000000" pitchFamily="49" charset="-128"/>
            </a:endParaRPr>
          </a:p>
        </p:txBody>
      </p:sp>
      <p:sp>
        <p:nvSpPr>
          <p:cNvPr id="2" name="スライド番号プレースホルダー 1"/>
          <p:cNvSpPr>
            <a:spLocks noGrp="1"/>
          </p:cNvSpPr>
          <p:nvPr>
            <p:ph type="sldNum" sz="quarter" idx="12"/>
          </p:nvPr>
        </p:nvSpPr>
        <p:spPr/>
        <p:txBody>
          <a:bodyPr/>
          <a:lstStyle/>
          <a:p>
            <a:fld id="{82F50B77-D61C-4CB8-9631-C68539A3EE92}" type="slidenum">
              <a:rPr kumimoji="1" lang="ja-JP" altLang="en-US" smtClean="0"/>
              <a:pPr/>
              <a:t>34</a:t>
            </a:fld>
            <a:endParaRPr kumimoji="1" lang="ja-JP" altLang="en-US"/>
          </a:p>
        </p:txBody>
      </p:sp>
      <p:grpSp>
        <p:nvGrpSpPr>
          <p:cNvPr id="51" name="グループ化 50"/>
          <p:cNvGrpSpPr/>
          <p:nvPr/>
        </p:nvGrpSpPr>
        <p:grpSpPr>
          <a:xfrm>
            <a:off x="176886" y="1052736"/>
            <a:ext cx="2738930" cy="2304256"/>
            <a:chOff x="464918" y="1052736"/>
            <a:chExt cx="2596320" cy="2304256"/>
          </a:xfrm>
        </p:grpSpPr>
        <p:sp>
          <p:nvSpPr>
            <p:cNvPr id="56" name="角丸四角形 55"/>
            <p:cNvSpPr/>
            <p:nvPr/>
          </p:nvSpPr>
          <p:spPr>
            <a:xfrm>
              <a:off x="464918" y="1268760"/>
              <a:ext cx="2596320" cy="208823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kumimoji="1" lang="ja-JP" altLang="en-US"/>
            </a:p>
          </p:txBody>
        </p:sp>
        <p:sp>
          <p:nvSpPr>
            <p:cNvPr id="57" name="正方形/長方形 56"/>
            <p:cNvSpPr/>
            <p:nvPr/>
          </p:nvSpPr>
          <p:spPr>
            <a:xfrm>
              <a:off x="740442" y="1052736"/>
              <a:ext cx="2046266" cy="360040"/>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kumimoji="1" lang="ja-JP" altLang="en-US" dirty="0" smtClean="0"/>
                <a:t>駅前ロータリー整備</a:t>
              </a:r>
              <a:endParaRPr kumimoji="1" lang="ja-JP" altLang="en-US" dirty="0"/>
            </a:p>
          </p:txBody>
        </p:sp>
      </p:grpSp>
      <p:pic>
        <p:nvPicPr>
          <p:cNvPr id="23" name="図 2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9552" y="1560157"/>
            <a:ext cx="2029109" cy="1652819"/>
          </a:xfrm>
          <a:prstGeom prst="rect">
            <a:avLst/>
          </a:prstGeom>
        </p:spPr>
      </p:pic>
      <p:grpSp>
        <p:nvGrpSpPr>
          <p:cNvPr id="58" name="グループ化 57"/>
          <p:cNvGrpSpPr/>
          <p:nvPr/>
        </p:nvGrpSpPr>
        <p:grpSpPr>
          <a:xfrm>
            <a:off x="3131840" y="1052736"/>
            <a:ext cx="2755696" cy="2304256"/>
            <a:chOff x="464918" y="1052736"/>
            <a:chExt cx="2596320" cy="2304256"/>
          </a:xfrm>
        </p:grpSpPr>
        <p:sp>
          <p:nvSpPr>
            <p:cNvPr id="59" name="角丸四角形 58"/>
            <p:cNvSpPr/>
            <p:nvPr/>
          </p:nvSpPr>
          <p:spPr>
            <a:xfrm>
              <a:off x="464918" y="1268760"/>
              <a:ext cx="2596320" cy="208823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kumimoji="1" lang="ja-JP" altLang="en-US"/>
            </a:p>
          </p:txBody>
        </p:sp>
        <p:sp>
          <p:nvSpPr>
            <p:cNvPr id="60" name="正方形/長方形 59"/>
            <p:cNvSpPr/>
            <p:nvPr/>
          </p:nvSpPr>
          <p:spPr>
            <a:xfrm>
              <a:off x="755577" y="1052736"/>
              <a:ext cx="2046266" cy="360040"/>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kumimoji="1" lang="ja-JP" altLang="en-US" dirty="0" smtClean="0"/>
                <a:t>近隣駐車場</a:t>
              </a:r>
              <a:endParaRPr kumimoji="1" lang="ja-JP" altLang="en-US" dirty="0"/>
            </a:p>
          </p:txBody>
        </p:sp>
      </p:grpSp>
      <p:grpSp>
        <p:nvGrpSpPr>
          <p:cNvPr id="30" name="グループ化 29"/>
          <p:cNvGrpSpPr/>
          <p:nvPr/>
        </p:nvGrpSpPr>
        <p:grpSpPr>
          <a:xfrm>
            <a:off x="3203848" y="1700808"/>
            <a:ext cx="2520280" cy="1476041"/>
            <a:chOff x="3302596" y="1844824"/>
            <a:chExt cx="2438226" cy="1332025"/>
          </a:xfrm>
        </p:grpSpPr>
        <p:pic>
          <p:nvPicPr>
            <p:cNvPr id="62" name="図 6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3302596" y="2118548"/>
              <a:ext cx="621332" cy="950412"/>
            </a:xfrm>
            <a:prstGeom prst="rect">
              <a:avLst/>
            </a:prstGeom>
          </p:spPr>
        </p:pic>
        <p:pic>
          <p:nvPicPr>
            <p:cNvPr id="9218" name="Picture 2" descr="駐車場のイラスト"/>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97188" y="1844824"/>
              <a:ext cx="1843634" cy="133202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4" name="グループ化 63"/>
          <p:cNvGrpSpPr/>
          <p:nvPr/>
        </p:nvGrpSpPr>
        <p:grpSpPr>
          <a:xfrm>
            <a:off x="6156176" y="1052736"/>
            <a:ext cx="2755696" cy="2304256"/>
            <a:chOff x="464918" y="1052736"/>
            <a:chExt cx="2596320" cy="2304256"/>
          </a:xfrm>
        </p:grpSpPr>
        <p:sp>
          <p:nvSpPr>
            <p:cNvPr id="65" name="角丸四角形 64"/>
            <p:cNvSpPr/>
            <p:nvPr/>
          </p:nvSpPr>
          <p:spPr>
            <a:xfrm>
              <a:off x="464918" y="1268760"/>
              <a:ext cx="2596320" cy="208823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kumimoji="1" lang="ja-JP" altLang="en-US"/>
            </a:p>
          </p:txBody>
        </p:sp>
        <p:sp>
          <p:nvSpPr>
            <p:cNvPr id="66" name="正方形/長方形 65"/>
            <p:cNvSpPr/>
            <p:nvPr/>
          </p:nvSpPr>
          <p:spPr>
            <a:xfrm>
              <a:off x="615036" y="1052736"/>
              <a:ext cx="2292246" cy="360040"/>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kumimoji="1" lang="ja-JP" altLang="en-US" dirty="0" smtClean="0"/>
                <a:t>主婦のコミュニティ形成</a:t>
              </a:r>
              <a:endParaRPr kumimoji="1" lang="ja-JP" altLang="en-US" dirty="0"/>
            </a:p>
          </p:txBody>
        </p:sp>
      </p:grpSp>
      <p:pic>
        <p:nvPicPr>
          <p:cNvPr id="9220" name="Picture 4" descr="ママ会・ママ友の集まりのイラスト"/>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516216" y="1412776"/>
            <a:ext cx="2039940" cy="18268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0253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23"/>
                                        </p:tgtEl>
                                        <p:attrNameLst>
                                          <p:attrName>style.visibility</p:attrName>
                                        </p:attrNameLst>
                                      </p:cBhvr>
                                      <p:to>
                                        <p:strVal val="visible"/>
                                      </p:to>
                                    </p:set>
                                    <p:animEffect transition="in" filter="fade">
                                      <p:cBhvr>
                                        <p:cTn id="9" dur="500"/>
                                        <p:tgtEl>
                                          <p:spTgt spid="23"/>
                                        </p:tgtEl>
                                      </p:cBhvr>
                                    </p:animEffect>
                                  </p:childTnLst>
                                </p:cTn>
                              </p:par>
                              <p:par>
                                <p:cTn id="10" presetID="1" presetClass="entr" presetSubtype="0" fill="hold" nodeType="withEffect">
                                  <p:stCondLst>
                                    <p:cond delay="0"/>
                                  </p:stCondLst>
                                  <p:childTnLst>
                                    <p:set>
                                      <p:cBhvr>
                                        <p:cTn id="11" dur="1" fill="hold">
                                          <p:stCondLst>
                                            <p:cond delay="0"/>
                                          </p:stCondLst>
                                        </p:cTn>
                                        <p:tgtEl>
                                          <p:spTgt spid="58"/>
                                        </p:tgtEl>
                                        <p:attrNameLst>
                                          <p:attrName>style.visibility</p:attrName>
                                        </p:attrNameLst>
                                      </p:cBhvr>
                                      <p:to>
                                        <p:strVal val="visible"/>
                                      </p:to>
                                    </p:set>
                                  </p:childTnLst>
                                </p:cTn>
                              </p:par>
                              <p:par>
                                <p:cTn id="12" presetID="10" presetClass="entr" presetSubtype="0" fill="hold" nodeType="with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500"/>
                                        <p:tgtEl>
                                          <p:spTgt spid="30"/>
                                        </p:tgtEl>
                                      </p:cBhvr>
                                    </p:animEffect>
                                  </p:childTnLst>
                                </p:cTn>
                              </p:par>
                              <p:par>
                                <p:cTn id="15" presetID="1" presetClass="entr" presetSubtype="0" fill="hold" nodeType="withEffect">
                                  <p:stCondLst>
                                    <p:cond delay="0"/>
                                  </p:stCondLst>
                                  <p:childTnLst>
                                    <p:set>
                                      <p:cBhvr>
                                        <p:cTn id="16" dur="1" fill="hold">
                                          <p:stCondLst>
                                            <p:cond delay="0"/>
                                          </p:stCondLst>
                                        </p:cTn>
                                        <p:tgtEl>
                                          <p:spTgt spid="64"/>
                                        </p:tgtEl>
                                        <p:attrNameLst>
                                          <p:attrName>style.visibility</p:attrName>
                                        </p:attrNameLst>
                                      </p:cBhvr>
                                      <p:to>
                                        <p:strVal val="visible"/>
                                      </p:to>
                                    </p:set>
                                  </p:childTnLst>
                                </p:cTn>
                              </p:par>
                              <p:par>
                                <p:cTn id="17" presetID="10" presetClass="entr" presetSubtype="0" fill="hold" nodeType="withEffect">
                                  <p:stCondLst>
                                    <p:cond delay="0"/>
                                  </p:stCondLst>
                                  <p:childTnLst>
                                    <p:set>
                                      <p:cBhvr>
                                        <p:cTn id="18" dur="1" fill="hold">
                                          <p:stCondLst>
                                            <p:cond delay="0"/>
                                          </p:stCondLst>
                                        </p:cTn>
                                        <p:tgtEl>
                                          <p:spTgt spid="9220"/>
                                        </p:tgtEl>
                                        <p:attrNameLst>
                                          <p:attrName>style.visibility</p:attrName>
                                        </p:attrNameLst>
                                      </p:cBhvr>
                                      <p:to>
                                        <p:strVal val="visible"/>
                                      </p:to>
                                    </p:set>
                                    <p:animEffect transition="in" filter="fade">
                                      <p:cBhvr>
                                        <p:cTn id="19" dur="500"/>
                                        <p:tgtEl>
                                          <p:spTgt spid="922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500"/>
                                        <p:tgtEl>
                                          <p:spTgt spid="38"/>
                                        </p:tgtEl>
                                      </p:cBhvr>
                                    </p:animEffect>
                                  </p:childTnLst>
                                </p:cTn>
                              </p:par>
                              <p:par>
                                <p:cTn id="25" presetID="10" presetClass="entr" presetSubtype="0" fill="hold" nodeType="with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par>
                                <p:cTn id="28" presetID="10" presetClass="entr" presetSubtype="0" fill="hold" nodeType="with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fade">
                                      <p:cBhvr>
                                        <p:cTn id="30" dur="500"/>
                                        <p:tgtEl>
                                          <p:spTgt spid="42"/>
                                        </p:tgtEl>
                                      </p:cBhvr>
                                    </p:animEffect>
                                  </p:childTnLst>
                                </p:cTn>
                              </p:par>
                              <p:par>
                                <p:cTn id="31" presetID="26" presetClass="emph" presetSubtype="0" fill="hold" nodeType="withEffect">
                                  <p:stCondLst>
                                    <p:cond delay="0"/>
                                  </p:stCondLst>
                                  <p:childTnLst>
                                    <p:animEffect transition="out" filter="fade">
                                      <p:cBhvr>
                                        <p:cTn id="32" dur="500" tmFilter="0, 0; .2, .5; .8, .5; 1, 0"/>
                                        <p:tgtEl>
                                          <p:spTgt spid="38"/>
                                        </p:tgtEl>
                                      </p:cBhvr>
                                    </p:animEffect>
                                    <p:animScale>
                                      <p:cBhvr>
                                        <p:cTn id="33" dur="250" autoRev="1" fill="hold"/>
                                        <p:tgtEl>
                                          <p:spTgt spid="38"/>
                                        </p:tgtEl>
                                      </p:cBhvr>
                                      <p:by x="105000" y="105000"/>
                                    </p:animScale>
                                  </p:childTnLst>
                                </p:cTn>
                              </p:par>
                              <p:par>
                                <p:cTn id="34" presetID="26" presetClass="emph" presetSubtype="0" fill="hold" nodeType="withEffect">
                                  <p:stCondLst>
                                    <p:cond delay="0"/>
                                  </p:stCondLst>
                                  <p:childTnLst>
                                    <p:animEffect transition="out" filter="fade">
                                      <p:cBhvr>
                                        <p:cTn id="35" dur="500" tmFilter="0, 0; .2, .5; .8, .5; 1, 0"/>
                                        <p:tgtEl>
                                          <p:spTgt spid="41"/>
                                        </p:tgtEl>
                                      </p:cBhvr>
                                    </p:animEffect>
                                    <p:animScale>
                                      <p:cBhvr>
                                        <p:cTn id="36" dur="250" autoRev="1" fill="hold"/>
                                        <p:tgtEl>
                                          <p:spTgt spid="41"/>
                                        </p:tgtEl>
                                      </p:cBhvr>
                                      <p:by x="105000" y="105000"/>
                                    </p:animScale>
                                  </p:childTnLst>
                                </p:cTn>
                              </p:par>
                              <p:par>
                                <p:cTn id="37" presetID="26" presetClass="emph" presetSubtype="0" fill="hold" nodeType="withEffect">
                                  <p:stCondLst>
                                    <p:cond delay="0"/>
                                  </p:stCondLst>
                                  <p:childTnLst>
                                    <p:animEffect transition="out" filter="fade">
                                      <p:cBhvr>
                                        <p:cTn id="38" dur="500" tmFilter="0, 0; .2, .5; .8, .5; 1, 0"/>
                                        <p:tgtEl>
                                          <p:spTgt spid="42"/>
                                        </p:tgtEl>
                                      </p:cBhvr>
                                    </p:animEffect>
                                    <p:animScale>
                                      <p:cBhvr>
                                        <p:cTn id="39" dur="250" autoRev="1" fill="hold"/>
                                        <p:tgtEl>
                                          <p:spTgt spid="4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グループ化 27"/>
          <p:cNvGrpSpPr/>
          <p:nvPr/>
        </p:nvGrpSpPr>
        <p:grpSpPr>
          <a:xfrm>
            <a:off x="5405064" y="3573016"/>
            <a:ext cx="3487416" cy="3145094"/>
            <a:chOff x="5199384" y="3573016"/>
            <a:chExt cx="3487416" cy="3145094"/>
          </a:xfrm>
        </p:grpSpPr>
        <p:sp>
          <p:nvSpPr>
            <p:cNvPr id="26" name="正方形/長方形 25"/>
            <p:cNvSpPr/>
            <p:nvPr/>
          </p:nvSpPr>
          <p:spPr>
            <a:xfrm>
              <a:off x="5364088" y="3914344"/>
              <a:ext cx="3322712" cy="2803766"/>
            </a:xfrm>
            <a:prstGeom prst="rect">
              <a:avLst/>
            </a:prstGeom>
            <a:solidFill>
              <a:srgbClr val="FFFFCC"/>
            </a:solidFill>
            <a:ln w="127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角丸四角形 24"/>
            <p:cNvSpPr/>
            <p:nvPr/>
          </p:nvSpPr>
          <p:spPr>
            <a:xfrm>
              <a:off x="5199384" y="3573016"/>
              <a:ext cx="1820888" cy="364826"/>
            </a:xfrm>
            <a:prstGeom prst="roundRect">
              <a:avLst/>
            </a:prstGeom>
            <a:solidFill>
              <a:srgbClr val="FFFFCC"/>
            </a:solidFill>
            <a:ln w="12700">
              <a:solidFill>
                <a:schemeClr val="accent6">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000" dirty="0"/>
                <a:t>地区</a:t>
              </a:r>
              <a:r>
                <a:rPr kumimoji="1" lang="ja-JP" altLang="en-US" sz="2000" dirty="0" smtClean="0"/>
                <a:t>別構想</a:t>
              </a:r>
              <a:endParaRPr kumimoji="1" lang="ja-JP" altLang="en-US" sz="2000" dirty="0"/>
            </a:p>
          </p:txBody>
        </p:sp>
        <p:sp>
          <p:nvSpPr>
            <p:cNvPr id="27" name="角丸四角形 26"/>
            <p:cNvSpPr/>
            <p:nvPr/>
          </p:nvSpPr>
          <p:spPr>
            <a:xfrm>
              <a:off x="5724128" y="4157142"/>
              <a:ext cx="2592288" cy="231817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タイトル 2"/>
          <p:cNvSpPr>
            <a:spLocks noGrp="1"/>
          </p:cNvSpPr>
          <p:nvPr>
            <p:ph type="title"/>
          </p:nvPr>
        </p:nvSpPr>
        <p:spPr>
          <a:xfrm>
            <a:off x="446856" y="-99392"/>
            <a:ext cx="8229600" cy="1143000"/>
          </a:xfrm>
        </p:spPr>
        <p:txBody>
          <a:bodyPr/>
          <a:lstStyle/>
          <a:p>
            <a:pPr algn="ctr"/>
            <a:r>
              <a:rPr lang="ja-JP" altLang="en-US" dirty="0" smtClean="0"/>
              <a:t>まとめ</a:t>
            </a:r>
            <a:endParaRPr kumimoji="1" lang="ja-JP" altLang="en-US" dirty="0"/>
          </a:p>
        </p:txBody>
      </p:sp>
      <p:pic>
        <p:nvPicPr>
          <p:cNvPr id="4" name="コンテンツ プレースホルダー 9"/>
          <p:cNvPicPr>
            <a:picLocks noChangeAspect="1"/>
          </p:cNvPicPr>
          <p:nvPr/>
        </p:nvPicPr>
        <p:blipFill>
          <a:blip r:embed="rId2">
            <a:duotone>
              <a:prstClr val="black"/>
              <a:schemeClr val="accent3">
                <a:tint val="45000"/>
                <a:satMod val="400000"/>
              </a:schemeClr>
            </a:duotone>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5292080" y="4005064"/>
            <a:ext cx="3960440" cy="2547630"/>
          </a:xfrm>
          <a:prstGeom prst="rect">
            <a:avLst/>
          </a:prstGeom>
        </p:spPr>
      </p:pic>
      <p:grpSp>
        <p:nvGrpSpPr>
          <p:cNvPr id="5" name="グループ化 4"/>
          <p:cNvGrpSpPr/>
          <p:nvPr/>
        </p:nvGrpSpPr>
        <p:grpSpPr>
          <a:xfrm>
            <a:off x="179512" y="3568230"/>
            <a:ext cx="3528391" cy="3173137"/>
            <a:chOff x="176032" y="2720398"/>
            <a:chExt cx="3603880" cy="3855735"/>
          </a:xfrm>
        </p:grpSpPr>
        <p:grpSp>
          <p:nvGrpSpPr>
            <p:cNvPr id="6" name="グループ化 5"/>
            <p:cNvGrpSpPr/>
            <p:nvPr/>
          </p:nvGrpSpPr>
          <p:grpSpPr>
            <a:xfrm>
              <a:off x="323528" y="3140967"/>
              <a:ext cx="3456384" cy="3435166"/>
              <a:chOff x="323528" y="3140967"/>
              <a:chExt cx="3456384" cy="3435166"/>
            </a:xfrm>
          </p:grpSpPr>
          <p:grpSp>
            <p:nvGrpSpPr>
              <p:cNvPr id="8" name="グループ化 7"/>
              <p:cNvGrpSpPr/>
              <p:nvPr/>
            </p:nvGrpSpPr>
            <p:grpSpPr>
              <a:xfrm>
                <a:off x="323528" y="3140967"/>
                <a:ext cx="3456384" cy="3435166"/>
                <a:chOff x="179512" y="3212975"/>
                <a:chExt cx="3456384" cy="3435166"/>
              </a:xfrm>
              <a:solidFill>
                <a:srgbClr val="FFFFCC"/>
              </a:solidFill>
            </p:grpSpPr>
            <p:sp>
              <p:nvSpPr>
                <p:cNvPr id="16" name="正方形/長方形 15"/>
                <p:cNvSpPr/>
                <p:nvPr/>
              </p:nvSpPr>
              <p:spPr>
                <a:xfrm>
                  <a:off x="179512" y="3212975"/>
                  <a:ext cx="3456384" cy="3435166"/>
                </a:xfrm>
                <a:prstGeom prst="rect">
                  <a:avLst/>
                </a:prstGeom>
                <a:grpFill/>
                <a:ln w="127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7" name="直線コネクタ 16"/>
                <p:cNvCxnSpPr/>
                <p:nvPr/>
              </p:nvCxnSpPr>
              <p:spPr>
                <a:xfrm>
                  <a:off x="179512" y="3807296"/>
                  <a:ext cx="3456384" cy="0"/>
                </a:xfrm>
                <a:prstGeom prst="line">
                  <a:avLst/>
                </a:prstGeom>
                <a:grpFill/>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線コネクタ 17"/>
                <p:cNvCxnSpPr/>
                <p:nvPr/>
              </p:nvCxnSpPr>
              <p:spPr>
                <a:xfrm>
                  <a:off x="179512" y="4365104"/>
                  <a:ext cx="3456384" cy="0"/>
                </a:xfrm>
                <a:prstGeom prst="line">
                  <a:avLst/>
                </a:prstGeom>
                <a:grpFill/>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線コネクタ 18"/>
                <p:cNvCxnSpPr/>
                <p:nvPr/>
              </p:nvCxnSpPr>
              <p:spPr>
                <a:xfrm>
                  <a:off x="179512" y="4941168"/>
                  <a:ext cx="3456384" cy="0"/>
                </a:xfrm>
                <a:prstGeom prst="line">
                  <a:avLst/>
                </a:prstGeom>
                <a:grpFill/>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線コネクタ 19"/>
                <p:cNvCxnSpPr/>
                <p:nvPr/>
              </p:nvCxnSpPr>
              <p:spPr>
                <a:xfrm>
                  <a:off x="179512" y="5517232"/>
                  <a:ext cx="3456384" cy="0"/>
                </a:xfrm>
                <a:prstGeom prst="line">
                  <a:avLst/>
                </a:prstGeom>
                <a:grpFill/>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線コネクタ 20"/>
                <p:cNvCxnSpPr/>
                <p:nvPr/>
              </p:nvCxnSpPr>
              <p:spPr>
                <a:xfrm>
                  <a:off x="179512" y="6093296"/>
                  <a:ext cx="3456384" cy="0"/>
                </a:xfrm>
                <a:prstGeom prst="line">
                  <a:avLst/>
                </a:prstGeom>
                <a:grpFill/>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 name="グループ化 8"/>
              <p:cNvGrpSpPr/>
              <p:nvPr/>
            </p:nvGrpSpPr>
            <p:grpSpPr>
              <a:xfrm>
                <a:off x="467544" y="3212976"/>
                <a:ext cx="3168352" cy="3334897"/>
                <a:chOff x="467544" y="3212976"/>
                <a:chExt cx="3168352" cy="3334897"/>
              </a:xfrm>
            </p:grpSpPr>
            <p:sp>
              <p:nvSpPr>
                <p:cNvPr id="10" name="角丸四角形 9"/>
                <p:cNvSpPr/>
                <p:nvPr/>
              </p:nvSpPr>
              <p:spPr>
                <a:xfrm>
                  <a:off x="467544" y="3212976"/>
                  <a:ext cx="3168352" cy="467543"/>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角丸四角形 10"/>
                <p:cNvSpPr/>
                <p:nvPr/>
              </p:nvSpPr>
              <p:spPr>
                <a:xfrm>
                  <a:off x="467544" y="4365104"/>
                  <a:ext cx="3168352" cy="467543"/>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角丸四角形 11"/>
                <p:cNvSpPr/>
                <p:nvPr/>
              </p:nvSpPr>
              <p:spPr>
                <a:xfrm>
                  <a:off x="467544" y="4941168"/>
                  <a:ext cx="3168352" cy="467543"/>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角丸四角形 12"/>
                <p:cNvSpPr/>
                <p:nvPr/>
              </p:nvSpPr>
              <p:spPr>
                <a:xfrm>
                  <a:off x="467544" y="5517232"/>
                  <a:ext cx="3168352" cy="467543"/>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角丸四角形 13"/>
                <p:cNvSpPr/>
                <p:nvPr/>
              </p:nvSpPr>
              <p:spPr>
                <a:xfrm>
                  <a:off x="467544" y="6080330"/>
                  <a:ext cx="3168352" cy="467543"/>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角丸四角形 14"/>
                <p:cNvSpPr/>
                <p:nvPr/>
              </p:nvSpPr>
              <p:spPr>
                <a:xfrm>
                  <a:off x="467544" y="3789040"/>
                  <a:ext cx="3168352" cy="467543"/>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
          <p:nvSpPr>
            <p:cNvPr id="7" name="角丸四角形 6"/>
            <p:cNvSpPr/>
            <p:nvPr/>
          </p:nvSpPr>
          <p:spPr>
            <a:xfrm>
              <a:off x="176032" y="2720398"/>
              <a:ext cx="1752546" cy="443307"/>
            </a:xfrm>
            <a:prstGeom prst="roundRect">
              <a:avLst/>
            </a:prstGeom>
            <a:solidFill>
              <a:srgbClr val="FFFFCC"/>
            </a:solidFill>
            <a:ln w="12700">
              <a:solidFill>
                <a:schemeClr val="accent6">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2000" dirty="0" smtClean="0"/>
                <a:t>部門別構想</a:t>
              </a:r>
              <a:endParaRPr kumimoji="1" lang="ja-JP" altLang="en-US" sz="2000" dirty="0"/>
            </a:p>
          </p:txBody>
        </p:sp>
      </p:grpSp>
      <p:graphicFrame>
        <p:nvGraphicFramePr>
          <p:cNvPr id="22" name="表 21"/>
          <p:cNvGraphicFramePr>
            <a:graphicFrameLocks noGrp="1"/>
          </p:cNvGraphicFramePr>
          <p:nvPr>
            <p:extLst/>
          </p:nvPr>
        </p:nvGraphicFramePr>
        <p:xfrm>
          <a:off x="539552" y="3928532"/>
          <a:ext cx="3126976" cy="2808375"/>
        </p:xfrm>
        <a:graphic>
          <a:graphicData uri="http://schemas.openxmlformats.org/drawingml/2006/table">
            <a:tbl>
              <a:tblPr firstRow="1" bandRow="1">
                <a:tableStyleId>{2D5ABB26-0587-4C30-8999-92F81FD0307C}</a:tableStyleId>
              </a:tblPr>
              <a:tblGrid>
                <a:gridCol w="3126976"/>
              </a:tblGrid>
              <a:tr h="427362">
                <a:tc>
                  <a:txBody>
                    <a:bodyPr/>
                    <a:lstStyle/>
                    <a:p>
                      <a:pPr algn="l"/>
                      <a:r>
                        <a:rPr kumimoji="1" lang="ja-JP" altLang="en-US" sz="1800" dirty="0" smtClean="0"/>
                        <a:t>住民同士の</a:t>
                      </a:r>
                      <a:r>
                        <a:rPr kumimoji="1" lang="ja-JP" altLang="en-US" sz="1800" dirty="0" smtClean="0">
                          <a:solidFill>
                            <a:srgbClr val="FF0000"/>
                          </a:solidFill>
                        </a:rPr>
                        <a:t>つながり</a:t>
                      </a:r>
                      <a:r>
                        <a:rPr kumimoji="1" lang="ja-JP" altLang="en-US" sz="1800" dirty="0" smtClean="0"/>
                        <a:t>の創出</a:t>
                      </a:r>
                      <a:endParaRPr kumimoji="1" lang="ja-JP" altLang="en-US" sz="1800" dirty="0"/>
                    </a:p>
                  </a:txBody>
                  <a:tcPr anchor="ctr"/>
                </a:tc>
              </a:tr>
              <a:tr h="488413">
                <a:tc>
                  <a:txBody>
                    <a:bodyPr/>
                    <a:lstStyle/>
                    <a:p>
                      <a:pPr algn="l"/>
                      <a:r>
                        <a:rPr kumimoji="1" lang="ja-JP" altLang="en-US" sz="1800" dirty="0" smtClean="0">
                          <a:solidFill>
                            <a:schemeClr val="accent6"/>
                          </a:solidFill>
                        </a:rPr>
                        <a:t>にぎわいと活気</a:t>
                      </a:r>
                      <a:r>
                        <a:rPr kumimoji="1" lang="ja-JP" altLang="en-US" sz="1800" dirty="0" smtClean="0"/>
                        <a:t>の創出</a:t>
                      </a:r>
                      <a:endParaRPr kumimoji="1" lang="ja-JP" altLang="en-US" sz="1800" dirty="0"/>
                    </a:p>
                  </a:txBody>
                  <a:tcPr anchor="ctr"/>
                </a:tc>
              </a:tr>
              <a:tr h="488413">
                <a:tc>
                  <a:txBody>
                    <a:bodyPr/>
                    <a:lstStyle/>
                    <a:p>
                      <a:pPr algn="l"/>
                      <a:r>
                        <a:rPr kumimoji="1" lang="ja-JP" altLang="en-US" sz="1800" dirty="0" smtClean="0">
                          <a:solidFill>
                            <a:srgbClr val="92D050"/>
                          </a:solidFill>
                        </a:rPr>
                        <a:t>安全・安心</a:t>
                      </a:r>
                      <a:r>
                        <a:rPr kumimoji="1" lang="ja-JP" altLang="en-US" sz="1800" dirty="0" smtClean="0"/>
                        <a:t>のまちづくり</a:t>
                      </a:r>
                      <a:endParaRPr kumimoji="1" lang="ja-JP" altLang="en-US" sz="1800" dirty="0"/>
                    </a:p>
                  </a:txBody>
                  <a:tcPr anchor="ctr"/>
                </a:tc>
              </a:tr>
              <a:tr h="488413">
                <a:tc>
                  <a:txBody>
                    <a:bodyPr/>
                    <a:lstStyle/>
                    <a:p>
                      <a:pPr algn="l"/>
                      <a:r>
                        <a:rPr kumimoji="1" lang="ja-JP" altLang="en-US" sz="1800" dirty="0" smtClean="0"/>
                        <a:t>交通網整備による</a:t>
                      </a:r>
                      <a:r>
                        <a:rPr kumimoji="1" lang="ja-JP" altLang="en-US" sz="1800" dirty="0" smtClean="0">
                          <a:solidFill>
                            <a:srgbClr val="00B0F0"/>
                          </a:solidFill>
                        </a:rPr>
                        <a:t>利便性</a:t>
                      </a:r>
                      <a:r>
                        <a:rPr kumimoji="1" lang="ja-JP" altLang="en-US" sz="1800" dirty="0" smtClean="0"/>
                        <a:t>向上</a:t>
                      </a:r>
                      <a:endParaRPr kumimoji="1" lang="ja-JP" altLang="en-US" sz="1800" dirty="0"/>
                    </a:p>
                  </a:txBody>
                  <a:tcPr anchor="ctr"/>
                </a:tc>
              </a:tr>
              <a:tr h="488413">
                <a:tc>
                  <a:txBody>
                    <a:bodyPr/>
                    <a:lstStyle/>
                    <a:p>
                      <a:pPr algn="l"/>
                      <a:r>
                        <a:rPr kumimoji="1" lang="ja-JP" altLang="en-US" sz="1800" dirty="0" smtClean="0">
                          <a:solidFill>
                            <a:srgbClr val="0070C0"/>
                          </a:solidFill>
                        </a:rPr>
                        <a:t>自然環境</a:t>
                      </a:r>
                      <a:r>
                        <a:rPr kumimoji="1" lang="ja-JP" altLang="en-US" sz="1800" dirty="0" smtClean="0"/>
                        <a:t>保全と利用</a:t>
                      </a:r>
                      <a:endParaRPr kumimoji="1" lang="ja-JP" altLang="en-US" sz="1800" dirty="0"/>
                    </a:p>
                  </a:txBody>
                  <a:tcPr anchor="ctr"/>
                </a:tc>
              </a:tr>
              <a:tr h="427361">
                <a:tc>
                  <a:txBody>
                    <a:bodyPr/>
                    <a:lstStyle/>
                    <a:p>
                      <a:pPr algn="l"/>
                      <a:r>
                        <a:rPr kumimoji="1" lang="ja-JP" altLang="en-US" sz="1800" dirty="0" smtClean="0">
                          <a:solidFill>
                            <a:srgbClr val="7030A0"/>
                          </a:solidFill>
                        </a:rPr>
                        <a:t>郷土愛</a:t>
                      </a:r>
                      <a:r>
                        <a:rPr kumimoji="1" lang="ja-JP" altLang="en-US" sz="1800" dirty="0" smtClean="0"/>
                        <a:t>の醸成</a:t>
                      </a:r>
                      <a:endParaRPr kumimoji="1" lang="ja-JP" altLang="en-US" sz="1800" dirty="0"/>
                    </a:p>
                  </a:txBody>
                  <a:tcPr anchor="ctr"/>
                </a:tc>
              </a:tr>
            </a:tbl>
          </a:graphicData>
        </a:graphic>
      </p:graphicFrame>
      <p:sp>
        <p:nvSpPr>
          <p:cNvPr id="24" name="乗算記号 23"/>
          <p:cNvSpPr/>
          <p:nvPr/>
        </p:nvSpPr>
        <p:spPr>
          <a:xfrm>
            <a:off x="4654352" y="4832458"/>
            <a:ext cx="997768" cy="972806"/>
          </a:xfrm>
          <a:prstGeom prst="mathMultiply">
            <a:avLst>
              <a:gd name="adj1" fmla="val 9871"/>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6" name="グループ化 35"/>
          <p:cNvGrpSpPr/>
          <p:nvPr/>
        </p:nvGrpSpPr>
        <p:grpSpPr>
          <a:xfrm>
            <a:off x="3707904" y="3914344"/>
            <a:ext cx="987424" cy="2827023"/>
            <a:chOff x="3779912" y="3914344"/>
            <a:chExt cx="760190" cy="2827023"/>
          </a:xfrm>
        </p:grpSpPr>
        <p:sp>
          <p:nvSpPr>
            <p:cNvPr id="29" name="正方形/長方形 28"/>
            <p:cNvSpPr/>
            <p:nvPr/>
          </p:nvSpPr>
          <p:spPr>
            <a:xfrm>
              <a:off x="3779912" y="3914344"/>
              <a:ext cx="760190" cy="2827023"/>
            </a:xfrm>
            <a:prstGeom prst="rect">
              <a:avLst/>
            </a:prstGeom>
            <a:solidFill>
              <a:schemeClr val="bg1"/>
            </a:solidFill>
            <a:ln w="127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1" name="直線コネクタ 30"/>
            <p:cNvCxnSpPr/>
            <p:nvPr/>
          </p:nvCxnSpPr>
          <p:spPr>
            <a:xfrm>
              <a:off x="3779912" y="5337531"/>
              <a:ext cx="760190" cy="0"/>
            </a:xfrm>
            <a:prstGeom prst="line">
              <a:avLst/>
            </a:prstGeom>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線コネクタ 31"/>
            <p:cNvCxnSpPr/>
            <p:nvPr/>
          </p:nvCxnSpPr>
          <p:spPr>
            <a:xfrm>
              <a:off x="3779912" y="5805264"/>
              <a:ext cx="760190" cy="0"/>
            </a:xfrm>
            <a:prstGeom prst="line">
              <a:avLst/>
            </a:prstGeom>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直線コネクタ 32"/>
            <p:cNvCxnSpPr/>
            <p:nvPr/>
          </p:nvCxnSpPr>
          <p:spPr>
            <a:xfrm>
              <a:off x="3779912" y="4862506"/>
              <a:ext cx="760190" cy="0"/>
            </a:xfrm>
            <a:prstGeom prst="line">
              <a:avLst/>
            </a:prstGeom>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 name="直線コネクタ 33"/>
            <p:cNvCxnSpPr/>
            <p:nvPr/>
          </p:nvCxnSpPr>
          <p:spPr>
            <a:xfrm>
              <a:off x="3779912" y="4403450"/>
              <a:ext cx="760190" cy="0"/>
            </a:xfrm>
            <a:prstGeom prst="line">
              <a:avLst/>
            </a:prstGeom>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直線コネクタ 34"/>
            <p:cNvCxnSpPr/>
            <p:nvPr/>
          </p:nvCxnSpPr>
          <p:spPr>
            <a:xfrm>
              <a:off x="3779912" y="6284749"/>
              <a:ext cx="760190" cy="0"/>
            </a:xfrm>
            <a:prstGeom prst="line">
              <a:avLst/>
            </a:prstGeom>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37" name="コンテンツ プレースホルダー 36"/>
          <p:cNvPicPr>
            <a:picLocks noGrp="1" noChangeAspect="1"/>
          </p:cNvPicPr>
          <p:nvPr>
            <p:ph idx="1"/>
          </p:nvPr>
        </p:nvPicPr>
        <p:blipFill>
          <a:blip r:embed="rId4" cstate="print">
            <a:duotone>
              <a:schemeClr val="accent5">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3705665" y="3969950"/>
            <a:ext cx="650311" cy="395154"/>
          </a:xfrm>
        </p:spPr>
      </p:pic>
      <p:pic>
        <p:nvPicPr>
          <p:cNvPr id="38" name="コンテンツ プレースホルダー 36"/>
          <p:cNvPicPr>
            <a:picLocks noChangeAspect="1"/>
          </p:cNvPicPr>
          <p:nvPr/>
        </p:nvPicPr>
        <p:blipFill>
          <a:blip r:embed="rId4" cstate="print">
            <a:duotone>
              <a:schemeClr val="accent6">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4065705" y="3969950"/>
            <a:ext cx="650311" cy="395154"/>
          </a:xfrm>
          <a:prstGeom prst="rect">
            <a:avLst/>
          </a:prstGeom>
        </p:spPr>
      </p:pic>
      <p:pic>
        <p:nvPicPr>
          <p:cNvPr id="39" name="コンテンツ プレースホルダー 36"/>
          <p:cNvPicPr>
            <a:picLocks noChangeAspect="1"/>
          </p:cNvPicPr>
          <p:nvPr/>
        </p:nvPicPr>
        <p:blipFill>
          <a:blip r:embed="rId4" cstate="print">
            <a:duotone>
              <a:schemeClr val="accent3">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3707904" y="4474006"/>
            <a:ext cx="650311" cy="395154"/>
          </a:xfrm>
          <a:prstGeom prst="rect">
            <a:avLst/>
          </a:prstGeom>
        </p:spPr>
      </p:pic>
      <p:pic>
        <p:nvPicPr>
          <p:cNvPr id="40" name="コンテンツ プレースホルダー 36"/>
          <p:cNvPicPr>
            <a:picLocks noChangeAspect="1"/>
          </p:cNvPicPr>
          <p:nvPr/>
        </p:nvPicPr>
        <p:blipFill>
          <a:blip r:embed="rId4" cstate="print">
            <a:duotone>
              <a:schemeClr val="accent2">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3707904" y="5877272"/>
            <a:ext cx="650311" cy="395154"/>
          </a:xfrm>
          <a:prstGeom prst="rect">
            <a:avLst/>
          </a:prstGeom>
        </p:spPr>
      </p:pic>
      <p:pic>
        <p:nvPicPr>
          <p:cNvPr id="41" name="コンテンツ プレースホルダー 36"/>
          <p:cNvPicPr>
            <a:picLocks noChangeAspect="1"/>
          </p:cNvPicPr>
          <p:nvPr/>
        </p:nvPicPr>
        <p:blipFill>
          <a:blip r:embed="rId4" cstate="print">
            <a:duotone>
              <a:schemeClr val="accent6">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4065705" y="4906054"/>
            <a:ext cx="650311" cy="395154"/>
          </a:xfrm>
          <a:prstGeom prst="rect">
            <a:avLst/>
          </a:prstGeom>
        </p:spPr>
      </p:pic>
      <p:pic>
        <p:nvPicPr>
          <p:cNvPr id="42" name="コンテンツ プレースホルダー 36"/>
          <p:cNvPicPr>
            <a:picLocks noChangeAspect="1"/>
          </p:cNvPicPr>
          <p:nvPr/>
        </p:nvPicPr>
        <p:blipFill>
          <a:blip r:embed="rId4" cstate="print">
            <a:duotone>
              <a:schemeClr val="accent6">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4067944" y="5410110"/>
            <a:ext cx="650311" cy="395154"/>
          </a:xfrm>
          <a:prstGeom prst="rect">
            <a:avLst/>
          </a:prstGeom>
        </p:spPr>
      </p:pic>
      <p:pic>
        <p:nvPicPr>
          <p:cNvPr id="43" name="コンテンツ プレースホルダー 36"/>
          <p:cNvPicPr>
            <a:picLocks noChangeAspect="1"/>
          </p:cNvPicPr>
          <p:nvPr/>
        </p:nvPicPr>
        <p:blipFill>
          <a:blip r:embed="rId4" cstate="print">
            <a:duotone>
              <a:schemeClr val="accent3">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3707904" y="5410110"/>
            <a:ext cx="650311" cy="395154"/>
          </a:xfrm>
          <a:prstGeom prst="rect">
            <a:avLst/>
          </a:prstGeom>
        </p:spPr>
      </p:pic>
      <p:pic>
        <p:nvPicPr>
          <p:cNvPr id="44" name="コンテンツ プレースホルダー 36"/>
          <p:cNvPicPr>
            <a:picLocks noChangeAspect="1"/>
          </p:cNvPicPr>
          <p:nvPr/>
        </p:nvPicPr>
        <p:blipFill>
          <a:blip r:embed="rId4" cstate="print">
            <a:duotone>
              <a:schemeClr val="accent5">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3705665" y="4906054"/>
            <a:ext cx="650311" cy="395154"/>
          </a:xfrm>
          <a:prstGeom prst="rect">
            <a:avLst/>
          </a:prstGeom>
        </p:spPr>
      </p:pic>
      <p:pic>
        <p:nvPicPr>
          <p:cNvPr id="45" name="コンテンツ プレースホルダー 36"/>
          <p:cNvPicPr>
            <a:picLocks noChangeAspect="1"/>
          </p:cNvPicPr>
          <p:nvPr/>
        </p:nvPicPr>
        <p:blipFill>
          <a:blip r:embed="rId4" cstate="print">
            <a:duotone>
              <a:schemeClr val="accent2">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4067944" y="4474006"/>
            <a:ext cx="650311" cy="395154"/>
          </a:xfrm>
          <a:prstGeom prst="rect">
            <a:avLst/>
          </a:prstGeom>
        </p:spPr>
      </p:pic>
      <p:pic>
        <p:nvPicPr>
          <p:cNvPr id="46" name="コンテンツ プレースホルダー 36"/>
          <p:cNvPicPr>
            <a:picLocks noChangeAspect="1"/>
          </p:cNvPicPr>
          <p:nvPr/>
        </p:nvPicPr>
        <p:blipFill>
          <a:blip r:embed="rId4" cstate="print">
            <a:duotone>
              <a:schemeClr val="accent2">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4065705" y="5877272"/>
            <a:ext cx="650311" cy="395154"/>
          </a:xfrm>
          <a:prstGeom prst="rect">
            <a:avLst/>
          </a:prstGeom>
        </p:spPr>
      </p:pic>
      <p:pic>
        <p:nvPicPr>
          <p:cNvPr id="47" name="コンテンツ プレースホルダー 36"/>
          <p:cNvPicPr>
            <a:picLocks noChangeAspect="1"/>
          </p:cNvPicPr>
          <p:nvPr/>
        </p:nvPicPr>
        <p:blipFill>
          <a:blip r:embed="rId4" cstate="print">
            <a:duotone>
              <a:schemeClr val="accent2">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4065705" y="6346214"/>
            <a:ext cx="650311" cy="395154"/>
          </a:xfrm>
          <a:prstGeom prst="rect">
            <a:avLst/>
          </a:prstGeom>
        </p:spPr>
      </p:pic>
      <p:pic>
        <p:nvPicPr>
          <p:cNvPr id="48" name="コンテンツ プレースホルダー 36"/>
          <p:cNvPicPr>
            <a:picLocks noChangeAspect="1"/>
          </p:cNvPicPr>
          <p:nvPr/>
        </p:nvPicPr>
        <p:blipFill>
          <a:blip r:embed="rId4" cstate="print">
            <a:duotone>
              <a:schemeClr val="accent3">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3705665" y="6346214"/>
            <a:ext cx="650311" cy="395154"/>
          </a:xfrm>
          <a:prstGeom prst="rect">
            <a:avLst/>
          </a:prstGeom>
        </p:spPr>
      </p:pic>
      <p:grpSp>
        <p:nvGrpSpPr>
          <p:cNvPr id="52" name="グループ化 51"/>
          <p:cNvGrpSpPr/>
          <p:nvPr/>
        </p:nvGrpSpPr>
        <p:grpSpPr>
          <a:xfrm>
            <a:off x="6150954" y="5754396"/>
            <a:ext cx="1120484" cy="914964"/>
            <a:chOff x="3118350" y="5100980"/>
            <a:chExt cx="1773317" cy="1476113"/>
          </a:xfrm>
        </p:grpSpPr>
        <p:sp>
          <p:nvSpPr>
            <p:cNvPr id="53" name="円/楕円 52"/>
            <p:cNvSpPr/>
            <p:nvPr/>
          </p:nvSpPr>
          <p:spPr>
            <a:xfrm>
              <a:off x="3118350" y="5100980"/>
              <a:ext cx="1520243" cy="1476113"/>
            </a:xfrm>
            <a:prstGeom prst="ellipse">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smtClean="0"/>
            </a:p>
          </p:txBody>
        </p:sp>
        <p:sp>
          <p:nvSpPr>
            <p:cNvPr id="54" name="テキスト ボックス 53"/>
            <p:cNvSpPr txBox="1"/>
            <p:nvPr/>
          </p:nvSpPr>
          <p:spPr>
            <a:xfrm>
              <a:off x="3165408" y="5553560"/>
              <a:ext cx="1726259" cy="645498"/>
            </a:xfrm>
            <a:prstGeom prst="rect">
              <a:avLst/>
            </a:prstGeom>
            <a:noFill/>
          </p:spPr>
          <p:txBody>
            <a:bodyPr wrap="square" rtlCol="0">
              <a:spAutoFit/>
            </a:bodyPr>
            <a:lstStyle/>
            <a:p>
              <a:r>
                <a:rPr lang="ja-JP" altLang="en-US" sz="2000" dirty="0">
                  <a:solidFill>
                    <a:schemeClr val="bg1"/>
                  </a:solidFill>
                </a:rPr>
                <a:t>荒川沖</a:t>
              </a:r>
              <a:endParaRPr kumimoji="1" lang="ja-JP" altLang="en-US" sz="1400" dirty="0">
                <a:solidFill>
                  <a:schemeClr val="bg1"/>
                </a:solidFill>
              </a:endParaRPr>
            </a:p>
          </p:txBody>
        </p:sp>
      </p:grpSp>
      <p:grpSp>
        <p:nvGrpSpPr>
          <p:cNvPr id="50" name="グループ化 49"/>
          <p:cNvGrpSpPr/>
          <p:nvPr/>
        </p:nvGrpSpPr>
        <p:grpSpPr>
          <a:xfrm>
            <a:off x="6476490" y="5013176"/>
            <a:ext cx="1028799" cy="998990"/>
            <a:chOff x="3633582" y="3901243"/>
            <a:chExt cx="1413766" cy="1340958"/>
          </a:xfrm>
        </p:grpSpPr>
        <p:sp>
          <p:nvSpPr>
            <p:cNvPr id="51" name="円/楕円 50"/>
            <p:cNvSpPr/>
            <p:nvPr/>
          </p:nvSpPr>
          <p:spPr>
            <a:xfrm>
              <a:off x="3633582" y="3901243"/>
              <a:ext cx="1413766" cy="1340958"/>
            </a:xfrm>
            <a:prstGeom prst="ellipse">
              <a:avLst/>
            </a:prstGeom>
            <a:solidFill>
              <a:srgbClr val="FF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p>
          </p:txBody>
        </p:sp>
        <p:sp>
          <p:nvSpPr>
            <p:cNvPr id="56" name="テキスト ボックス 55"/>
            <p:cNvSpPr txBox="1"/>
            <p:nvPr/>
          </p:nvSpPr>
          <p:spPr>
            <a:xfrm>
              <a:off x="3634786" y="4078302"/>
              <a:ext cx="1344755" cy="707887"/>
            </a:xfrm>
            <a:prstGeom prst="rect">
              <a:avLst/>
            </a:prstGeom>
            <a:noFill/>
          </p:spPr>
          <p:txBody>
            <a:bodyPr wrap="square" rtlCol="0">
              <a:spAutoFit/>
            </a:bodyPr>
            <a:lstStyle/>
            <a:p>
              <a:pPr algn="ctr"/>
              <a:r>
                <a:rPr kumimoji="1" lang="ja-JP" altLang="en-US" sz="2000" dirty="0" smtClean="0">
                  <a:solidFill>
                    <a:schemeClr val="bg1"/>
                  </a:solidFill>
                </a:rPr>
                <a:t>中心</a:t>
              </a:r>
              <a:endParaRPr kumimoji="1" lang="en-US" altLang="ja-JP" sz="2000" dirty="0" smtClean="0">
                <a:solidFill>
                  <a:schemeClr val="bg1"/>
                </a:solidFill>
              </a:endParaRPr>
            </a:p>
            <a:p>
              <a:pPr algn="ctr"/>
              <a:r>
                <a:rPr kumimoji="1" lang="ja-JP" altLang="en-US" sz="2000" dirty="0" smtClean="0">
                  <a:solidFill>
                    <a:schemeClr val="bg1"/>
                  </a:solidFill>
                </a:rPr>
                <a:t>市街地</a:t>
              </a:r>
              <a:endParaRPr kumimoji="1" lang="en-US" altLang="ja-JP" sz="2000" dirty="0" smtClean="0">
                <a:solidFill>
                  <a:schemeClr val="bg1"/>
                </a:solidFill>
              </a:endParaRPr>
            </a:p>
          </p:txBody>
        </p:sp>
      </p:grpSp>
      <p:grpSp>
        <p:nvGrpSpPr>
          <p:cNvPr id="57" name="グループ化 56"/>
          <p:cNvGrpSpPr/>
          <p:nvPr/>
        </p:nvGrpSpPr>
        <p:grpSpPr>
          <a:xfrm>
            <a:off x="7259188" y="4734044"/>
            <a:ext cx="1188994" cy="1020352"/>
            <a:chOff x="4814803" y="3223594"/>
            <a:chExt cx="1842306" cy="1589574"/>
          </a:xfrm>
        </p:grpSpPr>
        <p:sp>
          <p:nvSpPr>
            <p:cNvPr id="58" name="円/楕円 57"/>
            <p:cNvSpPr/>
            <p:nvPr/>
          </p:nvSpPr>
          <p:spPr>
            <a:xfrm>
              <a:off x="4926462" y="3223594"/>
              <a:ext cx="1557106" cy="1589574"/>
            </a:xfrm>
            <a:prstGeom prst="ellipse">
              <a:avLst/>
            </a:prstGeom>
            <a:solidFill>
              <a:srgbClr val="00B0F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1400" dirty="0" smtClean="0"/>
            </a:p>
          </p:txBody>
        </p:sp>
        <p:sp>
          <p:nvSpPr>
            <p:cNvPr id="59" name="テキスト ボックス 58"/>
            <p:cNvSpPr txBox="1"/>
            <p:nvPr/>
          </p:nvSpPr>
          <p:spPr>
            <a:xfrm>
              <a:off x="4814803" y="3718203"/>
              <a:ext cx="1842306" cy="607025"/>
            </a:xfrm>
            <a:prstGeom prst="rect">
              <a:avLst/>
            </a:prstGeom>
            <a:noFill/>
          </p:spPr>
          <p:txBody>
            <a:bodyPr wrap="square" rtlCol="0">
              <a:spAutoFit/>
            </a:bodyPr>
            <a:lstStyle/>
            <a:p>
              <a:r>
                <a:rPr kumimoji="1" lang="ja-JP" altLang="en-US" sz="2000" dirty="0" smtClean="0">
                  <a:solidFill>
                    <a:schemeClr val="bg1"/>
                  </a:solidFill>
                </a:rPr>
                <a:t>おおつ野</a:t>
              </a:r>
              <a:endParaRPr kumimoji="1" lang="ja-JP" altLang="en-US" sz="1400" dirty="0">
                <a:solidFill>
                  <a:schemeClr val="bg1"/>
                </a:solidFill>
              </a:endParaRPr>
            </a:p>
          </p:txBody>
        </p:sp>
      </p:grpSp>
      <p:sp>
        <p:nvSpPr>
          <p:cNvPr id="60" name="円/楕円 59"/>
          <p:cNvSpPr/>
          <p:nvPr/>
        </p:nvSpPr>
        <p:spPr>
          <a:xfrm>
            <a:off x="6031111" y="4005064"/>
            <a:ext cx="1133177" cy="1080898"/>
          </a:xfrm>
          <a:prstGeom prst="ellipse">
            <a:avLst/>
          </a:prstGeom>
          <a:solidFill>
            <a:srgbClr val="00B05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dirty="0" smtClean="0"/>
          </a:p>
          <a:p>
            <a:pPr algn="ctr"/>
            <a:r>
              <a:rPr kumimoji="1" lang="ja-JP" altLang="en-US" sz="2400" dirty="0" smtClean="0"/>
              <a:t>新治</a:t>
            </a:r>
            <a:endParaRPr kumimoji="1" lang="en-US" altLang="ja-JP" dirty="0" smtClean="0"/>
          </a:p>
          <a:p>
            <a:pPr algn="ctr"/>
            <a:endParaRPr kumimoji="1" lang="ja-JP" altLang="en-US" dirty="0"/>
          </a:p>
        </p:txBody>
      </p:sp>
      <p:sp>
        <p:nvSpPr>
          <p:cNvPr id="2" name="雲 1"/>
          <p:cNvSpPr/>
          <p:nvPr/>
        </p:nvSpPr>
        <p:spPr>
          <a:xfrm>
            <a:off x="179512" y="1052736"/>
            <a:ext cx="8753251" cy="2448272"/>
          </a:xfrm>
          <a:prstGeom prst="cloud">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1026" name="Picture 2" descr="http://msp.c.yimg.jp/yjimage?q=NNSVcaUXyLEzEuWkjqzPZ0Anh8.GnkMPLrBb.uZOnx7oa1tbTV7HXdVnQY4LgiyTgAWy73QM80QAxelI7DWW5HgUGNH33y3vh41S8Nvj8bfgzb4.w5bmGkI2jdlocPIf&amp;sig=12ra4quhe&amp;x=170&amp;y=86"/>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0" b="96512" l="0" r="100000">
                        <a14:foregroundMark x1="7059" y1="67442" x2="7059" y2="67442"/>
                        <a14:foregroundMark x1="7647" y1="83721" x2="7647" y2="83721"/>
                        <a14:foregroundMark x1="5882" y1="86047" x2="5882" y2="86047"/>
                        <a14:foregroundMark x1="95882" y1="63953" x2="95882" y2="63953"/>
                      </a14:backgroundRemoval>
                    </a14:imgEffect>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6794116" y="1647394"/>
            <a:ext cx="2098364" cy="1061526"/>
          </a:xfrm>
          <a:prstGeom prst="rect">
            <a:avLst/>
          </a:prstGeom>
          <a:noFill/>
          <a:extLst>
            <a:ext uri="{909E8E84-426E-40DD-AFC4-6F175D3DCCD1}">
              <a14:hiddenFill xmlns:a14="http://schemas.microsoft.com/office/drawing/2010/main">
                <a:solidFill>
                  <a:srgbClr val="FFFFFF"/>
                </a:solidFill>
              </a14:hiddenFill>
            </a:ext>
          </a:extLst>
        </p:spPr>
      </p:pic>
      <p:sp>
        <p:nvSpPr>
          <p:cNvPr id="49" name="スライド番号プレースホルダー 48"/>
          <p:cNvSpPr>
            <a:spLocks noGrp="1"/>
          </p:cNvSpPr>
          <p:nvPr>
            <p:ph type="sldNum" sz="quarter" idx="12"/>
          </p:nvPr>
        </p:nvSpPr>
        <p:spPr/>
        <p:txBody>
          <a:bodyPr/>
          <a:lstStyle/>
          <a:p>
            <a:fld id="{82F50B77-D61C-4CB8-9631-C68539A3EE92}" type="slidenum">
              <a:rPr kumimoji="1" lang="ja-JP" altLang="en-US" smtClean="0"/>
              <a:pPr/>
              <a:t>35</a:t>
            </a:fld>
            <a:endParaRPr kumimoji="1" lang="ja-JP" altLang="en-US"/>
          </a:p>
        </p:txBody>
      </p:sp>
      <p:sp>
        <p:nvSpPr>
          <p:cNvPr id="66" name="正方形/長方形 65"/>
          <p:cNvSpPr/>
          <p:nvPr/>
        </p:nvSpPr>
        <p:spPr>
          <a:xfrm>
            <a:off x="661989" y="1340768"/>
            <a:ext cx="2638597" cy="360040"/>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kumimoji="1" lang="ja-JP" altLang="en-US" dirty="0" smtClean="0"/>
              <a:t>農業応援プロジェクト</a:t>
            </a:r>
            <a:endParaRPr kumimoji="1" lang="ja-JP" altLang="en-US" dirty="0"/>
          </a:p>
        </p:txBody>
      </p:sp>
      <p:sp>
        <p:nvSpPr>
          <p:cNvPr id="67" name="正方形/長方形 66"/>
          <p:cNvSpPr/>
          <p:nvPr/>
        </p:nvSpPr>
        <p:spPr>
          <a:xfrm>
            <a:off x="3487487" y="1340768"/>
            <a:ext cx="2045347" cy="360040"/>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ja-JP" altLang="en-US" dirty="0" smtClean="0"/>
              <a:t>ハリーちゃんバス</a:t>
            </a:r>
            <a:endParaRPr kumimoji="1" lang="ja-JP" altLang="en-US" dirty="0"/>
          </a:p>
        </p:txBody>
      </p:sp>
      <p:sp>
        <p:nvSpPr>
          <p:cNvPr id="68" name="正方形/長方形 67"/>
          <p:cNvSpPr/>
          <p:nvPr/>
        </p:nvSpPr>
        <p:spPr>
          <a:xfrm>
            <a:off x="3196039" y="1844824"/>
            <a:ext cx="2768843" cy="360040"/>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kumimoji="1" lang="ja-JP" altLang="en-US" dirty="0" smtClean="0"/>
              <a:t>安心・安全なまちづくり</a:t>
            </a:r>
            <a:endParaRPr kumimoji="1" lang="ja-JP" altLang="en-US" dirty="0"/>
          </a:p>
        </p:txBody>
      </p:sp>
      <p:sp>
        <p:nvSpPr>
          <p:cNvPr id="69" name="正方形/長方形 68"/>
          <p:cNvSpPr/>
          <p:nvPr/>
        </p:nvSpPr>
        <p:spPr>
          <a:xfrm>
            <a:off x="1076879" y="1844824"/>
            <a:ext cx="1935675" cy="360040"/>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ja-JP" altLang="en-US" dirty="0"/>
              <a:t>防災</a:t>
            </a:r>
            <a:r>
              <a:rPr lang="ja-JP" altLang="en-US" dirty="0" smtClean="0"/>
              <a:t>拠点整備</a:t>
            </a:r>
            <a:endParaRPr kumimoji="1" lang="ja-JP" altLang="en-US" dirty="0"/>
          </a:p>
        </p:txBody>
      </p:sp>
      <p:sp>
        <p:nvSpPr>
          <p:cNvPr id="70" name="正方形/長方形 69"/>
          <p:cNvSpPr/>
          <p:nvPr/>
        </p:nvSpPr>
        <p:spPr>
          <a:xfrm>
            <a:off x="644831" y="2348880"/>
            <a:ext cx="1935675" cy="36004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ja-JP" altLang="en-US" dirty="0" smtClean="0"/>
              <a:t>モール</a:t>
            </a:r>
            <a:r>
              <a:rPr lang="en-US" altLang="ja-JP" dirty="0" smtClean="0"/>
              <a:t>505</a:t>
            </a:r>
            <a:r>
              <a:rPr lang="ja-JP" altLang="en-US" dirty="0" smtClean="0"/>
              <a:t>の改装</a:t>
            </a:r>
            <a:endParaRPr kumimoji="1" lang="ja-JP" altLang="en-US" dirty="0"/>
          </a:p>
        </p:txBody>
      </p:sp>
      <p:sp>
        <p:nvSpPr>
          <p:cNvPr id="71" name="正方形/長方形 70"/>
          <p:cNvSpPr/>
          <p:nvPr/>
        </p:nvSpPr>
        <p:spPr>
          <a:xfrm>
            <a:off x="2724522" y="2348880"/>
            <a:ext cx="1879148" cy="36004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ja-JP" altLang="en-US" dirty="0" smtClean="0"/>
              <a:t>土浦ファクトリー</a:t>
            </a:r>
            <a:endParaRPr kumimoji="1" lang="ja-JP" altLang="en-US" dirty="0"/>
          </a:p>
        </p:txBody>
      </p:sp>
      <p:sp>
        <p:nvSpPr>
          <p:cNvPr id="72" name="正方形/長方形 71"/>
          <p:cNvSpPr/>
          <p:nvPr/>
        </p:nvSpPr>
        <p:spPr>
          <a:xfrm>
            <a:off x="4716016" y="2348880"/>
            <a:ext cx="1879148" cy="36004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kumimoji="1" lang="ja-JP" altLang="en-US" dirty="0" smtClean="0"/>
              <a:t>霞ヶ浦の観光</a:t>
            </a:r>
            <a:endParaRPr kumimoji="1" lang="ja-JP" altLang="en-US" dirty="0"/>
          </a:p>
        </p:txBody>
      </p:sp>
      <p:sp>
        <p:nvSpPr>
          <p:cNvPr id="73" name="正方形/長方形 72"/>
          <p:cNvSpPr/>
          <p:nvPr/>
        </p:nvSpPr>
        <p:spPr>
          <a:xfrm>
            <a:off x="1045185" y="2852936"/>
            <a:ext cx="2158663" cy="360040"/>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kumimoji="1" lang="ja-JP" altLang="en-US" dirty="0" smtClean="0"/>
              <a:t>駅前ロータリー整備</a:t>
            </a:r>
            <a:endParaRPr kumimoji="1" lang="ja-JP" altLang="en-US" dirty="0"/>
          </a:p>
        </p:txBody>
      </p:sp>
      <p:sp>
        <p:nvSpPr>
          <p:cNvPr id="74" name="正方形/長方形 73"/>
          <p:cNvSpPr/>
          <p:nvPr/>
        </p:nvSpPr>
        <p:spPr>
          <a:xfrm>
            <a:off x="3347864" y="2852936"/>
            <a:ext cx="2171877" cy="360040"/>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ja-JP" altLang="en-US" dirty="0"/>
              <a:t>近隣駐車場の</a:t>
            </a:r>
            <a:r>
              <a:rPr kumimoji="1" lang="ja-JP" altLang="en-US" dirty="0" smtClean="0"/>
              <a:t>整備</a:t>
            </a:r>
            <a:endParaRPr kumimoji="1" lang="ja-JP" altLang="en-US" dirty="0"/>
          </a:p>
        </p:txBody>
      </p:sp>
      <p:sp>
        <p:nvSpPr>
          <p:cNvPr id="75" name="正方形/長方形 74"/>
          <p:cNvSpPr/>
          <p:nvPr/>
        </p:nvSpPr>
        <p:spPr>
          <a:xfrm>
            <a:off x="5667436" y="2852936"/>
            <a:ext cx="2432956" cy="360040"/>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kumimoji="1" lang="ja-JP" altLang="en-US" dirty="0" smtClean="0"/>
              <a:t>主婦のコミュニティ形成</a:t>
            </a:r>
            <a:endParaRPr kumimoji="1" lang="ja-JP" altLang="en-US" dirty="0"/>
          </a:p>
        </p:txBody>
      </p:sp>
      <p:sp>
        <p:nvSpPr>
          <p:cNvPr id="23" name="正方形/長方形 22"/>
          <p:cNvSpPr/>
          <p:nvPr/>
        </p:nvSpPr>
        <p:spPr>
          <a:xfrm>
            <a:off x="-144382" y="980728"/>
            <a:ext cx="9412075" cy="602073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0" name="グループ化 29"/>
          <p:cNvGrpSpPr/>
          <p:nvPr/>
        </p:nvGrpSpPr>
        <p:grpSpPr>
          <a:xfrm>
            <a:off x="322334" y="1700808"/>
            <a:ext cx="8714162" cy="4608512"/>
            <a:chOff x="322334" y="1700808"/>
            <a:chExt cx="8714162" cy="4608512"/>
          </a:xfrm>
        </p:grpSpPr>
        <p:grpSp>
          <p:nvGrpSpPr>
            <p:cNvPr id="61" name="グループ化 60"/>
            <p:cNvGrpSpPr/>
            <p:nvPr/>
          </p:nvGrpSpPr>
          <p:grpSpPr>
            <a:xfrm>
              <a:off x="322334" y="2337716"/>
              <a:ext cx="8714162" cy="3971604"/>
              <a:chOff x="118745" y="2032274"/>
              <a:chExt cx="8714162" cy="3971604"/>
            </a:xfrm>
          </p:grpSpPr>
          <p:sp>
            <p:nvSpPr>
              <p:cNvPr id="62" name="横巻き 61"/>
              <p:cNvSpPr/>
              <p:nvPr/>
            </p:nvSpPr>
            <p:spPr>
              <a:xfrm>
                <a:off x="118745" y="2032274"/>
                <a:ext cx="7782746" cy="3537798"/>
              </a:xfrm>
              <a:prstGeom prst="horizontalScroll">
                <a:avLst/>
              </a:prstGeom>
              <a:solidFill>
                <a:srgbClr val="FFFFCC"/>
              </a:solidFill>
              <a:ln w="1905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dirty="0" smtClean="0">
                    <a:solidFill>
                      <a:schemeClr val="tx1"/>
                    </a:solidFill>
                  </a:rPr>
                  <a:t>みんなの</a:t>
                </a:r>
                <a:r>
                  <a:rPr kumimoji="1" lang="ja-JP" altLang="en-US" sz="4000" dirty="0" smtClean="0">
                    <a:solidFill>
                      <a:srgbClr val="FF7C80"/>
                    </a:solidFill>
                  </a:rPr>
                  <a:t>笑顔</a:t>
                </a:r>
                <a:r>
                  <a:rPr kumimoji="1" lang="ja-JP" altLang="en-US" sz="4000" dirty="0" smtClean="0">
                    <a:solidFill>
                      <a:schemeClr val="tx1"/>
                    </a:solidFill>
                  </a:rPr>
                  <a:t>がつながる</a:t>
                </a:r>
                <a:endParaRPr kumimoji="1" lang="en-US" altLang="ja-JP" sz="4000" dirty="0" smtClean="0">
                  <a:solidFill>
                    <a:schemeClr val="tx1"/>
                  </a:solidFill>
                </a:endParaRPr>
              </a:p>
              <a:p>
                <a:pPr algn="ctr"/>
                <a:r>
                  <a:rPr lang="ja-JP" altLang="en-US" sz="4000" dirty="0" smtClean="0">
                    <a:solidFill>
                      <a:schemeClr val="tx1"/>
                    </a:solidFill>
                  </a:rPr>
                  <a:t>ずっと</a:t>
                </a:r>
                <a:r>
                  <a:rPr lang="ja-JP" altLang="en-US" sz="4000" dirty="0" smtClean="0">
                    <a:solidFill>
                      <a:srgbClr val="FF0000"/>
                    </a:solidFill>
                  </a:rPr>
                  <a:t>住</a:t>
                </a:r>
                <a:r>
                  <a:rPr lang="ja-JP" altLang="en-US" sz="4000" dirty="0" smtClean="0">
                    <a:solidFill>
                      <a:schemeClr val="accent6"/>
                    </a:solidFill>
                  </a:rPr>
                  <a:t>み</a:t>
                </a:r>
                <a:r>
                  <a:rPr lang="ja-JP" altLang="en-US" sz="4000" dirty="0" smtClean="0">
                    <a:solidFill>
                      <a:srgbClr val="92D050"/>
                    </a:solidFill>
                  </a:rPr>
                  <a:t>続</a:t>
                </a:r>
                <a:r>
                  <a:rPr lang="ja-JP" altLang="en-US" sz="4000" dirty="0" smtClean="0">
                    <a:solidFill>
                      <a:srgbClr val="00B0F0"/>
                    </a:solidFill>
                  </a:rPr>
                  <a:t>け</a:t>
                </a:r>
                <a:r>
                  <a:rPr lang="ja-JP" altLang="en-US" sz="4000" dirty="0" smtClean="0">
                    <a:solidFill>
                      <a:srgbClr val="0070C0"/>
                    </a:solidFill>
                  </a:rPr>
                  <a:t>た</a:t>
                </a:r>
                <a:r>
                  <a:rPr lang="ja-JP" altLang="en-US" sz="4000" dirty="0" smtClean="0">
                    <a:solidFill>
                      <a:srgbClr val="7030A0"/>
                    </a:solidFill>
                  </a:rPr>
                  <a:t>い</a:t>
                </a:r>
                <a:r>
                  <a:rPr lang="ja-JP" altLang="en-US" sz="4000" dirty="0" smtClean="0">
                    <a:solidFill>
                      <a:schemeClr val="tx1"/>
                    </a:solidFill>
                  </a:rPr>
                  <a:t>まち</a:t>
                </a:r>
                <a:endParaRPr kumimoji="1" lang="ja-JP" altLang="en-US" sz="4000" dirty="0">
                  <a:solidFill>
                    <a:schemeClr val="tx1"/>
                  </a:solidFill>
                </a:endParaRPr>
              </a:p>
            </p:txBody>
          </p:sp>
          <p:pic>
            <p:nvPicPr>
              <p:cNvPr id="63" name="コンテンツ プレースホルダー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556158" y="3599470"/>
                <a:ext cx="2276749" cy="2404408"/>
              </a:xfrm>
              <a:prstGeom prst="rect">
                <a:avLst/>
              </a:prstGeom>
            </p:spPr>
          </p:pic>
        </p:grpSp>
        <p:sp>
          <p:nvSpPr>
            <p:cNvPr id="64" name="角丸四角形 63"/>
            <p:cNvSpPr/>
            <p:nvPr/>
          </p:nvSpPr>
          <p:spPr>
            <a:xfrm>
              <a:off x="901831" y="1700808"/>
              <a:ext cx="2878081" cy="868487"/>
            </a:xfrm>
            <a:prstGeom prst="roundRect">
              <a:avLst/>
            </a:prstGeom>
            <a:solidFill>
              <a:srgbClr val="FFFFCC"/>
            </a:solidFill>
            <a:ln w="19050">
              <a:solidFill>
                <a:schemeClr val="accent6">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2800" dirty="0" smtClean="0">
                  <a:solidFill>
                    <a:schemeClr val="accent6">
                      <a:lumMod val="50000"/>
                    </a:schemeClr>
                  </a:solidFill>
                </a:rPr>
                <a:t>目標都市像</a:t>
              </a:r>
              <a:endParaRPr kumimoji="1" lang="ja-JP" altLang="en-US" sz="2800" dirty="0">
                <a:solidFill>
                  <a:schemeClr val="accent6">
                    <a:lumMod val="50000"/>
                  </a:schemeClr>
                </a:solidFill>
              </a:endParaRPr>
            </a:p>
          </p:txBody>
        </p:sp>
      </p:grpSp>
    </p:spTree>
    <p:extLst>
      <p:ext uri="{BB962C8B-B14F-4D97-AF65-F5344CB8AC3E}">
        <p14:creationId xmlns:p14="http://schemas.microsoft.com/office/powerpoint/2010/main" val="393008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randombar(horizontal)">
                                      <p:cBhvr>
                                        <p:cTn id="7" dur="500"/>
                                        <p:tgtEl>
                                          <p:spTgt spid="6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7"/>
                                        </p:tgtEl>
                                        <p:attrNameLst>
                                          <p:attrName>style.visibility</p:attrName>
                                        </p:attrNameLst>
                                      </p:cBhvr>
                                      <p:to>
                                        <p:strVal val="visible"/>
                                      </p:to>
                                    </p:set>
                                    <p:animEffect transition="in" filter="randombar(horizontal)">
                                      <p:cBhvr>
                                        <p:cTn id="10" dur="500"/>
                                        <p:tgtEl>
                                          <p:spTgt spid="67"/>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randombar(horizontal)">
                                      <p:cBhvr>
                                        <p:cTn id="13" dur="500"/>
                                        <p:tgtEl>
                                          <p:spTgt spid="69"/>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68"/>
                                        </p:tgtEl>
                                        <p:attrNameLst>
                                          <p:attrName>style.visibility</p:attrName>
                                        </p:attrNameLst>
                                      </p:cBhvr>
                                      <p:to>
                                        <p:strVal val="visible"/>
                                      </p:to>
                                    </p:set>
                                    <p:animEffect transition="in" filter="randombar(horizontal)">
                                      <p:cBhvr>
                                        <p:cTn id="16" dur="500"/>
                                        <p:tgtEl>
                                          <p:spTgt spid="68"/>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70"/>
                                        </p:tgtEl>
                                        <p:attrNameLst>
                                          <p:attrName>style.visibility</p:attrName>
                                        </p:attrNameLst>
                                      </p:cBhvr>
                                      <p:to>
                                        <p:strVal val="visible"/>
                                      </p:to>
                                    </p:set>
                                    <p:animEffect transition="in" filter="randombar(horizontal)">
                                      <p:cBhvr>
                                        <p:cTn id="19" dur="500"/>
                                        <p:tgtEl>
                                          <p:spTgt spid="70"/>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71"/>
                                        </p:tgtEl>
                                        <p:attrNameLst>
                                          <p:attrName>style.visibility</p:attrName>
                                        </p:attrNameLst>
                                      </p:cBhvr>
                                      <p:to>
                                        <p:strVal val="visible"/>
                                      </p:to>
                                    </p:set>
                                    <p:animEffect transition="in" filter="randombar(horizontal)">
                                      <p:cBhvr>
                                        <p:cTn id="22" dur="500"/>
                                        <p:tgtEl>
                                          <p:spTgt spid="71"/>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72"/>
                                        </p:tgtEl>
                                        <p:attrNameLst>
                                          <p:attrName>style.visibility</p:attrName>
                                        </p:attrNameLst>
                                      </p:cBhvr>
                                      <p:to>
                                        <p:strVal val="visible"/>
                                      </p:to>
                                    </p:set>
                                    <p:animEffect transition="in" filter="randombar(horizontal)">
                                      <p:cBhvr>
                                        <p:cTn id="25" dur="500"/>
                                        <p:tgtEl>
                                          <p:spTgt spid="72"/>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73"/>
                                        </p:tgtEl>
                                        <p:attrNameLst>
                                          <p:attrName>style.visibility</p:attrName>
                                        </p:attrNameLst>
                                      </p:cBhvr>
                                      <p:to>
                                        <p:strVal val="visible"/>
                                      </p:to>
                                    </p:set>
                                    <p:animEffect transition="in" filter="randombar(horizontal)">
                                      <p:cBhvr>
                                        <p:cTn id="28" dur="500"/>
                                        <p:tgtEl>
                                          <p:spTgt spid="73"/>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74"/>
                                        </p:tgtEl>
                                        <p:attrNameLst>
                                          <p:attrName>style.visibility</p:attrName>
                                        </p:attrNameLst>
                                      </p:cBhvr>
                                      <p:to>
                                        <p:strVal val="visible"/>
                                      </p:to>
                                    </p:set>
                                    <p:animEffect transition="in" filter="randombar(horizontal)">
                                      <p:cBhvr>
                                        <p:cTn id="31" dur="500"/>
                                        <p:tgtEl>
                                          <p:spTgt spid="74"/>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75"/>
                                        </p:tgtEl>
                                        <p:attrNameLst>
                                          <p:attrName>style.visibility</p:attrName>
                                        </p:attrNameLst>
                                      </p:cBhvr>
                                      <p:to>
                                        <p:strVal val="visible"/>
                                      </p:to>
                                    </p:set>
                                    <p:animEffect transition="in" filter="randombar(horizontal)">
                                      <p:cBhvr>
                                        <p:cTn id="34" dur="500"/>
                                        <p:tgtEl>
                                          <p:spTgt spid="75"/>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childTnLst>
                                </p:cTn>
                              </p:par>
                              <p:par>
                                <p:cTn id="39" presetID="53" presetClass="entr" presetSubtype="16" fill="hold" nodeType="with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p:cTn id="41" dur="800" fill="hold"/>
                                        <p:tgtEl>
                                          <p:spTgt spid="30"/>
                                        </p:tgtEl>
                                        <p:attrNameLst>
                                          <p:attrName>ppt_w</p:attrName>
                                        </p:attrNameLst>
                                      </p:cBhvr>
                                      <p:tavLst>
                                        <p:tav tm="0">
                                          <p:val>
                                            <p:fltVal val="0"/>
                                          </p:val>
                                        </p:tav>
                                        <p:tav tm="100000">
                                          <p:val>
                                            <p:strVal val="#ppt_w"/>
                                          </p:val>
                                        </p:tav>
                                      </p:tavLst>
                                    </p:anim>
                                    <p:anim calcmode="lin" valueType="num">
                                      <p:cBhvr>
                                        <p:cTn id="42" dur="800" fill="hold"/>
                                        <p:tgtEl>
                                          <p:spTgt spid="30"/>
                                        </p:tgtEl>
                                        <p:attrNameLst>
                                          <p:attrName>ppt_h</p:attrName>
                                        </p:attrNameLst>
                                      </p:cBhvr>
                                      <p:tavLst>
                                        <p:tav tm="0">
                                          <p:val>
                                            <p:fltVal val="0"/>
                                          </p:val>
                                        </p:tav>
                                        <p:tav tm="100000">
                                          <p:val>
                                            <p:strVal val="#ppt_h"/>
                                          </p:val>
                                        </p:tav>
                                      </p:tavLst>
                                    </p:anim>
                                    <p:animEffect transition="in" filter="fade">
                                      <p:cBhvr>
                                        <p:cTn id="43" dur="8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2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p:txBody>
          <a:bodyPr>
            <a:normAutofit fontScale="70000" lnSpcReduction="20000"/>
          </a:bodyPr>
          <a:lstStyle/>
          <a:p>
            <a:r>
              <a:rPr lang="ja-JP" altLang="en-US" sz="3400" dirty="0"/>
              <a:t>アイアグリ株式会社　６次産業プランナー　　　　富田浩司様</a:t>
            </a:r>
            <a:endParaRPr lang="en-US" altLang="ja-JP" sz="3400" dirty="0"/>
          </a:p>
          <a:p>
            <a:r>
              <a:rPr lang="en-US" altLang="ja-JP" sz="3400" dirty="0"/>
              <a:t>JFE</a:t>
            </a:r>
            <a:r>
              <a:rPr lang="ja-JP" altLang="en-US" sz="3400" dirty="0"/>
              <a:t>商事　不動産部　　　　　　　　　　　　　　　　　　藤井義久様</a:t>
            </a:r>
            <a:endParaRPr lang="en-US" altLang="ja-JP" sz="3400" dirty="0"/>
          </a:p>
          <a:p>
            <a:r>
              <a:rPr lang="ja-JP" altLang="en-US" sz="3400" dirty="0"/>
              <a:t>土浦市役所　農林水産課　　　　　　　　　　　　　　中西弘治様</a:t>
            </a:r>
            <a:endParaRPr lang="en-US" altLang="ja-JP" sz="3400" dirty="0"/>
          </a:p>
          <a:p>
            <a:pPr lvl="0"/>
            <a:r>
              <a:rPr lang="ja-JP" altLang="en-US" sz="3400" dirty="0">
                <a:solidFill>
                  <a:prstClr val="black"/>
                </a:solidFill>
              </a:rPr>
              <a:t>土浦市役所　農林水産課　　　　　　　　　　　　　　室町直宏様</a:t>
            </a:r>
          </a:p>
          <a:p>
            <a:pPr lvl="0"/>
            <a:r>
              <a:rPr lang="ja-JP" altLang="en-US" sz="3400" dirty="0">
                <a:solidFill>
                  <a:prstClr val="black"/>
                </a:solidFill>
              </a:rPr>
              <a:t>土浦市役所　農林水産課　　　　　　　　　　　　　　岡田将之様</a:t>
            </a:r>
          </a:p>
          <a:p>
            <a:r>
              <a:rPr lang="ja-JP" altLang="en-US" sz="3400" dirty="0" smtClean="0"/>
              <a:t>関東鉄道　本社自動車部　　　　　　　　　　　　　　生井弘樹様</a:t>
            </a:r>
            <a:endParaRPr lang="en-US" altLang="ja-JP" sz="3400" dirty="0" smtClean="0"/>
          </a:p>
          <a:p>
            <a:r>
              <a:rPr lang="ja-JP" altLang="en-US" sz="3400" dirty="0"/>
              <a:t>土浦市</a:t>
            </a:r>
            <a:r>
              <a:rPr lang="ja-JP" altLang="en-US" sz="3400" dirty="0" smtClean="0"/>
              <a:t>の住民の皆様</a:t>
            </a:r>
            <a:endParaRPr lang="en-US" altLang="ja-JP" sz="3400" dirty="0"/>
          </a:p>
          <a:p>
            <a:pPr marL="0" indent="0">
              <a:buNone/>
            </a:pPr>
            <a:r>
              <a:rPr lang="ja-JP" altLang="en-US" dirty="0"/>
              <a:t>　　　　</a:t>
            </a:r>
            <a:endParaRPr lang="en-US" altLang="ja-JP" dirty="0" smtClean="0"/>
          </a:p>
          <a:p>
            <a:pPr marL="0" indent="0">
              <a:buNone/>
            </a:pPr>
            <a:r>
              <a:rPr lang="ja-JP" altLang="en-US" dirty="0"/>
              <a:t>　　　　　　　　　　　　　　　　　　　　　　　　</a:t>
            </a:r>
            <a:endParaRPr lang="en-US" altLang="ja-JP" dirty="0"/>
          </a:p>
          <a:p>
            <a:pPr marL="0" indent="0">
              <a:buNone/>
            </a:pPr>
            <a:r>
              <a:rPr lang="ja-JP" altLang="en-US" sz="4000" dirty="0"/>
              <a:t>心より感謝申し上げます</a:t>
            </a:r>
            <a:r>
              <a:rPr lang="ja-JP" altLang="en-US" sz="4000" dirty="0" smtClean="0"/>
              <a:t>。</a:t>
            </a:r>
            <a:endParaRPr lang="ja-JP" altLang="en-US" sz="4000" dirty="0"/>
          </a:p>
        </p:txBody>
      </p:sp>
      <p:sp>
        <p:nvSpPr>
          <p:cNvPr id="3" name="タイトル 2"/>
          <p:cNvSpPr>
            <a:spLocks noGrp="1"/>
          </p:cNvSpPr>
          <p:nvPr>
            <p:ph type="title"/>
          </p:nvPr>
        </p:nvSpPr>
        <p:spPr>
          <a:xfrm>
            <a:off x="446856" y="-99392"/>
            <a:ext cx="8229600" cy="1143000"/>
          </a:xfrm>
        </p:spPr>
        <p:txBody>
          <a:bodyPr/>
          <a:lstStyle/>
          <a:p>
            <a:pPr algn="ctr"/>
            <a:r>
              <a:rPr lang="ja-JP" altLang="en-US" dirty="0"/>
              <a:t>謝辞</a:t>
            </a:r>
            <a:endParaRPr kumimoji="1" lang="ja-JP" altLang="en-US" dirty="0"/>
          </a:p>
        </p:txBody>
      </p:sp>
      <p:sp>
        <p:nvSpPr>
          <p:cNvPr id="4" name="スライド番号プレースホルダー 3"/>
          <p:cNvSpPr>
            <a:spLocks noGrp="1"/>
          </p:cNvSpPr>
          <p:nvPr>
            <p:ph type="sldNum" sz="quarter" idx="12"/>
          </p:nvPr>
        </p:nvSpPr>
        <p:spPr/>
        <p:txBody>
          <a:bodyPr/>
          <a:lstStyle/>
          <a:p>
            <a:fld id="{82F50B77-D61C-4CB8-9631-C68539A3EE92}" type="slidenum">
              <a:rPr kumimoji="1" lang="ja-JP" altLang="en-US" smtClean="0"/>
              <a:pPr/>
              <a:t>36</a:t>
            </a:fld>
            <a:endParaRPr kumimoji="1" lang="ja-JP" altLang="en-US"/>
          </a:p>
        </p:txBody>
      </p:sp>
    </p:spTree>
    <p:extLst>
      <p:ext uri="{BB962C8B-B14F-4D97-AF65-F5344CB8AC3E}">
        <p14:creationId xmlns:p14="http://schemas.microsoft.com/office/powerpoint/2010/main" val="280469967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a:xfrm>
            <a:off x="258872" y="1043608"/>
            <a:ext cx="4262295" cy="5760640"/>
          </a:xfrm>
        </p:spPr>
        <p:txBody>
          <a:bodyPr>
            <a:noAutofit/>
          </a:bodyPr>
          <a:lstStyle/>
          <a:p>
            <a:pPr marL="0" indent="0" algn="just">
              <a:buNone/>
            </a:pPr>
            <a:r>
              <a:rPr lang="ja-JP" altLang="en-US" sz="1200" kern="100" dirty="0">
                <a:latin typeface="+mn-ea"/>
                <a:cs typeface="Times New Roman" panose="02020603050405020304" pitchFamily="18" charset="0"/>
              </a:rPr>
              <a:t>・土浦協同</a:t>
            </a:r>
            <a:r>
              <a:rPr lang="ja-JP" altLang="en-US" sz="1200" kern="100" dirty="0" smtClean="0">
                <a:latin typeface="+mn-ea"/>
                <a:cs typeface="Times New Roman" panose="02020603050405020304" pitchFamily="18" charset="0"/>
              </a:rPr>
              <a:t>病院</a:t>
            </a:r>
            <a:endParaRPr lang="ja-JP" altLang="en-US" sz="1200" kern="100" dirty="0">
              <a:latin typeface="+mn-ea"/>
              <a:cs typeface="Times New Roman" panose="02020603050405020304" pitchFamily="18" charset="0"/>
            </a:endParaRPr>
          </a:p>
          <a:p>
            <a:pPr marL="0" indent="0" algn="just">
              <a:buNone/>
            </a:pPr>
            <a:r>
              <a:rPr lang="ja-JP" altLang="en-US" sz="1200" kern="100" dirty="0">
                <a:latin typeface="+mn-ea"/>
                <a:cs typeface="Times New Roman" panose="02020603050405020304" pitchFamily="18" charset="0"/>
              </a:rPr>
              <a:t>　</a:t>
            </a:r>
            <a:r>
              <a:rPr lang="en-US" altLang="ja-JP" sz="1200" kern="100" dirty="0">
                <a:latin typeface="+mn-ea"/>
                <a:cs typeface="Times New Roman" panose="02020603050405020304" pitchFamily="18" charset="0"/>
              </a:rPr>
              <a:t>http://</a:t>
            </a:r>
            <a:r>
              <a:rPr lang="en-US" altLang="ja-JP" sz="1200" kern="100" dirty="0" smtClean="0">
                <a:latin typeface="+mn-ea"/>
                <a:cs typeface="Times New Roman" panose="02020603050405020304" pitchFamily="18" charset="0"/>
              </a:rPr>
              <a:t>www.tkgh.jp/website/introduction/04sinbyouin/01.html</a:t>
            </a:r>
          </a:p>
          <a:p>
            <a:pPr marL="0" indent="0" algn="just">
              <a:buNone/>
            </a:pPr>
            <a:endParaRPr lang="en-US" altLang="ja-JP" sz="1200" kern="100" dirty="0">
              <a:latin typeface="+mn-ea"/>
              <a:cs typeface="Times New Roman" panose="02020603050405020304" pitchFamily="18" charset="0"/>
            </a:endParaRPr>
          </a:p>
          <a:p>
            <a:pPr marL="0" indent="0" algn="just">
              <a:buNone/>
            </a:pPr>
            <a:r>
              <a:rPr lang="ja-JP" altLang="en-US" sz="1200" kern="100" dirty="0" smtClean="0">
                <a:latin typeface="+mn-ea"/>
                <a:cs typeface="Times New Roman" panose="02020603050405020304" pitchFamily="18" charset="0"/>
              </a:rPr>
              <a:t>・</a:t>
            </a:r>
            <a:r>
              <a:rPr lang="ja-JP" altLang="en-US" sz="1200" kern="100" dirty="0">
                <a:latin typeface="+mn-ea"/>
                <a:cs typeface="Times New Roman" panose="02020603050405020304" pitchFamily="18" charset="0"/>
              </a:rPr>
              <a:t>いばらきの工業団地</a:t>
            </a:r>
            <a:r>
              <a:rPr lang="en-US" altLang="ja-JP" sz="1200" kern="100" dirty="0">
                <a:latin typeface="+mn-ea"/>
                <a:cs typeface="Times New Roman" panose="02020603050405020304" pitchFamily="18" charset="0"/>
              </a:rPr>
              <a:t>HP</a:t>
            </a:r>
            <a:r>
              <a:rPr lang="ja-JP" altLang="en-US" sz="1200" kern="100" dirty="0">
                <a:latin typeface="+mn-ea"/>
                <a:cs typeface="Times New Roman" panose="02020603050405020304" pitchFamily="18" charset="0"/>
              </a:rPr>
              <a:t>　土浦おおつ野ヒルズ</a:t>
            </a:r>
          </a:p>
          <a:p>
            <a:pPr marL="0" indent="0" algn="just">
              <a:buNone/>
            </a:pPr>
            <a:r>
              <a:rPr lang="ja-JP" altLang="en-US" sz="1050" kern="100" dirty="0" smtClean="0">
                <a:latin typeface="+mn-ea"/>
                <a:cs typeface="Times New Roman" panose="02020603050405020304" pitchFamily="18" charset="0"/>
              </a:rPr>
              <a:t>　</a:t>
            </a:r>
            <a:r>
              <a:rPr lang="en-US" altLang="ja-JP" sz="1050" kern="100" dirty="0" smtClean="0">
                <a:latin typeface="+mn-ea"/>
                <a:cs typeface="Times New Roman" panose="02020603050405020304" pitchFamily="18" charset="0"/>
              </a:rPr>
              <a:t>http</a:t>
            </a:r>
            <a:r>
              <a:rPr lang="en-US" altLang="ja-JP" sz="1050" kern="100" dirty="0">
                <a:latin typeface="+mn-ea"/>
                <a:cs typeface="Times New Roman" panose="02020603050405020304" pitchFamily="18" charset="0"/>
              </a:rPr>
              <a:t>://</a:t>
            </a:r>
            <a:r>
              <a:rPr lang="en-US" altLang="ja-JP" sz="1050" kern="100" dirty="0" smtClean="0">
                <a:latin typeface="+mn-ea"/>
                <a:cs typeface="Times New Roman" panose="02020603050405020304" pitchFamily="18" charset="0"/>
              </a:rPr>
              <a:t>www.indus.pref.ibaraki.jp/php/index.php?Detail=true&amp;no=26</a:t>
            </a:r>
          </a:p>
          <a:p>
            <a:pPr marL="0" indent="0" algn="just">
              <a:buNone/>
            </a:pPr>
            <a:endParaRPr lang="en-US" altLang="ja-JP" sz="1050" kern="100" dirty="0">
              <a:latin typeface="+mn-ea"/>
              <a:cs typeface="Times New Roman" panose="02020603050405020304" pitchFamily="18" charset="0"/>
            </a:endParaRPr>
          </a:p>
          <a:p>
            <a:pPr marL="0" indent="0" algn="just">
              <a:buNone/>
            </a:pPr>
            <a:r>
              <a:rPr lang="ja-JP" altLang="en-US" sz="1200" kern="100" dirty="0">
                <a:latin typeface="+mn-ea"/>
                <a:cs typeface="Times New Roman" panose="02020603050405020304" pitchFamily="18" charset="0"/>
              </a:rPr>
              <a:t>・国土交通省</a:t>
            </a:r>
            <a:r>
              <a:rPr lang="en-US" altLang="ja-JP" sz="1200" kern="100" dirty="0">
                <a:latin typeface="+mn-ea"/>
                <a:cs typeface="Times New Roman" panose="02020603050405020304" pitchFamily="18" charset="0"/>
              </a:rPr>
              <a:t>HP</a:t>
            </a:r>
            <a:r>
              <a:rPr lang="ja-JP" altLang="en-US" sz="1200" kern="100" dirty="0">
                <a:latin typeface="+mn-ea"/>
                <a:cs typeface="Times New Roman" panose="02020603050405020304" pitchFamily="18" charset="0"/>
              </a:rPr>
              <a:t>　自転車施策先進都市の紹介</a:t>
            </a:r>
          </a:p>
          <a:p>
            <a:pPr marL="0" indent="0" algn="just">
              <a:buNone/>
            </a:pPr>
            <a:r>
              <a:rPr lang="ja-JP" altLang="en-US" sz="1200" kern="100" dirty="0" smtClean="0">
                <a:latin typeface="+mn-ea"/>
                <a:cs typeface="Times New Roman" panose="02020603050405020304" pitchFamily="18" charset="0"/>
              </a:rPr>
              <a:t>　</a:t>
            </a:r>
            <a:r>
              <a:rPr lang="en-US" altLang="ja-JP" sz="1050" kern="100" dirty="0" smtClean="0">
                <a:latin typeface="+mn-ea"/>
                <a:cs typeface="Times New Roman" panose="02020603050405020304" pitchFamily="18" charset="0"/>
              </a:rPr>
              <a:t>http</a:t>
            </a:r>
            <a:r>
              <a:rPr lang="en-US" altLang="ja-JP" sz="1050" kern="100" dirty="0">
                <a:latin typeface="+mn-ea"/>
                <a:cs typeface="Times New Roman" panose="02020603050405020304" pitchFamily="18" charset="0"/>
              </a:rPr>
              <a:t>://</a:t>
            </a:r>
            <a:r>
              <a:rPr lang="en-US" altLang="ja-JP" sz="1050" kern="100" dirty="0" smtClean="0">
                <a:latin typeface="+mn-ea"/>
                <a:cs typeface="Times New Roman" panose="02020603050405020304" pitchFamily="18" charset="0"/>
              </a:rPr>
              <a:t>www.mlit.go.jp/road/soudan/soudan_05b_02.html</a:t>
            </a:r>
          </a:p>
          <a:p>
            <a:pPr marL="0" indent="0" algn="just">
              <a:buNone/>
            </a:pPr>
            <a:endParaRPr lang="en-US" altLang="ja-JP" sz="1050" kern="100" dirty="0">
              <a:latin typeface="+mn-ea"/>
              <a:cs typeface="Times New Roman" panose="02020603050405020304" pitchFamily="18" charset="0"/>
            </a:endParaRPr>
          </a:p>
          <a:p>
            <a:pPr marL="0" indent="0" algn="just">
              <a:buNone/>
            </a:pPr>
            <a:r>
              <a:rPr lang="ja-JP" altLang="en-US" sz="1200" kern="100" dirty="0">
                <a:latin typeface="+mn-ea"/>
                <a:cs typeface="Times New Roman" panose="02020603050405020304" pitchFamily="18" charset="0"/>
              </a:rPr>
              <a:t>・東京臨海広域防災</a:t>
            </a:r>
            <a:r>
              <a:rPr lang="ja-JP" altLang="en-US" sz="1200" kern="100" dirty="0" smtClean="0">
                <a:latin typeface="+mn-ea"/>
                <a:cs typeface="Times New Roman" panose="02020603050405020304" pitchFamily="18" charset="0"/>
              </a:rPr>
              <a:t>公園</a:t>
            </a:r>
            <a:r>
              <a:rPr lang="en-US" altLang="ja-JP" sz="1200" kern="100" dirty="0" smtClean="0">
                <a:latin typeface="+mn-ea"/>
                <a:cs typeface="Times New Roman" panose="02020603050405020304" pitchFamily="18" charset="0"/>
              </a:rPr>
              <a:t>HP</a:t>
            </a:r>
            <a:endParaRPr lang="ja-JP" altLang="en-US" sz="1200" kern="100" dirty="0">
              <a:latin typeface="+mn-ea"/>
              <a:cs typeface="Times New Roman" panose="02020603050405020304" pitchFamily="18" charset="0"/>
            </a:endParaRPr>
          </a:p>
          <a:p>
            <a:pPr marL="0" indent="0" algn="just">
              <a:buNone/>
            </a:pPr>
            <a:r>
              <a:rPr lang="ja-JP" altLang="en-US" sz="1200" kern="100" dirty="0" smtClean="0">
                <a:latin typeface="+mn-ea"/>
                <a:cs typeface="Times New Roman" panose="02020603050405020304" pitchFamily="18" charset="0"/>
              </a:rPr>
              <a:t>　</a:t>
            </a:r>
            <a:r>
              <a:rPr lang="en-US" altLang="ja-JP" sz="1050" kern="100" dirty="0" smtClean="0">
                <a:latin typeface="+mn-ea"/>
                <a:cs typeface="Times New Roman" panose="02020603050405020304" pitchFamily="18" charset="0"/>
              </a:rPr>
              <a:t>http</a:t>
            </a:r>
            <a:r>
              <a:rPr lang="en-US" altLang="ja-JP" sz="1050" kern="100" dirty="0">
                <a:latin typeface="+mn-ea"/>
                <a:cs typeface="Times New Roman" panose="02020603050405020304" pitchFamily="18" charset="0"/>
              </a:rPr>
              <a:t>://www.ktr.mlit.go.jp/showa/tokyorinkai</a:t>
            </a:r>
            <a:r>
              <a:rPr lang="en-US" altLang="ja-JP" sz="1050" kern="100" dirty="0" smtClean="0">
                <a:latin typeface="+mn-ea"/>
                <a:cs typeface="Times New Roman" panose="02020603050405020304" pitchFamily="18" charset="0"/>
              </a:rPr>
              <a:t>/</a:t>
            </a:r>
          </a:p>
          <a:p>
            <a:pPr marL="0" indent="0" algn="just">
              <a:buNone/>
            </a:pPr>
            <a:endParaRPr lang="en-US" altLang="ja-JP" sz="1050" kern="100" dirty="0">
              <a:latin typeface="+mn-ea"/>
              <a:cs typeface="Times New Roman" panose="02020603050405020304" pitchFamily="18" charset="0"/>
            </a:endParaRPr>
          </a:p>
          <a:p>
            <a:pPr marL="0" indent="0" algn="just">
              <a:buNone/>
            </a:pPr>
            <a:r>
              <a:rPr lang="ja-JP" altLang="en-US" sz="1200" kern="100" dirty="0">
                <a:latin typeface="+mn-ea"/>
                <a:cs typeface="Times New Roman" panose="02020603050405020304" pitchFamily="18" charset="0"/>
              </a:rPr>
              <a:t>・いわき市</a:t>
            </a:r>
            <a:r>
              <a:rPr lang="en-US" altLang="ja-JP" sz="1200" kern="100" dirty="0">
                <a:latin typeface="+mn-ea"/>
                <a:cs typeface="Times New Roman" panose="02020603050405020304" pitchFamily="18" charset="0"/>
              </a:rPr>
              <a:t>HP</a:t>
            </a:r>
            <a:r>
              <a:rPr lang="ja-JP" altLang="en-US" sz="1200" kern="100" dirty="0">
                <a:latin typeface="+mn-ea"/>
                <a:cs typeface="Times New Roman" panose="02020603050405020304" pitchFamily="18" charset="0"/>
              </a:rPr>
              <a:t>　いわき防災サマーキャンプ事業について</a:t>
            </a:r>
          </a:p>
          <a:p>
            <a:pPr marL="0" indent="0" algn="just">
              <a:buNone/>
            </a:pPr>
            <a:r>
              <a:rPr lang="ja-JP" altLang="en-US" sz="1200" kern="100" dirty="0" smtClean="0">
                <a:latin typeface="+mn-ea"/>
                <a:cs typeface="Times New Roman" panose="02020603050405020304" pitchFamily="18" charset="0"/>
              </a:rPr>
              <a:t>　</a:t>
            </a:r>
            <a:r>
              <a:rPr lang="en-US" altLang="ja-JP" sz="1050" kern="100" dirty="0" smtClean="0">
                <a:latin typeface="+mn-ea"/>
                <a:cs typeface="Times New Roman" panose="02020603050405020304" pitchFamily="18" charset="0"/>
              </a:rPr>
              <a:t>http</a:t>
            </a:r>
            <a:r>
              <a:rPr lang="en-US" altLang="ja-JP" sz="1050" kern="100" dirty="0">
                <a:latin typeface="+mn-ea"/>
                <a:cs typeface="Times New Roman" panose="02020603050405020304" pitchFamily="18" charset="0"/>
              </a:rPr>
              <a:t>://</a:t>
            </a:r>
            <a:r>
              <a:rPr lang="en-US" altLang="ja-JP" sz="1050" kern="100" dirty="0" smtClean="0">
                <a:latin typeface="+mn-ea"/>
                <a:cs typeface="Times New Roman" panose="02020603050405020304" pitchFamily="18" charset="0"/>
              </a:rPr>
              <a:t>www.city.iwaki.fukushima.jp/bunka/shogaigakushu/014475.html</a:t>
            </a:r>
          </a:p>
          <a:p>
            <a:pPr marL="0" indent="0" algn="just">
              <a:buNone/>
            </a:pPr>
            <a:endParaRPr lang="en-US" altLang="ja-JP" sz="1050" kern="100" dirty="0">
              <a:latin typeface="+mn-ea"/>
              <a:cs typeface="Times New Roman" panose="02020603050405020304" pitchFamily="18" charset="0"/>
            </a:endParaRPr>
          </a:p>
          <a:p>
            <a:pPr marL="0" indent="0" algn="just">
              <a:buNone/>
            </a:pPr>
            <a:r>
              <a:rPr lang="ja-JP" altLang="en-US" sz="1200" kern="100" dirty="0" smtClean="0">
                <a:latin typeface="+mn-ea"/>
                <a:cs typeface="Times New Roman" panose="02020603050405020304" pitchFamily="18" charset="0"/>
              </a:rPr>
              <a:t>・</a:t>
            </a:r>
            <a:r>
              <a:rPr lang="ja-JP" altLang="ja-JP" sz="1200" kern="100" dirty="0" smtClean="0">
                <a:latin typeface="+mn-ea"/>
                <a:cs typeface="Times New Roman" panose="02020603050405020304" pitchFamily="18" charset="0"/>
              </a:rPr>
              <a:t>観光</a:t>
            </a:r>
            <a:r>
              <a:rPr lang="ja-JP" altLang="ja-JP" sz="1200" kern="100" dirty="0">
                <a:latin typeface="+mn-ea"/>
                <a:cs typeface="Times New Roman" panose="02020603050405020304" pitchFamily="18" charset="0"/>
              </a:rPr>
              <a:t>ルネサンス事業基礎調査報告書（滋賀県大津市</a:t>
            </a:r>
            <a:r>
              <a:rPr lang="ja-JP" altLang="ja-JP" sz="1200" kern="100" dirty="0" smtClean="0">
                <a:latin typeface="+mn-ea"/>
                <a:cs typeface="Times New Roman" panose="02020603050405020304" pitchFamily="18" charset="0"/>
              </a:rPr>
              <a:t>）</a:t>
            </a:r>
            <a:endParaRPr lang="en-US" altLang="ja-JP" sz="1200" kern="100" dirty="0">
              <a:latin typeface="+mn-ea"/>
              <a:cs typeface="Times New Roman" panose="02020603050405020304" pitchFamily="18" charset="0"/>
            </a:endParaRPr>
          </a:p>
          <a:p>
            <a:pPr marL="0" indent="0" algn="just">
              <a:buNone/>
            </a:pPr>
            <a:r>
              <a:rPr lang="ja-JP" altLang="en-US" sz="1200" kern="100" dirty="0">
                <a:latin typeface="+mn-ea"/>
                <a:cs typeface="Times New Roman" panose="02020603050405020304" pitchFamily="18" charset="0"/>
              </a:rPr>
              <a:t>　</a:t>
            </a:r>
            <a:r>
              <a:rPr lang="en-US" altLang="ja-JP" sz="1050" kern="100" dirty="0" smtClean="0">
                <a:latin typeface="+mn-ea"/>
                <a:cs typeface="Times New Roman" panose="02020603050405020304" pitchFamily="18" charset="0"/>
              </a:rPr>
              <a:t>http</a:t>
            </a:r>
            <a:r>
              <a:rPr lang="en-US" altLang="ja-JP" sz="1050" kern="100" dirty="0">
                <a:latin typeface="+mn-ea"/>
                <a:cs typeface="Times New Roman" panose="02020603050405020304" pitchFamily="18" charset="0"/>
              </a:rPr>
              <a:t>://wwwtb.mlit.go.jp/kinki//</a:t>
            </a:r>
            <a:r>
              <a:rPr lang="en-US" altLang="ja-JP" sz="1050" kern="100" dirty="0" smtClean="0">
                <a:latin typeface="+mn-ea"/>
                <a:cs typeface="Times New Roman" panose="02020603050405020304" pitchFamily="18" charset="0"/>
              </a:rPr>
              <a:t>koutsu/kankou/h19-kanrune-ohtsu.pdf</a:t>
            </a:r>
          </a:p>
          <a:p>
            <a:pPr marL="0" indent="0" algn="just">
              <a:buNone/>
            </a:pPr>
            <a:endParaRPr lang="ja-JP" altLang="ja-JP" sz="1050" kern="100" dirty="0">
              <a:latin typeface="+mn-ea"/>
              <a:cs typeface="Times New Roman" panose="02020603050405020304" pitchFamily="18" charset="0"/>
            </a:endParaRPr>
          </a:p>
          <a:p>
            <a:pPr marL="0" indent="0" algn="just">
              <a:buNone/>
            </a:pPr>
            <a:r>
              <a:rPr lang="ja-JP" altLang="en-US" sz="1200" dirty="0">
                <a:latin typeface="+mn-ea"/>
              </a:rPr>
              <a:t>・</a:t>
            </a:r>
            <a:r>
              <a:rPr lang="ja-JP" altLang="ja-JP" sz="1200" kern="100" dirty="0">
                <a:latin typeface="+mn-ea"/>
                <a:cs typeface="Times New Roman" panose="02020603050405020304" pitchFamily="18" charset="0"/>
              </a:rPr>
              <a:t>土浦市モール</a:t>
            </a:r>
            <a:r>
              <a:rPr lang="en-US" altLang="ja-JP" sz="1200" kern="100" dirty="0">
                <a:latin typeface="+mn-ea"/>
                <a:cs typeface="Times New Roman" panose="02020603050405020304" pitchFamily="18" charset="0"/>
              </a:rPr>
              <a:t>505</a:t>
            </a:r>
            <a:r>
              <a:rPr lang="ja-JP" altLang="ja-JP" sz="1200" kern="100" dirty="0">
                <a:latin typeface="+mn-ea"/>
                <a:cs typeface="Times New Roman" panose="02020603050405020304" pitchFamily="18" charset="0"/>
              </a:rPr>
              <a:t>新商店街地区整備</a:t>
            </a:r>
            <a:r>
              <a:rPr lang="ja-JP" altLang="ja-JP" sz="1200" kern="100" dirty="0" smtClean="0">
                <a:latin typeface="+mn-ea"/>
                <a:cs typeface="Times New Roman" panose="02020603050405020304" pitchFamily="18" charset="0"/>
              </a:rPr>
              <a:t>事業</a:t>
            </a:r>
            <a:endParaRPr lang="en-US" altLang="ja-JP" sz="1200" kern="100" dirty="0">
              <a:latin typeface="+mn-ea"/>
              <a:cs typeface="Times New Roman" panose="02020603050405020304" pitchFamily="18" charset="0"/>
            </a:endParaRPr>
          </a:p>
          <a:p>
            <a:pPr marL="0" indent="0" algn="just">
              <a:buNone/>
            </a:pPr>
            <a:r>
              <a:rPr lang="ja-JP" altLang="en-US" sz="1200" kern="100" dirty="0" smtClean="0">
                <a:latin typeface="+mn-ea"/>
                <a:cs typeface="Times New Roman" panose="02020603050405020304" pitchFamily="18" charset="0"/>
              </a:rPr>
              <a:t>　</a:t>
            </a:r>
            <a:r>
              <a:rPr lang="en-US" altLang="ja-JP" sz="1050" kern="100" dirty="0" smtClean="0">
                <a:latin typeface="+mn-ea"/>
                <a:cs typeface="Times New Roman" panose="02020603050405020304" pitchFamily="18" charset="0"/>
              </a:rPr>
              <a:t>http</a:t>
            </a:r>
            <a:r>
              <a:rPr lang="en-US" altLang="ja-JP" sz="1050" kern="100" dirty="0">
                <a:latin typeface="+mn-ea"/>
                <a:cs typeface="Times New Roman" panose="02020603050405020304" pitchFamily="18" charset="0"/>
              </a:rPr>
              <a:t>://</a:t>
            </a:r>
            <a:r>
              <a:rPr lang="en-US" altLang="ja-JP" sz="1050" kern="100" dirty="0" smtClean="0">
                <a:latin typeface="+mn-ea"/>
                <a:cs typeface="Times New Roman" panose="02020603050405020304" pitchFamily="18" charset="0"/>
              </a:rPr>
              <a:t>itec-plan.co.jp/works/cat109/95.html</a:t>
            </a:r>
          </a:p>
          <a:p>
            <a:pPr marL="0" indent="0" algn="just">
              <a:buNone/>
            </a:pPr>
            <a:endParaRPr lang="ja-JP" altLang="ja-JP" sz="1050" kern="100" dirty="0">
              <a:latin typeface="+mn-ea"/>
              <a:cs typeface="Times New Roman" panose="02020603050405020304" pitchFamily="18" charset="0"/>
            </a:endParaRPr>
          </a:p>
          <a:p>
            <a:pPr marL="0" indent="0">
              <a:buNone/>
            </a:pPr>
            <a:r>
              <a:rPr lang="ja-JP" altLang="en-US" sz="1200" dirty="0" smtClean="0">
                <a:latin typeface="+mn-ea"/>
              </a:rPr>
              <a:t>・</a:t>
            </a:r>
            <a:r>
              <a:rPr lang="en-US" altLang="ja-JP" sz="1200" dirty="0">
                <a:latin typeface="+mn-ea"/>
              </a:rPr>
              <a:t>(</a:t>
            </a:r>
            <a:r>
              <a:rPr lang="ja-JP" altLang="en-US" sz="1200" dirty="0">
                <a:latin typeface="+mn-ea"/>
              </a:rPr>
              <a:t>有</a:t>
            </a:r>
            <a:r>
              <a:rPr lang="en-US" altLang="ja-JP" sz="1200" dirty="0">
                <a:latin typeface="+mn-ea"/>
              </a:rPr>
              <a:t>)</a:t>
            </a:r>
            <a:r>
              <a:rPr lang="ja-JP" altLang="en-US" sz="1200" dirty="0">
                <a:latin typeface="+mn-ea"/>
              </a:rPr>
              <a:t>一級建築士事務所　</a:t>
            </a:r>
            <a:r>
              <a:rPr lang="ja-JP" altLang="en-US" sz="1200" dirty="0" smtClean="0">
                <a:latin typeface="+mn-ea"/>
              </a:rPr>
              <a:t>カジャグーグー</a:t>
            </a:r>
            <a:r>
              <a:rPr lang="en-US" altLang="ja-JP" sz="1200" dirty="0" smtClean="0">
                <a:latin typeface="+mn-ea"/>
              </a:rPr>
              <a:t>HP</a:t>
            </a:r>
          </a:p>
          <a:p>
            <a:pPr marL="0" indent="0">
              <a:buNone/>
            </a:pPr>
            <a:r>
              <a:rPr lang="en-US" altLang="ja-JP" sz="1200" dirty="0">
                <a:latin typeface="+mn-ea"/>
              </a:rPr>
              <a:t> </a:t>
            </a:r>
            <a:r>
              <a:rPr lang="ja-JP" altLang="ja-JP" sz="1200" dirty="0" smtClean="0">
                <a:latin typeface="+mn-ea"/>
              </a:rPr>
              <a:t>初めて</a:t>
            </a:r>
            <a:r>
              <a:rPr lang="ja-JP" altLang="ja-JP" sz="1200" dirty="0">
                <a:latin typeface="+mn-ea"/>
              </a:rPr>
              <a:t>の店舗内装工事の予算・</a:t>
            </a:r>
            <a:r>
              <a:rPr lang="ja-JP" altLang="ja-JP" sz="1200" dirty="0" smtClean="0">
                <a:latin typeface="+mn-ea"/>
              </a:rPr>
              <a:t>費用</a:t>
            </a:r>
            <a:endParaRPr lang="en-US" altLang="ja-JP" sz="1200" dirty="0" smtClean="0">
              <a:latin typeface="+mn-ea"/>
            </a:endParaRPr>
          </a:p>
          <a:p>
            <a:pPr marL="0" indent="0">
              <a:buNone/>
            </a:pPr>
            <a:r>
              <a:rPr lang="ja-JP" altLang="en-US" sz="1200" dirty="0">
                <a:latin typeface="+mn-ea"/>
              </a:rPr>
              <a:t>　</a:t>
            </a:r>
            <a:r>
              <a:rPr lang="en-US" altLang="ja-JP" sz="1200" dirty="0">
                <a:latin typeface="+mn-ea"/>
              </a:rPr>
              <a:t>http://</a:t>
            </a:r>
            <a:r>
              <a:rPr lang="en-US" altLang="ja-JP" sz="1200" dirty="0" smtClean="0">
                <a:latin typeface="+mn-ea"/>
              </a:rPr>
              <a:t>kajagogo.com/shop2-2.html#Anchor350973</a:t>
            </a:r>
          </a:p>
          <a:p>
            <a:pPr marL="0" indent="0">
              <a:buNone/>
            </a:pPr>
            <a:endParaRPr lang="en-US" altLang="ja-JP" sz="1200" dirty="0">
              <a:latin typeface="+mn-ea"/>
            </a:endParaRPr>
          </a:p>
          <a:p>
            <a:pPr marL="0" indent="0">
              <a:buNone/>
            </a:pPr>
            <a:endParaRPr lang="en-US" altLang="ja-JP" sz="1200" dirty="0">
              <a:latin typeface="+mn-ea"/>
            </a:endParaRPr>
          </a:p>
          <a:p>
            <a:pPr marL="0" indent="0">
              <a:buNone/>
            </a:pPr>
            <a:endParaRPr lang="en-US" altLang="ja-JP" sz="1200" dirty="0">
              <a:latin typeface="+mn-ea"/>
            </a:endParaRPr>
          </a:p>
          <a:p>
            <a:pPr marL="0" indent="0">
              <a:buNone/>
            </a:pPr>
            <a:endParaRPr lang="en-US" altLang="ja-JP" sz="1200" dirty="0">
              <a:latin typeface="+mn-ea"/>
            </a:endParaRPr>
          </a:p>
          <a:p>
            <a:pPr marL="0" indent="0">
              <a:buNone/>
            </a:pPr>
            <a:endParaRPr lang="en-US" altLang="ja-JP" sz="1200" dirty="0">
              <a:solidFill>
                <a:schemeClr val="accent1">
                  <a:lumMod val="75000"/>
                </a:schemeClr>
              </a:solidFill>
              <a:latin typeface="+mn-ea"/>
            </a:endParaRPr>
          </a:p>
        </p:txBody>
      </p:sp>
      <p:sp>
        <p:nvSpPr>
          <p:cNvPr id="3" name="タイトル 2"/>
          <p:cNvSpPr>
            <a:spLocks noGrp="1"/>
          </p:cNvSpPr>
          <p:nvPr>
            <p:ph type="title"/>
          </p:nvPr>
        </p:nvSpPr>
        <p:spPr>
          <a:xfrm>
            <a:off x="446856" y="-99392"/>
            <a:ext cx="8229600" cy="1143000"/>
          </a:xfrm>
        </p:spPr>
        <p:txBody>
          <a:bodyPr/>
          <a:lstStyle/>
          <a:p>
            <a:pPr algn="ctr"/>
            <a:r>
              <a:rPr kumimoji="1" lang="ja-JP" altLang="en-US" dirty="0" smtClean="0"/>
              <a:t>参考文献</a:t>
            </a:r>
            <a:endParaRPr kumimoji="1" lang="ja-JP" altLang="en-US" dirty="0"/>
          </a:p>
        </p:txBody>
      </p:sp>
      <p:sp>
        <p:nvSpPr>
          <p:cNvPr id="4" name="スライド番号プレースホルダー 3"/>
          <p:cNvSpPr>
            <a:spLocks noGrp="1"/>
          </p:cNvSpPr>
          <p:nvPr>
            <p:ph type="sldNum" sz="quarter" idx="12"/>
          </p:nvPr>
        </p:nvSpPr>
        <p:spPr/>
        <p:txBody>
          <a:bodyPr/>
          <a:lstStyle/>
          <a:p>
            <a:fld id="{82F50B77-D61C-4CB8-9631-C68539A3EE92}" type="slidenum">
              <a:rPr kumimoji="1" lang="ja-JP" altLang="en-US" smtClean="0"/>
              <a:pPr/>
              <a:t>37</a:t>
            </a:fld>
            <a:endParaRPr kumimoji="1" lang="ja-JP" altLang="en-US"/>
          </a:p>
        </p:txBody>
      </p:sp>
      <p:sp>
        <p:nvSpPr>
          <p:cNvPr id="5" name="コンテンツ プレースホルダー 1"/>
          <p:cNvSpPr txBox="1">
            <a:spLocks/>
          </p:cNvSpPr>
          <p:nvPr/>
        </p:nvSpPr>
        <p:spPr>
          <a:xfrm>
            <a:off x="4557255" y="1043608"/>
            <a:ext cx="4283968" cy="576064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algn="just">
              <a:buNone/>
            </a:pPr>
            <a:r>
              <a:rPr lang="ja-JP" altLang="en-US" sz="1200" kern="100" dirty="0">
                <a:latin typeface="+mn-ea"/>
                <a:cs typeface="Times New Roman" panose="02020603050405020304" pitchFamily="18" charset="0"/>
              </a:rPr>
              <a:t>・ </a:t>
            </a:r>
            <a:r>
              <a:rPr lang="en-US" altLang="ja-JP" sz="1200" kern="100" dirty="0">
                <a:latin typeface="+mn-ea"/>
                <a:cs typeface="Times New Roman" panose="02020603050405020304" pitchFamily="18" charset="0"/>
              </a:rPr>
              <a:t>A-FACTORY</a:t>
            </a:r>
            <a:r>
              <a:rPr lang="ja-JP" altLang="en-US" sz="1200" kern="100" dirty="0">
                <a:latin typeface="+mn-ea"/>
                <a:cs typeface="Times New Roman" panose="02020603050405020304" pitchFamily="18" charset="0"/>
              </a:rPr>
              <a:t>　</a:t>
            </a:r>
            <a:r>
              <a:rPr lang="en-US" altLang="ja-JP" sz="1200" kern="100" dirty="0">
                <a:latin typeface="+mn-ea"/>
                <a:cs typeface="Times New Roman" panose="02020603050405020304" pitchFamily="18" charset="0"/>
              </a:rPr>
              <a:t>HP</a:t>
            </a:r>
          </a:p>
          <a:p>
            <a:pPr marL="0" indent="0" algn="just">
              <a:buNone/>
            </a:pPr>
            <a:r>
              <a:rPr lang="ja-JP" altLang="en-US" sz="1200" kern="100" dirty="0">
                <a:latin typeface="+mn-ea"/>
                <a:cs typeface="Times New Roman" panose="02020603050405020304" pitchFamily="18" charset="0"/>
              </a:rPr>
              <a:t>　</a:t>
            </a:r>
            <a:r>
              <a:rPr lang="en-US" altLang="ja-JP" sz="1200" kern="100" dirty="0">
                <a:latin typeface="+mn-ea"/>
                <a:cs typeface="Times New Roman" panose="02020603050405020304" pitchFamily="18" charset="0"/>
              </a:rPr>
              <a:t>http://www.jre-abc.com/a-factory</a:t>
            </a:r>
            <a:r>
              <a:rPr lang="en-US" altLang="ja-JP" sz="1200" kern="100" dirty="0" smtClean="0">
                <a:latin typeface="+mn-ea"/>
                <a:cs typeface="Times New Roman" panose="02020603050405020304" pitchFamily="18" charset="0"/>
              </a:rPr>
              <a:t>/</a:t>
            </a:r>
            <a:endParaRPr lang="en-US" altLang="ja-JP" sz="1200" kern="100" dirty="0">
              <a:latin typeface="+mn-ea"/>
              <a:cs typeface="Times New Roman" panose="02020603050405020304" pitchFamily="18" charset="0"/>
            </a:endParaRPr>
          </a:p>
          <a:p>
            <a:pPr marL="0" indent="0" algn="just">
              <a:buNone/>
            </a:pPr>
            <a:endParaRPr lang="en-US" altLang="ja-JP" sz="1200" kern="100" dirty="0" smtClean="0">
              <a:latin typeface="+mn-ea"/>
              <a:cs typeface="Times New Roman" panose="02020603050405020304" pitchFamily="18" charset="0"/>
            </a:endParaRPr>
          </a:p>
          <a:p>
            <a:pPr marL="0" indent="0" algn="just">
              <a:buNone/>
            </a:pPr>
            <a:r>
              <a:rPr lang="ja-JP" altLang="en-US" sz="1200" kern="100" dirty="0" smtClean="0">
                <a:latin typeface="+mn-ea"/>
                <a:cs typeface="Times New Roman" panose="02020603050405020304" pitchFamily="18" charset="0"/>
              </a:rPr>
              <a:t>・</a:t>
            </a:r>
            <a:r>
              <a:rPr lang="en-US" altLang="ja-JP" sz="1200" kern="100" dirty="0">
                <a:latin typeface="+mn-ea"/>
                <a:cs typeface="Times New Roman" panose="02020603050405020304" pitchFamily="18" charset="0"/>
              </a:rPr>
              <a:t>MP</a:t>
            </a:r>
            <a:r>
              <a:rPr lang="ja-JP" altLang="en-US" sz="1200" kern="100" dirty="0">
                <a:latin typeface="+mn-ea"/>
                <a:cs typeface="Times New Roman" panose="02020603050405020304" pitchFamily="18" charset="0"/>
              </a:rPr>
              <a:t>策定実習土地利用交通モデルデータ</a:t>
            </a:r>
            <a:r>
              <a:rPr lang="en-US" altLang="ja-JP" sz="1200" kern="100" dirty="0">
                <a:latin typeface="+mn-ea"/>
                <a:cs typeface="Times New Roman" panose="02020603050405020304" pitchFamily="18" charset="0"/>
              </a:rPr>
              <a:t>(</a:t>
            </a:r>
            <a:r>
              <a:rPr lang="ja-JP" altLang="en-US" sz="1200" kern="100" dirty="0">
                <a:latin typeface="+mn-ea"/>
                <a:cs typeface="Times New Roman" panose="02020603050405020304" pitchFamily="18" charset="0"/>
              </a:rPr>
              <a:t>資料</a:t>
            </a:r>
            <a:r>
              <a:rPr lang="en-US" altLang="ja-JP" sz="1200" kern="100" dirty="0">
                <a:latin typeface="+mn-ea"/>
                <a:cs typeface="Times New Roman" panose="02020603050405020304" pitchFamily="18" charset="0"/>
              </a:rPr>
              <a:t>)</a:t>
            </a:r>
            <a:r>
              <a:rPr lang="ja-JP" altLang="en-US" sz="1200" kern="100" dirty="0">
                <a:latin typeface="+mn-ea"/>
                <a:cs typeface="Times New Roman" panose="02020603050405020304" pitchFamily="18" charset="0"/>
              </a:rPr>
              <a:t>　</a:t>
            </a:r>
            <a:r>
              <a:rPr lang="en-US" altLang="ja-JP" sz="1200" kern="100" dirty="0">
                <a:latin typeface="+mn-ea"/>
                <a:cs typeface="Times New Roman" panose="02020603050405020304" pitchFamily="18" charset="0"/>
              </a:rPr>
              <a:t>11/8</a:t>
            </a:r>
            <a:r>
              <a:rPr lang="ja-JP" altLang="en-US" sz="1200" kern="100" dirty="0">
                <a:latin typeface="+mn-ea"/>
                <a:cs typeface="Times New Roman" panose="02020603050405020304" pitchFamily="18" charset="0"/>
              </a:rPr>
              <a:t>講義資料</a:t>
            </a:r>
          </a:p>
          <a:p>
            <a:pPr marL="0" indent="0" algn="just">
              <a:buNone/>
            </a:pPr>
            <a:r>
              <a:rPr lang="ja-JP" altLang="en-US" sz="1200" kern="100" dirty="0">
                <a:latin typeface="+mn-ea"/>
                <a:cs typeface="Times New Roman" panose="02020603050405020304" pitchFamily="18" charset="0"/>
              </a:rPr>
              <a:t>　</a:t>
            </a:r>
            <a:r>
              <a:rPr lang="en-US" altLang="ja-JP" sz="1200" kern="100" dirty="0">
                <a:latin typeface="+mn-ea"/>
                <a:cs typeface="Times New Roman" panose="02020603050405020304" pitchFamily="18" charset="0"/>
              </a:rPr>
              <a:t>http://toshisv.sk.tsukuba.ac.jp/jisshu/jisshu3/mp/index.html </a:t>
            </a:r>
            <a:endParaRPr lang="en-US" altLang="ja-JP" sz="1200" kern="100" dirty="0" smtClean="0">
              <a:latin typeface="+mn-ea"/>
              <a:cs typeface="Times New Roman" panose="02020603050405020304" pitchFamily="18" charset="0"/>
            </a:endParaRPr>
          </a:p>
          <a:p>
            <a:pPr marL="0" indent="0" algn="just">
              <a:buNone/>
            </a:pPr>
            <a:endParaRPr lang="en-US" altLang="ja-JP" sz="1200" kern="100" dirty="0">
              <a:latin typeface="+mn-ea"/>
              <a:cs typeface="Times New Roman" panose="02020603050405020304" pitchFamily="18" charset="0"/>
            </a:endParaRPr>
          </a:p>
          <a:p>
            <a:pPr marL="0" indent="0" algn="just">
              <a:buNone/>
            </a:pPr>
            <a:r>
              <a:rPr lang="ja-JP" altLang="en-US" sz="1200" kern="100" dirty="0">
                <a:latin typeface="+mn-ea"/>
                <a:cs typeface="Times New Roman" panose="02020603050405020304" pitchFamily="18" charset="0"/>
              </a:rPr>
              <a:t>・平成</a:t>
            </a:r>
            <a:r>
              <a:rPr lang="en-US" altLang="ja-JP" sz="1200" kern="100" dirty="0">
                <a:latin typeface="+mn-ea"/>
                <a:cs typeface="Times New Roman" panose="02020603050405020304" pitchFamily="18" charset="0"/>
              </a:rPr>
              <a:t>15</a:t>
            </a:r>
            <a:r>
              <a:rPr lang="ja-JP" altLang="en-US" sz="1200" kern="100" dirty="0">
                <a:latin typeface="+mn-ea"/>
                <a:cs typeface="Times New Roman" panose="02020603050405020304" pitchFamily="18" charset="0"/>
              </a:rPr>
              <a:t>年</a:t>
            </a:r>
            <a:r>
              <a:rPr lang="en-US" altLang="ja-JP" sz="1200" kern="100" dirty="0">
                <a:latin typeface="+mn-ea"/>
                <a:cs typeface="Times New Roman" panose="02020603050405020304" pitchFamily="18" charset="0"/>
              </a:rPr>
              <a:t>3</a:t>
            </a:r>
            <a:r>
              <a:rPr lang="ja-JP" altLang="en-US" sz="1200" kern="100" dirty="0">
                <a:latin typeface="+mn-ea"/>
                <a:cs typeface="Times New Roman" panose="02020603050405020304" pitchFamily="18" charset="0"/>
              </a:rPr>
              <a:t>月総務省消防庁　「広域防災拠点が果たすべき</a:t>
            </a:r>
          </a:p>
          <a:p>
            <a:pPr marL="0" indent="0" algn="just">
              <a:buNone/>
            </a:pPr>
            <a:r>
              <a:rPr lang="ja-JP" altLang="en-US" sz="1200" kern="100" dirty="0" smtClean="0">
                <a:latin typeface="+mn-ea"/>
                <a:cs typeface="Times New Roman" panose="02020603050405020304" pitchFamily="18" charset="0"/>
              </a:rPr>
              <a:t> 消防</a:t>
            </a:r>
            <a:r>
              <a:rPr lang="ja-JP" altLang="en-US" sz="1200" kern="100" dirty="0">
                <a:latin typeface="+mn-ea"/>
                <a:cs typeface="Times New Roman" panose="02020603050405020304" pitchFamily="18" charset="0"/>
              </a:rPr>
              <a:t>防災機能のあり方に関する調査検討会」 報告書</a:t>
            </a:r>
          </a:p>
          <a:p>
            <a:pPr marL="0" indent="0" algn="just">
              <a:buNone/>
            </a:pPr>
            <a:r>
              <a:rPr lang="ja-JP" altLang="en-US" sz="1200" kern="100" dirty="0">
                <a:latin typeface="+mn-ea"/>
                <a:cs typeface="Times New Roman" panose="02020603050405020304" pitchFamily="18" charset="0"/>
              </a:rPr>
              <a:t> </a:t>
            </a:r>
            <a:r>
              <a:rPr lang="en-US" altLang="ja-JP" sz="1200" kern="100" dirty="0">
                <a:latin typeface="+mn-ea"/>
                <a:cs typeface="Times New Roman" panose="02020603050405020304" pitchFamily="18" charset="0"/>
              </a:rPr>
              <a:t>http://</a:t>
            </a:r>
            <a:r>
              <a:rPr lang="en-US" altLang="ja-JP" sz="1200" kern="100" dirty="0" smtClean="0">
                <a:latin typeface="+mn-ea"/>
                <a:cs typeface="Times New Roman" panose="02020603050405020304" pitchFamily="18" charset="0"/>
              </a:rPr>
              <a:t>www.fdma.go.jp/html/new/030815_hokoku.pdf</a:t>
            </a:r>
          </a:p>
          <a:p>
            <a:pPr marL="0" indent="0" algn="just">
              <a:buNone/>
            </a:pPr>
            <a:endParaRPr lang="en-US" altLang="ja-JP" sz="1200" kern="100" dirty="0">
              <a:latin typeface="+mn-ea"/>
              <a:cs typeface="Times New Roman" panose="02020603050405020304" pitchFamily="18" charset="0"/>
            </a:endParaRPr>
          </a:p>
          <a:p>
            <a:pPr marL="0" indent="0" algn="just">
              <a:buNone/>
            </a:pPr>
            <a:r>
              <a:rPr lang="ja-JP" altLang="en-US" sz="1200" kern="100" dirty="0">
                <a:latin typeface="+mn-ea"/>
                <a:cs typeface="Times New Roman" panose="02020603050405020304" pitchFamily="18" charset="0"/>
              </a:rPr>
              <a:t>・常総地方広域市町村圏事務組合ＨＰ</a:t>
            </a:r>
          </a:p>
          <a:p>
            <a:pPr marL="0" indent="0" algn="just">
              <a:buNone/>
            </a:pPr>
            <a:r>
              <a:rPr lang="ja-JP" altLang="en-US" sz="1200" kern="100" dirty="0">
                <a:latin typeface="+mn-ea"/>
                <a:cs typeface="Times New Roman" panose="02020603050405020304" pitchFamily="18" charset="0"/>
              </a:rPr>
              <a:t> </a:t>
            </a:r>
            <a:r>
              <a:rPr lang="en-US" altLang="ja-JP" sz="1200" kern="100" dirty="0">
                <a:latin typeface="+mn-ea"/>
                <a:cs typeface="Times New Roman" panose="02020603050405020304" pitchFamily="18" charset="0"/>
              </a:rPr>
              <a:t>http://</a:t>
            </a:r>
            <a:r>
              <a:rPr lang="en-US" altLang="ja-JP" sz="1200" kern="100" dirty="0" smtClean="0">
                <a:latin typeface="+mn-ea"/>
                <a:cs typeface="Times New Roman" panose="02020603050405020304" pitchFamily="18" charset="0"/>
              </a:rPr>
              <a:t>www.jyouso-koiki.or.jp/index.html</a:t>
            </a:r>
          </a:p>
          <a:p>
            <a:pPr marL="0" indent="0" algn="just">
              <a:buNone/>
            </a:pPr>
            <a:endParaRPr lang="en-US" altLang="ja-JP" sz="1200" kern="100" dirty="0">
              <a:latin typeface="+mn-ea"/>
              <a:cs typeface="Times New Roman" panose="02020603050405020304" pitchFamily="18" charset="0"/>
            </a:endParaRPr>
          </a:p>
          <a:p>
            <a:pPr marL="0" indent="0" algn="just">
              <a:buNone/>
            </a:pPr>
            <a:r>
              <a:rPr lang="ja-JP" altLang="en-US" sz="1200" kern="100" dirty="0" smtClean="0">
                <a:latin typeface="+mn-ea"/>
                <a:cs typeface="Times New Roman" panose="02020603050405020304" pitchFamily="18" charset="0"/>
              </a:rPr>
              <a:t>・</a:t>
            </a:r>
            <a:r>
              <a:rPr lang="ja-JP" altLang="en-US" sz="1200" kern="100" dirty="0">
                <a:latin typeface="+mn-ea"/>
                <a:cs typeface="Times New Roman" panose="02020603050405020304" pitchFamily="18" charset="0"/>
              </a:rPr>
              <a:t>大津市観光交流基本計画</a:t>
            </a:r>
          </a:p>
          <a:p>
            <a:pPr marL="0" indent="0" algn="just">
              <a:buNone/>
            </a:pPr>
            <a:r>
              <a:rPr lang="en-US" altLang="ja-JP" sz="1050" kern="100" dirty="0">
                <a:latin typeface="+mn-ea"/>
                <a:cs typeface="Times New Roman" panose="02020603050405020304" pitchFamily="18" charset="0"/>
              </a:rPr>
              <a:t>http://</a:t>
            </a:r>
            <a:r>
              <a:rPr lang="en-US" altLang="ja-JP" sz="1050" kern="100" dirty="0" smtClean="0">
                <a:latin typeface="+mn-ea"/>
                <a:cs typeface="Times New Roman" panose="02020603050405020304" pitchFamily="18" charset="0"/>
              </a:rPr>
              <a:t>www.city.otsu.shiga.jp/www/contents/1236210850040/activesqr/common/other/49af1b6f003.pdf</a:t>
            </a:r>
          </a:p>
          <a:p>
            <a:pPr marL="0" indent="0" algn="just">
              <a:buNone/>
            </a:pPr>
            <a:endParaRPr lang="en-US" altLang="ja-JP" sz="1050" kern="100" dirty="0">
              <a:latin typeface="+mn-ea"/>
              <a:cs typeface="Times New Roman" panose="02020603050405020304" pitchFamily="18" charset="0"/>
            </a:endParaRPr>
          </a:p>
          <a:p>
            <a:pPr marL="0" indent="0" algn="just">
              <a:buNone/>
            </a:pPr>
            <a:r>
              <a:rPr lang="ja-JP" altLang="en-US" sz="1200" kern="100" dirty="0">
                <a:latin typeface="+mn-ea"/>
                <a:cs typeface="Times New Roman" panose="02020603050405020304" pitchFamily="18" charset="0"/>
              </a:rPr>
              <a:t>・マスタープラン策定実習土地利用交通モデル資料</a:t>
            </a:r>
          </a:p>
          <a:p>
            <a:pPr marL="0" indent="0" algn="just">
              <a:buFont typeface="Arial" panose="020B0604020202020204" pitchFamily="34" charset="0"/>
              <a:buNone/>
            </a:pPr>
            <a:r>
              <a:rPr lang="ja-JP" altLang="en-US" sz="1200" kern="100" dirty="0" smtClean="0">
                <a:latin typeface="+mn-ea"/>
                <a:cs typeface="Times New Roman" panose="02020603050405020304" pitchFamily="18" charset="0"/>
              </a:rPr>
              <a:t>　</a:t>
            </a:r>
            <a:endParaRPr lang="en-US" altLang="ja-JP" sz="1200" kern="100" dirty="0" smtClean="0">
              <a:latin typeface="+mn-ea"/>
              <a:cs typeface="Times New Roman" panose="02020603050405020304" pitchFamily="18" charset="0"/>
            </a:endParaRPr>
          </a:p>
          <a:p>
            <a:pPr marL="0" indent="0" algn="just">
              <a:buNone/>
            </a:pPr>
            <a:r>
              <a:rPr lang="ja-JP" altLang="en-US" sz="1200" dirty="0">
                <a:latin typeface="+mn-ea"/>
              </a:rPr>
              <a:t>・常陽新聞</a:t>
            </a:r>
            <a:r>
              <a:rPr lang="en-US" altLang="ja-JP" sz="1200" dirty="0">
                <a:latin typeface="+mn-ea"/>
              </a:rPr>
              <a:t>2014</a:t>
            </a:r>
            <a:r>
              <a:rPr lang="ja-JP" altLang="en-US" sz="1200" dirty="0">
                <a:latin typeface="+mn-ea"/>
              </a:rPr>
              <a:t>年</a:t>
            </a:r>
            <a:r>
              <a:rPr lang="en-US" altLang="ja-JP" sz="1200" dirty="0">
                <a:latin typeface="+mn-ea"/>
              </a:rPr>
              <a:t>1</a:t>
            </a:r>
            <a:r>
              <a:rPr lang="ja-JP" altLang="en-US" sz="1200" dirty="0">
                <a:latin typeface="+mn-ea"/>
              </a:rPr>
              <a:t>月</a:t>
            </a:r>
            <a:r>
              <a:rPr lang="en-US" altLang="ja-JP" sz="1200" dirty="0">
                <a:latin typeface="+mn-ea"/>
              </a:rPr>
              <a:t>15</a:t>
            </a:r>
            <a:r>
              <a:rPr lang="ja-JP" altLang="en-US" sz="1200" dirty="0">
                <a:latin typeface="+mn-ea"/>
              </a:rPr>
              <a:t>日発行　</a:t>
            </a:r>
            <a:r>
              <a:rPr lang="ja-JP" altLang="en-US" sz="1200" dirty="0" smtClean="0">
                <a:latin typeface="+mn-ea"/>
              </a:rPr>
              <a:t>「霞ヶ浦</a:t>
            </a:r>
            <a:r>
              <a:rPr lang="ja-JP" altLang="en-US" sz="1200" dirty="0">
                <a:latin typeface="+mn-ea"/>
              </a:rPr>
              <a:t>に世界一の噴水</a:t>
            </a:r>
            <a:r>
              <a:rPr lang="ja-JP" altLang="en-US" sz="1200" dirty="0" smtClean="0">
                <a:latin typeface="+mn-ea"/>
              </a:rPr>
              <a:t>を」</a:t>
            </a:r>
            <a:endParaRPr lang="ja-JP" altLang="en-US" sz="1200" dirty="0">
              <a:latin typeface="+mn-ea"/>
            </a:endParaRPr>
          </a:p>
          <a:p>
            <a:pPr marL="0" indent="0" algn="just">
              <a:buFont typeface="Arial" panose="020B0604020202020204" pitchFamily="34" charset="0"/>
              <a:buNone/>
            </a:pPr>
            <a:endParaRPr lang="en-US" altLang="ja-JP" sz="1200" dirty="0">
              <a:solidFill>
                <a:schemeClr val="accent1">
                  <a:lumMod val="75000"/>
                </a:schemeClr>
              </a:solidFill>
              <a:latin typeface="+mn-ea"/>
            </a:endParaRPr>
          </a:p>
        </p:txBody>
      </p:sp>
    </p:spTree>
    <p:extLst>
      <p:ext uri="{BB962C8B-B14F-4D97-AF65-F5344CB8AC3E}">
        <p14:creationId xmlns:p14="http://schemas.microsoft.com/office/powerpoint/2010/main" val="275006547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a:xfrm>
            <a:off x="457200" y="2276872"/>
            <a:ext cx="8229600" cy="4104456"/>
          </a:xfrm>
        </p:spPr>
        <p:txBody>
          <a:bodyPr anchor="ctr"/>
          <a:lstStyle/>
          <a:p>
            <a:pPr marL="0" indent="0" algn="ctr">
              <a:buNone/>
            </a:pPr>
            <a:r>
              <a:rPr kumimoji="1" lang="ja-JP" altLang="en-US" dirty="0" smtClean="0"/>
              <a:t>ご清聴ありがとうございました。</a:t>
            </a:r>
            <a:endParaRPr kumimoji="1" lang="ja-JP" altLang="en-US" dirty="0"/>
          </a:p>
        </p:txBody>
      </p:sp>
      <p:sp>
        <p:nvSpPr>
          <p:cNvPr id="3" name="スライド番号プレースホルダー 2"/>
          <p:cNvSpPr>
            <a:spLocks noGrp="1"/>
          </p:cNvSpPr>
          <p:nvPr>
            <p:ph type="sldNum" sz="quarter" idx="12"/>
          </p:nvPr>
        </p:nvSpPr>
        <p:spPr/>
        <p:txBody>
          <a:bodyPr/>
          <a:lstStyle/>
          <a:p>
            <a:fld id="{82F50B77-D61C-4CB8-9631-C68539A3EE92}" type="slidenum">
              <a:rPr kumimoji="1" lang="ja-JP" altLang="en-US" smtClean="0"/>
              <a:pPr/>
              <a:t>38</a:t>
            </a:fld>
            <a:endParaRPr kumimoji="1" lang="ja-JP" altLang="en-US"/>
          </a:p>
        </p:txBody>
      </p:sp>
      <p:pic>
        <p:nvPicPr>
          <p:cNvPr id="6" name="図 5"/>
          <p:cNvPicPr>
            <a:picLocks noChangeAspect="1"/>
          </p:cNvPicPr>
          <p:nvPr/>
        </p:nvPicPr>
        <p:blipFill>
          <a:blip r:embed="rId2" cstate="print">
            <a:extLst>
              <a:ext uri="{BEBA8EAE-BF5A-486C-A8C5-ECC9F3942E4B}">
                <a14:imgProps xmlns:a14="http://schemas.microsoft.com/office/drawing/2010/main">
                  <a14:imgLayer r:embed="rId3">
                    <a14:imgEffect>
                      <a14:backgroundRemoval t="8114" b="91278" l="0" r="100000">
                        <a14:foregroundMark x1="55240" y1="57606" x2="55240" y2="57606"/>
                        <a14:foregroundMark x1="79913" y1="73428" x2="79913" y2="73428"/>
                        <a14:foregroundMark x1="52183" y1="51724" x2="52183" y2="51724"/>
                        <a14:foregroundMark x1="80131" y1="68763" x2="80131" y2="68763"/>
                        <a14:foregroundMark x1="21616" y1="70385" x2="21616" y2="70385"/>
                        <a14:foregroundMark x1="26638" y1="71602" x2="26638" y2="71602"/>
                        <a14:foregroundMark x1="24672" y1="70385" x2="24672" y2="70385"/>
                        <a14:foregroundMark x1="76856" y1="73631" x2="76856" y2="73631"/>
                        <a14:foregroundMark x1="74891" y1="79513" x2="74891" y2="79513"/>
                        <a14:foregroundMark x1="72052" y1="78702" x2="72052" y2="78702"/>
                      </a14:backgroundRemoval>
                    </a14:imgEffect>
                  </a14:imgLayer>
                </a14:imgProps>
              </a:ext>
              <a:ext uri="{28A0092B-C50C-407E-A947-70E740481C1C}">
                <a14:useLocalDpi xmlns:a14="http://schemas.microsoft.com/office/drawing/2010/main" val="0"/>
              </a:ext>
            </a:extLst>
          </a:blip>
          <a:stretch>
            <a:fillRect/>
          </a:stretch>
        </p:blipFill>
        <p:spPr>
          <a:xfrm>
            <a:off x="7164288" y="3784908"/>
            <a:ext cx="864096" cy="868228"/>
          </a:xfrm>
          <a:prstGeom prst="rect">
            <a:avLst/>
          </a:prstGeom>
        </p:spPr>
      </p:pic>
      <p:pic>
        <p:nvPicPr>
          <p:cNvPr id="8" name="図 7"/>
          <p:cNvPicPr>
            <a:picLocks noChangeAspect="1"/>
          </p:cNvPicPr>
          <p:nvPr/>
        </p:nvPicPr>
        <p:blipFill>
          <a:blip r:embed="rId4"/>
          <a:stretch>
            <a:fillRect/>
          </a:stretch>
        </p:blipFill>
        <p:spPr>
          <a:xfrm>
            <a:off x="3275856" y="1355928"/>
            <a:ext cx="2448272" cy="2577128"/>
          </a:xfrm>
          <a:prstGeom prst="rect">
            <a:avLst/>
          </a:prstGeom>
        </p:spPr>
      </p:pic>
    </p:spTree>
    <p:extLst>
      <p:ext uri="{BB962C8B-B14F-4D97-AF65-F5344CB8AC3E}">
        <p14:creationId xmlns:p14="http://schemas.microsoft.com/office/powerpoint/2010/main" val="3127802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3000" fill="hold"/>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a:xfrm>
            <a:off x="-21440" y="864096"/>
            <a:ext cx="8481872" cy="5849888"/>
          </a:xfrm>
        </p:spPr>
        <p:txBody>
          <a:bodyPr>
            <a:normAutofit/>
          </a:bodyPr>
          <a:lstStyle/>
          <a:p>
            <a:pPr marL="0" indent="0">
              <a:buNone/>
            </a:pPr>
            <a:r>
              <a:rPr lang="ja-JP" altLang="en-US" dirty="0" smtClean="0"/>
              <a:t>＜行政＞</a:t>
            </a:r>
            <a:endParaRPr lang="en-US" altLang="ja-JP" dirty="0" smtClean="0"/>
          </a:p>
          <a:p>
            <a:r>
              <a:rPr lang="ja-JP" altLang="en-US" dirty="0" smtClean="0">
                <a:solidFill>
                  <a:schemeClr val="accent6">
                    <a:lumMod val="75000"/>
                  </a:schemeClr>
                </a:solidFill>
              </a:rPr>
              <a:t>広域的オペレーションの迅速化</a:t>
            </a:r>
            <a:endParaRPr lang="en-US" altLang="ja-JP" sz="500" dirty="0" smtClean="0">
              <a:solidFill>
                <a:schemeClr val="accent6">
                  <a:lumMod val="75000"/>
                </a:schemeClr>
              </a:solidFill>
            </a:endParaRPr>
          </a:p>
          <a:p>
            <a:pPr marL="457200" lvl="1" indent="0">
              <a:buNone/>
            </a:pPr>
            <a:r>
              <a:rPr lang="ja-JP" altLang="en-US" sz="2200" dirty="0" smtClean="0"/>
              <a:t>広域的オペレーションとは？</a:t>
            </a:r>
            <a:endParaRPr lang="en-US" altLang="ja-JP" sz="2200" dirty="0" smtClean="0"/>
          </a:p>
          <a:p>
            <a:pPr lvl="1"/>
            <a:r>
              <a:rPr lang="ja-JP" altLang="en-US" sz="2200" dirty="0" smtClean="0"/>
              <a:t>被災地外</a:t>
            </a:r>
            <a:r>
              <a:rPr lang="ja-JP" altLang="en-US" sz="2200" dirty="0"/>
              <a:t>からの救援物資･広域支援部隊の現地への</a:t>
            </a:r>
            <a:r>
              <a:rPr lang="ja-JP" altLang="en-US" sz="2200" dirty="0" smtClean="0"/>
              <a:t>配分調整</a:t>
            </a:r>
            <a:endParaRPr lang="en-US" altLang="ja-JP" sz="2200" dirty="0" smtClean="0"/>
          </a:p>
          <a:p>
            <a:pPr lvl="1"/>
            <a:r>
              <a:rPr lang="ja-JP" altLang="en-US" sz="2200" dirty="0"/>
              <a:t>応急復旧活動の広域的な作業計画の</a:t>
            </a:r>
            <a:r>
              <a:rPr lang="ja-JP" altLang="en-US" sz="2200" dirty="0" smtClean="0"/>
              <a:t>策定</a:t>
            </a:r>
            <a:endParaRPr lang="en-US" altLang="ja-JP" sz="2200" dirty="0" smtClean="0"/>
          </a:p>
          <a:p>
            <a:pPr lvl="0"/>
            <a:r>
              <a:rPr lang="ja-JP" altLang="en-US" dirty="0" smtClean="0">
                <a:solidFill>
                  <a:srgbClr val="F79646">
                    <a:lumMod val="75000"/>
                  </a:srgbClr>
                </a:solidFill>
              </a:rPr>
              <a:t>住民の住みやすさの確保</a:t>
            </a:r>
            <a:endParaRPr lang="en-US" altLang="ja-JP" dirty="0" smtClean="0">
              <a:solidFill>
                <a:srgbClr val="F79646">
                  <a:lumMod val="75000"/>
                </a:srgbClr>
              </a:solidFill>
            </a:endParaRPr>
          </a:p>
          <a:p>
            <a:pPr lvl="0"/>
            <a:endParaRPr lang="en-US" altLang="ja-JP" sz="500" dirty="0">
              <a:solidFill>
                <a:srgbClr val="F79646">
                  <a:lumMod val="75000"/>
                </a:srgbClr>
              </a:solidFill>
            </a:endParaRPr>
          </a:p>
          <a:p>
            <a:pPr lvl="1"/>
            <a:r>
              <a:rPr lang="ja-JP" altLang="en-US" sz="2200" dirty="0" smtClean="0"/>
              <a:t>災害</a:t>
            </a:r>
            <a:r>
              <a:rPr lang="ja-JP" altLang="en-US" sz="2200" dirty="0"/>
              <a:t>時</a:t>
            </a:r>
            <a:r>
              <a:rPr lang="ja-JP" altLang="en-US" sz="2200" dirty="0" smtClean="0"/>
              <a:t>の住民の</a:t>
            </a:r>
            <a:endParaRPr lang="en-US" altLang="ja-JP" sz="2200" dirty="0"/>
          </a:p>
          <a:p>
            <a:pPr lvl="1"/>
            <a:endParaRPr lang="en-US" altLang="ja-JP" sz="2200" dirty="0" smtClean="0"/>
          </a:p>
          <a:p>
            <a:pPr marL="457200" lvl="1" indent="0">
              <a:buNone/>
            </a:pPr>
            <a:endParaRPr lang="ja-JP" altLang="en-US" sz="2200" dirty="0"/>
          </a:p>
        </p:txBody>
      </p:sp>
      <p:sp>
        <p:nvSpPr>
          <p:cNvPr id="4" name="角丸四角形 3"/>
          <p:cNvSpPr/>
          <p:nvPr/>
        </p:nvSpPr>
        <p:spPr>
          <a:xfrm>
            <a:off x="179512" y="116632"/>
            <a:ext cx="3312368" cy="72008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600" dirty="0" smtClean="0"/>
              <a:t>おおつ野</a:t>
            </a:r>
            <a:endParaRPr kumimoji="1" lang="ja-JP" altLang="en-US" dirty="0"/>
          </a:p>
        </p:txBody>
      </p:sp>
      <p:sp>
        <p:nvSpPr>
          <p:cNvPr id="5" name="タイトル 2"/>
          <p:cNvSpPr>
            <a:spLocks noGrp="1"/>
          </p:cNvSpPr>
          <p:nvPr>
            <p:ph type="title"/>
          </p:nvPr>
        </p:nvSpPr>
        <p:spPr>
          <a:xfrm>
            <a:off x="3779912" y="-99392"/>
            <a:ext cx="5112568" cy="1143000"/>
          </a:xfrm>
        </p:spPr>
        <p:txBody>
          <a:bodyPr>
            <a:normAutofit fontScale="90000"/>
          </a:bodyPr>
          <a:lstStyle/>
          <a:p>
            <a:r>
              <a:rPr kumimoji="1" lang="ja-JP" altLang="en-US" dirty="0" smtClean="0"/>
              <a:t>防災拠点整備（補足）</a:t>
            </a:r>
            <a:endParaRPr kumimoji="1" lang="ja-JP" altLang="en-US" dirty="0"/>
          </a:p>
        </p:txBody>
      </p:sp>
      <p:sp>
        <p:nvSpPr>
          <p:cNvPr id="6" name="スライド番号プレースホルダー 5"/>
          <p:cNvSpPr>
            <a:spLocks noGrp="1"/>
          </p:cNvSpPr>
          <p:nvPr>
            <p:ph type="sldNum" sz="quarter" idx="12"/>
          </p:nvPr>
        </p:nvSpPr>
        <p:spPr/>
        <p:txBody>
          <a:bodyPr/>
          <a:lstStyle/>
          <a:p>
            <a:fld id="{82F50B77-D61C-4CB8-9631-C68539A3EE92}" type="slidenum">
              <a:rPr kumimoji="1" lang="ja-JP" altLang="en-US" smtClean="0"/>
              <a:pPr/>
              <a:t>39</a:t>
            </a:fld>
            <a:endParaRPr kumimoji="1" lang="ja-JP" altLang="en-US"/>
          </a:p>
        </p:txBody>
      </p:sp>
    </p:spTree>
    <p:extLst>
      <p:ext uri="{BB962C8B-B14F-4D97-AF65-F5344CB8AC3E}">
        <p14:creationId xmlns:p14="http://schemas.microsoft.com/office/powerpoint/2010/main" val="15247574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par>
                                <p:cTn id="13" presetID="22" presetClass="entr" presetSubtype="1"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wipe(up)">
                                      <p:cBhvr>
                                        <p:cTn id="15" dur="500"/>
                                        <p:tgtEl>
                                          <p:spTgt spid="2">
                                            <p:txEl>
                                              <p:pRg st="3" end="3"/>
                                            </p:txEl>
                                          </p:spTgt>
                                        </p:tgtEl>
                                      </p:cBhvr>
                                    </p:animEffect>
                                  </p:childTnLst>
                                </p:cTn>
                              </p:par>
                              <p:par>
                                <p:cTn id="16" presetID="22" presetClass="entr" presetSubtype="1" fill="hold" nodeType="with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animEffect transition="in" filter="wipe(up)">
                                      <p:cBhvr>
                                        <p:cTn id="18" dur="500"/>
                                        <p:tgtEl>
                                          <p:spTgt spid="2">
                                            <p:txEl>
                                              <p:pRg st="4" end="4"/>
                                            </p:txEl>
                                          </p:spTgt>
                                        </p:tgtEl>
                                      </p:cBhvr>
                                    </p:animEffect>
                                  </p:childTnLst>
                                </p:cTn>
                              </p:par>
                              <p:par>
                                <p:cTn id="19" presetID="22" presetClass="entr" presetSubtype="1" fill="hold" nodeType="with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animEffect transition="in" filter="wipe(up)">
                                      <p:cBhvr>
                                        <p:cTn id="21" dur="500"/>
                                        <p:tgtEl>
                                          <p:spTgt spid="2">
                                            <p:txEl>
                                              <p:pRg st="5" end="5"/>
                                            </p:txEl>
                                          </p:spTgt>
                                        </p:tgtEl>
                                      </p:cBhvr>
                                    </p:animEffect>
                                  </p:childTnLst>
                                </p:cTn>
                              </p:par>
                              <p:par>
                                <p:cTn id="22" presetID="22" presetClass="entr" presetSubtype="1" fill="hold" nodeType="withEffect">
                                  <p:stCondLst>
                                    <p:cond delay="0"/>
                                  </p:stCondLst>
                                  <p:childTnLst>
                                    <p:set>
                                      <p:cBhvr>
                                        <p:cTn id="23" dur="1" fill="hold">
                                          <p:stCondLst>
                                            <p:cond delay="0"/>
                                          </p:stCondLst>
                                        </p:cTn>
                                        <p:tgtEl>
                                          <p:spTgt spid="2">
                                            <p:txEl>
                                              <p:pRg st="7" end="7"/>
                                            </p:txEl>
                                          </p:spTgt>
                                        </p:tgtEl>
                                        <p:attrNameLst>
                                          <p:attrName>style.visibility</p:attrName>
                                        </p:attrNameLst>
                                      </p:cBhvr>
                                      <p:to>
                                        <p:strVal val="visible"/>
                                      </p:to>
                                    </p:set>
                                    <p:animEffect transition="in" filter="wipe(up)">
                                      <p:cBhvr>
                                        <p:cTn id="24"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コンテンツ プレースホルダー 9"/>
          <p:cNvPicPr>
            <a:picLocks noGrp="1" noChangeAspect="1"/>
          </p:cNvPicPr>
          <p:nvPr>
            <p:ph idx="1"/>
          </p:nvPr>
        </p:nvPicPr>
        <p:blipFill>
          <a:blip r:embed="rId3">
            <a:duotone>
              <a:prstClr val="black"/>
              <a:schemeClr val="accent3">
                <a:tint val="45000"/>
                <a:satMod val="400000"/>
              </a:schemeClr>
            </a:duotone>
            <a:extLst>
              <a:ext uri="{BEBA8EAE-BF5A-486C-A8C5-ECC9F3942E4B}">
                <a14:imgProps xmlns:a14="http://schemas.microsoft.com/office/drawing/2010/main">
                  <a14:imgLayer r:embed="rId4">
                    <a14:imgEffect>
                      <a14:sharpenSoften amount="50000"/>
                    </a14:imgEffect>
                    <a14:imgEffect>
                      <a14:saturation sat="200000"/>
                    </a14:imgEffect>
                  </a14:imgLayer>
                </a14:imgProps>
              </a:ext>
            </a:extLst>
          </a:blip>
          <a:stretch>
            <a:fillRect/>
          </a:stretch>
        </p:blipFill>
        <p:spPr>
          <a:xfrm>
            <a:off x="1130505" y="1556792"/>
            <a:ext cx="7468528" cy="4804277"/>
          </a:xfrm>
          <a:prstGeom prst="rect">
            <a:avLst/>
          </a:prstGeom>
        </p:spPr>
      </p:pic>
      <p:sp>
        <p:nvSpPr>
          <p:cNvPr id="11" name="円/楕円 10"/>
          <p:cNvSpPr/>
          <p:nvPr/>
        </p:nvSpPr>
        <p:spPr>
          <a:xfrm>
            <a:off x="2824764" y="1772816"/>
            <a:ext cx="1891252" cy="1769763"/>
          </a:xfrm>
          <a:prstGeom prst="ellipse">
            <a:avLst/>
          </a:prstGeom>
          <a:solidFill>
            <a:srgbClr val="00B05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2400" dirty="0" smtClean="0"/>
          </a:p>
          <a:p>
            <a:pPr algn="ctr"/>
            <a:r>
              <a:rPr kumimoji="1" lang="ja-JP" altLang="en-US" sz="3200" dirty="0" smtClean="0"/>
              <a:t>新治</a:t>
            </a:r>
            <a:endParaRPr kumimoji="1" lang="en-US" altLang="ja-JP" sz="2400" dirty="0" smtClean="0"/>
          </a:p>
          <a:p>
            <a:pPr algn="ctr"/>
            <a:endParaRPr kumimoji="1" lang="ja-JP" altLang="en-US" sz="2400" dirty="0"/>
          </a:p>
        </p:txBody>
      </p:sp>
      <p:grpSp>
        <p:nvGrpSpPr>
          <p:cNvPr id="9" name="グループ化 8"/>
          <p:cNvGrpSpPr/>
          <p:nvPr/>
        </p:nvGrpSpPr>
        <p:grpSpPr>
          <a:xfrm>
            <a:off x="5763896" y="2607952"/>
            <a:ext cx="2979156" cy="605024"/>
            <a:chOff x="5619879" y="2567608"/>
            <a:chExt cx="3344609" cy="938648"/>
          </a:xfrm>
        </p:grpSpPr>
        <p:cxnSp>
          <p:nvCxnSpPr>
            <p:cNvPr id="21" name="直線コネクタ 20"/>
            <p:cNvCxnSpPr/>
            <p:nvPr/>
          </p:nvCxnSpPr>
          <p:spPr>
            <a:xfrm flipV="1">
              <a:off x="5619879" y="2567608"/>
              <a:ext cx="253069" cy="938648"/>
            </a:xfrm>
            <a:prstGeom prst="line">
              <a:avLst/>
            </a:prstGeom>
          </p:spPr>
          <p:style>
            <a:lnRef idx="1">
              <a:schemeClr val="dk1"/>
            </a:lnRef>
            <a:fillRef idx="0">
              <a:schemeClr val="dk1"/>
            </a:fillRef>
            <a:effectRef idx="0">
              <a:schemeClr val="dk1"/>
            </a:effectRef>
            <a:fontRef idx="minor">
              <a:schemeClr val="tx1"/>
            </a:fontRef>
          </p:style>
        </p:cxnSp>
        <p:cxnSp>
          <p:nvCxnSpPr>
            <p:cNvPr id="24" name="直線コネクタ 23"/>
            <p:cNvCxnSpPr/>
            <p:nvPr/>
          </p:nvCxnSpPr>
          <p:spPr>
            <a:xfrm>
              <a:off x="5872948" y="2570427"/>
              <a:ext cx="3091540" cy="0"/>
            </a:xfrm>
            <a:prstGeom prst="line">
              <a:avLst/>
            </a:prstGeom>
          </p:spPr>
          <p:style>
            <a:lnRef idx="1">
              <a:schemeClr val="dk1"/>
            </a:lnRef>
            <a:fillRef idx="0">
              <a:schemeClr val="dk1"/>
            </a:fillRef>
            <a:effectRef idx="0">
              <a:schemeClr val="dk1"/>
            </a:effectRef>
            <a:fontRef idx="minor">
              <a:schemeClr val="tx1"/>
            </a:fontRef>
          </p:style>
        </p:cxnSp>
      </p:grpSp>
      <p:grpSp>
        <p:nvGrpSpPr>
          <p:cNvPr id="20" name="グループ化 19"/>
          <p:cNvGrpSpPr/>
          <p:nvPr/>
        </p:nvGrpSpPr>
        <p:grpSpPr>
          <a:xfrm>
            <a:off x="267744" y="2177243"/>
            <a:ext cx="2576064" cy="387661"/>
            <a:chOff x="827584" y="2197100"/>
            <a:chExt cx="2938838" cy="248468"/>
          </a:xfrm>
        </p:grpSpPr>
        <p:cxnSp>
          <p:nvCxnSpPr>
            <p:cNvPr id="33" name="直線コネクタ 32"/>
            <p:cNvCxnSpPr/>
            <p:nvPr/>
          </p:nvCxnSpPr>
          <p:spPr>
            <a:xfrm flipH="1" flipV="1">
              <a:off x="3550813" y="2203408"/>
              <a:ext cx="215609" cy="242160"/>
            </a:xfrm>
            <a:prstGeom prst="line">
              <a:avLst/>
            </a:prstGeom>
          </p:spPr>
          <p:style>
            <a:lnRef idx="1">
              <a:schemeClr val="dk1"/>
            </a:lnRef>
            <a:fillRef idx="0">
              <a:schemeClr val="dk1"/>
            </a:fillRef>
            <a:effectRef idx="0">
              <a:schemeClr val="dk1"/>
            </a:effectRef>
            <a:fontRef idx="minor">
              <a:schemeClr val="tx1"/>
            </a:fontRef>
          </p:style>
        </p:cxnSp>
        <p:cxnSp>
          <p:nvCxnSpPr>
            <p:cNvPr id="36" name="直線コネクタ 35"/>
            <p:cNvCxnSpPr/>
            <p:nvPr/>
          </p:nvCxnSpPr>
          <p:spPr>
            <a:xfrm flipH="1">
              <a:off x="827584" y="2197100"/>
              <a:ext cx="2728417" cy="5340"/>
            </a:xfrm>
            <a:prstGeom prst="line">
              <a:avLst/>
            </a:prstGeom>
          </p:spPr>
          <p:style>
            <a:lnRef idx="1">
              <a:schemeClr val="dk1"/>
            </a:lnRef>
            <a:fillRef idx="0">
              <a:schemeClr val="dk1"/>
            </a:fillRef>
            <a:effectRef idx="0">
              <a:schemeClr val="dk1"/>
            </a:effectRef>
            <a:fontRef idx="minor">
              <a:schemeClr val="tx1"/>
            </a:fontRef>
          </p:style>
        </p:cxnSp>
      </p:grpSp>
      <p:grpSp>
        <p:nvGrpSpPr>
          <p:cNvPr id="15" name="グループ化 14"/>
          <p:cNvGrpSpPr/>
          <p:nvPr/>
        </p:nvGrpSpPr>
        <p:grpSpPr>
          <a:xfrm>
            <a:off x="4932039" y="5013178"/>
            <a:ext cx="3384376" cy="928659"/>
            <a:chOff x="5004048" y="5100980"/>
            <a:chExt cx="3840597" cy="682149"/>
          </a:xfrm>
        </p:grpSpPr>
        <p:cxnSp>
          <p:nvCxnSpPr>
            <p:cNvPr id="41" name="直線コネクタ 40"/>
            <p:cNvCxnSpPr/>
            <p:nvPr/>
          </p:nvCxnSpPr>
          <p:spPr>
            <a:xfrm flipH="1" flipV="1">
              <a:off x="5004048" y="5100980"/>
              <a:ext cx="943992" cy="682149"/>
            </a:xfrm>
            <a:prstGeom prst="line">
              <a:avLst/>
            </a:prstGeom>
          </p:spPr>
          <p:style>
            <a:lnRef idx="1">
              <a:schemeClr val="dk1"/>
            </a:lnRef>
            <a:fillRef idx="0">
              <a:schemeClr val="dk1"/>
            </a:fillRef>
            <a:effectRef idx="0">
              <a:schemeClr val="dk1"/>
            </a:effectRef>
            <a:fontRef idx="minor">
              <a:schemeClr val="tx1"/>
            </a:fontRef>
          </p:style>
        </p:cxnSp>
        <p:cxnSp>
          <p:nvCxnSpPr>
            <p:cNvPr id="43" name="直線コネクタ 42"/>
            <p:cNvCxnSpPr/>
            <p:nvPr/>
          </p:nvCxnSpPr>
          <p:spPr>
            <a:xfrm flipH="1">
              <a:off x="5948040" y="5783128"/>
              <a:ext cx="2896605" cy="1"/>
            </a:xfrm>
            <a:prstGeom prst="line">
              <a:avLst/>
            </a:prstGeom>
          </p:spPr>
          <p:style>
            <a:lnRef idx="1">
              <a:schemeClr val="dk1"/>
            </a:lnRef>
            <a:fillRef idx="0">
              <a:schemeClr val="dk1"/>
            </a:fillRef>
            <a:effectRef idx="0">
              <a:schemeClr val="dk1"/>
            </a:effectRef>
            <a:fontRef idx="minor">
              <a:schemeClr val="tx1"/>
            </a:fontRef>
          </p:style>
        </p:cxnSp>
      </p:grpSp>
      <p:grpSp>
        <p:nvGrpSpPr>
          <p:cNvPr id="25" name="グループ化 24"/>
          <p:cNvGrpSpPr/>
          <p:nvPr/>
        </p:nvGrpSpPr>
        <p:grpSpPr>
          <a:xfrm>
            <a:off x="326262" y="4610402"/>
            <a:ext cx="2956204" cy="618945"/>
            <a:chOff x="326262" y="4419676"/>
            <a:chExt cx="2956204" cy="809672"/>
          </a:xfrm>
        </p:grpSpPr>
        <p:cxnSp>
          <p:nvCxnSpPr>
            <p:cNvPr id="45" name="直線コネクタ 44"/>
            <p:cNvCxnSpPr>
              <a:endCxn id="14" idx="1"/>
            </p:cNvCxnSpPr>
            <p:nvPr/>
          </p:nvCxnSpPr>
          <p:spPr>
            <a:xfrm>
              <a:off x="2915813" y="4419676"/>
              <a:ext cx="366653" cy="809672"/>
            </a:xfrm>
            <a:prstGeom prst="line">
              <a:avLst/>
            </a:prstGeom>
          </p:spPr>
          <p:style>
            <a:lnRef idx="1">
              <a:schemeClr val="dk1"/>
            </a:lnRef>
            <a:fillRef idx="0">
              <a:schemeClr val="dk1"/>
            </a:fillRef>
            <a:effectRef idx="0">
              <a:schemeClr val="dk1"/>
            </a:effectRef>
            <a:fontRef idx="minor">
              <a:schemeClr val="tx1"/>
            </a:fontRef>
          </p:style>
        </p:cxnSp>
        <p:cxnSp>
          <p:nvCxnSpPr>
            <p:cNvPr id="47" name="直線コネクタ 46"/>
            <p:cNvCxnSpPr/>
            <p:nvPr/>
          </p:nvCxnSpPr>
          <p:spPr>
            <a:xfrm flipV="1">
              <a:off x="326262" y="4419676"/>
              <a:ext cx="2589554" cy="10758"/>
            </a:xfrm>
            <a:prstGeom prst="line">
              <a:avLst/>
            </a:prstGeom>
          </p:spPr>
          <p:style>
            <a:lnRef idx="1">
              <a:schemeClr val="dk1"/>
            </a:lnRef>
            <a:fillRef idx="0">
              <a:schemeClr val="dk1"/>
            </a:fillRef>
            <a:effectRef idx="0">
              <a:schemeClr val="dk1"/>
            </a:effectRef>
            <a:fontRef idx="minor">
              <a:schemeClr val="tx1"/>
            </a:fontRef>
          </p:style>
        </p:cxnSp>
      </p:grpSp>
      <p:sp>
        <p:nvSpPr>
          <p:cNvPr id="55" name="テキスト ボックス 54"/>
          <p:cNvSpPr txBox="1"/>
          <p:nvPr/>
        </p:nvSpPr>
        <p:spPr>
          <a:xfrm>
            <a:off x="354001" y="1479199"/>
            <a:ext cx="2561815" cy="707886"/>
          </a:xfrm>
          <a:prstGeom prst="rect">
            <a:avLst/>
          </a:prstGeom>
          <a:noFill/>
        </p:spPr>
        <p:txBody>
          <a:bodyPr wrap="square" rtlCol="0">
            <a:spAutoFit/>
          </a:bodyPr>
          <a:lstStyle/>
          <a:p>
            <a:r>
              <a:rPr lang="ja-JP" altLang="en-US" sz="2000" dirty="0" smtClean="0">
                <a:solidFill>
                  <a:schemeClr val="accent3">
                    <a:lumMod val="75000"/>
                  </a:schemeClr>
                </a:solidFill>
                <a:latin typeface="HGｺﾞｼｯｸE" panose="020B0909000000000000" pitchFamily="49" charset="-128"/>
                <a:ea typeface="HGｺﾞｼｯｸE" panose="020B0909000000000000" pitchFamily="49" charset="-128"/>
              </a:rPr>
              <a:t>美しい緑と資源を</a:t>
            </a:r>
            <a:endParaRPr lang="en-US" altLang="ja-JP" sz="2000" dirty="0" smtClean="0">
              <a:solidFill>
                <a:schemeClr val="accent3">
                  <a:lumMod val="75000"/>
                </a:schemeClr>
              </a:solidFill>
              <a:latin typeface="HGｺﾞｼｯｸE" panose="020B0909000000000000" pitchFamily="49" charset="-128"/>
              <a:ea typeface="HGｺﾞｼｯｸE" panose="020B0909000000000000" pitchFamily="49" charset="-128"/>
            </a:endParaRPr>
          </a:p>
          <a:p>
            <a:r>
              <a:rPr lang="ja-JP" altLang="en-US" sz="2000" dirty="0" smtClean="0">
                <a:solidFill>
                  <a:schemeClr val="accent3">
                    <a:lumMod val="75000"/>
                  </a:schemeClr>
                </a:solidFill>
                <a:latin typeface="HGｺﾞｼｯｸE" panose="020B0909000000000000" pitchFamily="49" charset="-128"/>
                <a:ea typeface="HGｺﾞｼｯｸE" panose="020B0909000000000000" pitchFamily="49" charset="-128"/>
              </a:rPr>
              <a:t>活用した地区</a:t>
            </a:r>
            <a:endParaRPr kumimoji="1" lang="en-US" altLang="ja-JP" sz="2000" dirty="0" smtClean="0">
              <a:solidFill>
                <a:schemeClr val="accent3">
                  <a:lumMod val="75000"/>
                </a:schemeClr>
              </a:solidFill>
              <a:latin typeface="HGｺﾞｼｯｸE" panose="020B0909000000000000" pitchFamily="49" charset="-128"/>
              <a:ea typeface="HGｺﾞｼｯｸE" panose="020B0909000000000000" pitchFamily="49" charset="-128"/>
            </a:endParaRPr>
          </a:p>
        </p:txBody>
      </p:sp>
      <p:sp>
        <p:nvSpPr>
          <p:cNvPr id="56" name="テキスト ボックス 55"/>
          <p:cNvSpPr txBox="1"/>
          <p:nvPr/>
        </p:nvSpPr>
        <p:spPr>
          <a:xfrm>
            <a:off x="5952427" y="1916832"/>
            <a:ext cx="3084069" cy="707886"/>
          </a:xfrm>
          <a:prstGeom prst="rect">
            <a:avLst/>
          </a:prstGeom>
          <a:noFill/>
        </p:spPr>
        <p:txBody>
          <a:bodyPr wrap="square" rtlCol="0">
            <a:spAutoFit/>
          </a:bodyPr>
          <a:lstStyle/>
          <a:p>
            <a:r>
              <a:rPr kumimoji="1" lang="ja-JP" altLang="en-US" sz="2000" dirty="0" smtClean="0">
                <a:solidFill>
                  <a:srgbClr val="0070C0"/>
                </a:solidFill>
                <a:latin typeface="HGｺﾞｼｯｸE" panose="020B0909000000000000" pitchFamily="49" charset="-128"/>
                <a:ea typeface="HGｺﾞｼｯｸE" panose="020B0909000000000000" pitchFamily="49" charset="-128"/>
              </a:rPr>
              <a:t>医療や防災を中心とした</a:t>
            </a:r>
            <a:endParaRPr kumimoji="1" lang="en-US" altLang="ja-JP" sz="2000" dirty="0" smtClean="0">
              <a:solidFill>
                <a:srgbClr val="0070C0"/>
              </a:solidFill>
              <a:latin typeface="HGｺﾞｼｯｸE" panose="020B0909000000000000" pitchFamily="49" charset="-128"/>
              <a:ea typeface="HGｺﾞｼｯｸE" panose="020B0909000000000000" pitchFamily="49" charset="-128"/>
            </a:endParaRPr>
          </a:p>
          <a:p>
            <a:r>
              <a:rPr lang="ja-JP" altLang="en-US" sz="2000" dirty="0" smtClean="0">
                <a:solidFill>
                  <a:srgbClr val="0070C0"/>
                </a:solidFill>
                <a:latin typeface="HGｺﾞｼｯｸE" panose="020B0909000000000000" pitchFamily="49" charset="-128"/>
                <a:ea typeface="HGｺﾞｼｯｸE" panose="020B0909000000000000" pitchFamily="49" charset="-128"/>
              </a:rPr>
              <a:t>安心な地区</a:t>
            </a:r>
            <a:endParaRPr kumimoji="1" lang="en-US" altLang="ja-JP" sz="2000" dirty="0" smtClean="0">
              <a:solidFill>
                <a:srgbClr val="0070C0"/>
              </a:solidFill>
              <a:latin typeface="HGｺﾞｼｯｸE" panose="020B0909000000000000" pitchFamily="49" charset="-128"/>
              <a:ea typeface="HGｺﾞｼｯｸE" panose="020B0909000000000000" pitchFamily="49" charset="-128"/>
            </a:endParaRPr>
          </a:p>
        </p:txBody>
      </p:sp>
      <p:sp>
        <p:nvSpPr>
          <p:cNvPr id="58" name="テキスト ボックス 57"/>
          <p:cNvSpPr txBox="1"/>
          <p:nvPr/>
        </p:nvSpPr>
        <p:spPr>
          <a:xfrm>
            <a:off x="6012160" y="5233949"/>
            <a:ext cx="2238130" cy="707886"/>
          </a:xfrm>
          <a:prstGeom prst="rect">
            <a:avLst/>
          </a:prstGeom>
          <a:noFill/>
        </p:spPr>
        <p:txBody>
          <a:bodyPr wrap="square" rtlCol="0">
            <a:spAutoFit/>
          </a:bodyPr>
          <a:lstStyle/>
          <a:p>
            <a:r>
              <a:rPr kumimoji="1" lang="ja-JP" altLang="en-US" sz="2000" dirty="0" smtClean="0">
                <a:solidFill>
                  <a:srgbClr val="FF5050"/>
                </a:solidFill>
                <a:latin typeface="HGｺﾞｼｯｸE" panose="020B0909000000000000" pitchFamily="49" charset="-128"/>
                <a:ea typeface="HGｺﾞｼｯｸE" panose="020B0909000000000000" pitchFamily="49" charset="-128"/>
              </a:rPr>
              <a:t>にぎわい・活気が</a:t>
            </a:r>
            <a:endParaRPr kumimoji="1" lang="en-US" altLang="ja-JP" sz="2000" dirty="0" smtClean="0">
              <a:solidFill>
                <a:srgbClr val="FF5050"/>
              </a:solidFill>
              <a:latin typeface="HGｺﾞｼｯｸE" panose="020B0909000000000000" pitchFamily="49" charset="-128"/>
              <a:ea typeface="HGｺﾞｼｯｸE" panose="020B0909000000000000" pitchFamily="49" charset="-128"/>
            </a:endParaRPr>
          </a:p>
          <a:p>
            <a:r>
              <a:rPr kumimoji="1" lang="ja-JP" altLang="en-US" sz="2000" dirty="0" smtClean="0">
                <a:solidFill>
                  <a:srgbClr val="FF5050"/>
                </a:solidFill>
                <a:latin typeface="HGｺﾞｼｯｸE" panose="020B0909000000000000" pitchFamily="49" charset="-128"/>
                <a:ea typeface="HGｺﾞｼｯｸE" panose="020B0909000000000000" pitchFamily="49" charset="-128"/>
              </a:rPr>
              <a:t>あふれる地区</a:t>
            </a:r>
            <a:endParaRPr kumimoji="1" lang="ja-JP" altLang="en-US" sz="2000" dirty="0">
              <a:solidFill>
                <a:srgbClr val="FF5050"/>
              </a:solidFill>
              <a:latin typeface="HGｺﾞｼｯｸE" panose="020B0909000000000000" pitchFamily="49" charset="-128"/>
              <a:ea typeface="HGｺﾞｼｯｸE" panose="020B0909000000000000" pitchFamily="49" charset="-128"/>
            </a:endParaRPr>
          </a:p>
        </p:txBody>
      </p:sp>
      <p:sp>
        <p:nvSpPr>
          <p:cNvPr id="5" name="タイトル 4"/>
          <p:cNvSpPr>
            <a:spLocks noGrp="1"/>
          </p:cNvSpPr>
          <p:nvPr>
            <p:ph type="title"/>
          </p:nvPr>
        </p:nvSpPr>
        <p:spPr>
          <a:xfrm>
            <a:off x="899592" y="-99392"/>
            <a:ext cx="7416824" cy="1143000"/>
          </a:xfrm>
        </p:spPr>
        <p:txBody>
          <a:bodyPr/>
          <a:lstStyle/>
          <a:p>
            <a:pPr algn="ctr"/>
            <a:r>
              <a:rPr kumimoji="1" lang="ja-JP" altLang="en-US" dirty="0" smtClean="0"/>
              <a:t>地区別構想</a:t>
            </a:r>
            <a:endParaRPr kumimoji="1" lang="ja-JP" altLang="en-US" dirty="0"/>
          </a:p>
        </p:txBody>
      </p:sp>
      <p:sp>
        <p:nvSpPr>
          <p:cNvPr id="31" name="テキスト ボックス 30"/>
          <p:cNvSpPr txBox="1"/>
          <p:nvPr/>
        </p:nvSpPr>
        <p:spPr>
          <a:xfrm>
            <a:off x="395536" y="3873242"/>
            <a:ext cx="2222990" cy="707886"/>
          </a:xfrm>
          <a:prstGeom prst="rect">
            <a:avLst/>
          </a:prstGeom>
          <a:noFill/>
        </p:spPr>
        <p:txBody>
          <a:bodyPr wrap="square" rtlCol="0">
            <a:spAutoFit/>
          </a:bodyPr>
          <a:lstStyle/>
          <a:p>
            <a:r>
              <a:rPr kumimoji="1" lang="ja-JP" altLang="en-US" sz="2000" dirty="0" smtClean="0">
                <a:solidFill>
                  <a:srgbClr val="FF9933"/>
                </a:solidFill>
                <a:latin typeface="HGｺﾞｼｯｸE" panose="020B0909000000000000" pitchFamily="49" charset="-128"/>
                <a:ea typeface="HGｺﾞｼｯｸE" panose="020B0909000000000000" pitchFamily="49" charset="-128"/>
              </a:rPr>
              <a:t>つながりが持てる</a:t>
            </a:r>
            <a:endParaRPr kumimoji="1" lang="en-US" altLang="ja-JP" sz="2000" dirty="0" smtClean="0">
              <a:solidFill>
                <a:srgbClr val="FF9933"/>
              </a:solidFill>
              <a:latin typeface="HGｺﾞｼｯｸE" panose="020B0909000000000000" pitchFamily="49" charset="-128"/>
              <a:ea typeface="HGｺﾞｼｯｸE" panose="020B0909000000000000" pitchFamily="49" charset="-128"/>
            </a:endParaRPr>
          </a:p>
          <a:p>
            <a:r>
              <a:rPr kumimoji="1" lang="ja-JP" altLang="en-US" sz="2000" dirty="0" smtClean="0">
                <a:solidFill>
                  <a:srgbClr val="FF9933"/>
                </a:solidFill>
                <a:latin typeface="HGｺﾞｼｯｸE" panose="020B0909000000000000" pitchFamily="49" charset="-128"/>
                <a:ea typeface="HGｺﾞｼｯｸE" panose="020B0909000000000000" pitchFamily="49" charset="-128"/>
              </a:rPr>
              <a:t>安全な地区</a:t>
            </a:r>
            <a:endParaRPr kumimoji="1" lang="ja-JP" altLang="en-US" sz="2800" dirty="0">
              <a:solidFill>
                <a:srgbClr val="FF9933"/>
              </a:solidFill>
              <a:latin typeface="HGｺﾞｼｯｸE" panose="020B0909000000000000" pitchFamily="49" charset="-128"/>
              <a:ea typeface="HGｺﾞｼｯｸE" panose="020B0909000000000000" pitchFamily="49" charset="-128"/>
            </a:endParaRPr>
          </a:p>
        </p:txBody>
      </p:sp>
      <p:grpSp>
        <p:nvGrpSpPr>
          <p:cNvPr id="6" name="グループ化 5"/>
          <p:cNvGrpSpPr/>
          <p:nvPr/>
        </p:nvGrpSpPr>
        <p:grpSpPr>
          <a:xfrm>
            <a:off x="3708836" y="3717032"/>
            <a:ext cx="1583244" cy="1516917"/>
            <a:chOff x="3633582" y="3901243"/>
            <a:chExt cx="1583244" cy="1516917"/>
          </a:xfrm>
        </p:grpSpPr>
        <p:sp>
          <p:nvSpPr>
            <p:cNvPr id="13" name="円/楕円 12"/>
            <p:cNvSpPr/>
            <p:nvPr/>
          </p:nvSpPr>
          <p:spPr>
            <a:xfrm>
              <a:off x="3633582" y="3901243"/>
              <a:ext cx="1583244" cy="1516917"/>
            </a:xfrm>
            <a:prstGeom prst="ellipse">
              <a:avLst/>
            </a:prstGeom>
            <a:solidFill>
              <a:srgbClr val="FF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6" name="テキスト ボックス 45"/>
            <p:cNvSpPr txBox="1"/>
            <p:nvPr/>
          </p:nvSpPr>
          <p:spPr>
            <a:xfrm>
              <a:off x="3737969" y="4149080"/>
              <a:ext cx="1344756" cy="954107"/>
            </a:xfrm>
            <a:prstGeom prst="rect">
              <a:avLst/>
            </a:prstGeom>
            <a:noFill/>
          </p:spPr>
          <p:txBody>
            <a:bodyPr wrap="square" rtlCol="0">
              <a:spAutoFit/>
            </a:bodyPr>
            <a:lstStyle/>
            <a:p>
              <a:pPr algn="ctr"/>
              <a:r>
                <a:rPr kumimoji="1" lang="ja-JP" altLang="en-US" sz="2800" dirty="0" smtClean="0">
                  <a:solidFill>
                    <a:schemeClr val="bg1"/>
                  </a:solidFill>
                </a:rPr>
                <a:t>中心</a:t>
              </a:r>
              <a:endParaRPr kumimoji="1" lang="en-US" altLang="ja-JP" sz="2800" dirty="0" smtClean="0">
                <a:solidFill>
                  <a:schemeClr val="bg1"/>
                </a:solidFill>
              </a:endParaRPr>
            </a:p>
            <a:p>
              <a:pPr algn="ctr"/>
              <a:r>
                <a:rPr kumimoji="1" lang="ja-JP" altLang="en-US" sz="2800" dirty="0" smtClean="0">
                  <a:solidFill>
                    <a:schemeClr val="bg1"/>
                  </a:solidFill>
                </a:rPr>
                <a:t>市街地</a:t>
              </a:r>
              <a:endParaRPr kumimoji="1" lang="en-US" altLang="ja-JP" sz="2800" dirty="0" smtClean="0">
                <a:solidFill>
                  <a:schemeClr val="bg1"/>
                </a:solidFill>
              </a:endParaRPr>
            </a:p>
          </p:txBody>
        </p:sp>
      </p:grpSp>
      <p:grpSp>
        <p:nvGrpSpPr>
          <p:cNvPr id="3" name="グループ化 2"/>
          <p:cNvGrpSpPr/>
          <p:nvPr/>
        </p:nvGrpSpPr>
        <p:grpSpPr>
          <a:xfrm>
            <a:off x="4978573" y="3045443"/>
            <a:ext cx="1655506" cy="1589574"/>
            <a:chOff x="4926462" y="3223594"/>
            <a:chExt cx="1587422" cy="1589574"/>
          </a:xfrm>
        </p:grpSpPr>
        <p:sp>
          <p:nvSpPr>
            <p:cNvPr id="12" name="円/楕円 11"/>
            <p:cNvSpPr/>
            <p:nvPr/>
          </p:nvSpPr>
          <p:spPr>
            <a:xfrm>
              <a:off x="4926462" y="3223594"/>
              <a:ext cx="1557106" cy="1589574"/>
            </a:xfrm>
            <a:prstGeom prst="ellipse">
              <a:avLst/>
            </a:prstGeom>
            <a:solidFill>
              <a:srgbClr val="00B0F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dirty="0" smtClean="0"/>
            </a:p>
          </p:txBody>
        </p:sp>
        <p:sp>
          <p:nvSpPr>
            <p:cNvPr id="2" name="テキスト ボックス 1"/>
            <p:cNvSpPr txBox="1"/>
            <p:nvPr/>
          </p:nvSpPr>
          <p:spPr>
            <a:xfrm>
              <a:off x="4926462" y="3772603"/>
              <a:ext cx="1587422" cy="523220"/>
            </a:xfrm>
            <a:prstGeom prst="rect">
              <a:avLst/>
            </a:prstGeom>
            <a:noFill/>
          </p:spPr>
          <p:txBody>
            <a:bodyPr wrap="square" rtlCol="0">
              <a:spAutoFit/>
            </a:bodyPr>
            <a:lstStyle/>
            <a:p>
              <a:r>
                <a:rPr kumimoji="1" lang="ja-JP" altLang="en-US" sz="2800" dirty="0" smtClean="0">
                  <a:solidFill>
                    <a:schemeClr val="bg1"/>
                  </a:solidFill>
                </a:rPr>
                <a:t>おおつ野</a:t>
              </a:r>
              <a:endParaRPr kumimoji="1" lang="ja-JP" altLang="en-US" dirty="0">
                <a:solidFill>
                  <a:schemeClr val="bg1"/>
                </a:solidFill>
              </a:endParaRPr>
            </a:p>
          </p:txBody>
        </p:sp>
      </p:grpSp>
      <p:grpSp>
        <p:nvGrpSpPr>
          <p:cNvPr id="8" name="グループ化 7"/>
          <p:cNvGrpSpPr/>
          <p:nvPr/>
        </p:nvGrpSpPr>
        <p:grpSpPr>
          <a:xfrm>
            <a:off x="3059832" y="5013176"/>
            <a:ext cx="1566275" cy="1476113"/>
            <a:chOff x="3118350" y="5100980"/>
            <a:chExt cx="1566275" cy="1476113"/>
          </a:xfrm>
        </p:grpSpPr>
        <p:sp>
          <p:nvSpPr>
            <p:cNvPr id="14" name="円/楕円 13"/>
            <p:cNvSpPr/>
            <p:nvPr/>
          </p:nvSpPr>
          <p:spPr>
            <a:xfrm>
              <a:off x="3118350" y="5100980"/>
              <a:ext cx="1520243" cy="1476113"/>
            </a:xfrm>
            <a:prstGeom prst="ellipse">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dirty="0" smtClean="0"/>
            </a:p>
          </p:txBody>
        </p:sp>
        <p:sp>
          <p:nvSpPr>
            <p:cNvPr id="7" name="テキスト ボックス 6"/>
            <p:cNvSpPr txBox="1"/>
            <p:nvPr/>
          </p:nvSpPr>
          <p:spPr>
            <a:xfrm>
              <a:off x="3262328" y="5602826"/>
              <a:ext cx="1422297" cy="523220"/>
            </a:xfrm>
            <a:prstGeom prst="rect">
              <a:avLst/>
            </a:prstGeom>
            <a:noFill/>
          </p:spPr>
          <p:txBody>
            <a:bodyPr wrap="square" rtlCol="0">
              <a:spAutoFit/>
            </a:bodyPr>
            <a:lstStyle/>
            <a:p>
              <a:r>
                <a:rPr lang="ja-JP" altLang="en-US" sz="2800" dirty="0">
                  <a:solidFill>
                    <a:schemeClr val="bg1"/>
                  </a:solidFill>
                </a:rPr>
                <a:t>荒川沖</a:t>
              </a:r>
              <a:endParaRPr kumimoji="1" lang="ja-JP" altLang="en-US" dirty="0">
                <a:solidFill>
                  <a:schemeClr val="bg1"/>
                </a:solidFill>
              </a:endParaRPr>
            </a:p>
          </p:txBody>
        </p:sp>
      </p:grpSp>
      <p:sp>
        <p:nvSpPr>
          <p:cNvPr id="4" name="スライド番号プレースホルダー 3"/>
          <p:cNvSpPr>
            <a:spLocks noGrp="1"/>
          </p:cNvSpPr>
          <p:nvPr>
            <p:ph type="sldNum" sz="quarter" idx="12"/>
          </p:nvPr>
        </p:nvSpPr>
        <p:spPr/>
        <p:txBody>
          <a:bodyPr/>
          <a:lstStyle/>
          <a:p>
            <a:fld id="{82F50B77-D61C-4CB8-9631-C68539A3EE92}" type="slidenum">
              <a:rPr kumimoji="1" lang="ja-JP" altLang="en-US" smtClean="0"/>
              <a:pPr/>
              <a:t>4</a:t>
            </a:fld>
            <a:endParaRPr kumimoji="1" lang="ja-JP" altLang="en-US"/>
          </a:p>
        </p:txBody>
      </p:sp>
    </p:spTree>
    <p:extLst>
      <p:ext uri="{BB962C8B-B14F-4D97-AF65-F5344CB8AC3E}">
        <p14:creationId xmlns:p14="http://schemas.microsoft.com/office/powerpoint/2010/main" val="429400823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角丸四角形 3"/>
          <p:cNvSpPr/>
          <p:nvPr/>
        </p:nvSpPr>
        <p:spPr>
          <a:xfrm>
            <a:off x="179512" y="116632"/>
            <a:ext cx="3312368" cy="72008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600" dirty="0" smtClean="0"/>
              <a:t>おおつ野</a:t>
            </a:r>
            <a:endParaRPr kumimoji="1" lang="ja-JP" altLang="en-US" dirty="0"/>
          </a:p>
        </p:txBody>
      </p:sp>
      <p:sp>
        <p:nvSpPr>
          <p:cNvPr id="5" name="タイトル 2"/>
          <p:cNvSpPr>
            <a:spLocks noGrp="1"/>
          </p:cNvSpPr>
          <p:nvPr>
            <p:ph type="title"/>
          </p:nvPr>
        </p:nvSpPr>
        <p:spPr>
          <a:xfrm>
            <a:off x="3779912" y="-99392"/>
            <a:ext cx="5364088" cy="1143000"/>
          </a:xfrm>
        </p:spPr>
        <p:txBody>
          <a:bodyPr>
            <a:normAutofit/>
          </a:bodyPr>
          <a:lstStyle/>
          <a:p>
            <a:r>
              <a:rPr kumimoji="1" lang="ja-JP" altLang="en-US" dirty="0" smtClean="0"/>
              <a:t>防災拠点整備（補足）</a:t>
            </a:r>
            <a:endParaRPr kumimoji="1" lang="ja-JP" altLang="en-US" dirty="0"/>
          </a:p>
        </p:txBody>
      </p:sp>
      <p:graphicFrame>
        <p:nvGraphicFramePr>
          <p:cNvPr id="9" name="表 8"/>
          <p:cNvGraphicFramePr>
            <a:graphicFrameLocks noGrp="1"/>
          </p:cNvGraphicFramePr>
          <p:nvPr>
            <p:extLst/>
          </p:nvPr>
        </p:nvGraphicFramePr>
        <p:xfrm>
          <a:off x="179512" y="1340768"/>
          <a:ext cx="8856984" cy="4680524"/>
        </p:xfrm>
        <a:graphic>
          <a:graphicData uri="http://schemas.openxmlformats.org/drawingml/2006/table">
            <a:tbl>
              <a:tblPr/>
              <a:tblGrid>
                <a:gridCol w="4927947"/>
                <a:gridCol w="3929037"/>
              </a:tblGrid>
              <a:tr h="451743">
                <a:tc>
                  <a:txBody>
                    <a:bodyPr/>
                    <a:lstStyle/>
                    <a:p>
                      <a:pPr algn="l" fontAlgn="ctr"/>
                      <a:r>
                        <a:rPr lang="zh-TW" altLang="en-US" sz="2800" b="1" i="0" u="none" strike="noStrike" dirty="0">
                          <a:solidFill>
                            <a:srgbClr val="000000"/>
                          </a:solidFill>
                          <a:effectLst/>
                          <a:latin typeface="ＭＳ Ｐゴシック" panose="020B0600070205080204" pitchFamily="50" charset="-128"/>
                          <a:ea typeface="ＭＳ Ｐゴシック" panose="020B0600070205080204" pitchFamily="50" charset="-128"/>
                        </a:rPr>
                        <a:t>防災拠点計画機能対応表</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a:solidFill>
                            <a:srgbClr val="000000"/>
                          </a:solidFill>
                          <a:effectLst/>
                          <a:latin typeface="ＭＳ Ｐゴシック" panose="020B0600070205080204" pitchFamily="50" charset="-128"/>
                          <a:ea typeface="ＭＳ Ｐゴシック" panose="020B0600070205080204" pitchFamily="50" charset="-128"/>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8766">
                <a:tc>
                  <a:txBody>
                    <a:bodyPr/>
                    <a:lstStyle/>
                    <a:p>
                      <a:pPr algn="l" fontAlgn="ctr"/>
                      <a:r>
                        <a:rPr lang="ja-JP" altLang="en-US" dirty="0"/>
                        <a:t>災害時の機能</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algn="l" fontAlgn="ctr"/>
                      <a:r>
                        <a:rPr lang="ja-JP" altLang="en-US" dirty="0"/>
                        <a:t>対応</a:t>
                      </a:r>
                      <a:r>
                        <a:rPr lang="ja-JP" altLang="en-US" dirty="0" smtClean="0"/>
                        <a:t>場所提案</a:t>
                      </a:r>
                      <a:endParaRPr lang="ja-JP" altLang="en-US" dirty="0"/>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r>
              <a:tr h="358766">
                <a:tc>
                  <a:txBody>
                    <a:bodyPr/>
                    <a:lstStyle/>
                    <a:p>
                      <a:pPr algn="l" fontAlgn="ctr"/>
                      <a:r>
                        <a:rPr lang="ja-JP" altLang="en-US" sz="2000" b="0" i="0" u="none" strike="noStrike" dirty="0">
                          <a:solidFill>
                            <a:srgbClr val="000000"/>
                          </a:solidFill>
                          <a:effectLst/>
                          <a:latin typeface="ＭＳ Ｐゴシック" panose="020B0600070205080204" pitchFamily="50" charset="-128"/>
                          <a:ea typeface="ＭＳ Ｐゴシック" panose="020B0600070205080204" pitchFamily="50" charset="-128"/>
                        </a:rPr>
                        <a:t>災害対策本部またはその補完機能</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ja-JP" altLang="en-US" sz="2000" b="0" i="0" u="none" strike="noStrike" dirty="0">
                          <a:solidFill>
                            <a:srgbClr val="000000"/>
                          </a:solidFill>
                          <a:effectLst/>
                          <a:latin typeface="ＭＳ Ｐゴシック" panose="020B0600070205080204" pitchFamily="50" charset="-128"/>
                          <a:ea typeface="ＭＳ Ｐゴシック" panose="020B0600070205080204" pitchFamily="50" charset="-128"/>
                        </a:rPr>
                        <a:t>協同病院</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1121">
                <a:tc>
                  <a:txBody>
                    <a:bodyPr/>
                    <a:lstStyle/>
                    <a:p>
                      <a:pPr algn="l" fontAlgn="ctr"/>
                      <a:r>
                        <a:rPr lang="ja-JP" altLang="en-US" sz="2000" b="0" i="0" u="none" strike="noStrike" dirty="0">
                          <a:solidFill>
                            <a:srgbClr val="000000"/>
                          </a:solidFill>
                          <a:effectLst/>
                          <a:latin typeface="ＭＳ Ｐゴシック" panose="020B0600070205080204" pitchFamily="50" charset="-128"/>
                          <a:ea typeface="ＭＳ Ｐゴシック" panose="020B0600070205080204" pitchFamily="50" charset="-128"/>
                        </a:rPr>
                        <a:t>広域支援部隊等の活動要員の一時集結・ベースキャンプ機能</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ja-JP" altLang="en-US" sz="2000" b="0" i="0" u="none" strike="noStrike" dirty="0">
                          <a:solidFill>
                            <a:srgbClr val="000000"/>
                          </a:solidFill>
                          <a:effectLst/>
                          <a:latin typeface="ＭＳ Ｐゴシック" panose="020B0600070205080204" pitchFamily="50" charset="-128"/>
                          <a:ea typeface="ＭＳ Ｐゴシック" panose="020B0600070205080204" pitchFamily="50" charset="-128"/>
                        </a:rPr>
                        <a:t>ゴルフ場の臨時活用</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8766">
                <a:tc>
                  <a:txBody>
                    <a:bodyPr/>
                    <a:lstStyle/>
                    <a:p>
                      <a:pPr algn="l" fontAlgn="ctr"/>
                      <a:r>
                        <a:rPr lang="ja-JP" altLang="en-US" sz="2000" b="0" i="0" u="none" strike="noStrike" dirty="0">
                          <a:solidFill>
                            <a:srgbClr val="000000"/>
                          </a:solidFill>
                          <a:effectLst/>
                          <a:latin typeface="ＭＳ Ｐゴシック" panose="020B0600070205080204" pitchFamily="50" charset="-128"/>
                          <a:ea typeface="ＭＳ Ｐゴシック" panose="020B0600070205080204" pitchFamily="50" charset="-128"/>
                        </a:rPr>
                        <a:t>災害医療活動の支援機能</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ja-JP" altLang="en-US" sz="2000" b="0" i="0" u="none" strike="noStrike">
                          <a:solidFill>
                            <a:srgbClr val="000000"/>
                          </a:solidFill>
                          <a:effectLst/>
                          <a:latin typeface="ＭＳ Ｐゴシック" panose="020B0600070205080204" pitchFamily="50" charset="-128"/>
                          <a:ea typeface="ＭＳ Ｐゴシック" panose="020B0600070205080204" pitchFamily="50" charset="-128"/>
                        </a:rPr>
                        <a:t>協同病院</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8766">
                <a:tc>
                  <a:txBody>
                    <a:bodyPr/>
                    <a:lstStyle/>
                    <a:p>
                      <a:pPr algn="l" fontAlgn="ctr"/>
                      <a:r>
                        <a:rPr lang="ja-JP" altLang="en-US" sz="2000" b="0" i="0" u="none" strike="noStrike" dirty="0">
                          <a:solidFill>
                            <a:srgbClr val="000000"/>
                          </a:solidFill>
                          <a:effectLst/>
                          <a:latin typeface="ＭＳ Ｐゴシック" panose="020B0600070205080204" pitchFamily="50" charset="-128"/>
                          <a:ea typeface="ＭＳ Ｐゴシック" panose="020B0600070205080204" pitchFamily="50" charset="-128"/>
                        </a:rPr>
                        <a:t>備蓄物資の効果的供給機能</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fontAlgn="ctr"/>
                      <a:r>
                        <a:rPr lang="ja-JP" altLang="en-US" sz="2000" b="0" i="0" u="none" strike="noStrike" dirty="0" smtClean="0">
                          <a:solidFill>
                            <a:srgbClr val="000000"/>
                          </a:solidFill>
                          <a:effectLst/>
                          <a:latin typeface="ＭＳ Ｐゴシック" panose="020B0600070205080204" pitchFamily="50" charset="-128"/>
                          <a:ea typeface="+mn-ea"/>
                        </a:rPr>
                        <a:t>鹿島港</a:t>
                      </a:r>
                      <a:r>
                        <a:rPr lang="en-US" altLang="ja-JP" sz="2000" b="0" i="0" u="none" strike="noStrike" dirty="0" smtClean="0">
                          <a:solidFill>
                            <a:srgbClr val="000000"/>
                          </a:solidFill>
                          <a:effectLst/>
                          <a:latin typeface="ＭＳ Ｐゴシック" panose="020B0600070205080204" pitchFamily="50" charset="-128"/>
                          <a:ea typeface="ＭＳ Ｐゴシック" panose="020B0600070205080204" pitchFamily="50" charset="-128"/>
                        </a:rPr>
                        <a:t>or</a:t>
                      </a:r>
                      <a:r>
                        <a:rPr lang="ja-JP" altLang="en-US" sz="2000" b="0" i="0" u="none" strike="noStrike" dirty="0" smtClean="0">
                          <a:solidFill>
                            <a:srgbClr val="000000"/>
                          </a:solidFill>
                          <a:effectLst/>
                          <a:latin typeface="ＭＳ Ｐゴシック" panose="020B0600070205080204" pitchFamily="50" charset="-128"/>
                          <a:ea typeface="ＭＳ Ｐゴシック" panose="020B0600070205080204" pitchFamily="50" charset="-128"/>
                        </a:rPr>
                        <a:t>霞ヶ浦</a:t>
                      </a:r>
                      <a:endParaRPr lang="ja-JP" altLang="en-US" sz="20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8766">
                <a:tc>
                  <a:txBody>
                    <a:bodyPr/>
                    <a:lstStyle/>
                    <a:p>
                      <a:pPr algn="l" fontAlgn="ctr"/>
                      <a:r>
                        <a:rPr lang="ja-JP" altLang="en-US" sz="2000" b="0" i="0" u="none" strike="noStrike" dirty="0">
                          <a:solidFill>
                            <a:srgbClr val="000000"/>
                          </a:solidFill>
                          <a:effectLst/>
                          <a:latin typeface="ＭＳ Ｐゴシック" panose="020B0600070205080204" pitchFamily="50" charset="-128"/>
                          <a:ea typeface="ＭＳ Ｐゴシック" panose="020B0600070205080204" pitchFamily="50" charset="-128"/>
                        </a:rPr>
                        <a:t>救援物資の中継・分配機能</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r>
              <a:tr h="358766">
                <a:tc>
                  <a:txBody>
                    <a:bodyPr/>
                    <a:lstStyle/>
                    <a:p>
                      <a:pPr algn="l" fontAlgn="ctr"/>
                      <a:r>
                        <a:rPr lang="ja-JP" altLang="en-US" sz="2000" b="0" i="0" u="none" strike="noStrike" dirty="0">
                          <a:solidFill>
                            <a:srgbClr val="000000"/>
                          </a:solidFill>
                          <a:effectLst/>
                          <a:latin typeface="ＭＳ Ｐゴシック" panose="020B0600070205080204" pitchFamily="50" charset="-128"/>
                          <a:ea typeface="ＭＳ Ｐゴシック" panose="020B0600070205080204" pitchFamily="50" charset="-128"/>
                        </a:rPr>
                        <a:t>海外からの救援物資の受け入れ機能</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r>
              <a:tr h="358766">
                <a:tc>
                  <a:txBody>
                    <a:bodyPr/>
                    <a:lstStyle/>
                    <a:p>
                      <a:pPr algn="l" fontAlgn="ctr"/>
                      <a:r>
                        <a:rPr lang="ja-JP" altLang="en-US" sz="2000" b="0" i="0" u="none" strike="noStrike" dirty="0">
                          <a:solidFill>
                            <a:srgbClr val="000000"/>
                          </a:solidFill>
                          <a:effectLst/>
                          <a:latin typeface="ＭＳ Ｐゴシック" panose="020B0600070205080204" pitchFamily="50" charset="-128"/>
                          <a:ea typeface="ＭＳ Ｐゴシック" panose="020B0600070205080204" pitchFamily="50" charset="-128"/>
                        </a:rPr>
                        <a:t>平常時の機能</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ctr" fontAlgn="ctr"/>
                      <a:r>
                        <a:rPr lang="ja-JP" altLang="en-US" sz="2000" b="0" i="0" u="none" strike="noStrike" dirty="0">
                          <a:solidFill>
                            <a:srgbClr val="000000"/>
                          </a:solidFill>
                          <a:effectLst/>
                          <a:latin typeface="ＭＳ Ｐゴシック" panose="020B0600070205080204" pitchFamily="50" charset="-128"/>
                          <a:ea typeface="ＭＳ Ｐゴシック" panose="020B0600070205080204" pitchFamily="50" charset="-128"/>
                        </a:rPr>
                        <a:t>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r>
              <a:tr h="358766">
                <a:tc>
                  <a:txBody>
                    <a:bodyPr/>
                    <a:lstStyle/>
                    <a:p>
                      <a:pPr algn="l" fontAlgn="ctr"/>
                      <a:r>
                        <a:rPr lang="ja-JP" altLang="en-US" sz="2000" b="0" i="0" u="none" strike="noStrike">
                          <a:solidFill>
                            <a:srgbClr val="000000"/>
                          </a:solidFill>
                          <a:effectLst/>
                          <a:latin typeface="ＭＳ Ｐゴシック" panose="020B0600070205080204" pitchFamily="50" charset="-128"/>
                          <a:ea typeface="ＭＳ Ｐゴシック" panose="020B0600070205080204" pitchFamily="50" charset="-128"/>
                        </a:rPr>
                        <a:t>広域支援部隊等の研修・訓練機能</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fontAlgn="ctr"/>
                      <a:r>
                        <a:rPr lang="ja-JP" altLang="en-US" sz="2000" b="0" i="0" u="none" strike="noStrike" dirty="0">
                          <a:solidFill>
                            <a:srgbClr val="000000"/>
                          </a:solidFill>
                          <a:effectLst/>
                          <a:latin typeface="ＭＳ Ｐゴシック" panose="020B0600070205080204" pitchFamily="50" charset="-128"/>
                          <a:ea typeface="ＭＳ Ｐゴシック" panose="020B0600070205080204" pitchFamily="50" charset="-128"/>
                        </a:rPr>
                        <a:t>県南総合防災センター（取手市との</a:t>
                      </a:r>
                      <a:r>
                        <a:rPr lang="ja-JP" altLang="en-US" sz="2000" b="0" i="0" u="none" strike="noStrike" dirty="0" smtClean="0">
                          <a:solidFill>
                            <a:srgbClr val="000000"/>
                          </a:solidFill>
                          <a:effectLst/>
                          <a:latin typeface="ＭＳ Ｐゴシック" panose="020B0600070205080204" pitchFamily="50" charset="-128"/>
                          <a:ea typeface="+mn-ea"/>
                        </a:rPr>
                        <a:t>連携）・県立医療大学</a:t>
                      </a:r>
                      <a:r>
                        <a:rPr lang="en-US" altLang="ja-JP" sz="2000" b="0" i="0" u="none" strike="noStrike" dirty="0" smtClean="0">
                          <a:solidFill>
                            <a:srgbClr val="000000"/>
                          </a:solidFill>
                          <a:effectLst/>
                          <a:latin typeface="ＭＳ Ｐゴシック" panose="020B0600070205080204" pitchFamily="50" charset="-128"/>
                          <a:ea typeface="ＭＳ Ｐゴシック" panose="020B0600070205080204" pitchFamily="50" charset="-128"/>
                        </a:rPr>
                        <a:t>or</a:t>
                      </a:r>
                      <a:r>
                        <a:rPr lang="ja-JP" altLang="en-US" sz="2000" b="0" i="0" u="none" strike="noStrike" dirty="0">
                          <a:solidFill>
                            <a:srgbClr val="000000"/>
                          </a:solidFill>
                          <a:effectLst/>
                          <a:latin typeface="ＭＳ Ｐゴシック" panose="020B0600070205080204" pitchFamily="50" charset="-128"/>
                          <a:ea typeface="ＭＳ Ｐゴシック" panose="020B0600070205080204" pitchFamily="50" charset="-128"/>
                        </a:rPr>
                        <a:t>新設</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8766">
                <a:tc>
                  <a:txBody>
                    <a:bodyPr/>
                    <a:lstStyle/>
                    <a:p>
                      <a:pPr algn="l" fontAlgn="ctr"/>
                      <a:r>
                        <a:rPr lang="ja-JP" altLang="en-US" sz="2000" b="0" i="0" u="none" strike="noStrike" dirty="0">
                          <a:solidFill>
                            <a:srgbClr val="000000"/>
                          </a:solidFill>
                          <a:effectLst/>
                          <a:latin typeface="ＭＳ Ｐゴシック" panose="020B0600070205080204" pitchFamily="50" charset="-128"/>
                          <a:ea typeface="ＭＳ Ｐゴシック" panose="020B0600070205080204" pitchFamily="50" charset="-128"/>
                        </a:rPr>
                        <a:t>防災に関する市民等への教育・育成機能</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r>
              <a:tr h="358766">
                <a:tc>
                  <a:txBody>
                    <a:bodyPr/>
                    <a:lstStyle/>
                    <a:p>
                      <a:pPr algn="l" fontAlgn="ctr"/>
                      <a:r>
                        <a:rPr lang="zh-TW" altLang="en-US" sz="2000" b="0" i="0" u="none" strike="noStrike" dirty="0">
                          <a:solidFill>
                            <a:srgbClr val="000000"/>
                          </a:solidFill>
                          <a:effectLst/>
                          <a:latin typeface="ＭＳ Ｐゴシック" panose="020B0600070205080204" pitchFamily="50" charset="-128"/>
                          <a:ea typeface="ＭＳ Ｐゴシック" panose="020B0600070205080204" pitchFamily="50" charset="-128"/>
                        </a:rPr>
                        <a:t>防災研究開発機能</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r>
            </a:tbl>
          </a:graphicData>
        </a:graphic>
      </p:graphicFrame>
      <p:sp>
        <p:nvSpPr>
          <p:cNvPr id="2" name="スライド番号プレースホルダー 1"/>
          <p:cNvSpPr>
            <a:spLocks noGrp="1"/>
          </p:cNvSpPr>
          <p:nvPr>
            <p:ph type="sldNum" sz="quarter" idx="12"/>
          </p:nvPr>
        </p:nvSpPr>
        <p:spPr/>
        <p:txBody>
          <a:bodyPr/>
          <a:lstStyle/>
          <a:p>
            <a:fld id="{82F50B77-D61C-4CB8-9631-C68539A3EE92}" type="slidenum">
              <a:rPr kumimoji="1" lang="ja-JP" altLang="en-US" smtClean="0"/>
              <a:pPr/>
              <a:t>40</a:t>
            </a:fld>
            <a:endParaRPr kumimoji="1" lang="ja-JP" altLang="en-US"/>
          </a:p>
        </p:txBody>
      </p:sp>
    </p:spTree>
    <p:extLst>
      <p:ext uri="{BB962C8B-B14F-4D97-AF65-F5344CB8AC3E}">
        <p14:creationId xmlns:p14="http://schemas.microsoft.com/office/powerpoint/2010/main" val="7646439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707904" y="-99392"/>
            <a:ext cx="5256584" cy="1143000"/>
          </a:xfrm>
        </p:spPr>
        <p:txBody>
          <a:bodyPr>
            <a:normAutofit/>
          </a:bodyPr>
          <a:lstStyle/>
          <a:p>
            <a:r>
              <a:rPr kumimoji="1" lang="ja-JP" altLang="en-US" dirty="0" smtClean="0"/>
              <a:t>モール</a:t>
            </a:r>
            <a:r>
              <a:rPr kumimoji="1" lang="en-US" altLang="ja-JP" dirty="0" smtClean="0"/>
              <a:t>505</a:t>
            </a:r>
            <a:r>
              <a:rPr kumimoji="1" lang="ja-JP" altLang="en-US" dirty="0" smtClean="0"/>
              <a:t>（補足</a:t>
            </a:r>
            <a:r>
              <a:rPr lang="ja-JP" altLang="en-US" dirty="0"/>
              <a:t>）</a:t>
            </a:r>
            <a:endParaRPr kumimoji="1" lang="ja-JP" altLang="en-US" dirty="0"/>
          </a:p>
        </p:txBody>
      </p:sp>
      <p:graphicFrame>
        <p:nvGraphicFramePr>
          <p:cNvPr id="4" name="表 3"/>
          <p:cNvGraphicFramePr>
            <a:graphicFrameLocks noGrp="1"/>
          </p:cNvGraphicFramePr>
          <p:nvPr>
            <p:extLst>
              <p:ext uri="{D42A27DB-BD31-4B8C-83A1-F6EECF244321}">
                <p14:modId xmlns:p14="http://schemas.microsoft.com/office/powerpoint/2010/main" val="1676181346"/>
              </p:ext>
            </p:extLst>
          </p:nvPr>
        </p:nvGraphicFramePr>
        <p:xfrm>
          <a:off x="1691680" y="3140968"/>
          <a:ext cx="5328592" cy="3245706"/>
        </p:xfrm>
        <a:graphic>
          <a:graphicData uri="http://schemas.openxmlformats.org/drawingml/2006/table">
            <a:tbl>
              <a:tblPr firstRow="1" bandRow="1">
                <a:tableStyleId>{5DA37D80-6434-44D0-A028-1B22A696006F}</a:tableStyleId>
              </a:tblPr>
              <a:tblGrid>
                <a:gridCol w="2171881"/>
                <a:gridCol w="3156711"/>
              </a:tblGrid>
              <a:tr h="439214">
                <a:tc>
                  <a:txBody>
                    <a:bodyPr/>
                    <a:lstStyle/>
                    <a:p>
                      <a:pPr algn="l"/>
                      <a:r>
                        <a:rPr kumimoji="1" lang="ja-JP" altLang="en-US" sz="2400" b="0" dirty="0" smtClean="0"/>
                        <a:t>解体工事</a:t>
                      </a:r>
                      <a:endParaRPr kumimoji="1" lang="ja-JP" altLang="en-US" sz="2400" b="0" dirty="0"/>
                    </a:p>
                  </a:txBody>
                  <a:tcPr/>
                </a:tc>
                <a:tc>
                  <a:txBody>
                    <a:bodyPr/>
                    <a:lstStyle/>
                    <a:p>
                      <a:pPr algn="l"/>
                      <a:r>
                        <a:rPr kumimoji="1" lang="en-US" altLang="ja-JP" sz="2400" b="0" dirty="0" smtClean="0"/>
                        <a:t>5,000</a:t>
                      </a:r>
                      <a:r>
                        <a:rPr kumimoji="1" lang="ja-JP" altLang="en-US" sz="2400" b="0" dirty="0" smtClean="0"/>
                        <a:t>万円</a:t>
                      </a:r>
                      <a:endParaRPr kumimoji="1" lang="ja-JP" altLang="en-US" sz="2400" b="0" dirty="0"/>
                    </a:p>
                  </a:txBody>
                  <a:tcPr/>
                </a:tc>
              </a:tr>
              <a:tr h="464751">
                <a:tc>
                  <a:txBody>
                    <a:bodyPr/>
                    <a:lstStyle/>
                    <a:p>
                      <a:pPr algn="l"/>
                      <a:r>
                        <a:rPr kumimoji="1" lang="ja-JP" altLang="en-US" sz="2400" dirty="0" smtClean="0"/>
                        <a:t>外装工事</a:t>
                      </a:r>
                      <a:endParaRPr kumimoji="1" lang="ja-JP" altLang="en-US" sz="2400" dirty="0"/>
                    </a:p>
                  </a:txBody>
                  <a:tcPr/>
                </a:tc>
                <a:tc>
                  <a:txBody>
                    <a:bodyPr/>
                    <a:lstStyle/>
                    <a:p>
                      <a:pPr algn="l"/>
                      <a:r>
                        <a:rPr kumimoji="1" lang="en-US" altLang="ja-JP" sz="2400" dirty="0" smtClean="0"/>
                        <a:t>6,210</a:t>
                      </a:r>
                      <a:r>
                        <a:rPr kumimoji="1" lang="ja-JP" altLang="en-US" sz="2400" dirty="0" smtClean="0"/>
                        <a:t>万円</a:t>
                      </a:r>
                      <a:endParaRPr kumimoji="1" lang="ja-JP" altLang="en-US" sz="2400" dirty="0"/>
                    </a:p>
                  </a:txBody>
                  <a:tcPr/>
                </a:tc>
              </a:tr>
              <a:tr h="464751">
                <a:tc>
                  <a:txBody>
                    <a:bodyPr/>
                    <a:lstStyle/>
                    <a:p>
                      <a:pPr algn="l"/>
                      <a:r>
                        <a:rPr kumimoji="1" lang="ja-JP" altLang="en-US" sz="2400" dirty="0" smtClean="0"/>
                        <a:t>内装工事</a:t>
                      </a:r>
                      <a:endParaRPr kumimoji="1" lang="ja-JP" altLang="en-US" sz="2400" dirty="0"/>
                    </a:p>
                  </a:txBody>
                  <a:tcPr/>
                </a:tc>
                <a:tc>
                  <a:txBody>
                    <a:bodyPr/>
                    <a:lstStyle/>
                    <a:p>
                      <a:pPr algn="l"/>
                      <a:r>
                        <a:rPr kumimoji="1" lang="en-US" altLang="ja-JP" sz="2400" dirty="0" smtClean="0"/>
                        <a:t>3</a:t>
                      </a:r>
                      <a:r>
                        <a:rPr kumimoji="1" lang="ja-JP" altLang="en-US" sz="2400" dirty="0" smtClean="0"/>
                        <a:t>億</a:t>
                      </a:r>
                      <a:r>
                        <a:rPr kumimoji="1" lang="en-US" altLang="ja-JP" sz="2400" dirty="0" smtClean="0"/>
                        <a:t>7260</a:t>
                      </a:r>
                      <a:r>
                        <a:rPr kumimoji="1" lang="ja-JP" altLang="en-US" sz="2400" dirty="0" smtClean="0"/>
                        <a:t>万円</a:t>
                      </a:r>
                      <a:endParaRPr kumimoji="1" lang="en-US" altLang="ja-JP" sz="2400" dirty="0" smtClean="0"/>
                    </a:p>
                  </a:txBody>
                  <a:tcPr/>
                </a:tc>
              </a:tr>
              <a:tr h="464751">
                <a:tc>
                  <a:txBody>
                    <a:bodyPr/>
                    <a:lstStyle/>
                    <a:p>
                      <a:pPr algn="l"/>
                      <a:r>
                        <a:rPr kumimoji="1" lang="ja-JP" altLang="en-US" sz="2400" dirty="0" smtClean="0"/>
                        <a:t>電気工事</a:t>
                      </a:r>
                      <a:endParaRPr kumimoji="1" lang="ja-JP" altLang="en-US" sz="2400" dirty="0"/>
                    </a:p>
                  </a:txBody>
                  <a:tcPr/>
                </a:tc>
                <a:tc>
                  <a:txBody>
                    <a:bodyPr/>
                    <a:lstStyle/>
                    <a:p>
                      <a:pPr algn="l"/>
                      <a:r>
                        <a:rPr kumimoji="1" lang="en-US" altLang="ja-JP" sz="2400" dirty="0" smtClean="0"/>
                        <a:t>9,936</a:t>
                      </a:r>
                      <a:r>
                        <a:rPr kumimoji="1" lang="ja-JP" altLang="en-US" sz="2400" dirty="0" smtClean="0"/>
                        <a:t>万円</a:t>
                      </a:r>
                      <a:endParaRPr kumimoji="1" lang="en-US" altLang="ja-JP" sz="2400" dirty="0" smtClean="0"/>
                    </a:p>
                  </a:txBody>
                  <a:tcPr/>
                </a:tc>
              </a:tr>
              <a:tr h="464751">
                <a:tc>
                  <a:txBody>
                    <a:bodyPr/>
                    <a:lstStyle/>
                    <a:p>
                      <a:pPr algn="l"/>
                      <a:r>
                        <a:rPr kumimoji="1" lang="ja-JP" altLang="en-US" sz="2400" dirty="0" smtClean="0"/>
                        <a:t>空調工事</a:t>
                      </a:r>
                      <a:endParaRPr kumimoji="1" lang="en-US" altLang="ja-JP" sz="2400" dirty="0" smtClean="0"/>
                    </a:p>
                  </a:txBody>
                  <a:tcPr/>
                </a:tc>
                <a:tc>
                  <a:txBody>
                    <a:bodyPr/>
                    <a:lstStyle/>
                    <a:p>
                      <a:pPr algn="l"/>
                      <a:r>
                        <a:rPr kumimoji="1" lang="en-US" altLang="ja-JP" sz="2400" dirty="0" smtClean="0"/>
                        <a:t>9,936</a:t>
                      </a:r>
                      <a:r>
                        <a:rPr kumimoji="1" lang="ja-JP" altLang="en-US" sz="2400" dirty="0" smtClean="0"/>
                        <a:t>万円</a:t>
                      </a:r>
                      <a:endParaRPr kumimoji="1" lang="ja-JP" altLang="en-US" sz="2400" dirty="0"/>
                    </a:p>
                  </a:txBody>
                  <a:tcPr/>
                </a:tc>
              </a:tr>
              <a:tr h="464751">
                <a:tc>
                  <a:txBody>
                    <a:bodyPr/>
                    <a:lstStyle/>
                    <a:p>
                      <a:pPr algn="l"/>
                      <a:r>
                        <a:rPr kumimoji="1" lang="ja-JP" altLang="en-US" sz="2400" dirty="0" smtClean="0"/>
                        <a:t>経費</a:t>
                      </a:r>
                      <a:endParaRPr kumimoji="1" lang="ja-JP" altLang="en-US" sz="2400" dirty="0"/>
                    </a:p>
                  </a:txBody>
                  <a:tcPr/>
                </a:tc>
                <a:tc>
                  <a:txBody>
                    <a:bodyPr/>
                    <a:lstStyle/>
                    <a:p>
                      <a:pPr algn="l"/>
                      <a:r>
                        <a:rPr kumimoji="1" lang="en-US" altLang="ja-JP" sz="2400" dirty="0" smtClean="0"/>
                        <a:t>6,831</a:t>
                      </a:r>
                      <a:r>
                        <a:rPr kumimoji="1" lang="ja-JP" altLang="en-US" sz="2400" dirty="0" smtClean="0"/>
                        <a:t>万円</a:t>
                      </a:r>
                      <a:endParaRPr kumimoji="1" lang="ja-JP" altLang="en-US" sz="2400" dirty="0"/>
                    </a:p>
                  </a:txBody>
                  <a:tcPr/>
                </a:tc>
              </a:tr>
              <a:tr h="464751">
                <a:tc>
                  <a:txBody>
                    <a:bodyPr/>
                    <a:lstStyle/>
                    <a:p>
                      <a:pPr algn="l"/>
                      <a:r>
                        <a:rPr kumimoji="1" lang="ja-JP" altLang="en-US" sz="2400" dirty="0" smtClean="0"/>
                        <a:t>合計</a:t>
                      </a:r>
                      <a:endParaRPr kumimoji="1" lang="ja-JP" altLang="en-US" sz="2400" dirty="0"/>
                    </a:p>
                  </a:txBody>
                  <a:tcPr/>
                </a:tc>
                <a:tc>
                  <a:txBody>
                    <a:bodyPr/>
                    <a:lstStyle/>
                    <a:p>
                      <a:pPr algn="l"/>
                      <a:r>
                        <a:rPr kumimoji="1" lang="en-US" altLang="ja-JP" sz="2400" dirty="0" smtClean="0"/>
                        <a:t>7</a:t>
                      </a:r>
                      <a:r>
                        <a:rPr kumimoji="1" lang="ja-JP" altLang="en-US" sz="2400" dirty="0" smtClean="0"/>
                        <a:t>億</a:t>
                      </a:r>
                      <a:r>
                        <a:rPr kumimoji="1" lang="en-US" altLang="ja-JP" sz="2400" dirty="0" smtClean="0"/>
                        <a:t>5141</a:t>
                      </a:r>
                      <a:r>
                        <a:rPr kumimoji="1" lang="ja-JP" altLang="en-US" sz="2400" dirty="0" smtClean="0"/>
                        <a:t>万円</a:t>
                      </a:r>
                      <a:endParaRPr kumimoji="1" lang="ja-JP" altLang="en-US" sz="2400" dirty="0"/>
                    </a:p>
                  </a:txBody>
                  <a:tcPr/>
                </a:tc>
              </a:tr>
            </a:tbl>
          </a:graphicData>
        </a:graphic>
      </p:graphicFrame>
      <p:sp>
        <p:nvSpPr>
          <p:cNvPr id="5" name="角丸四角形 4"/>
          <p:cNvSpPr/>
          <p:nvPr/>
        </p:nvSpPr>
        <p:spPr>
          <a:xfrm>
            <a:off x="179512" y="116632"/>
            <a:ext cx="3312368" cy="72008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dirty="0" smtClean="0"/>
              <a:t>中心市街地</a:t>
            </a:r>
            <a:endParaRPr kumimoji="1" lang="ja-JP" altLang="en-US" dirty="0"/>
          </a:p>
        </p:txBody>
      </p:sp>
      <p:sp>
        <p:nvSpPr>
          <p:cNvPr id="3" name="テキスト ボックス 2"/>
          <p:cNvSpPr txBox="1"/>
          <p:nvPr/>
        </p:nvSpPr>
        <p:spPr>
          <a:xfrm>
            <a:off x="3923928" y="6381328"/>
            <a:ext cx="3384376" cy="276999"/>
          </a:xfrm>
          <a:prstGeom prst="rect">
            <a:avLst/>
          </a:prstGeom>
          <a:noFill/>
        </p:spPr>
        <p:txBody>
          <a:bodyPr wrap="square" rtlCol="0">
            <a:spAutoFit/>
          </a:bodyPr>
          <a:lstStyle/>
          <a:p>
            <a:r>
              <a:rPr kumimoji="1" lang="ja-JP" altLang="en-US" sz="1200" dirty="0" smtClean="0"/>
              <a:t>（参考：初めての店舗内装工事の予算・費用）</a:t>
            </a:r>
            <a:endParaRPr kumimoji="1" lang="ja-JP" altLang="en-US" sz="1200" dirty="0"/>
          </a:p>
        </p:txBody>
      </p:sp>
      <p:sp>
        <p:nvSpPr>
          <p:cNvPr id="6" name="テキスト ボックス 5"/>
          <p:cNvSpPr txBox="1"/>
          <p:nvPr/>
        </p:nvSpPr>
        <p:spPr>
          <a:xfrm>
            <a:off x="1115616" y="1124744"/>
            <a:ext cx="6912768" cy="2062103"/>
          </a:xfrm>
          <a:prstGeom prst="rect">
            <a:avLst/>
          </a:prstGeom>
          <a:noFill/>
        </p:spPr>
        <p:txBody>
          <a:bodyPr wrap="square" rtlCol="0">
            <a:spAutoFit/>
          </a:bodyPr>
          <a:lstStyle/>
          <a:p>
            <a:r>
              <a:rPr kumimoji="1" lang="ja-JP" altLang="en-US" sz="2800" dirty="0" smtClean="0"/>
              <a:t>＜改装内容＞</a:t>
            </a:r>
            <a:endParaRPr kumimoji="1" lang="en-US" altLang="ja-JP" sz="2800" dirty="0" smtClean="0"/>
          </a:p>
          <a:p>
            <a:pPr marL="914400" lvl="1" indent="-457200">
              <a:buFont typeface="Arial" panose="020B0604020202020204" pitchFamily="34" charset="0"/>
              <a:buChar char="•"/>
            </a:pPr>
            <a:r>
              <a:rPr lang="ja-JP" altLang="en-US" sz="2800" dirty="0" smtClean="0"/>
              <a:t>減築：３</a:t>
            </a:r>
            <a:r>
              <a:rPr kumimoji="1" lang="ja-JP" altLang="en-US" sz="2800" dirty="0" smtClean="0"/>
              <a:t>階と２階一部の取り壊し</a:t>
            </a:r>
            <a:endParaRPr lang="en-US" altLang="ja-JP" sz="2800" dirty="0"/>
          </a:p>
          <a:p>
            <a:pPr marL="914400" lvl="1" indent="-457200">
              <a:buFont typeface="Arial" panose="020B0604020202020204" pitchFamily="34" charset="0"/>
              <a:buChar char="•"/>
            </a:pPr>
            <a:r>
              <a:rPr kumimoji="1" lang="ja-JP" altLang="en-US" sz="2800" dirty="0" smtClean="0"/>
              <a:t>リフォーム</a:t>
            </a:r>
            <a:endParaRPr kumimoji="1" lang="en-US" altLang="ja-JP" sz="2800" dirty="0" smtClean="0"/>
          </a:p>
          <a:p>
            <a:pPr marL="914400" lvl="1" indent="-457200">
              <a:buFont typeface="Arial" panose="020B0604020202020204" pitchFamily="34" charset="0"/>
              <a:buChar char="•"/>
            </a:pPr>
            <a:endParaRPr kumimoji="1" lang="en-US" altLang="ja-JP" sz="1600" dirty="0" smtClean="0"/>
          </a:p>
          <a:p>
            <a:r>
              <a:rPr kumimoji="1" lang="ja-JP" altLang="en-US" sz="2800" dirty="0" smtClean="0"/>
              <a:t>＜改装費用＞</a:t>
            </a:r>
            <a:endParaRPr kumimoji="1" lang="ja-JP" altLang="en-US" sz="1400" dirty="0"/>
          </a:p>
        </p:txBody>
      </p:sp>
      <p:sp>
        <p:nvSpPr>
          <p:cNvPr id="7" name="スライド番号プレースホルダー 6"/>
          <p:cNvSpPr>
            <a:spLocks noGrp="1"/>
          </p:cNvSpPr>
          <p:nvPr>
            <p:ph type="sldNum" sz="quarter" idx="12"/>
          </p:nvPr>
        </p:nvSpPr>
        <p:spPr/>
        <p:txBody>
          <a:bodyPr/>
          <a:lstStyle/>
          <a:p>
            <a:fld id="{82F50B77-D61C-4CB8-9631-C68539A3EE92}" type="slidenum">
              <a:rPr kumimoji="1" lang="ja-JP" altLang="en-US" smtClean="0"/>
              <a:pPr/>
              <a:t>41</a:t>
            </a:fld>
            <a:endParaRPr kumimoji="1" lang="ja-JP" altLang="en-US"/>
          </a:p>
        </p:txBody>
      </p:sp>
    </p:spTree>
    <p:extLst>
      <p:ext uri="{BB962C8B-B14F-4D97-AF65-F5344CB8AC3E}">
        <p14:creationId xmlns:p14="http://schemas.microsoft.com/office/powerpoint/2010/main" val="424536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3851920" y="-99392"/>
            <a:ext cx="5112568" cy="1143000"/>
          </a:xfrm>
        </p:spPr>
        <p:txBody>
          <a:bodyPr>
            <a:normAutofit fontScale="90000"/>
          </a:bodyPr>
          <a:lstStyle/>
          <a:p>
            <a:r>
              <a:rPr lang="ja-JP" altLang="en-US" dirty="0" smtClean="0"/>
              <a:t>ライフスタイルの変化</a:t>
            </a:r>
            <a:endParaRPr kumimoji="1" lang="ja-JP" altLang="en-US" dirty="0"/>
          </a:p>
        </p:txBody>
      </p:sp>
      <p:sp>
        <p:nvSpPr>
          <p:cNvPr id="4" name="角丸四角形 3"/>
          <p:cNvSpPr/>
          <p:nvPr/>
        </p:nvSpPr>
        <p:spPr>
          <a:xfrm>
            <a:off x="179512" y="116632"/>
            <a:ext cx="3312368" cy="72008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dirty="0" smtClean="0"/>
              <a:t>中心市街地</a:t>
            </a:r>
            <a:endParaRPr kumimoji="1" lang="ja-JP" altLang="en-US" dirty="0"/>
          </a:p>
        </p:txBody>
      </p:sp>
      <p:grpSp>
        <p:nvGrpSpPr>
          <p:cNvPr id="5" name="グループ化 4"/>
          <p:cNvGrpSpPr/>
          <p:nvPr/>
        </p:nvGrpSpPr>
        <p:grpSpPr>
          <a:xfrm>
            <a:off x="291879" y="1772816"/>
            <a:ext cx="8560241" cy="4599630"/>
            <a:chOff x="356260" y="1663471"/>
            <a:chExt cx="8733479" cy="4680520"/>
          </a:xfrm>
        </p:grpSpPr>
        <p:pic>
          <p:nvPicPr>
            <p:cNvPr id="6" name="コンテンツ プレースホルダー 3" descr="スクリーンショット（2014-01-17 14.42.47）.png"/>
            <p:cNvPicPr>
              <a:picLocks noChangeAspect="1"/>
            </p:cNvPicPr>
            <p:nvPr/>
          </p:nvPicPr>
          <p:blipFill>
            <a:blip r:embed="rId3" cstate="emai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t="18406" b="18406"/>
            <a:stretch>
              <a:fillRect/>
            </a:stretch>
          </p:blipFill>
          <p:spPr>
            <a:xfrm>
              <a:off x="356260" y="1663471"/>
              <a:ext cx="8510632" cy="4680520"/>
            </a:xfrm>
            <a:prstGeom prst="rect">
              <a:avLst/>
            </a:prstGeom>
          </p:spPr>
        </p:pic>
        <p:sp>
          <p:nvSpPr>
            <p:cNvPr id="7" name="角丸四角形 6"/>
            <p:cNvSpPr/>
            <p:nvPr/>
          </p:nvSpPr>
          <p:spPr>
            <a:xfrm rot="6763320">
              <a:off x="1964787" y="3976923"/>
              <a:ext cx="950828" cy="288032"/>
            </a:xfrm>
            <a:prstGeom prst="roundRect">
              <a:avLst/>
            </a:prstGeom>
            <a:solidFill>
              <a:srgbClr val="4F81B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white"/>
                </a:solidFill>
                <a:effectLst/>
                <a:uLnTx/>
                <a:uFillTx/>
                <a:latin typeface="Calibri"/>
                <a:ea typeface="ＭＳ Ｐゴシック" panose="020B0600070205080204" pitchFamily="50" charset="-128"/>
              </a:endParaRPr>
            </a:p>
          </p:txBody>
        </p:sp>
        <p:sp>
          <p:nvSpPr>
            <p:cNvPr id="8" name="フリーフォーム 7"/>
            <p:cNvSpPr/>
            <p:nvPr/>
          </p:nvSpPr>
          <p:spPr>
            <a:xfrm>
              <a:off x="356260" y="3583922"/>
              <a:ext cx="2018805" cy="522514"/>
            </a:xfrm>
            <a:custGeom>
              <a:avLst/>
              <a:gdLst>
                <a:gd name="connsiteX0" fmla="*/ 23750 w 2018805"/>
                <a:gd name="connsiteY0" fmla="*/ 332509 h 522514"/>
                <a:gd name="connsiteX1" fmla="*/ 760021 w 2018805"/>
                <a:gd name="connsiteY1" fmla="*/ 522514 h 522514"/>
                <a:gd name="connsiteX2" fmla="*/ 1318161 w 2018805"/>
                <a:gd name="connsiteY2" fmla="*/ 463138 h 522514"/>
                <a:gd name="connsiteX3" fmla="*/ 1626919 w 2018805"/>
                <a:gd name="connsiteY3" fmla="*/ 225631 h 522514"/>
                <a:gd name="connsiteX4" fmla="*/ 1911927 w 2018805"/>
                <a:gd name="connsiteY4" fmla="*/ 225631 h 522514"/>
                <a:gd name="connsiteX5" fmla="*/ 2018805 w 2018805"/>
                <a:gd name="connsiteY5" fmla="*/ 0 h 522514"/>
                <a:gd name="connsiteX6" fmla="*/ 1520041 w 2018805"/>
                <a:gd name="connsiteY6" fmla="*/ 11875 h 522514"/>
                <a:gd name="connsiteX7" fmla="*/ 950026 w 2018805"/>
                <a:gd name="connsiteY7" fmla="*/ 273132 h 522514"/>
                <a:gd name="connsiteX8" fmla="*/ 166254 w 2018805"/>
                <a:gd name="connsiteY8" fmla="*/ 154379 h 522514"/>
                <a:gd name="connsiteX9" fmla="*/ 0 w 2018805"/>
                <a:gd name="connsiteY9" fmla="*/ 11875 h 522514"/>
                <a:gd name="connsiteX10" fmla="*/ 23750 w 2018805"/>
                <a:gd name="connsiteY10" fmla="*/ 332509 h 522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18805" h="522514">
                  <a:moveTo>
                    <a:pt x="23750" y="332509"/>
                  </a:moveTo>
                  <a:lnTo>
                    <a:pt x="760021" y="522514"/>
                  </a:lnTo>
                  <a:lnTo>
                    <a:pt x="1318161" y="463138"/>
                  </a:lnTo>
                  <a:lnTo>
                    <a:pt x="1626919" y="225631"/>
                  </a:lnTo>
                  <a:lnTo>
                    <a:pt x="1911927" y="225631"/>
                  </a:lnTo>
                  <a:lnTo>
                    <a:pt x="2018805" y="0"/>
                  </a:lnTo>
                  <a:lnTo>
                    <a:pt x="1520041" y="11875"/>
                  </a:lnTo>
                  <a:lnTo>
                    <a:pt x="950026" y="273132"/>
                  </a:lnTo>
                  <a:lnTo>
                    <a:pt x="166254" y="154379"/>
                  </a:lnTo>
                  <a:lnTo>
                    <a:pt x="0" y="11875"/>
                  </a:lnTo>
                  <a:lnTo>
                    <a:pt x="23750" y="332509"/>
                  </a:lnTo>
                  <a:close/>
                </a:path>
              </a:pathLst>
            </a:custGeom>
            <a:solidFill>
              <a:srgbClr val="4F81B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smtClean="0">
                <a:ln>
                  <a:noFill/>
                </a:ln>
                <a:solidFill>
                  <a:prstClr val="white"/>
                </a:solidFill>
                <a:effectLst/>
                <a:uLnTx/>
                <a:uFillTx/>
                <a:latin typeface="Calibri"/>
                <a:ea typeface="ＭＳ Ｐゴシック" panose="020B0600070205080204" pitchFamily="50" charset="-128"/>
              </a:endParaRPr>
            </a:p>
          </p:txBody>
        </p:sp>
        <p:sp>
          <p:nvSpPr>
            <p:cNvPr id="9" name="フリーフォーム 8"/>
            <p:cNvSpPr/>
            <p:nvPr/>
          </p:nvSpPr>
          <p:spPr>
            <a:xfrm>
              <a:off x="617517" y="4735829"/>
              <a:ext cx="843148" cy="700644"/>
            </a:xfrm>
            <a:custGeom>
              <a:avLst/>
              <a:gdLst>
                <a:gd name="connsiteX0" fmla="*/ 178130 w 843148"/>
                <a:gd name="connsiteY0" fmla="*/ 0 h 700644"/>
                <a:gd name="connsiteX1" fmla="*/ 0 w 843148"/>
                <a:gd name="connsiteY1" fmla="*/ 415636 h 700644"/>
                <a:gd name="connsiteX2" fmla="*/ 700644 w 843148"/>
                <a:gd name="connsiteY2" fmla="*/ 700644 h 700644"/>
                <a:gd name="connsiteX3" fmla="*/ 843148 w 843148"/>
                <a:gd name="connsiteY3" fmla="*/ 249381 h 700644"/>
                <a:gd name="connsiteX4" fmla="*/ 178130 w 843148"/>
                <a:gd name="connsiteY4" fmla="*/ 0 h 700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3148" h="700644">
                  <a:moveTo>
                    <a:pt x="178130" y="0"/>
                  </a:moveTo>
                  <a:lnTo>
                    <a:pt x="0" y="415636"/>
                  </a:lnTo>
                  <a:lnTo>
                    <a:pt x="700644" y="700644"/>
                  </a:lnTo>
                  <a:lnTo>
                    <a:pt x="843148" y="249381"/>
                  </a:lnTo>
                  <a:lnTo>
                    <a:pt x="178130" y="0"/>
                  </a:lnTo>
                  <a:close/>
                </a:path>
              </a:pathLst>
            </a:custGeom>
            <a:solidFill>
              <a:srgbClr val="4F81B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smtClean="0">
                <a:ln>
                  <a:noFill/>
                </a:ln>
                <a:solidFill>
                  <a:prstClr val="white"/>
                </a:solidFill>
                <a:effectLst/>
                <a:uLnTx/>
                <a:uFillTx/>
                <a:latin typeface="Calibri"/>
                <a:ea typeface="ＭＳ Ｐゴシック" panose="020B0600070205080204" pitchFamily="50" charset="-128"/>
              </a:endParaRPr>
            </a:p>
          </p:txBody>
        </p:sp>
        <p:sp>
          <p:nvSpPr>
            <p:cNvPr id="10" name="角丸四角形 9"/>
            <p:cNvSpPr/>
            <p:nvPr/>
          </p:nvSpPr>
          <p:spPr>
            <a:xfrm rot="4882474">
              <a:off x="5363054" y="2298085"/>
              <a:ext cx="1130656" cy="552889"/>
            </a:xfrm>
            <a:prstGeom prst="roundRect">
              <a:avLst/>
            </a:prstGeom>
            <a:solidFill>
              <a:srgbClr val="4F81B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smtClean="0">
                <a:ln>
                  <a:noFill/>
                </a:ln>
                <a:solidFill>
                  <a:prstClr val="white"/>
                </a:solidFill>
                <a:effectLst/>
                <a:uLnTx/>
                <a:uFillTx/>
                <a:latin typeface="Calibri"/>
                <a:ea typeface="ＭＳ Ｐゴシック" panose="020B0600070205080204" pitchFamily="50" charset="-128"/>
              </a:endParaRPr>
            </a:p>
          </p:txBody>
        </p:sp>
        <p:sp>
          <p:nvSpPr>
            <p:cNvPr id="11" name="角丸四角形 10"/>
            <p:cNvSpPr/>
            <p:nvPr/>
          </p:nvSpPr>
          <p:spPr>
            <a:xfrm rot="4882474">
              <a:off x="6133649" y="2130190"/>
              <a:ext cx="740980" cy="494686"/>
            </a:xfrm>
            <a:prstGeom prst="roundRect">
              <a:avLst/>
            </a:prstGeom>
            <a:solidFill>
              <a:srgbClr val="4F81B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smtClean="0">
                <a:ln>
                  <a:noFill/>
                </a:ln>
                <a:solidFill>
                  <a:prstClr val="white"/>
                </a:solidFill>
                <a:effectLst/>
                <a:uLnTx/>
                <a:uFillTx/>
                <a:latin typeface="Calibri"/>
                <a:ea typeface="ＭＳ Ｐゴシック" panose="020B0600070205080204" pitchFamily="50" charset="-128"/>
              </a:endParaRPr>
            </a:p>
          </p:txBody>
        </p:sp>
        <p:sp>
          <p:nvSpPr>
            <p:cNvPr id="12" name="角丸四角形吹き出し 11"/>
            <p:cNvSpPr/>
            <p:nvPr/>
          </p:nvSpPr>
          <p:spPr>
            <a:xfrm>
              <a:off x="683567" y="2677119"/>
              <a:ext cx="1872209" cy="690175"/>
            </a:xfrm>
            <a:prstGeom prst="wedgeRoundRectCallout">
              <a:avLst>
                <a:gd name="adj1" fmla="val -32785"/>
                <a:gd name="adj2" fmla="val 103664"/>
                <a:gd name="adj3" fmla="val 16667"/>
              </a:avLst>
            </a:prstGeom>
            <a:solidFill>
              <a:srgbClr val="CCFFFF"/>
            </a:solidFill>
            <a:ln w="25400" cap="flat" cmpd="sng" algn="ctr">
              <a:solidFill>
                <a:srgbClr val="4BAC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smtClean="0">
                  <a:ln>
                    <a:noFill/>
                  </a:ln>
                  <a:solidFill>
                    <a:prstClr val="black"/>
                  </a:solidFill>
                  <a:effectLst/>
                  <a:uLnTx/>
                  <a:uFillTx/>
                  <a:latin typeface="Calibri"/>
                  <a:ea typeface="ＭＳ Ｐゴシック" panose="020B0600070205080204" pitchFamily="50" charset="-128"/>
                </a:rPr>
                <a:t>モール５０５</a:t>
              </a:r>
              <a:endParaRPr kumimoji="0" lang="ja-JP" altLang="en-US" sz="1800" b="0" i="0" u="none" strike="noStrike" kern="0" cap="none" spc="0" normalizeH="0" baseline="0" noProof="0" dirty="0" smtClean="0">
                <a:ln>
                  <a:noFill/>
                </a:ln>
                <a:solidFill>
                  <a:prstClr val="black"/>
                </a:solidFill>
                <a:effectLst/>
                <a:uLnTx/>
                <a:uFillTx/>
                <a:latin typeface="Calibri"/>
                <a:ea typeface="ＭＳ Ｐゴシック" panose="020B0600070205080204" pitchFamily="50" charset="-128"/>
              </a:endParaRPr>
            </a:p>
          </p:txBody>
        </p:sp>
        <p:sp>
          <p:nvSpPr>
            <p:cNvPr id="13" name="角丸四角形吹き出し 12"/>
            <p:cNvSpPr/>
            <p:nvPr/>
          </p:nvSpPr>
          <p:spPr>
            <a:xfrm>
              <a:off x="2825787" y="3887499"/>
              <a:ext cx="1805359" cy="672772"/>
            </a:xfrm>
            <a:prstGeom prst="wedgeRoundRectCallout">
              <a:avLst>
                <a:gd name="adj1" fmla="val -60412"/>
                <a:gd name="adj2" fmla="val -21661"/>
                <a:gd name="adj3" fmla="val 16667"/>
              </a:avLst>
            </a:prstGeom>
            <a:solidFill>
              <a:srgbClr val="CCFFFF"/>
            </a:solidFill>
            <a:ln w="25400" cap="flat" cmpd="sng" algn="ctr">
              <a:solidFill>
                <a:srgbClr val="4BAC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smtClean="0">
                  <a:ln>
                    <a:noFill/>
                  </a:ln>
                  <a:solidFill>
                    <a:prstClr val="black"/>
                  </a:solidFill>
                  <a:effectLst/>
                  <a:uLnTx/>
                  <a:uFillTx/>
                  <a:latin typeface="Calibri"/>
                  <a:ea typeface="ＭＳ Ｐゴシック" panose="020B0600070205080204" pitchFamily="50" charset="-128"/>
                </a:rPr>
                <a:t>新図書館</a:t>
              </a:r>
              <a:endParaRPr kumimoji="0" lang="ja-JP" altLang="en-US" sz="1600" b="0" i="0" u="none" strike="noStrike" kern="0" cap="none" spc="0" normalizeH="0" baseline="0" noProof="0" dirty="0" smtClean="0">
                <a:ln>
                  <a:noFill/>
                </a:ln>
                <a:solidFill>
                  <a:prstClr val="black"/>
                </a:solidFill>
                <a:effectLst/>
                <a:uLnTx/>
                <a:uFillTx/>
                <a:latin typeface="Calibri"/>
                <a:ea typeface="ＭＳ Ｐゴシック" panose="020B0600070205080204" pitchFamily="50" charset="-128"/>
              </a:endParaRPr>
            </a:p>
          </p:txBody>
        </p:sp>
        <p:sp>
          <p:nvSpPr>
            <p:cNvPr id="14" name="角丸四角形吹き出し 13"/>
            <p:cNvSpPr/>
            <p:nvPr/>
          </p:nvSpPr>
          <p:spPr>
            <a:xfrm>
              <a:off x="6876258" y="2142037"/>
              <a:ext cx="2213481" cy="672772"/>
            </a:xfrm>
            <a:prstGeom prst="wedgeRoundRectCallout">
              <a:avLst>
                <a:gd name="adj1" fmla="val -60412"/>
                <a:gd name="adj2" fmla="val -21661"/>
                <a:gd name="adj3" fmla="val 16667"/>
              </a:avLst>
            </a:prstGeom>
            <a:solidFill>
              <a:srgbClr val="CCFFFF"/>
            </a:solidFill>
            <a:ln w="25400" cap="flat" cmpd="sng" algn="ctr">
              <a:solidFill>
                <a:srgbClr val="4BAC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smtClean="0">
                  <a:ln>
                    <a:noFill/>
                  </a:ln>
                  <a:solidFill>
                    <a:prstClr val="black"/>
                  </a:solidFill>
                  <a:effectLst/>
                  <a:uLnTx/>
                  <a:uFillTx/>
                  <a:latin typeface="Calibri"/>
                  <a:ea typeface="ＭＳ Ｐゴシック" panose="020B0600070205080204" pitchFamily="50" charset="-128"/>
                </a:rPr>
                <a:t>ラクスマリーナ</a:t>
              </a:r>
              <a:endParaRPr kumimoji="0" lang="ja-JP" altLang="en-US" sz="1600" b="0" i="0" u="none" strike="noStrike" kern="0" cap="none" spc="0" normalizeH="0" baseline="0" noProof="0" dirty="0" smtClean="0">
                <a:ln>
                  <a:noFill/>
                </a:ln>
                <a:solidFill>
                  <a:prstClr val="black"/>
                </a:solidFill>
                <a:effectLst/>
                <a:uLnTx/>
                <a:uFillTx/>
                <a:latin typeface="Calibri"/>
                <a:ea typeface="ＭＳ Ｐゴシック" panose="020B0600070205080204" pitchFamily="50" charset="-128"/>
              </a:endParaRPr>
            </a:p>
          </p:txBody>
        </p:sp>
        <p:sp>
          <p:nvSpPr>
            <p:cNvPr id="15" name="角丸四角形吹き出し 14"/>
            <p:cNvSpPr/>
            <p:nvPr/>
          </p:nvSpPr>
          <p:spPr>
            <a:xfrm>
              <a:off x="3474091" y="3128958"/>
              <a:ext cx="2350888" cy="672772"/>
            </a:xfrm>
            <a:prstGeom prst="wedgeRoundRectCallout">
              <a:avLst>
                <a:gd name="adj1" fmla="val 40097"/>
                <a:gd name="adj2" fmla="val -113448"/>
                <a:gd name="adj3" fmla="val 16667"/>
              </a:avLst>
            </a:prstGeom>
            <a:solidFill>
              <a:srgbClr val="CCFFFF"/>
            </a:solidFill>
            <a:ln w="25400" cap="flat" cmpd="sng" algn="ctr">
              <a:solidFill>
                <a:srgbClr val="4BAC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smtClean="0">
                  <a:ln>
                    <a:noFill/>
                  </a:ln>
                  <a:solidFill>
                    <a:prstClr val="black"/>
                  </a:solidFill>
                  <a:effectLst/>
                  <a:uLnTx/>
                  <a:uFillTx/>
                  <a:latin typeface="Calibri"/>
                  <a:ea typeface="ＭＳ Ｐゴシック" panose="020B0600070205080204" pitchFamily="50" charset="-128"/>
                </a:rPr>
                <a:t>土浦ファクトリー</a:t>
              </a:r>
            </a:p>
          </p:txBody>
        </p:sp>
      </p:grpSp>
      <p:sp>
        <p:nvSpPr>
          <p:cNvPr id="19" name="円形吹き出し 18"/>
          <p:cNvSpPr/>
          <p:nvPr/>
        </p:nvSpPr>
        <p:spPr>
          <a:xfrm>
            <a:off x="993926" y="1663833"/>
            <a:ext cx="1907962" cy="1087100"/>
          </a:xfrm>
          <a:prstGeom prst="wedgeEllipseCallout">
            <a:avLst>
              <a:gd name="adj1" fmla="val -55097"/>
              <a:gd name="adj2" fmla="val -33868"/>
            </a:avLst>
          </a:prstGeom>
          <a:ln>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dirty="0" smtClean="0"/>
              <a:t>学校帰りの学生</a:t>
            </a:r>
            <a:endParaRPr kumimoji="1" lang="ja-JP" altLang="en-US" dirty="0"/>
          </a:p>
        </p:txBody>
      </p:sp>
      <p:grpSp>
        <p:nvGrpSpPr>
          <p:cNvPr id="20" name="グループ化 19"/>
          <p:cNvGrpSpPr/>
          <p:nvPr/>
        </p:nvGrpSpPr>
        <p:grpSpPr>
          <a:xfrm>
            <a:off x="2555083" y="1626781"/>
            <a:ext cx="2511878" cy="1602419"/>
            <a:chOff x="1798077" y="1226284"/>
            <a:chExt cx="2511878" cy="2005656"/>
          </a:xfrm>
        </p:grpSpPr>
        <p:sp>
          <p:nvSpPr>
            <p:cNvPr id="21" name="円形吹き出し 20"/>
            <p:cNvSpPr/>
            <p:nvPr/>
          </p:nvSpPr>
          <p:spPr>
            <a:xfrm>
              <a:off x="1798077" y="1226284"/>
              <a:ext cx="2511878" cy="2005656"/>
            </a:xfrm>
            <a:prstGeom prst="wedgeEllipseCallout">
              <a:avLst>
                <a:gd name="adj1" fmla="val -38587"/>
                <a:gd name="adj2" fmla="val 69144"/>
              </a:avLst>
            </a:prstGeom>
            <a:ln>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sz="1400" dirty="0"/>
            </a:p>
          </p:txBody>
        </p:sp>
        <p:pic>
          <p:nvPicPr>
            <p:cNvPr id="22" name="図 21"/>
            <p:cNvPicPr>
              <a:picLocks noChangeAspect="1"/>
            </p:cNvPicPr>
            <p:nvPr/>
          </p:nvPicPr>
          <p:blipFill>
            <a:blip r:embed="rId5" cstate="email">
              <a:extLst>
                <a:ext uri="{BEBA8EAE-BF5A-486C-A8C5-ECC9F3942E4B}">
                  <a14:imgProps xmlns:a14="http://schemas.microsoft.com/office/drawing/2010/main">
                    <a14:imgLayer r:embed="rId6">
                      <a14:imgEffect>
                        <a14:backgroundRemoval t="0" b="100000" l="4000" r="89538">
                          <a14:foregroundMark x1="32308" y1="31692" x2="32308" y2="31692"/>
                          <a14:foregroundMark x1="25846" y1="32000" x2="25846" y2="32000"/>
                          <a14:foregroundMark x1="68923" y1="30769" x2="68923" y2="30769"/>
                          <a14:foregroundMark x1="73538" y1="30769" x2="73538" y2="30769"/>
                          <a14:foregroundMark x1="48615" y1="76308" x2="48615" y2="76308"/>
                          <a14:foregroundMark x1="60000" y1="70769" x2="60000" y2="70769"/>
                          <a14:foregroundMark x1="63077" y1="74769" x2="63077" y2="74769"/>
                          <a14:foregroundMark x1="63077" y1="77538" x2="63077" y2="77538"/>
                          <a14:foregroundMark x1="74462" y1="78769" x2="74462" y2="78769"/>
                          <a14:foregroundMark x1="76923" y1="79385" x2="76923" y2="79385"/>
                          <a14:foregroundMark x1="73231" y1="79692" x2="73231" y2="79692"/>
                          <a14:foregroundMark x1="77538" y1="77846" x2="77538" y2="77846"/>
                          <a14:foregroundMark x1="44615" y1="68615" x2="44615" y2="68615"/>
                          <a14:foregroundMark x1="31385" y1="34154" x2="31385" y2="34154"/>
                          <a14:backgroundMark x1="51077" y1="73538" x2="51077" y2="73538"/>
                          <a14:backgroundMark x1="46769" y1="75692" x2="46769" y2="75692"/>
                          <a14:backgroundMark x1="48308" y1="76615" x2="48308" y2="76615"/>
                        </a14:backgroundRemoval>
                      </a14:imgEffect>
                    </a14:imgLayer>
                  </a14:imgProps>
                </a:ext>
                <a:ext uri="{28A0092B-C50C-407E-A947-70E740481C1C}">
                  <a14:useLocalDpi xmlns:a14="http://schemas.microsoft.com/office/drawing/2010/main"/>
                </a:ext>
              </a:extLst>
            </a:blip>
            <a:stretch>
              <a:fillRect/>
            </a:stretch>
          </p:blipFill>
          <p:spPr>
            <a:xfrm>
              <a:off x="1927525" y="1579430"/>
              <a:ext cx="1212207" cy="1212207"/>
            </a:xfrm>
            <a:prstGeom prst="rect">
              <a:avLst/>
            </a:prstGeom>
            <a:ln>
              <a:noFill/>
              <a:prstDash val="dash"/>
            </a:ln>
          </p:spPr>
        </p:pic>
        <p:sp>
          <p:nvSpPr>
            <p:cNvPr id="23" name="テキスト ボックス 22"/>
            <p:cNvSpPr txBox="1"/>
            <p:nvPr/>
          </p:nvSpPr>
          <p:spPr>
            <a:xfrm>
              <a:off x="2889812" y="1862367"/>
              <a:ext cx="1326004" cy="646331"/>
            </a:xfrm>
            <a:prstGeom prst="rect">
              <a:avLst/>
            </a:prstGeom>
            <a:noFill/>
            <a:ln>
              <a:noFill/>
              <a:prstDash val="dash"/>
            </a:ln>
          </p:spPr>
          <p:txBody>
            <a:bodyPr wrap="none" rtlCol="0">
              <a:spAutoFit/>
            </a:bodyPr>
            <a:lstStyle/>
            <a:p>
              <a:r>
                <a:rPr kumimoji="1" lang="ja-JP" altLang="en-US" dirty="0" smtClean="0"/>
                <a:t>図書館で</a:t>
              </a:r>
              <a:endParaRPr kumimoji="1" lang="en-US" altLang="ja-JP" dirty="0" smtClean="0"/>
            </a:p>
            <a:p>
              <a:r>
                <a:rPr kumimoji="1" lang="ja-JP" altLang="en-US" dirty="0" smtClean="0"/>
                <a:t>静かに勉強</a:t>
              </a:r>
              <a:endParaRPr kumimoji="1" lang="ja-JP" altLang="en-US" dirty="0"/>
            </a:p>
          </p:txBody>
        </p:sp>
      </p:grpSp>
      <p:grpSp>
        <p:nvGrpSpPr>
          <p:cNvPr id="24" name="グループ化 23"/>
          <p:cNvGrpSpPr/>
          <p:nvPr/>
        </p:nvGrpSpPr>
        <p:grpSpPr>
          <a:xfrm>
            <a:off x="1536463" y="4450769"/>
            <a:ext cx="2773357" cy="1852112"/>
            <a:chOff x="1109223" y="460428"/>
            <a:chExt cx="2511878" cy="2005656"/>
          </a:xfrm>
        </p:grpSpPr>
        <p:grpSp>
          <p:nvGrpSpPr>
            <p:cNvPr id="25" name="グループ化 24"/>
            <p:cNvGrpSpPr/>
            <p:nvPr/>
          </p:nvGrpSpPr>
          <p:grpSpPr>
            <a:xfrm>
              <a:off x="1109223" y="460428"/>
              <a:ext cx="2511878" cy="2005656"/>
              <a:chOff x="1798077" y="1226284"/>
              <a:chExt cx="2511878" cy="2005656"/>
            </a:xfrm>
          </p:grpSpPr>
          <p:sp>
            <p:nvSpPr>
              <p:cNvPr id="27" name="円形吹き出し 26"/>
              <p:cNvSpPr/>
              <p:nvPr/>
            </p:nvSpPr>
            <p:spPr>
              <a:xfrm>
                <a:off x="1798077" y="1226284"/>
                <a:ext cx="2511878" cy="2005656"/>
              </a:xfrm>
              <a:prstGeom prst="wedgeEllipseCallout">
                <a:avLst>
                  <a:gd name="adj1" fmla="val -47777"/>
                  <a:gd name="adj2" fmla="val -47175"/>
                </a:avLst>
              </a:prstGeom>
              <a:ln>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sz="1400" dirty="0"/>
              </a:p>
            </p:txBody>
          </p:sp>
          <p:sp>
            <p:nvSpPr>
              <p:cNvPr id="28" name="テキスト ボックス 27"/>
              <p:cNvSpPr txBox="1"/>
              <p:nvPr/>
            </p:nvSpPr>
            <p:spPr>
              <a:xfrm>
                <a:off x="1894029" y="2405915"/>
                <a:ext cx="2245866" cy="646331"/>
              </a:xfrm>
              <a:prstGeom prst="rect">
                <a:avLst/>
              </a:prstGeom>
              <a:noFill/>
              <a:ln>
                <a:noFill/>
                <a:prstDash val="dash"/>
              </a:ln>
            </p:spPr>
            <p:txBody>
              <a:bodyPr wrap="square" rtlCol="0">
                <a:spAutoFit/>
              </a:bodyPr>
              <a:lstStyle/>
              <a:p>
                <a:pPr algn="ctr"/>
                <a:r>
                  <a:rPr kumimoji="1" lang="ja-JP" altLang="en-US" dirty="0" smtClean="0"/>
                  <a:t>友達と</a:t>
                </a:r>
                <a:r>
                  <a:rPr lang="ja-JP" altLang="en-US" dirty="0" smtClean="0"/>
                  <a:t>飲食しながら</a:t>
                </a:r>
                <a:endParaRPr lang="en-US" altLang="ja-JP" dirty="0" smtClean="0"/>
              </a:p>
              <a:p>
                <a:pPr algn="ctr"/>
                <a:r>
                  <a:rPr kumimoji="1" lang="ja-JP" altLang="en-US" dirty="0"/>
                  <a:t>休憩</a:t>
                </a:r>
              </a:p>
            </p:txBody>
          </p:sp>
        </p:grpSp>
        <p:pic>
          <p:nvPicPr>
            <p:cNvPr id="26" name="図 25"/>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640106" y="599738"/>
              <a:ext cx="1435829" cy="1093543"/>
            </a:xfrm>
            <a:prstGeom prst="rect">
              <a:avLst/>
            </a:prstGeom>
            <a:ln>
              <a:solidFill>
                <a:schemeClr val="tx1"/>
              </a:solidFill>
              <a:prstDash val="dash"/>
            </a:ln>
            <a:effectLst>
              <a:softEdge rad="112500"/>
            </a:effectLst>
          </p:spPr>
        </p:pic>
      </p:grpSp>
      <p:sp>
        <p:nvSpPr>
          <p:cNvPr id="70" name="正方形/長方形 69"/>
          <p:cNvSpPr/>
          <p:nvPr/>
        </p:nvSpPr>
        <p:spPr>
          <a:xfrm>
            <a:off x="507673" y="969330"/>
            <a:ext cx="7776864" cy="432048"/>
          </a:xfrm>
          <a:prstGeom prst="rect">
            <a:avLst/>
          </a:prstGeom>
          <a:no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1" name="正方形/長方形 70"/>
          <p:cNvSpPr/>
          <p:nvPr/>
        </p:nvSpPr>
        <p:spPr>
          <a:xfrm>
            <a:off x="523305" y="989479"/>
            <a:ext cx="1006978" cy="432048"/>
          </a:xfrm>
          <a:prstGeom prst="rect">
            <a:avLst/>
          </a:prstGeom>
          <a:solidFill>
            <a:srgbClr val="92D050">
              <a:alpha val="61000"/>
            </a:srgb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smtClean="0">
                <a:solidFill>
                  <a:schemeClr val="tx1"/>
                </a:solidFill>
              </a:rPr>
              <a:t>起床・通学</a:t>
            </a:r>
            <a:endParaRPr kumimoji="1" lang="ja-JP" altLang="en-US" sz="1400" dirty="0">
              <a:solidFill>
                <a:schemeClr val="tx1"/>
              </a:solidFill>
            </a:endParaRPr>
          </a:p>
        </p:txBody>
      </p:sp>
      <p:sp>
        <p:nvSpPr>
          <p:cNvPr id="72" name="正方形/長方形 71"/>
          <p:cNvSpPr/>
          <p:nvPr/>
        </p:nvSpPr>
        <p:spPr>
          <a:xfrm>
            <a:off x="1530283" y="989478"/>
            <a:ext cx="3151368" cy="431377"/>
          </a:xfrm>
          <a:prstGeom prst="rect">
            <a:avLst/>
          </a:prstGeom>
          <a:solidFill>
            <a:srgbClr val="92D050">
              <a:alpha val="61000"/>
            </a:srgb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smtClean="0">
                <a:solidFill>
                  <a:schemeClr val="tx1"/>
                </a:solidFill>
              </a:rPr>
              <a:t>学校</a:t>
            </a:r>
            <a:endParaRPr kumimoji="1" lang="ja-JP" altLang="en-US" sz="1600" dirty="0">
              <a:solidFill>
                <a:schemeClr val="tx1"/>
              </a:solidFill>
            </a:endParaRPr>
          </a:p>
        </p:txBody>
      </p:sp>
      <p:sp>
        <p:nvSpPr>
          <p:cNvPr id="73" name="テキスト ボックス 72"/>
          <p:cNvSpPr txBox="1"/>
          <p:nvPr/>
        </p:nvSpPr>
        <p:spPr>
          <a:xfrm>
            <a:off x="299398" y="1367564"/>
            <a:ext cx="599844" cy="338554"/>
          </a:xfrm>
          <a:prstGeom prst="rect">
            <a:avLst/>
          </a:prstGeom>
          <a:noFill/>
        </p:spPr>
        <p:txBody>
          <a:bodyPr wrap="none" rtlCol="0">
            <a:spAutoFit/>
          </a:bodyPr>
          <a:lstStyle/>
          <a:p>
            <a:r>
              <a:rPr kumimoji="1" lang="en-US" altLang="ja-JP" sz="1600" dirty="0" smtClean="0"/>
              <a:t>7</a:t>
            </a:r>
            <a:r>
              <a:rPr kumimoji="1" lang="ja-JP" altLang="en-US" sz="1600" dirty="0" smtClean="0"/>
              <a:t>：</a:t>
            </a:r>
            <a:r>
              <a:rPr kumimoji="1" lang="en-US" altLang="ja-JP" sz="1600" dirty="0" smtClean="0"/>
              <a:t>00</a:t>
            </a:r>
            <a:endParaRPr kumimoji="1" lang="ja-JP" altLang="en-US" sz="1600" dirty="0"/>
          </a:p>
        </p:txBody>
      </p:sp>
      <p:sp>
        <p:nvSpPr>
          <p:cNvPr id="74" name="テキスト ボックス 73"/>
          <p:cNvSpPr txBox="1"/>
          <p:nvPr/>
        </p:nvSpPr>
        <p:spPr>
          <a:xfrm>
            <a:off x="1139620" y="1367716"/>
            <a:ext cx="599844" cy="338554"/>
          </a:xfrm>
          <a:prstGeom prst="rect">
            <a:avLst/>
          </a:prstGeom>
          <a:noFill/>
        </p:spPr>
        <p:txBody>
          <a:bodyPr wrap="none" rtlCol="0">
            <a:spAutoFit/>
          </a:bodyPr>
          <a:lstStyle/>
          <a:p>
            <a:r>
              <a:rPr lang="en-US" altLang="ja-JP" sz="1600" dirty="0"/>
              <a:t>8</a:t>
            </a:r>
            <a:r>
              <a:rPr kumimoji="1" lang="ja-JP" altLang="en-US" sz="1600" dirty="0" smtClean="0"/>
              <a:t>：</a:t>
            </a:r>
            <a:r>
              <a:rPr kumimoji="1" lang="en-US" altLang="ja-JP" sz="1600" dirty="0" smtClean="0"/>
              <a:t>00</a:t>
            </a:r>
            <a:endParaRPr kumimoji="1" lang="ja-JP" altLang="en-US" sz="1600" dirty="0"/>
          </a:p>
        </p:txBody>
      </p:sp>
      <p:sp>
        <p:nvSpPr>
          <p:cNvPr id="75" name="テキスト ボックス 74"/>
          <p:cNvSpPr txBox="1"/>
          <p:nvPr/>
        </p:nvSpPr>
        <p:spPr>
          <a:xfrm>
            <a:off x="4303587" y="1379888"/>
            <a:ext cx="704039" cy="338554"/>
          </a:xfrm>
          <a:prstGeom prst="rect">
            <a:avLst/>
          </a:prstGeom>
          <a:noFill/>
        </p:spPr>
        <p:txBody>
          <a:bodyPr wrap="none" rtlCol="0">
            <a:spAutoFit/>
          </a:bodyPr>
          <a:lstStyle/>
          <a:p>
            <a:r>
              <a:rPr lang="en-US" altLang="ja-JP" sz="1600" dirty="0" smtClean="0"/>
              <a:t>16</a:t>
            </a:r>
            <a:r>
              <a:rPr kumimoji="1" lang="ja-JP" altLang="en-US" sz="1600" dirty="0" smtClean="0"/>
              <a:t>：</a:t>
            </a:r>
            <a:r>
              <a:rPr kumimoji="1" lang="en-US" altLang="ja-JP" sz="1600" dirty="0" smtClean="0"/>
              <a:t>00</a:t>
            </a:r>
            <a:endParaRPr kumimoji="1" lang="ja-JP" altLang="en-US" sz="1600" dirty="0"/>
          </a:p>
        </p:txBody>
      </p:sp>
      <p:sp>
        <p:nvSpPr>
          <p:cNvPr id="76" name="テキスト ボックス 75"/>
          <p:cNvSpPr txBox="1"/>
          <p:nvPr/>
        </p:nvSpPr>
        <p:spPr>
          <a:xfrm>
            <a:off x="5873412" y="1361998"/>
            <a:ext cx="704039" cy="338554"/>
          </a:xfrm>
          <a:prstGeom prst="rect">
            <a:avLst/>
          </a:prstGeom>
          <a:noFill/>
        </p:spPr>
        <p:txBody>
          <a:bodyPr wrap="none" rtlCol="0">
            <a:spAutoFit/>
          </a:bodyPr>
          <a:lstStyle/>
          <a:p>
            <a:r>
              <a:rPr lang="en-US" altLang="ja-JP" sz="1600" dirty="0" smtClean="0"/>
              <a:t>2</a:t>
            </a:r>
            <a:r>
              <a:rPr lang="en-US" altLang="ja-JP" sz="1600" dirty="0"/>
              <a:t>0</a:t>
            </a:r>
            <a:r>
              <a:rPr kumimoji="1" lang="ja-JP" altLang="en-US" sz="1600" dirty="0" smtClean="0"/>
              <a:t>：</a:t>
            </a:r>
            <a:r>
              <a:rPr kumimoji="1" lang="en-US" altLang="ja-JP" sz="1600" dirty="0" smtClean="0"/>
              <a:t>00</a:t>
            </a:r>
            <a:endParaRPr kumimoji="1" lang="ja-JP" altLang="en-US" sz="1600" dirty="0"/>
          </a:p>
        </p:txBody>
      </p:sp>
      <p:sp>
        <p:nvSpPr>
          <p:cNvPr id="77" name="正方形/長方形 76"/>
          <p:cNvSpPr/>
          <p:nvPr/>
        </p:nvSpPr>
        <p:spPr>
          <a:xfrm>
            <a:off x="4693384" y="988247"/>
            <a:ext cx="1531148" cy="431378"/>
          </a:xfrm>
          <a:prstGeom prst="rect">
            <a:avLst/>
          </a:prstGeom>
          <a:solidFill>
            <a:srgbClr val="92D050">
              <a:alpha val="67000"/>
            </a:srgb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kumimoji="1" lang="ja-JP" altLang="en-US" sz="1600" b="1" dirty="0" smtClean="0">
                <a:solidFill>
                  <a:schemeClr val="tx1"/>
                </a:solidFill>
              </a:rPr>
              <a:t>放課後</a:t>
            </a:r>
            <a:endParaRPr kumimoji="1" lang="ja-JP" altLang="en-US" sz="1600" b="1" dirty="0">
              <a:solidFill>
                <a:schemeClr val="tx1"/>
              </a:solidFill>
            </a:endParaRPr>
          </a:p>
        </p:txBody>
      </p:sp>
      <p:sp>
        <p:nvSpPr>
          <p:cNvPr id="78" name="正方形/長方形 77"/>
          <p:cNvSpPr/>
          <p:nvPr/>
        </p:nvSpPr>
        <p:spPr>
          <a:xfrm>
            <a:off x="6212799" y="989476"/>
            <a:ext cx="2069252" cy="427755"/>
          </a:xfrm>
          <a:prstGeom prst="rect">
            <a:avLst/>
          </a:prstGeom>
          <a:solidFill>
            <a:srgbClr val="92D050">
              <a:alpha val="61000"/>
            </a:srgb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smtClean="0">
                <a:solidFill>
                  <a:schemeClr val="tx1"/>
                </a:solidFill>
              </a:rPr>
              <a:t>帰宅・就寝</a:t>
            </a:r>
            <a:endParaRPr kumimoji="1" lang="ja-JP" altLang="en-US" sz="1600" dirty="0">
              <a:solidFill>
                <a:schemeClr val="tx1"/>
              </a:solidFill>
            </a:endParaRPr>
          </a:p>
        </p:txBody>
      </p:sp>
      <p:sp>
        <p:nvSpPr>
          <p:cNvPr id="79" name="テキスト ボックス 78"/>
          <p:cNvSpPr txBox="1"/>
          <p:nvPr/>
        </p:nvSpPr>
        <p:spPr>
          <a:xfrm>
            <a:off x="7917399" y="1374413"/>
            <a:ext cx="704039" cy="338554"/>
          </a:xfrm>
          <a:prstGeom prst="rect">
            <a:avLst/>
          </a:prstGeom>
          <a:noFill/>
        </p:spPr>
        <p:txBody>
          <a:bodyPr wrap="none" rtlCol="0">
            <a:spAutoFit/>
          </a:bodyPr>
          <a:lstStyle/>
          <a:p>
            <a:r>
              <a:rPr lang="en-US" altLang="ja-JP" sz="1600" dirty="0" smtClean="0"/>
              <a:t>2</a:t>
            </a:r>
            <a:r>
              <a:rPr lang="en-US" altLang="ja-JP" sz="1600" dirty="0"/>
              <a:t>4</a:t>
            </a:r>
            <a:r>
              <a:rPr kumimoji="1" lang="ja-JP" altLang="en-US" sz="1600" dirty="0" smtClean="0"/>
              <a:t>：</a:t>
            </a:r>
            <a:r>
              <a:rPr kumimoji="1" lang="en-US" altLang="ja-JP" sz="1600" dirty="0" smtClean="0"/>
              <a:t>00</a:t>
            </a:r>
            <a:endParaRPr kumimoji="1" lang="ja-JP" altLang="en-US" sz="1600" dirty="0"/>
          </a:p>
        </p:txBody>
      </p:sp>
      <p:sp>
        <p:nvSpPr>
          <p:cNvPr id="68" name="角丸四角形吹き出し 67"/>
          <p:cNvSpPr/>
          <p:nvPr/>
        </p:nvSpPr>
        <p:spPr>
          <a:xfrm>
            <a:off x="364999" y="5641736"/>
            <a:ext cx="1192331" cy="661145"/>
          </a:xfrm>
          <a:prstGeom prst="wedgeRoundRectCallout">
            <a:avLst>
              <a:gd name="adj1" fmla="val -17343"/>
              <a:gd name="adj2" fmla="val -90397"/>
              <a:gd name="adj3" fmla="val 16667"/>
            </a:avLst>
          </a:prstGeom>
          <a:solidFill>
            <a:srgbClr val="CCFFFF"/>
          </a:solidFill>
          <a:ln w="25400" cap="flat" cmpd="sng" algn="ctr">
            <a:solidFill>
              <a:srgbClr val="4BAC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smtClean="0">
                <a:ln>
                  <a:noFill/>
                </a:ln>
                <a:solidFill>
                  <a:prstClr val="black"/>
                </a:solidFill>
                <a:effectLst/>
                <a:uLnTx/>
                <a:uFillTx/>
                <a:latin typeface="Calibri"/>
                <a:ea typeface="ＭＳ Ｐゴシック" panose="020B0600070205080204" pitchFamily="50" charset="-128"/>
              </a:rPr>
              <a:t>市役所</a:t>
            </a:r>
          </a:p>
        </p:txBody>
      </p:sp>
      <p:pic>
        <p:nvPicPr>
          <p:cNvPr id="16" name="図 15"/>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35" y="1626626"/>
            <a:ext cx="896602" cy="1081418"/>
          </a:xfrm>
          <a:prstGeom prst="rect">
            <a:avLst/>
          </a:prstGeom>
        </p:spPr>
      </p:pic>
      <p:sp>
        <p:nvSpPr>
          <p:cNvPr id="39" name="スライド番号プレースホルダー 38"/>
          <p:cNvSpPr>
            <a:spLocks noGrp="1"/>
          </p:cNvSpPr>
          <p:nvPr>
            <p:ph type="sldNum" sz="quarter" idx="12"/>
          </p:nvPr>
        </p:nvSpPr>
        <p:spPr/>
        <p:txBody>
          <a:bodyPr/>
          <a:lstStyle/>
          <a:p>
            <a:fld id="{82F50B77-D61C-4CB8-9631-C68539A3EE92}" type="slidenum">
              <a:rPr kumimoji="1" lang="ja-JP" altLang="en-US" smtClean="0"/>
              <a:pPr/>
              <a:t>42</a:t>
            </a:fld>
            <a:endParaRPr kumimoji="1" lang="ja-JP" altLang="en-US"/>
          </a:p>
        </p:txBody>
      </p:sp>
    </p:spTree>
    <p:extLst>
      <p:ext uri="{BB962C8B-B14F-4D97-AF65-F5344CB8AC3E}">
        <p14:creationId xmlns:p14="http://schemas.microsoft.com/office/powerpoint/2010/main" val="41638739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childTnLst>
                                    <p:animEffect transition="out" filter="fade">
                                      <p:cBhvr>
                                        <p:cTn id="6" dur="1000" tmFilter="0, 0; .2, .5; .8, .5; 1, 0"/>
                                        <p:tgtEl>
                                          <p:spTgt spid="77"/>
                                        </p:tgtEl>
                                      </p:cBhvr>
                                    </p:animEffect>
                                    <p:animScale>
                                      <p:cBhvr>
                                        <p:cTn id="7" dur="500" autoRev="1" fill="hold"/>
                                        <p:tgtEl>
                                          <p:spTgt spid="77"/>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0" presetClass="path" presetSubtype="0" accel="50000" decel="50000" fill="hold" nodeType="clickEffect">
                                  <p:stCondLst>
                                    <p:cond delay="0"/>
                                  </p:stCondLst>
                                  <p:childTnLst>
                                    <p:animMotion origin="layout" path="M -0.0007 0.02477 L -0.0007 0.025 C -0.00104 0.02616 -0.00365 0.03496 -0.00451 0.0375 L -0.00608 0.04167 C -0.00625 0.04236 -0.00729 0.04931 -0.00764 0.05047 C -0.00799 0.05162 -0.00868 0.05255 -0.0092 0.05371 C -0.00938 0.05648 -0.00955 0.05903 -0.01007 0.06181 C -0.01007 0.06273 -0.01059 0.06343 -0.01076 0.06412 C -0.01129 0.0669 -0.01181 0.06968 -0.01233 0.07222 C -0.01441 0.09607 -0.01354 0.08449 -0.01233 0.12917 C -0.01233 0.13009 -0.01181 0.13125 -0.01146 0.13218 C -0.01129 0.13472 -0.01094 0.13727 -0.01076 0.13959 C -0.0099 0.15162 -0.01059 0.15232 -0.0092 0.16158 C -0.00712 0.1757 -0.00833 0.17153 -0.00608 0.17847 C -0.0059 0.18357 -0.0059 0.18889 -0.00538 0.19398 C -0.00521 0.19537 -0.00434 0.19699 -0.00382 0.19861 C -0.0026 0.20301 -0.00365 0.20116 -0.00156 0.20509 C 0.00035 0.20857 8.33333E-7 0.20672 0.00156 0.21088 C 0.00625 0.22338 8.33333E-7 0.20926 0.00538 0.21898 C 0.00625 0.2206 0.00712 0.22199 0.00781 0.22384 C 0.00816 0.22454 0.00816 0.22547 0.00868 0.22639 C 0.0092 0.22732 0.01007 0.22847 0.01094 0.2294 C 0.01128 0.23172 0.01111 0.23403 0.01233 0.23611 C 0.0158 0.24144 0.01163 0.23449 0.01632 0.24259 C 0.01684 0.24329 0.01736 0.24398 0.01788 0.24468 C 0.01805 0.2456 0.01805 0.24676 0.01858 0.24722 C 0.0191 0.24815 0.02031 0.24884 0.02083 0.24977 C 0.02153 0.25047 0.02187 0.25139 0.0224 0.25209 C 0.02274 0.25255 0.02344 0.25324 0.02396 0.25394 C 0.02483 0.25463 0.02552 0.25579 0.02621 0.25695 C 0.02674 0.25787 0.02726 0.25857 0.02778 0.25949 C 0.02986 0.26389 0.02691 0.25996 0.03003 0.26505 C 0.03055 0.26574 0.03108 0.26621 0.03177 0.26667 C 0.03246 0.26783 0.03316 0.26898 0.03403 0.27014 C 0.03507 0.27153 0.03576 0.27361 0.03698 0.27477 C 0.03837 0.27616 0.03906 0.27824 0.04097 0.27894 L 0.04323 0.27963 C 0.04358 0.28009 0.04774 0.28334 0.04861 0.2838 C 0.04948 0.28426 0.05052 0.28426 0.05174 0.28472 C 0.05243 0.28472 0.05312 0.28519 0.05399 0.28542 C 0.06111 0.29028 0.05017 0.28334 0.06007 0.28773 C 0.06128 0.28843 0.06215 0.28959 0.06337 0.29028 C 0.06458 0.29097 0.0658 0.29144 0.06719 0.2919 C 0.06823 0.29236 0.06962 0.29259 0.07083 0.29283 C 0.08194 0.29329 0.09288 0.29329 0.10417 0.29352 C 0.10712 0.29375 0.11024 0.29422 0.11337 0.29445 C 0.18368 0.29653 0.15955 0.28843 0.18351 0.29676 C 0.18403 0.29722 0.18437 0.29792 0.18507 0.29838 C 0.18646 0.29954 0.18958 0.30162 0.18958 0.30185 C 0.1934 0.30764 0.18837 0.30047 0.19427 0.30556 C 0.19496 0.30625 0.19496 0.30764 0.19583 0.3081 C 0.19635 0.30857 0.19826 0.30903 0.19826 0.30926 L 0.19826 0.30903 " pathEditMode="relative" rAng="0" ptsTypes="AAAAAAAAAAAAAAAAAAAAAAAAAAAAAAAAAAAAAAAAAAAAAAAAAAAAA">
                                      <p:cBhvr>
                                        <p:cTn id="11" dur="1100" fill="hold"/>
                                        <p:tgtEl>
                                          <p:spTgt spid="16"/>
                                        </p:tgtEl>
                                        <p:attrNameLst>
                                          <p:attrName>ppt_x</p:attrName>
                                          <p:attrName>ppt_y</p:attrName>
                                        </p:attrNameLst>
                                      </p:cBhvr>
                                      <p:rCtr x="9288" y="14213"/>
                                    </p:animMotion>
                                  </p:childTnLst>
                                </p:cTn>
                              </p:par>
                              <p:par>
                                <p:cTn id="12" presetID="1" presetClass="exit" presetSubtype="0" fill="hold" grpId="0" nodeType="withEffect">
                                  <p:stCondLst>
                                    <p:cond delay="0"/>
                                  </p:stCondLst>
                                  <p:childTnLst>
                                    <p:set>
                                      <p:cBhvr>
                                        <p:cTn id="13" dur="1" fill="hold">
                                          <p:stCondLst>
                                            <p:cond delay="0"/>
                                          </p:stCondLst>
                                        </p:cTn>
                                        <p:tgtEl>
                                          <p:spTgt spid="19"/>
                                        </p:tgtEl>
                                        <p:attrNameLst>
                                          <p:attrName>style.visibility</p:attrName>
                                        </p:attrNameLst>
                                      </p:cBhvr>
                                      <p:to>
                                        <p:strVal val="hidden"/>
                                      </p:to>
                                    </p:set>
                                  </p:childTnLst>
                                </p:cTn>
                              </p:par>
                            </p:childTnLst>
                          </p:cTn>
                        </p:par>
                        <p:par>
                          <p:cTn id="14" fill="hold">
                            <p:stCondLst>
                              <p:cond delay="1100"/>
                            </p:stCondLst>
                            <p:childTnLst>
                              <p:par>
                                <p:cTn id="15" presetID="10"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0" presetClass="path" presetSubtype="0" accel="50000" decel="50000" fill="hold" nodeType="clickEffect">
                                  <p:stCondLst>
                                    <p:cond delay="0"/>
                                  </p:stCondLst>
                                  <p:childTnLst>
                                    <p:animMotion origin="layout" path="M 0.19826 0.30903 L 0.19635 0.3081 C 0.19392 0.3081 0.1908 0.30787 0.18819 0.30879 C 0.1868 0.30903 0.18576 0.30972 0.1842 0.30972 C 0.18298 0.30972 0.18246 0.30972 0.18194 0.30972 C 0.1809 0.30972 0.18003 0.31018 0.17916 0.31018 C 0.17656 0.31065 0.17187 0.31018 0.16909 0.31018 C 0.16146 0.31042 0.16649 0.31042 0.15278 0.30926 L 0.12031 0.30509 C 0.11788 0.30463 0.11493 0.3044 0.11232 0.30393 C 0.09896 0.30185 0.13107 0.30602 0.10121 0.30185 C 0.09548 0.30092 0.09028 0.3 0.0842 0.2993 C 0.08125 0.29907 0.07778 0.29815 0.07482 0.29792 C 0.07396 0.29792 0.07344 0.29722 0.07239 0.29722 C 0.071 0.29699 0.06944 0.29676 0.06736 0.29653 C 0.06684 0.29629 0.06528 0.29583 0.06458 0.29583 C 0.06371 0.29514 0.06198 0.29514 0.06111 0.29467 C 0.05885 0.29467 0.05712 0.29444 0.0559 0.29375 C 0.05364 0.29259 0.0493 0.29143 0.04757 0.29074 L 0.04583 0.28958 L 0.04444 0.28958 " pathEditMode="relative" rAng="300000" ptsTypes="AAAAAAAAAAAAAAAAAAAAA">
                                      <p:cBhvr>
                                        <p:cTn id="21" dur="1100" fill="hold"/>
                                        <p:tgtEl>
                                          <p:spTgt spid="16"/>
                                        </p:tgtEl>
                                        <p:attrNameLst>
                                          <p:attrName>ppt_x</p:attrName>
                                          <p:attrName>ppt_y</p:attrName>
                                        </p:attrNameLst>
                                      </p:cBhvr>
                                      <p:rCtr x="-7708" y="-718"/>
                                    </p:animMotion>
                                  </p:childTnLst>
                                </p:cTn>
                              </p:par>
                              <p:par>
                                <p:cTn id="22" presetID="1" presetClass="exit" presetSubtype="0" fill="hold" nodeType="withEffect">
                                  <p:stCondLst>
                                    <p:cond delay="0"/>
                                  </p:stCondLst>
                                  <p:childTnLst>
                                    <p:set>
                                      <p:cBhvr>
                                        <p:cTn id="23" dur="1" fill="hold">
                                          <p:stCondLst>
                                            <p:cond delay="0"/>
                                          </p:stCondLst>
                                        </p:cTn>
                                        <p:tgtEl>
                                          <p:spTgt spid="20"/>
                                        </p:tgtEl>
                                        <p:attrNameLst>
                                          <p:attrName>style.visibility</p:attrName>
                                        </p:attrNameLst>
                                      </p:cBhvr>
                                      <p:to>
                                        <p:strVal val="hidden"/>
                                      </p:to>
                                    </p:set>
                                  </p:childTnLst>
                                </p:cTn>
                              </p:par>
                            </p:childTnLst>
                          </p:cTn>
                        </p:par>
                        <p:par>
                          <p:cTn id="24" fill="hold">
                            <p:stCondLst>
                              <p:cond delay="1100"/>
                            </p:stCondLst>
                            <p:childTnLst>
                              <p:par>
                                <p:cTn id="25" presetID="10"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77" grpId="0" animBg="1"/>
    </p:bld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図 3"/>
          <p:cNvPicPr>
            <a:picLocks noChangeAspect="1"/>
          </p:cNvPicPr>
          <p:nvPr/>
        </p:nvPicPr>
        <p:blipFill>
          <a:blip r:embed="rId2"/>
          <a:stretch>
            <a:fillRect/>
          </a:stretch>
        </p:blipFill>
        <p:spPr>
          <a:xfrm>
            <a:off x="2483768" y="1988840"/>
            <a:ext cx="4690864" cy="4472684"/>
          </a:xfrm>
          <a:prstGeom prst="rect">
            <a:avLst/>
          </a:prstGeom>
        </p:spPr>
      </p:pic>
      <p:sp>
        <p:nvSpPr>
          <p:cNvPr id="9" name="角丸四角形 8"/>
          <p:cNvSpPr/>
          <p:nvPr/>
        </p:nvSpPr>
        <p:spPr>
          <a:xfrm>
            <a:off x="5796136" y="4063352"/>
            <a:ext cx="3168352" cy="1854321"/>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ja-JP" altLang="en-US" dirty="0"/>
              <a:t>２０分まで無料の</a:t>
            </a:r>
            <a:endParaRPr lang="en-US" altLang="ja-JP" dirty="0"/>
          </a:p>
          <a:p>
            <a:pPr algn="ctr"/>
            <a:r>
              <a:rPr lang="ja-JP" altLang="en-US" dirty="0"/>
              <a:t>駐車場を整備</a:t>
            </a:r>
          </a:p>
        </p:txBody>
      </p:sp>
      <p:cxnSp>
        <p:nvCxnSpPr>
          <p:cNvPr id="10" name="直線矢印コネクタ 9"/>
          <p:cNvCxnSpPr>
            <a:stCxn id="9" idx="1"/>
          </p:cNvCxnSpPr>
          <p:nvPr/>
        </p:nvCxnSpPr>
        <p:spPr>
          <a:xfrm flipH="1" flipV="1">
            <a:off x="5084262" y="4163988"/>
            <a:ext cx="711874" cy="826525"/>
          </a:xfrm>
          <a:prstGeom prst="straightConnector1">
            <a:avLst/>
          </a:prstGeom>
          <a:ln>
            <a:tailEnd type="triangle"/>
          </a:ln>
        </p:spPr>
        <p:style>
          <a:lnRef idx="3">
            <a:schemeClr val="accent3"/>
          </a:lnRef>
          <a:fillRef idx="0">
            <a:schemeClr val="accent3"/>
          </a:fillRef>
          <a:effectRef idx="2">
            <a:schemeClr val="accent3"/>
          </a:effectRef>
          <a:fontRef idx="minor">
            <a:schemeClr val="tx1"/>
          </a:fontRef>
        </p:style>
      </p:cxnSp>
      <p:cxnSp>
        <p:nvCxnSpPr>
          <p:cNvPr id="11" name="直線矢印コネクタ 10"/>
          <p:cNvCxnSpPr/>
          <p:nvPr/>
        </p:nvCxnSpPr>
        <p:spPr>
          <a:xfrm flipH="1">
            <a:off x="4536581" y="5006740"/>
            <a:ext cx="1259555" cy="340518"/>
          </a:xfrm>
          <a:prstGeom prst="straightConnector1">
            <a:avLst/>
          </a:prstGeom>
          <a:ln>
            <a:tailEnd type="triangle"/>
          </a:ln>
        </p:spPr>
        <p:style>
          <a:lnRef idx="3">
            <a:schemeClr val="accent3"/>
          </a:lnRef>
          <a:fillRef idx="0">
            <a:schemeClr val="accent3"/>
          </a:fillRef>
          <a:effectRef idx="2">
            <a:schemeClr val="accent3"/>
          </a:effectRef>
          <a:fontRef idx="minor">
            <a:schemeClr val="tx1"/>
          </a:fontRef>
        </p:style>
      </p:cxnSp>
      <p:grpSp>
        <p:nvGrpSpPr>
          <p:cNvPr id="14" name="グループ化 13"/>
          <p:cNvGrpSpPr/>
          <p:nvPr/>
        </p:nvGrpSpPr>
        <p:grpSpPr>
          <a:xfrm>
            <a:off x="323528" y="1988840"/>
            <a:ext cx="3042708" cy="2304256"/>
            <a:chOff x="0" y="1268760"/>
            <a:chExt cx="3042708" cy="2304256"/>
          </a:xfrm>
        </p:grpSpPr>
        <p:sp>
          <p:nvSpPr>
            <p:cNvPr id="12" name="円形吹き出し 11"/>
            <p:cNvSpPr/>
            <p:nvPr/>
          </p:nvSpPr>
          <p:spPr>
            <a:xfrm>
              <a:off x="0" y="1268760"/>
              <a:ext cx="3042708" cy="2304256"/>
            </a:xfrm>
            <a:prstGeom prst="wedgeEllipseCallout">
              <a:avLst>
                <a:gd name="adj1" fmla="val 67513"/>
                <a:gd name="adj2" fmla="val 10215"/>
              </a:avLst>
            </a:prstGeom>
          </p:spPr>
          <p:style>
            <a:lnRef idx="2">
              <a:schemeClr val="accent1"/>
            </a:lnRef>
            <a:fillRef idx="1">
              <a:schemeClr val="lt1"/>
            </a:fillRef>
            <a:effectRef idx="0">
              <a:schemeClr val="accent1"/>
            </a:effectRef>
            <a:fontRef idx="minor">
              <a:schemeClr val="dk1"/>
            </a:fontRef>
          </p:style>
          <p:txBody>
            <a:bodyPr rtlCol="0" anchor="t"/>
            <a:lstStyle/>
            <a:p>
              <a:pPr algn="ctr"/>
              <a:r>
                <a:rPr kumimoji="1" lang="ja-JP" altLang="en-US" dirty="0" smtClean="0"/>
                <a:t>現在空きスペース</a:t>
              </a:r>
              <a:endParaRPr kumimoji="1" lang="ja-JP" altLang="en-US" dirty="0"/>
            </a:p>
          </p:txBody>
        </p:sp>
        <p:pic>
          <p:nvPicPr>
            <p:cNvPr id="13" name="図 1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32201" y="1949191"/>
              <a:ext cx="1913698" cy="1313156"/>
            </a:xfrm>
            <a:prstGeom prst="rect">
              <a:avLst/>
            </a:prstGeom>
          </p:spPr>
        </p:pic>
      </p:grpSp>
      <p:sp>
        <p:nvSpPr>
          <p:cNvPr id="3" name="円/楕円 2"/>
          <p:cNvSpPr/>
          <p:nvPr/>
        </p:nvSpPr>
        <p:spPr>
          <a:xfrm rot="1139158">
            <a:off x="3565087" y="4637320"/>
            <a:ext cx="1280980" cy="28803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円/楕円 14"/>
          <p:cNvSpPr/>
          <p:nvPr/>
        </p:nvSpPr>
        <p:spPr>
          <a:xfrm rot="895634">
            <a:off x="3220032" y="5681278"/>
            <a:ext cx="975744" cy="26265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円/楕円 15"/>
          <p:cNvSpPr/>
          <p:nvPr/>
        </p:nvSpPr>
        <p:spPr>
          <a:xfrm rot="1911187">
            <a:off x="4443772" y="2783813"/>
            <a:ext cx="1280980" cy="28803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円/楕円 16"/>
          <p:cNvSpPr/>
          <p:nvPr/>
        </p:nvSpPr>
        <p:spPr>
          <a:xfrm rot="7120286">
            <a:off x="5043487" y="3924264"/>
            <a:ext cx="1280980" cy="28803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円/楕円 17"/>
          <p:cNvSpPr/>
          <p:nvPr/>
        </p:nvSpPr>
        <p:spPr>
          <a:xfrm rot="6075844">
            <a:off x="2280926" y="4260343"/>
            <a:ext cx="1999412" cy="352871"/>
          </a:xfrm>
          <a:prstGeom prst="ellipse">
            <a:avLst/>
          </a:prstGeom>
          <a:solidFill>
            <a:srgbClr val="C00000"/>
          </a:solidFill>
          <a:ln>
            <a:noFill/>
          </a:ln>
          <a:effectLst>
            <a:reflection endPos="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角丸四角形 4"/>
          <p:cNvSpPr/>
          <p:nvPr/>
        </p:nvSpPr>
        <p:spPr>
          <a:xfrm>
            <a:off x="5885340" y="1538305"/>
            <a:ext cx="2952328" cy="172333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kumimoji="1" lang="ja-JP" altLang="en-US" dirty="0" smtClean="0"/>
              <a:t>送迎車が停まるスポット</a:t>
            </a:r>
            <a:endParaRPr kumimoji="1" lang="ja-JP" altLang="en-US" dirty="0"/>
          </a:p>
        </p:txBody>
      </p:sp>
      <p:sp>
        <p:nvSpPr>
          <p:cNvPr id="20" name="フリーフォーム 19"/>
          <p:cNvSpPr/>
          <p:nvPr/>
        </p:nvSpPr>
        <p:spPr>
          <a:xfrm>
            <a:off x="3576918" y="4921624"/>
            <a:ext cx="941294" cy="484094"/>
          </a:xfrm>
          <a:custGeom>
            <a:avLst/>
            <a:gdLst>
              <a:gd name="connsiteX0" fmla="*/ 44823 w 941294"/>
              <a:gd name="connsiteY0" fmla="*/ 0 h 484094"/>
              <a:gd name="connsiteX1" fmla="*/ 0 w 941294"/>
              <a:gd name="connsiteY1" fmla="*/ 295835 h 484094"/>
              <a:gd name="connsiteX2" fmla="*/ 744070 w 941294"/>
              <a:gd name="connsiteY2" fmla="*/ 484094 h 484094"/>
              <a:gd name="connsiteX3" fmla="*/ 941294 w 941294"/>
              <a:gd name="connsiteY3" fmla="*/ 268941 h 484094"/>
              <a:gd name="connsiteX4" fmla="*/ 44823 w 941294"/>
              <a:gd name="connsiteY4" fmla="*/ 0 h 4840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1294" h="484094">
                <a:moveTo>
                  <a:pt x="44823" y="0"/>
                </a:moveTo>
                <a:lnTo>
                  <a:pt x="0" y="295835"/>
                </a:lnTo>
                <a:lnTo>
                  <a:pt x="744070" y="484094"/>
                </a:lnTo>
                <a:lnTo>
                  <a:pt x="941294" y="268941"/>
                </a:lnTo>
                <a:lnTo>
                  <a:pt x="44823" y="0"/>
                </a:lnTo>
                <a:close/>
              </a:path>
            </a:pathLst>
          </a:custGeom>
          <a:solidFill>
            <a:srgbClr val="ABC674"/>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p>
        </p:txBody>
      </p:sp>
      <p:sp>
        <p:nvSpPr>
          <p:cNvPr id="21" name="フリーフォーム 20"/>
          <p:cNvSpPr/>
          <p:nvPr/>
        </p:nvSpPr>
        <p:spPr>
          <a:xfrm>
            <a:off x="3962400" y="2949388"/>
            <a:ext cx="1326776" cy="1183341"/>
          </a:xfrm>
          <a:custGeom>
            <a:avLst/>
            <a:gdLst>
              <a:gd name="connsiteX0" fmla="*/ 1111624 w 1326776"/>
              <a:gd name="connsiteY0" fmla="*/ 1183341 h 1183341"/>
              <a:gd name="connsiteX1" fmla="*/ 0 w 1326776"/>
              <a:gd name="connsiteY1" fmla="*/ 448236 h 1183341"/>
              <a:gd name="connsiteX2" fmla="*/ 134471 w 1326776"/>
              <a:gd name="connsiteY2" fmla="*/ 0 h 1183341"/>
              <a:gd name="connsiteX3" fmla="*/ 1326776 w 1326776"/>
              <a:gd name="connsiteY3" fmla="*/ 797859 h 1183341"/>
              <a:gd name="connsiteX4" fmla="*/ 1111624 w 1326776"/>
              <a:gd name="connsiteY4" fmla="*/ 1183341 h 1183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6776" h="1183341">
                <a:moveTo>
                  <a:pt x="1111624" y="1183341"/>
                </a:moveTo>
                <a:lnTo>
                  <a:pt x="0" y="448236"/>
                </a:lnTo>
                <a:lnTo>
                  <a:pt x="134471" y="0"/>
                </a:lnTo>
                <a:lnTo>
                  <a:pt x="1326776" y="797859"/>
                </a:lnTo>
                <a:lnTo>
                  <a:pt x="1111624" y="1183341"/>
                </a:lnTo>
                <a:close/>
              </a:path>
            </a:pathLst>
          </a:custGeom>
          <a:solidFill>
            <a:srgbClr val="ABC674"/>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p>
        </p:txBody>
      </p:sp>
      <p:sp>
        <p:nvSpPr>
          <p:cNvPr id="22" name="タイトル 2"/>
          <p:cNvSpPr txBox="1">
            <a:spLocks/>
          </p:cNvSpPr>
          <p:nvPr/>
        </p:nvSpPr>
        <p:spPr>
          <a:xfrm>
            <a:off x="3635896" y="-99392"/>
            <a:ext cx="5184576"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dirty="0" smtClean="0"/>
              <a:t>西口ロータリー整備</a:t>
            </a:r>
            <a:endParaRPr lang="ja-JP" altLang="en-US" dirty="0"/>
          </a:p>
        </p:txBody>
      </p:sp>
      <p:sp>
        <p:nvSpPr>
          <p:cNvPr id="23" name="角丸四角形 22"/>
          <p:cNvSpPr/>
          <p:nvPr/>
        </p:nvSpPr>
        <p:spPr>
          <a:xfrm>
            <a:off x="179512" y="116632"/>
            <a:ext cx="3312368" cy="720080"/>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dirty="0"/>
              <a:t>荒川沖</a:t>
            </a:r>
            <a:endParaRPr kumimoji="1" lang="ja-JP" altLang="en-US" dirty="0"/>
          </a:p>
        </p:txBody>
      </p:sp>
      <p:sp>
        <p:nvSpPr>
          <p:cNvPr id="19" name="テキスト ボックス 18"/>
          <p:cNvSpPr txBox="1"/>
          <p:nvPr/>
        </p:nvSpPr>
        <p:spPr>
          <a:xfrm>
            <a:off x="201536" y="887964"/>
            <a:ext cx="1143839" cy="523220"/>
          </a:xfrm>
          <a:prstGeom prst="rect">
            <a:avLst/>
          </a:prstGeom>
          <a:noFill/>
        </p:spPr>
        <p:txBody>
          <a:bodyPr wrap="none" rtlCol="0">
            <a:spAutoFit/>
          </a:bodyPr>
          <a:lstStyle/>
          <a:p>
            <a:r>
              <a:rPr kumimoji="1" lang="en-US" altLang="ja-JP" sz="2800" dirty="0" smtClean="0"/>
              <a:t>Before</a:t>
            </a:r>
            <a:endParaRPr kumimoji="1" lang="ja-JP" altLang="en-US" sz="2800" dirty="0"/>
          </a:p>
        </p:txBody>
      </p:sp>
      <p:sp>
        <p:nvSpPr>
          <p:cNvPr id="24" name="テキスト ボックス 23"/>
          <p:cNvSpPr txBox="1"/>
          <p:nvPr/>
        </p:nvSpPr>
        <p:spPr>
          <a:xfrm>
            <a:off x="202335" y="897711"/>
            <a:ext cx="921406" cy="523220"/>
          </a:xfrm>
          <a:prstGeom prst="rect">
            <a:avLst/>
          </a:prstGeom>
          <a:noFill/>
        </p:spPr>
        <p:txBody>
          <a:bodyPr wrap="none" rtlCol="0">
            <a:spAutoFit/>
          </a:bodyPr>
          <a:lstStyle/>
          <a:p>
            <a:r>
              <a:rPr kumimoji="1" lang="en-US" altLang="ja-JP" sz="2800" dirty="0" smtClean="0"/>
              <a:t>After</a:t>
            </a:r>
            <a:endParaRPr kumimoji="1" lang="ja-JP" altLang="en-US" sz="2800" dirty="0"/>
          </a:p>
        </p:txBody>
      </p:sp>
      <p:sp>
        <p:nvSpPr>
          <p:cNvPr id="2" name="スライド番号プレースホルダー 1"/>
          <p:cNvSpPr>
            <a:spLocks noGrp="1"/>
          </p:cNvSpPr>
          <p:nvPr>
            <p:ph type="sldNum" sz="quarter" idx="12"/>
          </p:nvPr>
        </p:nvSpPr>
        <p:spPr/>
        <p:txBody>
          <a:bodyPr/>
          <a:lstStyle/>
          <a:p>
            <a:fld id="{82F50B77-D61C-4CB8-9631-C68539A3EE92}" type="slidenum">
              <a:rPr kumimoji="1" lang="ja-JP" altLang="en-US" smtClean="0"/>
              <a:pPr/>
              <a:t>43</a:t>
            </a:fld>
            <a:endParaRPr kumimoji="1" lang="ja-JP" altLang="en-US"/>
          </a:p>
        </p:txBody>
      </p:sp>
    </p:spTree>
    <p:extLst>
      <p:ext uri="{BB962C8B-B14F-4D97-AF65-F5344CB8AC3E}">
        <p14:creationId xmlns:p14="http://schemas.microsoft.com/office/powerpoint/2010/main" val="29545115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18"/>
                                        </p:tgtEl>
                                      </p:cBhvr>
                                    </p:animEffect>
                                    <p:set>
                                      <p:cBhvr>
                                        <p:cTn id="32" dur="1" fill="hold">
                                          <p:stCondLst>
                                            <p:cond delay="499"/>
                                          </p:stCondLst>
                                        </p:cTn>
                                        <p:tgtEl>
                                          <p:spTgt spid="18"/>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6"/>
                                        </p:tgtEl>
                                      </p:cBhvr>
                                    </p:animEffect>
                                    <p:set>
                                      <p:cBhvr>
                                        <p:cTn id="35" dur="1" fill="hold">
                                          <p:stCondLst>
                                            <p:cond delay="499"/>
                                          </p:stCondLst>
                                        </p:cTn>
                                        <p:tgtEl>
                                          <p:spTgt spid="16"/>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3"/>
                                        </p:tgtEl>
                                      </p:cBhvr>
                                    </p:animEffect>
                                    <p:set>
                                      <p:cBhvr>
                                        <p:cTn id="38" dur="1" fill="hold">
                                          <p:stCondLst>
                                            <p:cond delay="499"/>
                                          </p:stCondLst>
                                        </p:cTn>
                                        <p:tgtEl>
                                          <p:spTgt spid="3"/>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5"/>
                                        </p:tgtEl>
                                      </p:cBhvr>
                                    </p:animEffect>
                                    <p:set>
                                      <p:cBhvr>
                                        <p:cTn id="41" dur="1" fill="hold">
                                          <p:stCondLst>
                                            <p:cond delay="499"/>
                                          </p:stCondLst>
                                        </p:cTn>
                                        <p:tgtEl>
                                          <p:spTgt spid="15"/>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7"/>
                                        </p:tgtEl>
                                      </p:cBhvr>
                                    </p:animEffect>
                                    <p:set>
                                      <p:cBhvr>
                                        <p:cTn id="44" dur="1" fill="hold">
                                          <p:stCondLst>
                                            <p:cond delay="499"/>
                                          </p:stCondLst>
                                        </p:cTn>
                                        <p:tgtEl>
                                          <p:spTgt spid="17"/>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5"/>
                                        </p:tgtEl>
                                      </p:cBhvr>
                                    </p:animEffect>
                                    <p:set>
                                      <p:cBhvr>
                                        <p:cTn id="47" dur="1" fill="hold">
                                          <p:stCondLst>
                                            <p:cond delay="499"/>
                                          </p:stCondLst>
                                        </p:cTn>
                                        <p:tgtEl>
                                          <p:spTgt spid="5"/>
                                        </p:tgtEl>
                                        <p:attrNameLst>
                                          <p:attrName>style.visibility</p:attrName>
                                        </p:attrNameLst>
                                      </p:cBhvr>
                                      <p:to>
                                        <p:strVal val="hidden"/>
                                      </p:to>
                                    </p:set>
                                  </p:childTnLst>
                                </p:cTn>
                              </p:par>
                              <p:par>
                                <p:cTn id="48" presetID="10" presetClass="exit" presetSubtype="0" fill="hold" grpId="0" nodeType="withEffect">
                                  <p:stCondLst>
                                    <p:cond delay="0"/>
                                  </p:stCondLst>
                                  <p:childTnLst>
                                    <p:animEffect transition="out" filter="fade">
                                      <p:cBhvr>
                                        <p:cTn id="49" dur="500"/>
                                        <p:tgtEl>
                                          <p:spTgt spid="19"/>
                                        </p:tgtEl>
                                      </p:cBhvr>
                                    </p:animEffect>
                                    <p:set>
                                      <p:cBhvr>
                                        <p:cTn id="50" dur="1" fill="hold">
                                          <p:stCondLst>
                                            <p:cond delay="499"/>
                                          </p:stCondLst>
                                        </p:cTn>
                                        <p:tgtEl>
                                          <p:spTgt spid="19"/>
                                        </p:tgtEl>
                                        <p:attrNameLst>
                                          <p:attrName>style.visibility</p:attrName>
                                        </p:attrNameLst>
                                      </p:cBhvr>
                                      <p:to>
                                        <p:strVal val="hidden"/>
                                      </p:to>
                                    </p:set>
                                  </p:childTnLst>
                                </p:cTn>
                              </p:par>
                              <p:par>
                                <p:cTn id="51" presetID="10" presetClass="entr" presetSubtype="0"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fade">
                                      <p:cBhvr>
                                        <p:cTn id="53" dur="500"/>
                                        <p:tgtEl>
                                          <p:spTgt spid="24"/>
                                        </p:tgtEl>
                                      </p:cBhvr>
                                    </p:animEffect>
                                  </p:childTnLst>
                                </p:cTn>
                              </p:par>
                            </p:childTnLst>
                          </p:cTn>
                        </p:par>
                        <p:par>
                          <p:cTn id="54" fill="hold">
                            <p:stCondLst>
                              <p:cond delay="500"/>
                            </p:stCondLst>
                            <p:childTnLst>
                              <p:par>
                                <p:cTn id="55" presetID="10" presetClass="entr" presetSubtype="0" fill="hold" grpId="0" nodeType="after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500"/>
                                        <p:tgtEl>
                                          <p:spTgt spid="9"/>
                                        </p:tgtEl>
                                      </p:cBhvr>
                                    </p:animEffect>
                                  </p:childTnLst>
                                </p:cTn>
                              </p:par>
                            </p:childTnLst>
                          </p:cTn>
                        </p:par>
                        <p:par>
                          <p:cTn id="58" fill="hold">
                            <p:stCondLst>
                              <p:cond delay="1000"/>
                            </p:stCondLst>
                            <p:childTnLst>
                              <p:par>
                                <p:cTn id="59" presetID="10" presetClass="entr" presetSubtype="0" fill="hold" nodeType="after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500"/>
                                        <p:tgtEl>
                                          <p:spTgt spid="11"/>
                                        </p:tgtEl>
                                      </p:cBhvr>
                                    </p:animEffect>
                                  </p:childTnLst>
                                </p:cTn>
                              </p:par>
                            </p:childTnLst>
                          </p:cTn>
                        </p:par>
                        <p:par>
                          <p:cTn id="62" fill="hold">
                            <p:stCondLst>
                              <p:cond delay="1500"/>
                            </p:stCondLst>
                            <p:childTnLst>
                              <p:par>
                                <p:cTn id="63" presetID="10" presetClass="entr" presetSubtype="0"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500"/>
                                        <p:tgtEl>
                                          <p:spTgt spid="20"/>
                                        </p:tgtEl>
                                      </p:cBhvr>
                                    </p:animEffect>
                                  </p:childTnLst>
                                </p:cTn>
                              </p:par>
                            </p:childTnLst>
                          </p:cTn>
                        </p:par>
                        <p:par>
                          <p:cTn id="66" fill="hold">
                            <p:stCondLst>
                              <p:cond delay="2000"/>
                            </p:stCondLst>
                            <p:childTnLst>
                              <p:par>
                                <p:cTn id="67" presetID="10" presetClass="entr" presetSubtype="0" fill="hold" nodeType="after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fade">
                                      <p:cBhvr>
                                        <p:cTn id="69" dur="500"/>
                                        <p:tgtEl>
                                          <p:spTgt spid="10"/>
                                        </p:tgtEl>
                                      </p:cBhvr>
                                    </p:animEffect>
                                  </p:childTnLst>
                                </p:cTn>
                              </p:par>
                            </p:childTnLst>
                          </p:cTn>
                        </p:par>
                        <p:par>
                          <p:cTn id="70" fill="hold">
                            <p:stCondLst>
                              <p:cond delay="2500"/>
                            </p:stCondLst>
                            <p:childTnLst>
                              <p:par>
                                <p:cTn id="71" presetID="10" presetClass="entr" presetSubtype="0"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fade">
                                      <p:cBhvr>
                                        <p:cTn id="7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 grpId="0" animBg="1"/>
      <p:bldP spid="3" grpId="1" animBg="1"/>
      <p:bldP spid="15" grpId="0" animBg="1"/>
      <p:bldP spid="15" grpId="1" animBg="1"/>
      <p:bldP spid="16" grpId="0" animBg="1"/>
      <p:bldP spid="16" grpId="1" animBg="1"/>
      <p:bldP spid="17" grpId="0" animBg="1"/>
      <p:bldP spid="17" grpId="1" animBg="1"/>
      <p:bldP spid="18" grpId="0" animBg="1"/>
      <p:bldP spid="18" grpId="1" animBg="1"/>
      <p:bldP spid="5" grpId="0" animBg="1"/>
      <p:bldP spid="5" grpId="1" animBg="1"/>
      <p:bldP spid="20" grpId="0" animBg="1"/>
      <p:bldP spid="21" grpId="0" animBg="1"/>
      <p:bldP spid="19" grpId="0"/>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duotone>
              <a:prstClr val="black"/>
              <a:schemeClr val="accent3">
                <a:tint val="45000"/>
                <a:satMod val="400000"/>
              </a:schemeClr>
            </a:duotone>
            <a:extLst>
              <a:ext uri="{BEBA8EAE-BF5A-486C-A8C5-ECC9F3942E4B}">
                <a14:imgProps xmlns:a14="http://schemas.microsoft.com/office/drawing/2010/main">
                  <a14:imgLayer r:embed="rId4">
                    <a14:imgEffect>
                      <a14:artisticPastelsSmooth/>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36512" y="908720"/>
            <a:ext cx="9252520" cy="864096"/>
          </a:xfrm>
          <a:prstGeom prst="rect">
            <a:avLst/>
          </a:prstGeom>
        </p:spPr>
      </p:pic>
      <p:sp>
        <p:nvSpPr>
          <p:cNvPr id="3" name="タイトル 2"/>
          <p:cNvSpPr>
            <a:spLocks noGrp="1"/>
          </p:cNvSpPr>
          <p:nvPr>
            <p:ph type="title"/>
          </p:nvPr>
        </p:nvSpPr>
        <p:spPr>
          <a:xfrm>
            <a:off x="86815" y="-99392"/>
            <a:ext cx="2915257" cy="1143000"/>
          </a:xfrm>
        </p:spPr>
        <p:txBody>
          <a:bodyPr>
            <a:noAutofit/>
          </a:bodyPr>
          <a:lstStyle/>
          <a:p>
            <a:r>
              <a:rPr lang="ja-JP" altLang="en-US" sz="6000" b="1" dirty="0">
                <a:ln w="9525">
                  <a:solidFill>
                    <a:schemeClr val="bg1"/>
                  </a:solidFill>
                  <a:prstDash val="solid"/>
                </a:ln>
                <a:effectLst>
                  <a:outerShdw blurRad="12700" dist="38100" dir="2700000" algn="tl" rotWithShape="0">
                    <a:schemeClr val="bg1">
                      <a:lumMod val="50000"/>
                    </a:schemeClr>
                  </a:outerShdw>
                </a:effectLst>
              </a:rPr>
              <a:t>新治</a:t>
            </a:r>
            <a:endParaRPr kumimoji="1" lang="ja-JP" altLang="en-US" sz="6000" b="1" dirty="0">
              <a:ln w="9525">
                <a:solidFill>
                  <a:schemeClr val="bg1"/>
                </a:solidFill>
                <a:prstDash val="solid"/>
              </a:ln>
              <a:effectLst>
                <a:outerShdw blurRad="12700" dist="38100" dir="2700000" algn="tl" rotWithShape="0">
                  <a:schemeClr val="bg1">
                    <a:lumMod val="50000"/>
                  </a:schemeClr>
                </a:outerShdw>
              </a:effectLst>
            </a:endParaRPr>
          </a:p>
        </p:txBody>
      </p:sp>
      <p:pic>
        <p:nvPicPr>
          <p:cNvPr id="4" name="コンテンツ プレースホルダー 9"/>
          <p:cNvPicPr>
            <a:picLocks noChangeAspect="1"/>
          </p:cNvPicPr>
          <p:nvPr/>
        </p:nvPicPr>
        <p:blipFill>
          <a:blip r:embed="rId5">
            <a:duotone>
              <a:schemeClr val="accent3">
                <a:shade val="45000"/>
                <a:satMod val="135000"/>
              </a:schemeClr>
              <a:prstClr val="white"/>
            </a:duotone>
            <a:extLst>
              <a:ext uri="{BEBA8EAE-BF5A-486C-A8C5-ECC9F3942E4B}">
                <a14:imgProps xmlns:a14="http://schemas.microsoft.com/office/drawing/2010/main">
                  <a14:imgLayer r:embed="rId6">
                    <a14:imgEffect>
                      <a14:sharpenSoften amount="50000"/>
                    </a14:imgEffect>
                    <a14:imgEffect>
                      <a14:saturation sat="0"/>
                    </a14:imgEffect>
                  </a14:imgLayer>
                </a14:imgProps>
              </a:ext>
            </a:extLst>
          </a:blip>
          <a:stretch>
            <a:fillRect/>
          </a:stretch>
        </p:blipFill>
        <p:spPr>
          <a:xfrm>
            <a:off x="3562553" y="1772816"/>
            <a:ext cx="7468528" cy="4804277"/>
          </a:xfrm>
          <a:prstGeom prst="rect">
            <a:avLst/>
          </a:prstGeom>
        </p:spPr>
      </p:pic>
      <p:sp>
        <p:nvSpPr>
          <p:cNvPr id="5" name="円/楕円 4"/>
          <p:cNvSpPr/>
          <p:nvPr/>
        </p:nvSpPr>
        <p:spPr>
          <a:xfrm>
            <a:off x="5256812" y="1988840"/>
            <a:ext cx="1891252" cy="1769763"/>
          </a:xfrm>
          <a:prstGeom prst="ellipse">
            <a:avLst/>
          </a:prstGeom>
          <a:solidFill>
            <a:srgbClr val="00B05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2400" dirty="0" smtClean="0"/>
          </a:p>
          <a:p>
            <a:pPr algn="ctr"/>
            <a:r>
              <a:rPr kumimoji="1" lang="ja-JP" altLang="en-US" sz="3200" dirty="0" smtClean="0"/>
              <a:t>新治</a:t>
            </a:r>
            <a:endParaRPr kumimoji="1" lang="en-US" altLang="ja-JP" sz="2400" dirty="0" smtClean="0"/>
          </a:p>
          <a:p>
            <a:pPr algn="ctr"/>
            <a:endParaRPr kumimoji="1" lang="ja-JP" altLang="en-US" sz="2400" dirty="0"/>
          </a:p>
        </p:txBody>
      </p:sp>
      <p:sp>
        <p:nvSpPr>
          <p:cNvPr id="9" name="テキスト ボックス 8"/>
          <p:cNvSpPr txBox="1"/>
          <p:nvPr/>
        </p:nvSpPr>
        <p:spPr>
          <a:xfrm>
            <a:off x="107504" y="980728"/>
            <a:ext cx="7920880" cy="707886"/>
          </a:xfrm>
          <a:prstGeom prst="rect">
            <a:avLst/>
          </a:prstGeom>
          <a:noFill/>
        </p:spPr>
        <p:txBody>
          <a:bodyPr wrap="square" rtlCol="0">
            <a:spAutoFit/>
          </a:bodyPr>
          <a:lstStyle/>
          <a:p>
            <a:r>
              <a:rPr lang="ja-JP" altLang="en-US" sz="4000" dirty="0" smtClean="0">
                <a:solidFill>
                  <a:schemeClr val="accent3">
                    <a:lumMod val="75000"/>
                  </a:schemeClr>
                </a:solidFill>
                <a:latin typeface="+mn-ea"/>
              </a:rPr>
              <a:t>～美しい緑と資源を活用した地区～</a:t>
            </a:r>
            <a:endParaRPr kumimoji="1" lang="en-US" altLang="ja-JP" sz="4000" dirty="0" smtClean="0">
              <a:solidFill>
                <a:schemeClr val="accent3">
                  <a:lumMod val="75000"/>
                </a:schemeClr>
              </a:solidFill>
              <a:latin typeface="+mn-ea"/>
            </a:endParaRPr>
          </a:p>
        </p:txBody>
      </p:sp>
      <p:grpSp>
        <p:nvGrpSpPr>
          <p:cNvPr id="19" name="グループ化 18"/>
          <p:cNvGrpSpPr/>
          <p:nvPr/>
        </p:nvGrpSpPr>
        <p:grpSpPr>
          <a:xfrm>
            <a:off x="3635896" y="4862767"/>
            <a:ext cx="1589138" cy="942497"/>
            <a:chOff x="7793474" y="4687858"/>
            <a:chExt cx="2408032" cy="1096874"/>
          </a:xfrm>
        </p:grpSpPr>
        <p:sp>
          <p:nvSpPr>
            <p:cNvPr id="20" name="円形吹き出し 19"/>
            <p:cNvSpPr/>
            <p:nvPr/>
          </p:nvSpPr>
          <p:spPr>
            <a:xfrm>
              <a:off x="7793474" y="4687858"/>
              <a:ext cx="2304256" cy="1096874"/>
            </a:xfrm>
            <a:prstGeom prst="wedgeEllipseCallout">
              <a:avLst>
                <a:gd name="adj1" fmla="val -36774"/>
                <a:gd name="adj2" fmla="val 58875"/>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dirty="0"/>
            </a:p>
          </p:txBody>
        </p:sp>
        <p:sp>
          <p:nvSpPr>
            <p:cNvPr id="21" name="テキスト ボックス 20"/>
            <p:cNvSpPr txBox="1"/>
            <p:nvPr/>
          </p:nvSpPr>
          <p:spPr>
            <a:xfrm>
              <a:off x="7999181" y="5023068"/>
              <a:ext cx="2202325" cy="532213"/>
            </a:xfrm>
            <a:prstGeom prst="rect">
              <a:avLst/>
            </a:prstGeom>
            <a:noFill/>
          </p:spPr>
          <p:txBody>
            <a:bodyPr wrap="square" rtlCol="0">
              <a:spAutoFit/>
            </a:bodyPr>
            <a:lstStyle/>
            <a:p>
              <a:r>
                <a:rPr kumimoji="1" lang="ja-JP" altLang="en-US" sz="2000" dirty="0" smtClean="0"/>
                <a:t>誇り・愛着</a:t>
              </a:r>
              <a:endParaRPr kumimoji="1" lang="ja-JP" altLang="en-US" sz="1400" dirty="0"/>
            </a:p>
          </p:txBody>
        </p:sp>
      </p:grpSp>
      <p:grpSp>
        <p:nvGrpSpPr>
          <p:cNvPr id="31" name="グループ化 30"/>
          <p:cNvGrpSpPr/>
          <p:nvPr/>
        </p:nvGrpSpPr>
        <p:grpSpPr>
          <a:xfrm>
            <a:off x="1197614" y="5932064"/>
            <a:ext cx="3230370" cy="859093"/>
            <a:chOff x="2267744" y="5373216"/>
            <a:chExt cx="4824536" cy="1261981"/>
          </a:xfrm>
        </p:grpSpPr>
        <p:pic>
          <p:nvPicPr>
            <p:cNvPr id="32" name="図 3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038316" y="5373216"/>
              <a:ext cx="821716" cy="1258217"/>
            </a:xfrm>
            <a:prstGeom prst="rect">
              <a:avLst/>
            </a:prstGeom>
          </p:spPr>
        </p:pic>
        <p:pic>
          <p:nvPicPr>
            <p:cNvPr id="33" name="図 32"/>
            <p:cNvPicPr>
              <a:picLocks noChangeAspect="1"/>
            </p:cNvPicPr>
            <p:nvPr/>
          </p:nvPicPr>
          <p:blipFill>
            <a:blip r:embed="rId8"/>
            <a:stretch>
              <a:fillRect/>
            </a:stretch>
          </p:blipFill>
          <p:spPr>
            <a:xfrm>
              <a:off x="6031484" y="5373216"/>
              <a:ext cx="1060796" cy="1261981"/>
            </a:xfrm>
            <a:prstGeom prst="rect">
              <a:avLst/>
            </a:prstGeom>
          </p:spPr>
        </p:pic>
        <p:pic>
          <p:nvPicPr>
            <p:cNvPr id="34" name="図 3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924239" y="5445224"/>
              <a:ext cx="1159929" cy="1172452"/>
            </a:xfrm>
            <a:prstGeom prst="rect">
              <a:avLst/>
            </a:prstGeom>
          </p:spPr>
        </p:pic>
        <p:pic>
          <p:nvPicPr>
            <p:cNvPr id="35" name="図 34"/>
            <p:cNvPicPr>
              <a:picLocks noChangeAspect="1"/>
            </p:cNvPicPr>
            <p:nvPr/>
          </p:nvPicPr>
          <p:blipFill>
            <a:blip r:embed="rId10"/>
            <a:stretch>
              <a:fillRect/>
            </a:stretch>
          </p:blipFill>
          <p:spPr>
            <a:xfrm>
              <a:off x="2267744" y="5445224"/>
              <a:ext cx="1640127" cy="1101399"/>
            </a:xfrm>
            <a:prstGeom prst="rect">
              <a:avLst/>
            </a:prstGeom>
          </p:spPr>
        </p:pic>
      </p:grpSp>
      <p:grpSp>
        <p:nvGrpSpPr>
          <p:cNvPr id="16" name="グループ化 15"/>
          <p:cNvGrpSpPr/>
          <p:nvPr/>
        </p:nvGrpSpPr>
        <p:grpSpPr>
          <a:xfrm>
            <a:off x="107504" y="4959114"/>
            <a:ext cx="1656184" cy="918158"/>
            <a:chOff x="827584" y="3592650"/>
            <a:chExt cx="2304256" cy="1338012"/>
          </a:xfrm>
        </p:grpSpPr>
        <p:sp>
          <p:nvSpPr>
            <p:cNvPr id="17" name="円形吹き出し 16"/>
            <p:cNvSpPr/>
            <p:nvPr/>
          </p:nvSpPr>
          <p:spPr>
            <a:xfrm>
              <a:off x="827584" y="3592650"/>
              <a:ext cx="2304256" cy="1338012"/>
            </a:xfrm>
            <a:prstGeom prst="wedgeEllipseCallout">
              <a:avLst>
                <a:gd name="adj1" fmla="val 24429"/>
                <a:gd name="adj2" fmla="val 58416"/>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dirty="0"/>
            </a:p>
          </p:txBody>
        </p:sp>
        <p:sp>
          <p:nvSpPr>
            <p:cNvPr id="18" name="テキスト ボックス 17"/>
            <p:cNvSpPr txBox="1"/>
            <p:nvPr/>
          </p:nvSpPr>
          <p:spPr>
            <a:xfrm>
              <a:off x="905571" y="3803456"/>
              <a:ext cx="2148281" cy="1031587"/>
            </a:xfrm>
            <a:prstGeom prst="rect">
              <a:avLst/>
            </a:prstGeom>
            <a:noFill/>
          </p:spPr>
          <p:txBody>
            <a:bodyPr wrap="square" rtlCol="0">
              <a:spAutoFit/>
            </a:bodyPr>
            <a:lstStyle/>
            <a:p>
              <a:pPr algn="ctr"/>
              <a:r>
                <a:rPr lang="ja-JP" altLang="en-US" sz="2000" dirty="0" smtClean="0"/>
                <a:t>にぎわい</a:t>
              </a:r>
              <a:endParaRPr lang="en-US" altLang="ja-JP" sz="2000" dirty="0" smtClean="0"/>
            </a:p>
            <a:p>
              <a:pPr algn="ctr"/>
              <a:r>
                <a:rPr lang="ja-JP" altLang="en-US" sz="2000" dirty="0" smtClean="0"/>
                <a:t>活気</a:t>
              </a:r>
              <a:endParaRPr kumimoji="1" lang="ja-JP" altLang="en-US" sz="1400" dirty="0"/>
            </a:p>
          </p:txBody>
        </p:sp>
      </p:grpSp>
      <p:grpSp>
        <p:nvGrpSpPr>
          <p:cNvPr id="22" name="グループ化 21"/>
          <p:cNvGrpSpPr/>
          <p:nvPr/>
        </p:nvGrpSpPr>
        <p:grpSpPr>
          <a:xfrm>
            <a:off x="1835696" y="4854433"/>
            <a:ext cx="1656184" cy="806815"/>
            <a:chOff x="4427984" y="3603157"/>
            <a:chExt cx="2304256" cy="1196194"/>
          </a:xfrm>
        </p:grpSpPr>
        <p:sp>
          <p:nvSpPr>
            <p:cNvPr id="23" name="円形吹き出し 22"/>
            <p:cNvSpPr/>
            <p:nvPr/>
          </p:nvSpPr>
          <p:spPr>
            <a:xfrm>
              <a:off x="4427984" y="3603157"/>
              <a:ext cx="2304256" cy="1196194"/>
            </a:xfrm>
            <a:prstGeom prst="wedgeEllipseCallout">
              <a:avLst>
                <a:gd name="adj1" fmla="val 1769"/>
                <a:gd name="adj2" fmla="val 72803"/>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dirty="0"/>
            </a:p>
          </p:txBody>
        </p:sp>
        <p:sp>
          <p:nvSpPr>
            <p:cNvPr id="24" name="テキスト ボックス 23"/>
            <p:cNvSpPr txBox="1"/>
            <p:nvPr/>
          </p:nvSpPr>
          <p:spPr>
            <a:xfrm>
              <a:off x="4931077" y="3928908"/>
              <a:ext cx="1491680" cy="553886"/>
            </a:xfrm>
            <a:prstGeom prst="rect">
              <a:avLst/>
            </a:prstGeom>
            <a:noFill/>
          </p:spPr>
          <p:txBody>
            <a:bodyPr wrap="square" rtlCol="0">
              <a:spAutoFit/>
            </a:bodyPr>
            <a:lstStyle/>
            <a:p>
              <a:r>
                <a:rPr kumimoji="1" lang="ja-JP" altLang="en-US" sz="2000" dirty="0" smtClean="0"/>
                <a:t>利便性</a:t>
              </a:r>
              <a:endParaRPr kumimoji="1" lang="ja-JP" altLang="en-US" sz="1400" dirty="0"/>
            </a:p>
          </p:txBody>
        </p:sp>
      </p:grpSp>
      <p:grpSp>
        <p:nvGrpSpPr>
          <p:cNvPr id="25" name="グループ化 24"/>
          <p:cNvGrpSpPr/>
          <p:nvPr/>
        </p:nvGrpSpPr>
        <p:grpSpPr>
          <a:xfrm>
            <a:off x="395536" y="1840070"/>
            <a:ext cx="3456383" cy="1372906"/>
            <a:chOff x="179512" y="1088187"/>
            <a:chExt cx="3456383" cy="1372906"/>
          </a:xfrm>
        </p:grpSpPr>
        <p:grpSp>
          <p:nvGrpSpPr>
            <p:cNvPr id="26" name="グループ化 25"/>
            <p:cNvGrpSpPr/>
            <p:nvPr/>
          </p:nvGrpSpPr>
          <p:grpSpPr>
            <a:xfrm>
              <a:off x="179512" y="1088187"/>
              <a:ext cx="2520280" cy="1372906"/>
              <a:chOff x="179512" y="1088187"/>
              <a:chExt cx="2520280" cy="1372906"/>
            </a:xfrm>
          </p:grpSpPr>
          <p:sp>
            <p:nvSpPr>
              <p:cNvPr id="28" name="正方形/長方形 27"/>
              <p:cNvSpPr/>
              <p:nvPr/>
            </p:nvSpPr>
            <p:spPr>
              <a:xfrm>
                <a:off x="247607" y="1119016"/>
                <a:ext cx="2450574" cy="13420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2400" dirty="0" smtClean="0">
                    <a:solidFill>
                      <a:srgbClr val="3B4A1E"/>
                    </a:solidFill>
                  </a:rPr>
                  <a:t>[ </a:t>
                </a:r>
                <a:r>
                  <a:rPr kumimoji="1" lang="ja-JP" altLang="en-US" sz="2400" dirty="0" smtClean="0">
                    <a:solidFill>
                      <a:srgbClr val="3B4A1E"/>
                    </a:solidFill>
                  </a:rPr>
                  <a:t>背景 </a:t>
                </a:r>
                <a:r>
                  <a:rPr lang="en-US" altLang="ja-JP" sz="2400" dirty="0" smtClean="0">
                    <a:solidFill>
                      <a:srgbClr val="3B4A1E"/>
                    </a:solidFill>
                  </a:rPr>
                  <a:t>]</a:t>
                </a:r>
              </a:p>
              <a:p>
                <a:pPr marL="285750" indent="-285750">
                  <a:buFont typeface="Arial" panose="020B0604020202020204" pitchFamily="34" charset="0"/>
                  <a:buChar char="•"/>
                </a:pPr>
                <a:r>
                  <a:rPr lang="ja-JP" altLang="en-US" sz="2400" dirty="0">
                    <a:solidFill>
                      <a:srgbClr val="3B4A1E"/>
                    </a:solidFill>
                  </a:rPr>
                  <a:t>農業</a:t>
                </a:r>
                <a:r>
                  <a:rPr lang="ja-JP" altLang="en-US" sz="2400" dirty="0" smtClean="0">
                    <a:solidFill>
                      <a:srgbClr val="3B4A1E"/>
                    </a:solidFill>
                  </a:rPr>
                  <a:t>が盛ん</a:t>
                </a:r>
                <a:endParaRPr kumimoji="1" lang="en-US" altLang="ja-JP" sz="2400" dirty="0" smtClean="0">
                  <a:solidFill>
                    <a:srgbClr val="3B4A1E"/>
                  </a:solidFill>
                </a:endParaRPr>
              </a:p>
              <a:p>
                <a:pPr marL="285750" indent="-285750">
                  <a:buFont typeface="Arial" panose="020B0604020202020204" pitchFamily="34" charset="0"/>
                  <a:buChar char="•"/>
                </a:pPr>
                <a:r>
                  <a:rPr kumimoji="1" lang="ja-JP" altLang="en-US" sz="2400" dirty="0" smtClean="0">
                    <a:solidFill>
                      <a:srgbClr val="3B4A1E"/>
                    </a:solidFill>
                  </a:rPr>
                  <a:t>高齢者が多い</a:t>
                </a:r>
                <a:endParaRPr kumimoji="1" lang="ja-JP" altLang="en-US" sz="2400" dirty="0">
                  <a:solidFill>
                    <a:srgbClr val="3B4A1E"/>
                  </a:solidFill>
                </a:endParaRPr>
              </a:p>
            </p:txBody>
          </p:sp>
          <p:sp>
            <p:nvSpPr>
              <p:cNvPr id="29" name="角丸四角形 28"/>
              <p:cNvSpPr/>
              <p:nvPr/>
            </p:nvSpPr>
            <p:spPr>
              <a:xfrm>
                <a:off x="179512" y="1088187"/>
                <a:ext cx="2520280" cy="1372906"/>
              </a:xfrm>
              <a:prstGeom prst="roundRect">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7" name="曲折矢印 26"/>
            <p:cNvSpPr/>
            <p:nvPr/>
          </p:nvSpPr>
          <p:spPr>
            <a:xfrm rot="5400000">
              <a:off x="2835548" y="1633825"/>
              <a:ext cx="805372" cy="795323"/>
            </a:xfrm>
            <a:prstGeom prst="bentArrow">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sp>
        <p:nvSpPr>
          <p:cNvPr id="30" name="対角する 2 つの角を丸めた四角形 29"/>
          <p:cNvSpPr/>
          <p:nvPr/>
        </p:nvSpPr>
        <p:spPr>
          <a:xfrm>
            <a:off x="395536" y="3356992"/>
            <a:ext cx="4032448" cy="1359818"/>
          </a:xfrm>
          <a:prstGeom prst="round2DiagRect">
            <a:avLst/>
          </a:prstGeom>
          <a:solidFill>
            <a:srgbClr val="FFFFCC"/>
          </a:solidFill>
          <a:ln w="28575">
            <a:solidFill>
              <a:schemeClr val="accent6">
                <a:lumMod val="50000"/>
              </a:schemeClr>
            </a:solidFill>
            <a:prstDash val="lgDash"/>
          </a:ln>
        </p:spPr>
        <p:style>
          <a:lnRef idx="2">
            <a:schemeClr val="accent3"/>
          </a:lnRef>
          <a:fillRef idx="1">
            <a:schemeClr val="lt1"/>
          </a:fillRef>
          <a:effectRef idx="0">
            <a:schemeClr val="accent3"/>
          </a:effectRef>
          <a:fontRef idx="minor">
            <a:schemeClr val="dk1"/>
          </a:fontRef>
        </p:style>
        <p:txBody>
          <a:bodyPr rtlCol="0" anchor="ctr"/>
          <a:lstStyle/>
          <a:p>
            <a:r>
              <a:rPr lang="en-US" altLang="ja-JP" sz="2400" dirty="0" smtClean="0">
                <a:solidFill>
                  <a:schemeClr val="tx1"/>
                </a:solidFill>
              </a:rPr>
              <a:t>[ </a:t>
            </a:r>
            <a:r>
              <a:rPr kumimoji="1" lang="ja-JP" altLang="en-US" sz="2400" dirty="0" smtClean="0">
                <a:solidFill>
                  <a:schemeClr val="tx1"/>
                </a:solidFill>
              </a:rPr>
              <a:t>提案 </a:t>
            </a:r>
            <a:r>
              <a:rPr kumimoji="1" lang="en-US" altLang="ja-JP" sz="2400" dirty="0" smtClean="0">
                <a:solidFill>
                  <a:schemeClr val="tx1"/>
                </a:solidFill>
              </a:rPr>
              <a:t>]</a:t>
            </a:r>
          </a:p>
          <a:p>
            <a:pPr marL="285750" indent="-285750">
              <a:buFont typeface="Arial" panose="020B0604020202020204" pitchFamily="34" charset="0"/>
              <a:buChar char="•"/>
            </a:pPr>
            <a:r>
              <a:rPr kumimoji="1" lang="ja-JP" altLang="en-US" sz="2800" dirty="0" smtClean="0">
                <a:solidFill>
                  <a:srgbClr val="FF0000"/>
                </a:solidFill>
              </a:rPr>
              <a:t>農業応援プロジェクト</a:t>
            </a:r>
            <a:endParaRPr kumimoji="1" lang="en-US" altLang="ja-JP" sz="2800" dirty="0" smtClean="0">
              <a:solidFill>
                <a:srgbClr val="FF0000"/>
              </a:solidFill>
            </a:endParaRPr>
          </a:p>
          <a:p>
            <a:pPr marL="285750" indent="-285750">
              <a:buFont typeface="Arial" panose="020B0604020202020204" pitchFamily="34" charset="0"/>
              <a:buChar char="•"/>
            </a:pPr>
            <a:r>
              <a:rPr kumimoji="1" lang="ja-JP" altLang="en-US" sz="2800" dirty="0" smtClean="0">
                <a:solidFill>
                  <a:srgbClr val="FF0000"/>
                </a:solidFill>
              </a:rPr>
              <a:t>ハリーちゃんバス</a:t>
            </a:r>
            <a:endParaRPr kumimoji="1" lang="ja-JP" altLang="en-US" sz="2800" dirty="0">
              <a:solidFill>
                <a:srgbClr val="FF0000"/>
              </a:solidFill>
            </a:endParaRPr>
          </a:p>
        </p:txBody>
      </p:sp>
      <p:sp>
        <p:nvSpPr>
          <p:cNvPr id="6" name="スライド番号プレースホルダー 5"/>
          <p:cNvSpPr>
            <a:spLocks noGrp="1"/>
          </p:cNvSpPr>
          <p:nvPr>
            <p:ph type="sldNum" sz="quarter" idx="12"/>
          </p:nvPr>
        </p:nvSpPr>
        <p:spPr/>
        <p:txBody>
          <a:bodyPr/>
          <a:lstStyle/>
          <a:p>
            <a:fld id="{82F50B77-D61C-4CB8-9631-C68539A3EE92}" type="slidenum">
              <a:rPr kumimoji="1" lang="ja-JP" altLang="en-US" smtClean="0"/>
              <a:pPr/>
              <a:t>5</a:t>
            </a:fld>
            <a:endParaRPr kumimoji="1" lang="ja-JP" altLang="en-US"/>
          </a:p>
        </p:txBody>
      </p:sp>
    </p:spTree>
    <p:extLst>
      <p:ext uri="{BB962C8B-B14F-4D97-AF65-F5344CB8AC3E}">
        <p14:creationId xmlns:p14="http://schemas.microsoft.com/office/powerpoint/2010/main" val="13784309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グループ化 22"/>
          <p:cNvGrpSpPr/>
          <p:nvPr/>
        </p:nvGrpSpPr>
        <p:grpSpPr>
          <a:xfrm>
            <a:off x="593912" y="3284984"/>
            <a:ext cx="8021700" cy="2376264"/>
            <a:chOff x="593912" y="3284984"/>
            <a:chExt cx="8021700" cy="2376264"/>
          </a:xfrm>
        </p:grpSpPr>
        <p:grpSp>
          <p:nvGrpSpPr>
            <p:cNvPr id="33" name="グループ化 32"/>
            <p:cNvGrpSpPr/>
            <p:nvPr/>
          </p:nvGrpSpPr>
          <p:grpSpPr>
            <a:xfrm>
              <a:off x="593912" y="3284984"/>
              <a:ext cx="7799871" cy="2376264"/>
              <a:chOff x="593912" y="3284984"/>
              <a:chExt cx="7799871" cy="2376264"/>
            </a:xfrm>
          </p:grpSpPr>
          <p:grpSp>
            <p:nvGrpSpPr>
              <p:cNvPr id="9" name="グループ化 8"/>
              <p:cNvGrpSpPr/>
              <p:nvPr/>
            </p:nvGrpSpPr>
            <p:grpSpPr>
              <a:xfrm>
                <a:off x="593912" y="3284984"/>
                <a:ext cx="7799871" cy="2376264"/>
                <a:chOff x="593912" y="4397042"/>
                <a:chExt cx="7799871" cy="2376264"/>
              </a:xfrm>
            </p:grpSpPr>
            <p:grpSp>
              <p:nvGrpSpPr>
                <p:cNvPr id="11" name="グループ化 10"/>
                <p:cNvGrpSpPr/>
                <p:nvPr/>
              </p:nvGrpSpPr>
              <p:grpSpPr>
                <a:xfrm>
                  <a:off x="652550" y="5085184"/>
                  <a:ext cx="7741233" cy="1688122"/>
                  <a:chOff x="652550" y="5085184"/>
                  <a:chExt cx="7741233" cy="1688122"/>
                </a:xfrm>
              </p:grpSpPr>
              <p:pic>
                <p:nvPicPr>
                  <p:cNvPr id="102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2550" y="5085184"/>
                    <a:ext cx="1039130" cy="10391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91680" y="5318727"/>
                    <a:ext cx="702561" cy="7025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テキスト ボックス 6"/>
                  <p:cNvSpPr txBox="1"/>
                  <p:nvPr/>
                </p:nvSpPr>
                <p:spPr>
                  <a:xfrm>
                    <a:off x="1016918" y="6125234"/>
                    <a:ext cx="1368152" cy="646331"/>
                  </a:xfrm>
                  <a:prstGeom prst="rect">
                    <a:avLst/>
                  </a:prstGeom>
                  <a:noFill/>
                </p:spPr>
                <p:txBody>
                  <a:bodyPr wrap="square" rtlCol="0">
                    <a:spAutoFit/>
                  </a:bodyPr>
                  <a:lstStyle/>
                  <a:p>
                    <a:r>
                      <a:rPr kumimoji="1" lang="ja-JP" altLang="en-US" b="1" dirty="0" smtClean="0"/>
                      <a:t>第１次産業</a:t>
                    </a:r>
                    <a:endParaRPr kumimoji="1" lang="en-US" altLang="ja-JP" b="1" dirty="0" smtClean="0"/>
                  </a:p>
                  <a:p>
                    <a:r>
                      <a:rPr lang="ja-JP" altLang="en-US" b="1" dirty="0" smtClean="0"/>
                      <a:t>新治</a:t>
                    </a:r>
                    <a:r>
                      <a:rPr lang="ja-JP" altLang="en-US" b="1" dirty="0"/>
                      <a:t>地区</a:t>
                    </a:r>
                    <a:endParaRPr kumimoji="1" lang="ja-JP" altLang="en-US" b="1" dirty="0"/>
                  </a:p>
                </p:txBody>
              </p:sp>
              <p:pic>
                <p:nvPicPr>
                  <p:cNvPr id="1033" name="Picture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76428" y="5526524"/>
                    <a:ext cx="647700" cy="647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テキスト ボックス 15"/>
                  <p:cNvSpPr txBox="1"/>
                  <p:nvPr/>
                </p:nvSpPr>
                <p:spPr>
                  <a:xfrm>
                    <a:off x="3887924" y="6126975"/>
                    <a:ext cx="1368152" cy="646331"/>
                  </a:xfrm>
                  <a:prstGeom prst="rect">
                    <a:avLst/>
                  </a:prstGeom>
                  <a:noFill/>
                </p:spPr>
                <p:txBody>
                  <a:bodyPr wrap="square" rtlCol="0">
                    <a:spAutoFit/>
                  </a:bodyPr>
                  <a:lstStyle/>
                  <a:p>
                    <a:r>
                      <a:rPr kumimoji="1" lang="ja-JP" altLang="en-US" b="1" dirty="0" smtClean="0"/>
                      <a:t>第２次産業</a:t>
                    </a:r>
                    <a:endParaRPr kumimoji="1" lang="en-US" altLang="ja-JP" b="1" dirty="0" smtClean="0"/>
                  </a:p>
                  <a:p>
                    <a:r>
                      <a:rPr lang="ja-JP" altLang="en-US" b="1" dirty="0"/>
                      <a:t>市内</a:t>
                    </a:r>
                    <a:r>
                      <a:rPr lang="ja-JP" altLang="en-US" b="1" dirty="0" smtClean="0"/>
                      <a:t>の</a:t>
                    </a:r>
                    <a:r>
                      <a:rPr lang="ja-JP" altLang="en-US" b="1" dirty="0"/>
                      <a:t>工場</a:t>
                    </a:r>
                    <a:endParaRPr kumimoji="1" lang="ja-JP" altLang="en-US" b="1" dirty="0"/>
                  </a:p>
                </p:txBody>
              </p:sp>
              <p:sp>
                <p:nvSpPr>
                  <p:cNvPr id="17" name="右矢印 16"/>
                  <p:cNvSpPr/>
                  <p:nvPr/>
                </p:nvSpPr>
                <p:spPr>
                  <a:xfrm>
                    <a:off x="5796136" y="5238492"/>
                    <a:ext cx="864096" cy="576064"/>
                  </a:xfrm>
                  <a:prstGeom prst="rightArrow">
                    <a:avLst/>
                  </a:prstGeom>
                  <a:no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p:cNvSpPr txBox="1"/>
                  <p:nvPr/>
                </p:nvSpPr>
                <p:spPr>
                  <a:xfrm>
                    <a:off x="7025631" y="6126975"/>
                    <a:ext cx="1368152" cy="646331"/>
                  </a:xfrm>
                  <a:prstGeom prst="rect">
                    <a:avLst/>
                  </a:prstGeom>
                  <a:noFill/>
                </p:spPr>
                <p:txBody>
                  <a:bodyPr wrap="square" rtlCol="0">
                    <a:spAutoFit/>
                  </a:bodyPr>
                  <a:lstStyle/>
                  <a:p>
                    <a:r>
                      <a:rPr kumimoji="1" lang="ja-JP" altLang="en-US" b="1" dirty="0" smtClean="0"/>
                      <a:t>第３次産業</a:t>
                    </a:r>
                    <a:endParaRPr kumimoji="1" lang="en-US" altLang="ja-JP" b="1" dirty="0" smtClean="0"/>
                  </a:p>
                  <a:p>
                    <a:r>
                      <a:rPr lang="ja-JP" altLang="en-US" b="1" dirty="0" smtClean="0"/>
                      <a:t>中心</a:t>
                    </a:r>
                    <a:r>
                      <a:rPr lang="ja-JP" altLang="en-US" b="1" dirty="0"/>
                      <a:t>市街地</a:t>
                    </a:r>
                    <a:endParaRPr kumimoji="1" lang="ja-JP" altLang="en-US" b="1" dirty="0"/>
                  </a:p>
                </p:txBody>
              </p:sp>
              <p:sp>
                <p:nvSpPr>
                  <p:cNvPr id="6" name="右矢印 5"/>
                  <p:cNvSpPr/>
                  <p:nvPr/>
                </p:nvSpPr>
                <p:spPr>
                  <a:xfrm>
                    <a:off x="2627784" y="5238492"/>
                    <a:ext cx="864096" cy="576064"/>
                  </a:xfrm>
                  <a:prstGeom prst="rightArrow">
                    <a:avLst/>
                  </a:prstGeom>
                  <a:no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5" name="テキスト ボックス 24"/>
                <p:cNvSpPr txBox="1"/>
                <p:nvPr/>
              </p:nvSpPr>
              <p:spPr>
                <a:xfrm>
                  <a:off x="593912" y="4397042"/>
                  <a:ext cx="1800329" cy="400110"/>
                </a:xfrm>
                <a:prstGeom prst="rect">
                  <a:avLst/>
                </a:prstGeom>
                <a:noFill/>
              </p:spPr>
              <p:txBody>
                <a:bodyPr wrap="square" rtlCol="0">
                  <a:spAutoFit/>
                </a:bodyPr>
                <a:lstStyle/>
                <a:p>
                  <a:r>
                    <a:rPr kumimoji="1" lang="ja-JP" altLang="en-US" sz="2000" b="1" dirty="0" smtClean="0"/>
                    <a:t>［</a:t>
                  </a:r>
                  <a:r>
                    <a:rPr lang="ja-JP" altLang="en-US" sz="2000" b="1" dirty="0"/>
                    <a:t>産業</a:t>
                  </a:r>
                  <a:r>
                    <a:rPr lang="ja-JP" altLang="en-US" sz="2000" b="1" dirty="0" smtClean="0"/>
                    <a:t>の流れ</a:t>
                  </a:r>
                  <a:r>
                    <a:rPr kumimoji="1" lang="ja-JP" altLang="en-US" sz="2000" b="1" dirty="0" smtClean="0"/>
                    <a:t>］</a:t>
                  </a:r>
                  <a:endParaRPr kumimoji="1" lang="ja-JP" altLang="en-US" sz="2000" b="1" dirty="0"/>
                </a:p>
              </p:txBody>
            </p:sp>
          </p:grpSp>
          <p:pic>
            <p:nvPicPr>
              <p:cNvPr id="31" name="図 3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32827" y="3844532"/>
                <a:ext cx="1171221" cy="1171221"/>
              </a:xfrm>
              <a:prstGeom prst="rect">
                <a:avLst/>
              </a:prstGeom>
            </p:spPr>
          </p:pic>
        </p:grpSp>
        <p:pic>
          <p:nvPicPr>
            <p:cNvPr id="48" name="Picture 10" descr="C:\Users\yuri\AppData\Local\Microsoft\Windows\Temporary Internet Files\Content.IE5\VGTXF1UT\MC900082851[1].wmf"/>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6826131" y="4020597"/>
              <a:ext cx="1789481" cy="1025042"/>
            </a:xfrm>
            <a:prstGeom prst="rect">
              <a:avLst/>
            </a:prstGeom>
            <a:noFill/>
            <a:extLst>
              <a:ext uri="{909E8E84-426E-40DD-AFC4-6F175D3DCCD1}">
                <a14:hiddenFill xmlns:a14="http://schemas.microsoft.com/office/drawing/2010/main">
                  <a:solidFill>
                    <a:srgbClr val="FFFFFF"/>
                  </a:solidFill>
                </a14:hiddenFill>
              </a:ext>
            </a:extLst>
          </p:spPr>
        </p:pic>
      </p:grpSp>
      <p:sp>
        <p:nvSpPr>
          <p:cNvPr id="13" name="テキスト ボックス 12"/>
          <p:cNvSpPr txBox="1"/>
          <p:nvPr/>
        </p:nvSpPr>
        <p:spPr>
          <a:xfrm>
            <a:off x="6751665" y="2772887"/>
            <a:ext cx="1789481" cy="276999"/>
          </a:xfrm>
          <a:prstGeom prst="rect">
            <a:avLst/>
          </a:prstGeom>
          <a:noFill/>
        </p:spPr>
        <p:txBody>
          <a:bodyPr wrap="square" rtlCol="0">
            <a:spAutoFit/>
          </a:bodyPr>
          <a:lstStyle/>
          <a:p>
            <a:r>
              <a:rPr kumimoji="1" lang="en-US" altLang="ja-JP" sz="1200" dirty="0" smtClean="0"/>
              <a:t>(2014.1.8</a:t>
            </a:r>
            <a:r>
              <a:rPr kumimoji="1" lang="ja-JP" altLang="en-US" sz="1100" dirty="0" smtClean="0"/>
              <a:t>筆者撮影</a:t>
            </a:r>
            <a:r>
              <a:rPr kumimoji="1" lang="en-US" altLang="ja-JP" sz="1200" dirty="0" smtClean="0"/>
              <a:t>)</a:t>
            </a:r>
            <a:endParaRPr kumimoji="1" lang="ja-JP" altLang="en-US" sz="1600" dirty="0"/>
          </a:p>
        </p:txBody>
      </p:sp>
      <p:pic>
        <p:nvPicPr>
          <p:cNvPr id="12" name="図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714181" y="1032521"/>
            <a:ext cx="2331209" cy="1748407"/>
          </a:xfrm>
          <a:prstGeom prst="rect">
            <a:avLst/>
          </a:prstGeom>
        </p:spPr>
      </p:pic>
      <p:sp>
        <p:nvSpPr>
          <p:cNvPr id="2" name="コンテンツ プレースホルダー 1"/>
          <p:cNvSpPr>
            <a:spLocks noGrp="1"/>
          </p:cNvSpPr>
          <p:nvPr>
            <p:ph idx="1"/>
          </p:nvPr>
        </p:nvSpPr>
        <p:spPr>
          <a:xfrm>
            <a:off x="107504" y="1052736"/>
            <a:ext cx="6120680" cy="1440160"/>
          </a:xfrm>
        </p:spPr>
        <p:txBody>
          <a:bodyPr>
            <a:normAutofit lnSpcReduction="10000"/>
          </a:bodyPr>
          <a:lstStyle/>
          <a:p>
            <a:pPr marL="0" indent="0">
              <a:buNone/>
            </a:pPr>
            <a:r>
              <a:rPr lang="ja-JP" altLang="en-US" sz="2000" dirty="0" smtClean="0"/>
              <a:t>＜</a:t>
            </a:r>
            <a:r>
              <a:rPr kumimoji="1" lang="ja-JP" altLang="en-US" sz="2000" dirty="0" smtClean="0"/>
              <a:t>ヒアリング＞</a:t>
            </a:r>
            <a:endParaRPr kumimoji="1" lang="en-US" altLang="ja-JP" sz="2000" dirty="0" smtClean="0"/>
          </a:p>
          <a:p>
            <a:r>
              <a:rPr kumimoji="1" lang="en-US" altLang="ja-JP" sz="2000" dirty="0" smtClean="0">
                <a:solidFill>
                  <a:srgbClr val="C00000"/>
                </a:solidFill>
              </a:rPr>
              <a:t>2013</a:t>
            </a:r>
            <a:r>
              <a:rPr kumimoji="1" lang="ja-JP" altLang="en-US" sz="2000" dirty="0" smtClean="0">
                <a:solidFill>
                  <a:srgbClr val="C00000"/>
                </a:solidFill>
              </a:rPr>
              <a:t>年</a:t>
            </a:r>
            <a:r>
              <a:rPr kumimoji="1" lang="en-US" altLang="ja-JP" sz="2000" dirty="0" smtClean="0">
                <a:solidFill>
                  <a:srgbClr val="C00000"/>
                </a:solidFill>
              </a:rPr>
              <a:t>12</a:t>
            </a:r>
            <a:r>
              <a:rPr kumimoji="1" lang="ja-JP" altLang="en-US" sz="2000" dirty="0" smtClean="0">
                <a:solidFill>
                  <a:srgbClr val="C00000"/>
                </a:solidFill>
              </a:rPr>
              <a:t>月</a:t>
            </a:r>
            <a:r>
              <a:rPr kumimoji="1" lang="en-US" altLang="ja-JP" sz="2000" dirty="0" smtClean="0">
                <a:solidFill>
                  <a:srgbClr val="C00000"/>
                </a:solidFill>
              </a:rPr>
              <a:t>21</a:t>
            </a:r>
            <a:r>
              <a:rPr kumimoji="1" lang="ja-JP" altLang="en-US" sz="2000" dirty="0" smtClean="0">
                <a:solidFill>
                  <a:srgbClr val="C00000"/>
                </a:solidFill>
              </a:rPr>
              <a:t>日　アイアグ</a:t>
            </a:r>
            <a:r>
              <a:rPr lang="ja-JP" altLang="en-US" sz="2000" dirty="0" smtClean="0">
                <a:solidFill>
                  <a:srgbClr val="C00000"/>
                </a:solidFill>
              </a:rPr>
              <a:t>リ</a:t>
            </a:r>
            <a:endParaRPr lang="en-US" altLang="ja-JP" sz="2000" dirty="0" smtClean="0">
              <a:solidFill>
                <a:srgbClr val="C00000"/>
              </a:solidFill>
            </a:endParaRPr>
          </a:p>
          <a:p>
            <a:r>
              <a:rPr kumimoji="1" lang="en-US" altLang="ja-JP" sz="2000" dirty="0" smtClean="0">
                <a:solidFill>
                  <a:srgbClr val="C00000"/>
                </a:solidFill>
              </a:rPr>
              <a:t>2014</a:t>
            </a:r>
            <a:r>
              <a:rPr kumimoji="1" lang="ja-JP" altLang="en-US" sz="2000" dirty="0" smtClean="0">
                <a:solidFill>
                  <a:srgbClr val="C00000"/>
                </a:solidFill>
              </a:rPr>
              <a:t>年</a:t>
            </a:r>
            <a:r>
              <a:rPr kumimoji="1" lang="en-US" altLang="ja-JP" sz="2000" dirty="0" smtClean="0">
                <a:solidFill>
                  <a:srgbClr val="C00000"/>
                </a:solidFill>
              </a:rPr>
              <a:t>1</a:t>
            </a:r>
            <a:r>
              <a:rPr kumimoji="1" lang="ja-JP" altLang="en-US" sz="2000" dirty="0" smtClean="0">
                <a:solidFill>
                  <a:srgbClr val="C00000"/>
                </a:solidFill>
              </a:rPr>
              <a:t>月</a:t>
            </a:r>
            <a:r>
              <a:rPr kumimoji="1" lang="en-US" altLang="ja-JP" sz="2000" dirty="0" smtClean="0">
                <a:solidFill>
                  <a:srgbClr val="C00000"/>
                </a:solidFill>
              </a:rPr>
              <a:t>8</a:t>
            </a:r>
            <a:r>
              <a:rPr kumimoji="1" lang="ja-JP" altLang="en-US" sz="2000" dirty="0" smtClean="0">
                <a:solidFill>
                  <a:srgbClr val="C00000"/>
                </a:solidFill>
              </a:rPr>
              <a:t>日　</a:t>
            </a:r>
            <a:r>
              <a:rPr lang="ja-JP" altLang="en-US" sz="2000" dirty="0" smtClean="0">
                <a:solidFill>
                  <a:srgbClr val="C00000"/>
                </a:solidFill>
              </a:rPr>
              <a:t>土浦市役所　農林水産課</a:t>
            </a:r>
            <a:endParaRPr lang="en-US" altLang="ja-JP" sz="2000" dirty="0" smtClean="0">
              <a:solidFill>
                <a:srgbClr val="C00000"/>
              </a:solidFill>
            </a:endParaRPr>
          </a:p>
          <a:p>
            <a:pPr marL="400050" lvl="1" indent="0">
              <a:buNone/>
            </a:pPr>
            <a:r>
              <a:rPr lang="ja-JP" altLang="en-US" sz="1800" dirty="0" smtClean="0"/>
              <a:t>新治地区は市内で</a:t>
            </a:r>
            <a:r>
              <a:rPr lang="ja-JP" altLang="en-US" sz="1800" dirty="0"/>
              <a:t>最</a:t>
            </a:r>
            <a:r>
              <a:rPr lang="ja-JP" altLang="en-US" sz="1800" dirty="0" smtClean="0"/>
              <a:t>も後継者不足が深刻</a:t>
            </a:r>
            <a:endParaRPr lang="en-US" altLang="ja-JP" sz="1800" dirty="0" smtClean="0"/>
          </a:p>
        </p:txBody>
      </p:sp>
      <p:sp>
        <p:nvSpPr>
          <p:cNvPr id="3" name="タイトル 2"/>
          <p:cNvSpPr>
            <a:spLocks noGrp="1"/>
          </p:cNvSpPr>
          <p:nvPr>
            <p:ph type="title"/>
          </p:nvPr>
        </p:nvSpPr>
        <p:spPr>
          <a:xfrm>
            <a:off x="3635896" y="-99392"/>
            <a:ext cx="5328592" cy="1143000"/>
          </a:xfrm>
        </p:spPr>
        <p:txBody>
          <a:bodyPr/>
          <a:lstStyle/>
          <a:p>
            <a:r>
              <a:rPr kumimoji="1" lang="ja-JP" altLang="en-US" dirty="0" smtClean="0"/>
              <a:t>農業応援プロジェクト</a:t>
            </a:r>
            <a:endParaRPr kumimoji="1" lang="ja-JP" altLang="en-US" dirty="0"/>
          </a:p>
        </p:txBody>
      </p:sp>
      <p:sp>
        <p:nvSpPr>
          <p:cNvPr id="4" name="角丸四角形 3"/>
          <p:cNvSpPr/>
          <p:nvPr/>
        </p:nvSpPr>
        <p:spPr>
          <a:xfrm>
            <a:off x="179512" y="116632"/>
            <a:ext cx="3312368" cy="720080"/>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dirty="0"/>
              <a:t>新治</a:t>
            </a:r>
            <a:endParaRPr kumimoji="1" lang="ja-JP" altLang="en-US" dirty="0"/>
          </a:p>
        </p:txBody>
      </p:sp>
      <p:sp>
        <p:nvSpPr>
          <p:cNvPr id="5" name="角丸四角形 4"/>
          <p:cNvSpPr/>
          <p:nvPr/>
        </p:nvSpPr>
        <p:spPr>
          <a:xfrm>
            <a:off x="467544" y="2463237"/>
            <a:ext cx="4104456" cy="677731"/>
          </a:xfrm>
          <a:prstGeom prst="roundRect">
            <a:avLst/>
          </a:prstGeom>
          <a:solidFill>
            <a:srgbClr val="FFFF99"/>
          </a:solidFill>
          <a:ln w="12700">
            <a:solidFill>
              <a:schemeClr val="accent2">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2800" dirty="0" smtClean="0">
                <a:solidFill>
                  <a:srgbClr val="FF0000"/>
                </a:solidFill>
                <a:latin typeface="+mn-ea"/>
              </a:rPr>
              <a:t>地産地消</a:t>
            </a:r>
            <a:r>
              <a:rPr lang="ja-JP" altLang="en-US" sz="2800" dirty="0">
                <a:solidFill>
                  <a:schemeClr val="tx1"/>
                </a:solidFill>
                <a:latin typeface="+mn-ea"/>
              </a:rPr>
              <a:t>を</a:t>
            </a:r>
            <a:r>
              <a:rPr kumimoji="1" lang="ja-JP" altLang="en-US" sz="2800" dirty="0" smtClean="0">
                <a:solidFill>
                  <a:schemeClr val="tx1"/>
                </a:solidFill>
                <a:latin typeface="+mn-ea"/>
              </a:rPr>
              <a:t>推進</a:t>
            </a:r>
            <a:endParaRPr kumimoji="1" lang="ja-JP" altLang="en-US" sz="2000" dirty="0">
              <a:solidFill>
                <a:schemeClr val="tx1"/>
              </a:solidFill>
              <a:latin typeface="+mn-ea"/>
            </a:endParaRPr>
          </a:p>
        </p:txBody>
      </p:sp>
      <p:grpSp>
        <p:nvGrpSpPr>
          <p:cNvPr id="14" name="グループ化 13"/>
          <p:cNvGrpSpPr/>
          <p:nvPr/>
        </p:nvGrpSpPr>
        <p:grpSpPr>
          <a:xfrm>
            <a:off x="467544" y="3376066"/>
            <a:ext cx="8424936" cy="2285182"/>
            <a:chOff x="467544" y="4465478"/>
            <a:chExt cx="8424936" cy="2285182"/>
          </a:xfrm>
        </p:grpSpPr>
        <p:sp>
          <p:nvSpPr>
            <p:cNvPr id="21" name="角丸四角形 20"/>
            <p:cNvSpPr/>
            <p:nvPr/>
          </p:nvSpPr>
          <p:spPr>
            <a:xfrm>
              <a:off x="467544" y="4734436"/>
              <a:ext cx="8424936" cy="2016224"/>
            </a:xfrm>
            <a:prstGeom prst="roundRect">
              <a:avLst/>
            </a:prstGeom>
            <a:noFill/>
            <a:ln>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p:cNvSpPr/>
            <p:nvPr/>
          </p:nvSpPr>
          <p:spPr>
            <a:xfrm>
              <a:off x="5193382" y="4465478"/>
              <a:ext cx="3397560" cy="43204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bg1"/>
                  </a:solidFill>
                </a:rPr>
                <a:t>全</a:t>
              </a:r>
              <a:r>
                <a:rPr lang="ja-JP" altLang="en-US" sz="2400" dirty="0" smtClean="0">
                  <a:solidFill>
                    <a:schemeClr val="bg1"/>
                  </a:solidFill>
                </a:rPr>
                <a:t>て</a:t>
              </a:r>
              <a:r>
                <a:rPr kumimoji="1" lang="ja-JP" altLang="en-US" sz="2400" dirty="0" smtClean="0">
                  <a:solidFill>
                    <a:schemeClr val="bg1"/>
                  </a:solidFill>
                </a:rPr>
                <a:t>の工程を市内で</a:t>
              </a:r>
              <a:endParaRPr kumimoji="1" lang="ja-JP" altLang="en-US" dirty="0">
                <a:solidFill>
                  <a:schemeClr val="bg1"/>
                </a:solidFill>
              </a:endParaRPr>
            </a:p>
          </p:txBody>
        </p:sp>
      </p:grpSp>
      <p:grpSp>
        <p:nvGrpSpPr>
          <p:cNvPr id="27" name="グループ化 26"/>
          <p:cNvGrpSpPr/>
          <p:nvPr/>
        </p:nvGrpSpPr>
        <p:grpSpPr>
          <a:xfrm>
            <a:off x="539552" y="3858637"/>
            <a:ext cx="8181505" cy="1226547"/>
            <a:chOff x="593912" y="1698396"/>
            <a:chExt cx="8181505" cy="1226547"/>
          </a:xfrm>
        </p:grpSpPr>
        <p:grpSp>
          <p:nvGrpSpPr>
            <p:cNvPr id="42" name="グループ化 41"/>
            <p:cNvGrpSpPr/>
            <p:nvPr/>
          </p:nvGrpSpPr>
          <p:grpSpPr>
            <a:xfrm>
              <a:off x="593912" y="1698396"/>
              <a:ext cx="8181505" cy="1226547"/>
              <a:chOff x="593912" y="4938756"/>
              <a:chExt cx="8181505" cy="1226547"/>
            </a:xfrm>
          </p:grpSpPr>
          <p:sp>
            <p:nvSpPr>
              <p:cNvPr id="24" name="正方形/長方形 23"/>
              <p:cNvSpPr/>
              <p:nvPr/>
            </p:nvSpPr>
            <p:spPr>
              <a:xfrm>
                <a:off x="593912" y="4938756"/>
                <a:ext cx="8181505" cy="1182971"/>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円/楕円 17"/>
              <p:cNvSpPr/>
              <p:nvPr/>
            </p:nvSpPr>
            <p:spPr>
              <a:xfrm>
                <a:off x="953952" y="4938756"/>
                <a:ext cx="1271780" cy="1226547"/>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8" name="図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115928" y="1765088"/>
              <a:ext cx="968465" cy="943494"/>
            </a:xfrm>
            <a:prstGeom prst="rect">
              <a:avLst/>
            </a:prstGeom>
          </p:spPr>
        </p:pic>
      </p:grpSp>
      <p:sp>
        <p:nvSpPr>
          <p:cNvPr id="26" name="右矢印 25"/>
          <p:cNvSpPr/>
          <p:nvPr/>
        </p:nvSpPr>
        <p:spPr>
          <a:xfrm>
            <a:off x="2321791" y="4065030"/>
            <a:ext cx="6518451" cy="804130"/>
          </a:xfrm>
          <a:prstGeom prst="rightArrow">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8" name="グループ化 27"/>
          <p:cNvGrpSpPr/>
          <p:nvPr/>
        </p:nvGrpSpPr>
        <p:grpSpPr>
          <a:xfrm>
            <a:off x="899592" y="3825652"/>
            <a:ext cx="1290469" cy="1259532"/>
            <a:chOff x="899592" y="3790255"/>
            <a:chExt cx="1290469" cy="1259532"/>
          </a:xfrm>
        </p:grpSpPr>
        <p:sp>
          <p:nvSpPr>
            <p:cNvPr id="37" name="円/楕円 36"/>
            <p:cNvSpPr/>
            <p:nvPr/>
          </p:nvSpPr>
          <p:spPr>
            <a:xfrm>
              <a:off x="899592" y="3790255"/>
              <a:ext cx="1290469" cy="1259532"/>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6" name="図 4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61569" y="3921570"/>
              <a:ext cx="976450" cy="976450"/>
            </a:xfrm>
            <a:prstGeom prst="rect">
              <a:avLst/>
            </a:prstGeom>
          </p:spPr>
        </p:pic>
      </p:grpSp>
      <p:grpSp>
        <p:nvGrpSpPr>
          <p:cNvPr id="29" name="グループ化 28"/>
          <p:cNvGrpSpPr/>
          <p:nvPr/>
        </p:nvGrpSpPr>
        <p:grpSpPr>
          <a:xfrm>
            <a:off x="3885065" y="3861048"/>
            <a:ext cx="1296460" cy="1239098"/>
            <a:chOff x="3885065" y="3828429"/>
            <a:chExt cx="1296460" cy="1239098"/>
          </a:xfrm>
        </p:grpSpPr>
        <p:sp>
          <p:nvSpPr>
            <p:cNvPr id="40" name="円/楕円 39"/>
            <p:cNvSpPr/>
            <p:nvPr/>
          </p:nvSpPr>
          <p:spPr>
            <a:xfrm>
              <a:off x="3885065" y="3828429"/>
              <a:ext cx="1296460" cy="1239098"/>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7" name="図 4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067944" y="3892710"/>
              <a:ext cx="976450" cy="976450"/>
            </a:xfrm>
            <a:prstGeom prst="rect">
              <a:avLst/>
            </a:prstGeom>
          </p:spPr>
        </p:pic>
      </p:grpSp>
      <p:sp>
        <p:nvSpPr>
          <p:cNvPr id="15" name="スライド番号プレースホルダー 14"/>
          <p:cNvSpPr>
            <a:spLocks noGrp="1"/>
          </p:cNvSpPr>
          <p:nvPr>
            <p:ph type="sldNum" sz="quarter" idx="12"/>
          </p:nvPr>
        </p:nvSpPr>
        <p:spPr/>
        <p:txBody>
          <a:bodyPr/>
          <a:lstStyle/>
          <a:p>
            <a:fld id="{82F50B77-D61C-4CB8-9631-C68539A3EE92}" type="slidenum">
              <a:rPr kumimoji="1" lang="ja-JP" altLang="en-US" smtClean="0"/>
              <a:pPr/>
              <a:t>6</a:t>
            </a:fld>
            <a:endParaRPr kumimoji="1" lang="ja-JP" altLang="en-US"/>
          </a:p>
        </p:txBody>
      </p:sp>
      <p:grpSp>
        <p:nvGrpSpPr>
          <p:cNvPr id="34" name="グループ化 33"/>
          <p:cNvGrpSpPr/>
          <p:nvPr/>
        </p:nvGrpSpPr>
        <p:grpSpPr>
          <a:xfrm>
            <a:off x="611560" y="5678358"/>
            <a:ext cx="7704856" cy="1415124"/>
            <a:chOff x="611560" y="5678358"/>
            <a:chExt cx="7704856" cy="1415124"/>
          </a:xfrm>
        </p:grpSpPr>
        <p:grpSp>
          <p:nvGrpSpPr>
            <p:cNvPr id="45" name="グループ化 44"/>
            <p:cNvGrpSpPr/>
            <p:nvPr/>
          </p:nvGrpSpPr>
          <p:grpSpPr>
            <a:xfrm>
              <a:off x="611560" y="5762915"/>
              <a:ext cx="7704856" cy="966094"/>
              <a:chOff x="1113874" y="5589240"/>
              <a:chExt cx="9089622" cy="1152128"/>
            </a:xfrm>
          </p:grpSpPr>
          <p:sp>
            <p:nvSpPr>
              <p:cNvPr id="43" name="正方形/長方形 42"/>
              <p:cNvSpPr/>
              <p:nvPr/>
            </p:nvSpPr>
            <p:spPr>
              <a:xfrm>
                <a:off x="1906912" y="5589240"/>
                <a:ext cx="8296584" cy="1152128"/>
              </a:xfrm>
              <a:prstGeom prst="rect">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3200" dirty="0" smtClean="0"/>
                  <a:t>生産者　　　と消費者　　　をつなぐ</a:t>
                </a:r>
                <a:endParaRPr kumimoji="1" lang="en-US" altLang="ja-JP" sz="3200" dirty="0" smtClean="0"/>
              </a:p>
            </p:txBody>
          </p:sp>
          <p:sp>
            <p:nvSpPr>
              <p:cNvPr id="44" name="屈折矢印 43"/>
              <p:cNvSpPr/>
              <p:nvPr/>
            </p:nvSpPr>
            <p:spPr>
              <a:xfrm rot="5400000">
                <a:off x="1042737" y="5732385"/>
                <a:ext cx="864096" cy="721821"/>
              </a:xfrm>
              <a:prstGeom prst="bentUpArrow">
                <a:avLst>
                  <a:gd name="adj1" fmla="val 25000"/>
                  <a:gd name="adj2" fmla="val 35557"/>
                  <a:gd name="adj3" fmla="val 25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30" name="図 29"/>
            <p:cNvPicPr>
              <a:picLocks noChangeAspect="1"/>
            </p:cNvPicPr>
            <p:nvPr/>
          </p:nvPicPr>
          <p:blipFill>
            <a:blip r:embed="rId10">
              <a:extLst>
                <a:ext uri="{BEBA8EAE-BF5A-486C-A8C5-ECC9F3942E4B}">
                  <a14:imgProps xmlns:a14="http://schemas.microsoft.com/office/drawing/2010/main">
                    <a14:imgLayer r:embed="rId11">
                      <a14:imgEffect>
                        <a14:backgroundRemoval t="0" b="70556" l="2778" r="93889"/>
                      </a14:imgEffect>
                    </a14:imgLayer>
                  </a14:imgProps>
                </a:ext>
                <a:ext uri="{28A0092B-C50C-407E-A947-70E740481C1C}">
                  <a14:useLocalDpi xmlns:a14="http://schemas.microsoft.com/office/drawing/2010/main" val="0"/>
                </a:ext>
              </a:extLst>
            </a:blip>
            <a:stretch>
              <a:fillRect/>
            </a:stretch>
          </p:blipFill>
          <p:spPr>
            <a:xfrm>
              <a:off x="3059886" y="5678358"/>
              <a:ext cx="1415124" cy="1415124"/>
            </a:xfrm>
            <a:prstGeom prst="rect">
              <a:avLst/>
            </a:prstGeom>
          </p:spPr>
        </p:pic>
        <p:pic>
          <p:nvPicPr>
            <p:cNvPr id="20" name="図 1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400278" y="5681424"/>
              <a:ext cx="927646" cy="1008311"/>
            </a:xfrm>
            <a:prstGeom prst="rect">
              <a:avLst/>
            </a:prstGeom>
          </p:spPr>
        </p:pic>
      </p:grpSp>
    </p:spTree>
    <p:extLst>
      <p:ext uri="{BB962C8B-B14F-4D97-AF65-F5344CB8AC3E}">
        <p14:creationId xmlns:p14="http://schemas.microsoft.com/office/powerpoint/2010/main" val="2237204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26" presetClass="emph" presetSubtype="0" fill="hold" grpId="2" nodeType="withEffect">
                                  <p:stCondLst>
                                    <p:cond delay="0"/>
                                  </p:stCondLst>
                                  <p:childTnLst>
                                    <p:animEffect transition="out" filter="fade">
                                      <p:cBhvr>
                                        <p:cTn id="9" dur="500" tmFilter="0, 0; .2, .5; .8, .5; 1, 0"/>
                                        <p:tgtEl>
                                          <p:spTgt spid="5"/>
                                        </p:tgtEl>
                                      </p:cBhvr>
                                    </p:animEffect>
                                    <p:animScale>
                                      <p:cBhvr>
                                        <p:cTn id="10" dur="250" autoRev="1" fill="hold"/>
                                        <p:tgtEl>
                                          <p:spTgt spid="5"/>
                                        </p:tgtEl>
                                      </p:cBhvr>
                                      <p:by x="105000" y="105000"/>
                                    </p:animScale>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8"/>
                                        </p:tgtEl>
                                        <p:attrNameLst>
                                          <p:attrName>style.visibility</p:attrName>
                                        </p:attrNameLst>
                                      </p:cBhvr>
                                      <p:to>
                                        <p:strVal val="visible"/>
                                      </p:to>
                                    </p:set>
                                  </p:childTnLst>
                                </p:cTn>
                              </p:par>
                              <p:par>
                                <p:cTn id="29" presetID="42" presetClass="path" presetSubtype="0" accel="50000" decel="50000" fill="hold" nodeType="withEffect">
                                  <p:stCondLst>
                                    <p:cond delay="0"/>
                                  </p:stCondLst>
                                  <p:childTnLst>
                                    <p:animMotion origin="layout" path="M -3.61111E-6 -1.11111E-6 L 0.32691 -0.00255 " pathEditMode="relative" rAng="0" ptsTypes="AA">
                                      <p:cBhvr>
                                        <p:cTn id="30" dur="700" fill="hold"/>
                                        <p:tgtEl>
                                          <p:spTgt spid="28"/>
                                        </p:tgtEl>
                                        <p:attrNameLst>
                                          <p:attrName>ppt_x</p:attrName>
                                          <p:attrName>ppt_y</p:attrName>
                                        </p:attrNameLst>
                                      </p:cBhvr>
                                      <p:rCtr x="16337" y="-139"/>
                                    </p:animMotion>
                                  </p:childTnLst>
                                </p:cTn>
                              </p:par>
                            </p:childTnLst>
                          </p:cTn>
                        </p:par>
                        <p:par>
                          <p:cTn id="31" fill="hold">
                            <p:stCondLst>
                              <p:cond delay="700"/>
                            </p:stCondLst>
                            <p:childTnLst>
                              <p:par>
                                <p:cTn id="32" presetID="1" presetClass="entr" presetSubtype="0" fill="hold" nodeType="afterEffect">
                                  <p:stCondLst>
                                    <p:cond delay="0"/>
                                  </p:stCondLst>
                                  <p:childTnLst>
                                    <p:set>
                                      <p:cBhvr>
                                        <p:cTn id="33" dur="1" fill="hold">
                                          <p:stCondLst>
                                            <p:cond delay="0"/>
                                          </p:stCondLst>
                                        </p:cTn>
                                        <p:tgtEl>
                                          <p:spTgt spid="29"/>
                                        </p:tgtEl>
                                        <p:attrNameLst>
                                          <p:attrName>style.visibility</p:attrName>
                                        </p:attrNameLst>
                                      </p:cBhvr>
                                      <p:to>
                                        <p:strVal val="visible"/>
                                      </p:to>
                                    </p:set>
                                  </p:childTnLst>
                                </p:cTn>
                              </p:par>
                              <p:par>
                                <p:cTn id="34" presetID="42" presetClass="path" presetSubtype="0" accel="50000" decel="50000" fill="hold" nodeType="withEffect">
                                  <p:stCondLst>
                                    <p:cond delay="0"/>
                                  </p:stCondLst>
                                  <p:childTnLst>
                                    <p:animMotion origin="layout" path="M -0.00347 -7.40741E-7 L 0.33507 -0.00347 " pathEditMode="relative" rAng="0" ptsTypes="AA">
                                      <p:cBhvr>
                                        <p:cTn id="35" dur="800" fill="hold"/>
                                        <p:tgtEl>
                                          <p:spTgt spid="29"/>
                                        </p:tgtEl>
                                        <p:attrNameLst>
                                          <p:attrName>ppt_x</p:attrName>
                                          <p:attrName>ppt_y</p:attrName>
                                        </p:attrNameLst>
                                      </p:cBhvr>
                                      <p:rCtr x="16927" y="-185"/>
                                    </p:animMotion>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left)">
                                      <p:cBhvr>
                                        <p:cTn id="40" dur="500"/>
                                        <p:tgtEl>
                                          <p:spTgt spid="26"/>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grpId="1" nodeType="clickEffect">
                                  <p:stCondLst>
                                    <p:cond delay="0"/>
                                  </p:stCondLst>
                                  <p:childTnLst>
                                    <p:set>
                                      <p:cBhvr>
                                        <p:cTn id="44" dur="1" fill="hold">
                                          <p:stCondLst>
                                            <p:cond delay="0"/>
                                          </p:stCondLst>
                                        </p:cTn>
                                        <p:tgtEl>
                                          <p:spTgt spid="26"/>
                                        </p:tgtEl>
                                        <p:attrNameLst>
                                          <p:attrName>style.visibility</p:attrName>
                                        </p:attrNameLst>
                                      </p:cBhvr>
                                      <p:to>
                                        <p:strVal val="hidden"/>
                                      </p:to>
                                    </p:set>
                                  </p:childTnLst>
                                </p:cTn>
                              </p:par>
                              <p:par>
                                <p:cTn id="45" presetID="1" presetClass="exit" presetSubtype="0" fill="hold" nodeType="withEffect">
                                  <p:stCondLst>
                                    <p:cond delay="0"/>
                                  </p:stCondLst>
                                  <p:childTnLst>
                                    <p:set>
                                      <p:cBhvr>
                                        <p:cTn id="46" dur="1" fill="hold">
                                          <p:stCondLst>
                                            <p:cond delay="0"/>
                                          </p:stCondLst>
                                        </p:cTn>
                                        <p:tgtEl>
                                          <p:spTgt spid="27"/>
                                        </p:tgtEl>
                                        <p:attrNameLst>
                                          <p:attrName>style.visibility</p:attrName>
                                        </p:attrNameLst>
                                      </p:cBhvr>
                                      <p:to>
                                        <p:strVal val="hidden"/>
                                      </p:to>
                                    </p:set>
                                  </p:childTnLst>
                                </p:cTn>
                              </p:par>
                              <p:par>
                                <p:cTn id="47" presetID="1" presetClass="exit" presetSubtype="0" fill="hold" nodeType="withEffect">
                                  <p:stCondLst>
                                    <p:cond delay="0"/>
                                  </p:stCondLst>
                                  <p:childTnLst>
                                    <p:set>
                                      <p:cBhvr>
                                        <p:cTn id="48" dur="1" fill="hold">
                                          <p:stCondLst>
                                            <p:cond delay="0"/>
                                          </p:stCondLst>
                                        </p:cTn>
                                        <p:tgtEl>
                                          <p:spTgt spid="28"/>
                                        </p:tgtEl>
                                        <p:attrNameLst>
                                          <p:attrName>style.visibility</p:attrName>
                                        </p:attrNameLst>
                                      </p:cBhvr>
                                      <p:to>
                                        <p:strVal val="hidden"/>
                                      </p:to>
                                    </p:set>
                                  </p:childTnLst>
                                </p:cTn>
                              </p:par>
                              <p:par>
                                <p:cTn id="49" presetID="1" presetClass="exit" presetSubtype="0" fill="hold" nodeType="withEffect">
                                  <p:stCondLst>
                                    <p:cond delay="0"/>
                                  </p:stCondLst>
                                  <p:childTnLst>
                                    <p:set>
                                      <p:cBhvr>
                                        <p:cTn id="50" dur="1" fill="hold">
                                          <p:stCondLst>
                                            <p:cond delay="0"/>
                                          </p:stCondLst>
                                        </p:cTn>
                                        <p:tgtEl>
                                          <p:spTgt spid="29"/>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fade">
                                      <p:cBhvr>
                                        <p:cTn id="55" dur="500"/>
                                        <p:tgtEl>
                                          <p:spTgt spid="34"/>
                                        </p:tgtEl>
                                      </p:cBhvr>
                                    </p:animEffect>
                                  </p:childTnLst>
                                </p:cTn>
                              </p:par>
                            </p:childTnLst>
                          </p:cTn>
                        </p:par>
                      </p:childTnLst>
                    </p:cTn>
                  </p:par>
                  <p:par>
                    <p:cTn id="56" fill="hold">
                      <p:stCondLst>
                        <p:cond delay="indefinite"/>
                      </p:stCondLst>
                      <p:childTnLst>
                        <p:par>
                          <p:cTn id="57" fill="hold">
                            <p:stCondLst>
                              <p:cond delay="0"/>
                            </p:stCondLst>
                            <p:childTnLst>
                              <p:par>
                                <p:cTn id="58" presetID="26" presetClass="emph" presetSubtype="0" fill="hold" grpId="1" nodeType="clickEffect">
                                  <p:stCondLst>
                                    <p:cond delay="0"/>
                                  </p:stCondLst>
                                  <p:childTnLst>
                                    <p:animEffect transition="out" filter="fade">
                                      <p:cBhvr>
                                        <p:cTn id="59" dur="500" tmFilter="0, 0; .2, .5; .8, .5; 1, 0"/>
                                        <p:tgtEl>
                                          <p:spTgt spid="5"/>
                                        </p:tgtEl>
                                      </p:cBhvr>
                                    </p:animEffect>
                                    <p:animScale>
                                      <p:cBhvr>
                                        <p:cTn id="60"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5" grpId="2" animBg="1"/>
      <p:bldP spid="26" grpId="0" animBg="1"/>
      <p:bldP spid="26"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a:xfrm>
            <a:off x="179512" y="908720"/>
            <a:ext cx="6268760" cy="937927"/>
          </a:xfrm>
        </p:spPr>
        <p:txBody>
          <a:bodyPr>
            <a:normAutofit/>
          </a:bodyPr>
          <a:lstStyle/>
          <a:p>
            <a:pPr marL="0" indent="0">
              <a:buNone/>
            </a:pPr>
            <a:r>
              <a:rPr kumimoji="1" lang="ja-JP" altLang="en-US" sz="2800" dirty="0" smtClean="0"/>
              <a:t>＜ヒアリング＞</a:t>
            </a:r>
            <a:endParaRPr kumimoji="1" lang="en-US" altLang="ja-JP" dirty="0" smtClean="0"/>
          </a:p>
          <a:p>
            <a:pPr marL="0" indent="0">
              <a:buNone/>
            </a:pPr>
            <a:r>
              <a:rPr lang="ja-JP" altLang="en-US" sz="2000" dirty="0" smtClean="0"/>
              <a:t>日時：</a:t>
            </a:r>
            <a:r>
              <a:rPr lang="en-US" altLang="ja-JP" sz="2000" dirty="0" smtClean="0"/>
              <a:t>2014</a:t>
            </a:r>
            <a:r>
              <a:rPr lang="ja-JP" altLang="en-US" sz="2000" dirty="0" smtClean="0"/>
              <a:t>年</a:t>
            </a:r>
            <a:r>
              <a:rPr lang="en-US" altLang="ja-JP" sz="2000" dirty="0" smtClean="0"/>
              <a:t>1</a:t>
            </a:r>
            <a:r>
              <a:rPr lang="ja-JP" altLang="en-US" sz="2000" dirty="0" smtClean="0"/>
              <a:t>月</a:t>
            </a:r>
            <a:r>
              <a:rPr lang="en-US" altLang="ja-JP" sz="2000" dirty="0" smtClean="0"/>
              <a:t>10</a:t>
            </a:r>
            <a:r>
              <a:rPr lang="ja-JP" altLang="en-US" sz="2000" dirty="0" smtClean="0"/>
              <a:t>日　場所：さん・</a:t>
            </a:r>
            <a:r>
              <a:rPr lang="ja-JP" altLang="en-US" sz="2000" dirty="0" err="1" smtClean="0"/>
              <a:t>あぴお</a:t>
            </a:r>
            <a:endParaRPr lang="en-US" altLang="ja-JP" sz="2000" dirty="0" smtClean="0"/>
          </a:p>
          <a:p>
            <a:pPr marL="0" indent="0">
              <a:buNone/>
            </a:pPr>
            <a:endParaRPr lang="en-US" altLang="ja-JP" sz="2000" dirty="0" smtClean="0"/>
          </a:p>
          <a:p>
            <a:pPr marL="0" indent="0">
              <a:buNone/>
            </a:pPr>
            <a:endParaRPr lang="en-US" altLang="ja-JP" sz="2000" dirty="0"/>
          </a:p>
          <a:p>
            <a:pPr marL="0" indent="0">
              <a:buNone/>
            </a:pPr>
            <a:endParaRPr kumimoji="1" lang="en-US" altLang="ja-JP" sz="2400" dirty="0" smtClean="0"/>
          </a:p>
          <a:p>
            <a:pPr marL="0" indent="0">
              <a:buNone/>
            </a:pPr>
            <a:endParaRPr kumimoji="1" lang="en-US" altLang="ja-JP" sz="2400" dirty="0" smtClean="0"/>
          </a:p>
        </p:txBody>
      </p:sp>
      <p:sp>
        <p:nvSpPr>
          <p:cNvPr id="3" name="タイトル 2"/>
          <p:cNvSpPr>
            <a:spLocks noGrp="1"/>
          </p:cNvSpPr>
          <p:nvPr>
            <p:ph type="title"/>
          </p:nvPr>
        </p:nvSpPr>
        <p:spPr>
          <a:xfrm>
            <a:off x="3635896" y="-99392"/>
            <a:ext cx="5508104" cy="1143000"/>
          </a:xfrm>
        </p:spPr>
        <p:txBody>
          <a:bodyPr>
            <a:normAutofit/>
          </a:bodyPr>
          <a:lstStyle/>
          <a:p>
            <a:r>
              <a:rPr kumimoji="1" lang="ja-JP" altLang="en-US" dirty="0" smtClean="0"/>
              <a:t>ハリーちゃんバス</a:t>
            </a:r>
            <a:endParaRPr kumimoji="1" lang="ja-JP" altLang="en-US" dirty="0"/>
          </a:p>
        </p:txBody>
      </p:sp>
      <p:sp>
        <p:nvSpPr>
          <p:cNvPr id="4" name="角丸四角形 3"/>
          <p:cNvSpPr/>
          <p:nvPr/>
        </p:nvSpPr>
        <p:spPr>
          <a:xfrm>
            <a:off x="179512" y="116632"/>
            <a:ext cx="3312368" cy="720080"/>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dirty="0"/>
              <a:t>新治</a:t>
            </a:r>
            <a:endParaRPr kumimoji="1" lang="ja-JP" altLang="en-US" dirty="0"/>
          </a:p>
        </p:txBody>
      </p:sp>
      <p:grpSp>
        <p:nvGrpSpPr>
          <p:cNvPr id="21" name="グループ化 20"/>
          <p:cNvGrpSpPr/>
          <p:nvPr/>
        </p:nvGrpSpPr>
        <p:grpSpPr>
          <a:xfrm>
            <a:off x="1043608" y="5085184"/>
            <a:ext cx="2880320" cy="1656184"/>
            <a:chOff x="1835696" y="5013176"/>
            <a:chExt cx="2880320" cy="1656184"/>
          </a:xfrm>
          <a:effectLst/>
        </p:grpSpPr>
        <p:pic>
          <p:nvPicPr>
            <p:cNvPr id="5" name="図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35696" y="5013176"/>
              <a:ext cx="2160240" cy="161449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テキスト ボックス 6"/>
            <p:cNvSpPr txBox="1"/>
            <p:nvPr/>
          </p:nvSpPr>
          <p:spPr>
            <a:xfrm>
              <a:off x="2375756" y="6407750"/>
              <a:ext cx="2340260" cy="261610"/>
            </a:xfrm>
            <a:prstGeom prst="rect">
              <a:avLst/>
            </a:prstGeom>
            <a:noFill/>
            <a:effectLst/>
          </p:spPr>
          <p:txBody>
            <a:bodyPr wrap="square" rtlCol="0">
              <a:spAutoFit/>
            </a:bodyPr>
            <a:lstStyle/>
            <a:p>
              <a:r>
                <a:rPr lang="ja-JP" altLang="en-US" sz="1050" dirty="0" smtClean="0">
                  <a:solidFill>
                    <a:schemeClr val="bg1"/>
                  </a:solidFill>
                </a:rPr>
                <a:t>（</a:t>
              </a:r>
              <a:r>
                <a:rPr lang="ja-JP" altLang="en-US" sz="1050" dirty="0">
                  <a:solidFill>
                    <a:schemeClr val="bg1"/>
                  </a:solidFill>
                </a:rPr>
                <a:t>出典</a:t>
              </a:r>
              <a:r>
                <a:rPr kumimoji="1" lang="ja-JP" altLang="en-US" sz="1050" dirty="0" smtClean="0">
                  <a:solidFill>
                    <a:schemeClr val="bg1"/>
                  </a:solidFill>
                </a:rPr>
                <a:t>：</a:t>
              </a:r>
              <a:r>
                <a:rPr lang="ja-JP" altLang="en-US" sz="1050" dirty="0" smtClean="0">
                  <a:solidFill>
                    <a:schemeClr val="bg1"/>
                  </a:solidFill>
                </a:rPr>
                <a:t>八島</a:t>
              </a:r>
              <a:r>
                <a:rPr lang="ja-JP" altLang="en-US" sz="1050" dirty="0">
                  <a:solidFill>
                    <a:schemeClr val="bg1"/>
                  </a:solidFill>
                </a:rPr>
                <a:t>いさお</a:t>
              </a:r>
              <a:r>
                <a:rPr lang="ja-JP" altLang="en-US" sz="1050" dirty="0" smtClean="0">
                  <a:solidFill>
                    <a:schemeClr val="bg1"/>
                  </a:solidFill>
                </a:rPr>
                <a:t>ブログ</a:t>
              </a:r>
              <a:r>
                <a:rPr lang="ja-JP" altLang="en-US" sz="1050" dirty="0">
                  <a:solidFill>
                    <a:schemeClr val="bg1"/>
                  </a:solidFill>
                </a:rPr>
                <a:t>）</a:t>
              </a:r>
              <a:endParaRPr kumimoji="1" lang="ja-JP" altLang="en-US" sz="1050" dirty="0">
                <a:solidFill>
                  <a:schemeClr val="bg1"/>
                </a:solidFill>
              </a:endParaRPr>
            </a:p>
          </p:txBody>
        </p:sp>
      </p:grpSp>
      <p:sp>
        <p:nvSpPr>
          <p:cNvPr id="15" name="角丸四角形 14"/>
          <p:cNvSpPr/>
          <p:nvPr/>
        </p:nvSpPr>
        <p:spPr>
          <a:xfrm>
            <a:off x="467544" y="2636912"/>
            <a:ext cx="5040560" cy="792088"/>
          </a:xfrm>
          <a:prstGeom prst="roundRect">
            <a:avLst/>
          </a:prstGeom>
          <a:solidFill>
            <a:srgbClr val="FFFF99"/>
          </a:solidFill>
          <a:ln w="12700">
            <a:solidFill>
              <a:schemeClr val="accent2">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800" dirty="0" smtClean="0">
                <a:solidFill>
                  <a:srgbClr val="FF0000"/>
                </a:solidFill>
                <a:latin typeface="+mn-ea"/>
              </a:rPr>
              <a:t>ハリーちゃん</a:t>
            </a:r>
            <a:r>
              <a:rPr kumimoji="1" lang="ja-JP" altLang="en-US" sz="2800" dirty="0" smtClean="0">
                <a:solidFill>
                  <a:srgbClr val="FF0000"/>
                </a:solidFill>
                <a:latin typeface="+mn-ea"/>
              </a:rPr>
              <a:t>バス</a:t>
            </a:r>
            <a:r>
              <a:rPr kumimoji="1" lang="ja-JP" altLang="en-US" sz="2800" dirty="0" smtClean="0">
                <a:solidFill>
                  <a:schemeClr val="tx1"/>
                </a:solidFill>
                <a:latin typeface="+mn-ea"/>
              </a:rPr>
              <a:t>の導入</a:t>
            </a:r>
            <a:endParaRPr kumimoji="1" lang="ja-JP" altLang="en-US" sz="2000" dirty="0">
              <a:solidFill>
                <a:schemeClr val="tx1"/>
              </a:solidFill>
              <a:latin typeface="+mn-ea"/>
            </a:endParaRPr>
          </a:p>
        </p:txBody>
      </p:sp>
      <p:sp>
        <p:nvSpPr>
          <p:cNvPr id="17" name="テキスト ボックス 16"/>
          <p:cNvSpPr txBox="1"/>
          <p:nvPr/>
        </p:nvSpPr>
        <p:spPr>
          <a:xfrm>
            <a:off x="3430261" y="5291916"/>
            <a:ext cx="1717803" cy="369332"/>
          </a:xfrm>
          <a:prstGeom prst="rect">
            <a:avLst/>
          </a:prstGeom>
          <a:noFill/>
        </p:spPr>
        <p:txBody>
          <a:bodyPr wrap="square" rtlCol="0">
            <a:spAutoFit/>
          </a:bodyPr>
          <a:lstStyle/>
          <a:p>
            <a:pPr marL="0" lvl="1"/>
            <a:r>
              <a:rPr lang="ja-JP" altLang="en-US" dirty="0" smtClean="0"/>
              <a:t> バスを小型化</a:t>
            </a:r>
            <a:endParaRPr lang="en-US" altLang="ja-JP" dirty="0" smtClean="0"/>
          </a:p>
        </p:txBody>
      </p:sp>
      <p:grpSp>
        <p:nvGrpSpPr>
          <p:cNvPr id="13" name="グループ化 12"/>
          <p:cNvGrpSpPr/>
          <p:nvPr/>
        </p:nvGrpSpPr>
        <p:grpSpPr>
          <a:xfrm>
            <a:off x="107504" y="1082773"/>
            <a:ext cx="8918458" cy="1842171"/>
            <a:chOff x="107504" y="1082773"/>
            <a:chExt cx="8918458" cy="1842171"/>
          </a:xfrm>
        </p:grpSpPr>
        <p:grpSp>
          <p:nvGrpSpPr>
            <p:cNvPr id="19" name="グループ化 18"/>
            <p:cNvGrpSpPr/>
            <p:nvPr/>
          </p:nvGrpSpPr>
          <p:grpSpPr>
            <a:xfrm>
              <a:off x="107504" y="1082773"/>
              <a:ext cx="8918458" cy="1842171"/>
              <a:chOff x="107504" y="1082773"/>
              <a:chExt cx="8918458" cy="1842171"/>
            </a:xfrm>
          </p:grpSpPr>
          <p:pic>
            <p:nvPicPr>
              <p:cNvPr id="9" name="図 8"/>
              <p:cNvPicPr>
                <a:picLocks noChangeAspect="1"/>
              </p:cNvPicPr>
              <p:nvPr/>
            </p:nvPicPr>
            <p:blipFill>
              <a:blip r:embed="rId4"/>
              <a:stretch>
                <a:fillRect/>
              </a:stretch>
            </p:blipFill>
            <p:spPr>
              <a:xfrm>
                <a:off x="7726075" y="1082773"/>
                <a:ext cx="1299887" cy="1842171"/>
              </a:xfrm>
              <a:prstGeom prst="rect">
                <a:avLst/>
              </a:prstGeom>
            </p:spPr>
          </p:pic>
          <p:sp>
            <p:nvSpPr>
              <p:cNvPr id="11" name="角丸四角形吹き出し 10"/>
              <p:cNvSpPr/>
              <p:nvPr/>
            </p:nvSpPr>
            <p:spPr>
              <a:xfrm>
                <a:off x="107504" y="1774639"/>
                <a:ext cx="7740352" cy="718257"/>
              </a:xfrm>
              <a:prstGeom prst="wedgeRoundRectCallout">
                <a:avLst>
                  <a:gd name="adj1" fmla="val 53503"/>
                  <a:gd name="adj2" fmla="val -1973"/>
                  <a:gd name="adj3" fmla="val 16667"/>
                </a:avLst>
              </a:prstGeom>
              <a:noFill/>
              <a:ln w="19050">
                <a:solidFill>
                  <a:srgbClr val="00B050"/>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marL="400050" lvl="1" indent="0">
                  <a:buNone/>
                </a:pPr>
                <a:r>
                  <a:rPr lang="ja-JP" altLang="en-US" dirty="0" smtClean="0"/>
                  <a:t>「乗り合い</a:t>
                </a:r>
                <a:r>
                  <a:rPr lang="ja-JP" altLang="en-US" dirty="0"/>
                  <a:t>タクシーは登録したが、昨年は一回も利用しなかった</a:t>
                </a:r>
                <a:r>
                  <a:rPr lang="ja-JP" altLang="en-US" dirty="0" smtClean="0"/>
                  <a:t>。」</a:t>
                </a:r>
                <a:endParaRPr lang="en-US" altLang="ja-JP" dirty="0" smtClean="0"/>
              </a:p>
              <a:p>
                <a:pPr marL="400050" lvl="1" indent="0">
                  <a:buNone/>
                </a:pPr>
                <a:r>
                  <a:rPr lang="ja-JP" altLang="en-US" dirty="0" smtClean="0"/>
                  <a:t>「事前予約などは手間がかかって</a:t>
                </a:r>
                <a:r>
                  <a:rPr lang="ja-JP" altLang="en-US" dirty="0" err="1" smtClean="0"/>
                  <a:t>めんど</a:t>
                </a:r>
                <a:r>
                  <a:rPr lang="ja-JP" altLang="en-US" dirty="0" smtClean="0"/>
                  <a:t>くさい。」</a:t>
                </a:r>
                <a:endParaRPr lang="en-US" altLang="ja-JP" dirty="0">
                  <a:solidFill>
                    <a:schemeClr val="bg1">
                      <a:lumMod val="50000"/>
                    </a:schemeClr>
                  </a:solidFill>
                </a:endParaRPr>
              </a:p>
            </p:txBody>
          </p:sp>
        </p:grpSp>
        <p:sp>
          <p:nvSpPr>
            <p:cNvPr id="10" name="テキスト ボックス 9"/>
            <p:cNvSpPr txBox="1"/>
            <p:nvPr/>
          </p:nvSpPr>
          <p:spPr>
            <a:xfrm>
              <a:off x="6046297" y="1353655"/>
              <a:ext cx="2304256" cy="461665"/>
            </a:xfrm>
            <a:prstGeom prst="rect">
              <a:avLst/>
            </a:prstGeom>
            <a:noFill/>
          </p:spPr>
          <p:txBody>
            <a:bodyPr wrap="square" rtlCol="0">
              <a:spAutoFit/>
            </a:bodyPr>
            <a:lstStyle/>
            <a:p>
              <a:r>
                <a:rPr kumimoji="1" lang="ja-JP" altLang="en-US" sz="2400" dirty="0" smtClean="0">
                  <a:solidFill>
                    <a:srgbClr val="92D050"/>
                  </a:solidFill>
                </a:rPr>
                <a:t>住民の方々</a:t>
              </a:r>
              <a:endParaRPr kumimoji="1" lang="ja-JP" altLang="en-US" sz="2400" dirty="0">
                <a:solidFill>
                  <a:srgbClr val="92D050"/>
                </a:solidFill>
              </a:endParaRPr>
            </a:p>
          </p:txBody>
        </p:sp>
      </p:grpSp>
      <p:sp>
        <p:nvSpPr>
          <p:cNvPr id="14" name="スライド番号プレースホルダー 13"/>
          <p:cNvSpPr>
            <a:spLocks noGrp="1"/>
          </p:cNvSpPr>
          <p:nvPr>
            <p:ph type="sldNum" sz="quarter" idx="12"/>
          </p:nvPr>
        </p:nvSpPr>
        <p:spPr/>
        <p:txBody>
          <a:bodyPr/>
          <a:lstStyle/>
          <a:p>
            <a:fld id="{82F50B77-D61C-4CB8-9631-C68539A3EE92}" type="slidenum">
              <a:rPr kumimoji="1" lang="ja-JP" altLang="en-US" smtClean="0"/>
              <a:pPr/>
              <a:t>7</a:t>
            </a:fld>
            <a:endParaRPr kumimoji="1" lang="ja-JP" altLang="en-US"/>
          </a:p>
        </p:txBody>
      </p:sp>
      <p:sp>
        <p:nvSpPr>
          <p:cNvPr id="12" name="右矢印 11"/>
          <p:cNvSpPr/>
          <p:nvPr/>
        </p:nvSpPr>
        <p:spPr>
          <a:xfrm>
            <a:off x="3645832" y="5661248"/>
            <a:ext cx="1142192" cy="576064"/>
          </a:xfrm>
          <a:prstGeom prst="rightArrow">
            <a:avLst/>
          </a:prstGeom>
          <a:noFill/>
          <a:ln w="1905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grpSp>
        <p:nvGrpSpPr>
          <p:cNvPr id="25" name="グループ化 24"/>
          <p:cNvGrpSpPr/>
          <p:nvPr/>
        </p:nvGrpSpPr>
        <p:grpSpPr>
          <a:xfrm>
            <a:off x="5061020" y="5085184"/>
            <a:ext cx="2391300" cy="1656184"/>
            <a:chOff x="5652120" y="5013176"/>
            <a:chExt cx="2391300" cy="1656184"/>
          </a:xfrm>
        </p:grpSpPr>
        <p:pic>
          <p:nvPicPr>
            <p:cNvPr id="24" name="図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52120" y="5013176"/>
              <a:ext cx="2136279" cy="161059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6" name="テキスト ボックス 15"/>
            <p:cNvSpPr txBox="1"/>
            <p:nvPr/>
          </p:nvSpPr>
          <p:spPr>
            <a:xfrm>
              <a:off x="6084168" y="6407750"/>
              <a:ext cx="1959252" cy="261610"/>
            </a:xfrm>
            <a:prstGeom prst="rect">
              <a:avLst/>
            </a:prstGeom>
            <a:noFill/>
          </p:spPr>
          <p:txBody>
            <a:bodyPr wrap="square" rtlCol="0">
              <a:spAutoFit/>
            </a:bodyPr>
            <a:lstStyle/>
            <a:p>
              <a:r>
                <a:rPr lang="ja-JP" altLang="en-US" sz="1050" dirty="0" smtClean="0">
                  <a:solidFill>
                    <a:schemeClr val="bg1"/>
                  </a:solidFill>
                </a:rPr>
                <a:t>（</a:t>
              </a:r>
              <a:r>
                <a:rPr lang="ja-JP" altLang="en-US" sz="1050" dirty="0">
                  <a:solidFill>
                    <a:schemeClr val="bg1"/>
                  </a:solidFill>
                </a:rPr>
                <a:t>出典</a:t>
              </a:r>
              <a:r>
                <a:rPr kumimoji="1" lang="ja-JP" altLang="en-US" sz="1050" dirty="0" smtClean="0">
                  <a:solidFill>
                    <a:schemeClr val="bg1"/>
                  </a:solidFill>
                </a:rPr>
                <a:t>：</a:t>
              </a:r>
              <a:r>
                <a:rPr lang="en-US" altLang="ja-JP" sz="1050" dirty="0" smtClean="0">
                  <a:solidFill>
                    <a:schemeClr val="bg1"/>
                  </a:solidFill>
                </a:rPr>
                <a:t>e</a:t>
              </a:r>
              <a:r>
                <a:rPr lang="ja-JP" altLang="en-US" sz="1050" dirty="0" smtClean="0">
                  <a:solidFill>
                    <a:schemeClr val="bg1"/>
                  </a:solidFill>
                </a:rPr>
                <a:t>燃費　中古車検索）</a:t>
              </a:r>
              <a:endParaRPr kumimoji="1" lang="ja-JP" altLang="en-US" sz="1050" dirty="0">
                <a:solidFill>
                  <a:schemeClr val="bg1"/>
                </a:solidFill>
              </a:endParaRPr>
            </a:p>
          </p:txBody>
        </p:sp>
      </p:grpSp>
      <p:sp>
        <p:nvSpPr>
          <p:cNvPr id="26" name="正方形/長方形 25"/>
          <p:cNvSpPr/>
          <p:nvPr/>
        </p:nvSpPr>
        <p:spPr>
          <a:xfrm>
            <a:off x="1115616" y="3552963"/>
            <a:ext cx="7776864" cy="1100173"/>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marL="342900" indent="-342900">
              <a:buFont typeface="Arial" panose="020B0604020202020204" pitchFamily="34" charset="0"/>
              <a:buChar char="•"/>
            </a:pPr>
            <a:r>
              <a:rPr lang="ja-JP" altLang="en-US" sz="2400" dirty="0" smtClean="0">
                <a:solidFill>
                  <a:schemeClr val="tx1"/>
                </a:solidFill>
              </a:rPr>
              <a:t>乗車料金を２００円</a:t>
            </a:r>
            <a:r>
              <a:rPr lang="ja-JP" altLang="en-US" sz="1400" dirty="0" smtClean="0">
                <a:solidFill>
                  <a:schemeClr val="tx1"/>
                </a:solidFill>
              </a:rPr>
              <a:t>（現在）</a:t>
            </a:r>
            <a:r>
              <a:rPr lang="ja-JP" altLang="en-US" sz="2400" dirty="0" smtClean="0">
                <a:solidFill>
                  <a:schemeClr val="tx1"/>
                </a:solidFill>
              </a:rPr>
              <a:t>から１００円に値下げ</a:t>
            </a:r>
            <a:endParaRPr lang="en-US" altLang="ja-JP" sz="2400" dirty="0">
              <a:solidFill>
                <a:schemeClr val="tx1"/>
              </a:solidFill>
            </a:endParaRPr>
          </a:p>
          <a:p>
            <a:pPr marL="342900" indent="-342900">
              <a:buFont typeface="Arial" panose="020B0604020202020204" pitchFamily="34" charset="0"/>
              <a:buChar char="•"/>
            </a:pPr>
            <a:r>
              <a:rPr lang="ja-JP" altLang="en-US" sz="2400" dirty="0">
                <a:solidFill>
                  <a:schemeClr val="tx1"/>
                </a:solidFill>
              </a:rPr>
              <a:t>協賛店で１０００円以上買い物する</a:t>
            </a:r>
            <a:r>
              <a:rPr lang="ja-JP" altLang="en-US" sz="2400" dirty="0" smtClean="0">
                <a:solidFill>
                  <a:schemeClr val="tx1"/>
                </a:solidFill>
              </a:rPr>
              <a:t>と</a:t>
            </a:r>
            <a:r>
              <a:rPr lang="ja-JP" altLang="en-US" sz="2400" dirty="0">
                <a:solidFill>
                  <a:schemeClr val="tx1"/>
                </a:solidFill>
              </a:rPr>
              <a:t>ハリ</a:t>
            </a:r>
            <a:r>
              <a:rPr lang="ja-JP" altLang="en-US" sz="2400" dirty="0" smtClean="0">
                <a:solidFill>
                  <a:schemeClr val="tx1"/>
                </a:solidFill>
              </a:rPr>
              <a:t>ー券</a:t>
            </a:r>
            <a:r>
              <a:rPr lang="ja-JP" altLang="en-US" sz="2400" dirty="0">
                <a:solidFill>
                  <a:schemeClr val="tx1"/>
                </a:solidFill>
              </a:rPr>
              <a:t>１枚をゲット</a:t>
            </a:r>
            <a:endParaRPr lang="en-US" altLang="ja-JP" sz="2800" dirty="0">
              <a:solidFill>
                <a:schemeClr val="tx1"/>
              </a:solidFill>
            </a:endParaRPr>
          </a:p>
        </p:txBody>
      </p:sp>
      <p:sp>
        <p:nvSpPr>
          <p:cNvPr id="29" name="テキスト ボックス 28"/>
          <p:cNvSpPr txBox="1"/>
          <p:nvPr/>
        </p:nvSpPr>
        <p:spPr>
          <a:xfrm>
            <a:off x="971600" y="4757082"/>
            <a:ext cx="1717803" cy="369332"/>
          </a:xfrm>
          <a:prstGeom prst="rect">
            <a:avLst/>
          </a:prstGeom>
          <a:noFill/>
        </p:spPr>
        <p:txBody>
          <a:bodyPr wrap="square" rtlCol="0">
            <a:spAutoFit/>
          </a:bodyPr>
          <a:lstStyle/>
          <a:p>
            <a:pPr marL="0" lvl="1"/>
            <a:r>
              <a:rPr lang="ja-JP" altLang="en-US" dirty="0" smtClean="0"/>
              <a:t> 新治バス</a:t>
            </a:r>
            <a:endParaRPr lang="en-US" altLang="ja-JP" dirty="0" smtClean="0"/>
          </a:p>
        </p:txBody>
      </p:sp>
      <p:sp>
        <p:nvSpPr>
          <p:cNvPr id="30" name="テキスト ボックス 29"/>
          <p:cNvSpPr txBox="1"/>
          <p:nvPr/>
        </p:nvSpPr>
        <p:spPr>
          <a:xfrm>
            <a:off x="5014437" y="4725144"/>
            <a:ext cx="2077843" cy="369332"/>
          </a:xfrm>
          <a:prstGeom prst="rect">
            <a:avLst/>
          </a:prstGeom>
          <a:noFill/>
        </p:spPr>
        <p:txBody>
          <a:bodyPr wrap="square" rtlCol="0">
            <a:spAutoFit/>
          </a:bodyPr>
          <a:lstStyle/>
          <a:p>
            <a:pPr marL="0" lvl="1"/>
            <a:r>
              <a:rPr lang="ja-JP" altLang="en-US" dirty="0" smtClean="0"/>
              <a:t>ハリーちゃんバス</a:t>
            </a:r>
            <a:endParaRPr lang="en-US" altLang="ja-JP" dirty="0" smtClean="0"/>
          </a:p>
        </p:txBody>
      </p:sp>
      <p:sp>
        <p:nvSpPr>
          <p:cNvPr id="31" name="屈折矢印 30"/>
          <p:cNvSpPr/>
          <p:nvPr/>
        </p:nvSpPr>
        <p:spPr>
          <a:xfrm rot="5400000">
            <a:off x="519196" y="3809395"/>
            <a:ext cx="580555" cy="539846"/>
          </a:xfrm>
          <a:prstGeom prst="bentUpArrow">
            <a:avLst>
              <a:gd name="adj1" fmla="val 25000"/>
              <a:gd name="adj2" fmla="val 35557"/>
              <a:gd name="adj3" fmla="val 25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5" name="グループ化 34"/>
          <p:cNvGrpSpPr/>
          <p:nvPr/>
        </p:nvGrpSpPr>
        <p:grpSpPr>
          <a:xfrm>
            <a:off x="899592" y="4686926"/>
            <a:ext cx="2880320" cy="1910426"/>
            <a:chOff x="1698271" y="4489067"/>
            <a:chExt cx="2585697" cy="1658894"/>
          </a:xfrm>
        </p:grpSpPr>
        <p:sp>
          <p:nvSpPr>
            <p:cNvPr id="33" name="爆発 2 32"/>
            <p:cNvSpPr/>
            <p:nvPr/>
          </p:nvSpPr>
          <p:spPr>
            <a:xfrm>
              <a:off x="1698271" y="4489067"/>
              <a:ext cx="2585697" cy="1658894"/>
            </a:xfrm>
            <a:prstGeom prst="irregularSeal2">
              <a:avLst/>
            </a:prstGeom>
            <a:solidFill>
              <a:srgbClr val="FFFF00">
                <a:alpha val="9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テキスト ボックス 33"/>
            <p:cNvSpPr txBox="1"/>
            <p:nvPr/>
          </p:nvSpPr>
          <p:spPr>
            <a:xfrm>
              <a:off x="2224695" y="5049138"/>
              <a:ext cx="1846893" cy="707886"/>
            </a:xfrm>
            <a:prstGeom prst="rect">
              <a:avLst/>
            </a:prstGeom>
            <a:noFill/>
          </p:spPr>
          <p:txBody>
            <a:bodyPr wrap="square" rtlCol="0">
              <a:spAutoFit/>
            </a:bodyPr>
            <a:lstStyle/>
            <a:p>
              <a:r>
                <a:rPr kumimoji="1" lang="ja-JP" altLang="en-US" sz="2000" dirty="0" smtClean="0"/>
                <a:t>乗車人数</a:t>
              </a:r>
              <a:endParaRPr kumimoji="1" lang="en-US" altLang="ja-JP" sz="2000" dirty="0" smtClean="0"/>
            </a:p>
            <a:p>
              <a:r>
                <a:rPr kumimoji="1" lang="ja-JP" altLang="en-US" sz="2000" dirty="0" smtClean="0"/>
                <a:t>１便１名以下</a:t>
              </a:r>
              <a:endParaRPr kumimoji="1" lang="ja-JP" altLang="en-US" sz="2000" dirty="0"/>
            </a:p>
          </p:txBody>
        </p:sp>
      </p:grpSp>
      <p:cxnSp>
        <p:nvCxnSpPr>
          <p:cNvPr id="22" name="直線コネクタ 21"/>
          <p:cNvCxnSpPr/>
          <p:nvPr/>
        </p:nvCxnSpPr>
        <p:spPr>
          <a:xfrm>
            <a:off x="6167030" y="4452349"/>
            <a:ext cx="1069266" cy="0"/>
          </a:xfrm>
          <a:prstGeom prst="line">
            <a:avLst/>
          </a:prstGeom>
          <a:ln w="63500" cmpd="thickThin">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32" name="グループ化 31"/>
          <p:cNvGrpSpPr/>
          <p:nvPr/>
        </p:nvGrpSpPr>
        <p:grpSpPr>
          <a:xfrm>
            <a:off x="5417840" y="2276872"/>
            <a:ext cx="3474640" cy="1899527"/>
            <a:chOff x="3977680" y="1497996"/>
            <a:chExt cx="3995936" cy="2340259"/>
          </a:xfrm>
        </p:grpSpPr>
        <p:grpSp>
          <p:nvGrpSpPr>
            <p:cNvPr id="20" name="グループ化 19"/>
            <p:cNvGrpSpPr/>
            <p:nvPr/>
          </p:nvGrpSpPr>
          <p:grpSpPr>
            <a:xfrm>
              <a:off x="3977680" y="1497996"/>
              <a:ext cx="3995936" cy="2340259"/>
              <a:chOff x="5038063" y="1665049"/>
              <a:chExt cx="3146662" cy="1582754"/>
            </a:xfrm>
          </p:grpSpPr>
          <p:sp>
            <p:nvSpPr>
              <p:cNvPr id="8" name="雲形吹き出し 7"/>
              <p:cNvSpPr/>
              <p:nvPr/>
            </p:nvSpPr>
            <p:spPr>
              <a:xfrm>
                <a:off x="5038063" y="1665049"/>
                <a:ext cx="3146662" cy="1582754"/>
              </a:xfrm>
              <a:prstGeom prst="cloudCallout">
                <a:avLst>
                  <a:gd name="adj1" fmla="val -14794"/>
                  <a:gd name="adj2" fmla="val 118592"/>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8" name="テキスト ボックス 17"/>
              <p:cNvSpPr txBox="1"/>
              <p:nvPr/>
            </p:nvSpPr>
            <p:spPr>
              <a:xfrm>
                <a:off x="5290278" y="2123954"/>
                <a:ext cx="1704231" cy="1015663"/>
              </a:xfrm>
              <a:prstGeom prst="rect">
                <a:avLst/>
              </a:prstGeom>
              <a:noFill/>
            </p:spPr>
            <p:txBody>
              <a:bodyPr wrap="square" rtlCol="0">
                <a:spAutoFit/>
              </a:bodyPr>
              <a:lstStyle/>
              <a:p>
                <a:r>
                  <a:rPr kumimoji="1" lang="ja-JP" altLang="en-US" sz="2000" dirty="0" smtClean="0">
                    <a:solidFill>
                      <a:schemeClr val="bg1"/>
                    </a:solidFill>
                  </a:rPr>
                  <a:t>新治応援</a:t>
                </a:r>
                <a:endParaRPr kumimoji="1" lang="en-US" altLang="ja-JP" sz="2000" dirty="0" smtClean="0">
                  <a:solidFill>
                    <a:schemeClr val="bg1"/>
                  </a:solidFill>
                </a:endParaRPr>
              </a:p>
              <a:p>
                <a:r>
                  <a:rPr lang="ja-JP" altLang="en-US" sz="2000" dirty="0">
                    <a:solidFill>
                      <a:schemeClr val="bg1"/>
                    </a:solidFill>
                  </a:rPr>
                  <a:t>キャラクタ</a:t>
                </a:r>
                <a:r>
                  <a:rPr lang="ja-JP" altLang="en-US" sz="2000" dirty="0" smtClean="0">
                    <a:solidFill>
                      <a:schemeClr val="bg1"/>
                    </a:solidFill>
                  </a:rPr>
                  <a:t>ー</a:t>
                </a:r>
                <a:endParaRPr kumimoji="1" lang="en-US" altLang="ja-JP" sz="2000" dirty="0" smtClean="0">
                  <a:solidFill>
                    <a:schemeClr val="bg1"/>
                  </a:solidFill>
                </a:endParaRPr>
              </a:p>
              <a:p>
                <a:r>
                  <a:rPr kumimoji="1" lang="ja-JP" altLang="en-US" sz="2000" dirty="0" smtClean="0">
                    <a:solidFill>
                      <a:srgbClr val="FFC000"/>
                    </a:solidFill>
                  </a:rPr>
                  <a:t>ハリーちゃん</a:t>
                </a:r>
                <a:endParaRPr kumimoji="1" lang="ja-JP" altLang="en-US" sz="2000" dirty="0">
                  <a:solidFill>
                    <a:srgbClr val="FFC000"/>
                  </a:solidFill>
                </a:endParaRPr>
              </a:p>
            </p:txBody>
          </p:sp>
        </p:grpSp>
        <p:pic>
          <p:nvPicPr>
            <p:cNvPr id="28" name="図 27"/>
            <p:cNvPicPr>
              <a:picLocks noChangeAspect="1"/>
            </p:cNvPicPr>
            <p:nvPr/>
          </p:nvPicPr>
          <p:blipFill>
            <a:blip r:embed="rId6" cstate="print">
              <a:extLst>
                <a:ext uri="{BEBA8EAE-BF5A-486C-A8C5-ECC9F3942E4B}">
                  <a14:imgProps xmlns:a14="http://schemas.microsoft.com/office/drawing/2010/main">
                    <a14:imgLayer r:embed="rId7">
                      <a14:imgEffect>
                        <a14:backgroundRemoval t="8114" b="91278" l="0" r="100000">
                          <a14:foregroundMark x1="55240" y1="57606" x2="55240" y2="57606"/>
                          <a14:foregroundMark x1="79913" y1="73428" x2="79913" y2="73428"/>
                          <a14:foregroundMark x1="52183" y1="51724" x2="52183" y2="51724"/>
                          <a14:foregroundMark x1="80131" y1="68763" x2="80131" y2="68763"/>
                          <a14:foregroundMark x1="21616" y1="70385" x2="21616" y2="70385"/>
                          <a14:foregroundMark x1="26638" y1="71602" x2="26638" y2="71602"/>
                          <a14:foregroundMark x1="24672" y1="70385" x2="24672" y2="70385"/>
                          <a14:foregroundMark x1="76856" y1="73631" x2="76856" y2="73631"/>
                          <a14:foregroundMark x1="74891" y1="79513" x2="74891" y2="79513"/>
                          <a14:foregroundMark x1="72052" y1="78702" x2="72052" y2="78702"/>
                        </a14:backgroundRemoval>
                      </a14:imgEffect>
                    </a14:imgLayer>
                  </a14:imgProps>
                </a:ext>
                <a:ext uri="{28A0092B-C50C-407E-A947-70E740481C1C}">
                  <a14:useLocalDpi xmlns:a14="http://schemas.microsoft.com/office/drawing/2010/main" val="0"/>
                </a:ext>
              </a:extLst>
            </a:blip>
            <a:stretch>
              <a:fillRect/>
            </a:stretch>
          </p:blipFill>
          <p:spPr>
            <a:xfrm>
              <a:off x="5694892" y="1512256"/>
              <a:ext cx="1900188" cy="2045399"/>
            </a:xfrm>
            <a:prstGeom prst="rect">
              <a:avLst/>
            </a:prstGeom>
          </p:spPr>
        </p:pic>
      </p:grpSp>
    </p:spTree>
    <p:extLst>
      <p:ext uri="{BB962C8B-B14F-4D97-AF65-F5344CB8AC3E}">
        <p14:creationId xmlns:p14="http://schemas.microsoft.com/office/powerpoint/2010/main" val="158244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par>
                                <p:cTn id="13" presetID="26" presetClass="emph" presetSubtype="0" fill="hold" grpId="1" nodeType="withEffect">
                                  <p:stCondLst>
                                    <p:cond delay="0"/>
                                  </p:stCondLst>
                                  <p:childTnLst>
                                    <p:animEffect transition="out" filter="fade">
                                      <p:cBhvr>
                                        <p:cTn id="14" dur="500" tmFilter="0, 0; .2, .5; .8, .5; 1, 0"/>
                                        <p:tgtEl>
                                          <p:spTgt spid="15"/>
                                        </p:tgtEl>
                                      </p:cBhvr>
                                    </p:animEffect>
                                    <p:animScale>
                                      <p:cBhvr>
                                        <p:cTn id="15" dur="250" autoRev="1" fill="hold"/>
                                        <p:tgtEl>
                                          <p:spTgt spid="15"/>
                                        </p:tgtEl>
                                      </p:cBhvr>
                                      <p:by x="105000" y="105000"/>
                                    </p:animScale>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500"/>
                                        <p:tgtEl>
                                          <p:spTgt spid="2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500"/>
                                        <p:tgtEl>
                                          <p:spTgt spid="31"/>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22"/>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par>
                                <p:cTn id="33" presetID="10" presetClass="entr" presetSubtype="0" fill="hold" nodeType="withEffect">
                                  <p:stCondLst>
                                    <p:cond delay="0"/>
                                  </p:stCondLst>
                                  <p:childTnLst>
                                    <p:set>
                                      <p:cBhvr>
                                        <p:cTn id="34" dur="1" fill="hold">
                                          <p:stCondLst>
                                            <p:cond delay="0"/>
                                          </p:stCondLst>
                                        </p:cTn>
                                        <p:tgtEl>
                                          <p:spTgt spid="29">
                                            <p:txEl>
                                              <p:pRg st="0" end="0"/>
                                            </p:txEl>
                                          </p:spTgt>
                                        </p:tgtEl>
                                        <p:attrNameLst>
                                          <p:attrName>style.visibility</p:attrName>
                                        </p:attrNameLst>
                                      </p:cBhvr>
                                      <p:to>
                                        <p:strVal val="visible"/>
                                      </p:to>
                                    </p:set>
                                    <p:animEffect transition="in" filter="fade">
                                      <p:cBhvr>
                                        <p:cTn id="35" dur="500"/>
                                        <p:tgtEl>
                                          <p:spTgt spid="29">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nodeType="clickEffect">
                                  <p:stCondLst>
                                    <p:cond delay="0"/>
                                  </p:stCondLst>
                                  <p:childTnLst>
                                    <p:set>
                                      <p:cBhvr>
                                        <p:cTn id="39" dur="1" fill="hold">
                                          <p:stCondLst>
                                            <p:cond delay="0"/>
                                          </p:stCondLst>
                                        </p:cTn>
                                        <p:tgtEl>
                                          <p:spTgt spid="35"/>
                                        </p:tgtEl>
                                        <p:attrNameLst>
                                          <p:attrName>style.visibility</p:attrName>
                                        </p:attrNameLst>
                                      </p:cBhvr>
                                      <p:to>
                                        <p:strVal val="visible"/>
                                      </p:to>
                                    </p:set>
                                    <p:anim calcmode="lin" valueType="num">
                                      <p:cBhvr>
                                        <p:cTn id="40" dur="200" fill="hold"/>
                                        <p:tgtEl>
                                          <p:spTgt spid="35"/>
                                        </p:tgtEl>
                                        <p:attrNameLst>
                                          <p:attrName>ppt_w</p:attrName>
                                        </p:attrNameLst>
                                      </p:cBhvr>
                                      <p:tavLst>
                                        <p:tav tm="0">
                                          <p:val>
                                            <p:fltVal val="0"/>
                                          </p:val>
                                        </p:tav>
                                        <p:tav tm="100000">
                                          <p:val>
                                            <p:strVal val="#ppt_w"/>
                                          </p:val>
                                        </p:tav>
                                      </p:tavLst>
                                    </p:anim>
                                    <p:anim calcmode="lin" valueType="num">
                                      <p:cBhvr>
                                        <p:cTn id="41" dur="200" fill="hold"/>
                                        <p:tgtEl>
                                          <p:spTgt spid="35"/>
                                        </p:tgtEl>
                                        <p:attrNameLst>
                                          <p:attrName>ppt_h</p:attrName>
                                        </p:attrNameLst>
                                      </p:cBhvr>
                                      <p:tavLst>
                                        <p:tav tm="0">
                                          <p:val>
                                            <p:fltVal val="0"/>
                                          </p:val>
                                        </p:tav>
                                        <p:tav tm="100000">
                                          <p:val>
                                            <p:strVal val="#ppt_h"/>
                                          </p:val>
                                        </p:tav>
                                      </p:tavLst>
                                    </p:anim>
                                    <p:animEffect transition="in" filter="fade">
                                      <p:cBhvr>
                                        <p:cTn id="42" dur="200"/>
                                        <p:tgtEl>
                                          <p:spTgt spid="35"/>
                                        </p:tgtEl>
                                      </p:cBhvr>
                                    </p:animEffect>
                                  </p:childTnLst>
                                </p:cTn>
                              </p:par>
                              <p:par>
                                <p:cTn id="43" presetID="26" presetClass="emph" presetSubtype="0" fill="hold" nodeType="withEffect">
                                  <p:stCondLst>
                                    <p:cond delay="0"/>
                                  </p:stCondLst>
                                  <p:childTnLst>
                                    <p:animEffect transition="out" filter="fade">
                                      <p:cBhvr>
                                        <p:cTn id="44" dur="500" tmFilter="0, 0; .2, .5; .8, .5; 1, 0"/>
                                        <p:tgtEl>
                                          <p:spTgt spid="35"/>
                                        </p:tgtEl>
                                      </p:cBhvr>
                                    </p:animEffect>
                                    <p:animScale>
                                      <p:cBhvr>
                                        <p:cTn id="45" dur="250" autoRev="1" fill="hold"/>
                                        <p:tgtEl>
                                          <p:spTgt spid="35"/>
                                        </p:tgtEl>
                                      </p:cBhvr>
                                      <p:by x="105000" y="105000"/>
                                    </p:animScale>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17">
                                            <p:txEl>
                                              <p:pRg st="0" end="0"/>
                                            </p:txEl>
                                          </p:spTgt>
                                        </p:tgtEl>
                                        <p:attrNameLst>
                                          <p:attrName>style.visibility</p:attrName>
                                        </p:attrNameLst>
                                      </p:cBhvr>
                                      <p:to>
                                        <p:strVal val="visible"/>
                                      </p:to>
                                    </p:set>
                                    <p:animEffect transition="in" filter="fade">
                                      <p:cBhvr>
                                        <p:cTn id="50" dur="500"/>
                                        <p:tgtEl>
                                          <p:spTgt spid="17">
                                            <p:txEl>
                                              <p:pRg st="0" end="0"/>
                                            </p:txEl>
                                          </p:spTgt>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500"/>
                                        <p:tgtEl>
                                          <p:spTgt spid="12"/>
                                        </p:tgtEl>
                                      </p:cBhvr>
                                    </p:animEffect>
                                  </p:childTnLst>
                                </p:cTn>
                              </p:par>
                            </p:childTnLst>
                          </p:cTn>
                        </p:par>
                        <p:par>
                          <p:cTn id="54" fill="hold">
                            <p:stCondLst>
                              <p:cond delay="500"/>
                            </p:stCondLst>
                            <p:childTnLst>
                              <p:par>
                                <p:cTn id="55" presetID="10" presetClass="entr" presetSubtype="0" fill="hold" nodeType="after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500"/>
                                        <p:tgtEl>
                                          <p:spTgt spid="25"/>
                                        </p:tgtEl>
                                      </p:cBhvr>
                                    </p:animEffect>
                                  </p:childTnLst>
                                </p:cTn>
                              </p:par>
                              <p:par>
                                <p:cTn id="58" presetID="10" presetClass="entr" presetSubtype="0" fill="hold" nodeType="withEffect">
                                  <p:stCondLst>
                                    <p:cond delay="0"/>
                                  </p:stCondLst>
                                  <p:childTnLst>
                                    <p:set>
                                      <p:cBhvr>
                                        <p:cTn id="59" dur="1" fill="hold">
                                          <p:stCondLst>
                                            <p:cond delay="0"/>
                                          </p:stCondLst>
                                        </p:cTn>
                                        <p:tgtEl>
                                          <p:spTgt spid="30">
                                            <p:txEl>
                                              <p:pRg st="0" end="0"/>
                                            </p:txEl>
                                          </p:spTgt>
                                        </p:tgtEl>
                                        <p:attrNameLst>
                                          <p:attrName>style.visibility</p:attrName>
                                        </p:attrNameLst>
                                      </p:cBhvr>
                                      <p:to>
                                        <p:strVal val="visible"/>
                                      </p:to>
                                    </p:set>
                                    <p:animEffect transition="in" filter="fade">
                                      <p:cBhvr>
                                        <p:cTn id="60" dur="500"/>
                                        <p:tgtEl>
                                          <p:spTgt spid="30">
                                            <p:txEl>
                                              <p:pRg st="0" end="0"/>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par>
                                <p:cTn id="66" presetID="32" presetClass="emph" presetSubtype="0" fill="hold" nodeType="withEffect">
                                  <p:stCondLst>
                                    <p:cond delay="0"/>
                                  </p:stCondLst>
                                  <p:childTnLst>
                                    <p:animRot by="120000">
                                      <p:cBhvr>
                                        <p:cTn id="67" dur="100" fill="hold">
                                          <p:stCondLst>
                                            <p:cond delay="0"/>
                                          </p:stCondLst>
                                        </p:cTn>
                                        <p:tgtEl>
                                          <p:spTgt spid="32"/>
                                        </p:tgtEl>
                                        <p:attrNameLst>
                                          <p:attrName>r</p:attrName>
                                        </p:attrNameLst>
                                      </p:cBhvr>
                                    </p:animRot>
                                    <p:animRot by="-240000">
                                      <p:cBhvr>
                                        <p:cTn id="68" dur="200" fill="hold">
                                          <p:stCondLst>
                                            <p:cond delay="200"/>
                                          </p:stCondLst>
                                        </p:cTn>
                                        <p:tgtEl>
                                          <p:spTgt spid="32"/>
                                        </p:tgtEl>
                                        <p:attrNameLst>
                                          <p:attrName>r</p:attrName>
                                        </p:attrNameLst>
                                      </p:cBhvr>
                                    </p:animRot>
                                    <p:animRot by="240000">
                                      <p:cBhvr>
                                        <p:cTn id="69" dur="200" fill="hold">
                                          <p:stCondLst>
                                            <p:cond delay="400"/>
                                          </p:stCondLst>
                                        </p:cTn>
                                        <p:tgtEl>
                                          <p:spTgt spid="32"/>
                                        </p:tgtEl>
                                        <p:attrNameLst>
                                          <p:attrName>r</p:attrName>
                                        </p:attrNameLst>
                                      </p:cBhvr>
                                    </p:animRot>
                                    <p:animRot by="-240000">
                                      <p:cBhvr>
                                        <p:cTn id="70" dur="200" fill="hold">
                                          <p:stCondLst>
                                            <p:cond delay="600"/>
                                          </p:stCondLst>
                                        </p:cTn>
                                        <p:tgtEl>
                                          <p:spTgt spid="32"/>
                                        </p:tgtEl>
                                        <p:attrNameLst>
                                          <p:attrName>r</p:attrName>
                                        </p:attrNameLst>
                                      </p:cBhvr>
                                    </p:animRot>
                                    <p:animRot by="120000">
                                      <p:cBhvr>
                                        <p:cTn id="71" dur="200" fill="hold">
                                          <p:stCondLst>
                                            <p:cond delay="800"/>
                                          </p:stCondLst>
                                        </p:cTn>
                                        <p:tgtEl>
                                          <p:spTgt spid="3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2" grpId="0" animBg="1"/>
      <p:bldP spid="26" grpId="0" animBg="1"/>
      <p:bldP spid="3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p:txBody>
          <a:bodyPr/>
          <a:lstStyle/>
          <a:p>
            <a:fld id="{82F50B77-D61C-4CB8-9631-C68539A3EE92}" type="slidenum">
              <a:rPr kumimoji="1" lang="ja-JP" altLang="en-US" smtClean="0"/>
              <a:pPr/>
              <a:t>8</a:t>
            </a:fld>
            <a:endParaRPr kumimoji="1" lang="ja-JP" altLang="en-US"/>
          </a:p>
        </p:txBody>
      </p:sp>
      <p:sp>
        <p:nvSpPr>
          <p:cNvPr id="5" name="タイトル 2"/>
          <p:cNvSpPr>
            <a:spLocks noGrp="1"/>
          </p:cNvSpPr>
          <p:nvPr>
            <p:ph type="title"/>
          </p:nvPr>
        </p:nvSpPr>
        <p:spPr>
          <a:xfrm>
            <a:off x="3635896" y="-99392"/>
            <a:ext cx="5508104" cy="1143000"/>
          </a:xfrm>
        </p:spPr>
        <p:txBody>
          <a:bodyPr>
            <a:normAutofit/>
          </a:bodyPr>
          <a:lstStyle/>
          <a:p>
            <a:r>
              <a:rPr kumimoji="1" lang="ja-JP" altLang="en-US" dirty="0" smtClean="0"/>
              <a:t>ハリーちゃんバス</a:t>
            </a:r>
            <a:endParaRPr kumimoji="1" lang="ja-JP" altLang="en-US" dirty="0"/>
          </a:p>
        </p:txBody>
      </p:sp>
      <p:sp>
        <p:nvSpPr>
          <p:cNvPr id="6" name="角丸四角形 5"/>
          <p:cNvSpPr/>
          <p:nvPr/>
        </p:nvSpPr>
        <p:spPr>
          <a:xfrm>
            <a:off x="179512" y="116632"/>
            <a:ext cx="3312368" cy="720080"/>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dirty="0"/>
              <a:t>新治</a:t>
            </a:r>
            <a:endParaRPr kumimoji="1" lang="ja-JP" altLang="en-US" dirty="0"/>
          </a:p>
        </p:txBody>
      </p:sp>
      <p:graphicFrame>
        <p:nvGraphicFramePr>
          <p:cNvPr id="7" name="表 6"/>
          <p:cNvGraphicFramePr>
            <a:graphicFrameLocks noGrp="1"/>
          </p:cNvGraphicFramePr>
          <p:nvPr>
            <p:extLst>
              <p:ext uri="{D42A27DB-BD31-4B8C-83A1-F6EECF244321}">
                <p14:modId xmlns:p14="http://schemas.microsoft.com/office/powerpoint/2010/main" val="1681622884"/>
              </p:ext>
            </p:extLst>
          </p:nvPr>
        </p:nvGraphicFramePr>
        <p:xfrm>
          <a:off x="476449" y="1484784"/>
          <a:ext cx="8127999" cy="3566160"/>
        </p:xfrm>
        <a:graphic>
          <a:graphicData uri="http://schemas.openxmlformats.org/drawingml/2006/table">
            <a:tbl>
              <a:tblPr firstRow="1" bandRow="1">
                <a:tableStyleId>{2D5ABB26-0587-4C30-8999-92F81FD0307C}</a:tableStyleId>
              </a:tblPr>
              <a:tblGrid>
                <a:gridCol w="2709333"/>
                <a:gridCol w="2709333"/>
                <a:gridCol w="2709333"/>
              </a:tblGrid>
              <a:tr h="355024">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kumimoji="1" lang="ja-JP" altLang="en-US" dirty="0" smtClean="0"/>
                        <a:t>既存バス</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kumimoji="1" lang="ja-JP" altLang="en-US" dirty="0" smtClean="0"/>
                        <a:t>ハイエース</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355024">
                <a:tc>
                  <a:txBody>
                    <a:bodyPr/>
                    <a:lstStyle/>
                    <a:p>
                      <a:r>
                        <a:rPr kumimoji="1" lang="ja-JP" altLang="en-US" dirty="0" smtClean="0">
                          <a:solidFill>
                            <a:srgbClr val="000000"/>
                          </a:solidFill>
                        </a:rPr>
                        <a:t>本体価格</a:t>
                      </a:r>
                      <a:endParaRPr kumimoji="1" lang="ja-JP" altLang="en-US"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r>
                        <a:rPr kumimoji="1" lang="en-US" altLang="ja-JP" dirty="0" smtClean="0">
                          <a:solidFill>
                            <a:schemeClr val="tx1"/>
                          </a:solidFill>
                        </a:rPr>
                        <a:t>0</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r>
                        <a:rPr kumimoji="1" lang="en-US" altLang="ja-JP" dirty="0" smtClean="0">
                          <a:solidFill>
                            <a:srgbClr val="000000"/>
                          </a:solidFill>
                        </a:rPr>
                        <a:t>400,000</a:t>
                      </a:r>
                      <a:endParaRPr kumimoji="1" lang="ja-JP" altLang="en-US"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r>
              <a:tr h="355024">
                <a:tc>
                  <a:txBody>
                    <a:bodyPr/>
                    <a:lstStyle/>
                    <a:p>
                      <a:r>
                        <a:rPr kumimoji="1" lang="ja-JP" altLang="en-US" dirty="0" smtClean="0"/>
                        <a:t>自動車税</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solidFill>
                      <a:schemeClr val="bg1">
                        <a:lumMod val="95000"/>
                      </a:schemeClr>
                    </a:solidFill>
                  </a:tcPr>
                </a:tc>
                <a:tc>
                  <a:txBody>
                    <a:bodyPr/>
                    <a:lstStyle/>
                    <a:p>
                      <a:r>
                        <a:rPr kumimoji="1" lang="en-US" altLang="ja-JP" dirty="0" smtClean="0"/>
                        <a:t>12,000</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solidFill>
                      <a:schemeClr val="bg1">
                        <a:lumMod val="95000"/>
                      </a:schemeClr>
                    </a:solidFill>
                  </a:tcPr>
                </a:tc>
                <a:tc>
                  <a:txBody>
                    <a:bodyPr/>
                    <a:lstStyle/>
                    <a:p>
                      <a:r>
                        <a:rPr kumimoji="1" lang="en-US" altLang="ja-JP" dirty="0" smtClean="0"/>
                        <a:t>15,700</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solidFill>
                      <a:schemeClr val="bg1">
                        <a:lumMod val="95000"/>
                      </a:schemeClr>
                    </a:solidFill>
                  </a:tcPr>
                </a:tc>
              </a:tr>
              <a:tr h="355024">
                <a:tc>
                  <a:txBody>
                    <a:bodyPr/>
                    <a:lstStyle/>
                    <a:p>
                      <a:r>
                        <a:rPr kumimoji="1" lang="ja-JP" altLang="en-US" dirty="0" smtClean="0"/>
                        <a:t>重量税</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r>
                        <a:rPr kumimoji="1" lang="en-US" altLang="ja-JP" dirty="0" smtClean="0"/>
                        <a:t>100,000</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r>
                        <a:rPr kumimoji="1" lang="en-US" altLang="ja-JP" dirty="0" smtClean="0"/>
                        <a:t>13,000</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r>
              <a:tr h="355024">
                <a:tc>
                  <a:txBody>
                    <a:bodyPr/>
                    <a:lstStyle/>
                    <a:p>
                      <a:r>
                        <a:rPr kumimoji="1" lang="ja-JP" altLang="en-US" dirty="0" smtClean="0"/>
                        <a:t>自賠責保険</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r>
                        <a:rPr kumimoji="1" lang="en-US" altLang="ja-JP" dirty="0" smtClean="0"/>
                        <a:t>20,000</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r>
                        <a:rPr kumimoji="1" lang="en-US" altLang="ja-JP" dirty="0" smtClean="0"/>
                        <a:t>13,850</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r>
              <a:tr h="355024">
                <a:tc>
                  <a:txBody>
                    <a:bodyPr/>
                    <a:lstStyle/>
                    <a:p>
                      <a:r>
                        <a:rPr kumimoji="1" lang="ja-JP" altLang="en-US" dirty="0" smtClean="0"/>
                        <a:t>点検整備費用</a:t>
                      </a:r>
                      <a:endParaRPr kumimoji="1" lang="en-US" altLang="ja-JP"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r>
                        <a:rPr kumimoji="1" lang="en-US" altLang="ja-JP" dirty="0" smtClean="0"/>
                        <a:t>200,000</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r>
                        <a:rPr kumimoji="1" lang="en-US" altLang="ja-JP" dirty="0" smtClean="0"/>
                        <a:t>100,000</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r>
              <a:tr h="355024">
                <a:tc>
                  <a:txBody>
                    <a:bodyPr/>
                    <a:lstStyle/>
                    <a:p>
                      <a:r>
                        <a:rPr kumimoji="1" lang="ja-JP" altLang="en-US" dirty="0" smtClean="0"/>
                        <a:t>バス維持費</a:t>
                      </a:r>
                      <a:endParaRPr kumimoji="1" lang="en-US" altLang="ja-JP"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r>
                        <a:rPr kumimoji="1" lang="en-US" altLang="ja-JP" dirty="0" smtClean="0"/>
                        <a:t>332,000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r>
                        <a:rPr kumimoji="1" lang="en-US" altLang="ja-JP" dirty="0" smtClean="0"/>
                        <a:t>542,550</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3">
                        <a:lumMod val="60000"/>
                        <a:lumOff val="40000"/>
                      </a:schemeClr>
                    </a:solidFill>
                  </a:tcPr>
                </a:tc>
              </a:tr>
              <a:tr h="621292">
                <a:tc>
                  <a:txBody>
                    <a:bodyPr/>
                    <a:lstStyle/>
                    <a:p>
                      <a:r>
                        <a:rPr kumimoji="1" lang="ja-JP" altLang="en-US" dirty="0" smtClean="0"/>
                        <a:t>燃料費</a:t>
                      </a:r>
                      <a:endParaRPr kumimoji="1" lang="en-US" altLang="ja-JP" dirty="0" smtClean="0"/>
                    </a:p>
                    <a:p>
                      <a:r>
                        <a:rPr kumimoji="1" lang="ja-JP" altLang="en-US" dirty="0" smtClean="0"/>
                        <a:t>人件費</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r>
                        <a:rPr kumimoji="1" lang="en-US" altLang="ja-JP" dirty="0" smtClean="0"/>
                        <a:t>2,011,817</a:t>
                      </a:r>
                    </a:p>
                    <a:p>
                      <a:r>
                        <a:rPr kumimoji="1" lang="en-US" altLang="ja-JP" dirty="0" smtClean="0"/>
                        <a:t>4,800,000</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r>
                        <a:rPr kumimoji="1" lang="en-US" altLang="ja-JP" dirty="0" smtClean="0"/>
                        <a:t>1,326,462</a:t>
                      </a:r>
                    </a:p>
                    <a:p>
                      <a:r>
                        <a:rPr kumimoji="1" lang="en-US" altLang="ja-JP" dirty="0" smtClean="0"/>
                        <a:t>3,000,000</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r h="355024">
                <a:tc>
                  <a:txBody>
                    <a:bodyPr/>
                    <a:lstStyle/>
                    <a:p>
                      <a:r>
                        <a:rPr kumimoji="1" lang="ja-JP" altLang="en-US" dirty="0" smtClean="0"/>
                        <a:t>合計</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D4B"/>
                    </a:solidFill>
                  </a:tcPr>
                </a:tc>
                <a:tc>
                  <a:txBody>
                    <a:bodyPr/>
                    <a:lstStyle/>
                    <a:p>
                      <a:r>
                        <a:rPr kumimoji="1" lang="en-US" altLang="ja-JP" dirty="0" smtClean="0"/>
                        <a:t>7,143,817</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D4B"/>
                    </a:solidFill>
                  </a:tcPr>
                </a:tc>
                <a:tc>
                  <a:txBody>
                    <a:bodyPr/>
                    <a:lstStyle/>
                    <a:p>
                      <a:r>
                        <a:rPr kumimoji="1" lang="en-US" altLang="ja-JP" dirty="0" smtClean="0"/>
                        <a:t>4,869,012</a:t>
                      </a:r>
                      <a:endParaRPr kumimoji="1" lang="ja-JP" altLang="en-US"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D4B"/>
                    </a:solidFill>
                  </a:tcPr>
                </a:tc>
              </a:tr>
            </a:tbl>
          </a:graphicData>
        </a:graphic>
      </p:graphicFrame>
      <p:sp>
        <p:nvSpPr>
          <p:cNvPr id="8" name="屈折矢印 7"/>
          <p:cNvSpPr/>
          <p:nvPr/>
        </p:nvSpPr>
        <p:spPr>
          <a:xfrm rot="5400000">
            <a:off x="730028" y="5686797"/>
            <a:ext cx="907832" cy="856735"/>
          </a:xfrm>
          <a:prstGeom prst="bentUpArrow">
            <a:avLst>
              <a:gd name="adj1" fmla="val 27483"/>
              <a:gd name="adj2" fmla="val 34308"/>
              <a:gd name="adj3" fmla="val 25000"/>
            </a:avLst>
          </a:prstGeom>
          <a:solidFill>
            <a:srgbClr val="C00000"/>
          </a:solidFill>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ja-JP" altLang="en-US">
              <a:ln w="0"/>
              <a:gradFill>
                <a:gsLst>
                  <a:gs pos="21000">
                    <a:srgbClr val="53575C"/>
                  </a:gs>
                  <a:gs pos="88000">
                    <a:srgbClr val="C5C7CA"/>
                  </a:gs>
                </a:gsLst>
                <a:lin ang="5400000"/>
              </a:gradFill>
            </a:endParaRPr>
          </a:p>
        </p:txBody>
      </p:sp>
      <p:sp>
        <p:nvSpPr>
          <p:cNvPr id="10" name="サブタイトル 2"/>
          <p:cNvSpPr txBox="1">
            <a:spLocks/>
          </p:cNvSpPr>
          <p:nvPr/>
        </p:nvSpPr>
        <p:spPr>
          <a:xfrm>
            <a:off x="467544" y="5013176"/>
            <a:ext cx="5328593" cy="5760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a:buNone/>
            </a:pPr>
            <a:r>
              <a:rPr lang="en-US" altLang="ja-JP" sz="1600" dirty="0" smtClean="0"/>
              <a:t>※</a:t>
            </a:r>
            <a:r>
              <a:rPr lang="ja-JP" altLang="en-US" sz="1600" dirty="0" smtClean="0"/>
              <a:t>ハイエースの車両減価償却費（５年）を４０万円と設定</a:t>
            </a:r>
            <a:endParaRPr lang="en-US" altLang="ja-JP" sz="1600" dirty="0" smtClean="0"/>
          </a:p>
          <a:p>
            <a:pPr marL="0" indent="0">
              <a:buNone/>
            </a:pPr>
            <a:r>
              <a:rPr lang="en-US" altLang="ja-JP" sz="1600" dirty="0" smtClean="0"/>
              <a:t>※</a:t>
            </a:r>
            <a:r>
              <a:rPr lang="ja-JP" altLang="en-US" sz="1600" dirty="0" smtClean="0"/>
              <a:t>提案後の人件費はシルバー人材を採用</a:t>
            </a:r>
            <a:endParaRPr lang="ja-JP" altLang="en-US" sz="1600" dirty="0"/>
          </a:p>
        </p:txBody>
      </p:sp>
      <p:sp>
        <p:nvSpPr>
          <p:cNvPr id="11" name="タイトル 1"/>
          <p:cNvSpPr txBox="1">
            <a:spLocks/>
          </p:cNvSpPr>
          <p:nvPr/>
        </p:nvSpPr>
        <p:spPr>
          <a:xfrm>
            <a:off x="273810" y="1005615"/>
            <a:ext cx="4010158" cy="551177"/>
          </a:xfrm>
          <a:prstGeom prst="rect">
            <a:avLst/>
          </a:prstGeom>
        </p:spPr>
        <p:txBody>
          <a:bodyPr vert="horz" lIns="91440" tIns="45720" rIns="91440" bIns="45720" rtlCol="0" anchor="ctr">
            <a:normAutofit lnSpcReduction="10000"/>
          </a:bodyPr>
          <a:lstStyle>
            <a:lvl1pPr algn="l"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3200" dirty="0" smtClean="0"/>
              <a:t>事業費内訳（年間）</a:t>
            </a:r>
            <a:endParaRPr lang="ja-JP" altLang="en-US" sz="3200" dirty="0"/>
          </a:p>
        </p:txBody>
      </p:sp>
      <p:sp>
        <p:nvSpPr>
          <p:cNvPr id="9" name="星 7 8"/>
          <p:cNvSpPr/>
          <p:nvPr/>
        </p:nvSpPr>
        <p:spPr>
          <a:xfrm>
            <a:off x="1744503" y="5158869"/>
            <a:ext cx="4267657" cy="1582499"/>
          </a:xfrm>
          <a:prstGeom prst="star7">
            <a:avLst/>
          </a:prstGeom>
          <a:solidFill>
            <a:srgbClr val="FFFF00">
              <a:alpha val="90000"/>
            </a:srgbClr>
          </a:solidFill>
          <a:ln>
            <a:solidFill>
              <a:srgbClr val="FF0000"/>
            </a:solid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ja-JP" altLang="en-US" sz="2400" dirty="0" smtClean="0"/>
              <a:t>年間</a:t>
            </a:r>
            <a:r>
              <a:rPr lang="en-US" altLang="ja-JP" sz="3200" b="1" dirty="0" smtClean="0">
                <a:solidFill>
                  <a:srgbClr val="C00000"/>
                </a:solidFill>
              </a:rPr>
              <a:t>227</a:t>
            </a:r>
            <a:r>
              <a:rPr lang="ja-JP" altLang="en-US" sz="3200" b="1" dirty="0" smtClean="0">
                <a:solidFill>
                  <a:srgbClr val="C00000"/>
                </a:solidFill>
              </a:rPr>
              <a:t>万円</a:t>
            </a:r>
            <a:r>
              <a:rPr lang="ja-JP" altLang="en-US" sz="2400" dirty="0" smtClean="0"/>
              <a:t>のコスト</a:t>
            </a:r>
            <a:r>
              <a:rPr lang="ja-JP" altLang="en-US" sz="2400" dirty="0"/>
              <a:t>削減</a:t>
            </a:r>
            <a:r>
              <a:rPr lang="ja-JP" altLang="en-US" sz="2400" dirty="0" smtClean="0"/>
              <a:t>！</a:t>
            </a:r>
            <a:endParaRPr lang="ja-JP" altLang="en-US" sz="2400" dirty="0"/>
          </a:p>
        </p:txBody>
      </p:sp>
      <p:grpSp>
        <p:nvGrpSpPr>
          <p:cNvPr id="15" name="グループ化 14"/>
          <p:cNvGrpSpPr/>
          <p:nvPr/>
        </p:nvGrpSpPr>
        <p:grpSpPr>
          <a:xfrm>
            <a:off x="6084168" y="5158869"/>
            <a:ext cx="2304256" cy="1582499"/>
            <a:chOff x="6084168" y="5158869"/>
            <a:chExt cx="2304256" cy="1582499"/>
          </a:xfrm>
        </p:grpSpPr>
        <p:pic>
          <p:nvPicPr>
            <p:cNvPr id="13" name="図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84168" y="5158869"/>
              <a:ext cx="2038956" cy="1537223"/>
            </a:xfrm>
            <a:prstGeom prst="rect">
              <a:avLst/>
            </a:prstGeom>
          </p:spPr>
        </p:pic>
        <p:sp>
          <p:nvSpPr>
            <p:cNvPr id="14" name="テキスト ボックス 13"/>
            <p:cNvSpPr txBox="1"/>
            <p:nvPr/>
          </p:nvSpPr>
          <p:spPr>
            <a:xfrm>
              <a:off x="6429172" y="6479758"/>
              <a:ext cx="1959252" cy="261610"/>
            </a:xfrm>
            <a:prstGeom prst="rect">
              <a:avLst/>
            </a:prstGeom>
            <a:noFill/>
          </p:spPr>
          <p:txBody>
            <a:bodyPr wrap="square" rtlCol="0">
              <a:spAutoFit/>
            </a:bodyPr>
            <a:lstStyle/>
            <a:p>
              <a:r>
                <a:rPr lang="ja-JP" altLang="en-US" sz="1050" dirty="0" smtClean="0">
                  <a:solidFill>
                    <a:schemeClr val="bg1"/>
                  </a:solidFill>
                </a:rPr>
                <a:t>（</a:t>
              </a:r>
              <a:r>
                <a:rPr lang="ja-JP" altLang="en-US" sz="1050" dirty="0">
                  <a:solidFill>
                    <a:schemeClr val="bg1"/>
                  </a:solidFill>
                </a:rPr>
                <a:t>出典</a:t>
              </a:r>
              <a:r>
                <a:rPr kumimoji="1" lang="ja-JP" altLang="en-US" sz="1050" dirty="0" smtClean="0">
                  <a:solidFill>
                    <a:schemeClr val="bg1"/>
                  </a:solidFill>
                </a:rPr>
                <a:t>：</a:t>
              </a:r>
              <a:r>
                <a:rPr lang="en-US" altLang="ja-JP" sz="1050" dirty="0" smtClean="0">
                  <a:solidFill>
                    <a:schemeClr val="bg1"/>
                  </a:solidFill>
                </a:rPr>
                <a:t>e</a:t>
              </a:r>
              <a:r>
                <a:rPr lang="ja-JP" altLang="en-US" sz="1050" dirty="0" smtClean="0">
                  <a:solidFill>
                    <a:schemeClr val="bg1"/>
                  </a:solidFill>
                </a:rPr>
                <a:t>燃費　中古車検索）</a:t>
              </a:r>
              <a:endParaRPr kumimoji="1" lang="ja-JP" altLang="en-US" sz="1050" dirty="0">
                <a:solidFill>
                  <a:schemeClr val="bg1"/>
                </a:solidFill>
              </a:endParaRPr>
            </a:p>
          </p:txBody>
        </p:sp>
      </p:grpSp>
      <p:sp>
        <p:nvSpPr>
          <p:cNvPr id="2" name="テキスト ボックス 1"/>
          <p:cNvSpPr txBox="1"/>
          <p:nvPr/>
        </p:nvSpPr>
        <p:spPr>
          <a:xfrm>
            <a:off x="6516216" y="1115452"/>
            <a:ext cx="2664296" cy="369332"/>
          </a:xfrm>
          <a:prstGeom prst="rect">
            <a:avLst/>
          </a:prstGeom>
          <a:noFill/>
        </p:spPr>
        <p:txBody>
          <a:bodyPr wrap="square" rtlCol="0">
            <a:spAutoFit/>
          </a:bodyPr>
          <a:lstStyle/>
          <a:p>
            <a:r>
              <a:rPr kumimoji="1" lang="ja-JP" altLang="en-US" dirty="0" smtClean="0"/>
              <a:t>（参考：</a:t>
            </a:r>
            <a:r>
              <a:rPr kumimoji="1" lang="en-US" altLang="ja-JP" dirty="0" smtClean="0"/>
              <a:t>SPEC</a:t>
            </a:r>
            <a:r>
              <a:rPr kumimoji="1" lang="ja-JP" altLang="en-US" dirty="0" smtClean="0"/>
              <a:t>　</a:t>
            </a:r>
            <a:r>
              <a:rPr kumimoji="1" lang="en-US" altLang="ja-JP" dirty="0" smtClean="0"/>
              <a:t>TANK</a:t>
            </a:r>
            <a:r>
              <a:rPr kumimoji="1" lang="ja-JP" altLang="en-US" dirty="0" smtClean="0"/>
              <a:t>）</a:t>
            </a:r>
            <a:endParaRPr kumimoji="1" lang="ja-JP" altLang="en-US" dirty="0"/>
          </a:p>
        </p:txBody>
      </p:sp>
    </p:spTree>
    <p:extLst>
      <p:ext uri="{BB962C8B-B14F-4D97-AF65-F5344CB8AC3E}">
        <p14:creationId xmlns:p14="http://schemas.microsoft.com/office/powerpoint/2010/main" val="1066516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26" presetClass="emph" presetSubtype="0" fill="hold" grpId="1" nodeType="withEffect">
                                  <p:stCondLst>
                                    <p:cond delay="0"/>
                                  </p:stCondLst>
                                  <p:childTnLst>
                                    <p:animEffect transition="out" filter="fade">
                                      <p:cBhvr>
                                        <p:cTn id="13" dur="700" tmFilter="0, 0; .2, .5; .8, .5; 1, 0"/>
                                        <p:tgtEl>
                                          <p:spTgt spid="9"/>
                                        </p:tgtEl>
                                      </p:cBhvr>
                                    </p:animEffect>
                                    <p:animScale>
                                      <p:cBhvr>
                                        <p:cTn id="14" dur="35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9"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図 27"/>
          <p:cNvPicPr>
            <a:picLocks noChangeAspect="1"/>
          </p:cNvPicPr>
          <p:nvPr/>
        </p:nvPicPr>
        <p:blipFill>
          <a:blip r:embed="rId3">
            <a:duotone>
              <a:schemeClr val="accent5">
                <a:shade val="45000"/>
                <a:satMod val="135000"/>
              </a:schemeClr>
              <a:prstClr val="white"/>
            </a:duotone>
            <a:extLst>
              <a:ext uri="{BEBA8EAE-BF5A-486C-A8C5-ECC9F3942E4B}">
                <a14:imgProps xmlns:a14="http://schemas.microsoft.com/office/drawing/2010/main">
                  <a14:imgLayer r:embed="rId4">
                    <a14:imgEffect>
                      <a14:artisticPastelsSmooth/>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908720"/>
            <a:ext cx="9252520" cy="864096"/>
          </a:xfrm>
          <a:prstGeom prst="rect">
            <a:avLst/>
          </a:prstGeom>
        </p:spPr>
      </p:pic>
      <p:sp>
        <p:nvSpPr>
          <p:cNvPr id="3" name="タイトル 2"/>
          <p:cNvSpPr>
            <a:spLocks noGrp="1"/>
          </p:cNvSpPr>
          <p:nvPr>
            <p:ph type="title"/>
          </p:nvPr>
        </p:nvSpPr>
        <p:spPr>
          <a:xfrm>
            <a:off x="86815" y="-99392"/>
            <a:ext cx="3765105" cy="1143000"/>
          </a:xfrm>
        </p:spPr>
        <p:txBody>
          <a:bodyPr>
            <a:noAutofit/>
          </a:bodyPr>
          <a:lstStyle/>
          <a:p>
            <a:r>
              <a:rPr lang="ja-JP" altLang="en-US" sz="6000" b="1" dirty="0" smtClean="0">
                <a:ln w="9525">
                  <a:solidFill>
                    <a:schemeClr val="bg1"/>
                  </a:solidFill>
                  <a:prstDash val="solid"/>
                </a:ln>
                <a:effectLst>
                  <a:outerShdw blurRad="12700" dist="38100" dir="2700000" algn="tl" rotWithShape="0">
                    <a:schemeClr val="bg1">
                      <a:lumMod val="50000"/>
                    </a:schemeClr>
                  </a:outerShdw>
                </a:effectLst>
              </a:rPr>
              <a:t>おおつ野</a:t>
            </a:r>
            <a:endParaRPr kumimoji="1" lang="ja-JP" altLang="en-US" sz="6000" b="1" dirty="0">
              <a:ln w="9525">
                <a:solidFill>
                  <a:schemeClr val="bg1"/>
                </a:solidFill>
                <a:prstDash val="solid"/>
              </a:ln>
              <a:effectLst>
                <a:outerShdw blurRad="12700" dist="38100" dir="2700000" algn="tl" rotWithShape="0">
                  <a:schemeClr val="bg1">
                    <a:lumMod val="50000"/>
                  </a:schemeClr>
                </a:outerShdw>
              </a:effectLst>
            </a:endParaRPr>
          </a:p>
        </p:txBody>
      </p:sp>
      <p:pic>
        <p:nvPicPr>
          <p:cNvPr id="4" name="コンテンツ プレースホルダー 9"/>
          <p:cNvPicPr>
            <a:picLocks noChangeAspect="1"/>
          </p:cNvPicPr>
          <p:nvPr/>
        </p:nvPicPr>
        <p:blipFill>
          <a:blip r:embed="rId5">
            <a:duotone>
              <a:schemeClr val="accent3">
                <a:shade val="45000"/>
                <a:satMod val="135000"/>
              </a:schemeClr>
              <a:prstClr val="white"/>
            </a:duotone>
            <a:extLst>
              <a:ext uri="{BEBA8EAE-BF5A-486C-A8C5-ECC9F3942E4B}">
                <a14:imgProps xmlns:a14="http://schemas.microsoft.com/office/drawing/2010/main">
                  <a14:imgLayer r:embed="rId6">
                    <a14:imgEffect>
                      <a14:sharpenSoften amount="50000"/>
                    </a14:imgEffect>
                    <a14:imgEffect>
                      <a14:saturation sat="0"/>
                    </a14:imgEffect>
                    <a14:imgEffect>
                      <a14:brightnessContrast bright="-20000" contrast="-40000"/>
                    </a14:imgEffect>
                  </a14:imgLayer>
                </a14:imgProps>
              </a:ext>
            </a:extLst>
          </a:blip>
          <a:stretch>
            <a:fillRect/>
          </a:stretch>
        </p:blipFill>
        <p:spPr>
          <a:xfrm>
            <a:off x="3562553" y="1772816"/>
            <a:ext cx="7468528" cy="4804277"/>
          </a:xfrm>
          <a:prstGeom prst="rect">
            <a:avLst/>
          </a:prstGeom>
        </p:spPr>
      </p:pic>
      <p:sp>
        <p:nvSpPr>
          <p:cNvPr id="9" name="テキスト ボックス 8"/>
          <p:cNvSpPr txBox="1"/>
          <p:nvPr/>
        </p:nvSpPr>
        <p:spPr>
          <a:xfrm>
            <a:off x="35496" y="980728"/>
            <a:ext cx="9145016" cy="707886"/>
          </a:xfrm>
          <a:prstGeom prst="rect">
            <a:avLst/>
          </a:prstGeom>
          <a:noFill/>
        </p:spPr>
        <p:txBody>
          <a:bodyPr wrap="square" rtlCol="0">
            <a:spAutoFit/>
          </a:bodyPr>
          <a:lstStyle/>
          <a:p>
            <a:r>
              <a:rPr lang="ja-JP" altLang="en-US" sz="4000" dirty="0" smtClean="0">
                <a:solidFill>
                  <a:schemeClr val="accent5">
                    <a:lumMod val="75000"/>
                  </a:schemeClr>
                </a:solidFill>
                <a:latin typeface="+mn-ea"/>
              </a:rPr>
              <a:t>～医療や防災を中心とした安心な地区～</a:t>
            </a:r>
            <a:endParaRPr kumimoji="1" lang="en-US" altLang="ja-JP" sz="4000" dirty="0" smtClean="0">
              <a:solidFill>
                <a:schemeClr val="accent5">
                  <a:lumMod val="75000"/>
                </a:schemeClr>
              </a:solidFill>
              <a:latin typeface="+mn-ea"/>
            </a:endParaRPr>
          </a:p>
        </p:txBody>
      </p:sp>
      <p:grpSp>
        <p:nvGrpSpPr>
          <p:cNvPr id="31" name="グループ化 30"/>
          <p:cNvGrpSpPr/>
          <p:nvPr/>
        </p:nvGrpSpPr>
        <p:grpSpPr>
          <a:xfrm>
            <a:off x="1197614" y="5932064"/>
            <a:ext cx="3230370" cy="859093"/>
            <a:chOff x="2267744" y="5373216"/>
            <a:chExt cx="4824536" cy="1261981"/>
          </a:xfrm>
        </p:grpSpPr>
        <p:pic>
          <p:nvPicPr>
            <p:cNvPr id="32" name="図 3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038316" y="5373216"/>
              <a:ext cx="821716" cy="1258217"/>
            </a:xfrm>
            <a:prstGeom prst="rect">
              <a:avLst/>
            </a:prstGeom>
          </p:spPr>
        </p:pic>
        <p:pic>
          <p:nvPicPr>
            <p:cNvPr id="33" name="図 32"/>
            <p:cNvPicPr>
              <a:picLocks noChangeAspect="1"/>
            </p:cNvPicPr>
            <p:nvPr/>
          </p:nvPicPr>
          <p:blipFill>
            <a:blip r:embed="rId8"/>
            <a:stretch>
              <a:fillRect/>
            </a:stretch>
          </p:blipFill>
          <p:spPr>
            <a:xfrm>
              <a:off x="6031484" y="5373216"/>
              <a:ext cx="1060796" cy="1261981"/>
            </a:xfrm>
            <a:prstGeom prst="rect">
              <a:avLst/>
            </a:prstGeom>
          </p:spPr>
        </p:pic>
        <p:pic>
          <p:nvPicPr>
            <p:cNvPr id="34" name="図 3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924239" y="5445224"/>
              <a:ext cx="1159929" cy="1172452"/>
            </a:xfrm>
            <a:prstGeom prst="rect">
              <a:avLst/>
            </a:prstGeom>
          </p:spPr>
        </p:pic>
        <p:pic>
          <p:nvPicPr>
            <p:cNvPr id="35" name="図 34"/>
            <p:cNvPicPr>
              <a:picLocks noChangeAspect="1"/>
            </p:cNvPicPr>
            <p:nvPr/>
          </p:nvPicPr>
          <p:blipFill>
            <a:blip r:embed="rId10"/>
            <a:stretch>
              <a:fillRect/>
            </a:stretch>
          </p:blipFill>
          <p:spPr>
            <a:xfrm>
              <a:off x="2267744" y="5445224"/>
              <a:ext cx="1640127" cy="1101399"/>
            </a:xfrm>
            <a:prstGeom prst="rect">
              <a:avLst/>
            </a:prstGeom>
          </p:spPr>
        </p:pic>
      </p:grpSp>
      <p:grpSp>
        <p:nvGrpSpPr>
          <p:cNvPr id="37" name="グループ化 36"/>
          <p:cNvGrpSpPr/>
          <p:nvPr/>
        </p:nvGrpSpPr>
        <p:grpSpPr>
          <a:xfrm>
            <a:off x="7296817" y="3396233"/>
            <a:ext cx="1655506" cy="1589574"/>
            <a:chOff x="4926462" y="3223594"/>
            <a:chExt cx="1587422" cy="1589574"/>
          </a:xfrm>
        </p:grpSpPr>
        <p:sp>
          <p:nvSpPr>
            <p:cNvPr id="38" name="円/楕円 37"/>
            <p:cNvSpPr/>
            <p:nvPr/>
          </p:nvSpPr>
          <p:spPr>
            <a:xfrm>
              <a:off x="4926462" y="3223594"/>
              <a:ext cx="1557106" cy="1589574"/>
            </a:xfrm>
            <a:prstGeom prst="ellipse">
              <a:avLst/>
            </a:prstGeom>
            <a:solidFill>
              <a:srgbClr val="00B0F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dirty="0" smtClean="0"/>
            </a:p>
          </p:txBody>
        </p:sp>
        <p:sp>
          <p:nvSpPr>
            <p:cNvPr id="39" name="テキスト ボックス 38"/>
            <p:cNvSpPr txBox="1"/>
            <p:nvPr/>
          </p:nvSpPr>
          <p:spPr>
            <a:xfrm>
              <a:off x="4926462" y="3772603"/>
              <a:ext cx="1587422" cy="523220"/>
            </a:xfrm>
            <a:prstGeom prst="rect">
              <a:avLst/>
            </a:prstGeom>
            <a:noFill/>
          </p:spPr>
          <p:txBody>
            <a:bodyPr wrap="square" rtlCol="0">
              <a:spAutoFit/>
            </a:bodyPr>
            <a:lstStyle/>
            <a:p>
              <a:r>
                <a:rPr kumimoji="1" lang="ja-JP" altLang="en-US" sz="2800" dirty="0" smtClean="0">
                  <a:solidFill>
                    <a:schemeClr val="bg1"/>
                  </a:solidFill>
                </a:rPr>
                <a:t>おおつ野</a:t>
              </a:r>
              <a:endParaRPr kumimoji="1" lang="ja-JP" altLang="en-US" dirty="0">
                <a:solidFill>
                  <a:schemeClr val="bg1"/>
                </a:solidFill>
              </a:endParaRPr>
            </a:p>
          </p:txBody>
        </p:sp>
      </p:grpSp>
      <p:grpSp>
        <p:nvGrpSpPr>
          <p:cNvPr id="40" name="グループ化 39"/>
          <p:cNvGrpSpPr/>
          <p:nvPr/>
        </p:nvGrpSpPr>
        <p:grpSpPr>
          <a:xfrm>
            <a:off x="2699792" y="5008976"/>
            <a:ext cx="1807210" cy="800488"/>
            <a:chOff x="2699792" y="3603156"/>
            <a:chExt cx="2313229" cy="1338012"/>
          </a:xfrm>
        </p:grpSpPr>
        <p:sp>
          <p:nvSpPr>
            <p:cNvPr id="41" name="円形吹き出し 40"/>
            <p:cNvSpPr/>
            <p:nvPr/>
          </p:nvSpPr>
          <p:spPr>
            <a:xfrm>
              <a:off x="2699792" y="3603156"/>
              <a:ext cx="2304256" cy="1338012"/>
            </a:xfrm>
            <a:prstGeom prst="wedgeEllipseCallout">
              <a:avLst>
                <a:gd name="adj1" fmla="val -25701"/>
                <a:gd name="adj2" fmla="val 65570"/>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400" dirty="0"/>
            </a:p>
          </p:txBody>
        </p:sp>
        <p:sp>
          <p:nvSpPr>
            <p:cNvPr id="42" name="テキスト ボックス 41"/>
            <p:cNvSpPr txBox="1"/>
            <p:nvPr/>
          </p:nvSpPr>
          <p:spPr>
            <a:xfrm>
              <a:off x="2988075" y="4024672"/>
              <a:ext cx="2024946" cy="537542"/>
            </a:xfrm>
            <a:prstGeom prst="rect">
              <a:avLst/>
            </a:prstGeom>
            <a:noFill/>
          </p:spPr>
          <p:txBody>
            <a:bodyPr wrap="square" rtlCol="0">
              <a:spAutoFit/>
            </a:bodyPr>
            <a:lstStyle/>
            <a:p>
              <a:r>
                <a:rPr kumimoji="1" lang="ja-JP" altLang="en-US" sz="2000" dirty="0" smtClean="0"/>
                <a:t>安全・安心</a:t>
              </a:r>
              <a:endParaRPr kumimoji="1" lang="ja-JP" altLang="en-US" sz="1400" dirty="0"/>
            </a:p>
          </p:txBody>
        </p:sp>
      </p:grpSp>
      <p:grpSp>
        <p:nvGrpSpPr>
          <p:cNvPr id="43" name="グループ化 42"/>
          <p:cNvGrpSpPr/>
          <p:nvPr/>
        </p:nvGrpSpPr>
        <p:grpSpPr>
          <a:xfrm>
            <a:off x="362503" y="5008976"/>
            <a:ext cx="1977249" cy="800488"/>
            <a:chOff x="-22152" y="4356381"/>
            <a:chExt cx="2535243" cy="1338012"/>
          </a:xfrm>
        </p:grpSpPr>
        <p:sp>
          <p:nvSpPr>
            <p:cNvPr id="44" name="円形吹き出し 43"/>
            <p:cNvSpPr/>
            <p:nvPr/>
          </p:nvSpPr>
          <p:spPr>
            <a:xfrm>
              <a:off x="-22152" y="4356381"/>
              <a:ext cx="2423252" cy="1338012"/>
            </a:xfrm>
            <a:prstGeom prst="wedgeEllipseCallout">
              <a:avLst>
                <a:gd name="adj1" fmla="val 35752"/>
                <a:gd name="adj2" fmla="val 60962"/>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400" dirty="0"/>
            </a:p>
          </p:txBody>
        </p:sp>
        <p:sp>
          <p:nvSpPr>
            <p:cNvPr id="45" name="テキスト ボックス 44"/>
            <p:cNvSpPr txBox="1"/>
            <p:nvPr/>
          </p:nvSpPr>
          <p:spPr>
            <a:xfrm>
              <a:off x="136828" y="4744640"/>
              <a:ext cx="2376263" cy="400110"/>
            </a:xfrm>
            <a:prstGeom prst="rect">
              <a:avLst/>
            </a:prstGeom>
            <a:noFill/>
          </p:spPr>
          <p:txBody>
            <a:bodyPr wrap="square" rtlCol="0">
              <a:spAutoFit/>
            </a:bodyPr>
            <a:lstStyle/>
            <a:p>
              <a:r>
                <a:rPr kumimoji="1" lang="ja-JP" altLang="en-US" sz="2000" dirty="0" smtClean="0"/>
                <a:t>人のつながり</a:t>
              </a:r>
              <a:endParaRPr kumimoji="1" lang="ja-JP" altLang="en-US" sz="1400" dirty="0"/>
            </a:p>
          </p:txBody>
        </p:sp>
      </p:grpSp>
      <p:grpSp>
        <p:nvGrpSpPr>
          <p:cNvPr id="22" name="グループ化 21"/>
          <p:cNvGrpSpPr/>
          <p:nvPr/>
        </p:nvGrpSpPr>
        <p:grpSpPr>
          <a:xfrm>
            <a:off x="179511" y="1880827"/>
            <a:ext cx="3925772" cy="1260141"/>
            <a:chOff x="179511" y="1412776"/>
            <a:chExt cx="3925772" cy="1260141"/>
          </a:xfrm>
        </p:grpSpPr>
        <p:grpSp>
          <p:nvGrpSpPr>
            <p:cNvPr id="23" name="グループ化 22"/>
            <p:cNvGrpSpPr/>
            <p:nvPr/>
          </p:nvGrpSpPr>
          <p:grpSpPr>
            <a:xfrm>
              <a:off x="179511" y="1412776"/>
              <a:ext cx="3096345" cy="1236330"/>
              <a:chOff x="179511" y="1484784"/>
              <a:chExt cx="3096345" cy="1236330"/>
            </a:xfrm>
          </p:grpSpPr>
          <p:sp>
            <p:nvSpPr>
              <p:cNvPr id="25" name="正方形/長方形 24"/>
              <p:cNvSpPr/>
              <p:nvPr/>
            </p:nvSpPr>
            <p:spPr>
              <a:xfrm>
                <a:off x="251520" y="1484784"/>
                <a:ext cx="3024336" cy="12363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2400" dirty="0" smtClean="0">
                    <a:solidFill>
                      <a:srgbClr val="002060"/>
                    </a:solidFill>
                  </a:rPr>
                  <a:t>[ </a:t>
                </a:r>
                <a:r>
                  <a:rPr kumimoji="1" lang="ja-JP" altLang="en-US" sz="2400" dirty="0" smtClean="0">
                    <a:solidFill>
                      <a:srgbClr val="002060"/>
                    </a:solidFill>
                  </a:rPr>
                  <a:t>背景</a:t>
                </a:r>
                <a:r>
                  <a:rPr lang="ja-JP" altLang="en-US" sz="2400" dirty="0">
                    <a:solidFill>
                      <a:srgbClr val="002060"/>
                    </a:solidFill>
                  </a:rPr>
                  <a:t> </a:t>
                </a:r>
                <a:r>
                  <a:rPr lang="en-US" altLang="ja-JP" sz="2400" dirty="0" smtClean="0">
                    <a:solidFill>
                      <a:srgbClr val="002060"/>
                    </a:solidFill>
                  </a:rPr>
                  <a:t>]</a:t>
                </a:r>
              </a:p>
              <a:p>
                <a:pPr marL="285750" indent="-285750">
                  <a:buFont typeface="Arial" panose="020B0604020202020204" pitchFamily="34" charset="0"/>
                  <a:buChar char="•"/>
                </a:pPr>
                <a:r>
                  <a:rPr kumimoji="1" lang="ja-JP" altLang="en-US" sz="2400" dirty="0" smtClean="0">
                    <a:solidFill>
                      <a:srgbClr val="002060"/>
                    </a:solidFill>
                  </a:rPr>
                  <a:t>協同病院が移転</a:t>
                </a:r>
                <a:endParaRPr kumimoji="1" lang="en-US" altLang="ja-JP" sz="2400" dirty="0" smtClean="0">
                  <a:solidFill>
                    <a:srgbClr val="002060"/>
                  </a:solidFill>
                </a:endParaRPr>
              </a:p>
              <a:p>
                <a:pPr marL="285750" indent="-285750">
                  <a:buFont typeface="Arial" panose="020B0604020202020204" pitchFamily="34" charset="0"/>
                  <a:buChar char="•"/>
                </a:pPr>
                <a:r>
                  <a:rPr lang="ja-JP" altLang="en-US" sz="2400" dirty="0" smtClean="0">
                    <a:solidFill>
                      <a:srgbClr val="002060"/>
                    </a:solidFill>
                  </a:rPr>
                  <a:t>子育て世帯が多い</a:t>
                </a:r>
                <a:endParaRPr kumimoji="1" lang="ja-JP" altLang="en-US" sz="2400" dirty="0">
                  <a:solidFill>
                    <a:srgbClr val="002060"/>
                  </a:solidFill>
                </a:endParaRPr>
              </a:p>
            </p:txBody>
          </p:sp>
          <p:sp>
            <p:nvSpPr>
              <p:cNvPr id="26" name="角丸四角形 25"/>
              <p:cNvSpPr/>
              <p:nvPr/>
            </p:nvSpPr>
            <p:spPr>
              <a:xfrm>
                <a:off x="179511" y="1507691"/>
                <a:ext cx="3096345" cy="1213423"/>
              </a:xfrm>
              <a:prstGeom prst="round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4" name="曲折矢印 23"/>
            <p:cNvSpPr/>
            <p:nvPr/>
          </p:nvSpPr>
          <p:spPr>
            <a:xfrm rot="5400000">
              <a:off x="3420540" y="1988173"/>
              <a:ext cx="684076" cy="685411"/>
            </a:xfrm>
            <a:prstGeom prst="bentArrow">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sp>
        <p:nvSpPr>
          <p:cNvPr id="27" name="対角する 2 つの角を丸めた四角形 26"/>
          <p:cNvSpPr/>
          <p:nvPr/>
        </p:nvSpPr>
        <p:spPr>
          <a:xfrm>
            <a:off x="179512" y="3256973"/>
            <a:ext cx="4824536" cy="1684195"/>
          </a:xfrm>
          <a:prstGeom prst="round2DiagRect">
            <a:avLst/>
          </a:prstGeom>
          <a:solidFill>
            <a:srgbClr val="FFFFCC"/>
          </a:solidFill>
          <a:ln w="28575">
            <a:solidFill>
              <a:schemeClr val="accent6">
                <a:lumMod val="50000"/>
              </a:schemeClr>
            </a:solidFill>
            <a:prstDash val="lgDash"/>
          </a:ln>
        </p:spPr>
        <p:style>
          <a:lnRef idx="2">
            <a:schemeClr val="accent3"/>
          </a:lnRef>
          <a:fillRef idx="1">
            <a:schemeClr val="lt1"/>
          </a:fillRef>
          <a:effectRef idx="0">
            <a:schemeClr val="accent3"/>
          </a:effectRef>
          <a:fontRef idx="minor">
            <a:schemeClr val="dk1"/>
          </a:fontRef>
        </p:style>
        <p:txBody>
          <a:bodyPr rtlCol="0" anchor="ctr"/>
          <a:lstStyle/>
          <a:p>
            <a:r>
              <a:rPr lang="en-US" altLang="ja-JP" sz="2800" dirty="0" smtClean="0">
                <a:solidFill>
                  <a:schemeClr val="tx1"/>
                </a:solidFill>
              </a:rPr>
              <a:t>[ </a:t>
            </a:r>
            <a:r>
              <a:rPr kumimoji="1" lang="ja-JP" altLang="en-US" sz="2800" dirty="0" smtClean="0">
                <a:solidFill>
                  <a:schemeClr val="tx1"/>
                </a:solidFill>
              </a:rPr>
              <a:t>提案</a:t>
            </a:r>
            <a:r>
              <a:rPr lang="ja-JP" altLang="en-US" sz="2800" dirty="0">
                <a:solidFill>
                  <a:schemeClr val="tx1"/>
                </a:solidFill>
              </a:rPr>
              <a:t> </a:t>
            </a:r>
            <a:r>
              <a:rPr lang="en-US" altLang="ja-JP" sz="2800" dirty="0" smtClean="0">
                <a:solidFill>
                  <a:schemeClr val="tx1"/>
                </a:solidFill>
              </a:rPr>
              <a:t>]</a:t>
            </a:r>
            <a:endParaRPr kumimoji="1" lang="en-US" altLang="ja-JP" sz="3200" dirty="0" smtClean="0">
              <a:solidFill>
                <a:schemeClr val="tx1"/>
              </a:solidFill>
            </a:endParaRPr>
          </a:p>
          <a:p>
            <a:pPr marL="285750" indent="-285750">
              <a:buFont typeface="Arial" panose="020B0604020202020204" pitchFamily="34" charset="0"/>
              <a:buChar char="•"/>
            </a:pPr>
            <a:r>
              <a:rPr lang="ja-JP" altLang="en-US" sz="3200" dirty="0">
                <a:solidFill>
                  <a:srgbClr val="FF0000"/>
                </a:solidFill>
              </a:rPr>
              <a:t>安心・安全なまちづくり</a:t>
            </a:r>
          </a:p>
          <a:p>
            <a:pPr marL="285750" indent="-285750">
              <a:buFont typeface="Arial" panose="020B0604020202020204" pitchFamily="34" charset="0"/>
              <a:buChar char="•"/>
            </a:pPr>
            <a:r>
              <a:rPr kumimoji="1" lang="ja-JP" altLang="en-US" sz="3200" dirty="0" smtClean="0">
                <a:solidFill>
                  <a:srgbClr val="FF0000"/>
                </a:solidFill>
              </a:rPr>
              <a:t>防災拠点整備</a:t>
            </a:r>
            <a:endParaRPr kumimoji="1" lang="en-US" altLang="ja-JP" sz="3200" dirty="0" smtClean="0">
              <a:solidFill>
                <a:srgbClr val="FF0000"/>
              </a:solidFill>
            </a:endParaRPr>
          </a:p>
        </p:txBody>
      </p:sp>
      <p:sp>
        <p:nvSpPr>
          <p:cNvPr id="2" name="スライド番号プレースホルダー 1"/>
          <p:cNvSpPr>
            <a:spLocks noGrp="1"/>
          </p:cNvSpPr>
          <p:nvPr>
            <p:ph type="sldNum" sz="quarter" idx="12"/>
          </p:nvPr>
        </p:nvSpPr>
        <p:spPr/>
        <p:txBody>
          <a:bodyPr/>
          <a:lstStyle/>
          <a:p>
            <a:fld id="{82F50B77-D61C-4CB8-9631-C68539A3EE92}" type="slidenum">
              <a:rPr kumimoji="1" lang="ja-JP" altLang="en-US" smtClean="0"/>
              <a:pPr/>
              <a:t>9</a:t>
            </a:fld>
            <a:endParaRPr kumimoji="1" lang="ja-JP" altLang="en-US"/>
          </a:p>
        </p:txBody>
      </p:sp>
    </p:spTree>
    <p:extLst>
      <p:ext uri="{BB962C8B-B14F-4D97-AF65-F5344CB8AC3E}">
        <p14:creationId xmlns:p14="http://schemas.microsoft.com/office/powerpoint/2010/main" val="175218067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5782</TotalTime>
  <Words>2583</Words>
  <Application>Microsoft Office PowerPoint</Application>
  <PresentationFormat>画面に合わせる (4:3)</PresentationFormat>
  <Paragraphs>992</Paragraphs>
  <Slides>43</Slides>
  <Notes>29</Notes>
  <HiddenSlides>5</HiddenSlides>
  <MMClips>1</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43</vt:i4>
      </vt:variant>
    </vt:vector>
  </HeadingPairs>
  <TitlesOfParts>
    <vt:vector size="50" baseType="lpstr">
      <vt:lpstr>HGｺﾞｼｯｸE</vt:lpstr>
      <vt:lpstr>ＭＳ Ｐゴシック</vt:lpstr>
      <vt:lpstr>Arial</vt:lpstr>
      <vt:lpstr>Calibri</vt:lpstr>
      <vt:lpstr>Times New Roman</vt:lpstr>
      <vt:lpstr>Wingdings</vt:lpstr>
      <vt:lpstr>Office ​​テーマ</vt:lpstr>
      <vt:lpstr>PowerPoint プレゼンテーション</vt:lpstr>
      <vt:lpstr>目標都市像</vt:lpstr>
      <vt:lpstr>全体構想</vt:lpstr>
      <vt:lpstr>地区別構想</vt:lpstr>
      <vt:lpstr>新治</vt:lpstr>
      <vt:lpstr>農業応援プロジェクト</vt:lpstr>
      <vt:lpstr>ハリーちゃんバス</vt:lpstr>
      <vt:lpstr>ハリーちゃんバス</vt:lpstr>
      <vt:lpstr>おおつ野</vt:lpstr>
      <vt:lpstr>安心・安全なまちづくり</vt:lpstr>
      <vt:lpstr>安心・安全なまちづくり</vt:lpstr>
      <vt:lpstr>防災拠点整備</vt:lpstr>
      <vt:lpstr>防災拠点整備</vt:lpstr>
      <vt:lpstr>防災拠点整備</vt:lpstr>
      <vt:lpstr>防災拠点整備</vt:lpstr>
      <vt:lpstr>中心市街地</vt:lpstr>
      <vt:lpstr>モール505の改装</vt:lpstr>
      <vt:lpstr>モール505の改装</vt:lpstr>
      <vt:lpstr>土浦ファクトリーの新設</vt:lpstr>
      <vt:lpstr>霞ヶ浦の観光推進</vt:lpstr>
      <vt:lpstr>霞ヶ浦の観光推進</vt:lpstr>
      <vt:lpstr>PowerPoint プレゼンテーション</vt:lpstr>
      <vt:lpstr>ライフスタイルの変化</vt:lpstr>
      <vt:lpstr>荒川沖</vt:lpstr>
      <vt:lpstr>PowerPoint プレゼンテーション</vt:lpstr>
      <vt:lpstr>主婦のコミュニティ形成</vt:lpstr>
      <vt:lpstr>駅前ロータリー整備</vt:lpstr>
      <vt:lpstr>東口ロータリー整備</vt:lpstr>
      <vt:lpstr>東口ロータリー整備</vt:lpstr>
      <vt:lpstr>近隣駐車場の活用</vt:lpstr>
      <vt:lpstr>まとめ　-新治</vt:lpstr>
      <vt:lpstr>まとめ　-おおつ野</vt:lpstr>
      <vt:lpstr>まとめ　-中心市街地</vt:lpstr>
      <vt:lpstr>まとめ　-荒川沖</vt:lpstr>
      <vt:lpstr>まとめ</vt:lpstr>
      <vt:lpstr>謝辞</vt:lpstr>
      <vt:lpstr>参考文献</vt:lpstr>
      <vt:lpstr>PowerPoint プレゼンテーション</vt:lpstr>
      <vt:lpstr>防災拠点整備（補足）</vt:lpstr>
      <vt:lpstr>防災拠点整備（補足）</vt:lpstr>
      <vt:lpstr>モール505（補足）</vt:lpstr>
      <vt:lpstr>ライフスタイルの変化</vt:lpstr>
      <vt:lpstr>PowerPoint プレゼンテーション</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yuri</dc:creator>
  <cp:lastModifiedBy>win-admin</cp:lastModifiedBy>
  <cp:revision>573</cp:revision>
  <cp:lastPrinted>2014-01-24T05:40:36Z</cp:lastPrinted>
  <dcterms:created xsi:type="dcterms:W3CDTF">2014-01-14T11:46:15Z</dcterms:created>
  <dcterms:modified xsi:type="dcterms:W3CDTF">2014-02-07T01:14:49Z</dcterms:modified>
</cp:coreProperties>
</file>